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91" r:id="rId3"/>
    <p:sldId id="290" r:id="rId4"/>
    <p:sldId id="257" r:id="rId5"/>
    <p:sldId id="316" r:id="rId6"/>
    <p:sldId id="315" r:id="rId7"/>
    <p:sldId id="317" r:id="rId8"/>
    <p:sldId id="277" r:id="rId9"/>
    <p:sldId id="294" r:id="rId10"/>
    <p:sldId id="295" r:id="rId11"/>
    <p:sldId id="283" r:id="rId12"/>
    <p:sldId id="296" r:id="rId13"/>
    <p:sldId id="319" r:id="rId14"/>
    <p:sldId id="320" r:id="rId15"/>
    <p:sldId id="321" r:id="rId16"/>
    <p:sldId id="330" r:id="rId17"/>
    <p:sldId id="331" r:id="rId18"/>
    <p:sldId id="332" r:id="rId19"/>
    <p:sldId id="322" r:id="rId20"/>
    <p:sldId id="323" r:id="rId21"/>
    <p:sldId id="324" r:id="rId22"/>
    <p:sldId id="333" r:id="rId23"/>
    <p:sldId id="297" r:id="rId24"/>
    <p:sldId id="299" r:id="rId25"/>
    <p:sldId id="302" r:id="rId26"/>
    <p:sldId id="325" r:id="rId27"/>
    <p:sldId id="329" r:id="rId28"/>
    <p:sldId id="305" r:id="rId29"/>
    <p:sldId id="306" r:id="rId30"/>
    <p:sldId id="318" r:id="rId31"/>
    <p:sldId id="307" r:id="rId32"/>
    <p:sldId id="308" r:id="rId33"/>
    <p:sldId id="303" r:id="rId34"/>
    <p:sldId id="314" r:id="rId35"/>
    <p:sldId id="309" r:id="rId36"/>
    <p:sldId id="310" r:id="rId37"/>
    <p:sldId id="311" r:id="rId38"/>
    <p:sldId id="312" r:id="rId39"/>
    <p:sldId id="31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87" autoAdjust="0"/>
  </p:normalViewPr>
  <p:slideViewPr>
    <p:cSldViewPr snapToGrid="0" snapToObjects="1">
      <p:cViewPr varScale="1">
        <p:scale>
          <a:sx n="103" d="100"/>
          <a:sy n="103" d="100"/>
        </p:scale>
        <p:origin x="-10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92D6F-8144-1248-8152-E8182AFDF87B}" type="datetimeFigureOut">
              <a:rPr lang="en-US" smtClean="0"/>
              <a:t>5/11/15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C0510-B420-334F-86D9-ED22B070F382}" type="slidenum">
              <a:rPr lang="en-US" smtClean="0"/>
              <a:t>‹#›</a:t>
            </a:fld>
            <a:endParaRPr lang="en-US"/>
          </a:p>
        </p:txBody>
      </p:sp>
    </p:spTree>
    <p:extLst>
      <p:ext uri="{BB962C8B-B14F-4D97-AF65-F5344CB8AC3E}">
        <p14:creationId xmlns:p14="http://schemas.microsoft.com/office/powerpoint/2010/main" val="14217744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A5FBF-2986-574E-A1E4-D223CFAC012F}" type="slidenum">
              <a:rPr lang="en-US" smtClean="0"/>
              <a:t>2</a:t>
            </a:fld>
            <a:endParaRPr lang="en-US"/>
          </a:p>
        </p:txBody>
      </p:sp>
    </p:spTree>
    <p:extLst>
      <p:ext uri="{BB962C8B-B14F-4D97-AF65-F5344CB8AC3E}">
        <p14:creationId xmlns:p14="http://schemas.microsoft.com/office/powerpoint/2010/main" val="125756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C0510-B420-334F-86D9-ED22B070F382}" type="slidenum">
              <a:rPr lang="en-US" smtClean="0"/>
              <a:t>25</a:t>
            </a:fld>
            <a:endParaRPr lang="en-US"/>
          </a:p>
        </p:txBody>
      </p:sp>
    </p:spTree>
    <p:extLst>
      <p:ext uri="{BB962C8B-B14F-4D97-AF65-F5344CB8AC3E}">
        <p14:creationId xmlns:p14="http://schemas.microsoft.com/office/powerpoint/2010/main" val="3790579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C0510-B420-334F-86D9-ED22B070F382}" type="slidenum">
              <a:rPr lang="en-US" smtClean="0"/>
              <a:t>33</a:t>
            </a:fld>
            <a:endParaRPr lang="en-US"/>
          </a:p>
        </p:txBody>
      </p:sp>
    </p:spTree>
    <p:extLst>
      <p:ext uri="{BB962C8B-B14F-4D97-AF65-F5344CB8AC3E}">
        <p14:creationId xmlns:p14="http://schemas.microsoft.com/office/powerpoint/2010/main" val="352439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defRPr sz="2400">
                <a:solidFill>
                  <a:schemeClr val="tx1"/>
                </a:solidFill>
                <a:latin typeface="Arial" charset="0"/>
                <a:ea typeface="ＭＳ Ｐゴシック" charset="0"/>
                <a:cs typeface="ＭＳ Ｐゴシック" charset="0"/>
              </a:defRPr>
            </a:lvl1pPr>
            <a:lvl2pPr marL="734852" indent="-282635" defTabSz="921706" eaLnBrk="0" hangingPunct="0">
              <a:defRPr sz="2400">
                <a:solidFill>
                  <a:schemeClr val="tx1"/>
                </a:solidFill>
                <a:latin typeface="Arial" charset="0"/>
                <a:ea typeface="ＭＳ Ｐゴシック" charset="0"/>
              </a:defRPr>
            </a:lvl2pPr>
            <a:lvl3pPr marL="1130541" indent="-226108" defTabSz="921706" eaLnBrk="0" hangingPunct="0">
              <a:defRPr sz="2400">
                <a:solidFill>
                  <a:schemeClr val="tx1"/>
                </a:solidFill>
                <a:latin typeface="Arial" charset="0"/>
                <a:ea typeface="ＭＳ Ｐゴシック" charset="0"/>
              </a:defRPr>
            </a:lvl3pPr>
            <a:lvl4pPr marL="1582758" indent="-226108" defTabSz="921706" eaLnBrk="0" hangingPunct="0">
              <a:defRPr sz="2400">
                <a:solidFill>
                  <a:schemeClr val="tx1"/>
                </a:solidFill>
                <a:latin typeface="Arial" charset="0"/>
                <a:ea typeface="ＭＳ Ｐゴシック" charset="0"/>
              </a:defRPr>
            </a:lvl4pPr>
            <a:lvl5pPr marL="2034974" indent="-226108" defTabSz="921706" eaLnBrk="0" hangingPunct="0">
              <a:defRPr sz="2400">
                <a:solidFill>
                  <a:schemeClr val="tx1"/>
                </a:solidFill>
                <a:latin typeface="Arial" charset="0"/>
                <a:ea typeface="ＭＳ Ｐゴシック" charset="0"/>
              </a:defRPr>
            </a:lvl5pPr>
            <a:lvl6pPr marL="2487191" indent="-226108" defTabSz="921706" eaLnBrk="0" fontAlgn="base" hangingPunct="0">
              <a:spcBef>
                <a:spcPct val="0"/>
              </a:spcBef>
              <a:spcAft>
                <a:spcPct val="0"/>
              </a:spcAft>
              <a:defRPr sz="2400">
                <a:solidFill>
                  <a:schemeClr val="tx1"/>
                </a:solidFill>
                <a:latin typeface="Arial" charset="0"/>
                <a:ea typeface="ＭＳ Ｐゴシック" charset="0"/>
              </a:defRPr>
            </a:lvl6pPr>
            <a:lvl7pPr marL="2939407" indent="-226108" defTabSz="921706" eaLnBrk="0" fontAlgn="base" hangingPunct="0">
              <a:spcBef>
                <a:spcPct val="0"/>
              </a:spcBef>
              <a:spcAft>
                <a:spcPct val="0"/>
              </a:spcAft>
              <a:defRPr sz="2400">
                <a:solidFill>
                  <a:schemeClr val="tx1"/>
                </a:solidFill>
                <a:latin typeface="Arial" charset="0"/>
                <a:ea typeface="ＭＳ Ｐゴシック" charset="0"/>
              </a:defRPr>
            </a:lvl7pPr>
            <a:lvl8pPr marL="3391624" indent="-226108" defTabSz="921706" eaLnBrk="0" fontAlgn="base" hangingPunct="0">
              <a:spcBef>
                <a:spcPct val="0"/>
              </a:spcBef>
              <a:spcAft>
                <a:spcPct val="0"/>
              </a:spcAft>
              <a:defRPr sz="2400">
                <a:solidFill>
                  <a:schemeClr val="tx1"/>
                </a:solidFill>
                <a:latin typeface="Arial" charset="0"/>
                <a:ea typeface="ＭＳ Ｐゴシック" charset="0"/>
              </a:defRPr>
            </a:lvl8pPr>
            <a:lvl9pPr marL="3843840" indent="-226108" defTabSz="92170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753419-2B13-6445-930D-E9AA742E37A2}" type="slidenum">
              <a:rPr lang="en-US" sz="1200"/>
              <a:pPr eaLnBrk="1" hangingPunct="1"/>
              <a:t>5</a:t>
            </a:fld>
            <a:endParaRPr lang="en-US" sz="1200"/>
          </a:p>
        </p:txBody>
      </p:sp>
      <p:sp>
        <p:nvSpPr>
          <p:cNvPr id="114690" name="Rectangle 7"/>
          <p:cNvSpPr txBox="1">
            <a:spLocks noGrp="1" noChangeArrowheads="1"/>
          </p:cNvSpPr>
          <p:nvPr/>
        </p:nvSpPr>
        <p:spPr bwMode="auto">
          <a:xfrm>
            <a:off x="3884026"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1" tIns="46081" rIns="92161" bIns="46081"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6523664-9ED7-5D44-A301-AB52A448B891}" type="slidenum">
              <a:rPr lang="en-US" sz="1200"/>
              <a:pPr algn="r" eaLnBrk="1" hangingPunct="1"/>
              <a:t>5</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8814" indent="-288005" eaLnBrk="0" hangingPunct="0">
              <a:defRPr sz="2400">
                <a:solidFill>
                  <a:schemeClr val="tx1"/>
                </a:solidFill>
                <a:latin typeface="Arial" pitchFamily="34" charset="0"/>
                <a:ea typeface="ＭＳ Ｐゴシック" pitchFamily="34" charset="-128"/>
              </a:defRPr>
            </a:lvl2pPr>
            <a:lvl3pPr marL="1152022" indent="-230404" eaLnBrk="0" hangingPunct="0">
              <a:defRPr sz="2400">
                <a:solidFill>
                  <a:schemeClr val="tx1"/>
                </a:solidFill>
                <a:latin typeface="Arial" pitchFamily="34" charset="0"/>
                <a:ea typeface="ＭＳ Ｐゴシック" pitchFamily="34" charset="-128"/>
              </a:defRPr>
            </a:lvl3pPr>
            <a:lvl4pPr marL="1612830" indent="-230404" eaLnBrk="0" hangingPunct="0">
              <a:defRPr sz="2400">
                <a:solidFill>
                  <a:schemeClr val="tx1"/>
                </a:solidFill>
                <a:latin typeface="Arial" pitchFamily="34" charset="0"/>
                <a:ea typeface="ＭＳ Ｐゴシック" pitchFamily="34" charset="-128"/>
              </a:defRPr>
            </a:lvl4pPr>
            <a:lvl5pPr marL="2073639" indent="-230404" eaLnBrk="0" hangingPunct="0">
              <a:defRPr sz="2400">
                <a:solidFill>
                  <a:schemeClr val="tx1"/>
                </a:solidFill>
                <a:latin typeface="Arial" pitchFamily="34" charset="0"/>
                <a:ea typeface="ＭＳ Ｐゴシック" pitchFamily="34" charset="-128"/>
              </a:defRPr>
            </a:lvl5pPr>
            <a:lvl6pPr marL="2534447" indent="-23040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5256" indent="-23040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56065" indent="-23040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16874" indent="-23040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6</a:t>
            </a:fld>
            <a:endParaRPr lang="en-US" altLang="en-US" sz="1200"/>
          </a:p>
        </p:txBody>
      </p:sp>
      <p:sp>
        <p:nvSpPr>
          <p:cNvPr id="122882" name="Rectangle 7"/>
          <p:cNvSpPr txBox="1">
            <a:spLocks noGrp="1" noChangeArrowheads="1"/>
          </p:cNvSpPr>
          <p:nvPr/>
        </p:nvSpPr>
        <p:spPr bwMode="auto">
          <a:xfrm>
            <a:off x="3884026"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3" tIns="46443" rIns="92883" bIns="46443"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6</a:t>
            </a:fld>
            <a:endParaRPr lang="en-US" sz="1200"/>
          </a:p>
        </p:txBody>
      </p:sp>
      <p:sp>
        <p:nvSpPr>
          <p:cNvPr id="122883" name="Rectangle 7"/>
          <p:cNvSpPr txBox="1">
            <a:spLocks noGrp="1" noChangeArrowheads="1"/>
          </p:cNvSpPr>
          <p:nvPr/>
        </p:nvSpPr>
        <p:spPr bwMode="auto">
          <a:xfrm>
            <a:off x="3885579" y="8686492"/>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3" tIns="46443" rIns="92883" bIns="46443"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6</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344028"/>
            <a:ext cx="5028579" cy="4114488"/>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1571">
              <a:defRPr/>
            </a:pPr>
            <a:endParaRPr lang="en-US" altLang="en-US" dirty="0" smtClean="0">
              <a:ea typeface="ＭＳ Ｐゴシック" charset="0"/>
            </a:endParaRPr>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48814" indent="-288005" eaLnBrk="0" hangingPunct="0">
              <a:spcBef>
                <a:spcPct val="30000"/>
              </a:spcBef>
              <a:defRPr sz="1200">
                <a:solidFill>
                  <a:schemeClr val="tx1"/>
                </a:solidFill>
                <a:latin typeface="Georgia" pitchFamily="18" charset="0"/>
                <a:ea typeface="ＭＳ Ｐゴシック" pitchFamily="34" charset="-128"/>
              </a:defRPr>
            </a:lvl2pPr>
            <a:lvl3pPr marL="1152022" indent="-230404" eaLnBrk="0" hangingPunct="0">
              <a:spcBef>
                <a:spcPct val="30000"/>
              </a:spcBef>
              <a:defRPr sz="1200">
                <a:solidFill>
                  <a:schemeClr val="tx1"/>
                </a:solidFill>
                <a:latin typeface="Georgia" pitchFamily="18" charset="0"/>
                <a:ea typeface="ＭＳ Ｐゴシック" pitchFamily="34" charset="-128"/>
              </a:defRPr>
            </a:lvl3pPr>
            <a:lvl4pPr marL="1612830" indent="-230404" eaLnBrk="0" hangingPunct="0">
              <a:spcBef>
                <a:spcPct val="30000"/>
              </a:spcBef>
              <a:defRPr sz="1200">
                <a:solidFill>
                  <a:schemeClr val="tx1"/>
                </a:solidFill>
                <a:latin typeface="Georgia" pitchFamily="18" charset="0"/>
                <a:ea typeface="ＭＳ Ｐゴシック" pitchFamily="34" charset="-128"/>
              </a:defRPr>
            </a:lvl4pPr>
            <a:lvl5pPr marL="2073639" indent="-230404" eaLnBrk="0" hangingPunct="0">
              <a:spcBef>
                <a:spcPct val="30000"/>
              </a:spcBef>
              <a:defRPr sz="1200">
                <a:solidFill>
                  <a:schemeClr val="tx1"/>
                </a:solidFill>
                <a:latin typeface="Georgia" pitchFamily="18" charset="0"/>
                <a:ea typeface="ＭＳ Ｐゴシック" pitchFamily="34" charset="-128"/>
              </a:defRPr>
            </a:lvl5pPr>
            <a:lvl6pPr marL="2534447" indent="-230404"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2995256" indent="-230404"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56065" indent="-230404"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16874" indent="-230404"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70">
              <a:spcBef>
                <a:spcPct val="0"/>
              </a:spcBef>
            </a:pPr>
            <a:endParaRPr lang="en-US" dirty="0">
              <a:latin typeface="Georgia" charset="0"/>
            </a:endParaRPr>
          </a:p>
          <a:p>
            <a:pPr defTabSz="903270"/>
            <a:endParaRPr lang="en-US" dirty="0">
              <a:latin typeface="Georgia" charset="0"/>
            </a:endParaRPr>
          </a:p>
        </p:txBody>
      </p:sp>
      <p:sp>
        <p:nvSpPr>
          <p:cNvPr id="1638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eorgia" charset="0"/>
                <a:ea typeface="ＭＳ Ｐゴシック" charset="0"/>
                <a:cs typeface="ＭＳ Ｐゴシック" charset="0"/>
              </a:defRPr>
            </a:lvl1pPr>
            <a:lvl2pPr marL="742935" indent="-285744">
              <a:defRPr sz="1200">
                <a:solidFill>
                  <a:schemeClr val="tx1"/>
                </a:solidFill>
                <a:latin typeface="Georgia" charset="0"/>
                <a:ea typeface="ＭＳ Ｐゴシック" charset="0"/>
              </a:defRPr>
            </a:lvl2pPr>
            <a:lvl3pPr marL="1142977" indent="-228596">
              <a:defRPr sz="1200">
                <a:solidFill>
                  <a:schemeClr val="tx1"/>
                </a:solidFill>
                <a:latin typeface="Georgia" charset="0"/>
                <a:ea typeface="ＭＳ Ｐゴシック" charset="0"/>
              </a:defRPr>
            </a:lvl3pPr>
            <a:lvl4pPr marL="1600168" indent="-228596">
              <a:defRPr sz="1200">
                <a:solidFill>
                  <a:schemeClr val="tx1"/>
                </a:solidFill>
                <a:latin typeface="Georgia" charset="0"/>
                <a:ea typeface="ＭＳ Ｐゴシック" charset="0"/>
              </a:defRPr>
            </a:lvl4pPr>
            <a:lvl5pPr marL="2057359" indent="-228596">
              <a:defRPr sz="1200">
                <a:solidFill>
                  <a:schemeClr val="tx1"/>
                </a:solidFill>
                <a:latin typeface="Georgia" charset="0"/>
                <a:ea typeface="ＭＳ Ｐゴシック" charset="0"/>
              </a:defRPr>
            </a:lvl5pPr>
            <a:lvl6pPr marL="2514550" indent="-228596" eaLnBrk="0" fontAlgn="base" hangingPunct="0">
              <a:spcBef>
                <a:spcPct val="30000"/>
              </a:spcBef>
              <a:spcAft>
                <a:spcPct val="0"/>
              </a:spcAft>
              <a:defRPr sz="1200">
                <a:solidFill>
                  <a:schemeClr val="tx1"/>
                </a:solidFill>
                <a:latin typeface="Georgia" charset="0"/>
                <a:ea typeface="ＭＳ Ｐゴシック" charset="0"/>
              </a:defRPr>
            </a:lvl6pPr>
            <a:lvl7pPr marL="2971741" indent="-228596" eaLnBrk="0" fontAlgn="base" hangingPunct="0">
              <a:spcBef>
                <a:spcPct val="30000"/>
              </a:spcBef>
              <a:spcAft>
                <a:spcPct val="0"/>
              </a:spcAft>
              <a:defRPr sz="1200">
                <a:solidFill>
                  <a:schemeClr val="tx1"/>
                </a:solidFill>
                <a:latin typeface="Georgia" charset="0"/>
                <a:ea typeface="ＭＳ Ｐゴシック" charset="0"/>
              </a:defRPr>
            </a:lvl7pPr>
            <a:lvl8pPr marL="3428932" indent="-228596" eaLnBrk="0" fontAlgn="base" hangingPunct="0">
              <a:spcBef>
                <a:spcPct val="30000"/>
              </a:spcBef>
              <a:spcAft>
                <a:spcPct val="0"/>
              </a:spcAft>
              <a:defRPr sz="1200">
                <a:solidFill>
                  <a:schemeClr val="tx1"/>
                </a:solidFill>
                <a:latin typeface="Georgia" charset="0"/>
                <a:ea typeface="ＭＳ Ｐゴシック" charset="0"/>
              </a:defRPr>
            </a:lvl8pPr>
            <a:lvl9pPr marL="3886122" indent="-228596" eaLnBrk="0" fontAlgn="base" hangingPunct="0">
              <a:spcBef>
                <a:spcPct val="30000"/>
              </a:spcBef>
              <a:spcAft>
                <a:spcPct val="0"/>
              </a:spcAft>
              <a:defRPr sz="1200">
                <a:solidFill>
                  <a:schemeClr val="tx1"/>
                </a:solidFill>
                <a:latin typeface="Georgia" charset="0"/>
                <a:ea typeface="ＭＳ Ｐゴシック" charset="0"/>
              </a:defRPr>
            </a:lvl9pPr>
          </a:lstStyle>
          <a:p>
            <a:r>
              <a:rPr lang="en-US">
                <a:cs typeface="Arial" charset="0"/>
              </a:rPr>
              <a:t>12/5/13</a:t>
            </a: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638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eorgia" charset="0"/>
                <a:ea typeface="ＭＳ Ｐゴシック" charset="0"/>
                <a:cs typeface="ＭＳ Ｐゴシック" charset="0"/>
              </a:defRPr>
            </a:lvl1pPr>
            <a:lvl2pPr marL="742935" indent="-285744">
              <a:defRPr sz="1200">
                <a:solidFill>
                  <a:schemeClr val="tx1"/>
                </a:solidFill>
                <a:latin typeface="Georgia" charset="0"/>
                <a:ea typeface="ＭＳ Ｐゴシック" charset="0"/>
              </a:defRPr>
            </a:lvl2pPr>
            <a:lvl3pPr marL="1142977" indent="-228596">
              <a:defRPr sz="1200">
                <a:solidFill>
                  <a:schemeClr val="tx1"/>
                </a:solidFill>
                <a:latin typeface="Georgia" charset="0"/>
                <a:ea typeface="ＭＳ Ｐゴシック" charset="0"/>
              </a:defRPr>
            </a:lvl3pPr>
            <a:lvl4pPr marL="1600168" indent="-228596">
              <a:defRPr sz="1200">
                <a:solidFill>
                  <a:schemeClr val="tx1"/>
                </a:solidFill>
                <a:latin typeface="Georgia" charset="0"/>
                <a:ea typeface="ＭＳ Ｐゴシック" charset="0"/>
              </a:defRPr>
            </a:lvl4pPr>
            <a:lvl5pPr marL="2057359" indent="-228596">
              <a:defRPr sz="1200">
                <a:solidFill>
                  <a:schemeClr val="tx1"/>
                </a:solidFill>
                <a:latin typeface="Georgia" charset="0"/>
                <a:ea typeface="ＭＳ Ｐゴシック" charset="0"/>
              </a:defRPr>
            </a:lvl5pPr>
            <a:lvl6pPr marL="2514550" indent="-228596" eaLnBrk="0" fontAlgn="base" hangingPunct="0">
              <a:spcBef>
                <a:spcPct val="30000"/>
              </a:spcBef>
              <a:spcAft>
                <a:spcPct val="0"/>
              </a:spcAft>
              <a:defRPr sz="1200">
                <a:solidFill>
                  <a:schemeClr val="tx1"/>
                </a:solidFill>
                <a:latin typeface="Georgia" charset="0"/>
                <a:ea typeface="ＭＳ Ｐゴシック" charset="0"/>
              </a:defRPr>
            </a:lvl6pPr>
            <a:lvl7pPr marL="2971741" indent="-228596" eaLnBrk="0" fontAlgn="base" hangingPunct="0">
              <a:spcBef>
                <a:spcPct val="30000"/>
              </a:spcBef>
              <a:spcAft>
                <a:spcPct val="0"/>
              </a:spcAft>
              <a:defRPr sz="1200">
                <a:solidFill>
                  <a:schemeClr val="tx1"/>
                </a:solidFill>
                <a:latin typeface="Georgia" charset="0"/>
                <a:ea typeface="ＭＳ Ｐゴシック" charset="0"/>
              </a:defRPr>
            </a:lvl7pPr>
            <a:lvl8pPr marL="3428932" indent="-228596" eaLnBrk="0" fontAlgn="base" hangingPunct="0">
              <a:spcBef>
                <a:spcPct val="30000"/>
              </a:spcBef>
              <a:spcAft>
                <a:spcPct val="0"/>
              </a:spcAft>
              <a:defRPr sz="1200">
                <a:solidFill>
                  <a:schemeClr val="tx1"/>
                </a:solidFill>
                <a:latin typeface="Georgia" charset="0"/>
                <a:ea typeface="ＭＳ Ｐゴシック" charset="0"/>
              </a:defRPr>
            </a:lvl8pPr>
            <a:lvl9pPr marL="3886122" indent="-228596" eaLnBrk="0" fontAlgn="base" hangingPunct="0">
              <a:spcBef>
                <a:spcPct val="30000"/>
              </a:spcBef>
              <a:spcAft>
                <a:spcPct val="0"/>
              </a:spcAft>
              <a:defRPr sz="1200">
                <a:solidFill>
                  <a:schemeClr val="tx1"/>
                </a:solidFill>
                <a:latin typeface="Georgia" charset="0"/>
                <a:ea typeface="ＭＳ Ｐゴシック" charset="0"/>
              </a:defRPr>
            </a:lvl9pPr>
          </a:lstStyle>
          <a:p>
            <a:fld id="{39285D02-EB1B-9948-BC41-358366A2E43B}" type="slidenum">
              <a:rPr lang="en-US">
                <a:cs typeface="Arial" charset="0"/>
              </a:rPr>
              <a:pPr/>
              <a:t>7</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sz="2400">
                <a:solidFill>
                  <a:schemeClr val="tx1"/>
                </a:solidFill>
                <a:latin typeface="Arial" charset="0"/>
                <a:ea typeface="ＭＳ Ｐゴシック" charset="0"/>
                <a:cs typeface="ＭＳ Ｐゴシック" charset="0"/>
              </a:defRPr>
            </a:lvl1pPr>
            <a:lvl2pPr marL="727868" indent="-279949" defTabSz="914501" eaLnBrk="0" hangingPunct="0">
              <a:defRPr sz="2400">
                <a:solidFill>
                  <a:schemeClr val="tx1"/>
                </a:solidFill>
                <a:latin typeface="Arial" charset="0"/>
                <a:ea typeface="ＭＳ Ｐゴシック" charset="0"/>
              </a:defRPr>
            </a:lvl2pPr>
            <a:lvl3pPr marL="1119797" indent="-223959" defTabSz="914501" eaLnBrk="0" hangingPunct="0">
              <a:defRPr sz="2400">
                <a:solidFill>
                  <a:schemeClr val="tx1"/>
                </a:solidFill>
                <a:latin typeface="Arial" charset="0"/>
                <a:ea typeface="ＭＳ Ｐゴシック" charset="0"/>
              </a:defRPr>
            </a:lvl3pPr>
            <a:lvl4pPr marL="1567716" indent="-223959" defTabSz="914501" eaLnBrk="0" hangingPunct="0">
              <a:defRPr sz="2400">
                <a:solidFill>
                  <a:schemeClr val="tx1"/>
                </a:solidFill>
                <a:latin typeface="Arial" charset="0"/>
                <a:ea typeface="ＭＳ Ｐゴシック" charset="0"/>
              </a:defRPr>
            </a:lvl4pPr>
            <a:lvl5pPr marL="2015635" indent="-223959" defTabSz="914501" eaLnBrk="0" hangingPunct="0">
              <a:defRPr sz="2400">
                <a:solidFill>
                  <a:schemeClr val="tx1"/>
                </a:solidFill>
                <a:latin typeface="Arial" charset="0"/>
                <a:ea typeface="ＭＳ Ｐゴシック" charset="0"/>
              </a:defRPr>
            </a:lvl5pPr>
            <a:lvl6pPr marL="2463554" indent="-223959" defTabSz="914501" eaLnBrk="0" fontAlgn="base" hangingPunct="0">
              <a:spcBef>
                <a:spcPct val="0"/>
              </a:spcBef>
              <a:spcAft>
                <a:spcPct val="0"/>
              </a:spcAft>
              <a:defRPr sz="2400">
                <a:solidFill>
                  <a:schemeClr val="tx1"/>
                </a:solidFill>
                <a:latin typeface="Arial" charset="0"/>
                <a:ea typeface="ＭＳ Ｐゴシック" charset="0"/>
              </a:defRPr>
            </a:lvl6pPr>
            <a:lvl7pPr marL="2911472" indent="-223959" defTabSz="914501" eaLnBrk="0" fontAlgn="base" hangingPunct="0">
              <a:spcBef>
                <a:spcPct val="0"/>
              </a:spcBef>
              <a:spcAft>
                <a:spcPct val="0"/>
              </a:spcAft>
              <a:defRPr sz="2400">
                <a:solidFill>
                  <a:schemeClr val="tx1"/>
                </a:solidFill>
                <a:latin typeface="Arial" charset="0"/>
                <a:ea typeface="ＭＳ Ｐゴシック" charset="0"/>
              </a:defRPr>
            </a:lvl7pPr>
            <a:lvl8pPr marL="3359391" indent="-223959" defTabSz="914501" eaLnBrk="0" fontAlgn="base" hangingPunct="0">
              <a:spcBef>
                <a:spcPct val="0"/>
              </a:spcBef>
              <a:spcAft>
                <a:spcPct val="0"/>
              </a:spcAft>
              <a:defRPr sz="2400">
                <a:solidFill>
                  <a:schemeClr val="tx1"/>
                </a:solidFill>
                <a:latin typeface="Arial" charset="0"/>
                <a:ea typeface="ＭＳ Ｐゴシック" charset="0"/>
              </a:defRPr>
            </a:lvl8pPr>
            <a:lvl9pPr marL="3807310" indent="-223959" defTabSz="9145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0017A9-F037-9545-B434-53AFCBD04B58}" type="slidenum">
              <a:rPr lang="en-US" sz="1200"/>
              <a:pPr eaLnBrk="1" hangingPunct="1"/>
              <a:t>10</a:t>
            </a:fld>
            <a:endParaRPr lang="en-US" sz="1200"/>
          </a:p>
        </p:txBody>
      </p:sp>
      <p:sp>
        <p:nvSpPr>
          <p:cNvPr id="22530" name="Rectangle 2"/>
          <p:cNvSpPr>
            <a:spLocks noGrp="1" noRot="1" noChangeAspect="1" noChangeArrowheads="1" noTextEdit="1"/>
          </p:cNvSpPr>
          <p:nvPr>
            <p:ph type="sldImg"/>
          </p:nvPr>
        </p:nvSpPr>
        <p:spPr>
          <a:xfrm>
            <a:off x="1157986" y="686112"/>
            <a:ext cx="4542030" cy="3425882"/>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C0510-B420-334F-86D9-ED22B070F382}" type="slidenum">
              <a:rPr lang="en-US" smtClean="0"/>
              <a:t>11</a:t>
            </a:fld>
            <a:endParaRPr lang="en-US"/>
          </a:p>
        </p:txBody>
      </p:sp>
    </p:spTree>
    <p:extLst>
      <p:ext uri="{BB962C8B-B14F-4D97-AF65-F5344CB8AC3E}">
        <p14:creationId xmlns:p14="http://schemas.microsoft.com/office/powerpoint/2010/main" val="174166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BEBD6-FF65-9348-845A-AC9DEA5074F6}" type="slidenum">
              <a:rPr lang="en-US" smtClean="0"/>
              <a:t>13</a:t>
            </a:fld>
            <a:endParaRPr lang="en-US"/>
          </a:p>
        </p:txBody>
      </p:sp>
    </p:spTree>
    <p:extLst>
      <p:ext uri="{BB962C8B-B14F-4D97-AF65-F5344CB8AC3E}">
        <p14:creationId xmlns:p14="http://schemas.microsoft.com/office/powerpoint/2010/main" val="1820426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charset="0"/>
                <a:cs typeface="MS PGothic" charset="0"/>
              </a:defRPr>
            </a:lvl1pPr>
            <a:lvl2pPr marL="727001" indent="-279495" defTabSz="913854">
              <a:defRPr sz="1200">
                <a:solidFill>
                  <a:schemeClr val="tx1"/>
                </a:solidFill>
                <a:latin typeface="Arial" charset="0"/>
                <a:ea typeface="MS PGothic" charset="0"/>
                <a:cs typeface="MS PGothic" charset="0"/>
              </a:defRPr>
            </a:lvl2pPr>
            <a:lvl3pPr marL="1119550" indent="-222968" defTabSz="913854">
              <a:defRPr sz="1200">
                <a:solidFill>
                  <a:schemeClr val="tx1"/>
                </a:solidFill>
                <a:latin typeface="Arial" charset="0"/>
                <a:ea typeface="MS PGothic" charset="0"/>
                <a:cs typeface="MS PGothic" charset="0"/>
              </a:defRPr>
            </a:lvl3pPr>
            <a:lvl4pPr marL="1567056" indent="-222968" defTabSz="913854">
              <a:defRPr sz="1200">
                <a:solidFill>
                  <a:schemeClr val="tx1"/>
                </a:solidFill>
                <a:latin typeface="Arial" charset="0"/>
                <a:ea typeface="MS PGothic" charset="0"/>
                <a:cs typeface="MS PGothic" charset="0"/>
              </a:defRPr>
            </a:lvl4pPr>
            <a:lvl5pPr marL="2014562" indent="-222968" defTabSz="913854">
              <a:defRPr sz="1200">
                <a:solidFill>
                  <a:schemeClr val="tx1"/>
                </a:solidFill>
                <a:latin typeface="Arial" charset="0"/>
                <a:ea typeface="MS PGothic" charset="0"/>
                <a:cs typeface="MS PGothic" charset="0"/>
              </a:defRPr>
            </a:lvl5pPr>
            <a:lvl6pPr marL="2466779" indent="-222968" defTabSz="913854"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18995" indent="-222968" defTabSz="913854" eaLnBrk="0" fontAlgn="base" hangingPunct="0">
              <a:spcBef>
                <a:spcPct val="30000"/>
              </a:spcBef>
              <a:spcAft>
                <a:spcPct val="0"/>
              </a:spcAft>
              <a:defRPr sz="1200">
                <a:solidFill>
                  <a:schemeClr val="tx1"/>
                </a:solidFill>
                <a:latin typeface="Arial" charset="0"/>
                <a:ea typeface="MS PGothic" charset="0"/>
                <a:cs typeface="MS PGothic" charset="0"/>
              </a:defRPr>
            </a:lvl7pPr>
            <a:lvl8pPr marL="3371212" indent="-222968" defTabSz="913854"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23428" indent="-222968" defTabSz="913854"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eaLnBrk="0" hangingPunct="0"/>
            <a:fld id="{8FA3F81A-1B09-694C-AE08-CF84C98A79BC}" type="slidenum">
              <a:rPr lang="en-US">
                <a:latin typeface="Bookman Old Style" charset="0"/>
                <a:cs typeface="Arial" charset="0"/>
              </a:rPr>
              <a:pPr eaLnBrk="0" hangingPunct="0"/>
              <a:t>22</a:t>
            </a:fld>
            <a:endParaRPr lang="en-US">
              <a:latin typeface="Bookman Old Style" charset="0"/>
              <a:cs typeface="Arial" charset="0"/>
            </a:endParaRPr>
          </a:p>
        </p:txBody>
      </p:sp>
      <p:sp>
        <p:nvSpPr>
          <p:cNvPr id="202755" name="Rectangle 7"/>
          <p:cNvSpPr txBox="1">
            <a:spLocks noGrp="1" noChangeArrowheads="1"/>
          </p:cNvSpPr>
          <p:nvPr/>
        </p:nvSpPr>
        <p:spPr bwMode="auto">
          <a:xfrm>
            <a:off x="3885409" y="8683366"/>
            <a:ext cx="2971009"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nchor="b"/>
          <a:lstStyle>
            <a:lvl1pPr defTabSz="933450">
              <a:defRPr sz="1200">
                <a:solidFill>
                  <a:schemeClr val="tx1"/>
                </a:solidFill>
                <a:latin typeface="Arial" charset="0"/>
                <a:ea typeface="MS PGothic" charset="0"/>
                <a:cs typeface="MS PGothic" charset="0"/>
              </a:defRPr>
            </a:lvl1pPr>
            <a:lvl2pPr marL="742950" indent="-285750" defTabSz="933450">
              <a:defRPr sz="1200">
                <a:solidFill>
                  <a:schemeClr val="tx1"/>
                </a:solidFill>
                <a:latin typeface="Arial" charset="0"/>
                <a:ea typeface="MS PGothic" charset="0"/>
                <a:cs typeface="MS PGothic" charset="0"/>
              </a:defRPr>
            </a:lvl2pPr>
            <a:lvl3pPr marL="1143000" indent="-228600" defTabSz="933450">
              <a:defRPr sz="1200">
                <a:solidFill>
                  <a:schemeClr val="tx1"/>
                </a:solidFill>
                <a:latin typeface="Arial" charset="0"/>
                <a:ea typeface="MS PGothic" charset="0"/>
                <a:cs typeface="MS PGothic" charset="0"/>
              </a:defRPr>
            </a:lvl3pPr>
            <a:lvl4pPr marL="1600200" indent="-228600" defTabSz="933450">
              <a:defRPr sz="1200">
                <a:solidFill>
                  <a:schemeClr val="tx1"/>
                </a:solidFill>
                <a:latin typeface="Arial" charset="0"/>
                <a:ea typeface="MS PGothic" charset="0"/>
                <a:cs typeface="MS PGothic" charset="0"/>
              </a:defRPr>
            </a:lvl4pPr>
            <a:lvl5pPr marL="2057400" indent="-228600" defTabSz="933450">
              <a:defRPr sz="1200">
                <a:solidFill>
                  <a:schemeClr val="tx1"/>
                </a:solidFill>
                <a:latin typeface="Arial" charset="0"/>
                <a:ea typeface="MS PGothic" charset="0"/>
                <a:cs typeface="MS PGothic" charset="0"/>
              </a:defRPr>
            </a:lvl5pPr>
            <a:lvl6pPr marL="2514600" indent="-228600" defTabSz="93345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defTabSz="93345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defTabSz="93345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defTabSz="93345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algn="r" eaLnBrk="1" hangingPunct="1"/>
            <a:fld id="{F8055014-9465-2741-94F0-A9B1187F8210}" type="slidenum">
              <a:rPr lang="en-US"/>
              <a:pPr algn="r" eaLnBrk="1" hangingPunct="1"/>
              <a:t>22</a:t>
            </a:fld>
            <a:endParaRPr lang="en-US"/>
          </a:p>
        </p:txBody>
      </p:sp>
      <p:sp>
        <p:nvSpPr>
          <p:cNvPr id="202756" name="Rectangle 2"/>
          <p:cNvSpPr>
            <a:spLocks noGrp="1" noRot="1" noChangeAspect="1" noChangeArrowheads="1" noTextEdit="1"/>
          </p:cNvSpPr>
          <p:nvPr>
            <p:ph type="sldImg"/>
          </p:nvPr>
        </p:nvSpPr>
        <p:spPr>
          <a:ln/>
        </p:spPr>
      </p:sp>
      <p:sp>
        <p:nvSpPr>
          <p:cNvPr id="202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sz="2400">
                <a:solidFill>
                  <a:schemeClr val="tx1"/>
                </a:solidFill>
                <a:latin typeface="Arial" charset="0"/>
                <a:ea typeface="ＭＳ Ｐゴシック" charset="0"/>
                <a:cs typeface="ＭＳ Ｐゴシック" charset="0"/>
              </a:defRPr>
            </a:lvl1pPr>
            <a:lvl2pPr marL="727868" indent="-279949" defTabSz="914501" eaLnBrk="0" hangingPunct="0">
              <a:defRPr sz="2400">
                <a:solidFill>
                  <a:schemeClr val="tx1"/>
                </a:solidFill>
                <a:latin typeface="Arial" charset="0"/>
                <a:ea typeface="ＭＳ Ｐゴシック" charset="0"/>
              </a:defRPr>
            </a:lvl2pPr>
            <a:lvl3pPr marL="1119797" indent="-223959" defTabSz="914501" eaLnBrk="0" hangingPunct="0">
              <a:defRPr sz="2400">
                <a:solidFill>
                  <a:schemeClr val="tx1"/>
                </a:solidFill>
                <a:latin typeface="Arial" charset="0"/>
                <a:ea typeface="ＭＳ Ｐゴシック" charset="0"/>
              </a:defRPr>
            </a:lvl3pPr>
            <a:lvl4pPr marL="1567716" indent="-223959" defTabSz="914501" eaLnBrk="0" hangingPunct="0">
              <a:defRPr sz="2400">
                <a:solidFill>
                  <a:schemeClr val="tx1"/>
                </a:solidFill>
                <a:latin typeface="Arial" charset="0"/>
                <a:ea typeface="ＭＳ Ｐゴシック" charset="0"/>
              </a:defRPr>
            </a:lvl4pPr>
            <a:lvl5pPr marL="2015635" indent="-223959" defTabSz="914501" eaLnBrk="0" hangingPunct="0">
              <a:defRPr sz="2400">
                <a:solidFill>
                  <a:schemeClr val="tx1"/>
                </a:solidFill>
                <a:latin typeface="Arial" charset="0"/>
                <a:ea typeface="ＭＳ Ｐゴシック" charset="0"/>
              </a:defRPr>
            </a:lvl5pPr>
            <a:lvl6pPr marL="2463554" indent="-223959" defTabSz="914501" eaLnBrk="0" fontAlgn="base" hangingPunct="0">
              <a:spcBef>
                <a:spcPct val="0"/>
              </a:spcBef>
              <a:spcAft>
                <a:spcPct val="0"/>
              </a:spcAft>
              <a:defRPr sz="2400">
                <a:solidFill>
                  <a:schemeClr val="tx1"/>
                </a:solidFill>
                <a:latin typeface="Arial" charset="0"/>
                <a:ea typeface="ＭＳ Ｐゴシック" charset="0"/>
              </a:defRPr>
            </a:lvl6pPr>
            <a:lvl7pPr marL="2911472" indent="-223959" defTabSz="914501" eaLnBrk="0" fontAlgn="base" hangingPunct="0">
              <a:spcBef>
                <a:spcPct val="0"/>
              </a:spcBef>
              <a:spcAft>
                <a:spcPct val="0"/>
              </a:spcAft>
              <a:defRPr sz="2400">
                <a:solidFill>
                  <a:schemeClr val="tx1"/>
                </a:solidFill>
                <a:latin typeface="Arial" charset="0"/>
                <a:ea typeface="ＭＳ Ｐゴシック" charset="0"/>
              </a:defRPr>
            </a:lvl7pPr>
            <a:lvl8pPr marL="3359391" indent="-223959" defTabSz="914501" eaLnBrk="0" fontAlgn="base" hangingPunct="0">
              <a:spcBef>
                <a:spcPct val="0"/>
              </a:spcBef>
              <a:spcAft>
                <a:spcPct val="0"/>
              </a:spcAft>
              <a:defRPr sz="2400">
                <a:solidFill>
                  <a:schemeClr val="tx1"/>
                </a:solidFill>
                <a:latin typeface="Arial" charset="0"/>
                <a:ea typeface="ＭＳ Ｐゴシック" charset="0"/>
              </a:defRPr>
            </a:lvl8pPr>
            <a:lvl9pPr marL="3807310" indent="-223959" defTabSz="914501" eaLnBrk="0" fontAlgn="base" hangingPunct="0">
              <a:spcBef>
                <a:spcPct val="0"/>
              </a:spcBef>
              <a:spcAft>
                <a:spcPct val="0"/>
              </a:spcAft>
              <a:defRPr sz="2400">
                <a:solidFill>
                  <a:schemeClr val="tx1"/>
                </a:solidFill>
                <a:latin typeface="Arial" charset="0"/>
                <a:ea typeface="ＭＳ Ｐゴシック" charset="0"/>
              </a:defRPr>
            </a:lvl9pPr>
          </a:lstStyle>
          <a:p>
            <a:fld id="{39DDFFEB-1B54-2B45-B4BA-CE844D5FFA06}" type="slidenum">
              <a:rPr lang="en-US" sz="1200">
                <a:latin typeface="Bookman Old Style" charset="0"/>
              </a:rPr>
              <a:pPr/>
              <a:t>23</a:t>
            </a:fld>
            <a:endParaRPr lang="en-US" sz="1200">
              <a:latin typeface="Bookman Old Style"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baseline="0"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B32086-58E5-6244-BD7D-B7CD9F79F2A1}"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152053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B32086-58E5-6244-BD7D-B7CD9F79F2A1}"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344672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B32086-58E5-6244-BD7D-B7CD9F79F2A1}"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240516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B32086-58E5-6244-BD7D-B7CD9F79F2A1}"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89623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B32086-58E5-6244-BD7D-B7CD9F79F2A1}"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63690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B32086-58E5-6244-BD7D-B7CD9F79F2A1}"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386681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B32086-58E5-6244-BD7D-B7CD9F79F2A1}" type="datetimeFigureOut">
              <a:rPr lang="en-US" smtClean="0"/>
              <a:t>5/11/15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336568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B32086-58E5-6244-BD7D-B7CD9F79F2A1}" type="datetimeFigureOut">
              <a:rPr lang="en-US" smtClean="0"/>
              <a:t>5/11/15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427105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32086-58E5-6244-BD7D-B7CD9F79F2A1}" type="datetimeFigureOut">
              <a:rPr lang="en-US" smtClean="0"/>
              <a:t>5/11/15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153781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32086-58E5-6244-BD7D-B7CD9F79F2A1}"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258375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32086-58E5-6244-BD7D-B7CD9F79F2A1}"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A1581-CF59-F544-94EF-C405DDC088A8}" type="slidenum">
              <a:rPr lang="en-US" smtClean="0"/>
              <a:t>‹#›</a:t>
            </a:fld>
            <a:endParaRPr lang="en-US"/>
          </a:p>
        </p:txBody>
      </p:sp>
    </p:spTree>
    <p:extLst>
      <p:ext uri="{BB962C8B-B14F-4D97-AF65-F5344CB8AC3E}">
        <p14:creationId xmlns:p14="http://schemas.microsoft.com/office/powerpoint/2010/main" val="31087139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32086-58E5-6244-BD7D-B7CD9F79F2A1}" type="datetimeFigureOut">
              <a:rPr lang="en-US" smtClean="0"/>
              <a:t>5/11/15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A1581-CF59-F544-94EF-C405DDC088A8}" type="slidenum">
              <a:rPr lang="en-US" smtClean="0"/>
              <a:t>‹#›</a:t>
            </a:fld>
            <a:endParaRPr lang="en-US"/>
          </a:p>
        </p:txBody>
      </p:sp>
    </p:spTree>
    <p:extLst>
      <p:ext uri="{BB962C8B-B14F-4D97-AF65-F5344CB8AC3E}">
        <p14:creationId xmlns:p14="http://schemas.microsoft.com/office/powerpoint/2010/main" val="220680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boyer@udel.edu" TargetMode="External"/><Relationship Id="rId4" Type="http://schemas.openxmlformats.org/officeDocument/2006/relationships/hyperlink" Target="mailto:emmnova@udel.edu" TargetMode="External"/><Relationship Id="rId5" Type="http://schemas.openxmlformats.org/officeDocument/2006/relationships/hyperlink" Target="mailto:iovannone@usf.edu" TargetMode="External"/><Relationship Id="rId1" Type="http://schemas.openxmlformats.org/officeDocument/2006/relationships/slideLayout" Target="../slideLayouts/slideLayout2.xml"/><Relationship Id="rId2" Type="http://schemas.openxmlformats.org/officeDocument/2006/relationships/hyperlink" Target="mailto:sveenema@udel.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4560"/>
            <a:ext cx="7772400" cy="2889516"/>
          </a:xfrm>
        </p:spPr>
        <p:txBody>
          <a:bodyPr>
            <a:normAutofit fontScale="90000"/>
          </a:bodyPr>
          <a:lstStyle/>
          <a:p>
            <a:r>
              <a:rPr lang="en-US" dirty="0">
                <a:latin typeface="+mn-lt"/>
              </a:rPr>
              <a:t>BUILDING STATEWIDE CAPACITY AT THE TIER 3 LEVEL: THE COACHING PROCESS USING THE PREVENT TEACH AND REINFORCE (PTR) </a:t>
            </a:r>
            <a:r>
              <a:rPr lang="en-US" dirty="0" smtClean="0">
                <a:latin typeface="+mn-lt"/>
              </a:rPr>
              <a:t>MODEL</a:t>
            </a:r>
            <a:r>
              <a:rPr lang="en-US" dirty="0">
                <a:latin typeface="+mn-lt"/>
              </a:rPr>
              <a:t> </a:t>
            </a:r>
          </a:p>
        </p:txBody>
      </p:sp>
      <p:sp>
        <p:nvSpPr>
          <p:cNvPr id="3" name="Subtitle 2"/>
          <p:cNvSpPr>
            <a:spLocks noGrp="1"/>
          </p:cNvSpPr>
          <p:nvPr>
            <p:ph type="subTitle" idx="1"/>
          </p:nvPr>
        </p:nvSpPr>
        <p:spPr>
          <a:xfrm>
            <a:off x="503175" y="4599950"/>
            <a:ext cx="7955025" cy="1724983"/>
          </a:xfrm>
        </p:spPr>
        <p:txBody>
          <a:bodyPr>
            <a:normAutofit lnSpcReduction="10000"/>
          </a:bodyPr>
          <a:lstStyle/>
          <a:p>
            <a:r>
              <a:rPr lang="en-US" dirty="0">
                <a:solidFill>
                  <a:srgbClr val="008000"/>
                </a:solidFill>
              </a:rPr>
              <a:t>Eileen Baker </a:t>
            </a:r>
            <a:endParaRPr lang="en-US" dirty="0" smtClean="0">
              <a:solidFill>
                <a:srgbClr val="008000"/>
              </a:solidFill>
            </a:endParaRPr>
          </a:p>
          <a:p>
            <a:r>
              <a:rPr lang="en-US" dirty="0" smtClean="0">
                <a:solidFill>
                  <a:srgbClr val="008000"/>
                </a:solidFill>
              </a:rPr>
              <a:t>Debby Boyer</a:t>
            </a:r>
          </a:p>
          <a:p>
            <a:r>
              <a:rPr lang="en-US" dirty="0" smtClean="0">
                <a:solidFill>
                  <a:srgbClr val="008000"/>
                </a:solidFill>
              </a:rPr>
              <a:t>Susan </a:t>
            </a:r>
            <a:r>
              <a:rPr lang="en-US" dirty="0" err="1" smtClean="0">
                <a:solidFill>
                  <a:srgbClr val="008000"/>
                </a:solidFill>
              </a:rPr>
              <a:t>Veenema</a:t>
            </a:r>
            <a:endParaRPr lang="en-US" dirty="0">
              <a:solidFill>
                <a:srgbClr val="008000"/>
              </a:solidFill>
            </a:endParaRPr>
          </a:p>
        </p:txBody>
      </p:sp>
    </p:spTree>
    <p:extLst>
      <p:ext uri="{BB962C8B-B14F-4D97-AF65-F5344CB8AC3E}">
        <p14:creationId xmlns:p14="http://schemas.microsoft.com/office/powerpoint/2010/main" val="27580538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dirty="0">
                <a:latin typeface="Arial" charset="0"/>
              </a:rPr>
              <a:t>Overview of PTR Process</a:t>
            </a:r>
          </a:p>
        </p:txBody>
      </p:sp>
      <p:sp>
        <p:nvSpPr>
          <p:cNvPr id="254978" name="Rectangle 3"/>
          <p:cNvSpPr>
            <a:spLocks noGrp="1" noChangeArrowheads="1"/>
          </p:cNvSpPr>
          <p:nvPr>
            <p:ph idx="1"/>
          </p:nvPr>
        </p:nvSpPr>
        <p:spPr/>
        <p:txBody>
          <a:bodyPr rtlCol="0">
            <a:normAutofit fontScale="85000" lnSpcReduction="20000"/>
          </a:bodyPr>
          <a:lstStyle/>
          <a:p>
            <a:pPr eaLnBrk="1" fontAlgn="auto" hangingPunct="1">
              <a:spcAft>
                <a:spcPts val="0"/>
              </a:spcAft>
              <a:defRPr/>
            </a:pPr>
            <a:r>
              <a:rPr lang="en-US" dirty="0" smtClean="0">
                <a:ea typeface="+mn-ea"/>
                <a:cs typeface="+mn-cs"/>
              </a:rPr>
              <a:t>Teacher, parent and team driven </a:t>
            </a:r>
          </a:p>
          <a:p>
            <a:pPr eaLnBrk="1" fontAlgn="auto" hangingPunct="1">
              <a:spcAft>
                <a:spcPts val="0"/>
              </a:spcAft>
              <a:defRPr/>
            </a:pPr>
            <a:r>
              <a:rPr lang="en-US" dirty="0" smtClean="0">
                <a:ea typeface="+mn-ea"/>
                <a:cs typeface="+mn-cs"/>
              </a:rPr>
              <a:t>Prescriptive/</a:t>
            </a:r>
            <a:r>
              <a:rPr lang="en-US" dirty="0" err="1" smtClean="0">
                <a:ea typeface="+mn-ea"/>
                <a:cs typeface="+mn-cs"/>
              </a:rPr>
              <a:t>manualized</a:t>
            </a:r>
            <a:r>
              <a:rPr lang="en-US" dirty="0" smtClean="0">
                <a:ea typeface="+mn-ea"/>
                <a:cs typeface="+mn-cs"/>
              </a:rPr>
              <a:t> process</a:t>
            </a:r>
          </a:p>
          <a:p>
            <a:pPr eaLnBrk="1" fontAlgn="auto" hangingPunct="1">
              <a:spcAft>
                <a:spcPts val="0"/>
              </a:spcAft>
              <a:buFont typeface="Arial"/>
              <a:buChar char="•"/>
              <a:defRPr/>
            </a:pPr>
            <a:r>
              <a:rPr lang="en-US" dirty="0">
                <a:cs typeface="+mn-cs"/>
              </a:rPr>
              <a:t>Four-step team-based process </a:t>
            </a:r>
          </a:p>
          <a:p>
            <a:pPr lvl="1" eaLnBrk="1" fontAlgn="auto" hangingPunct="1">
              <a:spcAft>
                <a:spcPts val="0"/>
              </a:spcAft>
              <a:buFont typeface="Arial"/>
              <a:buChar char="•"/>
              <a:defRPr/>
            </a:pPr>
            <a:r>
              <a:rPr lang="en-US" dirty="0"/>
              <a:t>Optional pre-step regarding </a:t>
            </a:r>
            <a:r>
              <a:rPr lang="en-US" dirty="0" smtClean="0"/>
              <a:t>teaming</a:t>
            </a:r>
            <a:endParaRPr lang="en-US" dirty="0" smtClean="0">
              <a:ea typeface="+mn-ea"/>
            </a:endParaRPr>
          </a:p>
          <a:p>
            <a:pPr eaLnBrk="1" fontAlgn="auto" hangingPunct="1">
              <a:spcAft>
                <a:spcPts val="0"/>
              </a:spcAft>
              <a:buFont typeface="Arial"/>
              <a:buChar char="•"/>
              <a:defRPr/>
            </a:pPr>
            <a:r>
              <a:rPr lang="en-US" dirty="0" smtClean="0">
                <a:ea typeface="+mn-ea"/>
                <a:cs typeface="+mn-cs"/>
              </a:rPr>
              <a:t>Every intervention plan includes 3 components</a:t>
            </a:r>
          </a:p>
          <a:p>
            <a:pPr lvl="1" eaLnBrk="1" fontAlgn="auto" hangingPunct="1">
              <a:spcAft>
                <a:spcPts val="0"/>
              </a:spcAft>
              <a:buFont typeface="Arial"/>
              <a:buChar char="–"/>
              <a:defRPr/>
            </a:pPr>
            <a:r>
              <a:rPr lang="en-US" dirty="0" smtClean="0">
                <a:ea typeface="+mn-ea"/>
              </a:rPr>
              <a:t>Prevent</a:t>
            </a:r>
          </a:p>
          <a:p>
            <a:pPr lvl="1" eaLnBrk="1" fontAlgn="auto" hangingPunct="1">
              <a:spcAft>
                <a:spcPts val="0"/>
              </a:spcAft>
              <a:buFont typeface="Arial"/>
              <a:buChar char="–"/>
              <a:defRPr/>
            </a:pPr>
            <a:r>
              <a:rPr lang="en-US" dirty="0" smtClean="0">
                <a:ea typeface="+mn-ea"/>
              </a:rPr>
              <a:t>Teach</a:t>
            </a:r>
          </a:p>
          <a:p>
            <a:pPr lvl="1" eaLnBrk="1" fontAlgn="auto" hangingPunct="1">
              <a:spcAft>
                <a:spcPts val="0"/>
              </a:spcAft>
              <a:buFont typeface="Arial"/>
              <a:buChar char="–"/>
              <a:defRPr/>
            </a:pPr>
            <a:r>
              <a:rPr lang="en-US" dirty="0" smtClean="0">
                <a:ea typeface="+mn-ea"/>
              </a:rPr>
              <a:t>Reinforce</a:t>
            </a:r>
          </a:p>
          <a:p>
            <a:pPr eaLnBrk="1" fontAlgn="auto" hangingPunct="1">
              <a:spcAft>
                <a:spcPts val="0"/>
              </a:spcAft>
              <a:buFont typeface="Arial"/>
              <a:buChar char="•"/>
              <a:defRPr/>
            </a:pPr>
            <a:r>
              <a:rPr lang="en-US" dirty="0" smtClean="0">
                <a:ea typeface="+mn-ea"/>
                <a:cs typeface="+mn-cs"/>
              </a:rPr>
              <a:t>Plans are task analyzed</a:t>
            </a:r>
          </a:p>
          <a:p>
            <a:pPr eaLnBrk="1" fontAlgn="auto" hangingPunct="1">
              <a:spcAft>
                <a:spcPts val="0"/>
              </a:spcAft>
              <a:buFont typeface="Arial"/>
              <a:buChar char="•"/>
              <a:defRPr/>
            </a:pPr>
            <a:r>
              <a:rPr lang="en-US" dirty="0">
                <a:cs typeface="+mn-cs"/>
              </a:rPr>
              <a:t>Attention to supports for teacher/team to implement </a:t>
            </a:r>
            <a:r>
              <a:rPr lang="en-US" dirty="0" smtClean="0">
                <a:cs typeface="+mn-cs"/>
              </a:rPr>
              <a:t>interventions</a:t>
            </a:r>
          </a:p>
          <a:p>
            <a:pPr marL="0" indent="0" eaLnBrk="1" fontAlgn="auto" hangingPunct="1">
              <a:spcAft>
                <a:spcPts val="0"/>
              </a:spcAft>
              <a:buFont typeface="Arial" charset="0"/>
              <a:buNone/>
              <a:defRPr/>
            </a:pPr>
            <a:endParaRPr lang="en-US" dirty="0" smtClean="0">
              <a:ea typeface="+mn-ea"/>
              <a:cs typeface="+mn-cs"/>
            </a:endParaRPr>
          </a:p>
        </p:txBody>
      </p:sp>
    </p:spTree>
    <p:extLst>
      <p:ext uri="{BB962C8B-B14F-4D97-AF65-F5344CB8AC3E}">
        <p14:creationId xmlns:p14="http://schemas.microsoft.com/office/powerpoint/2010/main" val="15688609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7366"/>
            <a:ext cx="8042276" cy="1336956"/>
          </a:xfrm>
        </p:spPr>
        <p:txBody>
          <a:bodyPr/>
          <a:lstStyle/>
          <a:p>
            <a:r>
              <a:rPr lang="en-US" dirty="0" smtClean="0"/>
              <a:t>Prevent Teach Reinforce (PTR)</a:t>
            </a:r>
            <a:endParaRPr lang="en-US" dirty="0"/>
          </a:p>
        </p:txBody>
      </p:sp>
      <p:sp>
        <p:nvSpPr>
          <p:cNvPr id="3" name="Content Placeholder 2"/>
          <p:cNvSpPr>
            <a:spLocks noGrp="1"/>
          </p:cNvSpPr>
          <p:nvPr>
            <p:ph idx="1"/>
          </p:nvPr>
        </p:nvSpPr>
        <p:spPr/>
        <p:txBody>
          <a:bodyPr>
            <a:normAutofit lnSpcReduction="10000"/>
          </a:bodyPr>
          <a:lstStyle/>
          <a:p>
            <a:pPr marL="0" indent="0">
              <a:buNone/>
              <a:defRPr/>
            </a:pPr>
            <a:r>
              <a:rPr lang="en-US" sz="2800" dirty="0" smtClean="0"/>
              <a:t>Four step process for completing an FBA/BSP </a:t>
            </a:r>
            <a:r>
              <a:rPr lang="en-US" sz="2800" dirty="0"/>
              <a:t>(aligned with problem solving process)</a:t>
            </a:r>
            <a:r>
              <a:rPr lang="en-US" sz="2800" dirty="0" smtClean="0"/>
              <a:t>:</a:t>
            </a:r>
          </a:p>
          <a:p>
            <a:pPr marL="0" indent="0">
              <a:buNone/>
              <a:defRPr/>
            </a:pPr>
            <a:endParaRPr lang="en-US" sz="2800" dirty="0"/>
          </a:p>
          <a:p>
            <a:pPr marL="806450" lvl="1" indent="-457200">
              <a:buFont typeface="+mj-lt"/>
              <a:buAutoNum type="arabicPeriod"/>
              <a:defRPr/>
            </a:pPr>
            <a:r>
              <a:rPr lang="en-US" dirty="0"/>
              <a:t>Goal Setting (Identification of Problem)</a:t>
            </a:r>
          </a:p>
          <a:p>
            <a:pPr marL="806450" lvl="1" indent="-457200">
              <a:buFont typeface="+mj-lt"/>
              <a:buAutoNum type="arabicPeriod"/>
              <a:defRPr/>
            </a:pPr>
            <a:r>
              <a:rPr lang="en-US" dirty="0"/>
              <a:t>Functional Assessment (Problem Analysis)</a:t>
            </a:r>
          </a:p>
          <a:p>
            <a:pPr marL="806450" lvl="1" indent="-457200">
              <a:buFont typeface="+mj-lt"/>
              <a:buAutoNum type="arabicPeriod"/>
              <a:defRPr/>
            </a:pPr>
            <a:r>
              <a:rPr lang="en-US" dirty="0"/>
              <a:t>Intervention </a:t>
            </a:r>
            <a:r>
              <a:rPr lang="en-US" dirty="0" smtClean="0"/>
              <a:t>(Behavior Support Plan </a:t>
            </a:r>
            <a:r>
              <a:rPr lang="en-US" dirty="0"/>
              <a:t>Implementation)</a:t>
            </a:r>
          </a:p>
          <a:p>
            <a:pPr marL="685800" lvl="2" indent="0">
              <a:buNone/>
              <a:defRPr/>
            </a:pPr>
            <a:r>
              <a:rPr lang="en-US" dirty="0" smtClean="0"/>
              <a:t>	includes Coaching of plan </a:t>
            </a:r>
            <a:r>
              <a:rPr lang="en-US" dirty="0"/>
              <a:t>and </a:t>
            </a:r>
            <a:r>
              <a:rPr lang="en-US" dirty="0" smtClean="0"/>
              <a:t>fidelity check</a:t>
            </a:r>
            <a:endParaRPr lang="en-US" dirty="0"/>
          </a:p>
          <a:p>
            <a:pPr marL="806450" lvl="1" indent="-457200">
              <a:buFont typeface="+mj-lt"/>
              <a:buAutoNum type="arabicPeriod"/>
              <a:defRPr/>
            </a:pPr>
            <a:r>
              <a:rPr lang="en-US" dirty="0"/>
              <a:t>Evaluation </a:t>
            </a:r>
            <a:r>
              <a:rPr lang="en-US" dirty="0" smtClean="0"/>
              <a:t>(Progress Monitoring </a:t>
            </a:r>
            <a:r>
              <a:rPr lang="en-US" dirty="0"/>
              <a:t>and </a:t>
            </a:r>
            <a:r>
              <a:rPr lang="en-US" dirty="0" smtClean="0"/>
              <a:t>Social Validity)</a:t>
            </a:r>
            <a:r>
              <a:rPr lang="en-US" dirty="0"/>
              <a:t>	</a:t>
            </a:r>
          </a:p>
        </p:txBody>
      </p:sp>
    </p:spTree>
    <p:extLst>
      <p:ext uri="{BB962C8B-B14F-4D97-AF65-F5344CB8AC3E}">
        <p14:creationId xmlns:p14="http://schemas.microsoft.com/office/powerpoint/2010/main" val="270740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latin typeface="Calibri" charset="0"/>
              </a:rPr>
              <a:t>Collaborative Facilitation </a:t>
            </a:r>
            <a:r>
              <a:rPr lang="en-US" dirty="0" smtClean="0">
                <a:latin typeface="Calibri" charset="0"/>
              </a:rPr>
              <a:t>is Key</a:t>
            </a:r>
            <a:endParaRPr lang="en-US" dirty="0">
              <a:latin typeface="Calibri" charset="0"/>
            </a:endParaRPr>
          </a:p>
        </p:txBody>
      </p:sp>
      <p:sp>
        <p:nvSpPr>
          <p:cNvPr id="31746" name="Content Placeholder 2"/>
          <p:cNvSpPr>
            <a:spLocks noGrp="1"/>
          </p:cNvSpPr>
          <p:nvPr>
            <p:ph idx="1"/>
          </p:nvPr>
        </p:nvSpPr>
        <p:spPr/>
        <p:txBody>
          <a:bodyPr/>
          <a:lstStyle/>
          <a:p>
            <a:pPr eaLnBrk="1" hangingPunct="1">
              <a:lnSpc>
                <a:spcPct val="80000"/>
              </a:lnSpc>
            </a:pPr>
            <a:r>
              <a:rPr lang="en-US" sz="2700">
                <a:latin typeface="Calibri" charset="0"/>
              </a:rPr>
              <a:t>Take off the </a:t>
            </a:r>
            <a:r>
              <a:rPr lang="ja-JP" altLang="en-US" sz="2700">
                <a:latin typeface="Calibri" charset="0"/>
              </a:rPr>
              <a:t>“</a:t>
            </a:r>
            <a:r>
              <a:rPr lang="en-US" altLang="ja-JP" sz="2700">
                <a:latin typeface="Calibri" charset="0"/>
              </a:rPr>
              <a:t>expert</a:t>
            </a:r>
            <a:r>
              <a:rPr lang="ja-JP" altLang="en-US" sz="2700">
                <a:latin typeface="Calibri" charset="0"/>
              </a:rPr>
              <a:t>”</a:t>
            </a:r>
            <a:r>
              <a:rPr lang="en-US" altLang="ja-JP" sz="2700">
                <a:latin typeface="Calibri" charset="0"/>
              </a:rPr>
              <a:t> hat</a:t>
            </a:r>
          </a:p>
          <a:p>
            <a:pPr eaLnBrk="1" hangingPunct="1">
              <a:lnSpc>
                <a:spcPct val="80000"/>
              </a:lnSpc>
            </a:pPr>
            <a:r>
              <a:rPr lang="en-US" sz="2700">
                <a:latin typeface="Calibri" charset="0"/>
              </a:rPr>
              <a:t>Avoid direct confrontation or </a:t>
            </a:r>
            <a:r>
              <a:rPr lang="ja-JP" altLang="en-US" sz="2700">
                <a:latin typeface="Calibri" charset="0"/>
              </a:rPr>
              <a:t>“</a:t>
            </a:r>
            <a:r>
              <a:rPr lang="en-US" altLang="ja-JP" sz="2700">
                <a:latin typeface="Calibri" charset="0"/>
              </a:rPr>
              <a:t>fixing</a:t>
            </a:r>
            <a:r>
              <a:rPr lang="ja-JP" altLang="en-US" sz="2700">
                <a:latin typeface="Calibri" charset="0"/>
              </a:rPr>
              <a:t>”</a:t>
            </a:r>
            <a:r>
              <a:rPr lang="en-US" altLang="ja-JP" sz="2700">
                <a:latin typeface="Calibri" charset="0"/>
              </a:rPr>
              <a:t> issues</a:t>
            </a:r>
          </a:p>
          <a:p>
            <a:pPr lvl="1" eaLnBrk="1" hangingPunct="1">
              <a:lnSpc>
                <a:spcPct val="80000"/>
              </a:lnSpc>
            </a:pPr>
            <a:r>
              <a:rPr lang="en-US" sz="2400">
                <a:latin typeface="Calibri" charset="0"/>
              </a:rPr>
              <a:t>Purpose is for team to recognize potential issues that enhance and inhibit problem solving process</a:t>
            </a:r>
          </a:p>
          <a:p>
            <a:pPr eaLnBrk="1" hangingPunct="1">
              <a:lnSpc>
                <a:spcPct val="80000"/>
              </a:lnSpc>
            </a:pPr>
            <a:r>
              <a:rPr lang="en-US" sz="2700">
                <a:latin typeface="Calibri" charset="0"/>
              </a:rPr>
              <a:t>Less talk, more listening and facilitating</a:t>
            </a:r>
          </a:p>
          <a:p>
            <a:pPr eaLnBrk="1" hangingPunct="1">
              <a:lnSpc>
                <a:spcPct val="80000"/>
              </a:lnSpc>
            </a:pPr>
            <a:r>
              <a:rPr lang="en-US" sz="2700">
                <a:latin typeface="Calibri" charset="0"/>
              </a:rPr>
              <a:t>Provide visual summary while facilitating—allow reflection and discussion by team</a:t>
            </a:r>
          </a:p>
          <a:p>
            <a:pPr lvl="1" eaLnBrk="1" hangingPunct="1">
              <a:lnSpc>
                <a:spcPct val="80000"/>
              </a:lnSpc>
            </a:pPr>
            <a:r>
              <a:rPr lang="en-US" sz="2400">
                <a:latin typeface="Calibri" charset="0"/>
              </a:rPr>
              <a:t>Ask them to review the results and reflect</a:t>
            </a:r>
          </a:p>
          <a:p>
            <a:pPr lvl="1" eaLnBrk="1" hangingPunct="1">
              <a:lnSpc>
                <a:spcPct val="80000"/>
              </a:lnSpc>
            </a:pPr>
            <a:r>
              <a:rPr lang="en-US" sz="2400">
                <a:latin typeface="Calibri" charset="0"/>
              </a:rPr>
              <a:t>Ask for their ideas, reactions, input</a:t>
            </a:r>
          </a:p>
          <a:p>
            <a:pPr lvl="1" eaLnBrk="1" hangingPunct="1">
              <a:lnSpc>
                <a:spcPct val="80000"/>
              </a:lnSpc>
            </a:pPr>
            <a:r>
              <a:rPr lang="en-US" sz="2400">
                <a:latin typeface="Calibri" charset="0"/>
              </a:rPr>
              <a:t>Facilitate the discussion</a:t>
            </a:r>
          </a:p>
          <a:p>
            <a:pPr lvl="1" eaLnBrk="1" hangingPunct="1">
              <a:lnSpc>
                <a:spcPct val="80000"/>
              </a:lnSpc>
            </a:pPr>
            <a:r>
              <a:rPr lang="en-US" sz="2400">
                <a:latin typeface="Calibri" charset="0"/>
              </a:rPr>
              <a:t>Guide them to use </a:t>
            </a:r>
            <a:r>
              <a:rPr lang="ja-JP" altLang="en-US" sz="2400">
                <a:latin typeface="Calibri" charset="0"/>
              </a:rPr>
              <a:t>“</a:t>
            </a:r>
            <a:r>
              <a:rPr lang="en-US" altLang="ja-JP" sz="2400">
                <a:latin typeface="Calibri" charset="0"/>
              </a:rPr>
              <a:t>science</a:t>
            </a:r>
            <a:r>
              <a:rPr lang="ja-JP" altLang="en-US" sz="2400">
                <a:latin typeface="Calibri" charset="0"/>
              </a:rPr>
              <a:t>”</a:t>
            </a:r>
            <a:r>
              <a:rPr lang="en-US" altLang="ja-JP" sz="2400">
                <a:latin typeface="Calibri" charset="0"/>
              </a:rPr>
              <a:t> in making decisions</a:t>
            </a:r>
          </a:p>
          <a:p>
            <a:pPr eaLnBrk="1" hangingPunct="1">
              <a:lnSpc>
                <a:spcPct val="80000"/>
              </a:lnSpc>
            </a:pPr>
            <a:endParaRPr lang="en-US" sz="2700">
              <a:latin typeface="Calibri" charset="0"/>
            </a:endParaRPr>
          </a:p>
        </p:txBody>
      </p:sp>
    </p:spTree>
    <p:extLst>
      <p:ext uri="{BB962C8B-B14F-4D97-AF65-F5344CB8AC3E}">
        <p14:creationId xmlns:p14="http://schemas.microsoft.com/office/powerpoint/2010/main" val="41619970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9667" y="3244334"/>
            <a:ext cx="184666" cy="369332"/>
          </a:xfrm>
          <a:prstGeom prst="rect">
            <a:avLst/>
          </a:prstGeom>
        </p:spPr>
        <p:txBody>
          <a:bodyPr wrap="none">
            <a:spAutoFit/>
          </a:bodyPr>
          <a:lstStyle/>
          <a:p>
            <a:r>
              <a:rPr lang="en-US" dirty="0" smtClean="0"/>
              <a:t>￼</a:t>
            </a:r>
            <a:endParaRPr lang="en-US" dirty="0"/>
          </a:p>
        </p:txBody>
      </p:sp>
      <p:sp>
        <p:nvSpPr>
          <p:cNvPr id="5" name="Rectangle 4"/>
          <p:cNvSpPr/>
          <p:nvPr/>
        </p:nvSpPr>
        <p:spPr>
          <a:xfrm>
            <a:off x="4479667" y="3244334"/>
            <a:ext cx="184666" cy="369332"/>
          </a:xfrm>
          <a:prstGeom prst="rect">
            <a:avLst/>
          </a:prstGeom>
        </p:spPr>
        <p:txBody>
          <a:bodyPr wrap="none">
            <a:spAutoFit/>
          </a:bodyPr>
          <a:lstStyle/>
          <a:p>
            <a:r>
              <a:rPr lang="en-US" dirty="0" smtClean="0"/>
              <a:t>￼</a:t>
            </a:r>
            <a:endParaRPr lang="en-US" dirty="0"/>
          </a:p>
        </p:txBody>
      </p:sp>
      <p:sp>
        <p:nvSpPr>
          <p:cNvPr id="6" name="Rectangle 5"/>
          <p:cNvSpPr/>
          <p:nvPr/>
        </p:nvSpPr>
        <p:spPr>
          <a:xfrm>
            <a:off x="4479667" y="3244334"/>
            <a:ext cx="184666" cy="369332"/>
          </a:xfrm>
          <a:prstGeom prst="rect">
            <a:avLst/>
          </a:prstGeom>
        </p:spPr>
        <p:txBody>
          <a:bodyPr wrap="none">
            <a:spAutoFit/>
          </a:bodyPr>
          <a:lstStyle/>
          <a:p>
            <a:r>
              <a:rPr lang="en-US" dirty="0" smtClean="0"/>
              <a:t>￼</a:t>
            </a:r>
            <a:endParaRPr lang="en-US" dirty="0"/>
          </a:p>
        </p:txBody>
      </p:sp>
      <p:pic>
        <p:nvPicPr>
          <p:cNvPr id="7" name="Picture 6" descr="Screen Shot 2015-05-11 at 7.52.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79" y="0"/>
            <a:ext cx="7482663" cy="6858000"/>
          </a:xfrm>
          <a:prstGeom prst="rect">
            <a:avLst/>
          </a:prstGeom>
        </p:spPr>
      </p:pic>
    </p:spTree>
    <p:extLst>
      <p:ext uri="{BB962C8B-B14F-4D97-AF65-F5344CB8AC3E}">
        <p14:creationId xmlns:p14="http://schemas.microsoft.com/office/powerpoint/2010/main" val="103591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1 at 8.05.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5215"/>
            <a:ext cx="9144000" cy="6099995"/>
          </a:xfrm>
          <a:prstGeom prst="rect">
            <a:avLst/>
          </a:prstGeom>
        </p:spPr>
      </p:pic>
      <p:sp>
        <p:nvSpPr>
          <p:cNvPr id="3" name="Title 2"/>
          <p:cNvSpPr>
            <a:spLocks noGrp="1"/>
          </p:cNvSpPr>
          <p:nvPr>
            <p:ph type="title"/>
          </p:nvPr>
        </p:nvSpPr>
        <p:spPr>
          <a:xfrm>
            <a:off x="457200" y="128544"/>
            <a:ext cx="8229600" cy="1143000"/>
          </a:xfrm>
        </p:spPr>
        <p:txBody>
          <a:bodyPr>
            <a:normAutofit fontScale="90000"/>
          </a:bodyPr>
          <a:lstStyle/>
          <a:p>
            <a:r>
              <a:rPr lang="en-US" sz="3600" dirty="0" smtClean="0"/>
              <a:t>Data Collection:  Individualized Behavior Rating Scale Tool (IBRST)</a:t>
            </a:r>
            <a:endParaRPr lang="en-US" sz="3600" dirty="0"/>
          </a:p>
        </p:txBody>
      </p:sp>
    </p:spTree>
    <p:extLst>
      <p:ext uri="{BB962C8B-B14F-4D97-AF65-F5344CB8AC3E}">
        <p14:creationId xmlns:p14="http://schemas.microsoft.com/office/powerpoint/2010/main" val="364232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9667" y="3244334"/>
            <a:ext cx="184666" cy="369332"/>
          </a:xfrm>
          <a:prstGeom prst="rect">
            <a:avLst/>
          </a:prstGeom>
        </p:spPr>
        <p:txBody>
          <a:bodyPr wrap="none">
            <a:spAutoFit/>
          </a:bodyPr>
          <a:lstStyle/>
          <a:p>
            <a:r>
              <a:rPr lang="en-US" dirty="0" smtClean="0"/>
              <a:t>￼</a:t>
            </a:r>
            <a:endParaRPr lang="en-US" dirty="0"/>
          </a:p>
        </p:txBody>
      </p:sp>
      <p:sp>
        <p:nvSpPr>
          <p:cNvPr id="3" name="Rectangle 2"/>
          <p:cNvSpPr/>
          <p:nvPr/>
        </p:nvSpPr>
        <p:spPr>
          <a:xfrm>
            <a:off x="4479667" y="3244334"/>
            <a:ext cx="184666" cy="369332"/>
          </a:xfrm>
          <a:prstGeom prst="rect">
            <a:avLst/>
          </a:prstGeom>
        </p:spPr>
        <p:txBody>
          <a:bodyPr wrap="none">
            <a:spAutoFit/>
          </a:bodyPr>
          <a:lstStyle/>
          <a:p>
            <a:r>
              <a:rPr lang="en-US" dirty="0" smtClean="0"/>
              <a:t>￼</a:t>
            </a:r>
            <a:endParaRPr lang="en-US" dirty="0"/>
          </a:p>
        </p:txBody>
      </p:sp>
      <p:pic>
        <p:nvPicPr>
          <p:cNvPr id="4" name="Picture 3" descr="Screen Shot 2015-05-11 at 7.55.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89"/>
            <a:ext cx="9144000" cy="6472859"/>
          </a:xfrm>
          <a:prstGeom prst="rect">
            <a:avLst/>
          </a:prstGeom>
        </p:spPr>
      </p:pic>
    </p:spTree>
    <p:extLst>
      <p:ext uri="{BB962C8B-B14F-4D97-AF65-F5344CB8AC3E}">
        <p14:creationId xmlns:p14="http://schemas.microsoft.com/office/powerpoint/2010/main" val="117971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1 at 8.05.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541" y="0"/>
            <a:ext cx="5851886" cy="6858000"/>
          </a:xfrm>
          <a:prstGeom prst="rect">
            <a:avLst/>
          </a:prstGeom>
        </p:spPr>
      </p:pic>
    </p:spTree>
    <p:extLst>
      <p:ext uri="{BB962C8B-B14F-4D97-AF65-F5344CB8AC3E}">
        <p14:creationId xmlns:p14="http://schemas.microsoft.com/office/powerpoint/2010/main" val="2866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1 at 8.05.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62" y="0"/>
            <a:ext cx="7274785" cy="6858000"/>
          </a:xfrm>
          <a:prstGeom prst="rect">
            <a:avLst/>
          </a:prstGeom>
        </p:spPr>
      </p:pic>
    </p:spTree>
    <p:extLst>
      <p:ext uri="{BB962C8B-B14F-4D97-AF65-F5344CB8AC3E}">
        <p14:creationId xmlns:p14="http://schemas.microsoft.com/office/powerpoint/2010/main" val="2169839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1 at 8.05.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175" y="0"/>
            <a:ext cx="5782038" cy="6858000"/>
          </a:xfrm>
          <a:prstGeom prst="rect">
            <a:avLst/>
          </a:prstGeom>
        </p:spPr>
      </p:pic>
    </p:spTree>
    <p:extLst>
      <p:ext uri="{BB962C8B-B14F-4D97-AF65-F5344CB8AC3E}">
        <p14:creationId xmlns:p14="http://schemas.microsoft.com/office/powerpoint/2010/main" val="189080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1 at 7.5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906"/>
            <a:ext cx="9144000" cy="6179835"/>
          </a:xfrm>
          <a:prstGeom prst="rect">
            <a:avLst/>
          </a:prstGeom>
        </p:spPr>
      </p:pic>
    </p:spTree>
    <p:extLst>
      <p:ext uri="{BB962C8B-B14F-4D97-AF65-F5344CB8AC3E}">
        <p14:creationId xmlns:p14="http://schemas.microsoft.com/office/powerpoint/2010/main" val="370292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740639" y="5531736"/>
            <a:ext cx="881323" cy="1124344"/>
          </a:xfrm>
          <a:prstGeom prst="rect">
            <a:avLst/>
          </a:prstGeom>
        </p:spPr>
      </p:pic>
      <p:pic>
        <p:nvPicPr>
          <p:cNvPr id="10" name="Picture 9" descr="CDS-UD_logo_cmyk.jp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42" y="5800209"/>
            <a:ext cx="2515241" cy="665799"/>
          </a:xfrm>
          <a:prstGeom prst="rect">
            <a:avLst/>
          </a:prstGeom>
        </p:spPr>
      </p:pic>
      <p:sp>
        <p:nvSpPr>
          <p:cNvPr id="13" name="Title 12"/>
          <p:cNvSpPr>
            <a:spLocks noGrp="1"/>
          </p:cNvSpPr>
          <p:nvPr>
            <p:ph type="title"/>
          </p:nvPr>
        </p:nvSpPr>
        <p:spPr>
          <a:xfrm>
            <a:off x="457200" y="67051"/>
            <a:ext cx="8229600" cy="1143000"/>
          </a:xfrm>
        </p:spPr>
        <p:txBody>
          <a:bodyPr/>
          <a:lstStyle/>
          <a:p>
            <a:r>
              <a:rPr lang="en-US" dirty="0"/>
              <a:t>PTR in Delaware</a:t>
            </a:r>
          </a:p>
        </p:txBody>
      </p:sp>
      <p:sp>
        <p:nvSpPr>
          <p:cNvPr id="14" name="Content Placeholder 13"/>
          <p:cNvSpPr>
            <a:spLocks noGrp="1"/>
          </p:cNvSpPr>
          <p:nvPr>
            <p:ph idx="1"/>
          </p:nvPr>
        </p:nvSpPr>
        <p:spPr>
          <a:xfrm>
            <a:off x="457200" y="1392613"/>
            <a:ext cx="8229600" cy="4525963"/>
          </a:xfrm>
        </p:spPr>
        <p:txBody>
          <a:bodyPr/>
          <a:lstStyle/>
          <a:p>
            <a:r>
              <a:rPr lang="en-US" dirty="0" smtClean="0"/>
              <a:t>Initially piloted through DE-PBS Project</a:t>
            </a:r>
          </a:p>
          <a:p>
            <a:r>
              <a:rPr lang="en-US" dirty="0" smtClean="0"/>
              <a:t>Expanded through Delaware Department of Education’s State Personnel Development Grant</a:t>
            </a:r>
          </a:p>
          <a:p>
            <a:r>
              <a:rPr lang="en-US" dirty="0" smtClean="0"/>
              <a:t>DE-PBS Project Coaches use PTR process, Delaware adaptations</a:t>
            </a:r>
            <a:endParaRPr lang="en-US" dirty="0"/>
          </a:p>
        </p:txBody>
      </p:sp>
      <p:pic>
        <p:nvPicPr>
          <p:cNvPr id="12" name="Picture 11" descr="spdg_fina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403" y="5172418"/>
            <a:ext cx="4332333" cy="2562174"/>
          </a:xfrm>
          <a:prstGeom prst="rect">
            <a:avLst/>
          </a:prstGeom>
        </p:spPr>
      </p:pic>
    </p:spTree>
    <p:extLst>
      <p:ext uri="{BB962C8B-B14F-4D97-AF65-F5344CB8AC3E}">
        <p14:creationId xmlns:p14="http://schemas.microsoft.com/office/powerpoint/2010/main" val="5830654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1 at 7.59.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96"/>
            <a:ext cx="9144000" cy="5777145"/>
          </a:xfrm>
          <a:prstGeom prst="rect">
            <a:avLst/>
          </a:prstGeom>
        </p:spPr>
      </p:pic>
    </p:spTree>
    <p:extLst>
      <p:ext uri="{BB962C8B-B14F-4D97-AF65-F5344CB8AC3E}">
        <p14:creationId xmlns:p14="http://schemas.microsoft.com/office/powerpoint/2010/main" val="163659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1 at 7.59.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750"/>
            <a:ext cx="9144000" cy="5873187"/>
          </a:xfrm>
          <a:prstGeom prst="rect">
            <a:avLst/>
          </a:prstGeom>
        </p:spPr>
      </p:pic>
    </p:spTree>
    <p:extLst>
      <p:ext uri="{BB962C8B-B14F-4D97-AF65-F5344CB8AC3E}">
        <p14:creationId xmlns:p14="http://schemas.microsoft.com/office/powerpoint/2010/main" val="478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8039" name="Group 23"/>
          <p:cNvGraphicFramePr>
            <a:graphicFrameLocks noGrp="1"/>
          </p:cNvGraphicFramePr>
          <p:nvPr/>
        </p:nvGraphicFramePr>
        <p:xfrm>
          <a:off x="152400" y="766763"/>
          <a:ext cx="8686800" cy="5872491"/>
        </p:xfrm>
        <a:graphic>
          <a:graphicData uri="http://schemas.openxmlformats.org/drawingml/2006/table">
            <a:tbl>
              <a:tblPr/>
              <a:tblGrid>
                <a:gridCol w="1676400"/>
                <a:gridCol w="7010400"/>
              </a:tblGrid>
              <a:tr h="598488">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None/>
                        <a:tabLst/>
                      </a:pPr>
                      <a:r>
                        <a:rPr kumimoji="0" lang="en-US" sz="1600" b="1" i="0" u="none" strike="noStrike" cap="none" normalizeH="0" baseline="0">
                          <a:ln>
                            <a:noFill/>
                          </a:ln>
                          <a:solidFill>
                            <a:schemeClr val="tx1"/>
                          </a:solidFill>
                          <a:effectLst/>
                          <a:latin typeface="Arial" charset="0"/>
                          <a:ea typeface="MS PGothic" charset="0"/>
                          <a:cs typeface="Times New Roman" charset="0"/>
                        </a:rPr>
                        <a:t>Reinforce Strategies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charset="0"/>
                        <a:buNone/>
                        <a:tabLst/>
                      </a:pPr>
                      <a:r>
                        <a:rPr kumimoji="0" lang="en-US" sz="1800" b="1" i="0" u="none" strike="noStrike" cap="none" normalizeH="0" baseline="0">
                          <a:ln>
                            <a:noFill/>
                          </a:ln>
                          <a:solidFill>
                            <a:schemeClr val="tx1"/>
                          </a:solidFill>
                          <a:effectLst/>
                          <a:latin typeface="Arial" charset="0"/>
                          <a:ea typeface="MS PGothic" charset="0"/>
                          <a:cs typeface="Times New Roman" charset="0"/>
                        </a:rPr>
                        <a:t>Specific Steps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316163">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None/>
                        <a:tabLst/>
                      </a:pPr>
                      <a:r>
                        <a:rPr kumimoji="0" lang="en-US" sz="1600" b="1" i="0" u="none" strike="noStrike" cap="none" normalizeH="0" baseline="0">
                          <a:ln>
                            <a:noFill/>
                          </a:ln>
                          <a:solidFill>
                            <a:schemeClr val="tx1"/>
                          </a:solidFill>
                          <a:effectLst/>
                          <a:latin typeface="Arial" charset="0"/>
                          <a:ea typeface="MS PGothic" charset="0"/>
                          <a:cs typeface="Times New Roman" charset="0"/>
                        </a:rPr>
                        <a:t>Replacement Behavior:</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None/>
                        <a:tabLst/>
                      </a:pPr>
                      <a:endParaRPr kumimoji="0" lang="en-US" sz="1600" b="1"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None/>
                        <a:tabLst/>
                      </a:pPr>
                      <a:r>
                        <a:rPr kumimoji="0" lang="en-US" sz="1600" b="1" i="0" u="none" strike="noStrike" cap="none" normalizeH="0" baseline="0">
                          <a:ln>
                            <a:noFill/>
                          </a:ln>
                          <a:solidFill>
                            <a:schemeClr val="tx1"/>
                          </a:solidFill>
                          <a:effectLst/>
                          <a:latin typeface="Arial" charset="0"/>
                          <a:ea typeface="MS PGothic" charset="0"/>
                          <a:cs typeface="Times New Roman" charset="0"/>
                        </a:rPr>
                        <a:t>Appropriately express his need to calm down</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None/>
                        <a:tabLst/>
                      </a:pPr>
                      <a:endParaRPr kumimoji="0" lang="en-US" sz="1600" b="1" i="0" u="none" strike="noStrike" cap="none" normalizeH="0" baseline="0">
                        <a:ln>
                          <a:noFill/>
                        </a:ln>
                        <a:solidFill>
                          <a:schemeClr val="tx1"/>
                        </a:solidFill>
                        <a:effectLst/>
                        <a:latin typeface="Arial" charset="0"/>
                        <a:ea typeface="MS PGothic" charset="0"/>
                        <a:cs typeface="Times New Roman"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None/>
                        <a:tabLst>
                          <a:tab pos="182563" algn="l"/>
                        </a:tabLst>
                      </a:pPr>
                      <a:r>
                        <a:rPr kumimoji="0" lang="en-US" sz="1600" b="1" i="0" u="none" strike="noStrike" cap="none" normalizeH="0" baseline="0">
                          <a:ln>
                            <a:noFill/>
                          </a:ln>
                          <a:solidFill>
                            <a:schemeClr val="tx1"/>
                          </a:solidFill>
                          <a:effectLst/>
                          <a:latin typeface="Arial" charset="0"/>
                          <a:ea typeface="MS PGothic" charset="0"/>
                          <a:cs typeface="MS PGothic" charset="0"/>
                        </a:rPr>
                        <a:t>Whenever Mike </a:t>
                      </a:r>
                      <a:r>
                        <a:rPr kumimoji="0" lang="ja-JP" altLang="en-US" sz="1600" b="1" i="0" u="none" strike="noStrike" cap="none" normalizeH="0" baseline="0">
                          <a:ln>
                            <a:noFill/>
                          </a:ln>
                          <a:solidFill>
                            <a:schemeClr val="tx1"/>
                          </a:solidFill>
                          <a:effectLst/>
                          <a:latin typeface="Arial" charset="0"/>
                          <a:ea typeface="MS PGothic" charset="0"/>
                          <a:cs typeface="MS PGothic" charset="0"/>
                        </a:rPr>
                        <a:t>‘</a:t>
                      </a:r>
                      <a:r>
                        <a:rPr kumimoji="0" lang="en-US" altLang="ja-JP" sz="1600" b="1" i="0" u="none" strike="noStrike" cap="none" normalizeH="0" baseline="0">
                          <a:ln>
                            <a:noFill/>
                          </a:ln>
                          <a:solidFill>
                            <a:schemeClr val="tx1"/>
                          </a:solidFill>
                          <a:effectLst/>
                          <a:latin typeface="Arial" charset="0"/>
                          <a:ea typeface="MS PGothic" charset="0"/>
                          <a:cs typeface="MS PGothic" charset="0"/>
                        </a:rPr>
                        <a:t>says</a:t>
                      </a:r>
                      <a:r>
                        <a:rPr kumimoji="0" lang="ja-JP" altLang="en-US" sz="1600" b="1" i="0" u="none" strike="noStrike" cap="none" normalizeH="0" baseline="0">
                          <a:ln>
                            <a:noFill/>
                          </a:ln>
                          <a:solidFill>
                            <a:schemeClr val="tx1"/>
                          </a:solidFill>
                          <a:effectLst/>
                          <a:latin typeface="Arial" charset="0"/>
                          <a:ea typeface="MS PGothic" charset="0"/>
                          <a:cs typeface="MS PGothic" charset="0"/>
                        </a:rPr>
                        <a:t>’</a:t>
                      </a:r>
                      <a:r>
                        <a:rPr kumimoji="0" lang="en-US" altLang="ja-JP" sz="1600" b="1" i="0" u="none" strike="noStrike" cap="none" normalizeH="0" baseline="0">
                          <a:ln>
                            <a:noFill/>
                          </a:ln>
                          <a:solidFill>
                            <a:schemeClr val="tx1"/>
                          </a:solidFill>
                          <a:effectLst/>
                          <a:latin typeface="Arial" charset="0"/>
                          <a:ea typeface="MS PGothic" charset="0"/>
                          <a:cs typeface="MS PGothic" charset="0"/>
                        </a:rPr>
                        <a:t>, </a:t>
                      </a:r>
                      <a:r>
                        <a:rPr kumimoji="0" lang="ja-JP" altLang="en-US" sz="1600" b="1" i="0" u="none" strike="noStrike" cap="none" normalizeH="0" baseline="0">
                          <a:ln>
                            <a:noFill/>
                          </a:ln>
                          <a:solidFill>
                            <a:schemeClr val="tx1"/>
                          </a:solidFill>
                          <a:effectLst/>
                          <a:latin typeface="Arial" charset="0"/>
                          <a:ea typeface="MS PGothic" charset="0"/>
                          <a:cs typeface="MS PGothic" charset="0"/>
                        </a:rPr>
                        <a:t>“</a:t>
                      </a:r>
                      <a:r>
                        <a:rPr kumimoji="0" lang="en-US" altLang="ja-JP" sz="1600" b="1" i="0" u="none" strike="noStrike" cap="none" normalizeH="0" baseline="0">
                          <a:ln>
                            <a:noFill/>
                          </a:ln>
                          <a:solidFill>
                            <a:schemeClr val="tx1"/>
                          </a:solidFill>
                          <a:effectLst/>
                          <a:latin typeface="Arial" charset="0"/>
                          <a:ea typeface="MS PGothic" charset="0"/>
                          <a:cs typeface="MS PGothic" charset="0"/>
                        </a:rPr>
                        <a:t>I need to calm down</a:t>
                      </a:r>
                      <a:r>
                        <a:rPr kumimoji="0" lang="ja-JP" altLang="en-US" sz="1600" b="1" i="0" u="none" strike="noStrike" cap="none" normalizeH="0" baseline="0">
                          <a:ln>
                            <a:noFill/>
                          </a:ln>
                          <a:solidFill>
                            <a:schemeClr val="tx1"/>
                          </a:solidFill>
                          <a:effectLst/>
                          <a:latin typeface="Arial" charset="0"/>
                          <a:ea typeface="MS PGothic" charset="0"/>
                          <a:cs typeface="MS PGothic" charset="0"/>
                        </a:rPr>
                        <a:t>”</a:t>
                      </a:r>
                      <a:r>
                        <a:rPr kumimoji="0" lang="en-US" altLang="ja-JP" sz="1600" b="1" i="0" u="none" strike="noStrike" cap="none" normalizeH="0" baseline="0">
                          <a:ln>
                            <a:noFill/>
                          </a:ln>
                          <a:solidFill>
                            <a:schemeClr val="tx1"/>
                          </a:solidFill>
                          <a:effectLst/>
                          <a:latin typeface="Arial" charset="0"/>
                          <a:ea typeface="MS PGothic" charset="0"/>
                          <a:cs typeface="MS PGothic" charset="0"/>
                        </a:rPr>
                        <a:t>, give him the choice board, praise him for using his communication, and release him to his choice.</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AutoNum type="arabicPeriod"/>
                        <a:tabLst>
                          <a:tab pos="182563" algn="l"/>
                        </a:tabLst>
                      </a:pPr>
                      <a:r>
                        <a:rPr kumimoji="0" lang="en-US" sz="1400" b="0" i="0" u="none" strike="noStrike" cap="none" normalizeH="0" baseline="0">
                          <a:ln>
                            <a:noFill/>
                          </a:ln>
                          <a:solidFill>
                            <a:schemeClr val="tx1"/>
                          </a:solidFill>
                          <a:effectLst/>
                          <a:latin typeface="Arial" charset="0"/>
                          <a:ea typeface="MS PGothic" charset="0"/>
                          <a:cs typeface="MS PGothic" charset="0"/>
                        </a:rPr>
                        <a:t>Immediately after Mike indicates he needs to calm down, ask him </a:t>
                      </a:r>
                      <a:r>
                        <a:rPr kumimoji="0" lang="en-US" sz="1400" b="0" i="1" u="none" strike="noStrike" cap="none" normalizeH="0" baseline="0">
                          <a:ln>
                            <a:noFill/>
                          </a:ln>
                          <a:solidFill>
                            <a:schemeClr val="tx1"/>
                          </a:solidFill>
                          <a:effectLst/>
                          <a:latin typeface="Arial" charset="0"/>
                          <a:ea typeface="MS PGothic" charset="0"/>
                          <a:cs typeface="MS PGothic" charset="0"/>
                        </a:rPr>
                        <a:t>“What do you want?”</a:t>
                      </a:r>
                      <a:r>
                        <a:rPr kumimoji="0" lang="en-US" sz="1400" b="0" i="0" u="none" strike="noStrike" cap="none" normalizeH="0" baseline="0">
                          <a:ln>
                            <a:noFill/>
                          </a:ln>
                          <a:solidFill>
                            <a:schemeClr val="tx1"/>
                          </a:solidFill>
                          <a:effectLst/>
                          <a:latin typeface="Arial" charset="0"/>
                          <a:ea typeface="MS PGothic" charset="0"/>
                          <a:cs typeface="MS PGothic" charset="0"/>
                        </a:rPr>
                        <a:t> while showing the choices.</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AutoNum type="arabicPeriod"/>
                        <a:tabLst>
                          <a:tab pos="182563" algn="l"/>
                        </a:tabLst>
                      </a:pPr>
                      <a:r>
                        <a:rPr kumimoji="0" lang="en-US" sz="1400" b="0" i="0" u="none" strike="noStrike" cap="none" normalizeH="0" baseline="0">
                          <a:ln>
                            <a:noFill/>
                          </a:ln>
                          <a:solidFill>
                            <a:schemeClr val="tx1"/>
                          </a:solidFill>
                          <a:effectLst/>
                          <a:latin typeface="Arial" charset="0"/>
                          <a:ea typeface="MS PGothic" charset="0"/>
                          <a:cs typeface="MS PGothic" charset="0"/>
                        </a:rPr>
                        <a:t>Immediately after Mike makes his choice, say </a:t>
                      </a:r>
                      <a:r>
                        <a:rPr kumimoji="0" lang="ja-JP" altLang="en-US" sz="1400" b="0" i="0" u="none" strike="noStrike" cap="none" normalizeH="0" baseline="0">
                          <a:ln>
                            <a:noFill/>
                          </a:ln>
                          <a:solidFill>
                            <a:schemeClr val="tx1"/>
                          </a:solidFill>
                          <a:effectLst/>
                          <a:latin typeface="Arial" charset="0"/>
                          <a:ea typeface="MS PGothic" charset="0"/>
                          <a:cs typeface="MS PGothic" charset="0"/>
                        </a:rPr>
                        <a:t>“</a:t>
                      </a:r>
                      <a:r>
                        <a:rPr kumimoji="0" lang="en-US" altLang="ja-JP" sz="1400" b="0" i="1" u="none" strike="noStrike" cap="none" normalizeH="0" baseline="0">
                          <a:ln>
                            <a:noFill/>
                          </a:ln>
                          <a:solidFill>
                            <a:schemeClr val="tx1"/>
                          </a:solidFill>
                          <a:effectLst/>
                          <a:latin typeface="Arial" charset="0"/>
                          <a:ea typeface="MS PGothic" charset="0"/>
                          <a:cs typeface="MS PGothic" charset="0"/>
                        </a:rPr>
                        <a:t>Thank you for telling us what you</a:t>
                      </a:r>
                      <a:r>
                        <a:rPr kumimoji="0" lang="en-US" sz="1400" b="0" i="1" u="none" strike="noStrike" cap="none" normalizeH="0" baseline="0">
                          <a:ln>
                            <a:noFill/>
                          </a:ln>
                          <a:solidFill>
                            <a:schemeClr val="tx1"/>
                          </a:solidFill>
                          <a:effectLst/>
                          <a:latin typeface="Arial" charset="0"/>
                          <a:ea typeface="MS PGothic" charset="0"/>
                          <a:cs typeface="MS PGothic" charset="0"/>
                        </a:rPr>
                        <a:t> need.</a:t>
                      </a:r>
                      <a:r>
                        <a:rPr kumimoji="0" lang="ja-JP" altLang="en-US" sz="1400" b="0" i="1" u="none" strike="noStrike" cap="none" normalizeH="0" baseline="0">
                          <a:ln>
                            <a:noFill/>
                          </a:ln>
                          <a:solidFill>
                            <a:schemeClr val="tx1"/>
                          </a:solidFill>
                          <a:effectLst/>
                          <a:latin typeface="Arial" charset="0"/>
                          <a:ea typeface="MS PGothic" charset="0"/>
                          <a:cs typeface="MS PGothic" charset="0"/>
                        </a:rPr>
                        <a:t>”</a:t>
                      </a:r>
                      <a:endParaRPr kumimoji="0" lang="en-US" altLang="ja-JP" sz="1400" b="0" i="0" u="none" strike="noStrike" cap="none" normalizeH="0" baseline="0">
                        <a:ln>
                          <a:noFill/>
                        </a:ln>
                        <a:solidFill>
                          <a:schemeClr val="tx1"/>
                        </a:solidFill>
                        <a:effectLst/>
                        <a:latin typeface="Arial" charset="0"/>
                        <a:ea typeface="MS PGothic" charset="0"/>
                        <a:cs typeface="MS PGothic"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AutoNum type="arabicPeriod"/>
                        <a:tabLst>
                          <a:tab pos="182563" algn="l"/>
                        </a:tabLst>
                      </a:pPr>
                      <a:r>
                        <a:rPr kumimoji="0" lang="en-US" altLang="ja-JP" sz="1400" b="0" i="0" u="none" strike="noStrike" cap="none" normalizeH="0" baseline="0">
                          <a:ln>
                            <a:noFill/>
                          </a:ln>
                          <a:solidFill>
                            <a:schemeClr val="tx1"/>
                          </a:solidFill>
                          <a:effectLst/>
                          <a:latin typeface="Arial" charset="0"/>
                          <a:ea typeface="MS PGothic" charset="0"/>
                          <a:cs typeface="MS PGothic" charset="0"/>
                        </a:rPr>
                        <a:t>Depending upon his choice, release him or provide him with the selection.</a:t>
                      </a:r>
                      <a:endParaRPr kumimoji="0" lang="en-US" altLang="ja-JP" sz="1400" b="0" i="1" u="none" strike="noStrike" cap="none" normalizeH="0" baseline="0">
                        <a:ln>
                          <a:noFill/>
                        </a:ln>
                        <a:solidFill>
                          <a:schemeClr val="tx1"/>
                        </a:solidFill>
                        <a:effectLst/>
                        <a:latin typeface="Arial" charset="0"/>
                        <a:ea typeface="MS PGothic" charset="0"/>
                        <a:cs typeface="MS PGothic"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AutoNum type="arabicPeriod"/>
                        <a:tabLst>
                          <a:tab pos="182563" algn="l"/>
                        </a:tabLst>
                      </a:pPr>
                      <a:r>
                        <a:rPr kumimoji="0" lang="en-US" sz="1400" b="0" i="0" u="none" strike="noStrike" cap="none" normalizeH="0" baseline="0">
                          <a:ln>
                            <a:noFill/>
                          </a:ln>
                          <a:solidFill>
                            <a:schemeClr val="tx1"/>
                          </a:solidFill>
                          <a:effectLst/>
                          <a:latin typeface="Arial" charset="0"/>
                          <a:ea typeface="MS PGothic" charset="0"/>
                          <a:cs typeface="MS PGothic" charset="0"/>
                        </a:rPr>
                        <a:t>When he makes his transition, praise him (with a warm tone) for returning to the group; “thank you for coming over.”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57513">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None/>
                        <a:tabLst/>
                      </a:pPr>
                      <a:r>
                        <a:rPr kumimoji="0" lang="en-US" sz="1600" b="1" i="0" u="none" strike="noStrike" cap="none" normalizeH="0" baseline="0" dirty="0">
                          <a:ln>
                            <a:noFill/>
                          </a:ln>
                          <a:solidFill>
                            <a:schemeClr val="tx1"/>
                          </a:solidFill>
                          <a:effectLst/>
                          <a:latin typeface="Arial" charset="0"/>
                          <a:ea typeface="MS PGothic" charset="0"/>
                          <a:cs typeface="Times New Roman" charset="0"/>
                        </a:rPr>
                        <a:t>Discontinue reinforcing problem behavior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None/>
                        <a:tabLst>
                          <a:tab pos="182563" algn="l"/>
                        </a:tabLst>
                      </a:pPr>
                      <a:r>
                        <a:rPr kumimoji="0" lang="en-US" sz="1600" b="0" i="0" u="none" strike="noStrike" cap="none" normalizeH="0" baseline="0" dirty="0">
                          <a:ln>
                            <a:noFill/>
                          </a:ln>
                          <a:solidFill>
                            <a:schemeClr val="tx1"/>
                          </a:solidFill>
                          <a:effectLst/>
                          <a:latin typeface="Arial" charset="0"/>
                          <a:ea typeface="MS PGothic" charset="0"/>
                          <a:cs typeface="MS PGothic" charset="0"/>
                        </a:rPr>
                        <a:t>Minimal attention will be provided to Mike when he is calming down and when he is starting to scream.</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charset="0"/>
                        <a:buNone/>
                        <a:tabLst>
                          <a:tab pos="182563" algn="l"/>
                        </a:tabLst>
                      </a:pPr>
                      <a:r>
                        <a:rPr kumimoji="0" lang="en-US" sz="1600" b="1" i="0" u="none" strike="noStrike" cap="none" normalizeH="0" baseline="0" dirty="0">
                          <a:ln>
                            <a:noFill/>
                          </a:ln>
                          <a:solidFill>
                            <a:schemeClr val="tx1"/>
                          </a:solidFill>
                          <a:effectLst/>
                          <a:latin typeface="Arial" charset="0"/>
                          <a:ea typeface="MS PGothic" charset="0"/>
                          <a:cs typeface="MS PGothic" charset="0"/>
                        </a:rPr>
                        <a:t>Steps:</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Calibri" charset="0"/>
                        <a:buAutoNum type="arabicPeriod"/>
                        <a:tabLst>
                          <a:tab pos="182563" algn="l"/>
                        </a:tabLst>
                      </a:pPr>
                      <a:r>
                        <a:rPr kumimoji="0" lang="en-US" sz="1400" b="0" i="0" u="none" strike="noStrike" cap="none" normalizeH="0" baseline="0" dirty="0">
                          <a:ln>
                            <a:noFill/>
                          </a:ln>
                          <a:solidFill>
                            <a:schemeClr val="tx1"/>
                          </a:solidFill>
                          <a:effectLst/>
                          <a:latin typeface="Arial" charset="0"/>
                          <a:ea typeface="MS PGothic" charset="0"/>
                          <a:cs typeface="MS PGothic" charset="0"/>
                        </a:rPr>
                        <a:t>As soon as Mike begins to show signs for screaming, the adult will immediately prompt Mike to say he needs to calm down by presenting the device and saying </a:t>
                      </a:r>
                      <a:r>
                        <a:rPr kumimoji="0" lang="en-US" sz="1400" b="0" i="1" u="none" strike="noStrike" cap="none" normalizeH="0" baseline="0" dirty="0">
                          <a:ln>
                            <a:noFill/>
                          </a:ln>
                          <a:solidFill>
                            <a:schemeClr val="tx1"/>
                          </a:solidFill>
                          <a:effectLst/>
                          <a:latin typeface="Arial" charset="0"/>
                          <a:ea typeface="MS PGothic" charset="0"/>
                          <a:cs typeface="MS PGothic" charset="0"/>
                        </a:rPr>
                        <a:t>“What do you need?”.</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Calibri" charset="0"/>
                        <a:buAutoNum type="arabicPeriod"/>
                        <a:tabLst>
                          <a:tab pos="182563" algn="l"/>
                        </a:tabLst>
                      </a:pPr>
                      <a:r>
                        <a:rPr kumimoji="0" lang="en-US" sz="1400" b="0" i="0" u="none" strike="noStrike" cap="none" normalizeH="0" baseline="0" dirty="0">
                          <a:ln>
                            <a:noFill/>
                          </a:ln>
                          <a:solidFill>
                            <a:schemeClr val="tx1"/>
                          </a:solidFill>
                          <a:effectLst/>
                          <a:latin typeface="Arial" charset="0"/>
                          <a:ea typeface="MS PGothic" charset="0"/>
                          <a:cs typeface="MS PGothic" charset="0"/>
                        </a:rPr>
                        <a:t>If necessary, provide physical or partial physical prompting to have Mike say what he needs.</a:t>
                      </a:r>
                    </a:p>
                    <a:p>
                      <a:pPr marL="0" marR="0" lvl="0" indent="0" algn="l" defTabSz="914400" rtl="0" eaLnBrk="1" fontAlgn="base" latinLnBrk="0" hangingPunct="1">
                        <a:lnSpc>
                          <a:spcPct val="100000"/>
                        </a:lnSpc>
                        <a:spcBef>
                          <a:spcPct val="0"/>
                        </a:spcBef>
                        <a:spcAft>
                          <a:spcPct val="0"/>
                        </a:spcAft>
                        <a:buClr>
                          <a:schemeClr val="folHlink"/>
                        </a:buClr>
                        <a:buSzPct val="90000"/>
                        <a:buFont typeface="Calibri" charset="0"/>
                        <a:buAutoNum type="arabicPeriod"/>
                        <a:tabLst>
                          <a:tab pos="182563" algn="l"/>
                        </a:tabLst>
                      </a:pPr>
                      <a:r>
                        <a:rPr kumimoji="0" lang="en-US" sz="1400" b="0" i="0" u="none" strike="noStrike" cap="none" normalizeH="0" baseline="0" dirty="0">
                          <a:ln>
                            <a:noFill/>
                          </a:ln>
                          <a:solidFill>
                            <a:schemeClr val="tx1"/>
                          </a:solidFill>
                          <a:effectLst/>
                          <a:latin typeface="Arial" charset="0"/>
                          <a:ea typeface="MS PGothic" charset="0"/>
                          <a:cs typeface="MS PGothic" charset="0"/>
                        </a:rPr>
                        <a:t>Immediately after Mike says “I need to calm down”, present the choice board and ask him “What do you want?”.</a:t>
                      </a:r>
                    </a:p>
                    <a:p>
                      <a:pPr marL="0" marR="0" lvl="0" indent="0" algn="l" defTabSz="914400" rtl="0" eaLnBrk="1" fontAlgn="base" latinLnBrk="0" hangingPunct="1">
                        <a:lnSpc>
                          <a:spcPct val="100000"/>
                        </a:lnSpc>
                        <a:spcBef>
                          <a:spcPct val="0"/>
                        </a:spcBef>
                        <a:spcAft>
                          <a:spcPct val="0"/>
                        </a:spcAft>
                        <a:buClr>
                          <a:schemeClr val="folHlink"/>
                        </a:buClr>
                        <a:buSzPct val="90000"/>
                        <a:buFont typeface="Calibri" charset="0"/>
                        <a:buAutoNum type="arabicPeriod"/>
                        <a:tabLst>
                          <a:tab pos="182563" algn="l"/>
                        </a:tabLst>
                      </a:pPr>
                      <a:r>
                        <a:rPr kumimoji="0" lang="en-US" sz="1400" b="0" i="0" u="none" strike="noStrike" cap="none" normalizeH="0" baseline="0" dirty="0">
                          <a:ln>
                            <a:noFill/>
                          </a:ln>
                          <a:solidFill>
                            <a:schemeClr val="tx1"/>
                          </a:solidFill>
                          <a:effectLst/>
                          <a:latin typeface="Arial" charset="0"/>
                          <a:ea typeface="MS PGothic" charset="0"/>
                          <a:cs typeface="MS PGothic" charset="0"/>
                        </a:rPr>
                        <a:t>Provide positive praise for Mike saying what he needs, </a:t>
                      </a:r>
                      <a:r>
                        <a:rPr kumimoji="0" lang="en-US" sz="1400" b="0" i="1" u="none" strike="noStrike" cap="none" normalizeH="0" baseline="0" dirty="0">
                          <a:ln>
                            <a:noFill/>
                          </a:ln>
                          <a:solidFill>
                            <a:schemeClr val="tx1"/>
                          </a:solidFill>
                          <a:effectLst/>
                          <a:latin typeface="Arial" charset="0"/>
                          <a:ea typeface="MS PGothic" charset="0"/>
                          <a:cs typeface="MS PGothic" charset="0"/>
                        </a:rPr>
                        <a:t>“thank you for telling us what you need.”</a:t>
                      </a:r>
                    </a:p>
                    <a:p>
                      <a:pPr marL="0" marR="0" lvl="0" indent="0" algn="l" defTabSz="914400" rtl="0" eaLnBrk="1" fontAlgn="base" latinLnBrk="0" hangingPunct="1">
                        <a:lnSpc>
                          <a:spcPct val="100000"/>
                        </a:lnSpc>
                        <a:spcBef>
                          <a:spcPct val="0"/>
                        </a:spcBef>
                        <a:spcAft>
                          <a:spcPct val="0"/>
                        </a:spcAft>
                        <a:buClr>
                          <a:schemeClr val="folHlink"/>
                        </a:buClr>
                        <a:buSzPct val="90000"/>
                        <a:buFont typeface="Calibri" charset="0"/>
                        <a:buAutoNum type="arabicPeriod"/>
                        <a:tabLst>
                          <a:tab pos="182563" algn="l"/>
                        </a:tabLst>
                      </a:pPr>
                      <a:r>
                        <a:rPr kumimoji="0" lang="en-US" sz="1400" b="0" i="0" u="none" strike="noStrike" cap="none" normalizeH="0" baseline="0" dirty="0">
                          <a:ln>
                            <a:noFill/>
                          </a:ln>
                          <a:solidFill>
                            <a:schemeClr val="tx1"/>
                          </a:solidFill>
                          <a:effectLst/>
                          <a:latin typeface="Arial" charset="0"/>
                          <a:ea typeface="MS PGothic" charset="0"/>
                          <a:cs typeface="MS PGothic" charset="0"/>
                        </a:rPr>
                        <a:t>Allow him to engage in his choice for one minute.</a:t>
                      </a:r>
                      <a:endParaRPr kumimoji="0" lang="en-US" sz="1400" b="1" i="1" u="none" strike="noStrike" cap="none" normalizeH="0" baseline="0" dirty="0">
                        <a:ln>
                          <a:noFill/>
                        </a:ln>
                        <a:solidFill>
                          <a:schemeClr val="tx1"/>
                        </a:solidFill>
                        <a:effectLst/>
                        <a:latin typeface="Arial" charset="0"/>
                        <a:ea typeface="MS PGothic" charset="0"/>
                        <a:cs typeface="MS PGothic"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32112" name="Rectangle 24"/>
          <p:cNvSpPr>
            <a:spLocks noGrp="1" noChangeArrowheads="1"/>
          </p:cNvSpPr>
          <p:nvPr>
            <p:ph type="title"/>
          </p:nvPr>
        </p:nvSpPr>
        <p:spPr>
          <a:xfrm>
            <a:off x="457200" y="23813"/>
            <a:ext cx="8305800" cy="742950"/>
          </a:xfrm>
        </p:spPr>
        <p:txBody>
          <a:bodyPr/>
          <a:lstStyle/>
          <a:p>
            <a:pPr eaLnBrk="1" hangingPunct="1"/>
            <a:r>
              <a:rPr lang="en-US" sz="4000" b="1" dirty="0">
                <a:latin typeface="Century Gothic" charset="0"/>
                <a:ea typeface="MS PGothic" charset="0"/>
              </a:rPr>
              <a:t>Mike</a:t>
            </a:r>
            <a:r>
              <a:rPr lang="ja-JP" altLang="en-US" sz="4000" b="1" dirty="0">
                <a:latin typeface="Century Gothic" charset="0"/>
                <a:ea typeface="MS PGothic" charset="0"/>
              </a:rPr>
              <a:t>’</a:t>
            </a:r>
            <a:r>
              <a:rPr lang="en-US" altLang="ja-JP" sz="4000" b="1" dirty="0">
                <a:latin typeface="Century Gothic" charset="0"/>
                <a:ea typeface="MS PGothic" charset="0"/>
              </a:rPr>
              <a:t>s Intervention Plan</a:t>
            </a:r>
            <a:endParaRPr lang="en-US" sz="4000" b="1" dirty="0">
              <a:latin typeface="Century Gothic" charset="0"/>
              <a:ea typeface="MS PGothic" charset="0"/>
            </a:endParaRPr>
          </a:p>
        </p:txBody>
      </p:sp>
    </p:spTree>
    <p:extLst>
      <p:ext uri="{BB962C8B-B14F-4D97-AF65-F5344CB8AC3E}">
        <p14:creationId xmlns:p14="http://schemas.microsoft.com/office/powerpoint/2010/main" val="409972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176316" y="115895"/>
            <a:ext cx="8229600" cy="1143000"/>
          </a:xfrm>
        </p:spPr>
        <p:txBody>
          <a:bodyPr>
            <a:normAutofit fontScale="90000"/>
          </a:bodyPr>
          <a:lstStyle/>
          <a:p>
            <a:pPr eaLnBrk="1" hangingPunct="1"/>
            <a:r>
              <a:rPr lang="en-US" sz="4900" dirty="0" smtClean="0"/>
              <a:t>Step 3 Teacher Coaching: </a:t>
            </a:r>
            <a:br>
              <a:rPr lang="en-US" sz="4900" dirty="0" smtClean="0"/>
            </a:br>
            <a:r>
              <a:rPr lang="en-US" sz="4900" dirty="0" smtClean="0"/>
              <a:t>Often a missing li</a:t>
            </a:r>
            <a:r>
              <a:rPr lang="en-US" dirty="0" smtClean="0"/>
              <a:t>nk</a:t>
            </a:r>
            <a:endParaRPr lang="en-US" dirty="0"/>
          </a:p>
        </p:txBody>
      </p:sp>
      <p:sp>
        <p:nvSpPr>
          <p:cNvPr id="97283" name="Rectangle 3"/>
          <p:cNvSpPr>
            <a:spLocks noGrp="1" noChangeArrowheads="1"/>
          </p:cNvSpPr>
          <p:nvPr>
            <p:ph idx="1"/>
          </p:nvPr>
        </p:nvSpPr>
        <p:spPr>
          <a:xfrm>
            <a:off x="363318" y="1538623"/>
            <a:ext cx="8042598" cy="4525963"/>
          </a:xfrm>
        </p:spPr>
        <p:txBody>
          <a:bodyPr rtlCol="0">
            <a:noAutofit/>
          </a:bodyPr>
          <a:lstStyle/>
          <a:p>
            <a:pPr marL="82296" indent="0" eaLnBrk="1" fontAlgn="auto" hangingPunct="1">
              <a:spcAft>
                <a:spcPts val="0"/>
              </a:spcAft>
              <a:buFont typeface="Wingdings 2"/>
              <a:buNone/>
              <a:defRPr/>
            </a:pPr>
            <a:r>
              <a:rPr lang="en-US" dirty="0" smtClean="0"/>
              <a:t>Teacher and Staff Training on plan</a:t>
            </a:r>
          </a:p>
          <a:p>
            <a:pPr marL="640080" lvl="1" indent="-237744" eaLnBrk="1" fontAlgn="auto" hangingPunct="1">
              <a:spcAft>
                <a:spcPts val="0"/>
              </a:spcAft>
              <a:buFontTx/>
              <a:buChar char="•"/>
              <a:defRPr/>
            </a:pPr>
            <a:r>
              <a:rPr lang="en-US" dirty="0" smtClean="0"/>
              <a:t>Initial training with no students present Model, Role Play, Q &amp; A, Discussion</a:t>
            </a:r>
          </a:p>
          <a:p>
            <a:pPr marL="2286" indent="0">
              <a:buNone/>
              <a:defRPr/>
            </a:pPr>
            <a:r>
              <a:rPr lang="en-US" dirty="0" smtClean="0"/>
              <a:t>Fidelity Checklist</a:t>
            </a:r>
          </a:p>
          <a:p>
            <a:pPr marL="365760" indent="-283464" eaLnBrk="1" fontAlgn="auto" hangingPunct="1">
              <a:spcAft>
                <a:spcPts val="0"/>
              </a:spcAft>
              <a:buFontTx/>
              <a:buChar char="•"/>
              <a:defRPr/>
            </a:pPr>
            <a:r>
              <a:rPr lang="en-US" sz="2800" dirty="0" smtClean="0"/>
              <a:t>Used by PTR Consultant for training evaluation </a:t>
            </a:r>
          </a:p>
          <a:p>
            <a:pPr marL="859536" lvl="1" indent="-457200">
              <a:buFont typeface="Wingdings" charset="2"/>
              <a:buChar char="ü"/>
              <a:defRPr/>
            </a:pPr>
            <a:r>
              <a:rPr lang="en-US" dirty="0" smtClean="0"/>
              <a:t>Evaluate teacher accuracy on each step prior to implementation with student</a:t>
            </a:r>
          </a:p>
          <a:p>
            <a:pPr marL="745236" lvl="1" indent="-342900" eaLnBrk="1" fontAlgn="auto" hangingPunct="1">
              <a:spcAft>
                <a:spcPts val="0"/>
              </a:spcAft>
              <a:buFont typeface="Wingdings" charset="2"/>
              <a:buChar char="ü"/>
              <a:defRPr/>
            </a:pPr>
            <a:r>
              <a:rPr lang="en-US" dirty="0" smtClean="0"/>
              <a:t>Comfort and competence measured</a:t>
            </a:r>
          </a:p>
        </p:txBody>
      </p:sp>
      <p:pic>
        <p:nvPicPr>
          <p:cNvPr id="4" name="Picture 3" descr="paper-chain-link-rainbow-300x2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856" y="5068345"/>
            <a:ext cx="2152641" cy="1614481"/>
          </a:xfrm>
          <a:prstGeom prst="rect">
            <a:avLst/>
          </a:prstGeom>
        </p:spPr>
      </p:pic>
    </p:spTree>
    <p:extLst>
      <p:ext uri="{BB962C8B-B14F-4D97-AF65-F5344CB8AC3E}">
        <p14:creationId xmlns:p14="http://schemas.microsoft.com/office/powerpoint/2010/main" val="32021824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322864" y="0"/>
            <a:ext cx="8229600" cy="1143000"/>
          </a:xfrm>
        </p:spPr>
        <p:txBody>
          <a:bodyPr/>
          <a:lstStyle/>
          <a:p>
            <a:pPr eaLnBrk="1" hangingPunct="1"/>
            <a:r>
              <a:rPr lang="en-US" dirty="0" smtClean="0">
                <a:latin typeface="Calibri" charset="0"/>
              </a:rPr>
              <a:t>Teacher Coaching </a:t>
            </a:r>
            <a:r>
              <a:rPr lang="en-US" dirty="0">
                <a:latin typeface="Calibri" charset="0"/>
              </a:rPr>
              <a:t>Steps</a:t>
            </a:r>
          </a:p>
        </p:txBody>
      </p:sp>
      <p:sp>
        <p:nvSpPr>
          <p:cNvPr id="89090" name="Content Placeholder 2"/>
          <p:cNvSpPr>
            <a:spLocks noGrp="1"/>
          </p:cNvSpPr>
          <p:nvPr>
            <p:ph idx="1"/>
          </p:nvPr>
        </p:nvSpPr>
        <p:spPr>
          <a:xfrm>
            <a:off x="417865" y="983783"/>
            <a:ext cx="8229600" cy="5524677"/>
          </a:xfrm>
        </p:spPr>
        <p:txBody>
          <a:bodyPr>
            <a:normAutofit fontScale="85000" lnSpcReduction="20000"/>
          </a:bodyPr>
          <a:lstStyle/>
          <a:p>
            <a:pPr eaLnBrk="1" hangingPunct="1">
              <a:lnSpc>
                <a:spcPct val="80000"/>
              </a:lnSpc>
            </a:pPr>
            <a:endParaRPr lang="en-US" sz="2400" dirty="0" smtClean="0">
              <a:latin typeface="Calibri" charset="0"/>
            </a:endParaRPr>
          </a:p>
          <a:p>
            <a:pPr>
              <a:lnSpc>
                <a:spcPct val="120000"/>
              </a:lnSpc>
            </a:pPr>
            <a:r>
              <a:rPr lang="en-US" sz="2700" dirty="0">
                <a:latin typeface="Calibri" charset="0"/>
              </a:rPr>
              <a:t>Facilitator introduces coaching form, </a:t>
            </a:r>
          </a:p>
          <a:p>
            <a:pPr lvl="1">
              <a:lnSpc>
                <a:spcPct val="120000"/>
              </a:lnSpc>
            </a:pPr>
            <a:r>
              <a:rPr lang="en-US" sz="2400" dirty="0">
                <a:latin typeface="Calibri" charset="0"/>
              </a:rPr>
              <a:t>e.g., </a:t>
            </a:r>
            <a:r>
              <a:rPr lang="ja-JP" altLang="en-US" sz="2400" i="1" dirty="0">
                <a:latin typeface="Calibri" charset="0"/>
              </a:rPr>
              <a:t>“</a:t>
            </a:r>
            <a:r>
              <a:rPr lang="en-US" altLang="ja-JP" sz="2400" i="1" dirty="0">
                <a:latin typeface="Calibri" charset="0"/>
              </a:rPr>
              <a:t>We</a:t>
            </a:r>
            <a:r>
              <a:rPr lang="ja-JP" altLang="en-US" sz="2400" i="1" dirty="0">
                <a:latin typeface="Calibri" charset="0"/>
              </a:rPr>
              <a:t>’</a:t>
            </a:r>
            <a:r>
              <a:rPr lang="en-US" altLang="ja-JP" sz="2400" i="1" dirty="0">
                <a:latin typeface="Calibri" charset="0"/>
              </a:rPr>
              <a:t>re going to go over the steps of the behavior plan strategies to make sure they are still making sense to you and are things that can be done by you in your classroom.  If there is anything that you feel </a:t>
            </a:r>
            <a:r>
              <a:rPr lang="en-US" altLang="ja-JP" sz="2400" i="1" dirty="0" err="1">
                <a:latin typeface="Calibri" charset="0"/>
              </a:rPr>
              <a:t>isn</a:t>
            </a:r>
            <a:r>
              <a:rPr lang="ja-JP" altLang="en-US" sz="2400" i="1" dirty="0">
                <a:latin typeface="Calibri" charset="0"/>
              </a:rPr>
              <a:t>’</a:t>
            </a:r>
            <a:r>
              <a:rPr lang="en-US" altLang="ja-JP" sz="2400" i="1" dirty="0">
                <a:latin typeface="Calibri" charset="0"/>
              </a:rPr>
              <a:t>t going to work, we can make changes today.</a:t>
            </a:r>
            <a:r>
              <a:rPr lang="ja-JP" altLang="en-US" sz="2400" i="1" dirty="0" smtClean="0">
                <a:latin typeface="Calibri" charset="0"/>
              </a:rPr>
              <a:t>”</a:t>
            </a:r>
            <a:endParaRPr lang="en-US" sz="2400" dirty="0">
              <a:latin typeface="Calibri" charset="0"/>
            </a:endParaRPr>
          </a:p>
          <a:p>
            <a:pPr>
              <a:lnSpc>
                <a:spcPct val="120000"/>
              </a:lnSpc>
            </a:pPr>
            <a:r>
              <a:rPr lang="en-US" sz="2400" dirty="0" smtClean="0">
                <a:latin typeface="Calibri" charset="0"/>
              </a:rPr>
              <a:t>Several </a:t>
            </a:r>
            <a:r>
              <a:rPr lang="en-US" sz="2400" dirty="0">
                <a:latin typeface="Calibri" charset="0"/>
              </a:rPr>
              <a:t>methods for coaching the </a:t>
            </a:r>
            <a:r>
              <a:rPr lang="en-US" sz="2400" dirty="0" smtClean="0">
                <a:latin typeface="Calibri" charset="0"/>
              </a:rPr>
              <a:t>teacher.  Can </a:t>
            </a:r>
            <a:r>
              <a:rPr lang="en-US" sz="2400" dirty="0">
                <a:latin typeface="Calibri" charset="0"/>
              </a:rPr>
              <a:t>choose one method, combination of two, or all </a:t>
            </a:r>
            <a:r>
              <a:rPr lang="en-US" sz="2400" dirty="0" smtClean="0">
                <a:latin typeface="Calibri" charset="0"/>
              </a:rPr>
              <a:t>three:</a:t>
            </a:r>
            <a:endParaRPr lang="en-US" sz="2400" dirty="0">
              <a:latin typeface="Calibri" charset="0"/>
            </a:endParaRPr>
          </a:p>
          <a:p>
            <a:pPr lvl="1" eaLnBrk="1" hangingPunct="1">
              <a:lnSpc>
                <a:spcPct val="120000"/>
              </a:lnSpc>
            </a:pPr>
            <a:r>
              <a:rPr lang="en-US" sz="2400" u="sng" dirty="0">
                <a:latin typeface="Calibri" charset="0"/>
              </a:rPr>
              <a:t>Discussion</a:t>
            </a:r>
            <a:r>
              <a:rPr lang="en-US" sz="2400" dirty="0">
                <a:latin typeface="Calibri" charset="0"/>
              </a:rPr>
              <a:t>—facilitator asks teacher to verbally describe (in his or her own words) each of the interventions.  </a:t>
            </a:r>
          </a:p>
          <a:p>
            <a:pPr lvl="2" eaLnBrk="1" hangingPunct="1">
              <a:lnSpc>
                <a:spcPct val="120000"/>
              </a:lnSpc>
            </a:pPr>
            <a:r>
              <a:rPr lang="en-US" sz="1800" dirty="0">
                <a:latin typeface="Calibri" charset="0"/>
              </a:rPr>
              <a:t>Ensures teacher describes each step of the intervention</a:t>
            </a:r>
          </a:p>
          <a:p>
            <a:pPr lvl="2" eaLnBrk="1" hangingPunct="1">
              <a:lnSpc>
                <a:spcPct val="120000"/>
              </a:lnSpc>
            </a:pPr>
            <a:r>
              <a:rPr lang="en-US" sz="1800" dirty="0">
                <a:latin typeface="Calibri" charset="0"/>
              </a:rPr>
              <a:t>Teacher can refer to coaching form to cue core steps </a:t>
            </a:r>
          </a:p>
          <a:p>
            <a:pPr lvl="1" eaLnBrk="1" hangingPunct="1">
              <a:lnSpc>
                <a:spcPct val="120000"/>
              </a:lnSpc>
            </a:pPr>
            <a:r>
              <a:rPr lang="en-US" sz="2400" u="sng" dirty="0">
                <a:latin typeface="Calibri" charset="0"/>
              </a:rPr>
              <a:t>Q &amp; A</a:t>
            </a:r>
            <a:r>
              <a:rPr lang="en-US" sz="2400" dirty="0">
                <a:latin typeface="Calibri" charset="0"/>
              </a:rPr>
              <a:t>—facilitator asks teacher questions about strategies. </a:t>
            </a:r>
          </a:p>
          <a:p>
            <a:pPr lvl="2" eaLnBrk="1" hangingPunct="1">
              <a:lnSpc>
                <a:spcPct val="120000"/>
              </a:lnSpc>
            </a:pPr>
            <a:r>
              <a:rPr lang="en-US" sz="1800" dirty="0">
                <a:latin typeface="Calibri" charset="0"/>
              </a:rPr>
              <a:t>For example, choice-making</a:t>
            </a:r>
            <a:r>
              <a:rPr lang="en-US" sz="1800" i="1" dirty="0">
                <a:latin typeface="Calibri" charset="0"/>
              </a:rPr>
              <a:t> </a:t>
            </a:r>
            <a:r>
              <a:rPr lang="ja-JP" altLang="en-US" sz="1800" i="1" dirty="0">
                <a:latin typeface="Calibri" charset="0"/>
              </a:rPr>
              <a:t>“</a:t>
            </a:r>
            <a:r>
              <a:rPr lang="en-US" altLang="ja-JP" sz="1800" i="1" dirty="0">
                <a:latin typeface="Calibri" charset="0"/>
              </a:rPr>
              <a:t>When are you going to offer the choices to X?</a:t>
            </a:r>
            <a:r>
              <a:rPr lang="ja-JP" altLang="en-US" sz="1800" i="1" dirty="0">
                <a:latin typeface="Calibri" charset="0"/>
              </a:rPr>
              <a:t>”</a:t>
            </a:r>
            <a:r>
              <a:rPr lang="en-US" altLang="ja-JP" sz="1800" i="1" dirty="0">
                <a:latin typeface="Calibri" charset="0"/>
              </a:rPr>
              <a:t>; </a:t>
            </a:r>
            <a:r>
              <a:rPr lang="ja-JP" altLang="en-US" sz="1800" i="1" dirty="0">
                <a:latin typeface="Calibri" charset="0"/>
              </a:rPr>
              <a:t>“</a:t>
            </a:r>
            <a:r>
              <a:rPr lang="en-US" altLang="ja-JP" sz="1800" i="1" dirty="0">
                <a:latin typeface="Calibri" charset="0"/>
              </a:rPr>
              <a:t>What kind of choices will you offer X?</a:t>
            </a:r>
            <a:r>
              <a:rPr lang="ja-JP" altLang="en-US" sz="1800" i="1" dirty="0">
                <a:latin typeface="Calibri" charset="0"/>
              </a:rPr>
              <a:t>”</a:t>
            </a:r>
            <a:r>
              <a:rPr lang="en-US" altLang="ja-JP" sz="1800" i="1" dirty="0">
                <a:latin typeface="Calibri" charset="0"/>
              </a:rPr>
              <a:t>;</a:t>
            </a:r>
            <a:r>
              <a:rPr lang="en-US" altLang="ja-JP" sz="1800" dirty="0">
                <a:latin typeface="Calibri" charset="0"/>
              </a:rPr>
              <a:t> etc.</a:t>
            </a:r>
          </a:p>
          <a:p>
            <a:pPr lvl="1" eaLnBrk="1" hangingPunct="1">
              <a:lnSpc>
                <a:spcPct val="120000"/>
              </a:lnSpc>
            </a:pPr>
            <a:r>
              <a:rPr lang="en-US" sz="2400" u="sng" dirty="0">
                <a:latin typeface="Calibri" charset="0"/>
              </a:rPr>
              <a:t>Role Play </a:t>
            </a:r>
            <a:r>
              <a:rPr lang="en-US" sz="2400" dirty="0">
                <a:latin typeface="Calibri" charset="0"/>
              </a:rPr>
              <a:t>(preferred method)-facilitator plays role of student and asks teacher to perform plan steps as they would with student.</a:t>
            </a:r>
          </a:p>
          <a:p>
            <a:pPr eaLnBrk="1" hangingPunct="1">
              <a:lnSpc>
                <a:spcPct val="120000"/>
              </a:lnSpc>
            </a:pPr>
            <a:endParaRPr lang="en-US" sz="2400" dirty="0">
              <a:latin typeface="Calibri" charset="0"/>
            </a:endParaRPr>
          </a:p>
        </p:txBody>
      </p:sp>
    </p:spTree>
    <p:extLst>
      <p:ext uri="{BB962C8B-B14F-4D97-AF65-F5344CB8AC3E}">
        <p14:creationId xmlns:p14="http://schemas.microsoft.com/office/powerpoint/2010/main" val="2595408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Screen Shot 2012-03-11 at 6.48.5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5725"/>
            <a:ext cx="7620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049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1 at 8.01.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734"/>
            <a:ext cx="9144000" cy="6294474"/>
          </a:xfrm>
          <a:prstGeom prst="rect">
            <a:avLst/>
          </a:prstGeom>
        </p:spPr>
      </p:pic>
    </p:spTree>
    <p:extLst>
      <p:ext uri="{BB962C8B-B14F-4D97-AF65-F5344CB8AC3E}">
        <p14:creationId xmlns:p14="http://schemas.microsoft.com/office/powerpoint/2010/main" val="98083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1 at 8.08.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529" y="0"/>
            <a:ext cx="5500582" cy="6858000"/>
          </a:xfrm>
          <a:prstGeom prst="rect">
            <a:avLst/>
          </a:prstGeom>
        </p:spPr>
      </p:pic>
    </p:spTree>
    <p:extLst>
      <p:ext uri="{BB962C8B-B14F-4D97-AF65-F5344CB8AC3E}">
        <p14:creationId xmlns:p14="http://schemas.microsoft.com/office/powerpoint/2010/main" val="203358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0"/>
            <a:ext cx="8229600" cy="1143000"/>
          </a:xfrm>
        </p:spPr>
        <p:txBody>
          <a:bodyPr/>
          <a:lstStyle/>
          <a:p>
            <a:r>
              <a:rPr lang="en-US" dirty="0" smtClean="0"/>
              <a:t>What is Practice-Based Coaching?</a:t>
            </a:r>
            <a:endParaRPr lang="en-US" dirty="0"/>
          </a:p>
        </p:txBody>
      </p:sp>
      <p:sp>
        <p:nvSpPr>
          <p:cNvPr id="3" name="Content Placeholder 2"/>
          <p:cNvSpPr>
            <a:spLocks noGrp="1"/>
          </p:cNvSpPr>
          <p:nvPr>
            <p:ph idx="1"/>
          </p:nvPr>
        </p:nvSpPr>
        <p:spPr>
          <a:xfrm>
            <a:off x="457200" y="1202398"/>
            <a:ext cx="8229600" cy="5190149"/>
          </a:xfrm>
        </p:spPr>
        <p:txBody>
          <a:bodyPr>
            <a:normAutofit fontScale="85000" lnSpcReduction="20000"/>
          </a:bodyPr>
          <a:lstStyle/>
          <a:p>
            <a:r>
              <a:rPr lang="en-US" dirty="0" smtClean="0"/>
              <a:t>Focuses on mentoring/teaching skills to other professionals</a:t>
            </a:r>
          </a:p>
          <a:p>
            <a:r>
              <a:rPr lang="en-US" dirty="0"/>
              <a:t>O</a:t>
            </a:r>
            <a:r>
              <a:rPr lang="en-US" dirty="0" smtClean="0"/>
              <a:t>ngoing </a:t>
            </a:r>
            <a:r>
              <a:rPr lang="en-US" dirty="0" smtClean="0">
                <a:ea typeface="ＭＳ Ｐゴシック" pitchFamily="-1" charset="-128"/>
                <a:cs typeface="ＭＳ Ｐゴシック" pitchFamily="-1" charset="-128"/>
              </a:rPr>
              <a:t>coaching relationship is used </a:t>
            </a:r>
            <a:r>
              <a:rPr lang="en-US" dirty="0">
                <a:ea typeface="ＭＳ Ｐゴシック" pitchFamily="-1" charset="-128"/>
                <a:cs typeface="ＭＳ Ｐゴシック" pitchFamily="-1" charset="-128"/>
              </a:rPr>
              <a:t>to:</a:t>
            </a:r>
          </a:p>
          <a:p>
            <a:pPr lvl="1"/>
            <a:r>
              <a:rPr lang="en-US" dirty="0">
                <a:ea typeface="ＭＳ Ｐゴシック" pitchFamily="-1" charset="-128"/>
                <a:cs typeface="ＭＳ Ｐゴシック" pitchFamily="-1" charset="-128"/>
              </a:rPr>
              <a:t>Build and refine existing skills and/or acquire new skills (individual and group)</a:t>
            </a:r>
          </a:p>
          <a:p>
            <a:pPr lvl="1"/>
            <a:r>
              <a:rPr lang="en-US" dirty="0">
                <a:ea typeface="ＭＳ Ｐゴシック" pitchFamily="-1" charset="-128"/>
                <a:cs typeface="ＭＳ Ｐゴシック" pitchFamily="-1" charset="-128"/>
              </a:rPr>
              <a:t>Support person or group’s ability to apply new knowledge </a:t>
            </a:r>
          </a:p>
          <a:p>
            <a:r>
              <a:rPr lang="en-US" dirty="0">
                <a:ea typeface="ＭＳ Ｐゴシック" pitchFamily="-1" charset="-128"/>
                <a:cs typeface="ＭＳ Ｐゴシック" pitchFamily="-1" charset="-128"/>
              </a:rPr>
              <a:t>Use of problem solving method with focus on data to inform practice (individual and group)</a:t>
            </a:r>
          </a:p>
          <a:p>
            <a:r>
              <a:rPr lang="en-US" dirty="0">
                <a:ea typeface="ＭＳ Ｐゴシック" pitchFamily="-1" charset="-128"/>
                <a:cs typeface="ＭＳ Ｐゴシック" pitchFamily="-1" charset="-128"/>
              </a:rPr>
              <a:t>Continuous improvement – encourage, recognize and </a:t>
            </a:r>
            <a:r>
              <a:rPr lang="en-US" dirty="0" smtClean="0">
                <a:ea typeface="ＭＳ Ｐゴシック" pitchFamily="-1" charset="-128"/>
                <a:cs typeface="ＭＳ Ｐゴシック" pitchFamily="-1" charset="-128"/>
              </a:rPr>
              <a:t>shape</a:t>
            </a:r>
            <a:endParaRPr lang="en-US" dirty="0" smtClean="0"/>
          </a:p>
          <a:p>
            <a:r>
              <a:rPr lang="en-US" dirty="0" smtClean="0"/>
              <a:t>End goal is to build capacity of other FBA/BIP facilitators to conduct an evidence-based </a:t>
            </a:r>
            <a:r>
              <a:rPr lang="en-US" dirty="0" smtClean="0">
                <a:solidFill>
                  <a:srgbClr val="3366FF"/>
                </a:solidFill>
              </a:rPr>
              <a:t>team-driven </a:t>
            </a:r>
            <a:r>
              <a:rPr lang="en-US" dirty="0" smtClean="0"/>
              <a:t>process</a:t>
            </a:r>
          </a:p>
          <a:p>
            <a:r>
              <a:rPr lang="en-US" dirty="0" smtClean="0"/>
              <a:t>Not a fix for professionals with performance issues</a:t>
            </a:r>
          </a:p>
        </p:txBody>
      </p:sp>
    </p:spTree>
    <p:extLst>
      <p:ext uri="{BB962C8B-B14F-4D97-AF65-F5344CB8AC3E}">
        <p14:creationId xmlns:p14="http://schemas.microsoft.com/office/powerpoint/2010/main" val="430568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152400" y="150174"/>
            <a:ext cx="9226688" cy="1143000"/>
          </a:xfrm>
        </p:spPr>
        <p:txBody>
          <a:bodyPr>
            <a:noAutofit/>
          </a:bodyPr>
          <a:lstStyle/>
          <a:p>
            <a:r>
              <a:rPr lang="en-US" sz="4000" dirty="0" smtClean="0">
                <a:latin typeface="Calibri" charset="0"/>
              </a:rPr>
              <a:t>Overview of Professional Development </a:t>
            </a:r>
            <a:br>
              <a:rPr lang="en-US" sz="4000" dirty="0" smtClean="0">
                <a:latin typeface="Calibri" charset="0"/>
              </a:rPr>
            </a:br>
            <a:r>
              <a:rPr lang="en-US" sz="4000" dirty="0" smtClean="0">
                <a:latin typeface="Calibri" charset="0"/>
              </a:rPr>
              <a:t>and Coaching</a:t>
            </a:r>
            <a:endParaRPr lang="en-US" sz="4000" dirty="0">
              <a:latin typeface="Calibri" charset="0"/>
            </a:endParaRPr>
          </a:p>
        </p:txBody>
      </p:sp>
      <p:sp>
        <p:nvSpPr>
          <p:cNvPr id="131074" name="Content Placeholder 2"/>
          <p:cNvSpPr>
            <a:spLocks noGrp="1"/>
          </p:cNvSpPr>
          <p:nvPr>
            <p:ph idx="1"/>
          </p:nvPr>
        </p:nvSpPr>
        <p:spPr>
          <a:xfrm>
            <a:off x="457200" y="1550835"/>
            <a:ext cx="8229600" cy="4525963"/>
          </a:xfrm>
        </p:spPr>
        <p:txBody>
          <a:bodyPr>
            <a:noAutofit/>
          </a:bodyPr>
          <a:lstStyle/>
          <a:p>
            <a:r>
              <a:rPr lang="en-US" sz="2400" dirty="0">
                <a:latin typeface="Calibri" charset="0"/>
              </a:rPr>
              <a:t>Facilitators receive full day of </a:t>
            </a:r>
            <a:r>
              <a:rPr lang="en-US" sz="2400" dirty="0" smtClean="0">
                <a:latin typeface="Calibri" charset="0"/>
              </a:rPr>
              <a:t>PD on PTR process </a:t>
            </a:r>
            <a:r>
              <a:rPr lang="en-US" sz="2400" dirty="0">
                <a:latin typeface="Calibri" charset="0"/>
              </a:rPr>
              <a:t>in fall</a:t>
            </a:r>
          </a:p>
          <a:p>
            <a:r>
              <a:rPr lang="en-US" sz="2400" dirty="0">
                <a:latin typeface="Calibri" charset="0"/>
              </a:rPr>
              <a:t>Coaching </a:t>
            </a:r>
            <a:r>
              <a:rPr lang="en-US" sz="2400" dirty="0" smtClean="0">
                <a:latin typeface="Calibri" charset="0"/>
              </a:rPr>
              <a:t>for </a:t>
            </a:r>
            <a:r>
              <a:rPr lang="en-US" sz="2400" dirty="0">
                <a:latin typeface="Calibri" charset="0"/>
              </a:rPr>
              <a:t>at least one student case </a:t>
            </a:r>
            <a:r>
              <a:rPr lang="en-US" sz="2400" dirty="0" smtClean="0">
                <a:latin typeface="Calibri" charset="0"/>
              </a:rPr>
              <a:t>by </a:t>
            </a:r>
            <a:r>
              <a:rPr lang="en-US" sz="2400" dirty="0">
                <a:latin typeface="Calibri" charset="0"/>
              </a:rPr>
              <a:t>Dr. Rose </a:t>
            </a:r>
            <a:r>
              <a:rPr lang="en-US" sz="2400" dirty="0" err="1">
                <a:latin typeface="Calibri" charset="0"/>
              </a:rPr>
              <a:t>Iovannone</a:t>
            </a:r>
            <a:r>
              <a:rPr lang="en-US" sz="2400" dirty="0">
                <a:latin typeface="Calibri" charset="0"/>
              </a:rPr>
              <a:t> </a:t>
            </a:r>
          </a:p>
          <a:p>
            <a:r>
              <a:rPr lang="en-US" sz="2400" dirty="0">
                <a:latin typeface="Calibri" charset="0"/>
              </a:rPr>
              <a:t>Coaching support </a:t>
            </a:r>
            <a:r>
              <a:rPr lang="en-US" sz="2400" dirty="0" smtClean="0">
                <a:latin typeface="Calibri" charset="0"/>
              </a:rPr>
              <a:t>includes: </a:t>
            </a:r>
          </a:p>
          <a:p>
            <a:pPr lvl="1"/>
            <a:r>
              <a:rPr lang="en-US" sz="2400" dirty="0" smtClean="0">
                <a:latin typeface="Calibri" charset="0"/>
              </a:rPr>
              <a:t>review </a:t>
            </a:r>
            <a:r>
              <a:rPr lang="en-US" sz="2400" dirty="0">
                <a:latin typeface="Calibri" charset="0"/>
              </a:rPr>
              <a:t>of documents completed in the process</a:t>
            </a:r>
          </a:p>
          <a:p>
            <a:pPr lvl="1"/>
            <a:r>
              <a:rPr lang="en-US" sz="2400" dirty="0">
                <a:latin typeface="Calibri" charset="0"/>
              </a:rPr>
              <a:t>Written feedback </a:t>
            </a:r>
            <a:endParaRPr lang="en-US" sz="2400" dirty="0" smtClean="0">
              <a:latin typeface="Calibri" charset="0"/>
            </a:endParaRPr>
          </a:p>
          <a:p>
            <a:pPr lvl="1"/>
            <a:r>
              <a:rPr lang="en-US" sz="2400" dirty="0" smtClean="0">
                <a:latin typeface="Calibri" charset="0"/>
              </a:rPr>
              <a:t>Individual coaching </a:t>
            </a:r>
            <a:r>
              <a:rPr lang="en-US" sz="2400" dirty="0">
                <a:latin typeface="Calibri" charset="0"/>
              </a:rPr>
              <a:t>calls </a:t>
            </a:r>
            <a:r>
              <a:rPr lang="en-US" sz="2400" dirty="0" smtClean="0">
                <a:latin typeface="Calibri" charset="0"/>
              </a:rPr>
              <a:t>to discuss </a:t>
            </a:r>
            <a:r>
              <a:rPr lang="en-US" sz="2400" dirty="0">
                <a:latin typeface="Calibri" charset="0"/>
              </a:rPr>
              <a:t>and plan for next steps </a:t>
            </a:r>
            <a:endParaRPr lang="en-US" sz="2400" dirty="0" smtClean="0">
              <a:latin typeface="Calibri" charset="0"/>
            </a:endParaRPr>
          </a:p>
          <a:p>
            <a:pPr lvl="1"/>
            <a:r>
              <a:rPr lang="en-US" sz="2400" dirty="0" smtClean="0">
                <a:latin typeface="Calibri" charset="0"/>
              </a:rPr>
              <a:t>Group </a:t>
            </a:r>
            <a:r>
              <a:rPr lang="en-US" sz="2400" dirty="0">
                <a:latin typeface="Calibri" charset="0"/>
              </a:rPr>
              <a:t>conference calls </a:t>
            </a:r>
            <a:r>
              <a:rPr lang="en-US" sz="2400" dirty="0" smtClean="0">
                <a:latin typeface="Calibri" charset="0"/>
              </a:rPr>
              <a:t>for sharing experiences </a:t>
            </a:r>
            <a:r>
              <a:rPr lang="en-US" sz="2400" dirty="0">
                <a:latin typeface="Calibri" charset="0"/>
              </a:rPr>
              <a:t>and problem-solved any challenges in </a:t>
            </a:r>
            <a:r>
              <a:rPr lang="en-US" sz="2400" dirty="0" smtClean="0">
                <a:latin typeface="Calibri" charset="0"/>
              </a:rPr>
              <a:t>implementation</a:t>
            </a:r>
            <a:endParaRPr lang="en-US" sz="2400" dirty="0">
              <a:latin typeface="Calibri" charset="0"/>
            </a:endParaRPr>
          </a:p>
          <a:p>
            <a:r>
              <a:rPr lang="en-US" sz="2400" dirty="0" smtClean="0">
                <a:latin typeface="Calibri" charset="0"/>
              </a:rPr>
              <a:t>Second </a:t>
            </a:r>
            <a:r>
              <a:rPr lang="en-US" sz="2400" dirty="0">
                <a:latin typeface="Calibri" charset="0"/>
              </a:rPr>
              <a:t>half day </a:t>
            </a:r>
            <a:r>
              <a:rPr lang="en-US" sz="2400" dirty="0" smtClean="0">
                <a:latin typeface="Calibri" charset="0"/>
              </a:rPr>
              <a:t>workshop in spring </a:t>
            </a:r>
            <a:r>
              <a:rPr lang="en-US" sz="2400" dirty="0">
                <a:latin typeface="Calibri" charset="0"/>
              </a:rPr>
              <a:t>focused on </a:t>
            </a:r>
            <a:r>
              <a:rPr lang="en-US" sz="2400" dirty="0" smtClean="0">
                <a:latin typeface="Calibri" charset="0"/>
              </a:rPr>
              <a:t>inventions</a:t>
            </a:r>
          </a:p>
          <a:p>
            <a:r>
              <a:rPr lang="en-US" sz="2400" dirty="0" smtClean="0">
                <a:latin typeface="Calibri" charset="0"/>
              </a:rPr>
              <a:t> Afternoon </a:t>
            </a:r>
            <a:r>
              <a:rPr lang="en-US" sz="2400" dirty="0">
                <a:latin typeface="Calibri" charset="0"/>
              </a:rPr>
              <a:t>networking </a:t>
            </a:r>
            <a:r>
              <a:rPr lang="en-US" sz="2400" dirty="0" smtClean="0">
                <a:latin typeface="Calibri" charset="0"/>
              </a:rPr>
              <a:t>session where </a:t>
            </a:r>
            <a:r>
              <a:rPr lang="en-US" sz="2400" dirty="0">
                <a:latin typeface="Calibri" charset="0"/>
              </a:rPr>
              <a:t>facilitators share </a:t>
            </a:r>
            <a:r>
              <a:rPr lang="en-US" sz="2400" dirty="0" smtClean="0">
                <a:latin typeface="Calibri" charset="0"/>
              </a:rPr>
              <a:t>cases</a:t>
            </a:r>
            <a:endParaRPr lang="en-US" sz="2400" dirty="0">
              <a:latin typeface="Calibri" charset="0"/>
            </a:endParaRPr>
          </a:p>
        </p:txBody>
      </p:sp>
    </p:spTree>
    <p:extLst>
      <p:ext uri="{BB962C8B-B14F-4D97-AF65-F5344CB8AC3E}">
        <p14:creationId xmlns:p14="http://schemas.microsoft.com/office/powerpoint/2010/main" val="127880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3191" y="1458820"/>
            <a:ext cx="8753205" cy="1470025"/>
          </a:xfrm>
        </p:spPr>
        <p:txBody>
          <a:bodyPr>
            <a:normAutofit/>
          </a:bodyPr>
          <a:lstStyle/>
          <a:p>
            <a:r>
              <a:rPr lang="en-US" dirty="0" smtClean="0"/>
              <a:t>Special Thanks to </a:t>
            </a:r>
            <a:br>
              <a:rPr lang="en-US" dirty="0" smtClean="0"/>
            </a:br>
            <a:r>
              <a:rPr lang="en-US" dirty="0" smtClean="0"/>
              <a:t>Dr. Rose </a:t>
            </a:r>
            <a:r>
              <a:rPr lang="en-US" dirty="0" err="1" smtClean="0"/>
              <a:t>Iovannone</a:t>
            </a:r>
            <a:r>
              <a:rPr lang="en-US" dirty="0" smtClean="0"/>
              <a:t> </a:t>
            </a:r>
            <a:endParaRPr lang="en-US" dirty="0"/>
          </a:p>
        </p:txBody>
      </p:sp>
      <p:sp>
        <p:nvSpPr>
          <p:cNvPr id="6" name="Subtitle 5"/>
          <p:cNvSpPr>
            <a:spLocks noGrp="1"/>
          </p:cNvSpPr>
          <p:nvPr>
            <p:ph type="subTitle" idx="1"/>
          </p:nvPr>
        </p:nvSpPr>
        <p:spPr>
          <a:xfrm>
            <a:off x="1371600" y="3458816"/>
            <a:ext cx="6400800" cy="1752600"/>
          </a:xfrm>
        </p:spPr>
        <p:txBody>
          <a:bodyPr/>
          <a:lstStyle/>
          <a:p>
            <a:r>
              <a:rPr lang="en-US" dirty="0" smtClean="0"/>
              <a:t>Materials are used and adapted from </a:t>
            </a:r>
          </a:p>
          <a:p>
            <a:r>
              <a:rPr lang="en-US" dirty="0" smtClean="0"/>
              <a:t>Dr. </a:t>
            </a:r>
            <a:r>
              <a:rPr lang="en-US" dirty="0" err="1" smtClean="0"/>
              <a:t>Iovannone</a:t>
            </a:r>
            <a:r>
              <a:rPr lang="en-US" dirty="0" smtClean="0"/>
              <a:t> with permission</a:t>
            </a:r>
            <a:endParaRPr lang="en-US" dirty="0"/>
          </a:p>
        </p:txBody>
      </p:sp>
      <p:pic>
        <p:nvPicPr>
          <p:cNvPr id="7" name="Picture 6" descr="sho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0" y="4995494"/>
            <a:ext cx="1778000" cy="1384300"/>
          </a:xfrm>
          <a:prstGeom prst="rect">
            <a:avLst/>
          </a:prstGeom>
        </p:spPr>
      </p:pic>
    </p:spTree>
    <p:extLst>
      <p:ext uri="{BB962C8B-B14F-4D97-AF65-F5344CB8AC3E}">
        <p14:creationId xmlns:p14="http://schemas.microsoft.com/office/powerpoint/2010/main" val="22445782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PTR Capacity </a:t>
            </a:r>
          </a:p>
        </p:txBody>
      </p:sp>
      <p:sp>
        <p:nvSpPr>
          <p:cNvPr id="3" name="Content Placeholder 2"/>
          <p:cNvSpPr>
            <a:spLocks noGrp="1"/>
          </p:cNvSpPr>
          <p:nvPr>
            <p:ph idx="1"/>
          </p:nvPr>
        </p:nvSpPr>
        <p:spPr/>
        <p:txBody>
          <a:bodyPr/>
          <a:lstStyle/>
          <a:p>
            <a:r>
              <a:rPr lang="en-US" dirty="0" smtClean="0"/>
              <a:t>3 PBS Project Staff assigned to coach </a:t>
            </a:r>
          </a:p>
          <a:p>
            <a:r>
              <a:rPr lang="en-US" dirty="0" smtClean="0"/>
              <a:t>Adaptation of forms to fit district requirements as well as preferences of facilitators</a:t>
            </a:r>
          </a:p>
          <a:p>
            <a:r>
              <a:rPr lang="en-US" dirty="0" smtClean="0"/>
              <a:t>Select facilitators received both external consultant coaching and internal project coaching</a:t>
            </a:r>
            <a:endParaRPr lang="en-US" dirty="0"/>
          </a:p>
        </p:txBody>
      </p:sp>
    </p:spTree>
    <p:extLst>
      <p:ext uri="{BB962C8B-B14F-4D97-AF65-F5344CB8AC3E}">
        <p14:creationId xmlns:p14="http://schemas.microsoft.com/office/powerpoint/2010/main" val="3340999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Expanding PTR Capacity </a:t>
            </a:r>
            <a:endParaRPr lang="en-US" dirty="0"/>
          </a:p>
        </p:txBody>
      </p:sp>
      <p:sp>
        <p:nvSpPr>
          <p:cNvPr id="3" name="Content Placeholder 2"/>
          <p:cNvSpPr>
            <a:spLocks noGrp="1"/>
          </p:cNvSpPr>
          <p:nvPr>
            <p:ph idx="1"/>
          </p:nvPr>
        </p:nvSpPr>
        <p:spPr/>
        <p:txBody>
          <a:bodyPr>
            <a:normAutofit lnSpcReduction="10000"/>
          </a:bodyPr>
          <a:lstStyle/>
          <a:p>
            <a:r>
              <a:rPr lang="en-US" dirty="0" smtClean="0"/>
              <a:t>3 of the trained school psychologists were asked to be “Master Facilitators” </a:t>
            </a:r>
          </a:p>
          <a:p>
            <a:r>
              <a:rPr lang="en-US" dirty="0" smtClean="0"/>
              <a:t>Master Facilitators (MFs) were asked to pick 1 professional that conducts FBA and BSP in their district to provide coaching to this professional (special </a:t>
            </a:r>
            <a:r>
              <a:rPr lang="en-US" dirty="0" err="1" smtClean="0"/>
              <a:t>ed</a:t>
            </a:r>
            <a:r>
              <a:rPr lang="en-US" dirty="0" smtClean="0"/>
              <a:t> coordinator, school psych, school counselor)</a:t>
            </a:r>
          </a:p>
          <a:p>
            <a:r>
              <a:rPr lang="en-US" dirty="0" smtClean="0"/>
              <a:t>Coaching was provided to the MFs in how coach others</a:t>
            </a:r>
            <a:endParaRPr lang="en-US" dirty="0"/>
          </a:p>
        </p:txBody>
      </p:sp>
    </p:spTree>
    <p:extLst>
      <p:ext uri="{BB962C8B-B14F-4D97-AF65-F5344CB8AC3E}">
        <p14:creationId xmlns:p14="http://schemas.microsoft.com/office/powerpoint/2010/main" val="371636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Facilitator Coaching</a:t>
            </a:r>
            <a:endParaRPr lang="en-US" dirty="0"/>
          </a:p>
        </p:txBody>
      </p:sp>
      <p:sp>
        <p:nvSpPr>
          <p:cNvPr id="3" name="Content Placeholder 2"/>
          <p:cNvSpPr>
            <a:spLocks noGrp="1"/>
          </p:cNvSpPr>
          <p:nvPr>
            <p:ph idx="1"/>
          </p:nvPr>
        </p:nvSpPr>
        <p:spPr/>
        <p:txBody>
          <a:bodyPr/>
          <a:lstStyle/>
          <a:p>
            <a:r>
              <a:rPr lang="en-US" dirty="0" smtClean="0"/>
              <a:t>Master Facilitators received technical assistance in evaluating their </a:t>
            </a:r>
            <a:r>
              <a:rPr lang="en-US" dirty="0" err="1" smtClean="0"/>
              <a:t>coachee’s</a:t>
            </a:r>
            <a:r>
              <a:rPr lang="en-US" dirty="0" smtClean="0"/>
              <a:t> behavior plans using forms created by the PTR process. </a:t>
            </a:r>
          </a:p>
          <a:p>
            <a:r>
              <a:rPr lang="en-US" dirty="0" smtClean="0"/>
              <a:t>Master Facilitators were given tools to provide feedback to their coachee.  </a:t>
            </a:r>
          </a:p>
        </p:txBody>
      </p:sp>
    </p:spTree>
    <p:extLst>
      <p:ext uri="{BB962C8B-B14F-4D97-AF65-F5344CB8AC3E}">
        <p14:creationId xmlns:p14="http://schemas.microsoft.com/office/powerpoint/2010/main" val="3451657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Tools for Coaching Process</a:t>
            </a:r>
            <a:endParaRPr lang="en-US" dirty="0"/>
          </a:p>
        </p:txBody>
      </p:sp>
      <p:sp>
        <p:nvSpPr>
          <p:cNvPr id="5" name="Content Placeholder 4"/>
          <p:cNvSpPr>
            <a:spLocks noGrp="1"/>
          </p:cNvSpPr>
          <p:nvPr>
            <p:ph idx="1"/>
          </p:nvPr>
        </p:nvSpPr>
        <p:spPr/>
        <p:txBody>
          <a:bodyPr>
            <a:normAutofit/>
          </a:bodyPr>
          <a:lstStyle/>
          <a:p>
            <a:r>
              <a:rPr lang="en-US" dirty="0" smtClean="0"/>
              <a:t>FBA/BIP Technical Adequacy Tool for Evaluation (TATE)</a:t>
            </a:r>
          </a:p>
          <a:p>
            <a:r>
              <a:rPr lang="en-US" dirty="0" smtClean="0"/>
              <a:t>Fidelity of Coach implementing PTR Process Steps using Coach/</a:t>
            </a:r>
            <a:r>
              <a:rPr lang="en-US" dirty="0" err="1" smtClean="0"/>
              <a:t>Coachee</a:t>
            </a:r>
            <a:r>
              <a:rPr lang="en-US" dirty="0" smtClean="0"/>
              <a:t> Form and Checklist</a:t>
            </a:r>
          </a:p>
          <a:p>
            <a:r>
              <a:rPr lang="en-US" dirty="0" smtClean="0"/>
              <a:t>Coach Case Product Fidelity Review</a:t>
            </a:r>
          </a:p>
          <a:p>
            <a:r>
              <a:rPr lang="en-US" dirty="0"/>
              <a:t>FBA/BIP </a:t>
            </a:r>
            <a:r>
              <a:rPr lang="en-US" dirty="0" smtClean="0"/>
              <a:t>Innovative </a:t>
            </a:r>
            <a:r>
              <a:rPr lang="en-US" dirty="0"/>
              <a:t>Configuration </a:t>
            </a:r>
            <a:r>
              <a:rPr lang="en-US" dirty="0" smtClean="0"/>
              <a:t>Maps</a:t>
            </a:r>
          </a:p>
        </p:txBody>
      </p:sp>
    </p:spTree>
    <p:extLst>
      <p:ext uri="{BB962C8B-B14F-4D97-AF65-F5344CB8AC3E}">
        <p14:creationId xmlns:p14="http://schemas.microsoft.com/office/powerpoint/2010/main" val="30993232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84" y="160890"/>
            <a:ext cx="8229600" cy="1143000"/>
          </a:xfrm>
        </p:spPr>
        <p:txBody>
          <a:bodyPr>
            <a:noAutofit/>
          </a:bodyPr>
          <a:lstStyle/>
          <a:p>
            <a:r>
              <a:rPr lang="en-US" sz="3600" dirty="0"/>
              <a:t>Coach/</a:t>
            </a:r>
            <a:r>
              <a:rPr lang="en-US" sz="3600" dirty="0" err="1"/>
              <a:t>Coachee</a:t>
            </a:r>
            <a:r>
              <a:rPr lang="en-US" sz="3600" dirty="0"/>
              <a:t> Form and Checklist</a:t>
            </a:r>
            <a:br>
              <a:rPr lang="en-US" sz="3600" dirty="0"/>
            </a:br>
            <a:endParaRPr lang="en-US"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632985996"/>
              </p:ext>
            </p:extLst>
          </p:nvPr>
        </p:nvGraphicFramePr>
        <p:xfrm>
          <a:off x="1516497" y="823626"/>
          <a:ext cx="5990161" cy="5925353"/>
        </p:xfrm>
        <a:graphic>
          <a:graphicData uri="http://schemas.openxmlformats.org/presentationml/2006/ole">
            <mc:AlternateContent xmlns:mc="http://schemas.openxmlformats.org/markup-compatibility/2006">
              <mc:Choice xmlns:v="urn:schemas-microsoft-com:vml" Requires="v">
                <p:oleObj spid="_x0000_s1032" name="Document" r:id="rId4" imgW="6997700" imgH="6921500" progId="Word.Document.12">
                  <p:embed/>
                </p:oleObj>
              </mc:Choice>
              <mc:Fallback>
                <p:oleObj name="Document" r:id="rId4" imgW="6997700" imgH="6921500" progId="Word.Document.12">
                  <p:embed/>
                  <p:pic>
                    <p:nvPicPr>
                      <p:cNvPr id="0" name=""/>
                      <p:cNvPicPr/>
                      <p:nvPr/>
                    </p:nvPicPr>
                    <p:blipFill>
                      <a:blip r:embed="rId5"/>
                      <a:stretch>
                        <a:fillRect/>
                      </a:stretch>
                    </p:blipFill>
                    <p:spPr>
                      <a:xfrm>
                        <a:off x="1516497" y="823626"/>
                        <a:ext cx="5990161" cy="5925353"/>
                      </a:xfrm>
                      <a:prstGeom prst="rect">
                        <a:avLst/>
                      </a:prstGeom>
                    </p:spPr>
                  </p:pic>
                </p:oleObj>
              </mc:Fallback>
            </mc:AlternateContent>
          </a:graphicData>
        </a:graphic>
      </p:graphicFrame>
    </p:spTree>
    <p:extLst>
      <p:ext uri="{BB962C8B-B14F-4D97-AF65-F5344CB8AC3E}">
        <p14:creationId xmlns:p14="http://schemas.microsoft.com/office/powerpoint/2010/main" val="40011703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9567"/>
            <a:ext cx="8042276" cy="1336956"/>
          </a:xfrm>
        </p:spPr>
        <p:txBody>
          <a:bodyPr>
            <a:noAutofit/>
          </a:bodyPr>
          <a:lstStyle/>
          <a:p>
            <a:r>
              <a:rPr lang="en-US" dirty="0"/>
              <a:t>Student </a:t>
            </a:r>
            <a:r>
              <a:rPr lang="en-US" dirty="0" smtClean="0"/>
              <a:t>Data </a:t>
            </a:r>
            <a:r>
              <a:rPr lang="en-US" dirty="0"/>
              <a:t>O</a:t>
            </a:r>
            <a:r>
              <a:rPr lang="en-US" dirty="0" smtClean="0"/>
              <a:t>utcomes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smtClean="0"/>
              <a:t>Decrease in behavior of concern/target behavior</a:t>
            </a:r>
            <a:endParaRPr lang="en-US" dirty="0"/>
          </a:p>
          <a:p>
            <a:pPr lvl="0"/>
            <a:r>
              <a:rPr lang="en-US" dirty="0" smtClean="0"/>
              <a:t>Increase in replacement behaviors identified as important to family and educators</a:t>
            </a:r>
            <a:endParaRPr lang="en-US" dirty="0"/>
          </a:p>
          <a:p>
            <a:pPr lvl="0"/>
            <a:r>
              <a:rPr lang="en-US" dirty="0" smtClean="0"/>
              <a:t>Improvements in overall behavior (e.g. looking at ODRs or other existing behavior data) </a:t>
            </a:r>
          </a:p>
          <a:p>
            <a:pPr lvl="0"/>
            <a:r>
              <a:rPr lang="en-US" dirty="0" smtClean="0"/>
              <a:t>Academic improvements</a:t>
            </a:r>
            <a:endParaRPr lang="en-US" dirty="0"/>
          </a:p>
          <a:p>
            <a:endParaRPr lang="en-US" dirty="0"/>
          </a:p>
        </p:txBody>
      </p:sp>
    </p:spTree>
    <p:extLst>
      <p:ext uri="{BB962C8B-B14F-4D97-AF65-F5344CB8AC3E}">
        <p14:creationId xmlns:p14="http://schemas.microsoft.com/office/powerpoint/2010/main" val="26586417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1897"/>
            <a:ext cx="8042276" cy="1336956"/>
          </a:xfrm>
        </p:spPr>
        <p:txBody>
          <a:bodyPr/>
          <a:lstStyle/>
          <a:p>
            <a:r>
              <a:rPr lang="en-US" dirty="0" smtClean="0"/>
              <a:t>Systems Data Outcomes</a:t>
            </a:r>
            <a:endParaRPr lang="en-US" dirty="0"/>
          </a:p>
        </p:txBody>
      </p:sp>
      <p:sp>
        <p:nvSpPr>
          <p:cNvPr id="3" name="Content Placeholder 2"/>
          <p:cNvSpPr>
            <a:spLocks noGrp="1"/>
          </p:cNvSpPr>
          <p:nvPr>
            <p:ph idx="1"/>
          </p:nvPr>
        </p:nvSpPr>
        <p:spPr>
          <a:xfrm>
            <a:off x="457200" y="1195300"/>
            <a:ext cx="8229600" cy="4525963"/>
          </a:xfrm>
        </p:spPr>
        <p:txBody>
          <a:bodyPr>
            <a:normAutofit lnSpcReduction="10000"/>
          </a:bodyPr>
          <a:lstStyle/>
          <a:p>
            <a:pPr marL="0" indent="0">
              <a:buNone/>
            </a:pPr>
            <a:endParaRPr lang="en-US" dirty="0"/>
          </a:p>
          <a:p>
            <a:pPr lvl="0"/>
            <a:r>
              <a:rPr lang="en-US" dirty="0"/>
              <a:t>Increased technical adequacy of </a:t>
            </a:r>
            <a:r>
              <a:rPr lang="en-US" dirty="0" smtClean="0"/>
              <a:t>FBAs</a:t>
            </a:r>
            <a:r>
              <a:rPr lang="en-US" dirty="0"/>
              <a:t>/</a:t>
            </a:r>
            <a:r>
              <a:rPr lang="en-US" dirty="0" smtClean="0"/>
              <a:t>BSPs </a:t>
            </a:r>
            <a:r>
              <a:rPr lang="en-US" dirty="0"/>
              <a:t>completed </a:t>
            </a:r>
            <a:r>
              <a:rPr lang="en-US" dirty="0" smtClean="0"/>
              <a:t>school professionals</a:t>
            </a:r>
            <a:endParaRPr lang="en-US" dirty="0"/>
          </a:p>
          <a:p>
            <a:pPr lvl="0"/>
            <a:r>
              <a:rPr lang="en-US" dirty="0"/>
              <a:t>Teachers implementing technically adequate FBA/BIPs with high </a:t>
            </a:r>
            <a:r>
              <a:rPr lang="en-US" dirty="0" smtClean="0"/>
              <a:t>fidelity</a:t>
            </a:r>
            <a:endParaRPr lang="en-US" dirty="0"/>
          </a:p>
          <a:p>
            <a:pPr lvl="0"/>
            <a:r>
              <a:rPr lang="en-US" dirty="0"/>
              <a:t>Data-systems evaluating the effectiveness of plans on student behavior(s</a:t>
            </a:r>
            <a:r>
              <a:rPr lang="en-US" dirty="0" smtClean="0"/>
              <a:t>) used consistently</a:t>
            </a:r>
            <a:endParaRPr lang="en-US" dirty="0"/>
          </a:p>
          <a:p>
            <a:pPr lvl="0"/>
            <a:r>
              <a:rPr lang="en-US" dirty="0"/>
              <a:t>High teacher ratings of the social validity of the PTR </a:t>
            </a:r>
            <a:r>
              <a:rPr lang="en-US" dirty="0" smtClean="0"/>
              <a:t>process</a:t>
            </a:r>
          </a:p>
          <a:p>
            <a:pPr lvl="0"/>
            <a:endParaRPr lang="en-US" dirty="0"/>
          </a:p>
          <a:p>
            <a:endParaRPr lang="en-US" dirty="0"/>
          </a:p>
        </p:txBody>
      </p:sp>
    </p:spTree>
    <p:extLst>
      <p:ext uri="{BB962C8B-B14F-4D97-AF65-F5344CB8AC3E}">
        <p14:creationId xmlns:p14="http://schemas.microsoft.com/office/powerpoint/2010/main" val="1834782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Testimonies from Facilitators</a:t>
            </a:r>
            <a:endParaRPr lang="en-US" dirty="0"/>
          </a:p>
        </p:txBody>
      </p:sp>
      <p:sp>
        <p:nvSpPr>
          <p:cNvPr id="3" name="Content Placeholder 2"/>
          <p:cNvSpPr>
            <a:spLocks noGrp="1"/>
          </p:cNvSpPr>
          <p:nvPr>
            <p:ph idx="1"/>
          </p:nvPr>
        </p:nvSpPr>
        <p:spPr>
          <a:xfrm>
            <a:off x="457200" y="1099550"/>
            <a:ext cx="8229600" cy="4525963"/>
          </a:xfrm>
        </p:spPr>
        <p:txBody>
          <a:bodyPr>
            <a:normAutofit fontScale="85000" lnSpcReduction="10000"/>
          </a:bodyPr>
          <a:lstStyle/>
          <a:p>
            <a:pPr marL="0" indent="0">
              <a:buNone/>
            </a:pPr>
            <a:r>
              <a:rPr lang="en-US" dirty="0" smtClean="0"/>
              <a:t> </a:t>
            </a:r>
            <a:r>
              <a:rPr lang="en-US" b="1" dirty="0" smtClean="0"/>
              <a:t> </a:t>
            </a:r>
            <a:endParaRPr lang="en-US" dirty="0"/>
          </a:p>
          <a:p>
            <a:r>
              <a:rPr lang="en-US" i="1" dirty="0"/>
              <a:t>The PTR process allowed me to develop a more effective Behavior Intervention Plan (BIP) which in turn improved the classroom environment. This led to an increase of effective academic time in the classroom. </a:t>
            </a:r>
            <a:endParaRPr lang="en-US" i="1" dirty="0" smtClean="0"/>
          </a:p>
          <a:p>
            <a:pPr marL="0" indent="0">
              <a:buNone/>
            </a:pPr>
            <a:endParaRPr lang="en-US" dirty="0"/>
          </a:p>
          <a:p>
            <a:r>
              <a:rPr lang="en-US" i="1" dirty="0"/>
              <a:t>I really enjoy the PTR process as opposed to the previous FBA/BIP format that we used. Our meetings are much more efficient and effective now that we use this format. Our data collection also improved. </a:t>
            </a:r>
            <a:endParaRPr lang="en-US" dirty="0"/>
          </a:p>
        </p:txBody>
      </p:sp>
    </p:spTree>
    <p:extLst>
      <p:ext uri="{BB962C8B-B14F-4D97-AF65-F5344CB8AC3E}">
        <p14:creationId xmlns:p14="http://schemas.microsoft.com/office/powerpoint/2010/main" val="149503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Where </a:t>
            </a:r>
            <a:r>
              <a:rPr lang="en-US" sz="4000" dirty="0"/>
              <a:t>do we go from </a:t>
            </a:r>
            <a:r>
              <a:rPr lang="en-US" sz="4000" dirty="0" smtClean="0"/>
              <a:t>here?</a:t>
            </a:r>
            <a:endParaRPr lang="en-US" sz="4000" dirty="0"/>
          </a:p>
        </p:txBody>
      </p:sp>
      <p:sp>
        <p:nvSpPr>
          <p:cNvPr id="3" name="Content Placeholder 2"/>
          <p:cNvSpPr>
            <a:spLocks noGrp="1"/>
          </p:cNvSpPr>
          <p:nvPr>
            <p:ph idx="1"/>
          </p:nvPr>
        </p:nvSpPr>
        <p:spPr>
          <a:xfrm>
            <a:off x="549275" y="1731559"/>
            <a:ext cx="8042276" cy="4343400"/>
          </a:xfrm>
        </p:spPr>
        <p:txBody>
          <a:bodyPr>
            <a:normAutofit/>
          </a:bodyPr>
          <a:lstStyle/>
          <a:p>
            <a:r>
              <a:rPr lang="en-US" dirty="0" smtClean="0"/>
              <a:t>Continue to support a new cohort PTR facilitators</a:t>
            </a:r>
          </a:p>
          <a:p>
            <a:r>
              <a:rPr lang="en-US" dirty="0" smtClean="0"/>
              <a:t>Continue with support to Master Facilitators to expand coaching within districts </a:t>
            </a:r>
          </a:p>
          <a:p>
            <a:r>
              <a:rPr lang="en-US" dirty="0" smtClean="0"/>
              <a:t>Model </a:t>
            </a:r>
            <a:r>
              <a:rPr lang="en-US" dirty="0"/>
              <a:t>PTR process for </a:t>
            </a:r>
            <a:r>
              <a:rPr lang="en-US" dirty="0" smtClean="0"/>
              <a:t>facilitators</a:t>
            </a:r>
            <a:endParaRPr lang="en-US" dirty="0"/>
          </a:p>
          <a:p>
            <a:r>
              <a:rPr lang="en-US" dirty="0" smtClean="0"/>
              <a:t>Add site visits by project coaches to check data and provide additional assistance to facilitators with greater need</a:t>
            </a:r>
          </a:p>
        </p:txBody>
      </p:sp>
    </p:spTree>
    <p:extLst>
      <p:ext uri="{BB962C8B-B14F-4D97-AF65-F5344CB8AC3E}">
        <p14:creationId xmlns:p14="http://schemas.microsoft.com/office/powerpoint/2010/main" val="3874293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pPr marL="0" indent="0">
              <a:buNone/>
            </a:pPr>
            <a:r>
              <a:rPr lang="en-US" dirty="0" smtClean="0"/>
              <a:t>De-PBS Project Staff:</a:t>
            </a:r>
          </a:p>
          <a:p>
            <a:r>
              <a:rPr lang="en-US" dirty="0" smtClean="0"/>
              <a:t>Susan </a:t>
            </a:r>
            <a:r>
              <a:rPr lang="en-US" dirty="0" err="1" smtClean="0"/>
              <a:t>Veenema</a:t>
            </a:r>
            <a:r>
              <a:rPr lang="en-US" dirty="0" smtClean="0"/>
              <a:t> – </a:t>
            </a:r>
            <a:r>
              <a:rPr lang="en-US" dirty="0" smtClean="0">
                <a:hlinkClick r:id="rId2"/>
              </a:rPr>
              <a:t>susanv@udel.edu</a:t>
            </a:r>
            <a:endParaRPr lang="en-US" dirty="0" smtClean="0"/>
          </a:p>
          <a:p>
            <a:r>
              <a:rPr lang="en-US" dirty="0" smtClean="0"/>
              <a:t>Debby Boyer – </a:t>
            </a:r>
            <a:r>
              <a:rPr lang="en-US" dirty="0" smtClean="0">
                <a:hlinkClick r:id="rId3"/>
              </a:rPr>
              <a:t>dboyer@udel.edu</a:t>
            </a:r>
            <a:endParaRPr lang="en-US" dirty="0" smtClean="0"/>
          </a:p>
          <a:p>
            <a:r>
              <a:rPr lang="en-US" dirty="0" smtClean="0"/>
              <a:t>Eileen Baker – </a:t>
            </a:r>
            <a:r>
              <a:rPr lang="en-US" dirty="0" smtClean="0">
                <a:hlinkClick r:id="rId4"/>
              </a:rPr>
              <a:t>emmnova@udel.edu</a:t>
            </a:r>
            <a:r>
              <a:rPr lang="en-US" dirty="0" smtClean="0"/>
              <a:t> </a:t>
            </a:r>
          </a:p>
          <a:p>
            <a:endParaRPr lang="en-US" dirty="0"/>
          </a:p>
          <a:p>
            <a:pPr marL="0" indent="0">
              <a:buNone/>
            </a:pPr>
            <a:r>
              <a:rPr lang="en-US" dirty="0" smtClean="0"/>
              <a:t>PTR Consultant from University of South Florida:</a:t>
            </a:r>
          </a:p>
          <a:p>
            <a:r>
              <a:rPr lang="en-US" dirty="0" smtClean="0"/>
              <a:t>Rose </a:t>
            </a:r>
            <a:r>
              <a:rPr lang="en-US" dirty="0" err="1" smtClean="0"/>
              <a:t>Iovannone</a:t>
            </a:r>
            <a:r>
              <a:rPr lang="en-US" dirty="0" smtClean="0"/>
              <a:t> - </a:t>
            </a:r>
            <a:r>
              <a:rPr lang="en-US" u="sng" dirty="0">
                <a:hlinkClick r:id="rId5"/>
              </a:rPr>
              <a:t>iovannone@</a:t>
            </a:r>
            <a:r>
              <a:rPr lang="en-US" u="sng" dirty="0" smtClean="0">
                <a:hlinkClick r:id="rId5"/>
              </a:rPr>
              <a:t>usf.edu</a:t>
            </a:r>
            <a:endParaRPr lang="en-US" u="sng" dirty="0" smtClean="0"/>
          </a:p>
          <a:p>
            <a:endParaRPr lang="en-US" dirty="0"/>
          </a:p>
        </p:txBody>
      </p:sp>
    </p:spTree>
    <p:extLst>
      <p:ext uri="{BB962C8B-B14F-4D97-AF65-F5344CB8AC3E}">
        <p14:creationId xmlns:p14="http://schemas.microsoft.com/office/powerpoint/2010/main" val="282573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696499" y="1251997"/>
            <a:ext cx="8229600" cy="4525963"/>
          </a:xfrm>
        </p:spPr>
        <p:txBody>
          <a:bodyPr>
            <a:normAutofit/>
          </a:bodyPr>
          <a:lstStyle/>
          <a:p>
            <a:pPr marL="0" indent="0">
              <a:buNone/>
            </a:pPr>
            <a:r>
              <a:rPr lang="en-US" dirty="0" smtClean="0"/>
              <a:t> </a:t>
            </a:r>
          </a:p>
          <a:p>
            <a:r>
              <a:rPr lang="en-US" dirty="0" smtClean="0"/>
              <a:t>PTR overview</a:t>
            </a:r>
          </a:p>
          <a:p>
            <a:r>
              <a:rPr lang="en-US" dirty="0" smtClean="0"/>
              <a:t>Coaching model and process</a:t>
            </a:r>
          </a:p>
          <a:p>
            <a:r>
              <a:rPr lang="en-US" dirty="0" smtClean="0"/>
              <a:t>Capacity building </a:t>
            </a:r>
          </a:p>
          <a:p>
            <a:r>
              <a:rPr lang="en-US" dirty="0" smtClean="0"/>
              <a:t>Outcomes </a:t>
            </a:r>
          </a:p>
          <a:p>
            <a:r>
              <a:rPr lang="en-US" dirty="0" smtClean="0"/>
              <a:t>Next steps </a:t>
            </a:r>
            <a:endParaRPr lang="en-US" dirty="0"/>
          </a:p>
        </p:txBody>
      </p:sp>
      <p:pic>
        <p:nvPicPr>
          <p:cNvPr id="4" name="Picture 3" descr="t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662" y="3131563"/>
            <a:ext cx="3726437" cy="3726437"/>
          </a:xfrm>
          <a:prstGeom prst="rect">
            <a:avLst/>
          </a:prstGeom>
        </p:spPr>
      </p:pic>
    </p:spTree>
    <p:extLst>
      <p:ext uri="{BB962C8B-B14F-4D97-AF65-F5344CB8AC3E}">
        <p14:creationId xmlns:p14="http://schemas.microsoft.com/office/powerpoint/2010/main" val="11574162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609600" y="2016411"/>
            <a:ext cx="38766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3/Tertiary Interventions	           1-5%</a:t>
            </a:r>
            <a:endParaRPr lang="en-US" sz="1600" b="1" dirty="0">
              <a:latin typeface="Arial Narrow" charset="0"/>
              <a:cs typeface="Arial" charset="0"/>
            </a:endParaRPr>
          </a:p>
          <a:p>
            <a:pPr>
              <a:buFontTx/>
              <a:buChar char="•"/>
            </a:pPr>
            <a:r>
              <a:rPr lang="en-US" sz="1400" dirty="0">
                <a:latin typeface="Arial Narrow" charset="0"/>
                <a:cs typeface="Arial" charset="0"/>
              </a:rPr>
              <a:t>Individual students</a:t>
            </a:r>
          </a:p>
          <a:p>
            <a:pPr>
              <a:buFontTx/>
              <a:buChar char="•"/>
            </a:pPr>
            <a:r>
              <a:rPr lang="en-US" sz="1400" dirty="0">
                <a:latin typeface="Arial Narrow" charset="0"/>
                <a:cs typeface="Arial" charset="0"/>
              </a:rPr>
              <a:t>Assessment-based</a:t>
            </a:r>
          </a:p>
          <a:p>
            <a:pPr>
              <a:buFontTx/>
              <a:buChar char="•"/>
            </a:pPr>
            <a:r>
              <a:rPr lang="en-US" sz="1400" dirty="0">
                <a:latin typeface="Arial Narrow" charset="0"/>
                <a:cs typeface="Arial" charset="0"/>
              </a:rPr>
              <a:t>High intensity</a:t>
            </a:r>
          </a:p>
        </p:txBody>
      </p:sp>
      <p:sp>
        <p:nvSpPr>
          <p:cNvPr id="113666" name="Text Box 3"/>
          <p:cNvSpPr txBox="1">
            <a:spLocks noChangeArrowheads="1"/>
          </p:cNvSpPr>
          <p:nvPr/>
        </p:nvSpPr>
        <p:spPr bwMode="auto">
          <a:xfrm>
            <a:off x="4529138" y="2016411"/>
            <a:ext cx="43545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1-5%		Tier 3/Tertiary Interventions</a:t>
            </a:r>
            <a:endParaRPr lang="en-US" sz="1600" b="1">
              <a:latin typeface="Arial Narrow" charset="0"/>
              <a:cs typeface="Arial" charset="0"/>
            </a:endParaRPr>
          </a:p>
          <a:p>
            <a:pPr lvl="4">
              <a:buFontTx/>
              <a:buChar char="•"/>
            </a:pPr>
            <a:r>
              <a:rPr lang="en-US" sz="1400">
                <a:latin typeface="Arial Narrow" charset="0"/>
                <a:cs typeface="Arial" charset="0"/>
              </a:rPr>
              <a:t>Individual students</a:t>
            </a:r>
          </a:p>
          <a:p>
            <a:pPr lvl="4">
              <a:buFontTx/>
              <a:buChar char="•"/>
            </a:pPr>
            <a:r>
              <a:rPr lang="en-US" sz="1400">
                <a:latin typeface="Arial Narrow" charset="0"/>
                <a:cs typeface="Arial" charset="0"/>
              </a:rPr>
              <a:t>Assessment-based</a:t>
            </a:r>
          </a:p>
          <a:p>
            <a:pPr lvl="4">
              <a:buFontTx/>
              <a:buChar char="•"/>
            </a:pPr>
            <a:r>
              <a:rPr lang="en-US" sz="1400">
                <a:latin typeface="Arial Narrow" charset="0"/>
                <a:cs typeface="Arial" charset="0"/>
              </a:rPr>
              <a:t>Intense, durable procedures</a:t>
            </a:r>
          </a:p>
        </p:txBody>
      </p:sp>
      <p:sp>
        <p:nvSpPr>
          <p:cNvPr id="113667" name="Text Box 4"/>
          <p:cNvSpPr txBox="1">
            <a:spLocks noChangeArrowheads="1"/>
          </p:cNvSpPr>
          <p:nvPr/>
        </p:nvSpPr>
        <p:spPr bwMode="auto">
          <a:xfrm>
            <a:off x="609600" y="3070511"/>
            <a:ext cx="34766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2/Secondary Interventions        5-15%</a:t>
            </a:r>
            <a:endParaRPr lang="en-US" sz="1600" b="1" dirty="0">
              <a:latin typeface="Arial Narrow" charset="0"/>
              <a:cs typeface="Arial" charset="0"/>
            </a:endParaRPr>
          </a:p>
          <a:p>
            <a:pPr>
              <a:buFontTx/>
              <a:buChar char="•"/>
            </a:pPr>
            <a:r>
              <a:rPr lang="en-US" sz="1400" dirty="0">
                <a:latin typeface="Arial Narrow" charset="0"/>
                <a:cs typeface="Arial" charset="0"/>
              </a:rPr>
              <a:t>Some students (at-risk)</a:t>
            </a:r>
          </a:p>
          <a:p>
            <a:pPr>
              <a:buFontTx/>
              <a:buChar char="•"/>
            </a:pPr>
            <a:r>
              <a:rPr lang="en-US" sz="1400" dirty="0">
                <a:latin typeface="Arial Narrow" charset="0"/>
                <a:cs typeface="Arial" charset="0"/>
              </a:rPr>
              <a:t>High efficiency</a:t>
            </a:r>
          </a:p>
          <a:p>
            <a:pPr>
              <a:buFontTx/>
              <a:buChar char="•"/>
            </a:pPr>
            <a:r>
              <a:rPr lang="en-US" sz="1400" dirty="0">
                <a:latin typeface="Arial Narrow" charset="0"/>
                <a:cs typeface="Arial" charset="0"/>
              </a:rPr>
              <a:t>Rapid response</a:t>
            </a:r>
          </a:p>
          <a:p>
            <a:pPr>
              <a:buFontTx/>
              <a:buChar char="•"/>
            </a:pPr>
            <a:r>
              <a:rPr lang="en-US" sz="1400" dirty="0">
                <a:latin typeface="Arial Narrow" charset="0"/>
                <a:cs typeface="Arial" charset="0"/>
              </a:rPr>
              <a:t>Small group interventions</a:t>
            </a:r>
          </a:p>
          <a:p>
            <a:pPr>
              <a:buFontTx/>
              <a:buChar char="•"/>
            </a:pPr>
            <a:r>
              <a:rPr lang="en-US" sz="1400" dirty="0">
                <a:latin typeface="Arial Narrow" charset="0"/>
                <a:cs typeface="Arial" charset="0"/>
              </a:rPr>
              <a:t> Some individualizing</a:t>
            </a:r>
          </a:p>
          <a:p>
            <a:pPr>
              <a:buFontTx/>
              <a:buChar char="•"/>
            </a:pPr>
            <a:endParaRPr lang="en-US" sz="1400" dirty="0">
              <a:latin typeface="Arial Narrow" charset="0"/>
              <a:cs typeface="Arial" charset="0"/>
            </a:endParaRPr>
          </a:p>
          <a:p>
            <a:endParaRPr lang="en-US" sz="1400" dirty="0">
              <a:latin typeface="Arial Narrow" charset="0"/>
              <a:cs typeface="Arial" charset="0"/>
            </a:endParaRPr>
          </a:p>
        </p:txBody>
      </p:sp>
      <p:sp>
        <p:nvSpPr>
          <p:cNvPr id="113668" name="Text Box 5"/>
          <p:cNvSpPr txBox="1">
            <a:spLocks noChangeArrowheads="1"/>
          </p:cNvSpPr>
          <p:nvPr/>
        </p:nvSpPr>
        <p:spPr bwMode="auto">
          <a:xfrm>
            <a:off x="4529138" y="3067336"/>
            <a:ext cx="43545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5-15%	                 Tier 2/Secondary Interventions</a:t>
            </a:r>
            <a:endParaRPr lang="en-US" sz="1600" b="1">
              <a:latin typeface="Arial Narrow" charset="0"/>
              <a:cs typeface="Arial" charset="0"/>
            </a:endParaRPr>
          </a:p>
          <a:p>
            <a:pPr lvl="4">
              <a:buFontTx/>
              <a:buChar char="•"/>
            </a:pPr>
            <a:r>
              <a:rPr lang="en-US" sz="1400">
                <a:latin typeface="Arial Narrow" charset="0"/>
                <a:cs typeface="Arial" charset="0"/>
              </a:rPr>
              <a:t>Some students (at-risk)</a:t>
            </a:r>
          </a:p>
          <a:p>
            <a:pPr lvl="4">
              <a:buFontTx/>
              <a:buChar char="•"/>
            </a:pPr>
            <a:r>
              <a:rPr lang="en-US" sz="1400">
                <a:latin typeface="Arial Narrow" charset="0"/>
                <a:cs typeface="Arial" charset="0"/>
              </a:rPr>
              <a:t>High efficiency</a:t>
            </a:r>
          </a:p>
          <a:p>
            <a:pPr lvl="4">
              <a:buFontTx/>
              <a:buChar char="•"/>
            </a:pPr>
            <a:r>
              <a:rPr lang="en-US" sz="1400">
                <a:latin typeface="Arial Narrow" charset="0"/>
                <a:cs typeface="Arial" charset="0"/>
              </a:rPr>
              <a:t>Rapid response</a:t>
            </a:r>
          </a:p>
          <a:p>
            <a:pPr lvl="4">
              <a:buFontTx/>
              <a:buChar char="•"/>
            </a:pPr>
            <a:r>
              <a:rPr lang="en-US" sz="1400">
                <a:latin typeface="Arial Narrow" charset="0"/>
                <a:cs typeface="Arial" charset="0"/>
              </a:rPr>
              <a:t>Small group interventions</a:t>
            </a:r>
          </a:p>
          <a:p>
            <a:pPr lvl="4">
              <a:buFontTx/>
              <a:buChar char="•"/>
            </a:pPr>
            <a:r>
              <a:rPr lang="en-US" sz="1400">
                <a:latin typeface="Arial Narrow" charset="0"/>
                <a:cs typeface="Arial" charset="0"/>
              </a:rPr>
              <a:t>Some individualizing</a:t>
            </a:r>
          </a:p>
          <a:p>
            <a:endParaRPr lang="en-US" sz="1400">
              <a:latin typeface="Arial Narrow" charset="0"/>
              <a:cs typeface="Arial" charset="0"/>
            </a:endParaRPr>
          </a:p>
        </p:txBody>
      </p:sp>
      <p:sp>
        <p:nvSpPr>
          <p:cNvPr id="113669" name="Text Box 6"/>
          <p:cNvSpPr txBox="1">
            <a:spLocks noChangeArrowheads="1"/>
          </p:cNvSpPr>
          <p:nvPr/>
        </p:nvSpPr>
        <p:spPr bwMode="auto">
          <a:xfrm>
            <a:off x="533400" y="4715161"/>
            <a:ext cx="3276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Arial Narrow" charset="0"/>
                <a:cs typeface="Arial" charset="0"/>
              </a:rPr>
              <a:t>Tier 1/Universal Interventions   80-90%</a:t>
            </a:r>
            <a:endParaRPr lang="en-US" sz="1600" b="1">
              <a:latin typeface="Arial Narrow" charset="0"/>
              <a:cs typeface="Arial" charset="0"/>
            </a:endParaRPr>
          </a:p>
          <a:p>
            <a:pPr>
              <a:buFontTx/>
              <a:buChar char="•"/>
            </a:pPr>
            <a:r>
              <a:rPr lang="en-US" sz="1400">
                <a:latin typeface="Arial Narrow" charset="0"/>
                <a:cs typeface="Arial" charset="0"/>
              </a:rPr>
              <a:t>All students</a:t>
            </a:r>
          </a:p>
          <a:p>
            <a:pPr>
              <a:buFontTx/>
              <a:buChar char="•"/>
            </a:pPr>
            <a:r>
              <a:rPr lang="en-US" sz="1400">
                <a:latin typeface="Arial Narrow" charset="0"/>
                <a:cs typeface="Arial" charset="0"/>
              </a:rPr>
              <a:t>Preventive, proactive</a:t>
            </a:r>
          </a:p>
        </p:txBody>
      </p:sp>
      <p:sp>
        <p:nvSpPr>
          <p:cNvPr id="113670" name="Text Box 7"/>
          <p:cNvSpPr txBox="1">
            <a:spLocks noChangeArrowheads="1"/>
          </p:cNvSpPr>
          <p:nvPr/>
        </p:nvSpPr>
        <p:spPr bwMode="auto">
          <a:xfrm>
            <a:off x="4529138" y="4715161"/>
            <a:ext cx="435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80-90%	Tier 1/Universal Interventions</a:t>
            </a:r>
            <a:endParaRPr lang="en-US" sz="1600" b="1">
              <a:latin typeface="Arial Narrow" charset="0"/>
              <a:cs typeface="Arial" charset="0"/>
            </a:endParaRPr>
          </a:p>
          <a:p>
            <a:pPr lvl="4">
              <a:buFontTx/>
              <a:buChar char="•"/>
            </a:pPr>
            <a:r>
              <a:rPr lang="en-US" sz="1400">
                <a:latin typeface="Arial Narrow" charset="0"/>
                <a:cs typeface="Arial" charset="0"/>
              </a:rPr>
              <a:t>All settings, all students</a:t>
            </a:r>
          </a:p>
          <a:p>
            <a:pPr lvl="4">
              <a:buFontTx/>
              <a:buChar char="•"/>
            </a:pPr>
            <a:r>
              <a:rPr lang="en-US" sz="1400">
                <a:latin typeface="Arial Narrow" charset="0"/>
                <a:cs typeface="Arial" charset="0"/>
              </a:rPr>
              <a:t>Preventive, proactive</a:t>
            </a:r>
          </a:p>
        </p:txBody>
      </p:sp>
      <p:sp>
        <p:nvSpPr>
          <p:cNvPr id="113671" name="Rectangle 8"/>
          <p:cNvSpPr>
            <a:spLocks noGrp="1" noChangeArrowheads="1"/>
          </p:cNvSpPr>
          <p:nvPr>
            <p:ph type="title" idx="4294967295"/>
          </p:nvPr>
        </p:nvSpPr>
        <p:spPr>
          <a:xfrm>
            <a:off x="707571" y="147236"/>
            <a:ext cx="7467600" cy="1071964"/>
          </a:xfrm>
          <a:solidFill>
            <a:schemeClr val="bg1"/>
          </a:solidFill>
          <a:ln w="28575">
            <a:solidFill>
              <a:srgbClr val="003399"/>
            </a:solidFill>
          </a:ln>
        </p:spPr>
        <p:txBody>
          <a:bodyPr>
            <a:normAutofit/>
          </a:bodyPr>
          <a:lstStyle/>
          <a:p>
            <a:r>
              <a:rPr lang="en-US" sz="2800" b="1" dirty="0">
                <a:latin typeface="Trebuchet MS" panose="020B0603020202020204" pitchFamily="34" charset="0"/>
              </a:rPr>
              <a:t>School-Wide Systems for Student </a:t>
            </a:r>
            <a:r>
              <a:rPr lang="en-US" sz="2800" b="1" dirty="0" smtClean="0">
                <a:latin typeface="Trebuchet MS" panose="020B0603020202020204" pitchFamily="34" charset="0"/>
              </a:rPr>
              <a:t>Success</a:t>
            </a:r>
            <a:br>
              <a:rPr lang="en-US" sz="2800" b="1" dirty="0" smtClean="0">
                <a:latin typeface="Trebuchet MS" panose="020B0603020202020204" pitchFamily="34" charset="0"/>
              </a:rPr>
            </a:br>
            <a:r>
              <a:rPr lang="en-US" sz="2800" i="1" dirty="0"/>
              <a:t>Multi-tiered </a:t>
            </a:r>
            <a:r>
              <a:rPr lang="en-US" sz="2800" i="1" dirty="0" smtClean="0"/>
              <a:t>System of Support</a:t>
            </a:r>
            <a:endParaRPr lang="en-US" sz="2800" b="1" dirty="0">
              <a:latin typeface="Trebuchet MS" panose="020B0603020202020204" pitchFamily="34" charset="0"/>
            </a:endParaRPr>
          </a:p>
        </p:txBody>
      </p:sp>
      <p:sp>
        <p:nvSpPr>
          <p:cNvPr id="113672" name="Text Box 9"/>
          <p:cNvSpPr txBox="1">
            <a:spLocks noChangeArrowheads="1"/>
          </p:cNvSpPr>
          <p:nvPr/>
        </p:nvSpPr>
        <p:spPr bwMode="auto">
          <a:xfrm>
            <a:off x="762000" y="1449674"/>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entury Gothic" charset="0"/>
                <a:cs typeface="Arial" charset="0"/>
              </a:rPr>
              <a:t>Academic Systems</a:t>
            </a:r>
          </a:p>
        </p:txBody>
      </p:sp>
      <p:sp>
        <p:nvSpPr>
          <p:cNvPr id="113673" name="Text Box 10"/>
          <p:cNvSpPr txBox="1">
            <a:spLocks noChangeArrowheads="1"/>
          </p:cNvSpPr>
          <p:nvPr/>
        </p:nvSpPr>
        <p:spPr bwMode="auto">
          <a:xfrm>
            <a:off x="5715000" y="1451261"/>
            <a:ext cx="2538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entury Gothic" charset="0"/>
                <a:cs typeface="Arial" charset="0"/>
              </a:rPr>
              <a:t>Behavioral Systems</a:t>
            </a:r>
          </a:p>
        </p:txBody>
      </p:sp>
      <p:grpSp>
        <p:nvGrpSpPr>
          <p:cNvPr id="113674" name="Group 11"/>
          <p:cNvGrpSpPr>
            <a:grpSpLocks/>
          </p:cNvGrpSpPr>
          <p:nvPr/>
        </p:nvGrpSpPr>
        <p:grpSpPr bwMode="auto">
          <a:xfrm>
            <a:off x="3276600" y="2048161"/>
            <a:ext cx="2667000" cy="4448175"/>
            <a:chOff x="1989" y="1230"/>
            <a:chExt cx="1680" cy="2802"/>
          </a:xfrm>
        </p:grpSpPr>
        <p:grpSp>
          <p:nvGrpSpPr>
            <p:cNvPr id="113676" name="Group 12"/>
            <p:cNvGrpSpPr>
              <a:grpSpLocks/>
            </p:cNvGrpSpPr>
            <p:nvPr/>
          </p:nvGrpSpPr>
          <p:grpSpPr bwMode="auto">
            <a:xfrm>
              <a:off x="1989" y="1230"/>
              <a:ext cx="1680" cy="2802"/>
              <a:chOff x="1989" y="1230"/>
              <a:chExt cx="1680" cy="2802"/>
            </a:xfrm>
          </p:grpSpPr>
          <p:sp>
            <p:nvSpPr>
              <p:cNvPr id="113678"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113679"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680"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681"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682"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3677"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3675" name="Text Box 19"/>
          <p:cNvSpPr txBox="1">
            <a:spLocks noChangeArrowheads="1"/>
          </p:cNvSpPr>
          <p:nvPr/>
        </p:nvSpPr>
        <p:spPr bwMode="auto">
          <a:xfrm>
            <a:off x="6324600" y="5943600"/>
            <a:ext cx="2559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i="1" dirty="0">
                <a:latin typeface="Century Gothic" charset="0"/>
                <a:cs typeface="Arial" charset="0"/>
              </a:rPr>
              <a:t>Illinois PBIS Network, Revised May 15, 2008. Adapted from “What is school-wide PBS?” OSEP Technical Assistance Center on Positive Behavioral Interventions and Supports.  Accessed at http://pbis.org/schoolwide.htm</a:t>
            </a:r>
          </a:p>
        </p:txBody>
      </p:sp>
    </p:spTree>
    <p:extLst>
      <p:ext uri="{BB962C8B-B14F-4D97-AF65-F5344CB8AC3E}">
        <p14:creationId xmlns:p14="http://schemas.microsoft.com/office/powerpoint/2010/main" val="17814011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flipH="1">
            <a:off x="5807141" y="3962074"/>
            <a:ext cx="365059" cy="1412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Line 31"/>
          <p:cNvSpPr>
            <a:spLocks noChangeShapeType="1"/>
          </p:cNvSpPr>
          <p:nvPr/>
        </p:nvSpPr>
        <p:spPr bwMode="auto">
          <a:xfrm>
            <a:off x="1006541" y="1983603"/>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sp>
        <p:nvSpPr>
          <p:cNvPr id="121859" name="Text Box 14"/>
          <p:cNvSpPr txBox="1">
            <a:spLocks noChangeArrowheads="1"/>
          </p:cNvSpPr>
          <p:nvPr/>
        </p:nvSpPr>
        <p:spPr bwMode="auto">
          <a:xfrm>
            <a:off x="3292540" y="4179994"/>
            <a:ext cx="2167731" cy="396875"/>
          </a:xfrm>
          <a:prstGeom prst="rect">
            <a:avLst/>
          </a:prstGeom>
          <a:solidFill>
            <a:srgbClr val="FFFF00"/>
          </a:solidFill>
          <a:ln w="9525">
            <a:solidFill>
              <a:srgbClr val="3333CC"/>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dirty="0">
                <a:latin typeface="Trebuchet MS" panose="020B0603020202020204" pitchFamily="34" charset="0"/>
              </a:rPr>
              <a:t> </a:t>
            </a:r>
            <a:r>
              <a:rPr lang="en-US" sz="1600" b="1" dirty="0">
                <a:latin typeface="Trebuchet MS" panose="020B0603020202020204" pitchFamily="34" charset="0"/>
              </a:rPr>
              <a:t>CICO</a:t>
            </a:r>
          </a:p>
        </p:txBody>
      </p:sp>
      <p:sp>
        <p:nvSpPr>
          <p:cNvPr id="121860" name="Text Box 15"/>
          <p:cNvSpPr txBox="1">
            <a:spLocks noChangeArrowheads="1"/>
          </p:cNvSpPr>
          <p:nvPr/>
        </p:nvSpPr>
        <p:spPr bwMode="auto">
          <a:xfrm>
            <a:off x="3292541" y="4671512"/>
            <a:ext cx="2167730"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00"/>
                </a:solidFill>
                <a:latin typeface="Trebuchet MS" panose="020B0603020202020204" pitchFamily="34" charset="0"/>
                <a:cs typeface="Arial" charset="0"/>
              </a:rPr>
              <a:t>Group </a:t>
            </a:r>
            <a:r>
              <a:rPr lang="en-US" sz="1600" b="1" dirty="0" smtClean="0">
                <a:solidFill>
                  <a:srgbClr val="000000"/>
                </a:solidFill>
                <a:latin typeface="Trebuchet MS" panose="020B0603020202020204" pitchFamily="34" charset="0"/>
                <a:cs typeface="Arial" charset="0"/>
              </a:rPr>
              <a:t>interventions</a:t>
            </a:r>
          </a:p>
          <a:p>
            <a:pPr algn="ctr">
              <a:spcBef>
                <a:spcPct val="50000"/>
              </a:spcBef>
            </a:pPr>
            <a:endParaRPr lang="en-US" sz="800" b="1" dirty="0">
              <a:solidFill>
                <a:srgbClr val="000000"/>
              </a:solidFill>
              <a:latin typeface="Trebuchet MS" panose="020B0603020202020204" pitchFamily="34" charset="0"/>
              <a:cs typeface="Arial" charset="0"/>
            </a:endParaRPr>
          </a:p>
        </p:txBody>
      </p:sp>
      <p:sp>
        <p:nvSpPr>
          <p:cNvPr id="121861" name="Text Box 16"/>
          <p:cNvSpPr txBox="1">
            <a:spLocks noChangeArrowheads="1"/>
          </p:cNvSpPr>
          <p:nvPr/>
        </p:nvSpPr>
        <p:spPr bwMode="auto">
          <a:xfrm>
            <a:off x="3292542" y="5284456"/>
            <a:ext cx="2167730" cy="584775"/>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00"/>
                </a:solidFill>
                <a:latin typeface="Trebuchet MS" panose="020B0603020202020204" pitchFamily="34" charset="0"/>
              </a:rPr>
              <a:t>Group w. individual</a:t>
            </a:r>
          </a:p>
          <a:p>
            <a:pPr algn="ctr"/>
            <a:r>
              <a:rPr lang="en-US" sz="1600" b="1" dirty="0" smtClean="0">
                <a:solidFill>
                  <a:srgbClr val="000000"/>
                </a:solidFill>
                <a:latin typeface="Trebuchet MS" panose="020B0603020202020204" pitchFamily="34" charset="0"/>
              </a:rPr>
              <a:t>features</a:t>
            </a:r>
            <a:endParaRPr lang="en-US" sz="1600" b="1" dirty="0">
              <a:solidFill>
                <a:srgbClr val="000000"/>
              </a:solidFill>
              <a:latin typeface="Trebuchet MS" panose="020B0603020202020204" pitchFamily="34" charset="0"/>
            </a:endParaRPr>
          </a:p>
        </p:txBody>
      </p:sp>
      <p:sp>
        <p:nvSpPr>
          <p:cNvPr id="121862" name="Text Box 18"/>
          <p:cNvSpPr txBox="1">
            <a:spLocks noChangeArrowheads="1"/>
          </p:cNvSpPr>
          <p:nvPr/>
        </p:nvSpPr>
        <p:spPr bwMode="auto">
          <a:xfrm>
            <a:off x="7248397" y="4156351"/>
            <a:ext cx="1133921" cy="2377574"/>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1600" b="1" dirty="0">
              <a:latin typeface="Trebuchet MS" panose="020B0603020202020204" pitchFamily="34" charset="0"/>
            </a:endParaRPr>
          </a:p>
          <a:p>
            <a:pPr algn="ctr">
              <a:spcBef>
                <a:spcPct val="25000"/>
              </a:spcBef>
            </a:pPr>
            <a:endParaRPr lang="en-US" sz="1600" b="1" dirty="0" smtClean="0">
              <a:latin typeface="Trebuchet MS" panose="020B0603020202020204" pitchFamily="34" charset="0"/>
            </a:endParaRPr>
          </a:p>
          <a:p>
            <a:pPr algn="ctr">
              <a:spcBef>
                <a:spcPct val="25000"/>
              </a:spcBef>
            </a:pPr>
            <a:endParaRPr lang="en-US" sz="1600" b="1" dirty="0">
              <a:latin typeface="Trebuchet MS" panose="020B0603020202020204" pitchFamily="34" charset="0"/>
            </a:endParaRPr>
          </a:p>
          <a:p>
            <a:pPr algn="ctr">
              <a:spcBef>
                <a:spcPct val="25000"/>
              </a:spcBef>
            </a:pPr>
            <a:endParaRPr lang="en-US" sz="1600" b="1" dirty="0" smtClean="0">
              <a:latin typeface="Trebuchet MS" panose="020B0603020202020204" pitchFamily="34" charset="0"/>
            </a:endParaRPr>
          </a:p>
          <a:p>
            <a:pPr algn="ctr">
              <a:spcBef>
                <a:spcPct val="25000"/>
              </a:spcBef>
            </a:pPr>
            <a:endParaRPr lang="en-US" sz="1600" b="1" dirty="0" smtClean="0">
              <a:latin typeface="Trebuchet MS" panose="020B0603020202020204" pitchFamily="34" charset="0"/>
            </a:endParaRPr>
          </a:p>
          <a:p>
            <a:pPr algn="ctr">
              <a:spcBef>
                <a:spcPct val="25000"/>
              </a:spcBef>
            </a:pPr>
            <a:endParaRPr lang="en-US" sz="1000" b="1" dirty="0">
              <a:latin typeface="Trebuchet MS" panose="020B0603020202020204" pitchFamily="34" charset="0"/>
            </a:endParaRPr>
          </a:p>
        </p:txBody>
      </p:sp>
      <p:sp>
        <p:nvSpPr>
          <p:cNvPr id="121863" name="Line 31"/>
          <p:cNvSpPr>
            <a:spLocks noChangeShapeType="1"/>
          </p:cNvSpPr>
          <p:nvPr/>
        </p:nvSpPr>
        <p:spPr bwMode="auto">
          <a:xfrm>
            <a:off x="854141" y="3017133"/>
            <a:ext cx="0" cy="979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857999" y="1398828"/>
            <a:ext cx="1749491" cy="338554"/>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p:txBody>
      </p:sp>
      <p:sp>
        <p:nvSpPr>
          <p:cNvPr id="121867" name="Text Box 42"/>
          <p:cNvSpPr txBox="1">
            <a:spLocks noChangeArrowheads="1"/>
          </p:cNvSpPr>
          <p:nvPr/>
        </p:nvSpPr>
        <p:spPr bwMode="auto">
          <a:xfrm>
            <a:off x="3292540" y="5979047"/>
            <a:ext cx="2167731" cy="584775"/>
          </a:xfrm>
          <a:prstGeom prst="rect">
            <a:avLst/>
          </a:prstGeom>
          <a:solidFill>
            <a:srgbClr val="FFCC00">
              <a:alpha val="50195"/>
            </a:srgb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0"/>
              </a:spcBef>
            </a:pPr>
            <a:r>
              <a:rPr lang="en-US" sz="1600" b="1" dirty="0">
                <a:latin typeface="Trebuchet MS" panose="020B0603020202020204" pitchFamily="34" charset="0"/>
              </a:rPr>
              <a:t>Brief </a:t>
            </a:r>
          </a:p>
          <a:p>
            <a:pPr algn="ctr" eaLnBrk="1" hangingPunct="1">
              <a:spcBef>
                <a:spcPts val="0"/>
              </a:spcBef>
            </a:pPr>
            <a:r>
              <a:rPr lang="en-US" sz="1600" b="1" dirty="0" smtClean="0">
                <a:latin typeface="Trebuchet MS" panose="020B0603020202020204" pitchFamily="34" charset="0"/>
              </a:rPr>
              <a:t>FBA/BSP</a:t>
            </a:r>
            <a:endParaRPr lang="en-US" sz="1600" b="1" dirty="0">
              <a:latin typeface="Trebuchet MS" panose="020B0603020202020204" pitchFamily="34" charset="0"/>
            </a:endParaRPr>
          </a:p>
        </p:txBody>
      </p:sp>
      <p:sp>
        <p:nvSpPr>
          <p:cNvPr id="121870" name="Line 28"/>
          <p:cNvSpPr>
            <a:spLocks noChangeShapeType="1"/>
          </p:cNvSpPr>
          <p:nvPr/>
        </p:nvSpPr>
        <p:spPr bwMode="auto">
          <a:xfrm flipH="1">
            <a:off x="7805835" y="3239519"/>
            <a:ext cx="0" cy="9168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72" name="Text Box 36"/>
          <p:cNvSpPr txBox="1">
            <a:spLocks noChangeArrowheads="1"/>
          </p:cNvSpPr>
          <p:nvPr/>
        </p:nvSpPr>
        <p:spPr bwMode="auto">
          <a:xfrm>
            <a:off x="3292541" y="1405459"/>
            <a:ext cx="1676400" cy="338554"/>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T</a:t>
            </a:r>
            <a:r>
              <a:rPr lang="en-US" sz="1600" b="1" dirty="0" smtClean="0">
                <a:latin typeface="Trebuchet MS" panose="020B0603020202020204" pitchFamily="34" charset="0"/>
              </a:rPr>
              <a:t>eam</a:t>
            </a:r>
            <a:endParaRPr lang="en-US" sz="1600" b="1" dirty="0">
              <a:latin typeface="Trebuchet MS" panose="020B0603020202020204" pitchFamily="34" charset="0"/>
            </a:endParaRPr>
          </a:p>
        </p:txBody>
      </p:sp>
      <p:sp>
        <p:nvSpPr>
          <p:cNvPr id="121873" name="Line 63"/>
          <p:cNvSpPr>
            <a:spLocks noChangeShapeType="1"/>
          </p:cNvSpPr>
          <p:nvPr/>
        </p:nvSpPr>
        <p:spPr bwMode="auto">
          <a:xfrm>
            <a:off x="1920941" y="1710259"/>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045141" y="1718218"/>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79" name="Text Box 78"/>
          <p:cNvSpPr txBox="1">
            <a:spLocks noChangeArrowheads="1"/>
          </p:cNvSpPr>
          <p:nvPr/>
        </p:nvSpPr>
        <p:spPr bwMode="auto">
          <a:xfrm>
            <a:off x="244541" y="2278945"/>
            <a:ext cx="1600200" cy="7381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Plans SW &amp; Class-wide supports</a:t>
            </a:r>
          </a:p>
        </p:txBody>
      </p:sp>
      <p:sp>
        <p:nvSpPr>
          <p:cNvPr id="121881" name="Text Box 80"/>
          <p:cNvSpPr txBox="1">
            <a:spLocks noChangeArrowheads="1"/>
          </p:cNvSpPr>
          <p:nvPr/>
        </p:nvSpPr>
        <p:spPr bwMode="auto">
          <a:xfrm>
            <a:off x="1981200" y="2297003"/>
            <a:ext cx="2301942" cy="1665071"/>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System </a:t>
            </a:r>
          </a:p>
          <a:p>
            <a:pPr algn="ctr" eaLnBrk="1" hangingPunct="1">
              <a:spcBef>
                <a:spcPct val="15000"/>
              </a:spcBef>
            </a:pPr>
            <a:r>
              <a:rPr lang="en-US" sz="1400" b="1" u="sng" dirty="0" smtClean="0"/>
              <a:t>Conversations</a:t>
            </a:r>
          </a:p>
          <a:p>
            <a:pPr algn="ctr" eaLnBrk="1" hangingPunct="1">
              <a:spcBef>
                <a:spcPct val="15000"/>
              </a:spcBef>
            </a:pPr>
            <a:r>
              <a:rPr lang="en-US" sz="1400" dirty="0" smtClean="0"/>
              <a:t>Uses </a:t>
            </a:r>
            <a:r>
              <a:rPr lang="en-US" sz="1400" dirty="0"/>
              <a:t>p</a:t>
            </a:r>
            <a:r>
              <a:rPr lang="en-US" sz="1400" dirty="0" smtClean="0"/>
              <a:t>rocess </a:t>
            </a:r>
            <a:r>
              <a:rPr lang="en-US" sz="1400" dirty="0"/>
              <a:t>data; </a:t>
            </a:r>
            <a:r>
              <a:rPr lang="en-US" sz="1400" dirty="0" smtClean="0"/>
              <a:t>evaluates overall effectiveness; does not involve discussion of individual students</a:t>
            </a:r>
            <a:endParaRPr lang="en-US" sz="1400" dirty="0"/>
          </a:p>
        </p:txBody>
      </p:sp>
      <p:sp>
        <p:nvSpPr>
          <p:cNvPr id="121882" name="Text Box 81"/>
          <p:cNvSpPr txBox="1">
            <a:spLocks noChangeArrowheads="1"/>
          </p:cNvSpPr>
          <p:nvPr/>
        </p:nvSpPr>
        <p:spPr bwMode="auto">
          <a:xfrm>
            <a:off x="4351403" y="2303839"/>
            <a:ext cx="2125597" cy="163275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Problem Solving Conversations</a:t>
            </a:r>
            <a:endParaRPr lang="en-US" sz="1400" dirty="0" smtClean="0"/>
          </a:p>
          <a:p>
            <a:pPr algn="ctr" eaLnBrk="1" hangingPunct="1">
              <a:spcBef>
                <a:spcPct val="15000"/>
              </a:spcBef>
            </a:pPr>
            <a:r>
              <a:rPr lang="en-US" sz="1400" dirty="0"/>
              <a:t>M</a:t>
            </a:r>
            <a:r>
              <a:rPr lang="en-US" sz="1400" dirty="0" smtClean="0"/>
              <a:t>atches students to interventions and monitors progress, making adjustments as needed</a:t>
            </a:r>
          </a:p>
        </p:txBody>
      </p:sp>
      <p:sp>
        <p:nvSpPr>
          <p:cNvPr id="121883" name="Text Box 82"/>
          <p:cNvSpPr txBox="1">
            <a:spLocks noChangeArrowheads="1"/>
          </p:cNvSpPr>
          <p:nvPr/>
        </p:nvSpPr>
        <p:spPr bwMode="auto">
          <a:xfrm>
            <a:off x="6857999" y="2303839"/>
            <a:ext cx="1749492" cy="9540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Process data; determines overall intervention effectiveness</a:t>
            </a:r>
          </a:p>
        </p:txBody>
      </p:sp>
      <p:sp>
        <p:nvSpPr>
          <p:cNvPr id="121892" name="Text Box 39"/>
          <p:cNvSpPr txBox="1">
            <a:spLocks noChangeArrowheads="1"/>
          </p:cNvSpPr>
          <p:nvPr/>
        </p:nvSpPr>
        <p:spPr bwMode="auto">
          <a:xfrm>
            <a:off x="168341" y="1405459"/>
            <a:ext cx="1676400" cy="58477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121893" name="Text Box 39"/>
          <p:cNvSpPr txBox="1">
            <a:spLocks noChangeArrowheads="1"/>
          </p:cNvSpPr>
          <p:nvPr/>
        </p:nvSpPr>
        <p:spPr bwMode="auto">
          <a:xfrm>
            <a:off x="244541" y="4072459"/>
            <a:ext cx="1600200" cy="255454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a:p>
            <a:pPr algn="ctr" eaLnBrk="1" hangingPunct="1">
              <a:spcBef>
                <a:spcPct val="50000"/>
              </a:spcBef>
            </a:pPr>
            <a:endParaRPr lang="en-US" sz="1600" b="1" dirty="0">
              <a:latin typeface="Trebuchet MS" panose="020B0603020202020204" pitchFamily="34" charset="0"/>
            </a:endParaRPr>
          </a:p>
          <a:p>
            <a:pPr algn="ctr" eaLnBrk="1" hangingPunct="1">
              <a:spcBef>
                <a:spcPct val="50000"/>
              </a:spcBef>
            </a:pPr>
            <a:endParaRPr lang="en-US" sz="1600" b="1" dirty="0" smtClean="0">
              <a:latin typeface="Trebuchet MS" panose="020B0603020202020204" pitchFamily="34" charset="0"/>
            </a:endParaRPr>
          </a:p>
          <a:p>
            <a:pPr algn="ctr" eaLnBrk="1" hangingPunct="1">
              <a:spcBef>
                <a:spcPct val="50000"/>
              </a:spcBef>
            </a:pPr>
            <a:endParaRPr lang="en-US" sz="1600" b="1" dirty="0">
              <a:latin typeface="Trebuchet MS" panose="020B0603020202020204" pitchFamily="34" charset="0"/>
            </a:endParaRPr>
          </a:p>
          <a:p>
            <a:pPr algn="ctr" eaLnBrk="1" hangingPunct="1">
              <a:spcBef>
                <a:spcPct val="50000"/>
              </a:spcBef>
            </a:pPr>
            <a:endParaRPr lang="en-US" sz="1600" b="1" dirty="0">
              <a:latin typeface="Trebuchet MS" panose="020B0603020202020204" pitchFamily="34" charset="0"/>
            </a:endParaRPr>
          </a:p>
        </p:txBody>
      </p:sp>
      <p:sp>
        <p:nvSpPr>
          <p:cNvPr id="121894" name="TextBox 3"/>
          <p:cNvSpPr txBox="1">
            <a:spLocks noChangeArrowheads="1"/>
          </p:cNvSpPr>
          <p:nvPr/>
        </p:nvSpPr>
        <p:spPr bwMode="auto">
          <a:xfrm>
            <a:off x="5213444" y="6533925"/>
            <a:ext cx="381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cxnSp>
        <p:nvCxnSpPr>
          <p:cNvPr id="5" name="Straight Arrow Connector 4"/>
          <p:cNvCxnSpPr/>
          <p:nvPr/>
        </p:nvCxnSpPr>
        <p:spPr>
          <a:xfrm flipH="1">
            <a:off x="3673541" y="2004544"/>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Line 31"/>
          <p:cNvSpPr>
            <a:spLocks noChangeShapeType="1"/>
          </p:cNvSpPr>
          <p:nvPr/>
        </p:nvSpPr>
        <p:spPr bwMode="auto">
          <a:xfrm>
            <a:off x="7732745" y="1994073"/>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48" name="Straight Arrow Connector 47"/>
          <p:cNvCxnSpPr/>
          <p:nvPr/>
        </p:nvCxnSpPr>
        <p:spPr>
          <a:xfrm>
            <a:off x="4351403" y="2004544"/>
            <a:ext cx="274638" cy="1917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Left Brace 18"/>
          <p:cNvSpPr/>
          <p:nvPr/>
        </p:nvSpPr>
        <p:spPr>
          <a:xfrm>
            <a:off x="2867857" y="4072459"/>
            <a:ext cx="424685" cy="2633837"/>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a:off x="5460272" y="4072459"/>
            <a:ext cx="346869" cy="2633837"/>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endCxn id="19" idx="1"/>
          </p:cNvCxnSpPr>
          <p:nvPr/>
        </p:nvCxnSpPr>
        <p:spPr>
          <a:xfrm>
            <a:off x="2499411" y="3962074"/>
            <a:ext cx="368446" cy="1427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604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94680" y="6430"/>
            <a:ext cx="7124700" cy="923925"/>
          </a:xfrm>
        </p:spPr>
        <p:txBody>
          <a:bodyPr/>
          <a:lstStyle/>
          <a:p>
            <a:pPr>
              <a:defRPr/>
            </a:pPr>
            <a:r>
              <a:rPr lang="en-US" altLang="en-US" sz="4000" dirty="0" smtClean="0">
                <a:solidFill>
                  <a:srgbClr val="000000"/>
                </a:solidFill>
                <a:ea typeface="ＭＳ Ｐゴシック" pitchFamily="34" charset="-128"/>
              </a:rPr>
              <a:t>What should Tier 3 include?</a:t>
            </a:r>
          </a:p>
        </p:txBody>
      </p:sp>
      <p:sp>
        <p:nvSpPr>
          <p:cNvPr id="31747" name="Content Placeholder 2"/>
          <p:cNvSpPr>
            <a:spLocks noGrp="1"/>
          </p:cNvSpPr>
          <p:nvPr>
            <p:ph idx="1"/>
          </p:nvPr>
        </p:nvSpPr>
        <p:spPr>
          <a:xfrm>
            <a:off x="533400" y="895650"/>
            <a:ext cx="8610600" cy="4953000"/>
          </a:xfrm>
        </p:spPr>
        <p:txBody>
          <a:bodyPr>
            <a:noAutofit/>
          </a:bodyPr>
          <a:lstStyle/>
          <a:p>
            <a:r>
              <a:rPr lang="en-US" sz="2400" dirty="0"/>
              <a:t>Team </a:t>
            </a:r>
            <a:r>
              <a:rPr lang="en-US" sz="2400" dirty="0" smtClean="0"/>
              <a:t>formed, includes </a:t>
            </a:r>
            <a:r>
              <a:rPr lang="en-US" sz="2400" dirty="0"/>
              <a:t>those who have knowledge of </a:t>
            </a:r>
            <a:r>
              <a:rPr lang="en-US" sz="2400" dirty="0" smtClean="0"/>
              <a:t>student</a:t>
            </a:r>
            <a:endParaRPr lang="en-US" sz="2400" dirty="0"/>
          </a:p>
          <a:p>
            <a:r>
              <a:rPr lang="en-US" sz="2400" dirty="0"/>
              <a:t>Systematic </a:t>
            </a:r>
            <a:r>
              <a:rPr lang="en-US" sz="2400" b="1" dirty="0"/>
              <a:t>problem solving process </a:t>
            </a:r>
            <a:r>
              <a:rPr lang="en-US" sz="2400" dirty="0"/>
              <a:t>is foundation</a:t>
            </a:r>
          </a:p>
          <a:p>
            <a:r>
              <a:rPr lang="en-US" sz="2400" dirty="0"/>
              <a:t>Target behaviors identified and defined</a:t>
            </a:r>
          </a:p>
          <a:p>
            <a:r>
              <a:rPr lang="en-US" sz="2400" dirty="0"/>
              <a:t>Antecedents (predictors) of problem behavior occurrence</a:t>
            </a:r>
          </a:p>
          <a:p>
            <a:r>
              <a:rPr lang="en-US" sz="2400" dirty="0"/>
              <a:t>Consequences/responses of others following problem behavior</a:t>
            </a:r>
          </a:p>
          <a:p>
            <a:r>
              <a:rPr lang="en-US" sz="2400" dirty="0"/>
              <a:t>Hypothesis generated by </a:t>
            </a:r>
            <a:r>
              <a:rPr lang="en-US" sz="2400" dirty="0" smtClean="0"/>
              <a:t>data</a:t>
            </a:r>
          </a:p>
          <a:p>
            <a:r>
              <a:rPr lang="en-US" sz="2400" b="1" dirty="0" smtClean="0"/>
              <a:t>Function-based </a:t>
            </a:r>
            <a:r>
              <a:rPr lang="en-US" sz="2400" dirty="0" smtClean="0"/>
              <a:t>understanding of behavior</a:t>
            </a:r>
            <a:endParaRPr lang="en-US" sz="2400" dirty="0"/>
          </a:p>
          <a:p>
            <a:r>
              <a:rPr lang="en-US" sz="2400" dirty="0"/>
              <a:t>Multi-component intervention plan built and linked with hypothesis</a:t>
            </a:r>
          </a:p>
          <a:p>
            <a:r>
              <a:rPr lang="en-US" sz="2400" dirty="0"/>
              <a:t>Progress monitoring plan established</a:t>
            </a:r>
          </a:p>
          <a:p>
            <a:r>
              <a:rPr lang="en-US" sz="2400" dirty="0"/>
              <a:t>Fidelity measurement of intervention implementation developed and scheduled</a:t>
            </a:r>
          </a:p>
          <a:p>
            <a:r>
              <a:rPr lang="en-US" sz="2400" dirty="0"/>
              <a:t>Follow-up meeting to make data-based decisions</a:t>
            </a:r>
          </a:p>
        </p:txBody>
      </p:sp>
    </p:spTree>
    <p:extLst>
      <p:ext uri="{BB962C8B-B14F-4D97-AF65-F5344CB8AC3E}">
        <p14:creationId xmlns:p14="http://schemas.microsoft.com/office/powerpoint/2010/main" val="339163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67" y="736600"/>
            <a:ext cx="8442553" cy="558800"/>
          </a:xfrm>
        </p:spPr>
        <p:txBody>
          <a:bodyPr>
            <a:normAutofit fontScale="90000"/>
          </a:bodyPr>
          <a:lstStyle/>
          <a:p>
            <a:r>
              <a:rPr lang="en-US" dirty="0"/>
              <a:t>What is Prevent-Teach-Reinforce (PTR)? </a:t>
            </a:r>
            <a:br>
              <a:rPr lang="en-US" dirty="0"/>
            </a:br>
            <a:endParaRPr lang="en-US" dirty="0"/>
          </a:p>
        </p:txBody>
      </p:sp>
      <p:sp>
        <p:nvSpPr>
          <p:cNvPr id="3" name="Content Placeholder 2"/>
          <p:cNvSpPr>
            <a:spLocks noGrp="1"/>
          </p:cNvSpPr>
          <p:nvPr>
            <p:ph idx="1"/>
          </p:nvPr>
        </p:nvSpPr>
        <p:spPr>
          <a:xfrm>
            <a:off x="438118" y="1417035"/>
            <a:ext cx="8229600" cy="4871627"/>
          </a:xfrm>
        </p:spPr>
        <p:txBody>
          <a:bodyPr>
            <a:normAutofit fontScale="77500" lnSpcReduction="20000"/>
          </a:bodyPr>
          <a:lstStyle/>
          <a:p>
            <a:pPr marL="0" indent="0">
              <a:lnSpc>
                <a:spcPct val="120000"/>
              </a:lnSpc>
              <a:buNone/>
            </a:pPr>
            <a:r>
              <a:rPr lang="en-US" sz="3400" dirty="0" smtClean="0"/>
              <a:t>Research </a:t>
            </a:r>
            <a:r>
              <a:rPr lang="en-US" sz="3400" dirty="0"/>
              <a:t>project funded by U.S. Department of Education, Institute of Education Sciences </a:t>
            </a:r>
            <a:r>
              <a:rPr lang="en-US" sz="3400" dirty="0" smtClean="0"/>
              <a:t>in partnership with:</a:t>
            </a:r>
            <a:endParaRPr lang="en-US" sz="3400" dirty="0"/>
          </a:p>
          <a:p>
            <a:pPr marL="0" indent="0">
              <a:lnSpc>
                <a:spcPct val="120000"/>
              </a:lnSpc>
              <a:buNone/>
            </a:pPr>
            <a:r>
              <a:rPr lang="en-US" dirty="0"/>
              <a:t>	</a:t>
            </a:r>
            <a:r>
              <a:rPr lang="en-US" dirty="0" smtClean="0"/>
              <a:t>	</a:t>
            </a:r>
            <a:r>
              <a:rPr lang="en-US" sz="2900" dirty="0" smtClean="0"/>
              <a:t>University </a:t>
            </a:r>
            <a:r>
              <a:rPr lang="en-US" sz="2900" dirty="0"/>
              <a:t>of South Florida</a:t>
            </a:r>
            <a:br>
              <a:rPr lang="en-US" sz="2900" dirty="0"/>
            </a:br>
            <a:r>
              <a:rPr lang="en-US" sz="2900" dirty="0"/>
              <a:t>	</a:t>
            </a:r>
            <a:r>
              <a:rPr lang="en-US" sz="2900" dirty="0" smtClean="0"/>
              <a:t>	Three </a:t>
            </a:r>
            <a:r>
              <a:rPr lang="en-US" sz="2900" dirty="0"/>
              <a:t>central Florida school districts </a:t>
            </a:r>
            <a:endParaRPr lang="en-US" sz="2900" dirty="0" smtClean="0"/>
          </a:p>
          <a:p>
            <a:pPr marL="0" indent="0">
              <a:lnSpc>
                <a:spcPct val="120000"/>
              </a:lnSpc>
              <a:buNone/>
            </a:pPr>
            <a:r>
              <a:rPr lang="en-US" sz="2900" dirty="0"/>
              <a:t>	</a:t>
            </a:r>
            <a:r>
              <a:rPr lang="en-US" sz="2900" dirty="0" smtClean="0"/>
              <a:t>	University </a:t>
            </a:r>
            <a:r>
              <a:rPr lang="en-US" sz="2900" dirty="0"/>
              <a:t>of Colorado, Denver </a:t>
            </a:r>
          </a:p>
          <a:p>
            <a:pPr marL="0" indent="0">
              <a:lnSpc>
                <a:spcPct val="120000"/>
              </a:lnSpc>
              <a:buNone/>
            </a:pPr>
            <a:r>
              <a:rPr lang="en-US" sz="2900" dirty="0" smtClean="0"/>
              <a:t>		Two </a:t>
            </a:r>
            <a:r>
              <a:rPr lang="en-US" sz="2900" dirty="0"/>
              <a:t>Colorado school districts </a:t>
            </a:r>
          </a:p>
          <a:p>
            <a:pPr marL="0" indent="0">
              <a:lnSpc>
                <a:spcPct val="120000"/>
              </a:lnSpc>
              <a:buNone/>
            </a:pPr>
            <a:r>
              <a:rPr lang="en-US" dirty="0" smtClean="0"/>
              <a:t>Purposes: </a:t>
            </a:r>
          </a:p>
          <a:p>
            <a:pPr>
              <a:lnSpc>
                <a:spcPct val="120000"/>
              </a:lnSpc>
            </a:pPr>
            <a:r>
              <a:rPr lang="en-US" dirty="0" smtClean="0"/>
              <a:t>Answer the call for rigorous research </a:t>
            </a:r>
          </a:p>
          <a:p>
            <a:pPr>
              <a:lnSpc>
                <a:spcPct val="120000"/>
              </a:lnSpc>
            </a:pPr>
            <a:r>
              <a:rPr lang="en-US" dirty="0" smtClean="0"/>
              <a:t>Evaluate effectiveness of PTR vs. “services as usual” using randomized controlled trial </a:t>
            </a:r>
          </a:p>
          <a:p>
            <a:pPr>
              <a:lnSpc>
                <a:spcPct val="120000"/>
              </a:lnSpc>
            </a:pPr>
            <a:r>
              <a:rPr lang="en-US" dirty="0" smtClean="0"/>
              <a:t>Evaluate effectiveness of “standardized “ approach </a:t>
            </a:r>
          </a:p>
          <a:p>
            <a:endParaRPr lang="en-US" dirty="0"/>
          </a:p>
        </p:txBody>
      </p:sp>
    </p:spTree>
    <p:extLst>
      <p:ext uri="{BB962C8B-B14F-4D97-AF65-F5344CB8AC3E}">
        <p14:creationId xmlns:p14="http://schemas.microsoft.com/office/powerpoint/2010/main" val="11059423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Study</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a:latin typeface="Calibri" charset="0"/>
              </a:rPr>
              <a:t>Shown to be efficacious through a randomized controlled trial with more than 200 students in grades K-8 (</a:t>
            </a:r>
            <a:r>
              <a:rPr lang="en-US" dirty="0" err="1">
                <a:latin typeface="Calibri" charset="0"/>
              </a:rPr>
              <a:t>Iovannone</a:t>
            </a:r>
            <a:r>
              <a:rPr lang="en-US" dirty="0">
                <a:latin typeface="Calibri" charset="0"/>
              </a:rPr>
              <a:t>, </a:t>
            </a:r>
            <a:r>
              <a:rPr lang="en-US" dirty="0" err="1">
                <a:latin typeface="Calibri" charset="0"/>
              </a:rPr>
              <a:t>Greenbaum</a:t>
            </a:r>
            <a:r>
              <a:rPr lang="en-US" dirty="0">
                <a:latin typeface="Calibri" charset="0"/>
              </a:rPr>
              <a:t>, Wang, Kincaid, Dunlap, &amp; Strain, 2009 )</a:t>
            </a:r>
          </a:p>
          <a:p>
            <a:pPr lvl="1">
              <a:lnSpc>
                <a:spcPct val="120000"/>
              </a:lnSpc>
            </a:pPr>
            <a:r>
              <a:rPr lang="en-US" dirty="0" smtClean="0">
                <a:latin typeface="Calibri" charset="0"/>
              </a:rPr>
              <a:t>Improved behavioral outcomes</a:t>
            </a:r>
          </a:p>
          <a:p>
            <a:pPr lvl="1">
              <a:lnSpc>
                <a:spcPct val="120000"/>
              </a:lnSpc>
            </a:pPr>
            <a:r>
              <a:rPr lang="en-US" dirty="0" smtClean="0">
                <a:latin typeface="Calibri" charset="0"/>
              </a:rPr>
              <a:t>Majority </a:t>
            </a:r>
            <a:r>
              <a:rPr lang="en-US" dirty="0">
                <a:latin typeface="Calibri" charset="0"/>
              </a:rPr>
              <a:t>of teachers were able to implement plans with fidelity</a:t>
            </a:r>
          </a:p>
          <a:p>
            <a:pPr lvl="1">
              <a:lnSpc>
                <a:spcPct val="120000"/>
              </a:lnSpc>
            </a:pPr>
            <a:r>
              <a:rPr lang="en-US" dirty="0">
                <a:latin typeface="Calibri" charset="0"/>
              </a:rPr>
              <a:t>Teachers reported liking the procedures and willingness to carry out plans on Social Validity measures </a:t>
            </a:r>
          </a:p>
          <a:p>
            <a:pPr marL="0" indent="0">
              <a:buNone/>
            </a:pPr>
            <a:endParaRPr lang="en-US" dirty="0"/>
          </a:p>
        </p:txBody>
      </p:sp>
    </p:spTree>
    <p:extLst>
      <p:ext uri="{BB962C8B-B14F-4D97-AF65-F5344CB8AC3E}">
        <p14:creationId xmlns:p14="http://schemas.microsoft.com/office/powerpoint/2010/main" val="3556415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TotalTime>
  <Words>1836</Words>
  <Application>Microsoft Macintosh PowerPoint</Application>
  <PresentationFormat>On-screen Show (4:3)</PresentationFormat>
  <Paragraphs>258</Paragraphs>
  <Slides>39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Document</vt:lpstr>
      <vt:lpstr>BUILDING STATEWIDE CAPACITY AT THE TIER 3 LEVEL: THE COACHING PROCESS USING THE PREVENT TEACH AND REINFORCE (PTR) MODEL </vt:lpstr>
      <vt:lpstr>PTR in Delaware</vt:lpstr>
      <vt:lpstr>Special Thanks to  Dr. Rose Iovannone </vt:lpstr>
      <vt:lpstr>Overview </vt:lpstr>
      <vt:lpstr>School-Wide Systems for Student Success Multi-tiered System of Support</vt:lpstr>
      <vt:lpstr>PowerPoint Presentation</vt:lpstr>
      <vt:lpstr>What should Tier 3 include?</vt:lpstr>
      <vt:lpstr>What is Prevent-Teach-Reinforce (PTR)?  </vt:lpstr>
      <vt:lpstr>Results of Study</vt:lpstr>
      <vt:lpstr>Overview of PTR Process</vt:lpstr>
      <vt:lpstr>Prevent Teach Reinforce (PTR)</vt:lpstr>
      <vt:lpstr>Collaborative Facilitation is Key</vt:lpstr>
      <vt:lpstr>PowerPoint Presentation</vt:lpstr>
      <vt:lpstr>Data Collection:  Individualized Behavior Rating Scale Tool (IBRST)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Mike’s Intervention Plan</vt:lpstr>
      <vt:lpstr>Step 3 Teacher Coaching:  Often a missing link</vt:lpstr>
      <vt:lpstr>Teacher Coaching Steps</vt:lpstr>
      <vt:lpstr>PowerPoint Presentation</vt:lpstr>
      <vt:lpstr>PowerPoint Presentation</vt:lpstr>
      <vt:lpstr>PowerPoint Presentation</vt:lpstr>
      <vt:lpstr>What is Practice-Based Coaching?</vt:lpstr>
      <vt:lpstr>Overview of Professional Development  and Coaching</vt:lpstr>
      <vt:lpstr>Expanding PTR Capacity </vt:lpstr>
      <vt:lpstr>Expanding PTR Capacity </vt:lpstr>
      <vt:lpstr>Master Facilitator Coaching</vt:lpstr>
      <vt:lpstr>Tools for Coaching Process</vt:lpstr>
      <vt:lpstr>Coach/Coachee Form and Checklist </vt:lpstr>
      <vt:lpstr>Student Data Outcomes </vt:lpstr>
      <vt:lpstr>Systems Data Outcomes</vt:lpstr>
      <vt:lpstr>Testimonies from Facilitators</vt:lpstr>
      <vt:lpstr>Where do we go from here?</vt:lpstr>
      <vt:lpstr>CONTACT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STATEWIDE CAPACITY AT THE TIER 3 LEVEL: THE COACHING PROCESS USING THE PREVENT TEACH AND REINFORCE (PTR) MODEL </dc:title>
  <dc:creator>Eileen Baker</dc:creator>
  <cp:lastModifiedBy>Debby Boyer</cp:lastModifiedBy>
  <cp:revision>35</cp:revision>
  <dcterms:created xsi:type="dcterms:W3CDTF">2015-02-04T17:30:53Z</dcterms:created>
  <dcterms:modified xsi:type="dcterms:W3CDTF">2015-05-11T12:45:43Z</dcterms:modified>
</cp:coreProperties>
</file>