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70" r:id="rId6"/>
    <p:sldId id="275" r:id="rId7"/>
    <p:sldId id="279" r:id="rId8"/>
    <p:sldId id="271" r:id="rId9"/>
    <p:sldId id="272" r:id="rId10"/>
    <p:sldId id="273" r:id="rId11"/>
    <p:sldId id="274" r:id="rId12"/>
    <p:sldId id="269" r:id="rId13"/>
    <p:sldId id="259" r:id="rId14"/>
    <p:sldId id="265" r:id="rId15"/>
    <p:sldId id="262" r:id="rId16"/>
    <p:sldId id="266" r:id="rId17"/>
    <p:sldId id="260" r:id="rId18"/>
    <p:sldId id="264" r:id="rId19"/>
    <p:sldId id="267" r:id="rId20"/>
    <p:sldId id="263" r:id="rId21"/>
    <p:sldId id="261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211" autoAdjust="0"/>
  </p:normalViewPr>
  <p:slideViewPr>
    <p:cSldViewPr snapToGrid="0">
      <p:cViewPr>
        <p:scale>
          <a:sx n="59" d="100"/>
          <a:sy n="59" d="100"/>
        </p:scale>
        <p:origin x="-9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9840-0AA8-41A2-A993-5889A2F1931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06A3B-545E-463A-9D81-D3E1605C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6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0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9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7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971925" y="8831267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5" rIns="93907" bIns="4695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9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6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9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10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7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 txBox="1">
            <a:spLocks noGrp="1" noChangeArrowheads="1"/>
          </p:cNvSpPr>
          <p:nvPr/>
        </p:nvSpPr>
        <p:spPr bwMode="auto">
          <a:xfrm>
            <a:off x="3969710" y="8772853"/>
            <a:ext cx="3039109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8" rIns="91412" bIns="45708" anchor="b"/>
          <a:lstStyle>
            <a:lvl1pPr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ea typeface="ＭＳ Ｐゴシック"/>
                <a:cs typeface="ＭＳ Ｐゴシック"/>
              </a:defRPr>
            </a:lvl9pPr>
          </a:lstStyle>
          <a:p>
            <a:pPr algn="r"/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580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6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lint_smith_the_danger_of_silence?language=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Turn the Team Around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138" y="5163746"/>
            <a:ext cx="8825658" cy="8614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Sarah Schmittinger </a:t>
            </a:r>
            <a:r>
              <a:rPr lang="en-US" sz="1400" dirty="0" err="1" smtClean="0">
                <a:solidFill>
                  <a:schemeClr val="bg2"/>
                </a:solidFill>
              </a:rPr>
              <a:t>Kashner</a:t>
            </a:r>
            <a:r>
              <a:rPr lang="en-US" sz="1400" dirty="0" smtClean="0">
                <a:solidFill>
                  <a:schemeClr val="bg2"/>
                </a:solidFill>
              </a:rPr>
              <a:t>, Red Clay Consolidated School District, Wilmington, DE 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Melissa </a:t>
            </a:r>
            <a:r>
              <a:rPr lang="en-US" sz="1400" dirty="0" err="1" smtClean="0">
                <a:solidFill>
                  <a:schemeClr val="bg2"/>
                </a:solidFill>
              </a:rPr>
              <a:t>Ebling</a:t>
            </a:r>
            <a:r>
              <a:rPr lang="en-US" sz="1400" dirty="0" smtClean="0">
                <a:solidFill>
                  <a:schemeClr val="bg2"/>
                </a:solidFill>
              </a:rPr>
              <a:t>, Center for Disability Studies, University of Delaware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4189"/>
            <a:ext cx="8761413" cy="846443"/>
          </a:xfrm>
        </p:spPr>
        <p:txBody>
          <a:bodyPr/>
          <a:lstStyle/>
          <a:p>
            <a:r>
              <a:rPr lang="en-US" dirty="0" smtClean="0"/>
              <a:t>Referral form- Current Intervention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0443" y="2358189"/>
            <a:ext cx="8181474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Form- Data 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148" y="2406316"/>
            <a:ext cx="8179972" cy="4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9318"/>
            <a:ext cx="8761413" cy="1028700"/>
          </a:xfrm>
        </p:spPr>
        <p:txBody>
          <a:bodyPr/>
          <a:lstStyle/>
          <a:p>
            <a:pPr marL="342900" lvl="2" indent="-342900"/>
            <a:r>
              <a:rPr lang="en-US" sz="3200" dirty="0">
                <a:solidFill>
                  <a:schemeClr val="bg1"/>
                </a:solidFill>
              </a:rPr>
              <a:t>District/ State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3" indent="-342900"/>
            <a:r>
              <a:rPr lang="en-US" sz="3000" dirty="0" smtClean="0"/>
              <a:t>State initiatives- PBIS, IST</a:t>
            </a:r>
          </a:p>
          <a:p>
            <a:pPr marL="800100" lvl="3" indent="-342900"/>
            <a:r>
              <a:rPr lang="en-US" sz="3000" dirty="0" smtClean="0"/>
              <a:t>Cadre membership</a:t>
            </a:r>
          </a:p>
          <a:p>
            <a:pPr marL="800100" lvl="3" indent="-342900"/>
            <a:r>
              <a:rPr lang="en-US" sz="3000" dirty="0" smtClean="0"/>
              <a:t>Technical Assistance</a:t>
            </a:r>
          </a:p>
          <a:p>
            <a:pPr marL="800100" lvl="3" indent="-342900"/>
            <a:r>
              <a:rPr lang="en-US" sz="3000" dirty="0" smtClean="0"/>
              <a:t>Compliance agreement</a:t>
            </a:r>
          </a:p>
          <a:p>
            <a:pPr marL="800100" lvl="3" indent="-342900"/>
            <a:r>
              <a:rPr lang="en-US" sz="3000" dirty="0" smtClean="0"/>
              <a:t>Grant partnership</a:t>
            </a:r>
          </a:p>
          <a:p>
            <a:pPr marL="800100" lvl="3" indent="-342900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chemeClr val="bg2"/>
                </a:solidFill>
              </a:rPr>
              <a:t>How </a:t>
            </a:r>
            <a:r>
              <a:rPr lang="en-US" sz="3200" dirty="0" smtClean="0">
                <a:solidFill>
                  <a:schemeClr val="bg2"/>
                </a:solidFill>
              </a:rPr>
              <a:t>Did </a:t>
            </a:r>
            <a:r>
              <a:rPr lang="en-US" sz="3200" dirty="0">
                <a:solidFill>
                  <a:schemeClr val="bg2"/>
                </a:solidFill>
              </a:rPr>
              <a:t>W</a:t>
            </a:r>
            <a:r>
              <a:rPr lang="en-US" sz="3200" dirty="0" smtClean="0">
                <a:solidFill>
                  <a:schemeClr val="bg2"/>
                </a:solidFill>
              </a:rPr>
              <a:t>e </a:t>
            </a:r>
            <a:r>
              <a:rPr lang="en-US" sz="3200" dirty="0">
                <a:solidFill>
                  <a:schemeClr val="bg2"/>
                </a:solidFill>
              </a:rPr>
              <a:t>I</a:t>
            </a:r>
            <a:r>
              <a:rPr lang="en-US" sz="3200" dirty="0" smtClean="0">
                <a:solidFill>
                  <a:schemeClr val="bg2"/>
                </a:solidFill>
              </a:rPr>
              <a:t>mplement </a:t>
            </a:r>
            <a:r>
              <a:rPr lang="en-US" sz="3200" dirty="0">
                <a:solidFill>
                  <a:schemeClr val="bg2"/>
                </a:solidFill>
              </a:rPr>
              <a:t>the </a:t>
            </a:r>
            <a:r>
              <a:rPr lang="en-US" sz="3200" dirty="0" smtClean="0">
                <a:solidFill>
                  <a:schemeClr val="bg2"/>
                </a:solidFill>
              </a:rPr>
              <a:t>Process</a:t>
            </a:r>
            <a:r>
              <a:rPr lang="en-US" sz="32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3200" dirty="0"/>
              <a:t>Team </a:t>
            </a:r>
            <a:r>
              <a:rPr lang="en-US" sz="3200" dirty="0" smtClean="0"/>
              <a:t>development</a:t>
            </a:r>
          </a:p>
          <a:p>
            <a:pPr lvl="3"/>
            <a:r>
              <a:rPr lang="en-US" dirty="0" smtClean="0"/>
              <a:t>Name submission from Principals yearly for team leader</a:t>
            </a:r>
          </a:p>
          <a:p>
            <a:pPr lvl="3"/>
            <a:r>
              <a:rPr lang="en-US" dirty="0" smtClean="0"/>
              <a:t>Team membership- 6-8 people, representative teams</a:t>
            </a:r>
            <a:endParaRPr lang="en-US" dirty="0"/>
          </a:p>
          <a:p>
            <a:pPr lvl="2"/>
            <a:r>
              <a:rPr lang="en-US" sz="3200" dirty="0" smtClean="0"/>
              <a:t>Training- PST process</a:t>
            </a:r>
          </a:p>
          <a:p>
            <a:pPr lvl="3"/>
            <a:r>
              <a:rPr lang="en-US" dirty="0" smtClean="0"/>
              <a:t>Administration</a:t>
            </a:r>
          </a:p>
          <a:p>
            <a:pPr lvl="3"/>
            <a:r>
              <a:rPr lang="en-US" dirty="0" smtClean="0"/>
              <a:t>Team Leaders</a:t>
            </a:r>
          </a:p>
          <a:p>
            <a:pPr lvl="3"/>
            <a:r>
              <a:rPr lang="en-US" dirty="0" smtClean="0"/>
              <a:t>Building Staff and faculty</a:t>
            </a:r>
          </a:p>
          <a:p>
            <a:pPr lvl="3"/>
            <a:r>
              <a:rPr lang="en-US" dirty="0" smtClean="0"/>
              <a:t>District office</a:t>
            </a:r>
          </a:p>
        </p:txBody>
      </p:sp>
    </p:spTree>
    <p:extLst>
      <p:ext uri="{BB962C8B-B14F-4D97-AF65-F5344CB8AC3E}">
        <p14:creationId xmlns:p14="http://schemas.microsoft.com/office/powerpoint/2010/main" val="7376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4690"/>
            <a:ext cx="10276609" cy="6348845"/>
          </a:xfrm>
        </p:spPr>
      </p:pic>
    </p:spTree>
    <p:extLst>
      <p:ext uri="{BB962C8B-B14F-4D97-AF65-F5344CB8AC3E}">
        <p14:creationId xmlns:p14="http://schemas.microsoft.com/office/powerpoint/2010/main" val="8278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6745"/>
            <a:ext cx="8761413" cy="703887"/>
          </a:xfrm>
        </p:spPr>
        <p:txBody>
          <a:bodyPr/>
          <a:lstStyle/>
          <a:p>
            <a:pPr lvl="0"/>
            <a:r>
              <a:rPr lang="en-US" sz="3200" dirty="0"/>
              <a:t>Team Leader </a:t>
            </a:r>
            <a:r>
              <a:rPr lang="en-US" sz="3200" dirty="0" smtClean="0"/>
              <a:t>Networking and Training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800" dirty="0" smtClean="0"/>
              <a:t>District Coach trains team leaders –  on the following schedule:</a:t>
            </a:r>
          </a:p>
          <a:p>
            <a:pPr lvl="2"/>
            <a:r>
              <a:rPr lang="en-US" sz="1800" dirty="0" smtClean="0"/>
              <a:t>PST team leaders meet 4 times a year</a:t>
            </a:r>
            <a:endParaRPr lang="en-US" sz="1800" dirty="0"/>
          </a:p>
          <a:p>
            <a:pPr lvl="2"/>
            <a:r>
              <a:rPr lang="en-US" sz="1800" dirty="0" smtClean="0"/>
              <a:t>PBIS team leaders </a:t>
            </a:r>
            <a:r>
              <a:rPr lang="en-US" sz="1800" dirty="0"/>
              <a:t>meet </a:t>
            </a:r>
            <a:r>
              <a:rPr lang="en-US" sz="1800" dirty="0" smtClean="0"/>
              <a:t>every other month</a:t>
            </a:r>
            <a:endParaRPr lang="en-US" sz="1800" dirty="0"/>
          </a:p>
          <a:p>
            <a:pPr lvl="2"/>
            <a:r>
              <a:rPr lang="en-US" sz="1800" dirty="0" smtClean="0"/>
              <a:t>PST and PBIS team leaders as well as suspending building administrators meet two times a year.  </a:t>
            </a:r>
            <a:endParaRPr lang="en-US" sz="1800" dirty="0"/>
          </a:p>
          <a:p>
            <a:pPr lvl="2"/>
            <a:r>
              <a:rPr lang="en-US" sz="1800" dirty="0" smtClean="0"/>
              <a:t>PST and PBIS teams- Ongoing </a:t>
            </a:r>
            <a:r>
              <a:rPr lang="en-US" sz="1800" dirty="0"/>
              <a:t>collaboration within schools (shared members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District coach supports building level custom PD</a:t>
            </a:r>
          </a:p>
          <a:p>
            <a:pPr lvl="2"/>
            <a:r>
              <a:rPr lang="en-US" sz="1800" dirty="0" smtClean="0"/>
              <a:t>How to maintain- District coach meets individually with building admin and team leader every spring.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4096"/>
            <a:ext cx="8761413" cy="1184856"/>
          </a:xfrm>
        </p:spPr>
        <p:txBody>
          <a:bodyPr/>
          <a:lstStyle/>
          <a:p>
            <a:r>
              <a:rPr lang="en-US" dirty="0" smtClean="0"/>
              <a:t>District Coach- Spring Maintenance Meeting- Sample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Strengths of the </a:t>
            </a:r>
            <a:r>
              <a:rPr lang="en-US" dirty="0" smtClean="0"/>
              <a:t>PBIS </a:t>
            </a:r>
            <a:r>
              <a:rPr lang="en-US" dirty="0"/>
              <a:t>program  </a:t>
            </a:r>
            <a:r>
              <a:rPr lang="en-US" dirty="0" smtClean="0"/>
              <a:t>(current year)</a:t>
            </a:r>
            <a:endParaRPr lang="en-US" dirty="0"/>
          </a:p>
          <a:p>
            <a:pPr lvl="0"/>
            <a:r>
              <a:rPr lang="en-US" dirty="0"/>
              <a:t>Areas of Growth</a:t>
            </a:r>
          </a:p>
          <a:p>
            <a:pPr lvl="0"/>
            <a:r>
              <a:rPr lang="en-US" dirty="0"/>
              <a:t>Goals for the </a:t>
            </a:r>
            <a:r>
              <a:rPr lang="en-US" dirty="0" smtClean="0"/>
              <a:t>(next) </a:t>
            </a:r>
            <a:r>
              <a:rPr lang="en-US" dirty="0"/>
              <a:t>school year</a:t>
            </a:r>
          </a:p>
          <a:p>
            <a:pPr lvl="0"/>
            <a:r>
              <a:rPr lang="en-US" dirty="0"/>
              <a:t>Using Big 5 data in faculty and </a:t>
            </a:r>
            <a:r>
              <a:rPr lang="en-US" dirty="0" smtClean="0"/>
              <a:t>PBIS </a:t>
            </a:r>
            <a:r>
              <a:rPr lang="en-US" dirty="0"/>
              <a:t>meetings? </a:t>
            </a:r>
          </a:p>
          <a:p>
            <a:pPr lvl="1"/>
            <a:r>
              <a:rPr lang="en-US" dirty="0"/>
              <a:t>What data </a:t>
            </a:r>
            <a:r>
              <a:rPr lang="en-US" dirty="0" smtClean="0"/>
              <a:t>sources?</a:t>
            </a:r>
            <a:endParaRPr lang="en-US" dirty="0"/>
          </a:p>
          <a:p>
            <a:pPr lvl="1"/>
            <a:r>
              <a:rPr lang="en-US" dirty="0"/>
              <a:t>How often? </a:t>
            </a:r>
          </a:p>
          <a:p>
            <a:r>
              <a:rPr lang="en-US" dirty="0"/>
              <a:t>Review triangle data. Reflections.</a:t>
            </a:r>
          </a:p>
          <a:p>
            <a:r>
              <a:rPr lang="en-US" dirty="0"/>
              <a:t>Survey Monkey: Strength and Needs Assessment or KFE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Summer planning meetings/PD? </a:t>
            </a:r>
          </a:p>
          <a:p>
            <a:pPr lvl="0"/>
            <a:r>
              <a:rPr lang="en-US" dirty="0"/>
              <a:t>How can the district provide support next year? </a:t>
            </a:r>
          </a:p>
          <a:p>
            <a:pPr lvl="0"/>
            <a:r>
              <a:rPr lang="en-US" dirty="0"/>
              <a:t>Other school questions/concerns?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1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1269882"/>
            <a:ext cx="8761413" cy="706964"/>
          </a:xfrm>
        </p:spPr>
        <p:txBody>
          <a:bodyPr/>
          <a:lstStyle/>
          <a:p>
            <a:pPr lvl="0"/>
            <a:r>
              <a:rPr lang="en-US" dirty="0"/>
              <a:t>MTSS and Tiered Behavioral Interventions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Not all schools implement </a:t>
            </a:r>
            <a:r>
              <a:rPr lang="en-US" dirty="0" smtClean="0"/>
              <a:t>PBS</a:t>
            </a:r>
          </a:p>
          <a:p>
            <a:pPr lvl="2"/>
            <a:r>
              <a:rPr lang="en-US" dirty="0" smtClean="0"/>
              <a:t>PBIS school-wide Buildings- 12</a:t>
            </a:r>
          </a:p>
          <a:p>
            <a:pPr lvl="2"/>
            <a:r>
              <a:rPr lang="en-US" dirty="0" smtClean="0"/>
              <a:t>Non-PBIS school-wide buildings- 15</a:t>
            </a:r>
          </a:p>
          <a:p>
            <a:pPr lvl="2"/>
            <a:r>
              <a:rPr lang="en-US" dirty="0" smtClean="0"/>
              <a:t>Behavioral expectations in all buildings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PST </a:t>
            </a:r>
            <a:r>
              <a:rPr lang="en-US" dirty="0" smtClean="0">
                <a:solidFill>
                  <a:schemeClr val="tx1"/>
                </a:solidFill>
              </a:rPr>
              <a:t>Tier </a:t>
            </a:r>
            <a:r>
              <a:rPr lang="en-US" dirty="0">
                <a:solidFill>
                  <a:schemeClr val="tx1"/>
                </a:solidFill>
              </a:rPr>
              <a:t>2/3 </a:t>
            </a:r>
            <a:r>
              <a:rPr lang="en-US" dirty="0" smtClean="0">
                <a:solidFill>
                  <a:schemeClr val="tx1"/>
                </a:solidFill>
              </a:rPr>
              <a:t>Interventions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CICO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Mentoring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Second Step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Training----</a:t>
            </a:r>
            <a:r>
              <a:rPr lang="en-US" dirty="0" smtClean="0">
                <a:solidFill>
                  <a:schemeClr val="tx1"/>
                </a:solidFill>
              </a:rPr>
              <a:t>District meetings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00100"/>
            <a:ext cx="8761413" cy="880532"/>
          </a:xfrm>
        </p:spPr>
        <p:txBody>
          <a:bodyPr/>
          <a:lstStyle/>
          <a:p>
            <a:r>
              <a:rPr lang="en-US" sz="3200" dirty="0" smtClean="0"/>
              <a:t>Sample Agenda topics from District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7565"/>
            <a:ext cx="8825659" cy="4270662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Thinking CAP Discussion-  In quads, discuss possible alternatives to external suspensions that you think might work to decrease student misbehaviors.  Make a short list of the interventions and be ready to give a brief description of the two three interventions you came up with as a group.  Be ready to share out in 6 minutes.  </a:t>
            </a:r>
          </a:p>
          <a:p>
            <a:r>
              <a:rPr lang="en-US" sz="1500" dirty="0"/>
              <a:t>Clint Smith- “The Danger of </a:t>
            </a:r>
            <a:r>
              <a:rPr lang="en-US" sz="1500" dirty="0" smtClean="0"/>
              <a:t>Silence” </a:t>
            </a:r>
            <a:r>
              <a:rPr lang="en-US" sz="1500" u="sng" dirty="0" smtClean="0">
                <a:hlinkClick r:id="rId3"/>
              </a:rPr>
              <a:t>https</a:t>
            </a:r>
            <a:r>
              <a:rPr lang="en-US" sz="1500" u="sng" dirty="0">
                <a:hlinkClick r:id="rId3"/>
              </a:rPr>
              <a:t>://www.ted.com/talks/clint_smith_the_danger_of_silence?language=en</a:t>
            </a:r>
            <a:endParaRPr lang="en-US" sz="1500" dirty="0"/>
          </a:p>
          <a:p>
            <a:r>
              <a:rPr lang="en-US" sz="1500" dirty="0" smtClean="0"/>
              <a:t>Disciplinary </a:t>
            </a:r>
            <a:r>
              <a:rPr lang="en-US" sz="1500" dirty="0"/>
              <a:t>Alternatives to Suspensions	</a:t>
            </a:r>
            <a:r>
              <a:rPr lang="en-US" sz="1500" dirty="0" smtClean="0"/>
              <a:t>- Hanover</a:t>
            </a:r>
            <a:r>
              <a:rPr lang="en-US" sz="1500" dirty="0"/>
              <a:t>	</a:t>
            </a:r>
          </a:p>
          <a:p>
            <a:r>
              <a:rPr lang="en-US" sz="1500" dirty="0"/>
              <a:t> </a:t>
            </a:r>
            <a:r>
              <a:rPr lang="en-US" sz="1500" dirty="0" smtClean="0"/>
              <a:t>Video- </a:t>
            </a:r>
            <a:r>
              <a:rPr lang="en-US" sz="1500" i="1" dirty="0"/>
              <a:t>The Behavior Education Program: a check-in, check-out intervention for students at risk</a:t>
            </a:r>
            <a:endParaRPr lang="en-US" sz="1500" dirty="0"/>
          </a:p>
          <a:p>
            <a:pPr lvl="0"/>
            <a:r>
              <a:rPr lang="en-US" sz="1500" dirty="0"/>
              <a:t>Cause I </a:t>
            </a:r>
            <a:r>
              <a:rPr lang="en-US" sz="1500" dirty="0" err="1"/>
              <a:t>Ain’t</a:t>
            </a:r>
            <a:r>
              <a:rPr lang="en-US" sz="1500" dirty="0"/>
              <a:t> Got a Pencil (Poem)</a:t>
            </a:r>
          </a:p>
          <a:p>
            <a:pPr lvl="0"/>
            <a:r>
              <a:rPr lang="en-US" sz="1500" dirty="0"/>
              <a:t>Student Scenarios- what would YOU recommend for any two of the four students</a:t>
            </a:r>
            <a:r>
              <a:rPr lang="en-US" sz="1500" dirty="0" smtClean="0"/>
              <a:t>?</a:t>
            </a:r>
            <a:endParaRPr lang="en-US" sz="1500" dirty="0"/>
          </a:p>
          <a:p>
            <a:pPr lvl="0"/>
            <a:r>
              <a:rPr lang="en-US" sz="1500" dirty="0"/>
              <a:t>School Climate &amp; Youth Development (Handout: Discuss @ school) </a:t>
            </a:r>
          </a:p>
          <a:p>
            <a:pPr lvl="0"/>
            <a:r>
              <a:rPr lang="en-US" sz="1500" dirty="0"/>
              <a:t>Discipline: Effective School Practices (Handout: small group discussion</a:t>
            </a:r>
            <a:r>
              <a:rPr lang="en-US" sz="1500" dirty="0" smtClean="0"/>
              <a:t>)</a:t>
            </a:r>
            <a:endParaRPr lang="en-US" sz="1500" dirty="0"/>
          </a:p>
          <a:p>
            <a:pPr lvl="0"/>
            <a:r>
              <a:rPr lang="en-US" sz="1500" dirty="0"/>
              <a:t>How to use school climate data (staff)- Large Group </a:t>
            </a:r>
            <a:r>
              <a:rPr lang="en-US" sz="1500" dirty="0" smtClean="0"/>
              <a:t>Discussion</a:t>
            </a:r>
            <a:endParaRPr lang="en-US" sz="1500" dirty="0"/>
          </a:p>
          <a:p>
            <a:pPr lvl="0"/>
            <a:r>
              <a:rPr lang="en-US" sz="1500" dirty="0"/>
              <a:t>PST </a:t>
            </a:r>
            <a:r>
              <a:rPr lang="en-US" sz="1500" dirty="0" smtClean="0"/>
              <a:t>Brainteaser</a:t>
            </a:r>
            <a:r>
              <a:rPr lang="en-US" sz="1500" dirty="0"/>
              <a:t> </a:t>
            </a:r>
          </a:p>
          <a:p>
            <a:pPr lvl="0"/>
            <a:r>
              <a:rPr lang="en-US" sz="1500" dirty="0" err="1"/>
              <a:t>Childfind</a:t>
            </a:r>
            <a:r>
              <a:rPr lang="en-US" sz="1500" dirty="0"/>
              <a:t> Regulations and questions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H="1">
            <a:off x="7331142" y="3962075"/>
            <a:ext cx="365059" cy="1412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2530541" y="1983603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1965325" y="152401"/>
            <a:ext cx="816616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Multi-Tiered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System of Support </a:t>
            </a:r>
          </a:p>
        </p:txBody>
      </p:sp>
      <p:sp>
        <p:nvSpPr>
          <p:cNvPr id="121859" name="Text Box 14"/>
          <p:cNvSpPr txBox="1">
            <a:spLocks noChangeArrowheads="1"/>
          </p:cNvSpPr>
          <p:nvPr/>
        </p:nvSpPr>
        <p:spPr bwMode="auto">
          <a:xfrm>
            <a:off x="4816541" y="4179995"/>
            <a:ext cx="2167731" cy="39687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1600" b="1" dirty="0">
                <a:latin typeface="Trebuchet MS" panose="020B0603020202020204" pitchFamily="34" charset="0"/>
              </a:rPr>
              <a:t>CICO</a:t>
            </a:r>
          </a:p>
        </p:txBody>
      </p:sp>
      <p:sp>
        <p:nvSpPr>
          <p:cNvPr id="121860" name="Text Box 15"/>
          <p:cNvSpPr txBox="1">
            <a:spLocks noChangeArrowheads="1"/>
          </p:cNvSpPr>
          <p:nvPr/>
        </p:nvSpPr>
        <p:spPr bwMode="auto">
          <a:xfrm>
            <a:off x="4816541" y="4671512"/>
            <a:ext cx="216773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Group interventions</a:t>
            </a:r>
          </a:p>
          <a:p>
            <a:pPr algn="ctr">
              <a:spcBef>
                <a:spcPct val="50000"/>
              </a:spcBef>
            </a:pPr>
            <a:endParaRPr lang="en-US" sz="800" b="1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21861" name="Text Box 16"/>
          <p:cNvSpPr txBox="1">
            <a:spLocks noChangeArrowheads="1"/>
          </p:cNvSpPr>
          <p:nvPr/>
        </p:nvSpPr>
        <p:spPr bwMode="auto">
          <a:xfrm>
            <a:off x="4816542" y="5284457"/>
            <a:ext cx="216773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Group w. individual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features</a:t>
            </a:r>
          </a:p>
        </p:txBody>
      </p:sp>
      <p:sp>
        <p:nvSpPr>
          <p:cNvPr id="121862" name="Text Box 18"/>
          <p:cNvSpPr txBox="1">
            <a:spLocks noChangeArrowheads="1"/>
          </p:cNvSpPr>
          <p:nvPr/>
        </p:nvSpPr>
        <p:spPr bwMode="auto">
          <a:xfrm>
            <a:off x="8017670" y="4156351"/>
            <a:ext cx="1133921" cy="237757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FBA/BSP</a:t>
            </a:r>
          </a:p>
          <a:p>
            <a:pPr algn="ctr">
              <a:spcBef>
                <a:spcPct val="25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PTR</a:t>
            </a: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000" b="1" dirty="0">
              <a:latin typeface="Trebuchet MS" panose="020B0603020202020204" pitchFamily="34" charset="0"/>
            </a:endParaRPr>
          </a:p>
        </p:txBody>
      </p:sp>
      <p:sp>
        <p:nvSpPr>
          <p:cNvPr id="121863" name="Line 31"/>
          <p:cNvSpPr>
            <a:spLocks noChangeShapeType="1"/>
          </p:cNvSpPr>
          <p:nvPr/>
        </p:nvSpPr>
        <p:spPr bwMode="auto">
          <a:xfrm>
            <a:off x="2378141" y="3017133"/>
            <a:ext cx="0" cy="979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1965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8382000" y="1398828"/>
            <a:ext cx="1749491" cy="33855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3 Team</a:t>
            </a:r>
          </a:p>
        </p:txBody>
      </p:sp>
      <p:sp>
        <p:nvSpPr>
          <p:cNvPr id="121867" name="Text Box 42"/>
          <p:cNvSpPr txBox="1">
            <a:spLocks noChangeArrowheads="1"/>
          </p:cNvSpPr>
          <p:nvPr/>
        </p:nvSpPr>
        <p:spPr bwMode="auto">
          <a:xfrm>
            <a:off x="4816541" y="5979048"/>
            <a:ext cx="2167731" cy="5847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Trebuchet MS" panose="020B0603020202020204" pitchFamily="34" charset="0"/>
              </a:rPr>
              <a:t>Brief </a:t>
            </a:r>
          </a:p>
          <a:p>
            <a:pPr algn="ctr" eaLnBrk="1" hangingPunct="1"/>
            <a:r>
              <a:rPr lang="en-US" sz="1600" b="1" dirty="0">
                <a:latin typeface="Trebuchet MS" panose="020B0603020202020204" pitchFamily="34" charset="0"/>
              </a:rPr>
              <a:t>FBA/BSP</a:t>
            </a:r>
          </a:p>
        </p:txBody>
      </p:sp>
      <p:sp>
        <p:nvSpPr>
          <p:cNvPr id="121870" name="Line 28"/>
          <p:cNvSpPr>
            <a:spLocks noChangeShapeType="1"/>
          </p:cNvSpPr>
          <p:nvPr/>
        </p:nvSpPr>
        <p:spPr bwMode="auto">
          <a:xfrm flipH="1">
            <a:off x="9013085" y="3257925"/>
            <a:ext cx="279934" cy="898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Text Box 18"/>
          <p:cNvSpPr txBox="1">
            <a:spLocks noChangeArrowheads="1"/>
          </p:cNvSpPr>
          <p:nvPr/>
        </p:nvSpPr>
        <p:spPr bwMode="auto">
          <a:xfrm>
            <a:off x="9430639" y="4164980"/>
            <a:ext cx="1127059" cy="236988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Person Centered Planning</a:t>
            </a: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4816541" y="1405459"/>
            <a:ext cx="16764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PST Tier </a:t>
            </a:r>
            <a:r>
              <a:rPr lang="en-US" sz="1600" b="1" dirty="0">
                <a:latin typeface="Trebuchet MS" panose="020B0603020202020204" pitchFamily="34" charset="0"/>
              </a:rPr>
              <a:t>2 Team</a:t>
            </a:r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3444941" y="1710259"/>
            <a:ext cx="126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Line 65"/>
          <p:cNvSpPr>
            <a:spLocks noChangeShapeType="1"/>
          </p:cNvSpPr>
          <p:nvPr/>
        </p:nvSpPr>
        <p:spPr bwMode="auto">
          <a:xfrm>
            <a:off x="6569141" y="171821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2073341" y="224366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1768541" y="2278945"/>
            <a:ext cx="1600200" cy="738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Plans SW &amp; Class-wide supports</a:t>
            </a:r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3505200" y="2297004"/>
            <a:ext cx="2301942" cy="166507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5875404" y="2303840"/>
            <a:ext cx="2125597" cy="163275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Problem Solving Conversations</a:t>
            </a:r>
            <a:endParaRPr lang="en-US" sz="1400" dirty="0"/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Matches students to interventions and monitors progress, making adjustments as needed</a:t>
            </a:r>
          </a:p>
        </p:txBody>
      </p:sp>
      <p:sp>
        <p:nvSpPr>
          <p:cNvPr id="121883" name="Text Box 82"/>
          <p:cNvSpPr txBox="1">
            <a:spLocks noChangeArrowheads="1"/>
          </p:cNvSpPr>
          <p:nvPr/>
        </p:nvSpPr>
        <p:spPr bwMode="auto">
          <a:xfrm>
            <a:off x="8381999" y="2303839"/>
            <a:ext cx="1749492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determines overall intervention effectiveness</a:t>
            </a:r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1692341" y="1405460"/>
            <a:ext cx="16764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 smtClean="0">
                <a:latin typeface="Trebuchet MS" panose="020B0603020202020204" pitchFamily="34" charset="0"/>
              </a:rPr>
              <a:t>PBiS</a:t>
            </a:r>
            <a:r>
              <a:rPr lang="en-US" sz="1600" b="1" dirty="0" smtClean="0">
                <a:latin typeface="Trebuchet MS" panose="020B0603020202020204" pitchFamily="34" charset="0"/>
              </a:rPr>
              <a:t> School-wide</a:t>
            </a:r>
            <a:r>
              <a:rPr lang="en-US" sz="1600" b="1" dirty="0">
                <a:latin typeface="Trebuchet MS" panose="020B0603020202020204" pitchFamily="34" charset="0"/>
              </a:rPr>
              <a:t/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21893" name="Text Box 39"/>
          <p:cNvSpPr txBox="1">
            <a:spLocks noChangeArrowheads="1"/>
          </p:cNvSpPr>
          <p:nvPr/>
        </p:nvSpPr>
        <p:spPr bwMode="auto">
          <a:xfrm>
            <a:off x="1768541" y="4072460"/>
            <a:ext cx="1600200" cy="2554545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Universal Support through SW Program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21894" name="TextBox 3"/>
          <p:cNvSpPr txBox="1">
            <a:spLocks noChangeArrowheads="1"/>
          </p:cNvSpPr>
          <p:nvPr/>
        </p:nvSpPr>
        <p:spPr bwMode="auto">
          <a:xfrm>
            <a:off x="6737444" y="6533926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i="1" dirty="0">
                <a:latin typeface="Candara" charset="0"/>
              </a:rPr>
              <a:t>Adapted from the Illinois PBIS Network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97542" y="2004545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9256745" y="1994073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875403" y="2004545"/>
            <a:ext cx="274638" cy="191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4391858" y="4072460"/>
            <a:ext cx="424685" cy="2633837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6984273" y="4072460"/>
            <a:ext cx="346869" cy="263383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4023411" y="3962074"/>
            <a:ext cx="368446" cy="1427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9293019" y="3257928"/>
            <a:ext cx="231980" cy="922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6408" y="6656327"/>
            <a:ext cx="4572000" cy="2616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DE-PBS Project March 2015</a:t>
            </a:r>
          </a:p>
        </p:txBody>
      </p:sp>
    </p:spTree>
    <p:extLst>
      <p:ext uri="{BB962C8B-B14F-4D97-AF65-F5344CB8AC3E}">
        <p14:creationId xmlns:p14="http://schemas.microsoft.com/office/powerpoint/2010/main" val="57145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92428"/>
            <a:ext cx="8761413" cy="1088204"/>
          </a:xfrm>
        </p:spPr>
        <p:txBody>
          <a:bodyPr/>
          <a:lstStyle/>
          <a:p>
            <a:pPr lvl="0"/>
            <a:r>
              <a:rPr lang="en-US" sz="3200" dirty="0" smtClean="0"/>
              <a:t>District-wide Multi-Tiered System of Support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129073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Evaluated current MTSS status</a:t>
            </a:r>
          </a:p>
          <a:p>
            <a:pPr lvl="1"/>
            <a:r>
              <a:rPr lang="en-US" dirty="0" smtClean="0"/>
              <a:t>Tier 1- </a:t>
            </a:r>
            <a:r>
              <a:rPr lang="en-US" dirty="0"/>
              <a:t>S</a:t>
            </a:r>
            <a:r>
              <a:rPr lang="en-US" dirty="0" smtClean="0"/>
              <a:t>chool-wide                                                     </a:t>
            </a:r>
          </a:p>
          <a:p>
            <a:pPr lvl="1"/>
            <a:r>
              <a:rPr lang="en-US" dirty="0" smtClean="0"/>
              <a:t>Tier 2/3- Problem </a:t>
            </a:r>
            <a:r>
              <a:rPr lang="en-US" dirty="0"/>
              <a:t>S</a:t>
            </a:r>
            <a:r>
              <a:rPr lang="en-US" dirty="0" smtClean="0"/>
              <a:t>olving teams</a:t>
            </a:r>
          </a:p>
          <a:p>
            <a:endParaRPr lang="en-US" dirty="0" smtClean="0"/>
          </a:p>
          <a:p>
            <a:pPr marL="342900" lvl="1" indent="-342900"/>
            <a:r>
              <a:rPr lang="en-US" sz="2400" dirty="0"/>
              <a:t>Why did we need a district-wide process</a:t>
            </a:r>
            <a:r>
              <a:rPr lang="en-US" sz="2400" dirty="0" smtClean="0"/>
              <a:t>?</a:t>
            </a:r>
          </a:p>
          <a:p>
            <a:pPr marL="742950" lvl="2" indent="-342900"/>
            <a:r>
              <a:rPr lang="en-US" sz="1600" dirty="0" smtClean="0"/>
              <a:t>Every building operating in silos</a:t>
            </a:r>
          </a:p>
          <a:p>
            <a:pPr marL="742950" lvl="2" indent="-342900"/>
            <a:r>
              <a:rPr lang="en-US" sz="1600" dirty="0" smtClean="0"/>
              <a:t>Continuity for students</a:t>
            </a:r>
          </a:p>
          <a:p>
            <a:pPr marL="400050" lvl="2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46" y="1544948"/>
            <a:ext cx="2700762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District Support This?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level meetings</a:t>
            </a:r>
          </a:p>
          <a:p>
            <a:pPr lvl="1"/>
            <a:r>
              <a:rPr lang="en-US" dirty="0" smtClean="0"/>
              <a:t>PBIS (School </a:t>
            </a:r>
            <a:r>
              <a:rPr lang="en-US" dirty="0"/>
              <a:t>–wide), one hour per month, 6-8 team members</a:t>
            </a:r>
          </a:p>
          <a:p>
            <a:pPr lvl="1"/>
            <a:r>
              <a:rPr lang="en-US" dirty="0"/>
              <a:t>PST (Tier 2/3),  two meetings per month, one hour each, 6-8 members</a:t>
            </a:r>
          </a:p>
          <a:p>
            <a:pPr lvl="3"/>
            <a:r>
              <a:rPr lang="en-US" dirty="0"/>
              <a:t>Systems Meeting</a:t>
            </a:r>
          </a:p>
          <a:p>
            <a:pPr lvl="3"/>
            <a:r>
              <a:rPr lang="en-US" dirty="0"/>
              <a:t>Student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District level team leader meetings</a:t>
            </a:r>
          </a:p>
          <a:p>
            <a:pPr lvl="1"/>
            <a:r>
              <a:rPr lang="en-US" dirty="0" smtClean="0"/>
              <a:t>Substitute coverage for PBS  Team Leader meetings every other month</a:t>
            </a:r>
          </a:p>
          <a:p>
            <a:pPr lvl="1"/>
            <a:r>
              <a:rPr lang="en-US" dirty="0" smtClean="0"/>
              <a:t>Substitute coverage for PST Team Leader meetings quarterly</a:t>
            </a:r>
          </a:p>
          <a:p>
            <a:pPr lvl="1"/>
            <a:r>
              <a:rPr lang="en-US" dirty="0" smtClean="0"/>
              <a:t>PST and PBS Team </a:t>
            </a:r>
            <a:r>
              <a:rPr lang="en-US" dirty="0"/>
              <a:t>leader stipends yearly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2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3200" dirty="0" smtClean="0"/>
              <a:t>How Does the District and State Support This?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Monthly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building level meetings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Enhanced student supports</a:t>
            </a:r>
          </a:p>
          <a:p>
            <a:pPr lvl="2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Behavior Specialists/District behavior team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FBA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BSP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training in PTR process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developed targeted tier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training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supported substitutes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71373"/>
          </a:xfrm>
        </p:spPr>
        <p:txBody>
          <a:bodyPr>
            <a:normAutofit/>
          </a:bodyPr>
          <a:lstStyle/>
          <a:p>
            <a:r>
              <a:rPr lang="en-US" dirty="0" smtClean="0"/>
              <a:t>Assessed and identified current areas of need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1400" dirty="0" smtClean="0"/>
              <a:t>Increase </a:t>
            </a:r>
            <a:r>
              <a:rPr lang="en-US" sz="1400" dirty="0"/>
              <a:t>social-emotional learning curricula district wide</a:t>
            </a:r>
          </a:p>
          <a:p>
            <a:pPr lvl="1"/>
            <a:r>
              <a:rPr lang="en-US" sz="1400" dirty="0"/>
              <a:t>Additional training in basic FBA/BSP development</a:t>
            </a:r>
          </a:p>
          <a:p>
            <a:pPr lvl="1"/>
            <a:r>
              <a:rPr lang="en-US" sz="1400" dirty="0"/>
              <a:t>Additional training in data collection and goal setting</a:t>
            </a:r>
          </a:p>
          <a:p>
            <a:pPr lvl="1"/>
            <a:r>
              <a:rPr lang="en-US" sz="1400" dirty="0"/>
              <a:t>Increase support for students with highest needs</a:t>
            </a:r>
          </a:p>
          <a:p>
            <a:pPr lvl="1"/>
            <a:r>
              <a:rPr lang="en-US" sz="1400" dirty="0"/>
              <a:t>Increasing district partnership </a:t>
            </a:r>
            <a:r>
              <a:rPr lang="en-US" sz="1400" dirty="0" smtClean="0"/>
              <a:t>to get mental </a:t>
            </a:r>
            <a:r>
              <a:rPr lang="en-US" sz="1400" dirty="0"/>
              <a:t>health supports to students</a:t>
            </a:r>
          </a:p>
          <a:p>
            <a:pPr lvl="1"/>
            <a:r>
              <a:rPr lang="en-US" sz="1400" dirty="0"/>
              <a:t>Continuing to build MTSS in every building</a:t>
            </a:r>
          </a:p>
          <a:p>
            <a:pPr lvl="1"/>
            <a:endParaRPr lang="en-US" dirty="0" smtClean="0"/>
          </a:p>
          <a:p>
            <a:r>
              <a:rPr lang="en-US" dirty="0"/>
              <a:t>District behavior team </a:t>
            </a:r>
            <a:r>
              <a:rPr lang="en-US" dirty="0" smtClean="0"/>
              <a:t>creation</a:t>
            </a:r>
          </a:p>
          <a:p>
            <a:r>
              <a:rPr lang="en-US" dirty="0" smtClean="0"/>
              <a:t>Increasing Tier 1 PBIS buildings district wide</a:t>
            </a:r>
          </a:p>
        </p:txBody>
      </p:sp>
    </p:spTree>
    <p:extLst>
      <p:ext uri="{BB962C8B-B14F-4D97-AF65-F5344CB8AC3E}">
        <p14:creationId xmlns:p14="http://schemas.microsoft.com/office/powerpoint/2010/main" val="2095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4955" y="5216235"/>
            <a:ext cx="8825658" cy="7585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Sarah.kashner-schmittinger@redclay.k12.de.us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Mebling@udel.edu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1217"/>
            <a:ext cx="8761413" cy="1210614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200" dirty="0">
                <a:solidFill>
                  <a:schemeClr val="bg2"/>
                </a:solidFill>
              </a:rPr>
              <a:t>How did we determine what the process </a:t>
            </a:r>
            <a:r>
              <a:rPr lang="en-US" sz="3200" dirty="0" smtClean="0">
                <a:solidFill>
                  <a:schemeClr val="bg2"/>
                </a:solidFill>
              </a:rPr>
              <a:t/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would </a:t>
            </a:r>
            <a:r>
              <a:rPr lang="en-US" sz="3200" dirty="0">
                <a:solidFill>
                  <a:schemeClr val="bg2"/>
                </a:solidFill>
              </a:rPr>
              <a:t>look like?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u="sng" dirty="0" smtClean="0"/>
              <a:t>Response to Intervention (RTI) under the IDEA</a:t>
            </a:r>
          </a:p>
          <a:p>
            <a:pPr lvl="2"/>
            <a:endParaRPr lang="en-US" sz="3200" u="sng" dirty="0"/>
          </a:p>
          <a:p>
            <a:pPr lvl="2"/>
            <a:r>
              <a:rPr lang="en-US" sz="3200" u="sng" dirty="0" smtClean="0"/>
              <a:t>State Administrative Code</a:t>
            </a:r>
          </a:p>
          <a:p>
            <a:pPr lvl="3"/>
            <a:r>
              <a:rPr lang="en-US" sz="1400" u="sng" dirty="0" smtClean="0"/>
              <a:t>Problem Solving in General Education and Instructional Support Teams</a:t>
            </a:r>
          </a:p>
          <a:p>
            <a:pPr lvl="3"/>
            <a:r>
              <a:rPr lang="en-US" sz="1400" u="sng" dirty="0" smtClean="0"/>
              <a:t>Response to Intervention Procedures</a:t>
            </a:r>
          </a:p>
          <a:p>
            <a:pPr marL="1371600" lvl="3" indent="0">
              <a:buNone/>
            </a:pPr>
            <a:endParaRPr lang="en-US" sz="30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06582"/>
            <a:ext cx="8761413" cy="1194954"/>
          </a:xfrm>
        </p:spPr>
        <p:txBody>
          <a:bodyPr/>
          <a:lstStyle/>
          <a:p>
            <a:r>
              <a:rPr lang="en-US" sz="3200" dirty="0"/>
              <a:t>How did we determine what the process </a:t>
            </a:r>
            <a:br>
              <a:rPr lang="en-US" sz="3200" dirty="0"/>
            </a:br>
            <a:r>
              <a:rPr lang="en-US" sz="3200" dirty="0"/>
              <a:t>would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dirty="0" smtClean="0"/>
              <a:t>Researched programs throughout the nation</a:t>
            </a:r>
            <a:endParaRPr lang="en-US" sz="2400" dirty="0"/>
          </a:p>
          <a:p>
            <a:pPr lvl="2"/>
            <a:r>
              <a:rPr lang="en-US" sz="2400" dirty="0"/>
              <a:t>Data </a:t>
            </a:r>
            <a:r>
              <a:rPr lang="en-US" sz="2400" dirty="0" smtClean="0"/>
              <a:t>collection/form development</a:t>
            </a:r>
          </a:p>
          <a:p>
            <a:pPr lvl="3"/>
            <a:r>
              <a:rPr lang="en-US" sz="1800" dirty="0" smtClean="0"/>
              <a:t>Pre-referral</a:t>
            </a:r>
          </a:p>
          <a:p>
            <a:pPr lvl="3"/>
            <a:r>
              <a:rPr lang="en-US" sz="1800" dirty="0" smtClean="0"/>
              <a:t>Referral</a:t>
            </a:r>
          </a:p>
          <a:p>
            <a:pPr lvl="3"/>
            <a:r>
              <a:rPr lang="en-US" sz="1800" dirty="0" smtClean="0"/>
              <a:t>Staff input forms</a:t>
            </a:r>
          </a:p>
          <a:p>
            <a:pPr lvl="3"/>
            <a:r>
              <a:rPr lang="en-US" sz="1800" dirty="0" smtClean="0"/>
              <a:t>Intervention log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0" y="0"/>
            <a:ext cx="948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Pre-Referral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Identification of Need</a:t>
            </a:r>
            <a:endParaRPr lang="en-US" sz="2400" dirty="0"/>
          </a:p>
          <a:p>
            <a:pPr lvl="1"/>
            <a:r>
              <a:rPr lang="en-US" sz="2400" dirty="0" smtClean="0"/>
              <a:t>Classroom Management </a:t>
            </a:r>
          </a:p>
          <a:p>
            <a:pPr lvl="1"/>
            <a:r>
              <a:rPr lang="en-US" sz="2400" dirty="0" smtClean="0"/>
              <a:t>Teacher </a:t>
            </a:r>
          </a:p>
          <a:p>
            <a:pPr lvl="1"/>
            <a:r>
              <a:rPr lang="en-US" sz="2400" dirty="0" smtClean="0"/>
              <a:t>Student</a:t>
            </a:r>
          </a:p>
          <a:p>
            <a:pPr lvl="2"/>
            <a:r>
              <a:rPr lang="en-US" sz="2200" dirty="0" smtClean="0"/>
              <a:t>Academic</a:t>
            </a:r>
          </a:p>
          <a:p>
            <a:pPr lvl="2"/>
            <a:r>
              <a:rPr lang="en-US" sz="2200" dirty="0" smtClean="0"/>
              <a:t>Behavior</a:t>
            </a:r>
          </a:p>
          <a:p>
            <a:pPr lvl="2"/>
            <a:r>
              <a:rPr lang="en-US" sz="2200" dirty="0" smtClean="0"/>
              <a:t>Wellness</a:t>
            </a:r>
          </a:p>
          <a:p>
            <a:pPr lvl="2"/>
            <a:r>
              <a:rPr lang="en-US" sz="2200" dirty="0" smtClean="0"/>
              <a:t>Anything else that impacts school success</a:t>
            </a:r>
            <a:endParaRPr lang="en-US" sz="2000" dirty="0" smtClean="0"/>
          </a:p>
          <a:p>
            <a:pPr lvl="1"/>
            <a:r>
              <a:rPr lang="en-US" sz="2400" dirty="0" smtClean="0"/>
              <a:t>PBIS school-wide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45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27071"/>
              </p:ext>
            </p:extLst>
          </p:nvPr>
        </p:nvGraphicFramePr>
        <p:xfrm>
          <a:off x="342900" y="96838"/>
          <a:ext cx="9809018" cy="67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6121175" imgH="4533733" progId="Word.Document.8">
                  <p:embed/>
                </p:oleObj>
              </mc:Choice>
              <mc:Fallback>
                <p:oleObj name="Document" r:id="rId5" imgW="6121175" imgH="45337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96838"/>
                        <a:ext cx="9809018" cy="6761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1906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Form-Student Identification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4954" y="2197768"/>
            <a:ext cx="9513046" cy="46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86063"/>
            <a:ext cx="8761413" cy="894569"/>
          </a:xfrm>
        </p:spPr>
        <p:txBody>
          <a:bodyPr/>
          <a:lstStyle/>
          <a:p>
            <a:r>
              <a:rPr lang="en-US" dirty="0" smtClean="0"/>
              <a:t>Referral form-Connecting with Outside Agencies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1" y="2342147"/>
            <a:ext cx="8069177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419</TotalTime>
  <Words>738</Words>
  <Application>Microsoft Office PowerPoint</Application>
  <PresentationFormat>Custom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Ion Boardroom</vt:lpstr>
      <vt:lpstr>Document</vt:lpstr>
      <vt:lpstr>Turn the Team Around </vt:lpstr>
      <vt:lpstr>District-wide Multi-Tiered System of Support </vt:lpstr>
      <vt:lpstr>How did we determine what the process  would look like? </vt:lpstr>
      <vt:lpstr>How did we determine what the process  would look like?</vt:lpstr>
      <vt:lpstr>PowerPoint Presentation</vt:lpstr>
      <vt:lpstr>Pre-Referral</vt:lpstr>
      <vt:lpstr>PowerPoint Presentation</vt:lpstr>
      <vt:lpstr>Referral Form-Student Identification</vt:lpstr>
      <vt:lpstr>Referral form-Connecting with Outside Agencies</vt:lpstr>
      <vt:lpstr>Referral form- Current Intervention details</vt:lpstr>
      <vt:lpstr>Referral Form- Data Sources</vt:lpstr>
      <vt:lpstr>District/ State Collaboration</vt:lpstr>
      <vt:lpstr>How Did We Implement the Process?</vt:lpstr>
      <vt:lpstr>PowerPoint Presentation</vt:lpstr>
      <vt:lpstr>Team Leader Networking and Training </vt:lpstr>
      <vt:lpstr>District Coach- Spring Maintenance Meeting- Sample Agenda</vt:lpstr>
      <vt:lpstr>MTSS and Tiered Behavioral Interventions </vt:lpstr>
      <vt:lpstr>Sample Agenda topics from District meetings</vt:lpstr>
      <vt:lpstr>PowerPoint Presentation</vt:lpstr>
      <vt:lpstr>How Does the District Support This?  </vt:lpstr>
      <vt:lpstr>  How Does the District and State Support This?  </vt:lpstr>
      <vt:lpstr>Looking forward  </vt:lpstr>
      <vt:lpstr>Questions?</vt:lpstr>
    </vt:vector>
  </TitlesOfParts>
  <Company>RCCSD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the Team Around</dc:title>
  <dc:creator>Kashner-Schmittinger Sarah B</dc:creator>
  <cp:lastModifiedBy>Laura Davidson</cp:lastModifiedBy>
  <cp:revision>34</cp:revision>
  <dcterms:created xsi:type="dcterms:W3CDTF">2016-05-05T00:11:46Z</dcterms:created>
  <dcterms:modified xsi:type="dcterms:W3CDTF">2016-11-17T19:12:22Z</dcterms:modified>
</cp:coreProperties>
</file>