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4" r:id="rId3"/>
    <p:sldId id="266" r:id="rId4"/>
    <p:sldId id="265" r:id="rId5"/>
    <p:sldId id="267" r:id="rId6"/>
    <p:sldId id="285" r:id="rId7"/>
    <p:sldId id="287" r:id="rId8"/>
    <p:sldId id="289" r:id="rId9"/>
    <p:sldId id="279" r:id="rId10"/>
    <p:sldId id="286" r:id="rId11"/>
    <p:sldId id="288" r:id="rId12"/>
    <p:sldId id="280" r:id="rId13"/>
    <p:sldId id="294" r:id="rId14"/>
    <p:sldId id="295" r:id="rId15"/>
    <p:sldId id="296" r:id="rId16"/>
    <p:sldId id="297" r:id="rId17"/>
    <p:sldId id="303" r:id="rId18"/>
    <p:sldId id="304" r:id="rId19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8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874" autoAdjust="0"/>
  </p:normalViewPr>
  <p:slideViewPr>
    <p:cSldViewPr>
      <p:cViewPr>
        <p:scale>
          <a:sx n="100" d="100"/>
          <a:sy n="100" d="100"/>
        </p:scale>
        <p:origin x="-11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DE-PBS Cadre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84A3C7E8-04BC-4979-A999-3CC7D0E96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36909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DE-PBS Cadre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852B8E6-4107-468A-A6BB-5DEEE6E54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4594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Receiving Blue</a:t>
            </a:r>
            <a:r>
              <a:rPr lang="en-US" baseline="0" dirty="0" smtClean="0"/>
              <a:t> ribbon and certificate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2B8E6-4107-468A-A6BB-5DEEE6E54207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DE-PBS Cadre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4320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Attendance update: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2B8E6-4107-468A-A6BB-5DEEE6E54207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DE-PBS Cadre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32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Attendance update</a:t>
            </a:r>
          </a:p>
          <a:p>
            <a:endParaRPr lang="en-US" dirty="0" smtClean="0"/>
          </a:p>
          <a:p>
            <a:r>
              <a:rPr lang="en-US" dirty="0" smtClean="0"/>
              <a:t>Share 1 sheet</a:t>
            </a:r>
            <a:r>
              <a:rPr lang="en-US" baseline="0" dirty="0" smtClean="0"/>
              <a:t> admin resource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2B8E6-4107-468A-A6BB-5DEEE6E54207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DE-PBS Cadre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7695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Spring 2012</a:t>
            </a:r>
          </a:p>
          <a:p>
            <a:r>
              <a:rPr lang="en-US" dirty="0" smtClean="0"/>
              <a:t>11 Participants + students from Cape – Cape High</a:t>
            </a:r>
            <a:r>
              <a:rPr lang="en-US" baseline="0" dirty="0" smtClean="0"/>
              <a:t> hosted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Does cadre think there would be interested in a MS forum?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2B8E6-4107-468A-A6BB-5DEEE6E54207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DE-PBS Cadre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591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Upcoming</a:t>
            </a:r>
            <a:r>
              <a:rPr lang="en-US" baseline="0" dirty="0" smtClean="0"/>
              <a:t> PD:</a:t>
            </a:r>
          </a:p>
          <a:p>
            <a:r>
              <a:rPr lang="en-US" dirty="0" smtClean="0"/>
              <a:t>PTR</a:t>
            </a:r>
            <a:r>
              <a:rPr lang="en-US" baseline="0" dirty="0" smtClean="0"/>
              <a:t> - </a:t>
            </a:r>
            <a:r>
              <a:rPr lang="en-US" dirty="0" smtClean="0"/>
              <a:t>Wednesday, October 10 – 9-4,</a:t>
            </a:r>
            <a:r>
              <a:rPr lang="en-US" baseline="0" dirty="0" smtClean="0"/>
              <a:t> </a:t>
            </a:r>
            <a:r>
              <a:rPr lang="en-US" dirty="0" smtClean="0"/>
              <a:t>Dover, DE – Sheraton Hotel </a:t>
            </a:r>
          </a:p>
          <a:p>
            <a:r>
              <a:rPr lang="en-US" dirty="0" smtClean="0"/>
              <a:t>	Explain</a:t>
            </a:r>
            <a:r>
              <a:rPr lang="en-US" baseline="0" dirty="0" smtClean="0"/>
              <a:t> the Facilitator </a:t>
            </a:r>
            <a:r>
              <a:rPr lang="en-US" baseline="0" smtClean="0"/>
              <a:t>support process</a:t>
            </a:r>
            <a:endParaRPr lang="en-US" dirty="0" smtClean="0"/>
          </a:p>
          <a:p>
            <a:r>
              <a:rPr lang="en-US" dirty="0" smtClean="0"/>
              <a:t>Tier 3 Strategy – Facilitators w/ teams</a:t>
            </a:r>
          </a:p>
          <a:p>
            <a:endParaRPr lang="en-US" dirty="0" smtClean="0"/>
          </a:p>
          <a:p>
            <a:r>
              <a:rPr lang="en-US" dirty="0" smtClean="0"/>
              <a:t>2 part series – </a:t>
            </a:r>
          </a:p>
          <a:p>
            <a:r>
              <a:rPr lang="en-US" dirty="0" smtClean="0"/>
              <a:t>FSC &amp; Self-Discipline</a:t>
            </a:r>
          </a:p>
          <a:p>
            <a:r>
              <a:rPr lang="en-US" dirty="0" smtClean="0"/>
              <a:t>Help</a:t>
            </a:r>
            <a:r>
              <a:rPr lang="en-US" baseline="0" dirty="0" smtClean="0"/>
              <a:t> teams decide if and who should attend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Targeted:</a:t>
            </a:r>
          </a:p>
          <a:p>
            <a:r>
              <a:rPr lang="en-US" dirty="0" smtClean="0"/>
              <a:t>Following up with</a:t>
            </a:r>
            <a:r>
              <a:rPr lang="en-US" baseline="0" dirty="0" smtClean="0"/>
              <a:t> schools that are part of our Cohort 1 to get a sense of current implementation</a:t>
            </a:r>
          </a:p>
          <a:p>
            <a:r>
              <a:rPr lang="en-US" baseline="0" dirty="0" smtClean="0"/>
              <a:t>Projected new targeted team training in Summer 2013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Celebration: </a:t>
            </a:r>
          </a:p>
          <a:p>
            <a:pPr marL="173336" indent="-173336">
              <a:buFontTx/>
              <a:buChar char="-"/>
            </a:pPr>
            <a:r>
              <a:rPr lang="en-US" dirty="0" smtClean="0"/>
              <a:t>What About Kelsey? </a:t>
            </a:r>
          </a:p>
          <a:p>
            <a:pPr marL="173336" indent="-173336">
              <a:buFontTx/>
              <a:buChar char="-"/>
            </a:pPr>
            <a:r>
              <a:rPr lang="en-US" dirty="0" smtClean="0"/>
              <a:t>Will</a:t>
            </a:r>
            <a:r>
              <a:rPr lang="en-US" baseline="0" dirty="0" smtClean="0"/>
              <a:t> have application for presentations (oral and poster)</a:t>
            </a:r>
          </a:p>
          <a:p>
            <a:pPr marL="173336" indent="-173336">
              <a:buFontTx/>
              <a:buChar char="-"/>
            </a:pPr>
            <a:endParaRPr lang="en-US" baseline="0" dirty="0" smtClean="0"/>
          </a:p>
          <a:p>
            <a:pPr marL="173336" indent="-173336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2B8E6-4107-468A-A6BB-5DEEE6E54207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DE-PBS Cadre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487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Share about grant application?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2B8E6-4107-468A-A6BB-5DEEE6E54207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DE-PBS Cadre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890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Secondary PBS sheet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Early Childhood PBS sheet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Tips for training bus drivers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Tardy Interventions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Group Contingency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Staff Motivation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Tips for Beyond the classroom (i.e. lunchroom, bus, hallways)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Tips for Students with ADHD &amp; Sensory Needs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Individual Behavior tools and Tips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Tips for Students with Learning Disabilities</a:t>
            </a:r>
          </a:p>
          <a:p>
            <a:r>
              <a:rPr lang="en-US" dirty="0"/>
              <a:t>Tips for Students with ODD and Non-Compliant Behavior</a:t>
            </a:r>
          </a:p>
          <a:p>
            <a:r>
              <a:rPr lang="en-US" dirty="0"/>
              <a:t>School-Home Collaboration </a:t>
            </a:r>
          </a:p>
          <a:p>
            <a:r>
              <a:rPr lang="en-US" dirty="0"/>
              <a:t>Tips for a positive classroom</a:t>
            </a:r>
          </a:p>
          <a:p>
            <a:r>
              <a:rPr lang="en-US" dirty="0"/>
              <a:t>Building Positive Relationships</a:t>
            </a:r>
          </a:p>
          <a:p>
            <a:r>
              <a:rPr lang="en-US" dirty="0"/>
              <a:t>Positive Notes Home</a:t>
            </a:r>
          </a:p>
          <a:p>
            <a:r>
              <a:rPr lang="en-US" dirty="0"/>
              <a:t>Suggestions to try when a class goes wrong (from Fires in the Bathroom)</a:t>
            </a:r>
          </a:p>
          <a:p>
            <a:r>
              <a:rPr lang="en-US" dirty="0"/>
              <a:t>Tips for Teaching Social Skills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2B8E6-4107-468A-A6BB-5DEEE6E54207}" type="slidenum">
              <a:rPr lang="en-US" smtClean="0"/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DE-PBS Cadre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84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Receiving banner &amp; certificate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2B8E6-4107-468A-A6BB-5DEEE6E54207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DE-PBS Cadre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72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Feedback letters distributed to schools that did not receive phase</a:t>
            </a:r>
            <a:r>
              <a:rPr lang="en-US" baseline="0" dirty="0" smtClean="0"/>
              <a:t> recognition and why.  Also distributed to coaches of these schools.  </a:t>
            </a:r>
          </a:p>
          <a:p>
            <a:r>
              <a:rPr lang="en-US" baseline="0" dirty="0" smtClean="0"/>
              <a:t>8 declines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2B8E6-4107-468A-A6BB-5DEEE6E54207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DE-PBS Cadre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75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Application</a:t>
            </a:r>
            <a:r>
              <a:rPr lang="en-US" baseline="0" dirty="0" smtClean="0"/>
              <a:t> guides what teams should naturally be doing through end of the year review &amp; reflection</a:t>
            </a:r>
          </a:p>
          <a:p>
            <a:endParaRPr lang="en-US" baseline="0" dirty="0" smtClean="0"/>
          </a:p>
          <a:p>
            <a:pPr defTabSz="924458">
              <a:defRPr/>
            </a:pPr>
            <a:r>
              <a:rPr lang="en-US" dirty="0" smtClean="0"/>
              <a:t>No excess info</a:t>
            </a:r>
          </a:p>
          <a:p>
            <a:pPr defTabSz="924458">
              <a:defRPr/>
            </a:pPr>
            <a:r>
              <a:rPr lang="en-US" dirty="0" smtClean="0"/>
              <a:t>Process should be a team effort (not “I” reflections; discuss data, not feelings)</a:t>
            </a:r>
          </a:p>
          <a:p>
            <a:pPr defTabSz="924458">
              <a:defRPr/>
            </a:pPr>
            <a:endParaRPr lang="en-US" dirty="0" smtClean="0"/>
          </a:p>
          <a:p>
            <a:pPr defTabSz="924458">
              <a:defRPr/>
            </a:pPr>
            <a:r>
              <a:rPr lang="en-US" dirty="0" smtClean="0"/>
              <a:t>COACH</a:t>
            </a:r>
            <a:r>
              <a:rPr lang="en-US" baseline="0" dirty="0" smtClean="0"/>
              <a:t> feedback wanted: </a:t>
            </a:r>
            <a:r>
              <a:rPr lang="en-US" dirty="0" smtClean="0"/>
              <a:t>Application review? </a:t>
            </a:r>
            <a:r>
              <a:rPr lang="en-US" smtClean="0"/>
              <a:t>- May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2B8E6-4107-468A-A6BB-5DEEE6E54207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DE-PBS Cadre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9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2B8E6-4107-468A-A6BB-5DEEE6E54207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DE-PBS Cadre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13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458">
              <a:defRPr/>
            </a:pPr>
            <a:endParaRPr lang="en-US" dirty="0" smtClean="0"/>
          </a:p>
          <a:p>
            <a:r>
              <a:rPr lang="en-US" dirty="0" smtClean="0"/>
              <a:t>Rubric developed for each of</a:t>
            </a:r>
            <a:r>
              <a:rPr lang="en-US" baseline="0" dirty="0" smtClean="0"/>
              <a:t> the 4 areas</a:t>
            </a:r>
          </a:p>
          <a:p>
            <a:r>
              <a:rPr lang="en-US" baseline="0" dirty="0" smtClean="0"/>
              <a:t>2 areas with subheadings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2B8E6-4107-468A-A6BB-5DEEE6E54207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DE-PBS Cadre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58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458">
              <a:defRPr/>
            </a:pPr>
            <a:endParaRPr lang="en-US" dirty="0" smtClean="0"/>
          </a:p>
          <a:p>
            <a:pPr defTabSz="924458">
              <a:defRPr/>
            </a:pPr>
            <a:r>
              <a:rPr lang="en-US" dirty="0" smtClean="0"/>
              <a:t>Reference purpose:</a:t>
            </a:r>
            <a:r>
              <a:rPr lang="en-US" baseline="0" dirty="0" smtClean="0"/>
              <a:t> </a:t>
            </a:r>
            <a:r>
              <a:rPr lang="en-US" dirty="0" smtClean="0"/>
              <a:t>Understand where schools are in implementation of SWPBS</a:t>
            </a:r>
          </a:p>
          <a:p>
            <a:endParaRPr lang="en-US" dirty="0" smtClean="0"/>
          </a:p>
          <a:p>
            <a:r>
              <a:rPr lang="en-US" dirty="0" smtClean="0"/>
              <a:t>Coaches</a:t>
            </a:r>
            <a:r>
              <a:rPr lang="en-US" baseline="0" dirty="0" smtClean="0"/>
              <a:t> and Staff t</a:t>
            </a:r>
            <a:r>
              <a:rPr lang="en-US" dirty="0" smtClean="0"/>
              <a:t>ogether will be able use this information to better</a:t>
            </a:r>
            <a:r>
              <a:rPr lang="en-US" baseline="0" dirty="0" smtClean="0"/>
              <a:t> support schools with this knowledge about their programming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2B8E6-4107-468A-A6BB-5DEEE6E54207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DE-PBS Cadre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13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458">
              <a:defRPr/>
            </a:pPr>
            <a:r>
              <a:rPr lang="en-US" dirty="0" smtClean="0"/>
              <a:t>Information</a:t>
            </a:r>
            <a:r>
              <a:rPr lang="en-US" baseline="0" dirty="0" smtClean="0"/>
              <a:t> used to score areas on 4 rubrics.  </a:t>
            </a:r>
          </a:p>
          <a:p>
            <a:pPr defTabSz="924458">
              <a:defRPr/>
            </a:pPr>
            <a:r>
              <a:rPr lang="en-US" baseline="0" dirty="0" smtClean="0"/>
              <a:t>Some items from each area are called “Essential Items” </a:t>
            </a:r>
          </a:p>
          <a:p>
            <a:pPr defTabSz="924458">
              <a:defRPr/>
            </a:pPr>
            <a:r>
              <a:rPr lang="en-US" baseline="0" dirty="0" smtClean="0"/>
              <a:t>These are used to score the tool, but feedback provided on all items.  </a:t>
            </a:r>
          </a:p>
          <a:p>
            <a:pPr defTabSz="924458">
              <a:defRPr/>
            </a:pPr>
            <a:endParaRPr lang="en-US" baseline="0" dirty="0" smtClean="0"/>
          </a:p>
          <a:p>
            <a:r>
              <a:rPr lang="en-US" i="1" dirty="0" smtClean="0"/>
              <a:t>Level Criteria- </a:t>
            </a:r>
            <a:endParaRPr lang="en-US" dirty="0" smtClean="0"/>
          </a:p>
          <a:p>
            <a:pPr lvl="0"/>
            <a:r>
              <a:rPr lang="en-US" dirty="0" smtClean="0"/>
              <a:t>Exploring ---  Level 1 -  0-50% of 2s and 3s on essential items</a:t>
            </a:r>
          </a:p>
          <a:p>
            <a:pPr lvl="0"/>
            <a:r>
              <a:rPr lang="en-US" dirty="0" smtClean="0"/>
              <a:t>Developing ---  Level 2 – 51%-79% of 2s and 3s on essential items</a:t>
            </a:r>
          </a:p>
          <a:p>
            <a:pPr lvl="0"/>
            <a:r>
              <a:rPr lang="en-US" dirty="0" smtClean="0"/>
              <a:t>Proficient --- Level 3 – 80-96% of 2 and 3 on EI; No 0s</a:t>
            </a:r>
          </a:p>
          <a:p>
            <a:pPr lvl="0"/>
            <a:r>
              <a:rPr lang="en-US" dirty="0" smtClean="0"/>
              <a:t>Exemplary --- Level 4 – 100% of 2 and 3 on EIs; 50% of items with a score of 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2B8E6-4107-468A-A6BB-5DEEE6E54207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DE-PBS Cadre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62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Coaches always included on correspondence </a:t>
            </a:r>
          </a:p>
          <a:p>
            <a:endParaRPr lang="en-US" dirty="0" smtClean="0"/>
          </a:p>
          <a:p>
            <a:r>
              <a:rPr lang="en-US" dirty="0" smtClean="0"/>
              <a:t>Call for volunteer</a:t>
            </a:r>
            <a:r>
              <a:rPr lang="en-US" baseline="0" dirty="0" smtClean="0"/>
              <a:t> schools!  </a:t>
            </a:r>
          </a:p>
          <a:p>
            <a:r>
              <a:rPr lang="en-US" baseline="0" dirty="0" smtClean="0"/>
              <a:t>We know fall is a tricky time, but need to get started on school visits.  </a:t>
            </a:r>
          </a:p>
          <a:p>
            <a:r>
              <a:rPr lang="en-US" baseline="0" dirty="0" smtClean="0"/>
              <a:t>1</a:t>
            </a:r>
            <a:r>
              <a:rPr lang="en-US" baseline="30000" dirty="0" smtClean="0"/>
              <a:t>st</a:t>
            </a:r>
            <a:r>
              <a:rPr lang="en-US" baseline="0" dirty="0" smtClean="0"/>
              <a:t> 5 to schedule this fall will receive a gift card for resources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2B8E6-4107-468A-A6BB-5DEEE6E54207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9/21/2012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DE-PBS Cadre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81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DE-PBS Cadre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September 21, 2012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72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614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Exploration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Few </a:t>
            </a:r>
            <a:r>
              <a:rPr lang="en-US" dirty="0"/>
              <a:t>elements of implementation </a:t>
            </a:r>
          </a:p>
          <a:p>
            <a:r>
              <a:rPr lang="en-US" b="1" dirty="0" smtClean="0"/>
              <a:t>Developing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Early </a:t>
            </a:r>
            <a:r>
              <a:rPr lang="en-US" dirty="0"/>
              <a:t>phase of implementation; some elements adequately in place</a:t>
            </a:r>
          </a:p>
          <a:p>
            <a:r>
              <a:rPr lang="en-US" b="1" dirty="0" smtClean="0"/>
              <a:t>Proficient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Elements </a:t>
            </a:r>
            <a:r>
              <a:rPr lang="en-US" dirty="0"/>
              <a:t>in place and implemented </a:t>
            </a:r>
          </a:p>
          <a:p>
            <a:r>
              <a:rPr lang="en-US" b="1" dirty="0" smtClean="0"/>
              <a:t>Exemplary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Implementation </a:t>
            </a:r>
            <a:r>
              <a:rPr lang="en-US" dirty="0"/>
              <a:t>shows evidence of innovation and sustainability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317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Item Scoring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8548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smtClean="0"/>
              <a:t>Schools </a:t>
            </a:r>
            <a:r>
              <a:rPr lang="en-US" dirty="0"/>
              <a:t>cannot receive proficient implementation with a score of 1 on any essential item</a:t>
            </a:r>
          </a:p>
          <a:p>
            <a:pPr lvl="0"/>
            <a:r>
              <a:rPr lang="en-US" dirty="0"/>
              <a:t>Schools cannot receive exemplary implementation with a score of 0 or 1 on any essential item</a:t>
            </a:r>
          </a:p>
          <a:p>
            <a:r>
              <a:rPr lang="en-US" dirty="0" smtClean="0"/>
              <a:t>We </a:t>
            </a:r>
            <a:r>
              <a:rPr lang="en-US" dirty="0"/>
              <a:t>are using </a:t>
            </a:r>
            <a:r>
              <a:rPr lang="en-US" dirty="0" smtClean="0"/>
              <a:t>percentage of Essential Items meeting a certain score </a:t>
            </a:r>
            <a:r>
              <a:rPr lang="en-US" dirty="0"/>
              <a:t>to </a:t>
            </a:r>
            <a:r>
              <a:rPr lang="en-US" dirty="0" smtClean="0"/>
              <a:t>determine the level category, </a:t>
            </a:r>
            <a:r>
              <a:rPr lang="en-US" dirty="0"/>
              <a:t>but </a:t>
            </a:r>
            <a:r>
              <a:rPr lang="en-US" dirty="0" smtClean="0"/>
              <a:t>percentage scores </a:t>
            </a:r>
            <a:r>
              <a:rPr lang="en-US" dirty="0"/>
              <a:t>will not be </a:t>
            </a:r>
            <a:r>
              <a:rPr lang="en-US" dirty="0" smtClean="0"/>
              <a:t>used for reporting.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241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Logistics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447800" y="1828800"/>
            <a:ext cx="3057148" cy="639762"/>
          </a:xfrm>
        </p:spPr>
        <p:txBody>
          <a:bodyPr/>
          <a:lstStyle/>
          <a:p>
            <a:r>
              <a:rPr lang="en-US" dirty="0" smtClean="0"/>
              <a:t>School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8200" y="2590800"/>
            <a:ext cx="3623377" cy="283579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Schools </a:t>
            </a:r>
            <a:r>
              <a:rPr lang="en-US" dirty="0"/>
              <a:t>w/out a SET-D </a:t>
            </a:r>
            <a:endParaRPr lang="en-US" dirty="0" smtClean="0"/>
          </a:p>
          <a:p>
            <a:pPr lvl="0"/>
            <a:r>
              <a:rPr lang="en-US" dirty="0" smtClean="0"/>
              <a:t>Schools </a:t>
            </a:r>
            <a:r>
              <a:rPr lang="en-US" dirty="0"/>
              <a:t>that selected </a:t>
            </a:r>
            <a:r>
              <a:rPr lang="en-US" dirty="0" smtClean="0"/>
              <a:t>Winter 2012 during   11-12 SY</a:t>
            </a:r>
            <a:endParaRPr lang="en-US" dirty="0"/>
          </a:p>
          <a:p>
            <a:pPr lvl="0"/>
            <a:r>
              <a:rPr lang="en-US" dirty="0" smtClean="0"/>
              <a:t>Volunteers welcome anytime!</a:t>
            </a:r>
            <a:endParaRPr lang="en-US" dirty="0"/>
          </a:p>
          <a:p>
            <a:pPr lvl="0"/>
            <a:r>
              <a:rPr lang="en-US" dirty="0"/>
              <a:t>Schools trained longest ago </a:t>
            </a: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1828800"/>
            <a:ext cx="3055717" cy="639762"/>
          </a:xfrm>
        </p:spPr>
        <p:txBody>
          <a:bodyPr/>
          <a:lstStyle/>
          <a:p>
            <a:r>
              <a:rPr lang="en-US" dirty="0" smtClean="0"/>
              <a:t>Invite Process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514600"/>
            <a:ext cx="3843528" cy="2835797"/>
          </a:xfrm>
        </p:spPr>
        <p:txBody>
          <a:bodyPr>
            <a:normAutofit fontScale="92500"/>
          </a:bodyPr>
          <a:lstStyle/>
          <a:p>
            <a:r>
              <a:rPr lang="en-US" dirty="0"/>
              <a:t>Approach schools with the following options: </a:t>
            </a:r>
          </a:p>
          <a:p>
            <a:pPr lvl="0"/>
            <a:r>
              <a:rPr lang="en-US" dirty="0"/>
              <a:t>2 date options </a:t>
            </a:r>
            <a:r>
              <a:rPr lang="en-US" dirty="0" smtClean="0"/>
              <a:t>in the season</a:t>
            </a:r>
            <a:endParaRPr lang="en-US" dirty="0"/>
          </a:p>
          <a:p>
            <a:pPr lvl="0"/>
            <a:r>
              <a:rPr lang="en-US" dirty="0"/>
              <a:t>1 year pass on </a:t>
            </a:r>
            <a:r>
              <a:rPr lang="en-US" dirty="0" smtClean="0"/>
              <a:t>evaluation</a:t>
            </a:r>
            <a:endParaRPr lang="en-US" dirty="0"/>
          </a:p>
          <a:p>
            <a:pPr lvl="0"/>
            <a:r>
              <a:rPr lang="en-US" dirty="0"/>
              <a:t>Select status as </a:t>
            </a:r>
            <a:r>
              <a:rPr lang="en-US" dirty="0" smtClean="0"/>
              <a:t>inactive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541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 Day School-wide PBS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Tuesday, September 25 – 9-3:30</a:t>
            </a:r>
          </a:p>
          <a:p>
            <a:r>
              <a:rPr lang="en-US" dirty="0" smtClean="0"/>
              <a:t>Dover, DE – Sheraton Hotel </a:t>
            </a:r>
          </a:p>
          <a:p>
            <a:r>
              <a:rPr lang="en-US" dirty="0" smtClean="0"/>
              <a:t>Who should attend?</a:t>
            </a:r>
          </a:p>
          <a:p>
            <a:pPr lvl="1"/>
            <a:r>
              <a:rPr lang="en-US" dirty="0" smtClean="0"/>
              <a:t>New PBS Team members to existing teams</a:t>
            </a:r>
          </a:p>
          <a:p>
            <a:pPr lvl="1"/>
            <a:r>
              <a:rPr lang="en-US" dirty="0" smtClean="0"/>
              <a:t>New coaches</a:t>
            </a:r>
          </a:p>
          <a:p>
            <a:pPr lvl="1"/>
            <a:r>
              <a:rPr lang="en-US" dirty="0" smtClean="0"/>
              <a:t>New Administrators</a:t>
            </a:r>
          </a:p>
        </p:txBody>
      </p:sp>
    </p:spTree>
    <p:extLst>
      <p:ext uri="{BB962C8B-B14F-4D97-AF65-F5344CB8AC3E}">
        <p14:creationId xmlns:p14="http://schemas.microsoft.com/office/powerpoint/2010/main" val="1737462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Administrator Roundtable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Brownbag lunch during 1 Day SWPBS Workshop</a:t>
            </a:r>
          </a:p>
          <a:p>
            <a:r>
              <a:rPr lang="en-US" dirty="0" smtClean="0"/>
              <a:t>Agenda: </a:t>
            </a:r>
          </a:p>
          <a:p>
            <a:pPr lvl="1"/>
            <a:r>
              <a:rPr lang="en-US" dirty="0" smtClean="0"/>
              <a:t>Expectations of the Administrator on the SWPBS Team</a:t>
            </a:r>
          </a:p>
          <a:p>
            <a:pPr lvl="1"/>
            <a:r>
              <a:rPr lang="en-US" dirty="0"/>
              <a:t>New School Year Administrator Resolutions </a:t>
            </a:r>
            <a:endParaRPr lang="en-US" dirty="0" smtClean="0"/>
          </a:p>
          <a:p>
            <a:pPr lvl="1"/>
            <a:r>
              <a:rPr lang="en-US" dirty="0" smtClean="0"/>
              <a:t>Supporting Staff </a:t>
            </a:r>
          </a:p>
          <a:p>
            <a:pPr lvl="1"/>
            <a:r>
              <a:rPr lang="en-US" dirty="0" smtClean="0"/>
              <a:t>Resource Sharing</a:t>
            </a:r>
          </a:p>
          <a:p>
            <a:pPr lvl="1"/>
            <a:r>
              <a:rPr lang="en-US" dirty="0" smtClean="0"/>
              <a:t>Discussion: Strengths &amp; Challenges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528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1143000"/>
          </a:xfrm>
        </p:spPr>
        <p:txBody>
          <a:bodyPr/>
          <a:lstStyle/>
          <a:p>
            <a:r>
              <a:rPr lang="en-US" dirty="0" smtClean="0"/>
              <a:t>High School Forum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57400"/>
            <a:ext cx="6777317" cy="381989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Spring 2012 Forum Update</a:t>
            </a:r>
          </a:p>
          <a:p>
            <a:pPr lvl="1"/>
            <a:r>
              <a:rPr lang="en-US" dirty="0" smtClean="0"/>
              <a:t>Glasgow HS – Christina</a:t>
            </a:r>
          </a:p>
          <a:p>
            <a:pPr lvl="1"/>
            <a:r>
              <a:rPr lang="en-US" dirty="0" smtClean="0"/>
              <a:t>Dover HS – Capital</a:t>
            </a:r>
          </a:p>
          <a:p>
            <a:pPr lvl="1"/>
            <a:r>
              <a:rPr lang="en-US" dirty="0" smtClean="0"/>
              <a:t>Lake Forest HS – Lake Forest</a:t>
            </a:r>
          </a:p>
          <a:p>
            <a:pPr lvl="1"/>
            <a:r>
              <a:rPr lang="en-US" dirty="0" smtClean="0"/>
              <a:t>Cape Henlopen HS – Cape Henlopen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Fall 2012 Forum Plans</a:t>
            </a:r>
          </a:p>
          <a:p>
            <a:pPr lvl="1"/>
            <a:r>
              <a:rPr lang="en-US" dirty="0" smtClean="0"/>
              <a:t>October 3, 2012</a:t>
            </a:r>
          </a:p>
          <a:p>
            <a:pPr lvl="1"/>
            <a:r>
              <a:rPr lang="en-US" dirty="0" smtClean="0"/>
              <a:t>Newark High School Hosting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Middle School Forum and Visits?</a:t>
            </a:r>
            <a:endParaRPr lang="en-US" dirty="0"/>
          </a:p>
        </p:txBody>
      </p:sp>
      <p:pic>
        <p:nvPicPr>
          <p:cNvPr id="2053" name="Picture 5" descr="C:\Users\hearn\AppData\Local\Microsoft\Windows\Temporary Internet Files\Content.IE5\FQ0HJXPE\MC90005679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648200"/>
            <a:ext cx="2000221" cy="1495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7994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412111" y="1219200"/>
            <a:ext cx="3057148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Other Upcoming PD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041721" y="2057400"/>
            <a:ext cx="3419856" cy="2835797"/>
          </a:xfrm>
        </p:spPr>
        <p:txBody>
          <a:bodyPr>
            <a:normAutofit/>
          </a:bodyPr>
          <a:lstStyle/>
          <a:p>
            <a:r>
              <a:rPr lang="en-US" dirty="0" smtClean="0"/>
              <a:t>Prevent-Teach-Reinforce</a:t>
            </a:r>
          </a:p>
          <a:p>
            <a:r>
              <a:rPr lang="en-US" dirty="0" smtClean="0"/>
              <a:t>Family-School Collaboration</a:t>
            </a:r>
          </a:p>
          <a:p>
            <a:r>
              <a:rPr lang="en-US" dirty="0" smtClean="0"/>
              <a:t>Developing Self-Discipline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1219200"/>
            <a:ext cx="3055717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PD To </a:t>
            </a:r>
            <a:r>
              <a:rPr lang="en-US" dirty="0"/>
              <a:t>Be Scheduled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057400"/>
            <a:ext cx="3419856" cy="2835797"/>
          </a:xfrm>
        </p:spPr>
        <p:txBody>
          <a:bodyPr>
            <a:normAutofit fontScale="92500"/>
          </a:bodyPr>
          <a:lstStyle/>
          <a:p>
            <a:r>
              <a:rPr lang="en-US" dirty="0"/>
              <a:t>Targeted Team Technical Assistance</a:t>
            </a:r>
          </a:p>
          <a:p>
            <a:r>
              <a:rPr lang="en-US" dirty="0"/>
              <a:t>DE-PBS Celebration (Spring 2013)</a:t>
            </a:r>
          </a:p>
          <a:p>
            <a:r>
              <a:rPr lang="en-US" dirty="0"/>
              <a:t>School Climate Data Workshop (May 2013)</a:t>
            </a:r>
          </a:p>
          <a:p>
            <a:endParaRPr lang="en-US" dirty="0"/>
          </a:p>
        </p:txBody>
      </p:sp>
      <p:pic>
        <p:nvPicPr>
          <p:cNvPr id="1026" name="Picture 2" descr="C:\Users\hearn\AppData\Local\Microsoft\Windows\Temporary Internet Files\Content.IE5\XEWDJMTQ\MC90025065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267200"/>
            <a:ext cx="1895192" cy="2166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4618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School Climate Survey </a:t>
            </a:r>
            <a:r>
              <a:rPr lang="en-US" dirty="0" smtClean="0"/>
              <a:t>12-13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412111" y="1905000"/>
            <a:ext cx="3057148" cy="639762"/>
          </a:xfrm>
        </p:spPr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041721" y="2563685"/>
            <a:ext cx="3419856" cy="2835797"/>
          </a:xfrm>
        </p:spPr>
        <p:txBody>
          <a:bodyPr/>
          <a:lstStyle/>
          <a:p>
            <a:r>
              <a:rPr lang="en-US" dirty="0" smtClean="0"/>
              <a:t>Enrollment: 10/2012-11/2/12</a:t>
            </a:r>
          </a:p>
          <a:p>
            <a:r>
              <a:rPr lang="en-US" dirty="0" smtClean="0"/>
              <a:t>Survey window: 1/4/13-3/1/13</a:t>
            </a:r>
          </a:p>
          <a:p>
            <a:r>
              <a:rPr lang="en-US" dirty="0" smtClean="0"/>
              <a:t>Results: May 2013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5011837" y="1905001"/>
            <a:ext cx="3055717" cy="639762"/>
          </a:xfrm>
        </p:spPr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152" y="2563685"/>
            <a:ext cx="3419856" cy="2835797"/>
          </a:xfrm>
        </p:spPr>
        <p:txBody>
          <a:bodyPr/>
          <a:lstStyle/>
          <a:p>
            <a:r>
              <a:rPr lang="en-US" dirty="0" smtClean="0"/>
              <a:t>Student, Staff, Home Versions</a:t>
            </a:r>
          </a:p>
          <a:p>
            <a:r>
              <a:rPr lang="en-US" dirty="0" smtClean="0"/>
              <a:t>Paper &amp; Online Options</a:t>
            </a:r>
          </a:p>
          <a:p>
            <a:r>
              <a:rPr lang="en-US" dirty="0" smtClean="0"/>
              <a:t>Survey Contact per school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6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041721" y="2438400"/>
            <a:ext cx="3419856" cy="3372091"/>
          </a:xfrm>
        </p:spPr>
        <p:txBody>
          <a:bodyPr>
            <a:normAutofit/>
          </a:bodyPr>
          <a:lstStyle/>
          <a:p>
            <a:r>
              <a:rPr lang="en-US" dirty="0" smtClean="0"/>
              <a:t>Distributed throughout year to Administrators, Team Leaders, Coaches</a:t>
            </a:r>
          </a:p>
          <a:p>
            <a:r>
              <a:rPr lang="en-US" dirty="0" smtClean="0"/>
              <a:t>Posted to website for future reference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Topics include: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Positive </a:t>
            </a:r>
            <a:r>
              <a:rPr lang="en-US" dirty="0"/>
              <a:t>notes home, </a:t>
            </a:r>
          </a:p>
          <a:p>
            <a:r>
              <a:rPr lang="en-US" dirty="0"/>
              <a:t>Building positive relationships, </a:t>
            </a:r>
          </a:p>
          <a:p>
            <a:r>
              <a:rPr lang="en-US" dirty="0"/>
              <a:t>Tips for bus drivers, </a:t>
            </a:r>
          </a:p>
          <a:p>
            <a:r>
              <a:rPr lang="en-US" dirty="0"/>
              <a:t>Secondary PBS, </a:t>
            </a:r>
          </a:p>
          <a:p>
            <a:r>
              <a:rPr lang="en-US" dirty="0"/>
              <a:t>PBS for Administrators</a:t>
            </a:r>
          </a:p>
          <a:p>
            <a:r>
              <a:rPr lang="en-US" dirty="0"/>
              <a:t>Others?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762000"/>
            <a:ext cx="177165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 rot="764618">
            <a:off x="7100284" y="968659"/>
            <a:ext cx="100260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DE_PBS</a:t>
            </a:r>
            <a:endParaRPr lang="en-US" dirty="0"/>
          </a:p>
        </p:txBody>
      </p:sp>
      <p:sp>
        <p:nvSpPr>
          <p:cNvPr id="9" name="5-Point Star 8"/>
          <p:cNvSpPr/>
          <p:nvPr/>
        </p:nvSpPr>
        <p:spPr>
          <a:xfrm>
            <a:off x="7696200" y="891200"/>
            <a:ext cx="152400" cy="152400"/>
          </a:xfrm>
          <a:prstGeom prst="star5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15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82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DE-PBS Phase 1 Recognition</a:t>
            </a:r>
            <a:br>
              <a:rPr lang="en-US" dirty="0" smtClean="0"/>
            </a:br>
            <a:r>
              <a:rPr lang="en-US" dirty="0" smtClean="0"/>
              <a:t>2011-2012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40157"/>
              </p:ext>
            </p:extLst>
          </p:nvPr>
        </p:nvGraphicFramePr>
        <p:xfrm>
          <a:off x="1066800" y="1981198"/>
          <a:ext cx="6777037" cy="4114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4302"/>
                <a:gridCol w="3442735"/>
              </a:tblGrid>
              <a:tr h="2954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dirty="0">
                          <a:effectLst/>
                        </a:rPr>
                        <a:t>School District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dirty="0">
                          <a:effectLst/>
                        </a:rPr>
                        <a:t>School Name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60321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Appoquinimink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School District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Silver Lake Elementary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4441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Brandywine School District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Claymont Elementary</a:t>
                      </a:r>
                      <a:endParaRPr lang="en-US" sz="14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Harlan Elementary</a:t>
                      </a:r>
                      <a:endParaRPr lang="en-US" sz="14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Maple Lane Elementary</a:t>
                      </a:r>
                      <a:endParaRPr lang="en-US" sz="14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Springer Middle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321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Cape Henlopen School District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Shields Elementary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321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Capital School District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Kent County Alternative Program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65274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 Forest School District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Lake Forest Central Elementary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Lake Forest North Elementary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12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DE-PBS Phase 2 Recognition</a:t>
            </a:r>
            <a:br>
              <a:rPr lang="en-US" dirty="0" smtClean="0"/>
            </a:br>
            <a:r>
              <a:rPr lang="en-US" dirty="0" smtClean="0"/>
              <a:t>2011-2012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94861"/>
              </p:ext>
            </p:extLst>
          </p:nvPr>
        </p:nvGraphicFramePr>
        <p:xfrm>
          <a:off x="1066800" y="1981197"/>
          <a:ext cx="7010400" cy="42672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5200"/>
                <a:gridCol w="3505200"/>
              </a:tblGrid>
              <a:tr h="3300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dirty="0">
                          <a:effectLst/>
                        </a:rPr>
                        <a:t>School District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dirty="0">
                          <a:effectLst/>
                        </a:rPr>
                        <a:t>School Name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828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dirty="0" err="1">
                          <a:effectLst/>
                        </a:rPr>
                        <a:t>Appoquinimink</a:t>
                      </a:r>
                      <a:r>
                        <a:rPr lang="en-US" sz="1600" dirty="0">
                          <a:effectLst/>
                        </a:rPr>
                        <a:t> School District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Brick Mill Elementary</a:t>
                      </a:r>
                      <a:endParaRPr lang="en-US" sz="1400" baseline="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Townsend Elementary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02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dirty="0">
                          <a:effectLst/>
                        </a:rPr>
                        <a:t>Brandywine School District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Lombardy Elementary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04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dirty="0">
                          <a:effectLst/>
                        </a:rPr>
                        <a:t>Cape Henlopen School District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Rehoboth Elementary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Milton Elementary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428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dirty="0">
                          <a:effectLst/>
                        </a:rPr>
                        <a:t>Christina School District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Gallaher Elementary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Wilson Elementary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02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dirty="0">
                          <a:effectLst/>
                        </a:rPr>
                        <a:t>Caesar Rodney School District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Charlton School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02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dirty="0">
                          <a:effectLst/>
                        </a:rPr>
                        <a:t>Lake Forest School District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Lake Forest South Elementary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02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dirty="0">
                          <a:effectLst/>
                        </a:rPr>
                        <a:t>Milford School District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Morris Early Childhood Center 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02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dirty="0">
                          <a:effectLst/>
                        </a:rPr>
                        <a:t>Woodbridge School District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Woodbridge Elementary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46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Notices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Letters </a:t>
            </a:r>
            <a:r>
              <a:rPr lang="en-US" dirty="0"/>
              <a:t>to district superintendents </a:t>
            </a:r>
            <a:r>
              <a:rPr lang="en-US" dirty="0" smtClean="0"/>
              <a:t>		and </a:t>
            </a:r>
            <a:r>
              <a:rPr lang="en-US" dirty="0"/>
              <a:t>board presidents, </a:t>
            </a:r>
            <a:endParaRPr lang="en-US" dirty="0" smtClean="0"/>
          </a:p>
          <a:p>
            <a:r>
              <a:rPr lang="en-US" dirty="0" smtClean="0"/>
              <a:t>DOE </a:t>
            </a:r>
            <a:r>
              <a:rPr lang="en-US" dirty="0"/>
              <a:t>governors report, </a:t>
            </a:r>
            <a:endParaRPr lang="en-US" dirty="0" smtClean="0"/>
          </a:p>
          <a:p>
            <a:r>
              <a:rPr lang="en-US" dirty="0" smtClean="0"/>
              <a:t>Website highlights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 do we attract more applicants?</a:t>
            </a:r>
            <a:endParaRPr lang="en-US" dirty="0"/>
          </a:p>
        </p:txBody>
      </p:sp>
      <p:pic>
        <p:nvPicPr>
          <p:cNvPr id="4098" name="Picture 2" descr="C:\Users\hearn\AppData\Local\Microsoft\Windows\Temporary Internet Files\Content.IE5\0J7I7RMX\MC900389206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743200"/>
            <a:ext cx="1600200" cy="1803017"/>
          </a:xfrm>
          <a:prstGeom prst="rect">
            <a:avLst/>
          </a:prstGeom>
          <a:noFill/>
          <a:scene3d>
            <a:camera prst="orthographicFront">
              <a:rot lat="0" lon="87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86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12-13 SY Phase Recognition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Phase </a:t>
            </a:r>
            <a:r>
              <a:rPr lang="en-US" dirty="0"/>
              <a:t>1 &amp; 2 </a:t>
            </a:r>
            <a:r>
              <a:rPr lang="en-US" dirty="0" smtClean="0"/>
              <a:t>Materials</a:t>
            </a:r>
          </a:p>
          <a:p>
            <a:pPr lvl="1"/>
            <a:r>
              <a:rPr lang="en-US" dirty="0" smtClean="0"/>
              <a:t>Application</a:t>
            </a:r>
          </a:p>
          <a:p>
            <a:pPr lvl="1"/>
            <a:r>
              <a:rPr lang="en-US" dirty="0" smtClean="0"/>
              <a:t>Frequently Asked Questions</a:t>
            </a:r>
          </a:p>
          <a:p>
            <a:pPr lvl="1"/>
            <a:r>
              <a:rPr lang="en-US" dirty="0" smtClean="0"/>
              <a:t>Reflection Question Review Guide</a:t>
            </a:r>
          </a:p>
          <a:p>
            <a:pPr lvl="1"/>
            <a:r>
              <a:rPr lang="en-US" dirty="0" smtClean="0"/>
              <a:t>Due June 28,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85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12-13 SY Phase </a:t>
            </a:r>
            <a:r>
              <a:rPr lang="en-US" dirty="0" smtClean="0"/>
              <a:t>Recognition</a:t>
            </a:r>
            <a:br>
              <a:rPr lang="en-US" dirty="0" smtClean="0"/>
            </a:br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 entails end of the year program reflection</a:t>
            </a:r>
          </a:p>
          <a:p>
            <a:r>
              <a:rPr lang="en-US" dirty="0"/>
              <a:t>Recognition reflects CURRENT year effort; schools maintaining or advancing levels should apply yearly</a:t>
            </a:r>
          </a:p>
          <a:p>
            <a:r>
              <a:rPr lang="en-US" dirty="0"/>
              <a:t>Process should be a team effort </a:t>
            </a:r>
          </a:p>
          <a:p>
            <a:r>
              <a:rPr lang="en-US" dirty="0"/>
              <a:t>Application review? - May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119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DE-PBS Key Feature Evaluation</a:t>
            </a:r>
            <a:br>
              <a:rPr lang="en-US" dirty="0" smtClean="0"/>
            </a:br>
            <a:r>
              <a:rPr lang="en-US" i="1" dirty="0" smtClean="0"/>
              <a:t>Purpose: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 </a:t>
            </a:r>
            <a:r>
              <a:rPr lang="en-US" dirty="0"/>
              <a:t>where schools are in implementation of </a:t>
            </a:r>
            <a:r>
              <a:rPr lang="en-US" dirty="0" smtClean="0"/>
              <a:t>SWPBS</a:t>
            </a:r>
          </a:p>
          <a:p>
            <a:r>
              <a:rPr lang="en-US" dirty="0"/>
              <a:t>Guidance on need for staff development </a:t>
            </a:r>
          </a:p>
          <a:p>
            <a:pPr lvl="0"/>
            <a:r>
              <a:rPr lang="en-US" dirty="0" smtClean="0"/>
              <a:t>Technical </a:t>
            </a:r>
            <a:r>
              <a:rPr lang="en-US" dirty="0"/>
              <a:t>assistance for </a:t>
            </a:r>
            <a:r>
              <a:rPr lang="en-US" dirty="0" smtClean="0"/>
              <a:t>schools through comprehensive report</a:t>
            </a:r>
            <a:endParaRPr lang="en-US" dirty="0"/>
          </a:p>
          <a:p>
            <a:pPr lvl="0"/>
            <a:r>
              <a:rPr lang="en-US" dirty="0" smtClean="0"/>
              <a:t>Evaluate </a:t>
            </a:r>
            <a:r>
              <a:rPr lang="en-US" dirty="0"/>
              <a:t>change at the school level and state level </a:t>
            </a:r>
            <a:endParaRPr lang="en-US" dirty="0" smtClean="0"/>
          </a:p>
          <a:p>
            <a:pPr lvl="0"/>
            <a:r>
              <a:rPr lang="en-US" dirty="0" smtClean="0"/>
              <a:t>Tool matches </a:t>
            </a:r>
            <a:r>
              <a:rPr lang="en-US" dirty="0"/>
              <a:t>our </a:t>
            </a:r>
            <a:r>
              <a:rPr lang="en-US" dirty="0" smtClean="0"/>
              <a:t>DE Key </a:t>
            </a:r>
            <a:r>
              <a:rPr lang="en-US" dirty="0"/>
              <a:t>F</a:t>
            </a:r>
            <a:r>
              <a:rPr lang="en-US" dirty="0" smtClean="0"/>
              <a:t>eatures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083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033708" cy="3508977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On-site </a:t>
            </a:r>
            <a:r>
              <a:rPr lang="en-US" dirty="0" smtClean="0"/>
              <a:t>Visit by DE-PBS Staff (approx</a:t>
            </a:r>
            <a:r>
              <a:rPr lang="en-US" dirty="0"/>
              <a:t>. 3-4 hours)</a:t>
            </a:r>
            <a:endParaRPr lang="en-US" sz="2000" dirty="0"/>
          </a:p>
          <a:p>
            <a:pPr lvl="0"/>
            <a:r>
              <a:rPr lang="en-US" dirty="0"/>
              <a:t>Sources of Information:</a:t>
            </a:r>
            <a:endParaRPr lang="en-US" sz="2000" dirty="0"/>
          </a:p>
          <a:p>
            <a:pPr lvl="1"/>
            <a:r>
              <a:rPr lang="en-US" sz="2400" dirty="0"/>
              <a:t>Interviews with administrator, DE-PBS team leader, teachers/staff, students</a:t>
            </a:r>
            <a:endParaRPr lang="en-US" sz="2000" dirty="0"/>
          </a:p>
          <a:p>
            <a:pPr lvl="1"/>
            <a:r>
              <a:rPr lang="en-US" sz="2400" dirty="0"/>
              <a:t>Review of documents</a:t>
            </a:r>
            <a:endParaRPr lang="en-US" sz="2000" dirty="0"/>
          </a:p>
          <a:p>
            <a:pPr lvl="1"/>
            <a:r>
              <a:rPr lang="en-US" sz="2400" dirty="0" err="1"/>
              <a:t>Schoolwide</a:t>
            </a:r>
            <a:r>
              <a:rPr lang="en-US" sz="2400" dirty="0"/>
              <a:t> observations</a:t>
            </a:r>
            <a:endParaRPr lang="en-US" sz="2000" dirty="0"/>
          </a:p>
          <a:p>
            <a:pPr lvl="1"/>
            <a:r>
              <a:rPr lang="en-US" sz="2400" dirty="0"/>
              <a:t>Existing data: School Climate Surveys, DE Assessment of Strengths &amp; Needs for PBS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210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323908"/>
              </p:ext>
            </p:extLst>
          </p:nvPr>
        </p:nvGraphicFramePr>
        <p:xfrm>
          <a:off x="762000" y="1371601"/>
          <a:ext cx="7620000" cy="3581398"/>
        </p:xfrm>
        <a:graphic>
          <a:graphicData uri="http://schemas.openxmlformats.org/drawingml/2006/table">
            <a:tbl>
              <a:tblPr firstRow="1" firstCol="1" bandRow="1"/>
              <a:tblGrid>
                <a:gridCol w="3629319"/>
                <a:gridCol w="3990681"/>
              </a:tblGrid>
              <a:tr h="1035244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u="sng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u="sng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Delaware </a:t>
                      </a:r>
                      <a:r>
                        <a:rPr lang="en-US" sz="1300" b="1" u="sng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PBS Key Feature Evaluation Structure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96" marR="65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109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School-wide PBS Tier 1: </a:t>
                      </a:r>
                      <a:endParaRPr lang="en-US" sz="1100" b="1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Program </a:t>
                      </a: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Development &amp; </a:t>
                      </a:r>
                      <a:r>
                        <a:rPr lang="en-US" sz="11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Evaluation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Data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Problem-Solving Teams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Professional Development &amp; Resources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96" marR="654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Prevention: Implementing </a:t>
                      </a:r>
                      <a:r>
                        <a:rPr lang="en-US" sz="1100" b="1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Schoolwide</a:t>
                      </a: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&amp; </a:t>
                      </a:r>
                      <a:endParaRPr lang="en-US" sz="1100" b="1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Classroom Systems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Positive Relations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Expectations/Teaching/ Acknowledgement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Safety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96" marR="654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0352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Correcting Problem Behavior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96" marR="654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Developing Self Discipline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496" marR="654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35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1895</TotalTime>
  <Words>998</Words>
  <Application>Microsoft Office PowerPoint</Application>
  <PresentationFormat>On-screen Show (4:3)</PresentationFormat>
  <Paragraphs>309</Paragraphs>
  <Slides>18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Austin</vt:lpstr>
      <vt:lpstr>DE-PBS Cadre Meeting</vt:lpstr>
      <vt:lpstr>DE-PBS Phase 1 Recognition 2011-2012</vt:lpstr>
      <vt:lpstr>DE-PBS Phase 2 Recognition 2011-2012</vt:lpstr>
      <vt:lpstr>Public Notices</vt:lpstr>
      <vt:lpstr>12-13 SY Phase Recognition Logistics</vt:lpstr>
      <vt:lpstr>12-13 SY Phase Recognition Notes</vt:lpstr>
      <vt:lpstr>DE-PBS Key Feature Evaluation Purpose:</vt:lpstr>
      <vt:lpstr>Process</vt:lpstr>
      <vt:lpstr>PowerPoint Presentation</vt:lpstr>
      <vt:lpstr>Levels of Implementation</vt:lpstr>
      <vt:lpstr>Essential Item Scoring</vt:lpstr>
      <vt:lpstr>Evaluation Logistics </vt:lpstr>
      <vt:lpstr>1 Day School-wide PBS  </vt:lpstr>
      <vt:lpstr>Administrator Roundtable</vt:lpstr>
      <vt:lpstr>High School Forum</vt:lpstr>
      <vt:lpstr>PowerPoint Presentation</vt:lpstr>
      <vt:lpstr>School Climate Survey 12-13 </vt:lpstr>
      <vt:lpstr>Resources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DE-PBS Cadre Meeting</dc:title>
  <dc:creator>Hearn, Sarah</dc:creator>
  <cp:lastModifiedBy>hearn</cp:lastModifiedBy>
  <cp:revision>56</cp:revision>
  <cp:lastPrinted>2012-09-18T14:15:41Z</cp:lastPrinted>
  <dcterms:created xsi:type="dcterms:W3CDTF">2006-08-16T00:00:00Z</dcterms:created>
  <dcterms:modified xsi:type="dcterms:W3CDTF">2012-09-18T14:20:17Z</dcterms:modified>
</cp:coreProperties>
</file>