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9"/>
  </p:notesMasterIdLst>
  <p:handoutMasterIdLst>
    <p:handoutMasterId r:id="rId30"/>
  </p:handoutMasterIdLst>
  <p:sldIdLst>
    <p:sldId id="443" r:id="rId2"/>
    <p:sldId id="464" r:id="rId3"/>
    <p:sldId id="468" r:id="rId4"/>
    <p:sldId id="466" r:id="rId5"/>
    <p:sldId id="465" r:id="rId6"/>
    <p:sldId id="467" r:id="rId7"/>
    <p:sldId id="469" r:id="rId8"/>
    <p:sldId id="476" r:id="rId9"/>
    <p:sldId id="470" r:id="rId10"/>
    <p:sldId id="474" r:id="rId11"/>
    <p:sldId id="475" r:id="rId12"/>
    <p:sldId id="477" r:id="rId13"/>
    <p:sldId id="471" r:id="rId14"/>
    <p:sldId id="479" r:id="rId15"/>
    <p:sldId id="480" r:id="rId16"/>
    <p:sldId id="481" r:id="rId17"/>
    <p:sldId id="482" r:id="rId18"/>
    <p:sldId id="483" r:id="rId19"/>
    <p:sldId id="463" r:id="rId20"/>
    <p:sldId id="484" r:id="rId21"/>
    <p:sldId id="485" r:id="rId22"/>
    <p:sldId id="486" r:id="rId23"/>
    <p:sldId id="487" r:id="rId24"/>
    <p:sldId id="489" r:id="rId25"/>
    <p:sldId id="488" r:id="rId26"/>
    <p:sldId id="461" r:id="rId27"/>
    <p:sldId id="490" r:id="rId28"/>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Helvetica" pitchFamily="29" charset="0"/>
        <a:ea typeface="ＭＳ Ｐゴシック" pitchFamily="34" charset="-128"/>
        <a:cs typeface="+mn-cs"/>
      </a:defRPr>
    </a:lvl1pPr>
    <a:lvl2pPr marL="457200" algn="l" rtl="0" fontAlgn="base">
      <a:spcBef>
        <a:spcPct val="0"/>
      </a:spcBef>
      <a:spcAft>
        <a:spcPct val="0"/>
      </a:spcAft>
      <a:defRPr kern="1200">
        <a:solidFill>
          <a:schemeClr val="tx1"/>
        </a:solidFill>
        <a:latin typeface="Helvetica" pitchFamily="29" charset="0"/>
        <a:ea typeface="ＭＳ Ｐゴシック" pitchFamily="34" charset="-128"/>
        <a:cs typeface="+mn-cs"/>
      </a:defRPr>
    </a:lvl2pPr>
    <a:lvl3pPr marL="914400" algn="l" rtl="0" fontAlgn="base">
      <a:spcBef>
        <a:spcPct val="0"/>
      </a:spcBef>
      <a:spcAft>
        <a:spcPct val="0"/>
      </a:spcAft>
      <a:defRPr kern="1200">
        <a:solidFill>
          <a:schemeClr val="tx1"/>
        </a:solidFill>
        <a:latin typeface="Helvetica" pitchFamily="29" charset="0"/>
        <a:ea typeface="ＭＳ Ｐゴシック" pitchFamily="34" charset="-128"/>
        <a:cs typeface="+mn-cs"/>
      </a:defRPr>
    </a:lvl3pPr>
    <a:lvl4pPr marL="1371600" algn="l" rtl="0" fontAlgn="base">
      <a:spcBef>
        <a:spcPct val="0"/>
      </a:spcBef>
      <a:spcAft>
        <a:spcPct val="0"/>
      </a:spcAft>
      <a:defRPr kern="1200">
        <a:solidFill>
          <a:schemeClr val="tx1"/>
        </a:solidFill>
        <a:latin typeface="Helvetica" pitchFamily="29" charset="0"/>
        <a:ea typeface="ＭＳ Ｐゴシック" pitchFamily="34" charset="-128"/>
        <a:cs typeface="+mn-cs"/>
      </a:defRPr>
    </a:lvl4pPr>
    <a:lvl5pPr marL="1828800" algn="l" rtl="0" fontAlgn="base">
      <a:spcBef>
        <a:spcPct val="0"/>
      </a:spcBef>
      <a:spcAft>
        <a:spcPct val="0"/>
      </a:spcAft>
      <a:defRPr kern="1200">
        <a:solidFill>
          <a:schemeClr val="tx1"/>
        </a:solidFill>
        <a:latin typeface="Helvetica" pitchFamily="29" charset="0"/>
        <a:ea typeface="ＭＳ Ｐゴシック" pitchFamily="34" charset="-128"/>
        <a:cs typeface="+mn-cs"/>
      </a:defRPr>
    </a:lvl5pPr>
    <a:lvl6pPr marL="2286000" algn="l" defTabSz="914400" rtl="0" eaLnBrk="1" latinLnBrk="0" hangingPunct="1">
      <a:defRPr kern="1200">
        <a:solidFill>
          <a:schemeClr val="tx1"/>
        </a:solidFill>
        <a:latin typeface="Helvetica" pitchFamily="29" charset="0"/>
        <a:ea typeface="ＭＳ Ｐゴシック" pitchFamily="34" charset="-128"/>
        <a:cs typeface="+mn-cs"/>
      </a:defRPr>
    </a:lvl6pPr>
    <a:lvl7pPr marL="2743200" algn="l" defTabSz="914400" rtl="0" eaLnBrk="1" latinLnBrk="0" hangingPunct="1">
      <a:defRPr kern="1200">
        <a:solidFill>
          <a:schemeClr val="tx1"/>
        </a:solidFill>
        <a:latin typeface="Helvetica" pitchFamily="29" charset="0"/>
        <a:ea typeface="ＭＳ Ｐゴシック" pitchFamily="34" charset="-128"/>
        <a:cs typeface="+mn-cs"/>
      </a:defRPr>
    </a:lvl7pPr>
    <a:lvl8pPr marL="3200400" algn="l" defTabSz="914400" rtl="0" eaLnBrk="1" latinLnBrk="0" hangingPunct="1">
      <a:defRPr kern="1200">
        <a:solidFill>
          <a:schemeClr val="tx1"/>
        </a:solidFill>
        <a:latin typeface="Helvetica" pitchFamily="29" charset="0"/>
        <a:ea typeface="ＭＳ Ｐゴシック" pitchFamily="34" charset="-128"/>
        <a:cs typeface="+mn-cs"/>
      </a:defRPr>
    </a:lvl8pPr>
    <a:lvl9pPr marL="3657600" algn="l" defTabSz="914400" rtl="0" eaLnBrk="1" latinLnBrk="0" hangingPunct="1">
      <a:defRPr kern="1200">
        <a:solidFill>
          <a:schemeClr val="tx1"/>
        </a:solidFill>
        <a:latin typeface="Helvetica" pitchFamily="29"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33"/>
    <a:srgbClr val="336600"/>
    <a:srgbClr val="9933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73529" autoAdjust="0"/>
  </p:normalViewPr>
  <p:slideViewPr>
    <p:cSldViewPr>
      <p:cViewPr>
        <p:scale>
          <a:sx n="75" d="100"/>
          <a:sy n="75" d="100"/>
        </p:scale>
        <p:origin x="-1014"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1944" y="-90"/>
      </p:cViewPr>
      <p:guideLst>
        <p:guide orient="horz" pos="2928"/>
        <p:guide pos="216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a:latin typeface="Arial" charset="0"/>
                <a:ea typeface="+mn-ea"/>
                <a:cs typeface="+mn-cs"/>
              </a:defRPr>
            </a:lvl1pPr>
          </a:lstStyle>
          <a:p>
            <a:pPr>
              <a:defRPr/>
            </a:pPr>
            <a:endParaRPr lang="en-US"/>
          </a:p>
        </p:txBody>
      </p:sp>
      <p:sp>
        <p:nvSpPr>
          <p:cNvPr id="400387" name="Rectangle 3"/>
          <p:cNvSpPr>
            <a:spLocks noGrp="1" noChangeArrowheads="1"/>
          </p:cNvSpPr>
          <p:nvPr>
            <p:ph type="dt" sz="quarter" idx="1"/>
          </p:nvPr>
        </p:nvSpPr>
        <p:spPr bwMode="auto">
          <a:xfrm>
            <a:off x="3897313" y="0"/>
            <a:ext cx="2982912"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a:latin typeface="Arial" charset="0"/>
                <a:ea typeface="+mn-ea"/>
                <a:cs typeface="+mn-cs"/>
              </a:defRPr>
            </a:lvl1pPr>
          </a:lstStyle>
          <a:p>
            <a:pPr>
              <a:defRPr/>
            </a:pPr>
            <a:endParaRPr lang="en-US"/>
          </a:p>
        </p:txBody>
      </p:sp>
      <p:sp>
        <p:nvSpPr>
          <p:cNvPr id="400388" name="Rectangle 4"/>
          <p:cNvSpPr>
            <a:spLocks noGrp="1" noChangeArrowheads="1"/>
          </p:cNvSpPr>
          <p:nvPr>
            <p:ph type="ftr" sz="quarter" idx="2"/>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a:latin typeface="Arial" charset="0"/>
                <a:ea typeface="+mn-ea"/>
                <a:cs typeface="+mn-cs"/>
              </a:defRPr>
            </a:lvl1pPr>
          </a:lstStyle>
          <a:p>
            <a:pPr>
              <a:defRPr/>
            </a:pPr>
            <a:r>
              <a:rPr lang="en-US"/>
              <a:t>Delaware Positive Behavior Support Project</a:t>
            </a:r>
          </a:p>
        </p:txBody>
      </p:sp>
      <p:sp>
        <p:nvSpPr>
          <p:cNvPr id="400389" name="Rectangle 5"/>
          <p:cNvSpPr>
            <a:spLocks noGrp="1" noChangeArrowheads="1"/>
          </p:cNvSpPr>
          <p:nvPr>
            <p:ph type="sldNum" sz="quarter" idx="3"/>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a:latin typeface="Arial" charset="0"/>
                <a:ea typeface="ＭＳ Ｐゴシック" pitchFamily="29" charset="-128"/>
              </a:defRPr>
            </a:lvl1pPr>
          </a:lstStyle>
          <a:p>
            <a:pPr>
              <a:defRPr/>
            </a:pPr>
            <a:fld id="{FE9EF6B0-2187-4339-A3E5-9B783807D9C2}" type="slidenum">
              <a:rPr lang="en-US"/>
              <a:pPr>
                <a:defRPr/>
              </a:pPr>
              <a:t>‹#›</a:t>
            </a:fld>
            <a:endParaRPr lang="en-US"/>
          </a:p>
        </p:txBody>
      </p:sp>
    </p:spTree>
    <p:extLst>
      <p:ext uri="{BB962C8B-B14F-4D97-AF65-F5344CB8AC3E}">
        <p14:creationId xmlns:p14="http://schemas.microsoft.com/office/powerpoint/2010/main" val="137105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a:latin typeface="Arial"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a:latin typeface="Arial" charset="0"/>
                <a:ea typeface="+mn-ea"/>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a:latin typeface="Arial" charset="0"/>
                <a:ea typeface="+mn-ea"/>
                <a:cs typeface="+mn-cs"/>
              </a:defRPr>
            </a:lvl1pPr>
          </a:lstStyle>
          <a:p>
            <a:pPr>
              <a:defRPr/>
            </a:pPr>
            <a:r>
              <a:rPr lang="en-US"/>
              <a:t>Delaware Positive Behavior Support Project</a:t>
            </a:r>
          </a:p>
        </p:txBody>
      </p:sp>
      <p:sp>
        <p:nvSpPr>
          <p:cNvPr id="4103"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a:latin typeface="Arial" charset="0"/>
                <a:ea typeface="ＭＳ Ｐゴシック" pitchFamily="29" charset="-128"/>
              </a:defRPr>
            </a:lvl1pPr>
          </a:lstStyle>
          <a:p>
            <a:pPr>
              <a:defRPr/>
            </a:pPr>
            <a:fld id="{A3739D94-EC3F-49E4-B92E-C058E8EDA86E}" type="slidenum">
              <a:rPr lang="en-US"/>
              <a:pPr>
                <a:defRPr/>
              </a:pPr>
              <a:t>‹#›</a:t>
            </a:fld>
            <a:endParaRPr lang="en-US"/>
          </a:p>
        </p:txBody>
      </p:sp>
    </p:spTree>
    <p:extLst>
      <p:ext uri="{BB962C8B-B14F-4D97-AF65-F5344CB8AC3E}">
        <p14:creationId xmlns:p14="http://schemas.microsoft.com/office/powerpoint/2010/main" val="250169926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ＭＳ Ｐゴシック" pitchFamily="29"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29"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29"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29"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2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r>
              <a:rPr lang="en-US" dirty="0" smtClean="0">
                <a:latin typeface="Arial" pitchFamily="34" charset="0"/>
                <a:ea typeface="ＭＳ Ｐゴシック" pitchFamily="34" charset="-128"/>
              </a:rPr>
              <a:t>Welcome to the Data</a:t>
            </a:r>
            <a:r>
              <a:rPr lang="en-US" baseline="0" dirty="0" smtClean="0">
                <a:latin typeface="Arial" pitchFamily="34" charset="0"/>
                <a:ea typeface="ＭＳ Ｐゴシック" pitchFamily="34" charset="-128"/>
              </a:rPr>
              <a:t> Analysis Tutorial for the Delaware Assessment of Strengths and Needs for Positive Behavior Supports. This tutorial will walk you through the steps to interpreting your Needs Assessment Report using the Data interpretation worksheet. Let’s begin by reviewing the tools and documents that you will need to complete your analysis.</a:t>
            </a:r>
            <a:endParaRPr lang="en-US" dirty="0" smtClean="0">
              <a:latin typeface="Arial" pitchFamily="34" charset="0"/>
              <a:ea typeface="ＭＳ Ｐゴシック" pitchFamily="34" charset="-128"/>
            </a:endParaRPr>
          </a:p>
        </p:txBody>
      </p:sp>
      <p:sp>
        <p:nvSpPr>
          <p:cNvPr id="20484" name="Slide Number Placeholder 3"/>
          <p:cNvSpPr>
            <a:spLocks noGrp="1"/>
          </p:cNvSpPr>
          <p:nvPr>
            <p:ph type="sldNum" sz="quarter" idx="5"/>
          </p:nvPr>
        </p:nvSpPr>
        <p:spPr>
          <a:noFill/>
        </p:spPr>
        <p:txBody>
          <a:bodyPr/>
          <a:lstStyle/>
          <a:p>
            <a:fld id="{A0A26136-B9FB-4C0C-A089-07835DC2D664}" type="slidenum">
              <a:rPr lang="en-US" smtClean="0">
                <a:solidFill>
                  <a:srgbClr val="000000"/>
                </a:solidFill>
                <a:latin typeface="Arial" pitchFamily="34" charset="0"/>
                <a:ea typeface="ＭＳ Ｐゴシック" pitchFamily="34" charset="-128"/>
              </a:rPr>
              <a:pPr/>
              <a:t>1</a:t>
            </a:fld>
            <a:endParaRPr lang="en-US"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Next we have the </a:t>
            </a:r>
            <a:r>
              <a:rPr lang="en-US" sz="1200" kern="1200" dirty="0" smtClean="0">
                <a:solidFill>
                  <a:schemeClr val="tx1"/>
                </a:solidFill>
                <a:effectLst/>
                <a:latin typeface="Arial" charset="0"/>
                <a:ea typeface="ＭＳ Ｐゴシック" pitchFamily="29" charset="-128"/>
                <a:cs typeface="+mn-cs"/>
              </a:rPr>
              <a:t>“Don’t Know” (DK) response summary.</a:t>
            </a:r>
            <a:r>
              <a:rPr lang="en-US" sz="1200" kern="1200" baseline="0" dirty="0" smtClean="0">
                <a:solidFill>
                  <a:schemeClr val="tx1"/>
                </a:solidFill>
                <a:effectLst/>
                <a:latin typeface="Arial" charset="0"/>
                <a:ea typeface="ＭＳ Ｐゴシック" pitchFamily="29" charset="-128"/>
                <a:cs typeface="+mn-cs"/>
              </a:rPr>
              <a:t> These cells s</a:t>
            </a:r>
            <a:r>
              <a:rPr lang="en-US" sz="1200" kern="1200" dirty="0" smtClean="0">
                <a:solidFill>
                  <a:schemeClr val="tx1"/>
                </a:solidFill>
                <a:effectLst/>
                <a:latin typeface="Arial" charset="0"/>
                <a:ea typeface="ＭＳ Ｐゴシック" pitchFamily="29" charset="-128"/>
                <a:cs typeface="+mn-cs"/>
              </a:rPr>
              <a:t>ummarize the number of “Don’t Know” responses for each item and level.  This is useful information to know – for example, if 8 staff members answered DK to a specific question, this may be an area to address in future staff development sessions.</a:t>
            </a:r>
          </a:p>
          <a:p>
            <a:pPr lvl="0"/>
            <a:endParaRPr lang="en-US" sz="1200" kern="1200" dirty="0" smtClean="0">
              <a:solidFill>
                <a:schemeClr val="tx1"/>
              </a:solidFill>
              <a:effectLst/>
              <a:latin typeface="Arial" charset="0"/>
              <a:ea typeface="ＭＳ Ｐゴシック" pitchFamily="29" charset="-128"/>
              <a:cs typeface="+mn-cs"/>
            </a:endParaRPr>
          </a:p>
          <a:p>
            <a:pPr lvl="0"/>
            <a:r>
              <a:rPr lang="en-US" sz="1200" kern="1200" dirty="0" smtClean="0">
                <a:solidFill>
                  <a:schemeClr val="tx1"/>
                </a:solidFill>
                <a:effectLst/>
                <a:latin typeface="Arial" charset="0"/>
                <a:ea typeface="ＭＳ Ｐゴシック" pitchFamily="29" charset="-128"/>
                <a:cs typeface="+mn-cs"/>
              </a:rPr>
              <a:t>The first colum</a:t>
            </a:r>
            <a:r>
              <a:rPr lang="en-US" sz="1200" kern="1200" baseline="0" dirty="0" smtClean="0">
                <a:solidFill>
                  <a:schemeClr val="tx1"/>
                </a:solidFill>
                <a:effectLst/>
                <a:latin typeface="Arial" charset="0"/>
                <a:ea typeface="ＭＳ Ｐゴシック" pitchFamily="29" charset="-128"/>
                <a:cs typeface="+mn-cs"/>
              </a:rPr>
              <a:t>n is the number of DKs to the </a:t>
            </a:r>
            <a:r>
              <a:rPr lang="en-US" sz="1200" kern="1200" baseline="0" dirty="0" err="1" smtClean="0">
                <a:solidFill>
                  <a:schemeClr val="tx1"/>
                </a:solidFill>
                <a:effectLst/>
                <a:latin typeface="Arial" charset="0"/>
                <a:ea typeface="ＭＳ Ｐゴシック" pitchFamily="29" charset="-128"/>
                <a:cs typeface="+mn-cs"/>
              </a:rPr>
              <a:t>SchoolWide</a:t>
            </a:r>
            <a:r>
              <a:rPr lang="en-US" sz="1200" kern="1200" baseline="0" dirty="0" smtClean="0">
                <a:solidFill>
                  <a:schemeClr val="tx1"/>
                </a:solidFill>
                <a:effectLst/>
                <a:latin typeface="Arial" charset="0"/>
                <a:ea typeface="ＭＳ Ｐゴシック" pitchFamily="29" charset="-128"/>
                <a:cs typeface="+mn-cs"/>
              </a:rPr>
              <a:t> items. The second column is the number “Don’t Know” responses to Classroom items.  The Third column is the Total of </a:t>
            </a:r>
            <a:r>
              <a:rPr lang="en-US" sz="1200" kern="1200" baseline="0" dirty="0" err="1" smtClean="0">
                <a:solidFill>
                  <a:schemeClr val="tx1"/>
                </a:solidFill>
                <a:effectLst/>
                <a:latin typeface="Arial" charset="0"/>
                <a:ea typeface="ＭＳ Ｐゴシック" pitchFamily="29" charset="-128"/>
                <a:cs typeface="+mn-cs"/>
              </a:rPr>
              <a:t>Schoolwide</a:t>
            </a:r>
            <a:r>
              <a:rPr lang="en-US" sz="1200" kern="1200" baseline="0" dirty="0" smtClean="0">
                <a:solidFill>
                  <a:schemeClr val="tx1"/>
                </a:solidFill>
                <a:effectLst/>
                <a:latin typeface="Arial" charset="0"/>
                <a:ea typeface="ＭＳ Ｐゴシック" pitchFamily="29" charset="-128"/>
                <a:cs typeface="+mn-cs"/>
              </a:rPr>
              <a:t> and Classroom “Don</a:t>
            </a:r>
            <a:r>
              <a:rPr lang="fr-FR" sz="1200" kern="1200" baseline="0" dirty="0" smtClean="0">
                <a:solidFill>
                  <a:schemeClr val="tx1"/>
                </a:solidFill>
                <a:effectLst/>
                <a:latin typeface="Arial" charset="0"/>
                <a:ea typeface="ＭＳ Ｐゴシック" pitchFamily="29" charset="-128"/>
                <a:cs typeface="+mn-cs"/>
              </a:rPr>
              <a:t>’</a:t>
            </a:r>
            <a:r>
              <a:rPr lang="en-US" sz="1200" kern="1200" baseline="0" dirty="0" smtClean="0">
                <a:solidFill>
                  <a:schemeClr val="tx1"/>
                </a:solidFill>
                <a:effectLst/>
                <a:latin typeface="Arial" charset="0"/>
                <a:ea typeface="ＭＳ Ｐゴシック" pitchFamily="29" charset="-128"/>
                <a:cs typeface="+mn-cs"/>
              </a:rPr>
              <a:t>t Know” responses.</a:t>
            </a:r>
            <a:endParaRPr lang="en-US" sz="1200" kern="120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10</a:t>
            </a:fld>
            <a:endParaRPr lang="en-US"/>
          </a:p>
        </p:txBody>
      </p:sp>
    </p:spTree>
    <p:extLst>
      <p:ext uri="{BB962C8B-B14F-4D97-AF65-F5344CB8AC3E}">
        <p14:creationId xmlns:p14="http://schemas.microsoft.com/office/powerpoint/2010/main" val="402271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To the right of the DK Summary, is</a:t>
            </a:r>
            <a:r>
              <a:rPr lang="en-US" baseline="0" dirty="0" smtClean="0"/>
              <a:t> a Count Summary which includes a count of the number of items with average scores above 4 in the top row. The second row is a count of items with average scores above </a:t>
            </a:r>
            <a:r>
              <a:rPr lang="en-US" strike="noStrike" baseline="0" dirty="0" smtClean="0"/>
              <a:t>3</a:t>
            </a:r>
            <a:r>
              <a:rPr lang="en-US" baseline="0" dirty="0" smtClean="0"/>
              <a:t>. The bottom row includes a Total Average of all items. As with the individual items scores, this summary is color-coded with </a:t>
            </a:r>
            <a:r>
              <a:rPr lang="en-US" baseline="0" dirty="0" err="1" smtClean="0"/>
              <a:t>Schoolwide</a:t>
            </a:r>
            <a:r>
              <a:rPr lang="en-US" baseline="0" dirty="0" smtClean="0"/>
              <a:t> scores in blue and Classroom scores in red.</a:t>
            </a:r>
            <a:endParaRPr lang="en-US" sz="1200" kern="120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11</a:t>
            </a:fld>
            <a:endParaRPr lang="en-US"/>
          </a:p>
        </p:txBody>
      </p:sp>
    </p:spTree>
    <p:extLst>
      <p:ext uri="{BB962C8B-B14F-4D97-AF65-F5344CB8AC3E}">
        <p14:creationId xmlns:p14="http://schemas.microsoft.com/office/powerpoint/2010/main" val="4022714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At the bottom of the individual section report worksheet,</a:t>
            </a:r>
            <a:r>
              <a:rPr lang="en-US" baseline="0" dirty="0" smtClean="0"/>
              <a:t> is a graph of the average item scores per item which allows you to visualize your school’s data. The blue bars represent the </a:t>
            </a:r>
            <a:r>
              <a:rPr lang="en-US" baseline="0" dirty="0" err="1" smtClean="0"/>
              <a:t>schoolwide</a:t>
            </a:r>
            <a:r>
              <a:rPr lang="en-US" baseline="0" dirty="0" smtClean="0"/>
              <a:t> responses while the red represents the classroom responses. The actual average scores are in the data table below the bar graph.</a:t>
            </a:r>
            <a:endParaRPr lang="en-US" sz="1200" kern="120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12</a:t>
            </a:fld>
            <a:endParaRPr lang="en-US"/>
          </a:p>
        </p:txBody>
      </p:sp>
    </p:spTree>
    <p:extLst>
      <p:ext uri="{BB962C8B-B14F-4D97-AF65-F5344CB8AC3E}">
        <p14:creationId xmlns:p14="http://schemas.microsoft.com/office/powerpoint/2010/main" val="402271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After the individual</a:t>
            </a:r>
            <a:r>
              <a:rPr lang="en-US" baseline="0" dirty="0" smtClean="0"/>
              <a:t> report worksheets you will find a worksheet with the Summary report. The Summary report </a:t>
            </a:r>
            <a:r>
              <a:rPr lang="en-US" sz="1200" kern="1200" baseline="0" dirty="0" smtClean="0">
                <a:solidFill>
                  <a:schemeClr val="tx1"/>
                </a:solidFill>
                <a:effectLst/>
                <a:latin typeface="Arial" charset="0"/>
                <a:ea typeface="ＭＳ Ｐゴシック" pitchFamily="29" charset="-128"/>
                <a:cs typeface="+mn-cs"/>
              </a:rPr>
              <a:t>g</a:t>
            </a:r>
            <a:r>
              <a:rPr lang="en-US" sz="1200" kern="1200" dirty="0" smtClean="0">
                <a:solidFill>
                  <a:schemeClr val="tx1"/>
                </a:solidFill>
                <a:effectLst/>
                <a:latin typeface="Arial" charset="0"/>
                <a:ea typeface="ＭＳ Ｐゴシック" pitchFamily="29" charset="-128"/>
                <a:cs typeface="+mn-cs"/>
              </a:rPr>
              <a:t>raphs the average item scores from each completed section formatted and arranged to print on 8 ½” x 11” paper in portrait format. </a:t>
            </a:r>
          </a:p>
          <a:p>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13</a:t>
            </a:fld>
            <a:endParaRPr lang="en-US"/>
          </a:p>
        </p:txBody>
      </p:sp>
    </p:spTree>
    <p:extLst>
      <p:ext uri="{BB962C8B-B14F-4D97-AF65-F5344CB8AC3E}">
        <p14:creationId xmlns:p14="http://schemas.microsoft.com/office/powerpoint/2010/main" val="3435427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Ok, now that we have reviewed the</a:t>
            </a:r>
            <a:r>
              <a:rPr lang="en-US" baseline="0" dirty="0" smtClean="0"/>
              <a:t> layout of the report, let’s move onto the data analysis using the </a:t>
            </a:r>
            <a:r>
              <a:rPr lang="en-US" sz="1200" kern="1200" dirty="0" smtClean="0">
                <a:solidFill>
                  <a:schemeClr val="tx1"/>
                </a:solidFill>
                <a:effectLst/>
                <a:latin typeface="Arial" charset="0"/>
                <a:ea typeface="ＭＳ Ｐゴシック" pitchFamily="29" charset="-128"/>
                <a:cs typeface="+mn-cs"/>
              </a:rPr>
              <a:t>“DASNPBS Interpretation Worksheets” . Open</a:t>
            </a:r>
            <a:r>
              <a:rPr lang="en-US" sz="1200" kern="1200" baseline="0" dirty="0" smtClean="0">
                <a:solidFill>
                  <a:schemeClr val="tx1"/>
                </a:solidFill>
                <a:effectLst/>
                <a:latin typeface="Arial" charset="0"/>
                <a:ea typeface="ＭＳ Ｐゴシック" pitchFamily="29" charset="-128"/>
                <a:cs typeface="+mn-cs"/>
              </a:rPr>
              <a:t> the document “DASNPBS Data </a:t>
            </a:r>
            <a:r>
              <a:rPr lang="en-US" sz="1200" kern="1200" baseline="0" dirty="0" err="1" smtClean="0">
                <a:solidFill>
                  <a:schemeClr val="tx1"/>
                </a:solidFill>
                <a:effectLst/>
                <a:latin typeface="Arial" charset="0"/>
                <a:ea typeface="ＭＳ Ｐゴシック" pitchFamily="29" charset="-128"/>
                <a:cs typeface="+mn-cs"/>
              </a:rPr>
              <a:t>Analysis.doc</a:t>
            </a:r>
            <a:r>
              <a:rPr lang="en-US" sz="1200" kern="1200" baseline="0" dirty="0" smtClean="0">
                <a:solidFill>
                  <a:schemeClr val="tx1"/>
                </a:solidFill>
                <a:effectLst/>
                <a:latin typeface="Arial" charset="0"/>
                <a:ea typeface="ＭＳ Ｐゴシック" pitchFamily="29" charset="-128"/>
                <a:cs typeface="+mn-cs"/>
              </a:rPr>
              <a:t>”. The first few pages provide the steps of how to work with your team on data analysis and some questions to discuss once you have reviewed your data. Starting on page 4 is the </a:t>
            </a:r>
            <a:r>
              <a:rPr lang="en-US" sz="1200" kern="1200" dirty="0" smtClean="0">
                <a:solidFill>
                  <a:schemeClr val="tx1"/>
                </a:solidFill>
                <a:effectLst/>
                <a:latin typeface="Arial" charset="0"/>
                <a:ea typeface="ＭＳ Ｐゴシック" pitchFamily="29" charset="-128"/>
                <a:cs typeface="+mn-cs"/>
              </a:rPr>
              <a:t>“DASNPBS Interpretation Worksheets”.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pitchFamily="29" charset="-128"/>
                <a:cs typeface="+mn-cs"/>
              </a:rPr>
              <a:t>The</a:t>
            </a:r>
            <a:r>
              <a:rPr lang="en-US" sz="1200" kern="1200" baseline="0" dirty="0" smtClean="0">
                <a:solidFill>
                  <a:schemeClr val="tx1"/>
                </a:solidFill>
                <a:effectLst/>
                <a:latin typeface="Arial" charset="0"/>
                <a:ea typeface="ＭＳ Ｐゴシック" pitchFamily="29" charset="-128"/>
                <a:cs typeface="+mn-cs"/>
              </a:rPr>
              <a:t> first step of the worksheet is to fill out the data and indicate which section you are analyzing by checking off the corresponding box. As this is an individual section analysis, you will complete this worksheet once for each section that you school has done.</a:t>
            </a: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14</a:t>
            </a:fld>
            <a:endParaRPr lang="en-US"/>
          </a:p>
        </p:txBody>
      </p:sp>
    </p:spTree>
    <p:extLst>
      <p:ext uri="{BB962C8B-B14F-4D97-AF65-F5344CB8AC3E}">
        <p14:creationId xmlns:p14="http://schemas.microsoft.com/office/powerpoint/2010/main" val="408839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Next we will begin by </a:t>
            </a:r>
            <a:r>
              <a:rPr lang="en-US" i="0" dirty="0" smtClean="0"/>
              <a:t>examining</a:t>
            </a:r>
            <a:r>
              <a:rPr lang="en-US" i="0" baseline="0" dirty="0" smtClean="0"/>
              <a:t> </a:t>
            </a:r>
            <a:r>
              <a:rPr lang="en-US" sz="1200" i="0" kern="1200" baseline="0" dirty="0" smtClean="0">
                <a:solidFill>
                  <a:schemeClr val="tx1"/>
                </a:solidFill>
                <a:effectLst/>
                <a:latin typeface="Arial" charset="0"/>
                <a:ea typeface="ＭＳ Ｐゴシック" pitchFamily="29" charset="-128"/>
                <a:cs typeface="+mn-cs"/>
              </a:rPr>
              <a:t>the </a:t>
            </a:r>
            <a:r>
              <a:rPr lang="en-US" sz="1200" i="0" kern="1200" dirty="0" smtClean="0">
                <a:solidFill>
                  <a:schemeClr val="tx1"/>
                </a:solidFill>
                <a:effectLst/>
                <a:latin typeface="Arial" charset="0"/>
                <a:ea typeface="ＭＳ Ｐゴシック" pitchFamily="29" charset="-128"/>
                <a:cs typeface="+mn-cs"/>
              </a:rPr>
              <a:t>differences in averages across the 10 items within one section.</a:t>
            </a:r>
            <a:r>
              <a:rPr lang="en-US" i="0" dirty="0" smtClean="0">
                <a:effectLst/>
              </a:rPr>
              <a:t> We are going to </a:t>
            </a:r>
            <a:r>
              <a:rPr lang="en-US" sz="1200" i="0" kern="1200" dirty="0" smtClean="0">
                <a:solidFill>
                  <a:schemeClr val="tx1"/>
                </a:solidFill>
                <a:effectLst/>
                <a:latin typeface="Arial" charset="0"/>
                <a:ea typeface="ＭＳ Ｐゴシック" pitchFamily="29" charset="-128"/>
                <a:cs typeface="+mn-cs"/>
              </a:rPr>
              <a:t>l</a:t>
            </a:r>
            <a:r>
              <a:rPr lang="en-US" sz="1200" kern="1200" dirty="0" smtClean="0">
                <a:solidFill>
                  <a:schemeClr val="tx1"/>
                </a:solidFill>
                <a:effectLst/>
                <a:latin typeface="Arial" charset="0"/>
                <a:ea typeface="ＭＳ Ｐゴシック" pitchFamily="29" charset="-128"/>
                <a:cs typeface="+mn-cs"/>
              </a:rPr>
              <a:t>ook at the averages for Items 1-10 in this section</a:t>
            </a:r>
            <a:r>
              <a:rPr lang="en-US" sz="1200" kern="1200" baseline="0" dirty="0" smtClean="0">
                <a:solidFill>
                  <a:schemeClr val="tx1"/>
                </a:solidFill>
                <a:effectLst/>
                <a:latin typeface="Arial" charset="0"/>
                <a:ea typeface="ＭＳ Ｐゴシック" pitchFamily="29" charset="-128"/>
                <a:cs typeface="+mn-cs"/>
              </a:rPr>
              <a:t> and </a:t>
            </a:r>
            <a:r>
              <a:rPr lang="en-US" sz="1200" kern="1200" dirty="0" smtClean="0">
                <a:solidFill>
                  <a:schemeClr val="tx1"/>
                </a:solidFill>
                <a:effectLst/>
                <a:latin typeface="Arial" charset="0"/>
                <a:ea typeface="ＭＳ Ｐゴシック" pitchFamily="29" charset="-128"/>
                <a:cs typeface="+mn-cs"/>
              </a:rPr>
              <a:t>identify at least 2 areas of </a:t>
            </a:r>
            <a:r>
              <a:rPr lang="en-US" sz="1200" b="1" kern="1200" dirty="0" smtClean="0">
                <a:solidFill>
                  <a:schemeClr val="tx1"/>
                </a:solidFill>
                <a:effectLst/>
                <a:latin typeface="Arial" charset="0"/>
                <a:ea typeface="ＭＳ Ｐゴシック" pitchFamily="29" charset="-128"/>
                <a:cs typeface="+mn-cs"/>
              </a:rPr>
              <a:t>SW strength</a:t>
            </a:r>
            <a:r>
              <a:rPr lang="en-US" sz="1200" kern="1200" dirty="0" smtClean="0">
                <a:solidFill>
                  <a:schemeClr val="tx1"/>
                </a:solidFill>
                <a:effectLst/>
                <a:latin typeface="Arial" charset="0"/>
                <a:ea typeface="ＭＳ Ｐゴシック" pitchFamily="29" charset="-128"/>
                <a:cs typeface="+mn-cs"/>
              </a:rPr>
              <a:t> and 2 areas for </a:t>
            </a:r>
            <a:r>
              <a:rPr lang="en-US" sz="1200" b="1" kern="1200" dirty="0" smtClean="0">
                <a:solidFill>
                  <a:schemeClr val="tx1"/>
                </a:solidFill>
                <a:effectLst/>
                <a:latin typeface="Arial" charset="0"/>
                <a:ea typeface="ＭＳ Ｐゴシック" pitchFamily="29" charset="-128"/>
                <a:cs typeface="+mn-cs"/>
              </a:rPr>
              <a:t>SW improvement</a:t>
            </a:r>
            <a:r>
              <a:rPr lang="en-US" sz="1200" kern="1200" dirty="0" smtClean="0">
                <a:solidFill>
                  <a:schemeClr val="tx1"/>
                </a:solidFill>
                <a:effectLst/>
                <a:latin typeface="Arial" charset="0"/>
                <a:ea typeface="ＭＳ Ｐゴシック" pitchFamily="29" charset="-128"/>
                <a:cs typeface="+mn-cs"/>
              </a:rPr>
              <a:t> based on the highest/lowest average ratings.  We will then write</a:t>
            </a:r>
            <a:r>
              <a:rPr lang="en-US" sz="1200" kern="1200" baseline="0" dirty="0" smtClean="0">
                <a:solidFill>
                  <a:schemeClr val="tx1"/>
                </a:solidFill>
                <a:effectLst/>
                <a:latin typeface="Arial" charset="0"/>
                <a:ea typeface="ＭＳ Ｐゴシック" pitchFamily="29" charset="-128"/>
                <a:cs typeface="+mn-cs"/>
              </a:rPr>
              <a:t> </a:t>
            </a:r>
            <a:r>
              <a:rPr lang="en-US" sz="1200" kern="1200" dirty="0" smtClean="0">
                <a:solidFill>
                  <a:schemeClr val="tx1"/>
                </a:solidFill>
                <a:effectLst/>
                <a:latin typeface="Arial" charset="0"/>
                <a:ea typeface="ＭＳ Ｐゴシック" pitchFamily="29" charset="-128"/>
                <a:cs typeface="+mn-cs"/>
              </a:rPr>
              <a:t>the item descriptions and averages in</a:t>
            </a:r>
            <a:r>
              <a:rPr lang="en-US" sz="1200" kern="1200" baseline="0" dirty="0" smtClean="0">
                <a:solidFill>
                  <a:schemeClr val="tx1"/>
                </a:solidFill>
                <a:effectLst/>
                <a:latin typeface="Arial" charset="0"/>
                <a:ea typeface="ＭＳ Ｐゴシック" pitchFamily="29" charset="-128"/>
                <a:cs typeface="+mn-cs"/>
              </a:rPr>
              <a:t> the table provided on the worksheet. For example, in this data set we see that the highest </a:t>
            </a:r>
            <a:r>
              <a:rPr lang="en-US" sz="1200" kern="1200" baseline="0" dirty="0" err="1" smtClean="0">
                <a:solidFill>
                  <a:schemeClr val="tx1"/>
                </a:solidFill>
                <a:effectLst/>
                <a:latin typeface="Arial" charset="0"/>
                <a:ea typeface="ＭＳ Ｐゴシック" pitchFamily="29" charset="-128"/>
                <a:cs typeface="+mn-cs"/>
              </a:rPr>
              <a:t>Schoolwide</a:t>
            </a:r>
            <a:r>
              <a:rPr lang="en-US" sz="1200" kern="1200" baseline="0" dirty="0" smtClean="0">
                <a:solidFill>
                  <a:schemeClr val="tx1"/>
                </a:solidFill>
                <a:effectLst/>
                <a:latin typeface="Arial" charset="0"/>
                <a:ea typeface="ＭＳ Ｐゴシック" pitchFamily="29" charset="-128"/>
                <a:cs typeface="+mn-cs"/>
              </a:rPr>
              <a:t> averages are items 5 and 2. The lowest </a:t>
            </a:r>
            <a:r>
              <a:rPr lang="en-US" sz="1200" kern="1200" baseline="0" dirty="0" err="1" smtClean="0">
                <a:solidFill>
                  <a:schemeClr val="tx1"/>
                </a:solidFill>
                <a:effectLst/>
                <a:latin typeface="Arial" charset="0"/>
                <a:ea typeface="ＭＳ Ｐゴシック" pitchFamily="29" charset="-128"/>
                <a:cs typeface="+mn-cs"/>
              </a:rPr>
              <a:t>Schoolwide</a:t>
            </a:r>
            <a:r>
              <a:rPr lang="en-US" sz="1200" kern="1200" baseline="0" dirty="0" smtClean="0">
                <a:solidFill>
                  <a:schemeClr val="tx1"/>
                </a:solidFill>
                <a:effectLst/>
                <a:latin typeface="Arial" charset="0"/>
                <a:ea typeface="ＭＳ Ｐゴシック" pitchFamily="29" charset="-128"/>
                <a:cs typeface="+mn-cs"/>
              </a:rPr>
              <a:t> Averages are items 7 and 9. We can refer back to the individual summary report tabs to find the item descriptions for these item numbers. Strengths for this school are Nondiscriminatory correction and Awareness of Rules and Policies, while improvement areas are Self-discipline in correction and parent collaboration.</a:t>
            </a:r>
            <a:endParaRPr lang="en-US" sz="1200" kern="1200" dirty="0" smtClean="0">
              <a:solidFill>
                <a:schemeClr val="tx1"/>
              </a:solidFill>
              <a:effectLst/>
              <a:latin typeface="Arial" charset="0"/>
              <a:ea typeface="ＭＳ Ｐゴシック" pitchFamily="29" charset="-128"/>
              <a:cs typeface="+mn-cs"/>
            </a:endParaRPr>
          </a:p>
          <a:p>
            <a:endParaRPr lang="en-US" i="0"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15</a:t>
            </a:fld>
            <a:endParaRPr lang="en-US"/>
          </a:p>
        </p:txBody>
      </p:sp>
    </p:spTree>
    <p:extLst>
      <p:ext uri="{BB962C8B-B14F-4D97-AF65-F5344CB8AC3E}">
        <p14:creationId xmlns:p14="http://schemas.microsoft.com/office/powerpoint/2010/main" val="41772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want to look at the item averages to identify how</a:t>
            </a:r>
            <a:r>
              <a:rPr lang="en-US" baseline="0" dirty="0" smtClean="0"/>
              <a:t> many items are rated 3.0 which is neither a strength or weakness or below 3.0. In the table of the worksheet you will fill in the quantity of items 3 or below in the first column and the actual item description and average in the second column. In this example, there are no items that are 3.0 or below.</a:t>
            </a: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16</a:t>
            </a:fld>
            <a:endParaRPr lang="en-US"/>
          </a:p>
        </p:txBody>
      </p:sp>
    </p:spTree>
    <p:extLst>
      <p:ext uri="{BB962C8B-B14F-4D97-AF65-F5344CB8AC3E}">
        <p14:creationId xmlns:p14="http://schemas.microsoft.com/office/powerpoint/2010/main" val="581749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pitchFamily="29" charset="-128"/>
                <a:cs typeface="+mn-cs"/>
              </a:rPr>
              <a:t>Next we will look at the individual report</a:t>
            </a:r>
            <a:r>
              <a:rPr lang="en-US" sz="1200" kern="1200" baseline="0" dirty="0" smtClean="0">
                <a:solidFill>
                  <a:schemeClr val="tx1"/>
                </a:solidFill>
                <a:effectLst/>
                <a:latin typeface="Arial" charset="0"/>
                <a:ea typeface="ＭＳ Ｐゴシック" pitchFamily="29" charset="-128"/>
                <a:cs typeface="+mn-cs"/>
              </a:rPr>
              <a:t> tab for that section and refer to the</a:t>
            </a:r>
            <a:r>
              <a:rPr lang="en-US" sz="1200" kern="1200" dirty="0" smtClean="0">
                <a:solidFill>
                  <a:schemeClr val="tx1"/>
                </a:solidFill>
                <a:effectLst/>
                <a:latin typeface="Arial" charset="0"/>
                <a:ea typeface="ＭＳ Ｐゴシック" pitchFamily="29" charset="-128"/>
                <a:cs typeface="+mn-cs"/>
              </a:rPr>
              <a:t> “Don't Know (DK)” Response Summary; identify any item with a DK response count higher than 5</a:t>
            </a:r>
            <a:r>
              <a:rPr lang="en-US" sz="1200" kern="1200" baseline="0" dirty="0" smtClean="0">
                <a:solidFill>
                  <a:schemeClr val="tx1"/>
                </a:solidFill>
                <a:effectLst/>
                <a:latin typeface="Arial" charset="0"/>
                <a:ea typeface="ＭＳ Ｐゴシック" pitchFamily="29" charset="-128"/>
                <a:cs typeface="+mn-cs"/>
              </a:rPr>
              <a:t> and w</a:t>
            </a:r>
            <a:r>
              <a:rPr lang="en-US" sz="1200" kern="1200" dirty="0" smtClean="0">
                <a:solidFill>
                  <a:schemeClr val="tx1"/>
                </a:solidFill>
                <a:effectLst/>
                <a:latin typeface="Arial" charset="0"/>
                <a:ea typeface="ＭＳ Ｐゴシック" pitchFamily="29" charset="-128"/>
                <a:cs typeface="+mn-cs"/>
              </a:rPr>
              <a:t>rite the items and DK number in the table on</a:t>
            </a:r>
            <a:r>
              <a:rPr lang="en-US" sz="1200" kern="1200" baseline="0" dirty="0" smtClean="0">
                <a:solidFill>
                  <a:schemeClr val="tx1"/>
                </a:solidFill>
                <a:effectLst/>
                <a:latin typeface="Arial" charset="0"/>
                <a:ea typeface="ＭＳ Ｐゴシック" pitchFamily="29" charset="-128"/>
                <a:cs typeface="+mn-cs"/>
              </a:rPr>
              <a:t> the worksheet</a:t>
            </a:r>
            <a:r>
              <a:rPr lang="en-US" sz="1200" kern="1200" dirty="0" smtClean="0">
                <a:solidFill>
                  <a:schemeClr val="tx1"/>
                </a:solidFill>
                <a:effectLst/>
                <a:latin typeface="Arial" charset="0"/>
                <a:ea typeface="ＭＳ Ｐゴシック" pitchFamily="29" charset="-128"/>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pitchFamily="29" charset="-128"/>
                <a:cs typeface="+mn-cs"/>
              </a:rPr>
              <a:t>In</a:t>
            </a:r>
            <a:r>
              <a:rPr lang="en-US" sz="1200" kern="1200" baseline="0" dirty="0" smtClean="0">
                <a:solidFill>
                  <a:schemeClr val="tx1"/>
                </a:solidFill>
                <a:effectLst/>
                <a:latin typeface="Arial" charset="0"/>
                <a:ea typeface="ＭＳ Ｐゴシック" pitchFamily="29" charset="-128"/>
                <a:cs typeface="+mn-cs"/>
              </a:rPr>
              <a:t> this data, item 5, Nondiscriminatory, has 5 DKs total. This is less concerning if it was 5 DKs for just </a:t>
            </a:r>
            <a:r>
              <a:rPr lang="en-US" sz="1200" kern="1200" baseline="0" dirty="0" err="1" smtClean="0">
                <a:solidFill>
                  <a:schemeClr val="tx1"/>
                </a:solidFill>
                <a:effectLst/>
                <a:latin typeface="Arial" charset="0"/>
                <a:ea typeface="ＭＳ Ｐゴシック" pitchFamily="29" charset="-128"/>
                <a:cs typeface="+mn-cs"/>
              </a:rPr>
              <a:t>Schoolwide</a:t>
            </a:r>
            <a:r>
              <a:rPr lang="en-US" sz="1200" kern="1200" baseline="0" dirty="0" smtClean="0">
                <a:solidFill>
                  <a:schemeClr val="tx1"/>
                </a:solidFill>
                <a:effectLst/>
                <a:latin typeface="Arial" charset="0"/>
                <a:ea typeface="ＭＳ Ｐゴシック" pitchFamily="29" charset="-128"/>
                <a:cs typeface="+mn-cs"/>
              </a:rPr>
              <a:t> or Classroom, but it is still relevant to note. When an item has more than 5 DKs in a specific area, this is an area that should be looked into further so as to better understand why staff is unable to provide a response.</a:t>
            </a:r>
            <a:endParaRPr lang="en-US" sz="1200" kern="1200" dirty="0" smtClean="0">
              <a:solidFill>
                <a:schemeClr val="tx1"/>
              </a:solidFill>
              <a:effectLst/>
              <a:latin typeface="Arial" charset="0"/>
              <a:ea typeface="ＭＳ Ｐゴシック" pitchFamily="29" charset="-128"/>
              <a:cs typeface="+mn-cs"/>
            </a:endParaRPr>
          </a:p>
          <a:p>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17</a:t>
            </a:fld>
            <a:endParaRPr lang="en-US"/>
          </a:p>
        </p:txBody>
      </p:sp>
    </p:spTree>
    <p:extLst>
      <p:ext uri="{BB962C8B-B14F-4D97-AF65-F5344CB8AC3E}">
        <p14:creationId xmlns:p14="http://schemas.microsoft.com/office/powerpoint/2010/main" val="1127680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you have done sections 2, 3, or 4 you will complete the same strengths and weakness analysis for the Classroom scores as you did for the </a:t>
            </a:r>
            <a:r>
              <a:rPr lang="en-US" baseline="0" dirty="0" err="1" smtClean="0"/>
              <a:t>Schoolwide</a:t>
            </a:r>
            <a:r>
              <a:rPr lang="en-US" baseline="0" dirty="0" smtClean="0"/>
              <a:t> Scores. </a:t>
            </a:r>
          </a:p>
          <a:p>
            <a:endParaRPr lang="en-US" baseline="0" dirty="0" smtClean="0"/>
          </a:p>
          <a:p>
            <a:r>
              <a:rPr lang="en-US" baseline="0" dirty="0" smtClean="0"/>
              <a:t>This completes the individual section analysis. You should complete this worksheet for each individual section. </a:t>
            </a: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18</a:t>
            </a:fld>
            <a:endParaRPr lang="en-US"/>
          </a:p>
        </p:txBody>
      </p:sp>
    </p:spTree>
    <p:extLst>
      <p:ext uri="{BB962C8B-B14F-4D97-AF65-F5344CB8AC3E}">
        <p14:creationId xmlns:p14="http://schemas.microsoft.com/office/powerpoint/2010/main" val="2028069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worksheet</a:t>
            </a:r>
            <a:r>
              <a:rPr lang="en-US" baseline="0" dirty="0" smtClean="0"/>
              <a:t> is for multiple-section analyses. Begin by filling out the date of your analysis and indicating the sections that your school has completed.</a:t>
            </a: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19</a:t>
            </a:fld>
            <a:endParaRPr lang="en-US"/>
          </a:p>
        </p:txBody>
      </p:sp>
    </p:spTree>
    <p:extLst>
      <p:ext uri="{BB962C8B-B14F-4D97-AF65-F5344CB8AC3E}">
        <p14:creationId xmlns:p14="http://schemas.microsoft.com/office/powerpoint/2010/main" val="50472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you will need your school’s excel data report. You</a:t>
            </a:r>
            <a:r>
              <a:rPr lang="en-US" baseline="0" dirty="0" smtClean="0"/>
              <a:t> will receive this report from PBS Project Staff after your staff has completed the Needs Assessment Survey. The Excel report, which we will review more in depth shortly, includes a report tab for each section that your school completed, a summary report</a:t>
            </a:r>
            <a:r>
              <a:rPr lang="en-US" strike="noStrike" baseline="0" dirty="0" smtClean="0"/>
              <a:t>.</a:t>
            </a:r>
            <a:r>
              <a:rPr lang="en-US" strike="sngStrike" baseline="0" dirty="0" smtClean="0"/>
              <a:t> </a:t>
            </a:r>
            <a:r>
              <a:rPr lang="en-US" baseline="0" dirty="0" smtClean="0"/>
              <a:t>You will refer primarily to this document while doing your analysis. You may also find it helpful to print the report. Each tab will print on its own page.</a:t>
            </a: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2</a:t>
            </a:fld>
            <a:endParaRPr lang="en-US"/>
          </a:p>
        </p:txBody>
      </p:sp>
    </p:spTree>
    <p:extLst>
      <p:ext uri="{BB962C8B-B14F-4D97-AF65-F5344CB8AC3E}">
        <p14:creationId xmlns:p14="http://schemas.microsoft.com/office/powerpoint/2010/main" val="605280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pitchFamily="29" charset="-128"/>
                <a:cs typeface="+mn-cs"/>
              </a:rPr>
              <a:t>Next you</a:t>
            </a:r>
            <a:r>
              <a:rPr lang="en-US" sz="1200" kern="1200" baseline="0" dirty="0" smtClean="0">
                <a:solidFill>
                  <a:schemeClr val="tx1"/>
                </a:solidFill>
                <a:effectLst/>
                <a:latin typeface="Arial" charset="0"/>
                <a:ea typeface="ＭＳ Ｐゴシック" pitchFamily="29" charset="-128"/>
                <a:cs typeface="+mn-cs"/>
              </a:rPr>
              <a:t> look to identify which sections are the strongest and weakest overall for your school. There are two ways that you can determine this. One way is to compare the overall </a:t>
            </a:r>
            <a:r>
              <a:rPr lang="en-US" sz="1200" kern="1200" baseline="0" dirty="0" err="1" smtClean="0">
                <a:solidFill>
                  <a:schemeClr val="tx1"/>
                </a:solidFill>
                <a:effectLst/>
                <a:latin typeface="Arial" charset="0"/>
                <a:ea typeface="ＭＳ Ｐゴシック" pitchFamily="29" charset="-128"/>
                <a:cs typeface="+mn-cs"/>
              </a:rPr>
              <a:t>SchoolWide</a:t>
            </a:r>
            <a:r>
              <a:rPr lang="en-US" sz="1200" kern="1200" baseline="0" dirty="0" smtClean="0">
                <a:solidFill>
                  <a:schemeClr val="tx1"/>
                </a:solidFill>
                <a:effectLst/>
                <a:latin typeface="Arial" charset="0"/>
                <a:ea typeface="ＭＳ Ｐゴシック" pitchFamily="29" charset="-128"/>
                <a:cs typeface="+mn-cs"/>
              </a:rPr>
              <a:t> average for each section and i</a:t>
            </a:r>
            <a:r>
              <a:rPr lang="en-US" sz="1200" kern="1200" dirty="0" smtClean="0">
                <a:solidFill>
                  <a:schemeClr val="tx1"/>
                </a:solidFill>
                <a:effectLst/>
                <a:latin typeface="Arial" charset="0"/>
                <a:ea typeface="ＭＳ Ｐゴシック" pitchFamily="29" charset="-128"/>
                <a:cs typeface="+mn-cs"/>
              </a:rPr>
              <a:t>dentify the section with the highest and lowest overall SW average</a:t>
            </a:r>
            <a:r>
              <a:rPr lang="en-US" sz="1200" kern="1200" baseline="0" dirty="0" smtClean="0">
                <a:solidFill>
                  <a:schemeClr val="tx1"/>
                </a:solidFill>
                <a:effectLst/>
                <a:latin typeface="Arial" charset="0"/>
                <a:ea typeface="ＭＳ Ｐゴシック" pitchFamily="29" charset="-128"/>
                <a:cs typeface="+mn-cs"/>
              </a:rPr>
              <a:t> rating</a:t>
            </a:r>
            <a:r>
              <a:rPr lang="en-US" sz="1200" kern="1200" dirty="0" smtClean="0">
                <a:solidFill>
                  <a:schemeClr val="tx1"/>
                </a:solidFill>
                <a:effectLst/>
                <a:latin typeface="Arial" charset="0"/>
                <a:ea typeface="ＭＳ Ｐゴシック" pitchFamily="29" charset="-128"/>
                <a:cs typeface="+mn-cs"/>
              </a:rPr>
              <a:t>. Using this method, we see that this</a:t>
            </a:r>
            <a:r>
              <a:rPr lang="en-US" sz="1200" kern="1200" baseline="0" dirty="0" smtClean="0">
                <a:solidFill>
                  <a:schemeClr val="tx1"/>
                </a:solidFill>
                <a:effectLst/>
                <a:latin typeface="Arial" charset="0"/>
                <a:ea typeface="ＭＳ Ｐゴシック" pitchFamily="29" charset="-128"/>
                <a:cs typeface="+mn-cs"/>
              </a:rPr>
              <a:t> school’s highest section is Correction and its lowest section is Program Development and Evaluation. Once you identify your highest and lowest section, write the section name and the corresponding average on the space provided in the worksheet as shown on this slide.</a:t>
            </a:r>
            <a:endParaRPr lang="en-US" sz="1200" kern="120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pitchFamily="29" charset="-128"/>
              <a:cs typeface="+mn-cs"/>
            </a:endParaRPr>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20</a:t>
            </a:fld>
            <a:endParaRPr lang="en-US"/>
          </a:p>
        </p:txBody>
      </p:sp>
    </p:spTree>
    <p:extLst>
      <p:ext uri="{BB962C8B-B14F-4D97-AF65-F5344CB8AC3E}">
        <p14:creationId xmlns:p14="http://schemas.microsoft.com/office/powerpoint/2010/main" val="3487392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pitchFamily="29" charset="-128"/>
                <a:cs typeface="+mn-cs"/>
              </a:rPr>
              <a:t>The second way to look at your highest and lowest section is to</a:t>
            </a:r>
            <a:r>
              <a:rPr lang="en-US" sz="1200" kern="1200" baseline="0" dirty="0" smtClean="0">
                <a:solidFill>
                  <a:schemeClr val="tx1"/>
                </a:solidFill>
                <a:effectLst/>
                <a:latin typeface="Arial" charset="0"/>
                <a:ea typeface="ＭＳ Ｐゴシック" pitchFamily="29" charset="-128"/>
                <a:cs typeface="+mn-cs"/>
              </a:rPr>
              <a:t> </a:t>
            </a:r>
            <a:r>
              <a:rPr lang="en-US" sz="1200" kern="1200" dirty="0" smtClean="0">
                <a:solidFill>
                  <a:schemeClr val="tx1"/>
                </a:solidFill>
                <a:effectLst/>
                <a:latin typeface="Arial" charset="0"/>
                <a:ea typeface="ＭＳ Ｐゴシック" pitchFamily="29" charset="-128"/>
                <a:cs typeface="+mn-cs"/>
              </a:rPr>
              <a:t>look at the number of </a:t>
            </a:r>
            <a:r>
              <a:rPr lang="en-US" sz="1200" kern="1200" dirty="0" err="1" smtClean="0">
                <a:solidFill>
                  <a:schemeClr val="tx1"/>
                </a:solidFill>
                <a:effectLst/>
                <a:latin typeface="Arial" charset="0"/>
                <a:ea typeface="ＭＳ Ｐゴシック" pitchFamily="29" charset="-128"/>
                <a:cs typeface="+mn-cs"/>
              </a:rPr>
              <a:t>SchoolWide</a:t>
            </a:r>
            <a:r>
              <a:rPr lang="en-US" sz="1200" kern="1200" dirty="0" smtClean="0">
                <a:solidFill>
                  <a:schemeClr val="tx1"/>
                </a:solidFill>
                <a:effectLst/>
                <a:latin typeface="Arial" charset="0"/>
                <a:ea typeface="ＭＳ Ｐゴシック" pitchFamily="29" charset="-128"/>
                <a:cs typeface="+mn-cs"/>
              </a:rPr>
              <a:t> items scoring a mean of 4.0 or above.  The section with</a:t>
            </a:r>
            <a:r>
              <a:rPr lang="en-US" sz="1200" kern="1200" baseline="0" dirty="0" smtClean="0">
                <a:solidFill>
                  <a:schemeClr val="tx1"/>
                </a:solidFill>
                <a:effectLst/>
                <a:latin typeface="Arial" charset="0"/>
                <a:ea typeface="ＭＳ Ｐゴシック" pitchFamily="29" charset="-128"/>
                <a:cs typeface="+mn-cs"/>
              </a:rPr>
              <a:t> the highest count is the strongest section and visa versa for the lowest section. In this data we see that the Correction section is highest as it has 9 items at 4.0 or above and the Program Evaluation and Development only has 7, making it it the lowest section. Record the highest and lowest section as well as the count on the space provided on the worksheet.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charset="0"/>
                <a:ea typeface="ＭＳ Ｐゴシック" pitchFamily="29" charset="-128"/>
                <a:cs typeface="+mn-cs"/>
              </a:rPr>
              <a:t>This information allows you to compare aspects of your schools performance against each other and may help with decisions on which areas you need to prioritize resources.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pitchFamily="29" charset="-128"/>
              <a:cs typeface="+mn-cs"/>
            </a:endParaRPr>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21</a:t>
            </a:fld>
            <a:endParaRPr lang="en-US"/>
          </a:p>
        </p:txBody>
      </p:sp>
    </p:spTree>
    <p:extLst>
      <p:ext uri="{BB962C8B-B14F-4D97-AF65-F5344CB8AC3E}">
        <p14:creationId xmlns:p14="http://schemas.microsoft.com/office/powerpoint/2010/main" val="3487392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pitchFamily="29" charset="-128"/>
                <a:cs typeface="+mn-cs"/>
              </a:rPr>
              <a:t>Now lets look at more specific areas</a:t>
            </a:r>
            <a:r>
              <a:rPr lang="en-US" sz="1200" kern="1200" baseline="0" dirty="0" smtClean="0">
                <a:solidFill>
                  <a:schemeClr val="tx1"/>
                </a:solidFill>
                <a:effectLst/>
                <a:latin typeface="Arial" charset="0"/>
                <a:ea typeface="ＭＳ Ｐゴシック" pitchFamily="29" charset="-128"/>
                <a:cs typeface="+mn-cs"/>
              </a:rPr>
              <a:t> of strengths or improvements across all sections. </a:t>
            </a:r>
            <a:r>
              <a:rPr lang="en-US" sz="1200" kern="1200" dirty="0" smtClean="0">
                <a:solidFill>
                  <a:schemeClr val="tx1"/>
                </a:solidFill>
                <a:effectLst/>
                <a:latin typeface="Arial" charset="0"/>
                <a:ea typeface="ＭＳ Ｐゴシック" pitchFamily="29" charset="-128"/>
                <a:cs typeface="+mn-cs"/>
              </a:rPr>
              <a:t>Look across </a:t>
            </a:r>
            <a:r>
              <a:rPr lang="en-US" sz="1200" u="sng" kern="1200" dirty="0" smtClean="0">
                <a:solidFill>
                  <a:schemeClr val="tx1"/>
                </a:solidFill>
                <a:effectLst/>
                <a:latin typeface="Arial" charset="0"/>
                <a:ea typeface="ＭＳ Ｐゴシック" pitchFamily="29" charset="-128"/>
                <a:cs typeface="+mn-cs"/>
              </a:rPr>
              <a:t>all items of selected sections; </a:t>
            </a:r>
            <a:r>
              <a:rPr lang="en-US" sz="1200" u="none" kern="1200" dirty="0" smtClean="0">
                <a:solidFill>
                  <a:schemeClr val="tx1"/>
                </a:solidFill>
                <a:effectLst/>
                <a:latin typeface="Arial" charset="0"/>
                <a:ea typeface="ＭＳ Ｐゴシック" pitchFamily="29" charset="-128"/>
                <a:cs typeface="+mn-cs"/>
              </a:rPr>
              <a:t>I</a:t>
            </a:r>
            <a:r>
              <a:rPr lang="en-US" sz="1200" kern="1200" dirty="0" smtClean="0">
                <a:solidFill>
                  <a:schemeClr val="tx1"/>
                </a:solidFill>
                <a:effectLst/>
                <a:latin typeface="Arial" charset="0"/>
                <a:ea typeface="ＭＳ Ｐゴシック" pitchFamily="29" charset="-128"/>
                <a:cs typeface="+mn-cs"/>
              </a:rPr>
              <a:t>dentify at least 2 areas of </a:t>
            </a:r>
            <a:r>
              <a:rPr lang="en-US" sz="1200" b="1" kern="1200" dirty="0" err="1" smtClean="0">
                <a:solidFill>
                  <a:schemeClr val="tx1"/>
                </a:solidFill>
                <a:effectLst/>
                <a:latin typeface="Arial" charset="0"/>
                <a:ea typeface="ＭＳ Ｐゴシック" pitchFamily="29" charset="-128"/>
                <a:cs typeface="+mn-cs"/>
              </a:rPr>
              <a:t>SchoolWide</a:t>
            </a:r>
            <a:r>
              <a:rPr lang="en-US" sz="1200" b="1" kern="1200" dirty="0" smtClean="0">
                <a:solidFill>
                  <a:schemeClr val="tx1"/>
                </a:solidFill>
                <a:effectLst/>
                <a:latin typeface="Arial" charset="0"/>
                <a:ea typeface="ＭＳ Ｐゴシック" pitchFamily="29" charset="-128"/>
                <a:cs typeface="+mn-cs"/>
              </a:rPr>
              <a:t> strength</a:t>
            </a:r>
            <a:r>
              <a:rPr lang="en-US" sz="1200" kern="1200" dirty="0" smtClean="0">
                <a:solidFill>
                  <a:schemeClr val="tx1"/>
                </a:solidFill>
                <a:effectLst/>
                <a:latin typeface="Arial" charset="0"/>
                <a:ea typeface="ＭＳ Ｐゴシック" pitchFamily="29" charset="-128"/>
                <a:cs typeface="+mn-cs"/>
              </a:rPr>
              <a:t> and 2 areas for </a:t>
            </a:r>
            <a:r>
              <a:rPr lang="en-US" sz="1200" b="1" kern="1200" dirty="0" err="1" smtClean="0">
                <a:solidFill>
                  <a:schemeClr val="tx1"/>
                </a:solidFill>
                <a:effectLst/>
                <a:latin typeface="Arial" charset="0"/>
                <a:ea typeface="ＭＳ Ｐゴシック" pitchFamily="29" charset="-128"/>
                <a:cs typeface="+mn-cs"/>
              </a:rPr>
              <a:t>SchoolWide</a:t>
            </a:r>
            <a:r>
              <a:rPr lang="en-US" sz="1200" b="1" kern="1200" dirty="0" smtClean="0">
                <a:solidFill>
                  <a:schemeClr val="tx1"/>
                </a:solidFill>
                <a:effectLst/>
                <a:latin typeface="Arial" charset="0"/>
                <a:ea typeface="ＭＳ Ｐゴシック" pitchFamily="29" charset="-128"/>
                <a:cs typeface="+mn-cs"/>
              </a:rPr>
              <a:t> improvement</a:t>
            </a:r>
            <a:r>
              <a:rPr lang="en-US" sz="1200" kern="1200" dirty="0" smtClean="0">
                <a:solidFill>
                  <a:schemeClr val="tx1"/>
                </a:solidFill>
                <a:effectLst/>
                <a:latin typeface="Arial" charset="0"/>
                <a:ea typeface="ＭＳ Ｐゴシック" pitchFamily="29" charset="-128"/>
                <a:cs typeface="+mn-cs"/>
              </a:rPr>
              <a:t> based on the highest</a:t>
            </a:r>
            <a:r>
              <a:rPr lang="en-US" sz="1200" kern="1200" baseline="0" dirty="0" smtClean="0">
                <a:solidFill>
                  <a:schemeClr val="tx1"/>
                </a:solidFill>
                <a:effectLst/>
                <a:latin typeface="Arial" charset="0"/>
                <a:ea typeface="ＭＳ Ｐゴシック" pitchFamily="29" charset="-128"/>
                <a:cs typeface="+mn-cs"/>
              </a:rPr>
              <a:t> and </a:t>
            </a:r>
            <a:r>
              <a:rPr lang="en-US" sz="1200" kern="1200" dirty="0" smtClean="0">
                <a:solidFill>
                  <a:schemeClr val="tx1"/>
                </a:solidFill>
                <a:effectLst/>
                <a:latin typeface="Arial" charset="0"/>
                <a:ea typeface="ＭＳ Ｐゴシック" pitchFamily="29" charset="-128"/>
                <a:cs typeface="+mn-cs"/>
              </a:rPr>
              <a:t>lowest average ratings.  Then</a:t>
            </a:r>
            <a:r>
              <a:rPr lang="en-US" sz="1200" kern="1200" baseline="0" dirty="0" smtClean="0">
                <a:solidFill>
                  <a:schemeClr val="tx1"/>
                </a:solidFill>
                <a:effectLst/>
                <a:latin typeface="Arial" charset="0"/>
                <a:ea typeface="ＭＳ Ｐゴシック" pitchFamily="29" charset="-128"/>
                <a:cs typeface="+mn-cs"/>
              </a:rPr>
              <a:t> w</a:t>
            </a:r>
            <a:r>
              <a:rPr lang="en-US" sz="1200" kern="1200" dirty="0" smtClean="0">
                <a:solidFill>
                  <a:schemeClr val="tx1"/>
                </a:solidFill>
                <a:effectLst/>
                <a:latin typeface="Arial" charset="0"/>
                <a:ea typeface="ＭＳ Ｐゴシック" pitchFamily="29" charset="-128"/>
                <a:cs typeface="+mn-cs"/>
              </a:rPr>
              <a:t>rite the item descriptions and averages in the</a:t>
            </a:r>
            <a:r>
              <a:rPr lang="en-US" sz="1200" kern="1200" baseline="0" dirty="0" smtClean="0">
                <a:solidFill>
                  <a:schemeClr val="tx1"/>
                </a:solidFill>
                <a:effectLst/>
                <a:latin typeface="Arial" charset="0"/>
                <a:ea typeface="ＭＳ Ｐゴシック" pitchFamily="29" charset="-128"/>
                <a:cs typeface="+mn-cs"/>
              </a:rPr>
              <a:t> table of the worksheet</a:t>
            </a:r>
            <a:r>
              <a:rPr lang="en-US" sz="1200" kern="1200" dirty="0" smtClean="0">
                <a:solidFill>
                  <a:schemeClr val="tx1"/>
                </a:solidFill>
                <a:effectLst/>
                <a:latin typeface="Arial" charset="0"/>
                <a:ea typeface="ＭＳ Ｐゴシック" pitchFamily="29" charset="-128"/>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pitchFamily="29" charset="-128"/>
                <a:cs typeface="+mn-cs"/>
              </a:rPr>
              <a:t>In the data here, we look across</a:t>
            </a:r>
            <a:r>
              <a:rPr lang="en-US" sz="1200" kern="1200" baseline="0" dirty="0" smtClean="0">
                <a:solidFill>
                  <a:schemeClr val="tx1"/>
                </a:solidFill>
                <a:effectLst/>
                <a:latin typeface="Arial" charset="0"/>
                <a:ea typeface="ＭＳ Ｐゴシック" pitchFamily="29" charset="-128"/>
                <a:cs typeface="+mn-cs"/>
              </a:rPr>
              <a:t> all 20 </a:t>
            </a:r>
            <a:r>
              <a:rPr lang="en-US" sz="1200" kern="1200" baseline="0" dirty="0" err="1" smtClean="0">
                <a:solidFill>
                  <a:schemeClr val="tx1"/>
                </a:solidFill>
                <a:effectLst/>
                <a:latin typeface="Arial" charset="0"/>
                <a:ea typeface="ＭＳ Ｐゴシック" pitchFamily="29" charset="-128"/>
                <a:cs typeface="+mn-cs"/>
              </a:rPr>
              <a:t>SchoolWide</a:t>
            </a:r>
            <a:r>
              <a:rPr lang="en-US" sz="1200" kern="1200" baseline="0" dirty="0" smtClean="0">
                <a:solidFill>
                  <a:schemeClr val="tx1"/>
                </a:solidFill>
                <a:effectLst/>
                <a:latin typeface="Arial" charset="0"/>
                <a:ea typeface="ＭＳ Ｐゴシック" pitchFamily="29" charset="-128"/>
                <a:cs typeface="+mn-cs"/>
              </a:rPr>
              <a:t> items and find that the highest average is 4.65 Nondiscriminatory and the second highest is Awareness of Rules and Polices (4.46). The lowest averages are 3.69, Staff Development, and 3.78, Resource and Logistical Support.</a:t>
            </a:r>
            <a:endParaRPr lang="en-US" sz="1200" kern="1200" dirty="0" smtClean="0">
              <a:solidFill>
                <a:schemeClr val="tx1"/>
              </a:solidFill>
              <a:effectLst/>
              <a:latin typeface="Arial" charset="0"/>
              <a:ea typeface="ＭＳ Ｐゴシック" pitchFamily="29" charset="-128"/>
              <a:cs typeface="+mn-cs"/>
            </a:endParaRPr>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22</a:t>
            </a:fld>
            <a:endParaRPr lang="en-US"/>
          </a:p>
        </p:txBody>
      </p:sp>
    </p:spTree>
    <p:extLst>
      <p:ext uri="{BB962C8B-B14F-4D97-AF65-F5344CB8AC3E}">
        <p14:creationId xmlns:p14="http://schemas.microsoft.com/office/powerpoint/2010/main" val="1544807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pitchFamily="29" charset="-128"/>
                <a:cs typeface="+mn-cs"/>
              </a:rPr>
              <a:t>Now let</a:t>
            </a:r>
            <a:r>
              <a:rPr lang="fr-FR" sz="1200" kern="1200" dirty="0" smtClean="0">
                <a:solidFill>
                  <a:schemeClr val="tx1"/>
                </a:solidFill>
                <a:effectLst/>
                <a:latin typeface="Arial" charset="0"/>
                <a:ea typeface="ＭＳ Ｐゴシック" pitchFamily="29" charset="-128"/>
                <a:cs typeface="+mn-cs"/>
              </a:rPr>
              <a:t>’</a:t>
            </a:r>
            <a:r>
              <a:rPr lang="en-US" sz="1200" kern="1200" dirty="0" smtClean="0">
                <a:solidFill>
                  <a:schemeClr val="tx1"/>
                </a:solidFill>
                <a:effectLst/>
                <a:latin typeface="Arial" charset="0"/>
                <a:ea typeface="ＭＳ Ｐゴシック" pitchFamily="29" charset="-128"/>
                <a:cs typeface="+mn-cs"/>
              </a:rPr>
              <a:t>s look at the “Don't Know (DK)” Response Summary for each area.</a:t>
            </a:r>
            <a:r>
              <a:rPr lang="en-US" sz="1200" kern="1200" baseline="0" dirty="0" smtClean="0">
                <a:solidFill>
                  <a:schemeClr val="tx1"/>
                </a:solidFill>
                <a:effectLst/>
                <a:latin typeface="Arial" charset="0"/>
                <a:ea typeface="ＭＳ Ｐゴシック" pitchFamily="29" charset="-128"/>
                <a:cs typeface="+mn-cs"/>
              </a:rPr>
              <a:t> </a:t>
            </a:r>
            <a:r>
              <a:rPr lang="en-US" sz="1200" kern="1200" dirty="0" smtClean="0">
                <a:solidFill>
                  <a:schemeClr val="tx1"/>
                </a:solidFill>
                <a:effectLst/>
                <a:latin typeface="Arial" charset="0"/>
                <a:ea typeface="ＭＳ Ｐゴシック" pitchFamily="29" charset="-128"/>
                <a:cs typeface="+mn-cs"/>
              </a:rPr>
              <a:t> Identify if any item with a DK response count higher than 5</a:t>
            </a:r>
            <a:r>
              <a:rPr lang="en-US" sz="1200" kern="1200" baseline="0" dirty="0" smtClean="0">
                <a:solidFill>
                  <a:schemeClr val="tx1"/>
                </a:solidFill>
                <a:effectLst/>
                <a:latin typeface="Arial" charset="0"/>
                <a:ea typeface="ＭＳ Ｐゴシック" pitchFamily="29" charset="-128"/>
                <a:cs typeface="+mn-cs"/>
              </a:rPr>
              <a:t> and </a:t>
            </a:r>
            <a:r>
              <a:rPr lang="en-US" sz="1200" kern="1200" dirty="0" smtClean="0">
                <a:solidFill>
                  <a:schemeClr val="tx1"/>
                </a:solidFill>
                <a:effectLst/>
                <a:latin typeface="Arial" charset="0"/>
                <a:ea typeface="ＭＳ Ｐゴシック" pitchFamily="29" charset="-128"/>
                <a:cs typeface="+mn-cs"/>
              </a:rPr>
              <a:t> write the item descriptions and # in</a:t>
            </a:r>
            <a:r>
              <a:rPr lang="en-US" sz="1200" kern="1200" baseline="0" dirty="0" smtClean="0">
                <a:solidFill>
                  <a:schemeClr val="tx1"/>
                </a:solidFill>
                <a:effectLst/>
                <a:latin typeface="Arial" charset="0"/>
                <a:ea typeface="ＭＳ Ｐゴシック" pitchFamily="29" charset="-128"/>
                <a:cs typeface="+mn-cs"/>
              </a:rPr>
              <a:t> the space provided on the worksheet. These are areas in which it would be good to understand why some staff feel uninformed.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charset="0"/>
                <a:ea typeface="ＭＳ Ｐゴシック" pitchFamily="29" charset="-128"/>
                <a:cs typeface="+mn-cs"/>
              </a:rPr>
              <a:t>In this data we see that there are 6 DKs about Home-school collaboration in relation to correction. Also there are 5 DKs total about consistent response to correction. This may be because staff are unaware of what others are doing in regards to these areas. This may be an opportunity for discussion among staff regarding how they respond to behavior and how they collaborate with the home. </a:t>
            </a:r>
            <a:endParaRPr lang="en-US" sz="1200" kern="1200" dirty="0" smtClean="0">
              <a:solidFill>
                <a:schemeClr val="tx1"/>
              </a:solidFill>
              <a:effectLst/>
              <a:latin typeface="Arial" charset="0"/>
              <a:ea typeface="ＭＳ Ｐゴシック" pitchFamily="29" charset="-128"/>
              <a:cs typeface="+mn-cs"/>
            </a:endParaRPr>
          </a:p>
          <a:p>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23</a:t>
            </a:fld>
            <a:endParaRPr lang="en-US"/>
          </a:p>
        </p:txBody>
      </p:sp>
    </p:spTree>
    <p:extLst>
      <p:ext uri="{BB962C8B-B14F-4D97-AF65-F5344CB8AC3E}">
        <p14:creationId xmlns:p14="http://schemas.microsoft.com/office/powerpoint/2010/main" val="2079921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Its important to also look at the qualitative responses. </a:t>
            </a:r>
            <a:r>
              <a:rPr lang="en-US" sz="1200" kern="1200" baseline="0" dirty="0" smtClean="0">
                <a:solidFill>
                  <a:schemeClr val="tx1"/>
                </a:solidFill>
                <a:effectLst/>
                <a:latin typeface="Arial" charset="0"/>
                <a:ea typeface="ＭＳ Ｐゴシック" pitchFamily="29" charset="-128"/>
                <a:cs typeface="+mn-cs"/>
              </a:rPr>
              <a:t>You can find the comments in the Comment Report word document. </a:t>
            </a:r>
            <a:r>
              <a:rPr lang="en-US" sz="1200" kern="1200" dirty="0" smtClean="0">
                <a:solidFill>
                  <a:schemeClr val="tx1"/>
                </a:solidFill>
                <a:effectLst/>
                <a:latin typeface="Arial" charset="0"/>
                <a:ea typeface="ＭＳ Ｐゴシック" pitchFamily="29" charset="-128"/>
                <a:cs typeface="+mn-cs"/>
              </a:rPr>
              <a:t>For each section, your staff had the opportunity to provide a comment for each item rated as a 3 or lower. We recommend that you read through the comments for each section and</a:t>
            </a:r>
            <a:r>
              <a:rPr lang="en-US" sz="1200" kern="1200" baseline="0" dirty="0" smtClean="0">
                <a:solidFill>
                  <a:schemeClr val="tx1"/>
                </a:solidFill>
                <a:effectLst/>
                <a:latin typeface="Arial" charset="0"/>
                <a:ea typeface="ＭＳ Ｐゴシック" pitchFamily="29" charset="-128"/>
                <a:cs typeface="+mn-cs"/>
              </a:rPr>
              <a:t> see how they complete your quantitative data. Do your comments support your data? Are you seeing a trend in the comments that is not captured by your quantitative data?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Arial" charset="0"/>
              <a:ea typeface="ＭＳ Ｐゴシック" pitchFamily="29"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charset="0"/>
                <a:ea typeface="ＭＳ Ｐゴシック" pitchFamily="29" charset="-128"/>
                <a:cs typeface="+mn-cs"/>
              </a:rPr>
              <a:t>While there is not a space on the worksheet to discuss comments, we recommend reviewing the comments after completing the worksheet and adding any notes that may be helpful for your team discussion.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Arial" charset="0"/>
              <a:ea typeface="ＭＳ Ｐゴシック" pitchFamily="29" charset="-128"/>
              <a:cs typeface="+mn-cs"/>
            </a:endParaRPr>
          </a:p>
          <a:p>
            <a:r>
              <a:rPr lang="en-US" sz="1200" kern="1200" baseline="0" dirty="0" smtClean="0">
                <a:solidFill>
                  <a:schemeClr val="tx1"/>
                </a:solidFill>
                <a:effectLst/>
                <a:latin typeface="Arial" charset="0"/>
                <a:ea typeface="ＭＳ Ｐゴシック" pitchFamily="29" charset="-128"/>
                <a:cs typeface="+mn-cs"/>
              </a:rPr>
              <a:t>For example, in this data we saw that “Consistent Response to Behavior Problems” had a higher level of DKs, and when looking at the comments, we see that several staff are concerned about consistency. While this may not be a weakness when looking at the numerical results, it is an area in which the team can delve further into by talking to the staff. Additionally, we also see comments in section 1 support the data in saying that Staff Development is an area of improvement for this school.</a:t>
            </a:r>
          </a:p>
          <a:p>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24</a:t>
            </a:fld>
            <a:endParaRPr lang="en-US"/>
          </a:p>
        </p:txBody>
      </p:sp>
    </p:spTree>
    <p:extLst>
      <p:ext uri="{BB962C8B-B14F-4D97-AF65-F5344CB8AC3E}">
        <p14:creationId xmlns:p14="http://schemas.microsoft.com/office/powerpoint/2010/main" val="2285522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a:t>
            </a:r>
            <a:r>
              <a:rPr lang="en-US" baseline="0" dirty="0" smtClean="0"/>
              <a:t> section at the bottom of the Multiple-Section Worksheet- provides a place for your team to discuss action planning based on your results. What will your team do to change areas for improvement and maintain areas of strength? </a:t>
            </a:r>
          </a:p>
          <a:p>
            <a:endParaRPr lang="en-US" baseline="0" dirty="0" smtClean="0"/>
          </a:p>
          <a:p>
            <a:r>
              <a:rPr lang="en-US" baseline="0" dirty="0" smtClean="0"/>
              <a:t>The data Analysis document includes other questions to help guide discussion, some of which we have included here: Do</a:t>
            </a:r>
            <a:r>
              <a:rPr lang="en-US" sz="1200" dirty="0" smtClean="0"/>
              <a:t> scores accurately reflect strengths and needs for the school?</a:t>
            </a:r>
          </a:p>
          <a:p>
            <a:r>
              <a:rPr lang="en-US" sz="1200" dirty="0" smtClean="0"/>
              <a:t>What might account for variability across raters?</a:t>
            </a:r>
          </a:p>
          <a:p>
            <a:r>
              <a:rPr lang="en-US" sz="1200" dirty="0" smtClean="0"/>
              <a:t>What might account for any discrepancy between ratings of strength/weakness</a:t>
            </a:r>
            <a:r>
              <a:rPr lang="en-US" sz="1200" strike="noStrike" dirty="0" smtClean="0"/>
              <a:t>?</a:t>
            </a:r>
          </a:p>
          <a:p>
            <a:r>
              <a:rPr lang="en-US" sz="1200" dirty="0" smtClean="0"/>
              <a:t>What changes might address identified needs?</a:t>
            </a:r>
          </a:p>
          <a:p>
            <a:endParaRPr lang="en-US" baseline="0" dirty="0" smtClean="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25</a:t>
            </a:fld>
            <a:endParaRPr lang="en-US"/>
          </a:p>
        </p:txBody>
      </p:sp>
    </p:spTree>
    <p:extLst>
      <p:ext uri="{BB962C8B-B14F-4D97-AF65-F5344CB8AC3E}">
        <p14:creationId xmlns:p14="http://schemas.microsoft.com/office/powerpoint/2010/main" val="2451486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b="0" dirty="0" smtClean="0">
                <a:latin typeface="Arial" pitchFamily="34" charset="0"/>
                <a:ea typeface="ＭＳ Ｐゴシック" pitchFamily="34" charset="-128"/>
              </a:rPr>
              <a:t>Now</a:t>
            </a:r>
            <a:r>
              <a:rPr lang="en-US" b="0" baseline="0" dirty="0" smtClean="0">
                <a:latin typeface="Arial" pitchFamily="34" charset="0"/>
                <a:ea typeface="ＭＳ Ｐゴシック" pitchFamily="34" charset="-128"/>
              </a:rPr>
              <a:t> that you have completed your data analysis and discuss action planning as a team. Keep these recommendations in mind as you proceed.</a:t>
            </a:r>
          </a:p>
          <a:p>
            <a:endParaRPr lang="en-US" b="0" baseline="0" dirty="0" smtClean="0">
              <a:latin typeface="Arial" pitchFamily="34" charset="0"/>
              <a:ea typeface="ＭＳ Ｐゴシック" pitchFamily="34" charset="-128"/>
            </a:endParaRPr>
          </a:p>
          <a:p>
            <a:r>
              <a:rPr lang="en-US" b="0" baseline="0" dirty="0" smtClean="0">
                <a:latin typeface="Arial" pitchFamily="34" charset="0"/>
                <a:ea typeface="ＭＳ Ｐゴシック" pitchFamily="34" charset="-128"/>
              </a:rPr>
              <a:t>Use the results to determine which areas need immediate attention. Determine what will be done and by whom and when. Don</a:t>
            </a:r>
            <a:r>
              <a:rPr lang="fr-FR" b="0" baseline="0" dirty="0" smtClean="0">
                <a:latin typeface="Arial" pitchFamily="34" charset="0"/>
                <a:ea typeface="ＭＳ Ｐゴシック" pitchFamily="34" charset="-128"/>
              </a:rPr>
              <a:t>’</a:t>
            </a:r>
            <a:r>
              <a:rPr lang="en-US" b="0" baseline="0" dirty="0" smtClean="0">
                <a:latin typeface="Arial" pitchFamily="34" charset="0"/>
                <a:ea typeface="ＭＳ Ｐゴシック" pitchFamily="34" charset="-128"/>
              </a:rPr>
              <a:t>t forget to continue to celebrate and emphasize your school’s strengths. And finally, use this data in combination with your other data such as Office Discipline Referrals and School Climate Survey results to provide additional information about your schools strengths and needs.</a:t>
            </a:r>
          </a:p>
          <a:p>
            <a:endParaRPr lang="en-US" b="0" baseline="0"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p:txBody>
      </p:sp>
      <p:sp>
        <p:nvSpPr>
          <p:cNvPr id="35844" name="Slide Number Placeholder 3"/>
          <p:cNvSpPr>
            <a:spLocks noGrp="1"/>
          </p:cNvSpPr>
          <p:nvPr>
            <p:ph type="sldNum" sz="quarter" idx="5"/>
          </p:nvPr>
        </p:nvSpPr>
        <p:spPr>
          <a:noFill/>
        </p:spPr>
        <p:txBody>
          <a:bodyPr/>
          <a:lstStyle/>
          <a:p>
            <a:fld id="{D1B7B911-0261-447D-82DD-FDFACA7DE815}" type="slidenum">
              <a:rPr lang="en-US" smtClean="0">
                <a:solidFill>
                  <a:srgbClr val="000000"/>
                </a:solidFill>
                <a:latin typeface="Arial" pitchFamily="34" charset="0"/>
                <a:ea typeface="ＭＳ Ｐゴシック" pitchFamily="34" charset="-128"/>
              </a:rPr>
              <a:pPr/>
              <a:t>26</a:t>
            </a:fld>
            <a:endParaRPr lang="en-US"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listening to our tutorial on the Delaware Assessments of Strengths and Needs for PBS.</a:t>
            </a:r>
            <a:r>
              <a:rPr lang="en-US" baseline="0" dirty="0" smtClean="0"/>
              <a:t> </a:t>
            </a:r>
          </a:p>
          <a:p>
            <a:endParaRPr lang="en-US" baseline="0" dirty="0" smtClean="0"/>
          </a:p>
          <a:p>
            <a:r>
              <a:rPr lang="en-US" baseline="0" dirty="0" smtClean="0"/>
              <a:t>Feel free to contact our staff if you have additional questions.</a:t>
            </a: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27</a:t>
            </a:fld>
            <a:endParaRPr lang="en-US"/>
          </a:p>
        </p:txBody>
      </p:sp>
    </p:spTree>
    <p:extLst>
      <p:ext uri="{BB962C8B-B14F-4D97-AF65-F5344CB8AC3E}">
        <p14:creationId xmlns:p14="http://schemas.microsoft.com/office/powerpoint/2010/main" val="313390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pitchFamily="29" charset="-128"/>
                <a:cs typeface="+mn-cs"/>
              </a:rPr>
              <a:t>Next, you will also have received your</a:t>
            </a:r>
            <a:r>
              <a:rPr lang="en-US" sz="1200" kern="1200" baseline="0" dirty="0" smtClean="0">
                <a:solidFill>
                  <a:schemeClr val="tx1"/>
                </a:solidFill>
                <a:effectLst/>
                <a:latin typeface="Arial" charset="0"/>
                <a:ea typeface="ＭＳ Ｐゴシック" pitchFamily="29" charset="-128"/>
                <a:cs typeface="+mn-cs"/>
              </a:rPr>
              <a:t> School’s Comment Summary Report from the PBS Staff with your Excel Report.  </a:t>
            </a:r>
            <a:r>
              <a:rPr lang="en-US" sz="1200" kern="1200" dirty="0" smtClean="0">
                <a:solidFill>
                  <a:schemeClr val="tx1"/>
                </a:solidFill>
                <a:effectLst/>
                <a:latin typeface="Arial" charset="0"/>
                <a:ea typeface="ＭＳ Ｐゴシック" pitchFamily="29" charset="-128"/>
                <a:cs typeface="+mn-cs"/>
              </a:rPr>
              <a:t>For each section, your staff had the opportunity to provide a comment for each item rated as a 3 or </a:t>
            </a:r>
            <a:r>
              <a:rPr lang="en-US" sz="1200" kern="1200" dirty="0" err="1" smtClean="0">
                <a:solidFill>
                  <a:schemeClr val="tx1"/>
                </a:solidFill>
                <a:effectLst/>
                <a:latin typeface="Arial" charset="0"/>
                <a:ea typeface="ＭＳ Ｐゴシック" pitchFamily="29" charset="-128"/>
                <a:cs typeface="+mn-cs"/>
              </a:rPr>
              <a:t>lower.This</a:t>
            </a:r>
            <a:r>
              <a:rPr lang="en-US" sz="1200" kern="1200" dirty="0" smtClean="0">
                <a:solidFill>
                  <a:schemeClr val="tx1"/>
                </a:solidFill>
                <a:effectLst/>
                <a:latin typeface="Arial" charset="0"/>
                <a:ea typeface="ＭＳ Ｐゴシック" pitchFamily="29" charset="-128"/>
                <a:cs typeface="+mn-cs"/>
              </a:rPr>
              <a:t> Word document compiles all of the written comments in an easy-to-read format.  A review of your staff’s comments provides</a:t>
            </a:r>
            <a:r>
              <a:rPr lang="en-US" sz="1200" kern="1200" baseline="0" dirty="0" smtClean="0">
                <a:solidFill>
                  <a:schemeClr val="tx1"/>
                </a:solidFill>
                <a:effectLst/>
                <a:latin typeface="Arial" charset="0"/>
                <a:ea typeface="ＭＳ Ｐゴシック" pitchFamily="29" charset="-128"/>
                <a:cs typeface="+mn-cs"/>
              </a:rPr>
              <a:t> </a:t>
            </a:r>
            <a:r>
              <a:rPr lang="en-US" sz="1200" kern="1200" dirty="0" smtClean="0">
                <a:solidFill>
                  <a:schemeClr val="tx1"/>
                </a:solidFill>
                <a:effectLst/>
                <a:latin typeface="Arial" charset="0"/>
                <a:ea typeface="ＭＳ Ｐゴシック" pitchFamily="29" charset="-128"/>
                <a:cs typeface="+mn-cs"/>
              </a:rPr>
              <a:t>for more qualitative information regarding your school’s strengths and needs.</a:t>
            </a:r>
            <a:endParaRPr lang="en-US" sz="1200" kern="1200" dirty="0">
              <a:solidFill>
                <a:schemeClr val="tx1"/>
              </a:solidFill>
              <a:effectLst/>
              <a:latin typeface="Arial" charset="0"/>
              <a:ea typeface="ＭＳ Ｐゴシック" pitchFamily="29" charset="-128"/>
              <a:cs typeface="+mn-cs"/>
            </a:endParaRPr>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3</a:t>
            </a:fld>
            <a:endParaRPr lang="en-US"/>
          </a:p>
        </p:txBody>
      </p:sp>
    </p:spTree>
    <p:extLst>
      <p:ext uri="{BB962C8B-B14F-4D97-AF65-F5344CB8AC3E}">
        <p14:creationId xmlns:p14="http://schemas.microsoft.com/office/powerpoint/2010/main" val="605280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a:t>
            </a:r>
            <a:r>
              <a:rPr lang="en-US" baseline="0" dirty="0" smtClean="0"/>
              <a:t> also want to refer to the Needs Assessment Excel Data Guide word document, which was included in the email from the PBS Staff. This document explains the content and format of the Excel Data Report. We will review its contents during this tutorial when we discuss the ins and outs of the Excel Data Report. However, you will find this as a handy quick reference guide later if you have any questions about the excel report.</a:t>
            </a: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4</a:t>
            </a:fld>
            <a:endParaRPr lang="en-US"/>
          </a:p>
        </p:txBody>
      </p:sp>
    </p:spTree>
    <p:extLst>
      <p:ext uri="{BB962C8B-B14F-4D97-AF65-F5344CB8AC3E}">
        <p14:creationId xmlns:p14="http://schemas.microsoft.com/office/powerpoint/2010/main" val="60528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included in your email from the PBS Staff,</a:t>
            </a:r>
            <a:r>
              <a:rPr lang="en-US" baseline="0" dirty="0" smtClean="0"/>
              <a:t> is the DASNPBS Data Analysis in a word document. This document includes a checklist that documents the process from receiving your data to sharing results with the team. </a:t>
            </a:r>
          </a:p>
          <a:p>
            <a:endParaRPr lang="en-US" baseline="0" dirty="0" smtClean="0"/>
          </a:p>
          <a:p>
            <a:r>
              <a:rPr lang="en-US" baseline="0" dirty="0" smtClean="0"/>
              <a:t>**CLICK**</a:t>
            </a:r>
          </a:p>
          <a:p>
            <a:r>
              <a:rPr lang="en-US" baseline="0" dirty="0" smtClean="0"/>
              <a:t>This document also includes the Data interpretation worksheets which will guide you through your data analysis. There are two parts to the Data analysis worksheet. The first worksheet is used to analyze data from each individual section. This may require you to print out more than one copy of this worksheet so that one can be completed for each section in which your school collected data. The second part is a multi-section analysis, where you will look across all your sections to determine strengths and weaknesses overall. You will complete the multi-section analysis only once.</a:t>
            </a: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5</a:t>
            </a:fld>
            <a:endParaRPr lang="en-US"/>
          </a:p>
        </p:txBody>
      </p:sp>
    </p:spTree>
    <p:extLst>
      <p:ext uri="{BB962C8B-B14F-4D97-AF65-F5344CB8AC3E}">
        <p14:creationId xmlns:p14="http://schemas.microsoft.com/office/powerpoint/2010/main" val="605280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also need the NA Questions document. This document outlines the actual questions for each section. The PBS Staff will have sent you a question document for each section that your school completed. The titles of the documents can be seen in the lower left hand of the screen. We recommend referencing this document as you dig deeper into your analysis. While the excel report includes the general item descriptors, the question document provides additional detail to the question the staff responded to for each item.</a:t>
            </a: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6</a:t>
            </a:fld>
            <a:endParaRPr lang="en-US"/>
          </a:p>
        </p:txBody>
      </p:sp>
    </p:spTree>
    <p:extLst>
      <p:ext uri="{BB962C8B-B14F-4D97-AF65-F5344CB8AC3E}">
        <p14:creationId xmlns:p14="http://schemas.microsoft.com/office/powerpoint/2010/main" val="605280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a:t>
            </a:r>
            <a:r>
              <a:rPr lang="en-US" baseline="0" dirty="0" smtClean="0"/>
              <a:t> that you have all your documents, lets take a closer look at the Excel Data Report layout. The following information can also be found in the “Needs Assessment </a:t>
            </a:r>
            <a:r>
              <a:rPr lang="en-US" baseline="0" dirty="0" smtClean="0">
                <a:solidFill>
                  <a:srgbClr val="FF0000"/>
                </a:solidFill>
              </a:rPr>
              <a:t>2011-2012</a:t>
            </a:r>
            <a:r>
              <a:rPr lang="en-US" baseline="0" dirty="0" smtClean="0"/>
              <a:t>-Excel Data Guide” if you need a quick reference later.</a:t>
            </a:r>
          </a:p>
          <a:p>
            <a:endParaRPr lang="en-US" baseline="0" dirty="0" smtClean="0"/>
          </a:p>
          <a:p>
            <a:r>
              <a:rPr lang="en-US" sz="1200" kern="1200" dirty="0" smtClean="0">
                <a:solidFill>
                  <a:schemeClr val="tx1"/>
                </a:solidFill>
                <a:effectLst/>
                <a:latin typeface="Arial" charset="0"/>
                <a:ea typeface="ＭＳ Ｐゴシック" pitchFamily="29" charset="-128"/>
                <a:cs typeface="+mn-cs"/>
              </a:rPr>
              <a:t>The Excel spreadsheet is organized by “worksheets” that are visually represented by colored tabs that appear along the bottom of the Excel window.  You can click on a tab to bring up the corresponding worksheet.  Each worksheet is named after the section(s) of the Needs Assessment your school completed. </a:t>
            </a:r>
            <a:r>
              <a:rPr lang="en-US" baseline="0" dirty="0" smtClean="0"/>
              <a:t>In this example, the school completed two sections, School Wide Program Development &amp; Evaluation and Correction.</a:t>
            </a:r>
            <a:r>
              <a:rPr lang="en-US" sz="1200" kern="1200" dirty="0" smtClean="0">
                <a:solidFill>
                  <a:schemeClr val="tx1"/>
                </a:solidFill>
                <a:effectLst/>
                <a:latin typeface="Arial" charset="0"/>
                <a:ea typeface="ＭＳ Ｐゴシック" pitchFamily="29" charset="-128"/>
                <a:cs typeface="+mn-cs"/>
              </a:rPr>
              <a:t> In addition to section summary worksheets, all files will have a “Summary Tables” worksheet.</a:t>
            </a:r>
          </a:p>
          <a:p>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7</a:t>
            </a:fld>
            <a:endParaRPr lang="en-US"/>
          </a:p>
        </p:txBody>
      </p:sp>
    </p:spTree>
    <p:extLst>
      <p:ext uri="{BB962C8B-B14F-4D97-AF65-F5344CB8AC3E}">
        <p14:creationId xmlns:p14="http://schemas.microsoft.com/office/powerpoint/2010/main" val="2606929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Let’s take</a:t>
            </a:r>
            <a:r>
              <a:rPr lang="en-US" baseline="0" dirty="0" smtClean="0"/>
              <a:t> a closer look at the individual section report tab. </a:t>
            </a:r>
            <a:r>
              <a:rPr lang="en-US" sz="1200" kern="1200" dirty="0" smtClean="0">
                <a:solidFill>
                  <a:schemeClr val="tx1"/>
                </a:solidFill>
                <a:effectLst/>
                <a:latin typeface="Arial" charset="0"/>
                <a:ea typeface="ＭＳ Ｐゴシック" pitchFamily="29" charset="-128"/>
                <a:cs typeface="+mn-cs"/>
              </a:rPr>
              <a:t>Data from each completed section are collected and organized in worksheets labeled with the section name.  For example, if your school completed the “</a:t>
            </a:r>
            <a:r>
              <a:rPr lang="en-US" sz="1200" b="1" dirty="0" smtClean="0"/>
              <a:t>Correcting Behavior Problems </a:t>
            </a:r>
            <a:r>
              <a:rPr lang="en-US" sz="1200" kern="1200" dirty="0" smtClean="0">
                <a:solidFill>
                  <a:schemeClr val="tx1"/>
                </a:solidFill>
                <a:effectLst/>
                <a:latin typeface="Arial" charset="0"/>
                <a:ea typeface="ＭＳ Ｐゴシック" pitchFamily="29" charset="-128"/>
                <a:cs typeface="+mn-cs"/>
              </a:rPr>
              <a:t>” section, the resulting data are summarized and displayed on the “Correction” worksheet.</a:t>
            </a:r>
          </a:p>
          <a:p>
            <a:endParaRPr lang="en-US" dirty="0" smtClean="0"/>
          </a:p>
          <a:p>
            <a:r>
              <a:rPr lang="en-US" dirty="0" smtClean="0"/>
              <a:t>On the top left of the sheet in the shaded orange cell (A3), you will find the average number of respondents who completed</a:t>
            </a:r>
            <a:r>
              <a:rPr lang="en-US" baseline="0" dirty="0" smtClean="0"/>
              <a:t> this section.  Remember, the recommendation is that at least 50% of staff complete the survey.  </a:t>
            </a:r>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8</a:t>
            </a:fld>
            <a:endParaRPr lang="en-US"/>
          </a:p>
        </p:txBody>
      </p:sp>
    </p:spTree>
    <p:extLst>
      <p:ext uri="{BB962C8B-B14F-4D97-AF65-F5344CB8AC3E}">
        <p14:creationId xmlns:p14="http://schemas.microsoft.com/office/powerpoint/2010/main" val="4022714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ＭＳ Ｐゴシック" pitchFamily="29" charset="-128"/>
                <a:cs typeface="+mn-cs"/>
              </a:rPr>
              <a:t>Next, each item is listed with the average item scores in the columns to the right. The</a:t>
            </a:r>
            <a:r>
              <a:rPr lang="en-US" sz="1200" kern="1200" baseline="0" dirty="0" smtClean="0">
                <a:solidFill>
                  <a:schemeClr val="tx1"/>
                </a:solidFill>
                <a:effectLst/>
                <a:latin typeface="Arial" charset="0"/>
                <a:ea typeface="ＭＳ Ｐゴシック" pitchFamily="29" charset="-128"/>
                <a:cs typeface="+mn-cs"/>
              </a:rPr>
              <a:t> items are briefly listed. However, if you would like to see the full questions, you can refer to the </a:t>
            </a:r>
            <a:r>
              <a:rPr lang="en-US" dirty="0" smtClean="0"/>
              <a:t>NA Questions document for your section.</a:t>
            </a:r>
          </a:p>
          <a:p>
            <a:pPr lvl="0"/>
            <a:r>
              <a:rPr lang="en-US" dirty="0" smtClean="0"/>
              <a:t> </a:t>
            </a:r>
            <a:endParaRPr lang="en-US" sz="1200" kern="1200" dirty="0" smtClean="0">
              <a:solidFill>
                <a:schemeClr val="tx1"/>
              </a:solidFill>
              <a:effectLst/>
              <a:latin typeface="Arial" charset="0"/>
              <a:ea typeface="ＭＳ Ｐゴシック" pitchFamily="29" charset="-128"/>
              <a:cs typeface="+mn-cs"/>
            </a:endParaRPr>
          </a:p>
          <a:p>
            <a:pPr lvl="0"/>
            <a:r>
              <a:rPr lang="en-US" sz="1200" kern="1200" dirty="0" smtClean="0">
                <a:solidFill>
                  <a:schemeClr val="tx1"/>
                </a:solidFill>
                <a:effectLst/>
                <a:latin typeface="Arial" charset="0"/>
                <a:ea typeface="ＭＳ Ｐゴシック" pitchFamily="29" charset="-128"/>
                <a:cs typeface="+mn-cs"/>
              </a:rPr>
              <a:t>The average scores</a:t>
            </a:r>
            <a:r>
              <a:rPr lang="en-US" sz="1200" kern="1200" baseline="0" dirty="0" smtClean="0">
                <a:solidFill>
                  <a:schemeClr val="tx1"/>
                </a:solidFill>
                <a:effectLst/>
                <a:latin typeface="Arial" charset="0"/>
                <a:ea typeface="ＭＳ Ｐゴシック" pitchFamily="29" charset="-128"/>
                <a:cs typeface="+mn-cs"/>
              </a:rPr>
              <a:t> for the </a:t>
            </a:r>
            <a:r>
              <a:rPr lang="en-US" sz="1200" kern="1200" dirty="0" err="1" smtClean="0">
                <a:solidFill>
                  <a:schemeClr val="tx1"/>
                </a:solidFill>
                <a:effectLst/>
                <a:latin typeface="Arial" charset="0"/>
                <a:ea typeface="ＭＳ Ｐゴシック" pitchFamily="29" charset="-128"/>
                <a:cs typeface="+mn-cs"/>
              </a:rPr>
              <a:t>Schoolwide</a:t>
            </a:r>
            <a:r>
              <a:rPr lang="en-US" sz="1200" kern="1200" dirty="0" smtClean="0">
                <a:solidFill>
                  <a:schemeClr val="tx1"/>
                </a:solidFill>
                <a:effectLst/>
                <a:latin typeface="Arial" charset="0"/>
                <a:ea typeface="ＭＳ Ｐゴシック" pitchFamily="29" charset="-128"/>
                <a:cs typeface="+mn-cs"/>
              </a:rPr>
              <a:t> level are in the blue shaded cells, and the scores for the Classroom level are</a:t>
            </a:r>
            <a:r>
              <a:rPr lang="en-US" sz="1200" kern="1200" baseline="0" dirty="0" smtClean="0">
                <a:solidFill>
                  <a:schemeClr val="tx1"/>
                </a:solidFill>
                <a:effectLst/>
                <a:latin typeface="Arial" charset="0"/>
                <a:ea typeface="ＭＳ Ｐゴシック" pitchFamily="29" charset="-128"/>
                <a:cs typeface="+mn-cs"/>
              </a:rPr>
              <a:t> in the </a:t>
            </a:r>
            <a:r>
              <a:rPr lang="en-US" sz="1200" kern="1200" dirty="0" smtClean="0">
                <a:solidFill>
                  <a:schemeClr val="tx1"/>
                </a:solidFill>
                <a:effectLst/>
                <a:latin typeface="Arial" charset="0"/>
                <a:ea typeface="ＭＳ Ｐゴシック" pitchFamily="29" charset="-128"/>
                <a:cs typeface="+mn-cs"/>
              </a:rPr>
              <a:t>red shaded cells.</a:t>
            </a:r>
            <a:r>
              <a:rPr lang="en-US" sz="1200" kern="1200" baseline="0" dirty="0" smtClean="0">
                <a:solidFill>
                  <a:schemeClr val="tx1"/>
                </a:solidFill>
                <a:effectLst/>
                <a:latin typeface="Arial" charset="0"/>
                <a:ea typeface="ＭＳ Ｐゴシック" pitchFamily="29" charset="-128"/>
                <a:cs typeface="+mn-cs"/>
              </a:rPr>
              <a:t> Keep in mind that if you are looking at results for </a:t>
            </a:r>
            <a:r>
              <a:rPr lang="en-US" sz="1200" i="1" kern="1200" dirty="0" smtClean="0">
                <a:solidFill>
                  <a:schemeClr val="tx1"/>
                </a:solidFill>
                <a:effectLst/>
                <a:latin typeface="Arial" charset="0"/>
                <a:ea typeface="ＭＳ Ｐゴシック" pitchFamily="29" charset="-128"/>
                <a:cs typeface="+mn-cs"/>
              </a:rPr>
              <a:t>the “</a:t>
            </a:r>
            <a:r>
              <a:rPr lang="en-US" sz="1200" i="1" kern="1200" dirty="0" err="1" smtClean="0">
                <a:solidFill>
                  <a:schemeClr val="tx1"/>
                </a:solidFill>
                <a:effectLst/>
                <a:latin typeface="Arial" charset="0"/>
                <a:ea typeface="ＭＳ Ｐゴシック" pitchFamily="29" charset="-128"/>
                <a:cs typeface="+mn-cs"/>
              </a:rPr>
              <a:t>Schoolwide</a:t>
            </a:r>
            <a:r>
              <a:rPr lang="en-US" sz="1200" i="1" kern="1200" dirty="0" smtClean="0">
                <a:solidFill>
                  <a:schemeClr val="tx1"/>
                </a:solidFill>
                <a:effectLst/>
                <a:latin typeface="Arial" charset="0"/>
                <a:ea typeface="ＭＳ Ｐゴシック" pitchFamily="29" charset="-128"/>
                <a:cs typeface="+mn-cs"/>
              </a:rPr>
              <a:t> Tier 1: Program Development and Evaluation” section, it </a:t>
            </a:r>
            <a:r>
              <a:rPr lang="en-US" sz="1200" b="1" i="1" kern="1200" dirty="0" smtClean="0">
                <a:solidFill>
                  <a:schemeClr val="tx1"/>
                </a:solidFill>
                <a:effectLst/>
                <a:latin typeface="Arial" charset="0"/>
                <a:ea typeface="ＭＳ Ｐゴシック" pitchFamily="29" charset="-128"/>
                <a:cs typeface="+mn-cs"/>
              </a:rPr>
              <a:t>does not</a:t>
            </a:r>
            <a:r>
              <a:rPr lang="en-US" sz="1200" i="1" kern="1200" dirty="0" smtClean="0">
                <a:solidFill>
                  <a:schemeClr val="tx1"/>
                </a:solidFill>
                <a:effectLst/>
                <a:latin typeface="Arial" charset="0"/>
                <a:ea typeface="ＭＳ Ｐゴシック" pitchFamily="29" charset="-128"/>
                <a:cs typeface="+mn-cs"/>
              </a:rPr>
              <a:t> include a Classroom level score</a:t>
            </a:r>
            <a:r>
              <a:rPr lang="en-US" sz="1200" i="0" kern="1200" dirty="0" smtClean="0">
                <a:solidFill>
                  <a:schemeClr val="tx1"/>
                </a:solidFill>
                <a:effectLst/>
                <a:latin typeface="Arial" charset="0"/>
                <a:ea typeface="ＭＳ Ｐゴシック" pitchFamily="29" charset="-128"/>
                <a:cs typeface="+mn-cs"/>
              </a:rPr>
              <a:t>s, so there</a:t>
            </a:r>
            <a:r>
              <a:rPr lang="en-US" sz="1200" i="0" kern="1200" baseline="0" dirty="0" smtClean="0">
                <a:solidFill>
                  <a:schemeClr val="tx1"/>
                </a:solidFill>
                <a:effectLst/>
                <a:latin typeface="Arial" charset="0"/>
                <a:ea typeface="ＭＳ Ｐゴシック" pitchFamily="29" charset="-128"/>
                <a:cs typeface="+mn-cs"/>
              </a:rPr>
              <a:t> will only be a blue column with scores and no red column of scores.</a:t>
            </a:r>
            <a:endParaRPr lang="en-US" dirty="0"/>
          </a:p>
        </p:txBody>
      </p:sp>
      <p:sp>
        <p:nvSpPr>
          <p:cNvPr id="4" name="Footer Placeholder 3"/>
          <p:cNvSpPr>
            <a:spLocks noGrp="1"/>
          </p:cNvSpPr>
          <p:nvPr>
            <p:ph type="ftr" sz="quarter" idx="10"/>
          </p:nvPr>
        </p:nvSpPr>
        <p:spPr/>
        <p:txBody>
          <a:bodyPr/>
          <a:lstStyle/>
          <a:p>
            <a:pPr>
              <a:defRPr/>
            </a:pPr>
            <a:r>
              <a:rPr lang="en-US" smtClean="0"/>
              <a:t>Delaware Positive Behavior Support Project</a:t>
            </a:r>
            <a:endParaRPr lang="en-US"/>
          </a:p>
        </p:txBody>
      </p:sp>
      <p:sp>
        <p:nvSpPr>
          <p:cNvPr id="5" name="Slide Number Placeholder 4"/>
          <p:cNvSpPr>
            <a:spLocks noGrp="1"/>
          </p:cNvSpPr>
          <p:nvPr>
            <p:ph type="sldNum" sz="quarter" idx="11"/>
          </p:nvPr>
        </p:nvSpPr>
        <p:spPr/>
        <p:txBody>
          <a:bodyPr/>
          <a:lstStyle/>
          <a:p>
            <a:pPr>
              <a:defRPr/>
            </a:pPr>
            <a:fld id="{A3739D94-EC3F-49E4-B92E-C058E8EDA86E}" type="slidenum">
              <a:rPr lang="en-US" smtClean="0"/>
              <a:pPr>
                <a:defRPr/>
              </a:pPr>
              <a:t>9</a:t>
            </a:fld>
            <a:endParaRPr lang="en-US"/>
          </a:p>
        </p:txBody>
      </p:sp>
    </p:spTree>
    <p:extLst>
      <p:ext uri="{BB962C8B-B14F-4D97-AF65-F5344CB8AC3E}">
        <p14:creationId xmlns:p14="http://schemas.microsoft.com/office/powerpoint/2010/main" val="4022714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88" y="-1588"/>
            <a:ext cx="9145588" cy="6859588"/>
          </a:xfrm>
          <a:prstGeom prst="rect">
            <a:avLst/>
          </a:prstGeom>
          <a:noFill/>
          <a:ln w="9525">
            <a:noFill/>
            <a:miter lim="800000"/>
            <a:headEnd/>
            <a:tailEnd/>
          </a:ln>
        </p:spPr>
      </p:pic>
      <p:sp>
        <p:nvSpPr>
          <p:cNvPr id="9219"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9220"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93ADE999-72F3-42CA-8C4C-B3F2988C290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B330C07-3CD8-49D7-AE30-6A6A53C7ABA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F18ABC7-91F7-493D-89A8-2DA1221A138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038600"/>
          </a:xfrm>
        </p:spPr>
        <p:txBody>
          <a:bodyPr/>
          <a:lstStyle/>
          <a:p>
            <a:pPr lvl="0"/>
            <a:endParaRPr lang="en-US" noProof="0" smtClean="0"/>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97CEEF6-3D74-4455-AA97-6C135AB0138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038600"/>
          </a:xfrm>
        </p:spPr>
        <p:txBody>
          <a:bodyPr/>
          <a:lstStyle/>
          <a:p>
            <a:pPr lvl="0"/>
            <a:endParaRPr lang="en-US" noProof="0" smtClean="0"/>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7C8F835-5874-4447-A7AA-E2BC95B1410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1F939ED-CD44-448F-B4EB-7AA0BE95E82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59070F9-569E-40B5-9A9E-43083D4EBC2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4675139-D7F2-4171-896B-9A01F0C0E12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61C2DA8-7E02-4407-B3D7-D09A720D68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3958870A-1498-49C1-8738-DC26B9723F9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CBE2143-685D-4793-A267-427AA89736A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FEDE5DBB-1939-4377-8FA4-35E9875E3DD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1794F52-3B83-4B84-8803-8111CCE45C5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53ED28D-BBAD-4312-A95B-B74993F2893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6" cstate="print"/>
          <a:srcRect/>
          <a:stretch>
            <a:fillRect/>
          </a:stretch>
        </p:blipFill>
        <p:spPr bwMode="auto">
          <a:xfrm>
            <a:off x="-1588" y="-1588"/>
            <a:ext cx="9145588" cy="6859588"/>
          </a:xfrm>
          <a:prstGeom prst="rect">
            <a:avLst/>
          </a:prstGeom>
          <a:noFill/>
          <a:ln w="9525">
            <a:noFill/>
            <a:miter lim="800000"/>
            <a:headEnd/>
            <a:tailEnd/>
          </a:ln>
        </p:spPr>
      </p:pic>
      <p:pic>
        <p:nvPicPr>
          <p:cNvPr id="1027" name="Picture 3"/>
          <p:cNvPicPr>
            <a:picLocks noChangeAspect="1" noChangeArrowheads="1"/>
          </p:cNvPicPr>
          <p:nvPr/>
        </p:nvPicPr>
        <p:blipFill>
          <a:blip r:embed="rId17" cstate="print"/>
          <a:srcRect/>
          <a:stretch>
            <a:fillRect/>
          </a:stretch>
        </p:blipFill>
        <p:spPr bwMode="auto">
          <a:xfrm>
            <a:off x="1219200" y="1600200"/>
            <a:ext cx="5926138" cy="95250"/>
          </a:xfrm>
          <a:prstGeom prst="rect">
            <a:avLst/>
          </a:prstGeom>
          <a:noFill/>
          <a:ln w="9525">
            <a:noFill/>
            <a:miter lim="800000"/>
            <a:headEnd/>
            <a:tailEnd/>
          </a:ln>
        </p:spPr>
      </p:pic>
      <p:sp>
        <p:nvSpPr>
          <p:cNvPr id="1028"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mn-ea"/>
                <a:cs typeface="+mn-cs"/>
              </a:defRPr>
            </a:lvl1pPr>
          </a:lstStyle>
          <a:p>
            <a:pPr>
              <a:defRPr/>
            </a:pPr>
            <a:endParaRPr lang="en-US"/>
          </a:p>
        </p:txBody>
      </p:sp>
      <p:sp>
        <p:nvSpPr>
          <p:cNvPr id="8199"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cs typeface="+mn-cs"/>
              </a:defRPr>
            </a:lvl1pPr>
          </a:lstStyle>
          <a:p>
            <a:pPr>
              <a:defRPr/>
            </a:pPr>
            <a:endParaRPr lang="en-US"/>
          </a:p>
        </p:txBody>
      </p:sp>
      <p:sp>
        <p:nvSpPr>
          <p:cNvPr id="8200"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29" charset="-128"/>
              </a:defRPr>
            </a:lvl1pPr>
          </a:lstStyle>
          <a:p>
            <a:pPr>
              <a:defRPr/>
            </a:pPr>
            <a:fld id="{FFE38312-4D4A-480F-B349-E4ECF490DA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latin typeface="+mj-lt"/>
          <a:ea typeface="+mj-ea"/>
          <a:cs typeface="ＭＳ Ｐゴシック" pitchFamily="29" charset="-128"/>
        </a:defRPr>
      </a:lvl1pPr>
      <a:lvl2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2pPr>
      <a:lvl3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3pPr>
      <a:lvl4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4pPr>
      <a:lvl5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5pPr>
      <a:lvl6pPr marL="457200" algn="ctr" rtl="0" fontAlgn="base">
        <a:spcBef>
          <a:spcPct val="0"/>
        </a:spcBef>
        <a:spcAft>
          <a:spcPct val="0"/>
        </a:spcAft>
        <a:defRPr kumimoji="1" sz="4400" b="1">
          <a:solidFill>
            <a:schemeClr val="tx2"/>
          </a:solidFill>
          <a:latin typeface="Helvetica" pitchFamily="34" charset="0"/>
          <a:ea typeface="ＭＳ Ｐゴシック" pitchFamily="64" charset="-128"/>
        </a:defRPr>
      </a:lvl6pPr>
      <a:lvl7pPr marL="914400" algn="ctr" rtl="0" fontAlgn="base">
        <a:spcBef>
          <a:spcPct val="0"/>
        </a:spcBef>
        <a:spcAft>
          <a:spcPct val="0"/>
        </a:spcAft>
        <a:defRPr kumimoji="1" sz="4400" b="1">
          <a:solidFill>
            <a:schemeClr val="tx2"/>
          </a:solidFill>
          <a:latin typeface="Helvetica" pitchFamily="34" charset="0"/>
          <a:ea typeface="ＭＳ Ｐゴシック" pitchFamily="64" charset="-128"/>
        </a:defRPr>
      </a:lvl7pPr>
      <a:lvl8pPr marL="1371600" algn="ctr" rtl="0" fontAlgn="base">
        <a:spcBef>
          <a:spcPct val="0"/>
        </a:spcBef>
        <a:spcAft>
          <a:spcPct val="0"/>
        </a:spcAft>
        <a:defRPr kumimoji="1" sz="4400" b="1">
          <a:solidFill>
            <a:schemeClr val="tx2"/>
          </a:solidFill>
          <a:latin typeface="Helvetica" pitchFamily="34" charset="0"/>
          <a:ea typeface="ＭＳ Ｐゴシック" pitchFamily="64" charset="-128"/>
        </a:defRPr>
      </a:lvl8pPr>
      <a:lvl9pPr marL="1828800" algn="ctr" rtl="0" fontAlgn="base">
        <a:spcBef>
          <a:spcPct val="0"/>
        </a:spcBef>
        <a:spcAft>
          <a:spcPct val="0"/>
        </a:spcAft>
        <a:defRPr kumimoji="1" sz="4400" b="1">
          <a:solidFill>
            <a:schemeClr val="tx2"/>
          </a:solidFill>
          <a:latin typeface="Helvetica" pitchFamily="34" charset="0"/>
          <a:ea typeface="ＭＳ Ｐゴシック" pitchFamily="64"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29"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hyperlink" Target="http://www.delawarepbs.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hyperlink" Target="mailto:skhearn@udel.edu" TargetMode="External"/><Relationship Id="rId5" Type="http://schemas.openxmlformats.org/officeDocument/2006/relationships/hyperlink" Target="http://www.delawarepbs.org/" TargetMode="External"/><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wav"/><Relationship Id="rId7" Type="http://schemas.openxmlformats.org/officeDocument/2006/relationships/image" Target="../media/image10.png"/><Relationship Id="rId2" Type="http://schemas.microsoft.com/office/2007/relationships/media" Target="../media/media5.wav"/><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r>
              <a:rPr lang="en-US" sz="3600" dirty="0" smtClean="0"/>
              <a:t>Delaware Assessment of Strengths and Needs for Positive Behavior Supports</a:t>
            </a:r>
            <a:r>
              <a:rPr lang="en-US" sz="2800" dirty="0" smtClean="0"/>
              <a:t/>
            </a:r>
            <a:br>
              <a:rPr lang="en-US" sz="2800" dirty="0" smtClean="0"/>
            </a:br>
            <a:r>
              <a:rPr lang="en-US" sz="2000" dirty="0" smtClean="0"/>
              <a:t>(Bear, Burwell, Baker, Blank, &amp; Boyer, 2010)</a:t>
            </a:r>
            <a:br>
              <a:rPr lang="en-US" sz="2000" dirty="0" smtClean="0"/>
            </a:br>
            <a:endParaRPr lang="en-US" sz="2000" dirty="0" smtClean="0"/>
          </a:p>
        </p:txBody>
      </p:sp>
      <p:sp>
        <p:nvSpPr>
          <p:cNvPr id="2" name="Subtitle 1"/>
          <p:cNvSpPr>
            <a:spLocks noGrp="1"/>
          </p:cNvSpPr>
          <p:nvPr>
            <p:ph type="subTitle" idx="1"/>
          </p:nvPr>
        </p:nvSpPr>
        <p:spPr>
          <a:xfrm>
            <a:off x="914400" y="3200400"/>
            <a:ext cx="7315200" cy="1752600"/>
          </a:xfrm>
        </p:spPr>
        <p:txBody>
          <a:bodyPr/>
          <a:lstStyle/>
          <a:p>
            <a:r>
              <a:rPr lang="en-US" dirty="0" smtClean="0"/>
              <a:t>Data Analysis Tutorial</a:t>
            </a:r>
          </a:p>
          <a:p>
            <a:endParaRPr lang="en-US" dirty="0"/>
          </a:p>
          <a:p>
            <a:r>
              <a:rPr lang="en-US" sz="2400" dirty="0"/>
              <a:t>The Delaware Positive Behavior Support Project</a:t>
            </a:r>
            <a:br>
              <a:rPr lang="en-US" sz="2400" dirty="0"/>
            </a:br>
            <a:r>
              <a:rPr lang="en-US" sz="2400" dirty="0">
                <a:hlinkClick r:id="rId5"/>
              </a:rPr>
              <a:t>www.delawarepbs.org</a:t>
            </a:r>
            <a:endParaRPr lang="en-US" sz="24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96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7671" r="58453" b="2046"/>
          <a:stretch/>
        </p:blipFill>
        <p:spPr bwMode="auto">
          <a:xfrm>
            <a:off x="482270" y="1674586"/>
            <a:ext cx="3106659" cy="480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p:cNvSpPr/>
          <p:nvPr/>
        </p:nvSpPr>
        <p:spPr>
          <a:xfrm>
            <a:off x="5029200" y="1752600"/>
            <a:ext cx="2743200" cy="914400"/>
          </a:xfrm>
          <a:prstGeom prst="wedgeRectCallout">
            <a:avLst>
              <a:gd name="adj1" fmla="val -158076"/>
              <a:gd name="adj2" fmla="val 957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“Don’t Know (DK)” Response Summary</a:t>
            </a:r>
          </a:p>
        </p:txBody>
      </p:sp>
      <p:sp>
        <p:nvSpPr>
          <p:cNvPr id="9" name="Rectangle 8"/>
          <p:cNvSpPr/>
          <p:nvPr/>
        </p:nvSpPr>
        <p:spPr>
          <a:xfrm>
            <a:off x="663999" y="3287486"/>
            <a:ext cx="1371600" cy="1371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itle 2"/>
          <p:cNvSpPr>
            <a:spLocks noGrp="1"/>
          </p:cNvSpPr>
          <p:nvPr>
            <p:ph type="title"/>
          </p:nvPr>
        </p:nvSpPr>
        <p:spPr>
          <a:xfrm>
            <a:off x="685800" y="304800"/>
            <a:ext cx="7772400" cy="1295400"/>
          </a:xfrm>
        </p:spPr>
        <p:txBody>
          <a:bodyPr/>
          <a:lstStyle/>
          <a:p>
            <a:r>
              <a:rPr lang="en-US" sz="3600" dirty="0" smtClean="0"/>
              <a:t>Excel Data Report: Section Report</a:t>
            </a:r>
            <a:endParaRPr lang="en-US" sz="3600" dirty="0"/>
          </a:p>
        </p:txBody>
      </p:sp>
      <p:pic>
        <p:nvPicPr>
          <p:cNvPr id="717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8765" r="66726" b="36082"/>
          <a:stretch/>
        </p:blipFill>
        <p:spPr bwMode="auto">
          <a:xfrm>
            <a:off x="4597400" y="2997201"/>
            <a:ext cx="4056743" cy="329474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8404759"/>
      </p:ext>
    </p:extLst>
  </p:cSld>
  <p:clrMapOvr>
    <a:masterClrMapping/>
  </p:clrMapOvr>
  <p:transition spd="slow" advTm="3226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7671" r="58453" b="2046"/>
          <a:stretch/>
        </p:blipFill>
        <p:spPr bwMode="auto">
          <a:xfrm>
            <a:off x="990600" y="1738085"/>
            <a:ext cx="3185884" cy="492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p:cNvSpPr/>
          <p:nvPr/>
        </p:nvSpPr>
        <p:spPr>
          <a:xfrm>
            <a:off x="5562600" y="2286000"/>
            <a:ext cx="2743200" cy="914400"/>
          </a:xfrm>
          <a:prstGeom prst="wedgeRectCallout">
            <a:avLst>
              <a:gd name="adj1" fmla="val -98612"/>
              <a:gd name="adj2" fmla="val 849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Count Summary and Total Averages</a:t>
            </a:r>
          </a:p>
        </p:txBody>
      </p:sp>
      <p:sp>
        <p:nvSpPr>
          <p:cNvPr id="3" name="Rectangle 2"/>
          <p:cNvSpPr/>
          <p:nvPr/>
        </p:nvSpPr>
        <p:spPr>
          <a:xfrm>
            <a:off x="2627084" y="3333750"/>
            <a:ext cx="1600200" cy="9525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itle 2"/>
          <p:cNvSpPr>
            <a:spLocks noGrp="1"/>
          </p:cNvSpPr>
          <p:nvPr>
            <p:ph type="title"/>
          </p:nvPr>
        </p:nvSpPr>
        <p:spPr>
          <a:xfrm>
            <a:off x="685800" y="228600"/>
            <a:ext cx="7772400" cy="1295400"/>
          </a:xfrm>
        </p:spPr>
        <p:txBody>
          <a:bodyPr/>
          <a:lstStyle/>
          <a:p>
            <a:r>
              <a:rPr lang="en-US" sz="3600" dirty="0" smtClean="0"/>
              <a:t>Excel Data Report: Section Report</a:t>
            </a:r>
            <a:endParaRPr lang="en-US" sz="3600" dirty="0"/>
          </a:p>
        </p:txBody>
      </p:sp>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4405" t="27720" r="35119" b="47890"/>
          <a:stretch/>
        </p:blipFill>
        <p:spPr bwMode="auto">
          <a:xfrm>
            <a:off x="4953000" y="3810000"/>
            <a:ext cx="3715657" cy="2286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2711771"/>
      </p:ext>
    </p:extLst>
  </p:cSld>
  <p:clrMapOvr>
    <a:masterClrMapping/>
  </p:clrMapOvr>
  <p:transition spd="slow" advTm="2770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7671" r="58453" b="2046"/>
          <a:stretch/>
        </p:blipFill>
        <p:spPr bwMode="auto">
          <a:xfrm>
            <a:off x="578758" y="1738084"/>
            <a:ext cx="3185884" cy="492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p:cNvSpPr/>
          <p:nvPr/>
        </p:nvSpPr>
        <p:spPr>
          <a:xfrm>
            <a:off x="5562600" y="5029200"/>
            <a:ext cx="2743200" cy="914400"/>
          </a:xfrm>
          <a:prstGeom prst="wedgeRectCallout">
            <a:avLst>
              <a:gd name="adj1" fmla="val -110781"/>
              <a:gd name="adj2" fmla="val -31108"/>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solidFill>
                  <a:srgbClr val="272776"/>
                </a:solidFill>
              </a:rPr>
              <a:t>Graph representing the average item scores for the selected </a:t>
            </a:r>
            <a:r>
              <a:rPr lang="en-US" dirty="0" smtClean="0">
                <a:solidFill>
                  <a:srgbClr val="272776"/>
                </a:solidFill>
              </a:rPr>
              <a:t>section</a:t>
            </a:r>
            <a:endParaRPr lang="en-US" dirty="0">
              <a:solidFill>
                <a:srgbClr val="272776"/>
              </a:solidFill>
            </a:endParaRPr>
          </a:p>
        </p:txBody>
      </p:sp>
      <p:sp>
        <p:nvSpPr>
          <p:cNvPr id="3" name="Rectangle 2"/>
          <p:cNvSpPr/>
          <p:nvPr/>
        </p:nvSpPr>
        <p:spPr>
          <a:xfrm>
            <a:off x="424543" y="4800600"/>
            <a:ext cx="3429000" cy="1600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itle 2"/>
          <p:cNvSpPr>
            <a:spLocks noGrp="1"/>
          </p:cNvSpPr>
          <p:nvPr>
            <p:ph type="title"/>
          </p:nvPr>
        </p:nvSpPr>
        <p:spPr>
          <a:xfrm>
            <a:off x="685800" y="228600"/>
            <a:ext cx="7772400" cy="1295400"/>
          </a:xfrm>
        </p:spPr>
        <p:txBody>
          <a:bodyPr/>
          <a:lstStyle/>
          <a:p>
            <a:r>
              <a:rPr lang="en-US" sz="3600" dirty="0" smtClean="0"/>
              <a:t>Excel Data Report: Section Report</a:t>
            </a:r>
            <a:endParaRPr lang="en-US" sz="3600" dirty="0"/>
          </a:p>
        </p:txBody>
      </p:sp>
      <p:pic>
        <p:nvPicPr>
          <p:cNvPr id="92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 t="44715" r="44168" b="15796"/>
          <a:stretch/>
        </p:blipFill>
        <p:spPr bwMode="auto">
          <a:xfrm>
            <a:off x="3962400" y="1752599"/>
            <a:ext cx="4963886" cy="269891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2093917"/>
      </p:ext>
    </p:extLst>
  </p:cSld>
  <p:clrMapOvr>
    <a:masterClrMapping/>
  </p:clrMapOvr>
  <p:transition spd="slow" advTm="2157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auto">
          <a:xfrm>
            <a:off x="685800" y="2286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kumimoji="1" sz="4400" b="1">
                <a:solidFill>
                  <a:schemeClr val="tx2"/>
                </a:solidFill>
                <a:latin typeface="+mj-lt"/>
                <a:ea typeface="+mj-ea"/>
                <a:cs typeface="ＭＳ Ｐゴシック" pitchFamily="29" charset="-128"/>
              </a:defRPr>
            </a:lvl1pPr>
            <a:lvl2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2pPr>
            <a:lvl3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3pPr>
            <a:lvl4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4pPr>
            <a:lvl5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5pPr>
            <a:lvl6pPr marL="457200" algn="ctr" rtl="0" fontAlgn="base">
              <a:spcBef>
                <a:spcPct val="0"/>
              </a:spcBef>
              <a:spcAft>
                <a:spcPct val="0"/>
              </a:spcAft>
              <a:defRPr kumimoji="1" sz="4400" b="1">
                <a:solidFill>
                  <a:schemeClr val="tx2"/>
                </a:solidFill>
                <a:latin typeface="Helvetica" pitchFamily="34" charset="0"/>
                <a:ea typeface="ＭＳ Ｐゴシック" pitchFamily="64" charset="-128"/>
              </a:defRPr>
            </a:lvl6pPr>
            <a:lvl7pPr marL="914400" algn="ctr" rtl="0" fontAlgn="base">
              <a:spcBef>
                <a:spcPct val="0"/>
              </a:spcBef>
              <a:spcAft>
                <a:spcPct val="0"/>
              </a:spcAft>
              <a:defRPr kumimoji="1" sz="4400" b="1">
                <a:solidFill>
                  <a:schemeClr val="tx2"/>
                </a:solidFill>
                <a:latin typeface="Helvetica" pitchFamily="34" charset="0"/>
                <a:ea typeface="ＭＳ Ｐゴシック" pitchFamily="64" charset="-128"/>
              </a:defRPr>
            </a:lvl7pPr>
            <a:lvl8pPr marL="1371600" algn="ctr" rtl="0" fontAlgn="base">
              <a:spcBef>
                <a:spcPct val="0"/>
              </a:spcBef>
              <a:spcAft>
                <a:spcPct val="0"/>
              </a:spcAft>
              <a:defRPr kumimoji="1" sz="4400" b="1">
                <a:solidFill>
                  <a:schemeClr val="tx2"/>
                </a:solidFill>
                <a:latin typeface="Helvetica" pitchFamily="34" charset="0"/>
                <a:ea typeface="ＭＳ Ｐゴシック" pitchFamily="64" charset="-128"/>
              </a:defRPr>
            </a:lvl8pPr>
            <a:lvl9pPr marL="1828800" algn="ctr" rtl="0" fontAlgn="base">
              <a:spcBef>
                <a:spcPct val="0"/>
              </a:spcBef>
              <a:spcAft>
                <a:spcPct val="0"/>
              </a:spcAft>
              <a:defRPr kumimoji="1" sz="4400" b="1">
                <a:solidFill>
                  <a:schemeClr val="tx2"/>
                </a:solidFill>
                <a:latin typeface="Helvetica" pitchFamily="34" charset="0"/>
                <a:ea typeface="ＭＳ Ｐゴシック" pitchFamily="64" charset="-128"/>
              </a:defRPr>
            </a:lvl9pPr>
          </a:lstStyle>
          <a:p>
            <a:r>
              <a:rPr lang="en-US" sz="3600" dirty="0" smtClean="0"/>
              <a:t>Excel Data Report: Summary Report</a:t>
            </a:r>
            <a:endParaRPr lang="en-US" sz="3600" dirty="0"/>
          </a:p>
        </p:txBody>
      </p:sp>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7634" r="54673" b="2456"/>
          <a:stretch/>
        </p:blipFill>
        <p:spPr bwMode="auto">
          <a:xfrm>
            <a:off x="2835544" y="1687287"/>
            <a:ext cx="3472911" cy="489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4837274"/>
      </p:ext>
    </p:extLst>
  </p:cSld>
  <p:clrMapOvr>
    <a:masterClrMapping/>
  </p:clrMapOvr>
  <p:transition spd="slow" advTm="1706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Interpretation Worksheet: Individual-Section Analyses </a:t>
            </a:r>
          </a:p>
        </p:txBody>
      </p:sp>
      <p:sp>
        <p:nvSpPr>
          <p:cNvPr id="7" name="Rectangle 6"/>
          <p:cNvSpPr/>
          <p:nvPr/>
        </p:nvSpPr>
        <p:spPr>
          <a:xfrm>
            <a:off x="457200" y="2114550"/>
            <a:ext cx="3733800" cy="62865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422" t="16212" r="62031" b="7996"/>
          <a:stretch/>
        </p:blipFill>
        <p:spPr bwMode="auto">
          <a:xfrm>
            <a:off x="457200" y="1670050"/>
            <a:ext cx="4114800" cy="488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423" t="24619" r="63922" b="63682"/>
          <a:stretch/>
        </p:blipFill>
        <p:spPr bwMode="auto">
          <a:xfrm>
            <a:off x="2889286" y="3540125"/>
            <a:ext cx="5777461" cy="11430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09600" y="2362200"/>
            <a:ext cx="3733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1845074"/>
      </p:ext>
    </p:extLst>
  </p:cSld>
  <p:clrMapOvr>
    <a:masterClrMapping/>
  </p:clrMapOvr>
  <p:transition spd="slow" advTm="4951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457200"/>
            <a:ext cx="7772400" cy="1295400"/>
          </a:xfrm>
        </p:spPr>
        <p:txBody>
          <a:bodyPr/>
          <a:lstStyle/>
          <a:p>
            <a:r>
              <a:rPr lang="en-US" dirty="0"/>
              <a:t>Interpretation Worksheet: Individual-Section Analyses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6145" r="38646" b="44141"/>
          <a:stretch/>
        </p:blipFill>
        <p:spPr bwMode="auto">
          <a:xfrm>
            <a:off x="914400" y="1671457"/>
            <a:ext cx="6788150" cy="35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0001" t="29540" r="18749" b="53522"/>
          <a:stretch/>
        </p:blipFill>
        <p:spPr bwMode="auto">
          <a:xfrm>
            <a:off x="914400" y="5259096"/>
            <a:ext cx="7162800" cy="152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730143"/>
      </p:ext>
    </p:extLst>
  </p:cSld>
  <p:clrMapOvr>
    <a:masterClrMapping/>
  </p:clrMapOvr>
  <p:transition spd="slow" advTm="5762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457200"/>
            <a:ext cx="7772400" cy="1295400"/>
          </a:xfrm>
        </p:spPr>
        <p:txBody>
          <a:bodyPr/>
          <a:lstStyle/>
          <a:p>
            <a:r>
              <a:rPr lang="en-US" dirty="0"/>
              <a:t>Interpretation Worksheet: Individual-Section Analyses </a:t>
            </a: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1094" t="48314" r="13906" b="41406"/>
          <a:stretch/>
        </p:blipFill>
        <p:spPr bwMode="auto">
          <a:xfrm>
            <a:off x="1219200" y="5486400"/>
            <a:ext cx="7022593" cy="115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6145" r="38646" b="44141"/>
          <a:stretch/>
        </p:blipFill>
        <p:spPr bwMode="auto">
          <a:xfrm>
            <a:off x="1177925" y="1828800"/>
            <a:ext cx="6788150" cy="35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2499680"/>
      </p:ext>
    </p:extLst>
  </p:cSld>
  <p:clrMapOvr>
    <a:masterClrMapping/>
  </p:clrMapOvr>
  <p:transition spd="slow" advTm="302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381000"/>
            <a:ext cx="7772400" cy="1295400"/>
          </a:xfrm>
        </p:spPr>
        <p:txBody>
          <a:bodyPr/>
          <a:lstStyle/>
          <a:p>
            <a:r>
              <a:rPr lang="en-US" dirty="0"/>
              <a:t>Interpretation Worksheet: Individual-Section Analyses </a:t>
            </a:r>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8765" r="66726" b="36082"/>
          <a:stretch/>
        </p:blipFill>
        <p:spPr bwMode="auto">
          <a:xfrm>
            <a:off x="2543629" y="1756229"/>
            <a:ext cx="3704772" cy="3008884"/>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688" t="56250" r="59999" b="31250"/>
          <a:stretch/>
        </p:blipFill>
        <p:spPr bwMode="auto">
          <a:xfrm>
            <a:off x="1009650" y="4876800"/>
            <a:ext cx="7391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1199644"/>
      </p:ext>
    </p:extLst>
  </p:cSld>
  <p:clrMapOvr>
    <a:masterClrMapping/>
  </p:clrMapOvr>
  <p:transition spd="slow" advTm="3938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304800"/>
            <a:ext cx="7772400" cy="1295400"/>
          </a:xfrm>
        </p:spPr>
        <p:txBody>
          <a:bodyPr/>
          <a:lstStyle/>
          <a:p>
            <a:r>
              <a:rPr lang="en-US" dirty="0"/>
              <a:t>Interpretation Worksheet: Individual-Section Analyses </a:t>
            </a:r>
          </a:p>
        </p:txBody>
      </p:sp>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6145" r="38646" b="44141"/>
          <a:stretch/>
        </p:blipFill>
        <p:spPr bwMode="auto">
          <a:xfrm>
            <a:off x="1120775" y="1671457"/>
            <a:ext cx="6270625" cy="3247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9688" t="61247" r="20000" b="17208"/>
          <a:stretch/>
        </p:blipFill>
        <p:spPr bwMode="auto">
          <a:xfrm>
            <a:off x="1430816" y="5029200"/>
            <a:ext cx="5947884" cy="163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168715"/>
      </p:ext>
    </p:extLst>
  </p:cSld>
  <p:clrMapOvr>
    <a:masterClrMapping/>
  </p:clrMapOvr>
  <p:transition spd="slow" advTm="180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Interpretation Worksheet: Multiple-Section Analyses </a:t>
            </a:r>
          </a:p>
        </p:txBody>
      </p:sp>
      <p:pic>
        <p:nvPicPr>
          <p:cNvPr id="4" name="Picture 3" descr="Screen Shot 2012-08-18 at 4.39.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828800"/>
            <a:ext cx="4023057" cy="4813300"/>
          </a:xfrm>
          <a:prstGeom prst="rect">
            <a:avLst/>
          </a:prstGeom>
        </p:spPr>
      </p:pic>
      <p:sp>
        <p:nvSpPr>
          <p:cNvPr id="5" name="Rectangle 4"/>
          <p:cNvSpPr/>
          <p:nvPr/>
        </p:nvSpPr>
        <p:spPr>
          <a:xfrm>
            <a:off x="381000" y="2286000"/>
            <a:ext cx="3810000" cy="762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0208" t="48781" r="20312" b="33333"/>
          <a:stretch/>
        </p:blipFill>
        <p:spPr bwMode="auto">
          <a:xfrm>
            <a:off x="1676400" y="3733800"/>
            <a:ext cx="7251700" cy="16764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432313"/>
      </p:ext>
    </p:extLst>
  </p:cSld>
  <p:clrMapOvr>
    <a:masterClrMapping/>
  </p:clrMapOvr>
  <p:transition spd="slow" advTm="1186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will need :</a:t>
            </a:r>
            <a:endParaRPr lang="en-US" dirty="0"/>
          </a:p>
        </p:txBody>
      </p:sp>
      <p:sp>
        <p:nvSpPr>
          <p:cNvPr id="3" name="Content Placeholder 2"/>
          <p:cNvSpPr>
            <a:spLocks noGrp="1"/>
          </p:cNvSpPr>
          <p:nvPr>
            <p:ph idx="1"/>
          </p:nvPr>
        </p:nvSpPr>
        <p:spPr>
          <a:xfrm>
            <a:off x="685800" y="1981200"/>
            <a:ext cx="3733800" cy="4038600"/>
          </a:xfrm>
        </p:spPr>
        <p:txBody>
          <a:bodyPr/>
          <a:lstStyle/>
          <a:p>
            <a:r>
              <a:rPr lang="en-US" dirty="0" smtClean="0"/>
              <a:t>Your school’s excel data report</a:t>
            </a:r>
          </a:p>
          <a:p>
            <a:pPr lvl="1"/>
            <a:r>
              <a:rPr lang="en-US" dirty="0" smtClean="0"/>
              <a:t>Includes the sections your school completed</a:t>
            </a:r>
          </a:p>
          <a:p>
            <a:pPr lvl="1"/>
            <a:r>
              <a:rPr lang="en-US" dirty="0" smtClean="0"/>
              <a:t>Includes Summary Report</a:t>
            </a:r>
          </a:p>
          <a:p>
            <a:pPr marL="0" indent="0">
              <a:buNone/>
            </a:pPr>
            <a:endParaRPr lang="en-US" dirty="0" smtClean="0"/>
          </a:p>
          <a:p>
            <a:endParaRPr lang="en-US" dirty="0" smtClean="0"/>
          </a:p>
        </p:txBody>
      </p:sp>
      <p:pic>
        <p:nvPicPr>
          <p:cNvPr id="4" name="Picture 3" descr="Screen Shot 2012-08-17 at 2.01.5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257" y="1752600"/>
            <a:ext cx="3876743" cy="48006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68982903"/>
      </p:ext>
    </p:extLst>
  </p:cSld>
  <p:clrMapOvr>
    <a:masterClrMapping/>
  </p:clrMapOvr>
  <p:transition spd="slow" advTm="3028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2" t="17709" r="35000" b="18945"/>
          <a:stretch/>
        </p:blipFill>
        <p:spPr bwMode="auto">
          <a:xfrm>
            <a:off x="3635032" y="2661135"/>
            <a:ext cx="4975568" cy="389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7764" r="40469" b="15829"/>
          <a:stretch/>
        </p:blipFill>
        <p:spPr bwMode="auto">
          <a:xfrm>
            <a:off x="304800" y="1905000"/>
            <a:ext cx="4191000" cy="37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400299" y="5181600"/>
            <a:ext cx="1565887" cy="463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989466" y="6113592"/>
            <a:ext cx="18288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bwMode="auto">
          <a:xfrm>
            <a:off x="838200" y="6096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kumimoji="1" sz="4400" b="1">
                <a:solidFill>
                  <a:schemeClr val="tx2"/>
                </a:solidFill>
                <a:latin typeface="+mj-lt"/>
                <a:ea typeface="+mj-ea"/>
                <a:cs typeface="ＭＳ Ｐゴシック" pitchFamily="29" charset="-128"/>
              </a:defRPr>
            </a:lvl1pPr>
            <a:lvl2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2pPr>
            <a:lvl3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3pPr>
            <a:lvl4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4pPr>
            <a:lvl5pPr algn="ctr" rtl="0" eaLnBrk="0" fontAlgn="base" hangingPunct="0">
              <a:spcBef>
                <a:spcPct val="0"/>
              </a:spcBef>
              <a:spcAft>
                <a:spcPct val="0"/>
              </a:spcAft>
              <a:defRPr kumimoji="1" sz="4400" b="1">
                <a:solidFill>
                  <a:schemeClr val="tx2"/>
                </a:solidFill>
                <a:latin typeface="Helvetica" pitchFamily="34" charset="0"/>
                <a:ea typeface="ＭＳ Ｐゴシック" pitchFamily="64" charset="-128"/>
                <a:cs typeface="ＭＳ Ｐゴシック" pitchFamily="29" charset="-128"/>
              </a:defRPr>
            </a:lvl5pPr>
            <a:lvl6pPr marL="457200" algn="ctr" rtl="0" fontAlgn="base">
              <a:spcBef>
                <a:spcPct val="0"/>
              </a:spcBef>
              <a:spcAft>
                <a:spcPct val="0"/>
              </a:spcAft>
              <a:defRPr kumimoji="1" sz="4400" b="1">
                <a:solidFill>
                  <a:schemeClr val="tx2"/>
                </a:solidFill>
                <a:latin typeface="Helvetica" pitchFamily="34" charset="0"/>
                <a:ea typeface="ＭＳ Ｐゴシック" pitchFamily="64" charset="-128"/>
              </a:defRPr>
            </a:lvl6pPr>
            <a:lvl7pPr marL="914400" algn="ctr" rtl="0" fontAlgn="base">
              <a:spcBef>
                <a:spcPct val="0"/>
              </a:spcBef>
              <a:spcAft>
                <a:spcPct val="0"/>
              </a:spcAft>
              <a:defRPr kumimoji="1" sz="4400" b="1">
                <a:solidFill>
                  <a:schemeClr val="tx2"/>
                </a:solidFill>
                <a:latin typeface="Helvetica" pitchFamily="34" charset="0"/>
                <a:ea typeface="ＭＳ Ｐゴシック" pitchFamily="64" charset="-128"/>
              </a:defRPr>
            </a:lvl7pPr>
            <a:lvl8pPr marL="1371600" algn="ctr" rtl="0" fontAlgn="base">
              <a:spcBef>
                <a:spcPct val="0"/>
              </a:spcBef>
              <a:spcAft>
                <a:spcPct val="0"/>
              </a:spcAft>
              <a:defRPr kumimoji="1" sz="4400" b="1">
                <a:solidFill>
                  <a:schemeClr val="tx2"/>
                </a:solidFill>
                <a:latin typeface="Helvetica" pitchFamily="34" charset="0"/>
                <a:ea typeface="ＭＳ Ｐゴシック" pitchFamily="64" charset="-128"/>
              </a:defRPr>
            </a:lvl8pPr>
            <a:lvl9pPr marL="1828800" algn="ctr" rtl="0" fontAlgn="base">
              <a:spcBef>
                <a:spcPct val="0"/>
              </a:spcBef>
              <a:spcAft>
                <a:spcPct val="0"/>
              </a:spcAft>
              <a:defRPr kumimoji="1" sz="4400" b="1">
                <a:solidFill>
                  <a:schemeClr val="tx2"/>
                </a:solidFill>
                <a:latin typeface="Helvetica" pitchFamily="34" charset="0"/>
                <a:ea typeface="ＭＳ Ｐゴシック" pitchFamily="64" charset="-128"/>
              </a:defRPr>
            </a:lvl9pPr>
          </a:lstStyle>
          <a:p>
            <a:r>
              <a:rPr lang="en-US" dirty="0" smtClean="0"/>
              <a:t>Interpretation Worksheet: Multiple-Section Analyses </a:t>
            </a:r>
            <a:endParaRPr lang="en-US" dirty="0"/>
          </a:p>
        </p:txBody>
      </p:sp>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354" t="73171" r="39479" b="19106"/>
          <a:stretch/>
        </p:blipFill>
        <p:spPr bwMode="auto">
          <a:xfrm>
            <a:off x="228600" y="5815628"/>
            <a:ext cx="47752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56735690"/>
      </p:ext>
    </p:extLst>
  </p:cSld>
  <p:clrMapOvr>
    <a:masterClrMapping/>
  </p:clrMapOvr>
  <p:transition spd="slow" advTm="3466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2" t="17709" r="35000" b="18945"/>
          <a:stretch/>
        </p:blipFill>
        <p:spPr bwMode="auto">
          <a:xfrm>
            <a:off x="3635032" y="2661135"/>
            <a:ext cx="4975568" cy="389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7764" r="40469" b="15829"/>
          <a:stretch/>
        </p:blipFill>
        <p:spPr bwMode="auto">
          <a:xfrm>
            <a:off x="304800" y="1905000"/>
            <a:ext cx="4191000" cy="37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867400" y="5187800"/>
            <a:ext cx="18288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209800" y="4229099"/>
            <a:ext cx="18288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685800" y="457200"/>
            <a:ext cx="7772400" cy="1295400"/>
          </a:xfrm>
        </p:spPr>
        <p:txBody>
          <a:bodyPr/>
          <a:lstStyle/>
          <a:p>
            <a:r>
              <a:rPr lang="en-US" dirty="0"/>
              <a:t>Interpretation Worksheet: Multiple-Section Analyses </a:t>
            </a:r>
          </a:p>
        </p:txBody>
      </p:sp>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355" t="63550" r="30313" b="28726"/>
          <a:stretch/>
        </p:blipFill>
        <p:spPr bwMode="auto">
          <a:xfrm>
            <a:off x="457200" y="5714850"/>
            <a:ext cx="589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7148959"/>
      </p:ext>
    </p:extLst>
  </p:cSld>
  <p:clrMapOvr>
    <a:masterClrMapping/>
  </p:clrMapOvr>
  <p:transition spd="slow" advTm="3970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8-20 at 2.08.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5200"/>
            <a:ext cx="4664260" cy="2286000"/>
          </a:xfrm>
          <a:prstGeom prst="rect">
            <a:avLst/>
          </a:prstGeom>
        </p:spPr>
      </p:pic>
      <p:pic>
        <p:nvPicPr>
          <p:cNvPr id="5" name="Picture 4" descr="Screen Shot 2012-08-20 at 2.08.3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5654" y="3886200"/>
            <a:ext cx="5082946" cy="2362199"/>
          </a:xfrm>
          <a:prstGeom prst="rect">
            <a:avLst/>
          </a:prstGeom>
        </p:spPr>
      </p:pic>
      <p:sp>
        <p:nvSpPr>
          <p:cNvPr id="6" name="Rectangle 5"/>
          <p:cNvSpPr/>
          <p:nvPr/>
        </p:nvSpPr>
        <p:spPr>
          <a:xfrm>
            <a:off x="2743200" y="4114800"/>
            <a:ext cx="762000" cy="1676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772400" y="4572000"/>
            <a:ext cx="609600" cy="1676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5800" y="457200"/>
            <a:ext cx="7772400" cy="1295400"/>
          </a:xfrm>
        </p:spPr>
        <p:txBody>
          <a:bodyPr/>
          <a:lstStyle/>
          <a:p>
            <a:r>
              <a:rPr lang="en-US" dirty="0"/>
              <a:t>Interpretation Worksheet: Multiple-Section Analyses </a:t>
            </a:r>
          </a:p>
        </p:txBody>
      </p:sp>
      <p:pic>
        <p:nvPicPr>
          <p:cNvPr id="717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730" t="55285" r="20416" b="28319"/>
          <a:stretch/>
        </p:blipFill>
        <p:spPr bwMode="auto">
          <a:xfrm>
            <a:off x="1193800" y="1816100"/>
            <a:ext cx="7175500" cy="1536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1329434"/>
      </p:ext>
    </p:extLst>
  </p:cSld>
  <p:clrMapOvr>
    <a:masterClrMapping/>
  </p:clrMapOvr>
  <p:transition spd="slow" advTm="4188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8-20 at 3.22.4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486" y="2667000"/>
            <a:ext cx="4408714" cy="4114800"/>
          </a:xfrm>
          <a:prstGeom prst="rect">
            <a:avLst/>
          </a:prstGeom>
        </p:spPr>
      </p:pic>
      <p:pic>
        <p:nvPicPr>
          <p:cNvPr id="5" name="Picture 4" descr="Screen Shot 2012-08-20 at 3.22.2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7829" y="2918822"/>
            <a:ext cx="5041371" cy="3850278"/>
          </a:xfrm>
          <a:prstGeom prst="rect">
            <a:avLst/>
          </a:prstGeom>
        </p:spPr>
      </p:pic>
      <p:sp>
        <p:nvSpPr>
          <p:cNvPr id="7" name="Title 1"/>
          <p:cNvSpPr>
            <a:spLocks noGrp="1"/>
          </p:cNvSpPr>
          <p:nvPr>
            <p:ph type="title"/>
          </p:nvPr>
        </p:nvSpPr>
        <p:spPr>
          <a:xfrm>
            <a:off x="685800" y="457200"/>
            <a:ext cx="7772400" cy="1295400"/>
          </a:xfrm>
        </p:spPr>
        <p:txBody>
          <a:bodyPr/>
          <a:lstStyle/>
          <a:p>
            <a:r>
              <a:rPr lang="en-US" dirty="0"/>
              <a:t>Interpretation Worksheet: Multiple-Section Analyses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5986" t="50294" r="15471" b="31795"/>
          <a:stretch/>
        </p:blipFill>
        <p:spPr bwMode="auto">
          <a:xfrm>
            <a:off x="1590257" y="1649316"/>
            <a:ext cx="5963485" cy="10430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6828733"/>
      </p:ext>
    </p:extLst>
  </p:cSld>
  <p:clrMapOvr>
    <a:masterClrMapping/>
  </p:clrMapOvr>
  <p:transition spd="slow" advTm="4338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457200"/>
            <a:ext cx="7772400" cy="1295400"/>
          </a:xfrm>
        </p:spPr>
        <p:txBody>
          <a:bodyPr/>
          <a:lstStyle/>
          <a:p>
            <a:r>
              <a:rPr lang="en-US" dirty="0" smtClean="0"/>
              <a:t>Qualitative Analysis</a:t>
            </a:r>
            <a:endParaRPr lang="en-US" dirty="0"/>
          </a:p>
        </p:txBody>
      </p:sp>
      <p:pic>
        <p:nvPicPr>
          <p:cNvPr id="3" name="Picture 2" descr="Screen Shot 2012-08-22 at 12.31.5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752600"/>
            <a:ext cx="6286500" cy="48895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84653269"/>
      </p:ext>
    </p:extLst>
  </p:cSld>
  <p:clrMapOvr>
    <a:masterClrMapping/>
  </p:clrMapOvr>
  <p:transition spd="slow" advTm="6826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3581400"/>
            <a:ext cx="8229600" cy="2697163"/>
          </a:xfrm>
        </p:spPr>
        <p:txBody>
          <a:bodyPr/>
          <a:lstStyle/>
          <a:p>
            <a:pPr>
              <a:buFontTx/>
              <a:buNone/>
            </a:pPr>
            <a:r>
              <a:rPr lang="en-US" sz="2400" dirty="0" smtClean="0"/>
              <a:t>Guiding questions for reflection/discussion:</a:t>
            </a:r>
          </a:p>
          <a:p>
            <a:r>
              <a:rPr lang="en-US" sz="2400" dirty="0" smtClean="0"/>
              <a:t>Do scores accurately reflect strengths and needs for the school?</a:t>
            </a:r>
          </a:p>
          <a:p>
            <a:r>
              <a:rPr lang="en-US" sz="2400" dirty="0" smtClean="0"/>
              <a:t>What might account for variability across raters?</a:t>
            </a:r>
          </a:p>
          <a:p>
            <a:r>
              <a:rPr lang="en-US" sz="2400" dirty="0" smtClean="0"/>
              <a:t>What might account for any discrepancy between ratings of strength/weakness?</a:t>
            </a:r>
          </a:p>
          <a:p>
            <a:r>
              <a:rPr lang="en-US" sz="2400" dirty="0" smtClean="0"/>
              <a:t>What changes might address identified needs?</a:t>
            </a:r>
          </a:p>
          <a:p>
            <a:endParaRPr lang="en-US" dirty="0" smtClean="0"/>
          </a:p>
        </p:txBody>
      </p:sp>
      <p:sp>
        <p:nvSpPr>
          <p:cNvPr id="7" name="Title 1"/>
          <p:cNvSpPr>
            <a:spLocks noGrp="1"/>
          </p:cNvSpPr>
          <p:nvPr>
            <p:ph type="title"/>
          </p:nvPr>
        </p:nvSpPr>
        <p:spPr>
          <a:xfrm>
            <a:off x="685800" y="457200"/>
            <a:ext cx="7772400" cy="1295400"/>
          </a:xfrm>
        </p:spPr>
        <p:txBody>
          <a:bodyPr/>
          <a:lstStyle/>
          <a:p>
            <a:r>
              <a:rPr lang="en-US" dirty="0"/>
              <a:t>Interpretation Worksheet: Multiple-Section Analyses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227" t="58435" r="15713" b="16780"/>
          <a:stretch/>
        </p:blipFill>
        <p:spPr bwMode="auto">
          <a:xfrm>
            <a:off x="1143000" y="1828800"/>
            <a:ext cx="7137401" cy="173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052148"/>
      </p:ext>
    </p:extLst>
  </p:cSld>
  <p:clrMapOvr>
    <a:masterClrMapping/>
  </p:clrMapOvr>
  <p:transition spd="slow" advTm="3734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838200"/>
            <a:ext cx="8229600" cy="533400"/>
          </a:xfrm>
        </p:spPr>
        <p:txBody>
          <a:bodyPr/>
          <a:lstStyle/>
          <a:p>
            <a:r>
              <a:rPr lang="en-US" sz="3200" dirty="0" smtClean="0"/>
              <a:t>Action Planning Recommendations</a:t>
            </a:r>
          </a:p>
        </p:txBody>
      </p:sp>
      <p:sp>
        <p:nvSpPr>
          <p:cNvPr id="18435" name="Content Placeholder 2"/>
          <p:cNvSpPr>
            <a:spLocks noGrp="1"/>
          </p:cNvSpPr>
          <p:nvPr>
            <p:ph idx="1"/>
          </p:nvPr>
        </p:nvSpPr>
        <p:spPr>
          <a:xfrm>
            <a:off x="381000" y="1828800"/>
            <a:ext cx="8229600" cy="4602163"/>
          </a:xfrm>
        </p:spPr>
        <p:txBody>
          <a:bodyPr/>
          <a:lstStyle/>
          <a:p>
            <a:r>
              <a:rPr lang="en-US" sz="2400" dirty="0" smtClean="0">
                <a:latin typeface="Arial" pitchFamily="34" charset="0"/>
              </a:rPr>
              <a:t>Use the summary results and staff responses to results to determine which components/items require immediate attention.</a:t>
            </a:r>
          </a:p>
          <a:p>
            <a:r>
              <a:rPr lang="en-US" sz="2400" dirty="0" smtClean="0"/>
              <a:t>Target needs and actions for improvement</a:t>
            </a:r>
          </a:p>
          <a:p>
            <a:pPr lvl="1"/>
            <a:r>
              <a:rPr lang="en-US" sz="2400" dirty="0" smtClean="0"/>
              <a:t>In planning, consider who will do what by when?</a:t>
            </a:r>
          </a:p>
          <a:p>
            <a:r>
              <a:rPr lang="en-US" sz="2400" dirty="0" smtClean="0"/>
              <a:t>Continue to celebrate and emphasize strengths</a:t>
            </a:r>
          </a:p>
          <a:p>
            <a:r>
              <a:rPr lang="en-US" sz="2400" dirty="0" smtClean="0"/>
              <a:t>Include in school improvement plan</a:t>
            </a:r>
          </a:p>
          <a:p>
            <a:r>
              <a:rPr lang="en-US" sz="2400" dirty="0" smtClean="0"/>
              <a:t>Use in combination with other data: ODRs, School Climate</a:t>
            </a:r>
          </a:p>
          <a:p>
            <a:endParaRPr lang="en-US" sz="2400" dirty="0" smtClean="0"/>
          </a:p>
          <a:p>
            <a:endParaRPr lang="en-US" sz="24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332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Please Contact our DE-PBS Staff</a:t>
            </a:r>
            <a:endParaRPr lang="en-US" dirty="0"/>
          </a:p>
        </p:txBody>
      </p:sp>
      <p:sp>
        <p:nvSpPr>
          <p:cNvPr id="3" name="Content Placeholder 2"/>
          <p:cNvSpPr>
            <a:spLocks noGrp="1"/>
          </p:cNvSpPr>
          <p:nvPr>
            <p:ph idx="1"/>
          </p:nvPr>
        </p:nvSpPr>
        <p:spPr/>
        <p:txBody>
          <a:bodyPr/>
          <a:lstStyle/>
          <a:p>
            <a:endParaRPr lang="en-US" dirty="0" smtClean="0"/>
          </a:p>
          <a:p>
            <a:r>
              <a:rPr lang="en-US" sz="5400" dirty="0" smtClean="0">
                <a:hlinkClick r:id="rId5"/>
              </a:rPr>
              <a:t>www.delawarepbs.org</a:t>
            </a:r>
            <a:r>
              <a:rPr lang="en-US" sz="5400" dirty="0" smtClean="0"/>
              <a:t> </a:t>
            </a:r>
            <a:endParaRPr lang="en-US" sz="5400" dirty="0"/>
          </a:p>
          <a:p>
            <a:endParaRPr lang="en-US" dirty="0" smtClean="0"/>
          </a:p>
          <a:p>
            <a:endParaRPr lang="en-US" dirty="0" smtClean="0"/>
          </a:p>
          <a:p>
            <a:endParaRPr lang="en-US" dirty="0"/>
          </a:p>
          <a:p>
            <a:r>
              <a:rPr lang="en-US" dirty="0" smtClean="0"/>
              <a:t>Sarah Hearn: </a:t>
            </a:r>
            <a:r>
              <a:rPr lang="en-US" dirty="0" smtClean="0">
                <a:hlinkClick r:id="rId6"/>
              </a:rPr>
              <a:t>skhearn@udel.edu</a:t>
            </a:r>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2879934"/>
      </p:ext>
    </p:extLst>
  </p:cSld>
  <p:clrMapOvr>
    <a:masterClrMapping/>
  </p:clrMapOvr>
  <p:transition spd="slow" advTm="1099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will need:</a:t>
            </a:r>
            <a:endParaRPr lang="en-US" dirty="0"/>
          </a:p>
        </p:txBody>
      </p:sp>
      <p:sp>
        <p:nvSpPr>
          <p:cNvPr id="3" name="Content Placeholder 2"/>
          <p:cNvSpPr>
            <a:spLocks noGrp="1"/>
          </p:cNvSpPr>
          <p:nvPr>
            <p:ph idx="1"/>
          </p:nvPr>
        </p:nvSpPr>
        <p:spPr>
          <a:xfrm>
            <a:off x="685800" y="1981200"/>
            <a:ext cx="3810000" cy="4038600"/>
          </a:xfrm>
        </p:spPr>
        <p:txBody>
          <a:bodyPr/>
          <a:lstStyle/>
          <a:p>
            <a:r>
              <a:rPr lang="en-US" dirty="0" smtClean="0"/>
              <a:t>Your School’s Comment Summary Report</a:t>
            </a:r>
          </a:p>
          <a:p>
            <a:pPr lvl="1"/>
            <a:r>
              <a:rPr lang="en-US" dirty="0" smtClean="0"/>
              <a:t>Includes the comments for each section</a:t>
            </a:r>
          </a:p>
          <a:p>
            <a:pPr lvl="1"/>
            <a:endParaRPr lang="en-US" dirty="0" smtClean="0"/>
          </a:p>
          <a:p>
            <a:endParaRPr lang="en-US" dirty="0" smtClean="0"/>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405" t="16725" r="23929" b="3988"/>
          <a:stretch/>
        </p:blipFill>
        <p:spPr bwMode="auto">
          <a:xfrm>
            <a:off x="4572001" y="1752601"/>
            <a:ext cx="3886200" cy="458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1354246"/>
      </p:ext>
    </p:extLst>
  </p:cSld>
  <p:clrMapOvr>
    <a:masterClrMapping/>
  </p:clrMapOvr>
  <p:transition spd="slow" advTm="2671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will need :</a:t>
            </a:r>
            <a:endParaRPr lang="en-US" dirty="0"/>
          </a:p>
        </p:txBody>
      </p:sp>
      <p:sp>
        <p:nvSpPr>
          <p:cNvPr id="3" name="Content Placeholder 2"/>
          <p:cNvSpPr>
            <a:spLocks noGrp="1"/>
          </p:cNvSpPr>
          <p:nvPr>
            <p:ph idx="1"/>
          </p:nvPr>
        </p:nvSpPr>
        <p:spPr>
          <a:xfrm>
            <a:off x="685800" y="1981200"/>
            <a:ext cx="3810000" cy="4038600"/>
          </a:xfrm>
        </p:spPr>
        <p:txBody>
          <a:bodyPr/>
          <a:lstStyle/>
          <a:p>
            <a:r>
              <a:rPr lang="en-US" sz="2800" dirty="0" smtClean="0"/>
              <a:t>Needs </a:t>
            </a:r>
            <a:r>
              <a:rPr lang="en-US" sz="2800" dirty="0"/>
              <a:t>Assessment </a:t>
            </a:r>
            <a:r>
              <a:rPr lang="en-US" sz="2800" dirty="0" smtClean="0"/>
              <a:t>- </a:t>
            </a:r>
            <a:r>
              <a:rPr lang="en-US" sz="2800" dirty="0"/>
              <a:t>Excel Data </a:t>
            </a:r>
            <a:r>
              <a:rPr lang="en-US" sz="2800" dirty="0" smtClean="0"/>
              <a:t>Guide.doc</a:t>
            </a:r>
          </a:p>
          <a:p>
            <a:pPr lvl="1"/>
            <a:r>
              <a:rPr lang="en-US" sz="2400" dirty="0" smtClean="0"/>
              <a:t>Explains the content and format the Excel report and technical aspects of how to navigate the report</a:t>
            </a:r>
          </a:p>
          <a:p>
            <a:endParaRPr lang="en-US" sz="2800" dirty="0" smtClean="0"/>
          </a:p>
          <a:p>
            <a:pPr lvl="1"/>
            <a:endParaRPr lang="en-US" sz="2400" dirty="0" smtClean="0"/>
          </a:p>
          <a:p>
            <a:pPr marL="0" indent="0">
              <a:buNone/>
            </a:pPr>
            <a:endParaRPr lang="en-US" sz="2800" dirty="0" smtClean="0"/>
          </a:p>
          <a:p>
            <a:endParaRPr lang="en-US" sz="2800" dirty="0" smtClean="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161" t="17228" r="24792" b="6272"/>
          <a:stretch/>
        </p:blipFill>
        <p:spPr bwMode="auto">
          <a:xfrm>
            <a:off x="4590143" y="1745340"/>
            <a:ext cx="4038600" cy="484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3553425"/>
      </p:ext>
    </p:extLst>
  </p:cSld>
  <p:clrMapOvr>
    <a:masterClrMapping/>
  </p:clrMapOvr>
  <p:transition spd="slow" advTm="277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5119" t="16570" r="25001" b="3679"/>
          <a:stretch/>
        </p:blipFill>
        <p:spPr bwMode="auto">
          <a:xfrm>
            <a:off x="4572000" y="1752600"/>
            <a:ext cx="3944359" cy="484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You will need :</a:t>
            </a:r>
            <a:endParaRPr lang="en-US" dirty="0"/>
          </a:p>
        </p:txBody>
      </p:sp>
      <p:sp>
        <p:nvSpPr>
          <p:cNvPr id="3" name="Content Placeholder 2"/>
          <p:cNvSpPr>
            <a:spLocks noGrp="1"/>
          </p:cNvSpPr>
          <p:nvPr>
            <p:ph idx="1"/>
          </p:nvPr>
        </p:nvSpPr>
        <p:spPr>
          <a:xfrm>
            <a:off x="685800" y="1981200"/>
            <a:ext cx="3810000" cy="4038600"/>
          </a:xfrm>
        </p:spPr>
        <p:txBody>
          <a:bodyPr/>
          <a:lstStyle/>
          <a:p>
            <a:r>
              <a:rPr lang="en-US" sz="2800" dirty="0"/>
              <a:t>“DASNPBS Data </a:t>
            </a:r>
            <a:r>
              <a:rPr lang="en-US" sz="2800" dirty="0" err="1" smtClean="0"/>
              <a:t>Analysis.doc</a:t>
            </a:r>
            <a:r>
              <a:rPr lang="en-US" sz="2800" dirty="0"/>
              <a:t>”</a:t>
            </a:r>
          </a:p>
          <a:p>
            <a:r>
              <a:rPr lang="en-US" sz="2800" dirty="0" smtClean="0"/>
              <a:t>Includes:</a:t>
            </a:r>
          </a:p>
          <a:p>
            <a:pPr lvl="1"/>
            <a:r>
              <a:rPr lang="en-US" sz="2400" dirty="0" smtClean="0"/>
              <a:t>A checklist of what to do once you have your data</a:t>
            </a:r>
          </a:p>
          <a:p>
            <a:pPr lvl="1"/>
            <a:r>
              <a:rPr lang="en-US" sz="2400" dirty="0" smtClean="0"/>
              <a:t>Data Interpretation Worksheets</a:t>
            </a:r>
          </a:p>
          <a:p>
            <a:pPr marL="0" indent="0">
              <a:buNone/>
            </a:pPr>
            <a:endParaRPr lang="en-US" sz="2800" dirty="0" smtClean="0"/>
          </a:p>
          <a:p>
            <a:endParaRPr lang="en-US" sz="2800" dirty="0" smtClean="0"/>
          </a:p>
        </p:txBody>
      </p:sp>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5714" t="20228" r="24524" b="8073"/>
          <a:stretch/>
        </p:blipFill>
        <p:spPr bwMode="auto">
          <a:xfrm>
            <a:off x="4571999" y="1752600"/>
            <a:ext cx="4376883" cy="484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68982903"/>
      </p:ext>
    </p:extLst>
  </p:cSld>
  <p:clrMapOvr>
    <a:masterClrMapping/>
  </p:clrMapOvr>
  <mc:AlternateContent xmlns:mc="http://schemas.openxmlformats.org/markup-compatibility/2006" xmlns:p14="http://schemas.microsoft.com/office/powerpoint/2010/main">
    <mc:Choice Requires="p14">
      <p:transition spd="slow" p14:dur="2000" advTm="48546"/>
    </mc:Choice>
    <mc:Fallback xmlns="">
      <p:transition spd="slow" advTm="48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2051"/>
                                        </p:tgtEl>
                                        <p:attrNameLst>
                                          <p:attrName>ppt_x</p:attrName>
                                        </p:attrNameLst>
                                      </p:cBhvr>
                                      <p:tavLst>
                                        <p:tav tm="0">
                                          <p:val>
                                            <p:strVal val="ppt_x"/>
                                          </p:val>
                                        </p:tav>
                                        <p:tav tm="100000">
                                          <p:val>
                                            <p:strVal val="ppt_x"/>
                                          </p:val>
                                        </p:tav>
                                      </p:tavLst>
                                    </p:anim>
                                    <p:anim calcmode="lin" valueType="num">
                                      <p:cBhvr additive="base">
                                        <p:cTn id="11" dur="500"/>
                                        <p:tgtEl>
                                          <p:spTgt spid="2051"/>
                                        </p:tgtEl>
                                        <p:attrNameLst>
                                          <p:attrName>ppt_y</p:attrName>
                                        </p:attrNameLst>
                                      </p:cBhvr>
                                      <p:tavLst>
                                        <p:tav tm="0">
                                          <p:val>
                                            <p:strVal val="ppt_y"/>
                                          </p:val>
                                        </p:tav>
                                        <p:tav tm="100000">
                                          <p:val>
                                            <p:strVal val="1+ppt_h/2"/>
                                          </p:val>
                                        </p:tav>
                                      </p:tavLst>
                                    </p:anim>
                                    <p:set>
                                      <p:cBhvr>
                                        <p:cTn id="12" dur="1" fill="hold">
                                          <p:stCondLst>
                                            <p:cond delay="4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95400"/>
          </a:xfrm>
        </p:spPr>
        <p:txBody>
          <a:bodyPr/>
          <a:lstStyle/>
          <a:p>
            <a:r>
              <a:rPr lang="en-US" dirty="0" smtClean="0"/>
              <a:t>You will need :</a:t>
            </a:r>
            <a:endParaRPr lang="en-US" dirty="0"/>
          </a:p>
        </p:txBody>
      </p:sp>
      <p:sp>
        <p:nvSpPr>
          <p:cNvPr id="3" name="Content Placeholder 2"/>
          <p:cNvSpPr>
            <a:spLocks noGrp="1"/>
          </p:cNvSpPr>
          <p:nvPr>
            <p:ph idx="1"/>
          </p:nvPr>
        </p:nvSpPr>
        <p:spPr>
          <a:xfrm>
            <a:off x="685800" y="1981200"/>
            <a:ext cx="3733800" cy="4038600"/>
          </a:xfrm>
        </p:spPr>
        <p:txBody>
          <a:bodyPr/>
          <a:lstStyle/>
          <a:p>
            <a:r>
              <a:rPr lang="en-US" dirty="0" smtClean="0"/>
              <a:t>NA Questions document for your section (PDF labeled by its section)</a:t>
            </a:r>
          </a:p>
          <a:p>
            <a:endParaRPr lang="en-US" dirty="0" smtClean="0"/>
          </a:p>
          <a:p>
            <a:endParaRPr lang="en-US" dirty="0" smtClean="0"/>
          </a:p>
        </p:txBody>
      </p:sp>
      <p:pic>
        <p:nvPicPr>
          <p:cNvPr id="4" name="Picture 3" descr="Screen Shot 2012-08-18 at 11.57.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62600"/>
            <a:ext cx="5524500" cy="1193800"/>
          </a:xfrm>
          <a:prstGeom prst="rect">
            <a:avLst/>
          </a:prstGeom>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2444" t="10376" r="21414" b="1820"/>
          <a:stretch/>
        </p:blipFill>
        <p:spPr bwMode="auto">
          <a:xfrm>
            <a:off x="4876800" y="1221083"/>
            <a:ext cx="3733800" cy="494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5275742"/>
      </p:ext>
    </p:extLst>
  </p:cSld>
  <p:clrMapOvr>
    <a:masterClrMapping/>
  </p:clrMapOvr>
  <p:transition spd="slow" advTm="2959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295400"/>
          </a:xfrm>
        </p:spPr>
        <p:txBody>
          <a:bodyPr/>
          <a:lstStyle/>
          <a:p>
            <a:r>
              <a:rPr lang="en-US" dirty="0" smtClean="0"/>
              <a:t>Excel Data Report- By Tab</a:t>
            </a:r>
            <a:endParaRPr lang="en-US" dirty="0"/>
          </a:p>
        </p:txBody>
      </p:sp>
      <p:pic>
        <p:nvPicPr>
          <p:cNvPr id="6" name="Picture 5" descr="Screen Shot 2012-08-18 at 12.17.27 PM.png"/>
          <p:cNvPicPr>
            <a:picLocks noChangeAspect="1"/>
          </p:cNvPicPr>
          <p:nvPr/>
        </p:nvPicPr>
        <p:blipFill rotWithShape="1">
          <a:blip r:embed="rId5">
            <a:extLst>
              <a:ext uri="{28A0092B-C50C-407E-A947-70E740481C1C}">
                <a14:useLocalDpi xmlns:a14="http://schemas.microsoft.com/office/drawing/2010/main" val="0"/>
              </a:ext>
            </a:extLst>
          </a:blip>
          <a:srcRect r="8837"/>
          <a:stretch/>
        </p:blipFill>
        <p:spPr>
          <a:xfrm>
            <a:off x="91221" y="2667000"/>
            <a:ext cx="2575779" cy="3782914"/>
          </a:xfrm>
          <a:prstGeom prst="rect">
            <a:avLst/>
          </a:prstGeom>
        </p:spPr>
      </p:pic>
      <p:pic>
        <p:nvPicPr>
          <p:cNvPr id="7" name="Picture 6" descr="Screen Shot 2012-08-18 at 12.17.27 PM.png"/>
          <p:cNvPicPr>
            <a:picLocks noChangeAspect="1"/>
          </p:cNvPicPr>
          <p:nvPr/>
        </p:nvPicPr>
        <p:blipFill rotWithShape="1">
          <a:blip r:embed="rId5">
            <a:extLst>
              <a:ext uri="{28A0092B-C50C-407E-A947-70E740481C1C}">
                <a14:useLocalDpi xmlns:a14="http://schemas.microsoft.com/office/drawing/2010/main" val="0"/>
              </a:ext>
            </a:extLst>
          </a:blip>
          <a:srcRect t="95710" r="4187"/>
          <a:stretch/>
        </p:blipFill>
        <p:spPr>
          <a:xfrm>
            <a:off x="762677" y="1863876"/>
            <a:ext cx="7085923" cy="424770"/>
          </a:xfrm>
          <a:prstGeom prst="rect">
            <a:avLst/>
          </a:prstGeom>
        </p:spPr>
      </p:pic>
      <p:pic>
        <p:nvPicPr>
          <p:cNvPr id="10" name="Picture 9" descr="Screen Shot 2012-08-18 at 12.22.3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0" y="2667000"/>
            <a:ext cx="2920772" cy="3810000"/>
          </a:xfrm>
          <a:prstGeom prst="rect">
            <a:avLst/>
          </a:prstGeom>
        </p:spPr>
      </p:pic>
      <p:sp>
        <p:nvSpPr>
          <p:cNvPr id="11" name="Oval 10"/>
          <p:cNvSpPr/>
          <p:nvPr/>
        </p:nvSpPr>
        <p:spPr>
          <a:xfrm>
            <a:off x="3048000" y="1752600"/>
            <a:ext cx="1371600"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267200" y="1752600"/>
            <a:ext cx="1371600"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655564" y="1752600"/>
            <a:ext cx="1659636" cy="381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a:stCxn id="11" idx="4"/>
            <a:endCxn id="6" idx="0"/>
          </p:cNvCxnSpPr>
          <p:nvPr/>
        </p:nvCxnSpPr>
        <p:spPr>
          <a:xfrm flipH="1">
            <a:off x="1379111" y="2133600"/>
            <a:ext cx="2354689" cy="53340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a:stCxn id="12" idx="4"/>
          </p:cNvCxnSpPr>
          <p:nvPr/>
        </p:nvCxnSpPr>
        <p:spPr>
          <a:xfrm flipH="1">
            <a:off x="4231728" y="2133600"/>
            <a:ext cx="721272" cy="53340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20" name="Straight Arrow Connector 19"/>
          <p:cNvCxnSpPr>
            <a:stCxn id="13" idx="4"/>
            <a:endCxn id="10" idx="0"/>
          </p:cNvCxnSpPr>
          <p:nvPr/>
        </p:nvCxnSpPr>
        <p:spPr>
          <a:xfrm>
            <a:off x="6485382" y="2133600"/>
            <a:ext cx="766204" cy="5334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4"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7671" r="58453" b="2046"/>
          <a:stretch/>
        </p:blipFill>
        <p:spPr bwMode="auto">
          <a:xfrm>
            <a:off x="2895600" y="2667000"/>
            <a:ext cx="2514600" cy="388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9283201"/>
      </p:ext>
    </p:extLst>
  </p:cSld>
  <p:clrMapOvr>
    <a:masterClrMapping/>
  </p:clrMapOvr>
  <p:transition spd="slow" advTm="4543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7671" r="58453" b="2046"/>
          <a:stretch/>
        </p:blipFill>
        <p:spPr bwMode="auto">
          <a:xfrm>
            <a:off x="482270" y="1674586"/>
            <a:ext cx="3106659" cy="480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5867400" y="1981200"/>
            <a:ext cx="2743200" cy="914400"/>
          </a:xfrm>
          <a:prstGeom prst="wedgeRectCallout">
            <a:avLst>
              <a:gd name="adj1" fmla="val -183233"/>
              <a:gd name="adj2" fmla="val -280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Average Number of Respondents for this section</a:t>
            </a:r>
          </a:p>
        </p:txBody>
      </p:sp>
      <p:sp>
        <p:nvSpPr>
          <p:cNvPr id="10" name="Rectangle 9"/>
          <p:cNvSpPr/>
          <p:nvPr/>
        </p:nvSpPr>
        <p:spPr>
          <a:xfrm>
            <a:off x="457200" y="1905000"/>
            <a:ext cx="1676400" cy="228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 name="Title 2"/>
          <p:cNvSpPr>
            <a:spLocks noGrp="1"/>
          </p:cNvSpPr>
          <p:nvPr>
            <p:ph type="title"/>
          </p:nvPr>
        </p:nvSpPr>
        <p:spPr>
          <a:xfrm>
            <a:off x="685800" y="304800"/>
            <a:ext cx="7772400" cy="1295400"/>
          </a:xfrm>
        </p:spPr>
        <p:txBody>
          <a:bodyPr/>
          <a:lstStyle/>
          <a:p>
            <a:r>
              <a:rPr lang="en-US" sz="3600" dirty="0" smtClean="0"/>
              <a:t>Excel Data Report: Section Report</a:t>
            </a:r>
            <a:endParaRPr lang="en-US" sz="3600" dirty="0"/>
          </a:p>
        </p:txBody>
      </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5164" r="65149" b="67557"/>
          <a:stretch/>
        </p:blipFill>
        <p:spPr bwMode="auto">
          <a:xfrm>
            <a:off x="4191001" y="3721923"/>
            <a:ext cx="4419600" cy="709553"/>
          </a:xfrm>
          <a:prstGeom prst="rect">
            <a:avLst/>
          </a:prstGeom>
          <a:noFill/>
          <a:ln w="38100"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0" y="4648200"/>
            <a:ext cx="45719"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8244854"/>
      </p:ext>
    </p:extLst>
  </p:cSld>
  <p:clrMapOvr>
    <a:masterClrMapping/>
  </p:clrMapOvr>
  <p:transition spd="slow" advTm="3379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7671" r="58453" b="2046"/>
          <a:stretch/>
        </p:blipFill>
        <p:spPr bwMode="auto">
          <a:xfrm>
            <a:off x="482270" y="1674586"/>
            <a:ext cx="3106659" cy="480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p:cNvSpPr/>
          <p:nvPr/>
        </p:nvSpPr>
        <p:spPr>
          <a:xfrm>
            <a:off x="5486400" y="2057400"/>
            <a:ext cx="2743200" cy="914400"/>
          </a:xfrm>
          <a:prstGeom prst="wedgeRectCallout">
            <a:avLst>
              <a:gd name="adj1" fmla="val -117824"/>
              <a:gd name="adj2" fmla="val 3532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Average Item Score.</a:t>
            </a:r>
          </a:p>
          <a:p>
            <a:pPr algn="ctr"/>
            <a:r>
              <a:rPr lang="en-US" dirty="0" smtClean="0">
                <a:solidFill>
                  <a:schemeClr val="tx1"/>
                </a:solidFill>
              </a:rPr>
              <a:t>Blue: </a:t>
            </a:r>
            <a:r>
              <a:rPr lang="en-US" dirty="0" err="1" smtClean="0">
                <a:solidFill>
                  <a:schemeClr val="tx1"/>
                </a:solidFill>
              </a:rPr>
              <a:t>Schoolwide</a:t>
            </a:r>
            <a:r>
              <a:rPr lang="en-US" dirty="0" smtClean="0">
                <a:solidFill>
                  <a:schemeClr val="tx1"/>
                </a:solidFill>
              </a:rPr>
              <a:t> Score</a:t>
            </a:r>
          </a:p>
          <a:p>
            <a:pPr algn="ctr"/>
            <a:r>
              <a:rPr lang="en-US" dirty="0" smtClean="0">
                <a:solidFill>
                  <a:schemeClr val="tx1"/>
                </a:solidFill>
              </a:rPr>
              <a:t>Red: Classroom Score</a:t>
            </a:r>
          </a:p>
        </p:txBody>
      </p:sp>
      <p:sp>
        <p:nvSpPr>
          <p:cNvPr id="10" name="Rectangle 9"/>
          <p:cNvSpPr/>
          <p:nvPr/>
        </p:nvSpPr>
        <p:spPr>
          <a:xfrm>
            <a:off x="482270" y="2082800"/>
            <a:ext cx="2871450"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itle 2"/>
          <p:cNvSpPr>
            <a:spLocks noGrp="1"/>
          </p:cNvSpPr>
          <p:nvPr>
            <p:ph type="title"/>
          </p:nvPr>
        </p:nvSpPr>
        <p:spPr>
          <a:xfrm>
            <a:off x="685800" y="304800"/>
            <a:ext cx="7772400" cy="1295400"/>
          </a:xfrm>
        </p:spPr>
        <p:txBody>
          <a:bodyPr/>
          <a:lstStyle/>
          <a:p>
            <a:r>
              <a:rPr lang="en-US" sz="3600" dirty="0" smtClean="0"/>
              <a:t>Excel Data Report: Section Report</a:t>
            </a:r>
            <a:endParaRPr lang="en-US" sz="3600" dirty="0"/>
          </a:p>
        </p:txBody>
      </p:sp>
      <p:pic>
        <p:nvPicPr>
          <p:cNvPr id="61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30352" r="43750" b="39566"/>
          <a:stretch/>
        </p:blipFill>
        <p:spPr bwMode="auto">
          <a:xfrm>
            <a:off x="2016296" y="3429000"/>
            <a:ext cx="6858000" cy="2819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3949628"/>
      </p:ext>
    </p:extLst>
  </p:cSld>
  <p:clrMapOvr>
    <a:masterClrMapping/>
  </p:clrMapOvr>
  <p:transition spd="slow" advTm="3529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
</p:tagLst>
</file>

<file path=ppt/theme/theme1.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5685</TotalTime>
  <Words>3201</Words>
  <Application>Microsoft Office PowerPoint</Application>
  <PresentationFormat>On-screen Show (4:3)</PresentationFormat>
  <Paragraphs>191</Paragraphs>
  <Slides>27</Slides>
  <Notes>27</Notes>
  <HiddenSlides>0</HiddenSlides>
  <MMClips>27</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Koi</vt:lpstr>
      <vt:lpstr>Delaware Assessment of Strengths and Needs for Positive Behavior Supports (Bear, Burwell, Baker, Blank, &amp; Boyer, 2010) </vt:lpstr>
      <vt:lpstr>You will need :</vt:lpstr>
      <vt:lpstr>You will need:</vt:lpstr>
      <vt:lpstr>You will need :</vt:lpstr>
      <vt:lpstr>You will need :</vt:lpstr>
      <vt:lpstr>You will need :</vt:lpstr>
      <vt:lpstr>Excel Data Report- By Tab</vt:lpstr>
      <vt:lpstr>Excel Data Report: Section Report</vt:lpstr>
      <vt:lpstr>Excel Data Report: Section Report</vt:lpstr>
      <vt:lpstr>Excel Data Report: Section Report</vt:lpstr>
      <vt:lpstr>Excel Data Report: Section Report</vt:lpstr>
      <vt:lpstr>Excel Data Report: Section Report</vt:lpstr>
      <vt:lpstr>PowerPoint Presentation</vt:lpstr>
      <vt:lpstr>Interpretation Worksheet: Individual-Section Analyses </vt:lpstr>
      <vt:lpstr>Interpretation Worksheet: Individual-Section Analyses </vt:lpstr>
      <vt:lpstr>Interpretation Worksheet: Individual-Section Analyses </vt:lpstr>
      <vt:lpstr>Interpretation Worksheet: Individual-Section Analyses </vt:lpstr>
      <vt:lpstr>Interpretation Worksheet: Individual-Section Analyses </vt:lpstr>
      <vt:lpstr>Interpretation Worksheet: Multiple-Section Analyses </vt:lpstr>
      <vt:lpstr>PowerPoint Presentation</vt:lpstr>
      <vt:lpstr>Interpretation Worksheet: Multiple-Section Analyses </vt:lpstr>
      <vt:lpstr>Interpretation Worksheet: Multiple-Section Analyses </vt:lpstr>
      <vt:lpstr>Interpretation Worksheet: Multiple-Section Analyses </vt:lpstr>
      <vt:lpstr>Qualitative Analysis</vt:lpstr>
      <vt:lpstr>Interpretation Worksheet: Multiple-Section Analyses </vt:lpstr>
      <vt:lpstr>Action Planning Recommendations</vt:lpstr>
      <vt:lpstr>Questions? Please Contact our DE-PBS Staff</vt:lpstr>
    </vt:vector>
  </TitlesOfParts>
  <Company>University of Delaware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 be used when</dc:title>
  <dc:creator>boyer</dc:creator>
  <cp:lastModifiedBy>Kristin Valle</cp:lastModifiedBy>
  <cp:revision>201</cp:revision>
  <cp:lastPrinted>2013-04-05T19:07:52Z</cp:lastPrinted>
  <dcterms:created xsi:type="dcterms:W3CDTF">2007-02-22T16:11:28Z</dcterms:created>
  <dcterms:modified xsi:type="dcterms:W3CDTF">2013-05-20T14:30:18Z</dcterms:modified>
</cp:coreProperties>
</file>