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6" r:id="rId3"/>
    <p:sldId id="307" r:id="rId4"/>
    <p:sldId id="273" r:id="rId5"/>
    <p:sldId id="272" r:id="rId6"/>
    <p:sldId id="260" r:id="rId7"/>
    <p:sldId id="261" r:id="rId8"/>
    <p:sldId id="305" r:id="rId9"/>
    <p:sldId id="308" r:id="rId10"/>
    <p:sldId id="264" r:id="rId11"/>
    <p:sldId id="262" r:id="rId12"/>
    <p:sldId id="263" r:id="rId13"/>
    <p:sldId id="265" r:id="rId14"/>
    <p:sldId id="266" r:id="rId15"/>
    <p:sldId id="270" r:id="rId16"/>
    <p:sldId id="268" r:id="rId17"/>
    <p:sldId id="269" r:id="rId18"/>
    <p:sldId id="309" r:id="rId19"/>
    <p:sldId id="311" r:id="rId2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9497" autoAdjust="0"/>
  </p:normalViewPr>
  <p:slideViewPr>
    <p:cSldViewPr>
      <p:cViewPr>
        <p:scale>
          <a:sx n="90" d="100"/>
          <a:sy n="90" d="100"/>
        </p:scale>
        <p:origin x="-1404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3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657D5A4-1069-43BF-AEF2-6BE25B29A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7823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11/30/2012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7479B9F-6379-43D9-9D5C-E100F05B16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241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Introductions</a:t>
            </a:r>
          </a:p>
          <a:p>
            <a:endParaRPr lang="en-US" sz="3600" dirty="0"/>
          </a:p>
          <a:p>
            <a:r>
              <a:rPr lang="en-US" sz="3600" dirty="0"/>
              <a:t>Team Support Update</a:t>
            </a:r>
          </a:p>
          <a:p>
            <a:pPr lvl="1"/>
            <a:r>
              <a:rPr lang="en-US" sz="3200" dirty="0"/>
              <a:t>Goodie Bags</a:t>
            </a:r>
          </a:p>
          <a:p>
            <a:pPr lvl="1"/>
            <a:r>
              <a:rPr lang="en-US" sz="3200" dirty="0"/>
              <a:t>Team Leader Meetings</a:t>
            </a:r>
          </a:p>
          <a:p>
            <a:pPr lvl="1"/>
            <a:r>
              <a:rPr lang="en-US" sz="3200" dirty="0"/>
              <a:t>Ideas to Share</a:t>
            </a:r>
          </a:p>
          <a:p>
            <a:pPr lvl="1"/>
            <a:endParaRPr lang="en-US" sz="3200" dirty="0"/>
          </a:p>
          <a:p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Pull Reference riffle</a:t>
            </a:r>
          </a:p>
          <a:p>
            <a:endParaRPr lang="en-US" dirty="0" smtClean="0"/>
          </a:p>
          <a:p>
            <a:r>
              <a:rPr lang="en-US" dirty="0" smtClean="0"/>
              <a:t>Debby – tip card idea to distribute to all team members or staff (reference back to Strategies at Hand Booklet)</a:t>
            </a:r>
          </a:p>
          <a:p>
            <a:pPr lvl="1"/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01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Goal of 40 schools this year – approaching schools trained</a:t>
            </a:r>
            <a:r>
              <a:rPr lang="en-US" baseline="0" dirty="0" smtClean="0"/>
              <a:t> in 2005 or prior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Thanks for feedback at September meeting regarding scheduling</a:t>
            </a:r>
          </a:p>
          <a:p>
            <a:pPr marL="173336" indent="-173336">
              <a:buFontTx/>
              <a:buChar char="-"/>
            </a:pPr>
            <a:r>
              <a:rPr lang="en-US" baseline="0" dirty="0" smtClean="0"/>
              <a:t>Drafted a schedule of schools for this year and shared with coaches</a:t>
            </a:r>
          </a:p>
          <a:p>
            <a:pPr marL="173336" indent="-173336">
              <a:buFontTx/>
              <a:buChar char="-"/>
            </a:pPr>
            <a:r>
              <a:rPr lang="en-US" baseline="0" dirty="0" smtClean="0"/>
              <a:t>With go ahead have been contacting schools</a:t>
            </a:r>
          </a:p>
          <a:p>
            <a:pPr marL="173336" indent="-173336">
              <a:buFontTx/>
              <a:buChar char="-"/>
            </a:pPr>
            <a:r>
              <a:rPr lang="en-US" baseline="0" dirty="0" smtClean="0"/>
              <a:t>THANK YOU and we appreciate your continued support in the process</a:t>
            </a:r>
          </a:p>
          <a:p>
            <a:pPr marL="173336" indent="-173336">
              <a:buFontTx/>
              <a:buChar char="-"/>
            </a:pPr>
            <a:endParaRPr lang="en-US" baseline="0" dirty="0" smtClean="0"/>
          </a:p>
          <a:p>
            <a:r>
              <a:rPr lang="en-US" baseline="0" dirty="0" smtClean="0"/>
              <a:t>SH – Gather list of coaches that haven’t responded; draft schedules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4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Reminder of rubric set up – each item gets 0-1-2-3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2s and 3s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921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Discuss – Future evaluations – thinking of keeping scoring piece out of it, but providing</a:t>
            </a:r>
            <a:r>
              <a:rPr lang="en-US" baseline="0" dirty="0" smtClean="0"/>
              <a:t> to coaches to use as you see fit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5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21st CCLCs are afterschool programs developed by partnerships between school districts and community-based organizations.  </a:t>
            </a:r>
          </a:p>
          <a:p>
            <a:r>
              <a:rPr lang="en-US" dirty="0" smtClean="0"/>
              <a:t>Programs designed to provide academic enrichment opportunities for children, particularly students who attend high-poverty and low-performing schools.    </a:t>
            </a:r>
          </a:p>
          <a:p>
            <a:r>
              <a:rPr lang="en-US" dirty="0" smtClean="0"/>
              <a:t>The goal is to help students meet state &amp; local standards in core academic subjects (reading &amp; math); offer enrichment activities that can complement regular academic programs; and offer career education, character education, and prevention programs.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4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9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Preventing Bullying by Promoting a Positive School Climate and Self-Discipline </a:t>
            </a:r>
          </a:p>
          <a:p>
            <a:r>
              <a:rPr lang="en-US" dirty="0"/>
              <a:t>Registration closes:12/7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Who should attend?  </a:t>
            </a:r>
          </a:p>
          <a:p>
            <a:pPr lvl="0"/>
            <a:r>
              <a:rPr lang="en-US" dirty="0"/>
              <a:t>At least 3 school staff must attend. </a:t>
            </a:r>
          </a:p>
          <a:p>
            <a:pPr lvl="0"/>
            <a:r>
              <a:rPr lang="en-US" dirty="0"/>
              <a:t>Participants must include 2 members of SW PBS team, a school administrator, and a regular education classroom teacher (e.g., an administrator and classroom teacher who are members of the team and another staff person).  </a:t>
            </a:r>
          </a:p>
          <a:p>
            <a:pPr lvl="0"/>
            <a:r>
              <a:rPr lang="en-US" dirty="0"/>
              <a:t>More than 3 participants are encouraged if possible.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51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Save the date and call for posters</a:t>
            </a:r>
            <a:r>
              <a:rPr lang="en-US" baseline="0" dirty="0" smtClean="0"/>
              <a:t> to come</a:t>
            </a:r>
          </a:p>
          <a:p>
            <a:endParaRPr lang="en-US" dirty="0" smtClean="0"/>
          </a:p>
          <a:p>
            <a:r>
              <a:rPr lang="en-US" dirty="0" smtClean="0"/>
              <a:t>http://www.whocaresaboutkelsey.com/</a:t>
            </a:r>
          </a:p>
          <a:p>
            <a:r>
              <a:rPr lang="en-US" dirty="0" smtClean="0"/>
              <a:t>Preview </a:t>
            </a:r>
            <a:r>
              <a:rPr lang="en-US" dirty="0" err="1" smtClean="0"/>
              <a:t>trailor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defTabSz="924458">
              <a:defRPr/>
            </a:pPr>
            <a:r>
              <a:rPr lang="en-US" i="1" dirty="0" smtClean="0"/>
              <a:t>Who Cares About Kelsey?</a:t>
            </a:r>
            <a:r>
              <a:rPr lang="en-US" dirty="0" smtClean="0"/>
              <a:t> will make viewers reconsider the "problem kids" in their own high schools and spark new conversations about an education revolution that's about empowering--not overpowering--our most emotionally and behaviorally challenged youth.</a:t>
            </a:r>
          </a:p>
          <a:p>
            <a:endParaRPr lang="en-US" dirty="0" smtClean="0"/>
          </a:p>
          <a:p>
            <a:r>
              <a:rPr lang="en-US" dirty="0" smtClean="0"/>
              <a:t>Ask coaches to be thinking about questions in case no one asks</a:t>
            </a:r>
            <a:r>
              <a:rPr lang="en-US" baseline="0" dirty="0" smtClean="0"/>
              <a:t> right away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What info do we need to share with schools in case they need to get permission for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4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about what types of intervention strategies they are using with victims and bullies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00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Coaches copied</a:t>
            </a:r>
            <a:r>
              <a:rPr lang="en-US" baseline="0" dirty="0" smtClean="0"/>
              <a:t> on weekly updates, coaches have received participation information &amp; contacts for participating schools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01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Coaches to support teams after distribution of DASNPBS information</a:t>
            </a:r>
          </a:p>
          <a:p>
            <a:endParaRPr lang="en-US" dirty="0" smtClean="0"/>
          </a:p>
          <a:p>
            <a:r>
              <a:rPr lang="en-US" dirty="0" smtClean="0"/>
              <a:t>Distribution – January</a:t>
            </a:r>
            <a:r>
              <a:rPr lang="en-US" baseline="0" dirty="0" smtClean="0"/>
              <a:t>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06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defTabSz="924458">
              <a:defRPr/>
            </a:pPr>
            <a:r>
              <a:rPr lang="en-US" dirty="0" smtClean="0"/>
              <a:t>Reminders will be sent prior to these dates, but teams should begin recording and sharing DDRT referral data summaries now. 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79B9F-6379-43D9-9D5C-E100F05B1624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11/30/2012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Friday, November 30,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DE-PBS Cadre Meeting</a:t>
            </a:r>
            <a:endParaRPr lang="en-US" dirty="0"/>
          </a:p>
        </p:txBody>
      </p:sp>
      <p:pic>
        <p:nvPicPr>
          <p:cNvPr id="4" name="Picture 3" descr="C:\Users\hearn\AppData\Local\Microsoft\Windows\Temporary Internet Files\Content.IE5\63737VSU\MC900104882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99" y="878901"/>
            <a:ext cx="2436571" cy="1810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hearn\AppData\Local\Microsoft\Windows\Temporary Internet Files\Content.IE5\L9CIPBVF\MC9003126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838200"/>
            <a:ext cx="2068424" cy="18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08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School Climate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162 School Enrolled in 2012-2013</a:t>
            </a:r>
          </a:p>
          <a:p>
            <a:r>
              <a:rPr lang="en-US" sz="2800" dirty="0" smtClean="0"/>
              <a:t>Teacher/Staff Survey Window: 11/12 – 12/14</a:t>
            </a:r>
          </a:p>
          <a:p>
            <a:r>
              <a:rPr lang="en-US" sz="2800" dirty="0" smtClean="0"/>
              <a:t>Student &amp; Home: 1/7 – 3/1</a:t>
            </a:r>
          </a:p>
          <a:p>
            <a:endParaRPr lang="en-US" sz="2800" dirty="0"/>
          </a:p>
          <a:p>
            <a:r>
              <a:rPr lang="en-US" sz="2800" dirty="0" smtClean="0"/>
              <a:t>Discussion: Home survey sample &amp; use of online surveying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62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 Assessment of Strengths and Needs for PBS (DASNPBS)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Part A – School-wide Tier 1 DASNPBS available Purpose: </a:t>
            </a:r>
          </a:p>
          <a:p>
            <a:pPr lvl="1"/>
            <a:r>
              <a:rPr lang="en-US" dirty="0"/>
              <a:t>Self-Assessment and Reflection</a:t>
            </a:r>
          </a:p>
          <a:p>
            <a:pPr lvl="1"/>
            <a:r>
              <a:rPr lang="en-US" dirty="0" err="1"/>
              <a:t>Schoolwide</a:t>
            </a:r>
            <a:r>
              <a:rPr lang="en-US" dirty="0"/>
              <a:t> Assessment and Reflection</a:t>
            </a:r>
          </a:p>
          <a:p>
            <a:pPr lvl="1"/>
            <a:r>
              <a:rPr lang="en-US" dirty="0"/>
              <a:t>Action Planning</a:t>
            </a:r>
          </a:p>
          <a:p>
            <a:pPr lvl="1"/>
            <a:r>
              <a:rPr lang="en-US" dirty="0"/>
              <a:t>Professional Development Plans</a:t>
            </a:r>
          </a:p>
          <a:p>
            <a:r>
              <a:rPr lang="en-US" dirty="0" smtClean="0"/>
              <a:t>Considerations for teams</a:t>
            </a:r>
          </a:p>
          <a:p>
            <a:pPr lvl="1"/>
            <a:r>
              <a:rPr lang="en-US" dirty="0" smtClean="0"/>
              <a:t>Exploring different sections</a:t>
            </a:r>
          </a:p>
          <a:p>
            <a:pPr lvl="1"/>
            <a:r>
              <a:rPr lang="en-US" dirty="0" smtClean="0"/>
              <a:t>Encourage schools not having a KF-PBS Evaluation to participate </a:t>
            </a:r>
            <a:endParaRPr lang="en-US" dirty="0"/>
          </a:p>
          <a:p>
            <a:r>
              <a:rPr lang="en-US" dirty="0" smtClean="0"/>
              <a:t>Tutorial – Data interpretation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Discipline Data Reporting Tool (DDRT)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Request that schools </a:t>
            </a:r>
            <a:r>
              <a:rPr lang="en-US" sz="2800" dirty="0"/>
              <a:t>complete and submit </a:t>
            </a:r>
            <a:r>
              <a:rPr lang="en-US" sz="2800" dirty="0" smtClean="0"/>
              <a:t>to </a:t>
            </a:r>
            <a:r>
              <a:rPr lang="en-US" sz="2800" dirty="0"/>
              <a:t>their district coaches and DE-PBS </a:t>
            </a:r>
            <a:r>
              <a:rPr lang="en-US" sz="2800" dirty="0" smtClean="0"/>
              <a:t>project. </a:t>
            </a:r>
          </a:p>
          <a:p>
            <a:r>
              <a:rPr lang="en-US" sz="2800" b="1" dirty="0"/>
              <a:t>January </a:t>
            </a:r>
            <a:r>
              <a:rPr lang="en-US" sz="2800" b="1" dirty="0" smtClean="0"/>
              <a:t>18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: </a:t>
            </a:r>
            <a:r>
              <a:rPr lang="en-US" sz="2800" dirty="0" smtClean="0"/>
              <a:t>August 2012 – December 2012</a:t>
            </a:r>
          </a:p>
          <a:p>
            <a:r>
              <a:rPr lang="en-US" sz="2800" b="1" dirty="0" smtClean="0"/>
              <a:t>June 28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: </a:t>
            </a:r>
            <a:r>
              <a:rPr lang="en-US" sz="2800" dirty="0" smtClean="0"/>
              <a:t>August 2012-June 2013</a:t>
            </a:r>
          </a:p>
          <a:p>
            <a:r>
              <a:rPr lang="en-US" sz="2800" dirty="0" smtClean="0"/>
              <a:t>Templates and online tutorial available </a:t>
            </a:r>
          </a:p>
        </p:txBody>
      </p:sp>
    </p:spTree>
    <p:extLst>
      <p:ext uri="{BB962C8B-B14F-4D97-AF65-F5344CB8AC3E}">
        <p14:creationId xmlns:p14="http://schemas.microsoft.com/office/powerpoint/2010/main" val="290103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DE-PBS Key Feature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SCHEDULING</a:t>
            </a:r>
            <a:r>
              <a:rPr lang="en-US" dirty="0" smtClean="0"/>
              <a:t>:</a:t>
            </a:r>
          </a:p>
          <a:p>
            <a:r>
              <a:rPr lang="en-US" dirty="0" smtClean="0"/>
              <a:t>12 evaluations scheduled through December; 7 completed</a:t>
            </a:r>
          </a:p>
          <a:p>
            <a:r>
              <a:rPr lang="en-US" dirty="0" smtClean="0"/>
              <a:t>Scheduling for January has started</a:t>
            </a:r>
          </a:p>
          <a:p>
            <a:r>
              <a:rPr lang="en-US" dirty="0" smtClean="0"/>
              <a:t>Goal is 40 this year!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Thank you, Coaches!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49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 SW-PBS Implementation </a:t>
            </a:r>
            <a:r>
              <a:rPr lang="en-US" dirty="0" smtClean="0"/>
              <a:t>Levels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783963"/>
              </p:ext>
            </p:extLst>
          </p:nvPr>
        </p:nvGraphicFramePr>
        <p:xfrm>
          <a:off x="1066800" y="1905000"/>
          <a:ext cx="6858000" cy="4038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898"/>
                <a:gridCol w="1485254"/>
                <a:gridCol w="3299848"/>
              </a:tblGrid>
              <a:tr h="497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Level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Definition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9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0-50% of 2s and 3s earned on Essential Items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Exploring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Few elements of implementation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094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51%-79% of 2s and 3s earned on Essential Items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Developing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Early phase of implementation; some elements adequately in place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39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80-96% of 2s and 3s earned on Essential Items; No 0s earned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Proficient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Elements in place and implemented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784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 of 2 and 3 earned on Essential Items;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50% of items with a score of 3 earned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Exemplary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Implementation shows evidence of innovation and sustainability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7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Fall 2012 schools </a:t>
            </a:r>
            <a:r>
              <a:rPr lang="en-US" dirty="0"/>
              <a:t>will receive feedback </a:t>
            </a:r>
            <a:r>
              <a:rPr lang="en-US" dirty="0" smtClean="0"/>
              <a:t>report sans level ranking</a:t>
            </a:r>
          </a:p>
          <a:p>
            <a:r>
              <a:rPr lang="en-US" dirty="0" smtClean="0"/>
              <a:t>KF-Evaluation Report review with coach &amp;/or team</a:t>
            </a:r>
            <a:endParaRPr lang="en-US" dirty="0"/>
          </a:p>
          <a:p>
            <a:r>
              <a:rPr lang="en-US" dirty="0" smtClean="0"/>
              <a:t>With Fall 2012 data set, may look at tweaking level cut offs</a:t>
            </a:r>
          </a:p>
          <a:p>
            <a:r>
              <a:rPr lang="en-US" dirty="0" smtClean="0"/>
              <a:t>Development team exploring additional questions:</a:t>
            </a:r>
          </a:p>
          <a:p>
            <a:pPr lvl="1"/>
            <a:r>
              <a:rPr lang="en-US" dirty="0" smtClean="0"/>
              <a:t>Categorizing </a:t>
            </a:r>
            <a:r>
              <a:rPr lang="en-US" dirty="0"/>
              <a:t>schools based on </a:t>
            </a:r>
            <a:r>
              <a:rPr lang="en-US" dirty="0" smtClean="0"/>
              <a:t>results </a:t>
            </a:r>
            <a:endParaRPr lang="en-US" dirty="0" smtClean="0"/>
          </a:p>
          <a:p>
            <a:pPr lvl="1"/>
            <a:r>
              <a:rPr lang="en-US" dirty="0" smtClean="0"/>
              <a:t>Aligning </a:t>
            </a:r>
            <a:r>
              <a:rPr lang="en-US" dirty="0" smtClean="0"/>
              <a:t>evaluation </a:t>
            </a:r>
            <a:r>
              <a:rPr lang="en-US" dirty="0"/>
              <a:t>level </a:t>
            </a:r>
            <a:r>
              <a:rPr lang="en-US" dirty="0" smtClean="0"/>
              <a:t>with </a:t>
            </a:r>
            <a:r>
              <a:rPr lang="en-US" dirty="0"/>
              <a:t>phases of </a:t>
            </a:r>
            <a:r>
              <a:rPr lang="en-US" dirty="0" smtClean="0"/>
              <a:t>recognition</a:t>
            </a:r>
          </a:p>
          <a:p>
            <a:pPr lvl="1"/>
            <a:r>
              <a:rPr lang="en-US" dirty="0" smtClean="0"/>
              <a:t>Other thoughts?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Performance Plan</a:t>
            </a:r>
            <a:br>
              <a:rPr lang="en-US" dirty="0" smtClean="0"/>
            </a:br>
            <a:r>
              <a:rPr lang="en-US" dirty="0" smtClean="0"/>
              <a:t>Indicator 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7" name="Picture 3" descr="C:\Users\hearn\AppData\Local\Microsoft\Windows\Temporary Internet Files\Content.IE5\0J7I7RMX\MC9001568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38200"/>
            <a:ext cx="1713586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2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C:\Users\hearn\AppData\Local\Microsoft\Windows\Temporary Internet Files\Content.IE5\63737VSU\MP9004490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858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2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&amp; Happy Holidays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Evaluations</a:t>
            </a:r>
          </a:p>
          <a:p>
            <a:r>
              <a:rPr lang="en-US" dirty="0" smtClean="0"/>
              <a:t>Next Meeting: February 12, 2013 / 8:30 – 12:30</a:t>
            </a:r>
          </a:p>
          <a:p>
            <a:endParaRPr lang="en-US" dirty="0"/>
          </a:p>
        </p:txBody>
      </p:sp>
      <p:pic>
        <p:nvPicPr>
          <p:cNvPr id="5122" name="Picture 2" descr="C:\Users\hearn\AppData\Local\Microsoft\Windows\Temporary Internet Files\Content.IE5\63737VSU\MC90005332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495800"/>
            <a:ext cx="2553552" cy="183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12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21st Century Community </a:t>
            </a:r>
            <a:br>
              <a:rPr lang="en-US" dirty="0"/>
            </a:br>
            <a:r>
              <a:rPr lang="en-US" dirty="0"/>
              <a:t>Learning Centers (CCLC)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Guest: John </a:t>
            </a:r>
            <a:r>
              <a:rPr lang="en-US" dirty="0" err="1" smtClean="0"/>
              <a:t>Hulse</a:t>
            </a:r>
            <a:endParaRPr lang="en-US" dirty="0"/>
          </a:p>
        </p:txBody>
      </p:sp>
      <p:pic>
        <p:nvPicPr>
          <p:cNvPr id="3075" name="Picture 3" descr="C:\Users\hearn\AppData\Local\Microsoft\Windows\Temporary Internet Files\Content.IE5\1PJLVSIR\MC9004382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62000"/>
            <a:ext cx="2067178" cy="206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22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DE-PBS PD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hearn\AppData\Local\Microsoft\Windows\Temporary Internet Files\Content.IE5\0J7I7RMX\MC9001567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177330"/>
            <a:ext cx="2133600" cy="161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3536272" cy="639762"/>
          </a:xfrm>
        </p:spPr>
        <p:txBody>
          <a:bodyPr/>
          <a:lstStyle/>
          <a:p>
            <a:r>
              <a:rPr lang="en-US" dirty="0" smtClean="0"/>
              <a:t>1 Day School-wide PBS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69672" cy="3687762"/>
          </a:xfrm>
        </p:spPr>
        <p:txBody>
          <a:bodyPr/>
          <a:lstStyle/>
          <a:p>
            <a:r>
              <a:rPr lang="en-US" dirty="0" smtClean="0"/>
              <a:t>September 25</a:t>
            </a:r>
          </a:p>
          <a:p>
            <a:r>
              <a:rPr lang="en-US" dirty="0" smtClean="0"/>
              <a:t>83 Participants</a:t>
            </a:r>
          </a:p>
          <a:p>
            <a:pPr lvl="1"/>
            <a:r>
              <a:rPr lang="en-US" dirty="0"/>
              <a:t>13 Districts</a:t>
            </a:r>
          </a:p>
          <a:p>
            <a:pPr lvl="1"/>
            <a:r>
              <a:rPr lang="en-US" dirty="0" smtClean="0"/>
              <a:t>34 Schools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Administrator Roundtable</a:t>
            </a:r>
          </a:p>
          <a:p>
            <a:r>
              <a:rPr lang="en-US" dirty="0" smtClean="0"/>
              <a:t>11 Participants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7200" y="1676400"/>
            <a:ext cx="4041775" cy="639762"/>
          </a:xfrm>
        </p:spPr>
        <p:txBody>
          <a:bodyPr/>
          <a:lstStyle/>
          <a:p>
            <a:r>
              <a:rPr lang="en-US" dirty="0" smtClean="0"/>
              <a:t>Secondary PBS Forum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October 3</a:t>
            </a:r>
          </a:p>
          <a:p>
            <a:r>
              <a:rPr lang="en-US" dirty="0" smtClean="0"/>
              <a:t>28 Participants</a:t>
            </a:r>
          </a:p>
          <a:p>
            <a:pPr lvl="1"/>
            <a:r>
              <a:rPr lang="en-US" dirty="0" smtClean="0"/>
              <a:t>5 Districts</a:t>
            </a:r>
          </a:p>
          <a:p>
            <a:pPr lvl="1"/>
            <a:r>
              <a:rPr lang="en-US" dirty="0" smtClean="0"/>
              <a:t>7 Schools</a:t>
            </a:r>
          </a:p>
          <a:p>
            <a:endParaRPr lang="en-US" dirty="0"/>
          </a:p>
          <a:p>
            <a:r>
              <a:rPr lang="en-US" b="1" dirty="0" smtClean="0"/>
              <a:t>Middle School Forum</a:t>
            </a:r>
          </a:p>
          <a:p>
            <a:r>
              <a:rPr lang="en-US" dirty="0" smtClean="0"/>
              <a:t>Tentative – March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Prevent Teach Reinforce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October 10</a:t>
            </a:r>
          </a:p>
          <a:p>
            <a:r>
              <a:rPr lang="en-US" dirty="0" smtClean="0"/>
              <a:t>96 Participants</a:t>
            </a:r>
          </a:p>
          <a:p>
            <a:pPr lvl="1"/>
            <a:r>
              <a:rPr lang="en-US" dirty="0" smtClean="0"/>
              <a:t>13 school districts</a:t>
            </a:r>
          </a:p>
          <a:p>
            <a:pPr lvl="1"/>
            <a:r>
              <a:rPr lang="en-US" dirty="0" smtClean="0"/>
              <a:t>39 schools</a:t>
            </a:r>
          </a:p>
          <a:p>
            <a:r>
              <a:rPr lang="en-US" dirty="0" smtClean="0"/>
              <a:t>Part 2 scheduled May 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Family-School </a:t>
            </a:r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1 held November 16</a:t>
            </a:r>
          </a:p>
          <a:p>
            <a:r>
              <a:rPr lang="en-US" dirty="0"/>
              <a:t>89 </a:t>
            </a:r>
            <a:r>
              <a:rPr lang="en-US" dirty="0" smtClean="0"/>
              <a:t>Participants</a:t>
            </a:r>
            <a:endParaRPr lang="en-US" dirty="0"/>
          </a:p>
          <a:p>
            <a:pPr lvl="1"/>
            <a:r>
              <a:rPr lang="en-US" dirty="0"/>
              <a:t>11 school districts</a:t>
            </a:r>
          </a:p>
          <a:p>
            <a:pPr lvl="1"/>
            <a:r>
              <a:rPr lang="en-US" dirty="0"/>
              <a:t>27 schools</a:t>
            </a:r>
          </a:p>
          <a:p>
            <a:r>
              <a:rPr lang="en-US" dirty="0"/>
              <a:t>Part 2 scheduled March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344228"/>
          </a:xfrm>
        </p:spPr>
        <p:txBody>
          <a:bodyPr>
            <a:noAutofit/>
          </a:bodyPr>
          <a:lstStyle/>
          <a:p>
            <a:r>
              <a:rPr lang="en-US" sz="2800" dirty="0"/>
              <a:t>Preventing Bullying by Promoting a Positive School Climate </a:t>
            </a:r>
            <a:r>
              <a:rPr lang="en-US" sz="2800" dirty="0" smtClean="0"/>
              <a:t>&amp; </a:t>
            </a:r>
            <a:br>
              <a:rPr lang="en-US" sz="2800" dirty="0" smtClean="0"/>
            </a:br>
            <a:r>
              <a:rPr lang="en-US" sz="2800" dirty="0" smtClean="0"/>
              <a:t>Self-Discipline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2 Part Workshop</a:t>
            </a:r>
          </a:p>
          <a:p>
            <a:pPr lvl="1"/>
            <a:r>
              <a:rPr lang="en-US" dirty="0" smtClean="0"/>
              <a:t>December </a:t>
            </a:r>
            <a:r>
              <a:rPr lang="en-US" dirty="0"/>
              <a:t>14, 2012</a:t>
            </a:r>
          </a:p>
          <a:p>
            <a:pPr lvl="1"/>
            <a:r>
              <a:rPr lang="en-US" dirty="0" smtClean="0"/>
              <a:t>April </a:t>
            </a:r>
            <a:r>
              <a:rPr lang="en-US" dirty="0"/>
              <a:t>19,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Topics include:</a:t>
            </a:r>
          </a:p>
          <a:p>
            <a:pPr lvl="1"/>
            <a:r>
              <a:rPr lang="en-US" dirty="0" smtClean="0"/>
              <a:t>Extent </a:t>
            </a:r>
            <a:r>
              <a:rPr lang="en-US" dirty="0"/>
              <a:t>to which different forms of bullying are found in  </a:t>
            </a:r>
            <a:r>
              <a:rPr lang="en-US" dirty="0" smtClean="0"/>
              <a:t>DE </a:t>
            </a:r>
            <a:r>
              <a:rPr lang="en-US" dirty="0"/>
              <a:t>schools, and </a:t>
            </a:r>
            <a:r>
              <a:rPr lang="en-US" dirty="0" smtClean="0"/>
              <a:t>ways </a:t>
            </a:r>
            <a:r>
              <a:rPr lang="en-US" dirty="0"/>
              <a:t>to measure </a:t>
            </a:r>
            <a:r>
              <a:rPr lang="en-US" dirty="0" smtClean="0"/>
              <a:t>bullying</a:t>
            </a:r>
            <a:endParaRPr lang="en-US" dirty="0"/>
          </a:p>
          <a:p>
            <a:pPr lvl="1"/>
            <a:r>
              <a:rPr lang="en-US" dirty="0"/>
              <a:t>How bullying is related to school climate and </a:t>
            </a:r>
            <a:r>
              <a:rPr lang="en-US" dirty="0" smtClean="0"/>
              <a:t>self-discipline</a:t>
            </a:r>
            <a:endParaRPr lang="en-US" dirty="0"/>
          </a:p>
          <a:p>
            <a:pPr lvl="1"/>
            <a:r>
              <a:rPr lang="en-US" dirty="0" smtClean="0"/>
              <a:t>Components </a:t>
            </a:r>
            <a:r>
              <a:rPr lang="en-US" dirty="0"/>
              <a:t>of school climate and the social and emotional competencies that underlie self-discipline, particularly those related to bullying. </a:t>
            </a:r>
          </a:p>
          <a:p>
            <a:pPr lvl="1"/>
            <a:r>
              <a:rPr lang="en-US" dirty="0"/>
              <a:t>Evidence-based </a:t>
            </a:r>
            <a:r>
              <a:rPr lang="en-US" dirty="0" smtClean="0"/>
              <a:t>&amp; </a:t>
            </a:r>
            <a:r>
              <a:rPr lang="en-US" dirty="0"/>
              <a:t>practical strategies for preventing bullying, </a:t>
            </a:r>
            <a:r>
              <a:rPr lang="en-US" dirty="0" smtClean="0"/>
              <a:t>promoting </a:t>
            </a:r>
            <a:r>
              <a:rPr lang="en-US" dirty="0"/>
              <a:t>positive school </a:t>
            </a:r>
            <a:r>
              <a:rPr lang="en-US" dirty="0" smtClean="0"/>
              <a:t>climate, </a:t>
            </a:r>
            <a:r>
              <a:rPr lang="en-US" dirty="0"/>
              <a:t>and social </a:t>
            </a:r>
            <a:r>
              <a:rPr lang="en-US" dirty="0" smtClean="0"/>
              <a:t>&amp; </a:t>
            </a:r>
            <a:r>
              <a:rPr lang="en-US" dirty="0"/>
              <a:t>emotional competencies of self-discipline.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DE-PBS Annual Celebration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Lights, </a:t>
            </a:r>
            <a:r>
              <a:rPr lang="en-US" dirty="0" smtClean="0">
                <a:solidFill>
                  <a:schemeClr val="accent4"/>
                </a:solidFill>
              </a:rPr>
              <a:t>Camera</a:t>
            </a:r>
            <a:r>
              <a:rPr lang="en-US" dirty="0" smtClean="0">
                <a:solidFill>
                  <a:schemeClr val="accent6"/>
                </a:solidFill>
              </a:rPr>
              <a:t>, </a:t>
            </a:r>
            <a:r>
              <a:rPr lang="en-US" dirty="0" smtClean="0">
                <a:solidFill>
                  <a:schemeClr val="accent5"/>
                </a:solidFill>
              </a:rPr>
              <a:t>DE-PBS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Action</a:t>
            </a:r>
            <a:r>
              <a:rPr lang="en-US" dirty="0" smtClean="0">
                <a:solidFill>
                  <a:schemeClr val="accent2"/>
                </a:solidFill>
              </a:rPr>
              <a:t>!</a:t>
            </a:r>
          </a:p>
          <a:p>
            <a:r>
              <a:rPr lang="en-US" dirty="0" smtClean="0"/>
              <a:t>Tuesday, April 23, 2013</a:t>
            </a:r>
          </a:p>
          <a:p>
            <a:r>
              <a:rPr lang="en-US" dirty="0" smtClean="0"/>
              <a:t>Del-tech – Dover, DE</a:t>
            </a:r>
          </a:p>
          <a:p>
            <a:endParaRPr lang="en-US" dirty="0"/>
          </a:p>
          <a:p>
            <a:r>
              <a:rPr lang="en-US" dirty="0" smtClean="0"/>
              <a:t>Who Cares About Kelsey?</a:t>
            </a:r>
          </a:p>
          <a:p>
            <a:pPr lvl="1"/>
            <a:r>
              <a:rPr lang="en-US" dirty="0"/>
              <a:t>Keynote guests: Kelsey </a:t>
            </a:r>
            <a:r>
              <a:rPr lang="en-US" dirty="0" smtClean="0"/>
              <a:t>Carroll &amp; </a:t>
            </a:r>
            <a:r>
              <a:rPr lang="en-US" dirty="0"/>
              <a:t>Kathy </a:t>
            </a:r>
            <a:r>
              <a:rPr lang="en-US" dirty="0" err="1" smtClean="0"/>
              <a:t>Francouer</a:t>
            </a: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Focus on student involvement in PBS</a:t>
            </a:r>
          </a:p>
          <a:p>
            <a:pPr lvl="1"/>
            <a:r>
              <a:rPr lang="en-US" dirty="0" smtClean="0"/>
              <a:t>School presentation ideas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Student attendance @ event</a:t>
            </a:r>
            <a:endParaRPr lang="en-US" dirty="0"/>
          </a:p>
        </p:txBody>
      </p:sp>
      <p:pic>
        <p:nvPicPr>
          <p:cNvPr id="3076" name="Picture 4" descr="C:\Users\hearn\AppData\Local\Microsoft\Windows\Temporary Internet Files\Content.IE5\63737VSU\MC9002149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1808430" cy="154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9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Bullying Prevention &amp; </a:t>
            </a:r>
            <a:r>
              <a:rPr lang="en-US" sz="3600" dirty="0" smtClean="0"/>
              <a:t>Positive Behavior Support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hearn\AppData\Local\Microsoft\Windows\Temporary Internet Files\Content.IE5\FQ0HJXPE\MC9002321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773" y="990600"/>
            <a:ext cx="1854451" cy="1819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48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DE-PBS Resource Review</a:t>
            </a:r>
          </a:p>
          <a:p>
            <a:r>
              <a:rPr lang="en-US" sz="2800" dirty="0" smtClean="0"/>
              <a:t>No Bully Delaware Conference</a:t>
            </a:r>
          </a:p>
          <a:p>
            <a:r>
              <a:rPr lang="en-US" sz="2800" dirty="0" smtClean="0"/>
              <a:t>Making connections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32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806</TotalTime>
  <Words>795</Words>
  <Application>Microsoft Office PowerPoint</Application>
  <PresentationFormat>On-screen Show (4:3)</PresentationFormat>
  <Paragraphs>207</Paragraphs>
  <Slides>19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DE-PBS Cadre Meeting</vt:lpstr>
      <vt:lpstr>21st Century Community  Learning Centers (CCLC)</vt:lpstr>
      <vt:lpstr>DE-PBS PD Update</vt:lpstr>
      <vt:lpstr>Professional Development</vt:lpstr>
      <vt:lpstr>Professional Development</vt:lpstr>
      <vt:lpstr>Preventing Bullying by Promoting a Positive School Climate &amp;  Self-Discipline</vt:lpstr>
      <vt:lpstr>DE-PBS Annual Celebration</vt:lpstr>
      <vt:lpstr>Bullying Prevention &amp; Positive Behavior Support</vt:lpstr>
      <vt:lpstr>Discussion</vt:lpstr>
      <vt:lpstr>DATA</vt:lpstr>
      <vt:lpstr>DE School Climate Survey</vt:lpstr>
      <vt:lpstr>DE Assessment of Strengths and Needs for PBS (DASNPBS)</vt:lpstr>
      <vt:lpstr>Discipline Data Reporting Tool (DDRT)</vt:lpstr>
      <vt:lpstr>DE-PBS Key Feature Evaluation</vt:lpstr>
      <vt:lpstr>Four SW-PBS Implementation Levels</vt:lpstr>
      <vt:lpstr>Next Steps</vt:lpstr>
      <vt:lpstr>State Performance Plan Indicator 4</vt:lpstr>
      <vt:lpstr>Recognition</vt:lpstr>
      <vt:lpstr>Thank you &amp; Happy Holidays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Cadre Meeting</dc:title>
  <dc:creator>Hearn, Sarah</dc:creator>
  <cp:lastModifiedBy>hearn</cp:lastModifiedBy>
  <cp:revision>41</cp:revision>
  <cp:lastPrinted>2012-11-28T18:35:59Z</cp:lastPrinted>
  <dcterms:created xsi:type="dcterms:W3CDTF">2006-08-16T00:00:00Z</dcterms:created>
  <dcterms:modified xsi:type="dcterms:W3CDTF">2012-11-28T18:41:29Z</dcterms:modified>
</cp:coreProperties>
</file>