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96" r:id="rId4"/>
    <p:sldId id="287" r:id="rId5"/>
    <p:sldId id="298" r:id="rId6"/>
    <p:sldId id="288" r:id="rId7"/>
    <p:sldId id="289" r:id="rId8"/>
    <p:sldId id="290" r:id="rId9"/>
    <p:sldId id="286" r:id="rId10"/>
    <p:sldId id="297" r:id="rId11"/>
    <p:sldId id="282" r:id="rId12"/>
    <p:sldId id="293" r:id="rId13"/>
    <p:sldId id="312" r:id="rId14"/>
    <p:sldId id="313" r:id="rId15"/>
    <p:sldId id="314" r:id="rId16"/>
    <p:sldId id="300" r:id="rId17"/>
    <p:sldId id="302" r:id="rId18"/>
    <p:sldId id="301" r:id="rId19"/>
    <p:sldId id="306" r:id="rId20"/>
    <p:sldId id="277" r:id="rId21"/>
    <p:sldId id="279" r:id="rId22"/>
    <p:sldId id="294" r:id="rId23"/>
    <p:sldId id="307" r:id="rId24"/>
    <p:sldId id="316" r:id="rId25"/>
    <p:sldId id="310" r:id="rId26"/>
    <p:sldId id="295" r:id="rId27"/>
    <p:sldId id="311" r:id="rId28"/>
    <p:sldId id="309" r:id="rId29"/>
    <p:sldId id="318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DAB4"/>
    <a:srgbClr val="049B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0" autoAdjust="0"/>
    <p:restoredTop sz="79715" autoAdjust="0"/>
  </p:normalViewPr>
  <p:slideViewPr>
    <p:cSldViewPr snapToGrid="0" snapToObjects="1">
      <p:cViewPr>
        <p:scale>
          <a:sx n="87" d="100"/>
          <a:sy n="87" d="100"/>
        </p:scale>
        <p:origin x="-94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E3196-DBD6-E041-9AA0-46A596FEEC9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F667-6A60-E64E-ACCF-729951D0A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78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03616-ED58-194C-A5E3-4C4506623803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86E70-44A3-5747-9548-ABA153AE1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31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89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72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baseline="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14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14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14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14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57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623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459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28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82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0844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936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626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167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713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874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312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367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629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Geneva" pitchFamily="29" charset="0"/>
              <a:cs typeface="Geneva" pitchFamily="2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6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34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6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C5AB76-4C8D-A546-B8FD-1C594A3DB7EB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FDBC6F-D713-8449-B4C8-D582C06A43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gbear@udel.edu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lawarepbs.org/" TargetMode="External"/><Relationship Id="rId5" Type="http://schemas.openxmlformats.org/officeDocument/2006/relationships/hyperlink" Target="mailto:skhearn@udel.edu" TargetMode="External"/><Relationship Id="rId4" Type="http://schemas.openxmlformats.org/officeDocument/2006/relationships/hyperlink" Target="mailto:dboyer@udel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Bullying Victimization </a:t>
            </a:r>
            <a:br>
              <a:rPr lang="en-US" sz="4800" dirty="0" smtClean="0"/>
            </a:br>
            <a:r>
              <a:rPr lang="en-US" sz="4800" dirty="0" smtClean="0"/>
              <a:t>in Delaware</a:t>
            </a:r>
            <a:endParaRPr lang="en-US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DE-PBS </a:t>
            </a:r>
            <a:r>
              <a:rPr lang="en-US" dirty="0" smtClean="0"/>
              <a:t>Annual Celebration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April 29, 2014</a:t>
            </a:r>
          </a:p>
        </p:txBody>
      </p:sp>
    </p:spTree>
    <p:extLst>
      <p:ext uri="{BB962C8B-B14F-4D97-AF65-F5344CB8AC3E}">
        <p14:creationId xmlns:p14="http://schemas.microsoft.com/office/powerpoint/2010/main" val="369775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Survey Results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50240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5876855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Student perceptions tend to decrease, </a:t>
            </a:r>
            <a:br>
              <a:rPr lang="en-US" sz="2400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</a:br>
            <a:r>
              <a:rPr lang="en-US" sz="2400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especially from elementary to middle school</a:t>
            </a:r>
            <a:endParaRPr lang="en-US" sz="2400" dirty="0">
              <a:solidFill>
                <a:prstClr val="black"/>
              </a:solidFill>
              <a:latin typeface="+mj-lt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274034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pitchFamily="34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pitchFamily="34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0" b="1592"/>
          <a:stretch/>
        </p:blipFill>
        <p:spPr bwMode="auto">
          <a:xfrm>
            <a:off x="1035735" y="609600"/>
            <a:ext cx="6812863" cy="5286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0500" y="147935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/>
                </a:solidFill>
                <a:latin typeface="+mj-lt"/>
                <a:cs typeface="Arial" pitchFamily="34" charset="0"/>
              </a:rPr>
              <a:t>Total School Climate by Student Grade</a:t>
            </a:r>
            <a:endParaRPr lang="en-US" sz="2400" b="1" dirty="0">
              <a:solidFill>
                <a:prstClr val="black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71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433" y="1278194"/>
            <a:ext cx="7502592" cy="1084006"/>
          </a:xfrm>
        </p:spPr>
        <p:txBody>
          <a:bodyPr>
            <a:noAutofit/>
          </a:bodyPr>
          <a:lstStyle/>
          <a:p>
            <a:pPr algn="l"/>
            <a:r>
              <a:rPr lang="en-US" sz="2400" cap="none" dirty="0" smtClean="0"/>
              <a:t>The following percentages agreed or strongly agreed that bullying was a problem in their school: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755534"/>
              </p:ext>
            </p:extLst>
          </p:nvPr>
        </p:nvGraphicFramePr>
        <p:xfrm>
          <a:off x="2978355" y="2515198"/>
          <a:ext cx="2946400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Elementary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53.4%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16.8%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452284"/>
            <a:ext cx="7988710" cy="90456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000" dirty="0" smtClean="0"/>
              <a:t>School-wide Bullying Results</a:t>
            </a:r>
            <a:endParaRPr lang="en-US" sz="4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005744"/>
              </p:ext>
            </p:extLst>
          </p:nvPr>
        </p:nvGraphicFramePr>
        <p:xfrm>
          <a:off x="2978355" y="3819563"/>
          <a:ext cx="2946400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Middle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49.2%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34.1%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377807"/>
              </p:ext>
            </p:extLst>
          </p:nvPr>
        </p:nvGraphicFramePr>
        <p:xfrm>
          <a:off x="2978355" y="5227021"/>
          <a:ext cx="2946400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High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43.8%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32.3%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510" y="2401971"/>
            <a:ext cx="1829557" cy="148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433" y="619847"/>
            <a:ext cx="7502592" cy="816383"/>
          </a:xfrm>
        </p:spPr>
        <p:txBody>
          <a:bodyPr>
            <a:noAutofit/>
          </a:bodyPr>
          <a:lstStyle/>
          <a:p>
            <a:pPr algn="l"/>
            <a:r>
              <a:rPr lang="en-US" sz="2400" cap="none" dirty="0" smtClean="0"/>
              <a:t>The following percentages agreed or strongly agreed that bullying was a problem in their school: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183875"/>
              </p:ext>
            </p:extLst>
          </p:nvPr>
        </p:nvGraphicFramePr>
        <p:xfrm>
          <a:off x="2978355" y="1783949"/>
          <a:ext cx="29464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3105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r>
                        <a:rPr lang="en-US" sz="2000" baseline="30000" dirty="0" smtClean="0"/>
                        <a:t>rd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29066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9066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60.3%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18.2%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136064"/>
            <a:ext cx="7988710" cy="483783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000" dirty="0" smtClean="0"/>
              <a:t>School-wide Bullying Results – grades 3-5</a:t>
            </a:r>
            <a:endParaRPr lang="en-US" sz="4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365742"/>
              </p:ext>
            </p:extLst>
          </p:nvPr>
        </p:nvGraphicFramePr>
        <p:xfrm>
          <a:off x="2978355" y="3395491"/>
          <a:ext cx="2946400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53.2%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21.2%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295235"/>
              </p:ext>
            </p:extLst>
          </p:nvPr>
        </p:nvGraphicFramePr>
        <p:xfrm>
          <a:off x="2978355" y="4920603"/>
          <a:ext cx="2946400" cy="120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4614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45.5%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20.4%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510" y="2651644"/>
            <a:ext cx="1829557" cy="148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31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433" y="619847"/>
            <a:ext cx="7502592" cy="816383"/>
          </a:xfrm>
        </p:spPr>
        <p:txBody>
          <a:bodyPr>
            <a:noAutofit/>
          </a:bodyPr>
          <a:lstStyle/>
          <a:p>
            <a:pPr algn="l"/>
            <a:r>
              <a:rPr lang="en-US" sz="2400" cap="none" dirty="0" smtClean="0"/>
              <a:t>The following percentages agreed or strongly agreed that bullying was a problem in their school: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577914"/>
              </p:ext>
            </p:extLst>
          </p:nvPr>
        </p:nvGraphicFramePr>
        <p:xfrm>
          <a:off x="2978355" y="1783949"/>
          <a:ext cx="29464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3105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6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29066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9066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48%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30.7%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136064"/>
            <a:ext cx="7988710" cy="483783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000" dirty="0" smtClean="0"/>
              <a:t>School-wide Bullying Results – grades 6-8</a:t>
            </a:r>
            <a:endParaRPr lang="en-US" sz="4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835690"/>
              </p:ext>
            </p:extLst>
          </p:nvPr>
        </p:nvGraphicFramePr>
        <p:xfrm>
          <a:off x="2978355" y="3395491"/>
          <a:ext cx="2946400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7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51.9%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40.9%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978948"/>
              </p:ext>
            </p:extLst>
          </p:nvPr>
        </p:nvGraphicFramePr>
        <p:xfrm>
          <a:off x="2978355" y="4920603"/>
          <a:ext cx="2946400" cy="120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46148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8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45.6%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31.8%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66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433" y="619847"/>
            <a:ext cx="7502592" cy="816383"/>
          </a:xfrm>
        </p:spPr>
        <p:txBody>
          <a:bodyPr>
            <a:noAutofit/>
          </a:bodyPr>
          <a:lstStyle/>
          <a:p>
            <a:pPr algn="l"/>
            <a:r>
              <a:rPr lang="en-US" sz="2400" cap="none" dirty="0" smtClean="0"/>
              <a:t>The following percentages agreed or strongly agreed that bullying was a problem in their school: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771695"/>
              </p:ext>
            </p:extLst>
          </p:nvPr>
        </p:nvGraphicFramePr>
        <p:xfrm>
          <a:off x="2978355" y="1454254"/>
          <a:ext cx="29464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3105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9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29066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9066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46.4%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31.5%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136064"/>
            <a:ext cx="7988710" cy="483783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000" dirty="0" smtClean="0"/>
              <a:t>School-wide Bullying Results – grades 9-12</a:t>
            </a:r>
            <a:endParaRPr lang="en-US" sz="4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195322"/>
              </p:ext>
            </p:extLst>
          </p:nvPr>
        </p:nvGraphicFramePr>
        <p:xfrm>
          <a:off x="2978355" y="2830012"/>
          <a:ext cx="2946400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10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43.9%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29.2%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185144"/>
              </p:ext>
            </p:extLst>
          </p:nvPr>
        </p:nvGraphicFramePr>
        <p:xfrm>
          <a:off x="2978355" y="4175303"/>
          <a:ext cx="29464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/>
                <a:gridCol w="1473200"/>
              </a:tblGrid>
              <a:tr h="2523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11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2028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0281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44.6%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31.5%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310008"/>
              </p:ext>
            </p:extLst>
          </p:nvPr>
        </p:nvGraphicFramePr>
        <p:xfrm>
          <a:off x="2978355" y="5593738"/>
          <a:ext cx="3098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</a:tblGrid>
              <a:tr h="34843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12</a:t>
                      </a:r>
                      <a:r>
                        <a:rPr lang="en-US" sz="2000" baseline="30000" dirty="0" smtClean="0"/>
                        <a:t>th</a:t>
                      </a:r>
                      <a:r>
                        <a:rPr lang="en-US" sz="2000" baseline="0" dirty="0" smtClean="0"/>
                        <a:t> Grade</a:t>
                      </a:r>
                      <a:endParaRPr lang="en-US" sz="20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3216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Students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Teachers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216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39.9%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20.0%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56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834"/>
            <a:ext cx="7467600" cy="82923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Bullying Victimization Results</a:t>
            </a:r>
            <a:endParaRPr lang="en-US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999559"/>
            <a:ext cx="7584143" cy="108400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2400" cap="none" dirty="0" smtClean="0"/>
              <a:t>Percentages indicate the number of students who reported this occurring to</a:t>
            </a:r>
            <a:r>
              <a:rPr lang="en-US" sz="2400" cap="none" dirty="0" smtClean="0">
                <a:solidFill>
                  <a:srgbClr val="FF0000"/>
                </a:solidFill>
              </a:rPr>
              <a:t> them </a:t>
            </a:r>
            <a:r>
              <a:rPr lang="en-US" sz="2400" b="1" cap="none" dirty="0" smtClean="0"/>
              <a:t>at least once a week</a:t>
            </a:r>
            <a:r>
              <a:rPr lang="en-US" sz="2400" cap="none" dirty="0" smtClean="0"/>
              <a:t>: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677866"/>
              </p:ext>
            </p:extLst>
          </p:nvPr>
        </p:nvGraphicFramePr>
        <p:xfrm>
          <a:off x="734051" y="2273881"/>
          <a:ext cx="7506988" cy="3634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722"/>
                <a:gridCol w="1502979"/>
                <a:gridCol w="1166648"/>
                <a:gridCol w="1230639"/>
              </a:tblGrid>
              <a:tr h="563912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Verbal Bullying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Item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Elementary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Middle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High</a:t>
                      </a:r>
                      <a:endParaRPr lang="en-US" sz="2000" b="1" dirty="0"/>
                    </a:p>
                  </a:txBody>
                  <a:tcPr/>
                </a:tc>
              </a:tr>
              <a:tr h="78252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was teased by someone saying hurtful things to 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12.6%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14.0%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11.5%</a:t>
                      </a:r>
                      <a:endParaRPr lang="en-US" sz="2000" dirty="0"/>
                    </a:p>
                  </a:txBody>
                  <a:tcPr/>
                </a:tc>
              </a:tr>
              <a:tr h="54653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student said mean things to 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13.6%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14.3%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12.2%</a:t>
                      </a:r>
                      <a:endParaRPr lang="en-US" sz="2000" dirty="0"/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was called names I didn’t like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11.2%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12.5%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10.9%</a:t>
                      </a:r>
                      <a:endParaRPr lang="en-US" sz="2000" dirty="0"/>
                    </a:p>
                  </a:txBody>
                  <a:tcPr/>
                </a:tc>
              </a:tr>
              <a:tr h="8092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Hurtful jokes were made up about 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8.3%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9.2%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8.6%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819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834"/>
            <a:ext cx="7467600" cy="82923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Bullying Victimization Results</a:t>
            </a:r>
            <a:endParaRPr lang="en-US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999559"/>
            <a:ext cx="7584143" cy="108400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2400" cap="none" dirty="0" smtClean="0"/>
              <a:t>Percentages indicate the number of students who reported this occurring to </a:t>
            </a:r>
            <a:r>
              <a:rPr lang="en-US" sz="2400" cap="none" dirty="0" smtClean="0">
                <a:solidFill>
                  <a:srgbClr val="FF0000"/>
                </a:solidFill>
              </a:rPr>
              <a:t>them</a:t>
            </a:r>
            <a:r>
              <a:rPr lang="en-US" sz="2400" cap="none" dirty="0" smtClean="0"/>
              <a:t> </a:t>
            </a:r>
            <a:r>
              <a:rPr lang="en-US" sz="2400" b="1" cap="none" dirty="0" smtClean="0"/>
              <a:t>at least once a week</a:t>
            </a:r>
            <a:r>
              <a:rPr lang="en-US" sz="2400" cap="none" dirty="0" smtClean="0"/>
              <a:t>: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097098"/>
              </p:ext>
            </p:extLst>
          </p:nvPr>
        </p:nvGraphicFramePr>
        <p:xfrm>
          <a:off x="567560" y="2273881"/>
          <a:ext cx="7673479" cy="406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4743"/>
                <a:gridCol w="1502980"/>
                <a:gridCol w="1250731"/>
                <a:gridCol w="1115025"/>
              </a:tblGrid>
              <a:tr h="563912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Social/Relational Bullying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Item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Elementary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Middle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High</a:t>
                      </a:r>
                      <a:endParaRPr lang="en-US" sz="2000" b="1" dirty="0"/>
                    </a:p>
                  </a:txBody>
                  <a:tcPr/>
                </a:tc>
              </a:tr>
              <a:tr h="5602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Students left me out of things to</a:t>
                      </a:r>
                      <a:r>
                        <a:rPr lang="en-US" sz="2000" baseline="0" dirty="0" smtClean="0"/>
                        <a:t> make me feel badly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8.8%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7.6%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7.5%</a:t>
                      </a:r>
                      <a:endParaRPr lang="en-US" sz="2000" dirty="0"/>
                    </a:p>
                  </a:txBody>
                  <a:tcPr/>
                </a:tc>
              </a:tr>
              <a:tr h="5602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student</a:t>
                      </a:r>
                      <a:r>
                        <a:rPr lang="en-US" sz="2000" baseline="0" dirty="0" smtClean="0"/>
                        <a:t> told/got others to not like 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7.9%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8.3%</a:t>
                      </a:r>
                      <a:endParaRPr lang="en-US" sz="2000" dirty="0"/>
                    </a:p>
                  </a:txBody>
                  <a:tcPr/>
                </a:tc>
              </a:tr>
              <a:tr h="5602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student got others to say mean things about 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6.7%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7.9%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8.0%</a:t>
                      </a:r>
                      <a:endParaRPr lang="en-US" sz="2000" dirty="0"/>
                    </a:p>
                  </a:txBody>
                  <a:tcPr/>
                </a:tc>
              </a:tr>
              <a:tr h="5602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Students told another student not to be friends with me because other students didn’t like 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8.1%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75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834"/>
            <a:ext cx="7467600" cy="82923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Bullying Victimization Results</a:t>
            </a:r>
            <a:endParaRPr lang="en-US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999559"/>
            <a:ext cx="7584143" cy="108400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2400" cap="none" dirty="0" smtClean="0"/>
              <a:t>Percentages indicate the number of students who reported this occurring to </a:t>
            </a:r>
            <a:r>
              <a:rPr lang="en-US" sz="2400" cap="none" dirty="0" smtClean="0">
                <a:solidFill>
                  <a:srgbClr val="FF0000"/>
                </a:solidFill>
              </a:rPr>
              <a:t>them</a:t>
            </a:r>
            <a:r>
              <a:rPr lang="en-US" sz="2400" cap="none" dirty="0" smtClean="0"/>
              <a:t> </a:t>
            </a:r>
            <a:r>
              <a:rPr lang="en-US" sz="2400" b="1" cap="none" dirty="0" smtClean="0"/>
              <a:t>at least once a week</a:t>
            </a:r>
            <a:r>
              <a:rPr lang="en-US" sz="2400" cap="none" dirty="0" smtClean="0"/>
              <a:t>: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04454"/>
              </p:ext>
            </p:extLst>
          </p:nvPr>
        </p:nvGraphicFramePr>
        <p:xfrm>
          <a:off x="567560" y="2273881"/>
          <a:ext cx="7673479" cy="3412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4743"/>
                <a:gridCol w="1502980"/>
                <a:gridCol w="1250731"/>
                <a:gridCol w="1115025"/>
              </a:tblGrid>
              <a:tr h="563912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Physical Bullying</a:t>
                      </a:r>
                      <a:endParaRPr lang="en-US" sz="2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Item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Elementary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Middle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High</a:t>
                      </a:r>
                      <a:endParaRPr lang="en-US" sz="2000" b="1" dirty="0"/>
                    </a:p>
                  </a:txBody>
                  <a:tcPr/>
                </a:tc>
              </a:tr>
              <a:tr h="5602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was pushed or shoved</a:t>
                      </a:r>
                      <a:r>
                        <a:rPr lang="en-US" sz="2000" baseline="0" dirty="0" smtClean="0"/>
                        <a:t> on purpose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7.4%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8.9%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8.2%</a:t>
                      </a:r>
                      <a:endParaRPr lang="en-US" sz="2000" dirty="0"/>
                    </a:p>
                  </a:txBody>
                  <a:tcPr/>
                </a:tc>
              </a:tr>
              <a:tr h="54653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 was hit or kicked and it hurt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5.9%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5.8%</a:t>
                      </a:r>
                      <a:endParaRPr lang="en-US" sz="2000" dirty="0"/>
                    </a:p>
                  </a:txBody>
                  <a:tcPr/>
                </a:tc>
              </a:tr>
              <a:tr h="53602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student threatened</a:t>
                      </a:r>
                      <a:r>
                        <a:rPr lang="en-US" sz="2000" baseline="0" dirty="0" smtClean="0"/>
                        <a:t> to harm 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6.4%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6.6%</a:t>
                      </a:r>
                      <a:endParaRPr lang="en-US" sz="2000" dirty="0"/>
                    </a:p>
                  </a:txBody>
                  <a:tcPr/>
                </a:tc>
              </a:tr>
              <a:tr h="80929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 student stole or</a:t>
                      </a:r>
                      <a:r>
                        <a:rPr lang="en-US" sz="2000" baseline="0" dirty="0" smtClean="0"/>
                        <a:t> broke something of mine on purpose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5.3%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5.8%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5.9%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617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35158" cy="1143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School Climate and Bullying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891862"/>
            <a:ext cx="8035159" cy="458209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/>
              <a:t>Caution: </a:t>
            </a:r>
            <a:r>
              <a:rPr lang="en-US" sz="3200" dirty="0"/>
              <a:t>Correlation does not mean </a:t>
            </a:r>
            <a:r>
              <a:rPr lang="en-US" sz="3200" dirty="0" smtClean="0"/>
              <a:t>causation</a:t>
            </a:r>
          </a:p>
          <a:p>
            <a:pPr>
              <a:spcAft>
                <a:spcPts val="1200"/>
              </a:spcAft>
            </a:pPr>
            <a:r>
              <a:rPr lang="en-US" sz="3200" dirty="0" smtClean="0"/>
              <a:t>Direction </a:t>
            </a:r>
            <a:r>
              <a:rPr lang="en-US" sz="3200" dirty="0"/>
              <a:t>of influence is likely to be </a:t>
            </a:r>
            <a:r>
              <a:rPr lang="en-US" sz="3200" dirty="0" smtClean="0"/>
              <a:t>bidirectional:</a:t>
            </a:r>
          </a:p>
          <a:p>
            <a:pPr lvl="1">
              <a:spcAft>
                <a:spcPts val="1200"/>
              </a:spcAft>
            </a:pPr>
            <a:r>
              <a:rPr lang="en-US" sz="2900" dirty="0"/>
              <a:t>B</a:t>
            </a:r>
            <a:r>
              <a:rPr lang="en-US" sz="2900" dirty="0" smtClean="0"/>
              <a:t>ullying </a:t>
            </a:r>
            <a:r>
              <a:rPr lang="en-US" sz="2900" dirty="0"/>
              <a:t>creates a negative climate, and a positive school climate helps prevent </a:t>
            </a:r>
            <a:r>
              <a:rPr lang="en-US" sz="2900" dirty="0" smtClean="0"/>
              <a:t>bullying </a:t>
            </a:r>
            <a:endParaRPr lang="en-US" sz="2900" dirty="0"/>
          </a:p>
          <a:p>
            <a:endParaRPr lang="en-US" sz="2800" dirty="0" smtClean="0"/>
          </a:p>
          <a:p>
            <a:endParaRPr 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910" y="5174128"/>
            <a:ext cx="1680762" cy="1457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3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Information to be Covered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2013 </a:t>
            </a:r>
            <a:r>
              <a:rPr lang="en-US" i="1" dirty="0" smtClean="0"/>
              <a:t>Delaware School Climate Survey -</a:t>
            </a:r>
            <a:r>
              <a:rPr lang="en-US" dirty="0" smtClean="0"/>
              <a:t> </a:t>
            </a:r>
            <a:r>
              <a:rPr lang="en-US" i="1" dirty="0" smtClean="0"/>
              <a:t>Student </a:t>
            </a:r>
            <a:r>
              <a:rPr lang="en-US" dirty="0" smtClean="0"/>
              <a:t>results related to bullying </a:t>
            </a:r>
          </a:p>
          <a:p>
            <a:r>
              <a:rPr lang="en-US" dirty="0" smtClean="0"/>
              <a:t>Importance </a:t>
            </a:r>
            <a:r>
              <a:rPr lang="en-US" dirty="0"/>
              <a:t>of other school climate factors in relation to bullying </a:t>
            </a:r>
            <a:endParaRPr lang="en-US" dirty="0" smtClean="0"/>
          </a:p>
          <a:p>
            <a:r>
              <a:rPr lang="en-US" dirty="0" smtClean="0"/>
              <a:t>Bullying victimization of students with disabilities</a:t>
            </a:r>
          </a:p>
          <a:p>
            <a:r>
              <a:rPr lang="en-US" dirty="0"/>
              <a:t>I</a:t>
            </a:r>
            <a:r>
              <a:rPr lang="en-US" dirty="0" smtClean="0"/>
              <a:t>mplications for bullying prevention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3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51465601"/>
              </p:ext>
            </p:extLst>
          </p:nvPr>
        </p:nvGraphicFramePr>
        <p:xfrm>
          <a:off x="861848" y="254872"/>
          <a:ext cx="7277757" cy="6248404"/>
        </p:xfrm>
        <a:graphic>
          <a:graphicData uri="http://schemas.openxmlformats.org/drawingml/2006/table">
            <a:tbl>
              <a:tblPr/>
              <a:tblGrid>
                <a:gridCol w="3005959"/>
                <a:gridCol w="1376855"/>
                <a:gridCol w="1660634"/>
                <a:gridCol w="1234309"/>
              </a:tblGrid>
              <a:tr h="736834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Elementary 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School (School Level Results)</a:t>
                      </a:r>
                      <a:endParaRPr lang="en-US" sz="24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6834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                            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Verbal Bullying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Physical Bullying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Social Bullying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36834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Total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School Climate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-.50**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-.42**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-.43**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6834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Engagement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: Cog. &amp;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Behav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-.33**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-.33**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-.30**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6834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Engagement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: Emotional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-.52**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-.43**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-.45**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6834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Punitive Techniques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.62**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.55**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 smtClean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.56**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6834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Positive Techniques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-.20</a:t>
                      </a:r>
                      <a:endParaRPr lang="en-US" sz="2000" kern="120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-.11</a:t>
                      </a:r>
                      <a:endParaRPr lang="en-US" sz="2000" kern="120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-.12</a:t>
                      </a:r>
                      <a:endParaRPr lang="en-US" sz="2000" kern="1200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36834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SEL Techniques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-.39**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-.31*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-.31*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3732">
                <a:tc grid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N = 70, ** p ≤ .001; p ≤ .05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65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94005143"/>
              </p:ext>
            </p:extLst>
          </p:nvPr>
        </p:nvGraphicFramePr>
        <p:xfrm>
          <a:off x="1066800" y="838196"/>
          <a:ext cx="7162800" cy="5469472"/>
        </p:xfrm>
        <a:graphic>
          <a:graphicData uri="http://schemas.openxmlformats.org/drawingml/2006/table">
            <a:tbl>
              <a:tblPr/>
              <a:tblGrid>
                <a:gridCol w="3069771"/>
                <a:gridCol w="1488374"/>
                <a:gridCol w="1209305"/>
                <a:gridCol w="1395350"/>
              </a:tblGrid>
              <a:tr h="668867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Gain Scores (2012-2013) Controlling for Grade</a:t>
                      </a:r>
                      <a:r>
                        <a:rPr lang="en-US" sz="2400" b="1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 Level </a:t>
                      </a:r>
                      <a:endParaRPr lang="en-US" sz="2400" b="1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8867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                            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Verbal Bullying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Physical Bullying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Social Bullying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6727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Teacher-Student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 Relations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-23*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-.38**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-.36**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Student-Student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 Relations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-.29**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-.24*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-.28**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Respect for Diversity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-.25*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-.39**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-.41**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Engagement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-.26**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-.25*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Clarity of Expectations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-.16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-.15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Fairness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 of Rules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-.15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-.10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Safety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-.17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-.18</a:t>
                      </a:r>
                      <a:endParaRPr lang="en-US" sz="2000" kern="12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868">
                <a:tc grid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N = 41;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 pitchFamily="18" charset="0"/>
                        </a:rPr>
                        <a:t> *p ≤ .05, 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Times New Roman"/>
                          <a:cs typeface="Times New Roman" pitchFamily="18" charset="0"/>
                        </a:rPr>
                        <a:t>**p ≤ .01</a:t>
                      </a:r>
                      <a:endParaRPr lang="en-US" sz="2000" dirty="0">
                        <a:solidFill>
                          <a:srgbClr val="000000"/>
                        </a:solidFill>
                        <a:latin typeface="+mj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marR="38100" algn="ctr" defTabSz="914400" rtl="0" eaLnBrk="1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22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6797"/>
            <a:ext cx="8024648" cy="965857"/>
          </a:xfrm>
        </p:spPr>
        <p:txBody>
          <a:bodyPr>
            <a:noAutofit/>
          </a:bodyPr>
          <a:lstStyle/>
          <a:p>
            <a:r>
              <a:rPr lang="en-US" sz="4000" dirty="0" smtClean="0"/>
              <a:t>Bullying and Students with Disabilities</a:t>
            </a:r>
            <a:endParaRPr lang="en-US" sz="4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935955"/>
              </p:ext>
            </p:extLst>
          </p:nvPr>
        </p:nvGraphicFramePr>
        <p:xfrm>
          <a:off x="151202" y="833607"/>
          <a:ext cx="8860494" cy="588338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67122"/>
                <a:gridCol w="1537697"/>
                <a:gridCol w="1149143"/>
                <a:gridCol w="1406188"/>
                <a:gridCol w="1300344"/>
              </a:tblGrid>
              <a:tr h="416953">
                <a:tc rowSpan="2"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Disability 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Odds Ratio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62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Global Bullying Item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Verbal Items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Social Items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Physical Items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3680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Emotional Disturbance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6.96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13.32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3.44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7.57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453680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Other Health Impaired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1.88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1.45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1.32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1.44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453680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Hearing Impaired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  <a:cs typeface="Calibri"/>
                        </a:rPr>
                        <a:t>1.52</a:t>
                      </a:r>
                      <a:endParaRPr lang="en-US" sz="2000" dirty="0">
                        <a:latin typeface="+mj-lt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2.66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2.72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2.52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453680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Visually Impaired/Blind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2.32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3.70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3.87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.76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456860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  <a:cs typeface="Calibri"/>
                        </a:rPr>
                        <a:t>Autism Spectrum Disorder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  <a:cs typeface="Calibri"/>
                        </a:rPr>
                        <a:t>1.49</a:t>
                      </a:r>
                      <a:endParaRPr lang="en-US" sz="2000" dirty="0">
                        <a:latin typeface="+mj-lt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1.32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2.53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1.48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456860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Mild Intellectual Disability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  <a:cs typeface="Calibri"/>
                        </a:rPr>
                        <a:t>2.24</a:t>
                      </a:r>
                      <a:endParaRPr lang="en-US" sz="2000" dirty="0">
                        <a:latin typeface="+mj-lt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1.57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2.17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2.10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467243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  <a:cs typeface="Calibri"/>
                        </a:rPr>
                        <a:t>Moderate Intellectual </a:t>
                      </a: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  <a:latin typeface="+mj-lt"/>
                          <a:cs typeface="Calibri"/>
                        </a:rPr>
                        <a:t>Disability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  <a:cs typeface="Calibri"/>
                        </a:rPr>
                        <a:t>2.24</a:t>
                      </a:r>
                      <a:endParaRPr lang="en-US" sz="2000" dirty="0">
                        <a:latin typeface="+mj-lt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.34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1.72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.58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498393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Specific Learning Disability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+mj-lt"/>
                          <a:cs typeface="Calibri"/>
                        </a:rPr>
                        <a:t>1.32</a:t>
                      </a:r>
                      <a:r>
                        <a:rPr lang="en-US" sz="2000" baseline="30000" dirty="0" smtClean="0">
                          <a:solidFill>
                            <a:srgbClr val="FF0000"/>
                          </a:solidFill>
                          <a:latin typeface="+mj-lt"/>
                          <a:cs typeface="Calibri"/>
                        </a:rPr>
                        <a:t>a</a:t>
                      </a:r>
                      <a:endParaRPr lang="en-US" sz="2000" dirty="0">
                        <a:solidFill>
                          <a:srgbClr val="FF0000"/>
                        </a:solidFill>
                        <a:latin typeface="+mj-lt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1.08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1.28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1.09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393844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Speech/Language Impairment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  <a:cs typeface="Calibri"/>
                        </a:rPr>
                        <a:t>1.15</a:t>
                      </a:r>
                      <a:endParaRPr lang="en-US" sz="2000" dirty="0">
                        <a:latin typeface="+mj-lt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1.14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1.10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374658"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Orthopedic Disability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j-lt"/>
                          <a:cs typeface="Calibri"/>
                        </a:rPr>
                        <a:t>.44</a:t>
                      </a:r>
                      <a:endParaRPr lang="en-US" sz="2000" dirty="0">
                        <a:latin typeface="+mj-lt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.56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2.95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2.16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  <a:tr h="341331">
                <a:tc gridSpan="5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a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.05, </a:t>
                      </a:r>
                      <a:r>
                        <a:rPr kumimoji="0" lang="en-US" sz="1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b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.01, </a:t>
                      </a:r>
                      <a:r>
                        <a:rPr kumimoji="0" lang="en-US" sz="14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c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charset="0"/>
                          <a:cs typeface="Calibri"/>
                        </a:rPr>
                        <a:t>.001.   Note:  Based on parents’ responses of once or twice per month or greater.</a:t>
                      </a:r>
                      <a:endParaRPr kumimoji="0" lang="en-US" sz="1400" b="0" i="1" u="none" strike="noStrike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/>
                        <a:ea typeface="MS PGothic" charset="0"/>
                        <a:cs typeface="Calibri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96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6797"/>
            <a:ext cx="8024648" cy="965857"/>
          </a:xfrm>
        </p:spPr>
        <p:txBody>
          <a:bodyPr>
            <a:noAutofit/>
          </a:bodyPr>
          <a:lstStyle/>
          <a:p>
            <a:r>
              <a:rPr lang="en-US" sz="4000" dirty="0" smtClean="0"/>
              <a:t>Bullying and Students with Disabilities</a:t>
            </a:r>
            <a:endParaRPr lang="en-US" sz="4000" dirty="0"/>
          </a:p>
        </p:txBody>
      </p:sp>
      <p:sp>
        <p:nvSpPr>
          <p:cNvPr id="16" name="Rectangle 29"/>
          <p:cNvSpPr>
            <a:spLocks noGrp="1" noChangeArrowheads="1"/>
          </p:cNvSpPr>
          <p:nvPr>
            <p:ph sz="quarter" idx="1"/>
          </p:nvPr>
        </p:nvSpPr>
        <p:spPr bwMode="auto">
          <a:xfrm>
            <a:off x="457200" y="1016986"/>
            <a:ext cx="8518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Percentage of parents responding “once or twice a month” or more: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93984" y="2430888"/>
            <a:ext cx="3787864" cy="42165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>
              <a:spcAft>
                <a:spcPts val="1200"/>
              </a:spcAft>
            </a:pP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50.0%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 of students with </a:t>
            </a:r>
            <a:r>
              <a:rPr lang="en-US" sz="2000" dirty="0" smtClean="0">
                <a:latin typeface="+mj-lt"/>
                <a:ea typeface="ＭＳ Ｐゴシック" charset="0"/>
                <a:cs typeface="Calibri"/>
              </a:rPr>
              <a:t/>
            </a:r>
            <a:br>
              <a:rPr lang="en-US" sz="2000" dirty="0" smtClean="0">
                <a:latin typeface="+mj-lt"/>
                <a:ea typeface="ＭＳ Ｐゴシック" charset="0"/>
                <a:cs typeface="Calibri"/>
              </a:rPr>
            </a:b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E</a:t>
            </a: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motional Disturbance </a:t>
            </a:r>
            <a:endParaRPr lang="en-US" sz="2000" b="1" dirty="0">
              <a:latin typeface="+mj-lt"/>
              <a:ea typeface="ＭＳ Ｐゴシック" charset="0"/>
              <a:cs typeface="Calibri"/>
            </a:endParaRP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12.2%</a:t>
            </a:r>
            <a:r>
              <a:rPr lang="en-US" sz="2000" dirty="0" smtClean="0">
                <a:latin typeface="+mj-lt"/>
                <a:ea typeface="ＭＳ Ｐゴシック" charset="0"/>
                <a:cs typeface="Calibri"/>
              </a:rPr>
              <a:t>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of students with </a:t>
            </a: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Other Health Impairment </a:t>
            </a: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solidFill>
                  <a:schemeClr val="tx1"/>
                </a:solidFill>
                <a:ea typeface="ＭＳ Ｐゴシック" charset="0"/>
                <a:cs typeface="Calibri"/>
              </a:rPr>
              <a:t>27.3%</a:t>
            </a:r>
            <a:r>
              <a:rPr lang="en-US" sz="2000" dirty="0" smtClean="0">
                <a:solidFill>
                  <a:schemeClr val="tx1"/>
                </a:solidFill>
                <a:ea typeface="ＭＳ Ｐゴシック" charset="0"/>
                <a:cs typeface="Calibri"/>
              </a:rPr>
              <a:t> </a:t>
            </a:r>
            <a:r>
              <a:rPr lang="en-US" sz="2000" dirty="0">
                <a:ea typeface="ＭＳ Ｐゴシック" charset="0"/>
                <a:cs typeface="Calibri"/>
              </a:rPr>
              <a:t>of students </a:t>
            </a:r>
            <a:r>
              <a:rPr lang="en-US" sz="2000" dirty="0" smtClean="0">
                <a:ea typeface="ＭＳ Ｐゴシック" charset="0"/>
                <a:cs typeface="Calibri"/>
              </a:rPr>
              <a:t>with </a:t>
            </a:r>
            <a:r>
              <a:rPr lang="en-US" sz="2000" b="1" dirty="0" smtClean="0">
                <a:ea typeface="ＭＳ Ｐゴシック" charset="0"/>
                <a:cs typeface="Calibri"/>
              </a:rPr>
              <a:t>Visual Impairment</a:t>
            </a: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ea typeface="ＭＳ Ｐゴシック" charset="0"/>
                <a:cs typeface="Calibri"/>
              </a:rPr>
              <a:t>20.0%</a:t>
            </a:r>
            <a:r>
              <a:rPr lang="en-US" sz="2000" dirty="0" smtClean="0">
                <a:ea typeface="ＭＳ Ｐゴシック" charset="0"/>
                <a:cs typeface="Calibri"/>
              </a:rPr>
              <a:t> </a:t>
            </a:r>
            <a:r>
              <a:rPr lang="en-US" sz="2000" dirty="0">
                <a:ea typeface="ＭＳ Ｐゴシック" charset="0"/>
                <a:cs typeface="Calibri"/>
              </a:rPr>
              <a:t>of students with </a:t>
            </a:r>
            <a:r>
              <a:rPr lang="en-US" sz="2000" b="1" dirty="0" smtClean="0">
                <a:ea typeface="ＭＳ Ｐゴシック" charset="0"/>
                <a:cs typeface="Calibri"/>
              </a:rPr>
              <a:t>Hearing Impairment</a:t>
            </a:r>
            <a:endParaRPr lang="en-US" sz="2000" b="1" dirty="0" smtClean="0">
              <a:latin typeface="+mj-lt"/>
              <a:ea typeface="ＭＳ Ｐゴシック" charset="0"/>
              <a:cs typeface="Calibri"/>
            </a:endParaRPr>
          </a:p>
          <a:p>
            <a:pPr marL="0" lvl="1" algn="ctr">
              <a:spcAft>
                <a:spcPts val="1200"/>
              </a:spcAft>
            </a:pPr>
            <a:r>
              <a:rPr lang="en-US" i="1" dirty="0" smtClean="0">
                <a:latin typeface="+mj-lt"/>
                <a:ea typeface="ＭＳ Ｐゴシック" charset="0"/>
                <a:cs typeface="Calibri"/>
              </a:rPr>
              <a:t>COMPARED </a:t>
            </a:r>
            <a:r>
              <a:rPr lang="en-US" i="1" dirty="0">
                <a:latin typeface="+mj-lt"/>
                <a:ea typeface="ＭＳ Ｐゴシック" charset="0"/>
                <a:cs typeface="Calibri"/>
              </a:rPr>
              <a:t>TO</a:t>
            </a:r>
          </a:p>
          <a:p>
            <a:pPr marL="0" lvl="1" algn="ctr">
              <a:spcAft>
                <a:spcPts val="1200"/>
              </a:spcAft>
            </a:pP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10.2%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of students </a:t>
            </a:r>
            <a:br>
              <a:rPr lang="en-US" sz="2000" dirty="0">
                <a:latin typeface="+mj-lt"/>
                <a:ea typeface="ＭＳ Ｐゴシック" charset="0"/>
                <a:cs typeface="Calibri"/>
              </a:rPr>
            </a:b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without disabilities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3022" y="1606435"/>
            <a:ext cx="346779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“My child was bullied in this school” (General)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03022" y="2420816"/>
            <a:ext cx="3467799" cy="3477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>
              <a:spcAft>
                <a:spcPts val="1200"/>
              </a:spcAft>
            </a:pP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41.7%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 of students with </a:t>
            </a:r>
            <a:br>
              <a:rPr lang="en-US" sz="2000" dirty="0">
                <a:latin typeface="+mj-lt"/>
                <a:ea typeface="ＭＳ Ｐゴシック" charset="0"/>
                <a:cs typeface="Calibri"/>
              </a:rPr>
            </a:b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E</a:t>
            </a: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motional </a:t>
            </a: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D</a:t>
            </a: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isturbance</a:t>
            </a:r>
            <a:endParaRPr lang="en-US" sz="2000" b="1" dirty="0">
              <a:latin typeface="+mj-lt"/>
              <a:ea typeface="ＭＳ Ｐゴシック" charset="0"/>
              <a:cs typeface="Calibri"/>
            </a:endParaRP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ea typeface="ＭＳ Ｐゴシック" charset="0"/>
                <a:cs typeface="Calibri"/>
              </a:rPr>
              <a:t>6.6</a:t>
            </a:r>
            <a:r>
              <a:rPr lang="en-US" sz="2000" dirty="0" smtClean="0">
                <a:latin typeface="+mj-lt"/>
                <a:ea typeface="ＭＳ Ｐゴシック" charset="0"/>
                <a:cs typeface="Calibri"/>
              </a:rPr>
              <a:t>%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of students with </a:t>
            </a:r>
            <a:r>
              <a:rPr lang="en-US" sz="2000" dirty="0" smtClean="0">
                <a:latin typeface="+mj-lt"/>
                <a:ea typeface="ＭＳ Ｐゴシック" charset="0"/>
                <a:cs typeface="Calibri"/>
              </a:rPr>
              <a:t>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/>
            </a:r>
            <a:br>
              <a:rPr lang="en-US" sz="2000" dirty="0">
                <a:latin typeface="+mj-lt"/>
                <a:ea typeface="ＭＳ Ｐゴシック" charset="0"/>
                <a:cs typeface="Calibri"/>
              </a:rPr>
            </a:b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Other Health Impairment</a:t>
            </a: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ea typeface="ＭＳ Ｐゴシック" charset="0"/>
                <a:cs typeface="Calibri"/>
              </a:rPr>
              <a:t>5.9</a:t>
            </a:r>
            <a:r>
              <a:rPr lang="en-US" sz="2000" dirty="0" smtClean="0">
                <a:ea typeface="ＭＳ Ｐゴシック" charset="0"/>
                <a:cs typeface="Calibri"/>
              </a:rPr>
              <a:t>% </a:t>
            </a:r>
            <a:r>
              <a:rPr lang="en-US" sz="2000" dirty="0">
                <a:ea typeface="ＭＳ Ｐゴシック" charset="0"/>
                <a:cs typeface="Calibri"/>
              </a:rPr>
              <a:t>of students </a:t>
            </a:r>
            <a:r>
              <a:rPr lang="en-US" sz="2000" dirty="0" smtClean="0">
                <a:ea typeface="ＭＳ Ｐゴシック" charset="0"/>
                <a:cs typeface="Calibri"/>
              </a:rPr>
              <a:t>with</a:t>
            </a:r>
            <a:r>
              <a:rPr lang="en-US" sz="2000" dirty="0">
                <a:ea typeface="ＭＳ Ｐゴシック" charset="0"/>
                <a:cs typeface="Calibri"/>
              </a:rPr>
              <a:t/>
            </a:r>
            <a:br>
              <a:rPr lang="en-US" sz="2000" dirty="0">
                <a:ea typeface="ＭＳ Ｐゴシック" charset="0"/>
                <a:cs typeface="Calibri"/>
              </a:rPr>
            </a:br>
            <a:r>
              <a:rPr lang="en-US" sz="2000" b="1" dirty="0" smtClean="0">
                <a:ea typeface="ＭＳ Ｐゴシック" charset="0"/>
                <a:cs typeface="Calibri"/>
              </a:rPr>
              <a:t>Specific Learning Disability</a:t>
            </a:r>
            <a:endParaRPr lang="en-US" sz="2000" b="1" dirty="0">
              <a:latin typeface="+mj-lt"/>
              <a:ea typeface="ＭＳ Ｐゴシック" charset="0"/>
              <a:cs typeface="Calibri"/>
            </a:endParaRPr>
          </a:p>
          <a:p>
            <a:pPr marL="0" lvl="1" algn="ctr">
              <a:spcBef>
                <a:spcPts val="600"/>
              </a:spcBef>
              <a:spcAft>
                <a:spcPts val="600"/>
              </a:spcAft>
            </a:pPr>
            <a:r>
              <a:rPr lang="en-US" sz="2000" i="1" dirty="0">
                <a:latin typeface="+mj-lt"/>
                <a:ea typeface="ＭＳ Ｐゴシック" charset="0"/>
                <a:cs typeface="Calibri"/>
              </a:rPr>
              <a:t>COMPARED TO</a:t>
            </a:r>
          </a:p>
          <a:p>
            <a:pPr marL="0" lvl="1" algn="ctr"/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5.2%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of students </a:t>
            </a: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without disabilities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3984" y="1603080"/>
            <a:ext cx="3787864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“A student said mean things to my child” (Verbal)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90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17"/>
            <a:ext cx="8024648" cy="805287"/>
          </a:xfrm>
        </p:spPr>
        <p:txBody>
          <a:bodyPr>
            <a:noAutofit/>
          </a:bodyPr>
          <a:lstStyle/>
          <a:p>
            <a:r>
              <a:rPr lang="en-US" sz="4000" dirty="0" smtClean="0"/>
              <a:t>Bullying and Students with Disabilities</a:t>
            </a:r>
            <a:endParaRPr lang="en-US" sz="4000" dirty="0"/>
          </a:p>
        </p:txBody>
      </p:sp>
      <p:sp>
        <p:nvSpPr>
          <p:cNvPr id="16" name="Rectangle 29"/>
          <p:cNvSpPr>
            <a:spLocks noGrp="1" noChangeArrowheads="1"/>
          </p:cNvSpPr>
          <p:nvPr>
            <p:ph sz="quarter" idx="1"/>
          </p:nvPr>
        </p:nvSpPr>
        <p:spPr bwMode="auto">
          <a:xfrm>
            <a:off x="457200" y="811882"/>
            <a:ext cx="8518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 smtClean="0"/>
              <a:t>Percentage of parents responding “once or twice a month” or more: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70938" y="1381305"/>
            <a:ext cx="347141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“My child was hit or kicked and it hurt” (Physical)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270938" y="2212302"/>
            <a:ext cx="3471410" cy="424731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>
              <a:spcAft>
                <a:spcPts val="1200"/>
              </a:spcAft>
            </a:pP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9.1%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 of students with </a:t>
            </a:r>
            <a:br>
              <a:rPr lang="en-US" sz="2000" dirty="0">
                <a:latin typeface="+mj-lt"/>
                <a:ea typeface="ＭＳ Ｐゴシック" charset="0"/>
                <a:cs typeface="Calibri"/>
              </a:rPr>
            </a:b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E</a:t>
            </a: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motional Disturbance </a:t>
            </a:r>
            <a:endParaRPr lang="en-US" sz="2000" b="1" dirty="0">
              <a:latin typeface="+mj-lt"/>
              <a:ea typeface="ＭＳ Ｐゴシック" charset="0"/>
              <a:cs typeface="Calibri"/>
            </a:endParaRP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4.2%</a:t>
            </a:r>
            <a:r>
              <a:rPr lang="en-US" sz="2000" dirty="0" smtClean="0">
                <a:latin typeface="+mj-lt"/>
                <a:ea typeface="ＭＳ Ｐゴシック" charset="0"/>
                <a:cs typeface="Calibri"/>
              </a:rPr>
              <a:t>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of students with </a:t>
            </a:r>
            <a:br>
              <a:rPr lang="en-US" sz="2000" dirty="0">
                <a:latin typeface="+mj-lt"/>
                <a:ea typeface="ＭＳ Ｐゴシック" charset="0"/>
                <a:cs typeface="Calibri"/>
              </a:rPr>
            </a:b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Hearing Impairment</a:t>
            </a: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solidFill>
                  <a:schemeClr val="tx1"/>
                </a:solidFill>
                <a:ea typeface="ＭＳ Ｐゴシック" charset="0"/>
                <a:cs typeface="Calibri"/>
              </a:rPr>
              <a:t>9.1%</a:t>
            </a:r>
            <a:r>
              <a:rPr lang="en-US" sz="2000" dirty="0" smtClean="0">
                <a:solidFill>
                  <a:schemeClr val="tx1"/>
                </a:solidFill>
                <a:ea typeface="ＭＳ Ｐゴシック" charset="0"/>
                <a:cs typeface="Calibri"/>
              </a:rPr>
              <a:t> </a:t>
            </a:r>
            <a:r>
              <a:rPr lang="en-US" sz="2000" dirty="0">
                <a:ea typeface="ＭＳ Ｐゴシック" charset="0"/>
                <a:cs typeface="Calibri"/>
              </a:rPr>
              <a:t>of students with </a:t>
            </a:r>
            <a:br>
              <a:rPr lang="en-US" sz="2000" dirty="0">
                <a:ea typeface="ＭＳ Ｐゴシック" charset="0"/>
                <a:cs typeface="Calibri"/>
              </a:rPr>
            </a:br>
            <a:r>
              <a:rPr lang="en-US" sz="2000" b="1" dirty="0" smtClean="0">
                <a:ea typeface="ＭＳ Ｐゴシック" charset="0"/>
                <a:cs typeface="Calibri"/>
              </a:rPr>
              <a:t>Visual Impairment</a:t>
            </a: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ea typeface="ＭＳ Ｐゴシック" charset="0"/>
                <a:cs typeface="Calibri"/>
              </a:rPr>
              <a:t>3.4%</a:t>
            </a:r>
            <a:r>
              <a:rPr lang="en-US" sz="2000" dirty="0" smtClean="0">
                <a:ea typeface="ＭＳ Ｐゴシック" charset="0"/>
                <a:cs typeface="Calibri"/>
              </a:rPr>
              <a:t> </a:t>
            </a:r>
            <a:r>
              <a:rPr lang="en-US" sz="2000" dirty="0">
                <a:ea typeface="ＭＳ Ｐゴシック" charset="0"/>
                <a:cs typeface="Calibri"/>
              </a:rPr>
              <a:t>of students with </a:t>
            </a:r>
            <a:r>
              <a:rPr lang="en-US" sz="2000" dirty="0" smtClean="0">
                <a:ea typeface="ＭＳ Ｐゴシック" charset="0"/>
                <a:cs typeface="Calibri"/>
              </a:rPr>
              <a:t/>
            </a:r>
            <a:br>
              <a:rPr lang="en-US" sz="2000" dirty="0" smtClean="0">
                <a:ea typeface="ＭＳ Ｐゴシック" charset="0"/>
                <a:cs typeface="Calibri"/>
              </a:rPr>
            </a:br>
            <a:r>
              <a:rPr lang="en-US" sz="2000" b="1" dirty="0" smtClean="0">
                <a:ea typeface="ＭＳ Ｐゴシック" charset="0"/>
                <a:cs typeface="Calibri"/>
              </a:rPr>
              <a:t>Autism </a:t>
            </a:r>
            <a:r>
              <a:rPr lang="en-US" sz="2000" b="1" dirty="0">
                <a:ea typeface="ＭＳ Ｐゴシック" charset="0"/>
                <a:cs typeface="Calibri"/>
              </a:rPr>
              <a:t>Spectrum </a:t>
            </a:r>
            <a:r>
              <a:rPr lang="en-US" sz="2000" b="1" dirty="0" smtClean="0">
                <a:ea typeface="ＭＳ Ｐゴシック" charset="0"/>
                <a:cs typeface="Calibri"/>
              </a:rPr>
              <a:t>Disorder</a:t>
            </a:r>
            <a:endParaRPr lang="en-US" sz="2000" b="1" dirty="0">
              <a:latin typeface="+mj-lt"/>
              <a:ea typeface="ＭＳ Ｐゴシック" charset="0"/>
              <a:cs typeface="Calibri"/>
            </a:endParaRPr>
          </a:p>
          <a:p>
            <a:pPr marL="0" lvl="1" algn="ctr">
              <a:spcBef>
                <a:spcPts val="600"/>
              </a:spcBef>
              <a:spcAft>
                <a:spcPts val="600"/>
              </a:spcAft>
            </a:pPr>
            <a:r>
              <a:rPr lang="en-US" sz="2000" i="1" dirty="0">
                <a:latin typeface="+mj-lt"/>
                <a:ea typeface="ＭＳ Ｐゴシック" charset="0"/>
                <a:cs typeface="Calibri"/>
              </a:rPr>
              <a:t>COMPARED TO</a:t>
            </a:r>
          </a:p>
          <a:p>
            <a:pPr marL="0" lvl="1" algn="ctr"/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2.3%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of students </a:t>
            </a:r>
            <a:br>
              <a:rPr lang="en-US" sz="2000" dirty="0">
                <a:latin typeface="+mj-lt"/>
                <a:ea typeface="ＭＳ Ｐゴシック" charset="0"/>
                <a:cs typeface="Calibri"/>
              </a:rPr>
            </a:b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without disabilities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199" y="1381305"/>
            <a:ext cx="4648201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“Students left my child out of things to make him/her feel badly” (Social/Relational)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63240" y="2581634"/>
            <a:ext cx="4642160" cy="39395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16.7%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of students with </a:t>
            </a:r>
            <a:r>
              <a:rPr lang="en-US" sz="2000" dirty="0" smtClean="0">
                <a:latin typeface="+mj-lt"/>
                <a:ea typeface="ＭＳ Ｐゴシック" charset="0"/>
                <a:cs typeface="Calibri"/>
              </a:rPr>
              <a:t/>
            </a:r>
            <a:br>
              <a:rPr lang="en-US" sz="2000" dirty="0" smtClean="0">
                <a:latin typeface="+mj-lt"/>
                <a:ea typeface="ＭＳ Ｐゴシック" charset="0"/>
                <a:cs typeface="Calibri"/>
              </a:rPr>
            </a:b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Emotional </a:t>
            </a: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D</a:t>
            </a: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isturbance</a:t>
            </a:r>
            <a:endParaRPr lang="en-US" sz="2000" b="1" dirty="0">
              <a:latin typeface="+mj-lt"/>
              <a:ea typeface="ＭＳ Ｐゴシック" charset="0"/>
              <a:cs typeface="Calibri"/>
            </a:endParaRPr>
          </a:p>
          <a:p>
            <a:pPr marL="0" lvl="1" algn="ctr">
              <a:spcAft>
                <a:spcPts val="1200"/>
              </a:spcAft>
            </a:pP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8</a:t>
            </a: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.7%</a:t>
            </a:r>
            <a:r>
              <a:rPr lang="en-US" sz="2000" dirty="0" smtClean="0">
                <a:latin typeface="+mj-lt"/>
                <a:ea typeface="ＭＳ Ｐゴシック" charset="0"/>
                <a:cs typeface="Calibri"/>
              </a:rPr>
              <a:t>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of students with </a:t>
            </a:r>
            <a:r>
              <a:rPr lang="en-US" sz="2000" dirty="0" smtClean="0">
                <a:latin typeface="+mj-lt"/>
                <a:ea typeface="ＭＳ Ｐゴシック" charset="0"/>
                <a:cs typeface="Calibri"/>
              </a:rPr>
              <a:t/>
            </a:r>
            <a:br>
              <a:rPr lang="en-US" sz="2000" dirty="0" smtClean="0">
                <a:latin typeface="+mj-lt"/>
                <a:ea typeface="ＭＳ Ｐゴシック" charset="0"/>
                <a:cs typeface="Calibri"/>
              </a:rPr>
            </a:br>
            <a:r>
              <a:rPr lang="en-US" sz="2000" b="1" dirty="0" smtClean="0">
                <a:latin typeface="+mj-lt"/>
                <a:ea typeface="ＭＳ Ｐゴシック" charset="0"/>
                <a:cs typeface="Calibri"/>
              </a:rPr>
              <a:t>Hearing Impairment</a:t>
            </a: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solidFill>
                  <a:schemeClr val="tx1"/>
                </a:solidFill>
                <a:ea typeface="ＭＳ Ｐゴシック" charset="0"/>
                <a:cs typeface="Calibri"/>
              </a:rPr>
              <a:t>27.3%</a:t>
            </a:r>
            <a:r>
              <a:rPr lang="en-US" sz="2000" dirty="0" smtClean="0">
                <a:solidFill>
                  <a:schemeClr val="tx1"/>
                </a:solidFill>
                <a:ea typeface="ＭＳ Ｐゴシック" charset="0"/>
                <a:cs typeface="Calibri"/>
              </a:rPr>
              <a:t> </a:t>
            </a:r>
            <a:r>
              <a:rPr lang="en-US" sz="2000" dirty="0">
                <a:ea typeface="ＭＳ Ｐゴシック" charset="0"/>
                <a:cs typeface="Calibri"/>
              </a:rPr>
              <a:t>of students </a:t>
            </a:r>
            <a:r>
              <a:rPr lang="en-US" sz="2000" dirty="0" smtClean="0">
                <a:ea typeface="ＭＳ Ｐゴシック" charset="0"/>
                <a:cs typeface="Calibri"/>
              </a:rPr>
              <a:t>with </a:t>
            </a:r>
            <a:br>
              <a:rPr lang="en-US" sz="2000" dirty="0" smtClean="0">
                <a:ea typeface="ＭＳ Ｐゴシック" charset="0"/>
                <a:cs typeface="Calibri"/>
              </a:rPr>
            </a:br>
            <a:r>
              <a:rPr lang="en-US" sz="2000" b="1" dirty="0" smtClean="0">
                <a:ea typeface="ＭＳ Ｐゴシック" charset="0"/>
                <a:cs typeface="Calibri"/>
              </a:rPr>
              <a:t>Visual Impairment</a:t>
            </a:r>
            <a:endParaRPr lang="en-US" sz="2000" b="1" dirty="0" smtClean="0">
              <a:latin typeface="+mj-lt"/>
              <a:ea typeface="ＭＳ Ｐゴシック" charset="0"/>
              <a:cs typeface="Calibri"/>
            </a:endParaRPr>
          </a:p>
          <a:p>
            <a:pPr marL="0" lvl="1" algn="ctr">
              <a:spcAft>
                <a:spcPts val="1200"/>
              </a:spcAft>
            </a:pPr>
            <a:r>
              <a:rPr lang="en-US" sz="2000" b="1" dirty="0" smtClean="0">
                <a:ea typeface="ＭＳ Ｐゴシック" charset="0"/>
                <a:cs typeface="Calibri"/>
              </a:rPr>
              <a:t>14.5%</a:t>
            </a:r>
            <a:r>
              <a:rPr lang="en-US" sz="2000" dirty="0" smtClean="0">
                <a:ea typeface="ＭＳ Ｐゴシック" charset="0"/>
                <a:cs typeface="Calibri"/>
              </a:rPr>
              <a:t> </a:t>
            </a:r>
            <a:r>
              <a:rPr lang="en-US" sz="2000" dirty="0">
                <a:ea typeface="ＭＳ Ｐゴシック" charset="0"/>
                <a:cs typeface="Calibri"/>
              </a:rPr>
              <a:t>of students with </a:t>
            </a:r>
            <a:r>
              <a:rPr lang="en-US" sz="2000" dirty="0" smtClean="0">
                <a:ea typeface="ＭＳ Ｐゴシック" charset="0"/>
                <a:cs typeface="Calibri"/>
              </a:rPr>
              <a:t/>
            </a:r>
            <a:br>
              <a:rPr lang="en-US" sz="2000" dirty="0" smtClean="0">
                <a:ea typeface="ＭＳ Ｐゴシック" charset="0"/>
                <a:cs typeface="Calibri"/>
              </a:rPr>
            </a:br>
            <a:r>
              <a:rPr lang="en-US" sz="2000" b="1" dirty="0" smtClean="0">
                <a:ea typeface="ＭＳ Ｐゴシック" charset="0"/>
                <a:cs typeface="Calibri"/>
              </a:rPr>
              <a:t>Autism </a:t>
            </a:r>
            <a:r>
              <a:rPr lang="en-US" sz="2000" b="1" dirty="0">
                <a:ea typeface="ＭＳ Ｐゴシック" charset="0"/>
                <a:cs typeface="Calibri"/>
              </a:rPr>
              <a:t>S</a:t>
            </a:r>
            <a:r>
              <a:rPr lang="en-US" sz="2000" b="1" dirty="0" smtClean="0">
                <a:ea typeface="ＭＳ Ｐゴシック" charset="0"/>
                <a:cs typeface="Calibri"/>
              </a:rPr>
              <a:t>pectrum </a:t>
            </a:r>
            <a:r>
              <a:rPr lang="en-US" sz="2000" b="1" dirty="0">
                <a:ea typeface="ＭＳ Ｐゴシック" charset="0"/>
                <a:cs typeface="Calibri"/>
              </a:rPr>
              <a:t>D</a:t>
            </a:r>
            <a:r>
              <a:rPr lang="en-US" sz="2000" b="1" dirty="0" smtClean="0">
                <a:ea typeface="ＭＳ Ｐゴシック" charset="0"/>
                <a:cs typeface="Calibri"/>
              </a:rPr>
              <a:t>isorder</a:t>
            </a:r>
            <a:endParaRPr lang="en-US" sz="2000" b="1" dirty="0">
              <a:latin typeface="+mj-lt"/>
              <a:ea typeface="ＭＳ Ｐゴシック" charset="0"/>
              <a:cs typeface="Calibri"/>
            </a:endParaRPr>
          </a:p>
          <a:p>
            <a:pPr marL="0" lvl="1" algn="ctr">
              <a:spcBef>
                <a:spcPts val="600"/>
              </a:spcBef>
              <a:spcAft>
                <a:spcPts val="600"/>
              </a:spcAft>
            </a:pPr>
            <a:r>
              <a:rPr lang="en-US" sz="2000" i="1" dirty="0">
                <a:latin typeface="+mj-lt"/>
                <a:ea typeface="ＭＳ Ｐゴシック" charset="0"/>
                <a:cs typeface="Calibri"/>
              </a:rPr>
              <a:t>COMPARED TO</a:t>
            </a:r>
          </a:p>
          <a:p>
            <a:pPr marL="0" lvl="1" algn="ctr"/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4.6% </a:t>
            </a:r>
            <a:r>
              <a:rPr lang="en-US" sz="2000" dirty="0">
                <a:latin typeface="+mj-lt"/>
                <a:ea typeface="ＭＳ Ｐゴシック" charset="0"/>
                <a:cs typeface="Calibri"/>
              </a:rPr>
              <a:t>of students </a:t>
            </a:r>
            <a:r>
              <a:rPr lang="en-US" sz="2000" b="1" dirty="0">
                <a:latin typeface="+mj-lt"/>
                <a:ea typeface="ＭＳ Ｐゴシック" charset="0"/>
                <a:cs typeface="Calibri"/>
              </a:rPr>
              <a:t>without disabilities</a:t>
            </a:r>
          </a:p>
        </p:txBody>
      </p:sp>
    </p:spTree>
    <p:extLst>
      <p:ext uri="{BB962C8B-B14F-4D97-AF65-F5344CB8AC3E}">
        <p14:creationId xmlns:p14="http://schemas.microsoft.com/office/powerpoint/2010/main" val="30461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Implications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0407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0772" cy="1143000"/>
          </a:xfrm>
        </p:spPr>
        <p:txBody>
          <a:bodyPr>
            <a:noAutofit/>
          </a:bodyPr>
          <a:lstStyle/>
          <a:p>
            <a:r>
              <a:rPr lang="en-US" sz="4000" dirty="0"/>
              <a:t>General </a:t>
            </a:r>
            <a:r>
              <a:rPr lang="en-US" sz="4000" dirty="0" smtClean="0"/>
              <a:t>Implications for Bullying Prevention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0772" cy="4873752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Students </a:t>
            </a:r>
            <a:r>
              <a:rPr lang="en-US" sz="2800" dirty="0"/>
              <a:t>report less bullying in schools with a positive school climate and </a:t>
            </a:r>
            <a:r>
              <a:rPr lang="en-US" sz="2800" dirty="0" smtClean="0"/>
              <a:t>where </a:t>
            </a:r>
            <a:r>
              <a:rPr lang="en-US" sz="2800" dirty="0"/>
              <a:t>teachers emphasize the use of techniques for developing strong teacher-student relationships and students’ social and emotional </a:t>
            </a:r>
            <a:r>
              <a:rPr lang="en-US" sz="2800" dirty="0" smtClean="0"/>
              <a:t>skills</a:t>
            </a:r>
            <a:br>
              <a:rPr lang="en-US" sz="2800" dirty="0" smtClean="0"/>
            </a:br>
            <a:endParaRPr lang="en-US" sz="1000" dirty="0" smtClean="0"/>
          </a:p>
          <a:p>
            <a:r>
              <a:rPr lang="en-US" sz="2800" dirty="0"/>
              <a:t>T</a:t>
            </a:r>
            <a:r>
              <a:rPr lang="en-US" sz="2800" dirty="0" smtClean="0"/>
              <a:t>heory </a:t>
            </a:r>
            <a:r>
              <a:rPr lang="en-US" sz="2800" dirty="0"/>
              <a:t>and research show that </a:t>
            </a:r>
            <a:r>
              <a:rPr lang="en-US" sz="2800" b="1" dirty="0" smtClean="0"/>
              <a:t>responsiveness</a:t>
            </a:r>
            <a:r>
              <a:rPr lang="en-US" sz="2800" dirty="0" smtClean="0"/>
              <a:t> </a:t>
            </a:r>
            <a:r>
              <a:rPr lang="en-US" sz="2800" dirty="0"/>
              <a:t>(support) and </a:t>
            </a:r>
            <a:r>
              <a:rPr lang="en-US" sz="2800" b="1" dirty="0" smtClean="0"/>
              <a:t>demandingness</a:t>
            </a:r>
            <a:r>
              <a:rPr lang="en-US" sz="2800" dirty="0" smtClean="0"/>
              <a:t> </a:t>
            </a:r>
            <a:r>
              <a:rPr lang="en-US" sz="2800" dirty="0"/>
              <a:t>(structure) are two essential dimensions of school climate </a:t>
            </a:r>
            <a:r>
              <a:rPr lang="en-US" sz="2800" dirty="0" smtClean="0"/>
              <a:t>and </a:t>
            </a:r>
            <a:r>
              <a:rPr lang="en-US" sz="2800" dirty="0"/>
              <a:t>bullying </a:t>
            </a:r>
            <a:r>
              <a:rPr lang="en-US" sz="2800" dirty="0" smtClean="0"/>
              <a:t>prevention</a:t>
            </a:r>
            <a:br>
              <a:rPr lang="en-US" sz="2800" dirty="0" smtClean="0"/>
            </a:br>
            <a:endParaRPr lang="en-US" sz="1000" dirty="0" smtClean="0"/>
          </a:p>
          <a:p>
            <a:r>
              <a:rPr lang="en-US" sz="2800" dirty="0" smtClean="0"/>
              <a:t>Thus, Tier 1 prevention should focus on improving those aspects of school climate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97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0772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Implications for Bullying Prevention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0772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/>
              <a:t>S</a:t>
            </a:r>
            <a:r>
              <a:rPr lang="en-US" sz="2800" dirty="0" smtClean="0"/>
              <a:t>tudents </a:t>
            </a:r>
            <a:r>
              <a:rPr lang="en-US" sz="2800" dirty="0"/>
              <a:t>with </a:t>
            </a:r>
            <a:r>
              <a:rPr lang="en-US" sz="2800" dirty="0" smtClean="0"/>
              <a:t>disabilities are </a:t>
            </a:r>
            <a:r>
              <a:rPr lang="en-US" sz="2800" dirty="0"/>
              <a:t>at </a:t>
            </a:r>
            <a:r>
              <a:rPr lang="en-US" sz="2800" dirty="0" smtClean="0"/>
              <a:t>greater risk for being bullied, but especially those with ED, HI, VI, and OHI</a:t>
            </a:r>
            <a:br>
              <a:rPr lang="en-US" sz="2800" dirty="0" smtClean="0"/>
            </a:br>
            <a:endParaRPr lang="en-US" sz="1200" dirty="0"/>
          </a:p>
          <a:p>
            <a:r>
              <a:rPr lang="en-US" sz="2800" dirty="0"/>
              <a:t>Additional prevention efforts at Tiers 2 and 3 should be considered for these populations, as well as others who </a:t>
            </a:r>
            <a:r>
              <a:rPr lang="en-US" sz="2800" dirty="0" smtClean="0"/>
              <a:t>are at </a:t>
            </a:r>
            <a:r>
              <a:rPr lang="en-US" sz="2800" dirty="0"/>
              <a:t>greatest risk for being bullied (or for bullying others) </a:t>
            </a:r>
          </a:p>
        </p:txBody>
      </p:sp>
    </p:spTree>
    <p:extLst>
      <p:ext uri="{BB962C8B-B14F-4D97-AF65-F5344CB8AC3E}">
        <p14:creationId xmlns:p14="http://schemas.microsoft.com/office/powerpoint/2010/main" val="25706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0772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Implications for Bullying Prevention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0772" cy="487375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SW-PBS program fidelity is important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D</a:t>
            </a:r>
            <a:r>
              <a:rPr lang="en-US" sz="2400" dirty="0" smtClean="0"/>
              <a:t>ifferences </a:t>
            </a:r>
            <a:r>
              <a:rPr lang="en-US" sz="2400" dirty="0"/>
              <a:t>between Delaware schools in school climate, </a:t>
            </a:r>
            <a:r>
              <a:rPr lang="en-US" sz="2400" dirty="0" smtClean="0"/>
              <a:t>bullying </a:t>
            </a:r>
            <a:r>
              <a:rPr lang="en-US" sz="2400" dirty="0"/>
              <a:t>and the extent to which they are implementing </a:t>
            </a:r>
            <a:r>
              <a:rPr lang="en-US" sz="2400" dirty="0" smtClean="0"/>
              <a:t>SW-PBS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Prevention efforts should be guided by a comprehensive needs assessment to determine the areas in which your school should devote resources to train staff </a:t>
            </a:r>
          </a:p>
          <a:p>
            <a:pPr lvl="2">
              <a:spcAft>
                <a:spcPts val="600"/>
              </a:spcAft>
            </a:pPr>
            <a:r>
              <a:rPr lang="en-US" sz="2000" i="1" dirty="0" smtClean="0"/>
              <a:t>Delaware </a:t>
            </a:r>
            <a:r>
              <a:rPr lang="en-US" sz="2000" i="1" dirty="0"/>
              <a:t>Assessment of Strengths and Needs for PBS</a:t>
            </a:r>
            <a:r>
              <a:rPr lang="en-US" sz="2000" dirty="0"/>
              <a:t> (</a:t>
            </a:r>
            <a:r>
              <a:rPr lang="en-US" sz="2000" i="1" dirty="0"/>
              <a:t>DASNPBS</a:t>
            </a:r>
            <a:r>
              <a:rPr lang="en-US" sz="2000" dirty="0"/>
              <a:t>) </a:t>
            </a:r>
            <a:endParaRPr lang="en-US" sz="2000" dirty="0" smtClean="0"/>
          </a:p>
          <a:p>
            <a:pPr lvl="2">
              <a:spcAft>
                <a:spcPts val="600"/>
              </a:spcAft>
            </a:pPr>
            <a:r>
              <a:rPr lang="en-US" sz="2000" i="1" dirty="0" smtClean="0"/>
              <a:t>DE-PBS Key Feature Evaluation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0732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679450"/>
            <a:ext cx="5702300" cy="1143000"/>
          </a:xfrm>
        </p:spPr>
        <p:txBody>
          <a:bodyPr/>
          <a:lstStyle/>
          <a:p>
            <a:r>
              <a:rPr lang="en-US" sz="6600" dirty="0" smtClean="0"/>
              <a:t>Questions?</a:t>
            </a:r>
          </a:p>
        </p:txBody>
      </p:sp>
      <p:sp>
        <p:nvSpPr>
          <p:cNvPr id="77827" name="Rectangle 14"/>
          <p:cNvSpPr>
            <a:spLocks noGrp="1"/>
          </p:cNvSpPr>
          <p:nvPr>
            <p:ph type="body" idx="4294967295"/>
          </p:nvPr>
        </p:nvSpPr>
        <p:spPr>
          <a:xfrm>
            <a:off x="457200" y="1822450"/>
            <a:ext cx="8229600" cy="45942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George Bear: </a:t>
            </a:r>
            <a:r>
              <a:rPr lang="en-US" sz="2400" dirty="0" smtClean="0">
                <a:hlinkClick r:id="rId3"/>
              </a:rPr>
              <a:t>gbear@udel.edu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Debby Boyer: </a:t>
            </a:r>
            <a:r>
              <a:rPr lang="en-US" sz="2400" dirty="0" smtClean="0">
                <a:hlinkClick r:id="rId4"/>
              </a:rPr>
              <a:t>dboyer@udel.edu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Sarah Hearn: </a:t>
            </a:r>
            <a:r>
              <a:rPr lang="en-US" sz="2400" dirty="0" smtClean="0">
                <a:hlinkClick r:id="rId5"/>
              </a:rPr>
              <a:t>skhearn@udel.edu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Lindsey </a:t>
            </a:r>
            <a:r>
              <a:rPr lang="en-US" dirty="0" err="1"/>
              <a:t>Mantz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lmantz@udel.edu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en-US" sz="2400" i="1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4400" dirty="0" smtClean="0">
                <a:hlinkClick r:id="rId6"/>
              </a:rPr>
              <a:t>www.delawarepbs.org</a:t>
            </a:r>
            <a:r>
              <a:rPr lang="en-US" sz="4400" dirty="0" smtClean="0"/>
              <a:t> 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8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4400" dirty="0" smtClean="0"/>
              <a:t>						Thank you!</a:t>
            </a:r>
          </a:p>
        </p:txBody>
      </p:sp>
      <p:pic>
        <p:nvPicPr>
          <p:cNvPr id="77830" name="Picture 7" descr="MPj04395510000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57875" y="903514"/>
            <a:ext cx="2600325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302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i="1" dirty="0" smtClean="0"/>
              <a:t>Delaware School Climate Survey Items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152901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080352"/>
              </p:ext>
            </p:extLst>
          </p:nvPr>
        </p:nvGraphicFramePr>
        <p:xfrm>
          <a:off x="152400" y="23706"/>
          <a:ext cx="8770937" cy="6717538"/>
        </p:xfrm>
        <a:graphic>
          <a:graphicData uri="http://schemas.openxmlformats.org/drawingml/2006/table">
            <a:tbl>
              <a:tblPr/>
              <a:tblGrid>
                <a:gridCol w="2743200"/>
                <a:gridCol w="3020539"/>
                <a:gridCol w="3007198"/>
              </a:tblGrid>
              <a:tr h="47370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Subscales of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2013 Delaware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School Climate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Surveys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8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Student Survey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9599" marR="29599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Teacher/Staff Survey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9599" marR="29599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Home Survey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29599" marR="29599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i="1" dirty="0">
                          <a:solidFill>
                            <a:schemeClr val="accent2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Part I</a:t>
                      </a:r>
                      <a:r>
                        <a:rPr lang="en-US" sz="1800" b="1" dirty="0">
                          <a:solidFill>
                            <a:schemeClr val="accent2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accent2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: School Climate</a:t>
                      </a:r>
                      <a:endParaRPr lang="en-US" sz="1800" b="1" dirty="0">
                        <a:solidFill>
                          <a:schemeClr val="accent2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Teacher-Student Relations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Teacher-Student Relations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Teacher-Student Relations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Student-Student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Relations</a:t>
                      </a:r>
                      <a:endParaRPr lang="en-US" sz="18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Student-Student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Relations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Student-Student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Relations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Respect for Diversity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Respect for Diversity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Respect for Diversity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Clarity of Expectations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Clarity of Expectations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Clarity of Expectations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Fairness of Rules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Fairness of Rules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Fairness of Rules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School Safety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School Safety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School Safety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Student Engagement School-wide</a:t>
                      </a:r>
                      <a:endParaRPr lang="en-US" sz="18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Student Engagement School-wide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strike="sngStrike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Bullying School-wide</a:t>
                      </a:r>
                      <a:endParaRPr lang="en-US" sz="18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Bullying School-wide</a:t>
                      </a:r>
                      <a:endParaRPr lang="en-US" sz="18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strike="sngStrike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98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Teacher-Home Communications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Teacher-Home Communications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9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solidFill>
                          <a:schemeClr val="tx1"/>
                        </a:solidFill>
                        <a:latin typeface="+mj-lt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Staff Relations</a:t>
                      </a:r>
                      <a:endParaRPr lang="en-US" sz="18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Total School Climate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Total School Climate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Total School Climate 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Parent Satisfaction</a:t>
                      </a:r>
                    </a:p>
                  </a:txBody>
                  <a:tcPr marL="29599" marR="29599" marT="66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3885865-90C2-45BF-97B4-765B1643C3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9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Bullying School-Wide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8140263" cy="48737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Items</a:t>
            </a:r>
          </a:p>
          <a:p>
            <a:pPr lvl="1"/>
            <a:r>
              <a:rPr lang="en-US" sz="2400" dirty="0" smtClean="0"/>
              <a:t>“</a:t>
            </a:r>
            <a:r>
              <a:rPr lang="en-US" sz="2400" dirty="0"/>
              <a:t>Students threaten and bully others in this school”</a:t>
            </a:r>
          </a:p>
          <a:p>
            <a:pPr lvl="1"/>
            <a:r>
              <a:rPr lang="en-US" sz="2400" dirty="0"/>
              <a:t>“Students worry about others bullying them in this school”</a:t>
            </a:r>
          </a:p>
          <a:p>
            <a:pPr lvl="1"/>
            <a:r>
              <a:rPr lang="en-US" sz="2400" dirty="0"/>
              <a:t>“In this school, bullying is a problem”</a:t>
            </a:r>
          </a:p>
          <a:p>
            <a:pPr lvl="1"/>
            <a:r>
              <a:rPr lang="en-US" sz="2400" dirty="0"/>
              <a:t>“Students bully one another in this school</a:t>
            </a:r>
            <a:r>
              <a:rPr lang="en-US" sz="2400" dirty="0" smtClean="0"/>
              <a:t>”</a:t>
            </a:r>
            <a:br>
              <a:rPr lang="en-US" sz="2400" dirty="0" smtClean="0"/>
            </a:br>
            <a:endParaRPr lang="en-US" sz="11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800" dirty="0">
                <a:solidFill>
                  <a:srgbClr val="0D0D0D"/>
                </a:solidFill>
              </a:rPr>
              <a:t>Scores range from 1 (Strongly Disagree) to 4 (Strongly </a:t>
            </a:r>
            <a:r>
              <a:rPr lang="en-US" sz="2800" dirty="0" smtClean="0">
                <a:solidFill>
                  <a:srgbClr val="0D0D0D"/>
                </a:solidFill>
              </a:rPr>
              <a:t>Agree)</a:t>
            </a:r>
            <a:br>
              <a:rPr lang="en-US" sz="2800" dirty="0" smtClean="0">
                <a:solidFill>
                  <a:srgbClr val="0D0D0D"/>
                </a:solidFill>
              </a:rPr>
            </a:br>
            <a:endParaRPr lang="en-US" sz="1100" dirty="0" smtClean="0">
              <a:solidFill>
                <a:srgbClr val="0D0D0D"/>
              </a:solidFill>
            </a:endParaRP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800" b="1" dirty="0" smtClean="0"/>
              <a:t>Note: </a:t>
            </a:r>
            <a:r>
              <a:rPr lang="en-US" sz="2800" dirty="0" smtClean="0"/>
              <a:t>A </a:t>
            </a:r>
            <a:r>
              <a:rPr lang="en-US" sz="2800" dirty="0"/>
              <a:t>high score for this subscale is </a:t>
            </a:r>
            <a:r>
              <a:rPr lang="en-US" sz="2800" i="1" dirty="0" smtClean="0"/>
              <a:t>unfavorable</a:t>
            </a:r>
            <a:endParaRPr lang="en-US" sz="2800" i="1" dirty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2492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23597"/>
              </p:ext>
            </p:extLst>
          </p:nvPr>
        </p:nvGraphicFramePr>
        <p:xfrm>
          <a:off x="228600" y="914400"/>
          <a:ext cx="8763000" cy="4800600"/>
        </p:xfrm>
        <a:graphic>
          <a:graphicData uri="http://schemas.openxmlformats.org/drawingml/2006/table">
            <a:tbl>
              <a:tblPr/>
              <a:tblGrid>
                <a:gridCol w="2825501"/>
                <a:gridCol w="2930525"/>
                <a:gridCol w="3006974"/>
              </a:tblGrid>
              <a:tr h="88775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 smtClean="0">
                          <a:latin typeface="+mj-lt"/>
                          <a:ea typeface="Times New Roman"/>
                          <a:cs typeface="Arial" pitchFamily="34" charset="0"/>
                        </a:rPr>
                        <a:t>PART II: Techniques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4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+mj-lt"/>
                          <a:ea typeface="Times New Roman"/>
                          <a:cs typeface="Arial" pitchFamily="34" charset="0"/>
                        </a:rPr>
                        <a:t>Student Survey</a:t>
                      </a:r>
                      <a:r>
                        <a:rPr lang="en-US" sz="2400" dirty="0">
                          <a:latin typeface="+mj-lt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+mj-lt"/>
                          <a:ea typeface="Times New Roman"/>
                          <a:cs typeface="Arial" pitchFamily="34" charset="0"/>
                        </a:rPr>
                        <a:t>Teacher/Staff Survey</a:t>
                      </a:r>
                      <a:r>
                        <a:rPr lang="en-US" sz="2400" dirty="0">
                          <a:latin typeface="+mj-lt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+mj-lt"/>
                          <a:ea typeface="Times New Roman"/>
                          <a:cs typeface="Arial" pitchFamily="34" charset="0"/>
                        </a:rPr>
                        <a:t>Home Survey</a:t>
                      </a:r>
                      <a:r>
                        <a:rPr lang="en-US" sz="2400" dirty="0">
                          <a:latin typeface="+mj-lt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 marL="29597" marR="29597" marT="66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81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  <a:ea typeface="Times New Roman"/>
                          <a:cs typeface="Arial" pitchFamily="34" charset="0"/>
                        </a:rPr>
                        <a:t>Positive Behavior Techniques</a:t>
                      </a:r>
                      <a:endParaRPr lang="en-US" sz="2400" dirty="0">
                        <a:effectLst/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  <a:ea typeface="Times New Roman"/>
                          <a:cs typeface="Arial" pitchFamily="34" charset="0"/>
                        </a:rPr>
                        <a:t>Positive Behavior Techniques</a:t>
                      </a:r>
                      <a:endParaRPr lang="en-US" sz="2400" dirty="0">
                        <a:effectLst/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+mj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4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  <a:ea typeface="Times New Roman"/>
                          <a:cs typeface="Arial" pitchFamily="34" charset="0"/>
                        </a:rPr>
                        <a:t>Punitive Techniques</a:t>
                      </a:r>
                      <a:endParaRPr lang="en-US" sz="2400" dirty="0">
                        <a:effectLst/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  <a:ea typeface="Times New Roman"/>
                          <a:cs typeface="Arial" pitchFamily="34" charset="0"/>
                        </a:rPr>
                        <a:t>Punitive Techniques</a:t>
                      </a:r>
                      <a:endParaRPr lang="en-US" sz="2400" dirty="0">
                        <a:effectLst/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+mj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64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  <a:ea typeface="Times New Roman"/>
                          <a:cs typeface="Arial" pitchFamily="34" charset="0"/>
                        </a:rPr>
                        <a:t>Social Emotional Learning Techniques</a:t>
                      </a:r>
                      <a:endParaRPr lang="en-US" sz="2400" dirty="0">
                        <a:effectLst/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j-lt"/>
                          <a:ea typeface="Times New Roman"/>
                          <a:cs typeface="Arial" pitchFamily="34" charset="0"/>
                        </a:rPr>
                        <a:t>Social Emotional Learning Techniques</a:t>
                      </a:r>
                      <a:endParaRPr lang="en-US" sz="2400" dirty="0">
                        <a:effectLst/>
                        <a:latin typeface="+mj-lt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+mj-lt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D4F89C-6A92-4AC3-86B8-E115194A22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9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03758"/>
              </p:ext>
            </p:extLst>
          </p:nvPr>
        </p:nvGraphicFramePr>
        <p:xfrm>
          <a:off x="220579" y="157314"/>
          <a:ext cx="8686800" cy="6213989"/>
        </p:xfrm>
        <a:graphic>
          <a:graphicData uri="http://schemas.openxmlformats.org/drawingml/2006/table">
            <a:tbl>
              <a:tblPr/>
              <a:tblGrid>
                <a:gridCol w="1836821"/>
                <a:gridCol w="2286000"/>
                <a:gridCol w="2125579"/>
                <a:gridCol w="2438400"/>
              </a:tblGrid>
              <a:tr h="8347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Part III: Bullying &amp; IV: Engagement  (Individual Level)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3469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Student Survey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Teacher/Staff Survey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Home Survey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29597" marR="29597" marT="66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1655"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Bullying Victimization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Physical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Physical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16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Verbal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Verbal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559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Social/Relational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Social/Relational Bullying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416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Cyberbullying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2</a:t>
                      </a: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7102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Student Engagement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Cognitive &amp; Behavioral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Cognitive &amp; Behavioral</a:t>
                      </a:r>
                    </a:p>
                  </a:txBody>
                  <a:tcPr marL="68580" marR="68580" marT="0" marB="0" horzOverflow="overflow"/>
                </a:tc>
              </a:tr>
              <a:tr h="8371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Emotional</a:t>
                      </a:r>
                    </a:p>
                  </a:txBody>
                  <a:tcPr marL="68580" marR="68580" marT="0" marB="0" horzOverflow="overflow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Emotional</a:t>
                      </a:r>
                    </a:p>
                  </a:txBody>
                  <a:tcPr marL="68580" marR="68580" marT="0" marB="0" horzOverflow="overflow"/>
                </a:tc>
              </a:tr>
              <a:tr h="63062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1 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Grades 6-12 only for the printed version. Optional for grades 4-5 with computer version.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2</a:t>
                      </a: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Arial" pitchFamily="34" charset="0"/>
                        </a:rPr>
                        <a:t> Grades 6-12 only.</a:t>
                      </a:r>
                      <a:endParaRPr kumimoji="0" lang="en-US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7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 txBox="1">
            <a:spLocks/>
          </p:cNvSpPr>
          <p:nvPr/>
        </p:nvSpPr>
        <p:spPr bwMode="auto">
          <a:xfrm>
            <a:off x="263523" y="1497168"/>
            <a:ext cx="8651875" cy="501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50" indent="-3492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685800" indent="-3365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968375" indent="-28257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417830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 dirty="0">
                <a:latin typeface="+mn-lt"/>
                <a:ea typeface="+mn-ea"/>
              </a:rPr>
              <a:t>Verbal</a:t>
            </a:r>
            <a:r>
              <a:rPr lang="en-US" dirty="0">
                <a:latin typeface="+mn-lt"/>
                <a:ea typeface="+mn-ea"/>
              </a:rPr>
              <a:t> Bullying</a:t>
            </a:r>
          </a:p>
          <a:p>
            <a:pPr marL="754380" lvl="1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ja-JP" altLang="en-US" dirty="0">
                <a:latin typeface="+mn-lt"/>
                <a:ea typeface="+mn-ea"/>
              </a:rPr>
              <a:t>“</a:t>
            </a:r>
            <a:r>
              <a:rPr lang="en-US" altLang="ja-JP" dirty="0">
                <a:latin typeface="+mn-lt"/>
                <a:ea typeface="+mn-ea"/>
              </a:rPr>
              <a:t>A student said mean things to me.</a:t>
            </a:r>
            <a:r>
              <a:rPr lang="ja-JP" altLang="en-US" dirty="0">
                <a:latin typeface="+mn-lt"/>
                <a:ea typeface="+mn-ea"/>
              </a:rPr>
              <a:t>”</a:t>
            </a:r>
            <a:endParaRPr lang="en-US" altLang="ja-JP" dirty="0">
              <a:latin typeface="+mn-lt"/>
              <a:ea typeface="+mn-ea"/>
            </a:endParaRPr>
          </a:p>
          <a:p>
            <a:pPr marL="417830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 dirty="0">
                <a:latin typeface="+mn-lt"/>
                <a:ea typeface="+mn-ea"/>
              </a:rPr>
              <a:t>Physical</a:t>
            </a:r>
            <a:r>
              <a:rPr lang="en-US" dirty="0">
                <a:latin typeface="+mn-lt"/>
                <a:ea typeface="+mn-ea"/>
              </a:rPr>
              <a:t> Bullying</a:t>
            </a:r>
          </a:p>
          <a:p>
            <a:pPr marL="754380" lvl="1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ja-JP" altLang="en-US" dirty="0">
                <a:latin typeface="+mn-lt"/>
                <a:ea typeface="+mn-ea"/>
              </a:rPr>
              <a:t>“</a:t>
            </a:r>
            <a:r>
              <a:rPr lang="en-US" altLang="ja-JP" dirty="0">
                <a:latin typeface="+mn-lt"/>
                <a:ea typeface="+mn-ea"/>
              </a:rPr>
              <a:t>I was pushed or shoved on purpose.</a:t>
            </a:r>
            <a:r>
              <a:rPr lang="ja-JP" altLang="en-US" dirty="0">
                <a:latin typeface="+mn-lt"/>
                <a:ea typeface="+mn-ea"/>
              </a:rPr>
              <a:t>”</a:t>
            </a:r>
            <a:endParaRPr lang="en-US" altLang="ja-JP" dirty="0">
              <a:latin typeface="+mn-lt"/>
              <a:ea typeface="+mn-ea"/>
            </a:endParaRPr>
          </a:p>
          <a:p>
            <a:pPr marL="417830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 dirty="0">
                <a:latin typeface="+mn-lt"/>
                <a:ea typeface="+mn-ea"/>
              </a:rPr>
              <a:t>Social/Relational</a:t>
            </a:r>
            <a:r>
              <a:rPr lang="en-US" dirty="0">
                <a:latin typeface="+mn-lt"/>
                <a:ea typeface="+mn-ea"/>
              </a:rPr>
              <a:t> Bullying</a:t>
            </a:r>
          </a:p>
          <a:p>
            <a:pPr marL="754380" lvl="1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ja-JP" altLang="en-US" dirty="0">
                <a:latin typeface="+mn-lt"/>
                <a:ea typeface="+mn-ea"/>
              </a:rPr>
              <a:t>“</a:t>
            </a:r>
            <a:r>
              <a:rPr lang="en-US" altLang="ja-JP" dirty="0">
                <a:latin typeface="+mn-lt"/>
                <a:ea typeface="+mn-ea"/>
              </a:rPr>
              <a:t>A student told/got others to not like me.</a:t>
            </a:r>
            <a:r>
              <a:rPr lang="ja-JP" altLang="en-US" dirty="0">
                <a:latin typeface="+mn-lt"/>
                <a:ea typeface="+mn-ea"/>
              </a:rPr>
              <a:t>”</a:t>
            </a:r>
            <a:endParaRPr lang="en-US" altLang="ja-JP" dirty="0">
              <a:latin typeface="+mn-lt"/>
              <a:ea typeface="+mn-ea"/>
            </a:endParaRPr>
          </a:p>
          <a:p>
            <a:pPr marL="417830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 dirty="0">
                <a:latin typeface="+mn-lt"/>
                <a:ea typeface="+mn-ea"/>
              </a:rPr>
              <a:t>Cyberbullying</a:t>
            </a:r>
            <a:r>
              <a:rPr lang="en-US" dirty="0">
                <a:latin typeface="+mn-lt"/>
                <a:ea typeface="+mn-ea"/>
              </a:rPr>
              <a:t> </a:t>
            </a:r>
            <a:endParaRPr lang="en-US" dirty="0" smtClean="0">
              <a:latin typeface="+mn-lt"/>
              <a:ea typeface="+mn-ea"/>
            </a:endParaRPr>
          </a:p>
          <a:p>
            <a:pPr marL="754380" lvl="1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+mn-lt"/>
                <a:ea typeface="+mn-ea"/>
              </a:rPr>
              <a:t>“</a:t>
            </a:r>
            <a:r>
              <a:rPr lang="en-US" altLang="ja-JP" dirty="0">
                <a:latin typeface="+mn-lt"/>
                <a:ea typeface="+mn-ea"/>
              </a:rPr>
              <a:t>A student sent me a mean or hurtful message about me using email, text messaging, instant messaging, or similar electronic messaging.</a:t>
            </a:r>
            <a:r>
              <a:rPr lang="ja-JP" altLang="en-US" dirty="0" smtClean="0">
                <a:latin typeface="+mn-lt"/>
                <a:ea typeface="+mn-ea"/>
              </a:rPr>
              <a:t>”</a:t>
            </a:r>
            <a:endParaRPr lang="en-US" altLang="ja-JP" dirty="0" smtClean="0">
              <a:latin typeface="+mn-lt"/>
              <a:ea typeface="+mn-ea"/>
            </a:endParaRPr>
          </a:p>
          <a:p>
            <a:pPr marL="417830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ea typeface="+mn-ea"/>
              </a:rPr>
              <a:t>Scores range from 1 (Never) to 6 (Everyday) </a:t>
            </a:r>
            <a:endParaRPr lang="en-US" dirty="0" smtClean="0">
              <a:latin typeface="+mn-lt"/>
              <a:ea typeface="+mn-ea"/>
            </a:endParaRPr>
          </a:p>
          <a:p>
            <a:pPr marL="754380" lvl="1" indent="-34290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52284"/>
            <a:ext cx="7467600" cy="904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Bullying Victimization Item Examples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1848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0D4F89C-6A92-4AC3-86B8-E115194A22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052761"/>
              </p:ext>
            </p:extLst>
          </p:nvPr>
        </p:nvGraphicFramePr>
        <p:xfrm>
          <a:off x="0" y="0"/>
          <a:ext cx="9143999" cy="6805893"/>
        </p:xfrm>
        <a:graphic>
          <a:graphicData uri="http://schemas.openxmlformats.org/drawingml/2006/table">
            <a:tbl>
              <a:tblPr/>
              <a:tblGrid>
                <a:gridCol w="1600200"/>
                <a:gridCol w="1752600"/>
                <a:gridCol w="1828800"/>
                <a:gridCol w="1905000"/>
                <a:gridCol w="2057399"/>
              </a:tblGrid>
              <a:tr h="66844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1F2E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2013 Survey Sample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6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Student Survey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Teacher Survey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Home Survey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69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Elementary   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Schools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89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89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069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Respondents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18498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3391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15795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069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Middle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69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Respondents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10971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1334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3522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69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High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98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Respondents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7245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1084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1177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069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Alternative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69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Respondents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69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Special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069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Respondents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244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340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298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069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Early            Childhood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69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E3E5C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Respondents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116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361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69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Other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Schools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069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erpetua" pitchFamily="18" charset="0"/>
                        <a:ea typeface="ＭＳ Ｐゴシック" pitchFamily="34" charset="-128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Respondents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3116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301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 pitchFamily="34" charset="-128"/>
                          <a:cs typeface="+mn-cs"/>
                        </a:rPr>
                        <a:t>1061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7431</TotalTime>
  <Words>1480</Words>
  <Application>Microsoft Office PowerPoint</Application>
  <PresentationFormat>On-screen Show (4:3)</PresentationFormat>
  <Paragraphs>495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Oriel</vt:lpstr>
      <vt:lpstr>Bullying Victimization  in Delaware</vt:lpstr>
      <vt:lpstr>Information to be Covered</vt:lpstr>
      <vt:lpstr>Delaware School Climate Survey Items</vt:lpstr>
      <vt:lpstr>PowerPoint Presentation</vt:lpstr>
      <vt:lpstr>Bullying School-Wide</vt:lpstr>
      <vt:lpstr>PowerPoint Presentation</vt:lpstr>
      <vt:lpstr>PowerPoint Presentation</vt:lpstr>
      <vt:lpstr>Bullying Victimization Item Examples</vt:lpstr>
      <vt:lpstr>PowerPoint Presentation</vt:lpstr>
      <vt:lpstr>Survey Results</vt:lpstr>
      <vt:lpstr>PowerPoint Presentation</vt:lpstr>
      <vt:lpstr>The following percentages agreed or strongly agreed that bullying was a problem in their school:</vt:lpstr>
      <vt:lpstr>The following percentages agreed or strongly agreed that bullying was a problem in their school:</vt:lpstr>
      <vt:lpstr>The following percentages agreed or strongly agreed that bullying was a problem in their school:</vt:lpstr>
      <vt:lpstr>The following percentages agreed or strongly agreed that bullying was a problem in their school:</vt:lpstr>
      <vt:lpstr>Bullying Victimization Results</vt:lpstr>
      <vt:lpstr>Bullying Victimization Results</vt:lpstr>
      <vt:lpstr>Bullying Victimization Results</vt:lpstr>
      <vt:lpstr>School Climate and Bullying</vt:lpstr>
      <vt:lpstr>PowerPoint Presentation</vt:lpstr>
      <vt:lpstr>PowerPoint Presentation</vt:lpstr>
      <vt:lpstr>Bullying and Students with Disabilities</vt:lpstr>
      <vt:lpstr>Bullying and Students with Disabilities</vt:lpstr>
      <vt:lpstr>Bullying and Students with Disabilities</vt:lpstr>
      <vt:lpstr>Implications</vt:lpstr>
      <vt:lpstr>General Implications for Bullying Prevention</vt:lpstr>
      <vt:lpstr>Implications for Bullying Prevention</vt:lpstr>
      <vt:lpstr>Implications for Bullying Prevention</vt:lpstr>
      <vt:lpstr>Questions?</vt:lpstr>
    </vt:vector>
  </TitlesOfParts>
  <Company>CDS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DE-PBS Celebration April 29, 2014</dc:title>
  <dc:creator>Debby Boyer</dc:creator>
  <cp:lastModifiedBy>Jessica Kradjel</cp:lastModifiedBy>
  <cp:revision>59</cp:revision>
  <cp:lastPrinted>2014-04-23T18:54:45Z</cp:lastPrinted>
  <dcterms:created xsi:type="dcterms:W3CDTF">2014-04-14T14:14:07Z</dcterms:created>
  <dcterms:modified xsi:type="dcterms:W3CDTF">2014-04-28T16:23:55Z</dcterms:modified>
</cp:coreProperties>
</file>