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57" r:id="rId1"/>
    <p:sldMasterId id="2147484069" r:id="rId2"/>
  </p:sldMasterIdLst>
  <p:notesMasterIdLst>
    <p:notesMasterId r:id="rId30"/>
  </p:notesMasterIdLst>
  <p:sldIdLst>
    <p:sldId id="256" r:id="rId3"/>
    <p:sldId id="265" r:id="rId4"/>
    <p:sldId id="261" r:id="rId5"/>
    <p:sldId id="291" r:id="rId6"/>
    <p:sldId id="268" r:id="rId7"/>
    <p:sldId id="272" r:id="rId8"/>
    <p:sldId id="273" r:id="rId9"/>
    <p:sldId id="274" r:id="rId10"/>
    <p:sldId id="275" r:id="rId11"/>
    <p:sldId id="276" r:id="rId12"/>
    <p:sldId id="277" r:id="rId13"/>
    <p:sldId id="278" r:id="rId14"/>
    <p:sldId id="279" r:id="rId15"/>
    <p:sldId id="292" r:id="rId16"/>
    <p:sldId id="293" r:id="rId17"/>
    <p:sldId id="284" r:id="rId18"/>
    <p:sldId id="285" r:id="rId19"/>
    <p:sldId id="288" r:id="rId20"/>
    <p:sldId id="267" r:id="rId21"/>
    <p:sldId id="286" r:id="rId22"/>
    <p:sldId id="295" r:id="rId23"/>
    <p:sldId id="287" r:id="rId24"/>
    <p:sldId id="263" r:id="rId25"/>
    <p:sldId id="264" r:id="rId26"/>
    <p:sldId id="262" r:id="rId27"/>
    <p:sldId id="280" r:id="rId28"/>
    <p:sldId id="294" r:id="rId29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63317" autoAdjust="0"/>
  </p:normalViewPr>
  <p:slideViewPr>
    <p:cSldViewPr snapToGrid="0" snapToObjects="1">
      <p:cViewPr>
        <p:scale>
          <a:sx n="60" d="100"/>
          <a:sy n="60" d="100"/>
        </p:scale>
        <p:origin x="-2244" y="-58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101" d="100"/>
          <a:sy n="101" d="100"/>
        </p:scale>
        <p:origin x="-2568" y="-90"/>
      </p:cViewPr>
      <p:guideLst>
        <p:guide orient="horz" pos="2928"/>
        <p:guide pos="216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F3746840-99A4-FC49-823C-A34408176A3E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76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46" tIns="46223" rIns="92446" bIns="46223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8182" y="4415790"/>
            <a:ext cx="5505450" cy="4183380"/>
          </a:xfrm>
          <a:prstGeom prst="rect">
            <a:avLst/>
          </a:prstGeom>
        </p:spPr>
        <p:txBody>
          <a:bodyPr vert="horz" lIns="92446" tIns="46223" rIns="92446" bIns="46223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1046438B-5688-8745-86F9-D1B66461F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39331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5652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smtClean="0"/>
              <a:t>of the questions on slide – full list from presentation below</a:t>
            </a:r>
          </a:p>
          <a:p>
            <a:endParaRPr lang="en-US" dirty="0" smtClean="0"/>
          </a:p>
          <a:p>
            <a:r>
              <a:rPr lang="en-US" dirty="0"/>
              <a:t>What would the expectations for students/ teachers be? </a:t>
            </a:r>
          </a:p>
          <a:p>
            <a:r>
              <a:rPr lang="en-US" dirty="0"/>
              <a:t>How would expectations be communicated and reinforced? </a:t>
            </a:r>
          </a:p>
          <a:p>
            <a:r>
              <a:rPr lang="en-US" dirty="0"/>
              <a:t>Would you attend for shorter days year round or have longer days with less summer vacation? </a:t>
            </a:r>
          </a:p>
          <a:p>
            <a:r>
              <a:rPr lang="en-US" dirty="0"/>
              <a:t>How would different types of learners be engaged in school/ academics?</a:t>
            </a:r>
          </a:p>
          <a:p>
            <a:r>
              <a:rPr lang="en-US" dirty="0"/>
              <a:t>How would all students be challenged to think creatively, and be prepared for the world of work and adult life beyond high school?</a:t>
            </a:r>
          </a:p>
          <a:p>
            <a:r>
              <a:rPr lang="en-US" dirty="0"/>
              <a:t>What would students and teachers interactions look like?</a:t>
            </a:r>
          </a:p>
          <a:p>
            <a:r>
              <a:rPr lang="en-US" dirty="0"/>
              <a:t>What would the culture be like?</a:t>
            </a:r>
          </a:p>
          <a:p>
            <a:r>
              <a:rPr lang="en-US" dirty="0"/>
              <a:t>What beliefs and attitude would be prevalent/ mainstream?</a:t>
            </a:r>
          </a:p>
          <a:p>
            <a:r>
              <a:rPr lang="en-US" dirty="0"/>
              <a:t>What kinds of activities, schedules would be in your school?</a:t>
            </a:r>
          </a:p>
          <a:p>
            <a:r>
              <a:rPr lang="en-US" dirty="0"/>
              <a:t>What else would you need to consider in creating your ideal school?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6675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0330C92-4E01-4958-BA98-FF2E0B1DEB63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58254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58016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06334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462229">
              <a:defRPr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85363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16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r>
              <a:rPr lang="en-US" smtClean="0"/>
              <a:t>DE-PBS Cadre 2/12/2013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1743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58708A4-39FF-41BD-8AF9-90F83874E77B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53859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35114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010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8104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934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55223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2341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5356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39436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718778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4277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321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56025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6938" y="236538"/>
            <a:ext cx="2867025" cy="21510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8182" y="2592633"/>
            <a:ext cx="5505450" cy="6237333"/>
          </a:xfrm>
        </p:spPr>
        <p:txBody>
          <a:bodyPr/>
          <a:lstStyle/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3929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061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6909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4F9A519-0D09-4A6A-95DC-CA194258B501}" type="slidenum">
              <a:rPr lang="en-US"/>
              <a:pPr/>
              <a:t>7</a:t>
            </a:fld>
            <a:endParaRPr lang="en-US"/>
          </a:p>
        </p:txBody>
      </p:sp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8449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46438B-5688-8745-86F9-D1B66461F69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153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EA3-FCAF-434E-82A0-481D8E33604A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5/14/2013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371-7675-45B9-B361-3E314553D87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4644413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EA3-FCAF-434E-82A0-481D8E33604A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5/14/2013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371-7675-45B9-B361-3E314553D87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6254820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EA3-FCAF-434E-82A0-481D8E33604A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5/14/2013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371-7675-45B9-B361-3E314553D87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7979888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BCED3E41-E2DE-48B7-AD25-2C05D8372D60}" type="datetime4">
              <a:rPr lang="en-US" smtClean="0"/>
              <a:pPr/>
              <a:t>May 14, 2013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A425EE91-9C2E-0D43-9945-0D5240C859EC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May 14,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F78D1B-BB73-41B2-8202-C6678B761557}" type="datetime4">
              <a:rPr lang="en-US" smtClean="0"/>
              <a:pPr/>
              <a:t>May 14,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May 14,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May 14, 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120655-FBEF-4656-A8A9-E7D9EB4F4DEC}" type="datetime4">
              <a:rPr lang="en-US" smtClean="0"/>
              <a:pPr/>
              <a:t>May 14, 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May 14, 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544D9-E8EB-4DFC-9BAC-8FC5CFB1A919}" type="datetime4">
              <a:rPr lang="en-US" smtClean="0"/>
              <a:pPr/>
              <a:t>May 14, 2013</a:t>
            </a:fld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EA3-FCAF-434E-82A0-481D8E33604A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5/14/2013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371-7675-45B9-B361-3E314553D87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083356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894904-8048-429B-BF77-F17DA8F8287B}" type="datetime4">
              <a:rPr lang="en-US" smtClean="0"/>
              <a:pPr/>
              <a:t>May 14, 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5/14/2013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EA3-FCAF-434E-82A0-481D8E33604A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5/14/2013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371-7675-45B9-B361-3E314553D87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284647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EA3-FCAF-434E-82A0-481D8E33604A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5/14/2013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371-7675-45B9-B361-3E314553D87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30335323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EA3-FCAF-434E-82A0-481D8E33604A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5/14/2013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371-7675-45B9-B361-3E314553D87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0853444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EA3-FCAF-434E-82A0-481D8E33604A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5/14/2013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371-7675-45B9-B361-3E314553D87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0741115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EA3-FCAF-434E-82A0-481D8E33604A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5/14/2013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371-7675-45B9-B361-3E314553D87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6657142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EA3-FCAF-434E-82A0-481D8E33604A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5/14/2013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371-7675-45B9-B361-3E314553D87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6841549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D97EA3-FCAF-434E-82A0-481D8E33604A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5/14/2013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A56371-7675-45B9-B361-3E314553D87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2116030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97EA3-FCAF-434E-82A0-481D8E33604A}" type="datetimeFigureOut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5/14/2013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A56371-7675-45B9-B361-3E314553D877}" type="slidenum">
              <a:rPr lang="en-US" smtClean="0">
                <a:solidFill>
                  <a:srgbClr val="000000">
                    <a:tint val="75000"/>
                  </a:srgbClr>
                </a:solidFill>
                <a:latin typeface="Book Antiqua"/>
              </a:rPr>
              <a:pPr/>
              <a:t>‹#›</a:t>
            </a:fld>
            <a:endParaRPr lang="en-US">
              <a:solidFill>
                <a:srgbClr val="000000">
                  <a:tint val="75000"/>
                </a:srgbClr>
              </a:solidFill>
              <a:latin typeface="Book Antiqua"/>
            </a:endParaRPr>
          </a:p>
        </p:txBody>
      </p:sp>
    </p:spTree>
    <p:extLst>
      <p:ext uri="{BB962C8B-B14F-4D97-AF65-F5344CB8AC3E}">
        <p14:creationId xmlns:p14="http://schemas.microsoft.com/office/powerpoint/2010/main" val="1568480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58" r:id="rId1"/>
    <p:sldLayoutId id="2147484059" r:id="rId2"/>
    <p:sldLayoutId id="2147484060" r:id="rId3"/>
    <p:sldLayoutId id="2147484061" r:id="rId4"/>
    <p:sldLayoutId id="2147484062" r:id="rId5"/>
    <p:sldLayoutId id="2147484063" r:id="rId6"/>
    <p:sldLayoutId id="2147484064" r:id="rId7"/>
    <p:sldLayoutId id="2147484065" r:id="rId8"/>
    <p:sldLayoutId id="2147484066" r:id="rId9"/>
    <p:sldLayoutId id="2147484067" r:id="rId10"/>
    <p:sldLayoutId id="2147484068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May 14, 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70" r:id="rId1"/>
    <p:sldLayoutId id="2147484071" r:id="rId2"/>
    <p:sldLayoutId id="2147484072" r:id="rId3"/>
    <p:sldLayoutId id="2147484073" r:id="rId4"/>
    <p:sldLayoutId id="2147484074" r:id="rId5"/>
    <p:sldLayoutId id="2147484075" r:id="rId6"/>
    <p:sldLayoutId id="2147484076" r:id="rId7"/>
    <p:sldLayoutId id="2147484077" r:id="rId8"/>
    <p:sldLayoutId id="2147484078" r:id="rId9"/>
    <p:sldLayoutId id="2147484079" r:id="rId10"/>
    <p:sldLayoutId id="2147484080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lusiveed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inclusiveed.org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8.xml"/><Relationship Id="rId4" Type="http://schemas.openxmlformats.org/officeDocument/2006/relationships/hyperlink" Target="http://www.inclusiveed.org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lusiveed.org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inclusiveed.org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Relationship Id="rId4" Type="http://schemas.openxmlformats.org/officeDocument/2006/relationships/hyperlink" Target="http://www.inclusiveed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inclusiveed.org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lusiveed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lusiveed.org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DE-PBS </a:t>
            </a:r>
            <a:r>
              <a:rPr lang="en-US" dirty="0" smtClean="0"/>
              <a:t>Cadre</a:t>
            </a:r>
            <a:endParaRPr lang="en-US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2"/>
                </a:solidFill>
              </a:rPr>
              <a:t>May 8, 2013</a:t>
            </a:r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99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09322"/>
            <a:ext cx="7024744" cy="1143000"/>
          </a:xfrm>
        </p:spPr>
        <p:txBody>
          <a:bodyPr/>
          <a:lstStyle/>
          <a:p>
            <a:pPr algn="ctr"/>
            <a:r>
              <a:rPr lang="en-US" dirty="0" smtClean="0"/>
              <a:t>? Questions to Consider 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62152" y="1274209"/>
            <a:ext cx="7882758" cy="489010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dirty="0" smtClean="0"/>
              <a:t>What would the expectations for students/ teachers be? </a:t>
            </a:r>
          </a:p>
          <a:p>
            <a:r>
              <a:rPr lang="en-US" dirty="0" smtClean="0"/>
              <a:t>How would expectations be communicated and reinforced? </a:t>
            </a:r>
          </a:p>
          <a:p>
            <a:r>
              <a:rPr lang="en-US" dirty="0" smtClean="0"/>
              <a:t>Would you attend for shorter days year round or have longer days with less summer vacation? </a:t>
            </a:r>
          </a:p>
          <a:p>
            <a:r>
              <a:rPr lang="en-US" dirty="0" smtClean="0"/>
              <a:t>How would different types of learners be engaged in school/ academics?</a:t>
            </a:r>
          </a:p>
          <a:p>
            <a:r>
              <a:rPr lang="en-US" dirty="0" smtClean="0"/>
              <a:t>How would all students be challenged to think creatively, and be prepared for the world of work and adult life beyond high school?</a:t>
            </a:r>
          </a:p>
          <a:p>
            <a:r>
              <a:rPr lang="en-US" dirty="0" smtClean="0"/>
              <a:t>What else would you need to consider in creating your ideal school?</a:t>
            </a: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4335516" y="6226877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National Center on Inclusive Education</a:t>
            </a:r>
          </a:p>
          <a:p>
            <a:r>
              <a:rPr lang="en-US" sz="1600" dirty="0" smtClean="0">
                <a:hlinkClick r:id="rId3"/>
              </a:rPr>
              <a:t>www.inclusiveed.org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6793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365" y="649292"/>
            <a:ext cx="7024744" cy="1143000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1825023"/>
            <a:ext cx="6777317" cy="3508977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en-US" dirty="0" smtClean="0"/>
              <a:t>Purpose: To brainstorm ways to achieve a particular goal. What is needed to reach that goal?</a:t>
            </a:r>
          </a:p>
          <a:p>
            <a:pPr marL="0" indent="0">
              <a:buNone/>
            </a:pPr>
            <a:r>
              <a:rPr lang="en-US" dirty="0" smtClean="0"/>
              <a:t>Activity: Choose </a:t>
            </a:r>
            <a:r>
              <a:rPr lang="en-US" dirty="0"/>
              <a:t>one </a:t>
            </a:r>
            <a:r>
              <a:rPr lang="en-US" dirty="0" smtClean="0"/>
              <a:t>goal from your “Dream School” </a:t>
            </a:r>
            <a:endParaRPr lang="en-US" dirty="0"/>
          </a:p>
          <a:p>
            <a:r>
              <a:rPr lang="en-US" dirty="0" smtClean="0"/>
              <a:t>Group </a:t>
            </a:r>
            <a:r>
              <a:rPr lang="en-US" dirty="0"/>
              <a:t>will brainstorm steps in achieving the </a:t>
            </a:r>
            <a:r>
              <a:rPr lang="en-US" dirty="0" smtClean="0"/>
              <a:t>goal</a:t>
            </a:r>
            <a:r>
              <a:rPr lang="en-US" dirty="0"/>
              <a:t>– 5 Minutes</a:t>
            </a:r>
          </a:p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group will develop an action plan for next steps.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endParaRPr lang="en-US" dirty="0"/>
          </a:p>
        </p:txBody>
      </p:sp>
      <p:pic>
        <p:nvPicPr>
          <p:cNvPr id="5" name="Picture 6" descr=" steps.gif                                                      000646B8Macintosh HD                   B9EE87CE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5334000"/>
            <a:ext cx="2116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 steps.gif                                                      000646B8Macintosh HD                   B9EE87CE: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53200" y="304800"/>
            <a:ext cx="211613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4097338" y="6241762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National Center on Inclusive Education</a:t>
            </a:r>
          </a:p>
          <a:p>
            <a:r>
              <a:rPr lang="en-US" sz="1600" dirty="0" smtClean="0">
                <a:hlinkClick r:id="rId4"/>
              </a:rPr>
              <a:t>www.inclusiveed.org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007394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/>
          <p:cNvSpPr/>
          <p:nvPr/>
        </p:nvSpPr>
        <p:spPr>
          <a:xfrm>
            <a:off x="2819400" y="0"/>
            <a:ext cx="3124200" cy="2819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pic>
        <p:nvPicPr>
          <p:cNvPr id="62467" name="Picture 2" descr=" arrow.gif                                                      000641DDMacintosh HD                   B9EE87CE: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09613"/>
            <a:ext cx="8610600" cy="614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4697898"/>
              </p:ext>
            </p:extLst>
          </p:nvPr>
        </p:nvGraphicFramePr>
        <p:xfrm>
          <a:off x="2209800" y="2057400"/>
          <a:ext cx="4800600" cy="365753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09952"/>
                <a:gridCol w="1730528"/>
                <a:gridCol w="960120"/>
              </a:tblGrid>
              <a:tr h="914383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Action</a:t>
                      </a:r>
                      <a:r>
                        <a:rPr lang="en-US" sz="1800" baseline="0" dirty="0" smtClean="0"/>
                        <a:t> Item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Who Responsible</a:t>
                      </a:r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Due Date</a:t>
                      </a:r>
                      <a:endParaRPr lang="en-US" sz="1800" dirty="0"/>
                    </a:p>
                  </a:txBody>
                  <a:tcPr marT="45712" marB="45712"/>
                </a:tc>
              </a:tr>
              <a:tr h="91438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2" marB="45712"/>
                </a:tc>
              </a:tr>
              <a:tr h="91438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2" marB="45712"/>
                </a:tc>
              </a:tr>
              <a:tr h="914383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2" marB="45712"/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2" marB="45712"/>
                </a:tc>
              </a:tr>
            </a:tbl>
          </a:graphicData>
        </a:graphic>
      </p:graphicFrame>
      <p:sp>
        <p:nvSpPr>
          <p:cNvPr id="62490" name="TextBox 5"/>
          <p:cNvSpPr txBox="1">
            <a:spLocks noChangeArrowheads="1"/>
          </p:cNvSpPr>
          <p:nvPr/>
        </p:nvSpPr>
        <p:spPr bwMode="auto">
          <a:xfrm>
            <a:off x="3429000" y="228600"/>
            <a:ext cx="205740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r>
              <a:rPr lang="en-US" dirty="0" smtClean="0">
                <a:solidFill>
                  <a:schemeClr val="bg1"/>
                </a:solidFill>
              </a:rPr>
              <a:t>My Goal: 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2491" name="TextBox 6"/>
          <p:cNvSpPr txBox="1">
            <a:spLocks noChangeArrowheads="1"/>
          </p:cNvSpPr>
          <p:nvPr/>
        </p:nvSpPr>
        <p:spPr bwMode="auto">
          <a:xfrm>
            <a:off x="647700" y="6204292"/>
            <a:ext cx="31242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algn="ctr" eaLnBrk="1" hangingPunct="1"/>
            <a:r>
              <a:rPr lang="en-US" sz="2800" dirty="0" smtClean="0">
                <a:solidFill>
                  <a:schemeClr val="bg1"/>
                </a:solidFill>
              </a:rPr>
              <a:t>My Action </a:t>
            </a:r>
            <a:r>
              <a:rPr lang="en-US" sz="2800" dirty="0">
                <a:solidFill>
                  <a:schemeClr val="bg1"/>
                </a:solidFill>
              </a:rPr>
              <a:t>Plan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267200" y="62732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National Center on Inclusive Education</a:t>
            </a:r>
          </a:p>
          <a:p>
            <a:r>
              <a:rPr lang="en-US" sz="1600" dirty="0" smtClean="0">
                <a:hlinkClick r:id="rId4"/>
              </a:rPr>
              <a:t>www.inclusiveed.org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1976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712354"/>
            <a:ext cx="7024744" cy="1143000"/>
          </a:xfrm>
        </p:spPr>
        <p:txBody>
          <a:bodyPr/>
          <a:lstStyle/>
          <a:p>
            <a:r>
              <a:rPr lang="en-US" dirty="0" smtClean="0"/>
              <a:t>Debrief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lnSpcReduction="10000"/>
          </a:bodyPr>
          <a:lstStyle/>
          <a:p>
            <a:r>
              <a:rPr lang="en-US" dirty="0" smtClean="0"/>
              <a:t>Share your ideal school with the larger group</a:t>
            </a:r>
            <a:endParaRPr lang="en-US" dirty="0"/>
          </a:p>
          <a:p>
            <a:r>
              <a:rPr lang="en-US" dirty="0" smtClean="0"/>
              <a:t>How does your ideal school differ from your current or previous school? </a:t>
            </a:r>
          </a:p>
          <a:p>
            <a:r>
              <a:rPr lang="en-US" dirty="0" smtClean="0"/>
              <a:t>What would need to change/happen for your school to look more like your ideal school?</a:t>
            </a:r>
          </a:p>
          <a:p>
            <a:r>
              <a:rPr lang="en-US" dirty="0" smtClean="0"/>
              <a:t>What can YOU do to help make that happen?</a:t>
            </a:r>
          </a:p>
          <a:p>
            <a:endParaRPr lang="en-US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4051736" y="6273225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National Center on Inclusive Education</a:t>
            </a:r>
          </a:p>
          <a:p>
            <a:r>
              <a:rPr lang="en-US" sz="1600" dirty="0" smtClean="0">
                <a:hlinkClick r:id="rId3"/>
              </a:rPr>
              <a:t>www.inclusiveed.org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13882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74156" y="1828800"/>
            <a:ext cx="4741244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School-to-career transition planning program and individualized wraparound process</a:t>
            </a:r>
          </a:p>
          <a:p>
            <a:r>
              <a:rPr lang="en-US" dirty="0" smtClean="0"/>
              <a:t>Developed for students with emotional and behavioral challenges</a:t>
            </a:r>
          </a:p>
          <a:p>
            <a:r>
              <a:rPr lang="en-US" dirty="0" smtClean="0"/>
              <a:t>Focused upon supporting youth to design and pursue a plan for the transition from school to adult life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7" r="137" b="2702"/>
          <a:stretch/>
        </p:blipFill>
        <p:spPr bwMode="auto">
          <a:xfrm>
            <a:off x="0" y="2362200"/>
            <a:ext cx="4145581" cy="22149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533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RENEW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Increased high school completion and post-secondary education participation rates</a:t>
            </a:r>
          </a:p>
          <a:p>
            <a:r>
              <a:rPr lang="en-US" dirty="0" smtClean="0"/>
              <a:t>Reduction of behavior problems in school and community</a:t>
            </a:r>
          </a:p>
          <a:p>
            <a:r>
              <a:rPr lang="en-US" dirty="0" smtClean="0"/>
              <a:t>Increased employment rates</a:t>
            </a:r>
          </a:p>
          <a:p>
            <a:r>
              <a:rPr lang="en-US" dirty="0" smtClean="0"/>
              <a:t>Increased youth self-determination and self-efficacy skills</a:t>
            </a:r>
          </a:p>
          <a:p>
            <a:r>
              <a:rPr lang="en-US" dirty="0" smtClean="0"/>
              <a:t>High youth satisfaction rates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01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2773" y="507401"/>
            <a:ext cx="7024744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DE-PBS Phase Recognition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9354" y="1970690"/>
            <a:ext cx="6777317" cy="3861939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2012-2013 Phase 1 &amp; 2 Available</a:t>
            </a:r>
          </a:p>
          <a:p>
            <a:r>
              <a:rPr lang="en-US" sz="2800" dirty="0"/>
              <a:t>Due in full by Friday, June 28, 2013</a:t>
            </a:r>
          </a:p>
          <a:p>
            <a:r>
              <a:rPr lang="en-US" sz="2800" dirty="0" smtClean="0"/>
              <a:t>Confirmation </a:t>
            </a:r>
            <a:r>
              <a:rPr lang="en-US" sz="2800" dirty="0"/>
              <a:t>of application receipt by July 8, </a:t>
            </a:r>
            <a:r>
              <a:rPr lang="en-US" sz="2800" dirty="0" smtClean="0"/>
              <a:t>2013; schools to contact Sandi if they do not receive confirmation </a:t>
            </a:r>
          </a:p>
          <a:p>
            <a:r>
              <a:rPr lang="en-US" sz="2800" dirty="0" smtClean="0"/>
              <a:t>Materials:</a:t>
            </a:r>
          </a:p>
          <a:p>
            <a:pPr lvl="1"/>
            <a:r>
              <a:rPr lang="en-US" sz="2800" dirty="0" smtClean="0"/>
              <a:t>Application</a:t>
            </a:r>
          </a:p>
          <a:p>
            <a:pPr lvl="1"/>
            <a:r>
              <a:rPr lang="en-US" sz="2800" dirty="0" smtClean="0"/>
              <a:t>Frequently Asked Questions</a:t>
            </a:r>
          </a:p>
          <a:p>
            <a:pPr lvl="1"/>
            <a:r>
              <a:rPr lang="en-US" sz="2800" dirty="0" smtClean="0"/>
              <a:t>Reflection Question Guide</a:t>
            </a:r>
          </a:p>
        </p:txBody>
      </p:sp>
      <p:pic>
        <p:nvPicPr>
          <p:cNvPr id="4098" name="Picture 2" descr="C:\Users\hearn\AppData\Local\Microsoft\Windows\Temporary Internet Files\Content.IE5\BWWBFBM1\MC900442048[1]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23386" y="3142593"/>
            <a:ext cx="2235313" cy="335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02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99" y="-533400"/>
            <a:ext cx="8636000" cy="6477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37614" y="5257801"/>
            <a:ext cx="9006385" cy="138499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tx2"/>
                </a:solidFill>
              </a:rPr>
              <a:t>Remind schools to use the Reflection Question Review sheet when teams are selecting, creating, and reviewing their reflection questions.  </a:t>
            </a:r>
            <a:endParaRPr lang="en-US" sz="28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0739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Phase 3</a:t>
            </a:r>
            <a:r>
              <a:rPr lang="en-US" dirty="0"/>
              <a:t>: Establishing Tier 2: Problem Solving Team </a:t>
            </a:r>
            <a:r>
              <a:rPr lang="en-US" dirty="0" smtClean="0"/>
              <a:t>PILOT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Phase 3 Application – Pilot</a:t>
            </a:r>
          </a:p>
          <a:p>
            <a:r>
              <a:rPr lang="en-US" dirty="0" smtClean="0"/>
              <a:t>Offered to 7 schools</a:t>
            </a:r>
          </a:p>
          <a:p>
            <a:r>
              <a:rPr lang="en-US" dirty="0" smtClean="0"/>
              <a:t>Previously awarded Phase 2 Recognition</a:t>
            </a:r>
          </a:p>
          <a:p>
            <a:r>
              <a:rPr lang="en-US" dirty="0" smtClean="0"/>
              <a:t>Expressed interest in Phase 3 and/or strong Key Feature Evaluation performance</a:t>
            </a:r>
          </a:p>
          <a:p>
            <a:endParaRPr lang="en-US" dirty="0"/>
          </a:p>
          <a:p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5417003" y="4112703"/>
            <a:ext cx="3429000" cy="2683586"/>
            <a:chOff x="1989" y="1230"/>
            <a:chExt cx="1680" cy="2802"/>
          </a:xfrm>
        </p:grpSpPr>
        <p:grpSp>
          <p:nvGrpSpPr>
            <p:cNvPr id="5" name="Group 4"/>
            <p:cNvGrpSpPr>
              <a:grpSpLocks/>
            </p:cNvGrpSpPr>
            <p:nvPr/>
          </p:nvGrpSpPr>
          <p:grpSpPr bwMode="auto">
            <a:xfrm>
              <a:off x="1989" y="1230"/>
              <a:ext cx="1680" cy="2802"/>
              <a:chOff x="1989" y="1230"/>
              <a:chExt cx="1680" cy="2802"/>
            </a:xfrm>
          </p:grpSpPr>
          <p:sp>
            <p:nvSpPr>
              <p:cNvPr id="7" name="AutoShape 13"/>
              <p:cNvSpPr>
                <a:spLocks noChangeArrowheads="1"/>
              </p:cNvSpPr>
              <p:nvPr/>
            </p:nvSpPr>
            <p:spPr bwMode="auto">
              <a:xfrm>
                <a:off x="2751" y="1230"/>
                <a:ext cx="156" cy="259"/>
              </a:xfrm>
              <a:prstGeom prst="triangle">
                <a:avLst>
                  <a:gd name="adj" fmla="val 50000"/>
                </a:avLst>
              </a:prstGeom>
              <a:solidFill>
                <a:srgbClr val="FF0000"/>
              </a:solidFill>
              <a:ln w="25400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8" name="AutoShape 14"/>
              <p:cNvSpPr>
                <a:spLocks noChangeArrowheads="1"/>
              </p:cNvSpPr>
              <p:nvPr/>
            </p:nvSpPr>
            <p:spPr bwMode="auto">
              <a:xfrm flipV="1">
                <a:off x="1989" y="2112"/>
                <a:ext cx="1680" cy="1920"/>
              </a:xfrm>
              <a:custGeom>
                <a:avLst/>
                <a:gdLst>
                  <a:gd name="T0" fmla="*/ 8 w 21600"/>
                  <a:gd name="T1" fmla="*/ 8 h 21600"/>
                  <a:gd name="T2" fmla="*/ 5 w 21600"/>
                  <a:gd name="T3" fmla="*/ 15 h 21600"/>
                  <a:gd name="T4" fmla="*/ 2 w 21600"/>
                  <a:gd name="T5" fmla="*/ 8 h 21600"/>
                  <a:gd name="T6" fmla="*/ 5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5503 w 21600"/>
                  <a:gd name="T13" fmla="*/ 5501 h 21600"/>
                  <a:gd name="T14" fmla="*/ 16097 w 21600"/>
                  <a:gd name="T15" fmla="*/ 16099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7405" y="21600"/>
                    </a:lnTo>
                    <a:lnTo>
                      <a:pt x="1419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0099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9" name="AutoShape 15"/>
              <p:cNvSpPr>
                <a:spLocks noChangeArrowheads="1"/>
              </p:cNvSpPr>
              <p:nvPr/>
            </p:nvSpPr>
            <p:spPr bwMode="auto">
              <a:xfrm flipV="1">
                <a:off x="2552" y="1872"/>
                <a:ext cx="555" cy="286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464 w 21600"/>
                  <a:gd name="T13" fmla="*/ 3474 h 21600"/>
                  <a:gd name="T14" fmla="*/ 18136 w 21600"/>
                  <a:gd name="T15" fmla="*/ 18126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308" y="21600"/>
                    </a:lnTo>
                    <a:lnTo>
                      <a:pt x="18292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009900"/>
                  </a:gs>
                  <a:gs pos="100000">
                    <a:srgbClr val="FFFF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0" name="AutoShape 16"/>
              <p:cNvSpPr>
                <a:spLocks noChangeArrowheads="1"/>
              </p:cNvSpPr>
              <p:nvPr/>
            </p:nvSpPr>
            <p:spPr bwMode="auto">
              <a:xfrm flipV="1">
                <a:off x="2636" y="1680"/>
                <a:ext cx="387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3349 w 21600"/>
                  <a:gd name="T13" fmla="*/ 3375 h 21600"/>
                  <a:gd name="T14" fmla="*/ 18251 w 21600"/>
                  <a:gd name="T15" fmla="*/ 1822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3125" y="21600"/>
                    </a:lnTo>
                    <a:lnTo>
                      <a:pt x="18475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rgbClr val="FFFF0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  <p:sp>
            <p:nvSpPr>
              <p:cNvPr id="11" name="AutoShape 17"/>
              <p:cNvSpPr>
                <a:spLocks noChangeArrowheads="1"/>
              </p:cNvSpPr>
              <p:nvPr/>
            </p:nvSpPr>
            <p:spPr bwMode="auto">
              <a:xfrm flipV="1">
                <a:off x="2692" y="1488"/>
                <a:ext cx="273" cy="192"/>
              </a:xfrm>
              <a:custGeom>
                <a:avLst/>
                <a:gdLst>
                  <a:gd name="T0" fmla="*/ 0 w 21600"/>
                  <a:gd name="T1" fmla="*/ 0 h 21600"/>
                  <a:gd name="T2" fmla="*/ 0 w 21600"/>
                  <a:gd name="T3" fmla="*/ 0 h 21600"/>
                  <a:gd name="T4" fmla="*/ 0 w 21600"/>
                  <a:gd name="T5" fmla="*/ 0 h 21600"/>
                  <a:gd name="T6" fmla="*/ 0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114 w 21600"/>
                  <a:gd name="T13" fmla="*/ 4050 h 21600"/>
                  <a:gd name="T14" fmla="*/ 17486 w 21600"/>
                  <a:gd name="T15" fmla="*/ 17550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4589" y="21600"/>
                    </a:lnTo>
                    <a:lnTo>
                      <a:pt x="17011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00"/>
                  </a:gs>
                  <a:gs pos="100000">
                    <a:srgbClr val="FF0000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endParaRPr lang="en-US"/>
              </a:p>
            </p:txBody>
          </p:sp>
        </p:grpSp>
        <p:sp>
          <p:nvSpPr>
            <p:cNvPr id="6" name="AutoShape 18"/>
            <p:cNvSpPr>
              <a:spLocks noChangeArrowheads="1"/>
            </p:cNvSpPr>
            <p:nvPr/>
          </p:nvSpPr>
          <p:spPr bwMode="auto">
            <a:xfrm>
              <a:off x="1989" y="1242"/>
              <a:ext cx="1680" cy="2784"/>
            </a:xfrm>
            <a:prstGeom prst="triangle">
              <a:avLst>
                <a:gd name="adj" fmla="val 50000"/>
              </a:avLst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en-US"/>
            </a:p>
          </p:txBody>
        </p:sp>
      </p:grpSp>
      <p:sp>
        <p:nvSpPr>
          <p:cNvPr id="12" name="Right Arrow 11"/>
          <p:cNvSpPr/>
          <p:nvPr/>
        </p:nvSpPr>
        <p:spPr>
          <a:xfrm rot="10800000">
            <a:off x="7882759" y="4664507"/>
            <a:ext cx="963244" cy="27391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04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Data &amp; Survey </a:t>
            </a:r>
            <a:r>
              <a:rPr lang="en-US" dirty="0" smtClean="0"/>
              <a:t>Support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School Climate Data </a:t>
            </a:r>
          </a:p>
          <a:p>
            <a:pPr lvl="0"/>
            <a:r>
              <a:rPr lang="en-US" dirty="0" smtClean="0"/>
              <a:t>Key Feature Evaluation</a:t>
            </a:r>
            <a:endParaRPr lang="en-US" dirty="0"/>
          </a:p>
          <a:p>
            <a:pPr lvl="0"/>
            <a:r>
              <a:rPr lang="en-US" dirty="0"/>
              <a:t>DE Survey table </a:t>
            </a:r>
            <a:r>
              <a:rPr lang="en-US" dirty="0" smtClean="0"/>
              <a:t>sharing</a:t>
            </a:r>
          </a:p>
          <a:p>
            <a:pPr lvl="0"/>
            <a:r>
              <a:rPr lang="en-US" dirty="0" smtClean="0"/>
              <a:t>DDRTs – August 2012 – June 2013 due June 28</a:t>
            </a:r>
          </a:p>
          <a:p>
            <a:pPr lvl="0"/>
            <a:endParaRPr lang="en-US" dirty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53116" y="2828836"/>
            <a:ext cx="54048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78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870008"/>
            <a:ext cx="7024744" cy="1143000"/>
          </a:xfrm>
        </p:spPr>
        <p:txBody>
          <a:bodyPr/>
          <a:lstStyle/>
          <a:p>
            <a:r>
              <a:rPr lang="en-US" b="1" dirty="0" smtClean="0"/>
              <a:t>Appreciation</a:t>
            </a:r>
            <a:endParaRPr lang="en-US" b="1" dirty="0"/>
          </a:p>
        </p:txBody>
      </p:sp>
      <p:pic>
        <p:nvPicPr>
          <p:cNvPr id="4" name="Content Placeholder 3" descr="starman.jpg"/>
          <p:cNvPicPr>
            <a:picLocks noGrp="1" noChangeAspect="1"/>
          </p:cNvPicPr>
          <p:nvPr>
            <p:ph sz="quarter" idx="1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0594" y="3294993"/>
            <a:ext cx="3919257" cy="2898148"/>
          </a:xfrm>
        </p:spPr>
      </p:pic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571994" y="2349062"/>
            <a:ext cx="4038600" cy="3653878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en-US" sz="2800" dirty="0"/>
              <a:t>“Gratitude makes sense of our past, brings peace for today, and creates a vision for tomorrow”</a:t>
            </a:r>
            <a:br>
              <a:rPr lang="en-US" sz="2800" dirty="0"/>
            </a:br>
            <a:r>
              <a:rPr lang="en-US" sz="2800" dirty="0" smtClean="0"/>
              <a:t>	-</a:t>
            </a:r>
            <a:r>
              <a:rPr lang="en-US" sz="2800" i="1" dirty="0" smtClean="0"/>
              <a:t>Melody </a:t>
            </a:r>
            <a:r>
              <a:rPr lang="en-US" sz="2800" i="1" dirty="0"/>
              <a:t>Beattie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47930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135874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Key Feature Evaluation Updates	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28 </a:t>
            </a:r>
            <a:r>
              <a:rPr lang="en-US" dirty="0"/>
              <a:t>c</a:t>
            </a:r>
            <a:r>
              <a:rPr lang="en-US" dirty="0" smtClean="0"/>
              <a:t>ompleted across 8 districts</a:t>
            </a:r>
          </a:p>
          <a:p>
            <a:r>
              <a:rPr lang="en-US" dirty="0" smtClean="0"/>
              <a:t>Finalize level scores this summer using the data from these schools</a:t>
            </a:r>
          </a:p>
          <a:p>
            <a:r>
              <a:rPr lang="en-US" dirty="0" smtClean="0"/>
              <a:t>Supporting schools with using report for action planning</a:t>
            </a:r>
          </a:p>
          <a:p>
            <a:r>
              <a:rPr lang="en-US" dirty="0" smtClean="0"/>
              <a:t>KF Tracker – use as self-assessment or coach check in</a:t>
            </a:r>
          </a:p>
          <a:p>
            <a:r>
              <a:rPr lang="en-US" dirty="0" smtClean="0"/>
              <a:t>Selecting Schools for next year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480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66510"/>
            <a:ext cx="7024744" cy="722308"/>
          </a:xfrm>
        </p:spPr>
        <p:txBody>
          <a:bodyPr/>
          <a:lstStyle/>
          <a:p>
            <a:r>
              <a:rPr lang="en-US" dirty="0" smtClean="0"/>
              <a:t>Key Feature Status Tracker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08707"/>
              </p:ext>
            </p:extLst>
          </p:nvPr>
        </p:nvGraphicFramePr>
        <p:xfrm>
          <a:off x="788276" y="1388819"/>
          <a:ext cx="7630509" cy="510831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276438"/>
                <a:gridCol w="831589"/>
                <a:gridCol w="1124953"/>
                <a:gridCol w="1397529"/>
              </a:tblGrid>
              <a:tr h="501044">
                <a:tc gridSpan="4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3429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kern="0" dirty="0">
                          <a:effectLst/>
                        </a:rPr>
                        <a:t>Checklist #1: School-wide PBS Tier 1: Program Development and Evaluation</a:t>
                      </a:r>
                      <a:endParaRPr lang="en-US" sz="1600" b="1" kern="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1406175">
                <a:tc gridSpan="2">
                  <a:txBody>
                    <a:bodyPr/>
                    <a:lstStyle/>
                    <a:p>
                      <a:pPr marL="0" marR="0"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3429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kern="0" dirty="0">
                          <a:effectLst/>
                        </a:rPr>
                        <a:t> </a:t>
                      </a:r>
                      <a:endParaRPr lang="en-US" sz="1600" b="1" kern="0" dirty="0">
                        <a:effectLst/>
                        <a:latin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3429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100" dirty="0">
                          <a:effectLst/>
                        </a:rPr>
                        <a:t>Status: </a:t>
                      </a:r>
                      <a:endParaRPr lang="en-US" sz="1200" dirty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3429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In Place,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3429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Partially </a:t>
                      </a:r>
                      <a:r>
                        <a:rPr lang="en-US" sz="1600" dirty="0">
                          <a:effectLst/>
                        </a:rPr>
                        <a:t>in Place, </a:t>
                      </a:r>
                      <a:endParaRPr lang="en-US" sz="1600" dirty="0" smtClean="0">
                        <a:effectLst/>
                      </a:endParaRPr>
                    </a:p>
                    <a:p>
                      <a:pPr marL="0" marR="0" algn="ctr">
                        <a:lnSpc>
                          <a:spcPct val="10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3429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 smtClean="0">
                          <a:effectLst/>
                        </a:rPr>
                        <a:t>Not </a:t>
                      </a:r>
                      <a:r>
                        <a:rPr lang="en-US" sz="1600" dirty="0">
                          <a:effectLst/>
                        </a:rPr>
                        <a:t>in Place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>
                    <a:solidFill>
                      <a:schemeClr val="accent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815966">
                <a:tc gridSpan="2">
                  <a:txBody>
                    <a:bodyPr/>
                    <a:lstStyle/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3429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>
                          <a:effectLst/>
                        </a:rPr>
                        <a:t>Date:</a:t>
                      </a:r>
                    </a:p>
                    <a:p>
                      <a:pPr marL="0" marR="0"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3429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>
                          <a:effectLst/>
                        </a:rPr>
                        <a:t>(MM/DD/YY)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3429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9814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3429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Data</a:t>
                      </a:r>
                    </a:p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3429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1. Behavior referrals are entered into the school’s electronic system within a week.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3429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>
                          <a:effectLst/>
                        </a:rPr>
                        <a:t>Status:</a:t>
                      </a:r>
                      <a:endParaRPr lang="en-US" sz="16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3429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3429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  <a:tr h="140371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3429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2. School participates in “DE School Climate Survey”: Staff, Student, Home (w/in past year). This data is used by team to plan in planning and evaluating the PBS program.   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3429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600" dirty="0">
                          <a:effectLst/>
                        </a:rPr>
                        <a:t>Status:</a:t>
                      </a:r>
                      <a:endParaRPr lang="en-US" sz="16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3429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000">
                          <a:effectLst/>
                        </a:rPr>
                        <a:t> </a:t>
                      </a:r>
                      <a:endParaRPr lang="en-US" sz="12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tabLst>
                          <a:tab pos="-685800" algn="l"/>
                          <a:tab pos="-457200" algn="l"/>
                          <a:tab pos="0" algn="l"/>
                          <a:tab pos="342900" algn="l"/>
                          <a:tab pos="457200" algn="l"/>
                          <a:tab pos="914400" algn="l"/>
                          <a:tab pos="1371600" algn="l"/>
                          <a:tab pos="1828800" algn="l"/>
                          <a:tab pos="2286000" algn="l"/>
                          <a:tab pos="2743200" algn="l"/>
                          <a:tab pos="3200400" algn="l"/>
                          <a:tab pos="3657600" algn="l"/>
                          <a:tab pos="4114800" algn="l"/>
                          <a:tab pos="4572000" algn="l"/>
                          <a:tab pos="5029200" algn="l"/>
                          <a:tab pos="5486400" algn="l"/>
                          <a:tab pos="5943600" algn="l"/>
                        </a:tabLst>
                      </a:pPr>
                      <a:r>
                        <a:rPr lang="en-US" sz="1000" dirty="0">
                          <a:effectLst/>
                        </a:rPr>
                        <a:t> </a:t>
                      </a:r>
                      <a:endParaRPr lang="en-US" sz="12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70714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0524" y="322935"/>
            <a:ext cx="7927089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2013-2014 </a:t>
            </a:r>
            <a:br>
              <a:rPr lang="en-US" dirty="0" smtClean="0"/>
            </a:br>
            <a:r>
              <a:rPr lang="en-US" dirty="0" smtClean="0"/>
              <a:t>KFE Evaluation Planning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32640186"/>
              </p:ext>
            </p:extLst>
          </p:nvPr>
        </p:nvGraphicFramePr>
        <p:xfrm>
          <a:off x="824931" y="1922462"/>
          <a:ext cx="7528978" cy="14913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304799"/>
                <a:gridCol w="2422691"/>
                <a:gridCol w="1801488"/>
              </a:tblGrid>
              <a:tr h="738208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School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Dated Trained in SW-PBS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KFE Date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accent4"/>
                    </a:solidFill>
                  </a:tcPr>
                </a:tc>
              </a:tr>
              <a:tr h="65008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DE-PBS High </a:t>
                      </a:r>
                      <a:r>
                        <a:rPr lang="en-US" sz="2400" dirty="0">
                          <a:effectLst/>
                        </a:rPr>
                        <a:t>School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June/05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11/11/2012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824931" y="1463030"/>
            <a:ext cx="547220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Schools that have participated in the KFE:</a:t>
            </a:r>
            <a:endParaRPr kumimoji="0" 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95320201"/>
              </p:ext>
            </p:extLst>
          </p:nvPr>
        </p:nvGraphicFramePr>
        <p:xfrm>
          <a:off x="802225" y="4218529"/>
          <a:ext cx="7551684" cy="21031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898738"/>
                <a:gridCol w="2112090"/>
                <a:gridCol w="1553007"/>
                <a:gridCol w="1987849"/>
              </a:tblGrid>
              <a:tr h="739663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School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Dated Trained in SW-PBS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>
                          <a:effectLst/>
                        </a:rPr>
                        <a:t>Is School Ready for KFE?</a:t>
                      </a:r>
                      <a:endParaRPr lang="en-US" sz="24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If "No," why?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solidFill>
                      <a:schemeClr val="accent4"/>
                    </a:solidFill>
                  </a:tcPr>
                </a:tc>
              </a:tr>
              <a:tr h="525419"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 smtClean="0">
                          <a:effectLst/>
                        </a:rPr>
                        <a:t>DE-PBS Elementary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400" dirty="0">
                          <a:effectLst/>
                        </a:rPr>
                        <a:t>Fall </a:t>
                      </a:r>
                      <a:r>
                        <a:rPr lang="en-US" sz="2400" dirty="0" smtClean="0">
                          <a:effectLst/>
                        </a:rPr>
                        <a:t>2007</a:t>
                      </a:r>
                      <a:endParaRPr lang="en-US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endParaRPr lang="en-US" sz="2400" dirty="0">
                        <a:effectLst/>
                        <a:latin typeface="Calibri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914399" y="3692493"/>
            <a:ext cx="594348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Schools that have not participated in the KFE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1405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PD for 2013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3887962"/>
          </a:xfrm>
        </p:spPr>
        <p:txBody>
          <a:bodyPr/>
          <a:lstStyle/>
          <a:p>
            <a:r>
              <a:rPr lang="en-US" dirty="0" smtClean="0"/>
              <a:t>SW PBS Team Training June 18 &amp; 19 (Tuesday and Wednesday) with Late Fall 2013 follow up</a:t>
            </a:r>
          </a:p>
          <a:p>
            <a:r>
              <a:rPr lang="en-US" dirty="0" smtClean="0"/>
              <a:t>Jill </a:t>
            </a:r>
            <a:r>
              <a:rPr lang="en-US" dirty="0" err="1" smtClean="0"/>
              <a:t>Kuzma</a:t>
            </a:r>
            <a:r>
              <a:rPr lang="en-US" dirty="0" smtClean="0"/>
              <a:t> – August 7 </a:t>
            </a:r>
          </a:p>
          <a:p>
            <a:pPr lvl="1"/>
            <a:r>
              <a:rPr lang="en-US" sz="2400" dirty="0" smtClean="0"/>
              <a:t>Strategies </a:t>
            </a:r>
            <a:r>
              <a:rPr lang="en-US" sz="2400" dirty="0"/>
              <a:t>to Support Executive Function Skills in Students with Planning, Organization, Emotional Control, Working Memory and Attention </a:t>
            </a:r>
            <a:r>
              <a:rPr lang="en-US" sz="2400" dirty="0" smtClean="0"/>
              <a:t>Needs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1135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Summer Work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Classroom Management</a:t>
            </a:r>
          </a:p>
          <a:p>
            <a:endParaRPr lang="en-US" dirty="0"/>
          </a:p>
          <a:p>
            <a:r>
              <a:rPr lang="en-US" dirty="0" smtClean="0"/>
              <a:t>Resource </a:t>
            </a:r>
            <a:r>
              <a:rPr lang="en-US" dirty="0"/>
              <a:t>R</a:t>
            </a:r>
            <a:r>
              <a:rPr lang="en-US" dirty="0" smtClean="0"/>
              <a:t>eviews</a:t>
            </a:r>
            <a:endParaRPr lang="en-US" dirty="0"/>
          </a:p>
        </p:txBody>
      </p:sp>
      <p:pic>
        <p:nvPicPr>
          <p:cNvPr id="2050" name="Picture 2" descr="C:\Users\hearn\AppData\Local\Microsoft\Windows\Temporary Internet Files\Content.IE5\63737VSU\MC900356443[1].wmf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5722" y="3767959"/>
            <a:ext cx="2667440" cy="22796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4535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Planning for Next year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Prevent – Teach – Reinforce (PTR) </a:t>
            </a:r>
          </a:p>
          <a:p>
            <a:pPr lvl="1"/>
            <a:r>
              <a:rPr lang="en-US" sz="2400" dirty="0" smtClean="0"/>
              <a:t>New Facilitators for 2013-14</a:t>
            </a:r>
          </a:p>
          <a:p>
            <a:pPr lvl="1"/>
            <a:r>
              <a:rPr lang="en-US" sz="2400" dirty="0" smtClean="0"/>
              <a:t>Networking with year 1 &amp; 2 Facilitators</a:t>
            </a:r>
          </a:p>
          <a:p>
            <a:pPr lvl="1"/>
            <a:r>
              <a:rPr lang="en-US" sz="2400" dirty="0" smtClean="0"/>
              <a:t>Creating a website with completed PTR tools (without identifying information)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8138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428556"/>
            <a:ext cx="7024744" cy="1143000"/>
          </a:xfrm>
        </p:spPr>
        <p:txBody>
          <a:bodyPr/>
          <a:lstStyle/>
          <a:p>
            <a:r>
              <a:rPr lang="en-US" dirty="0" smtClean="0"/>
              <a:t>2013-2014 Cadre Planning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1412111" y="1685369"/>
            <a:ext cx="3057148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2012-2013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</p:nvPr>
        </p:nvSpPr>
        <p:spPr>
          <a:xfrm>
            <a:off x="504497" y="2344054"/>
            <a:ext cx="3957080" cy="2835797"/>
          </a:xfrm>
        </p:spPr>
        <p:txBody>
          <a:bodyPr>
            <a:noAutofit/>
          </a:bodyPr>
          <a:lstStyle/>
          <a:p>
            <a:r>
              <a:rPr lang="en-US" dirty="0" smtClean="0"/>
              <a:t>4 Meetings - </a:t>
            </a:r>
            <a:r>
              <a:rPr lang="en-US" sz="2400" dirty="0" smtClean="0"/>
              <a:t>1/2 day sessions</a:t>
            </a:r>
          </a:p>
          <a:p>
            <a:r>
              <a:rPr lang="en-US" dirty="0" smtClean="0"/>
              <a:t>Theme of recognition</a:t>
            </a:r>
          </a:p>
          <a:p>
            <a:r>
              <a:rPr lang="en-US" dirty="0" smtClean="0"/>
              <a:t>Project coach contacts</a:t>
            </a:r>
          </a:p>
          <a:p>
            <a:r>
              <a:rPr lang="en-US" dirty="0" smtClean="0"/>
              <a:t>Project updates</a:t>
            </a:r>
          </a:p>
          <a:p>
            <a:r>
              <a:rPr lang="en-US" dirty="0" smtClean="0"/>
              <a:t>Feedback opportunities</a:t>
            </a:r>
          </a:p>
          <a:p>
            <a:r>
              <a:rPr lang="en-US" dirty="0" smtClean="0"/>
              <a:t>Networking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3"/>
          </p:nvPr>
        </p:nvSpPr>
        <p:spPr>
          <a:xfrm>
            <a:off x="5011837" y="1685370"/>
            <a:ext cx="3055717" cy="639762"/>
          </a:xfrm>
        </p:spPr>
        <p:txBody>
          <a:bodyPr/>
          <a:lstStyle/>
          <a:p>
            <a:r>
              <a:rPr lang="en-US" dirty="0" smtClean="0">
                <a:solidFill>
                  <a:schemeClr val="accent4"/>
                </a:solidFill>
              </a:rPr>
              <a:t>2013-2014</a:t>
            </a:r>
            <a:endParaRPr lang="en-US" dirty="0">
              <a:solidFill>
                <a:schemeClr val="accent4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45152" y="2344054"/>
            <a:ext cx="3419856" cy="2835797"/>
          </a:xfrm>
        </p:spPr>
        <p:txBody>
          <a:bodyPr/>
          <a:lstStyle/>
          <a:p>
            <a:r>
              <a:rPr lang="en-US" dirty="0" smtClean="0"/>
              <a:t>For consideration: </a:t>
            </a:r>
          </a:p>
          <a:p>
            <a:r>
              <a:rPr lang="en-US" dirty="0" smtClean="0"/>
              <a:t>Number of meetings</a:t>
            </a:r>
          </a:p>
          <a:p>
            <a:r>
              <a:rPr lang="en-US" dirty="0" smtClean="0"/>
              <a:t>Timing of meetings</a:t>
            </a:r>
          </a:p>
          <a:p>
            <a:r>
              <a:rPr lang="en-US" dirty="0" smtClean="0"/>
              <a:t>Topics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703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Reflection &amp; Sharing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567560" y="3137338"/>
            <a:ext cx="2075792" cy="2669101"/>
          </a:xfrm>
        </p:spPr>
        <p:txBody>
          <a:bodyPr/>
          <a:lstStyle/>
          <a:p>
            <a:r>
              <a:rPr lang="en-US" dirty="0" smtClean="0"/>
              <a:t>Reflect on 12-13 School Year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6447278" y="3137337"/>
            <a:ext cx="1908446" cy="2669101"/>
          </a:xfrm>
        </p:spPr>
        <p:txBody>
          <a:bodyPr/>
          <a:lstStyle/>
          <a:p>
            <a:r>
              <a:rPr lang="en-US" dirty="0"/>
              <a:t>Plans for 13-14 School year</a:t>
            </a:r>
          </a:p>
          <a:p>
            <a:endParaRPr lang="en-US" dirty="0"/>
          </a:p>
        </p:txBody>
      </p:sp>
      <p:pic>
        <p:nvPicPr>
          <p:cNvPr id="3074" name="Picture 2" descr="C:\Users\hearn\AppData\Local\Microsoft\Windows\Temporary Internet Files\Content.IE5\XEWDJMTQ\MP900438766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3351" y="3137339"/>
            <a:ext cx="3803927" cy="2852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4627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1512"/>
            <a:ext cx="8229600" cy="11430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Secondary Celebration </a:t>
            </a:r>
            <a:b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Debriefing</a:t>
            </a:r>
            <a:br>
              <a:rPr lang="en-US" sz="48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Lights! Camera! Next Action Steps!</a:t>
            </a:r>
            <a:br>
              <a:rPr lang="en-US" sz="3200" b="1" dirty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</a:br>
            <a:endParaRPr lang="en-US" sz="32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1067288" y="2630270"/>
            <a:ext cx="7619511" cy="4525963"/>
          </a:xfrm>
        </p:spPr>
        <p:txBody>
          <a:bodyPr>
            <a:normAutofit/>
          </a:bodyPr>
          <a:lstStyle/>
          <a:p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Film debrief</a:t>
            </a:r>
          </a:p>
          <a:p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Secondary Panel Presentations</a:t>
            </a:r>
          </a:p>
          <a:p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Student Session – Dream School</a:t>
            </a:r>
          </a:p>
          <a:p>
            <a:r>
              <a:rPr lang="en-US" b="1" dirty="0" smtClean="0">
                <a:ln w="11430"/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RENEW interest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2138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682275"/>
            <a:ext cx="7391062" cy="69077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Secondary Panel Presentations</a:t>
            </a:r>
            <a:endParaRPr lang="en-US" b="1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3"/>
          </p:nvPr>
        </p:nvSpPr>
        <p:spPr>
          <a:xfrm>
            <a:off x="788276" y="1718441"/>
            <a:ext cx="3675070" cy="4477407"/>
          </a:xfrm>
        </p:spPr>
        <p:txBody>
          <a:bodyPr>
            <a:normAutofit lnSpcReduction="10000"/>
          </a:bodyPr>
          <a:lstStyle/>
          <a:p>
            <a:r>
              <a:rPr lang="en-US" sz="2800" u="sng" dirty="0" smtClean="0"/>
              <a:t>Lake </a:t>
            </a:r>
            <a:r>
              <a:rPr lang="en-US" sz="2800" u="sng" dirty="0"/>
              <a:t>Forest High </a:t>
            </a:r>
            <a:r>
              <a:rPr lang="en-US" sz="2800" dirty="0" smtClean="0"/>
              <a:t>Promoting SW-PBS Expectations through a Student Fashion Show </a:t>
            </a:r>
          </a:p>
          <a:p>
            <a:r>
              <a:rPr lang="en-US" sz="2800" u="sng" dirty="0"/>
              <a:t>Newark High </a:t>
            </a:r>
            <a:r>
              <a:rPr lang="en-US" sz="2800" dirty="0" smtClean="0"/>
              <a:t>Students </a:t>
            </a:r>
            <a:r>
              <a:rPr lang="en-US" sz="2800" dirty="0"/>
              <a:t>Promoting Teacher &amp; Student Buy-In for SW-PBS </a:t>
            </a:r>
            <a:endParaRPr lang="en-US" dirty="0"/>
          </a:p>
          <a:p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4"/>
          </p:nvPr>
        </p:nvSpPr>
        <p:spPr>
          <a:xfrm>
            <a:off x="4645151" y="1686908"/>
            <a:ext cx="3679041" cy="4666594"/>
          </a:xfrm>
        </p:spPr>
        <p:txBody>
          <a:bodyPr>
            <a:normAutofit lnSpcReduction="10000"/>
          </a:bodyPr>
          <a:lstStyle/>
          <a:p>
            <a:r>
              <a:rPr lang="en-US" sz="2800" u="sng" dirty="0"/>
              <a:t>Redding Middle </a:t>
            </a:r>
            <a:r>
              <a:rPr lang="en-US" sz="2800" u="sng" dirty="0" smtClean="0"/>
              <a:t>  </a:t>
            </a:r>
            <a:r>
              <a:rPr lang="en-US" sz="2800" dirty="0" smtClean="0"/>
              <a:t>SW-PBS </a:t>
            </a:r>
            <a:r>
              <a:rPr lang="en-US" sz="2800" dirty="0"/>
              <a:t>Student Leadership at the MS Level: The FISHES Student Group</a:t>
            </a:r>
          </a:p>
          <a:p>
            <a:r>
              <a:rPr lang="en-US" sz="2800" u="sng" dirty="0"/>
              <a:t>Dover High</a:t>
            </a:r>
            <a:r>
              <a:rPr lang="en-US" sz="2800" dirty="0"/>
              <a:t> </a:t>
            </a:r>
            <a:r>
              <a:rPr lang="en-US" sz="2800" dirty="0" smtClean="0"/>
              <a:t>	   SW-PBS </a:t>
            </a:r>
            <a:r>
              <a:rPr lang="en-US" sz="2800" dirty="0"/>
              <a:t>Student Leadership at the HS Level: Dover High’s Rap Group</a:t>
            </a:r>
          </a:p>
          <a:p>
            <a:pPr marL="6858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endParaRPr lang="en-US" dirty="0">
              <a:solidFill>
                <a:schemeClr val="tx1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199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1043490" y="456164"/>
            <a:ext cx="7024744" cy="1143000"/>
          </a:xfrm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School Connectedness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898634" y="1599164"/>
            <a:ext cx="7259529" cy="4525963"/>
          </a:xfrm>
        </p:spPr>
        <p:txBody>
          <a:bodyPr>
            <a:normAutofit/>
          </a:bodyPr>
          <a:lstStyle/>
          <a:p>
            <a:r>
              <a:rPr lang="en-US" sz="2800" dirty="0" smtClean="0">
                <a:ea typeface="ＭＳ Ｐゴシック" charset="-128"/>
              </a:rPr>
              <a:t>Body of research indicates students’ emotional connectedness to school is directly related to their choices about activities involving drugs and violence</a:t>
            </a:r>
          </a:p>
          <a:p>
            <a:r>
              <a:rPr lang="en-US" sz="2800" dirty="0" smtClean="0">
                <a:ea typeface="ＭＳ Ｐゴシック" charset="-128"/>
              </a:rPr>
              <a:t>EVERY student has a need for recognition, acknowledgement, purpose, belonging, and competence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697" y="4724400"/>
            <a:ext cx="2552700" cy="1790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14854" y="5832739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National Center on Inclusive Education</a:t>
            </a:r>
          </a:p>
          <a:p>
            <a:r>
              <a:rPr lang="en-US" sz="1600" dirty="0" smtClean="0">
                <a:hlinkClick r:id="rId4"/>
              </a:rPr>
              <a:t>www.inclusiveed.org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7929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0" y="318194"/>
            <a:ext cx="7024744" cy="1143000"/>
          </a:xfrm>
        </p:spPr>
        <p:txBody>
          <a:bodyPr/>
          <a:lstStyle/>
          <a:p>
            <a:r>
              <a:rPr lang="en-US" dirty="0" smtClean="0"/>
              <a:t>Planning Your Ideal School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>
          <a:xfrm>
            <a:off x="4645152" y="1447800"/>
            <a:ext cx="3584448" cy="46482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What are some of the problems/ challenges in schools?</a:t>
            </a:r>
          </a:p>
          <a:p>
            <a:r>
              <a:rPr lang="en-US" dirty="0" smtClean="0"/>
              <a:t>What would an ideal school look like? </a:t>
            </a:r>
            <a:endParaRPr lang="en-US" dirty="0"/>
          </a:p>
          <a:p>
            <a:r>
              <a:rPr lang="en-US" dirty="0" smtClean="0"/>
              <a:t>How would students behave?</a:t>
            </a:r>
          </a:p>
          <a:p>
            <a:r>
              <a:rPr lang="en-US" dirty="0" smtClean="0"/>
              <a:t>What would exist to engage all students? 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47800"/>
            <a:ext cx="4191000" cy="464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4854" y="5832739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National Center on Inclusive Education</a:t>
            </a:r>
          </a:p>
          <a:p>
            <a:r>
              <a:rPr lang="en-US" sz="1600" dirty="0" smtClean="0">
                <a:hlinkClick r:id="rId4"/>
              </a:rPr>
              <a:t>www.inclusiveed.org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595073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4" name="Rectangle 4"/>
          <p:cNvSpPr>
            <a:spLocks noGrp="1" noChangeArrowheads="1"/>
          </p:cNvSpPr>
          <p:nvPr>
            <p:ph type="title"/>
          </p:nvPr>
        </p:nvSpPr>
        <p:spPr>
          <a:xfrm>
            <a:off x="1043490" y="617760"/>
            <a:ext cx="7024744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What Works and Doesn’t Work</a:t>
            </a:r>
          </a:p>
        </p:txBody>
      </p:sp>
      <p:sp>
        <p:nvSpPr>
          <p:cNvPr id="56325" name="Rectangle 5"/>
          <p:cNvSpPr>
            <a:spLocks noGrp="1" noChangeArrowheads="1"/>
          </p:cNvSpPr>
          <p:nvPr>
            <p:ph idx="1"/>
          </p:nvPr>
        </p:nvSpPr>
        <p:spPr>
          <a:xfrm>
            <a:off x="1043490" y="1760760"/>
            <a:ext cx="6777317" cy="3508977"/>
          </a:xfrm>
          <a:prstGeom prst="rect">
            <a:avLst/>
          </a:prstGeom>
        </p:spPr>
        <p:txBody>
          <a:bodyPr>
            <a:normAutofit/>
          </a:bodyPr>
          <a:lstStyle/>
          <a:p>
            <a:pPr>
              <a:buFont typeface="Wingdings" pitchFamily="2" charset="2"/>
              <a:buNone/>
            </a:pPr>
            <a:r>
              <a:rPr lang="en-US" sz="2800" dirty="0"/>
              <a:t>Purpose: Identify situations </a:t>
            </a:r>
            <a:r>
              <a:rPr lang="en-US" sz="2800" dirty="0" smtClean="0"/>
              <a:t>that </a:t>
            </a:r>
            <a:r>
              <a:rPr lang="en-US" sz="2800" dirty="0"/>
              <a:t>are helpful and </a:t>
            </a:r>
            <a:r>
              <a:rPr lang="en-US" sz="2800" dirty="0" smtClean="0"/>
              <a:t>detrimental. </a:t>
            </a:r>
          </a:p>
          <a:p>
            <a:pPr>
              <a:buFont typeface="Wingdings" pitchFamily="2" charset="2"/>
              <a:buNone/>
            </a:pPr>
            <a:r>
              <a:rPr lang="en-US" sz="2800" dirty="0" smtClean="0"/>
              <a:t>	There </a:t>
            </a:r>
            <a:r>
              <a:rPr lang="en-US" sz="2800" dirty="0"/>
              <a:t>are two columns. For the first, tell us what works </a:t>
            </a:r>
            <a:r>
              <a:rPr lang="en-US" sz="2800" dirty="0" smtClean="0"/>
              <a:t>in school that is </a:t>
            </a:r>
            <a:r>
              <a:rPr lang="en-US" sz="2800" dirty="0"/>
              <a:t>successful. The second column is for the situations and things that don’t </a:t>
            </a:r>
            <a:r>
              <a:rPr lang="en-US" sz="2800" dirty="0" smtClean="0"/>
              <a:t>work.</a:t>
            </a:r>
            <a:endParaRPr lang="en-US" sz="2800" dirty="0"/>
          </a:p>
        </p:txBody>
      </p:sp>
      <p:pic>
        <p:nvPicPr>
          <p:cNvPr id="5123" name="Picture 3" descr="C:\Users\heidic\AppData\Local\Microsoft\Windows\Temporary Internet Files\Content.IE5\ZJQCX0BY\MP900442363[1]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7008" y="4603531"/>
            <a:ext cx="3807103" cy="1725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14854" y="5832739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National Center on Inclusive Education</a:t>
            </a:r>
          </a:p>
          <a:p>
            <a:r>
              <a:rPr lang="en-US" sz="1600" dirty="0" smtClean="0">
                <a:hlinkClick r:id="rId4"/>
              </a:rPr>
              <a:t>www.inclusiveed.org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202903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63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63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ChangeArrowheads="1"/>
          </p:cNvSpPr>
          <p:nvPr/>
        </p:nvSpPr>
        <p:spPr bwMode="auto">
          <a:xfrm>
            <a:off x="304800" y="68958"/>
            <a:ext cx="8534400" cy="6172200"/>
          </a:xfrm>
          <a:prstGeom prst="rect">
            <a:avLst/>
          </a:prstGeom>
          <a:solidFill>
            <a:srgbClr val="FF99FF"/>
          </a:solidFill>
          <a:ln w="63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3" name="Rectangle 4"/>
          <p:cNvSpPr>
            <a:spLocks noChangeArrowheads="1"/>
          </p:cNvSpPr>
          <p:nvPr/>
        </p:nvSpPr>
        <p:spPr bwMode="auto">
          <a:xfrm>
            <a:off x="381000" y="533400"/>
            <a:ext cx="8382000" cy="6019800"/>
          </a:xfrm>
          <a:prstGeom prst="rect">
            <a:avLst/>
          </a:prstGeom>
          <a:solidFill>
            <a:schemeClr val="bg1"/>
          </a:solidFill>
          <a:ln w="635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4" name="Text Box 6"/>
          <p:cNvSpPr txBox="1">
            <a:spLocks noChangeArrowheads="1"/>
          </p:cNvSpPr>
          <p:nvPr/>
        </p:nvSpPr>
        <p:spPr bwMode="auto">
          <a:xfrm>
            <a:off x="457200" y="685800"/>
            <a:ext cx="2286000" cy="5109091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b="1" dirty="0" smtClean="0"/>
              <a:t> </a:t>
            </a:r>
            <a:r>
              <a:rPr lang="en-US" sz="2000" b="1" dirty="0" smtClean="0">
                <a:latin typeface="Comic Sans MS" pitchFamily="66" charset="0"/>
              </a:rPr>
              <a:t>In groups of 4: </a:t>
            </a:r>
          </a:p>
          <a:p>
            <a:endParaRPr lang="en-US" sz="1800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Comic Sans MS" pitchFamily="66" charset="0"/>
              </a:rPr>
              <a:t>Choose </a:t>
            </a:r>
            <a:r>
              <a:rPr lang="en-US" sz="1800" dirty="0">
                <a:latin typeface="Comic Sans MS" pitchFamily="66" charset="0"/>
              </a:rPr>
              <a:t>1 facilitator, who will record answers on the </a:t>
            </a:r>
            <a:r>
              <a:rPr lang="en-US" sz="1800" dirty="0" smtClean="0">
                <a:latin typeface="Comic Sans MS" pitchFamily="66" charset="0"/>
              </a:rPr>
              <a:t>flipchart paper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1800" dirty="0" smtClean="0">
                <a:latin typeface="Comic Sans MS" pitchFamily="66" charset="0"/>
              </a:rPr>
              <a:t>Discuss </a:t>
            </a:r>
            <a:r>
              <a:rPr lang="en-US" sz="1800" dirty="0">
                <a:latin typeface="Comic Sans MS" pitchFamily="66" charset="0"/>
              </a:rPr>
              <a:t>with your group what works/ Doesn’t work in your school regarding the following topics: communication/ relationships, learning </a:t>
            </a:r>
            <a:r>
              <a:rPr lang="en-US" sz="1800" dirty="0" smtClean="0">
                <a:latin typeface="Comic Sans MS" pitchFamily="66" charset="0"/>
              </a:rPr>
              <a:t>environment</a:t>
            </a:r>
            <a:endParaRPr lang="en-US" sz="1800" dirty="0">
              <a:latin typeface="Comic Sans MS" pitchFamily="66" charset="0"/>
            </a:endParaRPr>
          </a:p>
        </p:txBody>
      </p:sp>
      <p:sp>
        <p:nvSpPr>
          <p:cNvPr id="15365" name="Text Box 22"/>
          <p:cNvSpPr txBox="1">
            <a:spLocks noChangeArrowheads="1"/>
          </p:cNvSpPr>
          <p:nvPr/>
        </p:nvSpPr>
        <p:spPr bwMode="auto">
          <a:xfrm>
            <a:off x="3200400" y="609600"/>
            <a:ext cx="3962400" cy="457200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Comic Sans MS" pitchFamily="66" charset="0"/>
              </a:rPr>
              <a:t>What Works!!!</a:t>
            </a:r>
          </a:p>
        </p:txBody>
      </p:sp>
      <p:sp>
        <p:nvSpPr>
          <p:cNvPr id="15366" name="Text Box 23"/>
          <p:cNvSpPr txBox="1">
            <a:spLocks noChangeArrowheads="1"/>
          </p:cNvSpPr>
          <p:nvPr/>
        </p:nvSpPr>
        <p:spPr bwMode="auto">
          <a:xfrm>
            <a:off x="4800600" y="5867400"/>
            <a:ext cx="3733800" cy="457200"/>
          </a:xfrm>
          <a:prstGeom prst="rect">
            <a:avLst/>
          </a:prstGeom>
          <a:solidFill>
            <a:srgbClr val="FF99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b="1" dirty="0">
                <a:latin typeface="Comic Sans MS" pitchFamily="66" charset="0"/>
              </a:rPr>
              <a:t>What Doesn’t Work!!!</a:t>
            </a:r>
            <a:endParaRPr lang="en-US" dirty="0"/>
          </a:p>
        </p:txBody>
      </p:sp>
      <p:sp>
        <p:nvSpPr>
          <p:cNvPr id="15367" name="Line 24"/>
          <p:cNvSpPr>
            <a:spLocks noChangeShapeType="1"/>
          </p:cNvSpPr>
          <p:nvPr/>
        </p:nvSpPr>
        <p:spPr bwMode="auto">
          <a:xfrm flipH="1">
            <a:off x="2438400" y="838200"/>
            <a:ext cx="5791200" cy="5486400"/>
          </a:xfrm>
          <a:prstGeom prst="line">
            <a:avLst/>
          </a:prstGeom>
          <a:noFill/>
          <a:ln w="76200">
            <a:solidFill>
              <a:srgbClr val="993366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04800" y="6257872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National Center on Inclusive Education</a:t>
            </a:r>
          </a:p>
          <a:p>
            <a:r>
              <a:rPr lang="en-US" sz="1600" dirty="0" smtClean="0">
                <a:hlinkClick r:id="rId3"/>
              </a:rPr>
              <a:t>www.inclusiveed.org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446224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9"/>
          <p:cNvSpPr>
            <a:spLocks noChangeArrowheads="1"/>
          </p:cNvSpPr>
          <p:nvPr/>
        </p:nvSpPr>
        <p:spPr bwMode="auto">
          <a:xfrm>
            <a:off x="488731" y="456695"/>
            <a:ext cx="8382000" cy="6248400"/>
          </a:xfrm>
          <a:prstGeom prst="rect">
            <a:avLst/>
          </a:prstGeom>
          <a:solidFill>
            <a:srgbClr val="FF99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5" name="Rectangle 30"/>
          <p:cNvSpPr>
            <a:spLocks noChangeArrowheads="1"/>
          </p:cNvSpPr>
          <p:nvPr/>
        </p:nvSpPr>
        <p:spPr bwMode="auto">
          <a:xfrm>
            <a:off x="488731" y="-31531"/>
            <a:ext cx="7924800" cy="6096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96" name="Cloud"/>
          <p:cNvSpPr>
            <a:spLocks noChangeAspect="1" noEditPoints="1" noChangeArrowheads="1"/>
          </p:cNvSpPr>
          <p:nvPr/>
        </p:nvSpPr>
        <p:spPr bwMode="auto">
          <a:xfrm>
            <a:off x="1981198" y="212834"/>
            <a:ext cx="6324599" cy="2667000"/>
          </a:xfrm>
          <a:custGeom>
            <a:avLst/>
            <a:gdLst>
              <a:gd name="T0" fmla="*/ 4085696 w 21600"/>
              <a:gd name="T1" fmla="*/ 78227793 h 21600"/>
              <a:gd name="T2" fmla="*/ 658600833 w 21600"/>
              <a:gd name="T3" fmla="*/ 156288945 h 21600"/>
              <a:gd name="T4" fmla="*/ 1316103999 w 21600"/>
              <a:gd name="T5" fmla="*/ 78227793 h 21600"/>
              <a:gd name="T6" fmla="*/ 658600833 w 21600"/>
              <a:gd name="T7" fmla="*/ 8945494 h 21600"/>
              <a:gd name="T8" fmla="*/ 0 60000 65536"/>
              <a:gd name="T9" fmla="*/ 0 60000 65536"/>
              <a:gd name="T10" fmla="*/ 0 60000 65536"/>
              <a:gd name="T11" fmla="*/ 0 60000 65536"/>
              <a:gd name="T12" fmla="*/ 2977 w 21600"/>
              <a:gd name="T13" fmla="*/ 3262 h 21600"/>
              <a:gd name="T14" fmla="*/ 17087 w 21600"/>
              <a:gd name="T15" fmla="*/ 1733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1949" y="7180"/>
                </a:moveTo>
                <a:cubicBezTo>
                  <a:pt x="841" y="7336"/>
                  <a:pt x="0" y="8613"/>
                  <a:pt x="0" y="10137"/>
                </a:cubicBezTo>
                <a:cubicBezTo>
                  <a:pt x="-1" y="11192"/>
                  <a:pt x="409" y="12169"/>
                  <a:pt x="1074" y="12702"/>
                </a:cubicBezTo>
                <a:lnTo>
                  <a:pt x="1063" y="12668"/>
                </a:lnTo>
                <a:cubicBezTo>
                  <a:pt x="685" y="13217"/>
                  <a:pt x="475" y="13940"/>
                  <a:pt x="475" y="14690"/>
                </a:cubicBezTo>
                <a:cubicBezTo>
                  <a:pt x="475" y="16325"/>
                  <a:pt x="1451" y="17650"/>
                  <a:pt x="2655" y="17650"/>
                </a:cubicBezTo>
                <a:cubicBezTo>
                  <a:pt x="2739" y="17650"/>
                  <a:pt x="2824" y="17643"/>
                  <a:pt x="2909" y="17629"/>
                </a:cubicBezTo>
                <a:lnTo>
                  <a:pt x="2897" y="17649"/>
                </a:lnTo>
                <a:cubicBezTo>
                  <a:pt x="3585" y="19288"/>
                  <a:pt x="4863" y="20300"/>
                  <a:pt x="6247" y="20300"/>
                </a:cubicBezTo>
                <a:cubicBezTo>
                  <a:pt x="6947" y="20299"/>
                  <a:pt x="7635" y="20039"/>
                  <a:pt x="8235" y="19546"/>
                </a:cubicBezTo>
                <a:lnTo>
                  <a:pt x="8229" y="19550"/>
                </a:lnTo>
                <a:cubicBezTo>
                  <a:pt x="8855" y="20829"/>
                  <a:pt x="9908" y="21597"/>
                  <a:pt x="11036" y="21597"/>
                </a:cubicBezTo>
                <a:cubicBezTo>
                  <a:pt x="12523" y="21596"/>
                  <a:pt x="13836" y="20267"/>
                  <a:pt x="14267" y="18324"/>
                </a:cubicBezTo>
                <a:lnTo>
                  <a:pt x="14270" y="18350"/>
                </a:lnTo>
                <a:cubicBezTo>
                  <a:pt x="14730" y="18740"/>
                  <a:pt x="15260" y="18947"/>
                  <a:pt x="15802" y="18947"/>
                </a:cubicBezTo>
                <a:cubicBezTo>
                  <a:pt x="17390" y="18946"/>
                  <a:pt x="18682" y="17205"/>
                  <a:pt x="18694" y="15045"/>
                </a:cubicBezTo>
                <a:lnTo>
                  <a:pt x="18689" y="15035"/>
                </a:lnTo>
                <a:cubicBezTo>
                  <a:pt x="20357" y="14710"/>
                  <a:pt x="21597" y="12765"/>
                  <a:pt x="21597" y="10472"/>
                </a:cubicBezTo>
                <a:cubicBezTo>
                  <a:pt x="21597" y="9456"/>
                  <a:pt x="21350" y="8469"/>
                  <a:pt x="20896" y="7663"/>
                </a:cubicBezTo>
                <a:lnTo>
                  <a:pt x="20889" y="7661"/>
                </a:lnTo>
                <a:cubicBezTo>
                  <a:pt x="21031" y="7208"/>
                  <a:pt x="21105" y="6721"/>
                  <a:pt x="21105" y="6228"/>
                </a:cubicBezTo>
                <a:cubicBezTo>
                  <a:pt x="21105" y="4588"/>
                  <a:pt x="20299" y="3150"/>
                  <a:pt x="19139" y="2719"/>
                </a:cubicBezTo>
                <a:lnTo>
                  <a:pt x="19148" y="2712"/>
                </a:lnTo>
                <a:cubicBezTo>
                  <a:pt x="18940" y="1142"/>
                  <a:pt x="17933" y="0"/>
                  <a:pt x="16758" y="0"/>
                </a:cubicBezTo>
                <a:cubicBezTo>
                  <a:pt x="16044" y="-1"/>
                  <a:pt x="15367" y="426"/>
                  <a:pt x="14905" y="1165"/>
                </a:cubicBezTo>
                <a:lnTo>
                  <a:pt x="14909" y="1170"/>
                </a:lnTo>
                <a:cubicBezTo>
                  <a:pt x="14497" y="432"/>
                  <a:pt x="13855" y="0"/>
                  <a:pt x="13174" y="0"/>
                </a:cubicBezTo>
                <a:cubicBezTo>
                  <a:pt x="12347" y="-1"/>
                  <a:pt x="11590" y="637"/>
                  <a:pt x="11221" y="1645"/>
                </a:cubicBezTo>
                <a:lnTo>
                  <a:pt x="11229" y="1694"/>
                </a:lnTo>
                <a:cubicBezTo>
                  <a:pt x="10730" y="1024"/>
                  <a:pt x="10058" y="650"/>
                  <a:pt x="9358" y="650"/>
                </a:cubicBezTo>
                <a:cubicBezTo>
                  <a:pt x="8372" y="649"/>
                  <a:pt x="7466" y="1391"/>
                  <a:pt x="7003" y="2578"/>
                </a:cubicBezTo>
                <a:lnTo>
                  <a:pt x="6995" y="2602"/>
                </a:lnTo>
                <a:cubicBezTo>
                  <a:pt x="6477" y="2189"/>
                  <a:pt x="5888" y="1972"/>
                  <a:pt x="5288" y="1972"/>
                </a:cubicBezTo>
                <a:cubicBezTo>
                  <a:pt x="3423" y="1972"/>
                  <a:pt x="1912" y="4029"/>
                  <a:pt x="1912" y="6567"/>
                </a:cubicBezTo>
                <a:cubicBezTo>
                  <a:pt x="1911" y="6774"/>
                  <a:pt x="1922" y="6981"/>
                  <a:pt x="1942" y="7186"/>
                </a:cubicBezTo>
                <a:lnTo>
                  <a:pt x="1949" y="7180"/>
                </a:lnTo>
                <a:close/>
              </a:path>
              <a:path w="21600" h="21600" fill="none" extrusionOk="0">
                <a:moveTo>
                  <a:pt x="1074" y="12702"/>
                </a:moveTo>
                <a:cubicBezTo>
                  <a:pt x="1407" y="12969"/>
                  <a:pt x="1786" y="13110"/>
                  <a:pt x="2172" y="13110"/>
                </a:cubicBezTo>
                <a:cubicBezTo>
                  <a:pt x="2228" y="13109"/>
                  <a:pt x="2285" y="13107"/>
                  <a:pt x="2341" y="13101"/>
                </a:cubicBezTo>
              </a:path>
              <a:path w="21600" h="21600" fill="none" extrusionOk="0">
                <a:moveTo>
                  <a:pt x="2909" y="17629"/>
                </a:moveTo>
                <a:cubicBezTo>
                  <a:pt x="3099" y="17599"/>
                  <a:pt x="3285" y="17535"/>
                  <a:pt x="3463" y="17439"/>
                </a:cubicBezTo>
              </a:path>
              <a:path w="21600" h="21600" fill="none" extrusionOk="0">
                <a:moveTo>
                  <a:pt x="7895" y="18680"/>
                </a:moveTo>
                <a:cubicBezTo>
                  <a:pt x="7983" y="18985"/>
                  <a:pt x="8095" y="19277"/>
                  <a:pt x="8229" y="19550"/>
                </a:cubicBezTo>
              </a:path>
              <a:path w="21600" h="21600" fill="none" extrusionOk="0">
                <a:moveTo>
                  <a:pt x="14267" y="18324"/>
                </a:moveTo>
                <a:cubicBezTo>
                  <a:pt x="14336" y="18013"/>
                  <a:pt x="14380" y="17693"/>
                  <a:pt x="14400" y="17370"/>
                </a:cubicBezTo>
              </a:path>
              <a:path w="21600" h="21600" fill="none" extrusionOk="0">
                <a:moveTo>
                  <a:pt x="18694" y="15045"/>
                </a:moveTo>
                <a:cubicBezTo>
                  <a:pt x="18694" y="15034"/>
                  <a:pt x="18695" y="15024"/>
                  <a:pt x="18695" y="15013"/>
                </a:cubicBezTo>
                <a:cubicBezTo>
                  <a:pt x="18695" y="13508"/>
                  <a:pt x="18063" y="12136"/>
                  <a:pt x="17069" y="11477"/>
                </a:cubicBezTo>
              </a:path>
              <a:path w="21600" h="21600" fill="none" extrusionOk="0">
                <a:moveTo>
                  <a:pt x="20165" y="8999"/>
                </a:moveTo>
                <a:cubicBezTo>
                  <a:pt x="20479" y="8635"/>
                  <a:pt x="20726" y="8177"/>
                  <a:pt x="20889" y="7661"/>
                </a:cubicBezTo>
              </a:path>
              <a:path w="21600" h="21600" fill="none" extrusionOk="0">
                <a:moveTo>
                  <a:pt x="19186" y="3344"/>
                </a:moveTo>
                <a:cubicBezTo>
                  <a:pt x="19186" y="3328"/>
                  <a:pt x="19187" y="3313"/>
                  <a:pt x="19187" y="3297"/>
                </a:cubicBezTo>
                <a:cubicBezTo>
                  <a:pt x="19187" y="3101"/>
                  <a:pt x="19174" y="2905"/>
                  <a:pt x="19148" y="2712"/>
                </a:cubicBezTo>
              </a:path>
              <a:path w="21600" h="21600" fill="none" extrusionOk="0">
                <a:moveTo>
                  <a:pt x="14905" y="1165"/>
                </a:moveTo>
                <a:cubicBezTo>
                  <a:pt x="14754" y="1408"/>
                  <a:pt x="14629" y="1679"/>
                  <a:pt x="14535" y="1971"/>
                </a:cubicBezTo>
              </a:path>
              <a:path w="21600" h="21600" fill="none" extrusionOk="0">
                <a:moveTo>
                  <a:pt x="11221" y="1645"/>
                </a:moveTo>
                <a:cubicBezTo>
                  <a:pt x="11140" y="1866"/>
                  <a:pt x="11080" y="2099"/>
                  <a:pt x="11041" y="2340"/>
                </a:cubicBezTo>
              </a:path>
              <a:path w="21600" h="21600" fill="none" extrusionOk="0">
                <a:moveTo>
                  <a:pt x="7645" y="3276"/>
                </a:moveTo>
                <a:cubicBezTo>
                  <a:pt x="7449" y="3016"/>
                  <a:pt x="7231" y="2790"/>
                  <a:pt x="6995" y="2602"/>
                </a:cubicBezTo>
              </a:path>
              <a:path w="21600" h="21600" fill="none" extrusionOk="0">
                <a:moveTo>
                  <a:pt x="1942" y="7186"/>
                </a:moveTo>
                <a:cubicBezTo>
                  <a:pt x="1966" y="7426"/>
                  <a:pt x="2004" y="7663"/>
                  <a:pt x="2056" y="7895"/>
                </a:cubicBezTo>
              </a:path>
            </a:pathLst>
          </a:custGeom>
          <a:solidFill>
            <a:schemeClr val="bg1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endParaRPr lang="en-US"/>
          </a:p>
        </p:txBody>
      </p:sp>
      <p:sp>
        <p:nvSpPr>
          <p:cNvPr id="8197" name="Text Box 19"/>
          <p:cNvSpPr txBox="1">
            <a:spLocks noChangeArrowheads="1"/>
          </p:cNvSpPr>
          <p:nvPr/>
        </p:nvSpPr>
        <p:spPr bwMode="auto">
          <a:xfrm>
            <a:off x="451942" y="1380560"/>
            <a:ext cx="2590800" cy="5324535"/>
          </a:xfrm>
          <a:prstGeom prst="rect">
            <a:avLst/>
          </a:prstGeom>
          <a:solidFill>
            <a:schemeClr val="bg1"/>
          </a:soli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sz="2000" dirty="0">
                <a:latin typeface="Comic Sans MS" pitchFamily="66" charset="0"/>
              </a:rPr>
              <a:t>The sky is the limit! You have just been put in charge of creating the ideal school</a:t>
            </a:r>
            <a:r>
              <a:rPr lang="en-US" sz="2000" dirty="0" smtClean="0">
                <a:latin typeface="Comic Sans MS" pitchFamily="66" charset="0"/>
              </a:rPr>
              <a:t>.</a:t>
            </a:r>
            <a:endParaRPr lang="en-US" sz="2000" dirty="0"/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 smtClean="0"/>
              <a:t> </a:t>
            </a:r>
            <a:r>
              <a:rPr lang="en-US" sz="2000" dirty="0">
                <a:latin typeface="Comic Sans MS" pitchFamily="66" charset="0"/>
              </a:rPr>
              <a:t>In your groups of 4, Choose 1 facilitator, who will record answers on the flip chart paper</a:t>
            </a:r>
            <a:r>
              <a:rPr lang="en-US" sz="2000" dirty="0" smtClean="0"/>
              <a:t>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sz="2000" dirty="0">
                <a:latin typeface="Comic Sans MS" pitchFamily="66" charset="0"/>
              </a:rPr>
              <a:t>Discuss with your group what your ideal school would be like ?</a:t>
            </a:r>
          </a:p>
          <a:p>
            <a:pPr marL="342900" indent="-342900">
              <a:buFont typeface="Arial" pitchFamily="34" charset="0"/>
              <a:buChar char="•"/>
            </a:pPr>
            <a:endParaRPr lang="en-US" sz="2000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8198" name="Text Box 20"/>
          <p:cNvSpPr txBox="1">
            <a:spLocks noChangeArrowheads="1"/>
          </p:cNvSpPr>
          <p:nvPr/>
        </p:nvSpPr>
        <p:spPr bwMode="auto">
          <a:xfrm>
            <a:off x="1720250" y="547332"/>
            <a:ext cx="7423750" cy="16312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D  </a:t>
            </a:r>
            <a:r>
              <a:rPr lang="en-US" sz="4000" b="1" dirty="0">
                <a:solidFill>
                  <a:srgbClr val="3333FF"/>
                </a:solidFill>
                <a:latin typeface="Comic Sans MS" pitchFamily="66" charset="0"/>
              </a:rPr>
              <a:t>R</a:t>
            </a: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sz="4000" b="1" dirty="0">
                <a:solidFill>
                  <a:srgbClr val="FF3399"/>
                </a:solidFill>
                <a:latin typeface="Comic Sans MS" pitchFamily="66" charset="0"/>
              </a:rPr>
              <a:t>E</a:t>
            </a: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sz="4000" b="1" dirty="0">
                <a:solidFill>
                  <a:schemeClr val="accent1"/>
                </a:solidFill>
                <a:latin typeface="Comic Sans MS" pitchFamily="66" charset="0"/>
              </a:rPr>
              <a:t>A</a:t>
            </a:r>
            <a:r>
              <a:rPr lang="en-US" sz="4000" b="1" dirty="0">
                <a:solidFill>
                  <a:srgbClr val="FF0000"/>
                </a:solidFill>
                <a:latin typeface="Comic Sans MS" pitchFamily="66" charset="0"/>
              </a:rPr>
              <a:t>  </a:t>
            </a:r>
            <a:r>
              <a:rPr lang="en-US" sz="4000" b="1" dirty="0" smtClean="0">
                <a:solidFill>
                  <a:srgbClr val="3399FF"/>
                </a:solidFill>
                <a:latin typeface="Comic Sans MS" pitchFamily="66" charset="0"/>
              </a:rPr>
              <a:t>M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S </a:t>
            </a:r>
            <a:r>
              <a:rPr lang="en-US" sz="40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Comic Sans MS" pitchFamily="66" charset="0"/>
              </a:rPr>
              <a:t>C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rgbClr val="00B050"/>
                </a:solidFill>
                <a:latin typeface="Comic Sans MS" pitchFamily="66" charset="0"/>
              </a:rPr>
              <a:t>H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Comic Sans MS" pitchFamily="66" charset="0"/>
              </a:rPr>
              <a:t>O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b="1" dirty="0" err="1" smtClean="0">
                <a:solidFill>
                  <a:srgbClr val="FFC000"/>
                </a:solidFill>
                <a:latin typeface="Comic Sans MS" pitchFamily="66" charset="0"/>
              </a:rPr>
              <a:t>O</a:t>
            </a:r>
            <a:r>
              <a:rPr lang="en-US" sz="4000" b="1" dirty="0" smtClean="0">
                <a:solidFill>
                  <a:srgbClr val="FF0000"/>
                </a:solidFill>
                <a:latin typeface="Comic Sans MS" pitchFamily="66" charset="0"/>
              </a:rPr>
              <a:t> </a:t>
            </a:r>
            <a:r>
              <a:rPr lang="en-US" sz="4000" b="1" dirty="0" smtClean="0">
                <a:solidFill>
                  <a:srgbClr val="0070C0"/>
                </a:solidFill>
                <a:latin typeface="Comic Sans MS" pitchFamily="66" charset="0"/>
              </a:rPr>
              <a:t>L </a:t>
            </a:r>
          </a:p>
        </p:txBody>
      </p:sp>
      <p:sp>
        <p:nvSpPr>
          <p:cNvPr id="8199" name="Text Box 21"/>
          <p:cNvSpPr txBox="1">
            <a:spLocks noChangeArrowheads="1"/>
          </p:cNvSpPr>
          <p:nvPr/>
        </p:nvSpPr>
        <p:spPr bwMode="auto">
          <a:xfrm rot="-1743277">
            <a:off x="2743199" y="740601"/>
            <a:ext cx="914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dirty="0" smtClean="0">
                <a:latin typeface="Comic Sans MS" pitchFamily="66" charset="0"/>
              </a:rPr>
              <a:t>MY</a:t>
            </a:r>
            <a:endParaRPr lang="en-US" dirty="0"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62096" y="612032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National Center on Inclusive Education</a:t>
            </a:r>
          </a:p>
          <a:p>
            <a:r>
              <a:rPr lang="en-US" sz="1600" dirty="0" smtClean="0">
                <a:hlinkClick r:id="rId3"/>
              </a:rPr>
              <a:t>www.inclusiveed.org</a:t>
            </a:r>
            <a:r>
              <a:rPr lang="en-US" sz="1600" dirty="0" smtClean="0"/>
              <a:t> 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377488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1_Office Theme">
  <a:themeElements>
    <a:clrScheme name="Essential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Hardcover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Aust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840</TotalTime>
  <Words>1227</Words>
  <Application>Microsoft Office PowerPoint</Application>
  <PresentationFormat>On-screen Show (4:3)</PresentationFormat>
  <Paragraphs>216</Paragraphs>
  <Slides>27</Slides>
  <Notes>27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1_Office Theme</vt:lpstr>
      <vt:lpstr>Austin</vt:lpstr>
      <vt:lpstr>DE-PBS Cadre</vt:lpstr>
      <vt:lpstr>Appreciation</vt:lpstr>
      <vt:lpstr>Secondary Celebration  Debriefing Lights! Camera! Next Action Steps! </vt:lpstr>
      <vt:lpstr>Secondary Panel Presentations</vt:lpstr>
      <vt:lpstr>School Connectedness</vt:lpstr>
      <vt:lpstr>Planning Your Ideal School</vt:lpstr>
      <vt:lpstr>What Works and Doesn’t Work</vt:lpstr>
      <vt:lpstr>PowerPoint Presentation</vt:lpstr>
      <vt:lpstr>PowerPoint Presentation</vt:lpstr>
      <vt:lpstr>? Questions to Consider ?</vt:lpstr>
      <vt:lpstr>Next Steps</vt:lpstr>
      <vt:lpstr>PowerPoint Presentation</vt:lpstr>
      <vt:lpstr>Debrief</vt:lpstr>
      <vt:lpstr>RENEW</vt:lpstr>
      <vt:lpstr>RENEW</vt:lpstr>
      <vt:lpstr>DE-PBS Phase Recognition</vt:lpstr>
      <vt:lpstr>PowerPoint Presentation</vt:lpstr>
      <vt:lpstr>Phase 3: Establishing Tier 2: Problem Solving Team PILOT</vt:lpstr>
      <vt:lpstr>Data &amp; Survey Support</vt:lpstr>
      <vt:lpstr>Key Feature Evaluation Updates  </vt:lpstr>
      <vt:lpstr>Key Feature Status Tracker</vt:lpstr>
      <vt:lpstr>2013-2014  KFE Evaluation Planning</vt:lpstr>
      <vt:lpstr>Summer PD for 2013</vt:lpstr>
      <vt:lpstr>Summer Work Groups</vt:lpstr>
      <vt:lpstr>Planning for Next year</vt:lpstr>
      <vt:lpstr>2013-2014 Cadre Planning</vt:lpstr>
      <vt:lpstr>District Reflection &amp; Sharing</vt:lpstr>
    </vt:vector>
  </TitlesOfParts>
  <Company>CDS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PBS Cadre</dc:title>
  <dc:creator>Debby Boyer</dc:creator>
  <cp:lastModifiedBy>hearn</cp:lastModifiedBy>
  <cp:revision>45</cp:revision>
  <cp:lastPrinted>2013-05-07T18:35:21Z</cp:lastPrinted>
  <dcterms:created xsi:type="dcterms:W3CDTF">2013-05-02T18:51:55Z</dcterms:created>
  <dcterms:modified xsi:type="dcterms:W3CDTF">2013-05-14T15:17:08Z</dcterms:modified>
</cp:coreProperties>
</file>