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Lst>
  <p:notesMasterIdLst>
    <p:notesMasterId r:id="rId82"/>
  </p:notesMasterIdLst>
  <p:sldIdLst>
    <p:sldId id="257" r:id="rId4"/>
    <p:sldId id="259" r:id="rId5"/>
    <p:sldId id="261" r:id="rId6"/>
    <p:sldId id="260" r:id="rId7"/>
    <p:sldId id="262"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64" r:id="rId24"/>
    <p:sldId id="266" r:id="rId25"/>
    <p:sldId id="314" r:id="rId26"/>
    <p:sldId id="315" r:id="rId27"/>
    <p:sldId id="316" r:id="rId28"/>
    <p:sldId id="317" r:id="rId29"/>
    <p:sldId id="318" r:id="rId30"/>
    <p:sldId id="319" r:id="rId31"/>
    <p:sldId id="320" r:id="rId32"/>
    <p:sldId id="321" r:id="rId33"/>
    <p:sldId id="322" r:id="rId34"/>
    <p:sldId id="323" r:id="rId35"/>
    <p:sldId id="277" r:id="rId36"/>
    <p:sldId id="267" r:id="rId37"/>
    <p:sldId id="268" r:id="rId38"/>
    <p:sldId id="272" r:id="rId39"/>
    <p:sldId id="27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270" r:id="rId60"/>
    <p:sldId id="269" r:id="rId61"/>
    <p:sldId id="324" r:id="rId62"/>
    <p:sldId id="325" r:id="rId63"/>
    <p:sldId id="326" r:id="rId64"/>
    <p:sldId id="327" r:id="rId65"/>
    <p:sldId id="328" r:id="rId66"/>
    <p:sldId id="329" r:id="rId67"/>
    <p:sldId id="330" r:id="rId68"/>
    <p:sldId id="331" r:id="rId69"/>
    <p:sldId id="332" r:id="rId70"/>
    <p:sldId id="334" r:id="rId71"/>
    <p:sldId id="335" r:id="rId72"/>
    <p:sldId id="336" r:id="rId73"/>
    <p:sldId id="337" r:id="rId74"/>
    <p:sldId id="338" r:id="rId75"/>
    <p:sldId id="339" r:id="rId76"/>
    <p:sldId id="340" r:id="rId77"/>
    <p:sldId id="313" r:id="rId78"/>
    <p:sldId id="341" r:id="rId79"/>
    <p:sldId id="275" r:id="rId80"/>
    <p:sldId id="276"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50" autoAdjust="0"/>
  </p:normalViewPr>
  <p:slideViewPr>
    <p:cSldViewPr showGuides="1">
      <p:cViewPr>
        <p:scale>
          <a:sx n="98" d="100"/>
          <a:sy n="98" d="100"/>
        </p:scale>
        <p:origin x="-11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DE</a:t>
            </a:r>
            <a:r>
              <a:rPr lang="en-US" baseline="0" dirty="0" smtClean="0"/>
              <a:t> School Climate Survey State-wide Results</a:t>
            </a:r>
          </a:p>
          <a:p>
            <a:pPr>
              <a:defRPr/>
            </a:pPr>
            <a:r>
              <a:rPr lang="en-US" dirty="0" smtClean="0"/>
              <a:t>Student-Student </a:t>
            </a:r>
            <a:r>
              <a:rPr lang="en-US" dirty="0"/>
              <a:t>Relations</a:t>
            </a:r>
          </a:p>
        </c:rich>
      </c:tx>
      <c:layout/>
      <c:overlay val="0"/>
    </c:title>
    <c:autoTitleDeleted val="0"/>
    <c:plotArea>
      <c:layout/>
      <c:barChart>
        <c:barDir val="col"/>
        <c:grouping val="clustered"/>
        <c:varyColors val="0"/>
        <c:ser>
          <c:idx val="0"/>
          <c:order val="0"/>
          <c:tx>
            <c:strRef>
              <c:f>Sheet1!$B$1</c:f>
              <c:strCache>
                <c:ptCount val="1"/>
                <c:pt idx="0">
                  <c:v>Student-Student Relations</c:v>
                </c:pt>
              </c:strCache>
            </c:strRef>
          </c:tx>
          <c:spPr>
            <a:solidFill>
              <a:srgbClr val="CCFFCC"/>
            </a:solidFill>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Sheet1!$A$2:$A$4</c:f>
              <c:strCache>
                <c:ptCount val="3"/>
                <c:pt idx="0">
                  <c:v>2012-13 (N= 165)</c:v>
                </c:pt>
                <c:pt idx="1">
                  <c:v>2011-12 (N=164)</c:v>
                </c:pt>
                <c:pt idx="2">
                  <c:v>2010-11 (N=160)</c:v>
                </c:pt>
              </c:strCache>
            </c:strRef>
          </c:cat>
          <c:val>
            <c:numRef>
              <c:f>Sheet1!$B$2:$B$4</c:f>
              <c:numCache>
                <c:formatCode>0.00</c:formatCode>
                <c:ptCount val="3"/>
                <c:pt idx="0">
                  <c:v>2.7547000000000001</c:v>
                </c:pt>
                <c:pt idx="1">
                  <c:v>2.6943999999999999</c:v>
                </c:pt>
                <c:pt idx="2">
                  <c:v>2.7547999999999999</c:v>
                </c:pt>
              </c:numCache>
            </c:numRef>
          </c:val>
        </c:ser>
        <c:dLbls>
          <c:showLegendKey val="0"/>
          <c:showVal val="0"/>
          <c:showCatName val="0"/>
          <c:showSerName val="0"/>
          <c:showPercent val="0"/>
          <c:showBubbleSize val="0"/>
        </c:dLbls>
        <c:gapWidth val="150"/>
        <c:axId val="70520192"/>
        <c:axId val="43656320"/>
      </c:barChart>
      <c:catAx>
        <c:axId val="70520192"/>
        <c:scaling>
          <c:orientation val="minMax"/>
        </c:scaling>
        <c:delete val="0"/>
        <c:axPos val="b"/>
        <c:majorTickMark val="out"/>
        <c:minorTickMark val="none"/>
        <c:tickLblPos val="nextTo"/>
        <c:crossAx val="43656320"/>
        <c:crosses val="autoZero"/>
        <c:auto val="1"/>
        <c:lblAlgn val="ctr"/>
        <c:lblOffset val="100"/>
        <c:noMultiLvlLbl val="0"/>
      </c:catAx>
      <c:valAx>
        <c:axId val="43656320"/>
        <c:scaling>
          <c:orientation val="minMax"/>
          <c:max val="4"/>
          <c:min val="0"/>
        </c:scaling>
        <c:delete val="0"/>
        <c:axPos val="l"/>
        <c:majorGridlines/>
        <c:numFmt formatCode="0.00" sourceLinked="1"/>
        <c:majorTickMark val="out"/>
        <c:minorTickMark val="none"/>
        <c:tickLblPos val="nextTo"/>
        <c:crossAx val="70520192"/>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59969-0FDE-47F9-BE16-FFD0B8F11071}" type="doc">
      <dgm:prSet loTypeId="urn:microsoft.com/office/officeart/2005/8/layout/pyramid1" loCatId="pyramid" qsTypeId="urn:microsoft.com/office/officeart/2005/8/quickstyle/simple1" qsCatId="simple" csTypeId="urn:microsoft.com/office/officeart/2005/8/colors/accent0_1" csCatId="mainScheme" phldr="1"/>
      <dgm:spPr/>
    </dgm:pt>
    <dgm:pt modelId="{D6194D59-2141-4224-959B-E90C6463D14B}">
      <dgm:prSet phldrT="[Text]" custT="1"/>
      <dgm:spPr/>
      <dgm:t>
        <a:bodyPr/>
        <a:lstStyle/>
        <a:p>
          <a:endParaRPr lang="en-US" sz="1800" dirty="0" smtClean="0">
            <a:solidFill>
              <a:srgbClr val="FF0000"/>
            </a:solidFill>
          </a:endParaRPr>
        </a:p>
        <a:p>
          <a:r>
            <a:rPr lang="en-US" sz="1400" b="1" dirty="0" smtClean="0">
              <a:solidFill>
                <a:srgbClr val="FF0000"/>
              </a:solidFill>
            </a:rPr>
            <a:t>INTENSIVE</a:t>
          </a:r>
        </a:p>
        <a:p>
          <a:r>
            <a:rPr lang="en-US" sz="1400" i="1" dirty="0" smtClean="0">
              <a:solidFill>
                <a:srgbClr val="FF0000"/>
              </a:solidFill>
            </a:rPr>
            <a:t>REPAIRING HARM</a:t>
          </a:r>
        </a:p>
        <a:p>
          <a:r>
            <a:rPr lang="en-US" sz="1400" i="1" dirty="0" smtClean="0">
              <a:solidFill>
                <a:srgbClr val="FF0000"/>
              </a:solidFill>
            </a:rPr>
            <a:t>w/Conferencing</a:t>
          </a:r>
          <a:endParaRPr lang="en-US" sz="1400" i="1" dirty="0">
            <a:solidFill>
              <a:srgbClr val="FF0000"/>
            </a:solidFill>
          </a:endParaRPr>
        </a:p>
      </dgm:t>
    </dgm:pt>
    <dgm:pt modelId="{FE8AD8A4-F6DF-4669-8626-748880D328A8}" type="parTrans" cxnId="{C61D16AF-EB7D-4F9D-BC31-834A3909574F}">
      <dgm:prSet/>
      <dgm:spPr/>
      <dgm:t>
        <a:bodyPr/>
        <a:lstStyle/>
        <a:p>
          <a:endParaRPr lang="en-US"/>
        </a:p>
      </dgm:t>
    </dgm:pt>
    <dgm:pt modelId="{D20F22E1-D963-4096-86B6-98961190CAC5}" type="sibTrans" cxnId="{C61D16AF-EB7D-4F9D-BC31-834A3909574F}">
      <dgm:prSet/>
      <dgm:spPr/>
      <dgm:t>
        <a:bodyPr/>
        <a:lstStyle/>
        <a:p>
          <a:endParaRPr lang="en-US"/>
        </a:p>
      </dgm:t>
    </dgm:pt>
    <dgm:pt modelId="{D81CBB10-896E-491B-83D0-0F74B26C77FB}">
      <dgm:prSet phldrT="[Text]"/>
      <dgm:spPr/>
      <dgm:t>
        <a:bodyPr/>
        <a:lstStyle/>
        <a:p>
          <a:r>
            <a:rPr lang="en-US" b="1" dirty="0" smtClean="0">
              <a:solidFill>
                <a:srgbClr val="FFC000"/>
              </a:solidFill>
            </a:rPr>
            <a:t>TARGETED GROUP INTERVENTION</a:t>
          </a:r>
        </a:p>
        <a:p>
          <a:r>
            <a:rPr lang="en-US" i="1" dirty="0" smtClean="0">
              <a:solidFill>
                <a:srgbClr val="FFC000"/>
              </a:solidFill>
            </a:rPr>
            <a:t>TAKING RESPONSIBILITY</a:t>
          </a:r>
        </a:p>
        <a:p>
          <a:r>
            <a:rPr lang="en-US" i="1" dirty="0" smtClean="0">
              <a:solidFill>
                <a:srgbClr val="FFC000"/>
              </a:solidFill>
            </a:rPr>
            <a:t>w/Problem Solving Circles</a:t>
          </a:r>
          <a:endParaRPr lang="en-US" i="1" dirty="0">
            <a:solidFill>
              <a:srgbClr val="FFC000"/>
            </a:solidFill>
          </a:endParaRPr>
        </a:p>
      </dgm:t>
    </dgm:pt>
    <dgm:pt modelId="{386CE232-6BB9-4605-BF30-C918A99F3CBF}" type="parTrans" cxnId="{315F44A2-379C-427E-91DF-8398E37B1C48}">
      <dgm:prSet/>
      <dgm:spPr/>
      <dgm:t>
        <a:bodyPr/>
        <a:lstStyle/>
        <a:p>
          <a:endParaRPr lang="en-US"/>
        </a:p>
      </dgm:t>
    </dgm:pt>
    <dgm:pt modelId="{A1CD37C1-1DE9-4783-8128-DA4E7ECD5246}" type="sibTrans" cxnId="{315F44A2-379C-427E-91DF-8398E37B1C48}">
      <dgm:prSet/>
      <dgm:spPr/>
      <dgm:t>
        <a:bodyPr/>
        <a:lstStyle/>
        <a:p>
          <a:endParaRPr lang="en-US"/>
        </a:p>
      </dgm:t>
    </dgm:pt>
    <dgm:pt modelId="{DD890DD9-D8C6-4A1F-916F-52D01B47E7F7}">
      <dgm:prSet phldrT="[Text]"/>
      <dgm:spPr/>
      <dgm:t>
        <a:bodyPr/>
        <a:lstStyle/>
        <a:p>
          <a:r>
            <a:rPr lang="en-US" b="1" dirty="0" smtClean="0">
              <a:solidFill>
                <a:srgbClr val="00B050"/>
              </a:solidFill>
            </a:rPr>
            <a:t>UNIVERSAL PRACTICES</a:t>
          </a:r>
        </a:p>
        <a:p>
          <a:r>
            <a:rPr lang="en-US" i="1" dirty="0" smtClean="0">
              <a:solidFill>
                <a:srgbClr val="00B050"/>
              </a:solidFill>
            </a:rPr>
            <a:t>DEVELOPING SOCIAL/EMOTIONAL CAPACITY</a:t>
          </a:r>
        </a:p>
        <a:p>
          <a:r>
            <a:rPr lang="en-US" i="1" dirty="0" smtClean="0">
              <a:solidFill>
                <a:srgbClr val="00B050"/>
              </a:solidFill>
            </a:rPr>
            <a:t>w/Circles</a:t>
          </a:r>
          <a:endParaRPr lang="en-US" i="1" dirty="0">
            <a:solidFill>
              <a:srgbClr val="00B050"/>
            </a:solidFill>
          </a:endParaRPr>
        </a:p>
      </dgm:t>
    </dgm:pt>
    <dgm:pt modelId="{E72F89F4-5896-44FC-B275-FE010AF78F47}" type="parTrans" cxnId="{956A0CA0-5559-4F51-A68B-9CA85B2C43BE}">
      <dgm:prSet/>
      <dgm:spPr/>
      <dgm:t>
        <a:bodyPr/>
        <a:lstStyle/>
        <a:p>
          <a:endParaRPr lang="en-US"/>
        </a:p>
      </dgm:t>
    </dgm:pt>
    <dgm:pt modelId="{E630F623-E3CF-4439-B50E-6480AAFCDC4E}" type="sibTrans" cxnId="{956A0CA0-5559-4F51-A68B-9CA85B2C43BE}">
      <dgm:prSet/>
      <dgm:spPr/>
      <dgm:t>
        <a:bodyPr/>
        <a:lstStyle/>
        <a:p>
          <a:endParaRPr lang="en-US"/>
        </a:p>
      </dgm:t>
    </dgm:pt>
    <dgm:pt modelId="{537FFE04-A5FF-458D-8357-BCE51D62E66E}" type="pres">
      <dgm:prSet presAssocID="{26459969-0FDE-47F9-BE16-FFD0B8F11071}" presName="Name0" presStyleCnt="0">
        <dgm:presLayoutVars>
          <dgm:dir/>
          <dgm:animLvl val="lvl"/>
          <dgm:resizeHandles val="exact"/>
        </dgm:presLayoutVars>
      </dgm:prSet>
      <dgm:spPr/>
    </dgm:pt>
    <dgm:pt modelId="{368BBCF2-1573-44F6-A1FF-2A97CC4C892A}" type="pres">
      <dgm:prSet presAssocID="{D6194D59-2141-4224-959B-E90C6463D14B}" presName="Name8" presStyleCnt="0"/>
      <dgm:spPr/>
    </dgm:pt>
    <dgm:pt modelId="{3DEEC399-0C8A-4FF3-AB4A-1B41A6F5FE9A}" type="pres">
      <dgm:prSet presAssocID="{D6194D59-2141-4224-959B-E90C6463D14B}" presName="level" presStyleLbl="node1" presStyleIdx="0" presStyleCnt="3">
        <dgm:presLayoutVars>
          <dgm:chMax val="1"/>
          <dgm:bulletEnabled val="1"/>
        </dgm:presLayoutVars>
      </dgm:prSet>
      <dgm:spPr/>
      <dgm:t>
        <a:bodyPr/>
        <a:lstStyle/>
        <a:p>
          <a:endParaRPr lang="en-US"/>
        </a:p>
      </dgm:t>
    </dgm:pt>
    <dgm:pt modelId="{BE08A924-3F1E-464D-A1CF-E82967DFD46A}" type="pres">
      <dgm:prSet presAssocID="{D6194D59-2141-4224-959B-E90C6463D14B}" presName="levelTx" presStyleLbl="revTx" presStyleIdx="0" presStyleCnt="0">
        <dgm:presLayoutVars>
          <dgm:chMax val="1"/>
          <dgm:bulletEnabled val="1"/>
        </dgm:presLayoutVars>
      </dgm:prSet>
      <dgm:spPr/>
      <dgm:t>
        <a:bodyPr/>
        <a:lstStyle/>
        <a:p>
          <a:endParaRPr lang="en-US"/>
        </a:p>
      </dgm:t>
    </dgm:pt>
    <dgm:pt modelId="{032863BA-0838-4A8A-B666-84067DA6B28C}" type="pres">
      <dgm:prSet presAssocID="{D81CBB10-896E-491B-83D0-0F74B26C77FB}" presName="Name8" presStyleCnt="0"/>
      <dgm:spPr/>
    </dgm:pt>
    <dgm:pt modelId="{DC810FCC-B27A-4288-AF63-4D007E2BBAA6}" type="pres">
      <dgm:prSet presAssocID="{D81CBB10-896E-491B-83D0-0F74B26C77FB}" presName="level" presStyleLbl="node1" presStyleIdx="1" presStyleCnt="3">
        <dgm:presLayoutVars>
          <dgm:chMax val="1"/>
          <dgm:bulletEnabled val="1"/>
        </dgm:presLayoutVars>
      </dgm:prSet>
      <dgm:spPr/>
      <dgm:t>
        <a:bodyPr/>
        <a:lstStyle/>
        <a:p>
          <a:endParaRPr lang="en-US"/>
        </a:p>
      </dgm:t>
    </dgm:pt>
    <dgm:pt modelId="{2EFDD235-89CA-401F-A698-D7C91A6A50B4}" type="pres">
      <dgm:prSet presAssocID="{D81CBB10-896E-491B-83D0-0F74B26C77FB}" presName="levelTx" presStyleLbl="revTx" presStyleIdx="0" presStyleCnt="0">
        <dgm:presLayoutVars>
          <dgm:chMax val="1"/>
          <dgm:bulletEnabled val="1"/>
        </dgm:presLayoutVars>
      </dgm:prSet>
      <dgm:spPr/>
      <dgm:t>
        <a:bodyPr/>
        <a:lstStyle/>
        <a:p>
          <a:endParaRPr lang="en-US"/>
        </a:p>
      </dgm:t>
    </dgm:pt>
    <dgm:pt modelId="{75FF175D-31AA-428F-AFCA-F4FF53F22C97}" type="pres">
      <dgm:prSet presAssocID="{DD890DD9-D8C6-4A1F-916F-52D01B47E7F7}" presName="Name8" presStyleCnt="0"/>
      <dgm:spPr/>
    </dgm:pt>
    <dgm:pt modelId="{EADA1EAB-41D9-4E00-98F1-ED78265FDF85}" type="pres">
      <dgm:prSet presAssocID="{DD890DD9-D8C6-4A1F-916F-52D01B47E7F7}" presName="level" presStyleLbl="node1" presStyleIdx="2" presStyleCnt="3">
        <dgm:presLayoutVars>
          <dgm:chMax val="1"/>
          <dgm:bulletEnabled val="1"/>
        </dgm:presLayoutVars>
      </dgm:prSet>
      <dgm:spPr/>
      <dgm:t>
        <a:bodyPr/>
        <a:lstStyle/>
        <a:p>
          <a:endParaRPr lang="en-US"/>
        </a:p>
      </dgm:t>
    </dgm:pt>
    <dgm:pt modelId="{5E546B36-AD8C-4DA3-BFB9-CA36984F4421}" type="pres">
      <dgm:prSet presAssocID="{DD890DD9-D8C6-4A1F-916F-52D01B47E7F7}" presName="levelTx" presStyleLbl="revTx" presStyleIdx="0" presStyleCnt="0">
        <dgm:presLayoutVars>
          <dgm:chMax val="1"/>
          <dgm:bulletEnabled val="1"/>
        </dgm:presLayoutVars>
      </dgm:prSet>
      <dgm:spPr/>
      <dgm:t>
        <a:bodyPr/>
        <a:lstStyle/>
        <a:p>
          <a:endParaRPr lang="en-US"/>
        </a:p>
      </dgm:t>
    </dgm:pt>
  </dgm:ptLst>
  <dgm:cxnLst>
    <dgm:cxn modelId="{31D14D38-5957-43E3-B6AE-7D47E794DDB8}" type="presOf" srcId="{26459969-0FDE-47F9-BE16-FFD0B8F11071}" destId="{537FFE04-A5FF-458D-8357-BCE51D62E66E}" srcOrd="0" destOrd="0" presId="urn:microsoft.com/office/officeart/2005/8/layout/pyramid1"/>
    <dgm:cxn modelId="{060158B9-6B8C-456F-8498-E3F1725EA980}" type="presOf" srcId="{D81CBB10-896E-491B-83D0-0F74B26C77FB}" destId="{2EFDD235-89CA-401F-A698-D7C91A6A50B4}" srcOrd="1" destOrd="0" presId="urn:microsoft.com/office/officeart/2005/8/layout/pyramid1"/>
    <dgm:cxn modelId="{1645748D-A34F-4E1F-A1A6-C7F0DF75EF87}" type="presOf" srcId="{DD890DD9-D8C6-4A1F-916F-52D01B47E7F7}" destId="{5E546B36-AD8C-4DA3-BFB9-CA36984F4421}" srcOrd="1" destOrd="0" presId="urn:microsoft.com/office/officeart/2005/8/layout/pyramid1"/>
    <dgm:cxn modelId="{7ECD63E1-E3B8-4AA7-9250-07B1743291F9}" type="presOf" srcId="{D6194D59-2141-4224-959B-E90C6463D14B}" destId="{3DEEC399-0C8A-4FF3-AB4A-1B41A6F5FE9A}" srcOrd="0" destOrd="0" presId="urn:microsoft.com/office/officeart/2005/8/layout/pyramid1"/>
    <dgm:cxn modelId="{956A0CA0-5559-4F51-A68B-9CA85B2C43BE}" srcId="{26459969-0FDE-47F9-BE16-FFD0B8F11071}" destId="{DD890DD9-D8C6-4A1F-916F-52D01B47E7F7}" srcOrd="2" destOrd="0" parTransId="{E72F89F4-5896-44FC-B275-FE010AF78F47}" sibTransId="{E630F623-E3CF-4439-B50E-6480AAFCDC4E}"/>
    <dgm:cxn modelId="{EB61B1E1-7DF4-4641-AB9E-7A1F16B09E5E}" type="presOf" srcId="{D6194D59-2141-4224-959B-E90C6463D14B}" destId="{BE08A924-3F1E-464D-A1CF-E82967DFD46A}" srcOrd="1" destOrd="0" presId="urn:microsoft.com/office/officeart/2005/8/layout/pyramid1"/>
    <dgm:cxn modelId="{315F44A2-379C-427E-91DF-8398E37B1C48}" srcId="{26459969-0FDE-47F9-BE16-FFD0B8F11071}" destId="{D81CBB10-896E-491B-83D0-0F74B26C77FB}" srcOrd="1" destOrd="0" parTransId="{386CE232-6BB9-4605-BF30-C918A99F3CBF}" sibTransId="{A1CD37C1-1DE9-4783-8128-DA4E7ECD5246}"/>
    <dgm:cxn modelId="{AC468737-D688-4399-BBC2-5B88A7886A21}" type="presOf" srcId="{D81CBB10-896E-491B-83D0-0F74B26C77FB}" destId="{DC810FCC-B27A-4288-AF63-4D007E2BBAA6}" srcOrd="0" destOrd="0" presId="urn:microsoft.com/office/officeart/2005/8/layout/pyramid1"/>
    <dgm:cxn modelId="{F3180DE4-65BE-4FCB-AA2E-0F5676EF68CD}" type="presOf" srcId="{DD890DD9-D8C6-4A1F-916F-52D01B47E7F7}" destId="{EADA1EAB-41D9-4E00-98F1-ED78265FDF85}" srcOrd="0" destOrd="0" presId="urn:microsoft.com/office/officeart/2005/8/layout/pyramid1"/>
    <dgm:cxn modelId="{C61D16AF-EB7D-4F9D-BC31-834A3909574F}" srcId="{26459969-0FDE-47F9-BE16-FFD0B8F11071}" destId="{D6194D59-2141-4224-959B-E90C6463D14B}" srcOrd="0" destOrd="0" parTransId="{FE8AD8A4-F6DF-4669-8626-748880D328A8}" sibTransId="{D20F22E1-D963-4096-86B6-98961190CAC5}"/>
    <dgm:cxn modelId="{C23F87F0-634A-45D6-834A-92B0362CD8D0}" type="presParOf" srcId="{537FFE04-A5FF-458D-8357-BCE51D62E66E}" destId="{368BBCF2-1573-44F6-A1FF-2A97CC4C892A}" srcOrd="0" destOrd="0" presId="urn:microsoft.com/office/officeart/2005/8/layout/pyramid1"/>
    <dgm:cxn modelId="{9EBE8C5A-8AC9-4238-AC06-2B34183E9CD5}" type="presParOf" srcId="{368BBCF2-1573-44F6-A1FF-2A97CC4C892A}" destId="{3DEEC399-0C8A-4FF3-AB4A-1B41A6F5FE9A}" srcOrd="0" destOrd="0" presId="urn:microsoft.com/office/officeart/2005/8/layout/pyramid1"/>
    <dgm:cxn modelId="{AB713C72-9F3A-46AC-85DF-F1F518C9A1FD}" type="presParOf" srcId="{368BBCF2-1573-44F6-A1FF-2A97CC4C892A}" destId="{BE08A924-3F1E-464D-A1CF-E82967DFD46A}" srcOrd="1" destOrd="0" presId="urn:microsoft.com/office/officeart/2005/8/layout/pyramid1"/>
    <dgm:cxn modelId="{6160EE03-67B5-4D39-9395-8D4564FD8D29}" type="presParOf" srcId="{537FFE04-A5FF-458D-8357-BCE51D62E66E}" destId="{032863BA-0838-4A8A-B666-84067DA6B28C}" srcOrd="1" destOrd="0" presId="urn:microsoft.com/office/officeart/2005/8/layout/pyramid1"/>
    <dgm:cxn modelId="{BAFBE9C0-9AA1-43C3-A5B8-DD2BAF333363}" type="presParOf" srcId="{032863BA-0838-4A8A-B666-84067DA6B28C}" destId="{DC810FCC-B27A-4288-AF63-4D007E2BBAA6}" srcOrd="0" destOrd="0" presId="urn:microsoft.com/office/officeart/2005/8/layout/pyramid1"/>
    <dgm:cxn modelId="{2CAF0A88-AE63-4258-A8FF-EAE591F1E2AB}" type="presParOf" srcId="{032863BA-0838-4A8A-B666-84067DA6B28C}" destId="{2EFDD235-89CA-401F-A698-D7C91A6A50B4}" srcOrd="1" destOrd="0" presId="urn:microsoft.com/office/officeart/2005/8/layout/pyramid1"/>
    <dgm:cxn modelId="{FCCD7E88-EAD1-47EF-B277-CF7A13A4E51F}" type="presParOf" srcId="{537FFE04-A5FF-458D-8357-BCE51D62E66E}" destId="{75FF175D-31AA-428F-AFCA-F4FF53F22C97}" srcOrd="2" destOrd="0" presId="urn:microsoft.com/office/officeart/2005/8/layout/pyramid1"/>
    <dgm:cxn modelId="{B616E99C-15ED-4892-B661-4D7F6953FC6A}" type="presParOf" srcId="{75FF175D-31AA-428F-AFCA-F4FF53F22C97}" destId="{EADA1EAB-41D9-4E00-98F1-ED78265FDF85}" srcOrd="0" destOrd="0" presId="urn:microsoft.com/office/officeart/2005/8/layout/pyramid1"/>
    <dgm:cxn modelId="{49E4479E-3066-45B5-B87D-247864B6EA0D}" type="presParOf" srcId="{75FF175D-31AA-428F-AFCA-F4FF53F22C97}" destId="{5E546B36-AD8C-4DA3-BFB9-CA36984F442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EC399-0C8A-4FF3-AB4A-1B41A6F5FE9A}">
      <dsp:nvSpPr>
        <dsp:cNvPr id="0" name=""/>
        <dsp:cNvSpPr/>
      </dsp:nvSpPr>
      <dsp:spPr>
        <a:xfrm>
          <a:off x="2743199" y="0"/>
          <a:ext cx="2743200" cy="1701800"/>
        </a:xfrm>
        <a:prstGeom prst="trapezoid">
          <a:avLst>
            <a:gd name="adj" fmla="val 80597"/>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smtClean="0">
            <a:solidFill>
              <a:srgbClr val="FF0000"/>
            </a:solidFill>
          </a:endParaRPr>
        </a:p>
        <a:p>
          <a:pPr lvl="0" algn="ctr" defTabSz="800100">
            <a:lnSpc>
              <a:spcPct val="90000"/>
            </a:lnSpc>
            <a:spcBef>
              <a:spcPct val="0"/>
            </a:spcBef>
            <a:spcAft>
              <a:spcPct val="35000"/>
            </a:spcAft>
          </a:pPr>
          <a:r>
            <a:rPr lang="en-US" sz="1400" b="1" kern="1200" dirty="0" smtClean="0">
              <a:solidFill>
                <a:srgbClr val="FF0000"/>
              </a:solidFill>
            </a:rPr>
            <a:t>INTENSIVE</a:t>
          </a:r>
        </a:p>
        <a:p>
          <a:pPr lvl="0" algn="ctr" defTabSz="800100">
            <a:lnSpc>
              <a:spcPct val="90000"/>
            </a:lnSpc>
            <a:spcBef>
              <a:spcPct val="0"/>
            </a:spcBef>
            <a:spcAft>
              <a:spcPct val="35000"/>
            </a:spcAft>
          </a:pPr>
          <a:r>
            <a:rPr lang="en-US" sz="1400" i="1" kern="1200" dirty="0" smtClean="0">
              <a:solidFill>
                <a:srgbClr val="FF0000"/>
              </a:solidFill>
            </a:rPr>
            <a:t>REPAIRING HARM</a:t>
          </a:r>
        </a:p>
        <a:p>
          <a:pPr lvl="0" algn="ctr" defTabSz="800100">
            <a:lnSpc>
              <a:spcPct val="90000"/>
            </a:lnSpc>
            <a:spcBef>
              <a:spcPct val="0"/>
            </a:spcBef>
            <a:spcAft>
              <a:spcPct val="35000"/>
            </a:spcAft>
          </a:pPr>
          <a:r>
            <a:rPr lang="en-US" sz="1400" i="1" kern="1200" dirty="0" smtClean="0">
              <a:solidFill>
                <a:srgbClr val="FF0000"/>
              </a:solidFill>
            </a:rPr>
            <a:t>w/Conferencing</a:t>
          </a:r>
          <a:endParaRPr lang="en-US" sz="1400" i="1" kern="1200" dirty="0">
            <a:solidFill>
              <a:srgbClr val="FF0000"/>
            </a:solidFill>
          </a:endParaRPr>
        </a:p>
      </dsp:txBody>
      <dsp:txXfrm>
        <a:off x="2743199" y="0"/>
        <a:ext cx="2743200" cy="1701800"/>
      </dsp:txXfrm>
    </dsp:sp>
    <dsp:sp modelId="{DC810FCC-B27A-4288-AF63-4D007E2BBAA6}">
      <dsp:nvSpPr>
        <dsp:cNvPr id="0" name=""/>
        <dsp:cNvSpPr/>
      </dsp:nvSpPr>
      <dsp:spPr>
        <a:xfrm>
          <a:off x="1371599" y="1701800"/>
          <a:ext cx="5486400" cy="1701800"/>
        </a:xfrm>
        <a:prstGeom prst="trapezoid">
          <a:avLst>
            <a:gd name="adj" fmla="val 80597"/>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C000"/>
              </a:solidFill>
            </a:rPr>
            <a:t>TARGETED GROUP INTERVENTION</a:t>
          </a:r>
        </a:p>
        <a:p>
          <a:pPr lvl="0" algn="ctr" defTabSz="977900">
            <a:lnSpc>
              <a:spcPct val="90000"/>
            </a:lnSpc>
            <a:spcBef>
              <a:spcPct val="0"/>
            </a:spcBef>
            <a:spcAft>
              <a:spcPct val="35000"/>
            </a:spcAft>
          </a:pPr>
          <a:r>
            <a:rPr lang="en-US" sz="2200" i="1" kern="1200" dirty="0" smtClean="0">
              <a:solidFill>
                <a:srgbClr val="FFC000"/>
              </a:solidFill>
            </a:rPr>
            <a:t>TAKING RESPONSIBILITY</a:t>
          </a:r>
        </a:p>
        <a:p>
          <a:pPr lvl="0" algn="ctr" defTabSz="977900">
            <a:lnSpc>
              <a:spcPct val="90000"/>
            </a:lnSpc>
            <a:spcBef>
              <a:spcPct val="0"/>
            </a:spcBef>
            <a:spcAft>
              <a:spcPct val="35000"/>
            </a:spcAft>
          </a:pPr>
          <a:r>
            <a:rPr lang="en-US" sz="2200" i="1" kern="1200" dirty="0" smtClean="0">
              <a:solidFill>
                <a:srgbClr val="FFC000"/>
              </a:solidFill>
            </a:rPr>
            <a:t>w/Problem Solving Circles</a:t>
          </a:r>
          <a:endParaRPr lang="en-US" sz="2200" i="1" kern="1200" dirty="0">
            <a:solidFill>
              <a:srgbClr val="FFC000"/>
            </a:solidFill>
          </a:endParaRPr>
        </a:p>
      </dsp:txBody>
      <dsp:txXfrm>
        <a:off x="2331719" y="1701800"/>
        <a:ext cx="3566160" cy="1701800"/>
      </dsp:txXfrm>
    </dsp:sp>
    <dsp:sp modelId="{EADA1EAB-41D9-4E00-98F1-ED78265FDF85}">
      <dsp:nvSpPr>
        <dsp:cNvPr id="0" name=""/>
        <dsp:cNvSpPr/>
      </dsp:nvSpPr>
      <dsp:spPr>
        <a:xfrm>
          <a:off x="0" y="3403599"/>
          <a:ext cx="8229600" cy="1701800"/>
        </a:xfrm>
        <a:prstGeom prst="trapezoid">
          <a:avLst>
            <a:gd name="adj" fmla="val 80597"/>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B050"/>
              </a:solidFill>
            </a:rPr>
            <a:t>UNIVERSAL PRACTICES</a:t>
          </a:r>
        </a:p>
        <a:p>
          <a:pPr lvl="0" algn="ctr" defTabSz="977900">
            <a:lnSpc>
              <a:spcPct val="90000"/>
            </a:lnSpc>
            <a:spcBef>
              <a:spcPct val="0"/>
            </a:spcBef>
            <a:spcAft>
              <a:spcPct val="35000"/>
            </a:spcAft>
          </a:pPr>
          <a:r>
            <a:rPr lang="en-US" sz="2200" i="1" kern="1200" dirty="0" smtClean="0">
              <a:solidFill>
                <a:srgbClr val="00B050"/>
              </a:solidFill>
            </a:rPr>
            <a:t>DEVELOPING SOCIAL/EMOTIONAL CAPACITY</a:t>
          </a:r>
        </a:p>
        <a:p>
          <a:pPr lvl="0" algn="ctr" defTabSz="977900">
            <a:lnSpc>
              <a:spcPct val="90000"/>
            </a:lnSpc>
            <a:spcBef>
              <a:spcPct val="0"/>
            </a:spcBef>
            <a:spcAft>
              <a:spcPct val="35000"/>
            </a:spcAft>
          </a:pPr>
          <a:r>
            <a:rPr lang="en-US" sz="2200" i="1" kern="1200" dirty="0" smtClean="0">
              <a:solidFill>
                <a:srgbClr val="00B050"/>
              </a:solidFill>
            </a:rPr>
            <a:t>w/Circles</a:t>
          </a:r>
          <a:endParaRPr lang="en-US" sz="2200" i="1" kern="1200" dirty="0">
            <a:solidFill>
              <a:srgbClr val="00B050"/>
            </a:solidFill>
          </a:endParaRPr>
        </a:p>
      </dsp:txBody>
      <dsp:txXfrm>
        <a:off x="1440179" y="3403599"/>
        <a:ext cx="5349240" cy="1701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A07CC3-FE58-42DB-82CD-38E9055996C2}" type="datetimeFigureOut">
              <a:rPr lang="en-US" smtClean="0"/>
              <a:t>8/5/2013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5E7BB8-85AE-466A-AFFF-919CA490AF7E}" type="slidenum">
              <a:rPr lang="en-US" smtClean="0"/>
              <a:t>‹#›</a:t>
            </a:fld>
            <a:endParaRPr lang="en-US"/>
          </a:p>
        </p:txBody>
      </p:sp>
    </p:spTree>
    <p:extLst>
      <p:ext uri="{BB962C8B-B14F-4D97-AF65-F5344CB8AC3E}">
        <p14:creationId xmlns:p14="http://schemas.microsoft.com/office/powerpoint/2010/main" val="203097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E7BB8-85AE-466A-AFFF-919CA490AF7E}" type="slidenum">
              <a:rPr lang="en-US" smtClean="0"/>
              <a:t>2</a:t>
            </a:fld>
            <a:endParaRPr lang="en-US"/>
          </a:p>
        </p:txBody>
      </p:sp>
    </p:spTree>
    <p:extLst>
      <p:ext uri="{BB962C8B-B14F-4D97-AF65-F5344CB8AC3E}">
        <p14:creationId xmlns:p14="http://schemas.microsoft.com/office/powerpoint/2010/main" val="1647318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57066" indent="-291179" eaLnBrk="0" hangingPunct="0">
              <a:defRPr>
                <a:solidFill>
                  <a:schemeClr val="tx1"/>
                </a:solidFill>
                <a:latin typeface="Arial" charset="0"/>
                <a:ea typeface="Arial" charset="0"/>
                <a:cs typeface="Arial" charset="0"/>
              </a:defRPr>
            </a:lvl2pPr>
            <a:lvl3pPr marL="1164717" indent="-232943" eaLnBrk="0" hangingPunct="0">
              <a:defRPr>
                <a:solidFill>
                  <a:schemeClr val="tx1"/>
                </a:solidFill>
                <a:latin typeface="Arial" charset="0"/>
                <a:ea typeface="Arial" charset="0"/>
                <a:cs typeface="Arial" charset="0"/>
              </a:defRPr>
            </a:lvl3pPr>
            <a:lvl4pPr marL="1630604" indent="-232943" eaLnBrk="0" hangingPunct="0">
              <a:defRPr>
                <a:solidFill>
                  <a:schemeClr val="tx1"/>
                </a:solidFill>
                <a:latin typeface="Arial" charset="0"/>
                <a:ea typeface="Arial" charset="0"/>
                <a:cs typeface="Arial" charset="0"/>
              </a:defRPr>
            </a:lvl4pPr>
            <a:lvl5pPr marL="2096491" indent="-232943" eaLnBrk="0" hangingPunct="0">
              <a:defRPr>
                <a:solidFill>
                  <a:schemeClr val="tx1"/>
                </a:solidFill>
                <a:latin typeface="Arial" charset="0"/>
                <a:ea typeface="Arial" charset="0"/>
                <a:cs typeface="Arial" charset="0"/>
              </a:defRPr>
            </a:lvl5pPr>
            <a:lvl6pPr marL="2562377" indent="-232943" eaLnBrk="0" fontAlgn="base" hangingPunct="0">
              <a:spcBef>
                <a:spcPct val="0"/>
              </a:spcBef>
              <a:spcAft>
                <a:spcPct val="0"/>
              </a:spcAft>
              <a:defRPr>
                <a:solidFill>
                  <a:schemeClr val="tx1"/>
                </a:solidFill>
                <a:latin typeface="Arial" charset="0"/>
                <a:ea typeface="Arial" charset="0"/>
                <a:cs typeface="Arial" charset="0"/>
              </a:defRPr>
            </a:lvl6pPr>
            <a:lvl7pPr marL="3028264" indent="-232943" eaLnBrk="0" fontAlgn="base" hangingPunct="0">
              <a:spcBef>
                <a:spcPct val="0"/>
              </a:spcBef>
              <a:spcAft>
                <a:spcPct val="0"/>
              </a:spcAft>
              <a:defRPr>
                <a:solidFill>
                  <a:schemeClr val="tx1"/>
                </a:solidFill>
                <a:latin typeface="Arial" charset="0"/>
                <a:ea typeface="Arial" charset="0"/>
                <a:cs typeface="Arial" charset="0"/>
              </a:defRPr>
            </a:lvl7pPr>
            <a:lvl8pPr marL="3494151" indent="-232943" eaLnBrk="0" fontAlgn="base" hangingPunct="0">
              <a:spcBef>
                <a:spcPct val="0"/>
              </a:spcBef>
              <a:spcAft>
                <a:spcPct val="0"/>
              </a:spcAft>
              <a:defRPr>
                <a:solidFill>
                  <a:schemeClr val="tx1"/>
                </a:solidFill>
                <a:latin typeface="Arial" charset="0"/>
                <a:ea typeface="Arial" charset="0"/>
                <a:cs typeface="Arial" charset="0"/>
              </a:defRPr>
            </a:lvl8pPr>
            <a:lvl9pPr marL="3960038" indent="-23294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B4AF27D4-FEB1-1A4D-AAF5-151B2EDDD90E}" type="slidenum">
              <a:rPr lang="en-US" smtClean="0"/>
              <a:pPr eaLnBrk="1" hangingPunct="1">
                <a:defRPr/>
              </a:pPr>
              <a:t>15</a:t>
            </a:fld>
            <a:endParaRPr lang="en-US" smtClean="0"/>
          </a:p>
        </p:txBody>
      </p:sp>
      <p:sp>
        <p:nvSpPr>
          <p:cNvPr id="4198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4E866A4-DBDD-344A-B950-25472A9C0721}" type="slidenum">
              <a:rPr lang="en-US" sz="1200"/>
              <a:pPr algn="r" eaLnBrk="1" hangingPunct="1"/>
              <a:t>15</a:t>
            </a:fld>
            <a:endParaRPr lang="en-US" sz="1200"/>
          </a:p>
        </p:txBody>
      </p:sp>
      <p:sp>
        <p:nvSpPr>
          <p:cNvPr id="41987"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75F77FE-0F5F-024A-9FAF-06D0E9E540C6}" type="slidenum">
              <a:rPr lang="en-US" sz="1200"/>
              <a:pPr algn="r"/>
              <a:t>15</a:t>
            </a:fld>
            <a:endParaRPr lang="en-US" sz="1200"/>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xfrm>
            <a:off x="934720" y="4415790"/>
            <a:ext cx="5140960" cy="418338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3159" tIns="46580" rIns="93159" bIns="46580"/>
          <a:lstStyle/>
          <a:p>
            <a:pPr eaLnBrk="1" hangingPunct="1">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B87D1-DED6-8B4F-9C3D-B47942625809}" type="slidenum">
              <a:rPr lang="en-US" smtClean="0"/>
              <a:pPr>
                <a:defRPr/>
              </a:pPr>
              <a:t>17</a:t>
            </a:fld>
            <a:endParaRPr lang="en-US"/>
          </a:p>
        </p:txBody>
      </p:sp>
    </p:spTree>
    <p:extLst>
      <p:ext uri="{BB962C8B-B14F-4D97-AF65-F5344CB8AC3E}">
        <p14:creationId xmlns:p14="http://schemas.microsoft.com/office/powerpoint/2010/main" val="324762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B87D1-DED6-8B4F-9C3D-B47942625809}" type="slidenum">
              <a:rPr lang="en-US" smtClean="0"/>
              <a:pPr>
                <a:defRPr/>
              </a:pPr>
              <a:t>18</a:t>
            </a:fld>
            <a:endParaRPr lang="en-US"/>
          </a:p>
        </p:txBody>
      </p:sp>
    </p:spTree>
    <p:extLst>
      <p:ext uri="{BB962C8B-B14F-4D97-AF65-F5344CB8AC3E}">
        <p14:creationId xmlns:p14="http://schemas.microsoft.com/office/powerpoint/2010/main" val="366753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look at pages 3 and 4 and think about how you</a:t>
            </a:r>
            <a:r>
              <a:rPr lang="en-US" baseline="0" dirty="0" smtClean="0"/>
              <a:t> could help your teams use these questions to enhance existing interventions or develop new needed interventions</a:t>
            </a:r>
            <a:endParaRPr lang="en-US" dirty="0"/>
          </a:p>
        </p:txBody>
      </p:sp>
      <p:sp>
        <p:nvSpPr>
          <p:cNvPr id="4" name="Slide Number Placeholder 3"/>
          <p:cNvSpPr>
            <a:spLocks noGrp="1"/>
          </p:cNvSpPr>
          <p:nvPr>
            <p:ph type="sldNum" sz="quarter" idx="10"/>
          </p:nvPr>
        </p:nvSpPr>
        <p:spPr/>
        <p:txBody>
          <a:bodyPr/>
          <a:lstStyle/>
          <a:p>
            <a:pPr>
              <a:defRPr/>
            </a:pPr>
            <a:fld id="{392B87D1-DED6-8B4F-9C3D-B47942625809}" type="slidenum">
              <a:rPr lang="en-US" smtClean="0"/>
              <a:pPr>
                <a:defRPr/>
              </a:pPr>
              <a:t>20</a:t>
            </a:fld>
            <a:endParaRPr lang="en-US"/>
          </a:p>
        </p:txBody>
      </p:sp>
    </p:spTree>
    <p:extLst>
      <p:ext uri="{BB962C8B-B14F-4D97-AF65-F5344CB8AC3E}">
        <p14:creationId xmlns:p14="http://schemas.microsoft.com/office/powerpoint/2010/main" val="1537404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C5E7BB8-85AE-466A-AFFF-919CA490AF7E}" type="slidenum">
              <a:rPr lang="en-US" smtClean="0"/>
              <a:t>21</a:t>
            </a:fld>
            <a:endParaRPr lang="en-US"/>
          </a:p>
        </p:txBody>
      </p:sp>
    </p:spTree>
    <p:extLst>
      <p:ext uri="{BB962C8B-B14F-4D97-AF65-F5344CB8AC3E}">
        <p14:creationId xmlns:p14="http://schemas.microsoft.com/office/powerpoint/2010/main" val="65447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t>23</a:t>
            </a:fld>
            <a:endParaRPr lang="en-US"/>
          </a:p>
        </p:txBody>
      </p:sp>
    </p:spTree>
    <p:extLst>
      <p:ext uri="{BB962C8B-B14F-4D97-AF65-F5344CB8AC3E}">
        <p14:creationId xmlns:p14="http://schemas.microsoft.com/office/powerpoint/2010/main" val="1967200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t>24</a:t>
            </a:fld>
            <a:endParaRPr lang="en-US"/>
          </a:p>
        </p:txBody>
      </p:sp>
    </p:spTree>
    <p:extLst>
      <p:ext uri="{BB962C8B-B14F-4D97-AF65-F5344CB8AC3E}">
        <p14:creationId xmlns:p14="http://schemas.microsoft.com/office/powerpoint/2010/main" val="3325121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t>25</a:t>
            </a:fld>
            <a:endParaRPr lang="en-US"/>
          </a:p>
        </p:txBody>
      </p:sp>
    </p:spTree>
    <p:extLst>
      <p:ext uri="{BB962C8B-B14F-4D97-AF65-F5344CB8AC3E}">
        <p14:creationId xmlns:p14="http://schemas.microsoft.com/office/powerpoint/2010/main" val="3325121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t>26</a:t>
            </a:fld>
            <a:endParaRPr lang="en-US"/>
          </a:p>
        </p:txBody>
      </p:sp>
    </p:spTree>
    <p:extLst>
      <p:ext uri="{BB962C8B-B14F-4D97-AF65-F5344CB8AC3E}">
        <p14:creationId xmlns:p14="http://schemas.microsoft.com/office/powerpoint/2010/main" val="3325121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t>27</a:t>
            </a:fld>
            <a:endParaRPr lang="en-US"/>
          </a:p>
        </p:txBody>
      </p:sp>
    </p:spTree>
    <p:extLst>
      <p:ext uri="{BB962C8B-B14F-4D97-AF65-F5344CB8AC3E}">
        <p14:creationId xmlns:p14="http://schemas.microsoft.com/office/powerpoint/2010/main" val="332512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E7BB8-85AE-466A-AFFF-919CA490AF7E}" type="slidenum">
              <a:rPr lang="en-US" smtClean="0"/>
              <a:t>3</a:t>
            </a:fld>
            <a:endParaRPr lang="en-US"/>
          </a:p>
        </p:txBody>
      </p:sp>
    </p:spTree>
    <p:extLst>
      <p:ext uri="{BB962C8B-B14F-4D97-AF65-F5344CB8AC3E}">
        <p14:creationId xmlns:p14="http://schemas.microsoft.com/office/powerpoint/2010/main" val="50134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t>28</a:t>
            </a:fld>
            <a:endParaRPr lang="en-US"/>
          </a:p>
        </p:txBody>
      </p:sp>
    </p:spTree>
    <p:extLst>
      <p:ext uri="{BB962C8B-B14F-4D97-AF65-F5344CB8AC3E}">
        <p14:creationId xmlns:p14="http://schemas.microsoft.com/office/powerpoint/2010/main" val="3325121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t>29</a:t>
            </a:fld>
            <a:endParaRPr lang="en-US"/>
          </a:p>
        </p:txBody>
      </p:sp>
    </p:spTree>
    <p:extLst>
      <p:ext uri="{BB962C8B-B14F-4D97-AF65-F5344CB8AC3E}">
        <p14:creationId xmlns:p14="http://schemas.microsoft.com/office/powerpoint/2010/main" val="3325121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t>30</a:t>
            </a:fld>
            <a:endParaRPr lang="en-US"/>
          </a:p>
        </p:txBody>
      </p:sp>
    </p:spTree>
    <p:extLst>
      <p:ext uri="{BB962C8B-B14F-4D97-AF65-F5344CB8AC3E}">
        <p14:creationId xmlns:p14="http://schemas.microsoft.com/office/powerpoint/2010/main" val="3325121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t>31</a:t>
            </a:fld>
            <a:endParaRPr lang="en-US"/>
          </a:p>
        </p:txBody>
      </p:sp>
    </p:spTree>
    <p:extLst>
      <p:ext uri="{BB962C8B-B14F-4D97-AF65-F5344CB8AC3E}">
        <p14:creationId xmlns:p14="http://schemas.microsoft.com/office/powerpoint/2010/main" val="3325121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t>32</a:t>
            </a:fld>
            <a:endParaRPr lang="en-US"/>
          </a:p>
        </p:txBody>
      </p:sp>
    </p:spTree>
    <p:extLst>
      <p:ext uri="{BB962C8B-B14F-4D97-AF65-F5344CB8AC3E}">
        <p14:creationId xmlns:p14="http://schemas.microsoft.com/office/powerpoint/2010/main" val="3325121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Kittie &amp; Mike</a:t>
            </a:r>
            <a:endParaRPr lang="en-US" dirty="0"/>
          </a:p>
        </p:txBody>
      </p:sp>
      <p:sp>
        <p:nvSpPr>
          <p:cNvPr id="4" name="Slide Number Placeholder 3"/>
          <p:cNvSpPr>
            <a:spLocks noGrp="1"/>
          </p:cNvSpPr>
          <p:nvPr>
            <p:ph type="sldNum" sz="quarter" idx="10"/>
          </p:nvPr>
        </p:nvSpPr>
        <p:spPr/>
        <p:txBody>
          <a:bodyPr/>
          <a:lstStyle/>
          <a:p>
            <a:fld id="{6C5E7BB8-85AE-466A-AFFF-919CA490AF7E}" type="slidenum">
              <a:rPr lang="en-US" smtClean="0"/>
              <a:t>34</a:t>
            </a:fld>
            <a:endParaRPr lang="en-US"/>
          </a:p>
        </p:txBody>
      </p:sp>
    </p:spTree>
    <p:extLst>
      <p:ext uri="{BB962C8B-B14F-4D97-AF65-F5344CB8AC3E}">
        <p14:creationId xmlns:p14="http://schemas.microsoft.com/office/powerpoint/2010/main" val="3462355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C5E7BB8-85AE-466A-AFFF-919CA490AF7E}" type="slidenum">
              <a:rPr lang="en-US" smtClean="0"/>
              <a:t>35</a:t>
            </a:fld>
            <a:endParaRPr lang="en-US"/>
          </a:p>
        </p:txBody>
      </p:sp>
    </p:spTree>
    <p:extLst>
      <p:ext uri="{BB962C8B-B14F-4D97-AF65-F5344CB8AC3E}">
        <p14:creationId xmlns:p14="http://schemas.microsoft.com/office/powerpoint/2010/main" val="3854376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C5E7BB8-85AE-466A-AFFF-919CA490AF7E}" type="slidenum">
              <a:rPr lang="en-US" smtClean="0"/>
              <a:t>36</a:t>
            </a:fld>
            <a:endParaRPr lang="en-US"/>
          </a:p>
        </p:txBody>
      </p:sp>
    </p:spTree>
    <p:extLst>
      <p:ext uri="{BB962C8B-B14F-4D97-AF65-F5344CB8AC3E}">
        <p14:creationId xmlns:p14="http://schemas.microsoft.com/office/powerpoint/2010/main" val="1779139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696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8814" indent="-288005" eaLnBrk="0" hangingPunct="0">
              <a:defRPr>
                <a:solidFill>
                  <a:schemeClr val="tx1"/>
                </a:solidFill>
                <a:latin typeface="Arial" pitchFamily="34" charset="0"/>
                <a:ea typeface="ＭＳ Ｐゴシック" pitchFamily="34" charset="-128"/>
              </a:defRPr>
            </a:lvl2pPr>
            <a:lvl3pPr marL="1152021" indent="-230404" eaLnBrk="0" hangingPunct="0">
              <a:defRPr>
                <a:solidFill>
                  <a:schemeClr val="tx1"/>
                </a:solidFill>
                <a:latin typeface="Arial" pitchFamily="34" charset="0"/>
                <a:ea typeface="ＭＳ Ｐゴシック" pitchFamily="34" charset="-128"/>
              </a:defRPr>
            </a:lvl3pPr>
            <a:lvl4pPr marL="1612830" indent="-230404" eaLnBrk="0" hangingPunct="0">
              <a:defRPr>
                <a:solidFill>
                  <a:schemeClr val="tx1"/>
                </a:solidFill>
                <a:latin typeface="Arial" pitchFamily="34" charset="0"/>
                <a:ea typeface="ＭＳ Ｐゴシック" pitchFamily="34" charset="-128"/>
              </a:defRPr>
            </a:lvl4pPr>
            <a:lvl5pPr marL="2073639" indent="-230404" eaLnBrk="0" hangingPunct="0">
              <a:defRPr>
                <a:solidFill>
                  <a:schemeClr val="tx1"/>
                </a:solidFill>
                <a:latin typeface="Arial" pitchFamily="34" charset="0"/>
                <a:ea typeface="ＭＳ Ｐゴシック" pitchFamily="34" charset="-128"/>
              </a:defRPr>
            </a:lvl5pPr>
            <a:lvl6pPr marL="2534448" indent="-230404" eaLnBrk="0" fontAlgn="base" hangingPunct="0">
              <a:spcBef>
                <a:spcPct val="0"/>
              </a:spcBef>
              <a:spcAft>
                <a:spcPct val="0"/>
              </a:spcAft>
              <a:defRPr>
                <a:solidFill>
                  <a:schemeClr val="tx1"/>
                </a:solidFill>
                <a:latin typeface="Arial" pitchFamily="34" charset="0"/>
                <a:ea typeface="ＭＳ Ｐゴシック" pitchFamily="34" charset="-128"/>
              </a:defRPr>
            </a:lvl6pPr>
            <a:lvl7pPr marL="2995256" indent="-23040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56065" indent="-23040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16873" indent="-23040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mtClean="0">
                <a:latin typeface="Calibri" pitchFamily="34" charset="0"/>
              </a:rPr>
              <a:t>Delaware Positive Behavior Support Project</a:t>
            </a:r>
          </a:p>
        </p:txBody>
      </p:sp>
      <p:sp>
        <p:nvSpPr>
          <p:cNvPr id="3696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18" eaLnBrk="0" hangingPunct="0">
              <a:defRPr>
                <a:solidFill>
                  <a:schemeClr val="tx1"/>
                </a:solidFill>
                <a:latin typeface="Arial" pitchFamily="34" charset="0"/>
                <a:ea typeface="ＭＳ Ｐゴシック" pitchFamily="34" charset="-128"/>
              </a:defRPr>
            </a:lvl1pPr>
            <a:lvl2pPr marL="748814" indent="-288005" defTabSz="929618" eaLnBrk="0" hangingPunct="0">
              <a:defRPr>
                <a:solidFill>
                  <a:schemeClr val="tx1"/>
                </a:solidFill>
                <a:latin typeface="Arial" pitchFamily="34" charset="0"/>
                <a:ea typeface="ＭＳ Ｐゴシック" pitchFamily="34" charset="-128"/>
              </a:defRPr>
            </a:lvl2pPr>
            <a:lvl3pPr marL="1152021" indent="-230404" defTabSz="929618" eaLnBrk="0" hangingPunct="0">
              <a:defRPr>
                <a:solidFill>
                  <a:schemeClr val="tx1"/>
                </a:solidFill>
                <a:latin typeface="Arial" pitchFamily="34" charset="0"/>
                <a:ea typeface="ＭＳ Ｐゴシック" pitchFamily="34" charset="-128"/>
              </a:defRPr>
            </a:lvl3pPr>
            <a:lvl4pPr marL="1612830" indent="-230404" defTabSz="929618" eaLnBrk="0" hangingPunct="0">
              <a:defRPr>
                <a:solidFill>
                  <a:schemeClr val="tx1"/>
                </a:solidFill>
                <a:latin typeface="Arial" pitchFamily="34" charset="0"/>
                <a:ea typeface="ＭＳ Ｐゴシック" pitchFamily="34" charset="-128"/>
              </a:defRPr>
            </a:lvl4pPr>
            <a:lvl5pPr marL="2073639" indent="-230404" defTabSz="929618" eaLnBrk="0" hangingPunct="0">
              <a:defRPr>
                <a:solidFill>
                  <a:schemeClr val="tx1"/>
                </a:solidFill>
                <a:latin typeface="Arial" pitchFamily="34" charset="0"/>
                <a:ea typeface="ＭＳ Ｐゴシック" pitchFamily="34" charset="-128"/>
              </a:defRPr>
            </a:lvl5pPr>
            <a:lvl6pPr marL="2534448" indent="-230404" defTabSz="92961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95256" indent="-230404" defTabSz="92961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56065" indent="-230404" defTabSz="929618" eaLnBrk="0" fontAlgn="base" hangingPunct="0">
              <a:spcBef>
                <a:spcPct val="0"/>
              </a:spcBef>
              <a:spcAft>
                <a:spcPct val="0"/>
              </a:spcAft>
              <a:defRPr>
                <a:solidFill>
                  <a:schemeClr val="tx1"/>
                </a:solidFill>
                <a:latin typeface="Arial" pitchFamily="34" charset="0"/>
                <a:ea typeface="ＭＳ Ｐゴシック" pitchFamily="34" charset="-128"/>
              </a:defRPr>
            </a:lvl8pPr>
            <a:lvl9pPr marL="3916873" indent="-230404" defTabSz="92961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869FDCC-E6C3-4FBA-BCB0-56E2680EB20D}" type="slidenum">
              <a:rPr lang="en-US" altLang="en-US" smtClean="0"/>
              <a:pPr eaLnBrk="1" hangingPunct="1"/>
              <a:t>38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aims are critically important. </a:t>
            </a:r>
          </a:p>
          <a:p>
            <a:endParaRPr lang="en-US" dirty="0" smtClean="0"/>
          </a:p>
          <a:p>
            <a:r>
              <a:rPr lang="en-US" dirty="0" smtClean="0"/>
              <a:t>Both approaches have strengths and weaknesses.</a:t>
            </a:r>
          </a:p>
          <a:p>
            <a:endParaRPr lang="en-US" dirty="0" smtClean="0"/>
          </a:p>
          <a:p>
            <a:r>
              <a:rPr lang="en-US" dirty="0" smtClean="0"/>
              <a:t>A blend of the two approaches would be consistent with best practices of the most effective teachers.</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E7BB8-85AE-466A-AFFF-919CA490AF7E}" type="slidenum">
              <a:rPr lang="en-US" smtClean="0"/>
              <a:t>5</a:t>
            </a:fld>
            <a:endParaRPr lang="en-US"/>
          </a:p>
        </p:txBody>
      </p:sp>
    </p:spTree>
    <p:extLst>
      <p:ext uri="{BB962C8B-B14F-4D97-AF65-F5344CB8AC3E}">
        <p14:creationId xmlns:p14="http://schemas.microsoft.com/office/powerpoint/2010/main" val="1779139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70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8814" indent="-288005" eaLnBrk="0" hangingPunct="0">
              <a:defRPr>
                <a:solidFill>
                  <a:schemeClr val="tx1"/>
                </a:solidFill>
                <a:latin typeface="Arial" pitchFamily="34" charset="0"/>
                <a:ea typeface="ＭＳ Ｐゴシック" pitchFamily="34" charset="-128"/>
              </a:defRPr>
            </a:lvl2pPr>
            <a:lvl3pPr marL="1152021" indent="-230404" eaLnBrk="0" hangingPunct="0">
              <a:defRPr>
                <a:solidFill>
                  <a:schemeClr val="tx1"/>
                </a:solidFill>
                <a:latin typeface="Arial" pitchFamily="34" charset="0"/>
                <a:ea typeface="ＭＳ Ｐゴシック" pitchFamily="34" charset="-128"/>
              </a:defRPr>
            </a:lvl3pPr>
            <a:lvl4pPr marL="1612830" indent="-230404" eaLnBrk="0" hangingPunct="0">
              <a:defRPr>
                <a:solidFill>
                  <a:schemeClr val="tx1"/>
                </a:solidFill>
                <a:latin typeface="Arial" pitchFamily="34" charset="0"/>
                <a:ea typeface="ＭＳ Ｐゴシック" pitchFamily="34" charset="-128"/>
              </a:defRPr>
            </a:lvl4pPr>
            <a:lvl5pPr marL="2073639" indent="-230404" eaLnBrk="0" hangingPunct="0">
              <a:defRPr>
                <a:solidFill>
                  <a:schemeClr val="tx1"/>
                </a:solidFill>
                <a:latin typeface="Arial" pitchFamily="34" charset="0"/>
                <a:ea typeface="ＭＳ Ｐゴシック" pitchFamily="34" charset="-128"/>
              </a:defRPr>
            </a:lvl5pPr>
            <a:lvl6pPr marL="2534448" indent="-230404" eaLnBrk="0" fontAlgn="base" hangingPunct="0">
              <a:spcBef>
                <a:spcPct val="0"/>
              </a:spcBef>
              <a:spcAft>
                <a:spcPct val="0"/>
              </a:spcAft>
              <a:defRPr>
                <a:solidFill>
                  <a:schemeClr val="tx1"/>
                </a:solidFill>
                <a:latin typeface="Arial" pitchFamily="34" charset="0"/>
                <a:ea typeface="ＭＳ Ｐゴシック" pitchFamily="34" charset="-128"/>
              </a:defRPr>
            </a:lvl6pPr>
            <a:lvl7pPr marL="2995256" indent="-23040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56065" indent="-23040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16873" indent="-23040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EB285F9-EE5A-4E06-B190-6DFC833C484D}" type="slidenum">
              <a:rPr lang="en-US" altLang="en-US" smtClean="0">
                <a:latin typeface="Calibri" pitchFamily="34" charset="0"/>
              </a:rPr>
              <a:pPr eaLnBrk="1" hangingPunct="1"/>
              <a:t>42</a:t>
            </a:fld>
            <a:endParaRPr lang="en-US" alt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05777" eaLnBrk="0" fontAlgn="base" hangingPunct="0">
              <a:spcBef>
                <a:spcPct val="30000"/>
              </a:spcBef>
              <a:spcAft>
                <a:spcPct val="0"/>
              </a:spcAft>
              <a:defRPr/>
            </a:pPr>
            <a:r>
              <a:rPr lang="en-US" sz="2500" dirty="0">
                <a:cs typeface="Times New Roman" pitchFamily="18" charset="0"/>
                <a:sym typeface="Times New Roman" pitchFamily="18" charset="0"/>
              </a:rPr>
              <a:t>Children internalize the values, standards, beliefs, and attitudes of their parents and others in society, and in the process of doing so they actively transform them and endorse them as their </a:t>
            </a:r>
            <a:r>
              <a:rPr lang="en-US" sz="2500" i="1" dirty="0">
                <a:cs typeface="Times New Roman" pitchFamily="18" charset="0"/>
                <a:sym typeface="Times New Roman" pitchFamily="18" charset="0"/>
              </a:rPr>
              <a:t>own</a:t>
            </a:r>
            <a:r>
              <a:rPr lang="en-US" sz="2500" dirty="0">
                <a:cs typeface="Times New Roman" pitchFamily="18" charset="0"/>
                <a:sym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72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8814" indent="-288005" eaLnBrk="0" hangingPunct="0">
              <a:defRPr>
                <a:solidFill>
                  <a:schemeClr val="tx1"/>
                </a:solidFill>
                <a:latin typeface="Arial" pitchFamily="34" charset="0"/>
                <a:ea typeface="ＭＳ Ｐゴシック" pitchFamily="34" charset="-128"/>
              </a:defRPr>
            </a:lvl2pPr>
            <a:lvl3pPr marL="1152021" indent="-230404" eaLnBrk="0" hangingPunct="0">
              <a:defRPr>
                <a:solidFill>
                  <a:schemeClr val="tx1"/>
                </a:solidFill>
                <a:latin typeface="Arial" pitchFamily="34" charset="0"/>
                <a:ea typeface="ＭＳ Ｐゴシック" pitchFamily="34" charset="-128"/>
              </a:defRPr>
            </a:lvl3pPr>
            <a:lvl4pPr marL="1612830" indent="-230404" eaLnBrk="0" hangingPunct="0">
              <a:defRPr>
                <a:solidFill>
                  <a:schemeClr val="tx1"/>
                </a:solidFill>
                <a:latin typeface="Arial" pitchFamily="34" charset="0"/>
                <a:ea typeface="ＭＳ Ｐゴシック" pitchFamily="34" charset="-128"/>
              </a:defRPr>
            </a:lvl4pPr>
            <a:lvl5pPr marL="2073639" indent="-230404" eaLnBrk="0" hangingPunct="0">
              <a:defRPr>
                <a:solidFill>
                  <a:schemeClr val="tx1"/>
                </a:solidFill>
                <a:latin typeface="Arial" pitchFamily="34" charset="0"/>
                <a:ea typeface="ＭＳ Ｐゴシック" pitchFamily="34" charset="-128"/>
              </a:defRPr>
            </a:lvl5pPr>
            <a:lvl6pPr marL="2534448" indent="-230404" eaLnBrk="0" fontAlgn="base" hangingPunct="0">
              <a:spcBef>
                <a:spcPct val="0"/>
              </a:spcBef>
              <a:spcAft>
                <a:spcPct val="0"/>
              </a:spcAft>
              <a:defRPr>
                <a:solidFill>
                  <a:schemeClr val="tx1"/>
                </a:solidFill>
                <a:latin typeface="Arial" pitchFamily="34" charset="0"/>
                <a:ea typeface="ＭＳ Ｐゴシック" pitchFamily="34" charset="-128"/>
              </a:defRPr>
            </a:lvl6pPr>
            <a:lvl7pPr marL="2995256" indent="-23040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56065" indent="-23040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16873" indent="-23040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D4E62C4-68E7-4CB2-A982-91EB3FF1A610}" type="slidenum">
              <a:rPr lang="en-US" altLang="en-US" smtClean="0">
                <a:latin typeface="Calibri" pitchFamily="34" charset="0"/>
              </a:rPr>
              <a:pPr eaLnBrk="1" hangingPunct="1"/>
              <a:t>46</a:t>
            </a:fld>
            <a:endParaRPr lang="en-US" alt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777" eaLnBrk="0" fontAlgn="base" hangingPunct="0">
              <a:spcBef>
                <a:spcPct val="30000"/>
              </a:spcBef>
              <a:spcAft>
                <a:spcPct val="0"/>
              </a:spcAft>
              <a:defRPr/>
            </a:pPr>
            <a:endParaRPr lang="en-US" dirty="0" smtClean="0"/>
          </a:p>
          <a:p>
            <a:pPr defTabSz="905777" eaLnBrk="0" fontAlgn="base" hangingPunct="0">
              <a:spcBef>
                <a:spcPct val="30000"/>
              </a:spcBef>
              <a:spcAft>
                <a:spcPct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47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698830" indent="-294415" defTabSz="931774">
              <a:defRPr/>
            </a:pPr>
            <a:r>
              <a:rPr lang="en-US" dirty="0" smtClean="0"/>
              <a:t>Supporting key skills of :</a:t>
            </a:r>
          </a:p>
          <a:p>
            <a:pPr marL="698830" indent="-294415">
              <a:defRPr/>
            </a:pPr>
            <a:r>
              <a:rPr lang="en-US" dirty="0"/>
              <a:t>Social connectedness and relationship skills</a:t>
            </a:r>
          </a:p>
          <a:p>
            <a:pPr marL="698830" indent="-294415">
              <a:defRPr/>
            </a:pPr>
            <a:r>
              <a:rPr lang="en-US" dirty="0"/>
              <a:t>Positive sense of self </a:t>
            </a:r>
          </a:p>
          <a:p>
            <a:endParaRPr lang="en-US" dirty="0" smtClean="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48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40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8814" indent="-288005" eaLnBrk="0" hangingPunct="0">
              <a:defRPr>
                <a:solidFill>
                  <a:schemeClr val="tx1"/>
                </a:solidFill>
                <a:latin typeface="Arial" pitchFamily="34" charset="0"/>
                <a:ea typeface="ＭＳ Ｐゴシック" pitchFamily="34" charset="-128"/>
              </a:defRPr>
            </a:lvl2pPr>
            <a:lvl3pPr marL="1152021" indent="-230404" eaLnBrk="0" hangingPunct="0">
              <a:defRPr>
                <a:solidFill>
                  <a:schemeClr val="tx1"/>
                </a:solidFill>
                <a:latin typeface="Arial" pitchFamily="34" charset="0"/>
                <a:ea typeface="ＭＳ Ｐゴシック" pitchFamily="34" charset="-128"/>
              </a:defRPr>
            </a:lvl3pPr>
            <a:lvl4pPr marL="1612830" indent="-230404" eaLnBrk="0" hangingPunct="0">
              <a:defRPr>
                <a:solidFill>
                  <a:schemeClr val="tx1"/>
                </a:solidFill>
                <a:latin typeface="Arial" pitchFamily="34" charset="0"/>
                <a:ea typeface="ＭＳ Ｐゴシック" pitchFamily="34" charset="-128"/>
              </a:defRPr>
            </a:lvl4pPr>
            <a:lvl5pPr marL="2073639" indent="-230404" eaLnBrk="0" hangingPunct="0">
              <a:defRPr>
                <a:solidFill>
                  <a:schemeClr val="tx1"/>
                </a:solidFill>
                <a:latin typeface="Arial" pitchFamily="34" charset="0"/>
                <a:ea typeface="ＭＳ Ｐゴシック" pitchFamily="34" charset="-128"/>
              </a:defRPr>
            </a:lvl5pPr>
            <a:lvl6pPr marL="2534448" indent="-230404" eaLnBrk="0" fontAlgn="base" hangingPunct="0">
              <a:spcBef>
                <a:spcPct val="0"/>
              </a:spcBef>
              <a:spcAft>
                <a:spcPct val="0"/>
              </a:spcAft>
              <a:defRPr>
                <a:solidFill>
                  <a:schemeClr val="tx1"/>
                </a:solidFill>
                <a:latin typeface="Arial" pitchFamily="34" charset="0"/>
                <a:ea typeface="ＭＳ Ｐゴシック" pitchFamily="34" charset="-128"/>
              </a:defRPr>
            </a:lvl6pPr>
            <a:lvl7pPr marL="2995256" indent="-23040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56065" indent="-23040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16873" indent="-23040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AF807C3-1496-41F5-BF77-06DB72263510}" type="slidenum">
              <a:rPr lang="en-US" altLang="en-US" smtClean="0">
                <a:latin typeface="Calibri" pitchFamily="34" charset="0"/>
              </a:rPr>
              <a:pPr eaLnBrk="1" hangingPunct="1"/>
              <a:t>49</a:t>
            </a:fld>
            <a:endParaRPr lang="en-US" altLang="en-US"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9E583-D2C2-4DEA-A107-9F458FA5AE79}" type="slidenum">
              <a:rPr lang="en-US" smtClean="0"/>
              <a:t>50</a:t>
            </a:fld>
            <a:endParaRPr lang="en-US"/>
          </a:p>
        </p:txBody>
      </p:sp>
    </p:spTree>
    <p:extLst>
      <p:ext uri="{BB962C8B-B14F-4D97-AF65-F5344CB8AC3E}">
        <p14:creationId xmlns:p14="http://schemas.microsoft.com/office/powerpoint/2010/main" val="2965880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baseline="0" dirty="0" smtClean="0"/>
          </a:p>
          <a:p>
            <a:pPr marL="698830" indent="-294415" defTabSz="931774">
              <a:defRPr/>
            </a:pPr>
            <a:r>
              <a:rPr lang="en-US" dirty="0" smtClean="0"/>
              <a:t>Supporting key skills of :</a:t>
            </a:r>
          </a:p>
          <a:p>
            <a:pPr marL="698830" indent="-294415">
              <a:defRPr/>
            </a:pPr>
            <a:r>
              <a:rPr lang="en-US" dirty="0"/>
              <a:t>Social awareness and empathy </a:t>
            </a:r>
          </a:p>
          <a:p>
            <a:pPr marL="698830" indent="-294415">
              <a:defRPr/>
            </a:pPr>
            <a:r>
              <a:rPr lang="en-US" dirty="0"/>
              <a:t>Social connectedness and relationship skills</a:t>
            </a:r>
          </a:p>
          <a:p>
            <a:pPr marL="698830" indent="-294415">
              <a:defRPr/>
            </a:pPr>
            <a:r>
              <a:rPr lang="en-US" dirty="0"/>
              <a:t>Positive sense of self </a:t>
            </a:r>
          </a:p>
          <a:p>
            <a:endParaRPr lang="en-US" dirty="0"/>
          </a:p>
        </p:txBody>
      </p:sp>
      <p:sp>
        <p:nvSpPr>
          <p:cNvPr id="4" name="Slide Number Placeholder 3"/>
          <p:cNvSpPr>
            <a:spLocks noGrp="1"/>
          </p:cNvSpPr>
          <p:nvPr>
            <p:ph type="sldNum" sz="quarter" idx="10"/>
          </p:nvPr>
        </p:nvSpPr>
        <p:spPr/>
        <p:txBody>
          <a:bodyPr/>
          <a:lstStyle/>
          <a:p>
            <a:fld id="{E6F9E583-D2C2-4DEA-A107-9F458FA5AE79}" type="slidenum">
              <a:rPr lang="en-US" smtClean="0"/>
              <a:t>51</a:t>
            </a:fld>
            <a:endParaRPr lang="en-US"/>
          </a:p>
        </p:txBody>
      </p:sp>
    </p:spTree>
    <p:extLst>
      <p:ext uri="{BB962C8B-B14F-4D97-AF65-F5344CB8AC3E}">
        <p14:creationId xmlns:p14="http://schemas.microsoft.com/office/powerpoint/2010/main" val="547377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Supporting key skills of :</a:t>
            </a:r>
          </a:p>
          <a:p>
            <a:pPr marL="698830" indent="-294415">
              <a:defRPr/>
            </a:pPr>
            <a:r>
              <a:rPr lang="en-US" dirty="0"/>
              <a:t>Self-management skills </a:t>
            </a:r>
          </a:p>
          <a:p>
            <a:pPr marL="698830" indent="-294415">
              <a:defRPr/>
            </a:pPr>
            <a:r>
              <a:rPr lang="en-US" dirty="0"/>
              <a:t>Social connectedness</a:t>
            </a:r>
          </a:p>
          <a:p>
            <a:pPr marL="698830" indent="-294415">
              <a:defRPr/>
            </a:pPr>
            <a:r>
              <a:rPr lang="en-US" dirty="0"/>
              <a:t>Responsible decision making </a:t>
            </a:r>
          </a:p>
          <a:p>
            <a:endParaRPr lang="en-US" dirty="0"/>
          </a:p>
        </p:txBody>
      </p:sp>
      <p:sp>
        <p:nvSpPr>
          <p:cNvPr id="4" name="Slide Number Placeholder 3"/>
          <p:cNvSpPr>
            <a:spLocks noGrp="1"/>
          </p:cNvSpPr>
          <p:nvPr>
            <p:ph type="sldNum" sz="quarter" idx="10"/>
          </p:nvPr>
        </p:nvSpPr>
        <p:spPr/>
        <p:txBody>
          <a:bodyPr/>
          <a:lstStyle/>
          <a:p>
            <a:fld id="{E6F9E583-D2C2-4DEA-A107-9F458FA5AE79}" type="slidenum">
              <a:rPr lang="en-US" smtClean="0"/>
              <a:t>52</a:t>
            </a:fld>
            <a:endParaRPr lang="en-US"/>
          </a:p>
        </p:txBody>
      </p:sp>
    </p:spTree>
    <p:extLst>
      <p:ext uri="{BB962C8B-B14F-4D97-AF65-F5344CB8AC3E}">
        <p14:creationId xmlns:p14="http://schemas.microsoft.com/office/powerpoint/2010/main" val="327691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92B87D1-DED6-8B4F-9C3D-B47942625809}" type="slidenum">
              <a:rPr lang="en-US" smtClean="0"/>
              <a:pPr>
                <a:defRPr/>
              </a:pPr>
              <a:t>6</a:t>
            </a:fld>
            <a:endParaRPr lang="en-US"/>
          </a:p>
        </p:txBody>
      </p:sp>
    </p:spTree>
    <p:extLst>
      <p:ext uri="{BB962C8B-B14F-4D97-AF65-F5344CB8AC3E}">
        <p14:creationId xmlns:p14="http://schemas.microsoft.com/office/powerpoint/2010/main" val="3558944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698830" indent="-294415" defTabSz="931774">
              <a:defRPr/>
            </a:pPr>
            <a:r>
              <a:rPr lang="en-US" dirty="0" smtClean="0"/>
              <a:t>Supporting key skills of :</a:t>
            </a:r>
          </a:p>
          <a:p>
            <a:pPr marL="698830" indent="-294415">
              <a:defRPr/>
            </a:pPr>
            <a:r>
              <a:rPr lang="en-US" dirty="0"/>
              <a:t>Self-management skills </a:t>
            </a:r>
          </a:p>
          <a:p>
            <a:pPr marL="698830" indent="-294415">
              <a:defRPr/>
            </a:pPr>
            <a:r>
              <a:rPr lang="en-US" dirty="0"/>
              <a:t>Social awareness and empathy </a:t>
            </a:r>
          </a:p>
          <a:p>
            <a:pPr marL="698830" indent="-294415">
              <a:defRPr/>
            </a:pPr>
            <a:r>
              <a:rPr lang="en-US" dirty="0"/>
              <a:t>Responsible decision making </a:t>
            </a:r>
          </a:p>
          <a:p>
            <a:endParaRPr lang="en-US" dirty="0"/>
          </a:p>
        </p:txBody>
      </p:sp>
      <p:sp>
        <p:nvSpPr>
          <p:cNvPr id="4" name="Slide Number Placeholder 3"/>
          <p:cNvSpPr>
            <a:spLocks noGrp="1"/>
          </p:cNvSpPr>
          <p:nvPr>
            <p:ph type="sldNum" sz="quarter" idx="10"/>
          </p:nvPr>
        </p:nvSpPr>
        <p:spPr/>
        <p:txBody>
          <a:bodyPr/>
          <a:lstStyle/>
          <a:p>
            <a:fld id="{E6F9E583-D2C2-4DEA-A107-9F458FA5AE79}" type="slidenum">
              <a:rPr lang="en-US" smtClean="0"/>
              <a:t>53</a:t>
            </a:fld>
            <a:endParaRPr lang="en-US"/>
          </a:p>
        </p:txBody>
      </p:sp>
    </p:spTree>
    <p:extLst>
      <p:ext uri="{BB962C8B-B14F-4D97-AF65-F5344CB8AC3E}">
        <p14:creationId xmlns:p14="http://schemas.microsoft.com/office/powerpoint/2010/main" val="52620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Supporting key skills of :</a:t>
            </a:r>
          </a:p>
          <a:p>
            <a:pPr marL="698830" indent="-294415">
              <a:defRPr/>
            </a:pPr>
            <a:r>
              <a:rPr lang="en-US" dirty="0"/>
              <a:t>Self-management skills </a:t>
            </a:r>
          </a:p>
          <a:p>
            <a:pPr marL="698830" indent="-294415">
              <a:defRPr/>
            </a:pPr>
            <a:r>
              <a:rPr lang="en-US" dirty="0"/>
              <a:t>Social awareness and empathy </a:t>
            </a:r>
          </a:p>
          <a:p>
            <a:pPr marL="698830" indent="-294415">
              <a:defRPr/>
            </a:pPr>
            <a:r>
              <a:rPr lang="en-US" dirty="0"/>
              <a:t>Social connectedness and relationship skills</a:t>
            </a:r>
          </a:p>
          <a:p>
            <a:pPr marL="698830" indent="-294415">
              <a:defRPr/>
            </a:pPr>
            <a:r>
              <a:rPr lang="en-US" dirty="0"/>
              <a:t>Responsible decision making </a:t>
            </a:r>
          </a:p>
          <a:p>
            <a:pPr marL="698830" indent="-294415">
              <a:defRPr/>
            </a:pPr>
            <a:r>
              <a:rPr lang="en-US" dirty="0"/>
              <a:t>Positive sense of self </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6F9E583-D2C2-4DEA-A107-9F458FA5AE79}" type="slidenum">
              <a:rPr lang="en-US" smtClean="0"/>
              <a:t>54</a:t>
            </a:fld>
            <a:endParaRPr lang="en-US"/>
          </a:p>
        </p:txBody>
      </p:sp>
    </p:spTree>
    <p:extLst>
      <p:ext uri="{BB962C8B-B14F-4D97-AF65-F5344CB8AC3E}">
        <p14:creationId xmlns:p14="http://schemas.microsoft.com/office/powerpoint/2010/main" val="814338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what</a:t>
            </a:r>
            <a:r>
              <a:rPr lang="en-US" baseline="0" dirty="0" smtClean="0"/>
              <a:t> restorative practices are from the leading institution in this new area of study – the International Institute for Restorative Practices’ website</a:t>
            </a:r>
            <a:r>
              <a:rPr lang="en-US" dirty="0" smtClean="0"/>
              <a:t>- http://www.iirp.edu/what-is-restorative-practices.php:</a:t>
            </a:r>
          </a:p>
          <a:p>
            <a:endParaRPr lang="en-US" dirty="0" smtClean="0"/>
          </a:p>
          <a:p>
            <a:r>
              <a:rPr lang="en-US" dirty="0" smtClean="0"/>
              <a:t>“The IIRP's definition of restorative practices also includes the use of informal and formal processes that precede wrongdoing, those that proactively build relationships and a sense of community to prevent conflict and wrongdoing.”</a:t>
            </a:r>
          </a:p>
          <a:p>
            <a:endParaRPr lang="en-US" dirty="0" smtClean="0"/>
          </a:p>
          <a:p>
            <a:r>
              <a:rPr lang="en-US" dirty="0" smtClean="0"/>
              <a:t>“The fundamental premise of restorative practices is that people are happier, more cooperative and productive, and more likely to make positive changes when those in authority do things </a:t>
            </a:r>
            <a:r>
              <a:rPr lang="en-US" i="1" dirty="0" smtClean="0"/>
              <a:t>with</a:t>
            </a:r>
            <a:r>
              <a:rPr lang="en-US" dirty="0" smtClean="0"/>
              <a:t> them, rather than </a:t>
            </a:r>
            <a:r>
              <a:rPr lang="en-US" i="1" dirty="0" smtClean="0"/>
              <a:t>to</a:t>
            </a:r>
            <a:r>
              <a:rPr lang="en-US" dirty="0" smtClean="0"/>
              <a:t> them or </a:t>
            </a:r>
            <a:r>
              <a:rPr lang="en-US" i="1" dirty="0" smtClean="0"/>
              <a:t>for</a:t>
            </a:r>
            <a:r>
              <a:rPr lang="en-US" dirty="0" smtClean="0"/>
              <a:t> them.”</a:t>
            </a:r>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325121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“Emphasizes harms and resulting obligations</a:t>
            </a:r>
          </a:p>
          <a:p>
            <a:pPr eaLnBrk="1" hangingPunct="1"/>
            <a:r>
              <a:rPr lang="en-US" dirty="0" smtClean="0"/>
              <a:t>Keeps the victims’ needs/interests central</a:t>
            </a:r>
          </a:p>
          <a:p>
            <a:pPr eaLnBrk="1" hangingPunct="1"/>
            <a:r>
              <a:rPr lang="en-US" dirty="0" smtClean="0"/>
              <a:t>Encourages offenders to </a:t>
            </a:r>
            <a:r>
              <a:rPr lang="en-US" b="1" dirty="0" smtClean="0"/>
              <a:t>understand </a:t>
            </a:r>
            <a:r>
              <a:rPr lang="en-US" dirty="0" smtClean="0"/>
              <a:t>and take </a:t>
            </a:r>
            <a:r>
              <a:rPr lang="en-US" b="1" dirty="0" smtClean="0"/>
              <a:t>responsibility</a:t>
            </a:r>
            <a:r>
              <a:rPr lang="en-US" dirty="0" smtClean="0"/>
              <a:t> for harm</a:t>
            </a:r>
          </a:p>
          <a:p>
            <a:pPr eaLnBrk="1" hangingPunct="1"/>
            <a:r>
              <a:rPr lang="en-US" dirty="0" smtClean="0"/>
              <a:t>Involves dialogue and the </a:t>
            </a:r>
            <a:r>
              <a:rPr lang="en-US" b="1" dirty="0" smtClean="0"/>
              <a:t>community</a:t>
            </a:r>
          </a:p>
          <a:p>
            <a:pPr eaLnBrk="1" hangingPunct="1"/>
            <a:r>
              <a:rPr lang="en-US" dirty="0" smtClean="0"/>
              <a:t>Promotes individual and societal </a:t>
            </a:r>
            <a:r>
              <a:rPr lang="en-US" b="1" dirty="0" smtClean="0"/>
              <a:t>healing</a:t>
            </a:r>
            <a:r>
              <a:rPr lang="en-US" dirty="0" smtClean="0"/>
              <a:t> and </a:t>
            </a:r>
            <a:r>
              <a:rPr lang="en-US" b="1" dirty="0" smtClean="0"/>
              <a:t>growth</a:t>
            </a:r>
            <a:r>
              <a:rPr lang="en-US" b="0" dirty="0" smtClean="0"/>
              <a:t>”</a:t>
            </a:r>
            <a:endParaRPr lang="en-US" b="1" dirty="0" smtClean="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6585852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“Emphasizes harms and resulting obligations</a:t>
            </a:r>
          </a:p>
          <a:p>
            <a:pPr eaLnBrk="1" hangingPunct="1"/>
            <a:r>
              <a:rPr lang="en-US" dirty="0" smtClean="0"/>
              <a:t>Keeps the victims’ needs/interests central</a:t>
            </a:r>
          </a:p>
          <a:p>
            <a:pPr eaLnBrk="1" hangingPunct="1"/>
            <a:r>
              <a:rPr lang="en-US" dirty="0" smtClean="0"/>
              <a:t>Encourages offenders to </a:t>
            </a:r>
            <a:r>
              <a:rPr lang="en-US" b="1" dirty="0" smtClean="0"/>
              <a:t>understand </a:t>
            </a:r>
            <a:r>
              <a:rPr lang="en-US" dirty="0" smtClean="0"/>
              <a:t>and take </a:t>
            </a:r>
            <a:r>
              <a:rPr lang="en-US" b="1" dirty="0" smtClean="0"/>
              <a:t>responsibility</a:t>
            </a:r>
            <a:r>
              <a:rPr lang="en-US" dirty="0" smtClean="0"/>
              <a:t> for harm</a:t>
            </a:r>
          </a:p>
          <a:p>
            <a:pPr eaLnBrk="1" hangingPunct="1"/>
            <a:r>
              <a:rPr lang="en-US" dirty="0" smtClean="0"/>
              <a:t>Involves dialogue and the </a:t>
            </a:r>
            <a:r>
              <a:rPr lang="en-US" b="1" dirty="0" smtClean="0"/>
              <a:t>community</a:t>
            </a:r>
          </a:p>
          <a:p>
            <a:pPr eaLnBrk="1" hangingPunct="1"/>
            <a:r>
              <a:rPr lang="en-US" dirty="0" smtClean="0"/>
              <a:t>Promotes individual and societal </a:t>
            </a:r>
            <a:r>
              <a:rPr lang="en-US" b="1" dirty="0" smtClean="0"/>
              <a:t>healing</a:t>
            </a:r>
            <a:r>
              <a:rPr lang="en-US" dirty="0" smtClean="0"/>
              <a:t> and </a:t>
            </a:r>
            <a:r>
              <a:rPr lang="en-US" b="1" dirty="0" smtClean="0"/>
              <a:t>growth</a:t>
            </a:r>
            <a:r>
              <a:rPr lang="en-US" b="0" dirty="0" smtClean="0"/>
              <a:t>”</a:t>
            </a:r>
            <a:endParaRPr lang="en-US" b="1" dirty="0" smtClean="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418165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comes from a more comprehensive PPW. Nationally, we are seeing that</a:t>
            </a:r>
            <a:r>
              <a:rPr lang="en-US" baseline="0" dirty="0" smtClean="0"/>
              <a:t> states are combing their SWPBIS and Restorative Practices. These are not separate initiatives but rather complementary activities. Restorative practices can be used effectively within the PBS framework. The next slide further explains how the two compliment one another.</a:t>
            </a:r>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570630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buFont typeface="Arial" charset="0"/>
              <a:buNone/>
            </a:pPr>
            <a:r>
              <a:rPr lang="en-US" sz="1100" dirty="0"/>
              <a:t>Douglas et al. notes: </a:t>
            </a:r>
          </a:p>
          <a:p>
            <a:pPr algn="l" eaLnBrk="1" hangingPunct="1">
              <a:buFont typeface="Arial" charset="0"/>
              <a:buNone/>
            </a:pPr>
            <a:r>
              <a:rPr lang="en-US" sz="1100" dirty="0"/>
              <a:t>“</a:t>
            </a:r>
            <a:r>
              <a:rPr lang="en-US" sz="1100" b="1" dirty="0"/>
              <a:t>Circles</a:t>
            </a:r>
          </a:p>
          <a:p>
            <a:pPr algn="l" eaLnBrk="1" hangingPunct="1">
              <a:buFontTx/>
              <a:buChar char="-"/>
            </a:pPr>
            <a:r>
              <a:rPr lang="en-US" sz="1100" dirty="0"/>
              <a:t>Circles are used throughout RP in a variety of forms and for numerous purposes.</a:t>
            </a:r>
          </a:p>
          <a:p>
            <a:pPr algn="l" eaLnBrk="1" hangingPunct="1">
              <a:buFontTx/>
              <a:buChar char="-"/>
            </a:pPr>
            <a:r>
              <a:rPr lang="en-US" sz="1100" dirty="0"/>
              <a:t>At the Universal Practices level, circles typically focus on increasing community and social/emotional  understanding.</a:t>
            </a:r>
          </a:p>
          <a:p>
            <a:pPr algn="l" eaLnBrk="1" hangingPunct="1">
              <a:buFontTx/>
              <a:buChar char="-"/>
            </a:pPr>
            <a:r>
              <a:rPr lang="en-US" sz="1100" dirty="0"/>
              <a:t>Purposes might include community building, developing understanding, celebration, support, community problem solving, checking in and checking out, etc. </a:t>
            </a:r>
          </a:p>
          <a:p>
            <a:pPr marL="372709" indent="-260897">
              <a:defRPr/>
            </a:pPr>
            <a:r>
              <a:rPr lang="en-US" sz="1400" b="1" dirty="0"/>
              <a:t>Problem Solving Circles</a:t>
            </a:r>
          </a:p>
          <a:p>
            <a:pPr marL="372709" indent="-260897">
              <a:buFontTx/>
              <a:buChar char="-"/>
              <a:defRPr/>
            </a:pPr>
            <a:r>
              <a:rPr lang="en-US" sz="1100" dirty="0"/>
              <a:t>Focus is on taking responsibility</a:t>
            </a:r>
          </a:p>
          <a:p>
            <a:pPr marL="372709" indent="-260897">
              <a:buFontTx/>
              <a:buChar char="-"/>
              <a:defRPr/>
            </a:pPr>
            <a:r>
              <a:rPr lang="en-US" sz="1100" dirty="0"/>
              <a:t>Can be on-going or time limited</a:t>
            </a:r>
          </a:p>
          <a:p>
            <a:pPr marL="372709" indent="-260897">
              <a:buFontTx/>
              <a:buChar char="-"/>
              <a:defRPr/>
            </a:pPr>
            <a:r>
              <a:rPr lang="en-US" sz="1100" dirty="0"/>
              <a:t>Identify potential members using PBS data</a:t>
            </a:r>
          </a:p>
          <a:p>
            <a:pPr marL="372709" indent="-260897">
              <a:buFontTx/>
              <a:buChar char="-"/>
              <a:defRPr/>
            </a:pPr>
            <a:r>
              <a:rPr lang="en-US" sz="1100" dirty="0"/>
              <a:t>Interview members to ensure understanding and willingness to participate</a:t>
            </a:r>
          </a:p>
          <a:p>
            <a:pPr marL="372709" indent="-260897">
              <a:buFontTx/>
              <a:buChar char="-"/>
              <a:defRPr/>
            </a:pPr>
            <a:r>
              <a:rPr lang="en-US" sz="1100" dirty="0"/>
              <a:t>Topics or concerns to address might include:  attendance issues, failing grades, non-compliance, girls groups, bullying, reintegration etc.</a:t>
            </a:r>
          </a:p>
          <a:p>
            <a:pPr algn="l" eaLnBrk="1" hangingPunct="1">
              <a:buFont typeface="Arial" charset="0"/>
              <a:buNone/>
            </a:pPr>
            <a:r>
              <a:rPr lang="en-US" sz="1400" b="1" dirty="0"/>
              <a:t>Conferencing</a:t>
            </a:r>
          </a:p>
          <a:p>
            <a:pPr eaLnBrk="1" hangingPunct="1">
              <a:buFontTx/>
              <a:buChar char="-"/>
            </a:pPr>
            <a:r>
              <a:rPr lang="en-US" sz="1100" dirty="0"/>
              <a:t>Conferencing is the most formal restorative process and can be used to supplement or supplant other traditional remedies such as suspension.</a:t>
            </a:r>
          </a:p>
          <a:p>
            <a:pPr eaLnBrk="1" hangingPunct="1">
              <a:buFontTx/>
              <a:buChar char="-"/>
            </a:pPr>
            <a:r>
              <a:rPr lang="en-US" sz="1100" dirty="0"/>
              <a:t>Involves all parties directly involved, their respective supporters and others in the community who have been affected.</a:t>
            </a:r>
          </a:p>
          <a:p>
            <a:pPr eaLnBrk="1" hangingPunct="1">
              <a:buFontTx/>
              <a:buChar char="-"/>
            </a:pPr>
            <a:r>
              <a:rPr lang="en-US" sz="1100" dirty="0"/>
              <a:t>Seeks to identify and repair harm caused in a relationship and prevent recurrence.</a:t>
            </a:r>
          </a:p>
          <a:p>
            <a:pPr eaLnBrk="1" hangingPunct="1">
              <a:buFontTx/>
              <a:buChar char="-"/>
            </a:pPr>
            <a:r>
              <a:rPr lang="en-US" sz="1100" dirty="0"/>
              <a:t>Participation is voluntary and based on parties willingness and readiness.</a:t>
            </a:r>
          </a:p>
          <a:p>
            <a:pPr eaLnBrk="1" hangingPunct="1">
              <a:buFontTx/>
              <a:buChar char="-"/>
            </a:pPr>
            <a:r>
              <a:rPr lang="en-US" sz="1100" dirty="0"/>
              <a:t>Agreements are consensus-based.”</a:t>
            </a:r>
          </a:p>
          <a:p>
            <a:pPr eaLnBrk="1" hangingPunct="1">
              <a:buFontTx/>
              <a:buChar char="-"/>
            </a:pPr>
            <a:endParaRPr lang="en-US" sz="1100" dirty="0"/>
          </a:p>
          <a:p>
            <a:pPr marL="372709" indent="-260897">
              <a:buFontTx/>
              <a:buChar char="-"/>
              <a:defRPr/>
            </a:pPr>
            <a:endParaRPr lang="en-US" sz="1100" dirty="0"/>
          </a:p>
          <a:p>
            <a:pPr algn="l" eaLnBrk="1" hangingPunct="1">
              <a:buFont typeface="Arial" charset="0"/>
              <a:buNone/>
            </a:pPr>
            <a:endParaRPr lang="en-US" sz="1100" dirty="0"/>
          </a:p>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44150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740809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 training</a:t>
            </a:r>
            <a:r>
              <a:rPr lang="en-US" baseline="0" dirty="0" smtClean="0"/>
              <a:t> that MP attended did not make these links; therefore, it may be important for cadre members to find out which of their schools attended the trainings and/or want to attempt the implementation of these programs and help them make these links.</a:t>
            </a:r>
          </a:p>
          <a:p>
            <a:endParaRPr lang="en-US" baseline="0" dirty="0" smtClean="0"/>
          </a:p>
          <a:p>
            <a:pPr defTabSz="931774">
              <a:defRPr/>
            </a:pPr>
            <a:r>
              <a:rPr lang="en-US" baseline="0" dirty="0" smtClean="0"/>
              <a:t>The last bullet point is a quote from</a:t>
            </a:r>
            <a:r>
              <a:rPr lang="en-US" dirty="0"/>
              <a:t>: Douglas, D., St. Rose, D., &amp; Lieberman, K. (2011). Integrating restorative practices Into a positive behavior support framework. Presentation at 2011 International PBIS Conference.</a:t>
            </a:r>
          </a:p>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740809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last slide explaining the links</a:t>
            </a:r>
            <a:r>
              <a:rPr lang="en-US" baseline="0" dirty="0" smtClean="0"/>
              <a:t> between the PBS framework and the set of restorative practices.</a:t>
            </a:r>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42642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57066" indent="-291179" eaLnBrk="0" hangingPunct="0">
              <a:defRPr>
                <a:solidFill>
                  <a:schemeClr val="tx1"/>
                </a:solidFill>
                <a:latin typeface="Arial" charset="0"/>
                <a:ea typeface="Arial" charset="0"/>
                <a:cs typeface="Arial" charset="0"/>
              </a:defRPr>
            </a:lvl2pPr>
            <a:lvl3pPr marL="1164717" indent="-232943" eaLnBrk="0" hangingPunct="0">
              <a:defRPr>
                <a:solidFill>
                  <a:schemeClr val="tx1"/>
                </a:solidFill>
                <a:latin typeface="Arial" charset="0"/>
                <a:ea typeface="Arial" charset="0"/>
                <a:cs typeface="Arial" charset="0"/>
              </a:defRPr>
            </a:lvl3pPr>
            <a:lvl4pPr marL="1630604" indent="-232943" eaLnBrk="0" hangingPunct="0">
              <a:defRPr>
                <a:solidFill>
                  <a:schemeClr val="tx1"/>
                </a:solidFill>
                <a:latin typeface="Arial" charset="0"/>
                <a:ea typeface="Arial" charset="0"/>
                <a:cs typeface="Arial" charset="0"/>
              </a:defRPr>
            </a:lvl4pPr>
            <a:lvl5pPr marL="2096491" indent="-232943" eaLnBrk="0" hangingPunct="0">
              <a:defRPr>
                <a:solidFill>
                  <a:schemeClr val="tx1"/>
                </a:solidFill>
                <a:latin typeface="Arial" charset="0"/>
                <a:ea typeface="Arial" charset="0"/>
                <a:cs typeface="Arial" charset="0"/>
              </a:defRPr>
            </a:lvl5pPr>
            <a:lvl6pPr marL="2562377" indent="-232943" eaLnBrk="0" fontAlgn="base" hangingPunct="0">
              <a:spcBef>
                <a:spcPct val="0"/>
              </a:spcBef>
              <a:spcAft>
                <a:spcPct val="0"/>
              </a:spcAft>
              <a:defRPr>
                <a:solidFill>
                  <a:schemeClr val="tx1"/>
                </a:solidFill>
                <a:latin typeface="Arial" charset="0"/>
                <a:ea typeface="Arial" charset="0"/>
                <a:cs typeface="Arial" charset="0"/>
              </a:defRPr>
            </a:lvl6pPr>
            <a:lvl7pPr marL="3028264" indent="-232943" eaLnBrk="0" fontAlgn="base" hangingPunct="0">
              <a:spcBef>
                <a:spcPct val="0"/>
              </a:spcBef>
              <a:spcAft>
                <a:spcPct val="0"/>
              </a:spcAft>
              <a:defRPr>
                <a:solidFill>
                  <a:schemeClr val="tx1"/>
                </a:solidFill>
                <a:latin typeface="Arial" charset="0"/>
                <a:ea typeface="Arial" charset="0"/>
                <a:cs typeface="Arial" charset="0"/>
              </a:defRPr>
            </a:lvl7pPr>
            <a:lvl8pPr marL="3494151" indent="-232943" eaLnBrk="0" fontAlgn="base" hangingPunct="0">
              <a:spcBef>
                <a:spcPct val="0"/>
              </a:spcBef>
              <a:spcAft>
                <a:spcPct val="0"/>
              </a:spcAft>
              <a:defRPr>
                <a:solidFill>
                  <a:schemeClr val="tx1"/>
                </a:solidFill>
                <a:latin typeface="Arial" charset="0"/>
                <a:ea typeface="Arial" charset="0"/>
                <a:cs typeface="Arial" charset="0"/>
              </a:defRPr>
            </a:lvl8pPr>
            <a:lvl9pPr marL="3960038" indent="-23294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FA2F68CD-8B39-B14D-BDA8-01BFFEC5588A}" type="slidenum">
              <a:rPr lang="en-US" smtClean="0"/>
              <a:pPr eaLnBrk="1" hangingPunct="1">
                <a:defRPr/>
              </a:pPr>
              <a:t>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2" tIns="46587" rIns="93172" bIns="46587"/>
          <a:lstStyle/>
          <a:p>
            <a:pPr eaLnBrk="1" hangingPunct="1">
              <a:defRPr/>
            </a:pPr>
            <a:r>
              <a:rPr lang="en-US" dirty="0" smtClean="0"/>
              <a:t>(6: Systems need tending to) We</a:t>
            </a:r>
            <a:r>
              <a:rPr lang="ja-JP" altLang="en-US" dirty="0" smtClean="0"/>
              <a:t>’</a:t>
            </a:r>
            <a:r>
              <a:rPr lang="en-US" dirty="0" err="1" smtClean="0"/>
              <a:t>ve</a:t>
            </a:r>
            <a:r>
              <a:rPr lang="en-US" dirty="0" smtClean="0"/>
              <a:t> all spent too much time chasing practices we</a:t>
            </a:r>
            <a:r>
              <a:rPr lang="ja-JP" altLang="en-US" dirty="0" smtClean="0"/>
              <a:t>’</a:t>
            </a:r>
            <a:r>
              <a:rPr lang="en-US" dirty="0" err="1" smtClean="0"/>
              <a:t>ve</a:t>
            </a:r>
            <a:r>
              <a:rPr lang="en-US" dirty="0" smtClean="0"/>
              <a:t> heard of or read about, without realizing that if we don</a:t>
            </a:r>
            <a:r>
              <a:rPr lang="ja-JP" altLang="en-US" dirty="0" smtClean="0"/>
              <a:t>’</a:t>
            </a:r>
            <a:r>
              <a:rPr lang="en-US" dirty="0" smtClean="0"/>
              <a:t>t have a system to support those practices…then they are limited in their usefulness. So we have modified our training curriculum to focus on system-development at all tiers. </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smtClean="0"/>
              <a:t>is an</a:t>
            </a:r>
            <a:r>
              <a:rPr lang="en-US" baseline="0" dirty="0" smtClean="0"/>
              <a:t> explanatory slide showing one of the activities that staff participating in restorative practices engage in. This is a metacognitive chart to help them understand their discipline style and the potential problems </a:t>
            </a:r>
            <a:r>
              <a:rPr lang="en-US" i="1" baseline="0" dirty="0" smtClean="0"/>
              <a:t>and </a:t>
            </a:r>
            <a:r>
              <a:rPr lang="en-US" baseline="0" dirty="0" smtClean="0"/>
              <a:t>common vocabulary related to each.</a:t>
            </a:r>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681517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36815174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a:t>
            </a:r>
            <a:r>
              <a:rPr lang="en-US" dirty="0" smtClean="0"/>
              <a:t>is an</a:t>
            </a:r>
            <a:r>
              <a:rPr lang="en-US" baseline="0" dirty="0" smtClean="0"/>
              <a:t> explanatory slide showing questions used in circles during restorative practices. These are the questions that the student who has exhibited negative behavior is asked to answer.</a:t>
            </a:r>
            <a:endParaRPr lang="en-US" dirty="0" smtClean="0"/>
          </a:p>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6815174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a:t>
            </a:r>
            <a:r>
              <a:rPr lang="en-US" dirty="0" smtClean="0"/>
              <a:t>is an</a:t>
            </a:r>
            <a:r>
              <a:rPr lang="en-US" baseline="0" dirty="0" smtClean="0"/>
              <a:t> explanatory slide showing questions used in circles during restorative practices. These are the questions that the individuals impacted by the negative behavior are asked to answer.</a:t>
            </a:r>
            <a:endParaRPr lang="en-US" dirty="0" smtClean="0"/>
          </a:p>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6815174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a:t>
            </a:r>
            <a:r>
              <a:rPr lang="en-US" dirty="0" smtClean="0"/>
              <a:t>is slide that shows that next steps</a:t>
            </a:r>
            <a:r>
              <a:rPr lang="en-US" baseline="0" dirty="0" smtClean="0"/>
              <a:t> in DE are unknown (at least to our </a:t>
            </a:r>
            <a:r>
              <a:rPr lang="en-US" baseline="0" dirty="0" err="1" smtClean="0"/>
              <a:t>our</a:t>
            </a:r>
            <a:r>
              <a:rPr lang="en-US" baseline="0" dirty="0" smtClean="0"/>
              <a:t> project as of 7/2013); however, restorative practices are being utilized elsewhere in the country so educators can start researching it more. Other states that have implemented restorative practices include </a:t>
            </a:r>
            <a:r>
              <a:rPr lang="en-US" dirty="0"/>
              <a:t>California, Illinois, Maryland (Baltimore city), Michigan, Minnesota, Pennsylvania (Philadelphia), &amp; Virginia.</a:t>
            </a:r>
            <a:endParaRPr lang="en-US" dirty="0" smtClean="0"/>
          </a:p>
          <a:p>
            <a:endParaRPr lang="en-US" dirty="0"/>
          </a:p>
        </p:txBody>
      </p:sp>
      <p:sp>
        <p:nvSpPr>
          <p:cNvPr id="4" name="Slide Number Placeholder 3"/>
          <p:cNvSpPr>
            <a:spLocks noGrp="1"/>
          </p:cNvSpPr>
          <p:nvPr>
            <p:ph type="sldNum" sz="quarter" idx="10"/>
          </p:nvPr>
        </p:nvSpPr>
        <p:spPr/>
        <p:txBody>
          <a:bodyPr/>
          <a:lstStyle/>
          <a:p>
            <a:fld id="{D1722E02-BBA3-4705-A99A-27040383B8AB}"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1309730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E7BB8-85AE-466A-AFFF-919CA490AF7E}" type="slidenum">
              <a:rPr lang="en-US" smtClean="0"/>
              <a:t>76</a:t>
            </a:fld>
            <a:endParaRPr lang="en-US"/>
          </a:p>
        </p:txBody>
      </p:sp>
    </p:spTree>
    <p:extLst>
      <p:ext uri="{BB962C8B-B14F-4D97-AF65-F5344CB8AC3E}">
        <p14:creationId xmlns:p14="http://schemas.microsoft.com/office/powerpoint/2010/main" val="332788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57066" indent="-291179" eaLnBrk="0" hangingPunct="0">
              <a:defRPr>
                <a:solidFill>
                  <a:schemeClr val="tx1"/>
                </a:solidFill>
                <a:latin typeface="Arial" charset="0"/>
                <a:ea typeface="Arial" charset="0"/>
                <a:cs typeface="Arial" charset="0"/>
              </a:defRPr>
            </a:lvl2pPr>
            <a:lvl3pPr marL="1164717" indent="-232943" eaLnBrk="0" hangingPunct="0">
              <a:defRPr>
                <a:solidFill>
                  <a:schemeClr val="tx1"/>
                </a:solidFill>
                <a:latin typeface="Arial" charset="0"/>
                <a:ea typeface="Arial" charset="0"/>
                <a:cs typeface="Arial" charset="0"/>
              </a:defRPr>
            </a:lvl3pPr>
            <a:lvl4pPr marL="1630604" indent="-232943" eaLnBrk="0" hangingPunct="0">
              <a:defRPr>
                <a:solidFill>
                  <a:schemeClr val="tx1"/>
                </a:solidFill>
                <a:latin typeface="Arial" charset="0"/>
                <a:ea typeface="Arial" charset="0"/>
                <a:cs typeface="Arial" charset="0"/>
              </a:defRPr>
            </a:lvl4pPr>
            <a:lvl5pPr marL="2096491" indent="-232943" eaLnBrk="0" hangingPunct="0">
              <a:defRPr>
                <a:solidFill>
                  <a:schemeClr val="tx1"/>
                </a:solidFill>
                <a:latin typeface="Arial" charset="0"/>
                <a:ea typeface="Arial" charset="0"/>
                <a:cs typeface="Arial" charset="0"/>
              </a:defRPr>
            </a:lvl5pPr>
            <a:lvl6pPr marL="2562377" indent="-232943" eaLnBrk="0" fontAlgn="base" hangingPunct="0">
              <a:spcBef>
                <a:spcPct val="0"/>
              </a:spcBef>
              <a:spcAft>
                <a:spcPct val="0"/>
              </a:spcAft>
              <a:defRPr>
                <a:solidFill>
                  <a:schemeClr val="tx1"/>
                </a:solidFill>
                <a:latin typeface="Arial" charset="0"/>
                <a:ea typeface="Arial" charset="0"/>
                <a:cs typeface="Arial" charset="0"/>
              </a:defRPr>
            </a:lvl6pPr>
            <a:lvl7pPr marL="3028264" indent="-232943" eaLnBrk="0" fontAlgn="base" hangingPunct="0">
              <a:spcBef>
                <a:spcPct val="0"/>
              </a:spcBef>
              <a:spcAft>
                <a:spcPct val="0"/>
              </a:spcAft>
              <a:defRPr>
                <a:solidFill>
                  <a:schemeClr val="tx1"/>
                </a:solidFill>
                <a:latin typeface="Arial" charset="0"/>
                <a:ea typeface="Arial" charset="0"/>
                <a:cs typeface="Arial" charset="0"/>
              </a:defRPr>
            </a:lvl7pPr>
            <a:lvl8pPr marL="3494151" indent="-232943" eaLnBrk="0" fontAlgn="base" hangingPunct="0">
              <a:spcBef>
                <a:spcPct val="0"/>
              </a:spcBef>
              <a:spcAft>
                <a:spcPct val="0"/>
              </a:spcAft>
              <a:defRPr>
                <a:solidFill>
                  <a:schemeClr val="tx1"/>
                </a:solidFill>
                <a:latin typeface="Arial" charset="0"/>
                <a:ea typeface="Arial" charset="0"/>
                <a:cs typeface="Arial" charset="0"/>
              </a:defRPr>
            </a:lvl8pPr>
            <a:lvl9pPr marL="3960038" indent="-23294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729A3F90-40A6-4047-892D-50D15D5EB96F}" type="slidenum">
              <a:rPr lang="en-US" smtClean="0"/>
              <a:pPr eaLnBrk="1" hangingPunct="1">
                <a:defRPr/>
              </a:pPr>
              <a:t>9</a:t>
            </a:fld>
            <a:endParaRPr lang="en-US" smtClean="0"/>
          </a:p>
        </p:txBody>
      </p:sp>
      <p:sp>
        <p:nvSpPr>
          <p:cNvPr id="29698"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2" rIns="93162" bIns="46582"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03E796F-38CD-1E4D-99D5-3DA27A27A29C}" type="slidenum">
              <a:rPr lang="en-US" sz="1200"/>
              <a:pPr algn="r" eaLnBrk="1" hangingPunct="1"/>
              <a:t>9</a:t>
            </a:fld>
            <a:endParaRPr lang="en-US" sz="120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2" tIns="46582" rIns="93162" bIns="46582"/>
          <a:lstStyle/>
          <a:p>
            <a:pPr eaLnBrk="1" hangingPunct="1">
              <a:defRPr/>
            </a:pPr>
            <a:r>
              <a:rPr lang="en-US" dirty="0"/>
              <a:t>(4: schools need to flush out their own triangle) So…first thing you want to do when you go back to school tomorrow…is to think about </a:t>
            </a:r>
            <a:r>
              <a:rPr lang="ja-JP" altLang="en-US" dirty="0"/>
              <a:t>“</a:t>
            </a:r>
            <a:r>
              <a:rPr lang="en-US" dirty="0"/>
              <a:t>what interventions do we actually have at each tier</a:t>
            </a:r>
            <a:r>
              <a:rPr lang="ja-JP" altLang="en-US" dirty="0"/>
              <a:t>”</a:t>
            </a:r>
            <a:r>
              <a:rPr lang="en-US" dirty="0"/>
              <a:t>. List them </a:t>
            </a:r>
            <a:r>
              <a:rPr lang="en-US" dirty="0" err="1"/>
              <a:t>out..plug</a:t>
            </a:r>
            <a:r>
              <a:rPr lang="en-US" dirty="0"/>
              <a:t> them in where you think they belong based on what you know about the 3 tiers. If you</a:t>
            </a:r>
            <a:r>
              <a:rPr lang="ja-JP" altLang="en-US" dirty="0"/>
              <a:t>’</a:t>
            </a:r>
            <a:r>
              <a:rPr lang="en-US" dirty="0" err="1"/>
              <a:t>ve</a:t>
            </a:r>
            <a:r>
              <a:rPr lang="en-US" dirty="0"/>
              <a:t> done this before, do it again : )  you want to make sure you</a:t>
            </a:r>
            <a:r>
              <a:rPr lang="ja-JP" altLang="en-US" dirty="0"/>
              <a:t>’</a:t>
            </a:r>
            <a:r>
              <a:rPr lang="en-US" dirty="0"/>
              <a:t>re capturing </a:t>
            </a:r>
            <a:r>
              <a:rPr lang="en-US" dirty="0" err="1"/>
              <a:t>everything..including</a:t>
            </a:r>
            <a:r>
              <a:rPr lang="en-US" dirty="0"/>
              <a:t> any new interventions you may have developed recently. If you haven</a:t>
            </a:r>
            <a:r>
              <a:rPr lang="ja-JP" altLang="en-US" dirty="0"/>
              <a:t>’</a:t>
            </a:r>
            <a:r>
              <a:rPr lang="en-US" dirty="0"/>
              <a:t>t done this…you may find the </a:t>
            </a:r>
            <a:r>
              <a:rPr lang="ja-JP" altLang="en-US" dirty="0"/>
              <a:t>“</a:t>
            </a:r>
            <a:r>
              <a:rPr lang="en-US" dirty="0"/>
              <a:t>crack</a:t>
            </a:r>
            <a:r>
              <a:rPr lang="ja-JP" altLang="en-US" dirty="0"/>
              <a:t>”</a:t>
            </a:r>
            <a:r>
              <a:rPr lang="en-US" dirty="0"/>
              <a:t> that children are falling thru…you may find (as many of our schools have) that the </a:t>
            </a:r>
            <a:r>
              <a:rPr lang="ja-JP" altLang="en-US" dirty="0"/>
              <a:t>‘</a:t>
            </a:r>
            <a:r>
              <a:rPr lang="en-US" dirty="0"/>
              <a:t>gap</a:t>
            </a:r>
            <a:r>
              <a:rPr lang="ja-JP" altLang="en-US" dirty="0"/>
              <a:t>’</a:t>
            </a:r>
            <a:r>
              <a:rPr lang="en-US" dirty="0"/>
              <a:t> we need to close is actually the yellow part of this triangle… Most schools do not have enough secondary interventions (both in quantity and type/quality) needed to support their student body. Think about it…can your Secondary system hold 15-20% of the youth in your school? (school of 1,000 is 200 kids, 500 is 100 kids)?? Everyone needs to know what this completed triangle looks like for your school: your teachers, clinicians, administrators, families…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57066" indent="-291179" eaLnBrk="0" hangingPunct="0">
              <a:defRPr>
                <a:solidFill>
                  <a:schemeClr val="tx1"/>
                </a:solidFill>
                <a:latin typeface="Arial" charset="0"/>
                <a:ea typeface="Arial" charset="0"/>
                <a:cs typeface="Arial" charset="0"/>
              </a:defRPr>
            </a:lvl2pPr>
            <a:lvl3pPr marL="1164717" indent="-232943" eaLnBrk="0" hangingPunct="0">
              <a:defRPr>
                <a:solidFill>
                  <a:schemeClr val="tx1"/>
                </a:solidFill>
                <a:latin typeface="Arial" charset="0"/>
                <a:ea typeface="Arial" charset="0"/>
                <a:cs typeface="Arial" charset="0"/>
              </a:defRPr>
            </a:lvl3pPr>
            <a:lvl4pPr marL="1630604" indent="-232943" eaLnBrk="0" hangingPunct="0">
              <a:defRPr>
                <a:solidFill>
                  <a:schemeClr val="tx1"/>
                </a:solidFill>
                <a:latin typeface="Arial" charset="0"/>
                <a:ea typeface="Arial" charset="0"/>
                <a:cs typeface="Arial" charset="0"/>
              </a:defRPr>
            </a:lvl4pPr>
            <a:lvl5pPr marL="2096491" indent="-232943" eaLnBrk="0" hangingPunct="0">
              <a:defRPr>
                <a:solidFill>
                  <a:schemeClr val="tx1"/>
                </a:solidFill>
                <a:latin typeface="Arial" charset="0"/>
                <a:ea typeface="Arial" charset="0"/>
                <a:cs typeface="Arial" charset="0"/>
              </a:defRPr>
            </a:lvl5pPr>
            <a:lvl6pPr marL="2562377" indent="-232943" eaLnBrk="0" fontAlgn="base" hangingPunct="0">
              <a:spcBef>
                <a:spcPct val="0"/>
              </a:spcBef>
              <a:spcAft>
                <a:spcPct val="0"/>
              </a:spcAft>
              <a:defRPr>
                <a:solidFill>
                  <a:schemeClr val="tx1"/>
                </a:solidFill>
                <a:latin typeface="Arial" charset="0"/>
                <a:ea typeface="Arial" charset="0"/>
                <a:cs typeface="Arial" charset="0"/>
              </a:defRPr>
            </a:lvl6pPr>
            <a:lvl7pPr marL="3028264" indent="-232943" eaLnBrk="0" fontAlgn="base" hangingPunct="0">
              <a:spcBef>
                <a:spcPct val="0"/>
              </a:spcBef>
              <a:spcAft>
                <a:spcPct val="0"/>
              </a:spcAft>
              <a:defRPr>
                <a:solidFill>
                  <a:schemeClr val="tx1"/>
                </a:solidFill>
                <a:latin typeface="Arial" charset="0"/>
                <a:ea typeface="Arial" charset="0"/>
                <a:cs typeface="Arial" charset="0"/>
              </a:defRPr>
            </a:lvl7pPr>
            <a:lvl8pPr marL="3494151" indent="-232943" eaLnBrk="0" fontAlgn="base" hangingPunct="0">
              <a:spcBef>
                <a:spcPct val="0"/>
              </a:spcBef>
              <a:spcAft>
                <a:spcPct val="0"/>
              </a:spcAft>
              <a:defRPr>
                <a:solidFill>
                  <a:schemeClr val="tx1"/>
                </a:solidFill>
                <a:latin typeface="Arial" charset="0"/>
                <a:ea typeface="Arial" charset="0"/>
                <a:cs typeface="Arial" charset="0"/>
              </a:defRPr>
            </a:lvl8pPr>
            <a:lvl9pPr marL="3960038" indent="-23294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BF2786B6-E642-FB40-A107-06547DD01512}" type="slidenum">
              <a:rPr lang="en-US" smtClean="0"/>
              <a:pPr eaLnBrk="1" hangingPunct="1">
                <a:defRPr/>
              </a:pPr>
              <a:t>10</a:t>
            </a:fld>
            <a:endParaRPr lang="en-US" smtClean="0"/>
          </a:p>
        </p:txBody>
      </p:sp>
      <p:sp>
        <p:nvSpPr>
          <p:cNvPr id="3789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459AAE9-F74F-9741-A863-60442B34F039}" type="slidenum">
              <a:rPr lang="en-US" sz="1200"/>
              <a:pPr algn="r" eaLnBrk="1" hangingPunct="1"/>
              <a:t>10</a:t>
            </a:fld>
            <a:endParaRPr lang="en-US" sz="1200"/>
          </a:p>
        </p:txBody>
      </p:sp>
      <p:sp>
        <p:nvSpPr>
          <p:cNvPr id="37891"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FACFA32-FFE5-DF4E-A88B-594E9E0FCF4C}" type="slidenum">
              <a:rPr lang="en-US" sz="1200"/>
              <a:pPr algn="r"/>
              <a:t>10</a:t>
            </a:fld>
            <a:endParaRPr lang="en-US" sz="1200"/>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4720" y="4415790"/>
            <a:ext cx="5140960" cy="418338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B87D1-DED6-8B4F-9C3D-B47942625809}" type="slidenum">
              <a:rPr lang="en-US" smtClean="0"/>
              <a:pPr>
                <a:defRPr/>
              </a:pPr>
              <a:t>11</a:t>
            </a:fld>
            <a:endParaRPr lang="en-US"/>
          </a:p>
        </p:txBody>
      </p:sp>
    </p:spTree>
    <p:extLst>
      <p:ext uri="{BB962C8B-B14F-4D97-AF65-F5344CB8AC3E}">
        <p14:creationId xmlns:p14="http://schemas.microsoft.com/office/powerpoint/2010/main" val="375886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57066" indent="-291179" eaLnBrk="0" hangingPunct="0">
              <a:defRPr>
                <a:solidFill>
                  <a:schemeClr val="tx1"/>
                </a:solidFill>
                <a:latin typeface="Arial" charset="0"/>
                <a:ea typeface="Arial" charset="0"/>
                <a:cs typeface="Arial" charset="0"/>
              </a:defRPr>
            </a:lvl2pPr>
            <a:lvl3pPr marL="1164717" indent="-232943" eaLnBrk="0" hangingPunct="0">
              <a:defRPr>
                <a:solidFill>
                  <a:schemeClr val="tx1"/>
                </a:solidFill>
                <a:latin typeface="Arial" charset="0"/>
                <a:ea typeface="Arial" charset="0"/>
                <a:cs typeface="Arial" charset="0"/>
              </a:defRPr>
            </a:lvl3pPr>
            <a:lvl4pPr marL="1630604" indent="-232943" eaLnBrk="0" hangingPunct="0">
              <a:defRPr>
                <a:solidFill>
                  <a:schemeClr val="tx1"/>
                </a:solidFill>
                <a:latin typeface="Arial" charset="0"/>
                <a:ea typeface="Arial" charset="0"/>
                <a:cs typeface="Arial" charset="0"/>
              </a:defRPr>
            </a:lvl4pPr>
            <a:lvl5pPr marL="2096491" indent="-232943" eaLnBrk="0" hangingPunct="0">
              <a:defRPr>
                <a:solidFill>
                  <a:schemeClr val="tx1"/>
                </a:solidFill>
                <a:latin typeface="Arial" charset="0"/>
                <a:ea typeface="Arial" charset="0"/>
                <a:cs typeface="Arial" charset="0"/>
              </a:defRPr>
            </a:lvl5pPr>
            <a:lvl6pPr marL="2562377" indent="-232943" eaLnBrk="0" fontAlgn="base" hangingPunct="0">
              <a:spcBef>
                <a:spcPct val="0"/>
              </a:spcBef>
              <a:spcAft>
                <a:spcPct val="0"/>
              </a:spcAft>
              <a:defRPr>
                <a:solidFill>
                  <a:schemeClr val="tx1"/>
                </a:solidFill>
                <a:latin typeface="Arial" charset="0"/>
                <a:ea typeface="Arial" charset="0"/>
                <a:cs typeface="Arial" charset="0"/>
              </a:defRPr>
            </a:lvl6pPr>
            <a:lvl7pPr marL="3028264" indent="-232943" eaLnBrk="0" fontAlgn="base" hangingPunct="0">
              <a:spcBef>
                <a:spcPct val="0"/>
              </a:spcBef>
              <a:spcAft>
                <a:spcPct val="0"/>
              </a:spcAft>
              <a:defRPr>
                <a:solidFill>
                  <a:schemeClr val="tx1"/>
                </a:solidFill>
                <a:latin typeface="Arial" charset="0"/>
                <a:ea typeface="Arial" charset="0"/>
                <a:cs typeface="Arial" charset="0"/>
              </a:defRPr>
            </a:lvl7pPr>
            <a:lvl8pPr marL="3494151" indent="-232943" eaLnBrk="0" fontAlgn="base" hangingPunct="0">
              <a:spcBef>
                <a:spcPct val="0"/>
              </a:spcBef>
              <a:spcAft>
                <a:spcPct val="0"/>
              </a:spcAft>
              <a:defRPr>
                <a:solidFill>
                  <a:schemeClr val="tx1"/>
                </a:solidFill>
                <a:latin typeface="Arial" charset="0"/>
                <a:ea typeface="Arial" charset="0"/>
                <a:cs typeface="Arial" charset="0"/>
              </a:defRPr>
            </a:lvl8pPr>
            <a:lvl9pPr marL="3960038" indent="-23294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7980DC67-403F-1C4E-9BA9-EC38930497F2}" type="slidenum">
              <a:rPr lang="en-US" smtClean="0"/>
              <a:pPr eaLnBrk="1" hangingPunct="1">
                <a:defRPr/>
              </a:pPr>
              <a:t>12</a:t>
            </a:fld>
            <a:endParaRPr lang="en-US" smtClean="0"/>
          </a:p>
        </p:txBody>
      </p:sp>
      <p:sp>
        <p:nvSpPr>
          <p:cNvPr id="7782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88A94CC-B039-6F48-921A-0FCE00C2CC66}" type="slidenum">
              <a:rPr lang="en-US" sz="1200"/>
              <a:pPr algn="r" eaLnBrk="1" hangingPunct="1"/>
              <a:t>12</a:t>
            </a:fld>
            <a:endParaRPr lang="en-US" sz="1200"/>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spcBef>
                <a:spcPct val="0"/>
              </a:spcBef>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56B16D-A8F4-4058-BD43-90C8E9A483CB}"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4A864-FC1D-4CFC-8438-44E46356C2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6B16D-A8F4-4058-BD43-90C8E9A483CB}"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4A864-FC1D-4CFC-8438-44E46356C2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356B16D-A8F4-4058-BD43-90C8E9A483CB}"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4A864-FC1D-4CFC-8438-44E46356C23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8077200" cy="3505200"/>
          </a:xfrm>
        </p:spPr>
        <p:txBody>
          <a:bodyPr>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5257800"/>
            <a:ext cx="6400800" cy="914400"/>
          </a:xfrm>
        </p:spPr>
        <p:txBody>
          <a:bodyPr>
            <a:normAutofit/>
          </a:bodyPr>
          <a:lstStyle>
            <a:lvl1pPr marL="0" indent="0" algn="ctr">
              <a:buNone/>
              <a:defRPr sz="24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1219200" y="685800"/>
            <a:ext cx="7543800" cy="381000"/>
          </a:xfrm>
        </p:spPr>
        <p:txBody>
          <a:bodyPr>
            <a:normAutofit/>
          </a:bodyPr>
          <a:lstStyle>
            <a:lvl1pPr marL="0" indent="0">
              <a:buFontTx/>
              <a:buNone/>
              <a:defRPr sz="1800" i="1">
                <a:solidFill>
                  <a:schemeClr val="accent1"/>
                </a:solidFill>
                <a:latin typeface="Calibri" pitchFamily="34" charset="0"/>
                <a:cs typeface="Calibri" pitchFamily="34" charset="0"/>
              </a:defRPr>
            </a:lvl1pPr>
          </a:lstStyle>
          <a:p>
            <a:pPr lvl="0"/>
            <a:r>
              <a:rPr lang="en-US" smtClean="0"/>
              <a:t>Click to edit Master text styles</a:t>
            </a:r>
          </a:p>
        </p:txBody>
      </p:sp>
    </p:spTree>
    <p:extLst>
      <p:ext uri="{BB962C8B-B14F-4D97-AF65-F5344CB8AC3E}">
        <p14:creationId xmlns:p14="http://schemas.microsoft.com/office/powerpoint/2010/main" val="74238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F5F3792-E77A-44D3-BDAA-7D226DE05CA3}" type="datetimeFigureOut">
              <a:rPr lang="en-US" smtClean="0"/>
              <a:pPr/>
              <a:t>8/5/2013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67385EB-EE4F-437C-A703-E40B390161BC}" type="slidenum">
              <a:rPr lang="en-US" smtClean="0">
                <a:solidFill>
                  <a:srgbClr val="94C600"/>
                </a:solidFill>
              </a:rPr>
              <a:pPr/>
              <a:t>‹#›</a:t>
            </a:fld>
            <a:endParaRPr lang="en-US">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9015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5F3792-E77A-44D3-BDAA-7D226DE05CA3}"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667385EB-EE4F-437C-A703-E40B390161BC}" type="slidenum">
              <a:rPr lang="en-US" smtClean="0"/>
              <a:pPr/>
              <a:t>‹#›</a:t>
            </a:fld>
            <a:endParaRPr lang="en-US"/>
          </a:p>
        </p:txBody>
      </p:sp>
    </p:spTree>
    <p:extLst>
      <p:ext uri="{BB962C8B-B14F-4D97-AF65-F5344CB8AC3E}">
        <p14:creationId xmlns:p14="http://schemas.microsoft.com/office/powerpoint/2010/main" val="3573476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F3792-E77A-44D3-BDAA-7D226DE05CA3}"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667385EB-EE4F-437C-A703-E40B390161BC}" type="slidenum">
              <a:rPr lang="en-US" smtClean="0"/>
              <a:pPr/>
              <a:t>‹#›</a:t>
            </a:fld>
            <a:endParaRPr lang="en-US"/>
          </a:p>
        </p:txBody>
      </p:sp>
    </p:spTree>
    <p:extLst>
      <p:ext uri="{BB962C8B-B14F-4D97-AF65-F5344CB8AC3E}">
        <p14:creationId xmlns:p14="http://schemas.microsoft.com/office/powerpoint/2010/main" val="25151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F5F3792-E77A-44D3-BDAA-7D226DE05CA3}"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667385EB-EE4F-437C-A703-E40B390161BC}"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617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5F3792-E77A-44D3-BDAA-7D226DE05CA3}" type="datetimeFigureOut">
              <a:rPr lang="en-US" smtClean="0"/>
              <a:pPr/>
              <a:t>8/5/2013</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667385EB-EE4F-437C-A703-E40B390161BC}" type="slidenum">
              <a:rPr lang="en-US" smtClean="0"/>
              <a:pPr/>
              <a:t>‹#›</a:t>
            </a:fld>
            <a:endParaRPr lang="en-US"/>
          </a:p>
        </p:txBody>
      </p:sp>
    </p:spTree>
    <p:extLst>
      <p:ext uri="{BB962C8B-B14F-4D97-AF65-F5344CB8AC3E}">
        <p14:creationId xmlns:p14="http://schemas.microsoft.com/office/powerpoint/2010/main" val="395050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5F3792-E77A-44D3-BDAA-7D226DE05CA3}" type="datetimeFigureOut">
              <a:rPr lang="en-US" smtClean="0"/>
              <a:pPr/>
              <a:t>8/5/2013</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667385EB-EE4F-437C-A703-E40B390161BC}" type="slidenum">
              <a:rPr lang="en-US" smtClean="0"/>
              <a:pPr/>
              <a:t>‹#›</a:t>
            </a:fld>
            <a:endParaRPr lang="en-US"/>
          </a:p>
        </p:txBody>
      </p:sp>
    </p:spTree>
    <p:extLst>
      <p:ext uri="{BB962C8B-B14F-4D97-AF65-F5344CB8AC3E}">
        <p14:creationId xmlns:p14="http://schemas.microsoft.com/office/powerpoint/2010/main" val="248642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F3792-E77A-44D3-BDAA-7D226DE05CA3}" type="datetimeFigureOut">
              <a:rPr lang="en-US" smtClean="0"/>
              <a:pPr/>
              <a:t>8/5/2013</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667385EB-EE4F-437C-A703-E40B390161BC}" type="slidenum">
              <a:rPr lang="en-US" smtClean="0"/>
              <a:pPr/>
              <a:t>‹#›</a:t>
            </a:fld>
            <a:endParaRPr lang="en-US"/>
          </a:p>
        </p:txBody>
      </p:sp>
    </p:spTree>
    <p:extLst>
      <p:ext uri="{BB962C8B-B14F-4D97-AF65-F5344CB8AC3E}">
        <p14:creationId xmlns:p14="http://schemas.microsoft.com/office/powerpoint/2010/main" val="162520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6B16D-A8F4-4058-BD43-90C8E9A483CB}"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4A864-FC1D-4CFC-8438-44E46356C23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3F5F3792-E77A-44D3-BDAA-7D226DE05CA3}" type="datetimeFigureOut">
              <a:rPr lang="en-US" smtClean="0"/>
              <a:pPr/>
              <a:t>8/5/2013</a:t>
            </a:fld>
            <a:endParaRPr lang="en-US"/>
          </a:p>
        </p:txBody>
      </p:sp>
      <p:sp>
        <p:nvSpPr>
          <p:cNvPr id="7" name="Slide Number Placeholder 6"/>
          <p:cNvSpPr>
            <a:spLocks noGrp="1"/>
          </p:cNvSpPr>
          <p:nvPr>
            <p:ph type="sldNum" sz="quarter" idx="12"/>
          </p:nvPr>
        </p:nvSpPr>
        <p:spPr/>
        <p:txBody>
          <a:bodyPr/>
          <a:lstStyle/>
          <a:p>
            <a:fld id="{667385EB-EE4F-437C-A703-E40B390161BC}"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4107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F3792-E77A-44D3-BDAA-7D226DE05CA3}" type="datetimeFigureOut">
              <a:rPr lang="en-US" smtClean="0"/>
              <a:pPr/>
              <a:t>8/5/2013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667385EB-EE4F-437C-A703-E40B390161BC}" type="slidenum">
              <a:rPr lang="en-US" smtClean="0"/>
              <a:pPr/>
              <a:t>‹#›</a:t>
            </a:fld>
            <a:endParaRPr lang="en-US"/>
          </a:p>
        </p:txBody>
      </p:sp>
    </p:spTree>
    <p:extLst>
      <p:ext uri="{BB962C8B-B14F-4D97-AF65-F5344CB8AC3E}">
        <p14:creationId xmlns:p14="http://schemas.microsoft.com/office/powerpoint/2010/main" val="1200615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F3792-E77A-44D3-BDAA-7D226DE05CA3}"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667385EB-EE4F-437C-A703-E40B390161BC}" type="slidenum">
              <a:rPr lang="en-US" smtClean="0"/>
              <a:pPr/>
              <a:t>‹#›</a:t>
            </a:fld>
            <a:endParaRPr lang="en-US"/>
          </a:p>
        </p:txBody>
      </p:sp>
    </p:spTree>
    <p:extLst>
      <p:ext uri="{BB962C8B-B14F-4D97-AF65-F5344CB8AC3E}">
        <p14:creationId xmlns:p14="http://schemas.microsoft.com/office/powerpoint/2010/main" val="3177415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F3792-E77A-44D3-BDAA-7D226DE05CA3}"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667385EB-EE4F-437C-A703-E40B390161BC}" type="slidenum">
              <a:rPr lang="en-US" smtClean="0"/>
              <a:pPr/>
              <a:t>‹#›</a:t>
            </a:fld>
            <a:endParaRPr lang="en-US"/>
          </a:p>
        </p:txBody>
      </p:sp>
    </p:spTree>
    <p:extLst>
      <p:ext uri="{BB962C8B-B14F-4D97-AF65-F5344CB8AC3E}">
        <p14:creationId xmlns:p14="http://schemas.microsoft.com/office/powerpoint/2010/main" val="1300527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56B16D-A8F4-4058-BD43-90C8E9A483CB}" type="datetimeFigureOut">
              <a:rPr lang="en-US" smtClean="0">
                <a:solidFill>
                  <a:srgbClr val="073E87"/>
                </a:solidFill>
              </a:rPr>
              <a:pPr/>
              <a:t>8/5/2013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4A864-FC1D-4CFC-8438-44E46356C23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10901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6B16D-A8F4-4058-BD43-90C8E9A483CB}" type="datetimeFigureOut">
              <a:rPr lang="en-US" smtClean="0">
                <a:solidFill>
                  <a:srgbClr val="073E87"/>
                </a:solidFill>
              </a:rPr>
              <a:pPr/>
              <a:t>8/5/2013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4A864-FC1D-4CFC-8438-44E46356C23E}"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1248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56B16D-A8F4-4058-BD43-90C8E9A483CB}" type="datetimeFigureOut">
              <a:rPr lang="en-US" smtClean="0">
                <a:solidFill>
                  <a:srgbClr val="073E87"/>
                </a:solidFill>
              </a:rPr>
              <a:pPr/>
              <a:t>8/5/2013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4A864-FC1D-4CFC-8438-44E46356C23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76967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56B16D-A8F4-4058-BD43-90C8E9A483CB}" type="datetimeFigureOut">
              <a:rPr lang="en-US" smtClean="0">
                <a:solidFill>
                  <a:srgbClr val="073E87"/>
                </a:solidFill>
              </a:rPr>
              <a:pPr/>
              <a:t>8/5/2013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A84A864-FC1D-4CFC-8438-44E46356C23E}"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87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56B16D-A8F4-4058-BD43-90C8E9A483CB}" type="datetimeFigureOut">
              <a:rPr lang="en-US" smtClean="0">
                <a:solidFill>
                  <a:srgbClr val="073E87"/>
                </a:solidFill>
              </a:rPr>
              <a:pPr/>
              <a:t>8/5/2013</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1A84A864-FC1D-4CFC-8438-44E46356C23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290478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56B16D-A8F4-4058-BD43-90C8E9A483CB}" type="datetimeFigureOut">
              <a:rPr lang="en-US" smtClean="0">
                <a:solidFill>
                  <a:srgbClr val="073E87"/>
                </a:solidFill>
              </a:rPr>
              <a:pPr/>
              <a:t>8/5/2013</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1A84A864-FC1D-4CFC-8438-44E46356C23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55307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56B16D-A8F4-4058-BD43-90C8E9A483CB}"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4A864-FC1D-4CFC-8438-44E46356C23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8356B16D-A8F4-4058-BD43-90C8E9A483CB}" type="datetimeFigureOut">
              <a:rPr lang="en-US" smtClean="0">
                <a:solidFill>
                  <a:srgbClr val="073E87"/>
                </a:solidFill>
              </a:rPr>
              <a:pPr/>
              <a:t>8/5/2013</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1A84A864-FC1D-4CFC-8438-44E46356C23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617329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8356B16D-A8F4-4058-BD43-90C8E9A483CB}" type="datetimeFigureOut">
              <a:rPr lang="en-US" smtClean="0">
                <a:solidFill>
                  <a:srgbClr val="073E87"/>
                </a:solidFill>
              </a:rPr>
              <a:pPr/>
              <a:t>8/5/2013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A84A864-FC1D-4CFC-8438-44E46356C23E}"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1899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6B16D-A8F4-4058-BD43-90C8E9A483CB}" type="datetimeFigureOut">
              <a:rPr lang="en-US" smtClean="0">
                <a:solidFill>
                  <a:srgbClr val="073E87"/>
                </a:solidFill>
              </a:rPr>
              <a:pPr/>
              <a:t>8/5/2013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A84A864-FC1D-4CFC-8438-44E46356C23E}"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514774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6B16D-A8F4-4058-BD43-90C8E9A483CB}" type="datetimeFigureOut">
              <a:rPr lang="en-US" smtClean="0">
                <a:solidFill>
                  <a:srgbClr val="073E87"/>
                </a:solidFill>
              </a:rPr>
              <a:pPr/>
              <a:t>8/5/2013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4A864-FC1D-4CFC-8438-44E46356C23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261174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8356B16D-A8F4-4058-BD43-90C8E9A483CB}" type="datetimeFigureOut">
              <a:rPr lang="en-US" smtClean="0">
                <a:solidFill>
                  <a:srgbClr val="073E87"/>
                </a:solidFill>
              </a:rPr>
              <a:pPr/>
              <a:t>8/5/2013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4A864-FC1D-4CFC-8438-44E46356C23E}"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0408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8077200" cy="3505200"/>
          </a:xfrm>
        </p:spPr>
        <p:txBody>
          <a:bodyPr>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5257800"/>
            <a:ext cx="6400800" cy="914400"/>
          </a:xfrm>
        </p:spPr>
        <p:txBody>
          <a:bodyPr>
            <a:normAutofit/>
          </a:bodyPr>
          <a:lstStyle>
            <a:lvl1pPr marL="0" indent="0" algn="ctr">
              <a:buNone/>
              <a:defRPr sz="24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1219200" y="685800"/>
            <a:ext cx="7543800" cy="381000"/>
          </a:xfrm>
        </p:spPr>
        <p:txBody>
          <a:bodyPr>
            <a:normAutofit/>
          </a:bodyPr>
          <a:lstStyle>
            <a:lvl1pPr marL="0" indent="0">
              <a:buFontTx/>
              <a:buNone/>
              <a:defRPr sz="1800" i="1">
                <a:solidFill>
                  <a:schemeClr val="accent1"/>
                </a:solidFill>
                <a:latin typeface="Calibri" pitchFamily="34" charset="0"/>
                <a:cs typeface="Calibri" pitchFamily="34" charset="0"/>
              </a:defRPr>
            </a:lvl1pPr>
          </a:lstStyle>
          <a:p>
            <a:pPr lvl="0"/>
            <a:r>
              <a:rPr lang="en-US" smtClean="0"/>
              <a:t>Click to edit Master text styles</a:t>
            </a:r>
          </a:p>
        </p:txBody>
      </p:sp>
    </p:spTree>
    <p:extLst>
      <p:ext uri="{BB962C8B-B14F-4D97-AF65-F5344CB8AC3E}">
        <p14:creationId xmlns:p14="http://schemas.microsoft.com/office/powerpoint/2010/main" val="119167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56B16D-A8F4-4058-BD43-90C8E9A483CB}"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4A864-FC1D-4CFC-8438-44E46356C23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56B16D-A8F4-4058-BD43-90C8E9A483CB}" type="datetimeFigureOut">
              <a:rPr lang="en-US" smtClean="0"/>
              <a:t>8/5/2013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84A864-FC1D-4CFC-8438-44E46356C2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56B16D-A8F4-4058-BD43-90C8E9A483CB}" type="datetimeFigureOut">
              <a:rPr lang="en-US" smtClean="0"/>
              <a:t>8/5/2013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4A864-FC1D-4CFC-8438-44E46356C2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356B16D-A8F4-4058-BD43-90C8E9A483CB}" type="datetimeFigureOut">
              <a:rPr lang="en-US" smtClean="0"/>
              <a:t>8/5/2013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84A864-FC1D-4CFC-8438-44E46356C2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356B16D-A8F4-4058-BD43-90C8E9A483CB}"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4A864-FC1D-4CFC-8438-44E46356C23E}"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6B16D-A8F4-4058-BD43-90C8E9A483CB}"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4A864-FC1D-4CFC-8438-44E46356C23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356B16D-A8F4-4058-BD43-90C8E9A483CB}" type="datetimeFigureOut">
              <a:rPr lang="en-US" smtClean="0"/>
              <a:t>8/5/2013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A84A864-FC1D-4CFC-8438-44E46356C23E}"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F5F3792-E77A-44D3-BDAA-7D226DE05CA3}" type="datetimeFigureOut">
              <a:rPr lang="en-US" smtClean="0"/>
              <a:pPr/>
              <a:t>8/5/2013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67385EB-EE4F-437C-A703-E40B390161BC}" type="slidenum">
              <a:rPr lang="en-US" smtClean="0"/>
              <a:pPr/>
              <a:t>‹#›</a:t>
            </a:fld>
            <a:endParaRPr lang="en-US"/>
          </a:p>
        </p:txBody>
      </p:sp>
    </p:spTree>
    <p:extLst>
      <p:ext uri="{BB962C8B-B14F-4D97-AF65-F5344CB8AC3E}">
        <p14:creationId xmlns:p14="http://schemas.microsoft.com/office/powerpoint/2010/main" val="27484514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356B16D-A8F4-4058-BD43-90C8E9A483CB}" type="datetimeFigureOut">
              <a:rPr lang="en-US" smtClean="0">
                <a:solidFill>
                  <a:srgbClr val="073E87"/>
                </a:solidFill>
              </a:rPr>
              <a:pPr/>
              <a:t>8/5/2013</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A84A864-FC1D-4CFC-8438-44E46356C23E}"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462741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jswainbr@uoregon.edu" TargetMode="External"/><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hyperlink" Target="mailto:kerner@4j.lane.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casel.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599"/>
            <a:ext cx="7772400" cy="1780108"/>
          </a:xfrm>
        </p:spPr>
        <p:txBody>
          <a:bodyPr/>
          <a:lstStyle/>
          <a:p>
            <a:r>
              <a:rPr lang="en-US" dirty="0" smtClean="0"/>
              <a:t/>
            </a:r>
            <a:br>
              <a:rPr lang="en-US" dirty="0" smtClean="0"/>
            </a:br>
            <a:r>
              <a:rPr lang="en-US" dirty="0" smtClean="0"/>
              <a:t>DE-PBS Cadre Summer Retreat</a:t>
            </a:r>
            <a:endParaRPr lang="en-US" dirty="0"/>
          </a:p>
        </p:txBody>
      </p:sp>
      <p:sp>
        <p:nvSpPr>
          <p:cNvPr id="4" name="Subtitle 3"/>
          <p:cNvSpPr>
            <a:spLocks noGrp="1"/>
          </p:cNvSpPr>
          <p:nvPr>
            <p:ph type="subTitle" idx="1"/>
          </p:nvPr>
        </p:nvSpPr>
        <p:spPr>
          <a:xfrm>
            <a:off x="1371600" y="4089400"/>
            <a:ext cx="6400800" cy="1473200"/>
          </a:xfrm>
        </p:spPr>
        <p:txBody>
          <a:bodyPr/>
          <a:lstStyle/>
          <a:p>
            <a:r>
              <a:rPr lang="en-US" dirty="0" smtClean="0">
                <a:solidFill>
                  <a:schemeClr val="tx2"/>
                </a:solidFill>
              </a:rPr>
              <a:t>Thursday, August 1, 2013</a:t>
            </a:r>
          </a:p>
        </p:txBody>
      </p:sp>
      <p:pic>
        <p:nvPicPr>
          <p:cNvPr id="2050" name="Picture 2" descr="C:\Users\hearn\AppData\Local\Microsoft\Windows\Temporary Internet Files\Content.IE5\L9CIPBVF\MC9004106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562824"/>
            <a:ext cx="3017507" cy="263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714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685800" y="152400"/>
            <a:ext cx="8001000"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latin typeface="Times New Roman" charset="0"/>
              </a:rPr>
              <a:t>3-Tiered System of Support </a:t>
            </a:r>
          </a:p>
          <a:p>
            <a:pPr algn="ctr">
              <a:spcBef>
                <a:spcPct val="50000"/>
              </a:spcBef>
            </a:pPr>
            <a:r>
              <a:rPr lang="en-US" sz="2800" b="1">
                <a:latin typeface="Times New Roman" charset="0"/>
              </a:rPr>
              <a:t>Necessary Conversations (Teams)</a:t>
            </a:r>
            <a:endParaRPr lang="en-US" sz="1800">
              <a:latin typeface="Times New Roman" charset="0"/>
            </a:endParaRPr>
          </a:p>
        </p:txBody>
      </p:sp>
      <p:sp>
        <p:nvSpPr>
          <p:cNvPr id="36866" name="Line 10"/>
          <p:cNvSpPr>
            <a:spLocks noChangeShapeType="1"/>
          </p:cNvSpPr>
          <p:nvPr/>
        </p:nvSpPr>
        <p:spPr bwMode="auto">
          <a:xfrm flipH="1">
            <a:off x="28956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67" name="Text Box 14"/>
          <p:cNvSpPr txBox="1">
            <a:spLocks noChangeArrowheads="1"/>
          </p:cNvSpPr>
          <p:nvPr/>
        </p:nvSpPr>
        <p:spPr bwMode="auto">
          <a:xfrm>
            <a:off x="2362200" y="4114800"/>
            <a:ext cx="9906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latin typeface="Times New Roman" charset="0"/>
              </a:rPr>
              <a:t> CICO</a:t>
            </a:r>
            <a:endParaRPr lang="en-US" b="1">
              <a:latin typeface="Times New Roman" charset="0"/>
            </a:endParaRPr>
          </a:p>
        </p:txBody>
      </p:sp>
      <p:sp>
        <p:nvSpPr>
          <p:cNvPr id="36868" name="Text Box 15"/>
          <p:cNvSpPr txBox="1">
            <a:spLocks noChangeArrowheads="1"/>
          </p:cNvSpPr>
          <p:nvPr/>
        </p:nvSpPr>
        <p:spPr bwMode="auto">
          <a:xfrm>
            <a:off x="2362200" y="4648200"/>
            <a:ext cx="9906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1">
                <a:latin typeface="Times New Roman" charset="0"/>
              </a:rPr>
              <a:t>SAIG</a:t>
            </a:r>
            <a:endParaRPr lang="en-US" b="1">
              <a:latin typeface="Times New Roman" charset="0"/>
            </a:endParaRPr>
          </a:p>
        </p:txBody>
      </p:sp>
      <p:sp>
        <p:nvSpPr>
          <p:cNvPr id="36869" name="Text Box 16"/>
          <p:cNvSpPr txBox="1">
            <a:spLocks noChangeArrowheads="1"/>
          </p:cNvSpPr>
          <p:nvPr/>
        </p:nvSpPr>
        <p:spPr bwMode="auto">
          <a:xfrm>
            <a:off x="2362200" y="5181600"/>
            <a:ext cx="990600" cy="6873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300" b="1"/>
              <a:t>Group w. individual</a:t>
            </a:r>
          </a:p>
          <a:p>
            <a:pPr algn="ctr"/>
            <a:r>
              <a:rPr lang="en-US" sz="1300" b="1"/>
              <a:t>feature</a:t>
            </a:r>
            <a:endParaRPr lang="en-US" sz="1300" b="1">
              <a:latin typeface="Times New Roman" charset="0"/>
            </a:endParaRPr>
          </a:p>
        </p:txBody>
      </p:sp>
      <p:sp>
        <p:nvSpPr>
          <p:cNvPr id="36870" name="Text Box 18"/>
          <p:cNvSpPr txBox="1">
            <a:spLocks noChangeArrowheads="1"/>
          </p:cNvSpPr>
          <p:nvPr/>
        </p:nvSpPr>
        <p:spPr bwMode="auto">
          <a:xfrm>
            <a:off x="6400800" y="4648200"/>
            <a:ext cx="1219200" cy="7096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800" b="1">
                <a:solidFill>
                  <a:schemeClr val="bg1"/>
                </a:solidFill>
                <a:latin typeface="Times New Roman" charset="0"/>
              </a:rPr>
              <a:t>Complex</a:t>
            </a:r>
          </a:p>
          <a:p>
            <a:pPr algn="ctr">
              <a:spcBef>
                <a:spcPct val="25000"/>
              </a:spcBef>
            </a:pPr>
            <a:r>
              <a:rPr lang="en-US" sz="1800" b="1">
                <a:solidFill>
                  <a:schemeClr val="bg1"/>
                </a:solidFill>
                <a:latin typeface="Times New Roman" charset="0"/>
              </a:rPr>
              <a:t>FBA/BIP</a:t>
            </a:r>
          </a:p>
        </p:txBody>
      </p:sp>
      <p:sp>
        <p:nvSpPr>
          <p:cNvPr id="36871" name="Line 31"/>
          <p:cNvSpPr>
            <a:spLocks noChangeShapeType="1"/>
          </p:cNvSpPr>
          <p:nvPr/>
        </p:nvSpPr>
        <p:spPr bwMode="auto">
          <a:xfrm>
            <a:off x="8382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2"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36873" name="Text Box 38"/>
          <p:cNvSpPr txBox="1">
            <a:spLocks noChangeArrowheads="1"/>
          </p:cNvSpPr>
          <p:nvPr/>
        </p:nvSpPr>
        <p:spPr bwMode="auto">
          <a:xfrm>
            <a:off x="4267200" y="1524000"/>
            <a:ext cx="1905000" cy="641350"/>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Times New Roman" charset="0"/>
              </a:rPr>
              <a:t>Problem Solving Team</a:t>
            </a:r>
          </a:p>
        </p:txBody>
      </p:sp>
      <p:sp>
        <p:nvSpPr>
          <p:cNvPr id="36874" name="Text Box 39"/>
          <p:cNvSpPr txBox="1">
            <a:spLocks noChangeArrowheads="1"/>
          </p:cNvSpPr>
          <p:nvPr/>
        </p:nvSpPr>
        <p:spPr bwMode="auto">
          <a:xfrm>
            <a:off x="6934200" y="1524000"/>
            <a:ext cx="1752600" cy="641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latin typeface="Times New Roman" charset="0"/>
              </a:rPr>
              <a:t>Tertiary Systems Team</a:t>
            </a:r>
          </a:p>
        </p:txBody>
      </p:sp>
      <p:sp>
        <p:nvSpPr>
          <p:cNvPr id="36875" name="Text Box 42"/>
          <p:cNvSpPr txBox="1">
            <a:spLocks noChangeArrowheads="1"/>
          </p:cNvSpPr>
          <p:nvPr/>
        </p:nvSpPr>
        <p:spPr bwMode="auto">
          <a:xfrm>
            <a:off x="4648200" y="4419600"/>
            <a:ext cx="838200" cy="1025525"/>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40000"/>
              </a:spcBef>
            </a:pPr>
            <a:r>
              <a:rPr lang="en-US" sz="1800" b="1">
                <a:latin typeface="Times New Roman" charset="0"/>
              </a:rPr>
              <a:t>Brief </a:t>
            </a:r>
          </a:p>
          <a:p>
            <a:pPr algn="ctr" eaLnBrk="1" hangingPunct="1">
              <a:spcBef>
                <a:spcPct val="40000"/>
              </a:spcBef>
            </a:pPr>
            <a:r>
              <a:rPr lang="en-US" sz="1800" b="1">
                <a:latin typeface="Times New Roman" charset="0"/>
              </a:rPr>
              <a:t>FBA/BIP</a:t>
            </a:r>
          </a:p>
        </p:txBody>
      </p:sp>
      <p:sp>
        <p:nvSpPr>
          <p:cNvPr id="36876" name="Line 28"/>
          <p:cNvSpPr>
            <a:spLocks noChangeShapeType="1"/>
          </p:cNvSpPr>
          <p:nvPr/>
        </p:nvSpPr>
        <p:spPr bwMode="auto">
          <a:xfrm>
            <a:off x="5105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7" name="Line 47"/>
          <p:cNvSpPr>
            <a:spLocks noChangeShapeType="1"/>
          </p:cNvSpPr>
          <p:nvPr/>
        </p:nvSpPr>
        <p:spPr bwMode="auto">
          <a:xfrm>
            <a:off x="6705600" y="4572000"/>
            <a:ext cx="198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8" name="Line 28"/>
          <p:cNvSpPr>
            <a:spLocks noChangeShapeType="1"/>
          </p:cNvSpPr>
          <p:nvPr/>
        </p:nvSpPr>
        <p:spPr bwMode="auto">
          <a:xfrm>
            <a:off x="7696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9" name="Text Box 16"/>
          <p:cNvSpPr txBox="1">
            <a:spLocks noChangeArrowheads="1"/>
          </p:cNvSpPr>
          <p:nvPr/>
        </p:nvSpPr>
        <p:spPr bwMode="auto">
          <a:xfrm>
            <a:off x="2286000" y="6019800"/>
            <a:ext cx="11430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latin typeface="Times New Roman" charset="0"/>
              </a:rPr>
              <a:t>Brief FBA/BIP</a:t>
            </a:r>
          </a:p>
        </p:txBody>
      </p:sp>
      <p:sp>
        <p:nvSpPr>
          <p:cNvPr id="36880" name="Text Box 18"/>
          <p:cNvSpPr txBox="1">
            <a:spLocks noChangeArrowheads="1"/>
          </p:cNvSpPr>
          <p:nvPr/>
        </p:nvSpPr>
        <p:spPr bwMode="auto">
          <a:xfrm>
            <a:off x="7772400" y="4648200"/>
            <a:ext cx="1219200" cy="7096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800" b="1">
                <a:solidFill>
                  <a:schemeClr val="bg1"/>
                </a:solidFill>
                <a:latin typeface="Times New Roman" charset="0"/>
              </a:rPr>
              <a:t>WRAP</a:t>
            </a:r>
          </a:p>
          <a:p>
            <a:pPr algn="ctr">
              <a:spcBef>
                <a:spcPct val="25000"/>
              </a:spcBef>
            </a:pPr>
            <a:endParaRPr lang="en-US" sz="1800">
              <a:latin typeface="Times New Roman" charset="0"/>
            </a:endParaRPr>
          </a:p>
        </p:txBody>
      </p:sp>
      <p:sp>
        <p:nvSpPr>
          <p:cNvPr id="36881" name="Text Box 36"/>
          <p:cNvSpPr txBox="1">
            <a:spLocks noChangeArrowheads="1"/>
          </p:cNvSpPr>
          <p:nvPr/>
        </p:nvSpPr>
        <p:spPr bwMode="auto">
          <a:xfrm>
            <a:off x="2133600" y="1524000"/>
            <a:ext cx="16764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Times New Roman" charset="0"/>
              </a:rPr>
              <a:t>Secondary Systems Team</a:t>
            </a:r>
          </a:p>
        </p:txBody>
      </p:sp>
      <p:sp>
        <p:nvSpPr>
          <p:cNvPr id="36882" name="Line 63"/>
          <p:cNvSpPr>
            <a:spLocks noChangeShapeType="1"/>
          </p:cNvSpPr>
          <p:nvPr/>
        </p:nvSpPr>
        <p:spPr bwMode="auto">
          <a:xfrm>
            <a:off x="1600200" y="18288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3" name="Line 64"/>
          <p:cNvSpPr>
            <a:spLocks noChangeShapeType="1"/>
          </p:cNvSpPr>
          <p:nvPr/>
        </p:nvSpPr>
        <p:spPr bwMode="auto">
          <a:xfrm>
            <a:off x="3886200" y="18288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4" name="Line 65"/>
          <p:cNvSpPr>
            <a:spLocks noChangeShapeType="1"/>
          </p:cNvSpPr>
          <p:nvPr/>
        </p:nvSpPr>
        <p:spPr bwMode="auto">
          <a:xfrm>
            <a:off x="6248400" y="1905000"/>
            <a:ext cx="609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5" name="AutoShape 67"/>
          <p:cNvSpPr>
            <a:spLocks noChangeArrowheads="1"/>
          </p:cNvSpPr>
          <p:nvPr/>
        </p:nvSpPr>
        <p:spPr bwMode="auto">
          <a:xfrm>
            <a:off x="2133600" y="4343400"/>
            <a:ext cx="228600" cy="685800"/>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36886" name="AutoShape 69"/>
          <p:cNvSpPr>
            <a:spLocks noChangeArrowheads="1"/>
          </p:cNvSpPr>
          <p:nvPr/>
        </p:nvSpPr>
        <p:spPr bwMode="auto">
          <a:xfrm>
            <a:off x="2057400" y="4343400"/>
            <a:ext cx="304800" cy="1219200"/>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36887" name="Text Box 77"/>
          <p:cNvSpPr txBox="1">
            <a:spLocks noChangeArrowheads="1"/>
          </p:cNvSpPr>
          <p:nvPr/>
        </p:nvSpPr>
        <p:spPr bwMode="auto">
          <a:xfrm>
            <a:off x="533400" y="2362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6888" name="Text Box 78"/>
          <p:cNvSpPr txBox="1">
            <a:spLocks noChangeArrowheads="1"/>
          </p:cNvSpPr>
          <p:nvPr/>
        </p:nvSpPr>
        <p:spPr bwMode="auto">
          <a:xfrm>
            <a:off x="381000" y="2362200"/>
            <a:ext cx="1219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t>Plans SW &amp; Class-wide supports</a:t>
            </a:r>
          </a:p>
        </p:txBody>
      </p:sp>
      <p:sp>
        <p:nvSpPr>
          <p:cNvPr id="36889" name="Rectangle 79"/>
          <p:cNvSpPr>
            <a:spLocks noChangeArrowheads="1"/>
          </p:cNvSpPr>
          <p:nvPr/>
        </p:nvSpPr>
        <p:spPr bwMode="auto">
          <a:xfrm>
            <a:off x="304800" y="2286000"/>
            <a:ext cx="129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0" name="Text Box 80"/>
          <p:cNvSpPr txBox="1">
            <a:spLocks noChangeArrowheads="1"/>
          </p:cNvSpPr>
          <p:nvPr/>
        </p:nvSpPr>
        <p:spPr bwMode="auto">
          <a:xfrm>
            <a:off x="2057400" y="22860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t>Uses Process data; determines overall intervention effectiveness</a:t>
            </a:r>
          </a:p>
        </p:txBody>
      </p:sp>
      <p:sp>
        <p:nvSpPr>
          <p:cNvPr id="36891" name="Text Box 81"/>
          <p:cNvSpPr txBox="1">
            <a:spLocks noChangeArrowheads="1"/>
          </p:cNvSpPr>
          <p:nvPr/>
        </p:nvSpPr>
        <p:spPr bwMode="auto">
          <a:xfrm>
            <a:off x="4267200" y="2362200"/>
            <a:ext cx="1905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t>Standing team; uses FBA/BIP process for one youth at a time</a:t>
            </a:r>
          </a:p>
        </p:txBody>
      </p:sp>
      <p:sp>
        <p:nvSpPr>
          <p:cNvPr id="36892" name="Text Box 82"/>
          <p:cNvSpPr txBox="1">
            <a:spLocks noChangeArrowheads="1"/>
          </p:cNvSpPr>
          <p:nvPr/>
        </p:nvSpPr>
        <p:spPr bwMode="auto">
          <a:xfrm>
            <a:off x="6934200" y="22098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t>Uses Process data; determines overall intervention effectiveness</a:t>
            </a:r>
          </a:p>
        </p:txBody>
      </p:sp>
      <p:sp>
        <p:nvSpPr>
          <p:cNvPr id="36893" name="Rectangle 83"/>
          <p:cNvSpPr>
            <a:spLocks noChangeArrowheads="1"/>
          </p:cNvSpPr>
          <p:nvPr/>
        </p:nvSpPr>
        <p:spPr bwMode="auto">
          <a:xfrm>
            <a:off x="2057400" y="2209800"/>
            <a:ext cx="16764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4" name="Rectangle 84"/>
          <p:cNvSpPr>
            <a:spLocks noChangeArrowheads="1"/>
          </p:cNvSpPr>
          <p:nvPr/>
        </p:nvSpPr>
        <p:spPr bwMode="auto">
          <a:xfrm>
            <a:off x="4191000" y="23622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5" name="Rectangle 85"/>
          <p:cNvSpPr>
            <a:spLocks noChangeArrowheads="1"/>
          </p:cNvSpPr>
          <p:nvPr/>
        </p:nvSpPr>
        <p:spPr bwMode="auto">
          <a:xfrm>
            <a:off x="6934200" y="2209800"/>
            <a:ext cx="17526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Striped Right Arrow 44"/>
          <p:cNvSpPr/>
          <p:nvPr/>
        </p:nvSpPr>
        <p:spPr>
          <a:xfrm>
            <a:off x="1600200" y="4191000"/>
            <a:ext cx="5334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Curved Up Arrow 45"/>
          <p:cNvSpPr/>
          <p:nvPr/>
        </p:nvSpPr>
        <p:spPr>
          <a:xfrm>
            <a:off x="5029200" y="5486400"/>
            <a:ext cx="2057400" cy="381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7" name="Curved Up Arrow 46"/>
          <p:cNvSpPr/>
          <p:nvPr/>
        </p:nvSpPr>
        <p:spPr>
          <a:xfrm>
            <a:off x="5029200" y="5486400"/>
            <a:ext cx="3505200" cy="7318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 name="Curved Up Arrow 45"/>
          <p:cNvSpPr/>
          <p:nvPr/>
        </p:nvSpPr>
        <p:spPr>
          <a:xfrm>
            <a:off x="3352800" y="5486400"/>
            <a:ext cx="1371600" cy="304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 name="Curved Up Arrow 45"/>
          <p:cNvSpPr>
            <a:spLocks noChangeArrowheads="1"/>
          </p:cNvSpPr>
          <p:nvPr/>
        </p:nvSpPr>
        <p:spPr bwMode="auto">
          <a:xfrm rot="21570218" flipV="1">
            <a:off x="3351213" y="4494213"/>
            <a:ext cx="1371600" cy="304800"/>
          </a:xfrm>
          <a:prstGeom prst="curvedUpArrow">
            <a:avLst>
              <a:gd name="adj1" fmla="val 20833"/>
              <a:gd name="adj2" fmla="val 41667"/>
              <a:gd name="adj3" fmla="val 25000"/>
            </a:avLst>
          </a:prstGeom>
          <a:solidFill>
            <a:schemeClr val="accent1"/>
          </a:solidFill>
          <a:ln w="25400" algn="ctr">
            <a:solidFill>
              <a:srgbClr val="89A4A7"/>
            </a:solidFill>
            <a:miter lim="800000"/>
            <a:headEnd/>
            <a:tailEnd/>
          </a:ln>
        </p:spPr>
        <p:txBody>
          <a:bodyPr rot="10800000" anchor="ctr"/>
          <a:lstStyle/>
          <a:p>
            <a:pPr algn="ctr">
              <a:defRPr/>
            </a:pPr>
            <a:endParaRPr lang="en-US">
              <a:latin typeface="+mn-lt"/>
              <a:ea typeface="+mn-ea"/>
              <a:cs typeface="+mn-cs"/>
            </a:endParaRPr>
          </a:p>
        </p:txBody>
      </p:sp>
      <p:sp>
        <p:nvSpPr>
          <p:cNvPr id="36901" name="Text Box 41"/>
          <p:cNvSpPr txBox="1">
            <a:spLocks noChangeArrowheads="1"/>
          </p:cNvSpPr>
          <p:nvPr/>
        </p:nvSpPr>
        <p:spPr bwMode="auto">
          <a:xfrm>
            <a:off x="0" y="6613525"/>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i="1">
                <a:latin typeface="Times New Roman" charset="0"/>
              </a:rPr>
              <a:t>Sept. 1, 2009</a:t>
            </a:r>
          </a:p>
        </p:txBody>
      </p:sp>
      <p:sp>
        <p:nvSpPr>
          <p:cNvPr id="36902" name="Text Box 39"/>
          <p:cNvSpPr txBox="1">
            <a:spLocks noChangeArrowheads="1"/>
          </p:cNvSpPr>
          <p:nvPr/>
        </p:nvSpPr>
        <p:spPr bwMode="auto">
          <a:xfrm>
            <a:off x="304800" y="1524000"/>
            <a:ext cx="1219200" cy="6413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latin typeface="Times New Roman" charset="0"/>
              </a:rPr>
              <a:t>Universal</a:t>
            </a:r>
            <a:br>
              <a:rPr lang="en-US" sz="1800" b="1">
                <a:solidFill>
                  <a:schemeClr val="bg1"/>
                </a:solidFill>
                <a:latin typeface="Times New Roman" charset="0"/>
              </a:rPr>
            </a:br>
            <a:r>
              <a:rPr lang="en-US" sz="1800" b="1">
                <a:solidFill>
                  <a:schemeClr val="bg1"/>
                </a:solidFill>
                <a:latin typeface="Times New Roman" charset="0"/>
              </a:rPr>
              <a:t>Team</a:t>
            </a:r>
          </a:p>
        </p:txBody>
      </p:sp>
      <p:sp>
        <p:nvSpPr>
          <p:cNvPr id="36903" name="Text Box 39"/>
          <p:cNvSpPr txBox="1">
            <a:spLocks noChangeArrowheads="1"/>
          </p:cNvSpPr>
          <p:nvPr/>
        </p:nvSpPr>
        <p:spPr bwMode="auto">
          <a:xfrm>
            <a:off x="228600" y="4191000"/>
            <a:ext cx="1219200" cy="6413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latin typeface="Times New Roman" charset="0"/>
              </a:rPr>
              <a:t>Universal Support</a:t>
            </a:r>
          </a:p>
        </p:txBody>
      </p:sp>
    </p:spTree>
    <p:extLst>
      <p:ext uri="{BB962C8B-B14F-4D97-AF65-F5344CB8AC3E}">
        <p14:creationId xmlns:p14="http://schemas.microsoft.com/office/powerpoint/2010/main" val="32040016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914400" y="457200"/>
            <a:ext cx="7162800" cy="1066800"/>
          </a:xfrm>
        </p:spPr>
        <p:txBody>
          <a:bodyPr/>
          <a:lstStyle/>
          <a:p>
            <a:pPr eaLnBrk="1" hangingPunct="1"/>
            <a:r>
              <a:rPr lang="en-US" dirty="0">
                <a:solidFill>
                  <a:schemeClr val="tx2"/>
                </a:solidFill>
                <a:latin typeface="Cambria" charset="0"/>
              </a:rPr>
              <a:t>Teaming at Tier 2</a:t>
            </a:r>
          </a:p>
        </p:txBody>
      </p:sp>
      <p:sp>
        <p:nvSpPr>
          <p:cNvPr id="41986" name="Rectangle 3"/>
          <p:cNvSpPr>
            <a:spLocks noGrp="1" noChangeArrowheads="1"/>
          </p:cNvSpPr>
          <p:nvPr>
            <p:ph idx="1"/>
          </p:nvPr>
        </p:nvSpPr>
        <p:spPr>
          <a:xfrm>
            <a:off x="304800" y="2133600"/>
            <a:ext cx="8229600" cy="4495800"/>
          </a:xfrm>
        </p:spPr>
        <p:txBody>
          <a:bodyPr/>
          <a:lstStyle/>
          <a:p>
            <a:pPr eaLnBrk="1" hangingPunct="1">
              <a:buFont typeface="Arial" charset="0"/>
              <a:buChar char="•"/>
            </a:pPr>
            <a:r>
              <a:rPr lang="en-US" b="1" u="sng" dirty="0">
                <a:latin typeface="Calibri" charset="0"/>
              </a:rPr>
              <a:t>Secondary Systems Planning </a:t>
            </a:r>
            <a:r>
              <a:rPr lang="en-US" b="1" u="sng" dirty="0" smtClean="0">
                <a:latin typeface="Calibri" charset="0"/>
              </a:rPr>
              <a:t> “</a:t>
            </a:r>
            <a:r>
              <a:rPr lang="en-US" altLang="ja-JP" b="1" u="sng" dirty="0" smtClean="0">
                <a:latin typeface="Calibri" charset="0"/>
              </a:rPr>
              <a:t>conversation”</a:t>
            </a:r>
            <a:endParaRPr lang="en-US" altLang="ja-JP" b="1" u="sng" dirty="0">
              <a:latin typeface="Calibri" charset="0"/>
            </a:endParaRPr>
          </a:p>
          <a:p>
            <a:pPr lvl="1" eaLnBrk="1" hangingPunct="1"/>
            <a:r>
              <a:rPr lang="en-US" dirty="0">
                <a:latin typeface="Calibri" charset="0"/>
              </a:rPr>
              <a:t>Monitors effectiveness of CICO, S/AIG, Mentoring,  and Brief FBA/BIP supports</a:t>
            </a:r>
          </a:p>
          <a:p>
            <a:pPr lvl="1" eaLnBrk="1" hangingPunct="1"/>
            <a:r>
              <a:rPr lang="en-US" dirty="0">
                <a:latin typeface="Calibri" charset="0"/>
              </a:rPr>
              <a:t>Review data to make decisions on improvements to the </a:t>
            </a:r>
            <a:r>
              <a:rPr lang="en-US" b="1" dirty="0">
                <a:latin typeface="Calibri" charset="0"/>
              </a:rPr>
              <a:t>interventions</a:t>
            </a:r>
          </a:p>
          <a:p>
            <a:pPr lvl="1" eaLnBrk="1" hangingPunct="1"/>
            <a:r>
              <a:rPr lang="en-US" dirty="0">
                <a:latin typeface="Calibri" charset="0"/>
              </a:rPr>
              <a:t>Individual students are </a:t>
            </a:r>
            <a:r>
              <a:rPr lang="en-US" b="1" dirty="0">
                <a:latin typeface="Calibri" charset="0"/>
              </a:rPr>
              <a:t>NOT</a:t>
            </a:r>
            <a:r>
              <a:rPr lang="en-US" dirty="0">
                <a:latin typeface="Calibri" charset="0"/>
              </a:rPr>
              <a:t> discussed </a:t>
            </a:r>
          </a:p>
          <a:p>
            <a:pPr eaLnBrk="1" hangingPunct="1">
              <a:buFont typeface="Arial" charset="0"/>
              <a:buChar char="•"/>
            </a:pPr>
            <a:r>
              <a:rPr lang="en-US" b="1" u="sng" dirty="0">
                <a:latin typeface="Calibri" charset="0"/>
              </a:rPr>
              <a:t>Problem Solving Team </a:t>
            </a:r>
            <a:r>
              <a:rPr lang="en-US" b="1" u="sng" dirty="0" smtClean="0">
                <a:latin typeface="Calibri" charset="0"/>
              </a:rPr>
              <a:t>“</a:t>
            </a:r>
            <a:r>
              <a:rPr lang="en-US" altLang="ja-JP" b="1" u="sng" dirty="0" smtClean="0">
                <a:latin typeface="Calibri" charset="0"/>
              </a:rPr>
              <a:t>conversation”</a:t>
            </a:r>
            <a:endParaRPr lang="en-US" altLang="ja-JP" b="1" u="sng" dirty="0">
              <a:latin typeface="Calibri" charset="0"/>
            </a:endParaRPr>
          </a:p>
          <a:p>
            <a:pPr lvl="1" eaLnBrk="1" hangingPunct="1"/>
            <a:r>
              <a:rPr lang="en-US" dirty="0">
                <a:latin typeface="Calibri" charset="0"/>
              </a:rPr>
              <a:t>Develops plans for one student at a time</a:t>
            </a:r>
          </a:p>
          <a:p>
            <a:pPr lvl="1" eaLnBrk="1" hangingPunct="1"/>
            <a:r>
              <a:rPr lang="en-US" dirty="0">
                <a:latin typeface="Calibri" charset="0"/>
              </a:rPr>
              <a:t>Every school has this type of meeting </a:t>
            </a:r>
          </a:p>
          <a:p>
            <a:pPr lvl="1" eaLnBrk="1" hangingPunct="1"/>
            <a:r>
              <a:rPr lang="en-US" dirty="0">
                <a:latin typeface="Calibri" charset="0"/>
              </a:rPr>
              <a:t>Teachers and family are typically invited</a:t>
            </a:r>
          </a:p>
          <a:p>
            <a:pPr eaLnBrk="1" hangingPunct="1">
              <a:buFont typeface="Wingdings" charset="0"/>
              <a:buChar char=""/>
            </a:pPr>
            <a:endParaRPr lang="en-US" dirty="0">
              <a:latin typeface="Calibri" charset="0"/>
            </a:endParaRPr>
          </a:p>
        </p:txBody>
      </p:sp>
      <p:pic>
        <p:nvPicPr>
          <p:cNvPr id="2" name="Picture 1" descr="HulaGirls_w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209" y="4800600"/>
            <a:ext cx="3232035" cy="2028102"/>
          </a:xfrm>
          <a:prstGeom prst="rect">
            <a:avLst/>
          </a:prstGeom>
        </p:spPr>
      </p:pic>
    </p:spTree>
    <p:extLst>
      <p:ext uri="{BB962C8B-B14F-4D97-AF65-F5344CB8AC3E}">
        <p14:creationId xmlns:p14="http://schemas.microsoft.com/office/powerpoint/2010/main" val="2270609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762000" y="609600"/>
            <a:ext cx="7315200" cy="1143000"/>
          </a:xfrm>
        </p:spPr>
        <p:txBody>
          <a:bodyPr rtlCol="0">
            <a:normAutofit fontScale="90000"/>
          </a:bodyPr>
          <a:lstStyle/>
          <a:p>
            <a:pPr eaLnBrk="1" fontAlgn="auto" hangingPunct="1">
              <a:spcAft>
                <a:spcPts val="0"/>
              </a:spcAft>
              <a:defRPr/>
            </a:pPr>
            <a:r>
              <a:rPr lang="en-US" sz="4000" dirty="0">
                <a:solidFill>
                  <a:schemeClr val="tx2"/>
                </a:solidFill>
                <a:ea typeface="+mj-ea"/>
                <a:cs typeface="+mj-cs"/>
              </a:rPr>
              <a:t>Secondary Systems Planning Team</a:t>
            </a:r>
            <a:br>
              <a:rPr lang="en-US" sz="4000" dirty="0">
                <a:solidFill>
                  <a:schemeClr val="tx2"/>
                </a:solidFill>
                <a:ea typeface="+mj-ea"/>
                <a:cs typeface="+mj-cs"/>
              </a:rPr>
            </a:br>
            <a:r>
              <a:rPr lang="en-US" sz="4000" dirty="0">
                <a:solidFill>
                  <a:schemeClr val="tx2"/>
                </a:solidFill>
                <a:ea typeface="+mj-ea"/>
                <a:cs typeface="+mj-cs"/>
              </a:rPr>
              <a:t> Meeting Agenda </a:t>
            </a:r>
            <a:r>
              <a:rPr lang="en-US" sz="4000" dirty="0">
                <a:solidFill>
                  <a:srgbClr val="000000"/>
                </a:solidFill>
                <a:ea typeface="+mj-ea"/>
                <a:cs typeface="+mj-cs"/>
              </a:rPr>
              <a:t/>
            </a:r>
            <a:br>
              <a:rPr lang="en-US" sz="4000" dirty="0">
                <a:solidFill>
                  <a:srgbClr val="000000"/>
                </a:solidFill>
                <a:ea typeface="+mj-ea"/>
                <a:cs typeface="+mj-cs"/>
              </a:rPr>
            </a:br>
            <a:endParaRPr lang="en-US" sz="4000" dirty="0">
              <a:solidFill>
                <a:srgbClr val="000000"/>
              </a:solidFill>
              <a:ea typeface="+mj-ea"/>
              <a:cs typeface="+mj-cs"/>
            </a:endParaRPr>
          </a:p>
        </p:txBody>
      </p:sp>
      <p:sp>
        <p:nvSpPr>
          <p:cNvPr id="54275" name="Rectangle 3"/>
          <p:cNvSpPr>
            <a:spLocks noGrp="1" noChangeArrowheads="1"/>
          </p:cNvSpPr>
          <p:nvPr>
            <p:ph type="body" idx="4294967295"/>
          </p:nvPr>
        </p:nvSpPr>
        <p:spPr>
          <a:xfrm>
            <a:off x="381000" y="1676400"/>
            <a:ext cx="8229600" cy="5410200"/>
          </a:xfrm>
        </p:spPr>
        <p:txBody>
          <a:bodyPr>
            <a:normAutofit lnSpcReduction="10000"/>
          </a:bodyPr>
          <a:lstStyle/>
          <a:p>
            <a:pPr marL="381000" indent="-381000" eaLnBrk="1" hangingPunct="1">
              <a:lnSpc>
                <a:spcPct val="90000"/>
              </a:lnSpc>
              <a:defRPr/>
            </a:pPr>
            <a:r>
              <a:rPr lang="en-US" sz="2800" dirty="0" smtClean="0">
                <a:ea typeface="+mn-ea"/>
                <a:cs typeface="+mn-cs"/>
              </a:rPr>
              <a:t>Number of </a:t>
            </a:r>
            <a:r>
              <a:rPr lang="en-US" sz="2800" dirty="0" smtClean="0"/>
              <a:t>students</a:t>
            </a:r>
            <a:r>
              <a:rPr lang="en-US" sz="2800" dirty="0" smtClean="0">
                <a:ea typeface="+mn-ea"/>
                <a:cs typeface="+mn-cs"/>
              </a:rPr>
              <a:t> in CICO (</a:t>
            </a:r>
            <a:r>
              <a:rPr lang="en-US" sz="2800" dirty="0" smtClean="0">
                <a:solidFill>
                  <a:schemeClr val="accent6"/>
                </a:solidFill>
                <a:ea typeface="+mn-ea"/>
                <a:cs typeface="+mn-cs"/>
              </a:rPr>
              <a:t>record on Tracking Tool</a:t>
            </a:r>
            <a:r>
              <a:rPr lang="en-US" sz="2800" dirty="0" smtClean="0">
                <a:ea typeface="+mn-ea"/>
                <a:cs typeface="+mn-cs"/>
              </a:rPr>
              <a:t>)? </a:t>
            </a:r>
          </a:p>
          <a:p>
            <a:pPr marL="800100" lvl="1" indent="-342900" eaLnBrk="1" hangingPunct="1">
              <a:lnSpc>
                <a:spcPct val="90000"/>
              </a:lnSpc>
              <a:buFont typeface="Wingdings" pitchFamily="2" charset="2"/>
              <a:buChar char="§"/>
              <a:defRPr/>
            </a:pPr>
            <a:r>
              <a:rPr lang="en-US" sz="2400" dirty="0" smtClean="0">
                <a:ea typeface="+mn-ea"/>
              </a:rPr>
              <a:t>Number of </a:t>
            </a:r>
            <a:r>
              <a:rPr lang="en-US" sz="2400" dirty="0" smtClean="0"/>
              <a:t>students</a:t>
            </a:r>
            <a:r>
              <a:rPr lang="en-US" sz="2400" dirty="0" smtClean="0">
                <a:ea typeface="+mn-ea"/>
              </a:rPr>
              <a:t> responding (</a:t>
            </a:r>
            <a:r>
              <a:rPr lang="en-US" sz="2400" dirty="0" smtClean="0">
                <a:solidFill>
                  <a:schemeClr val="accent6"/>
                </a:solidFill>
                <a:ea typeface="+mn-ea"/>
              </a:rPr>
              <a:t>record on Tracking Tool</a:t>
            </a:r>
            <a:r>
              <a:rPr lang="en-US" sz="2400" dirty="0" smtClean="0">
                <a:ea typeface="+mn-ea"/>
              </a:rPr>
              <a:t>)?</a:t>
            </a:r>
          </a:p>
          <a:p>
            <a:pPr marL="800100" lvl="1" indent="-342900" eaLnBrk="1" hangingPunct="1">
              <a:lnSpc>
                <a:spcPct val="90000"/>
              </a:lnSpc>
              <a:buFontTx/>
              <a:buNone/>
              <a:defRPr/>
            </a:pPr>
            <a:r>
              <a:rPr lang="en-US" sz="2400" dirty="0" smtClean="0">
                <a:ea typeface="+mn-ea"/>
              </a:rPr>
              <a:t>	* Send </a:t>
            </a:r>
            <a:r>
              <a:rPr lang="en-US" sz="2400" dirty="0" smtClean="0">
                <a:solidFill>
                  <a:schemeClr val="accent6"/>
                </a:solidFill>
                <a:ea typeface="+mn-ea"/>
              </a:rPr>
              <a:t>Reverse Request for Assistance </a:t>
            </a:r>
            <a:r>
              <a:rPr lang="en-US" sz="2400" dirty="0" smtClean="0">
                <a:ea typeface="+mn-ea"/>
              </a:rPr>
              <a:t>to teachers of all youth not responding</a:t>
            </a:r>
          </a:p>
          <a:p>
            <a:pPr marL="800100" lvl="1" indent="-342900" eaLnBrk="1" hangingPunct="1">
              <a:lnSpc>
                <a:spcPct val="90000"/>
              </a:lnSpc>
              <a:buFont typeface="Wingdings" pitchFamily="2" charset="2"/>
              <a:buChar char="§"/>
              <a:defRPr/>
            </a:pPr>
            <a:r>
              <a:rPr lang="en-US" sz="2400" dirty="0" smtClean="0">
                <a:ea typeface="+mn-ea"/>
              </a:rPr>
              <a:t>Number of new </a:t>
            </a:r>
            <a:r>
              <a:rPr lang="en-US" sz="2400" dirty="0" smtClean="0"/>
              <a:t>students</a:t>
            </a:r>
            <a:r>
              <a:rPr lang="en-US" sz="2400" dirty="0" smtClean="0">
                <a:ea typeface="+mn-ea"/>
              </a:rPr>
              <a:t> potentially entering intervention (share # of RFAs</a:t>
            </a:r>
            <a:r>
              <a:rPr lang="en-US" sz="2400" dirty="0"/>
              <a:t> </a:t>
            </a:r>
            <a:r>
              <a:rPr lang="en-US" sz="2400" dirty="0" smtClean="0">
                <a:ea typeface="+mn-ea"/>
              </a:rPr>
              <a:t>or # of students who met the data-based decision-rule)?</a:t>
            </a:r>
            <a:endParaRPr lang="en-US" dirty="0" smtClean="0">
              <a:ea typeface="+mn-ea"/>
            </a:endParaRPr>
          </a:p>
          <a:p>
            <a:pPr marL="381000" indent="-381000" eaLnBrk="1" hangingPunct="1">
              <a:lnSpc>
                <a:spcPct val="90000"/>
              </a:lnSpc>
              <a:defRPr/>
            </a:pPr>
            <a:r>
              <a:rPr lang="en-US" sz="2800" dirty="0" smtClean="0">
                <a:ea typeface="+mn-ea"/>
                <a:cs typeface="+mn-cs"/>
              </a:rPr>
              <a:t>Repeat for S/AIG, Mentoring &amp; Brief FBA/BIP</a:t>
            </a:r>
          </a:p>
          <a:p>
            <a:pPr marL="381000" indent="-381000" eaLnBrk="1" hangingPunct="1">
              <a:lnSpc>
                <a:spcPct val="90000"/>
              </a:lnSpc>
              <a:defRPr/>
            </a:pPr>
            <a:r>
              <a:rPr lang="en-US" sz="2800" i="1" dirty="0" smtClean="0">
                <a:ea typeface="+mn-ea"/>
                <a:cs typeface="+mn-cs"/>
              </a:rPr>
              <a:t>If less than 70% of </a:t>
            </a:r>
            <a:r>
              <a:rPr lang="en-US" sz="2800" i="1" dirty="0" smtClean="0"/>
              <a:t>students</a:t>
            </a:r>
            <a:r>
              <a:rPr lang="en-US" sz="2800" i="1" dirty="0" smtClean="0">
                <a:ea typeface="+mn-ea"/>
                <a:cs typeface="+mn-cs"/>
              </a:rPr>
              <a:t> are responding to any of the interventions, the Secondary Systems team should review the </a:t>
            </a:r>
            <a:r>
              <a:rPr lang="en-US" sz="2800" i="1" dirty="0" smtClean="0">
                <a:solidFill>
                  <a:schemeClr val="accent6"/>
                </a:solidFill>
                <a:ea typeface="+mn-ea"/>
                <a:cs typeface="+mn-cs"/>
              </a:rPr>
              <a:t>integrity</a:t>
            </a:r>
            <a:r>
              <a:rPr lang="en-US" sz="2800" i="1" dirty="0" smtClean="0">
                <a:solidFill>
                  <a:srgbClr val="008000"/>
                </a:solidFill>
                <a:ea typeface="+mn-ea"/>
                <a:cs typeface="+mn-cs"/>
              </a:rPr>
              <a:t> </a:t>
            </a:r>
            <a:r>
              <a:rPr lang="en-US" sz="2800" i="1" dirty="0" smtClean="0">
                <a:ea typeface="+mn-ea"/>
                <a:cs typeface="+mn-cs"/>
              </a:rPr>
              <a:t>of the intervention and </a:t>
            </a:r>
            <a:r>
              <a:rPr lang="en-US" sz="2800" i="1" dirty="0" smtClean="0">
                <a:solidFill>
                  <a:schemeClr val="accent6"/>
                </a:solidFill>
                <a:ea typeface="+mn-ea"/>
                <a:cs typeface="+mn-cs"/>
              </a:rPr>
              <a:t>make adjustments </a:t>
            </a:r>
            <a:r>
              <a:rPr lang="en-US" sz="2800" i="1" dirty="0" smtClean="0">
                <a:ea typeface="+mn-ea"/>
                <a:cs typeface="+mn-cs"/>
              </a:rPr>
              <a:t>as needed.</a:t>
            </a:r>
            <a:endParaRPr lang="en-US" sz="2800" dirty="0" smtClean="0">
              <a:ea typeface="+mn-ea"/>
              <a:cs typeface="+mn-cs"/>
            </a:endParaRPr>
          </a:p>
        </p:txBody>
      </p:sp>
    </p:spTree>
    <p:extLst>
      <p:ext uri="{BB962C8B-B14F-4D97-AF65-F5344CB8AC3E}">
        <p14:creationId xmlns:p14="http://schemas.microsoft.com/office/powerpoint/2010/main" val="244211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685800" y="1828800"/>
            <a:ext cx="8229600" cy="5334000"/>
          </a:xfrm>
        </p:spPr>
        <p:txBody>
          <a:bodyPr/>
          <a:lstStyle/>
          <a:p>
            <a:pPr eaLnBrk="1" hangingPunct="1">
              <a:buFont typeface="Arial" charset="0"/>
              <a:buChar char="•"/>
            </a:pPr>
            <a:r>
              <a:rPr lang="en-US" sz="2800" dirty="0">
                <a:solidFill>
                  <a:srgbClr val="9966FF"/>
                </a:solidFill>
                <a:latin typeface="Calibri" charset="0"/>
              </a:rPr>
              <a:t>7-15</a:t>
            </a:r>
            <a:r>
              <a:rPr lang="en-US" sz="2800" dirty="0">
                <a:latin typeface="Calibri" charset="0"/>
              </a:rPr>
              <a:t>%: Percent of total population expected to need and be supported by Tier 2 interventions</a:t>
            </a:r>
          </a:p>
          <a:p>
            <a:pPr eaLnBrk="1" hangingPunct="1">
              <a:buFont typeface="Arial" charset="0"/>
              <a:buChar char="•"/>
            </a:pPr>
            <a:r>
              <a:rPr lang="en-US" sz="2800" dirty="0">
                <a:solidFill>
                  <a:srgbClr val="9966FF"/>
                </a:solidFill>
                <a:latin typeface="Calibri" charset="0"/>
              </a:rPr>
              <a:t>1-5</a:t>
            </a:r>
            <a:r>
              <a:rPr lang="en-US" sz="2800" dirty="0">
                <a:latin typeface="Calibri" charset="0"/>
              </a:rPr>
              <a:t>%: Percent of total population expected to need and be supported by Tier 3 interventions</a:t>
            </a:r>
          </a:p>
          <a:p>
            <a:pPr eaLnBrk="1" hangingPunct="1">
              <a:buFont typeface="Arial" charset="0"/>
              <a:buChar char="•"/>
            </a:pPr>
            <a:r>
              <a:rPr lang="en-US" sz="2800" dirty="0">
                <a:solidFill>
                  <a:srgbClr val="9966FF"/>
                </a:solidFill>
                <a:latin typeface="Calibri" charset="0"/>
              </a:rPr>
              <a:t>70</a:t>
            </a:r>
            <a:r>
              <a:rPr lang="en-US" sz="2800" dirty="0">
                <a:latin typeface="Calibri" charset="0"/>
              </a:rPr>
              <a:t>%: Percent of youth (receiving </a:t>
            </a:r>
            <a:r>
              <a:rPr lang="en-US" sz="2800" dirty="0" smtClean="0">
                <a:latin typeface="Calibri" charset="0"/>
              </a:rPr>
              <a:t>intervention “</a:t>
            </a:r>
            <a:r>
              <a:rPr lang="en-US" altLang="ja-JP" sz="2800" dirty="0" smtClean="0">
                <a:latin typeface="Calibri" charset="0"/>
              </a:rPr>
              <a:t>X”)that </a:t>
            </a:r>
            <a:r>
              <a:rPr lang="en-US" altLang="ja-JP" sz="2800" dirty="0">
                <a:latin typeface="Calibri" charset="0"/>
              </a:rPr>
              <a:t>should be responding to intervention</a:t>
            </a:r>
          </a:p>
          <a:p>
            <a:pPr eaLnBrk="1" hangingPunct="1">
              <a:buFont typeface="Arial" charset="0"/>
              <a:buChar char="•"/>
            </a:pPr>
            <a:r>
              <a:rPr lang="en-US" sz="2800" dirty="0">
                <a:latin typeface="Calibri" charset="0"/>
              </a:rPr>
              <a:t>Data-based Decision-Rules for </a:t>
            </a:r>
            <a:r>
              <a:rPr lang="en-US" altLang="ja-JP" sz="2800" dirty="0" smtClean="0">
                <a:latin typeface="Calibri" charset="0"/>
              </a:rPr>
              <a:t>determining response</a:t>
            </a:r>
            <a:r>
              <a:rPr lang="en-US" altLang="ja-JP" sz="2800" dirty="0">
                <a:latin typeface="Calibri" charset="0"/>
              </a:rPr>
              <a:t> </a:t>
            </a:r>
            <a:r>
              <a:rPr lang="en-US" altLang="ja-JP" sz="2800" dirty="0" smtClean="0">
                <a:latin typeface="Calibri" charset="0"/>
              </a:rPr>
              <a:t>must </a:t>
            </a:r>
            <a:r>
              <a:rPr lang="en-US" altLang="ja-JP" sz="2800" dirty="0">
                <a:latin typeface="Calibri" charset="0"/>
              </a:rPr>
              <a:t>be defined</a:t>
            </a:r>
          </a:p>
          <a:p>
            <a:pPr lvl="1" eaLnBrk="1" hangingPunct="1"/>
            <a:r>
              <a:rPr lang="en-US" sz="2400" dirty="0">
                <a:latin typeface="Calibri" charset="0"/>
              </a:rPr>
              <a:t>Data sources defining response are </a:t>
            </a:r>
            <a:r>
              <a:rPr lang="en-US" sz="2400" dirty="0">
                <a:solidFill>
                  <a:srgbClr val="9966FF"/>
                </a:solidFill>
                <a:latin typeface="Calibri" charset="0"/>
              </a:rPr>
              <a:t>efficient</a:t>
            </a:r>
          </a:p>
          <a:p>
            <a:pPr lvl="2" eaLnBrk="1" hangingPunct="1"/>
            <a:r>
              <a:rPr lang="en-US" sz="2000" dirty="0">
                <a:latin typeface="Calibri" charset="0"/>
              </a:rPr>
              <a:t>Ex. Daily Progress Report (DPR) cards</a:t>
            </a:r>
          </a:p>
        </p:txBody>
      </p:sp>
      <p:sp>
        <p:nvSpPr>
          <p:cNvPr id="63489" name="Rectangle 2"/>
          <p:cNvSpPr>
            <a:spLocks noGrp="1" noChangeArrowheads="1"/>
          </p:cNvSpPr>
          <p:nvPr>
            <p:ph type="title"/>
          </p:nvPr>
        </p:nvSpPr>
        <p:spPr>
          <a:xfrm>
            <a:off x="609600" y="228600"/>
            <a:ext cx="7239000" cy="1143000"/>
          </a:xfrm>
        </p:spPr>
        <p:txBody>
          <a:bodyPr/>
          <a:lstStyle/>
          <a:p>
            <a:pPr eaLnBrk="1" hangingPunct="1"/>
            <a:r>
              <a:rPr lang="en-US" sz="4000" dirty="0">
                <a:solidFill>
                  <a:schemeClr val="tx2"/>
                </a:solidFill>
                <a:latin typeface="Cambria" charset="0"/>
              </a:rPr>
              <a:t>Numbers to Keep in Mind</a:t>
            </a:r>
          </a:p>
        </p:txBody>
      </p:sp>
    </p:spTree>
    <p:extLst>
      <p:ext uri="{BB962C8B-B14F-4D97-AF65-F5344CB8AC3E}">
        <p14:creationId xmlns:p14="http://schemas.microsoft.com/office/powerpoint/2010/main" val="427469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solidFill>
                  <a:schemeClr val="tx2"/>
                </a:solidFill>
                <a:ea typeface="+mj-ea"/>
                <a:cs typeface="+mj-cs"/>
              </a:rPr>
              <a:t>Tier 2/Tier 3 Interventions </a:t>
            </a:r>
            <a:br>
              <a:rPr lang="en-US" dirty="0">
                <a:solidFill>
                  <a:schemeClr val="tx2"/>
                </a:solidFill>
                <a:ea typeface="+mj-ea"/>
                <a:cs typeface="+mj-cs"/>
              </a:rPr>
            </a:br>
            <a:r>
              <a:rPr lang="en-US" dirty="0">
                <a:solidFill>
                  <a:schemeClr val="tx2"/>
                </a:solidFill>
                <a:ea typeface="+mj-ea"/>
                <a:cs typeface="+mj-cs"/>
              </a:rPr>
              <a:t>Tracking Tool Activity (20 mins)</a:t>
            </a:r>
          </a:p>
        </p:txBody>
      </p:sp>
      <p:sp>
        <p:nvSpPr>
          <p:cNvPr id="61442" name="Rectangle 3"/>
          <p:cNvSpPr>
            <a:spLocks noGrp="1" noChangeArrowheads="1"/>
          </p:cNvSpPr>
          <p:nvPr>
            <p:ph idx="1"/>
          </p:nvPr>
        </p:nvSpPr>
        <p:spPr>
          <a:xfrm>
            <a:off x="762000" y="1874838"/>
            <a:ext cx="8229600" cy="4373562"/>
          </a:xfrm>
        </p:spPr>
        <p:txBody>
          <a:bodyPr>
            <a:normAutofit/>
          </a:bodyPr>
          <a:lstStyle/>
          <a:p>
            <a:pPr eaLnBrk="1" hangingPunct="1">
              <a:lnSpc>
                <a:spcPct val="80000"/>
              </a:lnSpc>
              <a:buFontTx/>
              <a:buNone/>
            </a:pPr>
            <a:r>
              <a:rPr lang="en-US" sz="2000" dirty="0">
                <a:latin typeface="Calibri" charset="0"/>
              </a:rPr>
              <a:t>1) What is your total building population?</a:t>
            </a:r>
          </a:p>
          <a:p>
            <a:pPr eaLnBrk="1" hangingPunct="1">
              <a:lnSpc>
                <a:spcPct val="80000"/>
              </a:lnSpc>
              <a:buFontTx/>
              <a:buNone/>
            </a:pPr>
            <a:endParaRPr lang="en-US" sz="2000" dirty="0">
              <a:latin typeface="Calibri" charset="0"/>
            </a:endParaRPr>
          </a:p>
          <a:p>
            <a:pPr eaLnBrk="1" hangingPunct="1">
              <a:lnSpc>
                <a:spcPct val="80000"/>
              </a:lnSpc>
              <a:buFontTx/>
              <a:buNone/>
            </a:pPr>
            <a:r>
              <a:rPr lang="en-US" sz="2000" dirty="0">
                <a:latin typeface="Calibri" charset="0"/>
              </a:rPr>
              <a:t>2) What would 5% of your building population be?  What would 15% be?  Consider these two numbers for a range of students who should be receiving  Secondary Interventions</a:t>
            </a:r>
          </a:p>
          <a:p>
            <a:pPr eaLnBrk="1" hangingPunct="1">
              <a:lnSpc>
                <a:spcPct val="80000"/>
              </a:lnSpc>
              <a:buFontTx/>
              <a:buNone/>
            </a:pPr>
            <a:endParaRPr lang="en-US" sz="2000" dirty="0">
              <a:latin typeface="Calibri" charset="0"/>
            </a:endParaRPr>
          </a:p>
          <a:p>
            <a:pPr eaLnBrk="1" hangingPunct="1">
              <a:lnSpc>
                <a:spcPct val="80000"/>
              </a:lnSpc>
              <a:buFontTx/>
              <a:buNone/>
            </a:pPr>
            <a:r>
              <a:rPr lang="en-US" sz="2000" dirty="0">
                <a:latin typeface="Calibri" charset="0"/>
              </a:rPr>
              <a:t>3) What would 1% of your building population be?  5%?  Consider these two numbers for a range of students who should be receiving Tertiary Interventions. </a:t>
            </a:r>
          </a:p>
          <a:p>
            <a:pPr eaLnBrk="1" hangingPunct="1">
              <a:lnSpc>
                <a:spcPct val="80000"/>
              </a:lnSpc>
              <a:buFontTx/>
              <a:buNone/>
            </a:pPr>
            <a:endParaRPr lang="en-US" sz="2000" dirty="0">
              <a:latin typeface="Calibri" charset="0"/>
            </a:endParaRPr>
          </a:p>
          <a:p>
            <a:pPr eaLnBrk="1" hangingPunct="1">
              <a:lnSpc>
                <a:spcPct val="80000"/>
              </a:lnSpc>
              <a:buFontTx/>
              <a:buNone/>
            </a:pPr>
            <a:r>
              <a:rPr lang="en-US" sz="2000" dirty="0">
                <a:latin typeface="Calibri" charset="0"/>
              </a:rPr>
              <a:t>4) Using these calculations, what are the potential number of students your building could be serving at each Tier 2 and Tier 3 intervention?</a:t>
            </a:r>
          </a:p>
          <a:p>
            <a:pPr eaLnBrk="1" hangingPunct="1">
              <a:lnSpc>
                <a:spcPct val="80000"/>
              </a:lnSpc>
              <a:buFont typeface="Wingdings" charset="0"/>
              <a:buChar char=""/>
            </a:pPr>
            <a:endParaRPr lang="en-US" sz="2000" dirty="0">
              <a:latin typeface="Calibri" charset="0"/>
            </a:endParaRPr>
          </a:p>
          <a:p>
            <a:pPr eaLnBrk="1" hangingPunct="1">
              <a:lnSpc>
                <a:spcPct val="80000"/>
              </a:lnSpc>
              <a:buFontTx/>
              <a:buNone/>
            </a:pPr>
            <a:r>
              <a:rPr lang="en-US" sz="2000" dirty="0">
                <a:latin typeface="Calibri" charset="0"/>
              </a:rPr>
              <a:t>5) What are some steps can your building take to prepare to serve these students? </a:t>
            </a:r>
          </a:p>
        </p:txBody>
      </p:sp>
    </p:spTree>
    <p:extLst>
      <p:ext uri="{BB962C8B-B14F-4D97-AF65-F5344CB8AC3E}">
        <p14:creationId xmlns:p14="http://schemas.microsoft.com/office/powerpoint/2010/main" val="2487448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533400" y="152400"/>
            <a:ext cx="8229600" cy="1198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rgbClr val="000000"/>
                </a:solidFill>
                <a:latin typeface="Cambria" charset="0"/>
              </a:rPr>
              <a:t>Your </a:t>
            </a:r>
            <a:r>
              <a:rPr lang="ja-JP" altLang="en-US" sz="3200" dirty="0">
                <a:solidFill>
                  <a:srgbClr val="000000"/>
                </a:solidFill>
                <a:latin typeface="Cambria" charset="0"/>
              </a:rPr>
              <a:t>“</a:t>
            </a:r>
            <a:r>
              <a:rPr lang="en-US" altLang="ja-JP" sz="3200" dirty="0">
                <a:solidFill>
                  <a:srgbClr val="000000"/>
                </a:solidFill>
                <a:latin typeface="Cambria" charset="0"/>
              </a:rPr>
              <a:t>Model</a:t>
            </a:r>
            <a:r>
              <a:rPr lang="ja-JP" altLang="en-US" sz="3200" dirty="0">
                <a:solidFill>
                  <a:srgbClr val="000000"/>
                </a:solidFill>
                <a:latin typeface="Cambria" charset="0"/>
              </a:rPr>
              <a:t>”</a:t>
            </a:r>
            <a:r>
              <a:rPr lang="en-US" altLang="ja-JP" sz="3200" dirty="0">
                <a:solidFill>
                  <a:srgbClr val="000000"/>
                </a:solidFill>
                <a:latin typeface="Cambria" charset="0"/>
              </a:rPr>
              <a:t> of Support</a:t>
            </a:r>
          </a:p>
          <a:p>
            <a:pPr algn="ctr" eaLnBrk="1" hangingPunct="1"/>
            <a:r>
              <a:rPr lang="en-US" sz="2000" dirty="0">
                <a:solidFill>
                  <a:schemeClr val="tx2"/>
                </a:solidFill>
              </a:rPr>
              <a:t>List official teams/meetings in 1</a:t>
            </a:r>
            <a:r>
              <a:rPr lang="en-US" sz="2000" baseline="30000" dirty="0">
                <a:solidFill>
                  <a:schemeClr val="tx2"/>
                </a:solidFill>
              </a:rPr>
              <a:t>st</a:t>
            </a:r>
            <a:r>
              <a:rPr lang="en-US" sz="2000" dirty="0">
                <a:solidFill>
                  <a:schemeClr val="tx2"/>
                </a:solidFill>
              </a:rPr>
              <a:t> row, team/mtg. purpose  2</a:t>
            </a:r>
            <a:r>
              <a:rPr lang="en-US" sz="2000" baseline="30000" dirty="0">
                <a:solidFill>
                  <a:schemeClr val="tx2"/>
                </a:solidFill>
              </a:rPr>
              <a:t>nd</a:t>
            </a:r>
            <a:r>
              <a:rPr lang="en-US" sz="2000" dirty="0">
                <a:solidFill>
                  <a:schemeClr val="tx2"/>
                </a:solidFill>
              </a:rPr>
              <a:t> row &amp; use bottom cluster of boxes for student interventions.</a:t>
            </a:r>
          </a:p>
        </p:txBody>
      </p:sp>
      <p:sp>
        <p:nvSpPr>
          <p:cNvPr id="40962"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40963" name="Line 63"/>
          <p:cNvSpPr>
            <a:spLocks noChangeShapeType="1"/>
          </p:cNvSpPr>
          <p:nvPr/>
        </p:nvSpPr>
        <p:spPr bwMode="auto">
          <a:xfrm>
            <a:off x="1981200" y="16764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4" name="Text Box 77"/>
          <p:cNvSpPr txBox="1">
            <a:spLocks noChangeArrowheads="1"/>
          </p:cNvSpPr>
          <p:nvPr/>
        </p:nvSpPr>
        <p:spPr bwMode="auto">
          <a:xfrm>
            <a:off x="533400" y="2362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40965" name="Text Box 6"/>
          <p:cNvSpPr txBox="1">
            <a:spLocks noChangeArrowheads="1"/>
          </p:cNvSpPr>
          <p:nvPr/>
        </p:nvSpPr>
        <p:spPr bwMode="auto">
          <a:xfrm>
            <a:off x="381000" y="6340475"/>
            <a:ext cx="868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a:latin typeface="Times New Roman" charset="0"/>
              </a:rPr>
              <a:t>Use arrows to indicate </a:t>
            </a:r>
            <a:r>
              <a:rPr lang="ja-JP" altLang="en-US" sz="1200">
                <a:latin typeface="Times New Roman" charset="0"/>
              </a:rPr>
              <a:t>“</a:t>
            </a:r>
            <a:r>
              <a:rPr lang="en-US" altLang="ja-JP" sz="1200">
                <a:solidFill>
                  <a:srgbClr val="009999"/>
                </a:solidFill>
              </a:rPr>
              <a:t>direction of intervention layering</a:t>
            </a:r>
            <a:r>
              <a:rPr lang="ja-JP" altLang="en-US" sz="1200">
                <a:latin typeface="Times New Roman" charset="0"/>
              </a:rPr>
              <a:t>”</a:t>
            </a:r>
            <a:r>
              <a:rPr lang="en-US" altLang="ja-JP" sz="1200">
                <a:latin typeface="Times New Roman" charset="0"/>
              </a:rPr>
              <a:t> (If youth don</a:t>
            </a:r>
            <a:r>
              <a:rPr lang="ja-JP" altLang="en-US" sz="1200">
                <a:latin typeface="Times New Roman" charset="0"/>
              </a:rPr>
              <a:t>’</a:t>
            </a:r>
            <a:r>
              <a:rPr lang="en-US" altLang="ja-JP" sz="1200">
                <a:latin typeface="Times New Roman" charset="0"/>
              </a:rPr>
              <a:t>t respond to intervention </a:t>
            </a:r>
            <a:r>
              <a:rPr lang="ja-JP" altLang="en-US" sz="1200">
                <a:latin typeface="Times New Roman" charset="0"/>
              </a:rPr>
              <a:t>‘</a:t>
            </a:r>
            <a:r>
              <a:rPr lang="en-US" altLang="ja-JP" sz="1200">
                <a:latin typeface="Times New Roman" charset="0"/>
              </a:rPr>
              <a:t>X</a:t>
            </a:r>
            <a:r>
              <a:rPr lang="ja-JP" altLang="en-US" sz="1200">
                <a:latin typeface="Times New Roman" charset="0"/>
              </a:rPr>
              <a:t>’</a:t>
            </a:r>
            <a:r>
              <a:rPr lang="en-US" altLang="ja-JP" sz="1200">
                <a:latin typeface="Times New Roman" charset="0"/>
              </a:rPr>
              <a:t>, what do they get next?)</a:t>
            </a:r>
            <a:endParaRPr lang="en-US" sz="1200">
              <a:latin typeface="Times New Roman" charset="0"/>
            </a:endParaRPr>
          </a:p>
        </p:txBody>
      </p:sp>
      <p:sp>
        <p:nvSpPr>
          <p:cNvPr id="40966" name="Line 63"/>
          <p:cNvSpPr>
            <a:spLocks noChangeShapeType="1"/>
          </p:cNvSpPr>
          <p:nvPr/>
        </p:nvSpPr>
        <p:spPr bwMode="auto">
          <a:xfrm>
            <a:off x="4114800" y="16764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7" name="Line 63"/>
          <p:cNvSpPr>
            <a:spLocks noChangeShapeType="1"/>
          </p:cNvSpPr>
          <p:nvPr/>
        </p:nvSpPr>
        <p:spPr bwMode="auto">
          <a:xfrm>
            <a:off x="6324600" y="1752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8" name="Line 10"/>
          <p:cNvSpPr>
            <a:spLocks noChangeShapeType="1"/>
          </p:cNvSpPr>
          <p:nvPr/>
        </p:nvSpPr>
        <p:spPr bwMode="auto">
          <a:xfrm flipH="1">
            <a:off x="32766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9" name="Text Box 15"/>
          <p:cNvSpPr txBox="1">
            <a:spLocks noChangeArrowheads="1"/>
          </p:cNvSpPr>
          <p:nvPr/>
        </p:nvSpPr>
        <p:spPr bwMode="auto">
          <a:xfrm>
            <a:off x="2743200" y="46482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70" name="Text Box 39"/>
          <p:cNvSpPr txBox="1">
            <a:spLocks noChangeArrowheads="1"/>
          </p:cNvSpPr>
          <p:nvPr/>
        </p:nvSpPr>
        <p:spPr bwMode="auto">
          <a:xfrm>
            <a:off x="2667000" y="1524000"/>
            <a:ext cx="12192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0080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en-US" sz="1800" b="1">
              <a:solidFill>
                <a:schemeClr val="bg1"/>
              </a:solidFill>
              <a:latin typeface="Times New Roman" charset="0"/>
            </a:endParaRPr>
          </a:p>
        </p:txBody>
      </p:sp>
      <p:sp>
        <p:nvSpPr>
          <p:cNvPr id="40971" name="Rectangle 79"/>
          <p:cNvSpPr>
            <a:spLocks noChangeArrowheads="1"/>
          </p:cNvSpPr>
          <p:nvPr/>
        </p:nvSpPr>
        <p:spPr bwMode="auto">
          <a:xfrm>
            <a:off x="2590800" y="2286000"/>
            <a:ext cx="129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2" name="Text Box 15"/>
          <p:cNvSpPr txBox="1">
            <a:spLocks noChangeArrowheads="1"/>
          </p:cNvSpPr>
          <p:nvPr/>
        </p:nvSpPr>
        <p:spPr bwMode="auto">
          <a:xfrm>
            <a:off x="2743200" y="51816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73" name="Text Box 15"/>
          <p:cNvSpPr txBox="1">
            <a:spLocks noChangeArrowheads="1"/>
          </p:cNvSpPr>
          <p:nvPr/>
        </p:nvSpPr>
        <p:spPr bwMode="auto">
          <a:xfrm>
            <a:off x="2743200" y="41148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74" name="Text Box 15"/>
          <p:cNvSpPr txBox="1">
            <a:spLocks noChangeArrowheads="1"/>
          </p:cNvSpPr>
          <p:nvPr/>
        </p:nvSpPr>
        <p:spPr bwMode="auto">
          <a:xfrm>
            <a:off x="2743200" y="57150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75" name="Line 10"/>
          <p:cNvSpPr>
            <a:spLocks noChangeShapeType="1"/>
          </p:cNvSpPr>
          <p:nvPr/>
        </p:nvSpPr>
        <p:spPr bwMode="auto">
          <a:xfrm flipH="1">
            <a:off x="76962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6" name="Text Box 15"/>
          <p:cNvSpPr txBox="1">
            <a:spLocks noChangeArrowheads="1"/>
          </p:cNvSpPr>
          <p:nvPr/>
        </p:nvSpPr>
        <p:spPr bwMode="auto">
          <a:xfrm>
            <a:off x="7162800" y="46482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77" name="Text Box 39"/>
          <p:cNvSpPr txBox="1">
            <a:spLocks noChangeArrowheads="1"/>
          </p:cNvSpPr>
          <p:nvPr/>
        </p:nvSpPr>
        <p:spPr bwMode="auto">
          <a:xfrm>
            <a:off x="7086600" y="1524000"/>
            <a:ext cx="12192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0080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en-US" sz="1800" b="1">
              <a:solidFill>
                <a:schemeClr val="bg1"/>
              </a:solidFill>
              <a:latin typeface="Times New Roman" charset="0"/>
            </a:endParaRPr>
          </a:p>
        </p:txBody>
      </p:sp>
      <p:sp>
        <p:nvSpPr>
          <p:cNvPr id="40978" name="Rectangle 79"/>
          <p:cNvSpPr>
            <a:spLocks noChangeArrowheads="1"/>
          </p:cNvSpPr>
          <p:nvPr/>
        </p:nvSpPr>
        <p:spPr bwMode="auto">
          <a:xfrm>
            <a:off x="7010400" y="2286000"/>
            <a:ext cx="129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9" name="Text Box 15"/>
          <p:cNvSpPr txBox="1">
            <a:spLocks noChangeArrowheads="1"/>
          </p:cNvSpPr>
          <p:nvPr/>
        </p:nvSpPr>
        <p:spPr bwMode="auto">
          <a:xfrm>
            <a:off x="7162800" y="51816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0" name="Text Box 15"/>
          <p:cNvSpPr txBox="1">
            <a:spLocks noChangeArrowheads="1"/>
          </p:cNvSpPr>
          <p:nvPr/>
        </p:nvSpPr>
        <p:spPr bwMode="auto">
          <a:xfrm>
            <a:off x="7162800" y="41148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1" name="Text Box 15"/>
          <p:cNvSpPr txBox="1">
            <a:spLocks noChangeArrowheads="1"/>
          </p:cNvSpPr>
          <p:nvPr/>
        </p:nvSpPr>
        <p:spPr bwMode="auto">
          <a:xfrm>
            <a:off x="7162800" y="57150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2" name="Line 10"/>
          <p:cNvSpPr>
            <a:spLocks noChangeShapeType="1"/>
          </p:cNvSpPr>
          <p:nvPr/>
        </p:nvSpPr>
        <p:spPr bwMode="auto">
          <a:xfrm flipH="1">
            <a:off x="54864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3" name="Text Box 15"/>
          <p:cNvSpPr txBox="1">
            <a:spLocks noChangeArrowheads="1"/>
          </p:cNvSpPr>
          <p:nvPr/>
        </p:nvSpPr>
        <p:spPr bwMode="auto">
          <a:xfrm>
            <a:off x="4953000" y="46482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4" name="Text Box 39"/>
          <p:cNvSpPr txBox="1">
            <a:spLocks noChangeArrowheads="1"/>
          </p:cNvSpPr>
          <p:nvPr/>
        </p:nvSpPr>
        <p:spPr bwMode="auto">
          <a:xfrm>
            <a:off x="4876800" y="1524000"/>
            <a:ext cx="12192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0080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en-US" sz="1800" b="1">
              <a:solidFill>
                <a:schemeClr val="bg1"/>
              </a:solidFill>
              <a:latin typeface="Times New Roman" charset="0"/>
            </a:endParaRPr>
          </a:p>
        </p:txBody>
      </p:sp>
      <p:sp>
        <p:nvSpPr>
          <p:cNvPr id="40985" name="Rectangle 79"/>
          <p:cNvSpPr>
            <a:spLocks noChangeArrowheads="1"/>
          </p:cNvSpPr>
          <p:nvPr/>
        </p:nvSpPr>
        <p:spPr bwMode="auto">
          <a:xfrm>
            <a:off x="4800600" y="2286000"/>
            <a:ext cx="129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86" name="Text Box 15"/>
          <p:cNvSpPr txBox="1">
            <a:spLocks noChangeArrowheads="1"/>
          </p:cNvSpPr>
          <p:nvPr/>
        </p:nvSpPr>
        <p:spPr bwMode="auto">
          <a:xfrm>
            <a:off x="4953000" y="51816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7" name="Text Box 15"/>
          <p:cNvSpPr txBox="1">
            <a:spLocks noChangeArrowheads="1"/>
          </p:cNvSpPr>
          <p:nvPr/>
        </p:nvSpPr>
        <p:spPr bwMode="auto">
          <a:xfrm>
            <a:off x="4953000" y="41148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8" name="Text Box 15"/>
          <p:cNvSpPr txBox="1">
            <a:spLocks noChangeArrowheads="1"/>
          </p:cNvSpPr>
          <p:nvPr/>
        </p:nvSpPr>
        <p:spPr bwMode="auto">
          <a:xfrm>
            <a:off x="4953000" y="57150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9" name="Line 10"/>
          <p:cNvSpPr>
            <a:spLocks noChangeShapeType="1"/>
          </p:cNvSpPr>
          <p:nvPr/>
        </p:nvSpPr>
        <p:spPr bwMode="auto">
          <a:xfrm flipH="1">
            <a:off x="11430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90" name="Text Box 15"/>
          <p:cNvSpPr txBox="1">
            <a:spLocks noChangeArrowheads="1"/>
          </p:cNvSpPr>
          <p:nvPr/>
        </p:nvSpPr>
        <p:spPr bwMode="auto">
          <a:xfrm>
            <a:off x="609600" y="46482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91" name="Text Box 39"/>
          <p:cNvSpPr txBox="1">
            <a:spLocks noChangeArrowheads="1"/>
          </p:cNvSpPr>
          <p:nvPr/>
        </p:nvSpPr>
        <p:spPr bwMode="auto">
          <a:xfrm>
            <a:off x="533400" y="1524000"/>
            <a:ext cx="12192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0080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en-US" sz="1800" b="1">
              <a:solidFill>
                <a:schemeClr val="bg1"/>
              </a:solidFill>
              <a:latin typeface="Times New Roman" charset="0"/>
            </a:endParaRPr>
          </a:p>
        </p:txBody>
      </p:sp>
      <p:sp>
        <p:nvSpPr>
          <p:cNvPr id="40992" name="Rectangle 79"/>
          <p:cNvSpPr>
            <a:spLocks noChangeArrowheads="1"/>
          </p:cNvSpPr>
          <p:nvPr/>
        </p:nvSpPr>
        <p:spPr bwMode="auto">
          <a:xfrm>
            <a:off x="457200" y="2286000"/>
            <a:ext cx="129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93" name="Text Box 15"/>
          <p:cNvSpPr txBox="1">
            <a:spLocks noChangeArrowheads="1"/>
          </p:cNvSpPr>
          <p:nvPr/>
        </p:nvSpPr>
        <p:spPr bwMode="auto">
          <a:xfrm>
            <a:off x="609600" y="51816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94" name="Text Box 15"/>
          <p:cNvSpPr txBox="1">
            <a:spLocks noChangeArrowheads="1"/>
          </p:cNvSpPr>
          <p:nvPr/>
        </p:nvSpPr>
        <p:spPr bwMode="auto">
          <a:xfrm>
            <a:off x="609600" y="41148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95" name="Text Box 15"/>
          <p:cNvSpPr txBox="1">
            <a:spLocks noChangeArrowheads="1"/>
          </p:cNvSpPr>
          <p:nvPr/>
        </p:nvSpPr>
        <p:spPr bwMode="auto">
          <a:xfrm>
            <a:off x="609600" y="57150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Tree>
    <p:extLst>
      <p:ext uri="{BB962C8B-B14F-4D97-AF65-F5344CB8AC3E}">
        <p14:creationId xmlns:p14="http://schemas.microsoft.com/office/powerpoint/2010/main" val="33570045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a:xfrm>
            <a:off x="457200" y="457200"/>
            <a:ext cx="8229600" cy="1143000"/>
          </a:xfrm>
        </p:spPr>
        <p:txBody>
          <a:bodyPr/>
          <a:lstStyle/>
          <a:p>
            <a:pPr eaLnBrk="1" hangingPunct="1"/>
            <a:r>
              <a:rPr lang="en-US" sz="4000" dirty="0">
                <a:solidFill>
                  <a:schemeClr val="tx2"/>
                </a:solidFill>
                <a:latin typeface="Cambria" charset="0"/>
              </a:rPr>
              <a:t>Tier 2/Tier 3 Tracking Tool</a:t>
            </a:r>
          </a:p>
        </p:txBody>
      </p:sp>
      <p:sp>
        <p:nvSpPr>
          <p:cNvPr id="62466" name="Rectangle 3"/>
          <p:cNvSpPr>
            <a:spLocks noGrp="1" noChangeArrowheads="1"/>
          </p:cNvSpPr>
          <p:nvPr>
            <p:ph type="body" idx="4294967295"/>
          </p:nvPr>
        </p:nvSpPr>
        <p:spPr>
          <a:xfrm>
            <a:off x="609600" y="1657733"/>
            <a:ext cx="8229600" cy="5181600"/>
          </a:xfrm>
        </p:spPr>
        <p:txBody>
          <a:bodyPr/>
          <a:lstStyle/>
          <a:p>
            <a:pPr eaLnBrk="1" hangingPunct="1">
              <a:lnSpc>
                <a:spcPct val="90000"/>
              </a:lnSpc>
            </a:pPr>
            <a:r>
              <a:rPr lang="en-US" sz="2800" dirty="0">
                <a:latin typeface="Calibri" charset="0"/>
              </a:rPr>
              <a:t>Structured to follow </a:t>
            </a:r>
            <a:r>
              <a:rPr lang="en-US" sz="2800" dirty="0" smtClean="0">
                <a:latin typeface="Calibri" charset="0"/>
              </a:rPr>
              <a:t>all </a:t>
            </a:r>
            <a:r>
              <a:rPr lang="en-US" sz="2800" dirty="0">
                <a:latin typeface="Calibri" charset="0"/>
              </a:rPr>
              <a:t>levels/types of interventions from Secondary through Tertiary</a:t>
            </a:r>
          </a:p>
          <a:p>
            <a:pPr eaLnBrk="1" hangingPunct="1">
              <a:lnSpc>
                <a:spcPct val="90000"/>
              </a:lnSpc>
            </a:pPr>
            <a:r>
              <a:rPr lang="en-US" sz="2800" dirty="0">
                <a:latin typeface="Calibri" charset="0"/>
              </a:rPr>
              <a:t>Increases accountability </a:t>
            </a:r>
          </a:p>
          <a:p>
            <a:pPr lvl="1" eaLnBrk="1" hangingPunct="1">
              <a:lnSpc>
                <a:spcPct val="90000"/>
              </a:lnSpc>
            </a:pPr>
            <a:r>
              <a:rPr lang="en-US" sz="2400" dirty="0">
                <a:latin typeface="Calibri" charset="0"/>
              </a:rPr>
              <a:t>Teams have to count # of </a:t>
            </a:r>
            <a:r>
              <a:rPr lang="en-US" sz="2400" dirty="0" smtClean="0">
                <a:latin typeface="Calibri" charset="0"/>
              </a:rPr>
              <a:t>students </a:t>
            </a:r>
            <a:r>
              <a:rPr lang="en-US" sz="2400" dirty="0">
                <a:latin typeface="Calibri" charset="0"/>
              </a:rPr>
              <a:t>in interventions </a:t>
            </a:r>
          </a:p>
          <a:p>
            <a:pPr lvl="1" eaLnBrk="1" hangingPunct="1">
              <a:lnSpc>
                <a:spcPct val="90000"/>
              </a:lnSpc>
            </a:pPr>
            <a:r>
              <a:rPr lang="en-US" sz="2400" dirty="0">
                <a:latin typeface="Calibri" charset="0"/>
              </a:rPr>
              <a:t>Data-based decision-rules are necessary (Identify, Progress-monitor, Exit)</a:t>
            </a:r>
          </a:p>
          <a:p>
            <a:pPr lvl="1" eaLnBrk="1" hangingPunct="1">
              <a:lnSpc>
                <a:spcPct val="90000"/>
              </a:lnSpc>
            </a:pPr>
            <a:r>
              <a:rPr lang="en-US" sz="2400" dirty="0">
                <a:latin typeface="Calibri" charset="0"/>
              </a:rPr>
              <a:t>Must </a:t>
            </a:r>
            <a:r>
              <a:rPr lang="en-US" sz="2400" dirty="0" smtClean="0">
                <a:latin typeface="Calibri" charset="0"/>
              </a:rPr>
              <a:t>define</a:t>
            </a:r>
            <a:r>
              <a:rPr lang="en-US" sz="2400" dirty="0">
                <a:latin typeface="Calibri" charset="0"/>
              </a:rPr>
              <a:t> </a:t>
            </a:r>
            <a:r>
              <a:rPr lang="en-US" sz="2400" dirty="0" smtClean="0">
                <a:latin typeface="Calibri" charset="0"/>
              </a:rPr>
              <a:t>“</a:t>
            </a:r>
            <a:r>
              <a:rPr lang="en-US" altLang="ja-JP" sz="2400" dirty="0" smtClean="0">
                <a:latin typeface="Calibri" charset="0"/>
              </a:rPr>
              <a:t>response” to </a:t>
            </a:r>
            <a:r>
              <a:rPr lang="en-US" altLang="ja-JP" sz="2400" dirty="0">
                <a:latin typeface="Calibri" charset="0"/>
              </a:rPr>
              <a:t>each intervention type/level</a:t>
            </a:r>
          </a:p>
          <a:p>
            <a:pPr lvl="1" eaLnBrk="1" hangingPunct="1">
              <a:lnSpc>
                <a:spcPct val="90000"/>
              </a:lnSpc>
            </a:pPr>
            <a:r>
              <a:rPr lang="en-US" sz="2400" dirty="0">
                <a:latin typeface="Calibri" charset="0"/>
              </a:rPr>
              <a:t>Shows % of </a:t>
            </a:r>
            <a:r>
              <a:rPr lang="en-US" sz="2400" dirty="0" smtClean="0">
                <a:latin typeface="Calibri" charset="0"/>
              </a:rPr>
              <a:t>students </a:t>
            </a:r>
            <a:r>
              <a:rPr lang="en-US" sz="2400" dirty="0">
                <a:latin typeface="Calibri" charset="0"/>
              </a:rPr>
              <a:t>who responded to each intervention</a:t>
            </a:r>
          </a:p>
          <a:p>
            <a:pPr eaLnBrk="1" hangingPunct="1">
              <a:lnSpc>
                <a:spcPct val="90000"/>
              </a:lnSpc>
            </a:pPr>
            <a:r>
              <a:rPr lang="en-US" sz="2800" dirty="0">
                <a:latin typeface="Calibri" charset="0"/>
              </a:rPr>
              <a:t>Assesses the success rate, or effectiveness, of the interventions themselves</a:t>
            </a:r>
          </a:p>
          <a:p>
            <a:pPr eaLnBrk="1" hangingPunct="1">
              <a:lnSpc>
                <a:spcPct val="90000"/>
              </a:lnSpc>
            </a:pPr>
            <a:r>
              <a:rPr lang="en-US" sz="2800" dirty="0">
                <a:latin typeface="Calibri" charset="0"/>
              </a:rPr>
              <a:t>Connects each level of intervention to the next level</a:t>
            </a:r>
          </a:p>
          <a:p>
            <a:pPr eaLnBrk="1" hangingPunct="1">
              <a:lnSpc>
                <a:spcPct val="90000"/>
              </a:lnSpc>
            </a:pPr>
            <a:endParaRPr lang="en-US" sz="2800" dirty="0">
              <a:latin typeface="Calibri" charset="0"/>
            </a:endParaRPr>
          </a:p>
        </p:txBody>
      </p:sp>
    </p:spTree>
    <p:extLst>
      <p:ext uri="{BB962C8B-B14F-4D97-AF65-F5344CB8AC3E}">
        <p14:creationId xmlns:p14="http://schemas.microsoft.com/office/powerpoint/2010/main" val="689943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0"/>
            <a:ext cx="88693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2250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0"/>
            <a:ext cx="88693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45269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762000" y="838200"/>
            <a:ext cx="7315200" cy="914400"/>
          </a:xfrm>
        </p:spPr>
        <p:txBody>
          <a:bodyPr rtlCol="0">
            <a:normAutofit fontScale="90000"/>
          </a:bodyPr>
          <a:lstStyle/>
          <a:p>
            <a:pPr eaLnBrk="1" fontAlgn="auto" hangingPunct="1">
              <a:spcAft>
                <a:spcPts val="0"/>
              </a:spcAft>
              <a:defRPr/>
            </a:pPr>
            <a:r>
              <a:rPr lang="en-US" sz="4000" dirty="0">
                <a:solidFill>
                  <a:schemeClr val="tx2"/>
                </a:solidFill>
                <a:ea typeface="+mj-ea"/>
                <a:cs typeface="+mj-cs"/>
              </a:rPr>
              <a:t>Data-Based Decision-</a:t>
            </a:r>
            <a:r>
              <a:rPr lang="en-US" sz="4000" dirty="0" smtClean="0">
                <a:solidFill>
                  <a:schemeClr val="tx2"/>
                </a:solidFill>
                <a:ea typeface="+mj-ea"/>
                <a:cs typeface="+mj-cs"/>
              </a:rPr>
              <a:t>Making</a:t>
            </a:r>
            <a:br>
              <a:rPr lang="en-US" sz="4000" dirty="0" smtClean="0">
                <a:solidFill>
                  <a:schemeClr val="tx2"/>
                </a:solidFill>
                <a:ea typeface="+mj-ea"/>
                <a:cs typeface="+mj-cs"/>
              </a:rPr>
            </a:br>
            <a:r>
              <a:rPr lang="en-US" sz="4000" dirty="0" smtClean="0">
                <a:solidFill>
                  <a:schemeClr val="tx2"/>
                </a:solidFill>
              </a:rPr>
              <a:t>Outcome and Process Data</a:t>
            </a:r>
            <a:endParaRPr lang="en-US" sz="4000" dirty="0">
              <a:solidFill>
                <a:schemeClr val="tx2"/>
              </a:solidFill>
            </a:endParaRPr>
          </a:p>
        </p:txBody>
      </p:sp>
      <p:sp>
        <p:nvSpPr>
          <p:cNvPr id="36867" name="Rectangle 3"/>
          <p:cNvSpPr>
            <a:spLocks noGrp="1" noChangeArrowheads="1"/>
          </p:cNvSpPr>
          <p:nvPr>
            <p:ph type="body" idx="4294967295"/>
          </p:nvPr>
        </p:nvSpPr>
        <p:spPr>
          <a:xfrm>
            <a:off x="609600" y="2133600"/>
            <a:ext cx="7924800" cy="4343400"/>
          </a:xfrm>
        </p:spPr>
        <p:txBody>
          <a:bodyPr rtlCol="0">
            <a:normAutofit/>
          </a:bodyPr>
          <a:lstStyle/>
          <a:p>
            <a:pPr eaLnBrk="1" fontAlgn="auto" hangingPunct="1">
              <a:lnSpc>
                <a:spcPct val="90000"/>
              </a:lnSpc>
              <a:spcAft>
                <a:spcPts val="0"/>
              </a:spcAft>
              <a:buFontTx/>
              <a:buNone/>
              <a:defRPr/>
            </a:pPr>
            <a:r>
              <a:rPr lang="en-US" dirty="0" smtClean="0">
                <a:ea typeface="+mn-ea"/>
                <a:cs typeface="+mn-cs"/>
              </a:rPr>
              <a:t>Student </a:t>
            </a:r>
            <a:r>
              <a:rPr lang="en-US" u="sng" dirty="0" smtClean="0">
                <a:ea typeface="+mn-ea"/>
                <a:cs typeface="+mn-cs"/>
              </a:rPr>
              <a:t>outcome</a:t>
            </a:r>
            <a:r>
              <a:rPr lang="en-US" dirty="0" smtClean="0">
                <a:ea typeface="+mn-ea"/>
                <a:cs typeface="+mn-cs"/>
              </a:rPr>
              <a:t> data is used to:</a:t>
            </a:r>
          </a:p>
          <a:p>
            <a:pPr lvl="1" eaLnBrk="1" fontAlgn="auto" hangingPunct="1">
              <a:lnSpc>
                <a:spcPct val="90000"/>
              </a:lnSpc>
              <a:spcAft>
                <a:spcPts val="0"/>
              </a:spcAft>
              <a:buFont typeface="Wingdings" pitchFamily="2" charset="2"/>
              <a:buChar char="§"/>
              <a:defRPr/>
            </a:pPr>
            <a:r>
              <a:rPr lang="en-US" dirty="0" smtClean="0">
                <a:solidFill>
                  <a:schemeClr val="accent6"/>
                </a:solidFill>
                <a:ea typeface="+mn-ea"/>
              </a:rPr>
              <a:t>Identify</a:t>
            </a:r>
            <a:r>
              <a:rPr lang="en-US" dirty="0" smtClean="0">
                <a:ea typeface="+mn-ea"/>
              </a:rPr>
              <a:t> youth in need of support and to identify appropriate interventions</a:t>
            </a:r>
          </a:p>
          <a:p>
            <a:pPr lvl="1" eaLnBrk="1" fontAlgn="auto" hangingPunct="1">
              <a:lnSpc>
                <a:spcPct val="90000"/>
              </a:lnSpc>
              <a:spcAft>
                <a:spcPts val="0"/>
              </a:spcAft>
              <a:buFont typeface="Wingdings" pitchFamily="2" charset="2"/>
              <a:buChar char="§"/>
              <a:defRPr/>
            </a:pPr>
            <a:r>
              <a:rPr lang="en-US" dirty="0" smtClean="0">
                <a:solidFill>
                  <a:schemeClr val="accent6"/>
                </a:solidFill>
                <a:ea typeface="+mn-ea"/>
              </a:rPr>
              <a:t>Progress-monitor</a:t>
            </a:r>
            <a:r>
              <a:rPr lang="en-US" dirty="0" smtClean="0">
                <a:solidFill>
                  <a:srgbClr val="FF0000"/>
                </a:solidFill>
                <a:ea typeface="+mn-ea"/>
              </a:rPr>
              <a:t> </a:t>
            </a:r>
            <a:r>
              <a:rPr lang="en-US" dirty="0" smtClean="0">
                <a:ea typeface="+mn-ea"/>
              </a:rPr>
              <a:t>youth</a:t>
            </a:r>
            <a:r>
              <a:rPr lang="en-US" dirty="0" smtClean="0">
                <a:solidFill>
                  <a:srgbClr val="FF0000"/>
                </a:solidFill>
                <a:ea typeface="+mn-ea"/>
              </a:rPr>
              <a:t> </a:t>
            </a:r>
            <a:r>
              <a:rPr lang="en-US" dirty="0" smtClean="0">
                <a:ea typeface="+mn-ea"/>
              </a:rPr>
              <a:t>response to intervention</a:t>
            </a:r>
          </a:p>
          <a:p>
            <a:pPr lvl="1" eaLnBrk="1" fontAlgn="auto" hangingPunct="1">
              <a:lnSpc>
                <a:spcPct val="90000"/>
              </a:lnSpc>
              <a:spcAft>
                <a:spcPts val="0"/>
              </a:spcAft>
              <a:buFont typeface="Wingdings" pitchFamily="2" charset="2"/>
              <a:buChar char="§"/>
              <a:defRPr/>
            </a:pPr>
            <a:r>
              <a:rPr lang="en-US" dirty="0" smtClean="0">
                <a:solidFill>
                  <a:schemeClr val="accent6"/>
                </a:solidFill>
                <a:ea typeface="+mn-ea"/>
              </a:rPr>
              <a:t>Exit</a:t>
            </a:r>
            <a:r>
              <a:rPr lang="en-US" dirty="0" smtClean="0">
                <a:solidFill>
                  <a:srgbClr val="008000"/>
                </a:solidFill>
                <a:ea typeface="+mn-ea"/>
              </a:rPr>
              <a:t> </a:t>
            </a:r>
            <a:r>
              <a:rPr lang="en-US" dirty="0" smtClean="0">
                <a:ea typeface="+mn-ea"/>
              </a:rPr>
              <a:t>or transition youth off of interventions</a:t>
            </a:r>
          </a:p>
          <a:p>
            <a:pPr eaLnBrk="1" fontAlgn="auto" hangingPunct="1">
              <a:lnSpc>
                <a:spcPct val="90000"/>
              </a:lnSpc>
              <a:spcAft>
                <a:spcPts val="0"/>
              </a:spcAft>
              <a:buFontTx/>
              <a:buNone/>
              <a:defRPr/>
            </a:pPr>
            <a:r>
              <a:rPr lang="en-US" dirty="0" smtClean="0">
                <a:ea typeface="+mn-ea"/>
                <a:cs typeface="+mn-cs"/>
              </a:rPr>
              <a:t>Intervention </a:t>
            </a:r>
            <a:r>
              <a:rPr lang="en-US" u="sng" dirty="0" smtClean="0">
                <a:ea typeface="+mn-ea"/>
                <a:cs typeface="+mn-cs"/>
              </a:rPr>
              <a:t>process </a:t>
            </a:r>
            <a:r>
              <a:rPr lang="en-US" dirty="0" smtClean="0">
                <a:ea typeface="+mn-ea"/>
                <a:cs typeface="+mn-cs"/>
              </a:rPr>
              <a:t>data is used to:</a:t>
            </a:r>
          </a:p>
          <a:p>
            <a:pPr lvl="1" eaLnBrk="1" fontAlgn="auto" hangingPunct="1">
              <a:lnSpc>
                <a:spcPct val="90000"/>
              </a:lnSpc>
              <a:spcAft>
                <a:spcPts val="0"/>
              </a:spcAft>
              <a:buFont typeface="Wingdings" pitchFamily="2" charset="2"/>
              <a:buChar char="§"/>
              <a:defRPr/>
            </a:pPr>
            <a:r>
              <a:rPr lang="en-US" dirty="0" smtClean="0">
                <a:ea typeface="+mn-ea"/>
              </a:rPr>
              <a:t>Assess intervention </a:t>
            </a:r>
            <a:r>
              <a:rPr lang="en-US" dirty="0" smtClean="0">
                <a:solidFill>
                  <a:schemeClr val="accent6"/>
                </a:solidFill>
                <a:ea typeface="+mn-ea"/>
              </a:rPr>
              <a:t>fidelity</a:t>
            </a:r>
          </a:p>
          <a:p>
            <a:pPr lvl="1" eaLnBrk="1" fontAlgn="auto" hangingPunct="1">
              <a:lnSpc>
                <a:spcPct val="90000"/>
              </a:lnSpc>
              <a:spcAft>
                <a:spcPts val="0"/>
              </a:spcAft>
              <a:buFont typeface="Wingdings" pitchFamily="2" charset="2"/>
              <a:buChar char="§"/>
              <a:defRPr/>
            </a:pPr>
            <a:r>
              <a:rPr lang="en-US" dirty="0" smtClean="0">
                <a:ea typeface="+mn-ea"/>
              </a:rPr>
              <a:t>Monitor the effectiveness of the </a:t>
            </a:r>
            <a:r>
              <a:rPr lang="en-US" dirty="0" smtClean="0">
                <a:solidFill>
                  <a:schemeClr val="accent6"/>
                </a:solidFill>
                <a:ea typeface="+mn-ea"/>
              </a:rPr>
              <a:t>intervention itself</a:t>
            </a:r>
          </a:p>
          <a:p>
            <a:pPr lvl="1" eaLnBrk="1" fontAlgn="auto" hangingPunct="1">
              <a:lnSpc>
                <a:spcPct val="90000"/>
              </a:lnSpc>
              <a:spcAft>
                <a:spcPts val="0"/>
              </a:spcAft>
              <a:buFont typeface="Wingdings" pitchFamily="2" charset="2"/>
              <a:buChar char="§"/>
              <a:defRPr/>
            </a:pPr>
            <a:r>
              <a:rPr lang="en-US" dirty="0" smtClean="0">
                <a:ea typeface="+mn-ea"/>
              </a:rPr>
              <a:t>Make decisions regarding the continuum/</a:t>
            </a:r>
            <a:r>
              <a:rPr lang="en-US" dirty="0" smtClean="0">
                <a:solidFill>
                  <a:schemeClr val="accent6"/>
                </a:solidFill>
                <a:ea typeface="+mn-ea"/>
              </a:rPr>
              <a:t>menu</a:t>
            </a:r>
            <a:r>
              <a:rPr lang="en-US" dirty="0" smtClean="0">
                <a:ea typeface="+mn-ea"/>
              </a:rPr>
              <a:t> of interventions/supports</a:t>
            </a:r>
          </a:p>
          <a:p>
            <a:pPr eaLnBrk="1" fontAlgn="auto" hangingPunct="1">
              <a:lnSpc>
                <a:spcPct val="90000"/>
              </a:lnSpc>
              <a:spcAft>
                <a:spcPts val="0"/>
              </a:spcAft>
              <a:buFont typeface="Arial" pitchFamily="34" charset="0"/>
              <a:buChar char="•"/>
              <a:defRPr/>
            </a:pPr>
            <a:endParaRPr lang="en-US" dirty="0" smtClean="0">
              <a:ea typeface="+mn-ea"/>
              <a:cs typeface="+mn-cs"/>
            </a:endParaRPr>
          </a:p>
          <a:p>
            <a:pPr eaLnBrk="1" fontAlgn="auto" hangingPunct="1">
              <a:lnSpc>
                <a:spcPct val="90000"/>
              </a:lnSpc>
              <a:spcAft>
                <a:spcPts val="0"/>
              </a:spcAft>
              <a:buFont typeface="Arial" pitchFamily="34" charset="0"/>
              <a:buChar char="•"/>
              <a:defRPr/>
            </a:pPr>
            <a:endParaRPr lang="en-US" dirty="0" smtClean="0">
              <a:ea typeface="+mn-ea"/>
              <a:cs typeface="+mn-cs"/>
            </a:endParaRPr>
          </a:p>
          <a:p>
            <a:pPr eaLnBrk="1" fontAlgn="auto" hangingPunct="1">
              <a:lnSpc>
                <a:spcPct val="90000"/>
              </a:lnSpc>
              <a:spcAft>
                <a:spcPts val="0"/>
              </a:spcAft>
              <a:buFont typeface="Arial" pitchFamily="34" charset="0"/>
              <a:buChar char="•"/>
              <a:defRPr/>
            </a:pPr>
            <a:endParaRPr lang="en-US" dirty="0" smtClean="0">
              <a:ea typeface="+mn-ea"/>
              <a:cs typeface="+mn-cs"/>
            </a:endParaRPr>
          </a:p>
        </p:txBody>
      </p:sp>
    </p:spTree>
    <p:extLst>
      <p:ext uri="{BB962C8B-B14F-4D97-AF65-F5344CB8AC3E}">
        <p14:creationId xmlns:p14="http://schemas.microsoft.com/office/powerpoint/2010/main" val="622248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459163"/>
          </a:xfrm>
        </p:spPr>
        <p:txBody>
          <a:bodyPr/>
          <a:lstStyle/>
          <a:p>
            <a:pPr lvl="0"/>
            <a:r>
              <a:rPr lang="en-US" sz="2800" dirty="0" smtClean="0"/>
              <a:t>How </a:t>
            </a:r>
            <a:r>
              <a:rPr lang="en-US" sz="2800" dirty="0"/>
              <a:t>long have you been involved with DE-PBS? </a:t>
            </a:r>
            <a:endParaRPr lang="en-US" sz="2800" dirty="0" smtClean="0"/>
          </a:p>
          <a:p>
            <a:pPr lvl="0"/>
            <a:r>
              <a:rPr lang="en-US" sz="2800" dirty="0" smtClean="0"/>
              <a:t>How </a:t>
            </a:r>
            <a:r>
              <a:rPr lang="en-US" sz="2800" dirty="0"/>
              <a:t>long have you had a coaching role? </a:t>
            </a:r>
            <a:endParaRPr lang="en-US" sz="2800" dirty="0" smtClean="0"/>
          </a:p>
          <a:p>
            <a:pPr lvl="0"/>
            <a:r>
              <a:rPr lang="en-US" sz="2800" dirty="0" smtClean="0"/>
              <a:t>What </a:t>
            </a:r>
            <a:r>
              <a:rPr lang="en-US" sz="2800" dirty="0"/>
              <a:t>words come to mind when you think about coaching?</a:t>
            </a:r>
          </a:p>
          <a:p>
            <a:endParaRPr lang="en-US" dirty="0"/>
          </a:p>
        </p:txBody>
      </p:sp>
      <p:sp>
        <p:nvSpPr>
          <p:cNvPr id="2" name="Title 1"/>
          <p:cNvSpPr>
            <a:spLocks noGrp="1"/>
          </p:cNvSpPr>
          <p:nvPr>
            <p:ph type="title"/>
          </p:nvPr>
        </p:nvSpPr>
        <p:spPr/>
        <p:txBody>
          <a:bodyPr/>
          <a:lstStyle/>
          <a:p>
            <a:r>
              <a:rPr lang="en-US" dirty="0" smtClean="0">
                <a:solidFill>
                  <a:schemeClr val="tx2"/>
                </a:solidFill>
              </a:rPr>
              <a:t>Aloha!</a:t>
            </a:r>
            <a:endParaRPr lang="en-US" dirty="0">
              <a:solidFill>
                <a:schemeClr val="tx2"/>
              </a:solidFill>
            </a:endParaRPr>
          </a:p>
        </p:txBody>
      </p:sp>
      <p:pic>
        <p:nvPicPr>
          <p:cNvPr id="1026" name="Picture 2" descr="C:\Users\hearn\AppData\Local\Microsoft\Windows\Temporary Internet Files\Content.IE5\XEWDJMTQ\MM90035679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94450" y="4648200"/>
            <a:ext cx="1997075" cy="205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650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457200" y="381000"/>
            <a:ext cx="8229600" cy="1066800"/>
          </a:xfrm>
        </p:spPr>
        <p:txBody>
          <a:bodyPr>
            <a:noAutofit/>
          </a:bodyPr>
          <a:lstStyle/>
          <a:p>
            <a:pPr eaLnBrk="1" hangingPunct="1"/>
            <a:r>
              <a:rPr lang="en-US" sz="3600" dirty="0">
                <a:solidFill>
                  <a:schemeClr val="tx2"/>
                </a:solidFill>
                <a:latin typeface="Cambria" charset="0"/>
              </a:rPr>
              <a:t>Tier 2/3 Guiding Questions </a:t>
            </a:r>
            <a:br>
              <a:rPr lang="en-US" sz="3600" dirty="0">
                <a:solidFill>
                  <a:schemeClr val="tx2"/>
                </a:solidFill>
                <a:latin typeface="Cambria" charset="0"/>
              </a:rPr>
            </a:br>
            <a:r>
              <a:rPr lang="en-US" sz="3600" dirty="0">
                <a:solidFill>
                  <a:schemeClr val="tx2"/>
                </a:solidFill>
                <a:latin typeface="Cambria" charset="0"/>
              </a:rPr>
              <a:t>(a </a:t>
            </a:r>
            <a:r>
              <a:rPr lang="en-US" altLang="ja-JP" sz="3600" dirty="0" smtClean="0">
                <a:solidFill>
                  <a:schemeClr val="tx2"/>
                </a:solidFill>
                <a:latin typeface="Cambria" charset="0"/>
              </a:rPr>
              <a:t>Coaches’ assistant</a:t>
            </a:r>
            <a:r>
              <a:rPr lang="en-US" altLang="ja-JP" sz="3600" dirty="0">
                <a:solidFill>
                  <a:schemeClr val="tx2"/>
                </a:solidFill>
                <a:latin typeface="Cambria" charset="0"/>
              </a:rPr>
              <a:t>)</a:t>
            </a:r>
            <a:endParaRPr lang="en-US" sz="3600" dirty="0">
              <a:solidFill>
                <a:schemeClr val="tx2"/>
              </a:solidFill>
              <a:latin typeface="Cambria" charset="0"/>
            </a:endParaRPr>
          </a:p>
        </p:txBody>
      </p:sp>
      <p:sp>
        <p:nvSpPr>
          <p:cNvPr id="53250" name="Rectangle 3"/>
          <p:cNvSpPr>
            <a:spLocks noGrp="1" noChangeArrowheads="1"/>
          </p:cNvSpPr>
          <p:nvPr>
            <p:ph type="body" idx="4294967295"/>
          </p:nvPr>
        </p:nvSpPr>
        <p:spPr>
          <a:xfrm>
            <a:off x="304800" y="1641397"/>
            <a:ext cx="8534400" cy="5216603"/>
          </a:xfrm>
        </p:spPr>
        <p:txBody>
          <a:bodyPr/>
          <a:lstStyle/>
          <a:p>
            <a:pPr eaLnBrk="1" hangingPunct="1"/>
            <a:r>
              <a:rPr lang="en-US" sz="2800" dirty="0">
                <a:latin typeface="Calibri" charset="0"/>
              </a:rPr>
              <a:t>Efficient: teams plan ahead, discuss components of the system </a:t>
            </a:r>
          </a:p>
          <a:p>
            <a:pPr eaLnBrk="1" hangingPunct="1"/>
            <a:r>
              <a:rPr lang="en-US" sz="2800" dirty="0">
                <a:latin typeface="Calibri" charset="0"/>
              </a:rPr>
              <a:t>Open ended: encourages teams to think about what they currently do</a:t>
            </a:r>
          </a:p>
          <a:p>
            <a:pPr eaLnBrk="1" hangingPunct="1"/>
            <a:r>
              <a:rPr lang="en-US" sz="2800" dirty="0">
                <a:latin typeface="Calibri" charset="0"/>
              </a:rPr>
              <a:t>Guides teams to develop </a:t>
            </a:r>
            <a:r>
              <a:rPr lang="ja-JP" altLang="en-US" sz="2800" dirty="0">
                <a:latin typeface="Calibri" charset="0"/>
              </a:rPr>
              <a:t>‘</a:t>
            </a:r>
            <a:r>
              <a:rPr lang="en-US" altLang="ja-JP" sz="2800" dirty="0">
                <a:latin typeface="Calibri" charset="0"/>
              </a:rPr>
              <a:t>decision rules</a:t>
            </a:r>
            <a:r>
              <a:rPr lang="ja-JP" altLang="en-US" sz="2800" dirty="0">
                <a:latin typeface="Calibri" charset="0"/>
              </a:rPr>
              <a:t>’</a:t>
            </a:r>
            <a:endParaRPr lang="en-US" altLang="ja-JP" sz="2800" dirty="0">
              <a:latin typeface="Calibri" charset="0"/>
            </a:endParaRPr>
          </a:p>
          <a:p>
            <a:pPr eaLnBrk="1" hangingPunct="1"/>
            <a:r>
              <a:rPr lang="en-US" sz="2800" dirty="0">
                <a:latin typeface="Calibri" charset="0"/>
              </a:rPr>
              <a:t>Documentation: can be shared with new team members, new staff, families, district leaders etc.</a:t>
            </a:r>
          </a:p>
          <a:p>
            <a:pPr eaLnBrk="1" hangingPunct="1"/>
            <a:r>
              <a:rPr lang="en-US" sz="2800" dirty="0">
                <a:latin typeface="Calibri" charset="0"/>
              </a:rPr>
              <a:t>Tool is completed in parts, teams develop their intervention systems as they approach each level</a:t>
            </a:r>
          </a:p>
          <a:p>
            <a:pPr eaLnBrk="1" hangingPunct="1"/>
            <a:r>
              <a:rPr lang="en-US" sz="2800" dirty="0">
                <a:latin typeface="Calibri" charset="0"/>
              </a:rPr>
              <a:t>Revisited only when reviewing/modifying system</a:t>
            </a:r>
          </a:p>
          <a:p>
            <a:pPr eaLnBrk="1" hangingPunct="1"/>
            <a:endParaRPr lang="en-US" sz="2800" dirty="0">
              <a:latin typeface="Calibri" charset="0"/>
            </a:endParaRPr>
          </a:p>
        </p:txBody>
      </p:sp>
    </p:spTree>
    <p:extLst>
      <p:ext uri="{BB962C8B-B14F-4D97-AF65-F5344CB8AC3E}">
        <p14:creationId xmlns:p14="http://schemas.microsoft.com/office/powerpoint/2010/main" val="994348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19200"/>
            <a:ext cx="7772400" cy="1780108"/>
          </a:xfrm>
        </p:spPr>
        <p:txBody>
          <a:bodyPr>
            <a:normAutofit fontScale="90000"/>
          </a:bodyPr>
          <a:lstStyle/>
          <a:p>
            <a:r>
              <a:rPr lang="en-US" dirty="0"/>
              <a:t>Tier 2 </a:t>
            </a:r>
            <a:r>
              <a:rPr lang="en-US" dirty="0" smtClean="0"/>
              <a:t/>
            </a:r>
            <a:br>
              <a:rPr lang="en-US" dirty="0" smtClean="0"/>
            </a:br>
            <a:r>
              <a:rPr lang="en-US" dirty="0" smtClean="0"/>
              <a:t>Coach </a:t>
            </a:r>
            <a:r>
              <a:rPr lang="en-US" dirty="0"/>
              <a:t>Intervention Idea </a:t>
            </a:r>
            <a:r>
              <a:rPr lang="en-US" dirty="0" smtClean="0"/>
              <a:t/>
            </a:r>
            <a:br>
              <a:rPr lang="en-US" dirty="0" smtClean="0"/>
            </a:br>
            <a:r>
              <a:rPr lang="en-US" dirty="0" smtClean="0"/>
              <a:t>Sharing </a:t>
            </a:r>
            <a:r>
              <a:rPr lang="en-US" dirty="0"/>
              <a:t>&amp; Discussion</a:t>
            </a:r>
          </a:p>
        </p:txBody>
      </p:sp>
      <p:pic>
        <p:nvPicPr>
          <p:cNvPr id="3" name="Picture 2" descr="fu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200400"/>
            <a:ext cx="2286000" cy="2286000"/>
          </a:xfrm>
          <a:prstGeom prst="rect">
            <a:avLst/>
          </a:prstGeom>
        </p:spPr>
      </p:pic>
    </p:spTree>
    <p:extLst>
      <p:ext uri="{BB962C8B-B14F-4D97-AF65-F5344CB8AC3E}">
        <p14:creationId xmlns:p14="http://schemas.microsoft.com/office/powerpoint/2010/main" val="1270334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Organizational Check-up</a:t>
            </a:r>
          </a:p>
          <a:p>
            <a:pPr lvl="0"/>
            <a:r>
              <a:rPr lang="en-US" sz="2800" dirty="0"/>
              <a:t>Behavior Education Program</a:t>
            </a:r>
          </a:p>
          <a:p>
            <a:pPr lvl="0"/>
            <a:r>
              <a:rPr lang="en-US" sz="2800" dirty="0"/>
              <a:t>Check and Connect </a:t>
            </a:r>
          </a:p>
          <a:p>
            <a:endParaRPr lang="en-US" dirty="0"/>
          </a:p>
        </p:txBody>
      </p:sp>
      <p:sp>
        <p:nvSpPr>
          <p:cNvPr id="3" name="Title 2"/>
          <p:cNvSpPr>
            <a:spLocks noGrp="1"/>
          </p:cNvSpPr>
          <p:nvPr>
            <p:ph type="title"/>
          </p:nvPr>
        </p:nvSpPr>
        <p:spPr/>
        <p:txBody>
          <a:bodyPr/>
          <a:lstStyle/>
          <a:p>
            <a:r>
              <a:rPr lang="en-US" dirty="0">
                <a:solidFill>
                  <a:schemeClr val="tx2"/>
                </a:solidFill>
              </a:rPr>
              <a:t>Tier 2 Project Resource Sharing </a:t>
            </a:r>
          </a:p>
        </p:txBody>
      </p:sp>
    </p:spTree>
    <p:extLst>
      <p:ext uri="{BB962C8B-B14F-4D97-AF65-F5344CB8AC3E}">
        <p14:creationId xmlns:p14="http://schemas.microsoft.com/office/powerpoint/2010/main" val="4188642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304800"/>
            <a:ext cx="3313355" cy="1253924"/>
          </a:xfrm>
        </p:spPr>
        <p:txBody>
          <a:bodyPr/>
          <a:lstStyle/>
          <a:p>
            <a:pPr algn="ctr"/>
            <a:r>
              <a:rPr lang="en-US" b="1" dirty="0" smtClean="0"/>
              <a:t>HS-BEP</a:t>
            </a:r>
            <a:endParaRPr lang="en-US" b="1" dirty="0"/>
          </a:p>
        </p:txBody>
      </p:sp>
      <p:sp>
        <p:nvSpPr>
          <p:cNvPr id="3" name="Subtitle 2"/>
          <p:cNvSpPr>
            <a:spLocks noGrp="1"/>
          </p:cNvSpPr>
          <p:nvPr>
            <p:ph type="subTitle" idx="1"/>
          </p:nvPr>
        </p:nvSpPr>
        <p:spPr>
          <a:xfrm>
            <a:off x="1447800" y="2209800"/>
            <a:ext cx="6662602" cy="1946429"/>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endParaRPr lang="en-US" sz="2000" dirty="0" smtClean="0">
              <a:solidFill>
                <a:srgbClr val="92D050"/>
              </a:solidFill>
            </a:endParaRPr>
          </a:p>
          <a:p>
            <a:pPr algn="ctr"/>
            <a:r>
              <a:rPr lang="en-US" sz="2000" b="1" dirty="0" smtClean="0">
                <a:solidFill>
                  <a:schemeClr val="tx1"/>
                </a:solidFill>
              </a:rPr>
              <a:t>Tier 2 Intervention:</a:t>
            </a:r>
          </a:p>
          <a:p>
            <a:pPr algn="ctr"/>
            <a:r>
              <a:rPr lang="en-US" b="1" dirty="0">
                <a:solidFill>
                  <a:schemeClr val="tx1"/>
                </a:solidFill>
              </a:rPr>
              <a:t>T</a:t>
            </a:r>
            <a:r>
              <a:rPr lang="en-US" sz="2000" b="1" dirty="0" smtClean="0">
                <a:solidFill>
                  <a:schemeClr val="tx1"/>
                </a:solidFill>
              </a:rPr>
              <a:t>he </a:t>
            </a:r>
            <a:r>
              <a:rPr lang="en-US" sz="2000" b="1" i="1" dirty="0" smtClean="0">
                <a:solidFill>
                  <a:schemeClr val="tx1"/>
                </a:solidFill>
              </a:rPr>
              <a:t>High School – Behavior Education Program </a:t>
            </a:r>
          </a:p>
          <a:p>
            <a:pPr algn="ctr"/>
            <a:r>
              <a:rPr lang="en-US" sz="2000" b="1" i="1" dirty="0" smtClean="0">
                <a:solidFill>
                  <a:schemeClr val="tx1"/>
                </a:solidFill>
              </a:rPr>
              <a:t>(An Example of An Academic Seminar in Oregon)</a:t>
            </a:r>
            <a:endParaRPr lang="en-US" sz="2000" b="1" i="1" dirty="0">
              <a:solidFill>
                <a:schemeClr val="tx1"/>
              </a:solidFill>
            </a:endParaRPr>
          </a:p>
        </p:txBody>
      </p:sp>
      <p:sp>
        <p:nvSpPr>
          <p:cNvPr id="4" name="Subtitle 2"/>
          <p:cNvSpPr txBox="1">
            <a:spLocks/>
          </p:cNvSpPr>
          <p:nvPr/>
        </p:nvSpPr>
        <p:spPr>
          <a:xfrm>
            <a:off x="5514975" y="5734052"/>
            <a:ext cx="3309803" cy="838200"/>
          </a:xfrm>
          <a:prstGeom prst="rect">
            <a:avLst/>
          </a:prstGeom>
          <a:solidFill>
            <a:schemeClr val="bg1"/>
          </a:solidFill>
          <a:ln>
            <a:solidFill>
              <a:schemeClr val="tx1"/>
            </a:solidFill>
          </a:ln>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n-US" sz="2000" dirty="0" smtClean="0"/>
              <a:t>DE-PBS Cadre </a:t>
            </a:r>
          </a:p>
          <a:p>
            <a:pPr algn="ctr"/>
            <a:r>
              <a:rPr lang="en-US" sz="2000" dirty="0" smtClean="0"/>
              <a:t>2013 Retreat</a:t>
            </a:r>
          </a:p>
        </p:txBody>
      </p:sp>
      <p:pic>
        <p:nvPicPr>
          <p:cNvPr id="5" name="Picture 3" descr="C:\Users\pell\AppData\Local\Microsoft\Windows\Temporary Internet Files\Content.IE5\36MHP3G0\MC9004348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14852"/>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77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119" y="381000"/>
            <a:ext cx="3509789" cy="648736"/>
          </a:xfrm>
        </p:spPr>
        <p:txBody>
          <a:bodyPr>
            <a:normAutofit fontScale="90000"/>
          </a:bodyPr>
          <a:lstStyle/>
          <a:p>
            <a:r>
              <a:rPr lang="en-US" sz="2800" b="1" dirty="0" smtClean="0">
                <a:solidFill>
                  <a:schemeClr val="bg1"/>
                </a:solidFill>
              </a:rPr>
              <a:t>HS-BEP: An Academic </a:t>
            </a:r>
            <a:br>
              <a:rPr lang="en-US" sz="2800" b="1" dirty="0" smtClean="0">
                <a:solidFill>
                  <a:schemeClr val="bg1"/>
                </a:solidFill>
              </a:rPr>
            </a:br>
            <a:r>
              <a:rPr lang="en-US" sz="2800" b="1" dirty="0" smtClean="0">
                <a:solidFill>
                  <a:schemeClr val="bg1"/>
                </a:solidFill>
              </a:rPr>
              <a:t>Seminar with PRIDE</a:t>
            </a:r>
            <a:endParaRPr lang="en-US" sz="2800" b="1" dirty="0">
              <a:solidFill>
                <a:schemeClr val="bg1"/>
              </a:solidFill>
            </a:endParaRPr>
          </a:p>
        </p:txBody>
      </p:sp>
      <p:sp>
        <p:nvSpPr>
          <p:cNvPr id="4" name="TextBox 3"/>
          <p:cNvSpPr txBox="1"/>
          <p:nvPr/>
        </p:nvSpPr>
        <p:spPr>
          <a:xfrm>
            <a:off x="484310" y="1447800"/>
            <a:ext cx="6373690" cy="5078313"/>
          </a:xfrm>
          <a:prstGeom prst="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b="1" dirty="0" smtClean="0"/>
          </a:p>
          <a:p>
            <a:pPr algn="ctr"/>
            <a:r>
              <a:rPr lang="en-US" b="1" dirty="0" smtClean="0"/>
              <a:t>Materials Come From Multiple Resources From: </a:t>
            </a:r>
          </a:p>
          <a:p>
            <a:endParaRPr lang="en-US" dirty="0" smtClean="0"/>
          </a:p>
          <a:p>
            <a:pPr lvl="1"/>
            <a:r>
              <a:rPr lang="en-US" b="1" dirty="0" smtClean="0"/>
              <a:t>Jessica Swain-</a:t>
            </a:r>
            <a:r>
              <a:rPr lang="en-US" b="1" dirty="0" err="1" smtClean="0"/>
              <a:t>Bradway</a:t>
            </a:r>
            <a:endParaRPr lang="en-US" b="1" dirty="0" smtClean="0"/>
          </a:p>
          <a:p>
            <a:pPr lvl="2"/>
            <a:r>
              <a:rPr lang="en-US" dirty="0" smtClean="0"/>
              <a:t>Ph.D</a:t>
            </a:r>
            <a:r>
              <a:rPr lang="en-US" dirty="0"/>
              <a:t>., University of Oregon</a:t>
            </a:r>
          </a:p>
          <a:p>
            <a:pPr lvl="2"/>
            <a:r>
              <a:rPr lang="en-US" dirty="0" smtClean="0">
                <a:hlinkClick r:id="rId3"/>
              </a:rPr>
              <a:t>jswainbr@uoregon.edu</a:t>
            </a:r>
            <a:endParaRPr lang="en-US" dirty="0" smtClean="0"/>
          </a:p>
          <a:p>
            <a:pPr lvl="2"/>
            <a:endParaRPr lang="en-US" dirty="0"/>
          </a:p>
          <a:p>
            <a:pPr lvl="1"/>
            <a:r>
              <a:rPr lang="en-US" b="1" dirty="0" smtClean="0"/>
              <a:t>Judy </a:t>
            </a:r>
            <a:r>
              <a:rPr lang="en-US" b="1" dirty="0" err="1" smtClean="0"/>
              <a:t>Kerner</a:t>
            </a:r>
            <a:endParaRPr lang="en-US" b="1" dirty="0" smtClean="0"/>
          </a:p>
          <a:p>
            <a:pPr lvl="2"/>
            <a:r>
              <a:rPr lang="en-US" dirty="0" smtClean="0"/>
              <a:t>Churchill </a:t>
            </a:r>
            <a:r>
              <a:rPr lang="en-US" dirty="0"/>
              <a:t>High School, Eugene, OR</a:t>
            </a:r>
          </a:p>
          <a:p>
            <a:pPr lvl="2"/>
            <a:r>
              <a:rPr lang="en-US" dirty="0" smtClean="0">
                <a:hlinkClick r:id="rId4"/>
              </a:rPr>
              <a:t>kerner@4j.lane.edu</a:t>
            </a:r>
            <a:endParaRPr lang="en-US" dirty="0" smtClean="0"/>
          </a:p>
          <a:p>
            <a:pPr lvl="2"/>
            <a:endParaRPr lang="en-US" dirty="0" smtClean="0"/>
          </a:p>
          <a:p>
            <a:pPr lvl="1"/>
            <a:r>
              <a:rPr lang="en-US" dirty="0"/>
              <a:t>M</a:t>
            </a:r>
            <a:r>
              <a:rPr lang="en-US" b="1" dirty="0"/>
              <a:t>elanie </a:t>
            </a:r>
            <a:r>
              <a:rPr lang="en-US" b="1" dirty="0" smtClean="0"/>
              <a:t>Morrison</a:t>
            </a:r>
          </a:p>
          <a:p>
            <a:pPr marL="914400" lvl="3"/>
            <a:r>
              <a:rPr lang="en-US" dirty="0"/>
              <a:t>Churchill High School, Eugene, </a:t>
            </a:r>
            <a:r>
              <a:rPr lang="en-US" dirty="0" smtClean="0"/>
              <a:t>OR</a:t>
            </a:r>
          </a:p>
          <a:p>
            <a:pPr marL="914400" lvl="3"/>
            <a:endParaRPr lang="en-US" dirty="0"/>
          </a:p>
          <a:p>
            <a:pPr marL="914400" lvl="3"/>
            <a:endParaRPr lang="en-US" dirty="0" smtClean="0"/>
          </a:p>
          <a:p>
            <a:pPr marL="914400" lvl="3"/>
            <a:endParaRPr lang="en-US" dirty="0"/>
          </a:p>
          <a:p>
            <a:pPr marL="914400" lvl="3"/>
            <a:endParaRPr lang="en-US" dirty="0" smtClean="0"/>
          </a:p>
          <a:p>
            <a:pPr marL="914400" lvl="3"/>
            <a:endParaRPr lang="en-US" dirty="0"/>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9672" y="2104911"/>
            <a:ext cx="2462789" cy="2695689"/>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3" descr="C:\Users\pell\AppData\Local\Microsoft\Windows\Temporary Internet Files\Content.IE5\36MHP3G0\MC90043481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990600"/>
            <a:ext cx="1142886" cy="1142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4877" y="4829175"/>
            <a:ext cx="2003123" cy="1366837"/>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00" y="4624387"/>
            <a:ext cx="2351457" cy="1776412"/>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2705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119" y="381000"/>
            <a:ext cx="3509789" cy="648736"/>
          </a:xfrm>
        </p:spPr>
        <p:txBody>
          <a:bodyPr>
            <a:normAutofit fontScale="90000"/>
          </a:bodyPr>
          <a:lstStyle/>
          <a:p>
            <a:r>
              <a:rPr lang="en-US" sz="2800" b="1" dirty="0" smtClean="0">
                <a:solidFill>
                  <a:schemeClr val="bg1"/>
                </a:solidFill>
              </a:rPr>
              <a:t>HS-BEP: An Academic </a:t>
            </a:r>
            <a:br>
              <a:rPr lang="en-US" sz="2800" b="1" dirty="0" smtClean="0">
                <a:solidFill>
                  <a:schemeClr val="bg1"/>
                </a:solidFill>
              </a:rPr>
            </a:br>
            <a:r>
              <a:rPr lang="en-US" sz="2800" b="1" dirty="0" smtClean="0">
                <a:solidFill>
                  <a:schemeClr val="bg1"/>
                </a:solidFill>
              </a:rPr>
              <a:t>Seminar with PRIDE</a:t>
            </a:r>
            <a:endParaRPr lang="en-US" sz="2800" b="1" dirty="0">
              <a:solidFill>
                <a:schemeClr val="bg1"/>
              </a:solidFill>
            </a:endParaRPr>
          </a:p>
        </p:txBody>
      </p:sp>
      <p:sp>
        <p:nvSpPr>
          <p:cNvPr id="4" name="TextBox 3"/>
          <p:cNvSpPr txBox="1"/>
          <p:nvPr/>
        </p:nvSpPr>
        <p:spPr>
          <a:xfrm>
            <a:off x="484310" y="1447800"/>
            <a:ext cx="6373690" cy="5062924"/>
          </a:xfrm>
          <a:prstGeom prst="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b="1" dirty="0" smtClean="0"/>
          </a:p>
          <a:p>
            <a:r>
              <a:rPr lang="en-US" b="1" dirty="0" smtClean="0"/>
              <a:t>CRITERIA:</a:t>
            </a:r>
          </a:p>
          <a:p>
            <a:endParaRPr lang="en-US" dirty="0" smtClean="0"/>
          </a:p>
          <a:p>
            <a:r>
              <a:rPr lang="en-US" dirty="0" smtClean="0"/>
              <a:t>“Academic </a:t>
            </a:r>
            <a:r>
              <a:rPr lang="en-US" dirty="0"/>
              <a:t>Seminar Plus PRIDE targets </a:t>
            </a:r>
            <a:r>
              <a:rPr lang="en-US" u="sng" dirty="0"/>
              <a:t>freshman and sophomore students</a:t>
            </a:r>
            <a:r>
              <a:rPr lang="en-US" dirty="0"/>
              <a:t> who meet the following criteria:</a:t>
            </a:r>
          </a:p>
          <a:p>
            <a:r>
              <a:rPr lang="en-US" dirty="0"/>
              <a:t> </a:t>
            </a:r>
          </a:p>
          <a:p>
            <a:pPr marL="285750" lvl="0" indent="-285750">
              <a:spcBef>
                <a:spcPts val="600"/>
              </a:spcBef>
              <a:buFont typeface="Arial" panose="020B0604020202020204" pitchFamily="34" charset="0"/>
              <a:buChar char="•"/>
            </a:pPr>
            <a:r>
              <a:rPr lang="en-US" sz="1400" dirty="0"/>
              <a:t>Student is engaging in problem behavior, but no “crisis” behaviors.</a:t>
            </a:r>
          </a:p>
          <a:p>
            <a:pPr marL="285750" lvl="0" indent="-285750">
              <a:spcBef>
                <a:spcPts val="600"/>
              </a:spcBef>
              <a:buFont typeface="Arial" panose="020B0604020202020204" pitchFamily="34" charset="0"/>
              <a:buChar char="•"/>
            </a:pPr>
            <a:r>
              <a:rPr lang="en-US" sz="1400" dirty="0"/>
              <a:t>Improved structure would help student succeed.</a:t>
            </a:r>
          </a:p>
          <a:p>
            <a:pPr marL="285750" lvl="0" indent="-285750">
              <a:spcBef>
                <a:spcPts val="600"/>
              </a:spcBef>
              <a:buFont typeface="Arial" panose="020B0604020202020204" pitchFamily="34" charset="0"/>
              <a:buChar char="•"/>
            </a:pPr>
            <a:r>
              <a:rPr lang="en-US" sz="1400" dirty="0"/>
              <a:t>Student may lack organizational skills.</a:t>
            </a:r>
          </a:p>
          <a:p>
            <a:pPr marL="285750" lvl="0" indent="-285750">
              <a:spcBef>
                <a:spcPts val="600"/>
              </a:spcBef>
              <a:buFont typeface="Arial" panose="020B0604020202020204" pitchFamily="34" charset="0"/>
              <a:buChar char="•"/>
            </a:pPr>
            <a:r>
              <a:rPr lang="en-US" sz="1400" dirty="0"/>
              <a:t>Student is placed at appropriate instructional level for academic courses (math, reading, history, </a:t>
            </a:r>
            <a:r>
              <a:rPr lang="en-US" sz="1400" dirty="0" err="1"/>
              <a:t>etc</a:t>
            </a:r>
            <a:r>
              <a:rPr lang="en-US" sz="1400" dirty="0"/>
              <a:t>).</a:t>
            </a:r>
          </a:p>
          <a:p>
            <a:pPr marL="285750" lvl="0" indent="-285750">
              <a:spcBef>
                <a:spcPts val="600"/>
              </a:spcBef>
              <a:buFont typeface="Arial" panose="020B0604020202020204" pitchFamily="34" charset="0"/>
              <a:buChar char="•"/>
            </a:pPr>
            <a:r>
              <a:rPr lang="en-US" sz="1400" dirty="0"/>
              <a:t>Student is not achieving at least a C in core classes due to lack of, or poor quality completion of:  class/ homework, tests, or class projects</a:t>
            </a:r>
            <a:r>
              <a:rPr lang="en-US" sz="1400" dirty="0" smtClean="0"/>
              <a:t>.”</a:t>
            </a:r>
          </a:p>
          <a:p>
            <a:pPr marL="914400" lvl="3"/>
            <a:endParaRPr lang="en-US" dirty="0"/>
          </a:p>
          <a:p>
            <a:pPr marL="3200400" lvl="8"/>
            <a:r>
              <a:rPr lang="en-US" sz="1000" dirty="0" smtClean="0"/>
              <a:t>	(Excerpt from Handbook, pg. 4)</a:t>
            </a:r>
          </a:p>
          <a:p>
            <a:pPr marL="914400" lvl="3"/>
            <a:endParaRPr lang="en-US" dirty="0" smtClean="0"/>
          </a:p>
          <a:p>
            <a:pPr marL="914400" lvl="3"/>
            <a:endParaRPr lang="en-US" dirty="0"/>
          </a:p>
          <a:p>
            <a:pPr marL="914400" lvl="3"/>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043" y="3048000"/>
            <a:ext cx="2436579" cy="2667000"/>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3" descr="C:\Users\pell\AppData\Local\Microsoft\Windows\Temporary Internet Files\Content.IE5\36MHP3G0\MC9004348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90600"/>
            <a:ext cx="1142886" cy="114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3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119" y="381000"/>
            <a:ext cx="3509789" cy="648736"/>
          </a:xfrm>
        </p:spPr>
        <p:txBody>
          <a:bodyPr>
            <a:normAutofit fontScale="90000"/>
          </a:bodyPr>
          <a:lstStyle/>
          <a:p>
            <a:r>
              <a:rPr lang="en-US" sz="2800" b="1" dirty="0" smtClean="0">
                <a:solidFill>
                  <a:schemeClr val="bg1"/>
                </a:solidFill>
              </a:rPr>
              <a:t>HS-BEP: An Academic </a:t>
            </a:r>
            <a:br>
              <a:rPr lang="en-US" sz="2800" b="1" dirty="0" smtClean="0">
                <a:solidFill>
                  <a:schemeClr val="bg1"/>
                </a:solidFill>
              </a:rPr>
            </a:br>
            <a:r>
              <a:rPr lang="en-US" sz="2800" b="1" dirty="0" smtClean="0">
                <a:solidFill>
                  <a:schemeClr val="bg1"/>
                </a:solidFill>
              </a:rPr>
              <a:t>Seminar with PRIDE</a:t>
            </a:r>
            <a:endParaRPr lang="en-US" sz="2800" b="1" dirty="0">
              <a:solidFill>
                <a:schemeClr val="bg1"/>
              </a:solidFill>
            </a:endParaRPr>
          </a:p>
        </p:txBody>
      </p:sp>
      <p:sp>
        <p:nvSpPr>
          <p:cNvPr id="4" name="TextBox 3"/>
          <p:cNvSpPr txBox="1"/>
          <p:nvPr/>
        </p:nvSpPr>
        <p:spPr>
          <a:xfrm>
            <a:off x="484310" y="1447800"/>
            <a:ext cx="6373690" cy="5016758"/>
          </a:xfrm>
          <a:prstGeom prst="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b="1" dirty="0" smtClean="0"/>
          </a:p>
          <a:p>
            <a:r>
              <a:rPr lang="en-US" b="1" dirty="0" smtClean="0"/>
              <a:t>COMPONENTS:</a:t>
            </a:r>
          </a:p>
          <a:p>
            <a:endParaRPr lang="en-US" sz="1000" dirty="0" smtClean="0"/>
          </a:p>
          <a:p>
            <a:r>
              <a:rPr lang="en-US" sz="1400" dirty="0"/>
              <a:t>The Academic Seminar Plus PRIDE Card intervention is a secondary level intervention for high school students designed to:</a:t>
            </a:r>
          </a:p>
          <a:p>
            <a:r>
              <a:rPr lang="en-US" sz="1400" dirty="0"/>
              <a:t> </a:t>
            </a:r>
          </a:p>
          <a:p>
            <a:pPr marL="285750" lvl="0" indent="-285750">
              <a:buFont typeface="Arial" panose="020B0604020202020204" pitchFamily="34" charset="0"/>
              <a:buChar char="•"/>
            </a:pPr>
            <a:r>
              <a:rPr lang="en-US" sz="1400" u="sng" dirty="0"/>
              <a:t>Decrease the difficulty of academic task </a:t>
            </a:r>
            <a:r>
              <a:rPr lang="en-US" sz="1400" dirty="0"/>
              <a:t>by providing:</a:t>
            </a:r>
          </a:p>
          <a:p>
            <a:pPr lvl="1"/>
            <a:r>
              <a:rPr lang="en-US" sz="1400" dirty="0"/>
              <a:t>explicit instruction in organizational and self-management skills, and </a:t>
            </a:r>
            <a:r>
              <a:rPr lang="en-US" sz="1400" dirty="0" smtClean="0"/>
              <a:t> homework </a:t>
            </a:r>
            <a:r>
              <a:rPr lang="en-US" sz="1400" dirty="0"/>
              <a:t>completion assistance </a:t>
            </a:r>
            <a:endParaRPr lang="en-US" sz="1400" dirty="0" smtClean="0"/>
          </a:p>
          <a:p>
            <a:pPr lvl="1"/>
            <a:endParaRPr lang="en-US" sz="1400" dirty="0"/>
          </a:p>
          <a:p>
            <a:pPr marL="285750" lvl="0" indent="-285750">
              <a:buFont typeface="Arial" panose="020B0604020202020204" pitchFamily="34" charset="0"/>
              <a:buChar char="•"/>
            </a:pPr>
            <a:r>
              <a:rPr lang="en-US" sz="1400" u="sng" dirty="0"/>
              <a:t>Increase positive adult interaction </a:t>
            </a:r>
            <a:r>
              <a:rPr lang="en-US" sz="1400" dirty="0"/>
              <a:t>and </a:t>
            </a:r>
            <a:r>
              <a:rPr lang="en-US" sz="1400" u="sng" dirty="0"/>
              <a:t>specific behavioral prompts </a:t>
            </a:r>
            <a:r>
              <a:rPr lang="en-US" sz="1400" dirty="0"/>
              <a:t>through use of the PRIDE Card, a daily behavior report card</a:t>
            </a:r>
            <a:r>
              <a:rPr lang="en-US" sz="1400" dirty="0" smtClean="0"/>
              <a:t>.</a:t>
            </a:r>
            <a:endParaRPr lang="en-US" sz="1400" dirty="0"/>
          </a:p>
          <a:p>
            <a:pPr marL="3200400" lvl="8"/>
            <a:r>
              <a:rPr lang="en-US" sz="1000" dirty="0" smtClean="0"/>
              <a:t>		(Handbook, pg. 4)</a:t>
            </a:r>
          </a:p>
          <a:p>
            <a:pPr marL="914400" lvl="3"/>
            <a:endParaRPr lang="en-US" dirty="0" smtClean="0"/>
          </a:p>
          <a:p>
            <a:pPr marL="914400" lvl="3"/>
            <a:endParaRPr lang="en-US" dirty="0" smtClean="0"/>
          </a:p>
          <a:p>
            <a:pPr marL="285750" lvl="0" indent="-285750">
              <a:buFont typeface="Arial" panose="020B0604020202020204" pitchFamily="34" charset="0"/>
              <a:buChar char="•"/>
            </a:pPr>
            <a:r>
              <a:rPr lang="en-US" sz="1400" dirty="0"/>
              <a:t>The overarching goal of the class is for students to become fluent in the </a:t>
            </a:r>
            <a:r>
              <a:rPr lang="en-US" sz="1400" u="sng" dirty="0"/>
              <a:t>organizational and self-management skills </a:t>
            </a:r>
            <a:r>
              <a:rPr lang="en-US" sz="1400" dirty="0"/>
              <a:t>required for successful completion of class work, homework, tests, and projects. The relevance and applicability of the organizational skills extend past high school to post-secondary, real-world settings.  </a:t>
            </a:r>
          </a:p>
          <a:p>
            <a:pPr marL="2286000" lvl="6"/>
            <a:r>
              <a:rPr lang="en-US" sz="1000" dirty="0"/>
              <a:t>		</a:t>
            </a:r>
            <a:r>
              <a:rPr lang="en-US" sz="1000" dirty="0" smtClean="0"/>
              <a:t>(Excerpt </a:t>
            </a:r>
            <a:r>
              <a:rPr lang="en-US" sz="1000" dirty="0"/>
              <a:t>from Handbook, </a:t>
            </a:r>
            <a:r>
              <a:rPr lang="en-US" sz="1000" dirty="0" smtClean="0"/>
              <a:t>pg</a:t>
            </a:r>
            <a:r>
              <a:rPr lang="en-US" sz="1000" dirty="0"/>
              <a:t>. </a:t>
            </a:r>
            <a:r>
              <a:rPr lang="en-US" sz="1000" dirty="0" smtClean="0"/>
              <a:t>7)</a:t>
            </a:r>
            <a:endParaRPr lang="en-US" sz="1000" dirty="0"/>
          </a:p>
          <a:p>
            <a:pPr marL="285750" lvl="1" indent="-285750">
              <a:buFont typeface="Arial" panose="020B0604020202020204" pitchFamily="34" charset="0"/>
              <a:buChar char="•"/>
            </a:pPr>
            <a:endParaRPr lang="en-US" sz="1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362200"/>
            <a:ext cx="2360379" cy="2583594"/>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3" descr="C:\Users\pell\AppData\Local\Microsoft\Windows\Temporary Internet Files\Content.IE5\36MHP3G0\MC9004348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90600"/>
            <a:ext cx="1142886" cy="114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86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119" y="381000"/>
            <a:ext cx="3509789" cy="648736"/>
          </a:xfrm>
        </p:spPr>
        <p:txBody>
          <a:bodyPr>
            <a:normAutofit fontScale="90000"/>
          </a:bodyPr>
          <a:lstStyle/>
          <a:p>
            <a:r>
              <a:rPr lang="en-US" sz="2800" b="1" dirty="0" smtClean="0">
                <a:solidFill>
                  <a:schemeClr val="bg1"/>
                </a:solidFill>
              </a:rPr>
              <a:t>HS-BEP: An Academic </a:t>
            </a:r>
            <a:br>
              <a:rPr lang="en-US" sz="2800" b="1" dirty="0" smtClean="0">
                <a:solidFill>
                  <a:schemeClr val="bg1"/>
                </a:solidFill>
              </a:rPr>
            </a:br>
            <a:r>
              <a:rPr lang="en-US" sz="2800" b="1" dirty="0" smtClean="0">
                <a:solidFill>
                  <a:schemeClr val="bg1"/>
                </a:solidFill>
              </a:rPr>
              <a:t>Seminar with PRIDE</a:t>
            </a:r>
            <a:endParaRPr lang="en-US" sz="2800" b="1" dirty="0">
              <a:solidFill>
                <a:schemeClr val="bg1"/>
              </a:solidFill>
            </a:endParaRPr>
          </a:p>
        </p:txBody>
      </p:sp>
      <p:sp>
        <p:nvSpPr>
          <p:cNvPr id="4" name="TextBox 3"/>
          <p:cNvSpPr txBox="1"/>
          <p:nvPr/>
        </p:nvSpPr>
        <p:spPr>
          <a:xfrm>
            <a:off x="484310" y="1447800"/>
            <a:ext cx="6373690" cy="4955203"/>
          </a:xfrm>
          <a:prstGeom prst="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b="1" dirty="0" smtClean="0"/>
          </a:p>
          <a:p>
            <a:r>
              <a:rPr lang="en-US" b="1" dirty="0" smtClean="0"/>
              <a:t>COMPONENTS:</a:t>
            </a:r>
          </a:p>
          <a:p>
            <a:endParaRPr lang="en-US" dirty="0" smtClean="0"/>
          </a:p>
          <a:p>
            <a:r>
              <a:rPr lang="en-US" dirty="0"/>
              <a:t>Academic Seminar is a </a:t>
            </a:r>
            <a:r>
              <a:rPr lang="en-US" u="sng" dirty="0"/>
              <a:t>45-minute period </a:t>
            </a:r>
            <a:r>
              <a:rPr lang="en-US" dirty="0"/>
              <a:t>designed to decrease the difficulty of academic tasks through </a:t>
            </a:r>
            <a:r>
              <a:rPr lang="en-US" u="sng" dirty="0"/>
              <a:t>explicit teaching of academic skills</a:t>
            </a:r>
            <a:r>
              <a:rPr lang="en-US" dirty="0"/>
              <a:t> and </a:t>
            </a:r>
            <a:r>
              <a:rPr lang="en-US" u="sng" dirty="0"/>
              <a:t>supported homework completion</a:t>
            </a:r>
            <a:r>
              <a:rPr lang="en-US" dirty="0"/>
              <a:t>. </a:t>
            </a:r>
            <a:endParaRPr lang="en-US" dirty="0" smtClean="0"/>
          </a:p>
          <a:p>
            <a:endParaRPr lang="en-US" dirty="0" smtClean="0"/>
          </a:p>
          <a:p>
            <a:r>
              <a:rPr lang="en-US" dirty="0" smtClean="0"/>
              <a:t>As </a:t>
            </a:r>
            <a:r>
              <a:rPr lang="en-US" dirty="0"/>
              <a:t>much as possible the scope and sequence of the specific academic skills are organized to mirror </a:t>
            </a:r>
            <a:r>
              <a:rPr lang="en-US" u="sng" dirty="0"/>
              <a:t>Small Learning Community (SLC) </a:t>
            </a:r>
            <a:r>
              <a:rPr lang="en-US" dirty="0"/>
              <a:t>academic demand so the skills learned in Academic Seminar can be applied to general content assignments. </a:t>
            </a:r>
            <a:endParaRPr lang="en-US" dirty="0" smtClean="0"/>
          </a:p>
          <a:p>
            <a:endParaRPr lang="en-US" dirty="0" smtClean="0"/>
          </a:p>
          <a:p>
            <a:endParaRPr lang="en-US" dirty="0"/>
          </a:p>
          <a:p>
            <a:endParaRPr lang="en-US" dirty="0" smtClean="0"/>
          </a:p>
          <a:p>
            <a:endParaRPr lang="en-US" dirty="0"/>
          </a:p>
          <a:p>
            <a:endParaRPr lang="en-US" dirty="0" smtClean="0"/>
          </a:p>
          <a:p>
            <a:pPr marL="914400" lvl="3" algn="r"/>
            <a:r>
              <a:rPr lang="en-US" sz="1000" dirty="0"/>
              <a:t>(</a:t>
            </a:r>
            <a:r>
              <a:rPr lang="en-US" sz="1000" dirty="0" smtClean="0"/>
              <a:t>Excerpt </a:t>
            </a:r>
            <a:r>
              <a:rPr lang="en-US" sz="1000" dirty="0"/>
              <a:t>from </a:t>
            </a:r>
            <a:r>
              <a:rPr lang="en-US" sz="1000" dirty="0" smtClean="0"/>
              <a:t>Handbook, pg. 7)</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00400"/>
            <a:ext cx="2436579" cy="2667000"/>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3" descr="C:\Users\pell\AppData\Local\Microsoft\Windows\Temporary Internet Files\Content.IE5\36MHP3G0\MC9004348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90600"/>
            <a:ext cx="1142886" cy="114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37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119" y="381000"/>
            <a:ext cx="3509789" cy="648736"/>
          </a:xfrm>
        </p:spPr>
        <p:txBody>
          <a:bodyPr>
            <a:normAutofit fontScale="90000"/>
          </a:bodyPr>
          <a:lstStyle/>
          <a:p>
            <a:r>
              <a:rPr lang="en-US" sz="2800" b="1" dirty="0" smtClean="0">
                <a:solidFill>
                  <a:schemeClr val="bg1"/>
                </a:solidFill>
              </a:rPr>
              <a:t>HS-BEP: An Academic </a:t>
            </a:r>
            <a:br>
              <a:rPr lang="en-US" sz="2800" b="1" dirty="0" smtClean="0">
                <a:solidFill>
                  <a:schemeClr val="bg1"/>
                </a:solidFill>
              </a:rPr>
            </a:br>
            <a:r>
              <a:rPr lang="en-US" sz="2800" b="1" dirty="0" smtClean="0">
                <a:solidFill>
                  <a:schemeClr val="bg1"/>
                </a:solidFill>
              </a:rPr>
              <a:t>Seminar with PRIDE</a:t>
            </a:r>
            <a:endParaRPr lang="en-US" sz="2800" b="1" dirty="0">
              <a:solidFill>
                <a:schemeClr val="bg1"/>
              </a:solidFill>
            </a:endParaRPr>
          </a:p>
        </p:txBody>
      </p:sp>
      <p:sp>
        <p:nvSpPr>
          <p:cNvPr id="4" name="TextBox 3"/>
          <p:cNvSpPr txBox="1"/>
          <p:nvPr/>
        </p:nvSpPr>
        <p:spPr>
          <a:xfrm>
            <a:off x="484310" y="1219200"/>
            <a:ext cx="6373690" cy="5509200"/>
          </a:xfrm>
          <a:prstGeom prst="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b="1" dirty="0" smtClean="0"/>
          </a:p>
          <a:p>
            <a:r>
              <a:rPr lang="en-US" b="1" dirty="0" smtClean="0"/>
              <a:t>COMPONENTS:</a:t>
            </a:r>
          </a:p>
          <a:p>
            <a:endParaRPr lang="en-US" dirty="0" smtClean="0"/>
          </a:p>
          <a:p>
            <a:pPr marL="285750" indent="-285750">
              <a:buFont typeface="Arial" panose="020B0604020202020204" pitchFamily="34" charset="0"/>
              <a:buChar char="•"/>
            </a:pPr>
            <a:r>
              <a:rPr lang="en-US" dirty="0" smtClean="0"/>
              <a:t>45 </a:t>
            </a:r>
            <a:r>
              <a:rPr lang="en-US" dirty="0"/>
              <a:t>minute class</a:t>
            </a:r>
          </a:p>
          <a:p>
            <a:pPr marL="742950" lvl="1" indent="-285750">
              <a:buFont typeface="Arial" panose="020B0604020202020204" pitchFamily="34" charset="0"/>
              <a:buChar char="•"/>
            </a:pPr>
            <a:r>
              <a:rPr lang="en-US" dirty="0" smtClean="0"/>
              <a:t>5 </a:t>
            </a:r>
            <a:r>
              <a:rPr lang="en-US" dirty="0"/>
              <a:t>minutes: Entry Task, Check-In</a:t>
            </a:r>
          </a:p>
          <a:p>
            <a:pPr marL="742950" lvl="1" indent="-285750">
              <a:buFont typeface="Arial" panose="020B0604020202020204" pitchFamily="34" charset="0"/>
              <a:buChar char="•"/>
            </a:pPr>
            <a:r>
              <a:rPr lang="en-US" dirty="0" smtClean="0"/>
              <a:t>15 </a:t>
            </a:r>
            <a:r>
              <a:rPr lang="en-US" dirty="0"/>
              <a:t>minutes skill building: foundational organizational skills</a:t>
            </a:r>
          </a:p>
          <a:p>
            <a:pPr marL="742950" lvl="1" indent="-285750">
              <a:buFont typeface="Arial" panose="020B0604020202020204" pitchFamily="34" charset="0"/>
              <a:buChar char="•"/>
            </a:pPr>
            <a:r>
              <a:rPr lang="en-US" dirty="0" smtClean="0"/>
              <a:t>25 </a:t>
            </a:r>
            <a:r>
              <a:rPr lang="en-US" dirty="0"/>
              <a:t>minutes supported homework completion: application of organizational skills to homework activities </a:t>
            </a:r>
            <a:endParaRPr lang="en-US" dirty="0" smtClean="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Daily </a:t>
            </a:r>
            <a:r>
              <a:rPr lang="en-US" dirty="0"/>
              <a:t>class</a:t>
            </a:r>
          </a:p>
          <a:p>
            <a:pPr marL="742950" lvl="1" indent="-285750">
              <a:buFont typeface="Arial" panose="020B0604020202020204" pitchFamily="34" charset="0"/>
              <a:buChar char="•"/>
            </a:pPr>
            <a:r>
              <a:rPr lang="en-US" dirty="0" smtClean="0"/>
              <a:t>First </a:t>
            </a:r>
            <a:r>
              <a:rPr lang="en-US" dirty="0"/>
              <a:t>period of the </a:t>
            </a:r>
            <a:r>
              <a:rPr lang="en-US" dirty="0" smtClean="0"/>
              <a:t>day</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Student </a:t>
            </a:r>
            <a:r>
              <a:rPr lang="en-US" dirty="0"/>
              <a:t>participates in CICO cycle</a:t>
            </a:r>
          </a:p>
          <a:p>
            <a:pPr marL="742950" lvl="1" indent="-285750">
              <a:buFont typeface="Arial" panose="020B0604020202020204" pitchFamily="34" charset="0"/>
              <a:buChar char="•"/>
            </a:pPr>
            <a:r>
              <a:rPr lang="en-US" dirty="0" smtClean="0"/>
              <a:t>First </a:t>
            </a:r>
            <a:r>
              <a:rPr lang="en-US" dirty="0"/>
              <a:t>period HS-BEP class serves as morning check-in period</a:t>
            </a:r>
          </a:p>
          <a:p>
            <a:pPr marL="742950" lvl="1" indent="-285750">
              <a:buFont typeface="Arial" panose="020B0604020202020204" pitchFamily="34" charset="0"/>
              <a:buChar char="•"/>
            </a:pPr>
            <a:r>
              <a:rPr lang="en-US" dirty="0" smtClean="0"/>
              <a:t>HS-BEP </a:t>
            </a:r>
            <a:r>
              <a:rPr lang="en-US" dirty="0"/>
              <a:t>teacher coordinates CICO </a:t>
            </a:r>
          </a:p>
          <a:p>
            <a:endParaRPr lang="en-US" dirty="0" smtClean="0"/>
          </a:p>
          <a:p>
            <a:pPr marL="914400" lvl="3" algn="r"/>
            <a:r>
              <a:rPr lang="en-US" sz="1000" dirty="0" smtClean="0"/>
              <a:t>(Excerpt from Swain-</a:t>
            </a:r>
            <a:r>
              <a:rPr lang="en-US" sz="1000" dirty="0" err="1" smtClean="0"/>
              <a:t>Bradway</a:t>
            </a:r>
            <a:r>
              <a:rPr lang="en-US" sz="1000" dirty="0" smtClean="0"/>
              <a:t>, 2010 slide)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00400"/>
            <a:ext cx="2436579" cy="2667000"/>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3" descr="C:\Users\pell\AppData\Local\Microsoft\Windows\Temporary Internet Files\Content.IE5\36MHP3G0\MC9004348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90600"/>
            <a:ext cx="1142886" cy="114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7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119" y="381000"/>
            <a:ext cx="3509789" cy="648736"/>
          </a:xfrm>
        </p:spPr>
        <p:txBody>
          <a:bodyPr>
            <a:normAutofit fontScale="90000"/>
          </a:bodyPr>
          <a:lstStyle/>
          <a:p>
            <a:r>
              <a:rPr lang="en-US" sz="2800" b="1" dirty="0" smtClean="0">
                <a:solidFill>
                  <a:schemeClr val="bg1"/>
                </a:solidFill>
              </a:rPr>
              <a:t>HS-BEP: An Academic </a:t>
            </a:r>
            <a:br>
              <a:rPr lang="en-US" sz="2800" b="1" dirty="0" smtClean="0">
                <a:solidFill>
                  <a:schemeClr val="bg1"/>
                </a:solidFill>
              </a:rPr>
            </a:br>
            <a:r>
              <a:rPr lang="en-US" sz="2800" b="1" dirty="0" smtClean="0">
                <a:solidFill>
                  <a:schemeClr val="bg1"/>
                </a:solidFill>
              </a:rPr>
              <a:t>Seminar with PRIDE</a:t>
            </a:r>
            <a:endParaRPr lang="en-US" sz="2800" b="1" dirty="0">
              <a:solidFill>
                <a:schemeClr val="bg1"/>
              </a:solidFill>
            </a:endParaRPr>
          </a:p>
        </p:txBody>
      </p:sp>
      <p:sp>
        <p:nvSpPr>
          <p:cNvPr id="4" name="TextBox 3"/>
          <p:cNvSpPr txBox="1"/>
          <p:nvPr/>
        </p:nvSpPr>
        <p:spPr>
          <a:xfrm>
            <a:off x="484310" y="1143000"/>
            <a:ext cx="6373690" cy="5370701"/>
          </a:xfrm>
          <a:prstGeom prst="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b="1" dirty="0" smtClean="0"/>
          </a:p>
          <a:p>
            <a:r>
              <a:rPr lang="en-US" b="1" dirty="0" smtClean="0"/>
              <a:t>CURRICULUM SCOPE:</a:t>
            </a:r>
          </a:p>
          <a:p>
            <a:endParaRPr lang="en-US" dirty="0" smtClean="0"/>
          </a:p>
          <a:p>
            <a:pPr marL="742950" lvl="1" indent="-285750">
              <a:spcBef>
                <a:spcPts val="600"/>
              </a:spcBef>
              <a:spcAft>
                <a:spcPts val="600"/>
              </a:spcAft>
              <a:buFont typeface="Arial" panose="020B0604020202020204" pitchFamily="34" charset="0"/>
              <a:buChar char="•"/>
            </a:pPr>
            <a:r>
              <a:rPr lang="en-US" dirty="0"/>
              <a:t>Identification of school-wide expectations, Lancer PRIDE</a:t>
            </a:r>
          </a:p>
          <a:p>
            <a:pPr marL="742950" lvl="1" indent="-285750">
              <a:spcBef>
                <a:spcPts val="600"/>
              </a:spcBef>
              <a:spcAft>
                <a:spcPts val="600"/>
              </a:spcAft>
              <a:buFont typeface="Arial" panose="020B0604020202020204" pitchFamily="34" charset="0"/>
              <a:buChar char="•"/>
            </a:pPr>
            <a:r>
              <a:rPr lang="en-US" dirty="0"/>
              <a:t>Goal setting for academic and social behaviors </a:t>
            </a:r>
          </a:p>
          <a:p>
            <a:pPr marL="742950" lvl="1" indent="-285750">
              <a:spcBef>
                <a:spcPts val="600"/>
              </a:spcBef>
              <a:spcAft>
                <a:spcPts val="600"/>
              </a:spcAft>
              <a:buFont typeface="Arial" panose="020B0604020202020204" pitchFamily="34" charset="0"/>
              <a:buChar char="•"/>
            </a:pPr>
            <a:r>
              <a:rPr lang="en-US" dirty="0"/>
              <a:t>Use and maintenance of a planner or assignment sheet</a:t>
            </a:r>
          </a:p>
          <a:p>
            <a:pPr marL="742950" lvl="1" indent="-285750">
              <a:spcBef>
                <a:spcPts val="600"/>
              </a:spcBef>
              <a:spcAft>
                <a:spcPts val="600"/>
              </a:spcAft>
              <a:buFont typeface="Arial" panose="020B0604020202020204" pitchFamily="34" charset="0"/>
              <a:buChar char="•"/>
            </a:pPr>
            <a:r>
              <a:rPr lang="en-US" dirty="0"/>
              <a:t>Organization and maintenance of notebooks, backpack</a:t>
            </a:r>
          </a:p>
          <a:p>
            <a:pPr marL="742950" lvl="1" indent="-285750">
              <a:spcBef>
                <a:spcPts val="600"/>
              </a:spcBef>
              <a:spcAft>
                <a:spcPts val="600"/>
              </a:spcAft>
              <a:buFont typeface="Arial" panose="020B0604020202020204" pitchFamily="34" charset="0"/>
              <a:buChar char="•"/>
            </a:pPr>
            <a:r>
              <a:rPr lang="en-US" dirty="0"/>
              <a:t>Test taking / study strategies</a:t>
            </a:r>
          </a:p>
          <a:p>
            <a:pPr marL="742950" lvl="1" indent="-285750">
              <a:spcBef>
                <a:spcPts val="600"/>
              </a:spcBef>
              <a:spcAft>
                <a:spcPts val="600"/>
              </a:spcAft>
              <a:buFont typeface="Arial" panose="020B0604020202020204" pitchFamily="34" charset="0"/>
              <a:buChar char="•"/>
            </a:pPr>
            <a:r>
              <a:rPr lang="en-US" dirty="0"/>
              <a:t>Creation of a Graduation Plan </a:t>
            </a:r>
          </a:p>
          <a:p>
            <a:pPr marL="742950" lvl="1" indent="-285750">
              <a:spcBef>
                <a:spcPts val="600"/>
              </a:spcBef>
              <a:spcAft>
                <a:spcPts val="600"/>
              </a:spcAft>
              <a:buFont typeface="Arial" panose="020B0604020202020204" pitchFamily="34" charset="0"/>
              <a:buChar char="•"/>
            </a:pPr>
            <a:r>
              <a:rPr lang="en-US" dirty="0"/>
              <a:t>Use of school based technology (emails, web pages, </a:t>
            </a:r>
            <a:r>
              <a:rPr lang="en-US" dirty="0" err="1"/>
              <a:t>etc</a:t>
            </a:r>
            <a:r>
              <a:rPr lang="en-US" dirty="0"/>
              <a:t>)</a:t>
            </a:r>
          </a:p>
          <a:p>
            <a:pPr marL="742950" lvl="1" indent="-285750">
              <a:spcBef>
                <a:spcPts val="600"/>
              </a:spcBef>
              <a:spcAft>
                <a:spcPts val="600"/>
              </a:spcAft>
              <a:buFont typeface="Arial" panose="020B0604020202020204" pitchFamily="34" charset="0"/>
              <a:buChar char="•"/>
            </a:pPr>
            <a:r>
              <a:rPr lang="en-US" dirty="0"/>
              <a:t>Tracking assignment completion and </a:t>
            </a:r>
            <a:r>
              <a:rPr lang="en-US" dirty="0" smtClean="0"/>
              <a:t>grades</a:t>
            </a:r>
          </a:p>
          <a:p>
            <a:pPr lvl="1">
              <a:spcBef>
                <a:spcPts val="600"/>
              </a:spcBef>
            </a:pPr>
            <a:endParaRPr lang="en-US" sz="1400" dirty="0"/>
          </a:p>
          <a:p>
            <a:pPr marL="914400" lvl="3" algn="r"/>
            <a:r>
              <a:rPr lang="en-US" sz="1000" dirty="0"/>
              <a:t>(Excerpt from Handbook, pg. 7)</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458" y="3752850"/>
            <a:ext cx="2088496" cy="2286000"/>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3" descr="C:\Users\pell\AppData\Local\Microsoft\Windows\Temporary Internet Files\Content.IE5\36MHP3G0\MC9004348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90600"/>
            <a:ext cx="1142886" cy="114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71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0" y="2590800"/>
            <a:ext cx="4343400" cy="3535363"/>
          </a:xfrm>
        </p:spPr>
        <p:txBody>
          <a:bodyPr/>
          <a:lstStyle/>
          <a:p>
            <a:r>
              <a:rPr lang="en-US" sz="2800" dirty="0" smtClean="0"/>
              <a:t>Parking lot/Future topics</a:t>
            </a:r>
          </a:p>
          <a:p>
            <a:r>
              <a:rPr lang="en-US" sz="2800" dirty="0" smtClean="0"/>
              <a:t>Agenda</a:t>
            </a:r>
          </a:p>
          <a:p>
            <a:r>
              <a:rPr lang="en-US" sz="2800" dirty="0" smtClean="0"/>
              <a:t>Materials</a:t>
            </a:r>
          </a:p>
          <a:p>
            <a:endParaRPr lang="en-US" dirty="0"/>
          </a:p>
        </p:txBody>
      </p:sp>
      <p:sp>
        <p:nvSpPr>
          <p:cNvPr id="3" name="Title 2"/>
          <p:cNvSpPr>
            <a:spLocks noGrp="1"/>
          </p:cNvSpPr>
          <p:nvPr>
            <p:ph type="title"/>
          </p:nvPr>
        </p:nvSpPr>
        <p:spPr/>
        <p:txBody>
          <a:bodyPr/>
          <a:lstStyle/>
          <a:p>
            <a:r>
              <a:rPr lang="en-US" dirty="0" smtClean="0">
                <a:solidFill>
                  <a:schemeClr val="tx2"/>
                </a:solidFill>
              </a:rPr>
              <a:t>Materials</a:t>
            </a:r>
            <a:endParaRPr lang="en-US" dirty="0">
              <a:solidFill>
                <a:schemeClr val="tx2"/>
              </a:solidFill>
            </a:endParaRPr>
          </a:p>
        </p:txBody>
      </p:sp>
      <p:pic>
        <p:nvPicPr>
          <p:cNvPr id="3074" name="Picture 2" descr="C:\Users\hearn\AppData\Local\Microsoft\Windows\Temporary Internet Files\Content.IE5\63737VSU\MC9001294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647" y="2438400"/>
            <a:ext cx="2675118" cy="240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73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119" y="381000"/>
            <a:ext cx="3509789" cy="648736"/>
          </a:xfrm>
        </p:spPr>
        <p:txBody>
          <a:bodyPr>
            <a:normAutofit fontScale="90000"/>
          </a:bodyPr>
          <a:lstStyle/>
          <a:p>
            <a:r>
              <a:rPr lang="en-US" sz="2800" b="1" dirty="0" smtClean="0">
                <a:solidFill>
                  <a:schemeClr val="bg1"/>
                </a:solidFill>
              </a:rPr>
              <a:t>HS-BEP: An Academic </a:t>
            </a:r>
            <a:br>
              <a:rPr lang="en-US" sz="2800" b="1" dirty="0" smtClean="0">
                <a:solidFill>
                  <a:schemeClr val="bg1"/>
                </a:solidFill>
              </a:rPr>
            </a:br>
            <a:r>
              <a:rPr lang="en-US" sz="2800" b="1" dirty="0" smtClean="0">
                <a:solidFill>
                  <a:schemeClr val="bg1"/>
                </a:solidFill>
              </a:rPr>
              <a:t>Seminar with PRIDE</a:t>
            </a:r>
            <a:endParaRPr lang="en-US" sz="2800" b="1" dirty="0">
              <a:solidFill>
                <a:schemeClr val="bg1"/>
              </a:solidFill>
            </a:endParaRPr>
          </a:p>
        </p:txBody>
      </p:sp>
      <p:sp>
        <p:nvSpPr>
          <p:cNvPr id="4" name="TextBox 3"/>
          <p:cNvSpPr txBox="1"/>
          <p:nvPr/>
        </p:nvSpPr>
        <p:spPr>
          <a:xfrm>
            <a:off x="484310" y="1219200"/>
            <a:ext cx="8354890" cy="5262979"/>
          </a:xfrm>
          <a:prstGeom prst="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b="1" dirty="0" smtClean="0"/>
          </a:p>
          <a:p>
            <a:r>
              <a:rPr lang="en-US" b="1" dirty="0" smtClean="0"/>
              <a:t>COMPONENTS MAY NEED TO </a:t>
            </a:r>
            <a:r>
              <a:rPr lang="en-US" b="1" u="sng" dirty="0" smtClean="0"/>
              <a:t>CHANGE</a:t>
            </a:r>
            <a:r>
              <a:rPr lang="en-US" b="1" dirty="0" smtClean="0"/>
              <a: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pPr marL="914400" lvl="3" algn="r"/>
            <a:endParaRPr lang="en-US" sz="1000" dirty="0" smtClean="0"/>
          </a:p>
          <a:p>
            <a:pPr marL="914400" lvl="3" algn="r"/>
            <a:endParaRPr lang="en-US" sz="1000" dirty="0"/>
          </a:p>
          <a:p>
            <a:pPr marL="914400" lvl="3" algn="r"/>
            <a:r>
              <a:rPr lang="en-US" sz="1000" dirty="0" smtClean="0"/>
              <a:t>(Excerpt from Swain-</a:t>
            </a:r>
            <a:r>
              <a:rPr lang="en-US" sz="1000" dirty="0" err="1" smtClean="0"/>
              <a:t>Bradway</a:t>
            </a:r>
            <a:r>
              <a:rPr lang="en-US" sz="1000" dirty="0" smtClean="0"/>
              <a:t> and </a:t>
            </a:r>
            <a:r>
              <a:rPr lang="en-US" sz="1000" dirty="0" err="1" smtClean="0"/>
              <a:t>Kerner</a:t>
            </a:r>
            <a:r>
              <a:rPr lang="en-US" sz="1000" dirty="0" smtClean="0"/>
              <a:t>, 2009 slide)</a:t>
            </a:r>
          </a:p>
        </p:txBody>
      </p:sp>
      <p:pic>
        <p:nvPicPr>
          <p:cNvPr id="5" name="Picture 3" descr="C:\Users\pell\AppData\Local\Microsoft\Windows\Temporary Internet Files\Content.IE5\36MHP3G0\MC9004348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990600"/>
            <a:ext cx="1142886" cy="11428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14322"/>
            <a:ext cx="4798804"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715859"/>
            <a:ext cx="3200400" cy="241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100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119" y="381000"/>
            <a:ext cx="3509789" cy="648736"/>
          </a:xfrm>
        </p:spPr>
        <p:txBody>
          <a:bodyPr>
            <a:normAutofit fontScale="90000"/>
          </a:bodyPr>
          <a:lstStyle/>
          <a:p>
            <a:r>
              <a:rPr lang="en-US" sz="2800" b="1" dirty="0" smtClean="0">
                <a:solidFill>
                  <a:schemeClr val="bg1"/>
                </a:solidFill>
              </a:rPr>
              <a:t>HS-BEP: An Academic </a:t>
            </a:r>
            <a:br>
              <a:rPr lang="en-US" sz="2800" b="1" dirty="0" smtClean="0">
                <a:solidFill>
                  <a:schemeClr val="bg1"/>
                </a:solidFill>
              </a:rPr>
            </a:br>
            <a:r>
              <a:rPr lang="en-US" sz="2800" b="1" dirty="0" smtClean="0">
                <a:solidFill>
                  <a:schemeClr val="bg1"/>
                </a:solidFill>
              </a:rPr>
              <a:t>Seminar with PRIDE</a:t>
            </a:r>
            <a:endParaRPr lang="en-US" sz="2800" b="1" dirty="0">
              <a:solidFill>
                <a:schemeClr val="bg1"/>
              </a:solidFill>
            </a:endParaRPr>
          </a:p>
        </p:txBody>
      </p:sp>
      <p:sp>
        <p:nvSpPr>
          <p:cNvPr id="4" name="TextBox 3"/>
          <p:cNvSpPr txBox="1"/>
          <p:nvPr/>
        </p:nvSpPr>
        <p:spPr>
          <a:xfrm>
            <a:off x="484309" y="1143000"/>
            <a:ext cx="7478533" cy="5334000"/>
          </a:xfrm>
          <a:prstGeom prst="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b="1" dirty="0" smtClean="0"/>
          </a:p>
          <a:p>
            <a:r>
              <a:rPr lang="en-US" b="1" dirty="0" smtClean="0"/>
              <a:t>USE DATA TO DETERMINE SEMINAR EFFECTIVENESS :</a:t>
            </a:r>
          </a:p>
          <a:p>
            <a:endParaRPr lang="en-US" dirty="0" smtClean="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a:p>
          <a:p>
            <a:pPr marL="914400" lvl="3" algn="r"/>
            <a:r>
              <a:rPr lang="en-US" sz="1000" dirty="0"/>
              <a:t>(Excerpt from Swain-</a:t>
            </a:r>
            <a:r>
              <a:rPr lang="en-US" sz="1000" dirty="0" err="1"/>
              <a:t>Bradway</a:t>
            </a:r>
            <a:r>
              <a:rPr lang="en-US" sz="1000" dirty="0"/>
              <a:t> and </a:t>
            </a:r>
            <a:r>
              <a:rPr lang="en-US" sz="1000" dirty="0" err="1"/>
              <a:t>Kerner</a:t>
            </a:r>
            <a:r>
              <a:rPr lang="en-US" sz="1000" dirty="0"/>
              <a:t>, 2009 </a:t>
            </a:r>
            <a:r>
              <a:rPr lang="en-US" sz="1000" dirty="0" smtClean="0"/>
              <a:t>slides)</a:t>
            </a:r>
            <a:endParaRPr lang="en-US" sz="1000" dirty="0"/>
          </a:p>
        </p:txBody>
      </p:sp>
      <p:pic>
        <p:nvPicPr>
          <p:cNvPr id="5" name="Picture 3" descr="C:\Users\pell\AppData\Local\Microsoft\Windows\Temporary Internet Files\Content.IE5\36MHP3G0\MC9004348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990600"/>
            <a:ext cx="1142886" cy="11428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1200"/>
            <a:ext cx="4074704" cy="30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249413"/>
            <a:ext cx="3581400" cy="268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057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119" y="381000"/>
            <a:ext cx="3509789" cy="648736"/>
          </a:xfrm>
        </p:spPr>
        <p:txBody>
          <a:bodyPr>
            <a:normAutofit fontScale="90000"/>
          </a:bodyPr>
          <a:lstStyle/>
          <a:p>
            <a:r>
              <a:rPr lang="en-US" sz="2800" b="1" dirty="0" smtClean="0">
                <a:solidFill>
                  <a:schemeClr val="bg1"/>
                </a:solidFill>
              </a:rPr>
              <a:t>HS-BEP: An Academic </a:t>
            </a:r>
            <a:br>
              <a:rPr lang="en-US" sz="2800" b="1" dirty="0" smtClean="0">
                <a:solidFill>
                  <a:schemeClr val="bg1"/>
                </a:solidFill>
              </a:rPr>
            </a:br>
            <a:r>
              <a:rPr lang="en-US" sz="2800" b="1" dirty="0" smtClean="0">
                <a:solidFill>
                  <a:schemeClr val="bg1"/>
                </a:solidFill>
              </a:rPr>
              <a:t>Seminar with PRIDE</a:t>
            </a:r>
            <a:endParaRPr lang="en-US" sz="2800" b="1" dirty="0">
              <a:solidFill>
                <a:schemeClr val="bg1"/>
              </a:solidFill>
            </a:endParaRPr>
          </a:p>
        </p:txBody>
      </p:sp>
      <p:sp>
        <p:nvSpPr>
          <p:cNvPr id="4" name="TextBox 3"/>
          <p:cNvSpPr txBox="1"/>
          <p:nvPr/>
        </p:nvSpPr>
        <p:spPr>
          <a:xfrm>
            <a:off x="484310" y="1143000"/>
            <a:ext cx="6907090" cy="5463034"/>
          </a:xfrm>
          <a:prstGeom prst="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b="1" dirty="0" smtClean="0"/>
          </a:p>
          <a:p>
            <a:r>
              <a:rPr lang="en-US" b="1" dirty="0" smtClean="0"/>
              <a:t>ADDITIONAL RESOURCES IN HANDBOOK:</a:t>
            </a:r>
          </a:p>
          <a:p>
            <a:endParaRPr lang="en-US" dirty="0" smtClean="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a:p>
          <a:p>
            <a:pPr lvl="1">
              <a:spcBef>
                <a:spcPts val="600"/>
              </a:spcBef>
            </a:pPr>
            <a:endParaRPr lang="en-US" sz="1400" dirty="0" smtClean="0"/>
          </a:p>
          <a:p>
            <a:pPr lvl="1">
              <a:spcBef>
                <a:spcPts val="600"/>
              </a:spcBef>
            </a:pPr>
            <a:endParaRPr lang="en-US" sz="1400" dirty="0" smtClean="0"/>
          </a:p>
          <a:p>
            <a:pPr lvl="1">
              <a:spcBef>
                <a:spcPts val="600"/>
              </a:spcBef>
            </a:pPr>
            <a:endParaRPr lang="en-US" sz="1400" dirty="0"/>
          </a:p>
          <a:p>
            <a:pPr marL="914400" lvl="3" algn="r"/>
            <a:r>
              <a:rPr lang="en-US" sz="1000" dirty="0" smtClean="0"/>
              <a:t>(Excerpt </a:t>
            </a:r>
            <a:r>
              <a:rPr lang="en-US" sz="1000" dirty="0"/>
              <a:t>from Handbook, pg. </a:t>
            </a:r>
            <a:r>
              <a:rPr lang="en-US" sz="1000" dirty="0" smtClean="0"/>
              <a:t>72)</a:t>
            </a:r>
            <a:endParaRPr lang="en-US" sz="1000" dirty="0"/>
          </a:p>
        </p:txBody>
      </p:sp>
      <p:pic>
        <p:nvPicPr>
          <p:cNvPr id="5" name="Picture 3" descr="C:\Users\pell\AppData\Local\Microsoft\Windows\Temporary Internet Files\Content.IE5\36MHP3G0\MC9004348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990600"/>
            <a:ext cx="1142886" cy="11428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61" y="1806948"/>
            <a:ext cx="6148388" cy="44453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4423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Tier 2 intervention </a:t>
            </a:r>
          </a:p>
          <a:p>
            <a:r>
              <a:rPr lang="en-US" dirty="0" smtClean="0"/>
              <a:t>Designed to increase student engagement </a:t>
            </a:r>
          </a:p>
          <a:p>
            <a:r>
              <a:rPr lang="en-US" dirty="0" smtClean="0"/>
              <a:t>Role of “monitor” </a:t>
            </a:r>
          </a:p>
          <a:p>
            <a:pPr lvl="1"/>
            <a:r>
              <a:rPr lang="en-US" dirty="0"/>
              <a:t>C</a:t>
            </a:r>
            <a:r>
              <a:rPr lang="en-US" dirty="0" smtClean="0"/>
              <a:t>hecks in with student regularly to discuss progress</a:t>
            </a:r>
          </a:p>
          <a:p>
            <a:pPr lvl="1"/>
            <a:r>
              <a:rPr lang="en-US" dirty="0" smtClean="0"/>
              <a:t>Provides feedback </a:t>
            </a:r>
          </a:p>
          <a:p>
            <a:pPr lvl="1"/>
            <a:r>
              <a:rPr lang="en-US" dirty="0" smtClean="0"/>
              <a:t>Intervenes when problem occurs</a:t>
            </a:r>
          </a:p>
          <a:p>
            <a:pPr lvl="1"/>
            <a:r>
              <a:rPr lang="en-US" dirty="0" smtClean="0"/>
              <a:t>Coordinates services</a:t>
            </a:r>
            <a:endParaRPr lang="en-US" dirty="0"/>
          </a:p>
          <a:p>
            <a:pPr lvl="1"/>
            <a:endParaRPr lang="en-US" dirty="0"/>
          </a:p>
        </p:txBody>
      </p:sp>
      <p:sp>
        <p:nvSpPr>
          <p:cNvPr id="3" name="Title 2"/>
          <p:cNvSpPr>
            <a:spLocks noGrp="1"/>
          </p:cNvSpPr>
          <p:nvPr>
            <p:ph type="title"/>
          </p:nvPr>
        </p:nvSpPr>
        <p:spPr/>
        <p:txBody>
          <a:bodyPr/>
          <a:lstStyle/>
          <a:p>
            <a:r>
              <a:rPr lang="en-US" dirty="0" smtClean="0">
                <a:solidFill>
                  <a:srgbClr val="073E87"/>
                </a:solidFill>
              </a:rPr>
              <a:t>Check and Connect</a:t>
            </a:r>
            <a:endParaRPr lang="en-US" dirty="0">
              <a:solidFill>
                <a:srgbClr val="073E87"/>
              </a:solidFill>
            </a:endParaRPr>
          </a:p>
        </p:txBody>
      </p:sp>
    </p:spTree>
    <p:extLst>
      <p:ext uri="{BB962C8B-B14F-4D97-AF65-F5344CB8AC3E}">
        <p14:creationId xmlns:p14="http://schemas.microsoft.com/office/powerpoint/2010/main" val="2563223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Tier 3 </a:t>
            </a:r>
            <a:r>
              <a:rPr lang="en-US" dirty="0" smtClean="0"/>
              <a:t/>
            </a:r>
            <a:br>
              <a:rPr lang="en-US" dirty="0" smtClean="0"/>
            </a:br>
            <a:r>
              <a:rPr lang="en-US" dirty="0" smtClean="0"/>
              <a:t>Coach </a:t>
            </a:r>
            <a:r>
              <a:rPr lang="en-US" dirty="0"/>
              <a:t>Intervention Idea </a:t>
            </a:r>
            <a:r>
              <a:rPr lang="en-US" dirty="0" smtClean="0"/>
              <a:t/>
            </a:r>
            <a:br>
              <a:rPr lang="en-US" dirty="0" smtClean="0"/>
            </a:br>
            <a:r>
              <a:rPr lang="en-US" dirty="0" smtClean="0"/>
              <a:t>Sharing </a:t>
            </a:r>
            <a:r>
              <a:rPr lang="en-US" dirty="0"/>
              <a:t>&amp; Discussion</a:t>
            </a:r>
          </a:p>
        </p:txBody>
      </p:sp>
      <p:sp>
        <p:nvSpPr>
          <p:cNvPr id="5" name="Subtitle 4"/>
          <p:cNvSpPr>
            <a:spLocks noGrp="1"/>
          </p:cNvSpPr>
          <p:nvPr>
            <p:ph type="subTitle" idx="1"/>
          </p:nvPr>
        </p:nvSpPr>
        <p:spPr/>
        <p:txBody>
          <a:bodyPr/>
          <a:lstStyle/>
          <a:p>
            <a:endParaRPr lang="en-US"/>
          </a:p>
        </p:txBody>
      </p:sp>
      <p:pic>
        <p:nvPicPr>
          <p:cNvPr id="6147" name="Picture 3" descr="C:\Users\hearn\AppData\Local\Microsoft\Windows\Temporary Internet Files\Content.IE5\1PJLVSIR\MC9000487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199" y="3657600"/>
            <a:ext cx="2367447" cy="203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1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FBA/BSP – Technical Assistance Flow Chart</a:t>
            </a:r>
          </a:p>
          <a:p>
            <a:pPr lvl="0"/>
            <a:r>
              <a:rPr lang="en-US" sz="2800" dirty="0"/>
              <a:t>FBA/BSP - Fidelity-Check/Monitoring Form </a:t>
            </a:r>
          </a:p>
          <a:p>
            <a:pPr lvl="0"/>
            <a:r>
              <a:rPr lang="en-US" sz="2800" dirty="0"/>
              <a:t>Key Intervention Strategies at Tier 3</a:t>
            </a:r>
          </a:p>
          <a:p>
            <a:endParaRPr lang="en-US" dirty="0"/>
          </a:p>
        </p:txBody>
      </p:sp>
      <p:sp>
        <p:nvSpPr>
          <p:cNvPr id="3" name="Title 2"/>
          <p:cNvSpPr>
            <a:spLocks noGrp="1"/>
          </p:cNvSpPr>
          <p:nvPr>
            <p:ph type="title"/>
          </p:nvPr>
        </p:nvSpPr>
        <p:spPr/>
        <p:txBody>
          <a:bodyPr/>
          <a:lstStyle/>
          <a:p>
            <a:r>
              <a:rPr lang="en-US" dirty="0">
                <a:solidFill>
                  <a:schemeClr val="tx2"/>
                </a:solidFill>
              </a:rPr>
              <a:t>Tier </a:t>
            </a:r>
            <a:r>
              <a:rPr lang="en-US" dirty="0" smtClean="0">
                <a:solidFill>
                  <a:schemeClr val="tx2"/>
                </a:solidFill>
              </a:rPr>
              <a:t>3 </a:t>
            </a:r>
            <a:r>
              <a:rPr lang="en-US" dirty="0">
                <a:solidFill>
                  <a:schemeClr val="tx2"/>
                </a:solidFill>
              </a:rPr>
              <a:t>Project Resource Sharing </a:t>
            </a:r>
          </a:p>
        </p:txBody>
      </p:sp>
    </p:spTree>
    <p:extLst>
      <p:ext uri="{BB962C8B-B14F-4D97-AF65-F5344CB8AC3E}">
        <p14:creationId xmlns:p14="http://schemas.microsoft.com/office/powerpoint/2010/main" val="1930467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408333" cy="3611563"/>
          </a:xfrm>
        </p:spPr>
        <p:txBody>
          <a:bodyPr>
            <a:normAutofit/>
          </a:bodyPr>
          <a:lstStyle/>
          <a:p>
            <a:pPr lvl="0"/>
            <a:r>
              <a:rPr lang="en-US" sz="2800" b="1" dirty="0" smtClean="0"/>
              <a:t>3. </a:t>
            </a:r>
            <a:r>
              <a:rPr lang="en-US" b="1" i="1" dirty="0" smtClean="0"/>
              <a:t>What </a:t>
            </a:r>
            <a:r>
              <a:rPr lang="en-US" b="1" i="1" dirty="0"/>
              <a:t>goal(s) do you have for your district regarding Tier 2/3 interventions in </a:t>
            </a:r>
            <a:r>
              <a:rPr lang="en-US" b="1" i="1" dirty="0" smtClean="0"/>
              <a:t>2013-2014?</a:t>
            </a:r>
          </a:p>
          <a:p>
            <a:pPr lvl="0"/>
            <a:endParaRPr lang="en-US" sz="2000" dirty="0"/>
          </a:p>
          <a:p>
            <a:pPr lvl="1"/>
            <a:r>
              <a:rPr lang="en-US" i="1" dirty="0" smtClean="0"/>
              <a:t>What </a:t>
            </a:r>
            <a:r>
              <a:rPr lang="en-US" i="1" dirty="0"/>
              <a:t>is your first step when you get back home?</a:t>
            </a:r>
            <a:endParaRPr lang="en-US" sz="1600" dirty="0"/>
          </a:p>
          <a:p>
            <a:endParaRPr lang="en-US" dirty="0"/>
          </a:p>
        </p:txBody>
      </p:sp>
      <p:sp>
        <p:nvSpPr>
          <p:cNvPr id="3" name="Title 2"/>
          <p:cNvSpPr>
            <a:spLocks noGrp="1"/>
          </p:cNvSpPr>
          <p:nvPr>
            <p:ph type="title"/>
          </p:nvPr>
        </p:nvSpPr>
        <p:spPr/>
        <p:txBody>
          <a:bodyPr/>
          <a:lstStyle/>
          <a:p>
            <a:r>
              <a:rPr lang="en-US" dirty="0" smtClean="0">
                <a:solidFill>
                  <a:schemeClr val="tx2"/>
                </a:solidFill>
              </a:rPr>
              <a:t>Tier 2 &amp; 3 Reflections</a:t>
            </a:r>
            <a:endParaRPr lang="en-US" dirty="0">
              <a:solidFill>
                <a:schemeClr val="tx2"/>
              </a:solidFill>
            </a:endParaRPr>
          </a:p>
        </p:txBody>
      </p:sp>
    </p:spTree>
    <p:extLst>
      <p:ext uri="{BB962C8B-B14F-4D97-AF65-F5344CB8AC3E}">
        <p14:creationId xmlns:p14="http://schemas.microsoft.com/office/powerpoint/2010/main" val="2406652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4. </a:t>
            </a:r>
            <a:r>
              <a:rPr lang="en-US" b="1" dirty="0"/>
              <a:t>What strategies did your school(s) try this year to encourage self-discipline and improve student-to-student relationships</a:t>
            </a:r>
            <a:r>
              <a:rPr lang="en-US" b="1" dirty="0" smtClean="0"/>
              <a:t>?</a:t>
            </a:r>
            <a:r>
              <a:rPr lang="en-US" dirty="0"/>
              <a:t> </a:t>
            </a:r>
          </a:p>
          <a:p>
            <a:pPr lvl="1"/>
            <a:r>
              <a:rPr lang="en-US" dirty="0"/>
              <a:t>How successful were these interventions</a:t>
            </a:r>
            <a:r>
              <a:rPr lang="en-US" dirty="0" smtClean="0"/>
              <a:t>?</a:t>
            </a:r>
          </a:p>
          <a:p>
            <a:pPr marL="301943" lvl="1" indent="0">
              <a:buNone/>
            </a:pPr>
            <a:endParaRPr lang="en-US" dirty="0"/>
          </a:p>
          <a:p>
            <a:pPr lvl="0"/>
            <a:r>
              <a:rPr lang="en-US" b="1" dirty="0" smtClean="0"/>
              <a:t>5. What </a:t>
            </a:r>
            <a:r>
              <a:rPr lang="en-US" b="1" dirty="0"/>
              <a:t>are the areas in which you/schools still think additional supports are needed?</a:t>
            </a:r>
            <a:endParaRPr lang="en-US" dirty="0"/>
          </a:p>
          <a:p>
            <a:endParaRPr lang="en-US" dirty="0"/>
          </a:p>
        </p:txBody>
      </p:sp>
      <p:sp>
        <p:nvSpPr>
          <p:cNvPr id="3" name="Title 2"/>
          <p:cNvSpPr>
            <a:spLocks noGrp="1"/>
          </p:cNvSpPr>
          <p:nvPr>
            <p:ph type="title"/>
          </p:nvPr>
        </p:nvSpPr>
        <p:spPr/>
        <p:txBody>
          <a:bodyPr>
            <a:normAutofit fontScale="90000"/>
          </a:bodyPr>
          <a:lstStyle/>
          <a:p>
            <a:r>
              <a:rPr lang="en-US" b="1" i="1" dirty="0" smtClean="0">
                <a:solidFill>
                  <a:srgbClr val="073E87"/>
                </a:solidFill>
              </a:rPr>
              <a:t>Self-Discipline &amp;</a:t>
            </a:r>
            <a:r>
              <a:rPr lang="en-US" dirty="0">
                <a:solidFill>
                  <a:srgbClr val="073E87"/>
                </a:solidFill>
              </a:rPr>
              <a:t/>
            </a:r>
            <a:br>
              <a:rPr lang="en-US" dirty="0">
                <a:solidFill>
                  <a:srgbClr val="073E87"/>
                </a:solidFill>
              </a:rPr>
            </a:br>
            <a:r>
              <a:rPr lang="en-US" b="1" i="1" dirty="0">
                <a:solidFill>
                  <a:srgbClr val="073E87"/>
                </a:solidFill>
              </a:rPr>
              <a:t>Student </a:t>
            </a:r>
            <a:r>
              <a:rPr lang="en-US" b="1" i="1" dirty="0" smtClean="0">
                <a:solidFill>
                  <a:srgbClr val="073E87"/>
                </a:solidFill>
              </a:rPr>
              <a:t>Relationships Reflections</a:t>
            </a:r>
            <a:endParaRPr lang="en-US" dirty="0">
              <a:solidFill>
                <a:srgbClr val="073E87"/>
              </a:solidFill>
            </a:endParaRPr>
          </a:p>
        </p:txBody>
      </p:sp>
    </p:spTree>
    <p:extLst>
      <p:ext uri="{BB962C8B-B14F-4D97-AF65-F5344CB8AC3E}">
        <p14:creationId xmlns:p14="http://schemas.microsoft.com/office/powerpoint/2010/main" val="1537697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normAutofit fontScale="90000"/>
          </a:bodyPr>
          <a:lstStyle/>
          <a:p>
            <a:pPr>
              <a:defRPr/>
            </a:pPr>
            <a:r>
              <a:rPr lang="en-US" dirty="0" smtClean="0">
                <a:solidFill>
                  <a:srgbClr val="073E87"/>
                </a:solidFill>
              </a:rPr>
              <a:t>Self-Discipline and DE-PBS  Overview</a:t>
            </a:r>
            <a:endParaRPr lang="en-US" dirty="0" smtClean="0">
              <a:ea typeface="+mj-ea"/>
            </a:endParaRPr>
          </a:p>
        </p:txBody>
      </p:sp>
      <p:sp>
        <p:nvSpPr>
          <p:cNvPr id="173059" name="Content Placeholder 2"/>
          <p:cNvSpPr>
            <a:spLocks noGrp="1"/>
          </p:cNvSpPr>
          <p:nvPr>
            <p:ph idx="1"/>
          </p:nvPr>
        </p:nvSpPr>
        <p:spPr>
          <a:xfrm>
            <a:off x="457200" y="2362200"/>
            <a:ext cx="7924800" cy="4038600"/>
          </a:xfrm>
        </p:spPr>
        <p:txBody>
          <a:bodyPr/>
          <a:lstStyle/>
          <a:p>
            <a:pPr marL="0" indent="0">
              <a:buNone/>
            </a:pPr>
            <a:r>
              <a:rPr lang="en-US" sz="3200" dirty="0">
                <a:solidFill>
                  <a:srgbClr val="073E87"/>
                </a:solidFill>
                <a:ea typeface="+mj-ea"/>
                <a:cs typeface="+mj-cs"/>
              </a:rPr>
              <a:t>DE-PBS Key Feature</a:t>
            </a:r>
            <a:endParaRPr lang="en-US" altLang="en-US" sz="3200" dirty="0" smtClean="0">
              <a:solidFill>
                <a:srgbClr val="073E87"/>
              </a:solidFill>
              <a:ea typeface="ＭＳ Ｐゴシック" pitchFamily="34" charset="-128"/>
            </a:endParaRPr>
          </a:p>
          <a:p>
            <a:pPr eaLnBrk="1" hangingPunct="1"/>
            <a:r>
              <a:rPr lang="en-US" altLang="en-US" sz="2400" dirty="0" smtClean="0">
                <a:ea typeface="ＭＳ Ｐゴシック" pitchFamily="34" charset="-128"/>
              </a:rPr>
              <a:t>Schools recognize the importance of </a:t>
            </a:r>
            <a:r>
              <a:rPr lang="en-US" altLang="en-US" sz="2400" i="1" dirty="0" smtClean="0">
                <a:solidFill>
                  <a:schemeClr val="accent2"/>
                </a:solidFill>
                <a:ea typeface="ＭＳ Ｐゴシック" pitchFamily="34" charset="-128"/>
              </a:rPr>
              <a:t>developing self- discipline</a:t>
            </a:r>
            <a:r>
              <a:rPr lang="en-US" altLang="en-US" sz="2400" dirty="0" smtClean="0">
                <a:ea typeface="ＭＳ Ｐゴシック" pitchFamily="34" charset="-128"/>
              </a:rPr>
              <a:t>, implementing evidence based programs in character education and social and emotional learning, and/or infusing lessons throughout the curriculum that teach social-emotional competencies</a:t>
            </a:r>
          </a:p>
        </p:txBody>
      </p:sp>
      <p:pic>
        <p:nvPicPr>
          <p:cNvPr id="173060" name="Picture 2" descr="C:\Users\hearn\AppData\Local\Microsoft\Windows\Temporary Internet Files\Content.IE5\L9CIPBVF\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5105400"/>
            <a:ext cx="183356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563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solidFill>
                  <a:srgbClr val="073E87"/>
                </a:solidFill>
              </a:rPr>
              <a:t>DE’s </a:t>
            </a:r>
            <a:r>
              <a:rPr lang="en-US" dirty="0">
                <a:solidFill>
                  <a:srgbClr val="073E87"/>
                </a:solidFill>
              </a:rPr>
              <a:t>approach to </a:t>
            </a:r>
            <a:r>
              <a:rPr lang="en-US" dirty="0" smtClean="0">
                <a:solidFill>
                  <a:srgbClr val="073E87"/>
                </a:solidFill>
              </a:rPr>
              <a:t>SWPBS</a:t>
            </a:r>
            <a:endParaRPr lang="en-US" dirty="0">
              <a:solidFill>
                <a:srgbClr val="073E87"/>
              </a:solidFill>
            </a:endParaRPr>
          </a:p>
        </p:txBody>
      </p:sp>
      <p:sp>
        <p:nvSpPr>
          <p:cNvPr id="3" name="Content Placeholder 2"/>
          <p:cNvSpPr>
            <a:spLocks noGrp="1"/>
          </p:cNvSpPr>
          <p:nvPr>
            <p:ph idx="1"/>
          </p:nvPr>
        </p:nvSpPr>
        <p:spPr/>
        <p:txBody>
          <a:bodyPr>
            <a:normAutofit lnSpcReduction="10000"/>
          </a:bodyPr>
          <a:lstStyle/>
          <a:p>
            <a:r>
              <a:rPr lang="en-US" dirty="0" smtClean="0"/>
              <a:t>Although </a:t>
            </a:r>
            <a:r>
              <a:rPr lang="en-US" dirty="0"/>
              <a:t>similar to the SWPBS approach found in many other </a:t>
            </a:r>
            <a:r>
              <a:rPr lang="en-US" dirty="0" smtClean="0"/>
              <a:t>states, </a:t>
            </a:r>
            <a:r>
              <a:rPr lang="en-US" dirty="0"/>
              <a:t>Delaware’s approach (DE-PBS) places much greater emphasis on integrating common features of SWPBS with those of the Social and Emotional Learning approach (SEL; see www.CASEL.org). In integrating these two popular approaches, the primary goal of DE-PBS is to create safe and caring learning environments that promote the social-emotional and academic development of all children. </a:t>
            </a:r>
            <a:endParaRPr lang="en-US" dirty="0" smtClean="0"/>
          </a:p>
        </p:txBody>
      </p:sp>
      <p:sp>
        <p:nvSpPr>
          <p:cNvPr id="5" name="Footer Placeholder 4"/>
          <p:cNvSpPr>
            <a:spLocks noGrp="1"/>
          </p:cNvSpPr>
          <p:nvPr>
            <p:ph type="ftr" sz="quarter" idx="11"/>
          </p:nvPr>
        </p:nvSpPr>
        <p:spPr/>
        <p:txBody>
          <a:bodyPr/>
          <a:lstStyle/>
          <a:p>
            <a:pPr>
              <a:defRPr/>
            </a:pPr>
            <a:r>
              <a:rPr lang="en-US" smtClean="0"/>
              <a:t>Correcting Misbehavior and Developing Self Discipline, 4/19/13</a:t>
            </a:r>
            <a:endParaRPr lang="en-US"/>
          </a:p>
        </p:txBody>
      </p:sp>
      <p:sp>
        <p:nvSpPr>
          <p:cNvPr id="4" name="Slide Number Placeholder 3"/>
          <p:cNvSpPr>
            <a:spLocks noGrp="1"/>
          </p:cNvSpPr>
          <p:nvPr>
            <p:ph type="sldNum" sz="quarter" idx="12"/>
          </p:nvPr>
        </p:nvSpPr>
        <p:spPr/>
        <p:txBody>
          <a:bodyPr/>
          <a:lstStyle/>
          <a:p>
            <a:pPr>
              <a:defRPr/>
            </a:pPr>
            <a:fld id="{AD4758D4-F188-4207-9855-F2C722F65CE3}" type="slidenum">
              <a:rPr lang="en-US" smtClean="0"/>
              <a:pPr>
                <a:defRPr/>
              </a:pPr>
              <a:t>39</a:t>
            </a:fld>
            <a:endParaRPr lang="en-US"/>
          </a:p>
        </p:txBody>
      </p:sp>
    </p:spTree>
    <p:extLst>
      <p:ext uri="{BB962C8B-B14F-4D97-AF65-F5344CB8AC3E}">
        <p14:creationId xmlns:p14="http://schemas.microsoft.com/office/powerpoint/2010/main" val="347382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09800"/>
            <a:ext cx="4919133" cy="3916363"/>
          </a:xfrm>
        </p:spPr>
        <p:txBody>
          <a:bodyPr/>
          <a:lstStyle/>
          <a:p>
            <a:pPr lvl="0"/>
            <a:r>
              <a:rPr lang="en-US" sz="2800" dirty="0" smtClean="0"/>
              <a:t>Network </a:t>
            </a:r>
            <a:r>
              <a:rPr lang="en-US" sz="2800" dirty="0"/>
              <a:t>among </a:t>
            </a:r>
            <a:r>
              <a:rPr lang="en-US" sz="2800" dirty="0" smtClean="0"/>
              <a:t>coaches</a:t>
            </a:r>
          </a:p>
          <a:p>
            <a:pPr lvl="0"/>
            <a:r>
              <a:rPr lang="en-US" sz="2800" dirty="0" smtClean="0"/>
              <a:t>Share ideas</a:t>
            </a:r>
          </a:p>
          <a:p>
            <a:pPr lvl="0"/>
            <a:r>
              <a:rPr lang="en-US" sz="2800" dirty="0" smtClean="0"/>
              <a:t>Share resources</a:t>
            </a:r>
          </a:p>
          <a:p>
            <a:pPr lvl="0"/>
            <a:r>
              <a:rPr lang="en-US" sz="2800" dirty="0" smtClean="0"/>
              <a:t>Gather </a:t>
            </a:r>
            <a:r>
              <a:rPr lang="en-US" sz="2800" dirty="0"/>
              <a:t>topics/ideas for future cadre </a:t>
            </a:r>
            <a:r>
              <a:rPr lang="en-US" sz="2800" dirty="0" smtClean="0"/>
              <a:t>meetings</a:t>
            </a:r>
          </a:p>
          <a:p>
            <a:pPr lvl="0"/>
            <a:r>
              <a:rPr lang="en-US" sz="2800" dirty="0" smtClean="0"/>
              <a:t>Others?</a:t>
            </a:r>
            <a:endParaRPr lang="en-US" sz="2800" dirty="0"/>
          </a:p>
          <a:p>
            <a:endParaRPr lang="en-US" dirty="0"/>
          </a:p>
        </p:txBody>
      </p:sp>
      <p:sp>
        <p:nvSpPr>
          <p:cNvPr id="2" name="Title 1"/>
          <p:cNvSpPr>
            <a:spLocks noGrp="1"/>
          </p:cNvSpPr>
          <p:nvPr>
            <p:ph type="title"/>
          </p:nvPr>
        </p:nvSpPr>
        <p:spPr/>
        <p:txBody>
          <a:bodyPr/>
          <a:lstStyle/>
          <a:p>
            <a:r>
              <a:rPr lang="en-US" dirty="0" smtClean="0">
                <a:solidFill>
                  <a:schemeClr val="tx2"/>
                </a:solidFill>
              </a:rPr>
              <a:t>Goals</a:t>
            </a:r>
            <a:endParaRPr lang="en-US" dirty="0">
              <a:solidFill>
                <a:schemeClr val="tx2"/>
              </a:solidFill>
            </a:endParaRPr>
          </a:p>
        </p:txBody>
      </p:sp>
      <p:pic>
        <p:nvPicPr>
          <p:cNvPr id="4099" name="Picture 3" descr="C:\Users\hearn\AppData\Local\Microsoft\Windows\Temporary Internet Files\Content.IE5\BWWBFBM1\MM90004663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14800"/>
            <a:ext cx="3290977"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19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188720"/>
            <a:ext cx="8229600" cy="4937444"/>
          </a:xfrm>
        </p:spPr>
        <p:txBody>
          <a:bodyPr/>
          <a:lstStyle/>
          <a:p>
            <a:pPr>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715890568"/>
              </p:ext>
            </p:extLst>
          </p:nvPr>
        </p:nvGraphicFramePr>
        <p:xfrm>
          <a:off x="198120" y="289557"/>
          <a:ext cx="8793480" cy="5750844"/>
        </p:xfrm>
        <a:graphic>
          <a:graphicData uri="http://schemas.openxmlformats.org/drawingml/2006/table">
            <a:tbl>
              <a:tblPr firstRow="1" bandRow="1">
                <a:tableStyleId>{5C22544A-7EE6-4342-B048-85BDC9FD1C3A}</a:tableStyleId>
              </a:tblPr>
              <a:tblGrid>
                <a:gridCol w="4192520"/>
                <a:gridCol w="2663002"/>
                <a:gridCol w="1937958"/>
              </a:tblGrid>
              <a:tr h="639584">
                <a:tc>
                  <a:txBody>
                    <a:bodyPr/>
                    <a:lstStyle/>
                    <a:p>
                      <a:endParaRPr lang="en-US" dirty="0"/>
                    </a:p>
                  </a:txBody>
                  <a:tcPr/>
                </a:tc>
                <a:tc gridSpan="2">
                  <a:txBody>
                    <a:bodyPr/>
                    <a:lstStyle/>
                    <a:p>
                      <a:pPr algn="ctr"/>
                      <a:r>
                        <a:rPr lang="en-US" sz="3200" dirty="0" smtClean="0"/>
                        <a:t>Approach </a:t>
                      </a:r>
                      <a:endParaRPr lang="en-US" sz="3200" dirty="0"/>
                    </a:p>
                  </a:txBody>
                  <a:tcPr/>
                </a:tc>
                <a:tc hMerge="1">
                  <a:txBody>
                    <a:bodyPr/>
                    <a:lstStyle/>
                    <a:p>
                      <a:endParaRPr lang="en-US" dirty="0"/>
                    </a:p>
                  </a:txBody>
                  <a:tcPr/>
                </a:tc>
              </a:tr>
              <a:tr h="1180705">
                <a:tc>
                  <a:txBody>
                    <a:bodyPr/>
                    <a:lstStyle/>
                    <a:p>
                      <a:pPr algn="ctr"/>
                      <a:r>
                        <a:rPr lang="en-US" sz="2400" b="1" dirty="0" smtClean="0"/>
                        <a:t>Components</a:t>
                      </a:r>
                      <a:r>
                        <a:rPr lang="en-US" sz="2400" b="1" baseline="0" dirty="0" smtClean="0"/>
                        <a:t> of Comprehensive School Discipline</a:t>
                      </a:r>
                      <a:endParaRPr lang="en-US" sz="2400" b="1" dirty="0"/>
                    </a:p>
                  </a:txBody>
                  <a:tcPr/>
                </a:tc>
                <a:tc>
                  <a:txBody>
                    <a:bodyPr/>
                    <a:lstStyle/>
                    <a:p>
                      <a:pPr algn="ctr"/>
                      <a:endParaRPr lang="en-US" sz="2400" b="1" dirty="0" smtClean="0"/>
                    </a:p>
                    <a:p>
                      <a:pPr algn="ctr"/>
                      <a:r>
                        <a:rPr lang="en-US" sz="2400" b="1" dirty="0" smtClean="0"/>
                        <a:t>Traditional</a:t>
                      </a:r>
                    </a:p>
                    <a:p>
                      <a:pPr algn="ctr"/>
                      <a:r>
                        <a:rPr lang="en-US" sz="2400" b="1" dirty="0" smtClean="0"/>
                        <a:t>SWPBS</a:t>
                      </a:r>
                      <a:endParaRPr lang="en-US" sz="2400" b="1" dirty="0"/>
                    </a:p>
                  </a:txBody>
                  <a:tcPr/>
                </a:tc>
                <a:tc>
                  <a:txBody>
                    <a:bodyPr/>
                    <a:lstStyle/>
                    <a:p>
                      <a:pPr algn="ctr"/>
                      <a:endParaRPr lang="en-US" sz="2400" b="1" dirty="0" smtClean="0"/>
                    </a:p>
                    <a:p>
                      <a:pPr algn="ctr"/>
                      <a:r>
                        <a:rPr lang="en-US" sz="2400" b="1" dirty="0" smtClean="0"/>
                        <a:t>SEL</a:t>
                      </a:r>
                      <a:endParaRPr lang="en-US" sz="2400" b="1" dirty="0"/>
                    </a:p>
                  </a:txBody>
                  <a:tcPr/>
                </a:tc>
              </a:tr>
              <a:tr h="1171520">
                <a:tc>
                  <a:txBody>
                    <a:bodyPr/>
                    <a:lstStyle/>
                    <a:p>
                      <a:r>
                        <a:rPr lang="en-US" sz="2000" dirty="0" smtClean="0"/>
                        <a:t>Developing the social and emotional competencies of self-discipline</a:t>
                      </a:r>
                      <a:endParaRPr lang="en-US" sz="2000" dirty="0"/>
                    </a:p>
                  </a:txBody>
                  <a:tcPr/>
                </a:tc>
                <a:tc>
                  <a:txBody>
                    <a:bodyPr/>
                    <a:lstStyle/>
                    <a:p>
                      <a:r>
                        <a:rPr lang="en-US" sz="2000" dirty="0" smtClean="0"/>
                        <a:t>Weakness</a:t>
                      </a:r>
                      <a:endParaRPr lang="en-US" sz="2000" dirty="0"/>
                    </a:p>
                  </a:txBody>
                  <a:tcPr/>
                </a:tc>
                <a:tc>
                  <a:txBody>
                    <a:bodyPr/>
                    <a:lstStyle/>
                    <a:p>
                      <a:r>
                        <a:rPr lang="en-US" sz="2000" dirty="0" smtClean="0"/>
                        <a:t>Strength</a:t>
                      </a:r>
                      <a:endParaRPr lang="en-US" sz="2000" dirty="0"/>
                    </a:p>
                  </a:txBody>
                  <a:tcPr/>
                </a:tc>
              </a:tr>
              <a:tr h="985239">
                <a:tc>
                  <a:txBody>
                    <a:bodyPr/>
                    <a:lstStyle/>
                    <a:p>
                      <a:r>
                        <a:rPr lang="en-US" sz="2000" dirty="0" smtClean="0"/>
                        <a:t>Preventing behavior problems </a:t>
                      </a:r>
                      <a:endParaRPr lang="en-US" sz="2000" dirty="0"/>
                    </a:p>
                  </a:txBody>
                  <a:tcPr/>
                </a:tc>
                <a:tc>
                  <a:txBody>
                    <a:bodyPr/>
                    <a:lstStyle/>
                    <a:p>
                      <a:r>
                        <a:rPr lang="en-US" sz="2000" dirty="0" smtClean="0"/>
                        <a:t>Strength (more so</a:t>
                      </a:r>
                      <a:r>
                        <a:rPr lang="en-US" sz="2000" baseline="0" dirty="0" smtClean="0"/>
                        <a:t> </a:t>
                      </a:r>
                      <a:r>
                        <a:rPr lang="en-US" sz="2000" dirty="0" smtClean="0"/>
                        <a:t>for</a:t>
                      </a:r>
                      <a:r>
                        <a:rPr lang="en-US" sz="2000" baseline="0" dirty="0" smtClean="0"/>
                        <a:t> immediate environment</a:t>
                      </a:r>
                      <a:r>
                        <a:rPr lang="en-US" sz="2000" dirty="0" smtClean="0"/>
                        <a:t>)</a:t>
                      </a:r>
                      <a:endParaRPr lang="en-US" sz="2000" dirty="0"/>
                    </a:p>
                  </a:txBody>
                  <a:tcPr/>
                </a:tc>
                <a:tc>
                  <a:txBody>
                    <a:bodyPr/>
                    <a:lstStyle/>
                    <a:p>
                      <a:r>
                        <a:rPr lang="en-US" sz="2000" dirty="0" smtClean="0"/>
                        <a:t>Strength (more lasting effects)</a:t>
                      </a:r>
                      <a:endParaRPr lang="en-US" sz="2000" dirty="0"/>
                    </a:p>
                  </a:txBody>
                  <a:tcPr/>
                </a:tc>
              </a:tr>
              <a:tr h="985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Correcting behavior problems (short-term goal)</a:t>
                      </a:r>
                    </a:p>
                    <a:p>
                      <a:endParaRPr lang="en-US" sz="2000" dirty="0"/>
                    </a:p>
                  </a:txBody>
                  <a:tcPr/>
                </a:tc>
                <a:tc>
                  <a:txBody>
                    <a:bodyPr/>
                    <a:lstStyle/>
                    <a:p>
                      <a:r>
                        <a:rPr lang="en-US" sz="2000" dirty="0" smtClean="0"/>
                        <a:t>Strength</a:t>
                      </a:r>
                      <a:endParaRPr lang="en-US" sz="2000" dirty="0"/>
                    </a:p>
                  </a:txBody>
                  <a:tcPr/>
                </a:tc>
                <a:tc>
                  <a:txBody>
                    <a:bodyPr/>
                    <a:lstStyle/>
                    <a:p>
                      <a:r>
                        <a:rPr lang="en-US" sz="2000" dirty="0" smtClean="0"/>
                        <a:t>Weakness</a:t>
                      </a:r>
                      <a:endParaRPr lang="en-US" sz="2000" dirty="0"/>
                    </a:p>
                  </a:txBody>
                  <a:tcPr/>
                </a:tc>
              </a:tr>
              <a:tr h="739340">
                <a:tc>
                  <a:txBody>
                    <a:bodyPr/>
                    <a:lstStyle/>
                    <a:p>
                      <a:r>
                        <a:rPr lang="en-US" sz="2000" dirty="0" smtClean="0"/>
                        <a:t>Addressing</a:t>
                      </a:r>
                      <a:r>
                        <a:rPr lang="en-US" sz="2000" baseline="0" dirty="0" smtClean="0"/>
                        <a:t> Tier 2 and 3 Needs</a:t>
                      </a:r>
                      <a:endParaRPr lang="en-US" sz="2000" dirty="0"/>
                    </a:p>
                  </a:txBody>
                  <a:tcPr/>
                </a:tc>
                <a:tc>
                  <a:txBody>
                    <a:bodyPr/>
                    <a:lstStyle/>
                    <a:p>
                      <a:r>
                        <a:rPr lang="en-US" sz="2000" dirty="0" smtClean="0"/>
                        <a:t>Strength</a:t>
                      </a:r>
                      <a:endParaRPr lang="en-US" sz="2000" dirty="0"/>
                    </a:p>
                  </a:txBody>
                  <a:tcPr/>
                </a:tc>
                <a:tc>
                  <a:txBody>
                    <a:bodyPr/>
                    <a:lstStyle/>
                    <a:p>
                      <a:r>
                        <a:rPr lang="en-US" sz="2000" dirty="0" smtClean="0"/>
                        <a:t>Weakness</a:t>
                      </a:r>
                      <a:endParaRPr lang="en-US" sz="2000" dirty="0"/>
                    </a:p>
                  </a:txBody>
                  <a:tcPr/>
                </a:tc>
              </a:tr>
            </a:tbl>
          </a:graphicData>
        </a:graphic>
      </p:graphicFrame>
      <p:sp>
        <p:nvSpPr>
          <p:cNvPr id="5" name="Slide Number Placeholder 4"/>
          <p:cNvSpPr>
            <a:spLocks noGrp="1"/>
          </p:cNvSpPr>
          <p:nvPr>
            <p:ph type="sldNum" sz="quarter" idx="12"/>
          </p:nvPr>
        </p:nvSpPr>
        <p:spPr/>
        <p:txBody>
          <a:bodyPr/>
          <a:lstStyle/>
          <a:p>
            <a:pPr>
              <a:defRPr/>
            </a:pPr>
            <a:fld id="{AD4758D4-F188-4207-9855-F2C722F65CE3}" type="slidenum">
              <a:rPr lang="en-US" smtClean="0"/>
              <a:pPr>
                <a:defRPr/>
              </a:pPr>
              <a:t>40</a:t>
            </a:fld>
            <a:endParaRPr lang="en-US"/>
          </a:p>
        </p:txBody>
      </p:sp>
      <p:sp>
        <p:nvSpPr>
          <p:cNvPr id="4" name="Footer Placeholder 3"/>
          <p:cNvSpPr>
            <a:spLocks noGrp="1"/>
          </p:cNvSpPr>
          <p:nvPr>
            <p:ph type="ftr" sz="quarter" idx="11"/>
          </p:nvPr>
        </p:nvSpPr>
        <p:spPr/>
        <p:txBody>
          <a:bodyPr/>
          <a:lstStyle/>
          <a:p>
            <a:pPr>
              <a:defRPr/>
            </a:pPr>
            <a:r>
              <a:rPr lang="en-US" smtClean="0"/>
              <a:t>Bullying and Self-Discipline DE-PBS Inservice, 12 14 2012</a:t>
            </a:r>
            <a:endParaRPr lang="en-US"/>
          </a:p>
        </p:txBody>
      </p:sp>
    </p:spTree>
    <p:extLst>
      <p:ext uri="{BB962C8B-B14F-4D97-AF65-F5344CB8AC3E}">
        <p14:creationId xmlns:p14="http://schemas.microsoft.com/office/powerpoint/2010/main" val="464242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6072"/>
            <a:ext cx="8229600" cy="1252728"/>
          </a:xfrm>
        </p:spPr>
        <p:txBody>
          <a:bodyPr>
            <a:normAutofit/>
          </a:bodyPr>
          <a:lstStyle/>
          <a:p>
            <a:r>
              <a:rPr lang="en-US" sz="3600" dirty="0">
                <a:solidFill>
                  <a:srgbClr val="073E87"/>
                </a:solidFill>
              </a:rPr>
              <a:t>What does the research say regarding integrating the two approaches? </a:t>
            </a:r>
          </a:p>
        </p:txBody>
      </p:sp>
      <p:sp>
        <p:nvSpPr>
          <p:cNvPr id="65541" name="Rectangle 3"/>
          <p:cNvSpPr>
            <a:spLocks noGrp="1" noRot="1" noChangeArrowheads="1"/>
          </p:cNvSpPr>
          <p:nvPr>
            <p:ph idx="1"/>
          </p:nvPr>
        </p:nvSpPr>
        <p:spPr>
          <a:xfrm>
            <a:off x="609600" y="2133600"/>
            <a:ext cx="7924800" cy="3962400"/>
          </a:xfrm>
        </p:spPr>
        <p:txBody>
          <a:bodyPr>
            <a:normAutofit fontScale="92500" lnSpcReduction="10000"/>
          </a:bodyPr>
          <a:lstStyle/>
          <a:p>
            <a:pPr eaLnBrk="1" hangingPunct="1">
              <a:buNone/>
            </a:pPr>
            <a:r>
              <a:rPr lang="en-US" sz="2400" dirty="0" smtClean="0">
                <a:latin typeface="+mj-lt"/>
              </a:rPr>
              <a:t>In the areas of school discipline, classroom management, and childrearing, the best approach is that of Authoritative Discipline (combination of structure and support), which blends strategies of SEL and SWPBIS</a:t>
            </a:r>
          </a:p>
          <a:p>
            <a:pPr eaLnBrk="1" hangingPunct="1">
              <a:buNone/>
            </a:pPr>
            <a:endParaRPr lang="en-US" sz="2400" dirty="0" smtClean="0">
              <a:latin typeface="+mj-lt"/>
            </a:endParaRPr>
          </a:p>
          <a:p>
            <a:pPr lvl="1" eaLnBrk="1" hangingPunct="1"/>
            <a:r>
              <a:rPr lang="en-US" sz="2800" dirty="0" smtClean="0">
                <a:latin typeface="+mj-lt"/>
              </a:rPr>
              <a:t>Best for achieving compliance </a:t>
            </a:r>
          </a:p>
          <a:p>
            <a:pPr lvl="1" eaLnBrk="1" hangingPunct="1"/>
            <a:r>
              <a:rPr lang="en-US" sz="2800" dirty="0" smtClean="0">
                <a:latin typeface="+mj-lt"/>
              </a:rPr>
              <a:t>Best for promoting self-discipline and resilience</a:t>
            </a:r>
          </a:p>
          <a:p>
            <a:pPr lvl="1" eaLnBrk="1" hangingPunct="1"/>
            <a:r>
              <a:rPr lang="en-US" sz="2800" dirty="0">
                <a:latin typeface="+mj-lt"/>
              </a:rPr>
              <a:t>B</a:t>
            </a:r>
            <a:r>
              <a:rPr lang="en-US" sz="2800" dirty="0" smtClean="0">
                <a:latin typeface="+mj-lt"/>
              </a:rPr>
              <a:t>est for effective prevention and correction</a:t>
            </a:r>
          </a:p>
          <a:p>
            <a:pPr lvl="1"/>
            <a:r>
              <a:rPr lang="en-US" sz="2800" dirty="0" smtClean="0">
                <a:latin typeface="+mj-lt"/>
              </a:rPr>
              <a:t>Best </a:t>
            </a:r>
            <a:r>
              <a:rPr lang="en-US" sz="2800" dirty="0">
                <a:latin typeface="+mj-lt"/>
              </a:rPr>
              <a:t>for school </a:t>
            </a:r>
            <a:r>
              <a:rPr lang="en-US" sz="2800" dirty="0" smtClean="0">
                <a:latin typeface="+mj-lt"/>
              </a:rPr>
              <a:t>climate</a:t>
            </a:r>
          </a:p>
          <a:p>
            <a:pPr lvl="1"/>
            <a:r>
              <a:rPr lang="en-US" sz="2800" dirty="0">
                <a:latin typeface="+mj-lt"/>
              </a:rPr>
              <a:t>Best for preventing </a:t>
            </a:r>
            <a:r>
              <a:rPr lang="en-US" sz="2800" dirty="0" smtClean="0">
                <a:latin typeface="+mj-lt"/>
              </a:rPr>
              <a:t>bullying</a:t>
            </a:r>
            <a:endParaRPr lang="en-US" sz="2800" dirty="0">
              <a:latin typeface="+mj-lt"/>
            </a:endParaRPr>
          </a:p>
          <a:p>
            <a:pPr lvl="1" eaLnBrk="1" hangingPunct="1"/>
            <a:endParaRPr lang="en-US" sz="2800" dirty="0" smtClean="0">
              <a:latin typeface="Times New Roman" pitchFamily="18" charset="0"/>
            </a:endParaRPr>
          </a:p>
          <a:p>
            <a:pPr eaLnBrk="1" hangingPunct="1">
              <a:buFont typeface="Wingdings" pitchFamily="2" charset="2"/>
              <a:buNone/>
            </a:pPr>
            <a:endParaRPr lang="en-US" sz="2800" dirty="0" smtClean="0">
              <a:latin typeface="Times New Roman" pitchFamily="18" charset="0"/>
            </a:endParaRPr>
          </a:p>
          <a:p>
            <a:pPr eaLnBrk="1" hangingPunct="1">
              <a:buFont typeface="Wingdings" pitchFamily="2" charset="2"/>
              <a:buNone/>
            </a:pPr>
            <a:endParaRPr lang="en-US" sz="2800" dirty="0" smtClean="0">
              <a:latin typeface="Times New Roman" pitchFamily="18" charset="0"/>
            </a:endParaRPr>
          </a:p>
          <a:p>
            <a:pPr eaLnBrk="1" hangingPunct="1"/>
            <a:endParaRPr lang="en-US" dirty="0" smtClean="0"/>
          </a:p>
        </p:txBody>
      </p:sp>
      <p:sp>
        <p:nvSpPr>
          <p:cNvPr id="5" name="Footer Placeholder 4"/>
          <p:cNvSpPr>
            <a:spLocks noGrp="1"/>
          </p:cNvSpPr>
          <p:nvPr>
            <p:ph type="ftr" sz="quarter" idx="11"/>
          </p:nvPr>
        </p:nvSpPr>
        <p:spPr/>
        <p:txBody>
          <a:bodyPr/>
          <a:lstStyle/>
          <a:p>
            <a:pPr>
              <a:defRPr/>
            </a:pPr>
            <a:r>
              <a:rPr lang="en-US" smtClean="0"/>
              <a:t>Bullying and Self-Discipline DE-PBS Inservice, 12 14 2012</a:t>
            </a:r>
            <a:endParaRPr lang="en-US"/>
          </a:p>
        </p:txBody>
      </p:sp>
      <p:sp>
        <p:nvSpPr>
          <p:cNvPr id="4" name="Slide Number Placeholder 3"/>
          <p:cNvSpPr>
            <a:spLocks noGrp="1"/>
          </p:cNvSpPr>
          <p:nvPr>
            <p:ph type="sldNum" sz="quarter" idx="12"/>
          </p:nvPr>
        </p:nvSpPr>
        <p:spPr/>
        <p:txBody>
          <a:bodyPr/>
          <a:lstStyle/>
          <a:p>
            <a:pPr>
              <a:defRPr/>
            </a:pPr>
            <a:fld id="{AD4758D4-F188-4207-9855-F2C722F65CE3}" type="slidenum">
              <a:rPr lang="en-US" smtClean="0"/>
              <a:pPr>
                <a:defRPr/>
              </a:pPr>
              <a:t>41</a:t>
            </a:fld>
            <a:endParaRPr lang="en-US"/>
          </a:p>
        </p:txBody>
      </p:sp>
    </p:spTree>
    <p:extLst>
      <p:ext uri="{BB962C8B-B14F-4D97-AF65-F5344CB8AC3E}">
        <p14:creationId xmlns:p14="http://schemas.microsoft.com/office/powerpoint/2010/main" val="2340989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301625" y="457200"/>
            <a:ext cx="8510588" cy="609600"/>
          </a:xfrm>
        </p:spPr>
        <p:txBody>
          <a:bodyPr>
            <a:normAutofit fontScale="90000"/>
          </a:bodyPr>
          <a:lstStyle/>
          <a:p>
            <a:pPr eaLnBrk="1" fontAlgn="auto" hangingPunct="1">
              <a:spcAft>
                <a:spcPts val="0"/>
              </a:spcAft>
              <a:defRPr/>
            </a:pPr>
            <a:r>
              <a:rPr lang="en-US" sz="4000" b="1" dirty="0" smtClean="0">
                <a:solidFill>
                  <a:srgbClr val="073E87"/>
                </a:solidFill>
                <a:ea typeface="+mj-ea"/>
                <a:cs typeface="Times New Roman" pitchFamily="18" charset="0"/>
                <a:sym typeface="Times New Roman" pitchFamily="18" charset="0"/>
              </a:rPr>
              <a:t>What is Self-Discipline?</a:t>
            </a:r>
          </a:p>
        </p:txBody>
      </p:sp>
      <p:sp>
        <p:nvSpPr>
          <p:cNvPr id="76805" name="Rectangle 3"/>
          <p:cNvSpPr>
            <a:spLocks noGrp="1" noRot="1" noChangeArrowheads="1"/>
          </p:cNvSpPr>
          <p:nvPr>
            <p:ph sz="quarter" idx="1"/>
          </p:nvPr>
        </p:nvSpPr>
        <p:spPr>
          <a:xfrm>
            <a:off x="838200" y="2209800"/>
            <a:ext cx="7315200" cy="5184775"/>
          </a:xfrm>
        </p:spPr>
        <p:txBody>
          <a:bodyPr rtlCol="0">
            <a:normAutofit/>
          </a:bodyPr>
          <a:lstStyle/>
          <a:p>
            <a:pPr marL="547688" indent="-315913" eaLnBrk="1" fontAlgn="auto" hangingPunct="1">
              <a:spcAft>
                <a:spcPts val="0"/>
              </a:spcAft>
              <a:buFont typeface="Arial" pitchFamily="34" charset="0"/>
              <a:buNone/>
              <a:defRPr/>
            </a:pPr>
            <a:r>
              <a:rPr lang="en-US" sz="2800" b="1" dirty="0" smtClean="0">
                <a:ea typeface="+mn-ea"/>
                <a:cs typeface="Times New Roman" pitchFamily="18" charset="0"/>
                <a:sym typeface="Times New Roman" pitchFamily="18" charset="0"/>
              </a:rPr>
              <a:t>Consists of 5 key Social and Emotional Learning skills: </a:t>
            </a:r>
            <a:endParaRPr lang="en-US" sz="2800" dirty="0" smtClean="0">
              <a:latin typeface="Perpetua" pitchFamily="18" charset="0"/>
              <a:ea typeface="+mn-ea"/>
              <a:sym typeface="Times New Roman" pitchFamily="18" charset="0"/>
            </a:endParaRPr>
          </a:p>
          <a:p>
            <a:pPr marL="685800" indent="-288925" eaLnBrk="1" fontAlgn="auto" hangingPunct="1">
              <a:spcAft>
                <a:spcPts val="0"/>
              </a:spcAft>
              <a:defRPr/>
            </a:pPr>
            <a:r>
              <a:rPr lang="en-US" sz="2800" dirty="0">
                <a:ea typeface="+mn-ea"/>
              </a:rPr>
              <a:t>Self-management skills </a:t>
            </a:r>
          </a:p>
          <a:p>
            <a:pPr marL="685800" indent="-288925" eaLnBrk="1" fontAlgn="auto" hangingPunct="1">
              <a:spcAft>
                <a:spcPts val="0"/>
              </a:spcAft>
              <a:defRPr/>
            </a:pPr>
            <a:r>
              <a:rPr lang="en-US" sz="2800" dirty="0">
                <a:ea typeface="+mn-ea"/>
              </a:rPr>
              <a:t>Social awareness and empathy </a:t>
            </a:r>
          </a:p>
          <a:p>
            <a:pPr marL="685800" indent="-288925" eaLnBrk="1" fontAlgn="auto" hangingPunct="1">
              <a:spcAft>
                <a:spcPts val="0"/>
              </a:spcAft>
              <a:defRPr/>
            </a:pPr>
            <a:r>
              <a:rPr lang="en-US" sz="2800" dirty="0">
                <a:ea typeface="+mn-ea"/>
              </a:rPr>
              <a:t>Social connectedness and relationship skills</a:t>
            </a:r>
          </a:p>
          <a:p>
            <a:pPr marL="685800" indent="-288925" eaLnBrk="1" fontAlgn="auto" hangingPunct="1">
              <a:spcAft>
                <a:spcPts val="0"/>
              </a:spcAft>
              <a:defRPr/>
            </a:pPr>
            <a:r>
              <a:rPr lang="en-US" sz="2800" dirty="0">
                <a:ea typeface="+mn-ea"/>
              </a:rPr>
              <a:t>Responsible decision making </a:t>
            </a:r>
          </a:p>
          <a:p>
            <a:pPr marL="685800" indent="-288925" eaLnBrk="1" fontAlgn="auto" hangingPunct="1">
              <a:spcAft>
                <a:spcPts val="0"/>
              </a:spcAft>
              <a:defRPr/>
            </a:pPr>
            <a:r>
              <a:rPr lang="en-US" sz="2800" dirty="0">
                <a:ea typeface="+mn-ea"/>
              </a:rPr>
              <a:t>Positive sense of self </a:t>
            </a:r>
          </a:p>
          <a:p>
            <a:pPr eaLnBrk="1" fontAlgn="auto" hangingPunct="1">
              <a:spcAft>
                <a:spcPts val="0"/>
              </a:spcAft>
              <a:buFont typeface="Wingdings" pitchFamily="2" charset="2"/>
              <a:buNone/>
              <a:defRPr/>
            </a:pPr>
            <a:endParaRPr lang="en-US" sz="2400" dirty="0" smtClean="0">
              <a:ea typeface="+mn-ea"/>
            </a:endParaRPr>
          </a:p>
        </p:txBody>
      </p:sp>
      <p:sp>
        <p:nvSpPr>
          <p:cNvPr id="174084" name="Footer Placeholder 6"/>
          <p:cNvSpPr>
            <a:spLocks noGrp="1"/>
          </p:cNvSpPr>
          <p:nvPr>
            <p:ph type="ftr" sz="quarter" idx="11"/>
          </p:nvPr>
        </p:nvSpPr>
        <p:spPr bwMode="auto">
          <a:xfrm>
            <a:off x="685800" y="62484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mtClean="0">
                <a:solidFill>
                  <a:schemeClr val="bg2"/>
                </a:solidFill>
                <a:latin typeface="Calibri" pitchFamily="34" charset="0"/>
              </a:rPr>
              <a:t>Self-Discipline and School Climate, Part I, 11/08/11</a:t>
            </a:r>
          </a:p>
        </p:txBody>
      </p:sp>
    </p:spTree>
    <p:extLst>
      <p:ext uri="{BB962C8B-B14F-4D97-AF65-F5344CB8AC3E}">
        <p14:creationId xmlns:p14="http://schemas.microsoft.com/office/powerpoint/2010/main" val="392728217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304800" y="533400"/>
            <a:ext cx="8510588" cy="609600"/>
          </a:xfrm>
        </p:spPr>
        <p:txBody>
          <a:bodyPr>
            <a:noAutofit/>
          </a:bodyPr>
          <a:lstStyle/>
          <a:p>
            <a:pPr algn="ctr" eaLnBrk="1" hangingPunct="1"/>
            <a:r>
              <a:rPr lang="en-US" sz="3600" b="1" dirty="0" smtClean="0">
                <a:solidFill>
                  <a:srgbClr val="073E87"/>
                </a:solidFill>
                <a:cs typeface="Times New Roman" pitchFamily="18" charset="0"/>
                <a:sym typeface="Times New Roman" pitchFamily="18" charset="0"/>
              </a:rPr>
              <a:t>What is Self-Discipline?</a:t>
            </a:r>
          </a:p>
        </p:txBody>
      </p:sp>
      <p:sp>
        <p:nvSpPr>
          <p:cNvPr id="76805" name="Rectangle 3"/>
          <p:cNvSpPr>
            <a:spLocks noGrp="1" noRot="1" noChangeArrowheads="1"/>
          </p:cNvSpPr>
          <p:nvPr>
            <p:ph sz="quarter" idx="1"/>
          </p:nvPr>
        </p:nvSpPr>
        <p:spPr>
          <a:xfrm>
            <a:off x="381000" y="2057400"/>
            <a:ext cx="8540750" cy="5184775"/>
          </a:xfrm>
        </p:spPr>
        <p:txBody>
          <a:bodyPr/>
          <a:lstStyle/>
          <a:p>
            <a:pPr marL="547688" indent="-315913">
              <a:buNone/>
            </a:pPr>
            <a:r>
              <a:rPr lang="en-US" b="1" i="1" dirty="0" smtClean="0">
                <a:cs typeface="Times New Roman" pitchFamily="18" charset="0"/>
                <a:sym typeface="Times New Roman" pitchFamily="18" charset="0"/>
              </a:rPr>
              <a:t>Consists of each of the social and emotional skills, but especially: </a:t>
            </a:r>
          </a:p>
          <a:p>
            <a:pPr marL="914400" lvl="1" indent="-341313">
              <a:buFont typeface="Arial" pitchFamily="34" charset="0"/>
              <a:buChar char="•"/>
            </a:pPr>
            <a:r>
              <a:rPr lang="en-US" sz="2600" i="1" dirty="0" smtClean="0"/>
              <a:t>Responsible decision making at school, home, and in the community</a:t>
            </a:r>
            <a:endParaRPr lang="en-US" sz="2600" dirty="0" smtClean="0"/>
          </a:p>
          <a:p>
            <a:pPr marL="914400" lvl="1" indent="-341313">
              <a:buFont typeface="Arial" pitchFamily="34" charset="0"/>
              <a:buChar char="•"/>
            </a:pPr>
            <a:r>
              <a:rPr lang="en-US" sz="2600" i="1" dirty="0" smtClean="0"/>
              <a:t>Self-management of emotions and behavior, and doing so under one’s own volition.</a:t>
            </a:r>
          </a:p>
          <a:p>
            <a:pPr marL="315913" indent="-315913" eaLnBrk="1" hangingPunct="1">
              <a:buSzPct val="125000"/>
              <a:buNone/>
            </a:pPr>
            <a:r>
              <a:rPr lang="en-US" b="1" i="1" dirty="0" smtClean="0">
                <a:cs typeface="Times New Roman" pitchFamily="18" charset="0"/>
                <a:sym typeface="Times New Roman" pitchFamily="18" charset="0"/>
              </a:rPr>
              <a:t>	Connotes the critical notion of internalization, as seen in</a:t>
            </a:r>
            <a:endParaRPr lang="en-US" b="1" i="1" dirty="0" smtClean="0">
              <a:sym typeface="Times New Roman" pitchFamily="18" charset="0"/>
            </a:endParaRPr>
          </a:p>
          <a:p>
            <a:pPr marL="914400" lvl="1" indent="-341313" eaLnBrk="1" hangingPunct="1">
              <a:spcBef>
                <a:spcPts val="1300"/>
              </a:spcBef>
              <a:buClr>
                <a:schemeClr val="accent1"/>
              </a:buClr>
              <a:buFont typeface="Times New Roman" pitchFamily="18" charset="0"/>
              <a:buChar char="•"/>
            </a:pPr>
            <a:r>
              <a:rPr lang="en-US" sz="2600" i="1" dirty="0" smtClean="0">
                <a:cs typeface="Times New Roman" pitchFamily="18" charset="0"/>
                <a:sym typeface="Times New Roman" pitchFamily="18" charset="0"/>
              </a:rPr>
              <a:t>Committed</a:t>
            </a:r>
            <a:r>
              <a:rPr lang="en-US" sz="2600" dirty="0" smtClean="0">
                <a:cs typeface="Times New Roman" pitchFamily="18" charset="0"/>
                <a:sym typeface="Times New Roman" pitchFamily="18" charset="0"/>
              </a:rPr>
              <a:t> compliance or</a:t>
            </a:r>
            <a:r>
              <a:rPr lang="en-US" sz="2600" dirty="0" smtClean="0">
                <a:sym typeface="Times New Roman" pitchFamily="18" charset="0"/>
              </a:rPr>
              <a:t> </a:t>
            </a:r>
            <a:r>
              <a:rPr lang="en-US" sz="2600" i="1" dirty="0" smtClean="0">
                <a:cs typeface="Times New Roman" pitchFamily="18" charset="0"/>
                <a:sym typeface="Times New Roman" pitchFamily="18" charset="0"/>
              </a:rPr>
              <a:t>willing</a:t>
            </a:r>
            <a:r>
              <a:rPr lang="en-US" sz="2600" dirty="0" smtClean="0">
                <a:cs typeface="Times New Roman" pitchFamily="18" charset="0"/>
                <a:sym typeface="Times New Roman" pitchFamily="18" charset="0"/>
              </a:rPr>
              <a:t> compliance</a:t>
            </a:r>
            <a:endParaRPr lang="en-US" sz="1600" dirty="0" smtClean="0">
              <a:sym typeface="Times New Roman" pitchFamily="18" charset="0"/>
            </a:endParaRPr>
          </a:p>
          <a:p>
            <a:pPr marL="960438" lvl="1" indent="-288925"/>
            <a:endParaRPr lang="en-US" sz="2400" dirty="0" smtClean="0"/>
          </a:p>
          <a:p>
            <a:pPr eaLnBrk="1" hangingPunct="1">
              <a:spcBef>
                <a:spcPts val="2600"/>
              </a:spcBef>
              <a:buSzPct val="125000"/>
              <a:buFont typeface="Times New Roman" pitchFamily="18" charset="0"/>
              <a:buChar char="•"/>
            </a:pPr>
            <a:endParaRPr lang="en-US" sz="2400" dirty="0" smtClean="0">
              <a:latin typeface="Perpetua" pitchFamily="18" charset="0"/>
              <a:sym typeface="Times New Roman" pitchFamily="18" charset="0"/>
            </a:endParaRPr>
          </a:p>
          <a:p>
            <a:pPr eaLnBrk="1" hangingPunct="1">
              <a:buFont typeface="Wingdings" pitchFamily="2" charset="2"/>
              <a:buNone/>
            </a:pPr>
            <a:endParaRPr lang="en-US" sz="2400" dirty="0" smtClean="0"/>
          </a:p>
        </p:txBody>
      </p:sp>
      <p:sp>
        <p:nvSpPr>
          <p:cNvPr id="6" name="Slide Number Placeholder 5"/>
          <p:cNvSpPr>
            <a:spLocks noGrp="1"/>
          </p:cNvSpPr>
          <p:nvPr>
            <p:ph type="sldNum" sz="quarter" idx="12"/>
          </p:nvPr>
        </p:nvSpPr>
        <p:spPr/>
        <p:txBody>
          <a:bodyPr/>
          <a:lstStyle/>
          <a:p>
            <a:pPr>
              <a:defRPr/>
            </a:pPr>
            <a:fld id="{AD4758D4-F188-4207-9855-F2C722F65CE3}" type="slidenum">
              <a:rPr lang="en-US" smtClean="0"/>
              <a:pPr>
                <a:defRPr/>
              </a:pPr>
              <a:t>43</a:t>
            </a:fld>
            <a:endParaRPr lang="en-US"/>
          </a:p>
        </p:txBody>
      </p:sp>
      <p:sp>
        <p:nvSpPr>
          <p:cNvPr id="2" name="Footer Placeholder 1"/>
          <p:cNvSpPr>
            <a:spLocks noGrp="1"/>
          </p:cNvSpPr>
          <p:nvPr>
            <p:ph type="ftr" sz="quarter" idx="11"/>
          </p:nvPr>
        </p:nvSpPr>
        <p:spPr/>
        <p:txBody>
          <a:bodyPr/>
          <a:lstStyle/>
          <a:p>
            <a:pPr>
              <a:defRPr/>
            </a:pPr>
            <a:r>
              <a:rPr lang="en-US" smtClean="0"/>
              <a:t>Bullying and Self-Discipline DE-PBS Inservice, 12 14 2012</a:t>
            </a:r>
            <a:endParaRPr lang="en-US"/>
          </a:p>
        </p:txBody>
      </p:sp>
    </p:spTree>
    <p:extLst>
      <p:ext uri="{BB962C8B-B14F-4D97-AF65-F5344CB8AC3E}">
        <p14:creationId xmlns:p14="http://schemas.microsoft.com/office/powerpoint/2010/main" val="391249352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3"/>
          <p:cNvSpPr>
            <a:spLocks noGrp="1" noRot="1" noChangeArrowheads="1"/>
          </p:cNvSpPr>
          <p:nvPr>
            <p:ph sz="quarter" idx="1"/>
          </p:nvPr>
        </p:nvSpPr>
        <p:spPr>
          <a:xfrm>
            <a:off x="457200" y="1219200"/>
            <a:ext cx="8229600" cy="4800600"/>
          </a:xfrm>
        </p:spPr>
        <p:txBody>
          <a:bodyPr>
            <a:normAutofit lnSpcReduction="10000"/>
          </a:bodyPr>
          <a:lstStyle/>
          <a:p>
            <a:pPr eaLnBrk="1" hangingPunct="1">
              <a:buSzPct val="125000"/>
              <a:buNone/>
            </a:pPr>
            <a:endParaRPr lang="en-US" b="1" i="1" dirty="0" smtClean="0">
              <a:latin typeface="Perpetua" pitchFamily="18" charset="0"/>
              <a:cs typeface="Times New Roman" pitchFamily="18" charset="0"/>
              <a:sym typeface="Times New Roman" pitchFamily="18" charset="0"/>
            </a:endParaRPr>
          </a:p>
          <a:p>
            <a:pPr eaLnBrk="1" hangingPunct="1">
              <a:buSzPct val="125000"/>
              <a:buNone/>
            </a:pPr>
            <a:r>
              <a:rPr lang="en-US" b="1" dirty="0" smtClean="0">
                <a:latin typeface="+mj-lt"/>
                <a:cs typeface="Times New Roman" pitchFamily="18" charset="0"/>
                <a:sym typeface="Times New Roman" pitchFamily="18" charset="0"/>
              </a:rPr>
              <a:t>Often used interchangeably with:</a:t>
            </a:r>
            <a:endParaRPr lang="en-US" b="1" dirty="0" smtClean="0">
              <a:latin typeface="+mj-lt"/>
              <a:sym typeface="Times New Roman" pitchFamily="18" charset="0"/>
            </a:endParaRPr>
          </a:p>
          <a:p>
            <a:pPr lvl="1" eaLnBrk="1" hangingPunct="1">
              <a:buClr>
                <a:schemeClr val="accent1"/>
              </a:buClr>
              <a:buSzPct val="75000"/>
              <a:buFont typeface="Times New Roman" pitchFamily="18" charset="0"/>
              <a:buChar char="•"/>
            </a:pPr>
            <a:r>
              <a:rPr lang="en-US" sz="2600" dirty="0" smtClean="0">
                <a:latin typeface="+mj-lt"/>
                <a:cs typeface="Times New Roman" pitchFamily="18" charset="0"/>
                <a:sym typeface="Times New Roman" pitchFamily="18" charset="0"/>
              </a:rPr>
              <a:t>Autonomy</a:t>
            </a:r>
          </a:p>
          <a:p>
            <a:pPr lvl="1" eaLnBrk="1" hangingPunct="1">
              <a:buClr>
                <a:schemeClr val="accent1"/>
              </a:buClr>
              <a:buSzPct val="75000"/>
              <a:buFont typeface="Times New Roman" pitchFamily="18" charset="0"/>
              <a:buChar char="•"/>
            </a:pPr>
            <a:r>
              <a:rPr lang="en-US" sz="2600" dirty="0" smtClean="0">
                <a:latin typeface="+mj-lt"/>
                <a:cs typeface="Times New Roman" pitchFamily="18" charset="0"/>
                <a:sym typeface="Times New Roman" pitchFamily="18" charset="0"/>
              </a:rPr>
              <a:t>Self-determination</a:t>
            </a:r>
            <a:endParaRPr lang="en-US" sz="2600" dirty="0" smtClean="0">
              <a:latin typeface="+mj-lt"/>
              <a:sym typeface="Times New Roman" pitchFamily="18" charset="0"/>
            </a:endParaRPr>
          </a:p>
          <a:p>
            <a:pPr lvl="1" eaLnBrk="1" hangingPunct="1">
              <a:buClr>
                <a:schemeClr val="accent1"/>
              </a:buClr>
              <a:buSzPct val="75000"/>
              <a:buFont typeface="Times New Roman" pitchFamily="18" charset="0"/>
              <a:buChar char="•"/>
            </a:pPr>
            <a:r>
              <a:rPr lang="en-US" sz="2600" dirty="0" smtClean="0">
                <a:latin typeface="+mj-lt"/>
                <a:cs typeface="Times New Roman" pitchFamily="18" charset="0"/>
                <a:sym typeface="Times New Roman" pitchFamily="18" charset="0"/>
              </a:rPr>
              <a:t>Responsibility </a:t>
            </a:r>
            <a:endParaRPr lang="en-US" sz="2600" dirty="0" smtClean="0">
              <a:latin typeface="+mj-lt"/>
              <a:sym typeface="Times New Roman" pitchFamily="18" charset="0"/>
            </a:endParaRPr>
          </a:p>
          <a:p>
            <a:pPr lvl="1" eaLnBrk="1" hangingPunct="1">
              <a:buClr>
                <a:schemeClr val="accent1"/>
              </a:buClr>
              <a:buSzPct val="75000"/>
              <a:buFont typeface="Times New Roman" pitchFamily="18" charset="0"/>
              <a:buChar char="•"/>
            </a:pPr>
            <a:r>
              <a:rPr lang="en-US" sz="2600" dirty="0" smtClean="0">
                <a:latin typeface="+mj-lt"/>
                <a:cs typeface="Times New Roman" pitchFamily="18" charset="0"/>
                <a:sym typeface="Times New Roman" pitchFamily="18" charset="0"/>
              </a:rPr>
              <a:t>Self-regulation </a:t>
            </a:r>
            <a:endParaRPr lang="en-US" sz="2600" dirty="0" smtClean="0">
              <a:latin typeface="+mj-lt"/>
              <a:sym typeface="Times New Roman" pitchFamily="18" charset="0"/>
            </a:endParaRPr>
          </a:p>
          <a:p>
            <a:pPr lvl="1" eaLnBrk="1" hangingPunct="1">
              <a:buClr>
                <a:schemeClr val="accent1"/>
              </a:buClr>
              <a:buSzPct val="75000"/>
              <a:buFont typeface="Times New Roman" pitchFamily="18" charset="0"/>
              <a:buChar char="•"/>
            </a:pPr>
            <a:r>
              <a:rPr lang="en-US" sz="2600" dirty="0" smtClean="0">
                <a:latin typeface="+mj-lt"/>
                <a:cs typeface="Times New Roman" pitchFamily="18" charset="0"/>
                <a:sym typeface="Times New Roman" pitchFamily="18" charset="0"/>
              </a:rPr>
              <a:t>Self-control </a:t>
            </a:r>
          </a:p>
          <a:p>
            <a:pPr lvl="1" eaLnBrk="1" hangingPunct="1">
              <a:buClr>
                <a:schemeClr val="accent1"/>
              </a:buClr>
              <a:buSzPct val="75000"/>
              <a:buNone/>
            </a:pPr>
            <a:endParaRPr lang="en-US" sz="2600" dirty="0">
              <a:latin typeface="Perpetua" pitchFamily="18" charset="0"/>
              <a:cs typeface="Times New Roman" pitchFamily="18" charset="0"/>
              <a:sym typeface="Times New Roman" pitchFamily="18" charset="0"/>
            </a:endParaRPr>
          </a:p>
          <a:p>
            <a:pPr lvl="1" eaLnBrk="1" hangingPunct="1">
              <a:buClr>
                <a:schemeClr val="accent1"/>
              </a:buClr>
              <a:buSzPct val="75000"/>
              <a:buNone/>
            </a:pPr>
            <a:r>
              <a:rPr lang="en-US" sz="2600" dirty="0" smtClean="0">
                <a:latin typeface="+mj-lt"/>
                <a:cs typeface="Times New Roman" pitchFamily="18" charset="0"/>
                <a:sym typeface="Times New Roman" pitchFamily="18" charset="0"/>
              </a:rPr>
              <a:t>Used to remind educators that there is more to school discipline than the </a:t>
            </a:r>
            <a:r>
              <a:rPr lang="en-US" sz="2600" i="1" dirty="0" smtClean="0">
                <a:latin typeface="+mj-lt"/>
                <a:cs typeface="Times New Roman" pitchFamily="18" charset="0"/>
                <a:sym typeface="Times New Roman" pitchFamily="18" charset="0"/>
              </a:rPr>
              <a:t>use</a:t>
            </a:r>
            <a:r>
              <a:rPr lang="en-US" sz="2600" dirty="0" smtClean="0">
                <a:latin typeface="+mj-lt"/>
                <a:cs typeface="Times New Roman" pitchFamily="18" charset="0"/>
                <a:sym typeface="Times New Roman" pitchFamily="18" charset="0"/>
              </a:rPr>
              <a:t> of discipline.</a:t>
            </a:r>
            <a:endParaRPr lang="en-US" sz="2600" dirty="0">
              <a:latin typeface="+mj-lt"/>
              <a:sym typeface="Times New Roman" pitchFamily="18" charset="0"/>
            </a:endParaRPr>
          </a:p>
          <a:p>
            <a:pPr lvl="1" eaLnBrk="1" hangingPunct="1">
              <a:buClr>
                <a:schemeClr val="accent1"/>
              </a:buClr>
              <a:buSzPct val="75000"/>
              <a:buNone/>
            </a:pPr>
            <a:r>
              <a:rPr lang="en-US" sz="3200" b="1" i="1" dirty="0" smtClean="0">
                <a:latin typeface="+mj-lt"/>
                <a:cs typeface="Times New Roman" pitchFamily="18" charset="0"/>
                <a:sym typeface="Times New Roman" pitchFamily="18" charset="0"/>
              </a:rPr>
              <a:t>LONG-TERM goal!</a:t>
            </a:r>
          </a:p>
        </p:txBody>
      </p:sp>
      <p:sp>
        <p:nvSpPr>
          <p:cNvPr id="7" name="Slide Number Placeholder 6"/>
          <p:cNvSpPr>
            <a:spLocks noGrp="1"/>
          </p:cNvSpPr>
          <p:nvPr>
            <p:ph type="sldNum" sz="quarter" idx="12"/>
          </p:nvPr>
        </p:nvSpPr>
        <p:spPr/>
        <p:txBody>
          <a:bodyPr/>
          <a:lstStyle/>
          <a:p>
            <a:pPr>
              <a:defRPr/>
            </a:pPr>
            <a:fld id="{AD4758D4-F188-4207-9855-F2C722F65CE3}" type="slidenum">
              <a:rPr lang="en-US" smtClean="0"/>
              <a:pPr>
                <a:defRPr/>
              </a:pPr>
              <a:t>44</a:t>
            </a:fld>
            <a:endParaRPr lang="en-US"/>
          </a:p>
        </p:txBody>
      </p:sp>
      <p:sp>
        <p:nvSpPr>
          <p:cNvPr id="2" name="Footer Placeholder 1"/>
          <p:cNvSpPr>
            <a:spLocks noGrp="1"/>
          </p:cNvSpPr>
          <p:nvPr>
            <p:ph type="ftr" sz="quarter" idx="11"/>
          </p:nvPr>
        </p:nvSpPr>
        <p:spPr/>
        <p:txBody>
          <a:bodyPr/>
          <a:lstStyle/>
          <a:p>
            <a:pPr>
              <a:defRPr/>
            </a:pPr>
            <a:r>
              <a:rPr lang="en-US" smtClean="0"/>
              <a:t>Bullying and Self-Discipline DE-PBS Inservice, 12 14 2012</a:t>
            </a:r>
            <a:endParaRPr lang="en-US"/>
          </a:p>
        </p:txBody>
      </p:sp>
    </p:spTree>
    <p:extLst>
      <p:ext uri="{BB962C8B-B14F-4D97-AF65-F5344CB8AC3E}">
        <p14:creationId xmlns:p14="http://schemas.microsoft.com/office/powerpoint/2010/main" val="329091305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14400"/>
            <a:ext cx="7772400" cy="5105400"/>
          </a:xfrm>
        </p:spPr>
        <p:txBody>
          <a:bodyPr/>
          <a:lstStyle/>
          <a:p>
            <a:pPr>
              <a:buNone/>
            </a:pPr>
            <a:r>
              <a:rPr lang="en-US" sz="2800" b="1" dirty="0"/>
              <a:t>It’s not just what you see (observed behaviors), but about how children:</a:t>
            </a:r>
          </a:p>
          <a:p>
            <a:pPr>
              <a:buNone/>
            </a:pPr>
            <a:endParaRPr lang="en-US" sz="2800" dirty="0" smtClean="0"/>
          </a:p>
          <a:p>
            <a:pPr>
              <a:buNone/>
            </a:pPr>
            <a:endParaRPr lang="en-US" sz="2800" dirty="0"/>
          </a:p>
          <a:p>
            <a:pPr>
              <a:buNone/>
            </a:pPr>
            <a:endParaRPr lang="en-US" sz="2800" dirty="0" smtClean="0"/>
          </a:p>
          <a:p>
            <a:pPr>
              <a:buNone/>
            </a:pPr>
            <a:r>
              <a:rPr lang="en-US" sz="2800" dirty="0" smtClean="0"/>
              <a:t>	</a:t>
            </a:r>
            <a:r>
              <a:rPr lang="en-US" sz="3200" dirty="0" smtClean="0"/>
              <a:t>How children behave in your </a:t>
            </a:r>
            <a:r>
              <a:rPr lang="en-US" sz="3200" dirty="0" smtClean="0">
                <a:solidFill>
                  <a:srgbClr val="FF0000"/>
                </a:solidFill>
              </a:rPr>
              <a:t>absence</a:t>
            </a:r>
            <a:r>
              <a:rPr lang="en-US" sz="3200" dirty="0" smtClean="0"/>
              <a:t> is more important than how they behave in your presence or when punishment and rewards are not highly salient.</a:t>
            </a:r>
          </a:p>
          <a:p>
            <a:endParaRPr lang="en-US" sz="3200" dirty="0"/>
          </a:p>
        </p:txBody>
      </p:sp>
      <p:sp>
        <p:nvSpPr>
          <p:cNvPr id="5" name="Slide Number Placeholder 4"/>
          <p:cNvSpPr>
            <a:spLocks noGrp="1"/>
          </p:cNvSpPr>
          <p:nvPr>
            <p:ph type="sldNum" sz="quarter" idx="12"/>
          </p:nvPr>
        </p:nvSpPr>
        <p:spPr/>
        <p:txBody>
          <a:bodyPr/>
          <a:lstStyle/>
          <a:p>
            <a:pPr>
              <a:defRPr/>
            </a:pPr>
            <a:fld id="{AD4758D4-F188-4207-9855-F2C722F65CE3}" type="slidenum">
              <a:rPr lang="en-US" smtClean="0"/>
              <a:pPr>
                <a:defRPr/>
              </a:pPr>
              <a:t>45</a:t>
            </a:fld>
            <a:endParaRPr lang="en-US" dirty="0"/>
          </a:p>
        </p:txBody>
      </p:sp>
      <p:sp>
        <p:nvSpPr>
          <p:cNvPr id="2" name="Footer Placeholder 1"/>
          <p:cNvSpPr>
            <a:spLocks noGrp="1"/>
          </p:cNvSpPr>
          <p:nvPr>
            <p:ph type="ftr" sz="quarter" idx="11"/>
          </p:nvPr>
        </p:nvSpPr>
        <p:spPr/>
        <p:txBody>
          <a:bodyPr/>
          <a:lstStyle/>
          <a:p>
            <a:pPr>
              <a:defRPr/>
            </a:pPr>
            <a:r>
              <a:rPr lang="en-US" smtClean="0"/>
              <a:t>Bullying and Self-Discipline DE-PBS Inservice, 12 14 2012</a:t>
            </a:r>
            <a:endParaRPr lang="en-US"/>
          </a:p>
        </p:txBody>
      </p:sp>
      <p:sp>
        <p:nvSpPr>
          <p:cNvPr id="9" name="TextBox 8"/>
          <p:cNvSpPr txBox="1"/>
          <p:nvPr/>
        </p:nvSpPr>
        <p:spPr>
          <a:xfrm>
            <a:off x="1219200" y="2438400"/>
            <a:ext cx="1524000" cy="461665"/>
          </a:xfrm>
          <a:prstGeom prst="rect">
            <a:avLst/>
          </a:prstGeom>
          <a:noFill/>
        </p:spPr>
        <p:txBody>
          <a:bodyPr wrap="square" rtlCol="0">
            <a:spAutoFit/>
          </a:bodyPr>
          <a:lstStyle/>
          <a:p>
            <a:r>
              <a:rPr lang="en-US" dirty="0" smtClean="0"/>
              <a:t>   </a:t>
            </a:r>
            <a:r>
              <a:rPr lang="en-US" sz="2400" dirty="0" smtClean="0">
                <a:latin typeface="Comic Sans MS" pitchFamily="66" charset="0"/>
              </a:rPr>
              <a:t> Think</a:t>
            </a:r>
            <a:endParaRPr lang="en-US" sz="2400" dirty="0">
              <a:latin typeface="Comic Sans MS" pitchFamily="66" charset="0"/>
            </a:endParaRPr>
          </a:p>
        </p:txBody>
      </p:sp>
      <p:sp>
        <p:nvSpPr>
          <p:cNvPr id="10" name="TextBox 9"/>
          <p:cNvSpPr txBox="1"/>
          <p:nvPr/>
        </p:nvSpPr>
        <p:spPr>
          <a:xfrm>
            <a:off x="3810000" y="2514600"/>
            <a:ext cx="1371600" cy="461665"/>
          </a:xfrm>
          <a:prstGeom prst="rect">
            <a:avLst/>
          </a:prstGeom>
          <a:noFill/>
        </p:spPr>
        <p:txBody>
          <a:bodyPr wrap="square" rtlCol="0">
            <a:spAutoFit/>
          </a:bodyPr>
          <a:lstStyle/>
          <a:p>
            <a:r>
              <a:rPr lang="en-US" sz="2400" dirty="0" smtClean="0">
                <a:latin typeface="Comic Sans MS" pitchFamily="66" charset="0"/>
              </a:rPr>
              <a:t>Feel</a:t>
            </a:r>
            <a:endParaRPr lang="en-US" sz="2400" dirty="0">
              <a:latin typeface="Comic Sans MS" pitchFamily="66" charset="0"/>
            </a:endParaRPr>
          </a:p>
        </p:txBody>
      </p:sp>
      <p:sp>
        <p:nvSpPr>
          <p:cNvPr id="11" name="TextBox 10"/>
          <p:cNvSpPr txBox="1"/>
          <p:nvPr/>
        </p:nvSpPr>
        <p:spPr>
          <a:xfrm>
            <a:off x="6172200" y="2514600"/>
            <a:ext cx="1447800" cy="461665"/>
          </a:xfrm>
          <a:prstGeom prst="rect">
            <a:avLst/>
          </a:prstGeom>
          <a:noFill/>
        </p:spPr>
        <p:txBody>
          <a:bodyPr wrap="square" rtlCol="0">
            <a:spAutoFit/>
          </a:bodyPr>
          <a:lstStyle/>
          <a:p>
            <a:r>
              <a:rPr lang="en-US" sz="2400" dirty="0" smtClean="0">
                <a:latin typeface="Comic Sans MS" pitchFamily="66" charset="0"/>
              </a:rPr>
              <a:t>Act</a:t>
            </a:r>
            <a:endParaRPr lang="en-US" sz="2400" dirty="0">
              <a:latin typeface="Comic Sans MS" pitchFamily="66" charset="0"/>
            </a:endParaRPr>
          </a:p>
        </p:txBody>
      </p:sp>
    </p:spTree>
    <p:extLst>
      <p:ext uri="{BB962C8B-B14F-4D97-AF65-F5344CB8AC3E}">
        <p14:creationId xmlns:p14="http://schemas.microsoft.com/office/powerpoint/2010/main" val="3955580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pPr eaLnBrk="1" fontAlgn="auto" hangingPunct="1">
              <a:spcAft>
                <a:spcPts val="0"/>
              </a:spcAft>
              <a:defRPr/>
            </a:pPr>
            <a:r>
              <a:rPr lang="en-US" sz="4000" dirty="0" smtClean="0">
                <a:solidFill>
                  <a:srgbClr val="073E87"/>
                </a:solidFill>
                <a:ea typeface="+mj-ea"/>
              </a:rPr>
              <a:t>Incorporating Self-Discipline in Your SW PBS Framework </a:t>
            </a:r>
            <a:endParaRPr lang="en-US" sz="4000" dirty="0">
              <a:solidFill>
                <a:srgbClr val="073E87"/>
              </a:solidFill>
              <a:ea typeface="+mj-ea"/>
            </a:endParaRPr>
          </a:p>
        </p:txBody>
      </p:sp>
      <p:sp>
        <p:nvSpPr>
          <p:cNvPr id="176131" name="Content Placeholder 2"/>
          <p:cNvSpPr>
            <a:spLocks noGrp="1"/>
          </p:cNvSpPr>
          <p:nvPr>
            <p:ph idx="1"/>
          </p:nvPr>
        </p:nvSpPr>
        <p:spPr>
          <a:xfrm>
            <a:off x="228600" y="2057400"/>
            <a:ext cx="8686800" cy="5486400"/>
          </a:xfrm>
        </p:spPr>
        <p:txBody>
          <a:bodyPr/>
          <a:lstStyle/>
          <a:p>
            <a:pPr marL="971550" lvl="1" indent="-514350" eaLnBrk="1" hangingPunct="1">
              <a:buFont typeface="+mj-lt"/>
              <a:buAutoNum type="arabicParenR"/>
            </a:pPr>
            <a:r>
              <a:rPr lang="en-US" altLang="en-US" sz="2400" dirty="0" smtClean="0">
                <a:ea typeface="ＭＳ Ｐゴシック" pitchFamily="34" charset="-128"/>
              </a:rPr>
              <a:t>Relationship building</a:t>
            </a:r>
          </a:p>
          <a:p>
            <a:pPr marL="971550" lvl="1" indent="-514350" eaLnBrk="1" hangingPunct="1">
              <a:buFont typeface="+mj-lt"/>
              <a:buAutoNum type="arabicParenR"/>
            </a:pPr>
            <a:r>
              <a:rPr lang="en-US" altLang="en-US" sz="2400" dirty="0" err="1" smtClean="0">
                <a:ea typeface="ＭＳ Ｐゴシック" pitchFamily="34" charset="-128"/>
              </a:rPr>
              <a:t>Schoolwide</a:t>
            </a:r>
            <a:r>
              <a:rPr lang="en-US" altLang="en-US" sz="2400" dirty="0" smtClean="0">
                <a:ea typeface="ＭＳ Ｐゴシック" pitchFamily="34" charset="-128"/>
              </a:rPr>
              <a:t> policies and activities </a:t>
            </a:r>
          </a:p>
          <a:p>
            <a:pPr marL="971550" lvl="1" indent="-514350" eaLnBrk="1" hangingPunct="1">
              <a:buFont typeface="+mj-lt"/>
              <a:buAutoNum type="arabicParenR"/>
            </a:pPr>
            <a:r>
              <a:rPr lang="en-US" altLang="en-US" sz="2400" dirty="0" smtClean="0">
                <a:ea typeface="ＭＳ Ｐゴシック" pitchFamily="34" charset="-128"/>
              </a:rPr>
              <a:t>Student decision making</a:t>
            </a:r>
          </a:p>
          <a:p>
            <a:pPr marL="971550" lvl="1" indent="-514350" eaLnBrk="1" hangingPunct="1">
              <a:buFont typeface="+mj-lt"/>
              <a:buAutoNum type="arabicParenR"/>
            </a:pPr>
            <a:r>
              <a:rPr lang="en-US" altLang="en-US" sz="2400" dirty="0" smtClean="0">
                <a:ea typeface="ＭＳ Ｐゴシック" pitchFamily="34" charset="-128"/>
              </a:rPr>
              <a:t>Corrective Procedures</a:t>
            </a:r>
          </a:p>
          <a:p>
            <a:pPr marL="971550" lvl="1" indent="-514350" eaLnBrk="1" hangingPunct="1">
              <a:buFont typeface="+mj-lt"/>
              <a:buAutoNum type="arabicParenR"/>
            </a:pPr>
            <a:r>
              <a:rPr lang="en-US" altLang="en-US" sz="2400" dirty="0" smtClean="0">
                <a:ea typeface="ＭＳ Ｐゴシック" pitchFamily="34" charset="-128"/>
              </a:rPr>
              <a:t>Social and Emotional Curriculum</a:t>
            </a:r>
          </a:p>
          <a:p>
            <a:pPr marL="971550" lvl="1" indent="-514350" eaLnBrk="1" hangingPunct="1">
              <a:buFont typeface="+mj-lt"/>
              <a:buAutoNum type="arabicParenR"/>
            </a:pPr>
            <a:r>
              <a:rPr lang="en-US" altLang="en-US" sz="2400" dirty="0" smtClean="0">
                <a:ea typeface="ＭＳ Ｐゴシック" pitchFamily="34" charset="-128"/>
              </a:rPr>
              <a:t>Strategic Use of Praise and Rewards</a:t>
            </a:r>
          </a:p>
          <a:p>
            <a:pPr lvl="1" eaLnBrk="1" hangingPunct="1"/>
            <a:endParaRPr lang="en-US" altLang="en-US" sz="1800" dirty="0" smtClean="0">
              <a:ea typeface="ＭＳ Ｐゴシック" pitchFamily="34" charset="-128"/>
            </a:endParaRPr>
          </a:p>
        </p:txBody>
      </p:sp>
      <p:pic>
        <p:nvPicPr>
          <p:cNvPr id="1026" name="Picture 2" descr="C:\Users\hearn\AppData\Local\Microsoft\Windows\Temporary Internet Files\Content.IE5\1PJLVSIR\MC9000898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7605" y="4953000"/>
            <a:ext cx="1981200" cy="155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2456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solidFill>
                  <a:srgbClr val="073E87"/>
                </a:solidFill>
              </a:rPr>
              <a:t>1. Positive Relationships</a:t>
            </a:r>
            <a:endParaRPr lang="en-US" dirty="0">
              <a:solidFill>
                <a:srgbClr val="073E87"/>
              </a:solidFill>
            </a:endParaRPr>
          </a:p>
        </p:txBody>
      </p:sp>
      <p:sp>
        <p:nvSpPr>
          <p:cNvPr id="3" name="Content Placeholder 2"/>
          <p:cNvSpPr>
            <a:spLocks noGrp="1"/>
          </p:cNvSpPr>
          <p:nvPr>
            <p:ph idx="1"/>
          </p:nvPr>
        </p:nvSpPr>
        <p:spPr>
          <a:xfrm>
            <a:off x="533400" y="1981200"/>
            <a:ext cx="8229600" cy="4754563"/>
          </a:xfrm>
        </p:spPr>
        <p:txBody>
          <a:bodyPr>
            <a:normAutofit/>
          </a:bodyPr>
          <a:lstStyle/>
          <a:p>
            <a:pPr>
              <a:buNone/>
            </a:pPr>
            <a:r>
              <a:rPr lang="en-US" b="1" i="1" dirty="0" smtClean="0">
                <a:cs typeface="Times New Roman" pitchFamily="18" charset="0"/>
                <a:sym typeface="Times New Roman" pitchFamily="18" charset="0"/>
              </a:rPr>
              <a:t>Not only do students like teachers who are caring, respectful, and provide emotional support, but when those qualities are found students also show increased:</a:t>
            </a:r>
          </a:p>
          <a:p>
            <a:r>
              <a:rPr lang="en-US" dirty="0" smtClean="0"/>
              <a:t>school </a:t>
            </a:r>
            <a:r>
              <a:rPr lang="en-US" dirty="0"/>
              <a:t>completion, </a:t>
            </a:r>
            <a:r>
              <a:rPr lang="en-US" dirty="0" smtClean="0"/>
              <a:t>academic </a:t>
            </a:r>
            <a:r>
              <a:rPr lang="en-US" dirty="0"/>
              <a:t>engagement, and academic achievement </a:t>
            </a:r>
          </a:p>
          <a:p>
            <a:r>
              <a:rPr lang="en-US" dirty="0" smtClean="0"/>
              <a:t>peer </a:t>
            </a:r>
            <a:r>
              <a:rPr lang="en-US" dirty="0"/>
              <a:t>acceptance </a:t>
            </a:r>
          </a:p>
          <a:p>
            <a:r>
              <a:rPr lang="en-US" dirty="0" smtClean="0"/>
              <a:t>motivation </a:t>
            </a:r>
            <a:r>
              <a:rPr lang="en-US" dirty="0"/>
              <a:t>to act responsibly and </a:t>
            </a:r>
            <a:r>
              <a:rPr lang="en-US" dirty="0" err="1"/>
              <a:t>prosocially</a:t>
            </a:r>
            <a:r>
              <a:rPr lang="en-US" dirty="0"/>
              <a:t> </a:t>
            </a:r>
          </a:p>
          <a:p>
            <a:r>
              <a:rPr lang="en-US" dirty="0" smtClean="0"/>
              <a:t>subjective well-being</a:t>
            </a:r>
            <a:endParaRPr lang="en-US" sz="1400" dirty="0" smtClean="0"/>
          </a:p>
          <a:p>
            <a:pPr marL="0" indent="0">
              <a:buNone/>
            </a:pPr>
            <a:endParaRPr lang="en-US" sz="1200" dirty="0" smtClean="0"/>
          </a:p>
          <a:p>
            <a:endParaRPr lang="en-US" sz="2400" dirty="0" smtClean="0"/>
          </a:p>
          <a:p>
            <a:endParaRPr lang="en-US" sz="2400" dirty="0"/>
          </a:p>
          <a:p>
            <a:pPr marL="0" indent="0">
              <a:buNone/>
            </a:pPr>
            <a:endParaRPr lang="en-US" sz="2400" b="1" dirty="0" smtClean="0"/>
          </a:p>
          <a:p>
            <a:endParaRPr lang="en-US" sz="1800" dirty="0" smtClean="0">
              <a:latin typeface="Perpetua" pitchFamily="18" charset="0"/>
            </a:endParaRPr>
          </a:p>
          <a:p>
            <a:endParaRPr lang="en-US" dirty="0"/>
          </a:p>
        </p:txBody>
      </p:sp>
      <p:sp>
        <p:nvSpPr>
          <p:cNvPr id="7" name="Footer Placeholder 6"/>
          <p:cNvSpPr>
            <a:spLocks noGrp="1"/>
          </p:cNvSpPr>
          <p:nvPr>
            <p:ph type="ftr" sz="quarter" idx="11"/>
          </p:nvPr>
        </p:nvSpPr>
        <p:spPr/>
        <p:txBody>
          <a:bodyPr/>
          <a:lstStyle/>
          <a:p>
            <a:pPr>
              <a:defRPr/>
            </a:pPr>
            <a:r>
              <a:rPr lang="en-US" smtClean="0"/>
              <a:t>Bullying and Self-Discipline DE-PBS Inservice, 12 14 2012</a:t>
            </a:r>
            <a:endParaRPr lang="en-US" dirty="0"/>
          </a:p>
        </p:txBody>
      </p:sp>
      <p:sp>
        <p:nvSpPr>
          <p:cNvPr id="5" name="Slide Number Placeholder 4"/>
          <p:cNvSpPr>
            <a:spLocks noGrp="1"/>
          </p:cNvSpPr>
          <p:nvPr>
            <p:ph type="sldNum" sz="quarter" idx="12"/>
          </p:nvPr>
        </p:nvSpPr>
        <p:spPr/>
        <p:txBody>
          <a:bodyPr/>
          <a:lstStyle/>
          <a:p>
            <a:pPr>
              <a:defRPr/>
            </a:pPr>
            <a:fld id="{AD4758D4-F188-4207-9855-F2C722F65CE3}" type="slidenum">
              <a:rPr lang="en-US" smtClean="0"/>
              <a:pPr>
                <a:defRPr/>
              </a:pPr>
              <a:t>47</a:t>
            </a:fld>
            <a:endParaRPr lang="en-US"/>
          </a:p>
        </p:txBody>
      </p:sp>
    </p:spTree>
    <p:extLst>
      <p:ext uri="{BB962C8B-B14F-4D97-AF65-F5344CB8AC3E}">
        <p14:creationId xmlns:p14="http://schemas.microsoft.com/office/powerpoint/2010/main" val="28822561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73E87"/>
                </a:solidFill>
              </a:rPr>
              <a:t>Student-Student </a:t>
            </a:r>
            <a:r>
              <a:rPr lang="en-US" dirty="0" smtClean="0">
                <a:solidFill>
                  <a:srgbClr val="073E87"/>
                </a:solidFill>
              </a:rPr>
              <a:t>Relationships</a:t>
            </a:r>
            <a:endParaRPr lang="en-US" dirty="0">
              <a:solidFill>
                <a:srgbClr val="073E87"/>
              </a:solidFill>
            </a:endParaRPr>
          </a:p>
        </p:txBody>
      </p:sp>
      <p:sp>
        <p:nvSpPr>
          <p:cNvPr id="3" name="Content Placeholder 2"/>
          <p:cNvSpPr>
            <a:spLocks noGrp="1"/>
          </p:cNvSpPr>
          <p:nvPr>
            <p:ph idx="1"/>
          </p:nvPr>
        </p:nvSpPr>
        <p:spPr>
          <a:xfrm>
            <a:off x="457200" y="1981200"/>
            <a:ext cx="8305800" cy="3886200"/>
          </a:xfrm>
        </p:spPr>
        <p:txBody>
          <a:bodyPr>
            <a:noAutofit/>
          </a:bodyPr>
          <a:lstStyle/>
          <a:p>
            <a:pPr marL="0" indent="0">
              <a:buNone/>
            </a:pPr>
            <a:r>
              <a:rPr lang="en-US" dirty="0" smtClean="0"/>
              <a:t>Students </a:t>
            </a:r>
            <a:r>
              <a:rPr lang="en-US" dirty="0"/>
              <a:t>with positive peer relationships experience </a:t>
            </a:r>
            <a:r>
              <a:rPr lang="en-US" dirty="0" smtClean="0"/>
              <a:t>greater:</a:t>
            </a:r>
          </a:p>
          <a:p>
            <a:pPr lvl="1"/>
            <a:r>
              <a:rPr lang="en-US" sz="2400" dirty="0" smtClean="0"/>
              <a:t>academic </a:t>
            </a:r>
            <a:r>
              <a:rPr lang="en-US" sz="2400" dirty="0"/>
              <a:t>initiative and </a:t>
            </a:r>
            <a:r>
              <a:rPr lang="en-US" sz="2400" dirty="0" smtClean="0"/>
              <a:t>achievement</a:t>
            </a:r>
          </a:p>
          <a:p>
            <a:pPr lvl="1"/>
            <a:r>
              <a:rPr lang="en-US" sz="2400" dirty="0" smtClean="0"/>
              <a:t>liking </a:t>
            </a:r>
            <a:r>
              <a:rPr lang="en-US" sz="2400" dirty="0"/>
              <a:t>of </a:t>
            </a:r>
            <a:r>
              <a:rPr lang="en-US" sz="2400" dirty="0" smtClean="0"/>
              <a:t>school</a:t>
            </a:r>
          </a:p>
          <a:p>
            <a:pPr lvl="1"/>
            <a:r>
              <a:rPr lang="en-US" sz="2400" dirty="0" smtClean="0"/>
              <a:t>school </a:t>
            </a:r>
            <a:r>
              <a:rPr lang="en-US" sz="2400" dirty="0"/>
              <a:t>completion </a:t>
            </a:r>
            <a:endParaRPr lang="en-US" sz="2400" dirty="0" smtClean="0"/>
          </a:p>
          <a:p>
            <a:pPr lvl="1"/>
            <a:r>
              <a:rPr lang="en-US" sz="2400" dirty="0" smtClean="0"/>
              <a:t>self-esteem</a:t>
            </a:r>
          </a:p>
          <a:p>
            <a:pPr marL="0" indent="0">
              <a:buNone/>
            </a:pPr>
            <a:r>
              <a:rPr lang="en-US" dirty="0" smtClean="0"/>
              <a:t>They experience less:</a:t>
            </a:r>
          </a:p>
          <a:p>
            <a:pPr lvl="1"/>
            <a:r>
              <a:rPr lang="en-US" sz="2400" dirty="0" smtClean="0"/>
              <a:t>school avoidance</a:t>
            </a:r>
          </a:p>
          <a:p>
            <a:pPr lvl="1"/>
            <a:r>
              <a:rPr lang="en-US" sz="2400" dirty="0" smtClean="0"/>
              <a:t>depression</a:t>
            </a:r>
          </a:p>
          <a:p>
            <a:pPr lvl="1"/>
            <a:r>
              <a:rPr lang="en-US" sz="2400" dirty="0" smtClean="0"/>
              <a:t>delinquent </a:t>
            </a:r>
            <a:r>
              <a:rPr lang="en-US" sz="2400" dirty="0"/>
              <a:t>and aggressive </a:t>
            </a:r>
            <a:r>
              <a:rPr lang="en-US" sz="2400" dirty="0" smtClean="0"/>
              <a:t>behaviors</a:t>
            </a:r>
          </a:p>
          <a:p>
            <a:pPr lvl="1"/>
            <a:r>
              <a:rPr lang="en-US" sz="2400" dirty="0" smtClean="0"/>
              <a:t>bullying</a:t>
            </a:r>
            <a:endParaRPr lang="en-US" sz="2400" dirty="0"/>
          </a:p>
        </p:txBody>
      </p:sp>
      <p:sp>
        <p:nvSpPr>
          <p:cNvPr id="6" name="Footer Placeholder 5"/>
          <p:cNvSpPr>
            <a:spLocks noGrp="1"/>
          </p:cNvSpPr>
          <p:nvPr>
            <p:ph type="ftr" sz="quarter" idx="11"/>
          </p:nvPr>
        </p:nvSpPr>
        <p:spPr>
          <a:xfrm>
            <a:off x="5181600" y="6248400"/>
            <a:ext cx="3786691" cy="365125"/>
          </a:xfrm>
        </p:spPr>
        <p:txBody>
          <a:bodyPr/>
          <a:lstStyle/>
          <a:p>
            <a:pPr>
              <a:defRPr/>
            </a:pPr>
            <a:r>
              <a:rPr lang="en-US" dirty="0" smtClean="0"/>
              <a:t>Bullying and Self-Discipline DE-PBS </a:t>
            </a:r>
            <a:r>
              <a:rPr lang="en-US" dirty="0" err="1" smtClean="0"/>
              <a:t>Inservice</a:t>
            </a:r>
            <a:r>
              <a:rPr lang="en-US" dirty="0" smtClean="0"/>
              <a:t>, 12 14 2012</a:t>
            </a:r>
            <a:endParaRPr lang="en-US" dirty="0"/>
          </a:p>
        </p:txBody>
      </p:sp>
    </p:spTree>
    <p:extLst>
      <p:ext uri="{BB962C8B-B14F-4D97-AF65-F5344CB8AC3E}">
        <p14:creationId xmlns:p14="http://schemas.microsoft.com/office/powerpoint/2010/main" val="2180622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073E87"/>
                </a:solidFill>
                <a:ea typeface="+mj-ea"/>
              </a:rPr>
              <a:t>Student-Student Relationship Building</a:t>
            </a:r>
            <a:endParaRPr lang="en-US" dirty="0">
              <a:solidFill>
                <a:srgbClr val="073E87"/>
              </a:solidFill>
              <a:ea typeface="+mj-ea"/>
            </a:endParaRPr>
          </a:p>
        </p:txBody>
      </p:sp>
      <p:sp>
        <p:nvSpPr>
          <p:cNvPr id="144387" name="Content Placeholder 2"/>
          <p:cNvSpPr>
            <a:spLocks noGrp="1"/>
          </p:cNvSpPr>
          <p:nvPr>
            <p:ph idx="1"/>
          </p:nvPr>
        </p:nvSpPr>
        <p:spPr>
          <a:xfrm>
            <a:off x="872067" y="2286000"/>
            <a:ext cx="7408333" cy="3450696"/>
          </a:xfrm>
        </p:spPr>
        <p:txBody>
          <a:bodyPr/>
          <a:lstStyle/>
          <a:p>
            <a:pPr eaLnBrk="1" hangingPunct="1"/>
            <a:r>
              <a:rPr lang="en-US" altLang="en-US" sz="2400" i="1" dirty="0" smtClean="0">
                <a:solidFill>
                  <a:schemeClr val="accent2"/>
                </a:solidFill>
                <a:ea typeface="ＭＳ Ｐゴシック" pitchFamily="34" charset="-128"/>
              </a:rPr>
              <a:t>Positive relationships with others</a:t>
            </a:r>
            <a:r>
              <a:rPr lang="en-US" altLang="en-US" sz="2400" i="1" dirty="0" smtClean="0">
                <a:ea typeface="ＭＳ Ｐゴシック" pitchFamily="34" charset="-128"/>
              </a:rPr>
              <a:t>. </a:t>
            </a:r>
            <a:r>
              <a:rPr lang="en-US" altLang="en-US" sz="2400" dirty="0" smtClean="0">
                <a:ea typeface="ＭＳ Ｐゴシック" pitchFamily="34" charset="-128"/>
              </a:rPr>
              <a:t>Positive relations with others are expected, taught, and encouraged and planned opportunities (e.g., extracurricular activities, class meetings, structured recess activities) are provided to develop positive relationships. </a:t>
            </a:r>
            <a:r>
              <a:rPr lang="en-US" altLang="en-US" dirty="0" smtClean="0">
                <a:ea typeface="ＭＳ Ｐゴシック" pitchFamily="34" charset="-128"/>
              </a:rPr>
              <a:t>	</a:t>
            </a:r>
          </a:p>
        </p:txBody>
      </p:sp>
      <p:pic>
        <p:nvPicPr>
          <p:cNvPr id="144388" name="Picture 4" descr="C:\Users\hearn\AppData\Local\Microsoft\Windows\Temporary Internet Files\Content.IE5\0J7I7RMX\MP9004395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532312"/>
            <a:ext cx="239553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900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408333" cy="3611563"/>
          </a:xfrm>
        </p:spPr>
        <p:txBody>
          <a:bodyPr/>
          <a:lstStyle/>
          <a:p>
            <a:pPr lvl="0"/>
            <a:r>
              <a:rPr lang="en-US" sz="2800" b="1" dirty="0" smtClean="0"/>
              <a:t>1. What </a:t>
            </a:r>
            <a:r>
              <a:rPr lang="en-US" sz="2800" b="1" dirty="0"/>
              <a:t>Tier 2/3 interventions did your school(s) try this year?</a:t>
            </a:r>
            <a:endParaRPr lang="en-US" sz="2800" dirty="0"/>
          </a:p>
          <a:p>
            <a:pPr lvl="1"/>
            <a:r>
              <a:rPr lang="en-US" sz="2800" dirty="0"/>
              <a:t>How successful were these interventions</a:t>
            </a:r>
            <a:r>
              <a:rPr lang="en-US" sz="2800" dirty="0" smtClean="0"/>
              <a:t>?</a:t>
            </a:r>
          </a:p>
          <a:p>
            <a:pPr lvl="1"/>
            <a:endParaRPr lang="en-US" sz="2800" dirty="0"/>
          </a:p>
          <a:p>
            <a:pPr lvl="0"/>
            <a:r>
              <a:rPr lang="en-US" sz="2800" b="1" dirty="0" smtClean="0"/>
              <a:t>2. What </a:t>
            </a:r>
            <a:r>
              <a:rPr lang="en-US" sz="2800" b="1" dirty="0"/>
              <a:t>are the areas in which you/schools still think additional supports are needed?</a:t>
            </a:r>
            <a:endParaRPr lang="en-US" sz="2800" dirty="0"/>
          </a:p>
          <a:p>
            <a:endParaRPr lang="en-US" dirty="0"/>
          </a:p>
        </p:txBody>
      </p:sp>
      <p:sp>
        <p:nvSpPr>
          <p:cNvPr id="3" name="Title 2"/>
          <p:cNvSpPr>
            <a:spLocks noGrp="1"/>
          </p:cNvSpPr>
          <p:nvPr>
            <p:ph type="title"/>
          </p:nvPr>
        </p:nvSpPr>
        <p:spPr/>
        <p:txBody>
          <a:bodyPr/>
          <a:lstStyle/>
          <a:p>
            <a:r>
              <a:rPr lang="en-US" dirty="0" smtClean="0">
                <a:solidFill>
                  <a:schemeClr val="tx2"/>
                </a:solidFill>
              </a:rPr>
              <a:t>Tier 2 &amp; 3 Reflections</a:t>
            </a:r>
            <a:endParaRPr lang="en-US" dirty="0">
              <a:solidFill>
                <a:schemeClr val="tx2"/>
              </a:solidFill>
            </a:endParaRPr>
          </a:p>
        </p:txBody>
      </p:sp>
    </p:spTree>
    <p:extLst>
      <p:ext uri="{BB962C8B-B14F-4D97-AF65-F5344CB8AC3E}">
        <p14:creationId xmlns:p14="http://schemas.microsoft.com/office/powerpoint/2010/main" val="3518776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53462115"/>
              </p:ext>
            </p:extLst>
          </p:nvPr>
        </p:nvGraphicFramePr>
        <p:xfrm>
          <a:off x="533400" y="609600"/>
          <a:ext cx="80772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6679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73E87"/>
                </a:solidFill>
              </a:rPr>
              <a:t>2. </a:t>
            </a:r>
            <a:r>
              <a:rPr lang="en-US" dirty="0" err="1" smtClean="0">
                <a:solidFill>
                  <a:srgbClr val="073E87"/>
                </a:solidFill>
              </a:rPr>
              <a:t>Schoolwide</a:t>
            </a:r>
            <a:r>
              <a:rPr lang="en-US" dirty="0" smtClean="0">
                <a:solidFill>
                  <a:srgbClr val="073E87"/>
                </a:solidFill>
              </a:rPr>
              <a:t> </a:t>
            </a:r>
            <a:r>
              <a:rPr lang="en-US" dirty="0">
                <a:solidFill>
                  <a:srgbClr val="073E87"/>
                </a:solidFill>
              </a:rPr>
              <a:t>policies and activities </a:t>
            </a:r>
          </a:p>
        </p:txBody>
      </p:sp>
      <p:sp>
        <p:nvSpPr>
          <p:cNvPr id="3" name="Content Placeholder 2"/>
          <p:cNvSpPr>
            <a:spLocks noGrp="1"/>
          </p:cNvSpPr>
          <p:nvPr>
            <p:ph idx="1"/>
          </p:nvPr>
        </p:nvSpPr>
        <p:spPr>
          <a:xfrm>
            <a:off x="609600" y="2103437"/>
            <a:ext cx="8229600" cy="4754563"/>
          </a:xfrm>
        </p:spPr>
        <p:txBody>
          <a:bodyPr>
            <a:normAutofit/>
          </a:bodyPr>
          <a:lstStyle/>
          <a:p>
            <a:r>
              <a:rPr lang="en-US" dirty="0"/>
              <a:t>Mission Statement &amp; SW behavioral expectations include the goal of developing self-discipline (character education, social &amp; emotional learning, caring, or social responsibility</a:t>
            </a:r>
            <a:r>
              <a:rPr lang="en-US" dirty="0" smtClean="0"/>
              <a:t>)</a:t>
            </a:r>
          </a:p>
          <a:p>
            <a:r>
              <a:rPr lang="en-US" dirty="0"/>
              <a:t>In community service or service learning activities that involved students in multiple classes (e.g., food drive, visits to senior citizen center)</a:t>
            </a:r>
          </a:p>
          <a:p>
            <a:r>
              <a:rPr lang="en-US" dirty="0"/>
              <a:t>School assemblies </a:t>
            </a:r>
            <a:endParaRPr lang="en-US" dirty="0" smtClean="0"/>
          </a:p>
          <a:p>
            <a:r>
              <a:rPr lang="en-US" dirty="0" smtClean="0"/>
              <a:t>Morning announcements &amp; public displays of information</a:t>
            </a:r>
            <a:endParaRPr lang="en-US" dirty="0"/>
          </a:p>
          <a:p>
            <a:endParaRPr lang="en-US" dirty="0" smtClean="0"/>
          </a:p>
          <a:p>
            <a:endParaRPr lang="en-US" sz="3600" dirty="0">
              <a:ea typeface="Calibri"/>
              <a:cs typeface="Times New Roman"/>
            </a:endParaRPr>
          </a:p>
          <a:p>
            <a:endParaRPr lang="en-US" dirty="0"/>
          </a:p>
        </p:txBody>
      </p:sp>
    </p:spTree>
    <p:extLst>
      <p:ext uri="{BB962C8B-B14F-4D97-AF65-F5344CB8AC3E}">
        <p14:creationId xmlns:p14="http://schemas.microsoft.com/office/powerpoint/2010/main" val="2397806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dirty="0" smtClean="0">
                <a:solidFill>
                  <a:srgbClr val="073E87"/>
                </a:solidFill>
              </a:rPr>
              <a:t>3. Student Involvement in </a:t>
            </a:r>
            <a:br>
              <a:rPr lang="en-US" dirty="0" smtClean="0">
                <a:solidFill>
                  <a:srgbClr val="073E87"/>
                </a:solidFill>
              </a:rPr>
            </a:br>
            <a:r>
              <a:rPr lang="en-US" dirty="0" smtClean="0">
                <a:solidFill>
                  <a:srgbClr val="073E87"/>
                </a:solidFill>
              </a:rPr>
              <a:t>Decision Making</a:t>
            </a:r>
            <a:endParaRPr lang="en-US" dirty="0">
              <a:solidFill>
                <a:srgbClr val="073E87"/>
              </a:solidFill>
            </a:endParaRPr>
          </a:p>
        </p:txBody>
      </p:sp>
      <p:sp>
        <p:nvSpPr>
          <p:cNvPr id="3" name="Content Placeholder 2"/>
          <p:cNvSpPr>
            <a:spLocks noGrp="1"/>
          </p:cNvSpPr>
          <p:nvPr>
            <p:ph idx="1"/>
          </p:nvPr>
        </p:nvSpPr>
        <p:spPr>
          <a:xfrm>
            <a:off x="838200" y="2133600"/>
            <a:ext cx="7408333" cy="3450696"/>
          </a:xfrm>
        </p:spPr>
        <p:txBody>
          <a:bodyPr>
            <a:noAutofit/>
          </a:bodyPr>
          <a:lstStyle/>
          <a:p>
            <a:r>
              <a:rPr lang="en-US" sz="2800" dirty="0" smtClean="0">
                <a:ea typeface="Calibri"/>
                <a:cs typeface="Calibri"/>
              </a:rPr>
              <a:t>The </a:t>
            </a:r>
            <a:r>
              <a:rPr lang="en-US" sz="2800" dirty="0">
                <a:ea typeface="Calibri"/>
                <a:cs typeface="Calibri"/>
              </a:rPr>
              <a:t>school principal meets regularly with students </a:t>
            </a:r>
            <a:r>
              <a:rPr lang="en-US" sz="2800" dirty="0" smtClean="0">
                <a:ea typeface="Calibri"/>
                <a:cs typeface="Calibri"/>
              </a:rPr>
              <a:t>to </a:t>
            </a:r>
            <a:r>
              <a:rPr lang="en-US" sz="2800" dirty="0">
                <a:ea typeface="Calibri"/>
                <a:cs typeface="Calibri"/>
              </a:rPr>
              <a:t>discuss current </a:t>
            </a:r>
            <a:r>
              <a:rPr lang="en-US" sz="2800" dirty="0" err="1">
                <a:ea typeface="Calibri"/>
                <a:cs typeface="Calibri"/>
              </a:rPr>
              <a:t>schoolwide</a:t>
            </a:r>
            <a:r>
              <a:rPr lang="en-US" sz="2800" dirty="0">
                <a:ea typeface="Calibri"/>
                <a:cs typeface="Calibri"/>
              </a:rPr>
              <a:t> issues and involves them in decisions about the welfare of the school. </a:t>
            </a:r>
            <a:endParaRPr lang="en-US" sz="2800" dirty="0" smtClean="0">
              <a:ea typeface="Calibri"/>
              <a:cs typeface="Calibri"/>
            </a:endParaRPr>
          </a:p>
          <a:p>
            <a:pPr lvl="1"/>
            <a:r>
              <a:rPr lang="en-US" sz="2400" dirty="0" smtClean="0">
                <a:ea typeface="Calibri"/>
                <a:cs typeface="Calibri"/>
              </a:rPr>
              <a:t>Student council/government</a:t>
            </a:r>
            <a:r>
              <a:rPr lang="en-US" sz="2400" dirty="0">
                <a:ea typeface="Calibri"/>
                <a:cs typeface="Calibri"/>
              </a:rPr>
              <a:t>, </a:t>
            </a:r>
            <a:r>
              <a:rPr lang="en-US" sz="2400" dirty="0" smtClean="0">
                <a:ea typeface="Calibri"/>
                <a:cs typeface="Calibri"/>
              </a:rPr>
              <a:t>SWPBS </a:t>
            </a:r>
            <a:r>
              <a:rPr lang="en-US" sz="2400" dirty="0">
                <a:ea typeface="Calibri"/>
                <a:cs typeface="Calibri"/>
              </a:rPr>
              <a:t>student group, </a:t>
            </a:r>
            <a:r>
              <a:rPr lang="en-US" sz="2400" dirty="0" smtClean="0">
                <a:ea typeface="Calibri"/>
                <a:cs typeface="Calibri"/>
              </a:rPr>
              <a:t>other groups representing </a:t>
            </a:r>
            <a:r>
              <a:rPr lang="en-US" sz="2400" dirty="0">
                <a:ea typeface="Calibri"/>
                <a:cs typeface="Calibri"/>
              </a:rPr>
              <a:t>the student </a:t>
            </a:r>
            <a:r>
              <a:rPr lang="en-US" sz="2400" dirty="0" smtClean="0">
                <a:ea typeface="Calibri"/>
                <a:cs typeface="Calibri"/>
              </a:rPr>
              <a:t>body</a:t>
            </a:r>
          </a:p>
          <a:p>
            <a:r>
              <a:rPr lang="en-US" sz="2800" dirty="0" smtClean="0"/>
              <a:t>Teachers across grade levels create opportunities for students to be active decision makers </a:t>
            </a:r>
            <a:endParaRPr lang="en-US" sz="2800" dirty="0"/>
          </a:p>
        </p:txBody>
      </p:sp>
    </p:spTree>
    <p:extLst>
      <p:ext uri="{BB962C8B-B14F-4D97-AF65-F5344CB8AC3E}">
        <p14:creationId xmlns:p14="http://schemas.microsoft.com/office/powerpoint/2010/main" val="23397416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73E87"/>
                </a:solidFill>
              </a:rPr>
              <a:t>4. Corrective Procedures</a:t>
            </a:r>
            <a:endParaRPr lang="en-US" dirty="0">
              <a:solidFill>
                <a:srgbClr val="073E87"/>
              </a:solidFill>
            </a:endParaRPr>
          </a:p>
        </p:txBody>
      </p:sp>
      <p:sp>
        <p:nvSpPr>
          <p:cNvPr id="3" name="Content Placeholder 2"/>
          <p:cNvSpPr>
            <a:spLocks noGrp="1"/>
          </p:cNvSpPr>
          <p:nvPr>
            <p:ph idx="1"/>
          </p:nvPr>
        </p:nvSpPr>
        <p:spPr>
          <a:xfrm>
            <a:off x="914400" y="2057400"/>
            <a:ext cx="7408333" cy="3450696"/>
          </a:xfrm>
        </p:spPr>
        <p:txBody>
          <a:bodyPr>
            <a:noAutofit/>
          </a:bodyPr>
          <a:lstStyle/>
          <a:p>
            <a:pPr marL="0" marR="0">
              <a:lnSpc>
                <a:spcPct val="115000"/>
              </a:lnSpc>
              <a:spcBef>
                <a:spcPts val="0"/>
              </a:spcBef>
              <a:spcAft>
                <a:spcPts val="1000"/>
              </a:spcAft>
            </a:pPr>
            <a:r>
              <a:rPr lang="en-US" sz="2800" dirty="0"/>
              <a:t>Administration </a:t>
            </a:r>
            <a:r>
              <a:rPr lang="en-US" sz="2800" dirty="0" smtClean="0"/>
              <a:t>AND Staff views </a:t>
            </a:r>
            <a:r>
              <a:rPr lang="en-US" sz="2800" dirty="0"/>
              <a:t>correction not just as use of punishment </a:t>
            </a:r>
            <a:r>
              <a:rPr lang="en-US" sz="2800" dirty="0" smtClean="0"/>
              <a:t>but </a:t>
            </a:r>
            <a:r>
              <a:rPr lang="en-US" sz="2800" dirty="0"/>
              <a:t>also as opportunity to help develop social &amp; emotional problem solving/decision making skills of </a:t>
            </a:r>
            <a:r>
              <a:rPr lang="en-US" sz="2800" dirty="0" smtClean="0"/>
              <a:t>self-discipline.</a:t>
            </a:r>
          </a:p>
          <a:p>
            <a:pPr marL="0" marR="0">
              <a:lnSpc>
                <a:spcPct val="115000"/>
              </a:lnSpc>
              <a:spcBef>
                <a:spcPts val="0"/>
              </a:spcBef>
              <a:spcAft>
                <a:spcPts val="1000"/>
              </a:spcAft>
            </a:pPr>
            <a:r>
              <a:rPr lang="en-US" sz="2800" dirty="0" smtClean="0">
                <a:ea typeface="Calibri"/>
                <a:cs typeface="Times New Roman"/>
              </a:rPr>
              <a:t>Systematic behavioral reflection including impact of behavior on self/others &amp; action planning for positive change with discussion of supports needed for positive choice making</a:t>
            </a:r>
            <a:endParaRPr lang="en-US" sz="2800" dirty="0">
              <a:ea typeface="Calibri"/>
              <a:cs typeface="Times New Roman"/>
            </a:endParaRPr>
          </a:p>
        </p:txBody>
      </p:sp>
    </p:spTree>
    <p:extLst>
      <p:ext uri="{BB962C8B-B14F-4D97-AF65-F5344CB8AC3E}">
        <p14:creationId xmlns:p14="http://schemas.microsoft.com/office/powerpoint/2010/main" val="2704352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73E87"/>
                </a:solidFill>
              </a:rPr>
              <a:t>5. Social and Emotional </a:t>
            </a:r>
            <a:r>
              <a:rPr lang="en-US" dirty="0" smtClean="0">
                <a:solidFill>
                  <a:srgbClr val="073E87"/>
                </a:solidFill>
              </a:rPr>
              <a:t>Curriculum</a:t>
            </a:r>
            <a:endParaRPr lang="en-US" dirty="0">
              <a:solidFill>
                <a:srgbClr val="073E87"/>
              </a:solidFill>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sz="3800" dirty="0"/>
              <a:t>Social Emotional Lessons are infused throughout the school curriculum </a:t>
            </a:r>
            <a:r>
              <a:rPr lang="en-US" sz="3800" dirty="0" smtClean="0"/>
              <a:t>to </a:t>
            </a:r>
            <a:r>
              <a:rPr lang="en-US" sz="3800" dirty="0"/>
              <a:t>promote the development of thoughts, feelings, and behaviors associated with responsible </a:t>
            </a:r>
            <a:r>
              <a:rPr lang="en-US" sz="3800" dirty="0" smtClean="0"/>
              <a:t>behavior.</a:t>
            </a:r>
          </a:p>
          <a:p>
            <a:pPr lvl="1"/>
            <a:r>
              <a:rPr lang="en-US" sz="3400" dirty="0" smtClean="0"/>
              <a:t>E.g., specific SEL lessons are regularly provided to all students (e.g., Second Step, </a:t>
            </a:r>
            <a:r>
              <a:rPr lang="en-US" sz="3400" dirty="0" smtClean="0">
                <a:hlinkClick r:id="rId3"/>
              </a:rPr>
              <a:t>www.casel.org</a:t>
            </a:r>
            <a:r>
              <a:rPr lang="en-US" sz="3400" dirty="0" smtClean="0"/>
              <a:t>)  </a:t>
            </a:r>
          </a:p>
          <a:p>
            <a:pPr lvl="1"/>
            <a:r>
              <a:rPr lang="en-US" sz="3400" dirty="0" smtClean="0"/>
              <a:t>E.g., curriculum </a:t>
            </a:r>
            <a:r>
              <a:rPr lang="en-US" sz="3400" dirty="0"/>
              <a:t>activities in language arts and social studies highlight the general importance of empathy, perspective taking, and social and moral problem solving. </a:t>
            </a:r>
            <a:endParaRPr lang="en-US" sz="3400" b="1" dirty="0"/>
          </a:p>
          <a:p>
            <a:endParaRPr lang="en-US" dirty="0"/>
          </a:p>
        </p:txBody>
      </p:sp>
    </p:spTree>
    <p:extLst>
      <p:ext uri="{BB962C8B-B14F-4D97-AF65-F5344CB8AC3E}">
        <p14:creationId xmlns:p14="http://schemas.microsoft.com/office/powerpoint/2010/main" val="39718811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73E87"/>
                </a:solidFill>
              </a:rPr>
              <a:t>6. Strategic Use of Praise and Rewards</a:t>
            </a:r>
            <a:endParaRPr lang="en-US" dirty="0">
              <a:solidFill>
                <a:srgbClr val="073E87"/>
              </a:solidFill>
            </a:endParaRPr>
          </a:p>
        </p:txBody>
      </p:sp>
      <p:sp>
        <p:nvSpPr>
          <p:cNvPr id="3" name="Content Placeholder 2"/>
          <p:cNvSpPr>
            <a:spLocks noGrp="1"/>
          </p:cNvSpPr>
          <p:nvPr>
            <p:ph idx="1"/>
          </p:nvPr>
        </p:nvSpPr>
        <p:spPr/>
        <p:txBody>
          <a:bodyPr/>
          <a:lstStyle/>
          <a:p>
            <a:r>
              <a:rPr lang="en-US" sz="2800" dirty="0"/>
              <a:t>Praise and rewards are used strategically to recognize and reinforce social and emotional competencies that underlie </a:t>
            </a:r>
            <a:r>
              <a:rPr lang="en-US" sz="2800" dirty="0" err="1"/>
              <a:t>prosocial</a:t>
            </a:r>
            <a:r>
              <a:rPr lang="en-US" sz="2800" dirty="0"/>
              <a:t> behavior. For example, students are routinely recognized with praise and rewards for demonstrating empathy, caring, responsibility, and respect.  </a:t>
            </a:r>
          </a:p>
          <a:p>
            <a:endParaRPr lang="en-US" dirty="0"/>
          </a:p>
        </p:txBody>
      </p:sp>
    </p:spTree>
    <p:extLst>
      <p:ext uri="{BB962C8B-B14F-4D97-AF65-F5344CB8AC3E}">
        <p14:creationId xmlns:p14="http://schemas.microsoft.com/office/powerpoint/2010/main" val="39590736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73E87"/>
                </a:solidFill>
              </a:rPr>
              <a:t>Effective Ways to Praise and Acknowledge</a:t>
            </a:r>
            <a:endParaRPr lang="en-US" dirty="0">
              <a:solidFill>
                <a:srgbClr val="073E87"/>
              </a:solidFill>
            </a:endParaRPr>
          </a:p>
        </p:txBody>
      </p:sp>
      <p:sp>
        <p:nvSpPr>
          <p:cNvPr id="3" name="Content Placeholder 2"/>
          <p:cNvSpPr>
            <a:spLocks noGrp="1"/>
          </p:cNvSpPr>
          <p:nvPr>
            <p:ph idx="1"/>
          </p:nvPr>
        </p:nvSpPr>
        <p:spPr/>
        <p:txBody>
          <a:bodyPr>
            <a:normAutofit fontScale="92500" lnSpcReduction="10000"/>
          </a:bodyPr>
          <a:lstStyle/>
          <a:p>
            <a:pPr lvl="0"/>
            <a:r>
              <a:rPr lang="en-US" b="1" dirty="0"/>
              <a:t>Focus on the message</a:t>
            </a:r>
            <a:endParaRPr lang="en-US" sz="2400" dirty="0"/>
          </a:p>
          <a:p>
            <a:pPr lvl="1"/>
            <a:r>
              <a:rPr lang="en-US" dirty="0"/>
              <a:t>Emphasize the informative rather than controlling function of praise and rewards </a:t>
            </a:r>
          </a:p>
          <a:p>
            <a:r>
              <a:rPr lang="en-US" b="1" dirty="0"/>
              <a:t>Highlight the student’s specific achievement </a:t>
            </a:r>
            <a:r>
              <a:rPr lang="en-US" b="1" dirty="0" smtClean="0"/>
              <a:t>demonstrated </a:t>
            </a:r>
            <a:r>
              <a:rPr lang="en-US" b="1" dirty="0"/>
              <a:t>toward the </a:t>
            </a:r>
            <a:r>
              <a:rPr lang="en-US" b="1" dirty="0" smtClean="0"/>
              <a:t>achievement</a:t>
            </a:r>
          </a:p>
          <a:p>
            <a:pPr lvl="0"/>
            <a:r>
              <a:rPr lang="en-US" b="1" dirty="0"/>
              <a:t>Link the behaviors to underlying thoughts, emotions, and dispositions</a:t>
            </a:r>
            <a:endParaRPr lang="en-US" dirty="0"/>
          </a:p>
          <a:p>
            <a:pPr lvl="1"/>
            <a:r>
              <a:rPr lang="en-US" dirty="0"/>
              <a:t>These may include: feelings of pride, empathy, autonomy, responsibility, caring, kindness, trustworthiness, etc.</a:t>
            </a:r>
          </a:p>
          <a:p>
            <a:r>
              <a:rPr lang="en-US" b="1" dirty="0"/>
              <a:t>Highlight the future value or usefulness of the behavior </a:t>
            </a:r>
            <a:endParaRPr lang="en-US" dirty="0"/>
          </a:p>
        </p:txBody>
      </p:sp>
    </p:spTree>
    <p:extLst>
      <p:ext uri="{BB962C8B-B14F-4D97-AF65-F5344CB8AC3E}">
        <p14:creationId xmlns:p14="http://schemas.microsoft.com/office/powerpoint/2010/main" val="29254821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Developing Self-Discipline &amp; Student Relationship Coach Intervention Idea Sharing &amp; Discussion</a:t>
            </a:r>
          </a:p>
        </p:txBody>
      </p:sp>
      <p:pic>
        <p:nvPicPr>
          <p:cNvPr id="2" name="Picture 1" descr="fu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0" y="3568700"/>
            <a:ext cx="2794000" cy="2908300"/>
          </a:xfrm>
          <a:prstGeom prst="rect">
            <a:avLst/>
          </a:prstGeom>
        </p:spPr>
      </p:pic>
    </p:spTree>
    <p:extLst>
      <p:ext uri="{BB962C8B-B14F-4D97-AF65-F5344CB8AC3E}">
        <p14:creationId xmlns:p14="http://schemas.microsoft.com/office/powerpoint/2010/main" val="10361075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800" dirty="0"/>
              <a:t>Restorative Practices &amp; PBS </a:t>
            </a:r>
          </a:p>
          <a:p>
            <a:pPr lvl="0"/>
            <a:r>
              <a:rPr lang="en-US" sz="2800" dirty="0"/>
              <a:t>Effective Use of Praise &amp; Rewards </a:t>
            </a:r>
          </a:p>
          <a:p>
            <a:pPr lvl="0"/>
            <a:r>
              <a:rPr lang="en-US" sz="2800" dirty="0"/>
              <a:t>Good Behavior Game </a:t>
            </a:r>
          </a:p>
          <a:p>
            <a:pPr lvl="0"/>
            <a:r>
              <a:rPr lang="en-US" sz="2800" dirty="0"/>
              <a:t>Morning Meetings </a:t>
            </a:r>
          </a:p>
          <a:p>
            <a:endParaRPr lang="en-US" sz="2800" dirty="0"/>
          </a:p>
        </p:txBody>
      </p:sp>
      <p:sp>
        <p:nvSpPr>
          <p:cNvPr id="3" name="Title 2"/>
          <p:cNvSpPr>
            <a:spLocks noGrp="1"/>
          </p:cNvSpPr>
          <p:nvPr>
            <p:ph type="title"/>
          </p:nvPr>
        </p:nvSpPr>
        <p:spPr>
          <a:xfrm>
            <a:off x="457200" y="338328"/>
            <a:ext cx="8229600" cy="1719072"/>
          </a:xfrm>
        </p:spPr>
        <p:txBody>
          <a:bodyPr>
            <a:normAutofit fontScale="90000"/>
          </a:bodyPr>
          <a:lstStyle/>
          <a:p>
            <a:r>
              <a:rPr lang="en-US" dirty="0">
                <a:solidFill>
                  <a:srgbClr val="073E87"/>
                </a:solidFill>
              </a:rPr>
              <a:t>Developing Self-Discipline &amp; Student Relationship Project Resource Sharing</a:t>
            </a:r>
          </a:p>
        </p:txBody>
      </p:sp>
    </p:spTree>
    <p:extLst>
      <p:ext uri="{BB962C8B-B14F-4D97-AF65-F5344CB8AC3E}">
        <p14:creationId xmlns:p14="http://schemas.microsoft.com/office/powerpoint/2010/main" val="24772472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9068" y="352098"/>
            <a:ext cx="3313355" cy="1253924"/>
          </a:xfrm>
        </p:spPr>
        <p:txBody>
          <a:bodyPr/>
          <a:lstStyle/>
          <a:p>
            <a:pPr algn="ctr"/>
            <a:r>
              <a:rPr lang="en-US" dirty="0" smtClean="0"/>
              <a:t>Restorative Practices</a:t>
            </a:r>
            <a:endParaRPr lang="en-US" dirty="0"/>
          </a:p>
        </p:txBody>
      </p:sp>
      <p:sp>
        <p:nvSpPr>
          <p:cNvPr id="3" name="Subtitle 2"/>
          <p:cNvSpPr>
            <a:spLocks noGrp="1"/>
          </p:cNvSpPr>
          <p:nvPr>
            <p:ph type="subTitle" idx="1"/>
          </p:nvPr>
        </p:nvSpPr>
        <p:spPr>
          <a:xfrm>
            <a:off x="4800599" y="2743200"/>
            <a:ext cx="3309803" cy="1260629"/>
          </a:xfrm>
        </p:spPr>
        <p:txBody>
          <a:bodyPr>
            <a:normAutofit/>
          </a:bodyPr>
          <a:lstStyle/>
          <a:p>
            <a:pPr algn="ctr"/>
            <a:r>
              <a:rPr lang="en-US" sz="2000" dirty="0" smtClean="0"/>
              <a:t>Practices to Support DE-PBS Initiatives in School</a:t>
            </a:r>
            <a:endParaRPr lang="en-US" sz="2000" dirty="0"/>
          </a:p>
        </p:txBody>
      </p:sp>
      <p:sp>
        <p:nvSpPr>
          <p:cNvPr id="4" name="Subtitle 2"/>
          <p:cNvSpPr txBox="1">
            <a:spLocks/>
          </p:cNvSpPr>
          <p:nvPr/>
        </p:nvSpPr>
        <p:spPr>
          <a:xfrm>
            <a:off x="4800600" y="4419600"/>
            <a:ext cx="3309803" cy="126062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94C600"/>
              </a:buClr>
            </a:pPr>
            <a:r>
              <a:rPr lang="en-US" sz="2000" dirty="0" smtClean="0"/>
              <a:t>DE-PBS Cadre </a:t>
            </a:r>
          </a:p>
          <a:p>
            <a:pPr algn="ctr">
              <a:buClr>
                <a:srgbClr val="94C600"/>
              </a:buClr>
            </a:pPr>
            <a:r>
              <a:rPr lang="en-US" sz="2000" dirty="0" smtClean="0"/>
              <a:t>2013 Retreat</a:t>
            </a:r>
          </a:p>
        </p:txBody>
      </p:sp>
    </p:spTree>
    <p:extLst>
      <p:ext uri="{BB962C8B-B14F-4D97-AF65-F5344CB8AC3E}">
        <p14:creationId xmlns:p14="http://schemas.microsoft.com/office/powerpoint/2010/main" val="3430248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8077200" cy="3505200"/>
          </a:xfrm>
        </p:spPr>
        <p:txBody>
          <a:bodyPr/>
          <a:lstStyle/>
          <a:p>
            <a:r>
              <a:rPr lang="en-US" b="1" dirty="0" smtClean="0">
                <a:ln w="1905"/>
                <a:solidFill>
                  <a:srgbClr val="4584D3"/>
                </a:solidFill>
                <a:effectLst>
                  <a:innerShdw blurRad="69850" dist="43180" dir="5400000">
                    <a:srgbClr val="000000">
                      <a:alpha val="65000"/>
                    </a:srgbClr>
                  </a:innerShdw>
                </a:effectLst>
              </a:rPr>
              <a:t>Tiers</a:t>
            </a:r>
            <a:r>
              <a:rPr lang="en-US" dirty="0" smtClean="0">
                <a:solidFill>
                  <a:srgbClr val="4584D3"/>
                </a:solidFill>
              </a:rPr>
              <a:t> </a:t>
            </a:r>
            <a:r>
              <a:rPr lang="en-US" b="1" dirty="0" smtClean="0">
                <a:ln w="1905"/>
                <a:solidFill>
                  <a:srgbClr val="4584D3"/>
                </a:solidFill>
                <a:effectLst>
                  <a:innerShdw blurRad="69850" dist="43180" dir="5400000">
                    <a:srgbClr val="000000">
                      <a:alpha val="65000"/>
                    </a:srgbClr>
                  </a:innerShdw>
                </a:effectLst>
              </a:rPr>
              <a:t>2</a:t>
            </a:r>
            <a:r>
              <a:rPr lang="en-US" dirty="0" smtClean="0">
                <a:solidFill>
                  <a:srgbClr val="4584D3"/>
                </a:solidFill>
              </a:rPr>
              <a:t> </a:t>
            </a:r>
            <a:r>
              <a:rPr lang="en-US" b="1" dirty="0" smtClean="0">
                <a:ln w="1905"/>
                <a:solidFill>
                  <a:srgbClr val="4584D3"/>
                </a:solidFill>
                <a:effectLst>
                  <a:innerShdw blurRad="69850" dist="43180" dir="5400000">
                    <a:srgbClr val="000000">
                      <a:alpha val="65000"/>
                    </a:srgbClr>
                  </a:innerShdw>
                </a:effectLst>
              </a:rPr>
              <a:t>&amp;</a:t>
            </a:r>
            <a:r>
              <a:rPr lang="en-US" dirty="0" smtClean="0">
                <a:solidFill>
                  <a:srgbClr val="4584D3"/>
                </a:solidFill>
              </a:rPr>
              <a:t> </a:t>
            </a:r>
            <a:r>
              <a:rPr lang="en-US" b="1" dirty="0" smtClean="0">
                <a:ln w="1905"/>
                <a:solidFill>
                  <a:srgbClr val="4584D3"/>
                </a:solidFill>
                <a:effectLst>
                  <a:innerShdw blurRad="69850" dist="43180" dir="5400000">
                    <a:srgbClr val="000000">
                      <a:alpha val="65000"/>
                    </a:srgbClr>
                  </a:innerShdw>
                </a:effectLst>
              </a:rPr>
              <a:t>3</a:t>
            </a:r>
            <a:endParaRPr lang="en-US" dirty="0">
              <a:solidFill>
                <a:srgbClr val="4584D3"/>
              </a:solidFill>
            </a:endParaRPr>
          </a:p>
        </p:txBody>
      </p:sp>
      <p:sp>
        <p:nvSpPr>
          <p:cNvPr id="4" name="Text Placeholder 3"/>
          <p:cNvSpPr>
            <a:spLocks noGrp="1"/>
          </p:cNvSpPr>
          <p:nvPr>
            <p:ph type="body" sz="quarter" idx="10"/>
          </p:nvPr>
        </p:nvSpPr>
        <p:spPr/>
        <p:txBody>
          <a:bodyPr/>
          <a:lstStyle/>
          <a:p>
            <a:endParaRPr lang="en-US" dirty="0"/>
          </a:p>
        </p:txBody>
      </p:sp>
      <p:pic>
        <p:nvPicPr>
          <p:cNvPr id="6" name="Picture 5" descr="yellow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038600"/>
            <a:ext cx="3289300" cy="2463800"/>
          </a:xfrm>
          <a:prstGeom prst="rect">
            <a:avLst/>
          </a:prstGeom>
        </p:spPr>
      </p:pic>
      <p:pic>
        <p:nvPicPr>
          <p:cNvPr id="7" name="Picture 6" descr="red flow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284" y="4038600"/>
            <a:ext cx="3721516" cy="2476500"/>
          </a:xfrm>
          <a:prstGeom prst="rect">
            <a:avLst/>
          </a:prstGeom>
        </p:spPr>
      </p:pic>
    </p:spTree>
    <p:extLst>
      <p:ext uri="{BB962C8B-B14F-4D97-AF65-F5344CB8AC3E}">
        <p14:creationId xmlns:p14="http://schemas.microsoft.com/office/powerpoint/2010/main" val="40439970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774" y="-33493"/>
            <a:ext cx="4639234" cy="648736"/>
          </a:xfrm>
        </p:spPr>
        <p:txBody>
          <a:bodyPr>
            <a:normAutofit/>
          </a:bodyPr>
          <a:lstStyle/>
          <a:p>
            <a:r>
              <a:rPr lang="en-US" sz="2800" b="1" dirty="0" smtClean="0">
                <a:solidFill>
                  <a:srgbClr val="92D050"/>
                </a:solidFill>
              </a:rPr>
              <a:t>Recent DEDOE PD</a:t>
            </a:r>
            <a:endParaRPr lang="en-US" sz="2800" b="1" dirty="0">
              <a:solidFill>
                <a:srgbClr val="92D05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418" y="2438400"/>
            <a:ext cx="4491157" cy="34248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7745" y="1371600"/>
            <a:ext cx="2670663"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2886" y="976861"/>
            <a:ext cx="4973514" cy="923330"/>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solidFill>
                  <a:prstClr val="black"/>
                </a:solidFill>
              </a:rPr>
              <a:t>Facilitators: Malik </a:t>
            </a:r>
            <a:r>
              <a:rPr lang="en-US" dirty="0">
                <a:solidFill>
                  <a:prstClr val="black"/>
                </a:solidFill>
              </a:rPr>
              <a:t>Mohammed, </a:t>
            </a:r>
            <a:r>
              <a:rPr lang="en-US" dirty="0" smtClean="0">
                <a:solidFill>
                  <a:prstClr val="black"/>
                </a:solidFill>
              </a:rPr>
              <a:t>State </a:t>
            </a:r>
            <a:r>
              <a:rPr lang="en-US" dirty="0">
                <a:solidFill>
                  <a:prstClr val="black"/>
                </a:solidFill>
              </a:rPr>
              <a:t>Director </a:t>
            </a:r>
            <a:r>
              <a:rPr lang="en-US" dirty="0" smtClean="0">
                <a:solidFill>
                  <a:prstClr val="black"/>
                </a:solidFill>
              </a:rPr>
              <a:t>of Providence </a:t>
            </a:r>
            <a:r>
              <a:rPr lang="en-US" dirty="0">
                <a:solidFill>
                  <a:prstClr val="black"/>
                </a:solidFill>
              </a:rPr>
              <a:t>Service </a:t>
            </a:r>
            <a:r>
              <a:rPr lang="en-US" dirty="0" smtClean="0">
                <a:solidFill>
                  <a:prstClr val="black"/>
                </a:solidFill>
              </a:rPr>
              <a:t>Corporation in DE &amp; </a:t>
            </a:r>
            <a:r>
              <a:rPr lang="en-US" dirty="0" err="1" smtClean="0">
                <a:solidFill>
                  <a:prstClr val="black"/>
                </a:solidFill>
              </a:rPr>
              <a:t>Corie</a:t>
            </a:r>
            <a:r>
              <a:rPr lang="en-US" dirty="0" smtClean="0">
                <a:solidFill>
                  <a:prstClr val="black"/>
                </a:solidFill>
              </a:rPr>
              <a:t> Strand, Teacher</a:t>
            </a:r>
            <a:endParaRPr lang="en-US" dirty="0">
              <a:solidFill>
                <a:prstClr val="black"/>
              </a:solidFill>
            </a:endParaRPr>
          </a:p>
        </p:txBody>
      </p:sp>
    </p:spTree>
    <p:extLst>
      <p:ext uri="{BB962C8B-B14F-4D97-AF65-F5344CB8AC3E}">
        <p14:creationId xmlns:p14="http://schemas.microsoft.com/office/powerpoint/2010/main" val="27685169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7200" y="1481138"/>
            <a:ext cx="4038600" cy="4525962"/>
          </a:xfrm>
        </p:spPr>
        <p:txBody>
          <a:bodyPr rtlCol="0">
            <a:normAutofit/>
          </a:bodyPr>
          <a:lstStyle/>
          <a:p>
            <a:pPr marL="365760" indent="-256032" eaLnBrk="1" fontAlgn="auto" hangingPunct="1">
              <a:spcAft>
                <a:spcPts val="0"/>
              </a:spcAft>
              <a:buFont typeface="Arial" pitchFamily="34" charset="0"/>
              <a:buChar char="•"/>
              <a:defRPr/>
            </a:pPr>
            <a:r>
              <a:rPr lang="en-US" dirty="0" smtClean="0"/>
              <a:t>Traditional Discipline</a:t>
            </a:r>
          </a:p>
          <a:p>
            <a:pPr marL="621792" lvl="1" eaLnBrk="1" fontAlgn="auto" hangingPunct="1">
              <a:spcBef>
                <a:spcPts val="324"/>
              </a:spcBef>
              <a:spcAft>
                <a:spcPts val="0"/>
              </a:spcAft>
              <a:buFont typeface="Arial" pitchFamily="34" charset="0"/>
              <a:buChar char="–"/>
              <a:defRPr/>
            </a:pPr>
            <a:r>
              <a:rPr lang="en-US" sz="2000" dirty="0" smtClean="0"/>
              <a:t>School rules violated</a:t>
            </a:r>
          </a:p>
          <a:p>
            <a:pPr marL="621792" lvl="1" eaLnBrk="1" fontAlgn="auto" hangingPunct="1">
              <a:spcBef>
                <a:spcPts val="324"/>
              </a:spcBef>
              <a:spcAft>
                <a:spcPts val="0"/>
              </a:spcAft>
              <a:buFont typeface="Arial" pitchFamily="34" charset="0"/>
              <a:buChar char="–"/>
              <a:defRPr/>
            </a:pPr>
            <a:r>
              <a:rPr lang="en-US" sz="2000" dirty="0" smtClean="0"/>
              <a:t>Justice focuses on establishing guilt</a:t>
            </a:r>
          </a:p>
          <a:p>
            <a:pPr marL="621792" lvl="1" eaLnBrk="1" fontAlgn="auto" hangingPunct="1">
              <a:spcBef>
                <a:spcPts val="324"/>
              </a:spcBef>
              <a:spcAft>
                <a:spcPts val="0"/>
              </a:spcAft>
              <a:buFont typeface="Arial" pitchFamily="34" charset="0"/>
              <a:buChar char="–"/>
              <a:defRPr/>
            </a:pPr>
            <a:r>
              <a:rPr lang="en-US" sz="2000" dirty="0" smtClean="0"/>
              <a:t>Accountability=Punishment</a:t>
            </a:r>
          </a:p>
          <a:p>
            <a:pPr marL="621792" lvl="1" eaLnBrk="1" fontAlgn="auto" hangingPunct="1">
              <a:spcBef>
                <a:spcPts val="324"/>
              </a:spcBef>
              <a:spcAft>
                <a:spcPts val="0"/>
              </a:spcAft>
              <a:buFont typeface="Arial" pitchFamily="34" charset="0"/>
              <a:buChar char="–"/>
              <a:defRPr/>
            </a:pPr>
            <a:r>
              <a:rPr lang="en-US" sz="2000" dirty="0" smtClean="0"/>
              <a:t>Action focuses on offender</a:t>
            </a:r>
          </a:p>
          <a:p>
            <a:pPr marL="621792" lvl="1" eaLnBrk="1" fontAlgn="auto" hangingPunct="1">
              <a:spcBef>
                <a:spcPts val="324"/>
              </a:spcBef>
              <a:spcAft>
                <a:spcPts val="0"/>
              </a:spcAft>
              <a:buFont typeface="Arial" pitchFamily="34" charset="0"/>
              <a:buChar char="–"/>
              <a:defRPr/>
            </a:pPr>
            <a:r>
              <a:rPr lang="en-US" sz="2000" dirty="0" smtClean="0"/>
              <a:t>Victim is often ignored</a:t>
            </a:r>
          </a:p>
          <a:p>
            <a:pPr marL="621792" lvl="1" eaLnBrk="1" fontAlgn="auto" hangingPunct="1">
              <a:spcBef>
                <a:spcPts val="324"/>
              </a:spcBef>
              <a:spcAft>
                <a:spcPts val="0"/>
              </a:spcAft>
              <a:buFont typeface="Arial" pitchFamily="34" charset="0"/>
              <a:buChar char="–"/>
              <a:defRPr/>
            </a:pPr>
            <a:r>
              <a:rPr lang="en-US" sz="2000" dirty="0" smtClean="0"/>
              <a:t>Rules and intent outweigh outcomes</a:t>
            </a:r>
          </a:p>
          <a:p>
            <a:pPr marL="621792" lvl="1" eaLnBrk="1" fontAlgn="auto" hangingPunct="1">
              <a:spcBef>
                <a:spcPts val="324"/>
              </a:spcBef>
              <a:spcAft>
                <a:spcPts val="0"/>
              </a:spcAft>
              <a:buFont typeface="Arial" pitchFamily="34" charset="0"/>
              <a:buChar char="–"/>
              <a:defRPr/>
            </a:pPr>
            <a:r>
              <a:rPr lang="en-US" sz="2000" dirty="0" smtClean="0"/>
              <a:t>No opportunities for remorse or amends</a:t>
            </a:r>
            <a:r>
              <a:rPr lang="en-US" dirty="0" smtClean="0"/>
              <a:t>	</a:t>
            </a:r>
          </a:p>
        </p:txBody>
      </p:sp>
      <p:sp>
        <p:nvSpPr>
          <p:cNvPr id="5" name="Content Placeholder 3"/>
          <p:cNvSpPr txBox="1">
            <a:spLocks/>
          </p:cNvSpPr>
          <p:nvPr/>
        </p:nvSpPr>
        <p:spPr>
          <a:xfrm>
            <a:off x="4495800" y="1524000"/>
            <a:ext cx="4038600" cy="4525962"/>
          </a:xfrm>
          <a:prstGeom prst="rect">
            <a:avLst/>
          </a:prstGeom>
        </p:spPr>
        <p:txBody>
          <a:bodyPr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5760" indent="-256032">
              <a:buClr>
                <a:srgbClr val="94C600"/>
              </a:buClr>
              <a:buFont typeface="Arial" pitchFamily="34" charset="0"/>
              <a:buChar char="•"/>
              <a:defRPr/>
            </a:pPr>
            <a:r>
              <a:rPr lang="en-US" dirty="0" smtClean="0">
                <a:solidFill>
                  <a:srgbClr val="3E3D2D"/>
                </a:solidFill>
              </a:rPr>
              <a:t>Restorative Practices</a:t>
            </a:r>
          </a:p>
          <a:p>
            <a:pPr marL="621792" lvl="1">
              <a:spcBef>
                <a:spcPts val="324"/>
              </a:spcBef>
              <a:buClr>
                <a:srgbClr val="94C600"/>
              </a:buClr>
              <a:buFont typeface="Arial" pitchFamily="34" charset="0"/>
              <a:buChar char="–"/>
              <a:defRPr/>
            </a:pPr>
            <a:r>
              <a:rPr lang="en-US" sz="2000" dirty="0" smtClean="0">
                <a:solidFill>
                  <a:srgbClr val="3E3D2D"/>
                </a:solidFill>
              </a:rPr>
              <a:t>People and relationships violated</a:t>
            </a:r>
          </a:p>
          <a:p>
            <a:pPr marL="621792" lvl="1">
              <a:spcBef>
                <a:spcPts val="324"/>
              </a:spcBef>
              <a:buClr>
                <a:srgbClr val="94C600"/>
              </a:buClr>
              <a:buFont typeface="Arial" pitchFamily="34" charset="0"/>
              <a:buChar char="–"/>
              <a:defRPr/>
            </a:pPr>
            <a:r>
              <a:rPr lang="en-US" sz="2000" dirty="0" smtClean="0">
                <a:solidFill>
                  <a:srgbClr val="3E3D2D"/>
                </a:solidFill>
              </a:rPr>
              <a:t>Justice identifies needs and obligations</a:t>
            </a:r>
          </a:p>
          <a:p>
            <a:pPr marL="621792" lvl="1">
              <a:spcBef>
                <a:spcPts val="324"/>
              </a:spcBef>
              <a:buClr>
                <a:srgbClr val="94C600"/>
              </a:buClr>
              <a:buFont typeface="Arial" pitchFamily="34" charset="0"/>
              <a:buChar char="–"/>
              <a:defRPr/>
            </a:pPr>
            <a:r>
              <a:rPr lang="en-US" sz="2000" dirty="0" smtClean="0">
                <a:solidFill>
                  <a:srgbClr val="3E3D2D"/>
                </a:solidFill>
              </a:rPr>
              <a:t>Accountability=understanding impact and repairing harm</a:t>
            </a:r>
          </a:p>
          <a:p>
            <a:pPr marL="621792" lvl="1">
              <a:spcBef>
                <a:spcPts val="324"/>
              </a:spcBef>
              <a:buClr>
                <a:srgbClr val="94C600"/>
              </a:buClr>
              <a:buFont typeface="Arial" pitchFamily="34" charset="0"/>
              <a:buChar char="–"/>
              <a:defRPr/>
            </a:pPr>
            <a:r>
              <a:rPr lang="en-US" sz="2000" dirty="0" smtClean="0">
                <a:solidFill>
                  <a:srgbClr val="3E3D2D"/>
                </a:solidFill>
              </a:rPr>
              <a:t>Offender, victim, and school all have direct roles</a:t>
            </a:r>
          </a:p>
          <a:p>
            <a:pPr marL="621792" lvl="1">
              <a:spcBef>
                <a:spcPts val="324"/>
              </a:spcBef>
              <a:buClr>
                <a:srgbClr val="94C600"/>
              </a:buClr>
              <a:buFont typeface="Arial" pitchFamily="34" charset="0"/>
              <a:buChar char="–"/>
              <a:defRPr/>
            </a:pPr>
            <a:r>
              <a:rPr lang="en-US" sz="2000" dirty="0" smtClean="0">
                <a:solidFill>
                  <a:srgbClr val="3E3D2D"/>
                </a:solidFill>
              </a:rPr>
              <a:t>Offender is responsible for behavior and repairing harm</a:t>
            </a:r>
          </a:p>
          <a:p>
            <a:pPr marL="621792" lvl="1">
              <a:spcBef>
                <a:spcPts val="324"/>
              </a:spcBef>
              <a:buClr>
                <a:srgbClr val="94C600"/>
              </a:buClr>
              <a:buFont typeface="Arial" pitchFamily="34" charset="0"/>
              <a:buChar char="–"/>
              <a:defRPr/>
            </a:pPr>
            <a:r>
              <a:rPr lang="en-US" sz="2000" dirty="0" smtClean="0">
                <a:solidFill>
                  <a:srgbClr val="3E3D2D"/>
                </a:solidFill>
              </a:rPr>
              <a:t>Allows for amends and expression of remorse</a:t>
            </a:r>
          </a:p>
          <a:p>
            <a:pPr marL="621792" lvl="1">
              <a:spcBef>
                <a:spcPts val="324"/>
              </a:spcBef>
              <a:buClr>
                <a:srgbClr val="94C600"/>
              </a:buClr>
              <a:buFont typeface="Arial" pitchFamily="34" charset="0"/>
              <a:buChar char="–"/>
              <a:defRPr/>
            </a:pPr>
            <a:endParaRPr lang="en-US" dirty="0" smtClean="0">
              <a:solidFill>
                <a:srgbClr val="3E3D2D"/>
              </a:solidFill>
            </a:endParaRPr>
          </a:p>
          <a:p>
            <a:pPr marL="621792" lvl="1">
              <a:spcBef>
                <a:spcPts val="324"/>
              </a:spcBef>
              <a:buClr>
                <a:srgbClr val="94C600"/>
              </a:buClr>
              <a:buFont typeface="Arial" pitchFamily="34" charset="0"/>
              <a:buChar char="–"/>
              <a:defRPr/>
            </a:pPr>
            <a:endParaRPr lang="en-US" dirty="0" smtClean="0">
              <a:solidFill>
                <a:srgbClr val="3E3D2D"/>
              </a:solidFill>
            </a:endParaRPr>
          </a:p>
        </p:txBody>
      </p:sp>
      <p:sp>
        <p:nvSpPr>
          <p:cNvPr id="7" name="TextBox 6"/>
          <p:cNvSpPr txBox="1"/>
          <p:nvPr/>
        </p:nvSpPr>
        <p:spPr>
          <a:xfrm>
            <a:off x="569025" y="833252"/>
            <a:ext cx="8001000" cy="461665"/>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Source: Douglas, D., St. Rose, D., &amp; Lieberman, K. (2011). Integrating restorative </a:t>
            </a:r>
            <a:r>
              <a:rPr lang="en-US" sz="1200" dirty="0">
                <a:solidFill>
                  <a:prstClr val="black"/>
                </a:solidFill>
              </a:rPr>
              <a:t>p</a:t>
            </a:r>
            <a:r>
              <a:rPr lang="en-US" sz="1200" dirty="0" smtClean="0">
                <a:solidFill>
                  <a:prstClr val="black"/>
                </a:solidFill>
              </a:rPr>
              <a:t>ractices Into a positive </a:t>
            </a:r>
            <a:r>
              <a:rPr lang="en-US" sz="1200" dirty="0">
                <a:solidFill>
                  <a:prstClr val="black"/>
                </a:solidFill>
              </a:rPr>
              <a:t>b</a:t>
            </a:r>
            <a:r>
              <a:rPr lang="en-US" sz="1200" dirty="0" smtClean="0">
                <a:solidFill>
                  <a:prstClr val="black"/>
                </a:solidFill>
              </a:rPr>
              <a:t>ehavior </a:t>
            </a:r>
            <a:r>
              <a:rPr lang="en-US" sz="1200" dirty="0">
                <a:solidFill>
                  <a:prstClr val="black"/>
                </a:solidFill>
              </a:rPr>
              <a:t>s</a:t>
            </a:r>
            <a:r>
              <a:rPr lang="en-US" sz="1200" dirty="0" smtClean="0">
                <a:solidFill>
                  <a:prstClr val="black"/>
                </a:solidFill>
              </a:rPr>
              <a:t>upport framework. Presentation at 2011 International PBIS Conference.</a:t>
            </a:r>
          </a:p>
        </p:txBody>
      </p:sp>
      <p:sp>
        <p:nvSpPr>
          <p:cNvPr id="8" name="Title 1"/>
          <p:cNvSpPr txBox="1">
            <a:spLocks/>
          </p:cNvSpPr>
          <p:nvPr/>
        </p:nvSpPr>
        <p:spPr>
          <a:xfrm>
            <a:off x="4769067" y="73230"/>
            <a:ext cx="3313355" cy="48115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smtClean="0">
                <a:solidFill>
                  <a:srgbClr val="94C600"/>
                </a:solidFill>
              </a:rPr>
              <a:t>Restorative Practices</a:t>
            </a:r>
            <a:endParaRPr lang="en-US" sz="2400" b="1" dirty="0">
              <a:solidFill>
                <a:srgbClr val="94C600"/>
              </a:solidFill>
            </a:endParaRPr>
          </a:p>
        </p:txBody>
      </p:sp>
    </p:spTree>
    <p:extLst>
      <p:ext uri="{BB962C8B-B14F-4D97-AF65-F5344CB8AC3E}">
        <p14:creationId xmlns:p14="http://schemas.microsoft.com/office/powerpoint/2010/main" val="34752269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81138"/>
            <a:ext cx="4038600" cy="4525962"/>
          </a:xfrm>
          <a:prstGeom prst="rect">
            <a:avLst/>
          </a:prstGeom>
        </p:spPr>
        <p:txBody>
          <a:bodyPr>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5760" indent="-256032" algn="ctr">
              <a:buClr>
                <a:srgbClr val="94C600"/>
              </a:buClr>
              <a:buFont typeface="Arial" charset="0"/>
              <a:buNone/>
              <a:defRPr/>
            </a:pPr>
            <a:r>
              <a:rPr lang="en-US" smtClean="0">
                <a:solidFill>
                  <a:srgbClr val="3E3D2D"/>
                </a:solidFill>
              </a:rPr>
              <a:t>Restorative Practices</a:t>
            </a:r>
          </a:p>
          <a:p>
            <a:pPr marL="365760" indent="-256032" algn="ctr">
              <a:buClr>
                <a:srgbClr val="94C600"/>
              </a:buClr>
              <a:buFont typeface="Arial" charset="0"/>
              <a:buNone/>
              <a:defRPr/>
            </a:pPr>
            <a:r>
              <a:rPr lang="en-US" u="sng" smtClean="0">
                <a:solidFill>
                  <a:srgbClr val="3E3D2D"/>
                </a:solidFill>
              </a:rPr>
              <a:t>ARE</a:t>
            </a:r>
          </a:p>
          <a:p>
            <a:pPr marL="365760" indent="-256032">
              <a:buClr>
                <a:srgbClr val="94C600"/>
              </a:buClr>
              <a:buFontTx/>
              <a:buChar char="-"/>
              <a:defRPr/>
            </a:pPr>
            <a:r>
              <a:rPr lang="en-US" sz="2000" smtClean="0">
                <a:solidFill>
                  <a:srgbClr val="3E3D2D"/>
                </a:solidFill>
              </a:rPr>
              <a:t>Victim centered and victim sensitive</a:t>
            </a:r>
          </a:p>
          <a:p>
            <a:pPr marL="365760" indent="-256032">
              <a:buClr>
                <a:srgbClr val="94C600"/>
              </a:buClr>
              <a:buFontTx/>
              <a:buChar char="-"/>
              <a:defRPr/>
            </a:pPr>
            <a:r>
              <a:rPr lang="en-US" sz="2000" smtClean="0">
                <a:solidFill>
                  <a:srgbClr val="3E3D2D"/>
                </a:solidFill>
              </a:rPr>
              <a:t>A vehicle for victims to have a voice</a:t>
            </a:r>
          </a:p>
          <a:p>
            <a:pPr marL="365760" indent="-256032">
              <a:buClr>
                <a:srgbClr val="94C600"/>
              </a:buClr>
              <a:buFontTx/>
              <a:buChar char="-"/>
              <a:defRPr/>
            </a:pPr>
            <a:r>
              <a:rPr lang="en-US" sz="2000" smtClean="0">
                <a:solidFill>
                  <a:srgbClr val="3E3D2D"/>
                </a:solidFill>
              </a:rPr>
              <a:t>An opportunity for taking </a:t>
            </a:r>
            <a:r>
              <a:rPr lang="en-US" sz="2000" b="1" smtClean="0">
                <a:solidFill>
                  <a:srgbClr val="3E3D2D"/>
                </a:solidFill>
              </a:rPr>
              <a:t>responsibility</a:t>
            </a:r>
            <a:r>
              <a:rPr lang="en-US" sz="2000" smtClean="0">
                <a:solidFill>
                  <a:srgbClr val="3E3D2D"/>
                </a:solidFill>
              </a:rPr>
              <a:t> for your actions</a:t>
            </a:r>
          </a:p>
          <a:p>
            <a:pPr marL="365760" indent="-256032">
              <a:buClr>
                <a:srgbClr val="94C600"/>
              </a:buClr>
              <a:buFontTx/>
              <a:buChar char="-"/>
              <a:defRPr/>
            </a:pPr>
            <a:r>
              <a:rPr lang="en-US" sz="2000" smtClean="0">
                <a:solidFill>
                  <a:srgbClr val="3E3D2D"/>
                </a:solidFill>
              </a:rPr>
              <a:t>A vehicle for offenders to listen to those affected by their actions</a:t>
            </a:r>
          </a:p>
          <a:p>
            <a:pPr marL="365760" indent="-256032">
              <a:buClr>
                <a:srgbClr val="94C600"/>
              </a:buClr>
              <a:buFontTx/>
              <a:buChar char="-"/>
              <a:defRPr/>
            </a:pPr>
            <a:r>
              <a:rPr lang="en-US" sz="2000" smtClean="0">
                <a:solidFill>
                  <a:srgbClr val="3E3D2D"/>
                </a:solidFill>
              </a:rPr>
              <a:t>An opportunity to </a:t>
            </a:r>
            <a:r>
              <a:rPr lang="en-US" sz="2000" b="1" smtClean="0">
                <a:solidFill>
                  <a:srgbClr val="3E3D2D"/>
                </a:solidFill>
              </a:rPr>
              <a:t>learn</a:t>
            </a:r>
            <a:r>
              <a:rPr lang="en-US" sz="2000" smtClean="0">
                <a:solidFill>
                  <a:srgbClr val="3E3D2D"/>
                </a:solidFill>
              </a:rPr>
              <a:t> how to start </a:t>
            </a:r>
            <a:r>
              <a:rPr lang="en-US" sz="2000" b="1" smtClean="0">
                <a:solidFill>
                  <a:srgbClr val="3E3D2D"/>
                </a:solidFill>
              </a:rPr>
              <a:t>changing behavior</a:t>
            </a:r>
            <a:endParaRPr lang="en-US" sz="2000" b="1" dirty="0" smtClean="0">
              <a:solidFill>
                <a:srgbClr val="3E3D2D"/>
              </a:solidFill>
            </a:endParaRPr>
          </a:p>
        </p:txBody>
      </p:sp>
      <p:sp>
        <p:nvSpPr>
          <p:cNvPr id="3" name="Content Placeholder 3"/>
          <p:cNvSpPr txBox="1">
            <a:spLocks/>
          </p:cNvSpPr>
          <p:nvPr/>
        </p:nvSpPr>
        <p:spPr>
          <a:xfrm>
            <a:off x="4648200" y="1481138"/>
            <a:ext cx="4038600" cy="4525962"/>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5760" indent="-256032" algn="ctr">
              <a:buClr>
                <a:srgbClr val="94C600"/>
              </a:buClr>
              <a:buFont typeface="Arial" charset="0"/>
              <a:buNone/>
              <a:defRPr/>
            </a:pPr>
            <a:r>
              <a:rPr lang="en-US" smtClean="0">
                <a:solidFill>
                  <a:srgbClr val="3E3D2D"/>
                </a:solidFill>
              </a:rPr>
              <a:t>Restorative Practices</a:t>
            </a:r>
          </a:p>
          <a:p>
            <a:pPr marL="365760" indent="-256032" algn="ctr">
              <a:buClr>
                <a:srgbClr val="94C600"/>
              </a:buClr>
              <a:buFont typeface="Arial" charset="0"/>
              <a:buNone/>
              <a:defRPr/>
            </a:pPr>
            <a:r>
              <a:rPr lang="en-US" u="sng" smtClean="0">
                <a:solidFill>
                  <a:srgbClr val="3E3D2D"/>
                </a:solidFill>
              </a:rPr>
              <a:t>ARE NOT</a:t>
            </a:r>
          </a:p>
          <a:p>
            <a:pPr marL="365760" indent="-256032">
              <a:buClr>
                <a:srgbClr val="94C600"/>
              </a:buClr>
              <a:buFontTx/>
              <a:buChar char="-"/>
              <a:defRPr/>
            </a:pPr>
            <a:r>
              <a:rPr lang="en-US" sz="2000" smtClean="0">
                <a:solidFill>
                  <a:srgbClr val="3E3D2D"/>
                </a:solidFill>
              </a:rPr>
              <a:t>Soft on offenders</a:t>
            </a:r>
          </a:p>
          <a:p>
            <a:pPr marL="365760" indent="-256032">
              <a:buClr>
                <a:srgbClr val="94C600"/>
              </a:buClr>
              <a:buFontTx/>
              <a:buChar char="-"/>
              <a:defRPr/>
            </a:pPr>
            <a:r>
              <a:rPr lang="en-US" sz="2000" smtClean="0">
                <a:solidFill>
                  <a:srgbClr val="3E3D2D"/>
                </a:solidFill>
              </a:rPr>
              <a:t>A way for the offender to avoid consequences</a:t>
            </a:r>
          </a:p>
          <a:p>
            <a:pPr marL="365760" indent="-256032">
              <a:buClr>
                <a:srgbClr val="94C600"/>
              </a:buClr>
              <a:buFontTx/>
              <a:buChar char="-"/>
              <a:defRPr/>
            </a:pPr>
            <a:r>
              <a:rPr lang="en-US" sz="2000" smtClean="0">
                <a:solidFill>
                  <a:srgbClr val="3E3D2D"/>
                </a:solidFill>
              </a:rPr>
              <a:t>Only for juveniles or less serious offenses</a:t>
            </a:r>
          </a:p>
          <a:p>
            <a:pPr marL="365760" indent="-256032">
              <a:buClr>
                <a:srgbClr val="94C600"/>
              </a:buClr>
              <a:buFontTx/>
              <a:buChar char="-"/>
              <a:defRPr/>
            </a:pPr>
            <a:r>
              <a:rPr lang="en-US" sz="2000" smtClean="0">
                <a:solidFill>
                  <a:srgbClr val="3E3D2D"/>
                </a:solidFill>
              </a:rPr>
              <a:t>New processes</a:t>
            </a:r>
          </a:p>
          <a:p>
            <a:pPr marL="365760" indent="-256032">
              <a:buClr>
                <a:srgbClr val="94C600"/>
              </a:buClr>
              <a:buFontTx/>
              <a:buChar char="-"/>
              <a:defRPr/>
            </a:pPr>
            <a:r>
              <a:rPr lang="en-US" sz="2000" smtClean="0">
                <a:solidFill>
                  <a:srgbClr val="3E3D2D"/>
                </a:solidFill>
              </a:rPr>
              <a:t>The opposite of or substitute for an existing system</a:t>
            </a:r>
            <a:endParaRPr lang="en-US" sz="2000" dirty="0" smtClean="0">
              <a:solidFill>
                <a:srgbClr val="3E3D2D"/>
              </a:solidFill>
            </a:endParaRPr>
          </a:p>
        </p:txBody>
      </p:sp>
      <p:sp>
        <p:nvSpPr>
          <p:cNvPr id="4" name="TextBox 3"/>
          <p:cNvSpPr txBox="1"/>
          <p:nvPr/>
        </p:nvSpPr>
        <p:spPr>
          <a:xfrm>
            <a:off x="569025" y="833252"/>
            <a:ext cx="8001000" cy="461665"/>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Source: Douglas, D., St. Rose, D., &amp; Lieberman, K. (2011). Integrating restorative </a:t>
            </a:r>
            <a:r>
              <a:rPr lang="en-US" sz="1200" dirty="0">
                <a:solidFill>
                  <a:prstClr val="black"/>
                </a:solidFill>
              </a:rPr>
              <a:t>p</a:t>
            </a:r>
            <a:r>
              <a:rPr lang="en-US" sz="1200" dirty="0" smtClean="0">
                <a:solidFill>
                  <a:prstClr val="black"/>
                </a:solidFill>
              </a:rPr>
              <a:t>ractices Into a positive </a:t>
            </a:r>
            <a:r>
              <a:rPr lang="en-US" sz="1200" dirty="0">
                <a:solidFill>
                  <a:prstClr val="black"/>
                </a:solidFill>
              </a:rPr>
              <a:t>b</a:t>
            </a:r>
            <a:r>
              <a:rPr lang="en-US" sz="1200" dirty="0" smtClean="0">
                <a:solidFill>
                  <a:prstClr val="black"/>
                </a:solidFill>
              </a:rPr>
              <a:t>ehavior </a:t>
            </a:r>
            <a:r>
              <a:rPr lang="en-US" sz="1200" dirty="0">
                <a:solidFill>
                  <a:prstClr val="black"/>
                </a:solidFill>
              </a:rPr>
              <a:t>s</a:t>
            </a:r>
            <a:r>
              <a:rPr lang="en-US" sz="1200" dirty="0" smtClean="0">
                <a:solidFill>
                  <a:prstClr val="black"/>
                </a:solidFill>
              </a:rPr>
              <a:t>upport framework. Presentation at 2011 International PBIS Conference.</a:t>
            </a:r>
          </a:p>
        </p:txBody>
      </p:sp>
      <p:sp>
        <p:nvSpPr>
          <p:cNvPr id="5" name="Title 1"/>
          <p:cNvSpPr txBox="1">
            <a:spLocks/>
          </p:cNvSpPr>
          <p:nvPr/>
        </p:nvSpPr>
        <p:spPr>
          <a:xfrm>
            <a:off x="4769067" y="73230"/>
            <a:ext cx="3313355" cy="48115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smtClean="0">
                <a:solidFill>
                  <a:srgbClr val="94C600"/>
                </a:solidFill>
              </a:rPr>
              <a:t>Restorative Practices</a:t>
            </a:r>
            <a:endParaRPr lang="en-US" sz="2400" b="1" dirty="0">
              <a:solidFill>
                <a:srgbClr val="94C600"/>
              </a:solidFill>
            </a:endParaRPr>
          </a:p>
        </p:txBody>
      </p:sp>
    </p:spTree>
    <p:extLst>
      <p:ext uri="{BB962C8B-B14F-4D97-AF65-F5344CB8AC3E}">
        <p14:creationId xmlns:p14="http://schemas.microsoft.com/office/powerpoint/2010/main" val="473635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983" y="0"/>
            <a:ext cx="4639234" cy="648736"/>
          </a:xfrm>
        </p:spPr>
        <p:txBody>
          <a:bodyPr>
            <a:normAutofit/>
          </a:bodyPr>
          <a:lstStyle/>
          <a:p>
            <a:r>
              <a:rPr lang="en-US" sz="2800" b="1" dirty="0" smtClean="0">
                <a:solidFill>
                  <a:srgbClr val="92D050"/>
                </a:solidFill>
              </a:rPr>
              <a:t>Linking SWPBS to RJP</a:t>
            </a:r>
            <a:endParaRPr lang="en-US" sz="2800" b="1" dirty="0">
              <a:solidFill>
                <a:srgbClr val="92D050"/>
              </a:solidFill>
            </a:endParaRPr>
          </a:p>
        </p:txBody>
      </p:sp>
      <p:sp>
        <p:nvSpPr>
          <p:cNvPr id="4" name="TextBox 3"/>
          <p:cNvSpPr txBox="1"/>
          <p:nvPr/>
        </p:nvSpPr>
        <p:spPr>
          <a:xfrm>
            <a:off x="579456" y="685800"/>
            <a:ext cx="8001000" cy="461665"/>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Source: Sprague, J. &amp; </a:t>
            </a:r>
            <a:r>
              <a:rPr lang="en-US" sz="1200" dirty="0" err="1" smtClean="0">
                <a:solidFill>
                  <a:prstClr val="black"/>
                </a:solidFill>
              </a:rPr>
              <a:t>Mooimanm</a:t>
            </a:r>
            <a:r>
              <a:rPr lang="en-US" sz="1200" dirty="0" smtClean="0">
                <a:solidFill>
                  <a:prstClr val="black"/>
                </a:solidFill>
              </a:rPr>
              <a:t>, L. (2011). </a:t>
            </a:r>
            <a:r>
              <a:rPr lang="en-US" sz="1200" b="1" dirty="0" smtClean="0">
                <a:solidFill>
                  <a:prstClr val="black"/>
                </a:solidFill>
              </a:rPr>
              <a:t>PBIS and restorative discipline in schools: Challenges and opportunities. </a:t>
            </a:r>
            <a:r>
              <a:rPr lang="en-US" sz="1200" dirty="0" smtClean="0">
                <a:solidFill>
                  <a:prstClr val="black"/>
                </a:solidFill>
              </a:rPr>
              <a:t> Presentation at 2011 International PBIS Conference.</a:t>
            </a:r>
            <a:endParaRPr lang="en-US" sz="120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312367575"/>
              </p:ext>
            </p:extLst>
          </p:nvPr>
        </p:nvGraphicFramePr>
        <p:xfrm>
          <a:off x="589504" y="1295400"/>
          <a:ext cx="8001002" cy="5329375"/>
        </p:xfrm>
        <a:graphic>
          <a:graphicData uri="http://schemas.openxmlformats.org/drawingml/2006/table">
            <a:tbl>
              <a:tblPr firstRow="1" firstCol="1" bandRow="1"/>
              <a:tblGrid>
                <a:gridCol w="4000501"/>
                <a:gridCol w="4000501"/>
              </a:tblGrid>
              <a:tr h="208210">
                <a:tc>
                  <a:txBody>
                    <a:bodyPr/>
                    <a:lstStyle/>
                    <a:p>
                      <a:pPr marL="0" marR="0" algn="ctr">
                        <a:spcBef>
                          <a:spcPts val="0"/>
                        </a:spcBef>
                        <a:spcAft>
                          <a:spcPts val="0"/>
                        </a:spcAft>
                      </a:pPr>
                      <a:r>
                        <a:rPr lang="en-US" sz="1400" b="1" dirty="0">
                          <a:effectLst/>
                          <a:latin typeface="Calibri"/>
                          <a:ea typeface="Calibri"/>
                          <a:cs typeface="Calibri"/>
                        </a:rPr>
                        <a:t>SWPBIS</a:t>
                      </a:r>
                      <a:endParaRPr lang="en-US" sz="1400" dirty="0">
                        <a:effectLst/>
                        <a:latin typeface="Calibri"/>
                        <a:ea typeface="Calibri"/>
                        <a:cs typeface="Consolas"/>
                      </a:endParaRPr>
                    </a:p>
                  </a:txBody>
                  <a:tcPr marL="53154" marR="53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a:ea typeface="Calibri"/>
                          <a:cs typeface="Calibri"/>
                        </a:rPr>
                        <a:t>Restorative </a:t>
                      </a:r>
                      <a:r>
                        <a:rPr lang="en-US" sz="1400" b="1" dirty="0" smtClean="0">
                          <a:effectLst/>
                          <a:latin typeface="Calibri"/>
                          <a:ea typeface="Calibri"/>
                          <a:cs typeface="Calibri"/>
                        </a:rPr>
                        <a:t>Justice/Discipline [Practices]</a:t>
                      </a:r>
                      <a:endParaRPr lang="en-US" sz="1400" dirty="0">
                        <a:effectLst/>
                        <a:latin typeface="Calibri"/>
                        <a:ea typeface="Calibri"/>
                        <a:cs typeface="Consolas"/>
                      </a:endParaRPr>
                    </a:p>
                  </a:txBody>
                  <a:tcPr marL="53154" marR="53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441">
                <a:tc gridSpan="2">
                  <a:txBody>
                    <a:bodyPr/>
                    <a:lstStyle/>
                    <a:p>
                      <a:pPr marL="0" marR="0" algn="ctr">
                        <a:spcBef>
                          <a:spcPts val="0"/>
                        </a:spcBef>
                        <a:spcAft>
                          <a:spcPts val="0"/>
                        </a:spcAft>
                      </a:pPr>
                      <a:r>
                        <a:rPr lang="en-US" sz="1050" b="1" dirty="0">
                          <a:solidFill>
                            <a:schemeClr val="bg2">
                              <a:lumMod val="20000"/>
                              <a:lumOff val="80000"/>
                            </a:schemeClr>
                          </a:solidFill>
                          <a:effectLst/>
                          <a:latin typeface="Calibri"/>
                          <a:ea typeface="Calibri"/>
                          <a:cs typeface="Calibri"/>
                        </a:rPr>
                        <a:t>Assumptions/Theory</a:t>
                      </a:r>
                      <a:endParaRPr lang="en-US" sz="1050" b="1" dirty="0">
                        <a:solidFill>
                          <a:schemeClr val="bg2">
                            <a:lumMod val="20000"/>
                            <a:lumOff val="80000"/>
                          </a:schemeClr>
                        </a:solidFill>
                        <a:effectLst/>
                        <a:latin typeface="Calibri"/>
                        <a:ea typeface="Calibri"/>
                        <a:cs typeface="Consolas"/>
                      </a:endParaRPr>
                    </a:p>
                  </a:txBody>
                  <a:tcPr marL="53154" marR="53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r>
              <a:tr h="797209">
                <a:tc>
                  <a:txBody>
                    <a:bodyPr/>
                    <a:lstStyle/>
                    <a:p>
                      <a:pPr marL="342900" marR="0" lvl="0" indent="-342900">
                        <a:spcBef>
                          <a:spcPts val="0"/>
                        </a:spcBef>
                        <a:spcAft>
                          <a:spcPts val="0"/>
                        </a:spcAft>
                        <a:buFont typeface="Symbol"/>
                        <a:buChar char=""/>
                      </a:pPr>
                      <a:r>
                        <a:rPr lang="en-US" sz="1050" dirty="0">
                          <a:effectLst/>
                          <a:latin typeface="Calibri"/>
                          <a:ea typeface="Calibri"/>
                          <a:cs typeface="Calibri"/>
                        </a:rPr>
                        <a:t>Applied Behavior Analysis</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Implementation Science </a:t>
                      </a:r>
                      <a:r>
                        <a:rPr lang="en-US" sz="1050" dirty="0" smtClean="0">
                          <a:effectLst/>
                          <a:latin typeface="Calibri"/>
                          <a:ea typeface="Calibri"/>
                          <a:cs typeface="Calibri"/>
                        </a:rPr>
                        <a:t>(</a:t>
                      </a:r>
                      <a:r>
                        <a:rPr lang="en-US" sz="1050" u="none" strike="noStrike" dirty="0" smtClean="0">
                          <a:solidFill>
                            <a:srgbClr val="0000FF"/>
                          </a:solidFill>
                          <a:effectLst/>
                          <a:latin typeface="Calibri"/>
                          <a:ea typeface="Calibri"/>
                          <a:cs typeface="Calibri"/>
                          <a:hlinkClick r:id="" action="ppaction://hlinkfile" tooltip="Fixsen, 2005 #856"/>
                        </a:rPr>
                        <a:t>Finsen, Naomi, Blasé, </a:t>
                      </a:r>
                      <a:r>
                        <a:rPr lang="en-US" sz="1050" u="none" strike="noStrike" dirty="0">
                          <a:solidFill>
                            <a:srgbClr val="0000FF"/>
                          </a:solidFill>
                          <a:effectLst/>
                          <a:latin typeface="Calibri"/>
                          <a:ea typeface="Calibri"/>
                          <a:cs typeface="Calibri"/>
                          <a:hlinkClick r:id="" action="ppaction://hlinkfile" tooltip="Fixsen, 2005 #856"/>
                        </a:rPr>
                        <a:t>Friedman, &amp; Wallace, 2005</a:t>
                      </a:r>
                      <a:r>
                        <a:rPr lang="en-US" sz="1050" dirty="0">
                          <a:effectLst/>
                          <a:latin typeface="Calibri"/>
                          <a:ea typeface="Calibri"/>
                          <a:cs typeface="Calibri"/>
                        </a:rPr>
                        <a:t>)</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Human Performance (</a:t>
                      </a:r>
                      <a:r>
                        <a:rPr lang="en-US" sz="1050" u="none" strike="noStrike" dirty="0">
                          <a:solidFill>
                            <a:srgbClr val="0000FF"/>
                          </a:solidFill>
                          <a:effectLst/>
                          <a:latin typeface="Calibri"/>
                          <a:ea typeface="Calibri"/>
                          <a:cs typeface="Calibri"/>
                          <a:hlinkClick r:id="" action="ppaction://hlinkfile" tooltip="Gilbert, 1996 #2407"/>
                        </a:rPr>
                        <a:t>Gilbert, 1996</a:t>
                      </a:r>
                      <a:r>
                        <a:rPr lang="en-US" sz="1050" dirty="0">
                          <a:effectLst/>
                          <a:latin typeface="Calibri"/>
                          <a:ea typeface="Calibri"/>
                          <a:cs typeface="Calibri"/>
                        </a:rPr>
                        <a:t>)</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Host Environment (</a:t>
                      </a:r>
                      <a:r>
                        <a:rPr lang="en-US" sz="1050" u="none" strike="noStrike" dirty="0">
                          <a:solidFill>
                            <a:srgbClr val="0000FF"/>
                          </a:solidFill>
                          <a:effectLst/>
                          <a:latin typeface="Calibri"/>
                          <a:ea typeface="Calibri"/>
                          <a:cs typeface="Calibri"/>
                          <a:hlinkClick r:id="" action="ppaction://hlinkfile" tooltip="Jones, 2009 #2556"/>
                        </a:rPr>
                        <a:t>Jones et al., 2009</a:t>
                      </a:r>
                      <a:r>
                        <a:rPr lang="en-US" sz="1050" dirty="0">
                          <a:effectLst/>
                          <a:latin typeface="Calibri"/>
                          <a:ea typeface="Calibri"/>
                          <a:cs typeface="Calibri"/>
                        </a:rPr>
                        <a:t>)</a:t>
                      </a:r>
                      <a:endParaRPr lang="en-US" sz="1050" dirty="0">
                        <a:effectLst/>
                        <a:latin typeface="Calibri"/>
                        <a:ea typeface="Calibri"/>
                        <a:cs typeface="Consolas"/>
                      </a:endParaRPr>
                    </a:p>
                  </a:txBody>
                  <a:tcPr marL="53154" marR="53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050" dirty="0">
                          <a:effectLst/>
                          <a:latin typeface="Calibri"/>
                          <a:ea typeface="Calibri"/>
                          <a:cs typeface="Calibri"/>
                        </a:rPr>
                        <a:t>A restorative environment provides the context for restorative practices</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Control Theory (</a:t>
                      </a:r>
                      <a:r>
                        <a:rPr lang="en-US" sz="1050" u="none" strike="noStrike" dirty="0">
                          <a:solidFill>
                            <a:srgbClr val="0000FF"/>
                          </a:solidFill>
                          <a:effectLst/>
                          <a:latin typeface="Calibri"/>
                          <a:ea typeface="Calibri"/>
                          <a:cs typeface="Calibri"/>
                          <a:hlinkClick r:id="" action="ppaction://hlinkfile" tooltip="Li, 2012 #2632"/>
                        </a:rPr>
                        <a:t>Li &amp; Mustanski, 2012</a:t>
                      </a:r>
                      <a:r>
                        <a:rPr lang="en-US" sz="1050" dirty="0">
                          <a:effectLst/>
                          <a:latin typeface="Calibri"/>
                          <a:ea typeface="Calibri"/>
                          <a:cs typeface="Calibri"/>
                        </a:rPr>
                        <a:t>)</a:t>
                      </a:r>
                      <a:endParaRPr lang="en-US" sz="1050" dirty="0">
                        <a:effectLst/>
                        <a:latin typeface="Calibri"/>
                        <a:ea typeface="Calibri"/>
                        <a:cs typeface="Consolas"/>
                      </a:endParaRPr>
                    </a:p>
                  </a:txBody>
                  <a:tcPr marL="53154" marR="53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441">
                <a:tc gridSpan="2">
                  <a:txBody>
                    <a:bodyPr/>
                    <a:lstStyle/>
                    <a:p>
                      <a:pPr marL="0" marR="0" algn="ctr">
                        <a:spcBef>
                          <a:spcPts val="0"/>
                        </a:spcBef>
                        <a:spcAft>
                          <a:spcPts val="0"/>
                        </a:spcAft>
                      </a:pPr>
                      <a:r>
                        <a:rPr lang="en-US" sz="1050" b="1" dirty="0">
                          <a:solidFill>
                            <a:schemeClr val="bg2">
                              <a:lumMod val="20000"/>
                              <a:lumOff val="80000"/>
                            </a:schemeClr>
                          </a:solidFill>
                          <a:effectLst/>
                          <a:latin typeface="Calibri"/>
                          <a:ea typeface="Calibri"/>
                          <a:cs typeface="Calibri"/>
                        </a:rPr>
                        <a:t>Practices</a:t>
                      </a:r>
                      <a:endParaRPr lang="en-US" sz="1050" b="1" dirty="0">
                        <a:solidFill>
                          <a:schemeClr val="bg2">
                            <a:lumMod val="20000"/>
                            <a:lumOff val="80000"/>
                          </a:schemeClr>
                        </a:solidFill>
                        <a:effectLst/>
                        <a:latin typeface="Calibri"/>
                        <a:ea typeface="Calibri"/>
                        <a:cs typeface="Consolas"/>
                      </a:endParaRPr>
                    </a:p>
                  </a:txBody>
                  <a:tcPr marL="53154" marR="53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r>
              <a:tr h="2498522">
                <a:tc>
                  <a:txBody>
                    <a:bodyPr/>
                    <a:lstStyle/>
                    <a:p>
                      <a:pPr marL="342900" marR="0" lvl="0" indent="-342900">
                        <a:spcBef>
                          <a:spcPts val="0"/>
                        </a:spcBef>
                        <a:spcAft>
                          <a:spcPts val="0"/>
                        </a:spcAft>
                        <a:buFont typeface="Symbol"/>
                        <a:buChar char=""/>
                      </a:pPr>
                      <a:r>
                        <a:rPr lang="en-US" sz="1050" dirty="0">
                          <a:effectLst/>
                          <a:latin typeface="Calibri"/>
                          <a:ea typeface="Calibri"/>
                          <a:cs typeface="Calibri"/>
                        </a:rPr>
                        <a:t>Building-level PBIS team established to guide needs assessment, planning and integration with school improvement</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Consistent school wide expectations that are taught and followed by all students and staff</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Students are acknowledged for their success in meeting expectations</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Decisions regarding interventions are based on data collected on student behavior</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A continuum of responses to rule infractions is used consistently by all staff </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Routine collection and summary of discipline data to identify school wide, classroom and individual student needs</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System improvement decisions based on outcome data</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Firm but fair consequences for misbehavior are clearly defined</a:t>
                      </a:r>
                      <a:endParaRPr lang="en-US" sz="1050" dirty="0">
                        <a:effectLst/>
                        <a:latin typeface="Calibri"/>
                        <a:ea typeface="Calibri"/>
                        <a:cs typeface="Consolas"/>
                      </a:endParaRPr>
                    </a:p>
                  </a:txBody>
                  <a:tcPr marL="53154" marR="53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effectLst/>
                          <a:latin typeface="Calibri"/>
                          <a:ea typeface="Calibri"/>
                          <a:cs typeface="Calibri"/>
                        </a:rPr>
                        <a:t>Whole school prevention</a:t>
                      </a:r>
                      <a:endParaRPr lang="en-US" sz="1050" dirty="0">
                        <a:effectLst/>
                        <a:latin typeface="Calibri"/>
                        <a:ea typeface="Calibri"/>
                        <a:cs typeface="Consolas"/>
                      </a:endParaRPr>
                    </a:p>
                    <a:p>
                      <a:pPr marL="342900" marR="0" lvl="0" indent="-342900">
                        <a:spcBef>
                          <a:spcPts val="0"/>
                        </a:spcBef>
                        <a:spcAft>
                          <a:spcPts val="0"/>
                        </a:spcAft>
                        <a:buFont typeface="Arial"/>
                        <a:buChar char="•"/>
                        <a:tabLst>
                          <a:tab pos="457200" algn="l"/>
                        </a:tabLst>
                      </a:pPr>
                      <a:r>
                        <a:rPr lang="en-US" sz="1050" dirty="0">
                          <a:effectLst/>
                          <a:latin typeface="Calibri"/>
                          <a:ea typeface="Calibri"/>
                          <a:cs typeface="Calibri"/>
                        </a:rPr>
                        <a:t>Educators are models of restorative practice</a:t>
                      </a:r>
                      <a:endParaRPr lang="en-US" sz="1050" dirty="0">
                        <a:effectLst/>
                        <a:latin typeface="Calibri"/>
                        <a:ea typeface="Calibri"/>
                        <a:cs typeface="Times New Roman"/>
                      </a:endParaRPr>
                    </a:p>
                    <a:p>
                      <a:pPr marL="342900" marR="0" lvl="0" indent="-342900">
                        <a:spcBef>
                          <a:spcPts val="0"/>
                        </a:spcBef>
                        <a:spcAft>
                          <a:spcPts val="0"/>
                        </a:spcAft>
                        <a:buFont typeface="Arial"/>
                        <a:buChar char="•"/>
                        <a:tabLst>
                          <a:tab pos="457200" algn="l"/>
                        </a:tabLst>
                      </a:pPr>
                      <a:r>
                        <a:rPr lang="en-US" sz="1050" dirty="0">
                          <a:effectLst/>
                          <a:latin typeface="Calibri"/>
                          <a:ea typeface="Calibri"/>
                          <a:cs typeface="Calibri"/>
                        </a:rPr>
                        <a:t>Physical environment promotes an ethos of care</a:t>
                      </a:r>
                      <a:endParaRPr lang="en-US" sz="1050" dirty="0">
                        <a:effectLst/>
                        <a:latin typeface="Calibri"/>
                        <a:ea typeface="Calibri"/>
                        <a:cs typeface="Times New Roman"/>
                      </a:endParaRPr>
                    </a:p>
                    <a:p>
                      <a:pPr marL="342900" marR="0" lvl="0" indent="-342900">
                        <a:spcBef>
                          <a:spcPts val="0"/>
                        </a:spcBef>
                        <a:spcAft>
                          <a:spcPts val="0"/>
                        </a:spcAft>
                        <a:buFont typeface="Arial"/>
                        <a:buChar char="•"/>
                        <a:tabLst>
                          <a:tab pos="457200" algn="l"/>
                        </a:tabLst>
                      </a:pPr>
                      <a:r>
                        <a:rPr lang="en-US" sz="1050" dirty="0">
                          <a:effectLst/>
                          <a:latin typeface="Calibri"/>
                          <a:ea typeface="Calibri"/>
                          <a:cs typeface="Calibri"/>
                        </a:rPr>
                        <a:t>Emotional environment promotes an ethos of care</a:t>
                      </a:r>
                      <a:endParaRPr lang="en-US" sz="1050" dirty="0">
                        <a:effectLst/>
                        <a:latin typeface="Calibri"/>
                        <a:ea typeface="Calibri"/>
                        <a:cs typeface="Times New Roman"/>
                      </a:endParaRPr>
                    </a:p>
                    <a:p>
                      <a:pPr marL="342900" marR="0" lvl="0" indent="-342900">
                        <a:spcBef>
                          <a:spcPts val="0"/>
                        </a:spcBef>
                        <a:spcAft>
                          <a:spcPts val="0"/>
                        </a:spcAft>
                        <a:buFont typeface="Arial"/>
                        <a:buChar char="•"/>
                        <a:tabLst>
                          <a:tab pos="457200" algn="l"/>
                        </a:tabLst>
                      </a:pPr>
                      <a:r>
                        <a:rPr lang="en-US" sz="1050" dirty="0">
                          <a:effectLst/>
                          <a:latin typeface="Calibri"/>
                          <a:ea typeface="Calibri"/>
                          <a:cs typeface="Calibri"/>
                        </a:rPr>
                        <a:t>School policies and practices focus on restoration</a:t>
                      </a:r>
                      <a:endParaRPr lang="en-US" sz="1050" dirty="0">
                        <a:effectLst/>
                        <a:latin typeface="Calibri"/>
                        <a:ea typeface="Calibri"/>
                        <a:cs typeface="Times New Roman"/>
                      </a:endParaRPr>
                    </a:p>
                    <a:p>
                      <a:pPr marL="742950" marR="0" lvl="1" indent="-285750">
                        <a:spcBef>
                          <a:spcPts val="0"/>
                        </a:spcBef>
                        <a:spcAft>
                          <a:spcPts val="0"/>
                        </a:spcAft>
                        <a:buFont typeface="Arial"/>
                        <a:buChar char="–"/>
                        <a:tabLst>
                          <a:tab pos="914400" algn="l"/>
                        </a:tabLst>
                      </a:pPr>
                      <a:r>
                        <a:rPr lang="en-US" sz="1050" dirty="0">
                          <a:effectLst/>
                          <a:latin typeface="Calibri"/>
                          <a:ea typeface="Calibri"/>
                          <a:cs typeface="Calibri"/>
                        </a:rPr>
                        <a:t>Conflict resolution</a:t>
                      </a:r>
                      <a:endParaRPr lang="en-US" sz="1050" dirty="0">
                        <a:effectLst/>
                        <a:latin typeface="Calibri"/>
                        <a:ea typeface="Calibri"/>
                        <a:cs typeface="Times New Roman"/>
                      </a:endParaRPr>
                    </a:p>
                    <a:p>
                      <a:pPr marL="742950" marR="0" lvl="1" indent="-285750">
                        <a:spcBef>
                          <a:spcPts val="0"/>
                        </a:spcBef>
                        <a:spcAft>
                          <a:spcPts val="0"/>
                        </a:spcAft>
                        <a:buFont typeface="Arial"/>
                        <a:buChar char="–"/>
                        <a:tabLst>
                          <a:tab pos="914400" algn="l"/>
                        </a:tabLst>
                      </a:pPr>
                      <a:r>
                        <a:rPr lang="en-US" sz="1050" dirty="0">
                          <a:effectLst/>
                          <a:latin typeface="Calibri"/>
                          <a:ea typeface="Calibri"/>
                          <a:cs typeface="Calibri"/>
                        </a:rPr>
                        <a:t>Flexible policies</a:t>
                      </a:r>
                      <a:endParaRPr lang="en-US" sz="1050" dirty="0">
                        <a:effectLst/>
                        <a:latin typeface="Calibri"/>
                        <a:ea typeface="Calibri"/>
                        <a:cs typeface="Times New Roman"/>
                      </a:endParaRPr>
                    </a:p>
                    <a:p>
                      <a:pPr marL="1143000" marR="0" lvl="2" indent="-228600">
                        <a:spcBef>
                          <a:spcPts val="0"/>
                        </a:spcBef>
                        <a:spcAft>
                          <a:spcPts val="0"/>
                        </a:spcAft>
                        <a:buFont typeface="Arial"/>
                        <a:buChar char="•"/>
                        <a:tabLst>
                          <a:tab pos="1371600" algn="l"/>
                        </a:tabLst>
                      </a:pPr>
                      <a:r>
                        <a:rPr lang="en-US" sz="1050" dirty="0">
                          <a:effectLst/>
                          <a:latin typeface="Calibri"/>
                          <a:ea typeface="Calibri"/>
                          <a:cs typeface="Calibri"/>
                        </a:rPr>
                        <a:t>Differentiated discipline</a:t>
                      </a:r>
                      <a:endParaRPr lang="en-US" sz="1050" dirty="0">
                        <a:effectLst/>
                        <a:latin typeface="Calibri"/>
                        <a:ea typeface="Calibri"/>
                        <a:cs typeface="Times New Roman"/>
                      </a:endParaRPr>
                    </a:p>
                    <a:p>
                      <a:pPr marL="0" marR="0">
                        <a:spcBef>
                          <a:spcPts val="0"/>
                        </a:spcBef>
                        <a:spcAft>
                          <a:spcPts val="0"/>
                        </a:spcAft>
                      </a:pPr>
                      <a:r>
                        <a:rPr lang="en-US" sz="1050" dirty="0">
                          <a:effectLst/>
                          <a:latin typeface="Calibri"/>
                          <a:ea typeface="Calibri"/>
                          <a:cs typeface="Calibri"/>
                        </a:rPr>
                        <a:t>Restorative Responses to Problem Behavior</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Reintegration following office referrals or suspension</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Conferencing</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Class meetings</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Circles</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Mediation</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Conflict Resolution</a:t>
                      </a:r>
                      <a:endParaRPr lang="en-US" sz="1050" dirty="0">
                        <a:effectLst/>
                        <a:latin typeface="Calibri"/>
                        <a:ea typeface="Calibri"/>
                        <a:cs typeface="Consolas"/>
                      </a:endParaRPr>
                    </a:p>
                    <a:p>
                      <a:pPr marL="0" marR="0">
                        <a:spcBef>
                          <a:spcPts val="0"/>
                        </a:spcBef>
                        <a:spcAft>
                          <a:spcPts val="0"/>
                        </a:spcAft>
                      </a:pPr>
                      <a:r>
                        <a:rPr lang="en-US" sz="1050" dirty="0">
                          <a:effectLst/>
                          <a:latin typeface="Calibri"/>
                          <a:ea typeface="Calibri"/>
                          <a:cs typeface="Calibri"/>
                        </a:rPr>
                        <a:t> </a:t>
                      </a:r>
                      <a:endParaRPr lang="en-US" sz="1050" dirty="0">
                        <a:effectLst/>
                        <a:latin typeface="Calibri"/>
                        <a:ea typeface="Calibri"/>
                        <a:cs typeface="Consolas"/>
                      </a:endParaRPr>
                    </a:p>
                  </a:txBody>
                  <a:tcPr marL="53154" marR="53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441">
                <a:tc gridSpan="2">
                  <a:txBody>
                    <a:bodyPr/>
                    <a:lstStyle/>
                    <a:p>
                      <a:pPr marL="0" marR="0" algn="ctr">
                        <a:spcBef>
                          <a:spcPts val="0"/>
                        </a:spcBef>
                        <a:spcAft>
                          <a:spcPts val="0"/>
                        </a:spcAft>
                      </a:pPr>
                      <a:r>
                        <a:rPr lang="en-US" sz="1050" b="1" dirty="0">
                          <a:solidFill>
                            <a:schemeClr val="bg2">
                              <a:lumMod val="20000"/>
                              <a:lumOff val="80000"/>
                            </a:schemeClr>
                          </a:solidFill>
                          <a:effectLst/>
                          <a:latin typeface="Calibri"/>
                          <a:ea typeface="Calibri"/>
                          <a:cs typeface="Calibri"/>
                        </a:rPr>
                        <a:t>Research Base</a:t>
                      </a:r>
                      <a:endParaRPr lang="en-US" sz="1050" b="1" dirty="0">
                        <a:solidFill>
                          <a:schemeClr val="bg2">
                            <a:lumMod val="20000"/>
                            <a:lumOff val="80000"/>
                          </a:schemeClr>
                        </a:solidFill>
                        <a:effectLst/>
                        <a:latin typeface="Calibri"/>
                        <a:ea typeface="Calibri"/>
                        <a:cs typeface="Consolas"/>
                      </a:endParaRPr>
                    </a:p>
                  </a:txBody>
                  <a:tcPr marL="53154" marR="53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r>
              <a:tr h="1275535">
                <a:tc>
                  <a:txBody>
                    <a:bodyPr/>
                    <a:lstStyle/>
                    <a:p>
                      <a:pPr marL="342900" marR="0" lvl="0" indent="-342900">
                        <a:spcBef>
                          <a:spcPts val="0"/>
                        </a:spcBef>
                        <a:spcAft>
                          <a:spcPts val="0"/>
                        </a:spcAft>
                        <a:buFont typeface="Symbol"/>
                        <a:buChar char=""/>
                      </a:pPr>
                      <a:r>
                        <a:rPr lang="en-US" sz="1050" dirty="0">
                          <a:effectLst/>
                          <a:latin typeface="Calibri"/>
                          <a:ea typeface="Calibri"/>
                          <a:cs typeface="Calibri"/>
                        </a:rPr>
                        <a:t>Two randomized control trials in elementary schools (</a:t>
                      </a:r>
                      <a:r>
                        <a:rPr lang="en-US" sz="1050" u="none" strike="noStrike" dirty="0">
                          <a:solidFill>
                            <a:srgbClr val="0000FF"/>
                          </a:solidFill>
                          <a:effectLst/>
                          <a:latin typeface="Calibri"/>
                          <a:ea typeface="Calibri"/>
                          <a:cs typeface="Calibri"/>
                          <a:hlinkClick r:id="" action="ppaction://hlinkfile" tooltip="Bradshaw, 2009 #2509"/>
                        </a:rPr>
                        <a:t>C.P. Bradshaw, Koth, Thornton, &amp; Leaf, 2009</a:t>
                      </a:r>
                      <a:r>
                        <a:rPr lang="en-US" sz="1050" dirty="0">
                          <a:effectLst/>
                          <a:latin typeface="Calibri"/>
                          <a:ea typeface="Calibri"/>
                          <a:cs typeface="Calibri"/>
                        </a:rPr>
                        <a:t>; </a:t>
                      </a:r>
                      <a:r>
                        <a:rPr lang="en-US" sz="1050" u="none" strike="noStrike" dirty="0">
                          <a:solidFill>
                            <a:srgbClr val="0000FF"/>
                          </a:solidFill>
                          <a:effectLst/>
                          <a:latin typeface="Calibri"/>
                          <a:ea typeface="Calibri"/>
                          <a:cs typeface="Calibri"/>
                          <a:hlinkClick r:id="" action="ppaction://hlinkfile" tooltip="Lynne-Landsman,  #2577"/>
                        </a:rPr>
                        <a:t>Lynne-Landsman, Bradshaw, &amp; Ialongo</a:t>
                      </a:r>
                      <a:r>
                        <a:rPr lang="en-US" sz="1050" dirty="0">
                          <a:effectLst/>
                          <a:latin typeface="Calibri"/>
                          <a:ea typeface="Calibri"/>
                          <a:cs typeface="Calibri"/>
                        </a:rPr>
                        <a:t>)</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One completed randomized control trial in middle schools (Sprague et al.,)</a:t>
                      </a:r>
                      <a:endParaRPr lang="en-US" sz="1050" dirty="0">
                        <a:effectLst/>
                        <a:latin typeface="Calibri"/>
                        <a:ea typeface="Calibri"/>
                        <a:cs typeface="Consolas"/>
                      </a:endParaRPr>
                    </a:p>
                    <a:p>
                      <a:pPr marL="342900" marR="0" lvl="0" indent="-342900">
                        <a:spcBef>
                          <a:spcPts val="0"/>
                        </a:spcBef>
                        <a:spcAft>
                          <a:spcPts val="0"/>
                        </a:spcAft>
                        <a:buFont typeface="Symbol"/>
                        <a:buChar char=""/>
                      </a:pPr>
                      <a:r>
                        <a:rPr lang="en-US" sz="1050" dirty="0">
                          <a:effectLst/>
                          <a:latin typeface="Calibri"/>
                          <a:ea typeface="Calibri"/>
                          <a:cs typeface="Calibri"/>
                        </a:rPr>
                        <a:t>Multiple single subject studies and evaluation studies documenting positive effects (</a:t>
                      </a:r>
                      <a:r>
                        <a:rPr lang="en-US" sz="1050" u="none" strike="noStrike" dirty="0">
                          <a:solidFill>
                            <a:srgbClr val="0000FF"/>
                          </a:solidFill>
                          <a:effectLst/>
                          <a:latin typeface="Calibri"/>
                          <a:ea typeface="Calibri"/>
                          <a:cs typeface="Calibri"/>
                          <a:hlinkClick r:id="" action="ppaction://hlinkfile" tooltip="Bradshaw, 2004 #2566"/>
                        </a:rPr>
                        <a:t>C. P. Bradshaw &amp; Garbarino, 2004</a:t>
                      </a:r>
                      <a:r>
                        <a:rPr lang="en-US" sz="1050" dirty="0">
                          <a:effectLst/>
                          <a:latin typeface="Calibri"/>
                          <a:ea typeface="Calibri"/>
                          <a:cs typeface="Calibri"/>
                        </a:rPr>
                        <a:t>)</a:t>
                      </a:r>
                      <a:endParaRPr lang="en-US" sz="1050" dirty="0">
                        <a:effectLst/>
                        <a:latin typeface="Calibri"/>
                        <a:ea typeface="Calibri"/>
                        <a:cs typeface="Consolas"/>
                      </a:endParaRPr>
                    </a:p>
                  </a:txBody>
                  <a:tcPr marL="53154" marR="53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spcBef>
                          <a:spcPts val="0"/>
                        </a:spcBef>
                        <a:spcAft>
                          <a:spcPts val="0"/>
                        </a:spcAft>
                        <a:buFont typeface="Symbol"/>
                        <a:buChar char=""/>
                      </a:pPr>
                      <a:r>
                        <a:rPr lang="en-US" sz="1050" dirty="0">
                          <a:effectLst/>
                          <a:latin typeface="Calibri"/>
                          <a:ea typeface="Calibri"/>
                          <a:cs typeface="Calibri"/>
                        </a:rPr>
                        <a:t>Multiple case study reports in U.S. and Canada (</a:t>
                      </a:r>
                      <a:r>
                        <a:rPr lang="en-US" sz="1050" u="none" strike="noStrike" dirty="0">
                          <a:solidFill>
                            <a:srgbClr val="0000FF"/>
                          </a:solidFill>
                          <a:effectLst/>
                          <a:latin typeface="Calibri"/>
                          <a:ea typeface="Calibri"/>
                          <a:cs typeface="Calibri"/>
                          <a:hlinkClick r:id="" action="ppaction://hlinkfile" tooltip="Leff, 1999 #2629"/>
                        </a:rPr>
                        <a:t>Leff, Kupersmidt, Patterson, &amp; Power, 1999</a:t>
                      </a:r>
                      <a:r>
                        <a:rPr lang="en-US" sz="1050" dirty="0">
                          <a:effectLst/>
                          <a:latin typeface="Calibri"/>
                          <a:ea typeface="Calibri"/>
                          <a:cs typeface="Calibri"/>
                        </a:rPr>
                        <a:t>; </a:t>
                      </a:r>
                      <a:r>
                        <a:rPr lang="en-US" sz="1050" u="none" strike="noStrike" dirty="0">
                          <a:solidFill>
                            <a:srgbClr val="0000FF"/>
                          </a:solidFill>
                          <a:effectLst/>
                          <a:latin typeface="Calibri"/>
                          <a:ea typeface="Calibri"/>
                          <a:cs typeface="Calibri"/>
                          <a:hlinkClick r:id="" action="ppaction://hlinkfile" tooltip="Lewis, 2009 #2682"/>
                        </a:rPr>
                        <a:t>Lewis, 2009</a:t>
                      </a:r>
                      <a:r>
                        <a:rPr lang="en-US" sz="1050" dirty="0">
                          <a:effectLst/>
                          <a:latin typeface="Calibri"/>
                          <a:ea typeface="Calibri"/>
                          <a:cs typeface="Calibri"/>
                        </a:rPr>
                        <a:t>; </a:t>
                      </a:r>
                      <a:r>
                        <a:rPr lang="en-US" sz="1050" u="none" strike="noStrike" dirty="0">
                          <a:solidFill>
                            <a:srgbClr val="0000FF"/>
                          </a:solidFill>
                          <a:effectLst/>
                          <a:latin typeface="Calibri"/>
                          <a:ea typeface="Calibri"/>
                          <a:cs typeface="Calibri"/>
                          <a:hlinkClick r:id="" action="ppaction://hlinkfile" tooltip="Marini, 2006 #2630"/>
                        </a:rPr>
                        <a:t>Marini, Dane, Bosacki, &amp; YLC-CURA., 2006</a:t>
                      </a:r>
                      <a:r>
                        <a:rPr lang="en-US" sz="1050" dirty="0">
                          <a:effectLst/>
                          <a:latin typeface="Calibri"/>
                          <a:ea typeface="Calibri"/>
                          <a:cs typeface="Calibri"/>
                        </a:rPr>
                        <a:t>; </a:t>
                      </a:r>
                      <a:r>
                        <a:rPr lang="en-US" sz="1050" u="none" strike="noStrike" dirty="0">
                          <a:solidFill>
                            <a:srgbClr val="0000FF"/>
                          </a:solidFill>
                          <a:effectLst/>
                          <a:latin typeface="Calibri"/>
                          <a:ea typeface="Calibri"/>
                          <a:cs typeface="Calibri"/>
                          <a:hlinkClick r:id="" action="ppaction://hlinkfile" tooltip="Sumner, 2010 #2683"/>
                        </a:rPr>
                        <a:t>Sumner, et al., 2010</a:t>
                      </a:r>
                      <a:r>
                        <a:rPr lang="en-US" sz="1050" dirty="0">
                          <a:effectLst/>
                          <a:latin typeface="Calibri"/>
                          <a:ea typeface="Calibri"/>
                          <a:cs typeface="Calibri"/>
                        </a:rPr>
                        <a:t>)</a:t>
                      </a:r>
                      <a:endParaRPr lang="en-US" sz="1050" dirty="0">
                        <a:effectLst/>
                        <a:latin typeface="Calibri"/>
                        <a:ea typeface="Calibri"/>
                        <a:cs typeface="Consolas"/>
                      </a:endParaRPr>
                    </a:p>
                  </a:txBody>
                  <a:tcPr marL="53154" marR="53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581195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074123132"/>
              </p:ext>
            </p:extLst>
          </p:nvPr>
        </p:nvGraphicFramePr>
        <p:xfrm>
          <a:off x="465156" y="12954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79456" y="685800"/>
            <a:ext cx="8001000" cy="461665"/>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Modified From: Douglas, D., St. Rose, D., &amp; Lieberman, K. (2011). Integrating restorative </a:t>
            </a:r>
            <a:r>
              <a:rPr lang="en-US" sz="1200" dirty="0">
                <a:solidFill>
                  <a:prstClr val="black"/>
                </a:solidFill>
              </a:rPr>
              <a:t>p</a:t>
            </a:r>
            <a:r>
              <a:rPr lang="en-US" sz="1200" dirty="0" smtClean="0">
                <a:solidFill>
                  <a:prstClr val="black"/>
                </a:solidFill>
              </a:rPr>
              <a:t>ractices Into a positive </a:t>
            </a:r>
            <a:r>
              <a:rPr lang="en-US" sz="1200" dirty="0">
                <a:solidFill>
                  <a:prstClr val="black"/>
                </a:solidFill>
              </a:rPr>
              <a:t>b</a:t>
            </a:r>
            <a:r>
              <a:rPr lang="en-US" sz="1200" dirty="0" smtClean="0">
                <a:solidFill>
                  <a:prstClr val="black"/>
                </a:solidFill>
              </a:rPr>
              <a:t>ehavior </a:t>
            </a:r>
            <a:r>
              <a:rPr lang="en-US" sz="1200" dirty="0">
                <a:solidFill>
                  <a:prstClr val="black"/>
                </a:solidFill>
              </a:rPr>
              <a:t>s</a:t>
            </a:r>
            <a:r>
              <a:rPr lang="en-US" sz="1200" dirty="0" smtClean="0">
                <a:solidFill>
                  <a:prstClr val="black"/>
                </a:solidFill>
              </a:rPr>
              <a:t>upport framework. Presentation at 2011 International PBIS Conference.</a:t>
            </a:r>
          </a:p>
        </p:txBody>
      </p:sp>
      <p:sp>
        <p:nvSpPr>
          <p:cNvPr id="6" name="Title 1"/>
          <p:cNvSpPr txBox="1">
            <a:spLocks/>
          </p:cNvSpPr>
          <p:nvPr/>
        </p:nvSpPr>
        <p:spPr>
          <a:xfrm>
            <a:off x="4620148" y="-69280"/>
            <a:ext cx="4639234" cy="648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92D050"/>
                </a:solidFill>
              </a:rPr>
              <a:t>Linking SWPBS &amp; RJP</a:t>
            </a:r>
            <a:endParaRPr lang="en-US" sz="2800" b="1" dirty="0">
              <a:solidFill>
                <a:srgbClr val="92D050"/>
              </a:solidFill>
            </a:endParaRPr>
          </a:p>
        </p:txBody>
      </p:sp>
    </p:spTree>
    <p:extLst>
      <p:ext uri="{BB962C8B-B14F-4D97-AF65-F5344CB8AC3E}">
        <p14:creationId xmlns:p14="http://schemas.microsoft.com/office/powerpoint/2010/main" val="123927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802" y="1447800"/>
            <a:ext cx="7262308" cy="4953000"/>
          </a:xfrm>
        </p:spPr>
        <p:txBody>
          <a:bodyPr>
            <a:normAutofit/>
          </a:bodyPr>
          <a:lstStyle/>
          <a:p>
            <a:pPr marL="68580" indent="0">
              <a:buNone/>
            </a:pPr>
            <a:r>
              <a:rPr lang="en-US" dirty="0"/>
              <a:t>Almeida County School Health Services </a:t>
            </a:r>
            <a:r>
              <a:rPr lang="en-US" dirty="0" smtClean="0"/>
              <a:t>Coalition (2011):</a:t>
            </a:r>
          </a:p>
          <a:p>
            <a:pPr marL="68580" indent="0">
              <a:buNone/>
            </a:pPr>
            <a:endParaRPr lang="en-US" sz="1000" dirty="0" smtClean="0"/>
          </a:p>
          <a:p>
            <a:pPr lvl="1"/>
            <a:r>
              <a:rPr lang="en-US" sz="2000" dirty="0" smtClean="0"/>
              <a:t>“[Restorative Justice] </a:t>
            </a:r>
            <a:r>
              <a:rPr lang="en-US" sz="2000" dirty="0"/>
              <a:t>is a philosophy, </a:t>
            </a:r>
            <a:r>
              <a:rPr lang="en-US" sz="2000" dirty="0" smtClean="0"/>
              <a:t>a way </a:t>
            </a:r>
            <a:r>
              <a:rPr lang="en-US" sz="2000" dirty="0"/>
              <a:t>of being and relating. It does not </a:t>
            </a:r>
            <a:r>
              <a:rPr lang="en-US" sz="2000" dirty="0" smtClean="0"/>
              <a:t>replace current </a:t>
            </a:r>
            <a:r>
              <a:rPr lang="en-US" sz="2000" dirty="0"/>
              <a:t>initiatives. </a:t>
            </a:r>
            <a:endParaRPr lang="en-US" sz="2000" dirty="0" smtClean="0"/>
          </a:p>
          <a:p>
            <a:pPr lvl="2"/>
            <a:endParaRPr lang="en-US" dirty="0"/>
          </a:p>
          <a:p>
            <a:pPr lvl="1"/>
            <a:r>
              <a:rPr lang="en-US" sz="2000" dirty="0" smtClean="0"/>
              <a:t>Promising </a:t>
            </a:r>
            <a:r>
              <a:rPr lang="en-US" sz="2000" dirty="0"/>
              <a:t>and </a:t>
            </a:r>
            <a:r>
              <a:rPr lang="en-US" sz="2000" dirty="0" smtClean="0"/>
              <a:t>evidence-based programs </a:t>
            </a:r>
            <a:r>
              <a:rPr lang="en-US" sz="2000" dirty="0"/>
              <a:t>such as: Positive Behavior </a:t>
            </a:r>
            <a:r>
              <a:rPr lang="en-US" sz="2000" dirty="0" smtClean="0"/>
              <a:t>Intervention and </a:t>
            </a:r>
            <a:r>
              <a:rPr lang="en-US" sz="2000" dirty="0"/>
              <a:t>Support (PBIS), Responsive </a:t>
            </a:r>
            <a:r>
              <a:rPr lang="en-US" sz="2000" dirty="0" smtClean="0"/>
              <a:t>Classroom, Second </a:t>
            </a:r>
            <a:r>
              <a:rPr lang="en-US" sz="2000" dirty="0"/>
              <a:t>Step, Too Good for Violence, Too </a:t>
            </a:r>
            <a:r>
              <a:rPr lang="en-US" sz="2000" dirty="0" smtClean="0"/>
              <a:t>Good for </a:t>
            </a:r>
            <a:r>
              <a:rPr lang="en-US" sz="2000" dirty="0"/>
              <a:t>Drugs, Tribes, and other initiatives </a:t>
            </a:r>
            <a:r>
              <a:rPr lang="en-US" sz="2000" dirty="0" smtClean="0"/>
              <a:t>assist in </a:t>
            </a:r>
            <a:r>
              <a:rPr lang="en-US" sz="2000" dirty="0"/>
              <a:t>building a foundation and culture of </a:t>
            </a:r>
            <a:r>
              <a:rPr lang="en-US" sz="2000" dirty="0" smtClean="0"/>
              <a:t>caring. These </a:t>
            </a:r>
            <a:r>
              <a:rPr lang="en-US" sz="2000" dirty="0"/>
              <a:t>kinds of programs and initiatives </a:t>
            </a:r>
            <a:r>
              <a:rPr lang="en-US" sz="2000" dirty="0" smtClean="0"/>
              <a:t>complement restorative </a:t>
            </a:r>
            <a:r>
              <a:rPr lang="en-US" sz="2000" dirty="0"/>
              <a:t>practices</a:t>
            </a:r>
            <a:r>
              <a:rPr lang="en-US" sz="2000" dirty="0" smtClean="0"/>
              <a:t>.” (p.9)</a:t>
            </a:r>
          </a:p>
          <a:p>
            <a:endParaRPr lang="en-US" dirty="0" smtClean="0"/>
          </a:p>
          <a:p>
            <a:pPr lvl="1"/>
            <a:endParaRPr lang="en-US" sz="2000" dirty="0"/>
          </a:p>
        </p:txBody>
      </p:sp>
      <p:sp>
        <p:nvSpPr>
          <p:cNvPr id="4" name="Title 1"/>
          <p:cNvSpPr txBox="1">
            <a:spLocks/>
          </p:cNvSpPr>
          <p:nvPr/>
        </p:nvSpPr>
        <p:spPr>
          <a:xfrm>
            <a:off x="4579956" y="-76200"/>
            <a:ext cx="4639234" cy="648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92D050"/>
                </a:solidFill>
              </a:rPr>
              <a:t>Linking SWPBS &amp; RJP</a:t>
            </a:r>
            <a:endParaRPr lang="en-US" sz="2800" b="1" dirty="0">
              <a:solidFill>
                <a:srgbClr val="92D050"/>
              </a:solidFill>
            </a:endParaRPr>
          </a:p>
        </p:txBody>
      </p:sp>
      <p:sp>
        <p:nvSpPr>
          <p:cNvPr id="5" name="TextBox 4"/>
          <p:cNvSpPr txBox="1"/>
          <p:nvPr/>
        </p:nvSpPr>
        <p:spPr>
          <a:xfrm>
            <a:off x="579456" y="685800"/>
            <a:ext cx="8001000" cy="461665"/>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Multiple Sources: Currently there are efforts in California, Illinois, Michigan, &amp; Minnesota to make links between Positive Behavior Support and Restorative Justice/Practices.  </a:t>
            </a:r>
            <a:endParaRPr lang="en-US" sz="1200" dirty="0">
              <a:solidFill>
                <a:prstClr val="black"/>
              </a:solidFill>
            </a:endParaRPr>
          </a:p>
        </p:txBody>
      </p:sp>
    </p:spTree>
    <p:extLst>
      <p:ext uri="{BB962C8B-B14F-4D97-AF65-F5344CB8AC3E}">
        <p14:creationId xmlns:p14="http://schemas.microsoft.com/office/powerpoint/2010/main" val="22823782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802" y="1447800"/>
            <a:ext cx="7262308" cy="4689629"/>
          </a:xfrm>
        </p:spPr>
        <p:txBody>
          <a:bodyPr>
            <a:normAutofit/>
          </a:bodyPr>
          <a:lstStyle/>
          <a:p>
            <a:pPr marL="68580" indent="0">
              <a:buNone/>
            </a:pPr>
            <a:r>
              <a:rPr lang="en-US" dirty="0" smtClean="0"/>
              <a:t>Others:</a:t>
            </a:r>
          </a:p>
          <a:p>
            <a:pPr lvl="1"/>
            <a:r>
              <a:rPr lang="en-US" sz="2000" dirty="0" smtClean="0"/>
              <a:t>Restorative Justice Practices are tools to be used within the PBIS framework</a:t>
            </a:r>
          </a:p>
          <a:p>
            <a:pPr lvl="1"/>
            <a:endParaRPr lang="en-US" sz="2000" dirty="0" smtClean="0"/>
          </a:p>
          <a:p>
            <a:pPr lvl="1"/>
            <a:r>
              <a:rPr lang="en-US" sz="2000" dirty="0" smtClean="0"/>
              <a:t>They are both </a:t>
            </a:r>
            <a:r>
              <a:rPr lang="en-US" sz="2000" dirty="0" err="1" smtClean="0"/>
              <a:t>schoolwide</a:t>
            </a:r>
            <a:r>
              <a:rPr lang="en-US" sz="2000" dirty="0" smtClean="0"/>
              <a:t> procedures/processes that can have differing tiers of support based on student needs and school data.</a:t>
            </a:r>
          </a:p>
          <a:p>
            <a:pPr lvl="1"/>
            <a:endParaRPr lang="en-US" sz="2000" dirty="0" smtClean="0"/>
          </a:p>
          <a:p>
            <a:pPr lvl="1"/>
            <a:r>
              <a:rPr lang="en-US" sz="2000" i="1" dirty="0" smtClean="0"/>
              <a:t>“Restorative </a:t>
            </a:r>
            <a:r>
              <a:rPr lang="en-US" sz="2000" i="1" dirty="0"/>
              <a:t>Practices </a:t>
            </a:r>
            <a:r>
              <a:rPr lang="en-US" sz="2000" dirty="0"/>
              <a:t>can </a:t>
            </a:r>
            <a:r>
              <a:rPr lang="en-US" sz="2000" b="1" dirty="0"/>
              <a:t>enhance</a:t>
            </a:r>
            <a:r>
              <a:rPr lang="en-US" sz="2000" dirty="0"/>
              <a:t> </a:t>
            </a:r>
            <a:r>
              <a:rPr lang="en-US" sz="2000" i="1" dirty="0"/>
              <a:t>Positive Behavior Support</a:t>
            </a:r>
            <a:r>
              <a:rPr lang="en-US" sz="2000" dirty="0"/>
              <a:t> by building a focus on  </a:t>
            </a:r>
            <a:r>
              <a:rPr lang="en-US" sz="2000" b="1" dirty="0"/>
              <a:t>respect</a:t>
            </a:r>
            <a:r>
              <a:rPr lang="en-US" sz="2000" dirty="0"/>
              <a:t> and </a:t>
            </a:r>
            <a:r>
              <a:rPr lang="en-US" sz="2000" b="1" dirty="0"/>
              <a:t>relationships </a:t>
            </a:r>
            <a:r>
              <a:rPr lang="en-US" sz="2000" dirty="0"/>
              <a:t>into </a:t>
            </a:r>
            <a:r>
              <a:rPr lang="en-US" sz="2000"/>
              <a:t>the </a:t>
            </a:r>
            <a:r>
              <a:rPr lang="en-US" sz="2000" smtClean="0"/>
              <a:t>system” (Douglas et al., 2011).</a:t>
            </a:r>
            <a:endParaRPr lang="en-US" sz="2000" dirty="0"/>
          </a:p>
          <a:p>
            <a:pPr lvl="1"/>
            <a:endParaRPr lang="en-US" sz="2000" dirty="0"/>
          </a:p>
        </p:txBody>
      </p:sp>
      <p:sp>
        <p:nvSpPr>
          <p:cNvPr id="4" name="Title 1"/>
          <p:cNvSpPr txBox="1">
            <a:spLocks/>
          </p:cNvSpPr>
          <p:nvPr/>
        </p:nvSpPr>
        <p:spPr>
          <a:xfrm>
            <a:off x="4579956" y="-76200"/>
            <a:ext cx="4639234" cy="648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92D050"/>
                </a:solidFill>
              </a:rPr>
              <a:t>Linking SWPBS &amp; RJP</a:t>
            </a:r>
            <a:endParaRPr lang="en-US" sz="2800" b="1" dirty="0">
              <a:solidFill>
                <a:srgbClr val="92D050"/>
              </a:solidFill>
            </a:endParaRPr>
          </a:p>
        </p:txBody>
      </p:sp>
      <p:sp>
        <p:nvSpPr>
          <p:cNvPr id="5" name="TextBox 4"/>
          <p:cNvSpPr txBox="1"/>
          <p:nvPr/>
        </p:nvSpPr>
        <p:spPr>
          <a:xfrm>
            <a:off x="579456" y="685800"/>
            <a:ext cx="8001000" cy="461665"/>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a:solidFill>
                  <a:prstClr val="black"/>
                </a:solidFill>
              </a:rPr>
              <a:t>Multiple Sources: Currently there are efforts in California, Illinois, Michigan, &amp; Minnesota to make links between Positive Behavior Support and Restorative Justice/Practices.  </a:t>
            </a:r>
          </a:p>
        </p:txBody>
      </p:sp>
    </p:spTree>
    <p:extLst>
      <p:ext uri="{BB962C8B-B14F-4D97-AF65-F5344CB8AC3E}">
        <p14:creationId xmlns:p14="http://schemas.microsoft.com/office/powerpoint/2010/main" val="2286091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595607" y="1517779"/>
            <a:ext cx="4191000" cy="4602163"/>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5760" indent="-256032">
              <a:lnSpc>
                <a:spcPct val="80000"/>
              </a:lnSpc>
              <a:buClr>
                <a:srgbClr val="94C600"/>
              </a:buClr>
              <a:buFont typeface="Arial" charset="0"/>
              <a:buNone/>
              <a:defRPr/>
            </a:pPr>
            <a:r>
              <a:rPr lang="en-US" u="sng" dirty="0" smtClean="0">
                <a:solidFill>
                  <a:srgbClr val="3E3D2D"/>
                </a:solidFill>
              </a:rPr>
              <a:t>Positive Behavior Support</a:t>
            </a:r>
            <a:endParaRPr lang="en-US" sz="2000" dirty="0" smtClean="0">
              <a:solidFill>
                <a:srgbClr val="3E3D2D"/>
              </a:solidFill>
            </a:endParaRPr>
          </a:p>
          <a:p>
            <a:pPr marL="365760" indent="-256032">
              <a:lnSpc>
                <a:spcPct val="80000"/>
              </a:lnSpc>
              <a:spcBef>
                <a:spcPts val="600"/>
              </a:spcBef>
              <a:buClr>
                <a:srgbClr val="94C600"/>
              </a:buClr>
              <a:buFont typeface="Wingdings 3"/>
              <a:buChar char=""/>
              <a:defRPr/>
            </a:pPr>
            <a:r>
              <a:rPr lang="en-US" sz="2000" b="1" dirty="0" smtClean="0">
                <a:solidFill>
                  <a:srgbClr val="3E3D2D"/>
                </a:solidFill>
              </a:rPr>
              <a:t>Supports</a:t>
            </a:r>
            <a:r>
              <a:rPr lang="en-US" sz="2000" dirty="0" smtClean="0">
                <a:solidFill>
                  <a:srgbClr val="3E3D2D"/>
                </a:solidFill>
              </a:rPr>
              <a:t> and </a:t>
            </a:r>
            <a:r>
              <a:rPr lang="en-US" sz="2000" b="1" dirty="0" smtClean="0">
                <a:solidFill>
                  <a:srgbClr val="3E3D2D"/>
                </a:solidFill>
              </a:rPr>
              <a:t>reinforces</a:t>
            </a:r>
            <a:r>
              <a:rPr lang="en-US" sz="2000" dirty="0" smtClean="0">
                <a:solidFill>
                  <a:srgbClr val="3E3D2D"/>
                </a:solidFill>
              </a:rPr>
              <a:t> positive academic and social behavior through comprehensive systems</a:t>
            </a:r>
          </a:p>
          <a:p>
            <a:pPr marL="365760" indent="-256032">
              <a:lnSpc>
                <a:spcPct val="80000"/>
              </a:lnSpc>
              <a:spcBef>
                <a:spcPts val="600"/>
              </a:spcBef>
              <a:buClr>
                <a:srgbClr val="94C600"/>
              </a:buClr>
              <a:buFont typeface="Wingdings 3"/>
              <a:buChar char=""/>
              <a:defRPr/>
            </a:pPr>
            <a:r>
              <a:rPr lang="en-US" sz="2000" dirty="0" smtClean="0">
                <a:solidFill>
                  <a:srgbClr val="3E3D2D"/>
                </a:solidFill>
              </a:rPr>
              <a:t>Focuses on </a:t>
            </a:r>
            <a:r>
              <a:rPr lang="en-US" sz="2000" b="1" dirty="0" smtClean="0">
                <a:solidFill>
                  <a:srgbClr val="3E3D2D"/>
                </a:solidFill>
              </a:rPr>
              <a:t>teaching</a:t>
            </a:r>
            <a:r>
              <a:rPr lang="en-US" sz="2000" dirty="0" smtClean="0">
                <a:solidFill>
                  <a:srgbClr val="3E3D2D"/>
                </a:solidFill>
              </a:rPr>
              <a:t> children </a:t>
            </a:r>
            <a:r>
              <a:rPr lang="en-US" sz="2000" b="1" dirty="0" smtClean="0">
                <a:solidFill>
                  <a:srgbClr val="3E3D2D"/>
                </a:solidFill>
              </a:rPr>
              <a:t>positive pro- social skills </a:t>
            </a:r>
            <a:r>
              <a:rPr lang="en-US" sz="2000" dirty="0" smtClean="0">
                <a:solidFill>
                  <a:srgbClr val="3E3D2D"/>
                </a:solidFill>
              </a:rPr>
              <a:t>directly in real context</a:t>
            </a:r>
          </a:p>
          <a:p>
            <a:pPr marL="365760" indent="-256032">
              <a:lnSpc>
                <a:spcPct val="80000"/>
              </a:lnSpc>
              <a:spcBef>
                <a:spcPts val="600"/>
              </a:spcBef>
              <a:buClr>
                <a:srgbClr val="94C600"/>
              </a:buClr>
              <a:buFont typeface="Wingdings 3"/>
              <a:buChar char=""/>
              <a:defRPr/>
            </a:pPr>
            <a:r>
              <a:rPr lang="en-US" sz="2000" dirty="0" smtClean="0">
                <a:solidFill>
                  <a:srgbClr val="3E3D2D"/>
                </a:solidFill>
              </a:rPr>
              <a:t>Supports </a:t>
            </a:r>
            <a:r>
              <a:rPr lang="en-US" sz="2000" b="1" dirty="0" smtClean="0">
                <a:solidFill>
                  <a:srgbClr val="3E3D2D"/>
                </a:solidFill>
              </a:rPr>
              <a:t>positive relationships </a:t>
            </a:r>
            <a:r>
              <a:rPr lang="en-US" sz="2000" dirty="0" smtClean="0">
                <a:solidFill>
                  <a:srgbClr val="3E3D2D"/>
                </a:solidFill>
              </a:rPr>
              <a:t>between students, teachers, staff and parents.</a:t>
            </a:r>
          </a:p>
          <a:p>
            <a:pPr marL="365760" indent="-256032">
              <a:lnSpc>
                <a:spcPct val="80000"/>
              </a:lnSpc>
              <a:spcBef>
                <a:spcPts val="600"/>
              </a:spcBef>
              <a:buClr>
                <a:srgbClr val="94C600"/>
              </a:buClr>
              <a:buFont typeface="Wingdings 3"/>
              <a:buChar char=""/>
              <a:defRPr/>
            </a:pPr>
            <a:r>
              <a:rPr lang="en-US" sz="2000" dirty="0" smtClean="0">
                <a:solidFill>
                  <a:srgbClr val="3E3D2D"/>
                </a:solidFill>
              </a:rPr>
              <a:t>When used in a comprehensive manner, combines classroom, school, home and </a:t>
            </a:r>
            <a:r>
              <a:rPr lang="en-US" sz="2000" b="1" dirty="0" smtClean="0">
                <a:solidFill>
                  <a:srgbClr val="3E3D2D"/>
                </a:solidFill>
              </a:rPr>
              <a:t>community</a:t>
            </a:r>
            <a:r>
              <a:rPr lang="en-US" sz="2000" dirty="0" smtClean="0">
                <a:solidFill>
                  <a:srgbClr val="3E3D2D"/>
                </a:solidFill>
              </a:rPr>
              <a:t> efforts</a:t>
            </a:r>
          </a:p>
          <a:p>
            <a:pPr marL="365760" indent="-256032">
              <a:lnSpc>
                <a:spcPct val="80000"/>
              </a:lnSpc>
              <a:buClr>
                <a:srgbClr val="94C600"/>
              </a:buClr>
              <a:buFont typeface="Wingdings 3"/>
              <a:buChar char=""/>
              <a:defRPr/>
            </a:pPr>
            <a:endParaRPr lang="en-US" sz="2000" dirty="0" smtClean="0">
              <a:solidFill>
                <a:srgbClr val="3E3D2D"/>
              </a:solidFill>
            </a:endParaRPr>
          </a:p>
          <a:p>
            <a:pPr marL="365760" indent="-256032">
              <a:lnSpc>
                <a:spcPct val="80000"/>
              </a:lnSpc>
              <a:buClr>
                <a:srgbClr val="94C600"/>
              </a:buClr>
              <a:buFont typeface="Arial" charset="0"/>
              <a:buNone/>
              <a:defRPr/>
            </a:pPr>
            <a:endParaRPr lang="en-US" sz="2000" dirty="0" smtClean="0">
              <a:solidFill>
                <a:srgbClr val="3E3D2D"/>
              </a:solidFill>
            </a:endParaRPr>
          </a:p>
        </p:txBody>
      </p:sp>
      <p:sp>
        <p:nvSpPr>
          <p:cNvPr id="3" name="Content Placeholder 3"/>
          <p:cNvSpPr txBox="1">
            <a:spLocks/>
          </p:cNvSpPr>
          <p:nvPr/>
        </p:nvSpPr>
        <p:spPr>
          <a:xfrm>
            <a:off x="4686485" y="1481235"/>
            <a:ext cx="4038600" cy="4525962"/>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5760" indent="-256032" algn="ctr">
              <a:buClr>
                <a:srgbClr val="94C600"/>
              </a:buClr>
              <a:buFont typeface="Arial" charset="0"/>
              <a:buNone/>
              <a:defRPr/>
            </a:pPr>
            <a:r>
              <a:rPr lang="en-US" u="sng" dirty="0" smtClean="0">
                <a:solidFill>
                  <a:srgbClr val="3E3D2D"/>
                </a:solidFill>
              </a:rPr>
              <a:t>Restorative Practices</a:t>
            </a:r>
          </a:p>
          <a:p>
            <a:pPr marL="365760" indent="-256032">
              <a:spcBef>
                <a:spcPts val="600"/>
              </a:spcBef>
              <a:buClr>
                <a:srgbClr val="94C600"/>
              </a:buClr>
              <a:buFont typeface="Wingdings 3"/>
              <a:buChar char=""/>
              <a:defRPr/>
            </a:pPr>
            <a:r>
              <a:rPr lang="en-US" sz="2000" dirty="0" smtClean="0">
                <a:solidFill>
                  <a:srgbClr val="3E3D2D"/>
                </a:solidFill>
              </a:rPr>
              <a:t>Involves </a:t>
            </a:r>
            <a:r>
              <a:rPr lang="en-US" sz="2000" b="1" dirty="0" smtClean="0">
                <a:solidFill>
                  <a:srgbClr val="3E3D2D"/>
                </a:solidFill>
              </a:rPr>
              <a:t>dialogue</a:t>
            </a:r>
            <a:r>
              <a:rPr lang="en-US" sz="2000" dirty="0" smtClean="0">
                <a:solidFill>
                  <a:srgbClr val="3E3D2D"/>
                </a:solidFill>
              </a:rPr>
              <a:t> and the </a:t>
            </a:r>
            <a:r>
              <a:rPr lang="en-US" sz="2000" b="1" dirty="0" smtClean="0">
                <a:solidFill>
                  <a:srgbClr val="3E3D2D"/>
                </a:solidFill>
              </a:rPr>
              <a:t>community</a:t>
            </a:r>
          </a:p>
          <a:p>
            <a:pPr marL="365760" indent="-256032">
              <a:spcBef>
                <a:spcPts val="600"/>
              </a:spcBef>
              <a:buClr>
                <a:srgbClr val="94C600"/>
              </a:buClr>
              <a:buFont typeface="Wingdings 3"/>
              <a:buChar char=""/>
              <a:defRPr/>
            </a:pPr>
            <a:r>
              <a:rPr lang="en-US" sz="2000" dirty="0" smtClean="0">
                <a:solidFill>
                  <a:srgbClr val="3E3D2D"/>
                </a:solidFill>
              </a:rPr>
              <a:t>Promotes individual and societal </a:t>
            </a:r>
            <a:r>
              <a:rPr lang="en-US" sz="2000" b="1" dirty="0" smtClean="0">
                <a:solidFill>
                  <a:srgbClr val="3E3D2D"/>
                </a:solidFill>
              </a:rPr>
              <a:t>healing</a:t>
            </a:r>
            <a:r>
              <a:rPr lang="en-US" sz="2000" dirty="0" smtClean="0">
                <a:solidFill>
                  <a:srgbClr val="3E3D2D"/>
                </a:solidFill>
              </a:rPr>
              <a:t> and </a:t>
            </a:r>
            <a:r>
              <a:rPr lang="en-US" sz="2000" b="1" dirty="0" smtClean="0">
                <a:solidFill>
                  <a:srgbClr val="3E3D2D"/>
                </a:solidFill>
              </a:rPr>
              <a:t>growth</a:t>
            </a:r>
          </a:p>
          <a:p>
            <a:pPr marL="365760" indent="-256032">
              <a:spcBef>
                <a:spcPts val="600"/>
              </a:spcBef>
              <a:buClr>
                <a:srgbClr val="94C600"/>
              </a:buClr>
              <a:buFont typeface="Wingdings 3"/>
              <a:buChar char=""/>
              <a:defRPr/>
            </a:pPr>
            <a:r>
              <a:rPr lang="en-US" sz="2000" dirty="0" smtClean="0">
                <a:solidFill>
                  <a:srgbClr val="3E3D2D"/>
                </a:solidFill>
              </a:rPr>
              <a:t>Encourages offenders to </a:t>
            </a:r>
            <a:r>
              <a:rPr lang="en-US" sz="2000" b="1" dirty="0" smtClean="0">
                <a:solidFill>
                  <a:srgbClr val="3E3D2D"/>
                </a:solidFill>
              </a:rPr>
              <a:t>understand </a:t>
            </a:r>
            <a:r>
              <a:rPr lang="en-US" sz="2000" dirty="0" smtClean="0">
                <a:solidFill>
                  <a:srgbClr val="3E3D2D"/>
                </a:solidFill>
              </a:rPr>
              <a:t>and take </a:t>
            </a:r>
            <a:r>
              <a:rPr lang="en-US" sz="2000" b="1" dirty="0" smtClean="0">
                <a:solidFill>
                  <a:srgbClr val="3E3D2D"/>
                </a:solidFill>
              </a:rPr>
              <a:t>responsibility</a:t>
            </a:r>
            <a:r>
              <a:rPr lang="en-US" sz="2000" dirty="0" smtClean="0">
                <a:solidFill>
                  <a:srgbClr val="3E3D2D"/>
                </a:solidFill>
              </a:rPr>
              <a:t> for harm</a:t>
            </a:r>
            <a:endParaRPr lang="en-US" sz="2000" b="1" dirty="0" smtClean="0">
              <a:solidFill>
                <a:srgbClr val="3E3D2D"/>
              </a:solidFill>
            </a:endParaRPr>
          </a:p>
          <a:p>
            <a:pPr marL="365760" indent="-256032">
              <a:spcBef>
                <a:spcPts val="600"/>
              </a:spcBef>
              <a:buClr>
                <a:srgbClr val="94C600"/>
              </a:buClr>
              <a:buFont typeface="Wingdings 3"/>
              <a:buChar char=""/>
              <a:defRPr/>
            </a:pPr>
            <a:r>
              <a:rPr lang="en-US" sz="2000" dirty="0" smtClean="0">
                <a:solidFill>
                  <a:srgbClr val="3E3D2D"/>
                </a:solidFill>
              </a:rPr>
              <a:t>Emphasizes harms and resulting obligations</a:t>
            </a:r>
          </a:p>
          <a:p>
            <a:pPr marL="365760" indent="-256032">
              <a:spcBef>
                <a:spcPts val="600"/>
              </a:spcBef>
              <a:buClr>
                <a:srgbClr val="94C600"/>
              </a:buClr>
              <a:buFont typeface="Wingdings 3"/>
              <a:buChar char=""/>
              <a:defRPr/>
            </a:pPr>
            <a:r>
              <a:rPr lang="en-US" sz="2000" dirty="0" smtClean="0">
                <a:solidFill>
                  <a:srgbClr val="3E3D2D"/>
                </a:solidFill>
              </a:rPr>
              <a:t>Keeps the victims’ needs/interests central</a:t>
            </a:r>
          </a:p>
          <a:p>
            <a:pPr marL="365760" indent="-256032">
              <a:buClr>
                <a:srgbClr val="94C600"/>
              </a:buClr>
              <a:buFont typeface="Arial" charset="0"/>
              <a:buNone/>
              <a:defRPr/>
            </a:pPr>
            <a:endParaRPr lang="en-US" sz="2000" b="1" dirty="0" smtClean="0">
              <a:solidFill>
                <a:srgbClr val="3E3D2D"/>
              </a:solidFill>
            </a:endParaRPr>
          </a:p>
        </p:txBody>
      </p:sp>
      <p:sp>
        <p:nvSpPr>
          <p:cNvPr id="4" name="TextBox 3"/>
          <p:cNvSpPr txBox="1"/>
          <p:nvPr/>
        </p:nvSpPr>
        <p:spPr>
          <a:xfrm>
            <a:off x="579456" y="685800"/>
            <a:ext cx="8001000" cy="461665"/>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Modified From: Douglas, D., St. Rose, D., &amp; Lieberman, K. (2011). Integrating restorative </a:t>
            </a:r>
            <a:r>
              <a:rPr lang="en-US" sz="1200" dirty="0">
                <a:solidFill>
                  <a:prstClr val="black"/>
                </a:solidFill>
              </a:rPr>
              <a:t>p</a:t>
            </a:r>
            <a:r>
              <a:rPr lang="en-US" sz="1200" dirty="0" smtClean="0">
                <a:solidFill>
                  <a:prstClr val="black"/>
                </a:solidFill>
              </a:rPr>
              <a:t>ractices Into a positive </a:t>
            </a:r>
            <a:r>
              <a:rPr lang="en-US" sz="1200" dirty="0">
                <a:solidFill>
                  <a:prstClr val="black"/>
                </a:solidFill>
              </a:rPr>
              <a:t>b</a:t>
            </a:r>
            <a:r>
              <a:rPr lang="en-US" sz="1200" dirty="0" smtClean="0">
                <a:solidFill>
                  <a:prstClr val="black"/>
                </a:solidFill>
              </a:rPr>
              <a:t>ehavior </a:t>
            </a:r>
            <a:r>
              <a:rPr lang="en-US" sz="1200" dirty="0">
                <a:solidFill>
                  <a:prstClr val="black"/>
                </a:solidFill>
              </a:rPr>
              <a:t>s</a:t>
            </a:r>
            <a:r>
              <a:rPr lang="en-US" sz="1200" dirty="0" smtClean="0">
                <a:solidFill>
                  <a:prstClr val="black"/>
                </a:solidFill>
              </a:rPr>
              <a:t>upport framework. Presentation at 2011 International PBIS Conference.</a:t>
            </a:r>
          </a:p>
        </p:txBody>
      </p:sp>
      <p:sp>
        <p:nvSpPr>
          <p:cNvPr id="5" name="Title 1"/>
          <p:cNvSpPr txBox="1">
            <a:spLocks/>
          </p:cNvSpPr>
          <p:nvPr/>
        </p:nvSpPr>
        <p:spPr>
          <a:xfrm>
            <a:off x="4610100" y="-116392"/>
            <a:ext cx="4639234" cy="648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92D050"/>
                </a:solidFill>
              </a:rPr>
              <a:t>Linking SWPBS &amp; RJP</a:t>
            </a:r>
            <a:endParaRPr lang="en-US" sz="2800" b="1" dirty="0">
              <a:solidFill>
                <a:srgbClr val="92D050"/>
              </a:solidFill>
            </a:endParaRPr>
          </a:p>
        </p:txBody>
      </p:sp>
    </p:spTree>
    <p:extLst>
      <p:ext uri="{BB962C8B-B14F-4D97-AF65-F5344CB8AC3E}">
        <p14:creationId xmlns:p14="http://schemas.microsoft.com/office/powerpoint/2010/main" val="15385194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cialdiscipline"/>
          <p:cNvPicPr>
            <a:picLocks noChangeAspect="1" noChangeArrowheads="1"/>
          </p:cNvPicPr>
          <p:nvPr/>
        </p:nvPicPr>
        <p:blipFill>
          <a:blip r:embed="rId3"/>
          <a:srcRect/>
          <a:stretch>
            <a:fillRect/>
          </a:stretch>
        </p:blipFill>
        <p:spPr bwMode="auto">
          <a:xfrm>
            <a:off x="3962400" y="2057400"/>
            <a:ext cx="4419600" cy="4083271"/>
          </a:xfrm>
          <a:prstGeom prst="rect">
            <a:avLst/>
          </a:prstGeom>
          <a:noFill/>
          <a:ln w="9525">
            <a:noFill/>
            <a:miter lim="800000"/>
            <a:headEnd/>
            <a:tailEnd/>
          </a:ln>
        </p:spPr>
      </p:pic>
      <p:sp>
        <p:nvSpPr>
          <p:cNvPr id="3" name="Title 1"/>
          <p:cNvSpPr txBox="1">
            <a:spLocks/>
          </p:cNvSpPr>
          <p:nvPr/>
        </p:nvSpPr>
        <p:spPr>
          <a:xfrm>
            <a:off x="4951234" y="-69280"/>
            <a:ext cx="3304652" cy="648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92D050"/>
                </a:solidFill>
              </a:rPr>
              <a:t>RJP Vocabulary</a:t>
            </a:r>
            <a:endParaRPr lang="en-US" sz="2800" b="1" dirty="0">
              <a:solidFill>
                <a:srgbClr val="92D050"/>
              </a:solidFill>
            </a:endParaRPr>
          </a:p>
        </p:txBody>
      </p:sp>
      <p:sp>
        <p:nvSpPr>
          <p:cNvPr id="4" name="TextBox 3"/>
          <p:cNvSpPr txBox="1"/>
          <p:nvPr/>
        </p:nvSpPr>
        <p:spPr>
          <a:xfrm>
            <a:off x="579456" y="685800"/>
            <a:ext cx="8001000" cy="461665"/>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From: Costello,  B., </a:t>
            </a:r>
            <a:r>
              <a:rPr lang="en-US" sz="1200" dirty="0" err="1" smtClean="0">
                <a:solidFill>
                  <a:prstClr val="black"/>
                </a:solidFill>
              </a:rPr>
              <a:t>Wachtel</a:t>
            </a:r>
            <a:r>
              <a:rPr lang="en-US" sz="1200" dirty="0" smtClean="0">
                <a:solidFill>
                  <a:prstClr val="black"/>
                </a:solidFill>
              </a:rPr>
              <a:t>, J. &amp;</a:t>
            </a:r>
            <a:r>
              <a:rPr lang="en-US" sz="1200" dirty="0">
                <a:solidFill>
                  <a:prstClr val="black"/>
                </a:solidFill>
              </a:rPr>
              <a:t> </a:t>
            </a:r>
            <a:r>
              <a:rPr lang="en-US" sz="1200" dirty="0" err="1" smtClean="0">
                <a:solidFill>
                  <a:prstClr val="black"/>
                </a:solidFill>
              </a:rPr>
              <a:t>Wachtel</a:t>
            </a:r>
            <a:r>
              <a:rPr lang="en-US" sz="1200" dirty="0" smtClean="0">
                <a:solidFill>
                  <a:prstClr val="black"/>
                </a:solidFill>
              </a:rPr>
              <a:t>, T. (2009). </a:t>
            </a:r>
            <a:r>
              <a:rPr lang="en-US" sz="1200" b="1" dirty="0" smtClean="0">
                <a:solidFill>
                  <a:prstClr val="black"/>
                </a:solidFill>
              </a:rPr>
              <a:t>The Restorative Practices Handbook for Teachers, Disciplinarians and Administrators.</a:t>
            </a:r>
            <a:endParaRPr lang="en-US" sz="1200" b="1" dirty="0">
              <a:solidFill>
                <a:prstClr val="black"/>
              </a:solidFill>
            </a:endParaRPr>
          </a:p>
        </p:txBody>
      </p:sp>
      <p:sp>
        <p:nvSpPr>
          <p:cNvPr id="5" name="TextBox 4"/>
          <p:cNvSpPr txBox="1"/>
          <p:nvPr/>
        </p:nvSpPr>
        <p:spPr>
          <a:xfrm>
            <a:off x="579456" y="1340069"/>
            <a:ext cx="3078144" cy="381000"/>
          </a:xfrm>
          <a:prstGeom prst="rect">
            <a:avLst/>
          </a:prstGeom>
          <a:solidFill>
            <a:schemeClr val="tx1"/>
          </a:solidFill>
        </p:spPr>
        <p:txBody>
          <a:bodyPr wrap="square" rtlCol="0">
            <a:spAutoFit/>
          </a:bodyPr>
          <a:lstStyle/>
          <a:p>
            <a:r>
              <a:rPr lang="en-US" b="1" dirty="0" smtClean="0">
                <a:solidFill>
                  <a:srgbClr val="CAF278">
                    <a:lumMod val="20000"/>
                    <a:lumOff val="80000"/>
                  </a:srgbClr>
                </a:solidFill>
              </a:rPr>
              <a:t>Social Discipline Window</a:t>
            </a:r>
            <a:endParaRPr lang="en-US" b="1" dirty="0">
              <a:solidFill>
                <a:srgbClr val="CAF278">
                  <a:lumMod val="20000"/>
                  <a:lumOff val="80000"/>
                </a:srgbClr>
              </a:solidFill>
            </a:endParaRPr>
          </a:p>
        </p:txBody>
      </p:sp>
    </p:spTree>
    <p:extLst>
      <p:ext uri="{BB962C8B-B14F-4D97-AF65-F5344CB8AC3E}">
        <p14:creationId xmlns:p14="http://schemas.microsoft.com/office/powerpoint/2010/main" val="26574674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51234" y="-69280"/>
            <a:ext cx="3304652" cy="648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92D050"/>
                </a:solidFill>
              </a:rPr>
              <a:t>RJP Vocabulary</a:t>
            </a:r>
            <a:endParaRPr lang="en-US" sz="2800" b="1" dirty="0">
              <a:solidFill>
                <a:srgbClr val="92D050"/>
              </a:solidFill>
            </a:endParaRPr>
          </a:p>
        </p:txBody>
      </p:sp>
      <p:sp>
        <p:nvSpPr>
          <p:cNvPr id="4" name="TextBox 3"/>
          <p:cNvSpPr txBox="1"/>
          <p:nvPr/>
        </p:nvSpPr>
        <p:spPr>
          <a:xfrm>
            <a:off x="579456" y="685800"/>
            <a:ext cx="8001000" cy="461665"/>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From: Costello,  B., </a:t>
            </a:r>
            <a:r>
              <a:rPr lang="en-US" sz="1200" dirty="0" err="1" smtClean="0">
                <a:solidFill>
                  <a:prstClr val="black"/>
                </a:solidFill>
              </a:rPr>
              <a:t>Wachtel</a:t>
            </a:r>
            <a:r>
              <a:rPr lang="en-US" sz="1200" dirty="0" smtClean="0">
                <a:solidFill>
                  <a:prstClr val="black"/>
                </a:solidFill>
              </a:rPr>
              <a:t>, J. &amp;</a:t>
            </a:r>
            <a:r>
              <a:rPr lang="en-US" sz="1200" dirty="0">
                <a:solidFill>
                  <a:prstClr val="black"/>
                </a:solidFill>
              </a:rPr>
              <a:t> </a:t>
            </a:r>
            <a:r>
              <a:rPr lang="en-US" sz="1200" dirty="0" err="1" smtClean="0">
                <a:solidFill>
                  <a:prstClr val="black"/>
                </a:solidFill>
              </a:rPr>
              <a:t>Wachtel</a:t>
            </a:r>
            <a:r>
              <a:rPr lang="en-US" sz="1200" dirty="0" smtClean="0">
                <a:solidFill>
                  <a:prstClr val="black"/>
                </a:solidFill>
              </a:rPr>
              <a:t>, T. (2009). </a:t>
            </a:r>
            <a:r>
              <a:rPr lang="en-US" sz="1200" b="1" dirty="0" smtClean="0">
                <a:solidFill>
                  <a:prstClr val="black"/>
                </a:solidFill>
              </a:rPr>
              <a:t>The Restorative Practices Handbook for Teachers, Disciplinarians and Administrators.</a:t>
            </a:r>
            <a:endParaRPr lang="en-US" sz="1200" b="1" dirty="0">
              <a:solidFill>
                <a:prstClr val="black"/>
              </a:solidFill>
            </a:endParaRPr>
          </a:p>
        </p:txBody>
      </p:sp>
      <p:sp>
        <p:nvSpPr>
          <p:cNvPr id="5" name="TextBox 4"/>
          <p:cNvSpPr txBox="1"/>
          <p:nvPr/>
        </p:nvSpPr>
        <p:spPr>
          <a:xfrm>
            <a:off x="579456" y="1340069"/>
            <a:ext cx="3840144" cy="369332"/>
          </a:xfrm>
          <a:prstGeom prst="rect">
            <a:avLst/>
          </a:prstGeom>
          <a:solidFill>
            <a:schemeClr val="tx1"/>
          </a:solidFill>
        </p:spPr>
        <p:txBody>
          <a:bodyPr wrap="square" rtlCol="0">
            <a:spAutoFit/>
          </a:bodyPr>
          <a:lstStyle/>
          <a:p>
            <a:r>
              <a:rPr lang="en-US" b="1" dirty="0" smtClean="0">
                <a:solidFill>
                  <a:srgbClr val="CAF278">
                    <a:lumMod val="20000"/>
                    <a:lumOff val="80000"/>
                  </a:srgbClr>
                </a:solidFill>
              </a:rPr>
              <a:t>Restorative Practices Continuum</a:t>
            </a:r>
            <a:endParaRPr lang="en-US" b="1" dirty="0">
              <a:solidFill>
                <a:srgbClr val="CAF278">
                  <a:lumMod val="20000"/>
                  <a:lumOff val="80000"/>
                </a:srgbClr>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2271235002"/>
              </p:ext>
            </p:extLst>
          </p:nvPr>
        </p:nvGraphicFramePr>
        <p:xfrm>
          <a:off x="762000" y="2438400"/>
          <a:ext cx="7818457" cy="2895600"/>
        </p:xfrm>
        <a:graphic>
          <a:graphicData uri="http://schemas.openxmlformats.org/drawingml/2006/table">
            <a:tbl>
              <a:tblPr firstRow="1" firstCol="1" bandRow="1">
                <a:tableStyleId>{5C22544A-7EE6-4342-B048-85BDC9FD1C3A}</a:tableStyleId>
              </a:tblPr>
              <a:tblGrid>
                <a:gridCol w="1563528"/>
                <a:gridCol w="1563528"/>
                <a:gridCol w="1563528"/>
                <a:gridCol w="1563528"/>
                <a:gridCol w="1564345"/>
              </a:tblGrid>
              <a:tr h="613198">
                <a:tc>
                  <a:txBody>
                    <a:bodyPr/>
                    <a:lstStyle/>
                    <a:p>
                      <a:pPr marL="0" marR="0">
                        <a:lnSpc>
                          <a:spcPct val="115000"/>
                        </a:lnSpc>
                        <a:spcBef>
                          <a:spcPts val="0"/>
                        </a:spcBef>
                        <a:spcAft>
                          <a:spcPts val="0"/>
                        </a:spcAft>
                      </a:pPr>
                      <a:r>
                        <a:rPr lang="en-US" sz="1800" dirty="0">
                          <a:effectLst/>
                        </a:rPr>
                        <a:t>Informal</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Formal</a:t>
                      </a:r>
                      <a:endParaRPr lang="en-US" sz="1800" dirty="0">
                        <a:effectLst/>
                        <a:latin typeface="Calibri"/>
                        <a:ea typeface="Calibri"/>
                        <a:cs typeface="Times New Roman"/>
                      </a:endParaRPr>
                    </a:p>
                  </a:txBody>
                  <a:tcPr marL="68580" marR="68580" marT="0" marB="0"/>
                </a:tc>
              </a:tr>
              <a:tr h="2282402">
                <a:tc>
                  <a:txBody>
                    <a:bodyPr/>
                    <a:lstStyle/>
                    <a:p>
                      <a:pPr marL="0" marR="0">
                        <a:lnSpc>
                          <a:spcPct val="115000"/>
                        </a:lnSpc>
                        <a:spcBef>
                          <a:spcPts val="0"/>
                        </a:spcBef>
                        <a:spcAft>
                          <a:spcPts val="0"/>
                        </a:spcAft>
                      </a:pPr>
                      <a:r>
                        <a:rPr lang="en-US" sz="1800" dirty="0">
                          <a:solidFill>
                            <a:schemeClr val="tx1"/>
                          </a:solidFill>
                          <a:effectLst/>
                        </a:rPr>
                        <a:t>Affective statements</a:t>
                      </a:r>
                      <a:endParaRPr lang="en-US" sz="1800" dirty="0">
                        <a:solidFill>
                          <a:schemeClr val="tx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800" dirty="0">
                          <a:solidFill>
                            <a:schemeClr val="tx1"/>
                          </a:solidFill>
                          <a:effectLst/>
                        </a:rPr>
                        <a:t>Affective questions</a:t>
                      </a:r>
                      <a:endParaRPr lang="en-US" sz="1800" dirty="0">
                        <a:solidFill>
                          <a:schemeClr val="tx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800" dirty="0">
                          <a:solidFill>
                            <a:schemeClr val="tx1"/>
                          </a:solidFill>
                          <a:effectLst/>
                        </a:rPr>
                        <a:t>Small, impromptu conference</a:t>
                      </a:r>
                      <a:endParaRPr lang="en-US" sz="1800" dirty="0">
                        <a:solidFill>
                          <a:schemeClr val="tx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800" dirty="0">
                          <a:solidFill>
                            <a:schemeClr val="tx1"/>
                          </a:solidFill>
                          <a:effectLst/>
                        </a:rPr>
                        <a:t>Group or circle</a:t>
                      </a:r>
                      <a:endParaRPr lang="en-US" sz="1800" dirty="0">
                        <a:solidFill>
                          <a:schemeClr val="tx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800" dirty="0">
                          <a:solidFill>
                            <a:schemeClr val="tx1"/>
                          </a:solidFill>
                          <a:effectLst/>
                        </a:rPr>
                        <a:t>Formal conference</a:t>
                      </a:r>
                      <a:endParaRPr lang="en-US" sz="1800" dirty="0">
                        <a:solidFill>
                          <a:schemeClr val="tx1"/>
                        </a:solidFill>
                        <a:effectLst/>
                        <a:latin typeface="Calibri"/>
                        <a:ea typeface="Calibri"/>
                        <a:cs typeface="Times New Roman"/>
                      </a:endParaRPr>
                    </a:p>
                  </a:txBody>
                  <a:tcPr marL="68580" marR="68580" marT="0" marB="0">
                    <a:solidFill>
                      <a:schemeClr val="tx2">
                        <a:lumMod val="40000"/>
                        <a:lumOff val="60000"/>
                      </a:schemeClr>
                    </a:solidFill>
                  </a:tcPr>
                </a:tc>
              </a:tr>
            </a:tbl>
          </a:graphicData>
        </a:graphic>
      </p:graphicFrame>
    </p:spTree>
    <p:extLst>
      <p:ext uri="{BB962C8B-B14F-4D97-AF65-F5344CB8AC3E}">
        <p14:creationId xmlns:p14="http://schemas.microsoft.com/office/powerpoint/2010/main" val="2903332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3"/>
          <p:cNvSpPr txBox="1">
            <a:spLocks noGrp="1"/>
          </p:cNvSpPr>
          <p:nvPr/>
        </p:nvSpPr>
        <p:spPr bwMode="auto">
          <a:xfrm>
            <a:off x="2438400" y="6172200"/>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000" b="1" dirty="0">
                <a:solidFill>
                  <a:schemeClr val="accent1"/>
                </a:solidFill>
                <a:latin typeface="Candara" pitchFamily="34" charset="0"/>
                <a:cs typeface="Arial" charset="0"/>
                <a:sym typeface="Wingdings"/>
              </a:rPr>
              <a:t>  </a:t>
            </a:r>
            <a:r>
              <a:rPr lang="en-US" sz="2000" i="1" dirty="0" smtClean="0">
                <a:solidFill>
                  <a:schemeClr val="accent1"/>
                </a:solidFill>
                <a:latin typeface="Candara" pitchFamily="34" charset="0"/>
                <a:cs typeface="Arial" charset="0"/>
                <a:sym typeface="Wingdings"/>
              </a:rPr>
              <a:t>Slides are from </a:t>
            </a:r>
            <a:r>
              <a:rPr lang="en-US" sz="2000" i="1" dirty="0" smtClean="0">
                <a:solidFill>
                  <a:schemeClr val="accent1"/>
                </a:solidFill>
                <a:latin typeface="Candara" pitchFamily="34" charset="0"/>
                <a:cs typeface="Arial" charset="0"/>
              </a:rPr>
              <a:t> presentations </a:t>
            </a:r>
            <a:r>
              <a:rPr lang="en-US" sz="2000" i="1" dirty="0">
                <a:solidFill>
                  <a:schemeClr val="accent1"/>
                </a:solidFill>
                <a:latin typeface="Candara" pitchFamily="34" charset="0"/>
                <a:cs typeface="Arial" charset="0"/>
              </a:rPr>
              <a:t>of the Illinois PBIS </a:t>
            </a:r>
            <a:r>
              <a:rPr lang="en-US" sz="2000" i="1" dirty="0" smtClean="0">
                <a:solidFill>
                  <a:schemeClr val="accent1"/>
                </a:solidFill>
                <a:latin typeface="Candara" pitchFamily="34" charset="0"/>
                <a:cs typeface="Arial" charset="0"/>
              </a:rPr>
              <a:t>Network</a:t>
            </a:r>
            <a:endParaRPr lang="en-US" sz="2000" i="1" dirty="0">
              <a:solidFill>
                <a:schemeClr val="accent1"/>
              </a:solidFill>
              <a:latin typeface="Candara" pitchFamily="34" charset="0"/>
              <a:cs typeface="Arial" charset="0"/>
            </a:endParaRPr>
          </a:p>
        </p:txBody>
      </p:sp>
      <p:sp>
        <p:nvSpPr>
          <p:cNvPr id="32770" name="Rectangle 2"/>
          <p:cNvSpPr>
            <a:spLocks noGrp="1" noChangeArrowheads="1"/>
          </p:cNvSpPr>
          <p:nvPr>
            <p:ph type="title" idx="4294967295"/>
          </p:nvPr>
        </p:nvSpPr>
        <p:spPr>
          <a:xfrm>
            <a:off x="228600" y="1447800"/>
            <a:ext cx="8229600" cy="1143000"/>
          </a:xfrm>
        </p:spPr>
        <p:txBody>
          <a:bodyPr/>
          <a:lstStyle/>
          <a:p>
            <a:pPr eaLnBrk="1" hangingPunct="1"/>
            <a:r>
              <a:rPr lang="en-US" sz="4000" dirty="0">
                <a:solidFill>
                  <a:schemeClr val="tx2"/>
                </a:solidFill>
                <a:latin typeface="Cambria" charset="0"/>
              </a:rPr>
              <a:t> </a:t>
            </a:r>
            <a:r>
              <a:rPr lang="en-US" sz="4000" dirty="0" smtClean="0">
                <a:solidFill>
                  <a:schemeClr val="tx2"/>
                </a:solidFill>
                <a:latin typeface="Cambria" charset="0"/>
              </a:rPr>
              <a:t>  System </a:t>
            </a:r>
            <a:r>
              <a:rPr lang="en-US" sz="4000" dirty="0">
                <a:solidFill>
                  <a:schemeClr val="tx2"/>
                </a:solidFill>
                <a:latin typeface="Cambria" charset="0"/>
              </a:rPr>
              <a:t>Development is Key!</a:t>
            </a:r>
          </a:p>
        </p:txBody>
      </p:sp>
      <p:sp>
        <p:nvSpPr>
          <p:cNvPr id="14340" name="Rectangle 3"/>
          <p:cNvSpPr>
            <a:spLocks noGrp="1" noChangeArrowheads="1"/>
          </p:cNvSpPr>
          <p:nvPr>
            <p:ph type="body" idx="4294967295"/>
          </p:nvPr>
        </p:nvSpPr>
        <p:spPr>
          <a:xfrm>
            <a:off x="381000" y="2819400"/>
            <a:ext cx="8229600" cy="4525963"/>
          </a:xfrm>
        </p:spPr>
        <p:txBody>
          <a:bodyPr rtlCol="0">
            <a:normAutofit/>
          </a:bodyPr>
          <a:lstStyle/>
          <a:p>
            <a:pPr marL="520700" indent="-520700" eaLnBrk="1" fontAlgn="auto" hangingPunct="1">
              <a:spcBef>
                <a:spcPct val="0"/>
              </a:spcBef>
              <a:spcAft>
                <a:spcPts val="0"/>
              </a:spcAft>
              <a:buFontTx/>
              <a:buNone/>
              <a:defRPr/>
            </a:pPr>
            <a:r>
              <a:rPr lang="en-US" dirty="0" smtClean="0">
                <a:ea typeface="+mn-ea"/>
                <a:cs typeface="+mn-cs"/>
              </a:rPr>
              <a:t>Dean </a:t>
            </a:r>
            <a:r>
              <a:rPr lang="en-US" dirty="0" err="1" smtClean="0">
                <a:ea typeface="+mn-ea"/>
                <a:cs typeface="+mn-cs"/>
              </a:rPr>
              <a:t>Fixsen</a:t>
            </a:r>
            <a:r>
              <a:rPr lang="en-US" dirty="0" smtClean="0">
                <a:ea typeface="+mn-ea"/>
                <a:cs typeface="+mn-cs"/>
              </a:rPr>
              <a:t>, Karen </a:t>
            </a:r>
            <a:r>
              <a:rPr lang="en-US" dirty="0" err="1" smtClean="0">
                <a:ea typeface="+mn-ea"/>
                <a:cs typeface="+mn-cs"/>
              </a:rPr>
              <a:t>Blase</a:t>
            </a:r>
            <a:r>
              <a:rPr lang="en-US" dirty="0" smtClean="0">
                <a:ea typeface="+mn-ea"/>
                <a:cs typeface="+mn-cs"/>
              </a:rPr>
              <a:t>, Robert Horner, George </a:t>
            </a:r>
            <a:r>
              <a:rPr lang="en-US" dirty="0" err="1" smtClean="0">
                <a:ea typeface="+mn-ea"/>
                <a:cs typeface="+mn-cs"/>
              </a:rPr>
              <a:t>Sugai</a:t>
            </a:r>
            <a:r>
              <a:rPr lang="en-US" dirty="0" smtClean="0">
                <a:ea typeface="+mn-ea"/>
                <a:cs typeface="+mn-cs"/>
              </a:rPr>
              <a:t>, 2008</a:t>
            </a:r>
            <a:endParaRPr lang="en-US" sz="3600" i="1" dirty="0" smtClean="0">
              <a:ea typeface="+mn-ea"/>
              <a:cs typeface="+mn-cs"/>
            </a:endParaRPr>
          </a:p>
          <a:p>
            <a:pPr marL="520700" indent="-520700" eaLnBrk="1" fontAlgn="auto" hangingPunct="1">
              <a:spcAft>
                <a:spcPts val="0"/>
              </a:spcAft>
              <a:buFont typeface="Arial" pitchFamily="34" charset="0"/>
              <a:buChar char="•"/>
              <a:defRPr/>
            </a:pPr>
            <a:r>
              <a:rPr lang="en-US" i="1" dirty="0" smtClean="0">
                <a:ea typeface="+mn-ea"/>
                <a:cs typeface="+mn-cs"/>
              </a:rPr>
              <a:t>To scale up </a:t>
            </a:r>
            <a:r>
              <a:rPr lang="en-US" i="1" u="sng" dirty="0" smtClean="0">
                <a:ea typeface="+mn-ea"/>
                <a:cs typeface="+mn-cs"/>
              </a:rPr>
              <a:t>interventions</a:t>
            </a:r>
            <a:r>
              <a:rPr lang="en-US" i="1" dirty="0" smtClean="0">
                <a:ea typeface="+mn-ea"/>
                <a:cs typeface="+mn-cs"/>
              </a:rPr>
              <a:t> we must first scale up </a:t>
            </a:r>
            <a:r>
              <a:rPr lang="en-US" i="1" u="sng" dirty="0" smtClean="0">
                <a:solidFill>
                  <a:schemeClr val="accent5"/>
                </a:solidFill>
                <a:ea typeface="+mn-ea"/>
                <a:cs typeface="+mn-cs"/>
              </a:rPr>
              <a:t>implementation capacity</a:t>
            </a:r>
          </a:p>
          <a:p>
            <a:pPr marL="520700" indent="-520700" eaLnBrk="1" fontAlgn="auto" hangingPunct="1">
              <a:spcAft>
                <a:spcPts val="0"/>
              </a:spcAft>
              <a:buFont typeface="Arial" pitchFamily="34" charset="0"/>
              <a:buChar char="•"/>
              <a:defRPr/>
            </a:pPr>
            <a:endParaRPr lang="en-US" i="1" u="sng" dirty="0" smtClean="0">
              <a:solidFill>
                <a:srgbClr val="990017"/>
              </a:solidFill>
              <a:ea typeface="+mn-ea"/>
              <a:cs typeface="+mn-cs"/>
            </a:endParaRPr>
          </a:p>
          <a:p>
            <a:pPr marL="520700" indent="-520700" eaLnBrk="1" fontAlgn="auto" hangingPunct="1">
              <a:spcAft>
                <a:spcPts val="0"/>
              </a:spcAft>
              <a:buFont typeface="Arial" pitchFamily="34" charset="0"/>
              <a:buChar char="•"/>
              <a:defRPr/>
            </a:pPr>
            <a:r>
              <a:rPr lang="en-US" i="1" dirty="0" smtClean="0">
                <a:ea typeface="+mn-ea"/>
                <a:cs typeface="+mn-cs"/>
              </a:rPr>
              <a:t>Building </a:t>
            </a:r>
            <a:r>
              <a:rPr lang="en-US" i="1" u="sng" dirty="0" smtClean="0">
                <a:solidFill>
                  <a:schemeClr val="accent5"/>
                </a:solidFill>
                <a:ea typeface="+mn-ea"/>
                <a:cs typeface="+mn-cs"/>
              </a:rPr>
              <a:t>implementation capacity</a:t>
            </a:r>
            <a:r>
              <a:rPr lang="en-US" i="1" dirty="0" smtClean="0">
                <a:solidFill>
                  <a:schemeClr val="accent5"/>
                </a:solidFill>
                <a:ea typeface="+mn-ea"/>
                <a:cs typeface="+mn-cs"/>
              </a:rPr>
              <a:t> </a:t>
            </a:r>
            <a:r>
              <a:rPr lang="en-US" i="1" dirty="0" smtClean="0">
                <a:ea typeface="+mn-ea"/>
                <a:cs typeface="+mn-cs"/>
              </a:rPr>
              <a:t>is essential to maximizing the use of EBPs and other innovations</a:t>
            </a:r>
          </a:p>
        </p:txBody>
      </p:sp>
    </p:spTree>
    <p:extLst>
      <p:ext uri="{BB962C8B-B14F-4D97-AF65-F5344CB8AC3E}">
        <p14:creationId xmlns:p14="http://schemas.microsoft.com/office/powerpoint/2010/main" val="251661448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51234" y="-69280"/>
            <a:ext cx="3304652" cy="648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92D050"/>
                </a:solidFill>
              </a:rPr>
              <a:t>RJP Vocabulary</a:t>
            </a:r>
            <a:endParaRPr lang="en-US" sz="2800" b="1" dirty="0">
              <a:solidFill>
                <a:srgbClr val="92D050"/>
              </a:solidFill>
            </a:endParaRPr>
          </a:p>
        </p:txBody>
      </p:sp>
      <p:sp>
        <p:nvSpPr>
          <p:cNvPr id="4" name="TextBox 3"/>
          <p:cNvSpPr txBox="1"/>
          <p:nvPr/>
        </p:nvSpPr>
        <p:spPr>
          <a:xfrm>
            <a:off x="579456" y="685800"/>
            <a:ext cx="8001000" cy="461665"/>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From: Costello,  B., </a:t>
            </a:r>
            <a:r>
              <a:rPr lang="en-US" sz="1200" dirty="0" err="1" smtClean="0">
                <a:solidFill>
                  <a:prstClr val="black"/>
                </a:solidFill>
              </a:rPr>
              <a:t>Wachtel</a:t>
            </a:r>
            <a:r>
              <a:rPr lang="en-US" sz="1200" dirty="0" smtClean="0">
                <a:solidFill>
                  <a:prstClr val="black"/>
                </a:solidFill>
              </a:rPr>
              <a:t>, J. &amp;</a:t>
            </a:r>
            <a:r>
              <a:rPr lang="en-US" sz="1200" dirty="0">
                <a:solidFill>
                  <a:prstClr val="black"/>
                </a:solidFill>
              </a:rPr>
              <a:t> </a:t>
            </a:r>
            <a:r>
              <a:rPr lang="en-US" sz="1200" dirty="0" err="1" smtClean="0">
                <a:solidFill>
                  <a:prstClr val="black"/>
                </a:solidFill>
              </a:rPr>
              <a:t>Wachtel</a:t>
            </a:r>
            <a:r>
              <a:rPr lang="en-US" sz="1200" dirty="0" smtClean="0">
                <a:solidFill>
                  <a:prstClr val="black"/>
                </a:solidFill>
              </a:rPr>
              <a:t>, T. (2009). </a:t>
            </a:r>
            <a:r>
              <a:rPr lang="en-US" sz="1200" b="1" dirty="0" smtClean="0">
                <a:solidFill>
                  <a:prstClr val="black"/>
                </a:solidFill>
              </a:rPr>
              <a:t>The Restorative Practices Handbook for Teachers, Disciplinarians and Administrators.</a:t>
            </a:r>
            <a:endParaRPr lang="en-US" sz="1200" b="1" dirty="0">
              <a:solidFill>
                <a:prstClr val="black"/>
              </a:solidFill>
            </a:endParaRPr>
          </a:p>
        </p:txBody>
      </p:sp>
      <p:sp>
        <p:nvSpPr>
          <p:cNvPr id="5" name="TextBox 4"/>
          <p:cNvSpPr txBox="1"/>
          <p:nvPr/>
        </p:nvSpPr>
        <p:spPr>
          <a:xfrm>
            <a:off x="579455" y="1340069"/>
            <a:ext cx="5792769" cy="369332"/>
          </a:xfrm>
          <a:prstGeom prst="rect">
            <a:avLst/>
          </a:prstGeom>
          <a:solidFill>
            <a:schemeClr val="tx1"/>
          </a:solidFill>
        </p:spPr>
        <p:txBody>
          <a:bodyPr wrap="square" rtlCol="0">
            <a:spAutoFit/>
          </a:bodyPr>
          <a:lstStyle/>
          <a:p>
            <a:r>
              <a:rPr lang="en-US" b="1" dirty="0" smtClean="0">
                <a:solidFill>
                  <a:srgbClr val="CAF278">
                    <a:lumMod val="20000"/>
                    <a:lumOff val="80000"/>
                  </a:srgbClr>
                </a:solidFill>
              </a:rPr>
              <a:t>Restorative Questions – For Challenging Behavior</a:t>
            </a:r>
            <a:endParaRPr lang="en-US" b="1" dirty="0">
              <a:solidFill>
                <a:srgbClr val="CAF278">
                  <a:lumMod val="20000"/>
                  <a:lumOff val="80000"/>
                </a:srgb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5305425" cy="310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0802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51234" y="-69280"/>
            <a:ext cx="3304652" cy="648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92D050"/>
                </a:solidFill>
              </a:rPr>
              <a:t>RJP Vocabulary</a:t>
            </a:r>
            <a:endParaRPr lang="en-US" sz="2800" b="1" dirty="0">
              <a:solidFill>
                <a:srgbClr val="92D050"/>
              </a:solidFill>
            </a:endParaRPr>
          </a:p>
        </p:txBody>
      </p:sp>
      <p:sp>
        <p:nvSpPr>
          <p:cNvPr id="4" name="TextBox 3"/>
          <p:cNvSpPr txBox="1"/>
          <p:nvPr/>
        </p:nvSpPr>
        <p:spPr>
          <a:xfrm>
            <a:off x="579456" y="685800"/>
            <a:ext cx="8001000" cy="461665"/>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From: Costello,  B., </a:t>
            </a:r>
            <a:r>
              <a:rPr lang="en-US" sz="1200" dirty="0" err="1" smtClean="0">
                <a:solidFill>
                  <a:prstClr val="black"/>
                </a:solidFill>
              </a:rPr>
              <a:t>Wachtel</a:t>
            </a:r>
            <a:r>
              <a:rPr lang="en-US" sz="1200" dirty="0" smtClean="0">
                <a:solidFill>
                  <a:prstClr val="black"/>
                </a:solidFill>
              </a:rPr>
              <a:t>, J. &amp;</a:t>
            </a:r>
            <a:r>
              <a:rPr lang="en-US" sz="1200" dirty="0">
                <a:solidFill>
                  <a:prstClr val="black"/>
                </a:solidFill>
              </a:rPr>
              <a:t> </a:t>
            </a:r>
            <a:r>
              <a:rPr lang="en-US" sz="1200" dirty="0" err="1" smtClean="0">
                <a:solidFill>
                  <a:prstClr val="black"/>
                </a:solidFill>
              </a:rPr>
              <a:t>Wachtel</a:t>
            </a:r>
            <a:r>
              <a:rPr lang="en-US" sz="1200" dirty="0" smtClean="0">
                <a:solidFill>
                  <a:prstClr val="black"/>
                </a:solidFill>
              </a:rPr>
              <a:t>, T. (2009). </a:t>
            </a:r>
            <a:r>
              <a:rPr lang="en-US" sz="1200" b="1" dirty="0" smtClean="0">
                <a:solidFill>
                  <a:prstClr val="black"/>
                </a:solidFill>
              </a:rPr>
              <a:t>The Restorative Practices Handbook for Teachers, Disciplinarians and Administrators.</a:t>
            </a:r>
            <a:endParaRPr lang="en-US" sz="1200" b="1" dirty="0">
              <a:solidFill>
                <a:prstClr val="black"/>
              </a:solidFill>
            </a:endParaRPr>
          </a:p>
        </p:txBody>
      </p:sp>
      <p:sp>
        <p:nvSpPr>
          <p:cNvPr id="5" name="TextBox 4"/>
          <p:cNvSpPr txBox="1"/>
          <p:nvPr/>
        </p:nvSpPr>
        <p:spPr>
          <a:xfrm>
            <a:off x="579456" y="1340069"/>
            <a:ext cx="6278544" cy="369332"/>
          </a:xfrm>
          <a:prstGeom prst="rect">
            <a:avLst/>
          </a:prstGeom>
          <a:solidFill>
            <a:schemeClr val="tx1"/>
          </a:solidFill>
        </p:spPr>
        <p:txBody>
          <a:bodyPr wrap="square" rtlCol="0">
            <a:spAutoFit/>
          </a:bodyPr>
          <a:lstStyle/>
          <a:p>
            <a:r>
              <a:rPr lang="en-US" b="1" dirty="0" smtClean="0">
                <a:solidFill>
                  <a:srgbClr val="CAF278">
                    <a:lumMod val="20000"/>
                    <a:lumOff val="80000"/>
                  </a:srgbClr>
                </a:solidFill>
              </a:rPr>
              <a:t>Restorative Questions – For Those Harmed by Behavior</a:t>
            </a:r>
            <a:endParaRPr lang="en-US" b="1" dirty="0">
              <a:solidFill>
                <a:srgbClr val="CAF278">
                  <a:lumMod val="20000"/>
                  <a:lumOff val="80000"/>
                </a:srgb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031" y="2514600"/>
            <a:ext cx="6037828" cy="344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4203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51234" y="-69280"/>
            <a:ext cx="3304652" cy="648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92D050"/>
                </a:solidFill>
              </a:rPr>
              <a:t>Implementation</a:t>
            </a:r>
            <a:endParaRPr lang="en-US" sz="2800" b="1" dirty="0">
              <a:solidFill>
                <a:srgbClr val="92D050"/>
              </a:solidFill>
            </a:endParaRP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348" y="1412860"/>
            <a:ext cx="1434245" cy="2209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4975" y="2680459"/>
            <a:ext cx="188630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14468" y="3713535"/>
            <a:ext cx="1476382" cy="276999"/>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Chapter 3 of Text</a:t>
            </a:r>
            <a:endParaRPr lang="en-US" sz="1200" b="1" dirty="0">
              <a:solidFill>
                <a:prstClr val="black"/>
              </a:solidFill>
            </a:endParaRPr>
          </a:p>
        </p:txBody>
      </p:sp>
      <p:sp>
        <p:nvSpPr>
          <p:cNvPr id="8" name="TextBox 7"/>
          <p:cNvSpPr txBox="1"/>
          <p:nvPr/>
        </p:nvSpPr>
        <p:spPr>
          <a:xfrm>
            <a:off x="3627217" y="5189043"/>
            <a:ext cx="1374379" cy="461665"/>
          </a:xfrm>
          <a:prstGeom prst="rect">
            <a:avLst/>
          </a:prstGeom>
          <a:solidFill>
            <a:schemeClr val="accent2">
              <a:lumMod val="40000"/>
              <a:lumOff val="60000"/>
            </a:schemeClr>
          </a:solidFill>
          <a:ln>
            <a:solidFill>
              <a:schemeClr val="tx1"/>
            </a:solidFill>
          </a:ln>
        </p:spPr>
        <p:txBody>
          <a:bodyPr wrap="square" rtlCol="0">
            <a:spAutoFit/>
          </a:bodyPr>
          <a:lstStyle/>
          <a:p>
            <a:pPr algn="r"/>
            <a:r>
              <a:rPr lang="en-US" sz="1200" dirty="0" smtClean="0">
                <a:solidFill>
                  <a:prstClr val="black"/>
                </a:solidFill>
              </a:rPr>
              <a:t>Parental Considerations</a:t>
            </a:r>
            <a:endParaRPr lang="en-US" sz="1200" b="1" dirty="0">
              <a:solidFill>
                <a:prstClr val="black"/>
              </a:solidFill>
            </a:endParaRP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2863" y="3911535"/>
            <a:ext cx="2986394" cy="20431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5208488" y="6036625"/>
            <a:ext cx="1935144" cy="276999"/>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Cautionary Tales</a:t>
            </a:r>
            <a:endParaRPr lang="en-US" sz="1200" b="1" dirty="0">
              <a:solidFill>
                <a:prstClr val="black"/>
              </a:solidFill>
            </a:endParaRPr>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5948" y="1340069"/>
            <a:ext cx="3039938" cy="20828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5215948" y="3484161"/>
            <a:ext cx="2708852" cy="276999"/>
          </a:xfrm>
          <a:prstGeom prst="rect">
            <a:avLst/>
          </a:prstGeom>
          <a:solidFill>
            <a:schemeClr val="accent2">
              <a:lumMod val="40000"/>
              <a:lumOff val="60000"/>
            </a:schemeClr>
          </a:solidFill>
          <a:ln>
            <a:solidFill>
              <a:schemeClr val="tx1"/>
            </a:solidFill>
          </a:ln>
        </p:spPr>
        <p:txBody>
          <a:bodyPr wrap="square" rtlCol="0">
            <a:spAutoFit/>
          </a:bodyPr>
          <a:lstStyle/>
          <a:p>
            <a:r>
              <a:rPr lang="en-US" sz="1200" dirty="0" smtClean="0">
                <a:solidFill>
                  <a:prstClr val="black"/>
                </a:solidFill>
              </a:rPr>
              <a:t>Research – Success Stories</a:t>
            </a:r>
            <a:endParaRPr lang="en-US" sz="1200" b="1" dirty="0">
              <a:solidFill>
                <a:prstClr val="black"/>
              </a:solidFill>
            </a:endParaRPr>
          </a:p>
        </p:txBody>
      </p:sp>
      <p:sp>
        <p:nvSpPr>
          <p:cNvPr id="13" name="TextBox 12"/>
          <p:cNvSpPr txBox="1"/>
          <p:nvPr/>
        </p:nvSpPr>
        <p:spPr>
          <a:xfrm>
            <a:off x="557267" y="579456"/>
            <a:ext cx="2506323" cy="646331"/>
          </a:xfrm>
          <a:prstGeom prst="rect">
            <a:avLst/>
          </a:prstGeom>
          <a:solidFill>
            <a:schemeClr val="tx1"/>
          </a:solidFill>
        </p:spPr>
        <p:txBody>
          <a:bodyPr wrap="square" rtlCol="0">
            <a:spAutoFit/>
          </a:bodyPr>
          <a:lstStyle/>
          <a:p>
            <a:r>
              <a:rPr lang="en-US" b="1" dirty="0" smtClean="0">
                <a:solidFill>
                  <a:srgbClr val="CAF278">
                    <a:lumMod val="20000"/>
                    <a:lumOff val="80000"/>
                  </a:srgbClr>
                </a:solidFill>
              </a:rPr>
              <a:t>Additional </a:t>
            </a:r>
          </a:p>
          <a:p>
            <a:r>
              <a:rPr lang="en-US" b="1" dirty="0" smtClean="0">
                <a:solidFill>
                  <a:srgbClr val="CAF278">
                    <a:lumMod val="20000"/>
                    <a:lumOff val="80000"/>
                  </a:srgbClr>
                </a:solidFill>
              </a:rPr>
              <a:t>Resources Available:</a:t>
            </a:r>
            <a:endParaRPr lang="en-US" b="1" dirty="0">
              <a:solidFill>
                <a:srgbClr val="CAF278">
                  <a:lumMod val="20000"/>
                  <a:lumOff val="80000"/>
                </a:srgbClr>
              </a:solidFill>
            </a:endParaRPr>
          </a:p>
        </p:txBody>
      </p:sp>
    </p:spTree>
    <p:extLst>
      <p:ext uri="{BB962C8B-B14F-4D97-AF65-F5344CB8AC3E}">
        <p14:creationId xmlns:p14="http://schemas.microsoft.com/office/powerpoint/2010/main" val="42497984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73E87"/>
                </a:solidFill>
              </a:rPr>
              <a:t>6. Strategic Use of Praise and Rewards</a:t>
            </a:r>
            <a:endParaRPr lang="en-US" dirty="0">
              <a:solidFill>
                <a:srgbClr val="073E87"/>
              </a:solidFill>
            </a:endParaRPr>
          </a:p>
        </p:txBody>
      </p:sp>
      <p:sp>
        <p:nvSpPr>
          <p:cNvPr id="3" name="Content Placeholder 2"/>
          <p:cNvSpPr>
            <a:spLocks noGrp="1"/>
          </p:cNvSpPr>
          <p:nvPr>
            <p:ph idx="1"/>
          </p:nvPr>
        </p:nvSpPr>
        <p:spPr/>
        <p:txBody>
          <a:bodyPr/>
          <a:lstStyle/>
          <a:p>
            <a:r>
              <a:rPr lang="en-US" sz="2800" dirty="0"/>
              <a:t>Praise and rewards are used strategically to recognize and reinforce social and emotional competencies that underlie </a:t>
            </a:r>
            <a:r>
              <a:rPr lang="en-US" sz="2800" dirty="0" err="1"/>
              <a:t>prosocial</a:t>
            </a:r>
            <a:r>
              <a:rPr lang="en-US" sz="2800" dirty="0"/>
              <a:t> behavior. For example, students are routinely recognized with praise and rewards for demonstrating empathy, caring, responsibility, and respect.  </a:t>
            </a:r>
          </a:p>
          <a:p>
            <a:endParaRPr lang="en-US" dirty="0"/>
          </a:p>
        </p:txBody>
      </p:sp>
    </p:spTree>
    <p:extLst>
      <p:ext uri="{BB962C8B-B14F-4D97-AF65-F5344CB8AC3E}">
        <p14:creationId xmlns:p14="http://schemas.microsoft.com/office/powerpoint/2010/main" val="19616089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73E87"/>
                </a:solidFill>
              </a:rPr>
              <a:t>Effective Ways to Praise and Acknowledge</a:t>
            </a:r>
            <a:endParaRPr lang="en-US" dirty="0">
              <a:solidFill>
                <a:srgbClr val="073E87"/>
              </a:solidFill>
            </a:endParaRPr>
          </a:p>
        </p:txBody>
      </p:sp>
      <p:sp>
        <p:nvSpPr>
          <p:cNvPr id="3" name="Content Placeholder 2"/>
          <p:cNvSpPr>
            <a:spLocks noGrp="1"/>
          </p:cNvSpPr>
          <p:nvPr>
            <p:ph idx="1"/>
          </p:nvPr>
        </p:nvSpPr>
        <p:spPr/>
        <p:txBody>
          <a:bodyPr>
            <a:normAutofit fontScale="92500" lnSpcReduction="10000"/>
          </a:bodyPr>
          <a:lstStyle/>
          <a:p>
            <a:pPr lvl="0"/>
            <a:r>
              <a:rPr lang="en-US" b="1" dirty="0"/>
              <a:t>Focus on the message</a:t>
            </a:r>
            <a:endParaRPr lang="en-US" sz="2400" dirty="0"/>
          </a:p>
          <a:p>
            <a:pPr lvl="1"/>
            <a:r>
              <a:rPr lang="en-US" dirty="0"/>
              <a:t>Emphasize the informative rather than controlling function of praise and rewards </a:t>
            </a:r>
          </a:p>
          <a:p>
            <a:r>
              <a:rPr lang="en-US" b="1" dirty="0"/>
              <a:t>Highlight the student’s specific achievement </a:t>
            </a:r>
            <a:r>
              <a:rPr lang="en-US" b="1" dirty="0" smtClean="0"/>
              <a:t>demonstrated </a:t>
            </a:r>
            <a:r>
              <a:rPr lang="en-US" b="1" dirty="0"/>
              <a:t>toward the </a:t>
            </a:r>
            <a:r>
              <a:rPr lang="en-US" b="1" dirty="0" smtClean="0"/>
              <a:t>achievement</a:t>
            </a:r>
          </a:p>
          <a:p>
            <a:pPr lvl="0"/>
            <a:r>
              <a:rPr lang="en-US" b="1" dirty="0"/>
              <a:t>Link the behaviors to underlying thoughts, emotions, and dispositions</a:t>
            </a:r>
            <a:endParaRPr lang="en-US" dirty="0"/>
          </a:p>
          <a:p>
            <a:pPr lvl="1"/>
            <a:r>
              <a:rPr lang="en-US" dirty="0"/>
              <a:t>These may include: feelings of pride, empathy, autonomy, responsibility, caring, kindness, trustworthiness, etc.</a:t>
            </a:r>
          </a:p>
          <a:p>
            <a:r>
              <a:rPr lang="en-US" b="1" dirty="0"/>
              <a:t>Highlight the future value or usefulness of the behavior </a:t>
            </a:r>
            <a:endParaRPr lang="en-US" dirty="0"/>
          </a:p>
        </p:txBody>
      </p:sp>
    </p:spTree>
    <p:extLst>
      <p:ext uri="{BB962C8B-B14F-4D97-AF65-F5344CB8AC3E}">
        <p14:creationId xmlns:p14="http://schemas.microsoft.com/office/powerpoint/2010/main" val="2550924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2133600"/>
            <a:ext cx="7975600" cy="4724400"/>
          </a:xfrm>
        </p:spPr>
        <p:txBody>
          <a:bodyPr>
            <a:normAutofit fontScale="92500" lnSpcReduction="10000"/>
          </a:bodyPr>
          <a:lstStyle/>
          <a:p>
            <a:r>
              <a:rPr lang="en-US" dirty="0" smtClean="0"/>
              <a:t>Classroom Management Intervention</a:t>
            </a:r>
          </a:p>
          <a:p>
            <a:r>
              <a:rPr lang="en-US" dirty="0" smtClean="0"/>
              <a:t>Led </a:t>
            </a:r>
            <a:r>
              <a:rPr lang="en-US" dirty="0"/>
              <a:t>to reductions in student’s off-task, aggressive, and antisocial </a:t>
            </a:r>
            <a:r>
              <a:rPr lang="en-US" dirty="0" smtClean="0"/>
              <a:t>behaviors.</a:t>
            </a:r>
          </a:p>
          <a:p>
            <a:r>
              <a:rPr lang="en-US" dirty="0"/>
              <a:t>Uses an interdependent group contingency </a:t>
            </a:r>
            <a:r>
              <a:rPr lang="en-US" dirty="0" smtClean="0"/>
              <a:t>technique.</a:t>
            </a:r>
          </a:p>
          <a:p>
            <a:pPr lvl="1"/>
            <a:r>
              <a:rPr lang="en-US" dirty="0"/>
              <a:t>G</a:t>
            </a:r>
            <a:r>
              <a:rPr lang="en-US" dirty="0" smtClean="0"/>
              <a:t>roup </a:t>
            </a:r>
            <a:r>
              <a:rPr lang="en-US" dirty="0"/>
              <a:t>of students earns points based on the group’s performance as a whole. </a:t>
            </a:r>
            <a:endParaRPr lang="en-US" dirty="0" smtClean="0"/>
          </a:p>
          <a:p>
            <a:pPr lvl="1"/>
            <a:r>
              <a:rPr lang="en-US" dirty="0" smtClean="0"/>
              <a:t>These </a:t>
            </a:r>
            <a:r>
              <a:rPr lang="en-US" dirty="0"/>
              <a:t>points are recorded on the board and can later be exchanged for privileges or rewards. </a:t>
            </a:r>
            <a:endParaRPr lang="en-US" dirty="0" smtClean="0"/>
          </a:p>
          <a:p>
            <a:pPr lvl="1"/>
            <a:r>
              <a:rPr lang="en-US" dirty="0"/>
              <a:t>T</a:t>
            </a:r>
            <a:r>
              <a:rPr lang="en-US" dirty="0" smtClean="0"/>
              <a:t>eams may compete </a:t>
            </a:r>
            <a:r>
              <a:rPr lang="en-US" dirty="0"/>
              <a:t>with one another, </a:t>
            </a:r>
            <a:r>
              <a:rPr lang="en-US" dirty="0" smtClean="0"/>
              <a:t>but all </a:t>
            </a:r>
            <a:r>
              <a:rPr lang="en-US" dirty="0"/>
              <a:t>teams can earn the total number of predetermined points for following the rules. </a:t>
            </a:r>
            <a:endParaRPr lang="en-US" dirty="0" smtClean="0"/>
          </a:p>
          <a:p>
            <a:pPr lvl="1"/>
            <a:r>
              <a:rPr lang="en-US" dirty="0" smtClean="0"/>
              <a:t>The </a:t>
            </a:r>
            <a:r>
              <a:rPr lang="en-US" dirty="0"/>
              <a:t>particular rules and number of points to be earned can vary depending on teacher preference and the behaviors he or she wants to target. </a:t>
            </a:r>
            <a:endParaRPr lang="en-US" dirty="0" smtClean="0"/>
          </a:p>
          <a:p>
            <a:r>
              <a:rPr lang="en-US" dirty="0" smtClean="0"/>
              <a:t>8 Simple steps outline the implementation</a:t>
            </a:r>
          </a:p>
        </p:txBody>
      </p:sp>
      <p:sp>
        <p:nvSpPr>
          <p:cNvPr id="3" name="Title 2"/>
          <p:cNvSpPr>
            <a:spLocks noGrp="1"/>
          </p:cNvSpPr>
          <p:nvPr>
            <p:ph type="title"/>
          </p:nvPr>
        </p:nvSpPr>
        <p:spPr/>
        <p:txBody>
          <a:bodyPr/>
          <a:lstStyle/>
          <a:p>
            <a:r>
              <a:rPr lang="en-US" dirty="0" smtClean="0">
                <a:solidFill>
                  <a:schemeClr val="tx2"/>
                </a:solidFill>
              </a:rPr>
              <a:t>The Good Behavior Game</a:t>
            </a:r>
            <a:endParaRPr lang="en-US" dirty="0">
              <a:solidFill>
                <a:schemeClr val="tx2"/>
              </a:solidFill>
            </a:endParaRPr>
          </a:p>
        </p:txBody>
      </p:sp>
    </p:spTree>
    <p:extLst>
      <p:ext uri="{BB962C8B-B14F-4D97-AF65-F5344CB8AC3E}">
        <p14:creationId xmlns:p14="http://schemas.microsoft.com/office/powerpoint/2010/main" val="39853334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286000"/>
            <a:ext cx="7899400" cy="3840163"/>
          </a:xfrm>
        </p:spPr>
        <p:txBody>
          <a:bodyPr>
            <a:normAutofit fontScale="92500"/>
          </a:bodyPr>
          <a:lstStyle/>
          <a:p>
            <a:r>
              <a:rPr lang="en-US" dirty="0"/>
              <a:t>Morning Meeting is a strategy that merges social, emotional and academic learning.  Educators can support classroom community building with Morning Meetings where students gather and work through four components.  </a:t>
            </a:r>
          </a:p>
          <a:p>
            <a:pPr lvl="1"/>
            <a:r>
              <a:rPr lang="en-US" dirty="0"/>
              <a:t>Greeting - each child is greeted face to face with a smile. </a:t>
            </a:r>
          </a:p>
          <a:p>
            <a:pPr lvl="1"/>
            <a:r>
              <a:rPr lang="en-US" dirty="0"/>
              <a:t>Sharing – students learn how to give a short new message, ask for details, and practice active listening. </a:t>
            </a:r>
          </a:p>
          <a:p>
            <a:pPr lvl="1"/>
            <a:r>
              <a:rPr lang="en-US" dirty="0"/>
              <a:t>Group Activity – fun active group activity (can support an academic subject). </a:t>
            </a:r>
          </a:p>
          <a:p>
            <a:pPr lvl="1"/>
            <a:r>
              <a:rPr lang="en-US" dirty="0"/>
              <a:t>Morning Message – news and announcements from the teacher to the students</a:t>
            </a:r>
          </a:p>
        </p:txBody>
      </p:sp>
      <p:sp>
        <p:nvSpPr>
          <p:cNvPr id="3" name="Title 2"/>
          <p:cNvSpPr>
            <a:spLocks noGrp="1"/>
          </p:cNvSpPr>
          <p:nvPr>
            <p:ph type="title"/>
          </p:nvPr>
        </p:nvSpPr>
        <p:spPr/>
        <p:txBody>
          <a:bodyPr/>
          <a:lstStyle/>
          <a:p>
            <a:r>
              <a:rPr lang="en-US" dirty="0" smtClean="0">
                <a:solidFill>
                  <a:schemeClr val="tx2"/>
                </a:solidFill>
              </a:rPr>
              <a:t>Morning Meeting</a:t>
            </a:r>
            <a:endParaRPr lang="en-US" dirty="0">
              <a:solidFill>
                <a:schemeClr val="tx2"/>
              </a:solidFill>
            </a:endParaRPr>
          </a:p>
        </p:txBody>
      </p:sp>
    </p:spTree>
    <p:extLst>
      <p:ext uri="{BB962C8B-B14F-4D97-AF65-F5344CB8AC3E}">
        <p14:creationId xmlns:p14="http://schemas.microsoft.com/office/powerpoint/2010/main" val="37391880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b="1" i="1" dirty="0" smtClean="0"/>
              <a:t>6. What </a:t>
            </a:r>
            <a:r>
              <a:rPr lang="en-US" b="1" i="1" dirty="0"/>
              <a:t>goal(s) do you have for your district regarding self-discipline and student relationships?</a:t>
            </a:r>
            <a:endParaRPr lang="en-US" dirty="0"/>
          </a:p>
          <a:p>
            <a:pPr marL="561657" lvl="3" indent="-274320"/>
            <a:r>
              <a:rPr lang="en-US" sz="2400" i="1" dirty="0"/>
              <a:t>What is your first step when you get back home?</a:t>
            </a:r>
            <a:endParaRPr lang="en-US" sz="2400" dirty="0"/>
          </a:p>
          <a:p>
            <a:endParaRPr lang="en-US" dirty="0"/>
          </a:p>
        </p:txBody>
      </p:sp>
      <p:sp>
        <p:nvSpPr>
          <p:cNvPr id="3" name="Title 2"/>
          <p:cNvSpPr>
            <a:spLocks noGrp="1"/>
          </p:cNvSpPr>
          <p:nvPr>
            <p:ph type="title"/>
          </p:nvPr>
        </p:nvSpPr>
        <p:spPr/>
        <p:txBody>
          <a:bodyPr>
            <a:normAutofit fontScale="90000"/>
          </a:bodyPr>
          <a:lstStyle/>
          <a:p>
            <a:r>
              <a:rPr lang="en-US" i="1" dirty="0" smtClean="0">
                <a:solidFill>
                  <a:srgbClr val="073E87"/>
                </a:solidFill>
              </a:rPr>
              <a:t>Self-Discipline &amp;</a:t>
            </a:r>
            <a:r>
              <a:rPr lang="en-US" dirty="0">
                <a:solidFill>
                  <a:srgbClr val="073E87"/>
                </a:solidFill>
              </a:rPr>
              <a:t/>
            </a:r>
            <a:br>
              <a:rPr lang="en-US" dirty="0">
                <a:solidFill>
                  <a:srgbClr val="073E87"/>
                </a:solidFill>
              </a:rPr>
            </a:br>
            <a:r>
              <a:rPr lang="en-US" i="1" dirty="0">
                <a:solidFill>
                  <a:srgbClr val="073E87"/>
                </a:solidFill>
              </a:rPr>
              <a:t>Student </a:t>
            </a:r>
            <a:r>
              <a:rPr lang="en-US" i="1" dirty="0" smtClean="0">
                <a:solidFill>
                  <a:srgbClr val="073E87"/>
                </a:solidFill>
              </a:rPr>
              <a:t>Relationships Reflections</a:t>
            </a:r>
            <a:endParaRPr lang="en-US" dirty="0">
              <a:solidFill>
                <a:srgbClr val="073E87"/>
              </a:solidFill>
            </a:endParaRPr>
          </a:p>
        </p:txBody>
      </p:sp>
    </p:spTree>
    <p:extLst>
      <p:ext uri="{BB962C8B-B14F-4D97-AF65-F5344CB8AC3E}">
        <p14:creationId xmlns:p14="http://schemas.microsoft.com/office/powerpoint/2010/main" val="34977399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73E87"/>
                </a:solidFill>
              </a:rPr>
              <a:t>Action Planning &amp; Closing</a:t>
            </a:r>
          </a:p>
        </p:txBody>
      </p:sp>
      <p:pic>
        <p:nvPicPr>
          <p:cNvPr id="6" name="Picture 5" descr="luau girl thank yo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667000"/>
            <a:ext cx="4876800" cy="4876800"/>
          </a:xfrm>
          <a:prstGeom prst="rect">
            <a:avLst/>
          </a:prstGeom>
        </p:spPr>
      </p:pic>
    </p:spTree>
    <p:extLst>
      <p:ext uri="{BB962C8B-B14F-4D97-AF65-F5344CB8AC3E}">
        <p14:creationId xmlns:p14="http://schemas.microsoft.com/office/powerpoint/2010/main" val="55454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81000" y="2514600"/>
            <a:ext cx="8229600" cy="4953000"/>
          </a:xfrm>
        </p:spPr>
        <p:txBody>
          <a:bodyPr rtlCol="0">
            <a:normAutofit/>
          </a:bodyPr>
          <a:lstStyle/>
          <a:p>
            <a:pPr eaLnBrk="1" fontAlgn="auto" hangingPunct="1">
              <a:spcAft>
                <a:spcPts val="0"/>
              </a:spcAft>
              <a:buFont typeface="Arial" pitchFamily="34" charset="0"/>
              <a:buChar char="•"/>
              <a:defRPr/>
            </a:pPr>
            <a:r>
              <a:rPr lang="en-US" dirty="0" smtClean="0">
                <a:ea typeface="+mn-ea"/>
                <a:cs typeface="+mn-cs"/>
              </a:rPr>
              <a:t>Is your Tier 2 </a:t>
            </a:r>
            <a:r>
              <a:rPr lang="en-US" dirty="0" smtClean="0">
                <a:solidFill>
                  <a:schemeClr val="accent6"/>
                </a:solidFill>
                <a:ea typeface="+mn-ea"/>
                <a:cs typeface="+mn-cs"/>
              </a:rPr>
              <a:t>designed</a:t>
            </a:r>
            <a:r>
              <a:rPr lang="en-US" dirty="0" smtClean="0">
                <a:solidFill>
                  <a:srgbClr val="008000"/>
                </a:solidFill>
                <a:ea typeface="+mn-ea"/>
                <a:cs typeface="+mn-cs"/>
              </a:rPr>
              <a:t> </a:t>
            </a:r>
            <a:r>
              <a:rPr lang="en-US" dirty="0" smtClean="0">
                <a:ea typeface="+mn-ea"/>
                <a:cs typeface="+mn-cs"/>
              </a:rPr>
              <a:t>to support 7-15% of your student population?</a:t>
            </a:r>
          </a:p>
          <a:p>
            <a:pPr eaLnBrk="1" fontAlgn="auto" hangingPunct="1">
              <a:spcAft>
                <a:spcPts val="0"/>
              </a:spcAft>
              <a:buFont typeface="Arial" pitchFamily="34" charset="0"/>
              <a:buChar char="•"/>
              <a:defRPr/>
            </a:pPr>
            <a:r>
              <a:rPr lang="en-US" dirty="0" smtClean="0">
                <a:ea typeface="+mn-ea"/>
                <a:cs typeface="+mn-cs"/>
              </a:rPr>
              <a:t>Can Tier 2 interventions be delivered </a:t>
            </a:r>
            <a:r>
              <a:rPr lang="en-US" dirty="0" smtClean="0">
                <a:solidFill>
                  <a:schemeClr val="accent6"/>
                </a:solidFill>
                <a:ea typeface="+mn-ea"/>
                <a:cs typeface="+mn-cs"/>
              </a:rPr>
              <a:t>within 72hrs</a:t>
            </a:r>
            <a:r>
              <a:rPr lang="en-US" dirty="0" smtClean="0">
                <a:ea typeface="+mn-ea"/>
                <a:cs typeface="+mn-cs"/>
              </a:rPr>
              <a:t> of identification of need?</a:t>
            </a:r>
          </a:p>
          <a:p>
            <a:pPr eaLnBrk="1" fontAlgn="auto" hangingPunct="1">
              <a:spcAft>
                <a:spcPts val="0"/>
              </a:spcAft>
              <a:buFont typeface="Arial" pitchFamily="34" charset="0"/>
              <a:buChar char="•"/>
              <a:defRPr/>
            </a:pPr>
            <a:r>
              <a:rPr lang="en-US" dirty="0" smtClean="0">
                <a:ea typeface="+mn-ea"/>
                <a:cs typeface="+mn-cs"/>
              </a:rPr>
              <a:t>Do your </a:t>
            </a:r>
            <a:r>
              <a:rPr lang="en-US" dirty="0" err="1" smtClean="0">
                <a:ea typeface="+mn-ea"/>
                <a:cs typeface="+mn-cs"/>
              </a:rPr>
              <a:t>SpEd</a:t>
            </a:r>
            <a:r>
              <a:rPr lang="en-US" dirty="0" smtClean="0">
                <a:ea typeface="+mn-ea"/>
                <a:cs typeface="+mn-cs"/>
              </a:rPr>
              <a:t> &amp; </a:t>
            </a:r>
            <a:r>
              <a:rPr lang="en-US" dirty="0" err="1" smtClean="0">
                <a:ea typeface="+mn-ea"/>
                <a:cs typeface="+mn-cs"/>
              </a:rPr>
              <a:t>GenEd</a:t>
            </a:r>
            <a:r>
              <a:rPr lang="en-US" dirty="0" smtClean="0">
                <a:ea typeface="+mn-ea"/>
                <a:cs typeface="+mn-cs"/>
              </a:rPr>
              <a:t> systems work together? Hand-off? or Compete?</a:t>
            </a:r>
          </a:p>
          <a:p>
            <a:pPr eaLnBrk="1" fontAlgn="auto" hangingPunct="1">
              <a:spcAft>
                <a:spcPts val="0"/>
              </a:spcAft>
              <a:buFont typeface="Arial" pitchFamily="34" charset="0"/>
              <a:buChar char="•"/>
              <a:defRPr/>
            </a:pPr>
            <a:r>
              <a:rPr lang="en-US" dirty="0" smtClean="0">
                <a:ea typeface="+mn-ea"/>
                <a:cs typeface="+mn-cs"/>
              </a:rPr>
              <a:t>Does </a:t>
            </a:r>
            <a:r>
              <a:rPr lang="en-US" dirty="0" smtClean="0">
                <a:solidFill>
                  <a:schemeClr val="accent6"/>
                </a:solidFill>
                <a:ea typeface="+mn-ea"/>
                <a:cs typeface="+mn-cs"/>
              </a:rPr>
              <a:t>everyone</a:t>
            </a:r>
            <a:r>
              <a:rPr lang="en-US" dirty="0" smtClean="0">
                <a:solidFill>
                  <a:srgbClr val="008000"/>
                </a:solidFill>
                <a:ea typeface="+mn-ea"/>
                <a:cs typeface="+mn-cs"/>
              </a:rPr>
              <a:t> </a:t>
            </a:r>
            <a:r>
              <a:rPr lang="en-US" dirty="0" smtClean="0">
                <a:ea typeface="+mn-ea"/>
                <a:cs typeface="+mn-cs"/>
              </a:rPr>
              <a:t>know how the system works?</a:t>
            </a:r>
          </a:p>
          <a:p>
            <a:pPr eaLnBrk="1" fontAlgn="auto" hangingPunct="1">
              <a:spcAft>
                <a:spcPts val="0"/>
              </a:spcAft>
              <a:buFont typeface="Arial" pitchFamily="34" charset="0"/>
              <a:buChar char="•"/>
              <a:defRPr/>
            </a:pPr>
            <a:r>
              <a:rPr lang="en-US" dirty="0" smtClean="0">
                <a:ea typeface="+mn-ea"/>
                <a:cs typeface="+mn-cs"/>
              </a:rPr>
              <a:t>Is it simple</a:t>
            </a:r>
            <a:r>
              <a:rPr lang="en-US" dirty="0"/>
              <a:t> </a:t>
            </a:r>
            <a:r>
              <a:rPr lang="en-US" dirty="0" smtClean="0"/>
              <a:t>and </a:t>
            </a:r>
            <a:r>
              <a:rPr lang="en-US" dirty="0" smtClean="0">
                <a:ea typeface="+mn-ea"/>
                <a:cs typeface="+mn-cs"/>
              </a:rPr>
              <a:t>easy?</a:t>
            </a:r>
          </a:p>
        </p:txBody>
      </p:sp>
      <p:sp>
        <p:nvSpPr>
          <p:cNvPr id="15362" name="Rectangle 2"/>
          <p:cNvSpPr>
            <a:spLocks noGrp="1" noChangeArrowheads="1"/>
          </p:cNvSpPr>
          <p:nvPr>
            <p:ph type="title"/>
          </p:nvPr>
        </p:nvSpPr>
        <p:spPr>
          <a:xfrm>
            <a:off x="228600" y="533400"/>
            <a:ext cx="8686800" cy="1143000"/>
          </a:xfrm>
        </p:spPr>
        <p:txBody>
          <a:bodyPr rtlCol="0">
            <a:normAutofit fontScale="90000"/>
          </a:bodyPr>
          <a:lstStyle/>
          <a:p>
            <a:pPr eaLnBrk="1" fontAlgn="auto" hangingPunct="1">
              <a:spcAft>
                <a:spcPts val="0"/>
              </a:spcAft>
              <a:defRPr/>
            </a:pPr>
            <a:r>
              <a:rPr lang="en-US" sz="3600" dirty="0" smtClean="0">
                <a:solidFill>
                  <a:schemeClr val="tx2"/>
                </a:solidFill>
                <a:ea typeface="+mj-ea"/>
                <a:cs typeface="+mj-cs"/>
              </a:rPr>
              <a:t>Schools/districts need to reflect on the system of support they are using</a:t>
            </a:r>
          </a:p>
        </p:txBody>
      </p:sp>
    </p:spTree>
    <p:extLst>
      <p:ext uri="{BB962C8B-B14F-4D97-AF65-F5344CB8AC3E}">
        <p14:creationId xmlns:p14="http://schemas.microsoft.com/office/powerpoint/2010/main" val="3950575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352425" y="1920875"/>
            <a:ext cx="4343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Arial Narrow" charset="0"/>
              </a:rPr>
              <a:t>Tier 3/Tertiary Interventions	               1-5%</a:t>
            </a:r>
            <a:endParaRPr lang="en-US" sz="1600" b="1">
              <a:latin typeface="Arial Narrow" charset="0"/>
            </a:endParaRPr>
          </a:p>
          <a:p>
            <a:pPr>
              <a:buFontTx/>
              <a:buChar char="•"/>
            </a:pPr>
            <a:r>
              <a:rPr lang="en-US" sz="1400">
                <a:latin typeface="Arial Narrow" charset="0"/>
              </a:rPr>
              <a:t>_____________________</a:t>
            </a:r>
          </a:p>
          <a:p>
            <a:pPr>
              <a:buFontTx/>
              <a:buChar char="•"/>
            </a:pPr>
            <a:r>
              <a:rPr lang="en-US" sz="1400">
                <a:latin typeface="Arial Narrow" charset="0"/>
              </a:rPr>
              <a:t>_____________________</a:t>
            </a:r>
          </a:p>
          <a:p>
            <a:pPr>
              <a:buFontTx/>
              <a:buChar char="•"/>
            </a:pPr>
            <a:r>
              <a:rPr lang="en-US" sz="1400">
                <a:latin typeface="Arial Narrow" charset="0"/>
              </a:rPr>
              <a:t>_____________________</a:t>
            </a:r>
          </a:p>
        </p:txBody>
      </p:sp>
      <p:sp>
        <p:nvSpPr>
          <p:cNvPr id="28674" name="Text Box 3"/>
          <p:cNvSpPr txBox="1">
            <a:spLocks noChangeArrowheads="1"/>
          </p:cNvSpPr>
          <p:nvPr/>
        </p:nvSpPr>
        <p:spPr bwMode="auto">
          <a:xfrm>
            <a:off x="4529138" y="1920875"/>
            <a:ext cx="43545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rPr>
              <a:t>  </a:t>
            </a:r>
            <a:r>
              <a:rPr lang="en-US" sz="1600" b="1" u="sng">
                <a:latin typeface="Arial Narrow" charset="0"/>
              </a:rPr>
              <a:t>1-5%		Tier 3/Tertiary Interventions</a:t>
            </a:r>
            <a:endParaRPr lang="en-US" sz="1600" b="1">
              <a:latin typeface="Arial Narrow" charset="0"/>
            </a:endParaRPr>
          </a:p>
          <a:p>
            <a:pPr lvl="4">
              <a:buFontTx/>
              <a:buChar char="•"/>
            </a:pPr>
            <a:r>
              <a:rPr lang="en-US" sz="1400">
                <a:latin typeface="Arial Narrow" charset="0"/>
              </a:rPr>
              <a:t>___________________________</a:t>
            </a:r>
          </a:p>
          <a:p>
            <a:pPr lvl="4">
              <a:buFontTx/>
              <a:buChar char="•"/>
            </a:pPr>
            <a:r>
              <a:rPr lang="en-US" sz="1400">
                <a:latin typeface="Arial Narrow" charset="0"/>
              </a:rPr>
              <a:t>___________________________</a:t>
            </a:r>
          </a:p>
          <a:p>
            <a:pPr lvl="4">
              <a:buFontTx/>
              <a:buChar char="•"/>
            </a:pPr>
            <a:r>
              <a:rPr lang="en-US" sz="1400">
                <a:latin typeface="Arial Narrow" charset="0"/>
              </a:rPr>
              <a:t>___________________________</a:t>
            </a:r>
          </a:p>
        </p:txBody>
      </p:sp>
      <p:sp>
        <p:nvSpPr>
          <p:cNvPr id="28675" name="Text Box 4"/>
          <p:cNvSpPr txBox="1">
            <a:spLocks noChangeArrowheads="1"/>
          </p:cNvSpPr>
          <p:nvPr/>
        </p:nvSpPr>
        <p:spPr bwMode="auto">
          <a:xfrm>
            <a:off x="352425" y="2974975"/>
            <a:ext cx="3733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Arial Narrow" charset="0"/>
              </a:rPr>
              <a:t>Tier 2/Secondary Interventions	      5-15%</a:t>
            </a:r>
            <a:endParaRPr lang="en-US" sz="1600" b="1">
              <a:latin typeface="Arial Narrow" charset="0"/>
            </a:endParaRPr>
          </a:p>
          <a:p>
            <a:pPr>
              <a:buFontTx/>
              <a:buChar char="•"/>
            </a:pPr>
            <a:r>
              <a:rPr lang="en-US" sz="1400">
                <a:latin typeface="Arial Narrow" charset="0"/>
              </a:rPr>
              <a:t>___________________________</a:t>
            </a:r>
          </a:p>
          <a:p>
            <a:pPr>
              <a:buFontTx/>
              <a:buChar char="•"/>
            </a:pPr>
            <a:r>
              <a:rPr lang="en-US" sz="1400">
                <a:latin typeface="Arial Narrow" charset="0"/>
              </a:rPr>
              <a:t>___________________________</a:t>
            </a:r>
          </a:p>
          <a:p>
            <a:pPr>
              <a:buFontTx/>
              <a:buChar char="•"/>
            </a:pPr>
            <a:r>
              <a:rPr lang="en-US" sz="1400">
                <a:latin typeface="Arial Narrow" charset="0"/>
              </a:rPr>
              <a:t>___________________________</a:t>
            </a:r>
          </a:p>
          <a:p>
            <a:pPr>
              <a:buFontTx/>
              <a:buChar char="•"/>
            </a:pPr>
            <a:r>
              <a:rPr lang="en-US" sz="1400">
                <a:latin typeface="Arial Narrow" charset="0"/>
              </a:rPr>
              <a:t>___________________________</a:t>
            </a:r>
          </a:p>
          <a:p>
            <a:pPr>
              <a:buFontTx/>
              <a:buChar char="•"/>
            </a:pPr>
            <a:r>
              <a:rPr lang="en-US" sz="1400">
                <a:latin typeface="Arial Narrow" charset="0"/>
              </a:rPr>
              <a:t>___________________________</a:t>
            </a:r>
          </a:p>
          <a:p>
            <a:pPr>
              <a:buFontTx/>
              <a:buChar char="•"/>
            </a:pPr>
            <a:r>
              <a:rPr lang="en-US" sz="1400">
                <a:latin typeface="Arial Narrow" charset="0"/>
              </a:rPr>
              <a:t>___________________________</a:t>
            </a:r>
          </a:p>
        </p:txBody>
      </p:sp>
      <p:sp>
        <p:nvSpPr>
          <p:cNvPr id="28676" name="Text Box 5"/>
          <p:cNvSpPr txBox="1">
            <a:spLocks noChangeArrowheads="1"/>
          </p:cNvSpPr>
          <p:nvPr/>
        </p:nvSpPr>
        <p:spPr bwMode="auto">
          <a:xfrm>
            <a:off x="4529138" y="2971800"/>
            <a:ext cx="458311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rPr>
              <a:t>         </a:t>
            </a:r>
            <a:r>
              <a:rPr lang="en-US" sz="1600" b="1" u="sng" dirty="0">
                <a:latin typeface="Arial Narrow" charset="0"/>
              </a:rPr>
              <a:t>5-15%		Tier 2/Secondary Interventions</a:t>
            </a:r>
            <a:endParaRPr lang="en-US" sz="1600" b="1" dirty="0">
              <a:latin typeface="Arial Narrow" charset="0"/>
            </a:endParaRP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endParaRPr lang="en-US" sz="1400" dirty="0">
              <a:latin typeface="Arial Narrow" charset="0"/>
            </a:endParaRPr>
          </a:p>
        </p:txBody>
      </p:sp>
      <p:sp>
        <p:nvSpPr>
          <p:cNvPr id="28677" name="Text Box 6"/>
          <p:cNvSpPr txBox="1">
            <a:spLocks noChangeArrowheads="1"/>
          </p:cNvSpPr>
          <p:nvPr/>
        </p:nvSpPr>
        <p:spPr bwMode="auto">
          <a:xfrm>
            <a:off x="349250" y="4619625"/>
            <a:ext cx="35369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rPr>
              <a:t>Tier 1</a:t>
            </a:r>
            <a:r>
              <a:rPr lang="en-US" sz="1600" b="1" u="sng" dirty="0" smtClean="0">
                <a:latin typeface="Arial Narrow" charset="0"/>
              </a:rPr>
              <a:t>/Universal Interventions   80</a:t>
            </a:r>
            <a:r>
              <a:rPr lang="en-US" sz="1600" b="1" u="sng" dirty="0">
                <a:latin typeface="Arial Narrow" charset="0"/>
              </a:rPr>
              <a:t>-90</a:t>
            </a:r>
            <a:r>
              <a:rPr lang="en-US" sz="1600" b="1" u="sng" dirty="0" smtClean="0">
                <a:latin typeface="Arial Narrow" charset="0"/>
              </a:rPr>
              <a:t>%</a:t>
            </a:r>
          </a:p>
          <a:p>
            <a:pPr>
              <a:buFontTx/>
              <a:buChar char="•"/>
            </a:pPr>
            <a:r>
              <a:rPr lang="en-US" sz="1600" b="1" dirty="0" smtClean="0">
                <a:latin typeface="Arial Narrow" charset="0"/>
              </a:rPr>
              <a:t>________________________</a:t>
            </a:r>
            <a:endParaRPr lang="en-US" sz="1600" b="1" dirty="0">
              <a:latin typeface="Arial Narrow" charset="0"/>
            </a:endParaRPr>
          </a:p>
          <a:p>
            <a:pPr>
              <a:buFontTx/>
              <a:buChar char="•"/>
            </a:pPr>
            <a:r>
              <a:rPr lang="en-US" sz="1600" b="1" dirty="0" smtClean="0">
                <a:latin typeface="Arial Narrow" charset="0"/>
              </a:rPr>
              <a:t>________________________</a:t>
            </a:r>
            <a:endParaRPr lang="en-US" sz="1600" b="1" dirty="0">
              <a:latin typeface="Arial Narrow" charset="0"/>
            </a:endParaRPr>
          </a:p>
          <a:p>
            <a:pPr>
              <a:buFontTx/>
              <a:buChar char="•"/>
            </a:pPr>
            <a:r>
              <a:rPr lang="en-US" sz="1600" b="1" dirty="0">
                <a:latin typeface="Arial Narrow" charset="0"/>
              </a:rPr>
              <a:t>________________________</a:t>
            </a:r>
          </a:p>
          <a:p>
            <a:pPr>
              <a:buFontTx/>
              <a:buChar char="•"/>
            </a:pPr>
            <a:r>
              <a:rPr lang="en-US" sz="1600" b="1" dirty="0">
                <a:latin typeface="Arial Narrow" charset="0"/>
              </a:rPr>
              <a:t>________________________</a:t>
            </a:r>
          </a:p>
          <a:p>
            <a:pPr>
              <a:buFontTx/>
              <a:buChar char="•"/>
            </a:pPr>
            <a:endParaRPr lang="en-US" sz="1600" b="1" dirty="0">
              <a:latin typeface="Arial Narrow" charset="0"/>
            </a:endParaRPr>
          </a:p>
          <a:p>
            <a:pPr>
              <a:buFontTx/>
              <a:buChar char="•"/>
            </a:pPr>
            <a:endParaRPr lang="en-US" sz="1600" b="1" dirty="0">
              <a:latin typeface="Arial Narrow" charset="0"/>
            </a:endParaRPr>
          </a:p>
        </p:txBody>
      </p:sp>
      <p:sp>
        <p:nvSpPr>
          <p:cNvPr id="28678" name="Text Box 7"/>
          <p:cNvSpPr txBox="1">
            <a:spLocks noChangeArrowheads="1"/>
          </p:cNvSpPr>
          <p:nvPr/>
        </p:nvSpPr>
        <p:spPr bwMode="auto">
          <a:xfrm>
            <a:off x="4529138" y="4619625"/>
            <a:ext cx="435451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rPr>
              <a:t>	</a:t>
            </a:r>
            <a:r>
              <a:rPr lang="en-US" sz="1600" b="1" u="sng" dirty="0">
                <a:latin typeface="Arial Narrow" charset="0"/>
              </a:rPr>
              <a:t>80-90</a:t>
            </a:r>
            <a:r>
              <a:rPr lang="en-US" sz="1600" b="1" u="sng" dirty="0" smtClean="0">
                <a:latin typeface="Arial Narrow" charset="0"/>
              </a:rPr>
              <a:t>%	Tier </a:t>
            </a:r>
            <a:r>
              <a:rPr lang="en-US" sz="1600" b="1" u="sng" dirty="0">
                <a:latin typeface="Arial Narrow" charset="0"/>
              </a:rPr>
              <a:t>1</a:t>
            </a:r>
            <a:r>
              <a:rPr lang="en-US" sz="1600" b="1" u="sng" dirty="0" smtClean="0">
                <a:latin typeface="Arial Narrow" charset="0"/>
              </a:rPr>
              <a:t>/Universal </a:t>
            </a:r>
            <a:r>
              <a:rPr lang="en-US" sz="1600" b="1" u="sng" dirty="0">
                <a:latin typeface="Arial Narrow" charset="0"/>
              </a:rPr>
              <a:t>Interventions</a:t>
            </a:r>
            <a:endParaRPr lang="en-US" sz="1600" b="1" dirty="0">
              <a:latin typeface="Arial Narrow" charset="0"/>
            </a:endParaRP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p:txBody>
      </p:sp>
      <p:sp>
        <p:nvSpPr>
          <p:cNvPr id="28679" name="Rectangle 8"/>
          <p:cNvSpPr>
            <a:spLocks noGrp="1" noChangeArrowheads="1"/>
          </p:cNvSpPr>
          <p:nvPr>
            <p:ph type="title" idx="4294967295"/>
          </p:nvPr>
        </p:nvSpPr>
        <p:spPr>
          <a:xfrm>
            <a:off x="228600" y="228600"/>
            <a:ext cx="8915400" cy="914400"/>
          </a:xfrm>
        </p:spPr>
        <p:txBody>
          <a:bodyPr>
            <a:normAutofit fontScale="90000"/>
          </a:bodyPr>
          <a:lstStyle/>
          <a:p>
            <a:pPr eaLnBrk="1" hangingPunct="1"/>
            <a:r>
              <a:rPr lang="en-US" sz="3200" dirty="0" smtClean="0">
                <a:solidFill>
                  <a:schemeClr val="tx2"/>
                </a:solidFill>
                <a:latin typeface="Cambria" charset="0"/>
              </a:rPr>
              <a:t>Schools </a:t>
            </a:r>
            <a:r>
              <a:rPr lang="en-US" sz="3200" dirty="0">
                <a:solidFill>
                  <a:schemeClr val="tx2"/>
                </a:solidFill>
                <a:latin typeface="Cambria" charset="0"/>
              </a:rPr>
              <a:t>need to be clear about what interventions they have (and </a:t>
            </a:r>
            <a:r>
              <a:rPr lang="en-US" sz="3200" dirty="0" smtClean="0">
                <a:solidFill>
                  <a:schemeClr val="tx2"/>
                </a:solidFill>
                <a:latin typeface="Cambria" charset="0"/>
              </a:rPr>
              <a:t>don’</a:t>
            </a:r>
            <a:r>
              <a:rPr lang="en-US" altLang="ja-JP" sz="3200" dirty="0" smtClean="0">
                <a:solidFill>
                  <a:schemeClr val="tx2"/>
                </a:solidFill>
                <a:latin typeface="Cambria" charset="0"/>
              </a:rPr>
              <a:t>t </a:t>
            </a:r>
            <a:r>
              <a:rPr lang="en-US" altLang="ja-JP" sz="3200" dirty="0">
                <a:solidFill>
                  <a:schemeClr val="tx2"/>
                </a:solidFill>
                <a:latin typeface="Cambria" charset="0"/>
              </a:rPr>
              <a:t>have) in place</a:t>
            </a:r>
            <a:endParaRPr lang="en-US" sz="3200" dirty="0">
              <a:solidFill>
                <a:schemeClr val="tx2"/>
              </a:solidFill>
              <a:latin typeface="Cambria" charset="0"/>
            </a:endParaRPr>
          </a:p>
        </p:txBody>
      </p:sp>
      <p:sp>
        <p:nvSpPr>
          <p:cNvPr id="28680" name="Text Box 9"/>
          <p:cNvSpPr txBox="1">
            <a:spLocks noChangeArrowheads="1"/>
          </p:cNvSpPr>
          <p:nvPr/>
        </p:nvSpPr>
        <p:spPr bwMode="auto">
          <a:xfrm>
            <a:off x="381000" y="1354138"/>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Century Gothic" charset="0"/>
              </a:rPr>
              <a:t>Data and Support Staff</a:t>
            </a:r>
          </a:p>
        </p:txBody>
      </p:sp>
      <p:sp>
        <p:nvSpPr>
          <p:cNvPr id="28681" name="Text Box 10"/>
          <p:cNvSpPr txBox="1">
            <a:spLocks noChangeArrowheads="1"/>
          </p:cNvSpPr>
          <p:nvPr/>
        </p:nvSpPr>
        <p:spPr bwMode="auto">
          <a:xfrm>
            <a:off x="4876800" y="1355725"/>
            <a:ext cx="4062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b="1">
                <a:latin typeface="Century Gothic" charset="0"/>
              </a:rPr>
              <a:t>Tiered Supports / Practices</a:t>
            </a:r>
          </a:p>
        </p:txBody>
      </p:sp>
      <p:grpSp>
        <p:nvGrpSpPr>
          <p:cNvPr id="28682" name="Group 11"/>
          <p:cNvGrpSpPr>
            <a:grpSpLocks/>
          </p:cNvGrpSpPr>
          <p:nvPr/>
        </p:nvGrpSpPr>
        <p:grpSpPr bwMode="auto">
          <a:xfrm>
            <a:off x="3157538" y="1952625"/>
            <a:ext cx="2667000" cy="4448175"/>
            <a:chOff x="1989" y="1230"/>
            <a:chExt cx="1680" cy="2802"/>
          </a:xfrm>
        </p:grpSpPr>
        <p:grpSp>
          <p:nvGrpSpPr>
            <p:cNvPr id="28684" name="Group 12"/>
            <p:cNvGrpSpPr>
              <a:grpSpLocks/>
            </p:cNvGrpSpPr>
            <p:nvPr/>
          </p:nvGrpSpPr>
          <p:grpSpPr bwMode="auto">
            <a:xfrm>
              <a:off x="1989" y="1230"/>
              <a:ext cx="1680" cy="2802"/>
              <a:chOff x="1989" y="1230"/>
              <a:chExt cx="1680" cy="2802"/>
            </a:xfrm>
          </p:grpSpPr>
          <p:sp>
            <p:nvSpPr>
              <p:cNvPr id="28686"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28687"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8"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9"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90"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85"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8683" name="Text Box 19"/>
          <p:cNvSpPr txBox="1">
            <a:spLocks noChangeArrowheads="1"/>
          </p:cNvSpPr>
          <p:nvPr/>
        </p:nvSpPr>
        <p:spPr bwMode="auto">
          <a:xfrm>
            <a:off x="304800" y="5899150"/>
            <a:ext cx="2438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i="1">
                <a:latin typeface="Century Gothic" charset="0"/>
              </a:rPr>
              <a:t>Adapted from Illinois PBIS Network, Revised May 15, 2008. Adapted from </a:t>
            </a:r>
            <a:r>
              <a:rPr lang="ja-JP" altLang="en-US" sz="800" i="1">
                <a:latin typeface="Century Gothic" charset="0"/>
              </a:rPr>
              <a:t>“</a:t>
            </a:r>
            <a:r>
              <a:rPr lang="en-US" altLang="ja-JP" sz="800" i="1">
                <a:latin typeface="Century Gothic" charset="0"/>
              </a:rPr>
              <a:t>What is school-wide PBS?</a:t>
            </a:r>
            <a:r>
              <a:rPr lang="ja-JP" altLang="en-US" sz="800" i="1">
                <a:latin typeface="Century Gothic" charset="0"/>
              </a:rPr>
              <a:t>”</a:t>
            </a:r>
            <a:r>
              <a:rPr lang="en-US" altLang="ja-JP" sz="800" i="1">
                <a:latin typeface="Century Gothic" charset="0"/>
              </a:rPr>
              <a:t> OSEP Technical Assistance Center on Positive Behavioral Interventions and Supports.  Accessed at http://pbis.org/school-wide.htm</a:t>
            </a:r>
            <a:endParaRPr lang="en-US" sz="800" i="1">
              <a:latin typeface="Century Gothic" charset="0"/>
            </a:endParaRPr>
          </a:p>
        </p:txBody>
      </p:sp>
    </p:spTree>
    <p:extLst>
      <p:ext uri="{BB962C8B-B14F-4D97-AF65-F5344CB8AC3E}">
        <p14:creationId xmlns:p14="http://schemas.microsoft.com/office/powerpoint/2010/main" val="137932910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801</TotalTime>
  <Words>5258</Words>
  <Application>Microsoft Office PowerPoint</Application>
  <PresentationFormat>On-screen Show (4:3)</PresentationFormat>
  <Paragraphs>806</Paragraphs>
  <Slides>78</Slides>
  <Notes>55</Notes>
  <HiddenSlides>0</HiddenSlides>
  <MMClips>0</MMClips>
  <ScaleCrop>false</ScaleCrop>
  <HeadingPairs>
    <vt:vector size="4" baseType="variant">
      <vt:variant>
        <vt:lpstr>Theme</vt:lpstr>
      </vt:variant>
      <vt:variant>
        <vt:i4>3</vt:i4>
      </vt:variant>
      <vt:variant>
        <vt:lpstr>Slide Titles</vt:lpstr>
      </vt:variant>
      <vt:variant>
        <vt:i4>78</vt:i4>
      </vt:variant>
    </vt:vector>
  </HeadingPairs>
  <TitlesOfParts>
    <vt:vector size="81" baseType="lpstr">
      <vt:lpstr>Waveform</vt:lpstr>
      <vt:lpstr>Austin</vt:lpstr>
      <vt:lpstr>1_Waveform</vt:lpstr>
      <vt:lpstr> DE-PBS Cadre Summer Retreat</vt:lpstr>
      <vt:lpstr>Aloha!</vt:lpstr>
      <vt:lpstr>Materials</vt:lpstr>
      <vt:lpstr>Goals</vt:lpstr>
      <vt:lpstr>Tier 2 &amp; 3 Reflections</vt:lpstr>
      <vt:lpstr>Tiers 2 &amp; 3</vt:lpstr>
      <vt:lpstr>   System Development is Key!</vt:lpstr>
      <vt:lpstr>Schools/districts need to reflect on the system of support they are using</vt:lpstr>
      <vt:lpstr>Schools need to be clear about what interventions they have (and don’t have) in place</vt:lpstr>
      <vt:lpstr>PowerPoint Presentation</vt:lpstr>
      <vt:lpstr>Teaming at Tier 2</vt:lpstr>
      <vt:lpstr>Secondary Systems Planning Team  Meeting Agenda  </vt:lpstr>
      <vt:lpstr>Numbers to Keep in Mind</vt:lpstr>
      <vt:lpstr>Tier 2/Tier 3 Interventions  Tracking Tool Activity (20 mins)</vt:lpstr>
      <vt:lpstr>PowerPoint Presentation</vt:lpstr>
      <vt:lpstr>Tier 2/Tier 3 Tracking Tool</vt:lpstr>
      <vt:lpstr>PowerPoint Presentation</vt:lpstr>
      <vt:lpstr>PowerPoint Presentation</vt:lpstr>
      <vt:lpstr>Data-Based Decision-Making Outcome and Process Data</vt:lpstr>
      <vt:lpstr>Tier 2/3 Guiding Questions  (a Coaches’ assistant)</vt:lpstr>
      <vt:lpstr>Tier 2  Coach Intervention Idea  Sharing &amp; Discussion</vt:lpstr>
      <vt:lpstr>Tier 2 Project Resource Sharing </vt:lpstr>
      <vt:lpstr>HS-BEP</vt:lpstr>
      <vt:lpstr>HS-BEP: An Academic  Seminar with PRIDE</vt:lpstr>
      <vt:lpstr>HS-BEP: An Academic  Seminar with PRIDE</vt:lpstr>
      <vt:lpstr>HS-BEP: An Academic  Seminar with PRIDE</vt:lpstr>
      <vt:lpstr>HS-BEP: An Academic  Seminar with PRIDE</vt:lpstr>
      <vt:lpstr>HS-BEP: An Academic  Seminar with PRIDE</vt:lpstr>
      <vt:lpstr>HS-BEP: An Academic  Seminar with PRIDE</vt:lpstr>
      <vt:lpstr>HS-BEP: An Academic  Seminar with PRIDE</vt:lpstr>
      <vt:lpstr>HS-BEP: An Academic  Seminar with PRIDE</vt:lpstr>
      <vt:lpstr>HS-BEP: An Academic  Seminar with PRIDE</vt:lpstr>
      <vt:lpstr>Check and Connect</vt:lpstr>
      <vt:lpstr>Tier 3  Coach Intervention Idea  Sharing &amp; Discussion</vt:lpstr>
      <vt:lpstr>Tier 3 Project Resource Sharing </vt:lpstr>
      <vt:lpstr>Tier 2 &amp; 3 Reflections</vt:lpstr>
      <vt:lpstr>Self-Discipline &amp; Student Relationships Reflections</vt:lpstr>
      <vt:lpstr>Self-Discipline and DE-PBS  Overview</vt:lpstr>
      <vt:lpstr>DE’s approach to SWPBS</vt:lpstr>
      <vt:lpstr>PowerPoint Presentation</vt:lpstr>
      <vt:lpstr>What does the research say regarding integrating the two approaches? </vt:lpstr>
      <vt:lpstr>What is Self-Discipline?</vt:lpstr>
      <vt:lpstr>What is Self-Discipline?</vt:lpstr>
      <vt:lpstr>PowerPoint Presentation</vt:lpstr>
      <vt:lpstr>PowerPoint Presentation</vt:lpstr>
      <vt:lpstr>Incorporating Self-Discipline in Your SW PBS Framework </vt:lpstr>
      <vt:lpstr>1. Positive Relationships</vt:lpstr>
      <vt:lpstr>Student-Student Relationships</vt:lpstr>
      <vt:lpstr>Student-Student Relationship Building</vt:lpstr>
      <vt:lpstr>PowerPoint Presentation</vt:lpstr>
      <vt:lpstr>2. Schoolwide policies and activities </vt:lpstr>
      <vt:lpstr>3. Student Involvement in  Decision Making</vt:lpstr>
      <vt:lpstr>4. Corrective Procedures</vt:lpstr>
      <vt:lpstr>5. Social and Emotional Curriculum</vt:lpstr>
      <vt:lpstr>6. Strategic Use of Praise and Rewards</vt:lpstr>
      <vt:lpstr>Effective Ways to Praise and Acknowledge</vt:lpstr>
      <vt:lpstr>Developing Self-Discipline &amp; Student Relationship Coach Intervention Idea Sharing &amp; Discussion</vt:lpstr>
      <vt:lpstr>Developing Self-Discipline &amp; Student Relationship Project Resource Sharing</vt:lpstr>
      <vt:lpstr>Restorative Practices</vt:lpstr>
      <vt:lpstr>Recent DEDOE PD</vt:lpstr>
      <vt:lpstr>PowerPoint Presentation</vt:lpstr>
      <vt:lpstr>PowerPoint Presentation</vt:lpstr>
      <vt:lpstr>Linking SWPBS to RJP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Strategic Use of Praise and Rewards</vt:lpstr>
      <vt:lpstr>Effective Ways to Praise and Acknowledge</vt:lpstr>
      <vt:lpstr>The Good Behavior Game</vt:lpstr>
      <vt:lpstr>Morning Meeting</vt:lpstr>
      <vt:lpstr>Self-Discipline &amp; Student Relationships Reflections</vt:lpstr>
      <vt:lpstr>Action Planning &amp; Closing</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Valle</dc:creator>
  <cp:lastModifiedBy>hearn</cp:lastModifiedBy>
  <cp:revision>22</cp:revision>
  <cp:lastPrinted>2013-07-31T16:35:42Z</cp:lastPrinted>
  <dcterms:created xsi:type="dcterms:W3CDTF">2013-07-29T16:21:47Z</dcterms:created>
  <dcterms:modified xsi:type="dcterms:W3CDTF">2013-08-05T14:58:24Z</dcterms:modified>
</cp:coreProperties>
</file>