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29"/>
  </p:notesMasterIdLst>
  <p:sldIdLst>
    <p:sldId id="256" r:id="rId2"/>
    <p:sldId id="354" r:id="rId3"/>
    <p:sldId id="353" r:id="rId4"/>
    <p:sldId id="712" r:id="rId5"/>
    <p:sldId id="704" r:id="rId6"/>
    <p:sldId id="350" r:id="rId7"/>
    <p:sldId id="701" r:id="rId8"/>
    <p:sldId id="324" r:id="rId9"/>
    <p:sldId id="702" r:id="rId10"/>
    <p:sldId id="703" r:id="rId11"/>
    <p:sldId id="525" r:id="rId12"/>
    <p:sldId id="527" r:id="rId13"/>
    <p:sldId id="706" r:id="rId14"/>
    <p:sldId id="617" r:id="rId15"/>
    <p:sldId id="707" r:id="rId16"/>
    <p:sldId id="637" r:id="rId17"/>
    <p:sldId id="622" r:id="rId18"/>
    <p:sldId id="708" r:id="rId19"/>
    <p:sldId id="640" r:id="rId20"/>
    <p:sldId id="709" r:id="rId21"/>
    <p:sldId id="655" r:id="rId22"/>
    <p:sldId id="710" r:id="rId23"/>
    <p:sldId id="713" r:id="rId24"/>
    <p:sldId id="711" r:id="rId25"/>
    <p:sldId id="714" r:id="rId26"/>
    <p:sldId id="715" r:id="rId27"/>
    <p:sldId id="705" r:id="rId28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86" autoAdjust="0"/>
    <p:restoredTop sz="70754" autoAdjust="0"/>
  </p:normalViewPr>
  <p:slideViewPr>
    <p:cSldViewPr>
      <p:cViewPr>
        <p:scale>
          <a:sx n="76" d="100"/>
          <a:sy n="76" d="100"/>
        </p:scale>
        <p:origin x="-9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58294C-F8D4-4BB7-A00C-7CB5D41965CA}" type="doc">
      <dgm:prSet loTypeId="urn:microsoft.com/office/officeart/2005/8/layout/pyramid2" loCatId="pyramid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EBB3E8AF-5249-401D-AD05-C49014937E28}">
      <dgm:prSet/>
      <dgm:spPr/>
      <dgm:t>
        <a:bodyPr/>
        <a:lstStyle/>
        <a:p>
          <a:pPr rtl="0"/>
          <a:r>
            <a:rPr lang="en-US" b="1" dirty="0" smtClean="0">
              <a:latin typeface="Times New Roman" pitchFamily="18" charset="0"/>
              <a:cs typeface="Times New Roman" pitchFamily="18" charset="0"/>
            </a:rPr>
            <a:t> Respect Ourselves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5E21F473-4DD1-4571-AD92-5971FEF691CF}" type="parTrans" cxnId="{955BB192-B9F8-411D-AC26-C2DBC9ACC5FB}">
      <dgm:prSet/>
      <dgm:spPr/>
      <dgm:t>
        <a:bodyPr/>
        <a:lstStyle/>
        <a:p>
          <a:endParaRPr lang="en-US"/>
        </a:p>
      </dgm:t>
    </dgm:pt>
    <dgm:pt modelId="{B8E1FD96-9751-4ED6-BB64-565BFD91FBE4}" type="sibTrans" cxnId="{955BB192-B9F8-411D-AC26-C2DBC9ACC5FB}">
      <dgm:prSet/>
      <dgm:spPr/>
      <dgm:t>
        <a:bodyPr/>
        <a:lstStyle/>
        <a:p>
          <a:endParaRPr lang="en-US"/>
        </a:p>
      </dgm:t>
    </dgm:pt>
    <dgm:pt modelId="{C6BB40C4-6EB2-45C9-BC21-780520361C50}">
      <dgm:prSet/>
      <dgm:spPr/>
      <dgm:t>
        <a:bodyPr/>
        <a:lstStyle/>
        <a:p>
          <a:pPr rtl="0"/>
          <a:r>
            <a:rPr lang="en-US" b="1" dirty="0" smtClean="0"/>
            <a:t> </a:t>
          </a:r>
          <a:r>
            <a:rPr lang="en-US" b="1" dirty="0" smtClean="0">
              <a:latin typeface="Times New Roman" pitchFamily="18" charset="0"/>
              <a:cs typeface="Times New Roman" pitchFamily="18" charset="0"/>
            </a:rPr>
            <a:t>Respect Our Community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65423B4E-3A7D-443A-983D-2EB991FC5C05}" type="parTrans" cxnId="{4BA1F1FA-70EC-428D-8CED-64B19BF3E089}">
      <dgm:prSet/>
      <dgm:spPr/>
      <dgm:t>
        <a:bodyPr/>
        <a:lstStyle/>
        <a:p>
          <a:endParaRPr lang="en-US"/>
        </a:p>
      </dgm:t>
    </dgm:pt>
    <dgm:pt modelId="{A26D343E-8DA2-4DFD-BAD9-C6B948C70CDD}" type="sibTrans" cxnId="{4BA1F1FA-70EC-428D-8CED-64B19BF3E089}">
      <dgm:prSet/>
      <dgm:spPr/>
      <dgm:t>
        <a:bodyPr/>
        <a:lstStyle/>
        <a:p>
          <a:endParaRPr lang="en-US"/>
        </a:p>
      </dgm:t>
    </dgm:pt>
    <dgm:pt modelId="{54AD68C4-3034-4E24-8325-E876D6B5DBB8}">
      <dgm:prSet/>
      <dgm:spPr/>
      <dgm:t>
        <a:bodyPr/>
        <a:lstStyle/>
        <a:p>
          <a:pPr rtl="0"/>
          <a:r>
            <a:rPr lang="en-US" b="1" dirty="0" smtClean="0"/>
            <a:t> </a:t>
          </a:r>
          <a:r>
            <a:rPr lang="en-US" b="1" dirty="0" smtClean="0">
              <a:latin typeface="Times New Roman" pitchFamily="18" charset="0"/>
              <a:cs typeface="Times New Roman" pitchFamily="18" charset="0"/>
            </a:rPr>
            <a:t>Respect Our Environment</a:t>
          </a:r>
          <a:endParaRPr lang="en-US" b="1" dirty="0">
            <a:latin typeface="Times New Roman" pitchFamily="18" charset="0"/>
            <a:cs typeface="Times New Roman" pitchFamily="18" charset="0"/>
          </a:endParaRPr>
        </a:p>
      </dgm:t>
    </dgm:pt>
    <dgm:pt modelId="{F3C7DE6C-7D19-4A7D-AAB3-7CB6D104FFB1}" type="parTrans" cxnId="{E3758C35-5A89-47F3-B6C3-94B6639EB9AA}">
      <dgm:prSet/>
      <dgm:spPr/>
      <dgm:t>
        <a:bodyPr/>
        <a:lstStyle/>
        <a:p>
          <a:endParaRPr lang="en-US"/>
        </a:p>
      </dgm:t>
    </dgm:pt>
    <dgm:pt modelId="{DD2520FC-E226-497E-9120-83C6A149A09F}" type="sibTrans" cxnId="{E3758C35-5A89-47F3-B6C3-94B6639EB9AA}">
      <dgm:prSet/>
      <dgm:spPr/>
      <dgm:t>
        <a:bodyPr/>
        <a:lstStyle/>
        <a:p>
          <a:endParaRPr lang="en-US"/>
        </a:p>
      </dgm:t>
    </dgm:pt>
    <dgm:pt modelId="{27214D10-CE0F-4F92-ADB0-5A7D65059420}" type="pres">
      <dgm:prSet presAssocID="{7458294C-F8D4-4BB7-A00C-7CB5D41965CA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014FCD80-1C40-4578-9922-EE483BE63400}" type="pres">
      <dgm:prSet presAssocID="{7458294C-F8D4-4BB7-A00C-7CB5D41965CA}" presName="pyramid" presStyleLbl="node1" presStyleIdx="0" presStyleCnt="1" custScaleX="165000" custLinFactNeighborY="1961"/>
      <dgm:spPr>
        <a:solidFill>
          <a:srgbClr val="92D050"/>
        </a:solidFill>
      </dgm:spPr>
      <dgm:t>
        <a:bodyPr/>
        <a:lstStyle/>
        <a:p>
          <a:endParaRPr lang="en-US"/>
        </a:p>
      </dgm:t>
    </dgm:pt>
    <dgm:pt modelId="{FE1E0B25-0C4D-44EB-B774-C015EE3CEC9A}" type="pres">
      <dgm:prSet presAssocID="{7458294C-F8D4-4BB7-A00C-7CB5D41965CA}" presName="theList" presStyleCnt="0"/>
      <dgm:spPr/>
    </dgm:pt>
    <dgm:pt modelId="{301862AB-4A32-46A1-8180-A5769E3C84E3}" type="pres">
      <dgm:prSet presAssocID="{EBB3E8AF-5249-401D-AD05-C49014937E28}" presName="aNode" presStyleLbl="fgAcc1" presStyleIdx="0" presStyleCnt="3" custScaleX="128156" custScaleY="107313" custLinFactNeighborX="2213" custLinFactNeighborY="159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DA9BBF-B681-435B-9440-14464593EF7D}" type="pres">
      <dgm:prSet presAssocID="{EBB3E8AF-5249-401D-AD05-C49014937E28}" presName="aSpace" presStyleCnt="0"/>
      <dgm:spPr/>
    </dgm:pt>
    <dgm:pt modelId="{1C22CF1B-4A10-4F29-BC2C-FE3DD7C9FAC5}" type="pres">
      <dgm:prSet presAssocID="{C6BB40C4-6EB2-45C9-BC21-780520361C50}" presName="aNode" presStyleLbl="fgAcc1" presStyleIdx="1" presStyleCnt="3" custScaleX="130568" custScaleY="994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B4BBF6-47A7-4EE8-93AB-C63F24040641}" type="pres">
      <dgm:prSet presAssocID="{C6BB40C4-6EB2-45C9-BC21-780520361C50}" presName="aSpace" presStyleCnt="0"/>
      <dgm:spPr/>
    </dgm:pt>
    <dgm:pt modelId="{5BB3BA42-F484-48EE-8BD4-76BCE006AFBE}" type="pres">
      <dgm:prSet presAssocID="{54AD68C4-3034-4E24-8325-E876D6B5DBB8}" presName="aNode" presStyleLbl="fgAcc1" presStyleIdx="2" presStyleCnt="3" custScaleX="130568" custScaleY="1063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40F2D0-26A7-4D37-A33F-D86AEA462498}" type="pres">
      <dgm:prSet presAssocID="{54AD68C4-3034-4E24-8325-E876D6B5DBB8}" presName="aSpace" presStyleCnt="0"/>
      <dgm:spPr/>
    </dgm:pt>
  </dgm:ptLst>
  <dgm:cxnLst>
    <dgm:cxn modelId="{75F484E1-58F8-475E-B144-846D299FD989}" type="presOf" srcId="{7458294C-F8D4-4BB7-A00C-7CB5D41965CA}" destId="{27214D10-CE0F-4F92-ADB0-5A7D65059420}" srcOrd="0" destOrd="0" presId="urn:microsoft.com/office/officeart/2005/8/layout/pyramid2"/>
    <dgm:cxn modelId="{E3758C35-5A89-47F3-B6C3-94B6639EB9AA}" srcId="{7458294C-F8D4-4BB7-A00C-7CB5D41965CA}" destId="{54AD68C4-3034-4E24-8325-E876D6B5DBB8}" srcOrd="2" destOrd="0" parTransId="{F3C7DE6C-7D19-4A7D-AAB3-7CB6D104FFB1}" sibTransId="{DD2520FC-E226-497E-9120-83C6A149A09F}"/>
    <dgm:cxn modelId="{12AC3551-8FBC-4B37-B9E9-A410C2B3ECB7}" type="presOf" srcId="{EBB3E8AF-5249-401D-AD05-C49014937E28}" destId="{301862AB-4A32-46A1-8180-A5769E3C84E3}" srcOrd="0" destOrd="0" presId="urn:microsoft.com/office/officeart/2005/8/layout/pyramid2"/>
    <dgm:cxn modelId="{5AB80C6E-2F97-4865-8408-618CA417199F}" type="presOf" srcId="{54AD68C4-3034-4E24-8325-E876D6B5DBB8}" destId="{5BB3BA42-F484-48EE-8BD4-76BCE006AFBE}" srcOrd="0" destOrd="0" presId="urn:microsoft.com/office/officeart/2005/8/layout/pyramid2"/>
    <dgm:cxn modelId="{DD7F3D1F-5FC7-4890-BDE7-CAF658D0E9BB}" type="presOf" srcId="{C6BB40C4-6EB2-45C9-BC21-780520361C50}" destId="{1C22CF1B-4A10-4F29-BC2C-FE3DD7C9FAC5}" srcOrd="0" destOrd="0" presId="urn:microsoft.com/office/officeart/2005/8/layout/pyramid2"/>
    <dgm:cxn modelId="{4BA1F1FA-70EC-428D-8CED-64B19BF3E089}" srcId="{7458294C-F8D4-4BB7-A00C-7CB5D41965CA}" destId="{C6BB40C4-6EB2-45C9-BC21-780520361C50}" srcOrd="1" destOrd="0" parTransId="{65423B4E-3A7D-443A-983D-2EB991FC5C05}" sibTransId="{A26D343E-8DA2-4DFD-BAD9-C6B948C70CDD}"/>
    <dgm:cxn modelId="{955BB192-B9F8-411D-AC26-C2DBC9ACC5FB}" srcId="{7458294C-F8D4-4BB7-A00C-7CB5D41965CA}" destId="{EBB3E8AF-5249-401D-AD05-C49014937E28}" srcOrd="0" destOrd="0" parTransId="{5E21F473-4DD1-4571-AD92-5971FEF691CF}" sibTransId="{B8E1FD96-9751-4ED6-BB64-565BFD91FBE4}"/>
    <dgm:cxn modelId="{D7E395C1-BCB9-432C-9A49-497289DB7294}" type="presParOf" srcId="{27214D10-CE0F-4F92-ADB0-5A7D65059420}" destId="{014FCD80-1C40-4578-9922-EE483BE63400}" srcOrd="0" destOrd="0" presId="urn:microsoft.com/office/officeart/2005/8/layout/pyramid2"/>
    <dgm:cxn modelId="{5FEE9C89-0911-40F1-B93B-F300C1952C8E}" type="presParOf" srcId="{27214D10-CE0F-4F92-ADB0-5A7D65059420}" destId="{FE1E0B25-0C4D-44EB-B774-C015EE3CEC9A}" srcOrd="1" destOrd="0" presId="urn:microsoft.com/office/officeart/2005/8/layout/pyramid2"/>
    <dgm:cxn modelId="{0C96C7CE-27A2-4A6F-BADC-EA8684C1C97A}" type="presParOf" srcId="{FE1E0B25-0C4D-44EB-B774-C015EE3CEC9A}" destId="{301862AB-4A32-46A1-8180-A5769E3C84E3}" srcOrd="0" destOrd="0" presId="urn:microsoft.com/office/officeart/2005/8/layout/pyramid2"/>
    <dgm:cxn modelId="{2B66C926-AF51-4C29-9506-D14A1A633840}" type="presParOf" srcId="{FE1E0B25-0C4D-44EB-B774-C015EE3CEC9A}" destId="{D8DA9BBF-B681-435B-9440-14464593EF7D}" srcOrd="1" destOrd="0" presId="urn:microsoft.com/office/officeart/2005/8/layout/pyramid2"/>
    <dgm:cxn modelId="{81ADD46F-305C-4ADC-883A-E45A07229051}" type="presParOf" srcId="{FE1E0B25-0C4D-44EB-B774-C015EE3CEC9A}" destId="{1C22CF1B-4A10-4F29-BC2C-FE3DD7C9FAC5}" srcOrd="2" destOrd="0" presId="urn:microsoft.com/office/officeart/2005/8/layout/pyramid2"/>
    <dgm:cxn modelId="{2459CE78-CED1-4765-8BDF-D7271E8462A8}" type="presParOf" srcId="{FE1E0B25-0C4D-44EB-B774-C015EE3CEC9A}" destId="{DFB4BBF6-47A7-4EE8-93AB-C63F24040641}" srcOrd="3" destOrd="0" presId="urn:microsoft.com/office/officeart/2005/8/layout/pyramid2"/>
    <dgm:cxn modelId="{D5D46577-3C39-4591-B0EE-04526901EBBA}" type="presParOf" srcId="{FE1E0B25-0C4D-44EB-B774-C015EE3CEC9A}" destId="{5BB3BA42-F484-48EE-8BD4-76BCE006AFBE}" srcOrd="4" destOrd="0" presId="urn:microsoft.com/office/officeart/2005/8/layout/pyramid2"/>
    <dgm:cxn modelId="{D2ADE863-EF0E-4EE6-9B76-2BD5AE410153}" type="presParOf" srcId="{FE1E0B25-0C4D-44EB-B774-C015EE3CEC9A}" destId="{1240F2D0-26A7-4D37-A33F-D86AEA462498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42566509-26FE-4EE7-A6C1-0C66A923A9B3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F4004458-C367-472F-8898-1E85067F5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476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For use by SW Teams and administration to provide all staff with an overview of what DE-PBS entails,</a:t>
            </a:r>
            <a:r>
              <a:rPr lang="en-US" baseline="0" dirty="0" smtClean="0"/>
              <a:t> and to use as a vehicle to share important school-based program information.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Included are prompts in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font regarding activities, information to share, discussion points, etc.  Presenter notes are also found in notes pages for a few slides to support content delivery. 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Team should feel free to chunk &amp;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rearrange information, but the goal is that all staff receive the full overview. 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teams recently attending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team training, workbook &amp; example page references are included. 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Additional resources can also found at www.delawarepbs.org.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0096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1148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 smtClean="0"/>
              <a:t>Reference SWPBS Program</a:t>
            </a:r>
            <a:r>
              <a:rPr lang="en-US" b="0" baseline="0" dirty="0" smtClean="0"/>
              <a:t> Development &amp; Evaluation Workbook: Page 35-42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1006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1148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 smtClean="0"/>
              <a:t>Reference SWPBS Prevention: Implementing SW &amp; CR Systems </a:t>
            </a:r>
            <a:r>
              <a:rPr lang="en-US" b="0" baseline="0" dirty="0" smtClean="0"/>
              <a:t>Example: Page 1</a:t>
            </a:r>
          </a:p>
          <a:p>
            <a:pPr eaLnBrk="1" hangingPunct="1">
              <a:spcBef>
                <a:spcPct val="0"/>
              </a:spcBef>
            </a:pP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76804" name="Footer Placeholder 3"/>
          <p:cNvSpPr>
            <a:spLocks noGrp="1"/>
          </p:cNvSpPr>
          <p:nvPr>
            <p:ph type="ftr" sz="quarter" idx="4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22854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1122" indent="-288893" defTabSz="922854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55573" indent="-231115" defTabSz="922854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17802" indent="-231115" defTabSz="922854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80031" indent="-231115" defTabSz="922854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42261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04490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66719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28948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mtClean="0">
              <a:solidFill>
                <a:prstClr val="black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25604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1122" indent="-288893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55573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17802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80031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42261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04490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66719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28948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76804" name="Footer Placeholder 3"/>
          <p:cNvSpPr>
            <a:spLocks noGrp="1"/>
          </p:cNvSpPr>
          <p:nvPr>
            <p:ph type="ftr" sz="quarter" idx="4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22854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1122" indent="-288893" defTabSz="922854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55573" indent="-231115" defTabSz="922854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17802" indent="-231115" defTabSz="922854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80031" indent="-231115" defTabSz="922854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42261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04490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66719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28948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mtClean="0">
              <a:solidFill>
                <a:prstClr val="black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25604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1122" indent="-288893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55573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17802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80031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42261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04490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66719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28948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1122" indent="-288893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55573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17802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80031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42261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04490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66719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28948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22854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1122" indent="-288893" defTabSz="922854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55573" indent="-231115" defTabSz="922854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17802" indent="-231115" defTabSz="922854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80031" indent="-231115" defTabSz="922854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42261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04490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66719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28948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mtClean="0">
              <a:solidFill>
                <a:prstClr val="black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1122" indent="-288893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55573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17802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80031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42261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04490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66719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28948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7575" y="4415790"/>
            <a:ext cx="5046663" cy="41833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Illinois</a:t>
            </a:r>
            <a:r>
              <a:rPr lang="en-US" baseline="0" dirty="0" smtClean="0"/>
              <a:t> PBIS Network (2011). </a:t>
            </a:r>
            <a:r>
              <a:rPr lang="en-US" sz="1200" i="1" dirty="0" smtClean="0">
                <a:ea typeface="ＭＳ Ｐゴシック" pitchFamily="34" charset="-128"/>
              </a:rPr>
              <a:t>U100sHS:  Developing Your Tier</a:t>
            </a:r>
            <a:r>
              <a:rPr lang="en-US" sz="1200" i="1" baseline="0" dirty="0" smtClean="0">
                <a:ea typeface="ＭＳ Ｐゴシック" pitchFamily="34" charset="-128"/>
              </a:rPr>
              <a:t> </a:t>
            </a:r>
            <a:r>
              <a:rPr lang="en-US" sz="1200" i="1" dirty="0" smtClean="0">
                <a:ea typeface="ＭＳ Ｐゴシック" pitchFamily="34" charset="-128"/>
              </a:rPr>
              <a:t>1/Universal System – </a:t>
            </a:r>
            <a:r>
              <a:rPr lang="en-US" sz="1200" i="1" baseline="0" dirty="0" smtClean="0">
                <a:ea typeface="ＭＳ Ｐゴシック" pitchFamily="34" charset="-128"/>
              </a:rPr>
              <a:t> </a:t>
            </a:r>
            <a:r>
              <a:rPr lang="en-US" sz="1200" i="1" dirty="0" smtClean="0">
                <a:ea typeface="ＭＳ Ｐゴシック" pitchFamily="34" charset="-128"/>
              </a:rPr>
              <a:t>High School (Part 1) </a:t>
            </a:r>
            <a:r>
              <a:rPr lang="en-US" sz="1200" dirty="0" smtClean="0">
                <a:ea typeface="ＭＳ Ｐゴシック" pitchFamily="34" charset="-128"/>
              </a:rPr>
              <a:t>[PowerPoint slides]. Retrieved</a:t>
            </a:r>
            <a:r>
              <a:rPr lang="en-US" sz="1200" baseline="0" dirty="0" smtClean="0">
                <a:ea typeface="ＭＳ Ｐゴシック" pitchFamily="34" charset="-128"/>
              </a:rPr>
              <a:t> from Illinois PBIS Network website: http://www.pbisillinois.org/curriculum/Course-Materials/u100hs---tier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en-US" dirty="0" smtClean="0">
              <a:ea typeface="ＭＳ Ｐゴシック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22854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1122" indent="-288893" defTabSz="922854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55573" indent="-231115" defTabSz="922854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17802" indent="-231115" defTabSz="922854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80031" indent="-231115" defTabSz="922854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42261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04490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66719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28948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mtClean="0">
              <a:solidFill>
                <a:prstClr val="black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1122" indent="-288893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55573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17802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80031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42261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04490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66719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28948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7575" y="4415790"/>
            <a:ext cx="5046663" cy="41833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Illinois</a:t>
            </a:r>
            <a:r>
              <a:rPr lang="en-US" baseline="0" dirty="0" smtClean="0"/>
              <a:t> PBIS Network (2011). </a:t>
            </a:r>
            <a:r>
              <a:rPr lang="en-US" sz="1200" i="1" dirty="0" smtClean="0">
                <a:ea typeface="ＭＳ Ｐゴシック" pitchFamily="34" charset="-128"/>
              </a:rPr>
              <a:t>U100sHS:  Developing Your Tier</a:t>
            </a:r>
            <a:r>
              <a:rPr lang="en-US" sz="1200" i="1" baseline="0" dirty="0" smtClean="0">
                <a:ea typeface="ＭＳ Ｐゴシック" pitchFamily="34" charset="-128"/>
              </a:rPr>
              <a:t> </a:t>
            </a:r>
            <a:r>
              <a:rPr lang="en-US" sz="1200" i="1" dirty="0" smtClean="0">
                <a:ea typeface="ＭＳ Ｐゴシック" pitchFamily="34" charset="-128"/>
              </a:rPr>
              <a:t>1/Universal System – </a:t>
            </a:r>
            <a:r>
              <a:rPr lang="en-US" sz="1200" i="1" baseline="0" dirty="0" smtClean="0">
                <a:ea typeface="ＭＳ Ｐゴシック" pitchFamily="34" charset="-128"/>
              </a:rPr>
              <a:t> </a:t>
            </a:r>
            <a:r>
              <a:rPr lang="en-US" sz="1200" i="1" dirty="0" smtClean="0">
                <a:ea typeface="ＭＳ Ｐゴシック" pitchFamily="34" charset="-128"/>
              </a:rPr>
              <a:t>High School (Part 1) </a:t>
            </a:r>
            <a:r>
              <a:rPr lang="en-US" sz="1200" dirty="0" smtClean="0">
                <a:ea typeface="ＭＳ Ｐゴシック" pitchFamily="34" charset="-128"/>
              </a:rPr>
              <a:t>[PowerPoint slides]. Retrieved</a:t>
            </a:r>
            <a:r>
              <a:rPr lang="en-US" sz="1200" baseline="0" dirty="0" smtClean="0">
                <a:ea typeface="ＭＳ Ｐゴシック" pitchFamily="34" charset="-128"/>
              </a:rPr>
              <a:t> from Illinois PBIS Network website: http://www.pbisillinois.org/curriculum/Course-Materials/u100hs---tier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en-US" dirty="0" smtClean="0">
              <a:ea typeface="ＭＳ Ｐゴシック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en-US" sz="900">
              <a:ea typeface="ＭＳ Ｐゴシック" pitchFamily="34" charset="-128"/>
            </a:endParaRPr>
          </a:p>
        </p:txBody>
      </p:sp>
      <p:sp>
        <p:nvSpPr>
          <p:cNvPr id="573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1122" indent="-288893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55573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17802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80031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42261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04490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66719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28948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22854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1122" indent="-288893" defTabSz="922854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55573" indent="-231115" defTabSz="922854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17802" indent="-231115" defTabSz="922854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80031" indent="-231115" defTabSz="922854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42261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04490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66719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28948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mtClean="0">
              <a:solidFill>
                <a:prstClr val="black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1122" indent="-288893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55573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17802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80031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42261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04490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66719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28948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7575" y="4415790"/>
            <a:ext cx="5046663" cy="41833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Char char="-"/>
            </a:pPr>
            <a:endParaRPr lang="en-US" smtClean="0">
              <a:ea typeface="ＭＳ Ｐゴシック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ea typeface="ＭＳ Ｐゴシック" charset="-128"/>
            </a:endParaRPr>
          </a:p>
          <a:p>
            <a:pPr eaLnBrk="1" hangingPunct="1"/>
            <a:endParaRPr lang="en-US" dirty="0" smtClean="0">
              <a:ea typeface="ＭＳ Ｐゴシック" charset="-128"/>
            </a:endParaRP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i="1" dirty="0" smtClean="0">
                <a:solidFill>
                  <a:srgbClr val="FF0000"/>
                </a:solidFill>
              </a:rPr>
              <a:t>Activity: Share DE-PBS Key Features List – discuss what stands out to staff, </a:t>
            </a:r>
            <a:r>
              <a:rPr lang="en-US" sz="2800" b="1" i="1" dirty="0" smtClean="0">
                <a:solidFill>
                  <a:srgbClr val="FF0000"/>
                </a:solidFill>
              </a:rPr>
              <a:t>emphasize that DE-PBS is not simply about giving tickets/prizes/parties</a:t>
            </a:r>
            <a:endParaRPr lang="en-US" sz="2800" b="1" dirty="0" smtClean="0"/>
          </a:p>
          <a:p>
            <a:pPr eaLnBrk="1" hangingPunct="1"/>
            <a:endParaRPr lang="en-US" dirty="0" smtClean="0">
              <a:ea typeface="ＭＳ Ｐゴシック" charset="-128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06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-128"/>
              </a:defRPr>
            </a:lvl1pPr>
            <a:lvl2pPr marL="37930970" indent="-37473780" defTabSz="923906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-128"/>
              </a:defRPr>
            </a:lvl5pPr>
            <a:lvl6pPr marL="45719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-128"/>
              </a:defRPr>
            </a:lvl6pPr>
            <a:lvl7pPr marL="91438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-128"/>
              </a:defRPr>
            </a:lvl7pPr>
            <a:lvl8pPr marL="137157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-128"/>
              </a:defRPr>
            </a:lvl8pPr>
            <a:lvl9pPr marL="182876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-128"/>
              </a:defRPr>
            </a:lvl9pPr>
          </a:lstStyle>
          <a:p>
            <a:pPr eaLnBrk="1" hangingPunct="1"/>
            <a:endParaRPr lang="en-US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21248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1122" indent="-288893" defTabSz="921248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55573" indent="-231115" defTabSz="921248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17802" indent="-231115" defTabSz="921248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80031" indent="-231115" defTabSz="921248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42261" indent="-231115" defTabSz="92124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04490" indent="-231115" defTabSz="92124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66719" indent="-231115" defTabSz="92124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28948" indent="-231115" defTabSz="92124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mtClean="0">
              <a:solidFill>
                <a:prstClr val="black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1122" indent="-288893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55573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17802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80031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42261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04490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66719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28948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21248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1122" indent="-288893" defTabSz="921248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55573" indent="-231115" defTabSz="921248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17802" indent="-231115" defTabSz="921248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80031" indent="-231115" defTabSz="921248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42261" indent="-231115" defTabSz="92124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04490" indent="-231115" defTabSz="92124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66719" indent="-231115" defTabSz="92124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28948" indent="-231115" defTabSz="92124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mtClean="0">
              <a:solidFill>
                <a:prstClr val="black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1122" indent="-288893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55573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17802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80031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42261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04490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66719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28948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22854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1122" indent="-288893" defTabSz="922854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55573" indent="-231115" defTabSz="922854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17802" indent="-231115" defTabSz="922854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80031" indent="-231115" defTabSz="922854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42261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04490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66719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28948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mtClean="0">
              <a:solidFill>
                <a:prstClr val="black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1122" indent="-288893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55573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17802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80031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42261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04490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66719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28948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7575" y="4415790"/>
            <a:ext cx="5046663" cy="41833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Char char="-"/>
            </a:pPr>
            <a:endParaRPr lang="en-US" dirty="0" smtClean="0"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ea typeface="ＭＳ Ｐゴシック" pitchFamily="34" charset="-128"/>
                <a:cs typeface="Times New Roman" pitchFamily="18" charset="0"/>
              </a:rPr>
              <a:t>See Effective Use of Praise</a:t>
            </a:r>
            <a:r>
              <a:rPr lang="en-US" baseline="0" dirty="0" smtClean="0">
                <a:ea typeface="ＭＳ Ｐゴシック" pitchFamily="34" charset="-128"/>
                <a:cs typeface="Times New Roman" pitchFamily="18" charset="0"/>
              </a:rPr>
              <a:t> and Rewards document under Acknowledgement section of this page: </a:t>
            </a:r>
            <a:endParaRPr lang="en-US" dirty="0" smtClean="0"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ea typeface="ＭＳ Ｐゴシック" pitchFamily="34" charset="-128"/>
                <a:cs typeface="Times New Roman" pitchFamily="18" charset="0"/>
              </a:rPr>
              <a:t>http://wordpress.oet.udel.edu/pbs/prevention-developing-sw-and-classroom-systems/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900">
                <a:solidFill>
                  <a:srgbClr val="000099"/>
                </a:solidFill>
                <a:latin typeface="Arial" pitchFamily="34" charset="0"/>
              </a:defRPr>
            </a:lvl1pPr>
            <a:lvl2pPr marL="737077" indent="-283490" eaLnBrk="0" hangingPunct="0">
              <a:defRPr sz="3900">
                <a:solidFill>
                  <a:srgbClr val="000099"/>
                </a:solidFill>
                <a:latin typeface="Arial" pitchFamily="34" charset="0"/>
              </a:defRPr>
            </a:lvl2pPr>
            <a:lvl3pPr marL="1133964" indent="-226793" eaLnBrk="0" hangingPunct="0">
              <a:defRPr sz="3900">
                <a:solidFill>
                  <a:srgbClr val="000099"/>
                </a:solidFill>
                <a:latin typeface="Arial" pitchFamily="34" charset="0"/>
              </a:defRPr>
            </a:lvl3pPr>
            <a:lvl4pPr marL="1587549" indent="-226793" eaLnBrk="0" hangingPunct="0">
              <a:defRPr sz="3900">
                <a:solidFill>
                  <a:srgbClr val="000099"/>
                </a:solidFill>
                <a:latin typeface="Arial" pitchFamily="34" charset="0"/>
              </a:defRPr>
            </a:lvl4pPr>
            <a:lvl5pPr marL="2041135" indent="-226793" eaLnBrk="0" hangingPunct="0">
              <a:defRPr sz="3900">
                <a:solidFill>
                  <a:srgbClr val="000099"/>
                </a:solidFill>
                <a:latin typeface="Arial" pitchFamily="34" charset="0"/>
              </a:defRPr>
            </a:lvl5pPr>
            <a:lvl6pPr marL="2494720" indent="-226793" algn="ctr" eaLnBrk="0" fontAlgn="base" hangingPunct="0">
              <a:spcBef>
                <a:spcPct val="50000"/>
              </a:spcBef>
              <a:spcAft>
                <a:spcPct val="0"/>
              </a:spcAft>
              <a:defRPr sz="3900">
                <a:solidFill>
                  <a:srgbClr val="000099"/>
                </a:solidFill>
                <a:latin typeface="Arial" pitchFamily="34" charset="0"/>
              </a:defRPr>
            </a:lvl6pPr>
            <a:lvl7pPr marL="2948305" indent="-226793" algn="ctr" eaLnBrk="0" fontAlgn="base" hangingPunct="0">
              <a:spcBef>
                <a:spcPct val="50000"/>
              </a:spcBef>
              <a:spcAft>
                <a:spcPct val="0"/>
              </a:spcAft>
              <a:defRPr sz="3900">
                <a:solidFill>
                  <a:srgbClr val="000099"/>
                </a:solidFill>
                <a:latin typeface="Arial" pitchFamily="34" charset="0"/>
              </a:defRPr>
            </a:lvl7pPr>
            <a:lvl8pPr marL="3401892" indent="-226793" algn="ctr" eaLnBrk="0" fontAlgn="base" hangingPunct="0">
              <a:spcBef>
                <a:spcPct val="50000"/>
              </a:spcBef>
              <a:spcAft>
                <a:spcPct val="0"/>
              </a:spcAft>
              <a:defRPr sz="3900">
                <a:solidFill>
                  <a:srgbClr val="000099"/>
                </a:solidFill>
                <a:latin typeface="Arial" pitchFamily="34" charset="0"/>
              </a:defRPr>
            </a:lvl8pPr>
            <a:lvl9pPr marL="3855477" indent="-226793" algn="ctr" eaLnBrk="0" fontAlgn="base" hangingPunct="0">
              <a:spcBef>
                <a:spcPct val="50000"/>
              </a:spcBef>
              <a:spcAft>
                <a:spcPct val="0"/>
              </a:spcAft>
              <a:defRPr sz="3900">
                <a:solidFill>
                  <a:srgbClr val="000099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186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004458-C367-472F-8898-1E85067F5E9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3394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Lassen,</a:t>
            </a:r>
            <a:r>
              <a:rPr lang="en-US" baseline="0" dirty="0" smtClean="0"/>
              <a:t> S. R., Steele, M. M., &amp; Sailor, W. (2006). The relationship of school-wide positive behavior support to academic achievement in an urban middle school. </a:t>
            </a:r>
            <a:r>
              <a:rPr lang="en-US" i="1" baseline="0" dirty="0" smtClean="0"/>
              <a:t>Psychology in the Schools, 43</a:t>
            </a:r>
            <a:r>
              <a:rPr lang="en-US" i="0" baseline="0" dirty="0" smtClean="0"/>
              <a:t>(6), 701-712.</a:t>
            </a:r>
          </a:p>
          <a:p>
            <a:endParaRPr lang="en-US" i="0" baseline="0" dirty="0" smtClean="0"/>
          </a:p>
          <a:p>
            <a:pPr rt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Lewis, T.J., Powers, L.J.,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Kelk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M.J., &amp; Newcomer, L.L. (2002). Reducing problem behaviors on the playground: An</a:t>
            </a:r>
          </a:p>
          <a:p>
            <a:pPr rt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investigation of the application of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schoolwide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positive behavior supports. Psychology in the Schools, 39, 181–190.</a:t>
            </a:r>
          </a:p>
          <a:p>
            <a:pPr rtl="0"/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/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Luiselli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J.K., Putnam, R.F., &amp; Sunderland, M. (2002). Longitudinal evaluation of behavior support intervention in a public</a:t>
            </a:r>
          </a:p>
          <a:p>
            <a:pPr rt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middle school. </a:t>
            </a:r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Journal of Positive Behavior Interventions, 4, 182–188.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 smtClean="0"/>
          </a:p>
          <a:p>
            <a:pPr rt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Todd, A.W., Horner, R.H.,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Sugai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G., &amp; Sprague, J.R. (1999). Effective behavior support: Strengthening school-wide</a:t>
            </a:r>
          </a:p>
          <a:p>
            <a:pPr rt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systems through a team-based approach. Effective School Practices, 17, 23–37.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004458-C367-472F-8898-1E85067F5E9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2652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06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0970" indent="-37473780" defTabSz="923906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45719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91438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137157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182876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endParaRPr lang="en-US" sz="1200">
              <a:latin typeface="Arial" charset="0"/>
            </a:endParaRPr>
          </a:p>
        </p:txBody>
      </p:sp>
      <p:sp>
        <p:nvSpPr>
          <p:cNvPr id="3686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06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0970" indent="-37473780" defTabSz="923906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45719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91438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137157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182876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endParaRPr lang="en-US" sz="1200">
              <a:latin typeface="Arial" charset="0"/>
            </a:endParaRPr>
          </a:p>
        </p:txBody>
      </p:sp>
      <p:sp>
        <p:nvSpPr>
          <p:cNvPr id="368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charset="0"/>
                <a:cs typeface="ＭＳ Ｐゴシック" charset="0"/>
              </a:rPr>
              <a:t>The</a:t>
            </a:r>
            <a:r>
              <a:rPr lang="en-US" baseline="0" dirty="0" smtClean="0">
                <a:ea typeface="ＭＳ Ｐゴシック" charset="0"/>
                <a:cs typeface="ＭＳ Ｐゴシック" charset="0"/>
              </a:rPr>
              <a:t> SW PBS Triangle is an illustration initially from the health prevention model, and used in PBS and RTI to illustrate the following: </a:t>
            </a:r>
          </a:p>
          <a:p>
            <a:pPr eaLnBrk="1" hangingPunct="1"/>
            <a:endParaRPr lang="en-US" baseline="0" dirty="0" smtClean="0">
              <a:ea typeface="ＭＳ Ｐゴシック" charset="0"/>
              <a:cs typeface="ＭＳ Ｐゴシック" charset="0"/>
            </a:endParaRPr>
          </a:p>
          <a:p>
            <a:pPr marL="228600" indent="-228600" eaLnBrk="1" hangingPunct="1">
              <a:buFont typeface="+mj-lt"/>
              <a:buAutoNum type="arabicPeriod"/>
            </a:pPr>
            <a:r>
              <a:rPr lang="en-US" baseline="0" dirty="0" smtClean="0">
                <a:ea typeface="ＭＳ Ｐゴシック" charset="0"/>
                <a:cs typeface="ＭＳ Ｐゴシック" charset="0"/>
              </a:rPr>
              <a:t>In green –  Preventative measures: There are strategies and supports utilized school-wide for ALL students, staff, settings, etc.  However, these strategies are likely to be effective for approximately 80% of all the students.  That leads to the next level of supports. </a:t>
            </a:r>
          </a:p>
          <a:p>
            <a:pPr marL="228600" indent="-228600" eaLnBrk="1" hangingPunct="1">
              <a:buFont typeface="+mj-lt"/>
              <a:buAutoNum type="arabicPeriod"/>
            </a:pPr>
            <a:endParaRPr lang="en-US" baseline="0" dirty="0" smtClean="0">
              <a:ea typeface="ＭＳ Ｐゴシック" charset="0"/>
              <a:cs typeface="ＭＳ Ｐゴシック" charset="0"/>
            </a:endParaRPr>
          </a:p>
          <a:p>
            <a:pPr marL="228600" indent="-228600" eaLnBrk="1" hangingPunct="1">
              <a:buFont typeface="+mj-lt"/>
              <a:buAutoNum type="arabicPeriod"/>
            </a:pPr>
            <a:r>
              <a:rPr lang="en-US" baseline="0" dirty="0" smtClean="0">
                <a:ea typeface="ＭＳ Ｐゴシック" charset="0"/>
                <a:cs typeface="ＭＳ Ｐゴシック" charset="0"/>
              </a:rPr>
              <a:t>In yellow – Targeted interventions: There are additional strategies and supports put in place for approximately 15% of students that need additional supports to succeed behaviorally and academically.  Often these function-based supports are offered in small groups.  Data-based decision making is still key.  Even with additional supports there can be a group of students that need more.  </a:t>
            </a:r>
          </a:p>
          <a:p>
            <a:pPr marL="228600" indent="-228600" eaLnBrk="1" hangingPunct="1">
              <a:buFont typeface="+mj-lt"/>
              <a:buAutoNum type="arabicPeriod"/>
            </a:pPr>
            <a:endParaRPr lang="en-US" baseline="0" dirty="0" smtClean="0">
              <a:ea typeface="ＭＳ Ｐゴシック" charset="0"/>
              <a:cs typeface="ＭＳ Ｐゴシック" charset="0"/>
            </a:endParaRPr>
          </a:p>
          <a:p>
            <a:pPr marL="228600" indent="-228600" eaLnBrk="1" hangingPunct="1">
              <a:buFont typeface="+mj-lt"/>
              <a:buAutoNum type="arabicPeriod"/>
            </a:pPr>
            <a:r>
              <a:rPr lang="en-US" baseline="0" dirty="0" smtClean="0">
                <a:ea typeface="ＭＳ Ｐゴシック" charset="0"/>
                <a:cs typeface="ＭＳ Ｐゴシック" charset="0"/>
              </a:rPr>
              <a:t>In red – Individualized interventions: For approximately 5% of students, the school-wide and targeted supports are not enough, and functional behavioral assessments and individualized behavior support plans are needed to support achievement.  </a:t>
            </a:r>
          </a:p>
          <a:p>
            <a:pPr marL="228600" indent="-228600" eaLnBrk="1" hangingPunct="1">
              <a:buFont typeface="+mj-lt"/>
              <a:buAutoNum type="arabicPeriod"/>
            </a:pPr>
            <a:endParaRPr lang="en-US" baseline="0" dirty="0" smtClean="0"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buFont typeface="+mj-lt"/>
              <a:buNone/>
            </a:pPr>
            <a:r>
              <a:rPr lang="en-US" baseline="0" dirty="0" smtClean="0">
                <a:ea typeface="ＭＳ Ｐゴシック" charset="0"/>
                <a:cs typeface="ＭＳ Ｐゴシック" charset="0"/>
              </a:rPr>
              <a:t>While a continuum of supports is necessary, today’s focus is on the green – school-wide preventative framework.  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4236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Insert overview of data to review with staff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004458-C367-472F-8898-1E85067F5E9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965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Insert overview of data to review with staff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004458-C367-472F-8898-1E85067F5E9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96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ehaviordoctor.org/files/tools/freerewards4studentsnstaff.doc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762000"/>
            <a:ext cx="8534400" cy="3165980"/>
          </a:xfrm>
        </p:spPr>
        <p:txBody>
          <a:bodyPr>
            <a:no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DE-PBS School-wide </a:t>
            </a:r>
            <a:b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Positive 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Behavior Supports 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95400" y="3464004"/>
            <a:ext cx="7162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600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Overview</a:t>
            </a:r>
            <a:endParaRPr lang="en-US" sz="6600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85800" y="3429000"/>
            <a:ext cx="769620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514600" y="6233786"/>
            <a:ext cx="5105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www.delawarepbs.org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614" y="6115734"/>
            <a:ext cx="2271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Courtesy of DE-PBS Project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587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990600"/>
          </a:xfrm>
        </p:spPr>
        <p:txBody>
          <a:bodyPr>
            <a:noAutofit/>
          </a:bodyPr>
          <a:lstStyle/>
          <a:p>
            <a:r>
              <a:rPr lang="en-US" sz="4000" dirty="0" smtClean="0"/>
              <a:t>Our School’s School Climate Data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i="1" dirty="0" smtClean="0">
                <a:solidFill>
                  <a:srgbClr val="FF0000"/>
                </a:solidFill>
              </a:rPr>
              <a:t>Insert data overview here to review with staff (if applicable)</a:t>
            </a:r>
            <a:endParaRPr lang="en-US" sz="36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94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10668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Including Students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600200"/>
            <a:ext cx="77724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i="1" dirty="0">
                <a:solidFill>
                  <a:srgbClr val="FF0000"/>
                </a:solidFill>
              </a:rPr>
              <a:t>Insert </a:t>
            </a:r>
            <a:r>
              <a:rPr lang="en-US" sz="3200" i="1" dirty="0" smtClean="0">
                <a:solidFill>
                  <a:srgbClr val="FF0000"/>
                </a:solidFill>
              </a:rPr>
              <a:t>information on how your school incorporates students into the SW-PBS program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7112878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Title 6"/>
          <p:cNvSpPr>
            <a:spLocks noGrp="1"/>
          </p:cNvSpPr>
          <p:nvPr>
            <p:ph type="title"/>
          </p:nvPr>
        </p:nvSpPr>
        <p:spPr>
          <a:xfrm>
            <a:off x="228600" y="228600"/>
            <a:ext cx="7772400" cy="990600"/>
          </a:xfrm>
        </p:spPr>
        <p:txBody>
          <a:bodyPr/>
          <a:lstStyle/>
          <a:p>
            <a:r>
              <a:rPr lang="en-US" dirty="0" smtClean="0"/>
              <a:t>Our Student Kick-Off</a:t>
            </a:r>
          </a:p>
        </p:txBody>
      </p:sp>
      <p:sp>
        <p:nvSpPr>
          <p:cNvPr id="114691" name="Content Placeholder 7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537448" cy="44958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Time to share program information with the students to let them know:</a:t>
            </a:r>
          </a:p>
          <a:p>
            <a:pPr lvl="1"/>
            <a:r>
              <a:rPr lang="en-US" sz="2400" dirty="0" smtClean="0"/>
              <a:t>What school-wide PBS is</a:t>
            </a:r>
          </a:p>
          <a:p>
            <a:pPr lvl="1"/>
            <a:r>
              <a:rPr lang="en-US" sz="2400" dirty="0"/>
              <a:t>Why we have </a:t>
            </a:r>
            <a:r>
              <a:rPr lang="en-US" sz="2400" dirty="0" smtClean="0"/>
              <a:t>the system in place</a:t>
            </a:r>
            <a:endParaRPr lang="en-US" sz="2400" dirty="0"/>
          </a:p>
          <a:p>
            <a:pPr lvl="1"/>
            <a:r>
              <a:rPr lang="en-US" sz="2400" dirty="0" smtClean="0"/>
              <a:t>What </a:t>
            </a:r>
            <a:r>
              <a:rPr lang="en-US" sz="2400" dirty="0"/>
              <a:t>our school’s SWPBS system </a:t>
            </a:r>
            <a:r>
              <a:rPr lang="en-US" sz="2400" dirty="0" smtClean="0"/>
              <a:t>looks like</a:t>
            </a:r>
          </a:p>
          <a:p>
            <a:r>
              <a:rPr lang="en-US" sz="2400" dirty="0" smtClean="0"/>
              <a:t>Time for teaching expectations across settings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3600" b="1" i="1" dirty="0" smtClean="0">
                <a:solidFill>
                  <a:srgbClr val="FF0000"/>
                </a:solidFill>
              </a:rPr>
              <a:t>Insert information about your student kickoff, such as the date, event information, and how teachers/staff will participate</a:t>
            </a:r>
            <a:endParaRPr lang="en-US" sz="36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32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10668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Including Families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4582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i="1" dirty="0">
                <a:solidFill>
                  <a:srgbClr val="FF0000"/>
                </a:solidFill>
              </a:rPr>
              <a:t>Insert </a:t>
            </a:r>
            <a:r>
              <a:rPr lang="en-US" sz="3200" i="1" dirty="0" smtClean="0">
                <a:solidFill>
                  <a:srgbClr val="FF0000"/>
                </a:solidFill>
              </a:rPr>
              <a:t>information on how your school incorporates families into the SW-PBS program (such as presentation at open house, newsletter, information on website, etc.) 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5687041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7162800" cy="1524000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/>
            <a:r>
              <a:rPr lang="en-US" sz="4000" dirty="0" smtClean="0">
                <a:ea typeface="ＭＳ Ｐゴシック" pitchFamily="34" charset="-128"/>
              </a:rPr>
              <a:t/>
            </a:r>
            <a:br>
              <a:rPr lang="en-US" sz="4000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School-wide Expectations</a:t>
            </a:r>
            <a:r>
              <a:rPr lang="en-US" sz="4000" dirty="0" smtClean="0">
                <a:ea typeface="ＭＳ Ｐゴシック" pitchFamily="34" charset="-128"/>
              </a:rPr>
              <a:t/>
            </a:r>
            <a:br>
              <a:rPr lang="en-US" sz="4000" dirty="0" smtClean="0">
                <a:ea typeface="ＭＳ Ｐゴシック" pitchFamily="34" charset="-128"/>
              </a:rPr>
            </a:br>
            <a:endParaRPr lang="en-US" sz="4000" dirty="0" smtClean="0">
              <a:ea typeface="ＭＳ Ｐゴシック" pitchFamily="34" charset="-128"/>
            </a:endParaRP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458200" cy="46482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sz="2800" dirty="0" smtClean="0">
                <a:ea typeface="ＭＳ Ｐゴシック" pitchFamily="34" charset="-128"/>
              </a:rPr>
              <a:t>Expectations are the umbrella for more specific rules. They are:</a:t>
            </a:r>
          </a:p>
          <a:p>
            <a:pPr marL="630238" indent="-319088" eaLnBrk="1" hangingPunct="1"/>
            <a:r>
              <a:rPr lang="en-US" sz="2800" dirty="0">
                <a:ea typeface="ＭＳ Ｐゴシック" pitchFamily="34" charset="-128"/>
              </a:rPr>
              <a:t>P</a:t>
            </a:r>
            <a:r>
              <a:rPr lang="en-US" sz="2800" dirty="0" smtClean="0">
                <a:ea typeface="ＭＳ Ｐゴシック" pitchFamily="34" charset="-128"/>
              </a:rPr>
              <a:t>ositively stated </a:t>
            </a:r>
          </a:p>
          <a:p>
            <a:pPr marL="630238" indent="-319088" eaLnBrk="1" hangingPunct="1"/>
            <a:r>
              <a:rPr lang="en-US" sz="2800" dirty="0">
                <a:ea typeface="ＭＳ Ｐゴシック" pitchFamily="34" charset="-128"/>
              </a:rPr>
              <a:t>S</a:t>
            </a:r>
            <a:r>
              <a:rPr lang="en-US" sz="2800" dirty="0" smtClean="0">
                <a:ea typeface="ＭＳ Ｐゴシック" pitchFamily="34" charset="-128"/>
              </a:rPr>
              <a:t>imple and easy to remember</a:t>
            </a:r>
          </a:p>
          <a:p>
            <a:pPr marL="630238" indent="-319088" eaLnBrk="1" hangingPunct="1"/>
            <a:r>
              <a:rPr lang="en-US" sz="2800" dirty="0" smtClean="0">
                <a:ea typeface="ＭＳ Ｐゴシック" pitchFamily="34" charset="-128"/>
              </a:rPr>
              <a:t>Age appropriate</a:t>
            </a:r>
          </a:p>
          <a:p>
            <a:pPr marL="630238" indent="-319088" eaLnBrk="1" hangingPunct="1"/>
            <a:r>
              <a:rPr lang="en-US" sz="2800" dirty="0" smtClean="0">
                <a:ea typeface="ＭＳ Ｐゴシック" pitchFamily="34" charset="-128"/>
              </a:rPr>
              <a:t>Promote self-discipline, positive social </a:t>
            </a:r>
            <a:r>
              <a:rPr lang="en-US" sz="2800" i="1" dirty="0" smtClean="0">
                <a:ea typeface="ＭＳ Ｐゴシック" pitchFamily="34" charset="-128"/>
              </a:rPr>
              <a:t>and</a:t>
            </a:r>
            <a:r>
              <a:rPr lang="en-US" sz="2800" dirty="0" smtClean="0">
                <a:ea typeface="ＭＳ Ｐゴシック" pitchFamily="34" charset="-128"/>
              </a:rPr>
              <a:t> academic outcomes</a:t>
            </a:r>
          </a:p>
        </p:txBody>
      </p:sp>
    </p:spTree>
    <p:extLst>
      <p:ext uri="{BB962C8B-B14F-4D97-AF65-F5344CB8AC3E}">
        <p14:creationId xmlns:p14="http://schemas.microsoft.com/office/powerpoint/2010/main" val="9362135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7162800" cy="1524000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/>
            <a:r>
              <a:rPr lang="en-US" sz="4000" dirty="0" smtClean="0">
                <a:ea typeface="ＭＳ Ｐゴシック" pitchFamily="34" charset="-128"/>
              </a:rPr>
              <a:t/>
            </a:r>
            <a:br>
              <a:rPr lang="en-US" sz="4000" dirty="0" smtClean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Our </a:t>
            </a:r>
            <a:r>
              <a:rPr lang="en-US" dirty="0" smtClean="0">
                <a:ea typeface="ＭＳ Ｐゴシック" pitchFamily="34" charset="-128"/>
              </a:rPr>
              <a:t>School-wide Expectations</a:t>
            </a:r>
            <a:r>
              <a:rPr lang="en-US" sz="4000" dirty="0" smtClean="0">
                <a:ea typeface="ＭＳ Ｐゴシック" pitchFamily="34" charset="-128"/>
              </a:rPr>
              <a:t/>
            </a:r>
            <a:br>
              <a:rPr lang="en-US" sz="4000" dirty="0" smtClean="0">
                <a:ea typeface="ＭＳ Ｐゴシック" pitchFamily="34" charset="-128"/>
              </a:rPr>
            </a:br>
            <a:endParaRPr lang="en-US" sz="4000" dirty="0" smtClean="0">
              <a:ea typeface="ＭＳ Ｐゴシック" pitchFamily="34" charset="-128"/>
            </a:endParaRP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458200" cy="46482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sz="3600" b="1" i="1" dirty="0" smtClean="0">
                <a:solidFill>
                  <a:srgbClr val="FF0000"/>
                </a:solidFill>
                <a:ea typeface="ＭＳ Ｐゴシック" pitchFamily="34" charset="-128"/>
              </a:rPr>
              <a:t>Insert your school’s expectations here</a:t>
            </a:r>
          </a:p>
          <a:p>
            <a:pPr eaLnBrk="1" hangingPunct="1">
              <a:buFontTx/>
              <a:buNone/>
            </a:pPr>
            <a:r>
              <a:rPr lang="en-US" sz="3600" b="1" i="1" dirty="0" smtClean="0">
                <a:solidFill>
                  <a:srgbClr val="FF0000"/>
                </a:solidFill>
                <a:ea typeface="ＭＳ Ｐゴシック" pitchFamily="34" charset="-128"/>
              </a:rPr>
              <a:t>Support staff to map out their classroom rules/routines under the umbrella of the SW Expectations</a:t>
            </a:r>
          </a:p>
        </p:txBody>
      </p:sp>
    </p:spTree>
    <p:extLst>
      <p:ext uri="{BB962C8B-B14F-4D97-AF65-F5344CB8AC3E}">
        <p14:creationId xmlns:p14="http://schemas.microsoft.com/office/powerpoint/2010/main" val="39088593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3058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ea typeface="+mj-ea"/>
                <a:cs typeface="ＭＳ Ｐゴシック" pitchFamily="-112" charset="-128"/>
              </a:rPr>
              <a:t>Teaching Expectations</a:t>
            </a:r>
            <a:endParaRPr lang="en-US" sz="4000" dirty="0">
              <a:ea typeface="+mj-ea"/>
              <a:cs typeface="ＭＳ Ｐゴシック" pitchFamily="-112" charset="-128"/>
            </a:endParaRPr>
          </a:p>
        </p:txBody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686800" cy="50292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>
                <a:ea typeface="ＭＳ Ｐゴシック" pitchFamily="34" charset="-128"/>
              </a:rPr>
              <a:t>We can </a:t>
            </a:r>
            <a:r>
              <a:rPr lang="en-US" sz="2800" b="1" dirty="0" smtClean="0">
                <a:ea typeface="ＭＳ Ｐゴシック" pitchFamily="34" charset="-128"/>
              </a:rPr>
              <a:t>no longer</a:t>
            </a:r>
            <a:r>
              <a:rPr lang="en-US" sz="2800" dirty="0" smtClean="0">
                <a:ea typeface="ＭＳ Ｐゴシック" pitchFamily="34" charset="-128"/>
              </a:rPr>
              <a:t> </a:t>
            </a:r>
            <a:r>
              <a:rPr lang="en-US" sz="2800" b="1" dirty="0" smtClean="0">
                <a:ea typeface="ＭＳ Ｐゴシック" pitchFamily="34" charset="-128"/>
              </a:rPr>
              <a:t>assume</a:t>
            </a:r>
            <a:r>
              <a:rPr lang="en-US" sz="2800" dirty="0" smtClean="0">
                <a:ea typeface="ＭＳ Ｐゴシック" pitchFamily="34" charset="-128"/>
              </a:rPr>
              <a:t>:</a:t>
            </a:r>
          </a:p>
          <a:p>
            <a:pPr lvl="1" eaLnBrk="1" hangingPunct="1">
              <a:buFontTx/>
              <a:buChar char="•"/>
            </a:pPr>
            <a:r>
              <a:rPr lang="en-US" sz="2800" dirty="0" smtClean="0">
                <a:ea typeface="ＭＳ Ｐゴシック" pitchFamily="34" charset="-128"/>
              </a:rPr>
              <a:t>Students know the expectations/rules and appropriate ways to behave</a:t>
            </a:r>
          </a:p>
          <a:p>
            <a:pPr lvl="1" eaLnBrk="1" hangingPunct="1">
              <a:buFontTx/>
              <a:buChar char="•"/>
            </a:pPr>
            <a:r>
              <a:rPr lang="en-US" sz="2800" dirty="0" smtClean="0">
                <a:ea typeface="ＭＳ Ｐゴシック" pitchFamily="34" charset="-128"/>
              </a:rPr>
              <a:t>Students will learn appropriate behaviors quickly and effectively without consistent practice and modeling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ea typeface="ＭＳ Ｐゴシック" pitchFamily="34" charset="-128"/>
              </a:rPr>
              <a:t>We </a:t>
            </a:r>
            <a:r>
              <a:rPr lang="en-US" sz="2800" b="1" dirty="0">
                <a:ea typeface="ＭＳ Ｐゴシック" pitchFamily="34" charset="-128"/>
              </a:rPr>
              <a:t>must</a:t>
            </a:r>
            <a:r>
              <a:rPr lang="en-US" sz="2800" dirty="0">
                <a:ea typeface="ＭＳ Ｐゴシック" pitchFamily="34" charset="-128"/>
              </a:rPr>
              <a:t> </a:t>
            </a:r>
            <a:r>
              <a:rPr lang="en-US" sz="2800" b="1" dirty="0">
                <a:ea typeface="ＭＳ Ｐゴシック" pitchFamily="34" charset="-128"/>
              </a:rPr>
              <a:t>assume</a:t>
            </a:r>
            <a:r>
              <a:rPr lang="en-US" sz="2800" dirty="0">
                <a:ea typeface="ＭＳ Ｐゴシック" pitchFamily="34" charset="-128"/>
              </a:rPr>
              <a:t>: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sz="2800" dirty="0">
                <a:ea typeface="ＭＳ Ｐゴシック" pitchFamily="34" charset="-128"/>
              </a:rPr>
              <a:t>Students will require different curricula, instructional modalities, etc… to learn appropriate behavior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sz="2800" dirty="0">
                <a:ea typeface="ＭＳ Ｐゴシック" pitchFamily="34" charset="-128"/>
              </a:rPr>
              <a:t>We need to teach expectations/rules and appropriate behaviors as effectively as we teach academic </a:t>
            </a:r>
            <a:r>
              <a:rPr lang="en-US" sz="2800" dirty="0" smtClean="0">
                <a:ea typeface="ＭＳ Ｐゴシック" pitchFamily="34" charset="-128"/>
              </a:rPr>
              <a:t>skills</a:t>
            </a:r>
            <a:endParaRPr lang="en-US" sz="2800" dirty="0">
              <a:ea typeface="ＭＳ Ｐゴシック" pitchFamily="34" charset="-128"/>
            </a:endParaRPr>
          </a:p>
          <a:p>
            <a:pPr lvl="1" eaLnBrk="1" hangingPunct="1">
              <a:buFontTx/>
              <a:buChar char="•"/>
            </a:pPr>
            <a:endParaRPr lang="en-US" sz="2800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55549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7467600" cy="609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 smtClean="0">
                <a:ea typeface="+mj-ea"/>
              </a:rPr>
              <a:t>School-Wide Behavioral Matrix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534400" cy="480060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sz="3200" dirty="0" smtClean="0">
                <a:solidFill>
                  <a:schemeClr val="tx2"/>
                </a:solidFill>
                <a:ea typeface="ＭＳ Ｐゴシック" pitchFamily="34" charset="-128"/>
              </a:rPr>
              <a:t>Purposes: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100" dirty="0" smtClean="0">
                <a:solidFill>
                  <a:schemeClr val="tx2"/>
                </a:solidFill>
                <a:ea typeface="ＭＳ Ｐゴシック" pitchFamily="34" charset="-128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sz="3200" b="1" dirty="0" smtClean="0">
                <a:solidFill>
                  <a:schemeClr val="accent2"/>
                </a:solidFill>
                <a:ea typeface="ＭＳ Ｐゴシック" pitchFamily="34" charset="-128"/>
              </a:rPr>
              <a:t>Defines</a:t>
            </a:r>
            <a:r>
              <a:rPr lang="en-US" sz="3200" dirty="0" smtClean="0">
                <a:ea typeface="ＭＳ Ｐゴシック" pitchFamily="34" charset="-128"/>
              </a:rPr>
              <a:t> the Expected Behaviors for Specific Settings:</a:t>
            </a:r>
          </a:p>
          <a:p>
            <a:pPr lvl="1">
              <a:lnSpc>
                <a:spcPct val="80000"/>
              </a:lnSpc>
            </a:pPr>
            <a:r>
              <a:rPr lang="en-US" sz="2800" dirty="0" smtClean="0">
                <a:ea typeface="ＭＳ Ｐゴシック" pitchFamily="34" charset="-128"/>
              </a:rPr>
              <a:t>hallways, classrooms, gym, cafeteria, commons, </a:t>
            </a:r>
          </a:p>
          <a:p>
            <a:pPr lvl="1">
              <a:lnSpc>
                <a:spcPct val="80000"/>
              </a:lnSpc>
            </a:pPr>
            <a:r>
              <a:rPr lang="en-US" sz="2800" dirty="0" smtClean="0">
                <a:ea typeface="ＭＳ Ｐゴシック" pitchFamily="34" charset="-128"/>
              </a:rPr>
              <a:t>bus loading, bathrooms, assemblies</a:t>
            </a:r>
            <a:endParaRPr lang="en-US" sz="3200" dirty="0" smtClean="0">
              <a:ea typeface="ＭＳ Ｐゴシック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3200" dirty="0" smtClean="0">
                <a:ea typeface="ＭＳ Ｐゴシック" pitchFamily="34" charset="-128"/>
              </a:rPr>
              <a:t>Creates the </a:t>
            </a:r>
            <a:r>
              <a:rPr lang="ja-JP" altLang="en-US" sz="3200" dirty="0" smtClean="0">
                <a:solidFill>
                  <a:schemeClr val="accent2"/>
                </a:solidFill>
                <a:ea typeface="ＭＳ Ｐゴシック" pitchFamily="34" charset="-128"/>
              </a:rPr>
              <a:t>“</a:t>
            </a:r>
            <a:r>
              <a:rPr lang="en-US" altLang="ja-JP" sz="3200" b="1" dirty="0" smtClean="0">
                <a:solidFill>
                  <a:schemeClr val="accent2"/>
                </a:solidFill>
                <a:ea typeface="ＭＳ Ｐゴシック" pitchFamily="34" charset="-128"/>
              </a:rPr>
              <a:t>Curriculum</a:t>
            </a:r>
            <a:r>
              <a:rPr lang="ja-JP" altLang="en-US" sz="3200" dirty="0" smtClean="0">
                <a:solidFill>
                  <a:schemeClr val="accent2"/>
                </a:solidFill>
                <a:ea typeface="ＭＳ Ｐゴシック" pitchFamily="34" charset="-128"/>
              </a:rPr>
              <a:t>”</a:t>
            </a:r>
            <a:r>
              <a:rPr lang="en-US" altLang="ja-JP" sz="3200" dirty="0" smtClean="0">
                <a:solidFill>
                  <a:schemeClr val="accent2"/>
                </a:solidFill>
                <a:ea typeface="ＭＳ Ｐゴシック" pitchFamily="34" charset="-128"/>
              </a:rPr>
              <a:t> </a:t>
            </a:r>
            <a:r>
              <a:rPr lang="en-US" altLang="ja-JP" sz="3200" dirty="0" smtClean="0">
                <a:ea typeface="ＭＳ Ｐゴシック" pitchFamily="34" charset="-128"/>
              </a:rPr>
              <a:t>that will guide the teaching of expected behaviors.</a:t>
            </a:r>
            <a:endParaRPr lang="en-US" sz="3200" dirty="0" smtClean="0">
              <a:ea typeface="ＭＳ Ｐゴシック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3200" dirty="0" smtClean="0">
                <a:ea typeface="ＭＳ Ｐゴシック" pitchFamily="34" charset="-128"/>
              </a:rPr>
              <a:t>Enhances</a:t>
            </a:r>
            <a:r>
              <a:rPr lang="en-US" sz="3200" dirty="0" smtClean="0">
                <a:solidFill>
                  <a:srgbClr val="C00000"/>
                </a:solidFill>
                <a:ea typeface="ＭＳ Ｐゴシック" pitchFamily="34" charset="-128"/>
              </a:rPr>
              <a:t> </a:t>
            </a:r>
            <a:r>
              <a:rPr lang="en-US" sz="3200" b="1" dirty="0" smtClean="0">
                <a:solidFill>
                  <a:schemeClr val="accent2"/>
                </a:solidFill>
                <a:ea typeface="ＭＳ Ｐゴシック" pitchFamily="34" charset="-128"/>
              </a:rPr>
              <a:t>communication</a:t>
            </a:r>
            <a:r>
              <a:rPr lang="en-US" sz="3200" dirty="0" smtClean="0">
                <a:solidFill>
                  <a:schemeClr val="accent2"/>
                </a:solidFill>
                <a:ea typeface="ＭＳ Ｐゴシック" pitchFamily="34" charset="-128"/>
              </a:rPr>
              <a:t> </a:t>
            </a:r>
            <a:r>
              <a:rPr lang="en-US" sz="3200" dirty="0" smtClean="0">
                <a:ea typeface="ＭＳ Ｐゴシック" pitchFamily="34" charset="-128"/>
              </a:rPr>
              <a:t>among staff and between students and staff.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629683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382000" cy="609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 smtClean="0">
                <a:ea typeface="+mj-ea"/>
              </a:rPr>
              <a:t>Our School-Wide Behavioral Matrix</a:t>
            </a:r>
          </a:p>
        </p:txBody>
      </p:sp>
      <p:sp>
        <p:nvSpPr>
          <p:cNvPr id="3" name="Rectangle 2"/>
          <p:cNvSpPr/>
          <p:nvPr/>
        </p:nvSpPr>
        <p:spPr>
          <a:xfrm>
            <a:off x="609600" y="1600200"/>
            <a:ext cx="7924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>
                <a:solidFill>
                  <a:srgbClr val="FF0000"/>
                </a:solidFill>
                <a:ea typeface="ＭＳ Ｐゴシック" pitchFamily="34" charset="-128"/>
              </a:rPr>
              <a:t>Insert your school’s </a:t>
            </a:r>
            <a:r>
              <a:rPr lang="en-US" sz="3200" b="1" i="1" dirty="0" smtClean="0">
                <a:solidFill>
                  <a:srgbClr val="FF0000"/>
                </a:solidFill>
                <a:ea typeface="ＭＳ Ｐゴシック" pitchFamily="34" charset="-128"/>
              </a:rPr>
              <a:t>matrix here</a:t>
            </a:r>
            <a:endParaRPr lang="en-US" sz="3200" b="1" i="1" dirty="0">
              <a:solidFill>
                <a:srgbClr val="FF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13682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1084224358"/>
              </p:ext>
            </p:extLst>
          </p:nvPr>
        </p:nvGraphicFramePr>
        <p:xfrm>
          <a:off x="4953000" y="2057400"/>
          <a:ext cx="40386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2531" name="Rectangle 1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610600" cy="1144587"/>
          </a:xfrm>
        </p:spPr>
        <p:txBody>
          <a:bodyPr lIns="0" tIns="0" rIns="0" bIns="0" anchor="t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ea typeface="Arial Unicode MS" pitchFamily="34" charset="-128"/>
                <a:cs typeface="Times New Roman" pitchFamily="18" charset="0"/>
              </a:rPr>
              <a:t>How do you teach behavioral expectations?</a:t>
            </a:r>
          </a:p>
        </p:txBody>
      </p:sp>
      <p:sp>
        <p:nvSpPr>
          <p:cNvPr id="56323" name="Content Placeholder 4"/>
          <p:cNvSpPr>
            <a:spLocks noGrp="1"/>
          </p:cNvSpPr>
          <p:nvPr>
            <p:ph sz="half" idx="1"/>
          </p:nvPr>
        </p:nvSpPr>
        <p:spPr>
          <a:xfrm>
            <a:off x="-76200" y="1905000"/>
            <a:ext cx="5334000" cy="5692775"/>
          </a:xfrm>
        </p:spPr>
        <p:txBody>
          <a:bodyPr>
            <a:normAutofit/>
          </a:bodyPr>
          <a:lstStyle/>
          <a:p>
            <a:pPr lvl="1" indent="-307975" eaLnBrk="1" hangingPunct="1">
              <a:lnSpc>
                <a:spcPct val="95000"/>
              </a:lnSpc>
              <a:buFontTx/>
              <a:buChar char="•"/>
            </a:pPr>
            <a:r>
              <a:rPr lang="en-US" dirty="0" smtClean="0">
                <a:ea typeface="Arial Unicode MS" pitchFamily="34" charset="-128"/>
                <a:cs typeface="Arial Unicode MS" pitchFamily="34" charset="-128"/>
              </a:rPr>
              <a:t>Teach in the actual settings where behaviors are to occur</a:t>
            </a:r>
          </a:p>
          <a:p>
            <a:pPr lvl="1" indent="-307975" eaLnBrk="1" hangingPunct="1">
              <a:lnSpc>
                <a:spcPct val="95000"/>
              </a:lnSpc>
              <a:buFontTx/>
              <a:buChar char="•"/>
            </a:pPr>
            <a:r>
              <a:rPr lang="en-US" dirty="0" smtClean="0">
                <a:ea typeface="Arial Unicode MS" pitchFamily="34" charset="-128"/>
                <a:cs typeface="Arial Unicode MS" pitchFamily="34" charset="-128"/>
              </a:rPr>
              <a:t>Teach the words by demonstrating the actions using examples and non-examples.</a:t>
            </a:r>
          </a:p>
          <a:p>
            <a:pPr lvl="1" indent="-307975" eaLnBrk="1" hangingPunct="1">
              <a:lnSpc>
                <a:spcPct val="95000"/>
              </a:lnSpc>
              <a:buFontTx/>
              <a:buChar char="•"/>
            </a:pPr>
            <a:r>
              <a:rPr lang="en-US" dirty="0" smtClean="0">
                <a:ea typeface="Arial Unicode MS" pitchFamily="34" charset="-128"/>
                <a:cs typeface="Arial Unicode MS" pitchFamily="34" charset="-128"/>
              </a:rPr>
              <a:t>Model and practice to fluency</a:t>
            </a:r>
          </a:p>
          <a:p>
            <a:pPr lvl="1" indent="-307975" eaLnBrk="1" hangingPunct="1">
              <a:lnSpc>
                <a:spcPct val="95000"/>
              </a:lnSpc>
              <a:buFontTx/>
              <a:buChar char="•"/>
            </a:pPr>
            <a:r>
              <a:rPr lang="en-US" dirty="0" smtClean="0">
                <a:ea typeface="Arial Unicode MS" pitchFamily="34" charset="-128"/>
                <a:cs typeface="Arial Unicode MS" pitchFamily="34" charset="-128"/>
              </a:rPr>
              <a:t>Build a social culture that is predictable and focused on student success</a:t>
            </a:r>
          </a:p>
          <a:p>
            <a:pPr eaLnBrk="1" hangingPunct="1"/>
            <a:endParaRPr lang="en-US" sz="2000" dirty="0" smtClean="0">
              <a:ea typeface="ＭＳ Ｐゴシック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4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5344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400" dirty="0" smtClean="0">
                <a:solidFill>
                  <a:schemeClr val="tx2">
                    <a:satMod val="130000"/>
                  </a:schemeClr>
                </a:solidFill>
              </a:rPr>
              <a:t>What is School-wide Positive Behavior Support?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828800"/>
            <a:ext cx="8001000" cy="4953000"/>
          </a:xfrm>
        </p:spPr>
        <p:txBody>
          <a:bodyPr>
            <a:normAutofit fontScale="92500" lnSpcReduction="10000"/>
          </a:bodyPr>
          <a:lstStyle/>
          <a:p>
            <a:pPr marL="457200" lvl="2" indent="-457200">
              <a:lnSpc>
                <a:spcPct val="90000"/>
              </a:lnSpc>
              <a:buSzPct val="70000"/>
            </a:pPr>
            <a:r>
              <a:rPr lang="en-US" sz="2800" dirty="0" smtClean="0"/>
              <a:t>A systems approach for establishing the </a:t>
            </a:r>
            <a:r>
              <a:rPr lang="en-US" sz="2800" b="1" dirty="0" smtClean="0">
                <a:solidFill>
                  <a:schemeClr val="accent2"/>
                </a:solidFill>
              </a:rPr>
              <a:t>social culture</a:t>
            </a:r>
            <a:r>
              <a:rPr lang="en-US" sz="2800" dirty="0" smtClean="0">
                <a:solidFill>
                  <a:schemeClr val="accent2"/>
                </a:solidFill>
              </a:rPr>
              <a:t> </a:t>
            </a:r>
            <a:r>
              <a:rPr lang="en-US" sz="2800" dirty="0" smtClean="0"/>
              <a:t>and individualized behavioral supports needed for schools to achieve both social and academic success for students</a:t>
            </a:r>
          </a:p>
          <a:p>
            <a:pPr marL="457200" lvl="2" indent="-457200">
              <a:lnSpc>
                <a:spcPct val="90000"/>
              </a:lnSpc>
              <a:buSzPct val="70000"/>
            </a:pPr>
            <a:r>
              <a:rPr lang="en-US" sz="2800" dirty="0"/>
              <a:t>Implemented with </a:t>
            </a:r>
            <a:r>
              <a:rPr lang="en-US" sz="2800" dirty="0" smtClean="0"/>
              <a:t>ALL </a:t>
            </a:r>
            <a:r>
              <a:rPr lang="en-US" sz="2800" dirty="0"/>
              <a:t>students in a </a:t>
            </a:r>
            <a:r>
              <a:rPr lang="en-US" sz="2800" dirty="0" smtClean="0"/>
              <a:t>school</a:t>
            </a:r>
          </a:p>
          <a:p>
            <a:pPr marL="457200" lvl="2" indent="-457200">
              <a:lnSpc>
                <a:spcPct val="90000"/>
              </a:lnSpc>
              <a:buSzPct val="70000"/>
            </a:pPr>
            <a:r>
              <a:rPr lang="en-US" sz="2800" dirty="0" smtClean="0"/>
              <a:t>Aims to prevent problem behaviors by teaching positive social expectations</a:t>
            </a:r>
            <a:endParaRPr lang="en-US" sz="2800" dirty="0"/>
          </a:p>
          <a:p>
            <a:pPr marL="457200" lvl="2" indent="-457200">
              <a:lnSpc>
                <a:spcPct val="90000"/>
              </a:lnSpc>
              <a:buSzPct val="70000"/>
            </a:pPr>
            <a:r>
              <a:rPr lang="en-US" sz="2800" dirty="0" smtClean="0"/>
              <a:t>Emphasizes </a:t>
            </a:r>
            <a:r>
              <a:rPr lang="en-US" sz="2800" dirty="0"/>
              <a:t>on data-based decision making</a:t>
            </a:r>
          </a:p>
          <a:p>
            <a:pPr marL="457200" lvl="2" indent="-457200">
              <a:lnSpc>
                <a:spcPct val="90000"/>
              </a:lnSpc>
              <a:buSzPct val="70000"/>
            </a:pPr>
            <a:r>
              <a:rPr lang="en-US" sz="2800" dirty="0" smtClean="0"/>
              <a:t>Includes a continuum of intensive, individualized interventions</a:t>
            </a:r>
          </a:p>
          <a:p>
            <a:pPr marL="0" lvl="2" indent="0">
              <a:lnSpc>
                <a:spcPct val="90000"/>
              </a:lnSpc>
              <a:buSzPct val="70000"/>
              <a:buNone/>
            </a:pPr>
            <a:r>
              <a:rPr lang="en-US" sz="2800" i="1" dirty="0" smtClean="0">
                <a:solidFill>
                  <a:srgbClr val="FF0000"/>
                </a:solidFill>
              </a:rPr>
              <a:t>Activity: Share DE-PBS Key Features List – discuss what stands out to staff, emphasize that DE-PBS is not simply about giving tickets/prizes/parties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060928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686800" cy="6858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ea typeface="+mj-ea"/>
              </a:rPr>
              <a:t>Our Teaching Plan</a:t>
            </a:r>
          </a:p>
        </p:txBody>
      </p:sp>
      <p:sp>
        <p:nvSpPr>
          <p:cNvPr id="5" name="Rectangle 4"/>
          <p:cNvSpPr/>
          <p:nvPr/>
        </p:nvSpPr>
        <p:spPr>
          <a:xfrm>
            <a:off x="381000" y="1600200"/>
            <a:ext cx="8153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>
                <a:solidFill>
                  <a:srgbClr val="FF0000"/>
                </a:solidFill>
                <a:ea typeface="ＭＳ Ｐゴシック" pitchFamily="34" charset="-128"/>
              </a:rPr>
              <a:t>Insert </a:t>
            </a:r>
            <a:r>
              <a:rPr lang="en-US" sz="3200" b="1" i="1" dirty="0" smtClean="0">
                <a:solidFill>
                  <a:srgbClr val="FF0000"/>
                </a:solidFill>
                <a:ea typeface="ＭＳ Ｐゴシック" pitchFamily="34" charset="-128"/>
              </a:rPr>
              <a:t>information about your school’s lesson plans (where to find them, expectations on teaching them, etc.)</a:t>
            </a:r>
            <a:endParaRPr lang="en-US" sz="3200" b="1" i="1" dirty="0">
              <a:solidFill>
                <a:srgbClr val="FF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73882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461248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Acknowledging Students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77952" y="1676400"/>
            <a:ext cx="8537448" cy="44958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ea typeface="ＭＳ Ｐゴシック" pitchFamily="34" charset="-128"/>
              </a:rPr>
              <a:t>When to use:</a:t>
            </a:r>
          </a:p>
          <a:p>
            <a:pPr lvl="1"/>
            <a:r>
              <a:rPr lang="en-US" sz="2800" dirty="0" smtClean="0">
                <a:ea typeface="ＭＳ Ｐゴシック" pitchFamily="34" charset="-128"/>
              </a:rPr>
              <a:t>Recognizing desired behavior is a strategy to prevent behavior problems</a:t>
            </a:r>
          </a:p>
          <a:p>
            <a:pPr lvl="1"/>
            <a:r>
              <a:rPr lang="en-US" sz="2800" dirty="0" smtClean="0">
                <a:ea typeface="ＭＳ Ｐゴシック" pitchFamily="34" charset="-128"/>
              </a:rPr>
              <a:t>Teach new behavior</a:t>
            </a:r>
          </a:p>
          <a:p>
            <a:pPr lvl="1"/>
            <a:r>
              <a:rPr lang="en-US" sz="2800" dirty="0" smtClean="0">
                <a:ea typeface="ＭＳ Ｐゴシック" pitchFamily="34" charset="-128"/>
              </a:rPr>
              <a:t>Strengthen replacement behaviors that compete with habitual undesirable behavior</a:t>
            </a:r>
          </a:p>
          <a:p>
            <a:pPr lvl="1"/>
            <a:r>
              <a:rPr lang="en-US" sz="2800" dirty="0" smtClean="0">
                <a:ea typeface="ＭＳ Ｐゴシック" pitchFamily="34" charset="-128"/>
              </a:rPr>
              <a:t>Create frequent positive interactions between staff and students</a:t>
            </a:r>
          </a:p>
          <a:p>
            <a:pPr eaLnBrk="1" hangingPunct="1"/>
            <a:endParaRPr lang="en-US" sz="2800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2076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461248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Acknowledging Students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77952" y="1676400"/>
            <a:ext cx="8537448" cy="44958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ea typeface="ＭＳ Ｐゴシック" pitchFamily="34" charset="-128"/>
              </a:rPr>
              <a:t>Rewards are effective when: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pitchFamily="34" charset="-128"/>
              </a:rPr>
              <a:t>Used to build new skills or sustain desired skills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pitchFamily="34" charset="-128"/>
              </a:rPr>
              <a:t>Delivered for specific behavior on a contingent basis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pitchFamily="34" charset="-128"/>
              </a:rPr>
              <a:t>Gradually faded over </a:t>
            </a:r>
            <a:r>
              <a:rPr lang="en-US" sz="2800" dirty="0" smtClean="0">
                <a:ea typeface="ＭＳ Ｐゴシック" pitchFamily="34" charset="-128"/>
              </a:rPr>
              <a:t>time</a:t>
            </a:r>
            <a:endParaRPr lang="en-US" sz="2800" dirty="0">
              <a:ea typeface="ＭＳ Ｐゴシック" pitchFamily="34" charset="-128"/>
            </a:endParaRPr>
          </a:p>
          <a:p>
            <a:pPr lvl="1"/>
            <a:r>
              <a:rPr lang="en-US" sz="2800" dirty="0">
                <a:ea typeface="ＭＳ Ｐゴシック" pitchFamily="34" charset="-128"/>
              </a:rPr>
              <a:t>Tied to specific behaviors</a:t>
            </a:r>
          </a:p>
          <a:p>
            <a:pPr lvl="1"/>
            <a:r>
              <a:rPr lang="en-US" sz="2800" dirty="0">
                <a:ea typeface="ＭＳ Ｐゴシック" pitchFamily="34" charset="-128"/>
              </a:rPr>
              <a:t>Delivered soon after the behavior</a:t>
            </a:r>
          </a:p>
          <a:p>
            <a:pPr lvl="1"/>
            <a:r>
              <a:rPr lang="en-US" sz="2800" dirty="0">
                <a:ea typeface="ＭＳ Ｐゴシック" pitchFamily="34" charset="-128"/>
              </a:rPr>
              <a:t>Age appropriate (actually valued by student)</a:t>
            </a:r>
          </a:p>
          <a:p>
            <a:pPr lvl="1"/>
            <a:r>
              <a:rPr lang="en-US" sz="2800" dirty="0">
                <a:ea typeface="ＭＳ Ｐゴシック" pitchFamily="34" charset="-128"/>
              </a:rPr>
              <a:t>Delivered frequently </a:t>
            </a:r>
          </a:p>
          <a:p>
            <a:pPr lvl="1"/>
            <a:r>
              <a:rPr lang="en-US" sz="2800" dirty="0">
                <a:ea typeface="ＭＳ Ｐゴシック" pitchFamily="34" charset="-128"/>
              </a:rPr>
              <a:t>Gradually faded away</a:t>
            </a:r>
          </a:p>
          <a:p>
            <a:pPr eaLnBrk="1" hangingPunct="1"/>
            <a:endParaRPr lang="en-US" sz="2800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950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Acknowledging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Because PBS is about developing positive relationships, rewards should not be costly</a:t>
            </a:r>
          </a:p>
          <a:p>
            <a:r>
              <a:rPr lang="en-US" dirty="0" smtClean="0"/>
              <a:t>The things that students want are often intangible </a:t>
            </a:r>
          </a:p>
          <a:p>
            <a:pPr lvl="1"/>
            <a:r>
              <a:rPr lang="en-US" dirty="0" smtClean="0"/>
              <a:t>i.e., having lunch with a favorite teacher, being a helper in another classroom, or having a positive visit with the principal</a:t>
            </a:r>
          </a:p>
          <a:p>
            <a:r>
              <a:rPr lang="en-US" dirty="0" smtClean="0"/>
              <a:t>Try free and low-cost rewards before using more expensive options</a:t>
            </a:r>
          </a:p>
          <a:p>
            <a:r>
              <a:rPr lang="en-US" dirty="0" smtClean="0"/>
              <a:t>Visit </a:t>
            </a:r>
            <a:r>
              <a:rPr lang="en-US" dirty="0" smtClean="0">
                <a:hlinkClick r:id="rId2"/>
              </a:rPr>
              <a:t>this list </a:t>
            </a:r>
            <a:r>
              <a:rPr lang="en-US" dirty="0" smtClean="0"/>
              <a:t>containing 100 ideas for free rewards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32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686800" cy="6858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ea typeface="+mj-ea"/>
              </a:rPr>
              <a:t>Acknowledging Students</a:t>
            </a:r>
          </a:p>
        </p:txBody>
      </p:sp>
      <p:sp>
        <p:nvSpPr>
          <p:cNvPr id="5" name="Rectangle 4"/>
          <p:cNvSpPr/>
          <p:nvPr/>
        </p:nvSpPr>
        <p:spPr>
          <a:xfrm>
            <a:off x="381000" y="1600200"/>
            <a:ext cx="81534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>
                <a:solidFill>
                  <a:srgbClr val="FF0000"/>
                </a:solidFill>
                <a:ea typeface="ＭＳ Ｐゴシック" pitchFamily="34" charset="-128"/>
              </a:rPr>
              <a:t>Insert </a:t>
            </a:r>
            <a:r>
              <a:rPr lang="en-US" sz="3200" b="1" i="1" dirty="0" smtClean="0">
                <a:solidFill>
                  <a:srgbClr val="FF0000"/>
                </a:solidFill>
                <a:ea typeface="ＭＳ Ｐゴシック" pitchFamily="34" charset="-128"/>
              </a:rPr>
              <a:t>information about your school’s acknowledgement system (ticket system, school store, etc.) and how teachers can acknowledge students without tangible items (i.e. praise)</a:t>
            </a:r>
          </a:p>
          <a:p>
            <a:endParaRPr lang="en-US" sz="3200" b="1" i="1" dirty="0">
              <a:solidFill>
                <a:srgbClr val="FF0000"/>
              </a:solidFill>
              <a:ea typeface="ＭＳ Ｐゴシック" pitchFamily="34" charset="-128"/>
            </a:endParaRPr>
          </a:p>
          <a:p>
            <a:r>
              <a:rPr lang="en-US" sz="3200" b="1" i="1" dirty="0" smtClean="0">
                <a:solidFill>
                  <a:srgbClr val="FF0000"/>
                </a:solidFill>
                <a:ea typeface="ＭＳ Ｐゴシック" pitchFamily="34" charset="-128"/>
              </a:rPr>
              <a:t>Share Effective Use of Praise and Rewards</a:t>
            </a:r>
            <a:endParaRPr lang="en-US" sz="3200" b="1" i="1" dirty="0">
              <a:solidFill>
                <a:srgbClr val="FF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87199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Self-Discipline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smtClean="0"/>
              <a:t>How </a:t>
            </a:r>
            <a:r>
              <a:rPr lang="en-US" i="1" dirty="0"/>
              <a:t>children behave in your absence is more important than how they behave in your presence or when punishment and rewards are not highly </a:t>
            </a:r>
            <a:r>
              <a:rPr lang="en-US" i="1" dirty="0" smtClean="0"/>
              <a:t>salient</a:t>
            </a:r>
          </a:p>
          <a:p>
            <a:r>
              <a:rPr lang="en-US" dirty="0" smtClean="0"/>
              <a:t>A goal of PBS is to develop the following skills in students:</a:t>
            </a:r>
          </a:p>
          <a:p>
            <a:pPr lvl="1"/>
            <a:r>
              <a:rPr lang="en-US" dirty="0" smtClean="0"/>
              <a:t>Responsible decision making</a:t>
            </a:r>
          </a:p>
          <a:p>
            <a:pPr lvl="1"/>
            <a:r>
              <a:rPr lang="en-US" dirty="0" smtClean="0"/>
              <a:t>Self-management of emotions and behavior</a:t>
            </a:r>
          </a:p>
          <a:p>
            <a:pPr lvl="1"/>
            <a:r>
              <a:rPr lang="en-US" dirty="0" smtClean="0"/>
              <a:t>Relationship skills</a:t>
            </a:r>
          </a:p>
          <a:p>
            <a:pPr lvl="1"/>
            <a:r>
              <a:rPr lang="en-US" dirty="0" smtClean="0"/>
              <a:t>Social awareness</a:t>
            </a:r>
          </a:p>
          <a:p>
            <a:pPr lvl="1"/>
            <a:r>
              <a:rPr lang="en-US" dirty="0" smtClean="0"/>
              <a:t>Self-awareness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38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Self-Discipline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can PBS develop self-discipline in students?</a:t>
            </a:r>
          </a:p>
          <a:p>
            <a:pPr lvl="1"/>
            <a:r>
              <a:rPr lang="en-US" dirty="0" smtClean="0"/>
              <a:t>When praising students, encourage them to think about how their actions made others feel </a:t>
            </a:r>
          </a:p>
          <a:p>
            <a:pPr lvl="1"/>
            <a:r>
              <a:rPr lang="en-US" dirty="0" smtClean="0"/>
              <a:t>View correction as an opportunity to develop problem solving and decision making skills in student</a:t>
            </a:r>
          </a:p>
          <a:p>
            <a:pPr lvl="1"/>
            <a:r>
              <a:rPr lang="en-US" dirty="0" smtClean="0"/>
              <a:t>Participate in service learning, buddy program, or mentoring opportunities</a:t>
            </a:r>
          </a:p>
          <a:p>
            <a:pPr lvl="1"/>
            <a:r>
              <a:rPr lang="en-US" dirty="0" smtClean="0"/>
              <a:t>Teach lessons intended to help develop social and emotional competencies in students</a:t>
            </a:r>
          </a:p>
          <a:p>
            <a:pPr lvl="1"/>
            <a:r>
              <a:rPr lang="en-US" dirty="0" smtClean="0"/>
              <a:t>Involve students in school-wide decision-making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03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Teachers and Staff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700" dirty="0"/>
              <a:t>Teaching expectations</a:t>
            </a:r>
          </a:p>
          <a:p>
            <a:r>
              <a:rPr lang="en-US" sz="2700" dirty="0" smtClean="0"/>
              <a:t>Supporting </a:t>
            </a:r>
            <a:r>
              <a:rPr lang="en-US" sz="2700" dirty="0"/>
              <a:t>students to meet expectations</a:t>
            </a:r>
          </a:p>
          <a:p>
            <a:r>
              <a:rPr lang="en-US" sz="2700" dirty="0"/>
              <a:t>Acknowledging students meeting expectations</a:t>
            </a:r>
          </a:p>
          <a:p>
            <a:r>
              <a:rPr lang="en-US" sz="2700" dirty="0"/>
              <a:t>System for responding to problem </a:t>
            </a:r>
            <a:r>
              <a:rPr lang="en-US" sz="2700" dirty="0" smtClean="0"/>
              <a:t>behaviors</a:t>
            </a:r>
          </a:p>
          <a:p>
            <a:r>
              <a:rPr lang="en-US" sz="2700" dirty="0" smtClean="0"/>
              <a:t>Fostering students’ social and emotional competencies </a:t>
            </a:r>
          </a:p>
          <a:p>
            <a:endParaRPr lang="en-US" sz="2700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2621" y="4577209"/>
            <a:ext cx="8153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 smtClean="0">
                <a:solidFill>
                  <a:srgbClr val="FF0000"/>
                </a:solidFill>
                <a:ea typeface="ＭＳ Ｐゴシック" pitchFamily="34" charset="-128"/>
              </a:rPr>
              <a:t>Tailor this page to indicate how teachers/staff are expected to implement the program</a:t>
            </a:r>
            <a:endParaRPr lang="en-US" sz="3200" b="1" i="1" dirty="0">
              <a:solidFill>
                <a:srgbClr val="FF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261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1371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dirty="0" smtClean="0"/>
              <a:t>What does PBS look like in a school?</a:t>
            </a:r>
            <a:r>
              <a:rPr lang="en-US" sz="3600" dirty="0" smtClean="0"/>
              <a:t>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676400"/>
            <a:ext cx="8382000" cy="4830763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2"/>
                </a:solidFill>
                <a:cs typeface="Times New Roman" pitchFamily="18" charset="0"/>
              </a:rPr>
              <a:t>&gt;80% of students </a:t>
            </a:r>
            <a:r>
              <a:rPr lang="en-US" sz="2800" dirty="0" smtClean="0">
                <a:cs typeface="Times New Roman" pitchFamily="18" charset="0"/>
              </a:rPr>
              <a:t>can tell you what is expected of them &amp; can give behavioral examples because they have been taught, actively supervised, practiced, &amp; acknowledged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2"/>
                </a:solidFill>
                <a:cs typeface="Times New Roman" pitchFamily="18" charset="0"/>
              </a:rPr>
              <a:t>Positive </a:t>
            </a:r>
            <a:r>
              <a:rPr lang="en-US" sz="2800" dirty="0" smtClean="0">
                <a:cs typeface="Times New Roman" pitchFamily="18" charset="0"/>
              </a:rPr>
              <a:t>adult-to-student interactions </a:t>
            </a:r>
            <a:r>
              <a:rPr lang="en-US" sz="2800" dirty="0" smtClean="0">
                <a:solidFill>
                  <a:schemeClr val="accent2"/>
                </a:solidFill>
                <a:cs typeface="Times New Roman" pitchFamily="18" charset="0"/>
              </a:rPr>
              <a:t>exceed </a:t>
            </a:r>
            <a:r>
              <a:rPr lang="en-US" sz="2800" dirty="0" smtClean="0">
                <a:cs typeface="Times New Roman" pitchFamily="18" charset="0"/>
              </a:rPr>
              <a:t>negative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2"/>
                </a:solidFill>
                <a:cs typeface="Times New Roman" pitchFamily="18" charset="0"/>
              </a:rPr>
              <a:t>Administrators </a:t>
            </a:r>
            <a:r>
              <a:rPr lang="en-US" sz="2800" dirty="0" smtClean="0">
                <a:cs typeface="Times New Roman" pitchFamily="18" charset="0"/>
              </a:rPr>
              <a:t>are active participants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2"/>
                </a:solidFill>
                <a:cs typeface="Times New Roman" pitchFamily="18" charset="0"/>
              </a:rPr>
              <a:t>Data &amp; team-based </a:t>
            </a:r>
            <a:r>
              <a:rPr lang="en-US" sz="2800" dirty="0" smtClean="0">
                <a:cs typeface="Times New Roman" pitchFamily="18" charset="0"/>
              </a:rPr>
              <a:t>action planning &amp; implementation</a:t>
            </a:r>
            <a:endParaRPr lang="en-US" sz="2800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2"/>
                </a:solidFill>
                <a:cs typeface="Times New Roman" pitchFamily="18" charset="0"/>
              </a:rPr>
              <a:t>Function based behavior support </a:t>
            </a:r>
            <a:r>
              <a:rPr lang="en-US" sz="2800" dirty="0" smtClean="0">
                <a:cs typeface="Times New Roman" pitchFamily="18" charset="0"/>
              </a:rPr>
              <a:t>is a foundation for addressing problem behavior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2"/>
                </a:solidFill>
                <a:cs typeface="Times New Roman" pitchFamily="18" charset="0"/>
              </a:rPr>
              <a:t>Full continuum of behavior support </a:t>
            </a:r>
            <a:r>
              <a:rPr lang="en-US" sz="2800" dirty="0" smtClean="0">
                <a:cs typeface="Times New Roman" pitchFamily="18" charset="0"/>
              </a:rPr>
              <a:t>is available to all students</a:t>
            </a:r>
          </a:p>
        </p:txBody>
      </p:sp>
    </p:spTree>
    <p:extLst>
      <p:ext uri="{BB962C8B-B14F-4D97-AF65-F5344CB8AC3E}">
        <p14:creationId xmlns:p14="http://schemas.microsoft.com/office/powerpoint/2010/main" val="3745089059"/>
      </p:ext>
    </p:extLst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Myth about PBS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b="1" i="1" dirty="0" smtClean="0"/>
              <a:t>The essence of PBS is not tickets, rewards, or parties</a:t>
            </a:r>
          </a:p>
          <a:p>
            <a:r>
              <a:rPr lang="en-US" sz="3600" dirty="0" smtClean="0"/>
              <a:t>DE-PBS is used to teach </a:t>
            </a:r>
            <a:r>
              <a:rPr lang="en-US" sz="3600" dirty="0"/>
              <a:t>expected </a:t>
            </a:r>
            <a:r>
              <a:rPr lang="en-US" sz="3600" dirty="0" smtClean="0"/>
              <a:t>behavior, build positive relationships, and develop self-discipline in students</a:t>
            </a:r>
          </a:p>
          <a:p>
            <a:r>
              <a:rPr lang="en-US" sz="3600" dirty="0" smtClean="0"/>
              <a:t>Praise and rewards are simply a vehicle to achieving these goals and are certainly not the most important program component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2063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SW-PBS?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Research has demonstrated:</a:t>
            </a:r>
          </a:p>
          <a:p>
            <a:pPr lvl="1"/>
            <a:r>
              <a:rPr lang="en-US" sz="2800" dirty="0" smtClean="0"/>
              <a:t>Reduction of problem behavior, discipline referrals, and suspensions </a:t>
            </a:r>
          </a:p>
          <a:p>
            <a:pPr lvl="1"/>
            <a:r>
              <a:rPr lang="en-US" sz="2800" dirty="0"/>
              <a:t>I</a:t>
            </a:r>
            <a:r>
              <a:rPr lang="en-US" sz="2800" dirty="0" smtClean="0"/>
              <a:t>ncrease in math and reading scores </a:t>
            </a:r>
          </a:p>
          <a:p>
            <a:pPr lvl="1"/>
            <a:r>
              <a:rPr lang="en-US" sz="2800" dirty="0" smtClean="0"/>
              <a:t>Improvements in overall school climate</a:t>
            </a:r>
          </a:p>
          <a:p>
            <a:pPr marL="365760" lvl="1" indent="0">
              <a:buNone/>
            </a:pPr>
            <a:endParaRPr lang="en-US" dirty="0"/>
          </a:p>
          <a:p>
            <a:pPr marL="365760" lvl="1" indent="0">
              <a:buNone/>
            </a:pPr>
            <a:endParaRPr lang="en-US" dirty="0" smtClean="0"/>
          </a:p>
          <a:p>
            <a:pPr marL="0" indent="0" algn="r">
              <a:buNone/>
            </a:pPr>
            <a:r>
              <a:rPr lang="en-US" sz="2000" i="1" dirty="0" smtClean="0"/>
              <a:t>(Lassen, Steele, &amp; Sailor, 2006; </a:t>
            </a:r>
            <a:r>
              <a:rPr lang="da-DK" sz="2000" i="1" dirty="0"/>
              <a:t>Lewis et al., 2002; </a:t>
            </a:r>
            <a:r>
              <a:rPr lang="da-DK" sz="2000" i="1" dirty="0" smtClean="0"/>
              <a:t>L</a:t>
            </a:r>
            <a:r>
              <a:rPr lang="en-US" sz="2000" i="1" dirty="0" err="1" smtClean="0"/>
              <a:t>uiselli</a:t>
            </a:r>
            <a:r>
              <a:rPr lang="en-US" sz="2000" i="1" dirty="0"/>
              <a:t>, Putnam, </a:t>
            </a:r>
            <a:r>
              <a:rPr lang="en-US" sz="2000" i="1" dirty="0" smtClean="0"/>
              <a:t>and Sunderland, 2002; </a:t>
            </a:r>
            <a:r>
              <a:rPr lang="da-DK" sz="2000" i="1" dirty="0" smtClean="0"/>
              <a:t>Todd </a:t>
            </a:r>
            <a:r>
              <a:rPr lang="da-DK" sz="2000" i="1" dirty="0"/>
              <a:t>et al., 1999</a:t>
            </a:r>
            <a:r>
              <a:rPr lang="da-DK" sz="2000" i="1" dirty="0" smtClean="0"/>
              <a:t>)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253653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ChangeArrowheads="1"/>
          </p:cNvSpPr>
          <p:nvPr/>
        </p:nvSpPr>
        <p:spPr bwMode="auto">
          <a:xfrm>
            <a:off x="3200400" y="1143000"/>
            <a:ext cx="3657600" cy="5257800"/>
          </a:xfrm>
          <a:prstGeom prst="triangle">
            <a:avLst>
              <a:gd name="adj" fmla="val 50000"/>
            </a:avLst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3" name="AutoShape 3"/>
          <p:cNvSpPr>
            <a:spLocks noChangeArrowheads="1"/>
          </p:cNvSpPr>
          <p:nvPr/>
        </p:nvSpPr>
        <p:spPr bwMode="auto">
          <a:xfrm>
            <a:off x="4572000" y="1066800"/>
            <a:ext cx="914400" cy="13716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4" name="AutoShape 4"/>
          <p:cNvSpPr>
            <a:spLocks noChangeArrowheads="1"/>
          </p:cNvSpPr>
          <p:nvPr/>
        </p:nvSpPr>
        <p:spPr bwMode="auto">
          <a:xfrm>
            <a:off x="4830763" y="1066800"/>
            <a:ext cx="406400" cy="6096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5" name="AutoShape 5"/>
          <p:cNvSpPr>
            <a:spLocks/>
          </p:cNvSpPr>
          <p:nvPr/>
        </p:nvSpPr>
        <p:spPr bwMode="auto">
          <a:xfrm rot="1068829">
            <a:off x="3581400" y="838200"/>
            <a:ext cx="457200" cy="5673725"/>
          </a:xfrm>
          <a:prstGeom prst="leftBrace">
            <a:avLst>
              <a:gd name="adj1" fmla="val 103414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685800" y="2967038"/>
            <a:ext cx="2667000" cy="1200329"/>
          </a:xfrm>
          <a:prstGeom prst="rect">
            <a:avLst/>
          </a:prstGeom>
          <a:noFill/>
          <a:ln w="38100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ctr"/>
            <a:r>
              <a:rPr lang="en-US" sz="1800" b="1" dirty="0">
                <a:latin typeface="+mj-lt"/>
              </a:rPr>
              <a:t>Primary Prevention</a:t>
            </a:r>
            <a:r>
              <a:rPr lang="en-US" sz="1800" dirty="0">
                <a:latin typeface="+mj-lt"/>
              </a:rPr>
              <a:t>:</a:t>
            </a:r>
          </a:p>
          <a:p>
            <a:pPr algn="ctr"/>
            <a:r>
              <a:rPr lang="en-US" sz="1800" dirty="0">
                <a:latin typeface="+mj-lt"/>
              </a:rPr>
              <a:t>School-/Classroom-</a:t>
            </a:r>
          </a:p>
          <a:p>
            <a:pPr algn="ctr"/>
            <a:r>
              <a:rPr lang="en-US" sz="1800" dirty="0">
                <a:latin typeface="+mj-lt"/>
              </a:rPr>
              <a:t>Wide Systems </a:t>
            </a:r>
            <a:r>
              <a:rPr lang="en-US" sz="1800" dirty="0" smtClean="0">
                <a:latin typeface="+mj-lt"/>
              </a:rPr>
              <a:t>for All Students, Staff</a:t>
            </a:r>
            <a:r>
              <a:rPr lang="en-US" sz="1800" dirty="0">
                <a:latin typeface="+mj-lt"/>
              </a:rPr>
              <a:t>, &amp; Settings</a:t>
            </a:r>
          </a:p>
        </p:txBody>
      </p:sp>
      <p:sp>
        <p:nvSpPr>
          <p:cNvPr id="35847" name="AutoShape 7"/>
          <p:cNvSpPr>
            <a:spLocks/>
          </p:cNvSpPr>
          <p:nvPr/>
        </p:nvSpPr>
        <p:spPr bwMode="auto">
          <a:xfrm rot="-1184886">
            <a:off x="5562600" y="990600"/>
            <a:ext cx="304800" cy="609600"/>
          </a:xfrm>
          <a:prstGeom prst="rightBrace">
            <a:avLst>
              <a:gd name="adj1" fmla="val 16667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8" name="AutoShape 8"/>
          <p:cNvSpPr>
            <a:spLocks/>
          </p:cNvSpPr>
          <p:nvPr/>
        </p:nvSpPr>
        <p:spPr bwMode="auto">
          <a:xfrm rot="-1243991">
            <a:off x="5384800" y="935038"/>
            <a:ext cx="304800" cy="1447800"/>
          </a:xfrm>
          <a:prstGeom prst="rightBrace">
            <a:avLst>
              <a:gd name="adj1" fmla="val 39583"/>
              <a:gd name="adj2" fmla="val 79222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5999163" y="1905000"/>
            <a:ext cx="2687637" cy="1200150"/>
          </a:xfrm>
          <a:prstGeom prst="rect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ctr"/>
            <a:r>
              <a:rPr lang="en-US" sz="1800" b="1" dirty="0">
                <a:latin typeface="+mj-lt"/>
              </a:rPr>
              <a:t>Secondary Prevention</a:t>
            </a:r>
            <a:r>
              <a:rPr lang="en-US" sz="1800" dirty="0">
                <a:latin typeface="+mj-lt"/>
              </a:rPr>
              <a:t>:</a:t>
            </a:r>
          </a:p>
          <a:p>
            <a:pPr algn="ctr"/>
            <a:r>
              <a:rPr lang="en-US" sz="1800" dirty="0">
                <a:latin typeface="+mj-lt"/>
              </a:rPr>
              <a:t>Specialized Group</a:t>
            </a:r>
          </a:p>
          <a:p>
            <a:pPr algn="ctr"/>
            <a:r>
              <a:rPr lang="en-US" sz="1800" dirty="0">
                <a:latin typeface="+mj-lt"/>
              </a:rPr>
              <a:t>Systems for Students with At-Risk Behavior</a:t>
            </a: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6019800" y="304800"/>
            <a:ext cx="2667000" cy="147478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ctr"/>
            <a:r>
              <a:rPr lang="en-US" sz="1800" b="1" dirty="0">
                <a:latin typeface="+mj-lt"/>
              </a:rPr>
              <a:t>Tertiary Prevention</a:t>
            </a:r>
            <a:r>
              <a:rPr lang="en-US" sz="1800" dirty="0">
                <a:latin typeface="+mj-lt"/>
              </a:rPr>
              <a:t>:</a:t>
            </a:r>
          </a:p>
          <a:p>
            <a:pPr algn="ctr"/>
            <a:r>
              <a:rPr lang="en-US" sz="1800" dirty="0">
                <a:latin typeface="+mj-lt"/>
              </a:rPr>
              <a:t>Specialized </a:t>
            </a:r>
          </a:p>
          <a:p>
            <a:pPr algn="ctr"/>
            <a:r>
              <a:rPr lang="en-US" sz="1800" dirty="0">
                <a:latin typeface="+mj-lt"/>
              </a:rPr>
              <a:t>Individualized</a:t>
            </a:r>
          </a:p>
          <a:p>
            <a:pPr algn="ctr"/>
            <a:r>
              <a:rPr lang="en-US" sz="1800" dirty="0">
                <a:latin typeface="+mj-lt"/>
              </a:rPr>
              <a:t>Systems for Students with High-Risk Behavior</a:t>
            </a:r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3886200" y="5943600"/>
            <a:ext cx="2362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ctr"/>
            <a:r>
              <a:rPr lang="en-US" sz="1800" dirty="0">
                <a:latin typeface="+mj-lt"/>
              </a:rPr>
              <a:t>~80% of Students</a:t>
            </a:r>
          </a:p>
        </p:txBody>
      </p:sp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4627563" y="2057400"/>
            <a:ext cx="838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ctr"/>
            <a:r>
              <a:rPr lang="en-US" sz="1800" dirty="0">
                <a:latin typeface="+mj-lt"/>
              </a:rPr>
              <a:t>~15% </a:t>
            </a:r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4616450" y="1295400"/>
            <a:ext cx="838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ctr"/>
            <a:r>
              <a:rPr lang="en-US" sz="1800" dirty="0">
                <a:latin typeface="+mj-lt"/>
              </a:rPr>
              <a:t>~5% </a:t>
            </a:r>
          </a:p>
        </p:txBody>
      </p:sp>
      <p:sp>
        <p:nvSpPr>
          <p:cNvPr id="35854" name="Text Box 14"/>
          <p:cNvSpPr txBox="1">
            <a:spLocks noChangeArrowheads="1"/>
          </p:cNvSpPr>
          <p:nvPr/>
        </p:nvSpPr>
        <p:spPr bwMode="auto">
          <a:xfrm>
            <a:off x="685800" y="528638"/>
            <a:ext cx="2963863" cy="2062103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ctr"/>
            <a:r>
              <a:rPr lang="en-US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SCHOOL-WIDE </a:t>
            </a:r>
            <a:endParaRPr lang="en-US" sz="3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r>
              <a:rPr lang="en-US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POSITIVE BEHAVIOR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SUPPORT</a:t>
            </a:r>
          </a:p>
        </p:txBody>
      </p:sp>
    </p:spTree>
    <p:extLst>
      <p:ext uri="{BB962C8B-B14F-4D97-AF65-F5344CB8AC3E}">
        <p14:creationId xmlns:p14="http://schemas.microsoft.com/office/powerpoint/2010/main" val="34857249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Why use data?</a:t>
            </a:r>
          </a:p>
          <a:p>
            <a:pPr lvl="1">
              <a:lnSpc>
                <a:spcPct val="90000"/>
              </a:lnSpc>
            </a:pPr>
            <a:r>
              <a:rPr lang="en-US" sz="2700" dirty="0"/>
              <a:t>Sets baseline to measure improvement</a:t>
            </a:r>
          </a:p>
          <a:p>
            <a:pPr lvl="1">
              <a:lnSpc>
                <a:spcPct val="90000"/>
              </a:lnSpc>
            </a:pPr>
            <a:r>
              <a:rPr lang="en-US" sz="2700" dirty="0"/>
              <a:t>Identifies need</a:t>
            </a:r>
          </a:p>
          <a:p>
            <a:pPr lvl="1">
              <a:lnSpc>
                <a:spcPct val="90000"/>
              </a:lnSpc>
            </a:pPr>
            <a:r>
              <a:rPr lang="en-US" sz="2700" dirty="0"/>
              <a:t>Guides intervention planning</a:t>
            </a:r>
          </a:p>
          <a:p>
            <a:pPr lvl="1">
              <a:lnSpc>
                <a:spcPct val="90000"/>
              </a:lnSpc>
            </a:pPr>
            <a:r>
              <a:rPr lang="en-US" sz="2700" dirty="0"/>
              <a:t>Measures effectiveness of our systems and practices</a:t>
            </a:r>
          </a:p>
          <a:p>
            <a:pPr>
              <a:lnSpc>
                <a:spcPct val="90000"/>
              </a:lnSpc>
            </a:pPr>
            <a:r>
              <a:rPr lang="en-US" b="1" dirty="0" smtClean="0">
                <a:ea typeface="ＭＳ Ｐゴシック" charset="-128"/>
              </a:rPr>
              <a:t>What types of data can you use?</a:t>
            </a:r>
          </a:p>
          <a:p>
            <a:pPr lvl="1"/>
            <a:r>
              <a:rPr lang="en-US" sz="2700" dirty="0"/>
              <a:t>Office Discipline Referral Data (ODR)</a:t>
            </a:r>
          </a:p>
          <a:p>
            <a:pPr lvl="1"/>
            <a:r>
              <a:rPr lang="en-US" sz="2700" dirty="0"/>
              <a:t>Delaware School Climate Survey</a:t>
            </a:r>
          </a:p>
          <a:p>
            <a:pPr lvl="1">
              <a:lnSpc>
                <a:spcPct val="90000"/>
              </a:lnSpc>
            </a:pPr>
            <a:r>
              <a:rPr lang="en-US" sz="2700" dirty="0"/>
              <a:t>Disproportionality Data  </a:t>
            </a:r>
          </a:p>
          <a:p>
            <a:pPr lvl="1">
              <a:lnSpc>
                <a:spcPct val="90000"/>
              </a:lnSpc>
            </a:pPr>
            <a:r>
              <a:rPr lang="en-US" sz="2700" dirty="0"/>
              <a:t>Staff &amp; Student Attendance</a:t>
            </a:r>
          </a:p>
          <a:p>
            <a:pPr lvl="1">
              <a:lnSpc>
                <a:spcPct val="90000"/>
              </a:lnSpc>
            </a:pPr>
            <a:r>
              <a:rPr lang="en-US" sz="2700" dirty="0"/>
              <a:t>Retention, Dropout, Graduation Data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01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Office Discipline Referral Data (ODR)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00200"/>
            <a:ext cx="8385048" cy="4495800"/>
          </a:xfrm>
        </p:spPr>
        <p:txBody>
          <a:bodyPr/>
          <a:lstStyle/>
          <a:p>
            <a:r>
              <a:rPr lang="en-US" sz="2800" dirty="0" smtClean="0"/>
              <a:t>“The Big Five”</a:t>
            </a:r>
            <a:endParaRPr lang="en-US" sz="2800" dirty="0"/>
          </a:p>
          <a:p>
            <a:pPr lvl="1"/>
            <a:r>
              <a:rPr lang="en-US" sz="2800" dirty="0"/>
              <a:t>Average </a:t>
            </a:r>
            <a:r>
              <a:rPr lang="en-US" sz="2800" dirty="0" smtClean="0"/>
              <a:t># of Referrals Per Day Per Month</a:t>
            </a:r>
          </a:p>
          <a:p>
            <a:pPr lvl="1"/>
            <a:r>
              <a:rPr lang="en-US" sz="2800" dirty="0" smtClean="0"/>
              <a:t># </a:t>
            </a:r>
            <a:r>
              <a:rPr lang="en-US" sz="2800" dirty="0"/>
              <a:t>of Referrals by Location</a:t>
            </a:r>
          </a:p>
          <a:p>
            <a:pPr lvl="1"/>
            <a:r>
              <a:rPr lang="en-US" sz="2800" dirty="0"/>
              <a:t># of Referrals by Behavior</a:t>
            </a:r>
          </a:p>
          <a:p>
            <a:pPr lvl="1"/>
            <a:r>
              <a:rPr lang="en-US" sz="2800" dirty="0" smtClean="0"/>
              <a:t># </a:t>
            </a:r>
            <a:r>
              <a:rPr lang="en-US" sz="2800" dirty="0"/>
              <a:t>of Referrals by Time of Day</a:t>
            </a:r>
          </a:p>
          <a:p>
            <a:pPr lvl="1"/>
            <a:r>
              <a:rPr lang="en-US" sz="2800" dirty="0"/>
              <a:t># of Referrals by Student (DDRT)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15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990600"/>
          </a:xfrm>
        </p:spPr>
        <p:txBody>
          <a:bodyPr>
            <a:noAutofit/>
          </a:bodyPr>
          <a:lstStyle/>
          <a:p>
            <a:r>
              <a:rPr lang="en-US" sz="4000" dirty="0" smtClean="0"/>
              <a:t>Our School’s ODR Data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i="1" dirty="0" smtClean="0">
                <a:solidFill>
                  <a:srgbClr val="FF0000"/>
                </a:solidFill>
              </a:rPr>
              <a:t>Insert data overview here to review with staff</a:t>
            </a:r>
            <a:endParaRPr lang="en-US" sz="36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70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3384</TotalTime>
  <Words>1815</Words>
  <Application>Microsoft Office PowerPoint</Application>
  <PresentationFormat>On-screen Show (4:3)</PresentationFormat>
  <Paragraphs>209</Paragraphs>
  <Slides>27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Median</vt:lpstr>
      <vt:lpstr>DE-PBS School-wide  Positive Behavior Supports  </vt:lpstr>
      <vt:lpstr>What is School-wide Positive Behavior Support?</vt:lpstr>
      <vt:lpstr>What does PBS look like in a school? </vt:lpstr>
      <vt:lpstr>Common Myth about PBS</vt:lpstr>
      <vt:lpstr>Why Use SW-PBS?</vt:lpstr>
      <vt:lpstr>PowerPoint Presentation</vt:lpstr>
      <vt:lpstr>Use of Data</vt:lpstr>
      <vt:lpstr>Office Discipline Referral Data (ODR)</vt:lpstr>
      <vt:lpstr>Our School’s ODR Data </vt:lpstr>
      <vt:lpstr>Our School’s School Climate Data </vt:lpstr>
      <vt:lpstr>Including Students</vt:lpstr>
      <vt:lpstr>Our Student Kick-Off</vt:lpstr>
      <vt:lpstr>Including Families</vt:lpstr>
      <vt:lpstr> School-wide Expectations </vt:lpstr>
      <vt:lpstr> Our School-wide Expectations </vt:lpstr>
      <vt:lpstr>Teaching Expectations</vt:lpstr>
      <vt:lpstr>School-Wide Behavioral Matrix</vt:lpstr>
      <vt:lpstr>Our School-Wide Behavioral Matrix</vt:lpstr>
      <vt:lpstr>How do you teach behavioral expectations?</vt:lpstr>
      <vt:lpstr>Our Teaching Plan</vt:lpstr>
      <vt:lpstr>Acknowledging Students</vt:lpstr>
      <vt:lpstr>Acknowledging Students</vt:lpstr>
      <vt:lpstr>Acknowledging Students</vt:lpstr>
      <vt:lpstr>Acknowledging Students</vt:lpstr>
      <vt:lpstr>Developing Self-Discipline</vt:lpstr>
      <vt:lpstr>Developing Self-Discipline</vt:lpstr>
      <vt:lpstr>Role of Teachers and Staff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School-wide PBS Team Training</dc:title>
  <dc:creator>Hearn, Sarah</dc:creator>
  <cp:lastModifiedBy>Jessica Kradjel</cp:lastModifiedBy>
  <cp:revision>199</cp:revision>
  <cp:lastPrinted>2013-06-17T20:11:29Z</cp:lastPrinted>
  <dcterms:created xsi:type="dcterms:W3CDTF">2006-08-16T00:00:00Z</dcterms:created>
  <dcterms:modified xsi:type="dcterms:W3CDTF">2013-09-26T16:30:24Z</dcterms:modified>
</cp:coreProperties>
</file>