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64"/>
  </p:notesMasterIdLst>
  <p:handoutMasterIdLst>
    <p:handoutMasterId r:id="rId65"/>
  </p:handoutMasterIdLst>
  <p:sldIdLst>
    <p:sldId id="283" r:id="rId2"/>
    <p:sldId id="418" r:id="rId3"/>
    <p:sldId id="284" r:id="rId4"/>
    <p:sldId id="389" r:id="rId5"/>
    <p:sldId id="390" r:id="rId6"/>
    <p:sldId id="391" r:id="rId7"/>
    <p:sldId id="396" r:id="rId8"/>
    <p:sldId id="397" r:id="rId9"/>
    <p:sldId id="398" r:id="rId10"/>
    <p:sldId id="399" r:id="rId11"/>
    <p:sldId id="400" r:id="rId12"/>
    <p:sldId id="409" r:id="rId13"/>
    <p:sldId id="401" r:id="rId14"/>
    <p:sldId id="402" r:id="rId15"/>
    <p:sldId id="407" r:id="rId16"/>
    <p:sldId id="410" r:id="rId17"/>
    <p:sldId id="408" r:id="rId18"/>
    <p:sldId id="403" r:id="rId19"/>
    <p:sldId id="405" r:id="rId20"/>
    <p:sldId id="406" r:id="rId21"/>
    <p:sldId id="348" r:id="rId22"/>
    <p:sldId id="375" r:id="rId23"/>
    <p:sldId id="376" r:id="rId24"/>
    <p:sldId id="377" r:id="rId25"/>
    <p:sldId id="378" r:id="rId26"/>
    <p:sldId id="379" r:id="rId27"/>
    <p:sldId id="380" r:id="rId28"/>
    <p:sldId id="381" r:id="rId29"/>
    <p:sldId id="382" r:id="rId30"/>
    <p:sldId id="383" r:id="rId31"/>
    <p:sldId id="384" r:id="rId32"/>
    <p:sldId id="385" r:id="rId33"/>
    <p:sldId id="386" r:id="rId34"/>
    <p:sldId id="387" r:id="rId35"/>
    <p:sldId id="388" r:id="rId36"/>
    <p:sldId id="365" r:id="rId37"/>
    <p:sldId id="366" r:id="rId38"/>
    <p:sldId id="367" r:id="rId39"/>
    <p:sldId id="368" r:id="rId40"/>
    <p:sldId id="369" r:id="rId41"/>
    <p:sldId id="372" r:id="rId42"/>
    <p:sldId id="370" r:id="rId43"/>
    <p:sldId id="371" r:id="rId44"/>
    <p:sldId id="373" r:id="rId45"/>
    <p:sldId id="416" r:id="rId46"/>
    <p:sldId id="417" r:id="rId47"/>
    <p:sldId id="293" r:id="rId48"/>
    <p:sldId id="345" r:id="rId49"/>
    <p:sldId id="295" r:id="rId50"/>
    <p:sldId id="350" r:id="rId51"/>
    <p:sldId id="351" r:id="rId52"/>
    <p:sldId id="353" r:id="rId53"/>
    <p:sldId id="303" r:id="rId54"/>
    <p:sldId id="271" r:id="rId55"/>
    <p:sldId id="269" r:id="rId56"/>
    <p:sldId id="419" r:id="rId57"/>
    <p:sldId id="412" r:id="rId58"/>
    <p:sldId id="413" r:id="rId59"/>
    <p:sldId id="414" r:id="rId60"/>
    <p:sldId id="415" r:id="rId61"/>
    <p:sldId id="411" r:id="rId62"/>
    <p:sldId id="304" r:id="rId6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68" autoAdjust="0"/>
    <p:restoredTop sz="85592" autoAdjust="0"/>
  </p:normalViewPr>
  <p:slideViewPr>
    <p:cSldViewPr>
      <p:cViewPr>
        <p:scale>
          <a:sx n="80" d="100"/>
          <a:sy n="80" d="100"/>
        </p:scale>
        <p:origin x="-1554" y="-8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F5B0DB-AB9B-4751-8313-EAE416EF253D}"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AA498E1C-69B4-40CF-9041-15E0191A4D86}">
      <dgm:prSet phldrT="[Text]"/>
      <dgm:spPr/>
      <dgm:t>
        <a:bodyPr/>
        <a:lstStyle/>
        <a:p>
          <a:r>
            <a:rPr lang="en-US" dirty="0" smtClean="0"/>
            <a:t>School</a:t>
          </a:r>
          <a:endParaRPr lang="en-US" dirty="0"/>
        </a:p>
      </dgm:t>
    </dgm:pt>
    <dgm:pt modelId="{32B08A89-688F-479A-A5B8-613346E11CA4}" type="parTrans" cxnId="{8DA6451E-0230-4637-A316-BA8DFD106D79}">
      <dgm:prSet/>
      <dgm:spPr/>
      <dgm:t>
        <a:bodyPr/>
        <a:lstStyle/>
        <a:p>
          <a:endParaRPr lang="en-US"/>
        </a:p>
      </dgm:t>
    </dgm:pt>
    <dgm:pt modelId="{15915AF9-3BB6-4A04-AB4F-ED91E05803FA}" type="sibTrans" cxnId="{8DA6451E-0230-4637-A316-BA8DFD106D79}">
      <dgm:prSet/>
      <dgm:spPr/>
      <dgm:t>
        <a:bodyPr/>
        <a:lstStyle/>
        <a:p>
          <a:endParaRPr lang="en-US"/>
        </a:p>
      </dgm:t>
    </dgm:pt>
    <dgm:pt modelId="{BF12AFDD-FD04-4D92-B618-B584CEFEF5C9}">
      <dgm:prSet phldrT="[Text]"/>
      <dgm:spPr/>
      <dgm:t>
        <a:bodyPr/>
        <a:lstStyle/>
        <a:p>
          <a:r>
            <a:rPr lang="en-US" dirty="0" smtClean="0"/>
            <a:t>Team leader or administrator email District Coach</a:t>
          </a:r>
          <a:endParaRPr lang="en-US" dirty="0"/>
        </a:p>
      </dgm:t>
    </dgm:pt>
    <dgm:pt modelId="{7EE9C55E-22D2-4BEE-B62E-2C2EFB378D2E}" type="parTrans" cxnId="{461380DA-0597-492B-834D-CE25C4D3728F}">
      <dgm:prSet/>
      <dgm:spPr/>
      <dgm:t>
        <a:bodyPr/>
        <a:lstStyle/>
        <a:p>
          <a:endParaRPr lang="en-US"/>
        </a:p>
      </dgm:t>
    </dgm:pt>
    <dgm:pt modelId="{3025C89E-38E5-4D12-8373-5B70C243F682}" type="sibTrans" cxnId="{461380DA-0597-492B-834D-CE25C4D3728F}">
      <dgm:prSet/>
      <dgm:spPr/>
      <dgm:t>
        <a:bodyPr/>
        <a:lstStyle/>
        <a:p>
          <a:endParaRPr lang="en-US"/>
        </a:p>
      </dgm:t>
    </dgm:pt>
    <dgm:pt modelId="{6FD5DA48-BAB2-4CB2-B288-4E5B07B62FC2}">
      <dgm:prSet phldrT="[Text]"/>
      <dgm:spPr/>
      <dgm:t>
        <a:bodyPr/>
        <a:lstStyle/>
        <a:p>
          <a:r>
            <a:rPr lang="en-US" dirty="0" smtClean="0"/>
            <a:t>District</a:t>
          </a:r>
          <a:endParaRPr lang="en-US" dirty="0"/>
        </a:p>
      </dgm:t>
    </dgm:pt>
    <dgm:pt modelId="{2ECD3EBB-44C8-4B7B-AEDC-B3BC691F42C6}" type="parTrans" cxnId="{FC592BAD-9687-4AF5-BC46-DF3D944B1D00}">
      <dgm:prSet/>
      <dgm:spPr/>
      <dgm:t>
        <a:bodyPr/>
        <a:lstStyle/>
        <a:p>
          <a:endParaRPr lang="en-US"/>
        </a:p>
      </dgm:t>
    </dgm:pt>
    <dgm:pt modelId="{15FD0EAD-EA2B-4851-8571-C5027E01659B}" type="sibTrans" cxnId="{FC592BAD-9687-4AF5-BC46-DF3D944B1D00}">
      <dgm:prSet/>
      <dgm:spPr/>
      <dgm:t>
        <a:bodyPr/>
        <a:lstStyle/>
        <a:p>
          <a:endParaRPr lang="en-US"/>
        </a:p>
      </dgm:t>
    </dgm:pt>
    <dgm:pt modelId="{E58FD832-8616-47E4-B021-52B3E7500BB6}">
      <dgm:prSet phldrT="[Text]"/>
      <dgm:spPr/>
      <dgm:t>
        <a:bodyPr/>
        <a:lstStyle/>
        <a:p>
          <a:r>
            <a:rPr lang="en-US" dirty="0" smtClean="0"/>
            <a:t>Contact Project Coach as needed	</a:t>
          </a:r>
          <a:endParaRPr lang="en-US" dirty="0"/>
        </a:p>
      </dgm:t>
    </dgm:pt>
    <dgm:pt modelId="{8864A93F-D1DE-4399-954C-AF6A27BC543F}" type="parTrans" cxnId="{DDA1A977-ED67-433D-ACA6-A6740F63D648}">
      <dgm:prSet/>
      <dgm:spPr/>
      <dgm:t>
        <a:bodyPr/>
        <a:lstStyle/>
        <a:p>
          <a:endParaRPr lang="en-US"/>
        </a:p>
      </dgm:t>
    </dgm:pt>
    <dgm:pt modelId="{9F9DEBD0-A0E7-4648-9CA3-0F4369C3C758}" type="sibTrans" cxnId="{DDA1A977-ED67-433D-ACA6-A6740F63D648}">
      <dgm:prSet/>
      <dgm:spPr/>
      <dgm:t>
        <a:bodyPr/>
        <a:lstStyle/>
        <a:p>
          <a:endParaRPr lang="en-US"/>
        </a:p>
      </dgm:t>
    </dgm:pt>
    <dgm:pt modelId="{47E8BE36-FDCC-4BB6-85B3-ADA0EEA8DA5E}">
      <dgm:prSet phldrT="[Text]"/>
      <dgm:spPr/>
      <dgm:t>
        <a:bodyPr/>
        <a:lstStyle/>
        <a:p>
          <a:r>
            <a:rPr lang="en-US" dirty="0" smtClean="0"/>
            <a:t>District Coach respond to school</a:t>
          </a:r>
          <a:endParaRPr lang="en-US" dirty="0"/>
        </a:p>
      </dgm:t>
    </dgm:pt>
    <dgm:pt modelId="{4E010AC3-3957-463A-BCE0-6DCD90253BB3}" type="parTrans" cxnId="{A7E09A08-B095-4732-A74C-81D99F58070B}">
      <dgm:prSet/>
      <dgm:spPr/>
      <dgm:t>
        <a:bodyPr/>
        <a:lstStyle/>
        <a:p>
          <a:endParaRPr lang="en-US"/>
        </a:p>
      </dgm:t>
    </dgm:pt>
    <dgm:pt modelId="{55D18152-1D2A-4351-A8AD-2E1906C6BF6B}" type="sibTrans" cxnId="{A7E09A08-B095-4732-A74C-81D99F58070B}">
      <dgm:prSet/>
      <dgm:spPr/>
      <dgm:t>
        <a:bodyPr/>
        <a:lstStyle/>
        <a:p>
          <a:endParaRPr lang="en-US"/>
        </a:p>
      </dgm:t>
    </dgm:pt>
    <dgm:pt modelId="{2273EA1E-BF0D-4110-97E1-6F6D70C4FA26}">
      <dgm:prSet phldrT="[Text]"/>
      <dgm:spPr/>
      <dgm:t>
        <a:bodyPr/>
        <a:lstStyle/>
        <a:p>
          <a:r>
            <a:rPr lang="en-US" dirty="0" smtClean="0"/>
            <a:t>DE-PBS</a:t>
          </a:r>
          <a:endParaRPr lang="en-US" dirty="0"/>
        </a:p>
      </dgm:t>
    </dgm:pt>
    <dgm:pt modelId="{CD29A8C1-90AF-4D4A-9FD9-FDA5CBC9725E}" type="parTrans" cxnId="{FD2F01D1-1AB8-4375-B228-849E8E34A171}">
      <dgm:prSet/>
      <dgm:spPr/>
      <dgm:t>
        <a:bodyPr/>
        <a:lstStyle/>
        <a:p>
          <a:endParaRPr lang="en-US"/>
        </a:p>
      </dgm:t>
    </dgm:pt>
    <dgm:pt modelId="{DA627819-B0B1-4E22-A017-8B2C529375C4}" type="sibTrans" cxnId="{FD2F01D1-1AB8-4375-B228-849E8E34A171}">
      <dgm:prSet/>
      <dgm:spPr/>
      <dgm:t>
        <a:bodyPr/>
        <a:lstStyle/>
        <a:p>
          <a:endParaRPr lang="en-US"/>
        </a:p>
      </dgm:t>
    </dgm:pt>
    <dgm:pt modelId="{1E19CD36-8F51-469F-99FB-CBBF8289A32A}">
      <dgm:prSet phldrT="[Text]"/>
      <dgm:spPr/>
      <dgm:t>
        <a:bodyPr/>
        <a:lstStyle/>
        <a:p>
          <a:r>
            <a:rPr lang="en-US" dirty="0" smtClean="0"/>
            <a:t>Project Coach support District Coach</a:t>
          </a:r>
          <a:endParaRPr lang="en-US" dirty="0"/>
        </a:p>
      </dgm:t>
    </dgm:pt>
    <dgm:pt modelId="{B8796CBB-F08A-410B-8B61-3C8077EBC152}" type="parTrans" cxnId="{14043614-019C-4D83-8D1C-0582ADFC7CD9}">
      <dgm:prSet/>
      <dgm:spPr/>
      <dgm:t>
        <a:bodyPr/>
        <a:lstStyle/>
        <a:p>
          <a:endParaRPr lang="en-US"/>
        </a:p>
      </dgm:t>
    </dgm:pt>
    <dgm:pt modelId="{7EED4629-40E4-493B-9FAB-95F158F3268E}" type="sibTrans" cxnId="{14043614-019C-4D83-8D1C-0582ADFC7CD9}">
      <dgm:prSet/>
      <dgm:spPr/>
      <dgm:t>
        <a:bodyPr/>
        <a:lstStyle/>
        <a:p>
          <a:endParaRPr lang="en-US"/>
        </a:p>
      </dgm:t>
    </dgm:pt>
    <dgm:pt modelId="{55C16B5A-7F92-4A91-B0A9-F7F87069DACC}">
      <dgm:prSet phldrT="[Text]"/>
      <dgm:spPr/>
      <dgm:t>
        <a:bodyPr/>
        <a:lstStyle/>
        <a:p>
          <a:r>
            <a:rPr lang="en-US" dirty="0" smtClean="0"/>
            <a:t>Project Coach in contact with DE-PBS staff team as needed</a:t>
          </a:r>
          <a:endParaRPr lang="en-US" dirty="0"/>
        </a:p>
      </dgm:t>
    </dgm:pt>
    <dgm:pt modelId="{443E879A-0EF4-44C7-A309-E78E631D6156}" type="parTrans" cxnId="{625FB615-ED62-4BA8-9D86-F243E00E6B92}">
      <dgm:prSet/>
      <dgm:spPr/>
      <dgm:t>
        <a:bodyPr/>
        <a:lstStyle/>
        <a:p>
          <a:endParaRPr lang="en-US"/>
        </a:p>
      </dgm:t>
    </dgm:pt>
    <dgm:pt modelId="{BD6DA162-D6CB-4A36-8D0F-6CB386C96AB1}" type="sibTrans" cxnId="{625FB615-ED62-4BA8-9D86-F243E00E6B92}">
      <dgm:prSet/>
      <dgm:spPr/>
      <dgm:t>
        <a:bodyPr/>
        <a:lstStyle/>
        <a:p>
          <a:endParaRPr lang="en-US"/>
        </a:p>
      </dgm:t>
    </dgm:pt>
    <dgm:pt modelId="{8E6BE2E5-1DCD-4D9C-81E3-A13CF98E1B0B}" type="pres">
      <dgm:prSet presAssocID="{96F5B0DB-AB9B-4751-8313-EAE416EF253D}" presName="linearFlow" presStyleCnt="0">
        <dgm:presLayoutVars>
          <dgm:dir/>
          <dgm:animLvl val="lvl"/>
          <dgm:resizeHandles val="exact"/>
        </dgm:presLayoutVars>
      </dgm:prSet>
      <dgm:spPr/>
      <dgm:t>
        <a:bodyPr/>
        <a:lstStyle/>
        <a:p>
          <a:endParaRPr lang="en-US"/>
        </a:p>
      </dgm:t>
    </dgm:pt>
    <dgm:pt modelId="{E3F23D84-CC0A-49FB-A00B-6647154AC6A6}" type="pres">
      <dgm:prSet presAssocID="{AA498E1C-69B4-40CF-9041-15E0191A4D86}" presName="composite" presStyleCnt="0"/>
      <dgm:spPr/>
      <dgm:t>
        <a:bodyPr/>
        <a:lstStyle/>
        <a:p>
          <a:endParaRPr lang="en-US"/>
        </a:p>
      </dgm:t>
    </dgm:pt>
    <dgm:pt modelId="{F98C748D-5E06-4572-8087-14D50AEE155C}" type="pres">
      <dgm:prSet presAssocID="{AA498E1C-69B4-40CF-9041-15E0191A4D86}" presName="parentText" presStyleLbl="alignNode1" presStyleIdx="0" presStyleCnt="3">
        <dgm:presLayoutVars>
          <dgm:chMax val="1"/>
          <dgm:bulletEnabled val="1"/>
        </dgm:presLayoutVars>
      </dgm:prSet>
      <dgm:spPr/>
      <dgm:t>
        <a:bodyPr/>
        <a:lstStyle/>
        <a:p>
          <a:endParaRPr lang="en-US"/>
        </a:p>
      </dgm:t>
    </dgm:pt>
    <dgm:pt modelId="{53F636E1-940A-419C-949E-FBA81CF057B7}" type="pres">
      <dgm:prSet presAssocID="{AA498E1C-69B4-40CF-9041-15E0191A4D86}" presName="descendantText" presStyleLbl="alignAcc1" presStyleIdx="0" presStyleCnt="3">
        <dgm:presLayoutVars>
          <dgm:bulletEnabled val="1"/>
        </dgm:presLayoutVars>
      </dgm:prSet>
      <dgm:spPr/>
      <dgm:t>
        <a:bodyPr/>
        <a:lstStyle/>
        <a:p>
          <a:endParaRPr lang="en-US"/>
        </a:p>
      </dgm:t>
    </dgm:pt>
    <dgm:pt modelId="{85E561F9-A233-437D-BDDF-46EEE8B2FABD}" type="pres">
      <dgm:prSet presAssocID="{15915AF9-3BB6-4A04-AB4F-ED91E05803FA}" presName="sp" presStyleCnt="0"/>
      <dgm:spPr/>
      <dgm:t>
        <a:bodyPr/>
        <a:lstStyle/>
        <a:p>
          <a:endParaRPr lang="en-US"/>
        </a:p>
      </dgm:t>
    </dgm:pt>
    <dgm:pt modelId="{723A69A0-7346-41B9-AA3A-00CA927B9FF1}" type="pres">
      <dgm:prSet presAssocID="{6FD5DA48-BAB2-4CB2-B288-4E5B07B62FC2}" presName="composite" presStyleCnt="0"/>
      <dgm:spPr/>
      <dgm:t>
        <a:bodyPr/>
        <a:lstStyle/>
        <a:p>
          <a:endParaRPr lang="en-US"/>
        </a:p>
      </dgm:t>
    </dgm:pt>
    <dgm:pt modelId="{EB4B1EEC-7E23-4997-80CD-9CD5BBFC5FE9}" type="pres">
      <dgm:prSet presAssocID="{6FD5DA48-BAB2-4CB2-B288-4E5B07B62FC2}" presName="parentText" presStyleLbl="alignNode1" presStyleIdx="1" presStyleCnt="3">
        <dgm:presLayoutVars>
          <dgm:chMax val="1"/>
          <dgm:bulletEnabled val="1"/>
        </dgm:presLayoutVars>
      </dgm:prSet>
      <dgm:spPr/>
      <dgm:t>
        <a:bodyPr/>
        <a:lstStyle/>
        <a:p>
          <a:endParaRPr lang="en-US"/>
        </a:p>
      </dgm:t>
    </dgm:pt>
    <dgm:pt modelId="{2D524756-FEB8-4915-A49E-A3A4D6627BEB}" type="pres">
      <dgm:prSet presAssocID="{6FD5DA48-BAB2-4CB2-B288-4E5B07B62FC2}" presName="descendantText" presStyleLbl="alignAcc1" presStyleIdx="1" presStyleCnt="3">
        <dgm:presLayoutVars>
          <dgm:bulletEnabled val="1"/>
        </dgm:presLayoutVars>
      </dgm:prSet>
      <dgm:spPr/>
      <dgm:t>
        <a:bodyPr/>
        <a:lstStyle/>
        <a:p>
          <a:endParaRPr lang="en-US"/>
        </a:p>
      </dgm:t>
    </dgm:pt>
    <dgm:pt modelId="{C5BBC2BA-24FB-41FF-AE17-2149C9FEB1A7}" type="pres">
      <dgm:prSet presAssocID="{15FD0EAD-EA2B-4851-8571-C5027E01659B}" presName="sp" presStyleCnt="0"/>
      <dgm:spPr/>
      <dgm:t>
        <a:bodyPr/>
        <a:lstStyle/>
        <a:p>
          <a:endParaRPr lang="en-US"/>
        </a:p>
      </dgm:t>
    </dgm:pt>
    <dgm:pt modelId="{0D8569C5-5CF4-4943-8A24-65AC8760E5CB}" type="pres">
      <dgm:prSet presAssocID="{2273EA1E-BF0D-4110-97E1-6F6D70C4FA26}" presName="composite" presStyleCnt="0"/>
      <dgm:spPr/>
      <dgm:t>
        <a:bodyPr/>
        <a:lstStyle/>
        <a:p>
          <a:endParaRPr lang="en-US"/>
        </a:p>
      </dgm:t>
    </dgm:pt>
    <dgm:pt modelId="{DD09CF3F-6294-4286-BBF2-31D3B0136576}" type="pres">
      <dgm:prSet presAssocID="{2273EA1E-BF0D-4110-97E1-6F6D70C4FA26}" presName="parentText" presStyleLbl="alignNode1" presStyleIdx="2" presStyleCnt="3" custLinFactNeighborY="-4305">
        <dgm:presLayoutVars>
          <dgm:chMax val="1"/>
          <dgm:bulletEnabled val="1"/>
        </dgm:presLayoutVars>
      </dgm:prSet>
      <dgm:spPr/>
      <dgm:t>
        <a:bodyPr/>
        <a:lstStyle/>
        <a:p>
          <a:endParaRPr lang="en-US"/>
        </a:p>
      </dgm:t>
    </dgm:pt>
    <dgm:pt modelId="{F784DF38-AAEE-4EED-911B-B2A164894C2D}" type="pres">
      <dgm:prSet presAssocID="{2273EA1E-BF0D-4110-97E1-6F6D70C4FA26}" presName="descendantText" presStyleLbl="alignAcc1" presStyleIdx="2" presStyleCnt="3">
        <dgm:presLayoutVars>
          <dgm:bulletEnabled val="1"/>
        </dgm:presLayoutVars>
      </dgm:prSet>
      <dgm:spPr/>
      <dgm:t>
        <a:bodyPr/>
        <a:lstStyle/>
        <a:p>
          <a:endParaRPr lang="en-US"/>
        </a:p>
      </dgm:t>
    </dgm:pt>
  </dgm:ptLst>
  <dgm:cxnLst>
    <dgm:cxn modelId="{E0E55DF5-E44A-4E5B-B898-66428CA8A3E8}" type="presOf" srcId="{2273EA1E-BF0D-4110-97E1-6F6D70C4FA26}" destId="{DD09CF3F-6294-4286-BBF2-31D3B0136576}" srcOrd="0" destOrd="0" presId="urn:microsoft.com/office/officeart/2005/8/layout/chevron2"/>
    <dgm:cxn modelId="{415D7121-314B-4E50-91C6-41AD343A1284}" type="presOf" srcId="{47E8BE36-FDCC-4BB6-85B3-ADA0EEA8DA5E}" destId="{2D524756-FEB8-4915-A49E-A3A4D6627BEB}" srcOrd="0" destOrd="1" presId="urn:microsoft.com/office/officeart/2005/8/layout/chevron2"/>
    <dgm:cxn modelId="{FD2F01D1-1AB8-4375-B228-849E8E34A171}" srcId="{96F5B0DB-AB9B-4751-8313-EAE416EF253D}" destId="{2273EA1E-BF0D-4110-97E1-6F6D70C4FA26}" srcOrd="2" destOrd="0" parTransId="{CD29A8C1-90AF-4D4A-9FD9-FDA5CBC9725E}" sibTransId="{DA627819-B0B1-4E22-A017-8B2C529375C4}"/>
    <dgm:cxn modelId="{D8910E73-852C-4700-9F8F-2ECA1B11F6C0}" type="presOf" srcId="{BF12AFDD-FD04-4D92-B618-B584CEFEF5C9}" destId="{53F636E1-940A-419C-949E-FBA81CF057B7}" srcOrd="0" destOrd="0" presId="urn:microsoft.com/office/officeart/2005/8/layout/chevron2"/>
    <dgm:cxn modelId="{79A3F6DD-FCDB-40CE-9A8D-5E97843CFD0F}" type="presOf" srcId="{6FD5DA48-BAB2-4CB2-B288-4E5B07B62FC2}" destId="{EB4B1EEC-7E23-4997-80CD-9CD5BBFC5FE9}" srcOrd="0" destOrd="0" presId="urn:microsoft.com/office/officeart/2005/8/layout/chevron2"/>
    <dgm:cxn modelId="{AB7A5B03-0307-49E3-B738-ADF4EF3D0400}" type="presOf" srcId="{AA498E1C-69B4-40CF-9041-15E0191A4D86}" destId="{F98C748D-5E06-4572-8087-14D50AEE155C}" srcOrd="0" destOrd="0" presId="urn:microsoft.com/office/officeart/2005/8/layout/chevron2"/>
    <dgm:cxn modelId="{FC592BAD-9687-4AF5-BC46-DF3D944B1D00}" srcId="{96F5B0DB-AB9B-4751-8313-EAE416EF253D}" destId="{6FD5DA48-BAB2-4CB2-B288-4E5B07B62FC2}" srcOrd="1" destOrd="0" parTransId="{2ECD3EBB-44C8-4B7B-AEDC-B3BC691F42C6}" sibTransId="{15FD0EAD-EA2B-4851-8571-C5027E01659B}"/>
    <dgm:cxn modelId="{637D6931-97F0-49E9-A96A-42717074A0B6}" type="presOf" srcId="{E58FD832-8616-47E4-B021-52B3E7500BB6}" destId="{2D524756-FEB8-4915-A49E-A3A4D6627BEB}" srcOrd="0" destOrd="0" presId="urn:microsoft.com/office/officeart/2005/8/layout/chevron2"/>
    <dgm:cxn modelId="{3C6E3ADB-115B-43CB-B1E2-7A2F3011EC10}" type="presOf" srcId="{1E19CD36-8F51-469F-99FB-CBBF8289A32A}" destId="{F784DF38-AAEE-4EED-911B-B2A164894C2D}" srcOrd="0" destOrd="0" presId="urn:microsoft.com/office/officeart/2005/8/layout/chevron2"/>
    <dgm:cxn modelId="{5ABB68CE-AFF4-4405-B3E9-5BAB979C7FFF}" type="presOf" srcId="{96F5B0DB-AB9B-4751-8313-EAE416EF253D}" destId="{8E6BE2E5-1DCD-4D9C-81E3-A13CF98E1B0B}" srcOrd="0" destOrd="0" presId="urn:microsoft.com/office/officeart/2005/8/layout/chevron2"/>
    <dgm:cxn modelId="{14043614-019C-4D83-8D1C-0582ADFC7CD9}" srcId="{2273EA1E-BF0D-4110-97E1-6F6D70C4FA26}" destId="{1E19CD36-8F51-469F-99FB-CBBF8289A32A}" srcOrd="0" destOrd="0" parTransId="{B8796CBB-F08A-410B-8B61-3C8077EBC152}" sibTransId="{7EED4629-40E4-493B-9FAB-95F158F3268E}"/>
    <dgm:cxn modelId="{625FB615-ED62-4BA8-9D86-F243E00E6B92}" srcId="{2273EA1E-BF0D-4110-97E1-6F6D70C4FA26}" destId="{55C16B5A-7F92-4A91-B0A9-F7F87069DACC}" srcOrd="1" destOrd="0" parTransId="{443E879A-0EF4-44C7-A309-E78E631D6156}" sibTransId="{BD6DA162-D6CB-4A36-8D0F-6CB386C96AB1}"/>
    <dgm:cxn modelId="{8DA6451E-0230-4637-A316-BA8DFD106D79}" srcId="{96F5B0DB-AB9B-4751-8313-EAE416EF253D}" destId="{AA498E1C-69B4-40CF-9041-15E0191A4D86}" srcOrd="0" destOrd="0" parTransId="{32B08A89-688F-479A-A5B8-613346E11CA4}" sibTransId="{15915AF9-3BB6-4A04-AB4F-ED91E05803FA}"/>
    <dgm:cxn modelId="{DDA1A977-ED67-433D-ACA6-A6740F63D648}" srcId="{6FD5DA48-BAB2-4CB2-B288-4E5B07B62FC2}" destId="{E58FD832-8616-47E4-B021-52B3E7500BB6}" srcOrd="0" destOrd="0" parTransId="{8864A93F-D1DE-4399-954C-AF6A27BC543F}" sibTransId="{9F9DEBD0-A0E7-4648-9CA3-0F4369C3C758}"/>
    <dgm:cxn modelId="{A7E09A08-B095-4732-A74C-81D99F58070B}" srcId="{6FD5DA48-BAB2-4CB2-B288-4E5B07B62FC2}" destId="{47E8BE36-FDCC-4BB6-85B3-ADA0EEA8DA5E}" srcOrd="1" destOrd="0" parTransId="{4E010AC3-3957-463A-BCE0-6DCD90253BB3}" sibTransId="{55D18152-1D2A-4351-A8AD-2E1906C6BF6B}"/>
    <dgm:cxn modelId="{461380DA-0597-492B-834D-CE25C4D3728F}" srcId="{AA498E1C-69B4-40CF-9041-15E0191A4D86}" destId="{BF12AFDD-FD04-4D92-B618-B584CEFEF5C9}" srcOrd="0" destOrd="0" parTransId="{7EE9C55E-22D2-4BEE-B62E-2C2EFB378D2E}" sibTransId="{3025C89E-38E5-4D12-8373-5B70C243F682}"/>
    <dgm:cxn modelId="{76908B26-A691-49A2-9135-C2CDE1311890}" type="presOf" srcId="{55C16B5A-7F92-4A91-B0A9-F7F87069DACC}" destId="{F784DF38-AAEE-4EED-911B-B2A164894C2D}" srcOrd="0" destOrd="1" presId="urn:microsoft.com/office/officeart/2005/8/layout/chevron2"/>
    <dgm:cxn modelId="{5B331245-1901-428C-86FF-026EC6A6B373}" type="presParOf" srcId="{8E6BE2E5-1DCD-4D9C-81E3-A13CF98E1B0B}" destId="{E3F23D84-CC0A-49FB-A00B-6647154AC6A6}" srcOrd="0" destOrd="0" presId="urn:microsoft.com/office/officeart/2005/8/layout/chevron2"/>
    <dgm:cxn modelId="{3DC95701-461F-44F9-B9E7-5213B5CE8E47}" type="presParOf" srcId="{E3F23D84-CC0A-49FB-A00B-6647154AC6A6}" destId="{F98C748D-5E06-4572-8087-14D50AEE155C}" srcOrd="0" destOrd="0" presId="urn:microsoft.com/office/officeart/2005/8/layout/chevron2"/>
    <dgm:cxn modelId="{D4A04398-FFC3-4247-B333-0B5BCCD1CA4D}" type="presParOf" srcId="{E3F23D84-CC0A-49FB-A00B-6647154AC6A6}" destId="{53F636E1-940A-419C-949E-FBA81CF057B7}" srcOrd="1" destOrd="0" presId="urn:microsoft.com/office/officeart/2005/8/layout/chevron2"/>
    <dgm:cxn modelId="{7AC1F622-C49E-4240-AC52-681C35D32826}" type="presParOf" srcId="{8E6BE2E5-1DCD-4D9C-81E3-A13CF98E1B0B}" destId="{85E561F9-A233-437D-BDDF-46EEE8B2FABD}" srcOrd="1" destOrd="0" presId="urn:microsoft.com/office/officeart/2005/8/layout/chevron2"/>
    <dgm:cxn modelId="{FAD9A649-E6DB-44BA-9469-164087C41658}" type="presParOf" srcId="{8E6BE2E5-1DCD-4D9C-81E3-A13CF98E1B0B}" destId="{723A69A0-7346-41B9-AA3A-00CA927B9FF1}" srcOrd="2" destOrd="0" presId="urn:microsoft.com/office/officeart/2005/8/layout/chevron2"/>
    <dgm:cxn modelId="{CEF8920E-590D-4EDC-8111-CCCB56482AEE}" type="presParOf" srcId="{723A69A0-7346-41B9-AA3A-00CA927B9FF1}" destId="{EB4B1EEC-7E23-4997-80CD-9CD5BBFC5FE9}" srcOrd="0" destOrd="0" presId="urn:microsoft.com/office/officeart/2005/8/layout/chevron2"/>
    <dgm:cxn modelId="{C8FE3BC4-F7E5-4332-A4B4-56BD77F17740}" type="presParOf" srcId="{723A69A0-7346-41B9-AA3A-00CA927B9FF1}" destId="{2D524756-FEB8-4915-A49E-A3A4D6627BEB}" srcOrd="1" destOrd="0" presId="urn:microsoft.com/office/officeart/2005/8/layout/chevron2"/>
    <dgm:cxn modelId="{14E2B5F2-DB99-440C-9768-93F20FC4B4AE}" type="presParOf" srcId="{8E6BE2E5-1DCD-4D9C-81E3-A13CF98E1B0B}" destId="{C5BBC2BA-24FB-41FF-AE17-2149C9FEB1A7}" srcOrd="3" destOrd="0" presId="urn:microsoft.com/office/officeart/2005/8/layout/chevron2"/>
    <dgm:cxn modelId="{10DD38A4-5E22-4375-ACF3-F93A2ADB315E}" type="presParOf" srcId="{8E6BE2E5-1DCD-4D9C-81E3-A13CF98E1B0B}" destId="{0D8569C5-5CF4-4943-8A24-65AC8760E5CB}" srcOrd="4" destOrd="0" presId="urn:microsoft.com/office/officeart/2005/8/layout/chevron2"/>
    <dgm:cxn modelId="{245200BC-006D-4F96-A9A2-B229FF4E2178}" type="presParOf" srcId="{0D8569C5-5CF4-4943-8A24-65AC8760E5CB}" destId="{DD09CF3F-6294-4286-BBF2-31D3B0136576}" srcOrd="0" destOrd="0" presId="urn:microsoft.com/office/officeart/2005/8/layout/chevron2"/>
    <dgm:cxn modelId="{AFE574F0-96C1-40D7-A19E-CB84D0B06118}" type="presParOf" srcId="{0D8569C5-5CF4-4943-8A24-65AC8760E5CB}" destId="{F784DF38-AAEE-4EED-911B-B2A164894C2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C748D-5E06-4572-8087-14D50AEE155C}">
      <dsp:nvSpPr>
        <dsp:cNvPr id="0" name=""/>
        <dsp:cNvSpPr/>
      </dsp:nvSpPr>
      <dsp:spPr>
        <a:xfrm rot="5400000">
          <a:off x="-232841" y="232889"/>
          <a:ext cx="1552277" cy="1086594"/>
        </a:xfrm>
        <a:prstGeom prst="chevron">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School</a:t>
          </a:r>
          <a:endParaRPr lang="en-US" sz="2200" kern="1200" dirty="0"/>
        </a:p>
      </dsp:txBody>
      <dsp:txXfrm rot="-5400000">
        <a:off x="1" y="543344"/>
        <a:ext cx="1086594" cy="465683"/>
      </dsp:txXfrm>
    </dsp:sp>
    <dsp:sp modelId="{53F636E1-940A-419C-949E-FBA81CF057B7}">
      <dsp:nvSpPr>
        <dsp:cNvPr id="0" name=""/>
        <dsp:cNvSpPr/>
      </dsp:nvSpPr>
      <dsp:spPr>
        <a:xfrm rot="5400000">
          <a:off x="3277306" y="-2190664"/>
          <a:ext cx="1008980" cy="5390405"/>
        </a:xfrm>
        <a:prstGeom prst="round2SameRect">
          <a:avLst/>
        </a:prstGeom>
        <a:solidFill>
          <a:schemeClr val="lt1">
            <a:alpha val="90000"/>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Team leader or administrator email District Coach</a:t>
          </a:r>
          <a:endParaRPr lang="en-US" sz="2100" kern="1200" dirty="0"/>
        </a:p>
      </dsp:txBody>
      <dsp:txXfrm rot="-5400000">
        <a:off x="1086594" y="49302"/>
        <a:ext cx="5341151" cy="910472"/>
      </dsp:txXfrm>
    </dsp:sp>
    <dsp:sp modelId="{EB4B1EEC-7E23-4997-80CD-9CD5BBFC5FE9}">
      <dsp:nvSpPr>
        <dsp:cNvPr id="0" name=""/>
        <dsp:cNvSpPr/>
      </dsp:nvSpPr>
      <dsp:spPr>
        <a:xfrm rot="5400000">
          <a:off x="-232841" y="1590302"/>
          <a:ext cx="1552277" cy="1086594"/>
        </a:xfrm>
        <a:prstGeom prst="chevron">
          <a:avLst/>
        </a:prstGeom>
        <a:solidFill>
          <a:schemeClr val="accent2">
            <a:hueOff val="9504421"/>
            <a:satOff val="-18343"/>
            <a:lumOff val="-2355"/>
            <a:alphaOff val="0"/>
          </a:schemeClr>
        </a:solidFill>
        <a:ln w="26425" cap="flat" cmpd="sng" algn="ctr">
          <a:solidFill>
            <a:schemeClr val="accent2">
              <a:hueOff val="9504421"/>
              <a:satOff val="-18343"/>
              <a:lumOff val="-23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District</a:t>
          </a:r>
          <a:endParaRPr lang="en-US" sz="2200" kern="1200" dirty="0"/>
        </a:p>
      </dsp:txBody>
      <dsp:txXfrm rot="-5400000">
        <a:off x="1" y="1900757"/>
        <a:ext cx="1086594" cy="465683"/>
      </dsp:txXfrm>
    </dsp:sp>
    <dsp:sp modelId="{2D524756-FEB8-4915-A49E-A3A4D6627BEB}">
      <dsp:nvSpPr>
        <dsp:cNvPr id="0" name=""/>
        <dsp:cNvSpPr/>
      </dsp:nvSpPr>
      <dsp:spPr>
        <a:xfrm rot="5400000">
          <a:off x="3277306" y="-833251"/>
          <a:ext cx="1008980" cy="5390405"/>
        </a:xfrm>
        <a:prstGeom prst="round2SameRect">
          <a:avLst/>
        </a:prstGeom>
        <a:solidFill>
          <a:schemeClr val="lt1">
            <a:alpha val="90000"/>
            <a:hueOff val="0"/>
            <a:satOff val="0"/>
            <a:lumOff val="0"/>
            <a:alphaOff val="0"/>
          </a:schemeClr>
        </a:solidFill>
        <a:ln w="26425" cap="flat" cmpd="sng" algn="ctr">
          <a:solidFill>
            <a:schemeClr val="accent2">
              <a:hueOff val="9504421"/>
              <a:satOff val="-18343"/>
              <a:lumOff val="-23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Contact Project Coach as needed	</a:t>
          </a:r>
          <a:endParaRPr lang="en-US" sz="2100" kern="1200" dirty="0"/>
        </a:p>
        <a:p>
          <a:pPr marL="228600" lvl="1" indent="-228600" algn="l" defTabSz="933450">
            <a:lnSpc>
              <a:spcPct val="90000"/>
            </a:lnSpc>
            <a:spcBef>
              <a:spcPct val="0"/>
            </a:spcBef>
            <a:spcAft>
              <a:spcPct val="15000"/>
            </a:spcAft>
            <a:buChar char="••"/>
          </a:pPr>
          <a:r>
            <a:rPr lang="en-US" sz="2100" kern="1200" dirty="0" smtClean="0"/>
            <a:t>District Coach respond to school</a:t>
          </a:r>
          <a:endParaRPr lang="en-US" sz="2100" kern="1200" dirty="0"/>
        </a:p>
      </dsp:txBody>
      <dsp:txXfrm rot="-5400000">
        <a:off x="1086594" y="1406715"/>
        <a:ext cx="5341151" cy="910472"/>
      </dsp:txXfrm>
    </dsp:sp>
    <dsp:sp modelId="{DD09CF3F-6294-4286-BBF2-31D3B0136576}">
      <dsp:nvSpPr>
        <dsp:cNvPr id="0" name=""/>
        <dsp:cNvSpPr/>
      </dsp:nvSpPr>
      <dsp:spPr>
        <a:xfrm rot="5400000">
          <a:off x="-232841" y="2880890"/>
          <a:ext cx="1552277" cy="1086594"/>
        </a:xfrm>
        <a:prstGeom prst="chevron">
          <a:avLst/>
        </a:prstGeom>
        <a:solidFill>
          <a:schemeClr val="accent2">
            <a:hueOff val="19008842"/>
            <a:satOff val="-36686"/>
            <a:lumOff val="-4710"/>
            <a:alphaOff val="0"/>
          </a:schemeClr>
        </a:solidFill>
        <a:ln w="26425" cap="flat" cmpd="sng" algn="ctr">
          <a:solidFill>
            <a:schemeClr val="accent2">
              <a:hueOff val="19008842"/>
              <a:satOff val="-36686"/>
              <a:lumOff val="-47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DE-PBS</a:t>
          </a:r>
          <a:endParaRPr lang="en-US" sz="2200" kern="1200" dirty="0"/>
        </a:p>
      </dsp:txBody>
      <dsp:txXfrm rot="-5400000">
        <a:off x="1" y="3191345"/>
        <a:ext cx="1086594" cy="465683"/>
      </dsp:txXfrm>
    </dsp:sp>
    <dsp:sp modelId="{F784DF38-AAEE-4EED-911B-B2A164894C2D}">
      <dsp:nvSpPr>
        <dsp:cNvPr id="0" name=""/>
        <dsp:cNvSpPr/>
      </dsp:nvSpPr>
      <dsp:spPr>
        <a:xfrm rot="5400000">
          <a:off x="3277306" y="524161"/>
          <a:ext cx="1008980" cy="5390405"/>
        </a:xfrm>
        <a:prstGeom prst="round2SameRect">
          <a:avLst/>
        </a:prstGeom>
        <a:solidFill>
          <a:schemeClr val="lt1">
            <a:alpha val="90000"/>
            <a:hueOff val="0"/>
            <a:satOff val="0"/>
            <a:lumOff val="0"/>
            <a:alphaOff val="0"/>
          </a:schemeClr>
        </a:solidFill>
        <a:ln w="26425" cap="flat" cmpd="sng" algn="ctr">
          <a:solidFill>
            <a:schemeClr val="accent2">
              <a:hueOff val="19008842"/>
              <a:satOff val="-36686"/>
              <a:lumOff val="-47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smtClean="0"/>
            <a:t>Project Coach support District Coach</a:t>
          </a:r>
          <a:endParaRPr lang="en-US" sz="2100" kern="1200" dirty="0"/>
        </a:p>
        <a:p>
          <a:pPr marL="228600" lvl="1" indent="-228600" algn="l" defTabSz="933450">
            <a:lnSpc>
              <a:spcPct val="90000"/>
            </a:lnSpc>
            <a:spcBef>
              <a:spcPct val="0"/>
            </a:spcBef>
            <a:spcAft>
              <a:spcPct val="15000"/>
            </a:spcAft>
            <a:buChar char="••"/>
          </a:pPr>
          <a:r>
            <a:rPr lang="en-US" sz="2100" kern="1200" dirty="0" smtClean="0"/>
            <a:t>Project Coach in contact with DE-PBS staff team as needed</a:t>
          </a:r>
          <a:endParaRPr lang="en-US" sz="2100" kern="1200" dirty="0"/>
        </a:p>
      </dsp:txBody>
      <dsp:txXfrm rot="-5400000">
        <a:off x="1086594" y="2764127"/>
        <a:ext cx="5341151" cy="9104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r>
              <a:rPr lang="en-US" smtClean="0"/>
              <a:t>12/5/13</a:t>
            </a:r>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r>
              <a:rPr lang="en-US" smtClean="0"/>
              <a:t>DE-PBS Cadre Meeting</a:t>
            </a:r>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1783BF3A-E1BD-AC4F-B34B-F4812928F0FE}" type="slidenum">
              <a:rPr lang="en-US" smtClean="0"/>
              <a:t>‹#›</a:t>
            </a:fld>
            <a:endParaRPr lang="en-US"/>
          </a:p>
        </p:txBody>
      </p:sp>
    </p:spTree>
    <p:extLst>
      <p:ext uri="{BB962C8B-B14F-4D97-AF65-F5344CB8AC3E}">
        <p14:creationId xmlns:p14="http://schemas.microsoft.com/office/powerpoint/2010/main" val="411366122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r>
              <a:rPr lang="en-US" smtClean="0"/>
              <a:t>12/5/13</a:t>
            </a:r>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r>
              <a:rPr lang="en-US" smtClean="0"/>
              <a:t>DE-PBS Cadre Meeting</a:t>
            </a: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44A2AF35-8980-4F9A-9D70-9636129EDE1C}" type="slidenum">
              <a:rPr lang="en-US" smtClean="0"/>
              <a:t>‹#›</a:t>
            </a:fld>
            <a:endParaRPr lang="en-US"/>
          </a:p>
        </p:txBody>
      </p:sp>
    </p:spTree>
    <p:extLst>
      <p:ext uri="{BB962C8B-B14F-4D97-AF65-F5344CB8AC3E}">
        <p14:creationId xmlns:p14="http://schemas.microsoft.com/office/powerpoint/2010/main" val="191009779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349223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068411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292318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198807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464941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01932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277967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199050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0597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236411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587022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018499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971510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566002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57066" indent="-291179" eaLnBrk="0" hangingPunct="0">
              <a:defRPr>
                <a:solidFill>
                  <a:schemeClr val="tx1"/>
                </a:solidFill>
                <a:latin typeface="Arial" charset="0"/>
                <a:ea typeface="Arial" charset="0"/>
                <a:cs typeface="Arial" charset="0"/>
              </a:defRPr>
            </a:lvl2pPr>
            <a:lvl3pPr marL="1164717" indent="-232943" eaLnBrk="0" hangingPunct="0">
              <a:defRPr>
                <a:solidFill>
                  <a:schemeClr val="tx1"/>
                </a:solidFill>
                <a:latin typeface="Arial" charset="0"/>
                <a:ea typeface="Arial" charset="0"/>
                <a:cs typeface="Arial" charset="0"/>
              </a:defRPr>
            </a:lvl3pPr>
            <a:lvl4pPr marL="1630604" indent="-232943" eaLnBrk="0" hangingPunct="0">
              <a:defRPr>
                <a:solidFill>
                  <a:schemeClr val="tx1"/>
                </a:solidFill>
                <a:latin typeface="Arial" charset="0"/>
                <a:ea typeface="Arial" charset="0"/>
                <a:cs typeface="Arial" charset="0"/>
              </a:defRPr>
            </a:lvl4pPr>
            <a:lvl5pPr marL="2096491" indent="-232943" eaLnBrk="0" hangingPunct="0">
              <a:defRPr>
                <a:solidFill>
                  <a:schemeClr val="tx1"/>
                </a:solidFill>
                <a:latin typeface="Arial" charset="0"/>
                <a:ea typeface="Arial" charset="0"/>
                <a:cs typeface="Arial" charset="0"/>
              </a:defRPr>
            </a:lvl5pPr>
            <a:lvl6pPr marL="2562377" indent="-232943" eaLnBrk="0" fontAlgn="base" hangingPunct="0">
              <a:spcBef>
                <a:spcPct val="0"/>
              </a:spcBef>
              <a:spcAft>
                <a:spcPct val="0"/>
              </a:spcAft>
              <a:defRPr>
                <a:solidFill>
                  <a:schemeClr val="tx1"/>
                </a:solidFill>
                <a:latin typeface="Arial" charset="0"/>
                <a:ea typeface="Arial" charset="0"/>
                <a:cs typeface="Arial" charset="0"/>
              </a:defRPr>
            </a:lvl6pPr>
            <a:lvl7pPr marL="3028264" indent="-232943" eaLnBrk="0" fontAlgn="base" hangingPunct="0">
              <a:spcBef>
                <a:spcPct val="0"/>
              </a:spcBef>
              <a:spcAft>
                <a:spcPct val="0"/>
              </a:spcAft>
              <a:defRPr>
                <a:solidFill>
                  <a:schemeClr val="tx1"/>
                </a:solidFill>
                <a:latin typeface="Arial" charset="0"/>
                <a:ea typeface="Arial" charset="0"/>
                <a:cs typeface="Arial" charset="0"/>
              </a:defRPr>
            </a:lvl7pPr>
            <a:lvl8pPr marL="3494151" indent="-232943" eaLnBrk="0" fontAlgn="base" hangingPunct="0">
              <a:spcBef>
                <a:spcPct val="0"/>
              </a:spcBef>
              <a:spcAft>
                <a:spcPct val="0"/>
              </a:spcAft>
              <a:defRPr>
                <a:solidFill>
                  <a:schemeClr val="tx1"/>
                </a:solidFill>
                <a:latin typeface="Arial" charset="0"/>
                <a:ea typeface="Arial" charset="0"/>
                <a:cs typeface="Arial" charset="0"/>
              </a:defRPr>
            </a:lvl8pPr>
            <a:lvl9pPr marL="3960038" indent="-23294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72" tIns="46587" rIns="93172" bIns="46587"/>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 name="Date Placeholder 1"/>
          <p:cNvSpPr>
            <a:spLocks noGrp="1"/>
          </p:cNvSpPr>
          <p:nvPr>
            <p:ph type="dt"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364958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57066" indent="-291179" eaLnBrk="0" hangingPunct="0">
              <a:defRPr>
                <a:solidFill>
                  <a:schemeClr val="tx1"/>
                </a:solidFill>
                <a:latin typeface="Arial" charset="0"/>
                <a:ea typeface="Arial" charset="0"/>
                <a:cs typeface="Arial" charset="0"/>
              </a:defRPr>
            </a:lvl2pPr>
            <a:lvl3pPr marL="1164717" indent="-232943" eaLnBrk="0" hangingPunct="0">
              <a:defRPr>
                <a:solidFill>
                  <a:schemeClr val="tx1"/>
                </a:solidFill>
                <a:latin typeface="Arial" charset="0"/>
                <a:ea typeface="Arial" charset="0"/>
                <a:cs typeface="Arial" charset="0"/>
              </a:defRPr>
            </a:lvl3pPr>
            <a:lvl4pPr marL="1630604" indent="-232943" eaLnBrk="0" hangingPunct="0">
              <a:defRPr>
                <a:solidFill>
                  <a:schemeClr val="tx1"/>
                </a:solidFill>
                <a:latin typeface="Arial" charset="0"/>
                <a:ea typeface="Arial" charset="0"/>
                <a:cs typeface="Arial" charset="0"/>
              </a:defRPr>
            </a:lvl4pPr>
            <a:lvl5pPr marL="2096491" indent="-232943" eaLnBrk="0" hangingPunct="0">
              <a:defRPr>
                <a:solidFill>
                  <a:schemeClr val="tx1"/>
                </a:solidFill>
                <a:latin typeface="Arial" charset="0"/>
                <a:ea typeface="Arial" charset="0"/>
                <a:cs typeface="Arial" charset="0"/>
              </a:defRPr>
            </a:lvl5pPr>
            <a:lvl6pPr marL="2562377" indent="-232943" eaLnBrk="0" fontAlgn="base" hangingPunct="0">
              <a:spcBef>
                <a:spcPct val="0"/>
              </a:spcBef>
              <a:spcAft>
                <a:spcPct val="0"/>
              </a:spcAft>
              <a:defRPr>
                <a:solidFill>
                  <a:schemeClr val="tx1"/>
                </a:solidFill>
                <a:latin typeface="Arial" charset="0"/>
                <a:ea typeface="Arial" charset="0"/>
                <a:cs typeface="Arial" charset="0"/>
              </a:defRPr>
            </a:lvl6pPr>
            <a:lvl7pPr marL="3028264" indent="-232943" eaLnBrk="0" fontAlgn="base" hangingPunct="0">
              <a:spcBef>
                <a:spcPct val="0"/>
              </a:spcBef>
              <a:spcAft>
                <a:spcPct val="0"/>
              </a:spcAft>
              <a:defRPr>
                <a:solidFill>
                  <a:schemeClr val="tx1"/>
                </a:solidFill>
                <a:latin typeface="Arial" charset="0"/>
                <a:ea typeface="Arial" charset="0"/>
                <a:cs typeface="Arial" charset="0"/>
              </a:defRPr>
            </a:lvl7pPr>
            <a:lvl8pPr marL="3494151" indent="-232943" eaLnBrk="0" fontAlgn="base" hangingPunct="0">
              <a:spcBef>
                <a:spcPct val="0"/>
              </a:spcBef>
              <a:spcAft>
                <a:spcPct val="0"/>
              </a:spcAft>
              <a:defRPr>
                <a:solidFill>
                  <a:schemeClr val="tx1"/>
                </a:solidFill>
                <a:latin typeface="Arial" charset="0"/>
                <a:ea typeface="Arial" charset="0"/>
                <a:cs typeface="Arial" charset="0"/>
              </a:defRPr>
            </a:lvl8pPr>
            <a:lvl9pPr marL="3960038" indent="-23294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endParaRPr lang="en-US" smtClean="0"/>
          </a:p>
        </p:txBody>
      </p:sp>
      <p:sp>
        <p:nvSpPr>
          <p:cNvPr id="29698" name="Rectangle 7"/>
          <p:cNvSpPr txBox="1">
            <a:spLocks noGrp="1" noChangeArrowheads="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2" tIns="46582" rIns="93162" bIns="46582" anchor="b"/>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endParaRPr lang="en-US" sz="1200"/>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162" tIns="46582" rIns="93162" bIns="46582"/>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 name="Date Placeholder 1"/>
          <p:cNvSpPr>
            <a:spLocks noGrp="1"/>
          </p:cNvSpPr>
          <p:nvPr>
            <p:ph type="dt"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57066" indent="-291179" eaLnBrk="0" hangingPunct="0">
              <a:defRPr>
                <a:solidFill>
                  <a:schemeClr val="tx1"/>
                </a:solidFill>
                <a:latin typeface="Arial" charset="0"/>
                <a:ea typeface="Arial" charset="0"/>
                <a:cs typeface="Arial" charset="0"/>
              </a:defRPr>
            </a:lvl2pPr>
            <a:lvl3pPr marL="1164717" indent="-232943" eaLnBrk="0" hangingPunct="0">
              <a:defRPr>
                <a:solidFill>
                  <a:schemeClr val="tx1"/>
                </a:solidFill>
                <a:latin typeface="Arial" charset="0"/>
                <a:ea typeface="Arial" charset="0"/>
                <a:cs typeface="Arial" charset="0"/>
              </a:defRPr>
            </a:lvl3pPr>
            <a:lvl4pPr marL="1630604" indent="-232943" eaLnBrk="0" hangingPunct="0">
              <a:defRPr>
                <a:solidFill>
                  <a:schemeClr val="tx1"/>
                </a:solidFill>
                <a:latin typeface="Arial" charset="0"/>
                <a:ea typeface="Arial" charset="0"/>
                <a:cs typeface="Arial" charset="0"/>
              </a:defRPr>
            </a:lvl4pPr>
            <a:lvl5pPr marL="2096491" indent="-232943" eaLnBrk="0" hangingPunct="0">
              <a:defRPr>
                <a:solidFill>
                  <a:schemeClr val="tx1"/>
                </a:solidFill>
                <a:latin typeface="Arial" charset="0"/>
                <a:ea typeface="Arial" charset="0"/>
                <a:cs typeface="Arial" charset="0"/>
              </a:defRPr>
            </a:lvl5pPr>
            <a:lvl6pPr marL="2562377" indent="-232943" eaLnBrk="0" fontAlgn="base" hangingPunct="0">
              <a:spcBef>
                <a:spcPct val="0"/>
              </a:spcBef>
              <a:spcAft>
                <a:spcPct val="0"/>
              </a:spcAft>
              <a:defRPr>
                <a:solidFill>
                  <a:schemeClr val="tx1"/>
                </a:solidFill>
                <a:latin typeface="Arial" charset="0"/>
                <a:ea typeface="Arial" charset="0"/>
                <a:cs typeface="Arial" charset="0"/>
              </a:defRPr>
            </a:lvl6pPr>
            <a:lvl7pPr marL="3028264" indent="-232943" eaLnBrk="0" fontAlgn="base" hangingPunct="0">
              <a:spcBef>
                <a:spcPct val="0"/>
              </a:spcBef>
              <a:spcAft>
                <a:spcPct val="0"/>
              </a:spcAft>
              <a:defRPr>
                <a:solidFill>
                  <a:schemeClr val="tx1"/>
                </a:solidFill>
                <a:latin typeface="Arial" charset="0"/>
                <a:ea typeface="Arial" charset="0"/>
                <a:cs typeface="Arial" charset="0"/>
              </a:defRPr>
            </a:lvl7pPr>
            <a:lvl8pPr marL="3494151" indent="-232943" eaLnBrk="0" fontAlgn="base" hangingPunct="0">
              <a:spcBef>
                <a:spcPct val="0"/>
              </a:spcBef>
              <a:spcAft>
                <a:spcPct val="0"/>
              </a:spcAft>
              <a:defRPr>
                <a:solidFill>
                  <a:schemeClr val="tx1"/>
                </a:solidFill>
                <a:latin typeface="Arial" charset="0"/>
                <a:ea typeface="Arial" charset="0"/>
                <a:cs typeface="Arial" charset="0"/>
              </a:defRPr>
            </a:lvl8pPr>
            <a:lvl9pPr marL="3960038" indent="-23294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endParaRPr lang="en-US" smtClean="0"/>
          </a:p>
        </p:txBody>
      </p:sp>
      <p:sp>
        <p:nvSpPr>
          <p:cNvPr id="37890" name="Rectangle 7"/>
          <p:cNvSpPr txBox="1">
            <a:spLocks noGrp="1" noChangeArrowheads="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endParaRPr lang="en-US" sz="1200"/>
          </a:p>
        </p:txBody>
      </p:sp>
      <p:sp>
        <p:nvSpPr>
          <p:cNvPr id="37891" name="Rectangle 7"/>
          <p:cNvSpPr txBox="1">
            <a:spLocks noGrp="1" noChangeArrowheads="1"/>
          </p:cNvSpPr>
          <p:nvPr/>
        </p:nvSpPr>
        <p:spPr bwMode="auto">
          <a:xfrm>
            <a:off x="3899694" y="8831580"/>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200"/>
          </a:p>
        </p:txBody>
      </p:sp>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xfrm>
            <a:off x="917575" y="4415790"/>
            <a:ext cx="5046663" cy="418338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endParaRPr lang="en-US" dirty="0"/>
          </a:p>
        </p:txBody>
      </p:sp>
      <p:sp>
        <p:nvSpPr>
          <p:cNvPr id="2" name="Date Placeholder 1"/>
          <p:cNvSpPr>
            <a:spLocks noGrp="1"/>
          </p:cNvSpPr>
          <p:nvPr>
            <p:ph type="dt"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758862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57066" indent="-291179" eaLnBrk="0" hangingPunct="0">
              <a:defRPr>
                <a:solidFill>
                  <a:schemeClr val="tx1"/>
                </a:solidFill>
                <a:latin typeface="Arial" charset="0"/>
                <a:ea typeface="Arial" charset="0"/>
                <a:cs typeface="Arial" charset="0"/>
              </a:defRPr>
            </a:lvl2pPr>
            <a:lvl3pPr marL="1164717" indent="-232943" eaLnBrk="0" hangingPunct="0">
              <a:defRPr>
                <a:solidFill>
                  <a:schemeClr val="tx1"/>
                </a:solidFill>
                <a:latin typeface="Arial" charset="0"/>
                <a:ea typeface="Arial" charset="0"/>
                <a:cs typeface="Arial" charset="0"/>
              </a:defRPr>
            </a:lvl3pPr>
            <a:lvl4pPr marL="1630604" indent="-232943" eaLnBrk="0" hangingPunct="0">
              <a:defRPr>
                <a:solidFill>
                  <a:schemeClr val="tx1"/>
                </a:solidFill>
                <a:latin typeface="Arial" charset="0"/>
                <a:ea typeface="Arial" charset="0"/>
                <a:cs typeface="Arial" charset="0"/>
              </a:defRPr>
            </a:lvl4pPr>
            <a:lvl5pPr marL="2096491" indent="-232943" eaLnBrk="0" hangingPunct="0">
              <a:defRPr>
                <a:solidFill>
                  <a:schemeClr val="tx1"/>
                </a:solidFill>
                <a:latin typeface="Arial" charset="0"/>
                <a:ea typeface="Arial" charset="0"/>
                <a:cs typeface="Arial" charset="0"/>
              </a:defRPr>
            </a:lvl5pPr>
            <a:lvl6pPr marL="2562377" indent="-232943" eaLnBrk="0" fontAlgn="base" hangingPunct="0">
              <a:spcBef>
                <a:spcPct val="0"/>
              </a:spcBef>
              <a:spcAft>
                <a:spcPct val="0"/>
              </a:spcAft>
              <a:defRPr>
                <a:solidFill>
                  <a:schemeClr val="tx1"/>
                </a:solidFill>
                <a:latin typeface="Arial" charset="0"/>
                <a:ea typeface="Arial" charset="0"/>
                <a:cs typeface="Arial" charset="0"/>
              </a:defRPr>
            </a:lvl6pPr>
            <a:lvl7pPr marL="3028264" indent="-232943" eaLnBrk="0" fontAlgn="base" hangingPunct="0">
              <a:spcBef>
                <a:spcPct val="0"/>
              </a:spcBef>
              <a:spcAft>
                <a:spcPct val="0"/>
              </a:spcAft>
              <a:defRPr>
                <a:solidFill>
                  <a:schemeClr val="tx1"/>
                </a:solidFill>
                <a:latin typeface="Arial" charset="0"/>
                <a:ea typeface="Arial" charset="0"/>
                <a:cs typeface="Arial" charset="0"/>
              </a:defRPr>
            </a:lvl7pPr>
            <a:lvl8pPr marL="3494151" indent="-232943" eaLnBrk="0" fontAlgn="base" hangingPunct="0">
              <a:spcBef>
                <a:spcPct val="0"/>
              </a:spcBef>
              <a:spcAft>
                <a:spcPct val="0"/>
              </a:spcAft>
              <a:defRPr>
                <a:solidFill>
                  <a:schemeClr val="tx1"/>
                </a:solidFill>
                <a:latin typeface="Arial" charset="0"/>
                <a:ea typeface="Arial" charset="0"/>
                <a:cs typeface="Arial" charset="0"/>
              </a:defRPr>
            </a:lvl8pPr>
            <a:lvl9pPr marL="3960038" indent="-23294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endParaRPr lang="en-US" smtClean="0"/>
          </a:p>
        </p:txBody>
      </p:sp>
      <p:sp>
        <p:nvSpPr>
          <p:cNvPr id="77826" name="Rectangle 7"/>
          <p:cNvSpPr txBox="1">
            <a:spLocks noGrp="1" noChangeArrowheads="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endParaRPr lang="en-US" sz="1200"/>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spcBef>
                <a:spcPct val="0"/>
              </a:spcBef>
              <a:defRPr/>
            </a:pPr>
            <a:endParaRPr lang="en-US" dirty="0"/>
          </a:p>
        </p:txBody>
      </p:sp>
      <p:sp>
        <p:nvSpPr>
          <p:cNvPr id="2" name="Date Placeholder 1"/>
          <p:cNvSpPr>
            <a:spLocks noGrp="1"/>
          </p:cNvSpPr>
          <p:nvPr>
            <p:ph type="dt"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237301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98524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679920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cs typeface="Arial" charset="0"/>
              </a:defRPr>
            </a:lvl1pPr>
            <a:lvl2pPr marL="757066" indent="-291179" eaLnBrk="0" hangingPunct="0">
              <a:defRPr>
                <a:solidFill>
                  <a:schemeClr val="tx1"/>
                </a:solidFill>
                <a:latin typeface="Arial" charset="0"/>
                <a:ea typeface="Arial" charset="0"/>
                <a:cs typeface="Arial" charset="0"/>
              </a:defRPr>
            </a:lvl2pPr>
            <a:lvl3pPr marL="1164717" indent="-232943" eaLnBrk="0" hangingPunct="0">
              <a:defRPr>
                <a:solidFill>
                  <a:schemeClr val="tx1"/>
                </a:solidFill>
                <a:latin typeface="Arial" charset="0"/>
                <a:ea typeface="Arial" charset="0"/>
                <a:cs typeface="Arial" charset="0"/>
              </a:defRPr>
            </a:lvl3pPr>
            <a:lvl4pPr marL="1630604" indent="-232943" eaLnBrk="0" hangingPunct="0">
              <a:defRPr>
                <a:solidFill>
                  <a:schemeClr val="tx1"/>
                </a:solidFill>
                <a:latin typeface="Arial" charset="0"/>
                <a:ea typeface="Arial" charset="0"/>
                <a:cs typeface="Arial" charset="0"/>
              </a:defRPr>
            </a:lvl4pPr>
            <a:lvl5pPr marL="2096491" indent="-232943" eaLnBrk="0" hangingPunct="0">
              <a:defRPr>
                <a:solidFill>
                  <a:schemeClr val="tx1"/>
                </a:solidFill>
                <a:latin typeface="Arial" charset="0"/>
                <a:ea typeface="Arial" charset="0"/>
                <a:cs typeface="Arial" charset="0"/>
              </a:defRPr>
            </a:lvl5pPr>
            <a:lvl6pPr marL="2562377" indent="-232943" eaLnBrk="0" fontAlgn="base" hangingPunct="0">
              <a:spcBef>
                <a:spcPct val="0"/>
              </a:spcBef>
              <a:spcAft>
                <a:spcPct val="0"/>
              </a:spcAft>
              <a:defRPr>
                <a:solidFill>
                  <a:schemeClr val="tx1"/>
                </a:solidFill>
                <a:latin typeface="Arial" charset="0"/>
                <a:ea typeface="Arial" charset="0"/>
                <a:cs typeface="Arial" charset="0"/>
              </a:defRPr>
            </a:lvl6pPr>
            <a:lvl7pPr marL="3028264" indent="-232943" eaLnBrk="0" fontAlgn="base" hangingPunct="0">
              <a:spcBef>
                <a:spcPct val="0"/>
              </a:spcBef>
              <a:spcAft>
                <a:spcPct val="0"/>
              </a:spcAft>
              <a:defRPr>
                <a:solidFill>
                  <a:schemeClr val="tx1"/>
                </a:solidFill>
                <a:latin typeface="Arial" charset="0"/>
                <a:ea typeface="Arial" charset="0"/>
                <a:cs typeface="Arial" charset="0"/>
              </a:defRPr>
            </a:lvl7pPr>
            <a:lvl8pPr marL="3494151" indent="-232943" eaLnBrk="0" fontAlgn="base" hangingPunct="0">
              <a:spcBef>
                <a:spcPct val="0"/>
              </a:spcBef>
              <a:spcAft>
                <a:spcPct val="0"/>
              </a:spcAft>
              <a:defRPr>
                <a:solidFill>
                  <a:schemeClr val="tx1"/>
                </a:solidFill>
                <a:latin typeface="Arial" charset="0"/>
                <a:ea typeface="Arial" charset="0"/>
                <a:cs typeface="Arial" charset="0"/>
              </a:defRPr>
            </a:lvl8pPr>
            <a:lvl9pPr marL="3960038" indent="-232943"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defRPr/>
            </a:pPr>
            <a:endParaRPr lang="en-US" smtClean="0"/>
          </a:p>
        </p:txBody>
      </p:sp>
      <p:sp>
        <p:nvSpPr>
          <p:cNvPr id="41986" name="Rectangle 7"/>
          <p:cNvSpPr txBox="1">
            <a:spLocks noGrp="1" noChangeArrowheads="1"/>
          </p:cNvSpPr>
          <p:nvPr/>
        </p:nvSpPr>
        <p:spPr bwMode="auto">
          <a:xfrm>
            <a:off x="3898102" y="8829967"/>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9" tIns="46580" rIns="93159" bIns="46580"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endParaRPr lang="en-US" sz="1200"/>
          </a:p>
        </p:txBody>
      </p:sp>
      <p:sp>
        <p:nvSpPr>
          <p:cNvPr id="41987" name="Rectangle 7"/>
          <p:cNvSpPr txBox="1">
            <a:spLocks noGrp="1" noChangeArrowheads="1"/>
          </p:cNvSpPr>
          <p:nvPr/>
        </p:nvSpPr>
        <p:spPr bwMode="auto">
          <a:xfrm>
            <a:off x="3899694" y="8831580"/>
            <a:ext cx="2982119"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9" tIns="46580" rIns="93159" bIns="46580"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endParaRPr lang="en-US" sz="1200"/>
          </a:p>
        </p:txBody>
      </p:sp>
      <p:sp>
        <p:nvSpPr>
          <p:cNvPr id="74757" name="Rectangle 2"/>
          <p:cNvSpPr>
            <a:spLocks noGrp="1" noRot="1" noChangeAspect="1" noChangeArrowheads="1" noTextEdit="1"/>
          </p:cNvSpPr>
          <p:nvPr>
            <p:ph type="sldImg"/>
          </p:nvPr>
        </p:nvSpPr>
        <p:spPr>
          <a:ln/>
        </p:spPr>
      </p:sp>
      <p:sp>
        <p:nvSpPr>
          <p:cNvPr id="74758" name="Rectangle 3"/>
          <p:cNvSpPr>
            <a:spLocks noGrp="1" noChangeArrowheads="1"/>
          </p:cNvSpPr>
          <p:nvPr>
            <p:ph type="body" idx="1"/>
          </p:nvPr>
        </p:nvSpPr>
        <p:spPr>
          <a:xfrm>
            <a:off x="917575" y="4415790"/>
            <a:ext cx="5046663" cy="4183380"/>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3159" tIns="46580" rIns="93159" bIns="46580"/>
          <a:lstStyle/>
          <a:p>
            <a:pPr eaLnBrk="1" hangingPunct="1">
              <a:defRPr/>
            </a:pPr>
            <a:endParaRPr lang="en-US" dirty="0"/>
          </a:p>
        </p:txBody>
      </p:sp>
      <p:sp>
        <p:nvSpPr>
          <p:cNvPr id="2" name="Date Placeholder 1"/>
          <p:cNvSpPr>
            <a:spLocks noGrp="1"/>
          </p:cNvSpPr>
          <p:nvPr>
            <p:ph type="dt"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071788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247627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667532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645247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5374043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2144143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844360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3230313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797685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0567169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5841233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6353044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715215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1940680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7502542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9617478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0072531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643420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8319852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endParaRPr lang="en-US" dirty="0" smtClean="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531662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6337931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7004944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32943198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2275052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1904251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40757997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7971890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4027192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endParaRPr lang="en-US" dirty="0">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184538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29343230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endParaRPr lang="en-US" dirty="0">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8292853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558892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53526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148674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28073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B58187C6-BAC2-4066-ACCE-5AF16BAED04E}" type="datetimeFigureOut">
              <a:rPr lang="en-US" smtClean="0">
                <a:solidFill>
                  <a:prstClr val="black"/>
                </a:solidFill>
              </a:rPr>
              <a:pPr>
                <a:defRPr/>
              </a:pPr>
              <a:t>12/17/2013</a:t>
            </a:fld>
            <a:endParaRPr lang="en-US" dirty="0">
              <a:solidFill>
                <a:prstClr val="black"/>
              </a:solidFill>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solidFill>
                <a:prstClr val="black"/>
              </a:solidFill>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7D7BF4DD-9C96-4BA2-973A-40F4240E1CFA}" type="slidenum">
              <a:rPr lang="en-US" smtClean="0">
                <a:solidFill>
                  <a:prstClr val="black"/>
                </a:solidFill>
              </a:rPr>
              <a:pPr>
                <a:def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Delaware PBS Cadre Meeting</a:t>
            </a:r>
            <a:endParaRPr lang="en-US" dirty="0"/>
          </a:p>
        </p:txBody>
      </p:sp>
      <p:sp>
        <p:nvSpPr>
          <p:cNvPr id="5" name="Subtitle 4"/>
          <p:cNvSpPr>
            <a:spLocks noGrp="1"/>
          </p:cNvSpPr>
          <p:nvPr>
            <p:ph type="subTitle" idx="1"/>
          </p:nvPr>
        </p:nvSpPr>
        <p:spPr/>
        <p:txBody>
          <a:bodyPr>
            <a:normAutofit/>
          </a:bodyPr>
          <a:lstStyle/>
          <a:p>
            <a:r>
              <a:rPr lang="en-US" sz="3200" dirty="0" smtClean="0"/>
              <a:t>December 5, 2013</a:t>
            </a:r>
            <a:endParaRPr lang="en-US" sz="3200" dirty="0"/>
          </a:p>
        </p:txBody>
      </p:sp>
    </p:spTree>
    <p:extLst>
      <p:ext uri="{BB962C8B-B14F-4D97-AF65-F5344CB8AC3E}">
        <p14:creationId xmlns:p14="http://schemas.microsoft.com/office/powerpoint/2010/main" val="2726793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Defining Behaviors</a:t>
            </a:r>
            <a:endParaRPr lang="en-US" dirty="0"/>
          </a:p>
        </p:txBody>
      </p:sp>
      <p:sp>
        <p:nvSpPr>
          <p:cNvPr id="3" name="Content Placeholder 2"/>
          <p:cNvSpPr>
            <a:spLocks noGrp="1"/>
          </p:cNvSpPr>
          <p:nvPr>
            <p:ph idx="1"/>
          </p:nvPr>
        </p:nvSpPr>
        <p:spPr>
          <a:xfrm>
            <a:off x="228600" y="1594696"/>
            <a:ext cx="4800600" cy="4876800"/>
          </a:xfrm>
        </p:spPr>
        <p:txBody>
          <a:bodyPr>
            <a:normAutofit/>
          </a:bodyPr>
          <a:lstStyle/>
          <a:p>
            <a:r>
              <a:rPr lang="en-US" dirty="0"/>
              <a:t>Make a group of 2-3 team members</a:t>
            </a:r>
          </a:p>
          <a:p>
            <a:r>
              <a:rPr lang="en-US" dirty="0"/>
              <a:t>Pick a problem behavior (subjective in nature) from your ODR form, or a behavior for discussion</a:t>
            </a:r>
          </a:p>
          <a:p>
            <a:r>
              <a:rPr lang="en-US" dirty="0"/>
              <a:t>Operationally define the problem behavior</a:t>
            </a:r>
          </a:p>
          <a:p>
            <a:r>
              <a:rPr lang="en-US" dirty="0"/>
              <a:t>When cued, pass the draft to another group at your table</a:t>
            </a:r>
          </a:p>
          <a:p>
            <a:r>
              <a:rPr lang="en-US" dirty="0"/>
              <a:t>Revise, or ask questions if something is not clear</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676" t="14442" r="27611" b="8987"/>
          <a:stretch/>
        </p:blipFill>
        <p:spPr bwMode="auto">
          <a:xfrm>
            <a:off x="4942513" y="1295397"/>
            <a:ext cx="4167840" cy="5475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3173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04800"/>
            <a:ext cx="7125113" cy="924475"/>
          </a:xfrm>
        </p:spPr>
        <p:txBody>
          <a:bodyPr>
            <a:normAutofit/>
          </a:bodyPr>
          <a:lstStyle/>
          <a:p>
            <a:r>
              <a:rPr lang="en-US" dirty="0" smtClean="0"/>
              <a:t>Activity: Response Procedures</a:t>
            </a:r>
            <a:endParaRPr lang="en-US" dirty="0"/>
          </a:p>
        </p:txBody>
      </p:sp>
      <p:sp>
        <p:nvSpPr>
          <p:cNvPr id="3" name="Content Placeholder 2"/>
          <p:cNvSpPr>
            <a:spLocks noGrp="1"/>
          </p:cNvSpPr>
          <p:nvPr>
            <p:ph idx="1"/>
          </p:nvPr>
        </p:nvSpPr>
        <p:spPr>
          <a:xfrm>
            <a:off x="4191000" y="1447800"/>
            <a:ext cx="4724400" cy="4800600"/>
          </a:xfrm>
        </p:spPr>
        <p:txBody>
          <a:bodyPr>
            <a:noAutofit/>
          </a:bodyPr>
          <a:lstStyle/>
          <a:p>
            <a:r>
              <a:rPr lang="en-US" sz="2400" dirty="0" smtClean="0"/>
              <a:t>Individually, draft your current response procedures based on your experience (</a:t>
            </a:r>
            <a:r>
              <a:rPr lang="en-US" sz="2400" dirty="0" err="1" smtClean="0"/>
              <a:t>e.g</a:t>
            </a:r>
            <a:r>
              <a:rPr lang="en-US" sz="2400" dirty="0" smtClean="0"/>
              <a:t>, as teacher, as administrator, etc.)</a:t>
            </a:r>
          </a:p>
          <a:p>
            <a:r>
              <a:rPr lang="en-US" sz="2400" dirty="0" smtClean="0"/>
              <a:t>When cued, please share with other team/table mates to </a:t>
            </a:r>
            <a:r>
              <a:rPr lang="en-US" sz="2400" dirty="0"/>
              <a:t>look for consistency &amp; </a:t>
            </a:r>
            <a:r>
              <a:rPr lang="en-US" sz="2400" dirty="0" smtClean="0"/>
              <a:t>differing procedures/responses</a:t>
            </a:r>
            <a:endParaRPr lang="en-US" sz="2400" dirty="0"/>
          </a:p>
          <a:p>
            <a:r>
              <a:rPr lang="en-US" sz="2400" dirty="0" smtClean="0"/>
              <a:t>Discuss steps for developing school-wide systems for response</a:t>
            </a:r>
            <a:endParaRPr lang="en-US" sz="2400" dirty="0"/>
          </a:p>
        </p:txBody>
      </p:sp>
      <p:sp>
        <p:nvSpPr>
          <p:cNvPr id="4" name="Date Placeholder 3"/>
          <p:cNvSpPr>
            <a:spLocks noGrp="1"/>
          </p:cNvSpPr>
          <p:nvPr>
            <p:ph type="dt" sz="half" idx="10"/>
          </p:nvPr>
        </p:nvSpPr>
        <p:spPr/>
        <p:txBody>
          <a:bodyPr/>
          <a:lstStyle/>
          <a:p>
            <a:endParaRPr lang="en-US">
              <a:solidFill>
                <a:srgbClr val="D6ECFF"/>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030" t="16717" r="24597" b="18687"/>
          <a:stretch/>
        </p:blipFill>
        <p:spPr bwMode="auto">
          <a:xfrm>
            <a:off x="101315" y="1676400"/>
            <a:ext cx="4013485" cy="4104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9928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and Responding to Minor Problem Behavior</a:t>
            </a:r>
            <a:endParaRPr lang="en-US" dirty="0"/>
          </a:p>
        </p:txBody>
      </p:sp>
      <p:sp>
        <p:nvSpPr>
          <p:cNvPr id="3" name="Content Placeholder 2"/>
          <p:cNvSpPr>
            <a:spLocks noGrp="1"/>
          </p:cNvSpPr>
          <p:nvPr>
            <p:ph idx="1"/>
          </p:nvPr>
        </p:nvSpPr>
        <p:spPr/>
        <p:txBody>
          <a:bodyPr>
            <a:normAutofit/>
          </a:bodyPr>
          <a:lstStyle/>
          <a:p>
            <a:endParaRPr lang="en-US" dirty="0"/>
          </a:p>
          <a:p>
            <a:pPr marL="114300" indent="0">
              <a:buNone/>
            </a:pP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7037878"/>
              </p:ext>
            </p:extLst>
          </p:nvPr>
        </p:nvGraphicFramePr>
        <p:xfrm>
          <a:off x="762000" y="1650576"/>
          <a:ext cx="7696200" cy="4064424"/>
        </p:xfrm>
        <a:graphic>
          <a:graphicData uri="http://schemas.openxmlformats.org/drawingml/2006/table">
            <a:tbl>
              <a:tblPr firstRow="1" bandRow="1">
                <a:tableStyleId>{5C22544A-7EE6-4342-B048-85BDC9FD1C3A}</a:tableStyleId>
              </a:tblPr>
              <a:tblGrid>
                <a:gridCol w="3505200"/>
                <a:gridCol w="4191000"/>
              </a:tblGrid>
              <a:tr h="542957">
                <a:tc>
                  <a:txBody>
                    <a:bodyPr/>
                    <a:lstStyle/>
                    <a:p>
                      <a:r>
                        <a:rPr lang="en-US" sz="1800" b="0" i="0" u="none" strike="noStrike" kern="1200" baseline="0" dirty="0" smtClean="0">
                          <a:solidFill>
                            <a:schemeClr val="lt1"/>
                          </a:solidFill>
                          <a:latin typeface="+mn-lt"/>
                          <a:ea typeface="+mn-ea"/>
                          <a:cs typeface="+mn-cs"/>
                        </a:rPr>
                        <a:t>Managing Minor Behavior</a:t>
                      </a:r>
                      <a:endParaRPr lang="en-US" dirty="0"/>
                    </a:p>
                  </a:txBody>
                  <a:tcPr/>
                </a:tc>
                <a:tc>
                  <a:txBody>
                    <a:bodyPr/>
                    <a:lstStyle/>
                    <a:p>
                      <a:r>
                        <a:rPr lang="en-US" sz="1800" b="0" i="0" u="none" strike="noStrike" kern="1200" baseline="0" dirty="0" smtClean="0">
                          <a:solidFill>
                            <a:schemeClr val="lt1"/>
                          </a:solidFill>
                          <a:latin typeface="+mn-lt"/>
                          <a:ea typeface="+mn-ea"/>
                          <a:cs typeface="+mn-cs"/>
                        </a:rPr>
                        <a:t>Responding to Inappropriate Behavior</a:t>
                      </a:r>
                      <a:endParaRPr lang="en-US" dirty="0"/>
                    </a:p>
                  </a:txBody>
                  <a:tcPr/>
                </a:tc>
              </a:tr>
              <a:tr h="3521467">
                <a:tc>
                  <a:txBody>
                    <a:bodyPr/>
                    <a:lstStyle/>
                    <a:p>
                      <a:pPr marL="342900" marR="0" lvl="0" indent="-342900" fontAlgn="ctr">
                        <a:lnSpc>
                          <a:spcPct val="115000"/>
                        </a:lnSpc>
                        <a:spcBef>
                          <a:spcPts val="0"/>
                        </a:spcBef>
                        <a:spcAft>
                          <a:spcPts val="0"/>
                        </a:spcAft>
                        <a:buFont typeface="Symbol"/>
                        <a:buChar char=""/>
                      </a:pPr>
                      <a:r>
                        <a:rPr lang="en-US" sz="1800" dirty="0">
                          <a:solidFill>
                            <a:srgbClr val="000000"/>
                          </a:solidFill>
                          <a:effectLst/>
                          <a:latin typeface="Minion Pro"/>
                          <a:ea typeface="Calibri"/>
                          <a:cs typeface="Minion Pro"/>
                        </a:rPr>
                        <a:t>Proximity </a:t>
                      </a:r>
                      <a:endParaRPr lang="en-US" sz="1800" dirty="0">
                        <a:effectLst/>
                        <a:latin typeface="Calibri"/>
                        <a:ea typeface="Calibri"/>
                        <a:cs typeface="Times New Roman"/>
                      </a:endParaRPr>
                    </a:p>
                    <a:p>
                      <a:pPr marL="342900" marR="0" lvl="0" indent="-342900" fontAlgn="ctr">
                        <a:lnSpc>
                          <a:spcPct val="115000"/>
                        </a:lnSpc>
                        <a:spcBef>
                          <a:spcPts val="0"/>
                        </a:spcBef>
                        <a:spcAft>
                          <a:spcPts val="0"/>
                        </a:spcAft>
                        <a:buFont typeface="Symbol"/>
                        <a:buChar char=""/>
                      </a:pPr>
                      <a:r>
                        <a:rPr lang="en-US" sz="1800" dirty="0">
                          <a:solidFill>
                            <a:srgbClr val="000000"/>
                          </a:solidFill>
                          <a:effectLst/>
                          <a:latin typeface="Minion Pro"/>
                          <a:ea typeface="Calibri"/>
                          <a:cs typeface="Minion Pro"/>
                        </a:rPr>
                        <a:t>Nonverbal cue</a:t>
                      </a:r>
                      <a:endParaRPr lang="en-US" sz="1800" dirty="0">
                        <a:effectLst/>
                        <a:latin typeface="Calibri"/>
                        <a:ea typeface="Calibri"/>
                        <a:cs typeface="Times New Roman"/>
                      </a:endParaRPr>
                    </a:p>
                    <a:p>
                      <a:pPr marL="342900" marR="0" lvl="0" indent="-342900" fontAlgn="ctr">
                        <a:lnSpc>
                          <a:spcPct val="115000"/>
                        </a:lnSpc>
                        <a:spcBef>
                          <a:spcPts val="0"/>
                        </a:spcBef>
                        <a:spcAft>
                          <a:spcPts val="0"/>
                        </a:spcAft>
                        <a:buFont typeface="Symbol"/>
                        <a:buChar char=""/>
                      </a:pPr>
                      <a:r>
                        <a:rPr lang="en-US" sz="1800" dirty="0">
                          <a:solidFill>
                            <a:srgbClr val="000000"/>
                          </a:solidFill>
                          <a:effectLst/>
                          <a:latin typeface="Minion Pro"/>
                          <a:ea typeface="Calibri"/>
                          <a:cs typeface="Minion Pro"/>
                        </a:rPr>
                        <a:t>Ignore/Attend/Praise</a:t>
                      </a:r>
                      <a:endParaRPr lang="en-US" sz="1800" dirty="0">
                        <a:effectLst/>
                        <a:latin typeface="Calibri"/>
                        <a:ea typeface="Calibri"/>
                        <a:cs typeface="Times New Roman"/>
                      </a:endParaRPr>
                    </a:p>
                    <a:p>
                      <a:pPr marL="342900" marR="0" lvl="0" indent="-342900" fontAlgn="ctr">
                        <a:lnSpc>
                          <a:spcPct val="115000"/>
                        </a:lnSpc>
                        <a:spcBef>
                          <a:spcPts val="0"/>
                        </a:spcBef>
                        <a:spcAft>
                          <a:spcPts val="0"/>
                        </a:spcAft>
                        <a:buFont typeface="Symbol"/>
                        <a:buChar char=""/>
                      </a:pPr>
                      <a:r>
                        <a:rPr lang="en-US" sz="1800" dirty="0">
                          <a:solidFill>
                            <a:srgbClr val="000000"/>
                          </a:solidFill>
                          <a:effectLst/>
                          <a:latin typeface="Minion Pro"/>
                          <a:ea typeface="Calibri"/>
                          <a:cs typeface="Minion Pro"/>
                        </a:rPr>
                        <a:t>Restitution </a:t>
                      </a:r>
                      <a:endParaRPr lang="en-US" sz="1800" dirty="0">
                        <a:effectLst/>
                        <a:latin typeface="Calibri"/>
                        <a:ea typeface="Calibri"/>
                        <a:cs typeface="Times New Roman"/>
                      </a:endParaRPr>
                    </a:p>
                    <a:p>
                      <a:pPr marL="342900" marR="0" lvl="0" indent="-342900" fontAlgn="ctr">
                        <a:lnSpc>
                          <a:spcPct val="115000"/>
                        </a:lnSpc>
                        <a:spcBef>
                          <a:spcPts val="0"/>
                        </a:spcBef>
                        <a:spcAft>
                          <a:spcPts val="0"/>
                        </a:spcAft>
                        <a:buFont typeface="Symbol"/>
                        <a:buChar char=""/>
                      </a:pPr>
                      <a:r>
                        <a:rPr lang="en-US" sz="1800" dirty="0">
                          <a:solidFill>
                            <a:srgbClr val="000000"/>
                          </a:solidFill>
                          <a:effectLst/>
                          <a:latin typeface="Minion Pro"/>
                          <a:ea typeface="Calibri"/>
                          <a:cs typeface="Minion Pro"/>
                        </a:rPr>
                        <a:t>Review routine</a:t>
                      </a:r>
                      <a:endParaRPr lang="en-US" sz="1800" dirty="0">
                        <a:effectLst/>
                        <a:latin typeface="Calibri"/>
                        <a:ea typeface="Calibri"/>
                        <a:cs typeface="Times New Roman"/>
                      </a:endParaRPr>
                    </a:p>
                    <a:p>
                      <a:pPr marL="342900" marR="0" lvl="0" indent="-342900" fontAlgn="ctr">
                        <a:lnSpc>
                          <a:spcPct val="115000"/>
                        </a:lnSpc>
                        <a:spcBef>
                          <a:spcPts val="0"/>
                        </a:spcBef>
                        <a:spcAft>
                          <a:spcPts val="0"/>
                        </a:spcAft>
                        <a:buFont typeface="Symbol"/>
                        <a:buChar char=""/>
                      </a:pPr>
                      <a:r>
                        <a:rPr lang="en-US" sz="1800" dirty="0">
                          <a:solidFill>
                            <a:srgbClr val="000000"/>
                          </a:solidFill>
                          <a:effectLst/>
                          <a:latin typeface="Minion Pro"/>
                          <a:ea typeface="Calibri"/>
                          <a:cs typeface="Minion Pro"/>
                        </a:rPr>
                        <a:t>Change activity</a:t>
                      </a:r>
                      <a:endParaRPr lang="en-US" sz="1800" dirty="0">
                        <a:effectLst/>
                        <a:latin typeface="Calibri"/>
                        <a:ea typeface="Calibri"/>
                        <a:cs typeface="Times New Roman"/>
                      </a:endParaRPr>
                    </a:p>
                  </a:txBody>
                  <a:tcPr marL="50800" marR="50800" marT="50800" marB="50800"/>
                </a:tc>
                <a:tc>
                  <a:txBody>
                    <a:bodyPr/>
                    <a:lstStyle/>
                    <a:p>
                      <a:pPr marL="342900" marR="0" lvl="0" indent="-342900" fontAlgn="ctr">
                        <a:lnSpc>
                          <a:spcPct val="115000"/>
                        </a:lnSpc>
                        <a:spcBef>
                          <a:spcPts val="0"/>
                        </a:spcBef>
                        <a:spcAft>
                          <a:spcPts val="0"/>
                        </a:spcAft>
                        <a:buFont typeface="Symbol"/>
                        <a:buChar char=""/>
                      </a:pPr>
                      <a:r>
                        <a:rPr lang="en-US" sz="1800" dirty="0" smtClean="0">
                          <a:solidFill>
                            <a:srgbClr val="000000"/>
                          </a:solidFill>
                          <a:effectLst/>
                          <a:latin typeface="Minion Pro"/>
                          <a:ea typeface="Calibri"/>
                          <a:cs typeface="Minion Pro"/>
                        </a:rPr>
                        <a:t>Re-direct</a:t>
                      </a:r>
                      <a:endParaRPr lang="en-US" sz="1800" dirty="0" smtClean="0">
                        <a:effectLst/>
                        <a:latin typeface="+mn-lt"/>
                        <a:ea typeface="Calibri"/>
                        <a:cs typeface="Times New Roman"/>
                      </a:endParaRPr>
                    </a:p>
                    <a:p>
                      <a:pPr marL="342900" marR="0" lvl="0" indent="-342900" fontAlgn="ctr">
                        <a:lnSpc>
                          <a:spcPct val="115000"/>
                        </a:lnSpc>
                        <a:spcBef>
                          <a:spcPts val="0"/>
                        </a:spcBef>
                        <a:spcAft>
                          <a:spcPts val="0"/>
                        </a:spcAft>
                        <a:buFont typeface="Symbol"/>
                        <a:buChar char=""/>
                      </a:pPr>
                      <a:r>
                        <a:rPr lang="en-US" sz="1800" dirty="0" smtClean="0">
                          <a:solidFill>
                            <a:srgbClr val="000000"/>
                          </a:solidFill>
                          <a:effectLst/>
                          <a:latin typeface="Minion Pro"/>
                          <a:ea typeface="Calibri"/>
                          <a:cs typeface="Minion Pro"/>
                        </a:rPr>
                        <a:t>Re-teach</a:t>
                      </a:r>
                      <a:endParaRPr lang="en-US" sz="1800" dirty="0" smtClean="0">
                        <a:effectLst/>
                        <a:latin typeface="+mn-lt"/>
                        <a:ea typeface="Calibri"/>
                        <a:cs typeface="Times New Roman"/>
                      </a:endParaRPr>
                    </a:p>
                    <a:p>
                      <a:pPr marL="342900" marR="0" lvl="0" indent="-342900" fontAlgn="ctr">
                        <a:lnSpc>
                          <a:spcPct val="115000"/>
                        </a:lnSpc>
                        <a:spcBef>
                          <a:spcPts val="0"/>
                        </a:spcBef>
                        <a:spcAft>
                          <a:spcPts val="0"/>
                        </a:spcAft>
                        <a:buFont typeface="Symbol"/>
                        <a:buChar char=""/>
                      </a:pPr>
                      <a:r>
                        <a:rPr lang="en-US" sz="1800" dirty="0" smtClean="0">
                          <a:solidFill>
                            <a:srgbClr val="000000"/>
                          </a:solidFill>
                          <a:effectLst/>
                          <a:latin typeface="Minion Pro"/>
                          <a:ea typeface="Calibri"/>
                          <a:cs typeface="Minion Pro"/>
                        </a:rPr>
                        <a:t>Provide Choice</a:t>
                      </a:r>
                      <a:endParaRPr lang="en-US" sz="1800" dirty="0" smtClean="0">
                        <a:effectLst/>
                        <a:latin typeface="+mn-lt"/>
                        <a:ea typeface="Calibri"/>
                        <a:cs typeface="Times New Roman"/>
                      </a:endParaRPr>
                    </a:p>
                    <a:p>
                      <a:pPr marL="342900" marR="0" lvl="0" indent="-342900" fontAlgn="ctr">
                        <a:lnSpc>
                          <a:spcPct val="115000"/>
                        </a:lnSpc>
                        <a:spcBef>
                          <a:spcPts val="0"/>
                        </a:spcBef>
                        <a:spcAft>
                          <a:spcPts val="0"/>
                        </a:spcAft>
                        <a:buFont typeface="Symbol"/>
                        <a:buChar char=""/>
                      </a:pPr>
                      <a:r>
                        <a:rPr lang="en-US" sz="1800" dirty="0" smtClean="0">
                          <a:solidFill>
                            <a:srgbClr val="000000"/>
                          </a:solidFill>
                          <a:effectLst/>
                          <a:latin typeface="Minion Pro"/>
                          <a:ea typeface="Calibri"/>
                          <a:cs typeface="Minion Pro"/>
                        </a:rPr>
                        <a:t>Student conference</a:t>
                      </a:r>
                      <a:endParaRPr lang="en-US" sz="1800" dirty="0" smtClean="0">
                        <a:effectLst/>
                        <a:latin typeface="+mn-lt"/>
                        <a:ea typeface="Calibri"/>
                        <a:cs typeface="Times New Roman"/>
                      </a:endParaRPr>
                    </a:p>
                    <a:p>
                      <a:pPr marL="342900" marR="0" lvl="0" indent="-342900" fontAlgn="ctr">
                        <a:lnSpc>
                          <a:spcPct val="115000"/>
                        </a:lnSpc>
                        <a:spcBef>
                          <a:spcPts val="0"/>
                        </a:spcBef>
                        <a:spcAft>
                          <a:spcPts val="0"/>
                        </a:spcAft>
                        <a:buFont typeface="Symbol"/>
                        <a:buChar char=""/>
                      </a:pPr>
                      <a:r>
                        <a:rPr lang="en-US" sz="1800" dirty="0" smtClean="0">
                          <a:solidFill>
                            <a:srgbClr val="000000"/>
                          </a:solidFill>
                          <a:effectLst/>
                          <a:latin typeface="Minion Pro"/>
                          <a:ea typeface="Calibri"/>
                          <a:cs typeface="Minion Pro"/>
                        </a:rPr>
                        <a:t>Increase Group/Individual teaching</a:t>
                      </a:r>
                      <a:endParaRPr lang="en-US" sz="1800" dirty="0" smtClean="0">
                        <a:effectLst/>
                        <a:latin typeface="+mn-lt"/>
                        <a:ea typeface="Calibri"/>
                        <a:cs typeface="Times New Roman"/>
                      </a:endParaRPr>
                    </a:p>
                    <a:p>
                      <a:pPr marL="342900" marR="0" lvl="0" indent="-342900" fontAlgn="ctr">
                        <a:lnSpc>
                          <a:spcPct val="115000"/>
                        </a:lnSpc>
                        <a:spcBef>
                          <a:spcPts val="0"/>
                        </a:spcBef>
                        <a:spcAft>
                          <a:spcPts val="0"/>
                        </a:spcAft>
                        <a:buFont typeface="Symbol"/>
                        <a:buChar char=""/>
                      </a:pPr>
                      <a:r>
                        <a:rPr lang="en-US" sz="1800" dirty="0" smtClean="0">
                          <a:solidFill>
                            <a:srgbClr val="000000"/>
                          </a:solidFill>
                          <a:effectLst/>
                          <a:latin typeface="Minion Pro"/>
                          <a:ea typeface="Calibri"/>
                          <a:cs typeface="Minion Pro"/>
                        </a:rPr>
                        <a:t>Home contact</a:t>
                      </a:r>
                      <a:endParaRPr lang="en-US" sz="1800" dirty="0" smtClean="0">
                        <a:effectLst/>
                        <a:latin typeface="+mn-lt"/>
                        <a:ea typeface="Calibri"/>
                        <a:cs typeface="Times New Roman"/>
                      </a:endParaRPr>
                    </a:p>
                    <a:p>
                      <a:pPr marL="342900" marR="0" lvl="0" indent="-342900" fontAlgn="ctr">
                        <a:lnSpc>
                          <a:spcPct val="115000"/>
                        </a:lnSpc>
                        <a:spcBef>
                          <a:spcPts val="0"/>
                        </a:spcBef>
                        <a:spcAft>
                          <a:spcPts val="0"/>
                        </a:spcAft>
                        <a:buFont typeface="Symbol"/>
                        <a:buChar char=""/>
                      </a:pPr>
                      <a:r>
                        <a:rPr lang="en-US" sz="1800" dirty="0" smtClean="0">
                          <a:solidFill>
                            <a:srgbClr val="000000"/>
                          </a:solidFill>
                          <a:effectLst/>
                          <a:latin typeface="Minion Pro"/>
                          <a:ea typeface="Calibri"/>
                          <a:cs typeface="Minion Pro"/>
                        </a:rPr>
                        <a:t>Arrange for role/play practice</a:t>
                      </a:r>
                      <a:endParaRPr lang="en-US" sz="1800" dirty="0" smtClean="0">
                        <a:effectLst/>
                        <a:latin typeface="+mn-lt"/>
                        <a:ea typeface="Calibri"/>
                        <a:cs typeface="Times New Roman"/>
                      </a:endParaRPr>
                    </a:p>
                    <a:p>
                      <a:pPr marL="342900" marR="0" lvl="0" indent="-342900" fontAlgn="ctr">
                        <a:lnSpc>
                          <a:spcPct val="115000"/>
                        </a:lnSpc>
                        <a:spcBef>
                          <a:spcPts val="0"/>
                        </a:spcBef>
                        <a:spcAft>
                          <a:spcPts val="0"/>
                        </a:spcAft>
                        <a:buFont typeface="Symbol"/>
                        <a:buChar char=""/>
                      </a:pPr>
                      <a:r>
                        <a:rPr lang="en-US" sz="1800" dirty="0" smtClean="0">
                          <a:solidFill>
                            <a:srgbClr val="000000"/>
                          </a:solidFill>
                          <a:effectLst/>
                          <a:latin typeface="Minion Pro"/>
                          <a:ea typeface="Calibri"/>
                          <a:cs typeface="Minion Pro"/>
                        </a:rPr>
                        <a:t>Restrict privileges (seating arrangement, etc.)</a:t>
                      </a:r>
                      <a:endParaRPr lang="en-US" sz="1800" dirty="0" smtClean="0">
                        <a:effectLst/>
                        <a:latin typeface="+mn-lt"/>
                        <a:ea typeface="Calibri"/>
                        <a:cs typeface="Times New Roman"/>
                      </a:endParaRPr>
                    </a:p>
                    <a:p>
                      <a:pPr marL="342900" marR="0" lvl="0" indent="-342900" fontAlgn="ctr">
                        <a:lnSpc>
                          <a:spcPct val="115000"/>
                        </a:lnSpc>
                        <a:spcBef>
                          <a:spcPts val="0"/>
                        </a:spcBef>
                        <a:spcAft>
                          <a:spcPts val="0"/>
                        </a:spcAft>
                        <a:buFont typeface="Symbol"/>
                        <a:buChar char=""/>
                      </a:pPr>
                      <a:r>
                        <a:rPr lang="en-US" sz="1800" dirty="0" smtClean="0">
                          <a:solidFill>
                            <a:srgbClr val="000000"/>
                          </a:solidFill>
                          <a:effectLst/>
                          <a:latin typeface="Minion Pro"/>
                          <a:ea typeface="Calibri"/>
                          <a:cs typeface="Minion Pro"/>
                        </a:rPr>
                        <a:t>Behavior planning, contract</a:t>
                      </a:r>
                      <a:endParaRPr lang="en-US" sz="1800" dirty="0" smtClean="0">
                        <a:effectLst/>
                        <a:latin typeface="+mn-lt"/>
                        <a:ea typeface="Calibri"/>
                        <a:cs typeface="Times New Roman"/>
                      </a:endParaRPr>
                    </a:p>
                    <a:p>
                      <a:endParaRPr lang="en-US" sz="1800" dirty="0"/>
                    </a:p>
                  </a:txBody>
                  <a:tcPr/>
                </a:tc>
              </a:tr>
            </a:tbl>
          </a:graphicData>
        </a:graphic>
      </p:graphicFrame>
    </p:spTree>
    <p:extLst>
      <p:ext uri="{BB962C8B-B14F-4D97-AF65-F5344CB8AC3E}">
        <p14:creationId xmlns:p14="http://schemas.microsoft.com/office/powerpoint/2010/main" val="3108027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 Classroom Behavior Strategies</a:t>
            </a:r>
            <a:endParaRPr lang="en-US" dirty="0"/>
          </a:p>
        </p:txBody>
      </p:sp>
      <p:sp>
        <p:nvSpPr>
          <p:cNvPr id="3" name="Content Placeholder 2"/>
          <p:cNvSpPr>
            <a:spLocks noGrp="1"/>
          </p:cNvSpPr>
          <p:nvPr>
            <p:ph idx="1"/>
          </p:nvPr>
        </p:nvSpPr>
        <p:spPr>
          <a:xfrm>
            <a:off x="4724400" y="1828800"/>
            <a:ext cx="3352800" cy="4572000"/>
          </a:xfrm>
        </p:spPr>
        <p:txBody>
          <a:bodyPr>
            <a:normAutofit/>
          </a:bodyPr>
          <a:lstStyle/>
          <a:p>
            <a:r>
              <a:rPr lang="en-US" dirty="0" smtClean="0"/>
              <a:t>List common behavior problems occurring in your classroom (left column) and brainstorm strategies to respond to these problem behaviors</a:t>
            </a:r>
            <a:endParaRPr lang="en-US" dirty="0"/>
          </a:p>
          <a:p>
            <a:endParaRPr lang="en-US"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117" t="14961" r="27065" b="8987"/>
          <a:stretch/>
        </p:blipFill>
        <p:spPr bwMode="auto">
          <a:xfrm>
            <a:off x="152400" y="1407225"/>
            <a:ext cx="4377696" cy="5449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5847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74638"/>
            <a:ext cx="8382000" cy="1143000"/>
          </a:xfrm>
        </p:spPr>
        <p:txBody>
          <a:bodyPr/>
          <a:lstStyle/>
          <a:p>
            <a:r>
              <a:rPr lang="en-US" dirty="0" smtClean="0"/>
              <a:t>Activity: Problem Solving Practice</a:t>
            </a:r>
            <a:endParaRPr lang="en-US" dirty="0"/>
          </a:p>
        </p:txBody>
      </p:sp>
      <p:sp>
        <p:nvSpPr>
          <p:cNvPr id="4" name="Content Placeholder 3"/>
          <p:cNvSpPr>
            <a:spLocks noGrp="1"/>
          </p:cNvSpPr>
          <p:nvPr>
            <p:ph idx="1"/>
          </p:nvPr>
        </p:nvSpPr>
        <p:spPr>
          <a:xfrm>
            <a:off x="0" y="1371600"/>
            <a:ext cx="4419600" cy="5456712"/>
          </a:xfrm>
        </p:spPr>
        <p:txBody>
          <a:bodyPr>
            <a:normAutofit/>
          </a:bodyPr>
          <a:lstStyle/>
          <a:p>
            <a:r>
              <a:rPr lang="en-US" sz="2400" dirty="0" smtClean="0"/>
              <a:t>Divide into groups of 2-3</a:t>
            </a:r>
          </a:p>
          <a:p>
            <a:r>
              <a:rPr lang="en-US" sz="2400" dirty="0" smtClean="0"/>
              <a:t>Determine the following roles</a:t>
            </a:r>
          </a:p>
          <a:p>
            <a:pPr lvl="1"/>
            <a:r>
              <a:rPr lang="en-US" sz="2400" dirty="0" smtClean="0"/>
              <a:t>Educator</a:t>
            </a:r>
          </a:p>
          <a:p>
            <a:pPr lvl="1"/>
            <a:r>
              <a:rPr lang="en-US" sz="2400" dirty="0" smtClean="0"/>
              <a:t>Student</a:t>
            </a:r>
          </a:p>
          <a:p>
            <a:pPr lvl="1"/>
            <a:r>
              <a:rPr lang="en-US" sz="2400" dirty="0" smtClean="0"/>
              <a:t>Observer (if team has 3)</a:t>
            </a:r>
          </a:p>
          <a:p>
            <a:r>
              <a:rPr lang="en-US" sz="2400" dirty="0" smtClean="0"/>
              <a:t>Select index card with behavior scenario</a:t>
            </a:r>
          </a:p>
          <a:p>
            <a:r>
              <a:rPr lang="en-US" sz="2400" dirty="0" smtClean="0"/>
              <a:t>Educator to facilitate discussion with student using resources</a:t>
            </a:r>
          </a:p>
          <a:p>
            <a:r>
              <a:rPr lang="en-US" sz="2400" dirty="0" smtClean="0"/>
              <a:t>Reference: </a:t>
            </a:r>
            <a:r>
              <a:rPr lang="en-US" dirty="0" smtClean="0"/>
              <a:t> </a:t>
            </a:r>
          </a:p>
          <a:p>
            <a:pPr lvl="1"/>
            <a:r>
              <a:rPr lang="en-US" dirty="0" smtClean="0"/>
              <a:t>“</a:t>
            </a:r>
            <a:r>
              <a:rPr lang="en-US" dirty="0"/>
              <a:t>Problem Solving Questions</a:t>
            </a:r>
            <a:r>
              <a:rPr lang="en-US" dirty="0" smtClean="0"/>
              <a:t>”</a:t>
            </a:r>
          </a:p>
          <a:p>
            <a:endParaRPr lang="en-US" dirty="0"/>
          </a:p>
        </p:txBody>
      </p:sp>
      <p:sp>
        <p:nvSpPr>
          <p:cNvPr id="2" name="Date Placeholder 1"/>
          <p:cNvSpPr>
            <a:spLocks noGrp="1"/>
          </p:cNvSpPr>
          <p:nvPr>
            <p:ph type="dt" sz="half" idx="10"/>
          </p:nvPr>
        </p:nvSpPr>
        <p:spPr/>
        <p:txBody>
          <a:bodyPr/>
          <a:lstStyle/>
          <a:p>
            <a:endParaRPr lang="en-US">
              <a:solidFill>
                <a:srgbClr val="D6ECFF"/>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59" t="13402" r="25584" b="5351"/>
          <a:stretch/>
        </p:blipFill>
        <p:spPr bwMode="auto">
          <a:xfrm>
            <a:off x="4737265" y="1143000"/>
            <a:ext cx="4406735" cy="549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387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DE-PBS Status Tracker</a:t>
            </a:r>
            <a:endParaRPr lang="en-US" dirty="0"/>
          </a:p>
        </p:txBody>
      </p:sp>
      <p:sp>
        <p:nvSpPr>
          <p:cNvPr id="3" name="Content Placeholder 2"/>
          <p:cNvSpPr>
            <a:spLocks noGrp="1"/>
          </p:cNvSpPr>
          <p:nvPr>
            <p:ph idx="1"/>
          </p:nvPr>
        </p:nvSpPr>
        <p:spPr>
          <a:xfrm>
            <a:off x="4684011" y="1600200"/>
            <a:ext cx="4002789" cy="4876800"/>
          </a:xfrm>
        </p:spPr>
        <p:txBody>
          <a:bodyPr/>
          <a:lstStyle/>
          <a:p>
            <a:r>
              <a:rPr lang="en-US" dirty="0" smtClean="0"/>
              <a:t>Correcting Behavior Problems</a:t>
            </a:r>
          </a:p>
          <a:p>
            <a:r>
              <a:rPr lang="en-US" dirty="0" smtClean="0"/>
              <a:t>Developing Self-Discipline</a:t>
            </a:r>
          </a:p>
          <a:p>
            <a:pPr lvl="1"/>
            <a:r>
              <a:rPr lang="en-US" sz="2400" dirty="0" smtClean="0"/>
              <a:t>School focus areas included #4 and #6.  </a:t>
            </a:r>
            <a:endParaRPr lang="en-US" sz="24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805" t="13610" r="26520" b="10650"/>
          <a:stretch/>
        </p:blipFill>
        <p:spPr bwMode="auto">
          <a:xfrm>
            <a:off x="381000" y="1600200"/>
            <a:ext cx="438092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8786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 </a:t>
            </a:r>
            <a:r>
              <a:rPr lang="en-US" dirty="0"/>
              <a:t>Ways to Praise and </a:t>
            </a:r>
            <a:r>
              <a:rPr lang="en-US" dirty="0" smtClean="0"/>
              <a:t>Acknowledge – Activity Feedback</a:t>
            </a:r>
            <a:endParaRPr lang="en-US" dirty="0"/>
          </a:p>
        </p:txBody>
      </p:sp>
      <p:sp>
        <p:nvSpPr>
          <p:cNvPr id="3" name="Content Placeholder 2"/>
          <p:cNvSpPr>
            <a:spLocks noGrp="1"/>
          </p:cNvSpPr>
          <p:nvPr>
            <p:ph idx="1"/>
          </p:nvPr>
        </p:nvSpPr>
        <p:spPr>
          <a:xfrm>
            <a:off x="457200" y="1905000"/>
            <a:ext cx="4114800" cy="4572000"/>
          </a:xfrm>
        </p:spPr>
        <p:txBody>
          <a:bodyPr/>
          <a:lstStyle/>
          <a:p>
            <a:r>
              <a:rPr lang="en-US" dirty="0" smtClean="0"/>
              <a:t>Have teams review scenarios</a:t>
            </a:r>
          </a:p>
          <a:p>
            <a:r>
              <a:rPr lang="en-US" dirty="0" smtClean="0"/>
              <a:t>Draft possible praise response</a:t>
            </a:r>
          </a:p>
          <a:p>
            <a:r>
              <a:rPr lang="en-US" dirty="0" smtClean="0"/>
              <a:t>Identify praise technique being utilized</a:t>
            </a:r>
          </a:p>
          <a:p>
            <a:endParaRPr lang="en-US" dirty="0"/>
          </a:p>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663" t="11948" r="27532" b="8467"/>
          <a:stretch/>
        </p:blipFill>
        <p:spPr bwMode="auto">
          <a:xfrm>
            <a:off x="4953000" y="1650823"/>
            <a:ext cx="3849583" cy="5128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690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Upcoming Workshops</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53325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943088" cy="1143000"/>
          </a:xfrm>
        </p:spPr>
        <p:txBody>
          <a:bodyPr>
            <a:normAutofit fontScale="90000"/>
          </a:bodyPr>
          <a:lstStyle/>
          <a:p>
            <a:r>
              <a:rPr lang="en-US" dirty="0" smtClean="0"/>
              <a:t>Functional Behavior Assessment </a:t>
            </a:r>
            <a:r>
              <a:rPr lang="en-US" dirty="0"/>
              <a:t>&amp; Behavior </a:t>
            </a:r>
            <a:r>
              <a:rPr lang="en-US" dirty="0" smtClean="0"/>
              <a:t>Support Plans</a:t>
            </a:r>
            <a:endParaRPr lang="en-US" dirty="0"/>
          </a:p>
        </p:txBody>
      </p:sp>
      <p:sp>
        <p:nvSpPr>
          <p:cNvPr id="3" name="Content Placeholder 2"/>
          <p:cNvSpPr>
            <a:spLocks noGrp="1"/>
          </p:cNvSpPr>
          <p:nvPr>
            <p:ph idx="1"/>
          </p:nvPr>
        </p:nvSpPr>
        <p:spPr>
          <a:xfrm>
            <a:off x="685800" y="1752600"/>
            <a:ext cx="7790688" cy="4648200"/>
          </a:xfrm>
        </p:spPr>
        <p:txBody>
          <a:bodyPr>
            <a:normAutofit fontScale="62500" lnSpcReduction="20000"/>
          </a:bodyPr>
          <a:lstStyle/>
          <a:p>
            <a:r>
              <a:rPr lang="en-US" sz="4600" dirty="0"/>
              <a:t>Part I:</a:t>
            </a:r>
          </a:p>
          <a:p>
            <a:pPr lvl="1"/>
            <a:r>
              <a:rPr lang="en-US" sz="4000" dirty="0"/>
              <a:t>Wednesday, January </a:t>
            </a:r>
            <a:r>
              <a:rPr lang="en-US" sz="4000" dirty="0" smtClean="0"/>
              <a:t>8 – </a:t>
            </a:r>
            <a:r>
              <a:rPr lang="en-US" sz="4000" dirty="0"/>
              <a:t>9-3:30</a:t>
            </a:r>
          </a:p>
          <a:p>
            <a:pPr lvl="1"/>
            <a:r>
              <a:rPr lang="en-US" sz="4000" dirty="0" err="1"/>
              <a:t>DelTech</a:t>
            </a:r>
            <a:r>
              <a:rPr lang="en-US" sz="4000" dirty="0"/>
              <a:t> Dover Campus (Room </a:t>
            </a:r>
            <a:r>
              <a:rPr lang="en-US" sz="4000" dirty="0" smtClean="0"/>
              <a:t>727)</a:t>
            </a:r>
            <a:endParaRPr lang="en-US" sz="4000" dirty="0"/>
          </a:p>
          <a:p>
            <a:pPr lvl="1"/>
            <a:endParaRPr lang="en-US" sz="4000" dirty="0"/>
          </a:p>
          <a:p>
            <a:r>
              <a:rPr lang="en-US" sz="4600" dirty="0"/>
              <a:t>Part II:</a:t>
            </a:r>
          </a:p>
          <a:p>
            <a:pPr lvl="1"/>
            <a:r>
              <a:rPr lang="en-US" sz="4000" dirty="0" smtClean="0"/>
              <a:t>Wednesday, January </a:t>
            </a:r>
            <a:r>
              <a:rPr lang="en-US" sz="4000" dirty="0" smtClean="0"/>
              <a:t>28 </a:t>
            </a:r>
            <a:r>
              <a:rPr lang="en-US" sz="4000" dirty="0" smtClean="0"/>
              <a:t>– </a:t>
            </a:r>
            <a:r>
              <a:rPr lang="en-US" sz="4000" dirty="0"/>
              <a:t>9-3:30</a:t>
            </a:r>
          </a:p>
          <a:p>
            <a:pPr lvl="1"/>
            <a:r>
              <a:rPr lang="en-US" sz="4000" dirty="0" err="1"/>
              <a:t>DelTech</a:t>
            </a:r>
            <a:r>
              <a:rPr lang="en-US" sz="4000" dirty="0"/>
              <a:t> Dover Campus (Room 727</a:t>
            </a:r>
            <a:r>
              <a:rPr lang="en-US" sz="4000" dirty="0" smtClean="0"/>
              <a:t>)</a:t>
            </a:r>
          </a:p>
          <a:p>
            <a:pPr marL="402336" lvl="1" indent="0">
              <a:buNone/>
            </a:pPr>
            <a:endParaRPr lang="en-US" sz="4000" dirty="0" smtClean="0"/>
          </a:p>
          <a:p>
            <a:r>
              <a:rPr lang="en-US" sz="4400" dirty="0" smtClean="0"/>
              <a:t>Half day sessions </a:t>
            </a:r>
            <a:r>
              <a:rPr lang="en-US" sz="4400" dirty="0" smtClean="0"/>
              <a:t>3/5 </a:t>
            </a:r>
            <a:r>
              <a:rPr lang="en-US" sz="4400" dirty="0" smtClean="0"/>
              <a:t>based on need related to specific topics </a:t>
            </a:r>
          </a:p>
          <a:p>
            <a:pPr lvl="1"/>
            <a:r>
              <a:rPr lang="en-US" sz="4000" dirty="0" smtClean="0"/>
              <a:t>Data collection, IEP </a:t>
            </a:r>
            <a:r>
              <a:rPr lang="en-US" sz="4000" dirty="0"/>
              <a:t>g</a:t>
            </a:r>
            <a:r>
              <a:rPr lang="en-US" sz="4000" dirty="0" smtClean="0"/>
              <a:t>oal development, interventions</a:t>
            </a:r>
            <a:endParaRPr lang="en-US" sz="4000" dirty="0"/>
          </a:p>
          <a:p>
            <a:pPr lvl="1"/>
            <a:endParaRPr lang="en-US" dirty="0"/>
          </a:p>
        </p:txBody>
      </p:sp>
    </p:spTree>
    <p:extLst>
      <p:ext uri="{BB962C8B-B14F-4D97-AF65-F5344CB8AC3E}">
        <p14:creationId xmlns:p14="http://schemas.microsoft.com/office/powerpoint/2010/main" val="4104524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DE-PBS Secondary Forum</a:t>
            </a:r>
            <a:endParaRPr lang="en-US" dirty="0"/>
          </a:p>
        </p:txBody>
      </p:sp>
      <p:sp>
        <p:nvSpPr>
          <p:cNvPr id="3" name="Content Placeholder 2"/>
          <p:cNvSpPr>
            <a:spLocks noGrp="1"/>
          </p:cNvSpPr>
          <p:nvPr>
            <p:ph idx="1"/>
          </p:nvPr>
        </p:nvSpPr>
        <p:spPr>
          <a:xfrm>
            <a:off x="762000" y="1981200"/>
            <a:ext cx="7125112" cy="3725198"/>
          </a:xfrm>
        </p:spPr>
        <p:txBody>
          <a:bodyPr>
            <a:normAutofit lnSpcReduction="10000"/>
          </a:bodyPr>
          <a:lstStyle/>
          <a:p>
            <a:r>
              <a:rPr lang="en-US" sz="2600" dirty="0" smtClean="0"/>
              <a:t>Tuesday, February 4 – 9-12</a:t>
            </a:r>
          </a:p>
          <a:p>
            <a:r>
              <a:rPr lang="en-US" sz="2600" dirty="0" smtClean="0"/>
              <a:t>Location to be determined</a:t>
            </a:r>
            <a:endParaRPr lang="en-US" sz="2600" dirty="0"/>
          </a:p>
          <a:p>
            <a:endParaRPr lang="en-US" sz="2600" dirty="0" smtClean="0"/>
          </a:p>
          <a:p>
            <a:r>
              <a:rPr lang="en-US" sz="2600" dirty="0" smtClean="0"/>
              <a:t>This </a:t>
            </a:r>
            <a:r>
              <a:rPr lang="en-US" sz="2600" dirty="0"/>
              <a:t>is a collaborative meeting of secondary schools implementing DE-PBS at various levels.  Members of secondary school PBS teams meet together to share resources and ideas to support implementation of SWPBS in middle and high school settings. </a:t>
            </a:r>
            <a:r>
              <a:rPr lang="en-US" sz="2600" i="1" dirty="0"/>
              <a:t> </a:t>
            </a:r>
            <a:endParaRPr lang="en-US" sz="2600" dirty="0"/>
          </a:p>
          <a:p>
            <a:endParaRPr lang="en-US" dirty="0"/>
          </a:p>
          <a:p>
            <a:pPr lvl="1"/>
            <a:endParaRPr lang="en-US" dirty="0"/>
          </a:p>
          <a:p>
            <a:endParaRPr lang="en-US" dirty="0"/>
          </a:p>
        </p:txBody>
      </p:sp>
    </p:spTree>
    <p:extLst>
      <p:ext uri="{BB962C8B-B14F-4D97-AF65-F5344CB8AC3E}">
        <p14:creationId xmlns:p14="http://schemas.microsoft.com/office/powerpoint/2010/main" val="461307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Agenda/Topics	</a:t>
            </a:r>
            <a:endParaRPr lang="en-US" dirty="0"/>
          </a:p>
        </p:txBody>
      </p:sp>
      <p:sp>
        <p:nvSpPr>
          <p:cNvPr id="3" name="Content Placeholder 2"/>
          <p:cNvSpPr>
            <a:spLocks noGrp="1"/>
          </p:cNvSpPr>
          <p:nvPr>
            <p:ph idx="1"/>
          </p:nvPr>
        </p:nvSpPr>
        <p:spPr/>
        <p:txBody>
          <a:bodyPr/>
          <a:lstStyle/>
          <a:p>
            <a:r>
              <a:rPr lang="en-US" dirty="0" smtClean="0"/>
              <a:t>Professional Development Updates</a:t>
            </a:r>
          </a:p>
          <a:p>
            <a:pPr lvl="1"/>
            <a:r>
              <a:rPr lang="en-US" sz="2400" dirty="0" smtClean="0"/>
              <a:t>Fall PD</a:t>
            </a:r>
          </a:p>
          <a:p>
            <a:pPr lvl="1"/>
            <a:r>
              <a:rPr lang="en-US" sz="2400" dirty="0" smtClean="0"/>
              <a:t>Correcting Problem Behaviors &amp; Developing Self-Discipline</a:t>
            </a:r>
          </a:p>
          <a:p>
            <a:pPr lvl="1"/>
            <a:r>
              <a:rPr lang="en-US" sz="2400" dirty="0" smtClean="0"/>
              <a:t>Upcoming PD</a:t>
            </a:r>
          </a:p>
          <a:p>
            <a:r>
              <a:rPr lang="en-US" dirty="0" smtClean="0"/>
              <a:t>Tier 2 &amp; 3 System Support &amp; Discussion</a:t>
            </a:r>
          </a:p>
          <a:p>
            <a:r>
              <a:rPr lang="en-US" dirty="0" smtClean="0"/>
              <a:t>DE-PBS Key Feature Evaluation</a:t>
            </a:r>
          </a:p>
          <a:p>
            <a:r>
              <a:rPr lang="en-US" dirty="0" smtClean="0"/>
              <a:t>DE-PBS Related Data</a:t>
            </a:r>
          </a:p>
          <a:p>
            <a:r>
              <a:rPr lang="en-US" dirty="0" smtClean="0"/>
              <a:t>DE-PBS &amp; IM 40</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384040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DE-PBS Annual Celebration</a:t>
            </a:r>
            <a:endParaRPr lang="en-US" dirty="0"/>
          </a:p>
        </p:txBody>
      </p:sp>
      <p:sp>
        <p:nvSpPr>
          <p:cNvPr id="3" name="Content Placeholder 2"/>
          <p:cNvSpPr>
            <a:spLocks noGrp="1"/>
          </p:cNvSpPr>
          <p:nvPr>
            <p:ph idx="1"/>
          </p:nvPr>
        </p:nvSpPr>
        <p:spPr/>
        <p:txBody>
          <a:bodyPr/>
          <a:lstStyle/>
          <a:p>
            <a:r>
              <a:rPr lang="en-US" sz="2400" dirty="0" smtClean="0"/>
              <a:t>April 29, 2014</a:t>
            </a:r>
          </a:p>
          <a:p>
            <a:r>
              <a:rPr lang="en-US" sz="2400" dirty="0" smtClean="0"/>
              <a:t>Keynote guest - Dr. Chad Rose</a:t>
            </a:r>
          </a:p>
          <a:p>
            <a:r>
              <a:rPr lang="en-US" sz="2400" dirty="0" smtClean="0"/>
              <a:t>School-based presentations</a:t>
            </a:r>
          </a:p>
          <a:p>
            <a:endParaRPr lang="en-US" dirty="0"/>
          </a:p>
        </p:txBody>
      </p:sp>
    </p:spTree>
    <p:extLst>
      <p:ext uri="{BB962C8B-B14F-4D97-AF65-F5344CB8AC3E}">
        <p14:creationId xmlns:p14="http://schemas.microsoft.com/office/powerpoint/2010/main" val="240822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Tier 2 &amp; 3 System Support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2314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oter Placeholder 3"/>
          <p:cNvSpPr txBox="1">
            <a:spLocks noGrp="1"/>
          </p:cNvSpPr>
          <p:nvPr/>
        </p:nvSpPr>
        <p:spPr bwMode="auto">
          <a:xfrm>
            <a:off x="381000" y="59436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a:solidFill>
                  <a:schemeClr val="accent1"/>
                </a:solidFill>
                <a:latin typeface="Candara" pitchFamily="34" charset="0"/>
                <a:cs typeface="Arial" charset="0"/>
                <a:sym typeface="Wingdings"/>
              </a:rPr>
              <a:t>  </a:t>
            </a:r>
            <a:r>
              <a:rPr lang="en-US" i="1" dirty="0" smtClean="0">
                <a:solidFill>
                  <a:schemeClr val="accent1"/>
                </a:solidFill>
                <a:latin typeface="Candara" pitchFamily="34" charset="0"/>
                <a:cs typeface="Arial" charset="0"/>
                <a:sym typeface="Wingdings"/>
              </a:rPr>
              <a:t>Slides are from </a:t>
            </a:r>
            <a:r>
              <a:rPr lang="en-US" i="1" dirty="0" smtClean="0">
                <a:solidFill>
                  <a:schemeClr val="accent1"/>
                </a:solidFill>
                <a:latin typeface="Candara" pitchFamily="34" charset="0"/>
                <a:cs typeface="Arial" charset="0"/>
              </a:rPr>
              <a:t> presentations </a:t>
            </a:r>
            <a:r>
              <a:rPr lang="en-US" i="1" dirty="0">
                <a:solidFill>
                  <a:schemeClr val="accent1"/>
                </a:solidFill>
                <a:latin typeface="Candara" pitchFamily="34" charset="0"/>
                <a:cs typeface="Arial" charset="0"/>
              </a:rPr>
              <a:t>of the Illinois PBIS </a:t>
            </a:r>
            <a:r>
              <a:rPr lang="en-US" i="1" dirty="0" smtClean="0">
                <a:solidFill>
                  <a:schemeClr val="accent1"/>
                </a:solidFill>
                <a:latin typeface="Candara" pitchFamily="34" charset="0"/>
                <a:cs typeface="Arial" charset="0"/>
              </a:rPr>
              <a:t>Network</a:t>
            </a:r>
            <a:endParaRPr lang="en-US" i="1" dirty="0">
              <a:solidFill>
                <a:schemeClr val="accent1"/>
              </a:solidFill>
              <a:latin typeface="Candara" pitchFamily="34" charset="0"/>
              <a:cs typeface="Arial" charset="0"/>
            </a:endParaRPr>
          </a:p>
        </p:txBody>
      </p:sp>
      <p:sp>
        <p:nvSpPr>
          <p:cNvPr id="32770" name="Rectangle 2"/>
          <p:cNvSpPr>
            <a:spLocks noGrp="1" noChangeArrowheads="1"/>
          </p:cNvSpPr>
          <p:nvPr>
            <p:ph type="title" idx="4294967295"/>
          </p:nvPr>
        </p:nvSpPr>
        <p:spPr>
          <a:xfrm>
            <a:off x="228600" y="457200"/>
            <a:ext cx="8229600" cy="1143000"/>
          </a:xfrm>
        </p:spPr>
        <p:txBody>
          <a:bodyPr/>
          <a:lstStyle/>
          <a:p>
            <a:pPr eaLnBrk="1" hangingPunct="1"/>
            <a:r>
              <a:rPr lang="en-US" sz="4000" dirty="0">
                <a:solidFill>
                  <a:schemeClr val="tx1"/>
                </a:solidFill>
              </a:rPr>
              <a:t> </a:t>
            </a:r>
            <a:r>
              <a:rPr lang="en-US" sz="4000" dirty="0" smtClean="0">
                <a:solidFill>
                  <a:schemeClr val="tx1"/>
                </a:solidFill>
              </a:rPr>
              <a:t>  System </a:t>
            </a:r>
            <a:r>
              <a:rPr lang="en-US" sz="4000" dirty="0">
                <a:solidFill>
                  <a:schemeClr val="tx1"/>
                </a:solidFill>
              </a:rPr>
              <a:t>Development is Key!</a:t>
            </a:r>
          </a:p>
        </p:txBody>
      </p:sp>
      <p:sp>
        <p:nvSpPr>
          <p:cNvPr id="14340" name="Rectangle 3"/>
          <p:cNvSpPr>
            <a:spLocks noGrp="1" noChangeArrowheads="1"/>
          </p:cNvSpPr>
          <p:nvPr>
            <p:ph type="body" idx="4294967295"/>
          </p:nvPr>
        </p:nvSpPr>
        <p:spPr>
          <a:xfrm>
            <a:off x="228600" y="1828800"/>
            <a:ext cx="8763000" cy="3962400"/>
          </a:xfrm>
        </p:spPr>
        <p:txBody>
          <a:bodyPr rtlCol="0">
            <a:normAutofit/>
          </a:bodyPr>
          <a:lstStyle/>
          <a:p>
            <a:pPr marL="520700" indent="-520700" eaLnBrk="1" fontAlgn="auto" hangingPunct="1">
              <a:spcBef>
                <a:spcPct val="0"/>
              </a:spcBef>
              <a:spcAft>
                <a:spcPts val="0"/>
              </a:spcAft>
              <a:buFontTx/>
              <a:buNone/>
              <a:defRPr/>
            </a:pPr>
            <a:r>
              <a:rPr lang="en-US" sz="2400" dirty="0" smtClean="0">
                <a:ea typeface="+mn-ea"/>
                <a:cs typeface="+mn-cs"/>
              </a:rPr>
              <a:t>Dean </a:t>
            </a:r>
            <a:r>
              <a:rPr lang="en-US" sz="2400" dirty="0" err="1" smtClean="0">
                <a:ea typeface="+mn-ea"/>
                <a:cs typeface="+mn-cs"/>
              </a:rPr>
              <a:t>Fixsen</a:t>
            </a:r>
            <a:r>
              <a:rPr lang="en-US" sz="2400" dirty="0" smtClean="0">
                <a:ea typeface="+mn-ea"/>
                <a:cs typeface="+mn-cs"/>
              </a:rPr>
              <a:t>, Karen </a:t>
            </a:r>
            <a:r>
              <a:rPr lang="en-US" sz="2400" dirty="0" err="1" smtClean="0">
                <a:ea typeface="+mn-ea"/>
                <a:cs typeface="+mn-cs"/>
              </a:rPr>
              <a:t>Blase</a:t>
            </a:r>
            <a:r>
              <a:rPr lang="en-US" sz="2400" dirty="0" smtClean="0">
                <a:ea typeface="+mn-ea"/>
                <a:cs typeface="+mn-cs"/>
              </a:rPr>
              <a:t>, Robert Horner, George </a:t>
            </a:r>
            <a:r>
              <a:rPr lang="en-US" sz="2400" dirty="0" err="1" smtClean="0">
                <a:ea typeface="+mn-ea"/>
                <a:cs typeface="+mn-cs"/>
              </a:rPr>
              <a:t>Sugai</a:t>
            </a:r>
            <a:r>
              <a:rPr lang="en-US" sz="2400" dirty="0" smtClean="0">
                <a:ea typeface="+mn-ea"/>
                <a:cs typeface="+mn-cs"/>
              </a:rPr>
              <a:t>, 2008</a:t>
            </a:r>
          </a:p>
          <a:p>
            <a:pPr marL="520700" indent="-520700" eaLnBrk="1" fontAlgn="auto" hangingPunct="1">
              <a:spcBef>
                <a:spcPct val="0"/>
              </a:spcBef>
              <a:spcAft>
                <a:spcPts val="0"/>
              </a:spcAft>
              <a:buFontTx/>
              <a:buNone/>
              <a:defRPr/>
            </a:pPr>
            <a:endParaRPr lang="en-US" sz="2400" i="1" dirty="0" smtClean="0">
              <a:ea typeface="+mn-ea"/>
              <a:cs typeface="+mn-cs"/>
            </a:endParaRPr>
          </a:p>
          <a:p>
            <a:pPr marL="520700" indent="-520700" eaLnBrk="1" fontAlgn="auto" hangingPunct="1">
              <a:spcAft>
                <a:spcPts val="0"/>
              </a:spcAft>
              <a:buFont typeface="Arial" pitchFamily="34" charset="0"/>
              <a:buChar char="•"/>
              <a:defRPr/>
            </a:pPr>
            <a:r>
              <a:rPr lang="en-US" sz="2400" i="1" dirty="0" smtClean="0">
                <a:ea typeface="+mn-ea"/>
                <a:cs typeface="+mn-cs"/>
              </a:rPr>
              <a:t>To scale up </a:t>
            </a:r>
            <a:r>
              <a:rPr lang="en-US" sz="2400" i="1" u="sng" dirty="0" smtClean="0">
                <a:ea typeface="+mn-ea"/>
                <a:cs typeface="+mn-cs"/>
              </a:rPr>
              <a:t>interventions</a:t>
            </a:r>
            <a:r>
              <a:rPr lang="en-US" sz="2400" i="1" dirty="0" smtClean="0">
                <a:ea typeface="+mn-ea"/>
                <a:cs typeface="+mn-cs"/>
              </a:rPr>
              <a:t> we must first scale up </a:t>
            </a:r>
            <a:r>
              <a:rPr lang="en-US" sz="2400" i="1" u="sng" dirty="0" smtClean="0">
                <a:solidFill>
                  <a:schemeClr val="accent3"/>
                </a:solidFill>
                <a:ea typeface="+mn-ea"/>
                <a:cs typeface="+mn-cs"/>
              </a:rPr>
              <a:t>implementation capacity</a:t>
            </a:r>
          </a:p>
          <a:p>
            <a:pPr marL="520700" indent="-520700" eaLnBrk="1" fontAlgn="auto" hangingPunct="1">
              <a:spcAft>
                <a:spcPts val="0"/>
              </a:spcAft>
              <a:buFont typeface="Arial" pitchFamily="34" charset="0"/>
              <a:buChar char="•"/>
              <a:defRPr/>
            </a:pPr>
            <a:endParaRPr lang="en-US" sz="2400" i="1" u="sng" dirty="0" smtClean="0">
              <a:solidFill>
                <a:srgbClr val="990017"/>
              </a:solidFill>
              <a:ea typeface="+mn-ea"/>
              <a:cs typeface="+mn-cs"/>
            </a:endParaRPr>
          </a:p>
          <a:p>
            <a:pPr marL="520700" indent="-520700" eaLnBrk="1" fontAlgn="auto" hangingPunct="1">
              <a:spcAft>
                <a:spcPts val="0"/>
              </a:spcAft>
              <a:buFont typeface="Arial" pitchFamily="34" charset="0"/>
              <a:buChar char="•"/>
              <a:defRPr/>
            </a:pPr>
            <a:r>
              <a:rPr lang="en-US" sz="2400" i="1" dirty="0" smtClean="0">
                <a:ea typeface="+mn-ea"/>
                <a:cs typeface="+mn-cs"/>
              </a:rPr>
              <a:t>Building </a:t>
            </a:r>
            <a:r>
              <a:rPr lang="en-US" sz="2400" i="1" u="sng" dirty="0" smtClean="0">
                <a:solidFill>
                  <a:schemeClr val="accent3"/>
                </a:solidFill>
                <a:ea typeface="+mn-ea"/>
                <a:cs typeface="+mn-cs"/>
              </a:rPr>
              <a:t>implementation capacity</a:t>
            </a:r>
            <a:r>
              <a:rPr lang="en-US" sz="2400" i="1" dirty="0" smtClean="0">
                <a:solidFill>
                  <a:schemeClr val="accent3"/>
                </a:solidFill>
                <a:ea typeface="+mn-ea"/>
                <a:cs typeface="+mn-cs"/>
              </a:rPr>
              <a:t> </a:t>
            </a:r>
            <a:r>
              <a:rPr lang="en-US" sz="2400" i="1" dirty="0" smtClean="0">
                <a:ea typeface="+mn-ea"/>
                <a:cs typeface="+mn-cs"/>
              </a:rPr>
              <a:t>is essential to maximizing the use of EBPs and other innovations</a:t>
            </a:r>
          </a:p>
        </p:txBody>
      </p:sp>
    </p:spTree>
    <p:extLst>
      <p:ext uri="{BB962C8B-B14F-4D97-AF65-F5344CB8AC3E}">
        <p14:creationId xmlns:p14="http://schemas.microsoft.com/office/powerpoint/2010/main" val="375829606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533400"/>
            <a:ext cx="8686800" cy="1143000"/>
          </a:xfrm>
        </p:spPr>
        <p:txBody>
          <a:bodyPr rtlCol="0">
            <a:normAutofit fontScale="90000"/>
          </a:bodyPr>
          <a:lstStyle/>
          <a:p>
            <a:pPr eaLnBrk="1" fontAlgn="auto" hangingPunct="1">
              <a:spcAft>
                <a:spcPts val="0"/>
              </a:spcAft>
              <a:defRPr/>
            </a:pPr>
            <a:r>
              <a:rPr lang="en-US" sz="3600" dirty="0" smtClean="0">
                <a:solidFill>
                  <a:schemeClr val="tx2"/>
                </a:solidFill>
                <a:ea typeface="+mj-ea"/>
                <a:cs typeface="+mj-cs"/>
              </a:rPr>
              <a:t>Schools/districts need to reflect on the system of support they are using</a:t>
            </a:r>
          </a:p>
        </p:txBody>
      </p:sp>
      <p:sp>
        <p:nvSpPr>
          <p:cNvPr id="15363" name="Rectangle 3"/>
          <p:cNvSpPr>
            <a:spLocks noGrp="1" noChangeArrowheads="1"/>
          </p:cNvSpPr>
          <p:nvPr>
            <p:ph idx="1"/>
          </p:nvPr>
        </p:nvSpPr>
        <p:spPr>
          <a:xfrm>
            <a:off x="381000" y="1905000"/>
            <a:ext cx="8229600" cy="4953000"/>
          </a:xfrm>
        </p:spPr>
        <p:txBody>
          <a:bodyPr rtlCol="0">
            <a:normAutofit/>
          </a:bodyPr>
          <a:lstStyle/>
          <a:p>
            <a:pPr eaLnBrk="1" fontAlgn="auto" hangingPunct="1">
              <a:spcAft>
                <a:spcPts val="0"/>
              </a:spcAft>
              <a:buFont typeface="Arial" pitchFamily="34" charset="0"/>
              <a:buChar char="•"/>
              <a:defRPr/>
            </a:pPr>
            <a:r>
              <a:rPr lang="en-US" dirty="0" smtClean="0">
                <a:ea typeface="+mn-ea"/>
                <a:cs typeface="+mn-cs"/>
              </a:rPr>
              <a:t>Is your Tier 2 </a:t>
            </a:r>
            <a:r>
              <a:rPr lang="en-US" dirty="0" smtClean="0">
                <a:solidFill>
                  <a:schemeClr val="accent3"/>
                </a:solidFill>
                <a:ea typeface="+mn-ea"/>
                <a:cs typeface="+mn-cs"/>
              </a:rPr>
              <a:t>designed</a:t>
            </a:r>
            <a:r>
              <a:rPr lang="en-US" dirty="0" smtClean="0">
                <a:solidFill>
                  <a:schemeClr val="accent5"/>
                </a:solidFill>
                <a:ea typeface="+mn-ea"/>
                <a:cs typeface="+mn-cs"/>
              </a:rPr>
              <a:t> </a:t>
            </a:r>
            <a:r>
              <a:rPr lang="en-US" dirty="0" smtClean="0">
                <a:ea typeface="+mn-ea"/>
                <a:cs typeface="+mn-cs"/>
              </a:rPr>
              <a:t>to support 7-15% of your student population?</a:t>
            </a:r>
          </a:p>
          <a:p>
            <a:pPr eaLnBrk="1" fontAlgn="auto" hangingPunct="1">
              <a:spcAft>
                <a:spcPts val="0"/>
              </a:spcAft>
              <a:buFont typeface="Arial" pitchFamily="34" charset="0"/>
              <a:buChar char="•"/>
              <a:defRPr/>
            </a:pPr>
            <a:r>
              <a:rPr lang="en-US" dirty="0" smtClean="0">
                <a:ea typeface="+mn-ea"/>
                <a:cs typeface="+mn-cs"/>
              </a:rPr>
              <a:t>Can Tier 2 interventions be delivered </a:t>
            </a:r>
            <a:r>
              <a:rPr lang="en-US" dirty="0" smtClean="0">
                <a:solidFill>
                  <a:schemeClr val="accent3"/>
                </a:solidFill>
                <a:ea typeface="+mn-ea"/>
                <a:cs typeface="+mn-cs"/>
              </a:rPr>
              <a:t>within 72hrs </a:t>
            </a:r>
            <a:r>
              <a:rPr lang="en-US" dirty="0" smtClean="0">
                <a:ea typeface="+mn-ea"/>
                <a:cs typeface="+mn-cs"/>
              </a:rPr>
              <a:t>of identification of need?</a:t>
            </a:r>
          </a:p>
          <a:p>
            <a:pPr eaLnBrk="1" fontAlgn="auto" hangingPunct="1">
              <a:spcAft>
                <a:spcPts val="0"/>
              </a:spcAft>
              <a:buFont typeface="Arial" pitchFamily="34" charset="0"/>
              <a:buChar char="•"/>
              <a:defRPr/>
            </a:pPr>
            <a:r>
              <a:rPr lang="en-US" dirty="0" smtClean="0">
                <a:ea typeface="+mn-ea"/>
                <a:cs typeface="+mn-cs"/>
              </a:rPr>
              <a:t>Do your </a:t>
            </a:r>
            <a:r>
              <a:rPr lang="en-US" dirty="0" err="1" smtClean="0">
                <a:ea typeface="+mn-ea"/>
                <a:cs typeface="+mn-cs"/>
              </a:rPr>
              <a:t>SpEd</a:t>
            </a:r>
            <a:r>
              <a:rPr lang="en-US" dirty="0" smtClean="0">
                <a:ea typeface="+mn-ea"/>
                <a:cs typeface="+mn-cs"/>
              </a:rPr>
              <a:t> &amp; </a:t>
            </a:r>
            <a:r>
              <a:rPr lang="en-US" dirty="0" err="1" smtClean="0">
                <a:ea typeface="+mn-ea"/>
                <a:cs typeface="+mn-cs"/>
              </a:rPr>
              <a:t>GenEd</a:t>
            </a:r>
            <a:r>
              <a:rPr lang="en-US" dirty="0" smtClean="0">
                <a:ea typeface="+mn-ea"/>
                <a:cs typeface="+mn-cs"/>
              </a:rPr>
              <a:t> systems work together? Hand-off? or Compete?</a:t>
            </a:r>
          </a:p>
          <a:p>
            <a:pPr eaLnBrk="1" fontAlgn="auto" hangingPunct="1">
              <a:spcAft>
                <a:spcPts val="0"/>
              </a:spcAft>
              <a:buFont typeface="Arial" pitchFamily="34" charset="0"/>
              <a:buChar char="•"/>
              <a:defRPr/>
            </a:pPr>
            <a:r>
              <a:rPr lang="en-US" dirty="0" smtClean="0">
                <a:ea typeface="+mn-ea"/>
                <a:cs typeface="+mn-cs"/>
              </a:rPr>
              <a:t>Does </a:t>
            </a:r>
            <a:r>
              <a:rPr lang="en-US" dirty="0" smtClean="0">
                <a:solidFill>
                  <a:schemeClr val="accent3"/>
                </a:solidFill>
                <a:ea typeface="+mn-ea"/>
                <a:cs typeface="+mn-cs"/>
              </a:rPr>
              <a:t>everyone</a:t>
            </a:r>
            <a:r>
              <a:rPr lang="en-US" dirty="0" smtClean="0">
                <a:solidFill>
                  <a:srgbClr val="008000"/>
                </a:solidFill>
                <a:ea typeface="+mn-ea"/>
                <a:cs typeface="+mn-cs"/>
              </a:rPr>
              <a:t> </a:t>
            </a:r>
            <a:r>
              <a:rPr lang="en-US" dirty="0" smtClean="0">
                <a:ea typeface="+mn-ea"/>
                <a:cs typeface="+mn-cs"/>
              </a:rPr>
              <a:t>know how the system works?</a:t>
            </a:r>
          </a:p>
          <a:p>
            <a:pPr eaLnBrk="1" fontAlgn="auto" hangingPunct="1">
              <a:spcAft>
                <a:spcPts val="0"/>
              </a:spcAft>
              <a:buFont typeface="Arial" pitchFamily="34" charset="0"/>
              <a:buChar char="•"/>
              <a:defRPr/>
            </a:pPr>
            <a:r>
              <a:rPr lang="en-US" dirty="0" smtClean="0">
                <a:ea typeface="+mn-ea"/>
                <a:cs typeface="+mn-cs"/>
              </a:rPr>
              <a:t>Is it simple</a:t>
            </a:r>
            <a:r>
              <a:rPr lang="en-US" dirty="0"/>
              <a:t> </a:t>
            </a:r>
            <a:r>
              <a:rPr lang="en-US" dirty="0" smtClean="0"/>
              <a:t>and </a:t>
            </a:r>
            <a:r>
              <a:rPr lang="en-US" dirty="0" smtClean="0">
                <a:ea typeface="+mn-ea"/>
                <a:cs typeface="+mn-cs"/>
              </a:rPr>
              <a:t>easy?</a:t>
            </a:r>
          </a:p>
        </p:txBody>
      </p:sp>
      <p:sp>
        <p:nvSpPr>
          <p:cNvPr id="4" name="Footer Placeholder 3"/>
          <p:cNvSpPr txBox="1">
            <a:spLocks noGrp="1"/>
          </p:cNvSpPr>
          <p:nvPr/>
        </p:nvSpPr>
        <p:spPr bwMode="auto">
          <a:xfrm>
            <a:off x="381000" y="5864431"/>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a:solidFill>
                  <a:schemeClr val="accent1"/>
                </a:solidFill>
                <a:latin typeface="Candara" pitchFamily="34" charset="0"/>
                <a:cs typeface="Arial" charset="0"/>
                <a:sym typeface="Wingdings"/>
              </a:rPr>
              <a:t>  </a:t>
            </a:r>
            <a:r>
              <a:rPr lang="en-US" i="1" dirty="0" smtClean="0">
                <a:solidFill>
                  <a:schemeClr val="accent1"/>
                </a:solidFill>
                <a:latin typeface="Candara" pitchFamily="34" charset="0"/>
                <a:cs typeface="Arial" charset="0"/>
                <a:sym typeface="Wingdings"/>
              </a:rPr>
              <a:t>Slides are from </a:t>
            </a:r>
            <a:r>
              <a:rPr lang="en-US" i="1" dirty="0" smtClean="0">
                <a:solidFill>
                  <a:schemeClr val="accent1"/>
                </a:solidFill>
                <a:latin typeface="Candara" pitchFamily="34" charset="0"/>
                <a:cs typeface="Arial" charset="0"/>
              </a:rPr>
              <a:t> presentations </a:t>
            </a:r>
            <a:r>
              <a:rPr lang="en-US" i="1" dirty="0">
                <a:solidFill>
                  <a:schemeClr val="accent1"/>
                </a:solidFill>
                <a:latin typeface="Candara" pitchFamily="34" charset="0"/>
                <a:cs typeface="Arial" charset="0"/>
              </a:rPr>
              <a:t>of the Illinois PBIS </a:t>
            </a:r>
            <a:r>
              <a:rPr lang="en-US" i="1" dirty="0" smtClean="0">
                <a:solidFill>
                  <a:schemeClr val="accent1"/>
                </a:solidFill>
                <a:latin typeface="Candara" pitchFamily="34" charset="0"/>
                <a:cs typeface="Arial" charset="0"/>
              </a:rPr>
              <a:t>Network</a:t>
            </a:r>
            <a:endParaRPr lang="en-US" i="1" dirty="0">
              <a:solidFill>
                <a:schemeClr val="accent1"/>
              </a:solidFill>
              <a:latin typeface="Candara" pitchFamily="34" charset="0"/>
              <a:cs typeface="Arial" charset="0"/>
            </a:endParaRPr>
          </a:p>
        </p:txBody>
      </p:sp>
    </p:spTree>
    <p:extLst>
      <p:ext uri="{BB962C8B-B14F-4D97-AF65-F5344CB8AC3E}">
        <p14:creationId xmlns:p14="http://schemas.microsoft.com/office/powerpoint/2010/main" val="1044997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2"/>
          <p:cNvSpPr txBox="1">
            <a:spLocks noChangeArrowheads="1"/>
          </p:cNvSpPr>
          <p:nvPr/>
        </p:nvSpPr>
        <p:spPr bwMode="auto">
          <a:xfrm>
            <a:off x="352425" y="1920875"/>
            <a:ext cx="43434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a:latin typeface="Arial Narrow" charset="0"/>
              </a:rPr>
              <a:t>Tier 3/Tertiary Interventions	               1-5%</a:t>
            </a:r>
            <a:endParaRPr lang="en-US" sz="1600" b="1">
              <a:latin typeface="Arial Narrow" charset="0"/>
            </a:endParaRPr>
          </a:p>
          <a:p>
            <a:pPr>
              <a:buFontTx/>
              <a:buChar char="•"/>
            </a:pPr>
            <a:r>
              <a:rPr lang="en-US" sz="1400">
                <a:latin typeface="Arial Narrow" charset="0"/>
              </a:rPr>
              <a:t>_____________________</a:t>
            </a:r>
          </a:p>
          <a:p>
            <a:pPr>
              <a:buFontTx/>
              <a:buChar char="•"/>
            </a:pPr>
            <a:r>
              <a:rPr lang="en-US" sz="1400">
                <a:latin typeface="Arial Narrow" charset="0"/>
              </a:rPr>
              <a:t>_____________________</a:t>
            </a:r>
          </a:p>
          <a:p>
            <a:pPr>
              <a:buFontTx/>
              <a:buChar char="•"/>
            </a:pPr>
            <a:r>
              <a:rPr lang="en-US" sz="1400">
                <a:latin typeface="Arial Narrow" charset="0"/>
              </a:rPr>
              <a:t>_____________________</a:t>
            </a:r>
          </a:p>
        </p:txBody>
      </p:sp>
      <p:sp>
        <p:nvSpPr>
          <p:cNvPr id="28674" name="Text Box 3"/>
          <p:cNvSpPr txBox="1">
            <a:spLocks noChangeArrowheads="1"/>
          </p:cNvSpPr>
          <p:nvPr/>
        </p:nvSpPr>
        <p:spPr bwMode="auto">
          <a:xfrm>
            <a:off x="4529138" y="1920875"/>
            <a:ext cx="435451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a:latin typeface="Arial Narrow" charset="0"/>
              </a:rPr>
              <a:t>  </a:t>
            </a:r>
            <a:r>
              <a:rPr lang="en-US" sz="1600" b="1" u="sng">
                <a:latin typeface="Arial Narrow" charset="0"/>
              </a:rPr>
              <a:t>1-5%		Tier 3/Tertiary Interventions</a:t>
            </a:r>
            <a:endParaRPr lang="en-US" sz="1600" b="1">
              <a:latin typeface="Arial Narrow" charset="0"/>
            </a:endParaRPr>
          </a:p>
          <a:p>
            <a:pPr lvl="4">
              <a:buFontTx/>
              <a:buChar char="•"/>
            </a:pPr>
            <a:r>
              <a:rPr lang="en-US" sz="1400">
                <a:latin typeface="Arial Narrow" charset="0"/>
              </a:rPr>
              <a:t>___________________________</a:t>
            </a:r>
          </a:p>
          <a:p>
            <a:pPr lvl="4">
              <a:buFontTx/>
              <a:buChar char="•"/>
            </a:pPr>
            <a:r>
              <a:rPr lang="en-US" sz="1400">
                <a:latin typeface="Arial Narrow" charset="0"/>
              </a:rPr>
              <a:t>___________________________</a:t>
            </a:r>
          </a:p>
          <a:p>
            <a:pPr lvl="4">
              <a:buFontTx/>
              <a:buChar char="•"/>
            </a:pPr>
            <a:r>
              <a:rPr lang="en-US" sz="1400">
                <a:latin typeface="Arial Narrow" charset="0"/>
              </a:rPr>
              <a:t>___________________________</a:t>
            </a:r>
          </a:p>
        </p:txBody>
      </p:sp>
      <p:sp>
        <p:nvSpPr>
          <p:cNvPr id="28675" name="Text Box 4"/>
          <p:cNvSpPr txBox="1">
            <a:spLocks noChangeArrowheads="1"/>
          </p:cNvSpPr>
          <p:nvPr/>
        </p:nvSpPr>
        <p:spPr bwMode="auto">
          <a:xfrm>
            <a:off x="352425" y="2974975"/>
            <a:ext cx="37338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dirty="0">
                <a:latin typeface="Arial Narrow" charset="0"/>
              </a:rPr>
              <a:t>Tier 2/Secondary Interventions	      5-15%</a:t>
            </a:r>
            <a:endParaRPr lang="en-US" sz="1600" b="1" dirty="0">
              <a:latin typeface="Arial Narrow" charset="0"/>
            </a:endParaRPr>
          </a:p>
          <a:p>
            <a:pPr>
              <a:buFontTx/>
              <a:buChar char="•"/>
            </a:pPr>
            <a:r>
              <a:rPr lang="en-US" sz="1400" dirty="0">
                <a:latin typeface="Arial Narrow" charset="0"/>
              </a:rPr>
              <a:t>___________________________</a:t>
            </a:r>
          </a:p>
          <a:p>
            <a:pPr>
              <a:buFontTx/>
              <a:buChar char="•"/>
            </a:pPr>
            <a:r>
              <a:rPr lang="en-US" sz="1400" dirty="0">
                <a:latin typeface="Arial Narrow" charset="0"/>
              </a:rPr>
              <a:t>___________________________</a:t>
            </a:r>
          </a:p>
          <a:p>
            <a:pPr>
              <a:buFontTx/>
              <a:buChar char="•"/>
            </a:pPr>
            <a:r>
              <a:rPr lang="en-US" sz="1400" dirty="0">
                <a:latin typeface="Arial Narrow" charset="0"/>
              </a:rPr>
              <a:t>___________________________</a:t>
            </a:r>
          </a:p>
          <a:p>
            <a:pPr>
              <a:buFontTx/>
              <a:buChar char="•"/>
            </a:pPr>
            <a:r>
              <a:rPr lang="en-US" sz="1400" dirty="0">
                <a:latin typeface="Arial Narrow" charset="0"/>
              </a:rPr>
              <a:t>___________________________</a:t>
            </a:r>
          </a:p>
          <a:p>
            <a:pPr>
              <a:buFontTx/>
              <a:buChar char="•"/>
            </a:pPr>
            <a:r>
              <a:rPr lang="en-US" sz="1400" dirty="0">
                <a:latin typeface="Arial Narrow" charset="0"/>
              </a:rPr>
              <a:t>___________________________</a:t>
            </a:r>
          </a:p>
          <a:p>
            <a:pPr>
              <a:buFontTx/>
              <a:buChar char="•"/>
            </a:pPr>
            <a:r>
              <a:rPr lang="en-US" sz="1400" dirty="0">
                <a:latin typeface="Arial Narrow" charset="0"/>
              </a:rPr>
              <a:t>___________________________</a:t>
            </a:r>
          </a:p>
        </p:txBody>
      </p:sp>
      <p:sp>
        <p:nvSpPr>
          <p:cNvPr id="28676" name="Text Box 5"/>
          <p:cNvSpPr txBox="1">
            <a:spLocks noChangeArrowheads="1"/>
          </p:cNvSpPr>
          <p:nvPr/>
        </p:nvSpPr>
        <p:spPr bwMode="auto">
          <a:xfrm>
            <a:off x="4529138" y="2971800"/>
            <a:ext cx="4583112"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dirty="0">
                <a:latin typeface="Arial Narrow" charset="0"/>
              </a:rPr>
              <a:t>         </a:t>
            </a:r>
            <a:r>
              <a:rPr lang="en-US" sz="1600" b="1" u="sng" dirty="0">
                <a:latin typeface="Arial Narrow" charset="0"/>
              </a:rPr>
              <a:t>5-15%		Tier 2/Secondary Interventions</a:t>
            </a:r>
            <a:endParaRPr lang="en-US" sz="1600" b="1" dirty="0">
              <a:latin typeface="Arial Narrow" charset="0"/>
            </a:endParaRPr>
          </a:p>
          <a:p>
            <a:pPr lvl="4">
              <a:buFontTx/>
              <a:buChar char="•"/>
            </a:pPr>
            <a:r>
              <a:rPr lang="en-US" sz="1400" dirty="0">
                <a:latin typeface="Arial Narrow" charset="0"/>
              </a:rPr>
              <a:t>____________________________</a:t>
            </a:r>
          </a:p>
          <a:p>
            <a:pPr lvl="4">
              <a:buFontTx/>
              <a:buChar char="•"/>
            </a:pPr>
            <a:r>
              <a:rPr lang="en-US" sz="1400" dirty="0">
                <a:latin typeface="Arial Narrow" charset="0"/>
              </a:rPr>
              <a:t>____________________________</a:t>
            </a:r>
          </a:p>
          <a:p>
            <a:pPr lvl="4">
              <a:buFontTx/>
              <a:buChar char="•"/>
            </a:pPr>
            <a:r>
              <a:rPr lang="en-US" sz="1400" dirty="0">
                <a:latin typeface="Arial Narrow" charset="0"/>
              </a:rPr>
              <a:t>____________________________</a:t>
            </a:r>
          </a:p>
          <a:p>
            <a:pPr lvl="4">
              <a:buFontTx/>
              <a:buChar char="•"/>
            </a:pPr>
            <a:r>
              <a:rPr lang="en-US" sz="1400" dirty="0">
                <a:latin typeface="Arial Narrow" charset="0"/>
              </a:rPr>
              <a:t>____________________________</a:t>
            </a:r>
          </a:p>
          <a:p>
            <a:pPr lvl="4">
              <a:buFontTx/>
              <a:buChar char="•"/>
            </a:pPr>
            <a:r>
              <a:rPr lang="en-US" sz="1400" dirty="0">
                <a:latin typeface="Arial Narrow" charset="0"/>
              </a:rPr>
              <a:t>____________________________</a:t>
            </a:r>
          </a:p>
          <a:p>
            <a:pPr lvl="4">
              <a:buFontTx/>
              <a:buChar char="•"/>
            </a:pPr>
            <a:r>
              <a:rPr lang="en-US" sz="1400" dirty="0">
                <a:latin typeface="Arial Narrow" charset="0"/>
              </a:rPr>
              <a:t>____________________________</a:t>
            </a:r>
          </a:p>
          <a:p>
            <a:endParaRPr lang="en-US" sz="1400" dirty="0">
              <a:latin typeface="Arial Narrow" charset="0"/>
            </a:endParaRPr>
          </a:p>
        </p:txBody>
      </p:sp>
      <p:sp>
        <p:nvSpPr>
          <p:cNvPr id="28677" name="Text Box 6"/>
          <p:cNvSpPr txBox="1">
            <a:spLocks noChangeArrowheads="1"/>
          </p:cNvSpPr>
          <p:nvPr/>
        </p:nvSpPr>
        <p:spPr bwMode="auto">
          <a:xfrm>
            <a:off x="349250" y="4619625"/>
            <a:ext cx="353695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u="sng" dirty="0">
                <a:latin typeface="Arial Narrow" charset="0"/>
              </a:rPr>
              <a:t>Tier 1</a:t>
            </a:r>
            <a:r>
              <a:rPr lang="en-US" sz="1600" b="1" u="sng" dirty="0" smtClean="0">
                <a:latin typeface="Arial Narrow" charset="0"/>
              </a:rPr>
              <a:t>/Universal Interventions   80</a:t>
            </a:r>
            <a:r>
              <a:rPr lang="en-US" sz="1600" b="1" u="sng" dirty="0">
                <a:latin typeface="Arial Narrow" charset="0"/>
              </a:rPr>
              <a:t>-90</a:t>
            </a:r>
            <a:r>
              <a:rPr lang="en-US" sz="1600" b="1" u="sng" dirty="0" smtClean="0">
                <a:latin typeface="Arial Narrow" charset="0"/>
              </a:rPr>
              <a:t>%</a:t>
            </a:r>
          </a:p>
          <a:p>
            <a:pPr>
              <a:buFontTx/>
              <a:buChar char="•"/>
            </a:pPr>
            <a:r>
              <a:rPr lang="en-US" sz="1600" b="1" dirty="0" smtClean="0">
                <a:latin typeface="Arial Narrow" charset="0"/>
              </a:rPr>
              <a:t>________________________</a:t>
            </a:r>
            <a:endParaRPr lang="en-US" sz="1600" b="1" dirty="0">
              <a:latin typeface="Arial Narrow" charset="0"/>
            </a:endParaRPr>
          </a:p>
          <a:p>
            <a:pPr>
              <a:buFontTx/>
              <a:buChar char="•"/>
            </a:pPr>
            <a:r>
              <a:rPr lang="en-US" sz="1600" b="1" dirty="0" smtClean="0">
                <a:latin typeface="Arial Narrow" charset="0"/>
              </a:rPr>
              <a:t>________________________</a:t>
            </a:r>
            <a:endParaRPr lang="en-US" sz="1600" b="1" dirty="0">
              <a:latin typeface="Arial Narrow" charset="0"/>
            </a:endParaRPr>
          </a:p>
          <a:p>
            <a:pPr>
              <a:buFontTx/>
              <a:buChar char="•"/>
            </a:pPr>
            <a:r>
              <a:rPr lang="en-US" sz="1600" b="1" dirty="0">
                <a:latin typeface="Arial Narrow" charset="0"/>
              </a:rPr>
              <a:t>________________________</a:t>
            </a:r>
          </a:p>
          <a:p>
            <a:pPr>
              <a:buFontTx/>
              <a:buChar char="•"/>
            </a:pPr>
            <a:r>
              <a:rPr lang="en-US" sz="1600" b="1" dirty="0">
                <a:latin typeface="Arial Narrow" charset="0"/>
              </a:rPr>
              <a:t>________________________</a:t>
            </a:r>
          </a:p>
          <a:p>
            <a:pPr>
              <a:buFontTx/>
              <a:buChar char="•"/>
            </a:pPr>
            <a:endParaRPr lang="en-US" sz="1600" b="1" dirty="0">
              <a:latin typeface="Arial Narrow" charset="0"/>
            </a:endParaRPr>
          </a:p>
          <a:p>
            <a:pPr>
              <a:buFontTx/>
              <a:buChar char="•"/>
            </a:pPr>
            <a:endParaRPr lang="en-US" sz="1600" b="1" dirty="0">
              <a:latin typeface="Arial Narrow" charset="0"/>
            </a:endParaRPr>
          </a:p>
        </p:txBody>
      </p:sp>
      <p:sp>
        <p:nvSpPr>
          <p:cNvPr id="28678" name="Text Box 7"/>
          <p:cNvSpPr txBox="1">
            <a:spLocks noChangeArrowheads="1"/>
          </p:cNvSpPr>
          <p:nvPr/>
        </p:nvSpPr>
        <p:spPr bwMode="auto">
          <a:xfrm>
            <a:off x="4529138" y="4619625"/>
            <a:ext cx="4354512"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eaLnBrk="0" fontAlgn="base" hangingPunct="0">
              <a:spcBef>
                <a:spcPct val="0"/>
              </a:spcBef>
              <a:spcAft>
                <a:spcPct val="0"/>
              </a:spcAft>
              <a:defRPr sz="2400">
                <a:solidFill>
                  <a:schemeClr val="tx1"/>
                </a:solidFill>
                <a:latin typeface="Arial" charset="0"/>
                <a:ea typeface="ＭＳ Ｐゴシック" charset="0"/>
              </a:defRPr>
            </a:lvl6pPr>
            <a:lvl7pPr eaLnBrk="0" fontAlgn="base" hangingPunct="0">
              <a:spcBef>
                <a:spcPct val="0"/>
              </a:spcBef>
              <a:spcAft>
                <a:spcPct val="0"/>
              </a:spcAft>
              <a:defRPr sz="2400">
                <a:solidFill>
                  <a:schemeClr val="tx1"/>
                </a:solidFill>
                <a:latin typeface="Arial" charset="0"/>
                <a:ea typeface="ＭＳ Ｐゴシック" charset="0"/>
              </a:defRPr>
            </a:lvl7pPr>
            <a:lvl8pPr eaLnBrk="0" fontAlgn="base" hangingPunct="0">
              <a:spcBef>
                <a:spcPct val="0"/>
              </a:spcBef>
              <a:spcAft>
                <a:spcPct val="0"/>
              </a:spcAft>
              <a:defRPr sz="2400">
                <a:solidFill>
                  <a:schemeClr val="tx1"/>
                </a:solidFill>
                <a:latin typeface="Arial" charset="0"/>
                <a:ea typeface="ＭＳ Ｐゴシック" charset="0"/>
              </a:defRPr>
            </a:lvl8pPr>
            <a:lvl9pPr eaLnBrk="0" fontAlgn="base" hangingPunct="0">
              <a:spcBef>
                <a:spcPct val="0"/>
              </a:spcBef>
              <a:spcAft>
                <a:spcPct val="0"/>
              </a:spcAft>
              <a:defRPr sz="2400">
                <a:solidFill>
                  <a:schemeClr val="tx1"/>
                </a:solidFill>
                <a:latin typeface="Arial" charset="0"/>
                <a:ea typeface="ＭＳ Ｐゴシック" charset="0"/>
              </a:defRPr>
            </a:lvl9pPr>
          </a:lstStyle>
          <a:p>
            <a:r>
              <a:rPr lang="en-US" sz="1600" b="1" dirty="0">
                <a:latin typeface="Arial Narrow" charset="0"/>
              </a:rPr>
              <a:t>	</a:t>
            </a:r>
            <a:r>
              <a:rPr lang="en-US" sz="1600" b="1" u="sng" dirty="0">
                <a:latin typeface="Arial Narrow" charset="0"/>
              </a:rPr>
              <a:t>80-90</a:t>
            </a:r>
            <a:r>
              <a:rPr lang="en-US" sz="1600" b="1" u="sng" dirty="0" smtClean="0">
                <a:latin typeface="Arial Narrow" charset="0"/>
              </a:rPr>
              <a:t>%	Tier </a:t>
            </a:r>
            <a:r>
              <a:rPr lang="en-US" sz="1600" b="1" u="sng" dirty="0">
                <a:latin typeface="Arial Narrow" charset="0"/>
              </a:rPr>
              <a:t>1</a:t>
            </a:r>
            <a:r>
              <a:rPr lang="en-US" sz="1600" b="1" u="sng" dirty="0" smtClean="0">
                <a:latin typeface="Arial Narrow" charset="0"/>
              </a:rPr>
              <a:t>/Universal </a:t>
            </a:r>
            <a:r>
              <a:rPr lang="en-US" sz="1600" b="1" u="sng" dirty="0">
                <a:latin typeface="Arial Narrow" charset="0"/>
              </a:rPr>
              <a:t>Interventions</a:t>
            </a:r>
            <a:endParaRPr lang="en-US" sz="1600" b="1" dirty="0">
              <a:latin typeface="Arial Narrow" charset="0"/>
            </a:endParaRPr>
          </a:p>
          <a:p>
            <a:pPr lvl="4">
              <a:buFontTx/>
              <a:buChar char="•"/>
            </a:pPr>
            <a:r>
              <a:rPr lang="en-US" sz="1400" dirty="0">
                <a:latin typeface="Arial Narrow" charset="0"/>
              </a:rPr>
              <a:t>____________________________</a:t>
            </a:r>
          </a:p>
          <a:p>
            <a:pPr lvl="4">
              <a:buFontTx/>
              <a:buChar char="•"/>
            </a:pPr>
            <a:r>
              <a:rPr lang="en-US" sz="1400" dirty="0">
                <a:latin typeface="Arial Narrow" charset="0"/>
              </a:rPr>
              <a:t>____________________________</a:t>
            </a:r>
          </a:p>
          <a:p>
            <a:pPr lvl="4">
              <a:buFontTx/>
              <a:buChar char="•"/>
            </a:pPr>
            <a:r>
              <a:rPr lang="en-US" sz="1400" dirty="0">
                <a:latin typeface="Arial Narrow" charset="0"/>
              </a:rPr>
              <a:t>____________________________</a:t>
            </a:r>
          </a:p>
          <a:p>
            <a:pPr lvl="4">
              <a:buFontTx/>
              <a:buChar char="•"/>
            </a:pPr>
            <a:r>
              <a:rPr lang="en-US" sz="1400" dirty="0">
                <a:latin typeface="Arial Narrow" charset="0"/>
              </a:rPr>
              <a:t>____________________________</a:t>
            </a:r>
          </a:p>
          <a:p>
            <a:pPr lvl="4">
              <a:buFontTx/>
              <a:buChar char="•"/>
            </a:pPr>
            <a:r>
              <a:rPr lang="en-US" sz="1400" dirty="0">
                <a:latin typeface="Arial Narrow" charset="0"/>
              </a:rPr>
              <a:t>____________________________</a:t>
            </a:r>
          </a:p>
        </p:txBody>
      </p:sp>
      <p:sp>
        <p:nvSpPr>
          <p:cNvPr id="28679" name="Rectangle 8"/>
          <p:cNvSpPr>
            <a:spLocks noGrp="1" noChangeArrowheads="1"/>
          </p:cNvSpPr>
          <p:nvPr>
            <p:ph type="title" idx="4294967295"/>
          </p:nvPr>
        </p:nvSpPr>
        <p:spPr>
          <a:xfrm>
            <a:off x="239486" y="442707"/>
            <a:ext cx="8915400" cy="914400"/>
          </a:xfrm>
        </p:spPr>
        <p:txBody>
          <a:bodyPr>
            <a:normAutofit fontScale="90000"/>
          </a:bodyPr>
          <a:lstStyle/>
          <a:p>
            <a:pPr eaLnBrk="1" hangingPunct="1"/>
            <a:r>
              <a:rPr lang="en-US" sz="3200" dirty="0" smtClean="0">
                <a:solidFill>
                  <a:schemeClr val="tx1"/>
                </a:solidFill>
                <a:latin typeface="+mn-lt"/>
              </a:rPr>
              <a:t>Schools </a:t>
            </a:r>
            <a:r>
              <a:rPr lang="en-US" sz="3200" dirty="0">
                <a:solidFill>
                  <a:schemeClr val="tx1"/>
                </a:solidFill>
                <a:latin typeface="+mn-lt"/>
              </a:rPr>
              <a:t>need to be clear about what interventions they have (and </a:t>
            </a:r>
            <a:r>
              <a:rPr lang="en-US" sz="3200" dirty="0" smtClean="0">
                <a:solidFill>
                  <a:schemeClr val="tx1"/>
                </a:solidFill>
                <a:latin typeface="+mn-lt"/>
              </a:rPr>
              <a:t>don’</a:t>
            </a:r>
            <a:r>
              <a:rPr lang="en-US" altLang="ja-JP" sz="3200" dirty="0" smtClean="0">
                <a:solidFill>
                  <a:schemeClr val="tx1"/>
                </a:solidFill>
                <a:latin typeface="+mn-lt"/>
              </a:rPr>
              <a:t>t </a:t>
            </a:r>
            <a:r>
              <a:rPr lang="en-US" altLang="ja-JP" sz="3200" dirty="0">
                <a:solidFill>
                  <a:schemeClr val="tx1"/>
                </a:solidFill>
                <a:latin typeface="+mn-lt"/>
              </a:rPr>
              <a:t>have) in place</a:t>
            </a:r>
            <a:endParaRPr lang="en-US" sz="3200" dirty="0">
              <a:solidFill>
                <a:schemeClr val="tx1"/>
              </a:solidFill>
              <a:latin typeface="+mn-lt"/>
            </a:endParaRPr>
          </a:p>
        </p:txBody>
      </p:sp>
      <p:sp>
        <p:nvSpPr>
          <p:cNvPr id="28680" name="Text Box 9"/>
          <p:cNvSpPr txBox="1">
            <a:spLocks noChangeArrowheads="1"/>
          </p:cNvSpPr>
          <p:nvPr/>
        </p:nvSpPr>
        <p:spPr bwMode="auto">
          <a:xfrm>
            <a:off x="381000" y="1354138"/>
            <a:ext cx="3124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latin typeface="Century Gothic" charset="0"/>
              </a:rPr>
              <a:t>Data and Support Staff</a:t>
            </a:r>
          </a:p>
        </p:txBody>
      </p:sp>
      <p:sp>
        <p:nvSpPr>
          <p:cNvPr id="28681" name="Text Box 10"/>
          <p:cNvSpPr txBox="1">
            <a:spLocks noChangeArrowheads="1"/>
          </p:cNvSpPr>
          <p:nvPr/>
        </p:nvSpPr>
        <p:spPr bwMode="auto">
          <a:xfrm>
            <a:off x="4876800" y="1355725"/>
            <a:ext cx="40624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b="1">
                <a:latin typeface="Century Gothic" charset="0"/>
              </a:rPr>
              <a:t>Tiered Supports / Practices</a:t>
            </a:r>
          </a:p>
        </p:txBody>
      </p:sp>
      <p:grpSp>
        <p:nvGrpSpPr>
          <p:cNvPr id="28682" name="Group 11"/>
          <p:cNvGrpSpPr>
            <a:grpSpLocks/>
          </p:cNvGrpSpPr>
          <p:nvPr/>
        </p:nvGrpSpPr>
        <p:grpSpPr bwMode="auto">
          <a:xfrm>
            <a:off x="3157538" y="1952625"/>
            <a:ext cx="2667000" cy="4448175"/>
            <a:chOff x="1989" y="1230"/>
            <a:chExt cx="1680" cy="2802"/>
          </a:xfrm>
        </p:grpSpPr>
        <p:grpSp>
          <p:nvGrpSpPr>
            <p:cNvPr id="28684" name="Group 12"/>
            <p:cNvGrpSpPr>
              <a:grpSpLocks/>
            </p:cNvGrpSpPr>
            <p:nvPr/>
          </p:nvGrpSpPr>
          <p:grpSpPr bwMode="auto">
            <a:xfrm>
              <a:off x="1989" y="1230"/>
              <a:ext cx="1680" cy="2802"/>
              <a:chOff x="1989" y="1230"/>
              <a:chExt cx="1680" cy="2802"/>
            </a:xfrm>
          </p:grpSpPr>
          <p:sp>
            <p:nvSpPr>
              <p:cNvPr id="28686" name="AutoShape 13"/>
              <p:cNvSpPr>
                <a:spLocks noChangeArrowheads="1"/>
              </p:cNvSpPr>
              <p:nvPr/>
            </p:nvSpPr>
            <p:spPr bwMode="auto">
              <a:xfrm>
                <a:off x="2751" y="1230"/>
                <a:ext cx="156" cy="259"/>
              </a:xfrm>
              <a:prstGeom prst="triangle">
                <a:avLst>
                  <a:gd name="adj" fmla="val 50000"/>
                </a:avLst>
              </a:prstGeom>
              <a:solidFill>
                <a:srgbClr val="FF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p>
                <a:endParaRPr lang="en-US"/>
              </a:p>
            </p:txBody>
          </p:sp>
          <p:sp>
            <p:nvSpPr>
              <p:cNvPr id="28687"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88"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89"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90"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28685"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8683" name="Text Box 19"/>
          <p:cNvSpPr txBox="1">
            <a:spLocks noChangeArrowheads="1"/>
          </p:cNvSpPr>
          <p:nvPr/>
        </p:nvSpPr>
        <p:spPr bwMode="auto">
          <a:xfrm>
            <a:off x="304800" y="5899150"/>
            <a:ext cx="2438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800" i="1">
                <a:latin typeface="Century Gothic" charset="0"/>
              </a:rPr>
              <a:t>Adapted from Illinois PBIS Network, Revised May 15, 2008. Adapted from </a:t>
            </a:r>
            <a:r>
              <a:rPr lang="ja-JP" altLang="en-US" sz="800" i="1">
                <a:latin typeface="Century Gothic" charset="0"/>
              </a:rPr>
              <a:t>“</a:t>
            </a:r>
            <a:r>
              <a:rPr lang="en-US" altLang="ja-JP" sz="800" i="1">
                <a:latin typeface="Century Gothic" charset="0"/>
              </a:rPr>
              <a:t>What is school-wide PBS?</a:t>
            </a:r>
            <a:r>
              <a:rPr lang="ja-JP" altLang="en-US" sz="800" i="1">
                <a:latin typeface="Century Gothic" charset="0"/>
              </a:rPr>
              <a:t>”</a:t>
            </a:r>
            <a:r>
              <a:rPr lang="en-US" altLang="ja-JP" sz="800" i="1">
                <a:latin typeface="Century Gothic" charset="0"/>
              </a:rPr>
              <a:t> OSEP Technical Assistance Center on Positive Behavioral Interventions and Supports.  Accessed at http://pbis.org/school-wide.htm</a:t>
            </a:r>
            <a:endParaRPr lang="en-US" sz="800" i="1">
              <a:latin typeface="Century Gothic" charset="0"/>
            </a:endParaRPr>
          </a:p>
        </p:txBody>
      </p:sp>
    </p:spTree>
    <p:extLst>
      <p:ext uri="{BB962C8B-B14F-4D97-AF65-F5344CB8AC3E}">
        <p14:creationId xmlns:p14="http://schemas.microsoft.com/office/powerpoint/2010/main" val="395569699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470024" y="381000"/>
            <a:ext cx="8001000"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dirty="0">
                <a:latin typeface="Times New Roman" charset="0"/>
              </a:rPr>
              <a:t>3-Tiered System of Support </a:t>
            </a:r>
            <a:endParaRPr lang="en-US" b="1" dirty="0" smtClean="0">
              <a:latin typeface="Times New Roman" charset="0"/>
            </a:endParaRPr>
          </a:p>
          <a:p>
            <a:pPr algn="ctr">
              <a:spcBef>
                <a:spcPct val="50000"/>
              </a:spcBef>
            </a:pPr>
            <a:r>
              <a:rPr lang="en-US" b="1" dirty="0" smtClean="0">
                <a:latin typeface="Times New Roman" charset="0"/>
              </a:rPr>
              <a:t>Necessary </a:t>
            </a:r>
            <a:r>
              <a:rPr lang="en-US" b="1" dirty="0">
                <a:latin typeface="Times New Roman" charset="0"/>
              </a:rPr>
              <a:t>Conversations (Teams)</a:t>
            </a:r>
            <a:endParaRPr lang="en-US" dirty="0">
              <a:latin typeface="Times New Roman" charset="0"/>
            </a:endParaRPr>
          </a:p>
        </p:txBody>
      </p:sp>
      <p:sp>
        <p:nvSpPr>
          <p:cNvPr id="36866" name="Line 10"/>
          <p:cNvSpPr>
            <a:spLocks noChangeShapeType="1"/>
          </p:cNvSpPr>
          <p:nvPr/>
        </p:nvSpPr>
        <p:spPr bwMode="auto">
          <a:xfrm flipH="1">
            <a:off x="2895600" y="32004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67" name="Text Box 14"/>
          <p:cNvSpPr txBox="1">
            <a:spLocks noChangeArrowheads="1"/>
          </p:cNvSpPr>
          <p:nvPr/>
        </p:nvSpPr>
        <p:spPr bwMode="auto">
          <a:xfrm>
            <a:off x="2362200" y="4114800"/>
            <a:ext cx="990600"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b="1">
                <a:latin typeface="Times New Roman" charset="0"/>
              </a:rPr>
              <a:t> CICO</a:t>
            </a:r>
            <a:endParaRPr lang="en-US" b="1">
              <a:latin typeface="Times New Roman" charset="0"/>
            </a:endParaRPr>
          </a:p>
        </p:txBody>
      </p:sp>
      <p:sp>
        <p:nvSpPr>
          <p:cNvPr id="36868" name="Text Box 15"/>
          <p:cNvSpPr txBox="1">
            <a:spLocks noChangeArrowheads="1"/>
          </p:cNvSpPr>
          <p:nvPr/>
        </p:nvSpPr>
        <p:spPr bwMode="auto">
          <a:xfrm>
            <a:off x="2362200" y="4648200"/>
            <a:ext cx="990600" cy="396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b="1">
                <a:latin typeface="Times New Roman" charset="0"/>
              </a:rPr>
              <a:t>SAIG</a:t>
            </a:r>
            <a:endParaRPr lang="en-US" b="1">
              <a:latin typeface="Times New Roman" charset="0"/>
            </a:endParaRPr>
          </a:p>
        </p:txBody>
      </p:sp>
      <p:sp>
        <p:nvSpPr>
          <p:cNvPr id="36869" name="Text Box 16"/>
          <p:cNvSpPr txBox="1">
            <a:spLocks noChangeArrowheads="1"/>
          </p:cNvSpPr>
          <p:nvPr/>
        </p:nvSpPr>
        <p:spPr bwMode="auto">
          <a:xfrm>
            <a:off x="2362200" y="5181600"/>
            <a:ext cx="990600" cy="6873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300" b="1"/>
              <a:t>Group w. individual</a:t>
            </a:r>
          </a:p>
          <a:p>
            <a:pPr algn="ctr"/>
            <a:r>
              <a:rPr lang="en-US" sz="1300" b="1"/>
              <a:t>feature</a:t>
            </a:r>
            <a:endParaRPr lang="en-US" sz="1300" b="1">
              <a:latin typeface="Times New Roman" charset="0"/>
            </a:endParaRPr>
          </a:p>
        </p:txBody>
      </p:sp>
      <p:sp>
        <p:nvSpPr>
          <p:cNvPr id="36870" name="Text Box 18"/>
          <p:cNvSpPr txBox="1">
            <a:spLocks noChangeArrowheads="1"/>
          </p:cNvSpPr>
          <p:nvPr/>
        </p:nvSpPr>
        <p:spPr bwMode="auto">
          <a:xfrm>
            <a:off x="6400800" y="4648200"/>
            <a:ext cx="1219200" cy="7096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800" b="1">
                <a:solidFill>
                  <a:schemeClr val="bg1"/>
                </a:solidFill>
                <a:latin typeface="Times New Roman" charset="0"/>
              </a:rPr>
              <a:t>Complex</a:t>
            </a:r>
          </a:p>
          <a:p>
            <a:pPr algn="ctr">
              <a:spcBef>
                <a:spcPct val="25000"/>
              </a:spcBef>
            </a:pPr>
            <a:r>
              <a:rPr lang="en-US" sz="1800" b="1">
                <a:solidFill>
                  <a:schemeClr val="bg1"/>
                </a:solidFill>
                <a:latin typeface="Times New Roman" charset="0"/>
              </a:rPr>
              <a:t>FBA/BIP</a:t>
            </a:r>
          </a:p>
        </p:txBody>
      </p:sp>
      <p:sp>
        <p:nvSpPr>
          <p:cNvPr id="36871" name="Line 31"/>
          <p:cNvSpPr>
            <a:spLocks noChangeShapeType="1"/>
          </p:cNvSpPr>
          <p:nvPr/>
        </p:nvSpPr>
        <p:spPr bwMode="auto">
          <a:xfrm>
            <a:off x="838200" y="32004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2"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36873" name="Text Box 38"/>
          <p:cNvSpPr txBox="1">
            <a:spLocks noChangeArrowheads="1"/>
          </p:cNvSpPr>
          <p:nvPr/>
        </p:nvSpPr>
        <p:spPr bwMode="auto">
          <a:xfrm>
            <a:off x="4267200" y="1524000"/>
            <a:ext cx="1905000" cy="641350"/>
          </a:xfrm>
          <a:prstGeom prst="rect">
            <a:avLst/>
          </a:prstGeom>
          <a:solidFill>
            <a:srgbClr val="FFCC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latin typeface="Times New Roman" charset="0"/>
              </a:rPr>
              <a:t>Problem Solving Team</a:t>
            </a:r>
          </a:p>
        </p:txBody>
      </p:sp>
      <p:sp>
        <p:nvSpPr>
          <p:cNvPr id="36874" name="Text Box 39"/>
          <p:cNvSpPr txBox="1">
            <a:spLocks noChangeArrowheads="1"/>
          </p:cNvSpPr>
          <p:nvPr/>
        </p:nvSpPr>
        <p:spPr bwMode="auto">
          <a:xfrm>
            <a:off x="6934200" y="1524000"/>
            <a:ext cx="1752600" cy="6413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chemeClr val="bg1"/>
                </a:solidFill>
                <a:latin typeface="Times New Roman" charset="0"/>
              </a:rPr>
              <a:t>Tertiary Systems Team</a:t>
            </a:r>
          </a:p>
        </p:txBody>
      </p:sp>
      <p:sp>
        <p:nvSpPr>
          <p:cNvPr id="36875" name="Text Box 42"/>
          <p:cNvSpPr txBox="1">
            <a:spLocks noChangeArrowheads="1"/>
          </p:cNvSpPr>
          <p:nvPr/>
        </p:nvSpPr>
        <p:spPr bwMode="auto">
          <a:xfrm>
            <a:off x="4648200" y="4419600"/>
            <a:ext cx="838200" cy="1025525"/>
          </a:xfrm>
          <a:prstGeom prst="rect">
            <a:avLst/>
          </a:prstGeom>
          <a:solidFill>
            <a:srgbClr val="FFCC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40000"/>
              </a:spcBef>
            </a:pPr>
            <a:r>
              <a:rPr lang="en-US" sz="1800" b="1">
                <a:latin typeface="Times New Roman" charset="0"/>
              </a:rPr>
              <a:t>Brief </a:t>
            </a:r>
          </a:p>
          <a:p>
            <a:pPr algn="ctr" eaLnBrk="1" hangingPunct="1">
              <a:spcBef>
                <a:spcPct val="40000"/>
              </a:spcBef>
            </a:pPr>
            <a:r>
              <a:rPr lang="en-US" sz="1800" b="1">
                <a:latin typeface="Times New Roman" charset="0"/>
              </a:rPr>
              <a:t>FBA/BIP</a:t>
            </a:r>
          </a:p>
        </p:txBody>
      </p:sp>
      <p:sp>
        <p:nvSpPr>
          <p:cNvPr id="36876" name="Line 28"/>
          <p:cNvSpPr>
            <a:spLocks noChangeShapeType="1"/>
          </p:cNvSpPr>
          <p:nvPr/>
        </p:nvSpPr>
        <p:spPr bwMode="auto">
          <a:xfrm>
            <a:off x="5105400" y="3276600"/>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7" name="Line 47"/>
          <p:cNvSpPr>
            <a:spLocks noChangeShapeType="1"/>
          </p:cNvSpPr>
          <p:nvPr/>
        </p:nvSpPr>
        <p:spPr bwMode="auto">
          <a:xfrm>
            <a:off x="6705600" y="4572000"/>
            <a:ext cx="1981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78" name="Line 28"/>
          <p:cNvSpPr>
            <a:spLocks noChangeShapeType="1"/>
          </p:cNvSpPr>
          <p:nvPr/>
        </p:nvSpPr>
        <p:spPr bwMode="auto">
          <a:xfrm>
            <a:off x="7696200" y="3124200"/>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9" name="Text Box 16"/>
          <p:cNvSpPr txBox="1">
            <a:spLocks noChangeArrowheads="1"/>
          </p:cNvSpPr>
          <p:nvPr/>
        </p:nvSpPr>
        <p:spPr bwMode="auto">
          <a:xfrm>
            <a:off x="2286000" y="6019800"/>
            <a:ext cx="114300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a:latin typeface="Times New Roman" charset="0"/>
              </a:rPr>
              <a:t>Brief FBA/BIP</a:t>
            </a:r>
          </a:p>
        </p:txBody>
      </p:sp>
      <p:sp>
        <p:nvSpPr>
          <p:cNvPr id="36880" name="Text Box 18"/>
          <p:cNvSpPr txBox="1">
            <a:spLocks noChangeArrowheads="1"/>
          </p:cNvSpPr>
          <p:nvPr/>
        </p:nvSpPr>
        <p:spPr bwMode="auto">
          <a:xfrm>
            <a:off x="7772400" y="4648200"/>
            <a:ext cx="1219200" cy="7096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5000"/>
              </a:spcBef>
            </a:pPr>
            <a:r>
              <a:rPr lang="en-US" sz="1800" b="1">
                <a:solidFill>
                  <a:schemeClr val="bg1"/>
                </a:solidFill>
                <a:latin typeface="Times New Roman" charset="0"/>
              </a:rPr>
              <a:t>WRAP</a:t>
            </a:r>
          </a:p>
          <a:p>
            <a:pPr algn="ctr">
              <a:spcBef>
                <a:spcPct val="25000"/>
              </a:spcBef>
            </a:pPr>
            <a:endParaRPr lang="en-US" sz="1800">
              <a:latin typeface="Times New Roman" charset="0"/>
            </a:endParaRPr>
          </a:p>
        </p:txBody>
      </p:sp>
      <p:sp>
        <p:nvSpPr>
          <p:cNvPr id="36881" name="Text Box 36"/>
          <p:cNvSpPr txBox="1">
            <a:spLocks noChangeArrowheads="1"/>
          </p:cNvSpPr>
          <p:nvPr/>
        </p:nvSpPr>
        <p:spPr bwMode="auto">
          <a:xfrm>
            <a:off x="2133600" y="1524000"/>
            <a:ext cx="1676400" cy="6413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latin typeface="Times New Roman" charset="0"/>
              </a:rPr>
              <a:t>Secondary Systems Team</a:t>
            </a:r>
          </a:p>
        </p:txBody>
      </p:sp>
      <p:sp>
        <p:nvSpPr>
          <p:cNvPr id="36882" name="Line 63"/>
          <p:cNvSpPr>
            <a:spLocks noChangeShapeType="1"/>
          </p:cNvSpPr>
          <p:nvPr/>
        </p:nvSpPr>
        <p:spPr bwMode="auto">
          <a:xfrm>
            <a:off x="1600200" y="1828800"/>
            <a:ext cx="45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3" name="Line 64"/>
          <p:cNvSpPr>
            <a:spLocks noChangeShapeType="1"/>
          </p:cNvSpPr>
          <p:nvPr/>
        </p:nvSpPr>
        <p:spPr bwMode="auto">
          <a:xfrm>
            <a:off x="3886200" y="1828800"/>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4" name="Line 65"/>
          <p:cNvSpPr>
            <a:spLocks noChangeShapeType="1"/>
          </p:cNvSpPr>
          <p:nvPr/>
        </p:nvSpPr>
        <p:spPr bwMode="auto">
          <a:xfrm>
            <a:off x="6248400" y="1905000"/>
            <a:ext cx="609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5" name="AutoShape 67"/>
          <p:cNvSpPr>
            <a:spLocks noChangeArrowheads="1"/>
          </p:cNvSpPr>
          <p:nvPr/>
        </p:nvSpPr>
        <p:spPr bwMode="auto">
          <a:xfrm>
            <a:off x="2133600" y="4343400"/>
            <a:ext cx="228600" cy="685800"/>
          </a:xfrm>
          <a:prstGeom prst="curvedRightArrow">
            <a:avLst>
              <a:gd name="adj1" fmla="val 36333"/>
              <a:gd name="adj2" fmla="val 148222"/>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36886" name="AutoShape 69"/>
          <p:cNvSpPr>
            <a:spLocks noChangeArrowheads="1"/>
          </p:cNvSpPr>
          <p:nvPr/>
        </p:nvSpPr>
        <p:spPr bwMode="auto">
          <a:xfrm>
            <a:off x="2057400" y="4343400"/>
            <a:ext cx="304800" cy="1219200"/>
          </a:xfrm>
          <a:prstGeom prst="curvedRightArrow">
            <a:avLst>
              <a:gd name="adj1" fmla="val 36333"/>
              <a:gd name="adj2" fmla="val 148222"/>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36887" name="Text Box 77"/>
          <p:cNvSpPr txBox="1">
            <a:spLocks noChangeArrowheads="1"/>
          </p:cNvSpPr>
          <p:nvPr/>
        </p:nvSpPr>
        <p:spPr bwMode="auto">
          <a:xfrm>
            <a:off x="533400" y="23622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36888" name="Text Box 78"/>
          <p:cNvSpPr txBox="1">
            <a:spLocks noChangeArrowheads="1"/>
          </p:cNvSpPr>
          <p:nvPr/>
        </p:nvSpPr>
        <p:spPr bwMode="auto">
          <a:xfrm>
            <a:off x="381000" y="2362200"/>
            <a:ext cx="1219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a:t>Plans SW &amp; Class-wide supports</a:t>
            </a:r>
          </a:p>
        </p:txBody>
      </p:sp>
      <p:sp>
        <p:nvSpPr>
          <p:cNvPr id="36889" name="Rectangle 79"/>
          <p:cNvSpPr>
            <a:spLocks noChangeArrowheads="1"/>
          </p:cNvSpPr>
          <p:nvPr/>
        </p:nvSpPr>
        <p:spPr bwMode="auto">
          <a:xfrm>
            <a:off x="304800" y="2286000"/>
            <a:ext cx="1295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90" name="Text Box 80"/>
          <p:cNvSpPr txBox="1">
            <a:spLocks noChangeArrowheads="1"/>
          </p:cNvSpPr>
          <p:nvPr/>
        </p:nvSpPr>
        <p:spPr bwMode="auto">
          <a:xfrm>
            <a:off x="2057400" y="22860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a:t>Uses Process data; determines overall intervention effectiveness</a:t>
            </a:r>
          </a:p>
        </p:txBody>
      </p:sp>
      <p:sp>
        <p:nvSpPr>
          <p:cNvPr id="36891" name="Text Box 81"/>
          <p:cNvSpPr txBox="1">
            <a:spLocks noChangeArrowheads="1"/>
          </p:cNvSpPr>
          <p:nvPr/>
        </p:nvSpPr>
        <p:spPr bwMode="auto">
          <a:xfrm>
            <a:off x="4267200" y="2362200"/>
            <a:ext cx="1905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a:t>Standing team; uses FBA/BIP process for one youth at a time</a:t>
            </a:r>
          </a:p>
        </p:txBody>
      </p:sp>
      <p:sp>
        <p:nvSpPr>
          <p:cNvPr id="36892" name="Text Box 82"/>
          <p:cNvSpPr txBox="1">
            <a:spLocks noChangeArrowheads="1"/>
          </p:cNvSpPr>
          <p:nvPr/>
        </p:nvSpPr>
        <p:spPr bwMode="auto">
          <a:xfrm>
            <a:off x="6934200" y="2209800"/>
            <a:ext cx="175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15000"/>
              </a:spcBef>
            </a:pPr>
            <a:r>
              <a:rPr lang="en-US" sz="1400"/>
              <a:t>Uses Process data; determines overall intervention effectiveness</a:t>
            </a:r>
          </a:p>
        </p:txBody>
      </p:sp>
      <p:sp>
        <p:nvSpPr>
          <p:cNvPr id="36893" name="Rectangle 83"/>
          <p:cNvSpPr>
            <a:spLocks noChangeArrowheads="1"/>
          </p:cNvSpPr>
          <p:nvPr/>
        </p:nvSpPr>
        <p:spPr bwMode="auto">
          <a:xfrm>
            <a:off x="2057400" y="2209800"/>
            <a:ext cx="16764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94" name="Rectangle 84"/>
          <p:cNvSpPr>
            <a:spLocks noChangeArrowheads="1"/>
          </p:cNvSpPr>
          <p:nvPr/>
        </p:nvSpPr>
        <p:spPr bwMode="auto">
          <a:xfrm>
            <a:off x="4191000" y="2362200"/>
            <a:ext cx="2057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95" name="Rectangle 85"/>
          <p:cNvSpPr>
            <a:spLocks noChangeArrowheads="1"/>
          </p:cNvSpPr>
          <p:nvPr/>
        </p:nvSpPr>
        <p:spPr bwMode="auto">
          <a:xfrm>
            <a:off x="6934200" y="2209800"/>
            <a:ext cx="17526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Striped Right Arrow 44"/>
          <p:cNvSpPr/>
          <p:nvPr/>
        </p:nvSpPr>
        <p:spPr>
          <a:xfrm>
            <a:off x="1600200" y="4191000"/>
            <a:ext cx="533400" cy="228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Curved Up Arrow 45"/>
          <p:cNvSpPr/>
          <p:nvPr/>
        </p:nvSpPr>
        <p:spPr>
          <a:xfrm>
            <a:off x="5029200" y="5486400"/>
            <a:ext cx="2057400" cy="381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47" name="Curved Up Arrow 46"/>
          <p:cNvSpPr/>
          <p:nvPr/>
        </p:nvSpPr>
        <p:spPr>
          <a:xfrm>
            <a:off x="5029200" y="5486400"/>
            <a:ext cx="3505200" cy="73183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 name="Curved Up Arrow 45"/>
          <p:cNvSpPr/>
          <p:nvPr/>
        </p:nvSpPr>
        <p:spPr>
          <a:xfrm>
            <a:off x="3352800" y="5486400"/>
            <a:ext cx="1371600" cy="304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 name="Curved Up Arrow 45"/>
          <p:cNvSpPr>
            <a:spLocks noChangeArrowheads="1"/>
          </p:cNvSpPr>
          <p:nvPr/>
        </p:nvSpPr>
        <p:spPr bwMode="auto">
          <a:xfrm rot="21570218" flipV="1">
            <a:off x="3351213" y="4494213"/>
            <a:ext cx="1371600" cy="304800"/>
          </a:xfrm>
          <a:prstGeom prst="curvedUpArrow">
            <a:avLst>
              <a:gd name="adj1" fmla="val 20833"/>
              <a:gd name="adj2" fmla="val 41667"/>
              <a:gd name="adj3" fmla="val 25000"/>
            </a:avLst>
          </a:prstGeom>
          <a:solidFill>
            <a:schemeClr val="accent1"/>
          </a:solidFill>
          <a:ln w="25400" algn="ctr">
            <a:solidFill>
              <a:srgbClr val="89A4A7"/>
            </a:solidFill>
            <a:miter lim="800000"/>
            <a:headEnd/>
            <a:tailEnd/>
          </a:ln>
        </p:spPr>
        <p:txBody>
          <a:bodyPr rot="10800000" anchor="ctr"/>
          <a:lstStyle/>
          <a:p>
            <a:pPr algn="ctr">
              <a:defRPr/>
            </a:pPr>
            <a:endParaRPr lang="en-US">
              <a:latin typeface="+mn-lt"/>
              <a:ea typeface="+mn-ea"/>
              <a:cs typeface="+mn-cs"/>
            </a:endParaRPr>
          </a:p>
        </p:txBody>
      </p:sp>
      <p:sp>
        <p:nvSpPr>
          <p:cNvPr id="36901" name="Text Box 41"/>
          <p:cNvSpPr txBox="1">
            <a:spLocks noChangeArrowheads="1"/>
          </p:cNvSpPr>
          <p:nvPr/>
        </p:nvSpPr>
        <p:spPr bwMode="auto">
          <a:xfrm>
            <a:off x="0" y="6613525"/>
            <a:ext cx="1066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000" i="1">
                <a:latin typeface="Times New Roman" charset="0"/>
              </a:rPr>
              <a:t>Sept. 1, 2009</a:t>
            </a:r>
          </a:p>
        </p:txBody>
      </p:sp>
      <p:sp>
        <p:nvSpPr>
          <p:cNvPr id="36902" name="Text Box 39"/>
          <p:cNvSpPr txBox="1">
            <a:spLocks noChangeArrowheads="1"/>
          </p:cNvSpPr>
          <p:nvPr/>
        </p:nvSpPr>
        <p:spPr bwMode="auto">
          <a:xfrm>
            <a:off x="304800" y="1524000"/>
            <a:ext cx="1219200" cy="6413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chemeClr val="bg1"/>
                </a:solidFill>
                <a:latin typeface="Times New Roman" charset="0"/>
              </a:rPr>
              <a:t>Universal</a:t>
            </a:r>
            <a:br>
              <a:rPr lang="en-US" sz="1800" b="1">
                <a:solidFill>
                  <a:schemeClr val="bg1"/>
                </a:solidFill>
                <a:latin typeface="Times New Roman" charset="0"/>
              </a:rPr>
            </a:br>
            <a:r>
              <a:rPr lang="en-US" sz="1800" b="1">
                <a:solidFill>
                  <a:schemeClr val="bg1"/>
                </a:solidFill>
                <a:latin typeface="Times New Roman" charset="0"/>
              </a:rPr>
              <a:t>Team</a:t>
            </a:r>
          </a:p>
        </p:txBody>
      </p:sp>
      <p:sp>
        <p:nvSpPr>
          <p:cNvPr id="36903" name="Text Box 39"/>
          <p:cNvSpPr txBox="1">
            <a:spLocks noChangeArrowheads="1"/>
          </p:cNvSpPr>
          <p:nvPr/>
        </p:nvSpPr>
        <p:spPr bwMode="auto">
          <a:xfrm>
            <a:off x="228600" y="4191000"/>
            <a:ext cx="1219200" cy="6413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b="1">
                <a:solidFill>
                  <a:schemeClr val="bg1"/>
                </a:solidFill>
                <a:latin typeface="Times New Roman" charset="0"/>
              </a:rPr>
              <a:t>Universal Support</a:t>
            </a:r>
          </a:p>
        </p:txBody>
      </p:sp>
    </p:spTree>
    <p:extLst>
      <p:ext uri="{BB962C8B-B14F-4D97-AF65-F5344CB8AC3E}">
        <p14:creationId xmlns:p14="http://schemas.microsoft.com/office/powerpoint/2010/main" val="360401719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152400" y="457200"/>
            <a:ext cx="7162800" cy="1066800"/>
          </a:xfrm>
        </p:spPr>
        <p:txBody>
          <a:bodyPr/>
          <a:lstStyle/>
          <a:p>
            <a:pPr eaLnBrk="1" hangingPunct="1"/>
            <a:r>
              <a:rPr lang="en-US" dirty="0">
                <a:solidFill>
                  <a:schemeClr val="tx1"/>
                </a:solidFill>
              </a:rPr>
              <a:t>Teaming at Tier 2</a:t>
            </a:r>
          </a:p>
        </p:txBody>
      </p:sp>
      <p:sp>
        <p:nvSpPr>
          <p:cNvPr id="41986" name="Rectangle 3"/>
          <p:cNvSpPr>
            <a:spLocks noGrp="1" noChangeArrowheads="1"/>
          </p:cNvSpPr>
          <p:nvPr>
            <p:ph idx="1"/>
          </p:nvPr>
        </p:nvSpPr>
        <p:spPr>
          <a:xfrm>
            <a:off x="228600" y="1600200"/>
            <a:ext cx="8229600" cy="4495800"/>
          </a:xfrm>
        </p:spPr>
        <p:txBody>
          <a:bodyPr/>
          <a:lstStyle/>
          <a:p>
            <a:pPr eaLnBrk="1" hangingPunct="1">
              <a:buFont typeface="Arial" charset="0"/>
              <a:buChar char="•"/>
            </a:pPr>
            <a:r>
              <a:rPr lang="en-US" b="1" u="sng" dirty="0"/>
              <a:t>Secondary Systems Planning </a:t>
            </a:r>
            <a:r>
              <a:rPr lang="en-US" b="1" u="sng" dirty="0" smtClean="0"/>
              <a:t> “</a:t>
            </a:r>
            <a:r>
              <a:rPr lang="en-US" altLang="ja-JP" b="1" u="sng" dirty="0" smtClean="0"/>
              <a:t>conversation”</a:t>
            </a:r>
            <a:endParaRPr lang="en-US" altLang="ja-JP" b="1" u="sng" dirty="0"/>
          </a:p>
          <a:p>
            <a:pPr lvl="1" eaLnBrk="1" hangingPunct="1"/>
            <a:r>
              <a:rPr lang="en-US" dirty="0"/>
              <a:t>Monitors effectiveness of CICO, S/AIG, Mentoring,  and Brief FBA/BIP supports</a:t>
            </a:r>
          </a:p>
          <a:p>
            <a:pPr lvl="1" eaLnBrk="1" hangingPunct="1"/>
            <a:r>
              <a:rPr lang="en-US" dirty="0"/>
              <a:t>Review data to make decisions on improvements to the </a:t>
            </a:r>
            <a:r>
              <a:rPr lang="en-US" b="1" dirty="0"/>
              <a:t>interventions</a:t>
            </a:r>
          </a:p>
          <a:p>
            <a:pPr lvl="1" eaLnBrk="1" hangingPunct="1"/>
            <a:r>
              <a:rPr lang="en-US" dirty="0"/>
              <a:t>Individual students are </a:t>
            </a:r>
            <a:r>
              <a:rPr lang="en-US" b="1" dirty="0"/>
              <a:t>NOT</a:t>
            </a:r>
            <a:r>
              <a:rPr lang="en-US" dirty="0"/>
              <a:t> discussed </a:t>
            </a:r>
          </a:p>
          <a:p>
            <a:pPr eaLnBrk="1" hangingPunct="1">
              <a:buFont typeface="Arial" charset="0"/>
              <a:buChar char="•"/>
            </a:pPr>
            <a:r>
              <a:rPr lang="en-US" b="1" u="sng" dirty="0"/>
              <a:t>Problem Solving Team </a:t>
            </a:r>
            <a:r>
              <a:rPr lang="en-US" b="1" u="sng" dirty="0" smtClean="0"/>
              <a:t>“</a:t>
            </a:r>
            <a:r>
              <a:rPr lang="en-US" altLang="ja-JP" b="1" u="sng" dirty="0" smtClean="0"/>
              <a:t>conversation”</a:t>
            </a:r>
            <a:endParaRPr lang="en-US" altLang="ja-JP" b="1" u="sng" dirty="0"/>
          </a:p>
          <a:p>
            <a:pPr lvl="1" eaLnBrk="1" hangingPunct="1"/>
            <a:r>
              <a:rPr lang="en-US" dirty="0"/>
              <a:t>Develops plans for one student at a time</a:t>
            </a:r>
          </a:p>
          <a:p>
            <a:pPr lvl="1" eaLnBrk="1" hangingPunct="1"/>
            <a:r>
              <a:rPr lang="en-US" dirty="0"/>
              <a:t>Every school has this type of meeting </a:t>
            </a:r>
          </a:p>
          <a:p>
            <a:pPr lvl="1" eaLnBrk="1" hangingPunct="1"/>
            <a:r>
              <a:rPr lang="en-US" dirty="0"/>
              <a:t>Teachers and family are typically invited</a:t>
            </a:r>
          </a:p>
          <a:p>
            <a:pPr eaLnBrk="1" hangingPunct="1">
              <a:buFont typeface="Wingdings" charset="0"/>
              <a:buChar char=""/>
            </a:pPr>
            <a:endParaRPr lang="en-US" dirty="0">
              <a:latin typeface="Calibri" charset="0"/>
            </a:endParaRPr>
          </a:p>
        </p:txBody>
      </p:sp>
      <p:sp>
        <p:nvSpPr>
          <p:cNvPr id="5" name="Footer Placeholder 3"/>
          <p:cNvSpPr txBox="1">
            <a:spLocks noGrp="1"/>
          </p:cNvSpPr>
          <p:nvPr/>
        </p:nvSpPr>
        <p:spPr bwMode="auto">
          <a:xfrm>
            <a:off x="457200" y="61722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a:solidFill>
                  <a:schemeClr val="accent1"/>
                </a:solidFill>
                <a:latin typeface="Candara" pitchFamily="34" charset="0"/>
                <a:cs typeface="Arial" charset="0"/>
                <a:sym typeface="Wingdings"/>
              </a:rPr>
              <a:t>  </a:t>
            </a:r>
            <a:r>
              <a:rPr lang="en-US" i="1" dirty="0" smtClean="0">
                <a:solidFill>
                  <a:schemeClr val="accent1"/>
                </a:solidFill>
                <a:latin typeface="Candara" pitchFamily="34" charset="0"/>
                <a:cs typeface="Arial" charset="0"/>
                <a:sym typeface="Wingdings"/>
              </a:rPr>
              <a:t>Slides are from </a:t>
            </a:r>
            <a:r>
              <a:rPr lang="en-US" i="1" dirty="0" smtClean="0">
                <a:solidFill>
                  <a:schemeClr val="accent1"/>
                </a:solidFill>
                <a:latin typeface="Candara" pitchFamily="34" charset="0"/>
                <a:cs typeface="Arial" charset="0"/>
              </a:rPr>
              <a:t> presentations </a:t>
            </a:r>
            <a:r>
              <a:rPr lang="en-US" i="1" dirty="0">
                <a:solidFill>
                  <a:schemeClr val="accent1"/>
                </a:solidFill>
                <a:latin typeface="Candara" pitchFamily="34" charset="0"/>
                <a:cs typeface="Arial" charset="0"/>
              </a:rPr>
              <a:t>of the Illinois PBIS </a:t>
            </a:r>
            <a:r>
              <a:rPr lang="en-US" i="1" dirty="0" smtClean="0">
                <a:solidFill>
                  <a:schemeClr val="accent1"/>
                </a:solidFill>
                <a:latin typeface="Candara" pitchFamily="34" charset="0"/>
                <a:cs typeface="Arial" charset="0"/>
              </a:rPr>
              <a:t>Network</a:t>
            </a:r>
            <a:endParaRPr lang="en-US" i="1" dirty="0">
              <a:solidFill>
                <a:schemeClr val="accent1"/>
              </a:solidFill>
              <a:latin typeface="Candara" pitchFamily="34" charset="0"/>
              <a:cs typeface="Arial" charset="0"/>
            </a:endParaRPr>
          </a:p>
        </p:txBody>
      </p:sp>
    </p:spTree>
    <p:extLst>
      <p:ext uri="{BB962C8B-B14F-4D97-AF65-F5344CB8AC3E}">
        <p14:creationId xmlns:p14="http://schemas.microsoft.com/office/powerpoint/2010/main" val="32732298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152400" y="457200"/>
            <a:ext cx="8001000" cy="1143000"/>
          </a:xfrm>
        </p:spPr>
        <p:txBody>
          <a:bodyPr rtlCol="0">
            <a:normAutofit fontScale="90000"/>
          </a:bodyPr>
          <a:lstStyle/>
          <a:p>
            <a:pPr eaLnBrk="1" fontAlgn="auto" hangingPunct="1">
              <a:spcAft>
                <a:spcPts val="0"/>
              </a:spcAft>
              <a:defRPr/>
            </a:pPr>
            <a:r>
              <a:rPr lang="en-US" sz="4000" dirty="0">
                <a:solidFill>
                  <a:schemeClr val="tx1"/>
                </a:solidFill>
                <a:ea typeface="+mj-ea"/>
                <a:cs typeface="+mj-cs"/>
              </a:rPr>
              <a:t>Secondary Systems Planning Team</a:t>
            </a:r>
            <a:br>
              <a:rPr lang="en-US" sz="4000" dirty="0">
                <a:solidFill>
                  <a:schemeClr val="tx1"/>
                </a:solidFill>
                <a:ea typeface="+mj-ea"/>
                <a:cs typeface="+mj-cs"/>
              </a:rPr>
            </a:br>
            <a:r>
              <a:rPr lang="en-US" sz="4000" dirty="0">
                <a:solidFill>
                  <a:schemeClr val="tx1"/>
                </a:solidFill>
                <a:ea typeface="+mj-ea"/>
                <a:cs typeface="+mj-cs"/>
              </a:rPr>
              <a:t> Meeting Agenda </a:t>
            </a:r>
          </a:p>
        </p:txBody>
      </p:sp>
      <p:sp>
        <p:nvSpPr>
          <p:cNvPr id="54275" name="Rectangle 3"/>
          <p:cNvSpPr>
            <a:spLocks noGrp="1" noChangeArrowheads="1"/>
          </p:cNvSpPr>
          <p:nvPr>
            <p:ph type="body" idx="4294967295"/>
          </p:nvPr>
        </p:nvSpPr>
        <p:spPr>
          <a:xfrm>
            <a:off x="0" y="1828800"/>
            <a:ext cx="8229600" cy="5410200"/>
          </a:xfrm>
        </p:spPr>
        <p:txBody>
          <a:bodyPr>
            <a:normAutofit/>
          </a:bodyPr>
          <a:lstStyle/>
          <a:p>
            <a:pPr marL="381000" indent="-381000" eaLnBrk="1" hangingPunct="1">
              <a:lnSpc>
                <a:spcPct val="90000"/>
              </a:lnSpc>
              <a:defRPr/>
            </a:pPr>
            <a:r>
              <a:rPr lang="en-US" sz="2200" dirty="0" smtClean="0"/>
              <a:t>Number of students in CICO (</a:t>
            </a:r>
            <a:r>
              <a:rPr lang="en-US" sz="2200" dirty="0" smtClean="0">
                <a:solidFill>
                  <a:schemeClr val="accent3"/>
                </a:solidFill>
              </a:rPr>
              <a:t>record on Tracking Tool</a:t>
            </a:r>
            <a:r>
              <a:rPr lang="en-US" sz="2200" dirty="0" smtClean="0"/>
              <a:t>)? </a:t>
            </a:r>
          </a:p>
          <a:p>
            <a:pPr marL="800100" lvl="1" indent="-342900" eaLnBrk="1" hangingPunct="1">
              <a:lnSpc>
                <a:spcPct val="90000"/>
              </a:lnSpc>
              <a:buFont typeface="Wingdings" pitchFamily="2" charset="2"/>
              <a:buChar char="§"/>
              <a:defRPr/>
            </a:pPr>
            <a:r>
              <a:rPr lang="en-US" sz="1800" dirty="0" smtClean="0"/>
              <a:t>Number of students responding (</a:t>
            </a:r>
            <a:r>
              <a:rPr lang="en-US" sz="1800" dirty="0" smtClean="0">
                <a:solidFill>
                  <a:schemeClr val="accent3"/>
                </a:solidFill>
              </a:rPr>
              <a:t>record on Tracking Tool</a:t>
            </a:r>
            <a:r>
              <a:rPr lang="en-US" sz="1800" dirty="0" smtClean="0"/>
              <a:t>)?</a:t>
            </a:r>
          </a:p>
          <a:p>
            <a:pPr marL="800100" lvl="1" indent="-342900" eaLnBrk="1" hangingPunct="1">
              <a:lnSpc>
                <a:spcPct val="90000"/>
              </a:lnSpc>
              <a:buFontTx/>
              <a:buNone/>
              <a:defRPr/>
            </a:pPr>
            <a:r>
              <a:rPr lang="en-US" sz="1800" dirty="0" smtClean="0"/>
              <a:t>	* Send </a:t>
            </a:r>
            <a:r>
              <a:rPr lang="en-US" sz="1800" dirty="0" smtClean="0">
                <a:solidFill>
                  <a:schemeClr val="accent3"/>
                </a:solidFill>
              </a:rPr>
              <a:t>Reverse Request for Assistance </a:t>
            </a:r>
            <a:r>
              <a:rPr lang="en-US" sz="1800" dirty="0" smtClean="0"/>
              <a:t>to teachers of all youth not responding</a:t>
            </a:r>
          </a:p>
          <a:p>
            <a:pPr marL="800100" lvl="1" indent="-342900" eaLnBrk="1" hangingPunct="1">
              <a:lnSpc>
                <a:spcPct val="90000"/>
              </a:lnSpc>
              <a:buFont typeface="Wingdings" pitchFamily="2" charset="2"/>
              <a:buChar char="§"/>
              <a:defRPr/>
            </a:pPr>
            <a:r>
              <a:rPr lang="en-US" sz="1800" dirty="0" smtClean="0"/>
              <a:t>Number of new students potentially entering intervention (share # of RFAs</a:t>
            </a:r>
            <a:r>
              <a:rPr lang="en-US" sz="1800" dirty="0"/>
              <a:t> </a:t>
            </a:r>
            <a:r>
              <a:rPr lang="en-US" sz="1800" dirty="0" smtClean="0"/>
              <a:t>or # of students who met the data-based decision-rule)?</a:t>
            </a:r>
          </a:p>
          <a:p>
            <a:pPr marL="800100" lvl="1" indent="-342900" eaLnBrk="1" hangingPunct="1">
              <a:lnSpc>
                <a:spcPct val="90000"/>
              </a:lnSpc>
              <a:buFont typeface="Wingdings" pitchFamily="2" charset="2"/>
              <a:buChar char="§"/>
              <a:defRPr/>
            </a:pPr>
            <a:endParaRPr lang="en-US" sz="2200" dirty="0" smtClean="0"/>
          </a:p>
          <a:p>
            <a:pPr marL="381000" indent="-381000" eaLnBrk="1" hangingPunct="1">
              <a:lnSpc>
                <a:spcPct val="90000"/>
              </a:lnSpc>
              <a:defRPr/>
            </a:pPr>
            <a:r>
              <a:rPr lang="en-US" sz="2200" dirty="0" smtClean="0"/>
              <a:t>Repeat for S/AIG, Mentoring &amp; Brief FBA/BIP</a:t>
            </a:r>
          </a:p>
          <a:p>
            <a:pPr marL="381000" indent="-381000" eaLnBrk="1" hangingPunct="1">
              <a:lnSpc>
                <a:spcPct val="90000"/>
              </a:lnSpc>
              <a:defRPr/>
            </a:pPr>
            <a:endParaRPr lang="en-US" sz="2200" dirty="0" smtClean="0"/>
          </a:p>
          <a:p>
            <a:pPr marL="381000" indent="-381000" eaLnBrk="1" hangingPunct="1">
              <a:lnSpc>
                <a:spcPct val="90000"/>
              </a:lnSpc>
              <a:defRPr/>
            </a:pPr>
            <a:r>
              <a:rPr lang="en-US" sz="2200" i="1" dirty="0" smtClean="0"/>
              <a:t>If less than 70% of students are responding to any of the interventions, the Secondary Systems team should review the </a:t>
            </a:r>
            <a:r>
              <a:rPr lang="en-US" sz="2200" i="1" dirty="0" smtClean="0">
                <a:solidFill>
                  <a:schemeClr val="accent3"/>
                </a:solidFill>
              </a:rPr>
              <a:t>integrity </a:t>
            </a:r>
            <a:r>
              <a:rPr lang="en-US" sz="2200" i="1" dirty="0" smtClean="0"/>
              <a:t>of the intervention and </a:t>
            </a:r>
            <a:r>
              <a:rPr lang="en-US" sz="2200" i="1" dirty="0" smtClean="0">
                <a:solidFill>
                  <a:schemeClr val="accent3"/>
                </a:solidFill>
              </a:rPr>
              <a:t>make adjustments </a:t>
            </a:r>
            <a:r>
              <a:rPr lang="en-US" sz="2200" i="1" dirty="0" smtClean="0"/>
              <a:t>as needed.</a:t>
            </a:r>
            <a:endParaRPr lang="en-US" sz="2200" dirty="0" smtClean="0"/>
          </a:p>
        </p:txBody>
      </p:sp>
      <p:sp>
        <p:nvSpPr>
          <p:cNvPr id="4" name="Footer Placeholder 3"/>
          <p:cNvSpPr txBox="1">
            <a:spLocks noGrp="1"/>
          </p:cNvSpPr>
          <p:nvPr/>
        </p:nvSpPr>
        <p:spPr bwMode="auto">
          <a:xfrm>
            <a:off x="304800" y="62484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a:solidFill>
                  <a:schemeClr val="accent1"/>
                </a:solidFill>
                <a:latin typeface="Candara" pitchFamily="34" charset="0"/>
                <a:cs typeface="Arial" charset="0"/>
                <a:sym typeface="Wingdings"/>
              </a:rPr>
              <a:t>  </a:t>
            </a:r>
            <a:r>
              <a:rPr lang="en-US" i="1" dirty="0" smtClean="0">
                <a:solidFill>
                  <a:schemeClr val="accent1"/>
                </a:solidFill>
                <a:latin typeface="Candara" pitchFamily="34" charset="0"/>
                <a:cs typeface="Arial" charset="0"/>
                <a:sym typeface="Wingdings"/>
              </a:rPr>
              <a:t>Slides are from </a:t>
            </a:r>
            <a:r>
              <a:rPr lang="en-US" i="1" dirty="0" smtClean="0">
                <a:solidFill>
                  <a:schemeClr val="accent1"/>
                </a:solidFill>
                <a:latin typeface="Candara" pitchFamily="34" charset="0"/>
                <a:cs typeface="Arial" charset="0"/>
              </a:rPr>
              <a:t> presentations </a:t>
            </a:r>
            <a:r>
              <a:rPr lang="en-US" i="1" dirty="0">
                <a:solidFill>
                  <a:schemeClr val="accent1"/>
                </a:solidFill>
                <a:latin typeface="Candara" pitchFamily="34" charset="0"/>
                <a:cs typeface="Arial" charset="0"/>
              </a:rPr>
              <a:t>of the Illinois PBIS </a:t>
            </a:r>
            <a:r>
              <a:rPr lang="en-US" i="1" dirty="0" smtClean="0">
                <a:solidFill>
                  <a:schemeClr val="accent1"/>
                </a:solidFill>
                <a:latin typeface="Candara" pitchFamily="34" charset="0"/>
                <a:cs typeface="Arial" charset="0"/>
              </a:rPr>
              <a:t>Network</a:t>
            </a:r>
            <a:endParaRPr lang="en-US" i="1" dirty="0">
              <a:solidFill>
                <a:schemeClr val="accent1"/>
              </a:solidFill>
              <a:latin typeface="Candara" pitchFamily="34" charset="0"/>
              <a:cs typeface="Arial" charset="0"/>
            </a:endParaRPr>
          </a:p>
        </p:txBody>
      </p:sp>
    </p:spTree>
    <p:extLst>
      <p:ext uri="{BB962C8B-B14F-4D97-AF65-F5344CB8AC3E}">
        <p14:creationId xmlns:p14="http://schemas.microsoft.com/office/powerpoint/2010/main" val="824946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609600" y="228600"/>
            <a:ext cx="7239000" cy="1143000"/>
          </a:xfrm>
        </p:spPr>
        <p:txBody>
          <a:bodyPr/>
          <a:lstStyle/>
          <a:p>
            <a:pPr eaLnBrk="1" hangingPunct="1"/>
            <a:r>
              <a:rPr lang="en-US" sz="4000" dirty="0">
                <a:solidFill>
                  <a:schemeClr val="tx1"/>
                </a:solidFill>
                <a:latin typeface="Calibri" panose="020F0502020204030204" pitchFamily="34" charset="0"/>
              </a:rPr>
              <a:t>Numbers to Keep in Mind</a:t>
            </a:r>
          </a:p>
        </p:txBody>
      </p:sp>
      <p:sp>
        <p:nvSpPr>
          <p:cNvPr id="63490" name="Rectangle 3"/>
          <p:cNvSpPr>
            <a:spLocks noGrp="1" noChangeArrowheads="1"/>
          </p:cNvSpPr>
          <p:nvPr>
            <p:ph idx="1"/>
          </p:nvPr>
        </p:nvSpPr>
        <p:spPr>
          <a:xfrm>
            <a:off x="381000" y="1447800"/>
            <a:ext cx="8229600" cy="5334000"/>
          </a:xfrm>
        </p:spPr>
        <p:txBody>
          <a:bodyPr/>
          <a:lstStyle/>
          <a:p>
            <a:pPr eaLnBrk="1" hangingPunct="1">
              <a:buFont typeface="Arial" charset="0"/>
              <a:buChar char="•"/>
            </a:pPr>
            <a:r>
              <a:rPr lang="en-US" sz="2800" dirty="0">
                <a:solidFill>
                  <a:schemeClr val="accent3"/>
                </a:solidFill>
                <a:latin typeface="Calibri" charset="0"/>
              </a:rPr>
              <a:t>7-15</a:t>
            </a:r>
            <a:r>
              <a:rPr lang="en-US" sz="2800" dirty="0">
                <a:latin typeface="Calibri" charset="0"/>
              </a:rPr>
              <a:t>%: Percent of total population expected to need and be supported by Tier 2 interventions</a:t>
            </a:r>
          </a:p>
          <a:p>
            <a:pPr eaLnBrk="1" hangingPunct="1">
              <a:buFont typeface="Arial" charset="0"/>
              <a:buChar char="•"/>
            </a:pPr>
            <a:r>
              <a:rPr lang="en-US" sz="2800" dirty="0">
                <a:solidFill>
                  <a:schemeClr val="accent3"/>
                </a:solidFill>
                <a:latin typeface="Calibri" charset="0"/>
              </a:rPr>
              <a:t>1-5</a:t>
            </a:r>
            <a:r>
              <a:rPr lang="en-US" sz="2800" dirty="0">
                <a:latin typeface="Calibri" charset="0"/>
              </a:rPr>
              <a:t>%: Percent of total population expected to need and be supported by Tier 3 interventions</a:t>
            </a:r>
          </a:p>
          <a:p>
            <a:pPr eaLnBrk="1" hangingPunct="1">
              <a:buFont typeface="Arial" charset="0"/>
              <a:buChar char="•"/>
            </a:pPr>
            <a:r>
              <a:rPr lang="en-US" sz="2800" dirty="0">
                <a:solidFill>
                  <a:schemeClr val="accent3"/>
                </a:solidFill>
                <a:latin typeface="Calibri" charset="0"/>
              </a:rPr>
              <a:t>70</a:t>
            </a:r>
            <a:r>
              <a:rPr lang="en-US" sz="2800" dirty="0">
                <a:latin typeface="Calibri" charset="0"/>
              </a:rPr>
              <a:t>%: Percent of youth (receiving </a:t>
            </a:r>
            <a:r>
              <a:rPr lang="en-US" sz="2800" dirty="0" smtClean="0">
                <a:latin typeface="Calibri" charset="0"/>
              </a:rPr>
              <a:t>intervention “</a:t>
            </a:r>
            <a:r>
              <a:rPr lang="en-US" altLang="ja-JP" sz="2800" dirty="0" smtClean="0">
                <a:latin typeface="Calibri" charset="0"/>
              </a:rPr>
              <a:t>X”)that </a:t>
            </a:r>
            <a:r>
              <a:rPr lang="en-US" altLang="ja-JP" sz="2800" dirty="0">
                <a:latin typeface="Calibri" charset="0"/>
              </a:rPr>
              <a:t>should be responding to intervention</a:t>
            </a:r>
          </a:p>
          <a:p>
            <a:pPr eaLnBrk="1" hangingPunct="1">
              <a:buFont typeface="Arial" charset="0"/>
              <a:buChar char="•"/>
            </a:pPr>
            <a:r>
              <a:rPr lang="en-US" sz="2800" dirty="0">
                <a:latin typeface="Calibri" charset="0"/>
              </a:rPr>
              <a:t>Data-based Decision-Rules for </a:t>
            </a:r>
            <a:r>
              <a:rPr lang="en-US" altLang="ja-JP" sz="2800" dirty="0" smtClean="0">
                <a:latin typeface="Calibri" charset="0"/>
              </a:rPr>
              <a:t>determining response</a:t>
            </a:r>
            <a:r>
              <a:rPr lang="en-US" altLang="ja-JP" sz="2800" dirty="0">
                <a:latin typeface="Calibri" charset="0"/>
              </a:rPr>
              <a:t> </a:t>
            </a:r>
            <a:r>
              <a:rPr lang="en-US" altLang="ja-JP" sz="2800" dirty="0" smtClean="0">
                <a:latin typeface="Calibri" charset="0"/>
              </a:rPr>
              <a:t>must </a:t>
            </a:r>
            <a:r>
              <a:rPr lang="en-US" altLang="ja-JP" sz="2800" dirty="0">
                <a:latin typeface="Calibri" charset="0"/>
              </a:rPr>
              <a:t>be defined</a:t>
            </a:r>
          </a:p>
          <a:p>
            <a:pPr lvl="1" eaLnBrk="1" hangingPunct="1"/>
            <a:r>
              <a:rPr lang="en-US" sz="2400" dirty="0">
                <a:latin typeface="Calibri" charset="0"/>
              </a:rPr>
              <a:t>Data sources defining response are </a:t>
            </a:r>
            <a:r>
              <a:rPr lang="en-US" sz="2400" dirty="0">
                <a:solidFill>
                  <a:schemeClr val="accent3"/>
                </a:solidFill>
                <a:latin typeface="Calibri" charset="0"/>
              </a:rPr>
              <a:t>efficient</a:t>
            </a:r>
          </a:p>
          <a:p>
            <a:pPr lvl="2" eaLnBrk="1" hangingPunct="1"/>
            <a:r>
              <a:rPr lang="en-US" sz="2000" dirty="0">
                <a:latin typeface="Calibri" charset="0"/>
              </a:rPr>
              <a:t>Ex. Daily Progress Report (DPR) cards</a:t>
            </a:r>
          </a:p>
        </p:txBody>
      </p:sp>
      <p:sp>
        <p:nvSpPr>
          <p:cNvPr id="4" name="Footer Placeholder 3"/>
          <p:cNvSpPr txBox="1">
            <a:spLocks noGrp="1"/>
          </p:cNvSpPr>
          <p:nvPr/>
        </p:nvSpPr>
        <p:spPr bwMode="auto">
          <a:xfrm>
            <a:off x="381000" y="61722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a:solidFill>
                  <a:schemeClr val="accent1"/>
                </a:solidFill>
                <a:latin typeface="Candara" pitchFamily="34" charset="0"/>
                <a:cs typeface="Arial" charset="0"/>
                <a:sym typeface="Wingdings"/>
              </a:rPr>
              <a:t>  </a:t>
            </a:r>
            <a:r>
              <a:rPr lang="en-US" i="1" dirty="0" smtClean="0">
                <a:solidFill>
                  <a:schemeClr val="accent1"/>
                </a:solidFill>
                <a:latin typeface="Candara" pitchFamily="34" charset="0"/>
                <a:cs typeface="Arial" charset="0"/>
                <a:sym typeface="Wingdings"/>
              </a:rPr>
              <a:t>Slides are from </a:t>
            </a:r>
            <a:r>
              <a:rPr lang="en-US" i="1" dirty="0" smtClean="0">
                <a:solidFill>
                  <a:schemeClr val="accent1"/>
                </a:solidFill>
                <a:latin typeface="Candara" pitchFamily="34" charset="0"/>
                <a:cs typeface="Arial" charset="0"/>
              </a:rPr>
              <a:t> presentations </a:t>
            </a:r>
            <a:r>
              <a:rPr lang="en-US" i="1" dirty="0">
                <a:solidFill>
                  <a:schemeClr val="accent1"/>
                </a:solidFill>
                <a:latin typeface="Candara" pitchFamily="34" charset="0"/>
                <a:cs typeface="Arial" charset="0"/>
              </a:rPr>
              <a:t>of the Illinois PBIS </a:t>
            </a:r>
            <a:r>
              <a:rPr lang="en-US" i="1" dirty="0" smtClean="0">
                <a:solidFill>
                  <a:schemeClr val="accent1"/>
                </a:solidFill>
                <a:latin typeface="Candara" pitchFamily="34" charset="0"/>
                <a:cs typeface="Arial" charset="0"/>
              </a:rPr>
              <a:t>Network</a:t>
            </a:r>
            <a:endParaRPr lang="en-US" i="1" dirty="0">
              <a:solidFill>
                <a:schemeClr val="accent1"/>
              </a:solidFill>
              <a:latin typeface="Candara" pitchFamily="34" charset="0"/>
              <a:cs typeface="Arial" charset="0"/>
            </a:endParaRPr>
          </a:p>
        </p:txBody>
      </p:sp>
    </p:spTree>
    <p:extLst>
      <p:ext uri="{BB962C8B-B14F-4D97-AF65-F5344CB8AC3E}">
        <p14:creationId xmlns:p14="http://schemas.microsoft.com/office/powerpoint/2010/main" val="424084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a:solidFill>
                  <a:schemeClr val="tx1"/>
                </a:solidFill>
                <a:ea typeface="+mj-ea"/>
                <a:cs typeface="+mj-cs"/>
              </a:rPr>
              <a:t>Tier 2/Tier 3 Interventions </a:t>
            </a:r>
            <a:br>
              <a:rPr lang="en-US" dirty="0">
                <a:solidFill>
                  <a:schemeClr val="tx1"/>
                </a:solidFill>
                <a:ea typeface="+mj-ea"/>
                <a:cs typeface="+mj-cs"/>
              </a:rPr>
            </a:br>
            <a:r>
              <a:rPr lang="en-US" dirty="0">
                <a:solidFill>
                  <a:schemeClr val="tx1"/>
                </a:solidFill>
                <a:ea typeface="+mj-ea"/>
                <a:cs typeface="+mj-cs"/>
              </a:rPr>
              <a:t>Tracking Tool </a:t>
            </a:r>
            <a:r>
              <a:rPr lang="en-US" dirty="0" smtClean="0">
                <a:solidFill>
                  <a:schemeClr val="tx1"/>
                </a:solidFill>
                <a:ea typeface="+mj-ea"/>
                <a:cs typeface="+mj-cs"/>
              </a:rPr>
              <a:t>Activity</a:t>
            </a:r>
            <a:endParaRPr lang="en-US" dirty="0">
              <a:solidFill>
                <a:schemeClr val="tx1"/>
              </a:solidFill>
              <a:ea typeface="+mj-ea"/>
              <a:cs typeface="+mj-cs"/>
            </a:endParaRPr>
          </a:p>
        </p:txBody>
      </p:sp>
      <p:sp>
        <p:nvSpPr>
          <p:cNvPr id="61442" name="Rectangle 3"/>
          <p:cNvSpPr>
            <a:spLocks noGrp="1" noChangeArrowheads="1"/>
          </p:cNvSpPr>
          <p:nvPr>
            <p:ph idx="1"/>
          </p:nvPr>
        </p:nvSpPr>
        <p:spPr>
          <a:xfrm>
            <a:off x="381000" y="1676400"/>
            <a:ext cx="8229600" cy="4373562"/>
          </a:xfrm>
        </p:spPr>
        <p:txBody>
          <a:bodyPr>
            <a:normAutofit/>
          </a:bodyPr>
          <a:lstStyle/>
          <a:p>
            <a:pPr eaLnBrk="1" hangingPunct="1">
              <a:lnSpc>
                <a:spcPct val="80000"/>
              </a:lnSpc>
              <a:buFontTx/>
              <a:buNone/>
            </a:pPr>
            <a:r>
              <a:rPr lang="en-US" sz="2000" dirty="0">
                <a:latin typeface="Calibri" charset="0"/>
              </a:rPr>
              <a:t>1) What is your total building population?</a:t>
            </a:r>
          </a:p>
          <a:p>
            <a:pPr eaLnBrk="1" hangingPunct="1">
              <a:lnSpc>
                <a:spcPct val="80000"/>
              </a:lnSpc>
              <a:buFontTx/>
              <a:buNone/>
            </a:pPr>
            <a:endParaRPr lang="en-US" sz="2000" dirty="0">
              <a:latin typeface="Calibri" charset="0"/>
            </a:endParaRPr>
          </a:p>
          <a:p>
            <a:pPr eaLnBrk="1" hangingPunct="1">
              <a:lnSpc>
                <a:spcPct val="80000"/>
              </a:lnSpc>
              <a:buFontTx/>
              <a:buNone/>
            </a:pPr>
            <a:r>
              <a:rPr lang="en-US" sz="2000" dirty="0">
                <a:latin typeface="Calibri" charset="0"/>
              </a:rPr>
              <a:t>2) What would 5% of your building population be?  What would 15% be?  Consider these two numbers for a range of students who should be receiving  Secondary Interventions</a:t>
            </a:r>
          </a:p>
          <a:p>
            <a:pPr eaLnBrk="1" hangingPunct="1">
              <a:lnSpc>
                <a:spcPct val="80000"/>
              </a:lnSpc>
              <a:buFontTx/>
              <a:buNone/>
            </a:pPr>
            <a:endParaRPr lang="en-US" sz="2000" dirty="0">
              <a:latin typeface="Calibri" charset="0"/>
            </a:endParaRPr>
          </a:p>
          <a:p>
            <a:pPr eaLnBrk="1" hangingPunct="1">
              <a:lnSpc>
                <a:spcPct val="80000"/>
              </a:lnSpc>
              <a:buFontTx/>
              <a:buNone/>
            </a:pPr>
            <a:r>
              <a:rPr lang="en-US" sz="2000" dirty="0">
                <a:latin typeface="Calibri" charset="0"/>
              </a:rPr>
              <a:t>3) What would 1% of your building population be?  5%?  Consider these two numbers for a range of students who should be receiving Tertiary Interventions. </a:t>
            </a:r>
          </a:p>
          <a:p>
            <a:pPr eaLnBrk="1" hangingPunct="1">
              <a:lnSpc>
                <a:spcPct val="80000"/>
              </a:lnSpc>
              <a:buFontTx/>
              <a:buNone/>
            </a:pPr>
            <a:endParaRPr lang="en-US" sz="2000" dirty="0">
              <a:latin typeface="Calibri" charset="0"/>
            </a:endParaRPr>
          </a:p>
          <a:p>
            <a:pPr eaLnBrk="1" hangingPunct="1">
              <a:lnSpc>
                <a:spcPct val="80000"/>
              </a:lnSpc>
              <a:buFontTx/>
              <a:buNone/>
            </a:pPr>
            <a:r>
              <a:rPr lang="en-US" sz="2000" dirty="0">
                <a:latin typeface="Calibri" charset="0"/>
              </a:rPr>
              <a:t>4) Using these calculations, what are the potential number of students your building could be serving at each Tier 2 and Tier 3 intervention?</a:t>
            </a:r>
          </a:p>
          <a:p>
            <a:pPr eaLnBrk="1" hangingPunct="1">
              <a:lnSpc>
                <a:spcPct val="80000"/>
              </a:lnSpc>
              <a:buFont typeface="Wingdings" charset="0"/>
              <a:buChar char=""/>
            </a:pPr>
            <a:endParaRPr lang="en-US" sz="2000" dirty="0">
              <a:latin typeface="Calibri" charset="0"/>
            </a:endParaRPr>
          </a:p>
          <a:p>
            <a:pPr eaLnBrk="1" hangingPunct="1">
              <a:lnSpc>
                <a:spcPct val="80000"/>
              </a:lnSpc>
              <a:buFontTx/>
              <a:buNone/>
            </a:pPr>
            <a:r>
              <a:rPr lang="en-US" sz="2000" dirty="0">
                <a:latin typeface="Calibri" charset="0"/>
              </a:rPr>
              <a:t>5) What are some steps can your building take to prepare to serve these students? </a:t>
            </a:r>
          </a:p>
        </p:txBody>
      </p:sp>
      <p:sp>
        <p:nvSpPr>
          <p:cNvPr id="4" name="Footer Placeholder 3"/>
          <p:cNvSpPr txBox="1">
            <a:spLocks noGrp="1"/>
          </p:cNvSpPr>
          <p:nvPr/>
        </p:nvSpPr>
        <p:spPr bwMode="auto">
          <a:xfrm>
            <a:off x="381000" y="61722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a:solidFill>
                  <a:schemeClr val="accent1"/>
                </a:solidFill>
                <a:latin typeface="Candara" pitchFamily="34" charset="0"/>
                <a:cs typeface="Arial" charset="0"/>
                <a:sym typeface="Wingdings"/>
              </a:rPr>
              <a:t>  </a:t>
            </a:r>
            <a:r>
              <a:rPr lang="en-US" i="1" dirty="0" smtClean="0">
                <a:solidFill>
                  <a:schemeClr val="accent1"/>
                </a:solidFill>
                <a:latin typeface="Candara" pitchFamily="34" charset="0"/>
                <a:cs typeface="Arial" charset="0"/>
                <a:sym typeface="Wingdings"/>
              </a:rPr>
              <a:t>Slides are from </a:t>
            </a:r>
            <a:r>
              <a:rPr lang="en-US" i="1" dirty="0" smtClean="0">
                <a:solidFill>
                  <a:schemeClr val="accent1"/>
                </a:solidFill>
                <a:latin typeface="Candara" pitchFamily="34" charset="0"/>
                <a:cs typeface="Arial" charset="0"/>
              </a:rPr>
              <a:t> presentations </a:t>
            </a:r>
            <a:r>
              <a:rPr lang="en-US" i="1" dirty="0">
                <a:solidFill>
                  <a:schemeClr val="accent1"/>
                </a:solidFill>
                <a:latin typeface="Candara" pitchFamily="34" charset="0"/>
                <a:cs typeface="Arial" charset="0"/>
              </a:rPr>
              <a:t>of the Illinois PBIS </a:t>
            </a:r>
            <a:r>
              <a:rPr lang="en-US" i="1" dirty="0" smtClean="0">
                <a:solidFill>
                  <a:schemeClr val="accent1"/>
                </a:solidFill>
                <a:latin typeface="Candara" pitchFamily="34" charset="0"/>
                <a:cs typeface="Arial" charset="0"/>
              </a:rPr>
              <a:t>Network</a:t>
            </a:r>
            <a:endParaRPr lang="en-US" i="1" dirty="0">
              <a:solidFill>
                <a:schemeClr val="accent1"/>
              </a:solidFill>
              <a:latin typeface="Candara" pitchFamily="34" charset="0"/>
              <a:cs typeface="Arial" charset="0"/>
            </a:endParaRPr>
          </a:p>
        </p:txBody>
      </p:sp>
    </p:spTree>
    <p:extLst>
      <p:ext uri="{BB962C8B-B14F-4D97-AF65-F5344CB8AC3E}">
        <p14:creationId xmlns:p14="http://schemas.microsoft.com/office/powerpoint/2010/main" val="360795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04926"/>
            <a:ext cx="7490910" cy="1100074"/>
          </a:xfrm>
        </p:spPr>
        <p:txBody>
          <a:bodyPr>
            <a:noAutofit/>
          </a:bodyPr>
          <a:lstStyle/>
          <a:p>
            <a:r>
              <a:rPr lang="en-US" sz="3600" dirty="0" smtClean="0"/>
              <a:t>Reminder - Project Coach Support &amp; Contact Information</a:t>
            </a:r>
            <a:endParaRPr lang="en-US" sz="3600" dirty="0"/>
          </a:p>
        </p:txBody>
      </p:sp>
      <p:graphicFrame>
        <p:nvGraphicFramePr>
          <p:cNvPr id="4" name="Diagram 3"/>
          <p:cNvGraphicFramePr/>
          <p:nvPr>
            <p:extLst>
              <p:ext uri="{D42A27DB-BD31-4B8C-83A1-F6EECF244321}">
                <p14:modId xmlns:p14="http://schemas.microsoft.com/office/powerpoint/2010/main" val="2402305269"/>
              </p:ext>
            </p:extLst>
          </p:nvPr>
        </p:nvGraphicFramePr>
        <p:xfrm>
          <a:off x="1371600" y="1905000"/>
          <a:ext cx="6477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7387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ChangeArrowheads="1"/>
          </p:cNvSpPr>
          <p:nvPr/>
        </p:nvSpPr>
        <p:spPr bwMode="auto">
          <a:xfrm>
            <a:off x="304800" y="304800"/>
            <a:ext cx="8229600" cy="1138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dirty="0">
                <a:solidFill>
                  <a:srgbClr val="000000"/>
                </a:solidFill>
                <a:latin typeface="Calibri" panose="020F0502020204030204" pitchFamily="34" charset="0"/>
              </a:rPr>
              <a:t>Your </a:t>
            </a:r>
            <a:r>
              <a:rPr lang="ja-JP" altLang="en-US" sz="3200" dirty="0">
                <a:solidFill>
                  <a:srgbClr val="000000"/>
                </a:solidFill>
                <a:latin typeface="Calibri" panose="020F0502020204030204" pitchFamily="34" charset="0"/>
              </a:rPr>
              <a:t>“</a:t>
            </a:r>
            <a:r>
              <a:rPr lang="en-US" altLang="ja-JP" sz="3200" dirty="0">
                <a:solidFill>
                  <a:srgbClr val="000000"/>
                </a:solidFill>
                <a:latin typeface="Calibri" panose="020F0502020204030204" pitchFamily="34" charset="0"/>
              </a:rPr>
              <a:t>Model</a:t>
            </a:r>
            <a:r>
              <a:rPr lang="ja-JP" altLang="en-US" sz="3200" dirty="0">
                <a:solidFill>
                  <a:srgbClr val="000000"/>
                </a:solidFill>
                <a:latin typeface="Calibri" panose="020F0502020204030204" pitchFamily="34" charset="0"/>
              </a:rPr>
              <a:t>”</a:t>
            </a:r>
            <a:r>
              <a:rPr lang="en-US" altLang="ja-JP" sz="3200" dirty="0">
                <a:solidFill>
                  <a:srgbClr val="000000"/>
                </a:solidFill>
                <a:latin typeface="Calibri" panose="020F0502020204030204" pitchFamily="34" charset="0"/>
              </a:rPr>
              <a:t> of Support</a:t>
            </a:r>
          </a:p>
          <a:p>
            <a:pPr algn="ctr" eaLnBrk="1" hangingPunct="1"/>
            <a:r>
              <a:rPr lang="en-US" sz="1800" dirty="0">
                <a:solidFill>
                  <a:schemeClr val="tx2"/>
                </a:solidFill>
                <a:latin typeface="Calibri" panose="020F0502020204030204" pitchFamily="34" charset="0"/>
              </a:rPr>
              <a:t>List official teams/meetings in 1</a:t>
            </a:r>
            <a:r>
              <a:rPr lang="en-US" sz="1800" baseline="30000" dirty="0">
                <a:solidFill>
                  <a:schemeClr val="tx2"/>
                </a:solidFill>
                <a:latin typeface="Calibri" panose="020F0502020204030204" pitchFamily="34" charset="0"/>
              </a:rPr>
              <a:t>st</a:t>
            </a:r>
            <a:r>
              <a:rPr lang="en-US" sz="1800" dirty="0">
                <a:solidFill>
                  <a:schemeClr val="tx2"/>
                </a:solidFill>
                <a:latin typeface="Calibri" panose="020F0502020204030204" pitchFamily="34" charset="0"/>
              </a:rPr>
              <a:t> row, team/mtg. purpose  2</a:t>
            </a:r>
            <a:r>
              <a:rPr lang="en-US" sz="1800" baseline="30000" dirty="0">
                <a:solidFill>
                  <a:schemeClr val="tx2"/>
                </a:solidFill>
                <a:latin typeface="Calibri" panose="020F0502020204030204" pitchFamily="34" charset="0"/>
              </a:rPr>
              <a:t>nd</a:t>
            </a:r>
            <a:r>
              <a:rPr lang="en-US" sz="1800" dirty="0">
                <a:solidFill>
                  <a:schemeClr val="tx2"/>
                </a:solidFill>
                <a:latin typeface="Calibri" panose="020F0502020204030204" pitchFamily="34" charset="0"/>
              </a:rPr>
              <a:t> row &amp; use bottom cluster of boxes for student interventions.</a:t>
            </a:r>
          </a:p>
        </p:txBody>
      </p:sp>
      <p:sp>
        <p:nvSpPr>
          <p:cNvPr id="40962" name="Text Box 32"/>
          <p:cNvSpPr txBox="1">
            <a:spLocks noChangeArrowheads="1"/>
          </p:cNvSpPr>
          <p:nvPr/>
        </p:nvSpPr>
        <p:spPr bwMode="auto">
          <a:xfrm>
            <a:off x="441325" y="1038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p>
        </p:txBody>
      </p:sp>
      <p:sp>
        <p:nvSpPr>
          <p:cNvPr id="40963" name="Line 63"/>
          <p:cNvSpPr>
            <a:spLocks noChangeShapeType="1"/>
          </p:cNvSpPr>
          <p:nvPr/>
        </p:nvSpPr>
        <p:spPr bwMode="auto">
          <a:xfrm>
            <a:off x="1981200" y="1676400"/>
            <a:ext cx="45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4" name="Text Box 77"/>
          <p:cNvSpPr txBox="1">
            <a:spLocks noChangeArrowheads="1"/>
          </p:cNvSpPr>
          <p:nvPr/>
        </p:nvSpPr>
        <p:spPr bwMode="auto">
          <a:xfrm>
            <a:off x="533400" y="23622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40965" name="Text Box 6"/>
          <p:cNvSpPr txBox="1">
            <a:spLocks noChangeArrowheads="1"/>
          </p:cNvSpPr>
          <p:nvPr/>
        </p:nvSpPr>
        <p:spPr bwMode="auto">
          <a:xfrm>
            <a:off x="381000" y="6278562"/>
            <a:ext cx="868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dirty="0">
                <a:latin typeface="Calibri" panose="020F0502020204030204" pitchFamily="34" charset="0"/>
              </a:rPr>
              <a:t>Use arrows to indicate </a:t>
            </a:r>
            <a:r>
              <a:rPr lang="ja-JP" altLang="en-US" sz="1200" dirty="0">
                <a:solidFill>
                  <a:srgbClr val="7030A0"/>
                </a:solidFill>
                <a:latin typeface="Calibri" panose="020F0502020204030204" pitchFamily="34" charset="0"/>
              </a:rPr>
              <a:t>“</a:t>
            </a:r>
            <a:r>
              <a:rPr lang="en-US" altLang="ja-JP" sz="1200" dirty="0">
                <a:solidFill>
                  <a:srgbClr val="7030A0"/>
                </a:solidFill>
                <a:latin typeface="Calibri" panose="020F0502020204030204" pitchFamily="34" charset="0"/>
              </a:rPr>
              <a:t>direction of intervention layering</a:t>
            </a:r>
            <a:r>
              <a:rPr lang="ja-JP" altLang="en-US" sz="1200" dirty="0">
                <a:solidFill>
                  <a:srgbClr val="7030A0"/>
                </a:solidFill>
                <a:latin typeface="Calibri" panose="020F0502020204030204" pitchFamily="34" charset="0"/>
              </a:rPr>
              <a:t>”</a:t>
            </a:r>
            <a:r>
              <a:rPr lang="en-US" altLang="ja-JP" sz="1200" dirty="0">
                <a:solidFill>
                  <a:srgbClr val="7030A0"/>
                </a:solidFill>
                <a:latin typeface="Calibri" panose="020F0502020204030204" pitchFamily="34" charset="0"/>
              </a:rPr>
              <a:t> </a:t>
            </a:r>
            <a:r>
              <a:rPr lang="en-US" altLang="ja-JP" sz="1200" dirty="0">
                <a:latin typeface="Calibri" panose="020F0502020204030204" pitchFamily="34" charset="0"/>
              </a:rPr>
              <a:t>(If youth don</a:t>
            </a:r>
            <a:r>
              <a:rPr lang="ja-JP" altLang="en-US" sz="1200" dirty="0">
                <a:latin typeface="Calibri" panose="020F0502020204030204" pitchFamily="34" charset="0"/>
              </a:rPr>
              <a:t>’</a:t>
            </a:r>
            <a:r>
              <a:rPr lang="en-US" altLang="ja-JP" sz="1200" dirty="0">
                <a:latin typeface="Calibri" panose="020F0502020204030204" pitchFamily="34" charset="0"/>
              </a:rPr>
              <a:t>t respond to intervention </a:t>
            </a:r>
            <a:r>
              <a:rPr lang="ja-JP" altLang="en-US" sz="1200" dirty="0">
                <a:latin typeface="Calibri" panose="020F0502020204030204" pitchFamily="34" charset="0"/>
              </a:rPr>
              <a:t>‘</a:t>
            </a:r>
            <a:r>
              <a:rPr lang="en-US" altLang="ja-JP" sz="1200" dirty="0">
                <a:latin typeface="Calibri" panose="020F0502020204030204" pitchFamily="34" charset="0"/>
              </a:rPr>
              <a:t>X</a:t>
            </a:r>
            <a:r>
              <a:rPr lang="ja-JP" altLang="en-US" sz="1200" dirty="0">
                <a:latin typeface="Calibri" panose="020F0502020204030204" pitchFamily="34" charset="0"/>
              </a:rPr>
              <a:t>’</a:t>
            </a:r>
            <a:r>
              <a:rPr lang="en-US" altLang="ja-JP" sz="1200" dirty="0">
                <a:latin typeface="Calibri" panose="020F0502020204030204" pitchFamily="34" charset="0"/>
              </a:rPr>
              <a:t>, what do they get next?)</a:t>
            </a:r>
            <a:endParaRPr lang="en-US" sz="1200" dirty="0">
              <a:latin typeface="Calibri" panose="020F0502020204030204" pitchFamily="34" charset="0"/>
            </a:endParaRPr>
          </a:p>
        </p:txBody>
      </p:sp>
      <p:sp>
        <p:nvSpPr>
          <p:cNvPr id="40966" name="Line 63"/>
          <p:cNvSpPr>
            <a:spLocks noChangeShapeType="1"/>
          </p:cNvSpPr>
          <p:nvPr/>
        </p:nvSpPr>
        <p:spPr bwMode="auto">
          <a:xfrm>
            <a:off x="4114800" y="1676400"/>
            <a:ext cx="45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7" name="Line 63"/>
          <p:cNvSpPr>
            <a:spLocks noChangeShapeType="1"/>
          </p:cNvSpPr>
          <p:nvPr/>
        </p:nvSpPr>
        <p:spPr bwMode="auto">
          <a:xfrm>
            <a:off x="6324600" y="1752600"/>
            <a:ext cx="45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68" name="Line 10"/>
          <p:cNvSpPr>
            <a:spLocks noChangeShapeType="1"/>
          </p:cNvSpPr>
          <p:nvPr/>
        </p:nvSpPr>
        <p:spPr bwMode="auto">
          <a:xfrm flipH="1">
            <a:off x="3276600" y="32004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9" name="Text Box 15"/>
          <p:cNvSpPr txBox="1">
            <a:spLocks noChangeArrowheads="1"/>
          </p:cNvSpPr>
          <p:nvPr/>
        </p:nvSpPr>
        <p:spPr bwMode="auto">
          <a:xfrm>
            <a:off x="2743200" y="46482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70" name="Text Box 39"/>
          <p:cNvSpPr txBox="1">
            <a:spLocks noChangeArrowheads="1"/>
          </p:cNvSpPr>
          <p:nvPr/>
        </p:nvSpPr>
        <p:spPr bwMode="auto">
          <a:xfrm>
            <a:off x="2667000" y="1524000"/>
            <a:ext cx="1219200"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0080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endParaRPr lang="en-US" sz="1800" b="1">
              <a:solidFill>
                <a:schemeClr val="bg1"/>
              </a:solidFill>
              <a:latin typeface="Times New Roman" charset="0"/>
            </a:endParaRPr>
          </a:p>
        </p:txBody>
      </p:sp>
      <p:sp>
        <p:nvSpPr>
          <p:cNvPr id="40971" name="Rectangle 79"/>
          <p:cNvSpPr>
            <a:spLocks noChangeArrowheads="1"/>
          </p:cNvSpPr>
          <p:nvPr/>
        </p:nvSpPr>
        <p:spPr bwMode="auto">
          <a:xfrm>
            <a:off x="2590800" y="2286000"/>
            <a:ext cx="1295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72" name="Text Box 15"/>
          <p:cNvSpPr txBox="1">
            <a:spLocks noChangeArrowheads="1"/>
          </p:cNvSpPr>
          <p:nvPr/>
        </p:nvSpPr>
        <p:spPr bwMode="auto">
          <a:xfrm>
            <a:off x="2743200" y="51816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73" name="Text Box 15"/>
          <p:cNvSpPr txBox="1">
            <a:spLocks noChangeArrowheads="1"/>
          </p:cNvSpPr>
          <p:nvPr/>
        </p:nvSpPr>
        <p:spPr bwMode="auto">
          <a:xfrm>
            <a:off x="2743200" y="41148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74" name="Text Box 15"/>
          <p:cNvSpPr txBox="1">
            <a:spLocks noChangeArrowheads="1"/>
          </p:cNvSpPr>
          <p:nvPr/>
        </p:nvSpPr>
        <p:spPr bwMode="auto">
          <a:xfrm>
            <a:off x="2743200" y="57150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75" name="Line 10"/>
          <p:cNvSpPr>
            <a:spLocks noChangeShapeType="1"/>
          </p:cNvSpPr>
          <p:nvPr/>
        </p:nvSpPr>
        <p:spPr bwMode="auto">
          <a:xfrm flipH="1">
            <a:off x="7696200" y="32004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6" name="Text Box 15"/>
          <p:cNvSpPr txBox="1">
            <a:spLocks noChangeArrowheads="1"/>
          </p:cNvSpPr>
          <p:nvPr/>
        </p:nvSpPr>
        <p:spPr bwMode="auto">
          <a:xfrm>
            <a:off x="7162800" y="46482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77" name="Text Box 39"/>
          <p:cNvSpPr txBox="1">
            <a:spLocks noChangeArrowheads="1"/>
          </p:cNvSpPr>
          <p:nvPr/>
        </p:nvSpPr>
        <p:spPr bwMode="auto">
          <a:xfrm>
            <a:off x="7086600" y="1524000"/>
            <a:ext cx="1219200"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0080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endParaRPr lang="en-US" sz="1800" b="1">
              <a:solidFill>
                <a:schemeClr val="bg1"/>
              </a:solidFill>
              <a:latin typeface="Times New Roman" charset="0"/>
            </a:endParaRPr>
          </a:p>
        </p:txBody>
      </p:sp>
      <p:sp>
        <p:nvSpPr>
          <p:cNvPr id="40978" name="Rectangle 79"/>
          <p:cNvSpPr>
            <a:spLocks noChangeArrowheads="1"/>
          </p:cNvSpPr>
          <p:nvPr/>
        </p:nvSpPr>
        <p:spPr bwMode="auto">
          <a:xfrm>
            <a:off x="7010400" y="2286000"/>
            <a:ext cx="1295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79" name="Text Box 15"/>
          <p:cNvSpPr txBox="1">
            <a:spLocks noChangeArrowheads="1"/>
          </p:cNvSpPr>
          <p:nvPr/>
        </p:nvSpPr>
        <p:spPr bwMode="auto">
          <a:xfrm>
            <a:off x="7162800" y="51816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80" name="Text Box 15"/>
          <p:cNvSpPr txBox="1">
            <a:spLocks noChangeArrowheads="1"/>
          </p:cNvSpPr>
          <p:nvPr/>
        </p:nvSpPr>
        <p:spPr bwMode="auto">
          <a:xfrm>
            <a:off x="7162800" y="41148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81" name="Text Box 15"/>
          <p:cNvSpPr txBox="1">
            <a:spLocks noChangeArrowheads="1"/>
          </p:cNvSpPr>
          <p:nvPr/>
        </p:nvSpPr>
        <p:spPr bwMode="auto">
          <a:xfrm>
            <a:off x="7162800" y="57150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82" name="Line 10"/>
          <p:cNvSpPr>
            <a:spLocks noChangeShapeType="1"/>
          </p:cNvSpPr>
          <p:nvPr/>
        </p:nvSpPr>
        <p:spPr bwMode="auto">
          <a:xfrm flipH="1">
            <a:off x="5486400" y="32004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83" name="Text Box 15"/>
          <p:cNvSpPr txBox="1">
            <a:spLocks noChangeArrowheads="1"/>
          </p:cNvSpPr>
          <p:nvPr/>
        </p:nvSpPr>
        <p:spPr bwMode="auto">
          <a:xfrm>
            <a:off x="4953000" y="46482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84" name="Text Box 39"/>
          <p:cNvSpPr txBox="1">
            <a:spLocks noChangeArrowheads="1"/>
          </p:cNvSpPr>
          <p:nvPr/>
        </p:nvSpPr>
        <p:spPr bwMode="auto">
          <a:xfrm>
            <a:off x="4876800" y="1524000"/>
            <a:ext cx="1219200"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0080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endParaRPr lang="en-US" sz="1800" b="1">
              <a:solidFill>
                <a:schemeClr val="bg1"/>
              </a:solidFill>
              <a:latin typeface="Times New Roman" charset="0"/>
            </a:endParaRPr>
          </a:p>
        </p:txBody>
      </p:sp>
      <p:sp>
        <p:nvSpPr>
          <p:cNvPr id="40985" name="Rectangle 79"/>
          <p:cNvSpPr>
            <a:spLocks noChangeArrowheads="1"/>
          </p:cNvSpPr>
          <p:nvPr/>
        </p:nvSpPr>
        <p:spPr bwMode="auto">
          <a:xfrm>
            <a:off x="4800600" y="2286000"/>
            <a:ext cx="1295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86" name="Text Box 15"/>
          <p:cNvSpPr txBox="1">
            <a:spLocks noChangeArrowheads="1"/>
          </p:cNvSpPr>
          <p:nvPr/>
        </p:nvSpPr>
        <p:spPr bwMode="auto">
          <a:xfrm>
            <a:off x="4953000" y="51816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87" name="Text Box 15"/>
          <p:cNvSpPr txBox="1">
            <a:spLocks noChangeArrowheads="1"/>
          </p:cNvSpPr>
          <p:nvPr/>
        </p:nvSpPr>
        <p:spPr bwMode="auto">
          <a:xfrm>
            <a:off x="4953000" y="41148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88" name="Text Box 15"/>
          <p:cNvSpPr txBox="1">
            <a:spLocks noChangeArrowheads="1"/>
          </p:cNvSpPr>
          <p:nvPr/>
        </p:nvSpPr>
        <p:spPr bwMode="auto">
          <a:xfrm>
            <a:off x="4953000" y="57150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89" name="Line 10"/>
          <p:cNvSpPr>
            <a:spLocks noChangeShapeType="1"/>
          </p:cNvSpPr>
          <p:nvPr/>
        </p:nvSpPr>
        <p:spPr bwMode="auto">
          <a:xfrm flipH="1">
            <a:off x="1143000" y="32004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90" name="Text Box 15"/>
          <p:cNvSpPr txBox="1">
            <a:spLocks noChangeArrowheads="1"/>
          </p:cNvSpPr>
          <p:nvPr/>
        </p:nvSpPr>
        <p:spPr bwMode="auto">
          <a:xfrm>
            <a:off x="609600" y="46482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91" name="Text Box 39"/>
          <p:cNvSpPr txBox="1">
            <a:spLocks noChangeArrowheads="1"/>
          </p:cNvSpPr>
          <p:nvPr/>
        </p:nvSpPr>
        <p:spPr bwMode="auto">
          <a:xfrm>
            <a:off x="533400" y="1524000"/>
            <a:ext cx="1219200"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0080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endParaRPr lang="en-US" sz="1800" b="1">
              <a:solidFill>
                <a:schemeClr val="bg1"/>
              </a:solidFill>
              <a:latin typeface="Times New Roman" charset="0"/>
            </a:endParaRPr>
          </a:p>
        </p:txBody>
      </p:sp>
      <p:sp>
        <p:nvSpPr>
          <p:cNvPr id="40992" name="Rectangle 79"/>
          <p:cNvSpPr>
            <a:spLocks noChangeArrowheads="1"/>
          </p:cNvSpPr>
          <p:nvPr/>
        </p:nvSpPr>
        <p:spPr bwMode="auto">
          <a:xfrm>
            <a:off x="457200" y="2286000"/>
            <a:ext cx="1295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93" name="Text Box 15"/>
          <p:cNvSpPr txBox="1">
            <a:spLocks noChangeArrowheads="1"/>
          </p:cNvSpPr>
          <p:nvPr/>
        </p:nvSpPr>
        <p:spPr bwMode="auto">
          <a:xfrm>
            <a:off x="609600" y="51816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94" name="Text Box 15"/>
          <p:cNvSpPr txBox="1">
            <a:spLocks noChangeArrowheads="1"/>
          </p:cNvSpPr>
          <p:nvPr/>
        </p:nvSpPr>
        <p:spPr bwMode="auto">
          <a:xfrm>
            <a:off x="609600" y="41148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40995" name="Text Box 15"/>
          <p:cNvSpPr txBox="1">
            <a:spLocks noChangeArrowheads="1"/>
          </p:cNvSpPr>
          <p:nvPr/>
        </p:nvSpPr>
        <p:spPr bwMode="auto">
          <a:xfrm>
            <a:off x="609600" y="5715000"/>
            <a:ext cx="990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endParaRPr lang="en-US" b="1">
              <a:latin typeface="Times New Roman" charset="0"/>
            </a:endParaRPr>
          </a:p>
        </p:txBody>
      </p:sp>
      <p:sp>
        <p:nvSpPr>
          <p:cNvPr id="37" name="Footer Placeholder 3"/>
          <p:cNvSpPr txBox="1">
            <a:spLocks noGrp="1"/>
          </p:cNvSpPr>
          <p:nvPr/>
        </p:nvSpPr>
        <p:spPr bwMode="auto">
          <a:xfrm>
            <a:off x="2133600" y="6553200"/>
            <a:ext cx="617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400" b="1" dirty="0">
                <a:solidFill>
                  <a:schemeClr val="accent1"/>
                </a:solidFill>
                <a:latin typeface="Candara" pitchFamily="34" charset="0"/>
                <a:cs typeface="Arial" charset="0"/>
                <a:sym typeface="Wingdings"/>
              </a:rPr>
              <a:t>  </a:t>
            </a:r>
            <a:r>
              <a:rPr lang="en-US" sz="1400" i="1" dirty="0" smtClean="0">
                <a:solidFill>
                  <a:schemeClr val="accent1"/>
                </a:solidFill>
                <a:latin typeface="Candara" pitchFamily="34" charset="0"/>
                <a:cs typeface="Arial" charset="0"/>
                <a:sym typeface="Wingdings"/>
              </a:rPr>
              <a:t>Slides are from </a:t>
            </a:r>
            <a:r>
              <a:rPr lang="en-US" sz="1400" i="1" dirty="0" smtClean="0">
                <a:solidFill>
                  <a:schemeClr val="accent1"/>
                </a:solidFill>
                <a:latin typeface="Candara" pitchFamily="34" charset="0"/>
                <a:cs typeface="Arial" charset="0"/>
              </a:rPr>
              <a:t> presentations </a:t>
            </a:r>
            <a:r>
              <a:rPr lang="en-US" sz="1400" i="1" dirty="0">
                <a:solidFill>
                  <a:schemeClr val="accent1"/>
                </a:solidFill>
                <a:latin typeface="Candara" pitchFamily="34" charset="0"/>
                <a:cs typeface="Arial" charset="0"/>
              </a:rPr>
              <a:t>of the Illinois PBIS </a:t>
            </a:r>
            <a:r>
              <a:rPr lang="en-US" sz="1400" i="1" dirty="0" smtClean="0">
                <a:solidFill>
                  <a:schemeClr val="accent1"/>
                </a:solidFill>
                <a:latin typeface="Candara" pitchFamily="34" charset="0"/>
                <a:cs typeface="Arial" charset="0"/>
              </a:rPr>
              <a:t>Network</a:t>
            </a:r>
            <a:endParaRPr lang="en-US" sz="1400" i="1" dirty="0">
              <a:solidFill>
                <a:schemeClr val="accent1"/>
              </a:solidFill>
              <a:latin typeface="Candara" pitchFamily="34" charset="0"/>
              <a:cs typeface="Arial" charset="0"/>
            </a:endParaRPr>
          </a:p>
        </p:txBody>
      </p:sp>
    </p:spTree>
    <p:extLst>
      <p:ext uri="{BB962C8B-B14F-4D97-AF65-F5344CB8AC3E}">
        <p14:creationId xmlns:p14="http://schemas.microsoft.com/office/powerpoint/2010/main" val="321280345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a:xfrm>
            <a:off x="152400" y="304800"/>
            <a:ext cx="8229600" cy="1143000"/>
          </a:xfrm>
        </p:spPr>
        <p:txBody>
          <a:bodyPr/>
          <a:lstStyle/>
          <a:p>
            <a:pPr eaLnBrk="1" hangingPunct="1"/>
            <a:r>
              <a:rPr lang="en-US" sz="4000" dirty="0">
                <a:solidFill>
                  <a:schemeClr val="tx1"/>
                </a:solidFill>
                <a:latin typeface="Calibri" panose="020F0502020204030204" pitchFamily="34" charset="0"/>
              </a:rPr>
              <a:t>Tier 2/Tier 3 Tracking Tool</a:t>
            </a:r>
          </a:p>
        </p:txBody>
      </p:sp>
      <p:sp>
        <p:nvSpPr>
          <p:cNvPr id="62466" name="Rectangle 3"/>
          <p:cNvSpPr>
            <a:spLocks noGrp="1" noChangeArrowheads="1"/>
          </p:cNvSpPr>
          <p:nvPr>
            <p:ph type="body" idx="4294967295"/>
          </p:nvPr>
        </p:nvSpPr>
        <p:spPr>
          <a:xfrm>
            <a:off x="381000" y="1295400"/>
            <a:ext cx="8229600" cy="5181600"/>
          </a:xfrm>
        </p:spPr>
        <p:txBody>
          <a:bodyPr/>
          <a:lstStyle/>
          <a:p>
            <a:pPr eaLnBrk="1" hangingPunct="1">
              <a:lnSpc>
                <a:spcPct val="90000"/>
              </a:lnSpc>
            </a:pPr>
            <a:r>
              <a:rPr lang="en-US" sz="2800" dirty="0">
                <a:latin typeface="Calibri" charset="0"/>
              </a:rPr>
              <a:t>Structured to follow </a:t>
            </a:r>
            <a:r>
              <a:rPr lang="en-US" sz="2800" dirty="0" smtClean="0">
                <a:latin typeface="Calibri" charset="0"/>
              </a:rPr>
              <a:t>all </a:t>
            </a:r>
            <a:r>
              <a:rPr lang="en-US" sz="2800" dirty="0">
                <a:latin typeface="Calibri" charset="0"/>
              </a:rPr>
              <a:t>levels/types of interventions from Secondary through Tertiary</a:t>
            </a:r>
          </a:p>
          <a:p>
            <a:pPr eaLnBrk="1" hangingPunct="1">
              <a:lnSpc>
                <a:spcPct val="90000"/>
              </a:lnSpc>
            </a:pPr>
            <a:r>
              <a:rPr lang="en-US" sz="2800" dirty="0">
                <a:latin typeface="Calibri" charset="0"/>
              </a:rPr>
              <a:t>Increases accountability </a:t>
            </a:r>
          </a:p>
          <a:p>
            <a:pPr lvl="1" eaLnBrk="1" hangingPunct="1">
              <a:lnSpc>
                <a:spcPct val="90000"/>
              </a:lnSpc>
            </a:pPr>
            <a:r>
              <a:rPr lang="en-US" sz="2400" dirty="0">
                <a:latin typeface="Calibri" charset="0"/>
              </a:rPr>
              <a:t>Teams have to count # of </a:t>
            </a:r>
            <a:r>
              <a:rPr lang="en-US" sz="2400" dirty="0" smtClean="0">
                <a:latin typeface="Calibri" charset="0"/>
              </a:rPr>
              <a:t>students </a:t>
            </a:r>
            <a:r>
              <a:rPr lang="en-US" sz="2400" dirty="0">
                <a:latin typeface="Calibri" charset="0"/>
              </a:rPr>
              <a:t>in interventions </a:t>
            </a:r>
          </a:p>
          <a:p>
            <a:pPr lvl="1" eaLnBrk="1" hangingPunct="1">
              <a:lnSpc>
                <a:spcPct val="90000"/>
              </a:lnSpc>
            </a:pPr>
            <a:r>
              <a:rPr lang="en-US" sz="2400" dirty="0">
                <a:latin typeface="Calibri" charset="0"/>
              </a:rPr>
              <a:t>Data-based decision-rules are necessary (Identify, Progress-monitor, Exit)</a:t>
            </a:r>
          </a:p>
          <a:p>
            <a:pPr lvl="1" eaLnBrk="1" hangingPunct="1">
              <a:lnSpc>
                <a:spcPct val="90000"/>
              </a:lnSpc>
            </a:pPr>
            <a:r>
              <a:rPr lang="en-US" sz="2400" dirty="0">
                <a:latin typeface="Calibri" charset="0"/>
              </a:rPr>
              <a:t>Must </a:t>
            </a:r>
            <a:r>
              <a:rPr lang="en-US" sz="2400" dirty="0" smtClean="0">
                <a:latin typeface="Calibri" charset="0"/>
              </a:rPr>
              <a:t>define</a:t>
            </a:r>
            <a:r>
              <a:rPr lang="en-US" sz="2400" dirty="0">
                <a:latin typeface="Calibri" charset="0"/>
              </a:rPr>
              <a:t> </a:t>
            </a:r>
            <a:r>
              <a:rPr lang="en-US" sz="2400" dirty="0" smtClean="0">
                <a:latin typeface="Calibri" charset="0"/>
              </a:rPr>
              <a:t>“</a:t>
            </a:r>
            <a:r>
              <a:rPr lang="en-US" altLang="ja-JP" sz="2400" dirty="0" smtClean="0">
                <a:latin typeface="Calibri" charset="0"/>
              </a:rPr>
              <a:t>response” to </a:t>
            </a:r>
            <a:r>
              <a:rPr lang="en-US" altLang="ja-JP" sz="2400" dirty="0">
                <a:latin typeface="Calibri" charset="0"/>
              </a:rPr>
              <a:t>each intervention type/level</a:t>
            </a:r>
          </a:p>
          <a:p>
            <a:pPr lvl="1" eaLnBrk="1" hangingPunct="1">
              <a:lnSpc>
                <a:spcPct val="90000"/>
              </a:lnSpc>
            </a:pPr>
            <a:r>
              <a:rPr lang="en-US" sz="2400" dirty="0">
                <a:latin typeface="Calibri" charset="0"/>
              </a:rPr>
              <a:t>Shows % of </a:t>
            </a:r>
            <a:r>
              <a:rPr lang="en-US" sz="2400" dirty="0" smtClean="0">
                <a:latin typeface="Calibri" charset="0"/>
              </a:rPr>
              <a:t>students </a:t>
            </a:r>
            <a:r>
              <a:rPr lang="en-US" sz="2400" dirty="0">
                <a:latin typeface="Calibri" charset="0"/>
              </a:rPr>
              <a:t>who responded to each intervention</a:t>
            </a:r>
          </a:p>
          <a:p>
            <a:pPr eaLnBrk="1" hangingPunct="1">
              <a:lnSpc>
                <a:spcPct val="90000"/>
              </a:lnSpc>
            </a:pPr>
            <a:r>
              <a:rPr lang="en-US" sz="2800" dirty="0">
                <a:latin typeface="Calibri" charset="0"/>
              </a:rPr>
              <a:t>Assesses the success rate, or effectiveness, of the interventions themselves</a:t>
            </a:r>
          </a:p>
          <a:p>
            <a:pPr eaLnBrk="1" hangingPunct="1">
              <a:lnSpc>
                <a:spcPct val="90000"/>
              </a:lnSpc>
            </a:pPr>
            <a:r>
              <a:rPr lang="en-US" sz="2800" dirty="0">
                <a:latin typeface="Calibri" charset="0"/>
              </a:rPr>
              <a:t>Connects each level of intervention to the next level</a:t>
            </a:r>
          </a:p>
          <a:p>
            <a:pPr eaLnBrk="1" hangingPunct="1">
              <a:lnSpc>
                <a:spcPct val="90000"/>
              </a:lnSpc>
            </a:pPr>
            <a:endParaRPr lang="en-US" sz="2800" dirty="0">
              <a:latin typeface="Calibri" charset="0"/>
            </a:endParaRPr>
          </a:p>
        </p:txBody>
      </p:sp>
      <p:sp>
        <p:nvSpPr>
          <p:cNvPr id="4" name="Footer Placeholder 3"/>
          <p:cNvSpPr txBox="1">
            <a:spLocks noGrp="1"/>
          </p:cNvSpPr>
          <p:nvPr/>
        </p:nvSpPr>
        <p:spPr bwMode="auto">
          <a:xfrm>
            <a:off x="381000" y="6172200"/>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a:solidFill>
                  <a:schemeClr val="accent1"/>
                </a:solidFill>
                <a:latin typeface="Candara" pitchFamily="34" charset="0"/>
                <a:cs typeface="Arial" charset="0"/>
                <a:sym typeface="Wingdings"/>
              </a:rPr>
              <a:t>  </a:t>
            </a:r>
            <a:r>
              <a:rPr lang="en-US" i="1" dirty="0" smtClean="0">
                <a:solidFill>
                  <a:schemeClr val="accent1"/>
                </a:solidFill>
                <a:latin typeface="Candara" pitchFamily="34" charset="0"/>
                <a:cs typeface="Arial" charset="0"/>
                <a:sym typeface="Wingdings"/>
              </a:rPr>
              <a:t>Slides are from </a:t>
            </a:r>
            <a:r>
              <a:rPr lang="en-US" i="1" dirty="0" smtClean="0">
                <a:solidFill>
                  <a:schemeClr val="accent1"/>
                </a:solidFill>
                <a:latin typeface="Candara" pitchFamily="34" charset="0"/>
                <a:cs typeface="Arial" charset="0"/>
              </a:rPr>
              <a:t> presentations </a:t>
            </a:r>
            <a:r>
              <a:rPr lang="en-US" i="1" dirty="0">
                <a:solidFill>
                  <a:schemeClr val="accent1"/>
                </a:solidFill>
                <a:latin typeface="Candara" pitchFamily="34" charset="0"/>
                <a:cs typeface="Arial" charset="0"/>
              </a:rPr>
              <a:t>of the Illinois PBIS </a:t>
            </a:r>
            <a:r>
              <a:rPr lang="en-US" i="1" dirty="0" smtClean="0">
                <a:solidFill>
                  <a:schemeClr val="accent1"/>
                </a:solidFill>
                <a:latin typeface="Candara" pitchFamily="34" charset="0"/>
                <a:cs typeface="Arial" charset="0"/>
              </a:rPr>
              <a:t>Network</a:t>
            </a:r>
            <a:endParaRPr lang="en-US" i="1" dirty="0">
              <a:solidFill>
                <a:schemeClr val="accent1"/>
              </a:solidFill>
              <a:latin typeface="Candara" pitchFamily="34" charset="0"/>
              <a:cs typeface="Arial" charset="0"/>
            </a:endParaRPr>
          </a:p>
        </p:txBody>
      </p:sp>
    </p:spTree>
    <p:extLst>
      <p:ext uri="{BB962C8B-B14F-4D97-AF65-F5344CB8AC3E}">
        <p14:creationId xmlns:p14="http://schemas.microsoft.com/office/powerpoint/2010/main" val="27612334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8" y="0"/>
            <a:ext cx="886936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701900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8" y="0"/>
            <a:ext cx="886936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996768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52400" y="609600"/>
            <a:ext cx="7315200" cy="914400"/>
          </a:xfrm>
        </p:spPr>
        <p:txBody>
          <a:bodyPr rtlCol="0">
            <a:normAutofit fontScale="90000"/>
          </a:bodyPr>
          <a:lstStyle/>
          <a:p>
            <a:pPr eaLnBrk="1" fontAlgn="auto" hangingPunct="1">
              <a:spcAft>
                <a:spcPts val="0"/>
              </a:spcAft>
              <a:defRPr/>
            </a:pPr>
            <a:r>
              <a:rPr lang="en-US" sz="4000" dirty="0">
                <a:solidFill>
                  <a:schemeClr val="tx1"/>
                </a:solidFill>
                <a:ea typeface="+mj-ea"/>
                <a:cs typeface="+mj-cs"/>
              </a:rPr>
              <a:t>Data-Based Decision-</a:t>
            </a:r>
            <a:r>
              <a:rPr lang="en-US" sz="4000" dirty="0" smtClean="0">
                <a:solidFill>
                  <a:schemeClr val="tx1"/>
                </a:solidFill>
                <a:ea typeface="+mj-ea"/>
                <a:cs typeface="+mj-cs"/>
              </a:rPr>
              <a:t>Making</a:t>
            </a:r>
            <a:br>
              <a:rPr lang="en-US" sz="4000" dirty="0" smtClean="0">
                <a:solidFill>
                  <a:schemeClr val="tx1"/>
                </a:solidFill>
                <a:ea typeface="+mj-ea"/>
                <a:cs typeface="+mj-cs"/>
              </a:rPr>
            </a:br>
            <a:r>
              <a:rPr lang="en-US" sz="4000" dirty="0" smtClean="0">
                <a:solidFill>
                  <a:schemeClr val="tx1"/>
                </a:solidFill>
              </a:rPr>
              <a:t>Outcome and Process Data</a:t>
            </a:r>
            <a:endParaRPr lang="en-US" sz="4000" dirty="0">
              <a:solidFill>
                <a:schemeClr val="tx1"/>
              </a:solidFill>
            </a:endParaRPr>
          </a:p>
        </p:txBody>
      </p:sp>
      <p:sp>
        <p:nvSpPr>
          <p:cNvPr id="36867" name="Rectangle 3"/>
          <p:cNvSpPr>
            <a:spLocks noGrp="1" noChangeArrowheads="1"/>
          </p:cNvSpPr>
          <p:nvPr>
            <p:ph type="body" idx="4294967295"/>
          </p:nvPr>
        </p:nvSpPr>
        <p:spPr>
          <a:xfrm>
            <a:off x="381000" y="1801091"/>
            <a:ext cx="7924800" cy="4343400"/>
          </a:xfrm>
        </p:spPr>
        <p:txBody>
          <a:bodyPr rtlCol="0">
            <a:normAutofit/>
          </a:bodyPr>
          <a:lstStyle/>
          <a:p>
            <a:pPr eaLnBrk="1" fontAlgn="auto" hangingPunct="1">
              <a:lnSpc>
                <a:spcPct val="90000"/>
              </a:lnSpc>
              <a:spcAft>
                <a:spcPts val="0"/>
              </a:spcAft>
              <a:buFontTx/>
              <a:buNone/>
              <a:defRPr/>
            </a:pPr>
            <a:r>
              <a:rPr lang="en-US" dirty="0" smtClean="0">
                <a:ea typeface="+mn-ea"/>
                <a:cs typeface="+mn-cs"/>
              </a:rPr>
              <a:t>Student </a:t>
            </a:r>
            <a:r>
              <a:rPr lang="en-US" u="sng" dirty="0" smtClean="0">
                <a:ea typeface="+mn-ea"/>
                <a:cs typeface="+mn-cs"/>
              </a:rPr>
              <a:t>outcome</a:t>
            </a:r>
            <a:r>
              <a:rPr lang="en-US" dirty="0" smtClean="0">
                <a:ea typeface="+mn-ea"/>
                <a:cs typeface="+mn-cs"/>
              </a:rPr>
              <a:t> data is used to:</a:t>
            </a:r>
          </a:p>
          <a:p>
            <a:pPr lvl="1" eaLnBrk="1" fontAlgn="auto" hangingPunct="1">
              <a:lnSpc>
                <a:spcPct val="90000"/>
              </a:lnSpc>
              <a:spcAft>
                <a:spcPts val="0"/>
              </a:spcAft>
              <a:buFont typeface="Wingdings" pitchFamily="2" charset="2"/>
              <a:buChar char="§"/>
              <a:defRPr/>
            </a:pPr>
            <a:r>
              <a:rPr lang="en-US" dirty="0" smtClean="0">
                <a:solidFill>
                  <a:schemeClr val="accent3"/>
                </a:solidFill>
                <a:ea typeface="+mn-ea"/>
              </a:rPr>
              <a:t>Identify</a:t>
            </a:r>
            <a:r>
              <a:rPr lang="en-US" dirty="0" smtClean="0">
                <a:ea typeface="+mn-ea"/>
              </a:rPr>
              <a:t> youth in need of support and to identify appropriate interventions</a:t>
            </a:r>
          </a:p>
          <a:p>
            <a:pPr lvl="1" eaLnBrk="1" fontAlgn="auto" hangingPunct="1">
              <a:lnSpc>
                <a:spcPct val="90000"/>
              </a:lnSpc>
              <a:spcAft>
                <a:spcPts val="0"/>
              </a:spcAft>
              <a:buFont typeface="Wingdings" pitchFamily="2" charset="2"/>
              <a:buChar char="§"/>
              <a:defRPr/>
            </a:pPr>
            <a:r>
              <a:rPr lang="en-US" dirty="0" smtClean="0">
                <a:solidFill>
                  <a:schemeClr val="accent3"/>
                </a:solidFill>
                <a:ea typeface="+mn-ea"/>
              </a:rPr>
              <a:t>Progress-monitor </a:t>
            </a:r>
            <a:r>
              <a:rPr lang="en-US" dirty="0" smtClean="0">
                <a:ea typeface="+mn-ea"/>
              </a:rPr>
              <a:t>youth</a:t>
            </a:r>
            <a:r>
              <a:rPr lang="en-US" dirty="0" smtClean="0">
                <a:solidFill>
                  <a:srgbClr val="FF0000"/>
                </a:solidFill>
                <a:ea typeface="+mn-ea"/>
              </a:rPr>
              <a:t> </a:t>
            </a:r>
            <a:r>
              <a:rPr lang="en-US" dirty="0" smtClean="0">
                <a:ea typeface="+mn-ea"/>
              </a:rPr>
              <a:t>response to intervention</a:t>
            </a:r>
          </a:p>
          <a:p>
            <a:pPr lvl="1" eaLnBrk="1" fontAlgn="auto" hangingPunct="1">
              <a:lnSpc>
                <a:spcPct val="90000"/>
              </a:lnSpc>
              <a:spcAft>
                <a:spcPts val="0"/>
              </a:spcAft>
              <a:buFont typeface="Wingdings" pitchFamily="2" charset="2"/>
              <a:buChar char="§"/>
              <a:defRPr/>
            </a:pPr>
            <a:r>
              <a:rPr lang="en-US" dirty="0" smtClean="0">
                <a:solidFill>
                  <a:schemeClr val="accent3"/>
                </a:solidFill>
                <a:ea typeface="+mn-ea"/>
              </a:rPr>
              <a:t>Exit</a:t>
            </a:r>
            <a:r>
              <a:rPr lang="en-US" dirty="0" smtClean="0">
                <a:solidFill>
                  <a:srgbClr val="008000"/>
                </a:solidFill>
                <a:ea typeface="+mn-ea"/>
              </a:rPr>
              <a:t> </a:t>
            </a:r>
            <a:r>
              <a:rPr lang="en-US" dirty="0" smtClean="0">
                <a:ea typeface="+mn-ea"/>
              </a:rPr>
              <a:t>or transition youth off of interventions</a:t>
            </a:r>
          </a:p>
          <a:p>
            <a:pPr eaLnBrk="1" fontAlgn="auto" hangingPunct="1">
              <a:lnSpc>
                <a:spcPct val="90000"/>
              </a:lnSpc>
              <a:spcAft>
                <a:spcPts val="0"/>
              </a:spcAft>
              <a:buFontTx/>
              <a:buNone/>
              <a:defRPr/>
            </a:pPr>
            <a:r>
              <a:rPr lang="en-US" dirty="0" smtClean="0">
                <a:ea typeface="+mn-ea"/>
                <a:cs typeface="+mn-cs"/>
              </a:rPr>
              <a:t>Intervention </a:t>
            </a:r>
            <a:r>
              <a:rPr lang="en-US" u="sng" dirty="0" smtClean="0">
                <a:ea typeface="+mn-ea"/>
                <a:cs typeface="+mn-cs"/>
              </a:rPr>
              <a:t>process </a:t>
            </a:r>
            <a:r>
              <a:rPr lang="en-US" dirty="0" smtClean="0">
                <a:ea typeface="+mn-ea"/>
                <a:cs typeface="+mn-cs"/>
              </a:rPr>
              <a:t>data is used to:</a:t>
            </a:r>
          </a:p>
          <a:p>
            <a:pPr lvl="1" eaLnBrk="1" fontAlgn="auto" hangingPunct="1">
              <a:lnSpc>
                <a:spcPct val="90000"/>
              </a:lnSpc>
              <a:spcAft>
                <a:spcPts val="0"/>
              </a:spcAft>
              <a:buFont typeface="Wingdings" pitchFamily="2" charset="2"/>
              <a:buChar char="§"/>
              <a:defRPr/>
            </a:pPr>
            <a:r>
              <a:rPr lang="en-US" dirty="0" smtClean="0">
                <a:ea typeface="+mn-ea"/>
              </a:rPr>
              <a:t>Assess intervention </a:t>
            </a:r>
            <a:r>
              <a:rPr lang="en-US" dirty="0" smtClean="0">
                <a:solidFill>
                  <a:schemeClr val="accent3"/>
                </a:solidFill>
                <a:ea typeface="+mn-ea"/>
              </a:rPr>
              <a:t>fidelity</a:t>
            </a:r>
          </a:p>
          <a:p>
            <a:pPr lvl="1" eaLnBrk="1" fontAlgn="auto" hangingPunct="1">
              <a:lnSpc>
                <a:spcPct val="90000"/>
              </a:lnSpc>
              <a:spcAft>
                <a:spcPts val="0"/>
              </a:spcAft>
              <a:buFont typeface="Wingdings" pitchFamily="2" charset="2"/>
              <a:buChar char="§"/>
              <a:defRPr/>
            </a:pPr>
            <a:r>
              <a:rPr lang="en-US" dirty="0" smtClean="0">
                <a:ea typeface="+mn-ea"/>
              </a:rPr>
              <a:t>Monitor the effectiveness of the </a:t>
            </a:r>
            <a:r>
              <a:rPr lang="en-US" dirty="0" smtClean="0">
                <a:solidFill>
                  <a:schemeClr val="accent3"/>
                </a:solidFill>
                <a:ea typeface="+mn-ea"/>
              </a:rPr>
              <a:t>intervention itself</a:t>
            </a:r>
          </a:p>
          <a:p>
            <a:pPr lvl="1" eaLnBrk="1" fontAlgn="auto" hangingPunct="1">
              <a:lnSpc>
                <a:spcPct val="90000"/>
              </a:lnSpc>
              <a:spcAft>
                <a:spcPts val="0"/>
              </a:spcAft>
              <a:buFont typeface="Wingdings" pitchFamily="2" charset="2"/>
              <a:buChar char="§"/>
              <a:defRPr/>
            </a:pPr>
            <a:r>
              <a:rPr lang="en-US" dirty="0" smtClean="0">
                <a:ea typeface="+mn-ea"/>
              </a:rPr>
              <a:t>Make decisions regarding the continuum/</a:t>
            </a:r>
            <a:r>
              <a:rPr lang="en-US" dirty="0" smtClean="0">
                <a:solidFill>
                  <a:schemeClr val="accent3"/>
                </a:solidFill>
                <a:ea typeface="+mn-ea"/>
              </a:rPr>
              <a:t>menu</a:t>
            </a:r>
            <a:r>
              <a:rPr lang="en-US" dirty="0" smtClean="0">
                <a:ea typeface="+mn-ea"/>
              </a:rPr>
              <a:t> of interventions/supports</a:t>
            </a:r>
          </a:p>
          <a:p>
            <a:pPr eaLnBrk="1" fontAlgn="auto" hangingPunct="1">
              <a:lnSpc>
                <a:spcPct val="90000"/>
              </a:lnSpc>
              <a:spcAft>
                <a:spcPts val="0"/>
              </a:spcAft>
              <a:buFont typeface="Arial" pitchFamily="34" charset="0"/>
              <a:buChar char="•"/>
              <a:defRPr/>
            </a:pPr>
            <a:endParaRPr lang="en-US" dirty="0" smtClean="0">
              <a:ea typeface="+mn-ea"/>
              <a:cs typeface="+mn-cs"/>
            </a:endParaRPr>
          </a:p>
          <a:p>
            <a:pPr eaLnBrk="1" fontAlgn="auto" hangingPunct="1">
              <a:lnSpc>
                <a:spcPct val="90000"/>
              </a:lnSpc>
              <a:spcAft>
                <a:spcPts val="0"/>
              </a:spcAft>
              <a:buFont typeface="Arial" pitchFamily="34" charset="0"/>
              <a:buChar char="•"/>
              <a:defRPr/>
            </a:pPr>
            <a:endParaRPr lang="en-US" dirty="0" smtClean="0">
              <a:ea typeface="+mn-ea"/>
              <a:cs typeface="+mn-cs"/>
            </a:endParaRPr>
          </a:p>
          <a:p>
            <a:pPr eaLnBrk="1" fontAlgn="auto" hangingPunct="1">
              <a:lnSpc>
                <a:spcPct val="90000"/>
              </a:lnSpc>
              <a:spcAft>
                <a:spcPts val="0"/>
              </a:spcAft>
              <a:buFont typeface="Arial" pitchFamily="34" charset="0"/>
              <a:buChar char="•"/>
              <a:defRPr/>
            </a:pPr>
            <a:endParaRPr lang="en-US" dirty="0" smtClean="0">
              <a:ea typeface="+mn-ea"/>
              <a:cs typeface="+mn-cs"/>
            </a:endParaRPr>
          </a:p>
        </p:txBody>
      </p:sp>
      <p:sp>
        <p:nvSpPr>
          <p:cNvPr id="4" name="Footer Placeholder 3"/>
          <p:cNvSpPr txBox="1">
            <a:spLocks noGrp="1"/>
          </p:cNvSpPr>
          <p:nvPr/>
        </p:nvSpPr>
        <p:spPr bwMode="auto">
          <a:xfrm>
            <a:off x="457200" y="6157356"/>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a:solidFill>
                  <a:schemeClr val="accent1"/>
                </a:solidFill>
                <a:latin typeface="Candara" pitchFamily="34" charset="0"/>
                <a:cs typeface="Arial" charset="0"/>
                <a:sym typeface="Wingdings"/>
              </a:rPr>
              <a:t>  </a:t>
            </a:r>
            <a:r>
              <a:rPr lang="en-US" i="1" dirty="0" smtClean="0">
                <a:solidFill>
                  <a:schemeClr val="accent1"/>
                </a:solidFill>
                <a:latin typeface="Candara" pitchFamily="34" charset="0"/>
                <a:cs typeface="Arial" charset="0"/>
                <a:sym typeface="Wingdings"/>
              </a:rPr>
              <a:t>Slides are from </a:t>
            </a:r>
            <a:r>
              <a:rPr lang="en-US" i="1" dirty="0" smtClean="0">
                <a:solidFill>
                  <a:schemeClr val="accent1"/>
                </a:solidFill>
                <a:latin typeface="Candara" pitchFamily="34" charset="0"/>
                <a:cs typeface="Arial" charset="0"/>
              </a:rPr>
              <a:t> presentations </a:t>
            </a:r>
            <a:r>
              <a:rPr lang="en-US" i="1" dirty="0">
                <a:solidFill>
                  <a:schemeClr val="accent1"/>
                </a:solidFill>
                <a:latin typeface="Candara" pitchFamily="34" charset="0"/>
                <a:cs typeface="Arial" charset="0"/>
              </a:rPr>
              <a:t>of the Illinois PBIS </a:t>
            </a:r>
            <a:r>
              <a:rPr lang="en-US" i="1" dirty="0" smtClean="0">
                <a:solidFill>
                  <a:schemeClr val="accent1"/>
                </a:solidFill>
                <a:latin typeface="Candara" pitchFamily="34" charset="0"/>
                <a:cs typeface="Arial" charset="0"/>
              </a:rPr>
              <a:t>Network</a:t>
            </a:r>
            <a:endParaRPr lang="en-US" i="1" dirty="0">
              <a:solidFill>
                <a:schemeClr val="accent1"/>
              </a:solidFill>
              <a:latin typeface="Candara" pitchFamily="34" charset="0"/>
              <a:cs typeface="Arial" charset="0"/>
            </a:endParaRPr>
          </a:p>
        </p:txBody>
      </p:sp>
    </p:spTree>
    <p:extLst>
      <p:ext uri="{BB962C8B-B14F-4D97-AF65-F5344CB8AC3E}">
        <p14:creationId xmlns:p14="http://schemas.microsoft.com/office/powerpoint/2010/main" val="835071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a:xfrm>
            <a:off x="381000" y="457200"/>
            <a:ext cx="8229600" cy="1066800"/>
          </a:xfrm>
        </p:spPr>
        <p:txBody>
          <a:bodyPr>
            <a:noAutofit/>
          </a:bodyPr>
          <a:lstStyle/>
          <a:p>
            <a:pPr eaLnBrk="1" hangingPunct="1"/>
            <a:r>
              <a:rPr lang="en-US" sz="3600" dirty="0">
                <a:solidFill>
                  <a:schemeClr val="tx1"/>
                </a:solidFill>
                <a:latin typeface="Calibri" panose="020F0502020204030204" pitchFamily="34" charset="0"/>
              </a:rPr>
              <a:t>Tier 2/3 Guiding Questions </a:t>
            </a:r>
            <a:br>
              <a:rPr lang="en-US" sz="3600" dirty="0">
                <a:solidFill>
                  <a:schemeClr val="tx1"/>
                </a:solidFill>
                <a:latin typeface="Calibri" panose="020F0502020204030204" pitchFamily="34" charset="0"/>
              </a:rPr>
            </a:br>
            <a:r>
              <a:rPr lang="en-US" sz="3600" dirty="0">
                <a:solidFill>
                  <a:schemeClr val="tx1"/>
                </a:solidFill>
                <a:latin typeface="Calibri" panose="020F0502020204030204" pitchFamily="34" charset="0"/>
              </a:rPr>
              <a:t>(a </a:t>
            </a:r>
            <a:r>
              <a:rPr lang="en-US" sz="3600" dirty="0" smtClean="0">
                <a:solidFill>
                  <a:schemeClr val="tx1"/>
                </a:solidFill>
                <a:latin typeface="Calibri" panose="020F0502020204030204" pitchFamily="34" charset="0"/>
              </a:rPr>
              <a:t>c</a:t>
            </a:r>
            <a:r>
              <a:rPr lang="en-US" altLang="ja-JP" sz="3600" dirty="0" smtClean="0">
                <a:solidFill>
                  <a:schemeClr val="tx1"/>
                </a:solidFill>
                <a:latin typeface="Calibri" panose="020F0502020204030204" pitchFamily="34" charset="0"/>
              </a:rPr>
              <a:t>oaches’ assistant</a:t>
            </a:r>
            <a:r>
              <a:rPr lang="en-US" altLang="ja-JP" sz="3600" dirty="0">
                <a:solidFill>
                  <a:schemeClr val="tx1"/>
                </a:solidFill>
                <a:latin typeface="Calibri" panose="020F0502020204030204" pitchFamily="34" charset="0"/>
              </a:rPr>
              <a:t>)</a:t>
            </a:r>
            <a:endParaRPr lang="en-US" sz="3600" dirty="0">
              <a:solidFill>
                <a:schemeClr val="tx1"/>
              </a:solidFill>
              <a:latin typeface="Calibri" panose="020F0502020204030204" pitchFamily="34" charset="0"/>
            </a:endParaRPr>
          </a:p>
        </p:txBody>
      </p:sp>
      <p:sp>
        <p:nvSpPr>
          <p:cNvPr id="53250" name="Rectangle 3"/>
          <p:cNvSpPr>
            <a:spLocks noGrp="1" noChangeArrowheads="1"/>
          </p:cNvSpPr>
          <p:nvPr>
            <p:ph type="body" idx="4294967295"/>
          </p:nvPr>
        </p:nvSpPr>
        <p:spPr>
          <a:xfrm>
            <a:off x="304800" y="1717675"/>
            <a:ext cx="8534400" cy="5216525"/>
          </a:xfrm>
        </p:spPr>
        <p:txBody>
          <a:bodyPr/>
          <a:lstStyle/>
          <a:p>
            <a:pPr eaLnBrk="1" hangingPunct="1"/>
            <a:r>
              <a:rPr lang="en-US" dirty="0">
                <a:latin typeface="Calibri" charset="0"/>
              </a:rPr>
              <a:t>Efficient: teams plan ahead, discuss components of the system </a:t>
            </a:r>
          </a:p>
          <a:p>
            <a:pPr eaLnBrk="1" hangingPunct="1"/>
            <a:r>
              <a:rPr lang="en-US" dirty="0">
                <a:latin typeface="Calibri" charset="0"/>
              </a:rPr>
              <a:t>Open ended: encourages teams to think about what they currently do</a:t>
            </a:r>
          </a:p>
          <a:p>
            <a:pPr eaLnBrk="1" hangingPunct="1"/>
            <a:r>
              <a:rPr lang="en-US" dirty="0">
                <a:latin typeface="Calibri" charset="0"/>
              </a:rPr>
              <a:t>Guides teams to develop </a:t>
            </a:r>
            <a:r>
              <a:rPr lang="ja-JP" altLang="en-US" dirty="0">
                <a:latin typeface="Calibri" charset="0"/>
              </a:rPr>
              <a:t>‘</a:t>
            </a:r>
            <a:r>
              <a:rPr lang="en-US" altLang="ja-JP" dirty="0">
                <a:latin typeface="Calibri" charset="0"/>
              </a:rPr>
              <a:t>decision rules</a:t>
            </a:r>
            <a:r>
              <a:rPr lang="ja-JP" altLang="en-US" dirty="0">
                <a:latin typeface="Calibri" charset="0"/>
              </a:rPr>
              <a:t>’</a:t>
            </a:r>
            <a:endParaRPr lang="en-US" altLang="ja-JP" dirty="0">
              <a:latin typeface="Calibri" charset="0"/>
            </a:endParaRPr>
          </a:p>
          <a:p>
            <a:pPr eaLnBrk="1" hangingPunct="1"/>
            <a:r>
              <a:rPr lang="en-US" dirty="0">
                <a:latin typeface="Calibri" charset="0"/>
              </a:rPr>
              <a:t>Documentation: can be shared with new team members, new staff, families, district leaders etc.</a:t>
            </a:r>
          </a:p>
          <a:p>
            <a:pPr eaLnBrk="1" hangingPunct="1"/>
            <a:r>
              <a:rPr lang="en-US" dirty="0">
                <a:latin typeface="Calibri" charset="0"/>
              </a:rPr>
              <a:t>Tool is completed in parts, teams develop their intervention systems as they approach each level</a:t>
            </a:r>
          </a:p>
          <a:p>
            <a:pPr eaLnBrk="1" hangingPunct="1"/>
            <a:r>
              <a:rPr lang="en-US" dirty="0">
                <a:latin typeface="Calibri" charset="0"/>
              </a:rPr>
              <a:t>Revisited only when reviewing/modifying system</a:t>
            </a:r>
          </a:p>
          <a:p>
            <a:pPr eaLnBrk="1" hangingPunct="1"/>
            <a:endParaRPr lang="en-US" sz="2800" dirty="0">
              <a:latin typeface="Calibri" charset="0"/>
            </a:endParaRPr>
          </a:p>
        </p:txBody>
      </p:sp>
      <p:sp>
        <p:nvSpPr>
          <p:cNvPr id="4" name="Footer Placeholder 3"/>
          <p:cNvSpPr txBox="1">
            <a:spLocks noGrp="1"/>
          </p:cNvSpPr>
          <p:nvPr/>
        </p:nvSpPr>
        <p:spPr bwMode="auto">
          <a:xfrm>
            <a:off x="533400" y="6238504"/>
            <a:ext cx="838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b="1" dirty="0">
                <a:solidFill>
                  <a:schemeClr val="accent1"/>
                </a:solidFill>
                <a:latin typeface="Candara" pitchFamily="34" charset="0"/>
                <a:cs typeface="Arial" charset="0"/>
                <a:sym typeface="Wingdings"/>
              </a:rPr>
              <a:t>  </a:t>
            </a:r>
            <a:r>
              <a:rPr lang="en-US" i="1" dirty="0" smtClean="0">
                <a:solidFill>
                  <a:schemeClr val="accent1"/>
                </a:solidFill>
                <a:latin typeface="Candara" pitchFamily="34" charset="0"/>
                <a:cs typeface="Arial" charset="0"/>
                <a:sym typeface="Wingdings"/>
              </a:rPr>
              <a:t>Slides are from </a:t>
            </a:r>
            <a:r>
              <a:rPr lang="en-US" i="1" dirty="0" smtClean="0">
                <a:solidFill>
                  <a:schemeClr val="accent1"/>
                </a:solidFill>
                <a:latin typeface="Candara" pitchFamily="34" charset="0"/>
                <a:cs typeface="Arial" charset="0"/>
              </a:rPr>
              <a:t> presentations </a:t>
            </a:r>
            <a:r>
              <a:rPr lang="en-US" i="1" dirty="0">
                <a:solidFill>
                  <a:schemeClr val="accent1"/>
                </a:solidFill>
                <a:latin typeface="Candara" pitchFamily="34" charset="0"/>
                <a:cs typeface="Arial" charset="0"/>
              </a:rPr>
              <a:t>of the Illinois PBIS </a:t>
            </a:r>
            <a:r>
              <a:rPr lang="en-US" i="1" dirty="0" smtClean="0">
                <a:solidFill>
                  <a:schemeClr val="accent1"/>
                </a:solidFill>
                <a:latin typeface="Candara" pitchFamily="34" charset="0"/>
                <a:cs typeface="Arial" charset="0"/>
              </a:rPr>
              <a:t>Network</a:t>
            </a:r>
            <a:endParaRPr lang="en-US" i="1" dirty="0">
              <a:solidFill>
                <a:schemeClr val="accent1"/>
              </a:solidFill>
              <a:latin typeface="Candara" pitchFamily="34" charset="0"/>
              <a:cs typeface="Arial" charset="0"/>
            </a:endParaRPr>
          </a:p>
        </p:txBody>
      </p:sp>
    </p:spTree>
    <p:extLst>
      <p:ext uri="{BB962C8B-B14F-4D97-AF65-F5344CB8AC3E}">
        <p14:creationId xmlns:p14="http://schemas.microsoft.com/office/powerpoint/2010/main" val="28771010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7125113" cy="924475"/>
          </a:xfrm>
        </p:spPr>
        <p:txBody>
          <a:bodyPr>
            <a:normAutofit fontScale="90000"/>
          </a:bodyPr>
          <a:lstStyle/>
          <a:p>
            <a:r>
              <a:rPr lang="en-US" sz="4000" dirty="0" smtClean="0">
                <a:solidFill>
                  <a:schemeClr val="tx1"/>
                </a:solidFill>
              </a:rPr>
              <a:t>Tier 2/3 Overview from Rose </a:t>
            </a:r>
            <a:r>
              <a:rPr lang="en-US" sz="4000" dirty="0" err="1" smtClean="0">
                <a:solidFill>
                  <a:schemeClr val="tx1"/>
                </a:solidFill>
              </a:rPr>
              <a:t>Iovannone</a:t>
            </a:r>
            <a:r>
              <a:rPr lang="en-US" sz="4000" dirty="0" smtClean="0">
                <a:solidFill>
                  <a:schemeClr val="tx1"/>
                </a:solidFill>
              </a:rPr>
              <a:t> from PTR</a:t>
            </a:r>
            <a:endParaRPr lang="en-US" sz="4000" dirty="0">
              <a:solidFill>
                <a:schemeClr val="tx1"/>
              </a:solidFill>
            </a:endParaRPr>
          </a:p>
        </p:txBody>
      </p:sp>
      <p:sp>
        <p:nvSpPr>
          <p:cNvPr id="3" name="Content Placeholder 2"/>
          <p:cNvSpPr>
            <a:spLocks noGrp="1"/>
          </p:cNvSpPr>
          <p:nvPr>
            <p:ph idx="1"/>
          </p:nvPr>
        </p:nvSpPr>
        <p:spPr>
          <a:xfrm>
            <a:off x="381000" y="1295400"/>
            <a:ext cx="7962900" cy="5257800"/>
          </a:xfrm>
        </p:spPr>
        <p:txBody>
          <a:bodyPr>
            <a:normAutofit fontScale="92500" lnSpcReduction="10000"/>
          </a:bodyPr>
          <a:lstStyle/>
          <a:p>
            <a:pPr marL="0" indent="0">
              <a:buNone/>
            </a:pPr>
            <a:endParaRPr lang="en-US" sz="2400" i="1" dirty="0" smtClean="0"/>
          </a:p>
          <a:p>
            <a:pPr lvl="1"/>
            <a:r>
              <a:rPr lang="en-US" sz="2400" dirty="0" smtClean="0"/>
              <a:t>Interventions are efficient</a:t>
            </a:r>
          </a:p>
          <a:p>
            <a:pPr lvl="2"/>
            <a:r>
              <a:rPr lang="en-US" sz="2400" dirty="0" smtClean="0"/>
              <a:t>Continuously available so students can receive support quickly (optimally-within 2-3 days)</a:t>
            </a:r>
          </a:p>
          <a:p>
            <a:pPr lvl="1"/>
            <a:r>
              <a:rPr lang="en-US" sz="2400" dirty="0" smtClean="0"/>
              <a:t>Minimal time commitment required from classroom teachers</a:t>
            </a:r>
          </a:p>
          <a:p>
            <a:pPr lvl="1"/>
            <a:r>
              <a:rPr lang="en-US" sz="2400" dirty="0" smtClean="0"/>
              <a:t>Required skill sets needed by teachers easily learned</a:t>
            </a:r>
          </a:p>
          <a:p>
            <a:pPr lvl="1"/>
            <a:r>
              <a:rPr lang="en-US" sz="2400" dirty="0" smtClean="0"/>
              <a:t>Aligned with school-wide expectations</a:t>
            </a:r>
          </a:p>
          <a:p>
            <a:pPr lvl="1"/>
            <a:r>
              <a:rPr lang="en-US" sz="2400" dirty="0" smtClean="0"/>
              <a:t>Emphasis on intervention designed to support multiple students simultaneously (e.g. Check-In/Check-Out/BEP, </a:t>
            </a:r>
            <a:r>
              <a:rPr lang="en-US" sz="2400" dirty="0"/>
              <a:t>S</a:t>
            </a:r>
            <a:r>
              <a:rPr lang="en-US" sz="2400" dirty="0" smtClean="0"/>
              <a:t>ocial Skills Groups, etc.)</a:t>
            </a:r>
          </a:p>
          <a:p>
            <a:pPr lvl="2"/>
            <a:r>
              <a:rPr lang="en-US" sz="2400" dirty="0" smtClean="0"/>
              <a:t>Consistently implemented with most students, some flexibility</a:t>
            </a:r>
          </a:p>
          <a:p>
            <a:pPr lvl="1"/>
            <a:r>
              <a:rPr lang="en-US" sz="2400" dirty="0" smtClean="0"/>
              <a:t>Intervention selected matched to function of student behavior</a:t>
            </a:r>
          </a:p>
          <a:p>
            <a:pPr marL="148590" lvl="1" indent="0">
              <a:buNone/>
            </a:pPr>
            <a:endParaRPr lang="en-US" sz="1900" dirty="0"/>
          </a:p>
        </p:txBody>
      </p:sp>
    </p:spTree>
    <p:extLst>
      <p:ext uri="{BB962C8B-B14F-4D97-AF65-F5344CB8AC3E}">
        <p14:creationId xmlns:p14="http://schemas.microsoft.com/office/powerpoint/2010/main" val="4229686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Multiple Levels of Tier 3</a:t>
            </a:r>
            <a:endParaRPr lang="en-US" sz="4000" dirty="0"/>
          </a:p>
        </p:txBody>
      </p:sp>
      <p:sp>
        <p:nvSpPr>
          <p:cNvPr id="3" name="Content Placeholder 2"/>
          <p:cNvSpPr>
            <a:spLocks noGrp="1"/>
          </p:cNvSpPr>
          <p:nvPr>
            <p:ph idx="1"/>
          </p:nvPr>
        </p:nvSpPr>
        <p:spPr/>
        <p:txBody>
          <a:bodyPr/>
          <a:lstStyle/>
          <a:p>
            <a:r>
              <a:rPr lang="en-US" sz="2400" dirty="0" smtClean="0"/>
              <a:t>Tier 3</a:t>
            </a:r>
          </a:p>
          <a:p>
            <a:pPr lvl="1"/>
            <a:r>
              <a:rPr lang="en-US" sz="2400" dirty="0" smtClean="0"/>
              <a:t>Emphasis is on individual supports that require more intensity than Tier 2</a:t>
            </a:r>
          </a:p>
          <a:p>
            <a:r>
              <a:rPr lang="en-US" sz="2400" dirty="0" smtClean="0"/>
              <a:t>To have efficiency in Tier 3, FBA process will be a continuum of progressively more formal and intensive procedures/practices</a:t>
            </a:r>
          </a:p>
          <a:p>
            <a:endParaRPr lang="en-US" dirty="0"/>
          </a:p>
        </p:txBody>
      </p:sp>
    </p:spTree>
    <p:extLst>
      <p:ext uri="{BB962C8B-B14F-4D97-AF65-F5344CB8AC3E}">
        <p14:creationId xmlns:p14="http://schemas.microsoft.com/office/powerpoint/2010/main" val="1261752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125113" cy="924475"/>
          </a:xfrm>
        </p:spPr>
        <p:txBody>
          <a:bodyPr>
            <a:normAutofit fontScale="90000"/>
          </a:bodyPr>
          <a:lstStyle/>
          <a:p>
            <a:r>
              <a:rPr lang="en-US" sz="4000" dirty="0" smtClean="0">
                <a:solidFill>
                  <a:schemeClr val="tx1"/>
                </a:solidFill>
              </a:rPr>
              <a:t>Features of FBA across all levels</a:t>
            </a:r>
            <a:endParaRPr lang="en-US" sz="4000" dirty="0">
              <a:solidFill>
                <a:schemeClr val="tx1"/>
              </a:solidFill>
            </a:endParaRPr>
          </a:p>
        </p:txBody>
      </p:sp>
      <p:sp>
        <p:nvSpPr>
          <p:cNvPr id="3" name="Content Placeholder 2"/>
          <p:cNvSpPr>
            <a:spLocks noGrp="1"/>
          </p:cNvSpPr>
          <p:nvPr>
            <p:ph idx="1"/>
          </p:nvPr>
        </p:nvSpPr>
        <p:spPr>
          <a:xfrm>
            <a:off x="533400" y="1447800"/>
            <a:ext cx="8229600" cy="4953000"/>
          </a:xfrm>
        </p:spPr>
        <p:txBody>
          <a:bodyPr>
            <a:noAutofit/>
          </a:bodyPr>
          <a:lstStyle/>
          <a:p>
            <a:r>
              <a:rPr lang="en-US" sz="2000" dirty="0" smtClean="0"/>
              <a:t>Team formed (minimum 2 people with at least one having knowledge of student)</a:t>
            </a:r>
          </a:p>
          <a:p>
            <a:r>
              <a:rPr lang="en-US" sz="2000" dirty="0" smtClean="0"/>
              <a:t>Systematic problem solving process is foundation</a:t>
            </a:r>
          </a:p>
          <a:p>
            <a:r>
              <a:rPr lang="en-US" sz="2000" dirty="0" smtClean="0"/>
              <a:t>Problem behaviors identified and defined</a:t>
            </a:r>
          </a:p>
          <a:p>
            <a:r>
              <a:rPr lang="en-US" sz="2000" dirty="0" smtClean="0"/>
              <a:t>Antecedents (predictors) of problem behavior occurrence</a:t>
            </a:r>
          </a:p>
          <a:p>
            <a:r>
              <a:rPr lang="en-US" sz="2000" dirty="0" smtClean="0"/>
              <a:t>Consequences/responses of others following problem behavior</a:t>
            </a:r>
          </a:p>
          <a:p>
            <a:r>
              <a:rPr lang="en-US" sz="2000" dirty="0" smtClean="0"/>
              <a:t>Hypothesis generated by data</a:t>
            </a:r>
          </a:p>
          <a:p>
            <a:r>
              <a:rPr lang="en-US" sz="2000" dirty="0" smtClean="0"/>
              <a:t>Multi-component intervention plan built and linked with hypothesis</a:t>
            </a:r>
          </a:p>
          <a:p>
            <a:r>
              <a:rPr lang="en-US" sz="2000" dirty="0" smtClean="0"/>
              <a:t>Progress monitoring plan established</a:t>
            </a:r>
          </a:p>
          <a:p>
            <a:r>
              <a:rPr lang="en-US" sz="2000" dirty="0" smtClean="0"/>
              <a:t>Fidelity measurement of intervention implementation developed and scheduled</a:t>
            </a:r>
          </a:p>
          <a:p>
            <a:r>
              <a:rPr lang="en-US" sz="2000" dirty="0" smtClean="0"/>
              <a:t>Follow-up meeting to make data-based decisions</a:t>
            </a:r>
            <a:endParaRPr lang="en-US" sz="2000" dirty="0"/>
          </a:p>
        </p:txBody>
      </p:sp>
    </p:spTree>
    <p:extLst>
      <p:ext uri="{BB962C8B-B14F-4D97-AF65-F5344CB8AC3E}">
        <p14:creationId xmlns:p14="http://schemas.microsoft.com/office/powerpoint/2010/main" val="3037722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125113" cy="1295400"/>
          </a:xfrm>
        </p:spPr>
        <p:txBody>
          <a:bodyPr>
            <a:noAutofit/>
          </a:bodyPr>
          <a:lstStyle/>
          <a:p>
            <a:r>
              <a:rPr lang="en-US" sz="4000" dirty="0" smtClean="0">
                <a:solidFill>
                  <a:schemeClr val="tx1"/>
                </a:solidFill>
              </a:rPr>
              <a:t>Continuum of FBA (Scott, Alter, Rosenberg, &amp; </a:t>
            </a:r>
            <a:r>
              <a:rPr lang="en-US" sz="4000" dirty="0" err="1" smtClean="0">
                <a:solidFill>
                  <a:schemeClr val="tx1"/>
                </a:solidFill>
              </a:rPr>
              <a:t>Borgmeier</a:t>
            </a:r>
            <a:r>
              <a:rPr lang="en-US" sz="4000" dirty="0" smtClean="0">
                <a:solidFill>
                  <a:schemeClr val="tx1"/>
                </a:solidFill>
              </a:rPr>
              <a:t>, 2010)</a:t>
            </a:r>
            <a:endParaRPr lang="en-US" sz="4000" dirty="0">
              <a:solidFill>
                <a:schemeClr val="tx1"/>
              </a:solidFill>
            </a:endParaRPr>
          </a:p>
        </p:txBody>
      </p:sp>
      <p:sp>
        <p:nvSpPr>
          <p:cNvPr id="3" name="Content Placeholder 2"/>
          <p:cNvSpPr>
            <a:spLocks noGrp="1"/>
          </p:cNvSpPr>
          <p:nvPr>
            <p:ph idx="1"/>
          </p:nvPr>
        </p:nvSpPr>
        <p:spPr>
          <a:xfrm>
            <a:off x="457200" y="2286000"/>
            <a:ext cx="8229600" cy="3810000"/>
          </a:xfrm>
        </p:spPr>
        <p:txBody>
          <a:bodyPr>
            <a:noAutofit/>
          </a:bodyPr>
          <a:lstStyle/>
          <a:p>
            <a:r>
              <a:rPr lang="en-US" sz="2400" dirty="0" smtClean="0"/>
              <a:t>Level 1:  Consultation-based functional assessment (e.g. PTR-brief; ERASE)</a:t>
            </a:r>
          </a:p>
          <a:p>
            <a:r>
              <a:rPr lang="en-US" sz="2400" dirty="0" smtClean="0"/>
              <a:t>Level 2:  Team based functional assessment (e.g., PTR-full)</a:t>
            </a:r>
          </a:p>
          <a:p>
            <a:r>
              <a:rPr lang="en-US" sz="2400" dirty="0" smtClean="0"/>
              <a:t>Level 3:  Wraparound-based functional assessment</a:t>
            </a:r>
          </a:p>
          <a:p>
            <a:endParaRPr lang="en-US" sz="2400" dirty="0"/>
          </a:p>
          <a:p>
            <a:r>
              <a:rPr lang="en-US" sz="1800" dirty="0" smtClean="0"/>
              <a:t>All of the above are based on the principles of FBA </a:t>
            </a:r>
          </a:p>
          <a:p>
            <a:r>
              <a:rPr lang="en-US" sz="1800" dirty="0" smtClean="0"/>
              <a:t>(features from previous slide)</a:t>
            </a:r>
            <a:endParaRPr lang="en-US" sz="1800" dirty="0"/>
          </a:p>
        </p:txBody>
      </p:sp>
    </p:spTree>
    <p:extLst>
      <p:ext uri="{BB962C8B-B14F-4D97-AF65-F5344CB8AC3E}">
        <p14:creationId xmlns:p14="http://schemas.microsoft.com/office/powerpoint/2010/main" val="3771542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r"/>
            <a:r>
              <a:rPr lang="en-US" dirty="0" smtClean="0"/>
              <a:t>DE-PBS Professional Development Updates</a:t>
            </a:r>
            <a:endParaRPr lang="en-US" dirty="0"/>
          </a:p>
        </p:txBody>
      </p:sp>
      <p:sp>
        <p:nvSpPr>
          <p:cNvPr id="7" name="Subtitle 6"/>
          <p:cNvSpPr>
            <a:spLocks noGrp="1"/>
          </p:cNvSpPr>
          <p:nvPr>
            <p:ph type="subTitle" idx="1"/>
          </p:nvPr>
        </p:nvSpPr>
        <p:spPr/>
        <p:txBody>
          <a:bodyPr/>
          <a:lstStyle/>
          <a:p>
            <a:endParaRPr lang="en-US"/>
          </a:p>
        </p:txBody>
      </p:sp>
      <p:pic>
        <p:nvPicPr>
          <p:cNvPr id="6" name="Picture 2" descr="C:\Users\hearn\AppData\Local\Microsoft\Windows\Temporary Internet Files\Content.IE5\XEWDJMTQ\MC90025065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038600"/>
            <a:ext cx="1895192" cy="216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981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125113" cy="924475"/>
          </a:xfrm>
        </p:spPr>
        <p:txBody>
          <a:bodyPr>
            <a:noAutofit/>
          </a:bodyPr>
          <a:lstStyle/>
          <a:p>
            <a:r>
              <a:rPr lang="en-US" sz="4000" dirty="0" smtClean="0">
                <a:solidFill>
                  <a:schemeClr val="tx1"/>
                </a:solidFill>
              </a:rPr>
              <a:t>Tier 3 Level 1:  Consultation-Based Functional Thinking</a:t>
            </a:r>
            <a:endParaRPr lang="en-US" sz="4000" dirty="0">
              <a:solidFill>
                <a:schemeClr val="tx1"/>
              </a:solidFill>
            </a:endParaRPr>
          </a:p>
        </p:txBody>
      </p:sp>
      <p:sp>
        <p:nvSpPr>
          <p:cNvPr id="3" name="Content Placeholder 2"/>
          <p:cNvSpPr>
            <a:spLocks noGrp="1"/>
          </p:cNvSpPr>
          <p:nvPr>
            <p:ph idx="1"/>
          </p:nvPr>
        </p:nvSpPr>
        <p:spPr>
          <a:xfrm>
            <a:off x="304800" y="1981200"/>
            <a:ext cx="8153400" cy="4267200"/>
          </a:xfrm>
        </p:spPr>
        <p:txBody>
          <a:bodyPr>
            <a:noAutofit/>
          </a:bodyPr>
          <a:lstStyle/>
          <a:p>
            <a:r>
              <a:rPr lang="en-US" sz="2200" dirty="0" smtClean="0"/>
              <a:t>Consultant and teacher</a:t>
            </a:r>
          </a:p>
          <a:p>
            <a:pPr lvl="1"/>
            <a:r>
              <a:rPr lang="en-US" sz="2200" dirty="0"/>
              <a:t>C</a:t>
            </a:r>
            <a:r>
              <a:rPr lang="en-US" sz="2200" dirty="0" smtClean="0"/>
              <a:t>onsultant is skilled in behavioral principles and can guide the teacher in developing a hypothesis and intervention plan</a:t>
            </a:r>
          </a:p>
          <a:p>
            <a:pPr lvl="1"/>
            <a:r>
              <a:rPr lang="en-US" sz="2200" dirty="0" smtClean="0"/>
              <a:t>Best done with structured process (e.g., brief PTR, ERASE)</a:t>
            </a:r>
          </a:p>
          <a:p>
            <a:pPr lvl="2"/>
            <a:r>
              <a:rPr lang="en-US" sz="2200" dirty="0" smtClean="0"/>
              <a:t>Run through strategic questions to understand functional relationship of problem behavior and environment</a:t>
            </a:r>
          </a:p>
          <a:p>
            <a:pPr lvl="2"/>
            <a:r>
              <a:rPr lang="en-US" sz="2200" dirty="0" smtClean="0"/>
              <a:t>Process is simpler, less intense, less formal, and far less comprehensive than Level 2 or Level 3.</a:t>
            </a:r>
          </a:p>
          <a:p>
            <a:pPr lvl="2"/>
            <a:r>
              <a:rPr lang="en-US" sz="2200" dirty="0" smtClean="0"/>
              <a:t>Still uses functional behavior assessment principles/features and problem solving process</a:t>
            </a:r>
          </a:p>
        </p:txBody>
      </p:sp>
    </p:spTree>
    <p:extLst>
      <p:ext uri="{BB962C8B-B14F-4D97-AF65-F5344CB8AC3E}">
        <p14:creationId xmlns:p14="http://schemas.microsoft.com/office/powerpoint/2010/main" val="1807083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125113" cy="924475"/>
          </a:xfrm>
        </p:spPr>
        <p:txBody>
          <a:bodyPr>
            <a:normAutofit fontScale="90000"/>
          </a:bodyPr>
          <a:lstStyle/>
          <a:p>
            <a:r>
              <a:rPr lang="en-US" dirty="0" smtClean="0">
                <a:solidFill>
                  <a:schemeClr val="tx1"/>
                </a:solidFill>
              </a:rPr>
              <a:t>Tier 3 Level 1:  Consultation-Based Functional Thinking - Continued</a:t>
            </a:r>
            <a:endParaRPr lang="en-US" dirty="0">
              <a:solidFill>
                <a:schemeClr val="tx1"/>
              </a:solidFill>
            </a:endParaRPr>
          </a:p>
        </p:txBody>
      </p:sp>
      <p:sp>
        <p:nvSpPr>
          <p:cNvPr id="3" name="Content Placeholder 2"/>
          <p:cNvSpPr>
            <a:spLocks noGrp="1"/>
          </p:cNvSpPr>
          <p:nvPr>
            <p:ph idx="1"/>
          </p:nvPr>
        </p:nvSpPr>
        <p:spPr>
          <a:xfrm>
            <a:off x="533400" y="1676400"/>
            <a:ext cx="7924800" cy="4419600"/>
          </a:xfrm>
        </p:spPr>
        <p:txBody>
          <a:bodyPr>
            <a:noAutofit/>
          </a:bodyPr>
          <a:lstStyle/>
          <a:p>
            <a:pPr lvl="1"/>
            <a:r>
              <a:rPr lang="en-US" sz="2200" dirty="0" smtClean="0"/>
              <a:t>Uses only indirect methods (informal yet structured interview)</a:t>
            </a:r>
          </a:p>
          <a:p>
            <a:pPr lvl="1"/>
            <a:r>
              <a:rPr lang="en-US" sz="2200" dirty="0" smtClean="0"/>
              <a:t>Most effective for use with students having mild level of problem behaviors (e.g., mild off-task behaviors, mild non-compliant behaviors) or behaviors that have precise (few) antecedents and one primary function that is clear</a:t>
            </a:r>
          </a:p>
          <a:p>
            <a:pPr lvl="1"/>
            <a:r>
              <a:rPr lang="en-US" sz="2200" dirty="0" smtClean="0"/>
              <a:t>Not effective for use with students having multiple behavior problems that may serve multiple functions under multiple contexts or student with intensive, chronic, durable problem behaviors</a:t>
            </a:r>
          </a:p>
          <a:p>
            <a:r>
              <a:rPr lang="en-US" sz="2200" dirty="0" smtClean="0"/>
              <a:t>This level can become the foundation for Level 2 (team-based) if intervention plan not effective</a:t>
            </a:r>
            <a:endParaRPr lang="en-US" sz="2200" dirty="0"/>
          </a:p>
        </p:txBody>
      </p:sp>
    </p:spTree>
    <p:extLst>
      <p:ext uri="{BB962C8B-B14F-4D97-AF65-F5344CB8AC3E}">
        <p14:creationId xmlns:p14="http://schemas.microsoft.com/office/powerpoint/2010/main" val="476846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447125"/>
            <a:ext cx="7125113" cy="924475"/>
          </a:xfrm>
        </p:spPr>
        <p:txBody>
          <a:bodyPr>
            <a:noAutofit/>
          </a:bodyPr>
          <a:lstStyle/>
          <a:p>
            <a:r>
              <a:rPr lang="en-US" sz="4000" dirty="0" smtClean="0">
                <a:solidFill>
                  <a:schemeClr val="tx1"/>
                </a:solidFill>
              </a:rPr>
              <a:t>Tier 3 Level 2:  Team-Based Functional Assessment</a:t>
            </a:r>
            <a:endParaRPr lang="en-US" sz="4000" dirty="0">
              <a:solidFill>
                <a:schemeClr val="tx1"/>
              </a:solidFill>
            </a:endParaRPr>
          </a:p>
        </p:txBody>
      </p:sp>
      <p:sp>
        <p:nvSpPr>
          <p:cNvPr id="3" name="Content Placeholder 2"/>
          <p:cNvSpPr>
            <a:spLocks noGrp="1"/>
          </p:cNvSpPr>
          <p:nvPr>
            <p:ph idx="1"/>
          </p:nvPr>
        </p:nvSpPr>
        <p:spPr>
          <a:xfrm>
            <a:off x="304800" y="1524000"/>
            <a:ext cx="8382000" cy="5050639"/>
          </a:xfrm>
        </p:spPr>
        <p:txBody>
          <a:bodyPr>
            <a:noAutofit/>
          </a:bodyPr>
          <a:lstStyle/>
          <a:p>
            <a:r>
              <a:rPr lang="en-US" sz="2400" dirty="0" smtClean="0"/>
              <a:t>Steps are same as Level 1 but complexity is greater</a:t>
            </a:r>
          </a:p>
          <a:p>
            <a:pPr lvl="1"/>
            <a:r>
              <a:rPr lang="en-US" sz="2400" dirty="0" smtClean="0"/>
              <a:t>Expanded team (beyond teacher and consultant)</a:t>
            </a:r>
          </a:p>
          <a:p>
            <a:pPr lvl="1"/>
            <a:r>
              <a:rPr lang="en-US" sz="2400" dirty="0" smtClean="0"/>
              <a:t>Consultant role becomes facilitator role (guiding the team)</a:t>
            </a:r>
          </a:p>
          <a:p>
            <a:pPr lvl="1"/>
            <a:r>
              <a:rPr lang="en-US" sz="2400" dirty="0" smtClean="0"/>
              <a:t>Assessment process more formal and comprehensive, includes direct and indirect methods</a:t>
            </a:r>
          </a:p>
          <a:p>
            <a:pPr lvl="1"/>
            <a:r>
              <a:rPr lang="en-US" sz="2400" dirty="0" smtClean="0"/>
              <a:t>Hypothesis may be informally confirmed through observations under variety of naturally occurring conditions</a:t>
            </a:r>
          </a:p>
          <a:p>
            <a:pPr lvl="1"/>
            <a:r>
              <a:rPr lang="en-US" sz="2400" dirty="0" smtClean="0"/>
              <a:t>Consensus process established for behaviors selected, hypothesis developed, behavior intervention plan built; responsibilities may be shared across team</a:t>
            </a:r>
          </a:p>
        </p:txBody>
      </p:sp>
    </p:spTree>
    <p:extLst>
      <p:ext uri="{BB962C8B-B14F-4D97-AF65-F5344CB8AC3E}">
        <p14:creationId xmlns:p14="http://schemas.microsoft.com/office/powerpoint/2010/main" val="2617199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125113" cy="924475"/>
          </a:xfrm>
        </p:spPr>
        <p:txBody>
          <a:bodyPr>
            <a:normAutofit fontScale="90000"/>
          </a:bodyPr>
          <a:lstStyle/>
          <a:p>
            <a:r>
              <a:rPr lang="en-US" dirty="0" smtClean="0">
                <a:solidFill>
                  <a:schemeClr val="tx1"/>
                </a:solidFill>
              </a:rPr>
              <a:t>Tier 3 Level 3:  Wraparound-Based Functional Assessment</a:t>
            </a:r>
            <a:endParaRPr lang="en-US" dirty="0">
              <a:solidFill>
                <a:schemeClr val="tx1"/>
              </a:solidFill>
            </a:endParaRPr>
          </a:p>
        </p:txBody>
      </p:sp>
      <p:sp>
        <p:nvSpPr>
          <p:cNvPr id="3" name="Content Placeholder 2"/>
          <p:cNvSpPr>
            <a:spLocks noGrp="1"/>
          </p:cNvSpPr>
          <p:nvPr>
            <p:ph idx="1"/>
          </p:nvPr>
        </p:nvSpPr>
        <p:spPr>
          <a:xfrm>
            <a:off x="381000" y="1676400"/>
            <a:ext cx="8458200" cy="4572000"/>
          </a:xfrm>
        </p:spPr>
        <p:txBody>
          <a:bodyPr>
            <a:normAutofit/>
          </a:bodyPr>
          <a:lstStyle/>
          <a:p>
            <a:r>
              <a:rPr lang="en-US" sz="2600" dirty="0" smtClean="0"/>
              <a:t>Process uses same steps and features as previous levels</a:t>
            </a:r>
          </a:p>
          <a:p>
            <a:r>
              <a:rPr lang="en-US" sz="2600" dirty="0" smtClean="0"/>
              <a:t>Efficiency secondary</a:t>
            </a:r>
          </a:p>
          <a:p>
            <a:r>
              <a:rPr lang="en-US" sz="2600" dirty="0" smtClean="0"/>
              <a:t>Team greatly expands from school environment to other areas of student’s life (school, family, community)</a:t>
            </a:r>
          </a:p>
          <a:p>
            <a:r>
              <a:rPr lang="en-US" sz="2600" dirty="0" smtClean="0"/>
              <a:t>Process considered to be last chance to break escalating chain of failures (Scott et al., 2010)</a:t>
            </a:r>
          </a:p>
          <a:p>
            <a:r>
              <a:rPr lang="en-US" sz="2600" dirty="0" smtClean="0"/>
              <a:t>Intervention options include full range (not just those limited to school setting and resources)</a:t>
            </a:r>
          </a:p>
          <a:p>
            <a:pPr marL="0" indent="0">
              <a:buNone/>
            </a:pPr>
            <a:endParaRPr lang="en-US" dirty="0"/>
          </a:p>
        </p:txBody>
      </p:sp>
    </p:spTree>
    <p:extLst>
      <p:ext uri="{BB962C8B-B14F-4D97-AF65-F5344CB8AC3E}">
        <p14:creationId xmlns:p14="http://schemas.microsoft.com/office/powerpoint/2010/main" val="22139520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25113" cy="924475"/>
          </a:xfrm>
        </p:spPr>
        <p:txBody>
          <a:bodyPr>
            <a:normAutofit fontScale="90000"/>
          </a:bodyPr>
          <a:lstStyle/>
          <a:p>
            <a:r>
              <a:rPr lang="en-US" dirty="0" smtClean="0">
                <a:solidFill>
                  <a:schemeClr val="tx1"/>
                </a:solidFill>
              </a:rPr>
              <a:t>Tier 3 Level 3:  Wraparound-Based Functional Assessment - Continued</a:t>
            </a:r>
            <a:endParaRPr lang="en-US" dirty="0">
              <a:solidFill>
                <a:schemeClr val="tx1"/>
              </a:solidFill>
            </a:endParaRPr>
          </a:p>
        </p:txBody>
      </p:sp>
      <p:sp>
        <p:nvSpPr>
          <p:cNvPr id="3" name="Content Placeholder 2"/>
          <p:cNvSpPr>
            <a:spLocks noGrp="1"/>
          </p:cNvSpPr>
          <p:nvPr>
            <p:ph idx="1"/>
          </p:nvPr>
        </p:nvSpPr>
        <p:spPr>
          <a:xfrm>
            <a:off x="381000" y="1828800"/>
            <a:ext cx="8458200" cy="4572000"/>
          </a:xfrm>
        </p:spPr>
        <p:txBody>
          <a:bodyPr>
            <a:normAutofit fontScale="70000" lnSpcReduction="20000"/>
          </a:bodyPr>
          <a:lstStyle/>
          <a:p>
            <a:r>
              <a:rPr lang="en-US" sz="3200" dirty="0" smtClean="0"/>
              <a:t>Additional features of wraparound (Burns et al., 2000):</a:t>
            </a:r>
          </a:p>
          <a:p>
            <a:pPr lvl="1"/>
            <a:r>
              <a:rPr lang="en-US" sz="3200" dirty="0" smtClean="0"/>
              <a:t>Strength-needs assessment</a:t>
            </a:r>
          </a:p>
          <a:p>
            <a:pPr lvl="1"/>
            <a:r>
              <a:rPr lang="en-US" sz="3200" dirty="0" smtClean="0"/>
              <a:t>Child/family/school teaming with collective vision</a:t>
            </a:r>
          </a:p>
          <a:p>
            <a:pPr lvl="1"/>
            <a:r>
              <a:rPr lang="en-US" sz="3200" dirty="0" smtClean="0"/>
              <a:t>Related goals that reflect the voice and culture of youth and family</a:t>
            </a:r>
          </a:p>
          <a:p>
            <a:pPr lvl="1"/>
            <a:r>
              <a:rPr lang="en-US" sz="3200" dirty="0" smtClean="0"/>
              <a:t>Measurable outcomes monitored on consistent basis</a:t>
            </a:r>
          </a:p>
          <a:p>
            <a:pPr lvl="1"/>
            <a:r>
              <a:rPr lang="en-US" sz="3200" dirty="0" smtClean="0"/>
              <a:t>Systemic structures necessary to lead and manage implementation across services identified and coordinated</a:t>
            </a:r>
          </a:p>
          <a:p>
            <a:pPr lvl="1"/>
            <a:r>
              <a:rPr lang="en-US" sz="3200" dirty="0" smtClean="0"/>
              <a:t>Clearly defined targets</a:t>
            </a:r>
          </a:p>
          <a:p>
            <a:pPr lvl="1"/>
            <a:r>
              <a:rPr lang="en-US" sz="3200" dirty="0" smtClean="0"/>
              <a:t>Flexibility across disciplines (e.g. role release)</a:t>
            </a:r>
          </a:p>
          <a:p>
            <a:r>
              <a:rPr lang="en-US" sz="3200" dirty="0" smtClean="0"/>
              <a:t>Primary question is not how to identify and provide support but how much resources will be necessary if we are committed to supporting students with the most serious and challenging problem behaviors</a:t>
            </a:r>
          </a:p>
          <a:p>
            <a:endParaRPr lang="en-US" dirty="0"/>
          </a:p>
        </p:txBody>
      </p:sp>
    </p:spTree>
    <p:extLst>
      <p:ext uri="{BB962C8B-B14F-4D97-AF65-F5344CB8AC3E}">
        <p14:creationId xmlns:p14="http://schemas.microsoft.com/office/powerpoint/2010/main" val="19874494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smtClean="0"/>
              <a:t>Discussion</a:t>
            </a:r>
            <a:endParaRPr lang="en-US" dirty="0"/>
          </a:p>
        </p:txBody>
      </p:sp>
      <p:sp>
        <p:nvSpPr>
          <p:cNvPr id="3" name="Content Placeholder 2"/>
          <p:cNvSpPr>
            <a:spLocks noGrp="1"/>
          </p:cNvSpPr>
          <p:nvPr>
            <p:ph idx="1"/>
          </p:nvPr>
        </p:nvSpPr>
        <p:spPr>
          <a:xfrm>
            <a:off x="457200" y="1143000"/>
            <a:ext cx="8382000" cy="5181600"/>
          </a:xfrm>
        </p:spPr>
        <p:txBody>
          <a:bodyPr>
            <a:noAutofit/>
          </a:bodyPr>
          <a:lstStyle/>
          <a:p>
            <a:r>
              <a:rPr lang="en-US" sz="2200" dirty="0" smtClean="0"/>
              <a:t>Where </a:t>
            </a:r>
            <a:r>
              <a:rPr lang="en-US" sz="2200" dirty="0"/>
              <a:t>are your schools in having a SYSTEM in place for monitoring Tier 2 and 3 interventions?</a:t>
            </a:r>
          </a:p>
          <a:p>
            <a:pPr lvl="1"/>
            <a:r>
              <a:rPr lang="en-US" sz="2200" dirty="0"/>
              <a:t>Illinois distinguishes between the roles of “coordinator” for the system and “facilitator” of the interventions</a:t>
            </a:r>
          </a:p>
          <a:p>
            <a:pPr lvl="1"/>
            <a:r>
              <a:rPr lang="en-US" sz="2200" dirty="0"/>
              <a:t>System coordinator should lead meetings in which DATA not individual students are discussed (see sample forms</a:t>
            </a:r>
            <a:r>
              <a:rPr lang="en-US" sz="2200" dirty="0" smtClean="0"/>
              <a:t>)</a:t>
            </a:r>
          </a:p>
          <a:p>
            <a:pPr lvl="1"/>
            <a:endParaRPr lang="en-US" sz="2200" dirty="0"/>
          </a:p>
          <a:p>
            <a:pPr lvl="0"/>
            <a:r>
              <a:rPr lang="en-US" sz="2200" dirty="0"/>
              <a:t>Have schools completed asset mapping activities?</a:t>
            </a:r>
          </a:p>
          <a:p>
            <a:pPr lvl="1"/>
            <a:r>
              <a:rPr lang="en-US" sz="2200" dirty="0"/>
              <a:t>Mapping available in school resource personnel and the services provided</a:t>
            </a:r>
          </a:p>
          <a:p>
            <a:pPr lvl="1"/>
            <a:r>
              <a:rPr lang="en-US" sz="2200" dirty="0"/>
              <a:t>Mapping in school services against functions these services address</a:t>
            </a:r>
          </a:p>
          <a:p>
            <a:pPr lvl="1"/>
            <a:r>
              <a:rPr lang="en-US" sz="2200" dirty="0"/>
              <a:t>Mapping community services for potential sources of help with more involved students</a:t>
            </a:r>
          </a:p>
          <a:p>
            <a:endParaRPr lang="en-US" sz="2200" dirty="0"/>
          </a:p>
        </p:txBody>
      </p:sp>
    </p:spTree>
    <p:extLst>
      <p:ext uri="{BB962C8B-B14F-4D97-AF65-F5344CB8AC3E}">
        <p14:creationId xmlns:p14="http://schemas.microsoft.com/office/powerpoint/2010/main" val="41920856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lvl="0"/>
            <a:r>
              <a:rPr lang="en-US" sz="2200" dirty="0"/>
              <a:t>What supports are needed to improve the systems aspect of your Tier 2 and 3 program?</a:t>
            </a:r>
          </a:p>
          <a:p>
            <a:pPr lvl="1"/>
            <a:r>
              <a:rPr lang="en-US" sz="2200" dirty="0"/>
              <a:t>Clearer roles?</a:t>
            </a:r>
          </a:p>
          <a:p>
            <a:pPr lvl="1"/>
            <a:r>
              <a:rPr lang="en-US" sz="2200" dirty="0"/>
              <a:t>Administrative support?</a:t>
            </a:r>
          </a:p>
          <a:p>
            <a:pPr lvl="1"/>
            <a:r>
              <a:rPr lang="en-US" sz="2200" dirty="0"/>
              <a:t>Better data?</a:t>
            </a:r>
          </a:p>
          <a:p>
            <a:pPr lvl="1"/>
            <a:r>
              <a:rPr lang="en-US" sz="2200" dirty="0"/>
              <a:t>Better forms and structures?</a:t>
            </a:r>
          </a:p>
          <a:p>
            <a:pPr lvl="1"/>
            <a:r>
              <a:rPr lang="en-US" sz="2200" dirty="0"/>
              <a:t>Other</a:t>
            </a:r>
            <a:r>
              <a:rPr lang="en-US" sz="2200" dirty="0" smtClean="0"/>
              <a:t>?</a:t>
            </a:r>
          </a:p>
          <a:p>
            <a:pPr lvl="1"/>
            <a:endParaRPr lang="en-US" sz="2200" dirty="0"/>
          </a:p>
          <a:p>
            <a:pPr lvl="0"/>
            <a:r>
              <a:rPr lang="en-US" sz="2200" dirty="0"/>
              <a:t>What are the strengths and weaknesses you see with respect to existing Tier 2 and Tier 3 interventions? What supports do you need to make these more effective?</a:t>
            </a:r>
          </a:p>
          <a:p>
            <a:endParaRPr lang="en-US" dirty="0"/>
          </a:p>
        </p:txBody>
      </p:sp>
    </p:spTree>
    <p:extLst>
      <p:ext uri="{BB962C8B-B14F-4D97-AF65-F5344CB8AC3E}">
        <p14:creationId xmlns:p14="http://schemas.microsoft.com/office/powerpoint/2010/main" val="17567783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DE-PBS Key Feature Evaluation</a:t>
            </a:r>
            <a:endParaRPr lang="en-US" sz="4000"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01799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DE-PBS Key Feature Evaluation</a:t>
            </a:r>
            <a:endParaRPr lang="en-US" dirty="0"/>
          </a:p>
        </p:txBody>
      </p:sp>
      <p:sp>
        <p:nvSpPr>
          <p:cNvPr id="5" name="Content Placeholder 4"/>
          <p:cNvSpPr>
            <a:spLocks noGrp="1"/>
          </p:cNvSpPr>
          <p:nvPr>
            <p:ph idx="1"/>
          </p:nvPr>
        </p:nvSpPr>
        <p:spPr/>
        <p:txBody>
          <a:bodyPr/>
          <a:lstStyle/>
          <a:p>
            <a:pPr lvl="0"/>
            <a:r>
              <a:rPr lang="en-US" sz="2800" dirty="0" smtClean="0"/>
              <a:t>Scoring summaries &amp; report </a:t>
            </a:r>
          </a:p>
          <a:p>
            <a:pPr marL="0" lvl="0" indent="0">
              <a:buNone/>
            </a:pPr>
            <a:r>
              <a:rPr lang="en-US" sz="2800" dirty="0" smtClean="0"/>
              <a:t>	re-distribution</a:t>
            </a:r>
          </a:p>
          <a:p>
            <a:pPr lvl="0"/>
            <a:r>
              <a:rPr lang="en-US" sz="2800" dirty="0" smtClean="0"/>
              <a:t>Draft schedule for winter-spring </a:t>
            </a:r>
          </a:p>
          <a:p>
            <a:pPr lvl="0"/>
            <a:r>
              <a:rPr lang="en-US" sz="2800" dirty="0" smtClean="0"/>
              <a:t>Coach role in scheduling</a:t>
            </a:r>
          </a:p>
          <a:p>
            <a:pPr lvl="0"/>
            <a:endParaRPr lang="en-US" sz="2800" dirty="0"/>
          </a:p>
          <a:p>
            <a:pPr lvl="0"/>
            <a:r>
              <a:rPr lang="en-US" sz="2800" dirty="0" smtClean="0"/>
              <a:t>Use </a:t>
            </a:r>
            <a:r>
              <a:rPr lang="en-US" sz="2800" dirty="0"/>
              <a:t>of KFE data &amp; status tracker</a:t>
            </a:r>
          </a:p>
          <a:p>
            <a:endParaRPr lang="en-US" dirty="0"/>
          </a:p>
        </p:txBody>
      </p:sp>
    </p:spTree>
    <p:extLst>
      <p:ext uri="{BB962C8B-B14F-4D97-AF65-F5344CB8AC3E}">
        <p14:creationId xmlns:p14="http://schemas.microsoft.com/office/powerpoint/2010/main" val="30871973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13537538"/>
              </p:ext>
            </p:extLst>
          </p:nvPr>
        </p:nvGraphicFramePr>
        <p:xfrm>
          <a:off x="-1" y="0"/>
          <a:ext cx="9144000" cy="6858001"/>
        </p:xfrm>
        <a:graphic>
          <a:graphicData uri="http://schemas.openxmlformats.org/drawingml/2006/table">
            <a:tbl>
              <a:tblPr firstRow="1" bandRow="1">
                <a:tableStyleId>{9DCAF9ED-07DC-4A11-8D7F-57B35C25682E}</a:tableStyleId>
              </a:tblPr>
              <a:tblGrid>
                <a:gridCol w="1782307"/>
                <a:gridCol w="3756031"/>
                <a:gridCol w="3605662"/>
              </a:tblGrid>
              <a:tr h="864903">
                <a:tc>
                  <a:txBody>
                    <a:bodyPr/>
                    <a:lstStyle/>
                    <a:p>
                      <a:pPr marL="0" marR="0" algn="ctr">
                        <a:lnSpc>
                          <a:spcPct val="115000"/>
                        </a:lnSpc>
                        <a:spcBef>
                          <a:spcPts val="0"/>
                        </a:spcBef>
                        <a:spcAft>
                          <a:spcPts val="1000"/>
                        </a:spcAft>
                      </a:pPr>
                      <a:r>
                        <a:rPr lang="en-US" sz="2400" dirty="0">
                          <a:effectLst/>
                        </a:rPr>
                        <a:t>Level</a:t>
                      </a:r>
                      <a:endParaRPr lang="en-US" sz="24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400" dirty="0">
                          <a:effectLst/>
                        </a:rPr>
                        <a:t>Parameters</a:t>
                      </a:r>
                      <a:endParaRPr lang="en-US" sz="2400" dirty="0">
                        <a:effectLst/>
                        <a:latin typeface="+mj-lt"/>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400" dirty="0">
                          <a:effectLst/>
                        </a:rPr>
                        <a:t>Definition</a:t>
                      </a:r>
                      <a:endParaRPr lang="en-US" sz="2400" dirty="0">
                        <a:effectLst/>
                        <a:latin typeface="+mj-lt"/>
                        <a:ea typeface="Calibri"/>
                        <a:cs typeface="Times New Roman"/>
                      </a:endParaRPr>
                    </a:p>
                  </a:txBody>
                  <a:tcPr marL="68580" marR="68580" marT="0" marB="0"/>
                </a:tc>
              </a:tr>
              <a:tr h="1100043">
                <a:tc>
                  <a:txBody>
                    <a:bodyPr/>
                    <a:lstStyle/>
                    <a:p>
                      <a:pPr marL="0" marR="0">
                        <a:lnSpc>
                          <a:spcPct val="115000"/>
                        </a:lnSpc>
                        <a:spcBef>
                          <a:spcPts val="0"/>
                        </a:spcBef>
                        <a:spcAft>
                          <a:spcPts val="1000"/>
                        </a:spcAft>
                      </a:pPr>
                      <a:r>
                        <a:rPr lang="en-US" sz="2000" dirty="0" smtClean="0">
                          <a:effectLst/>
                          <a:latin typeface="+mj-lt"/>
                          <a:ea typeface="Calibri"/>
                          <a:cs typeface="Times New Roman"/>
                        </a:rPr>
                        <a:t>Exploring</a:t>
                      </a:r>
                      <a:endParaRPr lang="en-US" sz="20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smtClean="0">
                          <a:effectLst/>
                        </a:rPr>
                        <a:t>1 </a:t>
                      </a:r>
                      <a:r>
                        <a:rPr lang="en-US" sz="2000" dirty="0">
                          <a:effectLst/>
                        </a:rPr>
                        <a:t>– </a:t>
                      </a:r>
                      <a:r>
                        <a:rPr lang="en-US" sz="2000" dirty="0" smtClean="0">
                          <a:effectLst/>
                        </a:rPr>
                        <a:t>12 </a:t>
                      </a:r>
                      <a:r>
                        <a:rPr lang="en-US" sz="2000" dirty="0">
                          <a:effectLst/>
                        </a:rPr>
                        <a:t>items earned 2s &amp; 3s on </a:t>
                      </a:r>
                      <a:r>
                        <a:rPr lang="en-US" sz="2000" dirty="0" smtClean="0">
                          <a:effectLst/>
                        </a:rPr>
                        <a:t>Essential Items (EIs)</a:t>
                      </a:r>
                      <a:r>
                        <a:rPr lang="en-US" sz="2000" baseline="0" dirty="0" smtClean="0">
                          <a:effectLst/>
                        </a:rPr>
                        <a:t> </a:t>
                      </a:r>
                      <a:r>
                        <a:rPr lang="en-US" sz="2000" dirty="0" smtClean="0">
                          <a:effectLst/>
                        </a:rPr>
                        <a:t>out of</a:t>
                      </a:r>
                      <a:r>
                        <a:rPr lang="en-US" sz="2000" baseline="0" dirty="0" smtClean="0">
                          <a:effectLst/>
                        </a:rPr>
                        <a:t> </a:t>
                      </a:r>
                      <a:r>
                        <a:rPr lang="en-US" sz="2000" dirty="0" smtClean="0">
                          <a:effectLst/>
                        </a:rPr>
                        <a:t>23 </a:t>
                      </a:r>
                      <a:r>
                        <a:rPr lang="en-US" sz="2000" dirty="0">
                          <a:effectLst/>
                        </a:rPr>
                        <a:t>total </a:t>
                      </a:r>
                      <a:r>
                        <a:rPr lang="en-US" sz="2000" dirty="0" smtClean="0">
                          <a:effectLst/>
                        </a:rPr>
                        <a:t>EIs</a:t>
                      </a:r>
                      <a:endParaRPr lang="en-US" sz="2000" dirty="0">
                        <a:effectLst/>
                        <a:latin typeface="+mj-lt"/>
                        <a:ea typeface="Calibri"/>
                        <a:cs typeface="Times New Roman"/>
                      </a:endParaRPr>
                    </a:p>
                  </a:txBody>
                  <a:tcPr marL="68580" marR="68580" marT="0" marB="0"/>
                </a:tc>
                <a:tc>
                  <a:txBody>
                    <a:bodyPr/>
                    <a:lstStyle/>
                    <a:p>
                      <a:pPr marL="0" marR="0" algn="l" rtl="0" eaLnBrk="1" latinLnBrk="0" hangingPunct="1">
                        <a:lnSpc>
                          <a:spcPct val="115000"/>
                        </a:lnSpc>
                        <a:spcBef>
                          <a:spcPts val="0"/>
                        </a:spcBef>
                        <a:spcAft>
                          <a:spcPts val="1000"/>
                        </a:spcAft>
                      </a:pPr>
                      <a:r>
                        <a:rPr kumimoji="0" lang="en-US" sz="2000" kern="1200" dirty="0">
                          <a:effectLst/>
                        </a:rPr>
                        <a:t>Few elements of implementation</a:t>
                      </a:r>
                      <a:endParaRPr kumimoji="0" lang="en-US" sz="2000" kern="1200" dirty="0">
                        <a:solidFill>
                          <a:schemeClr val="dk1"/>
                        </a:solidFill>
                        <a:effectLst/>
                        <a:latin typeface="+mj-lt"/>
                        <a:ea typeface="+mn-ea"/>
                        <a:cs typeface="+mn-cs"/>
                      </a:endParaRPr>
                    </a:p>
                  </a:txBody>
                  <a:tcPr marL="68580" marR="68580" marT="0" marB="0"/>
                </a:tc>
              </a:tr>
              <a:tr h="1517205">
                <a:tc>
                  <a:txBody>
                    <a:bodyPr/>
                    <a:lstStyle/>
                    <a:p>
                      <a:pPr marL="0" marR="0">
                        <a:lnSpc>
                          <a:spcPct val="115000"/>
                        </a:lnSpc>
                        <a:spcBef>
                          <a:spcPts val="0"/>
                        </a:spcBef>
                        <a:spcAft>
                          <a:spcPts val="1000"/>
                        </a:spcAft>
                      </a:pPr>
                      <a:r>
                        <a:rPr lang="en-US" sz="2000" dirty="0">
                          <a:effectLst/>
                        </a:rPr>
                        <a:t>Developing</a:t>
                      </a:r>
                      <a:endParaRPr lang="en-US" sz="20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smtClean="0">
                          <a:effectLst/>
                        </a:rPr>
                        <a:t>13-17 </a:t>
                      </a:r>
                      <a:r>
                        <a:rPr lang="en-US" sz="2000" dirty="0">
                          <a:effectLst/>
                        </a:rPr>
                        <a:t>items earned 2s &amp; 3s </a:t>
                      </a:r>
                      <a:r>
                        <a:rPr lang="en-US" sz="2000" dirty="0" smtClean="0">
                          <a:effectLst/>
                        </a:rPr>
                        <a:t>on EIs</a:t>
                      </a:r>
                      <a:r>
                        <a:rPr lang="en-US" sz="2000" baseline="0" dirty="0" smtClean="0">
                          <a:effectLst/>
                        </a:rPr>
                        <a:t> </a:t>
                      </a:r>
                      <a:r>
                        <a:rPr lang="en-US" sz="2000" dirty="0" smtClean="0">
                          <a:effectLst/>
                        </a:rPr>
                        <a:t>out of</a:t>
                      </a:r>
                      <a:r>
                        <a:rPr lang="en-US" sz="2000" baseline="0" dirty="0" smtClean="0">
                          <a:effectLst/>
                        </a:rPr>
                        <a:t> </a:t>
                      </a:r>
                      <a:r>
                        <a:rPr lang="en-US" sz="2000" dirty="0" smtClean="0">
                          <a:effectLst/>
                        </a:rPr>
                        <a:t>23 total EIs</a:t>
                      </a:r>
                      <a:endParaRPr lang="en-US" sz="20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a:effectLst/>
                        </a:rPr>
                        <a:t>Early phase of implementation; some elements adequately in place</a:t>
                      </a:r>
                      <a:endParaRPr lang="en-US" sz="2000" dirty="0">
                        <a:effectLst/>
                        <a:latin typeface="+mj-lt"/>
                        <a:ea typeface="Calibri"/>
                        <a:cs typeface="Times New Roman"/>
                      </a:endParaRPr>
                    </a:p>
                  </a:txBody>
                  <a:tcPr marL="68580" marR="68580" marT="0" marB="0"/>
                </a:tc>
              </a:tr>
              <a:tr h="1858645">
                <a:tc>
                  <a:txBody>
                    <a:bodyPr/>
                    <a:lstStyle/>
                    <a:p>
                      <a:pPr marL="0" marR="0">
                        <a:lnSpc>
                          <a:spcPct val="115000"/>
                        </a:lnSpc>
                        <a:spcBef>
                          <a:spcPts val="0"/>
                        </a:spcBef>
                        <a:spcAft>
                          <a:spcPts val="1000"/>
                        </a:spcAft>
                      </a:pPr>
                      <a:r>
                        <a:rPr lang="en-US" sz="2000" dirty="0">
                          <a:effectLst/>
                        </a:rPr>
                        <a:t>Proficient</a:t>
                      </a:r>
                      <a:endParaRPr lang="en-US" sz="2000" dirty="0">
                        <a:effectLst/>
                        <a:latin typeface="+mj-lt"/>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dirty="0" smtClean="0">
                          <a:effectLst/>
                        </a:rPr>
                        <a:t>18-20 </a:t>
                      </a:r>
                      <a:r>
                        <a:rPr lang="en-US" sz="2000" dirty="0">
                          <a:effectLst/>
                        </a:rPr>
                        <a:t>items earned 2s &amp; 3s </a:t>
                      </a:r>
                      <a:r>
                        <a:rPr lang="en-US" sz="2000" dirty="0" smtClean="0">
                          <a:effectLst/>
                        </a:rPr>
                        <a:t>on EIs</a:t>
                      </a:r>
                      <a:r>
                        <a:rPr lang="en-US" sz="2000" baseline="0" dirty="0" smtClean="0">
                          <a:effectLst/>
                        </a:rPr>
                        <a:t> </a:t>
                      </a:r>
                      <a:r>
                        <a:rPr lang="en-US" sz="2000" dirty="0" smtClean="0">
                          <a:effectLst/>
                        </a:rPr>
                        <a:t>out of</a:t>
                      </a:r>
                      <a:r>
                        <a:rPr lang="en-US" sz="2000" baseline="0" dirty="0" smtClean="0">
                          <a:effectLst/>
                        </a:rPr>
                        <a:t> </a:t>
                      </a:r>
                      <a:r>
                        <a:rPr lang="en-US" sz="2000" dirty="0" smtClean="0">
                          <a:effectLst/>
                        </a:rPr>
                        <a:t>23 total EIs; One </a:t>
                      </a:r>
                      <a:r>
                        <a:rPr lang="en-US" sz="2000" dirty="0">
                          <a:effectLst/>
                        </a:rPr>
                        <a:t>0 allowed (but plan must be made to correct this failed item</a:t>
                      </a:r>
                      <a:r>
                        <a:rPr lang="en-US" sz="2000" dirty="0" smtClean="0">
                          <a:effectLst/>
                        </a:rPr>
                        <a:t>)</a:t>
                      </a:r>
                      <a:endParaRPr lang="en-US" sz="2000" dirty="0">
                        <a:effectLst/>
                        <a:latin typeface="+mj-lt"/>
                      </a:endParaRPr>
                    </a:p>
                  </a:txBody>
                  <a:tcPr marL="68580" marR="68580" marT="0" marB="0"/>
                </a:tc>
                <a:tc>
                  <a:txBody>
                    <a:bodyPr/>
                    <a:lstStyle/>
                    <a:p>
                      <a:pPr marL="0" marR="0">
                        <a:lnSpc>
                          <a:spcPct val="115000"/>
                        </a:lnSpc>
                        <a:spcBef>
                          <a:spcPts val="0"/>
                        </a:spcBef>
                        <a:spcAft>
                          <a:spcPts val="1000"/>
                        </a:spcAft>
                      </a:pPr>
                      <a:r>
                        <a:rPr lang="en-US" sz="2000" dirty="0">
                          <a:effectLst/>
                        </a:rPr>
                        <a:t>Elements in place and implemented</a:t>
                      </a:r>
                      <a:endParaRPr lang="en-US" sz="2000" dirty="0">
                        <a:effectLst/>
                        <a:latin typeface="+mj-lt"/>
                        <a:ea typeface="Calibri"/>
                        <a:cs typeface="Times New Roman"/>
                      </a:endParaRPr>
                    </a:p>
                  </a:txBody>
                  <a:tcPr marL="68580" marR="68580" marT="0" marB="0"/>
                </a:tc>
              </a:tr>
              <a:tr h="1517205">
                <a:tc>
                  <a:txBody>
                    <a:bodyPr/>
                    <a:lstStyle/>
                    <a:p>
                      <a:pPr marL="0" marR="0">
                        <a:lnSpc>
                          <a:spcPct val="115000"/>
                        </a:lnSpc>
                        <a:spcBef>
                          <a:spcPts val="0"/>
                        </a:spcBef>
                        <a:spcAft>
                          <a:spcPts val="1000"/>
                        </a:spcAft>
                      </a:pPr>
                      <a:r>
                        <a:rPr lang="en-US" sz="2000" dirty="0">
                          <a:effectLst/>
                        </a:rPr>
                        <a:t>Exemplary</a:t>
                      </a:r>
                      <a:endParaRPr lang="en-US" sz="20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0"/>
                        </a:spcAft>
                      </a:pPr>
                      <a:r>
                        <a:rPr lang="en-US" sz="2000" dirty="0" smtClean="0">
                          <a:effectLst/>
                        </a:rPr>
                        <a:t>21-23 </a:t>
                      </a:r>
                      <a:r>
                        <a:rPr lang="en-US" sz="2000" dirty="0">
                          <a:effectLst/>
                        </a:rPr>
                        <a:t>items earned 2s &amp; 3s on </a:t>
                      </a:r>
                      <a:r>
                        <a:rPr lang="en-US" sz="2000" dirty="0" smtClean="0">
                          <a:effectLst/>
                        </a:rPr>
                        <a:t>EIs</a:t>
                      </a:r>
                      <a:r>
                        <a:rPr lang="en-US" sz="2000" baseline="0" dirty="0" smtClean="0">
                          <a:effectLst/>
                        </a:rPr>
                        <a:t> </a:t>
                      </a:r>
                      <a:r>
                        <a:rPr lang="en-US" sz="2000" dirty="0" smtClean="0">
                          <a:effectLst/>
                        </a:rPr>
                        <a:t>out of</a:t>
                      </a:r>
                      <a:r>
                        <a:rPr lang="en-US" sz="2000" baseline="0" dirty="0" smtClean="0">
                          <a:effectLst/>
                        </a:rPr>
                        <a:t> </a:t>
                      </a:r>
                      <a:r>
                        <a:rPr lang="en-US" sz="2000" dirty="0" smtClean="0">
                          <a:effectLst/>
                        </a:rPr>
                        <a:t>23 total EIs</a:t>
                      </a:r>
                      <a:r>
                        <a:rPr lang="en-US" sz="2000" baseline="0" dirty="0" smtClean="0">
                          <a:effectLst/>
                        </a:rPr>
                        <a:t> </a:t>
                      </a:r>
                      <a:r>
                        <a:rPr lang="en-US" sz="2000" dirty="0" smtClean="0">
                          <a:effectLst/>
                        </a:rPr>
                        <a:t>;</a:t>
                      </a:r>
                      <a:r>
                        <a:rPr lang="en-US" sz="2000" baseline="0" dirty="0" smtClean="0">
                          <a:effectLst/>
                        </a:rPr>
                        <a:t> </a:t>
                      </a:r>
                      <a:r>
                        <a:rPr lang="en-US" sz="2000" dirty="0" smtClean="0">
                          <a:effectLst/>
                        </a:rPr>
                        <a:t>No 0s</a:t>
                      </a:r>
                      <a:endParaRPr lang="en-US" sz="2000" dirty="0">
                        <a:effectLst/>
                        <a:latin typeface="+mj-lt"/>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a:effectLst/>
                        </a:rPr>
                        <a:t>Implementation shows evidence of innovation and sustainability</a:t>
                      </a:r>
                      <a:endParaRPr lang="en-US" sz="2000" dirty="0">
                        <a:effectLst/>
                        <a:latin typeface="+mj-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783967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9442" y="457200"/>
            <a:ext cx="7125113" cy="924475"/>
          </a:xfrm>
        </p:spPr>
        <p:txBody>
          <a:bodyPr/>
          <a:lstStyle/>
          <a:p>
            <a:r>
              <a:rPr lang="en-US" dirty="0" smtClean="0"/>
              <a:t>PD-General Process</a:t>
            </a:r>
            <a:endParaRPr lang="en-US" dirty="0"/>
          </a:p>
        </p:txBody>
      </p:sp>
      <p:sp>
        <p:nvSpPr>
          <p:cNvPr id="5" name="Content Placeholder 4"/>
          <p:cNvSpPr>
            <a:spLocks noGrp="1"/>
          </p:cNvSpPr>
          <p:nvPr>
            <p:ph idx="1"/>
          </p:nvPr>
        </p:nvSpPr>
        <p:spPr>
          <a:xfrm>
            <a:off x="609600" y="1524000"/>
            <a:ext cx="7506112" cy="4800600"/>
          </a:xfrm>
        </p:spPr>
        <p:txBody>
          <a:bodyPr>
            <a:normAutofit/>
          </a:bodyPr>
          <a:lstStyle/>
          <a:p>
            <a:r>
              <a:rPr lang="en-US" sz="2400" dirty="0" smtClean="0"/>
              <a:t>General calendar shared in September</a:t>
            </a:r>
          </a:p>
          <a:p>
            <a:r>
              <a:rPr lang="en-US" sz="2400" dirty="0" smtClean="0"/>
              <a:t>PD Specific invitation distributed to DE-PBS Schools: Administrators, Team Leaders, Coaches</a:t>
            </a:r>
          </a:p>
          <a:p>
            <a:pPr lvl="1"/>
            <a:r>
              <a:rPr lang="en-US" sz="2400" dirty="0" smtClean="0"/>
              <a:t>1 month prior to event with deadline included</a:t>
            </a:r>
          </a:p>
          <a:p>
            <a:pPr lvl="1"/>
            <a:r>
              <a:rPr lang="en-US" sz="2400" dirty="0" smtClean="0"/>
              <a:t>Registration required</a:t>
            </a:r>
          </a:p>
          <a:p>
            <a:pPr lvl="2"/>
            <a:r>
              <a:rPr lang="en-US" sz="2400" dirty="0" smtClean="0"/>
              <a:t>Substitute coverage</a:t>
            </a:r>
          </a:p>
          <a:p>
            <a:r>
              <a:rPr lang="en-US" sz="2400" dirty="0" smtClean="0"/>
              <a:t>PD pertaining to PBS supports for individual students open to broader audience (e.g., PTR, FBA/BSP)</a:t>
            </a:r>
            <a:endParaRPr lang="en-US" sz="2400" dirty="0"/>
          </a:p>
          <a:p>
            <a:pPr lvl="0"/>
            <a:r>
              <a:rPr lang="en-US" sz="2400" dirty="0"/>
              <a:t>PD- registration process &amp; deadlines </a:t>
            </a:r>
            <a:r>
              <a:rPr lang="en-US" dirty="0"/>
              <a:t>	</a:t>
            </a:r>
          </a:p>
        </p:txBody>
      </p:sp>
    </p:spTree>
    <p:extLst>
      <p:ext uri="{BB962C8B-B14F-4D97-AF65-F5344CB8AC3E}">
        <p14:creationId xmlns:p14="http://schemas.microsoft.com/office/powerpoint/2010/main" val="20862148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2013-2014 Key Feature Evaluation – Draft Schedule</a:t>
            </a:r>
            <a:endParaRPr lang="en-US" dirty="0"/>
          </a:p>
        </p:txBody>
      </p:sp>
      <p:sp>
        <p:nvSpPr>
          <p:cNvPr id="3" name="Content Placeholder 2"/>
          <p:cNvSpPr>
            <a:spLocks noGrp="1"/>
          </p:cNvSpPr>
          <p:nvPr>
            <p:ph idx="1"/>
          </p:nvPr>
        </p:nvSpPr>
        <p:spPr>
          <a:xfrm>
            <a:off x="457200" y="1905000"/>
            <a:ext cx="8229600" cy="4572000"/>
          </a:xfrm>
        </p:spPr>
        <p:txBody>
          <a:bodyPr/>
          <a:lstStyle/>
          <a:p>
            <a:r>
              <a:rPr lang="en-US" sz="2800" dirty="0" smtClean="0"/>
              <a:t>Schools trained between 2005-2007</a:t>
            </a:r>
          </a:p>
          <a:p>
            <a:r>
              <a:rPr lang="en-US" sz="2800" dirty="0" smtClean="0"/>
              <a:t>District Coach readiness feedback considered</a:t>
            </a:r>
          </a:p>
          <a:p>
            <a:r>
              <a:rPr lang="en-US" sz="2800" dirty="0" smtClean="0"/>
              <a:t>2012-13 passes</a:t>
            </a:r>
          </a:p>
          <a:p>
            <a:endParaRPr lang="en-US" sz="2800" dirty="0" smtClean="0"/>
          </a:p>
          <a:p>
            <a:endParaRPr lang="en-US" dirty="0"/>
          </a:p>
        </p:txBody>
      </p:sp>
    </p:spTree>
    <p:extLst>
      <p:ext uri="{BB962C8B-B14F-4D97-AF65-F5344CB8AC3E}">
        <p14:creationId xmlns:p14="http://schemas.microsoft.com/office/powerpoint/2010/main" val="30101638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fontScale="90000"/>
          </a:bodyPr>
          <a:lstStyle/>
          <a:p>
            <a:r>
              <a:rPr lang="en-US" dirty="0"/>
              <a:t>District Coach role in scheduling &amp; evaluation</a:t>
            </a:r>
            <a:br>
              <a:rPr lang="en-US" dirty="0"/>
            </a:br>
            <a:endParaRPr lang="en-US" dirty="0"/>
          </a:p>
        </p:txBody>
      </p:sp>
      <p:sp>
        <p:nvSpPr>
          <p:cNvPr id="3" name="Content Placeholder 2"/>
          <p:cNvSpPr>
            <a:spLocks noGrp="1"/>
          </p:cNvSpPr>
          <p:nvPr>
            <p:ph idx="1"/>
          </p:nvPr>
        </p:nvSpPr>
        <p:spPr>
          <a:xfrm>
            <a:off x="914401" y="1807361"/>
            <a:ext cx="6705600" cy="4745839"/>
          </a:xfrm>
        </p:spPr>
        <p:txBody>
          <a:bodyPr>
            <a:normAutofit/>
          </a:bodyPr>
          <a:lstStyle/>
          <a:p>
            <a:r>
              <a:rPr lang="en-US" sz="2400" dirty="0" smtClean="0"/>
              <a:t>Inform schools of projected evaluation month </a:t>
            </a:r>
          </a:p>
          <a:p>
            <a:r>
              <a:rPr lang="en-US" sz="2400" dirty="0" smtClean="0"/>
              <a:t>Follow up with school following scheduling email from project; especially if you see a second email</a:t>
            </a:r>
          </a:p>
          <a:p>
            <a:r>
              <a:rPr lang="en-US" sz="2400" dirty="0" smtClean="0"/>
              <a:t>Prior to evaluation, helpful to check in with school to see if they have any concerns</a:t>
            </a:r>
          </a:p>
          <a:p>
            <a:r>
              <a:rPr lang="en-US" sz="2400" dirty="0" smtClean="0"/>
              <a:t>Report review &amp; action planning with school</a:t>
            </a:r>
          </a:p>
          <a:p>
            <a:r>
              <a:rPr lang="en-US" sz="2400" dirty="0" smtClean="0"/>
              <a:t>Ongoing monitoring (Status Tracker)</a:t>
            </a:r>
            <a:endParaRPr lang="en-US" sz="2400" dirty="0"/>
          </a:p>
        </p:txBody>
      </p:sp>
    </p:spTree>
    <p:extLst>
      <p:ext uri="{BB962C8B-B14F-4D97-AF65-F5344CB8AC3E}">
        <p14:creationId xmlns:p14="http://schemas.microsoft.com/office/powerpoint/2010/main" val="36961381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75724"/>
            <a:ext cx="8229600" cy="924475"/>
          </a:xfrm>
        </p:spPr>
        <p:txBody>
          <a:bodyPr>
            <a:normAutofit fontScale="90000"/>
          </a:bodyPr>
          <a:lstStyle/>
          <a:p>
            <a:r>
              <a:rPr lang="en-US" u="sng" dirty="0"/>
              <a:t>http://wordpress.oet.udel.edu/pbs/de-pbs-key-feature-evaluation</a:t>
            </a:r>
            <a:r>
              <a:rPr lang="en-US" u="sng" dirty="0" smtClean="0"/>
              <a:t>/ </a:t>
            </a: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247" t="11533" r="19506" b="18441"/>
          <a:stretch/>
        </p:blipFill>
        <p:spPr bwMode="auto">
          <a:xfrm>
            <a:off x="1828800" y="1524000"/>
            <a:ext cx="6172200" cy="5292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67523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DE-PBS Related Data</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04488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DDRT &amp; DASNPBS</a:t>
            </a:r>
            <a:endParaRPr lang="en-US" dirty="0"/>
          </a:p>
        </p:txBody>
      </p:sp>
      <p:sp>
        <p:nvSpPr>
          <p:cNvPr id="3" name="Content Placeholder 2"/>
          <p:cNvSpPr>
            <a:spLocks noGrp="1"/>
          </p:cNvSpPr>
          <p:nvPr>
            <p:ph idx="1"/>
          </p:nvPr>
        </p:nvSpPr>
        <p:spPr/>
        <p:txBody>
          <a:bodyPr>
            <a:normAutofit/>
          </a:bodyPr>
          <a:lstStyle/>
          <a:p>
            <a:r>
              <a:rPr lang="en-US" dirty="0" smtClean="0"/>
              <a:t>Discipline Data Reporting Tool (DDRT)</a:t>
            </a:r>
          </a:p>
          <a:p>
            <a:pPr lvl="1"/>
            <a:r>
              <a:rPr lang="en-US" dirty="0" smtClean="0"/>
              <a:t>Template &amp; tutorial available on website</a:t>
            </a:r>
          </a:p>
          <a:p>
            <a:pPr lvl="1"/>
            <a:r>
              <a:rPr lang="en-US" dirty="0" smtClean="0"/>
              <a:t>Submission 2x per year to coaches &amp; DE-PBS Project</a:t>
            </a:r>
          </a:p>
          <a:p>
            <a:pPr lvl="1"/>
            <a:r>
              <a:rPr lang="en-US" dirty="0" smtClean="0"/>
              <a:t>1/17/14 &amp; 6/27/14</a:t>
            </a:r>
          </a:p>
          <a:p>
            <a:endParaRPr lang="en-US" dirty="0"/>
          </a:p>
          <a:p>
            <a:r>
              <a:rPr lang="en-US" dirty="0" smtClean="0"/>
              <a:t>DE Assessment of Strengths and Needs</a:t>
            </a:r>
          </a:p>
          <a:p>
            <a:pPr lvl="1"/>
            <a:r>
              <a:rPr lang="en-US" dirty="0" smtClean="0"/>
              <a:t>January email distribution; support teams to consider areas to explore</a:t>
            </a:r>
          </a:p>
          <a:p>
            <a:pPr lvl="1"/>
            <a:r>
              <a:rPr lang="en-US" dirty="0" smtClean="0"/>
              <a:t>10 question survey per implementation area</a:t>
            </a:r>
          </a:p>
          <a:p>
            <a:pPr lvl="1"/>
            <a:r>
              <a:rPr lang="en-US" dirty="0" smtClean="0"/>
              <a:t>Staff perspective on program strength/weakness for use in planning</a:t>
            </a:r>
            <a:endParaRPr lang="en-US" dirty="0"/>
          </a:p>
        </p:txBody>
      </p:sp>
    </p:spTree>
    <p:extLst>
      <p:ext uri="{BB962C8B-B14F-4D97-AF65-F5344CB8AC3E}">
        <p14:creationId xmlns:p14="http://schemas.microsoft.com/office/powerpoint/2010/main" val="2335555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School Climate Survey </a:t>
            </a:r>
            <a:r>
              <a:rPr lang="en-US" dirty="0" smtClean="0"/>
              <a:t>13-14</a:t>
            </a:r>
            <a:r>
              <a:rPr lang="en-US" dirty="0"/>
              <a:t/>
            </a:r>
            <a:br>
              <a:rPr lang="en-US" dirty="0"/>
            </a:br>
            <a:endParaRPr lang="en-US" dirty="0"/>
          </a:p>
        </p:txBody>
      </p:sp>
      <p:sp>
        <p:nvSpPr>
          <p:cNvPr id="6" name="Text Placeholder 5"/>
          <p:cNvSpPr>
            <a:spLocks noGrp="1"/>
          </p:cNvSpPr>
          <p:nvPr>
            <p:ph type="body" idx="1"/>
          </p:nvPr>
        </p:nvSpPr>
        <p:spPr>
          <a:xfrm>
            <a:off x="1348224" y="1524000"/>
            <a:ext cx="3132495" cy="576262"/>
          </a:xfrm>
        </p:spPr>
        <p:txBody>
          <a:bodyPr/>
          <a:lstStyle/>
          <a:p>
            <a:pPr marL="82296" indent="0">
              <a:buNone/>
            </a:pPr>
            <a:r>
              <a:rPr lang="en-US" u="sng" dirty="0" smtClean="0"/>
              <a:t>Timeline</a:t>
            </a:r>
            <a:endParaRPr lang="en-US" u="sng" dirty="0"/>
          </a:p>
        </p:txBody>
      </p:sp>
      <p:sp>
        <p:nvSpPr>
          <p:cNvPr id="7" name="Content Placeholder 6"/>
          <p:cNvSpPr>
            <a:spLocks noGrp="1"/>
          </p:cNvSpPr>
          <p:nvPr>
            <p:ph sz="half" idx="2"/>
          </p:nvPr>
        </p:nvSpPr>
        <p:spPr/>
        <p:txBody>
          <a:bodyPr>
            <a:noAutofit/>
          </a:bodyPr>
          <a:lstStyle/>
          <a:p>
            <a:r>
              <a:rPr lang="en-US" sz="2400" dirty="0" smtClean="0"/>
              <a:t>Survey window: </a:t>
            </a:r>
          </a:p>
          <a:p>
            <a:pPr lvl="1"/>
            <a:r>
              <a:rPr lang="en-US" sz="2400" b="1" dirty="0" smtClean="0"/>
              <a:t>Staff: </a:t>
            </a:r>
            <a:r>
              <a:rPr lang="en-US" sz="2400" dirty="0" smtClean="0"/>
              <a:t>11/11/13 - 12/13/13</a:t>
            </a:r>
          </a:p>
          <a:p>
            <a:pPr lvl="1"/>
            <a:r>
              <a:rPr lang="en-US" sz="2400" b="1" dirty="0" smtClean="0"/>
              <a:t>Student and Home: </a:t>
            </a:r>
            <a:r>
              <a:rPr lang="en-US" sz="2400" dirty="0" smtClean="0"/>
              <a:t>1/10/14 - 3/1/14</a:t>
            </a:r>
          </a:p>
          <a:p>
            <a:pPr lvl="1"/>
            <a:endParaRPr lang="en-US" sz="2400" dirty="0" smtClean="0"/>
          </a:p>
          <a:p>
            <a:r>
              <a:rPr lang="en-US" sz="2400" dirty="0" smtClean="0"/>
              <a:t>Results: May 2014</a:t>
            </a:r>
            <a:endParaRPr lang="en-US" sz="2400" dirty="0"/>
          </a:p>
        </p:txBody>
      </p:sp>
      <p:sp>
        <p:nvSpPr>
          <p:cNvPr id="8" name="Text Placeholder 7"/>
          <p:cNvSpPr>
            <a:spLocks noGrp="1"/>
          </p:cNvSpPr>
          <p:nvPr>
            <p:ph type="body" sz="quarter" idx="3"/>
          </p:nvPr>
        </p:nvSpPr>
        <p:spPr>
          <a:xfrm>
            <a:off x="4984078" y="1524000"/>
            <a:ext cx="3150476" cy="576262"/>
          </a:xfrm>
        </p:spPr>
        <p:txBody>
          <a:bodyPr/>
          <a:lstStyle/>
          <a:p>
            <a:pPr marL="82296" indent="0">
              <a:buNone/>
            </a:pPr>
            <a:r>
              <a:rPr lang="en-US" u="sng" dirty="0" smtClean="0"/>
              <a:t>Logistics</a:t>
            </a:r>
            <a:endParaRPr lang="en-US" u="sng" dirty="0"/>
          </a:p>
        </p:txBody>
      </p:sp>
      <p:sp>
        <p:nvSpPr>
          <p:cNvPr id="9" name="Content Placeholder 8"/>
          <p:cNvSpPr>
            <a:spLocks noGrp="1"/>
          </p:cNvSpPr>
          <p:nvPr>
            <p:ph sz="quarter" idx="4"/>
          </p:nvPr>
        </p:nvSpPr>
        <p:spPr>
          <a:xfrm>
            <a:off x="4663280" y="2389189"/>
            <a:ext cx="3642520" cy="3859211"/>
          </a:xfrm>
        </p:spPr>
        <p:txBody>
          <a:bodyPr>
            <a:normAutofit fontScale="92500"/>
          </a:bodyPr>
          <a:lstStyle/>
          <a:p>
            <a:r>
              <a:rPr lang="en-US" sz="2600" dirty="0" smtClean="0"/>
              <a:t>Student, Staff, Home Versions</a:t>
            </a:r>
          </a:p>
          <a:p>
            <a:r>
              <a:rPr lang="en-US" sz="2600" dirty="0" smtClean="0"/>
              <a:t>Paper &amp; Online Options</a:t>
            </a:r>
          </a:p>
          <a:p>
            <a:r>
              <a:rPr lang="en-US" sz="2600" dirty="0" smtClean="0"/>
              <a:t>Survey Contact per school</a:t>
            </a:r>
          </a:p>
          <a:p>
            <a:endParaRPr lang="en-US" sz="2600" dirty="0"/>
          </a:p>
          <a:p>
            <a:r>
              <a:rPr lang="en-US" sz="2600" dirty="0" smtClean="0"/>
              <a:t>Coach role – How do you support your schools?</a:t>
            </a:r>
          </a:p>
          <a:p>
            <a:endParaRPr lang="en-US" dirty="0"/>
          </a:p>
        </p:txBody>
      </p:sp>
    </p:spTree>
    <p:extLst>
      <p:ext uri="{BB962C8B-B14F-4D97-AF65-F5344CB8AC3E}">
        <p14:creationId xmlns:p14="http://schemas.microsoft.com/office/powerpoint/2010/main" val="1298616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DE-PBS &amp; IM 40</a:t>
            </a:r>
            <a:endParaRPr lang="en-US" dirty="0"/>
          </a:p>
        </p:txBody>
      </p:sp>
      <p:sp>
        <p:nvSpPr>
          <p:cNvPr id="10" name="Subtitle 9"/>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7029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1219200" y="1524000"/>
            <a:ext cx="7162800" cy="4483100"/>
          </a:xfrm>
        </p:spPr>
        <p:txBody>
          <a:bodyPr>
            <a:normAutofit lnSpcReduction="10000"/>
          </a:bodyPr>
          <a:lstStyle/>
          <a:p>
            <a:pPr marL="365760" indent="-256032" eaLnBrk="1" fontAlgn="auto" hangingPunct="1">
              <a:lnSpc>
                <a:spcPct val="90000"/>
              </a:lnSpc>
              <a:spcAft>
                <a:spcPts val="0"/>
              </a:spcAft>
              <a:buFont typeface="Symbol" charset="2"/>
              <a:buNone/>
              <a:defRPr/>
            </a:pPr>
            <a:r>
              <a:rPr lang="en-US" sz="2800" b="1" i="1" dirty="0">
                <a:latin typeface="Arial" charset="0"/>
              </a:rPr>
              <a:t>External Assets</a:t>
            </a:r>
            <a:endParaRPr lang="en-US" sz="2800" dirty="0"/>
          </a:p>
          <a:p>
            <a:pPr marL="365760" indent="-256032" eaLnBrk="1" fontAlgn="auto" hangingPunct="1">
              <a:lnSpc>
                <a:spcPct val="85000"/>
              </a:lnSpc>
              <a:spcBef>
                <a:spcPct val="15000"/>
              </a:spcBef>
              <a:spcAft>
                <a:spcPts val="0"/>
              </a:spcAft>
              <a:buFont typeface="Wingdings 3"/>
              <a:buChar char=""/>
              <a:defRPr/>
            </a:pPr>
            <a:r>
              <a:rPr lang="en-US" sz="2800" dirty="0"/>
              <a:t>Support</a:t>
            </a:r>
          </a:p>
          <a:p>
            <a:pPr marL="365760" indent="-256032" eaLnBrk="1" fontAlgn="auto" hangingPunct="1">
              <a:lnSpc>
                <a:spcPct val="85000"/>
              </a:lnSpc>
              <a:spcBef>
                <a:spcPct val="15000"/>
              </a:spcBef>
              <a:spcAft>
                <a:spcPts val="0"/>
              </a:spcAft>
              <a:buFont typeface="Wingdings 3"/>
              <a:buChar char=""/>
              <a:defRPr/>
            </a:pPr>
            <a:r>
              <a:rPr lang="en-US" sz="2800" dirty="0"/>
              <a:t>Empowerment</a:t>
            </a:r>
          </a:p>
          <a:p>
            <a:pPr marL="365760" indent="-256032" eaLnBrk="1" fontAlgn="auto" hangingPunct="1">
              <a:lnSpc>
                <a:spcPct val="85000"/>
              </a:lnSpc>
              <a:spcBef>
                <a:spcPct val="15000"/>
              </a:spcBef>
              <a:spcAft>
                <a:spcPts val="0"/>
              </a:spcAft>
              <a:buFont typeface="Wingdings 3"/>
              <a:buChar char=""/>
              <a:defRPr/>
            </a:pPr>
            <a:r>
              <a:rPr lang="en-US" sz="2800" dirty="0"/>
              <a:t>Boundaries and Expectations</a:t>
            </a:r>
          </a:p>
          <a:p>
            <a:pPr marL="365760" indent="-256032" eaLnBrk="1" fontAlgn="auto" hangingPunct="1">
              <a:lnSpc>
                <a:spcPct val="85000"/>
              </a:lnSpc>
              <a:spcBef>
                <a:spcPct val="15000"/>
              </a:spcBef>
              <a:spcAft>
                <a:spcPts val="0"/>
              </a:spcAft>
              <a:buFont typeface="Wingdings 3"/>
              <a:buChar char=""/>
              <a:defRPr/>
            </a:pPr>
            <a:r>
              <a:rPr lang="en-US" sz="2800" dirty="0"/>
              <a:t>Constructive Use of Time</a:t>
            </a:r>
          </a:p>
          <a:p>
            <a:pPr marL="365760" indent="-256032" eaLnBrk="1" fontAlgn="auto" hangingPunct="1">
              <a:lnSpc>
                <a:spcPct val="90000"/>
              </a:lnSpc>
              <a:spcBef>
                <a:spcPct val="85000"/>
              </a:spcBef>
              <a:spcAft>
                <a:spcPts val="0"/>
              </a:spcAft>
              <a:buFont typeface="Symbol" charset="2"/>
              <a:buNone/>
              <a:defRPr/>
            </a:pPr>
            <a:r>
              <a:rPr lang="en-US" sz="2800" b="1" i="1" dirty="0">
                <a:latin typeface="Arial" charset="0"/>
              </a:rPr>
              <a:t>Internal Assets</a:t>
            </a:r>
            <a:endParaRPr lang="en-US" sz="2800" dirty="0"/>
          </a:p>
          <a:p>
            <a:pPr marL="365760" indent="-256032" eaLnBrk="1" fontAlgn="auto" hangingPunct="1">
              <a:lnSpc>
                <a:spcPct val="85000"/>
              </a:lnSpc>
              <a:spcBef>
                <a:spcPct val="15000"/>
              </a:spcBef>
              <a:spcAft>
                <a:spcPts val="0"/>
              </a:spcAft>
              <a:buFont typeface="Wingdings 3"/>
              <a:buChar char=""/>
              <a:defRPr/>
            </a:pPr>
            <a:r>
              <a:rPr lang="en-US" sz="2800" dirty="0"/>
              <a:t>Commitment to Learning</a:t>
            </a:r>
          </a:p>
          <a:p>
            <a:pPr marL="365760" indent="-256032" eaLnBrk="1" fontAlgn="auto" hangingPunct="1">
              <a:lnSpc>
                <a:spcPct val="85000"/>
              </a:lnSpc>
              <a:spcBef>
                <a:spcPct val="15000"/>
              </a:spcBef>
              <a:spcAft>
                <a:spcPts val="0"/>
              </a:spcAft>
              <a:buFont typeface="Wingdings 3"/>
              <a:buChar char=""/>
              <a:defRPr/>
            </a:pPr>
            <a:r>
              <a:rPr lang="en-US" sz="2800" dirty="0"/>
              <a:t>Positive Values</a:t>
            </a:r>
          </a:p>
          <a:p>
            <a:pPr marL="365760" indent="-256032" eaLnBrk="1" fontAlgn="auto" hangingPunct="1">
              <a:lnSpc>
                <a:spcPct val="85000"/>
              </a:lnSpc>
              <a:spcBef>
                <a:spcPct val="15000"/>
              </a:spcBef>
              <a:spcAft>
                <a:spcPts val="0"/>
              </a:spcAft>
              <a:buFont typeface="Wingdings 3"/>
              <a:buChar char=""/>
              <a:defRPr/>
            </a:pPr>
            <a:r>
              <a:rPr lang="en-US" sz="2800" dirty="0"/>
              <a:t>Social Competencies</a:t>
            </a:r>
          </a:p>
          <a:p>
            <a:pPr marL="365760" indent="-256032" eaLnBrk="1" fontAlgn="auto" hangingPunct="1">
              <a:lnSpc>
                <a:spcPct val="85000"/>
              </a:lnSpc>
              <a:spcBef>
                <a:spcPct val="15000"/>
              </a:spcBef>
              <a:spcAft>
                <a:spcPts val="0"/>
              </a:spcAft>
              <a:buFont typeface="Wingdings 3"/>
              <a:buChar char=""/>
              <a:defRPr/>
            </a:pPr>
            <a:r>
              <a:rPr lang="en-US" sz="2800" dirty="0"/>
              <a:t>Positive Identity</a:t>
            </a:r>
          </a:p>
          <a:p>
            <a:pPr>
              <a:defRPr/>
            </a:pPr>
            <a:endParaRPr lang="en-US" dirty="0" smtClean="0"/>
          </a:p>
        </p:txBody>
      </p:sp>
      <p:sp>
        <p:nvSpPr>
          <p:cNvPr id="3" name="Title 2"/>
          <p:cNvSpPr>
            <a:spLocks noGrp="1"/>
          </p:cNvSpPr>
          <p:nvPr>
            <p:ph type="title"/>
          </p:nvPr>
        </p:nvSpPr>
        <p:spPr/>
        <p:txBody>
          <a:bodyPr>
            <a:normAutofit/>
          </a:bodyPr>
          <a:lstStyle/>
          <a:p>
            <a:pPr>
              <a:defRPr/>
            </a:pPr>
            <a:r>
              <a:rPr lang="en-US" dirty="0" smtClean="0"/>
              <a:t>40 Developmental Assets		</a:t>
            </a:r>
            <a:endParaRPr lang="en-US" dirty="0"/>
          </a:p>
        </p:txBody>
      </p:sp>
    </p:spTree>
    <p:extLst>
      <p:ext uri="{BB962C8B-B14F-4D97-AF65-F5344CB8AC3E}">
        <p14:creationId xmlns:p14="http://schemas.microsoft.com/office/powerpoint/2010/main" val="17409605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457200" y="1905000"/>
            <a:ext cx="8229600" cy="4572000"/>
          </a:xfrm>
        </p:spPr>
        <p:txBody>
          <a:bodyPr>
            <a:normAutofit/>
          </a:bodyPr>
          <a:lstStyle/>
          <a:p>
            <a:pPr lvl="1">
              <a:buFont typeface="Wingdings" pitchFamily="2" charset="2"/>
              <a:buChar char="§"/>
            </a:pPr>
            <a:r>
              <a:rPr lang="en-US" altLang="en-US" sz="2400" dirty="0" smtClean="0"/>
              <a:t>Gain </a:t>
            </a:r>
            <a:r>
              <a:rPr lang="en-US" altLang="en-US" sz="2400" b="1" dirty="0" smtClean="0"/>
              <a:t>support</a:t>
            </a:r>
            <a:r>
              <a:rPr lang="en-US" altLang="en-US" sz="2400" dirty="0" smtClean="0"/>
              <a:t> for the PBS initiatives </a:t>
            </a:r>
          </a:p>
          <a:p>
            <a:pPr lvl="1">
              <a:buFont typeface="Wingdings" pitchFamily="2" charset="2"/>
              <a:buChar char="§"/>
            </a:pPr>
            <a:r>
              <a:rPr lang="en-US" altLang="en-US" sz="2400" dirty="0" smtClean="0"/>
              <a:t>Initiate positive conversations via </a:t>
            </a:r>
            <a:r>
              <a:rPr lang="en-US" altLang="en-US" sz="2400" b="1" dirty="0" smtClean="0"/>
              <a:t>social media</a:t>
            </a:r>
          </a:p>
          <a:p>
            <a:pPr lvl="1">
              <a:buFont typeface="Wingdings" pitchFamily="2" charset="2"/>
              <a:buChar char="§"/>
            </a:pPr>
            <a:r>
              <a:rPr lang="en-US" altLang="en-US" sz="2400" dirty="0" smtClean="0"/>
              <a:t>Access to tools and community partners to </a:t>
            </a:r>
            <a:r>
              <a:rPr lang="en-US" altLang="en-US" sz="2400" b="1" dirty="0" smtClean="0"/>
              <a:t>sustain your PBS Peer Leadership Team</a:t>
            </a:r>
            <a:r>
              <a:rPr lang="en-US" altLang="en-US" sz="2400" dirty="0" smtClean="0"/>
              <a:t> (both adults and youth)</a:t>
            </a:r>
          </a:p>
          <a:p>
            <a:pPr lvl="1" eaLnBrk="1" hangingPunct="1"/>
            <a:r>
              <a:rPr lang="en-US" altLang="en-US" sz="2400" b="1" dirty="0" smtClean="0"/>
              <a:t>IM40 workshops </a:t>
            </a:r>
            <a:r>
              <a:rPr lang="en-US" altLang="en-US" sz="2400" dirty="0" smtClean="0"/>
              <a:t>to help your school support an asset rich environment.</a:t>
            </a:r>
          </a:p>
          <a:p>
            <a:pPr lvl="2" eaLnBrk="1" hangingPunct="1"/>
            <a:r>
              <a:rPr lang="en-US" altLang="en-US" sz="2400" dirty="0" smtClean="0"/>
              <a:t>Youth workshops to identify sparks and become familiar with concept</a:t>
            </a:r>
          </a:p>
          <a:p>
            <a:pPr lvl="2" eaLnBrk="1" hangingPunct="1"/>
            <a:r>
              <a:rPr lang="en-US" altLang="en-US" sz="2400" dirty="0" smtClean="0"/>
              <a:t>Parent/family workshops </a:t>
            </a:r>
          </a:p>
          <a:p>
            <a:pPr lvl="2" eaLnBrk="1" hangingPunct="1"/>
            <a:r>
              <a:rPr lang="en-US" altLang="en-US" sz="2400" dirty="0" smtClean="0"/>
              <a:t>Youth serving professionals workshop</a:t>
            </a:r>
          </a:p>
          <a:p>
            <a:pPr lvl="1">
              <a:buFont typeface="Wingdings" pitchFamily="2" charset="2"/>
              <a:buChar char="§"/>
            </a:pPr>
            <a:endParaRPr lang="en-US" altLang="en-US" sz="2000" b="1" dirty="0" smtClean="0"/>
          </a:p>
        </p:txBody>
      </p:sp>
      <p:sp>
        <p:nvSpPr>
          <p:cNvPr id="3" name="Title 2"/>
          <p:cNvSpPr>
            <a:spLocks noGrp="1"/>
          </p:cNvSpPr>
          <p:nvPr>
            <p:ph type="title"/>
          </p:nvPr>
        </p:nvSpPr>
        <p:spPr>
          <a:xfrm>
            <a:off x="457200" y="274638"/>
            <a:ext cx="8229600" cy="1477962"/>
          </a:xfrm>
        </p:spPr>
        <p:txBody>
          <a:bodyPr>
            <a:normAutofit/>
          </a:bodyPr>
          <a:lstStyle/>
          <a:p>
            <a:pPr algn="ctr">
              <a:defRPr/>
            </a:pPr>
            <a:r>
              <a:rPr lang="en-US" dirty="0" smtClean="0"/>
              <a:t>Benefits and Opportunities </a:t>
            </a:r>
            <a:br>
              <a:rPr lang="en-US" dirty="0" smtClean="0"/>
            </a:br>
            <a:r>
              <a:rPr lang="en-US" dirty="0" smtClean="0"/>
              <a:t>to aligning with IM40 movement</a:t>
            </a:r>
            <a:endParaRPr lang="en-US" dirty="0"/>
          </a:p>
        </p:txBody>
      </p:sp>
    </p:spTree>
    <p:extLst>
      <p:ext uri="{BB962C8B-B14F-4D97-AF65-F5344CB8AC3E}">
        <p14:creationId xmlns:p14="http://schemas.microsoft.com/office/powerpoint/2010/main" val="39757063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a:xfrm>
            <a:off x="381000" y="1219200"/>
            <a:ext cx="8382000" cy="4419600"/>
          </a:xfrm>
        </p:spPr>
        <p:txBody>
          <a:bodyPr>
            <a:noAutofit/>
          </a:bodyPr>
          <a:lstStyle/>
          <a:p>
            <a:pPr eaLnBrk="1" hangingPunct="1"/>
            <a:r>
              <a:rPr lang="en-US" altLang="en-US" dirty="0" smtClean="0"/>
              <a:t>Access to an </a:t>
            </a:r>
            <a:r>
              <a:rPr lang="en-US" altLang="en-US" b="1" dirty="0" smtClean="0"/>
              <a:t>online Tool Kit </a:t>
            </a:r>
            <a:r>
              <a:rPr lang="en-US" altLang="en-US" dirty="0" smtClean="0"/>
              <a:t>which contains:</a:t>
            </a:r>
          </a:p>
          <a:p>
            <a:pPr lvl="1" eaLnBrk="1" hangingPunct="1"/>
            <a:r>
              <a:rPr lang="en-US" altLang="en-US" sz="2400" dirty="0" smtClean="0"/>
              <a:t>40 Developmental Asset Checklist</a:t>
            </a:r>
          </a:p>
          <a:p>
            <a:pPr lvl="1" eaLnBrk="1" hangingPunct="1"/>
            <a:r>
              <a:rPr lang="en-US" altLang="en-US" sz="2400" dirty="0" smtClean="0"/>
              <a:t>IM40 logo</a:t>
            </a:r>
          </a:p>
          <a:p>
            <a:pPr lvl="1" eaLnBrk="1" hangingPunct="1"/>
            <a:r>
              <a:rPr lang="en-US" altLang="en-US" sz="2400" dirty="0" smtClean="0"/>
              <a:t>Asset Contract</a:t>
            </a:r>
          </a:p>
          <a:p>
            <a:pPr lvl="1" eaLnBrk="1" hangingPunct="1"/>
            <a:r>
              <a:rPr lang="en-US" altLang="en-US" sz="2400" dirty="0" smtClean="0"/>
              <a:t>Asset Empowerment Contract</a:t>
            </a:r>
          </a:p>
          <a:p>
            <a:pPr lvl="1" eaLnBrk="1" hangingPunct="1"/>
            <a:r>
              <a:rPr lang="en-US" altLang="en-US" sz="2400" dirty="0" smtClean="0"/>
              <a:t>Calendar of events featuring local and statewide asset building opportunities</a:t>
            </a:r>
          </a:p>
          <a:p>
            <a:pPr lvl="1" eaLnBrk="1" hangingPunct="1"/>
            <a:r>
              <a:rPr lang="en-US" altLang="en-US" sz="2400" dirty="0" smtClean="0"/>
              <a:t>Contact information for targeted asset building opportunities such as:</a:t>
            </a:r>
          </a:p>
          <a:p>
            <a:pPr lvl="4" eaLnBrk="1" hangingPunct="1"/>
            <a:r>
              <a:rPr lang="en-US" altLang="en-US" sz="2400" dirty="0" smtClean="0"/>
              <a:t>Y’s Peer Leader and Bully Prevention trainings</a:t>
            </a:r>
          </a:p>
          <a:p>
            <a:pPr lvl="4" eaLnBrk="1" hangingPunct="1"/>
            <a:r>
              <a:rPr lang="en-US" altLang="en-US" sz="2400" dirty="0" smtClean="0"/>
              <a:t>4-H’s Health Rocks, Up for the Challenge</a:t>
            </a:r>
          </a:p>
          <a:p>
            <a:pPr lvl="4" eaLnBrk="1" hangingPunct="1"/>
            <a:r>
              <a:rPr lang="en-US" altLang="en-US" sz="2400" dirty="0" smtClean="0"/>
              <a:t>Youth in Government</a:t>
            </a:r>
          </a:p>
          <a:p>
            <a:pPr lvl="4" eaLnBrk="1" hangingPunct="1"/>
            <a:r>
              <a:rPr lang="en-US" altLang="en-US" sz="2400" dirty="0" smtClean="0"/>
              <a:t>Life Map Workshops</a:t>
            </a:r>
          </a:p>
        </p:txBody>
      </p:sp>
      <p:sp>
        <p:nvSpPr>
          <p:cNvPr id="3" name="Title 2"/>
          <p:cNvSpPr>
            <a:spLocks noGrp="1"/>
          </p:cNvSpPr>
          <p:nvPr>
            <p:ph type="title"/>
          </p:nvPr>
        </p:nvSpPr>
        <p:spPr>
          <a:xfrm>
            <a:off x="457200" y="152400"/>
            <a:ext cx="8229600" cy="1143000"/>
          </a:xfrm>
        </p:spPr>
        <p:txBody>
          <a:bodyPr/>
          <a:lstStyle/>
          <a:p>
            <a:pPr algn="ctr" eaLnBrk="1" fontAlgn="auto" hangingPunct="1">
              <a:spcAft>
                <a:spcPts val="0"/>
              </a:spcAft>
              <a:defRPr/>
            </a:pPr>
            <a:r>
              <a:rPr lang="en-US" sz="3200" dirty="0" smtClean="0"/>
              <a:t>Benefits and Opportunities </a:t>
            </a:r>
            <a:r>
              <a:rPr lang="en-US" sz="3200" dirty="0" err="1" smtClean="0"/>
              <a:t>cont</a:t>
            </a:r>
            <a:r>
              <a:rPr lang="en-US" sz="3200" dirty="0" smtClean="0"/>
              <a:t>…</a:t>
            </a:r>
            <a:endParaRPr lang="en-US" sz="3200" dirty="0"/>
          </a:p>
        </p:txBody>
      </p:sp>
    </p:spTree>
    <p:extLst>
      <p:ext uri="{BB962C8B-B14F-4D97-AF65-F5344CB8AC3E}">
        <p14:creationId xmlns:p14="http://schemas.microsoft.com/office/powerpoint/2010/main" val="1003556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Fall Professional Development		</a:t>
            </a:r>
            <a:endParaRPr lang="en-US" dirty="0"/>
          </a:p>
        </p:txBody>
      </p:sp>
      <p:sp>
        <p:nvSpPr>
          <p:cNvPr id="3" name="Content Placeholder 2"/>
          <p:cNvSpPr>
            <a:spLocks noGrp="1"/>
          </p:cNvSpPr>
          <p:nvPr>
            <p:ph idx="1"/>
          </p:nvPr>
        </p:nvSpPr>
        <p:spPr/>
        <p:txBody>
          <a:bodyPr/>
          <a:lstStyle/>
          <a:p>
            <a:r>
              <a:rPr lang="en-US" sz="2400" dirty="0" smtClean="0"/>
              <a:t>Prevent-Teach-Reinforce- Part 1</a:t>
            </a:r>
          </a:p>
          <a:p>
            <a:endParaRPr lang="en-US" sz="2400" dirty="0" smtClean="0"/>
          </a:p>
          <a:p>
            <a:r>
              <a:rPr lang="en-US" sz="2400" dirty="0" smtClean="0"/>
              <a:t>1 Day School-wide PBS &amp; Administrator Roundtable</a:t>
            </a:r>
          </a:p>
          <a:p>
            <a:endParaRPr lang="en-US" sz="2400" dirty="0" smtClean="0"/>
          </a:p>
          <a:p>
            <a:r>
              <a:rPr lang="en-US" sz="2400" dirty="0" smtClean="0"/>
              <a:t>SWPBS: Correcting Problem Behavior and Developing Self-Discipline</a:t>
            </a:r>
          </a:p>
          <a:p>
            <a:endParaRPr lang="en-US" dirty="0" smtClean="0"/>
          </a:p>
          <a:p>
            <a:endParaRPr lang="en-US" dirty="0" smtClean="0"/>
          </a:p>
        </p:txBody>
      </p:sp>
    </p:spTree>
    <p:extLst>
      <p:ext uri="{BB962C8B-B14F-4D97-AF65-F5344CB8AC3E}">
        <p14:creationId xmlns:p14="http://schemas.microsoft.com/office/powerpoint/2010/main" val="2979524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609600" y="533400"/>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fontAlgn="base" hangingPunct="1">
              <a:spcBef>
                <a:spcPct val="0"/>
              </a:spcBef>
              <a:spcAft>
                <a:spcPct val="0"/>
              </a:spcAft>
              <a:buClrTx/>
              <a:buSzTx/>
              <a:buFontTx/>
              <a:buNone/>
            </a:pPr>
            <a:r>
              <a:rPr lang="en-US" altLang="en-US" sz="3600" smtClean="0">
                <a:solidFill>
                  <a:prstClr val="black"/>
                </a:solidFill>
                <a:cs typeface="Arial" charset="0"/>
              </a:rPr>
              <a:t>Assets offered by</a:t>
            </a:r>
          </a:p>
          <a:p>
            <a:pPr algn="ctr" eaLnBrk="1" fontAlgn="base" hangingPunct="1">
              <a:spcBef>
                <a:spcPct val="0"/>
              </a:spcBef>
              <a:spcAft>
                <a:spcPct val="0"/>
              </a:spcAft>
              <a:buClrTx/>
              <a:buSzTx/>
              <a:buFontTx/>
              <a:buNone/>
            </a:pPr>
            <a:r>
              <a:rPr lang="en-US" altLang="en-US" sz="3600" smtClean="0">
                <a:solidFill>
                  <a:prstClr val="black"/>
                </a:solidFill>
                <a:cs typeface="Arial" charset="0"/>
              </a:rPr>
              <a:t>PBS and IM40 partnership</a:t>
            </a:r>
          </a:p>
        </p:txBody>
      </p:sp>
      <p:sp>
        <p:nvSpPr>
          <p:cNvPr id="25603" name="TextBox 2"/>
          <p:cNvSpPr txBox="1">
            <a:spLocks noChangeArrowheads="1"/>
          </p:cNvSpPr>
          <p:nvPr/>
        </p:nvSpPr>
        <p:spPr bwMode="auto">
          <a:xfrm>
            <a:off x="609600" y="1749425"/>
            <a:ext cx="7848600"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fontAlgn="base" hangingPunct="1">
              <a:spcBef>
                <a:spcPct val="0"/>
              </a:spcBef>
              <a:spcAft>
                <a:spcPct val="0"/>
              </a:spcAft>
              <a:buClrTx/>
              <a:buSzTx/>
              <a:buFontTx/>
              <a:buNone/>
            </a:pPr>
            <a:r>
              <a:rPr lang="en-US" altLang="en-US" sz="2000" dirty="0" smtClean="0">
                <a:solidFill>
                  <a:prstClr val="black"/>
                </a:solidFill>
                <a:cs typeface="Arial" charset="0"/>
              </a:rPr>
              <a:t>#3 Other Adult Relationships</a:t>
            </a:r>
          </a:p>
          <a:p>
            <a:pPr algn="ctr" eaLnBrk="1" fontAlgn="base" hangingPunct="1">
              <a:spcBef>
                <a:spcPct val="0"/>
              </a:spcBef>
              <a:spcAft>
                <a:spcPct val="0"/>
              </a:spcAft>
              <a:buClrTx/>
              <a:buSzTx/>
              <a:buFontTx/>
              <a:buNone/>
            </a:pPr>
            <a:r>
              <a:rPr lang="en-US" altLang="en-US" sz="2000" dirty="0" smtClean="0">
                <a:solidFill>
                  <a:prstClr val="black"/>
                </a:solidFill>
                <a:cs typeface="Arial" charset="0"/>
              </a:rPr>
              <a:t>#5 Caring School Climate</a:t>
            </a:r>
          </a:p>
          <a:p>
            <a:pPr algn="ctr" eaLnBrk="1" fontAlgn="base" hangingPunct="1">
              <a:spcBef>
                <a:spcPct val="0"/>
              </a:spcBef>
              <a:spcAft>
                <a:spcPct val="0"/>
              </a:spcAft>
              <a:buClrTx/>
              <a:buSzTx/>
              <a:buFontTx/>
              <a:buNone/>
            </a:pPr>
            <a:r>
              <a:rPr lang="en-US" altLang="en-US" sz="2000" dirty="0" smtClean="0">
                <a:solidFill>
                  <a:prstClr val="black"/>
                </a:solidFill>
                <a:cs typeface="Arial" charset="0"/>
              </a:rPr>
              <a:t>#7 Community Values Youth</a:t>
            </a:r>
          </a:p>
          <a:p>
            <a:pPr algn="ctr" eaLnBrk="1" fontAlgn="base" hangingPunct="1">
              <a:spcBef>
                <a:spcPct val="0"/>
              </a:spcBef>
              <a:spcAft>
                <a:spcPct val="0"/>
              </a:spcAft>
              <a:buClrTx/>
              <a:buSzTx/>
              <a:buFontTx/>
              <a:buNone/>
            </a:pPr>
            <a:r>
              <a:rPr lang="en-US" altLang="en-US" sz="2000" dirty="0" smtClean="0">
                <a:solidFill>
                  <a:prstClr val="black"/>
                </a:solidFill>
                <a:cs typeface="Arial" charset="0"/>
              </a:rPr>
              <a:t>#8 Youth as Resources</a:t>
            </a:r>
          </a:p>
          <a:p>
            <a:pPr algn="ctr" eaLnBrk="1" fontAlgn="base" hangingPunct="1">
              <a:spcBef>
                <a:spcPct val="0"/>
              </a:spcBef>
              <a:spcAft>
                <a:spcPct val="0"/>
              </a:spcAft>
              <a:buClrTx/>
              <a:buSzTx/>
              <a:buFontTx/>
              <a:buNone/>
            </a:pPr>
            <a:r>
              <a:rPr lang="en-US" altLang="en-US" sz="2000" dirty="0" smtClean="0">
                <a:solidFill>
                  <a:prstClr val="black"/>
                </a:solidFill>
                <a:cs typeface="Arial" charset="0"/>
              </a:rPr>
              <a:t>#12 School Boundaries</a:t>
            </a:r>
          </a:p>
          <a:p>
            <a:pPr algn="ctr" eaLnBrk="1" fontAlgn="base" hangingPunct="1">
              <a:spcBef>
                <a:spcPct val="0"/>
              </a:spcBef>
              <a:spcAft>
                <a:spcPct val="0"/>
              </a:spcAft>
              <a:buClrTx/>
              <a:buSzTx/>
              <a:buFontTx/>
              <a:buNone/>
            </a:pPr>
            <a:r>
              <a:rPr lang="en-US" altLang="en-US" sz="2000" dirty="0" smtClean="0">
                <a:solidFill>
                  <a:prstClr val="black"/>
                </a:solidFill>
                <a:cs typeface="Arial" charset="0"/>
              </a:rPr>
              <a:t>#14 Adult Role Models</a:t>
            </a:r>
          </a:p>
          <a:p>
            <a:pPr algn="ctr" eaLnBrk="1" fontAlgn="base" hangingPunct="1">
              <a:spcBef>
                <a:spcPct val="0"/>
              </a:spcBef>
              <a:spcAft>
                <a:spcPct val="0"/>
              </a:spcAft>
              <a:buClrTx/>
              <a:buSzTx/>
              <a:buFontTx/>
              <a:buNone/>
            </a:pPr>
            <a:r>
              <a:rPr lang="en-US" altLang="en-US" sz="2000" dirty="0" smtClean="0">
                <a:solidFill>
                  <a:prstClr val="black"/>
                </a:solidFill>
                <a:cs typeface="Arial" charset="0"/>
              </a:rPr>
              <a:t>#15 Positive Peer Influence</a:t>
            </a:r>
          </a:p>
          <a:p>
            <a:pPr algn="ctr" eaLnBrk="1" fontAlgn="base" hangingPunct="1">
              <a:spcBef>
                <a:spcPct val="0"/>
              </a:spcBef>
              <a:spcAft>
                <a:spcPct val="0"/>
              </a:spcAft>
              <a:buClrTx/>
              <a:buSzTx/>
              <a:buFontTx/>
              <a:buNone/>
            </a:pPr>
            <a:r>
              <a:rPr lang="en-US" altLang="en-US" sz="2000" dirty="0" smtClean="0">
                <a:solidFill>
                  <a:prstClr val="black"/>
                </a:solidFill>
                <a:cs typeface="Arial" charset="0"/>
              </a:rPr>
              <a:t>#16 High Expectations</a:t>
            </a:r>
          </a:p>
          <a:p>
            <a:pPr algn="ctr" eaLnBrk="1" fontAlgn="base" hangingPunct="1">
              <a:spcBef>
                <a:spcPct val="0"/>
              </a:spcBef>
              <a:spcAft>
                <a:spcPct val="0"/>
              </a:spcAft>
              <a:buClrTx/>
              <a:buSzTx/>
              <a:buFontTx/>
              <a:buNone/>
            </a:pPr>
            <a:r>
              <a:rPr lang="en-US" altLang="en-US" sz="2000" dirty="0" smtClean="0">
                <a:solidFill>
                  <a:prstClr val="black"/>
                </a:solidFill>
                <a:cs typeface="Arial" charset="0"/>
              </a:rPr>
              <a:t>#18 Youth Programs</a:t>
            </a:r>
          </a:p>
          <a:p>
            <a:pPr algn="ctr" eaLnBrk="1" fontAlgn="base" hangingPunct="1">
              <a:spcBef>
                <a:spcPct val="0"/>
              </a:spcBef>
              <a:spcAft>
                <a:spcPct val="0"/>
              </a:spcAft>
              <a:buClrTx/>
              <a:buSzTx/>
              <a:buFontTx/>
              <a:buNone/>
            </a:pPr>
            <a:r>
              <a:rPr lang="en-US" altLang="en-US" sz="2000" dirty="0" smtClean="0">
                <a:solidFill>
                  <a:prstClr val="black"/>
                </a:solidFill>
                <a:cs typeface="Arial" charset="0"/>
              </a:rPr>
              <a:t>#22 School Engagement</a:t>
            </a:r>
          </a:p>
          <a:p>
            <a:pPr algn="ctr" eaLnBrk="1" fontAlgn="base" hangingPunct="1">
              <a:spcBef>
                <a:spcPct val="0"/>
              </a:spcBef>
              <a:spcAft>
                <a:spcPct val="0"/>
              </a:spcAft>
              <a:buClrTx/>
              <a:buSzTx/>
              <a:buFontTx/>
              <a:buNone/>
            </a:pPr>
            <a:r>
              <a:rPr lang="en-US" altLang="en-US" sz="2000" dirty="0" smtClean="0">
                <a:solidFill>
                  <a:prstClr val="black"/>
                </a:solidFill>
                <a:cs typeface="Arial" charset="0"/>
              </a:rPr>
              <a:t>#24 Bonding to School</a:t>
            </a:r>
          </a:p>
          <a:p>
            <a:pPr algn="ctr" eaLnBrk="1" fontAlgn="base" hangingPunct="1">
              <a:spcBef>
                <a:spcPct val="0"/>
              </a:spcBef>
              <a:spcAft>
                <a:spcPct val="0"/>
              </a:spcAft>
              <a:buClrTx/>
              <a:buSzTx/>
              <a:buFontTx/>
              <a:buNone/>
            </a:pPr>
            <a:r>
              <a:rPr lang="en-US" altLang="en-US" sz="2000" dirty="0" smtClean="0">
                <a:solidFill>
                  <a:prstClr val="black"/>
                </a:solidFill>
                <a:cs typeface="Arial" charset="0"/>
              </a:rPr>
              <a:t>#33 Interpersonal Competence</a:t>
            </a:r>
          </a:p>
          <a:p>
            <a:pPr algn="ctr" eaLnBrk="1" fontAlgn="base" hangingPunct="1">
              <a:spcBef>
                <a:spcPct val="0"/>
              </a:spcBef>
              <a:spcAft>
                <a:spcPct val="0"/>
              </a:spcAft>
              <a:buClrTx/>
              <a:buSzTx/>
              <a:buFontTx/>
              <a:buNone/>
            </a:pPr>
            <a:r>
              <a:rPr lang="en-US" altLang="en-US" sz="2000" dirty="0" smtClean="0">
                <a:solidFill>
                  <a:prstClr val="black"/>
                </a:solidFill>
                <a:cs typeface="Arial" charset="0"/>
              </a:rPr>
              <a:t>#35 Resistance Skills</a:t>
            </a:r>
          </a:p>
          <a:p>
            <a:pPr algn="ctr" eaLnBrk="1" fontAlgn="base" hangingPunct="1">
              <a:spcBef>
                <a:spcPct val="0"/>
              </a:spcBef>
              <a:spcAft>
                <a:spcPct val="0"/>
              </a:spcAft>
              <a:buClrTx/>
              <a:buSzTx/>
              <a:buFontTx/>
              <a:buNone/>
            </a:pPr>
            <a:r>
              <a:rPr lang="en-US" altLang="en-US" sz="2000" dirty="0" smtClean="0">
                <a:solidFill>
                  <a:prstClr val="black"/>
                </a:solidFill>
                <a:cs typeface="Arial" charset="0"/>
              </a:rPr>
              <a:t>#36 Peaceful Conflict Resolution Skills</a:t>
            </a:r>
          </a:p>
        </p:txBody>
      </p:sp>
      <p:pic>
        <p:nvPicPr>
          <p:cNvPr id="25604" name="Picture 4"/>
          <p:cNvPicPr>
            <a:picLocks noChangeAspect="1"/>
          </p:cNvPicPr>
          <p:nvPr/>
        </p:nvPicPr>
        <p:blipFill>
          <a:blip r:embed="rId3">
            <a:extLst>
              <a:ext uri="{28A0092B-C50C-407E-A947-70E740481C1C}">
                <a14:useLocalDpi xmlns:a14="http://schemas.microsoft.com/office/drawing/2010/main" val="0"/>
              </a:ext>
            </a:extLst>
          </a:blip>
          <a:srcRect l="27303" t="26666" r="28328" b="32143"/>
          <a:stretch>
            <a:fillRect/>
          </a:stretch>
        </p:blipFill>
        <p:spPr bwMode="auto">
          <a:xfrm>
            <a:off x="304800" y="2438400"/>
            <a:ext cx="207327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69740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Discussion</a:t>
            </a:r>
            <a:endParaRPr lang="en-US" dirty="0"/>
          </a:p>
        </p:txBody>
      </p:sp>
      <p:sp>
        <p:nvSpPr>
          <p:cNvPr id="8" name="Content Placeholder 7"/>
          <p:cNvSpPr>
            <a:spLocks noGrp="1"/>
          </p:cNvSpPr>
          <p:nvPr>
            <p:ph idx="1"/>
          </p:nvPr>
        </p:nvSpPr>
        <p:spPr/>
        <p:txBody>
          <a:bodyPr/>
          <a:lstStyle/>
          <a:p>
            <a:r>
              <a:rPr lang="en-US" sz="3200" dirty="0" smtClean="0"/>
              <a:t>How can we help </a:t>
            </a:r>
            <a:r>
              <a:rPr lang="en-US" sz="3200" dirty="0"/>
              <a:t>schools integrate IM 40 into </a:t>
            </a:r>
            <a:r>
              <a:rPr lang="en-US" sz="3200" dirty="0" smtClean="0"/>
              <a:t>their SWPBS </a:t>
            </a:r>
            <a:r>
              <a:rPr lang="en-US" sz="3200" dirty="0"/>
              <a:t>framework?</a:t>
            </a:r>
          </a:p>
          <a:p>
            <a:endParaRPr lang="en-US" dirty="0"/>
          </a:p>
        </p:txBody>
      </p:sp>
      <p:pic>
        <p:nvPicPr>
          <p:cNvPr id="1027" name="Picture 3" descr="C:\Users\hearn\AppData\Local\Microsoft\Windows\Temporary Internet Files\Content.IE5\2RMIWSY9\MM900283874[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280682" y="3200401"/>
            <a:ext cx="1857375" cy="270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8341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lvl="0"/>
            <a:r>
              <a:rPr lang="en-US" dirty="0" smtClean="0">
                <a:effectLst/>
              </a:rPr>
              <a:t/>
            </a:r>
            <a:br>
              <a:rPr lang="en-US" dirty="0" smtClean="0">
                <a:effectLst/>
              </a:rPr>
            </a:br>
            <a:r>
              <a:rPr lang="en-US" dirty="0" smtClean="0">
                <a:effectLst/>
              </a:rPr>
              <a:t>February 25, 2014</a:t>
            </a:r>
            <a:br>
              <a:rPr lang="en-US" dirty="0" smtClean="0">
                <a:effectLst/>
              </a:rPr>
            </a:br>
            <a:r>
              <a:rPr lang="en-US" dirty="0" smtClean="0">
                <a:effectLst/>
              </a:rPr>
              <a:t>May 9, 2014</a:t>
            </a:r>
            <a:br>
              <a:rPr lang="en-US" dirty="0" smtClean="0">
                <a:effectLst/>
              </a:rPr>
            </a:br>
            <a:endParaRPr lang="en-US" dirty="0"/>
          </a:p>
        </p:txBody>
      </p:sp>
      <p:sp>
        <p:nvSpPr>
          <p:cNvPr id="3" name="Text Placeholder 2"/>
          <p:cNvSpPr>
            <a:spLocks noGrp="1"/>
          </p:cNvSpPr>
          <p:nvPr>
            <p:ph type="subTitle" idx="1"/>
          </p:nvPr>
        </p:nvSpPr>
        <p:spPr/>
        <p:txBody>
          <a:bodyPr>
            <a:normAutofit fontScale="92500" lnSpcReduction="10000"/>
          </a:bodyPr>
          <a:lstStyle/>
          <a:p>
            <a:r>
              <a:rPr lang="en-US" sz="2800" dirty="0" smtClean="0"/>
              <a:t>Please mark your calendars for Cadre meetings. </a:t>
            </a:r>
          </a:p>
          <a:p>
            <a:endParaRPr lang="en-US" sz="2800" dirty="0"/>
          </a:p>
          <a:p>
            <a:r>
              <a:rPr lang="en-US" sz="2800" dirty="0" smtClean="0"/>
              <a:t>Thank you for completing your evaluation!</a:t>
            </a:r>
            <a:endParaRPr lang="en-US" sz="2800" dirty="0"/>
          </a:p>
        </p:txBody>
      </p:sp>
    </p:spTree>
    <p:extLst>
      <p:ext uri="{BB962C8B-B14F-4D97-AF65-F5344CB8AC3E}">
        <p14:creationId xmlns:p14="http://schemas.microsoft.com/office/powerpoint/2010/main" val="1987587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4400" dirty="0" smtClean="0"/>
              <a:t>Correcting Problem Behaviors &amp; Developing   Self-Discipline</a:t>
            </a:r>
            <a:endParaRPr lang="en-US" sz="4400" dirty="0"/>
          </a:p>
        </p:txBody>
      </p:sp>
      <p:sp>
        <p:nvSpPr>
          <p:cNvPr id="5" name="Subtitle 4"/>
          <p:cNvSpPr>
            <a:spLocks noGrp="1"/>
          </p:cNvSpPr>
          <p:nvPr>
            <p:ph type="subTitle" idx="1"/>
          </p:nvPr>
        </p:nvSpPr>
        <p:spPr/>
        <p:txBody>
          <a:bodyPr>
            <a:normAutofit/>
          </a:bodyPr>
          <a:lstStyle/>
          <a:p>
            <a:r>
              <a:rPr lang="en-US" sz="2400" dirty="0" smtClean="0"/>
              <a:t>PD Debrief &amp; Activity Sharing</a:t>
            </a:r>
            <a:endParaRPr lang="en-US" sz="2400" dirty="0"/>
          </a:p>
        </p:txBody>
      </p:sp>
    </p:spTree>
    <p:extLst>
      <p:ext uri="{BB962C8B-B14F-4D97-AF65-F5344CB8AC3E}">
        <p14:creationId xmlns:p14="http://schemas.microsoft.com/office/powerpoint/2010/main" val="199254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a:bodyPr>
          <a:lstStyle/>
          <a:p>
            <a:pPr marL="342900" lvl="0" indent="-342900">
              <a:spcBef>
                <a:spcPct val="20000"/>
              </a:spcBef>
              <a:spcAft>
                <a:spcPts val="600"/>
              </a:spcAft>
            </a:pPr>
            <a:r>
              <a:rPr lang="en-US" dirty="0" smtClean="0"/>
              <a:t>Correcting </a:t>
            </a:r>
            <a:r>
              <a:rPr lang="en-US" dirty="0"/>
              <a:t>Problem Behaviors</a:t>
            </a:r>
          </a:p>
        </p:txBody>
      </p:sp>
      <p:sp>
        <p:nvSpPr>
          <p:cNvPr id="3" name="Content Placeholder 2"/>
          <p:cNvSpPr>
            <a:spLocks noGrp="1"/>
          </p:cNvSpPr>
          <p:nvPr>
            <p:ph idx="1"/>
          </p:nvPr>
        </p:nvSpPr>
        <p:spPr>
          <a:xfrm>
            <a:off x="533400" y="1371600"/>
            <a:ext cx="8229600" cy="4648200"/>
          </a:xfrm>
        </p:spPr>
        <p:txBody>
          <a:bodyPr>
            <a:noAutofit/>
          </a:bodyPr>
          <a:lstStyle/>
          <a:p>
            <a:pPr lvl="1"/>
            <a:r>
              <a:rPr lang="en-US" sz="2400" dirty="0" smtClean="0"/>
              <a:t>Referral system</a:t>
            </a:r>
          </a:p>
          <a:p>
            <a:pPr lvl="2"/>
            <a:r>
              <a:rPr lang="en-US" sz="2000" dirty="0" smtClean="0"/>
              <a:t>ODR form is clear – defines specific behavior problem, location, time (WHY – think about big 5)</a:t>
            </a:r>
          </a:p>
          <a:p>
            <a:pPr lvl="2"/>
            <a:r>
              <a:rPr lang="en-US" sz="2000" dirty="0" smtClean="0"/>
              <a:t>Data entered in school system w/in 24 hours – ideal goal</a:t>
            </a:r>
          </a:p>
          <a:p>
            <a:pPr lvl="1"/>
            <a:r>
              <a:rPr lang="en-US" sz="2400" dirty="0" smtClean="0"/>
              <a:t>Consistent and clear procedures</a:t>
            </a:r>
          </a:p>
          <a:p>
            <a:pPr lvl="2"/>
            <a:r>
              <a:rPr lang="en-US" sz="2000" dirty="0" smtClean="0"/>
              <a:t>Major vs. minor</a:t>
            </a:r>
          </a:p>
          <a:p>
            <a:pPr lvl="2"/>
            <a:r>
              <a:rPr lang="en-US" sz="2000" dirty="0" smtClean="0"/>
              <a:t>Defining behaviors</a:t>
            </a:r>
          </a:p>
          <a:p>
            <a:pPr lvl="1"/>
            <a:r>
              <a:rPr lang="en-US" sz="2400" dirty="0">
                <a:ea typeface="Geneva" pitchFamily="29" charset="0"/>
                <a:cs typeface="Geneva" pitchFamily="29" charset="0"/>
              </a:rPr>
              <a:t>Disciplinary encounters </a:t>
            </a:r>
            <a:r>
              <a:rPr lang="en-US" sz="2400" dirty="0" smtClean="0">
                <a:ea typeface="Geneva" pitchFamily="29" charset="0"/>
                <a:cs typeface="Geneva" pitchFamily="29" charset="0"/>
              </a:rPr>
              <a:t>used as </a:t>
            </a:r>
            <a:r>
              <a:rPr lang="en-US" sz="2400" dirty="0">
                <a:ea typeface="Geneva" pitchFamily="29" charset="0"/>
                <a:cs typeface="Geneva" pitchFamily="29" charset="0"/>
              </a:rPr>
              <a:t>learning </a:t>
            </a:r>
            <a:r>
              <a:rPr lang="en-US" sz="2400" dirty="0" smtClean="0">
                <a:ea typeface="Geneva" pitchFamily="29" charset="0"/>
                <a:cs typeface="Geneva" pitchFamily="29" charset="0"/>
              </a:rPr>
              <a:t>opportunities to teach problem </a:t>
            </a:r>
            <a:r>
              <a:rPr lang="en-US" sz="2400" dirty="0">
                <a:ea typeface="Geneva" pitchFamily="29" charset="0"/>
                <a:cs typeface="Geneva" pitchFamily="29" charset="0"/>
              </a:rPr>
              <a:t>solving strategies </a:t>
            </a:r>
            <a:endParaRPr lang="en-US" sz="2400" dirty="0" smtClean="0">
              <a:ea typeface="Geneva" pitchFamily="29" charset="0"/>
              <a:cs typeface="Geneva" pitchFamily="29" charset="0"/>
            </a:endParaRPr>
          </a:p>
          <a:p>
            <a:pPr lvl="2"/>
            <a:r>
              <a:rPr lang="en-US" sz="2000" dirty="0" smtClean="0"/>
              <a:t>Administrative response (major)</a:t>
            </a:r>
          </a:p>
          <a:p>
            <a:pPr lvl="2"/>
            <a:r>
              <a:rPr lang="en-US" sz="2000" dirty="0" smtClean="0"/>
              <a:t>Staff response (minor)</a:t>
            </a:r>
          </a:p>
          <a:p>
            <a:pPr lvl="1"/>
            <a:endParaRPr lang="en-US" dirty="0"/>
          </a:p>
          <a:p>
            <a:pPr lvl="1"/>
            <a:endParaRPr lang="en-US" dirty="0"/>
          </a:p>
        </p:txBody>
      </p:sp>
    </p:spTree>
    <p:extLst>
      <p:ext uri="{BB962C8B-B14F-4D97-AF65-F5344CB8AC3E}">
        <p14:creationId xmlns:p14="http://schemas.microsoft.com/office/powerpoint/2010/main" val="663586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7620000" cy="1143000"/>
          </a:xfrm>
        </p:spPr>
        <p:txBody>
          <a:bodyPr>
            <a:normAutofit fontScale="90000"/>
          </a:bodyPr>
          <a:lstStyle/>
          <a:p>
            <a:pPr algn="ctr"/>
            <a:r>
              <a:rPr lang="en-US" sz="3600" dirty="0" smtClean="0"/>
              <a:t>Activity: Determining </a:t>
            </a:r>
            <a:br>
              <a:rPr lang="en-US" sz="3600" dirty="0" smtClean="0"/>
            </a:br>
            <a:r>
              <a:rPr lang="en-US" sz="3600" dirty="0" smtClean="0"/>
              <a:t>Major vs. Minor Behavior</a:t>
            </a:r>
            <a:endParaRPr lang="en-US" sz="3600" dirty="0"/>
          </a:p>
        </p:txBody>
      </p:sp>
      <p:sp>
        <p:nvSpPr>
          <p:cNvPr id="4" name="Content Placeholder 3"/>
          <p:cNvSpPr>
            <a:spLocks noGrp="1"/>
          </p:cNvSpPr>
          <p:nvPr>
            <p:ph idx="1"/>
          </p:nvPr>
        </p:nvSpPr>
        <p:spPr>
          <a:xfrm>
            <a:off x="19050" y="1409700"/>
            <a:ext cx="4572000" cy="5600700"/>
          </a:xfrm>
        </p:spPr>
        <p:txBody>
          <a:bodyPr>
            <a:normAutofit lnSpcReduction="10000"/>
          </a:bodyPr>
          <a:lstStyle/>
          <a:p>
            <a:r>
              <a:rPr lang="en-US" sz="2400" dirty="0" smtClean="0"/>
              <a:t>Individually, brainstorm </a:t>
            </a:r>
            <a:r>
              <a:rPr lang="en-US" sz="2400" dirty="0"/>
              <a:t>problem behaviors </a:t>
            </a:r>
            <a:r>
              <a:rPr lang="en-US" sz="2400" dirty="0" smtClean="0"/>
              <a:t>place them in a category.  </a:t>
            </a:r>
          </a:p>
          <a:p>
            <a:pPr lvl="1"/>
            <a:r>
              <a:rPr lang="en-US" dirty="0" smtClean="0"/>
              <a:t>Major</a:t>
            </a:r>
          </a:p>
          <a:p>
            <a:pPr lvl="1"/>
            <a:r>
              <a:rPr lang="en-US" dirty="0" smtClean="0"/>
              <a:t>Minor</a:t>
            </a:r>
          </a:p>
          <a:p>
            <a:pPr lvl="1"/>
            <a:r>
              <a:rPr lang="en-US" dirty="0" smtClean="0"/>
              <a:t>Need more Thought &amp; Discussion</a:t>
            </a:r>
          </a:p>
          <a:p>
            <a:r>
              <a:rPr lang="en-US" sz="2400" dirty="0" smtClean="0"/>
              <a:t>Compare </a:t>
            </a:r>
            <a:r>
              <a:rPr lang="en-US" sz="2400" dirty="0"/>
              <a:t>lists with team members.  </a:t>
            </a:r>
            <a:r>
              <a:rPr lang="en-US" sz="2400" dirty="0" smtClean="0"/>
              <a:t>How do you differ?  Why do you differ?  Are you on the same page? </a:t>
            </a:r>
          </a:p>
          <a:p>
            <a:r>
              <a:rPr lang="en-US" sz="2400" dirty="0" smtClean="0"/>
              <a:t>Make </a:t>
            </a:r>
            <a:r>
              <a:rPr lang="en-US" sz="2400" dirty="0"/>
              <a:t>plan to dialogue with fellow staff, problem-solve around behaviors for discussion, and develop a finalized list.</a:t>
            </a:r>
          </a:p>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666" t="12895" r="24210" b="5134"/>
          <a:stretch/>
        </p:blipFill>
        <p:spPr bwMode="auto">
          <a:xfrm>
            <a:off x="4527212" y="1447800"/>
            <a:ext cx="4388188" cy="5029200"/>
          </a:xfrm>
          <a:prstGeom prst="rect">
            <a:avLst/>
          </a:prstGeom>
          <a:noFill/>
          <a:ln w="28575">
            <a:solidFill>
              <a:schemeClr val="tx1"/>
            </a:solidFill>
            <a:prstDash val="solid"/>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158449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1697</TotalTime>
  <Words>3044</Words>
  <Application>Microsoft Office PowerPoint</Application>
  <PresentationFormat>On-screen Show (4:3)</PresentationFormat>
  <Paragraphs>472</Paragraphs>
  <Slides>62</Slides>
  <Notes>62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Clarity</vt:lpstr>
      <vt:lpstr>Delaware PBS Cadre Meeting</vt:lpstr>
      <vt:lpstr>Agenda/Topics </vt:lpstr>
      <vt:lpstr>Reminder - Project Coach Support &amp; Contact Information</vt:lpstr>
      <vt:lpstr>DE-PBS Professional Development Updates</vt:lpstr>
      <vt:lpstr>PD-General Process</vt:lpstr>
      <vt:lpstr>Fall Professional Development  </vt:lpstr>
      <vt:lpstr>Correcting Problem Behaviors &amp; Developing   Self-Discipline</vt:lpstr>
      <vt:lpstr>Correcting Problem Behaviors</vt:lpstr>
      <vt:lpstr>Activity: Determining  Major vs. Minor Behavior</vt:lpstr>
      <vt:lpstr>Activity: Defining Behaviors</vt:lpstr>
      <vt:lpstr>Activity: Response Procedures</vt:lpstr>
      <vt:lpstr>Managing and Responding to Minor Problem Behavior</vt:lpstr>
      <vt:lpstr>Activity – Classroom Behavior Strategies</vt:lpstr>
      <vt:lpstr>Activity: Problem Solving Practice</vt:lpstr>
      <vt:lpstr>Activity- DE-PBS Status Tracker</vt:lpstr>
      <vt:lpstr>Effective Ways to Praise and Acknowledge – Activity Feedback</vt:lpstr>
      <vt:lpstr>Upcoming Workshops</vt:lpstr>
      <vt:lpstr>Functional Behavior Assessment &amp; Behavior Support Plans</vt:lpstr>
      <vt:lpstr>DE-PBS Secondary Forum</vt:lpstr>
      <vt:lpstr>DE-PBS Annual Celebration</vt:lpstr>
      <vt:lpstr>Tier 2 &amp; 3 System Support</vt:lpstr>
      <vt:lpstr>   System Development is Key!</vt:lpstr>
      <vt:lpstr>Schools/districts need to reflect on the system of support they are using</vt:lpstr>
      <vt:lpstr>Schools need to be clear about what interventions they have (and don’t have) in place</vt:lpstr>
      <vt:lpstr>PowerPoint Presentation</vt:lpstr>
      <vt:lpstr>Teaming at Tier 2</vt:lpstr>
      <vt:lpstr>Secondary Systems Planning Team  Meeting Agenda </vt:lpstr>
      <vt:lpstr>Numbers to Keep in Mind</vt:lpstr>
      <vt:lpstr>Tier 2/Tier 3 Interventions  Tracking Tool Activity</vt:lpstr>
      <vt:lpstr>PowerPoint Presentation</vt:lpstr>
      <vt:lpstr>Tier 2/Tier 3 Tracking Tool</vt:lpstr>
      <vt:lpstr>PowerPoint Presentation</vt:lpstr>
      <vt:lpstr>PowerPoint Presentation</vt:lpstr>
      <vt:lpstr>Data-Based Decision-Making Outcome and Process Data</vt:lpstr>
      <vt:lpstr>Tier 2/3 Guiding Questions  (a coaches’ assistant)</vt:lpstr>
      <vt:lpstr>Tier 2/3 Overview from Rose Iovannone from PTR</vt:lpstr>
      <vt:lpstr>Multiple Levels of Tier 3</vt:lpstr>
      <vt:lpstr>Features of FBA across all levels</vt:lpstr>
      <vt:lpstr>Continuum of FBA (Scott, Alter, Rosenberg, &amp; Borgmeier, 2010)</vt:lpstr>
      <vt:lpstr>Tier 3 Level 1:  Consultation-Based Functional Thinking</vt:lpstr>
      <vt:lpstr>Tier 3 Level 1:  Consultation-Based Functional Thinking - Continued</vt:lpstr>
      <vt:lpstr>Tier 3 Level 2:  Team-Based Functional Assessment</vt:lpstr>
      <vt:lpstr>Tier 3 Level 3:  Wraparound-Based Functional Assessment</vt:lpstr>
      <vt:lpstr>Tier 3 Level 3:  Wraparound-Based Functional Assessment - Continued</vt:lpstr>
      <vt:lpstr>Discussion</vt:lpstr>
      <vt:lpstr>Discussion</vt:lpstr>
      <vt:lpstr>DE-PBS Key Feature Evaluation</vt:lpstr>
      <vt:lpstr>DE-PBS Key Feature Evaluation</vt:lpstr>
      <vt:lpstr>PowerPoint Presentation</vt:lpstr>
      <vt:lpstr>2013-2014 Key Feature Evaluation – Draft Schedule</vt:lpstr>
      <vt:lpstr>District Coach role in scheduling &amp; evaluation </vt:lpstr>
      <vt:lpstr>http://wordpress.oet.udel.edu/pbs/de-pbs-key-feature-evaluation/  </vt:lpstr>
      <vt:lpstr>DE-PBS Related Data</vt:lpstr>
      <vt:lpstr>DDRT &amp; DASNPBS</vt:lpstr>
      <vt:lpstr>School Climate Survey 13-14 </vt:lpstr>
      <vt:lpstr>DE-PBS &amp; IM 40</vt:lpstr>
      <vt:lpstr>40 Developmental Assets  </vt:lpstr>
      <vt:lpstr>Benefits and Opportunities  to aligning with IM40 movement</vt:lpstr>
      <vt:lpstr>Benefits and Opportunities cont…</vt:lpstr>
      <vt:lpstr>PowerPoint Presentation</vt:lpstr>
      <vt:lpstr>Discussion</vt:lpstr>
      <vt:lpstr> February 25, 2014 May 9, 2014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DE-PBS Phase 1 Recognition 2011-2012</dc:title>
  <dc:creator>Hearn, Sarah</dc:creator>
  <cp:lastModifiedBy>hearn</cp:lastModifiedBy>
  <cp:revision>128</cp:revision>
  <cp:lastPrinted>2013-12-02T19:26:56Z</cp:lastPrinted>
  <dcterms:created xsi:type="dcterms:W3CDTF">2006-08-16T00:00:00Z</dcterms:created>
  <dcterms:modified xsi:type="dcterms:W3CDTF">2013-12-17T18:04:44Z</dcterms:modified>
</cp:coreProperties>
</file>