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98" autoAdjust="0"/>
  </p:normalViewPr>
  <p:slideViewPr>
    <p:cSldViewPr>
      <p:cViewPr varScale="1">
        <p:scale>
          <a:sx n="106" d="100"/>
          <a:sy n="106" d="100"/>
        </p:scale>
        <p:origin x="-9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208EF21-6062-434E-BE33-F3D5F3B5955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114F647-0500-4AEA-AED1-3812A6AB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3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57051" indent="-29117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64694" indent="-23293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30571" indent="-23293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96449" indent="-232938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62326" indent="-23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3028204" indent="-23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94082" indent="-23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959960" indent="-232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729A3F90-40A6-4047-892D-50D15D5EB96F}" type="slidenum">
              <a:rPr lang="en-US" smtClean="0"/>
              <a:pPr eaLnBrk="1" hangingPunct="1">
                <a:defRPr/>
              </a:pPr>
              <a:t>1</a:t>
            </a:fld>
            <a:endParaRPr lang="en-US" smtClean="0"/>
          </a:p>
        </p:txBody>
      </p:sp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98103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1" tIns="46581" rIns="93161" bIns="4658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03E796F-38CD-1E4D-99D5-3DA27A27A29C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3161" tIns="46581" rIns="93161" bIns="46581"/>
          <a:lstStyle/>
          <a:p>
            <a:pPr defTabSz="914382">
              <a:defRPr/>
            </a:pPr>
            <a:r>
              <a:rPr lang="en-US" dirty="0" smtClean="0"/>
              <a:t>Think about what </a:t>
            </a:r>
            <a:r>
              <a:rPr lang="en-US" dirty="0"/>
              <a:t>interventions </a:t>
            </a:r>
            <a:r>
              <a:rPr lang="en-US" dirty="0" smtClean="0"/>
              <a:t>are actually in place at </a:t>
            </a:r>
            <a:r>
              <a:rPr lang="en-US" dirty="0"/>
              <a:t>each </a:t>
            </a:r>
            <a:r>
              <a:rPr lang="en-US" dirty="0" smtClean="0"/>
              <a:t>tier. </a:t>
            </a:r>
          </a:p>
          <a:p>
            <a:pPr defTabSz="914382">
              <a:defRPr/>
            </a:pPr>
            <a:r>
              <a:rPr lang="en-US" dirty="0" smtClean="0"/>
              <a:t>List </a:t>
            </a:r>
            <a:r>
              <a:rPr lang="en-US" dirty="0"/>
              <a:t>them </a:t>
            </a:r>
            <a:r>
              <a:rPr lang="en-US" dirty="0" smtClean="0"/>
              <a:t>out and plug </a:t>
            </a:r>
            <a:r>
              <a:rPr lang="en-US" dirty="0"/>
              <a:t>them in where you think they belong based on what you know about the 3 tiers. </a:t>
            </a:r>
            <a:endParaRPr lang="en-US" dirty="0" smtClean="0"/>
          </a:p>
          <a:p>
            <a:pPr defTabSz="914382">
              <a:defRPr/>
            </a:pPr>
            <a:r>
              <a:rPr lang="en-US" dirty="0" smtClean="0"/>
              <a:t>Goal is to capture everything; including </a:t>
            </a:r>
            <a:r>
              <a:rPr lang="en-US" dirty="0"/>
              <a:t>any new interventions you may have developed recently</a:t>
            </a:r>
            <a:r>
              <a:rPr lang="en-US"/>
              <a:t>. 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12/5/13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DE-PBS Cadre Meeting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2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7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58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4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4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2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1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17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8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8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EA41A-F8A4-42BB-87BD-A72BBD2CAB40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35623-A767-407E-A5BC-B391989A5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2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"/>
          <p:cNvSpPr txBox="1">
            <a:spLocks noChangeArrowheads="1"/>
          </p:cNvSpPr>
          <p:nvPr/>
        </p:nvSpPr>
        <p:spPr bwMode="auto">
          <a:xfrm>
            <a:off x="352425" y="1920875"/>
            <a:ext cx="4343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>
                <a:latin typeface="Arial Narrow" charset="0"/>
              </a:rPr>
              <a:t>Tier 3/Tertiary Interventions	               1-5%</a:t>
            </a:r>
            <a:endParaRPr lang="en-US" sz="1600" b="1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</a:t>
            </a:r>
          </a:p>
        </p:txBody>
      </p:sp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4529138" y="1920875"/>
            <a:ext cx="4354512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 Narrow" charset="0"/>
              </a:rPr>
              <a:t>  </a:t>
            </a:r>
            <a:r>
              <a:rPr lang="en-US" sz="1600" b="1" u="sng">
                <a:latin typeface="Arial Narrow" charset="0"/>
              </a:rPr>
              <a:t>1-5%		Tier 3/Tertiary Interventions</a:t>
            </a:r>
            <a:endParaRPr lang="en-US" sz="1600" b="1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352425" y="2974975"/>
            <a:ext cx="37338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 dirty="0">
                <a:latin typeface="Arial Narrow" charset="0"/>
              </a:rPr>
              <a:t>Tier 2/Secondary Interventions	      5-15%</a:t>
            </a:r>
            <a:endParaRPr lang="en-US" sz="1600" b="1" dirty="0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4529138" y="2971800"/>
            <a:ext cx="4583112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dirty="0">
                <a:latin typeface="Arial Narrow" charset="0"/>
              </a:rPr>
              <a:t>         </a:t>
            </a:r>
            <a:r>
              <a:rPr lang="en-US" sz="1600" b="1" u="sng" dirty="0">
                <a:latin typeface="Arial Narrow" charset="0"/>
              </a:rPr>
              <a:t>5-15%		Tier 2/Secondary Interventions</a:t>
            </a:r>
            <a:endParaRPr lang="en-US" sz="1600" b="1" dirty="0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____________________________</a:t>
            </a:r>
          </a:p>
          <a:p>
            <a:endParaRPr lang="en-US" sz="1400" dirty="0">
              <a:latin typeface="Arial Narrow" charset="0"/>
            </a:endParaRP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349250" y="4619625"/>
            <a:ext cx="353695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 dirty="0">
                <a:latin typeface="Arial Narrow" charset="0"/>
              </a:rPr>
              <a:t>Tier 1</a:t>
            </a:r>
            <a:r>
              <a:rPr lang="en-US" sz="1600" b="1" u="sng" dirty="0" smtClean="0">
                <a:latin typeface="Arial Narrow" charset="0"/>
              </a:rPr>
              <a:t>/Universal Interventions   80</a:t>
            </a:r>
            <a:r>
              <a:rPr lang="en-US" sz="1600" b="1" u="sng" dirty="0">
                <a:latin typeface="Arial Narrow" charset="0"/>
              </a:rPr>
              <a:t>-90</a:t>
            </a:r>
            <a:r>
              <a:rPr lang="en-US" sz="1600" b="1" u="sng" dirty="0" smtClean="0">
                <a:latin typeface="Arial Narrow" charset="0"/>
              </a:rPr>
              <a:t>%</a:t>
            </a:r>
          </a:p>
          <a:p>
            <a:pPr>
              <a:buFontTx/>
              <a:buChar char="•"/>
            </a:pPr>
            <a:r>
              <a:rPr lang="en-US" sz="1600" b="1" dirty="0" smtClean="0">
                <a:latin typeface="Arial Narrow" charset="0"/>
              </a:rPr>
              <a:t>________________________</a:t>
            </a:r>
            <a:endParaRPr lang="en-US" sz="1600" b="1" dirty="0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sz="1600" b="1" dirty="0" smtClean="0">
                <a:latin typeface="Arial Narrow" charset="0"/>
              </a:rPr>
              <a:t>________________________</a:t>
            </a:r>
            <a:endParaRPr lang="en-US" sz="1600" b="1" dirty="0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sz="1600" b="1" dirty="0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r>
              <a:rPr lang="en-US" sz="1600" b="1" dirty="0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endParaRPr lang="en-US" sz="1600" b="1" dirty="0">
              <a:latin typeface="Arial Narrow" charset="0"/>
            </a:endParaRPr>
          </a:p>
          <a:p>
            <a:pPr>
              <a:buFontTx/>
              <a:buChar char="•"/>
            </a:pPr>
            <a:endParaRPr lang="en-US" sz="1600" b="1" dirty="0">
              <a:latin typeface="Arial Narrow" charset="0"/>
            </a:endParaRP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4529138" y="4619625"/>
            <a:ext cx="435451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dirty="0">
                <a:latin typeface="Arial Narrow" charset="0"/>
              </a:rPr>
              <a:t>	</a:t>
            </a:r>
            <a:r>
              <a:rPr lang="en-US" sz="1600" b="1" u="sng" dirty="0">
                <a:latin typeface="Arial Narrow" charset="0"/>
              </a:rPr>
              <a:t>80-90</a:t>
            </a:r>
            <a:r>
              <a:rPr lang="en-US" sz="1600" b="1" u="sng" dirty="0" smtClean="0">
                <a:latin typeface="Arial Narrow" charset="0"/>
              </a:rPr>
              <a:t>%	Tier </a:t>
            </a:r>
            <a:r>
              <a:rPr lang="en-US" sz="1600" b="1" u="sng" dirty="0">
                <a:latin typeface="Arial Narrow" charset="0"/>
              </a:rPr>
              <a:t>1</a:t>
            </a:r>
            <a:r>
              <a:rPr lang="en-US" sz="1600" b="1" u="sng" dirty="0" smtClean="0">
                <a:latin typeface="Arial Narrow" charset="0"/>
              </a:rPr>
              <a:t>/Universal </a:t>
            </a:r>
            <a:r>
              <a:rPr lang="en-US" sz="1600" b="1" u="sng" dirty="0">
                <a:latin typeface="Arial Narrow" charset="0"/>
              </a:rPr>
              <a:t>Interventions</a:t>
            </a:r>
            <a:endParaRPr lang="en-US" sz="1600" b="1" dirty="0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____________________________</a:t>
            </a:r>
          </a:p>
        </p:txBody>
      </p:sp>
      <p:sp>
        <p:nvSpPr>
          <p:cNvPr id="2867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9154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  <a:latin typeface="+mn-lt"/>
              </a:rPr>
              <a:t>Identify existing supports &amp; interventions </a:t>
            </a:r>
            <a:r>
              <a:rPr lang="en-US" altLang="ja-JP" sz="3200" dirty="0" smtClean="0">
                <a:solidFill>
                  <a:schemeClr val="tx1"/>
                </a:solidFill>
                <a:latin typeface="+mn-lt"/>
              </a:rPr>
              <a:t>by tier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381000" y="1354138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>
                <a:latin typeface="Century Gothic" charset="0"/>
              </a:rPr>
              <a:t>Data and Support Staff</a:t>
            </a:r>
          </a:p>
        </p:txBody>
      </p:sp>
      <p:sp>
        <p:nvSpPr>
          <p:cNvPr id="28681" name="Text Box 10"/>
          <p:cNvSpPr txBox="1">
            <a:spLocks noChangeArrowheads="1"/>
          </p:cNvSpPr>
          <p:nvPr/>
        </p:nvSpPr>
        <p:spPr bwMode="auto">
          <a:xfrm>
            <a:off x="4876800" y="1355725"/>
            <a:ext cx="4062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b="1">
                <a:latin typeface="Century Gothic" charset="0"/>
              </a:rPr>
              <a:t>Tiered Supports / Practices</a:t>
            </a:r>
          </a:p>
        </p:txBody>
      </p:sp>
      <p:grpSp>
        <p:nvGrpSpPr>
          <p:cNvPr id="28682" name="Group 11"/>
          <p:cNvGrpSpPr>
            <a:grpSpLocks/>
          </p:cNvGrpSpPr>
          <p:nvPr/>
        </p:nvGrpSpPr>
        <p:grpSpPr bwMode="auto">
          <a:xfrm>
            <a:off x="3157538" y="1952625"/>
            <a:ext cx="2667000" cy="4448175"/>
            <a:chOff x="1989" y="1230"/>
            <a:chExt cx="1680" cy="2802"/>
          </a:xfrm>
        </p:grpSpPr>
        <p:grpSp>
          <p:nvGrpSpPr>
            <p:cNvPr id="28684" name="Group 12"/>
            <p:cNvGrpSpPr>
              <a:grpSpLocks/>
            </p:cNvGrpSpPr>
            <p:nvPr/>
          </p:nvGrpSpPr>
          <p:grpSpPr bwMode="auto">
            <a:xfrm>
              <a:off x="1989" y="1230"/>
              <a:ext cx="1680" cy="2802"/>
              <a:chOff x="1989" y="1230"/>
              <a:chExt cx="1680" cy="2802"/>
            </a:xfrm>
          </p:grpSpPr>
          <p:sp>
            <p:nvSpPr>
              <p:cNvPr id="28686" name="AutoShape 13"/>
              <p:cNvSpPr>
                <a:spLocks noChangeArrowheads="1"/>
              </p:cNvSpPr>
              <p:nvPr/>
            </p:nvSpPr>
            <p:spPr bwMode="auto">
              <a:xfrm>
                <a:off x="2751" y="1230"/>
                <a:ext cx="156" cy="259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7" name="AutoShape 14"/>
              <p:cNvSpPr>
                <a:spLocks noChangeArrowheads="1"/>
              </p:cNvSpPr>
              <p:nvPr/>
            </p:nvSpPr>
            <p:spPr bwMode="auto">
              <a:xfrm flipV="1">
                <a:off x="1989" y="2112"/>
                <a:ext cx="1680" cy="19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503 w 21600"/>
                  <a:gd name="T13" fmla="*/ 5501 h 21600"/>
                  <a:gd name="T14" fmla="*/ 16097 w 21600"/>
                  <a:gd name="T15" fmla="*/ 1609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405" y="21600"/>
                    </a:lnTo>
                    <a:lnTo>
                      <a:pt x="1419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8" name="AutoShape 15"/>
              <p:cNvSpPr>
                <a:spLocks noChangeArrowheads="1"/>
              </p:cNvSpPr>
              <p:nvPr/>
            </p:nvSpPr>
            <p:spPr bwMode="auto">
              <a:xfrm flipV="1">
                <a:off x="2552" y="1872"/>
                <a:ext cx="555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464 w 21600"/>
                  <a:gd name="T13" fmla="*/ 3474 h 21600"/>
                  <a:gd name="T14" fmla="*/ 18136 w 21600"/>
                  <a:gd name="T15" fmla="*/ 1812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308" y="21600"/>
                    </a:lnTo>
                    <a:lnTo>
                      <a:pt x="1829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9900"/>
                  </a:gs>
                  <a:gs pos="100000">
                    <a:srgbClr val="FFF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9" name="AutoShape 16"/>
              <p:cNvSpPr>
                <a:spLocks noChangeArrowheads="1"/>
              </p:cNvSpPr>
              <p:nvPr/>
            </p:nvSpPr>
            <p:spPr bwMode="auto">
              <a:xfrm flipV="1">
                <a:off x="2636" y="1680"/>
                <a:ext cx="387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349 w 21600"/>
                  <a:gd name="T13" fmla="*/ 3375 h 21600"/>
                  <a:gd name="T14" fmla="*/ 18251 w 21600"/>
                  <a:gd name="T15" fmla="*/ 1822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125" y="21600"/>
                    </a:lnTo>
                    <a:lnTo>
                      <a:pt x="1847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AutoShape 17"/>
              <p:cNvSpPr>
                <a:spLocks noChangeArrowheads="1"/>
              </p:cNvSpPr>
              <p:nvPr/>
            </p:nvSpPr>
            <p:spPr bwMode="auto">
              <a:xfrm flipV="1">
                <a:off x="2692" y="1488"/>
                <a:ext cx="273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114 w 21600"/>
                  <a:gd name="T13" fmla="*/ 4050 h 21600"/>
                  <a:gd name="T14" fmla="*/ 17486 w 21600"/>
                  <a:gd name="T15" fmla="*/ 175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4589" y="21600"/>
                    </a:lnTo>
                    <a:lnTo>
                      <a:pt x="17011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685" name="AutoShape 18"/>
            <p:cNvSpPr>
              <a:spLocks noChangeArrowheads="1"/>
            </p:cNvSpPr>
            <p:nvPr/>
          </p:nvSpPr>
          <p:spPr bwMode="auto">
            <a:xfrm>
              <a:off x="1989" y="1242"/>
              <a:ext cx="1680" cy="27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83" name="Text Box 19"/>
          <p:cNvSpPr txBox="1">
            <a:spLocks noChangeArrowheads="1"/>
          </p:cNvSpPr>
          <p:nvPr/>
        </p:nvSpPr>
        <p:spPr bwMode="auto">
          <a:xfrm>
            <a:off x="304800" y="5899150"/>
            <a:ext cx="24384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i="1">
                <a:latin typeface="Century Gothic" charset="0"/>
              </a:rPr>
              <a:t>Adapted from Illinois PBIS Network, Revised May 15, 2008. Adapted from </a:t>
            </a:r>
            <a:r>
              <a:rPr lang="ja-JP" altLang="en-US" sz="800" i="1">
                <a:latin typeface="Century Gothic" charset="0"/>
              </a:rPr>
              <a:t>“</a:t>
            </a:r>
            <a:r>
              <a:rPr lang="en-US" altLang="ja-JP" sz="800" i="1">
                <a:latin typeface="Century Gothic" charset="0"/>
              </a:rPr>
              <a:t>What is school-wide PBS?</a:t>
            </a:r>
            <a:r>
              <a:rPr lang="ja-JP" altLang="en-US" sz="800" i="1">
                <a:latin typeface="Century Gothic" charset="0"/>
              </a:rPr>
              <a:t>”</a:t>
            </a:r>
            <a:r>
              <a:rPr lang="en-US" altLang="ja-JP" sz="800" i="1">
                <a:latin typeface="Century Gothic" charset="0"/>
              </a:rPr>
              <a:t> OSEP Technical Assistance Center on Positive Behavioral Interventions and Supports.  Accessed at http://pbis.org/school-wide.htm</a:t>
            </a:r>
            <a:endParaRPr lang="en-US" sz="800" i="1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9474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129</Words>
  <Application>Microsoft Office PowerPoint</Application>
  <PresentationFormat>On-screen Show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Identify existing supports &amp; interventions by tier</vt:lpstr>
    </vt:vector>
  </TitlesOfParts>
  <Company>University of Delaware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 existing supports &amp; interventions by tier</dc:title>
  <dc:creator>hearn</dc:creator>
  <cp:lastModifiedBy>hearn</cp:lastModifiedBy>
  <cp:revision>1</cp:revision>
  <cp:lastPrinted>2013-12-06T18:27:30Z</cp:lastPrinted>
  <dcterms:created xsi:type="dcterms:W3CDTF">2013-12-06T18:21:32Z</dcterms:created>
  <dcterms:modified xsi:type="dcterms:W3CDTF">2013-12-06T18:29:46Z</dcterms:modified>
</cp:coreProperties>
</file>