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handoutMasterIdLst>
    <p:handoutMasterId r:id="rId29"/>
  </p:handoutMasterIdLst>
  <p:sldIdLst>
    <p:sldId id="256" r:id="rId2"/>
    <p:sldId id="302" r:id="rId3"/>
    <p:sldId id="281" r:id="rId4"/>
    <p:sldId id="282" r:id="rId5"/>
    <p:sldId id="283" r:id="rId6"/>
    <p:sldId id="284" r:id="rId7"/>
    <p:sldId id="285" r:id="rId8"/>
    <p:sldId id="272" r:id="rId9"/>
    <p:sldId id="290" r:id="rId10"/>
    <p:sldId id="297" r:id="rId11"/>
    <p:sldId id="286" r:id="rId12"/>
    <p:sldId id="287" r:id="rId13"/>
    <p:sldId id="258" r:id="rId14"/>
    <p:sldId id="259" r:id="rId15"/>
    <p:sldId id="288" r:id="rId16"/>
    <p:sldId id="264" r:id="rId17"/>
    <p:sldId id="277" r:id="rId18"/>
    <p:sldId id="278" r:id="rId19"/>
    <p:sldId id="289" r:id="rId20"/>
    <p:sldId id="295" r:id="rId21"/>
    <p:sldId id="294" r:id="rId22"/>
    <p:sldId id="293" r:id="rId23"/>
    <p:sldId id="292" r:id="rId24"/>
    <p:sldId id="296" r:id="rId25"/>
    <p:sldId id="280" r:id="rId26"/>
    <p:sldId id="299"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280" y="-8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13C03E8-9989-4349-980B-151B5A16E75D}" type="datetimeFigureOut">
              <a:rPr lang="en-US" smtClean="0"/>
              <a:t>3/14/2014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35A0D40-B7DB-47DC-8A93-11711E22468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02FD733-1E4E-4FFD-AD72-6C9707C14E7C}" type="datetimeFigureOut">
              <a:rPr lang="en-US" smtClean="0"/>
              <a:pPr/>
              <a:t>3/14/2014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F0B78D-A32D-46D3-B5FA-484DB3B3AC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Requisite disclaimer </a:t>
            </a:r>
          </a:p>
          <a:p>
            <a:endParaRPr lang="en-US" dirty="0" smtClean="0"/>
          </a:p>
          <a:p>
            <a:r>
              <a:rPr lang="en-US" dirty="0" smtClean="0"/>
              <a:t>Read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F81EEC-DE7D-48AA-BBD8-791605149BCF}"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13429"/>
            <a:fld id="{2E4481C5-3D5E-4EC3-B158-A63742061CA7}" type="slidenum">
              <a:rPr lang="en-US" smtClean="0"/>
              <a:pPr defTabSz="913429"/>
              <a:t>3</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rPr>
              <a:t>During an “asthma episode,” muscles around the airways tighten, linings of the airways (bronchioles) become inflamed, and mucus clogs the tiny airways, making breathing difficult.</a:t>
            </a:r>
          </a:p>
          <a:p>
            <a:pPr eaLnBrk="1" hangingPunct="1">
              <a:buFontTx/>
              <a:buChar char="•"/>
            </a:pPr>
            <a:r>
              <a:rPr lang="en-US" dirty="0" smtClean="0">
                <a:solidFill>
                  <a:srgbClr val="000000"/>
                </a:solidFill>
              </a:rPr>
              <a:t>The airways become overly responsive (twitchy) to environmental changes, sometimes resulting in wheezing, coughing, breathlessness, or tightness in the chest. </a:t>
            </a:r>
          </a:p>
          <a:p>
            <a:pPr eaLnBrk="1" hangingPunct="1">
              <a:buFontTx/>
              <a:buChar char="•"/>
            </a:pPr>
            <a:r>
              <a:rPr lang="en-US" dirty="0" smtClean="0">
                <a:solidFill>
                  <a:srgbClr val="000000"/>
                </a:solidFill>
              </a:rPr>
              <a:t>During an asthma episode a child may feel he/she can't inhale enough air, but actually, the child’s lungs are having trouble exhaling. </a:t>
            </a:r>
            <a:r>
              <a:rPr lang="en-US" dirty="0" smtClean="0"/>
              <a:t>Continued exposure and/or lack of treating the inflammation results in preventing O2/CO2 exchange.</a:t>
            </a:r>
          </a:p>
          <a:p>
            <a:pPr eaLnBrk="1" hangingPunct="1">
              <a:buFontTx/>
              <a:buChar char="•"/>
            </a:pPr>
            <a:endParaRPr lang="en-US" dirty="0" smtClean="0">
              <a:solidFill>
                <a:srgbClr val="000000"/>
              </a:solidFill>
            </a:endParaRPr>
          </a:p>
          <a:p>
            <a:pPr eaLnBrk="1" hangingPunct="1">
              <a:buFontTx/>
              <a:buChar char="•"/>
            </a:pPr>
            <a:r>
              <a:rPr lang="en-US" sz="1100" dirty="0"/>
              <a:t>Untreated, the inflammation can cause recurrent episodes of wheezing, coughing, breathlessness, and chest tightness, especially at night / early morning</a:t>
            </a:r>
          </a:p>
          <a:p>
            <a:pPr eaLnBrk="1" hangingPunct="1">
              <a:buFontTx/>
              <a:buChar char="•"/>
            </a:pPr>
            <a:r>
              <a:rPr lang="en-US" sz="1100" dirty="0"/>
              <a:t>Potentially, airway remodeling (a type of lung scarring which is permanent) can occur when asthma goes untreated.</a:t>
            </a:r>
          </a:p>
          <a:p>
            <a:pPr eaLnBrk="1" hangingPunct="1">
              <a:buFontTx/>
              <a:buChar char="•"/>
            </a:pPr>
            <a:endParaRPr lang="en-US" dirty="0" smtClean="0">
              <a:solidFill>
                <a:srgbClr val="000000"/>
              </a:solidFill>
              <a:latin typeface="Times New Roman" pitchFamily="18" charset="0"/>
            </a:endParaRPr>
          </a:p>
          <a:p>
            <a:pPr eaLnBrk="1" hangingPunct="1">
              <a:buFontTx/>
              <a:buAutoNum type="arabicPeriod"/>
            </a:pPr>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Asthma often</a:t>
            </a:r>
            <a:r>
              <a:rPr lang="en-US" baseline="0" dirty="0" smtClean="0"/>
              <a:t> looks like this but may have other symptoms. Sometimes manifests as behavior, lethargy, headache, stomach ache</a:t>
            </a:r>
            <a:endParaRPr lang="en-US" dirty="0" smtClean="0"/>
          </a:p>
          <a:p>
            <a:r>
              <a:rPr lang="en-US" sz="1200" b="1" dirty="0" smtClean="0"/>
              <a:t>Cough</a:t>
            </a:r>
          </a:p>
          <a:p>
            <a:r>
              <a:rPr lang="en-US" sz="1200" dirty="0" smtClean="0"/>
              <a:t>•</a:t>
            </a:r>
            <a:r>
              <a:rPr lang="en-US" sz="1200" b="1" dirty="0" smtClean="0"/>
              <a:t>Shortness of breath</a:t>
            </a:r>
          </a:p>
          <a:p>
            <a:r>
              <a:rPr lang="en-US" sz="1200" dirty="0" smtClean="0"/>
              <a:t>•</a:t>
            </a:r>
            <a:r>
              <a:rPr lang="en-US" sz="1200" b="1" dirty="0" smtClean="0"/>
              <a:t>Mild wheeze</a:t>
            </a:r>
          </a:p>
          <a:p>
            <a:r>
              <a:rPr lang="en-US" sz="1200" dirty="0" smtClean="0"/>
              <a:t>•</a:t>
            </a:r>
            <a:r>
              <a:rPr lang="en-US" sz="1200" b="1" dirty="0" smtClean="0"/>
              <a:t>Tight chest</a:t>
            </a:r>
          </a:p>
          <a:p>
            <a:r>
              <a:rPr lang="en-US" sz="1200" b="1" dirty="0" smtClean="0"/>
              <a:t>Night time symptoms</a:t>
            </a:r>
          </a:p>
          <a:p>
            <a:r>
              <a:rPr lang="en-US" sz="1200" dirty="0" smtClean="0"/>
              <a:t>•</a:t>
            </a:r>
            <a:r>
              <a:rPr lang="en-US" sz="1200" b="1" dirty="0" smtClean="0"/>
              <a:t>Exposure to a known trigger</a:t>
            </a:r>
          </a:p>
          <a:p>
            <a:endParaRPr lang="en-US" sz="1200" b="1" dirty="0" smtClean="0"/>
          </a:p>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3F0B78D-A32D-46D3-B5FA-484DB3B3ACD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Allergies account for approx 70% of asthma</a:t>
            </a:r>
          </a:p>
          <a:p>
            <a:r>
              <a:rPr lang="en-US" dirty="0" smtClean="0"/>
              <a:t>Respiratory infections </a:t>
            </a:r>
            <a:r>
              <a:rPr lang="en-US" dirty="0" err="1" smtClean="0"/>
              <a:t>particulary</a:t>
            </a:r>
            <a:r>
              <a:rPr lang="en-US" dirty="0" smtClean="0"/>
              <a:t> RSV, FLU,</a:t>
            </a:r>
            <a:r>
              <a:rPr lang="en-US" baseline="0" dirty="0" smtClean="0"/>
              <a:t> </a:t>
            </a:r>
          </a:p>
          <a:p>
            <a:r>
              <a:rPr lang="en-US" baseline="0" dirty="0" smtClean="0"/>
              <a:t>Occupational asthma</a:t>
            </a:r>
          </a:p>
          <a:p>
            <a:endParaRPr lang="en-US" dirty="0" smtClean="0"/>
          </a:p>
        </p:txBody>
      </p:sp>
      <p:sp>
        <p:nvSpPr>
          <p:cNvPr id="4" name="Slide Number Placeholder 3"/>
          <p:cNvSpPr>
            <a:spLocks noGrp="1"/>
          </p:cNvSpPr>
          <p:nvPr>
            <p:ph type="sldNum" sz="quarter" idx="10"/>
          </p:nvPr>
        </p:nvSpPr>
        <p:spPr/>
        <p:txBody>
          <a:bodyPr/>
          <a:lstStyle/>
          <a:p>
            <a:fld id="{53F0B78D-A32D-46D3-B5FA-484DB3B3ACD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13429"/>
            <a:fld id="{DB5AE53F-F908-4A42-BA5D-030CE9E12511}" type="slidenum">
              <a:rPr lang="en-US" smtClean="0"/>
              <a:pPr defTabSz="913429"/>
              <a:t>6</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Rescue medications-  examples are Albuterol &amp; Xopenex which are beta2-agonists. Inhaler form of these medications ideally  should always be used WITH a spacer or younger patients will have these medicines in a nebulizer. ( Compressed air) . These are used to prevent exercise induced asthma or to treat an emerging asthma episode (attack). These medication work by relaxing the contracting muscles of the airways. </a:t>
            </a:r>
          </a:p>
          <a:p>
            <a:pPr eaLnBrk="1" hangingPunct="1"/>
            <a:r>
              <a:rPr lang="en-US" smtClean="0"/>
              <a:t>A child may carry their own inhaler ONLY with the signed permission of their doctor or medical care provider, their parent or guardian and in most districts (depending on school board policy) with the evaluation and approval of the school nurse.</a:t>
            </a:r>
          </a:p>
          <a:p>
            <a:pPr eaLnBrk="1" hangingPunct="1"/>
            <a:endParaRPr lang="en-US" smtClean="0"/>
          </a:p>
          <a:p>
            <a:pPr eaLnBrk="1" hangingPunct="1"/>
            <a:r>
              <a:rPr lang="en-US" smtClean="0"/>
              <a:t>Oral corticosteroids (pills) can be used as a rescue medication but generally not as a replacement for a rescue inhaler since onset isn’t immediate.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13429"/>
            <a:fld id="{FFEEEB3C-5DDA-4251-B56A-DCBC4128B99C}" type="slidenum">
              <a:rPr lang="en-US" smtClean="0"/>
              <a:pPr defTabSz="913429"/>
              <a:t>7</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An example of typical “controller” medications may be Inhaled Corticosteroids such as  Pulmicort, Flovent, Advair, </a:t>
            </a:r>
            <a:r>
              <a:rPr lang="en-US" dirty="0" err="1" smtClean="0"/>
              <a:t>Qvar</a:t>
            </a:r>
            <a:r>
              <a:rPr lang="en-US" dirty="0" smtClean="0"/>
              <a:t>, </a:t>
            </a:r>
            <a:r>
              <a:rPr lang="en-US" dirty="0" err="1" smtClean="0"/>
              <a:t>Symbicort</a:t>
            </a:r>
            <a:r>
              <a:rPr lang="en-US" dirty="0" smtClean="0"/>
              <a:t>, Singulair etc.</a:t>
            </a:r>
          </a:p>
          <a:p>
            <a:pPr eaLnBrk="1" hangingPunct="1"/>
            <a:r>
              <a:rPr lang="en-US" dirty="0" smtClean="0"/>
              <a:t>Controller medications are NOT used when having an asthma attack – </a:t>
            </a:r>
          </a:p>
          <a:p>
            <a:pPr eaLnBrk="1" hangingPunct="1"/>
            <a:r>
              <a:rPr lang="en-US" dirty="0" smtClean="0"/>
              <a:t>These medications must be taken every day, regardless if there are symptoms or not. Typically, it can take up to 3 weeks before the inflammation in the lungs is reduced- a asthmatic may or may not notice in the short term but long term- the frequency of their episodes is reduced greatly.</a:t>
            </a:r>
          </a:p>
          <a:p>
            <a:pPr eaLnBrk="1" hangingPunct="1"/>
            <a:endParaRPr lang="en-US" dirty="0" smtClean="0"/>
          </a:p>
          <a:p>
            <a:pPr eaLnBrk="1" hangingPunct="1"/>
            <a:r>
              <a:rPr lang="en-US" dirty="0" smtClean="0"/>
              <a:t>Oral corticosteroids (pills) can be taken by people with severe and difficult to control asthma on a daily basis. These are NOT the same steroids used by athletes to bulk up muscle.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F0B78D-A32D-46D3-B5FA-484DB3B3ACD9}"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964F96-8A4B-4FE1-BAF5-71ACAEB71596}" type="datetimeFigureOut">
              <a:rPr lang="en-US" smtClean="0"/>
              <a:pPr/>
              <a:t>3/14/2014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56C1E5C-CAF6-4523-8808-36C200943F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964F96-8A4B-4FE1-BAF5-71ACAEB71596}"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964F96-8A4B-4FE1-BAF5-71ACAEB71596}"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964F96-8A4B-4FE1-BAF5-71ACAEB71596}"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964F96-8A4B-4FE1-BAF5-71ACAEB71596}"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C1E5C-CAF6-4523-8808-36C200943F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964F96-8A4B-4FE1-BAF5-71ACAEB71596}"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964F96-8A4B-4FE1-BAF5-71ACAEB71596}" type="datetimeFigureOut">
              <a:rPr lang="en-US" smtClean="0"/>
              <a:pPr/>
              <a:t>3/14/2014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964F96-8A4B-4FE1-BAF5-71ACAEB71596}" type="datetimeFigureOut">
              <a:rPr lang="en-US" smtClean="0"/>
              <a:pPr/>
              <a:t>3/14/2014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64F96-8A4B-4FE1-BAF5-71ACAEB71596}" type="datetimeFigureOut">
              <a:rPr lang="en-US" smtClean="0"/>
              <a:pPr/>
              <a:t>3/14/2014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964F96-8A4B-4FE1-BAF5-71ACAEB71596}"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C1E5C-CAF6-4523-8808-36C200943F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964F96-8A4B-4FE1-BAF5-71ACAEB71596}"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56C1E5C-CAF6-4523-8808-36C200943F6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964F96-8A4B-4FE1-BAF5-71ACAEB71596}" type="datetimeFigureOut">
              <a:rPr lang="en-US" smtClean="0"/>
              <a:pPr/>
              <a:t>3/14/2014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6C1E5C-CAF6-4523-8808-36C200943F6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An Asthma Friendly School</a:t>
            </a:r>
            <a:endParaRPr lang="en-US" dirty="0"/>
          </a:p>
        </p:txBody>
      </p:sp>
      <p:sp>
        <p:nvSpPr>
          <p:cNvPr id="3" name="Subtitle 2"/>
          <p:cNvSpPr>
            <a:spLocks noGrp="1"/>
          </p:cNvSpPr>
          <p:nvPr>
            <p:ph type="subTitle" idx="1"/>
          </p:nvPr>
        </p:nvSpPr>
        <p:spPr/>
        <p:txBody>
          <a:bodyPr>
            <a:normAutofit/>
          </a:bodyPr>
          <a:lstStyle/>
          <a:p>
            <a:r>
              <a:rPr lang="en-US" dirty="0" smtClean="0"/>
              <a:t>Sheelagh Stewart MPH, RN, AE-C</a:t>
            </a:r>
          </a:p>
          <a:p>
            <a:r>
              <a:rPr lang="en-US" sz="2800" dirty="0" smtClean="0"/>
              <a:t>Nemours Health and Prevention Services</a:t>
            </a:r>
            <a:endParaRPr lang="en-US" sz="2800" dirty="0"/>
          </a:p>
        </p:txBody>
      </p:sp>
      <p:pic>
        <p:nvPicPr>
          <p:cNvPr id="36866" name="Picture 2" descr="https://encrypted-tbn2.gstatic.com/images?q=tbn:ANd9GcQ4vKPc5Dn6dw4Lc6tojJqdZzqjWyzuJYvvgmjCFOK4SCDQhbl5"/>
          <p:cNvPicPr>
            <a:picLocks noChangeAspect="1" noChangeArrowheads="1"/>
          </p:cNvPicPr>
          <p:nvPr/>
        </p:nvPicPr>
        <p:blipFill>
          <a:blip r:embed="rId2" cstate="print"/>
          <a:srcRect/>
          <a:stretch>
            <a:fillRect/>
          </a:stretch>
        </p:blipFill>
        <p:spPr bwMode="auto">
          <a:xfrm>
            <a:off x="381000" y="4572000"/>
            <a:ext cx="1866900" cy="1866901"/>
          </a:xfrm>
          <a:prstGeom prst="rect">
            <a:avLst/>
          </a:prstGeom>
          <a:noFill/>
        </p:spPr>
      </p:pic>
      <p:pic>
        <p:nvPicPr>
          <p:cNvPr id="7" name="Picture 2" descr="http://teamshare/enterprise/communications/creativesvcs/Shared%20Documents/brand-toolbox/logos/nhps/bw-small.jpg"/>
          <p:cNvPicPr>
            <a:picLocks noChangeAspect="1" noChangeArrowheads="1"/>
          </p:cNvPicPr>
          <p:nvPr/>
        </p:nvPicPr>
        <p:blipFill>
          <a:blip r:embed="rId3" cstate="print"/>
          <a:srcRect/>
          <a:stretch>
            <a:fillRect/>
          </a:stretch>
        </p:blipFill>
        <p:spPr bwMode="auto">
          <a:xfrm>
            <a:off x="6019800" y="6019800"/>
            <a:ext cx="2857500" cy="571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838200"/>
            <a:ext cx="7924800" cy="4216539"/>
          </a:xfrm>
          <a:prstGeom prst="rect">
            <a:avLst/>
          </a:prstGeom>
        </p:spPr>
        <p:txBody>
          <a:bodyPr wrap="square">
            <a:spAutoFit/>
          </a:bodyPr>
          <a:lstStyle/>
          <a:p>
            <a:r>
              <a:rPr lang="en-US" sz="2800" dirty="0" smtClean="0">
                <a:solidFill>
                  <a:srgbClr val="FF0000"/>
                </a:solidFill>
              </a:rPr>
              <a:t>CALL 911!!!</a:t>
            </a:r>
            <a:endParaRPr lang="en-US" sz="2000" dirty="0" smtClean="0">
              <a:solidFill>
                <a:srgbClr val="FF0000"/>
              </a:solidFill>
            </a:endParaRPr>
          </a:p>
          <a:p>
            <a:r>
              <a:rPr lang="en-US" sz="2400" dirty="0" smtClean="0"/>
              <a:t>Rescue medications are not working (symptoms are getting worse, not better) or, meds are unavailable – or</a:t>
            </a:r>
          </a:p>
          <a:p>
            <a:r>
              <a:rPr lang="en-US" sz="2400" dirty="0" smtClean="0"/>
              <a:t>The person’s lips or fingernails are BLUE – or</a:t>
            </a:r>
          </a:p>
          <a:p>
            <a:r>
              <a:rPr lang="en-US" sz="2400" dirty="0" smtClean="0"/>
              <a:t>The individual is having difficulty talking, walking, or drinking liquids – </a:t>
            </a:r>
          </a:p>
          <a:p>
            <a:r>
              <a:rPr lang="en-US" sz="2400" dirty="0" smtClean="0"/>
              <a:t>The person’s nostrils are flaring out – or</a:t>
            </a:r>
          </a:p>
          <a:p>
            <a:r>
              <a:rPr lang="en-US" sz="2400" dirty="0" smtClean="0"/>
              <a:t>You see neck, throat or chest muscle retractions – or</a:t>
            </a:r>
          </a:p>
          <a:p>
            <a:r>
              <a:rPr lang="en-US" sz="2400" dirty="0" smtClean="0"/>
              <a:t>The person is in obvious distress, there is a change in level of consciousness, or the individual is showing signs of confusion – or the individual’s condition is deteriorating</a:t>
            </a:r>
            <a:endParaRPr lang="en-US" sz="2400" dirty="0"/>
          </a:p>
        </p:txBody>
      </p:sp>
      <p:pic>
        <p:nvPicPr>
          <p:cNvPr id="18434" name="Picture 2" descr="http://teamshare/enterprise/communications/creativesvcs/Shared%20Documents/brand-toolbox/logos/nhps/bw-small.jpg"/>
          <p:cNvPicPr>
            <a:picLocks noChangeAspect="1" noChangeArrowheads="1"/>
          </p:cNvPicPr>
          <p:nvPr/>
        </p:nvPicPr>
        <p:blipFill>
          <a:blip r:embed="rId2" cstate="print"/>
          <a:srcRect/>
          <a:stretch>
            <a:fillRect/>
          </a:stretch>
        </p:blipFill>
        <p:spPr bwMode="auto">
          <a:xfrm>
            <a:off x="5867400" y="5791200"/>
            <a:ext cx="2857500" cy="571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37596A_FinalGraph.jpg"/>
          <p:cNvPicPr>
            <a:picLocks noChangeAspect="1"/>
          </p:cNvPicPr>
          <p:nvPr/>
        </p:nvPicPr>
        <p:blipFill>
          <a:blip r:embed="rId2" cstate="print"/>
          <a:srcRect/>
          <a:stretch>
            <a:fillRect/>
          </a:stretch>
        </p:blipFill>
        <p:spPr bwMode="auto">
          <a:xfrm>
            <a:off x="1600200" y="10668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hstewar\AppData\Local\Temp\dnc-x85nmbur.png"/>
          <p:cNvPicPr>
            <a:picLocks noChangeAspect="1" noChangeArrowheads="1"/>
          </p:cNvPicPr>
          <p:nvPr/>
        </p:nvPicPr>
        <p:blipFill>
          <a:blip r:embed="rId2" cstate="print"/>
          <a:srcRect/>
          <a:stretch>
            <a:fillRect/>
          </a:stretch>
        </p:blipFill>
        <p:spPr bwMode="auto">
          <a:xfrm>
            <a:off x="990600" y="838200"/>
            <a:ext cx="7010400" cy="5007428"/>
          </a:xfrm>
          <a:prstGeom prst="rect">
            <a:avLst/>
          </a:prstGeom>
          <a:noFill/>
        </p:spPr>
      </p:pic>
      <p:sp>
        <p:nvSpPr>
          <p:cNvPr id="3" name="TextBox 2"/>
          <p:cNvSpPr txBox="1"/>
          <p:nvPr/>
        </p:nvSpPr>
        <p:spPr>
          <a:xfrm>
            <a:off x="1905000" y="6019800"/>
            <a:ext cx="6999058" cy="369332"/>
          </a:xfrm>
          <a:prstGeom prst="rect">
            <a:avLst/>
          </a:prstGeom>
          <a:noFill/>
        </p:spPr>
        <p:txBody>
          <a:bodyPr wrap="square" rtlCol="0">
            <a:spAutoFit/>
          </a:bodyPr>
          <a:lstStyle/>
          <a:p>
            <a:r>
              <a:rPr lang="en-US" dirty="0" smtClean="0"/>
              <a:t>2011/12 National Survey of Children's Health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620000" cy="5262979"/>
          </a:xfrm>
          <a:prstGeom prst="rect">
            <a:avLst/>
          </a:prstGeom>
        </p:spPr>
        <p:txBody>
          <a:bodyPr wrap="square">
            <a:spAutoFit/>
          </a:bodyPr>
          <a:lstStyle/>
          <a:p>
            <a:r>
              <a:rPr lang="en-US" sz="2400" b="1" dirty="0"/>
              <a:t>Children are not just “little adults</a:t>
            </a:r>
            <a:r>
              <a:rPr lang="en-US" sz="2400" b="1" dirty="0" smtClean="0"/>
              <a:t>”</a:t>
            </a:r>
            <a:endParaRPr lang="en-US" sz="2400" dirty="0"/>
          </a:p>
          <a:p>
            <a:r>
              <a:rPr lang="en-US" sz="2400" dirty="0"/>
              <a:t>– Biologically more </a:t>
            </a:r>
            <a:r>
              <a:rPr lang="en-US" sz="2400" dirty="0" smtClean="0"/>
              <a:t>vulnerable</a:t>
            </a:r>
          </a:p>
          <a:p>
            <a:endParaRPr lang="en-US" sz="2400" dirty="0"/>
          </a:p>
          <a:p>
            <a:r>
              <a:rPr lang="en-US" sz="2400" dirty="0"/>
              <a:t>– Different exposures: </a:t>
            </a:r>
            <a:r>
              <a:rPr lang="en-US" sz="2400" i="1" dirty="0"/>
              <a:t>hand to mouth, floor </a:t>
            </a:r>
            <a:r>
              <a:rPr lang="en-US" sz="2400" i="1" dirty="0" smtClean="0"/>
              <a:t>time</a:t>
            </a:r>
          </a:p>
          <a:p>
            <a:endParaRPr lang="en-US" sz="2400" i="1" dirty="0"/>
          </a:p>
          <a:p>
            <a:r>
              <a:rPr lang="en-US" sz="2400" dirty="0"/>
              <a:t>– Cannot identify hazards or protect </a:t>
            </a:r>
            <a:r>
              <a:rPr lang="en-US" sz="2400" dirty="0" smtClean="0"/>
              <a:t>themselves</a:t>
            </a:r>
          </a:p>
          <a:p>
            <a:endParaRPr lang="en-US" sz="2400" dirty="0"/>
          </a:p>
          <a:p>
            <a:r>
              <a:rPr lang="en-US" sz="2400" dirty="0"/>
              <a:t>– Cannot articulate exposures or health </a:t>
            </a:r>
            <a:r>
              <a:rPr lang="en-US" sz="2400" dirty="0" smtClean="0"/>
              <a:t>effects</a:t>
            </a:r>
          </a:p>
          <a:p>
            <a:endParaRPr lang="en-US" sz="2400" dirty="0"/>
          </a:p>
          <a:p>
            <a:r>
              <a:rPr lang="en-US" sz="2400" dirty="0"/>
              <a:t>– Children with special health or learning needs may be even </a:t>
            </a:r>
            <a:r>
              <a:rPr lang="en-US" sz="2400" dirty="0" smtClean="0"/>
              <a:t>more exposed </a:t>
            </a:r>
            <a:r>
              <a:rPr lang="en-US" sz="2400" dirty="0"/>
              <a:t>and more vulnerable </a:t>
            </a:r>
            <a:r>
              <a:rPr lang="en-US" sz="2400" i="1" dirty="0"/>
              <a:t>(IDD 2010)</a:t>
            </a:r>
          </a:p>
          <a:p>
            <a:r>
              <a:rPr lang="en-US" sz="2400" dirty="0"/>
              <a:t>– Compelled to attend school by states; children with special </a:t>
            </a:r>
            <a:r>
              <a:rPr lang="en-US" sz="2400" dirty="0" smtClean="0"/>
              <a:t>needs may </a:t>
            </a:r>
            <a:r>
              <a:rPr lang="en-US" sz="2400" dirty="0"/>
              <a:t>be placed in 12-month school programs</a:t>
            </a:r>
          </a:p>
          <a:p>
            <a:r>
              <a:rPr lang="en-US" sz="2400" dirty="0"/>
              <a:t>– Out number adults in schools by ~ 8:1 </a:t>
            </a:r>
            <a:r>
              <a:rPr lang="en-US" sz="2400" i="1" dirty="0"/>
              <a:t>(</a:t>
            </a:r>
            <a:r>
              <a:rPr lang="en-US" sz="2400" i="1" dirty="0" smtClean="0"/>
              <a:t>NCES)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4"/>
            <a:ext cx="7772400" cy="5632311"/>
          </a:xfrm>
          <a:prstGeom prst="rect">
            <a:avLst/>
          </a:prstGeom>
        </p:spPr>
        <p:txBody>
          <a:bodyPr wrap="square">
            <a:spAutoFit/>
          </a:bodyPr>
          <a:lstStyle/>
          <a:p>
            <a:r>
              <a:rPr lang="en-US" sz="2400" b="1" dirty="0"/>
              <a:t>Schools are not just “little offices”</a:t>
            </a:r>
          </a:p>
          <a:p>
            <a:r>
              <a:rPr lang="en-US" sz="2400" dirty="0"/>
              <a:t>– 95% of all school occupants are women and children </a:t>
            </a:r>
            <a:r>
              <a:rPr lang="en-US" sz="2400" i="1" dirty="0"/>
              <a:t>(NCES</a:t>
            </a:r>
            <a:r>
              <a:rPr lang="en-US" sz="2400" i="1" dirty="0" smtClean="0"/>
              <a:t>)</a:t>
            </a:r>
            <a:endParaRPr lang="en-US" sz="2400" i="1" dirty="0"/>
          </a:p>
          <a:p>
            <a:r>
              <a:rPr lang="en-US" sz="2400" dirty="0"/>
              <a:t>– 98% of all school age children attend schools </a:t>
            </a:r>
            <a:r>
              <a:rPr lang="en-US" sz="2400" i="1" dirty="0"/>
              <a:t>(55m; NASN</a:t>
            </a:r>
            <a:r>
              <a:rPr lang="en-US" sz="2400" i="1" dirty="0" smtClean="0"/>
              <a:t>)</a:t>
            </a:r>
          </a:p>
          <a:p>
            <a:r>
              <a:rPr lang="en-US" sz="2400" dirty="0" smtClean="0"/>
              <a:t>– </a:t>
            </a:r>
            <a:r>
              <a:rPr lang="en-US" sz="2400" dirty="0"/>
              <a:t>Schools more densely occupied than homes or </a:t>
            </a:r>
            <a:r>
              <a:rPr lang="en-US" sz="2400" dirty="0" smtClean="0"/>
              <a:t>offices</a:t>
            </a:r>
          </a:p>
          <a:p>
            <a:r>
              <a:rPr lang="en-US" sz="2400" dirty="0" smtClean="0"/>
              <a:t>– </a:t>
            </a:r>
            <a:r>
              <a:rPr lang="en-US" sz="2400" dirty="0"/>
              <a:t>Multiple processes and chemical uses in one school facility </a:t>
            </a:r>
            <a:r>
              <a:rPr lang="en-US" sz="2400" i="1" dirty="0"/>
              <a:t>(EPA)</a:t>
            </a:r>
          </a:p>
          <a:p>
            <a:r>
              <a:rPr lang="en-US" sz="2400" dirty="0"/>
              <a:t>– Record of poor facility management: no consistent </a:t>
            </a:r>
            <a:r>
              <a:rPr lang="en-US" sz="2400" dirty="0" smtClean="0"/>
              <a:t>facility measures</a:t>
            </a:r>
            <a:r>
              <a:rPr lang="en-US" sz="2400" dirty="0"/>
              <a:t>; inconsistent funding; no oversight; decades </a:t>
            </a:r>
            <a:r>
              <a:rPr lang="en-US" sz="2400" dirty="0" smtClean="0"/>
              <a:t>of deferred </a:t>
            </a:r>
            <a:r>
              <a:rPr lang="en-US" sz="2400" dirty="0"/>
              <a:t>repairs and facility neglect </a:t>
            </a:r>
            <a:r>
              <a:rPr lang="en-US" sz="2400" i="1" dirty="0"/>
              <a:t>(GAO, EPA, 21CSF</a:t>
            </a:r>
            <a:r>
              <a:rPr lang="en-US" sz="2400" i="1" dirty="0" smtClean="0"/>
              <a:t>)</a:t>
            </a:r>
          </a:p>
          <a:p>
            <a:endParaRPr lang="en-US" sz="2400" i="1" dirty="0"/>
          </a:p>
          <a:p>
            <a:r>
              <a:rPr lang="en-US" sz="2400" dirty="0"/>
              <a:t>– US EPA: est. ~ 50% schools do not have Indoor Air </a:t>
            </a:r>
            <a:r>
              <a:rPr lang="en-US" sz="2400" dirty="0" smtClean="0"/>
              <a:t>Programs</a:t>
            </a:r>
            <a:endParaRPr lang="en-US" sz="2400" dirty="0"/>
          </a:p>
        </p:txBody>
      </p:sp>
      <p:pic>
        <p:nvPicPr>
          <p:cNvPr id="14338" name="Picture 2" descr="http://teamshare/enterprise/communications/creativesvcs/Shared%20Documents/brand-toolbox/logos/nhps/bw-small.jpg"/>
          <p:cNvPicPr>
            <a:picLocks noChangeAspect="1" noChangeArrowheads="1"/>
          </p:cNvPicPr>
          <p:nvPr/>
        </p:nvPicPr>
        <p:blipFill>
          <a:blip r:embed="rId2" cstate="print"/>
          <a:srcRect/>
          <a:stretch>
            <a:fillRect/>
          </a:stretch>
        </p:blipFill>
        <p:spPr bwMode="auto">
          <a:xfrm>
            <a:off x="5638800" y="6019800"/>
            <a:ext cx="2857500" cy="571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lung.org/associations/states/colorado/assets/images/asthma_strategies.JPG"/>
          <p:cNvPicPr>
            <a:picLocks noChangeAspect="1" noChangeArrowheads="1"/>
          </p:cNvPicPr>
          <p:nvPr/>
        </p:nvPicPr>
        <p:blipFill>
          <a:blip r:embed="rId2" cstate="print"/>
          <a:srcRect/>
          <a:stretch>
            <a:fillRect/>
          </a:stretch>
        </p:blipFill>
        <p:spPr bwMode="auto">
          <a:xfrm>
            <a:off x="1066800" y="772185"/>
            <a:ext cx="6781800" cy="592753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encrypted-tbn3.gstatic.com/images?q=tbn:ANd9GcSRiC52uYM3F74XZlKlIytMYG1yDBEztGjvIG8gSHgjh4QYZsyS"/>
          <p:cNvPicPr>
            <a:picLocks noChangeAspect="1" noChangeArrowheads="1"/>
          </p:cNvPicPr>
          <p:nvPr/>
        </p:nvPicPr>
        <p:blipFill>
          <a:blip r:embed="rId2" cstate="print"/>
          <a:srcRect/>
          <a:stretch>
            <a:fillRect/>
          </a:stretch>
        </p:blipFill>
        <p:spPr bwMode="auto">
          <a:xfrm>
            <a:off x="2057400" y="563418"/>
            <a:ext cx="4419600" cy="56919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lung.org/assets/images/lung-disease-thumbnails/asthma/afsi/afsi-brochure-cover.jpg"/>
          <p:cNvPicPr>
            <a:picLocks noChangeAspect="1" noChangeArrowheads="1"/>
          </p:cNvPicPr>
          <p:nvPr/>
        </p:nvPicPr>
        <p:blipFill>
          <a:blip r:embed="rId2" cstate="print"/>
          <a:srcRect/>
          <a:stretch>
            <a:fillRect/>
          </a:stretch>
        </p:blipFill>
        <p:spPr bwMode="auto">
          <a:xfrm>
            <a:off x="2133600" y="1447800"/>
            <a:ext cx="3429000" cy="44375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nlm.nih.gov/medlineplus/magazine/issues/fall13/images/AsthmaFriendlySchool.jpg"/>
          <p:cNvPicPr>
            <a:picLocks noChangeAspect="1" noChangeArrowheads="1"/>
          </p:cNvPicPr>
          <p:nvPr/>
        </p:nvPicPr>
        <p:blipFill>
          <a:blip r:embed="rId2" cstate="print"/>
          <a:srcRect/>
          <a:stretch>
            <a:fillRect/>
          </a:stretch>
        </p:blipFill>
        <p:spPr bwMode="auto">
          <a:xfrm>
            <a:off x="1905000" y="457200"/>
            <a:ext cx="4693655" cy="6019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healthyschoolscampaign.typepad.com/.a/6a00d83452013f69e2017d3cc75ee8970c-800wi"/>
          <p:cNvPicPr>
            <a:picLocks noChangeAspect="1" noChangeArrowheads="1"/>
          </p:cNvPicPr>
          <p:nvPr/>
        </p:nvPicPr>
        <p:blipFill>
          <a:blip r:embed="rId2" cstate="print"/>
          <a:srcRect/>
          <a:stretch>
            <a:fillRect/>
          </a:stretch>
        </p:blipFill>
        <p:spPr bwMode="auto">
          <a:xfrm>
            <a:off x="1981200" y="838200"/>
            <a:ext cx="4249092" cy="54669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 and Disclaimer </a:t>
            </a:r>
            <a:endParaRPr lang="en-US" dirty="0"/>
          </a:p>
        </p:txBody>
      </p:sp>
      <p:sp>
        <p:nvSpPr>
          <p:cNvPr id="3" name="Content Placeholder 2"/>
          <p:cNvSpPr>
            <a:spLocks noGrp="1"/>
          </p:cNvSpPr>
          <p:nvPr>
            <p:ph idx="1"/>
          </p:nvPr>
        </p:nvSpPr>
        <p:spPr/>
        <p:txBody>
          <a:bodyPr/>
          <a:lstStyle/>
          <a:p>
            <a:pPr>
              <a:buNone/>
            </a:pPr>
            <a:r>
              <a:rPr lang="en-US" sz="2800" dirty="0" smtClean="0"/>
              <a:t>The project described was made possible by Grant 1C1CMS331017 from the Department of Health and Human Services, Centers for Medicare and Medicaid Services. </a:t>
            </a:r>
          </a:p>
          <a:p>
            <a:pPr>
              <a:buNone/>
            </a:pPr>
            <a:r>
              <a:rPr lang="en-US" sz="2800" dirty="0" smtClean="0"/>
              <a:t>“The contents of this Power Point presentation are solely the responsibility of the authors and do not necessarily represent the views of the views of the Department of Health and Human Services or any of its agencies.”</a:t>
            </a:r>
            <a:endParaRPr lang="en-US" sz="2800" dirty="0" smtClean="0">
              <a:solidFill>
                <a:srgbClr val="FF0000"/>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cstate="print"/>
          <a:srcRect/>
          <a:stretch>
            <a:fillRect/>
          </a:stretch>
        </p:blipFill>
        <p:spPr bwMode="auto">
          <a:xfrm>
            <a:off x="304800" y="1600200"/>
            <a:ext cx="8839200" cy="3809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shstewar\Pictures\imagesCA9Y1YYB.jpg"/>
          <p:cNvPicPr>
            <a:picLocks noChangeAspect="1" noChangeArrowheads="1"/>
          </p:cNvPicPr>
          <p:nvPr/>
        </p:nvPicPr>
        <p:blipFill>
          <a:blip r:embed="rId2" cstate="print"/>
          <a:srcRect/>
          <a:stretch>
            <a:fillRect/>
          </a:stretch>
        </p:blipFill>
        <p:spPr bwMode="auto">
          <a:xfrm>
            <a:off x="1523999" y="2438400"/>
            <a:ext cx="6531429" cy="3657600"/>
          </a:xfrm>
          <a:prstGeom prst="rect">
            <a:avLst/>
          </a:prstGeom>
          <a:noFill/>
        </p:spPr>
      </p:pic>
      <p:sp>
        <p:nvSpPr>
          <p:cNvPr id="5" name="TextBox 4"/>
          <p:cNvSpPr txBox="1"/>
          <p:nvPr/>
        </p:nvSpPr>
        <p:spPr>
          <a:xfrm>
            <a:off x="1371600" y="1371600"/>
            <a:ext cx="5480283" cy="523220"/>
          </a:xfrm>
          <a:prstGeom prst="rect">
            <a:avLst/>
          </a:prstGeom>
          <a:noFill/>
        </p:spPr>
        <p:txBody>
          <a:bodyPr wrap="none" rtlCol="0">
            <a:spAutoFit/>
          </a:bodyPr>
          <a:lstStyle/>
          <a:p>
            <a:r>
              <a:rPr lang="en-US" sz="2800" b="1" dirty="0" smtClean="0">
                <a:solidFill>
                  <a:schemeClr val="tx2"/>
                </a:solidFill>
              </a:rPr>
              <a:t>Coach’s  Asthma Clipboard Program</a:t>
            </a: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mtClean="0"/>
              <a:t>These Kids With Asthma…….</a:t>
            </a:r>
          </a:p>
        </p:txBody>
      </p:sp>
      <p:pic>
        <p:nvPicPr>
          <p:cNvPr id="18435" name="Content Placeholder 5"/>
          <p:cNvPicPr>
            <a:picLocks noGrp="1" noChangeAspect="1"/>
          </p:cNvPicPr>
          <p:nvPr>
            <p:ph idx="1"/>
          </p:nvPr>
        </p:nvPicPr>
        <p:blipFill>
          <a:blip r:embed="rId3" cstate="print"/>
          <a:srcRect/>
          <a:stretch>
            <a:fillRect/>
          </a:stretch>
        </p:blipFill>
        <p:spPr>
          <a:xfrm>
            <a:off x="838200" y="2514600"/>
            <a:ext cx="3124200" cy="2590800"/>
          </a:xfrm>
        </p:spPr>
      </p:pic>
      <p:pic>
        <p:nvPicPr>
          <p:cNvPr id="18436" name="Picture 2" descr="http://t1.gstatic.com/images?q=tbn:ANd9GcTKJ1U8V8KpiFSwwzdjcAC6XCYoag0uwuqRlzHUVlR0iD-3ZHiZqg"/>
          <p:cNvPicPr>
            <a:picLocks noChangeAspect="1" noChangeArrowheads="1"/>
          </p:cNvPicPr>
          <p:nvPr/>
        </p:nvPicPr>
        <p:blipFill>
          <a:blip r:embed="rId4" cstate="print"/>
          <a:srcRect/>
          <a:stretch>
            <a:fillRect/>
          </a:stretch>
        </p:blipFill>
        <p:spPr bwMode="auto">
          <a:xfrm>
            <a:off x="4953000" y="2667000"/>
            <a:ext cx="187642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smtClean="0"/>
              <a:t>Became Superstar Athletes!!</a:t>
            </a:r>
          </a:p>
        </p:txBody>
      </p:sp>
      <p:pic>
        <p:nvPicPr>
          <p:cNvPr id="19459" name="Content Placeholder 3"/>
          <p:cNvPicPr>
            <a:picLocks noGrp="1" noChangeAspect="1"/>
          </p:cNvPicPr>
          <p:nvPr>
            <p:ph idx="1"/>
          </p:nvPr>
        </p:nvPicPr>
        <p:blipFill>
          <a:blip r:embed="rId2" cstate="print"/>
          <a:srcRect/>
          <a:stretch>
            <a:fillRect/>
          </a:stretch>
        </p:blipFill>
        <p:spPr>
          <a:xfrm>
            <a:off x="1066800" y="2073275"/>
            <a:ext cx="2590800" cy="3325813"/>
          </a:xfrm>
        </p:spPr>
      </p:pic>
      <p:pic>
        <p:nvPicPr>
          <p:cNvPr id="19460" name="Picture 2" descr="http://www.biography.com/imported/images/Biography/Images/Profiles/J/Jackie-Joyner-Kersee-9358710-1-402.jpg"/>
          <p:cNvPicPr>
            <a:picLocks noChangeAspect="1" noChangeArrowheads="1"/>
          </p:cNvPicPr>
          <p:nvPr/>
        </p:nvPicPr>
        <p:blipFill>
          <a:blip r:embed="rId3" cstate="print"/>
          <a:srcRect/>
          <a:stretch>
            <a:fillRect/>
          </a:stretch>
        </p:blipFill>
        <p:spPr bwMode="auto">
          <a:xfrm>
            <a:off x="4114800" y="2263775"/>
            <a:ext cx="31432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s://encrypted-tbn1.gstatic.com/images?q=tbn:ANd9GcTcpqfDhH3uTp3XOd_II4YC9tieubzuD5LhL5bXETYFxYgjLVC6bw"/>
          <p:cNvPicPr>
            <a:picLocks noChangeAspect="1" noChangeArrowheads="1"/>
          </p:cNvPicPr>
          <p:nvPr/>
        </p:nvPicPr>
        <p:blipFill>
          <a:blip r:embed="rId2" cstate="print"/>
          <a:srcRect/>
          <a:stretch>
            <a:fillRect/>
          </a:stretch>
        </p:blipFill>
        <p:spPr bwMode="auto">
          <a:xfrm>
            <a:off x="254000" y="1905000"/>
            <a:ext cx="8001000" cy="3429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95400" y="1295400"/>
            <a:ext cx="6745658" cy="4705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smtClean="0"/>
              <a:t>Acknowledgements and Questions</a:t>
            </a:r>
          </a:p>
        </p:txBody>
      </p:sp>
      <p:pic>
        <p:nvPicPr>
          <p:cNvPr id="22531" name="Content Placeholder 3" descr="imagesCAZIIAMV.jpg"/>
          <p:cNvPicPr>
            <a:picLocks noGrp="1" noChangeAspect="1"/>
          </p:cNvPicPr>
          <p:nvPr>
            <p:ph idx="1"/>
          </p:nvPr>
        </p:nvPicPr>
        <p:blipFill>
          <a:blip r:embed="rId2" cstate="print"/>
          <a:srcRect/>
          <a:stretch>
            <a:fillRect/>
          </a:stretch>
        </p:blipFill>
        <p:spPr>
          <a:xfrm>
            <a:off x="1066800" y="3124200"/>
            <a:ext cx="4891088" cy="2519363"/>
          </a:xfrm>
        </p:spPr>
      </p:pic>
      <p:sp>
        <p:nvSpPr>
          <p:cNvPr id="5" name="TextBox 4"/>
          <p:cNvSpPr txBox="1"/>
          <p:nvPr/>
        </p:nvSpPr>
        <p:spPr>
          <a:xfrm>
            <a:off x="1752600" y="6248400"/>
            <a:ext cx="3326295" cy="369332"/>
          </a:xfrm>
          <a:prstGeom prst="rect">
            <a:avLst/>
          </a:prstGeom>
          <a:noFill/>
        </p:spPr>
        <p:txBody>
          <a:bodyPr wrap="none" rtlCol="0">
            <a:spAutoFit/>
          </a:bodyPr>
          <a:lstStyle/>
          <a:p>
            <a:r>
              <a:rPr lang="en-US" dirty="0" smtClean="0"/>
              <a:t>Sheelagh.stewart@nemours.org</a:t>
            </a:r>
            <a:endParaRPr lang="en-US" dirty="0"/>
          </a:p>
        </p:txBody>
      </p:sp>
      <p:pic>
        <p:nvPicPr>
          <p:cNvPr id="1026" name="Picture 2" descr="http://teamshare/enterprise/communications/creativesvcs/Shared%20Documents/brand-toolbox/logos/nhps/bw-small.jpg"/>
          <p:cNvPicPr>
            <a:picLocks noChangeAspect="1" noChangeArrowheads="1"/>
          </p:cNvPicPr>
          <p:nvPr/>
        </p:nvPicPr>
        <p:blipFill>
          <a:blip r:embed="rId3" cstate="print"/>
          <a:srcRect/>
          <a:stretch>
            <a:fillRect/>
          </a:stretch>
        </p:blipFill>
        <p:spPr bwMode="auto">
          <a:xfrm>
            <a:off x="6096000" y="6019800"/>
            <a:ext cx="2857500" cy="571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rrowheads="1"/>
          </p:cNvSpPr>
          <p:nvPr>
            <p:ph type="title"/>
          </p:nvPr>
        </p:nvSpPr>
        <p:spPr>
          <a:xfrm>
            <a:off x="990600" y="381000"/>
            <a:ext cx="7924800" cy="1127125"/>
          </a:xfrm>
        </p:spPr>
        <p:txBody>
          <a:bodyPr anchor="t">
            <a:normAutofit fontScale="90000"/>
          </a:bodyPr>
          <a:lstStyle/>
          <a:p>
            <a:pPr eaLnBrk="1" hangingPunct="1">
              <a:defRPr/>
            </a:pPr>
            <a:r>
              <a:rPr lang="en-US" sz="3800" smtClean="0"/>
              <a:t>Normal and asthmatic bronchiole</a:t>
            </a:r>
            <a:r>
              <a:rPr lang="en-US" sz="3800" b="0" smtClean="0"/>
              <a:t>	</a:t>
            </a:r>
            <a:r>
              <a:rPr lang="en-US" b="0" smtClean="0"/>
              <a:t>				</a:t>
            </a:r>
            <a:endParaRPr lang="en-US" sz="2800" smtClean="0"/>
          </a:p>
        </p:txBody>
      </p:sp>
      <p:sp>
        <p:nvSpPr>
          <p:cNvPr id="4099" name="Slide Number Placeholder 3"/>
          <p:cNvSpPr>
            <a:spLocks noGrp="1"/>
          </p:cNvSpPr>
          <p:nvPr>
            <p:ph type="sldNum" sz="quarter" idx="12"/>
          </p:nvPr>
        </p:nvSpPr>
        <p:spPr>
          <a:noFill/>
        </p:spPr>
        <p:txBody>
          <a:bodyPr/>
          <a:lstStyle/>
          <a:p>
            <a:fld id="{C518FE51-2187-473E-AFF6-10E9550997CD}" type="slidenum">
              <a:rPr lang="en-US" smtClean="0"/>
              <a:pPr/>
              <a:t>3</a:t>
            </a:fld>
            <a:endParaRPr lang="en-US" smtClean="0"/>
          </a:p>
        </p:txBody>
      </p:sp>
      <p:pic>
        <p:nvPicPr>
          <p:cNvPr id="4100" name="Picture 3"/>
          <p:cNvPicPr>
            <a:picLocks noChangeAspect="1" noChangeArrowheads="1"/>
          </p:cNvPicPr>
          <p:nvPr/>
        </p:nvPicPr>
        <p:blipFill>
          <a:blip r:embed="rId3" cstate="print"/>
          <a:srcRect/>
          <a:stretch>
            <a:fillRect/>
          </a:stretch>
        </p:blipFill>
        <p:spPr bwMode="auto">
          <a:xfrm>
            <a:off x="838200" y="1366838"/>
            <a:ext cx="7543800" cy="5319712"/>
          </a:xfrm>
          <a:prstGeom prst="rect">
            <a:avLst/>
          </a:prstGeom>
          <a:noFill/>
          <a:ln w="9525" algn="ctr">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 </a:t>
            </a:r>
          </a:p>
        </p:txBody>
      </p:sp>
      <p:sp>
        <p:nvSpPr>
          <p:cNvPr id="6147" name="Content Placeholder 2"/>
          <p:cNvSpPr>
            <a:spLocks noGrp="1"/>
          </p:cNvSpPr>
          <p:nvPr>
            <p:ph idx="1"/>
          </p:nvPr>
        </p:nvSpPr>
        <p:spPr>
          <a:xfrm>
            <a:off x="685800" y="1371600"/>
            <a:ext cx="3581400" cy="4800600"/>
          </a:xfrm>
        </p:spPr>
        <p:txBody>
          <a:bodyPr/>
          <a:lstStyle/>
          <a:p>
            <a:r>
              <a:rPr lang="en-US" sz="2800" b="1" dirty="0" smtClean="0"/>
              <a:t>Cough</a:t>
            </a:r>
          </a:p>
          <a:p>
            <a:r>
              <a:rPr lang="en-US" sz="2800" b="1" dirty="0" smtClean="0"/>
              <a:t>Shortness of breath</a:t>
            </a:r>
          </a:p>
          <a:p>
            <a:r>
              <a:rPr lang="en-US" sz="2800" b="1" dirty="0" smtClean="0"/>
              <a:t>Mild wheeze</a:t>
            </a:r>
          </a:p>
          <a:p>
            <a:r>
              <a:rPr lang="en-US" sz="2800" b="1" dirty="0" smtClean="0"/>
              <a:t>Tight chest</a:t>
            </a:r>
          </a:p>
          <a:p>
            <a:r>
              <a:rPr lang="en-US" sz="2800" b="1" dirty="0" smtClean="0"/>
              <a:t>Night time symptoms</a:t>
            </a:r>
          </a:p>
          <a:p>
            <a:r>
              <a:rPr lang="en-US" sz="2800" b="1" dirty="0" smtClean="0"/>
              <a:t>Exposure to a known trigger</a:t>
            </a:r>
          </a:p>
          <a:p>
            <a:pPr>
              <a:buNone/>
            </a:pPr>
            <a:endParaRPr lang="en-US" sz="2800" dirty="0" smtClean="0"/>
          </a:p>
        </p:txBody>
      </p:sp>
      <p:pic>
        <p:nvPicPr>
          <p:cNvPr id="6148" name="Picture 4" descr="http://dnndesigner.com/wp-content/uploads/2012/10/asthma-kids.jpg"/>
          <p:cNvPicPr>
            <a:picLocks noChangeAspect="1" noChangeArrowheads="1"/>
          </p:cNvPicPr>
          <p:nvPr/>
        </p:nvPicPr>
        <p:blipFill>
          <a:blip r:embed="rId3" cstate="print"/>
          <a:srcRect/>
          <a:stretch>
            <a:fillRect/>
          </a:stretch>
        </p:blipFill>
        <p:spPr bwMode="auto">
          <a:xfrm>
            <a:off x="4572000" y="2133600"/>
            <a:ext cx="2476500" cy="2362200"/>
          </a:xfrm>
          <a:prstGeom prst="rect">
            <a:avLst/>
          </a:prstGeom>
          <a:noFill/>
          <a:ln w="9525">
            <a:noFill/>
            <a:miter lim="800000"/>
            <a:headEnd/>
            <a:tailEnd/>
          </a:ln>
        </p:spPr>
      </p:pic>
      <p:pic>
        <p:nvPicPr>
          <p:cNvPr id="28674" name="Picture 2" descr="http://teamshare/enterprise/communications/creativesvcs/Shared%20Documents/brand-toolbox/logos/nhps/bw-small.jpg"/>
          <p:cNvPicPr>
            <a:picLocks noChangeAspect="1" noChangeArrowheads="1"/>
          </p:cNvPicPr>
          <p:nvPr/>
        </p:nvPicPr>
        <p:blipFill>
          <a:blip r:embed="rId4" cstate="print"/>
          <a:srcRect/>
          <a:stretch>
            <a:fillRect/>
          </a:stretch>
        </p:blipFill>
        <p:spPr bwMode="auto">
          <a:xfrm>
            <a:off x="6019800" y="6019800"/>
            <a:ext cx="2857500" cy="571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munoehealth.com/wp-content/uploads/2013/02/asthma-triggers-01.jpg"/>
          <p:cNvPicPr>
            <a:picLocks noChangeAspect="1" noChangeArrowheads="1"/>
          </p:cNvPicPr>
          <p:nvPr/>
        </p:nvPicPr>
        <p:blipFill>
          <a:blip r:embed="rId3" cstate="print"/>
          <a:srcRect/>
          <a:stretch>
            <a:fillRect/>
          </a:stretch>
        </p:blipFill>
        <p:spPr bwMode="auto">
          <a:xfrm>
            <a:off x="152400" y="381000"/>
            <a:ext cx="8103418" cy="6283650"/>
          </a:xfrm>
          <a:prstGeom prst="rect">
            <a:avLst/>
          </a:prstGeom>
          <a:noFill/>
        </p:spPr>
      </p:pic>
      <p:pic>
        <p:nvPicPr>
          <p:cNvPr id="26626" name="Picture 2" descr="http://teamshare/enterprise/communications/creativesvcs/Shared%20Documents/brand-toolbox/logos/nhps/bw-small.jpg"/>
          <p:cNvPicPr>
            <a:picLocks noChangeAspect="1" noChangeArrowheads="1"/>
          </p:cNvPicPr>
          <p:nvPr/>
        </p:nvPicPr>
        <p:blipFill>
          <a:blip r:embed="rId4" cstate="print"/>
          <a:srcRect/>
          <a:stretch>
            <a:fillRect/>
          </a:stretch>
        </p:blipFill>
        <p:spPr bwMode="auto">
          <a:xfrm>
            <a:off x="6019800" y="6096000"/>
            <a:ext cx="2857500" cy="571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609600"/>
            <a:ext cx="7696200" cy="990600"/>
          </a:xfrm>
        </p:spPr>
        <p:txBody>
          <a:bodyPr>
            <a:normAutofit/>
          </a:bodyPr>
          <a:lstStyle/>
          <a:p>
            <a:pPr eaLnBrk="1" hangingPunct="1"/>
            <a:r>
              <a:rPr lang="en-US" sz="2700" dirty="0" smtClean="0">
                <a:solidFill>
                  <a:srgbClr val="FF0000"/>
                </a:solidFill>
              </a:rPr>
              <a:t>Medication: Two types What is the difference? </a:t>
            </a:r>
            <a:br>
              <a:rPr lang="en-US" sz="2700" dirty="0" smtClean="0">
                <a:solidFill>
                  <a:srgbClr val="FF0000"/>
                </a:solidFill>
              </a:rPr>
            </a:br>
            <a:r>
              <a:rPr lang="en-US" sz="2700" dirty="0" smtClean="0"/>
              <a:t>Rescue / reliever medications</a:t>
            </a:r>
          </a:p>
        </p:txBody>
      </p:sp>
      <p:sp>
        <p:nvSpPr>
          <p:cNvPr id="11267" name="Rectangle 3"/>
          <p:cNvSpPr>
            <a:spLocks noGrp="1" noChangeArrowheads="1"/>
          </p:cNvSpPr>
          <p:nvPr>
            <p:ph idx="1"/>
          </p:nvPr>
        </p:nvSpPr>
        <p:spPr>
          <a:xfrm>
            <a:off x="304800" y="1752600"/>
            <a:ext cx="8458200" cy="4572000"/>
          </a:xfrm>
        </p:spPr>
        <p:txBody>
          <a:bodyPr>
            <a:normAutofit fontScale="92500"/>
          </a:bodyPr>
          <a:lstStyle/>
          <a:p>
            <a:pPr eaLnBrk="1" hangingPunct="1">
              <a:lnSpc>
                <a:spcPct val="90000"/>
              </a:lnSpc>
              <a:buClr>
                <a:schemeClr val="folHlink"/>
              </a:buClr>
              <a:buSzPct val="105000"/>
            </a:pPr>
            <a:r>
              <a:rPr lang="en-US" sz="2400" dirty="0" smtClean="0"/>
              <a:t>Rescue inhalers are typically </a:t>
            </a:r>
            <a:r>
              <a:rPr lang="en-US" sz="2400" dirty="0" err="1" smtClean="0"/>
              <a:t>Albuterol</a:t>
            </a:r>
            <a:r>
              <a:rPr lang="en-US" sz="2400" dirty="0" smtClean="0"/>
              <a:t> products </a:t>
            </a:r>
          </a:p>
          <a:p>
            <a:pPr eaLnBrk="1" hangingPunct="1">
              <a:lnSpc>
                <a:spcPct val="90000"/>
              </a:lnSpc>
              <a:buClr>
                <a:schemeClr val="folHlink"/>
              </a:buClr>
              <a:buSzPct val="105000"/>
              <a:buFont typeface="Wingdings" pitchFamily="2" charset="2"/>
              <a:buNone/>
            </a:pPr>
            <a:r>
              <a:rPr lang="en-US" sz="2000" dirty="0" smtClean="0"/>
              <a:t>(</a:t>
            </a:r>
            <a:r>
              <a:rPr lang="en-US" sz="2000" dirty="0" err="1" smtClean="0"/>
              <a:t>Proventil</a:t>
            </a:r>
            <a:r>
              <a:rPr lang="en-US" sz="2000" dirty="0" smtClean="0"/>
              <a:t>, </a:t>
            </a:r>
            <a:r>
              <a:rPr lang="en-US" sz="2000" dirty="0" err="1" smtClean="0"/>
              <a:t>Ventolin</a:t>
            </a:r>
            <a:r>
              <a:rPr lang="en-US" sz="2000" dirty="0" smtClean="0"/>
              <a:t>, </a:t>
            </a:r>
            <a:r>
              <a:rPr lang="en-US" sz="2000" dirty="0" err="1" smtClean="0"/>
              <a:t>ProAir</a:t>
            </a:r>
            <a:r>
              <a:rPr lang="en-US" sz="2000" dirty="0" smtClean="0"/>
              <a:t>, </a:t>
            </a:r>
            <a:r>
              <a:rPr lang="en-US" sz="2000" dirty="0" err="1" smtClean="0"/>
              <a:t>Xopenex</a:t>
            </a:r>
            <a:r>
              <a:rPr lang="en-US" sz="2000" dirty="0" smtClean="0"/>
              <a:t>)</a:t>
            </a:r>
          </a:p>
          <a:p>
            <a:pPr eaLnBrk="1" hangingPunct="1">
              <a:lnSpc>
                <a:spcPct val="90000"/>
              </a:lnSpc>
              <a:buClr>
                <a:schemeClr val="folHlink"/>
              </a:buClr>
              <a:buSzPct val="105000"/>
            </a:pPr>
            <a:r>
              <a:rPr lang="en-US" sz="2600" dirty="0" smtClean="0"/>
              <a:t>Are taken when asthma symptoms are appearing (asthma flare up)</a:t>
            </a:r>
          </a:p>
          <a:p>
            <a:pPr eaLnBrk="1" hangingPunct="1">
              <a:lnSpc>
                <a:spcPct val="90000"/>
              </a:lnSpc>
              <a:buClr>
                <a:schemeClr val="folHlink"/>
              </a:buClr>
              <a:buSzPct val="105000"/>
            </a:pPr>
            <a:r>
              <a:rPr lang="en-US" sz="2600" dirty="0" smtClean="0"/>
              <a:t>Work by relaxing the muscles surrounding the airways</a:t>
            </a:r>
          </a:p>
          <a:p>
            <a:pPr eaLnBrk="1" hangingPunct="1">
              <a:lnSpc>
                <a:spcPct val="90000"/>
              </a:lnSpc>
              <a:buClr>
                <a:schemeClr val="folHlink"/>
              </a:buClr>
              <a:buSzPct val="105000"/>
            </a:pPr>
            <a:r>
              <a:rPr lang="en-US" sz="2600" dirty="0" smtClean="0"/>
              <a:t>Are taken 10-15 minutes before strenuous exercise/activity by people with Exercise Induced Asthma</a:t>
            </a:r>
          </a:p>
          <a:p>
            <a:pPr eaLnBrk="1" hangingPunct="1">
              <a:lnSpc>
                <a:spcPct val="90000"/>
              </a:lnSpc>
              <a:buClr>
                <a:schemeClr val="folHlink"/>
              </a:buClr>
              <a:buSzPct val="105000"/>
            </a:pPr>
            <a:r>
              <a:rPr lang="en-US" sz="2600" dirty="0" smtClean="0"/>
              <a:t>Do </a:t>
            </a:r>
            <a:r>
              <a:rPr lang="en-US" sz="2600" u="sng" dirty="0" smtClean="0"/>
              <a:t>NOT</a:t>
            </a:r>
            <a:r>
              <a:rPr lang="en-US" sz="2600" dirty="0" smtClean="0"/>
              <a:t> reduce or prevent swelling from developing in the lungs</a:t>
            </a:r>
          </a:p>
          <a:p>
            <a:pPr eaLnBrk="1" hangingPunct="1">
              <a:lnSpc>
                <a:spcPct val="90000"/>
              </a:lnSpc>
              <a:buClr>
                <a:schemeClr val="folHlink"/>
              </a:buClr>
              <a:buSzPct val="105000"/>
            </a:pPr>
            <a:endParaRPr lang="en-US" sz="2600" dirty="0"/>
          </a:p>
          <a:p>
            <a:pPr eaLnBrk="1" hangingPunct="1">
              <a:lnSpc>
                <a:spcPct val="90000"/>
              </a:lnSpc>
              <a:buClr>
                <a:schemeClr val="folHlink"/>
              </a:buClr>
              <a:buSzPct val="105000"/>
              <a:buNone/>
            </a:pPr>
            <a:r>
              <a:rPr lang="en-US" sz="2600" dirty="0" smtClean="0"/>
              <a:t>Patients/parents have often been noted to be giving the wrong medicine at the wrong time. </a:t>
            </a:r>
          </a:p>
        </p:txBody>
      </p:sp>
      <p:sp>
        <p:nvSpPr>
          <p:cNvPr id="11268" name="Slide Number Placeholder 4"/>
          <p:cNvSpPr>
            <a:spLocks noGrp="1"/>
          </p:cNvSpPr>
          <p:nvPr>
            <p:ph type="sldNum" sz="quarter" idx="12"/>
          </p:nvPr>
        </p:nvSpPr>
        <p:spPr>
          <a:noFill/>
        </p:spPr>
        <p:txBody>
          <a:bodyPr/>
          <a:lstStyle/>
          <a:p>
            <a:fld id="{7B1CAC3B-F188-4E7C-9BEC-4D5E9E1FBF46}" type="slidenum">
              <a:rPr lang="en-US" smtClean="0"/>
              <a:pPr/>
              <a:t>6</a:t>
            </a:fld>
            <a:endParaRPr lang="en-US" smtClean="0"/>
          </a:p>
        </p:txBody>
      </p:sp>
      <p:pic>
        <p:nvPicPr>
          <p:cNvPr id="24578" name="Picture 2" descr="http://teamshare/enterprise/communications/creativesvcs/Shared%20Documents/brand-toolbox/logos/nhps/bw-small.jpg"/>
          <p:cNvPicPr>
            <a:picLocks noChangeAspect="1" noChangeArrowheads="1"/>
          </p:cNvPicPr>
          <p:nvPr/>
        </p:nvPicPr>
        <p:blipFill>
          <a:blip r:embed="rId3" cstate="print"/>
          <a:srcRect/>
          <a:stretch>
            <a:fillRect/>
          </a:stretch>
        </p:blipFill>
        <p:spPr bwMode="auto">
          <a:xfrm>
            <a:off x="5410200" y="6096000"/>
            <a:ext cx="2857500" cy="571500"/>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304800"/>
            <a:ext cx="8077200" cy="1524000"/>
          </a:xfrm>
        </p:spPr>
        <p:txBody>
          <a:bodyPr>
            <a:normAutofit fontScale="90000"/>
          </a:bodyPr>
          <a:lstStyle/>
          <a:p>
            <a:pPr eaLnBrk="1" hangingPunct="1"/>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3100" dirty="0" smtClean="0">
                <a:solidFill>
                  <a:srgbClr val="FF0000"/>
                </a:solidFill>
              </a:rPr>
              <a:t>Medication: Two types What is the difference? </a:t>
            </a:r>
            <a:r>
              <a:rPr lang="en-US" sz="3100" b="1" dirty="0" smtClean="0"/>
              <a:t>Controller medications</a:t>
            </a:r>
          </a:p>
        </p:txBody>
      </p:sp>
      <p:sp>
        <p:nvSpPr>
          <p:cNvPr id="10243" name="Rectangle 3"/>
          <p:cNvSpPr>
            <a:spLocks noGrp="1" noChangeArrowheads="1"/>
          </p:cNvSpPr>
          <p:nvPr>
            <p:ph idx="1"/>
          </p:nvPr>
        </p:nvSpPr>
        <p:spPr>
          <a:xfrm>
            <a:off x="457200" y="1905000"/>
            <a:ext cx="8458200" cy="4221163"/>
          </a:xfrm>
        </p:spPr>
        <p:txBody>
          <a:bodyPr>
            <a:normAutofit/>
          </a:bodyPr>
          <a:lstStyle/>
          <a:p>
            <a:pPr eaLnBrk="1" hangingPunct="1">
              <a:lnSpc>
                <a:spcPct val="90000"/>
              </a:lnSpc>
              <a:buClr>
                <a:schemeClr val="folHlink"/>
              </a:buClr>
              <a:buSzPct val="105000"/>
            </a:pPr>
            <a:r>
              <a:rPr lang="en-US" dirty="0" smtClean="0"/>
              <a:t>Keeps swelling and mucus  in the airways</a:t>
            </a:r>
          </a:p>
          <a:p>
            <a:pPr eaLnBrk="1" hangingPunct="1">
              <a:lnSpc>
                <a:spcPct val="90000"/>
              </a:lnSpc>
              <a:buClr>
                <a:schemeClr val="folHlink"/>
              </a:buClr>
              <a:buSzPct val="105000"/>
            </a:pPr>
            <a:r>
              <a:rPr lang="en-US" dirty="0" smtClean="0"/>
              <a:t>Must be taken EVERY day even when not having symptoms</a:t>
            </a:r>
          </a:p>
          <a:p>
            <a:pPr eaLnBrk="1" hangingPunct="1">
              <a:lnSpc>
                <a:spcPct val="90000"/>
              </a:lnSpc>
              <a:buClr>
                <a:schemeClr val="folHlink"/>
              </a:buClr>
              <a:buSzPct val="105000"/>
            </a:pPr>
            <a:r>
              <a:rPr lang="en-US" dirty="0" smtClean="0"/>
              <a:t>Inhaled corticosteroids (ICS’s) are the most common and effective way to control asthma  </a:t>
            </a:r>
            <a:r>
              <a:rPr lang="en-US" sz="2000" dirty="0" smtClean="0"/>
              <a:t>Flovent, Pulmicort, QVAR, Advair</a:t>
            </a:r>
            <a:endParaRPr lang="en-US" dirty="0" smtClean="0"/>
          </a:p>
          <a:p>
            <a:pPr eaLnBrk="1" hangingPunct="1">
              <a:lnSpc>
                <a:spcPct val="90000"/>
              </a:lnSpc>
              <a:buClr>
                <a:schemeClr val="folHlink"/>
              </a:buClr>
              <a:buSzPct val="105000"/>
            </a:pPr>
            <a:r>
              <a:rPr lang="en-US" dirty="0" smtClean="0"/>
              <a:t>Also may have other medications like Singulair  in a pill</a:t>
            </a:r>
          </a:p>
          <a:p>
            <a:pPr eaLnBrk="1" hangingPunct="1">
              <a:lnSpc>
                <a:spcPct val="90000"/>
              </a:lnSpc>
              <a:buClr>
                <a:schemeClr val="folHlink"/>
              </a:buClr>
              <a:buSzPct val="105000"/>
            </a:pPr>
            <a:r>
              <a:rPr lang="en-US" dirty="0" smtClean="0"/>
              <a:t>Help prevent asthma flare ups from developing!</a:t>
            </a:r>
          </a:p>
        </p:txBody>
      </p:sp>
      <p:sp>
        <p:nvSpPr>
          <p:cNvPr id="10244" name="Slide Number Placeholder 4"/>
          <p:cNvSpPr>
            <a:spLocks noGrp="1"/>
          </p:cNvSpPr>
          <p:nvPr>
            <p:ph type="sldNum" sz="quarter" idx="12"/>
          </p:nvPr>
        </p:nvSpPr>
        <p:spPr>
          <a:noFill/>
        </p:spPr>
        <p:txBody>
          <a:bodyPr/>
          <a:lstStyle/>
          <a:p>
            <a:fld id="{45074D03-A1F3-4DB8-8A4E-A6003BF82CAB}" type="slidenum">
              <a:rPr lang="en-US" smtClean="0"/>
              <a:pPr/>
              <a:t>7</a:t>
            </a:fld>
            <a:endParaRPr lang="en-US" smtClean="0"/>
          </a:p>
        </p:txBody>
      </p:sp>
      <p:pic>
        <p:nvPicPr>
          <p:cNvPr id="22530" name="Picture 2" descr="http://teamshare/enterprise/communications/creativesvcs/Shared%20Documents/brand-toolbox/logos/nhps/bw-small.jpg"/>
          <p:cNvPicPr>
            <a:picLocks noChangeAspect="1" noChangeArrowheads="1"/>
          </p:cNvPicPr>
          <p:nvPr/>
        </p:nvPicPr>
        <p:blipFill>
          <a:blip r:embed="rId3" cstate="print"/>
          <a:srcRect/>
          <a:stretch>
            <a:fillRect/>
          </a:stretch>
        </p:blipFill>
        <p:spPr bwMode="auto">
          <a:xfrm>
            <a:off x="5638800" y="6096000"/>
            <a:ext cx="2857500" cy="571500"/>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shstewar\Pictures\zstat.bmp"/>
          <p:cNvPicPr>
            <a:picLocks noChangeAspect="1" noChangeArrowheads="1"/>
          </p:cNvPicPr>
          <p:nvPr/>
        </p:nvPicPr>
        <p:blipFill>
          <a:blip r:embed="rId2" cstate="print"/>
          <a:srcRect/>
          <a:stretch>
            <a:fillRect/>
          </a:stretch>
        </p:blipFill>
        <p:spPr bwMode="auto">
          <a:xfrm>
            <a:off x="838200" y="1371600"/>
            <a:ext cx="2209800" cy="2175451"/>
          </a:xfrm>
          <a:prstGeom prst="rect">
            <a:avLst/>
          </a:prstGeom>
          <a:noFill/>
        </p:spPr>
      </p:pic>
      <p:pic>
        <p:nvPicPr>
          <p:cNvPr id="28677" name="Picture 5" descr="http://visn22.kramesonline.com/100989.img"/>
          <p:cNvPicPr>
            <a:picLocks noChangeAspect="1" noChangeArrowheads="1"/>
          </p:cNvPicPr>
          <p:nvPr/>
        </p:nvPicPr>
        <p:blipFill>
          <a:blip r:embed="rId3" cstate="print"/>
          <a:srcRect/>
          <a:stretch>
            <a:fillRect/>
          </a:stretch>
        </p:blipFill>
        <p:spPr bwMode="auto">
          <a:xfrm>
            <a:off x="4191000" y="3429000"/>
            <a:ext cx="3333750" cy="2857500"/>
          </a:xfrm>
          <a:prstGeom prst="rect">
            <a:avLst/>
          </a:prstGeom>
          <a:noFill/>
        </p:spPr>
      </p:pic>
      <p:pic>
        <p:nvPicPr>
          <p:cNvPr id="28679" name="Picture 7" descr="http://www.uwhealth.org/images/ewebeditpro/uploadimages/4815_4937_MaskInhale(3).JPG"/>
          <p:cNvPicPr>
            <a:picLocks noChangeAspect="1" noChangeArrowheads="1"/>
          </p:cNvPicPr>
          <p:nvPr/>
        </p:nvPicPr>
        <p:blipFill>
          <a:blip r:embed="rId4" cstate="print"/>
          <a:srcRect/>
          <a:stretch>
            <a:fillRect/>
          </a:stretch>
        </p:blipFill>
        <p:spPr bwMode="auto">
          <a:xfrm>
            <a:off x="5181600" y="1371102"/>
            <a:ext cx="3177561" cy="1905498"/>
          </a:xfrm>
          <a:prstGeom prst="rect">
            <a:avLst/>
          </a:prstGeom>
          <a:noFill/>
        </p:spPr>
      </p:pic>
      <p:pic>
        <p:nvPicPr>
          <p:cNvPr id="28681" name="Picture 9" descr="http://my.clevelandclinic.org/PublishingImages/HIC/diskus-dpi.GIF"/>
          <p:cNvPicPr>
            <a:picLocks noChangeAspect="1" noChangeArrowheads="1"/>
          </p:cNvPicPr>
          <p:nvPr/>
        </p:nvPicPr>
        <p:blipFill>
          <a:blip r:embed="rId5" cstate="print"/>
          <a:srcRect/>
          <a:stretch>
            <a:fillRect/>
          </a:stretch>
        </p:blipFill>
        <p:spPr bwMode="auto">
          <a:xfrm>
            <a:off x="914400" y="3962400"/>
            <a:ext cx="2590800" cy="21374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sz="2800" dirty="0" smtClean="0"/>
              <a:t>Asthma Action Plan Uses  </a:t>
            </a:r>
            <a:br>
              <a:rPr lang="en-US" sz="2800" dirty="0" smtClean="0"/>
            </a:br>
            <a:r>
              <a:rPr lang="en-US" sz="2800" dirty="0" smtClean="0"/>
              <a:t> Colors To Help Manage Asthma</a:t>
            </a:r>
          </a:p>
        </p:txBody>
      </p:sp>
      <p:sp>
        <p:nvSpPr>
          <p:cNvPr id="4" name="Rectangle 3"/>
          <p:cNvSpPr>
            <a:spLocks noGrp="1" noChangeArrowheads="1"/>
          </p:cNvSpPr>
          <p:nvPr>
            <p:ph idx="1"/>
          </p:nvPr>
        </p:nvSpPr>
        <p:spPr/>
        <p:txBody>
          <a:bodyPr lIns="92075" tIns="46038" rIns="92075" bIns="46038">
            <a:normAutofit/>
          </a:bodyPr>
          <a:lstStyle/>
          <a:p>
            <a:pPr eaLnBrk="1" hangingPunct="1">
              <a:lnSpc>
                <a:spcPct val="90000"/>
              </a:lnSpc>
              <a:buClr>
                <a:schemeClr val="folHlink"/>
              </a:buClr>
              <a:buNone/>
            </a:pPr>
            <a:r>
              <a:rPr lang="en-US" sz="2800" u="sng" dirty="0" smtClean="0">
                <a:solidFill>
                  <a:srgbClr val="00C700"/>
                </a:solidFill>
              </a:rPr>
              <a:t>Green Zone</a:t>
            </a:r>
            <a:r>
              <a:rPr lang="en-US" sz="2800" dirty="0" smtClean="0"/>
              <a:t>:  All Clear/Breathing Good/Go </a:t>
            </a:r>
          </a:p>
          <a:p>
            <a:pPr lvl="1" eaLnBrk="1" hangingPunct="1">
              <a:lnSpc>
                <a:spcPct val="90000"/>
              </a:lnSpc>
              <a:buClr>
                <a:schemeClr val="folHlink"/>
              </a:buClr>
              <a:buSzPct val="90000"/>
              <a:buFont typeface="Calibri" pitchFamily="34" charset="0"/>
              <a:buChar char="–"/>
            </a:pPr>
            <a:r>
              <a:rPr lang="en-US" dirty="0" smtClean="0"/>
              <a:t>No asthma symptoms and/or </a:t>
            </a:r>
          </a:p>
          <a:p>
            <a:pPr lvl="1" eaLnBrk="1" hangingPunct="1">
              <a:lnSpc>
                <a:spcPct val="90000"/>
              </a:lnSpc>
              <a:buClr>
                <a:schemeClr val="folHlink"/>
              </a:buClr>
              <a:buSzPct val="90000"/>
              <a:buFont typeface="Calibri" pitchFamily="34" charset="0"/>
              <a:buChar char="–"/>
            </a:pPr>
            <a:r>
              <a:rPr lang="en-US" dirty="0" smtClean="0"/>
              <a:t>Peak flow 80-100% </a:t>
            </a:r>
          </a:p>
          <a:p>
            <a:pPr eaLnBrk="1" hangingPunct="1">
              <a:lnSpc>
                <a:spcPct val="90000"/>
              </a:lnSpc>
              <a:buClr>
                <a:schemeClr val="folHlink"/>
              </a:buClr>
            </a:pPr>
            <a:r>
              <a:rPr lang="en-US" sz="2800" u="sng" dirty="0" smtClean="0">
                <a:solidFill>
                  <a:srgbClr val="FFFF00"/>
                </a:solidFill>
              </a:rPr>
              <a:t>Yellow Zone</a:t>
            </a:r>
            <a:r>
              <a:rPr lang="en-US" sz="2800" dirty="0" smtClean="0"/>
              <a:t>:  Caution/Slow Down</a:t>
            </a:r>
          </a:p>
          <a:p>
            <a:pPr lvl="1" eaLnBrk="1" hangingPunct="1">
              <a:lnSpc>
                <a:spcPct val="90000"/>
              </a:lnSpc>
              <a:buClr>
                <a:schemeClr val="folHlink"/>
              </a:buClr>
              <a:buSzPct val="85000"/>
              <a:buFont typeface="Calibri" pitchFamily="34" charset="0"/>
              <a:buChar char="–"/>
            </a:pPr>
            <a:r>
              <a:rPr lang="en-US" dirty="0" smtClean="0"/>
              <a:t>Some asthma symptoms and/or</a:t>
            </a:r>
          </a:p>
          <a:p>
            <a:pPr lvl="1" eaLnBrk="1" hangingPunct="1">
              <a:lnSpc>
                <a:spcPct val="90000"/>
              </a:lnSpc>
              <a:buClr>
                <a:schemeClr val="folHlink"/>
              </a:buClr>
              <a:buSzPct val="85000"/>
              <a:buFont typeface="Calibri" pitchFamily="34" charset="0"/>
              <a:buChar char="–"/>
            </a:pPr>
            <a:r>
              <a:rPr lang="en-US" dirty="0" smtClean="0"/>
              <a:t>Peak flow 50-80% </a:t>
            </a:r>
          </a:p>
          <a:p>
            <a:pPr eaLnBrk="1" hangingPunct="1">
              <a:lnSpc>
                <a:spcPct val="90000"/>
              </a:lnSpc>
              <a:buClr>
                <a:schemeClr val="folHlink"/>
              </a:buClr>
            </a:pPr>
            <a:r>
              <a:rPr lang="en-US" sz="2800" u="sng" dirty="0" smtClean="0">
                <a:solidFill>
                  <a:srgbClr val="FF0000"/>
                </a:solidFill>
              </a:rPr>
              <a:t>Red Zone</a:t>
            </a:r>
            <a:r>
              <a:rPr lang="en-US" sz="2800" dirty="0" smtClean="0"/>
              <a:t>:  Medical Alert/Stop</a:t>
            </a:r>
          </a:p>
          <a:p>
            <a:pPr lvl="1" eaLnBrk="1" hangingPunct="1">
              <a:lnSpc>
                <a:spcPct val="90000"/>
              </a:lnSpc>
              <a:buClr>
                <a:schemeClr val="folHlink"/>
              </a:buClr>
              <a:buSzPct val="95000"/>
              <a:buFont typeface="Calibri" pitchFamily="34" charset="0"/>
              <a:buChar char="–"/>
            </a:pPr>
            <a:r>
              <a:rPr lang="en-US" dirty="0" smtClean="0"/>
              <a:t>Severe asthma symptoms and/or </a:t>
            </a:r>
          </a:p>
          <a:p>
            <a:pPr lvl="1" eaLnBrk="1" hangingPunct="1">
              <a:lnSpc>
                <a:spcPct val="90000"/>
              </a:lnSpc>
              <a:buClr>
                <a:schemeClr val="folHlink"/>
              </a:buClr>
              <a:buSzPct val="95000"/>
              <a:buFont typeface="Calibri" pitchFamily="34" charset="0"/>
              <a:buChar char="–"/>
            </a:pPr>
            <a:r>
              <a:rPr lang="en-US" dirty="0" smtClean="0"/>
              <a:t>Peak flow &lt; 50%</a:t>
            </a:r>
          </a:p>
        </p:txBody>
      </p:sp>
      <p:pic>
        <p:nvPicPr>
          <p:cNvPr id="5" name="Picture 2"/>
          <p:cNvPicPr>
            <a:picLocks noChangeAspect="1" noChangeArrowheads="1"/>
          </p:cNvPicPr>
          <p:nvPr/>
        </p:nvPicPr>
        <p:blipFill>
          <a:blip r:embed="rId2" cstate="print"/>
          <a:srcRect/>
          <a:stretch>
            <a:fillRect/>
          </a:stretch>
        </p:blipFill>
        <p:spPr bwMode="auto">
          <a:xfrm>
            <a:off x="6019800" y="2362200"/>
            <a:ext cx="2363723" cy="3581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291</TotalTime>
  <Words>1093</Words>
  <Application>Microsoft Office PowerPoint</Application>
  <PresentationFormat>On-screen Show (4:3)</PresentationFormat>
  <Paragraphs>112</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Creating An Asthma Friendly School</vt:lpstr>
      <vt:lpstr>Acknowledgement and Disclaimer </vt:lpstr>
      <vt:lpstr>Normal and asthmatic bronchiole     </vt:lpstr>
      <vt:lpstr> </vt:lpstr>
      <vt:lpstr>Slide 5</vt:lpstr>
      <vt:lpstr>Medication: Two types What is the difference?  Rescue / reliever medications</vt:lpstr>
      <vt:lpstr>    Medication: Two types What is the difference? Controller medications</vt:lpstr>
      <vt:lpstr>Slide 8</vt:lpstr>
      <vt:lpstr>Asthma Action Plan Uses    Colors To Help Manage Asthma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These Kids With Asthma…….</vt:lpstr>
      <vt:lpstr>Became Superstar Athletes!!</vt:lpstr>
      <vt:lpstr>Slide 24</vt:lpstr>
      <vt:lpstr>Slide 25</vt:lpstr>
      <vt:lpstr>Acknowledgements and Questions</vt:lpstr>
    </vt:vector>
  </TitlesOfParts>
  <Company>Nemours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shstewar</dc:creator>
  <cp:lastModifiedBy>crkane</cp:lastModifiedBy>
  <cp:revision>43</cp:revision>
  <dcterms:created xsi:type="dcterms:W3CDTF">2014-03-07T14:00:15Z</dcterms:created>
  <dcterms:modified xsi:type="dcterms:W3CDTF">2014-03-14T14:34:56Z</dcterms:modified>
</cp:coreProperties>
</file>