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5" r:id="rId5"/>
    <p:sldId id="261" r:id="rId6"/>
    <p:sldId id="262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007" autoAdjust="0"/>
  </p:normalViewPr>
  <p:slideViewPr>
    <p:cSldViewPr>
      <p:cViewPr>
        <p:scale>
          <a:sx n="72" d="100"/>
          <a:sy n="72" d="100"/>
        </p:scale>
        <p:origin x="-1104" y="-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29F1A-D8C6-4BBE-97DE-98DC166791D1}" type="datetimeFigureOut">
              <a:rPr lang="en-US" smtClean="0"/>
              <a:pPr/>
              <a:t>3/20/2014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36486-D6B2-4D29-94E6-228FC29574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074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z="1400" dirty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CD0EA16-2469-4437-8FD4-4AC27AD17C12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613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5AC4B0-B935-486E-B45C-1296F848D8C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7516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endParaRPr lang="en-US" alt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DB15146-8A38-4EA6-9A2E-C30B73E12DE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3049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In addition, during calendar year 2013, 665 early learning professionals were trained in Child-Adult Relationship Enhancement (CARE) and 25 teachers received Teacher-Child Interaction Therapy (TCIT) training. Both CARE and TCIT are adaptations of PCIT for non-clinical staff working with young children, including early care and education professionals, parents, caregivers and foster families.  All these researched approaches focus on strategies to build positive relationships with a child.  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BCD550-CF13-4BC6-8FA3-07F60DD0E73B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6241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472BE74-796D-4C6B-9517-7785AE4023FD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4620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698AEA0-A7D4-46E5-A1B0-A6E37E35644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13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DB45357-A4EE-457B-B20D-3EF10F62B508}" type="datetimeFigureOut">
              <a:rPr lang="en-US"/>
              <a:pPr>
                <a:defRPr/>
              </a:pPr>
              <a:t>3/20/2014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C9C2D1"/>
              </a:solidFill>
            </a:endParaRP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E02864F-9741-47A2-83C3-EB9F0999B32F}" type="slidenum">
              <a:rPr lang="en-US">
                <a:solidFill>
                  <a:srgbClr val="C9C2D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9C2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0468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AC2C6-446A-4059-9467-ADFE827743A5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2133-24B1-490D-97AE-5E35FBF0D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607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EC52-8A60-488D-A08E-68C3A64DF82B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AFA9D-88F7-464C-8CD1-728D64FD86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9985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137" y="304800"/>
            <a:ext cx="8253663" cy="1143000"/>
          </a:xfrm>
        </p:spPr>
        <p:txBody>
          <a:bodyPr/>
          <a:lstStyle>
            <a:lvl1pPr algn="r"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675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19D06-CE17-4825-9940-368E31C6644C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2577-DF11-4384-B623-62565173EA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411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1C259-8ACF-4BD4-8949-FF9C2E5FF840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B673013-11D5-4A06-974A-669C046639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4885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ACF602-88DB-412B-8F5A-7828B4139446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711CD16-2484-4AB9-AC2F-8ED13964D3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822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2ED6B7-E8DA-44CB-9A5D-3DE257D301E1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48F045-56CC-4A3D-A3AD-D491BE8C4F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456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921E-4F1F-4CE7-8BED-290F6D85FAE9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E6368-AF8B-4662-89E2-AA971F223C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1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1AA94-E0D4-495A-9802-085E245FE116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3749C0B-7177-491A-A050-6239C7B31CEC}" type="slidenum">
              <a:rPr lang="en-US">
                <a:solidFill>
                  <a:srgbClr val="69676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696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792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F6DF7-6314-45E5-9672-31DE79C85909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48BA7-847C-4B34-8027-6BFB554C62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698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D756FF-04D1-466C-B489-0B9C00ACA1EA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324AD91-ED58-44E5-B826-E7478DD6C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29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3A2A270-324A-4606-B82C-6D8C96516CB4}" type="datetimeFigureOut">
              <a:rPr lang="en-US">
                <a:solidFill>
                  <a:srgbClr val="69676D"/>
                </a:solidFill>
              </a:rPr>
              <a:pPr>
                <a:defRPr/>
              </a:pPr>
              <a:t>3/20/2014</a:t>
            </a:fld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69676D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C6FAAEB-4DDD-4B4E-B1E9-E1DD3AB2A7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6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6BB1C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6585C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1828800"/>
            <a:ext cx="6858000" cy="2209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Division of Prevention and Behavioral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0" name="Subtitle 4"/>
          <p:cNvSpPr>
            <a:spLocks noGrp="1"/>
          </p:cNvSpPr>
          <p:nvPr>
            <p:ph type="subTitle" idx="1"/>
          </p:nvPr>
        </p:nvSpPr>
        <p:spPr>
          <a:xfrm rot="10800000" flipH="1" flipV="1">
            <a:off x="-5105400" y="5867400"/>
            <a:ext cx="4419600" cy="457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1-800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7016259"/>
              </p:ext>
            </p:extLst>
          </p:nvPr>
        </p:nvGraphicFramePr>
        <p:xfrm>
          <a:off x="609600" y="152400"/>
          <a:ext cx="5105400" cy="1280160"/>
        </p:xfrm>
        <a:graphic>
          <a:graphicData uri="http://schemas.openxmlformats.org/drawingml/2006/table">
            <a:tbl>
              <a:tblPr/>
              <a:tblGrid>
                <a:gridCol w="729196"/>
                <a:gridCol w="4376204"/>
              </a:tblGrid>
              <a:tr h="128016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401" marR="6640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800" b="1" i="1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Book Antiqua"/>
                          <a:ea typeface="Times New Roman"/>
                          <a:cs typeface="Times New Roman"/>
                        </a:rPr>
                        <a:t>The Department of Services</a:t>
                      </a:r>
                      <a:endParaRPr lang="en-US" sz="1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800" b="1" i="1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Book Antiqua"/>
                          <a:ea typeface="Times New Roman"/>
                          <a:cs typeface="Times New Roman"/>
                        </a:rPr>
                        <a:t>for Children, Youth and</a:t>
                      </a:r>
                      <a:endParaRPr lang="en-US" sz="1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800" b="1" i="1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Book Antiqua"/>
                          <a:ea typeface="Times New Roman"/>
                          <a:cs typeface="Times New Roman"/>
                        </a:rPr>
                        <a:t> Their Families</a:t>
                      </a:r>
                      <a:endParaRPr lang="en-US" sz="1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401" marR="6640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7655" name="Picture 2" descr="bluyel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459" y="320566"/>
            <a:ext cx="7905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435630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Accomplishments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Picture 2" descr="http://ts1.mm.bing.net/th?id=H.4848877524356392&amp;w=108&amp;h=164&amp;c=7&amp;rs=1&amp;url=http%3a%2f%2fplanning11student.wordpress.com%2faccomplishments%2f&amp;pid=1.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292929"/>
            <a:ext cx="2286000" cy="318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05000"/>
            <a:ext cx="8153400" cy="4191000"/>
          </a:xfrm>
        </p:spPr>
        <p:txBody>
          <a:bodyPr/>
          <a:lstStyle/>
          <a:p>
            <a:r>
              <a:rPr lang="en-US" sz="3200" dirty="0" smtClean="0"/>
              <a:t>Increased Access to Services</a:t>
            </a:r>
          </a:p>
          <a:p>
            <a:r>
              <a:rPr lang="en-US" sz="3200" dirty="0" smtClean="0"/>
              <a:t>Continuously Improved Quality of Services</a:t>
            </a:r>
          </a:p>
          <a:p>
            <a:r>
              <a:rPr lang="en-US" sz="3200" dirty="0" smtClean="0"/>
              <a:t>Intensified Early Childhood Mental Health </a:t>
            </a:r>
          </a:p>
          <a:p>
            <a:r>
              <a:rPr lang="en-US" sz="3200" dirty="0" smtClean="0"/>
              <a:t>Strengthened Prevention Services</a:t>
            </a:r>
          </a:p>
        </p:txBody>
      </p:sp>
    </p:spTree>
    <p:extLst>
      <p:ext uri="{BB962C8B-B14F-4D97-AF65-F5344CB8AC3E}">
        <p14:creationId xmlns:p14="http://schemas.microsoft.com/office/powerpoint/2010/main" xmlns="" val="339729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7952" cy="4800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en-US" sz="3000" dirty="0" smtClean="0"/>
              <a:t>Elementary School FCTs – 1,573 students     (11.5% Increase)</a:t>
            </a:r>
          </a:p>
          <a:p>
            <a:pPr>
              <a:spcBef>
                <a:spcPts val="0"/>
              </a:spcBef>
            </a:pPr>
            <a:r>
              <a:rPr lang="en-US" altLang="en-US" sz="3000" dirty="0" smtClean="0"/>
              <a:t>Community-Based Treatment Service</a:t>
            </a:r>
          </a:p>
          <a:p>
            <a:pPr>
              <a:spcBef>
                <a:spcPts val="0"/>
              </a:spcBef>
            </a:pPr>
            <a:r>
              <a:rPr lang="en-US" altLang="en-US" sz="3000" dirty="0" smtClean="0"/>
              <a:t>Behavioral Health Services to Youth                          in DYRS Facilities (Approx. 150 each week)</a:t>
            </a:r>
          </a:p>
          <a:p>
            <a:pPr>
              <a:spcBef>
                <a:spcPts val="0"/>
              </a:spcBef>
            </a:pPr>
            <a:r>
              <a:rPr lang="en-US" altLang="en-US" sz="3000" dirty="0" smtClean="0"/>
              <a:t>Treatment Services – over 4,400 served</a:t>
            </a:r>
          </a:p>
          <a:p>
            <a:pPr marL="285750" indent="0">
              <a:spcBef>
                <a:spcPts val="0"/>
              </a:spcBef>
              <a:buNone/>
            </a:pPr>
            <a:r>
              <a:rPr lang="en-US" altLang="en-US" sz="3000" dirty="0" smtClean="0"/>
              <a:t>(4.9% Increase)</a:t>
            </a:r>
          </a:p>
          <a:p>
            <a:pPr>
              <a:spcBef>
                <a:spcPts val="0"/>
              </a:spcBef>
            </a:pPr>
            <a:r>
              <a:rPr lang="en-US" altLang="en-US" sz="3000" dirty="0" smtClean="0"/>
              <a:t>Prevention Services – over 9,100 served</a:t>
            </a:r>
          </a:p>
          <a:p>
            <a:pPr marL="0" indent="285750">
              <a:spcBef>
                <a:spcPts val="0"/>
              </a:spcBef>
              <a:buNone/>
            </a:pPr>
            <a:r>
              <a:rPr lang="en-US" altLang="en-US" sz="3000" dirty="0" smtClean="0"/>
              <a:t>(10% increase) 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en-US" dirty="0" smtClean="0"/>
          </a:p>
          <a:p>
            <a:pPr>
              <a:spcBef>
                <a:spcPts val="0"/>
              </a:spcBef>
            </a:pPr>
            <a:endParaRPr lang="en-US" altLang="en-US" dirty="0" smtClean="0"/>
          </a:p>
          <a:p>
            <a:pPr marL="0" indent="0">
              <a:spcBef>
                <a:spcPts val="0"/>
              </a:spcBef>
              <a:buFontTx/>
              <a:buChar char="-"/>
            </a:pPr>
            <a:endParaRPr lang="en-US" alt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Accomplishments: Access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8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Accomplishments: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572000"/>
          </a:xfrm>
        </p:spPr>
        <p:txBody>
          <a:bodyPr/>
          <a:lstStyle/>
          <a:p>
            <a:r>
              <a:rPr lang="en-US" sz="3200" dirty="0" smtClean="0"/>
              <a:t>Children served through our Crisis Service in 2013   2,049</a:t>
            </a:r>
          </a:p>
          <a:p>
            <a:r>
              <a:rPr lang="en-US" sz="3200" dirty="0" smtClean="0"/>
              <a:t>Students trained in Suicide Prevention 12,197</a:t>
            </a:r>
          </a:p>
          <a:p>
            <a:r>
              <a:rPr lang="en-US" sz="3200" dirty="0" smtClean="0"/>
              <a:t>Teachers </a:t>
            </a:r>
            <a:r>
              <a:rPr lang="en-US" sz="3200" dirty="0"/>
              <a:t>trained in Suicide Prevention </a:t>
            </a:r>
            <a:r>
              <a:rPr lang="en-US" sz="3200" dirty="0" smtClean="0"/>
              <a:t> 4,250</a:t>
            </a:r>
          </a:p>
          <a:p>
            <a:r>
              <a:rPr lang="en-US" sz="3200" dirty="0" smtClean="0"/>
              <a:t>Children served through our Trauma unit attached to the Wilmington Police Department (CDCP) 206 children in 2013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50846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Accomplishments: </a:t>
            </a:r>
            <a:br>
              <a:rPr lang="en-US" altLang="en-US" b="1" dirty="0" smtClean="0">
                <a:solidFill>
                  <a:schemeClr val="accent1"/>
                </a:solidFill>
              </a:rPr>
            </a:br>
            <a:r>
              <a:rPr lang="en-US" altLang="en-US" b="1" dirty="0" smtClean="0">
                <a:solidFill>
                  <a:schemeClr val="accent1"/>
                </a:solidFill>
              </a:rPr>
              <a:t>Early Childhood Mental Health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810000"/>
            <a:ext cx="8153400" cy="2667000"/>
          </a:xfrm>
        </p:spPr>
        <p:txBody>
          <a:bodyPr/>
          <a:lstStyle/>
          <a:p>
            <a:r>
              <a:rPr lang="en-US" altLang="en-US" sz="3200" dirty="0" smtClean="0"/>
              <a:t>Improved quality of treatment (through use of evidence-based practice PCIT as one example) Strengthened family partnership across the system. 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6637" y="1676400"/>
            <a:ext cx="3285648" cy="198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4497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Accomplishments: </a:t>
            </a:r>
            <a:br>
              <a:rPr lang="en-US" altLang="en-US" b="1" dirty="0" smtClean="0">
                <a:solidFill>
                  <a:schemeClr val="accent1"/>
                </a:solidFill>
              </a:rPr>
            </a:br>
            <a:r>
              <a:rPr lang="en-US" altLang="en-US" b="1" dirty="0" smtClean="0">
                <a:solidFill>
                  <a:schemeClr val="accent1"/>
                </a:solidFill>
              </a:rPr>
              <a:t>Prevention Services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57400"/>
            <a:ext cx="8153400" cy="4038600"/>
          </a:xfrm>
        </p:spPr>
        <p:txBody>
          <a:bodyPr/>
          <a:lstStyle/>
          <a:p>
            <a:r>
              <a:rPr lang="en-US" altLang="en-US" sz="3200" dirty="0" smtClean="0"/>
              <a:t>After School/Summer Prevention Programs</a:t>
            </a:r>
          </a:p>
          <a:p>
            <a:pPr marL="0" indent="338138">
              <a:buNone/>
            </a:pPr>
            <a:r>
              <a:rPr lang="en-US" altLang="en-US" sz="3200" dirty="0" smtClean="0"/>
              <a:t>-Suicide Prevention</a:t>
            </a:r>
          </a:p>
          <a:p>
            <a:pPr marL="0" indent="338138">
              <a:buNone/>
            </a:pPr>
            <a:r>
              <a:rPr lang="en-US" altLang="en-US" sz="3200" dirty="0" smtClean="0"/>
              <a:t>-Violence Prevention</a:t>
            </a:r>
          </a:p>
          <a:p>
            <a:r>
              <a:rPr lang="en-US" altLang="en-US" sz="3200" dirty="0" smtClean="0"/>
              <a:t>Anti-Bullying</a:t>
            </a:r>
          </a:p>
          <a:p>
            <a:r>
              <a:rPr lang="en-US" altLang="en-US" sz="3200" dirty="0" smtClean="0"/>
              <a:t>Youth/Leadership Development</a:t>
            </a:r>
          </a:p>
        </p:txBody>
      </p:sp>
      <p:pic>
        <p:nvPicPr>
          <p:cNvPr id="15364" name="Picture 7" descr="C:\Users\Anita.Smith\AppData\Local\Microsoft\Windows\Temporary Internet Files\Content.Outlook\HYG4K46P\Daynaja Photo's 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6200" y="2819400"/>
            <a:ext cx="2209800" cy="3331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965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1"/>
                </a:solidFill>
              </a:rPr>
              <a:t>New enhancements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Expand the Behavioral Health Consultant Program in the Middle Schools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Psychiatric Consultations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Tele-psychiatry</a:t>
            </a:r>
          </a:p>
        </p:txBody>
      </p:sp>
      <p:pic>
        <p:nvPicPr>
          <p:cNvPr id="16388" name="Picture 16" descr="http://www.sdfsc.esc2.net/Images/students_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038600"/>
            <a:ext cx="34448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680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DPBH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4000" dirty="0" smtClean="0"/>
              <a:t>Intake 800-722-7710</a:t>
            </a:r>
          </a:p>
          <a:p>
            <a:r>
              <a:rPr lang="en-US" sz="4000" dirty="0" smtClean="0"/>
              <a:t>Child Priority Response (Crisis) 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800-969-HELP (4357)</a:t>
            </a:r>
          </a:p>
          <a:p>
            <a:pPr marL="0" indent="0">
              <a:buNone/>
            </a:pPr>
            <a:r>
              <a:rPr lang="en-US" sz="4000" dirty="0" smtClean="0"/>
              <a:t>  DSCYF_Intake_General@state.de.us</a:t>
            </a:r>
          </a:p>
        </p:txBody>
      </p:sp>
    </p:spTree>
    <p:extLst>
      <p:ext uri="{BB962C8B-B14F-4D97-AF65-F5344CB8AC3E}">
        <p14:creationId xmlns:p14="http://schemas.microsoft.com/office/powerpoint/2010/main" xmlns="" val="79311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edia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257</TotalTime>
  <Words>283</Words>
  <Application>Microsoft Office PowerPoint</Application>
  <PresentationFormat>On-screen Show (4:3)</PresentationFormat>
  <Paragraphs>52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1_Median</vt:lpstr>
      <vt:lpstr>        Division of Prevention and Behavioral  Health Services</vt:lpstr>
      <vt:lpstr>Accomplishments</vt:lpstr>
      <vt:lpstr>Accomplishments: Access</vt:lpstr>
      <vt:lpstr>Accomplishments: Access</vt:lpstr>
      <vt:lpstr>Accomplishments:  Early Childhood Mental Health </vt:lpstr>
      <vt:lpstr>Accomplishments:  Prevention Services</vt:lpstr>
      <vt:lpstr>New enhancements</vt:lpstr>
      <vt:lpstr>Contact DPBH</vt:lpstr>
    </vt:vector>
  </TitlesOfParts>
  <Company>DSCYF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of Prevention and Behavioral  Health Services</dc:title>
  <dc:creator>Gindhart Jana R (DSCYF)</dc:creator>
  <cp:lastModifiedBy>gcelano</cp:lastModifiedBy>
  <cp:revision>15</cp:revision>
  <cp:lastPrinted>2014-03-14T16:30:59Z</cp:lastPrinted>
  <dcterms:created xsi:type="dcterms:W3CDTF">2014-02-19T20:30:47Z</dcterms:created>
  <dcterms:modified xsi:type="dcterms:W3CDTF">2014-03-20T13:09:16Z</dcterms:modified>
</cp:coreProperties>
</file>