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7" r:id="rId3"/>
    <p:sldId id="269" r:id="rId4"/>
    <p:sldId id="257" r:id="rId5"/>
    <p:sldId id="271" r:id="rId6"/>
    <p:sldId id="258" r:id="rId7"/>
    <p:sldId id="259" r:id="rId8"/>
    <p:sldId id="260" r:id="rId9"/>
    <p:sldId id="261" r:id="rId10"/>
    <p:sldId id="272" r:id="rId11"/>
    <p:sldId id="273" r:id="rId12"/>
    <p:sldId id="262" r:id="rId13"/>
    <p:sldId id="263" r:id="rId14"/>
    <p:sldId id="274" r:id="rId15"/>
    <p:sldId id="275" r:id="rId16"/>
    <p:sldId id="276" r:id="rId17"/>
    <p:sldId id="277" r:id="rId18"/>
    <p:sldId id="278" r:id="rId19"/>
    <p:sldId id="279" r:id="rId20"/>
    <p:sldId id="264" r:id="rId21"/>
    <p:sldId id="265" r:id="rId22"/>
    <p:sldId id="268" r:id="rId23"/>
    <p:sldId id="280" r:id="rId24"/>
  </p:sldIdLst>
  <p:sldSz cx="9144000" cy="6858000" type="screen4x3"/>
  <p:notesSz cx="7019925" cy="9305925"/>
  <p:custDataLst>
    <p:tags r:id="rId27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99FF33"/>
    <a:srgbClr val="FFFF00"/>
    <a:srgbClr val="66FFFF"/>
    <a:srgbClr val="006699"/>
    <a:srgbClr val="009999"/>
    <a:srgbClr val="0066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171" y="-7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26C7E-6F32-4627-BCF3-C7D5281A7D2E}" type="datetimeFigureOut">
              <a:rPr lang="en-US" smtClean="0"/>
              <a:pPr/>
              <a:t>3/4/2014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0D569-0C8F-4B7C-AFFF-D90AFF079D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54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707" cy="462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3629" tIns="46815" rIns="93629" bIns="46815" numCol="1" anchor="ctr" anchorCtr="0" compatLnSpc="1">
            <a:prstTxWarp prst="textNoShape">
              <a:avLst/>
            </a:prstTxWarp>
          </a:bodyPr>
          <a:lstStyle>
            <a:lvl1pPr algn="l" defTabSz="936625">
              <a:defRPr kumimoji="0" sz="1200"/>
            </a:lvl1pPr>
          </a:lstStyle>
          <a:p>
            <a:endParaRPr lang="en-US" dirty="0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200150" y="695325"/>
            <a:ext cx="4625975" cy="3470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096" y="4397501"/>
            <a:ext cx="5147734" cy="424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3629" tIns="46815" rIns="93629" bIns="46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219" y="0"/>
            <a:ext cx="3042706" cy="462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3629" tIns="46815" rIns="93629" bIns="46815" numCol="1" anchor="ctr" anchorCtr="0" compatLnSpc="1">
            <a:prstTxWarp prst="textNoShape">
              <a:avLst/>
            </a:prstTxWarp>
          </a:bodyPr>
          <a:lstStyle>
            <a:lvl1pPr algn="r" defTabSz="936625">
              <a:defRPr kumimoji="0" sz="1200"/>
            </a:lvl1pPr>
          </a:lstStyle>
          <a:p>
            <a:endParaRPr lang="en-US" dirty="0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3727"/>
            <a:ext cx="3042707" cy="462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3629" tIns="46815" rIns="93629" bIns="46815" numCol="1" anchor="b" anchorCtr="0" compatLnSpc="1">
            <a:prstTxWarp prst="textNoShape">
              <a:avLst/>
            </a:prstTxWarp>
          </a:bodyPr>
          <a:lstStyle>
            <a:lvl1pPr algn="l" defTabSz="936625">
              <a:defRPr kumimoji="0" sz="1200"/>
            </a:lvl1pPr>
          </a:lstStyle>
          <a:p>
            <a:endParaRPr lang="en-US" dirty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219" y="8873727"/>
            <a:ext cx="3042706" cy="462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3629" tIns="46815" rIns="93629" bIns="46815" numCol="1" anchor="b" anchorCtr="0" compatLnSpc="1">
            <a:prstTxWarp prst="textNoShape">
              <a:avLst/>
            </a:prstTxWarp>
          </a:bodyPr>
          <a:lstStyle>
            <a:lvl1pPr algn="r" defTabSz="936625">
              <a:defRPr kumimoji="0" sz="1200"/>
            </a:lvl1pPr>
          </a:lstStyle>
          <a:p>
            <a:fld id="{67100662-9458-49B8-ADE4-DC83B14170F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028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C79C69-E51F-4078-A4F7-858DFCBC500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7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AE7A6-8158-469F-A2C8-713EE801B88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51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5950" y="152400"/>
            <a:ext cx="1762125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152400"/>
            <a:ext cx="51371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A13FBD-1962-4614-A5B3-4A8ECD30288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7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646AB5-036A-43D4-872A-DB2E3FD27C5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22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40A112-A4B2-42B0-971A-5FB7EC3E712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1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00200"/>
            <a:ext cx="34496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8438" y="1600200"/>
            <a:ext cx="34496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21A3C2-2EC2-4BF0-B685-327F073ED90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0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1DA047-BC30-41E3-ABB8-35F624A3669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75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0F6D05-6BF4-4624-B322-6FF68890DA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6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BF54BE-F603-4820-A42E-ED7B7090496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8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A99736-61FC-43C5-A5D4-61191527B26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53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4D4959-AF56-4079-9A90-65BBCE0F60E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4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50000">
              <a:schemeClr val="bg1"/>
            </a:gs>
            <a:gs pos="100000">
              <a:srgbClr val="0066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00200"/>
            <a:ext cx="70516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152400"/>
            <a:ext cx="67691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6038" tIns="46038" rIns="46038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 rot="16200000">
            <a:off x="-510381" y="5518944"/>
            <a:ext cx="23606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0" rIns="92075" bIns="0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7B93860F-AA6C-41CA-A10F-24B839B9CA89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8682" name="Picture 10" descr="DOE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86400"/>
            <a:ext cx="109220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rgbClr val="006699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rgbClr val="006699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rgbClr val="006699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rgbClr val="006699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rgbClr val="006699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rgbClr val="006699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rgbClr val="006699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rgbClr val="006699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rgbClr val="0066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•"/>
        <a:defRPr kumimoji="1" sz="28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CC00"/>
        </a:buClr>
        <a:buChar char="–"/>
        <a:defRPr kumimoji="1" sz="2400">
          <a:solidFill>
            <a:srgbClr val="006699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99FF33"/>
        </a:buClr>
        <a:buChar char="•"/>
        <a:defRPr kumimoji="1" sz="2000">
          <a:solidFill>
            <a:srgbClr val="006699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CCCC00"/>
        </a:buClr>
        <a:buChar char="–"/>
        <a:defRPr kumimoji="1" sz="1400">
          <a:solidFill>
            <a:srgbClr val="006699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rgbClr val="006699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rgbClr val="006699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rgbClr val="006699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rgbClr val="006699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rgbClr val="00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http://frac.org/federal-foodnutrition-programs/school-breakfast-progra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frac.org/federal-foodnutrition-programs/national-school-lunch-progra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848600" cy="11430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Healthy Eating and </a:t>
            </a:r>
            <a:br>
              <a:rPr lang="en-US" dirty="0" smtClean="0"/>
            </a:br>
            <a:r>
              <a:rPr lang="en-US" dirty="0" smtClean="0"/>
              <a:t>School Nutrition Programs</a:t>
            </a:r>
            <a:endParaRPr lang="en-US" sz="2400" dirty="0"/>
          </a:p>
        </p:txBody>
      </p:sp>
      <p:pic>
        <p:nvPicPr>
          <p:cNvPr id="1026" name="Picture 2" descr="Z:\shared\dpi_serv\DOE logo\smallDoe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030470"/>
            <a:ext cx="1295940" cy="152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91200" y="6214992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Aimee F. Beam, RD, LDN</a:t>
            </a:r>
          </a:p>
          <a:p>
            <a:r>
              <a:rPr lang="en-US" sz="1000" dirty="0" smtClean="0"/>
              <a:t>3/5/14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School Lunch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Meat/Meat Alternate</a:t>
            </a:r>
          </a:p>
          <a:p>
            <a:pPr lvl="1"/>
            <a:r>
              <a:rPr lang="en-US" dirty="0" smtClean="0"/>
              <a:t>Grain</a:t>
            </a:r>
          </a:p>
          <a:p>
            <a:pPr lvl="2"/>
            <a:r>
              <a:rPr lang="en-US" dirty="0" smtClean="0"/>
              <a:t>Whole Grain-Rich</a:t>
            </a:r>
          </a:p>
          <a:p>
            <a:pPr lvl="1"/>
            <a:r>
              <a:rPr lang="en-US" dirty="0" smtClean="0"/>
              <a:t>Fruit</a:t>
            </a:r>
          </a:p>
          <a:p>
            <a:pPr lvl="1"/>
            <a:r>
              <a:rPr lang="en-US" dirty="0" smtClean="0"/>
              <a:t>Milk</a:t>
            </a:r>
          </a:p>
          <a:p>
            <a:pPr lvl="2"/>
            <a:r>
              <a:rPr lang="en-US" dirty="0" smtClean="0"/>
              <a:t>1% white, FF Flavored, FF White</a:t>
            </a:r>
          </a:p>
          <a:p>
            <a:pPr lvl="1"/>
            <a:r>
              <a:rPr lang="en-US" dirty="0" smtClean="0"/>
              <a:t>Vegetable</a:t>
            </a:r>
          </a:p>
          <a:p>
            <a:pPr lvl="2"/>
            <a:r>
              <a:rPr lang="en-US" dirty="0" smtClean="0"/>
              <a:t>Vegetable subgroups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5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School Lunch Program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Targets for:</a:t>
            </a:r>
          </a:p>
          <a:p>
            <a:pPr lvl="1"/>
            <a:r>
              <a:rPr lang="en-US" dirty="0" smtClean="0"/>
              <a:t>Calories</a:t>
            </a:r>
          </a:p>
          <a:p>
            <a:pPr lvl="1"/>
            <a:r>
              <a:rPr lang="en-US" dirty="0" smtClean="0"/>
              <a:t>Saturated fat</a:t>
            </a:r>
          </a:p>
          <a:p>
            <a:pPr lvl="1"/>
            <a:r>
              <a:rPr lang="en-US" dirty="0" smtClean="0"/>
              <a:t>Sodium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7170" name="Picture 2" descr="C:\Users\abeam\AppData\Local\Microsoft\Windows\Temporary Internet Files\Content.IE5\E1BRV4KK\MP90040955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352800"/>
            <a:ext cx="3200400" cy="213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78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Snacks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July 1, 2014</a:t>
            </a:r>
          </a:p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To reinforce healthy eating options throughout the school environment during the school day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2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Snacks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Intended to build on healthy meal changes by ensuring that all snacks and beverages that are sold to students are nutritious</a:t>
            </a:r>
          </a:p>
          <a:p>
            <a:r>
              <a:rPr lang="en-US" dirty="0" smtClean="0"/>
              <a:t>Applies only to foods sold to students during the school day</a:t>
            </a:r>
          </a:p>
          <a:p>
            <a:r>
              <a:rPr lang="en-US" dirty="0" smtClean="0"/>
              <a:t>Will contribute to improving the overall school health environment</a:t>
            </a:r>
          </a:p>
        </p:txBody>
      </p:sp>
    </p:spTree>
    <p:extLst>
      <p:ext uri="{BB962C8B-B14F-4D97-AF65-F5344CB8AC3E}">
        <p14:creationId xmlns:p14="http://schemas.microsoft.com/office/powerpoint/2010/main" val="1976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Snacks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food sold in schools must:</a:t>
            </a:r>
          </a:p>
          <a:p>
            <a:pPr lvl="1"/>
            <a:r>
              <a:rPr lang="en-US" dirty="0" smtClean="0"/>
              <a:t>Be a “whole grain-rich” grain product; or</a:t>
            </a:r>
          </a:p>
          <a:p>
            <a:pPr lvl="1"/>
            <a:r>
              <a:rPr lang="en-US" dirty="0" smtClean="0"/>
              <a:t>Have as the first ingredient a fruit, a vegetable, a dairy product, or a protein food; or</a:t>
            </a:r>
          </a:p>
          <a:p>
            <a:pPr lvl="1"/>
            <a:r>
              <a:rPr lang="en-US" dirty="0" smtClean="0"/>
              <a:t>Be a combination food that contains at least ¼ cup of fruit and/or vegetable; or</a:t>
            </a:r>
          </a:p>
          <a:p>
            <a:pPr lvl="1"/>
            <a:r>
              <a:rPr lang="en-US" dirty="0" smtClean="0"/>
              <a:t>Contains 10% of the Daily Value (DV) of one of the nutrients of public health concern in the </a:t>
            </a:r>
            <a:r>
              <a:rPr lang="en-US" i="1" dirty="0" smtClean="0"/>
              <a:t>2010 Dietary Guidelines for Americans </a:t>
            </a:r>
            <a:r>
              <a:rPr lang="en-US" sz="1800" dirty="0" smtClean="0"/>
              <a:t>(Calcium, potassium, vitamin D, or dietary fiber)</a:t>
            </a:r>
          </a:p>
        </p:txBody>
      </p:sp>
    </p:spTree>
    <p:extLst>
      <p:ext uri="{BB962C8B-B14F-4D97-AF65-F5344CB8AC3E}">
        <p14:creationId xmlns:p14="http://schemas.microsoft.com/office/powerpoint/2010/main" val="52883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Snacks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Calorie limits</a:t>
            </a:r>
          </a:p>
          <a:p>
            <a:pPr lvl="1"/>
            <a:r>
              <a:rPr lang="en-US" dirty="0" smtClean="0"/>
              <a:t>Snacks ≤ 200 calories</a:t>
            </a:r>
          </a:p>
          <a:p>
            <a:pPr lvl="1"/>
            <a:r>
              <a:rPr lang="en-US" dirty="0" smtClean="0"/>
              <a:t>Entrée ≤ 350 calories</a:t>
            </a:r>
          </a:p>
          <a:p>
            <a:r>
              <a:rPr lang="en-US" dirty="0" smtClean="0"/>
              <a:t>Sodium limits</a:t>
            </a:r>
          </a:p>
          <a:p>
            <a:pPr lvl="1"/>
            <a:r>
              <a:rPr lang="en-US" dirty="0" smtClean="0"/>
              <a:t>Snacks ≤ 230 mg</a:t>
            </a:r>
          </a:p>
          <a:p>
            <a:pPr lvl="1"/>
            <a:r>
              <a:rPr lang="en-US" dirty="0" smtClean="0"/>
              <a:t>Entrée ≤ 480 mg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8194" name="Picture 2" descr="C:\Users\abeam\AppData\Local\Microsoft\Windows\Temporary Internet Files\Content.IE5\NA3JZABE\MC9003490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10000"/>
            <a:ext cx="2209800" cy="255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16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Snacks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 limits</a:t>
            </a:r>
          </a:p>
          <a:p>
            <a:pPr lvl="1"/>
            <a:r>
              <a:rPr lang="en-US" dirty="0" smtClean="0"/>
              <a:t>Total fat ≤ 35 % calories</a:t>
            </a:r>
          </a:p>
          <a:p>
            <a:pPr lvl="1"/>
            <a:r>
              <a:rPr lang="en-US" dirty="0" smtClean="0"/>
              <a:t>Saturated fat ≤ 10 % calories</a:t>
            </a:r>
          </a:p>
          <a:p>
            <a:pPr lvl="1"/>
            <a:r>
              <a:rPr lang="en-US" dirty="0" smtClean="0"/>
              <a:t>Trans fat: Zero grams</a:t>
            </a:r>
          </a:p>
          <a:p>
            <a:r>
              <a:rPr lang="en-US" dirty="0" smtClean="0"/>
              <a:t>Sugar limit</a:t>
            </a:r>
          </a:p>
          <a:p>
            <a:pPr lvl="1"/>
            <a:r>
              <a:rPr lang="en-US" dirty="0" smtClean="0"/>
              <a:t>≤ 35 % of weight from total sugars in food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9218" name="Picture 2" descr="C:\Users\abeam\AppData\Local\Microsoft\Windows\Temporary Internet Files\Content.IE5\FILU03T3\MC9003843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419599"/>
            <a:ext cx="2895600" cy="231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01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Snacks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Beverages</a:t>
            </a:r>
          </a:p>
          <a:p>
            <a:pPr lvl="1"/>
            <a:r>
              <a:rPr lang="en-US" dirty="0" smtClean="0"/>
              <a:t>Plain water (with or without carbonation)</a:t>
            </a:r>
          </a:p>
          <a:p>
            <a:pPr lvl="1"/>
            <a:r>
              <a:rPr lang="en-US" dirty="0" smtClean="0"/>
              <a:t>Unflavored 1% milk</a:t>
            </a:r>
          </a:p>
          <a:p>
            <a:pPr lvl="1"/>
            <a:r>
              <a:rPr lang="en-US" dirty="0" smtClean="0"/>
              <a:t>Unflavored or flavored fat free milk (and permitted alternatives)</a:t>
            </a:r>
          </a:p>
          <a:p>
            <a:pPr lvl="1"/>
            <a:r>
              <a:rPr lang="en-US" dirty="0" smtClean="0"/>
              <a:t>100% fruit or vegetable juice</a:t>
            </a:r>
          </a:p>
          <a:p>
            <a:pPr lvl="1"/>
            <a:r>
              <a:rPr lang="en-US" dirty="0" smtClean="0"/>
              <a:t>100% fruit or vegetable juice diluted with water (with or without carbonation), and no added sweeteners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5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Snacks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Beverages</a:t>
            </a:r>
          </a:p>
          <a:p>
            <a:pPr lvl="1"/>
            <a:r>
              <a:rPr lang="en-US" dirty="0" smtClean="0"/>
              <a:t>Elementary school up to 8 ounce portion</a:t>
            </a:r>
          </a:p>
          <a:p>
            <a:pPr lvl="1"/>
            <a:r>
              <a:rPr lang="en-US" dirty="0" smtClean="0"/>
              <a:t>Middle and High schools up to 12 ounce portion </a:t>
            </a:r>
          </a:p>
          <a:p>
            <a:pPr lvl="1"/>
            <a:r>
              <a:rPr lang="en-US" dirty="0" smtClean="0"/>
              <a:t>No portion size limit for water</a:t>
            </a:r>
          </a:p>
          <a:p>
            <a:pPr lvl="1"/>
            <a:r>
              <a:rPr lang="en-US" dirty="0" smtClean="0"/>
              <a:t>No calorie and lower calorie beverage options for high school students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77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Snacks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Fundraisers</a:t>
            </a:r>
          </a:p>
          <a:p>
            <a:pPr lvl="1"/>
            <a:r>
              <a:rPr lang="en-US" dirty="0" smtClean="0"/>
              <a:t>No limits on foods that meet the nutrition requirements</a:t>
            </a:r>
          </a:p>
          <a:p>
            <a:pPr lvl="1"/>
            <a:r>
              <a:rPr lang="en-US" dirty="0" smtClean="0"/>
              <a:t>Does not apply to non-school hours and off campus events</a:t>
            </a:r>
          </a:p>
          <a:p>
            <a:pPr lvl="1"/>
            <a:endParaRPr lang="en-US" dirty="0"/>
          </a:p>
        </p:txBody>
      </p:sp>
      <p:pic>
        <p:nvPicPr>
          <p:cNvPr id="11266" name="Picture 2" descr="C:\Users\abeam\AppData\Local\Microsoft\Windows\Temporary Internet Files\Content.IE5\HRNSVZ4F\MC90043986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9" y="3870044"/>
            <a:ext cx="3185889" cy="237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97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USDA Child Nutrition Programs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Make available a nutritious meal to all students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2053" name="Picture 5" descr="C:\Users\abeam\AppData\Local\Microsoft\Windows\Temporary Internet Files\Content.IE5\0XRQ8DOR\MC9002321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720" y="2895599"/>
            <a:ext cx="2095080" cy="354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16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Snacks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Players:</a:t>
            </a:r>
          </a:p>
          <a:p>
            <a:pPr lvl="1"/>
            <a:r>
              <a:rPr lang="en-US" dirty="0" smtClean="0"/>
              <a:t>Nutrition staff</a:t>
            </a:r>
          </a:p>
          <a:p>
            <a:pPr lvl="1"/>
            <a:r>
              <a:rPr lang="en-US" dirty="0" smtClean="0"/>
              <a:t>Fundraiser groups</a:t>
            </a:r>
          </a:p>
          <a:p>
            <a:pPr lvl="1"/>
            <a:r>
              <a:rPr lang="en-US" dirty="0" smtClean="0"/>
              <a:t>Teachers</a:t>
            </a:r>
          </a:p>
          <a:p>
            <a:pPr lvl="1"/>
            <a:r>
              <a:rPr lang="en-US" dirty="0" smtClean="0"/>
              <a:t>Administrators</a:t>
            </a:r>
          </a:p>
          <a:p>
            <a:pPr lvl="1"/>
            <a:r>
              <a:rPr lang="en-US" dirty="0" smtClean="0"/>
              <a:t>Students</a:t>
            </a:r>
          </a:p>
          <a:p>
            <a:pPr lvl="1"/>
            <a:r>
              <a:rPr lang="en-US" dirty="0" smtClean="0"/>
              <a:t>Parents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4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Eating and School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Meal Pattern</a:t>
            </a:r>
          </a:p>
          <a:p>
            <a:r>
              <a:rPr lang="en-US" dirty="0" smtClean="0"/>
              <a:t>Captive audience</a:t>
            </a:r>
          </a:p>
          <a:p>
            <a:r>
              <a:rPr lang="en-US" dirty="0" smtClean="0"/>
              <a:t>Opportunity to teach</a:t>
            </a:r>
          </a:p>
          <a:p>
            <a:r>
              <a:rPr lang="en-US" dirty="0" smtClean="0"/>
              <a:t>Might be only meal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9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action!!</a:t>
            </a:r>
          </a:p>
          <a:p>
            <a:pPr lvl="1"/>
            <a:r>
              <a:rPr lang="en-US" dirty="0" smtClean="0"/>
              <a:t>Advocate</a:t>
            </a:r>
          </a:p>
          <a:p>
            <a:pPr lvl="1"/>
            <a:r>
              <a:rPr lang="en-US" dirty="0" smtClean="0"/>
              <a:t>Role Model</a:t>
            </a:r>
          </a:p>
          <a:p>
            <a:pPr lvl="1"/>
            <a:r>
              <a:rPr lang="en-US" dirty="0" smtClean="0"/>
              <a:t>Facilitator</a:t>
            </a:r>
          </a:p>
          <a:p>
            <a:pPr lvl="1"/>
            <a:r>
              <a:rPr lang="en-US" dirty="0" smtClean="0"/>
              <a:t>Leader</a:t>
            </a:r>
          </a:p>
          <a:p>
            <a:pPr lvl="1"/>
            <a:r>
              <a:rPr lang="en-US" dirty="0" smtClean="0"/>
              <a:t>Wellness Committee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2290" name="Picture 2" descr="C:\Users\abeam\AppData\Local\Microsoft\Windows\Temporary Internet Files\Content.IE5\HRNSVZ4F\MC91021636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831" y="4062964"/>
            <a:ext cx="3208337" cy="279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74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beam\AppData\Local\Microsoft\Windows\Temporary Internet Files\Content.IE5\NA3JZABE\MC9000786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4800"/>
            <a:ext cx="2743200" cy="590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66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USDA Child Nutrition Programs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Breakfast Program</a:t>
            </a:r>
          </a:p>
          <a:p>
            <a:r>
              <a:rPr lang="en-US" dirty="0" smtClean="0"/>
              <a:t>National School Lunch Program</a:t>
            </a:r>
          </a:p>
          <a:p>
            <a:r>
              <a:rPr lang="en-US" dirty="0" smtClean="0"/>
              <a:t>Afterschool Snack Program</a:t>
            </a:r>
          </a:p>
          <a:p>
            <a:r>
              <a:rPr lang="en-US" dirty="0" smtClean="0"/>
              <a:t>Fresh Fruit and Vegetable Program</a:t>
            </a:r>
          </a:p>
          <a:p>
            <a:r>
              <a:rPr lang="en-US" dirty="0" smtClean="0"/>
              <a:t>Special Milk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8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Breakfast Program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51675" cy="5105400"/>
          </a:xfrm>
        </p:spPr>
        <p:txBody>
          <a:bodyPr/>
          <a:lstStyle/>
          <a:p>
            <a:r>
              <a:rPr lang="en-US" dirty="0" smtClean="0"/>
              <a:t>Why is this important?</a:t>
            </a:r>
          </a:p>
          <a:p>
            <a:pPr lvl="1"/>
            <a:r>
              <a:rPr lang="en-US" dirty="0" smtClean="0"/>
              <a:t>Lower rates of absences and tardiness</a:t>
            </a:r>
          </a:p>
          <a:p>
            <a:pPr lvl="1"/>
            <a:r>
              <a:rPr lang="en-US" dirty="0" smtClean="0"/>
              <a:t>Improved academic performance</a:t>
            </a:r>
          </a:p>
          <a:p>
            <a:pPr lvl="2"/>
            <a:r>
              <a:rPr lang="en-US" dirty="0" smtClean="0"/>
              <a:t>Higher test scores</a:t>
            </a:r>
          </a:p>
          <a:p>
            <a:pPr lvl="2"/>
            <a:r>
              <a:rPr lang="en-US" dirty="0" smtClean="0"/>
              <a:t>Better grades</a:t>
            </a:r>
          </a:p>
          <a:p>
            <a:pPr lvl="1"/>
            <a:r>
              <a:rPr lang="en-US" dirty="0" smtClean="0"/>
              <a:t>Decreased visits to the nurses office</a:t>
            </a:r>
          </a:p>
          <a:p>
            <a:pPr lvl="1"/>
            <a:r>
              <a:rPr lang="en-US" dirty="0" smtClean="0"/>
              <a:t>Likelihood of improved attentiveness</a:t>
            </a:r>
          </a:p>
          <a:p>
            <a:pPr lvl="1"/>
            <a:r>
              <a:rPr lang="en-US" dirty="0" smtClean="0"/>
              <a:t>Decreased behavior problems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1000" dirty="0"/>
              <a:t>Source:  </a:t>
            </a:r>
            <a:r>
              <a:rPr lang="en-US" sz="1000" dirty="0">
                <a:hlinkClick r:id="rId2"/>
              </a:rPr>
              <a:t>http://frac.org/federal-foodnutrition-programs/school-breakfast-program</a:t>
            </a:r>
            <a:r>
              <a:rPr lang="en-US" sz="1000" dirty="0" smtClean="0">
                <a:hlinkClick r:id="rId2"/>
              </a:rPr>
              <a:t>/</a:t>
            </a:r>
            <a:endParaRPr lang="en-US" sz="1000" dirty="0" smtClean="0"/>
          </a:p>
          <a:p>
            <a:pPr marL="457200" lvl="1" indent="0">
              <a:buNone/>
            </a:pPr>
            <a:r>
              <a:rPr lang="en-US" sz="1000" dirty="0"/>
              <a:t>	</a:t>
            </a:r>
            <a:r>
              <a:rPr lang="en-US" sz="1000" dirty="0" smtClean="0"/>
              <a:t>Accessed 3/5/14</a:t>
            </a:r>
          </a:p>
          <a:p>
            <a:pPr lvl="1"/>
            <a:endParaRPr lang="en-US" dirty="0"/>
          </a:p>
        </p:txBody>
      </p:sp>
      <p:pic>
        <p:nvPicPr>
          <p:cNvPr id="3074" name="Picture 2" descr="C:\Users\abeam\AppData\Local\Microsoft\Windows\Temporary Internet Files\Content.IE5\5TEBSHS1\MC9000012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836459"/>
            <a:ext cx="1664611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82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Breakfast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Grains</a:t>
            </a:r>
          </a:p>
          <a:p>
            <a:pPr lvl="1"/>
            <a:r>
              <a:rPr lang="en-US" dirty="0" smtClean="0"/>
              <a:t>Fruit/Vegetable</a:t>
            </a:r>
          </a:p>
          <a:p>
            <a:pPr lvl="1"/>
            <a:r>
              <a:rPr lang="en-US" dirty="0" smtClean="0"/>
              <a:t>Milk</a:t>
            </a:r>
          </a:p>
          <a:p>
            <a:r>
              <a:rPr lang="en-US" dirty="0" smtClean="0"/>
              <a:t>Targets for:</a:t>
            </a:r>
          </a:p>
          <a:p>
            <a:pPr lvl="1"/>
            <a:r>
              <a:rPr lang="en-US" dirty="0" smtClean="0"/>
              <a:t>Calorie ranges (daily average)</a:t>
            </a:r>
          </a:p>
          <a:p>
            <a:pPr lvl="1"/>
            <a:r>
              <a:rPr lang="en-US" dirty="0" smtClean="0"/>
              <a:t>Saturated fat </a:t>
            </a:r>
          </a:p>
          <a:p>
            <a:pPr lvl="1"/>
            <a:r>
              <a:rPr lang="en-US" dirty="0" smtClean="0"/>
              <a:t>Sodium </a:t>
            </a:r>
          </a:p>
          <a:p>
            <a:pPr lvl="1"/>
            <a:r>
              <a:rPr lang="en-US" dirty="0" smtClean="0"/>
              <a:t>Trans fat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70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Breakfast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</a:p>
          <a:p>
            <a:pPr lvl="1"/>
            <a:r>
              <a:rPr lang="en-US" dirty="0" smtClean="0"/>
              <a:t>Pricing vs. non-pricing</a:t>
            </a:r>
          </a:p>
          <a:p>
            <a:pPr lvl="1"/>
            <a:r>
              <a:rPr lang="en-US" dirty="0" smtClean="0"/>
              <a:t>Cafeteria</a:t>
            </a:r>
          </a:p>
          <a:p>
            <a:pPr lvl="1"/>
            <a:r>
              <a:rPr lang="en-US" dirty="0" smtClean="0"/>
              <a:t>Grab and Go</a:t>
            </a:r>
          </a:p>
          <a:p>
            <a:pPr lvl="1"/>
            <a:r>
              <a:rPr lang="en-US" dirty="0" smtClean="0"/>
              <a:t>Breakfast in the classroom</a:t>
            </a:r>
          </a:p>
          <a:p>
            <a:pPr lvl="1"/>
            <a:r>
              <a:rPr lang="en-US" dirty="0" smtClean="0"/>
              <a:t>Breakfast after the bell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098" name="Picture 2" descr="C:\Users\abeam\AppData\Local\Microsoft\Windows\Temporary Internet Files\Content.IE5\HRNSVZ4F\MC9002906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313" y="4572000"/>
            <a:ext cx="1600200" cy="174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70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Breakfast Program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Players</a:t>
            </a:r>
          </a:p>
          <a:p>
            <a:pPr lvl="1"/>
            <a:r>
              <a:rPr lang="en-US" dirty="0" smtClean="0"/>
              <a:t>Nutrition Supervisor/Manager</a:t>
            </a:r>
          </a:p>
          <a:p>
            <a:pPr lvl="1"/>
            <a:r>
              <a:rPr lang="en-US" dirty="0" smtClean="0"/>
              <a:t>Superintendent</a:t>
            </a:r>
          </a:p>
          <a:p>
            <a:pPr lvl="1"/>
            <a:r>
              <a:rPr lang="en-US" dirty="0" smtClean="0"/>
              <a:t>Principal</a:t>
            </a:r>
          </a:p>
          <a:p>
            <a:pPr lvl="1"/>
            <a:r>
              <a:rPr lang="en-US" dirty="0" smtClean="0"/>
              <a:t>Teacher</a:t>
            </a:r>
          </a:p>
          <a:p>
            <a:pPr lvl="1"/>
            <a:r>
              <a:rPr lang="en-US" dirty="0" smtClean="0"/>
              <a:t>Custodians</a:t>
            </a:r>
          </a:p>
          <a:p>
            <a:pPr lvl="1"/>
            <a:endParaRPr lang="en-US" dirty="0" smtClean="0"/>
          </a:p>
        </p:txBody>
      </p:sp>
      <p:pic>
        <p:nvPicPr>
          <p:cNvPr id="5122" name="Picture 2" descr="C:\Users\abeam\AppData\Local\Microsoft\Windows\Temporary Internet Files\Content.IE5\5TEBSHS1\MC9002332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088" y="4014788"/>
            <a:ext cx="2566987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21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School Lunch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51675" cy="5105400"/>
          </a:xfrm>
        </p:spPr>
        <p:txBody>
          <a:bodyPr/>
          <a:lstStyle/>
          <a:p>
            <a:r>
              <a:rPr lang="en-US" dirty="0" smtClean="0"/>
              <a:t>Why it is important?</a:t>
            </a:r>
          </a:p>
          <a:p>
            <a:pPr lvl="1"/>
            <a:r>
              <a:rPr lang="en-US" dirty="0" smtClean="0"/>
              <a:t>Provides students with access to a nutritious lunch</a:t>
            </a:r>
          </a:p>
          <a:p>
            <a:pPr lvl="1"/>
            <a:r>
              <a:rPr lang="en-US" dirty="0" smtClean="0"/>
              <a:t>Healthy meals can lead to:</a:t>
            </a:r>
          </a:p>
          <a:p>
            <a:pPr lvl="2"/>
            <a:r>
              <a:rPr lang="en-US" dirty="0" smtClean="0"/>
              <a:t>Increased academic performance</a:t>
            </a:r>
          </a:p>
          <a:p>
            <a:pPr lvl="2"/>
            <a:r>
              <a:rPr lang="en-US" dirty="0" smtClean="0"/>
              <a:t>Improved concentration</a:t>
            </a:r>
          </a:p>
          <a:p>
            <a:pPr lvl="2"/>
            <a:r>
              <a:rPr lang="en-US" dirty="0" smtClean="0"/>
              <a:t>Decreased behavioral problems</a:t>
            </a:r>
          </a:p>
          <a:p>
            <a:pPr lvl="1"/>
            <a:r>
              <a:rPr lang="en-US" dirty="0" smtClean="0"/>
              <a:t>Can lead to improved eating habits for life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1000" dirty="0"/>
              <a:t>Source:	</a:t>
            </a:r>
            <a:r>
              <a:rPr lang="en-US" sz="1000" dirty="0">
                <a:hlinkClick r:id="rId2"/>
              </a:rPr>
              <a:t>http://frac.org/federal-foodnutrition-programs/national-school-lunch-program</a:t>
            </a:r>
            <a:r>
              <a:rPr lang="en-US" sz="1000" dirty="0" smtClean="0">
                <a:hlinkClick r:id="rId2"/>
              </a:rPr>
              <a:t>/</a:t>
            </a:r>
            <a:endParaRPr lang="en-US" sz="1000" dirty="0" smtClean="0"/>
          </a:p>
          <a:p>
            <a:pPr marL="457200" lvl="1" indent="0">
              <a:buNone/>
            </a:pPr>
            <a:r>
              <a:rPr lang="en-US" sz="1000" dirty="0"/>
              <a:t>	</a:t>
            </a:r>
            <a:r>
              <a:rPr lang="en-US" sz="1000" dirty="0" smtClean="0"/>
              <a:t>Accessed 3/5/14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4594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School Lunch Program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</a:p>
          <a:p>
            <a:pPr lvl="1"/>
            <a:r>
              <a:rPr lang="en-US" dirty="0" smtClean="0"/>
              <a:t>Cafeteria</a:t>
            </a:r>
          </a:p>
          <a:p>
            <a:pPr lvl="1"/>
            <a:r>
              <a:rPr lang="en-US" dirty="0" smtClean="0"/>
              <a:t>Pricing vs. Non-pricing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6146" name="Picture 2" descr="C:\Users\abeam\AppData\Local\Microsoft\Windows\Temporary Internet Files\Content.IE5\HRNSVZ4F\MC90023210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05200"/>
            <a:ext cx="2438400" cy="317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14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79"/>
  <p:tag name="HOTSPOTTYPE" val="DefinedInNavigator"/>
  <p:tag name="DEFINEDINNAVIGATOR" val="True"/>
</p:tagLst>
</file>

<file path=ppt/theme/theme1.xml><?xml version="1.0" encoding="utf-8"?>
<a:theme xmlns:a="http://schemas.openxmlformats.org/drawingml/2006/main" name="DOEBottom no borderLogo">
  <a:themeElements>
    <a:clrScheme name="DOEBlueLef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OEBlueLe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EBlueLef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BlueLef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BlueLef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BlueLeft 4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BlueLeft 5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BlueLeft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BlueLeft 7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DOEBottom no borderLogo</Template>
  <TotalTime>8929</TotalTime>
  <Words>593</Words>
  <Application>Microsoft Office PowerPoint</Application>
  <PresentationFormat>On-screen Show (4:3)</PresentationFormat>
  <Paragraphs>147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DOEBottom no borderLogo</vt:lpstr>
      <vt:lpstr> Healthy Eating and  School Nutrition Programs</vt:lpstr>
      <vt:lpstr>USDA Child Nutrition Programs </vt:lpstr>
      <vt:lpstr>USDA Child Nutrition Programs </vt:lpstr>
      <vt:lpstr>School Breakfast Program </vt:lpstr>
      <vt:lpstr>School Breakfast Program</vt:lpstr>
      <vt:lpstr>School Breakfast Program</vt:lpstr>
      <vt:lpstr>School Breakfast Program </vt:lpstr>
      <vt:lpstr>National School Lunch Program</vt:lpstr>
      <vt:lpstr>National School Lunch Program </vt:lpstr>
      <vt:lpstr>National School Lunch Program</vt:lpstr>
      <vt:lpstr>National School Lunch Program </vt:lpstr>
      <vt:lpstr>SMART Snacks </vt:lpstr>
      <vt:lpstr>SMART Snacks</vt:lpstr>
      <vt:lpstr>SMART Snacks</vt:lpstr>
      <vt:lpstr>SMART Snacks</vt:lpstr>
      <vt:lpstr>SMART Snacks</vt:lpstr>
      <vt:lpstr>SMART Snacks </vt:lpstr>
      <vt:lpstr>SMART Snacks</vt:lpstr>
      <vt:lpstr>SMART Snacks  </vt:lpstr>
      <vt:lpstr>SMART Snacks</vt:lpstr>
      <vt:lpstr>Healthy Eating and School Nutrition</vt:lpstr>
      <vt:lpstr>How can you help?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Cahall Dan</dc:creator>
  <cp:lastModifiedBy>Beam Aimee</cp:lastModifiedBy>
  <cp:revision>50</cp:revision>
  <cp:lastPrinted>1998-03-05T20:28:15Z</cp:lastPrinted>
  <dcterms:created xsi:type="dcterms:W3CDTF">2012-02-16T20:54:22Z</dcterms:created>
  <dcterms:modified xsi:type="dcterms:W3CDTF">2014-03-07T18:56:16Z</dcterms:modified>
</cp:coreProperties>
</file>