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6" r:id="rId2"/>
    <p:sldId id="429" r:id="rId3"/>
    <p:sldId id="298" r:id="rId4"/>
    <p:sldId id="431" r:id="rId5"/>
    <p:sldId id="438" r:id="rId6"/>
    <p:sldId id="439" r:id="rId7"/>
    <p:sldId id="458" r:id="rId8"/>
    <p:sldId id="441" r:id="rId9"/>
    <p:sldId id="408" r:id="rId10"/>
    <p:sldId id="409" r:id="rId11"/>
    <p:sldId id="412" r:id="rId12"/>
    <p:sldId id="410" r:id="rId13"/>
    <p:sldId id="407" r:id="rId14"/>
    <p:sldId id="427" r:id="rId15"/>
    <p:sldId id="425" r:id="rId16"/>
    <p:sldId id="411" r:id="rId17"/>
    <p:sldId id="405" r:id="rId18"/>
    <p:sldId id="448" r:id="rId19"/>
    <p:sldId id="406" r:id="rId20"/>
    <p:sldId id="421" r:id="rId21"/>
    <p:sldId id="422" r:id="rId22"/>
    <p:sldId id="426" r:id="rId23"/>
    <p:sldId id="402" r:id="rId24"/>
    <p:sldId id="403" r:id="rId25"/>
    <p:sldId id="423" r:id="rId26"/>
    <p:sldId id="424" r:id="rId27"/>
    <p:sldId id="374" r:id="rId28"/>
    <p:sldId id="466" r:id="rId29"/>
    <p:sldId id="375" r:id="rId30"/>
    <p:sldId id="376" r:id="rId31"/>
    <p:sldId id="377" r:id="rId32"/>
    <p:sldId id="456" r:id="rId33"/>
    <p:sldId id="352" r:id="rId34"/>
    <p:sldId id="383" r:id="rId35"/>
    <p:sldId id="387" r:id="rId36"/>
    <p:sldId id="384" r:id="rId37"/>
    <p:sldId id="353" r:id="rId38"/>
    <p:sldId id="355" r:id="rId39"/>
    <p:sldId id="356" r:id="rId40"/>
    <p:sldId id="357" r:id="rId41"/>
    <p:sldId id="358" r:id="rId42"/>
    <p:sldId id="359" r:id="rId43"/>
    <p:sldId id="360" r:id="rId44"/>
    <p:sldId id="361" r:id="rId45"/>
    <p:sldId id="450" r:id="rId46"/>
    <p:sldId id="451" r:id="rId47"/>
    <p:sldId id="362" r:id="rId48"/>
    <p:sldId id="363" r:id="rId49"/>
    <p:sldId id="364" r:id="rId50"/>
    <p:sldId id="365" r:id="rId51"/>
    <p:sldId id="367" r:id="rId52"/>
    <p:sldId id="368" r:id="rId53"/>
    <p:sldId id="449" r:id="rId54"/>
    <p:sldId id="485" r:id="rId55"/>
    <p:sldId id="486" r:id="rId56"/>
    <p:sldId id="482" r:id="rId57"/>
    <p:sldId id="483" r:id="rId58"/>
    <p:sldId id="460" r:id="rId59"/>
    <p:sldId id="461" r:id="rId60"/>
    <p:sldId id="462"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1" autoAdjust="0"/>
    <p:restoredTop sz="61984" autoAdjust="0"/>
  </p:normalViewPr>
  <p:slideViewPr>
    <p:cSldViewPr snapToGrid="0" snapToObjects="1">
      <p:cViewPr varScale="1">
        <p:scale>
          <a:sx n="66" d="100"/>
          <a:sy n="66" d="100"/>
        </p:scale>
        <p:origin x="-12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62600-A339-9346-A108-28A8E406F98D}"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0F5E4EA-5E7E-3143-9878-C68788F323A6}">
      <dgm:prSet custT="1"/>
      <dgm:spPr/>
      <dgm:t>
        <a:bodyPr/>
        <a:lstStyle/>
        <a:p>
          <a:pPr marL="508000" indent="0" rtl="0"/>
          <a:r>
            <a:rPr lang="en-US" sz="3200" dirty="0" smtClean="0">
              <a:solidFill>
                <a:schemeClr val="accent2"/>
              </a:solidFill>
            </a:rPr>
            <a:t>Framework</a:t>
          </a:r>
          <a:r>
            <a:rPr lang="en-US" sz="3200" dirty="0" smtClean="0">
              <a:solidFill>
                <a:srgbClr val="FF0000"/>
              </a:solidFill>
            </a:rPr>
            <a:t> </a:t>
          </a:r>
          <a:r>
            <a:rPr lang="en-US" sz="3200" dirty="0" smtClean="0">
              <a:solidFill>
                <a:srgbClr val="000000"/>
              </a:solidFill>
            </a:rPr>
            <a:t>for enhancing adoption &amp; implementation of </a:t>
          </a:r>
          <a:endParaRPr lang="en-US" sz="3200" dirty="0"/>
        </a:p>
      </dgm:t>
    </dgm:pt>
    <dgm:pt modelId="{1CA89C03-5677-7842-8830-A82423C381FC}" type="parTrans" cxnId="{6DB2BA3C-2C9B-5145-AC3B-2EEADF31B9F2}">
      <dgm:prSet/>
      <dgm:spPr/>
      <dgm:t>
        <a:bodyPr/>
        <a:lstStyle/>
        <a:p>
          <a:endParaRPr lang="en-US"/>
        </a:p>
      </dgm:t>
    </dgm:pt>
    <dgm:pt modelId="{E998D0CA-C388-414D-9A67-25D33B230E0D}" type="sibTrans" cxnId="{6DB2BA3C-2C9B-5145-AC3B-2EEADF31B9F2}">
      <dgm:prSet/>
      <dgm:spPr/>
      <dgm:t>
        <a:bodyPr/>
        <a:lstStyle/>
        <a:p>
          <a:endParaRPr lang="en-US"/>
        </a:p>
      </dgm:t>
    </dgm:pt>
    <dgm:pt modelId="{78F85ED2-E14A-4C48-92B2-CFE7CDFEBFCE}">
      <dgm:prSet custT="1"/>
      <dgm:spPr/>
      <dgm:t>
        <a:bodyPr/>
        <a:lstStyle/>
        <a:p>
          <a:pPr marL="406400" indent="0" rtl="0"/>
          <a:r>
            <a:rPr lang="en-US" sz="3200" dirty="0" smtClean="0">
              <a:solidFill>
                <a:schemeClr val="accent2"/>
              </a:solidFill>
            </a:rPr>
            <a:t>Continuum of evidence-based interventions </a:t>
          </a:r>
          <a:r>
            <a:rPr lang="en-US" sz="3200" dirty="0" smtClean="0">
              <a:solidFill>
                <a:srgbClr val="000000"/>
              </a:solidFill>
            </a:rPr>
            <a:t>to achieve</a:t>
          </a:r>
          <a:endParaRPr lang="en-US" sz="3200" dirty="0">
            <a:solidFill>
              <a:srgbClr val="000000"/>
            </a:solidFill>
          </a:endParaRPr>
        </a:p>
      </dgm:t>
    </dgm:pt>
    <dgm:pt modelId="{F5CB6A21-BB71-E241-9F66-0312B3B9B7A1}" type="parTrans" cxnId="{6075CDF8-A0C8-844D-8F84-5D66CE4AE9FA}">
      <dgm:prSet/>
      <dgm:spPr/>
      <dgm:t>
        <a:bodyPr/>
        <a:lstStyle/>
        <a:p>
          <a:endParaRPr lang="en-US"/>
        </a:p>
      </dgm:t>
    </dgm:pt>
    <dgm:pt modelId="{169BC7AE-D5BB-E742-B337-7EC07A4D5A0E}" type="sibTrans" cxnId="{6075CDF8-A0C8-844D-8F84-5D66CE4AE9FA}">
      <dgm:prSet/>
      <dgm:spPr/>
      <dgm:t>
        <a:bodyPr/>
        <a:lstStyle/>
        <a:p>
          <a:endParaRPr lang="en-US"/>
        </a:p>
      </dgm:t>
    </dgm:pt>
    <dgm:pt modelId="{39D0B363-6CB1-CE47-B782-0872C0463688}">
      <dgm:prSet custT="1"/>
      <dgm:spPr/>
      <dgm:t>
        <a:bodyPr/>
        <a:lstStyle/>
        <a:p>
          <a:pPr marL="338138" indent="0" rtl="0"/>
          <a:r>
            <a:rPr lang="en-US" sz="3200" dirty="0" smtClean="0">
              <a:solidFill>
                <a:schemeClr val="accent2"/>
              </a:solidFill>
            </a:rPr>
            <a:t>Academically &amp; behaviorally </a:t>
          </a:r>
          <a:r>
            <a:rPr lang="en-US" sz="3200" dirty="0" smtClean="0">
              <a:solidFill>
                <a:srgbClr val="000000"/>
              </a:solidFill>
            </a:rPr>
            <a:t>important outcomes for</a:t>
          </a:r>
          <a:endParaRPr lang="en-US" sz="3200" dirty="0">
            <a:solidFill>
              <a:srgbClr val="000000"/>
            </a:solidFill>
          </a:endParaRPr>
        </a:p>
      </dgm:t>
    </dgm:pt>
    <dgm:pt modelId="{3BF99AF3-24DA-3E49-8C14-9408486349DB}" type="parTrans" cxnId="{B8434F71-7234-714E-8799-2C6254A918A0}">
      <dgm:prSet/>
      <dgm:spPr/>
      <dgm:t>
        <a:bodyPr/>
        <a:lstStyle/>
        <a:p>
          <a:endParaRPr lang="en-US"/>
        </a:p>
      </dgm:t>
    </dgm:pt>
    <dgm:pt modelId="{71F1854A-2450-EF4B-AB0E-33BDD6E1D786}" type="sibTrans" cxnId="{B8434F71-7234-714E-8799-2C6254A918A0}">
      <dgm:prSet/>
      <dgm:spPr/>
      <dgm:t>
        <a:bodyPr/>
        <a:lstStyle/>
        <a:p>
          <a:endParaRPr lang="en-US"/>
        </a:p>
      </dgm:t>
    </dgm:pt>
    <dgm:pt modelId="{EF0AF6B8-21D2-824D-9DAF-5489B0C173AB}">
      <dgm:prSet custT="1"/>
      <dgm:spPr/>
      <dgm:t>
        <a:bodyPr/>
        <a:lstStyle/>
        <a:p>
          <a:pPr marL="406400" indent="0" rtl="0"/>
          <a:r>
            <a:rPr lang="en-US" sz="3200" dirty="0" smtClean="0">
              <a:solidFill>
                <a:schemeClr val="accent2"/>
              </a:solidFill>
            </a:rPr>
            <a:t>All</a:t>
          </a:r>
          <a:r>
            <a:rPr lang="en-US" sz="3200" dirty="0" smtClean="0">
              <a:solidFill>
                <a:srgbClr val="FF0000"/>
              </a:solidFill>
            </a:rPr>
            <a:t> </a:t>
          </a:r>
          <a:r>
            <a:rPr lang="en-US" sz="3200" dirty="0" smtClean="0">
              <a:solidFill>
                <a:srgbClr val="000000"/>
              </a:solidFill>
            </a:rPr>
            <a:t>students</a:t>
          </a:r>
          <a:endParaRPr lang="en-US" sz="3200" dirty="0">
            <a:solidFill>
              <a:srgbClr val="000000"/>
            </a:solidFill>
          </a:endParaRPr>
        </a:p>
      </dgm:t>
    </dgm:pt>
    <dgm:pt modelId="{31F7851A-BC4C-AD45-AAA4-C5CC0CABFCFF}" type="parTrans" cxnId="{0036622D-B00E-F84E-A2C0-DFEB4A4AAEEC}">
      <dgm:prSet/>
      <dgm:spPr/>
      <dgm:t>
        <a:bodyPr/>
        <a:lstStyle/>
        <a:p>
          <a:endParaRPr lang="en-US"/>
        </a:p>
      </dgm:t>
    </dgm:pt>
    <dgm:pt modelId="{245885FC-90C8-0341-9B91-80BAB211CB85}" type="sibTrans" cxnId="{0036622D-B00E-F84E-A2C0-DFEB4A4AAEEC}">
      <dgm:prSet/>
      <dgm:spPr/>
      <dgm:t>
        <a:bodyPr/>
        <a:lstStyle/>
        <a:p>
          <a:endParaRPr lang="en-US"/>
        </a:p>
      </dgm:t>
    </dgm:pt>
    <dgm:pt modelId="{03558A22-192F-684E-9342-2D37646D81E2}" type="pres">
      <dgm:prSet presAssocID="{70F62600-A339-9346-A108-28A8E406F98D}" presName="outerComposite" presStyleCnt="0">
        <dgm:presLayoutVars>
          <dgm:chMax val="5"/>
          <dgm:dir/>
          <dgm:resizeHandles val="exact"/>
        </dgm:presLayoutVars>
      </dgm:prSet>
      <dgm:spPr/>
      <dgm:t>
        <a:bodyPr/>
        <a:lstStyle/>
        <a:p>
          <a:endParaRPr lang="en-US"/>
        </a:p>
      </dgm:t>
    </dgm:pt>
    <dgm:pt modelId="{0A700FB4-0B24-B840-B903-7B04F92D974B}" type="pres">
      <dgm:prSet presAssocID="{70F62600-A339-9346-A108-28A8E406F98D}" presName="dummyMaxCanvas" presStyleCnt="0">
        <dgm:presLayoutVars/>
      </dgm:prSet>
      <dgm:spPr/>
    </dgm:pt>
    <dgm:pt modelId="{28CC8DE4-5D04-A340-9CCE-D5EF8C4D2DA1}" type="pres">
      <dgm:prSet presAssocID="{70F62600-A339-9346-A108-28A8E406F98D}" presName="FourNodes_1" presStyleLbl="node1" presStyleIdx="0" presStyleCnt="4" custScaleX="121698">
        <dgm:presLayoutVars>
          <dgm:bulletEnabled val="1"/>
        </dgm:presLayoutVars>
      </dgm:prSet>
      <dgm:spPr/>
      <dgm:t>
        <a:bodyPr/>
        <a:lstStyle/>
        <a:p>
          <a:endParaRPr lang="en-US"/>
        </a:p>
      </dgm:t>
    </dgm:pt>
    <dgm:pt modelId="{8886F3EF-E445-5C47-9381-9D335534965F}" type="pres">
      <dgm:prSet presAssocID="{70F62600-A339-9346-A108-28A8E406F98D}" presName="FourNodes_2" presStyleLbl="node1" presStyleIdx="1" presStyleCnt="4" custScaleX="113235" custLinFactNeighborX="-2694" custLinFactNeighborY="1768">
        <dgm:presLayoutVars>
          <dgm:bulletEnabled val="1"/>
        </dgm:presLayoutVars>
      </dgm:prSet>
      <dgm:spPr/>
      <dgm:t>
        <a:bodyPr/>
        <a:lstStyle/>
        <a:p>
          <a:endParaRPr lang="en-US"/>
        </a:p>
      </dgm:t>
    </dgm:pt>
    <dgm:pt modelId="{74ED606C-C0C8-A947-9EBE-15E51DC1E588}" type="pres">
      <dgm:prSet presAssocID="{70F62600-A339-9346-A108-28A8E406F98D}" presName="FourNodes_3" presStyleLbl="node1" presStyleIdx="2" presStyleCnt="4" custScaleX="113235" custLinFactNeighborX="-2689" custLinFactNeighborY="3535">
        <dgm:presLayoutVars>
          <dgm:bulletEnabled val="1"/>
        </dgm:presLayoutVars>
      </dgm:prSet>
      <dgm:spPr/>
      <dgm:t>
        <a:bodyPr/>
        <a:lstStyle/>
        <a:p>
          <a:endParaRPr lang="en-US"/>
        </a:p>
      </dgm:t>
    </dgm:pt>
    <dgm:pt modelId="{B6563712-0049-F640-9BE3-E7D7073F0DEF}" type="pres">
      <dgm:prSet presAssocID="{70F62600-A339-9346-A108-28A8E406F98D}" presName="FourNodes_4" presStyleLbl="node1" presStyleIdx="3" presStyleCnt="4" custScaleX="113235" custLinFactNeighborX="-1658" custLinFactNeighborY="6313">
        <dgm:presLayoutVars>
          <dgm:bulletEnabled val="1"/>
        </dgm:presLayoutVars>
      </dgm:prSet>
      <dgm:spPr/>
      <dgm:t>
        <a:bodyPr/>
        <a:lstStyle/>
        <a:p>
          <a:endParaRPr lang="en-US"/>
        </a:p>
      </dgm:t>
    </dgm:pt>
    <dgm:pt modelId="{B67506BE-73E4-734E-8D51-BD77E39EEEEA}" type="pres">
      <dgm:prSet presAssocID="{70F62600-A339-9346-A108-28A8E406F98D}" presName="FourConn_1-2" presStyleLbl="fgAccFollowNode1" presStyleIdx="0" presStyleCnt="3" custLinFactNeighborX="26242" custLinFactNeighborY="-10995">
        <dgm:presLayoutVars>
          <dgm:bulletEnabled val="1"/>
        </dgm:presLayoutVars>
      </dgm:prSet>
      <dgm:spPr/>
      <dgm:t>
        <a:bodyPr/>
        <a:lstStyle/>
        <a:p>
          <a:endParaRPr lang="en-US"/>
        </a:p>
      </dgm:t>
    </dgm:pt>
    <dgm:pt modelId="{9F938532-7CB5-2743-95AD-42F853C4B5CC}" type="pres">
      <dgm:prSet presAssocID="{70F62600-A339-9346-A108-28A8E406F98D}" presName="FourConn_2-3" presStyleLbl="fgAccFollowNode1" presStyleIdx="1" presStyleCnt="3" custLinFactNeighborX="25251" custLinFactNeighborY="1438">
        <dgm:presLayoutVars>
          <dgm:bulletEnabled val="1"/>
        </dgm:presLayoutVars>
      </dgm:prSet>
      <dgm:spPr/>
      <dgm:t>
        <a:bodyPr/>
        <a:lstStyle/>
        <a:p>
          <a:endParaRPr lang="en-US"/>
        </a:p>
      </dgm:t>
    </dgm:pt>
    <dgm:pt modelId="{F5B1A8A2-6EE7-194C-A2B2-8955DFBB9D99}" type="pres">
      <dgm:prSet presAssocID="{70F62600-A339-9346-A108-28A8E406F98D}" presName="FourConn_3-4" presStyleLbl="fgAccFollowNode1" presStyleIdx="2" presStyleCnt="3" custLinFactNeighborX="15577" custLinFactNeighborY="4157">
        <dgm:presLayoutVars>
          <dgm:bulletEnabled val="1"/>
        </dgm:presLayoutVars>
      </dgm:prSet>
      <dgm:spPr/>
      <dgm:t>
        <a:bodyPr/>
        <a:lstStyle/>
        <a:p>
          <a:endParaRPr lang="en-US"/>
        </a:p>
      </dgm:t>
    </dgm:pt>
    <dgm:pt modelId="{9BDAE3BF-FF11-2B4F-B7AC-1E5DC727F461}" type="pres">
      <dgm:prSet presAssocID="{70F62600-A339-9346-A108-28A8E406F98D}" presName="FourNodes_1_text" presStyleLbl="node1" presStyleIdx="3" presStyleCnt="4">
        <dgm:presLayoutVars>
          <dgm:bulletEnabled val="1"/>
        </dgm:presLayoutVars>
      </dgm:prSet>
      <dgm:spPr/>
      <dgm:t>
        <a:bodyPr/>
        <a:lstStyle/>
        <a:p>
          <a:endParaRPr lang="en-US"/>
        </a:p>
      </dgm:t>
    </dgm:pt>
    <dgm:pt modelId="{90A59713-8AF5-C840-8C8A-44016956EDAE}" type="pres">
      <dgm:prSet presAssocID="{70F62600-A339-9346-A108-28A8E406F98D}" presName="FourNodes_2_text" presStyleLbl="node1" presStyleIdx="3" presStyleCnt="4">
        <dgm:presLayoutVars>
          <dgm:bulletEnabled val="1"/>
        </dgm:presLayoutVars>
      </dgm:prSet>
      <dgm:spPr/>
      <dgm:t>
        <a:bodyPr/>
        <a:lstStyle/>
        <a:p>
          <a:endParaRPr lang="en-US"/>
        </a:p>
      </dgm:t>
    </dgm:pt>
    <dgm:pt modelId="{80D9BAC8-8EFF-7042-92A6-BCBDE24A957F}" type="pres">
      <dgm:prSet presAssocID="{70F62600-A339-9346-A108-28A8E406F98D}" presName="FourNodes_3_text" presStyleLbl="node1" presStyleIdx="3" presStyleCnt="4">
        <dgm:presLayoutVars>
          <dgm:bulletEnabled val="1"/>
        </dgm:presLayoutVars>
      </dgm:prSet>
      <dgm:spPr/>
      <dgm:t>
        <a:bodyPr/>
        <a:lstStyle/>
        <a:p>
          <a:endParaRPr lang="en-US"/>
        </a:p>
      </dgm:t>
    </dgm:pt>
    <dgm:pt modelId="{6838141B-D5DF-EB4E-BDB6-E51F6F4EE5C6}" type="pres">
      <dgm:prSet presAssocID="{70F62600-A339-9346-A108-28A8E406F98D}" presName="FourNodes_4_text" presStyleLbl="node1" presStyleIdx="3" presStyleCnt="4">
        <dgm:presLayoutVars>
          <dgm:bulletEnabled val="1"/>
        </dgm:presLayoutVars>
      </dgm:prSet>
      <dgm:spPr/>
      <dgm:t>
        <a:bodyPr/>
        <a:lstStyle/>
        <a:p>
          <a:endParaRPr lang="en-US"/>
        </a:p>
      </dgm:t>
    </dgm:pt>
  </dgm:ptLst>
  <dgm:cxnLst>
    <dgm:cxn modelId="{6DB2BA3C-2C9B-5145-AC3B-2EEADF31B9F2}" srcId="{70F62600-A339-9346-A108-28A8E406F98D}" destId="{30F5E4EA-5E7E-3143-9878-C68788F323A6}" srcOrd="0" destOrd="0" parTransId="{1CA89C03-5677-7842-8830-A82423C381FC}" sibTransId="{E998D0CA-C388-414D-9A67-25D33B230E0D}"/>
    <dgm:cxn modelId="{1371975B-FB4F-9145-A29A-DD2442F8A194}" type="presOf" srcId="{EF0AF6B8-21D2-824D-9DAF-5489B0C173AB}" destId="{B6563712-0049-F640-9BE3-E7D7073F0DEF}" srcOrd="0" destOrd="0" presId="urn:microsoft.com/office/officeart/2005/8/layout/vProcess5"/>
    <dgm:cxn modelId="{0F692148-F59B-734E-B8F2-290CFF19FA6E}" type="presOf" srcId="{78F85ED2-E14A-4C48-92B2-CFE7CDFEBFCE}" destId="{90A59713-8AF5-C840-8C8A-44016956EDAE}" srcOrd="1" destOrd="0" presId="urn:microsoft.com/office/officeart/2005/8/layout/vProcess5"/>
    <dgm:cxn modelId="{05067558-D6ED-724F-98CF-86B928A08E2B}" type="presOf" srcId="{39D0B363-6CB1-CE47-B782-0872C0463688}" destId="{80D9BAC8-8EFF-7042-92A6-BCBDE24A957F}" srcOrd="1" destOrd="0" presId="urn:microsoft.com/office/officeart/2005/8/layout/vProcess5"/>
    <dgm:cxn modelId="{6075CDF8-A0C8-844D-8F84-5D66CE4AE9FA}" srcId="{70F62600-A339-9346-A108-28A8E406F98D}" destId="{78F85ED2-E14A-4C48-92B2-CFE7CDFEBFCE}" srcOrd="1" destOrd="0" parTransId="{F5CB6A21-BB71-E241-9F66-0312B3B9B7A1}" sibTransId="{169BC7AE-D5BB-E742-B337-7EC07A4D5A0E}"/>
    <dgm:cxn modelId="{CD1205D7-C59F-2746-927B-564402981F6D}" type="presOf" srcId="{70F62600-A339-9346-A108-28A8E406F98D}" destId="{03558A22-192F-684E-9342-2D37646D81E2}" srcOrd="0" destOrd="0" presId="urn:microsoft.com/office/officeart/2005/8/layout/vProcess5"/>
    <dgm:cxn modelId="{018A35E0-7E98-3C4A-B9B4-4AE896F9F72F}" type="presOf" srcId="{71F1854A-2450-EF4B-AB0E-33BDD6E1D786}" destId="{F5B1A8A2-6EE7-194C-A2B2-8955DFBB9D99}" srcOrd="0" destOrd="0" presId="urn:microsoft.com/office/officeart/2005/8/layout/vProcess5"/>
    <dgm:cxn modelId="{0036622D-B00E-F84E-A2C0-DFEB4A4AAEEC}" srcId="{70F62600-A339-9346-A108-28A8E406F98D}" destId="{EF0AF6B8-21D2-824D-9DAF-5489B0C173AB}" srcOrd="3" destOrd="0" parTransId="{31F7851A-BC4C-AD45-AAA4-C5CC0CABFCFF}" sibTransId="{245885FC-90C8-0341-9B91-80BAB211CB85}"/>
    <dgm:cxn modelId="{EE0F5F80-BA5B-8A47-B970-D19E34FAE599}" type="presOf" srcId="{169BC7AE-D5BB-E742-B337-7EC07A4D5A0E}" destId="{9F938532-7CB5-2743-95AD-42F853C4B5CC}" srcOrd="0" destOrd="0" presId="urn:microsoft.com/office/officeart/2005/8/layout/vProcess5"/>
    <dgm:cxn modelId="{026FBAE9-36CA-7C4D-B0BD-6BF71B686AD6}" type="presOf" srcId="{EF0AF6B8-21D2-824D-9DAF-5489B0C173AB}" destId="{6838141B-D5DF-EB4E-BDB6-E51F6F4EE5C6}" srcOrd="1" destOrd="0" presId="urn:microsoft.com/office/officeart/2005/8/layout/vProcess5"/>
    <dgm:cxn modelId="{56E7F71F-4D5C-8042-8631-7CC46C0167F9}" type="presOf" srcId="{30F5E4EA-5E7E-3143-9878-C68788F323A6}" destId="{28CC8DE4-5D04-A340-9CCE-D5EF8C4D2DA1}" srcOrd="0" destOrd="0" presId="urn:microsoft.com/office/officeart/2005/8/layout/vProcess5"/>
    <dgm:cxn modelId="{C0ACB6D3-E99E-5F4F-BC48-097C49E11ED2}" type="presOf" srcId="{30F5E4EA-5E7E-3143-9878-C68788F323A6}" destId="{9BDAE3BF-FF11-2B4F-B7AC-1E5DC727F461}" srcOrd="1" destOrd="0" presId="urn:microsoft.com/office/officeart/2005/8/layout/vProcess5"/>
    <dgm:cxn modelId="{1EFEC3CE-C81D-7340-9845-A9F974AB0485}" type="presOf" srcId="{E998D0CA-C388-414D-9A67-25D33B230E0D}" destId="{B67506BE-73E4-734E-8D51-BD77E39EEEEA}" srcOrd="0" destOrd="0" presId="urn:microsoft.com/office/officeart/2005/8/layout/vProcess5"/>
    <dgm:cxn modelId="{EBC3AC10-F224-4644-9385-D76DE01BDEDB}" type="presOf" srcId="{78F85ED2-E14A-4C48-92B2-CFE7CDFEBFCE}" destId="{8886F3EF-E445-5C47-9381-9D335534965F}" srcOrd="0" destOrd="0" presId="urn:microsoft.com/office/officeart/2005/8/layout/vProcess5"/>
    <dgm:cxn modelId="{CB2001A3-B0C8-8B4C-8B4A-431EE4E797A6}" type="presOf" srcId="{39D0B363-6CB1-CE47-B782-0872C0463688}" destId="{74ED606C-C0C8-A947-9EBE-15E51DC1E588}" srcOrd="0" destOrd="0" presId="urn:microsoft.com/office/officeart/2005/8/layout/vProcess5"/>
    <dgm:cxn modelId="{B8434F71-7234-714E-8799-2C6254A918A0}" srcId="{70F62600-A339-9346-A108-28A8E406F98D}" destId="{39D0B363-6CB1-CE47-B782-0872C0463688}" srcOrd="2" destOrd="0" parTransId="{3BF99AF3-24DA-3E49-8C14-9408486349DB}" sibTransId="{71F1854A-2450-EF4B-AB0E-33BDD6E1D786}"/>
    <dgm:cxn modelId="{A684BA27-C423-2B43-A56C-0DCE85134476}" type="presParOf" srcId="{03558A22-192F-684E-9342-2D37646D81E2}" destId="{0A700FB4-0B24-B840-B903-7B04F92D974B}" srcOrd="0" destOrd="0" presId="urn:microsoft.com/office/officeart/2005/8/layout/vProcess5"/>
    <dgm:cxn modelId="{DD309B3F-CB70-AE48-BF9E-3EE16A6F2F39}" type="presParOf" srcId="{03558A22-192F-684E-9342-2D37646D81E2}" destId="{28CC8DE4-5D04-A340-9CCE-D5EF8C4D2DA1}" srcOrd="1" destOrd="0" presId="urn:microsoft.com/office/officeart/2005/8/layout/vProcess5"/>
    <dgm:cxn modelId="{AB008432-E950-FC4A-BB0E-899205E3952D}" type="presParOf" srcId="{03558A22-192F-684E-9342-2D37646D81E2}" destId="{8886F3EF-E445-5C47-9381-9D335534965F}" srcOrd="2" destOrd="0" presId="urn:microsoft.com/office/officeart/2005/8/layout/vProcess5"/>
    <dgm:cxn modelId="{62E81199-2375-A447-89A3-0E7FC0EAE278}" type="presParOf" srcId="{03558A22-192F-684E-9342-2D37646D81E2}" destId="{74ED606C-C0C8-A947-9EBE-15E51DC1E588}" srcOrd="3" destOrd="0" presId="urn:microsoft.com/office/officeart/2005/8/layout/vProcess5"/>
    <dgm:cxn modelId="{FB9EB2BE-A374-154E-9D0A-3490043F5CD6}" type="presParOf" srcId="{03558A22-192F-684E-9342-2D37646D81E2}" destId="{B6563712-0049-F640-9BE3-E7D7073F0DEF}" srcOrd="4" destOrd="0" presId="urn:microsoft.com/office/officeart/2005/8/layout/vProcess5"/>
    <dgm:cxn modelId="{4162BF32-1194-D74B-8FFF-97A99CB2CDCC}" type="presParOf" srcId="{03558A22-192F-684E-9342-2D37646D81E2}" destId="{B67506BE-73E4-734E-8D51-BD77E39EEEEA}" srcOrd="5" destOrd="0" presId="urn:microsoft.com/office/officeart/2005/8/layout/vProcess5"/>
    <dgm:cxn modelId="{603E78B1-70CA-B54C-B604-B75A7863AD6A}" type="presParOf" srcId="{03558A22-192F-684E-9342-2D37646D81E2}" destId="{9F938532-7CB5-2743-95AD-42F853C4B5CC}" srcOrd="6" destOrd="0" presId="urn:microsoft.com/office/officeart/2005/8/layout/vProcess5"/>
    <dgm:cxn modelId="{BC1FD52C-256E-2141-9ADC-DDF13B29F138}" type="presParOf" srcId="{03558A22-192F-684E-9342-2D37646D81E2}" destId="{F5B1A8A2-6EE7-194C-A2B2-8955DFBB9D99}" srcOrd="7" destOrd="0" presId="urn:microsoft.com/office/officeart/2005/8/layout/vProcess5"/>
    <dgm:cxn modelId="{4AE0C62C-B290-094A-A2B8-9E552A45620D}" type="presParOf" srcId="{03558A22-192F-684E-9342-2D37646D81E2}" destId="{9BDAE3BF-FF11-2B4F-B7AC-1E5DC727F461}" srcOrd="8" destOrd="0" presId="urn:microsoft.com/office/officeart/2005/8/layout/vProcess5"/>
    <dgm:cxn modelId="{2A27FD83-31D7-9040-A69D-8ED93FE5D355}" type="presParOf" srcId="{03558A22-192F-684E-9342-2D37646D81E2}" destId="{90A59713-8AF5-C840-8C8A-44016956EDAE}" srcOrd="9" destOrd="0" presId="urn:microsoft.com/office/officeart/2005/8/layout/vProcess5"/>
    <dgm:cxn modelId="{5C472682-F1F3-2F41-B811-582D97386C2B}" type="presParOf" srcId="{03558A22-192F-684E-9342-2D37646D81E2}" destId="{80D9BAC8-8EFF-7042-92A6-BCBDE24A957F}" srcOrd="10" destOrd="0" presId="urn:microsoft.com/office/officeart/2005/8/layout/vProcess5"/>
    <dgm:cxn modelId="{CCEF7E36-6FDF-B147-8AE0-1F42622448D2}" type="presParOf" srcId="{03558A22-192F-684E-9342-2D37646D81E2}" destId="{6838141B-D5DF-EB4E-BDB6-E51F6F4EE5C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C343E0-609A-1A4F-A4D9-D04EFDAF6FEC}" type="datetimeFigureOut">
              <a:rPr lang="en-US" smtClean="0"/>
              <a:t>3/31/2014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A08481-84C1-9E43-B6E5-AB20ABE86FC4}" type="slidenum">
              <a:rPr lang="en-US" smtClean="0"/>
              <a:t>‹#›</a:t>
            </a:fld>
            <a:endParaRPr lang="en-US"/>
          </a:p>
        </p:txBody>
      </p:sp>
    </p:spTree>
    <p:extLst>
      <p:ext uri="{BB962C8B-B14F-4D97-AF65-F5344CB8AC3E}">
        <p14:creationId xmlns:p14="http://schemas.microsoft.com/office/powerpoint/2010/main" val="2356248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2E118-96CA-CA41-9B3E-9F34C8218306}" type="datetimeFigureOut">
              <a:rPr lang="en-US" smtClean="0"/>
              <a:t>3/31/2014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124A8-6791-AE41-9FEE-47A93725274B}" type="slidenum">
              <a:rPr lang="en-US" smtClean="0"/>
              <a:t>‹#›</a:t>
            </a:fld>
            <a:endParaRPr lang="en-US"/>
          </a:p>
        </p:txBody>
      </p:sp>
    </p:spTree>
    <p:extLst>
      <p:ext uri="{BB962C8B-B14F-4D97-AF65-F5344CB8AC3E}">
        <p14:creationId xmlns:p14="http://schemas.microsoft.com/office/powerpoint/2010/main" val="18181153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35" indent="-285744" eaLnBrk="0" hangingPunct="0">
              <a:defRPr sz="2400">
                <a:solidFill>
                  <a:schemeClr val="tx1"/>
                </a:solidFill>
                <a:latin typeface="Arial" pitchFamily="34" charset="0"/>
                <a:ea typeface="ＭＳ Ｐゴシック" pitchFamily="34" charset="-128"/>
              </a:defRPr>
            </a:lvl2pPr>
            <a:lvl3pPr marL="1142977" indent="-228596" eaLnBrk="0" hangingPunct="0">
              <a:defRPr sz="2400">
                <a:solidFill>
                  <a:schemeClr val="tx1"/>
                </a:solidFill>
                <a:latin typeface="Arial" pitchFamily="34" charset="0"/>
                <a:ea typeface="ＭＳ Ｐゴシック" pitchFamily="34" charset="-128"/>
              </a:defRPr>
            </a:lvl3pPr>
            <a:lvl4pPr marL="1600168" indent="-228596" eaLnBrk="0" hangingPunct="0">
              <a:defRPr sz="2400">
                <a:solidFill>
                  <a:schemeClr val="tx1"/>
                </a:solidFill>
                <a:latin typeface="Arial" pitchFamily="34" charset="0"/>
                <a:ea typeface="ＭＳ Ｐゴシック" pitchFamily="34" charset="-128"/>
              </a:defRPr>
            </a:lvl4pPr>
            <a:lvl5pPr marL="2057359" indent="-228596" eaLnBrk="0" hangingPunct="0">
              <a:defRPr sz="2400">
                <a:solidFill>
                  <a:schemeClr val="tx1"/>
                </a:solidFill>
                <a:latin typeface="Arial" pitchFamily="34" charset="0"/>
                <a:ea typeface="ＭＳ Ｐゴシック" pitchFamily="34" charset="-128"/>
              </a:defRPr>
            </a:lvl5pPr>
            <a:lvl6pPr marL="2514550" indent="-228596" defTabSz="45719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41" indent="-228596" defTabSz="45719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32" indent="-228596" defTabSz="45719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22" indent="-228596" defTabSz="45719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4485BFE-BE1D-4ABC-A2F3-63FE48A345ED}" type="slidenum">
              <a:rPr lang="en-US" sz="1200">
                <a:solidFill>
                  <a:prstClr val="black"/>
                </a:solidFill>
                <a:latin typeface="Calibri" pitchFamily="34" charset="0"/>
              </a:rPr>
              <a:pPr eaLnBrk="1" hangingPunct="1"/>
              <a:t>3</a:t>
            </a:fld>
            <a:endParaRPr lang="en-US" sz="1200">
              <a:solidFill>
                <a:prstClr val="black"/>
              </a:solidFill>
              <a:latin typeface="Calibri" pitchFamily="34" charset="0"/>
            </a:endParaRPr>
          </a:p>
        </p:txBody>
      </p:sp>
      <p:sp>
        <p:nvSpPr>
          <p:cNvPr id="13316"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35" indent="-285744" eaLnBrk="0" hangingPunct="0">
              <a:defRPr sz="2400">
                <a:solidFill>
                  <a:schemeClr val="tx1"/>
                </a:solidFill>
                <a:latin typeface="Arial" pitchFamily="34" charset="0"/>
                <a:ea typeface="ＭＳ Ｐゴシック" pitchFamily="34" charset="-128"/>
              </a:defRPr>
            </a:lvl2pPr>
            <a:lvl3pPr marL="1142977" indent="-228596" eaLnBrk="0" hangingPunct="0">
              <a:defRPr sz="2400">
                <a:solidFill>
                  <a:schemeClr val="tx1"/>
                </a:solidFill>
                <a:latin typeface="Arial" pitchFamily="34" charset="0"/>
                <a:ea typeface="ＭＳ Ｐゴシック" pitchFamily="34" charset="-128"/>
              </a:defRPr>
            </a:lvl3pPr>
            <a:lvl4pPr marL="1600168" indent="-228596" eaLnBrk="0" hangingPunct="0">
              <a:defRPr sz="2400">
                <a:solidFill>
                  <a:schemeClr val="tx1"/>
                </a:solidFill>
                <a:latin typeface="Arial" pitchFamily="34" charset="0"/>
                <a:ea typeface="ＭＳ Ｐゴシック" pitchFamily="34" charset="-128"/>
              </a:defRPr>
            </a:lvl4pPr>
            <a:lvl5pPr marL="2057359" indent="-228596" eaLnBrk="0" hangingPunct="0">
              <a:defRPr sz="2400">
                <a:solidFill>
                  <a:schemeClr val="tx1"/>
                </a:solidFill>
                <a:latin typeface="Arial" pitchFamily="34" charset="0"/>
                <a:ea typeface="ＭＳ Ｐゴシック" pitchFamily="34" charset="-128"/>
              </a:defRPr>
            </a:lvl5pPr>
            <a:lvl6pPr marL="2514550" indent="-228596" defTabSz="45719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41" indent="-228596" defTabSz="45719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32" indent="-228596" defTabSz="45719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22" indent="-228596" defTabSz="45719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200">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overview, then click for arrow to enter and show where we are going first</a:t>
            </a:r>
            <a:endParaRPr lang="en-US" dirty="0"/>
          </a:p>
        </p:txBody>
      </p:sp>
      <p:sp>
        <p:nvSpPr>
          <p:cNvPr id="4" name="Slide Number Placeholder 3"/>
          <p:cNvSpPr>
            <a:spLocks noGrp="1"/>
          </p:cNvSpPr>
          <p:nvPr>
            <p:ph type="sldNum" sz="quarter" idx="10"/>
          </p:nvPr>
        </p:nvSpPr>
        <p:spPr/>
        <p:txBody>
          <a:bodyPr/>
          <a:lstStyle/>
          <a:p>
            <a:fld id="{F4004458-C367-472F-8898-1E85067F5E97}" type="slidenum">
              <a:rPr lang="en-US" smtClean="0"/>
              <a:t>12</a:t>
            </a:fld>
            <a:endParaRPr lang="en-US"/>
          </a:p>
        </p:txBody>
      </p:sp>
    </p:spTree>
    <p:extLst>
      <p:ext uri="{BB962C8B-B14F-4D97-AF65-F5344CB8AC3E}">
        <p14:creationId xmlns:p14="http://schemas.microsoft.com/office/powerpoint/2010/main" val="258329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327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Helvetica" charset="0"/>
                <a:ea typeface="ＭＳ Ｐゴシック" charset="0"/>
                <a:cs typeface="ＭＳ Ｐゴシック" charset="0"/>
              </a:defRPr>
            </a:lvl1pPr>
            <a:lvl2pPr marL="37222402" indent="-36773751" defTabSz="906648" eaLnBrk="0" hangingPunct="0">
              <a:defRPr sz="2400">
                <a:solidFill>
                  <a:schemeClr val="tx1"/>
                </a:solidFill>
                <a:latin typeface="Helvetica" charset="0"/>
                <a:ea typeface="ＭＳ Ｐゴシック" charset="0"/>
              </a:defRPr>
            </a:lvl2pPr>
            <a:lvl3pPr eaLnBrk="0" hangingPunct="0">
              <a:defRPr sz="2400">
                <a:solidFill>
                  <a:schemeClr val="tx1"/>
                </a:solidFill>
                <a:latin typeface="Helvetica" charset="0"/>
                <a:ea typeface="ＭＳ Ｐゴシック" charset="0"/>
              </a:defRPr>
            </a:lvl3pPr>
            <a:lvl4pPr eaLnBrk="0" hangingPunct="0">
              <a:defRPr sz="2400">
                <a:solidFill>
                  <a:schemeClr val="tx1"/>
                </a:solidFill>
                <a:latin typeface="Helvetica" charset="0"/>
                <a:ea typeface="ＭＳ Ｐゴシック" charset="0"/>
              </a:defRPr>
            </a:lvl4pPr>
            <a:lvl5pPr eaLnBrk="0" hangingPunct="0">
              <a:defRPr sz="2400">
                <a:solidFill>
                  <a:schemeClr val="tx1"/>
                </a:solidFill>
                <a:latin typeface="Helvetica" charset="0"/>
                <a:ea typeface="ＭＳ Ｐゴシック" charset="0"/>
              </a:defRPr>
            </a:lvl5pPr>
            <a:lvl6pPr marL="448650" eaLnBrk="0" fontAlgn="base" hangingPunct="0">
              <a:spcBef>
                <a:spcPct val="0"/>
              </a:spcBef>
              <a:spcAft>
                <a:spcPct val="0"/>
              </a:spcAft>
              <a:defRPr sz="2400">
                <a:solidFill>
                  <a:schemeClr val="tx1"/>
                </a:solidFill>
                <a:latin typeface="Helvetica" charset="0"/>
                <a:ea typeface="ＭＳ Ｐゴシック" charset="0"/>
              </a:defRPr>
            </a:lvl6pPr>
            <a:lvl7pPr marL="897301" eaLnBrk="0" fontAlgn="base" hangingPunct="0">
              <a:spcBef>
                <a:spcPct val="0"/>
              </a:spcBef>
              <a:spcAft>
                <a:spcPct val="0"/>
              </a:spcAft>
              <a:defRPr sz="2400">
                <a:solidFill>
                  <a:schemeClr val="tx1"/>
                </a:solidFill>
                <a:latin typeface="Helvetica" charset="0"/>
                <a:ea typeface="ＭＳ Ｐゴシック" charset="0"/>
              </a:defRPr>
            </a:lvl7pPr>
            <a:lvl8pPr marL="1345951" eaLnBrk="0" fontAlgn="base" hangingPunct="0">
              <a:spcBef>
                <a:spcPct val="0"/>
              </a:spcBef>
              <a:spcAft>
                <a:spcPct val="0"/>
              </a:spcAft>
              <a:defRPr sz="2400">
                <a:solidFill>
                  <a:schemeClr val="tx1"/>
                </a:solidFill>
                <a:latin typeface="Helvetica" charset="0"/>
                <a:ea typeface="ＭＳ Ｐゴシック" charset="0"/>
              </a:defRPr>
            </a:lvl8pPr>
            <a:lvl9pPr marL="1794601"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r>
              <a:rPr lang="en-US" sz="1200">
                <a:latin typeface="Arial" charset="0"/>
              </a:rPr>
              <a:t>Delaware Positive Behavior Support Project</a:t>
            </a:r>
          </a:p>
        </p:txBody>
      </p:sp>
      <p:sp>
        <p:nvSpPr>
          <p:cNvPr id="327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Helvetica" charset="0"/>
                <a:ea typeface="ＭＳ Ｐゴシック" charset="0"/>
                <a:cs typeface="ＭＳ Ｐゴシック" charset="0"/>
              </a:defRPr>
            </a:lvl1pPr>
            <a:lvl2pPr marL="37222402" indent="-36773751" defTabSz="906648" eaLnBrk="0" hangingPunct="0">
              <a:defRPr sz="2400">
                <a:solidFill>
                  <a:schemeClr val="tx1"/>
                </a:solidFill>
                <a:latin typeface="Helvetica" charset="0"/>
                <a:ea typeface="ＭＳ Ｐゴシック" charset="0"/>
              </a:defRPr>
            </a:lvl2pPr>
            <a:lvl3pPr eaLnBrk="0" hangingPunct="0">
              <a:defRPr sz="2400">
                <a:solidFill>
                  <a:schemeClr val="tx1"/>
                </a:solidFill>
                <a:latin typeface="Helvetica" charset="0"/>
                <a:ea typeface="ＭＳ Ｐゴシック" charset="0"/>
              </a:defRPr>
            </a:lvl3pPr>
            <a:lvl4pPr eaLnBrk="0" hangingPunct="0">
              <a:defRPr sz="2400">
                <a:solidFill>
                  <a:schemeClr val="tx1"/>
                </a:solidFill>
                <a:latin typeface="Helvetica" charset="0"/>
                <a:ea typeface="ＭＳ Ｐゴシック" charset="0"/>
              </a:defRPr>
            </a:lvl4pPr>
            <a:lvl5pPr eaLnBrk="0" hangingPunct="0">
              <a:defRPr sz="2400">
                <a:solidFill>
                  <a:schemeClr val="tx1"/>
                </a:solidFill>
                <a:latin typeface="Helvetica" charset="0"/>
                <a:ea typeface="ＭＳ Ｐゴシック" charset="0"/>
              </a:defRPr>
            </a:lvl5pPr>
            <a:lvl6pPr marL="448650" eaLnBrk="0" fontAlgn="base" hangingPunct="0">
              <a:spcBef>
                <a:spcPct val="0"/>
              </a:spcBef>
              <a:spcAft>
                <a:spcPct val="0"/>
              </a:spcAft>
              <a:defRPr sz="2400">
                <a:solidFill>
                  <a:schemeClr val="tx1"/>
                </a:solidFill>
                <a:latin typeface="Helvetica" charset="0"/>
                <a:ea typeface="ＭＳ Ｐゴシック" charset="0"/>
              </a:defRPr>
            </a:lvl6pPr>
            <a:lvl7pPr marL="897301" eaLnBrk="0" fontAlgn="base" hangingPunct="0">
              <a:spcBef>
                <a:spcPct val="0"/>
              </a:spcBef>
              <a:spcAft>
                <a:spcPct val="0"/>
              </a:spcAft>
              <a:defRPr sz="2400">
                <a:solidFill>
                  <a:schemeClr val="tx1"/>
                </a:solidFill>
                <a:latin typeface="Helvetica" charset="0"/>
                <a:ea typeface="ＭＳ Ｐゴシック" charset="0"/>
              </a:defRPr>
            </a:lvl7pPr>
            <a:lvl8pPr marL="1345951" eaLnBrk="0" fontAlgn="base" hangingPunct="0">
              <a:spcBef>
                <a:spcPct val="0"/>
              </a:spcBef>
              <a:spcAft>
                <a:spcPct val="0"/>
              </a:spcAft>
              <a:defRPr sz="2400">
                <a:solidFill>
                  <a:schemeClr val="tx1"/>
                </a:solidFill>
                <a:latin typeface="Helvetica" charset="0"/>
                <a:ea typeface="ＭＳ Ｐゴシック" charset="0"/>
              </a:defRPr>
            </a:lvl8pPr>
            <a:lvl9pPr marL="1794601" eaLnBrk="0" fontAlgn="base" hangingPunct="0">
              <a:spcBef>
                <a:spcPct val="0"/>
              </a:spcBef>
              <a:spcAft>
                <a:spcPct val="0"/>
              </a:spcAft>
              <a:defRPr sz="2400">
                <a:solidFill>
                  <a:schemeClr val="tx1"/>
                </a:solidFill>
                <a:latin typeface="Helvetica" charset="0"/>
                <a:ea typeface="ＭＳ Ｐゴシック" charset="0"/>
              </a:defRPr>
            </a:lvl9pPr>
          </a:lstStyle>
          <a:p>
            <a:pPr eaLnBrk="1" hangingPunct="1"/>
            <a:fld id="{B11D6A46-0BFD-B24A-94B9-88087C9C71F6}" type="slidenum">
              <a:rPr lang="en-US" sz="1200">
                <a:latin typeface="Arial" charset="0"/>
              </a:rPr>
              <a:pPr eaLnBrk="1" hangingPunct="1"/>
              <a:t>13</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Lassen,</a:t>
            </a:r>
            <a:r>
              <a:rPr lang="en-US" baseline="0" dirty="0" smtClean="0"/>
              <a:t> S. R., Steele, M. M., &amp; Sailor, W. (2006). The relationship of school-wide positive behavior support to academic achievement in an urban middle school. </a:t>
            </a:r>
            <a:r>
              <a:rPr lang="en-US" i="1" baseline="0" dirty="0" smtClean="0"/>
              <a:t>Psychology in the Schools, 43</a:t>
            </a:r>
            <a:r>
              <a:rPr lang="en-US" i="0" baseline="0" dirty="0" smtClean="0"/>
              <a:t>(6), 701-712.</a:t>
            </a:r>
          </a:p>
          <a:p>
            <a:endParaRPr lang="en-US" i="0" baseline="0" dirty="0" smtClean="0"/>
          </a:p>
          <a:p>
            <a:pPr rtl="0"/>
            <a:r>
              <a:rPr lang="en-US" dirty="0"/>
              <a:t>Lewis, T.J., Powers, L.J., </a:t>
            </a:r>
            <a:r>
              <a:rPr lang="en-US" dirty="0" err="1"/>
              <a:t>Kelk</a:t>
            </a:r>
            <a:r>
              <a:rPr lang="en-US" dirty="0"/>
              <a:t>, M.J., &amp; Newcomer, L.L. (2002). Reducing problem behaviors on the playground: An</a:t>
            </a:r>
          </a:p>
          <a:p>
            <a:pPr rtl="0"/>
            <a:r>
              <a:rPr lang="en-US" dirty="0"/>
              <a:t>investigation of the application of </a:t>
            </a:r>
            <a:r>
              <a:rPr lang="en-US" dirty="0" err="1"/>
              <a:t>schoolwide</a:t>
            </a:r>
            <a:r>
              <a:rPr lang="en-US" dirty="0"/>
              <a:t> positive behavior supports. Psychology in the Schools, 39, 181–190.</a:t>
            </a:r>
          </a:p>
          <a:p>
            <a:pPr rtl="0"/>
            <a:endParaRPr lang="en-US" dirty="0"/>
          </a:p>
          <a:p>
            <a:pPr rtl="0"/>
            <a:r>
              <a:rPr lang="en-US" dirty="0" err="1"/>
              <a:t>Luiselli</a:t>
            </a:r>
            <a:r>
              <a:rPr lang="en-US" dirty="0"/>
              <a:t>, J.K., Putnam, R.F., &amp; Sunderland, M. (2002). Longitudinal evaluation of behavior support intervention in a public</a:t>
            </a:r>
          </a:p>
          <a:p>
            <a:pPr rtl="0"/>
            <a:r>
              <a:rPr lang="en-US" dirty="0"/>
              <a:t>middle school. </a:t>
            </a:r>
            <a:r>
              <a:rPr lang="en-US"/>
              <a:t>Journal of Positive Behavior Interventions, 4, 182–188.</a:t>
            </a:r>
            <a:endParaRPr lang="en-US" dirty="0"/>
          </a:p>
          <a:p>
            <a:endParaRPr lang="en-US" dirty="0" smtClean="0"/>
          </a:p>
          <a:p>
            <a:pPr rtl="0"/>
            <a:r>
              <a:rPr lang="en-US" dirty="0"/>
              <a:t>Todd, A.W., Horner, R.H., </a:t>
            </a:r>
            <a:r>
              <a:rPr lang="en-US" dirty="0" err="1"/>
              <a:t>Sugai</a:t>
            </a:r>
            <a:r>
              <a:rPr lang="en-US" dirty="0"/>
              <a:t>, G., &amp; Sprague, J.R. (1999). Effective behavior support: Strengthening school-wide</a:t>
            </a:r>
          </a:p>
          <a:p>
            <a:pPr rtl="0"/>
            <a:r>
              <a:rPr lang="en-US" dirty="0"/>
              <a:t>systems through a team-based approach. Effective School Practices, 17, 23–37.</a:t>
            </a:r>
          </a:p>
          <a:p>
            <a:endParaRPr lang="en-US" dirty="0"/>
          </a:p>
        </p:txBody>
      </p:sp>
      <p:sp>
        <p:nvSpPr>
          <p:cNvPr id="4" name="Slide Number Placeholder 3"/>
          <p:cNvSpPr>
            <a:spLocks noGrp="1"/>
          </p:cNvSpPr>
          <p:nvPr>
            <p:ph type="sldNum" sz="quarter" idx="10"/>
          </p:nvPr>
        </p:nvSpPr>
        <p:spPr/>
        <p:txBody>
          <a:bodyPr/>
          <a:lstStyle/>
          <a:p>
            <a:fld id="{F4004458-C367-472F-8898-1E85067F5E97}" type="slidenum">
              <a:rPr lang="en-US" smtClean="0"/>
              <a:t>14</a:t>
            </a:fld>
            <a:endParaRPr lang="en-US"/>
          </a:p>
        </p:txBody>
      </p:sp>
    </p:spTree>
    <p:extLst>
      <p:ext uri="{BB962C8B-B14F-4D97-AF65-F5344CB8AC3E}">
        <p14:creationId xmlns:p14="http://schemas.microsoft.com/office/powerpoint/2010/main" val="801265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48814" indent="-288005">
              <a:defRPr sz="1200">
                <a:solidFill>
                  <a:schemeClr val="tx1"/>
                </a:solidFill>
                <a:latin typeface="Georgia" charset="0"/>
                <a:ea typeface="ＭＳ Ｐゴシック" charset="0"/>
              </a:defRPr>
            </a:lvl2pPr>
            <a:lvl3pPr marL="1152022" indent="-230404">
              <a:defRPr sz="1200">
                <a:solidFill>
                  <a:schemeClr val="tx1"/>
                </a:solidFill>
                <a:latin typeface="Georgia" charset="0"/>
                <a:ea typeface="ＭＳ Ｐゴシック" charset="0"/>
              </a:defRPr>
            </a:lvl3pPr>
            <a:lvl4pPr marL="1612830" indent="-230404">
              <a:defRPr sz="1200">
                <a:solidFill>
                  <a:schemeClr val="tx1"/>
                </a:solidFill>
                <a:latin typeface="Georgia" charset="0"/>
                <a:ea typeface="ＭＳ Ｐゴシック" charset="0"/>
              </a:defRPr>
            </a:lvl4pPr>
            <a:lvl5pPr marL="2073639" indent="-230404">
              <a:defRPr sz="1200">
                <a:solidFill>
                  <a:schemeClr val="tx1"/>
                </a:solidFill>
                <a:latin typeface="Georgia" charset="0"/>
                <a:ea typeface="ＭＳ Ｐゴシック" charset="0"/>
              </a:defRPr>
            </a:lvl5pPr>
            <a:lvl6pPr marL="2534447" indent="-230404" eaLnBrk="0" fontAlgn="base" hangingPunct="0">
              <a:spcBef>
                <a:spcPct val="30000"/>
              </a:spcBef>
              <a:spcAft>
                <a:spcPct val="0"/>
              </a:spcAft>
              <a:defRPr sz="1200">
                <a:solidFill>
                  <a:schemeClr val="tx1"/>
                </a:solidFill>
                <a:latin typeface="Georgia" charset="0"/>
                <a:ea typeface="ＭＳ Ｐゴシック" charset="0"/>
              </a:defRPr>
            </a:lvl6pPr>
            <a:lvl7pPr marL="2995256" indent="-230404" eaLnBrk="0" fontAlgn="base" hangingPunct="0">
              <a:spcBef>
                <a:spcPct val="30000"/>
              </a:spcBef>
              <a:spcAft>
                <a:spcPct val="0"/>
              </a:spcAft>
              <a:defRPr sz="1200">
                <a:solidFill>
                  <a:schemeClr val="tx1"/>
                </a:solidFill>
                <a:latin typeface="Georgia" charset="0"/>
                <a:ea typeface="ＭＳ Ｐゴシック" charset="0"/>
              </a:defRPr>
            </a:lvl7pPr>
            <a:lvl8pPr marL="3456065" indent="-230404" eaLnBrk="0" fontAlgn="base" hangingPunct="0">
              <a:spcBef>
                <a:spcPct val="30000"/>
              </a:spcBef>
              <a:spcAft>
                <a:spcPct val="0"/>
              </a:spcAft>
              <a:defRPr sz="1200">
                <a:solidFill>
                  <a:schemeClr val="tx1"/>
                </a:solidFill>
                <a:latin typeface="Georgia" charset="0"/>
                <a:ea typeface="ＭＳ Ｐゴシック" charset="0"/>
              </a:defRPr>
            </a:lvl8pPr>
            <a:lvl9pPr marL="3916874" indent="-230404" eaLnBrk="0" fontAlgn="base" hangingPunct="0">
              <a:spcBef>
                <a:spcPct val="30000"/>
              </a:spcBef>
              <a:spcAft>
                <a:spcPct val="0"/>
              </a:spcAft>
              <a:defRPr sz="1200">
                <a:solidFill>
                  <a:schemeClr val="tx1"/>
                </a:solidFill>
                <a:latin typeface="Georgia" charset="0"/>
                <a:ea typeface="ＭＳ Ｐゴシック" charset="0"/>
              </a:defRPr>
            </a:lvl9pPr>
          </a:lstStyle>
          <a:p>
            <a:pPr>
              <a:defRPr/>
            </a:pPr>
            <a:fld id="{190EB63F-A8A1-A145-9BA0-7DF132452C65}" type="slidenum">
              <a:rPr lang="en-US">
                <a:latin typeface="Arial" charset="0"/>
                <a:cs typeface="Arial" charset="0"/>
              </a:rPr>
              <a:pPr>
                <a:defRPr/>
              </a:pPr>
              <a:t>15</a:t>
            </a:fld>
            <a:endParaRPr lang="en-US">
              <a:latin typeface="Arial" charset="0"/>
              <a:cs typeface="Arial" charset="0"/>
            </a:endParaRPr>
          </a:p>
        </p:txBody>
      </p:sp>
      <p:sp>
        <p:nvSpPr>
          <p:cNvPr id="120834"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883" tIns="46443" rIns="92883" bIns="46443"/>
          <a:lstStyle/>
          <a:p>
            <a:pPr defTabSz="921618">
              <a:defRPr/>
            </a:pPr>
            <a:endParaRPr lang="en-US" dirty="0">
              <a:latin typeface="Georgia" charset="0"/>
            </a:endParaRPr>
          </a:p>
        </p:txBody>
      </p:sp>
      <p:sp>
        <p:nvSpPr>
          <p:cNvPr id="120836"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defRPr sz="2400">
                <a:solidFill>
                  <a:schemeClr val="tx1"/>
                </a:solidFill>
                <a:latin typeface="Arial" charset="0"/>
                <a:ea typeface="ＭＳ Ｐゴシック" charset="0"/>
                <a:cs typeface="ＭＳ Ｐゴシック" charset="0"/>
              </a:defRPr>
            </a:lvl1pPr>
            <a:lvl2pPr marL="734852" indent="-282635" defTabSz="921706" eaLnBrk="0" hangingPunct="0">
              <a:defRPr sz="2400">
                <a:solidFill>
                  <a:schemeClr val="tx1"/>
                </a:solidFill>
                <a:latin typeface="Arial" charset="0"/>
                <a:ea typeface="ＭＳ Ｐゴシック" charset="0"/>
              </a:defRPr>
            </a:lvl2pPr>
            <a:lvl3pPr marL="1130541" indent="-226108" defTabSz="921706" eaLnBrk="0" hangingPunct="0">
              <a:defRPr sz="2400">
                <a:solidFill>
                  <a:schemeClr val="tx1"/>
                </a:solidFill>
                <a:latin typeface="Arial" charset="0"/>
                <a:ea typeface="ＭＳ Ｐゴシック" charset="0"/>
              </a:defRPr>
            </a:lvl3pPr>
            <a:lvl4pPr marL="1582758" indent="-226108" defTabSz="921706" eaLnBrk="0" hangingPunct="0">
              <a:defRPr sz="2400">
                <a:solidFill>
                  <a:schemeClr val="tx1"/>
                </a:solidFill>
                <a:latin typeface="Arial" charset="0"/>
                <a:ea typeface="ＭＳ Ｐゴシック" charset="0"/>
              </a:defRPr>
            </a:lvl4pPr>
            <a:lvl5pPr marL="2034974" indent="-226108" defTabSz="921706" eaLnBrk="0" hangingPunct="0">
              <a:defRPr sz="2400">
                <a:solidFill>
                  <a:schemeClr val="tx1"/>
                </a:solidFill>
                <a:latin typeface="Arial" charset="0"/>
                <a:ea typeface="ＭＳ Ｐゴシック" charset="0"/>
              </a:defRPr>
            </a:lvl5pPr>
            <a:lvl6pPr marL="2487191" indent="-226108" defTabSz="921706" eaLnBrk="0" fontAlgn="base" hangingPunct="0">
              <a:spcBef>
                <a:spcPct val="0"/>
              </a:spcBef>
              <a:spcAft>
                <a:spcPct val="0"/>
              </a:spcAft>
              <a:defRPr sz="2400">
                <a:solidFill>
                  <a:schemeClr val="tx1"/>
                </a:solidFill>
                <a:latin typeface="Arial" charset="0"/>
                <a:ea typeface="ＭＳ Ｐゴシック" charset="0"/>
              </a:defRPr>
            </a:lvl6pPr>
            <a:lvl7pPr marL="2939407" indent="-226108" defTabSz="921706" eaLnBrk="0" fontAlgn="base" hangingPunct="0">
              <a:spcBef>
                <a:spcPct val="0"/>
              </a:spcBef>
              <a:spcAft>
                <a:spcPct val="0"/>
              </a:spcAft>
              <a:defRPr sz="2400">
                <a:solidFill>
                  <a:schemeClr val="tx1"/>
                </a:solidFill>
                <a:latin typeface="Arial" charset="0"/>
                <a:ea typeface="ＭＳ Ｐゴシック" charset="0"/>
              </a:defRPr>
            </a:lvl7pPr>
            <a:lvl8pPr marL="3391624" indent="-226108" defTabSz="921706" eaLnBrk="0" fontAlgn="base" hangingPunct="0">
              <a:spcBef>
                <a:spcPct val="0"/>
              </a:spcBef>
              <a:spcAft>
                <a:spcPct val="0"/>
              </a:spcAft>
              <a:defRPr sz="2400">
                <a:solidFill>
                  <a:schemeClr val="tx1"/>
                </a:solidFill>
                <a:latin typeface="Arial" charset="0"/>
                <a:ea typeface="ＭＳ Ｐゴシック" charset="0"/>
              </a:defRPr>
            </a:lvl8pPr>
            <a:lvl9pPr marL="3843840" indent="-226108" defTabSz="92170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Georgia" charset="0"/>
                <a:cs typeface="Arial" charset="0"/>
              </a:rPr>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264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charset="0"/>
              </a:rPr>
              <a:t>July 2011</a:t>
            </a:r>
          </a:p>
        </p:txBody>
      </p:sp>
      <p:sp>
        <p:nvSpPr>
          <p:cNvPr id="1126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230BA3-A997-4239-B998-5CDFC38DDEF7}"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lgn="l">
              <a:lnSpc>
                <a:spcPct val="60000"/>
              </a:lnSpc>
            </a:pPr>
            <a:endParaRPr lang="en-US" sz="1300" dirty="0">
              <a:latin typeface="Times New Roman" pitchFamily="18"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35" indent="-285744" eaLnBrk="0" hangingPunct="0">
              <a:defRPr sz="2400">
                <a:solidFill>
                  <a:schemeClr val="tx1"/>
                </a:solidFill>
                <a:latin typeface="Arial" pitchFamily="34" charset="0"/>
                <a:ea typeface="ＭＳ Ｐゴシック" pitchFamily="34" charset="-128"/>
              </a:defRPr>
            </a:lvl2pPr>
            <a:lvl3pPr marL="1142977" indent="-228596" eaLnBrk="0" hangingPunct="0">
              <a:defRPr sz="2400">
                <a:solidFill>
                  <a:schemeClr val="tx1"/>
                </a:solidFill>
                <a:latin typeface="Arial" pitchFamily="34" charset="0"/>
                <a:ea typeface="ＭＳ Ｐゴシック" pitchFamily="34" charset="-128"/>
              </a:defRPr>
            </a:lvl3pPr>
            <a:lvl4pPr marL="1600168" indent="-228596" eaLnBrk="0" hangingPunct="0">
              <a:defRPr sz="2400">
                <a:solidFill>
                  <a:schemeClr val="tx1"/>
                </a:solidFill>
                <a:latin typeface="Arial" pitchFamily="34" charset="0"/>
                <a:ea typeface="ＭＳ Ｐゴシック" pitchFamily="34" charset="-128"/>
              </a:defRPr>
            </a:lvl4pPr>
            <a:lvl5pPr marL="2057359" indent="-228596" eaLnBrk="0" hangingPunct="0">
              <a:defRPr sz="2400">
                <a:solidFill>
                  <a:schemeClr val="tx1"/>
                </a:solidFill>
                <a:latin typeface="Arial" pitchFamily="34" charset="0"/>
                <a:ea typeface="ＭＳ Ｐゴシック" pitchFamily="34" charset="-128"/>
              </a:defRPr>
            </a:lvl5pPr>
            <a:lvl6pPr marL="2514550" indent="-228596" defTabSz="45719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41" indent="-228596" defTabSz="45719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32" indent="-228596" defTabSz="45719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22" indent="-228596" defTabSz="45719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D17CEA6-6258-4987-9394-B475489DBB91}" type="slidenum">
              <a:rPr lang="en-US" sz="1200">
                <a:solidFill>
                  <a:prstClr val="black"/>
                </a:solidFill>
                <a:latin typeface="Calibri" pitchFamily="34" charset="0"/>
              </a:rPr>
              <a:pPr eaLnBrk="1" hangingPunct="1"/>
              <a:t>18</a:t>
            </a:fld>
            <a:endParaRPr lang="en-US" sz="1200">
              <a:solidFill>
                <a:prstClr val="black"/>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F124A8-6791-AE41-9FEE-47A93725274B}" type="slidenum">
              <a:rPr lang="en-US" smtClean="0"/>
              <a:t>19</a:t>
            </a:fld>
            <a:endParaRPr lang="en-US"/>
          </a:p>
        </p:txBody>
      </p:sp>
    </p:spTree>
    <p:extLst>
      <p:ext uri="{BB962C8B-B14F-4D97-AF65-F5344CB8AC3E}">
        <p14:creationId xmlns:p14="http://schemas.microsoft.com/office/powerpoint/2010/main" val="3149454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Indiana University</a:t>
            </a:r>
          </a:p>
          <a:p>
            <a:r>
              <a:rPr lang="en-US" dirty="0" smtClean="0"/>
              <a:t>This just came out a</a:t>
            </a:r>
            <a:r>
              <a:rPr lang="en-US" baseline="0" dirty="0" smtClean="0"/>
              <a:t> few days ago, so I added it in here.  </a:t>
            </a:r>
            <a:endParaRPr lang="en-US" dirty="0"/>
          </a:p>
        </p:txBody>
      </p:sp>
      <p:sp>
        <p:nvSpPr>
          <p:cNvPr id="4" name="Slide Number Placeholder 3"/>
          <p:cNvSpPr>
            <a:spLocks noGrp="1"/>
          </p:cNvSpPr>
          <p:nvPr>
            <p:ph type="sldNum" sz="quarter" idx="10"/>
          </p:nvPr>
        </p:nvSpPr>
        <p:spPr/>
        <p:txBody>
          <a:bodyPr/>
          <a:lstStyle/>
          <a:p>
            <a:fld id="{BAF124A8-6791-AE41-9FEE-47A93725274B}" type="slidenum">
              <a:rPr lang="en-US" smtClean="0"/>
              <a:t>20</a:t>
            </a:fld>
            <a:endParaRPr lang="en-US"/>
          </a:p>
        </p:txBody>
      </p:sp>
    </p:spTree>
    <p:extLst>
      <p:ext uri="{BB962C8B-B14F-4D97-AF65-F5344CB8AC3E}">
        <p14:creationId xmlns:p14="http://schemas.microsoft.com/office/powerpoint/2010/main" val="3492964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encourage schools to look at additional</a:t>
            </a:r>
            <a:r>
              <a:rPr lang="en-US" baseline="0" dirty="0" smtClean="0"/>
              <a:t> data sources that are more specific to their context, like nurses office visits.  </a:t>
            </a:r>
            <a:endParaRPr lang="en-US" dirty="0"/>
          </a:p>
        </p:txBody>
      </p:sp>
      <p:sp>
        <p:nvSpPr>
          <p:cNvPr id="4" name="Slide Number Placeholder 3"/>
          <p:cNvSpPr>
            <a:spLocks noGrp="1"/>
          </p:cNvSpPr>
          <p:nvPr>
            <p:ph type="sldNum" sz="quarter" idx="10"/>
          </p:nvPr>
        </p:nvSpPr>
        <p:spPr/>
        <p:txBody>
          <a:bodyPr/>
          <a:lstStyle/>
          <a:p>
            <a:fld id="{BAF124A8-6791-AE41-9FEE-47A93725274B}" type="slidenum">
              <a:rPr lang="en-US" smtClean="0"/>
              <a:t>22</a:t>
            </a:fld>
            <a:endParaRPr lang="en-US"/>
          </a:p>
        </p:txBody>
      </p:sp>
    </p:spTree>
    <p:extLst>
      <p:ext uri="{BB962C8B-B14F-4D97-AF65-F5344CB8AC3E}">
        <p14:creationId xmlns:p14="http://schemas.microsoft.com/office/powerpoint/2010/main" val="2786273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0B747DD-30FA-C440-A154-C4EF743359D7}" type="slidenum">
              <a:rPr lang="en-US"/>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B375A38-156D-49C8-B4AE-C104DD52AE45}" type="slidenum">
              <a:rPr lang="en-US" sz="1200">
                <a:solidFill>
                  <a:srgbClr val="000000"/>
                </a:solidFill>
                <a:latin typeface="Calibri" pitchFamily="34" charset="0"/>
              </a:rPr>
              <a:pPr eaLnBrk="1" hangingPunct="1"/>
              <a:t>24</a:t>
            </a:fld>
            <a:endParaRPr lang="en-US" sz="1200">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5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rPr>
              <a:t>GB to update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7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ftr" sz="quarter" idx="4"/>
          </p:nvPr>
        </p:nvSpPr>
        <p:spPr>
          <a:ln/>
        </p:spPr>
        <p:txBody>
          <a:bodyPr/>
          <a:lstStyle/>
          <a:p>
            <a:r>
              <a:rPr lang="en-US"/>
              <a:t>Delaware Positive Behavior Support Project</a:t>
            </a:r>
          </a:p>
        </p:txBody>
      </p:sp>
      <p:sp>
        <p:nvSpPr>
          <p:cNvPr id="9" name="Rectangle 7"/>
          <p:cNvSpPr>
            <a:spLocks noGrp="1" noChangeArrowheads="1"/>
          </p:cNvSpPr>
          <p:nvPr>
            <p:ph type="sldNum" sz="quarter" idx="5"/>
          </p:nvPr>
        </p:nvSpPr>
        <p:spPr>
          <a:ln/>
        </p:spPr>
        <p:txBody>
          <a:bodyPr/>
          <a:lstStyle/>
          <a:p>
            <a:fld id="{15A92575-2E90-9A43-9D5E-238A61E3354F}" type="slidenum">
              <a:rPr lang="en-US"/>
              <a:pPr/>
              <a:t>28</a:t>
            </a:fld>
            <a:endParaRPr lang="en-US"/>
          </a:p>
        </p:txBody>
      </p:sp>
      <p:sp>
        <p:nvSpPr>
          <p:cNvPr id="8601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01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b"/>
          <a:lstStyle/>
          <a:p>
            <a:pPr algn="r" eaLnBrk="0" hangingPunct="0">
              <a:spcBef>
                <a:spcPct val="20000"/>
              </a:spcBef>
              <a:buClr>
                <a:schemeClr val="accent2"/>
              </a:buClr>
              <a:buFont typeface="Monotype Sorts" charset="0"/>
              <a:buChar char="y"/>
            </a:pPr>
            <a:r>
              <a:rPr lang="en-US" sz="1200">
                <a:latin typeface="Tahoma" charset="0"/>
              </a:rPr>
              <a:t>20</a:t>
            </a:r>
          </a:p>
        </p:txBody>
      </p:sp>
      <p:sp>
        <p:nvSpPr>
          <p:cNvPr id="8602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02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022" name="Rectangle 6"/>
          <p:cNvSpPr>
            <a:spLocks noGrp="1" noRot="1" noChangeAspect="1" noChangeArrowheads="1" noTextEdit="1"/>
          </p:cNvSpPr>
          <p:nvPr>
            <p:ph type="sldImg"/>
          </p:nvPr>
        </p:nvSpPr>
        <p:spPr>
          <a:xfrm>
            <a:off x="1150938" y="692150"/>
            <a:ext cx="4556125" cy="3416300"/>
          </a:xfrm>
          <a:ln w="12700" cap="flat"/>
          <a:extLst>
            <a:ext uri="{FAA26D3D-D897-4be2-8F04-BA451C77F1D7}">
              <ma14:placeholderFlag xmlns:ma14="http://schemas.microsoft.com/office/mac/drawingml/2011/main" xmlns="" val="1"/>
            </a:ext>
          </a:extLst>
        </p:spPr>
      </p:sp>
      <p:sp>
        <p:nvSpPr>
          <p:cNvPr id="86023" name="Rectangle 7"/>
          <p:cNvSpPr>
            <a:spLocks noGrp="1" noChangeArrowheads="1"/>
          </p:cNvSpPr>
          <p:nvPr>
            <p:ph type="body" idx="1"/>
          </p:nvPr>
        </p:nvSpPr>
        <p:spPr>
          <a:xfrm>
            <a:off x="914400" y="4343400"/>
            <a:ext cx="50292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sym typeface="Wingding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Georgia" charset="0"/>
            </a:endParaRPr>
          </a:p>
        </p:txBody>
      </p:sp>
      <p:sp>
        <p:nvSpPr>
          <p:cNvPr id="16282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eorgia" charset="0"/>
                <a:ea typeface="ＭＳ Ｐゴシック" charset="0"/>
                <a:cs typeface="ＭＳ Ｐゴシック" charset="0"/>
              </a:defRPr>
            </a:lvl1pPr>
            <a:lvl2pPr marL="742950" indent="-285750">
              <a:defRPr sz="1200">
                <a:solidFill>
                  <a:schemeClr val="tx1"/>
                </a:solidFill>
                <a:latin typeface="Georgia" charset="0"/>
                <a:ea typeface="ＭＳ Ｐゴシック" charset="0"/>
              </a:defRPr>
            </a:lvl2pPr>
            <a:lvl3pPr marL="1143000" indent="-228600">
              <a:defRPr sz="1200">
                <a:solidFill>
                  <a:schemeClr val="tx1"/>
                </a:solidFill>
                <a:latin typeface="Georgia" charset="0"/>
                <a:ea typeface="ＭＳ Ｐゴシック" charset="0"/>
              </a:defRPr>
            </a:lvl3pPr>
            <a:lvl4pPr marL="1600200" indent="-228600">
              <a:defRPr sz="1200">
                <a:solidFill>
                  <a:schemeClr val="tx1"/>
                </a:solidFill>
                <a:latin typeface="Georgia" charset="0"/>
                <a:ea typeface="ＭＳ Ｐゴシック" charset="0"/>
              </a:defRPr>
            </a:lvl4pPr>
            <a:lvl5pPr marL="2057400" indent="-228600">
              <a:defRPr sz="1200">
                <a:solidFill>
                  <a:schemeClr val="tx1"/>
                </a:solidFill>
                <a:latin typeface="Georgia" charset="0"/>
                <a:ea typeface="ＭＳ Ｐゴシック" charset="0"/>
              </a:defRPr>
            </a:lvl5pPr>
            <a:lvl6pPr marL="2514600" indent="-228600" eaLnBrk="0" fontAlgn="base" hangingPunct="0">
              <a:spcBef>
                <a:spcPct val="30000"/>
              </a:spcBef>
              <a:spcAft>
                <a:spcPct val="0"/>
              </a:spcAft>
              <a:defRPr sz="1200">
                <a:solidFill>
                  <a:schemeClr val="tx1"/>
                </a:solidFill>
                <a:latin typeface="Georgia" charset="0"/>
                <a:ea typeface="ＭＳ Ｐゴシック" charset="0"/>
              </a:defRPr>
            </a:lvl6pPr>
            <a:lvl7pPr marL="2971800" indent="-228600" eaLnBrk="0" fontAlgn="base" hangingPunct="0">
              <a:spcBef>
                <a:spcPct val="30000"/>
              </a:spcBef>
              <a:spcAft>
                <a:spcPct val="0"/>
              </a:spcAft>
              <a:defRPr sz="1200">
                <a:solidFill>
                  <a:schemeClr val="tx1"/>
                </a:solidFill>
                <a:latin typeface="Georgia" charset="0"/>
                <a:ea typeface="ＭＳ Ｐゴシック" charset="0"/>
              </a:defRPr>
            </a:lvl7pPr>
            <a:lvl8pPr marL="3429000" indent="-228600" eaLnBrk="0" fontAlgn="base" hangingPunct="0">
              <a:spcBef>
                <a:spcPct val="30000"/>
              </a:spcBef>
              <a:spcAft>
                <a:spcPct val="0"/>
              </a:spcAft>
              <a:defRPr sz="1200">
                <a:solidFill>
                  <a:schemeClr val="tx1"/>
                </a:solidFill>
                <a:latin typeface="Georgia" charset="0"/>
                <a:ea typeface="ＭＳ Ｐゴシック" charset="0"/>
              </a:defRPr>
            </a:lvl8pPr>
            <a:lvl9pPr marL="3886200" indent="-228600" eaLnBrk="0" fontAlgn="base" hangingPunct="0">
              <a:spcBef>
                <a:spcPct val="30000"/>
              </a:spcBef>
              <a:spcAft>
                <a:spcPct val="0"/>
              </a:spcAft>
              <a:defRPr sz="1200">
                <a:solidFill>
                  <a:schemeClr val="tx1"/>
                </a:solidFill>
                <a:latin typeface="Georgia" charset="0"/>
                <a:ea typeface="ＭＳ Ｐゴシック" charset="0"/>
              </a:defRPr>
            </a:lvl9pPr>
          </a:lstStyle>
          <a:p>
            <a:r>
              <a:rPr lang="en-US">
                <a:cs typeface="Arial" charset="0"/>
              </a:rPr>
              <a:t>12/5/13</a:t>
            </a: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6282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eorgia" charset="0"/>
                <a:ea typeface="ＭＳ Ｐゴシック" charset="0"/>
                <a:cs typeface="ＭＳ Ｐゴシック" charset="0"/>
              </a:defRPr>
            </a:lvl1pPr>
            <a:lvl2pPr marL="742950" indent="-285750">
              <a:defRPr sz="1200">
                <a:solidFill>
                  <a:schemeClr val="tx1"/>
                </a:solidFill>
                <a:latin typeface="Georgia" charset="0"/>
                <a:ea typeface="ＭＳ Ｐゴシック" charset="0"/>
              </a:defRPr>
            </a:lvl2pPr>
            <a:lvl3pPr marL="1143000" indent="-228600">
              <a:defRPr sz="1200">
                <a:solidFill>
                  <a:schemeClr val="tx1"/>
                </a:solidFill>
                <a:latin typeface="Georgia" charset="0"/>
                <a:ea typeface="ＭＳ Ｐゴシック" charset="0"/>
              </a:defRPr>
            </a:lvl3pPr>
            <a:lvl4pPr marL="1600200" indent="-228600">
              <a:defRPr sz="1200">
                <a:solidFill>
                  <a:schemeClr val="tx1"/>
                </a:solidFill>
                <a:latin typeface="Georgia" charset="0"/>
                <a:ea typeface="ＭＳ Ｐゴシック" charset="0"/>
              </a:defRPr>
            </a:lvl4pPr>
            <a:lvl5pPr marL="2057400" indent="-228600">
              <a:defRPr sz="1200">
                <a:solidFill>
                  <a:schemeClr val="tx1"/>
                </a:solidFill>
                <a:latin typeface="Georgia" charset="0"/>
                <a:ea typeface="ＭＳ Ｐゴシック" charset="0"/>
              </a:defRPr>
            </a:lvl5pPr>
            <a:lvl6pPr marL="2514600" indent="-228600" eaLnBrk="0" fontAlgn="base" hangingPunct="0">
              <a:spcBef>
                <a:spcPct val="30000"/>
              </a:spcBef>
              <a:spcAft>
                <a:spcPct val="0"/>
              </a:spcAft>
              <a:defRPr sz="1200">
                <a:solidFill>
                  <a:schemeClr val="tx1"/>
                </a:solidFill>
                <a:latin typeface="Georgia" charset="0"/>
                <a:ea typeface="ＭＳ Ｐゴシック" charset="0"/>
              </a:defRPr>
            </a:lvl6pPr>
            <a:lvl7pPr marL="2971800" indent="-228600" eaLnBrk="0" fontAlgn="base" hangingPunct="0">
              <a:spcBef>
                <a:spcPct val="30000"/>
              </a:spcBef>
              <a:spcAft>
                <a:spcPct val="0"/>
              </a:spcAft>
              <a:defRPr sz="1200">
                <a:solidFill>
                  <a:schemeClr val="tx1"/>
                </a:solidFill>
                <a:latin typeface="Georgia" charset="0"/>
                <a:ea typeface="ＭＳ Ｐゴシック" charset="0"/>
              </a:defRPr>
            </a:lvl7pPr>
            <a:lvl8pPr marL="3429000" indent="-228600" eaLnBrk="0" fontAlgn="base" hangingPunct="0">
              <a:spcBef>
                <a:spcPct val="30000"/>
              </a:spcBef>
              <a:spcAft>
                <a:spcPct val="0"/>
              </a:spcAft>
              <a:defRPr sz="1200">
                <a:solidFill>
                  <a:schemeClr val="tx1"/>
                </a:solidFill>
                <a:latin typeface="Georgia" charset="0"/>
                <a:ea typeface="ＭＳ Ｐゴシック" charset="0"/>
              </a:defRPr>
            </a:lvl8pPr>
            <a:lvl9pPr marL="3886200" indent="-228600" eaLnBrk="0" fontAlgn="base" hangingPunct="0">
              <a:spcBef>
                <a:spcPct val="30000"/>
              </a:spcBef>
              <a:spcAft>
                <a:spcPct val="0"/>
              </a:spcAft>
              <a:defRPr sz="1200">
                <a:solidFill>
                  <a:schemeClr val="tx1"/>
                </a:solidFill>
                <a:latin typeface="Georgia" charset="0"/>
                <a:ea typeface="ＭＳ Ｐゴシック" charset="0"/>
              </a:defRPr>
            </a:lvl9pPr>
          </a:lstStyle>
          <a:p>
            <a:fld id="{3036BB17-6008-F14C-AC7C-8A6891DF14DB}" type="slidenum">
              <a:rPr lang="en-US">
                <a:cs typeface="Arial" charset="0"/>
              </a:rPr>
              <a:pPr/>
              <a:t>29</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288" eaLnBrk="1" hangingPunct="1">
              <a:spcBef>
                <a:spcPct val="0"/>
              </a:spcBef>
            </a:pPr>
            <a:endParaRPr lang="en-US" dirty="0">
              <a:latin typeface="Georgia" charset="0"/>
            </a:endParaRPr>
          </a:p>
          <a:p>
            <a:pPr defTabSz="903288"/>
            <a:endParaRPr lang="en-US" dirty="0">
              <a:latin typeface="Georgia" charset="0"/>
            </a:endParaRPr>
          </a:p>
        </p:txBody>
      </p:sp>
      <p:sp>
        <p:nvSpPr>
          <p:cNvPr id="16384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eorgia" charset="0"/>
                <a:ea typeface="ＭＳ Ｐゴシック" charset="0"/>
                <a:cs typeface="ＭＳ Ｐゴシック" charset="0"/>
              </a:defRPr>
            </a:lvl1pPr>
            <a:lvl2pPr marL="742950" indent="-285750">
              <a:defRPr sz="1200">
                <a:solidFill>
                  <a:schemeClr val="tx1"/>
                </a:solidFill>
                <a:latin typeface="Georgia" charset="0"/>
                <a:ea typeface="ＭＳ Ｐゴシック" charset="0"/>
              </a:defRPr>
            </a:lvl2pPr>
            <a:lvl3pPr marL="1143000" indent="-228600">
              <a:defRPr sz="1200">
                <a:solidFill>
                  <a:schemeClr val="tx1"/>
                </a:solidFill>
                <a:latin typeface="Georgia" charset="0"/>
                <a:ea typeface="ＭＳ Ｐゴシック" charset="0"/>
              </a:defRPr>
            </a:lvl3pPr>
            <a:lvl4pPr marL="1600200" indent="-228600">
              <a:defRPr sz="1200">
                <a:solidFill>
                  <a:schemeClr val="tx1"/>
                </a:solidFill>
                <a:latin typeface="Georgia" charset="0"/>
                <a:ea typeface="ＭＳ Ｐゴシック" charset="0"/>
              </a:defRPr>
            </a:lvl4pPr>
            <a:lvl5pPr marL="2057400" indent="-228600">
              <a:defRPr sz="1200">
                <a:solidFill>
                  <a:schemeClr val="tx1"/>
                </a:solidFill>
                <a:latin typeface="Georgia" charset="0"/>
                <a:ea typeface="ＭＳ Ｐゴシック" charset="0"/>
              </a:defRPr>
            </a:lvl5pPr>
            <a:lvl6pPr marL="2514600" indent="-228600" eaLnBrk="0" fontAlgn="base" hangingPunct="0">
              <a:spcBef>
                <a:spcPct val="30000"/>
              </a:spcBef>
              <a:spcAft>
                <a:spcPct val="0"/>
              </a:spcAft>
              <a:defRPr sz="1200">
                <a:solidFill>
                  <a:schemeClr val="tx1"/>
                </a:solidFill>
                <a:latin typeface="Georgia" charset="0"/>
                <a:ea typeface="ＭＳ Ｐゴシック" charset="0"/>
              </a:defRPr>
            </a:lvl6pPr>
            <a:lvl7pPr marL="2971800" indent="-228600" eaLnBrk="0" fontAlgn="base" hangingPunct="0">
              <a:spcBef>
                <a:spcPct val="30000"/>
              </a:spcBef>
              <a:spcAft>
                <a:spcPct val="0"/>
              </a:spcAft>
              <a:defRPr sz="1200">
                <a:solidFill>
                  <a:schemeClr val="tx1"/>
                </a:solidFill>
                <a:latin typeface="Georgia" charset="0"/>
                <a:ea typeface="ＭＳ Ｐゴシック" charset="0"/>
              </a:defRPr>
            </a:lvl7pPr>
            <a:lvl8pPr marL="3429000" indent="-228600" eaLnBrk="0" fontAlgn="base" hangingPunct="0">
              <a:spcBef>
                <a:spcPct val="30000"/>
              </a:spcBef>
              <a:spcAft>
                <a:spcPct val="0"/>
              </a:spcAft>
              <a:defRPr sz="1200">
                <a:solidFill>
                  <a:schemeClr val="tx1"/>
                </a:solidFill>
                <a:latin typeface="Georgia" charset="0"/>
                <a:ea typeface="ＭＳ Ｐゴシック" charset="0"/>
              </a:defRPr>
            </a:lvl8pPr>
            <a:lvl9pPr marL="3886200" indent="-228600" eaLnBrk="0" fontAlgn="base" hangingPunct="0">
              <a:spcBef>
                <a:spcPct val="30000"/>
              </a:spcBef>
              <a:spcAft>
                <a:spcPct val="0"/>
              </a:spcAft>
              <a:defRPr sz="1200">
                <a:solidFill>
                  <a:schemeClr val="tx1"/>
                </a:solidFill>
                <a:latin typeface="Georgia" charset="0"/>
                <a:ea typeface="ＭＳ Ｐゴシック" charset="0"/>
              </a:defRPr>
            </a:lvl9pPr>
          </a:lstStyle>
          <a:p>
            <a:r>
              <a:rPr lang="en-US">
                <a:cs typeface="Arial" charset="0"/>
              </a:rPr>
              <a:t>12/5/13</a:t>
            </a:r>
          </a:p>
        </p:txBody>
      </p:sp>
      <p:sp>
        <p:nvSpPr>
          <p:cNvPr id="5" name="Footer Placeholder 4"/>
          <p:cNvSpPr>
            <a:spLocks noGrp="1"/>
          </p:cNvSpPr>
          <p:nvPr>
            <p:ph type="ftr" sz="quarter" idx="4"/>
          </p:nvPr>
        </p:nvSpPr>
        <p:spPr/>
        <p:txBody>
          <a:bodyPr/>
          <a:lstStyle/>
          <a:p>
            <a:pPr>
              <a:defRPr/>
            </a:pPr>
            <a:r>
              <a:rPr lang="en-US" smtClean="0"/>
              <a:t>DE-PBS Cadre Meeting</a:t>
            </a:r>
            <a:endParaRPr lang="en-US"/>
          </a:p>
        </p:txBody>
      </p:sp>
      <p:sp>
        <p:nvSpPr>
          <p:cNvPr id="16384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eorgia" charset="0"/>
                <a:ea typeface="ＭＳ Ｐゴシック" charset="0"/>
                <a:cs typeface="ＭＳ Ｐゴシック" charset="0"/>
              </a:defRPr>
            </a:lvl1pPr>
            <a:lvl2pPr marL="742950" indent="-285750">
              <a:defRPr sz="1200">
                <a:solidFill>
                  <a:schemeClr val="tx1"/>
                </a:solidFill>
                <a:latin typeface="Georgia" charset="0"/>
                <a:ea typeface="ＭＳ Ｐゴシック" charset="0"/>
              </a:defRPr>
            </a:lvl2pPr>
            <a:lvl3pPr marL="1143000" indent="-228600">
              <a:defRPr sz="1200">
                <a:solidFill>
                  <a:schemeClr val="tx1"/>
                </a:solidFill>
                <a:latin typeface="Georgia" charset="0"/>
                <a:ea typeface="ＭＳ Ｐゴシック" charset="0"/>
              </a:defRPr>
            </a:lvl3pPr>
            <a:lvl4pPr marL="1600200" indent="-228600">
              <a:defRPr sz="1200">
                <a:solidFill>
                  <a:schemeClr val="tx1"/>
                </a:solidFill>
                <a:latin typeface="Georgia" charset="0"/>
                <a:ea typeface="ＭＳ Ｐゴシック" charset="0"/>
              </a:defRPr>
            </a:lvl4pPr>
            <a:lvl5pPr marL="2057400" indent="-228600">
              <a:defRPr sz="1200">
                <a:solidFill>
                  <a:schemeClr val="tx1"/>
                </a:solidFill>
                <a:latin typeface="Georgia" charset="0"/>
                <a:ea typeface="ＭＳ Ｐゴシック" charset="0"/>
              </a:defRPr>
            </a:lvl5pPr>
            <a:lvl6pPr marL="2514600" indent="-228600" eaLnBrk="0" fontAlgn="base" hangingPunct="0">
              <a:spcBef>
                <a:spcPct val="30000"/>
              </a:spcBef>
              <a:spcAft>
                <a:spcPct val="0"/>
              </a:spcAft>
              <a:defRPr sz="1200">
                <a:solidFill>
                  <a:schemeClr val="tx1"/>
                </a:solidFill>
                <a:latin typeface="Georgia" charset="0"/>
                <a:ea typeface="ＭＳ Ｐゴシック" charset="0"/>
              </a:defRPr>
            </a:lvl6pPr>
            <a:lvl7pPr marL="2971800" indent="-228600" eaLnBrk="0" fontAlgn="base" hangingPunct="0">
              <a:spcBef>
                <a:spcPct val="30000"/>
              </a:spcBef>
              <a:spcAft>
                <a:spcPct val="0"/>
              </a:spcAft>
              <a:defRPr sz="1200">
                <a:solidFill>
                  <a:schemeClr val="tx1"/>
                </a:solidFill>
                <a:latin typeface="Georgia" charset="0"/>
                <a:ea typeface="ＭＳ Ｐゴシック" charset="0"/>
              </a:defRPr>
            </a:lvl7pPr>
            <a:lvl8pPr marL="3429000" indent="-228600" eaLnBrk="0" fontAlgn="base" hangingPunct="0">
              <a:spcBef>
                <a:spcPct val="30000"/>
              </a:spcBef>
              <a:spcAft>
                <a:spcPct val="0"/>
              </a:spcAft>
              <a:defRPr sz="1200">
                <a:solidFill>
                  <a:schemeClr val="tx1"/>
                </a:solidFill>
                <a:latin typeface="Georgia" charset="0"/>
                <a:ea typeface="ＭＳ Ｐゴシック" charset="0"/>
              </a:defRPr>
            </a:lvl8pPr>
            <a:lvl9pPr marL="3886200" indent="-228600" eaLnBrk="0" fontAlgn="base" hangingPunct="0">
              <a:spcBef>
                <a:spcPct val="30000"/>
              </a:spcBef>
              <a:spcAft>
                <a:spcPct val="0"/>
              </a:spcAft>
              <a:defRPr sz="1200">
                <a:solidFill>
                  <a:schemeClr val="tx1"/>
                </a:solidFill>
                <a:latin typeface="Georgia" charset="0"/>
                <a:ea typeface="ＭＳ Ｐゴシック" charset="0"/>
              </a:defRPr>
            </a:lvl9pPr>
          </a:lstStyle>
          <a:p>
            <a:fld id="{39285D02-EB1B-9948-BC41-358366A2E43B}" type="slidenum">
              <a:rPr lang="en-US">
                <a:cs typeface="Arial" charset="0"/>
              </a:rPr>
              <a:pPr/>
              <a:t>30</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200">
                <a:solidFill>
                  <a:schemeClr val="tx1"/>
                </a:solidFill>
                <a:latin typeface="Georgia" charset="0"/>
                <a:ea typeface="ＭＳ Ｐゴシック" charset="0"/>
                <a:cs typeface="ＭＳ Ｐゴシック" charset="0"/>
              </a:defRPr>
            </a:lvl1pPr>
            <a:lvl2pPr marL="742950" indent="-285750">
              <a:defRPr sz="1200">
                <a:solidFill>
                  <a:schemeClr val="tx1"/>
                </a:solidFill>
                <a:latin typeface="Georgia" charset="0"/>
                <a:ea typeface="ＭＳ Ｐゴシック" charset="0"/>
              </a:defRPr>
            </a:lvl2pPr>
            <a:lvl3pPr marL="1143000" indent="-228600">
              <a:defRPr sz="1200">
                <a:solidFill>
                  <a:schemeClr val="tx1"/>
                </a:solidFill>
                <a:latin typeface="Georgia" charset="0"/>
                <a:ea typeface="ＭＳ Ｐゴシック" charset="0"/>
              </a:defRPr>
            </a:lvl3pPr>
            <a:lvl4pPr marL="1600200" indent="-228600">
              <a:defRPr sz="1200">
                <a:solidFill>
                  <a:schemeClr val="tx1"/>
                </a:solidFill>
                <a:latin typeface="Georgia" charset="0"/>
                <a:ea typeface="ＭＳ Ｐゴシック" charset="0"/>
              </a:defRPr>
            </a:lvl4pPr>
            <a:lvl5pPr marL="2057400" indent="-228600">
              <a:defRPr sz="1200">
                <a:solidFill>
                  <a:schemeClr val="tx1"/>
                </a:solidFill>
                <a:latin typeface="Georgia" charset="0"/>
                <a:ea typeface="ＭＳ Ｐゴシック" charset="0"/>
              </a:defRPr>
            </a:lvl5pPr>
            <a:lvl6pPr marL="2514600" indent="-228600" eaLnBrk="0" fontAlgn="base" hangingPunct="0">
              <a:spcBef>
                <a:spcPct val="30000"/>
              </a:spcBef>
              <a:spcAft>
                <a:spcPct val="0"/>
              </a:spcAft>
              <a:defRPr sz="1200">
                <a:solidFill>
                  <a:schemeClr val="tx1"/>
                </a:solidFill>
                <a:latin typeface="Georgia" charset="0"/>
                <a:ea typeface="ＭＳ Ｐゴシック" charset="0"/>
              </a:defRPr>
            </a:lvl6pPr>
            <a:lvl7pPr marL="2971800" indent="-228600" eaLnBrk="0" fontAlgn="base" hangingPunct="0">
              <a:spcBef>
                <a:spcPct val="30000"/>
              </a:spcBef>
              <a:spcAft>
                <a:spcPct val="0"/>
              </a:spcAft>
              <a:defRPr sz="1200">
                <a:solidFill>
                  <a:schemeClr val="tx1"/>
                </a:solidFill>
                <a:latin typeface="Georgia" charset="0"/>
                <a:ea typeface="ＭＳ Ｐゴシック" charset="0"/>
              </a:defRPr>
            </a:lvl7pPr>
            <a:lvl8pPr marL="3429000" indent="-228600" eaLnBrk="0" fontAlgn="base" hangingPunct="0">
              <a:spcBef>
                <a:spcPct val="30000"/>
              </a:spcBef>
              <a:spcAft>
                <a:spcPct val="0"/>
              </a:spcAft>
              <a:defRPr sz="1200">
                <a:solidFill>
                  <a:schemeClr val="tx1"/>
                </a:solidFill>
                <a:latin typeface="Georgia" charset="0"/>
                <a:ea typeface="ＭＳ Ｐゴシック" charset="0"/>
              </a:defRPr>
            </a:lvl8pPr>
            <a:lvl9pPr marL="3886200" indent="-228600" eaLnBrk="0" fontAlgn="base" hangingPunct="0">
              <a:spcBef>
                <a:spcPct val="30000"/>
              </a:spcBef>
              <a:spcAft>
                <a:spcPct val="0"/>
              </a:spcAft>
              <a:defRPr sz="1200">
                <a:solidFill>
                  <a:schemeClr val="tx1"/>
                </a:solidFill>
                <a:latin typeface="Georgia" charset="0"/>
                <a:ea typeface="ＭＳ Ｐゴシック" charset="0"/>
              </a:defRPr>
            </a:lvl9pPr>
          </a:lstStyle>
          <a:p>
            <a:fld id="{ACD83669-2F5D-AA48-9FFC-DE438C198D9A}" type="slidenum">
              <a:rPr lang="en-US">
                <a:latin typeface="Arial" charset="0"/>
                <a:cs typeface="Arial" charset="0"/>
              </a:rPr>
              <a:pPr/>
              <a:t>31</a:t>
            </a:fld>
            <a:endParaRPr lang="en-US">
              <a:latin typeface="Arial" charset="0"/>
              <a:cs typeface="Arial" charset="0"/>
            </a:endParaRPr>
          </a:p>
        </p:txBody>
      </p:sp>
      <p:sp>
        <p:nvSpPr>
          <p:cNvPr id="1648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47" tIns="46074" rIns="92147" bIns="46074" anchor="b"/>
          <a:lstStyle>
            <a:lvl1pPr defTabSz="912813">
              <a:defRPr sz="1200">
                <a:solidFill>
                  <a:schemeClr val="tx1"/>
                </a:solidFill>
                <a:latin typeface="Georgia" charset="0"/>
                <a:ea typeface="ＭＳ Ｐゴシック" charset="0"/>
                <a:cs typeface="ＭＳ Ｐゴシック" charset="0"/>
              </a:defRPr>
            </a:lvl1pPr>
            <a:lvl2pPr marL="742950" indent="-285750" defTabSz="912813">
              <a:defRPr sz="1200">
                <a:solidFill>
                  <a:schemeClr val="tx1"/>
                </a:solidFill>
                <a:latin typeface="Georgia" charset="0"/>
                <a:ea typeface="ＭＳ Ｐゴシック" charset="0"/>
              </a:defRPr>
            </a:lvl2pPr>
            <a:lvl3pPr marL="1143000" indent="-228600" defTabSz="912813">
              <a:defRPr sz="1200">
                <a:solidFill>
                  <a:schemeClr val="tx1"/>
                </a:solidFill>
                <a:latin typeface="Georgia" charset="0"/>
                <a:ea typeface="ＭＳ Ｐゴシック" charset="0"/>
              </a:defRPr>
            </a:lvl3pPr>
            <a:lvl4pPr marL="1600200" indent="-228600" defTabSz="912813">
              <a:defRPr sz="1200">
                <a:solidFill>
                  <a:schemeClr val="tx1"/>
                </a:solidFill>
                <a:latin typeface="Georgia" charset="0"/>
                <a:ea typeface="ＭＳ Ｐゴシック" charset="0"/>
              </a:defRPr>
            </a:lvl4pPr>
            <a:lvl5pPr marL="2057400" indent="-228600" defTabSz="912813">
              <a:defRPr sz="1200">
                <a:solidFill>
                  <a:schemeClr val="tx1"/>
                </a:solidFill>
                <a:latin typeface="Georgia" charset="0"/>
                <a:ea typeface="ＭＳ Ｐゴシック" charset="0"/>
              </a:defRPr>
            </a:lvl5pPr>
            <a:lvl6pPr marL="2514600" indent="-228600" defTabSz="912813" eaLnBrk="0" fontAlgn="base" hangingPunct="0">
              <a:spcBef>
                <a:spcPct val="30000"/>
              </a:spcBef>
              <a:spcAft>
                <a:spcPct val="0"/>
              </a:spcAft>
              <a:defRPr sz="1200">
                <a:solidFill>
                  <a:schemeClr val="tx1"/>
                </a:solidFill>
                <a:latin typeface="Georgia" charset="0"/>
                <a:ea typeface="ＭＳ Ｐゴシック" charset="0"/>
              </a:defRPr>
            </a:lvl6pPr>
            <a:lvl7pPr marL="2971800" indent="-228600" defTabSz="912813" eaLnBrk="0" fontAlgn="base" hangingPunct="0">
              <a:spcBef>
                <a:spcPct val="30000"/>
              </a:spcBef>
              <a:spcAft>
                <a:spcPct val="0"/>
              </a:spcAft>
              <a:defRPr sz="1200">
                <a:solidFill>
                  <a:schemeClr val="tx1"/>
                </a:solidFill>
                <a:latin typeface="Georgia" charset="0"/>
                <a:ea typeface="ＭＳ Ｐゴシック" charset="0"/>
              </a:defRPr>
            </a:lvl7pPr>
            <a:lvl8pPr marL="3429000" indent="-228600" defTabSz="912813" eaLnBrk="0" fontAlgn="base" hangingPunct="0">
              <a:spcBef>
                <a:spcPct val="30000"/>
              </a:spcBef>
              <a:spcAft>
                <a:spcPct val="0"/>
              </a:spcAft>
              <a:defRPr sz="1200">
                <a:solidFill>
                  <a:schemeClr val="tx1"/>
                </a:solidFill>
                <a:latin typeface="Georgia" charset="0"/>
                <a:ea typeface="ＭＳ Ｐゴシック" charset="0"/>
              </a:defRPr>
            </a:lvl8pPr>
            <a:lvl9pPr marL="3886200" indent="-228600" defTabSz="912813" eaLnBrk="0" fontAlgn="base" hangingPunct="0">
              <a:spcBef>
                <a:spcPct val="30000"/>
              </a:spcBef>
              <a:spcAft>
                <a:spcPct val="0"/>
              </a:spcAft>
              <a:defRPr sz="1200">
                <a:solidFill>
                  <a:schemeClr val="tx1"/>
                </a:solidFill>
                <a:latin typeface="Georgia" charset="0"/>
                <a:ea typeface="ＭＳ Ｐゴシック" charset="0"/>
              </a:defRPr>
            </a:lvl9pPr>
          </a:lstStyle>
          <a:p>
            <a:pPr algn="r"/>
            <a:fld id="{F8733DA7-1B44-8B41-AA82-A021E469B4AD}" type="slidenum">
              <a:rPr lang="en-US">
                <a:latin typeface="Arial" charset="0"/>
              </a:rPr>
              <a:pPr algn="r"/>
              <a:t>31</a:t>
            </a:fld>
            <a:endParaRPr lang="en-US">
              <a:latin typeface="Arial" charset="0"/>
            </a:endParaRPr>
          </a:p>
        </p:txBody>
      </p:sp>
      <p:sp>
        <p:nvSpPr>
          <p:cNvPr id="1648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2147" tIns="46074" rIns="92147" bIns="46074" numCol="1" anchor="t" anchorCtr="0" compatLnSpc="1">
            <a:prstTxWarp prst="textNoShape">
              <a:avLst/>
            </a:prstTxWarp>
          </a:bodyPr>
          <a:lstStyle/>
          <a:p>
            <a:pPr eaLnBrk="1" hangingPunct="1"/>
            <a:endParaRPr lang="en-US" dirty="0">
              <a:latin typeface="Georgia" charset="0"/>
            </a:endParaRPr>
          </a:p>
        </p:txBody>
      </p:sp>
      <p:sp>
        <p:nvSpPr>
          <p:cNvPr id="164870"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eorgia" charset="0"/>
                <a:ea typeface="ＭＳ Ｐゴシック" charset="0"/>
                <a:cs typeface="ＭＳ Ｐゴシック" charset="0"/>
              </a:defRPr>
            </a:lvl1pPr>
            <a:lvl2pPr marL="742950" indent="-285750">
              <a:defRPr sz="1200">
                <a:solidFill>
                  <a:schemeClr val="tx1"/>
                </a:solidFill>
                <a:latin typeface="Georgia" charset="0"/>
                <a:ea typeface="ＭＳ Ｐゴシック" charset="0"/>
              </a:defRPr>
            </a:lvl2pPr>
            <a:lvl3pPr marL="1143000" indent="-228600">
              <a:defRPr sz="1200">
                <a:solidFill>
                  <a:schemeClr val="tx1"/>
                </a:solidFill>
                <a:latin typeface="Georgia" charset="0"/>
                <a:ea typeface="ＭＳ Ｐゴシック" charset="0"/>
              </a:defRPr>
            </a:lvl3pPr>
            <a:lvl4pPr marL="1600200" indent="-228600">
              <a:defRPr sz="1200">
                <a:solidFill>
                  <a:schemeClr val="tx1"/>
                </a:solidFill>
                <a:latin typeface="Georgia" charset="0"/>
                <a:ea typeface="ＭＳ Ｐゴシック" charset="0"/>
              </a:defRPr>
            </a:lvl4pPr>
            <a:lvl5pPr marL="2057400" indent="-228600">
              <a:defRPr sz="1200">
                <a:solidFill>
                  <a:schemeClr val="tx1"/>
                </a:solidFill>
                <a:latin typeface="Georgia" charset="0"/>
                <a:ea typeface="ＭＳ Ｐゴシック" charset="0"/>
              </a:defRPr>
            </a:lvl5pPr>
            <a:lvl6pPr marL="2514600" indent="-228600" eaLnBrk="0" fontAlgn="base" hangingPunct="0">
              <a:spcBef>
                <a:spcPct val="30000"/>
              </a:spcBef>
              <a:spcAft>
                <a:spcPct val="0"/>
              </a:spcAft>
              <a:defRPr sz="1200">
                <a:solidFill>
                  <a:schemeClr val="tx1"/>
                </a:solidFill>
                <a:latin typeface="Georgia" charset="0"/>
                <a:ea typeface="ＭＳ Ｐゴシック" charset="0"/>
              </a:defRPr>
            </a:lvl6pPr>
            <a:lvl7pPr marL="2971800" indent="-228600" eaLnBrk="0" fontAlgn="base" hangingPunct="0">
              <a:spcBef>
                <a:spcPct val="30000"/>
              </a:spcBef>
              <a:spcAft>
                <a:spcPct val="0"/>
              </a:spcAft>
              <a:defRPr sz="1200">
                <a:solidFill>
                  <a:schemeClr val="tx1"/>
                </a:solidFill>
                <a:latin typeface="Georgia" charset="0"/>
                <a:ea typeface="ＭＳ Ｐゴシック" charset="0"/>
              </a:defRPr>
            </a:lvl7pPr>
            <a:lvl8pPr marL="3429000" indent="-228600" eaLnBrk="0" fontAlgn="base" hangingPunct="0">
              <a:spcBef>
                <a:spcPct val="30000"/>
              </a:spcBef>
              <a:spcAft>
                <a:spcPct val="0"/>
              </a:spcAft>
              <a:defRPr sz="1200">
                <a:solidFill>
                  <a:schemeClr val="tx1"/>
                </a:solidFill>
                <a:latin typeface="Georgia" charset="0"/>
                <a:ea typeface="ＭＳ Ｐゴシック" charset="0"/>
              </a:defRPr>
            </a:lvl8pPr>
            <a:lvl9pPr marL="3886200" indent="-228600" eaLnBrk="0" fontAlgn="base" hangingPunct="0">
              <a:spcBef>
                <a:spcPct val="30000"/>
              </a:spcBef>
              <a:spcAft>
                <a:spcPct val="0"/>
              </a:spcAft>
              <a:defRPr sz="1200">
                <a:solidFill>
                  <a:schemeClr val="tx1"/>
                </a:solidFill>
                <a:latin typeface="Georgia" charset="0"/>
                <a:ea typeface="ＭＳ Ｐゴシック" charset="0"/>
              </a:defRPr>
            </a:lvl9pPr>
          </a:lstStyle>
          <a:p>
            <a:r>
              <a:rPr lang="en-US">
                <a:cs typeface="Arial" charset="0"/>
              </a:rPr>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strike="noStrike" dirty="0" smtClean="0"/>
          </a:p>
        </p:txBody>
      </p:sp>
      <p:sp>
        <p:nvSpPr>
          <p:cNvPr id="4" name="Slide Number Placeholder 3"/>
          <p:cNvSpPr>
            <a:spLocks noGrp="1"/>
          </p:cNvSpPr>
          <p:nvPr>
            <p:ph type="sldNum" sz="quarter" idx="10"/>
          </p:nvPr>
        </p:nvSpPr>
        <p:spPr/>
        <p:txBody>
          <a:bodyPr/>
          <a:lstStyle/>
          <a:p>
            <a:pPr>
              <a:defRPr/>
            </a:pPr>
            <a:fld id="{87976D3B-34A1-D347-8085-EE1FFECD9AC4}" type="slidenum">
              <a:rPr lang="en-US" smtClean="0"/>
              <a:pPr>
                <a:defRPr/>
              </a:pPr>
              <a:t>32</a:t>
            </a:fld>
            <a:endParaRPr lang="en-US"/>
          </a:p>
        </p:txBody>
      </p:sp>
    </p:spTree>
    <p:extLst>
      <p:ext uri="{BB962C8B-B14F-4D97-AF65-F5344CB8AC3E}">
        <p14:creationId xmlns:p14="http://schemas.microsoft.com/office/powerpoint/2010/main" val="103266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107524"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1225">
              <a:defRPr>
                <a:solidFill>
                  <a:schemeClr val="tx1"/>
                </a:solidFill>
                <a:latin typeface="Calibri" pitchFamily="34" charset="0"/>
              </a:defRPr>
            </a:lvl1pPr>
            <a:lvl2pPr marL="742950" indent="-285750" defTabSz="911225">
              <a:defRPr>
                <a:solidFill>
                  <a:schemeClr val="tx1"/>
                </a:solidFill>
                <a:latin typeface="Calibri" pitchFamily="34" charset="0"/>
              </a:defRPr>
            </a:lvl2pPr>
            <a:lvl3pPr marL="1143000" indent="-228600" defTabSz="911225">
              <a:defRPr>
                <a:solidFill>
                  <a:schemeClr val="tx1"/>
                </a:solidFill>
                <a:latin typeface="Calibri" pitchFamily="34" charset="0"/>
              </a:defRPr>
            </a:lvl3pPr>
            <a:lvl4pPr marL="1600200" indent="-228600" defTabSz="911225">
              <a:defRPr>
                <a:solidFill>
                  <a:schemeClr val="tx1"/>
                </a:solidFill>
                <a:latin typeface="Calibri" pitchFamily="34" charset="0"/>
              </a:defRPr>
            </a:lvl4pPr>
            <a:lvl5pPr marL="2057400" indent="-228600" defTabSz="911225">
              <a:defRPr>
                <a:solidFill>
                  <a:schemeClr val="tx1"/>
                </a:solidFill>
                <a:latin typeface="Calibri" pitchFamily="34" charset="0"/>
              </a:defRPr>
            </a:lvl5pPr>
            <a:lvl6pPr marL="2514600" indent="-228600" defTabSz="911225" fontAlgn="base">
              <a:spcBef>
                <a:spcPct val="0"/>
              </a:spcBef>
              <a:spcAft>
                <a:spcPct val="0"/>
              </a:spcAft>
              <a:defRPr>
                <a:solidFill>
                  <a:schemeClr val="tx1"/>
                </a:solidFill>
                <a:latin typeface="Calibri" pitchFamily="34" charset="0"/>
              </a:defRPr>
            </a:lvl6pPr>
            <a:lvl7pPr marL="2971800" indent="-228600" defTabSz="911225" fontAlgn="base">
              <a:spcBef>
                <a:spcPct val="0"/>
              </a:spcBef>
              <a:spcAft>
                <a:spcPct val="0"/>
              </a:spcAft>
              <a:defRPr>
                <a:solidFill>
                  <a:schemeClr val="tx1"/>
                </a:solidFill>
                <a:latin typeface="Calibri" pitchFamily="34" charset="0"/>
              </a:defRPr>
            </a:lvl7pPr>
            <a:lvl8pPr marL="3429000" indent="-228600" defTabSz="911225" fontAlgn="base">
              <a:spcBef>
                <a:spcPct val="0"/>
              </a:spcBef>
              <a:spcAft>
                <a:spcPct val="0"/>
              </a:spcAft>
              <a:defRPr>
                <a:solidFill>
                  <a:schemeClr val="tx1"/>
                </a:solidFill>
                <a:latin typeface="Calibri" pitchFamily="34" charset="0"/>
              </a:defRPr>
            </a:lvl8pPr>
            <a:lvl9pPr marL="3886200" indent="-228600" defTabSz="91122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latin typeface="Arial" pitchFamily="34" charset="0"/>
                <a:ea typeface="MS PGothic" pitchFamily="34" charset="-128"/>
              </a:rPr>
              <a:t>Delaware Positive Behavior Support Project</a:t>
            </a:r>
          </a:p>
        </p:txBody>
      </p:sp>
      <p:sp>
        <p:nvSpPr>
          <p:cNvPr id="9523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37C322-FCFD-4CBB-9F80-45159A1A139E}" type="slidenum">
              <a:rPr lang="en-US" sz="1200"/>
              <a:pPr eaLnBrk="1" hangingPunct="1"/>
              <a:t>33</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F124A8-6791-AE41-9FEE-47A93725274B}" type="slidenum">
              <a:rPr lang="en-US" smtClean="0"/>
              <a:t>36</a:t>
            </a:fld>
            <a:endParaRPr lang="en-US"/>
          </a:p>
        </p:txBody>
      </p:sp>
    </p:spTree>
    <p:extLst>
      <p:ext uri="{BB962C8B-B14F-4D97-AF65-F5344CB8AC3E}">
        <p14:creationId xmlns:p14="http://schemas.microsoft.com/office/powerpoint/2010/main" val="335994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E2DF1A-C999-C243-8A72-396B2464AC58}" type="slidenum">
              <a:rPr lang="en-US"/>
              <a:pPr/>
              <a:t>5</a:t>
            </a:fld>
            <a:endParaRPr lang="en-US"/>
          </a:p>
        </p:txBody>
      </p:sp>
      <p:sp>
        <p:nvSpPr>
          <p:cNvPr id="21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ea typeface="ＭＳ Ｐゴシック" pitchFamily="34" charset="-128"/>
            </a:endParaRPr>
          </a:p>
        </p:txBody>
      </p:sp>
      <p:sp>
        <p:nvSpPr>
          <p:cNvPr id="13721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1B641E7-CAF2-4145-8E52-24AF285944CF}" type="slidenum">
              <a:rPr lang="en-US" sz="1200">
                <a:latin typeface="Calibri" pitchFamily="34" charset="0"/>
              </a:rPr>
              <a:pPr eaLnBrk="1" hangingPunct="1"/>
              <a:t>38</a:t>
            </a:fld>
            <a:endParaRPr lang="en-US" sz="1200">
              <a:latin typeface="Calibri" pitchFamily="34" charset="0"/>
            </a:endParaRPr>
          </a:p>
        </p:txBody>
      </p:sp>
      <p:sp>
        <p:nvSpPr>
          <p:cNvPr id="3" name="Date Placeholder 2"/>
          <p:cNvSpPr>
            <a:spLocks noGrp="1"/>
          </p:cNvSpPr>
          <p:nvPr>
            <p:ph type="dt" sz="quarter" idx="1"/>
          </p:nvPr>
        </p:nvSpPr>
        <p:spPr/>
        <p:txBody>
          <a:bodyPr rtlCol="0"/>
          <a:lstStyle/>
          <a:p>
            <a:pPr fontAlgn="auto">
              <a:spcBef>
                <a:spcPts val="0"/>
              </a:spcBef>
              <a:spcAft>
                <a:spcPts val="0"/>
              </a:spcAft>
              <a:defRPr/>
            </a:pPr>
            <a:endParaRPr lang="en-US">
              <a:latin typeface="+mn-lt"/>
              <a:ea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1674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1225">
              <a:defRPr>
                <a:solidFill>
                  <a:schemeClr val="tx1"/>
                </a:solidFill>
                <a:latin typeface="Calibri" pitchFamily="34" charset="0"/>
              </a:defRPr>
            </a:lvl1pPr>
            <a:lvl2pPr marL="742950" indent="-285750" defTabSz="911225">
              <a:defRPr>
                <a:solidFill>
                  <a:schemeClr val="tx1"/>
                </a:solidFill>
                <a:latin typeface="Calibri" pitchFamily="34" charset="0"/>
              </a:defRPr>
            </a:lvl2pPr>
            <a:lvl3pPr marL="1143000" indent="-228600" defTabSz="911225">
              <a:defRPr>
                <a:solidFill>
                  <a:schemeClr val="tx1"/>
                </a:solidFill>
                <a:latin typeface="Calibri" pitchFamily="34" charset="0"/>
              </a:defRPr>
            </a:lvl3pPr>
            <a:lvl4pPr marL="1600200" indent="-228600" defTabSz="911225">
              <a:defRPr>
                <a:solidFill>
                  <a:schemeClr val="tx1"/>
                </a:solidFill>
                <a:latin typeface="Calibri" pitchFamily="34" charset="0"/>
              </a:defRPr>
            </a:lvl4pPr>
            <a:lvl5pPr marL="2057400" indent="-228600" defTabSz="911225">
              <a:defRPr>
                <a:solidFill>
                  <a:schemeClr val="tx1"/>
                </a:solidFill>
                <a:latin typeface="Calibri" pitchFamily="34" charset="0"/>
              </a:defRPr>
            </a:lvl5pPr>
            <a:lvl6pPr marL="2514600" indent="-228600" defTabSz="911225" fontAlgn="base">
              <a:spcBef>
                <a:spcPct val="0"/>
              </a:spcBef>
              <a:spcAft>
                <a:spcPct val="0"/>
              </a:spcAft>
              <a:defRPr>
                <a:solidFill>
                  <a:schemeClr val="tx1"/>
                </a:solidFill>
                <a:latin typeface="Calibri" pitchFamily="34" charset="0"/>
              </a:defRPr>
            </a:lvl6pPr>
            <a:lvl7pPr marL="2971800" indent="-228600" defTabSz="911225" fontAlgn="base">
              <a:spcBef>
                <a:spcPct val="0"/>
              </a:spcBef>
              <a:spcAft>
                <a:spcPct val="0"/>
              </a:spcAft>
              <a:defRPr>
                <a:solidFill>
                  <a:schemeClr val="tx1"/>
                </a:solidFill>
                <a:latin typeface="Calibri" pitchFamily="34" charset="0"/>
              </a:defRPr>
            </a:lvl7pPr>
            <a:lvl8pPr marL="3429000" indent="-228600" defTabSz="911225" fontAlgn="base">
              <a:spcBef>
                <a:spcPct val="0"/>
              </a:spcBef>
              <a:spcAft>
                <a:spcPct val="0"/>
              </a:spcAft>
              <a:defRPr>
                <a:solidFill>
                  <a:schemeClr val="tx1"/>
                </a:solidFill>
                <a:latin typeface="Calibri" pitchFamily="34" charset="0"/>
              </a:defRPr>
            </a:lvl8pPr>
            <a:lvl9pPr marL="3886200" indent="-228600" defTabSz="91122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latin typeface="Arial" pitchFamily="34" charset="0"/>
                <a:ea typeface="MS PGothic" pitchFamily="34" charset="-128"/>
              </a:rPr>
              <a:t>Delaware Positive Behavior Support Project</a:t>
            </a:r>
          </a:p>
        </p:txBody>
      </p:sp>
      <p:sp>
        <p:nvSpPr>
          <p:cNvPr id="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F567A6B-8C6C-475E-BD86-038AAB23912C}" type="slidenum">
              <a:rPr lang="en-US" sz="1200"/>
              <a:pPr eaLnBrk="1" hangingPunct="1"/>
              <a:t>42</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EA9D52A9-D998-42EF-A927-3B3A3D0BA5FC}" type="slidenum">
              <a:rPr lang="en-US" smtClean="0"/>
              <a:t>43</a:t>
            </a:fld>
            <a:endParaRPr lang="en-US"/>
          </a:p>
        </p:txBody>
      </p:sp>
    </p:spTree>
    <p:extLst>
      <p:ext uri="{BB962C8B-B14F-4D97-AF65-F5344CB8AC3E}">
        <p14:creationId xmlns:p14="http://schemas.microsoft.com/office/powerpoint/2010/main" val="3287384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17412"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defRPr/>
            </a:pPr>
            <a:r>
              <a:rPr lang="en-US"/>
              <a:t>Delaware Positive Behavior Support Project</a:t>
            </a:r>
          </a:p>
        </p:txBody>
      </p:sp>
      <p:sp>
        <p:nvSpPr>
          <p:cNvPr id="1843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7ED21A-3A38-4ADE-939D-AF49DDE83BA1}" type="slidenum">
              <a:rPr lang="en-US" sz="1200"/>
              <a:pPr eaLnBrk="1" hangingPunct="1"/>
              <a:t>44</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00697-8640-4943-9F8F-D9212D830804}" type="slidenum">
              <a:rPr lang="en-US" smtClean="0"/>
              <a:pPr/>
              <a:t>46</a:t>
            </a:fld>
            <a:endParaRPr lang="en-US"/>
          </a:p>
        </p:txBody>
      </p:sp>
    </p:spTree>
    <p:extLst>
      <p:ext uri="{BB962C8B-B14F-4D97-AF65-F5344CB8AC3E}">
        <p14:creationId xmlns:p14="http://schemas.microsoft.com/office/powerpoint/2010/main" val="1733820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1772E50-04A3-47D8-8C57-A94F408AF0AB}" type="slidenum">
              <a:rPr lang="en-US" sz="1200">
                <a:latin typeface="Calibri" pitchFamily="34" charset="0"/>
              </a:rPr>
              <a:pPr eaLnBrk="1" hangingPunct="1"/>
              <a:t>47</a:t>
            </a:fld>
            <a:endParaRPr lang="en-US"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946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defRPr/>
            </a:pPr>
            <a:r>
              <a:rPr lang="en-US"/>
              <a:t>Delaware Positive Behavior Support Project</a:t>
            </a:r>
          </a:p>
        </p:txBody>
      </p:sp>
      <p:sp>
        <p:nvSpPr>
          <p:cNvPr id="2253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899367F-87F4-4344-8D25-E351BB2680E3}" type="slidenum">
              <a:rPr lang="en-US" sz="1200"/>
              <a:pPr eaLnBrk="1" hangingPunct="1"/>
              <a:t>48</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82A9562-C594-4111-BFBF-D1C72E07FB15}" type="slidenum">
              <a:rPr lang="en-US" sz="1200">
                <a:latin typeface="Calibri" pitchFamily="34" charset="0"/>
              </a:rPr>
              <a:pPr eaLnBrk="1" hangingPunct="1"/>
              <a:t>49</a:t>
            </a:fld>
            <a:endParaRPr lang="en-US"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04D4810-0F13-4402-B994-2C962BA496B7}" type="slidenum">
              <a:rPr lang="en-US" sz="1200">
                <a:latin typeface="Calibri" pitchFamily="34" charset="0"/>
              </a:rPr>
              <a:pPr eaLnBrk="1" hangingPunct="1"/>
              <a:t>51</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F2DD6-3802-1845-B1EC-FCC7E6734E9F}" type="slidenum">
              <a:rPr lang="en-US"/>
              <a:pPr/>
              <a:t>6</a:t>
            </a:fld>
            <a:endParaRPr lang="en-US"/>
          </a:p>
        </p:txBody>
      </p:sp>
      <p:sp>
        <p:nvSpPr>
          <p:cNvPr id="21299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299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04458-C367-472F-8898-1E85067F5E97}" type="slidenum">
              <a:rPr lang="en-US" smtClean="0"/>
              <a:t>52</a:t>
            </a:fld>
            <a:endParaRPr lang="en-US"/>
          </a:p>
        </p:txBody>
      </p:sp>
    </p:spTree>
    <p:extLst>
      <p:ext uri="{BB962C8B-B14F-4D97-AF65-F5344CB8AC3E}">
        <p14:creationId xmlns:p14="http://schemas.microsoft.com/office/powerpoint/2010/main" val="954691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Durlak</a:t>
            </a:r>
            <a:r>
              <a:rPr lang="en-US" sz="1200" kern="1200" dirty="0" smtClean="0">
                <a:solidFill>
                  <a:schemeClr val="tx1"/>
                </a:solidFill>
                <a:latin typeface="+mn-lt"/>
                <a:ea typeface="+mn-ea"/>
                <a:cs typeface="+mn-cs"/>
              </a:rPr>
              <a:t>, J. A., </a:t>
            </a:r>
            <a:r>
              <a:rPr lang="en-US" sz="1200" kern="1200" dirty="0" err="1" smtClean="0">
                <a:solidFill>
                  <a:schemeClr val="tx1"/>
                </a:solidFill>
                <a:latin typeface="+mn-lt"/>
                <a:ea typeface="+mn-ea"/>
                <a:cs typeface="+mn-cs"/>
              </a:rPr>
              <a:t>Weissberg</a:t>
            </a:r>
            <a:r>
              <a:rPr lang="en-US" sz="1200" kern="1200" dirty="0" smtClean="0">
                <a:solidFill>
                  <a:schemeClr val="tx1"/>
                </a:solidFill>
                <a:latin typeface="+mn-lt"/>
                <a:ea typeface="+mn-ea"/>
                <a:cs typeface="+mn-cs"/>
              </a:rPr>
              <a:t>, R. P., </a:t>
            </a:r>
            <a:r>
              <a:rPr lang="en-US" sz="1200" kern="1200" dirty="0" err="1" smtClean="0">
                <a:solidFill>
                  <a:schemeClr val="tx1"/>
                </a:solidFill>
                <a:latin typeface="+mn-lt"/>
                <a:ea typeface="+mn-ea"/>
                <a:cs typeface="+mn-cs"/>
              </a:rPr>
              <a:t>Dymnicki</a:t>
            </a:r>
            <a:r>
              <a:rPr lang="en-US" sz="1200" kern="1200" dirty="0" smtClean="0">
                <a:solidFill>
                  <a:schemeClr val="tx1"/>
                </a:solidFill>
                <a:latin typeface="+mn-lt"/>
                <a:ea typeface="+mn-ea"/>
                <a:cs typeface="+mn-cs"/>
              </a:rPr>
              <a:t>, A. B., Taylor, R. D. &amp; </a:t>
            </a:r>
            <a:r>
              <a:rPr lang="en-US" sz="1200" kern="1200" dirty="0" err="1" smtClean="0">
                <a:solidFill>
                  <a:schemeClr val="tx1"/>
                </a:solidFill>
                <a:latin typeface="+mn-lt"/>
                <a:ea typeface="+mn-ea"/>
                <a:cs typeface="+mn-cs"/>
              </a:rPr>
              <a:t>Schellinger</a:t>
            </a:r>
            <a:r>
              <a:rPr lang="en-US" sz="1200" kern="1200" dirty="0" smtClean="0">
                <a:solidFill>
                  <a:schemeClr val="tx1"/>
                </a:solidFill>
                <a:latin typeface="+mn-lt"/>
                <a:ea typeface="+mn-ea"/>
                <a:cs typeface="+mn-cs"/>
              </a:rPr>
              <a:t>, K. B. (2011). The impact of enhancing students’ social and emotional learning: A meta-analysis of school-based universal interventions. </a:t>
            </a:r>
            <a:r>
              <a:rPr lang="en-US" sz="1200" i="1" kern="1200" dirty="0" smtClean="0">
                <a:solidFill>
                  <a:schemeClr val="tx1"/>
                </a:solidFill>
                <a:latin typeface="+mn-lt"/>
                <a:ea typeface="+mn-ea"/>
                <a:cs typeface="+mn-cs"/>
              </a:rPr>
              <a:t>Child Develop- </a:t>
            </a:r>
            <a:r>
              <a:rPr lang="en-US" sz="1200" i="1" kern="1200" dirty="0" err="1" smtClean="0">
                <a:solidFill>
                  <a:schemeClr val="tx1"/>
                </a:solidFill>
                <a:latin typeface="+mn-lt"/>
                <a:ea typeface="+mn-ea"/>
                <a:cs typeface="+mn-cs"/>
              </a:rPr>
              <a:t>ment</a:t>
            </a:r>
            <a:r>
              <a:rPr lang="en-US" sz="1200" i="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82</a:t>
            </a:r>
            <a:r>
              <a:rPr lang="en-US" sz="1200" i="0" kern="1200" dirty="0" smtClean="0">
                <a:solidFill>
                  <a:schemeClr val="tx1"/>
                </a:solidFill>
                <a:latin typeface="+mn-lt"/>
                <a:ea typeface="+mn-ea"/>
                <a:cs typeface="+mn-cs"/>
              </a:rPr>
              <a:t>(1): 405–432.</a:t>
            </a:r>
          </a:p>
        </p:txBody>
      </p:sp>
      <p:sp>
        <p:nvSpPr>
          <p:cNvPr id="4" name="Slide Number Placeholder 3"/>
          <p:cNvSpPr>
            <a:spLocks noGrp="1"/>
          </p:cNvSpPr>
          <p:nvPr>
            <p:ph type="sldNum" sz="quarter" idx="10"/>
          </p:nvPr>
        </p:nvSpPr>
        <p:spPr/>
        <p:txBody>
          <a:bodyPr/>
          <a:lstStyle/>
          <a:p>
            <a:fld id="{BAF124A8-6791-AE41-9FEE-47A93725274B}" type="slidenum">
              <a:rPr lang="en-US" smtClean="0"/>
              <a:t>53</a:t>
            </a:fld>
            <a:endParaRPr lang="en-US"/>
          </a:p>
        </p:txBody>
      </p:sp>
    </p:spTree>
    <p:extLst>
      <p:ext uri="{BB962C8B-B14F-4D97-AF65-F5344CB8AC3E}">
        <p14:creationId xmlns:p14="http://schemas.microsoft.com/office/powerpoint/2010/main" val="42028530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00697-8640-4943-9F8F-D9212D830804}" type="slidenum">
              <a:rPr lang="en-US" smtClean="0"/>
              <a:pPr/>
              <a:t>54</a:t>
            </a:fld>
            <a:endParaRPr lang="en-US"/>
          </a:p>
        </p:txBody>
      </p:sp>
    </p:spTree>
    <p:extLst>
      <p:ext uri="{BB962C8B-B14F-4D97-AF65-F5344CB8AC3E}">
        <p14:creationId xmlns:p14="http://schemas.microsoft.com/office/powerpoint/2010/main" val="12237444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1"/>
            <a:endParaRPr lang="en-US" dirty="0"/>
          </a:p>
        </p:txBody>
      </p:sp>
      <p:sp>
        <p:nvSpPr>
          <p:cNvPr id="4" name="Slide Number Placeholder 3"/>
          <p:cNvSpPr>
            <a:spLocks noGrp="1"/>
          </p:cNvSpPr>
          <p:nvPr>
            <p:ph type="sldNum" sz="quarter" idx="10"/>
          </p:nvPr>
        </p:nvSpPr>
        <p:spPr/>
        <p:txBody>
          <a:bodyPr/>
          <a:lstStyle/>
          <a:p>
            <a:fld id="{E1700697-8640-4943-9F8F-D9212D830804}" type="slidenum">
              <a:rPr lang="en-US" smtClean="0"/>
              <a:pPr/>
              <a:t>55</a:t>
            </a:fld>
            <a:endParaRPr lang="en-US"/>
          </a:p>
        </p:txBody>
      </p:sp>
    </p:spTree>
    <p:extLst>
      <p:ext uri="{BB962C8B-B14F-4D97-AF65-F5344CB8AC3E}">
        <p14:creationId xmlns:p14="http://schemas.microsoft.com/office/powerpoint/2010/main" val="3944769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1700697-8640-4943-9F8F-D9212D830804}"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182993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00697-8640-4943-9F8F-D9212D830804}" type="slidenum">
              <a:rPr lang="en-US" smtClean="0"/>
              <a:pPr/>
              <a:t>57</a:t>
            </a:fld>
            <a:endParaRPr lang="en-US"/>
          </a:p>
        </p:txBody>
      </p:sp>
    </p:spTree>
    <p:extLst>
      <p:ext uri="{BB962C8B-B14F-4D97-AF65-F5344CB8AC3E}">
        <p14:creationId xmlns:p14="http://schemas.microsoft.com/office/powerpoint/2010/main" val="3570909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a:ln/>
        </p:spPr>
      </p:sp>
      <p:sp>
        <p:nvSpPr>
          <p:cNvPr id="151555" name="Rectangle 3"/>
          <p:cNvSpPr>
            <a:spLocks noGrp="1"/>
          </p:cNvSpPr>
          <p:nvPr>
            <p:ph type="body" idx="1"/>
          </p:nvPr>
        </p:nvSpPr>
        <p:spPr>
          <a:noFill/>
          <a:ln/>
        </p:spPr>
        <p:txBody>
          <a:bodyPr/>
          <a:lstStyle/>
          <a:p>
            <a:endParaRPr lang="en-US" dirty="0" smtClean="0">
              <a:ea typeface="Geneva" pitchFamily="29" charset="0"/>
              <a:cs typeface="Geneva" pitchFamily="29" charset="0"/>
            </a:endParaRPr>
          </a:p>
        </p:txBody>
      </p:sp>
      <p:sp>
        <p:nvSpPr>
          <p:cNvPr id="2" name="Slide Number Placeholder 1"/>
          <p:cNvSpPr>
            <a:spLocks noGrp="1"/>
          </p:cNvSpPr>
          <p:nvPr>
            <p:ph type="sldNum" sz="quarter" idx="10"/>
          </p:nvPr>
        </p:nvSpPr>
        <p:spPr/>
        <p:txBody>
          <a:bodyPr/>
          <a:lstStyle/>
          <a:p>
            <a:pPr>
              <a:defRPr/>
            </a:pPr>
            <a:fld id="{5928075D-EE8E-481D-8B4C-29188F201B3B}" type="slidenum">
              <a:rPr lang="en-US" smtClean="0"/>
              <a:pPr>
                <a:defRPr/>
              </a:pPr>
              <a:t>60</a:t>
            </a:fld>
            <a:endParaRPr lang="en-US"/>
          </a:p>
        </p:txBody>
      </p:sp>
      <p:sp>
        <p:nvSpPr>
          <p:cNvPr id="3" name="Date Placeholder 2"/>
          <p:cNvSpPr>
            <a:spLocks noGrp="1"/>
          </p:cNvSpPr>
          <p:nvPr>
            <p:ph type="dt" idx="11"/>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Delaware Positive Behavior Support Project</a:t>
            </a:r>
          </a:p>
        </p:txBody>
      </p:sp>
      <p:sp>
        <p:nvSpPr>
          <p:cNvPr id="5" name="Rectangle 7"/>
          <p:cNvSpPr>
            <a:spLocks noGrp="1" noChangeArrowheads="1"/>
          </p:cNvSpPr>
          <p:nvPr>
            <p:ph type="sldNum" sz="quarter" idx="5"/>
          </p:nvPr>
        </p:nvSpPr>
        <p:spPr>
          <a:ln/>
        </p:spPr>
        <p:txBody>
          <a:bodyPr/>
          <a:lstStyle/>
          <a:p>
            <a:fld id="{006E7316-5C9D-8C4F-8BED-E0FE3641C4FA}" type="slidenum">
              <a:rPr lang="en-US"/>
              <a:pPr/>
              <a:t>7</a:t>
            </a:fld>
            <a:endParaRPr lang="en-US"/>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9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AEAD786-C87D-8A40-866E-81EA519D699E}"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a:ln/>
        </p:spPr>
      </p:sp>
      <p:sp>
        <p:nvSpPr>
          <p:cNvPr id="880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cs typeface="Genev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a:ln/>
        </p:spPr>
      </p:sp>
      <p:sp>
        <p:nvSpPr>
          <p:cNvPr id="901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cs typeface="Genev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a:ln/>
        </p:spPr>
      </p:sp>
      <p:sp>
        <p:nvSpPr>
          <p:cNvPr id="1331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4433" eaLnBrk="0" fontAlgn="base" hangingPunct="0">
              <a:spcBef>
                <a:spcPct val="30000"/>
              </a:spcBef>
              <a:spcAft>
                <a:spcPct val="0"/>
              </a:spcAft>
              <a:defRPr/>
            </a:pPr>
            <a:endParaRPr lang="en-US" baseline="0" dirty="0" smtClean="0">
              <a:latin typeface="Arial" charset="0"/>
            </a:endParaRPr>
          </a:p>
        </p:txBody>
      </p:sp>
      <p:sp>
        <p:nvSpPr>
          <p:cNvPr id="4" name="Date Placeholder 3"/>
          <p:cNvSpPr>
            <a:spLocks noGrp="1"/>
          </p:cNvSpPr>
          <p:nvPr>
            <p:ph type="dt" sz="quarter" idx="1"/>
          </p:nvPr>
        </p:nvSpPr>
        <p:spPr/>
        <p:txBody>
          <a:bodyPr/>
          <a:lstStyle/>
          <a:p>
            <a:pPr>
              <a:defRPr/>
            </a:pPr>
            <a:r>
              <a:rPr lang="en-US" altLang="en-US" smtClean="0"/>
              <a:t>1/28/2014</a:t>
            </a:r>
            <a:endParaRPr lang="en-US" altLang="en-US"/>
          </a:p>
        </p:txBody>
      </p:sp>
      <p:sp>
        <p:nvSpPr>
          <p:cNvPr id="5" name="Footer Placeholder 4"/>
          <p:cNvSpPr>
            <a:spLocks noGrp="1"/>
          </p:cNvSpPr>
          <p:nvPr>
            <p:ph type="ftr" sz="quarter" idx="4"/>
          </p:nvPr>
        </p:nvSpPr>
        <p:spPr/>
        <p:txBody>
          <a:bodyPr/>
          <a:lstStyle/>
          <a:p>
            <a:pPr>
              <a:defRPr/>
            </a:pPr>
            <a:r>
              <a:rPr lang="en-US" smtClean="0"/>
              <a:t>DE-PBS Project: BSP</a:t>
            </a:r>
            <a:endParaRPr lang="en-US"/>
          </a:p>
        </p:txBody>
      </p:sp>
      <p:sp>
        <p:nvSpPr>
          <p:cNvPr id="133125"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defRPr sz="2400">
                <a:solidFill>
                  <a:schemeClr val="tx1"/>
                </a:solidFill>
                <a:latin typeface="Arial" charset="0"/>
                <a:ea typeface="ＭＳ Ｐゴシック" charset="0"/>
                <a:cs typeface="ＭＳ Ｐゴシック" charset="0"/>
              </a:defRPr>
            </a:lvl1pPr>
            <a:lvl2pPr marL="734852" indent="-282635" defTabSz="921706" eaLnBrk="0" hangingPunct="0">
              <a:defRPr sz="2400">
                <a:solidFill>
                  <a:schemeClr val="tx1"/>
                </a:solidFill>
                <a:latin typeface="Arial" charset="0"/>
                <a:ea typeface="ＭＳ Ｐゴシック" charset="0"/>
              </a:defRPr>
            </a:lvl2pPr>
            <a:lvl3pPr marL="1130541" indent="-226108" defTabSz="921706" eaLnBrk="0" hangingPunct="0">
              <a:defRPr sz="2400">
                <a:solidFill>
                  <a:schemeClr val="tx1"/>
                </a:solidFill>
                <a:latin typeface="Arial" charset="0"/>
                <a:ea typeface="ＭＳ Ｐゴシック" charset="0"/>
              </a:defRPr>
            </a:lvl3pPr>
            <a:lvl4pPr marL="1582758" indent="-226108" defTabSz="921706" eaLnBrk="0" hangingPunct="0">
              <a:defRPr sz="2400">
                <a:solidFill>
                  <a:schemeClr val="tx1"/>
                </a:solidFill>
                <a:latin typeface="Arial" charset="0"/>
                <a:ea typeface="ＭＳ Ｐゴシック" charset="0"/>
              </a:defRPr>
            </a:lvl4pPr>
            <a:lvl5pPr marL="2034974" indent="-226108" defTabSz="921706" eaLnBrk="0" hangingPunct="0">
              <a:defRPr sz="2400">
                <a:solidFill>
                  <a:schemeClr val="tx1"/>
                </a:solidFill>
                <a:latin typeface="Arial" charset="0"/>
                <a:ea typeface="ＭＳ Ｐゴシック" charset="0"/>
              </a:defRPr>
            </a:lvl5pPr>
            <a:lvl6pPr marL="2487191" indent="-226108" defTabSz="921706" eaLnBrk="0" fontAlgn="base" hangingPunct="0">
              <a:spcBef>
                <a:spcPct val="0"/>
              </a:spcBef>
              <a:spcAft>
                <a:spcPct val="0"/>
              </a:spcAft>
              <a:defRPr sz="2400">
                <a:solidFill>
                  <a:schemeClr val="tx1"/>
                </a:solidFill>
                <a:latin typeface="Arial" charset="0"/>
                <a:ea typeface="ＭＳ Ｐゴシック" charset="0"/>
              </a:defRPr>
            </a:lvl6pPr>
            <a:lvl7pPr marL="2939407" indent="-226108" defTabSz="921706" eaLnBrk="0" fontAlgn="base" hangingPunct="0">
              <a:spcBef>
                <a:spcPct val="0"/>
              </a:spcBef>
              <a:spcAft>
                <a:spcPct val="0"/>
              </a:spcAft>
              <a:defRPr sz="2400">
                <a:solidFill>
                  <a:schemeClr val="tx1"/>
                </a:solidFill>
                <a:latin typeface="Arial" charset="0"/>
                <a:ea typeface="ＭＳ Ｐゴシック" charset="0"/>
              </a:defRPr>
            </a:lvl7pPr>
            <a:lvl8pPr marL="3391624" indent="-226108" defTabSz="921706" eaLnBrk="0" fontAlgn="base" hangingPunct="0">
              <a:spcBef>
                <a:spcPct val="0"/>
              </a:spcBef>
              <a:spcAft>
                <a:spcPct val="0"/>
              </a:spcAft>
              <a:defRPr sz="2400">
                <a:solidFill>
                  <a:schemeClr val="tx1"/>
                </a:solidFill>
                <a:latin typeface="Arial" charset="0"/>
                <a:ea typeface="ＭＳ Ｐゴシック" charset="0"/>
              </a:defRPr>
            </a:lvl8pPr>
            <a:lvl9pPr marL="3843840" indent="-226108" defTabSz="92170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B0B20F-3C6F-994B-93E7-066332381F2E}" type="slidenum">
              <a:rPr lang="en-US" sz="1200">
                <a:latin typeface="Calibri" charset="0"/>
              </a:rPr>
              <a:pPr eaLnBrk="1" hangingPunct="1"/>
              <a:t>11</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09D39-624C-BF4A-BA51-9D4FB8F04BA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4F71F-C229-9841-A269-14DEE1BB398A}" type="slidenum">
              <a:rPr lang="en-US" smtClean="0"/>
              <a:t>‹#›</a:t>
            </a:fld>
            <a:endParaRPr lang="en-US"/>
          </a:p>
        </p:txBody>
      </p:sp>
    </p:spTree>
    <p:extLst>
      <p:ext uri="{BB962C8B-B14F-4D97-AF65-F5344CB8AC3E}">
        <p14:creationId xmlns:p14="http://schemas.microsoft.com/office/powerpoint/2010/main" val="298502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09D39-624C-BF4A-BA51-9D4FB8F04BA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4F71F-C229-9841-A269-14DEE1BB398A}" type="slidenum">
              <a:rPr lang="en-US" smtClean="0"/>
              <a:t>‹#›</a:t>
            </a:fld>
            <a:endParaRPr lang="en-US"/>
          </a:p>
        </p:txBody>
      </p:sp>
    </p:spTree>
    <p:extLst>
      <p:ext uri="{BB962C8B-B14F-4D97-AF65-F5344CB8AC3E}">
        <p14:creationId xmlns:p14="http://schemas.microsoft.com/office/powerpoint/2010/main" val="362273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09D39-624C-BF4A-BA51-9D4FB8F04BA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4F71F-C229-9841-A269-14DEE1BB398A}" type="slidenum">
              <a:rPr lang="en-US" smtClean="0"/>
              <a:t>‹#›</a:t>
            </a:fld>
            <a:endParaRPr lang="en-US"/>
          </a:p>
        </p:txBody>
      </p:sp>
    </p:spTree>
    <p:extLst>
      <p:ext uri="{BB962C8B-B14F-4D97-AF65-F5344CB8AC3E}">
        <p14:creationId xmlns:p14="http://schemas.microsoft.com/office/powerpoint/2010/main" val="284565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09D39-624C-BF4A-BA51-9D4FB8F04BA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4F71F-C229-9841-A269-14DEE1BB398A}" type="slidenum">
              <a:rPr lang="en-US" smtClean="0"/>
              <a:t>‹#›</a:t>
            </a:fld>
            <a:endParaRPr lang="en-US"/>
          </a:p>
        </p:txBody>
      </p:sp>
    </p:spTree>
    <p:extLst>
      <p:ext uri="{BB962C8B-B14F-4D97-AF65-F5344CB8AC3E}">
        <p14:creationId xmlns:p14="http://schemas.microsoft.com/office/powerpoint/2010/main" val="403122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09D39-624C-BF4A-BA51-9D4FB8F04BA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4F71F-C229-9841-A269-14DEE1BB398A}" type="slidenum">
              <a:rPr lang="en-US" smtClean="0"/>
              <a:t>‹#›</a:t>
            </a:fld>
            <a:endParaRPr lang="en-US"/>
          </a:p>
        </p:txBody>
      </p:sp>
    </p:spTree>
    <p:extLst>
      <p:ext uri="{BB962C8B-B14F-4D97-AF65-F5344CB8AC3E}">
        <p14:creationId xmlns:p14="http://schemas.microsoft.com/office/powerpoint/2010/main" val="377528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09D39-624C-BF4A-BA51-9D4FB8F04BA5}"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4F71F-C229-9841-A269-14DEE1BB398A}" type="slidenum">
              <a:rPr lang="en-US" smtClean="0"/>
              <a:t>‹#›</a:t>
            </a:fld>
            <a:endParaRPr lang="en-US"/>
          </a:p>
        </p:txBody>
      </p:sp>
    </p:spTree>
    <p:extLst>
      <p:ext uri="{BB962C8B-B14F-4D97-AF65-F5344CB8AC3E}">
        <p14:creationId xmlns:p14="http://schemas.microsoft.com/office/powerpoint/2010/main" val="37634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09D39-624C-BF4A-BA51-9D4FB8F04BA5}"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4F71F-C229-9841-A269-14DEE1BB398A}" type="slidenum">
              <a:rPr lang="en-US" smtClean="0"/>
              <a:t>‹#›</a:t>
            </a:fld>
            <a:endParaRPr lang="en-US"/>
          </a:p>
        </p:txBody>
      </p:sp>
    </p:spTree>
    <p:extLst>
      <p:ext uri="{BB962C8B-B14F-4D97-AF65-F5344CB8AC3E}">
        <p14:creationId xmlns:p14="http://schemas.microsoft.com/office/powerpoint/2010/main" val="2832817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09D39-624C-BF4A-BA51-9D4FB8F04BA5}"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4F71F-C229-9841-A269-14DEE1BB398A}" type="slidenum">
              <a:rPr lang="en-US" smtClean="0"/>
              <a:t>‹#›</a:t>
            </a:fld>
            <a:endParaRPr lang="en-US"/>
          </a:p>
        </p:txBody>
      </p:sp>
    </p:spTree>
    <p:extLst>
      <p:ext uri="{BB962C8B-B14F-4D97-AF65-F5344CB8AC3E}">
        <p14:creationId xmlns:p14="http://schemas.microsoft.com/office/powerpoint/2010/main" val="234191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09D39-624C-BF4A-BA51-9D4FB8F04BA5}"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4F71F-C229-9841-A269-14DEE1BB398A}" type="slidenum">
              <a:rPr lang="en-US" smtClean="0"/>
              <a:t>‹#›</a:t>
            </a:fld>
            <a:endParaRPr lang="en-US"/>
          </a:p>
        </p:txBody>
      </p:sp>
    </p:spTree>
    <p:extLst>
      <p:ext uri="{BB962C8B-B14F-4D97-AF65-F5344CB8AC3E}">
        <p14:creationId xmlns:p14="http://schemas.microsoft.com/office/powerpoint/2010/main" val="133335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09D39-624C-BF4A-BA51-9D4FB8F04BA5}"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4F71F-C229-9841-A269-14DEE1BB398A}" type="slidenum">
              <a:rPr lang="en-US" smtClean="0"/>
              <a:t>‹#›</a:t>
            </a:fld>
            <a:endParaRPr lang="en-US"/>
          </a:p>
        </p:txBody>
      </p:sp>
    </p:spTree>
    <p:extLst>
      <p:ext uri="{BB962C8B-B14F-4D97-AF65-F5344CB8AC3E}">
        <p14:creationId xmlns:p14="http://schemas.microsoft.com/office/powerpoint/2010/main" val="6583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09D39-624C-BF4A-BA51-9D4FB8F04BA5}"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4F71F-C229-9841-A269-14DEE1BB398A}" type="slidenum">
              <a:rPr lang="en-US" smtClean="0"/>
              <a:t>‹#›</a:t>
            </a:fld>
            <a:endParaRPr lang="en-US"/>
          </a:p>
        </p:txBody>
      </p:sp>
    </p:spTree>
    <p:extLst>
      <p:ext uri="{BB962C8B-B14F-4D97-AF65-F5344CB8AC3E}">
        <p14:creationId xmlns:p14="http://schemas.microsoft.com/office/powerpoint/2010/main" val="166875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09D39-624C-BF4A-BA51-9D4FB8F04BA5}" type="datetimeFigureOut">
              <a:rPr lang="en-US" smtClean="0"/>
              <a:t>3/31/2014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4F71F-C229-9841-A269-14DEE1BB398A}" type="slidenum">
              <a:rPr lang="en-US" smtClean="0"/>
              <a:t>‹#›</a:t>
            </a:fld>
            <a:endParaRPr lang="en-US"/>
          </a:p>
        </p:txBody>
      </p:sp>
    </p:spTree>
    <p:extLst>
      <p:ext uri="{BB962C8B-B14F-4D97-AF65-F5344CB8AC3E}">
        <p14:creationId xmlns:p14="http://schemas.microsoft.com/office/powerpoint/2010/main" val="3090560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2.ed.gov/policy/gen/guid/school-discipline/inde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file:///\\localhost\Volumes\CDS\Projects\Positive%20Behavioral%20Supports\Targeted%20Interventions\_Targeted%202013-14\Document6!OLE_LINK3"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rtpcollaborative.indiana.edu/" TargetMode="External"/><Relationship Id="rId2" Type="http://schemas.openxmlformats.org/officeDocument/2006/relationships/hyperlink" Target="http://www2.ed.gov/policy/gen/guid/school-discipline/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delawarepbs.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mailto:dboyer@udel.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2" y="962527"/>
            <a:ext cx="8003674" cy="1809082"/>
          </a:xfrm>
        </p:spPr>
        <p:txBody>
          <a:bodyPr>
            <a:normAutofit fontScale="90000"/>
          </a:bodyPr>
          <a:lstStyle/>
          <a:p>
            <a:r>
              <a:rPr lang="en-US" b="1" i="1" dirty="0"/>
              <a:t>Creating Connections: </a:t>
            </a:r>
            <a:r>
              <a:rPr lang="en-US" dirty="0"/>
              <a:t/>
            </a:r>
            <a:br>
              <a:rPr lang="en-US" dirty="0"/>
            </a:br>
            <a:r>
              <a:rPr lang="en-US" b="1" i="1" dirty="0"/>
              <a:t>Healthy Schools, Successful Students</a:t>
            </a:r>
            <a:r>
              <a:rPr lang="en-US" dirty="0"/>
              <a:t/>
            </a:r>
            <a:br>
              <a:rPr lang="en-US" dirty="0"/>
            </a:br>
            <a:r>
              <a:rPr lang="en-US" sz="3600" b="1" i="1" dirty="0"/>
              <a:t>March 18, 2014</a:t>
            </a:r>
            <a:r>
              <a:rPr lang="en-US" sz="3600" dirty="0"/>
              <a:t/>
            </a:r>
            <a:br>
              <a:rPr lang="en-US" sz="3600" dirty="0"/>
            </a:br>
            <a:endParaRPr lang="en-US" sz="3600" dirty="0"/>
          </a:p>
        </p:txBody>
      </p:sp>
      <p:sp>
        <p:nvSpPr>
          <p:cNvPr id="3" name="Subtitle 2"/>
          <p:cNvSpPr>
            <a:spLocks noGrp="1"/>
          </p:cNvSpPr>
          <p:nvPr>
            <p:ph type="subTitle" idx="1"/>
          </p:nvPr>
        </p:nvSpPr>
        <p:spPr>
          <a:xfrm>
            <a:off x="1371600" y="3208421"/>
            <a:ext cx="6400800" cy="3128211"/>
          </a:xfrm>
        </p:spPr>
        <p:txBody>
          <a:bodyPr>
            <a:normAutofit fontScale="92500" lnSpcReduction="10000"/>
          </a:bodyPr>
          <a:lstStyle/>
          <a:p>
            <a:r>
              <a:rPr lang="en-US" sz="4300" dirty="0" smtClean="0"/>
              <a:t>Delaware Positive Behavior Support</a:t>
            </a:r>
          </a:p>
          <a:p>
            <a:endParaRPr lang="en-US" sz="2600" dirty="0" smtClean="0"/>
          </a:p>
          <a:p>
            <a:r>
              <a:rPr lang="en-US" dirty="0" smtClean="0"/>
              <a:t>Debby Boyer</a:t>
            </a:r>
          </a:p>
          <a:p>
            <a:r>
              <a:rPr lang="en-US" dirty="0" smtClean="0"/>
              <a:t>Center for Disabilities Studies</a:t>
            </a:r>
          </a:p>
          <a:p>
            <a:r>
              <a:rPr lang="en-US" dirty="0" smtClean="0"/>
              <a:t> University of Delaware</a:t>
            </a:r>
            <a:endParaRPr lang="en-US" dirty="0"/>
          </a:p>
        </p:txBody>
      </p:sp>
    </p:spTree>
    <p:extLst>
      <p:ext uri="{BB962C8B-B14F-4D97-AF65-F5344CB8AC3E}">
        <p14:creationId xmlns:p14="http://schemas.microsoft.com/office/powerpoint/2010/main" val="2406071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62000" y="381000"/>
            <a:ext cx="7496175" cy="685800"/>
          </a:xfrm>
        </p:spPr>
        <p:txBody>
          <a:bodyPr/>
          <a:lstStyle/>
          <a:p>
            <a:pPr eaLnBrk="1" hangingPunct="1"/>
            <a:r>
              <a:rPr kumimoji="1" lang="en-US" sz="3500" dirty="0">
                <a:latin typeface="Arial" charset="0"/>
                <a:ea typeface="ＭＳ Ｐゴシック" charset="0"/>
                <a:cs typeface="ＭＳ Ｐゴシック" charset="0"/>
              </a:rPr>
              <a:t>Key Features of PBS in Delaware</a:t>
            </a:r>
          </a:p>
        </p:txBody>
      </p:sp>
      <p:sp>
        <p:nvSpPr>
          <p:cNvPr id="89091" name="Rectangle 3"/>
          <p:cNvSpPr>
            <a:spLocks noGrp="1" noChangeArrowheads="1"/>
          </p:cNvSpPr>
          <p:nvPr>
            <p:ph type="body" idx="1"/>
          </p:nvPr>
        </p:nvSpPr>
        <p:spPr>
          <a:xfrm>
            <a:off x="762000" y="1447800"/>
            <a:ext cx="7496175" cy="4981575"/>
          </a:xfrm>
        </p:spPr>
        <p:txBody>
          <a:bodyPr/>
          <a:lstStyle/>
          <a:p>
            <a:pPr marL="533400" indent="-533400" eaLnBrk="1" hangingPunct="1"/>
            <a:r>
              <a:rPr kumimoji="1" lang="en-US" sz="2100">
                <a:latin typeface="Arial" charset="0"/>
                <a:ea typeface="ＭＳ Ｐゴシック" charset="0"/>
                <a:cs typeface="ＭＳ Ｐゴシック" charset="0"/>
              </a:rPr>
              <a:t>Recognize that a </a:t>
            </a:r>
            <a:r>
              <a:rPr kumimoji="1" lang="en-US" sz="2100" i="1">
                <a:latin typeface="Arial" charset="0"/>
                <a:ea typeface="ＭＳ Ｐゴシック" charset="0"/>
                <a:cs typeface="ＭＳ Ｐゴシック" charset="0"/>
              </a:rPr>
              <a:t>positive</a:t>
            </a:r>
            <a:r>
              <a:rPr kumimoji="1" lang="en-US" sz="2100">
                <a:latin typeface="Arial" charset="0"/>
                <a:ea typeface="ＭＳ Ｐゴシック" charset="0"/>
                <a:cs typeface="ＭＳ Ｐゴシック" charset="0"/>
              </a:rPr>
              <a:t> and </a:t>
            </a:r>
            <a:r>
              <a:rPr kumimoji="1" lang="en-US" sz="2100" i="1">
                <a:latin typeface="Arial" charset="0"/>
                <a:ea typeface="ＭＳ Ｐゴシック" charset="0"/>
                <a:cs typeface="ＭＳ Ｐゴシック" charset="0"/>
              </a:rPr>
              <a:t>safe</a:t>
            </a:r>
            <a:r>
              <a:rPr kumimoji="1" lang="en-US" sz="2100">
                <a:latin typeface="Arial" charset="0"/>
                <a:ea typeface="ＭＳ Ｐゴシック" charset="0"/>
                <a:cs typeface="ＭＳ Ｐゴシック" charset="0"/>
              </a:rPr>
              <a:t> </a:t>
            </a:r>
            <a:r>
              <a:rPr kumimoji="1" lang="en-US" sz="2100" b="1">
                <a:latin typeface="Arial" charset="0"/>
                <a:ea typeface="ＭＳ Ｐゴシック" charset="0"/>
                <a:cs typeface="ＭＳ Ｐゴシック" charset="0"/>
              </a:rPr>
              <a:t>school climate promotes</a:t>
            </a:r>
            <a:r>
              <a:rPr kumimoji="1" lang="en-US" sz="2100">
                <a:latin typeface="Arial" charset="0"/>
                <a:ea typeface="ＭＳ Ｐゴシック" charset="0"/>
                <a:cs typeface="ＭＳ Ｐゴシック" charset="0"/>
              </a:rPr>
              <a:t> not only positive behavior, but also </a:t>
            </a:r>
            <a:r>
              <a:rPr kumimoji="1" lang="en-US" sz="2100" b="1">
                <a:latin typeface="Arial" charset="0"/>
                <a:ea typeface="ＭＳ Ｐゴシック" charset="0"/>
                <a:cs typeface="ＭＳ Ｐゴシック" charset="0"/>
              </a:rPr>
              <a:t>academic, social, and emotional development</a:t>
            </a:r>
            <a:r>
              <a:rPr kumimoji="1" lang="en-US" sz="2100">
                <a:latin typeface="Arial" charset="0"/>
                <a:ea typeface="ＭＳ Ｐゴシック" charset="0"/>
                <a:cs typeface="ＭＳ Ｐゴシック" charset="0"/>
              </a:rPr>
              <a:t>.</a:t>
            </a:r>
          </a:p>
          <a:p>
            <a:pPr marL="533400" indent="-533400" eaLnBrk="1" hangingPunct="1">
              <a:buFont typeface="Wingdings" charset="0"/>
              <a:buNone/>
            </a:pPr>
            <a:endParaRPr kumimoji="1" lang="en-US" sz="1100">
              <a:latin typeface="Arial" charset="0"/>
              <a:ea typeface="ＭＳ Ｐゴシック" charset="0"/>
              <a:cs typeface="ＭＳ Ｐゴシック" charset="0"/>
            </a:endParaRPr>
          </a:p>
          <a:p>
            <a:pPr marL="533400" indent="-533400" eaLnBrk="1" hangingPunct="1"/>
            <a:r>
              <a:rPr kumimoji="1" lang="en-US" sz="2100">
                <a:latin typeface="Arial" charset="0"/>
                <a:ea typeface="ＭＳ Ｐゴシック" charset="0"/>
                <a:cs typeface="ＭＳ Ｐゴシック" charset="0"/>
              </a:rPr>
              <a:t>Recognize that </a:t>
            </a:r>
            <a:r>
              <a:rPr kumimoji="1" lang="en-US" sz="2100" b="1" i="1">
                <a:latin typeface="Arial" charset="0"/>
                <a:ea typeface="ＭＳ Ｐゴシック" charset="0"/>
                <a:cs typeface="ＭＳ Ｐゴシック" charset="0"/>
              </a:rPr>
              <a:t>ALL students</a:t>
            </a:r>
            <a:r>
              <a:rPr kumimoji="1" lang="en-US" sz="2100" b="1">
                <a:latin typeface="Arial" charset="0"/>
                <a:ea typeface="ＭＳ Ｐゴシック" charset="0"/>
                <a:cs typeface="ＭＳ Ｐゴシック" charset="0"/>
              </a:rPr>
              <a:t> benefit from positive behavioral supports</a:t>
            </a:r>
            <a:r>
              <a:rPr kumimoji="1" lang="en-US" sz="2100">
                <a:latin typeface="Arial" charset="0"/>
                <a:ea typeface="ＭＳ Ｐゴシック" charset="0"/>
                <a:cs typeface="ＭＳ Ｐゴシック" charset="0"/>
              </a:rPr>
              <a:t>. This includes students with and without behavior problems or disabilities, and requires sensitivity to individual and cultural differences.</a:t>
            </a:r>
          </a:p>
          <a:p>
            <a:pPr marL="533400" indent="-533400" eaLnBrk="1" hangingPunct="1">
              <a:buFont typeface="Wingdings" charset="0"/>
              <a:buNone/>
            </a:pPr>
            <a:endParaRPr kumimoji="1" lang="en-US" sz="1100">
              <a:latin typeface="Arial" charset="0"/>
              <a:ea typeface="ＭＳ Ｐゴシック" charset="0"/>
              <a:cs typeface="ＭＳ Ｐゴシック" charset="0"/>
            </a:endParaRPr>
          </a:p>
          <a:p>
            <a:pPr marL="533400" indent="-533400" eaLnBrk="1" hangingPunct="1"/>
            <a:r>
              <a:rPr kumimoji="1" lang="en-US" sz="2100">
                <a:latin typeface="Arial" charset="0"/>
                <a:ea typeface="ＭＳ Ｐゴシック" charset="0"/>
                <a:cs typeface="ＭＳ Ｐゴシック" charset="0"/>
              </a:rPr>
              <a:t>Recognize the </a:t>
            </a:r>
            <a:r>
              <a:rPr kumimoji="1" lang="en-US" sz="2100" b="1">
                <a:latin typeface="Arial" charset="0"/>
                <a:ea typeface="ＭＳ Ｐゴシック" charset="0"/>
                <a:cs typeface="ＭＳ Ｐゴシック" charset="0"/>
              </a:rPr>
              <a:t>critical importance of developing self-discipline</a:t>
            </a:r>
            <a:r>
              <a:rPr kumimoji="1" lang="en-US" sz="2100">
                <a:latin typeface="Arial" charset="0"/>
                <a:ea typeface="ＭＳ Ｐゴシック" charset="0"/>
                <a:cs typeface="ＭＳ Ｐゴシック" charset="0"/>
              </a:rPr>
              <a:t>. </a:t>
            </a:r>
          </a:p>
          <a:p>
            <a:pPr marL="914400" lvl="1" indent="-569913" eaLnBrk="1" hangingPunct="1"/>
            <a:r>
              <a:rPr kumimoji="1" lang="en-US" sz="1900">
                <a:latin typeface="Arial" charset="0"/>
                <a:ea typeface="ＭＳ Ｐゴシック" charset="0"/>
              </a:rPr>
              <a:t>Schools teach such social and emotional competencies as positive peer relations, empathy, resisting peer pressure, conflict resolution, and social and moral responsibility.</a:t>
            </a:r>
          </a:p>
        </p:txBody>
      </p:sp>
    </p:spTree>
    <p:extLst>
      <p:ext uri="{BB962C8B-B14F-4D97-AF65-F5344CB8AC3E}">
        <p14:creationId xmlns:p14="http://schemas.microsoft.com/office/powerpoint/2010/main" val="25676336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AutoShape 5"/>
          <p:cNvSpPr>
            <a:spLocks noChangeArrowheads="1"/>
          </p:cNvSpPr>
          <p:nvPr/>
        </p:nvSpPr>
        <p:spPr bwMode="auto">
          <a:xfrm flipV="1">
            <a:off x="1851025" y="2400300"/>
            <a:ext cx="5486400" cy="4229100"/>
          </a:xfrm>
          <a:prstGeom prst="triangle">
            <a:avLst>
              <a:gd name="adj" fmla="val 50000"/>
            </a:avLst>
          </a:prstGeom>
          <a:gradFill rotWithShape="0">
            <a:gsLst>
              <a:gs pos="0">
                <a:srgbClr val="FFFF00"/>
              </a:gs>
              <a:gs pos="100000">
                <a:srgbClr val="CC0000"/>
              </a:gs>
            </a:gsLst>
            <a:lin ang="5400000" scaled="1"/>
          </a:gradFill>
          <a:ln w="19050">
            <a:solidFill>
              <a:schemeClr val="tx1"/>
            </a:solidFill>
            <a:miter lim="800000"/>
            <a:headEnd/>
            <a:tailEnd/>
          </a:ln>
        </p:spPr>
        <p:txBody>
          <a:bodyPr rot="10800000" wrap="none" anchor="ctr"/>
          <a:lstStyle/>
          <a:p>
            <a:pPr algn="ctr" eaLnBrk="0" hangingPunct="0"/>
            <a:r>
              <a:rPr lang="en-US" sz="2400">
                <a:latin typeface="Times" charset="0"/>
              </a:rPr>
              <a:t> </a:t>
            </a:r>
          </a:p>
        </p:txBody>
      </p:sp>
      <p:sp>
        <p:nvSpPr>
          <p:cNvPr id="132098" name="Rectangle 6"/>
          <p:cNvSpPr>
            <a:spLocks noChangeArrowheads="1"/>
          </p:cNvSpPr>
          <p:nvPr/>
        </p:nvSpPr>
        <p:spPr bwMode="auto">
          <a:xfrm>
            <a:off x="1358900" y="1333500"/>
            <a:ext cx="6470650" cy="1084263"/>
          </a:xfrm>
          <a:prstGeom prst="rect">
            <a:avLst/>
          </a:prstGeom>
          <a:solidFill>
            <a:srgbClr val="009900"/>
          </a:solidFill>
          <a:ln w="19050">
            <a:solidFill>
              <a:schemeClr val="tx1"/>
            </a:solidFill>
            <a:miter lim="800000"/>
            <a:headEnd/>
            <a:tailEnd/>
          </a:ln>
        </p:spPr>
        <p:txBody>
          <a:bodyPr lIns="90487" tIns="44450" rIns="90487" bIns="44450">
            <a:spAutoFit/>
          </a:bodyPr>
          <a:lstStyle/>
          <a:p>
            <a:pPr algn="ctr" eaLnBrk="0" hangingPunct="0"/>
            <a:r>
              <a:rPr lang="en-US" sz="2400" b="1" dirty="0">
                <a:latin typeface="Century Gothic" charset="0"/>
              </a:rPr>
              <a:t>Tier 1</a:t>
            </a:r>
            <a:r>
              <a:rPr lang="en-US" sz="2400" b="1" dirty="0" smtClean="0">
                <a:latin typeface="Century Gothic" charset="0"/>
              </a:rPr>
              <a:t>/School-wide/Universal</a:t>
            </a:r>
            <a:r>
              <a:rPr lang="en-US" sz="2800" dirty="0" smtClean="0">
                <a:solidFill>
                  <a:srgbClr val="010464"/>
                </a:solidFill>
                <a:latin typeface="Century Gothic" charset="0"/>
              </a:rPr>
              <a:t> </a:t>
            </a:r>
            <a:endParaRPr lang="en-US" sz="2800" dirty="0">
              <a:solidFill>
                <a:srgbClr val="010464"/>
              </a:solidFill>
              <a:latin typeface="Century Gothic" charset="0"/>
            </a:endParaRPr>
          </a:p>
          <a:p>
            <a:pPr algn="ctr" eaLnBrk="0" hangingPunct="0"/>
            <a:endParaRPr lang="en-US" sz="400" dirty="0">
              <a:solidFill>
                <a:srgbClr val="010464"/>
              </a:solidFill>
              <a:latin typeface="Century Gothic" charset="0"/>
            </a:endParaRPr>
          </a:p>
          <a:p>
            <a:pPr algn="ctr" eaLnBrk="0" hangingPunct="0"/>
            <a:r>
              <a:rPr lang="en-US" sz="1600" b="1" i="1" dirty="0">
                <a:solidFill>
                  <a:schemeClr val="bg1"/>
                </a:solidFill>
                <a:latin typeface="Century Gothic" charset="0"/>
              </a:rPr>
              <a:t>School-Wide Assessment</a:t>
            </a:r>
          </a:p>
          <a:p>
            <a:pPr algn="ctr" eaLnBrk="0" hangingPunct="0"/>
            <a:r>
              <a:rPr lang="en-US" sz="1600" b="1" i="1" dirty="0">
                <a:solidFill>
                  <a:schemeClr val="bg1"/>
                </a:solidFill>
                <a:latin typeface="Century Gothic" charset="0"/>
              </a:rPr>
              <a:t>School-Wide Prevention Systems</a:t>
            </a:r>
            <a:endParaRPr lang="en-US" sz="1600" b="1" dirty="0">
              <a:solidFill>
                <a:schemeClr val="bg1"/>
              </a:solidFill>
              <a:latin typeface="Century Gothic" charset="0"/>
            </a:endParaRPr>
          </a:p>
        </p:txBody>
      </p:sp>
      <p:sp>
        <p:nvSpPr>
          <p:cNvPr id="132099" name="Text Box 8"/>
          <p:cNvSpPr txBox="1">
            <a:spLocks noChangeArrowheads="1"/>
          </p:cNvSpPr>
          <p:nvPr/>
        </p:nvSpPr>
        <p:spPr bwMode="auto">
          <a:xfrm>
            <a:off x="7083425" y="2790825"/>
            <a:ext cx="166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dirty="0">
                <a:solidFill>
                  <a:srgbClr val="800000"/>
                </a:solidFill>
                <a:cs typeface="Arial" charset="0"/>
              </a:rPr>
              <a:t>   Check-in  Check-out (CICO)</a:t>
            </a:r>
            <a:endParaRPr lang="en-US" sz="1400" dirty="0">
              <a:solidFill>
                <a:srgbClr val="800000"/>
              </a:solidFill>
              <a:latin typeface="Times" charset="0"/>
              <a:cs typeface="Arial" charset="0"/>
            </a:endParaRPr>
          </a:p>
        </p:txBody>
      </p:sp>
      <p:sp>
        <p:nvSpPr>
          <p:cNvPr id="132100" name="Text Box 9"/>
          <p:cNvSpPr txBox="1">
            <a:spLocks noChangeArrowheads="1"/>
          </p:cNvSpPr>
          <p:nvPr/>
        </p:nvSpPr>
        <p:spPr bwMode="auto">
          <a:xfrm>
            <a:off x="6116160" y="4210628"/>
            <a:ext cx="2762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800000"/>
                </a:solidFill>
                <a:cs typeface="Arial" charset="0"/>
              </a:rPr>
              <a:t>Groups </a:t>
            </a:r>
            <a:r>
              <a:rPr lang="en-US" sz="1400" dirty="0">
                <a:solidFill>
                  <a:srgbClr val="800000"/>
                </a:solidFill>
                <a:cs typeface="Arial" charset="0"/>
              </a:rPr>
              <a:t>with Individualized </a:t>
            </a:r>
            <a:r>
              <a:rPr lang="en-US" sz="1400" dirty="0" smtClean="0">
                <a:solidFill>
                  <a:srgbClr val="800000"/>
                </a:solidFill>
                <a:cs typeface="Arial" charset="0"/>
              </a:rPr>
              <a:t>Features</a:t>
            </a:r>
            <a:endParaRPr lang="en-US" sz="1800" dirty="0">
              <a:solidFill>
                <a:srgbClr val="800000"/>
              </a:solidFill>
              <a:cs typeface="Arial" charset="0"/>
            </a:endParaRPr>
          </a:p>
        </p:txBody>
      </p:sp>
      <p:sp>
        <p:nvSpPr>
          <p:cNvPr id="132101" name="Text Box 10"/>
          <p:cNvSpPr txBox="1">
            <a:spLocks noChangeArrowheads="1"/>
          </p:cNvSpPr>
          <p:nvPr/>
        </p:nvSpPr>
        <p:spPr bwMode="auto">
          <a:xfrm>
            <a:off x="5467350" y="5192713"/>
            <a:ext cx="353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800000"/>
                </a:solidFill>
                <a:cs typeface="Arial" charset="0"/>
              </a:rPr>
              <a:t>Brief Functional Behavior Assessment/</a:t>
            </a:r>
          </a:p>
          <a:p>
            <a:r>
              <a:rPr lang="en-US" sz="1400">
                <a:solidFill>
                  <a:srgbClr val="800000"/>
                </a:solidFill>
                <a:cs typeface="Arial" charset="0"/>
              </a:rPr>
              <a:t>Behavior Intervention Planning</a:t>
            </a:r>
            <a:r>
              <a:rPr lang="en-US" sz="800">
                <a:solidFill>
                  <a:srgbClr val="800000"/>
                </a:solidFill>
                <a:cs typeface="Arial" charset="0"/>
              </a:rPr>
              <a:t> </a:t>
            </a:r>
            <a:r>
              <a:rPr lang="en-US" sz="1400">
                <a:solidFill>
                  <a:srgbClr val="800000"/>
                </a:solidFill>
                <a:cs typeface="Arial" charset="0"/>
              </a:rPr>
              <a:t>(FBA/BSP)</a:t>
            </a:r>
          </a:p>
        </p:txBody>
      </p:sp>
      <p:sp>
        <p:nvSpPr>
          <p:cNvPr id="132102" name="Text Box 11"/>
          <p:cNvSpPr txBox="1">
            <a:spLocks noChangeArrowheads="1"/>
          </p:cNvSpPr>
          <p:nvPr/>
        </p:nvSpPr>
        <p:spPr bwMode="auto">
          <a:xfrm>
            <a:off x="5238750" y="5813425"/>
            <a:ext cx="1279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800000"/>
                </a:solidFill>
                <a:cs typeface="Arial" charset="0"/>
              </a:rPr>
              <a:t>Full FBA/BSP</a:t>
            </a:r>
          </a:p>
        </p:txBody>
      </p:sp>
      <p:sp>
        <p:nvSpPr>
          <p:cNvPr id="132103" name="Text Box 12"/>
          <p:cNvSpPr txBox="1">
            <a:spLocks noChangeArrowheads="1"/>
          </p:cNvSpPr>
          <p:nvPr/>
        </p:nvSpPr>
        <p:spPr bwMode="auto">
          <a:xfrm>
            <a:off x="5029200" y="6118225"/>
            <a:ext cx="3319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800000"/>
                </a:solidFill>
                <a:cs typeface="Arial" charset="0"/>
              </a:rPr>
              <a:t>Person Centered Planning</a:t>
            </a:r>
          </a:p>
        </p:txBody>
      </p:sp>
      <p:sp>
        <p:nvSpPr>
          <p:cNvPr id="132104" name="Text Box 13"/>
          <p:cNvSpPr txBox="1">
            <a:spLocks noChangeArrowheads="1"/>
          </p:cNvSpPr>
          <p:nvPr/>
        </p:nvSpPr>
        <p:spPr bwMode="auto">
          <a:xfrm>
            <a:off x="533400" y="2571750"/>
            <a:ext cx="190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dirty="0">
                <a:solidFill>
                  <a:srgbClr val="800000"/>
                </a:solidFill>
                <a:cs typeface="Arial" charset="0"/>
              </a:rPr>
              <a:t> </a:t>
            </a:r>
            <a:r>
              <a:rPr lang="en-US" sz="1400" dirty="0" err="1">
                <a:solidFill>
                  <a:srgbClr val="800000"/>
                </a:solidFill>
                <a:cs typeface="Arial" charset="0"/>
              </a:rPr>
              <a:t>ODRs,Credits</a:t>
            </a:r>
            <a:r>
              <a:rPr lang="en-US" sz="1400" dirty="0">
                <a:solidFill>
                  <a:srgbClr val="800000"/>
                </a:solidFill>
                <a:cs typeface="Arial" charset="0"/>
              </a:rPr>
              <a:t>, </a:t>
            </a:r>
            <a:br>
              <a:rPr lang="en-US" sz="1400" dirty="0">
                <a:solidFill>
                  <a:srgbClr val="800000"/>
                </a:solidFill>
                <a:cs typeface="Arial" charset="0"/>
              </a:rPr>
            </a:br>
            <a:r>
              <a:rPr lang="en-US" sz="1400" dirty="0">
                <a:solidFill>
                  <a:srgbClr val="800000"/>
                </a:solidFill>
                <a:cs typeface="Arial" charset="0"/>
              </a:rPr>
              <a:t>        Attendance, </a:t>
            </a:r>
            <a:br>
              <a:rPr lang="en-US" sz="1400" dirty="0">
                <a:solidFill>
                  <a:srgbClr val="800000"/>
                </a:solidFill>
                <a:cs typeface="Arial" charset="0"/>
              </a:rPr>
            </a:br>
            <a:r>
              <a:rPr lang="en-US" sz="1400" dirty="0">
                <a:solidFill>
                  <a:srgbClr val="800000"/>
                </a:solidFill>
                <a:cs typeface="Arial" charset="0"/>
              </a:rPr>
              <a:t>   </a:t>
            </a:r>
            <a:r>
              <a:rPr lang="en-US" sz="1400" dirty="0" err="1">
                <a:solidFill>
                  <a:srgbClr val="800000"/>
                </a:solidFill>
                <a:cs typeface="Arial" charset="0"/>
              </a:rPr>
              <a:t>Tardies</a:t>
            </a:r>
            <a:r>
              <a:rPr lang="en-US" sz="1400" dirty="0">
                <a:solidFill>
                  <a:srgbClr val="800000"/>
                </a:solidFill>
                <a:cs typeface="Arial" charset="0"/>
              </a:rPr>
              <a:t>, Grades, </a:t>
            </a:r>
            <a:br>
              <a:rPr lang="en-US" sz="1400" dirty="0">
                <a:solidFill>
                  <a:srgbClr val="800000"/>
                </a:solidFill>
                <a:cs typeface="Arial" charset="0"/>
              </a:rPr>
            </a:br>
            <a:r>
              <a:rPr lang="en-US" sz="1400" dirty="0">
                <a:solidFill>
                  <a:srgbClr val="800000"/>
                </a:solidFill>
                <a:cs typeface="Arial" charset="0"/>
              </a:rPr>
              <a:t>           DIBELS, etc. </a:t>
            </a:r>
            <a:endParaRPr lang="en-US" sz="1400" b="1" dirty="0">
              <a:solidFill>
                <a:srgbClr val="800000"/>
              </a:solidFill>
              <a:latin typeface="Times" charset="0"/>
              <a:cs typeface="Arial" charset="0"/>
            </a:endParaRPr>
          </a:p>
        </p:txBody>
      </p:sp>
      <p:sp>
        <p:nvSpPr>
          <p:cNvPr id="132105" name="Text Box 14"/>
          <p:cNvSpPr txBox="1">
            <a:spLocks noChangeArrowheads="1"/>
          </p:cNvSpPr>
          <p:nvPr/>
        </p:nvSpPr>
        <p:spPr bwMode="auto">
          <a:xfrm>
            <a:off x="304800" y="3619500"/>
            <a:ext cx="28194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dirty="0">
                <a:solidFill>
                  <a:srgbClr val="800000"/>
                </a:solidFill>
                <a:cs typeface="Arial" charset="0"/>
              </a:rPr>
              <a:t>                 Daily Progress </a:t>
            </a:r>
            <a:br>
              <a:rPr lang="en-US" sz="1400" dirty="0">
                <a:solidFill>
                  <a:srgbClr val="800000"/>
                </a:solidFill>
                <a:cs typeface="Arial" charset="0"/>
              </a:rPr>
            </a:br>
            <a:r>
              <a:rPr lang="en-US" sz="1400" dirty="0">
                <a:solidFill>
                  <a:srgbClr val="800000"/>
                </a:solidFill>
                <a:cs typeface="Arial" charset="0"/>
              </a:rPr>
              <a:t>                       Report (DPR)</a:t>
            </a:r>
            <a:r>
              <a:rPr lang="en-US" sz="1600" dirty="0">
                <a:solidFill>
                  <a:srgbClr val="800000"/>
                </a:solidFill>
                <a:cs typeface="Arial" charset="0"/>
              </a:rPr>
              <a:t> </a:t>
            </a:r>
            <a:br>
              <a:rPr lang="en-US" sz="1600" dirty="0">
                <a:solidFill>
                  <a:srgbClr val="800000"/>
                </a:solidFill>
                <a:cs typeface="Arial" charset="0"/>
              </a:rPr>
            </a:br>
            <a:r>
              <a:rPr lang="en-US" sz="1600" dirty="0">
                <a:solidFill>
                  <a:srgbClr val="800000"/>
                </a:solidFill>
                <a:cs typeface="Arial" charset="0"/>
              </a:rPr>
              <a:t>          </a:t>
            </a:r>
            <a:r>
              <a:rPr lang="en-US" sz="1000" dirty="0">
                <a:solidFill>
                  <a:srgbClr val="800000"/>
                </a:solidFill>
                <a:cs typeface="Arial" charset="0"/>
              </a:rPr>
              <a:t>(Behavior and Academic Goals) </a:t>
            </a:r>
            <a:endParaRPr lang="en-US" sz="1000" b="1" dirty="0">
              <a:solidFill>
                <a:srgbClr val="800000"/>
              </a:solidFill>
              <a:cs typeface="Arial" charset="0"/>
            </a:endParaRPr>
          </a:p>
        </p:txBody>
      </p:sp>
      <p:sp>
        <p:nvSpPr>
          <p:cNvPr id="132106" name="Text Box 15"/>
          <p:cNvSpPr txBox="1">
            <a:spLocks noChangeArrowheads="1"/>
          </p:cNvSpPr>
          <p:nvPr/>
        </p:nvSpPr>
        <p:spPr bwMode="auto">
          <a:xfrm>
            <a:off x="1295400" y="4595813"/>
            <a:ext cx="23907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800000"/>
                </a:solidFill>
                <a:cs typeface="Arial" charset="0"/>
              </a:rPr>
              <a:t>Functional Assessment Interviews or checklists </a:t>
            </a:r>
            <a:br>
              <a:rPr lang="en-US" sz="1400" dirty="0">
                <a:solidFill>
                  <a:srgbClr val="800000"/>
                </a:solidFill>
                <a:cs typeface="Arial" charset="0"/>
              </a:rPr>
            </a:br>
            <a:endParaRPr lang="en-US" sz="1400" dirty="0">
              <a:solidFill>
                <a:srgbClr val="800000"/>
              </a:solidFill>
              <a:cs typeface="Arial" charset="0"/>
            </a:endParaRPr>
          </a:p>
        </p:txBody>
      </p:sp>
      <p:sp>
        <p:nvSpPr>
          <p:cNvPr id="132107" name="Text Box 16"/>
          <p:cNvSpPr txBox="1">
            <a:spLocks noChangeArrowheads="1"/>
          </p:cNvSpPr>
          <p:nvPr/>
        </p:nvSpPr>
        <p:spPr bwMode="auto">
          <a:xfrm>
            <a:off x="6534150" y="3505200"/>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800000"/>
                </a:solidFill>
                <a:cs typeface="Arial" charset="0"/>
              </a:rPr>
              <a:t>Relationship and Skill Building Groups </a:t>
            </a:r>
            <a:endParaRPr lang="en-US" sz="1400" dirty="0">
              <a:solidFill>
                <a:srgbClr val="800000"/>
              </a:solidFill>
              <a:cs typeface="Arial" charset="0"/>
            </a:endParaRPr>
          </a:p>
        </p:txBody>
      </p:sp>
      <p:sp>
        <p:nvSpPr>
          <p:cNvPr id="132108" name="Rectangle 24"/>
          <p:cNvSpPr>
            <a:spLocks noChangeArrowheads="1"/>
          </p:cNvSpPr>
          <p:nvPr/>
        </p:nvSpPr>
        <p:spPr bwMode="auto">
          <a:xfrm>
            <a:off x="49213" y="152400"/>
            <a:ext cx="90947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p>
            <a:pPr algn="ctr"/>
            <a:r>
              <a:rPr lang="en-US" sz="2600" b="1" dirty="0">
                <a:solidFill>
                  <a:schemeClr val="tx2"/>
                </a:solidFill>
                <a:latin typeface="Trebuchet MS" panose="020B0603020202020204" pitchFamily="34" charset="0"/>
              </a:rPr>
              <a:t>Positive Behavior Supports:</a:t>
            </a:r>
          </a:p>
          <a:p>
            <a:pPr algn="ctr"/>
            <a:r>
              <a:rPr lang="en-US" sz="2600" b="1" dirty="0" smtClean="0">
                <a:solidFill>
                  <a:schemeClr val="tx2"/>
                </a:solidFill>
                <a:latin typeface="Trebuchet MS" panose="020B0603020202020204" pitchFamily="34" charset="0"/>
              </a:rPr>
              <a:t>Multi-tiered Model of Support</a:t>
            </a:r>
            <a:endParaRPr lang="en-US" sz="2600" b="1" dirty="0">
              <a:solidFill>
                <a:schemeClr val="tx2"/>
              </a:solidFill>
              <a:latin typeface="Trebuchet MS" panose="020B0603020202020204" pitchFamily="34" charset="0"/>
            </a:endParaRPr>
          </a:p>
        </p:txBody>
      </p:sp>
      <p:sp>
        <p:nvSpPr>
          <p:cNvPr id="132109" name="Text Box 25"/>
          <p:cNvSpPr txBox="1">
            <a:spLocks noChangeArrowheads="1"/>
          </p:cNvSpPr>
          <p:nvPr/>
        </p:nvSpPr>
        <p:spPr bwMode="auto">
          <a:xfrm>
            <a:off x="101600" y="6460123"/>
            <a:ext cx="302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i="1" dirty="0" smtClean="0">
                <a:latin typeface="Century Gothic" charset="0"/>
                <a:cs typeface="Arial" charset="0"/>
              </a:rPr>
              <a:t>Adapted from Illinois </a:t>
            </a:r>
            <a:r>
              <a:rPr lang="en-US" sz="1000" i="1" dirty="0">
                <a:latin typeface="Century Gothic" charset="0"/>
                <a:cs typeface="Arial" charset="0"/>
              </a:rPr>
              <a:t>PBIS Network, Revised </a:t>
            </a:r>
            <a:r>
              <a:rPr lang="en-US" sz="1000" i="1" dirty="0" smtClean="0">
                <a:latin typeface="Century Gothic" charset="0"/>
                <a:cs typeface="Arial" charset="0"/>
              </a:rPr>
              <a:t>Aug</a:t>
            </a:r>
            <a:r>
              <a:rPr lang="en-US" sz="1000" i="1" dirty="0">
                <a:latin typeface="Century Gothic" charset="0"/>
                <a:cs typeface="Arial" charset="0"/>
              </a:rPr>
              <a:t>. 2013 Adapted from T. Scott, 2004</a:t>
            </a:r>
          </a:p>
        </p:txBody>
      </p:sp>
      <p:sp>
        <p:nvSpPr>
          <p:cNvPr id="132110" name="Rectangle 26"/>
          <p:cNvSpPr>
            <a:spLocks noChangeArrowheads="1"/>
          </p:cNvSpPr>
          <p:nvPr/>
        </p:nvSpPr>
        <p:spPr bwMode="auto">
          <a:xfrm>
            <a:off x="3451225" y="2743200"/>
            <a:ext cx="2286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2400" b="1">
                <a:latin typeface="Century Gothic" charset="0"/>
              </a:rPr>
              <a:t>Tier 2/</a:t>
            </a:r>
            <a:br>
              <a:rPr lang="en-US" sz="2400" b="1">
                <a:latin typeface="Century Gothic" charset="0"/>
              </a:rPr>
            </a:br>
            <a:r>
              <a:rPr lang="en-US" sz="2400" b="1">
                <a:latin typeface="Century Gothic" charset="0"/>
              </a:rPr>
              <a:t>Secondary  </a:t>
            </a:r>
          </a:p>
          <a:p>
            <a:pPr algn="ctr">
              <a:spcBef>
                <a:spcPct val="20000"/>
              </a:spcBef>
            </a:pPr>
            <a:endParaRPr lang="en-US" sz="2400" b="1">
              <a:latin typeface="Century Gothic" charset="0"/>
            </a:endParaRPr>
          </a:p>
          <a:p>
            <a:pPr algn="ctr">
              <a:spcBef>
                <a:spcPct val="20000"/>
              </a:spcBef>
            </a:pPr>
            <a:endParaRPr lang="en-US" sz="2400" b="1">
              <a:latin typeface="Century Gothic" charset="0"/>
            </a:endParaRPr>
          </a:p>
          <a:p>
            <a:pPr algn="ctr">
              <a:spcBef>
                <a:spcPct val="20000"/>
              </a:spcBef>
            </a:pPr>
            <a:r>
              <a:rPr lang="en-US" sz="2400" b="1">
                <a:latin typeface="Century Gothic" charset="0"/>
              </a:rPr>
              <a:t>Tier 3/</a:t>
            </a:r>
          </a:p>
          <a:p>
            <a:pPr algn="ctr">
              <a:spcBef>
                <a:spcPct val="20000"/>
              </a:spcBef>
            </a:pPr>
            <a:r>
              <a:rPr lang="en-US" sz="2400" b="1">
                <a:latin typeface="Century Gothic" charset="0"/>
              </a:rPr>
              <a:t>Tertiary</a:t>
            </a:r>
            <a:endParaRPr lang="en-US" sz="2400">
              <a:latin typeface="Century Gothic" charset="0"/>
            </a:endParaRPr>
          </a:p>
        </p:txBody>
      </p:sp>
      <p:sp>
        <p:nvSpPr>
          <p:cNvPr id="132111" name="Text Box 27"/>
          <p:cNvSpPr txBox="1">
            <a:spLocks noChangeArrowheads="1"/>
          </p:cNvSpPr>
          <p:nvPr/>
        </p:nvSpPr>
        <p:spPr bwMode="auto">
          <a:xfrm rot="-3363358">
            <a:off x="5086350" y="344328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990000"/>
                </a:solidFill>
                <a:latin typeface="Century Gothic" charset="0"/>
                <a:cs typeface="Arial" charset="0"/>
              </a:rPr>
              <a:t>Intervention</a:t>
            </a:r>
          </a:p>
        </p:txBody>
      </p:sp>
      <p:sp>
        <p:nvSpPr>
          <p:cNvPr id="132112" name="Text Box 28"/>
          <p:cNvSpPr txBox="1">
            <a:spLocks noChangeArrowheads="1"/>
          </p:cNvSpPr>
          <p:nvPr/>
        </p:nvSpPr>
        <p:spPr bwMode="auto">
          <a:xfrm rot="3429989">
            <a:off x="1962150" y="3452813"/>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990000"/>
                </a:solidFill>
                <a:latin typeface="Century Gothic" charset="0"/>
                <a:cs typeface="Arial" charset="0"/>
              </a:rPr>
              <a:t>Assessment</a:t>
            </a:r>
            <a:endParaRPr lang="en-US">
              <a:solidFill>
                <a:srgbClr val="990000"/>
              </a:solidFill>
              <a:latin typeface="Century Gothic" charset="0"/>
              <a:cs typeface="Arial" charset="0"/>
            </a:endParaRPr>
          </a:p>
        </p:txBody>
      </p:sp>
      <p:sp>
        <p:nvSpPr>
          <p:cNvPr id="132113" name="Text Box 7"/>
          <p:cNvSpPr txBox="1">
            <a:spLocks noChangeArrowheads="1"/>
          </p:cNvSpPr>
          <p:nvPr/>
        </p:nvSpPr>
        <p:spPr bwMode="auto">
          <a:xfrm>
            <a:off x="2286000" y="5562600"/>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solidFill>
                  <a:srgbClr val="800000"/>
                </a:solidFill>
                <a:cs typeface="Arial" charset="0"/>
              </a:rPr>
              <a:t>  Individual Student</a:t>
            </a:r>
          </a:p>
          <a:p>
            <a:r>
              <a:rPr lang="en-US" sz="1400" dirty="0">
                <a:solidFill>
                  <a:srgbClr val="800000"/>
                </a:solidFill>
                <a:cs typeface="Arial" charset="0"/>
              </a:rPr>
              <a:t>  Data collection</a:t>
            </a:r>
            <a:endParaRPr lang="en-US" sz="1200" dirty="0">
              <a:solidFill>
                <a:srgbClr val="800000"/>
              </a:solidFill>
              <a:cs typeface="Arial" charset="0"/>
            </a:endParaRPr>
          </a:p>
        </p:txBody>
      </p:sp>
    </p:spTree>
    <p:extLst>
      <p:ext uri="{BB962C8B-B14F-4D97-AF65-F5344CB8AC3E}">
        <p14:creationId xmlns:p14="http://schemas.microsoft.com/office/powerpoint/2010/main" val="341910275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290"/>
            <a:ext cx="8229600" cy="914400"/>
          </a:xfrm>
        </p:spPr>
        <p:txBody>
          <a:bodyPr>
            <a:normAutofit/>
          </a:bodyPr>
          <a:lstStyle/>
          <a:p>
            <a:r>
              <a:rPr lang="en-US" sz="4000" dirty="0"/>
              <a:t>DE-PBS </a:t>
            </a:r>
            <a:r>
              <a:rPr lang="en-US" sz="4000" dirty="0" smtClean="0"/>
              <a:t>SW Implementation</a:t>
            </a:r>
            <a:endParaRPr lang="en-US" sz="4000" dirty="0"/>
          </a:p>
        </p:txBody>
      </p:sp>
      <p:sp>
        <p:nvSpPr>
          <p:cNvPr id="3" name="Content Placeholder 2"/>
          <p:cNvSpPr>
            <a:spLocks noGrp="1"/>
          </p:cNvSpPr>
          <p:nvPr>
            <p:ph idx="1"/>
          </p:nvPr>
        </p:nvSpPr>
        <p:spPr>
          <a:xfrm>
            <a:off x="325020" y="1185638"/>
            <a:ext cx="8001000" cy="5486400"/>
          </a:xfrm>
        </p:spPr>
        <p:txBody>
          <a:bodyPr>
            <a:noAutofit/>
          </a:bodyPr>
          <a:lstStyle/>
          <a:p>
            <a:pPr>
              <a:buFont typeface="Arial"/>
              <a:buChar char="•"/>
            </a:pPr>
            <a:r>
              <a:rPr lang="en-US" sz="2400" dirty="0">
                <a:ea typeface="Geneva" pitchFamily="29" charset="0"/>
                <a:cs typeface="Geneva" pitchFamily="29" charset="0"/>
              </a:rPr>
              <a:t>Program Development &amp; </a:t>
            </a:r>
            <a:r>
              <a:rPr lang="en-US" sz="2400" dirty="0" smtClean="0">
                <a:ea typeface="Geneva" pitchFamily="29" charset="0"/>
                <a:cs typeface="Geneva" pitchFamily="29" charset="0"/>
              </a:rPr>
              <a:t>Evaluation</a:t>
            </a:r>
          </a:p>
          <a:p>
            <a:pPr lvl="1"/>
            <a:r>
              <a:rPr lang="en-US" sz="2200" dirty="0" smtClean="0"/>
              <a:t>Problem-Solving/Leadership Team</a:t>
            </a:r>
          </a:p>
          <a:p>
            <a:pPr lvl="1"/>
            <a:r>
              <a:rPr lang="en-US" sz="2200" dirty="0" smtClean="0"/>
              <a:t>Data</a:t>
            </a:r>
            <a:endParaRPr lang="en-US" sz="2200" dirty="0"/>
          </a:p>
          <a:p>
            <a:pPr lvl="1"/>
            <a:r>
              <a:rPr lang="en-US" sz="2200" dirty="0"/>
              <a:t>Professional </a:t>
            </a:r>
            <a:r>
              <a:rPr lang="en-US" sz="2200" dirty="0" smtClean="0"/>
              <a:t>Development &amp; Resources</a:t>
            </a:r>
          </a:p>
          <a:p>
            <a:r>
              <a:rPr lang="en-US" sz="2400" dirty="0" smtClean="0"/>
              <a:t>Developing SW and Classroom Systems to Prevent Problem Behavior</a:t>
            </a:r>
            <a:endParaRPr lang="en-US" sz="2000" dirty="0" smtClean="0"/>
          </a:p>
          <a:p>
            <a:pPr lvl="1"/>
            <a:r>
              <a:rPr lang="en-US" sz="2200" dirty="0" smtClean="0"/>
              <a:t>Expectations, Recognition and Teaching</a:t>
            </a:r>
          </a:p>
          <a:p>
            <a:pPr lvl="1"/>
            <a:r>
              <a:rPr lang="en-US" sz="2200" dirty="0"/>
              <a:t>P</a:t>
            </a:r>
            <a:r>
              <a:rPr lang="en-US" sz="2200" dirty="0" smtClean="0"/>
              <a:t>ositive relationships</a:t>
            </a:r>
          </a:p>
          <a:p>
            <a:r>
              <a:rPr lang="en-US" sz="2400" dirty="0" smtClean="0"/>
              <a:t>Correcting Problem Behaviors</a:t>
            </a:r>
          </a:p>
          <a:p>
            <a:pPr lvl="1"/>
            <a:r>
              <a:rPr lang="en-US" sz="2200" dirty="0" smtClean="0"/>
              <a:t>Consistent and clear procedures</a:t>
            </a:r>
          </a:p>
          <a:p>
            <a:pPr lvl="1"/>
            <a:r>
              <a:rPr lang="en-US" sz="2200" dirty="0">
                <a:ea typeface="Geneva" pitchFamily="29" charset="0"/>
                <a:cs typeface="Geneva" pitchFamily="29" charset="0"/>
              </a:rPr>
              <a:t>Disciplinary encounters </a:t>
            </a:r>
            <a:r>
              <a:rPr lang="en-US" sz="2200" dirty="0" smtClean="0">
                <a:ea typeface="Geneva" pitchFamily="29" charset="0"/>
                <a:cs typeface="Geneva" pitchFamily="29" charset="0"/>
              </a:rPr>
              <a:t>used as </a:t>
            </a:r>
            <a:r>
              <a:rPr lang="en-US" sz="2200" dirty="0">
                <a:ea typeface="Geneva" pitchFamily="29" charset="0"/>
                <a:cs typeface="Geneva" pitchFamily="29" charset="0"/>
              </a:rPr>
              <a:t>learning </a:t>
            </a:r>
            <a:r>
              <a:rPr lang="en-US" sz="2200" dirty="0" smtClean="0">
                <a:ea typeface="Geneva" pitchFamily="29" charset="0"/>
                <a:cs typeface="Geneva" pitchFamily="29" charset="0"/>
              </a:rPr>
              <a:t>opportunities to teach problem </a:t>
            </a:r>
            <a:r>
              <a:rPr lang="en-US" sz="2200" dirty="0">
                <a:ea typeface="Geneva" pitchFamily="29" charset="0"/>
                <a:cs typeface="Geneva" pitchFamily="29" charset="0"/>
              </a:rPr>
              <a:t>solving strategies </a:t>
            </a:r>
            <a:endParaRPr lang="en-US" sz="2200" dirty="0" smtClean="0"/>
          </a:p>
          <a:p>
            <a:r>
              <a:rPr lang="en-US" sz="2400" dirty="0" smtClean="0"/>
              <a:t>Developing Self-Discipline</a:t>
            </a:r>
          </a:p>
          <a:p>
            <a:pPr lvl="1"/>
            <a:endParaRPr lang="en-US" dirty="0"/>
          </a:p>
          <a:p>
            <a:pPr lvl="1"/>
            <a:endParaRPr lang="en-US" dirty="0"/>
          </a:p>
        </p:txBody>
      </p:sp>
    </p:spTree>
    <p:extLst>
      <p:ext uri="{BB962C8B-B14F-4D97-AF65-F5344CB8AC3E}">
        <p14:creationId xmlns:p14="http://schemas.microsoft.com/office/powerpoint/2010/main" val="2592994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7"/>
          <p:cNvSpPr>
            <a:spLocks noGrp="1"/>
          </p:cNvSpPr>
          <p:nvPr>
            <p:ph type="title"/>
          </p:nvPr>
        </p:nvSpPr>
        <p:spPr>
          <a:xfrm>
            <a:off x="457200" y="0"/>
            <a:ext cx="8229600" cy="1143000"/>
          </a:xfrm>
        </p:spPr>
        <p:txBody>
          <a:bodyPr/>
          <a:lstStyle/>
          <a:p>
            <a:r>
              <a:rPr lang="en-US" sz="5400" dirty="0">
                <a:latin typeface="Helvetica" charset="0"/>
                <a:ea typeface="ＭＳ Ｐゴシック" charset="0"/>
                <a:cs typeface="ＭＳ Ｐゴシック" charset="0"/>
              </a:rPr>
              <a:t>SWPBS</a:t>
            </a:r>
            <a:r>
              <a:rPr lang="en-US" sz="6000" dirty="0">
                <a:latin typeface="Helvetica" charset="0"/>
                <a:ea typeface="ＭＳ Ｐゴシック" charset="0"/>
                <a:cs typeface="ＭＳ Ｐゴシック" charset="0"/>
              </a:rPr>
              <a:t> </a:t>
            </a:r>
            <a:r>
              <a:rPr lang="en-US" dirty="0">
                <a:latin typeface="Helvetica" charset="0"/>
                <a:ea typeface="ＭＳ Ｐゴシック" charset="0"/>
                <a:cs typeface="ＭＳ Ｐゴシック" charset="0"/>
              </a:rPr>
              <a:t>is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331906957"/>
              </p:ext>
            </p:extLst>
          </p:nvPr>
        </p:nvGraphicFramePr>
        <p:xfrm>
          <a:off x="609600" y="1295400"/>
          <a:ext cx="8077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5-Point Star 4"/>
          <p:cNvSpPr/>
          <p:nvPr/>
        </p:nvSpPr>
        <p:spPr>
          <a:xfrm>
            <a:off x="7924800" y="304800"/>
            <a:ext cx="762000" cy="762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0000"/>
              </a:solidFill>
            </a:endParaRPr>
          </a:p>
        </p:txBody>
      </p:sp>
    </p:spTree>
    <p:extLst>
      <p:ext uri="{BB962C8B-B14F-4D97-AF65-F5344CB8AC3E}">
        <p14:creationId xmlns:p14="http://schemas.microsoft.com/office/powerpoint/2010/main" val="1153997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dgm id="{B6563712-0049-F640-9BE3-E7D7073F0DE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SW-PBS?</a:t>
            </a:r>
            <a:endParaRPr lang="en-US" dirty="0"/>
          </a:p>
        </p:txBody>
      </p:sp>
      <p:sp>
        <p:nvSpPr>
          <p:cNvPr id="3" name="Content Placeholder 2"/>
          <p:cNvSpPr>
            <a:spLocks noGrp="1"/>
          </p:cNvSpPr>
          <p:nvPr>
            <p:ph sz="quarter" idx="1"/>
          </p:nvPr>
        </p:nvSpPr>
        <p:spPr/>
        <p:txBody>
          <a:bodyPr>
            <a:normAutofit/>
          </a:bodyPr>
          <a:lstStyle/>
          <a:p>
            <a:r>
              <a:rPr lang="en-US" sz="3200" dirty="0" smtClean="0"/>
              <a:t>Research has demonstrated:</a:t>
            </a:r>
          </a:p>
          <a:p>
            <a:pPr lvl="1"/>
            <a:r>
              <a:rPr lang="en-US" sz="2800" dirty="0" smtClean="0"/>
              <a:t>Reduction of problem behavior, discipline referrals, and suspensions </a:t>
            </a:r>
          </a:p>
          <a:p>
            <a:pPr lvl="1"/>
            <a:r>
              <a:rPr lang="en-US" sz="2800" dirty="0"/>
              <a:t>I</a:t>
            </a:r>
            <a:r>
              <a:rPr lang="en-US" sz="2800" dirty="0" smtClean="0"/>
              <a:t>ncrease in math and reading scores </a:t>
            </a:r>
          </a:p>
          <a:p>
            <a:pPr lvl="1"/>
            <a:r>
              <a:rPr lang="en-US" sz="2800" dirty="0" smtClean="0"/>
              <a:t>Improvements in overall school climate</a:t>
            </a:r>
          </a:p>
          <a:p>
            <a:pPr marL="365760" lvl="1" indent="0">
              <a:buNone/>
            </a:pPr>
            <a:endParaRPr lang="en-US" dirty="0"/>
          </a:p>
          <a:p>
            <a:pPr marL="365760" lvl="1" indent="0">
              <a:buNone/>
            </a:pPr>
            <a:endParaRPr lang="en-US" dirty="0" smtClean="0"/>
          </a:p>
          <a:p>
            <a:pPr marL="0" indent="0" algn="r">
              <a:buNone/>
            </a:pPr>
            <a:r>
              <a:rPr lang="en-US" sz="2000" i="1" dirty="0" smtClean="0"/>
              <a:t>(Lassen, Steele, &amp; Sailor, 2006; </a:t>
            </a:r>
            <a:r>
              <a:rPr lang="da-DK" sz="2000" i="1" dirty="0"/>
              <a:t>Lewis et al., 2002; </a:t>
            </a:r>
            <a:r>
              <a:rPr lang="da-DK" sz="2000" i="1" dirty="0" smtClean="0"/>
              <a:t>L</a:t>
            </a:r>
            <a:r>
              <a:rPr lang="en-US" sz="2000" i="1" dirty="0" err="1" smtClean="0"/>
              <a:t>uiselli</a:t>
            </a:r>
            <a:r>
              <a:rPr lang="en-US" sz="2000" i="1" dirty="0"/>
              <a:t>, Putnam, </a:t>
            </a:r>
            <a:r>
              <a:rPr lang="en-US" sz="2000" i="1" dirty="0" smtClean="0"/>
              <a:t>and Sunderland, 2002; </a:t>
            </a:r>
            <a:r>
              <a:rPr lang="da-DK" sz="2000" i="1" dirty="0" smtClean="0"/>
              <a:t>Todd </a:t>
            </a:r>
            <a:r>
              <a:rPr lang="da-DK" sz="2000" i="1" dirty="0"/>
              <a:t>et al., 1999</a:t>
            </a:r>
            <a:r>
              <a:rPr lang="da-DK" sz="2000" i="1" dirty="0" smtClean="0"/>
              <a:t>)</a:t>
            </a:r>
            <a:endParaRPr lang="en-US" sz="2000" i="1" dirty="0"/>
          </a:p>
        </p:txBody>
      </p:sp>
    </p:spTree>
    <p:extLst>
      <p:ext uri="{BB962C8B-B14F-4D97-AF65-F5344CB8AC3E}">
        <p14:creationId xmlns:p14="http://schemas.microsoft.com/office/powerpoint/2010/main" val="3947618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74638"/>
            <a:ext cx="7924800" cy="868362"/>
          </a:xfrm>
          <a:solidFill>
            <a:schemeClr val="bg1"/>
          </a:solidFill>
          <a:ln w="28575">
            <a:solidFill>
              <a:srgbClr val="003399"/>
            </a:solidFill>
          </a:ln>
        </p:spPr>
        <p:txBody>
          <a:bodyPr rtlCol="0">
            <a:noAutofit/>
          </a:bodyPr>
          <a:lstStyle/>
          <a:p>
            <a:pPr algn="ctr" eaLnBrk="1" fontAlgn="auto" hangingPunct="1">
              <a:spcAft>
                <a:spcPts val="0"/>
              </a:spcAft>
              <a:defRPr/>
            </a:pPr>
            <a:r>
              <a:rPr lang="en-US" altLang="en-US" sz="3200" b="1" dirty="0" smtClean="0">
                <a:latin typeface="Trebuchet MS" panose="020B0603020202020204" pitchFamily="34" charset="0"/>
                <a:ea typeface="ＭＳ Ｐゴシック" pitchFamily="34" charset="-128"/>
              </a:rPr>
              <a:t>System Development is Key!</a:t>
            </a:r>
          </a:p>
        </p:txBody>
      </p:sp>
      <p:sp>
        <p:nvSpPr>
          <p:cNvPr id="14340" name="Rectangle 3"/>
          <p:cNvSpPr>
            <a:spLocks noGrp="1" noChangeArrowheads="1"/>
          </p:cNvSpPr>
          <p:nvPr>
            <p:ph idx="1"/>
          </p:nvPr>
        </p:nvSpPr>
        <p:spPr>
          <a:xfrm>
            <a:off x="914400" y="1593954"/>
            <a:ext cx="7086600" cy="3892446"/>
          </a:xfrm>
        </p:spPr>
        <p:txBody>
          <a:bodyPr rtlCol="0">
            <a:normAutofit/>
          </a:bodyPr>
          <a:lstStyle/>
          <a:p>
            <a:pPr marL="520700" indent="-520700" eaLnBrk="1" fontAlgn="auto" hangingPunct="1">
              <a:spcBef>
                <a:spcPct val="0"/>
              </a:spcBef>
              <a:spcAft>
                <a:spcPts val="0"/>
              </a:spcAft>
              <a:buFontTx/>
              <a:buNone/>
              <a:defRPr/>
            </a:pPr>
            <a:r>
              <a:rPr lang="en-US" sz="2400" dirty="0" smtClean="0">
                <a:ea typeface="Verdana" panose="020B0604030504040204" pitchFamily="34" charset="0"/>
                <a:cs typeface="Verdana" panose="020B0604030504040204" pitchFamily="34" charset="0"/>
              </a:rPr>
              <a:t>Dean </a:t>
            </a:r>
            <a:r>
              <a:rPr lang="en-US" sz="2400" dirty="0" err="1" smtClean="0">
                <a:ea typeface="Verdana" panose="020B0604030504040204" pitchFamily="34" charset="0"/>
                <a:cs typeface="Verdana" panose="020B0604030504040204" pitchFamily="34" charset="0"/>
              </a:rPr>
              <a:t>Fixsen</a:t>
            </a:r>
            <a:r>
              <a:rPr lang="en-US" sz="2400" dirty="0" smtClean="0">
                <a:ea typeface="Verdana" panose="020B0604030504040204" pitchFamily="34" charset="0"/>
                <a:cs typeface="Verdana" panose="020B0604030504040204" pitchFamily="34" charset="0"/>
              </a:rPr>
              <a:t>, Karen </a:t>
            </a:r>
            <a:r>
              <a:rPr lang="en-US" sz="2400" dirty="0" err="1" smtClean="0">
                <a:ea typeface="Verdana" panose="020B0604030504040204" pitchFamily="34" charset="0"/>
                <a:cs typeface="Verdana" panose="020B0604030504040204" pitchFamily="34" charset="0"/>
              </a:rPr>
              <a:t>Blase</a:t>
            </a:r>
            <a:r>
              <a:rPr lang="en-US" sz="2400" dirty="0" smtClean="0">
                <a:ea typeface="Verdana" panose="020B0604030504040204" pitchFamily="34" charset="0"/>
                <a:cs typeface="Verdana" panose="020B0604030504040204" pitchFamily="34" charset="0"/>
              </a:rPr>
              <a:t>, Robert Horner, George </a:t>
            </a:r>
            <a:r>
              <a:rPr lang="en-US" sz="2400" dirty="0" err="1" smtClean="0">
                <a:ea typeface="Verdana" panose="020B0604030504040204" pitchFamily="34" charset="0"/>
                <a:cs typeface="Verdana" panose="020B0604030504040204" pitchFamily="34" charset="0"/>
              </a:rPr>
              <a:t>Sugai</a:t>
            </a:r>
            <a:r>
              <a:rPr lang="en-US" sz="2400" dirty="0" smtClean="0">
                <a:ea typeface="Verdana" panose="020B0604030504040204" pitchFamily="34" charset="0"/>
                <a:cs typeface="Verdana" panose="020B0604030504040204" pitchFamily="34" charset="0"/>
              </a:rPr>
              <a:t>, (2008)</a:t>
            </a:r>
          </a:p>
          <a:p>
            <a:pPr marL="520700" indent="-520700" eaLnBrk="1" fontAlgn="auto" hangingPunct="1">
              <a:spcBef>
                <a:spcPct val="0"/>
              </a:spcBef>
              <a:spcAft>
                <a:spcPts val="0"/>
              </a:spcAft>
              <a:buFontTx/>
              <a:buNone/>
              <a:defRPr/>
            </a:pPr>
            <a:endParaRPr lang="en-US" sz="2400" i="1" dirty="0" smtClean="0">
              <a:ea typeface="Verdana" panose="020B0604030504040204" pitchFamily="34" charset="0"/>
              <a:cs typeface="Verdana" panose="020B0604030504040204" pitchFamily="34" charset="0"/>
            </a:endParaRPr>
          </a:p>
          <a:p>
            <a:pPr marL="520700" indent="-520700" eaLnBrk="1" fontAlgn="auto" hangingPunct="1">
              <a:spcAft>
                <a:spcPts val="0"/>
              </a:spcAft>
              <a:buFont typeface="Arial" pitchFamily="34" charset="0"/>
              <a:buChar char="•"/>
              <a:defRPr/>
            </a:pPr>
            <a:r>
              <a:rPr lang="en-US" sz="2400" i="1" dirty="0" smtClean="0">
                <a:ea typeface="Verdana" panose="020B0604030504040204" pitchFamily="34" charset="0"/>
                <a:cs typeface="Verdana" panose="020B0604030504040204" pitchFamily="34" charset="0"/>
              </a:rPr>
              <a:t>To scale up </a:t>
            </a:r>
            <a:r>
              <a:rPr lang="en-US" sz="2400" i="1" u="sng" dirty="0" smtClean="0">
                <a:solidFill>
                  <a:schemeClr val="accent2"/>
                </a:solidFill>
                <a:ea typeface="Verdana" panose="020B0604030504040204" pitchFamily="34" charset="0"/>
                <a:cs typeface="Verdana" panose="020B0604030504040204" pitchFamily="34" charset="0"/>
              </a:rPr>
              <a:t>interventions</a:t>
            </a:r>
            <a:r>
              <a:rPr lang="en-US" sz="2400" i="1" dirty="0" smtClean="0">
                <a:ea typeface="Verdana" panose="020B0604030504040204" pitchFamily="34" charset="0"/>
                <a:cs typeface="Verdana" panose="020B0604030504040204" pitchFamily="34" charset="0"/>
              </a:rPr>
              <a:t> we must first scale up </a:t>
            </a:r>
            <a:r>
              <a:rPr lang="en-US" sz="2400" i="1" u="sng" dirty="0" smtClean="0">
                <a:solidFill>
                  <a:schemeClr val="accent2"/>
                </a:solidFill>
                <a:ea typeface="Verdana" panose="020B0604030504040204" pitchFamily="34" charset="0"/>
                <a:cs typeface="Verdana" panose="020B0604030504040204" pitchFamily="34" charset="0"/>
              </a:rPr>
              <a:t>implementation capacity</a:t>
            </a:r>
          </a:p>
          <a:p>
            <a:pPr marL="520700" indent="-520700" eaLnBrk="1" fontAlgn="auto" hangingPunct="1">
              <a:spcAft>
                <a:spcPts val="0"/>
              </a:spcAft>
              <a:buFont typeface="Arial" pitchFamily="34" charset="0"/>
              <a:buChar char="•"/>
              <a:defRPr/>
            </a:pPr>
            <a:endParaRPr lang="en-US" sz="2400" i="1" u="sng" dirty="0" smtClean="0">
              <a:solidFill>
                <a:srgbClr val="990017"/>
              </a:solidFill>
              <a:ea typeface="Verdana" panose="020B0604030504040204" pitchFamily="34" charset="0"/>
              <a:cs typeface="Verdana" panose="020B0604030504040204" pitchFamily="34" charset="0"/>
            </a:endParaRPr>
          </a:p>
          <a:p>
            <a:pPr marL="520700" indent="-520700" eaLnBrk="1" fontAlgn="auto" hangingPunct="1">
              <a:spcAft>
                <a:spcPts val="0"/>
              </a:spcAft>
              <a:buFont typeface="Arial" pitchFamily="34" charset="0"/>
              <a:buChar char="•"/>
              <a:defRPr/>
            </a:pPr>
            <a:r>
              <a:rPr lang="en-US" sz="2400" i="1" dirty="0" smtClean="0">
                <a:ea typeface="Verdana" panose="020B0604030504040204" pitchFamily="34" charset="0"/>
                <a:cs typeface="Verdana" panose="020B0604030504040204" pitchFamily="34" charset="0"/>
              </a:rPr>
              <a:t>Building </a:t>
            </a:r>
            <a:r>
              <a:rPr lang="en-US" sz="2400" i="1" u="sng" dirty="0" smtClean="0">
                <a:solidFill>
                  <a:schemeClr val="accent2"/>
                </a:solidFill>
                <a:ea typeface="Verdana" panose="020B0604030504040204" pitchFamily="34" charset="0"/>
                <a:cs typeface="Verdana" panose="020B0604030504040204" pitchFamily="34" charset="0"/>
              </a:rPr>
              <a:t>implementation capacity</a:t>
            </a:r>
            <a:r>
              <a:rPr lang="en-US" sz="2400" i="1" dirty="0" smtClean="0">
                <a:solidFill>
                  <a:schemeClr val="accent2"/>
                </a:solidFill>
                <a:ea typeface="Verdana" panose="020B0604030504040204" pitchFamily="34" charset="0"/>
                <a:cs typeface="Verdana" panose="020B0604030504040204" pitchFamily="34" charset="0"/>
              </a:rPr>
              <a:t> </a:t>
            </a:r>
            <a:r>
              <a:rPr lang="en-US" sz="2400" i="1" dirty="0" smtClean="0">
                <a:ea typeface="Verdana" panose="020B0604030504040204" pitchFamily="34" charset="0"/>
                <a:cs typeface="Verdana" panose="020B0604030504040204" pitchFamily="34" charset="0"/>
              </a:rPr>
              <a:t>is essential to maximizing the use of Positive Behavior Support and other innovations</a:t>
            </a:r>
          </a:p>
        </p:txBody>
      </p:sp>
      <p:sp>
        <p:nvSpPr>
          <p:cNvPr id="119811" name="TextBox 4"/>
          <p:cNvSpPr txBox="1">
            <a:spLocks noChangeArrowheads="1"/>
          </p:cNvSpPr>
          <p:nvPr/>
        </p:nvSpPr>
        <p:spPr bwMode="auto">
          <a:xfrm>
            <a:off x="228600" y="6394554"/>
            <a:ext cx="3810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a:latin typeface="Candara" charset="0"/>
              </a:rPr>
              <a:t>Adapted from </a:t>
            </a:r>
            <a:r>
              <a:rPr lang="en-US" sz="1600" i="1">
                <a:latin typeface="Candara" charset="0"/>
              </a:rPr>
              <a:t>the Illinois PBIS Network</a:t>
            </a:r>
            <a:r>
              <a:rPr lang="en-US" sz="1600">
                <a:latin typeface="Candara" charset="0"/>
              </a:rPr>
              <a:t> </a:t>
            </a:r>
          </a:p>
        </p:txBody>
      </p:sp>
    </p:spTree>
    <p:extLst>
      <p:ext uri="{BB962C8B-B14F-4D97-AF65-F5344CB8AC3E}">
        <p14:creationId xmlns:p14="http://schemas.microsoft.com/office/powerpoint/2010/main" val="52161586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457200" y="762000"/>
            <a:ext cx="76962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4000" dirty="0">
                <a:solidFill>
                  <a:srgbClr val="000000"/>
                </a:solidFill>
              </a:rPr>
              <a:t>+  If many students are making same mistake, consider</a:t>
            </a:r>
            <a:r>
              <a:rPr lang="en-US" sz="4000" dirty="0">
                <a:solidFill>
                  <a:srgbClr val="000099"/>
                </a:solidFill>
              </a:rPr>
              <a:t> </a:t>
            </a:r>
          </a:p>
          <a:p>
            <a:pPr>
              <a:spcBef>
                <a:spcPct val="50000"/>
              </a:spcBef>
            </a:pPr>
            <a:r>
              <a:rPr lang="en-US" sz="4000" b="1" dirty="0">
                <a:solidFill>
                  <a:schemeClr val="accent2"/>
                </a:solidFill>
              </a:rPr>
              <a:t>changing </a:t>
            </a:r>
            <a:r>
              <a:rPr lang="en-US" sz="4800" b="1" dirty="0">
                <a:solidFill>
                  <a:schemeClr val="accent2"/>
                </a:solidFill>
              </a:rPr>
              <a:t>systems</a:t>
            </a:r>
            <a:r>
              <a:rPr lang="en-US" sz="4000" b="1" dirty="0">
                <a:solidFill>
                  <a:schemeClr val="accent2"/>
                </a:solidFill>
              </a:rPr>
              <a:t> </a:t>
            </a:r>
            <a:r>
              <a:rPr lang="en-US" sz="4000" b="1" dirty="0" smtClean="0">
                <a:solidFill>
                  <a:schemeClr val="accent2"/>
                </a:solidFill>
              </a:rPr>
              <a:t>...</a:t>
            </a:r>
            <a:r>
              <a:rPr lang="en-US" sz="3600" dirty="0" smtClean="0">
                <a:solidFill>
                  <a:schemeClr val="accent2"/>
                </a:solidFill>
              </a:rPr>
              <a:t> </a:t>
            </a:r>
            <a:r>
              <a:rPr lang="en-US" sz="4000" dirty="0" smtClean="0"/>
              <a:t>not </a:t>
            </a:r>
            <a:r>
              <a:rPr lang="en-US" sz="4000" dirty="0"/>
              <a:t>students</a:t>
            </a:r>
          </a:p>
          <a:p>
            <a:pPr>
              <a:spcBef>
                <a:spcPct val="50000"/>
              </a:spcBef>
            </a:pPr>
            <a:r>
              <a:rPr lang="en-US" sz="4000" dirty="0"/>
              <a:t>+</a:t>
            </a:r>
            <a:r>
              <a:rPr lang="en-US" sz="4000" dirty="0">
                <a:solidFill>
                  <a:srgbClr val="000099"/>
                </a:solidFill>
              </a:rPr>
              <a:t>  </a:t>
            </a:r>
            <a:r>
              <a:rPr lang="en-US" sz="4000" b="1" dirty="0">
                <a:solidFill>
                  <a:srgbClr val="004080"/>
                </a:solidFill>
                <a:cs typeface="Tahoma" charset="0"/>
              </a:rPr>
              <a:t>START</a:t>
            </a:r>
            <a:r>
              <a:rPr lang="en-US" sz="4000" dirty="0">
                <a:solidFill>
                  <a:srgbClr val="000000"/>
                </a:solidFill>
              </a:rPr>
              <a:t> by </a:t>
            </a:r>
            <a:r>
              <a:rPr lang="en-US" sz="4000" b="1" dirty="0">
                <a:solidFill>
                  <a:srgbClr val="004080"/>
                </a:solidFill>
              </a:rPr>
              <a:t>teaching, monitoring &amp; recognizing success</a:t>
            </a:r>
            <a:r>
              <a:rPr lang="en-US" sz="4000" b="1" dirty="0">
                <a:solidFill>
                  <a:srgbClr val="000000"/>
                </a:solidFill>
              </a:rPr>
              <a:t>	</a:t>
            </a:r>
          </a:p>
          <a:p>
            <a:pPr>
              <a:spcBef>
                <a:spcPct val="50000"/>
              </a:spcBef>
            </a:pPr>
            <a:r>
              <a:rPr lang="en-US" sz="4000" dirty="0"/>
              <a:t>…before increasing </a:t>
            </a:r>
            <a:r>
              <a:rPr lang="en-US" sz="4000" b="1" u="sng" dirty="0">
                <a:solidFill>
                  <a:srgbClr val="FF0000"/>
                </a:solidFill>
                <a:cs typeface="Tahoma" charset="0"/>
              </a:rPr>
              <a:t>PUNISHMENT</a:t>
            </a:r>
          </a:p>
        </p:txBody>
      </p:sp>
    </p:spTree>
    <p:extLst>
      <p:ext uri="{BB962C8B-B14F-4D97-AF65-F5344CB8AC3E}">
        <p14:creationId xmlns:p14="http://schemas.microsoft.com/office/powerpoint/2010/main" val="357656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758"/>
            <a:ext cx="8229600" cy="1143000"/>
          </a:xfrm>
        </p:spPr>
        <p:txBody>
          <a:bodyPr>
            <a:normAutofit/>
          </a:bodyPr>
          <a:lstStyle/>
          <a:p>
            <a:r>
              <a:rPr lang="en-US" dirty="0" smtClean="0">
                <a:latin typeface="+mn-lt"/>
              </a:rPr>
              <a:t>Why is School Climate Important?</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r>
              <a:rPr lang="en-US" dirty="0" smtClean="0"/>
              <a:t>School </a:t>
            </a:r>
            <a:r>
              <a:rPr lang="en-US" dirty="0"/>
              <a:t>Climate is linked to a wide range of academic, behavioral, and social-emotional outcomes for students, including:</a:t>
            </a:r>
          </a:p>
          <a:p>
            <a:pPr lvl="1"/>
            <a:r>
              <a:rPr lang="en-US" dirty="0"/>
              <a:t>Increased academic achievement </a:t>
            </a:r>
          </a:p>
          <a:p>
            <a:pPr lvl="1"/>
            <a:r>
              <a:rPr lang="en-US" dirty="0"/>
              <a:t>Increased academic motivation and positive personal attitudes </a:t>
            </a:r>
          </a:p>
          <a:p>
            <a:pPr lvl="1"/>
            <a:r>
              <a:rPr lang="en-US" dirty="0"/>
              <a:t>Higher attendance and decreased school avoidance</a:t>
            </a:r>
          </a:p>
          <a:p>
            <a:pPr lvl="1"/>
            <a:r>
              <a:rPr lang="en-US" dirty="0"/>
              <a:t>Lower rates of behavior problems, delinquency, victimization </a:t>
            </a:r>
          </a:p>
          <a:p>
            <a:pPr lvl="1"/>
            <a:r>
              <a:rPr lang="en-US" dirty="0"/>
              <a:t>Greater sense of emotional well-being</a:t>
            </a:r>
          </a:p>
          <a:p>
            <a:endParaRPr lang="en-US" dirty="0"/>
          </a:p>
        </p:txBody>
      </p:sp>
    </p:spTree>
    <p:extLst>
      <p:ext uri="{BB962C8B-B14F-4D97-AF65-F5344CB8AC3E}">
        <p14:creationId xmlns:p14="http://schemas.microsoft.com/office/powerpoint/2010/main" val="297129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20554"/>
            <a:ext cx="8686800" cy="1603453"/>
          </a:xfrm>
        </p:spPr>
        <p:txBody>
          <a:bodyPr>
            <a:normAutofit/>
          </a:bodyPr>
          <a:lstStyle/>
          <a:p>
            <a:r>
              <a:rPr lang="en-US" dirty="0" smtClean="0">
                <a:latin typeface="+mn-lt"/>
                <a:ea typeface="Calibri" pitchFamily="34" charset="0"/>
                <a:cs typeface="Perpetua"/>
              </a:rPr>
              <a:t>School </a:t>
            </a:r>
            <a:r>
              <a:rPr lang="en-US" dirty="0">
                <a:latin typeface="+mn-lt"/>
                <a:ea typeface="Calibri" pitchFamily="34" charset="0"/>
                <a:cs typeface="Perpetua"/>
              </a:rPr>
              <a:t>Climate </a:t>
            </a:r>
            <a:r>
              <a:rPr lang="en-US" dirty="0" smtClean="0">
                <a:latin typeface="+mn-lt"/>
                <a:ea typeface="Calibri" pitchFamily="34" charset="0"/>
                <a:cs typeface="Perpetua"/>
              </a:rPr>
              <a:t>is also important to </a:t>
            </a:r>
            <a:br>
              <a:rPr lang="en-US" dirty="0" smtClean="0">
                <a:latin typeface="+mn-lt"/>
                <a:ea typeface="Calibri" pitchFamily="34" charset="0"/>
                <a:cs typeface="Perpetua"/>
              </a:rPr>
            </a:br>
            <a:r>
              <a:rPr lang="en-US" dirty="0" smtClean="0">
                <a:latin typeface="+mn-lt"/>
                <a:ea typeface="Calibri" pitchFamily="34" charset="0"/>
                <a:cs typeface="Perpetua"/>
              </a:rPr>
              <a:t>Bully Prevention</a:t>
            </a:r>
            <a:endParaRPr lang="en-US" dirty="0">
              <a:latin typeface="+mn-lt"/>
              <a:cs typeface="Perpetua"/>
            </a:endParaRPr>
          </a:p>
        </p:txBody>
      </p:sp>
      <p:sp>
        <p:nvSpPr>
          <p:cNvPr id="3" name="Content Placeholder 2"/>
          <p:cNvSpPr>
            <a:spLocks noGrp="1"/>
          </p:cNvSpPr>
          <p:nvPr>
            <p:ph idx="1"/>
          </p:nvPr>
        </p:nvSpPr>
        <p:spPr>
          <a:xfrm>
            <a:off x="304800" y="2133600"/>
            <a:ext cx="8229600" cy="3535363"/>
          </a:xfrm>
          <a:extLst>
            <a:ext uri="{FAA26D3D-D897-4be2-8F04-BA451C77F1D7}">
              <ma14:placeholderFlag xmlns:ma14="http://schemas.microsoft.com/office/mac/drawingml/2011/main" xmlns="" val="1"/>
            </a:ext>
          </a:extLst>
        </p:spPr>
        <p:txBody>
          <a:bodyPr>
            <a:normAutofit/>
          </a:bodyPr>
          <a:lstStyle/>
          <a:p>
            <a:pPr>
              <a:buNone/>
              <a:tabLst>
                <a:tab pos="2286000" algn="l"/>
              </a:tabLst>
              <a:defRPr/>
            </a:pPr>
            <a:r>
              <a:rPr lang="en-US" sz="1400" b="1" dirty="0" smtClean="0">
                <a:latin typeface="Arial"/>
                <a:ea typeface="Calibri" pitchFamily="34" charset="0"/>
                <a:cs typeface="Arial"/>
              </a:rPr>
              <a:t>	</a:t>
            </a:r>
            <a:r>
              <a:rPr lang="en-US" sz="2800" b="1" dirty="0" smtClean="0">
                <a:latin typeface="Arial"/>
                <a:ea typeface="Calibri" pitchFamily="34" charset="0"/>
                <a:cs typeface="Arial"/>
              </a:rPr>
              <a:t/>
            </a:r>
            <a:br>
              <a:rPr lang="en-US" sz="2800" b="1" dirty="0" smtClean="0">
                <a:latin typeface="Arial"/>
                <a:ea typeface="Calibri" pitchFamily="34" charset="0"/>
                <a:cs typeface="Arial"/>
              </a:rPr>
            </a:br>
            <a:r>
              <a:rPr lang="en-US" sz="3200" b="1" dirty="0" smtClean="0">
                <a:ea typeface="Calibri" pitchFamily="34" charset="0"/>
                <a:cs typeface="Arial"/>
              </a:rPr>
              <a:t>Problematic school climate </a:t>
            </a:r>
            <a:r>
              <a:rPr lang="en-US" sz="3200" b="1" dirty="0">
                <a:ea typeface="Calibri" pitchFamily="34" charset="0"/>
                <a:cs typeface="Arial"/>
              </a:rPr>
              <a:t>contributes to negative </a:t>
            </a:r>
            <a:r>
              <a:rPr lang="en-US" sz="3200" b="1" dirty="0" smtClean="0">
                <a:ea typeface="Calibri" pitchFamily="34" charset="0"/>
                <a:cs typeface="Arial"/>
              </a:rPr>
              <a:t>outcomes including:</a:t>
            </a:r>
          </a:p>
          <a:p>
            <a:pPr>
              <a:buFont typeface="Arial" pitchFamily="34" charset="0"/>
              <a:buNone/>
              <a:tabLst>
                <a:tab pos="2286000" algn="l"/>
              </a:tabLst>
              <a:defRPr/>
            </a:pPr>
            <a:endParaRPr lang="en-US" sz="1400" b="1" dirty="0" smtClean="0">
              <a:solidFill>
                <a:srgbClr val="FF0000"/>
              </a:solidFill>
              <a:ea typeface="Calibri" pitchFamily="34" charset="0"/>
              <a:cs typeface="Arial"/>
            </a:endParaRPr>
          </a:p>
          <a:p>
            <a:pPr marL="865188" lvl="5" indent="-457200">
              <a:buFontTx/>
              <a:buChar char="•"/>
              <a:tabLst>
                <a:tab pos="2286000" algn="l"/>
              </a:tabLst>
              <a:defRPr/>
            </a:pPr>
            <a:r>
              <a:rPr lang="en-US" sz="2800" b="1" dirty="0" smtClean="0">
                <a:cs typeface="Arial"/>
              </a:rPr>
              <a:t>Bullying victimization</a:t>
            </a:r>
          </a:p>
          <a:p>
            <a:pPr marL="865188" lvl="5" indent="-457200">
              <a:buFontTx/>
              <a:buChar char="•"/>
              <a:tabLst>
                <a:tab pos="2286000" algn="l"/>
              </a:tabLst>
              <a:defRPr/>
            </a:pPr>
            <a:r>
              <a:rPr lang="en-US" sz="2800" dirty="0" smtClean="0">
                <a:cs typeface="Arial"/>
              </a:rPr>
              <a:t>Attendance and school avoidance</a:t>
            </a:r>
          </a:p>
          <a:p>
            <a:pPr marL="865188" lvl="5" indent="-457200">
              <a:buFontTx/>
              <a:buChar char="•"/>
              <a:tabLst>
                <a:tab pos="2286000" algn="l"/>
              </a:tabLst>
              <a:defRPr/>
            </a:pPr>
            <a:r>
              <a:rPr lang="en-US" sz="2800" dirty="0" smtClean="0">
                <a:cs typeface="Arial"/>
              </a:rPr>
              <a:t>Depression and self-esteem</a:t>
            </a:r>
          </a:p>
          <a:p>
            <a:pPr>
              <a:lnSpc>
                <a:spcPct val="80000"/>
              </a:lnSpc>
              <a:buFontTx/>
              <a:buNone/>
              <a:defRPr/>
            </a:pPr>
            <a:endParaRPr lang="en-US" sz="2800" b="1" dirty="0" smtClean="0">
              <a:solidFill>
                <a:srgbClr val="0D0D0D"/>
              </a:solidFill>
            </a:endParaRPr>
          </a:p>
          <a:p>
            <a:pPr>
              <a:lnSpc>
                <a:spcPct val="80000"/>
              </a:lnSpc>
              <a:buFontTx/>
              <a:buNone/>
              <a:defRPr/>
            </a:pPr>
            <a:endParaRPr lang="en-US" sz="2800" b="1" dirty="0" smtClean="0">
              <a:solidFill>
                <a:srgbClr val="0D0D0D"/>
              </a:solidFill>
              <a:latin typeface="Times New Roman" pitchFamily="18" charset="0"/>
            </a:endParaRPr>
          </a:p>
          <a:p>
            <a:pPr>
              <a:lnSpc>
                <a:spcPct val="80000"/>
              </a:lnSpc>
              <a:buFontTx/>
              <a:buNone/>
              <a:defRPr/>
            </a:pPr>
            <a:endParaRPr lang="en-US" sz="2800" b="1" dirty="0" smtClean="0">
              <a:solidFill>
                <a:srgbClr val="0D0D0D"/>
              </a:solidFill>
              <a:latin typeface="Times New Roman" pitchFamily="18" charset="0"/>
            </a:endParaRPr>
          </a:p>
          <a:p>
            <a:pPr lvl="1">
              <a:lnSpc>
                <a:spcPct val="80000"/>
              </a:lnSpc>
              <a:buFont typeface="Arial" charset="0"/>
              <a:buChar char="–"/>
              <a:defRPr/>
            </a:pPr>
            <a:endParaRPr lang="en-US" sz="1600" i="1" dirty="0" smtClean="0">
              <a:latin typeface="Times New Roman" pitchFamily="18" charset="0"/>
              <a:ea typeface="MS PGothic" pitchFamily="34" charset="-128"/>
            </a:endParaRPr>
          </a:p>
          <a:p>
            <a:pPr>
              <a:buFont typeface="Arial" charset="0"/>
              <a:buChar char="•"/>
              <a:defRPr/>
            </a:pPr>
            <a:endParaRPr lang="en-US" sz="3600" dirty="0"/>
          </a:p>
        </p:txBody>
      </p:sp>
      <p:sp>
        <p:nvSpPr>
          <p:cNvPr id="2" name="Footer Placeholder 1"/>
          <p:cNvSpPr>
            <a:spLocks noGrp="1"/>
          </p:cNvSpPr>
          <p:nvPr>
            <p:ph type="ftr" sz="quarter" idx="10"/>
          </p:nvPr>
        </p:nvSpPr>
        <p:spPr/>
        <p:txBody>
          <a:bodyPr/>
          <a:lstStyle/>
          <a:p>
            <a:pPr>
              <a:defRPr/>
            </a:pPr>
            <a:r>
              <a:rPr lang="en-US" dirty="0" smtClean="0"/>
              <a:t>NASP, 2/19/14</a:t>
            </a:r>
            <a:endParaRPr lang="en-US" dirty="0"/>
          </a:p>
        </p:txBody>
      </p:sp>
      <p:pic>
        <p:nvPicPr>
          <p:cNvPr id="2867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200399"/>
            <a:ext cx="2286000" cy="286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225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School Climate is a federal focus</a:t>
            </a:r>
            <a:endParaRPr lang="en-US" dirty="0"/>
          </a:p>
        </p:txBody>
      </p:sp>
      <p:sp>
        <p:nvSpPr>
          <p:cNvPr id="3" name="Content Placeholder 2"/>
          <p:cNvSpPr>
            <a:spLocks noGrp="1"/>
          </p:cNvSpPr>
          <p:nvPr>
            <p:ph idx="1"/>
          </p:nvPr>
        </p:nvSpPr>
        <p:spPr/>
        <p:txBody>
          <a:bodyPr/>
          <a:lstStyle/>
          <a:p>
            <a:r>
              <a:rPr lang="en-US" dirty="0" smtClean="0"/>
              <a:t>USDOE Released in January 2014:</a:t>
            </a:r>
          </a:p>
          <a:p>
            <a:pPr marL="0" indent="0">
              <a:buNone/>
            </a:pPr>
            <a:endParaRPr lang="en-US" dirty="0" smtClean="0"/>
          </a:p>
          <a:p>
            <a:pPr marL="400050" lvl="1" indent="0">
              <a:buNone/>
            </a:pPr>
            <a:r>
              <a:rPr lang="en-US" dirty="0" smtClean="0"/>
              <a:t>“Guiding Principles:  A </a:t>
            </a:r>
            <a:r>
              <a:rPr lang="en-US" dirty="0"/>
              <a:t>Resource Guide for Improving School Climate and Discipline from U.S. Department of </a:t>
            </a:r>
            <a:r>
              <a:rPr lang="en-US" dirty="0" smtClean="0"/>
              <a:t>Education”</a:t>
            </a:r>
            <a:r>
              <a:rPr lang="en-US" dirty="0"/>
              <a:t/>
            </a:r>
            <a:br>
              <a:rPr lang="en-US" dirty="0"/>
            </a:br>
            <a:endParaRPr lang="en-US" dirty="0" smtClean="0"/>
          </a:p>
          <a:p>
            <a:pPr marL="400050" lvl="1" indent="0">
              <a:buNone/>
            </a:pPr>
            <a:r>
              <a:rPr lang="en-US" dirty="0">
                <a:hlinkClick r:id="rId3"/>
              </a:rPr>
              <a:t>http://www2.ed.gov/policy/gen/guid/school-discipline/index.html</a:t>
            </a:r>
            <a:endParaRPr lang="en-US" dirty="0"/>
          </a:p>
          <a:p>
            <a:pPr marL="400050" lvl="1" indent="0">
              <a:buNone/>
            </a:pPr>
            <a:endParaRPr lang="en-US" dirty="0"/>
          </a:p>
        </p:txBody>
      </p:sp>
    </p:spTree>
    <p:extLst>
      <p:ext uri="{BB962C8B-B14F-4D97-AF65-F5344CB8AC3E}">
        <p14:creationId xmlns:p14="http://schemas.microsoft.com/office/powerpoint/2010/main" val="381825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our Time Together</a:t>
            </a:r>
            <a:endParaRPr lang="en-US" dirty="0"/>
          </a:p>
        </p:txBody>
      </p:sp>
      <p:sp>
        <p:nvSpPr>
          <p:cNvPr id="3" name="Content Placeholder 2"/>
          <p:cNvSpPr>
            <a:spLocks noGrp="1"/>
          </p:cNvSpPr>
          <p:nvPr>
            <p:ph idx="1"/>
          </p:nvPr>
        </p:nvSpPr>
        <p:spPr/>
        <p:txBody>
          <a:bodyPr/>
          <a:lstStyle/>
          <a:p>
            <a:r>
              <a:rPr lang="en-US" dirty="0" smtClean="0"/>
              <a:t>Overview of DE-PBS</a:t>
            </a:r>
            <a:r>
              <a:rPr lang="en-US" dirty="0"/>
              <a:t> </a:t>
            </a:r>
            <a:r>
              <a:rPr lang="en-US" dirty="0" smtClean="0"/>
              <a:t>and important data</a:t>
            </a:r>
          </a:p>
          <a:p>
            <a:r>
              <a:rPr lang="en-US" dirty="0" smtClean="0"/>
              <a:t>What is PBS?</a:t>
            </a:r>
          </a:p>
          <a:p>
            <a:r>
              <a:rPr lang="en-US" dirty="0" smtClean="0"/>
              <a:t>What are the elements of implementing SW-PBS </a:t>
            </a:r>
          </a:p>
          <a:p>
            <a:pPr lvl="1"/>
            <a:r>
              <a:rPr lang="en-US" dirty="0" smtClean="0"/>
              <a:t>Integration with SEL</a:t>
            </a:r>
          </a:p>
          <a:p>
            <a:pPr lvl="1"/>
            <a:r>
              <a:rPr lang="en-US" dirty="0" smtClean="0"/>
              <a:t>Bullying Prevention</a:t>
            </a:r>
          </a:p>
          <a:p>
            <a:r>
              <a:rPr lang="en-US" dirty="0" smtClean="0"/>
              <a:t>Action Steps</a:t>
            </a:r>
            <a:endParaRPr lang="en-US" dirty="0"/>
          </a:p>
        </p:txBody>
      </p:sp>
    </p:spTree>
    <p:extLst>
      <p:ext uri="{BB962C8B-B14F-4D97-AF65-F5344CB8AC3E}">
        <p14:creationId xmlns:p14="http://schemas.microsoft.com/office/powerpoint/2010/main" val="1614382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20" y="246580"/>
            <a:ext cx="8686800" cy="1716933"/>
          </a:xfrm>
        </p:spPr>
        <p:txBody>
          <a:bodyPr>
            <a:noAutofit/>
          </a:bodyPr>
          <a:lstStyle/>
          <a:p>
            <a:pPr algn="l"/>
            <a:r>
              <a:rPr lang="en-US" sz="2800" b="1" dirty="0" smtClean="0">
                <a:latin typeface="+mn-lt"/>
              </a:rPr>
              <a:t>High Suspension and Expulsion Rates</a:t>
            </a:r>
            <a:r>
              <a:rPr lang="en-US" sz="2800" dirty="0">
                <a:latin typeface="+mn-lt"/>
              </a:rPr>
              <a:t> </a:t>
            </a:r>
            <a:r>
              <a:rPr lang="en-US" sz="2800" b="1" dirty="0" smtClean="0">
                <a:latin typeface="+mn-lt"/>
              </a:rPr>
              <a:t>Driven By Ineffective School Policies and Practices, not </a:t>
            </a:r>
            <a:r>
              <a:rPr lang="en-US" sz="2800" b="1" dirty="0">
                <a:latin typeface="+mn-lt"/>
              </a:rPr>
              <a:t>“</a:t>
            </a:r>
            <a:r>
              <a:rPr lang="en-US" sz="2800" b="1" dirty="0" smtClean="0">
                <a:latin typeface="+mn-lt"/>
              </a:rPr>
              <a:t>Bad Kids” </a:t>
            </a:r>
            <a:r>
              <a:rPr lang="en-US" sz="2800" dirty="0">
                <a:latin typeface="+mn-lt"/>
              </a:rPr>
              <a:t/>
            </a:r>
            <a:br>
              <a:rPr lang="en-US" sz="2800" dirty="0">
                <a:latin typeface="+mn-lt"/>
              </a:rPr>
            </a:br>
            <a:endParaRPr lang="en-US" sz="2800" dirty="0">
              <a:latin typeface="+mn-lt"/>
            </a:endParaRPr>
          </a:p>
        </p:txBody>
      </p:sp>
      <p:sp>
        <p:nvSpPr>
          <p:cNvPr id="3" name="Content Placeholder 2"/>
          <p:cNvSpPr>
            <a:spLocks noGrp="1"/>
          </p:cNvSpPr>
          <p:nvPr>
            <p:ph idx="1"/>
          </p:nvPr>
        </p:nvSpPr>
        <p:spPr>
          <a:xfrm>
            <a:off x="457200" y="1785134"/>
            <a:ext cx="8229600" cy="4525963"/>
          </a:xfrm>
        </p:spPr>
        <p:txBody>
          <a:bodyPr>
            <a:normAutofit/>
          </a:bodyPr>
          <a:lstStyle/>
          <a:p>
            <a:pPr marL="0" indent="0">
              <a:buNone/>
            </a:pPr>
            <a:r>
              <a:rPr lang="en-US" sz="3000" dirty="0"/>
              <a:t>“Far from making our schools safer or improving student behavior, the steadily increasing use of suspension and expulsion puts students – especially students of color and other targeted groups – at an increased risk of academic disengagement, dropout and contact with juvenile justice,” </a:t>
            </a:r>
          </a:p>
          <a:p>
            <a:endParaRPr lang="en-US" dirty="0" smtClean="0"/>
          </a:p>
          <a:p>
            <a:pPr marL="0" indent="0">
              <a:buNone/>
            </a:pPr>
            <a:r>
              <a:rPr lang="en-US" sz="2600" dirty="0" smtClean="0"/>
              <a:t>Russell </a:t>
            </a:r>
            <a:r>
              <a:rPr lang="en-US" sz="2600" dirty="0"/>
              <a:t>J. </a:t>
            </a:r>
            <a:r>
              <a:rPr lang="en-US" sz="2600" dirty="0" err="1"/>
              <a:t>Skiba</a:t>
            </a:r>
            <a:r>
              <a:rPr lang="en-US" sz="2600" dirty="0"/>
              <a:t>, </a:t>
            </a:r>
            <a:r>
              <a:rPr lang="en-US" sz="2600" dirty="0" smtClean="0"/>
              <a:t>director of </a:t>
            </a:r>
            <a:r>
              <a:rPr lang="en-US" sz="2800" dirty="0"/>
              <a:t>Discipline Disparities Research-to-Practice </a:t>
            </a:r>
            <a:r>
              <a:rPr lang="en-US" sz="2800" dirty="0" smtClean="0"/>
              <a:t>Collaborative</a:t>
            </a:r>
            <a:endParaRPr lang="en-US" dirty="0"/>
          </a:p>
        </p:txBody>
      </p:sp>
    </p:spTree>
    <p:extLst>
      <p:ext uri="{BB962C8B-B14F-4D97-AF65-F5344CB8AC3E}">
        <p14:creationId xmlns:p14="http://schemas.microsoft.com/office/powerpoint/2010/main" val="255489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Recommendation to eradicate disparities in school discipline</a:t>
            </a:r>
            <a:endParaRPr lang="en-US" dirty="0"/>
          </a:p>
        </p:txBody>
      </p:sp>
      <p:sp>
        <p:nvSpPr>
          <p:cNvPr id="3" name="Content Placeholder 2"/>
          <p:cNvSpPr>
            <a:spLocks noGrp="1"/>
          </p:cNvSpPr>
          <p:nvPr>
            <p:ph idx="1"/>
          </p:nvPr>
        </p:nvSpPr>
        <p:spPr>
          <a:xfrm>
            <a:off x="457200" y="1933082"/>
            <a:ext cx="8229600" cy="4525963"/>
          </a:xfrm>
        </p:spPr>
        <p:txBody>
          <a:bodyPr>
            <a:normAutofit/>
          </a:bodyPr>
          <a:lstStyle/>
          <a:p>
            <a:r>
              <a:rPr lang="en-US" sz="2600" dirty="0" smtClean="0"/>
              <a:t>Problem-solving approach to discipline</a:t>
            </a:r>
          </a:p>
          <a:p>
            <a:pPr lvl="1"/>
            <a:r>
              <a:rPr lang="en-US" sz="2400" dirty="0" smtClean="0"/>
              <a:t>Understanding the context </a:t>
            </a:r>
          </a:p>
          <a:p>
            <a:pPr lvl="1"/>
            <a:r>
              <a:rPr lang="en-US" sz="2400" dirty="0" smtClean="0"/>
              <a:t>Why the student is engaging in behavior and understanding the teachers response</a:t>
            </a:r>
          </a:p>
          <a:p>
            <a:pPr lvl="1"/>
            <a:r>
              <a:rPr lang="en-US" sz="2400" dirty="0" smtClean="0"/>
              <a:t>Providing opportunity for reflection and restoration</a:t>
            </a:r>
          </a:p>
          <a:p>
            <a:pPr lvl="1"/>
            <a:r>
              <a:rPr lang="en-US" sz="2400" dirty="0" smtClean="0"/>
              <a:t>Providing additional interventions or services for students with complex support needs </a:t>
            </a:r>
            <a:endParaRPr lang="en-US" sz="2400" dirty="0"/>
          </a:p>
        </p:txBody>
      </p:sp>
    </p:spTree>
    <p:extLst>
      <p:ext uri="{BB962C8B-B14F-4D97-AF65-F5344CB8AC3E}">
        <p14:creationId xmlns:p14="http://schemas.microsoft.com/office/powerpoint/2010/main" val="2981207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257"/>
            <a:ext cx="8229600" cy="1143000"/>
          </a:xfrm>
        </p:spPr>
        <p:txBody>
          <a:bodyPr/>
          <a:lstStyle/>
          <a:p>
            <a:r>
              <a:rPr lang="en-US" dirty="0" smtClean="0"/>
              <a:t>Our Data Sources</a:t>
            </a:r>
            <a:endParaRPr lang="en-US" dirty="0"/>
          </a:p>
        </p:txBody>
      </p:sp>
      <p:sp>
        <p:nvSpPr>
          <p:cNvPr id="8" name="Content Placeholder 7"/>
          <p:cNvSpPr>
            <a:spLocks noGrp="1"/>
          </p:cNvSpPr>
          <p:nvPr>
            <p:ph sz="half" idx="2"/>
          </p:nvPr>
        </p:nvSpPr>
        <p:spPr/>
        <p:txBody>
          <a:bodyPr/>
          <a:lstStyle/>
          <a:p>
            <a:r>
              <a:rPr lang="en-US" b="1" dirty="0" smtClean="0">
                <a:solidFill>
                  <a:srgbClr val="0000FF"/>
                </a:solidFill>
              </a:rPr>
              <a:t>School Climate</a:t>
            </a:r>
          </a:p>
          <a:p>
            <a:r>
              <a:rPr lang="en-US" dirty="0" smtClean="0"/>
              <a:t>Suspension</a:t>
            </a:r>
          </a:p>
          <a:p>
            <a:r>
              <a:rPr lang="en-US" dirty="0" smtClean="0"/>
              <a:t>ODR</a:t>
            </a:r>
          </a:p>
          <a:p>
            <a:r>
              <a:rPr lang="en-US" dirty="0" smtClean="0"/>
              <a:t>Self-assessment</a:t>
            </a:r>
          </a:p>
          <a:p>
            <a:r>
              <a:rPr lang="en-US" dirty="0" smtClean="0"/>
              <a:t>External Evaluation</a:t>
            </a:r>
          </a:p>
          <a:p>
            <a:r>
              <a:rPr lang="en-US" dirty="0" smtClean="0"/>
              <a:t>Achievement  </a:t>
            </a:r>
            <a:endParaRPr lang="en-US" dirty="0"/>
          </a:p>
        </p:txBody>
      </p:sp>
      <p:pic>
        <p:nvPicPr>
          <p:cNvPr id="9" name="Content Placeholder 3" descr="professional learning community.jpg"/>
          <p:cNvPicPr>
            <a:picLocks noGrp="1" noChangeAspect="1"/>
          </p:cNvPicPr>
          <p:nvPr>
            <p:ph sz="quarter" idx="4"/>
          </p:nvPr>
        </p:nvPicPr>
        <p:blipFill>
          <a:blip r:embed="rId3">
            <a:extLst>
              <a:ext uri="{28A0092B-C50C-407E-A947-70E740481C1C}">
                <a14:useLocalDpi xmlns:a14="http://schemas.microsoft.com/office/drawing/2010/main" val="0"/>
              </a:ext>
            </a:extLst>
          </a:blip>
          <a:srcRect l="16645" r="16645"/>
          <a:stretch>
            <a:fillRect/>
          </a:stretch>
        </p:blipFill>
        <p:spPr>
          <a:prstGeom prst="rect">
            <a:avLst/>
          </a:prstGeom>
        </p:spPr>
      </p:pic>
    </p:spTree>
    <p:extLst>
      <p:ext uri="{BB962C8B-B14F-4D97-AF65-F5344CB8AC3E}">
        <p14:creationId xmlns:p14="http://schemas.microsoft.com/office/powerpoint/2010/main" val="342797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72439769"/>
              </p:ext>
            </p:extLst>
          </p:nvPr>
        </p:nvGraphicFramePr>
        <p:xfrm>
          <a:off x="152400" y="23706"/>
          <a:ext cx="8770937" cy="6717538"/>
        </p:xfrm>
        <a:graphic>
          <a:graphicData uri="http://schemas.openxmlformats.org/drawingml/2006/table">
            <a:tbl>
              <a:tblPr/>
              <a:tblGrid>
                <a:gridCol w="2743200"/>
                <a:gridCol w="89795"/>
                <a:gridCol w="2930744"/>
                <a:gridCol w="3007198"/>
              </a:tblGrid>
              <a:tr h="473703">
                <a:tc gridSpan="4">
                  <a:txBody>
                    <a:bodyPr/>
                    <a:lstStyle/>
                    <a:p>
                      <a:pPr marL="0" marR="0" algn="ctr">
                        <a:lnSpc>
                          <a:spcPct val="115000"/>
                        </a:lnSpc>
                        <a:spcBef>
                          <a:spcPts val="0"/>
                        </a:spcBef>
                        <a:spcAft>
                          <a:spcPts val="1000"/>
                        </a:spcAft>
                      </a:pPr>
                      <a:r>
                        <a:rPr lang="en-US" sz="2000" b="1" dirty="0">
                          <a:solidFill>
                            <a:schemeClr val="tx1"/>
                          </a:solidFill>
                          <a:latin typeface="Garamond" pitchFamily="18" charset="0"/>
                          <a:ea typeface="Times New Roman"/>
                          <a:cs typeface="Times New Roman"/>
                        </a:rPr>
                        <a:t>Subscales of Delaware School Climate Surveys </a:t>
                      </a:r>
                      <a:r>
                        <a:rPr lang="en-US" sz="2000" b="1" dirty="0" smtClean="0">
                          <a:solidFill>
                            <a:schemeClr val="tx1"/>
                          </a:solidFill>
                          <a:latin typeface="Garamond" pitchFamily="18" charset="0"/>
                          <a:ea typeface="Times New Roman"/>
                          <a:cs typeface="Times New Roman"/>
                        </a:rPr>
                        <a:t>2013</a:t>
                      </a:r>
                      <a:endParaRPr lang="en-US" sz="2000" dirty="0">
                        <a:solidFill>
                          <a:schemeClr val="tx1"/>
                        </a:solidFill>
                        <a:latin typeface="Garamond" pitchFamily="18" charset="0"/>
                        <a:ea typeface="Times New Roman"/>
                        <a:cs typeface="Times New Roman"/>
                      </a:endParaRPr>
                    </a:p>
                  </a:txBody>
                  <a:tcPr marL="29599" marR="29599"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70899">
                <a:tc gridSpan="2">
                  <a:txBody>
                    <a:bodyPr/>
                    <a:lstStyle/>
                    <a:p>
                      <a:pPr marL="0" marR="0" algn="ctr">
                        <a:lnSpc>
                          <a:spcPct val="115000"/>
                        </a:lnSpc>
                        <a:spcBef>
                          <a:spcPts val="0"/>
                        </a:spcBef>
                        <a:spcAft>
                          <a:spcPts val="1000"/>
                        </a:spcAft>
                      </a:pPr>
                      <a:r>
                        <a:rPr lang="en-US" sz="2000" b="1" dirty="0">
                          <a:solidFill>
                            <a:schemeClr val="tx1"/>
                          </a:solidFill>
                          <a:latin typeface="Garamond" pitchFamily="18" charset="0"/>
                          <a:ea typeface="Times New Roman"/>
                          <a:cs typeface="Times New Roman"/>
                        </a:rPr>
                        <a:t>Student Survey</a:t>
                      </a:r>
                      <a:r>
                        <a:rPr lang="en-US" sz="2000" dirty="0">
                          <a:solidFill>
                            <a:schemeClr val="tx1"/>
                          </a:solidFill>
                          <a:latin typeface="Garamond" pitchFamily="18" charset="0"/>
                          <a:ea typeface="Times New Roman"/>
                          <a:cs typeface="Times New Roman"/>
                        </a:rPr>
                        <a:t> </a:t>
                      </a:r>
                    </a:p>
                  </a:txBody>
                  <a:tcPr marL="29599" marR="29599"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1000"/>
                        </a:spcAft>
                      </a:pPr>
                      <a:r>
                        <a:rPr lang="en-US" sz="2000" b="1" dirty="0">
                          <a:solidFill>
                            <a:schemeClr val="tx1"/>
                          </a:solidFill>
                          <a:latin typeface="Garamond" pitchFamily="18" charset="0"/>
                          <a:ea typeface="Times New Roman"/>
                          <a:cs typeface="Times New Roman"/>
                        </a:rPr>
                        <a:t>Teacher/Staff Survey</a:t>
                      </a:r>
                      <a:r>
                        <a:rPr lang="en-US" sz="2000" dirty="0">
                          <a:solidFill>
                            <a:schemeClr val="tx1"/>
                          </a:solidFill>
                          <a:latin typeface="Garamond" pitchFamily="18" charset="0"/>
                          <a:ea typeface="Times New Roman"/>
                          <a:cs typeface="Times New Roman"/>
                        </a:rPr>
                        <a:t> </a:t>
                      </a:r>
                    </a:p>
                  </a:txBody>
                  <a:tcPr marL="29599" marR="29599"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2000" b="1" dirty="0">
                          <a:solidFill>
                            <a:schemeClr val="tx1"/>
                          </a:solidFill>
                          <a:latin typeface="Garamond" pitchFamily="18" charset="0"/>
                          <a:ea typeface="Times New Roman"/>
                          <a:cs typeface="Times New Roman"/>
                        </a:rPr>
                        <a:t>Home Survey</a:t>
                      </a:r>
                      <a:r>
                        <a:rPr lang="en-US" sz="2000" dirty="0">
                          <a:solidFill>
                            <a:schemeClr val="tx1"/>
                          </a:solidFill>
                          <a:latin typeface="Garamond" pitchFamily="18" charset="0"/>
                          <a:ea typeface="Times New Roman"/>
                          <a:cs typeface="Times New Roman"/>
                        </a:rPr>
                        <a:t> </a:t>
                      </a:r>
                    </a:p>
                  </a:txBody>
                  <a:tcPr marL="29599" marR="29599"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1640">
                <a:tc gridSpan="4">
                  <a:txBody>
                    <a:bodyPr/>
                    <a:lstStyle/>
                    <a:p>
                      <a:pPr marL="0" marR="0">
                        <a:lnSpc>
                          <a:spcPct val="115000"/>
                        </a:lnSpc>
                        <a:spcBef>
                          <a:spcPts val="0"/>
                        </a:spcBef>
                        <a:spcAft>
                          <a:spcPts val="1000"/>
                        </a:spcAft>
                      </a:pPr>
                      <a:r>
                        <a:rPr lang="en-US" sz="1800" b="1" i="1" dirty="0">
                          <a:solidFill>
                            <a:schemeClr val="tx1"/>
                          </a:solidFill>
                          <a:latin typeface="Garamond" pitchFamily="18" charset="0"/>
                          <a:ea typeface="Times New Roman"/>
                          <a:cs typeface="Times New Roman"/>
                        </a:rPr>
                        <a:t>Part I</a:t>
                      </a:r>
                      <a:r>
                        <a:rPr lang="en-US" sz="1800" b="1" dirty="0">
                          <a:solidFill>
                            <a:schemeClr val="tx1"/>
                          </a:solidFill>
                          <a:latin typeface="Garamond" pitchFamily="18" charset="0"/>
                          <a:ea typeface="Times New Roman"/>
                          <a:cs typeface="Times New Roman"/>
                        </a:rPr>
                        <a:t> </a:t>
                      </a:r>
                      <a:r>
                        <a:rPr lang="en-US" sz="1800" b="1" dirty="0" smtClean="0">
                          <a:solidFill>
                            <a:schemeClr val="tx1"/>
                          </a:solidFill>
                          <a:latin typeface="Garamond" pitchFamily="18" charset="0"/>
                          <a:ea typeface="Times New Roman"/>
                          <a:cs typeface="Times New Roman"/>
                        </a:rPr>
                        <a:t>: School Climate</a:t>
                      </a:r>
                      <a:endParaRPr lang="en-US" sz="1800" b="1"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11640">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Teacher-Student Relations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Teacher-Student Relations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a:solidFill>
                            <a:schemeClr val="tx1"/>
                          </a:solidFill>
                          <a:latin typeface="Garamond" pitchFamily="18" charset="0"/>
                          <a:ea typeface="Times New Roman"/>
                          <a:cs typeface="Times New Roman"/>
                        </a:rPr>
                        <a:t>Teacher-Student Relations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1640">
                <a:tc>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Student-Student</a:t>
                      </a:r>
                      <a:r>
                        <a:rPr lang="en-US" sz="1800" baseline="0" dirty="0" smtClean="0">
                          <a:solidFill>
                            <a:schemeClr val="tx1"/>
                          </a:solidFill>
                          <a:latin typeface="Garamond" pitchFamily="18" charset="0"/>
                          <a:ea typeface="Times New Roman"/>
                          <a:cs typeface="Times New Roman"/>
                        </a:rPr>
                        <a:t> </a:t>
                      </a:r>
                      <a:r>
                        <a:rPr lang="en-US" sz="1800" dirty="0" smtClean="0">
                          <a:solidFill>
                            <a:schemeClr val="tx1"/>
                          </a:solidFill>
                          <a:latin typeface="Garamond" pitchFamily="18" charset="0"/>
                          <a:ea typeface="Times New Roman"/>
                          <a:cs typeface="Times New Roman"/>
                        </a:rPr>
                        <a:t>Relations</a:t>
                      </a: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Student-Student </a:t>
                      </a:r>
                      <a:r>
                        <a:rPr lang="en-US" sz="1800" dirty="0">
                          <a:solidFill>
                            <a:schemeClr val="tx1"/>
                          </a:solidFill>
                          <a:latin typeface="Garamond" pitchFamily="18" charset="0"/>
                          <a:ea typeface="Times New Roman"/>
                          <a:cs typeface="Times New Roman"/>
                        </a:rPr>
                        <a:t>Relations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Student-Student </a:t>
                      </a:r>
                      <a:r>
                        <a:rPr lang="en-US" sz="1800" dirty="0">
                          <a:solidFill>
                            <a:schemeClr val="tx1"/>
                          </a:solidFill>
                          <a:latin typeface="Garamond" pitchFamily="18" charset="0"/>
                          <a:ea typeface="Times New Roman"/>
                          <a:cs typeface="Times New Roman"/>
                        </a:rPr>
                        <a:t>Relations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1640">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Respect for Diversity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a:solidFill>
                            <a:schemeClr val="tx1"/>
                          </a:solidFill>
                          <a:latin typeface="Garamond" pitchFamily="18" charset="0"/>
                          <a:ea typeface="Times New Roman"/>
                          <a:cs typeface="Times New Roman"/>
                        </a:rPr>
                        <a:t>Respect for Diversity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Respect for Diversity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1640">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Clarity of Expectations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Clarity of Expectations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Clarity of Expectations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1640">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Fairness of Rules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Fairness of Rules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Fairness of Rules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1640">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School Safety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School Safety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School Safety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1640">
                <a:tc>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Student Engagement School-wide</a:t>
                      </a: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Student Engagement School-wide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smtClean="0">
                        <a:solidFill>
                          <a:schemeClr val="tx1"/>
                        </a:solidFill>
                        <a:latin typeface="Garamond" pitchFamily="18" charset="0"/>
                        <a:ea typeface="Times New Roman"/>
                        <a:cs typeface="Times New Roman"/>
                      </a:endParaRPr>
                    </a:p>
                  </a:txBody>
                  <a:tcPr marL="29599" marR="29599" marT="6626" marB="0"/>
                </a:tc>
                <a:tc>
                  <a:txBody>
                    <a:bodyPr/>
                    <a:lstStyle/>
                    <a:p>
                      <a:pPr marL="0" marR="0">
                        <a:lnSpc>
                          <a:spcPct val="115000"/>
                        </a:lnSpc>
                        <a:spcBef>
                          <a:spcPts val="0"/>
                        </a:spcBef>
                        <a:spcAft>
                          <a:spcPts val="1000"/>
                        </a:spcAft>
                      </a:pPr>
                      <a:endParaRPr lang="en-US" sz="1800" strike="sngStrike"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1640">
                <a:tc>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Bullying School-wide</a:t>
                      </a: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Bullying School-wide</a:t>
                      </a: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endParaRPr lang="en-US" sz="1800" strike="sngStrike"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9828">
                <a:tc>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dirty="0" smtClean="0">
                          <a:solidFill>
                            <a:schemeClr val="tx1"/>
                          </a:solidFill>
                          <a:latin typeface="Garamond" pitchFamily="18" charset="0"/>
                          <a:ea typeface="Times New Roman"/>
                          <a:cs typeface="Times New Roman"/>
                        </a:rPr>
                        <a:t>Teacher-Home Communications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15000"/>
                        </a:lnSpc>
                        <a:spcBef>
                          <a:spcPts val="0"/>
                        </a:spcBef>
                        <a:spcAft>
                          <a:spcPts val="1000"/>
                        </a:spcAft>
                        <a:buClrTx/>
                        <a:buSzTx/>
                        <a:buFontTx/>
                        <a:buNone/>
                        <a:tabLst/>
                        <a:defRPr/>
                      </a:pPr>
                      <a:endParaRPr lang="en-US" sz="1800" dirty="0" smtClean="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dirty="0" smtClean="0">
                          <a:solidFill>
                            <a:schemeClr val="tx1"/>
                          </a:solidFill>
                          <a:latin typeface="Garamond" pitchFamily="18" charset="0"/>
                          <a:ea typeface="Times New Roman"/>
                          <a:cs typeface="Times New Roman"/>
                        </a:rPr>
                        <a:t>Teacher-Home Communications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9146">
                <a:tc>
                  <a:txBody>
                    <a:bodyPr/>
                    <a:lstStyle/>
                    <a:p>
                      <a:pPr>
                        <a:lnSpc>
                          <a:spcPct val="115000"/>
                        </a:lnSpc>
                      </a:pPr>
                      <a:endParaRPr lang="en-US" sz="1800" dirty="0">
                        <a:solidFill>
                          <a:schemeClr val="tx1"/>
                        </a:solidFill>
                        <a:latin typeface="Garamond" pitchFamily="18" charset="0"/>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Staff Relations</a:t>
                      </a: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1640">
                <a:tc>
                  <a:txBody>
                    <a:bodyPr/>
                    <a:lstStyle/>
                    <a:p>
                      <a:pPr marL="0" marR="0">
                        <a:lnSpc>
                          <a:spcPct val="115000"/>
                        </a:lnSpc>
                        <a:spcBef>
                          <a:spcPts val="0"/>
                        </a:spcBef>
                        <a:spcAft>
                          <a:spcPts val="1000"/>
                        </a:spcAft>
                      </a:pPr>
                      <a:r>
                        <a:rPr lang="en-US" sz="1800" b="1" dirty="0">
                          <a:solidFill>
                            <a:schemeClr val="tx1"/>
                          </a:solidFill>
                          <a:latin typeface="Garamond" pitchFamily="18" charset="0"/>
                          <a:ea typeface="Times New Roman"/>
                          <a:cs typeface="Times New Roman"/>
                        </a:rPr>
                        <a:t>Total School Climate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b="1" dirty="0">
                          <a:solidFill>
                            <a:schemeClr val="tx1"/>
                          </a:solidFill>
                          <a:latin typeface="Garamond" pitchFamily="18" charset="0"/>
                          <a:ea typeface="Times New Roman"/>
                          <a:cs typeface="Times New Roman"/>
                        </a:rPr>
                        <a:t>Total School Climate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b="1" dirty="0">
                          <a:solidFill>
                            <a:schemeClr val="tx1"/>
                          </a:solidFill>
                          <a:latin typeface="Garamond" pitchFamily="18" charset="0"/>
                          <a:ea typeface="Times New Roman"/>
                          <a:cs typeface="Times New Roman"/>
                        </a:rPr>
                        <a:t>Total School Climate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1640">
                <a:tc>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endParaRPr lang="en-US" dirty="0"/>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dirty="0" smtClean="0">
                          <a:solidFill>
                            <a:schemeClr val="tx1"/>
                          </a:solidFill>
                          <a:latin typeface="Garamond" pitchFamily="18" charset="0"/>
                          <a:ea typeface="Times New Roman"/>
                          <a:cs typeface="Times New Roman"/>
                        </a:rPr>
                        <a:t>Parent Satisfaction</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78191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23044278"/>
              </p:ext>
            </p:extLst>
          </p:nvPr>
        </p:nvGraphicFramePr>
        <p:xfrm>
          <a:off x="220579" y="-2"/>
          <a:ext cx="8686800" cy="6781802"/>
        </p:xfrm>
        <a:graphic>
          <a:graphicData uri="http://schemas.openxmlformats.org/drawingml/2006/table">
            <a:tbl>
              <a:tblPr/>
              <a:tblGrid>
                <a:gridCol w="1836821"/>
                <a:gridCol w="2286000"/>
                <a:gridCol w="2125579"/>
                <a:gridCol w="2438400"/>
              </a:tblGrid>
              <a:tr h="881743">
                <a:tc gridSpan="4">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Part III: Bullying &amp; IV: Engagement  (Individual Level)</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38124">
                <a:tc gridSpan="2">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Student Survey</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a:t>
                      </a: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Teacher/Staff Survey</a:t>
                      </a:r>
                      <a:r>
                        <a:rPr kumimoji="0" lang="en-US"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 </a:t>
                      </a: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Home Survey</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a:t>
                      </a: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2138">
                <a:tc rowSpan="4">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Bullying Victimization</a:t>
                      </a:r>
                      <a:r>
                        <a:rPr kumimoji="0" lang="en-US" sz="1800" b="0" i="0" u="none" strike="noStrike" cap="none" normalizeH="0" baseline="30000" dirty="0" smtClean="0">
                          <a:ln>
                            <a:noFill/>
                          </a:ln>
                          <a:solidFill>
                            <a:schemeClr val="tx1"/>
                          </a:solidFill>
                          <a:effectLst/>
                          <a:latin typeface="Arial" pitchFamily="34" charset="0"/>
                          <a:ea typeface="ＭＳ Ｐゴシック" pitchFamily="34" charset="-128"/>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Physical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Physical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2138">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Verbal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Verbal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92882">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Social/Relational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Social/Relational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2138">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Cyberbullying</a:t>
                      </a:r>
                      <a:r>
                        <a:rPr kumimoji="0" lang="en-US" sz="2000" b="0" i="0" u="none" strike="noStrike" cap="none" normalizeH="0" baseline="30000" smtClean="0">
                          <a:ln>
                            <a:noFill/>
                          </a:ln>
                          <a:solidFill>
                            <a:schemeClr val="tx1"/>
                          </a:solidFill>
                          <a:effectLst/>
                          <a:latin typeface="Arial" pitchFamily="34" charset="0"/>
                          <a:ea typeface="ＭＳ Ｐゴシック" pitchFamily="34" charset="-128"/>
                          <a:cs typeface="Arial" pitchFamily="34" charset="0"/>
                        </a:rPr>
                        <a:t>2</a:t>
                      </a:r>
                      <a:endParaRPr kumimoji="0" lang="en-US" sz="1800" b="0" i="0" u="none" strike="noStrike" cap="none" normalizeH="0" baseline="30000" smtClean="0">
                        <a:ln>
                          <a:noFill/>
                        </a:ln>
                        <a:solidFill>
                          <a:schemeClr val="tx1"/>
                        </a:solidFill>
                        <a:effectLst/>
                        <a:latin typeface="Arial" pitchFamily="34" charset="0"/>
                        <a:ea typeface="ＭＳ Ｐゴシック" pitchFamily="34" charset="-128"/>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1"/>
                    </a:solidFill>
                  </a:tcPr>
                </a:tc>
              </a:tr>
              <a:tr h="884213">
                <a:tc rowSpan="2">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Student Engagement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Cognitive &amp; Behavioral</a:t>
                      </a:r>
                    </a:p>
                  </a:txBody>
                  <a:tcPr marL="68580" marR="68580" marT="0" marB="0" horzOverflow="overflow">
                    <a:lnL w="12700" cap="flat" cmpd="sng" algn="ctr">
                      <a:solidFill>
                        <a:srgbClr val="000000"/>
                      </a:solidFill>
                      <a:prstDash val="solid"/>
                      <a:round/>
                      <a:headEnd type="none" w="med" len="med"/>
                      <a:tailEnd type="none" w="med" len="med"/>
                    </a:ln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30000" dirty="0" smtClean="0">
                          <a:ln>
                            <a:noFill/>
                          </a:ln>
                          <a:solidFill>
                            <a:schemeClr val="tx1"/>
                          </a:solidFill>
                          <a:effectLst/>
                          <a:latin typeface="Arial" pitchFamily="34" charset="0"/>
                          <a:ea typeface="ＭＳ Ｐゴシック" pitchFamily="34" charset="-128"/>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68580" marR="68580" marT="0" marB="0"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Cognitive &amp; Behavioral</a:t>
                      </a:r>
                    </a:p>
                  </a:txBody>
                  <a:tcPr marL="68580" marR="68580" marT="0" marB="0" horzOverflow="overflow"/>
                </a:tc>
              </a:tr>
              <a:tr h="884213">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Emotional</a:t>
                      </a:r>
                    </a:p>
                  </a:txBody>
                  <a:tcPr marL="68580" marR="68580" marT="0" marB="0" horzOverflow="overflow"/>
                </a:tc>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Emotional</a:t>
                      </a:r>
                    </a:p>
                  </a:txBody>
                  <a:tcPr marL="68580" marR="68580" marT="0" marB="0" horzOverflow="overflow"/>
                </a:tc>
              </a:tr>
              <a:tr h="884213">
                <a:tc gridSpan="4">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30000" dirty="0" smtClean="0">
                          <a:ln>
                            <a:noFill/>
                          </a:ln>
                          <a:solidFill>
                            <a:schemeClr val="tx1"/>
                          </a:solidFill>
                          <a:effectLst/>
                          <a:latin typeface="Arial" pitchFamily="34" charset="0"/>
                          <a:ea typeface="ＭＳ Ｐゴシック" pitchFamily="34" charset="-128"/>
                          <a:cs typeface="Arial" pitchFamily="34" charset="0"/>
                        </a:rPr>
                        <a:t>1 </a:t>
                      </a:r>
                      <a:r>
                        <a:rPr kumimoji="0" lang="en-US" sz="1600" b="0" i="1"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Grades 6-12 only for the printed version. Optional for grades 4-5 with computer version.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30000" dirty="0" smtClean="0">
                          <a:ln>
                            <a:noFill/>
                          </a:ln>
                          <a:solidFill>
                            <a:schemeClr val="tx1"/>
                          </a:solidFill>
                          <a:effectLst/>
                          <a:latin typeface="Arial" pitchFamily="34" charset="0"/>
                          <a:ea typeface="ＭＳ Ｐゴシック" pitchFamily="34" charset="-128"/>
                          <a:cs typeface="Arial" pitchFamily="34" charset="0"/>
                        </a:rPr>
                        <a:t>2</a:t>
                      </a:r>
                      <a:r>
                        <a:rPr kumimoji="0" lang="en-US" sz="1600" b="0" i="1"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Grades 6-12 only.</a:t>
                      </a:r>
                      <a:endParaRPr kumimoji="0" lang="en-US" sz="1400" b="0" i="0" u="none" strike="noStrike" cap="none" normalizeH="0" baseline="30000" dirty="0" smtClean="0">
                        <a:ln>
                          <a:noFill/>
                        </a:ln>
                        <a:solidFill>
                          <a:schemeClr val="tx1"/>
                        </a:solidFill>
                        <a:effectLst/>
                        <a:latin typeface="Arial" pitchFamily="34" charset="0"/>
                        <a:ea typeface="ＭＳ Ｐゴシック" pitchFamily="34" charset="-128"/>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2509823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457200" y="598281"/>
            <a:ext cx="8229600" cy="596900"/>
          </a:xfrm>
        </p:spPr>
        <p:txBody>
          <a:bodyPr>
            <a:noAutofit/>
          </a:bodyPr>
          <a:lstStyle/>
          <a:p>
            <a:r>
              <a:rPr lang="en-US" sz="3600" b="1" dirty="0" smtClean="0">
                <a:latin typeface="+mn-lt"/>
                <a:cs typeface="Geneva" charset="0"/>
              </a:rPr>
              <a:t>Summary of School Climate Results</a:t>
            </a:r>
            <a:endParaRPr lang="en-US" sz="3600" b="1" dirty="0">
              <a:latin typeface="+mn-lt"/>
              <a:cs typeface="Geneva" charset="0"/>
            </a:endParaRPr>
          </a:p>
        </p:txBody>
      </p:sp>
      <p:sp>
        <p:nvSpPr>
          <p:cNvPr id="154626" name="Content Placeholder 2"/>
          <p:cNvSpPr>
            <a:spLocks noGrp="1"/>
          </p:cNvSpPr>
          <p:nvPr>
            <p:ph idx="1"/>
          </p:nvPr>
        </p:nvSpPr>
        <p:spPr>
          <a:xfrm>
            <a:off x="0" y="1435100"/>
            <a:ext cx="8958263" cy="5062538"/>
          </a:xfrm>
        </p:spPr>
        <p:txBody>
          <a:bodyPr>
            <a:normAutofit lnSpcReduction="10000"/>
          </a:bodyPr>
          <a:lstStyle/>
          <a:p>
            <a:r>
              <a:rPr lang="en-US" sz="2400" dirty="0">
                <a:latin typeface="Helvetica Neue" charset="0"/>
                <a:ea typeface="Geneva" charset="0"/>
                <a:cs typeface="Geneva" charset="0"/>
              </a:rPr>
              <a:t>In general, school climate is viewed favorably by students, teachers/staff, and parents, but especially teachers/staff and parents. </a:t>
            </a:r>
            <a:r>
              <a:rPr lang="en-US" sz="2400" dirty="0" smtClean="0">
                <a:latin typeface="Helvetica Neue" charset="0"/>
                <a:ea typeface="Geneva" charset="0"/>
                <a:cs typeface="Geneva" charset="0"/>
              </a:rPr>
              <a:t>And school climate improved statewide from 2012-2013. </a:t>
            </a:r>
          </a:p>
          <a:p>
            <a:r>
              <a:rPr lang="en-US" sz="2400" dirty="0">
                <a:latin typeface="Helvetica Neue" charset="0"/>
                <a:ea typeface="Geneva" charset="0"/>
                <a:cs typeface="Geneva" charset="0"/>
              </a:rPr>
              <a:t>S</a:t>
            </a:r>
            <a:r>
              <a:rPr lang="en-US" sz="2400" dirty="0" smtClean="0">
                <a:latin typeface="Helvetica Neue" charset="0"/>
                <a:ea typeface="Geneva" charset="0"/>
                <a:cs typeface="Geneva" charset="0"/>
              </a:rPr>
              <a:t>urvey </a:t>
            </a:r>
            <a:r>
              <a:rPr lang="en-US" sz="2400" dirty="0">
                <a:latin typeface="Helvetica Neue" charset="0"/>
                <a:ea typeface="Geneva" charset="0"/>
                <a:cs typeface="Geneva" charset="0"/>
              </a:rPr>
              <a:t>results also indicated some areas of concern:</a:t>
            </a:r>
          </a:p>
          <a:p>
            <a:pPr lvl="1"/>
            <a:r>
              <a:rPr lang="en-US" sz="2400" dirty="0">
                <a:latin typeface="Helvetica Neue" charset="0"/>
                <a:ea typeface="ＭＳ Ｐゴシック" charset="0"/>
                <a:cs typeface="Geneva" charset="0"/>
              </a:rPr>
              <a:t>Student perceptions of school climate decrease markedly from elementary to middle school. For example, whereas 3/4ths of elementary school students like school, only half of middle school students and less than half of high school students like school.</a:t>
            </a:r>
          </a:p>
          <a:p>
            <a:pPr lvl="1"/>
            <a:r>
              <a:rPr lang="en-US" sz="2400" dirty="0">
                <a:latin typeface="Helvetica Neue" charset="0"/>
                <a:ea typeface="ＭＳ Ｐゴシック" charset="0"/>
                <a:cs typeface="Geneva" charset="0"/>
              </a:rPr>
              <a:t>This decrease coincides with student perceptions of teachers/staff using more punitive techniques and fewer positive and SEL techniques. </a:t>
            </a:r>
          </a:p>
        </p:txBody>
      </p:sp>
    </p:spTree>
    <p:extLst>
      <p:ext uri="{BB962C8B-B14F-4D97-AF65-F5344CB8AC3E}">
        <p14:creationId xmlns:p14="http://schemas.microsoft.com/office/powerpoint/2010/main" val="2563975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457200" y="696913"/>
            <a:ext cx="8229600" cy="596900"/>
          </a:xfrm>
        </p:spPr>
        <p:txBody>
          <a:bodyPr>
            <a:noAutofit/>
          </a:bodyPr>
          <a:lstStyle/>
          <a:p>
            <a:r>
              <a:rPr lang="en-US" sz="3600" b="1" dirty="0" smtClean="0">
                <a:latin typeface="+mn-lt"/>
                <a:cs typeface="Geneva" charset="0"/>
              </a:rPr>
              <a:t>Summary Continued</a:t>
            </a:r>
            <a:endParaRPr lang="en-US" sz="3600" b="1" dirty="0">
              <a:latin typeface="+mn-lt"/>
              <a:cs typeface="Geneva" charset="0"/>
            </a:endParaRPr>
          </a:p>
        </p:txBody>
      </p:sp>
      <p:sp>
        <p:nvSpPr>
          <p:cNvPr id="156674" name="Content Placeholder 2"/>
          <p:cNvSpPr>
            <a:spLocks noGrp="1"/>
          </p:cNvSpPr>
          <p:nvPr>
            <p:ph idx="1"/>
          </p:nvPr>
        </p:nvSpPr>
        <p:spPr>
          <a:xfrm>
            <a:off x="0" y="1435100"/>
            <a:ext cx="8958263" cy="5062538"/>
          </a:xfrm>
        </p:spPr>
        <p:txBody>
          <a:bodyPr/>
          <a:lstStyle/>
          <a:p>
            <a:pPr lvl="1"/>
            <a:r>
              <a:rPr lang="en-US" sz="2400">
                <a:latin typeface="Helvetica Neue" charset="0"/>
                <a:ea typeface="ＭＳ Ｐゴシック" charset="0"/>
                <a:cs typeface="Geneva" charset="0"/>
              </a:rPr>
              <a:t>Relations among students is an area of particular concern. Over half of all students report that bullying is a problem in their school and less than half agree that students get along with one another. Perceptions of student relations are most negative among African Americans.</a:t>
            </a:r>
          </a:p>
          <a:p>
            <a:pPr lvl="1"/>
            <a:endParaRPr lang="en-US" sz="2400">
              <a:latin typeface="Helvetica Neue" charset="0"/>
              <a:ea typeface="ＭＳ Ｐゴシック" charset="0"/>
              <a:cs typeface="Geneva" charset="0"/>
            </a:endParaRPr>
          </a:p>
          <a:p>
            <a:pPr lvl="1"/>
            <a:r>
              <a:rPr lang="en-US" sz="2400">
                <a:latin typeface="Helvetica Neue" charset="0"/>
                <a:ea typeface="ＭＳ Ｐゴシック" charset="0"/>
                <a:cs typeface="Geneva" charset="0"/>
              </a:rPr>
              <a:t>Perceived fairness of rules is another concern, especially among middle school and high school students.</a:t>
            </a:r>
          </a:p>
          <a:p>
            <a:pPr lvl="1"/>
            <a:endParaRPr lang="en-US" b="1">
              <a:latin typeface="Helvetica Neue" charset="0"/>
              <a:ea typeface="ＭＳ Ｐゴシック" charset="0"/>
              <a:cs typeface="Geneva" charset="0"/>
            </a:endParaRPr>
          </a:p>
          <a:p>
            <a:pPr lvl="1"/>
            <a:endParaRPr lang="en-US" b="1">
              <a:latin typeface="Helvetica Neue" charset="0"/>
              <a:ea typeface="ＭＳ Ｐゴシック" charset="0"/>
              <a:cs typeface="Geneva" charset="0"/>
            </a:endParaRPr>
          </a:p>
        </p:txBody>
      </p:sp>
    </p:spTree>
    <p:extLst>
      <p:ext uri="{BB962C8B-B14F-4D97-AF65-F5344CB8AC3E}">
        <p14:creationId xmlns:p14="http://schemas.microsoft.com/office/powerpoint/2010/main" val="2767659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fontAlgn="auto" hangingPunct="1">
              <a:spcAft>
                <a:spcPts val="0"/>
              </a:spcAft>
              <a:defRPr/>
            </a:pPr>
            <a:r>
              <a:rPr lang="en-US" sz="4000" dirty="0" smtClean="0">
                <a:ea typeface="+mj-ea"/>
                <a:cs typeface="+mj-cs"/>
              </a:rPr>
              <a:t>Positive Behavior Supports</a:t>
            </a:r>
          </a:p>
        </p:txBody>
      </p:sp>
      <p:sp>
        <p:nvSpPr>
          <p:cNvPr id="29699" name="Rectangle 3"/>
          <p:cNvSpPr>
            <a:spLocks noGrp="1" noChangeArrowheads="1"/>
          </p:cNvSpPr>
          <p:nvPr>
            <p:ph sz="quarter" idx="1"/>
          </p:nvPr>
        </p:nvSpPr>
        <p:spPr>
          <a:xfrm>
            <a:off x="304800" y="1524000"/>
            <a:ext cx="8504238" cy="4724400"/>
          </a:xfrm>
        </p:spPr>
        <p:txBody>
          <a:bodyPr/>
          <a:lstStyle/>
          <a:p>
            <a:pPr eaLnBrk="1" hangingPunct="1">
              <a:lnSpc>
                <a:spcPct val="80000"/>
              </a:lnSpc>
            </a:pPr>
            <a:r>
              <a:rPr lang="en-US" sz="2400" dirty="0">
                <a:solidFill>
                  <a:srgbClr val="000000"/>
                </a:solidFill>
              </a:rPr>
              <a:t>Application and extension of basic elements of applied behavior analysis</a:t>
            </a:r>
          </a:p>
          <a:p>
            <a:pPr eaLnBrk="1" hangingPunct="1">
              <a:lnSpc>
                <a:spcPct val="80000"/>
              </a:lnSpc>
            </a:pPr>
            <a:r>
              <a:rPr lang="en-US" sz="2400" dirty="0">
                <a:solidFill>
                  <a:srgbClr val="000000"/>
                </a:solidFill>
              </a:rPr>
              <a:t>Three-Tiered Prevention Model:</a:t>
            </a:r>
          </a:p>
          <a:p>
            <a:pPr lvl="1" eaLnBrk="1" hangingPunct="1">
              <a:lnSpc>
                <a:spcPct val="80000"/>
              </a:lnSpc>
            </a:pPr>
            <a:r>
              <a:rPr lang="en-US" sz="2000" dirty="0">
                <a:solidFill>
                  <a:srgbClr val="000000"/>
                </a:solidFill>
              </a:rPr>
              <a:t>Universal (all students in the environment)</a:t>
            </a:r>
          </a:p>
          <a:p>
            <a:pPr marL="1141413" lvl="2" indent="-282575" eaLnBrk="1" hangingPunct="1">
              <a:lnSpc>
                <a:spcPct val="80000"/>
              </a:lnSpc>
            </a:pPr>
            <a:r>
              <a:rPr lang="en-US" sz="1800" dirty="0">
                <a:solidFill>
                  <a:srgbClr val="000000"/>
                </a:solidFill>
              </a:rPr>
              <a:t>3-5 positively stated rules that are actively taught – applies to all students in non-classroom areas</a:t>
            </a:r>
          </a:p>
          <a:p>
            <a:pPr lvl="1" eaLnBrk="1" hangingPunct="1">
              <a:lnSpc>
                <a:spcPct val="80000"/>
              </a:lnSpc>
            </a:pPr>
            <a:r>
              <a:rPr lang="en-US" sz="2000" dirty="0">
                <a:solidFill>
                  <a:srgbClr val="000000"/>
                </a:solidFill>
              </a:rPr>
              <a:t>Targeted (for students for which tier one was not adequate to address their behavior needs)</a:t>
            </a:r>
          </a:p>
          <a:p>
            <a:pPr marL="1141413" lvl="2" indent="-282575" eaLnBrk="1" hangingPunct="1">
              <a:lnSpc>
                <a:spcPct val="80000"/>
              </a:lnSpc>
            </a:pPr>
            <a:r>
              <a:rPr lang="en-US" sz="1800" dirty="0">
                <a:solidFill>
                  <a:srgbClr val="000000"/>
                </a:solidFill>
              </a:rPr>
              <a:t>Group based supports, e.g., social skills instruction, check-in/check-out</a:t>
            </a:r>
          </a:p>
          <a:p>
            <a:pPr marL="1141413" lvl="2" indent="-282575" eaLnBrk="1" hangingPunct="1">
              <a:lnSpc>
                <a:spcPct val="80000"/>
              </a:lnSpc>
            </a:pPr>
            <a:r>
              <a:rPr lang="en-US" sz="1800" dirty="0">
                <a:solidFill>
                  <a:srgbClr val="000000"/>
                </a:solidFill>
              </a:rPr>
              <a:t>Goal to prevent student</a:t>
            </a:r>
            <a:r>
              <a:rPr lang="ja-JP" altLang="en-US" sz="1800" dirty="0">
                <a:solidFill>
                  <a:srgbClr val="000000"/>
                </a:solidFill>
              </a:rPr>
              <a:t>’</a:t>
            </a:r>
            <a:r>
              <a:rPr lang="en-US" altLang="ja-JP" sz="1800" dirty="0">
                <a:solidFill>
                  <a:srgbClr val="000000"/>
                </a:solidFill>
              </a:rPr>
              <a:t>s behavior from becoming disruptive to the learning environment</a:t>
            </a:r>
          </a:p>
          <a:p>
            <a:pPr lvl="1" eaLnBrk="1" hangingPunct="1">
              <a:lnSpc>
                <a:spcPct val="80000"/>
              </a:lnSpc>
            </a:pPr>
            <a:r>
              <a:rPr lang="en-US" sz="2000" dirty="0">
                <a:solidFill>
                  <a:srgbClr val="000000"/>
                </a:solidFill>
              </a:rPr>
              <a:t>Intensive (students whose behavior is chronic)</a:t>
            </a:r>
          </a:p>
          <a:p>
            <a:pPr marL="1141413" lvl="2" indent="-282575" eaLnBrk="1" hangingPunct="1">
              <a:lnSpc>
                <a:spcPct val="80000"/>
              </a:lnSpc>
            </a:pPr>
            <a:r>
              <a:rPr lang="en-US" sz="1800" dirty="0">
                <a:solidFill>
                  <a:srgbClr val="000000"/>
                </a:solidFill>
              </a:rPr>
              <a:t>Functional behavior assessment maybe conducted</a:t>
            </a:r>
          </a:p>
          <a:p>
            <a:pPr marL="1141413" lvl="2" indent="-282575" eaLnBrk="1" hangingPunct="1">
              <a:lnSpc>
                <a:spcPct val="80000"/>
              </a:lnSpc>
            </a:pPr>
            <a:r>
              <a:rPr lang="en-US" sz="1800" dirty="0">
                <a:solidFill>
                  <a:srgbClr val="000000"/>
                </a:solidFill>
              </a:rPr>
              <a:t>Implement a function-based intervention</a:t>
            </a:r>
          </a:p>
          <a:p>
            <a:pPr marL="1141413" lvl="2" indent="-282575" eaLnBrk="1" hangingPunct="1">
              <a:lnSpc>
                <a:spcPct val="80000"/>
              </a:lnSpc>
            </a:pPr>
            <a:r>
              <a:rPr lang="en-US" sz="1800" dirty="0">
                <a:solidFill>
                  <a:srgbClr val="000000"/>
                </a:solidFill>
              </a:rPr>
              <a:t>May provide wrap around services</a:t>
            </a:r>
          </a:p>
        </p:txBody>
      </p:sp>
    </p:spTree>
    <p:extLst>
      <p:ext uri="{BB962C8B-B14F-4D97-AF65-F5344CB8AC3E}">
        <p14:creationId xmlns:p14="http://schemas.microsoft.com/office/powerpoint/2010/main" val="3415667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431800" y="6229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995" name="Rectangle 3"/>
          <p:cNvSpPr>
            <a:spLocks noChangeArrowheads="1"/>
          </p:cNvSpPr>
          <p:nvPr/>
        </p:nvSpPr>
        <p:spPr bwMode="auto">
          <a:xfrm>
            <a:off x="3124200" y="6229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996" name="Rectangle 4"/>
          <p:cNvSpPr>
            <a:spLocks noGrp="1" noChangeArrowheads="1"/>
          </p:cNvSpPr>
          <p:nvPr>
            <p:ph type="title"/>
          </p:nvPr>
        </p:nvSpPr>
        <p:spPr>
          <a:xfrm>
            <a:off x="1066800" y="990600"/>
            <a:ext cx="7162800" cy="685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en-US" sz="4000"/>
              <a:t>Emphasis on </a:t>
            </a:r>
            <a:r>
              <a:rPr lang="en-US" sz="4000" u="sng"/>
              <a:t>Prevention</a:t>
            </a:r>
            <a:r>
              <a:rPr lang="en-US" sz="4000" i="1"/>
              <a:t> </a:t>
            </a:r>
            <a:r>
              <a:rPr lang="en-US" sz="4000"/>
              <a:t>at</a:t>
            </a:r>
            <a:r>
              <a:rPr lang="en-US" sz="4000" b="0"/>
              <a:t> </a:t>
            </a:r>
            <a:r>
              <a:rPr lang="en-US" sz="4000" u="sng"/>
              <a:t>Each</a:t>
            </a:r>
            <a:r>
              <a:rPr lang="en-US" sz="4000" i="1"/>
              <a:t> </a:t>
            </a:r>
            <a:r>
              <a:rPr lang="en-US" sz="4000" u="sng"/>
              <a:t>Level</a:t>
            </a:r>
          </a:p>
        </p:txBody>
      </p:sp>
      <p:sp>
        <p:nvSpPr>
          <p:cNvPr id="84997" name="Rectangle 5"/>
          <p:cNvSpPr>
            <a:spLocks noGrp="1" noChangeArrowheads="1"/>
          </p:cNvSpPr>
          <p:nvPr>
            <p:ph type="body" idx="1"/>
          </p:nvPr>
        </p:nvSpPr>
        <p:spPr>
          <a:xfrm>
            <a:off x="1219200" y="1828800"/>
            <a:ext cx="7340600" cy="3886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sz="2600" b="1">
                <a:solidFill>
                  <a:schemeClr val="folHlink"/>
                </a:solidFill>
              </a:rPr>
              <a:t>School-wide </a:t>
            </a:r>
          </a:p>
          <a:p>
            <a:pPr lvl="1">
              <a:buFont typeface="Wingdings" charset="0"/>
              <a:buChar char="Ø"/>
            </a:pPr>
            <a:r>
              <a:rPr lang="en-US" sz="2600"/>
              <a:t>Reduce new cases of problem behavior</a:t>
            </a:r>
          </a:p>
          <a:p>
            <a:r>
              <a:rPr lang="en-US" sz="2600" b="1">
                <a:solidFill>
                  <a:schemeClr val="folHlink"/>
                </a:solidFill>
              </a:rPr>
              <a:t>Targeted</a:t>
            </a:r>
          </a:p>
          <a:p>
            <a:pPr lvl="1">
              <a:buFont typeface="Wingdings" charset="0"/>
              <a:buChar char="Ø"/>
            </a:pPr>
            <a:r>
              <a:rPr lang="en-US" sz="2600"/>
              <a:t>Reduce current cases of problem behavior</a:t>
            </a:r>
          </a:p>
          <a:p>
            <a:r>
              <a:rPr lang="en-US" sz="2600" b="1">
                <a:solidFill>
                  <a:schemeClr val="folHlink"/>
                </a:solidFill>
              </a:rPr>
              <a:t>Intensive</a:t>
            </a:r>
          </a:p>
          <a:p>
            <a:pPr lvl="1">
              <a:buFont typeface="Wingdings" charset="0"/>
              <a:buChar char="Ø"/>
            </a:pPr>
            <a:r>
              <a:rPr lang="en-US" sz="2600"/>
              <a:t>Reduce complications, intensity, severity of current cases</a:t>
            </a:r>
          </a:p>
        </p:txBody>
      </p:sp>
    </p:spTree>
    <p:extLst>
      <p:ext uri="{BB962C8B-B14F-4D97-AF65-F5344CB8AC3E}">
        <p14:creationId xmlns:p14="http://schemas.microsoft.com/office/powerpoint/2010/main" val="162388066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7124700" cy="923925"/>
          </a:xfrm>
        </p:spPr>
        <p:txBody>
          <a:bodyPr>
            <a:normAutofit/>
          </a:bodyPr>
          <a:lstStyle/>
          <a:p>
            <a:pPr>
              <a:defRPr/>
            </a:pPr>
            <a:r>
              <a:rPr lang="en-US" sz="4000" dirty="0" smtClean="0">
                <a:solidFill>
                  <a:srgbClr val="000000"/>
                </a:solidFill>
              </a:rPr>
              <a:t>Tier 2</a:t>
            </a:r>
            <a:r>
              <a:rPr lang="en-US" sz="4000" dirty="0">
                <a:solidFill>
                  <a:srgbClr val="000000"/>
                </a:solidFill>
              </a:rPr>
              <a:t> </a:t>
            </a:r>
            <a:r>
              <a:rPr lang="en-US" sz="4000" dirty="0" smtClean="0">
                <a:solidFill>
                  <a:srgbClr val="000000"/>
                </a:solidFill>
              </a:rPr>
              <a:t>Overview</a:t>
            </a:r>
            <a:endParaRPr lang="en-US" sz="4000" dirty="0">
              <a:solidFill>
                <a:srgbClr val="000000"/>
              </a:solidFill>
            </a:endParaRPr>
          </a:p>
        </p:txBody>
      </p:sp>
      <p:sp>
        <p:nvSpPr>
          <p:cNvPr id="3" name="Content Placeholder 2"/>
          <p:cNvSpPr>
            <a:spLocks noGrp="1"/>
          </p:cNvSpPr>
          <p:nvPr>
            <p:ph idx="1"/>
          </p:nvPr>
        </p:nvSpPr>
        <p:spPr>
          <a:xfrm>
            <a:off x="228600" y="990600"/>
            <a:ext cx="7962900" cy="5257800"/>
          </a:xfrm>
        </p:spPr>
        <p:txBody>
          <a:bodyPr>
            <a:normAutofit fontScale="92500" lnSpcReduction="10000"/>
          </a:bodyPr>
          <a:lstStyle/>
          <a:p>
            <a:pPr marL="0" indent="0">
              <a:buFont typeface="Wingdings 2" charset="0"/>
              <a:buNone/>
              <a:defRPr/>
            </a:pPr>
            <a:endParaRPr lang="en-US" sz="2400" i="1" dirty="0" smtClean="0"/>
          </a:p>
          <a:p>
            <a:pPr lvl="1">
              <a:defRPr/>
            </a:pPr>
            <a:r>
              <a:rPr lang="en-US" sz="2400" dirty="0" smtClean="0"/>
              <a:t>Interventions are efficient</a:t>
            </a:r>
          </a:p>
          <a:p>
            <a:pPr lvl="2">
              <a:defRPr/>
            </a:pPr>
            <a:r>
              <a:rPr lang="en-US" sz="2400" dirty="0" smtClean="0"/>
              <a:t>Continuously available so students can receive support quickly (optimally-within 2-3 days)</a:t>
            </a:r>
          </a:p>
          <a:p>
            <a:pPr lvl="1">
              <a:defRPr/>
            </a:pPr>
            <a:r>
              <a:rPr lang="en-US" sz="2400" dirty="0" smtClean="0"/>
              <a:t>Minimal time commitment required from classroom teachers</a:t>
            </a:r>
          </a:p>
          <a:p>
            <a:pPr lvl="1">
              <a:defRPr/>
            </a:pPr>
            <a:r>
              <a:rPr lang="en-US" sz="2400" dirty="0" smtClean="0"/>
              <a:t>Required skill sets needed by teachers easily learned</a:t>
            </a:r>
          </a:p>
          <a:p>
            <a:pPr lvl="1">
              <a:defRPr/>
            </a:pPr>
            <a:r>
              <a:rPr lang="en-US" sz="2400" dirty="0" smtClean="0"/>
              <a:t>Aligned with school-wide expectations</a:t>
            </a:r>
          </a:p>
          <a:p>
            <a:pPr lvl="1">
              <a:defRPr/>
            </a:pPr>
            <a:r>
              <a:rPr lang="en-US" sz="2400" dirty="0" smtClean="0"/>
              <a:t>Emphasis on intervention designed to support multiple students simultaneously (e.g. Check-In/Check-Out, </a:t>
            </a:r>
            <a:r>
              <a:rPr lang="en-US" sz="2400" dirty="0"/>
              <a:t>S</a:t>
            </a:r>
            <a:r>
              <a:rPr lang="en-US" sz="2400" dirty="0" smtClean="0"/>
              <a:t>ocial Skills Groups, etc.)</a:t>
            </a:r>
          </a:p>
          <a:p>
            <a:pPr lvl="2">
              <a:defRPr/>
            </a:pPr>
            <a:r>
              <a:rPr lang="en-US" sz="2400" dirty="0" smtClean="0"/>
              <a:t>Consistently implemented with most students, some flexibility</a:t>
            </a:r>
          </a:p>
          <a:p>
            <a:pPr lvl="1">
              <a:defRPr/>
            </a:pPr>
            <a:r>
              <a:rPr lang="en-US" sz="2400" dirty="0" smtClean="0"/>
              <a:t>Intervention selected matched to function of student behavior</a:t>
            </a:r>
          </a:p>
          <a:p>
            <a:pPr marL="148590" lvl="1" indent="0">
              <a:buFont typeface="Wingdings" charset="0"/>
              <a:buNone/>
              <a:defRPr/>
            </a:pPr>
            <a:endParaRPr lang="en-US" sz="1900" dirty="0"/>
          </a:p>
        </p:txBody>
      </p:sp>
      <p:sp>
        <p:nvSpPr>
          <p:cNvPr id="30724" name="TextBox 3"/>
          <p:cNvSpPr txBox="1">
            <a:spLocks noChangeArrowheads="1"/>
          </p:cNvSpPr>
          <p:nvPr/>
        </p:nvSpPr>
        <p:spPr bwMode="auto">
          <a:xfrm>
            <a:off x="4191000" y="6335713"/>
            <a:ext cx="480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charset="0"/>
                <a:ea typeface="ＭＳ Ｐゴシック" charset="0"/>
                <a:cs typeface="ＭＳ Ｐゴシック" charset="0"/>
              </a:defRPr>
            </a:lvl1pPr>
            <a:lvl2pPr marL="742950" indent="-285750">
              <a:defRPr sz="2200">
                <a:solidFill>
                  <a:schemeClr val="tx2"/>
                </a:solidFill>
                <a:latin typeface="Georgia" charset="0"/>
                <a:ea typeface="ＭＳ Ｐゴシック" charset="0"/>
              </a:defRPr>
            </a:lvl2pPr>
            <a:lvl3pPr marL="1143000">
              <a:defRPr sz="2000">
                <a:solidFill>
                  <a:schemeClr val="tx1"/>
                </a:solidFill>
                <a:latin typeface="Georgia" charset="0"/>
                <a:ea typeface="ＭＳ Ｐゴシック" charset="0"/>
              </a:defRPr>
            </a:lvl3pPr>
            <a:lvl4pPr marL="1600200">
              <a:defRPr sz="2000">
                <a:solidFill>
                  <a:schemeClr val="tx2"/>
                </a:solidFill>
                <a:latin typeface="Georgia" charset="0"/>
                <a:ea typeface="ＭＳ Ｐゴシック" charset="0"/>
              </a:defRPr>
            </a:lvl4pPr>
            <a:lvl5pPr marL="2057400">
              <a:defRPr>
                <a:solidFill>
                  <a:schemeClr val="tx1"/>
                </a:solidFill>
                <a:latin typeface="Georgia" charset="0"/>
                <a:ea typeface="ＭＳ Ｐゴシック" charset="0"/>
              </a:defRPr>
            </a:lvl5pPr>
            <a:lvl6pPr marL="2514600" indent="-228600" eaLnBrk="0" fontAlgn="base" hangingPunct="0">
              <a:spcAft>
                <a:spcPct val="0"/>
              </a:spcAft>
              <a:buClr>
                <a:srgbClr val="4BACC6"/>
              </a:buClr>
              <a:buChar char="•"/>
              <a:defRPr>
                <a:solidFill>
                  <a:schemeClr val="tx1"/>
                </a:solidFill>
                <a:latin typeface="Georgia" charset="0"/>
                <a:ea typeface="ＭＳ Ｐゴシック" charset="0"/>
              </a:defRPr>
            </a:lvl6pPr>
            <a:lvl7pPr marL="2971800" indent="-228600" eaLnBrk="0" fontAlgn="base" hangingPunct="0">
              <a:spcAft>
                <a:spcPct val="0"/>
              </a:spcAft>
              <a:buClr>
                <a:srgbClr val="4BACC6"/>
              </a:buClr>
              <a:defRPr>
                <a:solidFill>
                  <a:schemeClr val="tx1"/>
                </a:solidFill>
                <a:latin typeface="Georgia" charset="0"/>
                <a:ea typeface="ＭＳ Ｐゴシック" charset="0"/>
              </a:defRPr>
            </a:lvl7pPr>
            <a:lvl8pPr marL="3429000" indent="-228600" eaLnBrk="0" fontAlgn="base" hangingPunct="0">
              <a:spcAft>
                <a:spcPct val="0"/>
              </a:spcAft>
              <a:buClr>
                <a:srgbClr val="4BACC6"/>
              </a:buClr>
              <a:defRPr>
                <a:solidFill>
                  <a:schemeClr val="tx1"/>
                </a:solidFill>
                <a:latin typeface="Georgia" charset="0"/>
                <a:ea typeface="ＭＳ Ｐゴシック" charset="0"/>
              </a:defRPr>
            </a:lvl8pPr>
            <a:lvl9pPr marL="3886200" indent="-228600" eaLnBrk="0" fontAlgn="base" hangingPunct="0">
              <a:spcAft>
                <a:spcPct val="0"/>
              </a:spcAft>
              <a:buClr>
                <a:srgbClr val="4BACC6"/>
              </a:buClr>
              <a:defRPr>
                <a:solidFill>
                  <a:schemeClr val="tx1"/>
                </a:solidFill>
                <a:latin typeface="Georgia" charset="0"/>
                <a:ea typeface="ＭＳ Ｐゴシック" charset="0"/>
              </a:defRPr>
            </a:lvl9pPr>
          </a:lstStyle>
          <a:p>
            <a:r>
              <a:rPr lang="en-US" sz="1800">
                <a:latin typeface="Arial" charset="0"/>
              </a:rPr>
              <a:t>Adapted from Rose Iovannone, Brief PTR</a:t>
            </a:r>
          </a:p>
        </p:txBody>
      </p:sp>
    </p:spTree>
    <p:extLst>
      <p:ext uri="{BB962C8B-B14F-4D97-AF65-F5344CB8AC3E}">
        <p14:creationId xmlns:p14="http://schemas.microsoft.com/office/powerpoint/2010/main" val="59850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1319975"/>
            <a:ext cx="8229600" cy="2232025"/>
          </a:xfrm>
        </p:spPr>
        <p:txBody>
          <a:bodyPr>
            <a:noAutofit/>
          </a:bodyPr>
          <a:lstStyle/>
          <a:p>
            <a:r>
              <a:rPr lang="en-US" sz="3200" dirty="0" smtClean="0">
                <a:latin typeface="+mn-lt"/>
                <a:ea typeface="ＭＳ Ｐゴシック" pitchFamily="34" charset="-128"/>
              </a:rPr>
              <a:t>The Delaware Positive Behavior Support </a:t>
            </a:r>
            <a:br>
              <a:rPr lang="en-US" sz="3200" dirty="0" smtClean="0">
                <a:latin typeface="+mn-lt"/>
                <a:ea typeface="ＭＳ Ｐゴシック" pitchFamily="34" charset="-128"/>
              </a:rPr>
            </a:br>
            <a:r>
              <a:rPr lang="en-US" sz="3200" dirty="0" smtClean="0">
                <a:latin typeface="+mn-lt"/>
                <a:ea typeface="ＭＳ Ｐゴシック" pitchFamily="34" charset="-128"/>
              </a:rPr>
              <a:t>Project (DE-PBS) is a collaboration between </a:t>
            </a:r>
            <a:br>
              <a:rPr lang="en-US" sz="3200" dirty="0" smtClean="0">
                <a:latin typeface="+mn-lt"/>
                <a:ea typeface="ＭＳ Ｐゴシック" pitchFamily="34" charset="-128"/>
              </a:rPr>
            </a:br>
            <a:r>
              <a:rPr lang="en-US" sz="3200" dirty="0" smtClean="0">
                <a:latin typeface="+mn-lt"/>
                <a:ea typeface="ＭＳ Ｐゴシック" pitchFamily="34" charset="-128"/>
              </a:rPr>
              <a:t>the DE Department of Education, </a:t>
            </a:r>
            <a:br>
              <a:rPr lang="en-US" sz="3200" dirty="0" smtClean="0">
                <a:latin typeface="+mn-lt"/>
                <a:ea typeface="ＭＳ Ｐゴシック" pitchFamily="34" charset="-128"/>
              </a:rPr>
            </a:br>
            <a:r>
              <a:rPr lang="en-US" sz="3200" dirty="0" smtClean="0">
                <a:latin typeface="+mn-lt"/>
                <a:ea typeface="ＭＳ Ｐゴシック" pitchFamily="34" charset="-128"/>
              </a:rPr>
              <a:t>the University of Delaware</a:t>
            </a:r>
            <a:r>
              <a:rPr lang="en-US" altLang="en-US" sz="3200" dirty="0" smtClean="0">
                <a:latin typeface="+mn-lt"/>
                <a:ea typeface="ＭＳ Ｐゴシック" pitchFamily="34" charset="-128"/>
              </a:rPr>
              <a:t>’</a:t>
            </a:r>
            <a:r>
              <a:rPr lang="en-US" sz="3200" dirty="0" smtClean="0">
                <a:latin typeface="+mn-lt"/>
                <a:ea typeface="ＭＳ Ｐゴシック" pitchFamily="34" charset="-128"/>
              </a:rPr>
              <a:t>s </a:t>
            </a:r>
            <a:br>
              <a:rPr lang="en-US" sz="3200" dirty="0" smtClean="0">
                <a:latin typeface="+mn-lt"/>
                <a:ea typeface="ＭＳ Ｐゴシック" pitchFamily="34" charset="-128"/>
              </a:rPr>
            </a:br>
            <a:r>
              <a:rPr lang="en-US" sz="3200" dirty="0" smtClean="0">
                <a:latin typeface="+mn-lt"/>
                <a:ea typeface="ＭＳ Ｐゴシック" pitchFamily="34" charset="-128"/>
              </a:rPr>
              <a:t>Center for Disabilities Studies, and </a:t>
            </a:r>
            <a:br>
              <a:rPr lang="en-US" sz="3200" dirty="0" smtClean="0">
                <a:latin typeface="+mn-lt"/>
                <a:ea typeface="ＭＳ Ｐゴシック" pitchFamily="34" charset="-128"/>
              </a:rPr>
            </a:br>
            <a:r>
              <a:rPr lang="en-US" sz="3200" dirty="0" smtClean="0">
                <a:latin typeface="+mn-lt"/>
                <a:ea typeface="ＭＳ Ｐゴシック" pitchFamily="34" charset="-128"/>
              </a:rPr>
              <a:t>Delaware Public Schools </a:t>
            </a:r>
            <a:br>
              <a:rPr lang="en-US" sz="3200" dirty="0" smtClean="0">
                <a:latin typeface="+mn-lt"/>
                <a:ea typeface="ＭＳ Ｐゴシック" pitchFamily="34" charset="-128"/>
              </a:rPr>
            </a:br>
            <a:endParaRPr lang="en-US" sz="3200" dirty="0" smtClean="0">
              <a:latin typeface="+mn-lt"/>
              <a:ea typeface="ＭＳ Ｐゴシック" pitchFamily="34" charset="-128"/>
            </a:endParaRPr>
          </a:p>
        </p:txBody>
      </p:sp>
      <p:pic>
        <p:nvPicPr>
          <p:cNvPr id="12290" name="Picture 5" descr="H:\Projects\Positive Behavioral Supports\Logos\smallDo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2088" y="4149725"/>
            <a:ext cx="17383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CDS-UD_logo_rgb.jpg.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4316413"/>
            <a:ext cx="45720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770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94680" y="61645"/>
            <a:ext cx="7124700" cy="923925"/>
          </a:xfrm>
        </p:spPr>
        <p:txBody>
          <a:bodyPr/>
          <a:lstStyle/>
          <a:p>
            <a:pPr>
              <a:defRPr/>
            </a:pPr>
            <a:r>
              <a:rPr lang="en-US" altLang="en-US" sz="4000" dirty="0" smtClean="0">
                <a:solidFill>
                  <a:srgbClr val="000000"/>
                </a:solidFill>
                <a:ea typeface="ＭＳ Ｐゴシック" pitchFamily="34" charset="-128"/>
              </a:rPr>
              <a:t>Tier 3 Overview</a:t>
            </a:r>
          </a:p>
        </p:txBody>
      </p:sp>
      <p:sp>
        <p:nvSpPr>
          <p:cNvPr id="31747" name="Content Placeholder 2"/>
          <p:cNvSpPr>
            <a:spLocks noGrp="1"/>
          </p:cNvSpPr>
          <p:nvPr>
            <p:ph idx="1"/>
          </p:nvPr>
        </p:nvSpPr>
        <p:spPr>
          <a:xfrm>
            <a:off x="533400" y="1447800"/>
            <a:ext cx="8229600" cy="4953000"/>
          </a:xfrm>
        </p:spPr>
        <p:txBody>
          <a:bodyPr/>
          <a:lstStyle/>
          <a:p>
            <a:r>
              <a:rPr lang="en-US" sz="2000" dirty="0"/>
              <a:t>Team formed which include those who have knowledge of the student</a:t>
            </a:r>
          </a:p>
          <a:p>
            <a:r>
              <a:rPr lang="en-US" sz="2000" dirty="0"/>
              <a:t>Systematic </a:t>
            </a:r>
            <a:r>
              <a:rPr lang="en-US" sz="2000" b="1" dirty="0"/>
              <a:t>problem solving process </a:t>
            </a:r>
            <a:r>
              <a:rPr lang="en-US" sz="2000" dirty="0"/>
              <a:t>is foundation</a:t>
            </a:r>
          </a:p>
          <a:p>
            <a:r>
              <a:rPr lang="en-US" sz="2000" dirty="0"/>
              <a:t>Target behaviors identified and defined</a:t>
            </a:r>
          </a:p>
          <a:p>
            <a:r>
              <a:rPr lang="en-US" sz="2000" dirty="0"/>
              <a:t>Antecedents (predictors) of problem behavior occurrence</a:t>
            </a:r>
          </a:p>
          <a:p>
            <a:r>
              <a:rPr lang="en-US" sz="2000" dirty="0"/>
              <a:t>Consequences/responses of others following problem behavior</a:t>
            </a:r>
          </a:p>
          <a:p>
            <a:r>
              <a:rPr lang="en-US" sz="2000" dirty="0"/>
              <a:t>Hypothesis generated by </a:t>
            </a:r>
            <a:r>
              <a:rPr lang="en-US" sz="2000" dirty="0" smtClean="0"/>
              <a:t>data</a:t>
            </a:r>
          </a:p>
          <a:p>
            <a:r>
              <a:rPr lang="en-US" sz="2000" b="1" dirty="0" smtClean="0"/>
              <a:t>Function-based </a:t>
            </a:r>
            <a:r>
              <a:rPr lang="en-US" sz="2000" dirty="0" smtClean="0"/>
              <a:t>understanding of behavior</a:t>
            </a:r>
            <a:endParaRPr lang="en-US" sz="2000" dirty="0"/>
          </a:p>
          <a:p>
            <a:r>
              <a:rPr lang="en-US" sz="2000" dirty="0"/>
              <a:t>Multi-component intervention plan built and linked with hypothesis</a:t>
            </a:r>
          </a:p>
          <a:p>
            <a:r>
              <a:rPr lang="en-US" sz="2000" dirty="0"/>
              <a:t>Progress monitoring plan established</a:t>
            </a:r>
          </a:p>
          <a:p>
            <a:r>
              <a:rPr lang="en-US" sz="2000" dirty="0"/>
              <a:t>Fidelity measurement of intervention implementation developed and scheduled</a:t>
            </a:r>
          </a:p>
          <a:p>
            <a:r>
              <a:rPr lang="en-US" sz="2000" dirty="0"/>
              <a:t>Follow-up meeting to make data-based decisions</a:t>
            </a:r>
          </a:p>
        </p:txBody>
      </p:sp>
    </p:spTree>
    <p:extLst>
      <p:ext uri="{BB962C8B-B14F-4D97-AF65-F5344CB8AC3E}">
        <p14:creationId xmlns:p14="http://schemas.microsoft.com/office/powerpoint/2010/main" val="135465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52425" y="1920875"/>
            <a:ext cx="4343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charset="0"/>
                <a:ea typeface="ＭＳ Ｐゴシック" charset="0"/>
                <a:cs typeface="ＭＳ Ｐゴシック" charset="0"/>
              </a:defRPr>
            </a:lvl1pPr>
            <a:lvl2pPr marL="742950" indent="-285750">
              <a:defRPr sz="2200">
                <a:solidFill>
                  <a:schemeClr val="tx2"/>
                </a:solidFill>
                <a:latin typeface="Georgia" charset="0"/>
                <a:ea typeface="ＭＳ Ｐゴシック" charset="0"/>
              </a:defRPr>
            </a:lvl2pPr>
            <a:lvl3pPr marL="1143000">
              <a:defRPr sz="2000">
                <a:solidFill>
                  <a:schemeClr val="tx1"/>
                </a:solidFill>
                <a:latin typeface="Georgia" charset="0"/>
                <a:ea typeface="ＭＳ Ｐゴシック" charset="0"/>
              </a:defRPr>
            </a:lvl3pPr>
            <a:lvl4pPr marL="1600200">
              <a:defRPr sz="2000">
                <a:solidFill>
                  <a:schemeClr val="tx2"/>
                </a:solidFill>
                <a:latin typeface="Georgia" charset="0"/>
                <a:ea typeface="ＭＳ Ｐゴシック" charset="0"/>
              </a:defRPr>
            </a:lvl4pPr>
            <a:lvl5pPr marL="2057400">
              <a:defRPr>
                <a:solidFill>
                  <a:schemeClr val="tx1"/>
                </a:solidFill>
                <a:latin typeface="Georgia" charset="0"/>
                <a:ea typeface="ＭＳ Ｐゴシック" charset="0"/>
              </a:defRPr>
            </a:lvl5pPr>
            <a:lvl6pPr marL="2514600" indent="-228600" eaLnBrk="0" fontAlgn="base" hangingPunct="0">
              <a:spcAft>
                <a:spcPct val="0"/>
              </a:spcAft>
              <a:buClr>
                <a:srgbClr val="4BACC6"/>
              </a:buClr>
              <a:buChar char="•"/>
              <a:defRPr>
                <a:solidFill>
                  <a:schemeClr val="tx1"/>
                </a:solidFill>
                <a:latin typeface="Georgia" charset="0"/>
                <a:ea typeface="ＭＳ Ｐゴシック" charset="0"/>
              </a:defRPr>
            </a:lvl6pPr>
            <a:lvl7pPr marL="2971800" indent="-228600" eaLnBrk="0" fontAlgn="base" hangingPunct="0">
              <a:spcAft>
                <a:spcPct val="0"/>
              </a:spcAft>
              <a:buClr>
                <a:srgbClr val="4BACC6"/>
              </a:buClr>
              <a:defRPr>
                <a:solidFill>
                  <a:schemeClr val="tx1"/>
                </a:solidFill>
                <a:latin typeface="Georgia" charset="0"/>
                <a:ea typeface="ＭＳ Ｐゴシック" charset="0"/>
              </a:defRPr>
            </a:lvl7pPr>
            <a:lvl8pPr marL="3429000" indent="-228600" eaLnBrk="0" fontAlgn="base" hangingPunct="0">
              <a:spcAft>
                <a:spcPct val="0"/>
              </a:spcAft>
              <a:buClr>
                <a:srgbClr val="4BACC6"/>
              </a:buClr>
              <a:defRPr>
                <a:solidFill>
                  <a:schemeClr val="tx1"/>
                </a:solidFill>
                <a:latin typeface="Georgia" charset="0"/>
                <a:ea typeface="ＭＳ Ｐゴシック" charset="0"/>
              </a:defRPr>
            </a:lvl8pPr>
            <a:lvl9pPr marL="3886200" indent="-228600" eaLnBrk="0" fontAlgn="base" hangingPunct="0">
              <a:spcAft>
                <a:spcPct val="0"/>
              </a:spcAft>
              <a:buClr>
                <a:srgbClr val="4BACC6"/>
              </a:buClr>
              <a:defRPr>
                <a:solidFill>
                  <a:schemeClr val="tx1"/>
                </a:solidFill>
                <a:latin typeface="Georgia" charset="0"/>
                <a:ea typeface="ＭＳ Ｐゴシック" charset="0"/>
              </a:defRPr>
            </a:lvl9pPr>
          </a:lstStyle>
          <a:p>
            <a:pPr eaLnBrk="0" hangingPunct="0"/>
            <a:r>
              <a:rPr lang="en-US" sz="1600" b="1" u="sng">
                <a:latin typeface="Arial Narrow" charset="0"/>
              </a:rPr>
              <a:t>Tier 3/Tertiary Interventions	               1-5%</a:t>
            </a:r>
            <a:endParaRPr lang="en-US" sz="1600" b="1">
              <a:latin typeface="Arial Narrow" charset="0"/>
            </a:endParaRPr>
          </a:p>
          <a:p>
            <a:pPr eaLnBrk="0" hangingPunct="0">
              <a:buFontTx/>
              <a:buChar char="•"/>
            </a:pPr>
            <a:r>
              <a:rPr lang="en-US" sz="1400">
                <a:latin typeface="Arial Narrow" charset="0"/>
              </a:rPr>
              <a:t>_____________________</a:t>
            </a:r>
          </a:p>
          <a:p>
            <a:pPr eaLnBrk="0" hangingPunct="0">
              <a:buFontTx/>
              <a:buChar char="•"/>
            </a:pPr>
            <a:r>
              <a:rPr lang="en-US" sz="1400">
                <a:latin typeface="Arial Narrow" charset="0"/>
              </a:rPr>
              <a:t>_____________________</a:t>
            </a:r>
          </a:p>
          <a:p>
            <a:pPr eaLnBrk="0" hangingPunct="0">
              <a:buFontTx/>
              <a:buChar char="•"/>
            </a:pPr>
            <a:r>
              <a:rPr lang="en-US" sz="1400">
                <a:latin typeface="Arial Narrow" charset="0"/>
              </a:rPr>
              <a:t>_____________________</a:t>
            </a:r>
          </a:p>
        </p:txBody>
      </p:sp>
      <p:sp>
        <p:nvSpPr>
          <p:cNvPr id="32771" name="Text Box 3"/>
          <p:cNvSpPr txBox="1">
            <a:spLocks noChangeArrowheads="1"/>
          </p:cNvSpPr>
          <p:nvPr/>
        </p:nvSpPr>
        <p:spPr bwMode="auto">
          <a:xfrm>
            <a:off x="4529138" y="1920875"/>
            <a:ext cx="43545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charset="0"/>
                <a:ea typeface="ＭＳ Ｐゴシック" charset="0"/>
                <a:cs typeface="ＭＳ Ｐゴシック" charset="0"/>
              </a:defRPr>
            </a:lvl1pPr>
            <a:lvl2pPr marL="742950" indent="-285750">
              <a:defRPr sz="2200">
                <a:solidFill>
                  <a:schemeClr val="tx2"/>
                </a:solidFill>
                <a:latin typeface="Georgia" charset="0"/>
                <a:ea typeface="ＭＳ Ｐゴシック" charset="0"/>
              </a:defRPr>
            </a:lvl2pPr>
            <a:lvl3pPr marL="1143000">
              <a:defRPr sz="2000">
                <a:solidFill>
                  <a:schemeClr val="tx1"/>
                </a:solidFill>
                <a:latin typeface="Georgia" charset="0"/>
                <a:ea typeface="ＭＳ Ｐゴシック" charset="0"/>
              </a:defRPr>
            </a:lvl3pPr>
            <a:lvl4pPr marL="1600200">
              <a:defRPr sz="2000">
                <a:solidFill>
                  <a:schemeClr val="tx2"/>
                </a:solidFill>
                <a:latin typeface="Georgia" charset="0"/>
                <a:ea typeface="ＭＳ Ｐゴシック" charset="0"/>
              </a:defRPr>
            </a:lvl4pPr>
            <a:lvl5pPr marL="1828800">
              <a:defRPr>
                <a:solidFill>
                  <a:schemeClr val="tx1"/>
                </a:solidFill>
                <a:latin typeface="Georgia" charset="0"/>
                <a:ea typeface="ＭＳ Ｐゴシック" charset="0"/>
              </a:defRPr>
            </a:lvl5pPr>
            <a:lvl6pPr marL="2286000" eaLnBrk="0" fontAlgn="base" hangingPunct="0">
              <a:spcAft>
                <a:spcPct val="0"/>
              </a:spcAft>
              <a:buClr>
                <a:srgbClr val="4BACC6"/>
              </a:buClr>
              <a:buChar char="•"/>
              <a:defRPr>
                <a:solidFill>
                  <a:schemeClr val="tx1"/>
                </a:solidFill>
                <a:latin typeface="Georgia" charset="0"/>
                <a:ea typeface="ＭＳ Ｐゴシック" charset="0"/>
              </a:defRPr>
            </a:lvl6pPr>
            <a:lvl7pPr marL="2743200" eaLnBrk="0" fontAlgn="base" hangingPunct="0">
              <a:spcAft>
                <a:spcPct val="0"/>
              </a:spcAft>
              <a:buClr>
                <a:srgbClr val="4BACC6"/>
              </a:buClr>
              <a:defRPr>
                <a:solidFill>
                  <a:schemeClr val="tx1"/>
                </a:solidFill>
                <a:latin typeface="Georgia" charset="0"/>
                <a:ea typeface="ＭＳ Ｐゴシック" charset="0"/>
              </a:defRPr>
            </a:lvl7pPr>
            <a:lvl8pPr marL="3200400" eaLnBrk="0" fontAlgn="base" hangingPunct="0">
              <a:spcAft>
                <a:spcPct val="0"/>
              </a:spcAft>
              <a:buClr>
                <a:srgbClr val="4BACC6"/>
              </a:buClr>
              <a:defRPr>
                <a:solidFill>
                  <a:schemeClr val="tx1"/>
                </a:solidFill>
                <a:latin typeface="Georgia" charset="0"/>
                <a:ea typeface="ＭＳ Ｐゴシック" charset="0"/>
              </a:defRPr>
            </a:lvl8pPr>
            <a:lvl9pPr marL="3657600" eaLnBrk="0" fontAlgn="base" hangingPunct="0">
              <a:spcAft>
                <a:spcPct val="0"/>
              </a:spcAft>
              <a:buClr>
                <a:srgbClr val="4BACC6"/>
              </a:buClr>
              <a:defRPr>
                <a:solidFill>
                  <a:schemeClr val="tx1"/>
                </a:solidFill>
                <a:latin typeface="Georgia" charset="0"/>
                <a:ea typeface="ＭＳ Ｐゴシック" charset="0"/>
              </a:defRPr>
            </a:lvl9pPr>
          </a:lstStyle>
          <a:p>
            <a:pPr eaLnBrk="0" hangingPunct="0"/>
            <a:r>
              <a:rPr lang="en-US" sz="1600" b="1">
                <a:latin typeface="Arial Narrow" charset="0"/>
              </a:rPr>
              <a:t>  </a:t>
            </a:r>
            <a:r>
              <a:rPr lang="en-US" sz="1600" b="1" u="sng">
                <a:latin typeface="Arial Narrow" charset="0"/>
              </a:rPr>
              <a:t>1-5%		Tier 3/Tertiary Interventions</a:t>
            </a:r>
            <a:endParaRPr lang="en-US" sz="1600" b="1">
              <a:latin typeface="Arial Narrow" charset="0"/>
            </a:endParaRPr>
          </a:p>
          <a:p>
            <a:pPr lvl="4" eaLnBrk="0" hangingPunct="0">
              <a:buFontTx/>
              <a:buChar char="•"/>
            </a:pPr>
            <a:r>
              <a:rPr lang="en-US" sz="1400">
                <a:latin typeface="Arial Narrow" charset="0"/>
              </a:rPr>
              <a:t>___________________________</a:t>
            </a:r>
          </a:p>
          <a:p>
            <a:pPr lvl="4" eaLnBrk="0" hangingPunct="0">
              <a:buFontTx/>
              <a:buChar char="•"/>
            </a:pPr>
            <a:r>
              <a:rPr lang="en-US" sz="1400">
                <a:latin typeface="Arial Narrow" charset="0"/>
              </a:rPr>
              <a:t>___________________________</a:t>
            </a:r>
          </a:p>
          <a:p>
            <a:pPr lvl="4" eaLnBrk="0" hangingPunct="0">
              <a:buFontTx/>
              <a:buChar char="•"/>
            </a:pPr>
            <a:r>
              <a:rPr lang="en-US" sz="1400">
                <a:latin typeface="Arial Narrow" charset="0"/>
              </a:rPr>
              <a:t>___________________________</a:t>
            </a:r>
          </a:p>
        </p:txBody>
      </p:sp>
      <p:sp>
        <p:nvSpPr>
          <p:cNvPr id="32772" name="Text Box 4"/>
          <p:cNvSpPr txBox="1">
            <a:spLocks noChangeArrowheads="1"/>
          </p:cNvSpPr>
          <p:nvPr/>
        </p:nvSpPr>
        <p:spPr bwMode="auto">
          <a:xfrm>
            <a:off x="352425" y="2974975"/>
            <a:ext cx="3733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charset="0"/>
                <a:ea typeface="ＭＳ Ｐゴシック" charset="0"/>
                <a:cs typeface="ＭＳ Ｐゴシック" charset="0"/>
              </a:defRPr>
            </a:lvl1pPr>
            <a:lvl2pPr marL="742950" indent="-285750">
              <a:defRPr sz="2200">
                <a:solidFill>
                  <a:schemeClr val="tx2"/>
                </a:solidFill>
                <a:latin typeface="Georgia" charset="0"/>
                <a:ea typeface="ＭＳ Ｐゴシック" charset="0"/>
              </a:defRPr>
            </a:lvl2pPr>
            <a:lvl3pPr marL="1143000">
              <a:defRPr sz="2000">
                <a:solidFill>
                  <a:schemeClr val="tx1"/>
                </a:solidFill>
                <a:latin typeface="Georgia" charset="0"/>
                <a:ea typeface="ＭＳ Ｐゴシック" charset="0"/>
              </a:defRPr>
            </a:lvl3pPr>
            <a:lvl4pPr marL="1600200">
              <a:defRPr sz="2000">
                <a:solidFill>
                  <a:schemeClr val="tx2"/>
                </a:solidFill>
                <a:latin typeface="Georgia" charset="0"/>
                <a:ea typeface="ＭＳ Ｐゴシック" charset="0"/>
              </a:defRPr>
            </a:lvl4pPr>
            <a:lvl5pPr marL="2057400">
              <a:defRPr>
                <a:solidFill>
                  <a:schemeClr val="tx1"/>
                </a:solidFill>
                <a:latin typeface="Georgia" charset="0"/>
                <a:ea typeface="ＭＳ Ｐゴシック" charset="0"/>
              </a:defRPr>
            </a:lvl5pPr>
            <a:lvl6pPr marL="2514600" indent="-228600" eaLnBrk="0" fontAlgn="base" hangingPunct="0">
              <a:spcAft>
                <a:spcPct val="0"/>
              </a:spcAft>
              <a:buClr>
                <a:srgbClr val="4BACC6"/>
              </a:buClr>
              <a:buChar char="•"/>
              <a:defRPr>
                <a:solidFill>
                  <a:schemeClr val="tx1"/>
                </a:solidFill>
                <a:latin typeface="Georgia" charset="0"/>
                <a:ea typeface="ＭＳ Ｐゴシック" charset="0"/>
              </a:defRPr>
            </a:lvl6pPr>
            <a:lvl7pPr marL="2971800" indent="-228600" eaLnBrk="0" fontAlgn="base" hangingPunct="0">
              <a:spcAft>
                <a:spcPct val="0"/>
              </a:spcAft>
              <a:buClr>
                <a:srgbClr val="4BACC6"/>
              </a:buClr>
              <a:defRPr>
                <a:solidFill>
                  <a:schemeClr val="tx1"/>
                </a:solidFill>
                <a:latin typeface="Georgia" charset="0"/>
                <a:ea typeface="ＭＳ Ｐゴシック" charset="0"/>
              </a:defRPr>
            </a:lvl7pPr>
            <a:lvl8pPr marL="3429000" indent="-228600" eaLnBrk="0" fontAlgn="base" hangingPunct="0">
              <a:spcAft>
                <a:spcPct val="0"/>
              </a:spcAft>
              <a:buClr>
                <a:srgbClr val="4BACC6"/>
              </a:buClr>
              <a:defRPr>
                <a:solidFill>
                  <a:schemeClr val="tx1"/>
                </a:solidFill>
                <a:latin typeface="Georgia" charset="0"/>
                <a:ea typeface="ＭＳ Ｐゴシック" charset="0"/>
              </a:defRPr>
            </a:lvl8pPr>
            <a:lvl9pPr marL="3886200" indent="-228600" eaLnBrk="0" fontAlgn="base" hangingPunct="0">
              <a:spcAft>
                <a:spcPct val="0"/>
              </a:spcAft>
              <a:buClr>
                <a:srgbClr val="4BACC6"/>
              </a:buClr>
              <a:defRPr>
                <a:solidFill>
                  <a:schemeClr val="tx1"/>
                </a:solidFill>
                <a:latin typeface="Georgia" charset="0"/>
                <a:ea typeface="ＭＳ Ｐゴシック" charset="0"/>
              </a:defRPr>
            </a:lvl9pPr>
          </a:lstStyle>
          <a:p>
            <a:pPr eaLnBrk="0" hangingPunct="0"/>
            <a:r>
              <a:rPr lang="en-US" sz="1600" b="1" u="sng">
                <a:latin typeface="Arial Narrow" charset="0"/>
              </a:rPr>
              <a:t>Tier 2/Secondary Interventions	      5-15%</a:t>
            </a:r>
            <a:endParaRPr lang="en-US" sz="1600" b="1">
              <a:latin typeface="Arial Narrow" charset="0"/>
            </a:endParaRPr>
          </a:p>
          <a:p>
            <a:pPr eaLnBrk="0" hangingPunct="0">
              <a:buFontTx/>
              <a:buChar char="•"/>
            </a:pPr>
            <a:r>
              <a:rPr lang="en-US" sz="1400">
                <a:latin typeface="Arial Narrow" charset="0"/>
              </a:rPr>
              <a:t>___________________________</a:t>
            </a:r>
          </a:p>
          <a:p>
            <a:pPr eaLnBrk="0" hangingPunct="0">
              <a:buFontTx/>
              <a:buChar char="•"/>
            </a:pPr>
            <a:r>
              <a:rPr lang="en-US" sz="1400">
                <a:latin typeface="Arial Narrow" charset="0"/>
              </a:rPr>
              <a:t>___________________________</a:t>
            </a:r>
          </a:p>
          <a:p>
            <a:pPr eaLnBrk="0" hangingPunct="0">
              <a:buFontTx/>
              <a:buChar char="•"/>
            </a:pPr>
            <a:r>
              <a:rPr lang="en-US" sz="1400">
                <a:latin typeface="Arial Narrow" charset="0"/>
              </a:rPr>
              <a:t>___________________________</a:t>
            </a:r>
          </a:p>
          <a:p>
            <a:pPr eaLnBrk="0" hangingPunct="0">
              <a:buFontTx/>
              <a:buChar char="•"/>
            </a:pPr>
            <a:r>
              <a:rPr lang="en-US" sz="1400">
                <a:latin typeface="Arial Narrow" charset="0"/>
              </a:rPr>
              <a:t>___________________________</a:t>
            </a:r>
          </a:p>
          <a:p>
            <a:pPr eaLnBrk="0" hangingPunct="0">
              <a:buFontTx/>
              <a:buChar char="•"/>
            </a:pPr>
            <a:r>
              <a:rPr lang="en-US" sz="1400">
                <a:latin typeface="Arial Narrow" charset="0"/>
              </a:rPr>
              <a:t>___________________________</a:t>
            </a:r>
          </a:p>
          <a:p>
            <a:pPr eaLnBrk="0" hangingPunct="0">
              <a:buFontTx/>
              <a:buChar char="•"/>
            </a:pPr>
            <a:r>
              <a:rPr lang="en-US" sz="1400">
                <a:latin typeface="Arial Narrow" charset="0"/>
              </a:rPr>
              <a:t>___________________________</a:t>
            </a:r>
          </a:p>
        </p:txBody>
      </p:sp>
      <p:sp>
        <p:nvSpPr>
          <p:cNvPr id="32773" name="Text Box 5"/>
          <p:cNvSpPr txBox="1">
            <a:spLocks noChangeArrowheads="1"/>
          </p:cNvSpPr>
          <p:nvPr/>
        </p:nvSpPr>
        <p:spPr bwMode="auto">
          <a:xfrm>
            <a:off x="4529138" y="2971800"/>
            <a:ext cx="458311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charset="0"/>
                <a:ea typeface="ＭＳ Ｐゴシック" charset="0"/>
                <a:cs typeface="ＭＳ Ｐゴシック" charset="0"/>
              </a:defRPr>
            </a:lvl1pPr>
            <a:lvl2pPr marL="742950" indent="-285750">
              <a:defRPr sz="2200">
                <a:solidFill>
                  <a:schemeClr val="tx2"/>
                </a:solidFill>
                <a:latin typeface="Georgia" charset="0"/>
                <a:ea typeface="ＭＳ Ｐゴシック" charset="0"/>
              </a:defRPr>
            </a:lvl2pPr>
            <a:lvl3pPr marL="1143000">
              <a:defRPr sz="2000">
                <a:solidFill>
                  <a:schemeClr val="tx1"/>
                </a:solidFill>
                <a:latin typeface="Georgia" charset="0"/>
                <a:ea typeface="ＭＳ Ｐゴシック" charset="0"/>
              </a:defRPr>
            </a:lvl3pPr>
            <a:lvl4pPr marL="1600200">
              <a:defRPr sz="2000">
                <a:solidFill>
                  <a:schemeClr val="tx2"/>
                </a:solidFill>
                <a:latin typeface="Georgia" charset="0"/>
                <a:ea typeface="ＭＳ Ｐゴシック" charset="0"/>
              </a:defRPr>
            </a:lvl4pPr>
            <a:lvl5pPr marL="1828800">
              <a:defRPr>
                <a:solidFill>
                  <a:schemeClr val="tx1"/>
                </a:solidFill>
                <a:latin typeface="Georgia" charset="0"/>
                <a:ea typeface="ＭＳ Ｐゴシック" charset="0"/>
              </a:defRPr>
            </a:lvl5pPr>
            <a:lvl6pPr marL="2286000" eaLnBrk="0" fontAlgn="base" hangingPunct="0">
              <a:spcAft>
                <a:spcPct val="0"/>
              </a:spcAft>
              <a:buClr>
                <a:srgbClr val="4BACC6"/>
              </a:buClr>
              <a:buChar char="•"/>
              <a:defRPr>
                <a:solidFill>
                  <a:schemeClr val="tx1"/>
                </a:solidFill>
                <a:latin typeface="Georgia" charset="0"/>
                <a:ea typeface="ＭＳ Ｐゴシック" charset="0"/>
              </a:defRPr>
            </a:lvl6pPr>
            <a:lvl7pPr marL="2743200" eaLnBrk="0" fontAlgn="base" hangingPunct="0">
              <a:spcAft>
                <a:spcPct val="0"/>
              </a:spcAft>
              <a:buClr>
                <a:srgbClr val="4BACC6"/>
              </a:buClr>
              <a:defRPr>
                <a:solidFill>
                  <a:schemeClr val="tx1"/>
                </a:solidFill>
                <a:latin typeface="Georgia" charset="0"/>
                <a:ea typeface="ＭＳ Ｐゴシック" charset="0"/>
              </a:defRPr>
            </a:lvl7pPr>
            <a:lvl8pPr marL="3200400" eaLnBrk="0" fontAlgn="base" hangingPunct="0">
              <a:spcAft>
                <a:spcPct val="0"/>
              </a:spcAft>
              <a:buClr>
                <a:srgbClr val="4BACC6"/>
              </a:buClr>
              <a:defRPr>
                <a:solidFill>
                  <a:schemeClr val="tx1"/>
                </a:solidFill>
                <a:latin typeface="Georgia" charset="0"/>
                <a:ea typeface="ＭＳ Ｐゴシック" charset="0"/>
              </a:defRPr>
            </a:lvl8pPr>
            <a:lvl9pPr marL="3657600" eaLnBrk="0" fontAlgn="base" hangingPunct="0">
              <a:spcAft>
                <a:spcPct val="0"/>
              </a:spcAft>
              <a:buClr>
                <a:srgbClr val="4BACC6"/>
              </a:buClr>
              <a:defRPr>
                <a:solidFill>
                  <a:schemeClr val="tx1"/>
                </a:solidFill>
                <a:latin typeface="Georgia" charset="0"/>
                <a:ea typeface="ＭＳ Ｐゴシック" charset="0"/>
              </a:defRPr>
            </a:lvl9pPr>
          </a:lstStyle>
          <a:p>
            <a:pPr eaLnBrk="0" hangingPunct="0"/>
            <a:r>
              <a:rPr lang="en-US" sz="1600" b="1">
                <a:latin typeface="Arial Narrow" charset="0"/>
              </a:rPr>
              <a:t>         </a:t>
            </a:r>
            <a:r>
              <a:rPr lang="en-US" sz="1600" b="1" u="sng">
                <a:latin typeface="Arial Narrow" charset="0"/>
              </a:rPr>
              <a:t>5-15%		Tier 2/Secondary Interventions</a:t>
            </a:r>
            <a:endParaRPr lang="en-US" sz="1600" b="1">
              <a:latin typeface="Arial Narrow" charset="0"/>
            </a:endParaRPr>
          </a:p>
          <a:p>
            <a:pPr lvl="4" eaLnBrk="0" hangingPunct="0">
              <a:buFontTx/>
              <a:buChar char="•"/>
            </a:pPr>
            <a:r>
              <a:rPr lang="en-US" sz="1400">
                <a:latin typeface="Arial Narrow" charset="0"/>
              </a:rPr>
              <a:t>____________________________</a:t>
            </a:r>
          </a:p>
          <a:p>
            <a:pPr lvl="4" eaLnBrk="0" hangingPunct="0">
              <a:buFontTx/>
              <a:buChar char="•"/>
            </a:pPr>
            <a:r>
              <a:rPr lang="en-US" sz="1400">
                <a:latin typeface="Arial Narrow" charset="0"/>
              </a:rPr>
              <a:t>____________________________</a:t>
            </a:r>
          </a:p>
          <a:p>
            <a:pPr lvl="4" eaLnBrk="0" hangingPunct="0">
              <a:buFontTx/>
              <a:buChar char="•"/>
            </a:pPr>
            <a:r>
              <a:rPr lang="en-US" sz="1400">
                <a:latin typeface="Arial Narrow" charset="0"/>
              </a:rPr>
              <a:t>____________________________</a:t>
            </a:r>
          </a:p>
          <a:p>
            <a:pPr lvl="4" eaLnBrk="0" hangingPunct="0">
              <a:buFontTx/>
              <a:buChar char="•"/>
            </a:pPr>
            <a:r>
              <a:rPr lang="en-US" sz="1400">
                <a:latin typeface="Arial Narrow" charset="0"/>
              </a:rPr>
              <a:t>____________________________</a:t>
            </a:r>
          </a:p>
          <a:p>
            <a:pPr lvl="4" eaLnBrk="0" hangingPunct="0">
              <a:buFontTx/>
              <a:buChar char="•"/>
            </a:pPr>
            <a:r>
              <a:rPr lang="en-US" sz="1400">
                <a:latin typeface="Arial Narrow" charset="0"/>
              </a:rPr>
              <a:t>____________________________</a:t>
            </a:r>
          </a:p>
          <a:p>
            <a:pPr lvl="4" eaLnBrk="0" hangingPunct="0">
              <a:buFontTx/>
              <a:buChar char="•"/>
            </a:pPr>
            <a:r>
              <a:rPr lang="en-US" sz="1400">
                <a:latin typeface="Arial Narrow" charset="0"/>
              </a:rPr>
              <a:t>____________________________</a:t>
            </a:r>
          </a:p>
          <a:p>
            <a:pPr eaLnBrk="0" hangingPunct="0"/>
            <a:endParaRPr lang="en-US" sz="1400">
              <a:latin typeface="Arial Narrow" charset="0"/>
            </a:endParaRPr>
          </a:p>
        </p:txBody>
      </p:sp>
      <p:sp>
        <p:nvSpPr>
          <p:cNvPr id="32774" name="Text Box 6"/>
          <p:cNvSpPr txBox="1">
            <a:spLocks noChangeArrowheads="1"/>
          </p:cNvSpPr>
          <p:nvPr/>
        </p:nvSpPr>
        <p:spPr bwMode="auto">
          <a:xfrm>
            <a:off x="349250" y="4619625"/>
            <a:ext cx="35369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charset="0"/>
                <a:ea typeface="ＭＳ Ｐゴシック" charset="0"/>
                <a:cs typeface="ＭＳ Ｐゴシック" charset="0"/>
              </a:defRPr>
            </a:lvl1pPr>
            <a:lvl2pPr marL="742950" indent="-285750">
              <a:defRPr sz="2200">
                <a:solidFill>
                  <a:schemeClr val="tx2"/>
                </a:solidFill>
                <a:latin typeface="Georgia" charset="0"/>
                <a:ea typeface="ＭＳ Ｐゴシック" charset="0"/>
              </a:defRPr>
            </a:lvl2pPr>
            <a:lvl3pPr marL="1143000">
              <a:defRPr sz="2000">
                <a:solidFill>
                  <a:schemeClr val="tx1"/>
                </a:solidFill>
                <a:latin typeface="Georgia" charset="0"/>
                <a:ea typeface="ＭＳ Ｐゴシック" charset="0"/>
              </a:defRPr>
            </a:lvl3pPr>
            <a:lvl4pPr marL="1600200">
              <a:defRPr sz="2000">
                <a:solidFill>
                  <a:schemeClr val="tx2"/>
                </a:solidFill>
                <a:latin typeface="Georgia" charset="0"/>
                <a:ea typeface="ＭＳ Ｐゴシック" charset="0"/>
              </a:defRPr>
            </a:lvl4pPr>
            <a:lvl5pPr marL="2057400">
              <a:defRPr>
                <a:solidFill>
                  <a:schemeClr val="tx1"/>
                </a:solidFill>
                <a:latin typeface="Georgia" charset="0"/>
                <a:ea typeface="ＭＳ Ｐゴシック" charset="0"/>
              </a:defRPr>
            </a:lvl5pPr>
            <a:lvl6pPr marL="2514600" indent="-228600" eaLnBrk="0" fontAlgn="base" hangingPunct="0">
              <a:spcAft>
                <a:spcPct val="0"/>
              </a:spcAft>
              <a:buClr>
                <a:srgbClr val="4BACC6"/>
              </a:buClr>
              <a:buChar char="•"/>
              <a:defRPr>
                <a:solidFill>
                  <a:schemeClr val="tx1"/>
                </a:solidFill>
                <a:latin typeface="Georgia" charset="0"/>
                <a:ea typeface="ＭＳ Ｐゴシック" charset="0"/>
              </a:defRPr>
            </a:lvl6pPr>
            <a:lvl7pPr marL="2971800" indent="-228600" eaLnBrk="0" fontAlgn="base" hangingPunct="0">
              <a:spcAft>
                <a:spcPct val="0"/>
              </a:spcAft>
              <a:buClr>
                <a:srgbClr val="4BACC6"/>
              </a:buClr>
              <a:defRPr>
                <a:solidFill>
                  <a:schemeClr val="tx1"/>
                </a:solidFill>
                <a:latin typeface="Georgia" charset="0"/>
                <a:ea typeface="ＭＳ Ｐゴシック" charset="0"/>
              </a:defRPr>
            </a:lvl7pPr>
            <a:lvl8pPr marL="3429000" indent="-228600" eaLnBrk="0" fontAlgn="base" hangingPunct="0">
              <a:spcAft>
                <a:spcPct val="0"/>
              </a:spcAft>
              <a:buClr>
                <a:srgbClr val="4BACC6"/>
              </a:buClr>
              <a:defRPr>
                <a:solidFill>
                  <a:schemeClr val="tx1"/>
                </a:solidFill>
                <a:latin typeface="Georgia" charset="0"/>
                <a:ea typeface="ＭＳ Ｐゴシック" charset="0"/>
              </a:defRPr>
            </a:lvl8pPr>
            <a:lvl9pPr marL="3886200" indent="-228600" eaLnBrk="0" fontAlgn="base" hangingPunct="0">
              <a:spcAft>
                <a:spcPct val="0"/>
              </a:spcAft>
              <a:buClr>
                <a:srgbClr val="4BACC6"/>
              </a:buClr>
              <a:defRPr>
                <a:solidFill>
                  <a:schemeClr val="tx1"/>
                </a:solidFill>
                <a:latin typeface="Georgia" charset="0"/>
                <a:ea typeface="ＭＳ Ｐゴシック" charset="0"/>
              </a:defRPr>
            </a:lvl9pPr>
          </a:lstStyle>
          <a:p>
            <a:pPr eaLnBrk="0" hangingPunct="0"/>
            <a:r>
              <a:rPr lang="en-US" sz="1600" b="1" u="sng">
                <a:latin typeface="Arial Narrow" charset="0"/>
              </a:rPr>
              <a:t>Tier 1/Universal Interventions   80-90%</a:t>
            </a:r>
          </a:p>
          <a:p>
            <a:pPr eaLnBrk="0" hangingPunct="0">
              <a:buFontTx/>
              <a:buChar char="•"/>
            </a:pPr>
            <a:r>
              <a:rPr lang="en-US" sz="1600" b="1">
                <a:latin typeface="Arial Narrow" charset="0"/>
              </a:rPr>
              <a:t>________________________</a:t>
            </a:r>
          </a:p>
          <a:p>
            <a:pPr eaLnBrk="0" hangingPunct="0">
              <a:buFontTx/>
              <a:buChar char="•"/>
            </a:pPr>
            <a:r>
              <a:rPr lang="en-US" sz="1600" b="1">
                <a:latin typeface="Arial Narrow" charset="0"/>
              </a:rPr>
              <a:t>________________________</a:t>
            </a:r>
          </a:p>
          <a:p>
            <a:pPr eaLnBrk="0" hangingPunct="0">
              <a:buFontTx/>
              <a:buChar char="•"/>
            </a:pPr>
            <a:r>
              <a:rPr lang="en-US" sz="1600" b="1">
                <a:latin typeface="Arial Narrow" charset="0"/>
              </a:rPr>
              <a:t>________________________</a:t>
            </a:r>
          </a:p>
          <a:p>
            <a:pPr eaLnBrk="0" hangingPunct="0">
              <a:buFontTx/>
              <a:buChar char="•"/>
            </a:pPr>
            <a:r>
              <a:rPr lang="en-US" sz="1600" b="1">
                <a:latin typeface="Arial Narrow" charset="0"/>
              </a:rPr>
              <a:t>________________________</a:t>
            </a:r>
          </a:p>
          <a:p>
            <a:pPr eaLnBrk="0" hangingPunct="0">
              <a:buFontTx/>
              <a:buChar char="•"/>
            </a:pPr>
            <a:endParaRPr lang="en-US" sz="1600" b="1">
              <a:latin typeface="Arial Narrow" charset="0"/>
            </a:endParaRPr>
          </a:p>
          <a:p>
            <a:pPr eaLnBrk="0" hangingPunct="0">
              <a:buFontTx/>
              <a:buChar char="•"/>
            </a:pPr>
            <a:endParaRPr lang="en-US" sz="1600" b="1">
              <a:latin typeface="Arial Narrow" charset="0"/>
            </a:endParaRPr>
          </a:p>
        </p:txBody>
      </p:sp>
      <p:sp>
        <p:nvSpPr>
          <p:cNvPr id="32775" name="Text Box 7"/>
          <p:cNvSpPr txBox="1">
            <a:spLocks noChangeArrowheads="1"/>
          </p:cNvSpPr>
          <p:nvPr/>
        </p:nvSpPr>
        <p:spPr bwMode="auto">
          <a:xfrm>
            <a:off x="4529138" y="4619625"/>
            <a:ext cx="435451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charset="0"/>
                <a:ea typeface="ＭＳ Ｐゴシック" charset="0"/>
                <a:cs typeface="ＭＳ Ｐゴシック" charset="0"/>
              </a:defRPr>
            </a:lvl1pPr>
            <a:lvl2pPr marL="742950" indent="-285750">
              <a:defRPr sz="2200">
                <a:solidFill>
                  <a:schemeClr val="tx2"/>
                </a:solidFill>
                <a:latin typeface="Georgia" charset="0"/>
                <a:ea typeface="ＭＳ Ｐゴシック" charset="0"/>
              </a:defRPr>
            </a:lvl2pPr>
            <a:lvl3pPr marL="1143000">
              <a:defRPr sz="2000">
                <a:solidFill>
                  <a:schemeClr val="tx1"/>
                </a:solidFill>
                <a:latin typeface="Georgia" charset="0"/>
                <a:ea typeface="ＭＳ Ｐゴシック" charset="0"/>
              </a:defRPr>
            </a:lvl3pPr>
            <a:lvl4pPr marL="1600200">
              <a:defRPr sz="2000">
                <a:solidFill>
                  <a:schemeClr val="tx2"/>
                </a:solidFill>
                <a:latin typeface="Georgia" charset="0"/>
                <a:ea typeface="ＭＳ Ｐゴシック" charset="0"/>
              </a:defRPr>
            </a:lvl4pPr>
            <a:lvl5pPr marL="1828800">
              <a:defRPr>
                <a:solidFill>
                  <a:schemeClr val="tx1"/>
                </a:solidFill>
                <a:latin typeface="Georgia" charset="0"/>
                <a:ea typeface="ＭＳ Ｐゴシック" charset="0"/>
              </a:defRPr>
            </a:lvl5pPr>
            <a:lvl6pPr marL="2286000" eaLnBrk="0" fontAlgn="base" hangingPunct="0">
              <a:spcAft>
                <a:spcPct val="0"/>
              </a:spcAft>
              <a:buClr>
                <a:srgbClr val="4BACC6"/>
              </a:buClr>
              <a:buChar char="•"/>
              <a:defRPr>
                <a:solidFill>
                  <a:schemeClr val="tx1"/>
                </a:solidFill>
                <a:latin typeface="Georgia" charset="0"/>
                <a:ea typeface="ＭＳ Ｐゴシック" charset="0"/>
              </a:defRPr>
            </a:lvl6pPr>
            <a:lvl7pPr marL="2743200" eaLnBrk="0" fontAlgn="base" hangingPunct="0">
              <a:spcAft>
                <a:spcPct val="0"/>
              </a:spcAft>
              <a:buClr>
                <a:srgbClr val="4BACC6"/>
              </a:buClr>
              <a:defRPr>
                <a:solidFill>
                  <a:schemeClr val="tx1"/>
                </a:solidFill>
                <a:latin typeface="Georgia" charset="0"/>
                <a:ea typeface="ＭＳ Ｐゴシック" charset="0"/>
              </a:defRPr>
            </a:lvl7pPr>
            <a:lvl8pPr marL="3200400" eaLnBrk="0" fontAlgn="base" hangingPunct="0">
              <a:spcAft>
                <a:spcPct val="0"/>
              </a:spcAft>
              <a:buClr>
                <a:srgbClr val="4BACC6"/>
              </a:buClr>
              <a:defRPr>
                <a:solidFill>
                  <a:schemeClr val="tx1"/>
                </a:solidFill>
                <a:latin typeface="Georgia" charset="0"/>
                <a:ea typeface="ＭＳ Ｐゴシック" charset="0"/>
              </a:defRPr>
            </a:lvl8pPr>
            <a:lvl9pPr marL="3657600" eaLnBrk="0" fontAlgn="base" hangingPunct="0">
              <a:spcAft>
                <a:spcPct val="0"/>
              </a:spcAft>
              <a:buClr>
                <a:srgbClr val="4BACC6"/>
              </a:buClr>
              <a:defRPr>
                <a:solidFill>
                  <a:schemeClr val="tx1"/>
                </a:solidFill>
                <a:latin typeface="Georgia" charset="0"/>
                <a:ea typeface="ＭＳ Ｐゴシック" charset="0"/>
              </a:defRPr>
            </a:lvl9pPr>
          </a:lstStyle>
          <a:p>
            <a:pPr eaLnBrk="0" hangingPunct="0"/>
            <a:r>
              <a:rPr lang="en-US" sz="1600" b="1">
                <a:latin typeface="Arial Narrow" charset="0"/>
              </a:rPr>
              <a:t>	</a:t>
            </a:r>
            <a:r>
              <a:rPr lang="en-US" sz="1600" b="1" u="sng">
                <a:latin typeface="Arial Narrow" charset="0"/>
              </a:rPr>
              <a:t>80-90%	Tier 1/Universal Interventions</a:t>
            </a:r>
            <a:endParaRPr lang="en-US" sz="1600" b="1">
              <a:latin typeface="Arial Narrow" charset="0"/>
            </a:endParaRPr>
          </a:p>
          <a:p>
            <a:pPr lvl="4" eaLnBrk="0" hangingPunct="0">
              <a:buFontTx/>
              <a:buChar char="•"/>
            </a:pPr>
            <a:r>
              <a:rPr lang="en-US" sz="1400">
                <a:latin typeface="Arial Narrow" charset="0"/>
              </a:rPr>
              <a:t>____________________________</a:t>
            </a:r>
          </a:p>
          <a:p>
            <a:pPr lvl="4" eaLnBrk="0" hangingPunct="0">
              <a:buFontTx/>
              <a:buChar char="•"/>
            </a:pPr>
            <a:r>
              <a:rPr lang="en-US" sz="1400">
                <a:latin typeface="Arial Narrow" charset="0"/>
              </a:rPr>
              <a:t>____________________________</a:t>
            </a:r>
          </a:p>
          <a:p>
            <a:pPr lvl="4" eaLnBrk="0" hangingPunct="0">
              <a:buFontTx/>
              <a:buChar char="•"/>
            </a:pPr>
            <a:r>
              <a:rPr lang="en-US" sz="1400">
                <a:latin typeface="Arial Narrow" charset="0"/>
              </a:rPr>
              <a:t>____________________________</a:t>
            </a:r>
          </a:p>
          <a:p>
            <a:pPr lvl="4" eaLnBrk="0" hangingPunct="0">
              <a:buFontTx/>
              <a:buChar char="•"/>
            </a:pPr>
            <a:r>
              <a:rPr lang="en-US" sz="1400">
                <a:latin typeface="Arial Narrow" charset="0"/>
              </a:rPr>
              <a:t>____________________________</a:t>
            </a:r>
          </a:p>
          <a:p>
            <a:pPr lvl="4" eaLnBrk="0" hangingPunct="0">
              <a:buFontTx/>
              <a:buChar char="•"/>
            </a:pPr>
            <a:r>
              <a:rPr lang="en-US" sz="1400">
                <a:latin typeface="Arial Narrow" charset="0"/>
              </a:rPr>
              <a:t>____________________________</a:t>
            </a:r>
          </a:p>
        </p:txBody>
      </p:sp>
      <p:sp>
        <p:nvSpPr>
          <p:cNvPr id="28679" name="Rectangle 8"/>
          <p:cNvSpPr>
            <a:spLocks noGrp="1" noChangeArrowheads="1"/>
          </p:cNvSpPr>
          <p:nvPr>
            <p:ph type="title" idx="4294967295"/>
          </p:nvPr>
        </p:nvSpPr>
        <p:spPr>
          <a:xfrm>
            <a:off x="239713" y="0"/>
            <a:ext cx="8915400" cy="914400"/>
          </a:xfrm>
        </p:spPr>
        <p:txBody>
          <a:bodyPr>
            <a:normAutofit/>
          </a:bodyPr>
          <a:lstStyle/>
          <a:p>
            <a:pPr eaLnBrk="1" hangingPunct="1">
              <a:defRPr/>
            </a:pPr>
            <a:r>
              <a:rPr lang="en-US" sz="3200" dirty="0" smtClean="0">
                <a:solidFill>
                  <a:schemeClr val="tx1"/>
                </a:solidFill>
                <a:latin typeface="+mn-lt"/>
              </a:rPr>
              <a:t>Reflecting on your school tiers</a:t>
            </a:r>
            <a:endParaRPr lang="en-US" sz="3200" dirty="0">
              <a:solidFill>
                <a:schemeClr val="tx1"/>
              </a:solidFill>
              <a:latin typeface="+mn-lt"/>
            </a:endParaRPr>
          </a:p>
        </p:txBody>
      </p:sp>
      <p:sp>
        <p:nvSpPr>
          <p:cNvPr id="32777" name="Text Box 9"/>
          <p:cNvSpPr txBox="1">
            <a:spLocks noChangeArrowheads="1"/>
          </p:cNvSpPr>
          <p:nvPr/>
        </p:nvSpPr>
        <p:spPr bwMode="auto">
          <a:xfrm>
            <a:off x="381000" y="1354138"/>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charset="0"/>
                <a:ea typeface="ＭＳ Ｐゴシック" charset="0"/>
                <a:cs typeface="ＭＳ Ｐゴシック" charset="0"/>
              </a:defRPr>
            </a:lvl1pPr>
            <a:lvl2pPr marL="742950" indent="-285750">
              <a:defRPr sz="2200">
                <a:solidFill>
                  <a:schemeClr val="tx2"/>
                </a:solidFill>
                <a:latin typeface="Georgia" charset="0"/>
                <a:ea typeface="ＭＳ Ｐゴシック" charset="0"/>
              </a:defRPr>
            </a:lvl2pPr>
            <a:lvl3pPr marL="1143000">
              <a:defRPr sz="2000">
                <a:solidFill>
                  <a:schemeClr val="tx1"/>
                </a:solidFill>
                <a:latin typeface="Georgia" charset="0"/>
                <a:ea typeface="ＭＳ Ｐゴシック" charset="0"/>
              </a:defRPr>
            </a:lvl3pPr>
            <a:lvl4pPr marL="1600200">
              <a:defRPr sz="2000">
                <a:solidFill>
                  <a:schemeClr val="tx2"/>
                </a:solidFill>
                <a:latin typeface="Georgia" charset="0"/>
                <a:ea typeface="ＭＳ Ｐゴシック" charset="0"/>
              </a:defRPr>
            </a:lvl4pPr>
            <a:lvl5pPr marL="2057400">
              <a:defRPr>
                <a:solidFill>
                  <a:schemeClr val="tx1"/>
                </a:solidFill>
                <a:latin typeface="Georgia" charset="0"/>
                <a:ea typeface="ＭＳ Ｐゴシック" charset="0"/>
              </a:defRPr>
            </a:lvl5pPr>
            <a:lvl6pPr marL="2514600" indent="-228600" eaLnBrk="0" fontAlgn="base" hangingPunct="0">
              <a:spcAft>
                <a:spcPct val="0"/>
              </a:spcAft>
              <a:buClr>
                <a:srgbClr val="4BACC6"/>
              </a:buClr>
              <a:buChar char="•"/>
              <a:defRPr>
                <a:solidFill>
                  <a:schemeClr val="tx1"/>
                </a:solidFill>
                <a:latin typeface="Georgia" charset="0"/>
                <a:ea typeface="ＭＳ Ｐゴシック" charset="0"/>
              </a:defRPr>
            </a:lvl6pPr>
            <a:lvl7pPr marL="2971800" indent="-228600" eaLnBrk="0" fontAlgn="base" hangingPunct="0">
              <a:spcAft>
                <a:spcPct val="0"/>
              </a:spcAft>
              <a:buClr>
                <a:srgbClr val="4BACC6"/>
              </a:buClr>
              <a:defRPr>
                <a:solidFill>
                  <a:schemeClr val="tx1"/>
                </a:solidFill>
                <a:latin typeface="Georgia" charset="0"/>
                <a:ea typeface="ＭＳ Ｐゴシック" charset="0"/>
              </a:defRPr>
            </a:lvl7pPr>
            <a:lvl8pPr marL="3429000" indent="-228600" eaLnBrk="0" fontAlgn="base" hangingPunct="0">
              <a:spcAft>
                <a:spcPct val="0"/>
              </a:spcAft>
              <a:buClr>
                <a:srgbClr val="4BACC6"/>
              </a:buClr>
              <a:defRPr>
                <a:solidFill>
                  <a:schemeClr val="tx1"/>
                </a:solidFill>
                <a:latin typeface="Georgia" charset="0"/>
                <a:ea typeface="ＭＳ Ｐゴシック" charset="0"/>
              </a:defRPr>
            </a:lvl8pPr>
            <a:lvl9pPr marL="3886200" indent="-228600" eaLnBrk="0" fontAlgn="base" hangingPunct="0">
              <a:spcAft>
                <a:spcPct val="0"/>
              </a:spcAft>
              <a:buClr>
                <a:srgbClr val="4BACC6"/>
              </a:buClr>
              <a:defRPr>
                <a:solidFill>
                  <a:schemeClr val="tx1"/>
                </a:solidFill>
                <a:latin typeface="Georgia" charset="0"/>
                <a:ea typeface="ＭＳ Ｐゴシック" charset="0"/>
              </a:defRPr>
            </a:lvl9pPr>
          </a:lstStyle>
          <a:p>
            <a:r>
              <a:rPr lang="en-US" sz="2000" b="1">
                <a:latin typeface="Century Gothic" charset="0"/>
              </a:rPr>
              <a:t>Data and Support Staff</a:t>
            </a:r>
          </a:p>
        </p:txBody>
      </p:sp>
      <p:sp>
        <p:nvSpPr>
          <p:cNvPr id="32778" name="Text Box 10"/>
          <p:cNvSpPr txBox="1">
            <a:spLocks noChangeArrowheads="1"/>
          </p:cNvSpPr>
          <p:nvPr/>
        </p:nvSpPr>
        <p:spPr bwMode="auto">
          <a:xfrm>
            <a:off x="4876800" y="1355725"/>
            <a:ext cx="4062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charset="0"/>
                <a:ea typeface="ＭＳ Ｐゴシック" charset="0"/>
                <a:cs typeface="ＭＳ Ｐゴシック" charset="0"/>
              </a:defRPr>
            </a:lvl1pPr>
            <a:lvl2pPr marL="742950" indent="-285750">
              <a:defRPr sz="2200">
                <a:solidFill>
                  <a:schemeClr val="tx2"/>
                </a:solidFill>
                <a:latin typeface="Georgia" charset="0"/>
                <a:ea typeface="ＭＳ Ｐゴシック" charset="0"/>
              </a:defRPr>
            </a:lvl2pPr>
            <a:lvl3pPr marL="1143000">
              <a:defRPr sz="2000">
                <a:solidFill>
                  <a:schemeClr val="tx1"/>
                </a:solidFill>
                <a:latin typeface="Georgia" charset="0"/>
                <a:ea typeface="ＭＳ Ｐゴシック" charset="0"/>
              </a:defRPr>
            </a:lvl3pPr>
            <a:lvl4pPr marL="1600200">
              <a:defRPr sz="2000">
                <a:solidFill>
                  <a:schemeClr val="tx2"/>
                </a:solidFill>
                <a:latin typeface="Georgia" charset="0"/>
                <a:ea typeface="ＭＳ Ｐゴシック" charset="0"/>
              </a:defRPr>
            </a:lvl4pPr>
            <a:lvl5pPr marL="2057400">
              <a:defRPr>
                <a:solidFill>
                  <a:schemeClr val="tx1"/>
                </a:solidFill>
                <a:latin typeface="Georgia" charset="0"/>
                <a:ea typeface="ＭＳ Ｐゴシック" charset="0"/>
              </a:defRPr>
            </a:lvl5pPr>
            <a:lvl6pPr marL="2514600" indent="-228600" eaLnBrk="0" fontAlgn="base" hangingPunct="0">
              <a:spcAft>
                <a:spcPct val="0"/>
              </a:spcAft>
              <a:buClr>
                <a:srgbClr val="4BACC6"/>
              </a:buClr>
              <a:buChar char="•"/>
              <a:defRPr>
                <a:solidFill>
                  <a:schemeClr val="tx1"/>
                </a:solidFill>
                <a:latin typeface="Georgia" charset="0"/>
                <a:ea typeface="ＭＳ Ｐゴシック" charset="0"/>
              </a:defRPr>
            </a:lvl6pPr>
            <a:lvl7pPr marL="2971800" indent="-228600" eaLnBrk="0" fontAlgn="base" hangingPunct="0">
              <a:spcAft>
                <a:spcPct val="0"/>
              </a:spcAft>
              <a:buClr>
                <a:srgbClr val="4BACC6"/>
              </a:buClr>
              <a:defRPr>
                <a:solidFill>
                  <a:schemeClr val="tx1"/>
                </a:solidFill>
                <a:latin typeface="Georgia" charset="0"/>
                <a:ea typeface="ＭＳ Ｐゴシック" charset="0"/>
              </a:defRPr>
            </a:lvl7pPr>
            <a:lvl8pPr marL="3429000" indent="-228600" eaLnBrk="0" fontAlgn="base" hangingPunct="0">
              <a:spcAft>
                <a:spcPct val="0"/>
              </a:spcAft>
              <a:buClr>
                <a:srgbClr val="4BACC6"/>
              </a:buClr>
              <a:defRPr>
                <a:solidFill>
                  <a:schemeClr val="tx1"/>
                </a:solidFill>
                <a:latin typeface="Georgia" charset="0"/>
                <a:ea typeface="ＭＳ Ｐゴシック" charset="0"/>
              </a:defRPr>
            </a:lvl8pPr>
            <a:lvl9pPr marL="3886200" indent="-228600" eaLnBrk="0" fontAlgn="base" hangingPunct="0">
              <a:spcAft>
                <a:spcPct val="0"/>
              </a:spcAft>
              <a:buClr>
                <a:srgbClr val="4BACC6"/>
              </a:buClr>
              <a:defRPr>
                <a:solidFill>
                  <a:schemeClr val="tx1"/>
                </a:solidFill>
                <a:latin typeface="Georgia" charset="0"/>
                <a:ea typeface="ＭＳ Ｐゴシック" charset="0"/>
              </a:defRPr>
            </a:lvl9pPr>
          </a:lstStyle>
          <a:p>
            <a:pPr algn="r"/>
            <a:r>
              <a:rPr lang="en-US" sz="2000" b="1">
                <a:latin typeface="Century Gothic" charset="0"/>
              </a:rPr>
              <a:t>Tiered Supports / Practices</a:t>
            </a:r>
          </a:p>
        </p:txBody>
      </p:sp>
      <p:grpSp>
        <p:nvGrpSpPr>
          <p:cNvPr id="32779" name="Group 11"/>
          <p:cNvGrpSpPr>
            <a:grpSpLocks/>
          </p:cNvGrpSpPr>
          <p:nvPr/>
        </p:nvGrpSpPr>
        <p:grpSpPr bwMode="auto">
          <a:xfrm>
            <a:off x="3157538" y="1952625"/>
            <a:ext cx="2667000" cy="4448175"/>
            <a:chOff x="1989" y="1230"/>
            <a:chExt cx="1680" cy="2802"/>
          </a:xfrm>
        </p:grpSpPr>
        <p:grpSp>
          <p:nvGrpSpPr>
            <p:cNvPr id="32781" name="Group 12"/>
            <p:cNvGrpSpPr>
              <a:grpSpLocks/>
            </p:cNvGrpSpPr>
            <p:nvPr/>
          </p:nvGrpSpPr>
          <p:grpSpPr bwMode="auto">
            <a:xfrm>
              <a:off x="1989" y="1230"/>
              <a:ext cx="1680" cy="2802"/>
              <a:chOff x="1989" y="1230"/>
              <a:chExt cx="1680" cy="2802"/>
            </a:xfrm>
          </p:grpSpPr>
          <p:sp>
            <p:nvSpPr>
              <p:cNvPr id="32783"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32784"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5"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6"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87"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2782"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2780" name="Text Box 19"/>
          <p:cNvSpPr txBox="1">
            <a:spLocks noChangeArrowheads="1"/>
          </p:cNvSpPr>
          <p:nvPr/>
        </p:nvSpPr>
        <p:spPr bwMode="auto">
          <a:xfrm>
            <a:off x="304800" y="5899150"/>
            <a:ext cx="2438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charset="0"/>
                <a:ea typeface="ＭＳ Ｐゴシック" charset="0"/>
                <a:cs typeface="ＭＳ Ｐゴシック" charset="0"/>
              </a:defRPr>
            </a:lvl1pPr>
            <a:lvl2pPr marL="742950" indent="-285750">
              <a:defRPr sz="2200">
                <a:solidFill>
                  <a:schemeClr val="tx2"/>
                </a:solidFill>
                <a:latin typeface="Georgia" charset="0"/>
                <a:ea typeface="ＭＳ Ｐゴシック" charset="0"/>
              </a:defRPr>
            </a:lvl2pPr>
            <a:lvl3pPr marL="1143000">
              <a:defRPr sz="2000">
                <a:solidFill>
                  <a:schemeClr val="tx1"/>
                </a:solidFill>
                <a:latin typeface="Georgia" charset="0"/>
                <a:ea typeface="ＭＳ Ｐゴシック" charset="0"/>
              </a:defRPr>
            </a:lvl3pPr>
            <a:lvl4pPr marL="1600200">
              <a:defRPr sz="2000">
                <a:solidFill>
                  <a:schemeClr val="tx2"/>
                </a:solidFill>
                <a:latin typeface="Georgia" charset="0"/>
                <a:ea typeface="ＭＳ Ｐゴシック" charset="0"/>
              </a:defRPr>
            </a:lvl4pPr>
            <a:lvl5pPr marL="2057400">
              <a:defRPr>
                <a:solidFill>
                  <a:schemeClr val="tx1"/>
                </a:solidFill>
                <a:latin typeface="Georgia" charset="0"/>
                <a:ea typeface="ＭＳ Ｐゴシック" charset="0"/>
              </a:defRPr>
            </a:lvl5pPr>
            <a:lvl6pPr marL="2514600" indent="-228600" eaLnBrk="0" fontAlgn="base" hangingPunct="0">
              <a:spcAft>
                <a:spcPct val="0"/>
              </a:spcAft>
              <a:buClr>
                <a:srgbClr val="4BACC6"/>
              </a:buClr>
              <a:buChar char="•"/>
              <a:defRPr>
                <a:solidFill>
                  <a:schemeClr val="tx1"/>
                </a:solidFill>
                <a:latin typeface="Georgia" charset="0"/>
                <a:ea typeface="ＭＳ Ｐゴシック" charset="0"/>
              </a:defRPr>
            </a:lvl6pPr>
            <a:lvl7pPr marL="2971800" indent="-228600" eaLnBrk="0" fontAlgn="base" hangingPunct="0">
              <a:spcAft>
                <a:spcPct val="0"/>
              </a:spcAft>
              <a:buClr>
                <a:srgbClr val="4BACC6"/>
              </a:buClr>
              <a:defRPr>
                <a:solidFill>
                  <a:schemeClr val="tx1"/>
                </a:solidFill>
                <a:latin typeface="Georgia" charset="0"/>
                <a:ea typeface="ＭＳ Ｐゴシック" charset="0"/>
              </a:defRPr>
            </a:lvl7pPr>
            <a:lvl8pPr marL="3429000" indent="-228600" eaLnBrk="0" fontAlgn="base" hangingPunct="0">
              <a:spcAft>
                <a:spcPct val="0"/>
              </a:spcAft>
              <a:buClr>
                <a:srgbClr val="4BACC6"/>
              </a:buClr>
              <a:defRPr>
                <a:solidFill>
                  <a:schemeClr val="tx1"/>
                </a:solidFill>
                <a:latin typeface="Georgia" charset="0"/>
                <a:ea typeface="ＭＳ Ｐゴシック" charset="0"/>
              </a:defRPr>
            </a:lvl8pPr>
            <a:lvl9pPr marL="3886200" indent="-228600" eaLnBrk="0" fontAlgn="base" hangingPunct="0">
              <a:spcAft>
                <a:spcPct val="0"/>
              </a:spcAft>
              <a:buClr>
                <a:srgbClr val="4BACC6"/>
              </a:buClr>
              <a:defRPr>
                <a:solidFill>
                  <a:schemeClr val="tx1"/>
                </a:solidFill>
                <a:latin typeface="Georgia" charset="0"/>
                <a:ea typeface="ＭＳ Ｐゴシック" charset="0"/>
              </a:defRPr>
            </a:lvl9pPr>
          </a:lstStyle>
          <a:p>
            <a:pPr>
              <a:spcBef>
                <a:spcPct val="50000"/>
              </a:spcBef>
            </a:pPr>
            <a:r>
              <a:rPr lang="en-US" sz="800" i="1">
                <a:latin typeface="Century Gothic" charset="0"/>
              </a:rPr>
              <a:t>Adapted from Illinois PBIS Network, Revised May 15, 2008. Adapted from </a:t>
            </a:r>
            <a:r>
              <a:rPr lang="ja-JP" altLang="en-US" sz="800" i="1">
                <a:latin typeface="Century Gothic" charset="0"/>
              </a:rPr>
              <a:t>“</a:t>
            </a:r>
            <a:r>
              <a:rPr lang="en-US" altLang="ja-JP" sz="800" i="1">
                <a:latin typeface="Century Gothic" charset="0"/>
              </a:rPr>
              <a:t>What is school-wide PBS?</a:t>
            </a:r>
            <a:r>
              <a:rPr lang="ja-JP" altLang="en-US" sz="800" i="1">
                <a:latin typeface="Century Gothic" charset="0"/>
              </a:rPr>
              <a:t>”</a:t>
            </a:r>
            <a:r>
              <a:rPr lang="en-US" altLang="ja-JP" sz="800" i="1">
                <a:latin typeface="Century Gothic" charset="0"/>
              </a:rPr>
              <a:t> OSEP Technical Assistance Center on Positive Behavioral Interventions and Supports.  Accessed at http://pbis.org/school-wide.htm</a:t>
            </a:r>
            <a:endParaRPr lang="en-US" sz="800" i="1">
              <a:latin typeface="Century Gothic" charset="0"/>
            </a:endParaRPr>
          </a:p>
        </p:txBody>
      </p:sp>
    </p:spTree>
    <p:extLst>
      <p:ext uri="{BB962C8B-B14F-4D97-AF65-F5344CB8AC3E}">
        <p14:creationId xmlns:p14="http://schemas.microsoft.com/office/powerpoint/2010/main" val="35315119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a:xfrm>
            <a:off x="362599" y="77704"/>
            <a:ext cx="8453437" cy="381000"/>
          </a:xfrm>
          <a:prstGeom prst="rect">
            <a:avLst/>
          </a:prstGeom>
          <a:solidFill>
            <a:schemeClr val="bg1"/>
          </a:solidFill>
          <a:ln w="28575">
            <a:solidFill>
              <a:srgbClr val="003399"/>
            </a:solidFill>
          </a:ln>
        </p:spPr>
        <p:txBody>
          <a:bodyPr vert="horz" lIns="91440" tIns="45720" rIns="91440" bIns="45720" rtlCol="0" anchor="ctr">
            <a:normAutofit fontScale="700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defRPr/>
            </a:pPr>
            <a:r>
              <a:rPr lang="en-US" sz="3200" b="1" smtClean="0">
                <a:latin typeface="Trebuchet MS" panose="020B0603020202020204" pitchFamily="34" charset="0"/>
              </a:rPr>
              <a:t>Reflecting on your school tiers</a:t>
            </a:r>
            <a:endParaRPr lang="en-US" sz="3200" b="1" dirty="0">
              <a:latin typeface="Trebuchet MS" panose="020B0603020202020204"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009017006"/>
              </p:ext>
            </p:extLst>
          </p:nvPr>
        </p:nvGraphicFramePr>
        <p:xfrm>
          <a:off x="304800" y="533400"/>
          <a:ext cx="8686800" cy="6172200"/>
        </p:xfrm>
        <a:graphic>
          <a:graphicData uri="http://schemas.openxmlformats.org/presentationml/2006/ole">
            <mc:AlternateContent xmlns:mc="http://schemas.openxmlformats.org/markup-compatibility/2006">
              <mc:Choice xmlns:v="urn:schemas-microsoft-com:vml" Requires="v">
                <p:oleObj spid="_x0000_s13323" name="Document" r:id="rId4" imgW="8534400" imgH="8229600" progId="Word.Document.12">
                  <p:link updateAutomatic="1"/>
                </p:oleObj>
              </mc:Choice>
              <mc:Fallback>
                <p:oleObj name="Document" r:id="rId4" imgW="8534400" imgH="8229600" progId="Word.Document.12">
                  <p:link updateAutomatic="1"/>
                  <p:pic>
                    <p:nvPicPr>
                      <p:cNvPr id="0" name=""/>
                      <p:cNvPicPr/>
                      <p:nvPr/>
                    </p:nvPicPr>
                    <p:blipFill>
                      <a:blip r:embed="rId5"/>
                      <a:stretch>
                        <a:fillRect/>
                      </a:stretch>
                    </p:blipFill>
                    <p:spPr>
                      <a:xfrm>
                        <a:off x="304800" y="533400"/>
                        <a:ext cx="8686800" cy="6172200"/>
                      </a:xfrm>
                      <a:prstGeom prst="rect">
                        <a:avLst/>
                      </a:prstGeom>
                    </p:spPr>
                  </p:pic>
                </p:oleObj>
              </mc:Fallback>
            </mc:AlternateContent>
          </a:graphicData>
        </a:graphic>
      </p:graphicFrame>
      <p:grpSp>
        <p:nvGrpSpPr>
          <p:cNvPr id="7" name="Group 11"/>
          <p:cNvGrpSpPr>
            <a:grpSpLocks/>
          </p:cNvGrpSpPr>
          <p:nvPr/>
        </p:nvGrpSpPr>
        <p:grpSpPr bwMode="auto">
          <a:xfrm>
            <a:off x="3810000" y="533400"/>
            <a:ext cx="2057400" cy="6096000"/>
            <a:chOff x="1989" y="1230"/>
            <a:chExt cx="1680" cy="2802"/>
          </a:xfrm>
        </p:grpSpPr>
        <p:grpSp>
          <p:nvGrpSpPr>
            <p:cNvPr id="8" name="Group 12"/>
            <p:cNvGrpSpPr>
              <a:grpSpLocks/>
            </p:cNvGrpSpPr>
            <p:nvPr/>
          </p:nvGrpSpPr>
          <p:grpSpPr bwMode="auto">
            <a:xfrm>
              <a:off x="1989" y="1230"/>
              <a:ext cx="1680" cy="2802"/>
              <a:chOff x="1989" y="1230"/>
              <a:chExt cx="1680" cy="2802"/>
            </a:xfrm>
          </p:grpSpPr>
          <p:sp>
            <p:nvSpPr>
              <p:cNvPr id="10"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11"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254725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eaLnBrk="1" fontAlgn="auto" hangingPunct="1">
              <a:spcAft>
                <a:spcPts val="0"/>
              </a:spcAft>
              <a:defRPr/>
            </a:pPr>
            <a:r>
              <a:rPr lang="en-US" sz="4000" dirty="0" smtClean="0">
                <a:ea typeface="+mj-ea"/>
              </a:rPr>
              <a:t>Strategic Use of Praise and Rewards</a:t>
            </a:r>
          </a:p>
        </p:txBody>
      </p:sp>
      <p:sp>
        <p:nvSpPr>
          <p:cNvPr id="94210" name="Content Placeholder 2"/>
          <p:cNvSpPr>
            <a:spLocks noGrp="1"/>
          </p:cNvSpPr>
          <p:nvPr>
            <p:ph idx="1"/>
          </p:nvPr>
        </p:nvSpPr>
        <p:spPr/>
        <p:txBody>
          <a:bodyPr>
            <a:normAutofit/>
          </a:bodyPr>
          <a:lstStyle/>
          <a:p>
            <a:pPr eaLnBrk="1" hangingPunct="1"/>
            <a:r>
              <a:rPr lang="en-US" sz="2400" dirty="0" smtClean="0">
                <a:ea typeface="ＭＳ Ｐゴシック" pitchFamily="34" charset="-128"/>
              </a:rPr>
              <a:t>Use strategically to recognize and reinforce social and emotional competencies that underlie </a:t>
            </a:r>
            <a:r>
              <a:rPr lang="en-US" sz="2400" dirty="0" err="1" smtClean="0">
                <a:ea typeface="ＭＳ Ｐゴシック" pitchFamily="34" charset="-128"/>
              </a:rPr>
              <a:t>prosocial</a:t>
            </a:r>
            <a:r>
              <a:rPr lang="en-US" sz="2400" dirty="0" smtClean="0">
                <a:ea typeface="ＭＳ Ｐゴシック" pitchFamily="34" charset="-128"/>
              </a:rPr>
              <a:t> behavior </a:t>
            </a:r>
          </a:p>
          <a:p>
            <a:pPr lvl="1" eaLnBrk="1" hangingPunct="1"/>
            <a:r>
              <a:rPr lang="en-US" sz="2400" dirty="0" smtClean="0">
                <a:ea typeface="ＭＳ Ｐゴシック" pitchFamily="34" charset="-128"/>
              </a:rPr>
              <a:t>E.g., students routinely recognized with praise and rewards for demonstrating empathy, caring, responsibility, and respect </a:t>
            </a:r>
          </a:p>
          <a:p>
            <a:pPr lvl="1" eaLnBrk="1" hangingPunct="1"/>
            <a:r>
              <a:rPr lang="en-US" sz="2400" dirty="0" smtClean="0">
                <a:ea typeface="ＭＳ Ｐゴシック" pitchFamily="34" charset="-128"/>
              </a:rPr>
              <a:t>Pair reward with verbally labeled praise </a:t>
            </a:r>
          </a:p>
          <a:p>
            <a:pPr lvl="1" eaLnBrk="1" hangingPunct="1"/>
            <a:r>
              <a:rPr lang="en-US" sz="2400" dirty="0" smtClean="0">
                <a:ea typeface="ＭＳ Ｐゴシック" pitchFamily="34" charset="-128"/>
              </a:rPr>
              <a:t>Shoot for 3 to 1 ratio of positive to corrective feedback</a:t>
            </a:r>
          </a:p>
        </p:txBody>
      </p:sp>
    </p:spTree>
    <p:extLst>
      <p:ext uri="{BB962C8B-B14F-4D97-AF65-F5344CB8AC3E}">
        <p14:creationId xmlns:p14="http://schemas.microsoft.com/office/powerpoint/2010/main" val="9041645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93186" name="Text Box 2"/>
          <p:cNvSpPr txBox="1">
            <a:spLocks noChangeArrowheads="1"/>
          </p:cNvSpPr>
          <p:nvPr/>
        </p:nvSpPr>
        <p:spPr bwMode="auto">
          <a:xfrm>
            <a:off x="6884737" y="6248400"/>
            <a:ext cx="15734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defRPr/>
            </a:pPr>
            <a:r>
              <a:rPr lang="en-US" sz="1400" dirty="0" smtClean="0">
                <a:latin typeface="Arial" charset="0"/>
                <a:cs typeface="Arial" charset="0"/>
                <a:sym typeface="Arial" charset="0"/>
              </a:rPr>
              <a:t>Peg Dawson</a:t>
            </a:r>
            <a:r>
              <a:rPr lang="en-US" sz="1400" dirty="0" smtClean="0"/>
              <a:t>, </a:t>
            </a:r>
            <a:r>
              <a:rPr lang="en-US" sz="1400" dirty="0" err="1"/>
              <a:t>Ed.D</a:t>
            </a:r>
            <a:r>
              <a:rPr lang="en-US" sz="1400" dirty="0"/>
              <a:t>.</a:t>
            </a:r>
          </a:p>
          <a:p>
            <a:pPr algn="r">
              <a:defRPr/>
            </a:pPr>
            <a:endParaRPr lang="en-US" sz="1400" dirty="0" smtClean="0">
              <a:latin typeface="Arial" charset="0"/>
              <a:cs typeface="Arial" charset="0"/>
              <a:sym typeface="Arial" charset="0"/>
            </a:endParaRPr>
          </a:p>
        </p:txBody>
      </p:sp>
      <p:sp>
        <p:nvSpPr>
          <p:cNvPr id="93187" name="Rectangle 3"/>
          <p:cNvSpPr>
            <a:spLocks noGrp="1" noChangeArrowheads="1"/>
          </p:cNvSpPr>
          <p:nvPr>
            <p:ph type="title"/>
          </p:nvPr>
        </p:nvSpPr>
        <p:spPr>
          <a:xfrm>
            <a:off x="685800" y="609600"/>
            <a:ext cx="7772400" cy="1143000"/>
          </a:xfrm>
        </p:spPr>
        <p:txBody>
          <a:bodyPr/>
          <a:lstStyle/>
          <a:p>
            <a:pPr eaLnBrk="1" hangingPunct="1">
              <a:defRPr/>
            </a:pPr>
            <a:r>
              <a:rPr lang="en-US" dirty="0" smtClean="0">
                <a:solidFill>
                  <a:srgbClr val="3C8C93"/>
                </a:solidFill>
              </a:rPr>
              <a:t>Effective Praise:</a:t>
            </a:r>
          </a:p>
        </p:txBody>
      </p:sp>
      <p:sp>
        <p:nvSpPr>
          <p:cNvPr id="93188" name="Rectangle 4"/>
          <p:cNvSpPr>
            <a:spLocks noGrp="1" noChangeArrowheads="1"/>
          </p:cNvSpPr>
          <p:nvPr>
            <p:ph type="body" idx="1"/>
          </p:nvPr>
        </p:nvSpPr>
        <p:spPr>
          <a:xfrm>
            <a:off x="609600" y="1752600"/>
            <a:ext cx="7772400" cy="4495800"/>
          </a:xfrm>
        </p:spPr>
        <p:txBody>
          <a:bodyPr/>
          <a:lstStyle/>
          <a:p>
            <a:pPr marL="1333500" lvl="2" indent="-457200" eaLnBrk="1" hangingPunct="1">
              <a:lnSpc>
                <a:spcPct val="81000"/>
              </a:lnSpc>
              <a:spcBef>
                <a:spcPct val="0"/>
              </a:spcBef>
              <a:buSzPct val="99000"/>
              <a:buFont typeface="Arial" charset="0"/>
              <a:buAutoNum type="arabicPeriod"/>
              <a:defRPr/>
            </a:pPr>
            <a:r>
              <a:rPr lang="en-US" sz="2000" dirty="0" smtClean="0"/>
              <a:t>is delivered immediately after the display of positive behavior;</a:t>
            </a:r>
            <a:endParaRPr lang="en-US" dirty="0" smtClean="0"/>
          </a:p>
          <a:p>
            <a:pPr marL="1333500" lvl="2" indent="-457200" eaLnBrk="1" hangingPunct="1">
              <a:lnSpc>
                <a:spcPct val="81000"/>
              </a:lnSpc>
              <a:spcBef>
                <a:spcPts val="500"/>
              </a:spcBef>
              <a:buSzPct val="99000"/>
              <a:buFont typeface="Arial" charset="0"/>
              <a:buAutoNum type="arabicPeriod"/>
              <a:defRPr/>
            </a:pPr>
            <a:r>
              <a:rPr lang="en-US" sz="2000" dirty="0" smtClean="0"/>
              <a:t>specifies the particulars of the accomplishment </a:t>
            </a:r>
            <a:r>
              <a:rPr lang="en-US" sz="2000" dirty="0" smtClean="0">
                <a:solidFill>
                  <a:srgbClr val="3C8C93"/>
                </a:solidFill>
              </a:rPr>
              <a:t>(e.g., </a:t>
            </a:r>
            <a:r>
              <a:rPr lang="en-US" sz="2000" i="1" dirty="0" smtClean="0">
                <a:solidFill>
                  <a:srgbClr val="3C8C93"/>
                </a:solidFill>
              </a:rPr>
              <a:t>Thank you for cleaning off your desk right away after I asked you</a:t>
            </a:r>
            <a:r>
              <a:rPr lang="en-US" sz="2000" dirty="0" smtClean="0">
                <a:solidFill>
                  <a:srgbClr val="3C8C93"/>
                </a:solidFill>
              </a:rPr>
              <a:t>); </a:t>
            </a:r>
            <a:endParaRPr lang="en-US" dirty="0" smtClean="0"/>
          </a:p>
          <a:p>
            <a:pPr marL="1333500" lvl="2" indent="-457200" eaLnBrk="1" hangingPunct="1">
              <a:lnSpc>
                <a:spcPct val="81000"/>
              </a:lnSpc>
              <a:spcBef>
                <a:spcPts val="500"/>
              </a:spcBef>
              <a:buSzPct val="99000"/>
              <a:buFont typeface="Arial" charset="0"/>
              <a:buAutoNum type="arabicPeriod"/>
              <a:defRPr/>
            </a:pPr>
            <a:r>
              <a:rPr lang="en-US" sz="2000" dirty="0" smtClean="0"/>
              <a:t>provides information to the child about the value of the accomplishment </a:t>
            </a:r>
            <a:r>
              <a:rPr lang="en-US" sz="2000" dirty="0" smtClean="0">
                <a:solidFill>
                  <a:srgbClr val="3C8C93"/>
                </a:solidFill>
              </a:rPr>
              <a:t>(e.g., </a:t>
            </a:r>
            <a:r>
              <a:rPr lang="en-US" sz="2000" i="1" dirty="0" smtClean="0">
                <a:solidFill>
                  <a:srgbClr val="3C8C93"/>
                </a:solidFill>
              </a:rPr>
              <a:t>When you get ready for the first activity quickly, it makes the morning go so smoothly!</a:t>
            </a:r>
            <a:r>
              <a:rPr lang="en-US" sz="2000" dirty="0" smtClean="0">
                <a:solidFill>
                  <a:srgbClr val="3C8C93"/>
                </a:solidFill>
              </a:rPr>
              <a:t>); </a:t>
            </a:r>
            <a:endParaRPr lang="en-US" dirty="0" smtClean="0"/>
          </a:p>
          <a:p>
            <a:pPr marL="1333500" lvl="2" indent="-457200" eaLnBrk="1" hangingPunct="1">
              <a:lnSpc>
                <a:spcPct val="81000"/>
              </a:lnSpc>
              <a:spcBef>
                <a:spcPts val="500"/>
              </a:spcBef>
              <a:buSzPct val="99000"/>
              <a:buFont typeface="Arial" charset="0"/>
              <a:buAutoNum type="arabicPeriod"/>
              <a:defRPr/>
            </a:pPr>
            <a:r>
              <a:rPr lang="en-US" sz="2000" dirty="0" smtClean="0"/>
              <a:t>lets the child know that he worked hard to accomplish the task </a:t>
            </a:r>
            <a:r>
              <a:rPr lang="en-US" sz="2000" dirty="0" smtClean="0">
                <a:solidFill>
                  <a:srgbClr val="3C8C93"/>
                </a:solidFill>
              </a:rPr>
              <a:t>(e.g., </a:t>
            </a:r>
            <a:r>
              <a:rPr lang="en-US" sz="2000" i="1" dirty="0" smtClean="0">
                <a:solidFill>
                  <a:srgbClr val="3C8C93"/>
                </a:solidFill>
              </a:rPr>
              <a:t>I saw you working hard to control your temper!</a:t>
            </a:r>
            <a:r>
              <a:rPr lang="en-US" sz="2000" dirty="0" smtClean="0">
                <a:solidFill>
                  <a:srgbClr val="3C8C93"/>
                </a:solidFill>
              </a:rPr>
              <a:t>); </a:t>
            </a:r>
            <a:r>
              <a:rPr lang="en-US" sz="2000" dirty="0" smtClean="0"/>
              <a:t>and </a:t>
            </a:r>
            <a:endParaRPr lang="en-US" dirty="0" smtClean="0"/>
          </a:p>
          <a:p>
            <a:pPr marL="1333500" lvl="2" indent="-457200" eaLnBrk="1" hangingPunct="1">
              <a:lnSpc>
                <a:spcPct val="81000"/>
              </a:lnSpc>
              <a:spcBef>
                <a:spcPts val="500"/>
              </a:spcBef>
              <a:buSzPct val="99000"/>
              <a:buFont typeface="Arial" charset="0"/>
              <a:buAutoNum type="arabicPeriod"/>
              <a:defRPr/>
            </a:pPr>
            <a:r>
              <a:rPr lang="en-US" sz="2000" dirty="0" smtClean="0"/>
              <a:t> orients the child to better appreciate their own task-related behavior and thinking about problem-solving </a:t>
            </a:r>
            <a:r>
              <a:rPr lang="en-US" sz="2000" dirty="0" smtClean="0">
                <a:solidFill>
                  <a:srgbClr val="3C8C93"/>
                </a:solidFill>
              </a:rPr>
              <a:t>(e.g., </a:t>
            </a:r>
            <a:r>
              <a:rPr lang="en-US" sz="2000" i="1" dirty="0" smtClean="0">
                <a:solidFill>
                  <a:srgbClr val="3C8C93"/>
                </a:solidFill>
              </a:rPr>
              <a:t>I like the way you thought about that and figured out a good solution to the problem</a:t>
            </a:r>
            <a:r>
              <a:rPr lang="en-US" sz="2000" dirty="0" smtClean="0">
                <a:solidFill>
                  <a:srgbClr val="3C8C93"/>
                </a:solidFill>
              </a:rPr>
              <a:t>).</a:t>
            </a:r>
          </a:p>
        </p:txBody>
      </p:sp>
    </p:spTree>
    <p:extLst>
      <p:ext uri="{BB962C8B-B14F-4D97-AF65-F5344CB8AC3E}">
        <p14:creationId xmlns:p14="http://schemas.microsoft.com/office/powerpoint/2010/main" val="413771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282" name="Text Box 2"/>
          <p:cNvSpPr txBox="1">
            <a:spLocks noChangeArrowheads="1"/>
          </p:cNvSpPr>
          <p:nvPr/>
        </p:nvSpPr>
        <p:spPr bwMode="auto">
          <a:xfrm>
            <a:off x="6756665" y="6248400"/>
            <a:ext cx="15782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r>
              <a:rPr lang="en-US" sz="1400" dirty="0">
                <a:latin typeface="Arial" charset="0"/>
                <a:cs typeface="Arial" charset="0"/>
                <a:sym typeface="Arial" charset="0"/>
              </a:rPr>
              <a:t>Peg Dawson</a:t>
            </a:r>
            <a:r>
              <a:rPr lang="en-US" sz="1400" dirty="0"/>
              <a:t>, </a:t>
            </a:r>
            <a:r>
              <a:rPr lang="en-US" sz="1400" dirty="0" err="1"/>
              <a:t>Ed.D</a:t>
            </a:r>
            <a:r>
              <a:rPr lang="en-US" sz="1400" dirty="0"/>
              <a:t>.</a:t>
            </a:r>
          </a:p>
          <a:p>
            <a:pPr algn="ctr">
              <a:defRPr/>
            </a:pPr>
            <a:endParaRPr lang="en-US" sz="1400" dirty="0" smtClean="0">
              <a:cs typeface="Gill Sans" charset="0"/>
            </a:endParaRPr>
          </a:p>
        </p:txBody>
      </p:sp>
      <p:sp>
        <p:nvSpPr>
          <p:cNvPr id="97283" name="Rectangle 3"/>
          <p:cNvSpPr>
            <a:spLocks noGrp="1" noChangeArrowheads="1"/>
          </p:cNvSpPr>
          <p:nvPr>
            <p:ph type="title"/>
          </p:nvPr>
        </p:nvSpPr>
        <p:spPr>
          <a:xfrm>
            <a:off x="685800" y="152400"/>
            <a:ext cx="7772400" cy="2057400"/>
          </a:xfrm>
        </p:spPr>
        <p:txBody>
          <a:bodyPr rIns="132080"/>
          <a:lstStyle/>
          <a:p>
            <a:pPr indent="0" eaLnBrk="1" hangingPunct="1">
              <a:defRPr/>
            </a:pPr>
            <a:r>
              <a:rPr lang="en-US" sz="3200" smtClean="0">
                <a:solidFill>
                  <a:srgbClr val="31859C"/>
                </a:solidFill>
                <a:latin typeface="News Gothic MT" charset="0"/>
                <a:cs typeface="News Gothic MT" charset="0"/>
                <a:sym typeface="News Gothic MT" charset="0"/>
              </a:rPr>
              <a:t>Use incentives to augment instruction.</a:t>
            </a:r>
            <a:endParaRPr lang="en-US" sz="3200" smtClean="0">
              <a:solidFill>
                <a:srgbClr val="31859C"/>
              </a:solidFill>
              <a:latin typeface="News Gothic MT" charset="0"/>
              <a:sym typeface="News Gothic MT" charset="0"/>
            </a:endParaRPr>
          </a:p>
        </p:txBody>
      </p:sp>
      <p:sp>
        <p:nvSpPr>
          <p:cNvPr id="97284" name="Rectangle 4"/>
          <p:cNvSpPr>
            <a:spLocks noGrp="1" noChangeArrowheads="1"/>
          </p:cNvSpPr>
          <p:nvPr>
            <p:ph type="body" idx="1"/>
          </p:nvPr>
        </p:nvSpPr>
        <p:spPr>
          <a:xfrm>
            <a:off x="533400" y="2209800"/>
            <a:ext cx="8001000" cy="4648200"/>
          </a:xfrm>
        </p:spPr>
        <p:txBody>
          <a:bodyPr rIns="132080"/>
          <a:lstStyle/>
          <a:p>
            <a:pPr eaLnBrk="1" hangingPunct="1">
              <a:buFont typeface="Arial" charset="0"/>
              <a:buNone/>
              <a:defRPr/>
            </a:pPr>
            <a:r>
              <a:rPr lang="en-US" sz="2400" smtClean="0">
                <a:latin typeface="News Gothic MT" charset="0"/>
                <a:cs typeface="News Gothic MT" charset="0"/>
                <a:sym typeface="News Gothic MT" charset="0"/>
              </a:rPr>
              <a:t>Incentives make both the effort of learning a skill and the effort of performing a task less aversive.</a:t>
            </a:r>
            <a:endParaRPr lang="en-US" sz="2400" smtClean="0">
              <a:latin typeface="News Gothic MT" charset="0"/>
              <a:sym typeface="News Gothic MT" charset="0"/>
            </a:endParaRPr>
          </a:p>
          <a:p>
            <a:pPr eaLnBrk="1" hangingPunct="1">
              <a:buFont typeface="Arial" charset="0"/>
              <a:buNone/>
              <a:defRPr/>
            </a:pPr>
            <a:endParaRPr lang="en-US" sz="2400" smtClean="0">
              <a:latin typeface="News Gothic MT" charset="0"/>
              <a:sym typeface="News Gothic MT" charset="0"/>
            </a:endParaRPr>
          </a:p>
          <a:p>
            <a:pPr eaLnBrk="1" hangingPunct="1">
              <a:buFont typeface="Arial" charset="0"/>
              <a:buNone/>
              <a:defRPr/>
            </a:pPr>
            <a:r>
              <a:rPr lang="en-US" sz="2400" smtClean="0">
                <a:latin typeface="News Gothic MT" charset="0"/>
                <a:cs typeface="News Gothic MT" charset="0"/>
                <a:sym typeface="News Gothic MT" charset="0"/>
              </a:rPr>
              <a:t>Furthermore, putting an incentive after a task teaches delayed gratification. </a:t>
            </a:r>
            <a:endParaRPr lang="en-US" sz="2400" smtClean="0">
              <a:latin typeface="News Gothic MT" charset="0"/>
              <a:sym typeface="News Gothic MT" charset="0"/>
            </a:endParaRPr>
          </a:p>
        </p:txBody>
      </p:sp>
    </p:spTree>
    <p:extLst>
      <p:ext uri="{BB962C8B-B14F-4D97-AF65-F5344CB8AC3E}">
        <p14:creationId xmlns:p14="http://schemas.microsoft.com/office/powerpoint/2010/main" val="350283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330" name="Text Box 2"/>
          <p:cNvSpPr txBox="1">
            <a:spLocks noChangeArrowheads="1"/>
          </p:cNvSpPr>
          <p:nvPr/>
        </p:nvSpPr>
        <p:spPr bwMode="auto">
          <a:xfrm>
            <a:off x="6621039" y="6248400"/>
            <a:ext cx="1837161"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r>
              <a:rPr lang="en-US" sz="1400" dirty="0">
                <a:latin typeface="Arial" charset="0"/>
                <a:cs typeface="Arial" charset="0"/>
                <a:sym typeface="Arial" charset="0"/>
              </a:rPr>
              <a:t>Peg Dawson</a:t>
            </a:r>
            <a:r>
              <a:rPr lang="en-US" sz="1400" dirty="0"/>
              <a:t>, </a:t>
            </a:r>
            <a:r>
              <a:rPr lang="en-US" sz="1400" dirty="0" err="1"/>
              <a:t>Ed.D</a:t>
            </a:r>
            <a:r>
              <a:rPr lang="en-US" sz="1400" dirty="0"/>
              <a:t>.</a:t>
            </a:r>
          </a:p>
          <a:p>
            <a:pPr algn="ctr">
              <a:defRPr/>
            </a:pPr>
            <a:endParaRPr lang="en-US" sz="1400" dirty="0" smtClean="0">
              <a:cs typeface="Gill Sans" charset="0"/>
            </a:endParaRPr>
          </a:p>
        </p:txBody>
      </p:sp>
      <p:sp>
        <p:nvSpPr>
          <p:cNvPr id="99331" name="Rectangle 3"/>
          <p:cNvSpPr>
            <a:spLocks noGrp="1" noChangeArrowheads="1"/>
          </p:cNvSpPr>
          <p:nvPr>
            <p:ph type="title"/>
          </p:nvPr>
        </p:nvSpPr>
        <p:spPr>
          <a:xfrm>
            <a:off x="685800" y="609600"/>
            <a:ext cx="7772400" cy="1143000"/>
          </a:xfrm>
        </p:spPr>
        <p:txBody>
          <a:bodyPr rIns="132080"/>
          <a:lstStyle/>
          <a:p>
            <a:pPr indent="0" eaLnBrk="1" hangingPunct="1">
              <a:defRPr/>
            </a:pPr>
            <a:r>
              <a:rPr lang="en-US" smtClean="0">
                <a:solidFill>
                  <a:srgbClr val="31859C"/>
                </a:solidFill>
                <a:latin typeface="News Gothic MT" charset="0"/>
                <a:cs typeface="News Gothic MT" charset="0"/>
                <a:sym typeface="News Gothic MT" charset="0"/>
              </a:rPr>
              <a:t>Simple Incentives</a:t>
            </a:r>
            <a:endParaRPr lang="en-US" smtClean="0">
              <a:solidFill>
                <a:srgbClr val="31859C"/>
              </a:solidFill>
              <a:latin typeface="News Gothic MT" charset="0"/>
              <a:sym typeface="News Gothic MT" charset="0"/>
            </a:endParaRPr>
          </a:p>
        </p:txBody>
      </p:sp>
      <p:sp>
        <p:nvSpPr>
          <p:cNvPr id="99332" name="Rectangle 4"/>
          <p:cNvSpPr>
            <a:spLocks noGrp="1" noChangeArrowheads="1"/>
          </p:cNvSpPr>
          <p:nvPr>
            <p:ph type="body" idx="1"/>
          </p:nvPr>
        </p:nvSpPr>
        <p:spPr>
          <a:xfrm>
            <a:off x="762000" y="1752600"/>
            <a:ext cx="7696200" cy="5105400"/>
          </a:xfrm>
        </p:spPr>
        <p:txBody>
          <a:bodyPr rIns="132080"/>
          <a:lstStyle/>
          <a:p>
            <a:pPr eaLnBrk="1" hangingPunct="1">
              <a:lnSpc>
                <a:spcPct val="90000"/>
              </a:lnSpc>
              <a:defRPr/>
            </a:pPr>
            <a:r>
              <a:rPr lang="en-US" sz="2400" smtClean="0">
                <a:latin typeface="News Gothic MT" charset="0"/>
                <a:cs typeface="News Gothic MT" charset="0"/>
                <a:sym typeface="News Gothic MT" charset="0"/>
              </a:rPr>
              <a:t>Give the child something to look forward to doing when the effortful task is done </a:t>
            </a:r>
            <a:r>
              <a:rPr lang="en-US" sz="2400" smtClean="0">
                <a:solidFill>
                  <a:srgbClr val="31859C"/>
                </a:solidFill>
                <a:latin typeface="News Gothic MT" charset="0"/>
                <a:cs typeface="News Gothic MT" charset="0"/>
                <a:sym typeface="News Gothic MT" charset="0"/>
              </a:rPr>
              <a:t>(we call that Grandma</a:t>
            </a:r>
            <a:r>
              <a:rPr lang="ja-JP" altLang="en-US" sz="2400" smtClean="0">
                <a:solidFill>
                  <a:srgbClr val="31859C"/>
                </a:solidFill>
                <a:latin typeface="Arial"/>
                <a:cs typeface="News Gothic MT" charset="0"/>
                <a:sym typeface="News Gothic MT" charset="0"/>
              </a:rPr>
              <a:t>’</a:t>
            </a:r>
            <a:r>
              <a:rPr lang="en-US" sz="2400" smtClean="0">
                <a:solidFill>
                  <a:srgbClr val="31859C"/>
                </a:solidFill>
                <a:latin typeface="News Gothic MT" charset="0"/>
                <a:cs typeface="News Gothic MT" charset="0"/>
                <a:sym typeface="News Gothic MT" charset="0"/>
              </a:rPr>
              <a:t>s Law).</a:t>
            </a:r>
            <a:endParaRPr lang="en-US" sz="2400" smtClean="0">
              <a:solidFill>
                <a:srgbClr val="31859C"/>
              </a:solidFill>
              <a:latin typeface="News Gothic MT" charset="0"/>
              <a:sym typeface="News Gothic MT" charset="0"/>
            </a:endParaRPr>
          </a:p>
          <a:p>
            <a:pPr eaLnBrk="1" hangingPunct="1">
              <a:lnSpc>
                <a:spcPct val="90000"/>
              </a:lnSpc>
              <a:defRPr/>
            </a:pPr>
            <a:r>
              <a:rPr lang="en-US" sz="2400" smtClean="0">
                <a:latin typeface="News Gothic MT" charset="0"/>
                <a:cs typeface="News Gothic MT" charset="0"/>
                <a:sym typeface="News Gothic MT" charset="0"/>
              </a:rPr>
              <a:t>Alternate between preferred and non-preferred </a:t>
            </a:r>
            <a:r>
              <a:rPr lang="en-US" sz="2400" smtClean="0">
                <a:solidFill>
                  <a:srgbClr val="31859C"/>
                </a:solidFill>
                <a:latin typeface="News Gothic MT" charset="0"/>
                <a:cs typeface="News Gothic MT" charset="0"/>
                <a:sym typeface="News Gothic MT" charset="0"/>
              </a:rPr>
              <a:t>activities (use simple language: First…then, e.g., </a:t>
            </a:r>
            <a:r>
              <a:rPr lang="en-US" sz="2400" i="1" smtClean="0">
                <a:solidFill>
                  <a:srgbClr val="31859C"/>
                </a:solidFill>
                <a:latin typeface="News Gothic MT" charset="0"/>
                <a:cs typeface="News Gothic MT" charset="0"/>
                <a:sym typeface="News Gothic MT" charset="0"/>
              </a:rPr>
              <a:t>First work, then play</a:t>
            </a:r>
            <a:r>
              <a:rPr lang="en-US" sz="2400" smtClean="0">
                <a:solidFill>
                  <a:srgbClr val="31859C"/>
                </a:solidFill>
                <a:latin typeface="News Gothic MT" charset="0"/>
                <a:cs typeface="News Gothic MT" charset="0"/>
                <a:sym typeface="News Gothic MT" charset="0"/>
              </a:rPr>
              <a:t>).</a:t>
            </a:r>
            <a:endParaRPr lang="en-US" sz="2400" smtClean="0">
              <a:solidFill>
                <a:srgbClr val="31859C"/>
              </a:solidFill>
              <a:latin typeface="News Gothic MT" charset="0"/>
              <a:sym typeface="News Gothic MT" charset="0"/>
            </a:endParaRPr>
          </a:p>
          <a:p>
            <a:pPr eaLnBrk="1" hangingPunct="1">
              <a:lnSpc>
                <a:spcPct val="90000"/>
              </a:lnSpc>
              <a:defRPr/>
            </a:pPr>
            <a:r>
              <a:rPr lang="en-US" sz="2400" smtClean="0">
                <a:latin typeface="News Gothic MT" charset="0"/>
                <a:cs typeface="News Gothic MT" charset="0"/>
                <a:sym typeface="News Gothic MT" charset="0"/>
              </a:rPr>
              <a:t>Build in frequent, short breaks </a:t>
            </a:r>
            <a:r>
              <a:rPr lang="en-US" sz="2400" smtClean="0">
                <a:solidFill>
                  <a:srgbClr val="31859C"/>
                </a:solidFill>
                <a:latin typeface="News Gothic MT" charset="0"/>
                <a:cs typeface="News Gothic MT" charset="0"/>
                <a:sym typeface="News Gothic MT" charset="0"/>
              </a:rPr>
              <a:t>(depending on the child</a:t>
            </a:r>
            <a:r>
              <a:rPr lang="ja-JP" altLang="en-US" sz="2400" smtClean="0">
                <a:solidFill>
                  <a:srgbClr val="31859C"/>
                </a:solidFill>
                <a:latin typeface="Arial"/>
                <a:cs typeface="News Gothic MT" charset="0"/>
                <a:sym typeface="News Gothic MT" charset="0"/>
              </a:rPr>
              <a:t>’</a:t>
            </a:r>
            <a:r>
              <a:rPr lang="en-US" sz="2400" smtClean="0">
                <a:solidFill>
                  <a:srgbClr val="31859C"/>
                </a:solidFill>
                <a:latin typeface="News Gothic MT" charset="0"/>
                <a:cs typeface="News Gothic MT" charset="0"/>
                <a:sym typeface="News Gothic MT" charset="0"/>
              </a:rPr>
              <a:t>s attention span, breaks could come every 10 minutes and last 5 minutes).</a:t>
            </a:r>
            <a:endParaRPr lang="en-US" sz="2400" smtClean="0">
              <a:solidFill>
                <a:srgbClr val="31859C"/>
              </a:solidFill>
              <a:latin typeface="News Gothic MT" charset="0"/>
              <a:sym typeface="News Gothic MT" charset="0"/>
            </a:endParaRPr>
          </a:p>
          <a:p>
            <a:pPr eaLnBrk="1" hangingPunct="1">
              <a:lnSpc>
                <a:spcPct val="90000"/>
              </a:lnSpc>
              <a:defRPr/>
            </a:pPr>
            <a:r>
              <a:rPr lang="en-US" sz="2400" smtClean="0">
                <a:latin typeface="News Gothic MT" charset="0"/>
                <a:cs typeface="News Gothic MT" charset="0"/>
                <a:sym typeface="News Gothic MT" charset="0"/>
              </a:rPr>
              <a:t>Use specific praise to reinforce the use of executive skills.</a:t>
            </a:r>
            <a:endParaRPr lang="en-US" sz="2400" smtClean="0">
              <a:latin typeface="News Gothic MT" charset="0"/>
              <a:sym typeface="News Gothic MT" charset="0"/>
            </a:endParaRPr>
          </a:p>
        </p:txBody>
      </p:sp>
    </p:spTree>
    <p:extLst>
      <p:ext uri="{BB962C8B-B14F-4D97-AF65-F5344CB8AC3E}">
        <p14:creationId xmlns:p14="http://schemas.microsoft.com/office/powerpoint/2010/main" val="57766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457200"/>
            <a:ext cx="7772400" cy="533400"/>
          </a:xfrm>
        </p:spPr>
        <p:txBody>
          <a:bodyPr>
            <a:normAutofit fontScale="90000"/>
          </a:bodyPr>
          <a:lstStyle/>
          <a:p>
            <a:r>
              <a:rPr lang="en-US" sz="4000" smtClean="0"/>
              <a:t>Positive Behavior Referral</a:t>
            </a:r>
          </a:p>
        </p:txBody>
      </p:sp>
      <p:sp>
        <p:nvSpPr>
          <p:cNvPr id="41987" name="Rectangle 3"/>
          <p:cNvSpPr>
            <a:spLocks noGrp="1" noChangeArrowheads="1"/>
          </p:cNvSpPr>
          <p:nvPr>
            <p:ph type="body" idx="1"/>
          </p:nvPr>
        </p:nvSpPr>
        <p:spPr/>
        <p:txBody>
          <a:bodyPr/>
          <a:lstStyle/>
          <a:p>
            <a:endParaRPr lang="en-US" smtClean="0"/>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45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243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52400" y="609600"/>
            <a:ext cx="8229600" cy="914400"/>
          </a:xfrm>
        </p:spPr>
        <p:txBody>
          <a:bodyPr>
            <a:normAutofit fontScale="90000"/>
          </a:bodyPr>
          <a:lstStyle/>
          <a:p>
            <a:pPr marL="342900" indent="-342900" eaLnBrk="1" hangingPunct="1">
              <a:defRPr/>
            </a:pPr>
            <a:r>
              <a:rPr lang="en-US" sz="4800" dirty="0" smtClean="0">
                <a:ea typeface="+mj-ea"/>
              </a:rPr>
              <a:t>	Positive Relationships</a:t>
            </a:r>
            <a:br>
              <a:rPr lang="en-US" sz="4800" dirty="0" smtClean="0">
                <a:ea typeface="+mj-ea"/>
              </a:rPr>
            </a:br>
            <a:endParaRPr lang="en-US" sz="4800" dirty="0" smtClean="0">
              <a:ea typeface="+mj-ea"/>
            </a:endParaRPr>
          </a:p>
        </p:txBody>
      </p:sp>
      <p:sp>
        <p:nvSpPr>
          <p:cNvPr id="136194" name="Content Placeholder 2"/>
          <p:cNvSpPr>
            <a:spLocks noGrp="1"/>
          </p:cNvSpPr>
          <p:nvPr>
            <p:ph idx="1"/>
          </p:nvPr>
        </p:nvSpPr>
        <p:spPr>
          <a:xfrm>
            <a:off x="423863" y="1524000"/>
            <a:ext cx="7772400" cy="4144963"/>
          </a:xfrm>
        </p:spPr>
        <p:txBody>
          <a:bodyPr/>
          <a:lstStyle/>
          <a:p>
            <a:pPr eaLnBrk="1" hangingPunct="1">
              <a:buFont typeface="Arial" pitchFamily="34" charset="0"/>
              <a:buNone/>
            </a:pPr>
            <a:r>
              <a:rPr lang="en-US" sz="2400" dirty="0" smtClean="0">
                <a:ea typeface="ＭＳ Ｐゴシック" pitchFamily="34" charset="-128"/>
              </a:rPr>
              <a:t>	Recognize the critical importance of preventing behavior problems. This is evident throughout school policies and evidence-based practices, especially in preventive classroom management, clear school-wide expectations, and school-wide teaching and recognition of positive behaviors.   It also is seen in </a:t>
            </a:r>
          </a:p>
          <a:p>
            <a:pPr lvl="2" eaLnBrk="1" hangingPunct="1"/>
            <a:r>
              <a:rPr lang="en-US" sz="2800" dirty="0" smtClean="0">
                <a:solidFill>
                  <a:srgbClr val="2A00FF"/>
                </a:solidFill>
                <a:ea typeface="ＭＳ Ｐゴシック" pitchFamily="34" charset="-128"/>
              </a:rPr>
              <a:t>positive teacher-student, </a:t>
            </a:r>
          </a:p>
          <a:p>
            <a:pPr lvl="2" eaLnBrk="1" hangingPunct="1"/>
            <a:r>
              <a:rPr lang="en-US" sz="2800" dirty="0" smtClean="0">
                <a:solidFill>
                  <a:srgbClr val="2A00FF"/>
                </a:solidFill>
                <a:ea typeface="ＭＳ Ｐゴシック" pitchFamily="34" charset="-128"/>
              </a:rPr>
              <a:t>student-student, and </a:t>
            </a:r>
          </a:p>
          <a:p>
            <a:pPr lvl="2" eaLnBrk="1" hangingPunct="1"/>
            <a:r>
              <a:rPr lang="en-US" sz="2800" dirty="0" smtClean="0">
                <a:solidFill>
                  <a:srgbClr val="2A00FF"/>
                </a:solidFill>
                <a:ea typeface="ＭＳ Ｐゴシック" pitchFamily="34" charset="-128"/>
              </a:rPr>
              <a:t>school-family relations</a:t>
            </a:r>
            <a:r>
              <a:rPr lang="en-US" sz="2800" dirty="0" smtClean="0">
                <a:ea typeface="ＭＳ Ｐゴシック" pitchFamily="34" charset="-128"/>
              </a:rPr>
              <a:t>.</a:t>
            </a:r>
          </a:p>
          <a:p>
            <a:pPr eaLnBrk="1" hangingPunct="1"/>
            <a:endParaRPr lang="en-US" dirty="0" smtClean="0">
              <a:ea typeface="ＭＳ Ｐゴシック" pitchFamily="34" charset="-128"/>
            </a:endParaRPr>
          </a:p>
        </p:txBody>
      </p:sp>
      <p:pic>
        <p:nvPicPr>
          <p:cNvPr id="136195" name="Picture 2" descr="C:\Users\hearn\AppData\Local\Microsoft\Windows\Temporary Internet Files\Content.IE5\L9CIPBVF\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419600"/>
            <a:ext cx="183356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78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The Research on Positive </a:t>
            </a:r>
            <a:r>
              <a:rPr lang="en-US" dirty="0"/>
              <a:t>R</a:t>
            </a:r>
            <a:r>
              <a:rPr lang="en-US" dirty="0" smtClean="0">
                <a:ea typeface="+mj-ea"/>
              </a:rPr>
              <a:t>elationships</a:t>
            </a:r>
            <a:endParaRPr lang="en-US" dirty="0">
              <a:ea typeface="+mj-ea"/>
            </a:endParaRPr>
          </a:p>
        </p:txBody>
      </p:sp>
      <p:sp>
        <p:nvSpPr>
          <p:cNvPr id="138242" name="Content Placeholder 2"/>
          <p:cNvSpPr>
            <a:spLocks noGrp="1"/>
          </p:cNvSpPr>
          <p:nvPr>
            <p:ph idx="1"/>
          </p:nvPr>
        </p:nvSpPr>
        <p:spPr>
          <a:xfrm>
            <a:off x="457200" y="1752600"/>
            <a:ext cx="7620000" cy="4800600"/>
          </a:xfrm>
        </p:spPr>
        <p:txBody>
          <a:bodyPr>
            <a:normAutofit/>
          </a:bodyPr>
          <a:lstStyle/>
          <a:p>
            <a:pPr eaLnBrk="1" hangingPunct="1"/>
            <a:r>
              <a:rPr lang="en-US" sz="2400" dirty="0" smtClean="0">
                <a:ea typeface="ＭＳ Ｐゴシック" pitchFamily="34" charset="-128"/>
              </a:rPr>
              <a:t>Teachers with a more relational approach to discipline have less defiant behavior in their classrooms – which is explained by adolescent</a:t>
            </a:r>
            <a:r>
              <a:rPr lang="ja-JP" altLang="en-US" sz="2400" dirty="0" smtClean="0">
                <a:ea typeface="ＭＳ Ｐゴシック" pitchFamily="34" charset="-128"/>
              </a:rPr>
              <a:t>’</a:t>
            </a:r>
            <a:r>
              <a:rPr lang="en-US" altLang="ja-JP" sz="2400" dirty="0" smtClean="0">
                <a:ea typeface="ＭＳ Ｐゴシック" pitchFamily="34" charset="-128"/>
              </a:rPr>
              <a:t>s trust in authority (Gregory &amp; </a:t>
            </a:r>
            <a:r>
              <a:rPr lang="en-US" altLang="ja-JP" sz="2400" dirty="0" err="1" smtClean="0">
                <a:ea typeface="ＭＳ Ｐゴシック" pitchFamily="34" charset="-128"/>
              </a:rPr>
              <a:t>Ripski</a:t>
            </a:r>
            <a:r>
              <a:rPr lang="en-US" altLang="ja-JP" sz="2400" dirty="0" smtClean="0">
                <a:ea typeface="ＭＳ Ｐゴシック" pitchFamily="34" charset="-128"/>
              </a:rPr>
              <a:t>, 2008) </a:t>
            </a:r>
          </a:p>
          <a:p>
            <a:pPr eaLnBrk="1" hangingPunct="1"/>
            <a:r>
              <a:rPr lang="en-US" sz="2400" dirty="0" smtClean="0">
                <a:ea typeface="ＭＳ Ｐゴシック" pitchFamily="34" charset="-128"/>
              </a:rPr>
              <a:t>Teachers who show sensitivity, empathy and praise are most likely to establish strong relationships with students (Rey et al., 2007)</a:t>
            </a:r>
          </a:p>
        </p:txBody>
      </p:sp>
    </p:spTree>
    <p:extLst>
      <p:ext uri="{BB962C8B-B14F-4D97-AF65-F5344CB8AC3E}">
        <p14:creationId xmlns:p14="http://schemas.microsoft.com/office/powerpoint/2010/main" val="292548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81000" y="228600"/>
            <a:ext cx="7772400" cy="9144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a:buClr>
                <a:schemeClr val="tx2"/>
              </a:buClr>
              <a:buFont typeface="Wingdings" charset="0"/>
              <a:buNone/>
            </a:pPr>
            <a:r>
              <a:rPr lang="en-US" sz="5400" dirty="0"/>
              <a:t>The Challenge</a:t>
            </a:r>
          </a:p>
        </p:txBody>
      </p:sp>
      <p:sp>
        <p:nvSpPr>
          <p:cNvPr id="123907" name="Rectangle 3"/>
          <p:cNvSpPr>
            <a:spLocks noGrp="1" noChangeArrowheads="1"/>
          </p:cNvSpPr>
          <p:nvPr>
            <p:ph type="body" idx="1"/>
          </p:nvPr>
        </p:nvSpPr>
        <p:spPr>
          <a:xfrm>
            <a:off x="381000" y="1295400"/>
            <a:ext cx="8178800" cy="5181600"/>
          </a:xfr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a:lnSpc>
                <a:spcPct val="80000"/>
              </a:lnSpc>
              <a:buClr>
                <a:schemeClr val="tx2"/>
              </a:buClr>
            </a:pPr>
            <a:r>
              <a:rPr lang="en-US" sz="2400" dirty="0">
                <a:solidFill>
                  <a:srgbClr val="000000"/>
                </a:solidFill>
              </a:rPr>
              <a:t>Students with the most challenging behaviors in school need pro-active comprehensive and consistent systems of support</a:t>
            </a:r>
          </a:p>
          <a:p>
            <a:pPr>
              <a:lnSpc>
                <a:spcPct val="80000"/>
              </a:lnSpc>
              <a:buClr>
                <a:schemeClr val="tx2"/>
              </a:buClr>
            </a:pPr>
            <a:r>
              <a:rPr lang="en-US" sz="2400" dirty="0">
                <a:solidFill>
                  <a:srgbClr val="000000"/>
                </a:solidFill>
              </a:rPr>
              <a:t>School-wide discipline systems are typically unclear and inconsistently implemented</a:t>
            </a:r>
          </a:p>
          <a:p>
            <a:pPr>
              <a:lnSpc>
                <a:spcPct val="80000"/>
              </a:lnSpc>
              <a:buClr>
                <a:schemeClr val="tx2"/>
              </a:buClr>
            </a:pPr>
            <a:r>
              <a:rPr lang="en-US" sz="2400" dirty="0">
                <a:solidFill>
                  <a:srgbClr val="000000"/>
                </a:solidFill>
              </a:rPr>
              <a:t>Educators often lack </a:t>
            </a:r>
            <a:r>
              <a:rPr lang="en-US" sz="2400" dirty="0" smtClean="0">
                <a:solidFill>
                  <a:srgbClr val="000000"/>
                </a:solidFill>
              </a:rPr>
              <a:t>skills </a:t>
            </a:r>
            <a:r>
              <a:rPr lang="en-US" sz="2400" dirty="0">
                <a:solidFill>
                  <a:srgbClr val="000000"/>
                </a:solidFill>
              </a:rPr>
              <a:t>to address </a:t>
            </a:r>
            <a:r>
              <a:rPr lang="en-US" sz="2400" dirty="0" smtClean="0">
                <a:solidFill>
                  <a:srgbClr val="000000"/>
                </a:solidFill>
              </a:rPr>
              <a:t>significant problem </a:t>
            </a:r>
            <a:r>
              <a:rPr lang="en-US" sz="2400" dirty="0">
                <a:solidFill>
                  <a:srgbClr val="000000"/>
                </a:solidFill>
              </a:rPr>
              <a:t>behavior</a:t>
            </a:r>
          </a:p>
          <a:p>
            <a:pPr>
              <a:lnSpc>
                <a:spcPct val="80000"/>
              </a:lnSpc>
              <a:buClr>
                <a:schemeClr val="tx2"/>
              </a:buClr>
            </a:pPr>
            <a:r>
              <a:rPr lang="en-US" sz="2400" dirty="0">
                <a:solidFill>
                  <a:srgbClr val="000000"/>
                </a:solidFill>
              </a:rPr>
              <a:t>Pressure on schools to incorporate </a:t>
            </a:r>
            <a:r>
              <a:rPr lang="en-US" sz="2400" dirty="0" smtClean="0">
                <a:solidFill>
                  <a:srgbClr val="000000"/>
                </a:solidFill>
              </a:rPr>
              <a:t>multiple initiatives.  </a:t>
            </a:r>
            <a:r>
              <a:rPr lang="en-US" sz="2400" dirty="0">
                <a:solidFill>
                  <a:srgbClr val="000000"/>
                </a:solidFill>
              </a:rPr>
              <a:t>Many often have clear defined outcomes without structures to reach or a framework for deciding what should be implemented when, for whom, and to what degree</a:t>
            </a:r>
          </a:p>
          <a:p>
            <a:pPr>
              <a:lnSpc>
                <a:spcPct val="80000"/>
              </a:lnSpc>
              <a:buClr>
                <a:schemeClr val="tx2"/>
              </a:buClr>
            </a:pPr>
            <a:endParaRPr lang="en-US" sz="2400" dirty="0"/>
          </a:p>
          <a:p>
            <a:pPr>
              <a:lnSpc>
                <a:spcPct val="80000"/>
              </a:lnSpc>
              <a:buClr>
                <a:schemeClr val="tx2"/>
              </a:buClr>
              <a:buFontTx/>
              <a:buNone/>
            </a:pPr>
            <a:r>
              <a:rPr lang="en-US" sz="2400" i="1" dirty="0">
                <a:solidFill>
                  <a:srgbClr val="FF0000"/>
                </a:solidFill>
              </a:rPr>
              <a:t>Typical school response to problem behavior = </a:t>
            </a:r>
            <a:r>
              <a:rPr lang="ja-JP" altLang="en-US" sz="2400" i="1" dirty="0">
                <a:solidFill>
                  <a:srgbClr val="FF0000"/>
                </a:solidFill>
              </a:rPr>
              <a:t>“</a:t>
            </a:r>
            <a:r>
              <a:rPr lang="en-US" sz="2400" i="1" dirty="0">
                <a:solidFill>
                  <a:srgbClr val="FF0000"/>
                </a:solidFill>
              </a:rPr>
              <a:t>punishment</a:t>
            </a:r>
            <a:r>
              <a:rPr lang="ja-JP" altLang="en-US" sz="2400" i="1" dirty="0">
                <a:solidFill>
                  <a:srgbClr val="FF0000"/>
                </a:solidFill>
              </a:rPr>
              <a:t>”</a:t>
            </a:r>
            <a:r>
              <a:rPr lang="en-US" sz="2400" i="1" dirty="0">
                <a:solidFill>
                  <a:srgbClr val="FF0000"/>
                </a:solidFill>
              </a:rPr>
              <a:t> of misbehavior </a:t>
            </a:r>
            <a:r>
              <a:rPr lang="en-US" sz="2400" i="1" dirty="0" smtClean="0">
                <a:solidFill>
                  <a:srgbClr val="FF0000"/>
                </a:solidFill>
              </a:rPr>
              <a:t>and</a:t>
            </a:r>
            <a:r>
              <a:rPr lang="en-US" sz="2400" i="1" dirty="0">
                <a:solidFill>
                  <a:srgbClr val="FF0000"/>
                </a:solidFill>
              </a:rPr>
              <a:t>/or seek out alternative </a:t>
            </a:r>
            <a:r>
              <a:rPr lang="en-US" sz="2400" i="1" dirty="0" smtClean="0">
                <a:solidFill>
                  <a:srgbClr val="FF0000"/>
                </a:solidFill>
              </a:rPr>
              <a:t>placements.  </a:t>
            </a:r>
            <a:endParaRPr lang="en-US" sz="2400" i="1" dirty="0">
              <a:solidFill>
                <a:srgbClr val="FF0000"/>
              </a:solidFill>
            </a:endParaRPr>
          </a:p>
          <a:p>
            <a:pPr>
              <a:lnSpc>
                <a:spcPct val="80000"/>
              </a:lnSpc>
              <a:buClr>
                <a:schemeClr val="tx2"/>
              </a:buClr>
              <a:buFontTx/>
              <a:buNone/>
            </a:pPr>
            <a:endParaRPr lang="en-US" sz="1800" dirty="0">
              <a:solidFill>
                <a:srgbClr val="FF0000"/>
              </a:solidFill>
            </a:endParaRPr>
          </a:p>
        </p:txBody>
      </p:sp>
    </p:spTree>
    <p:extLst>
      <p:ext uri="{BB962C8B-B14F-4D97-AF65-F5344CB8AC3E}">
        <p14:creationId xmlns:p14="http://schemas.microsoft.com/office/powerpoint/2010/main" val="123464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Relationship Building Reduces Problem Behaviors</a:t>
            </a:r>
            <a:endParaRPr lang="en-US" dirty="0">
              <a:ea typeface="+mj-ea"/>
            </a:endParaRPr>
          </a:p>
        </p:txBody>
      </p:sp>
      <p:sp>
        <p:nvSpPr>
          <p:cNvPr id="139266" name="Content Placeholder 2"/>
          <p:cNvSpPr>
            <a:spLocks noGrp="1"/>
          </p:cNvSpPr>
          <p:nvPr>
            <p:ph idx="1"/>
          </p:nvPr>
        </p:nvSpPr>
        <p:spPr>
          <a:xfrm>
            <a:off x="457200" y="1828800"/>
            <a:ext cx="7620000" cy="4800600"/>
          </a:xfrm>
        </p:spPr>
        <p:txBody>
          <a:bodyPr/>
          <a:lstStyle/>
          <a:p>
            <a:pPr eaLnBrk="1" hangingPunct="1"/>
            <a:r>
              <a:rPr lang="ja-JP" altLang="en-US" sz="2400" dirty="0" smtClean="0">
                <a:ea typeface="ＭＳ Ｐゴシック" pitchFamily="34" charset="-128"/>
              </a:rPr>
              <a:t>“</a:t>
            </a:r>
            <a:r>
              <a:rPr lang="en-US" altLang="ja-JP" sz="2400" dirty="0" smtClean="0">
                <a:ea typeface="ＭＳ Ｐゴシック" pitchFamily="34" charset="-128"/>
              </a:rPr>
              <a:t>teachers … trained using </a:t>
            </a:r>
            <a:r>
              <a:rPr lang="en-US" altLang="ja-JP" sz="2400" dirty="0" err="1" smtClean="0">
                <a:ea typeface="ＭＳ Ｐゴシック" pitchFamily="34" charset="-128"/>
              </a:rPr>
              <a:t>precorrection</a:t>
            </a:r>
            <a:r>
              <a:rPr lang="en-US" altLang="ja-JP" sz="2400" dirty="0" smtClean="0">
                <a:ea typeface="ＭＳ Ｐゴシック" pitchFamily="34" charset="-128"/>
              </a:rPr>
              <a:t>, reinforcement (catch them being goods) for appropriate behaviors, and active </a:t>
            </a:r>
            <a:r>
              <a:rPr lang="en-US" altLang="ja-JP" sz="2400" dirty="0" err="1" smtClean="0">
                <a:ea typeface="ＭＳ Ｐゴシック" pitchFamily="34" charset="-128"/>
              </a:rPr>
              <a:t>supervison</a:t>
            </a:r>
            <a:r>
              <a:rPr lang="en-US" altLang="ja-JP" sz="2400" dirty="0" smtClean="0">
                <a:ea typeface="ＭＳ Ｐゴシック" pitchFamily="34" charset="-128"/>
              </a:rPr>
              <a:t> … resulted in a 42% reduction in problem behaviors</a:t>
            </a:r>
            <a:r>
              <a:rPr lang="ja-JP" altLang="en-US" sz="2400" dirty="0" smtClean="0">
                <a:ea typeface="ＭＳ Ｐゴシック" pitchFamily="34" charset="-128"/>
              </a:rPr>
              <a:t>”</a:t>
            </a:r>
            <a:r>
              <a:rPr lang="en-US" altLang="ja-JP" sz="2400" dirty="0" smtClean="0">
                <a:ea typeface="ＭＳ Ｐゴシック" pitchFamily="34" charset="-128"/>
              </a:rPr>
              <a:t>   (Oswald et al., 2005).  </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843929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ea typeface="+mj-ea"/>
              </a:rPr>
              <a:t>Activities for staff and student relationship building</a:t>
            </a:r>
          </a:p>
        </p:txBody>
      </p:sp>
      <p:sp>
        <p:nvSpPr>
          <p:cNvPr id="114690" name="Rectangle 3"/>
          <p:cNvSpPr>
            <a:spLocks noGrp="1" noChangeArrowheads="1"/>
          </p:cNvSpPr>
          <p:nvPr>
            <p:ph type="body" idx="1"/>
          </p:nvPr>
        </p:nvSpPr>
        <p:spPr>
          <a:xfrm>
            <a:off x="685800" y="1981200"/>
            <a:ext cx="7772400" cy="4495800"/>
          </a:xfrm>
        </p:spPr>
        <p:txBody>
          <a:bodyPr/>
          <a:lstStyle/>
          <a:p>
            <a:pPr eaLnBrk="1" hangingPunct="1"/>
            <a:r>
              <a:rPr lang="en-US" sz="2400" dirty="0" smtClean="0">
                <a:ea typeface="ＭＳ Ｐゴシック" pitchFamily="34" charset="-128"/>
              </a:rPr>
              <a:t>Supporting everyday </a:t>
            </a:r>
            <a:r>
              <a:rPr lang="en-US" sz="2400" dirty="0" smtClean="0">
                <a:solidFill>
                  <a:srgbClr val="C00000"/>
                </a:solidFill>
                <a:ea typeface="ＭＳ Ｐゴシック" pitchFamily="34" charset="-128"/>
              </a:rPr>
              <a:t>relationship building</a:t>
            </a:r>
            <a:r>
              <a:rPr lang="en-US" sz="2400" dirty="0" smtClean="0">
                <a:ea typeface="ＭＳ Ｐゴシック" pitchFamily="34" charset="-128"/>
              </a:rPr>
              <a:t>:</a:t>
            </a:r>
          </a:p>
          <a:p>
            <a:pPr lvl="1" eaLnBrk="1" hangingPunct="1"/>
            <a:r>
              <a:rPr lang="en-US" sz="2400" dirty="0" smtClean="0">
                <a:ea typeface="ＭＳ Ｐゴシック" pitchFamily="34" charset="-128"/>
              </a:rPr>
              <a:t>Finding/asking about student interests/extracurricular activities </a:t>
            </a:r>
          </a:p>
          <a:p>
            <a:pPr lvl="1" eaLnBrk="1" hangingPunct="1"/>
            <a:r>
              <a:rPr lang="en-US" sz="2400" dirty="0" smtClean="0">
                <a:ea typeface="ＭＳ Ｐゴシック" pitchFamily="34" charset="-128"/>
              </a:rPr>
              <a:t>Students providing 1-minute reports on areas of their interest (i.e. sports, drama)</a:t>
            </a:r>
          </a:p>
          <a:p>
            <a:pPr lvl="1" eaLnBrk="1" hangingPunct="1"/>
            <a:r>
              <a:rPr lang="en-US" sz="2400" dirty="0" smtClean="0">
                <a:ea typeface="ＭＳ Ｐゴシック" pitchFamily="34" charset="-128"/>
              </a:rPr>
              <a:t>Attending extracurricular events</a:t>
            </a:r>
          </a:p>
          <a:p>
            <a:pPr lvl="1" eaLnBrk="1" hangingPunct="1"/>
            <a:r>
              <a:rPr lang="en-US" sz="2400" dirty="0" smtClean="0">
                <a:ea typeface="ＭＳ Ｐゴシック" pitchFamily="34" charset="-128"/>
              </a:rPr>
              <a:t>Highlighting student talents (i.e. bulletin board with newspaper articles)</a:t>
            </a:r>
          </a:p>
          <a:p>
            <a:pPr lvl="1"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941301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ea typeface="+mj-ea"/>
              </a:rPr>
              <a:t>Activities for staff and student relationship building</a:t>
            </a:r>
          </a:p>
        </p:txBody>
      </p:sp>
      <p:sp>
        <p:nvSpPr>
          <p:cNvPr id="115714" name="Rectangle 3"/>
          <p:cNvSpPr>
            <a:spLocks noGrp="1" noChangeArrowheads="1"/>
          </p:cNvSpPr>
          <p:nvPr>
            <p:ph type="body" idx="1"/>
          </p:nvPr>
        </p:nvSpPr>
        <p:spPr>
          <a:xfrm>
            <a:off x="685800" y="1981200"/>
            <a:ext cx="8077200" cy="4038600"/>
          </a:xfrm>
        </p:spPr>
        <p:txBody>
          <a:bodyPr>
            <a:normAutofit/>
          </a:bodyPr>
          <a:lstStyle/>
          <a:p>
            <a:pPr eaLnBrk="1" hangingPunct="1"/>
            <a:r>
              <a:rPr lang="en-US" sz="2400" dirty="0" smtClean="0">
                <a:ea typeface="ＭＳ Ｐゴシック" pitchFamily="34" charset="-128"/>
              </a:rPr>
              <a:t>Community and service learning activities</a:t>
            </a:r>
          </a:p>
          <a:p>
            <a:pPr eaLnBrk="1" hangingPunct="1"/>
            <a:r>
              <a:rPr lang="en-US" sz="2400" dirty="0" smtClean="0">
                <a:ea typeface="ＭＳ Ｐゴシック" pitchFamily="34" charset="-128"/>
              </a:rPr>
              <a:t>Pep rallies</a:t>
            </a:r>
          </a:p>
          <a:p>
            <a:pPr eaLnBrk="1" hangingPunct="1"/>
            <a:r>
              <a:rPr lang="en-US" sz="2400" dirty="0" smtClean="0">
                <a:ea typeface="ＭＳ Ｐゴシック" pitchFamily="34" charset="-128"/>
              </a:rPr>
              <a:t>Students earn the chance for staff to do silly things</a:t>
            </a:r>
          </a:p>
          <a:p>
            <a:pPr eaLnBrk="1" hangingPunct="1"/>
            <a:r>
              <a:rPr lang="en-US" sz="2400" dirty="0" smtClean="0">
                <a:ea typeface="ＭＳ Ｐゴシック" pitchFamily="34" charset="-128"/>
              </a:rPr>
              <a:t>Staff and student team challenges</a:t>
            </a:r>
          </a:p>
          <a:p>
            <a:pPr lvl="1" eaLnBrk="1" hangingPunct="1"/>
            <a:r>
              <a:rPr lang="en-US" sz="2400" dirty="0" smtClean="0">
                <a:ea typeface="ＭＳ Ｐゴシック" pitchFamily="34" charset="-128"/>
              </a:rPr>
              <a:t>Fund raisers</a:t>
            </a:r>
          </a:p>
          <a:p>
            <a:pPr lvl="1" eaLnBrk="1" hangingPunct="1"/>
            <a:r>
              <a:rPr lang="en-US" sz="2400" dirty="0" smtClean="0">
                <a:ea typeface="ＭＳ Ｐゴシック" pitchFamily="34" charset="-128"/>
              </a:rPr>
              <a:t>Hallway decorating</a:t>
            </a:r>
          </a:p>
          <a:p>
            <a:pPr lvl="1" eaLnBrk="1" hangingPunct="1"/>
            <a:r>
              <a:rPr lang="en-US" sz="2400" dirty="0" smtClean="0">
                <a:ea typeface="ＭＳ Ｐゴシック" pitchFamily="34" charset="-128"/>
              </a:rPr>
              <a:t>Sporting event attendance</a:t>
            </a:r>
          </a:p>
        </p:txBody>
      </p:sp>
    </p:spTree>
    <p:extLst>
      <p:ext uri="{BB962C8B-B14F-4D97-AF65-F5344CB8AC3E}">
        <p14:creationId xmlns:p14="http://schemas.microsoft.com/office/powerpoint/2010/main" val="1908464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620000" cy="1143000"/>
          </a:xfrm>
        </p:spPr>
        <p:txBody>
          <a:bodyPr>
            <a:normAutofit fontScale="90000"/>
          </a:bodyPr>
          <a:lstStyle/>
          <a:p>
            <a:r>
              <a:rPr lang="en-US" sz="4000" dirty="0"/>
              <a:t>Disciplinary </a:t>
            </a:r>
            <a:r>
              <a:rPr lang="en-US" sz="4000" dirty="0" smtClean="0"/>
              <a:t>encounters: 2-part problem solving process</a:t>
            </a:r>
            <a:r>
              <a:rPr lang="en-US" sz="4000" dirty="0"/>
              <a:t/>
            </a:r>
            <a:br>
              <a:rPr lang="en-US" sz="4000" dirty="0"/>
            </a:br>
            <a:endParaRPr lang="en-US" sz="4000" dirty="0"/>
          </a:p>
        </p:txBody>
      </p:sp>
      <p:sp>
        <p:nvSpPr>
          <p:cNvPr id="3" name="Content Placeholder 2"/>
          <p:cNvSpPr>
            <a:spLocks noGrp="1"/>
          </p:cNvSpPr>
          <p:nvPr>
            <p:ph idx="1"/>
          </p:nvPr>
        </p:nvSpPr>
        <p:spPr>
          <a:xfrm>
            <a:off x="0" y="1143000"/>
            <a:ext cx="8153400" cy="5181600"/>
          </a:xfrm>
        </p:spPr>
        <p:txBody>
          <a:bodyPr>
            <a:normAutofit/>
          </a:bodyPr>
          <a:lstStyle/>
          <a:p>
            <a:pPr>
              <a:buNone/>
            </a:pPr>
            <a:endParaRPr lang="en-US" sz="2600" b="1" dirty="0" smtClean="0">
              <a:cs typeface="Times New Roman" pitchFamily="18" charset="0"/>
            </a:endParaRPr>
          </a:p>
          <a:p>
            <a:pPr marL="979488" indent="-457200"/>
            <a:r>
              <a:rPr lang="en-US" sz="2800" b="1" dirty="0" smtClean="0">
                <a:cs typeface="Times New Roman" pitchFamily="18" charset="0"/>
              </a:rPr>
              <a:t>Part 1</a:t>
            </a:r>
            <a:r>
              <a:rPr lang="en-US" sz="2800" dirty="0" smtClean="0">
                <a:cs typeface="Times New Roman" pitchFamily="18" charset="0"/>
              </a:rPr>
              <a:t> focuses how the </a:t>
            </a:r>
            <a:r>
              <a:rPr lang="en-US" sz="2800" i="1" dirty="0" smtClean="0">
                <a:cs typeface="Times New Roman" pitchFamily="18" charset="0"/>
              </a:rPr>
              <a:t>student</a:t>
            </a:r>
            <a:r>
              <a:rPr lang="en-US" sz="2800" dirty="0" smtClean="0">
                <a:cs typeface="Times New Roman" pitchFamily="18" charset="0"/>
              </a:rPr>
              <a:t> might think and act differently </a:t>
            </a:r>
          </a:p>
          <a:p>
            <a:pPr marL="1276668" lvl="1" indent="-457200"/>
            <a:r>
              <a:rPr lang="en-US" sz="2400" i="1" dirty="0" smtClean="0">
                <a:cs typeface="Times New Roman" pitchFamily="18" charset="0"/>
              </a:rPr>
              <a:t>Student centered: </a:t>
            </a:r>
            <a:r>
              <a:rPr lang="en-US" sz="2400" dirty="0" smtClean="0">
                <a:cs typeface="Times New Roman" pitchFamily="18" charset="0"/>
              </a:rPr>
              <a:t>Guided by problem solving </a:t>
            </a:r>
            <a:r>
              <a:rPr lang="en-US" sz="2400" i="1" dirty="0" smtClean="0">
                <a:cs typeface="Times New Roman" pitchFamily="18" charset="0"/>
              </a:rPr>
              <a:t>with</a:t>
            </a:r>
            <a:r>
              <a:rPr lang="en-US" sz="2400" dirty="0" smtClean="0">
                <a:cs typeface="Times New Roman" pitchFamily="18" charset="0"/>
              </a:rPr>
              <a:t> student.</a:t>
            </a:r>
          </a:p>
          <a:p>
            <a:pPr marL="979488" indent="-457200"/>
            <a:r>
              <a:rPr lang="en-US" sz="2800" b="1" dirty="0" smtClean="0">
                <a:cs typeface="Times New Roman" pitchFamily="18" charset="0"/>
              </a:rPr>
              <a:t>Part 2 </a:t>
            </a:r>
            <a:r>
              <a:rPr lang="en-US" sz="2800" dirty="0" smtClean="0">
                <a:cs typeface="Times New Roman" pitchFamily="18" charset="0"/>
              </a:rPr>
              <a:t>focuses on what the </a:t>
            </a:r>
            <a:r>
              <a:rPr lang="en-US" sz="2800" i="1" dirty="0" smtClean="0">
                <a:cs typeface="Times New Roman" pitchFamily="18" charset="0"/>
              </a:rPr>
              <a:t>teacher</a:t>
            </a:r>
            <a:r>
              <a:rPr lang="en-US" sz="2800" dirty="0" smtClean="0">
                <a:cs typeface="Times New Roman" pitchFamily="18" charset="0"/>
              </a:rPr>
              <a:t> or </a:t>
            </a:r>
            <a:r>
              <a:rPr lang="en-US" sz="2800" i="1" dirty="0" smtClean="0">
                <a:cs typeface="Times New Roman" pitchFamily="18" charset="0"/>
              </a:rPr>
              <a:t>school</a:t>
            </a:r>
            <a:r>
              <a:rPr lang="en-US" sz="2800" dirty="0" smtClean="0">
                <a:cs typeface="Times New Roman" pitchFamily="18" charset="0"/>
              </a:rPr>
              <a:t> should do, beyond punishment, to prevent the problem behavior from recurring and to foster self-discipline. </a:t>
            </a:r>
          </a:p>
          <a:p>
            <a:pPr marL="1276668" lvl="1" indent="-457200"/>
            <a:r>
              <a:rPr lang="en-US" sz="2400" i="1" dirty="0" smtClean="0">
                <a:cs typeface="Times New Roman" pitchFamily="18" charset="0"/>
              </a:rPr>
              <a:t>Teacher (or school) centered</a:t>
            </a:r>
            <a:r>
              <a:rPr lang="en-US" sz="2400" dirty="0" smtClean="0">
                <a:cs typeface="Times New Roman" pitchFamily="18" charset="0"/>
              </a:rPr>
              <a:t>: Guided by changes in the student’s environment.</a:t>
            </a:r>
          </a:p>
          <a:p>
            <a:pPr>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03959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fontAlgn="auto" hangingPunct="1">
              <a:spcAft>
                <a:spcPts val="0"/>
              </a:spcAft>
              <a:defRPr/>
            </a:pPr>
            <a:r>
              <a:rPr lang="en-US" smtClean="0">
                <a:ea typeface="+mj-ea"/>
              </a:rPr>
              <a:t>PBS Key Feature</a:t>
            </a:r>
          </a:p>
        </p:txBody>
      </p:sp>
      <p:sp>
        <p:nvSpPr>
          <p:cNvPr id="17410" name="Content Placeholder 2"/>
          <p:cNvSpPr>
            <a:spLocks noGrp="1"/>
          </p:cNvSpPr>
          <p:nvPr>
            <p:ph idx="1"/>
          </p:nvPr>
        </p:nvSpPr>
        <p:spPr>
          <a:xfrm>
            <a:off x="381000" y="1752600"/>
            <a:ext cx="7924800" cy="4038600"/>
          </a:xfrm>
        </p:spPr>
        <p:txBody>
          <a:bodyPr>
            <a:normAutofit/>
          </a:bodyPr>
          <a:lstStyle/>
          <a:p>
            <a:pPr eaLnBrk="1" hangingPunct="1"/>
            <a:r>
              <a:rPr lang="en-US" sz="2400" dirty="0" smtClean="0">
                <a:ea typeface="ＭＳ Ｐゴシック" pitchFamily="34" charset="-128"/>
              </a:rPr>
              <a:t>Schools recognize the importance of </a:t>
            </a:r>
            <a:r>
              <a:rPr lang="en-US" sz="2400" i="1" dirty="0" smtClean="0">
                <a:ea typeface="ＭＳ Ｐゴシック" pitchFamily="34" charset="-128"/>
              </a:rPr>
              <a:t>developing self- discipline</a:t>
            </a:r>
            <a:r>
              <a:rPr lang="en-US" sz="2400" dirty="0" smtClean="0">
                <a:ea typeface="ＭＳ Ｐゴシック" pitchFamily="34" charset="-128"/>
              </a:rPr>
              <a:t>, implementing evidence based programs in character education and social and emotional learning, and/or infuse lessons throughout the curriculum that teach social-emotional competencies</a:t>
            </a:r>
          </a:p>
        </p:txBody>
      </p:sp>
      <p:pic>
        <p:nvPicPr>
          <p:cNvPr id="17411" name="Picture 2" descr="C:\Users\hearn\AppData\Local\Microsoft\Windows\Temporary Internet Files\Content.IE5\L9CIPBVF\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495800"/>
            <a:ext cx="183356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4275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188720"/>
            <a:ext cx="8229600" cy="4937444"/>
          </a:xfrm>
        </p:spPr>
        <p:txBody>
          <a:bodyPr/>
          <a:lstStyle/>
          <a:p>
            <a:pPr>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163022657"/>
              </p:ext>
            </p:extLst>
          </p:nvPr>
        </p:nvGraphicFramePr>
        <p:xfrm>
          <a:off x="228600" y="228601"/>
          <a:ext cx="8763000" cy="5943599"/>
        </p:xfrm>
        <a:graphic>
          <a:graphicData uri="http://schemas.openxmlformats.org/drawingml/2006/table">
            <a:tbl>
              <a:tblPr firstRow="1" bandRow="1">
                <a:tableStyleId>{5C22544A-7EE6-4342-B048-85BDC9FD1C3A}</a:tableStyleId>
              </a:tblPr>
              <a:tblGrid>
                <a:gridCol w="3827168"/>
                <a:gridCol w="3004591"/>
                <a:gridCol w="1931241"/>
              </a:tblGrid>
              <a:tr h="64101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pPr algn="l"/>
                      <a:r>
                        <a:rPr lang="en-US" sz="2600" dirty="0" smtClean="0">
                          <a:solidFill>
                            <a:schemeClr val="tx1"/>
                          </a:solidFill>
                          <a:latin typeface="Perpetua" panose="02020502060401020303" pitchFamily="18" charset="0"/>
                        </a:rPr>
                        <a:t>2 Common</a:t>
                      </a:r>
                      <a:r>
                        <a:rPr lang="en-US" sz="2600" baseline="0" dirty="0" smtClean="0">
                          <a:solidFill>
                            <a:schemeClr val="tx1"/>
                          </a:solidFill>
                          <a:latin typeface="Perpetua" panose="02020502060401020303" pitchFamily="18" charset="0"/>
                        </a:rPr>
                        <a:t> </a:t>
                      </a:r>
                      <a:r>
                        <a:rPr lang="en-US" sz="2600" dirty="0" smtClean="0">
                          <a:solidFill>
                            <a:schemeClr val="tx1"/>
                          </a:solidFill>
                          <a:latin typeface="Perpetua" panose="02020502060401020303" pitchFamily="18" charset="0"/>
                        </a:rPr>
                        <a:t>School Approaches </a:t>
                      </a:r>
                      <a:endParaRPr lang="en-US" sz="2600" dirty="0">
                        <a:solidFill>
                          <a:schemeClr val="tx1"/>
                        </a:solidFill>
                        <a:latin typeface="Perpetua" panose="02020502060401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US" dirty="0"/>
                    </a:p>
                  </a:txBody>
                  <a:tcPr/>
                </a:tc>
              </a:tr>
              <a:tr h="1191381">
                <a:tc>
                  <a:txBody>
                    <a:bodyPr/>
                    <a:lstStyle/>
                    <a:p>
                      <a:pPr algn="ctr"/>
                      <a:r>
                        <a:rPr lang="en-US" sz="2400" b="1" dirty="0" smtClean="0">
                          <a:latin typeface="Perpetua" pitchFamily="18" charset="0"/>
                        </a:rPr>
                        <a:t>Components</a:t>
                      </a:r>
                      <a:r>
                        <a:rPr lang="en-US" sz="2400" b="1" baseline="0" dirty="0" smtClean="0">
                          <a:latin typeface="Perpetua" pitchFamily="18" charset="0"/>
                        </a:rPr>
                        <a:t> of Comprehensive School Discipline</a:t>
                      </a:r>
                      <a:endParaRPr lang="en-US" sz="2400" b="1" dirty="0">
                        <a:latin typeface="Perpet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latin typeface="Perpetua" pitchFamily="18" charset="0"/>
                        </a:rPr>
                        <a:t>Traditional</a:t>
                      </a:r>
                    </a:p>
                    <a:p>
                      <a:pPr algn="ctr"/>
                      <a:r>
                        <a:rPr lang="en-US" sz="2400" b="1" dirty="0" smtClean="0">
                          <a:latin typeface="Perpetua" pitchFamily="18" charset="0"/>
                        </a:rPr>
                        <a:t>SWPBS</a:t>
                      </a:r>
                      <a:endParaRPr lang="en-US" sz="2400" b="1" dirty="0">
                        <a:latin typeface="Perpet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latin typeface="Perpetua" pitchFamily="18" charset="0"/>
                        </a:rPr>
                        <a:t>SEL</a:t>
                      </a:r>
                      <a:endParaRPr lang="en-US" sz="2400" b="1" dirty="0">
                        <a:latin typeface="Perpet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1381">
                <a:tc>
                  <a:txBody>
                    <a:bodyPr/>
                    <a:lstStyle/>
                    <a:p>
                      <a:pPr algn="ctr"/>
                      <a:r>
                        <a:rPr lang="en-US" sz="2400" dirty="0" smtClean="0">
                          <a:latin typeface="Perpetua" pitchFamily="18" charset="0"/>
                        </a:rPr>
                        <a:t>Developing the social and emotional competencies of self-discipline</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400" dirty="0" smtClean="0">
                          <a:latin typeface="Perpetua" pitchFamily="18" charset="0"/>
                        </a:rPr>
                        <a:t>Weakness</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400" dirty="0" smtClean="0">
                          <a:latin typeface="Perpetua" pitchFamily="18" charset="0"/>
                        </a:rPr>
                        <a:t>Strength</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987445">
                <a:tc>
                  <a:txBody>
                    <a:bodyPr/>
                    <a:lstStyle/>
                    <a:p>
                      <a:pPr algn="ctr"/>
                      <a:r>
                        <a:rPr lang="en-US" sz="2400" dirty="0" smtClean="0">
                          <a:latin typeface="Perpetua" pitchFamily="18" charset="0"/>
                        </a:rPr>
                        <a:t>Preventing behavior problems </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Perpetua" pitchFamily="18" charset="0"/>
                        </a:rPr>
                        <a:t>Strength (more so</a:t>
                      </a:r>
                      <a:r>
                        <a:rPr lang="en-US" sz="2400" baseline="0" dirty="0" smtClean="0">
                          <a:latin typeface="Perpetua" pitchFamily="18" charset="0"/>
                        </a:rPr>
                        <a:t> </a:t>
                      </a:r>
                      <a:r>
                        <a:rPr lang="en-US" sz="2400" dirty="0" smtClean="0">
                          <a:latin typeface="Perpetua" pitchFamily="18" charset="0"/>
                        </a:rPr>
                        <a:t>for</a:t>
                      </a:r>
                      <a:r>
                        <a:rPr lang="en-US" sz="2400" baseline="0" dirty="0" smtClean="0">
                          <a:latin typeface="Perpetua" pitchFamily="18" charset="0"/>
                        </a:rPr>
                        <a:t> immediate environment</a:t>
                      </a:r>
                      <a:r>
                        <a:rPr lang="en-US" sz="2400" dirty="0" smtClean="0">
                          <a:latin typeface="Perpetua" pitchFamily="18" charset="0"/>
                        </a:rPr>
                        <a:t>)</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Perpetua" pitchFamily="18" charset="0"/>
                        </a:rPr>
                        <a:t>Strength (more lasting effects)</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138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Perpetua" pitchFamily="18" charset="0"/>
                        </a:rPr>
                        <a:t>Correcting behavior problems (short-term goal)</a:t>
                      </a:r>
                    </a:p>
                    <a:p>
                      <a:pPr algn="ct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400" dirty="0" smtClean="0">
                          <a:latin typeface="Perpetua" pitchFamily="18" charset="0"/>
                        </a:rPr>
                        <a:t>Strength</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400" dirty="0" smtClean="0">
                          <a:latin typeface="Perpetua" pitchFamily="18" charset="0"/>
                        </a:rPr>
                        <a:t>Weakness</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740996">
                <a:tc>
                  <a:txBody>
                    <a:bodyPr/>
                    <a:lstStyle/>
                    <a:p>
                      <a:pPr algn="ctr"/>
                      <a:r>
                        <a:rPr lang="en-US" sz="2400" dirty="0" smtClean="0">
                          <a:latin typeface="Perpetua" pitchFamily="18" charset="0"/>
                        </a:rPr>
                        <a:t>Addressing</a:t>
                      </a:r>
                      <a:r>
                        <a:rPr lang="en-US" sz="2400" baseline="0" dirty="0" smtClean="0">
                          <a:latin typeface="Perpetua" pitchFamily="18" charset="0"/>
                        </a:rPr>
                        <a:t> Tier 2 and 3 Needs</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Perpetua" pitchFamily="18" charset="0"/>
                        </a:rPr>
                        <a:t>Strength</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Perpetua" pitchFamily="18" charset="0"/>
                        </a:rPr>
                        <a:t>Weakness</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609449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83176"/>
            <a:ext cx="8229600" cy="1143000"/>
          </a:xfrm>
        </p:spPr>
        <p:txBody>
          <a:bodyPr>
            <a:noAutofit/>
          </a:bodyPr>
          <a:lstStyle/>
          <a:p>
            <a:pPr algn="l"/>
            <a:r>
              <a:rPr lang="en-US" sz="3200" b="1" dirty="0">
                <a:latin typeface="Perpetua" pitchFamily="18" charset="0"/>
              </a:rPr>
              <a:t>What does the research say regarding integrating the two approaches, providing a more comprehensive approach? </a:t>
            </a:r>
            <a:endParaRPr lang="en-US" sz="3200" dirty="0"/>
          </a:p>
        </p:txBody>
      </p:sp>
      <p:sp>
        <p:nvSpPr>
          <p:cNvPr id="65541" name="Rectangle 3"/>
          <p:cNvSpPr>
            <a:spLocks noGrp="1" noRot="1" noChangeArrowheads="1"/>
          </p:cNvSpPr>
          <p:nvPr>
            <p:ph idx="1"/>
          </p:nvPr>
        </p:nvSpPr>
        <p:spPr>
          <a:xfrm>
            <a:off x="457200" y="2332037"/>
            <a:ext cx="8229600" cy="4525963"/>
          </a:xfrm>
        </p:spPr>
        <p:txBody>
          <a:bodyPr/>
          <a:lstStyle/>
          <a:p>
            <a:pPr lvl="1" eaLnBrk="1" hangingPunct="1">
              <a:buFont typeface="Arial" panose="020B0604020202020204" pitchFamily="34" charset="0"/>
              <a:buChar char="•"/>
            </a:pPr>
            <a:r>
              <a:rPr lang="en-US" sz="2800" dirty="0" smtClean="0">
                <a:latin typeface="Perpetua" pitchFamily="18" charset="0"/>
              </a:rPr>
              <a:t>Best for achieving compliance </a:t>
            </a:r>
          </a:p>
          <a:p>
            <a:pPr lvl="1" eaLnBrk="1" hangingPunct="1">
              <a:buFont typeface="Arial" panose="020B0604020202020204" pitchFamily="34" charset="0"/>
              <a:buChar char="•"/>
            </a:pPr>
            <a:r>
              <a:rPr lang="en-US" sz="2800" dirty="0" smtClean="0">
                <a:latin typeface="Perpetua" pitchFamily="18" charset="0"/>
              </a:rPr>
              <a:t>Best for promoting </a:t>
            </a:r>
            <a:r>
              <a:rPr lang="en-US" sz="2800" b="1" dirty="0" smtClean="0">
                <a:latin typeface="Perpetua" pitchFamily="18" charset="0"/>
              </a:rPr>
              <a:t>self-discipline and resilience</a:t>
            </a:r>
          </a:p>
          <a:p>
            <a:pPr lvl="1" eaLnBrk="1" hangingPunct="1">
              <a:buFont typeface="Arial" panose="020B0604020202020204" pitchFamily="34" charset="0"/>
              <a:buChar char="•"/>
            </a:pPr>
            <a:r>
              <a:rPr lang="en-US" sz="2800" dirty="0">
                <a:latin typeface="Perpetua" pitchFamily="18" charset="0"/>
              </a:rPr>
              <a:t>B</a:t>
            </a:r>
            <a:r>
              <a:rPr lang="en-US" sz="2800" dirty="0" smtClean="0">
                <a:latin typeface="Perpetua" pitchFamily="18" charset="0"/>
              </a:rPr>
              <a:t>est for effective prevention and correction</a:t>
            </a:r>
          </a:p>
          <a:p>
            <a:pPr lvl="1">
              <a:buFont typeface="Arial" panose="020B0604020202020204" pitchFamily="34" charset="0"/>
              <a:buChar char="•"/>
            </a:pPr>
            <a:r>
              <a:rPr lang="en-US" sz="2800" dirty="0" smtClean="0">
                <a:latin typeface="Perpetua" pitchFamily="18" charset="0"/>
              </a:rPr>
              <a:t>Best </a:t>
            </a:r>
            <a:r>
              <a:rPr lang="en-US" sz="2800" dirty="0">
                <a:latin typeface="Perpetua" pitchFamily="18" charset="0"/>
              </a:rPr>
              <a:t>for </a:t>
            </a:r>
            <a:r>
              <a:rPr lang="en-US" sz="2800" b="1" dirty="0">
                <a:latin typeface="Perpetua" pitchFamily="18" charset="0"/>
              </a:rPr>
              <a:t>school </a:t>
            </a:r>
            <a:r>
              <a:rPr lang="en-US" sz="2800" b="1" dirty="0" smtClean="0">
                <a:latin typeface="Perpetua" pitchFamily="18" charset="0"/>
              </a:rPr>
              <a:t>climate</a:t>
            </a:r>
          </a:p>
          <a:p>
            <a:pPr lvl="1">
              <a:buFont typeface="Arial" panose="020B0604020202020204" pitchFamily="34" charset="0"/>
              <a:buChar char="•"/>
            </a:pPr>
            <a:r>
              <a:rPr lang="en-US" sz="2800" dirty="0">
                <a:latin typeface="Perpetua" pitchFamily="18" charset="0"/>
              </a:rPr>
              <a:t>Best for </a:t>
            </a:r>
            <a:r>
              <a:rPr lang="en-US" sz="2800" b="1" dirty="0">
                <a:latin typeface="Perpetua" pitchFamily="18" charset="0"/>
              </a:rPr>
              <a:t>preventing </a:t>
            </a:r>
            <a:r>
              <a:rPr lang="en-US" sz="2800" b="1" dirty="0" smtClean="0">
                <a:latin typeface="Perpetua" pitchFamily="18" charset="0"/>
              </a:rPr>
              <a:t>bullying</a:t>
            </a:r>
            <a:endParaRPr lang="en-US" sz="2800" dirty="0" smtClean="0">
              <a:latin typeface="Times New Roman" pitchFamily="18" charset="0"/>
            </a:endParaRPr>
          </a:p>
          <a:p>
            <a:pPr eaLnBrk="1" hangingPunct="1">
              <a:buFont typeface="Wingdings" pitchFamily="2" charset="2"/>
              <a:buNone/>
            </a:pPr>
            <a:endParaRPr lang="en-US" sz="2800" dirty="0" smtClean="0">
              <a:latin typeface="Times New Roman" pitchFamily="18" charset="0"/>
            </a:endParaRPr>
          </a:p>
          <a:p>
            <a:pPr eaLnBrk="1" hangingPunct="1">
              <a:buFont typeface="Wingdings" pitchFamily="2" charset="2"/>
              <a:buNone/>
            </a:pPr>
            <a:endParaRPr lang="en-US" sz="2800" dirty="0" smtClean="0">
              <a:latin typeface="Times New Roman" pitchFamily="18" charset="0"/>
            </a:endParaRPr>
          </a:p>
          <a:p>
            <a:pPr eaLnBrk="1" hangingPunct="1"/>
            <a:endParaRPr lang="en-US" dirty="0" smtClean="0"/>
          </a:p>
        </p:txBody>
      </p:sp>
      <p:pic>
        <p:nvPicPr>
          <p:cNvPr id="6" name="Picture 2" descr="http://www.techinasia.com/techinasia/wp-content/uploads/2012/05/remember-blue-hi-res-logo-315x3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267200"/>
            <a:ext cx="2390775" cy="176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6881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301625" y="457200"/>
            <a:ext cx="8510588" cy="609600"/>
          </a:xfrm>
        </p:spPr>
        <p:txBody>
          <a:bodyPr>
            <a:normAutofit fontScale="90000"/>
          </a:bodyPr>
          <a:lstStyle/>
          <a:p>
            <a:pPr eaLnBrk="1" fontAlgn="auto" hangingPunct="1">
              <a:spcAft>
                <a:spcPts val="0"/>
              </a:spcAft>
              <a:defRPr/>
            </a:pPr>
            <a:r>
              <a:rPr lang="en-US" sz="4000" dirty="0" smtClean="0">
                <a:ea typeface="+mj-ea"/>
                <a:cs typeface="Times New Roman" pitchFamily="18" charset="0"/>
                <a:sym typeface="Times New Roman" pitchFamily="18" charset="0"/>
              </a:rPr>
              <a:t>What is Self-Discipline?</a:t>
            </a:r>
          </a:p>
        </p:txBody>
      </p:sp>
      <p:sp>
        <p:nvSpPr>
          <p:cNvPr id="76805" name="Rectangle 3"/>
          <p:cNvSpPr>
            <a:spLocks noGrp="1" noRot="1" noChangeArrowheads="1"/>
          </p:cNvSpPr>
          <p:nvPr>
            <p:ph sz="quarter" idx="1"/>
          </p:nvPr>
        </p:nvSpPr>
        <p:spPr>
          <a:xfrm>
            <a:off x="301625" y="1597025"/>
            <a:ext cx="7851775" cy="5184775"/>
          </a:xfrm>
        </p:spPr>
        <p:txBody>
          <a:bodyPr rtlCol="0">
            <a:normAutofit/>
          </a:bodyPr>
          <a:lstStyle/>
          <a:p>
            <a:pPr marL="547688" indent="-315913" eaLnBrk="1" fontAlgn="auto" hangingPunct="1">
              <a:spcAft>
                <a:spcPts val="0"/>
              </a:spcAft>
              <a:buFont typeface="Arial" pitchFamily="34" charset="0"/>
              <a:buNone/>
              <a:defRPr/>
            </a:pPr>
            <a:r>
              <a:rPr lang="en-US" b="1" i="1" dirty="0" smtClean="0">
                <a:ea typeface="+mn-ea"/>
                <a:cs typeface="Times New Roman" pitchFamily="18" charset="0"/>
                <a:sym typeface="Times New Roman" pitchFamily="18" charset="0"/>
              </a:rPr>
              <a:t>Consists of 5 key Social and Emotional Learning skills: </a:t>
            </a:r>
            <a:endParaRPr lang="en-US" sz="2400" dirty="0" smtClean="0">
              <a:latin typeface="Perpetua" pitchFamily="18" charset="0"/>
              <a:ea typeface="+mn-ea"/>
              <a:sym typeface="Times New Roman" pitchFamily="18" charset="0"/>
            </a:endParaRPr>
          </a:p>
          <a:p>
            <a:pPr marL="685800" indent="-288925" eaLnBrk="1" fontAlgn="auto" hangingPunct="1">
              <a:spcAft>
                <a:spcPts val="0"/>
              </a:spcAft>
              <a:defRPr/>
            </a:pPr>
            <a:r>
              <a:rPr lang="en-US" sz="2400" dirty="0">
                <a:ea typeface="+mn-ea"/>
              </a:rPr>
              <a:t>Self-management skills </a:t>
            </a:r>
          </a:p>
          <a:p>
            <a:pPr marL="685800" indent="-288925" eaLnBrk="1" fontAlgn="auto" hangingPunct="1">
              <a:spcAft>
                <a:spcPts val="0"/>
              </a:spcAft>
              <a:defRPr/>
            </a:pPr>
            <a:r>
              <a:rPr lang="en-US" sz="2400" dirty="0">
                <a:ea typeface="+mn-ea"/>
              </a:rPr>
              <a:t>Social awareness and empathy </a:t>
            </a:r>
          </a:p>
          <a:p>
            <a:pPr marL="685800" indent="-288925" eaLnBrk="1" fontAlgn="auto" hangingPunct="1">
              <a:spcAft>
                <a:spcPts val="0"/>
              </a:spcAft>
              <a:defRPr/>
            </a:pPr>
            <a:r>
              <a:rPr lang="en-US" sz="2400" dirty="0">
                <a:ea typeface="+mn-ea"/>
              </a:rPr>
              <a:t>Social connectedness and relationship skills</a:t>
            </a:r>
          </a:p>
          <a:p>
            <a:pPr marL="685800" indent="-288925" eaLnBrk="1" fontAlgn="auto" hangingPunct="1">
              <a:spcAft>
                <a:spcPts val="0"/>
              </a:spcAft>
              <a:defRPr/>
            </a:pPr>
            <a:r>
              <a:rPr lang="en-US" sz="2400" dirty="0">
                <a:ea typeface="+mn-ea"/>
              </a:rPr>
              <a:t>Responsible decision making </a:t>
            </a:r>
          </a:p>
          <a:p>
            <a:pPr marL="685800" indent="-288925" eaLnBrk="1" fontAlgn="auto" hangingPunct="1">
              <a:spcAft>
                <a:spcPts val="0"/>
              </a:spcAft>
              <a:defRPr/>
            </a:pPr>
            <a:r>
              <a:rPr lang="en-US" sz="2400" dirty="0">
                <a:ea typeface="+mn-ea"/>
              </a:rPr>
              <a:t>Positive sense of self </a:t>
            </a:r>
          </a:p>
          <a:p>
            <a:pPr eaLnBrk="1" fontAlgn="auto" hangingPunct="1">
              <a:spcAft>
                <a:spcPts val="0"/>
              </a:spcAft>
              <a:buFont typeface="Wingdings" pitchFamily="2" charset="2"/>
              <a:buNone/>
              <a:defRPr/>
            </a:pPr>
            <a:endParaRPr lang="en-US" sz="2400" dirty="0" smtClean="0">
              <a:ea typeface="+mn-ea"/>
            </a:endParaRPr>
          </a:p>
        </p:txBody>
      </p:sp>
      <p:sp>
        <p:nvSpPr>
          <p:cNvPr id="5124" name="Footer Placeholder 6"/>
          <p:cNvSpPr>
            <a:spLocks noGrp="1"/>
          </p:cNvSpPr>
          <p:nvPr>
            <p:ph type="ftr" sz="quarter" idx="11"/>
          </p:nvPr>
        </p:nvSpPr>
        <p:spPr bwMode="auto">
          <a:xfrm>
            <a:off x="685800" y="6248400"/>
            <a:ext cx="39624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defRPr/>
            </a:pPr>
            <a:r>
              <a:rPr lang="en-US">
                <a:solidFill>
                  <a:schemeClr val="bg2"/>
                </a:solidFill>
              </a:rPr>
              <a:t>Self-Discipline and School Climate, Part I, 11/08/11</a:t>
            </a:r>
          </a:p>
        </p:txBody>
      </p:sp>
    </p:spTree>
    <p:extLst>
      <p:ext uri="{BB962C8B-B14F-4D97-AF65-F5344CB8AC3E}">
        <p14:creationId xmlns:p14="http://schemas.microsoft.com/office/powerpoint/2010/main" val="321063903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fontAlgn="auto" hangingPunct="1">
              <a:spcAft>
                <a:spcPts val="0"/>
              </a:spcAft>
              <a:defRPr/>
            </a:pPr>
            <a:r>
              <a:rPr lang="en-US" smtClean="0">
                <a:ea typeface="+mj-ea"/>
              </a:rPr>
              <a:t>Points to Ponder</a:t>
            </a:r>
          </a:p>
        </p:txBody>
      </p:sp>
      <p:sp>
        <p:nvSpPr>
          <p:cNvPr id="21506" name="Content Placeholder 2"/>
          <p:cNvSpPr>
            <a:spLocks noGrp="1"/>
          </p:cNvSpPr>
          <p:nvPr>
            <p:ph idx="1"/>
          </p:nvPr>
        </p:nvSpPr>
        <p:spPr>
          <a:xfrm>
            <a:off x="381000" y="1981200"/>
            <a:ext cx="7391400" cy="4038600"/>
          </a:xfrm>
        </p:spPr>
        <p:txBody>
          <a:bodyPr>
            <a:normAutofit/>
          </a:bodyPr>
          <a:lstStyle/>
          <a:p>
            <a:pPr eaLnBrk="1" hangingPunct="1">
              <a:buFontTx/>
              <a:buNone/>
            </a:pPr>
            <a:r>
              <a:rPr lang="en-US" sz="2400" dirty="0" smtClean="0">
                <a:ea typeface="ＭＳ Ｐゴシック" pitchFamily="34" charset="-128"/>
              </a:rPr>
              <a:t>Easy to change moral knowledge - - - - difficult to change moral conduct</a:t>
            </a:r>
          </a:p>
          <a:p>
            <a:pPr eaLnBrk="1" hangingPunct="1"/>
            <a:r>
              <a:rPr lang="en-US" sz="2400" dirty="0" smtClean="0">
                <a:ea typeface="ＭＳ Ｐゴシック" pitchFamily="34" charset="-128"/>
              </a:rPr>
              <a:t>To change moral conduct . . . </a:t>
            </a:r>
          </a:p>
          <a:p>
            <a:pPr lvl="1" eaLnBrk="1" hangingPunct="1"/>
            <a:r>
              <a:rPr lang="en-US" sz="2400" dirty="0" smtClean="0">
                <a:ea typeface="ＭＳ Ｐゴシック" pitchFamily="34" charset="-128"/>
              </a:rPr>
              <a:t>Adults must model moral behavior</a:t>
            </a:r>
          </a:p>
          <a:p>
            <a:pPr lvl="1" eaLnBrk="1" hangingPunct="1"/>
            <a:r>
              <a:rPr lang="en-US" sz="2400" dirty="0" smtClean="0">
                <a:ea typeface="ＭＳ Ｐゴシック" pitchFamily="34" charset="-128"/>
              </a:rPr>
              <a:t>Students must experience academic success</a:t>
            </a:r>
          </a:p>
          <a:p>
            <a:pPr lvl="1" eaLnBrk="1" hangingPunct="1"/>
            <a:r>
              <a:rPr lang="en-US" sz="2400" dirty="0" smtClean="0">
                <a:ea typeface="ＭＳ Ｐゴシック" pitchFamily="34" charset="-128"/>
              </a:rPr>
              <a:t>Students must be taught social skills for success</a:t>
            </a:r>
          </a:p>
          <a:p>
            <a:pPr eaLnBrk="1" hangingPunct="1">
              <a:buFontTx/>
              <a:buNone/>
            </a:pPr>
            <a:r>
              <a:rPr lang="en-US" sz="2400" dirty="0" smtClean="0">
                <a:ea typeface="ＭＳ Ｐゴシック" pitchFamily="34" charset="-128"/>
              </a:rPr>
              <a:t>							(PBIS.org)</a:t>
            </a:r>
          </a:p>
        </p:txBody>
      </p:sp>
    </p:spTree>
    <p:extLst>
      <p:ext uri="{BB962C8B-B14F-4D97-AF65-F5344CB8AC3E}">
        <p14:creationId xmlns:p14="http://schemas.microsoft.com/office/powerpoint/2010/main" val="10016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pPr eaLnBrk="1" fontAlgn="auto" hangingPunct="1">
              <a:spcAft>
                <a:spcPts val="0"/>
              </a:spcAft>
              <a:defRPr/>
            </a:pPr>
            <a:r>
              <a:rPr lang="en-US" sz="4000" dirty="0" smtClean="0">
                <a:ea typeface="+mj-ea"/>
              </a:rPr>
              <a:t>Incorporating Self-Discipline in Your SW PBS Program </a:t>
            </a:r>
            <a:endParaRPr lang="en-US" sz="4000" dirty="0">
              <a:ea typeface="+mj-ea"/>
            </a:endParaRPr>
          </a:p>
        </p:txBody>
      </p:sp>
      <p:sp>
        <p:nvSpPr>
          <p:cNvPr id="23554" name="Content Placeholder 2"/>
          <p:cNvSpPr>
            <a:spLocks noGrp="1"/>
          </p:cNvSpPr>
          <p:nvPr>
            <p:ph idx="1"/>
          </p:nvPr>
        </p:nvSpPr>
        <p:spPr>
          <a:xfrm>
            <a:off x="228600" y="1752600"/>
            <a:ext cx="8686800" cy="5486400"/>
          </a:xfrm>
        </p:spPr>
        <p:txBody>
          <a:bodyPr>
            <a:normAutofit/>
          </a:bodyPr>
          <a:lstStyle/>
          <a:p>
            <a:pPr lvl="1" eaLnBrk="1" hangingPunct="1"/>
            <a:r>
              <a:rPr lang="en-US" sz="2800" dirty="0" smtClean="0">
                <a:ea typeface="ＭＳ Ｐゴシック" pitchFamily="34" charset="-128"/>
              </a:rPr>
              <a:t>Relationship building</a:t>
            </a:r>
          </a:p>
          <a:p>
            <a:pPr lvl="1" eaLnBrk="1" hangingPunct="1"/>
            <a:r>
              <a:rPr lang="en-US" sz="2800" dirty="0" err="1" smtClean="0">
                <a:solidFill>
                  <a:srgbClr val="00B050"/>
                </a:solidFill>
                <a:ea typeface="ＭＳ Ｐゴシック" pitchFamily="34" charset="-128"/>
              </a:rPr>
              <a:t>Schoolwide</a:t>
            </a:r>
            <a:r>
              <a:rPr lang="en-US" sz="2800" dirty="0" smtClean="0">
                <a:solidFill>
                  <a:srgbClr val="00B050"/>
                </a:solidFill>
                <a:ea typeface="ＭＳ Ｐゴシック" pitchFamily="34" charset="-128"/>
              </a:rPr>
              <a:t> policies and activities </a:t>
            </a:r>
          </a:p>
          <a:p>
            <a:pPr lvl="1" eaLnBrk="1" hangingPunct="1"/>
            <a:r>
              <a:rPr lang="en-US" sz="2800" dirty="0" smtClean="0">
                <a:ea typeface="ＭＳ Ｐゴシック" pitchFamily="34" charset="-128"/>
              </a:rPr>
              <a:t>Student decision making</a:t>
            </a:r>
          </a:p>
          <a:p>
            <a:pPr lvl="1" eaLnBrk="1" hangingPunct="1"/>
            <a:r>
              <a:rPr lang="en-US" sz="2800" dirty="0" smtClean="0">
                <a:solidFill>
                  <a:schemeClr val="accent1"/>
                </a:solidFill>
                <a:ea typeface="ＭＳ Ｐゴシック" pitchFamily="34" charset="-128"/>
              </a:rPr>
              <a:t>Social and Emotional Curriculum</a:t>
            </a:r>
          </a:p>
          <a:p>
            <a:pPr lvl="1" eaLnBrk="1" hangingPunct="1"/>
            <a:r>
              <a:rPr lang="en-US" dirty="0" smtClean="0">
                <a:solidFill>
                  <a:schemeClr val="accent2"/>
                </a:solidFill>
                <a:ea typeface="ＭＳ Ｐゴシック" pitchFamily="34" charset="-128"/>
              </a:rPr>
              <a:t>Executive Functioning Skills</a:t>
            </a:r>
            <a:endParaRPr lang="en-US" sz="2800" dirty="0" smtClean="0">
              <a:solidFill>
                <a:schemeClr val="accent2"/>
              </a:solidFill>
              <a:ea typeface="ＭＳ Ｐゴシック" pitchFamily="34" charset="-128"/>
            </a:endParaRPr>
          </a:p>
          <a:p>
            <a:pPr lvl="1" eaLnBrk="1" hangingPunct="1"/>
            <a:endParaRPr lang="en-US" sz="1800" dirty="0" smtClean="0">
              <a:ea typeface="ＭＳ Ｐゴシック" pitchFamily="34" charset="-128"/>
            </a:endParaRPr>
          </a:p>
        </p:txBody>
      </p:sp>
    </p:spTree>
    <p:extLst>
      <p:ext uri="{BB962C8B-B14F-4D97-AF65-F5344CB8AC3E}">
        <p14:creationId xmlns:p14="http://schemas.microsoft.com/office/powerpoint/2010/main" val="27654140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The Danger….</a:t>
            </a:r>
          </a:p>
        </p:txBody>
      </p:sp>
      <p:sp>
        <p:nvSpPr>
          <p:cNvPr id="110595" name="Rectangle 3"/>
          <p:cNvSpPr>
            <a:spLocks noGrp="1" noChangeArrowheads="1"/>
          </p:cNvSpPr>
          <p:nvPr>
            <p:ph type="body" idx="1"/>
          </p:nvPr>
        </p:nvSpPr>
        <p:spPr/>
        <p:txBody>
          <a:bodyPr/>
          <a:lstStyle/>
          <a:p>
            <a:pPr>
              <a:buFontTx/>
              <a:buNone/>
            </a:pPr>
            <a:r>
              <a:rPr lang="ja-JP" altLang="en-US">
                <a:solidFill>
                  <a:schemeClr val="tx2"/>
                </a:solidFill>
                <a:latin typeface="Times New Roman"/>
              </a:rPr>
              <a:t>“</a:t>
            </a:r>
            <a:r>
              <a:rPr lang="en-US" u="sng">
                <a:solidFill>
                  <a:schemeClr val="tx2"/>
                </a:solidFill>
              </a:rPr>
              <a:t>Punishing</a:t>
            </a:r>
            <a:r>
              <a:rPr lang="ja-JP" altLang="en-US">
                <a:solidFill>
                  <a:schemeClr val="tx2"/>
                </a:solidFill>
                <a:latin typeface="Times New Roman"/>
              </a:rPr>
              <a:t>”</a:t>
            </a:r>
            <a:r>
              <a:rPr lang="en-US">
                <a:solidFill>
                  <a:schemeClr val="tx2"/>
                </a:solidFill>
              </a:rPr>
              <a:t> problem behaviors (without a proactive support system) is associated with </a:t>
            </a:r>
            <a:r>
              <a:rPr lang="en-US" b="1">
                <a:solidFill>
                  <a:schemeClr val="tx2"/>
                </a:solidFill>
              </a:rPr>
              <a:t>increases</a:t>
            </a:r>
            <a:r>
              <a:rPr lang="en-US">
                <a:solidFill>
                  <a:schemeClr val="tx2"/>
                </a:solidFill>
              </a:rPr>
              <a:t> in (a) aggression, (b) vandalism, (c) truancy, and (d) dropping out. </a:t>
            </a:r>
            <a:r>
              <a:rPr lang="en-US" sz="1600">
                <a:solidFill>
                  <a:schemeClr val="tx2"/>
                </a:solidFill>
              </a:rPr>
              <a:t>(Mayer, 1995, Mayer &amp; Sulzar-Azaroff, 1991, Skiba &amp; Peterson, 1999)</a:t>
            </a:r>
          </a:p>
        </p:txBody>
      </p:sp>
    </p:spTree>
    <p:extLst>
      <p:ext uri="{BB962C8B-B14F-4D97-AF65-F5344CB8AC3E}">
        <p14:creationId xmlns:p14="http://schemas.microsoft.com/office/powerpoint/2010/main" val="3820231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Self-Discipline &amp; Expectations</a:t>
            </a:r>
            <a:endParaRPr lang="en-US" dirty="0"/>
          </a:p>
        </p:txBody>
      </p:sp>
      <p:sp>
        <p:nvSpPr>
          <p:cNvPr id="25601" name="Content Placeholder 2"/>
          <p:cNvSpPr>
            <a:spLocks noGrp="1"/>
          </p:cNvSpPr>
          <p:nvPr>
            <p:ph idx="1"/>
          </p:nvPr>
        </p:nvSpPr>
        <p:spPr>
          <a:xfrm>
            <a:off x="457200" y="2057400"/>
            <a:ext cx="7620000" cy="4343400"/>
          </a:xfrm>
        </p:spPr>
        <p:txBody>
          <a:bodyPr/>
          <a:lstStyle/>
          <a:p>
            <a:pPr eaLnBrk="1" hangingPunct="1">
              <a:buFont typeface="Arial" pitchFamily="34" charset="0"/>
              <a:buNone/>
            </a:pPr>
            <a:r>
              <a:rPr lang="en-US" sz="2800" i="1" dirty="0" smtClean="0">
                <a:ea typeface="ＭＳ Ｐゴシック" pitchFamily="34" charset="-128"/>
              </a:rPr>
              <a:t>	</a:t>
            </a:r>
            <a:r>
              <a:rPr lang="en-US" sz="2800" i="1" dirty="0" smtClean="0">
                <a:solidFill>
                  <a:schemeClr val="accent2"/>
                </a:solidFill>
                <a:ea typeface="ＭＳ Ｐゴシック" pitchFamily="34" charset="-128"/>
              </a:rPr>
              <a:t>Self-discipline is emphasized in behavioral expectations and rules</a:t>
            </a:r>
            <a:r>
              <a:rPr lang="en-US" sz="2800" i="1" dirty="0" smtClean="0">
                <a:ea typeface="ＭＳ Ｐゴシック" pitchFamily="34" charset="-128"/>
              </a:rPr>
              <a:t>. </a:t>
            </a:r>
            <a:r>
              <a:rPr lang="en-US" sz="2800" dirty="0" smtClean="0">
                <a:ea typeface="ＭＳ Ｐゴシック" pitchFamily="34" charset="-128"/>
              </a:rPr>
              <a:t>At the </a:t>
            </a:r>
            <a:r>
              <a:rPr lang="en-US" sz="2800" dirty="0" err="1" smtClean="0">
                <a:ea typeface="ＭＳ Ｐゴシック" pitchFamily="34" charset="-128"/>
              </a:rPr>
              <a:t>schoolwide</a:t>
            </a:r>
            <a:r>
              <a:rPr lang="en-US" sz="2800" dirty="0" smtClean="0">
                <a:ea typeface="ＭＳ Ｐゴシック" pitchFamily="34" charset="-128"/>
              </a:rPr>
              <a:t> and classroom levels, the importance of self-discipline is highlighted, such as the importance of regulating and accepting responsibility for one</a:t>
            </a:r>
            <a:r>
              <a:rPr lang="ja-JP" altLang="en-US" sz="2800" dirty="0" smtClean="0">
                <a:ea typeface="ＭＳ Ｐゴシック" pitchFamily="34" charset="-128"/>
              </a:rPr>
              <a:t>’</a:t>
            </a:r>
            <a:r>
              <a:rPr lang="en-US" altLang="ja-JP" sz="2800" dirty="0" smtClean="0">
                <a:ea typeface="ＭＳ Ｐゴシック" pitchFamily="34" charset="-128"/>
              </a:rPr>
              <a:t>s actions, respecting others, helping others, and exerting one</a:t>
            </a:r>
            <a:r>
              <a:rPr lang="ja-JP" altLang="en-US" sz="2800" dirty="0" smtClean="0">
                <a:ea typeface="ＭＳ Ｐゴシック" pitchFamily="34" charset="-128"/>
              </a:rPr>
              <a:t>’</a:t>
            </a:r>
            <a:r>
              <a:rPr lang="en-US" altLang="ja-JP" sz="2800" dirty="0" smtClean="0">
                <a:ea typeface="ＭＳ Ｐゴシック" pitchFamily="34" charset="-128"/>
              </a:rPr>
              <a:t>s best effort.</a:t>
            </a:r>
          </a:p>
          <a:p>
            <a:pPr eaLnBrk="1" hangingPunct="1">
              <a:buFont typeface="Arial" pitchFamily="34" charset="0"/>
              <a:buNone/>
            </a:pPr>
            <a:endParaRPr lang="en-US" sz="2800" dirty="0" smtClean="0">
              <a:ea typeface="ＭＳ Ｐゴシック" pitchFamily="34" charset="-128"/>
            </a:endParaRPr>
          </a:p>
        </p:txBody>
      </p:sp>
    </p:spTree>
    <p:extLst>
      <p:ext uri="{BB962C8B-B14F-4D97-AF65-F5344CB8AC3E}">
        <p14:creationId xmlns:p14="http://schemas.microsoft.com/office/powerpoint/2010/main" val="2938958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p:cNvSpPr>
            <a:spLocks noGrp="1" noChangeArrowheads="1"/>
          </p:cNvSpPr>
          <p:nvPr>
            <p:ph type="title"/>
          </p:nvPr>
        </p:nvSpPr>
        <p:spPr>
          <a:xfrm>
            <a:off x="152400" y="304800"/>
            <a:ext cx="8763000" cy="838200"/>
          </a:xfrm>
        </p:spPr>
        <p:txBody>
          <a:bodyPr>
            <a:normAutofit fontScale="90000"/>
          </a:bodyPr>
          <a:lstStyle/>
          <a:p>
            <a:pPr eaLnBrk="1" fontAlgn="auto" hangingPunct="1">
              <a:spcAft>
                <a:spcPts val="0"/>
              </a:spcAft>
              <a:defRPr/>
            </a:pPr>
            <a:r>
              <a:rPr lang="en-US" sz="3600" dirty="0" smtClean="0">
                <a:ea typeface="+mj-ea"/>
              </a:rPr>
              <a:t>Strategic Use of Recognition to Develop Self-Discipline</a:t>
            </a:r>
          </a:p>
        </p:txBody>
      </p:sp>
      <p:sp>
        <p:nvSpPr>
          <p:cNvPr id="28674" name="Rectangle 3"/>
          <p:cNvSpPr>
            <a:spLocks noGrp="1" noChangeArrowheads="1"/>
          </p:cNvSpPr>
          <p:nvPr>
            <p:ph sz="quarter" idx="1"/>
          </p:nvPr>
        </p:nvSpPr>
        <p:spPr>
          <a:xfrm>
            <a:off x="-457200" y="1447800"/>
            <a:ext cx="8842375" cy="6019800"/>
          </a:xfrm>
        </p:spPr>
        <p:txBody>
          <a:bodyPr/>
          <a:lstStyle/>
          <a:p>
            <a:pPr marL="1035050" indent="-465138" algn="ctr" eaLnBrk="1" hangingPunct="1">
              <a:lnSpc>
                <a:spcPct val="85000"/>
              </a:lnSpc>
              <a:spcBef>
                <a:spcPct val="0"/>
              </a:spcBef>
              <a:spcAft>
                <a:spcPct val="10000"/>
              </a:spcAft>
              <a:buFont typeface="Arial" pitchFamily="34" charset="0"/>
              <a:buNone/>
              <a:tabLst>
                <a:tab pos="914400" algn="l"/>
              </a:tabLst>
            </a:pPr>
            <a:r>
              <a:rPr lang="en-US" sz="2400" dirty="0" smtClean="0">
                <a:ea typeface="ＭＳ Ｐゴシック" pitchFamily="34" charset="-128"/>
              </a:rPr>
              <a:t>When using praise and rewards, do so strategically such that you maximize their effectiveness in improving behavior </a:t>
            </a:r>
          </a:p>
          <a:p>
            <a:pPr marL="1035050" indent="-465138" algn="ctr" eaLnBrk="1" hangingPunct="1">
              <a:lnSpc>
                <a:spcPct val="85000"/>
              </a:lnSpc>
              <a:spcBef>
                <a:spcPct val="0"/>
              </a:spcBef>
              <a:spcAft>
                <a:spcPct val="10000"/>
              </a:spcAft>
              <a:buFont typeface="Arial" pitchFamily="34" charset="0"/>
              <a:buNone/>
              <a:tabLst>
                <a:tab pos="914400" algn="l"/>
              </a:tabLst>
            </a:pPr>
            <a:r>
              <a:rPr lang="en-US" sz="2400" i="1" dirty="0" smtClean="0">
                <a:ea typeface="ＭＳ Ｐゴシック" pitchFamily="34" charset="-128"/>
              </a:rPr>
              <a:t>and</a:t>
            </a:r>
            <a:r>
              <a:rPr lang="en-US" sz="2400" dirty="0" smtClean="0">
                <a:ea typeface="ＭＳ Ｐゴシック" pitchFamily="34" charset="-128"/>
              </a:rPr>
              <a:t> developing self-discipline. </a:t>
            </a:r>
          </a:p>
          <a:p>
            <a:pPr marL="1028700" lvl="2" indent="-342900" eaLnBrk="1" hangingPunct="1">
              <a:spcBef>
                <a:spcPct val="0"/>
              </a:spcBef>
              <a:spcAft>
                <a:spcPct val="50000"/>
              </a:spcAft>
              <a:buClr>
                <a:schemeClr val="tx1"/>
              </a:buClr>
              <a:buFontTx/>
              <a:buNone/>
              <a:tabLst>
                <a:tab pos="914400" algn="l"/>
              </a:tabLst>
            </a:pPr>
            <a:endParaRPr lang="en-US" dirty="0" smtClean="0">
              <a:latin typeface="Times New Roman" pitchFamily="18" charset="0"/>
              <a:ea typeface="ＭＳ Ｐゴシック" pitchFamily="34" charset="-128"/>
            </a:endParaRPr>
          </a:p>
          <a:p>
            <a:pPr marL="1663700" lvl="3" indent="-355600" eaLnBrk="1" hangingPunct="1">
              <a:spcBef>
                <a:spcPct val="0"/>
              </a:spcBef>
              <a:spcAft>
                <a:spcPct val="25000"/>
              </a:spcAft>
              <a:buFont typeface="Wingdings" pitchFamily="2" charset="2"/>
              <a:buNone/>
              <a:tabLst>
                <a:tab pos="914400" algn="l"/>
              </a:tabLst>
            </a:pPr>
            <a:endParaRPr lang="en-US" sz="2400" dirty="0" smtClean="0">
              <a:latin typeface="Times New Roman" pitchFamily="18" charset="0"/>
              <a:ea typeface="ＭＳ Ｐゴシック" pitchFamily="34" charset="-128"/>
            </a:endParaRPr>
          </a:p>
          <a:p>
            <a:pPr marL="1028700" lvl="2" indent="-342900" eaLnBrk="1" hangingPunct="1">
              <a:spcBef>
                <a:spcPct val="0"/>
              </a:spcBef>
              <a:spcAft>
                <a:spcPct val="50000"/>
              </a:spcAft>
              <a:buFont typeface="Wingdings" pitchFamily="2" charset="2"/>
              <a:buNone/>
              <a:tabLst>
                <a:tab pos="914400" algn="l"/>
              </a:tabLst>
            </a:pPr>
            <a:endParaRPr lang="en-US" dirty="0" smtClean="0">
              <a:latin typeface="Times New Roman" pitchFamily="18" charset="0"/>
              <a:ea typeface="ＭＳ Ｐゴシック" pitchFamily="34" charset="-128"/>
            </a:endParaRPr>
          </a:p>
        </p:txBody>
      </p:sp>
      <p:pic>
        <p:nvPicPr>
          <p:cNvPr id="28677" name="Picture 1" descr="teacher_in_classro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667000"/>
            <a:ext cx="442118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44906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3"/>
          <p:cNvSpPr>
            <a:spLocks noGrp="1" noChangeArrowheads="1"/>
          </p:cNvSpPr>
          <p:nvPr>
            <p:ph sz="quarter" idx="1"/>
          </p:nvPr>
        </p:nvSpPr>
        <p:spPr>
          <a:xfrm>
            <a:off x="301625" y="457200"/>
            <a:ext cx="7927975" cy="5641975"/>
          </a:xfrm>
        </p:spPr>
        <p:txBody>
          <a:bodyPr rtlCol="0">
            <a:normAutofit lnSpcReduction="10000"/>
          </a:bodyPr>
          <a:lstStyle/>
          <a:p>
            <a:pPr eaLnBrk="1" fontAlgn="auto" hangingPunct="1">
              <a:spcBef>
                <a:spcPct val="0"/>
              </a:spcBef>
              <a:spcAft>
                <a:spcPct val="50000"/>
              </a:spcAft>
              <a:defRPr/>
            </a:pPr>
            <a:r>
              <a:rPr lang="en-US" sz="2800" i="1" dirty="0" smtClean="0">
                <a:ea typeface="+mn-ea"/>
                <a:cs typeface="Times New Roman" pitchFamily="18" charset="0"/>
              </a:rPr>
              <a:t>Link the behaviors to underlying thoughts, emotions, and dispositions that that you hope to develop and to attributions of self-discipline. </a:t>
            </a:r>
          </a:p>
          <a:p>
            <a:pPr marL="640080" lvl="1" eaLnBrk="1" fontAlgn="auto" hangingPunct="1">
              <a:spcBef>
                <a:spcPct val="0"/>
              </a:spcBef>
              <a:spcAft>
                <a:spcPts val="600"/>
              </a:spcAft>
              <a:defRPr/>
            </a:pPr>
            <a:r>
              <a:rPr lang="en-US" i="1" dirty="0" smtClean="0">
                <a:ea typeface="+mn-ea"/>
                <a:cs typeface="Times New Roman" pitchFamily="18" charset="0"/>
              </a:rPr>
              <a:t>feelings of pride</a:t>
            </a:r>
          </a:p>
          <a:p>
            <a:pPr marL="640080" lvl="1" eaLnBrk="1" fontAlgn="auto" hangingPunct="1">
              <a:spcBef>
                <a:spcPct val="0"/>
              </a:spcBef>
              <a:spcAft>
                <a:spcPts val="600"/>
              </a:spcAft>
              <a:defRPr/>
            </a:pPr>
            <a:r>
              <a:rPr lang="en-US" i="1" dirty="0" smtClean="0">
                <a:ea typeface="+mn-ea"/>
                <a:cs typeface="Times New Roman" pitchFamily="18" charset="0"/>
              </a:rPr>
              <a:t>empathy </a:t>
            </a:r>
          </a:p>
          <a:p>
            <a:pPr marL="640080" lvl="1" eaLnBrk="1" fontAlgn="auto" hangingPunct="1">
              <a:spcBef>
                <a:spcPct val="0"/>
              </a:spcBef>
              <a:spcAft>
                <a:spcPts val="600"/>
              </a:spcAft>
              <a:defRPr/>
            </a:pPr>
            <a:r>
              <a:rPr lang="en-US" i="1" dirty="0" smtClean="0">
                <a:ea typeface="+mn-ea"/>
                <a:cs typeface="Times New Roman" pitchFamily="18" charset="0"/>
              </a:rPr>
              <a:t>autonomy </a:t>
            </a:r>
          </a:p>
          <a:p>
            <a:pPr marL="640080" lvl="1" eaLnBrk="1" fontAlgn="auto" hangingPunct="1">
              <a:spcBef>
                <a:spcPct val="0"/>
              </a:spcBef>
              <a:spcAft>
                <a:spcPts val="600"/>
              </a:spcAft>
              <a:defRPr/>
            </a:pPr>
            <a:r>
              <a:rPr lang="en-US" i="1" dirty="0" smtClean="0">
                <a:ea typeface="+mn-ea"/>
                <a:cs typeface="Times New Roman" pitchFamily="18" charset="0"/>
              </a:rPr>
              <a:t>responsibility</a:t>
            </a:r>
          </a:p>
          <a:p>
            <a:pPr marL="640080" lvl="1" eaLnBrk="1" fontAlgn="auto" hangingPunct="1">
              <a:spcBef>
                <a:spcPct val="0"/>
              </a:spcBef>
              <a:spcAft>
                <a:spcPts val="600"/>
              </a:spcAft>
              <a:defRPr/>
            </a:pPr>
            <a:r>
              <a:rPr lang="en-US" i="1" dirty="0" smtClean="0">
                <a:ea typeface="+mn-ea"/>
                <a:cs typeface="Times New Roman" pitchFamily="18" charset="0"/>
              </a:rPr>
              <a:t>caring, kindness, trustworthiness, and so forth</a:t>
            </a:r>
            <a:endParaRPr lang="en-US" sz="2800" dirty="0" smtClean="0">
              <a:ea typeface="+mn-ea"/>
              <a:cs typeface="Times New Roman" pitchFamily="18" charset="0"/>
            </a:endParaRPr>
          </a:p>
          <a:p>
            <a:pPr eaLnBrk="1" fontAlgn="auto" hangingPunct="1">
              <a:spcBef>
                <a:spcPct val="0"/>
              </a:spcBef>
              <a:spcAft>
                <a:spcPct val="50000"/>
              </a:spcAft>
              <a:defRPr/>
            </a:pPr>
            <a:r>
              <a:rPr lang="en-US" sz="2800" dirty="0" smtClean="0">
                <a:ea typeface="+mn-ea"/>
                <a:cs typeface="Times New Roman" pitchFamily="18" charset="0"/>
              </a:rPr>
              <a:t>Most of all: </a:t>
            </a:r>
            <a:r>
              <a:rPr lang="en-US" sz="2800" b="1" i="1" dirty="0" smtClean="0">
                <a:ea typeface="+mn-ea"/>
                <a:cs typeface="Times New Roman" pitchFamily="18" charset="0"/>
              </a:rPr>
              <a:t>Avoid teaching students that the only, or most important, reason to act in a morally and socially responsible manner is to earn rewards or to be praised.</a:t>
            </a:r>
          </a:p>
          <a:p>
            <a:pPr eaLnBrk="1" fontAlgn="auto" hangingPunct="1">
              <a:spcBef>
                <a:spcPct val="0"/>
              </a:spcBef>
              <a:spcAft>
                <a:spcPct val="50000"/>
              </a:spcAft>
              <a:defRPr/>
            </a:pPr>
            <a:endParaRPr lang="en-US" sz="2800" b="1" dirty="0" smtClean="0">
              <a:latin typeface="Comic Sans MS" pitchFamily="66" charset="0"/>
              <a:ea typeface="+mn-ea"/>
            </a:endParaRPr>
          </a:p>
          <a:p>
            <a:pPr eaLnBrk="1" fontAlgn="auto" hangingPunct="1">
              <a:spcBef>
                <a:spcPct val="0"/>
              </a:spcBef>
              <a:spcAft>
                <a:spcPct val="50000"/>
              </a:spcAft>
              <a:defRPr/>
            </a:pPr>
            <a:endParaRPr lang="en-US" sz="2800" dirty="0" smtClean="0">
              <a:latin typeface="Comic Sans MS" pitchFamily="66" charset="0"/>
              <a:ea typeface="+mn-ea"/>
            </a:endParaRPr>
          </a:p>
        </p:txBody>
      </p:sp>
      <p:sp>
        <p:nvSpPr>
          <p:cNvPr id="30724" name="Text Box 5"/>
          <p:cNvSpPr txBox="1">
            <a:spLocks noChangeArrowheads="1"/>
          </p:cNvSpPr>
          <p:nvPr/>
        </p:nvSpPr>
        <p:spPr bwMode="auto">
          <a:xfrm>
            <a:off x="3733800" y="3770313"/>
            <a:ext cx="3886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sz="1800">
              <a:latin typeface="Calibri" pitchFamily="34" charset="0"/>
            </a:endParaRPr>
          </a:p>
        </p:txBody>
      </p:sp>
      <p:sp>
        <p:nvSpPr>
          <p:cNvPr id="1078278" name="Text Box 6"/>
          <p:cNvSpPr txBox="1">
            <a:spLocks noChangeArrowheads="1"/>
          </p:cNvSpPr>
          <p:nvPr/>
        </p:nvSpPr>
        <p:spPr bwMode="auto">
          <a:xfrm>
            <a:off x="4191000" y="3276600"/>
            <a:ext cx="4572000" cy="1570038"/>
          </a:xfrm>
          <a:prstGeom prst="rect">
            <a:avLst/>
          </a:prstGeom>
          <a:noFill/>
          <a:ln w="9525">
            <a:noFill/>
            <a:miter lim="800000"/>
            <a:headEnd/>
            <a:tailEnd/>
          </a:ln>
          <a:effectLst/>
        </p:spPr>
        <p:txBody>
          <a:bodyPr>
            <a:spAutoFit/>
          </a:bodyPr>
          <a:lstStyle/>
          <a:p>
            <a:pPr lvl="1" fontAlgn="auto">
              <a:spcBef>
                <a:spcPts val="0"/>
              </a:spcBef>
              <a:spcAft>
                <a:spcPct val="50000"/>
              </a:spcAft>
              <a:buClr>
                <a:schemeClr val="tx2"/>
              </a:buClr>
              <a:buSzPct val="75000"/>
              <a:buFont typeface="Wingdings" pitchFamily="2" charset="2"/>
              <a:buChar char="§"/>
              <a:defRPr/>
            </a:pPr>
            <a:endParaRPr lang="en-US" sz="2400" dirty="0">
              <a:effectLst>
                <a:outerShdw blurRad="38100" dist="38100" dir="2700000" algn="tl">
                  <a:srgbClr val="000000"/>
                </a:outerShdw>
              </a:effectLst>
              <a:latin typeface="Comic Sans MS" pitchFamily="66" charset="0"/>
              <a:ea typeface="+mn-ea"/>
            </a:endParaRPr>
          </a:p>
          <a:p>
            <a:pPr lvl="1" fontAlgn="auto">
              <a:spcBef>
                <a:spcPts val="0"/>
              </a:spcBef>
              <a:spcAft>
                <a:spcPct val="50000"/>
              </a:spcAft>
              <a:buClr>
                <a:schemeClr val="tx2"/>
              </a:buClr>
              <a:buSzPct val="75000"/>
              <a:buFont typeface="Wingdings" pitchFamily="2" charset="2"/>
              <a:buNone/>
              <a:defRPr/>
            </a:pPr>
            <a:endParaRPr lang="en-US" sz="2400" dirty="0">
              <a:effectLst>
                <a:outerShdw blurRad="38100" dist="38100" dir="2700000" algn="tl">
                  <a:srgbClr val="000000"/>
                </a:outerShdw>
              </a:effectLst>
              <a:latin typeface="Comic Sans MS" pitchFamily="66" charset="0"/>
              <a:ea typeface="+mn-ea"/>
            </a:endParaRPr>
          </a:p>
          <a:p>
            <a:pPr fontAlgn="auto">
              <a:spcBef>
                <a:spcPts val="0"/>
              </a:spcBef>
              <a:spcAft>
                <a:spcPts val="0"/>
              </a:spcAft>
              <a:defRPr/>
            </a:pPr>
            <a:endParaRPr lang="en-US" sz="2400" dirty="0">
              <a:latin typeface="Comic Sans MS" pitchFamily="66" charset="0"/>
              <a:ea typeface="+mn-ea"/>
            </a:endParaRPr>
          </a:p>
        </p:txBody>
      </p:sp>
    </p:spTree>
    <p:extLst>
      <p:ext uri="{BB962C8B-B14F-4D97-AF65-F5344CB8AC3E}">
        <p14:creationId xmlns:p14="http://schemas.microsoft.com/office/powerpoint/2010/main" val="30396311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SEL on Achievement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a:t>F</a:t>
            </a:r>
            <a:r>
              <a:rPr lang="en-US" dirty="0" smtClean="0"/>
              <a:t>indings </a:t>
            </a:r>
            <a:r>
              <a:rPr lang="en-US" dirty="0"/>
              <a:t>from a meta-analysis of 213 school-based, universal social and emotional learning (SEL) programs involving 270,034 kindergarten through high school students. Compared to controls, SEL participants demonstrated significantly improved social and emotional skills, attitudes, behavior, and academic performance that reflected an </a:t>
            </a:r>
            <a:r>
              <a:rPr lang="en-US" b="1" dirty="0"/>
              <a:t>11-percentile-point gain in achievement. </a:t>
            </a:r>
            <a:endParaRPr lang="en-US" b="1" dirty="0" smtClean="0"/>
          </a:p>
          <a:p>
            <a:r>
              <a:rPr lang="en-US" dirty="0"/>
              <a:t>Results from this review add to a growing body of research indicating that SEL </a:t>
            </a:r>
            <a:r>
              <a:rPr lang="en-US" dirty="0" smtClean="0"/>
              <a:t>programming </a:t>
            </a:r>
            <a:r>
              <a:rPr lang="en-US" dirty="0"/>
              <a:t>enhances students’ connection to school, </a:t>
            </a:r>
            <a:r>
              <a:rPr lang="en-US" dirty="0" smtClean="0"/>
              <a:t>classroom </a:t>
            </a:r>
            <a:r>
              <a:rPr lang="en-US" dirty="0"/>
              <a:t>behavior, and academic achievement (</a:t>
            </a:r>
            <a:r>
              <a:rPr lang="en-US" dirty="0" err="1"/>
              <a:t>Zins</a:t>
            </a:r>
            <a:r>
              <a:rPr lang="en-US" dirty="0"/>
              <a:t> et al., 2004)</a:t>
            </a:r>
          </a:p>
        </p:txBody>
      </p:sp>
    </p:spTree>
    <p:extLst>
      <p:ext uri="{BB962C8B-B14F-4D97-AF65-F5344CB8AC3E}">
        <p14:creationId xmlns:p14="http://schemas.microsoft.com/office/powerpoint/2010/main" val="768072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p:cNvGrpSpPr>
          <p:nvPr/>
        </p:nvGrpSpPr>
        <p:grpSpPr bwMode="auto">
          <a:xfrm>
            <a:off x="2286000" y="800550"/>
            <a:ext cx="4343400" cy="3390450"/>
            <a:chOff x="3216" y="1488"/>
            <a:chExt cx="1776" cy="1344"/>
          </a:xfrm>
        </p:grpSpPr>
        <p:sp>
          <p:nvSpPr>
            <p:cNvPr id="7" name="AutoShape 9"/>
            <p:cNvSpPr>
              <a:spLocks noChangeArrowheads="1"/>
            </p:cNvSpPr>
            <p:nvPr/>
          </p:nvSpPr>
          <p:spPr bwMode="auto">
            <a:xfrm>
              <a:off x="3216" y="1488"/>
              <a:ext cx="1776" cy="10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70 h 21600"/>
                <a:gd name="T20" fmla="*/ 18438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99" y="10227"/>
                  </a:moveTo>
                  <a:cubicBezTo>
                    <a:pt x="19098" y="5699"/>
                    <a:pt x="15337" y="2181"/>
                    <a:pt x="10800" y="2181"/>
                  </a:cubicBezTo>
                  <a:cubicBezTo>
                    <a:pt x="6039" y="2181"/>
                    <a:pt x="2181" y="6039"/>
                    <a:pt x="2181" y="10800"/>
                  </a:cubicBezTo>
                  <a:lnTo>
                    <a:pt x="0" y="10800"/>
                  </a:lnTo>
                  <a:cubicBezTo>
                    <a:pt x="0" y="4835"/>
                    <a:pt x="4835" y="0"/>
                    <a:pt x="10800" y="0"/>
                  </a:cubicBezTo>
                  <a:cubicBezTo>
                    <a:pt x="16485" y="0"/>
                    <a:pt x="21198" y="4408"/>
                    <a:pt x="21576" y="10082"/>
                  </a:cubicBezTo>
                  <a:lnTo>
                    <a:pt x="24270" y="9902"/>
                  </a:lnTo>
                  <a:lnTo>
                    <a:pt x="20740" y="13937"/>
                  </a:lnTo>
                  <a:lnTo>
                    <a:pt x="16705" y="10406"/>
                  </a:lnTo>
                  <a:lnTo>
                    <a:pt x="19399" y="10227"/>
                  </a:lnTo>
                  <a:close/>
                </a:path>
              </a:pathLst>
            </a:custGeom>
            <a:solidFill>
              <a:srgbClr val="FFFF66"/>
            </a:solidFill>
            <a:ln w="9525">
              <a:solidFill>
                <a:schemeClr val="tx1"/>
              </a:solidFill>
              <a:miter lim="800000"/>
              <a:headEnd/>
              <a:tailEnd/>
            </a:ln>
          </p:spPr>
          <p:txBody>
            <a:bodyPr wrap="none" anchor="ctr"/>
            <a:lstStyle/>
            <a:p>
              <a:endParaRPr lang="en-US">
                <a:solidFill>
                  <a:prstClr val="black"/>
                </a:solidFill>
              </a:endParaRPr>
            </a:p>
          </p:txBody>
        </p:sp>
        <p:sp>
          <p:nvSpPr>
            <p:cNvPr id="8" name="AutoShape 10"/>
            <p:cNvSpPr>
              <a:spLocks noChangeArrowheads="1"/>
            </p:cNvSpPr>
            <p:nvPr/>
          </p:nvSpPr>
          <p:spPr bwMode="auto">
            <a:xfrm rot="10800000">
              <a:off x="3216" y="1632"/>
              <a:ext cx="1776" cy="12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8 h 21600"/>
                <a:gd name="T20" fmla="*/ 18438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99" y="10227"/>
                  </a:moveTo>
                  <a:cubicBezTo>
                    <a:pt x="19098" y="5699"/>
                    <a:pt x="15337" y="2181"/>
                    <a:pt x="10800" y="2181"/>
                  </a:cubicBezTo>
                  <a:cubicBezTo>
                    <a:pt x="6039" y="2181"/>
                    <a:pt x="2181" y="6039"/>
                    <a:pt x="2181" y="10800"/>
                  </a:cubicBezTo>
                  <a:lnTo>
                    <a:pt x="0" y="10800"/>
                  </a:lnTo>
                  <a:cubicBezTo>
                    <a:pt x="0" y="4835"/>
                    <a:pt x="4835" y="0"/>
                    <a:pt x="10800" y="0"/>
                  </a:cubicBezTo>
                  <a:cubicBezTo>
                    <a:pt x="16485" y="0"/>
                    <a:pt x="21198" y="4408"/>
                    <a:pt x="21576" y="10082"/>
                  </a:cubicBezTo>
                  <a:lnTo>
                    <a:pt x="24270" y="9902"/>
                  </a:lnTo>
                  <a:lnTo>
                    <a:pt x="20740" y="13937"/>
                  </a:lnTo>
                  <a:lnTo>
                    <a:pt x="16705" y="10406"/>
                  </a:lnTo>
                  <a:lnTo>
                    <a:pt x="19399" y="10227"/>
                  </a:lnTo>
                  <a:close/>
                </a:path>
              </a:pathLst>
            </a:custGeom>
            <a:solidFill>
              <a:srgbClr val="FFFF66"/>
            </a:solidFill>
            <a:ln w="9525">
              <a:solidFill>
                <a:schemeClr val="tx1"/>
              </a:solidFill>
              <a:miter lim="800000"/>
              <a:headEnd/>
              <a:tailEnd/>
            </a:ln>
          </p:spPr>
          <p:txBody>
            <a:bodyPr wrap="none" anchor="ctr"/>
            <a:lstStyle/>
            <a:p>
              <a:endParaRPr lang="en-US">
                <a:solidFill>
                  <a:prstClr val="black"/>
                </a:solidFill>
              </a:endParaRPr>
            </a:p>
          </p:txBody>
        </p:sp>
        <p:sp>
          <p:nvSpPr>
            <p:cNvPr id="9" name="Text Box 11"/>
            <p:cNvSpPr txBox="1">
              <a:spLocks noChangeArrowheads="1"/>
            </p:cNvSpPr>
            <p:nvPr/>
          </p:nvSpPr>
          <p:spPr bwMode="auto">
            <a:xfrm>
              <a:off x="3652" y="1624"/>
              <a:ext cx="917" cy="848"/>
            </a:xfrm>
            <a:prstGeom prst="rect">
              <a:avLst/>
            </a:prstGeom>
            <a:noFill/>
            <a:ln w="9525">
              <a:noFill/>
              <a:miter lim="800000"/>
              <a:headEnd/>
              <a:tailEnd/>
            </a:ln>
          </p:spPr>
          <p:txBody>
            <a:bodyPr wrap="square">
              <a:spAutoFit/>
            </a:bodyPr>
            <a:lstStyle/>
            <a:p>
              <a:pPr algn="ctr">
                <a:spcBef>
                  <a:spcPct val="50000"/>
                </a:spcBef>
              </a:pPr>
              <a:r>
                <a:rPr lang="en-US" sz="2400" b="1" dirty="0">
                  <a:solidFill>
                    <a:prstClr val="black"/>
                  </a:solidFill>
                  <a:latin typeface="Perpetua" pitchFamily="18" charset="0"/>
                </a:rPr>
                <a:t>School Climate’s Relationship with </a:t>
              </a:r>
              <a:r>
                <a:rPr lang="en-US" sz="2400" b="1" dirty="0" smtClean="0">
                  <a:solidFill>
                    <a:prstClr val="black"/>
                  </a:solidFill>
                  <a:latin typeface="Perpetua" pitchFamily="18" charset="0"/>
                </a:rPr>
                <a:t>Bullying (and Self-Discipline) is RECIPROCAL</a:t>
              </a:r>
              <a:endParaRPr lang="en-US" sz="2400" b="1" dirty="0">
                <a:solidFill>
                  <a:prstClr val="black"/>
                </a:solidFill>
                <a:latin typeface="Perpetua" pitchFamily="18" charset="0"/>
              </a:endParaRPr>
            </a:p>
          </p:txBody>
        </p:sp>
      </p:grpSp>
      <p:sp>
        <p:nvSpPr>
          <p:cNvPr id="13" name="TextBox 12"/>
          <p:cNvSpPr txBox="1"/>
          <p:nvPr/>
        </p:nvSpPr>
        <p:spPr>
          <a:xfrm>
            <a:off x="381005" y="4297863"/>
            <a:ext cx="8305800" cy="1569537"/>
          </a:xfrm>
          <a:prstGeom prst="rect">
            <a:avLst/>
          </a:prstGeom>
          <a:noFill/>
        </p:spPr>
        <p:txBody>
          <a:bodyPr wrap="square" lIns="91323" tIns="45659" rIns="91323" bIns="45659" rtlCol="0">
            <a:spAutoFit/>
          </a:bodyPr>
          <a:lstStyle/>
          <a:p>
            <a:pPr algn="ctr"/>
            <a:r>
              <a:rPr lang="en-US" sz="3200" b="1" dirty="0">
                <a:solidFill>
                  <a:prstClr val="black"/>
                </a:solidFill>
                <a:latin typeface="Perpetua" pitchFamily="18" charset="0"/>
              </a:rPr>
              <a:t>Thus, </a:t>
            </a:r>
            <a:r>
              <a:rPr lang="en-US" sz="3200" b="1" dirty="0" smtClean="0">
                <a:solidFill>
                  <a:prstClr val="black"/>
                </a:solidFill>
                <a:latin typeface="Perpetua" pitchFamily="18" charset="0"/>
              </a:rPr>
              <a:t>improving </a:t>
            </a:r>
            <a:r>
              <a:rPr lang="en-US" sz="3200" b="1" dirty="0">
                <a:solidFill>
                  <a:prstClr val="black"/>
                </a:solidFill>
                <a:latin typeface="Perpetua" pitchFamily="18" charset="0"/>
              </a:rPr>
              <a:t>s</a:t>
            </a:r>
            <a:r>
              <a:rPr lang="en-US" sz="3200" b="1" dirty="0" smtClean="0">
                <a:solidFill>
                  <a:prstClr val="black"/>
                </a:solidFill>
                <a:latin typeface="Perpetua" pitchFamily="18" charset="0"/>
              </a:rPr>
              <a:t>chool climate is likely to reduce bullying and develop self-discipline, </a:t>
            </a:r>
            <a:r>
              <a:rPr lang="en-US" sz="3200" b="1" dirty="0">
                <a:solidFill>
                  <a:prstClr val="black"/>
                </a:solidFill>
                <a:latin typeface="Perpetua" pitchFamily="18" charset="0"/>
              </a:rPr>
              <a:t>and v</a:t>
            </a:r>
            <a:r>
              <a:rPr lang="en-US" sz="3200" b="1" dirty="0" smtClean="0">
                <a:solidFill>
                  <a:prstClr val="black"/>
                </a:solidFill>
                <a:latin typeface="Perpetua" pitchFamily="18" charset="0"/>
              </a:rPr>
              <a:t>ice versa.</a:t>
            </a:r>
            <a:endParaRPr lang="en-US" sz="3200" b="1" dirty="0">
              <a:solidFill>
                <a:prstClr val="black"/>
              </a:solidFill>
              <a:latin typeface="Perpetua" pitchFamily="18" charset="0"/>
            </a:endParaRPr>
          </a:p>
        </p:txBody>
      </p:sp>
      <p:sp>
        <p:nvSpPr>
          <p:cNvPr id="2" name="Footer Placeholder 1"/>
          <p:cNvSpPr>
            <a:spLocks noGrp="1"/>
          </p:cNvSpPr>
          <p:nvPr>
            <p:ph type="ftr" sz="quarter" idx="10"/>
          </p:nvPr>
        </p:nvSpPr>
        <p:spPr>
          <a:xfrm>
            <a:off x="3124200" y="6416675"/>
            <a:ext cx="2895600" cy="365125"/>
          </a:xfrm>
        </p:spPr>
        <p:txBody>
          <a:bodyPr/>
          <a:lstStyle/>
          <a:p>
            <a:pPr>
              <a:defRPr/>
            </a:pPr>
            <a:r>
              <a:rPr lang="en-US" dirty="0" smtClean="0"/>
              <a:t>NASP, 2/19/14</a:t>
            </a:r>
            <a:endParaRPr lang="en-US" dirty="0"/>
          </a:p>
        </p:txBody>
      </p:sp>
    </p:spTree>
    <p:extLst>
      <p:ext uri="{BB962C8B-B14F-4D97-AF65-F5344CB8AC3E}">
        <p14:creationId xmlns:p14="http://schemas.microsoft.com/office/powerpoint/2010/main" val="26875980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sz="3600" dirty="0" smtClean="0">
                <a:latin typeface="Perpetua"/>
                <a:cs typeface="Perpetua"/>
              </a:rPr>
              <a:t>“Bullying is a relationship problem that requires a relationship solution.”</a:t>
            </a:r>
            <a:endParaRPr lang="en-US" sz="3600" dirty="0">
              <a:latin typeface="Perpetua"/>
              <a:cs typeface="Perpetua"/>
            </a:endParaRPr>
          </a:p>
        </p:txBody>
      </p:sp>
      <p:sp>
        <p:nvSpPr>
          <p:cNvPr id="3" name="Subtitle 2"/>
          <p:cNvSpPr>
            <a:spLocks noGrp="1"/>
          </p:cNvSpPr>
          <p:nvPr>
            <p:ph type="subTitle" idx="1"/>
          </p:nvPr>
        </p:nvSpPr>
        <p:spPr>
          <a:xfrm>
            <a:off x="4495800" y="4876800"/>
            <a:ext cx="4648200" cy="685800"/>
          </a:xfrm>
        </p:spPr>
        <p:txBody>
          <a:bodyPr>
            <a:normAutofit fontScale="47500" lnSpcReduction="20000"/>
          </a:bodyPr>
          <a:lstStyle/>
          <a:p>
            <a:pPr algn="l"/>
            <a:r>
              <a:rPr lang="en-US" dirty="0">
                <a:latin typeface="Perpetua"/>
                <a:cs typeface="Perpetua"/>
              </a:rPr>
              <a:t>National Center on Safe Supportive Learning </a:t>
            </a:r>
            <a:r>
              <a:rPr lang="en-US" dirty="0" smtClean="0">
                <a:latin typeface="Perpetua"/>
                <a:cs typeface="Perpetua"/>
              </a:rPr>
              <a:t>Environments, Training Toolkit for </a:t>
            </a:r>
            <a:r>
              <a:rPr lang="en-US" dirty="0">
                <a:latin typeface="Perpetua"/>
                <a:cs typeface="Perpetua"/>
              </a:rPr>
              <a:t>Creating a Supportive Classroom Climate</a:t>
            </a:r>
          </a:p>
        </p:txBody>
      </p:sp>
      <p:pic>
        <p:nvPicPr>
          <p:cNvPr id="5" name="Picture 4" descr="teens on stair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302972"/>
            <a:ext cx="3733800" cy="2488228"/>
          </a:xfrm>
          <a:prstGeom prst="rect">
            <a:avLst/>
          </a:prstGeom>
        </p:spPr>
      </p:pic>
    </p:spTree>
    <p:extLst>
      <p:ext uri="{BB962C8B-B14F-4D97-AF65-F5344CB8AC3E}">
        <p14:creationId xmlns:p14="http://schemas.microsoft.com/office/powerpoint/2010/main" val="1863636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07"/>
            <a:ext cx="8229600" cy="1143000"/>
          </a:xfrm>
        </p:spPr>
        <p:txBody>
          <a:bodyPr>
            <a:normAutofit fontScale="90000"/>
          </a:bodyPr>
          <a:lstStyle/>
          <a:p>
            <a:r>
              <a:rPr lang="en-US" b="1" dirty="0" smtClean="0">
                <a:latin typeface="+mn-lt"/>
              </a:rPr>
              <a:t>10 Tips for Preventing and Reducing Bullying</a:t>
            </a:r>
            <a:endParaRPr lang="en-US" b="1" dirty="0">
              <a:latin typeface="+mn-lt"/>
            </a:endParaRPr>
          </a:p>
        </p:txBody>
      </p:sp>
      <p:sp>
        <p:nvSpPr>
          <p:cNvPr id="3" name="Content Placeholder 2"/>
          <p:cNvSpPr>
            <a:spLocks noGrp="1"/>
          </p:cNvSpPr>
          <p:nvPr>
            <p:ph idx="1"/>
          </p:nvPr>
        </p:nvSpPr>
        <p:spPr>
          <a:xfrm>
            <a:off x="381000" y="1922980"/>
            <a:ext cx="8229600" cy="4221163"/>
          </a:xfrm>
        </p:spPr>
        <p:txBody>
          <a:bodyPr>
            <a:normAutofit fontScale="92500"/>
          </a:bodyPr>
          <a:lstStyle/>
          <a:p>
            <a:pPr marL="457200" indent="-457200">
              <a:buFont typeface="+mj-lt"/>
              <a:buAutoNum type="arabicPeriod"/>
            </a:pPr>
            <a:r>
              <a:rPr lang="en-US" sz="2400" dirty="0" smtClean="0"/>
              <a:t>Focus on </a:t>
            </a:r>
            <a:r>
              <a:rPr lang="en-US" sz="2400" dirty="0"/>
              <a:t>the two key aspects of effective classroom management: Structure/Demandingness and Support/Responsiveness. </a:t>
            </a:r>
            <a:endParaRPr lang="en-US" sz="2400" dirty="0" smtClean="0"/>
          </a:p>
          <a:p>
            <a:pPr marL="457200" indent="-457200">
              <a:buFont typeface="+mj-lt"/>
              <a:buAutoNum type="arabicPeriod"/>
            </a:pPr>
            <a:r>
              <a:rPr lang="en-US" sz="2400" dirty="0" smtClean="0"/>
              <a:t>Respond </a:t>
            </a:r>
            <a:r>
              <a:rPr lang="en-US" sz="2400" dirty="0"/>
              <a:t>immediately to all acts of bullying (verbal, physical, social, and </a:t>
            </a:r>
            <a:r>
              <a:rPr lang="en-US" sz="2400" dirty="0" err="1"/>
              <a:t>cyberbullying</a:t>
            </a:r>
            <a:r>
              <a:rPr lang="en-US" sz="2400" dirty="0"/>
              <a:t>).  </a:t>
            </a:r>
          </a:p>
          <a:p>
            <a:pPr marL="457200" indent="-457200">
              <a:buFont typeface="+mj-lt"/>
              <a:buAutoNum type="arabicPeriod"/>
            </a:pPr>
            <a:r>
              <a:rPr lang="en-US" sz="2400" dirty="0" smtClean="0"/>
              <a:t>Build </a:t>
            </a:r>
            <a:r>
              <a:rPr lang="en-US" sz="2400" dirty="0"/>
              <a:t>and maintain positive and supportive relationships, including teacher-student, student-student, and family-school relationships.  </a:t>
            </a:r>
          </a:p>
          <a:p>
            <a:pPr marL="457200" indent="-457200">
              <a:buFont typeface="+mj-lt"/>
              <a:buAutoNum type="arabicPeriod"/>
            </a:pPr>
            <a:r>
              <a:rPr lang="en-US" sz="2400" dirty="0" smtClean="0"/>
              <a:t>Have </a:t>
            </a:r>
            <a:r>
              <a:rPr lang="en-US" sz="2400" dirty="0"/>
              <a:t>clear, consistent school-wide and classroom rules and policies against all forms of bullying.  </a:t>
            </a:r>
          </a:p>
          <a:p>
            <a:pPr marL="457200" indent="-457200">
              <a:buFont typeface="+mj-lt"/>
              <a:buAutoNum type="arabicPeriod"/>
            </a:pPr>
            <a:r>
              <a:rPr lang="en-US" sz="2400" dirty="0" smtClean="0"/>
              <a:t>Teach </a:t>
            </a:r>
            <a:r>
              <a:rPr lang="en-US" sz="2400" dirty="0"/>
              <a:t>“bystanders” important roles they can play in preventing bullying by not supporting it and actively stopping it (where appropriate and when it is safe to do </a:t>
            </a:r>
            <a:r>
              <a:rPr lang="en-US" sz="2400" dirty="0" smtClean="0"/>
              <a:t>so).</a:t>
            </a:r>
            <a:endParaRPr lang="en-US" dirty="0"/>
          </a:p>
        </p:txBody>
      </p:sp>
    </p:spTree>
    <p:extLst>
      <p:ext uri="{BB962C8B-B14F-4D97-AF65-F5344CB8AC3E}">
        <p14:creationId xmlns:p14="http://schemas.microsoft.com/office/powerpoint/2010/main" val="27486154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88195"/>
            <a:ext cx="8229600" cy="5181600"/>
          </a:xfrm>
        </p:spPr>
        <p:txBody>
          <a:bodyPr/>
          <a:lstStyle/>
          <a:p>
            <a:pPr marL="457200" indent="-457200">
              <a:buFont typeface="+mj-lt"/>
              <a:buAutoNum type="arabicPeriod" startAt="6"/>
            </a:pPr>
            <a:endParaRPr lang="en-US" dirty="0"/>
          </a:p>
          <a:p>
            <a:pPr marL="457200" indent="-457200">
              <a:buFont typeface="+mj-lt"/>
              <a:buAutoNum type="arabicPeriod" startAt="6"/>
            </a:pPr>
            <a:r>
              <a:rPr lang="en-US" sz="2400" dirty="0" smtClean="0"/>
              <a:t>Teach </a:t>
            </a:r>
            <a:r>
              <a:rPr lang="en-US" sz="2400" dirty="0"/>
              <a:t>students (including bystanders) how to respond when bullied.  </a:t>
            </a:r>
          </a:p>
          <a:p>
            <a:pPr marL="457200" indent="-457200">
              <a:buFont typeface="+mj-lt"/>
              <a:buAutoNum type="arabicPeriod" startAt="6"/>
            </a:pPr>
            <a:r>
              <a:rPr lang="en-US" sz="2400" dirty="0" smtClean="0"/>
              <a:t>Teach </a:t>
            </a:r>
            <a:r>
              <a:rPr lang="en-US" sz="2400" dirty="0"/>
              <a:t>specific lessons on bullying including its effects on victims, bullies, and the general school climate.  </a:t>
            </a:r>
          </a:p>
          <a:p>
            <a:pPr marL="457200" indent="-457200">
              <a:buFont typeface="+mj-lt"/>
              <a:buAutoNum type="arabicPeriod" startAt="6"/>
            </a:pPr>
            <a:r>
              <a:rPr lang="en-US" sz="2400" dirty="0" smtClean="0"/>
              <a:t>Increase </a:t>
            </a:r>
            <a:r>
              <a:rPr lang="en-US" sz="2400" dirty="0"/>
              <a:t>supervision and monitoring in places where bullying most often occurs, such as the playground, hallways, cafeteria, and bus.  </a:t>
            </a:r>
          </a:p>
          <a:p>
            <a:pPr marL="457200" indent="-457200">
              <a:buFont typeface="+mj-lt"/>
              <a:buAutoNum type="arabicPeriod" startAt="6"/>
            </a:pPr>
            <a:r>
              <a:rPr lang="en-US" sz="2400" dirty="0" smtClean="0"/>
              <a:t>Provide </a:t>
            </a:r>
            <a:r>
              <a:rPr lang="en-US" sz="2400" dirty="0"/>
              <a:t>individual and small-group services and supports to bullies and their victims.  </a:t>
            </a:r>
          </a:p>
          <a:p>
            <a:pPr marL="457200" indent="-457200">
              <a:buFont typeface="+mj-lt"/>
              <a:buAutoNum type="arabicPeriod" startAt="6"/>
            </a:pPr>
            <a:r>
              <a:rPr lang="en-US" sz="2400" dirty="0" smtClean="0"/>
              <a:t>Overall</a:t>
            </a:r>
            <a:r>
              <a:rPr lang="en-US" sz="2400" dirty="0"/>
              <a:t>, work toward establishing school-wide and classroom norms that prevent bullying. </a:t>
            </a:r>
          </a:p>
          <a:p>
            <a:pPr marL="457200" indent="-457200">
              <a:buFont typeface="+mj-lt"/>
              <a:buAutoNum type="arabicPeriod" startAt="6"/>
            </a:pPr>
            <a:endParaRPr lang="en-US" dirty="0"/>
          </a:p>
        </p:txBody>
      </p:sp>
    </p:spTree>
    <p:extLst>
      <p:ext uri="{BB962C8B-B14F-4D97-AF65-F5344CB8AC3E}">
        <p14:creationId xmlns:p14="http://schemas.microsoft.com/office/powerpoint/2010/main" val="8973981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Systems support effective interventions.  Each school must develop a system unique to their school community</a:t>
            </a:r>
          </a:p>
          <a:p>
            <a:r>
              <a:rPr lang="en-US" dirty="0" smtClean="0"/>
              <a:t>School Climate relates to numerous important outcomes.</a:t>
            </a:r>
          </a:p>
          <a:p>
            <a:r>
              <a:rPr lang="en-US" dirty="0" smtClean="0"/>
              <a:t>Your relationship with students impacts overall school climate and individual outcomes for students.</a:t>
            </a:r>
          </a:p>
          <a:p>
            <a:r>
              <a:rPr lang="en-US" dirty="0" smtClean="0"/>
              <a:t>We must teach behavior and SEL skills just as we teach academics.  </a:t>
            </a:r>
          </a:p>
        </p:txBody>
      </p:sp>
    </p:spTree>
    <p:extLst>
      <p:ext uri="{BB962C8B-B14F-4D97-AF65-F5344CB8AC3E}">
        <p14:creationId xmlns:p14="http://schemas.microsoft.com/office/powerpoint/2010/main" val="1576969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err="1" smtClean="0"/>
              <a:t>Delawarepbs.org</a:t>
            </a:r>
            <a:endParaRPr lang="en-US" dirty="0" smtClean="0"/>
          </a:p>
          <a:p>
            <a:r>
              <a:rPr lang="en-US" dirty="0" err="1" smtClean="0"/>
              <a:t>PBIS.org</a:t>
            </a:r>
            <a:endParaRPr lang="en-US" dirty="0" smtClean="0"/>
          </a:p>
          <a:p>
            <a:r>
              <a:rPr lang="en-US" dirty="0" smtClean="0">
                <a:hlinkClick r:id="rId2"/>
              </a:rPr>
              <a:t>http://www2</a:t>
            </a:r>
            <a:r>
              <a:rPr lang="en-US" dirty="0">
                <a:hlinkClick r:id="rId2"/>
              </a:rPr>
              <a:t>.ed.gov/policy/gen/guid/school-discipline/</a:t>
            </a:r>
            <a:r>
              <a:rPr lang="en-US" dirty="0" smtClean="0">
                <a:hlinkClick r:id="rId2"/>
              </a:rPr>
              <a:t>index.html</a:t>
            </a:r>
            <a:endParaRPr lang="en-US" dirty="0" smtClean="0"/>
          </a:p>
          <a:p>
            <a:r>
              <a:rPr lang="en-US" dirty="0" err="1" smtClean="0"/>
              <a:t>CASEL.org</a:t>
            </a:r>
            <a:endParaRPr lang="en-US" dirty="0" smtClean="0"/>
          </a:p>
          <a:p>
            <a:r>
              <a:rPr lang="en-US" dirty="0" err="1" smtClean="0"/>
              <a:t>Stopbullying.gov</a:t>
            </a:r>
            <a:endParaRPr lang="en-US" dirty="0" smtClean="0"/>
          </a:p>
          <a:p>
            <a:r>
              <a:rPr lang="en-US" dirty="0">
                <a:hlinkClick r:id="rId3"/>
              </a:rPr>
              <a:t>http://rtpcollaborative.indiana.edu</a:t>
            </a:r>
            <a:r>
              <a:rPr lang="en-US" dirty="0" smtClean="0">
                <a:hlinkClick r:id="rId3"/>
              </a:rPr>
              <a:t>/</a:t>
            </a:r>
            <a:endParaRPr lang="en-US" dirty="0" smtClean="0"/>
          </a:p>
          <a:p>
            <a:pPr lvl="1"/>
            <a:r>
              <a:rPr lang="en-US" sz="2000" dirty="0" smtClean="0"/>
              <a:t>Discipline Disparities Research to Practice Collaborative</a:t>
            </a:r>
          </a:p>
          <a:p>
            <a:endParaRPr lang="en-US" dirty="0"/>
          </a:p>
        </p:txBody>
      </p:sp>
    </p:spTree>
    <p:extLst>
      <p:ext uri="{BB962C8B-B14F-4D97-AF65-F5344CB8AC3E}">
        <p14:creationId xmlns:p14="http://schemas.microsoft.com/office/powerpoint/2010/main" val="256591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The Good News…</a:t>
            </a:r>
          </a:p>
        </p:txBody>
      </p:sp>
      <p:sp>
        <p:nvSpPr>
          <p:cNvPr id="111619" name="Rectangle 3"/>
          <p:cNvSpPr>
            <a:spLocks noGrp="1" noChangeArrowheads="1"/>
          </p:cNvSpPr>
          <p:nvPr>
            <p:ph type="body" idx="1"/>
          </p:nvPr>
        </p:nvSpPr>
        <p:spPr>
          <a:xfrm>
            <a:off x="685800" y="1600200"/>
            <a:ext cx="7772400" cy="4876800"/>
          </a:xfrm>
        </p:spPr>
        <p:txBody>
          <a:bodyPr/>
          <a:lstStyle/>
          <a:p>
            <a:pPr>
              <a:buFontTx/>
              <a:buNone/>
            </a:pPr>
            <a:r>
              <a:rPr lang="en-US">
                <a:solidFill>
                  <a:schemeClr val="tx2"/>
                </a:solidFill>
              </a:rPr>
              <a:t>Research reviews indicate that the </a:t>
            </a:r>
            <a:r>
              <a:rPr lang="en-US" b="1">
                <a:solidFill>
                  <a:schemeClr val="tx2"/>
                </a:solidFill>
              </a:rPr>
              <a:t>most effective</a:t>
            </a:r>
            <a:r>
              <a:rPr lang="en-US">
                <a:solidFill>
                  <a:schemeClr val="tx2"/>
                </a:solidFill>
              </a:rPr>
              <a:t> responses to school violence are </a:t>
            </a:r>
            <a:r>
              <a:rPr lang="en-US" sz="1600">
                <a:solidFill>
                  <a:schemeClr val="tx2"/>
                </a:solidFill>
              </a:rPr>
              <a:t>(Elliot, Hamburg, &amp; Williams, 1998;Gottfredson, 1997; Lipsey, 1991, 1992; Tolan &amp; Guerra, 1994):</a:t>
            </a:r>
            <a:endParaRPr lang="en-US">
              <a:solidFill>
                <a:schemeClr val="tx2"/>
              </a:solidFill>
            </a:endParaRPr>
          </a:p>
          <a:p>
            <a:pPr lvl="1">
              <a:buFontTx/>
              <a:buChar char="•"/>
            </a:pPr>
            <a:r>
              <a:rPr lang="en-US">
                <a:solidFill>
                  <a:schemeClr val="tx2"/>
                </a:solidFill>
              </a:rPr>
              <a:t>Social Skills Training</a:t>
            </a:r>
          </a:p>
          <a:p>
            <a:pPr lvl="1">
              <a:buFontTx/>
              <a:buChar char="•"/>
            </a:pPr>
            <a:r>
              <a:rPr lang="en-US">
                <a:solidFill>
                  <a:schemeClr val="tx2"/>
                </a:solidFill>
              </a:rPr>
              <a:t>Academic Restructuring</a:t>
            </a:r>
          </a:p>
          <a:p>
            <a:pPr lvl="1">
              <a:buFontTx/>
              <a:buChar char="•"/>
            </a:pPr>
            <a:r>
              <a:rPr lang="en-US">
                <a:solidFill>
                  <a:schemeClr val="tx2"/>
                </a:solidFill>
              </a:rPr>
              <a:t>Behavioral Interventions</a:t>
            </a:r>
          </a:p>
          <a:p>
            <a:pPr lvl="4">
              <a:buFontTx/>
              <a:buNone/>
            </a:pPr>
            <a:endParaRPr lang="en-US">
              <a:solidFill>
                <a:schemeClr val="tx2"/>
              </a:solidFill>
            </a:endParaRPr>
          </a:p>
        </p:txBody>
      </p:sp>
    </p:spTree>
    <p:extLst>
      <p:ext uri="{BB962C8B-B14F-4D97-AF65-F5344CB8AC3E}">
        <p14:creationId xmlns:p14="http://schemas.microsoft.com/office/powerpoint/2010/main" val="239283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a:xfrm>
            <a:off x="457200" y="679450"/>
            <a:ext cx="5702300" cy="1143000"/>
          </a:xfrm>
        </p:spPr>
        <p:txBody>
          <a:bodyPr/>
          <a:lstStyle/>
          <a:p>
            <a:r>
              <a:rPr lang="en-US" sz="6600" dirty="0" smtClean="0">
                <a:latin typeface="+mn-lt"/>
              </a:rPr>
              <a:t>Questions?</a:t>
            </a:r>
          </a:p>
        </p:txBody>
      </p:sp>
      <p:sp>
        <p:nvSpPr>
          <p:cNvPr id="77827" name="Rectangle 14"/>
          <p:cNvSpPr>
            <a:spLocks noGrp="1"/>
          </p:cNvSpPr>
          <p:nvPr>
            <p:ph type="body" idx="4294967295"/>
          </p:nvPr>
        </p:nvSpPr>
        <p:spPr>
          <a:xfrm>
            <a:off x="457200" y="1822450"/>
            <a:ext cx="8229600" cy="4594225"/>
          </a:xfrm>
        </p:spPr>
        <p:txBody>
          <a:bodyPr/>
          <a:lstStyle/>
          <a:p>
            <a:pPr eaLnBrk="1" hangingPunct="1">
              <a:lnSpc>
                <a:spcPct val="80000"/>
              </a:lnSpc>
            </a:pPr>
            <a:endParaRPr lang="en-US" sz="3200" dirty="0" smtClean="0"/>
          </a:p>
          <a:p>
            <a:pPr lvl="1" eaLnBrk="1" hangingPunct="1">
              <a:lnSpc>
                <a:spcPct val="80000"/>
              </a:lnSpc>
              <a:buFont typeface="Arial" charset="0"/>
              <a:buNone/>
            </a:pPr>
            <a:endParaRPr lang="en-US" sz="2400" i="1" dirty="0" smtClean="0">
              <a:latin typeface="Perpetua" panose="02020502060401020303" pitchFamily="18" charset="0"/>
            </a:endParaRPr>
          </a:p>
          <a:p>
            <a:pPr eaLnBrk="1" hangingPunct="1">
              <a:lnSpc>
                <a:spcPct val="80000"/>
              </a:lnSpc>
              <a:buFont typeface="Arial" charset="0"/>
              <a:buNone/>
            </a:pPr>
            <a:r>
              <a:rPr lang="en-US" sz="4400" dirty="0" smtClean="0">
                <a:latin typeface="Perpetua" panose="02020502060401020303" pitchFamily="18" charset="0"/>
                <a:hlinkClick r:id="rId3"/>
              </a:rPr>
              <a:t>www.delawarepbs.org</a:t>
            </a:r>
            <a:r>
              <a:rPr lang="en-US" sz="4400" dirty="0" smtClean="0">
                <a:latin typeface="Perpetua" panose="02020502060401020303" pitchFamily="18" charset="0"/>
              </a:rPr>
              <a:t> </a:t>
            </a:r>
          </a:p>
          <a:p>
            <a:pPr eaLnBrk="1" hangingPunct="1">
              <a:lnSpc>
                <a:spcPct val="80000"/>
              </a:lnSpc>
              <a:buFont typeface="Arial" charset="0"/>
              <a:buNone/>
            </a:pPr>
            <a:endParaRPr lang="en-US" sz="4400" dirty="0">
              <a:latin typeface="Perpetua" panose="02020502060401020303" pitchFamily="18" charset="0"/>
            </a:endParaRPr>
          </a:p>
          <a:p>
            <a:pPr marL="0" lvl="0" indent="0">
              <a:lnSpc>
                <a:spcPct val="80000"/>
              </a:lnSpc>
              <a:buNone/>
            </a:pPr>
            <a:r>
              <a:rPr lang="en-US" dirty="0">
                <a:solidFill>
                  <a:prstClr val="black"/>
                </a:solidFill>
                <a:latin typeface="Perpetua" panose="02020502060401020303" pitchFamily="18" charset="0"/>
              </a:rPr>
              <a:t>Debby Boyer: </a:t>
            </a:r>
            <a:r>
              <a:rPr lang="en-US" dirty="0">
                <a:solidFill>
                  <a:prstClr val="black"/>
                </a:solidFill>
                <a:latin typeface="Perpetua" panose="02020502060401020303" pitchFamily="18" charset="0"/>
                <a:hlinkClick r:id="rId4"/>
              </a:rPr>
              <a:t>dboyer@udel.edu</a:t>
            </a:r>
            <a:endParaRPr lang="en-US" dirty="0">
              <a:solidFill>
                <a:prstClr val="black"/>
              </a:solidFill>
              <a:latin typeface="Perpetua" panose="02020502060401020303" pitchFamily="18" charset="0"/>
            </a:endParaRPr>
          </a:p>
          <a:p>
            <a:pPr eaLnBrk="1" hangingPunct="1">
              <a:lnSpc>
                <a:spcPct val="80000"/>
              </a:lnSpc>
              <a:buFont typeface="Arial" charset="0"/>
              <a:buNone/>
            </a:pPr>
            <a:endParaRPr lang="en-US" sz="1600" dirty="0" smtClean="0">
              <a:latin typeface="Perpetua" panose="02020502060401020303" pitchFamily="18" charset="0"/>
            </a:endParaRPr>
          </a:p>
          <a:p>
            <a:pPr eaLnBrk="1" hangingPunct="1">
              <a:lnSpc>
                <a:spcPct val="80000"/>
              </a:lnSpc>
              <a:buFont typeface="Arial" charset="0"/>
              <a:buNone/>
            </a:pPr>
            <a:endParaRPr lang="en-US" sz="1800" dirty="0" smtClean="0">
              <a:latin typeface="Perpetua" panose="02020502060401020303" pitchFamily="18" charset="0"/>
            </a:endParaRPr>
          </a:p>
          <a:p>
            <a:pPr>
              <a:lnSpc>
                <a:spcPct val="80000"/>
              </a:lnSpc>
              <a:buFont typeface="Arial" charset="0"/>
              <a:buNone/>
            </a:pPr>
            <a:r>
              <a:rPr lang="en-US" sz="4400" dirty="0" smtClean="0">
                <a:latin typeface="Perpetua" panose="02020502060401020303" pitchFamily="18" charset="0"/>
              </a:rPr>
              <a:t>						</a:t>
            </a:r>
            <a:r>
              <a:rPr lang="en-US" sz="4800" dirty="0" smtClean="0"/>
              <a:t>Thank you!</a:t>
            </a:r>
          </a:p>
        </p:txBody>
      </p:sp>
      <p:sp>
        <p:nvSpPr>
          <p:cNvPr id="5" name="Footer Placeholder 4"/>
          <p:cNvSpPr>
            <a:spLocks noGrp="1"/>
          </p:cNvSpPr>
          <p:nvPr>
            <p:ph type="ftr" sz="quarter" idx="10"/>
          </p:nvPr>
        </p:nvSpPr>
        <p:spPr/>
        <p:txBody>
          <a:bodyPr/>
          <a:lstStyle/>
          <a:p>
            <a:pPr>
              <a:defRPr/>
            </a:pPr>
            <a:r>
              <a:rPr lang="en-US" dirty="0">
                <a:solidFill>
                  <a:schemeClr val="bg1">
                    <a:lumMod val="50000"/>
                  </a:schemeClr>
                </a:solidFill>
              </a:rPr>
              <a:t>NASP, 2/19/14</a:t>
            </a:r>
          </a:p>
        </p:txBody>
      </p:sp>
      <p:pic>
        <p:nvPicPr>
          <p:cNvPr id="77830" name="Picture 7" descr="MPj04395510000[1]"/>
          <p:cNvPicPr>
            <a:picLocks noChangeAspect="1" noChangeArrowheads="1"/>
          </p:cNvPicPr>
          <p:nvPr/>
        </p:nvPicPr>
        <p:blipFill>
          <a:blip r:embed="rId5"/>
          <a:srcRect/>
          <a:stretch>
            <a:fillRect/>
          </a:stretch>
        </p:blipFill>
        <p:spPr bwMode="auto">
          <a:xfrm>
            <a:off x="6172200" y="831850"/>
            <a:ext cx="2600325" cy="3892550"/>
          </a:xfrm>
          <a:prstGeom prst="rect">
            <a:avLst/>
          </a:prstGeom>
          <a:noFill/>
          <a:ln w="9525">
            <a:noFill/>
            <a:miter lim="800000"/>
            <a:headEnd/>
            <a:tailEnd/>
          </a:ln>
        </p:spPr>
      </p:pic>
    </p:spTree>
    <p:extLst>
      <p:ext uri="{BB962C8B-B14F-4D97-AF65-F5344CB8AC3E}">
        <p14:creationId xmlns:p14="http://schemas.microsoft.com/office/powerpoint/2010/main" val="1910415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838200" y="1143000"/>
            <a:ext cx="762000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33363" indent="-233363" eaLnBrk="0" hangingPunct="0">
              <a:spcBef>
                <a:spcPct val="50000"/>
              </a:spcBef>
              <a:buClr>
                <a:srgbClr val="CC0000"/>
              </a:buClr>
              <a:buSzPct val="75000"/>
              <a:buFont typeface="Webdings" charset="0"/>
              <a:buNone/>
            </a:pPr>
            <a:r>
              <a:rPr lang="ja-JP" altLang="en-US" sz="2400" b="1">
                <a:latin typeface="Arial"/>
              </a:rPr>
              <a:t>“</a:t>
            </a:r>
            <a:r>
              <a:rPr lang="en-US" sz="2400" b="1"/>
              <a:t>If a child doesn</a:t>
            </a:r>
            <a:r>
              <a:rPr lang="ja-JP" altLang="en-US" sz="2400" b="1">
                <a:latin typeface="Arial"/>
              </a:rPr>
              <a:t>’</a:t>
            </a:r>
            <a:r>
              <a:rPr lang="en-US" sz="2400" b="1"/>
              <a:t>t know how to read, </a:t>
            </a:r>
            <a:r>
              <a:rPr lang="en-US" sz="2400" b="1">
                <a:solidFill>
                  <a:schemeClr val="folHlink"/>
                </a:solidFill>
              </a:rPr>
              <a:t>we teach</a:t>
            </a:r>
            <a:r>
              <a:rPr lang="en-US" sz="2400" b="1"/>
              <a:t>.</a:t>
            </a:r>
            <a:r>
              <a:rPr lang="ja-JP" altLang="en-US" sz="2400" b="1">
                <a:latin typeface="Arial"/>
              </a:rPr>
              <a:t>”</a:t>
            </a:r>
            <a:endParaRPr lang="en-US" sz="2400" b="1"/>
          </a:p>
          <a:p>
            <a:pPr marL="233363" indent="-233363" eaLnBrk="0" hangingPunct="0">
              <a:spcBef>
                <a:spcPct val="50000"/>
              </a:spcBef>
              <a:buClr>
                <a:srgbClr val="CC0000"/>
              </a:buClr>
              <a:buSzPct val="75000"/>
              <a:buFont typeface="Webdings" charset="0"/>
              <a:buNone/>
            </a:pPr>
            <a:r>
              <a:rPr lang="ja-JP" altLang="en-US" sz="2400" b="1">
                <a:latin typeface="Arial"/>
              </a:rPr>
              <a:t>“</a:t>
            </a:r>
            <a:r>
              <a:rPr lang="en-US" sz="2400" b="1"/>
              <a:t>If a child doesn</a:t>
            </a:r>
            <a:r>
              <a:rPr lang="ja-JP" altLang="en-US" sz="2400" b="1">
                <a:latin typeface="Arial"/>
              </a:rPr>
              <a:t>’</a:t>
            </a:r>
            <a:r>
              <a:rPr lang="en-US" sz="2400" b="1"/>
              <a:t>t know how to swim, </a:t>
            </a:r>
            <a:r>
              <a:rPr lang="en-US" sz="2400" b="1">
                <a:solidFill>
                  <a:schemeClr val="folHlink"/>
                </a:solidFill>
              </a:rPr>
              <a:t>we teach</a:t>
            </a:r>
            <a:r>
              <a:rPr lang="en-US" sz="2400" b="1"/>
              <a:t>.</a:t>
            </a:r>
            <a:r>
              <a:rPr lang="ja-JP" altLang="en-US" sz="2400" b="1">
                <a:latin typeface="Arial"/>
              </a:rPr>
              <a:t>”</a:t>
            </a:r>
            <a:endParaRPr lang="en-US" sz="2400" b="1"/>
          </a:p>
          <a:p>
            <a:pPr marL="233363" indent="-233363" eaLnBrk="0" hangingPunct="0">
              <a:spcBef>
                <a:spcPct val="50000"/>
              </a:spcBef>
              <a:buClr>
                <a:srgbClr val="CC0000"/>
              </a:buClr>
              <a:buSzPct val="75000"/>
              <a:buFont typeface="Webdings" charset="0"/>
              <a:buNone/>
            </a:pPr>
            <a:r>
              <a:rPr lang="ja-JP" altLang="en-US" sz="2400" b="1">
                <a:latin typeface="Arial"/>
              </a:rPr>
              <a:t>“</a:t>
            </a:r>
            <a:r>
              <a:rPr lang="en-US" sz="2400" b="1"/>
              <a:t>If a child doesn</a:t>
            </a:r>
            <a:r>
              <a:rPr lang="ja-JP" altLang="en-US" sz="2400" b="1">
                <a:latin typeface="Arial"/>
              </a:rPr>
              <a:t>’</a:t>
            </a:r>
            <a:r>
              <a:rPr lang="en-US" sz="2400" b="1"/>
              <a:t>t know how to multiply, </a:t>
            </a:r>
            <a:r>
              <a:rPr lang="en-US" sz="2400" b="1">
                <a:solidFill>
                  <a:schemeClr val="folHlink"/>
                </a:solidFill>
              </a:rPr>
              <a:t>we teach</a:t>
            </a:r>
            <a:r>
              <a:rPr lang="en-US" sz="2400" b="1"/>
              <a:t>.</a:t>
            </a:r>
            <a:r>
              <a:rPr lang="ja-JP" altLang="en-US" sz="2400" b="1">
                <a:latin typeface="Arial"/>
              </a:rPr>
              <a:t>”</a:t>
            </a:r>
            <a:endParaRPr lang="en-US" sz="2400" b="1"/>
          </a:p>
          <a:p>
            <a:pPr marL="233363" indent="-233363" eaLnBrk="0" hangingPunct="0">
              <a:spcBef>
                <a:spcPct val="50000"/>
              </a:spcBef>
              <a:buClr>
                <a:srgbClr val="CC0000"/>
              </a:buClr>
              <a:buSzPct val="75000"/>
              <a:buFont typeface="Webdings" charset="0"/>
              <a:buNone/>
            </a:pPr>
            <a:r>
              <a:rPr lang="ja-JP" altLang="en-US" sz="2400" b="1">
                <a:latin typeface="Arial"/>
              </a:rPr>
              <a:t>“</a:t>
            </a:r>
            <a:r>
              <a:rPr lang="en-US" sz="2400" b="1"/>
              <a:t>If a child doesn</a:t>
            </a:r>
            <a:r>
              <a:rPr lang="ja-JP" altLang="en-US" sz="2400" b="1">
                <a:latin typeface="Arial"/>
              </a:rPr>
              <a:t>’</a:t>
            </a:r>
            <a:r>
              <a:rPr lang="en-US" sz="2400" b="1"/>
              <a:t>t know how to drive, </a:t>
            </a:r>
            <a:r>
              <a:rPr lang="en-US" sz="2400" b="1">
                <a:solidFill>
                  <a:schemeClr val="folHlink"/>
                </a:solidFill>
              </a:rPr>
              <a:t>we teach</a:t>
            </a:r>
            <a:r>
              <a:rPr lang="en-US" sz="2400" b="1"/>
              <a:t>.</a:t>
            </a:r>
            <a:r>
              <a:rPr lang="ja-JP" altLang="en-US" sz="2400" b="1">
                <a:latin typeface="Arial"/>
              </a:rPr>
              <a:t>”</a:t>
            </a:r>
            <a:endParaRPr lang="en-US" sz="2400" b="1"/>
          </a:p>
          <a:p>
            <a:pPr marL="233363" indent="-233363" eaLnBrk="0" hangingPunct="0">
              <a:spcBef>
                <a:spcPct val="50000"/>
              </a:spcBef>
              <a:buClr>
                <a:srgbClr val="CC0000"/>
              </a:buClr>
              <a:buSzPct val="75000"/>
              <a:buFont typeface="Webdings" charset="0"/>
              <a:buNone/>
            </a:pPr>
            <a:r>
              <a:rPr lang="ja-JP" altLang="en-US" sz="2400" b="1">
                <a:latin typeface="Arial"/>
              </a:rPr>
              <a:t>“</a:t>
            </a:r>
            <a:r>
              <a:rPr lang="en-US" sz="2400" b="1"/>
              <a:t>If a child doesn</a:t>
            </a:r>
            <a:r>
              <a:rPr lang="ja-JP" altLang="en-US" sz="2400" b="1">
                <a:latin typeface="Arial"/>
              </a:rPr>
              <a:t>’</a:t>
            </a:r>
            <a:r>
              <a:rPr lang="en-US" sz="2400" b="1"/>
              <a:t>t know how to behave,  </a:t>
            </a:r>
            <a:r>
              <a:rPr lang="en-US" sz="2400" b="1">
                <a:solidFill>
                  <a:schemeClr val="folHlink"/>
                </a:solidFill>
              </a:rPr>
              <a:t>we…</a:t>
            </a:r>
          </a:p>
          <a:p>
            <a:pPr marL="233363" indent="-233363" eaLnBrk="0" hangingPunct="0">
              <a:spcBef>
                <a:spcPct val="50000"/>
              </a:spcBef>
              <a:buClr>
                <a:srgbClr val="CC0000"/>
              </a:buClr>
              <a:buSzPct val="75000"/>
              <a:buFont typeface="Webdings" charset="0"/>
              <a:buNone/>
            </a:pPr>
            <a:r>
              <a:rPr lang="en-US" sz="2400" b="1">
                <a:solidFill>
                  <a:schemeClr val="accent2"/>
                </a:solidFill>
              </a:rPr>
              <a:t>   </a:t>
            </a:r>
            <a:r>
              <a:rPr lang="en-US" sz="2400" b="1">
                <a:solidFill>
                  <a:srgbClr val="FF9933"/>
                </a:solidFill>
              </a:rPr>
              <a:t>...teach?  	…punish?</a:t>
            </a:r>
            <a:r>
              <a:rPr lang="ja-JP" altLang="en-US" sz="2400" b="1">
                <a:solidFill>
                  <a:srgbClr val="FF9933"/>
                </a:solidFill>
                <a:latin typeface="Arial"/>
              </a:rPr>
              <a:t>”</a:t>
            </a:r>
            <a:endParaRPr lang="en-US" sz="2400" b="1">
              <a:solidFill>
                <a:srgbClr val="FF9933"/>
              </a:solidFill>
            </a:endParaRPr>
          </a:p>
          <a:p>
            <a:pPr marL="233363" indent="-233363" algn="ctr" eaLnBrk="0" hangingPunct="0">
              <a:spcBef>
                <a:spcPct val="50000"/>
              </a:spcBef>
              <a:buClr>
                <a:srgbClr val="CC0000"/>
              </a:buClr>
              <a:buSzPct val="75000"/>
              <a:buFont typeface="Webdings" charset="0"/>
              <a:buNone/>
            </a:pPr>
            <a:r>
              <a:rPr lang="en-US" sz="2400" b="1"/>
              <a:t> </a:t>
            </a:r>
            <a:r>
              <a:rPr lang="ja-JP" altLang="en-US" sz="2400" b="1">
                <a:latin typeface="Arial"/>
              </a:rPr>
              <a:t>“</a:t>
            </a:r>
            <a:r>
              <a:rPr lang="en-US" sz="2400" b="1"/>
              <a:t>Why can</a:t>
            </a:r>
            <a:r>
              <a:rPr lang="ja-JP" altLang="en-US" sz="2400" b="1">
                <a:latin typeface="Arial"/>
              </a:rPr>
              <a:t>’</a:t>
            </a:r>
            <a:r>
              <a:rPr lang="en-US" sz="2400" b="1"/>
              <a:t>t we finish the last sentence as automatically as we do the others?</a:t>
            </a:r>
            <a:r>
              <a:rPr lang="ja-JP" altLang="en-US" sz="2400" b="1">
                <a:latin typeface="Arial"/>
              </a:rPr>
              <a:t>”</a:t>
            </a:r>
            <a:endParaRPr lang="en-US" sz="2400" b="1"/>
          </a:p>
          <a:p>
            <a:pPr marL="233363" indent="-233363" eaLnBrk="0" hangingPunct="0">
              <a:spcBef>
                <a:spcPct val="50000"/>
              </a:spcBef>
              <a:buClr>
                <a:srgbClr val="CC0000"/>
              </a:buClr>
              <a:buSzPct val="75000"/>
              <a:buFont typeface="Webdings" charset="0"/>
              <a:buNone/>
            </a:pPr>
            <a:endParaRPr lang="en-US" sz="2400" b="1">
              <a:solidFill>
                <a:schemeClr val="accent2"/>
              </a:solidFill>
            </a:endParaRPr>
          </a:p>
          <a:p>
            <a:pPr marL="233363" indent="-233363" eaLnBrk="0" hangingPunct="0">
              <a:spcBef>
                <a:spcPct val="50000"/>
              </a:spcBef>
              <a:buClr>
                <a:srgbClr val="CC0000"/>
              </a:buClr>
              <a:buSzPct val="75000"/>
              <a:buFont typeface="Webdings" charset="0"/>
              <a:buNone/>
            </a:pPr>
            <a:r>
              <a:rPr lang="en-US" sz="1600" b="1"/>
              <a:t>	Tom Herner (NASDE President ) Counterpoint 1998, p.2</a:t>
            </a:r>
          </a:p>
        </p:txBody>
      </p:sp>
    </p:spTree>
    <p:extLst>
      <p:ext uri="{BB962C8B-B14F-4D97-AF65-F5344CB8AC3E}">
        <p14:creationId xmlns:p14="http://schemas.microsoft.com/office/powerpoint/2010/main" val="27967582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buClr>
                <a:schemeClr val="tx2"/>
              </a:buClr>
              <a:buFont typeface="Wingdings" charset="0"/>
              <a:buNone/>
            </a:pPr>
            <a:r>
              <a:rPr lang="en-US" sz="4000" i="1"/>
              <a:t>School-wide Positive Behavior Support</a:t>
            </a:r>
            <a:endParaRPr lang="en-US" sz="4000"/>
          </a:p>
        </p:txBody>
      </p:sp>
      <p:sp>
        <p:nvSpPr>
          <p:cNvPr id="113667" name="Rectangle 3"/>
          <p:cNvSpPr>
            <a:spLocks noGrp="1" noChangeArrowheads="1"/>
          </p:cNvSpPr>
          <p:nvPr>
            <p:ph type="body" idx="1"/>
          </p:nvPr>
        </p:nvSpPr>
        <p:spPr/>
        <p:txBody>
          <a:bodyPr/>
          <a:lstStyle/>
          <a:p>
            <a:pPr>
              <a:buClr>
                <a:schemeClr val="tx2"/>
              </a:buClr>
              <a:buFont typeface="Wingdings" charset="0"/>
              <a:buNone/>
            </a:pPr>
            <a:r>
              <a:rPr lang="en-US" sz="4000">
                <a:solidFill>
                  <a:schemeClr val="tx2"/>
                </a:solidFill>
              </a:rPr>
              <a:t>SW-PBS is a broad range of </a:t>
            </a:r>
            <a:r>
              <a:rPr lang="en-US" sz="4000" u="sng">
                <a:solidFill>
                  <a:schemeClr val="tx2"/>
                </a:solidFill>
              </a:rPr>
              <a:t>systemic and individualized</a:t>
            </a:r>
            <a:r>
              <a:rPr lang="en-US" sz="4000">
                <a:solidFill>
                  <a:schemeClr val="tx2"/>
                </a:solidFill>
              </a:rPr>
              <a:t> strategies for achieving important </a:t>
            </a:r>
            <a:r>
              <a:rPr lang="en-US" sz="4000" u="sng">
                <a:solidFill>
                  <a:schemeClr val="tx2"/>
                </a:solidFill>
              </a:rPr>
              <a:t>social and learning outcomes</a:t>
            </a:r>
            <a:r>
              <a:rPr lang="en-US" sz="4000">
                <a:solidFill>
                  <a:schemeClr val="tx2"/>
                </a:solidFill>
              </a:rPr>
              <a:t> while preventing problem behavior</a:t>
            </a:r>
          </a:p>
          <a:p>
            <a:pPr algn="r">
              <a:buClr>
                <a:schemeClr val="tx2"/>
              </a:buClr>
              <a:buFont typeface="Wingdings" charset="0"/>
              <a:buNone/>
            </a:pPr>
            <a:r>
              <a:rPr lang="en-US" sz="2400" i="1">
                <a:solidFill>
                  <a:schemeClr val="tx2"/>
                </a:solidFill>
              </a:rPr>
              <a:t>OSEP Center on PBIS</a:t>
            </a:r>
            <a:r>
              <a:rPr lang="en-US" sz="4000">
                <a:solidFill>
                  <a:schemeClr val="tx2"/>
                </a:solidFill>
              </a:rPr>
              <a:t> </a:t>
            </a:r>
            <a:endParaRPr lang="en-US">
              <a:solidFill>
                <a:schemeClr val="tx2"/>
              </a:solidFill>
            </a:endParaRPr>
          </a:p>
        </p:txBody>
      </p:sp>
    </p:spTree>
    <p:extLst>
      <p:ext uri="{BB962C8B-B14F-4D97-AF65-F5344CB8AC3E}">
        <p14:creationId xmlns:p14="http://schemas.microsoft.com/office/powerpoint/2010/main" val="2701447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a:xfrm>
            <a:off x="457200" y="228600"/>
            <a:ext cx="7543800" cy="1295400"/>
          </a:xfrm>
        </p:spPr>
        <p:txBody>
          <a:bodyPr anchor="ctr"/>
          <a:lstStyle/>
          <a:p>
            <a:pPr eaLnBrk="1" hangingPunct="1"/>
            <a:r>
              <a:rPr lang="en-US" b="0">
                <a:latin typeface="Arial" charset="0"/>
                <a:ea typeface="ＭＳ Ｐゴシック" charset="0"/>
                <a:cs typeface="ＭＳ Ｐゴシック" charset="0"/>
              </a:rPr>
              <a:t>Delaware PBS Project Vision</a:t>
            </a:r>
          </a:p>
        </p:txBody>
      </p:sp>
      <p:sp>
        <p:nvSpPr>
          <p:cNvPr id="87043" name="Rectangle 3"/>
          <p:cNvSpPr>
            <a:spLocks noGrp="1"/>
          </p:cNvSpPr>
          <p:nvPr>
            <p:ph type="body" idx="4294967295"/>
          </p:nvPr>
        </p:nvSpPr>
        <p:spPr>
          <a:xfrm>
            <a:off x="228600" y="1981200"/>
            <a:ext cx="8229600" cy="3581400"/>
          </a:xfrm>
        </p:spPr>
        <p:txBody>
          <a:bodyPr/>
          <a:lstStyle/>
          <a:p>
            <a:pPr eaLnBrk="1" hangingPunct="1">
              <a:lnSpc>
                <a:spcPct val="90000"/>
              </a:lnSpc>
              <a:buFont typeface="Wingdings" charset="0"/>
              <a:buNone/>
            </a:pPr>
            <a:r>
              <a:rPr lang="en-US" sz="3400">
                <a:latin typeface="Arial" charset="0"/>
                <a:ea typeface="ＭＳ Ｐゴシック" charset="0"/>
                <a:cs typeface="ＭＳ Ｐゴシック" charset="0"/>
              </a:rPr>
              <a:t>The vision of the project is to create safe and caring learning environments that promote the social-emotional and academic development of all children.  </a:t>
            </a:r>
          </a:p>
          <a:p>
            <a:pPr eaLnBrk="1" hangingPunct="1">
              <a:lnSpc>
                <a:spcPct val="90000"/>
              </a:lnSpc>
              <a:buFont typeface="Wingdings" charset="0"/>
              <a:buNone/>
            </a:pPr>
            <a:endParaRPr lang="en-US" sz="3400">
              <a:latin typeface="Arial" charset="0"/>
              <a:ea typeface="ＭＳ Ｐゴシック" charset="0"/>
              <a:cs typeface="ＭＳ Ｐゴシック" charset="0"/>
            </a:endParaRPr>
          </a:p>
          <a:p>
            <a:pPr algn="ctr" eaLnBrk="1" hangingPunct="1">
              <a:lnSpc>
                <a:spcPct val="90000"/>
              </a:lnSpc>
              <a:buFont typeface="Wingdings" charset="0"/>
              <a:buNone/>
            </a:pPr>
            <a:endParaRPr lang="en-US" sz="3900">
              <a:latin typeface="Arial" charset="0"/>
              <a:ea typeface="ＭＳ Ｐゴシック" charset="0"/>
              <a:cs typeface="ＭＳ Ｐゴシック" charset="0"/>
            </a:endParaRPr>
          </a:p>
          <a:p>
            <a:pPr algn="ctr" eaLnBrk="1" hangingPunct="1">
              <a:lnSpc>
                <a:spcPct val="90000"/>
              </a:lnSpc>
              <a:buFont typeface="Wingdings" charset="0"/>
              <a:buNone/>
            </a:pPr>
            <a:endParaRPr lang="en-US" sz="3900">
              <a:latin typeface="Arial" charset="0"/>
              <a:ea typeface="ＭＳ Ｐゴシック" charset="0"/>
              <a:cs typeface="ＭＳ Ｐゴシック" charset="0"/>
            </a:endParaRPr>
          </a:p>
        </p:txBody>
      </p:sp>
      <p:sp>
        <p:nvSpPr>
          <p:cNvPr id="87044" name="Footer Placeholder 3"/>
          <p:cNvSpPr txBox="1">
            <a:spLocks noGrp="1"/>
          </p:cNvSpPr>
          <p:nvPr/>
        </p:nvSpPr>
        <p:spPr bwMode="auto">
          <a:xfrm>
            <a:off x="228600" y="6416675"/>
            <a:ext cx="2362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Geneva" charset="0"/>
              </a:defRPr>
            </a:lvl1pPr>
            <a:lvl2pPr marL="37931725" indent="-37474525" eaLnBrk="0" hangingPunct="0">
              <a:defRPr sz="2400">
                <a:solidFill>
                  <a:schemeClr val="tx1"/>
                </a:solidFill>
                <a:latin typeface="Arial" charset="0"/>
                <a:ea typeface="Geneva" charset="0"/>
                <a:cs typeface="Geneva" charset="0"/>
              </a:defRPr>
            </a:lvl2pPr>
            <a:lvl3pPr eaLnBrk="0" hangingPunct="0">
              <a:defRPr sz="2400">
                <a:solidFill>
                  <a:schemeClr val="tx1"/>
                </a:solidFill>
                <a:latin typeface="Arial" charset="0"/>
                <a:ea typeface="Geneva" charset="0"/>
                <a:cs typeface="Geneva" charset="0"/>
              </a:defRPr>
            </a:lvl3pPr>
            <a:lvl4pPr eaLnBrk="0" hangingPunct="0">
              <a:defRPr sz="2400">
                <a:solidFill>
                  <a:schemeClr val="tx1"/>
                </a:solidFill>
                <a:latin typeface="Arial" charset="0"/>
                <a:ea typeface="Geneva" charset="0"/>
                <a:cs typeface="Geneva" charset="0"/>
              </a:defRPr>
            </a:lvl4pPr>
            <a:lvl5pPr eaLnBrk="0" hangingPunct="0">
              <a:defRPr sz="2400">
                <a:solidFill>
                  <a:schemeClr val="tx1"/>
                </a:solidFill>
                <a:latin typeface="Arial" charset="0"/>
                <a:ea typeface="Geneva" charset="0"/>
                <a:cs typeface="Geneva" charset="0"/>
              </a:defRPr>
            </a:lvl5pPr>
            <a:lvl6pPr marL="457200" eaLnBrk="0" fontAlgn="base" hangingPunct="0">
              <a:spcBef>
                <a:spcPct val="0"/>
              </a:spcBef>
              <a:spcAft>
                <a:spcPct val="0"/>
              </a:spcAft>
              <a:defRPr sz="2400">
                <a:solidFill>
                  <a:schemeClr val="tx1"/>
                </a:solidFill>
                <a:latin typeface="Arial" charset="0"/>
                <a:ea typeface="Geneva" charset="0"/>
                <a:cs typeface="Geneva" charset="0"/>
              </a:defRPr>
            </a:lvl6pPr>
            <a:lvl7pPr marL="914400" eaLnBrk="0" fontAlgn="base" hangingPunct="0">
              <a:spcBef>
                <a:spcPct val="0"/>
              </a:spcBef>
              <a:spcAft>
                <a:spcPct val="0"/>
              </a:spcAft>
              <a:defRPr sz="2400">
                <a:solidFill>
                  <a:schemeClr val="tx1"/>
                </a:solidFill>
                <a:latin typeface="Arial" charset="0"/>
                <a:ea typeface="Geneva" charset="0"/>
                <a:cs typeface="Geneva" charset="0"/>
              </a:defRPr>
            </a:lvl7pPr>
            <a:lvl8pPr marL="1371600" eaLnBrk="0" fontAlgn="base" hangingPunct="0">
              <a:spcBef>
                <a:spcPct val="0"/>
              </a:spcBef>
              <a:spcAft>
                <a:spcPct val="0"/>
              </a:spcAft>
              <a:defRPr sz="2400">
                <a:solidFill>
                  <a:schemeClr val="tx1"/>
                </a:solidFill>
                <a:latin typeface="Arial" charset="0"/>
                <a:ea typeface="Geneva" charset="0"/>
                <a:cs typeface="Geneva" charset="0"/>
              </a:defRPr>
            </a:lvl8pPr>
            <a:lvl9pPr marL="1828800" eaLnBrk="0" fontAlgn="base" hangingPunct="0">
              <a:spcBef>
                <a:spcPct val="0"/>
              </a:spcBef>
              <a:spcAft>
                <a:spcPct val="0"/>
              </a:spcAft>
              <a:defRPr sz="2400">
                <a:solidFill>
                  <a:schemeClr val="tx1"/>
                </a:solidFill>
                <a:latin typeface="Arial" charset="0"/>
                <a:ea typeface="Geneva" charset="0"/>
                <a:cs typeface="Geneva" charset="0"/>
              </a:defRPr>
            </a:lvl9pPr>
          </a:lstStyle>
          <a:p>
            <a:pPr eaLnBrk="1" hangingPunct="1"/>
            <a:endParaRPr lang="en-US" sz="1400">
              <a:solidFill>
                <a:srgbClr val="0E19F2"/>
              </a:solidFill>
              <a:latin typeface="Helvetica Neue" charset="0"/>
            </a:endParaRPr>
          </a:p>
        </p:txBody>
      </p:sp>
    </p:spTree>
    <p:extLst>
      <p:ext uri="{BB962C8B-B14F-4D97-AF65-F5344CB8AC3E}">
        <p14:creationId xmlns:p14="http://schemas.microsoft.com/office/powerpoint/2010/main" val="5979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882</TotalTime>
  <Words>3301</Words>
  <Application>Microsoft Office PowerPoint</Application>
  <PresentationFormat>On-screen Show (4:3)</PresentationFormat>
  <Paragraphs>530</Paragraphs>
  <Slides>60</Slides>
  <Notes>46</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60</vt:i4>
      </vt:variant>
    </vt:vector>
  </HeadingPairs>
  <TitlesOfParts>
    <vt:vector size="62" baseType="lpstr">
      <vt:lpstr>Office Theme</vt:lpstr>
      <vt:lpstr>\\localhost\Volumes\CDS\Projects\Positive Behavioral Supports\Targeted Interventions\_Targeted 2013-14\Document6!OLE_LINK3</vt:lpstr>
      <vt:lpstr>Creating Connections:  Healthy Schools, Successful Students March 18, 2014 </vt:lpstr>
      <vt:lpstr>For our Time Together</vt:lpstr>
      <vt:lpstr>The Delaware Positive Behavior Support  Project (DE-PBS) is a collaboration between  the DE Department of Education,  the University of Delaware’s  Center for Disabilities Studies, and  Delaware Public Schools  </vt:lpstr>
      <vt:lpstr>The Challenge</vt:lpstr>
      <vt:lpstr>The Danger….</vt:lpstr>
      <vt:lpstr>The Good News…</vt:lpstr>
      <vt:lpstr>PowerPoint Presentation</vt:lpstr>
      <vt:lpstr>School-wide Positive Behavior Support</vt:lpstr>
      <vt:lpstr>Delaware PBS Project Vision</vt:lpstr>
      <vt:lpstr>Key Features of PBS in Delaware</vt:lpstr>
      <vt:lpstr>PowerPoint Presentation</vt:lpstr>
      <vt:lpstr>DE-PBS SW Implementation</vt:lpstr>
      <vt:lpstr>SWPBS is</vt:lpstr>
      <vt:lpstr>Why Use SW-PBS?</vt:lpstr>
      <vt:lpstr>System Development is Key!</vt:lpstr>
      <vt:lpstr>PowerPoint Presentation</vt:lpstr>
      <vt:lpstr>Why is School Climate Important?</vt:lpstr>
      <vt:lpstr>School Climate is also important to  Bully Prevention</vt:lpstr>
      <vt:lpstr>And School Climate is a federal focus</vt:lpstr>
      <vt:lpstr>High Suspension and Expulsion Rates Driven By Ineffective School Policies and Practices, not “Bad Kids”  </vt:lpstr>
      <vt:lpstr>Recommendation to eradicate disparities in school discipline</vt:lpstr>
      <vt:lpstr>Our Data Sources</vt:lpstr>
      <vt:lpstr>PowerPoint Presentation</vt:lpstr>
      <vt:lpstr>PowerPoint Presentation</vt:lpstr>
      <vt:lpstr>Summary of School Climate Results</vt:lpstr>
      <vt:lpstr>Summary Continued</vt:lpstr>
      <vt:lpstr>Positive Behavior Supports</vt:lpstr>
      <vt:lpstr>Emphasis on Prevention at Each Level</vt:lpstr>
      <vt:lpstr>Tier 2 Overview</vt:lpstr>
      <vt:lpstr>Tier 3 Overview</vt:lpstr>
      <vt:lpstr>Reflecting on your school tiers</vt:lpstr>
      <vt:lpstr>PowerPoint Presentation</vt:lpstr>
      <vt:lpstr>Strategic Use of Praise and Rewards</vt:lpstr>
      <vt:lpstr>Effective Praise:</vt:lpstr>
      <vt:lpstr>Use incentives to augment instruction.</vt:lpstr>
      <vt:lpstr>Simple Incentives</vt:lpstr>
      <vt:lpstr>Positive Behavior Referral</vt:lpstr>
      <vt:lpstr> Positive Relationships </vt:lpstr>
      <vt:lpstr>The Research on Positive Relationships</vt:lpstr>
      <vt:lpstr>Relationship Building Reduces Problem Behaviors</vt:lpstr>
      <vt:lpstr>Activities for staff and student relationship building</vt:lpstr>
      <vt:lpstr>Activities for staff and student relationship building</vt:lpstr>
      <vt:lpstr>Disciplinary encounters: 2-part problem solving process </vt:lpstr>
      <vt:lpstr>PBS Key Feature</vt:lpstr>
      <vt:lpstr>PowerPoint Presentation</vt:lpstr>
      <vt:lpstr>What does the research say regarding integrating the two approaches, providing a more comprehensive approach? </vt:lpstr>
      <vt:lpstr>What is Self-Discipline?</vt:lpstr>
      <vt:lpstr>Points to Ponder</vt:lpstr>
      <vt:lpstr>Incorporating Self-Discipline in Your SW PBS Program </vt:lpstr>
      <vt:lpstr>Self-Discipline &amp; Expectations</vt:lpstr>
      <vt:lpstr>Strategic Use of Recognition to Develop Self-Discipline</vt:lpstr>
      <vt:lpstr>PowerPoint Presentation</vt:lpstr>
      <vt:lpstr>Impact of SEL on Achievement</vt:lpstr>
      <vt:lpstr>PowerPoint Presentation</vt:lpstr>
      <vt:lpstr>“Bullying is a relationship problem that requires a relationship solution.”</vt:lpstr>
      <vt:lpstr>10 Tips for Preventing and Reducing Bullying</vt:lpstr>
      <vt:lpstr>PowerPoint Presentation</vt:lpstr>
      <vt:lpstr>Summary</vt:lpstr>
      <vt:lpstr>Resources</vt:lpstr>
      <vt:lpstr>Questions?</vt:lpstr>
    </vt:vector>
  </TitlesOfParts>
  <Company>CDS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Debby Boyer</dc:creator>
  <cp:lastModifiedBy>Jessica Kradjel</cp:lastModifiedBy>
  <cp:revision>45</cp:revision>
  <cp:lastPrinted>2014-03-16T23:51:20Z</cp:lastPrinted>
  <dcterms:created xsi:type="dcterms:W3CDTF">2014-03-14T16:16:50Z</dcterms:created>
  <dcterms:modified xsi:type="dcterms:W3CDTF">2014-03-31T18:57:10Z</dcterms:modified>
</cp:coreProperties>
</file>