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4" r:id="rId5"/>
    <p:sldId id="261" r:id="rId6"/>
    <p:sldId id="262" r:id="rId7"/>
    <p:sldId id="263" r:id="rId8"/>
    <p:sldId id="269" r:id="rId9"/>
    <p:sldId id="270" r:id="rId10"/>
    <p:sldId id="258" r:id="rId11"/>
    <p:sldId id="260" r:id="rId12"/>
    <p:sldId id="266" r:id="rId13"/>
    <p:sldId id="267" r:id="rId14"/>
    <p:sldId id="268" r:id="rId15"/>
    <p:sldId id="271" r:id="rId16"/>
    <p:sldId id="272" r:id="rId17"/>
    <p:sldId id="273" r:id="rId18"/>
    <p:sldId id="265" r:id="rId19"/>
    <p:sldId id="274" r:id="rId20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42ED1D0-457F-4508-9B81-40A5D975A48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D32054B-CF3B-4DCB-8AB6-1A0BA67D8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26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B8686-6809-4B59-A6DE-4C095728338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A6E33-8B57-4C4D-8A59-91BF9E429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1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Delaware, The greatest</a:t>
            </a:r>
            <a:r>
              <a:rPr lang="en-US" baseline="0" dirty="0" smtClean="0"/>
              <a:t> numbers were around access to basic needs, separation/divorce and substance abuse (2011)  1803 participants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Urban ACE and more recent data sets have included questions about community violence and racial/ethnic discrimination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A6E33-8B57-4C4D-8A59-91BF9E4292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0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ACE leads to levels of toxic stress</a:t>
            </a:r>
            <a:r>
              <a:rPr lang="en-US" baseline="0" dirty="0" smtClean="0"/>
              <a:t> which make the rest of pyramid more likely</a:t>
            </a:r>
          </a:p>
          <a:p>
            <a:r>
              <a:rPr lang="en-US" baseline="0" dirty="0" smtClean="0"/>
              <a:t>Brain development impacted:  learning new info, focus, memory and regulation of strong emotions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A6E33-8B57-4C4D-8A59-91BF9E4292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7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3/10/2014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docid=yItp2xmmf4PGdM&amp;tbnid=y2-2G93G_2Ve1M:&amp;ved=0CAUQjRw&amp;url=http%3A%2F%2Fgrantawishincchicago.org%2F%3Fp%3D872&amp;ei=TakdU6_2AsaS0AHgsoCoDw&amp;bvm=bv.62578216,d.dmQ&amp;psig=AFQjCNG98z9igurGVct1h0Hcm36clXsQuw&amp;ust=1394539173503687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rch-institute.org/" TargetMode="External"/><Relationship Id="rId7" Type="http://schemas.openxmlformats.org/officeDocument/2006/relationships/hyperlink" Target="http://www.nctsnet.org/nctsn_assets/pdfs/Child_Trauma_Toolkit_Final.pdf" TargetMode="External"/><Relationship Id="rId2" Type="http://schemas.openxmlformats.org/officeDocument/2006/relationships/hyperlink" Target="http://developingchild.harvard.edu/topics/foundations_of_lifelong_health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k12.wa.us/CompassionateSchools/HeartofLearning.aspx" TargetMode="External"/><Relationship Id="rId5" Type="http://schemas.openxmlformats.org/officeDocument/2006/relationships/hyperlink" Target="http://traumasensitiveschools.org/tlpi-publications/" TargetMode="External"/><Relationship Id="rId4" Type="http://schemas.openxmlformats.org/officeDocument/2006/relationships/hyperlink" Target="http://www.casel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healthdata.org/" TargetMode="External"/><Relationship Id="rId2" Type="http://schemas.openxmlformats.org/officeDocument/2006/relationships/hyperlink" Target="http://www.cdc.gov/ACE/INDEX/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etoviolence.cdc.gov/childmaltreatment/phl/resource_center_infographic.htm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CREATING TRAUMA SENSITIVE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SUPPORTS FOR STUDENTS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4008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TRAUMA SPECIFIC THERAPY V. TRAUMA SENSITIVE SCHOOL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THERAPY</a:t>
            </a:r>
          </a:p>
          <a:p>
            <a:r>
              <a:rPr lang="en-US" dirty="0" smtClean="0"/>
              <a:t>LICENSED CLINICAL MENTAL HEALTH PROFESSIONALS</a:t>
            </a:r>
          </a:p>
          <a:p>
            <a:r>
              <a:rPr lang="en-US" dirty="0" smtClean="0"/>
              <a:t>INTERVENTION OCCURS IN THERAPIST’S OFFICE 1:1 OR IN SMALL GROUP SESSIONS</a:t>
            </a:r>
          </a:p>
          <a:p>
            <a:r>
              <a:rPr lang="en-US" dirty="0" smtClean="0"/>
              <a:t>FOCUS IS ON ADDRESSING TRAUMA REACTIONS AND REDUCING SYMPTOMS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SCHOOL</a:t>
            </a:r>
          </a:p>
          <a:p>
            <a:r>
              <a:rPr lang="en-US" dirty="0" smtClean="0"/>
              <a:t>LICENSED EDUCATORS AND PUPIL SERVICES PROFESSIONALS WITH VARIED MENTAL HEALTH TRAINING</a:t>
            </a:r>
          </a:p>
          <a:p>
            <a:r>
              <a:rPr lang="en-US" dirty="0" smtClean="0"/>
              <a:t>SENSITIVITY AND ACCOMMODATIONS OCCUR THROUGHOUT THE SCHOOL</a:t>
            </a:r>
          </a:p>
          <a:p>
            <a:r>
              <a:rPr lang="en-US" dirty="0" smtClean="0"/>
              <a:t>FOCUS IS ON STUDENTS’ EDUCATIONAL SUCCESS THROUGH EMOTIONAL AND PHYSICAL SAFETY, EMPOWERMENT, TRUST, CHOICE AND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5541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 WE SERVE STUDENTS WHO….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175356" y="2194560"/>
            <a:ext cx="4754880" cy="3977640"/>
          </a:xfrm>
        </p:spPr>
        <p:txBody>
          <a:bodyPr/>
          <a:lstStyle/>
          <a:p>
            <a:r>
              <a:rPr lang="en-US" dirty="0" smtClean="0"/>
              <a:t>WITNESS DOMESTIC VIOLENCE?</a:t>
            </a:r>
          </a:p>
          <a:p>
            <a:r>
              <a:rPr lang="en-US" dirty="0" smtClean="0"/>
              <a:t>ARE PHYSICALLY, EMOTIONALLY OR SEXUALLY ABUSED?</a:t>
            </a:r>
          </a:p>
          <a:p>
            <a:r>
              <a:rPr lang="en-US" dirty="0" smtClean="0"/>
              <a:t>ARE NEGLECTED?</a:t>
            </a:r>
          </a:p>
          <a:p>
            <a:r>
              <a:rPr lang="en-US" dirty="0" smtClean="0"/>
              <a:t>ARE HOMELESS?</a:t>
            </a:r>
          </a:p>
          <a:p>
            <a:r>
              <a:rPr lang="en-US" dirty="0" smtClean="0"/>
              <a:t>HAVE FAMILY MEMBERS IN THE MILITARY?</a:t>
            </a:r>
          </a:p>
          <a:p>
            <a:r>
              <a:rPr lang="en-US" dirty="0" smtClean="0"/>
              <a:t>HAVE BEEN IN A SERIOUS ACCIDENT?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LIVE IN HOMES WITH FAMLY MEMBERS WHO ABUSE ALCOHOL OR OTHER DRUGS?</a:t>
            </a:r>
          </a:p>
          <a:p>
            <a:r>
              <a:rPr lang="en-US" dirty="0" smtClean="0"/>
              <a:t>LIVE IN HOMES WITH FAMILY MEMBERS WITH UNTREATED MENTAL ILLNESS?</a:t>
            </a:r>
          </a:p>
          <a:p>
            <a:r>
              <a:rPr lang="en-US" dirty="0"/>
              <a:t>HAVE LOST A LOVED ONE?	</a:t>
            </a:r>
            <a:endParaRPr lang="en-US" dirty="0" smtClean="0"/>
          </a:p>
          <a:p>
            <a:r>
              <a:rPr lang="en-US" dirty="0" smtClean="0"/>
              <a:t>LACK CONSISTENT ACCESS TO BASIC NECESSITIES?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s://encrypted-tbn2.gstatic.com/images?q=tbn:ANd9GcQTtEGAuT0kNWEjSKuceLia_k8rLtC5EA92GbinCw41-DAzqAt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155" y="5207173"/>
            <a:ext cx="1908722" cy="134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669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we see these students?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69848" y="1813560"/>
            <a:ext cx="4754880" cy="477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UNINFORMED VIEW</a:t>
            </a:r>
          </a:p>
          <a:p>
            <a:r>
              <a:rPr lang="en-US" dirty="0" smtClean="0"/>
              <a:t>ANGER MANAGEMENT PROBLEMS</a:t>
            </a:r>
          </a:p>
          <a:p>
            <a:r>
              <a:rPr lang="en-US" dirty="0" smtClean="0"/>
              <a:t>ADHD</a:t>
            </a:r>
          </a:p>
          <a:p>
            <a:r>
              <a:rPr lang="en-US" dirty="0" smtClean="0"/>
              <a:t>STUDENT CHOOSING TO ACT OUT</a:t>
            </a:r>
          </a:p>
          <a:p>
            <a:r>
              <a:rPr lang="en-US" dirty="0" smtClean="0"/>
              <a:t>UNCONTROLLABLE</a:t>
            </a:r>
          </a:p>
          <a:p>
            <a:r>
              <a:rPr lang="en-US" dirty="0" smtClean="0"/>
              <a:t>DESTRUCTIVE</a:t>
            </a:r>
          </a:p>
          <a:p>
            <a:r>
              <a:rPr lang="en-US" dirty="0" smtClean="0"/>
              <a:t>NON-RESPONSIVE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UNINFORMED RESPONSE: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STUDENT NEEDS CONSEQUENCES OR ADHD EVALUATION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64224" y="1813560"/>
            <a:ext cx="4754880" cy="477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TRAUMA-INFORMED VIEW</a:t>
            </a:r>
          </a:p>
          <a:p>
            <a:r>
              <a:rPr lang="en-US" dirty="0" smtClean="0"/>
              <a:t>DIFFICULTY REGULATING EMOTIONS</a:t>
            </a:r>
          </a:p>
          <a:p>
            <a:r>
              <a:rPr lang="en-US" dirty="0" smtClean="0"/>
              <a:t>DIFFICULTY MAINTAINING FOCUS</a:t>
            </a:r>
          </a:p>
          <a:p>
            <a:r>
              <a:rPr lang="en-US" dirty="0" smtClean="0"/>
              <a:t>LACKING NECESSARY SKILLS/ IMPACTED NEUROBIOLOGY</a:t>
            </a:r>
          </a:p>
          <a:p>
            <a:r>
              <a:rPr lang="en-US" dirty="0" smtClean="0"/>
              <a:t>DIFFICULTY TRUSTING ADULTS</a:t>
            </a:r>
          </a:p>
          <a:p>
            <a:r>
              <a:rPr lang="en-US" dirty="0" smtClean="0"/>
              <a:t>TRAUMA RESPONSE WAS TRIGGERED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TRAUMA-INFORMED RESPONSE: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WE NEED TO PROVIDE </a:t>
            </a:r>
            <a:r>
              <a:rPr lang="en-US" dirty="0">
                <a:solidFill>
                  <a:srgbClr val="00B050"/>
                </a:solidFill>
              </a:rPr>
              <a:t>THE </a:t>
            </a:r>
            <a:r>
              <a:rPr lang="en-US" dirty="0" smtClean="0">
                <a:solidFill>
                  <a:srgbClr val="00B050"/>
                </a:solidFill>
              </a:rPr>
              <a:t>SUPPORTS NECESSARY </a:t>
            </a:r>
            <a:r>
              <a:rPr lang="en-US" dirty="0">
                <a:solidFill>
                  <a:srgbClr val="00B050"/>
                </a:solidFill>
              </a:rPr>
              <a:t>FOR THE CHILD </a:t>
            </a:r>
            <a:r>
              <a:rPr lang="en-US" dirty="0" smtClean="0">
                <a:solidFill>
                  <a:srgbClr val="00B050"/>
                </a:solidFill>
              </a:rPr>
              <a:t>TO LEARN TO MEET WITH SUCCESS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1747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8220" y="0"/>
            <a:ext cx="10058400" cy="1609344"/>
          </a:xfrm>
        </p:spPr>
        <p:txBody>
          <a:bodyPr/>
          <a:lstStyle/>
          <a:p>
            <a:r>
              <a:rPr lang="en-US" dirty="0" smtClean="0"/>
              <a:t>TRAUMA AFFECTS SCHOOL PERFORMANCE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1960" y="1493520"/>
            <a:ext cx="11292840" cy="495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LOWER SCORES ON STANDARDIZED ACHIEVEMENT TESTS </a:t>
            </a:r>
            <a:r>
              <a:rPr lang="en-US" sz="2400" dirty="0" smtClean="0"/>
              <a:t>(GOODMAN ET AL, 2011)</a:t>
            </a:r>
          </a:p>
          <a:p>
            <a:r>
              <a:rPr lang="en-US" sz="3200" dirty="0" smtClean="0"/>
              <a:t>SUBSTANTIAL DECREMENTS IN IQ, READING ACHIEVEMENT AND LANGUAGE </a:t>
            </a:r>
            <a:r>
              <a:rPr lang="en-US" sz="2400" dirty="0" smtClean="0"/>
              <a:t>(DELANEY-BLACK ET AL, 2002)</a:t>
            </a:r>
          </a:p>
          <a:p>
            <a:r>
              <a:rPr lang="en-US" sz="3200" dirty="0" smtClean="0"/>
              <a:t>TWO AND A HALF TIMES MORE LIKELY TO BE RETAINED </a:t>
            </a:r>
            <a:r>
              <a:rPr lang="en-US" sz="2400" dirty="0" smtClean="0"/>
              <a:t>(GREVSTAD, 2007; SANGER ET AL, 2000; SHONK ET AL, 2001)</a:t>
            </a:r>
          </a:p>
          <a:p>
            <a:r>
              <a:rPr lang="en-US" sz="3200" dirty="0" smtClean="0"/>
              <a:t>SUSPENDED AND EXPELLED MORE OFTEN </a:t>
            </a:r>
            <a:r>
              <a:rPr lang="en-US" sz="2400" dirty="0" smtClean="0"/>
              <a:t>(SANGER ET AL, 2000)</a:t>
            </a:r>
          </a:p>
          <a:p>
            <a:r>
              <a:rPr lang="en-US" sz="3200" dirty="0" smtClean="0"/>
              <a:t>MORE LIKELY TO HAVE STRUGGLES IN RECEPTIVE AND EXPRESSIVE LANGUAGE </a:t>
            </a:r>
            <a:r>
              <a:rPr lang="en-US" sz="2400" dirty="0" smtClean="0"/>
              <a:t>(DELANEY-BLACK ET ALL, 2002)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22261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58496"/>
            <a:ext cx="10058400" cy="1609344"/>
          </a:xfrm>
        </p:spPr>
        <p:txBody>
          <a:bodyPr/>
          <a:lstStyle/>
          <a:p>
            <a:pPr algn="ctr"/>
            <a:r>
              <a:rPr lang="en-US" dirty="0" smtClean="0"/>
              <a:t>TRAUMA AFFECTS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600200"/>
            <a:ext cx="10640568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ADVERSELY AFFECTS ABILITY TO….</a:t>
            </a:r>
          </a:p>
          <a:p>
            <a:pPr lvl="1"/>
            <a:r>
              <a:rPr lang="en-US" sz="2400" dirty="0" smtClean="0"/>
              <a:t>ORGANIZE NARRATIVE MATERIAL</a:t>
            </a:r>
          </a:p>
          <a:p>
            <a:pPr lvl="1"/>
            <a:r>
              <a:rPr lang="en-US" sz="2400" dirty="0" smtClean="0"/>
              <a:t>UNDERSTAND CAUSE AND EFFECT</a:t>
            </a:r>
          </a:p>
          <a:p>
            <a:pPr lvl="1"/>
            <a:r>
              <a:rPr lang="en-US" sz="2400" dirty="0" smtClean="0"/>
              <a:t>TAKE ANOTHER PERSON’S PERSPECTIVE</a:t>
            </a:r>
          </a:p>
          <a:p>
            <a:pPr lvl="1"/>
            <a:r>
              <a:rPr lang="en-US" sz="2400" dirty="0" smtClean="0"/>
              <a:t>ATTEND TO CLASSROOM INSTRUCTION</a:t>
            </a:r>
          </a:p>
          <a:p>
            <a:pPr lvl="1"/>
            <a:r>
              <a:rPr lang="en-US" sz="2400" dirty="0" smtClean="0"/>
              <a:t>REGULATE EMOTIONS</a:t>
            </a:r>
          </a:p>
          <a:p>
            <a:pPr lvl="1"/>
            <a:r>
              <a:rPr lang="en-US" sz="2400" dirty="0" smtClean="0"/>
              <a:t>ENGAGE THE CURRICULUM</a:t>
            </a:r>
          </a:p>
          <a:p>
            <a:pPr lvl="1"/>
            <a:r>
              <a:rPr lang="en-US" sz="2400" dirty="0" smtClean="0"/>
              <a:t>UTILIZE EXECUTIVE FUNCTIONS</a:t>
            </a:r>
          </a:p>
          <a:p>
            <a:pPr lvl="2"/>
            <a:r>
              <a:rPr lang="en-US" sz="2400" dirty="0" smtClean="0"/>
              <a:t>MAKE PLANS </a:t>
            </a:r>
          </a:p>
          <a:p>
            <a:pPr lvl="2"/>
            <a:r>
              <a:rPr lang="en-US" sz="2400" dirty="0" smtClean="0"/>
              <a:t>ORGANIZE WORK</a:t>
            </a:r>
          </a:p>
          <a:p>
            <a:pPr lvl="2"/>
            <a:r>
              <a:rPr lang="en-US" sz="2400" dirty="0" smtClean="0"/>
              <a:t>FOLLOW CLASSROOM RULES</a:t>
            </a:r>
            <a:endParaRPr lang="en-US" sz="2400" dirty="0"/>
          </a:p>
        </p:txBody>
      </p:sp>
      <p:pic>
        <p:nvPicPr>
          <p:cNvPr id="6146" name="Picture 2" descr="https://encrypted-tbn0.gstatic.com/images?q=tbn:ANd9GcQaYxf-zX1nSHSvr2CwU99qhGtOTr8V61JQ7Hp7QqddzBMRJry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503" y="2606040"/>
            <a:ext cx="4474337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25541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Six core components of trauma sensitive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</a:p>
          <a:p>
            <a:r>
              <a:rPr lang="en-US" dirty="0" smtClean="0"/>
              <a:t>SELF-REGULATION</a:t>
            </a:r>
          </a:p>
          <a:p>
            <a:r>
              <a:rPr lang="en-US" dirty="0" smtClean="0"/>
              <a:t>SELF-REFLECTION</a:t>
            </a:r>
          </a:p>
          <a:p>
            <a:r>
              <a:rPr lang="en-US" dirty="0" smtClean="0"/>
              <a:t>INTEGRATE TRAUMATIC EXPERIENCES</a:t>
            </a:r>
          </a:p>
          <a:p>
            <a:r>
              <a:rPr lang="en-US" dirty="0" smtClean="0"/>
              <a:t>RELATIONAL ENGAGEMENT</a:t>
            </a:r>
          </a:p>
          <a:p>
            <a:r>
              <a:rPr lang="en-US" dirty="0" smtClean="0"/>
              <a:t>POSITIVE SELF-IMAGE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(COOK, VAN DER KOLK, ET. AL., 2005)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1993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Attributes of a trauma sensitive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AND STAFF SHARE AN UNDERSTANDING OF TRAUMA’S IMPACT ON LEARNING</a:t>
            </a:r>
          </a:p>
          <a:p>
            <a:r>
              <a:rPr lang="en-US" dirty="0" smtClean="0"/>
              <a:t>THE SCHOOL SUPPORTS ALL STUDENTS TO FEEL SAFE PHYSICALLY, SOCIALLY, EMOTIONALLY, AND ACADEMICALLY</a:t>
            </a:r>
          </a:p>
          <a:p>
            <a:r>
              <a:rPr lang="en-US" dirty="0" smtClean="0"/>
              <a:t>THE SCHOOL ADDRESSES STUDENT NEEDS IN HOLISTIC WAYS</a:t>
            </a:r>
          </a:p>
          <a:p>
            <a:r>
              <a:rPr lang="en-US" dirty="0" smtClean="0"/>
              <a:t>THE SCHOOL EXPLICITLY CONNECTS STUDENTS TO THE SCHOOL COMMUNITY</a:t>
            </a:r>
          </a:p>
          <a:p>
            <a:r>
              <a:rPr lang="en-US" dirty="0" smtClean="0"/>
              <a:t>THE SCHOOL EMBRACES TEAMWORK AND STAFF SHARE RESPONSIBILITY FOR ALL STUDENTS</a:t>
            </a:r>
          </a:p>
          <a:p>
            <a:r>
              <a:rPr lang="en-US" dirty="0" smtClean="0"/>
              <a:t>LEADERSHIP AND STAFF ANTICIPATE AND ADAPT TO THE EVER-CHANGING NEEDS OF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238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91555"/>
            <a:ext cx="10058400" cy="1609344"/>
          </a:xfrm>
        </p:spPr>
        <p:txBody>
          <a:bodyPr/>
          <a:lstStyle/>
          <a:p>
            <a:r>
              <a:rPr lang="en-US" dirty="0" smtClean="0"/>
              <a:t>TEN TIPS FOR BUILDING RESILIENCE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9848" y="1690468"/>
            <a:ext cx="4754880" cy="3977640"/>
          </a:xfrm>
        </p:spPr>
        <p:txBody>
          <a:bodyPr/>
          <a:lstStyle/>
          <a:p>
            <a:r>
              <a:rPr lang="en-US" dirty="0" smtClean="0"/>
              <a:t>MAKE CONNECTIONS</a:t>
            </a:r>
          </a:p>
          <a:p>
            <a:r>
              <a:rPr lang="en-US" dirty="0" smtClean="0"/>
              <a:t>HAVE THE CHILD HELP OTHERS</a:t>
            </a:r>
          </a:p>
          <a:p>
            <a:r>
              <a:rPr lang="en-US" dirty="0" smtClean="0"/>
              <a:t>MAINTAIN A DAILY ROUTINE</a:t>
            </a:r>
          </a:p>
          <a:p>
            <a:r>
              <a:rPr lang="en-US" dirty="0" smtClean="0"/>
              <a:t>TAKE A BREAK</a:t>
            </a:r>
          </a:p>
          <a:p>
            <a:r>
              <a:rPr lang="en-US" dirty="0" smtClean="0"/>
              <a:t>TEACH CHILDREN SELF-CARE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87670" y="1713914"/>
            <a:ext cx="4754880" cy="3977640"/>
          </a:xfrm>
        </p:spPr>
        <p:txBody>
          <a:bodyPr/>
          <a:lstStyle/>
          <a:p>
            <a:r>
              <a:rPr lang="en-US" dirty="0" smtClean="0"/>
              <a:t>PRACTICE GOALS SETTING</a:t>
            </a:r>
          </a:p>
          <a:p>
            <a:r>
              <a:rPr lang="en-US" dirty="0" smtClean="0"/>
              <a:t>NURTURE A POSITIVE SELF-VIEW</a:t>
            </a:r>
          </a:p>
          <a:p>
            <a:r>
              <a:rPr lang="en-US" dirty="0" smtClean="0"/>
              <a:t>KEEP THINGS IN PERSPECTIVE AND MAINTAIN A HOPEFUL OUTOLLOK</a:t>
            </a:r>
          </a:p>
          <a:p>
            <a:r>
              <a:rPr lang="en-US" dirty="0" smtClean="0"/>
              <a:t>LOOK FOR OPPORTUNITIES FOR SELF-DISCOVERY</a:t>
            </a:r>
          </a:p>
          <a:p>
            <a:r>
              <a:rPr lang="en-US" dirty="0" smtClean="0"/>
              <a:t>ACCEPT THAT CHANGE IS A PART OF LIVING</a:t>
            </a:r>
            <a:endParaRPr lang="en-US" dirty="0"/>
          </a:p>
        </p:txBody>
      </p:sp>
      <p:pic>
        <p:nvPicPr>
          <p:cNvPr id="1032" name="Picture 8" descr="http://www.yourdictionary.com/images/articles/lg/3442.HappyTeac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940" y="4105179"/>
            <a:ext cx="35909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88656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9848" y="190725"/>
            <a:ext cx="10058400" cy="1609344"/>
          </a:xfrm>
        </p:spPr>
        <p:txBody>
          <a:bodyPr/>
          <a:lstStyle/>
          <a:p>
            <a:pPr algn="ctr"/>
            <a:r>
              <a:rPr lang="en-US" dirty="0" smtClean="0"/>
              <a:t>Seeing positive results</a:t>
            </a:r>
            <a:endParaRPr lang="en-US" dirty="0"/>
          </a:p>
        </p:txBody>
      </p:sp>
      <p:pic>
        <p:nvPicPr>
          <p:cNvPr id="1026" name="Picture 2" descr="El Dorado Elementary School Principal Silvia Cordero announces one of the winners of the weekly student-of-the-week award.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16" y="1904565"/>
            <a:ext cx="355282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68483" y="4687806"/>
            <a:ext cx="3627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 Francisco’s El Dorado Elementary uses trauma-informed practices; suspensions drop 89%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95603" y="1953531"/>
            <a:ext cx="2987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i="1" dirty="0"/>
              <a:t>Lincoln High School in Walla Walla, WA, tries new approach to school discipline — suspensions drop 85%</a:t>
            </a:r>
          </a:p>
        </p:txBody>
      </p:sp>
      <p:sp>
        <p:nvSpPr>
          <p:cNvPr id="7" name="TextBox 6"/>
          <p:cNvSpPr txBox="1"/>
          <p:nvPr/>
        </p:nvSpPr>
        <p:spPr>
          <a:xfrm rot="20412030">
            <a:off x="5436453" y="3652929"/>
            <a:ext cx="393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i="1" dirty="0"/>
              <a:t>At Reedley (CA) High School, suspensions drop 40%, expulsions 80% in two years with PBIS, restorative justice</a:t>
            </a:r>
          </a:p>
        </p:txBody>
      </p:sp>
      <p:pic>
        <p:nvPicPr>
          <p:cNvPr id="2" name="Picture 2" descr="https://encrypted-tbn2.gstatic.com/images?q=tbn:ANd9GcR0E4vUcdahubf5z2lxFZegtB3JX0Z-no5og4GzhCmOkMibm1NbYQ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47"/>
          <a:stretch/>
        </p:blipFill>
        <p:spPr bwMode="auto">
          <a:xfrm>
            <a:off x="9308122" y="1541734"/>
            <a:ext cx="2215661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SvBid5EoW8MMOiWDBHvXG5aVOVMXOzVc3gTs_jO-NqNZ06Jd8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643" y="4688791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51593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571" y="97771"/>
            <a:ext cx="10058400" cy="1168322"/>
          </a:xfrm>
        </p:spPr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5106" y="808892"/>
            <a:ext cx="111603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Resiliency:</a:t>
            </a:r>
            <a:endParaRPr lang="en-US" dirty="0"/>
          </a:p>
          <a:p>
            <a:r>
              <a:rPr lang="en-US" dirty="0"/>
              <a:t>The Center for The Developing Child at Harvard University-has good information on the impact of toxic stress on the developing brain and building resiliency</a:t>
            </a:r>
          </a:p>
          <a:p>
            <a:r>
              <a:rPr lang="en-US" u="sng" dirty="0">
                <a:hlinkClick r:id="rId2"/>
              </a:rPr>
              <a:t>http://developingchild.harvard.edu/topics/foundations_of_lifelong_health/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Search Institute: Focuses on developmental assets research has shown are associated with success in life:</a:t>
            </a:r>
          </a:p>
          <a:p>
            <a:r>
              <a:rPr lang="en-US" u="sng" dirty="0">
                <a:hlinkClick r:id="rId3"/>
              </a:rPr>
              <a:t>http://www.search-institute.org/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Collaborative for Academic, Social, and Emotional Learning</a:t>
            </a:r>
          </a:p>
          <a:p>
            <a:r>
              <a:rPr lang="en-US" u="sng" dirty="0">
                <a:hlinkClick r:id="rId4"/>
              </a:rPr>
              <a:t>http://www.casel.org/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u="sng" dirty="0"/>
              <a:t>Trauma informed schools:</a:t>
            </a:r>
            <a:endParaRPr lang="en-US" dirty="0"/>
          </a:p>
          <a:p>
            <a:r>
              <a:rPr lang="en-US" dirty="0"/>
              <a:t> </a:t>
            </a:r>
          </a:p>
          <a:p>
            <a:pPr fontAlgn="base"/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Massachusetts Advocates for Children </a:t>
            </a:r>
            <a:endParaRPr lang="en-US" dirty="0"/>
          </a:p>
          <a:p>
            <a:pPr fontAlgn="base"/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http://traumasensitiveschools.org/tlpi-publications/</a:t>
            </a:r>
            <a:endParaRPr lang="en-US" dirty="0"/>
          </a:p>
          <a:p>
            <a:pPr fontAlgn="base"/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dirty="0"/>
          </a:p>
          <a:p>
            <a:pPr fontAlgn="base"/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Washington State The Heart of Learning and Teaching </a:t>
            </a:r>
            <a:endParaRPr lang="en-US" dirty="0"/>
          </a:p>
          <a:p>
            <a:pPr fontAlgn="base"/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  <a:hlinkClick r:id="rId6"/>
              </a:rPr>
              <a:t>http://k12.wa.us/CompassionateSchools/HeartofLearning.aspx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Child Trauma Toolkit for Educators</a:t>
            </a:r>
            <a:endParaRPr lang="en-US" dirty="0"/>
          </a:p>
          <a:p>
            <a:pPr fontAlgn="base"/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  <a:hlinkClick r:id="rId7"/>
              </a:rPr>
              <a:t>http://www.nctsnet.org/nctsn_assets/pdfs/Child_Trauma_Toolkit_Final.pdf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326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35480"/>
            <a:ext cx="10058400" cy="4236720"/>
          </a:xfrm>
        </p:spPr>
        <p:txBody>
          <a:bodyPr/>
          <a:lstStyle/>
          <a:p>
            <a:r>
              <a:rPr lang="en-US" sz="3600" dirty="0" smtClean="0"/>
              <a:t>TRAUMA DEFINED</a:t>
            </a:r>
          </a:p>
          <a:p>
            <a:r>
              <a:rPr lang="en-US" sz="3600" dirty="0" smtClean="0"/>
              <a:t>PREVALENCE OF TRAUMA</a:t>
            </a:r>
          </a:p>
          <a:p>
            <a:r>
              <a:rPr lang="en-US" sz="3600" dirty="0" smtClean="0"/>
              <a:t>IMPACT OF TRAUMA</a:t>
            </a:r>
          </a:p>
          <a:p>
            <a:r>
              <a:rPr lang="en-US" sz="3600" dirty="0" smtClean="0"/>
              <a:t>STEPS TO CREATING TRAUMA SENSITIVE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925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TRAUMA DEFINED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11415" y="1887415"/>
            <a:ext cx="5247953" cy="401046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TYPE I:  SINGLE EVENT</a:t>
            </a:r>
          </a:p>
          <a:p>
            <a:r>
              <a:rPr lang="en-US" sz="3600" dirty="0" smtClean="0"/>
              <a:t>TYPE II:  REPEATED, CHRONIC OR COMPLEX TRAUMA</a:t>
            </a:r>
          </a:p>
          <a:p>
            <a:r>
              <a:rPr lang="en-US" sz="3600" dirty="0" smtClean="0"/>
              <a:t>PTSD</a:t>
            </a:r>
          </a:p>
        </p:txBody>
      </p:sp>
      <p:pic>
        <p:nvPicPr>
          <p:cNvPr id="4098" name="Picture 2" descr="http://www.friendshipcircle.org/blog/wp-content/uploads/2012/04/Sad-Chi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8" y="688213"/>
            <a:ext cx="2162302" cy="16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cdn.zmescience.com/wp-content/uploads/2014/01/trauma_soldi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99" y="3606221"/>
            <a:ext cx="3053080" cy="229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media.mercola.com/ImageServer/public/2008/January/117traum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357" y="1587238"/>
            <a:ext cx="3024906" cy="201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encrypted-tbn1.gstatic.com/images?q=tbn:ANd9GcQtI8JY2S7EBvzI5Lyx3nlnmcCtgRWMcjuUAE8Qnm4ovJCz7Ob6F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4" t="15677" r="6986" b="14639"/>
          <a:stretch/>
        </p:blipFill>
        <p:spPr bwMode="auto">
          <a:xfrm>
            <a:off x="8153400" y="4221480"/>
            <a:ext cx="2667000" cy="231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2958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childhood experiences</a:t>
            </a:r>
            <a:br>
              <a:rPr lang="en-US" dirty="0" smtClean="0"/>
            </a:br>
            <a:r>
              <a:rPr lang="en-US" dirty="0" smtClean="0"/>
              <a:t>(ace</a:t>
            </a:r>
            <a:r>
              <a:rPr lang="en-US" sz="4000" dirty="0" smtClean="0"/>
              <a:t>s</a:t>
            </a:r>
            <a:r>
              <a:rPr lang="en-US" dirty="0" smtClean="0"/>
              <a:t>) study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CHILDHOOD EXPERIENCES ARE</a:t>
            </a:r>
          </a:p>
          <a:p>
            <a:pPr lvl="1"/>
            <a:r>
              <a:rPr lang="en-US" dirty="0" smtClean="0"/>
              <a:t> VERY COMMON</a:t>
            </a:r>
          </a:p>
          <a:p>
            <a:pPr lvl="1"/>
            <a:r>
              <a:rPr lang="en-US" dirty="0" smtClean="0"/>
              <a:t>STRONG PREDICTORS OF HEALTH RISKS</a:t>
            </a:r>
          </a:p>
          <a:p>
            <a:pPr lvl="1"/>
            <a:r>
              <a:rPr lang="en-US" dirty="0" smtClean="0"/>
              <a:t>STRONG PREDICTORS OF DISEASE 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sz="2000" dirty="0" smtClean="0"/>
              <a:t>THIS MAKES ACEs ONE OF THE LEADING, IF NOT THE LEADING, DETERMINANT OF THE HEALTH AND SOCIAL WELL BEING OF OUR NATION</a:t>
            </a:r>
          </a:p>
          <a:p>
            <a:pPr marL="274320" lvl="1" indent="0">
              <a:buNone/>
            </a:pPr>
            <a:endParaRPr lang="en-US" sz="2000" dirty="0"/>
          </a:p>
          <a:p>
            <a:pPr marL="274320" lvl="1" indent="0">
              <a:buNone/>
            </a:pPr>
            <a:r>
              <a:rPr lang="en-US" sz="2000" dirty="0" smtClean="0"/>
              <a:t>NATIONAL DATA:  </a:t>
            </a:r>
            <a:r>
              <a:rPr lang="en-US" sz="2000" dirty="0" smtClean="0">
                <a:hlinkClick r:id="rId2"/>
              </a:rPr>
              <a:t>WWW.CDC.GOV/ACE/INDEX/HTM</a:t>
            </a:r>
            <a:endParaRPr lang="en-US" sz="2000" dirty="0" smtClean="0"/>
          </a:p>
          <a:p>
            <a:pPr marL="274320" lvl="1" indent="0">
              <a:buNone/>
            </a:pPr>
            <a:r>
              <a:rPr lang="en-US" sz="2000" dirty="0" smtClean="0"/>
              <a:t>DELAWARE DATA:  </a:t>
            </a:r>
            <a:r>
              <a:rPr lang="en-US" sz="2000" dirty="0" smtClean="0">
                <a:hlinkClick r:id="rId3"/>
              </a:rPr>
              <a:t>WWW.CHILDHEALTHDATA.ORG</a:t>
            </a:r>
            <a:endParaRPr lang="en-US" sz="2000" dirty="0" smtClean="0"/>
          </a:p>
          <a:p>
            <a:pPr marL="274320" lvl="1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4349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PREVALENCE</a:t>
            </a:r>
            <a:br>
              <a:rPr lang="en-US" dirty="0" smtClean="0"/>
            </a:br>
            <a:r>
              <a:rPr lang="en-US" sz="4000" dirty="0" smtClean="0"/>
              <a:t>ADVERSE CHILDHOOD EXPERIENCE (ace</a:t>
            </a:r>
            <a:r>
              <a:rPr lang="en-US" sz="3100" dirty="0" smtClean="0"/>
              <a:t>s</a:t>
            </a:r>
            <a:r>
              <a:rPr lang="en-US" sz="4000" dirty="0" smtClean="0"/>
              <a:t>) STUDY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CENTERS FOR DISEASE CONTROL AND PREVENTION (</a:t>
            </a:r>
            <a:r>
              <a:rPr lang="en-US" sz="4000" dirty="0" err="1" smtClean="0"/>
              <a:t>cdc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547872" y="2243328"/>
            <a:ext cx="5102352" cy="405079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Household dysfunction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Substance abuse		27%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Parental separation/divorce   	23%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Mental illness			19%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Battered mother			13%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Incarcerated household member  	5%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Abuse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Psychological    	                  	11%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Physical			28%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Sexual				21%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Neglect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Emotional                                  	15%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Physical                                     	10%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4" name="Picture 2" descr="https://encrypted-tbn0.gstatic.com/images?q=tbn:ANd9GcTBEznpAeElJal91WrmHEPgJePkhdaNgi_rHv2rwQMsd4Nipnx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6180">
            <a:off x="1019713" y="2404324"/>
            <a:ext cx="1663789" cy="181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3.gstatic.com/images?q=tbn:ANd9GcRHdXl2Bgwt2rfECkqBbpf6x0nqjBfHYSVmA3dZQru1hnu2HhM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655" y="226923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2.gstatic.com/images?q=tbn:ANd9GcTuSgV7XddwyUJ8ZJA43kJy_L8itwfKirRL7r5astXUTcXu5DO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45510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1.gstatic.com/images?q=tbn:ANd9GcRRXPhU2tHZoiQNfN7p5NvjjUlz-4pXPnBJebHKgnaDvL4V5XL1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955" y="4551044"/>
            <a:ext cx="18669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9051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RISKS ASSOCIATED WITH ACE</a:t>
            </a:r>
            <a:r>
              <a:rPr lang="en-US" sz="4000" dirty="0" smtClean="0"/>
              <a:t>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69848" y="1950720"/>
            <a:ext cx="4754880" cy="4221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BEHAVIORS</a:t>
            </a:r>
          </a:p>
          <a:p>
            <a:r>
              <a:rPr lang="en-US" dirty="0" smtClean="0"/>
              <a:t>SCHOOL ABSENTEEISM, TARDIES, TRUANCY</a:t>
            </a:r>
          </a:p>
          <a:p>
            <a:r>
              <a:rPr lang="en-US" dirty="0" smtClean="0"/>
              <a:t>DYSREGULATED EATING</a:t>
            </a:r>
          </a:p>
          <a:p>
            <a:r>
              <a:rPr lang="en-US" dirty="0" smtClean="0"/>
              <a:t>SMOKING</a:t>
            </a:r>
          </a:p>
          <a:p>
            <a:r>
              <a:rPr lang="en-US" dirty="0" smtClean="0"/>
              <a:t>SUICIDE ATTEMPTS</a:t>
            </a:r>
          </a:p>
          <a:p>
            <a:r>
              <a:rPr lang="en-US" dirty="0" smtClean="0"/>
              <a:t>ILLICIT DRUG USE AND SUBSTANCE ABUSE</a:t>
            </a:r>
          </a:p>
          <a:p>
            <a:r>
              <a:rPr lang="en-US" dirty="0" smtClean="0"/>
              <a:t>MULTIPLE SEXUAL PARTNERS</a:t>
            </a:r>
          </a:p>
          <a:p>
            <a:r>
              <a:rPr lang="en-US" dirty="0" smtClean="0"/>
              <a:t>SELF-INJURIOUS BEHAVIORS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64224" y="2093976"/>
            <a:ext cx="4754880" cy="4078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OUTCOMES</a:t>
            </a:r>
          </a:p>
          <a:p>
            <a:r>
              <a:rPr lang="en-US" dirty="0" smtClean="0"/>
              <a:t>AUTOIMMUNE DISORDERS</a:t>
            </a:r>
          </a:p>
          <a:p>
            <a:r>
              <a:rPr lang="en-US" dirty="0" smtClean="0"/>
              <a:t>OBESITY AND EATING DISORDERS</a:t>
            </a:r>
          </a:p>
          <a:p>
            <a:r>
              <a:rPr lang="en-US" dirty="0" smtClean="0"/>
              <a:t>SUBSTANCE USE DISORDERS</a:t>
            </a:r>
          </a:p>
          <a:p>
            <a:r>
              <a:rPr lang="en-US" dirty="0" smtClean="0"/>
              <a:t>CHRONIC OBSTRUCTIVE PULMONARY DISEASE (COPD)</a:t>
            </a:r>
          </a:p>
          <a:p>
            <a:r>
              <a:rPr lang="en-US" dirty="0" smtClean="0"/>
              <a:t>DEPRESSION</a:t>
            </a:r>
          </a:p>
          <a:p>
            <a:r>
              <a:rPr lang="en-US" dirty="0" smtClean="0"/>
              <a:t>FETAL DEATH</a:t>
            </a:r>
          </a:p>
          <a:p>
            <a:r>
              <a:rPr lang="en-US" dirty="0" smtClean="0"/>
              <a:t>LIVER DISEASE</a:t>
            </a:r>
          </a:p>
          <a:p>
            <a:r>
              <a:rPr lang="en-US" dirty="0" smtClean="0"/>
              <a:t>SEXUALLY TRANSMITTED 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674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TRAUMA OVER THE LIFE SPAN</a:t>
            </a:r>
            <a:endParaRPr lang="en-US" dirty="0"/>
          </a:p>
        </p:txBody>
      </p:sp>
      <p:pic>
        <p:nvPicPr>
          <p:cNvPr id="6" name="Picture 3" descr="ACEPyram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848" y="1691640"/>
            <a:ext cx="5486400" cy="504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2093976"/>
            <a:ext cx="47701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EFFECTS OF CHILDHOOD ADVERSE EXPERIENCES</a:t>
            </a:r>
          </a:p>
          <a:p>
            <a:pPr algn="ctr"/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NEUROLOGICAL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BIOLOGICAL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PSYCHOLOGICAL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463081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ACE</a:t>
            </a:r>
            <a:r>
              <a:rPr lang="en-US" sz="4400" dirty="0" smtClean="0"/>
              <a:t>S</a:t>
            </a:r>
            <a:r>
              <a:rPr lang="en-US" dirty="0" smtClean="0"/>
              <a:t> INFOGRAPHIC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http://vetoviolence.cdc.gov/childmaltreatment/phl/resource_center_infographic.html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73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Trauma sensitive schools</a:t>
            </a:r>
            <a:endParaRPr lang="en-US" dirty="0"/>
          </a:p>
        </p:txBody>
      </p:sp>
      <p:pic>
        <p:nvPicPr>
          <p:cNvPr id="5122" name="Picture 2" descr="https://encrypted-tbn0.gstatic.com/images?q=tbn:ANd9GcQi85ROnpIRujM-IHw-SFW5kzzLHHkEt0PY6-yGVAeUelummW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" y="2093976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encrypted-tbn1.gstatic.com/images?q=tbn:ANd9GcSmIrL4Cgen6or2_3E3Ztasg2nWk4Tx5qfqv3LnABlu5Se9JjP8B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510" y="4861560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data:image/jpeg;base64,/9j/4AAQSkZJRgABAQAAAQABAAD/2wCEAAkGBxQTEhUUExQVFRUXGRoYFxgVFxwXGBoYHBgXGhocGBgYHCggHBwlHBcXITEhJSkrLi4uFx8zODMsNygtLisBCgoKDg0OGxAQGywkHyYtLCwsLCwsLCwsNCwsLCwsLCwsLCwsLCwsLCwsLCwsLCwsLCwsLCwsLCwsLCwsLCwsLP/AABEIAJMBVwMBIgACEQEDEQH/xAAcAAACAgMBAQAAAAAAAAAAAAAFBgMEAAIHAQj/xABKEAACAQIEAwUEBgcGBAQHAAABAhEAAwQSITEFQVEGImFxgRORobEHMkJSwdEUIyRysuHwM2JzgpLxFWOiwhZDk9I0U4OEo7PD/8QAGgEAAgMBAQAAAAAAAAAAAAAAAwQAAQUCBv/EADURAAICAQMCBAQEBgEFAAAAAAABAhEDBCExEkETMlFhcYHR8CIzkbEFI1KhweHxFCQ0YnL/2gAMAwEAAhEDEQA/AG3i+A0KpZAKsJKSZBHjrGooUMMcrMSq5eTHKT+6DvTVhLxd5YDUgMW0HpV/EcHR41YQZEGRPkdKL4jjsA8JS3Of9oEJeyBH1WAnrBPyoddP6m4eqMfgfyor2pSL1oA7FxPw2ofjFizcH9xvkaw58/Nmzj8vyOc4AyRTMuElAdPfStgzBFNuCjK08vh0raRkM0tWdTEf0Kt20PSqdm5B38Ioml/ov9elQo99lpuB8TVRlOb0q0buhJA29+tVbJlmkdKhCZRJ1gePKrAwSMYVlJ8Qyz5EiPfFR5wK3w122PrBp6mCJ8tCR4TUIQXcNEgg6HXzFQnDCBPPaeflV3F3IbvQZ70j7QOsirV+9bNq0e9/5gGi8mXf31RANfwYBjOg9SfkK0fCwAZUgzBBkGIkfEe+pIQsSSR0092grwWWhTKMgMDfKCfvbESB4bVCFLLrV5QQuokxP5VKU5ZbOuncJJ8/rVvc0JAIgeh6VCA0WjqxkwQDGsE9a2ZJBXw086sYS0JJqsLuoqEBZTWOlWLOHJWQDFRXjqdTVmxcOUgTH86hZC1gk1l7CxJmPKrk8zMaGeYmp1TuQ6KDPdAnNH3mJOx5DnM+cooCG14+fWoLlo66Ux/oWjM1togHYgQTAA/rlW3CsErB2C5yGAymdFIOpA8RFQsUnSOtajWjvFrcORkVCNCBI9+YmqNq0pMEwPCpRChaBn+U0QtJNi7ECWtyfDv6eUxXgwbAwp0OxiffUtqyyTmHcbRwv1o3BWeYIB/3qEKAzKNCQHHLmJI+YIre47sJO08gAMx56czG9XRhHAhk9qmpBQw2vSRI21Uior42DL7JF2SZeeZM7sdNTAEVRCIiLWo+s0jyAifeT7qgFyp7uKzE6CBoBOwGwqrcerIeI03E/eHzFdbsoAGB+8fxNcgwP9qn76/MV1XF3iCY12b4RWfreY/Me0i5DyAm5b6ZLP8AAPzr36T2/Yx/ip/3VtZH6231C2R/0J8Ki+lI/sif4y/JqJpfM/iD1HlXwOb2mqPALmxVoa7ttv8AVNbLXvARONsxr9b+E1pZPIzNh5hswzgk2rl1lXMrDMIIYMW1BMia04fw5LLZ/wBJ9plzwoEaurKNS3IH4Vfsez/SMUbpAt5k7za65dOW9Wy6STbUMgBLd0EmNT8KSfF0Pxbiq9SrhcRGIQiTr4Gf1TaiPjWVcwK4eLptWkW5nyHIZJEK4JI2kT8qyi9Xqc1XAUD2ykB1LMTEGZM1e9kFII+6SdehFJeGx5toPZKCyrpJ+1Op8qjHbm6oIu2DqCJQz+XOiTUk9lYPHKLW7o27Unv2z4uflVTHH9Xc6ZG/hNb8ZfMuGbmV19QPzqtfu5rN2PusPclYc/N8zXh5Tm+HO1MeBvaR1/AUvYXkPCjWFOw8a20Y7JjegnSri4saQIqret6AxzitQwjXlpVlBq1cB1rdo11odhwQNBXsmpRC8rieR6ztHjXrmyTpmHhp8+npVL2frVjCqCQqW87eMk+gUiBVUUe4tA3kBCgcgJPqdT768KyqrOiyRyPeIJ157CsxSAsqoIOgYAzDTBA5nlprr1r3F4G7bZgyPlUkZipiAd5iNahZ7asrzJBHgD8zW93IqlRoGgsTuYmBGwEmap+3j6yFvHNEfCvMUywjCRmBMNrGsCCBsYqFHjXh0q3OYiI1/qKqWsFc0aBl3+um3lmmrFkiFkf1JqiyWykKZ3M+tDb1gDltvRS4+mlDbqe41CA0pzieVSriCI2AqS1bGVz0FVc5PLfWrIW8JxAK8uNApEgZhm5EiRI8K8bFLJbMGPOcyMT6iJ9a8RQBqNTr/tVe6qcm1qELqcUhcqtcXUHR+gPl1qOxclj3hrzY7nxJqh+jzsRW1pG5iIqEL2KxIDJLSVDBmSG0LEqozaGBz8YG1QYjHFzlzsV6MiA+9ap3wZrSwpJHXxqFhRV7pqcXVK7emtC7l0hsp0qa3cqigthyCNYAHntS9xPFZzAAAB0ga0T9qFUj72mtDhb12/GoREdjDSCahxNnToavFOlVsQCRULKfD1/XW/31+YrrNlP1ZJ31X3Zq5Tw5Zv25++v8QrqrN3f9R93+9Z2u5Q/pOGHwP16+Bt/wrVP6VG/Zbf8AjD+Fqt4K6WvglShm3KncHKJBjmNqofSw37PZHW9/2NRtL5n8QOp8q+BzmdKk7Okfptqdof8AhNQk6VL2a1x1ryf+E1o5PKzPh5hzFoti8QAx3EKDuwWRp6/CtEwl63fe2EBRS90qDqbbzt1IOUkUQ4ZcH6RjBCkowZQZ3CETprE1WFq9cu2mZrg2zFQIMMMwYRIAjXnSTqlY/G1vHksYPilm2q2sRkts1tXzOIzCBq0aAgmKyq17jdxAX9mFuC3BYgrnAuKBETAAZSDzzHpXldqP3sc9foUUIBE6+FTMUPKmP/wav/zX9wry72SVRJvEAcyBA89ac8aHqJeDP0FrtGQFsEdYEdIFUbulq75P/DXvHeK4a41u3bxCtkZpYTEAbxHURpS/ju0RgpAXMDH2tCI1jbasOWGUpNr1f7m3HJGMFYtWTtR7BtpqR60LJsKNXYHoozb+NWrOMtnRTrOkiK1FJGbKLDi3FOm4/r+dQ4grOggeVR2W5kj0raMw/qK6Bl6ykqNTrWXbExO/hUeHtaanUcq0a8wiPidKhCdsM52EbdJ+da+wy7jUHrEH371VfGZR3mA8z8qkwuONwmLqyNy7KD8dT6VLJQRxed0QtOeWEzqUGXKW8ZzQegrXiLu1x3GYBjIjWKha0QM8o4YwSrSZiYMidqru8ECahAjh7KsslkzbBXbLpyJn609AfOqmNwpVpcyTzlSDH7p22FRlmjeZYKBvOnL1IrXD2i7ZefOdB4zVcE5PVujWLdoTzAaR5SxFXEUZQOdRcUwws2w4hydm1Cf5SYzee1VcZi7q2kc29CJMFT/0gyKH4sQnhSJb12KhS7Jofbx4ubb8xU+bwrtNPg4aotYtJEDY/GqF/QRzke6rTPO01C+vLzqyjzDuxMxMa6idtNqu8RvD2arc0aTKlVBUcoC7DrOvpQwY3Kxychy3B6zy86hN5jvlUeI1I6ya4lkigkccmWbuDXIre1tgsCcpzAwCQPsxyPuqxgBNotkzkMF3MAZWaTlI6czzoO119wAwnlqfWrWDvAqyyQp1ImBI1EjqJq4zUiSg0b40nQwFU6aElZ85JrWxbUEQzOeioY97EH4VFirikBUlhMk7S0RoOgFeWHuJopZc3IaTXRwEbFjNMgyDsdD8a3t4bpvvW3Dwcsnfn191FbFrukn41CgH7M5iK2vWCFJGhq9fuAHaqOMvkiFqEB7g9aq3niZ1qxcfx86H4l6h0ixws/tFr99fmK6VdnveBYe9hXM+B64mz++vzFdFxl2J8XH8UfhWbrd5RRoaTysccOf2o/4h/Gg/0tN+qww/5rfBP50WwWuLPhccfOlD6ZeP2UNi0GD3ULs6KZKyFAzHkd9N6PpeW/cBqVsl7CkxqbsyR+nWvJv4aWBx5tyqgdNZq/2b44i4q3cu9xQTJ3EER509OacWhKMGmdb4Wye3vowOa5iAquCAyn2c6ddYEbVfxbeyxFtrhgnuEg91yxhSV+yZ01013pTuPbvXnvrfyqLi3bbKoZZiA0zodNqkxd83S2bGZs2XNKDUI2YCJ0EjlS9xSX0GFbGi3iM10MyDu51I0IGvdM9CBoPOspbwmNyERiLZjmyE5pEa97kIr2uOv1/yFcV2Z0vG4tbVt7jGFQEsTsANya4Z287dvedrdl2FggAhj/acyzDkP7vvp4+k/iziz7EIGW8cg7x+y0EFQI1Mc/OuC4kl3VQBMhQOpmB8a65dFLZWMGDT2SZzBd4CnpOu3lTFwLs7cxN1czhO73iFkgcgAw31rOKdi7irbdWLEakBYk7d0TJGkTpTx2V4M1hJcksQJJ5cz8aDLImtg8cbXmKd/sHhMpDG4zffLAH0AAHwpM432Ee0pa1dzxrlIg+njXQsdxlA2XU+Ij5TNUuJYgFZnTx0pZ5ZRewZYVLzHNuGXCUJE77Hl1HvmrVvET7qoXTluOF5ux085re3cJ9a1IO0mZc1Umi+LhJ861vXjoBqzGAPGt0UwIies1vh7UYi0DvBYR7qk3UbJjj1SSLFjsTfuobtxlQcgRJNL/FuAta1Uz8/Sn5uLgH2Zuq3QAzHrQHjV9dsxk9AT8qQeaXVsaK08encHdneK5/2e8xV4i0/2f3XG8kx3vfRy1Ytm1dzZ1uIVkwGAJLiBqCBMTPhSShCYqy24D68pjkedM4xzd+Yh+846gHN6a09B2jPyR6ZUeWGM2dSP1nwzJr8D7qsWrgt3nDkQtwyW20JO3gI9TQ3BOXur0BBPkDNT8X4dcxGMtIkH2zhjrsHYn3BVifAdaHml2CYI27GzE8Mu8RAa2ItjTO3dB5EINzHX50O7X9l76Ihs98KoDKN9BpHWuiW71qwqWc2WFAUR0EVUx+MVfrMB/XhSr/DuNqPUcNsXJbWVYaTt6EUSsXSxnTTQjxFXfpCshb1tkEl5BjmRqJ/nQDA4j6x2JIkdDFHwyvcXzwoMLPWp+FWPa3RbmM0yfLWhX6Z1op2UsXGum4isy2x3yNhOw9Y+FGn5WAxq5IccJ2UUolq2ADBJbqdT3ufOqnEvo8uRpcWm7sKrfo7O+mZ2g+AMf15USfHoXygyR4UqoKrHbd1RzTB9grxEF8o9M3v8aW+O9nzh7p7/d2YnUqwE7bnTnXZMRjUBgtB6c/hXO+3xi7Cy3tV237y6CBG+u1UrUlRJK4sS2xME5WzDqRHwrYYgnf+vdUOI1W2x0YhgdInK0Ax13H+StmcZTltzpqxJYjyywo9Zp6xGhj/AE+zbTvMJUTlB7x8Ipdx/aK9clZVVOyqNR/moRir5ckn8vDaq7t0quS0ki9cx10iGaR5yakTirzqZgRQwvW3tN+pqiwutzNrWpodYvwRHu5VearKZf4EP2i1++Pkafrnee3J0zgHzz6Vz7gP/wATa/e/7Wpy4hiCiMymCr5gd4I1+YrP1f5kR7SeRk3b/tZcwty5bw5y3WZ5cbqpMd3+8dfKuUiWJmSSZJOpJO5J5minGMccRde857zsWPrW2G4TdYofZ3AjiVbKYI1gz0JpuEFjiLSbmwULdeqaJWeF3ZI9m5EQe6TFC7sqSpEMDBB6iu00zhxa5C3CeJNZaQzBSQXVTEgGZ8xXUsLwfDXIuribhzgP9YSZnU+Op99cVzV1zsL2g9hwn2jKrC07IAVBkFwRr4Zq5lC3sWptIJjgFkfVxFwDpmXT+tqyrNvtUzNlWxbcwDCezI7wzDWfukGPGsqeBL1/Ynjfdsv/AEj8PDWGIBLwSANyQJLkyPqqN/AV88vcIYMNwQw8wZGlfVfHcPmSR9ZVcgkgL9UghwQQykaEfKJr5k7S4VLd90SMqxBX6plQZWdcsmqXJ03sdl7PcXw+IVcSjAswCMh+tbOgyxuBOs7QZpqmVgxXFPo14kVxIw5tIvtMzZiIfRJVQTrEqD6murXcYWWOe0eNKzisbaG4yeRJgPG9ncO2IBBVWbcKACYk7++qvbDht32qG22VFScukSOZ6ivOIHFYfMy27V5XiOTDqrZtwORHuodi+MMLJd1KEgoqsRvHIDQAa0JKTqgzpK3wKudZkiJJOmm+ulZcujSNBzqtcuDma9S4I5VqrbYx3vuEcNdEUa4ZbzspgAahXid+6V8esfnSsuI5aUR4Pxp7ZS2G7mfNESZIy6Hfpp4Vxmi5RpBcElGdsN43sviFvqpu5lnTQLudNOkVQ47wlv0h0RiCNoPjqR1orh8W968yMFK5YliY05QstPpGlCuMWTYcMrAsW2hwQOpzgafnWeuq7NOlVfUX+JYVrbgElmGuY6EHadNyK2fFHXWZH4/yqfHOWcuecgH50Jd6cwp9O5n6hxcqQa4TiodZ+8J99NPZq+qY3DExoxsgnqT3fXWPWkXAhnYKupn5UVtY0o+Yboy3V/ftMG+I0oefzIJp+Gdh4l2dwrYhbxRRdJ+tzJ06nwodx/gdrEXijnQqIgkaiDoRzqYYtr1tMVYgo6gsrrLZTrCzoCDuDvQZfaHEgrCWx3mZlGYxyGUwPX3UCchmEbQB7Y4VLKqCSVtAwWMklgVAk6neBSADEnqfwpj7YXxisQWU/q7cgf3jux8hEeMGlzFcj1n4UbCqF9Q7R77SugfRNiwz37Aj2jKHSROmivA5kCDHia5sGqfA4+5YupdtOUuIZVhyP4iCRHjTMo2qFoS6ZWfTiYFPZC1ByAREkab8vOgnBuz1uzeZkPjBJO5HMnwoX9GXaO5jMI/tnzXkusGMR3W7ywByGo9KvYrElCytZkEZhcdgFJ1hV5hh4xvQJbDUPxcFXifZ9b912LkGRsxGnpQzi+CVHtCSfZhu8T3hI+tPhG9WOEYzNfyraZSdWYOHUTuCeZ8tKUvpB4uwdsOjCHWbh+1EmFnkCBr6UJLr2QVtY92KPFcYLl644MgnQ9QBH8/Wql/EHLEny5VG4itOUU6lSozm7dkB5UX4N2euYj6u1DMNZLOFA1Jium8FyWUEkg+Ckj3xQ8mTp4D4cfXuxQx3ZJ086X8RhmQwRBrqvELubWRHWkjjtkNJBnxgx74oWPM26YXLgSVoXFailnVRQuNaKAQAKaEwh2fH7TbjeT/A1H+0alrFxVIkyfTmPUD40B7Nt+1W/wDMf+hqYuKlRuNJOaNCRPI+VIaj82P33HdN+XL77Fb6J+zFvFXrrYlWK21tsizAJYkgnqIX41029wN/bqbeIvC2NDaYhkjw0kADQClL6H8bnTEwe8htoo5i0A+QeMSRPhTXf4oquVL3BdgEhEzZAdiZEcj1513klvuTFHbYmx9jXInIHSYBPiRSniOA/pAZMRgktzMXbVwNHiZhgffRrD8WD3z+sQ9FCkN4gydeXLSimNxoC6dJoPV3DOL4Z878Wwfsb9y1ObIxWetdG+j/AIcuL4c+HZsoF0liGgzowEQdIpD47aZr1y8+Ue0clFnVgTAIA5RGppw4BhhhlhcQsvGYqXUSASNANenrWlhTlVMy88lju0MtzsWAGH6Vocs6j7Kqo+x0RRWUNPEOuJjza5+VZTXTL+r+wp4y/pf6r6HX+NYZXw95GIVWtsCTrAKnWvn7tnwG6152FtWYnVrdzMkd0BSGjbMADscp33rtowF+4CrXYQ76AydwIO4qpxDssHRUNw5VUqsDZiRPc2ggQTM7bc8/8T3SNJOK5ZzDsD2XxbX7WIdWNtAZubwVUqLZnUsCeUjTenjHGPBhzpi7L8O/REZJJBbTWdI3Om+48gvSi91kb6wB81BrieGUlbCRzxi6XBzLFcYzLFxASOanf37UtXeCX8US8MTsoytlA6CBXcVuWxtA8l/IVFexQ5Bj8B8arHhlF2n/AGJk1EJKmv7nGMX9F2MCqyNZeRLDPkZD07wg+YNUuHfR/jrlz2ZslI3ZyAgHXMCZ8hJrstxmY96Y6Db+deNcjYx1ptRfcRc1ewi436IlFsezxRN0RmDIMk88sd4DzmjvBvozw1khg1y5cKOudyAFZkZcyKo0Pe5k0y2Lkw243BHMV7j+KOmlu3LHYse6D1IGp32rncLscSezdwcC/aYoBkLEQMy90lXGm4OhM0H4txZHgWly+Myx8hJrtnD7F1rTNd/ttRdy6C440krtqBp6UOa1bcSmWTtAC6+MKK4WnTd2EeqcV00c/wCzvZw3rZF0Ogyg66OGMw0dNCdetU+KdiL6SbbJdA5DuvHgDoffXQXdrAK2LaMWILM+Ys3LlGURMb786kxOODS2QoYIYNsIElp5jKa6doDyc+7JXVw7s1xeUNPLST5aVBx/EWnISwpD3CZHJVMbnlsPd406DsnmS7ca6rC4FJEgqImZ57HLpQ3D8Ms57c9woctwkjWCTPlvWfKX8y2maGNLooaexVt7WDtoYzAHfaCxI901V7RtddHQAKSDonPzPIUYt8SsgZbea822W0un+o6Vpewd68pDhcPa5qutwjxOwrqcGlc30r35/TkIrXavj9OTj74RgxGwQGehbx8NQPKKv9luxdzFWy9xjbUlsmknMDGoP2ab+J8DS7ZAwwFtCVlnMuY0BA8QJ91MnD+4kclFKZNY0qhyByxVnFe0nZ67gnAu5SrfUdT3T1Gux8DVXCcNd8pgKrHR30XznmK7P2buLicaxuqrpYttcUMARm0UHXwLULvYQXwXDAFtSD3kaeqnY+VNy1M4Y4uS3Zek00Msm5PZBbsZ2aTAXfYi49y7fsC87GAgyuqhUXf7Z1JMxTJjmXLluIY6jUGlzDzft27V12w9+xpZv2zmBX7rjePPpXmIwvFyMtu/g7i/flQfWfyo0ZLIrizmcHilTRDxnitrDW3uqMoggE7s0aKo5ml3tp2ZsqLFyGTEXgDcAaQSFGZsrTGsDSiWF7O2rF0YniOKXEXk1SzbOcZuU8h8BQXtDxZr903G+sdABsq8lX8TQsk1jVJ7jWn07zy6pL8K9e4p3uA3WzeyU3QoLEKO8FG5y7keVBwRXWuxFs28Vhy8LnZlCjkCjanqxgamuVcTt5bt0DYXLgHkHYUfT5HkjbFNdgjiyVHhqwnwWyrNm5oQfMHT4U7Yjs/myuWbedXMRG0fka5nhLxRlboZNdBwGOe46fbQAEAHnMS3UCRoK4zJqVo708oyhTLnGuAtbsp9bU666x59edCL3AoDOCwXfLmnTpB/OaOcUNxjlzlQNfryNd9SNvClm5j3Ft83dWe6D05nyoK6uwdpdwBcweUk6akn41Hcr18UDJ5Vq9wEVoRWxlydvYs8DuRfVuQmT/lI/Gi2PdLpAcnJmlgBuI1/2qthbIVQPU+dS5aRyTufUuxvafQpYqlyzb6N7dy3jlCkhXV1boSASJHMSJrruKs+1VSrBbiaGfMHlykVzDs1iUtYq276LJE9JBANdJxlkOJkg8mU/iKqU+rcBkwLDJJFC/gQr+0vkOQZWTIBAifdSx277Wi3bNu2D7S4pAPJV2Lee8Ueu4aNXJPTMZrmvEcBdxPEHt90e10RmMKtsaT5jp1NTDFSnuCzycY2uQDwLBG5eVQNjmPkOtPdzMBHhGwp14J2Mw9i1ktO0/aYqpLHqSD7hUWN7POJ1kcu8B8DWxj8Ot2rMDNLI3snQhsxHwGoHKso9iuBXPun3j86yi/y/VAU5+jOtXsVAAGlQi8WnXpHxrTH31ZVZGVlndTI031FA8XxI2mUASDcAP7pBP4GloJONocl1PJ0+4yJXjD0r3h5V1DqZU7VauoDvQpZEpUFWJ1uDMVfW2uZjA+PpW9twwBBkHYignFi+c+0X9WNo/A/ePSt+D582YMPZ9OvhHIjrRa2DvTJYuu/p8PiGbinKWHKg9zEayNjRi/fB12Ub/14Uk/8a9rfuKFyZS0DmYO58wPjQcOVym00AnguPVF8Kxh7J4g+zuIZ7lxx6Ekj5ke7rR2J1pV7O4vLauEyQl3Xr7Nson/LIP8AlNNE/wBe+u5qmTG7iiO5bg5h5N5cj/X4VRvYHvmDow26HckeH86JtUJYdfxMVzZ1RSOFVBoAWbb89qr3cEijvgNndVIO28n4D40RTVifQen86E9rbj2rVp1g5byswP3D3W/in0oOZtQk16FrZle7w3DM7qbUT90kCOXlMUKwXZgO+ZwB9/c6bR01Hyph4YwuAkczRJUiY9ax4+Nkh126Q49U/LYqcU4tdtF7KKltRopUQ2WNCDtr1ij/AA+0/sUDklsvenf+oqbF2EYguobLqCRJB5f11qYDT50fNlhPHGMY0+/uzqeSLgklXqCcLgFtnLkgD6rbyOnhFUe02KFmy7cgpPwpguGkT6R7h/RnC8gTTefSY1hjfKrf1t7mZDLKWR+5D2BxULjX6YU+8kV7Zw9twCrZWjUePhQbsheCYHGMG1c4e16lnc/AVf4XBMkajpQNa/xpexv/AMMg1hcvcNYfDsNPaAgdRQ/iQGoEa76UVUsVCqCzuYAG5NX07FX2Hea2p6ElvkKUjjlPyqxrxoQdzdCOy1mGsjNmPKmDjfZe/h1zsFdBuyGY8wQCB40tX72kCo4yi6aoZhkjkVxdm13ibLiLb29XUnIOWYqQJ8pmio7MYe3ctLHeRC9+ACY3RnYzDO4gD6zd4iANV7hz5cVaOUtlJMAFuR+yvebfZZPgaf8AguMXu5kJR3dy6RcVyzwCCDLRbCrtIyRArZ0MUsdGXrUnlr0QsdseB2hbtsltFi6VYqoEi4vcJj+8gH+agPC7/wCj3BnnJrPhNPeEx2Fe2tvFsoLgNeVyR+s9pmiR93SI2yiKqcH4Zhb1u3n7zFJeGY9+W6baRRcuGU5WhVLe6ruUsfxNSpJvErGmunzpMXHrcZyw7oByTyjUGDTrY7JYYqDct3Mwa8NfaQQt24LbbbFAh8fWpMLwTD2iYsBouXYLLMpmzWj3jyDZf8mtDx6WS39S25TpdiHBcPspeuXFwyqpiSIyAbyAWIEneV0EHbWgPa/AWEi8tv2bAwVQQpMxL2/sHxBgn0pttWiBGXug3AFiRka47qoE6QGCxrtAoZx1lTD31JMMDbuuNWZgB+ptEz9WF9pc1AAyCWJhmcNtynBRVtb9viK9vavSK0wk+zSd8onzipTWQ+T0EN4pkZFX+H8av2RlR+791u8voDt6VSrWqJKKlswvie015xBCegP50HdiWLHevayKhwsUI7pBjgt62SqXGKLtvC+pGq+e3lRLjPYq3eGa0+wMF7hj0gFW99KoqPE4+7ZGe07oPt5GIB6ErsaLBty53M3WaSMYucPmvoOvZ/gdvCKSye0fkwM+cTAArKRP+MNchrjM3Qgz4aq3nWUWsvqv0/2Zi8KjsvBMY13DEsFBW4whBlA7qnaTrrVbi1oMyA6ByqyORDAqfeKtdnsMFwn1laXYypJH2RzA6VQ43JtSN1ZWHoQa0cCuKM3PJrJfcacGptoq6SAAY2MVYvXyY0itWGta7UNxTd9wjnJ37ml4ZgVYAg8jUKWAqhQNBoBVkmoy1Wc9TqrKd23AOuh5bik/iim3iJCwrHNm5ExlZR06n0pvu0udqL8IELQGOYDow+0RuBGk+NX1qG7OVBz2RN2L/smzahnuKfFc2UfKnG2CAOcUrdk7UYdOuZj7yfzplsuYHxFDnuw+PZIn/r5VFG+sf1yqS20VhMVwwh5ZT3fE670L7R2xcRk6oyjzI/OKI3rxA01NUksk941xJWqKYA7G4gjDgnRmOo6dKarYhRXPewNxrj3809y4Rr1JaB6CK6Iu2tZ2nzPGp438viXLH1VI1KfzqFWBJAMxv1HgaCdrxchLltmASZymIn7WnurOyuEK22uNM3DInoJ1PmSa5lgj4HidXtXv/wAbj/hLw+u/kF7x0pc45g/aW7gPNG/hNMqAEweWvnQrifdUnkZjy2pTLqJyhGD4X3/YDDArcl3OPdmMaTbNkfVJW4f31Up8mNN3DUhp+yJ95/KklU9jjTaGgLd3xzwfxp+urAjaN/Km9U7kpLukzW0Ev5PT6NoaOyNxf0hSxAhXiTAGgHP1oz2w4ybNjNZuoHzrsVY5dZEegpDtXjlkCS31QenU0b7L/oaSMSbRu5lKlxPLlpAAMb1MOVpeGtr7nOfAuvxXvXarHniahrNwHY22nyymuFEQATz391dr7SYR7uHuojlGKnURrAJynwO2mtcUxzfq5HgaLq/MkV/CvLL4ooWMRlvW310eBAnkeXMeHhXQLWJtZmIAZ2ym6qq93vRo7JbBAYiO+QCwC7xNc3Zo9mQYIdTPTvj4U/dn+LyzqodkWIFtTcCz4k5RPIdOgindG/wla3z9uPqFP+K2478IP+dYv2199y2F+NQ2reCvahMHc8UayflrRG3xNxtaxa+Isj/suTVfF8WtNpdtXD/iYK+3x9k4pvqXt+hnuS9v0JP+D2/s2rqj/k3LyD/8dwCojwxF54wf/c4n8bpqkzcO3KYdD1Np7R//AFLUTY7h50GJtr4Jjbtv4C+Kq4+i/Uq4+i/UsX8La53MX64vED/+tKfam6IVUACpFtQIhFgd0TuxmSTMTJ1Io9jnthC1rEYmBqWt4troHpc9oKWOMYoPAa4C4MgBILj7zRosfEzA51zNpRbWwfFBNpJVe3JRFYa1BrY1lHoDSvGrciq7E1RTdEgr01WN8jcadRUxepRypJmMarcQ/sz5ipwaixayjDwP513B1JAtQurFJL0YtNiGDGNuhryoXOtZWgeVPqw8Pt2bORJgExOp13pS40YVtxTpj2BBEagfA+HpSlxe3oe6fM0xplSSFNW25WxrtGVB6gH4CvGFa4MRbQdEX+EVu1cnRE1RGpru1QxUOSpc3pV7X6Mp0nKQJ6zz99Nd0a1RxvClxBAdsqoGdiPrFQskKeRMDWhZo9UGkFwS6Zps87Lj9nXrz8/y1o/a0NBOzcGzpoOQo0ORqPbYIiUr/Xur0Ext/U16NqxG051yzshuQRUGMOWyxPSAPE6D5ir80D4riM7BeS6+vL8a5lwUCOF2DZuX3QZgyK8DfMsgmNzpl18KNdn+IXMRh1uXQoMtlCjSAxVTqegqPhNhTfCuAwZHENrP1T66A/GiVu0igogChCQqoIUDYADpWdqcajcl3+gbE/UxRpB9fyrVjWXLgAGYgSYEnmeXnUFzEKSUDAsNwDqB4ilXsvkdUyW6JUAHU7HoetB+0t8Cz0ggEdIolaaDr/t1/ChPaEZw3l8qUbGYy2o5vf4ent1xDZ87NoGEKAFAEcyfgJo+LZe6V+ysE+JgEDyq72wx/wClYfCP9oG4jidMyhBPqIPrQ6z3Vid9+pO3up/M91XojT0cawprl3+41dkUU4pQ0MYaREj6p60b7f2FGBuFVUEMhkADSfAeNKPCrxtMGUgMpzeHiPKNKcP/ABfhWWLoZZ3VkLr8AZHnRsEoeG4SdC2ohkWaOSKbSrj2DS3P1QY/cBP+ma4Rij+rQ+XyrovabttbNlreHDFnBXMwyhQRBIB1JjauexmtAdKmonGTVdg38OwzxqTkqv8A2BsZ3Vnpr46EGnXsSLgsC57P2gZmPcuqtwCQAO8fZsuhOjAjoaS+IL+rbyIpy7C+0GEtFbaXBDH9W5tXQMxic82396R407o3swWv2yLnjsNH6cR9aziUH+CL3xtO3yqE8btDe4U/xcPfs/FrQHxqY8XVQA64i31L4d7g/wBdkXBHjWq9pbE5VxWHzdDd9m3+lipp2/cR6n/UiD/xTZ5YzC/+uF+bCvX40HHdvWHHhfU/O4auHimb/wAy03/1lPzeqeLuhh/Z2W9bTfMGr39jpN/+v38xZ7UKvs2uNaCkDS4qoSDyIdQNdeppJwNwljqSImTuZO+2u0bmuiYbheGuYhbV60ln2quisECZnKEKAUAVjqWAIOqjnFIzcMuYa7ds3QQ6NlJOuYDZgfukGRG00rnlUWgunjeoiqXyJBW9R1sDWebpsDUJFS8qiYVZTI2qG0dx0PzqZzQ58QEuCRo2h9+ldRVi+SahTYTFeGvQa8rgMxRxCZXZehI+NZTNiuzZvL7S03eJhlbbzB5aVlPxyxa3Z5fLhlCbjXc77xoRiLUc1IPiNaEcbQZDpWVlO4ewlrvLH4f5YwYT+zT90fIVNFe1lDZyQXhrULVlZVnLKdzeo76DKfI/I1lZVS4JHkr9lP7AHw/AUdsjT1/CsrKG+RlcG6GvM2/n+FZWVTOj0HQeVULlsDMQNda9rK5kQHYNv2mweftVHoVM0Www7pPOT8zXlZSeVftL9iR4+YE7YrNkeDiPcaE9jkHtLh55d/M6/KsrKkH/ANjL77o1sf8A4zGlhQPjx7lZWUkkv+kf/wBf4RnL89fAVbI7lv8AeuH1lB+ArewJcTrXtZXLPRab8lfP92ErO58vyqveXU1lZXB0uQXfG3lUGCHcavayu1wHB1+2CADsSAfIkA0+dlsOqYQZRGS61tSNwsZoJ3OpOpk1lZWroeTM1z/nQD+DvMW39efv3ojfEjXX97X515WVoz5Eci3AeKw1s72rJ87SH5rQ6/gbMH9RY/8ARt/+2srKtRVcBYwj6CL2/wAIlpLDWlFsl2Pc7okAEGF0BB571LxPGPe9hcusXdsNZLMdycp1MV7WVn6jgvRqtS0vQpZa9ArKykjbPIrUrWVlQ5ZHcUUJxSDNXtZRcfIpquAqq1tFZWUMaDPZ/Z/MfI1lZWVDF1f5r++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4809" y="4861560"/>
            <a:ext cx="3267075" cy="1400175"/>
          </a:xfrm>
          <a:prstGeom prst="rect">
            <a:avLst/>
          </a:prstGeom>
        </p:spPr>
      </p:pic>
      <p:pic>
        <p:nvPicPr>
          <p:cNvPr id="5128" name="Picture 8" descr="https://encrypted-tbn0.gstatic.com/images?q=tbn:ANd9GcQe97PYSzMww28mC1UUCJuMV7e4OZrUTdbNJyJmKOe59jlwnP9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629" y="1589151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encrypted-tbn1.gstatic.com/images?q=tbn:ANd9GcTIHdRtzRq7NixYDqgDmmrxMCaOSgzE7-fqWm-xrpX5PNTxcAkvCw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54"/>
          <a:stretch/>
        </p:blipFill>
        <p:spPr bwMode="auto">
          <a:xfrm>
            <a:off x="4140850" y="1737550"/>
            <a:ext cx="3380233" cy="276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7626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2140</TotalTime>
  <Words>825</Words>
  <Application>Microsoft Office PowerPoint</Application>
  <PresentationFormat>Custom</PresentationFormat>
  <Paragraphs>181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Wood Type</vt:lpstr>
      <vt:lpstr>CREATING TRAUMA SENSITIVE SCHOOLS</vt:lpstr>
      <vt:lpstr>ovERVIEW</vt:lpstr>
      <vt:lpstr>TRAUMA DEFINED</vt:lpstr>
      <vt:lpstr>Adverse childhood experiences (aces) study</vt:lpstr>
      <vt:lpstr>PREVALENCE ADVERSE CHILDHOOD EXPERIENCE (aces) STUDY CENTERS FOR DISEASE CONTROL AND PREVENTION (cdc)</vt:lpstr>
      <vt:lpstr>HEALTH RISKS ASSOCIATED WITH ACEs</vt:lpstr>
      <vt:lpstr>IMPACT OF TRAUMA OVER THE LIFE SPAN</vt:lpstr>
      <vt:lpstr>ACES INFOGRAPHIC</vt:lpstr>
      <vt:lpstr>Trauma sensitive schools</vt:lpstr>
      <vt:lpstr>TRAUMA SPECIFIC THERAPY V. TRAUMA SENSITIVE SCHOOL</vt:lpstr>
      <vt:lpstr>DO WE SERVE STUDENTS WHO….</vt:lpstr>
      <vt:lpstr>How do we see these students?</vt:lpstr>
      <vt:lpstr>TRAUMA AFFECTS SCHOOL PERFORMANCE</vt:lpstr>
      <vt:lpstr>TRAUMA AFFECTS LEARNING</vt:lpstr>
      <vt:lpstr>Six core components of trauma sensitive schools</vt:lpstr>
      <vt:lpstr>Attributes of a trauma sensitive school</vt:lpstr>
      <vt:lpstr>TEN TIPS FOR BUILDING RESILIENCE</vt:lpstr>
      <vt:lpstr>Seeing positive results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TRAUMA SENSITIVE SCHOOLS</dc:title>
  <dc:creator>Dwaine Porter</dc:creator>
  <cp:lastModifiedBy>Porter Angela L (DSCYF)</cp:lastModifiedBy>
  <cp:revision>35</cp:revision>
  <cp:lastPrinted>2014-03-07T19:44:20Z</cp:lastPrinted>
  <dcterms:created xsi:type="dcterms:W3CDTF">2014-03-02T12:47:14Z</dcterms:created>
  <dcterms:modified xsi:type="dcterms:W3CDTF">2014-03-10T12:05:44Z</dcterms:modified>
</cp:coreProperties>
</file>