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6"/>
  </p:notesMasterIdLst>
  <p:sldIdLst>
    <p:sldId id="256" r:id="rId3"/>
    <p:sldId id="282" r:id="rId4"/>
    <p:sldId id="303" r:id="rId5"/>
    <p:sldId id="258" r:id="rId6"/>
    <p:sldId id="304" r:id="rId7"/>
    <p:sldId id="343" r:id="rId8"/>
    <p:sldId id="305" r:id="rId9"/>
    <p:sldId id="306" r:id="rId10"/>
    <p:sldId id="313" r:id="rId11"/>
    <p:sldId id="260" r:id="rId12"/>
    <p:sldId id="314" r:id="rId13"/>
    <p:sldId id="307" r:id="rId14"/>
    <p:sldId id="308" r:id="rId15"/>
    <p:sldId id="331" r:id="rId16"/>
    <p:sldId id="276" r:id="rId17"/>
    <p:sldId id="336" r:id="rId18"/>
    <p:sldId id="310" r:id="rId19"/>
    <p:sldId id="335" r:id="rId20"/>
    <p:sldId id="340" r:id="rId21"/>
    <p:sldId id="341" r:id="rId22"/>
    <p:sldId id="274" r:id="rId23"/>
    <p:sldId id="262" r:id="rId24"/>
    <p:sldId id="277" r:id="rId25"/>
    <p:sldId id="372" r:id="rId26"/>
    <p:sldId id="373" r:id="rId27"/>
    <p:sldId id="337" r:id="rId28"/>
    <p:sldId id="338" r:id="rId29"/>
    <p:sldId id="267" r:id="rId30"/>
    <p:sldId id="344" r:id="rId31"/>
    <p:sldId id="278" r:id="rId32"/>
    <p:sldId id="279" r:id="rId33"/>
    <p:sldId id="295" r:id="rId34"/>
    <p:sldId id="284" r:id="rId35"/>
    <p:sldId id="283" r:id="rId36"/>
    <p:sldId id="324" r:id="rId37"/>
    <p:sldId id="325" r:id="rId38"/>
    <p:sldId id="311" r:id="rId39"/>
    <p:sldId id="280" r:id="rId40"/>
    <p:sldId id="332" r:id="rId41"/>
    <p:sldId id="327" r:id="rId42"/>
    <p:sldId id="328" r:id="rId43"/>
    <p:sldId id="329" r:id="rId44"/>
    <p:sldId id="315" r:id="rId45"/>
    <p:sldId id="339" r:id="rId46"/>
    <p:sldId id="316" r:id="rId47"/>
    <p:sldId id="317" r:id="rId48"/>
    <p:sldId id="291" r:id="rId49"/>
    <p:sldId id="292" r:id="rId50"/>
    <p:sldId id="320" r:id="rId51"/>
    <p:sldId id="299" r:id="rId52"/>
    <p:sldId id="318" r:id="rId53"/>
    <p:sldId id="294" r:id="rId54"/>
    <p:sldId id="319" r:id="rId55"/>
    <p:sldId id="330" r:id="rId56"/>
    <p:sldId id="342" r:id="rId57"/>
    <p:sldId id="312"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67437" autoAdjust="0"/>
  </p:normalViewPr>
  <p:slideViewPr>
    <p:cSldViewPr>
      <p:cViewPr>
        <p:scale>
          <a:sx n="75" d="100"/>
          <a:sy n="75" d="100"/>
        </p:scale>
        <p:origin x="-90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88AF66-75A0-402A-8F0E-2F6E416C6E34}" type="datetimeFigureOut">
              <a:rPr lang="en-US" smtClean="0"/>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1553C1-B7D0-4D8C-AC21-093378E2D31C}" type="slidenum">
              <a:rPr lang="en-US" smtClean="0"/>
              <a:t>‹#›</a:t>
            </a:fld>
            <a:endParaRPr lang="en-US"/>
          </a:p>
        </p:txBody>
      </p:sp>
    </p:spTree>
    <p:extLst>
      <p:ext uri="{BB962C8B-B14F-4D97-AF65-F5344CB8AC3E}">
        <p14:creationId xmlns:p14="http://schemas.microsoft.com/office/powerpoint/2010/main" val="88946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4684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95644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53343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94717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59907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26911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59323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8423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07490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11348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016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5745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8071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85369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50000"/>
              </a:lnSpc>
              <a:spcBef>
                <a:spcPts val="0"/>
              </a:spcBef>
              <a:spcAft>
                <a:spcPts val="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56716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8386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49355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47538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40853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96672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93432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9340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82973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32253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96916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05063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94611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15688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65760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85207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08530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07540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5235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82929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90425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75799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1">
              <a:defRPr/>
            </a:pPr>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97189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4342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48920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1">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43313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2517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194259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214966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866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548130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020599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218499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075522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859195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37512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059870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58892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3"/>
          <p:cNvSpPr>
            <a:spLocks noGrp="1" noChangeArrowheads="1"/>
          </p:cNvSpPr>
          <p:nvPr>
            <p:ph type="sldNum" sz="quarter" idx="5"/>
          </p:nvPr>
        </p:nvSpPr>
        <p:spPr>
          <a:noFill/>
        </p:spPr>
        <p:txBody>
          <a:bodyPr/>
          <a:lstStyle/>
          <a:p>
            <a:endParaRPr lang="en-US"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89937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5009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820860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865154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387608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587392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99091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a:prstGeom prst="rect">
            <a:avLst/>
          </a:prstGeom>
        </p:spPr>
      </p:sp>
      <p:sp>
        <p:nvSpPr>
          <p:cNvPr id="3" name="Notes Placeholder 2"/>
          <p:cNvSpPr>
            <a:spLocks noGrp="1"/>
          </p:cNvSpPr>
          <p:nvPr>
            <p:ph type="body" idx="1"/>
          </p:nvPr>
        </p:nvSpPr>
        <p:spPr>
          <a:xfrm>
            <a:off x="685490" y="4342702"/>
            <a:ext cx="5487020" cy="411495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1937880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a:prstGeom prst="rect">
            <a:avLst/>
          </a:prstGeom>
        </p:spPr>
      </p:sp>
      <p:sp>
        <p:nvSpPr>
          <p:cNvPr id="3" name="Notes Placeholder 2"/>
          <p:cNvSpPr>
            <a:spLocks noGrp="1"/>
          </p:cNvSpPr>
          <p:nvPr>
            <p:ph type="body" idx="1"/>
          </p:nvPr>
        </p:nvSpPr>
        <p:spPr>
          <a:xfrm>
            <a:off x="685490" y="4342702"/>
            <a:ext cx="5487020" cy="411495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434041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4340413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sldNum" sz="quarter" idx="5"/>
          </p:nvPr>
        </p:nvSpPr>
        <p:spPr>
          <a:noFill/>
        </p:spPr>
        <p:txBody>
          <a:bodyPr/>
          <a:lstStyle/>
          <a:p>
            <a:endParaRPr lang="en-US" smtClean="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887007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smtClean="0"/>
          </a:p>
        </p:txBody>
      </p:sp>
      <p:sp>
        <p:nvSpPr>
          <p:cNvPr id="27652" name="Slide Number Placeholder 3"/>
          <p:cNvSpPr>
            <a:spLocks noGrp="1"/>
          </p:cNvSpPr>
          <p:nvPr>
            <p:ph type="sldNum" sz="quarter" idx="5"/>
          </p:nvPr>
        </p:nvSpPr>
        <p:spPr>
          <a:noFill/>
        </p:spPr>
        <p:txBody>
          <a:bodyPr/>
          <a:lstStyle/>
          <a:p>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724444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441868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356370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endParaRPr lang="en-US" smtClean="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endParaRPr lang="en-US" smtClean="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dirty="0" smtClean="0"/>
          </a:p>
        </p:txBody>
      </p:sp>
      <p:sp>
        <p:nvSpPr>
          <p:cNvPr id="34820" name="Slide Number Placeholder 3"/>
          <p:cNvSpPr>
            <a:spLocks noGrp="1"/>
          </p:cNvSpPr>
          <p:nvPr>
            <p:ph type="sldNum" sz="quarter" idx="5"/>
          </p:nvPr>
        </p:nvSpPr>
        <p:spPr>
          <a:noFill/>
        </p:spPr>
        <p:txBody>
          <a:bodyPr/>
          <a:lstStyle/>
          <a:p>
            <a:endParaRPr lang="en-US" smtClean="0">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endParaRPr lang="en-US" smtClean="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endParaRPr lang="en-US" smtClean="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endParaRPr lang="en-US" smtClean="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endParaRPr lang="en-US" smtClean="0">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3713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297219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endParaRPr lang="en-US" smtClean="0">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endParaRPr lang="en-US" smtClean="0">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43449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4917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10/8/2014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245CB2CB-C84B-45B2-937B-9D8C1529C9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670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2096BA75-97FC-4700-AE3B-CDB14F050A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769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30FB03F6-76B2-4330-8AD0-593741B28F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18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600200"/>
            <a:ext cx="34496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8438" y="1600200"/>
            <a:ext cx="34496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1"/>
          </p:nvPr>
        </p:nvSpPr>
        <p:spPr>
          <a:ln/>
        </p:spPr>
        <p:txBody>
          <a:bodyPr/>
          <a:lstStyle>
            <a:lvl1pPr>
              <a:defRPr/>
            </a:lvl1pPr>
          </a:lstStyle>
          <a:p>
            <a:pPr>
              <a:defRPr/>
            </a:pPr>
            <a:fld id="{632F5B61-030A-4747-B81C-2F138803D6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2325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sldNum" sz="quarter" idx="11"/>
          </p:nvPr>
        </p:nvSpPr>
        <p:spPr>
          <a:ln/>
        </p:spPr>
        <p:txBody>
          <a:bodyPr/>
          <a:lstStyle>
            <a:lvl1pPr>
              <a:defRPr/>
            </a:lvl1pPr>
          </a:lstStyle>
          <a:p>
            <a:pPr>
              <a:defRPr/>
            </a:pPr>
            <a:fld id="{06841611-00D1-45B3-B7BE-9D9662703A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9430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sldNum" sz="quarter" idx="11"/>
          </p:nvPr>
        </p:nvSpPr>
        <p:spPr>
          <a:ln/>
        </p:spPr>
        <p:txBody>
          <a:bodyPr/>
          <a:lstStyle>
            <a:lvl1pPr>
              <a:defRPr/>
            </a:lvl1pPr>
          </a:lstStyle>
          <a:p>
            <a:pPr>
              <a:defRPr/>
            </a:pPr>
            <a:fld id="{8D2047CE-A084-4736-9109-207DDEE516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9927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D2A72D56-93EF-4581-8A97-3E5EEC34C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6085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1"/>
          </p:nvPr>
        </p:nvSpPr>
        <p:spPr>
          <a:ln/>
        </p:spPr>
        <p:txBody>
          <a:bodyPr/>
          <a:lstStyle>
            <a:lvl1pPr>
              <a:defRPr/>
            </a:lvl1pPr>
          </a:lstStyle>
          <a:p>
            <a:pPr>
              <a:defRPr/>
            </a:pPr>
            <a:fld id="{B8EF920C-DFA1-40B1-91DF-C6ED6CA38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8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1"/>
          </p:nvPr>
        </p:nvSpPr>
        <p:spPr>
          <a:ln/>
        </p:spPr>
        <p:txBody>
          <a:bodyPr/>
          <a:lstStyle>
            <a:lvl1pPr>
              <a:defRPr/>
            </a:lvl1pPr>
          </a:lstStyle>
          <a:p>
            <a:pPr>
              <a:defRPr/>
            </a:pPr>
            <a:fld id="{B70BAD6E-6881-4241-B4DF-E88C2B1472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5859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02D180CA-8DCF-47ED-8742-655F2EB642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36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152400"/>
            <a:ext cx="1762125"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152400"/>
            <a:ext cx="51371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9C184BDB-9AE0-4FAA-BBC5-E8BF654834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944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769100" cy="835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600200"/>
            <a:ext cx="7051675" cy="4114800"/>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1DA6C431-C376-4C51-8079-95EFBCE921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845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769100" cy="835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600200"/>
            <a:ext cx="34496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8438" y="1600200"/>
            <a:ext cx="34496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1"/>
          </p:nvPr>
        </p:nvSpPr>
        <p:spPr>
          <a:ln/>
        </p:spPr>
        <p:txBody>
          <a:bodyPr/>
          <a:lstStyle>
            <a:lvl1pPr>
              <a:defRPr/>
            </a:lvl1pPr>
          </a:lstStyle>
          <a:p>
            <a:pPr>
              <a:defRPr/>
            </a:pPr>
            <a:fld id="{9C8F170F-C2F7-4953-AB1D-519558E549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49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10/8/2014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676400" y="1600200"/>
            <a:ext cx="7051675"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Fifth level</a:t>
            </a:r>
          </a:p>
        </p:txBody>
      </p:sp>
      <p:sp>
        <p:nvSpPr>
          <p:cNvPr id="1027" name="Rectangle 4"/>
          <p:cNvSpPr>
            <a:spLocks noGrp="1" noChangeArrowheads="1"/>
          </p:cNvSpPr>
          <p:nvPr>
            <p:ph type="title"/>
          </p:nvPr>
        </p:nvSpPr>
        <p:spPr bwMode="auto">
          <a:xfrm>
            <a:off x="1676400" y="152400"/>
            <a:ext cx="6769100" cy="835025"/>
          </a:xfrm>
          <a:prstGeom prst="rect">
            <a:avLst/>
          </a:prstGeom>
          <a:noFill/>
          <a:ln w="9525">
            <a:noFill/>
            <a:miter lim="800000"/>
            <a:headEnd/>
            <a:tailEnd/>
          </a:ln>
        </p:spPr>
        <p:txBody>
          <a:bodyPr vert="horz" wrap="square" lIns="46038" tIns="46038" rIns="46038" bIns="46038" numCol="1" anchor="b" anchorCtr="0" compatLnSpc="1">
            <a:prstTxWarp prst="textNoShape">
              <a:avLst/>
            </a:prstTxWarp>
          </a:bodyPr>
          <a:lstStyle/>
          <a:p>
            <a:pPr lvl="0"/>
            <a:r>
              <a:rPr lang="en-US" smtClean="0"/>
              <a:t>Click to edit Master title style</a:t>
            </a:r>
          </a:p>
        </p:txBody>
      </p:sp>
      <p:sp>
        <p:nvSpPr>
          <p:cNvPr id="28677" name="Rectangle 5"/>
          <p:cNvSpPr>
            <a:spLocks noGrp="1" noChangeArrowheads="1"/>
          </p:cNvSpPr>
          <p:nvPr>
            <p:ph type="dt" sz="half" idx="2"/>
          </p:nvPr>
        </p:nvSpPr>
        <p:spPr bwMode="auto">
          <a:xfrm rot="16200000">
            <a:off x="-510381" y="5518944"/>
            <a:ext cx="2360613" cy="212725"/>
          </a:xfrm>
          <a:prstGeom prst="rect">
            <a:avLst/>
          </a:prstGeom>
          <a:noFill/>
          <a:ln w="9525">
            <a:noFill/>
            <a:miter lim="800000"/>
            <a:headEnd/>
            <a:tailEnd/>
          </a:ln>
          <a:effectLst/>
        </p:spPr>
        <p:txBody>
          <a:bodyPr vert="horz" wrap="square" lIns="92075" tIns="0" rIns="92075" bIns="0" numCol="1" anchor="ctr" anchorCtr="0" compatLnSpc="1">
            <a:prstTxWarp prst="textNoShape">
              <a:avLst/>
            </a:prstTxWarp>
            <a:spAutoFit/>
          </a:bodyPr>
          <a:lstStyle>
            <a:lvl1pPr algn="l" eaLnBrk="0" hangingPunct="0">
              <a:defRPr sz="1400">
                <a:cs typeface="+mn-cs"/>
              </a:defRPr>
            </a:lvl1pPr>
          </a:lstStyle>
          <a:p>
            <a:pPr fontAlgn="base">
              <a:spcBef>
                <a:spcPct val="0"/>
              </a:spcBef>
              <a:spcAft>
                <a:spcPct val="0"/>
              </a:spcAft>
              <a:defRPr/>
            </a:pPr>
            <a:endParaRPr kumimoji="1" lang="en-US">
              <a:solidFill>
                <a:srgbClr val="000000"/>
              </a:solidFill>
              <a:latin typeface="Times New Roman" pitchFamily="18" charset="0"/>
            </a:endParaRPr>
          </a:p>
        </p:txBody>
      </p:sp>
      <p:sp>
        <p:nvSpPr>
          <p:cNvPr id="28679" name="Rectangle 7"/>
          <p:cNvSpPr>
            <a:spLocks noChangeArrowheads="1"/>
          </p:cNvSpPr>
          <p:nvPr/>
        </p:nvSpPr>
        <p:spPr bwMode="auto">
          <a:xfrm>
            <a:off x="0" y="0"/>
            <a:ext cx="1447800" cy="6858000"/>
          </a:xfrm>
          <a:prstGeom prst="rect">
            <a:avLst/>
          </a:prstGeom>
          <a:gradFill rotWithShape="1">
            <a:gsLst>
              <a:gs pos="0">
                <a:srgbClr val="0066FF"/>
              </a:gs>
              <a:gs pos="100000">
                <a:schemeClr val="bg1"/>
              </a:gs>
            </a:gsLst>
            <a:lin ang="5400000" scaled="1"/>
          </a:gra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kumimoji="1" lang="en-US" sz="2400">
              <a:solidFill>
                <a:srgbClr val="000000"/>
              </a:solidFill>
              <a:latin typeface="Times New Roman" pitchFamily="18" charset="0"/>
              <a:cs typeface="Arial" charset="0"/>
            </a:endParaRPr>
          </a:p>
        </p:txBody>
      </p:sp>
      <p:sp>
        <p:nvSpPr>
          <p:cNvPr id="28681"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kumimoji="0" sz="1400">
                <a:cs typeface="+mn-cs"/>
              </a:defRPr>
            </a:lvl1pPr>
          </a:lstStyle>
          <a:p>
            <a:pPr fontAlgn="base">
              <a:spcBef>
                <a:spcPct val="0"/>
              </a:spcBef>
              <a:spcAft>
                <a:spcPct val="0"/>
              </a:spcAft>
              <a:defRPr/>
            </a:pPr>
            <a:fld id="{0AC4C777-2239-425B-87E6-17404F0B00DB}"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pic>
        <p:nvPicPr>
          <p:cNvPr id="1031" name="Picture 10" descr="DOELOGO"/>
          <p:cNvPicPr>
            <a:picLocks noChangeAspect="1" noChangeArrowheads="1"/>
          </p:cNvPicPr>
          <p:nvPr/>
        </p:nvPicPr>
        <p:blipFill>
          <a:blip r:embed="rId15" cstate="print"/>
          <a:srcRect/>
          <a:stretch>
            <a:fillRect/>
          </a:stretch>
        </p:blipFill>
        <p:spPr bwMode="auto">
          <a:xfrm>
            <a:off x="152400" y="5486400"/>
            <a:ext cx="1092200" cy="1282700"/>
          </a:xfrm>
          <a:prstGeom prst="rect">
            <a:avLst/>
          </a:prstGeom>
          <a:noFill/>
          <a:ln w="9525">
            <a:noFill/>
            <a:miter lim="800000"/>
            <a:headEnd/>
            <a:tailEnd/>
          </a:ln>
        </p:spPr>
      </p:pic>
    </p:spTree>
    <p:extLst>
      <p:ext uri="{BB962C8B-B14F-4D97-AF65-F5344CB8AC3E}">
        <p14:creationId xmlns:p14="http://schemas.microsoft.com/office/powerpoint/2010/main" val="764223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0" fontAlgn="base" hangingPunct="0">
        <a:lnSpc>
          <a:spcPct val="85000"/>
        </a:lnSpc>
        <a:spcBef>
          <a:spcPct val="0"/>
        </a:spcBef>
        <a:spcAft>
          <a:spcPct val="0"/>
        </a:spcAft>
        <a:defRPr kumimoji="1" sz="3200">
          <a:solidFill>
            <a:srgbClr val="006699"/>
          </a:solidFill>
          <a:latin typeface="+mj-lt"/>
          <a:ea typeface="+mj-ea"/>
          <a:cs typeface="+mj-cs"/>
        </a:defRPr>
      </a:lvl1pPr>
      <a:lvl2pPr algn="l" rtl="0" eaLnBrk="0" fontAlgn="base" hangingPunct="0">
        <a:lnSpc>
          <a:spcPct val="85000"/>
        </a:lnSpc>
        <a:spcBef>
          <a:spcPct val="0"/>
        </a:spcBef>
        <a:spcAft>
          <a:spcPct val="0"/>
        </a:spcAft>
        <a:defRPr kumimoji="1" sz="3200">
          <a:solidFill>
            <a:srgbClr val="006699"/>
          </a:solidFill>
          <a:latin typeface="Arial" charset="0"/>
        </a:defRPr>
      </a:lvl2pPr>
      <a:lvl3pPr algn="l" rtl="0" eaLnBrk="0" fontAlgn="base" hangingPunct="0">
        <a:lnSpc>
          <a:spcPct val="85000"/>
        </a:lnSpc>
        <a:spcBef>
          <a:spcPct val="0"/>
        </a:spcBef>
        <a:spcAft>
          <a:spcPct val="0"/>
        </a:spcAft>
        <a:defRPr kumimoji="1" sz="3200">
          <a:solidFill>
            <a:srgbClr val="006699"/>
          </a:solidFill>
          <a:latin typeface="Arial" charset="0"/>
        </a:defRPr>
      </a:lvl3pPr>
      <a:lvl4pPr algn="l" rtl="0" eaLnBrk="0" fontAlgn="base" hangingPunct="0">
        <a:lnSpc>
          <a:spcPct val="85000"/>
        </a:lnSpc>
        <a:spcBef>
          <a:spcPct val="0"/>
        </a:spcBef>
        <a:spcAft>
          <a:spcPct val="0"/>
        </a:spcAft>
        <a:defRPr kumimoji="1" sz="3200">
          <a:solidFill>
            <a:srgbClr val="006699"/>
          </a:solidFill>
          <a:latin typeface="Arial" charset="0"/>
        </a:defRPr>
      </a:lvl4pPr>
      <a:lvl5pPr algn="l" rtl="0" eaLnBrk="0" fontAlgn="base" hangingPunct="0">
        <a:lnSpc>
          <a:spcPct val="85000"/>
        </a:lnSpc>
        <a:spcBef>
          <a:spcPct val="0"/>
        </a:spcBef>
        <a:spcAft>
          <a:spcPct val="0"/>
        </a:spcAft>
        <a:defRPr kumimoji="1" sz="3200">
          <a:solidFill>
            <a:srgbClr val="006699"/>
          </a:solidFill>
          <a:latin typeface="Arial" charset="0"/>
        </a:defRPr>
      </a:lvl5pPr>
      <a:lvl6pPr marL="457200" algn="l" rtl="0" eaLnBrk="0" fontAlgn="base" hangingPunct="0">
        <a:lnSpc>
          <a:spcPct val="85000"/>
        </a:lnSpc>
        <a:spcBef>
          <a:spcPct val="0"/>
        </a:spcBef>
        <a:spcAft>
          <a:spcPct val="0"/>
        </a:spcAft>
        <a:defRPr kumimoji="1" sz="3200">
          <a:solidFill>
            <a:srgbClr val="006699"/>
          </a:solidFill>
          <a:latin typeface="Arial" charset="0"/>
        </a:defRPr>
      </a:lvl6pPr>
      <a:lvl7pPr marL="914400" algn="l" rtl="0" eaLnBrk="0" fontAlgn="base" hangingPunct="0">
        <a:lnSpc>
          <a:spcPct val="85000"/>
        </a:lnSpc>
        <a:spcBef>
          <a:spcPct val="0"/>
        </a:spcBef>
        <a:spcAft>
          <a:spcPct val="0"/>
        </a:spcAft>
        <a:defRPr kumimoji="1" sz="3200">
          <a:solidFill>
            <a:srgbClr val="006699"/>
          </a:solidFill>
          <a:latin typeface="Arial" charset="0"/>
        </a:defRPr>
      </a:lvl7pPr>
      <a:lvl8pPr marL="1371600" algn="l" rtl="0" eaLnBrk="0" fontAlgn="base" hangingPunct="0">
        <a:lnSpc>
          <a:spcPct val="85000"/>
        </a:lnSpc>
        <a:spcBef>
          <a:spcPct val="0"/>
        </a:spcBef>
        <a:spcAft>
          <a:spcPct val="0"/>
        </a:spcAft>
        <a:defRPr kumimoji="1" sz="3200">
          <a:solidFill>
            <a:srgbClr val="006699"/>
          </a:solidFill>
          <a:latin typeface="Arial" charset="0"/>
        </a:defRPr>
      </a:lvl8pPr>
      <a:lvl9pPr marL="1828800" algn="l" rtl="0" eaLnBrk="0" fontAlgn="base" hangingPunct="0">
        <a:lnSpc>
          <a:spcPct val="85000"/>
        </a:lnSpc>
        <a:spcBef>
          <a:spcPct val="0"/>
        </a:spcBef>
        <a:spcAft>
          <a:spcPct val="0"/>
        </a:spcAft>
        <a:defRPr kumimoji="1" sz="3200">
          <a:solidFill>
            <a:srgbClr val="006699"/>
          </a:solidFill>
          <a:latin typeface="Arial" charset="0"/>
        </a:defRPr>
      </a:lvl9pPr>
    </p:titleStyle>
    <p:bodyStyle>
      <a:lvl1pPr marL="342900" indent="-342900" algn="l" rtl="0" eaLnBrk="0" fontAlgn="base" hangingPunct="0">
        <a:spcBef>
          <a:spcPct val="20000"/>
        </a:spcBef>
        <a:spcAft>
          <a:spcPct val="0"/>
        </a:spcAft>
        <a:buClr>
          <a:srgbClr val="FFCC00"/>
        </a:buClr>
        <a:buChar char="•"/>
        <a:defRPr kumimoji="1" sz="2800">
          <a:solidFill>
            <a:srgbClr val="006699"/>
          </a:solidFill>
          <a:latin typeface="+mn-lt"/>
          <a:ea typeface="+mn-ea"/>
          <a:cs typeface="+mn-cs"/>
        </a:defRPr>
      </a:lvl1pPr>
      <a:lvl2pPr marL="742950" indent="-285750" algn="l" rtl="0" eaLnBrk="0" fontAlgn="base" hangingPunct="0">
        <a:spcBef>
          <a:spcPct val="20000"/>
        </a:spcBef>
        <a:spcAft>
          <a:spcPct val="0"/>
        </a:spcAft>
        <a:buClr>
          <a:srgbClr val="CCCC00"/>
        </a:buClr>
        <a:buChar char="–"/>
        <a:defRPr kumimoji="1" sz="2400">
          <a:solidFill>
            <a:srgbClr val="006699"/>
          </a:solidFill>
          <a:latin typeface="+mn-lt"/>
        </a:defRPr>
      </a:lvl2pPr>
      <a:lvl3pPr marL="1085850" indent="-228600" algn="l" rtl="0" eaLnBrk="0" fontAlgn="base" hangingPunct="0">
        <a:spcBef>
          <a:spcPct val="20000"/>
        </a:spcBef>
        <a:spcAft>
          <a:spcPct val="0"/>
        </a:spcAft>
        <a:buClr>
          <a:srgbClr val="99FF33"/>
        </a:buClr>
        <a:buChar char="•"/>
        <a:defRPr kumimoji="1" sz="2000">
          <a:solidFill>
            <a:srgbClr val="006699"/>
          </a:solidFill>
          <a:latin typeface="+mn-lt"/>
        </a:defRPr>
      </a:lvl3pPr>
      <a:lvl4pPr marL="1428750" indent="-228600" algn="l" rtl="0" eaLnBrk="0" fontAlgn="base" hangingPunct="0">
        <a:spcBef>
          <a:spcPct val="20000"/>
        </a:spcBef>
        <a:spcAft>
          <a:spcPct val="0"/>
        </a:spcAft>
        <a:buClr>
          <a:srgbClr val="CCCC00"/>
        </a:buClr>
        <a:buChar char="–"/>
        <a:defRPr kumimoji="1" sz="1400">
          <a:solidFill>
            <a:srgbClr val="006699"/>
          </a:solidFill>
          <a:latin typeface="+mn-lt"/>
        </a:defRPr>
      </a:lvl4pPr>
      <a:lvl5pPr marL="1771650" indent="-228600" algn="l" rtl="0" eaLnBrk="0" fontAlgn="base" hangingPunct="0">
        <a:spcBef>
          <a:spcPct val="20000"/>
        </a:spcBef>
        <a:spcAft>
          <a:spcPct val="0"/>
        </a:spcAft>
        <a:buClr>
          <a:srgbClr val="FFFF66"/>
        </a:buClr>
        <a:buChar char="•"/>
        <a:defRPr kumimoji="1" sz="1000">
          <a:solidFill>
            <a:srgbClr val="006699"/>
          </a:solidFill>
          <a:latin typeface="+mn-lt"/>
        </a:defRPr>
      </a:lvl5pPr>
      <a:lvl6pPr marL="2228850" indent="-228600" algn="l" rtl="0" eaLnBrk="0" fontAlgn="base" hangingPunct="0">
        <a:spcBef>
          <a:spcPct val="20000"/>
        </a:spcBef>
        <a:spcAft>
          <a:spcPct val="0"/>
        </a:spcAft>
        <a:buClr>
          <a:srgbClr val="FFFF66"/>
        </a:buClr>
        <a:buChar char="•"/>
        <a:defRPr kumimoji="1" sz="1000">
          <a:solidFill>
            <a:srgbClr val="006699"/>
          </a:solidFill>
          <a:latin typeface="+mn-lt"/>
        </a:defRPr>
      </a:lvl6pPr>
      <a:lvl7pPr marL="2686050" indent="-228600" algn="l" rtl="0" eaLnBrk="0" fontAlgn="base" hangingPunct="0">
        <a:spcBef>
          <a:spcPct val="20000"/>
        </a:spcBef>
        <a:spcAft>
          <a:spcPct val="0"/>
        </a:spcAft>
        <a:buClr>
          <a:srgbClr val="FFFF66"/>
        </a:buClr>
        <a:buChar char="•"/>
        <a:defRPr kumimoji="1" sz="1000">
          <a:solidFill>
            <a:srgbClr val="006699"/>
          </a:solidFill>
          <a:latin typeface="+mn-lt"/>
        </a:defRPr>
      </a:lvl7pPr>
      <a:lvl8pPr marL="3143250" indent="-228600" algn="l" rtl="0" eaLnBrk="0" fontAlgn="base" hangingPunct="0">
        <a:spcBef>
          <a:spcPct val="20000"/>
        </a:spcBef>
        <a:spcAft>
          <a:spcPct val="0"/>
        </a:spcAft>
        <a:buClr>
          <a:srgbClr val="FFFF66"/>
        </a:buClr>
        <a:buChar char="•"/>
        <a:defRPr kumimoji="1" sz="1000">
          <a:solidFill>
            <a:srgbClr val="006699"/>
          </a:solidFill>
          <a:latin typeface="+mn-lt"/>
        </a:defRPr>
      </a:lvl8pPr>
      <a:lvl9pPr marL="3600450" indent="-228600" algn="l" rtl="0" eaLnBrk="0" fontAlgn="base" hangingPunct="0">
        <a:spcBef>
          <a:spcPct val="20000"/>
        </a:spcBef>
        <a:spcAft>
          <a:spcPct val="0"/>
        </a:spcAft>
        <a:buClr>
          <a:srgbClr val="FFFF66"/>
        </a:buClr>
        <a:buChar char="•"/>
        <a:defRPr kumimoji="1" sz="1000">
          <a:solidFill>
            <a:srgbClr val="00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owa.win.udel.edu/owa/redir.aspx?C=1OXI7MgMv027e4mGo5hjHa0kmq4hr9EIKwadg4jgYaYSfOokTK1lI_jBXh28zsGkFFBLkdddlIE.&amp;URL=mailto:beth.draper@doe.k12.de.u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hyperlink" Target="http://www.google.com/url?sa=i&amp;rct=j&amp;q=framework%20cip%20art&amp;source=images&amp;cd=&amp;cad=rja&amp;uact=8&amp;docid=L13WqQOO7m8VFM&amp;tbnid=I208NPNEyocnmM:&amp;ved=0CAUQjRw&amp;url=http://blogs.msdn.com/b/willy-peter_schaub/archive/2012/11/23/willy-s-cave-dwelling-notes-10-managed-extensions-framework-mef-simplicity-rules.aspx&amp;ei=LRUeU-S6OdGIkQeNu4CYAQ&amp;bvm=bv.62578216,d.eW0&amp;psig=AFQjCNF8rvKhwX0Ya5DI8IMXasD37Ttf4g&amp;ust=1394566810992033"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29.wmf"/></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mailto:lsmith@doe.k12.de.us"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October 1, 2014</a:t>
            </a:r>
          </a:p>
          <a:p>
            <a:endParaRPr lang="en-US" dirty="0"/>
          </a:p>
          <a:p>
            <a:r>
              <a:rPr lang="en-US" dirty="0" smtClean="0"/>
              <a:t>WELCOME!</a:t>
            </a:r>
            <a:endParaRPr lang="en-US" dirty="0"/>
          </a:p>
        </p:txBody>
      </p:sp>
      <p:sp>
        <p:nvSpPr>
          <p:cNvPr id="2" name="Title 1"/>
          <p:cNvSpPr>
            <a:spLocks noGrp="1"/>
          </p:cNvSpPr>
          <p:nvPr>
            <p:ph type="ctrTitle"/>
          </p:nvPr>
        </p:nvSpPr>
        <p:spPr/>
        <p:txBody>
          <a:bodyPr/>
          <a:lstStyle/>
          <a:p>
            <a:r>
              <a:rPr lang="en-US" dirty="0" smtClean="0"/>
              <a:t>DE-PBS Cadre Meeting</a:t>
            </a:r>
            <a:endParaRPr lang="en-US" dirty="0"/>
          </a:p>
        </p:txBody>
      </p:sp>
      <p:pic>
        <p:nvPicPr>
          <p:cNvPr id="2051" name="Picture 3" descr="C:\Users\hearn\AppData\Local\Microsoft\Windows\Temporary Internet Files\Content.IE5\08C09JPZ\MP9004011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2265" y="3784092"/>
            <a:ext cx="3366135" cy="2692908"/>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922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14-15 </a:t>
            </a:r>
            <a:r>
              <a:rPr lang="en-US" dirty="0"/>
              <a:t>SY Phase </a:t>
            </a:r>
            <a:r>
              <a:rPr lang="en-US" dirty="0" smtClean="0"/>
              <a:t>Recognition</a:t>
            </a:r>
            <a:br>
              <a:rPr lang="en-US" dirty="0" smtClean="0"/>
            </a:br>
            <a:r>
              <a:rPr lang="en-US" dirty="0" smtClean="0"/>
              <a:t>Reminders</a:t>
            </a:r>
            <a:endParaRPr lang="en-US" dirty="0"/>
          </a:p>
        </p:txBody>
      </p:sp>
      <p:sp>
        <p:nvSpPr>
          <p:cNvPr id="8" name="Content Placeholder 7"/>
          <p:cNvSpPr>
            <a:spLocks noGrp="1"/>
          </p:cNvSpPr>
          <p:nvPr>
            <p:ph idx="1"/>
          </p:nvPr>
        </p:nvSpPr>
        <p:spPr>
          <a:xfrm>
            <a:off x="990600" y="1752600"/>
            <a:ext cx="7638288" cy="4648200"/>
          </a:xfrm>
        </p:spPr>
        <p:txBody>
          <a:bodyPr/>
          <a:lstStyle/>
          <a:p>
            <a:r>
              <a:rPr lang="en-US" sz="2800" dirty="0" smtClean="0"/>
              <a:t>Distribution typically in January</a:t>
            </a:r>
          </a:p>
          <a:p>
            <a:r>
              <a:rPr lang="en-US" sz="2800" dirty="0" smtClean="0"/>
              <a:t>Application </a:t>
            </a:r>
            <a:r>
              <a:rPr lang="en-US" sz="2800" dirty="0"/>
              <a:t>entails end of the year program reflection</a:t>
            </a:r>
          </a:p>
          <a:p>
            <a:r>
              <a:rPr lang="en-US" sz="2800" dirty="0"/>
              <a:t>Recognition reflects CURRENT year effort; schools maintaining or advancing levels should apply yearly</a:t>
            </a:r>
          </a:p>
          <a:p>
            <a:r>
              <a:rPr lang="en-US" sz="2800" dirty="0"/>
              <a:t>Process should be a team effort </a:t>
            </a:r>
          </a:p>
          <a:p>
            <a:r>
              <a:rPr lang="en-US" sz="2800" dirty="0"/>
              <a:t>Application </a:t>
            </a:r>
            <a:r>
              <a:rPr lang="en-US" sz="2800" dirty="0" smtClean="0"/>
              <a:t>review </a:t>
            </a:r>
            <a:r>
              <a:rPr lang="en-US" sz="2800" dirty="0"/>
              <a:t>- May</a:t>
            </a:r>
          </a:p>
          <a:p>
            <a:endParaRPr lang="en-US" dirty="0"/>
          </a:p>
        </p:txBody>
      </p:sp>
    </p:spTree>
    <p:extLst>
      <p:ext uri="{BB962C8B-B14F-4D97-AF65-F5344CB8AC3E}">
        <p14:creationId xmlns:p14="http://schemas.microsoft.com/office/powerpoint/2010/main" val="1578202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Sustainability</a:t>
            </a:r>
            <a:endParaRPr lang="en-US" dirty="0"/>
          </a:p>
        </p:txBody>
      </p:sp>
    </p:spTree>
    <p:extLst>
      <p:ext uri="{BB962C8B-B14F-4D97-AF65-F5344CB8AC3E}">
        <p14:creationId xmlns:p14="http://schemas.microsoft.com/office/powerpoint/2010/main" val="2062923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Calibri"/>
                <a:cs typeface="Calibri"/>
              </a:rPr>
              <a:t>Ensuring Sustainability of SWPBS</a:t>
            </a:r>
            <a:br>
              <a:rPr lang="en-US" sz="3200" dirty="0" smtClean="0">
                <a:latin typeface="Calibri"/>
                <a:cs typeface="Calibri"/>
              </a:rPr>
            </a:br>
            <a:r>
              <a:rPr lang="en-US" sz="2400" dirty="0" smtClean="0">
                <a:latin typeface="Calibri"/>
                <a:cs typeface="Calibri"/>
              </a:rPr>
              <a:t>SUBSIST  PBIS Sustainability Checklist:</a:t>
            </a:r>
            <a:r>
              <a:rPr lang="en-US" sz="2400" dirty="0">
                <a:latin typeface="Calibri"/>
                <a:cs typeface="Calibri"/>
              </a:rPr>
              <a:t> </a:t>
            </a:r>
            <a:r>
              <a:rPr lang="en-US" sz="2400" dirty="0" smtClean="0">
                <a:latin typeface="Calibri"/>
                <a:cs typeface="Calibri"/>
              </a:rPr>
              <a:t> Overcoming Barriers</a:t>
            </a:r>
            <a:endParaRPr lang="en-US" sz="2400" dirty="0">
              <a:latin typeface="+mn-lt"/>
            </a:endParaRPr>
          </a:p>
        </p:txBody>
      </p:sp>
      <p:sp>
        <p:nvSpPr>
          <p:cNvPr id="5" name="Content Placeholder 4"/>
          <p:cNvSpPr>
            <a:spLocks noGrp="1"/>
          </p:cNvSpPr>
          <p:nvPr>
            <p:ph sz="quarter" idx="1"/>
          </p:nvPr>
        </p:nvSpPr>
        <p:spPr>
          <a:xfrm>
            <a:off x="762000" y="1447800"/>
            <a:ext cx="7924800" cy="4343400"/>
          </a:xfrm>
        </p:spPr>
        <p:txBody>
          <a:bodyPr>
            <a:normAutofit fontScale="92500"/>
          </a:bodyPr>
          <a:lstStyle/>
          <a:p>
            <a:pPr>
              <a:buFont typeface="Arial"/>
              <a:buChar char="•"/>
            </a:pPr>
            <a:r>
              <a:rPr lang="en-US" dirty="0"/>
              <a:t>To overcome shifting priorities, the team and </a:t>
            </a:r>
            <a:r>
              <a:rPr lang="en-US" dirty="0" smtClean="0"/>
              <a:t>school administrators </a:t>
            </a:r>
            <a:r>
              <a:rPr lang="en-US" dirty="0"/>
              <a:t>review new initiatives and identify </a:t>
            </a:r>
            <a:r>
              <a:rPr lang="en-US" dirty="0" smtClean="0"/>
              <a:t>how PBIS can </a:t>
            </a:r>
            <a:r>
              <a:rPr lang="en-US" dirty="0"/>
              <a:t>contribute to/be integrated with those i</a:t>
            </a:r>
            <a:r>
              <a:rPr lang="en-US" dirty="0" smtClean="0"/>
              <a:t>nitiatives</a:t>
            </a:r>
          </a:p>
          <a:p>
            <a:pPr marL="114300" indent="0">
              <a:buNone/>
            </a:pPr>
            <a:endParaRPr lang="en-US" dirty="0"/>
          </a:p>
          <a:p>
            <a:r>
              <a:rPr lang="en-US" dirty="0"/>
              <a:t>To address general school </a:t>
            </a:r>
            <a:r>
              <a:rPr lang="en-US" dirty="0" smtClean="0"/>
              <a:t>turno</a:t>
            </a:r>
            <a:r>
              <a:rPr lang="en-US" dirty="0"/>
              <a:t>v</a:t>
            </a:r>
            <a:r>
              <a:rPr lang="en-US" dirty="0" smtClean="0"/>
              <a:t>er</a:t>
            </a:r>
            <a:r>
              <a:rPr lang="en-US" dirty="0"/>
              <a:t>, the </a:t>
            </a:r>
            <a:r>
              <a:rPr lang="en-US" dirty="0" smtClean="0"/>
              <a:t>PBIS</a:t>
            </a:r>
            <a:r>
              <a:rPr lang="en-US" dirty="0"/>
              <a:t> </a:t>
            </a:r>
            <a:r>
              <a:rPr lang="en-US" dirty="0" smtClean="0"/>
              <a:t>team is representative </a:t>
            </a:r>
            <a:r>
              <a:rPr lang="en-US" dirty="0"/>
              <a:t>and communicates with groups across </a:t>
            </a:r>
            <a:r>
              <a:rPr lang="en-US" dirty="0" smtClean="0"/>
              <a:t>the </a:t>
            </a:r>
            <a:r>
              <a:rPr lang="en-US" dirty="0"/>
              <a:t>school (e.g., administration, </a:t>
            </a:r>
            <a:r>
              <a:rPr lang="en-US" dirty="0" smtClean="0"/>
              <a:t>grade-level </a:t>
            </a:r>
            <a:r>
              <a:rPr lang="en-US" dirty="0"/>
              <a:t>teachers, </a:t>
            </a:r>
            <a:r>
              <a:rPr lang="en-US" dirty="0" smtClean="0"/>
              <a:t>specialists</a:t>
            </a:r>
            <a:r>
              <a:rPr lang="en-US" dirty="0"/>
              <a:t>, staff</a:t>
            </a:r>
            <a:r>
              <a:rPr lang="en-US" dirty="0" smtClean="0"/>
              <a:t>, students</a:t>
            </a:r>
            <a:r>
              <a:rPr lang="en-US" dirty="0"/>
              <a:t>)</a:t>
            </a:r>
          </a:p>
          <a:p>
            <a:pPr marL="114300" indent="0">
              <a:buNone/>
            </a:pPr>
            <a:endParaRPr lang="en-US" dirty="0"/>
          </a:p>
          <a:p>
            <a:r>
              <a:rPr lang="en-US" dirty="0"/>
              <a:t>To address “champion” turnover, the leadership and </a:t>
            </a:r>
            <a:r>
              <a:rPr lang="en-US" dirty="0" smtClean="0"/>
              <a:t>expertise </a:t>
            </a:r>
            <a:r>
              <a:rPr lang="en-US" dirty="0"/>
              <a:t>for implementing </a:t>
            </a:r>
            <a:r>
              <a:rPr lang="en-US" dirty="0" smtClean="0"/>
              <a:t> PBIS</a:t>
            </a:r>
            <a:r>
              <a:rPr lang="en-US" dirty="0"/>
              <a:t> </a:t>
            </a:r>
            <a:r>
              <a:rPr lang="en-US" dirty="0" smtClean="0"/>
              <a:t>is shared among </a:t>
            </a:r>
            <a:r>
              <a:rPr lang="en-US" dirty="0"/>
              <a:t>a </a:t>
            </a:r>
            <a:r>
              <a:rPr lang="en-US" dirty="0" smtClean="0"/>
              <a:t>number </a:t>
            </a:r>
            <a:r>
              <a:rPr lang="en-US" dirty="0"/>
              <a:t>of school personnel</a:t>
            </a:r>
          </a:p>
          <a:p>
            <a:pPr marL="114300" indent="0">
              <a:buNone/>
            </a:pPr>
            <a:endParaRPr lang="en-US" dirty="0"/>
          </a:p>
        </p:txBody>
      </p:sp>
      <p:sp>
        <p:nvSpPr>
          <p:cNvPr id="6" name="TextBox 5"/>
          <p:cNvSpPr txBox="1"/>
          <p:nvPr/>
        </p:nvSpPr>
        <p:spPr>
          <a:xfrm>
            <a:off x="990600" y="5943600"/>
            <a:ext cx="7467600" cy="1107996"/>
          </a:xfrm>
          <a:prstGeom prst="rect">
            <a:avLst/>
          </a:prstGeom>
          <a:noFill/>
        </p:spPr>
        <p:txBody>
          <a:bodyPr wrap="square" rtlCol="0">
            <a:spAutoFit/>
          </a:bodyPr>
          <a:lstStyle/>
          <a:p>
            <a:pPr algn="r"/>
            <a:r>
              <a:rPr lang="en-US" sz="1600" dirty="0"/>
              <a:t>SUBSIST </a:t>
            </a:r>
            <a:r>
              <a:rPr lang="en-US" sz="1600" dirty="0" smtClean="0"/>
              <a:t>Checklist1</a:t>
            </a:r>
            <a:r>
              <a:rPr lang="en-US" sz="1600" dirty="0"/>
              <a:t> </a:t>
            </a:r>
            <a:r>
              <a:rPr lang="en-US" sz="1600" dirty="0" smtClean="0"/>
              <a:t>McIntosh</a:t>
            </a:r>
            <a:r>
              <a:rPr lang="en-US" sz="1600" dirty="0"/>
              <a:t>, K., Doolittle, </a:t>
            </a:r>
            <a:r>
              <a:rPr lang="en-US" sz="1600" dirty="0" smtClean="0"/>
              <a:t>J.D</a:t>
            </a:r>
            <a:r>
              <a:rPr lang="en-US" sz="1600" dirty="0"/>
              <a:t>., Vincent, C. G., </a:t>
            </a:r>
            <a:r>
              <a:rPr lang="en-US" sz="1600" dirty="0" smtClean="0"/>
              <a:t>Horner</a:t>
            </a:r>
            <a:r>
              <a:rPr lang="en-US" sz="1600" dirty="0"/>
              <a:t>, R. H., &amp; Ervin, R. A. (</a:t>
            </a:r>
            <a:r>
              <a:rPr lang="en-US" sz="1600" dirty="0" smtClean="0"/>
              <a:t>2013)</a:t>
            </a:r>
            <a:r>
              <a:rPr lang="en-US" sz="1600" dirty="0"/>
              <a:t>. </a:t>
            </a:r>
            <a:r>
              <a:rPr lang="en-US" sz="1600" dirty="0" smtClean="0"/>
              <a:t>SUBSIST </a:t>
            </a:r>
            <a:r>
              <a:rPr lang="en-US" sz="1600" dirty="0"/>
              <a:t>PBIS </a:t>
            </a:r>
            <a:r>
              <a:rPr lang="en-US" sz="1600" dirty="0" smtClean="0"/>
              <a:t>Sustainability </a:t>
            </a:r>
            <a:r>
              <a:rPr lang="en-US" sz="1600" dirty="0"/>
              <a:t>Checklist </a:t>
            </a:r>
            <a:r>
              <a:rPr lang="en-US" sz="1600" dirty="0" smtClean="0"/>
              <a:t>(</a:t>
            </a:r>
            <a:r>
              <a:rPr lang="en-US" sz="1600" dirty="0"/>
              <a:t>Version 1.1</a:t>
            </a:r>
            <a:r>
              <a:rPr lang="en-US" sz="1600" dirty="0" smtClean="0"/>
              <a:t>). </a:t>
            </a:r>
            <a:r>
              <a:rPr lang="en-US" sz="1600" dirty="0"/>
              <a:t>Eugene, </a:t>
            </a:r>
            <a:r>
              <a:rPr lang="en-US" sz="1600" dirty="0" smtClean="0"/>
              <a:t>OR: Educational </a:t>
            </a:r>
            <a:r>
              <a:rPr lang="en-US" sz="1600" dirty="0"/>
              <a:t>and Community </a:t>
            </a:r>
            <a:r>
              <a:rPr lang="en-US" sz="1600" dirty="0" smtClean="0"/>
              <a:t>Supports, </a:t>
            </a:r>
            <a:r>
              <a:rPr lang="en-US" sz="1600" dirty="0"/>
              <a:t>University of </a:t>
            </a:r>
            <a:r>
              <a:rPr lang="en-US" sz="1600" dirty="0" smtClean="0"/>
              <a:t>Oregon</a:t>
            </a:r>
            <a:endParaRPr lang="en-US" sz="1600" dirty="0"/>
          </a:p>
          <a:p>
            <a:endParaRPr lang="en-US" dirty="0"/>
          </a:p>
        </p:txBody>
      </p:sp>
    </p:spTree>
    <p:extLst>
      <p:ext uri="{BB962C8B-B14F-4D97-AF65-F5344CB8AC3E}">
        <p14:creationId xmlns:p14="http://schemas.microsoft.com/office/powerpoint/2010/main" val="1719533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77312"/>
            <a:ext cx="9144000" cy="6504488"/>
          </a:xfrm>
          <a:prstGeom prst="rect">
            <a:avLst/>
          </a:prstGeom>
        </p:spPr>
      </p:pic>
      <p:sp>
        <p:nvSpPr>
          <p:cNvPr id="5" name="TextBox 4"/>
          <p:cNvSpPr txBox="1"/>
          <p:nvPr/>
        </p:nvSpPr>
        <p:spPr>
          <a:xfrm>
            <a:off x="3048000" y="304800"/>
            <a:ext cx="4495800" cy="461665"/>
          </a:xfrm>
          <a:prstGeom prst="rect">
            <a:avLst/>
          </a:prstGeom>
          <a:noFill/>
        </p:spPr>
        <p:txBody>
          <a:bodyPr wrap="square" rtlCol="0">
            <a:spAutoFit/>
          </a:bodyPr>
          <a:lstStyle/>
          <a:p>
            <a:r>
              <a:rPr lang="en-US" sz="2400" dirty="0" smtClean="0"/>
              <a:t>Enablers of Sustainability</a:t>
            </a:r>
            <a:endParaRPr lang="en-US" sz="2400" dirty="0"/>
          </a:p>
        </p:txBody>
      </p:sp>
    </p:spTree>
    <p:extLst>
      <p:ext uri="{BB962C8B-B14F-4D97-AF65-F5344CB8AC3E}">
        <p14:creationId xmlns:p14="http://schemas.microsoft.com/office/powerpoint/2010/main" val="1716366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dirty="0" smtClean="0"/>
              <a:t>Sustainability-Enhancing Strategies for School Team Members in face Principal Turnover</a:t>
            </a:r>
            <a:endParaRPr lang="en-US" sz="3200" dirty="0"/>
          </a:p>
        </p:txBody>
      </p:sp>
      <p:sp>
        <p:nvSpPr>
          <p:cNvPr id="3" name="Content Placeholder 2"/>
          <p:cNvSpPr>
            <a:spLocks noGrp="1"/>
          </p:cNvSpPr>
          <p:nvPr>
            <p:ph sz="quarter" idx="1"/>
          </p:nvPr>
        </p:nvSpPr>
        <p:spPr>
          <a:xfrm>
            <a:off x="685800" y="1295400"/>
            <a:ext cx="8534400" cy="4572000"/>
          </a:xfrm>
        </p:spPr>
        <p:txBody>
          <a:bodyPr>
            <a:normAutofit fontScale="92500" lnSpcReduction="20000"/>
          </a:bodyPr>
          <a:lstStyle/>
          <a:p>
            <a:r>
              <a:rPr lang="en-US" dirty="0" smtClean="0"/>
              <a:t>Ensure teams are representative of the whole school</a:t>
            </a:r>
          </a:p>
          <a:p>
            <a:r>
              <a:rPr lang="en-US" dirty="0" smtClean="0"/>
              <a:t>Plan proactively for sustainability</a:t>
            </a:r>
          </a:p>
          <a:p>
            <a:pPr lvl="1"/>
            <a:r>
              <a:rPr lang="en-US" dirty="0" smtClean="0"/>
              <a:t>Many individuals have skills to maintain when key members leave</a:t>
            </a:r>
          </a:p>
          <a:p>
            <a:r>
              <a:rPr lang="en-US" dirty="0" smtClean="0"/>
              <a:t>Create a practice handbook</a:t>
            </a:r>
            <a:endParaRPr lang="en-US" dirty="0"/>
          </a:p>
          <a:p>
            <a:r>
              <a:rPr lang="en-US" dirty="0" smtClean="0"/>
              <a:t>Meet with incoming administrator</a:t>
            </a:r>
          </a:p>
          <a:p>
            <a:pPr lvl="1"/>
            <a:r>
              <a:rPr lang="en-US" dirty="0" smtClean="0"/>
              <a:t>Determine best way to present current practices as they relate to high-priority initiatives</a:t>
            </a:r>
          </a:p>
          <a:p>
            <a:pPr lvl="1"/>
            <a:r>
              <a:rPr lang="en-US" dirty="0" smtClean="0"/>
              <a:t>Share outcome data that aligns with goals</a:t>
            </a:r>
          </a:p>
          <a:p>
            <a:pPr lvl="1"/>
            <a:r>
              <a:rPr lang="en-US" dirty="0" smtClean="0"/>
              <a:t>Consider how new administrator goals might fit within existing practices</a:t>
            </a:r>
          </a:p>
          <a:p>
            <a:r>
              <a:rPr lang="en-US" dirty="0" smtClean="0"/>
              <a:t>Recruit district support</a:t>
            </a:r>
          </a:p>
          <a:p>
            <a:pPr lvl="1"/>
            <a:r>
              <a:rPr lang="en-US" dirty="0" smtClean="0"/>
              <a:t>Provide district teams/leadership with updates related to valued outcomes</a:t>
            </a:r>
          </a:p>
          <a:p>
            <a:pPr lvl="1"/>
            <a:r>
              <a:rPr lang="en-US" dirty="0" smtClean="0"/>
              <a:t>District policies that support effective practices</a:t>
            </a:r>
          </a:p>
          <a:p>
            <a:pPr lvl="1"/>
            <a:r>
              <a:rPr lang="en-US" dirty="0" smtClean="0"/>
              <a:t>Increase visibility by sharing both within and outside of district</a:t>
            </a:r>
          </a:p>
        </p:txBody>
      </p:sp>
      <p:sp>
        <p:nvSpPr>
          <p:cNvPr id="4" name="TextBox 3"/>
          <p:cNvSpPr txBox="1"/>
          <p:nvPr/>
        </p:nvSpPr>
        <p:spPr>
          <a:xfrm>
            <a:off x="1752600" y="6096000"/>
            <a:ext cx="7696200" cy="646331"/>
          </a:xfrm>
          <a:prstGeom prst="rect">
            <a:avLst/>
          </a:prstGeom>
          <a:noFill/>
        </p:spPr>
        <p:txBody>
          <a:bodyPr wrap="square" rtlCol="0">
            <a:spAutoFit/>
          </a:bodyPr>
          <a:lstStyle/>
          <a:p>
            <a:r>
              <a:rPr lang="en-US" dirty="0" smtClean="0"/>
              <a:t>Strickland-Cohen, McIntosh &amp; Horner, 2014.  </a:t>
            </a:r>
            <a:r>
              <a:rPr lang="en-US" i="1" dirty="0" smtClean="0"/>
              <a:t>Effective Practices in the Face of Principal Turnover.</a:t>
            </a:r>
            <a:r>
              <a:rPr lang="en-US" dirty="0" smtClean="0"/>
              <a:t>  Teaching Exceptional Children, </a:t>
            </a:r>
            <a:r>
              <a:rPr lang="en-US" dirty="0" err="1" smtClean="0"/>
              <a:t>vol</a:t>
            </a:r>
            <a:r>
              <a:rPr lang="en-US" dirty="0" smtClean="0"/>
              <a:t> 46, No. 3, pp. 19-25 </a:t>
            </a:r>
            <a:endParaRPr lang="en-US" dirty="0"/>
          </a:p>
        </p:txBody>
      </p:sp>
    </p:spTree>
    <p:extLst>
      <p:ext uri="{BB962C8B-B14F-4D97-AF65-F5344CB8AC3E}">
        <p14:creationId xmlns:p14="http://schemas.microsoft.com/office/powerpoint/2010/main" val="780243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19200" y="3200400"/>
            <a:ext cx="6477000" cy="2286000"/>
          </a:xfrm>
        </p:spPr>
        <p:txBody>
          <a:bodyPr>
            <a:normAutofit/>
          </a:bodyPr>
          <a:lstStyle/>
          <a:p>
            <a:r>
              <a:rPr lang="en-US" dirty="0" smtClean="0"/>
              <a:t>Grant</a:t>
            </a:r>
          </a:p>
          <a:p>
            <a:r>
              <a:rPr lang="en-US" dirty="0" smtClean="0"/>
              <a:t>SW </a:t>
            </a:r>
            <a:r>
              <a:rPr lang="en-US" dirty="0"/>
              <a:t>T</a:t>
            </a:r>
            <a:r>
              <a:rPr lang="en-US" dirty="0" smtClean="0"/>
              <a:t>eam Training</a:t>
            </a:r>
          </a:p>
          <a:p>
            <a:r>
              <a:rPr lang="en-US" dirty="0" smtClean="0"/>
              <a:t>PEERS</a:t>
            </a:r>
          </a:p>
          <a:p>
            <a:r>
              <a:rPr lang="en-US" dirty="0" smtClean="0"/>
              <a:t>1 Day School-wide PBS</a:t>
            </a:r>
            <a:endParaRPr lang="en-US" dirty="0"/>
          </a:p>
        </p:txBody>
      </p:sp>
      <p:sp>
        <p:nvSpPr>
          <p:cNvPr id="2" name="Title 1"/>
          <p:cNvSpPr>
            <a:spLocks noGrp="1"/>
          </p:cNvSpPr>
          <p:nvPr>
            <p:ph type="ctrTitle"/>
          </p:nvPr>
        </p:nvSpPr>
        <p:spPr/>
        <p:txBody>
          <a:bodyPr>
            <a:normAutofit/>
          </a:bodyPr>
          <a:lstStyle/>
          <a:p>
            <a:r>
              <a:rPr lang="en-US" dirty="0" smtClean="0"/>
              <a:t>Summer 2014 Update</a:t>
            </a:r>
            <a:endParaRPr lang="en-US" dirty="0"/>
          </a:p>
        </p:txBody>
      </p:sp>
    </p:spTree>
    <p:extLst>
      <p:ext uri="{BB962C8B-B14F-4D97-AF65-F5344CB8AC3E}">
        <p14:creationId xmlns:p14="http://schemas.microsoft.com/office/powerpoint/2010/main" val="1088488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3200" dirty="0" smtClean="0"/>
              <a:t>School Climate and Student Success Grant</a:t>
            </a:r>
            <a:endParaRPr lang="en-US" sz="3200" dirty="0"/>
          </a:p>
        </p:txBody>
      </p:sp>
      <p:sp>
        <p:nvSpPr>
          <p:cNvPr id="3" name="Content Placeholder 2"/>
          <p:cNvSpPr>
            <a:spLocks noGrp="1"/>
          </p:cNvSpPr>
          <p:nvPr>
            <p:ph idx="1"/>
          </p:nvPr>
        </p:nvSpPr>
        <p:spPr>
          <a:xfrm>
            <a:off x="457200" y="1295400"/>
            <a:ext cx="8153400" cy="4953000"/>
          </a:xfrm>
        </p:spPr>
        <p:txBody>
          <a:bodyPr>
            <a:normAutofit fontScale="85000" lnSpcReduction="20000"/>
          </a:bodyPr>
          <a:lstStyle/>
          <a:p>
            <a:r>
              <a:rPr lang="en-US" sz="3000" b="1" dirty="0"/>
              <a:t>Component </a:t>
            </a:r>
            <a:r>
              <a:rPr lang="en-US" sz="3000" b="1" dirty="0" smtClean="0"/>
              <a:t>1: Expanded Evidence-Based PD </a:t>
            </a:r>
            <a:r>
              <a:rPr lang="en-US" sz="3000" b="1" dirty="0"/>
              <a:t>and </a:t>
            </a:r>
            <a:r>
              <a:rPr lang="en-US" sz="3000" b="1" dirty="0" smtClean="0"/>
              <a:t>Data Integration Tools</a:t>
            </a:r>
            <a:endParaRPr lang="en-US" sz="1300" b="1" dirty="0" smtClean="0"/>
          </a:p>
          <a:p>
            <a:pPr marL="0" indent="0">
              <a:buNone/>
            </a:pPr>
            <a:r>
              <a:rPr lang="en-US" sz="1300" b="1" dirty="0" smtClean="0"/>
              <a:t> </a:t>
            </a:r>
          </a:p>
          <a:p>
            <a:pPr lvl="1"/>
            <a:r>
              <a:rPr lang="en-US" sz="2800" dirty="0" smtClean="0"/>
              <a:t>All existing DE-PBS LEAs </a:t>
            </a:r>
            <a:r>
              <a:rPr lang="en-US" sz="2800" dirty="0"/>
              <a:t>and </a:t>
            </a:r>
            <a:r>
              <a:rPr lang="en-US" sz="2800" dirty="0" smtClean="0"/>
              <a:t>schools </a:t>
            </a:r>
          </a:p>
          <a:p>
            <a:pPr lvl="1"/>
            <a:r>
              <a:rPr lang="en-US" sz="2800" dirty="0" smtClean="0"/>
              <a:t>Any new LEAs and/or schools that start DE-PBS </a:t>
            </a:r>
          </a:p>
          <a:p>
            <a:pPr marL="457200" lvl="1" indent="0">
              <a:buNone/>
            </a:pPr>
            <a:r>
              <a:rPr lang="en-US" sz="2800" dirty="0"/>
              <a:t> </a:t>
            </a:r>
            <a:r>
              <a:rPr lang="en-US" sz="2800" dirty="0" smtClean="0"/>
              <a:t>    over the course of the grant</a:t>
            </a:r>
          </a:p>
          <a:p>
            <a:endParaRPr lang="en-US" sz="3000" dirty="0"/>
          </a:p>
          <a:p>
            <a:r>
              <a:rPr lang="en-US" sz="3000" b="1" dirty="0" smtClean="0"/>
              <a:t>Component 2: Increased Quantity and Quality of Existing TA</a:t>
            </a:r>
            <a:endParaRPr lang="en-US" sz="1300" b="1" dirty="0" smtClean="0"/>
          </a:p>
          <a:p>
            <a:endParaRPr lang="en-US" sz="1300" b="1" dirty="0" smtClean="0"/>
          </a:p>
          <a:p>
            <a:pPr lvl="1"/>
            <a:r>
              <a:rPr lang="en-US" sz="2800" dirty="0" smtClean="0"/>
              <a:t>3 priority LEAs, and particularly 9 </a:t>
            </a:r>
            <a:r>
              <a:rPr lang="en-US" sz="2800" i="1" dirty="0" smtClean="0"/>
              <a:t>focus schools,  </a:t>
            </a:r>
            <a:r>
              <a:rPr lang="en-US" sz="2800" dirty="0" smtClean="0"/>
              <a:t>identified as having the greatest needs</a:t>
            </a:r>
          </a:p>
          <a:p>
            <a:pPr lvl="2"/>
            <a:r>
              <a:rPr lang="en-US" sz="2600" b="1" dirty="0" smtClean="0"/>
              <a:t>Red Clay </a:t>
            </a:r>
          </a:p>
          <a:p>
            <a:pPr lvl="2"/>
            <a:r>
              <a:rPr lang="en-US" sz="2600" b="1" dirty="0" smtClean="0"/>
              <a:t>Brandywine</a:t>
            </a:r>
            <a:endParaRPr lang="en-US" sz="2600" dirty="0" smtClean="0"/>
          </a:p>
          <a:p>
            <a:pPr lvl="2"/>
            <a:r>
              <a:rPr lang="en-US" sz="2600" b="1" dirty="0" smtClean="0"/>
              <a:t>Capital</a:t>
            </a:r>
          </a:p>
          <a:p>
            <a:pPr marL="1371600" lvl="3" indent="0">
              <a:buNone/>
            </a:pPr>
            <a:endParaRPr lang="en-US" sz="1800" dirty="0"/>
          </a:p>
          <a:p>
            <a:pPr lvl="1"/>
            <a:endParaRPr lang="en-US" sz="1600" dirty="0" smtClean="0"/>
          </a:p>
        </p:txBody>
      </p:sp>
      <p:pic>
        <p:nvPicPr>
          <p:cNvPr id="7" name="Picture 2" descr="http://www.surpriseexperiences.com/wp-content/uploads/celebration-pictures_2983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974351"/>
            <a:ext cx="2404168" cy="185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446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School-wide Team Training</a:t>
            </a:r>
            <a:endParaRPr lang="en-US" dirty="0"/>
          </a:p>
        </p:txBody>
      </p:sp>
      <p:sp>
        <p:nvSpPr>
          <p:cNvPr id="3" name="Content Placeholder 2"/>
          <p:cNvSpPr>
            <a:spLocks noGrp="1"/>
          </p:cNvSpPr>
          <p:nvPr>
            <p:ph sz="quarter" idx="1"/>
          </p:nvPr>
        </p:nvSpPr>
        <p:spPr/>
        <p:txBody>
          <a:bodyPr/>
          <a:lstStyle/>
          <a:p>
            <a:r>
              <a:rPr lang="en-US" dirty="0" smtClean="0"/>
              <a:t>2 sessions (June &amp; July)</a:t>
            </a:r>
          </a:p>
          <a:p>
            <a:r>
              <a:rPr lang="en-US" dirty="0" smtClean="0"/>
              <a:t>Total 6 new schools;  2 revamping team</a:t>
            </a:r>
          </a:p>
          <a:p>
            <a:r>
              <a:rPr lang="en-US" dirty="0" smtClean="0"/>
              <a:t>1 group-based training; 1 follow up session with Project Coach</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30371727"/>
              </p:ext>
            </p:extLst>
          </p:nvPr>
        </p:nvGraphicFramePr>
        <p:xfrm>
          <a:off x="1447800" y="3581400"/>
          <a:ext cx="6096000" cy="1854200"/>
        </p:xfrm>
        <a:graphic>
          <a:graphicData uri="http://schemas.openxmlformats.org/drawingml/2006/table">
            <a:tbl>
              <a:tblPr firstRow="1" bandRow="1">
                <a:tableStyleId>{21E4AEA4-8DFA-4A89-87EB-49C32662AFE0}</a:tableStyleId>
              </a:tblPr>
              <a:tblGrid>
                <a:gridCol w="3048000"/>
                <a:gridCol w="3048000"/>
              </a:tblGrid>
              <a:tr h="370840">
                <a:tc>
                  <a:txBody>
                    <a:bodyPr/>
                    <a:lstStyle/>
                    <a:p>
                      <a:r>
                        <a:rPr lang="en-US" dirty="0" smtClean="0"/>
                        <a:t>June</a:t>
                      </a:r>
                      <a:r>
                        <a:rPr lang="en-US" baseline="0" dirty="0" smtClean="0"/>
                        <a:t> Session</a:t>
                      </a:r>
                      <a:endParaRPr lang="en-US" dirty="0"/>
                    </a:p>
                  </a:txBody>
                  <a:tcPr/>
                </a:tc>
                <a:tc>
                  <a:txBody>
                    <a:bodyPr/>
                    <a:lstStyle/>
                    <a:p>
                      <a:r>
                        <a:rPr lang="en-US" dirty="0" smtClean="0"/>
                        <a:t>July Session</a:t>
                      </a:r>
                      <a:endParaRPr lang="en-US" dirty="0"/>
                    </a:p>
                  </a:txBody>
                  <a:tcPr/>
                </a:tc>
              </a:tr>
              <a:tr h="370840">
                <a:tc>
                  <a:txBody>
                    <a:bodyPr/>
                    <a:lstStyle/>
                    <a:p>
                      <a:r>
                        <a:rPr lang="en-US" dirty="0" smtClean="0"/>
                        <a:t>Campus Community</a:t>
                      </a:r>
                      <a:endParaRPr lang="en-US" dirty="0"/>
                    </a:p>
                  </a:txBody>
                  <a:tcPr/>
                </a:tc>
                <a:tc>
                  <a:txBody>
                    <a:bodyPr/>
                    <a:lstStyle/>
                    <a:p>
                      <a:r>
                        <a:rPr lang="en-US" dirty="0" smtClean="0"/>
                        <a:t>Stokes Elementary</a:t>
                      </a:r>
                      <a:endParaRPr lang="en-US" dirty="0"/>
                    </a:p>
                  </a:txBody>
                  <a:tcPr/>
                </a:tc>
              </a:tr>
              <a:tr h="370840">
                <a:tc>
                  <a:txBody>
                    <a:bodyPr/>
                    <a:lstStyle/>
                    <a:p>
                      <a:r>
                        <a:rPr lang="en-US" dirty="0" smtClean="0"/>
                        <a:t>Gunning</a:t>
                      </a:r>
                      <a:r>
                        <a:rPr lang="en-US" baseline="0" dirty="0" smtClean="0"/>
                        <a:t> Bedford Middle</a:t>
                      </a:r>
                      <a:endParaRPr lang="en-US" dirty="0"/>
                    </a:p>
                  </a:txBody>
                  <a:tcPr/>
                </a:tc>
                <a:tc>
                  <a:txBody>
                    <a:bodyPr/>
                    <a:lstStyle/>
                    <a:p>
                      <a:r>
                        <a:rPr lang="en-US" dirty="0" smtClean="0"/>
                        <a:t>Seaford Central Elementary</a:t>
                      </a:r>
                      <a:endParaRPr lang="en-US" dirty="0"/>
                    </a:p>
                  </a:txBody>
                  <a:tcPr/>
                </a:tc>
              </a:tr>
              <a:tr h="370840">
                <a:tc>
                  <a:txBody>
                    <a:bodyPr/>
                    <a:lstStyle/>
                    <a:p>
                      <a:r>
                        <a:rPr lang="en-US" dirty="0" err="1" smtClean="0"/>
                        <a:t>Marbrook</a:t>
                      </a:r>
                      <a:r>
                        <a:rPr lang="en-US" baseline="0" dirty="0" smtClean="0"/>
                        <a:t> Elementary</a:t>
                      </a:r>
                      <a:endParaRPr lang="en-US" dirty="0"/>
                    </a:p>
                  </a:txBody>
                  <a:tcPr/>
                </a:tc>
                <a:tc>
                  <a:txBody>
                    <a:bodyPr/>
                    <a:lstStyle/>
                    <a:p>
                      <a:r>
                        <a:rPr lang="en-US" dirty="0" smtClean="0"/>
                        <a:t>Seaford High</a:t>
                      </a:r>
                      <a:endParaRPr lang="en-US" dirty="0"/>
                    </a:p>
                  </a:txBody>
                  <a:tcPr/>
                </a:tc>
              </a:tr>
              <a:tr h="370840">
                <a:tc>
                  <a:txBody>
                    <a:bodyPr/>
                    <a:lstStyle/>
                    <a:p>
                      <a:r>
                        <a:rPr lang="en-US" dirty="0" smtClean="0"/>
                        <a:t>Stubbs Elementary*</a:t>
                      </a:r>
                      <a:endParaRPr lang="en-US" dirty="0"/>
                    </a:p>
                  </a:txBody>
                  <a:tcPr/>
                </a:tc>
                <a:tc>
                  <a:txBody>
                    <a:bodyPr/>
                    <a:lstStyle/>
                    <a:p>
                      <a:r>
                        <a:rPr lang="en-US" dirty="0" smtClean="0"/>
                        <a:t>North Laurel Elementary*</a:t>
                      </a:r>
                      <a:endParaRPr lang="en-US" dirty="0"/>
                    </a:p>
                  </a:txBody>
                  <a:tcPr/>
                </a:tc>
              </a:tr>
            </a:tbl>
          </a:graphicData>
        </a:graphic>
      </p:graphicFrame>
    </p:spTree>
    <p:extLst>
      <p:ext uri="{BB962C8B-B14F-4D97-AF65-F5344CB8AC3E}">
        <p14:creationId xmlns:p14="http://schemas.microsoft.com/office/powerpoint/2010/main" val="1460234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7772400" cy="1143000"/>
          </a:xfrm>
        </p:spPr>
        <p:txBody>
          <a:bodyPr/>
          <a:lstStyle/>
          <a:p>
            <a:r>
              <a:rPr lang="en-US" dirty="0" smtClean="0"/>
              <a:t>PEERS Curriculum for Schools</a:t>
            </a:r>
            <a:endParaRPr lang="en-US" dirty="0"/>
          </a:p>
        </p:txBody>
      </p:sp>
      <p:sp>
        <p:nvSpPr>
          <p:cNvPr id="5" name="Content Placeholder 4"/>
          <p:cNvSpPr>
            <a:spLocks noGrp="1"/>
          </p:cNvSpPr>
          <p:nvPr>
            <p:ph idx="1"/>
          </p:nvPr>
        </p:nvSpPr>
        <p:spPr>
          <a:xfrm>
            <a:off x="533400" y="990600"/>
            <a:ext cx="8610600" cy="5867400"/>
          </a:xfrm>
        </p:spPr>
        <p:txBody>
          <a:bodyPr>
            <a:normAutofit fontScale="92500" lnSpcReduction="10000"/>
          </a:bodyPr>
          <a:lstStyle/>
          <a:p>
            <a:r>
              <a:rPr lang="en-US" dirty="0"/>
              <a:t>PEERS is an evidence-based curriculum developed for higher functioning adolescents without significant intellectual disabilities </a:t>
            </a:r>
          </a:p>
          <a:p>
            <a:r>
              <a:rPr lang="en-US" dirty="0" smtClean="0"/>
              <a:t>Developed at UCLA by Dr. Elizabeth </a:t>
            </a:r>
            <a:r>
              <a:rPr lang="en-US" dirty="0" err="1" smtClean="0"/>
              <a:t>Laugeson</a:t>
            </a:r>
            <a:endParaRPr lang="en-US" dirty="0" smtClean="0"/>
          </a:p>
          <a:p>
            <a:r>
              <a:rPr lang="en-US" dirty="0"/>
              <a:t>F</a:t>
            </a:r>
            <a:r>
              <a:rPr lang="en-US" dirty="0" smtClean="0"/>
              <a:t>ocuses </a:t>
            </a:r>
            <a:r>
              <a:rPr lang="en-US" dirty="0"/>
              <a:t>on </a:t>
            </a:r>
            <a:r>
              <a:rPr lang="en-US" dirty="0" smtClean="0"/>
              <a:t>making </a:t>
            </a:r>
            <a:r>
              <a:rPr lang="en-US" dirty="0"/>
              <a:t>and keeping friends </a:t>
            </a:r>
            <a:endParaRPr lang="en-US" dirty="0" smtClean="0"/>
          </a:p>
          <a:p>
            <a:r>
              <a:rPr lang="en-US" dirty="0" smtClean="0"/>
              <a:t>Lessons </a:t>
            </a:r>
            <a:r>
              <a:rPr lang="en-US" dirty="0"/>
              <a:t>include topics such </a:t>
            </a:r>
            <a:r>
              <a:rPr lang="en-US" dirty="0" smtClean="0"/>
              <a:t>as: </a:t>
            </a:r>
          </a:p>
          <a:p>
            <a:pPr lvl="1"/>
            <a:r>
              <a:rPr lang="en-US" dirty="0" smtClean="0"/>
              <a:t>having </a:t>
            </a:r>
            <a:r>
              <a:rPr lang="en-US" dirty="0"/>
              <a:t>two-way </a:t>
            </a:r>
            <a:r>
              <a:rPr lang="en-US" dirty="0" smtClean="0"/>
              <a:t>conversations</a:t>
            </a:r>
          </a:p>
          <a:p>
            <a:pPr lvl="1"/>
            <a:r>
              <a:rPr lang="en-US" dirty="0" smtClean="0"/>
              <a:t>electronic </a:t>
            </a:r>
            <a:r>
              <a:rPr lang="en-US" dirty="0"/>
              <a:t>forms of </a:t>
            </a:r>
            <a:r>
              <a:rPr lang="en-US" dirty="0" smtClean="0"/>
              <a:t>communication</a:t>
            </a:r>
            <a:endParaRPr lang="en-US" dirty="0"/>
          </a:p>
          <a:p>
            <a:pPr lvl="1"/>
            <a:r>
              <a:rPr lang="en-US" dirty="0" smtClean="0"/>
              <a:t>choosing </a:t>
            </a:r>
            <a:r>
              <a:rPr lang="en-US" dirty="0"/>
              <a:t>appropriate </a:t>
            </a:r>
            <a:r>
              <a:rPr lang="en-US" dirty="0" smtClean="0"/>
              <a:t>friends</a:t>
            </a:r>
          </a:p>
          <a:p>
            <a:pPr lvl="1"/>
            <a:r>
              <a:rPr lang="en-US" dirty="0" smtClean="0"/>
              <a:t>managing </a:t>
            </a:r>
            <a:r>
              <a:rPr lang="en-US" dirty="0"/>
              <a:t>arguments with </a:t>
            </a:r>
            <a:r>
              <a:rPr lang="en-US" dirty="0" smtClean="0"/>
              <a:t>friends</a:t>
            </a:r>
          </a:p>
          <a:p>
            <a:pPr lvl="1"/>
            <a:r>
              <a:rPr lang="en-US" dirty="0" smtClean="0"/>
              <a:t>handling </a:t>
            </a:r>
            <a:r>
              <a:rPr lang="en-US" dirty="0"/>
              <a:t>teasing and </a:t>
            </a:r>
            <a:r>
              <a:rPr lang="en-US" dirty="0" smtClean="0"/>
              <a:t>bullying </a:t>
            </a:r>
          </a:p>
          <a:p>
            <a:r>
              <a:rPr lang="en-US" dirty="0" smtClean="0"/>
              <a:t>PEERS </a:t>
            </a:r>
            <a:r>
              <a:rPr lang="en-US" dirty="0"/>
              <a:t>teaches </a:t>
            </a:r>
            <a:r>
              <a:rPr lang="en-US" dirty="0" smtClean="0"/>
              <a:t>ecologically valid social </a:t>
            </a:r>
            <a:r>
              <a:rPr lang="en-US" dirty="0"/>
              <a:t>skills using concrete rules and systematic steps of social </a:t>
            </a:r>
            <a:r>
              <a:rPr lang="en-US" dirty="0" smtClean="0"/>
              <a:t>behavior.  </a:t>
            </a:r>
          </a:p>
          <a:p>
            <a:r>
              <a:rPr lang="en-US" dirty="0" smtClean="0"/>
              <a:t>Curriculum utilizes </a:t>
            </a:r>
            <a:r>
              <a:rPr lang="en-US" dirty="0"/>
              <a:t>the Socratic method, role-play demonstrations, perspective taking questions, coaching with feedback, and homework assignments. </a:t>
            </a:r>
          </a:p>
        </p:txBody>
      </p:sp>
      <p:pic>
        <p:nvPicPr>
          <p:cNvPr id="2" name="Picture 1" descr="teens_talking_in_circ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9901" y="2438400"/>
            <a:ext cx="2968300" cy="1981200"/>
          </a:xfrm>
          <a:prstGeom prst="rect">
            <a:avLst/>
          </a:prstGeom>
        </p:spPr>
      </p:pic>
    </p:spTree>
    <p:extLst>
      <p:ext uri="{BB962C8B-B14F-4D97-AF65-F5344CB8AC3E}">
        <p14:creationId xmlns:p14="http://schemas.microsoft.com/office/powerpoint/2010/main" val="2510583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PEERS</a:t>
            </a:r>
            <a:br>
              <a:rPr lang="en-US" dirty="0" smtClean="0"/>
            </a:br>
            <a:r>
              <a:rPr lang="en-US" sz="1200" dirty="0" smtClean="0"/>
              <a:t>Program for the Education and Enrichment of Relational Skills</a:t>
            </a:r>
            <a:br>
              <a:rPr lang="en-US" sz="1200" dirty="0" smtClean="0"/>
            </a:br>
            <a:r>
              <a:rPr lang="en-US" sz="1200" dirty="0" smtClean="0"/>
              <a:t>(</a:t>
            </a:r>
            <a:r>
              <a:rPr lang="en-US" sz="1200" dirty="0" err="1" smtClean="0"/>
              <a:t>Laugeson</a:t>
            </a:r>
            <a:r>
              <a:rPr lang="en-US" sz="1200" dirty="0" smtClean="0"/>
              <a:t>, 2014)</a:t>
            </a:r>
            <a:endParaRPr lang="en-US" sz="1200" dirty="0"/>
          </a:p>
        </p:txBody>
      </p:sp>
      <p:sp>
        <p:nvSpPr>
          <p:cNvPr id="3" name="Content Placeholder 2"/>
          <p:cNvSpPr>
            <a:spLocks noGrp="1"/>
          </p:cNvSpPr>
          <p:nvPr>
            <p:ph idx="1"/>
          </p:nvPr>
        </p:nvSpPr>
        <p:spPr>
          <a:xfrm>
            <a:off x="914400" y="1905000"/>
            <a:ext cx="7772400" cy="4114800"/>
          </a:xfrm>
        </p:spPr>
        <p:txBody>
          <a:bodyPr>
            <a:normAutofit/>
          </a:bodyPr>
          <a:lstStyle/>
          <a:p>
            <a:r>
              <a:rPr lang="en-US" dirty="0" smtClean="0"/>
              <a:t>Treatment for middle and high school students with ASD</a:t>
            </a:r>
          </a:p>
          <a:p>
            <a:r>
              <a:rPr lang="en-US" dirty="0" smtClean="0"/>
              <a:t>16-week curriculum</a:t>
            </a:r>
          </a:p>
          <a:p>
            <a:r>
              <a:rPr lang="en-US" dirty="0" smtClean="0"/>
              <a:t>Small group format</a:t>
            </a:r>
          </a:p>
          <a:p>
            <a:pPr lvl="1"/>
            <a:r>
              <a:rPr lang="en-US" dirty="0" smtClean="0"/>
              <a:t>7-10 group members</a:t>
            </a:r>
          </a:p>
          <a:p>
            <a:r>
              <a:rPr lang="en-US" dirty="0" smtClean="0"/>
              <a:t>30-60 minute daily lesson plans</a:t>
            </a:r>
          </a:p>
          <a:p>
            <a:r>
              <a:rPr lang="en-US" dirty="0" smtClean="0"/>
              <a:t>Teacher-facilitated in the classroom</a:t>
            </a:r>
          </a:p>
          <a:p>
            <a:r>
              <a:rPr lang="en-US" dirty="0" smtClean="0"/>
              <a:t>Includes weekly comprehensive parent handouts</a:t>
            </a:r>
            <a:endParaRPr lang="en-US" dirty="0"/>
          </a:p>
        </p:txBody>
      </p:sp>
    </p:spTree>
    <p:extLst>
      <p:ext uri="{BB962C8B-B14F-4D97-AF65-F5344CB8AC3E}">
        <p14:creationId xmlns:p14="http://schemas.microsoft.com/office/powerpoint/2010/main" val="319132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normAutofit/>
          </a:bodyPr>
          <a:lstStyle/>
          <a:p>
            <a:pPr algn="ct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quarter" idx="1"/>
          </p:nvPr>
        </p:nvSpPr>
        <p:spPr>
          <a:xfrm>
            <a:off x="914400" y="1295400"/>
            <a:ext cx="7772400" cy="4572000"/>
          </a:xfrm>
        </p:spPr>
        <p:txBody>
          <a:bodyPr/>
          <a:lstStyle/>
          <a:p>
            <a:r>
              <a:rPr lang="en-US" dirty="0" smtClean="0"/>
              <a:t>Introductions </a:t>
            </a:r>
          </a:p>
          <a:p>
            <a:r>
              <a:rPr lang="en-US" dirty="0" smtClean="0"/>
              <a:t>Tell me something good, cause that’s what I want to hear:</a:t>
            </a:r>
          </a:p>
          <a:p>
            <a:pPr lvl="1"/>
            <a:r>
              <a:rPr lang="en-US" dirty="0" smtClean="0"/>
              <a:t>What’s something fun you did this summer or an interest or hobby that others may not know about you?</a:t>
            </a:r>
          </a:p>
        </p:txBody>
      </p:sp>
      <p:pic>
        <p:nvPicPr>
          <p:cNvPr id="6" name="Picture 5" descr="girls talk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3389947"/>
            <a:ext cx="4572000" cy="3391853"/>
          </a:xfrm>
          <a:prstGeom prst="rect">
            <a:avLst/>
          </a:prstGeom>
        </p:spPr>
      </p:pic>
    </p:spTree>
    <p:extLst>
      <p:ext uri="{BB962C8B-B14F-4D97-AF65-F5344CB8AC3E}">
        <p14:creationId xmlns:p14="http://schemas.microsoft.com/office/powerpoint/2010/main" val="770989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Long-term Follow-up Study</a:t>
            </a:r>
            <a:br>
              <a:rPr lang="en-US" dirty="0" smtClean="0"/>
            </a:br>
            <a:r>
              <a:rPr lang="en-US" sz="1300" dirty="0" smtClean="0"/>
              <a:t>(</a:t>
            </a:r>
            <a:r>
              <a:rPr lang="en-US" sz="1300" dirty="0" err="1" smtClean="0"/>
              <a:t>Mandelberg</a:t>
            </a:r>
            <a:r>
              <a:rPr lang="en-US" sz="1300" dirty="0" smtClean="0"/>
              <a:t>, </a:t>
            </a:r>
            <a:r>
              <a:rPr lang="en-US" sz="1300" dirty="0" err="1" smtClean="0"/>
              <a:t>Laugeson</a:t>
            </a:r>
            <a:r>
              <a:rPr lang="en-US" sz="1300" dirty="0" smtClean="0"/>
              <a:t>, Cunningham, </a:t>
            </a:r>
            <a:r>
              <a:rPr lang="en-US" sz="1300" dirty="0" err="1" smtClean="0"/>
              <a:t>Ellingsen</a:t>
            </a:r>
            <a:r>
              <a:rPr lang="en-US" sz="1300" dirty="0" smtClean="0"/>
              <a:t>, Bates, &amp; Frankel, 2013)</a:t>
            </a:r>
            <a:endParaRPr lang="en-US" sz="1300" dirty="0"/>
          </a:p>
        </p:txBody>
      </p:sp>
      <p:sp>
        <p:nvSpPr>
          <p:cNvPr id="3" name="Content Placeholder 2"/>
          <p:cNvSpPr>
            <a:spLocks noGrp="1"/>
          </p:cNvSpPr>
          <p:nvPr>
            <p:ph idx="1"/>
          </p:nvPr>
        </p:nvSpPr>
        <p:spPr>
          <a:xfrm>
            <a:off x="914400" y="1600200"/>
            <a:ext cx="7772400" cy="4800600"/>
          </a:xfrm>
        </p:spPr>
        <p:txBody>
          <a:bodyPr>
            <a:normAutofit fontScale="92500" lnSpcReduction="10000"/>
          </a:bodyPr>
          <a:lstStyle/>
          <a:p>
            <a:r>
              <a:rPr lang="en-US" dirty="0" smtClean="0"/>
              <a:t>Data was collected 1-5 years post-treatment</a:t>
            </a:r>
          </a:p>
          <a:p>
            <a:r>
              <a:rPr lang="en-US" dirty="0" smtClean="0"/>
              <a:t>No significant differences between participants and non-participants at baseline</a:t>
            </a:r>
          </a:p>
          <a:p>
            <a:r>
              <a:rPr lang="en-US" dirty="0" smtClean="0"/>
              <a:t>Mean age at follow-up </a:t>
            </a:r>
          </a:p>
          <a:p>
            <a:pPr lvl="1"/>
            <a:r>
              <a:rPr lang="en-US" sz="2600" dirty="0" smtClean="0"/>
              <a:t>17.5 years old</a:t>
            </a:r>
          </a:p>
          <a:p>
            <a:pPr lvl="1"/>
            <a:r>
              <a:rPr lang="en-US" sz="2600" dirty="0" smtClean="0"/>
              <a:t>11.4 grade level </a:t>
            </a:r>
          </a:p>
          <a:p>
            <a:r>
              <a:rPr lang="en-US" dirty="0" smtClean="0"/>
              <a:t>Significant improvements found 1-5 years post-treatment in domains including Social Skills, Problem Behaviors, Cooperation, Assertiveness, Empathy, Self-Control, Internalizing and Externalizing Behaviors, and Social Responsiveness  </a:t>
            </a:r>
          </a:p>
          <a:p>
            <a:r>
              <a:rPr lang="en-US" dirty="0" smtClean="0"/>
              <a:t>Total Get </a:t>
            </a:r>
            <a:r>
              <a:rPr lang="en-US" dirty="0" err="1" smtClean="0"/>
              <a:t>Togethers</a:t>
            </a:r>
            <a:r>
              <a:rPr lang="en-US" dirty="0" smtClean="0"/>
              <a:t> also significantly improved based on parent and teen report at follow-up 1-5 years later</a:t>
            </a:r>
            <a:endParaRPr lang="en-US" dirty="0"/>
          </a:p>
        </p:txBody>
      </p:sp>
    </p:spTree>
    <p:extLst>
      <p:ext uri="{BB962C8B-B14F-4D97-AF65-F5344CB8AC3E}">
        <p14:creationId xmlns:p14="http://schemas.microsoft.com/office/powerpoint/2010/main" val="2223708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day School-wide PBS </a:t>
            </a:r>
            <a:r>
              <a:rPr lang="en-US" dirty="0"/>
              <a:t>D</a:t>
            </a:r>
            <a:r>
              <a:rPr lang="en-US" dirty="0" smtClean="0"/>
              <a:t>ebrief</a:t>
            </a:r>
            <a:endParaRPr lang="en-US" dirty="0"/>
          </a:p>
        </p:txBody>
      </p:sp>
      <p:sp>
        <p:nvSpPr>
          <p:cNvPr id="3" name="Content Placeholder 2"/>
          <p:cNvSpPr>
            <a:spLocks noGrp="1"/>
          </p:cNvSpPr>
          <p:nvPr>
            <p:ph sz="quarter" idx="1"/>
          </p:nvPr>
        </p:nvSpPr>
        <p:spPr/>
        <p:txBody>
          <a:bodyPr/>
          <a:lstStyle/>
          <a:p>
            <a:r>
              <a:rPr lang="en-US" dirty="0" smtClean="0"/>
              <a:t>Tuesday, September 23</a:t>
            </a:r>
          </a:p>
          <a:p>
            <a:r>
              <a:rPr lang="en-US" dirty="0" smtClean="0"/>
              <a:t>94 attendees (39 school/15 district represented)</a:t>
            </a:r>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942618974"/>
              </p:ext>
            </p:extLst>
          </p:nvPr>
        </p:nvGraphicFramePr>
        <p:xfrm>
          <a:off x="2133600" y="2743200"/>
          <a:ext cx="5343525" cy="3676647"/>
        </p:xfrm>
        <a:graphic>
          <a:graphicData uri="http://schemas.openxmlformats.org/drawingml/2006/table">
            <a:tbl>
              <a:tblPr firstRow="1" firstCol="1" bandRow="1">
                <a:tableStyleId>{5C22544A-7EE6-4342-B048-85BDC9FD1C3A}</a:tableStyleId>
              </a:tblPr>
              <a:tblGrid>
                <a:gridCol w="5343525"/>
              </a:tblGrid>
              <a:tr h="531764">
                <a:tc>
                  <a:txBody>
                    <a:bodyPr/>
                    <a:lstStyle/>
                    <a:p>
                      <a:pPr marL="0" marR="0">
                        <a:spcBef>
                          <a:spcPts val="0"/>
                        </a:spcBef>
                        <a:spcAft>
                          <a:spcPts val="0"/>
                        </a:spcAft>
                      </a:pPr>
                      <a:r>
                        <a:rPr lang="en-US" sz="1600" dirty="0" smtClean="0">
                          <a:solidFill>
                            <a:schemeClr val="tx1"/>
                          </a:solidFill>
                          <a:effectLst/>
                          <a:latin typeface="Calibri"/>
                          <a:ea typeface="Calibri"/>
                          <a:cs typeface="Times New Roman"/>
                        </a:rPr>
                        <a:t>Top 10 areas of need on KFE </a:t>
                      </a:r>
                    </a:p>
                    <a:p>
                      <a:pPr marL="0" marR="0">
                        <a:spcBef>
                          <a:spcPts val="0"/>
                        </a:spcBef>
                        <a:spcAft>
                          <a:spcPts val="0"/>
                        </a:spcAft>
                      </a:pPr>
                      <a:r>
                        <a:rPr lang="en-US" sz="1600" dirty="0" smtClean="0">
                          <a:solidFill>
                            <a:schemeClr val="tx1"/>
                          </a:solidFill>
                          <a:effectLst/>
                          <a:latin typeface="Calibri"/>
                          <a:ea typeface="Calibri"/>
                          <a:cs typeface="Times New Roman"/>
                        </a:rPr>
                        <a:t>(the first being the lowest item):</a:t>
                      </a:r>
                      <a:endParaRPr lang="en-US" sz="1600" dirty="0">
                        <a:solidFill>
                          <a:schemeClr val="tx1"/>
                        </a:solidFill>
                        <a:effectLst/>
                        <a:latin typeface="Calibri"/>
                        <a:ea typeface="Calibri"/>
                        <a:cs typeface="Times New Roman"/>
                      </a:endParaRPr>
                    </a:p>
                  </a:txBody>
                  <a:tcPr marL="68580" marR="68580" marT="0" marB="0" anchor="b"/>
                </a:tc>
              </a:tr>
              <a:tr h="319889">
                <a:tc>
                  <a:txBody>
                    <a:bodyPr/>
                    <a:lstStyle/>
                    <a:p>
                      <a:pPr marL="0" marR="0">
                        <a:spcBef>
                          <a:spcPts val="0"/>
                        </a:spcBef>
                        <a:spcAft>
                          <a:spcPts val="0"/>
                        </a:spcAft>
                      </a:pPr>
                      <a:r>
                        <a:rPr lang="en-US" sz="1600" dirty="0">
                          <a:solidFill>
                            <a:schemeClr val="tx1"/>
                          </a:solidFill>
                          <a:effectLst/>
                        </a:rPr>
                        <a:t>1. Involving Students in SW Decision Making</a:t>
                      </a:r>
                      <a:endParaRPr lang="en-US" sz="1600" dirty="0">
                        <a:solidFill>
                          <a:schemeClr val="tx1"/>
                        </a:solidFill>
                        <a:effectLst/>
                        <a:latin typeface="Calibri"/>
                        <a:ea typeface="Calibri"/>
                        <a:cs typeface="Times New Roman"/>
                      </a:endParaRPr>
                    </a:p>
                  </a:txBody>
                  <a:tcPr marL="68580" marR="68580" marT="0" marB="0" anchor="b">
                    <a:solidFill>
                      <a:schemeClr val="accent1">
                        <a:lumMod val="20000"/>
                        <a:lumOff val="80000"/>
                      </a:schemeClr>
                    </a:solidFill>
                  </a:tcPr>
                </a:tc>
              </a:tr>
              <a:tr h="319889">
                <a:tc>
                  <a:txBody>
                    <a:bodyPr/>
                    <a:lstStyle/>
                    <a:p>
                      <a:pPr marL="0" marR="0">
                        <a:spcBef>
                          <a:spcPts val="0"/>
                        </a:spcBef>
                        <a:spcAft>
                          <a:spcPts val="0"/>
                        </a:spcAft>
                      </a:pPr>
                      <a:r>
                        <a:rPr lang="en-US" sz="1600" dirty="0">
                          <a:solidFill>
                            <a:schemeClr val="tx1"/>
                          </a:solidFill>
                          <a:effectLst/>
                        </a:rPr>
                        <a:t>2. Students knowing the expectations</a:t>
                      </a:r>
                      <a:endParaRPr lang="en-US" sz="1600" dirty="0">
                        <a:solidFill>
                          <a:schemeClr val="tx1"/>
                        </a:solidFill>
                        <a:effectLst/>
                        <a:latin typeface="Calibri"/>
                        <a:ea typeface="Calibri"/>
                        <a:cs typeface="Times New Roman"/>
                      </a:endParaRPr>
                    </a:p>
                  </a:txBody>
                  <a:tcPr marL="68580" marR="68580" marT="0" marB="0" anchor="b">
                    <a:solidFill>
                      <a:schemeClr val="accent1">
                        <a:lumMod val="20000"/>
                        <a:lumOff val="80000"/>
                      </a:schemeClr>
                    </a:solidFill>
                  </a:tcPr>
                </a:tc>
              </a:tr>
              <a:tr h="319889">
                <a:tc>
                  <a:txBody>
                    <a:bodyPr/>
                    <a:lstStyle/>
                    <a:p>
                      <a:pPr marL="0" marR="0">
                        <a:spcBef>
                          <a:spcPts val="0"/>
                        </a:spcBef>
                        <a:spcAft>
                          <a:spcPts val="0"/>
                        </a:spcAft>
                      </a:pPr>
                      <a:r>
                        <a:rPr lang="en-US" sz="1600" dirty="0">
                          <a:solidFill>
                            <a:schemeClr val="tx1"/>
                          </a:solidFill>
                          <a:effectLst/>
                        </a:rPr>
                        <a:t>3. </a:t>
                      </a:r>
                      <a:r>
                        <a:rPr lang="en-US" sz="1600" dirty="0" smtClean="0">
                          <a:solidFill>
                            <a:schemeClr val="tx1"/>
                          </a:solidFill>
                          <a:effectLst/>
                        </a:rPr>
                        <a:t>Supporting SEL through </a:t>
                      </a:r>
                      <a:r>
                        <a:rPr lang="en-US" sz="1600" dirty="0">
                          <a:solidFill>
                            <a:schemeClr val="tx1"/>
                          </a:solidFill>
                          <a:effectLst/>
                        </a:rPr>
                        <a:t>recognition of students</a:t>
                      </a:r>
                      <a:endParaRPr lang="en-US" sz="1600" dirty="0">
                        <a:solidFill>
                          <a:schemeClr val="tx1"/>
                        </a:solidFill>
                        <a:effectLst/>
                        <a:latin typeface="Calibri"/>
                        <a:ea typeface="Calibri"/>
                        <a:cs typeface="Times New Roman"/>
                      </a:endParaRPr>
                    </a:p>
                  </a:txBody>
                  <a:tcPr marL="68580" marR="68580" marT="0" marB="0" anchor="b">
                    <a:solidFill>
                      <a:schemeClr val="accent1">
                        <a:lumMod val="20000"/>
                        <a:lumOff val="80000"/>
                      </a:schemeClr>
                    </a:solidFill>
                  </a:tcPr>
                </a:tc>
              </a:tr>
              <a:tr h="319889">
                <a:tc>
                  <a:txBody>
                    <a:bodyPr/>
                    <a:lstStyle/>
                    <a:p>
                      <a:pPr marL="0" marR="0">
                        <a:spcBef>
                          <a:spcPts val="0"/>
                        </a:spcBef>
                        <a:spcAft>
                          <a:spcPts val="0"/>
                        </a:spcAft>
                      </a:pPr>
                      <a:r>
                        <a:rPr lang="en-US" sz="1600" dirty="0">
                          <a:solidFill>
                            <a:schemeClr val="tx1"/>
                          </a:solidFill>
                          <a:effectLst/>
                        </a:rPr>
                        <a:t>4. School staff developing self-discipline</a:t>
                      </a:r>
                      <a:endParaRPr lang="en-US" sz="1600" dirty="0">
                        <a:solidFill>
                          <a:schemeClr val="tx1"/>
                        </a:solidFill>
                        <a:effectLst/>
                        <a:latin typeface="Calibri"/>
                        <a:ea typeface="Calibri"/>
                        <a:cs typeface="Times New Roman"/>
                      </a:endParaRPr>
                    </a:p>
                  </a:txBody>
                  <a:tcPr marL="68580" marR="68580" marT="0" marB="0" anchor="b">
                    <a:solidFill>
                      <a:schemeClr val="accent1">
                        <a:lumMod val="20000"/>
                        <a:lumOff val="80000"/>
                      </a:schemeClr>
                    </a:solidFill>
                  </a:tcPr>
                </a:tc>
              </a:tr>
              <a:tr h="319889">
                <a:tc>
                  <a:txBody>
                    <a:bodyPr/>
                    <a:lstStyle/>
                    <a:p>
                      <a:pPr marL="0" marR="0">
                        <a:spcBef>
                          <a:spcPts val="0"/>
                        </a:spcBef>
                        <a:spcAft>
                          <a:spcPts val="0"/>
                        </a:spcAft>
                      </a:pPr>
                      <a:r>
                        <a:rPr lang="en-US" sz="1600" dirty="0">
                          <a:solidFill>
                            <a:schemeClr val="tx1"/>
                          </a:solidFill>
                          <a:effectLst/>
                        </a:rPr>
                        <a:t>5. Staff consistency with ODR</a:t>
                      </a:r>
                      <a:endParaRPr lang="en-US" sz="1600" dirty="0">
                        <a:solidFill>
                          <a:schemeClr val="tx1"/>
                        </a:solidFill>
                        <a:effectLst/>
                        <a:latin typeface="Calibri"/>
                        <a:ea typeface="Calibri"/>
                        <a:cs typeface="Times New Roman"/>
                      </a:endParaRPr>
                    </a:p>
                  </a:txBody>
                  <a:tcPr marL="68580" marR="68580" marT="0" marB="0" anchor="b">
                    <a:solidFill>
                      <a:schemeClr val="accent1">
                        <a:lumMod val="20000"/>
                        <a:lumOff val="80000"/>
                      </a:schemeClr>
                    </a:solidFill>
                  </a:tcPr>
                </a:tc>
              </a:tr>
              <a:tr h="319889">
                <a:tc>
                  <a:txBody>
                    <a:bodyPr/>
                    <a:lstStyle/>
                    <a:p>
                      <a:pPr marL="0" marR="0">
                        <a:spcBef>
                          <a:spcPts val="0"/>
                        </a:spcBef>
                        <a:spcAft>
                          <a:spcPts val="0"/>
                        </a:spcAft>
                      </a:pPr>
                      <a:r>
                        <a:rPr lang="en-US" sz="1600" dirty="0">
                          <a:solidFill>
                            <a:schemeClr val="tx1"/>
                          </a:solidFill>
                          <a:effectLst/>
                        </a:rPr>
                        <a:t>6. Ongoing staff development</a:t>
                      </a:r>
                      <a:endParaRPr lang="en-US" sz="1600" dirty="0">
                        <a:solidFill>
                          <a:schemeClr val="tx1"/>
                        </a:solidFill>
                        <a:effectLst/>
                        <a:latin typeface="Calibri"/>
                        <a:ea typeface="Calibri"/>
                        <a:cs typeface="Times New Roman"/>
                      </a:endParaRPr>
                    </a:p>
                  </a:txBody>
                  <a:tcPr marL="68580" marR="68580" marT="0" marB="0" anchor="b">
                    <a:solidFill>
                      <a:schemeClr val="accent1">
                        <a:lumMod val="20000"/>
                        <a:lumOff val="80000"/>
                      </a:schemeClr>
                    </a:solidFill>
                  </a:tcPr>
                </a:tc>
              </a:tr>
              <a:tr h="319889">
                <a:tc>
                  <a:txBody>
                    <a:bodyPr/>
                    <a:lstStyle/>
                    <a:p>
                      <a:pPr marL="0" marR="0">
                        <a:spcBef>
                          <a:spcPts val="0"/>
                        </a:spcBef>
                        <a:spcAft>
                          <a:spcPts val="0"/>
                        </a:spcAft>
                      </a:pPr>
                      <a:r>
                        <a:rPr lang="en-US" sz="1600" dirty="0">
                          <a:solidFill>
                            <a:schemeClr val="tx1"/>
                          </a:solidFill>
                          <a:effectLst/>
                        </a:rPr>
                        <a:t>7. Staff receiving recognition</a:t>
                      </a:r>
                      <a:endParaRPr lang="en-US" sz="1600" dirty="0">
                        <a:solidFill>
                          <a:schemeClr val="tx1"/>
                        </a:solidFill>
                        <a:effectLst/>
                        <a:latin typeface="Calibri"/>
                        <a:ea typeface="Calibri"/>
                        <a:cs typeface="Times New Roman"/>
                      </a:endParaRPr>
                    </a:p>
                  </a:txBody>
                  <a:tcPr marL="68580" marR="68580" marT="0" marB="0" anchor="b">
                    <a:solidFill>
                      <a:schemeClr val="accent1">
                        <a:lumMod val="20000"/>
                        <a:lumOff val="80000"/>
                      </a:schemeClr>
                    </a:solidFill>
                  </a:tcPr>
                </a:tc>
              </a:tr>
              <a:tr h="319889">
                <a:tc>
                  <a:txBody>
                    <a:bodyPr/>
                    <a:lstStyle/>
                    <a:p>
                      <a:pPr marL="0" marR="0">
                        <a:spcBef>
                          <a:spcPts val="0"/>
                        </a:spcBef>
                        <a:spcAft>
                          <a:spcPts val="0"/>
                        </a:spcAft>
                      </a:pPr>
                      <a:r>
                        <a:rPr lang="en-US" sz="1600" dirty="0">
                          <a:solidFill>
                            <a:schemeClr val="tx1"/>
                          </a:solidFill>
                          <a:effectLst/>
                        </a:rPr>
                        <a:t>8. Teacher-student relationships</a:t>
                      </a:r>
                      <a:endParaRPr lang="en-US" sz="1600" dirty="0">
                        <a:solidFill>
                          <a:schemeClr val="tx1"/>
                        </a:solidFill>
                        <a:effectLst/>
                        <a:latin typeface="Calibri"/>
                        <a:ea typeface="Calibri"/>
                        <a:cs typeface="Times New Roman"/>
                      </a:endParaRPr>
                    </a:p>
                  </a:txBody>
                  <a:tcPr marL="68580" marR="68580" marT="0" marB="0" anchor="b">
                    <a:solidFill>
                      <a:schemeClr val="accent1">
                        <a:lumMod val="20000"/>
                        <a:lumOff val="80000"/>
                      </a:schemeClr>
                    </a:solidFill>
                  </a:tcPr>
                </a:tc>
              </a:tr>
              <a:tr h="319889">
                <a:tc>
                  <a:txBody>
                    <a:bodyPr/>
                    <a:lstStyle/>
                    <a:p>
                      <a:pPr marL="0" marR="0">
                        <a:spcBef>
                          <a:spcPts val="0"/>
                        </a:spcBef>
                        <a:spcAft>
                          <a:spcPts val="0"/>
                        </a:spcAft>
                      </a:pPr>
                      <a:r>
                        <a:rPr lang="en-US" sz="1600" dirty="0">
                          <a:solidFill>
                            <a:schemeClr val="tx1"/>
                          </a:solidFill>
                          <a:effectLst/>
                        </a:rPr>
                        <a:t>9. Peer relationships</a:t>
                      </a:r>
                      <a:endParaRPr lang="en-US" sz="1600" dirty="0">
                        <a:solidFill>
                          <a:schemeClr val="tx1"/>
                        </a:solidFill>
                        <a:effectLst/>
                        <a:latin typeface="Calibri"/>
                        <a:ea typeface="Calibri"/>
                        <a:cs typeface="Times New Roman"/>
                      </a:endParaRPr>
                    </a:p>
                  </a:txBody>
                  <a:tcPr marL="68580" marR="68580" marT="0" marB="0" anchor="b">
                    <a:solidFill>
                      <a:schemeClr val="accent1">
                        <a:lumMod val="20000"/>
                        <a:lumOff val="80000"/>
                      </a:schemeClr>
                    </a:solidFill>
                  </a:tcPr>
                </a:tc>
              </a:tr>
              <a:tr h="265882">
                <a:tc>
                  <a:txBody>
                    <a:bodyPr/>
                    <a:lstStyle/>
                    <a:p>
                      <a:pPr marL="0" marR="0">
                        <a:spcBef>
                          <a:spcPts val="0"/>
                        </a:spcBef>
                        <a:spcAft>
                          <a:spcPts val="0"/>
                        </a:spcAft>
                      </a:pPr>
                      <a:r>
                        <a:rPr lang="en-US" sz="1600" dirty="0">
                          <a:solidFill>
                            <a:schemeClr val="tx1"/>
                          </a:solidFill>
                          <a:effectLst/>
                        </a:rPr>
                        <a:t>10. Representative SW team</a:t>
                      </a:r>
                      <a:endParaRPr lang="en-US" sz="1600" dirty="0">
                        <a:solidFill>
                          <a:schemeClr val="tx1"/>
                        </a:solidFill>
                        <a:effectLst/>
                        <a:latin typeface="Calibri"/>
                        <a:ea typeface="Calibri"/>
                        <a:cs typeface="Times New Roman"/>
                      </a:endParaRPr>
                    </a:p>
                  </a:txBody>
                  <a:tcPr marL="68580" marR="68580" marT="0" marB="0" anchor="b">
                    <a:solidFill>
                      <a:schemeClr val="accent1">
                        <a:lumMod val="20000"/>
                        <a:lumOff val="80000"/>
                      </a:schemeClr>
                    </a:solidFill>
                  </a:tcPr>
                </a:tc>
              </a:tr>
            </a:tbl>
          </a:graphicData>
        </a:graphic>
      </p:graphicFrame>
    </p:spTree>
    <p:extLst>
      <p:ext uri="{BB962C8B-B14F-4D97-AF65-F5344CB8AC3E}">
        <p14:creationId xmlns:p14="http://schemas.microsoft.com/office/powerpoint/2010/main" val="3883796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p:txBody>
          <a:bodyPr/>
          <a:lstStyle/>
          <a:p>
            <a:endParaRPr lang="en-US" dirty="0" smtClean="0"/>
          </a:p>
          <a:p>
            <a:endParaRPr lang="en-US" dirty="0"/>
          </a:p>
        </p:txBody>
      </p:sp>
      <p:sp>
        <p:nvSpPr>
          <p:cNvPr id="4" name="Title 3"/>
          <p:cNvSpPr>
            <a:spLocks noGrp="1"/>
          </p:cNvSpPr>
          <p:nvPr>
            <p:ph type="ctrTitle"/>
          </p:nvPr>
        </p:nvSpPr>
        <p:spPr/>
        <p:txBody>
          <a:bodyPr>
            <a:normAutofit/>
          </a:bodyPr>
          <a:lstStyle/>
          <a:p>
            <a:pPr algn="r"/>
            <a:r>
              <a:rPr lang="en-US" dirty="0" smtClean="0"/>
              <a:t>DE-PBS Professional Development Calendar</a:t>
            </a:r>
            <a:endParaRPr lang="en-US" dirty="0"/>
          </a:p>
        </p:txBody>
      </p:sp>
      <p:pic>
        <p:nvPicPr>
          <p:cNvPr id="6" name="Picture 2" descr="C:\Users\hearn\AppData\Local\Microsoft\Windows\Temporary Internet Files\Content.IE5\XEWDJMTQ\MC9002506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733800"/>
            <a:ext cx="1895192" cy="216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948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&amp; Substitute Process</a:t>
            </a:r>
            <a:endParaRPr lang="en-US" dirty="0"/>
          </a:p>
        </p:txBody>
      </p:sp>
      <p:sp>
        <p:nvSpPr>
          <p:cNvPr id="3" name="Content Placeholder 2"/>
          <p:cNvSpPr>
            <a:spLocks noGrp="1"/>
          </p:cNvSpPr>
          <p:nvPr>
            <p:ph sz="quarter" idx="1"/>
          </p:nvPr>
        </p:nvSpPr>
        <p:spPr/>
        <p:txBody>
          <a:bodyPr>
            <a:normAutofit fontScale="92500"/>
          </a:bodyPr>
          <a:lstStyle/>
          <a:p>
            <a:r>
              <a:rPr lang="en-US" dirty="0" smtClean="0"/>
              <a:t>Invitation &amp; reminder distributed to DE-PBS identified administrators, team leaders, and district coaches</a:t>
            </a:r>
          </a:p>
          <a:p>
            <a:r>
              <a:rPr lang="en-US" dirty="0" smtClean="0"/>
              <a:t>Registration update prior to closing sent to district coaches</a:t>
            </a:r>
          </a:p>
          <a:p>
            <a:r>
              <a:rPr lang="en-US" dirty="0" smtClean="0"/>
              <a:t>Attendance summary to coaches following PD event</a:t>
            </a:r>
          </a:p>
          <a:p>
            <a:endParaRPr lang="en-US" dirty="0"/>
          </a:p>
          <a:p>
            <a:r>
              <a:rPr lang="en-US" dirty="0"/>
              <a:t>The Department of Education will provide substitute reimbursement.</a:t>
            </a:r>
          </a:p>
          <a:p>
            <a:r>
              <a:rPr lang="en-US" dirty="0"/>
              <a:t>PFA or IV need to be completed within 30 days after the training.  If training occurs after April 1, PFA or IV need to be completed as soon as possible.  Please send completed PFA or IV electronically to Beth Draper (</a:t>
            </a:r>
            <a:r>
              <a:rPr lang="en-US" dirty="0">
                <a:hlinkClick r:id="rId3"/>
              </a:rPr>
              <a:t>beth.draper@doe.k12.de.us</a:t>
            </a:r>
            <a:r>
              <a:rPr lang="en-US" dirty="0"/>
              <a:t>).</a:t>
            </a:r>
          </a:p>
          <a:p>
            <a:endParaRPr lang="en-US" dirty="0" smtClean="0"/>
          </a:p>
          <a:p>
            <a:endParaRPr lang="en-US" dirty="0"/>
          </a:p>
        </p:txBody>
      </p:sp>
    </p:spTree>
    <p:extLst>
      <p:ext uri="{BB962C8B-B14F-4D97-AF65-F5344CB8AC3E}">
        <p14:creationId xmlns:p14="http://schemas.microsoft.com/office/powerpoint/2010/main" val="1962017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 Teach Reinforce</a:t>
            </a:r>
            <a:endParaRPr lang="en-US" dirty="0"/>
          </a:p>
        </p:txBody>
      </p:sp>
      <p:sp>
        <p:nvSpPr>
          <p:cNvPr id="3" name="Content Placeholder 2"/>
          <p:cNvSpPr>
            <a:spLocks noGrp="1"/>
          </p:cNvSpPr>
          <p:nvPr>
            <p:ph idx="1"/>
          </p:nvPr>
        </p:nvSpPr>
        <p:spPr>
          <a:xfrm>
            <a:off x="990600" y="1371600"/>
            <a:ext cx="7943088" cy="4876800"/>
          </a:xfrm>
        </p:spPr>
        <p:txBody>
          <a:bodyPr>
            <a:noAutofit/>
          </a:bodyPr>
          <a:lstStyle/>
          <a:p>
            <a:r>
              <a:rPr lang="en-US" sz="2800" dirty="0" smtClean="0"/>
              <a:t>Part I:</a:t>
            </a:r>
          </a:p>
          <a:p>
            <a:pPr lvl="1"/>
            <a:r>
              <a:rPr lang="en-US" sz="2400" dirty="0" smtClean="0"/>
              <a:t>Wednesday, October 15 – </a:t>
            </a:r>
            <a:r>
              <a:rPr lang="en-US" dirty="0" smtClean="0"/>
              <a:t>8-4</a:t>
            </a:r>
            <a:endParaRPr lang="en-US" sz="2400" dirty="0" smtClean="0"/>
          </a:p>
          <a:p>
            <a:pPr lvl="1"/>
            <a:r>
              <a:rPr lang="en-US" sz="2400" dirty="0" err="1" smtClean="0"/>
              <a:t>DelTech</a:t>
            </a:r>
            <a:r>
              <a:rPr lang="en-US" sz="2400" dirty="0" smtClean="0"/>
              <a:t> Dover Campus (Room 400 A &amp; B)</a:t>
            </a:r>
          </a:p>
          <a:p>
            <a:pPr lvl="1"/>
            <a:endParaRPr lang="en-US" sz="1200" dirty="0"/>
          </a:p>
          <a:p>
            <a:r>
              <a:rPr lang="en-US" sz="2800" dirty="0"/>
              <a:t>Part </a:t>
            </a:r>
            <a:r>
              <a:rPr lang="en-US" sz="2800" dirty="0" smtClean="0"/>
              <a:t>II:</a:t>
            </a:r>
            <a:endParaRPr lang="en-US" sz="2800" dirty="0"/>
          </a:p>
          <a:p>
            <a:pPr lvl="1"/>
            <a:r>
              <a:rPr lang="en-US" sz="2400" dirty="0" smtClean="0"/>
              <a:t>Thursday,  April </a:t>
            </a:r>
            <a:r>
              <a:rPr lang="en-US" dirty="0" smtClean="0"/>
              <a:t>30</a:t>
            </a:r>
            <a:r>
              <a:rPr lang="en-US" sz="2400" dirty="0" smtClean="0"/>
              <a:t> – </a:t>
            </a:r>
            <a:r>
              <a:rPr lang="en-US" dirty="0" smtClean="0"/>
              <a:t>8</a:t>
            </a:r>
            <a:r>
              <a:rPr lang="en-US" sz="2400" dirty="0" smtClean="0"/>
              <a:t>-4</a:t>
            </a:r>
            <a:endParaRPr lang="en-US" sz="2400" dirty="0"/>
          </a:p>
          <a:p>
            <a:pPr lvl="1"/>
            <a:r>
              <a:rPr lang="en-US" sz="2400" dirty="0" err="1"/>
              <a:t>DelTech</a:t>
            </a:r>
            <a:r>
              <a:rPr lang="en-US" sz="2400" dirty="0"/>
              <a:t> Dover Campus (Room 400 A &amp; B</a:t>
            </a:r>
            <a:r>
              <a:rPr lang="en-US" sz="2400" dirty="0" smtClean="0"/>
              <a:t>)</a:t>
            </a:r>
            <a:endParaRPr lang="en-US" sz="2400" dirty="0"/>
          </a:p>
          <a:p>
            <a:pPr lvl="1"/>
            <a:endParaRPr lang="en-US" sz="1400" dirty="0"/>
          </a:p>
          <a:p>
            <a:r>
              <a:rPr lang="en-US" sz="2400" dirty="0"/>
              <a:t>The Prevent-Teach-Reinforce (PTR) model is a Tier 3 behavior intervention process. Participants will learn the 5-step, teacher/team driven model as well as how to identify the critical components that enhance the success of Tier 3 interventions.</a:t>
            </a:r>
            <a:endParaRPr lang="en-US" dirty="0"/>
          </a:p>
        </p:txBody>
      </p:sp>
    </p:spTree>
    <p:extLst>
      <p:ext uri="{BB962C8B-B14F-4D97-AF65-F5344CB8AC3E}">
        <p14:creationId xmlns:p14="http://schemas.microsoft.com/office/powerpoint/2010/main" val="2367801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PTR  - Master Facilitators</a:t>
            </a:r>
            <a:endParaRPr lang="en-US" dirty="0"/>
          </a:p>
        </p:txBody>
      </p:sp>
      <p:sp>
        <p:nvSpPr>
          <p:cNvPr id="3" name="Content Placeholder 2"/>
          <p:cNvSpPr>
            <a:spLocks noGrp="1"/>
          </p:cNvSpPr>
          <p:nvPr>
            <p:ph sz="quarter" idx="1"/>
          </p:nvPr>
        </p:nvSpPr>
        <p:spPr>
          <a:xfrm>
            <a:off x="914400" y="1828800"/>
            <a:ext cx="7772400" cy="4191000"/>
          </a:xfrm>
        </p:spPr>
        <p:txBody>
          <a:bodyPr>
            <a:normAutofit/>
          </a:bodyPr>
          <a:lstStyle/>
          <a:p>
            <a:r>
              <a:rPr lang="en-US" sz="3200" dirty="0" smtClean="0"/>
              <a:t>Building district capacity:</a:t>
            </a:r>
          </a:p>
          <a:p>
            <a:pPr lvl="1"/>
            <a:r>
              <a:rPr lang="en-US" sz="3200" dirty="0" smtClean="0"/>
              <a:t>Colonial</a:t>
            </a:r>
          </a:p>
          <a:p>
            <a:pPr lvl="1"/>
            <a:r>
              <a:rPr lang="en-US" sz="3200" dirty="0" smtClean="0"/>
              <a:t>Capital</a:t>
            </a:r>
          </a:p>
          <a:p>
            <a:pPr lvl="1"/>
            <a:r>
              <a:rPr lang="en-US" sz="3200" dirty="0" smtClean="0"/>
              <a:t>Red Clay</a:t>
            </a:r>
            <a:endParaRPr lang="en-US" sz="3200" dirty="0"/>
          </a:p>
        </p:txBody>
      </p:sp>
      <p:pic>
        <p:nvPicPr>
          <p:cNvPr id="5" name="Picture 4" descr="Masterpiece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626834"/>
            <a:ext cx="4419600" cy="3002566"/>
          </a:xfrm>
          <a:prstGeom prst="rect">
            <a:avLst/>
          </a:prstGeom>
        </p:spPr>
      </p:pic>
    </p:spTree>
    <p:extLst>
      <p:ext uri="{BB962C8B-B14F-4D97-AF65-F5344CB8AC3E}">
        <p14:creationId xmlns:p14="http://schemas.microsoft.com/office/powerpoint/2010/main" val="2892679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791200" cy="1143000"/>
          </a:xfrm>
        </p:spPr>
        <p:txBody>
          <a:bodyPr>
            <a:normAutofit/>
          </a:bodyPr>
          <a:lstStyle/>
          <a:p>
            <a:r>
              <a:rPr lang="en-US" dirty="0" smtClean="0"/>
              <a:t>DE-PBS Secondary Forum</a:t>
            </a:r>
            <a:endParaRPr lang="en-US" dirty="0"/>
          </a:p>
        </p:txBody>
      </p:sp>
      <p:sp>
        <p:nvSpPr>
          <p:cNvPr id="3" name="Content Placeholder 2"/>
          <p:cNvSpPr>
            <a:spLocks noGrp="1"/>
          </p:cNvSpPr>
          <p:nvPr>
            <p:ph idx="1"/>
          </p:nvPr>
        </p:nvSpPr>
        <p:spPr>
          <a:xfrm>
            <a:off x="381000" y="1524000"/>
            <a:ext cx="8615454" cy="4906963"/>
          </a:xfrm>
        </p:spPr>
        <p:txBody>
          <a:bodyPr>
            <a:normAutofit fontScale="55000" lnSpcReduction="20000"/>
          </a:bodyPr>
          <a:lstStyle/>
          <a:p>
            <a:pPr marL="0" indent="0">
              <a:buNone/>
            </a:pPr>
            <a:r>
              <a:rPr lang="en-US" sz="4200" b="1" dirty="0"/>
              <a:t> </a:t>
            </a:r>
            <a:r>
              <a:rPr lang="en-US" sz="4200" b="1" dirty="0" smtClean="0"/>
              <a:t>The Logistics:</a:t>
            </a:r>
          </a:p>
          <a:p>
            <a:pPr marL="0" indent="0">
              <a:buNone/>
            </a:pPr>
            <a:endParaRPr lang="en-US" sz="4200" b="1" dirty="0"/>
          </a:p>
          <a:p>
            <a:r>
              <a:rPr lang="en-US" sz="4200" b="1" dirty="0" smtClean="0"/>
              <a:t>Date</a:t>
            </a:r>
            <a:r>
              <a:rPr lang="en-US" sz="4200" b="1" dirty="0"/>
              <a:t>:</a:t>
            </a:r>
            <a:r>
              <a:rPr lang="en-US" sz="4200" dirty="0"/>
              <a:t>  Wednesday, October 22, </a:t>
            </a:r>
            <a:r>
              <a:rPr lang="en-US" sz="4200" dirty="0" smtClean="0"/>
              <a:t>2014 (8:30-12:30) </a:t>
            </a:r>
          </a:p>
          <a:p>
            <a:endParaRPr lang="en-US" sz="4200" b="1" dirty="0" smtClean="0"/>
          </a:p>
          <a:p>
            <a:r>
              <a:rPr lang="en-US" sz="4200" b="1" dirty="0" smtClean="0"/>
              <a:t>Location: </a:t>
            </a:r>
            <a:r>
              <a:rPr lang="en-US" sz="4200" dirty="0" err="1" smtClean="0"/>
              <a:t>DelTech</a:t>
            </a:r>
            <a:r>
              <a:rPr lang="en-US" sz="4200" dirty="0" smtClean="0"/>
              <a:t> </a:t>
            </a:r>
            <a:r>
              <a:rPr lang="en-US" sz="4200" dirty="0"/>
              <a:t>(Terry Campus) – Room 400A</a:t>
            </a:r>
          </a:p>
          <a:p>
            <a:pPr marL="0" indent="0">
              <a:buNone/>
            </a:pPr>
            <a:r>
              <a:rPr lang="en-US" sz="4200" dirty="0"/>
              <a:t> </a:t>
            </a:r>
          </a:p>
          <a:p>
            <a:r>
              <a:rPr lang="en-US" sz="4200" b="1" dirty="0" smtClean="0"/>
              <a:t>Why</a:t>
            </a:r>
            <a:r>
              <a:rPr lang="en-US" sz="4200" b="1" dirty="0"/>
              <a:t>: </a:t>
            </a:r>
            <a:r>
              <a:rPr lang="en-US" sz="4200" dirty="0"/>
              <a:t>Team members and project coaches </a:t>
            </a:r>
            <a:r>
              <a:rPr lang="en-US" sz="4200" dirty="0" smtClean="0"/>
              <a:t>can share </a:t>
            </a:r>
            <a:r>
              <a:rPr lang="en-US" sz="4200" dirty="0"/>
              <a:t>materials, ideas, obstacles and strengths in implementation </a:t>
            </a:r>
            <a:r>
              <a:rPr lang="en-US" sz="4200" dirty="0" smtClean="0"/>
              <a:t>efforts to help strength their current DEPBS programming.</a:t>
            </a:r>
            <a:endParaRPr lang="en-US" sz="4200" dirty="0"/>
          </a:p>
          <a:p>
            <a:pPr marL="0" indent="0">
              <a:buNone/>
            </a:pPr>
            <a:endParaRPr lang="en-US" sz="4200" dirty="0" smtClean="0"/>
          </a:p>
          <a:p>
            <a:pPr marL="0" indent="0">
              <a:buNone/>
            </a:pPr>
            <a:endParaRPr lang="en-US" sz="4200" dirty="0"/>
          </a:p>
          <a:p>
            <a:pPr marL="0" indent="0" algn="ctr">
              <a:lnSpc>
                <a:spcPct val="120000"/>
              </a:lnSpc>
              <a:spcBef>
                <a:spcPts val="0"/>
              </a:spcBef>
              <a:buNone/>
            </a:pPr>
            <a:r>
              <a:rPr lang="en-US" sz="4200" dirty="0" smtClean="0"/>
              <a:t>Please remind your HS and MS administrators and </a:t>
            </a:r>
          </a:p>
          <a:p>
            <a:pPr marL="0" indent="0" algn="ctr">
              <a:lnSpc>
                <a:spcPct val="120000"/>
              </a:lnSpc>
              <a:spcBef>
                <a:spcPts val="0"/>
              </a:spcBef>
              <a:buNone/>
            </a:pPr>
            <a:r>
              <a:rPr lang="en-US" sz="4200" dirty="0" smtClean="0"/>
              <a:t>team members to </a:t>
            </a:r>
            <a:r>
              <a:rPr lang="en-US" sz="4200" b="1" dirty="0" smtClean="0"/>
              <a:t>RSVP by </a:t>
            </a:r>
            <a:r>
              <a:rPr lang="en-US" sz="4200" b="1" dirty="0">
                <a:solidFill>
                  <a:srgbClr val="7030A0"/>
                </a:solidFill>
              </a:rPr>
              <a:t>October 13 </a:t>
            </a:r>
            <a:endParaRPr lang="en-US" sz="4200" b="1" dirty="0" smtClean="0">
              <a:solidFill>
                <a:srgbClr val="7030A0"/>
              </a:solidFill>
            </a:endParaRPr>
          </a:p>
          <a:p>
            <a:pPr marL="0" indent="0">
              <a:lnSpc>
                <a:spcPct val="120000"/>
              </a:lnSpc>
              <a:spcBef>
                <a:spcPts val="600"/>
              </a:spcBef>
              <a:spcAft>
                <a:spcPts val="600"/>
              </a:spcAft>
              <a:buNone/>
            </a:pPr>
            <a:endParaRPr lang="en-US" sz="3800" dirty="0"/>
          </a:p>
        </p:txBody>
      </p:sp>
      <p:pic>
        <p:nvPicPr>
          <p:cNvPr id="5" name="Picture 4" descr="teacher_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52400"/>
            <a:ext cx="2517116" cy="1676400"/>
          </a:xfrm>
          <a:prstGeom prst="rect">
            <a:avLst/>
          </a:prstGeom>
        </p:spPr>
      </p:pic>
    </p:spTree>
    <p:extLst>
      <p:ext uri="{BB962C8B-B14F-4D97-AF65-F5344CB8AC3E}">
        <p14:creationId xmlns:p14="http://schemas.microsoft.com/office/powerpoint/2010/main" val="1227442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DE-PBS Secondary Forum</a:t>
            </a:r>
            <a:endParaRPr lang="en-US" dirty="0"/>
          </a:p>
        </p:txBody>
      </p:sp>
      <p:sp>
        <p:nvSpPr>
          <p:cNvPr id="3" name="Content Placeholder 2"/>
          <p:cNvSpPr>
            <a:spLocks noGrp="1"/>
          </p:cNvSpPr>
          <p:nvPr>
            <p:ph idx="1"/>
          </p:nvPr>
        </p:nvSpPr>
        <p:spPr>
          <a:xfrm>
            <a:off x="381000" y="1295400"/>
            <a:ext cx="8229600" cy="4525963"/>
          </a:xfrm>
        </p:spPr>
        <p:txBody>
          <a:bodyPr>
            <a:normAutofit/>
          </a:bodyPr>
          <a:lstStyle/>
          <a:p>
            <a:pPr marL="114300" indent="0">
              <a:lnSpc>
                <a:spcPct val="200000"/>
              </a:lnSpc>
              <a:buNone/>
            </a:pPr>
            <a:r>
              <a:rPr lang="en-US" sz="2800" b="1" dirty="0" smtClean="0"/>
              <a:t>The Topics:</a:t>
            </a:r>
          </a:p>
          <a:p>
            <a:pPr marL="628650" indent="-514350">
              <a:lnSpc>
                <a:spcPct val="110000"/>
              </a:lnSpc>
              <a:spcBef>
                <a:spcPts val="600"/>
              </a:spcBef>
              <a:spcAft>
                <a:spcPts val="600"/>
              </a:spcAft>
              <a:buFont typeface="+mj-lt"/>
              <a:buAutoNum type="romanUcPeriod"/>
            </a:pPr>
            <a:r>
              <a:rPr lang="en-US" sz="2400" b="1" dirty="0" smtClean="0"/>
              <a:t>Student Involvement in SWPBS Programming</a:t>
            </a:r>
          </a:p>
          <a:p>
            <a:pPr marL="628650" indent="-514350">
              <a:lnSpc>
                <a:spcPct val="110000"/>
              </a:lnSpc>
              <a:spcBef>
                <a:spcPts val="600"/>
              </a:spcBef>
              <a:spcAft>
                <a:spcPts val="600"/>
              </a:spcAft>
              <a:buFont typeface="+mj-lt"/>
              <a:buAutoNum type="romanUcPeriod"/>
            </a:pPr>
            <a:r>
              <a:rPr lang="en-US" sz="2400" b="1" dirty="0" smtClean="0"/>
              <a:t>Bullying</a:t>
            </a:r>
            <a:endParaRPr lang="en-US" sz="2400" dirty="0"/>
          </a:p>
          <a:p>
            <a:pPr marL="628650" indent="-514350">
              <a:lnSpc>
                <a:spcPct val="110000"/>
              </a:lnSpc>
              <a:spcBef>
                <a:spcPts val="600"/>
              </a:spcBef>
              <a:spcAft>
                <a:spcPts val="600"/>
              </a:spcAft>
              <a:buFont typeface="+mj-lt"/>
              <a:buAutoNum type="romanUcPeriod"/>
            </a:pPr>
            <a:r>
              <a:rPr lang="en-US" sz="2400" b="1" dirty="0"/>
              <a:t>Minor vs. Major Behaviors</a:t>
            </a:r>
            <a:endParaRPr lang="en-US" sz="2400" dirty="0"/>
          </a:p>
          <a:p>
            <a:pPr marL="628650" indent="-514350">
              <a:lnSpc>
                <a:spcPct val="110000"/>
              </a:lnSpc>
              <a:spcBef>
                <a:spcPts val="600"/>
              </a:spcBef>
              <a:spcAft>
                <a:spcPts val="600"/>
              </a:spcAft>
              <a:buFont typeface="+mj-lt"/>
              <a:buAutoNum type="romanUcPeriod"/>
            </a:pPr>
            <a:r>
              <a:rPr lang="en-US" sz="2400" b="1" dirty="0" smtClean="0"/>
              <a:t>Social </a:t>
            </a:r>
            <a:r>
              <a:rPr lang="en-US" sz="2400" b="1" dirty="0"/>
              <a:t>Emotional Learning</a:t>
            </a:r>
            <a:endParaRPr lang="en-US" sz="2400" dirty="0"/>
          </a:p>
          <a:p>
            <a:pPr marL="628650" indent="-514350">
              <a:lnSpc>
                <a:spcPct val="110000"/>
              </a:lnSpc>
              <a:spcBef>
                <a:spcPts val="600"/>
              </a:spcBef>
              <a:spcAft>
                <a:spcPts val="600"/>
              </a:spcAft>
              <a:buFont typeface="+mj-lt"/>
              <a:buAutoNum type="romanUcPeriod" startAt="4"/>
            </a:pPr>
            <a:r>
              <a:rPr lang="en-US" sz="2400" b="1" dirty="0"/>
              <a:t>Updates from the DEPBS </a:t>
            </a:r>
            <a:r>
              <a:rPr lang="en-US" sz="2400" b="1" dirty="0" smtClean="0"/>
              <a:t>Project</a:t>
            </a:r>
          </a:p>
          <a:p>
            <a:endParaRPr lang="en-US" dirty="0"/>
          </a:p>
        </p:txBody>
      </p:sp>
      <p:pic>
        <p:nvPicPr>
          <p:cNvPr id="1026" name="Picture 2" descr="http://cdn2.hubspot.net/hub/239103/file-240998449-jpg/images/istock_000014225125small.jpg?t=1375281165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565" y="4724400"/>
            <a:ext cx="274805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487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498080" cy="1554162"/>
          </a:xfrm>
        </p:spPr>
        <p:txBody>
          <a:bodyPr>
            <a:normAutofit fontScale="90000"/>
          </a:bodyPr>
          <a:lstStyle/>
          <a:p>
            <a:r>
              <a:rPr lang="en-US" dirty="0" smtClean="0"/>
              <a:t>School-wide PBS Training: Correcting Problem Behavior and Developing Self-Discipline	</a:t>
            </a:r>
            <a:endParaRPr lang="en-US" dirty="0"/>
          </a:p>
        </p:txBody>
      </p:sp>
      <p:sp>
        <p:nvSpPr>
          <p:cNvPr id="3" name="Content Placeholder 2"/>
          <p:cNvSpPr>
            <a:spLocks noGrp="1"/>
          </p:cNvSpPr>
          <p:nvPr>
            <p:ph idx="1"/>
          </p:nvPr>
        </p:nvSpPr>
        <p:spPr>
          <a:xfrm>
            <a:off x="914400" y="2209800"/>
            <a:ext cx="8019288" cy="4191000"/>
          </a:xfrm>
        </p:spPr>
        <p:txBody>
          <a:bodyPr>
            <a:normAutofit/>
          </a:bodyPr>
          <a:lstStyle/>
          <a:p>
            <a:r>
              <a:rPr lang="en-US" dirty="0" smtClean="0"/>
              <a:t>Tuesday, December 9 – 8-4</a:t>
            </a:r>
          </a:p>
          <a:p>
            <a:r>
              <a:rPr lang="en-US" dirty="0" err="1" smtClean="0"/>
              <a:t>DelTech</a:t>
            </a:r>
            <a:r>
              <a:rPr lang="en-US" dirty="0" smtClean="0"/>
              <a:t> Dover Campus (Room 727)</a:t>
            </a:r>
          </a:p>
          <a:p>
            <a:r>
              <a:rPr lang="en-US" dirty="0"/>
              <a:t>Continuation from 2-day summer training</a:t>
            </a:r>
          </a:p>
          <a:p>
            <a:r>
              <a:rPr lang="en-US" dirty="0" smtClean="0"/>
              <a:t>Open to active schools </a:t>
            </a:r>
          </a:p>
          <a:p>
            <a:pPr lvl="1"/>
            <a:r>
              <a:rPr lang="en-US" dirty="0" smtClean="0"/>
              <a:t>Reflect on Key Features Evaluation results</a:t>
            </a:r>
            <a:endParaRPr lang="en-US" dirty="0"/>
          </a:p>
          <a:p>
            <a:endParaRPr lang="en-US" dirty="0" smtClean="0"/>
          </a:p>
          <a:p>
            <a:r>
              <a:rPr lang="en-US" dirty="0" smtClean="0"/>
              <a:t>The </a:t>
            </a:r>
            <a:r>
              <a:rPr lang="en-US" dirty="0"/>
              <a:t>focus of this workshop is on systems to support </a:t>
            </a:r>
            <a:r>
              <a:rPr lang="en-US" b="1" dirty="0"/>
              <a:t>correction of problem behaviors</a:t>
            </a:r>
            <a:r>
              <a:rPr lang="en-US" dirty="0"/>
              <a:t> and </a:t>
            </a:r>
            <a:r>
              <a:rPr lang="en-US" b="1" dirty="0"/>
              <a:t>developing self-discipline</a:t>
            </a:r>
            <a:r>
              <a:rPr lang="en-US" dirty="0"/>
              <a:t> as part of the SWPBS framework. </a:t>
            </a:r>
            <a:endParaRPr lang="en-US" sz="4000" dirty="0"/>
          </a:p>
          <a:p>
            <a:pPr lvl="1"/>
            <a:endParaRPr lang="en-US" dirty="0" smtClean="0"/>
          </a:p>
        </p:txBody>
      </p:sp>
    </p:spTree>
    <p:extLst>
      <p:ext uri="{BB962C8B-B14F-4D97-AF65-F5344CB8AC3E}">
        <p14:creationId xmlns:p14="http://schemas.microsoft.com/office/powerpoint/2010/main" val="2891910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 Roundtable</a:t>
            </a:r>
            <a:endParaRPr lang="en-US" dirty="0"/>
          </a:p>
        </p:txBody>
      </p:sp>
      <p:sp>
        <p:nvSpPr>
          <p:cNvPr id="3" name="Content Placeholder 2"/>
          <p:cNvSpPr>
            <a:spLocks noGrp="1"/>
          </p:cNvSpPr>
          <p:nvPr>
            <p:ph sz="quarter" idx="1"/>
          </p:nvPr>
        </p:nvSpPr>
        <p:spPr>
          <a:xfrm>
            <a:off x="914400" y="1447800"/>
            <a:ext cx="5867400" cy="4572000"/>
          </a:xfrm>
        </p:spPr>
        <p:txBody>
          <a:bodyPr/>
          <a:lstStyle/>
          <a:p>
            <a:r>
              <a:rPr lang="en-US" dirty="0"/>
              <a:t>Tuesday, December 9 – </a:t>
            </a:r>
            <a:r>
              <a:rPr lang="en-US" dirty="0" smtClean="0"/>
              <a:t>Lunch Hour</a:t>
            </a:r>
            <a:endParaRPr lang="en-US" dirty="0"/>
          </a:p>
          <a:p>
            <a:r>
              <a:rPr lang="en-US" dirty="0" err="1"/>
              <a:t>DelTech</a:t>
            </a:r>
            <a:r>
              <a:rPr lang="en-US" dirty="0"/>
              <a:t> Dover Campus (Room 727</a:t>
            </a:r>
            <a:r>
              <a:rPr lang="en-US" dirty="0" smtClean="0"/>
              <a:t>)</a:t>
            </a:r>
          </a:p>
          <a:p>
            <a:endParaRPr lang="en-US" dirty="0"/>
          </a:p>
          <a:p>
            <a:r>
              <a:rPr lang="en-US" dirty="0" smtClean="0"/>
              <a:t>Brownbag discussion</a:t>
            </a:r>
          </a:p>
          <a:p>
            <a:endParaRPr lang="en-US" dirty="0"/>
          </a:p>
          <a:p>
            <a:r>
              <a:rPr lang="en-US" dirty="0" smtClean="0"/>
              <a:t>Invite included in Correcting Problem Behavior &amp; Developing Self-Discipline distribution</a:t>
            </a:r>
          </a:p>
          <a:p>
            <a:r>
              <a:rPr lang="en-US" dirty="0" smtClean="0"/>
              <a:t>Additional invite distributed to administrator list</a:t>
            </a:r>
            <a:endParaRPr lang="en-US" dirty="0"/>
          </a:p>
          <a:p>
            <a:endParaRPr lang="en-US" dirty="0"/>
          </a:p>
        </p:txBody>
      </p:sp>
      <p:pic>
        <p:nvPicPr>
          <p:cNvPr id="1027" name="Picture 3" descr="C:\Users\hearn\AppData\Local\Microsoft\Windows\Temporary Internet Files\Content.IE5\GZ0DESSH\MC900231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371600"/>
            <a:ext cx="2957465" cy="206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20487" t="16147" r="20284" b="8450"/>
          <a:stretch/>
        </p:blipFill>
        <p:spPr bwMode="auto">
          <a:xfrm>
            <a:off x="762000" y="533400"/>
            <a:ext cx="7771671" cy="5562600"/>
          </a:xfrm>
          <a:prstGeom prst="rect">
            <a:avLst/>
          </a:prstGeom>
          <a:ln w="2286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98499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SSIP planning update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12322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DE-PBS &amp; Bullying Prevention/Response</a:t>
            </a:r>
            <a:endParaRPr lang="en-US" dirty="0"/>
          </a:p>
        </p:txBody>
      </p:sp>
    </p:spTree>
    <p:extLst>
      <p:ext uri="{BB962C8B-B14F-4D97-AF65-F5344CB8AC3E}">
        <p14:creationId xmlns:p14="http://schemas.microsoft.com/office/powerpoint/2010/main" val="3866295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r>
              <a:rPr lang="en-US" sz="3200" dirty="0" smtClean="0">
                <a:solidFill>
                  <a:schemeClr val="tx2"/>
                </a:solidFill>
              </a:rPr>
              <a:t>Bullying Prevention for All Students with a Multi-tiered Systems of Support</a:t>
            </a:r>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5016859" y="4011821"/>
            <a:ext cx="3447585" cy="259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77406" y="1737292"/>
            <a:ext cx="4437994" cy="2292935"/>
          </a:xfrm>
          <a:prstGeom prst="rect">
            <a:avLst/>
          </a:prstGeom>
          <a:noFill/>
        </p:spPr>
        <p:txBody>
          <a:bodyPr wrap="square" rtlCol="0">
            <a:spAutoFit/>
          </a:bodyPr>
          <a:lstStyle/>
          <a:p>
            <a:r>
              <a:rPr lang="en-US" b="1" dirty="0" smtClean="0"/>
              <a:t>Promote </a:t>
            </a:r>
            <a:r>
              <a:rPr lang="en-US" b="1" dirty="0" smtClean="0">
                <a:solidFill>
                  <a:schemeClr val="bg2">
                    <a:lumMod val="25000"/>
                  </a:schemeClr>
                </a:solidFill>
              </a:rPr>
              <a:t>SEL Learning </a:t>
            </a:r>
            <a:r>
              <a:rPr lang="en-US" b="1" dirty="0" smtClean="0"/>
              <a:t>at all Tiers including:</a:t>
            </a:r>
            <a:endParaRPr lang="en-US" sz="1100" b="1" dirty="0" smtClean="0"/>
          </a:p>
          <a:p>
            <a:endParaRPr lang="en-US" sz="1100" b="1" dirty="0" smtClean="0"/>
          </a:p>
          <a:p>
            <a:r>
              <a:rPr lang="en-US" dirty="0" smtClean="0"/>
              <a:t>	</a:t>
            </a:r>
            <a:r>
              <a:rPr lang="en-US" sz="2000" dirty="0" smtClean="0"/>
              <a:t>Self-Awareness</a:t>
            </a:r>
          </a:p>
          <a:p>
            <a:r>
              <a:rPr lang="en-US" sz="2000" dirty="0"/>
              <a:t>	</a:t>
            </a:r>
            <a:r>
              <a:rPr lang="en-US" sz="2000" dirty="0" smtClean="0"/>
              <a:t>Social Awareness</a:t>
            </a:r>
          </a:p>
          <a:p>
            <a:r>
              <a:rPr lang="en-US" sz="2000" dirty="0"/>
              <a:t>	</a:t>
            </a:r>
            <a:r>
              <a:rPr lang="en-US" sz="2000" dirty="0" smtClean="0"/>
              <a:t>Self-Management</a:t>
            </a:r>
          </a:p>
          <a:p>
            <a:r>
              <a:rPr lang="en-US" sz="2000" dirty="0"/>
              <a:t>	</a:t>
            </a:r>
            <a:r>
              <a:rPr lang="en-US" sz="2000" dirty="0" smtClean="0"/>
              <a:t>Relationship Skills</a:t>
            </a:r>
          </a:p>
          <a:p>
            <a:r>
              <a:rPr lang="en-US" sz="2000" dirty="0"/>
              <a:t>	</a:t>
            </a:r>
            <a:r>
              <a:rPr lang="en-US" sz="2000" dirty="0" smtClean="0"/>
              <a:t>Responsible Decision Making</a:t>
            </a:r>
          </a:p>
          <a:p>
            <a:pPr algn="r"/>
            <a:r>
              <a:rPr lang="en-US" sz="1400" i="1" dirty="0" smtClean="0"/>
              <a:t>(</a:t>
            </a:r>
            <a:r>
              <a:rPr lang="en-US" sz="1400" i="1" dirty="0" err="1" smtClean="0"/>
              <a:t>Casel</a:t>
            </a:r>
            <a:r>
              <a:rPr lang="en-US" sz="1400" i="1" dirty="0" smtClean="0"/>
              <a:t>, 2003) </a:t>
            </a:r>
            <a:endParaRPr lang="en-US" sz="1400" i="1" dirty="0"/>
          </a:p>
        </p:txBody>
      </p:sp>
      <p:sp>
        <p:nvSpPr>
          <p:cNvPr id="6" name="TextBox 5"/>
          <p:cNvSpPr txBox="1"/>
          <p:nvPr/>
        </p:nvSpPr>
        <p:spPr>
          <a:xfrm>
            <a:off x="268013" y="1753058"/>
            <a:ext cx="4209393" cy="4724370"/>
          </a:xfrm>
          <a:prstGeom prst="rect">
            <a:avLst/>
          </a:prstGeom>
          <a:noFill/>
        </p:spPr>
        <p:txBody>
          <a:bodyPr wrap="square" rtlCol="0">
            <a:spAutoFit/>
          </a:bodyPr>
          <a:lstStyle/>
          <a:p>
            <a:r>
              <a:rPr lang="en-US" b="1" dirty="0" smtClean="0"/>
              <a:t>Develop a </a:t>
            </a:r>
            <a:r>
              <a:rPr lang="en-US" b="1" dirty="0" smtClean="0">
                <a:solidFill>
                  <a:schemeClr val="bg2">
                    <a:lumMod val="25000"/>
                  </a:schemeClr>
                </a:solidFill>
              </a:rPr>
              <a:t>SW-PBS Bully Prevention Plan</a:t>
            </a:r>
            <a:r>
              <a:rPr lang="en-US" b="1" dirty="0" smtClean="0"/>
              <a:t> by looking at school data:</a:t>
            </a:r>
            <a:endParaRPr lang="en-US" sz="1100" b="1" dirty="0" smtClean="0"/>
          </a:p>
          <a:p>
            <a:endParaRPr lang="en-US" sz="1100" b="1" dirty="0" smtClean="0"/>
          </a:p>
          <a:p>
            <a:pPr marL="800100" lvl="1" indent="-342900">
              <a:buFont typeface="+mj-lt"/>
              <a:buAutoNum type="arabicPeriod"/>
            </a:pPr>
            <a:r>
              <a:rPr lang="en-US" sz="2000" dirty="0" smtClean="0"/>
              <a:t>Is bullying a problem?</a:t>
            </a:r>
          </a:p>
          <a:p>
            <a:pPr marL="800100" lvl="1" indent="-342900">
              <a:buFont typeface="+mj-lt"/>
              <a:buAutoNum type="arabicPeriod"/>
            </a:pPr>
            <a:r>
              <a:rPr lang="en-US" sz="2000" dirty="0" smtClean="0"/>
              <a:t>What types of bullying are occurring?</a:t>
            </a:r>
          </a:p>
          <a:p>
            <a:pPr marL="800100" lvl="1" indent="-342900">
              <a:buFont typeface="+mj-lt"/>
              <a:buAutoNum type="arabicPeriod"/>
            </a:pPr>
            <a:r>
              <a:rPr lang="en-US" sz="2000" dirty="0" smtClean="0"/>
              <a:t>Where is the bullying occurring</a:t>
            </a:r>
          </a:p>
          <a:p>
            <a:pPr marL="800100" lvl="1" indent="-342900">
              <a:buFont typeface="+mj-lt"/>
              <a:buAutoNum type="arabicPeriod"/>
            </a:pPr>
            <a:r>
              <a:rPr lang="en-US" sz="2000" dirty="0" smtClean="0"/>
              <a:t>Where and how do the students seek help?</a:t>
            </a:r>
          </a:p>
          <a:p>
            <a:pPr marL="800100" lvl="1" indent="-342900">
              <a:buFont typeface="+mj-lt"/>
              <a:buAutoNum type="arabicPeriod"/>
            </a:pPr>
            <a:r>
              <a:rPr lang="en-US" sz="2000" dirty="0" smtClean="0"/>
              <a:t> Where do staff feel students should or could seek help?</a:t>
            </a:r>
          </a:p>
          <a:p>
            <a:pPr marL="800100" lvl="1" indent="-342900">
              <a:buFont typeface="+mj-lt"/>
              <a:buAutoNum type="arabicPeriod"/>
            </a:pPr>
            <a:r>
              <a:rPr lang="en-US" sz="2000" dirty="0" smtClean="0"/>
              <a:t>Are staff aware of district/school bully policy and procedures?</a:t>
            </a:r>
          </a:p>
          <a:p>
            <a:pPr marL="800100" lvl="1" indent="-342900">
              <a:buFont typeface="+mj-lt"/>
              <a:buAutoNum type="arabicPeriod"/>
            </a:pPr>
            <a:r>
              <a:rPr lang="en-US" sz="2000" dirty="0" smtClean="0"/>
              <a:t>What are the parent perceptions of issues and school interventions?</a:t>
            </a:r>
          </a:p>
          <a:p>
            <a:pPr lvl="1" algn="r"/>
            <a:r>
              <a:rPr lang="en-US" sz="1400" i="1" dirty="0" smtClean="0"/>
              <a:t>(Lewis, 2011</a:t>
            </a:r>
            <a:r>
              <a:rPr lang="en-US" sz="1400" dirty="0" smtClean="0"/>
              <a:t>)</a:t>
            </a:r>
          </a:p>
        </p:txBody>
      </p:sp>
    </p:spTree>
    <p:extLst>
      <p:ext uri="{BB962C8B-B14F-4D97-AF65-F5344CB8AC3E}">
        <p14:creationId xmlns:p14="http://schemas.microsoft.com/office/powerpoint/2010/main" val="4193741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rmAutofit fontScale="90000"/>
          </a:bodyPr>
          <a:lstStyle/>
          <a:p>
            <a:r>
              <a:rPr lang="en-US" dirty="0"/>
              <a:t>Bullying Prevention: </a:t>
            </a:r>
            <a:br>
              <a:rPr lang="en-US" dirty="0"/>
            </a:br>
            <a:r>
              <a:rPr lang="en-US" sz="4000" dirty="0" smtClean="0"/>
              <a:t>Your DSCS Data Can Help Set Priorities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089872593"/>
              </p:ext>
            </p:extLst>
          </p:nvPr>
        </p:nvGraphicFramePr>
        <p:xfrm>
          <a:off x="457200" y="1752600"/>
          <a:ext cx="7620000" cy="4782063"/>
        </p:xfrm>
        <a:graphic>
          <a:graphicData uri="http://schemas.openxmlformats.org/drawingml/2006/table">
            <a:tbl>
              <a:tblPr>
                <a:tableStyleId>{5C22544A-7EE6-4342-B048-85BDC9FD1C3A}</a:tableStyleId>
              </a:tblPr>
              <a:tblGrid>
                <a:gridCol w="1600200"/>
                <a:gridCol w="3009900"/>
                <a:gridCol w="3009900"/>
              </a:tblGrid>
              <a:tr h="382886">
                <a:tc gridSpan="3">
                  <a:txBody>
                    <a:bodyPr/>
                    <a:lstStyle/>
                    <a:p>
                      <a:pPr marL="0" marR="0" algn="ctr" fontAlgn="base">
                        <a:lnSpc>
                          <a:spcPct val="115000"/>
                        </a:lnSpc>
                        <a:spcBef>
                          <a:spcPts val="0"/>
                        </a:spcBef>
                        <a:spcAft>
                          <a:spcPts val="0"/>
                        </a:spcAft>
                      </a:pPr>
                      <a:r>
                        <a:rPr lang="en-US" sz="1800" b="1" dirty="0" smtClean="0">
                          <a:solidFill>
                            <a:schemeClr val="bg1"/>
                          </a:solidFill>
                          <a:effectLst/>
                        </a:rPr>
                        <a:t>13-14 </a:t>
                      </a:r>
                      <a:r>
                        <a:rPr lang="en-US" sz="1800" b="1" dirty="0">
                          <a:solidFill>
                            <a:schemeClr val="bg1"/>
                          </a:solidFill>
                          <a:effectLst/>
                        </a:rPr>
                        <a:t>DSCS </a:t>
                      </a:r>
                      <a:r>
                        <a:rPr lang="en-US" sz="1800" b="1" kern="1200" dirty="0">
                          <a:solidFill>
                            <a:schemeClr val="bg1"/>
                          </a:solidFill>
                          <a:effectLst/>
                        </a:rPr>
                        <a:t>Part III: Bullying </a:t>
                      </a:r>
                      <a:endParaRPr lang="en-US" sz="1800" b="1" dirty="0">
                        <a:solidFill>
                          <a:schemeClr val="bg1"/>
                        </a:solidFill>
                        <a:effectLst/>
                        <a:latin typeface="Calibri"/>
                        <a:ea typeface="Calibri"/>
                        <a:cs typeface="Times New Roman"/>
                      </a:endParaRPr>
                    </a:p>
                  </a:txBody>
                  <a:tcPr marL="29157" marR="29157" marT="6204"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r>
              <a:tr h="382886">
                <a:tc>
                  <a:txBody>
                    <a:bodyPr/>
                    <a:lstStyle/>
                    <a:p>
                      <a:pPr marL="0" marR="0" algn="ctr" fontAlgn="base">
                        <a:lnSpc>
                          <a:spcPct val="115000"/>
                        </a:lnSpc>
                        <a:spcBef>
                          <a:spcPts val="0"/>
                        </a:spcBef>
                        <a:spcAft>
                          <a:spcPts val="0"/>
                        </a:spcAft>
                      </a:pPr>
                      <a:r>
                        <a:rPr lang="en-US" sz="1800" b="1" kern="1200" dirty="0">
                          <a:solidFill>
                            <a:schemeClr val="bg1"/>
                          </a:solidFill>
                          <a:effectLst/>
                        </a:rPr>
                        <a:t>Climate </a:t>
                      </a:r>
                      <a:endParaRPr lang="en-US" sz="1800" b="1" dirty="0">
                        <a:solidFill>
                          <a:schemeClr val="bg1"/>
                        </a:solidFill>
                        <a:effectLst/>
                      </a:endParaRPr>
                    </a:p>
                    <a:p>
                      <a:pPr marL="0" marR="0" algn="ctr" fontAlgn="base">
                        <a:lnSpc>
                          <a:spcPct val="115000"/>
                        </a:lnSpc>
                        <a:spcBef>
                          <a:spcPts val="0"/>
                        </a:spcBef>
                        <a:spcAft>
                          <a:spcPts val="0"/>
                        </a:spcAft>
                      </a:pPr>
                      <a:r>
                        <a:rPr lang="en-US" sz="1800" b="1" kern="1200" dirty="0" smtClean="0">
                          <a:solidFill>
                            <a:schemeClr val="bg1"/>
                          </a:solidFill>
                          <a:effectLst/>
                        </a:rPr>
                        <a:t>Subscale</a:t>
                      </a:r>
                      <a:endParaRPr lang="en-US" sz="1800" b="1" dirty="0">
                        <a:solidFill>
                          <a:schemeClr val="bg1"/>
                        </a:solidFill>
                        <a:effectLst/>
                        <a:latin typeface="Calibri"/>
                        <a:ea typeface="Calibri"/>
                        <a:cs typeface="Times New Roman"/>
                      </a:endParaRPr>
                    </a:p>
                  </a:txBody>
                  <a:tcPr marL="29157" marR="29157" marT="6204"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0" marR="0" algn="ctr" fontAlgn="base">
                        <a:lnSpc>
                          <a:spcPct val="115000"/>
                        </a:lnSpc>
                        <a:spcBef>
                          <a:spcPts val="0"/>
                        </a:spcBef>
                        <a:spcAft>
                          <a:spcPts val="0"/>
                        </a:spcAft>
                      </a:pPr>
                      <a:r>
                        <a:rPr lang="en-US" sz="1800" b="1" kern="1200" dirty="0">
                          <a:solidFill>
                            <a:srgbClr val="FFFF00"/>
                          </a:solidFill>
                          <a:effectLst/>
                        </a:rPr>
                        <a:t>Student Survey</a:t>
                      </a:r>
                      <a:endParaRPr lang="en-US" sz="1800" b="1" dirty="0">
                        <a:solidFill>
                          <a:srgbClr val="FFFF00"/>
                        </a:solidFill>
                        <a:effectLst/>
                      </a:endParaRPr>
                    </a:p>
                    <a:p>
                      <a:pPr marL="0" marR="0" algn="ctr" fontAlgn="base">
                        <a:lnSpc>
                          <a:spcPct val="115000"/>
                        </a:lnSpc>
                        <a:spcBef>
                          <a:spcPts val="0"/>
                        </a:spcBef>
                        <a:spcAft>
                          <a:spcPts val="0"/>
                        </a:spcAft>
                      </a:pPr>
                      <a:r>
                        <a:rPr lang="en-US" sz="1800" b="1" kern="1200" dirty="0">
                          <a:solidFill>
                            <a:schemeClr val="bg1"/>
                          </a:solidFill>
                          <a:effectLst/>
                        </a:rPr>
                        <a:t>Results Report</a:t>
                      </a:r>
                      <a:endParaRPr lang="en-US" sz="1800" b="1" dirty="0">
                        <a:solidFill>
                          <a:schemeClr val="bg1"/>
                        </a:solidFill>
                        <a:effectLst/>
                        <a:latin typeface="Calibri"/>
                        <a:ea typeface="Calibri"/>
                        <a:cs typeface="Times New Roman"/>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0" marR="0" algn="ctr" fontAlgn="base">
                        <a:lnSpc>
                          <a:spcPct val="115000"/>
                        </a:lnSpc>
                        <a:spcBef>
                          <a:spcPts val="0"/>
                        </a:spcBef>
                        <a:spcAft>
                          <a:spcPts val="0"/>
                        </a:spcAft>
                      </a:pPr>
                      <a:r>
                        <a:rPr lang="en-US" sz="1800" b="1" kern="1200" dirty="0">
                          <a:solidFill>
                            <a:srgbClr val="FFFF00"/>
                          </a:solidFill>
                          <a:effectLst/>
                        </a:rPr>
                        <a:t>Home Survey</a:t>
                      </a:r>
                      <a:endParaRPr lang="en-US" sz="1800" b="1" dirty="0">
                        <a:solidFill>
                          <a:srgbClr val="FFFF00"/>
                        </a:solidFill>
                        <a:effectLst/>
                      </a:endParaRPr>
                    </a:p>
                    <a:p>
                      <a:pPr marL="0" marR="0" algn="ctr" fontAlgn="base">
                        <a:lnSpc>
                          <a:spcPct val="115000"/>
                        </a:lnSpc>
                        <a:spcBef>
                          <a:spcPts val="0"/>
                        </a:spcBef>
                        <a:spcAft>
                          <a:spcPts val="0"/>
                        </a:spcAft>
                      </a:pPr>
                      <a:r>
                        <a:rPr lang="en-US" sz="1800" b="1" kern="1200" dirty="0">
                          <a:solidFill>
                            <a:schemeClr val="bg1"/>
                          </a:solidFill>
                          <a:effectLst/>
                        </a:rPr>
                        <a:t>Results Report</a:t>
                      </a:r>
                      <a:endParaRPr lang="en-US" sz="1800" b="1" dirty="0">
                        <a:solidFill>
                          <a:schemeClr val="bg1"/>
                        </a:solidFill>
                        <a:effectLst/>
                        <a:latin typeface="Calibri"/>
                        <a:ea typeface="Calibri"/>
                        <a:cs typeface="Times New Roman"/>
                      </a:endParaRPr>
                    </a:p>
                  </a:txBody>
                  <a:tcPr marL="29157" marR="29157" marT="6204"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1">
                        <a:lumMod val="50000"/>
                        <a:lumOff val="50000"/>
                      </a:schemeClr>
                    </a:solidFill>
                  </a:tcPr>
                </a:tc>
              </a:tr>
              <a:tr h="197647">
                <a:tc>
                  <a:txBody>
                    <a:bodyPr/>
                    <a:lstStyle/>
                    <a:p>
                      <a:pPr marL="0" marR="0" fontAlgn="base">
                        <a:lnSpc>
                          <a:spcPct val="115000"/>
                        </a:lnSpc>
                        <a:spcBef>
                          <a:spcPts val="0"/>
                        </a:spcBef>
                        <a:spcAft>
                          <a:spcPts val="0"/>
                        </a:spcAft>
                      </a:pPr>
                      <a:r>
                        <a:rPr lang="en-US" sz="1800" b="1" kern="1200" dirty="0">
                          <a:effectLst/>
                        </a:rPr>
                        <a:t>Bullying SW</a:t>
                      </a:r>
                      <a:r>
                        <a:rPr lang="en-US" sz="1800" b="1" kern="1200" dirty="0">
                          <a:solidFill>
                            <a:srgbClr val="C00000"/>
                          </a:solidFill>
                          <a:effectLst/>
                        </a:rPr>
                        <a:t>*</a:t>
                      </a:r>
                      <a:endParaRPr lang="en-US" sz="1800" b="1" dirty="0">
                        <a:solidFill>
                          <a:srgbClr val="C00000"/>
                        </a:solidFill>
                        <a:effectLst/>
                        <a:latin typeface="Calibri"/>
                        <a:ea typeface="Calibri"/>
                        <a:cs typeface="Times New Roman"/>
                      </a:endParaRPr>
                    </a:p>
                  </a:txBody>
                  <a:tcPr marL="66999" marR="66999" marT="9305"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kern="1200" dirty="0">
                          <a:effectLst/>
                        </a:rPr>
                        <a:t>School-Wide </a:t>
                      </a:r>
                      <a:endParaRPr lang="en-US" sz="1800" kern="1200" dirty="0" smtClean="0">
                        <a:effectLst/>
                      </a:endParaRPr>
                    </a:p>
                    <a:p>
                      <a:pPr marL="0" marR="0" fontAlgn="base">
                        <a:lnSpc>
                          <a:spcPct val="115000"/>
                        </a:lnSpc>
                        <a:spcBef>
                          <a:spcPts val="0"/>
                        </a:spcBef>
                        <a:spcAft>
                          <a:spcPts val="0"/>
                        </a:spcAft>
                      </a:pPr>
                      <a:r>
                        <a:rPr lang="en-US" sz="1800" kern="1200" dirty="0" smtClean="0">
                          <a:effectLst/>
                        </a:rPr>
                        <a:t>(</a:t>
                      </a:r>
                      <a:r>
                        <a:rPr lang="en-US" sz="1800" kern="1200" dirty="0">
                          <a:effectLst/>
                        </a:rPr>
                        <a:t>Pgs. 1, 2, 7, 11)</a:t>
                      </a:r>
                      <a:endParaRPr lang="en-US" sz="1800" dirty="0">
                        <a:effectLst/>
                        <a:latin typeface="Calibri"/>
                        <a:ea typeface="Calibri"/>
                        <a:cs typeface="Times New Roman"/>
                      </a:endParaRPr>
                    </a:p>
                  </a:txBody>
                  <a:tcPr marL="66999" marR="66999" marT="9305"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kern="1200">
                          <a:effectLst/>
                        </a:rPr>
                        <a:t>N/A</a:t>
                      </a:r>
                      <a:endParaRPr lang="en-US" sz="1800">
                        <a:effectLst/>
                        <a:latin typeface="Calibri"/>
                        <a:ea typeface="Calibri"/>
                        <a:cs typeface="Times New Roman"/>
                      </a:endParaRPr>
                    </a:p>
                  </a:txBody>
                  <a:tcPr marL="66999" marR="66999" marT="9305"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988">
                <a:tc rowSpan="4">
                  <a:txBody>
                    <a:bodyPr/>
                    <a:lstStyle/>
                    <a:p>
                      <a:pPr marL="0" marR="0" fontAlgn="base">
                        <a:lnSpc>
                          <a:spcPct val="115000"/>
                        </a:lnSpc>
                        <a:spcBef>
                          <a:spcPts val="0"/>
                        </a:spcBef>
                        <a:spcAft>
                          <a:spcPts val="0"/>
                        </a:spcAft>
                      </a:pPr>
                      <a:r>
                        <a:rPr lang="en-US" sz="1800" b="1" kern="1200" dirty="0">
                          <a:effectLst/>
                        </a:rPr>
                        <a:t>Bullying Victimization</a:t>
                      </a:r>
                      <a:endParaRPr lang="en-US" sz="1800" b="1" dirty="0">
                        <a:effectLst/>
                        <a:latin typeface="Calibri"/>
                        <a:ea typeface="Calibri"/>
                        <a:cs typeface="Times New Roman"/>
                      </a:endParaRPr>
                    </a:p>
                  </a:txBody>
                  <a:tcPr marL="66999" marR="66999" marT="9305"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kern="1200" dirty="0">
                          <a:effectLst/>
                        </a:rPr>
                        <a:t>Physical Bullying </a:t>
                      </a:r>
                      <a:endParaRPr lang="en-US" sz="1800" kern="1200" dirty="0" smtClean="0">
                        <a:effectLst/>
                      </a:endParaRPr>
                    </a:p>
                    <a:p>
                      <a:pPr marL="0" marR="0" fontAlgn="base">
                        <a:lnSpc>
                          <a:spcPct val="115000"/>
                        </a:lnSpc>
                        <a:spcBef>
                          <a:spcPts val="0"/>
                        </a:spcBef>
                        <a:spcAft>
                          <a:spcPts val="0"/>
                        </a:spcAft>
                      </a:pPr>
                      <a:r>
                        <a:rPr lang="en-US" sz="1800" kern="1200" dirty="0" smtClean="0">
                          <a:effectLst/>
                        </a:rPr>
                        <a:t>(</a:t>
                      </a:r>
                      <a:r>
                        <a:rPr lang="en-US" sz="1800" kern="1200" dirty="0">
                          <a:effectLst/>
                        </a:rPr>
                        <a:t>Pgs. 4-5, 8, 12)</a:t>
                      </a:r>
                      <a:endParaRPr lang="en-US" sz="1800" dirty="0">
                        <a:effectLst/>
                        <a:latin typeface="Calibri"/>
                        <a:ea typeface="Calibri"/>
                        <a:cs typeface="Times New Roman"/>
                      </a:endParaRPr>
                    </a:p>
                  </a:txBody>
                  <a:tcPr marL="66999" marR="66999" marT="9305"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kern="1200" dirty="0">
                          <a:effectLst/>
                        </a:rPr>
                        <a:t>Physical Bullying </a:t>
                      </a:r>
                      <a:endParaRPr lang="en-US" sz="1800" kern="1200" dirty="0" smtClean="0">
                        <a:effectLst/>
                      </a:endParaRPr>
                    </a:p>
                    <a:p>
                      <a:pPr marL="0" marR="0" fontAlgn="base">
                        <a:lnSpc>
                          <a:spcPct val="115000"/>
                        </a:lnSpc>
                        <a:spcBef>
                          <a:spcPts val="0"/>
                        </a:spcBef>
                        <a:spcAft>
                          <a:spcPts val="0"/>
                        </a:spcAft>
                      </a:pPr>
                      <a:r>
                        <a:rPr lang="en-US" sz="1800" kern="1200" dirty="0" smtClean="0">
                          <a:effectLst/>
                        </a:rPr>
                        <a:t>(</a:t>
                      </a:r>
                      <a:r>
                        <a:rPr lang="en-US" sz="1800" kern="1200" dirty="0">
                          <a:effectLst/>
                        </a:rPr>
                        <a:t>Pgs. 2, 4-5)</a:t>
                      </a:r>
                      <a:endParaRPr lang="en-US" sz="1800" dirty="0">
                        <a:effectLst/>
                        <a:latin typeface="Calibri"/>
                        <a:ea typeface="Calibri"/>
                        <a:cs typeface="Times New Roman"/>
                      </a:endParaRPr>
                    </a:p>
                  </a:txBody>
                  <a:tcPr marL="66999" marR="66999" marT="9305"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988">
                <a:tc vMerge="1">
                  <a:txBody>
                    <a:bodyPr/>
                    <a:lstStyle/>
                    <a:p>
                      <a:endParaRPr lang="en-US"/>
                    </a:p>
                  </a:txBody>
                  <a:tcPr/>
                </a:tc>
                <a:tc>
                  <a:txBody>
                    <a:bodyPr/>
                    <a:lstStyle/>
                    <a:p>
                      <a:pPr marL="0" marR="0">
                        <a:lnSpc>
                          <a:spcPct val="115000"/>
                        </a:lnSpc>
                        <a:spcBef>
                          <a:spcPts val="0"/>
                        </a:spcBef>
                        <a:spcAft>
                          <a:spcPts val="0"/>
                        </a:spcAft>
                      </a:pPr>
                      <a:r>
                        <a:rPr lang="en-US" sz="1800" kern="1200" dirty="0">
                          <a:effectLst/>
                        </a:rPr>
                        <a:t>Verbal Bullying </a:t>
                      </a:r>
                      <a:endParaRPr lang="en-US" sz="1800" kern="1200" dirty="0" smtClean="0">
                        <a:effectLst/>
                      </a:endParaRPr>
                    </a:p>
                    <a:p>
                      <a:pPr marL="0" marR="0">
                        <a:lnSpc>
                          <a:spcPct val="115000"/>
                        </a:lnSpc>
                        <a:spcBef>
                          <a:spcPts val="0"/>
                        </a:spcBef>
                        <a:spcAft>
                          <a:spcPts val="0"/>
                        </a:spcAft>
                      </a:pPr>
                      <a:r>
                        <a:rPr lang="en-US" sz="1800" kern="1200" dirty="0" smtClean="0">
                          <a:effectLst/>
                        </a:rPr>
                        <a:t>(</a:t>
                      </a:r>
                      <a:r>
                        <a:rPr lang="en-US" sz="1800" kern="1200" dirty="0">
                          <a:effectLst/>
                        </a:rPr>
                        <a:t>Pgs. 4-5, 8, 12)</a:t>
                      </a:r>
                      <a:endParaRPr lang="en-US" sz="1800" dirty="0">
                        <a:effectLst/>
                        <a:latin typeface="Calibri"/>
                        <a:ea typeface="Calibri"/>
                        <a:cs typeface="Times New Roman"/>
                      </a:endParaRPr>
                    </a:p>
                  </a:txBody>
                  <a:tcPr marL="66999" marR="66999" marT="9305"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kern="1200" dirty="0">
                          <a:effectLst/>
                        </a:rPr>
                        <a:t>Verbal Bullying </a:t>
                      </a:r>
                      <a:endParaRPr lang="en-US" sz="1800" kern="1200" dirty="0" smtClean="0">
                        <a:effectLst/>
                      </a:endParaRPr>
                    </a:p>
                    <a:p>
                      <a:pPr marL="0" marR="0" fontAlgn="base">
                        <a:lnSpc>
                          <a:spcPct val="115000"/>
                        </a:lnSpc>
                        <a:spcBef>
                          <a:spcPts val="0"/>
                        </a:spcBef>
                        <a:spcAft>
                          <a:spcPts val="0"/>
                        </a:spcAft>
                      </a:pPr>
                      <a:r>
                        <a:rPr lang="en-US" sz="1800" kern="1200" dirty="0" smtClean="0">
                          <a:effectLst/>
                        </a:rPr>
                        <a:t>(</a:t>
                      </a:r>
                      <a:r>
                        <a:rPr lang="en-US" sz="1800" kern="1200" dirty="0">
                          <a:effectLst/>
                        </a:rPr>
                        <a:t>Pgs. 2, 4-5)</a:t>
                      </a:r>
                      <a:endParaRPr lang="en-US" sz="1800" dirty="0">
                        <a:effectLst/>
                        <a:latin typeface="Calibri"/>
                        <a:ea typeface="Calibri"/>
                        <a:cs typeface="Times New Roman"/>
                      </a:endParaRPr>
                    </a:p>
                  </a:txBody>
                  <a:tcPr marL="66999" marR="66999" marT="9305"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4329">
                <a:tc vMerge="1">
                  <a:txBody>
                    <a:bodyPr/>
                    <a:lstStyle/>
                    <a:p>
                      <a:endParaRPr lang="en-US"/>
                    </a:p>
                  </a:txBody>
                  <a:tcPr/>
                </a:tc>
                <a:tc>
                  <a:txBody>
                    <a:bodyPr/>
                    <a:lstStyle/>
                    <a:p>
                      <a:pPr marL="0" marR="0" fontAlgn="base">
                        <a:lnSpc>
                          <a:spcPct val="115000"/>
                        </a:lnSpc>
                        <a:spcBef>
                          <a:spcPts val="0"/>
                        </a:spcBef>
                        <a:spcAft>
                          <a:spcPts val="0"/>
                        </a:spcAft>
                      </a:pPr>
                      <a:r>
                        <a:rPr lang="en-US" sz="1800" kern="1200" dirty="0">
                          <a:effectLst/>
                        </a:rPr>
                        <a:t>Social/Relational Bullying </a:t>
                      </a:r>
                      <a:endParaRPr lang="en-US" sz="1800" kern="1200" dirty="0" smtClean="0">
                        <a:effectLst/>
                      </a:endParaRPr>
                    </a:p>
                    <a:p>
                      <a:pPr marL="0" marR="0" fontAlgn="base">
                        <a:lnSpc>
                          <a:spcPct val="115000"/>
                        </a:lnSpc>
                        <a:spcBef>
                          <a:spcPts val="0"/>
                        </a:spcBef>
                        <a:spcAft>
                          <a:spcPts val="0"/>
                        </a:spcAft>
                      </a:pPr>
                      <a:r>
                        <a:rPr lang="en-US" sz="1800" kern="1200" dirty="0" smtClean="0">
                          <a:effectLst/>
                        </a:rPr>
                        <a:t>(</a:t>
                      </a:r>
                      <a:r>
                        <a:rPr lang="en-US" sz="1800" kern="1200" dirty="0">
                          <a:effectLst/>
                        </a:rPr>
                        <a:t>Pgs. 4-5, 8, 12)</a:t>
                      </a:r>
                      <a:endParaRPr lang="en-US" sz="1800" dirty="0">
                        <a:effectLst/>
                        <a:latin typeface="Calibri"/>
                        <a:ea typeface="Calibri"/>
                        <a:cs typeface="Times New Roman"/>
                      </a:endParaRPr>
                    </a:p>
                  </a:txBody>
                  <a:tcPr marL="66999" marR="66999" marT="9305"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kern="1200" dirty="0">
                          <a:effectLst/>
                        </a:rPr>
                        <a:t>Social/Relational Bullying </a:t>
                      </a:r>
                      <a:endParaRPr lang="en-US" sz="1800" kern="1200" dirty="0" smtClean="0">
                        <a:effectLst/>
                      </a:endParaRPr>
                    </a:p>
                    <a:p>
                      <a:pPr marL="0" marR="0" fontAlgn="base">
                        <a:lnSpc>
                          <a:spcPct val="115000"/>
                        </a:lnSpc>
                        <a:spcBef>
                          <a:spcPts val="0"/>
                        </a:spcBef>
                        <a:spcAft>
                          <a:spcPts val="0"/>
                        </a:spcAft>
                      </a:pPr>
                      <a:r>
                        <a:rPr lang="en-US" sz="1800" kern="1200" dirty="0" smtClean="0">
                          <a:effectLst/>
                        </a:rPr>
                        <a:t>(</a:t>
                      </a:r>
                      <a:r>
                        <a:rPr lang="en-US" sz="1800" kern="1200" dirty="0">
                          <a:effectLst/>
                        </a:rPr>
                        <a:t>Pgs. 2, 4-5)</a:t>
                      </a:r>
                      <a:endParaRPr lang="en-US" sz="1800" dirty="0">
                        <a:effectLst/>
                        <a:latin typeface="Calibri"/>
                        <a:ea typeface="Calibri"/>
                        <a:cs typeface="Times New Roman"/>
                      </a:endParaRPr>
                    </a:p>
                  </a:txBody>
                  <a:tcPr marL="66999" marR="66999" marT="9305"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647">
                <a:tc vMerge="1">
                  <a:txBody>
                    <a:bodyPr/>
                    <a:lstStyle/>
                    <a:p>
                      <a:endParaRPr lang="en-US"/>
                    </a:p>
                  </a:txBody>
                  <a:tcPr/>
                </a:tc>
                <a:tc>
                  <a:txBody>
                    <a:bodyPr/>
                    <a:lstStyle/>
                    <a:p>
                      <a:pPr marL="0" marR="0" fontAlgn="base">
                        <a:lnSpc>
                          <a:spcPct val="115000"/>
                        </a:lnSpc>
                        <a:spcBef>
                          <a:spcPts val="0"/>
                        </a:spcBef>
                        <a:spcAft>
                          <a:spcPts val="0"/>
                        </a:spcAft>
                      </a:pPr>
                      <a:r>
                        <a:rPr lang="en-US" sz="1800" kern="1200" dirty="0">
                          <a:effectLst/>
                        </a:rPr>
                        <a:t>Cyberbullying</a:t>
                      </a:r>
                      <a:r>
                        <a:rPr lang="en-US" sz="1800" kern="1200" baseline="30000" dirty="0">
                          <a:effectLst/>
                        </a:rPr>
                        <a:t> </a:t>
                      </a:r>
                      <a:endParaRPr lang="en-US" sz="1800" kern="1200" baseline="30000" dirty="0" smtClean="0">
                        <a:effectLst/>
                      </a:endParaRPr>
                    </a:p>
                    <a:p>
                      <a:pPr marL="0" marR="0" fontAlgn="base">
                        <a:lnSpc>
                          <a:spcPct val="115000"/>
                        </a:lnSpc>
                        <a:spcBef>
                          <a:spcPts val="0"/>
                        </a:spcBef>
                        <a:spcAft>
                          <a:spcPts val="0"/>
                        </a:spcAft>
                      </a:pPr>
                      <a:r>
                        <a:rPr lang="en-US" sz="1800" kern="1200" dirty="0" smtClean="0">
                          <a:effectLst/>
                        </a:rPr>
                        <a:t>(</a:t>
                      </a:r>
                      <a:r>
                        <a:rPr lang="en-US" sz="1800" kern="1200" dirty="0">
                          <a:effectLst/>
                        </a:rPr>
                        <a:t>Pgs. 4-5, 8, 12)</a:t>
                      </a:r>
                      <a:endParaRPr lang="en-US" sz="1800" dirty="0">
                        <a:effectLst/>
                        <a:latin typeface="Calibri"/>
                        <a:ea typeface="Calibri"/>
                        <a:cs typeface="Times New Roman"/>
                      </a:endParaRPr>
                    </a:p>
                  </a:txBody>
                  <a:tcPr marL="66999" marR="66999" marT="9305"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effectLst/>
                        </a:rPr>
                        <a:t>N/A</a:t>
                      </a:r>
                      <a:endParaRPr lang="en-US" sz="1800" dirty="0">
                        <a:effectLst/>
                        <a:latin typeface="Calibri"/>
                        <a:ea typeface="Calibri"/>
                        <a:cs typeface="Times New Roman"/>
                      </a:endParaRPr>
                    </a:p>
                  </a:txBody>
                  <a:tcPr marL="66999" marR="66999" marT="9305"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342438">
                <a:tc gridSpan="3">
                  <a:txBody>
                    <a:bodyPr/>
                    <a:lstStyle/>
                    <a:p>
                      <a:pPr marL="457200" marR="0">
                        <a:lnSpc>
                          <a:spcPct val="115000"/>
                        </a:lnSpc>
                        <a:spcBef>
                          <a:spcPts val="0"/>
                        </a:spcBef>
                        <a:spcAft>
                          <a:spcPts val="0"/>
                        </a:spcAft>
                      </a:pPr>
                      <a:r>
                        <a:rPr lang="en-US" sz="1600" i="1" kern="1200" dirty="0">
                          <a:solidFill>
                            <a:srgbClr val="C00000"/>
                          </a:solidFill>
                          <a:effectLst/>
                        </a:rPr>
                        <a:t>*</a:t>
                      </a:r>
                      <a:r>
                        <a:rPr lang="en-US" sz="1600" i="1" kern="1200" dirty="0">
                          <a:effectLst/>
                        </a:rPr>
                        <a:t> </a:t>
                      </a:r>
                      <a:r>
                        <a:rPr lang="en-US" sz="1600" i="1" kern="1200" dirty="0">
                          <a:solidFill>
                            <a:srgbClr val="C00000"/>
                          </a:solidFill>
                          <a:effectLst/>
                        </a:rPr>
                        <a:t>A higher score represents an unfavorable response to items on the Bullying School-Wide subscale and the Use of Punitive Techniques subscale.  </a:t>
                      </a:r>
                      <a:endParaRPr lang="en-US" sz="1600" i="1" dirty="0">
                        <a:solidFill>
                          <a:srgbClr val="C00000"/>
                        </a:solidFill>
                        <a:effectLst/>
                        <a:latin typeface="Calibri"/>
                        <a:ea typeface="Calibri"/>
                        <a:cs typeface="Times New Roman"/>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289821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Bullying Prevention: </a:t>
            </a:r>
            <a:br>
              <a:rPr lang="en-US" dirty="0" smtClean="0"/>
            </a:br>
            <a:r>
              <a:rPr lang="en-US" dirty="0" smtClean="0"/>
              <a:t>Initial </a:t>
            </a:r>
            <a:r>
              <a:rPr lang="en-US" dirty="0"/>
              <a:t>S</a:t>
            </a:r>
            <a:r>
              <a:rPr lang="en-US" dirty="0" smtClean="0"/>
              <a:t>teps</a:t>
            </a:r>
            <a:endParaRPr lang="en-US" dirty="0"/>
          </a:p>
        </p:txBody>
      </p:sp>
      <p:sp>
        <p:nvSpPr>
          <p:cNvPr id="3" name="Content Placeholder 2"/>
          <p:cNvSpPr>
            <a:spLocks noGrp="1"/>
          </p:cNvSpPr>
          <p:nvPr>
            <p:ph idx="1"/>
          </p:nvPr>
        </p:nvSpPr>
        <p:spPr>
          <a:xfrm>
            <a:off x="609600" y="2286000"/>
            <a:ext cx="7620000" cy="2971800"/>
          </a:xfrm>
        </p:spPr>
        <p:txBody>
          <a:bodyPr>
            <a:noAutofit/>
          </a:bodyPr>
          <a:lstStyle/>
          <a:p>
            <a:pPr marL="571500" indent="-457200">
              <a:spcAft>
                <a:spcPts val="1200"/>
              </a:spcAft>
              <a:buFont typeface="+mj-lt"/>
              <a:buAutoNum type="arabicPeriod"/>
            </a:pPr>
            <a:r>
              <a:rPr lang="en-US" sz="2400" b="1" dirty="0"/>
              <a:t>Confirm the definition of “bullying” for your </a:t>
            </a:r>
            <a:r>
              <a:rPr lang="en-US" sz="2400" b="1" dirty="0" smtClean="0"/>
              <a:t>school</a:t>
            </a:r>
          </a:p>
          <a:p>
            <a:pPr marL="571500" indent="-457200">
              <a:spcAft>
                <a:spcPts val="1200"/>
              </a:spcAft>
              <a:buFont typeface="+mj-lt"/>
              <a:buAutoNum type="arabicPeriod"/>
            </a:pPr>
            <a:r>
              <a:rPr lang="en-US" sz="2400" b="1" dirty="0" smtClean="0"/>
              <a:t>Outline </a:t>
            </a:r>
            <a:r>
              <a:rPr lang="en-US" sz="2400" b="1" dirty="0"/>
              <a:t>your school’s plan for </a:t>
            </a:r>
            <a:r>
              <a:rPr lang="en-US" sz="2400" b="1" u="sng" dirty="0"/>
              <a:t>teaching</a:t>
            </a:r>
            <a:r>
              <a:rPr lang="en-US" sz="2400" b="1" dirty="0"/>
              <a:t> the definition &amp; establish clear </a:t>
            </a:r>
            <a:r>
              <a:rPr lang="en-US" sz="2400" b="1" u="sng" dirty="0"/>
              <a:t>reporting</a:t>
            </a:r>
            <a:r>
              <a:rPr lang="en-US" sz="2400" b="1" dirty="0"/>
              <a:t> protocol </a:t>
            </a:r>
            <a:endParaRPr lang="en-US" sz="2400" b="1" dirty="0" smtClean="0"/>
          </a:p>
          <a:p>
            <a:pPr marL="571500" indent="-457200">
              <a:spcAft>
                <a:spcPts val="1200"/>
              </a:spcAft>
              <a:buFont typeface="+mj-lt"/>
              <a:buAutoNum type="arabicPeriod"/>
            </a:pPr>
            <a:r>
              <a:rPr lang="en-US" sz="2400" b="1" dirty="0" smtClean="0"/>
              <a:t>Outline </a:t>
            </a:r>
            <a:r>
              <a:rPr lang="en-US" sz="2400" b="1" dirty="0"/>
              <a:t>your school’s protocol for </a:t>
            </a:r>
            <a:r>
              <a:rPr lang="en-US" sz="2400" b="1" u="sng" dirty="0"/>
              <a:t>responding</a:t>
            </a:r>
            <a:r>
              <a:rPr lang="en-US" sz="2400" b="1" dirty="0"/>
              <a:t> to bullying reports. </a:t>
            </a:r>
            <a:endParaRPr lang="en-US" sz="2400" b="1" dirty="0" smtClean="0"/>
          </a:p>
          <a:p>
            <a:pPr marL="571500" indent="-457200">
              <a:spcAft>
                <a:spcPts val="1200"/>
              </a:spcAft>
              <a:buFont typeface="+mj-lt"/>
              <a:buAutoNum type="arabicPeriod"/>
            </a:pPr>
            <a:r>
              <a:rPr lang="en-US" sz="2400" b="1" dirty="0" smtClean="0"/>
              <a:t>Describe </a:t>
            </a:r>
            <a:r>
              <a:rPr lang="en-US" sz="2400" b="1" dirty="0"/>
              <a:t>how your school’s </a:t>
            </a:r>
            <a:r>
              <a:rPr lang="en-US" sz="2400" b="1" u="sng" dirty="0"/>
              <a:t>School-Wide Expectations </a:t>
            </a:r>
            <a:r>
              <a:rPr lang="en-US" sz="2400" b="1" dirty="0"/>
              <a:t>relate to bullying prevention in your school. </a:t>
            </a:r>
            <a:endParaRPr lang="en-US" sz="2400" dirty="0"/>
          </a:p>
        </p:txBody>
      </p:sp>
      <p:pic>
        <p:nvPicPr>
          <p:cNvPr id="1026" name="Picture 2" descr="https://encrypted-tbn2.gstatic.com/images?q=tbn:ANd9GcQBUQWgDZwIXch5AKPjXr-PwV6-qIXYdjXM-z2DrDZGkTeyx0zs-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33400"/>
            <a:ext cx="2314575" cy="154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492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01000" cy="1143000"/>
          </a:xfrm>
        </p:spPr>
        <p:txBody>
          <a:bodyPr/>
          <a:lstStyle/>
          <a:p>
            <a:r>
              <a:rPr lang="en-US" sz="4000" dirty="0" smtClean="0"/>
              <a:t>Bullying </a:t>
            </a:r>
            <a:r>
              <a:rPr lang="en-US" sz="4000" dirty="0"/>
              <a:t> </a:t>
            </a:r>
            <a:r>
              <a:rPr lang="en-US" sz="4000" dirty="0" smtClean="0"/>
              <a:t>&amp; Students with Disabilities</a:t>
            </a:r>
            <a:endParaRPr lang="en-US" sz="4000" dirty="0"/>
          </a:p>
        </p:txBody>
      </p:sp>
      <p:sp>
        <p:nvSpPr>
          <p:cNvPr id="3" name="Content Placeholder 2"/>
          <p:cNvSpPr>
            <a:spLocks noGrp="1"/>
          </p:cNvSpPr>
          <p:nvPr>
            <p:ph idx="1"/>
          </p:nvPr>
        </p:nvSpPr>
        <p:spPr>
          <a:xfrm>
            <a:off x="457200" y="1524000"/>
            <a:ext cx="7696200" cy="4800600"/>
          </a:xfrm>
        </p:spPr>
        <p:txBody>
          <a:bodyPr/>
          <a:lstStyle/>
          <a:p>
            <a:r>
              <a:rPr lang="en-US" sz="2400" dirty="0"/>
              <a:t>Compared to children without disabilities, and looking at bullying occurrences of at least once or twice a month or more, we found that students with disabilities </a:t>
            </a:r>
            <a:r>
              <a:rPr lang="en-US" sz="2400" dirty="0" smtClean="0"/>
              <a:t>are:</a:t>
            </a:r>
          </a:p>
          <a:p>
            <a:endParaRPr lang="en-US" sz="1200" dirty="0" smtClean="0"/>
          </a:p>
          <a:p>
            <a:pPr lvl="1">
              <a:spcBef>
                <a:spcPts val="600"/>
              </a:spcBef>
              <a:spcAft>
                <a:spcPts val="600"/>
              </a:spcAft>
            </a:pPr>
            <a:r>
              <a:rPr lang="en-US" sz="2400" dirty="0" smtClean="0"/>
              <a:t>1.45 </a:t>
            </a:r>
            <a:r>
              <a:rPr lang="en-US" sz="2400" dirty="0"/>
              <a:t>times more likely to experience bullying </a:t>
            </a:r>
            <a:r>
              <a:rPr lang="en-US" sz="2400" b="1" dirty="0"/>
              <a:t>in </a:t>
            </a:r>
            <a:r>
              <a:rPr lang="en-US" sz="2400" b="1" dirty="0" smtClean="0"/>
              <a:t>general</a:t>
            </a:r>
          </a:p>
          <a:p>
            <a:pPr lvl="1">
              <a:spcBef>
                <a:spcPts val="600"/>
              </a:spcBef>
              <a:spcAft>
                <a:spcPts val="600"/>
              </a:spcAft>
            </a:pPr>
            <a:r>
              <a:rPr lang="en-US" sz="2400" dirty="0" smtClean="0"/>
              <a:t>1.44 </a:t>
            </a:r>
            <a:r>
              <a:rPr lang="en-US" sz="2400" dirty="0"/>
              <a:t>times more likely to experience </a:t>
            </a:r>
            <a:r>
              <a:rPr lang="en-US" sz="2400" b="1" dirty="0"/>
              <a:t>physical </a:t>
            </a:r>
            <a:r>
              <a:rPr lang="en-US" sz="2400" b="1" dirty="0" smtClean="0"/>
              <a:t>bullying</a:t>
            </a:r>
          </a:p>
          <a:p>
            <a:pPr lvl="1">
              <a:spcBef>
                <a:spcPts val="600"/>
              </a:spcBef>
              <a:spcAft>
                <a:spcPts val="600"/>
              </a:spcAft>
            </a:pPr>
            <a:r>
              <a:rPr lang="en-US" sz="2400" dirty="0" smtClean="0"/>
              <a:t>1.32 </a:t>
            </a:r>
            <a:r>
              <a:rPr lang="en-US" sz="2400" dirty="0"/>
              <a:t>times more likely to experience </a:t>
            </a:r>
            <a:r>
              <a:rPr lang="en-US" sz="2400" b="1" dirty="0"/>
              <a:t>verbal </a:t>
            </a:r>
            <a:r>
              <a:rPr lang="en-US" sz="2400" b="1" dirty="0" smtClean="0"/>
              <a:t>bullying</a:t>
            </a:r>
          </a:p>
          <a:p>
            <a:pPr lvl="1">
              <a:spcBef>
                <a:spcPts val="600"/>
              </a:spcBef>
              <a:spcAft>
                <a:spcPts val="600"/>
              </a:spcAft>
            </a:pPr>
            <a:r>
              <a:rPr lang="en-US" sz="2400" dirty="0" smtClean="0"/>
              <a:t>1.31 </a:t>
            </a:r>
            <a:r>
              <a:rPr lang="en-US" sz="2400" dirty="0"/>
              <a:t>times more likely to experience </a:t>
            </a:r>
            <a:r>
              <a:rPr lang="en-US" sz="2400" b="1" dirty="0"/>
              <a:t>social/relational </a:t>
            </a:r>
            <a:r>
              <a:rPr lang="en-US" sz="2400" b="1" dirty="0" smtClean="0"/>
              <a:t>bullying</a:t>
            </a:r>
            <a:endParaRPr lang="en-US" sz="2400" b="1" dirty="0"/>
          </a:p>
          <a:p>
            <a:endParaRPr lang="en-US" dirty="0"/>
          </a:p>
        </p:txBody>
      </p:sp>
    </p:spTree>
    <p:extLst>
      <p:ext uri="{BB962C8B-B14F-4D97-AF65-F5344CB8AC3E}">
        <p14:creationId xmlns:p14="http://schemas.microsoft.com/office/powerpoint/2010/main" val="3897966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600"/>
            <a:ext cx="8001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smtClean="0"/>
              <a:t>Bullying  &amp; Students with Disabilities</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768426440"/>
              </p:ext>
            </p:extLst>
          </p:nvPr>
        </p:nvGraphicFramePr>
        <p:xfrm>
          <a:off x="381000" y="1295400"/>
          <a:ext cx="7772400" cy="4953000"/>
        </p:xfrm>
        <a:graphic>
          <a:graphicData uri="http://schemas.openxmlformats.org/drawingml/2006/table">
            <a:tbl>
              <a:tblPr firstRow="1" bandRow="1">
                <a:tableStyleId>{5C22544A-7EE6-4342-B048-85BDC9FD1C3A}</a:tableStyleId>
              </a:tblPr>
              <a:tblGrid>
                <a:gridCol w="2258787"/>
                <a:gridCol w="1433103"/>
                <a:gridCol w="1360170"/>
                <a:gridCol w="1360170"/>
                <a:gridCol w="1360170"/>
              </a:tblGrid>
              <a:tr h="990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b="1" dirty="0" smtClean="0"/>
                        <a:t>Verbal Bullying </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b="1" dirty="0" smtClean="0"/>
                        <a:t>Social/ Relational Bullying</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b="1" dirty="0" smtClean="0"/>
                        <a:t>Physical Bullying </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b="1" dirty="0" smtClean="0"/>
                        <a:t>Bullying in general </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990600">
                <a:tc>
                  <a:txBody>
                    <a:bodyPr/>
                    <a:lstStyle/>
                    <a:p>
                      <a:r>
                        <a:rPr lang="en-US" b="1" dirty="0" smtClean="0"/>
                        <a:t>Children with Emotional Disturbance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75%,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41.7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45.5%,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66.7%,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0600">
                <a:tc>
                  <a:txBody>
                    <a:bodyPr/>
                    <a:lstStyle/>
                    <a:p>
                      <a:r>
                        <a:rPr lang="en-US" b="1" dirty="0" smtClean="0"/>
                        <a:t>Children with Blindness/Visual Impairments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36.4%,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36.4%,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10.0%,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10.0%,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0600">
                <a:tc>
                  <a:txBody>
                    <a:bodyPr/>
                    <a:lstStyle/>
                    <a:p>
                      <a:r>
                        <a:rPr lang="en-US" b="1" dirty="0" smtClean="0"/>
                        <a:t>Children with Hearing Impairments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28.6%,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18.2%,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4.5%,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8.7%,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0600">
                <a:tc>
                  <a:txBody>
                    <a:bodyPr/>
                    <a:lstStyle/>
                    <a:p>
                      <a:r>
                        <a:rPr lang="en-US" b="1" dirty="0" smtClean="0"/>
                        <a:t>Children with Mild Intellectual Impairments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21.7%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18.2%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8.7%</a:t>
                      </a:r>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17.4%</a:t>
                      </a:r>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44113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chat?  </a:t>
            </a:r>
            <a:endParaRPr lang="en-US" dirty="0"/>
          </a:p>
        </p:txBody>
      </p:sp>
      <p:sp>
        <p:nvSpPr>
          <p:cNvPr id="3" name="Content Placeholder 2"/>
          <p:cNvSpPr>
            <a:spLocks noGrp="1"/>
          </p:cNvSpPr>
          <p:nvPr>
            <p:ph sz="quarter" idx="1"/>
          </p:nvPr>
        </p:nvSpPr>
        <p:spPr/>
        <p:txBody>
          <a:bodyPr/>
          <a:lstStyle/>
          <a:p>
            <a:r>
              <a:rPr lang="en-US" sz="2800" dirty="0" smtClean="0"/>
              <a:t>How </a:t>
            </a:r>
            <a:r>
              <a:rPr lang="en-US" sz="2800" dirty="0"/>
              <a:t>are schools integrating bullying prevention in their SWPBS Program?  </a:t>
            </a:r>
            <a:endParaRPr lang="en-US" sz="2800" dirty="0" smtClean="0"/>
          </a:p>
          <a:p>
            <a:endParaRPr lang="en-US" sz="2800" dirty="0"/>
          </a:p>
          <a:p>
            <a:r>
              <a:rPr lang="en-US" sz="2800" dirty="0" smtClean="0"/>
              <a:t>If </a:t>
            </a:r>
            <a:r>
              <a:rPr lang="en-US" sz="2800" dirty="0"/>
              <a:t>they are not, how can we support them? </a:t>
            </a:r>
          </a:p>
          <a:p>
            <a:endParaRPr lang="en-US" dirty="0"/>
          </a:p>
        </p:txBody>
      </p:sp>
      <p:pic>
        <p:nvPicPr>
          <p:cNvPr id="1026" name="Picture 2" descr="C:\Users\hearn\AppData\Local\Microsoft\Windows\Temporary Internet Files\Content.IE5\UKNJGTSQ\MC9002502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267200"/>
            <a:ext cx="2965010" cy="194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a:t>
            </a:r>
            <a:endParaRPr lang="en-US" dirty="0"/>
          </a:p>
        </p:txBody>
      </p:sp>
      <p:sp>
        <p:nvSpPr>
          <p:cNvPr id="5" name="Content Placeholder 4"/>
          <p:cNvSpPr>
            <a:spLocks noGrp="1"/>
          </p:cNvSpPr>
          <p:nvPr>
            <p:ph sz="quarter" idx="1"/>
          </p:nvPr>
        </p:nvSpPr>
        <p:spPr/>
        <p:txBody>
          <a:bodyPr/>
          <a:lstStyle/>
          <a:p>
            <a:r>
              <a:rPr lang="en-US" dirty="0" smtClean="0"/>
              <a:t>1 per district</a:t>
            </a:r>
            <a:endParaRPr lang="en-US" dirty="0"/>
          </a:p>
        </p:txBody>
      </p:sp>
      <p:pic>
        <p:nvPicPr>
          <p:cNvPr id="3074" name="Picture 2" descr="C:\Users\hearn\Desktop\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12039"/>
            <a:ext cx="2628294" cy="390296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212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pPr algn="ctr"/>
            <a:r>
              <a:rPr lang="en-US" dirty="0" smtClean="0"/>
              <a:t>Incorporating multiple initiatives within </a:t>
            </a:r>
            <a:br>
              <a:rPr lang="en-US" dirty="0" smtClean="0"/>
            </a:br>
            <a:r>
              <a:rPr lang="en-US" dirty="0" smtClean="0"/>
              <a:t>DE-PBS Framework  </a:t>
            </a:r>
            <a:endParaRPr lang="en-US" dirty="0"/>
          </a:p>
        </p:txBody>
      </p:sp>
      <p:sp>
        <p:nvSpPr>
          <p:cNvPr id="3" name="Content Placeholder 2"/>
          <p:cNvSpPr>
            <a:spLocks noGrp="1"/>
          </p:cNvSpPr>
          <p:nvPr>
            <p:ph sz="quarter" idx="1"/>
          </p:nvPr>
        </p:nvSpPr>
        <p:spPr>
          <a:xfrm>
            <a:off x="2819400" y="1752600"/>
            <a:ext cx="3581400" cy="4572000"/>
          </a:xfrm>
        </p:spPr>
        <p:txBody>
          <a:bodyPr>
            <a:normAutofit/>
          </a:bodyPr>
          <a:lstStyle/>
          <a:p>
            <a:pPr marL="0" indent="0">
              <a:buNone/>
            </a:pPr>
            <a:endParaRPr lang="en-US" sz="3600" dirty="0" smtClean="0"/>
          </a:p>
          <a:p>
            <a:pPr lvl="1"/>
            <a:r>
              <a:rPr lang="en-US" sz="2800" dirty="0" smtClean="0"/>
              <a:t>Grit/SEL/MAG, etc.  </a:t>
            </a:r>
          </a:p>
          <a:p>
            <a:pPr lvl="1"/>
            <a:r>
              <a:rPr lang="en-US" sz="2800" dirty="0" smtClean="0"/>
              <a:t>Trauma-sensitive practices</a:t>
            </a:r>
          </a:p>
          <a:p>
            <a:pPr lvl="1"/>
            <a:r>
              <a:rPr lang="en-US" sz="2800" dirty="0" smtClean="0"/>
              <a:t>Restorative practices</a:t>
            </a:r>
          </a:p>
          <a:p>
            <a:pPr lvl="1"/>
            <a:r>
              <a:rPr lang="en-US" sz="2800" dirty="0" smtClean="0"/>
              <a:t>Bullying prevention</a:t>
            </a:r>
          </a:p>
          <a:p>
            <a:pPr lvl="1"/>
            <a:r>
              <a:rPr lang="en-US" sz="2800" dirty="0" smtClean="0"/>
              <a:t>Others?</a:t>
            </a:r>
          </a:p>
          <a:p>
            <a:endParaRPr lang="en-US" dirty="0"/>
          </a:p>
        </p:txBody>
      </p:sp>
      <p:pic>
        <p:nvPicPr>
          <p:cNvPr id="7" name="Picture 6" descr="frame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371600"/>
            <a:ext cx="4787266" cy="5334000"/>
          </a:xfrm>
          <a:prstGeom prst="rect">
            <a:avLst/>
          </a:prstGeom>
        </p:spPr>
      </p:pic>
    </p:spTree>
    <p:extLst>
      <p:ext uri="{BB962C8B-B14F-4D97-AF65-F5344CB8AC3E}">
        <p14:creationId xmlns:p14="http://schemas.microsoft.com/office/powerpoint/2010/main" val="126278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6" name="Title 5"/>
          <p:cNvSpPr>
            <a:spLocks noGrp="1"/>
          </p:cNvSpPr>
          <p:nvPr>
            <p:ph type="ctrTitle"/>
          </p:nvPr>
        </p:nvSpPr>
        <p:spPr/>
        <p:txBody>
          <a:bodyPr>
            <a:normAutofit/>
          </a:bodyPr>
          <a:lstStyle/>
          <a:p>
            <a:r>
              <a:rPr lang="en-US" dirty="0"/>
              <a:t>DE-PBS Phase Recognition</a:t>
            </a:r>
          </a:p>
        </p:txBody>
      </p:sp>
      <p:pic>
        <p:nvPicPr>
          <p:cNvPr id="1027" name="Picture 3" descr="C:\Users\hearn\AppData\Local\Microsoft\Windows\Temporary Internet Files\Content.IE5\1PJLVSIR\MC9004420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3657600"/>
            <a:ext cx="1574913" cy="2362369"/>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508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DE-PBS Related Data</a:t>
            </a:r>
            <a:endParaRPr lang="en-US" dirty="0"/>
          </a:p>
        </p:txBody>
      </p:sp>
      <p:sp>
        <p:nvSpPr>
          <p:cNvPr id="5" name="Subtitle 4"/>
          <p:cNvSpPr>
            <a:spLocks noGrp="1"/>
          </p:cNvSpPr>
          <p:nvPr>
            <p:ph type="subTitle" idx="1"/>
          </p:nvPr>
        </p:nvSpPr>
        <p:spPr/>
        <p:txBody>
          <a:bodyPr/>
          <a:lstStyle/>
          <a:p>
            <a:endParaRPr lang="en-US"/>
          </a:p>
        </p:txBody>
      </p:sp>
      <p:pic>
        <p:nvPicPr>
          <p:cNvPr id="4098" name="Picture 2" descr="C:\Users\hearn\AppData\Local\Microsoft\Windows\Temporary Internet Files\Content.IE5\63737VSU\MC9003182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048000"/>
            <a:ext cx="2000250" cy="288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289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DDRT &amp; DASNPBS</a:t>
            </a:r>
            <a:endParaRPr lang="en-US" dirty="0"/>
          </a:p>
        </p:txBody>
      </p:sp>
      <p:sp>
        <p:nvSpPr>
          <p:cNvPr id="3" name="Content Placeholder 2"/>
          <p:cNvSpPr>
            <a:spLocks noGrp="1"/>
          </p:cNvSpPr>
          <p:nvPr>
            <p:ph idx="1"/>
          </p:nvPr>
        </p:nvSpPr>
        <p:spPr/>
        <p:txBody>
          <a:bodyPr>
            <a:normAutofit/>
          </a:bodyPr>
          <a:lstStyle/>
          <a:p>
            <a:r>
              <a:rPr lang="en-US" dirty="0" smtClean="0"/>
              <a:t>Discipline Data Reporting Tool (DDRT)</a:t>
            </a:r>
          </a:p>
          <a:p>
            <a:pPr lvl="1"/>
            <a:r>
              <a:rPr lang="en-US" dirty="0" smtClean="0"/>
              <a:t>Template available on website</a:t>
            </a:r>
          </a:p>
          <a:p>
            <a:pPr lvl="1"/>
            <a:r>
              <a:rPr lang="en-US" dirty="0" smtClean="0"/>
              <a:t>Submission 2x per year</a:t>
            </a:r>
          </a:p>
          <a:p>
            <a:endParaRPr lang="en-US" dirty="0"/>
          </a:p>
          <a:p>
            <a:r>
              <a:rPr lang="en-US" dirty="0" smtClean="0"/>
              <a:t>DE Assessment of Strengths and Needs</a:t>
            </a:r>
          </a:p>
          <a:p>
            <a:pPr lvl="1"/>
            <a:r>
              <a:rPr lang="en-US" dirty="0" smtClean="0"/>
              <a:t>10 question survey per implementation area</a:t>
            </a:r>
          </a:p>
          <a:p>
            <a:pPr lvl="1"/>
            <a:r>
              <a:rPr lang="en-US" dirty="0" smtClean="0"/>
              <a:t>Staff perspective on program strength/weakness for use in planning</a:t>
            </a:r>
            <a:endParaRPr lang="en-US" dirty="0"/>
          </a:p>
        </p:txBody>
      </p:sp>
    </p:spTree>
    <p:extLst>
      <p:ext uri="{BB962C8B-B14F-4D97-AF65-F5344CB8AC3E}">
        <p14:creationId xmlns:p14="http://schemas.microsoft.com/office/powerpoint/2010/main" val="2511478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Climate Survey </a:t>
            </a:r>
            <a:r>
              <a:rPr lang="en-US" dirty="0" smtClean="0"/>
              <a:t>2014-2015</a:t>
            </a:r>
            <a:r>
              <a:rPr lang="en-US" dirty="0"/>
              <a:t/>
            </a:r>
            <a:br>
              <a:rPr lang="en-US" dirty="0"/>
            </a:br>
            <a:endParaRPr lang="en-US" dirty="0"/>
          </a:p>
        </p:txBody>
      </p:sp>
      <p:sp>
        <p:nvSpPr>
          <p:cNvPr id="7" name="Content Placeholder 6"/>
          <p:cNvSpPr>
            <a:spLocks noGrp="1"/>
          </p:cNvSpPr>
          <p:nvPr>
            <p:ph sz="half" idx="1"/>
          </p:nvPr>
        </p:nvSpPr>
        <p:spPr>
          <a:xfrm>
            <a:off x="1295400" y="1219200"/>
            <a:ext cx="4191000" cy="4968240"/>
          </a:xfrm>
        </p:spPr>
        <p:txBody>
          <a:bodyPr>
            <a:normAutofit/>
          </a:bodyPr>
          <a:lstStyle/>
          <a:p>
            <a:endParaRPr lang="en-US" dirty="0" smtClean="0"/>
          </a:p>
          <a:p>
            <a:r>
              <a:rPr lang="en-US" dirty="0" smtClean="0"/>
              <a:t>Enrollment</a:t>
            </a:r>
            <a:r>
              <a:rPr lang="en-US" dirty="0"/>
              <a:t>: </a:t>
            </a:r>
            <a:r>
              <a:rPr lang="en-US" dirty="0" smtClean="0"/>
              <a:t>mid-October -11/7/14</a:t>
            </a:r>
            <a:endParaRPr lang="en-US" dirty="0"/>
          </a:p>
          <a:p>
            <a:r>
              <a:rPr lang="en-US" dirty="0" smtClean="0"/>
              <a:t>Survey window: </a:t>
            </a:r>
          </a:p>
          <a:p>
            <a:pPr lvl="1"/>
            <a:r>
              <a:rPr lang="en-US" b="1" dirty="0" smtClean="0"/>
              <a:t>Staff: </a:t>
            </a:r>
            <a:r>
              <a:rPr lang="en-US" dirty="0" smtClean="0"/>
              <a:t>11/17/14 - 12/23/14</a:t>
            </a:r>
          </a:p>
          <a:p>
            <a:pPr lvl="1"/>
            <a:r>
              <a:rPr lang="en-US" b="1" dirty="0" smtClean="0"/>
              <a:t>Student and Home: </a:t>
            </a:r>
            <a:r>
              <a:rPr lang="en-US" dirty="0" smtClean="0"/>
              <a:t>1/12/15-3/2/15</a:t>
            </a:r>
          </a:p>
          <a:p>
            <a:pPr lvl="1"/>
            <a:endParaRPr lang="en-US" dirty="0"/>
          </a:p>
          <a:p>
            <a:r>
              <a:rPr lang="en-US" dirty="0" smtClean="0"/>
              <a:t>Results: May 2015</a:t>
            </a:r>
            <a:endParaRPr lang="en-US" dirty="0"/>
          </a:p>
        </p:txBody>
      </p:sp>
      <p:sp>
        <p:nvSpPr>
          <p:cNvPr id="9" name="Content Placeholder 8"/>
          <p:cNvSpPr>
            <a:spLocks noGrp="1"/>
          </p:cNvSpPr>
          <p:nvPr>
            <p:ph sz="half" idx="2"/>
          </p:nvPr>
        </p:nvSpPr>
        <p:spPr>
          <a:xfrm>
            <a:off x="5638800" y="1905000"/>
            <a:ext cx="3352800" cy="4663440"/>
          </a:xfrm>
        </p:spPr>
        <p:txBody>
          <a:bodyPr>
            <a:normAutofit/>
          </a:bodyPr>
          <a:lstStyle/>
          <a:p>
            <a:r>
              <a:rPr lang="en-US" dirty="0" smtClean="0"/>
              <a:t>Student, Staff, Home Versions</a:t>
            </a:r>
          </a:p>
          <a:p>
            <a:r>
              <a:rPr lang="en-US" dirty="0" smtClean="0"/>
              <a:t>Paper &amp; Online Options</a:t>
            </a:r>
          </a:p>
          <a:p>
            <a:r>
              <a:rPr lang="en-US" dirty="0" smtClean="0"/>
              <a:t>Survey Contact per school</a:t>
            </a:r>
          </a:p>
          <a:p>
            <a:endParaRPr lang="en-US" dirty="0"/>
          </a:p>
        </p:txBody>
      </p:sp>
      <p:sp>
        <p:nvSpPr>
          <p:cNvPr id="6" name="Text Placeholder 5"/>
          <p:cNvSpPr>
            <a:spLocks noGrp="1"/>
          </p:cNvSpPr>
          <p:nvPr>
            <p:ph type="body" idx="4294967295"/>
          </p:nvPr>
        </p:nvSpPr>
        <p:spPr>
          <a:xfrm>
            <a:off x="1295400" y="1219200"/>
            <a:ext cx="3055938" cy="639763"/>
          </a:xfrm>
        </p:spPr>
        <p:txBody>
          <a:bodyPr/>
          <a:lstStyle/>
          <a:p>
            <a:pPr marL="82296" indent="0">
              <a:buNone/>
            </a:pPr>
            <a:r>
              <a:rPr lang="en-US" u="sng" dirty="0" smtClean="0"/>
              <a:t>Timeline</a:t>
            </a:r>
            <a:endParaRPr lang="en-US" u="sng" dirty="0"/>
          </a:p>
        </p:txBody>
      </p:sp>
      <p:sp>
        <p:nvSpPr>
          <p:cNvPr id="8" name="Text Placeholder 7"/>
          <p:cNvSpPr>
            <a:spLocks noGrp="1"/>
          </p:cNvSpPr>
          <p:nvPr>
            <p:ph type="body" sz="quarter" idx="4294967295"/>
          </p:nvPr>
        </p:nvSpPr>
        <p:spPr>
          <a:xfrm>
            <a:off x="5486400" y="1219200"/>
            <a:ext cx="3055937" cy="639763"/>
          </a:xfrm>
        </p:spPr>
        <p:txBody>
          <a:bodyPr/>
          <a:lstStyle/>
          <a:p>
            <a:pPr marL="82296" indent="0">
              <a:buNone/>
            </a:pPr>
            <a:r>
              <a:rPr lang="en-US" u="sng" dirty="0" smtClean="0"/>
              <a:t>Logistics</a:t>
            </a:r>
            <a:endParaRPr lang="en-US" u="sng" dirty="0"/>
          </a:p>
        </p:txBody>
      </p:sp>
    </p:spTree>
    <p:extLst>
      <p:ext uri="{BB962C8B-B14F-4D97-AF65-F5344CB8AC3E}">
        <p14:creationId xmlns:p14="http://schemas.microsoft.com/office/powerpoint/2010/main" val="1267010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DE-PBS Key Feature Evaluation</a:t>
            </a:r>
            <a:endParaRPr lang="en-US" dirty="0"/>
          </a:p>
        </p:txBody>
      </p:sp>
    </p:spTree>
    <p:extLst>
      <p:ext uri="{BB962C8B-B14F-4D97-AF65-F5344CB8AC3E}">
        <p14:creationId xmlns:p14="http://schemas.microsoft.com/office/powerpoint/2010/main" val="39734052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r>
              <a:rPr lang="en-US" dirty="0" smtClean="0"/>
              <a:t>Key Feature Evaluation </a:t>
            </a:r>
            <a:r>
              <a:rPr lang="en-US" dirty="0"/>
              <a:t>Process</a:t>
            </a:r>
          </a:p>
        </p:txBody>
      </p:sp>
      <p:sp>
        <p:nvSpPr>
          <p:cNvPr id="3" name="Content Placeholder 2"/>
          <p:cNvSpPr>
            <a:spLocks noGrp="1"/>
          </p:cNvSpPr>
          <p:nvPr>
            <p:ph sz="quarter" idx="1"/>
          </p:nvPr>
        </p:nvSpPr>
        <p:spPr>
          <a:xfrm>
            <a:off x="609600" y="1295400"/>
            <a:ext cx="8077200" cy="4572000"/>
          </a:xfrm>
        </p:spPr>
        <p:txBody>
          <a:bodyPr/>
          <a:lstStyle/>
          <a:p>
            <a:pPr lvl="0"/>
            <a:r>
              <a:rPr lang="en-US" sz="2400" dirty="0"/>
              <a:t>On-site Evaluation (approx. 3-4 hours)</a:t>
            </a:r>
          </a:p>
          <a:p>
            <a:pPr lvl="0"/>
            <a:r>
              <a:rPr lang="en-US" sz="2400" dirty="0"/>
              <a:t>Sources of Information:</a:t>
            </a:r>
          </a:p>
          <a:p>
            <a:pPr lvl="1"/>
            <a:r>
              <a:rPr lang="en-US" dirty="0"/>
              <a:t>Interviews with administrator, DE-PBS team leader, teachers/staff, students</a:t>
            </a:r>
          </a:p>
          <a:p>
            <a:pPr lvl="1"/>
            <a:r>
              <a:rPr lang="en-US" dirty="0"/>
              <a:t>Review of documents</a:t>
            </a:r>
          </a:p>
          <a:p>
            <a:pPr lvl="1"/>
            <a:r>
              <a:rPr lang="en-US" dirty="0" err="1"/>
              <a:t>Schoolwide</a:t>
            </a:r>
            <a:r>
              <a:rPr lang="en-US" dirty="0"/>
              <a:t> observations</a:t>
            </a:r>
          </a:p>
          <a:p>
            <a:pPr lvl="1"/>
            <a:r>
              <a:rPr lang="en-US" dirty="0"/>
              <a:t>Existing data: School Climate Surveys, DASNPBS, ODR</a:t>
            </a:r>
          </a:p>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48065872"/>
              </p:ext>
            </p:extLst>
          </p:nvPr>
        </p:nvGraphicFramePr>
        <p:xfrm>
          <a:off x="1143000" y="4396317"/>
          <a:ext cx="7162800" cy="2232078"/>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3581400"/>
                <a:gridCol w="3581400"/>
              </a:tblGrid>
              <a:tr h="576574">
                <a:tc gridSpan="2">
                  <a:txBody>
                    <a:bodyPr/>
                    <a:lstStyle/>
                    <a:p>
                      <a:pPr algn="ctr"/>
                      <a:r>
                        <a:rPr lang="en-US" sz="2800" b="1" cap="none" spc="0" dirty="0" smtClean="0">
                          <a:ln>
                            <a:noFill/>
                          </a:ln>
                          <a:solidFill>
                            <a:schemeClr val="tx1"/>
                          </a:solidFill>
                          <a:effectLst/>
                          <a:latin typeface="+mj-lt"/>
                        </a:rPr>
                        <a:t>DE-PBS</a:t>
                      </a:r>
                      <a:r>
                        <a:rPr lang="en-US" sz="2800" b="1" cap="none" spc="0" baseline="0" dirty="0" smtClean="0">
                          <a:ln>
                            <a:noFill/>
                          </a:ln>
                          <a:solidFill>
                            <a:schemeClr val="tx1"/>
                          </a:solidFill>
                          <a:effectLst/>
                          <a:latin typeface="+mj-lt"/>
                        </a:rPr>
                        <a:t> Key Feature Evaluation Structure</a:t>
                      </a:r>
                      <a:endParaRPr lang="en-US" sz="2800" b="1" cap="all" spc="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US" dirty="0"/>
                    </a:p>
                  </a:txBody>
                  <a:tcPr/>
                </a:tc>
              </a:tr>
              <a:tr h="763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SW PBS Tier 1: Program Development &amp; Evaluation</a:t>
                      </a:r>
                    </a:p>
                    <a:p>
                      <a:pPr algn="ctr"/>
                      <a:endParaRPr lang="en-US" dirty="0">
                        <a:solidFill>
                          <a:schemeClr val="tx1"/>
                        </a:solidFill>
                      </a:endParaRPr>
                    </a:p>
                  </a:txBody>
                  <a:tcPr anchor="ctr" anchorCtr="1">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Prevention: Implementing SW &amp; CR Systems</a:t>
                      </a:r>
                    </a:p>
                    <a:p>
                      <a:pPr algn="ctr"/>
                      <a:endParaRPr lang="en-US" dirty="0">
                        <a:solidFill>
                          <a:schemeClr val="tx1"/>
                        </a:solidFill>
                      </a:endParaRPr>
                    </a:p>
                  </a:txBody>
                  <a:tcPr anchor="ctr" anchorCtr="1">
                    <a:lnR w="12700" cap="flat" cmpd="sng" algn="ctr">
                      <a:solidFill>
                        <a:schemeClr val="tx1"/>
                      </a:solidFill>
                      <a:prstDash val="solid"/>
                      <a:round/>
                      <a:headEnd type="none" w="med" len="med"/>
                      <a:tailEnd type="none" w="med" len="med"/>
                    </a:lnR>
                    <a:solidFill>
                      <a:schemeClr val="tx2">
                        <a:lumMod val="20000"/>
                        <a:lumOff val="80000"/>
                      </a:schemeClr>
                    </a:solidFill>
                  </a:tcPr>
                </a:tc>
              </a:tr>
              <a:tr h="7411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Correcting Problem Behavior</a:t>
                      </a:r>
                    </a:p>
                    <a:p>
                      <a:pPr algn="ctr"/>
                      <a:endParaRPr lang="en-US" dirty="0">
                        <a:solidFill>
                          <a:schemeClr val="tx1"/>
                        </a:solidFill>
                      </a:endParaRPr>
                    </a:p>
                  </a:txBody>
                  <a:tcPr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Developing Self Discipline</a:t>
                      </a:r>
                    </a:p>
                    <a:p>
                      <a:pPr algn="ctr"/>
                      <a:endParaRPr lang="en-US" dirty="0">
                        <a:solidFill>
                          <a:schemeClr val="tx1"/>
                        </a:solidFill>
                      </a:endParaRPr>
                    </a:p>
                  </a:txBody>
                  <a:tcPr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1469747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Implementation</a:t>
            </a:r>
            <a:endParaRPr lang="en-US" dirty="0"/>
          </a:p>
        </p:txBody>
      </p:sp>
      <p:sp>
        <p:nvSpPr>
          <p:cNvPr id="3" name="Content Placeholder 2"/>
          <p:cNvSpPr>
            <a:spLocks noGrp="1"/>
          </p:cNvSpPr>
          <p:nvPr>
            <p:ph idx="1"/>
          </p:nvPr>
        </p:nvSpPr>
        <p:spPr>
          <a:xfrm>
            <a:off x="1371600" y="1524000"/>
            <a:ext cx="6777317" cy="3696148"/>
          </a:xfrm>
        </p:spPr>
        <p:txBody>
          <a:bodyPr>
            <a:normAutofit fontScale="92500" lnSpcReduction="10000"/>
          </a:bodyPr>
          <a:lstStyle/>
          <a:p>
            <a:r>
              <a:rPr lang="en-US" b="1" dirty="0" smtClean="0"/>
              <a:t>Exploration</a:t>
            </a:r>
            <a:r>
              <a:rPr lang="en-US" dirty="0" smtClean="0"/>
              <a:t>: </a:t>
            </a:r>
          </a:p>
          <a:p>
            <a:pPr lvl="1"/>
            <a:r>
              <a:rPr lang="en-US" dirty="0" smtClean="0"/>
              <a:t>Few </a:t>
            </a:r>
            <a:r>
              <a:rPr lang="en-US" dirty="0"/>
              <a:t>elements of implementation </a:t>
            </a:r>
          </a:p>
          <a:p>
            <a:r>
              <a:rPr lang="en-US" b="1" dirty="0" smtClean="0"/>
              <a:t>Developing</a:t>
            </a:r>
            <a:r>
              <a:rPr lang="en-US" dirty="0" smtClean="0"/>
              <a:t>: </a:t>
            </a:r>
          </a:p>
          <a:p>
            <a:pPr lvl="1"/>
            <a:r>
              <a:rPr lang="en-US" dirty="0" smtClean="0"/>
              <a:t>Early </a:t>
            </a:r>
            <a:r>
              <a:rPr lang="en-US" dirty="0"/>
              <a:t>phase of implementation; some elements adequately in place</a:t>
            </a:r>
          </a:p>
          <a:p>
            <a:r>
              <a:rPr lang="en-US" b="1" dirty="0" smtClean="0"/>
              <a:t>Proficient</a:t>
            </a:r>
            <a:r>
              <a:rPr lang="en-US" dirty="0" smtClean="0"/>
              <a:t>: </a:t>
            </a:r>
          </a:p>
          <a:p>
            <a:pPr lvl="1"/>
            <a:r>
              <a:rPr lang="en-US" dirty="0" smtClean="0"/>
              <a:t>Elements </a:t>
            </a:r>
            <a:r>
              <a:rPr lang="en-US" dirty="0"/>
              <a:t>in place and implemented </a:t>
            </a:r>
          </a:p>
          <a:p>
            <a:r>
              <a:rPr lang="en-US" b="1" dirty="0" smtClean="0"/>
              <a:t>Exemplary</a:t>
            </a:r>
            <a:r>
              <a:rPr lang="en-US" dirty="0" smtClean="0"/>
              <a:t>: </a:t>
            </a:r>
          </a:p>
          <a:p>
            <a:pPr lvl="1"/>
            <a:r>
              <a:rPr lang="en-US" dirty="0" smtClean="0"/>
              <a:t>Implementation </a:t>
            </a:r>
            <a:r>
              <a:rPr lang="en-US" dirty="0"/>
              <a:t>shows evidence of innovation and sustainability</a:t>
            </a:r>
          </a:p>
          <a:p>
            <a:endParaRPr lang="en-US" dirty="0"/>
          </a:p>
        </p:txBody>
      </p:sp>
    </p:spTree>
    <p:extLst>
      <p:ext uri="{BB962C8B-B14F-4D97-AF65-F5344CB8AC3E}">
        <p14:creationId xmlns:p14="http://schemas.microsoft.com/office/powerpoint/2010/main" val="986079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Level Information Distribution &amp; Support</a:t>
            </a:r>
            <a:endParaRPr lang="en-US" dirty="0"/>
          </a:p>
        </p:txBody>
      </p:sp>
      <p:sp>
        <p:nvSpPr>
          <p:cNvPr id="3" name="Content Placeholder 2"/>
          <p:cNvSpPr>
            <a:spLocks noGrp="1"/>
          </p:cNvSpPr>
          <p:nvPr>
            <p:ph idx="1"/>
          </p:nvPr>
        </p:nvSpPr>
        <p:spPr>
          <a:xfrm>
            <a:off x="914400" y="1447800"/>
            <a:ext cx="7498080" cy="4800600"/>
          </a:xfrm>
        </p:spPr>
        <p:txBody>
          <a:bodyPr/>
          <a:lstStyle/>
          <a:p>
            <a:r>
              <a:rPr lang="en-US" dirty="0"/>
              <a:t>DE-PBS Key Feature Evaluation Scoring </a:t>
            </a:r>
            <a:r>
              <a:rPr lang="en-US" dirty="0" smtClean="0"/>
              <a:t>Summary</a:t>
            </a:r>
          </a:p>
          <a:p>
            <a:pPr lvl="1"/>
            <a:r>
              <a:rPr lang="en-US" dirty="0" smtClean="0"/>
              <a:t>Overall summary &amp; criteria</a:t>
            </a:r>
          </a:p>
          <a:p>
            <a:pPr lvl="1"/>
            <a:r>
              <a:rPr lang="en-US" dirty="0" smtClean="0"/>
              <a:t>Per section criteria</a:t>
            </a:r>
          </a:p>
          <a:p>
            <a:r>
              <a:rPr lang="en-US" dirty="0" smtClean="0"/>
              <a:t>Narrative report distribution</a:t>
            </a:r>
          </a:p>
          <a:p>
            <a:r>
              <a:rPr lang="en-US" dirty="0" smtClean="0"/>
              <a:t>Technical assistance </a:t>
            </a:r>
          </a:p>
          <a:p>
            <a:r>
              <a:rPr lang="en-US" dirty="0" smtClean="0"/>
              <a:t>Determine steps for support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75493072"/>
              </p:ext>
            </p:extLst>
          </p:nvPr>
        </p:nvGraphicFramePr>
        <p:xfrm>
          <a:off x="762000" y="4267200"/>
          <a:ext cx="7772400" cy="2392680"/>
        </p:xfrm>
        <a:graphic>
          <a:graphicData uri="http://schemas.openxmlformats.org/drawingml/2006/table">
            <a:tbl>
              <a:tblPr firstRow="1" bandRow="1">
                <a:tableStyleId>{5C22544A-7EE6-4342-B048-85BDC9FD1C3A}</a:tableStyleId>
              </a:tblPr>
              <a:tblGrid>
                <a:gridCol w="1981200"/>
                <a:gridCol w="5791200"/>
              </a:tblGrid>
              <a:tr h="370840">
                <a:tc>
                  <a:txBody>
                    <a:bodyPr/>
                    <a:lstStyle/>
                    <a:p>
                      <a:pPr algn="ctr"/>
                      <a:r>
                        <a:rPr lang="en-US" dirty="0" smtClean="0">
                          <a:solidFill>
                            <a:schemeClr val="tx1"/>
                          </a:solidFill>
                        </a:rPr>
                        <a:t>Level</a:t>
                      </a:r>
                      <a:endParaRPr lang="en-US" dirty="0">
                        <a:solidFill>
                          <a:schemeClr val="tx1"/>
                        </a:solidFill>
                      </a:endParaRPr>
                    </a:p>
                  </a:txBody>
                  <a:tcPr/>
                </a:tc>
                <a:tc>
                  <a:txBody>
                    <a:bodyPr/>
                    <a:lstStyle/>
                    <a:p>
                      <a:pPr algn="ctr"/>
                      <a:r>
                        <a:rPr lang="en-US" dirty="0" smtClean="0">
                          <a:solidFill>
                            <a:schemeClr val="tx1"/>
                          </a:solidFill>
                        </a:rPr>
                        <a:t>Description</a:t>
                      </a:r>
                      <a:endParaRPr lang="en-US"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Exploration</a:t>
                      </a:r>
                      <a:r>
                        <a:rPr lang="en-US" dirty="0" smtClean="0"/>
                        <a:t>: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Few elements of implementation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Developing</a:t>
                      </a:r>
                      <a:r>
                        <a:rPr lang="en-US" dirty="0" smtClean="0"/>
                        <a:t>: </a:t>
                      </a:r>
                    </a:p>
                    <a:p>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Early phase of implementation; some elements adequately in place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Proficient</a:t>
                      </a:r>
                      <a:r>
                        <a:rPr lang="en-US" dirty="0" smtClean="0"/>
                        <a:t>: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Elements in place and implemented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Exemplary</a:t>
                      </a:r>
                      <a:r>
                        <a:rPr lang="en-US" dirty="0" smtClean="0"/>
                        <a:t>: </a:t>
                      </a:r>
                    </a:p>
                    <a:p>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Implementation shows evidence of innovation and sustainability</a:t>
                      </a:r>
                    </a:p>
                  </a:txBody>
                  <a:tcPr/>
                </a:tc>
              </a:tr>
            </a:tbl>
          </a:graphicData>
        </a:graphic>
      </p:graphicFrame>
    </p:spTree>
    <p:extLst>
      <p:ext uri="{BB962C8B-B14F-4D97-AF65-F5344CB8AC3E}">
        <p14:creationId xmlns:p14="http://schemas.microsoft.com/office/powerpoint/2010/main" val="10541684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Percentage of Schools by Implementation Level – 2 years</a:t>
            </a:r>
            <a:endParaRPr lang="en-US" dirty="0"/>
          </a:p>
        </p:txBody>
      </p:sp>
      <p:pic>
        <p:nvPicPr>
          <p:cNvPr id="2050"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1827773" y="1697996"/>
            <a:ext cx="6867371" cy="470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262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2467769"/>
            <a:ext cx="4191000" cy="1905000"/>
          </a:xfrm>
        </p:spPr>
        <p:txBody>
          <a:bodyPr>
            <a:normAutofit fontScale="90000"/>
          </a:bodyPr>
          <a:lstStyle/>
          <a:p>
            <a:r>
              <a:rPr lang="en-US" dirty="0"/>
              <a:t>Percentage of Schools by Implementation Level </a:t>
            </a:r>
            <a:r>
              <a:rPr lang="en-US" dirty="0" smtClean="0"/>
              <a:t/>
            </a:r>
            <a:br>
              <a:rPr lang="en-US" dirty="0" smtClean="0"/>
            </a:br>
            <a:r>
              <a:rPr lang="en-US" dirty="0" smtClean="0"/>
              <a:t>Elementary vs. Secondary</a:t>
            </a:r>
            <a:endParaRPr lang="en-US" dirty="0"/>
          </a:p>
        </p:txBody>
      </p:sp>
      <p:pic>
        <p:nvPicPr>
          <p:cNvPr id="3074" name="Chart 1"/>
          <p:cNvPicPr>
            <a:picLocks noChangeArrowheads="1"/>
          </p:cNvPicPr>
          <p:nvPr/>
        </p:nvPicPr>
        <p:blipFill>
          <a:blip r:embed="rId3" cstate="print">
            <a:extLst>
              <a:ext uri="{28A0092B-C50C-407E-A947-70E740481C1C}">
                <a14:useLocalDpi xmlns:a14="http://schemas.microsoft.com/office/drawing/2010/main" val="0"/>
              </a:ext>
            </a:extLst>
          </a:blip>
          <a:srcRect r="-26" b="-43"/>
          <a:stretch>
            <a:fillRect/>
          </a:stretch>
        </p:blipFill>
        <p:spPr bwMode="auto">
          <a:xfrm>
            <a:off x="4648200" y="533400"/>
            <a:ext cx="3963988" cy="57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2299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Feature Evaluation Review Guide/Action Plan</a:t>
            </a:r>
            <a:endParaRPr lang="en-US" dirty="0"/>
          </a:p>
        </p:txBody>
      </p:sp>
      <p:sp>
        <p:nvSpPr>
          <p:cNvPr id="3" name="Content Placeholder 2"/>
          <p:cNvSpPr>
            <a:spLocks noGrp="1"/>
          </p:cNvSpPr>
          <p:nvPr>
            <p:ph idx="1"/>
          </p:nvPr>
        </p:nvSpPr>
        <p:spPr>
          <a:xfrm>
            <a:off x="838200" y="1676400"/>
            <a:ext cx="7638288" cy="4876800"/>
          </a:xfrm>
        </p:spPr>
        <p:txBody>
          <a:bodyPr>
            <a:normAutofit/>
          </a:bodyPr>
          <a:lstStyle/>
          <a:p>
            <a:r>
              <a:rPr lang="en-US" dirty="0" smtClean="0"/>
              <a:t>Tool to be used after receiving evaluation feedback </a:t>
            </a:r>
          </a:p>
          <a:p>
            <a:r>
              <a:rPr lang="en-US" dirty="0" smtClean="0"/>
              <a:t>Review noted strengths for each evaluation section</a:t>
            </a:r>
          </a:p>
          <a:p>
            <a:pPr lvl="1"/>
            <a:r>
              <a:rPr lang="en-US" dirty="0"/>
              <a:t>I</a:t>
            </a:r>
            <a:r>
              <a:rPr lang="en-US" dirty="0" smtClean="0"/>
              <a:t>dentify strategies for maintaining strengths and develop an action plan</a:t>
            </a:r>
          </a:p>
          <a:p>
            <a:r>
              <a:rPr lang="en-US" dirty="0"/>
              <a:t>R</a:t>
            </a:r>
            <a:r>
              <a:rPr lang="en-US" dirty="0" smtClean="0"/>
              <a:t>eview noted recommendations </a:t>
            </a:r>
            <a:r>
              <a:rPr lang="en-US" dirty="0"/>
              <a:t>for </a:t>
            </a:r>
            <a:r>
              <a:rPr lang="en-US" dirty="0" smtClean="0"/>
              <a:t>each section</a:t>
            </a:r>
          </a:p>
          <a:p>
            <a:pPr lvl="1"/>
            <a:r>
              <a:rPr lang="en-US" dirty="0" smtClean="0"/>
              <a:t>Prioritize recommendations and develop an action plan</a:t>
            </a:r>
          </a:p>
          <a:p>
            <a:pPr lvl="0"/>
            <a:r>
              <a:rPr lang="en-US" dirty="0" smtClean="0"/>
              <a:t>This tool supports continued implementation planning</a:t>
            </a:r>
            <a:endParaRPr lang="en-US" dirty="0"/>
          </a:p>
          <a:p>
            <a:endParaRPr lang="en-US" dirty="0"/>
          </a:p>
        </p:txBody>
      </p:sp>
    </p:spTree>
    <p:extLst>
      <p:ext uri="{BB962C8B-B14F-4D97-AF65-F5344CB8AC3E}">
        <p14:creationId xmlns:p14="http://schemas.microsoft.com/office/powerpoint/2010/main" val="4238156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2013-14 Phase 1 Recipients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10848743"/>
              </p:ext>
            </p:extLst>
          </p:nvPr>
        </p:nvGraphicFramePr>
        <p:xfrm>
          <a:off x="533400" y="1676400"/>
          <a:ext cx="8077200" cy="4207844"/>
        </p:xfrm>
        <a:graphic>
          <a:graphicData uri="http://schemas.openxmlformats.org/drawingml/2006/table">
            <a:tbl>
              <a:tblPr firstRow="1" firstCol="1" bandRow="1">
                <a:tableStyleId>{5C22544A-7EE6-4342-B048-85BDC9FD1C3A}</a:tableStyleId>
              </a:tblPr>
              <a:tblGrid>
                <a:gridCol w="4038600"/>
                <a:gridCol w="4038600"/>
              </a:tblGrid>
              <a:tr h="236621">
                <a:tc>
                  <a:txBody>
                    <a:bodyPr/>
                    <a:lstStyle/>
                    <a:p>
                      <a:pPr marL="0" marR="0" algn="ctr">
                        <a:lnSpc>
                          <a:spcPct val="115000"/>
                        </a:lnSpc>
                        <a:spcBef>
                          <a:spcPts val="0"/>
                        </a:spcBef>
                        <a:spcAft>
                          <a:spcPts val="0"/>
                        </a:spcAft>
                      </a:pPr>
                      <a:r>
                        <a:rPr lang="en-US" sz="2000" dirty="0">
                          <a:solidFill>
                            <a:schemeClr val="tx1"/>
                          </a:solidFill>
                          <a:effectLst/>
                        </a:rPr>
                        <a:t>School District</a:t>
                      </a:r>
                      <a:endParaRPr lang="en-US" sz="2000" dirty="0">
                        <a:solidFill>
                          <a:schemeClr val="tx1"/>
                        </a:solidFill>
                        <a:effectLst/>
                        <a:latin typeface="Calibri"/>
                        <a:ea typeface="Calibri"/>
                        <a:cs typeface="Times New Roman"/>
                      </a:endParaRPr>
                    </a:p>
                  </a:txBody>
                  <a:tcPr marL="46469" marR="46469" marT="0" marB="0"/>
                </a:tc>
                <a:tc>
                  <a:txBody>
                    <a:bodyPr/>
                    <a:lstStyle/>
                    <a:p>
                      <a:pPr marL="0" marR="0" algn="ctr">
                        <a:lnSpc>
                          <a:spcPct val="115000"/>
                        </a:lnSpc>
                        <a:spcBef>
                          <a:spcPts val="0"/>
                        </a:spcBef>
                        <a:spcAft>
                          <a:spcPts val="0"/>
                        </a:spcAft>
                      </a:pPr>
                      <a:r>
                        <a:rPr lang="en-US" sz="2000" dirty="0">
                          <a:solidFill>
                            <a:schemeClr val="tx1"/>
                          </a:solidFill>
                          <a:effectLst/>
                        </a:rPr>
                        <a:t>School Name</a:t>
                      </a:r>
                      <a:endParaRPr lang="en-US" sz="2000" dirty="0">
                        <a:solidFill>
                          <a:schemeClr val="tx1"/>
                        </a:solidFill>
                        <a:effectLst/>
                        <a:latin typeface="Calibri"/>
                        <a:ea typeface="Calibri"/>
                        <a:cs typeface="Times New Roman"/>
                      </a:endParaRPr>
                    </a:p>
                  </a:txBody>
                  <a:tcPr marL="46469" marR="46469" marT="0" marB="0"/>
                </a:tc>
              </a:tr>
              <a:tr h="946484">
                <a:tc>
                  <a:txBody>
                    <a:bodyPr/>
                    <a:lstStyle/>
                    <a:p>
                      <a:pPr marL="0" marR="0" algn="ctr">
                        <a:lnSpc>
                          <a:spcPct val="115000"/>
                        </a:lnSpc>
                        <a:spcBef>
                          <a:spcPts val="0"/>
                        </a:spcBef>
                        <a:spcAft>
                          <a:spcPts val="0"/>
                        </a:spcAft>
                      </a:pPr>
                      <a:r>
                        <a:rPr lang="en-US" sz="2000" dirty="0">
                          <a:solidFill>
                            <a:schemeClr val="tx1"/>
                          </a:solidFill>
                          <a:effectLst/>
                        </a:rPr>
                        <a:t>Cape </a:t>
                      </a:r>
                      <a:r>
                        <a:rPr lang="en-US" sz="2000" dirty="0" err="1">
                          <a:solidFill>
                            <a:schemeClr val="tx1"/>
                          </a:solidFill>
                          <a:effectLst/>
                        </a:rPr>
                        <a:t>Henlopen</a:t>
                      </a:r>
                      <a:r>
                        <a:rPr lang="en-US" sz="2000" dirty="0">
                          <a:solidFill>
                            <a:schemeClr val="tx1"/>
                          </a:solidFill>
                          <a:effectLst/>
                        </a:rPr>
                        <a:t> School District</a:t>
                      </a:r>
                      <a:endParaRPr lang="en-US" sz="2000" dirty="0">
                        <a:solidFill>
                          <a:schemeClr val="tx1"/>
                        </a:solidFill>
                        <a:effectLst/>
                        <a:latin typeface="Calibri"/>
                        <a:ea typeface="Calibri"/>
                        <a:cs typeface="Times New Roman"/>
                      </a:endParaRPr>
                    </a:p>
                  </a:txBody>
                  <a:tcPr marL="46469" marR="46469" marT="0" marB="0"/>
                </a:tc>
                <a:tc>
                  <a:txBody>
                    <a:bodyPr/>
                    <a:lstStyle/>
                    <a:p>
                      <a:pPr marL="0" marR="0" algn="ctr">
                        <a:lnSpc>
                          <a:spcPct val="115000"/>
                        </a:lnSpc>
                        <a:spcBef>
                          <a:spcPts val="0"/>
                        </a:spcBef>
                        <a:spcAft>
                          <a:spcPts val="0"/>
                        </a:spcAft>
                      </a:pPr>
                      <a:r>
                        <a:rPr lang="en-US" sz="2000" dirty="0">
                          <a:solidFill>
                            <a:schemeClr val="tx1"/>
                          </a:solidFill>
                          <a:effectLst/>
                        </a:rPr>
                        <a:t>H. O. </a:t>
                      </a:r>
                      <a:r>
                        <a:rPr lang="en-US" sz="2000" dirty="0" err="1">
                          <a:solidFill>
                            <a:schemeClr val="tx1"/>
                          </a:solidFill>
                          <a:effectLst/>
                        </a:rPr>
                        <a:t>Brittingham</a:t>
                      </a:r>
                      <a:r>
                        <a:rPr lang="en-US" sz="2000" dirty="0">
                          <a:solidFill>
                            <a:schemeClr val="tx1"/>
                          </a:solidFill>
                          <a:effectLst/>
                        </a:rPr>
                        <a:t> Elementary </a:t>
                      </a:r>
                    </a:p>
                    <a:p>
                      <a:pPr marL="0" marR="0" algn="ctr">
                        <a:lnSpc>
                          <a:spcPct val="115000"/>
                        </a:lnSpc>
                        <a:spcBef>
                          <a:spcPts val="0"/>
                        </a:spcBef>
                        <a:spcAft>
                          <a:spcPts val="0"/>
                        </a:spcAft>
                      </a:pPr>
                      <a:r>
                        <a:rPr lang="en-US" sz="2000" dirty="0" smtClean="0">
                          <a:solidFill>
                            <a:schemeClr val="tx1"/>
                          </a:solidFill>
                          <a:effectLst/>
                        </a:rPr>
                        <a:t>Rehoboth </a:t>
                      </a:r>
                      <a:r>
                        <a:rPr lang="en-US" sz="2000" dirty="0">
                          <a:solidFill>
                            <a:schemeClr val="tx1"/>
                          </a:solidFill>
                          <a:effectLst/>
                        </a:rPr>
                        <a:t>Elementary  </a:t>
                      </a:r>
                      <a:endParaRPr lang="en-US" sz="2000" dirty="0">
                        <a:solidFill>
                          <a:schemeClr val="tx1"/>
                        </a:solidFill>
                        <a:effectLst/>
                        <a:latin typeface="Calibri"/>
                        <a:ea typeface="Calibri"/>
                        <a:cs typeface="Times New Roman"/>
                      </a:endParaRPr>
                    </a:p>
                  </a:txBody>
                  <a:tcPr marL="46469" marR="46469" marT="0" marB="0"/>
                </a:tc>
              </a:tr>
              <a:tr h="2209800">
                <a:tc>
                  <a:txBody>
                    <a:bodyPr/>
                    <a:lstStyle/>
                    <a:p>
                      <a:pPr marL="0" marR="0" algn="ctr">
                        <a:lnSpc>
                          <a:spcPct val="115000"/>
                        </a:lnSpc>
                        <a:spcBef>
                          <a:spcPts val="0"/>
                        </a:spcBef>
                        <a:spcAft>
                          <a:spcPts val="0"/>
                        </a:spcAft>
                      </a:pPr>
                      <a:r>
                        <a:rPr lang="en-US" sz="2000" dirty="0">
                          <a:solidFill>
                            <a:schemeClr val="tx1"/>
                          </a:solidFill>
                          <a:effectLst/>
                        </a:rPr>
                        <a:t>Capital School District</a:t>
                      </a:r>
                      <a:endParaRPr lang="en-US" sz="2000" dirty="0">
                        <a:solidFill>
                          <a:schemeClr val="tx1"/>
                        </a:solidFill>
                        <a:effectLst/>
                        <a:latin typeface="Calibri"/>
                        <a:ea typeface="Calibri"/>
                        <a:cs typeface="Times New Roman"/>
                      </a:endParaRPr>
                    </a:p>
                  </a:txBody>
                  <a:tcPr marL="46469" marR="46469" marT="0" marB="0"/>
                </a:tc>
                <a:tc>
                  <a:txBody>
                    <a:bodyPr/>
                    <a:lstStyle/>
                    <a:p>
                      <a:pPr marL="0" marR="0" algn="ctr">
                        <a:lnSpc>
                          <a:spcPct val="115000"/>
                        </a:lnSpc>
                        <a:spcBef>
                          <a:spcPts val="0"/>
                        </a:spcBef>
                        <a:spcAft>
                          <a:spcPts val="0"/>
                        </a:spcAft>
                      </a:pPr>
                      <a:r>
                        <a:rPr lang="en-US" sz="2000" dirty="0">
                          <a:solidFill>
                            <a:schemeClr val="tx1"/>
                          </a:solidFill>
                          <a:effectLst/>
                        </a:rPr>
                        <a:t>East Dover </a:t>
                      </a:r>
                      <a:r>
                        <a:rPr lang="en-US" sz="2000" dirty="0" smtClean="0">
                          <a:solidFill>
                            <a:schemeClr val="tx1"/>
                          </a:solidFill>
                          <a:effectLst/>
                        </a:rPr>
                        <a:t>Elementary</a:t>
                      </a:r>
                      <a:endParaRPr lang="en-US" sz="2000" dirty="0">
                        <a:solidFill>
                          <a:schemeClr val="tx1"/>
                        </a:solidFill>
                        <a:effectLst/>
                      </a:endParaRPr>
                    </a:p>
                    <a:p>
                      <a:pPr marL="0" marR="0" algn="ctr">
                        <a:lnSpc>
                          <a:spcPct val="115000"/>
                        </a:lnSpc>
                        <a:spcBef>
                          <a:spcPts val="0"/>
                        </a:spcBef>
                        <a:spcAft>
                          <a:spcPts val="0"/>
                        </a:spcAft>
                      </a:pPr>
                      <a:r>
                        <a:rPr lang="en-US" sz="2000" dirty="0">
                          <a:solidFill>
                            <a:schemeClr val="tx1"/>
                          </a:solidFill>
                          <a:effectLst/>
                        </a:rPr>
                        <a:t> </a:t>
                      </a:r>
                      <a:r>
                        <a:rPr lang="en-US" sz="2000" dirty="0" smtClean="0">
                          <a:solidFill>
                            <a:schemeClr val="tx1"/>
                          </a:solidFill>
                          <a:effectLst/>
                        </a:rPr>
                        <a:t>Fairview </a:t>
                      </a:r>
                      <a:r>
                        <a:rPr lang="en-US" sz="2000" dirty="0">
                          <a:solidFill>
                            <a:schemeClr val="tx1"/>
                          </a:solidFill>
                          <a:effectLst/>
                        </a:rPr>
                        <a:t>Elementary</a:t>
                      </a:r>
                    </a:p>
                    <a:p>
                      <a:pPr marL="0" marR="0" algn="ctr">
                        <a:lnSpc>
                          <a:spcPct val="115000"/>
                        </a:lnSpc>
                        <a:spcBef>
                          <a:spcPts val="0"/>
                        </a:spcBef>
                        <a:spcAft>
                          <a:spcPts val="0"/>
                        </a:spcAft>
                      </a:pPr>
                      <a:r>
                        <a:rPr lang="en-US" sz="2000" dirty="0" err="1" smtClean="0">
                          <a:solidFill>
                            <a:schemeClr val="tx1"/>
                          </a:solidFill>
                          <a:effectLst/>
                        </a:rPr>
                        <a:t>Hartly</a:t>
                      </a:r>
                      <a:r>
                        <a:rPr lang="en-US" sz="2000" dirty="0" smtClean="0">
                          <a:solidFill>
                            <a:schemeClr val="tx1"/>
                          </a:solidFill>
                          <a:effectLst/>
                        </a:rPr>
                        <a:t> Elementary</a:t>
                      </a:r>
                      <a:endParaRPr lang="en-US" sz="2000" dirty="0">
                        <a:solidFill>
                          <a:schemeClr val="tx1"/>
                        </a:solidFill>
                        <a:effectLst/>
                      </a:endParaRPr>
                    </a:p>
                    <a:p>
                      <a:pPr marL="0" marR="0" algn="ctr">
                        <a:lnSpc>
                          <a:spcPct val="115000"/>
                        </a:lnSpc>
                        <a:spcBef>
                          <a:spcPts val="0"/>
                        </a:spcBef>
                        <a:spcAft>
                          <a:spcPts val="0"/>
                        </a:spcAft>
                      </a:pPr>
                      <a:r>
                        <a:rPr lang="en-US" sz="2000" dirty="0" smtClean="0">
                          <a:solidFill>
                            <a:schemeClr val="tx1"/>
                          </a:solidFill>
                          <a:effectLst/>
                        </a:rPr>
                        <a:t>North </a:t>
                      </a:r>
                      <a:r>
                        <a:rPr lang="en-US" sz="2000" dirty="0">
                          <a:solidFill>
                            <a:schemeClr val="tx1"/>
                          </a:solidFill>
                          <a:effectLst/>
                        </a:rPr>
                        <a:t>Dover Elementary</a:t>
                      </a:r>
                    </a:p>
                    <a:p>
                      <a:pPr marL="0" marR="0" algn="ctr">
                        <a:lnSpc>
                          <a:spcPct val="115000"/>
                        </a:lnSpc>
                        <a:spcBef>
                          <a:spcPts val="0"/>
                        </a:spcBef>
                        <a:spcAft>
                          <a:spcPts val="0"/>
                        </a:spcAft>
                      </a:pPr>
                      <a:r>
                        <a:rPr lang="en-US" sz="2000" dirty="0" smtClean="0">
                          <a:solidFill>
                            <a:schemeClr val="tx1"/>
                          </a:solidFill>
                          <a:effectLst/>
                        </a:rPr>
                        <a:t>Towne </a:t>
                      </a:r>
                      <a:r>
                        <a:rPr lang="en-US" sz="2000" dirty="0">
                          <a:solidFill>
                            <a:schemeClr val="tx1"/>
                          </a:solidFill>
                          <a:effectLst/>
                        </a:rPr>
                        <a:t>Point Elementary</a:t>
                      </a:r>
                    </a:p>
                    <a:p>
                      <a:pPr marL="0" marR="0" algn="ctr">
                        <a:lnSpc>
                          <a:spcPct val="115000"/>
                        </a:lnSpc>
                        <a:spcBef>
                          <a:spcPts val="0"/>
                        </a:spcBef>
                        <a:spcAft>
                          <a:spcPts val="0"/>
                        </a:spcAft>
                      </a:pPr>
                      <a:r>
                        <a:rPr lang="en-US" sz="2000" dirty="0" smtClean="0">
                          <a:solidFill>
                            <a:schemeClr val="tx1"/>
                          </a:solidFill>
                          <a:effectLst/>
                        </a:rPr>
                        <a:t>William </a:t>
                      </a:r>
                      <a:r>
                        <a:rPr lang="en-US" sz="2000" dirty="0">
                          <a:solidFill>
                            <a:schemeClr val="tx1"/>
                          </a:solidFill>
                          <a:effectLst/>
                        </a:rPr>
                        <a:t>Henry </a:t>
                      </a:r>
                      <a:r>
                        <a:rPr lang="en-US" sz="2000" dirty="0" smtClean="0">
                          <a:solidFill>
                            <a:schemeClr val="tx1"/>
                          </a:solidFill>
                          <a:effectLst/>
                        </a:rPr>
                        <a:t>Middle</a:t>
                      </a:r>
                      <a:endParaRPr lang="en-US" sz="2000" dirty="0">
                        <a:solidFill>
                          <a:schemeClr val="tx1"/>
                        </a:solidFill>
                        <a:effectLst/>
                      </a:endParaRPr>
                    </a:p>
                  </a:txBody>
                  <a:tcPr marL="46469" marR="46469" marT="0" marB="0"/>
                </a:tc>
              </a:tr>
              <a:tr h="473242">
                <a:tc>
                  <a:txBody>
                    <a:bodyPr/>
                    <a:lstStyle/>
                    <a:p>
                      <a:pPr marL="0" marR="0" algn="ctr">
                        <a:lnSpc>
                          <a:spcPct val="115000"/>
                        </a:lnSpc>
                        <a:spcBef>
                          <a:spcPts val="0"/>
                        </a:spcBef>
                        <a:spcAft>
                          <a:spcPts val="0"/>
                        </a:spcAft>
                      </a:pPr>
                      <a:r>
                        <a:rPr lang="en-US" sz="2000">
                          <a:solidFill>
                            <a:schemeClr val="tx1"/>
                          </a:solidFill>
                          <a:effectLst/>
                        </a:rPr>
                        <a:t>Caesar Rodney School District</a:t>
                      </a:r>
                      <a:endParaRPr lang="en-US" sz="2000">
                        <a:solidFill>
                          <a:schemeClr val="tx1"/>
                        </a:solidFill>
                        <a:effectLst/>
                        <a:latin typeface="Calibri"/>
                        <a:ea typeface="Calibri"/>
                        <a:cs typeface="Times New Roman"/>
                      </a:endParaRPr>
                    </a:p>
                  </a:txBody>
                  <a:tcPr marL="46469" marR="46469" marT="0" marB="0"/>
                </a:tc>
                <a:tc>
                  <a:txBody>
                    <a:bodyPr/>
                    <a:lstStyle/>
                    <a:p>
                      <a:pPr marL="0" marR="0" algn="ctr">
                        <a:lnSpc>
                          <a:spcPct val="115000"/>
                        </a:lnSpc>
                        <a:spcBef>
                          <a:spcPts val="0"/>
                        </a:spcBef>
                        <a:spcAft>
                          <a:spcPts val="0"/>
                        </a:spcAft>
                      </a:pPr>
                      <a:r>
                        <a:rPr lang="en-US" sz="2000" dirty="0" smtClean="0">
                          <a:solidFill>
                            <a:schemeClr val="tx1"/>
                          </a:solidFill>
                          <a:effectLst/>
                        </a:rPr>
                        <a:t>W. </a:t>
                      </a:r>
                      <a:r>
                        <a:rPr lang="en-US" sz="2000" dirty="0" err="1" smtClean="0">
                          <a:solidFill>
                            <a:schemeClr val="tx1"/>
                          </a:solidFill>
                          <a:effectLst/>
                        </a:rPr>
                        <a:t>Reily</a:t>
                      </a:r>
                      <a:r>
                        <a:rPr lang="en-US" sz="2000" dirty="0" smtClean="0">
                          <a:solidFill>
                            <a:schemeClr val="tx1"/>
                          </a:solidFill>
                          <a:effectLst/>
                        </a:rPr>
                        <a:t> </a:t>
                      </a:r>
                      <a:r>
                        <a:rPr lang="en-US" sz="2000" dirty="0">
                          <a:solidFill>
                            <a:schemeClr val="tx1"/>
                          </a:solidFill>
                          <a:effectLst/>
                        </a:rPr>
                        <a:t>Brown Elementary</a:t>
                      </a:r>
                    </a:p>
                    <a:p>
                      <a:pPr marL="0" marR="0" algn="ctr">
                        <a:lnSpc>
                          <a:spcPct val="115000"/>
                        </a:lnSpc>
                        <a:spcBef>
                          <a:spcPts val="0"/>
                        </a:spcBef>
                        <a:spcAft>
                          <a:spcPts val="0"/>
                        </a:spcAft>
                      </a:pPr>
                      <a:r>
                        <a:rPr lang="en-US" sz="2000" dirty="0">
                          <a:solidFill>
                            <a:schemeClr val="tx1"/>
                          </a:solidFill>
                          <a:effectLst/>
                        </a:rPr>
                        <a:t> </a:t>
                      </a:r>
                      <a:endParaRPr lang="en-US" sz="2000" dirty="0">
                        <a:solidFill>
                          <a:schemeClr val="tx1"/>
                        </a:solidFill>
                        <a:effectLst/>
                        <a:latin typeface="Calibri"/>
                        <a:ea typeface="Calibri"/>
                        <a:cs typeface="Times New Roman"/>
                      </a:endParaRPr>
                    </a:p>
                  </a:txBody>
                  <a:tcPr marL="46469" marR="46469" marT="0" marB="0"/>
                </a:tc>
              </a:tr>
            </a:tbl>
          </a:graphicData>
        </a:graphic>
      </p:graphicFrame>
    </p:spTree>
    <p:extLst>
      <p:ext uri="{BB962C8B-B14F-4D97-AF65-F5344CB8AC3E}">
        <p14:creationId xmlns:p14="http://schemas.microsoft.com/office/powerpoint/2010/main" val="1267897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2014-15 KFE School Visits</a:t>
            </a:r>
            <a:endParaRPr lang="en-US" dirty="0"/>
          </a:p>
        </p:txBody>
      </p:sp>
      <p:sp>
        <p:nvSpPr>
          <p:cNvPr id="3" name="Content Placeholder 2"/>
          <p:cNvSpPr>
            <a:spLocks noGrp="1"/>
          </p:cNvSpPr>
          <p:nvPr>
            <p:ph sz="quarter" idx="1"/>
          </p:nvPr>
        </p:nvSpPr>
        <p:spPr/>
        <p:txBody>
          <a:bodyPr/>
          <a:lstStyle/>
          <a:p>
            <a:r>
              <a:rPr lang="en-US" sz="2800" dirty="0" smtClean="0"/>
              <a:t>New KFEs</a:t>
            </a:r>
          </a:p>
          <a:p>
            <a:pPr lvl="1"/>
            <a:r>
              <a:rPr lang="en-US" sz="2800" dirty="0" smtClean="0"/>
              <a:t>Next cohort </a:t>
            </a:r>
            <a:r>
              <a:rPr lang="en-US" sz="2800" dirty="0"/>
              <a:t>of schools not yet evaluated with </a:t>
            </a:r>
            <a:r>
              <a:rPr lang="en-US" sz="2800" dirty="0" smtClean="0"/>
              <a:t>KFE</a:t>
            </a:r>
          </a:p>
          <a:p>
            <a:pPr lvl="1"/>
            <a:r>
              <a:rPr lang="en-US" sz="2800" dirty="0" smtClean="0"/>
              <a:t>Draft schedule plan will be shared with coaches</a:t>
            </a:r>
          </a:p>
          <a:p>
            <a:pPr lvl="1"/>
            <a:endParaRPr lang="en-US" dirty="0" smtClean="0"/>
          </a:p>
          <a:p>
            <a:r>
              <a:rPr lang="en-US" sz="2800" dirty="0"/>
              <a:t>Focused re-evaluations </a:t>
            </a:r>
          </a:p>
          <a:p>
            <a:pPr lvl="1"/>
            <a:r>
              <a:rPr lang="en-US" sz="2800" dirty="0" smtClean="0"/>
              <a:t>Recognition</a:t>
            </a:r>
          </a:p>
          <a:p>
            <a:pPr lvl="1"/>
            <a:r>
              <a:rPr lang="en-US" sz="2800" dirty="0" smtClean="0"/>
              <a:t>Schools receiving extra support</a:t>
            </a:r>
          </a:p>
          <a:p>
            <a:endParaRPr lang="en-US" dirty="0"/>
          </a:p>
          <a:p>
            <a:endParaRPr lang="en-US" dirty="0" smtClean="0"/>
          </a:p>
        </p:txBody>
      </p:sp>
    </p:spTree>
    <p:extLst>
      <p:ext uri="{BB962C8B-B14F-4D97-AF65-F5344CB8AC3E}">
        <p14:creationId xmlns:p14="http://schemas.microsoft.com/office/powerpoint/2010/main" val="3680045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DE-PBS Key Feature </a:t>
            </a:r>
            <a:r>
              <a:rPr lang="en-US" dirty="0" smtClean="0"/>
              <a:t>Status </a:t>
            </a:r>
            <a:r>
              <a:rPr lang="en-US" dirty="0"/>
              <a:t>Tracker</a:t>
            </a:r>
          </a:p>
        </p:txBody>
      </p:sp>
      <p:sp>
        <p:nvSpPr>
          <p:cNvPr id="3" name="Content Placeholder 2"/>
          <p:cNvSpPr>
            <a:spLocks noGrp="1"/>
          </p:cNvSpPr>
          <p:nvPr>
            <p:ph idx="1"/>
          </p:nvPr>
        </p:nvSpPr>
        <p:spPr/>
        <p:txBody>
          <a:bodyPr>
            <a:normAutofit fontScale="92500" lnSpcReduction="10000"/>
          </a:bodyPr>
          <a:lstStyle/>
          <a:p>
            <a:pPr lvl="0"/>
            <a:r>
              <a:rPr lang="en-US" dirty="0" smtClean="0"/>
              <a:t>Purpose:   To support teams to assess implementation in four main program categories &amp; plan next steps</a:t>
            </a:r>
          </a:p>
          <a:p>
            <a:pPr lvl="0"/>
            <a:r>
              <a:rPr lang="en-US" dirty="0" smtClean="0"/>
              <a:t>Broken into four evaluation sections </a:t>
            </a:r>
            <a:endParaRPr lang="en-US" i="1" dirty="0"/>
          </a:p>
          <a:p>
            <a:pPr lvl="1"/>
            <a:r>
              <a:rPr lang="en-US" i="1" dirty="0" smtClean="0"/>
              <a:t>SWPBS Tier 1, Prevention, Correcting Problem Behaviors, and Developing Self-Discipline</a:t>
            </a:r>
          </a:p>
          <a:p>
            <a:pPr lvl="0"/>
            <a:r>
              <a:rPr lang="en-US" dirty="0" smtClean="0"/>
              <a:t>Tracker includes:</a:t>
            </a:r>
          </a:p>
          <a:p>
            <a:pPr lvl="1"/>
            <a:r>
              <a:rPr lang="en-US" b="1" dirty="0"/>
              <a:t>K</a:t>
            </a:r>
            <a:r>
              <a:rPr lang="en-US" b="1" dirty="0" smtClean="0"/>
              <a:t>ey program components </a:t>
            </a:r>
            <a:r>
              <a:rPr lang="en-US" dirty="0" smtClean="0"/>
              <a:t>for each section</a:t>
            </a:r>
          </a:p>
          <a:p>
            <a:pPr lvl="2"/>
            <a:r>
              <a:rPr lang="en-US" dirty="0" smtClean="0"/>
              <a:t>Teams can use these to assess their program and identify areas to modify or build upon</a:t>
            </a:r>
          </a:p>
          <a:p>
            <a:pPr lvl="1"/>
            <a:r>
              <a:rPr lang="en-US" b="1" dirty="0" smtClean="0"/>
              <a:t>Action plan </a:t>
            </a:r>
            <a:r>
              <a:rPr lang="en-US" dirty="0" smtClean="0"/>
              <a:t>to develop steps towards improving or modifying program components</a:t>
            </a:r>
          </a:p>
          <a:p>
            <a:pPr lvl="0"/>
            <a:r>
              <a:rPr lang="en-US" dirty="0" smtClean="0"/>
              <a:t>Can be used for ongoing monitoring</a:t>
            </a:r>
          </a:p>
          <a:p>
            <a:endParaRPr lang="en-US" dirty="0"/>
          </a:p>
        </p:txBody>
      </p:sp>
    </p:spTree>
    <p:extLst>
      <p:ext uri="{BB962C8B-B14F-4D97-AF65-F5344CB8AC3E}">
        <p14:creationId xmlns:p14="http://schemas.microsoft.com/office/powerpoint/2010/main" val="26432517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66510"/>
            <a:ext cx="7024744" cy="722308"/>
          </a:xfrm>
        </p:spPr>
        <p:txBody>
          <a:bodyPr>
            <a:normAutofit fontScale="90000"/>
          </a:bodyPr>
          <a:lstStyle/>
          <a:p>
            <a:r>
              <a:rPr lang="en-US" dirty="0" smtClean="0"/>
              <a:t>Key Feature Status Tracker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9164570"/>
              </p:ext>
            </p:extLst>
          </p:nvPr>
        </p:nvGraphicFramePr>
        <p:xfrm>
          <a:off x="788276" y="1388819"/>
          <a:ext cx="7630509" cy="5108312"/>
        </p:xfrm>
        <a:graphic>
          <a:graphicData uri="http://schemas.openxmlformats.org/drawingml/2006/table">
            <a:tbl>
              <a:tblPr>
                <a:tableStyleId>{5C22544A-7EE6-4342-B048-85BDC9FD1C3A}</a:tableStyleId>
              </a:tblPr>
              <a:tblGrid>
                <a:gridCol w="4276438"/>
                <a:gridCol w="831589"/>
                <a:gridCol w="1124953"/>
                <a:gridCol w="1397529"/>
              </a:tblGrid>
              <a:tr h="501044">
                <a:tc gridSpan="4">
                  <a:txBody>
                    <a:bodyPr/>
                    <a:lstStyle/>
                    <a:p>
                      <a:pPr marL="0" marR="0" algn="ctr">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kern="0" dirty="0">
                          <a:effectLst/>
                        </a:rPr>
                        <a:t>Checklist #1: School-wide PBS Tier 1: Program Development and Evaluation</a:t>
                      </a:r>
                      <a:endParaRPr lang="en-US" sz="1600" b="1" kern="0" dirty="0">
                        <a:effectLst/>
                        <a:latin typeface="Times New Roman"/>
                        <a:cs typeface="Times New Roman"/>
                      </a:endParaRPr>
                    </a:p>
                  </a:txBody>
                  <a:tcPr marL="68580" marR="68580" marT="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406175">
                <a:tc gridSpan="2">
                  <a:txBody>
                    <a:bodyPr/>
                    <a:lstStyle/>
                    <a:p>
                      <a:pPr marL="0" marR="0" algn="l">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kern="0" dirty="0">
                          <a:effectLst/>
                        </a:rPr>
                        <a:t> </a:t>
                      </a:r>
                      <a:endParaRPr lang="en-US" sz="1600" b="1" kern="0" dirty="0">
                        <a:effectLst/>
                        <a:latin typeface="Times New Roman"/>
                        <a:cs typeface="Times New Roman"/>
                      </a:endParaRPr>
                    </a:p>
                  </a:txBody>
                  <a:tcPr marL="68580" marR="68580" marT="0" marB="0" anchor="b">
                    <a:solidFill>
                      <a:schemeClr val="accent4"/>
                    </a:solidFill>
                  </a:tcPr>
                </a:tc>
                <a:tc hMerge="1">
                  <a:txBody>
                    <a:bodyPr/>
                    <a:lstStyle/>
                    <a:p>
                      <a:endParaRPr lang="en-US"/>
                    </a:p>
                  </a:txBody>
                  <a:tcPr/>
                </a:tc>
                <a:tc gridSpan="2">
                  <a:txBody>
                    <a:bodyPr/>
                    <a:lstStyle/>
                    <a:p>
                      <a:pPr marL="0" marR="0" algn="ctr">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100" dirty="0">
                          <a:effectLst/>
                        </a:rPr>
                        <a:t>Status: </a:t>
                      </a:r>
                      <a:endParaRPr lang="en-US" sz="1200" dirty="0">
                        <a:effectLst/>
                      </a:endParaRPr>
                    </a:p>
                    <a:p>
                      <a:pPr marL="0" marR="0" algn="ctr">
                        <a:lnSpc>
                          <a:spcPct val="100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rPr>
                        <a:t>In Place, </a:t>
                      </a:r>
                      <a:endParaRPr lang="en-US" sz="1600" dirty="0" smtClean="0">
                        <a:effectLst/>
                      </a:endParaRPr>
                    </a:p>
                    <a:p>
                      <a:pPr marL="0" marR="0" algn="ctr">
                        <a:lnSpc>
                          <a:spcPct val="100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smtClean="0">
                          <a:effectLst/>
                        </a:rPr>
                        <a:t>Partially </a:t>
                      </a:r>
                      <a:r>
                        <a:rPr lang="en-US" sz="1600" dirty="0">
                          <a:effectLst/>
                        </a:rPr>
                        <a:t>in Place, </a:t>
                      </a:r>
                      <a:endParaRPr lang="en-US" sz="1600" dirty="0" smtClean="0">
                        <a:effectLst/>
                      </a:endParaRPr>
                    </a:p>
                    <a:p>
                      <a:pPr marL="0" marR="0" algn="ctr">
                        <a:lnSpc>
                          <a:spcPct val="100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smtClean="0">
                          <a:effectLst/>
                        </a:rPr>
                        <a:t>Not </a:t>
                      </a:r>
                      <a:r>
                        <a:rPr lang="en-US" sz="1600" dirty="0">
                          <a:effectLst/>
                        </a:rPr>
                        <a:t>in Place</a:t>
                      </a:r>
                      <a:endParaRPr lang="en-US" sz="1600" dirty="0">
                        <a:effectLst/>
                        <a:latin typeface="Times New Roman"/>
                        <a:ea typeface="Times New Roman"/>
                      </a:endParaRPr>
                    </a:p>
                  </a:txBody>
                  <a:tcPr marL="68580" marR="68580" marT="0" marB="0" anchor="b">
                    <a:solidFill>
                      <a:schemeClr val="accent4"/>
                    </a:solidFill>
                  </a:tcPr>
                </a:tc>
                <a:tc hMerge="1">
                  <a:txBody>
                    <a:bodyPr/>
                    <a:lstStyle/>
                    <a:p>
                      <a:endParaRPr lang="en-US"/>
                    </a:p>
                  </a:txBody>
                  <a:tcPr/>
                </a:tc>
              </a:tr>
              <a:tr h="815966">
                <a:tc gridSpan="2">
                  <a:txBody>
                    <a:bodyPr/>
                    <a:lstStyle/>
                    <a:p>
                      <a:pPr marL="0" marR="0" algn="r">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a:effectLst/>
                        </a:rPr>
                        <a:t>Date:</a:t>
                      </a:r>
                    </a:p>
                    <a:p>
                      <a:pPr marL="0" marR="0" algn="r">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a:effectLst/>
                        </a:rPr>
                        <a:t>(MM/DD/YY)</a:t>
                      </a:r>
                      <a:endParaRPr lang="en-US" sz="1600">
                        <a:effectLst/>
                        <a:latin typeface="Times New Roman"/>
                        <a:ea typeface="Times New Roman"/>
                      </a:endParaRPr>
                    </a:p>
                  </a:txBody>
                  <a:tcPr marL="68580" marR="68580" marT="0" marB="0" anchor="b"/>
                </a:tc>
                <a:tc hMerge="1">
                  <a:txBody>
                    <a:bodyPr/>
                    <a:lstStyle/>
                    <a:p>
                      <a:endParaRPr lang="en-US"/>
                    </a:p>
                  </a:txBody>
                  <a:tcPr/>
                </a:tc>
                <a:tc gridSpan="2">
                  <a:txBody>
                    <a:bodyPr/>
                    <a:lstStyle/>
                    <a:p>
                      <a:pPr marL="0" marR="0">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000" dirty="0">
                          <a:effectLst/>
                        </a:rPr>
                        <a:t> </a:t>
                      </a:r>
                      <a:endParaRPr lang="en-US" sz="1200" dirty="0">
                        <a:effectLst/>
                        <a:latin typeface="Times New Roman"/>
                        <a:ea typeface="Times New Roman"/>
                      </a:endParaRPr>
                    </a:p>
                  </a:txBody>
                  <a:tcPr marL="68580" marR="68580" marT="0" marB="0" anchor="ctr"/>
                </a:tc>
                <a:tc hMerge="1">
                  <a:txBody>
                    <a:bodyPr/>
                    <a:lstStyle/>
                    <a:p>
                      <a:endParaRPr lang="en-US"/>
                    </a:p>
                  </a:txBody>
                  <a:tcPr/>
                </a:tc>
              </a:tr>
              <a:tr h="981408">
                <a:tc>
                  <a:txBody>
                    <a:bodyPr/>
                    <a:lstStyle/>
                    <a:p>
                      <a:pPr marL="0" marR="0" algn="ctr">
                        <a:lnSpc>
                          <a:spcPct val="115000"/>
                        </a:lnSpc>
                        <a:spcBef>
                          <a:spcPts val="600"/>
                        </a:spcBef>
                        <a:spcAft>
                          <a:spcPts val="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rPr>
                        <a:t>Data</a:t>
                      </a:r>
                    </a:p>
                    <a:p>
                      <a:pPr marL="0" marR="0">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rPr>
                        <a:t>1. Behavior referrals are entered into the school’s electronic system within a week.</a:t>
                      </a:r>
                      <a:endParaRPr lang="en-US" sz="1600" dirty="0">
                        <a:effectLst/>
                        <a:latin typeface="Times New Roman"/>
                        <a:ea typeface="Times New Roman"/>
                      </a:endParaRPr>
                    </a:p>
                  </a:txBody>
                  <a:tcPr marL="68580" marR="68580" marT="0" marB="0" anchor="ctr">
                    <a:solidFill>
                      <a:schemeClr val="accent1"/>
                    </a:solidFill>
                  </a:tcPr>
                </a:tc>
                <a:tc>
                  <a:txBody>
                    <a:bodyPr/>
                    <a:lstStyle/>
                    <a:p>
                      <a:pPr marL="0" marR="0">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a:effectLst/>
                        </a:rPr>
                        <a:t>Status:</a:t>
                      </a:r>
                      <a:endParaRPr lang="en-US" sz="1600">
                        <a:effectLst/>
                        <a:latin typeface="Times New Roman"/>
                        <a:ea typeface="Times New Roman"/>
                      </a:endParaRPr>
                    </a:p>
                  </a:txBody>
                  <a:tcPr marL="68580" marR="68580" marT="0" marB="0" anchor="ctr"/>
                </a:tc>
                <a:tc>
                  <a:txBody>
                    <a:bodyPr/>
                    <a:lstStyle/>
                    <a:p>
                      <a:pPr marL="0" marR="0" algn="ctr">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000">
                          <a:effectLst/>
                        </a:rPr>
                        <a:t> </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000" dirty="0">
                          <a:effectLst/>
                        </a:rPr>
                        <a:t> </a:t>
                      </a:r>
                      <a:endParaRPr lang="en-US" sz="1200" dirty="0">
                        <a:effectLst/>
                        <a:latin typeface="Times New Roman"/>
                        <a:ea typeface="Times New Roman"/>
                      </a:endParaRPr>
                    </a:p>
                  </a:txBody>
                  <a:tcPr marL="68580" marR="68580" marT="0" marB="0" anchor="ctr"/>
                </a:tc>
              </a:tr>
              <a:tr h="1403719">
                <a:tc>
                  <a:txBody>
                    <a:bodyPr/>
                    <a:lstStyle/>
                    <a:p>
                      <a:pPr marL="0" marR="0">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rPr>
                        <a:t>2. School participates in “DE School Climate Survey”: Staff, Student, Home (w/in past year). This data is used by team to plan in planning and evaluating the PBS program.   </a:t>
                      </a:r>
                      <a:endParaRPr lang="en-US" sz="1600" dirty="0">
                        <a:effectLst/>
                        <a:latin typeface="Times New Roman"/>
                        <a:ea typeface="Times New Roman"/>
                      </a:endParaRPr>
                    </a:p>
                  </a:txBody>
                  <a:tcPr marL="68580" marR="68580" marT="0" marB="0" anchor="ctr">
                    <a:solidFill>
                      <a:schemeClr val="accent1"/>
                    </a:solidFill>
                  </a:tcPr>
                </a:tc>
                <a:tc>
                  <a:txBody>
                    <a:bodyPr/>
                    <a:lstStyle/>
                    <a:p>
                      <a:pPr marL="0" marR="0">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rPr>
                        <a:t>Status:</a:t>
                      </a:r>
                      <a:endParaRPr lang="en-US" sz="1600" dirty="0">
                        <a:effectLst/>
                        <a:latin typeface="Times New Roman"/>
                        <a:ea typeface="Times New Roman"/>
                      </a:endParaRPr>
                    </a:p>
                  </a:txBody>
                  <a:tcPr marL="68580" marR="68580" marT="0" marB="0" anchor="ctr"/>
                </a:tc>
                <a:tc>
                  <a:txBody>
                    <a:bodyPr/>
                    <a:lstStyle/>
                    <a:p>
                      <a:pPr marL="0" marR="0" algn="ctr">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000">
                          <a:effectLst/>
                        </a:rPr>
                        <a:t> </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600"/>
                        </a:spcBef>
                        <a:spcAft>
                          <a:spcPts val="60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000" dirty="0">
                          <a:effectLst/>
                        </a:rPr>
                        <a:t> </a:t>
                      </a:r>
                      <a:endParaRPr lang="en-US"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2812580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descr="C:\Users\hearn\AppData\Local\Microsoft\Windows\Temporary Internet Files\Content.Outlook\76449MUX\Screen Shot 2 Year All Graphs.png"/>
          <p:cNvPicPr>
            <a:picLocks noChangeAspect="1" noChangeArrowheads="1"/>
          </p:cNvPicPr>
          <p:nvPr/>
        </p:nvPicPr>
        <p:blipFill rotWithShape="1">
          <a:blip r:embed="rId3">
            <a:extLst>
              <a:ext uri="{28A0092B-C50C-407E-A947-70E740481C1C}">
                <a14:useLocalDpi xmlns:a14="http://schemas.microsoft.com/office/drawing/2010/main" val="0"/>
              </a:ext>
            </a:extLst>
          </a:blip>
          <a:srcRect t="17901" r="19351"/>
          <a:stretch/>
        </p:blipFill>
        <p:spPr bwMode="auto">
          <a:xfrm>
            <a:off x="381000" y="228600"/>
            <a:ext cx="8216901" cy="645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370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dirty="0" smtClean="0"/>
              <a:t>School Climate Data Highlights</a:t>
            </a:r>
            <a:endParaRPr lang="en-US" dirty="0"/>
          </a:p>
        </p:txBody>
      </p:sp>
      <p:sp>
        <p:nvSpPr>
          <p:cNvPr id="3" name="Content Placeholder 2"/>
          <p:cNvSpPr>
            <a:spLocks noGrp="1"/>
          </p:cNvSpPr>
          <p:nvPr>
            <p:ph sz="quarter" idx="1"/>
          </p:nvPr>
        </p:nvSpPr>
        <p:spPr/>
        <p:txBody>
          <a:bodyPr>
            <a:normAutofit/>
          </a:bodyPr>
          <a:lstStyle/>
          <a:p>
            <a:pPr marL="0" indent="0">
              <a:buNone/>
            </a:pPr>
            <a:r>
              <a:rPr lang="en-US" b="1" dirty="0"/>
              <a:t>Techniques as predictors of climate</a:t>
            </a:r>
            <a:r>
              <a:rPr lang="en-US" b="1" dirty="0" smtClean="0"/>
              <a:t>:</a:t>
            </a:r>
            <a:endParaRPr lang="en-US" dirty="0"/>
          </a:p>
          <a:p>
            <a:pPr lvl="1"/>
            <a:r>
              <a:rPr lang="en-US" dirty="0"/>
              <a:t>Positive techniques improve climate. </a:t>
            </a:r>
          </a:p>
          <a:p>
            <a:pPr lvl="1"/>
            <a:r>
              <a:rPr lang="en-US" dirty="0"/>
              <a:t>Positive techniques predict increases in climate the next year. </a:t>
            </a:r>
            <a:endParaRPr lang="en-US" dirty="0" smtClean="0"/>
          </a:p>
          <a:p>
            <a:pPr lvl="2"/>
            <a:r>
              <a:rPr lang="en-US" dirty="0" smtClean="0"/>
              <a:t>No </a:t>
            </a:r>
            <a:r>
              <a:rPr lang="en-US" dirty="0"/>
              <a:t>significant interactions by race or level. When examined by gender, males have a steeper slope than females</a:t>
            </a:r>
            <a:r>
              <a:rPr lang="en-US" dirty="0" smtClean="0"/>
              <a:t>.</a:t>
            </a:r>
            <a:endParaRPr lang="en-US" dirty="0"/>
          </a:p>
          <a:p>
            <a:pPr lvl="1"/>
            <a:r>
              <a:rPr lang="en-US" dirty="0"/>
              <a:t>Punitive techniques decrease climate</a:t>
            </a:r>
            <a:r>
              <a:rPr lang="en-US" dirty="0" smtClean="0"/>
              <a:t>.</a:t>
            </a:r>
            <a:endParaRPr lang="en-US" dirty="0"/>
          </a:p>
          <a:p>
            <a:pPr lvl="2"/>
            <a:r>
              <a:rPr lang="en-US" dirty="0"/>
              <a:t>Punitive techniques predict decreases in climate the next year. No significant interactions by race, or gender. </a:t>
            </a:r>
            <a:endParaRPr lang="en-US" dirty="0" smtClean="0"/>
          </a:p>
          <a:p>
            <a:pPr lvl="1"/>
            <a:r>
              <a:rPr lang="en-US" dirty="0" smtClean="0"/>
              <a:t>SEL increases climate</a:t>
            </a:r>
          </a:p>
          <a:p>
            <a:pPr lvl="2"/>
            <a:r>
              <a:rPr lang="en-US" dirty="0" smtClean="0"/>
              <a:t>SEL </a:t>
            </a:r>
            <a:r>
              <a:rPr lang="en-US" dirty="0"/>
              <a:t>predicts increases in climate the next year.  </a:t>
            </a:r>
          </a:p>
          <a:p>
            <a:pPr lvl="2"/>
            <a:r>
              <a:rPr lang="en-US" dirty="0"/>
              <a:t>There are no interactions by level. </a:t>
            </a:r>
          </a:p>
        </p:txBody>
      </p:sp>
    </p:spTree>
    <p:extLst>
      <p:ext uri="{BB962C8B-B14F-4D97-AF65-F5344CB8AC3E}">
        <p14:creationId xmlns:p14="http://schemas.microsoft.com/office/powerpoint/2010/main" val="39530321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4572000" cy="1143000"/>
          </a:xfrm>
        </p:spPr>
        <p:txBody>
          <a:bodyPr>
            <a:normAutofit fontScale="90000"/>
          </a:bodyPr>
          <a:lstStyle/>
          <a:p>
            <a:r>
              <a:rPr lang="en-US" dirty="0" smtClean="0"/>
              <a:t>School Climate Data </a:t>
            </a:r>
            <a:br>
              <a:rPr lang="en-US" dirty="0" smtClean="0"/>
            </a:br>
            <a:r>
              <a:rPr lang="en-US" dirty="0" smtClean="0"/>
              <a:t>Highlights continued</a:t>
            </a:r>
            <a:endParaRPr lang="en-US" dirty="0"/>
          </a:p>
        </p:txBody>
      </p:sp>
      <p:sp>
        <p:nvSpPr>
          <p:cNvPr id="3" name="Content Placeholder 2"/>
          <p:cNvSpPr>
            <a:spLocks noGrp="1"/>
          </p:cNvSpPr>
          <p:nvPr>
            <p:ph sz="quarter" idx="1"/>
          </p:nvPr>
        </p:nvSpPr>
        <p:spPr>
          <a:xfrm>
            <a:off x="457200" y="2895600"/>
            <a:ext cx="7772400" cy="4572000"/>
          </a:xfrm>
        </p:spPr>
        <p:txBody>
          <a:bodyPr>
            <a:normAutofit/>
          </a:bodyPr>
          <a:lstStyle/>
          <a:p>
            <a:pPr marL="0" indent="0">
              <a:buNone/>
            </a:pPr>
            <a:r>
              <a:rPr lang="en-US" b="1" dirty="0"/>
              <a:t>Predicting student </a:t>
            </a:r>
            <a:r>
              <a:rPr lang="en-US" b="1" dirty="0" smtClean="0"/>
              <a:t>engagement</a:t>
            </a:r>
            <a:r>
              <a:rPr lang="en-US" dirty="0" smtClean="0"/>
              <a:t> (</a:t>
            </a:r>
            <a:r>
              <a:rPr lang="en-US" dirty="0"/>
              <a:t>cognitive-behavioral </a:t>
            </a:r>
            <a:r>
              <a:rPr lang="en-US" dirty="0" smtClean="0"/>
              <a:t>and emotional engagement) </a:t>
            </a:r>
            <a:endParaRPr lang="en-US" dirty="0"/>
          </a:p>
          <a:p>
            <a:pPr lvl="1"/>
            <a:r>
              <a:rPr lang="en-US" dirty="0" smtClean="0"/>
              <a:t>Increases </a:t>
            </a:r>
            <a:r>
              <a:rPr lang="en-US" dirty="0"/>
              <a:t>in positive techniques predict increases in engagement. </a:t>
            </a:r>
          </a:p>
          <a:p>
            <a:pPr lvl="1"/>
            <a:r>
              <a:rPr lang="en-US" dirty="0"/>
              <a:t>Increases in climate predict increases in student engagement</a:t>
            </a:r>
            <a:r>
              <a:rPr lang="en-US" dirty="0" smtClean="0"/>
              <a:t>.</a:t>
            </a:r>
          </a:p>
          <a:p>
            <a:pPr lvl="1"/>
            <a:r>
              <a:rPr lang="en-US" dirty="0"/>
              <a:t>Increases in SEL predict increases in engagement the following year.</a:t>
            </a:r>
          </a:p>
          <a:p>
            <a:pPr lvl="1"/>
            <a:endParaRPr lang="en-US" dirty="0"/>
          </a:p>
          <a:p>
            <a:pPr marL="0" indent="0">
              <a:buNone/>
            </a:pPr>
            <a:endParaRPr lang="en-US" dirty="0"/>
          </a:p>
          <a:p>
            <a:pPr marL="0" indent="0">
              <a:buNone/>
            </a:pPr>
            <a:endParaRPr lang="en-US" dirty="0"/>
          </a:p>
        </p:txBody>
      </p:sp>
      <p:pic>
        <p:nvPicPr>
          <p:cNvPr id="4" name="Picture 3" descr="teacher and student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199" y="152400"/>
            <a:ext cx="3894993" cy="2600371"/>
          </a:xfrm>
          <a:prstGeom prst="rect">
            <a:avLst/>
          </a:prstGeom>
        </p:spPr>
      </p:pic>
    </p:spTree>
    <p:extLst>
      <p:ext uri="{BB962C8B-B14F-4D97-AF65-F5344CB8AC3E}">
        <p14:creationId xmlns:p14="http://schemas.microsoft.com/office/powerpoint/2010/main" val="7115983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1362075"/>
          </a:xfrm>
        </p:spPr>
        <p:txBody>
          <a:bodyPr>
            <a:normAutofit fontScale="90000"/>
          </a:bodyPr>
          <a:lstStyle/>
          <a:p>
            <a:pPr lvl="0" algn="ctr"/>
            <a:r>
              <a:rPr lang="en-US" dirty="0" smtClean="0"/>
              <a:t>Please m</a:t>
            </a:r>
            <a:r>
              <a:rPr lang="en-US" dirty="0" smtClean="0">
                <a:effectLst/>
              </a:rPr>
              <a:t>ark &amp; </a:t>
            </a:r>
            <a:r>
              <a:rPr lang="en-US" b="1" dirty="0" smtClean="0">
                <a:solidFill>
                  <a:srgbClr val="426947"/>
                </a:solidFill>
                <a:effectLst/>
              </a:rPr>
              <a:t>protect</a:t>
            </a:r>
            <a:r>
              <a:rPr lang="en-US" dirty="0" smtClean="0">
                <a:effectLst/>
              </a:rPr>
              <a:t> your calendars</a:t>
            </a:r>
            <a:r>
              <a:rPr lang="en-US" dirty="0">
                <a:effectLst/>
              </a:rPr>
              <a:t/>
            </a:r>
            <a:br>
              <a:rPr lang="en-US" dirty="0">
                <a:effectLst/>
              </a:rPr>
            </a:br>
            <a:r>
              <a:rPr lang="en-US" dirty="0" smtClean="0">
                <a:effectLst/>
              </a:rPr>
              <a:t>for DE-PBS Cadre Meetings on. . . </a:t>
            </a:r>
            <a:endParaRPr lang="en-US" dirty="0"/>
          </a:p>
        </p:txBody>
      </p:sp>
      <p:sp>
        <p:nvSpPr>
          <p:cNvPr id="3" name="Text Placeholder 2"/>
          <p:cNvSpPr>
            <a:spLocks noGrp="1"/>
          </p:cNvSpPr>
          <p:nvPr>
            <p:ph type="body" idx="1"/>
          </p:nvPr>
        </p:nvSpPr>
        <p:spPr>
          <a:xfrm>
            <a:off x="1524000" y="2895600"/>
            <a:ext cx="6400800" cy="1509712"/>
          </a:xfrm>
        </p:spPr>
        <p:txBody>
          <a:bodyPr>
            <a:normAutofit/>
          </a:bodyPr>
          <a:lstStyle/>
          <a:p>
            <a:pPr algn="ctr"/>
            <a:r>
              <a:rPr lang="en-US" sz="2800" b="1" dirty="0" smtClean="0"/>
              <a:t>Tuesday, January 13, 2015</a:t>
            </a:r>
          </a:p>
          <a:p>
            <a:pPr algn="ctr"/>
            <a:r>
              <a:rPr lang="en-US" sz="2800" b="1" dirty="0" smtClean="0"/>
              <a:t>Tuesday, March 24, 2015</a:t>
            </a:r>
            <a:endParaRPr lang="en-US" sz="2800" b="1" dirty="0"/>
          </a:p>
        </p:txBody>
      </p:sp>
      <p:pic>
        <p:nvPicPr>
          <p:cNvPr id="4" name="Picture 3" descr="1119px-Killer_Chihuahu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191000"/>
            <a:ext cx="2558143" cy="2340963"/>
          </a:xfrm>
          <a:prstGeom prst="rect">
            <a:avLst/>
          </a:prstGeom>
        </p:spPr>
      </p:pic>
    </p:spTree>
    <p:extLst>
      <p:ext uri="{BB962C8B-B14F-4D97-AF65-F5344CB8AC3E}">
        <p14:creationId xmlns:p14="http://schemas.microsoft.com/office/powerpoint/2010/main" val="31925891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7800" y="1066800"/>
            <a:ext cx="7696200" cy="3124200"/>
          </a:xfrm>
        </p:spPr>
        <p:txBody>
          <a:bodyPr/>
          <a:lstStyle/>
          <a:p>
            <a:pPr algn="ctr"/>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State </a:t>
            </a:r>
            <a:r>
              <a:rPr lang="en-US" b="1" dirty="0">
                <a:solidFill>
                  <a:schemeClr val="tx1"/>
                </a:solidFill>
              </a:rPr>
              <a:t>Systemic Improvement Plan (SSIP) </a:t>
            </a:r>
            <a:r>
              <a:rPr lang="en-US" b="1" dirty="0" smtClean="0">
                <a:solidFill>
                  <a:schemeClr val="tx1"/>
                </a:solidFill>
              </a:rPr>
              <a:t>Overview</a:t>
            </a:r>
            <a:br>
              <a:rPr lang="en-US" b="1" dirty="0" smtClean="0">
                <a:solidFill>
                  <a:schemeClr val="tx1"/>
                </a:solidFill>
              </a:rPr>
            </a:br>
            <a:r>
              <a:rPr lang="en-US" b="1" dirty="0">
                <a:solidFill>
                  <a:schemeClr val="tx1"/>
                </a:solidFill>
              </a:rPr>
              <a:t>&amp;</a:t>
            </a:r>
            <a:r>
              <a:rPr lang="en-US" b="1" dirty="0" smtClean="0">
                <a:solidFill>
                  <a:schemeClr val="tx1"/>
                </a:solidFill>
              </a:rPr>
              <a:t/>
            </a:r>
            <a:br>
              <a:rPr lang="en-US" b="1" dirty="0" smtClean="0">
                <a:solidFill>
                  <a:schemeClr val="tx1"/>
                </a:solidFill>
              </a:rPr>
            </a:br>
            <a:r>
              <a:rPr lang="en-US" b="1" dirty="0" smtClean="0">
                <a:solidFill>
                  <a:schemeClr val="tx1"/>
                </a:solidFill>
              </a:rPr>
              <a:t>Indicators 4A &amp; 4B</a:t>
            </a:r>
            <a:br>
              <a:rPr lang="en-US" b="1" dirty="0" smtClean="0">
                <a:solidFill>
                  <a:schemeClr val="tx1"/>
                </a:solidFill>
              </a:rPr>
            </a:br>
            <a:r>
              <a:rPr lang="en-US" b="1" dirty="0" smtClean="0">
                <a:solidFill>
                  <a:schemeClr val="tx1"/>
                </a:solidFill>
              </a:rPr>
              <a:t>Significant Discrepancy</a:t>
            </a:r>
            <a:br>
              <a:rPr lang="en-US" b="1" dirty="0" smtClean="0">
                <a:solidFill>
                  <a:schemeClr val="tx1"/>
                </a:solidFill>
              </a:rPr>
            </a:br>
            <a:r>
              <a:rPr lang="en-US" b="1" dirty="0" smtClean="0">
                <a:solidFill>
                  <a:schemeClr val="tx1"/>
                </a:solidFill>
              </a:rPr>
              <a:t>Rates of Suspension &amp; Expulsion</a:t>
            </a:r>
            <a:br>
              <a:rPr lang="en-US" b="1" dirty="0" smtClean="0">
                <a:solidFill>
                  <a:schemeClr val="tx1"/>
                </a:solidFill>
              </a:rPr>
            </a:br>
            <a:endParaRPr lang="en-US" sz="2400" b="1" dirty="0" smtClean="0">
              <a:solidFill>
                <a:schemeClr val="tx1"/>
              </a:solidFill>
            </a:endParaRPr>
          </a:p>
        </p:txBody>
      </p:sp>
      <p:sp>
        <p:nvSpPr>
          <p:cNvPr id="2051" name="Rectangle 3"/>
          <p:cNvSpPr>
            <a:spLocks noGrp="1" noChangeArrowheads="1"/>
          </p:cNvSpPr>
          <p:nvPr>
            <p:ph type="subTitle" idx="1"/>
          </p:nvPr>
        </p:nvSpPr>
        <p:spPr>
          <a:xfrm>
            <a:off x="2590800" y="4648200"/>
            <a:ext cx="5486400" cy="1828800"/>
          </a:xfrm>
        </p:spPr>
        <p:txBody>
          <a:bodyPr/>
          <a:lstStyle/>
          <a:p>
            <a:pPr>
              <a:lnSpc>
                <a:spcPct val="90000"/>
              </a:lnSpc>
            </a:pPr>
            <a:r>
              <a:rPr lang="en-US" sz="2400" dirty="0" smtClean="0">
                <a:solidFill>
                  <a:schemeClr val="tx1"/>
                </a:solidFill>
              </a:rPr>
              <a:t>DE-PBS Cadre</a:t>
            </a:r>
          </a:p>
          <a:p>
            <a:pPr>
              <a:lnSpc>
                <a:spcPct val="90000"/>
              </a:lnSpc>
            </a:pPr>
            <a:r>
              <a:rPr lang="en-US" sz="2400" dirty="0" smtClean="0">
                <a:solidFill>
                  <a:schemeClr val="tx1"/>
                </a:solidFill>
              </a:rPr>
              <a:t>October 1, 2014</a:t>
            </a:r>
          </a:p>
          <a:p>
            <a:pPr>
              <a:lnSpc>
                <a:spcPct val="90000"/>
              </a:lnSpc>
            </a:pPr>
            <a:r>
              <a:rPr lang="en-US" sz="2400" dirty="0">
                <a:solidFill>
                  <a:schemeClr val="tx2"/>
                </a:solidFill>
              </a:rPr>
              <a:t>Tracy </a:t>
            </a:r>
            <a:r>
              <a:rPr lang="en-US" sz="2400" dirty="0" smtClean="0">
                <a:solidFill>
                  <a:schemeClr val="tx2"/>
                </a:solidFill>
              </a:rPr>
              <a:t>Neugebauer</a:t>
            </a:r>
          </a:p>
          <a:p>
            <a:pPr>
              <a:lnSpc>
                <a:spcPct val="90000"/>
              </a:lnSpc>
            </a:pPr>
            <a:endParaRPr lang="en-US" sz="2400" u="sng" dirty="0" smtClean="0">
              <a:solidFill>
                <a:schemeClr val="accent2"/>
              </a:solidFill>
            </a:endParaRPr>
          </a:p>
          <a:p>
            <a:pPr>
              <a:lnSpc>
                <a:spcPct val="90000"/>
              </a:lnSpc>
            </a:pPr>
            <a:endParaRPr lang="en-US" sz="2400" u="sng" dirty="0" smtClean="0">
              <a:solidFill>
                <a:schemeClr val="accent2"/>
              </a:solidFill>
            </a:endParaRPr>
          </a:p>
        </p:txBody>
      </p:sp>
    </p:spTree>
    <p:extLst>
      <p:ext uri="{BB962C8B-B14F-4D97-AF65-F5344CB8AC3E}">
        <p14:creationId xmlns:p14="http://schemas.microsoft.com/office/powerpoint/2010/main" val="36139993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71600" cy="6858000"/>
          </a:xfrm>
          <a:prstGeom prst="rect">
            <a:avLst/>
          </a:prstGeom>
          <a:gradFill flip="none" rotWithShape="1">
            <a:gsLst>
              <a:gs pos="0">
                <a:srgbClr val="003399"/>
              </a:gs>
              <a:gs pos="50000">
                <a:srgbClr val="003399">
                  <a:tint val="44500"/>
                  <a:satMod val="160000"/>
                </a:srgbClr>
              </a:gs>
              <a:gs pos="100000">
                <a:srgbClr val="003399">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en-US" sz="2400" dirty="0">
              <a:solidFill>
                <a:srgbClr val="FFFFFF"/>
              </a:solidFill>
            </a:endParaRPr>
          </a:p>
        </p:txBody>
      </p:sp>
      <p:pic>
        <p:nvPicPr>
          <p:cNvPr id="1026" name="Picture 1"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5240867"/>
            <a:ext cx="111252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data:image/jpeg;base64,/9j/4AAQSkZJRgABAQAAAQABAAD/2wCEAAkGBxQRDxUUEBAWFRUUFhUVEhcUEBcVGBQSFxUWFxQXFRYYHyggGhonGxcUITEhJSorLi4uGB8zODMsNygtLisBCgoKDg0OGxAQGiwkICQsLC8sLC0sLC8tLC8sLCw0LDQsLCwsLCwsLCwsLCwsLCwsLCwsLCwsLCwsLCwsLCwsLP/AABEIAOEA4QMBEQACEQEDEQH/xAAbAAEAAQUBAAAAAAAAAAAAAAAAAQIEBQYHA//EAEcQAAIBAgMFBQUDCAcIAwAAAAECAAMRBBIhBQYxQVETImFxgTJCkaGxB3LBFCNDUlNiotEzc3Sy4fDxFSQ0gpKTtMREY4P/xAAbAQEAAgMBAQAAAAAAAAAAAAAABAUBAgMGB//EADQRAAICAQIEAwYFBAMBAAAAAAABAgMRBCEFEjFBUWFxEzKBkaGxFCJSwdEGQuHxFSPwkv/aAAwDAQACEQMRAD8A7jAEAQBAEAQBAEAQBAEAQDVt8v8Aidmf23/1cRANpgCAIAgCAIAgCAIAgCAIAgCAIAgCAIAgCAIAgCAIAgCAIAgGsb5f8Rs3+3D/AMbEQDZ4AgCAIAgCAIAgCAIAgCAIAgCAIAgCAIAgCAIAgCAIAgCAIBrG+X9Ps7+3L/49eAbPAEAQBAEAQBAEAQBAEAQBAEAQBAEAQBAEAQBAEAQBAEAQBANY3zP53AG4smMV319lBRrAsei3ZRfxEA2eAIAgCAIAgCAIAgCAIAgCAIAgCAIAgCAIAgCAIAgCAIAgFNSoFUsxAABLEmwAGpJJ4CAck2hUxO0vy/G0CadChTCUKTIS2J7JDVL8QUBDiw146gEGDB0fdXaS4jCU3QFco7N0JuUqJ3WUnnwuDzBB4GDJloBY4ja1JDZn1HEAFredpDt19FbxKW/lv9iRDS2zWVEuMNikqC6MGHhy8xyneq6FseaDycrK5VvElg9p1NBAEAQBAEAQBAEAQBAEAQBAEAQBAEAQBAEAQBANL3y2kKgrU7FsNhE7XHW/T1Muajgl6ljkLj9VkX9IbAZ7drZZw+Dp0qlmchnrnk9eqxqVz5F2f0gGq7rE4Lsif6JnOAxF/dxGHc0MHXY//ZTWmh6k0fGAbZvJizSwzMpsSVW/TMbH5SHr7JQok4+nzJWjhGdyUuhq1GooE8yki8lFtnrsPHZMYqg6VO6R9PnaTOHTcL0l0exx1tSlQ2+qN4npjz4gCAIAgCAIAgCAIAgCAIAgCAIAgCAIAgCAIBiN49ptRRadABsTXPZ4dTqAbXeq4/ZovePXRRqwgGExOy1SpgsBTuyh2xuKdj3qnYurh6hHF3xL036HI44aQDcoBq9PAI+K2hhaoJTEpRxHG1u0pnDvkI4MDhka/EFwYBXgc2LwdXDYhv8AeKJ7Gs1rXqKA1KsB+q65Ht4sORnK6pWwcH3OlVjrmpI5/tE4nDErWpMtveykoR1V+BE8/PSzg/zIuoaqMlszObhYF61cV6hARL5QSLu9tLD9UXvfr6yToaE58+ehy1t7UOTHU6TLwphAEAQBAEAQBAEAQBAEAQBAEAQBAEAQBAMZvHtM4XCvWCZymXulst8zqvGx/Wv6Tjfb7ODng4am72NbnjODneN37xdT2ClIfuJc/F7/AEEqZ6+19MIo7OJ3S6YXp/kowO0qpK1jVY1crJnJuwpl7lR0W4Bt4DpOH4m7PvMjfjL8552eOL3gr4fF08X2pfMadCurKuV6LMwp6hbrlqVL6HmeMmabWWvKlvtlfD0J+k19zzGTzs2u3T08jfNnb4UX0qg0j1Jun/UOHqBJFXEK5bS2+xKp4pVPaf5X9Pn/ACem1HCbQwVUHSqK+F0OhLoMRTPp+TOB989ZPTyWaeSneEfktdMcuiACjjfHDlrpVP8AVOxP3HqdBAM3jsSKVF6h1CIz+YUE/hNLJckXLwNoR5pJeJxtNqsCTYEElrW0BJuQvQXPCeYnDneX1PQQs5FhdDd92NuHLTLXyVDlsTfK17AjwvykjRaqVNirk8xe3oR9VplZFyit0s+puk9EUogCAIAgCAIAgCAIAgCAIAgCAIAgCAIBrP2iVQMAyn33pqPRw/0UyFr5YpfwK7iksadrxa+5yzLKHJ5rJmKK2poP3b/Ek/QiZRlFltvD9rh6iDiUOXwYaqfiBO1MuSxM76efJbGXmMBjBVoJV/WRWPgSLkfG4mLYcs3HzMXV8ljh4M27EYmjQ2eijGUnrUa1HEBUqK1slZGqU6YB1vT7RfEsTpe0uNPZVVWoua+Zf6a2mipQdifxNiq704JwUOIRwwYFQpfMtjmFgNRa83lrKYrPMdXrtOv7vuafU3lWng6mCD5rE0sNUa4NXDEAove7zVFW6Hrkzc7SNqdUrKsVb56+Xw6llw+dF08qaeO3csF2KgwyBzkq52ZjYMvZECynX2gRf1MqpX18mMPm+mC5jVOU8roXWzMbT7alTF+ypsuY36HifWxPheaUpKyM7OmTrYm65Rh1wdTnqzzQgCAIAgCAIAgCAIAgCAIAgCAIAgGJ3q2mcLhKlVfaFlW/JmYKD6Xv6ThqbHXW5LqRtXa6qnKPXscmqbYque9WqEk86jc/C889KVkt3J/NnlZytlu5P5syrgWy8RwN9S3UmacviaKPiY84AZ+Nl59R4CGg0XlRrn/Og5CbGx4vMmUYPYa9ytQP6Oo4X7j99fS7MPSSNRvyz8V9tiXqt+WzxS+a2PGrRymzafj5TkpHFTRb0a2Sv+aXtHAPdB0XMpUNUb3Rc8OJtoDOka+Zc0tl9/Q6xq5lzSeI+Pj6eP2MjgMEVcVatQvWHssO6Kd+IpD3R48TzMxO3blhsvr8TFl+3LXsvq/Vmf2Rj0WshxIL0l4qAD5XHNRxt4c+E50quNilNbFtpf6g1EIezteV491/P39TKdnRbFYhqAHZtlK24aqM1unezTGtlGVj5eh6/h9inVGcXnJvuxahbDUi3EoPUW0PwtL/AEsm6YOXXCKvUpK6SXTLL2SDgIAgCAIAgCAIAgCAIAgCAIAgCAWW2NmpiqD0at8rixINiCCCrDxBAPpNLIKcXFmllasi4yOcYr7MK63NLF02A1GemyaeJBb6SDLQ+DK2XDvBms4fb5yjtKRJ6qRr8ZWutdmU7qT6MyGz8b2ylshWxtYkH6TnKPKznOHK8FwTNTUoYzIMBUqijjizEKtWl3iTYBqRuL/8rP8ACSknZVhdU/uTYxdlHKt2n9/9FTYipidKV6dLnUI77/1akd0fvHXoOcxyQq9/d+HZev8ABj2ddO8/zS8Oy9X+xe4TCJSTLTWw4+JPMknUnxM4zslN5kR7LZWPMmepmhoUk+vlMpZNoQc5KMerMvsLRagvqUBPrecrUfR+GaSOlqVcevV+bNoqbfqKVFMhUFlpplBJUaDNz+HCSp8QtUvybRXRePqd46Ctr8+7fV/wXtHeNhUAqhQrGxt7l+BJ5+M7U8Um7MWJcr+hwnw6Lg3XnK+ps0vCoEAQBAEAQBAEAQBAEAQBAEAQBANd362t+T4Rgp/OVQaadQCO+3oD8SJE1l3s69ur2IWv1Cqqfi9kcd7GUnMecUjO4Wj2dNV5nvN5taw+AHxmuc7mmc7lRMAsdobRWkQti9RvZprqx8TyVfE6TrXS579F4s71USs36Lu30/z6GvbYw73pVsQQctVPzYF0RWYKdSLsRcm56cpLqnFZhX4Pfu/4JtNkFmurunv3e309DZhIDKxkEzAKSYBktiUEbti5sRRdKemnaVFZQx8AM3xmVfXVnnzumlguOC0c13tH/b+5Z7PxBpVDnGhXKec4ynGS2Z7mqyKktzLLjP2dMknnb8TIrnFe8yVO6tdWV4nB17gqpqAjXKrCx6d614ldTnCln4HKGri+qwbbsnbmSggrqVYDLdjbQEhb352tLKrjarioOLljumVWpojKxyg9mZKltum3C/oQfxnePH6P7oyXwX8kf8PLxR7HatIe01vOd48b0ku7/wDlmvsZldLaFJuFRfjJUOJaWbwpr47fc1dcl2LoGTE0+hoJkCAIAgCAIAgCAIAgCAc63z2Di6tZqpUVU4IKepRByyHUnmbXv8pTazT3ym59V5dvgUGv0upnN2dV2x2XoalQVEa9ZlUL7rkKS3Sx+cr1GT7FUoye2GXTYpSC2dSOJOYW87zZRfTBuoNvCRi3xz19MN3U51mXj/VKfa+8dPOSVVGvezr4fz/BLVMKt7d3+lfu/wBuvoe+DwK0gctyzauzG7OerNz+k5WWyn16eHY423Ss69Oy7It9vYbtMPUTqpA87TNMuWaZmifJYpeZ67NxPa0ab/rorepAJmtseWbj5mt0OSyUfBnuTNDkUkwArWNwT6MR9DNXFPqbwsnD3JNejPXC1WNQAcWNh5k2/GRb6YpZRecL1ts5OubybszdmStOwA0uBqxGhJbjK/kR6JHizX4m/nNsGSz2hTLrlBtc6+NuX+ekyngGNbZrDhfwI/wjnM4M3XQq1jxFr+dgT87wYPMwDZ9065KOpN8pBHgGHD+H5z0nA5/9coeDz8/9Ea9b5M9Lw4CAIAgCAIAgCAIAgCAIBFoBzj7SNj7PopnOBpHEVg6qyrktoA9RgtgzC4sSDqRImru9nHbqyFrb/ZQwurOZivVpHuVGtyD94fHiJVNxfVFG3GXvIzezMaaqnMtitrkG4N+FunA6TlKKXQ4zik9mXFQXEwjCMVu41qJQ8aVSonoHLL/CyzvqN5KXikSdVvNS8Un/AO+JkyZHIpSbnQcTw0vB0prdligu7LShh6iE98VATrckEHw4j0mXZCXbBbXcLb9xoyu7yk4ynmFsrZrfdGb8BImol+XCJnD9F7B5l1ZthMgF2UkwChgDxEw1kHpQqBNVXXkSb28QP5zRVb9TLZ5M19T6zqYPOtWVBdmAHUm0yot9EMmwbmOGaoVIIyrqDccWt+MvOBpqdnov3I9/RG0z0RHEAQBAEAQBAEAQBAEAQBANY363XOOpIabhatLNkzXysrWzK1uHBSDrw8ZH1FHtV5oi6rTe2S8Ucj2ps2thnyYqiyE8CRdW+640PoZVWUyh1RS26ecPeRkqVlpqqeyAD95iNSfp5CRcEHB64VA1WmrXs1SmrW45WdQbeNiZvWk5pPxR0qSc4p92vuZXbv2bVqDtU2dUaortmelVZcwawHcY2DCwGhIOnE8ra/SqWOVdC81OiUkuVbI1WtiqlF8mLovSb95SL+IB4jxF5XT07iVVmmlFmybk16YxtN3cBVDsDyuVKjh94xp5wqsUrHhHbhsG9Qtuif8A76m373HDVaYyim1QkHOtiwXn3l1100m3FNTTyJQacn4Y2X+T09cG3uadTw5puGRtQdMwuPEcjwlM58ywzoopPKPPFPiC1w5HQLoPhz9ZquVdjfLM9TJyqWFiVBPqLzi+pugTMAi8Ai8GDYt2sTRSmQzqHY65jbu8hc6dfjPQ8Ku09dWJSSk33+hHtjJs2DD00APZqoB1OUAXPU24y7hytZjj4HFnrNzAgCAIAgCAIBYbS2otHT2mPBR06k8pC1euhp9nu/Ak0aaVu62XiYw7fqfs1t6/WVf/ADFn6V9SZ+Ah+pl5s7bi1WyMMrHhrcHyPWT9JxGF75WsMj36KdUeZboy0siEIAgCAeOKwqVUKVUV1birqGB8wZhpPZmGk1hmnbR+z1L3wlXshzpuDUT/AJDcMvzHgJCt0MJbx2K67hsJvMXg9NgbkmlWWrXqq+Q5kRFIGYcCzHjY62AGoGvKYp0KhLmbyY0/DlXPnk846G5yeWZ4YvCU6qFKtNXU8VdQwPoZhpPZmHFNYZz3eXdmhg6yPhlNMVA4ZAxKZgV1AN7HXkbSi4rFQ5Uls/2NadNXGfPFbmJYdZUEo9MLgRUcDMVGpJ42ABJ09Os5TyuhvFsvMLgLHvVQF52BvbwW1rzg3LsdcF7XqAtcCw0AHRQLAfACbA8rzIIgEXgEo9jwB85hrJk2jdGoWWoSdLqAOAGh4DlynouBRxXPHTK+xGv6o2CXpwEAQBAEAQCl2sCTwAufSYbwsmUsvBz7/aPaOXY6sb+XQeg0njrZysm5y7np1QoQUY9i8OKXJNcHJVS5jXsVjirZlNipuD0I1E3rTi+ZdiRNLl5WdWpNdQeoB+M9gnlHlXsyqZMCAUuwAuTYDiSbWjGehhvBicVvRhKftYhT9y7/ANwGSY6O6XSPz2+5wlq6Y9ZfuWS784S9s7DxNJrfzm70FyXT6nNa6l9/obBhsQtRA9NwyngykEH1EiSi4vDJcZKSyjWN4t9BhazUVoF2UAks2Qd4AjLoSRrx01Bk7T6L2sOdywQ79Z7KXKomFP2kVB/8ZP8AuH+U6vh8f1fQ4f8AIS/SvmY/eHfhMRRCtQZHVrqQ4cWtZr3AI+fCVfEuEyurxB5afod6uIRz+ZYMBTxavre88ndpraXy2RaJ8LIzWYvJkdlVMtZddDcfEEfjI01lHaD3M8TIx3IJgGL25jjTQBTq0naLTxtbcuiLDh+mjdJufRGvYfG1BUBDsSSNMxN7nhYyyt09bg9i1v0lMq2uVLbqjc3FiR0JEoDzRTeAbputQy4YE++S3pwHyAPrPV8Kq5NOm++/8fQiWvMjLyyOYgCAIAgCAU1UzKQeYI+ImGsrBlPDycQxdV6NRqb6MjFW8x+HOeZlRytxfY9HG5SSaIG1Ta15p7I39oXexcM2LxCUl943c9KY9s/D5kTvRRzzUThffyQcjswE9GefJgCAc1+0wvTxFMszGlUTQXJCVENmsOGoZfHjLnhlkVFrG/j3KriFbck8/A1S19RLNrJWdCg05q4MzzGQ2Ti8RhmzUGZb+0CLo33gdD58fGcbdNCxYkda9RKt5ixvZtBsXUSq1MIy0wjZWvchmN+oHe4RptP7GLjnO50t1HtWm1g1wYxkNqguOo4yQ4JnLBf06NOqgbP1FgLn1HL4zm64s1/MUnZ6cmbzAA/Gc56WqxcsllG0Zzi8pnvRBQgh72IIzLbh4g/hKLV/01RZvTLlfh1X8onVcRsj76z9zNUd4KTDUMvmt/7t54m3h11c3Fro8HroaK6yCnBZTWVhruep2zS/WP8A22/lOS0lv6TP4DUfof0MPtzG06oGW91vbhqDa/0lho9PZVnm7lnoNLbS259+xjcJiDTqK4AJRgwDC4uNRcecmWQ54uOepOth7SDjnGTKNvE3JFB9T+IkBcNXeRWrhUe8/p/kssRtao/FrDoNB8vxvJFejqh2z6kuvQ0V7pZfnv8A4Or/AGeYs1NnUsxuUL0/RWOX+HLLqh5gjzfFIKGpljvh/NGyTqV4gCAIAgCAIBrG9m6FHGfnC/ZVALGoACCBw7RTa9utwZGvohP8z28yRTfKGy38jmuO3bNOoETEpUHNlVgB8ePoZT2WVxeE8+hb1V2TWWsHQfs9wdKjTdRrWJ7zHiye7l6Aa6f4Sdw66uSa/u/YhcQqnFp/2/ubhLMrRAEA0r7VKIbC0jzFaw8jTe/0EsuGb2NeX7og6/3E/M5WmMNJwLXW/eH8jyMuN49CraUjO/lJ9wBfujX/AKjr85nGeppyJHizX46+cyZLTaFQhLjqL+X+toBaACoLcDMrIyXeCwZpJdvfN18QBYn46ehmHjIzk9rwZIvALJxYnzPzsfxnj+Kw5dVLzwz6R/T9vPoIZ7ZXyZTK4uiLwYIgEQC9weyK9ZGejQqVFX2ii316AcWPgLmbxhKSykR7dVTVJRnJJnUfszwz08B+cRlLVHYBlKnLovA6jVTJlCahueb4rZGeozF52Rtk7FaIAgCAIAgCAc/+0nbbU3WkPZyh2tzJJA+AHzlPxCTnNV9sZLbh8VGLs79DVhUPG8qsdi1yZzY+MFQ2zWdfZINjec2pQaktjSbTi+67o3fYm0+1BR/6ROP7y9bdes9DoNZ7eLjL3l9Sj1em9k1KPuv6GVvLAhnMd7dtVHxdSmHZVpnKqqxXUAXJtxN7+k9Fw+itVJtJtlHrbZuxrOyNc2ptOswVatV3QXy5mLFSeYJ4+snV01wbcYpZIsrZzSUnnBhcRQ6ag8D1m84ZMRlgymFa9NfISP0Oh6QCk+MzkEU0VTcU1v4gn5E2mXJmvKiqpULG7G5/z8pqbFBMA8a1UryB52zWP0t8TKmzjFMJ8qTa8T0NP9NaqypTbSb7POfjseNY3t46nw4Cxtz0+co+IaiN9znDphHrOD6Oek0qrs97LbPOQS0IgEQYEA3jdHf1MPSShWw5VV7q1KXevckkunG5JJNr8eEkV6hRXK0VGs4PO6Ttrllvs/2f8nSsFjErUxUpNmVuBHgbEWOoIIIt4SZGSkso85bVKqbhNYaPeZNCYAgCAIAgEQDk+/dA4ra6UEOrdlTJ/Vvqx9Ab+kqblz6jC8kWlL5KMvzZ4bWwwo16lNdFRiq3Pu+78rSu1EOS2S8yxonzVxb8DD4TEmnicw58YceaGBnEjeN38bfGUiOD5lPkVJ+oEzw98uoXnlHPXRT078jfSZ6Y88aJv/u6TfF0BdgPz6j3lAsKg8QBqOYHhrZaHVcj5JdOxA1mn5lzx69zTKAFUWJAFrkngB1l+rFjJSuLyW35EAbLUDKeIIK+oJmVau5nlkepphe6puBpfr1tOLedzqlsReYBF4BF4BF4BRV1UgcbG3naaWJuLS8DpVJRnGUuiayWiMajd0EsTqOYPO45es8THTXSnyKLyfUp6/TQr9rKa5fUg6Eg8QbHUH4EcZrfTKmbhPqjbS6qvU1K2vo/2InIkEXgEXmQReDBUtQjgbTGDbmeMHY/s9Qps2iDz7RvRqjkfK0sKViCPIcTlzaqWPL6JGyBp1IBUIBMAQBAIMAsts478nw9Sra+RS3+J8Bx9Jyvm4VuUVujpTBTmot7M5huwj4raa16OZ7VM9SoV7qr7wvwuQSAB16CVOlhbKxS88tlrqp1RrcV4YSL77RMLkxmdf0iKx+8Lp9FWZ18Erc+KMaGTdePBmtbGH+90Sf21K9+mdbyPU8Tj6okXLMJejNxxOC/JMUMo7tOorp/VE3t6d5fSa3x/DapPtnPw/8AZM0y/EaZrvhr4m+Zri4Oh4eU9InndHnuhQzQDle+OzEwmJ/NkBKwLZP2bX4D90nh0sR0l5obpTh+bt3KjV1RjPbuYGtiFUan0Gpk1ySIqi2VUqoZQRz6wnlZDWHgqvMmCLwCLwCLwBeAM5ta5t0vMjBZ1uPn/p+E8hxSXNqpfD7H0bgMHHQQz3y/qzzleXAgEQAneNl1PQC5+AmUm+hpOyEPeaXqzIYXYGKq2yYaprzZMg8yWtpN1TN9iJPiOmj1n8tztOzMJ2VFKa8KaKg8lAH4SelhYPKWTc5uT7vJerMmh6CAVQBAEAgwCDAIAsLAWHhAOab/AGOy48Kw7oRB5A3P1MouIR5rn6Iu9BLFXxZr2IrgOGQeyQfUG8hQbjuyZPElhHRd5qidoMx/Rg+YzNb8fjJnFnmcfQr+HKXK8eJRuttftC1LiEUFT0F7W+lpI4XdOUXCXRdDTiVMYtTXV9TNVq8tirNN3x2b24zqPzii33k1OXz1NvMydotT7OXJLo/oQ9VRzrmj1Rz16cu2irTLqitlA8PxhbGHuV3mTBF4AvAIgFObW19enP4TVyS6s2Sb6F3Q2XXqexQqH/8AMgfFrCcJaqmPWR1jprZdEXabm4tz7CoOHfqD1NlvzuZ5Wyudk3N93k95VxLT0VRqgm+VJfIyOG+z1z/SYhR4JTJ+ZI+kLTLuzlPjUv7YfN/6MrhtwMOPbeo/m4UfwgH5zdUQRFnxXUS6NL0X+zK4bdTCpwwyHxcZz/FedFCK6IiT1V0/em/mZehhFQWVQo6KoH0mxwLhacA9lEArEArEAqgCAIBBgEQCIByH7Smvj3tyWmP4AfxlLq3/AN7+Bc6Rf9K+JiMMMwkGezwTYbnTqmyaeOwlBqjOrCmlmQgHVRmBuCCLjpLz2MNRVBy8Ck9tOiySj4l5snY1LCoVpA3a2ZmN2Yjhc/HQWGpnemiFSxFHG26drzJlxUpzqcizr4a8A0ferYJQ9qi91j3wPdY+95H6+cuNDqsr2c36FZrNPh88fiYalgqjn83RqNyBFNiPja0ly1NUeskRo0WPpFmQobrYp/0OX77qPpczhLiFS6ZZ2jorH1wjJYfcWqfbrIvgqs/zNpHlxL9MTrHQeMjJYfcSkPbq1G8sqj5C/wA5wlxC59MI7R0Va67mTw+6mFT9AG++Wf8AvEzhLUWy6yZ2jRXHpFGUw+CSmLJTVR+6oH0nJvJ1we2SYBOSASEgFQSAVBYBUFgFQEAqAgEiAViAVQBAEAgwCmARAOM721e1xVVxwLm3iq91fkBPOWWKdspeZ6GqvkrjHyMhjcGgNLsyCDhqJYg++Fytfx0E11TipLledl8zOl5mnzLuzeN0XvgkB90uvwc2+REudBLmoiVGujy3sy9pMIhGWAQUgEFIBGSATkgE5YAywBlgE5YBOWAMsAnLAJtAJtAJAgE2gEwCoQCoQCYAgCAQYBQTAMdt7F9nhqrDiFIHgT3QfnOGqm40ya8DvpoKVsU/E5fiWQp4zzEUz0raLrYa5gTy1A8r/wCsxZ1wYi9smw7v7TFDOjg5S2ZSBexIAIPwHzk/Q66FMXCZB1uildJSgbHg9pU6psja9CCDb14y3o1dVzxB7lVdpbat5LYvBJJHJtAJtAFoAtAFoBNoAtAFoBNoAtAJtAFoBNoAtAJtAJgCAVCATAEAQCDAPNoBj9rYLtqL0ybZwRfoeR9DaaWQU4uL7m9c3CSkuxz6tuRXvZq6BeoViSPI6D4yvjw7D3ZPlxB42Ra9sMMzUr+wcovxIHAnzGvrKrU1ctsl5lnp7VKpNlv/ALZ71h3jyAFyfICc1Q5bJHR3xj1Zse7eFxNSulR6Rp01ue9ozXBHs8QNecs9FoZQsVktsFZrNbCcHCPc3tVlyVJXaALQCbQBaALQCbQBaALQBaATaALQBaATaAIAgEwCYBMAQBAEAQCCIBSacA8zhwYBjcbuzhqzZqtFWbrqL+duPrOcqoSeZJG8bZxWEy5wex6NEWpUkQfuoB9JuoqOyRq5N9WXYpCZMFWSATkgDLAGWAMsAZYAywBlgDLAGWAMsAm0AWgC0AWgC0AWgEwBAEAQBAEAQBAEAQBAEAQBAEAQBAEAQBAEAQBAEAQBAEAQBAEAQBAEA//Z">
            <a:hlinkClick r:id="rId4"/>
          </p:cNvPr>
          <p:cNvSpPr>
            <a:spLocks noChangeAspect="1" noChangeArrowheads="1"/>
          </p:cNvSpPr>
          <p:nvPr/>
        </p:nvSpPr>
        <p:spPr bwMode="auto">
          <a:xfrm>
            <a:off x="101600" y="-17907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en-US" sz="2400">
              <a:solidFill>
                <a:srgbClr val="000000"/>
              </a:solidFill>
              <a:latin typeface="Times New Roman" pitchFamily="18" charset="0"/>
              <a:cs typeface="Arial" charset="0"/>
            </a:endParaRPr>
          </a:p>
        </p:txBody>
      </p:sp>
      <p:pic>
        <p:nvPicPr>
          <p:cNvPr id="1028" name="Picture 4" descr="http://blogs.msdn.com/cfs-file.ashx/__key/communityserver-blogs-components-weblogfiles/00-00-01-18-52-metablogapi/1738.CLIPART_5F00_OF_5F00_87116_5F00_SMJPG_5F00_093931F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1703" y="1752600"/>
            <a:ext cx="4524375" cy="45243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92382" y="228600"/>
            <a:ext cx="7523018" cy="1323439"/>
          </a:xfrm>
          <a:prstGeom prst="rect">
            <a:avLst/>
          </a:prstGeom>
          <a:noFill/>
        </p:spPr>
        <p:txBody>
          <a:bodyPr wrap="square" rtlCol="0">
            <a:spAutoFit/>
          </a:bodyPr>
          <a:lstStyle/>
          <a:p>
            <a:pPr algn="ctr" fontAlgn="base">
              <a:spcBef>
                <a:spcPct val="0"/>
              </a:spcBef>
              <a:spcAft>
                <a:spcPct val="0"/>
              </a:spcAft>
            </a:pPr>
            <a:r>
              <a:rPr kumimoji="1" lang="en-US" sz="4000" b="1" dirty="0">
                <a:solidFill>
                  <a:srgbClr val="000099"/>
                </a:solidFill>
                <a:latin typeface="Calibri" pitchFamily="34" charset="0"/>
                <a:cs typeface="Calibri" pitchFamily="34" charset="0"/>
              </a:rPr>
              <a:t>State Systemic Improvement </a:t>
            </a:r>
            <a:r>
              <a:rPr kumimoji="1" lang="en-US" sz="4000" b="1" dirty="0" smtClean="0">
                <a:solidFill>
                  <a:srgbClr val="000099"/>
                </a:solidFill>
                <a:latin typeface="Calibri" pitchFamily="34" charset="0"/>
                <a:cs typeface="Calibri" pitchFamily="34" charset="0"/>
              </a:rPr>
              <a:t>Plan</a:t>
            </a:r>
          </a:p>
          <a:p>
            <a:pPr algn="ctr" fontAlgn="base">
              <a:spcBef>
                <a:spcPct val="0"/>
              </a:spcBef>
              <a:spcAft>
                <a:spcPct val="0"/>
              </a:spcAft>
            </a:pPr>
            <a:r>
              <a:rPr kumimoji="1" lang="en-US" sz="4000" b="1" dirty="0" smtClean="0">
                <a:solidFill>
                  <a:srgbClr val="000099"/>
                </a:solidFill>
                <a:latin typeface="Calibri" pitchFamily="34" charset="0"/>
                <a:cs typeface="Calibri" pitchFamily="34" charset="0"/>
              </a:rPr>
              <a:t>Overview</a:t>
            </a:r>
            <a:endParaRPr kumimoji="1" lang="en-US" sz="4000" b="1" dirty="0">
              <a:solidFill>
                <a:srgbClr val="000099"/>
              </a:solidFill>
              <a:latin typeface="Calibri" pitchFamily="34" charset="0"/>
              <a:cs typeface="Calibri" pitchFamily="34" charset="0"/>
            </a:endParaRPr>
          </a:p>
        </p:txBody>
      </p:sp>
    </p:spTree>
    <p:extLst>
      <p:ext uri="{BB962C8B-B14F-4D97-AF65-F5344CB8AC3E}">
        <p14:creationId xmlns:p14="http://schemas.microsoft.com/office/powerpoint/2010/main" val="16204428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71600" cy="6858000"/>
          </a:xfrm>
          <a:prstGeom prst="rect">
            <a:avLst/>
          </a:prstGeom>
          <a:gradFill flip="none" rotWithShape="1">
            <a:gsLst>
              <a:gs pos="0">
                <a:srgbClr val="003399"/>
              </a:gs>
              <a:gs pos="50000">
                <a:srgbClr val="003399">
                  <a:tint val="44500"/>
                  <a:satMod val="160000"/>
                </a:srgbClr>
              </a:gs>
              <a:gs pos="100000">
                <a:srgbClr val="003399">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en-US" sz="2400" dirty="0">
              <a:solidFill>
                <a:srgbClr val="FFFFFF"/>
              </a:solidFill>
            </a:endParaRPr>
          </a:p>
        </p:txBody>
      </p:sp>
      <p:pic>
        <p:nvPicPr>
          <p:cNvPr id="1026" name="Picture 1"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5240867"/>
            <a:ext cx="111252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371600" y="152400"/>
            <a:ext cx="7508358" cy="6924973"/>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Ø"/>
            </a:pPr>
            <a:r>
              <a:rPr kumimoji="1" lang="en-US" sz="2200" dirty="0" smtClean="0">
                <a:solidFill>
                  <a:srgbClr val="000099"/>
                </a:solidFill>
                <a:latin typeface="Comic Sans MS" panose="030F0702030302020204" pitchFamily="66" charset="0"/>
                <a:cs typeface="Arial" charset="0"/>
              </a:rPr>
              <a:t>The </a:t>
            </a:r>
            <a:r>
              <a:rPr kumimoji="1" lang="en-US" sz="2200" dirty="0">
                <a:solidFill>
                  <a:srgbClr val="000099"/>
                </a:solidFill>
                <a:latin typeface="Comic Sans MS" panose="030F0702030302020204" pitchFamily="66" charset="0"/>
                <a:cs typeface="Arial" charset="0"/>
              </a:rPr>
              <a:t>Office of Special Education Programs (OSEP) </a:t>
            </a:r>
            <a:r>
              <a:rPr kumimoji="1" lang="en-US" sz="2200" dirty="0" smtClean="0">
                <a:solidFill>
                  <a:srgbClr val="000099"/>
                </a:solidFill>
                <a:latin typeface="Comic Sans MS" panose="030F0702030302020204" pitchFamily="66" charset="0"/>
                <a:cs typeface="Arial" charset="0"/>
              </a:rPr>
              <a:t>is revising </a:t>
            </a:r>
            <a:r>
              <a:rPr kumimoji="1" lang="en-US" sz="2200" dirty="0">
                <a:solidFill>
                  <a:srgbClr val="000099"/>
                </a:solidFill>
                <a:latin typeface="Comic Sans MS" panose="030F0702030302020204" pitchFamily="66" charset="0"/>
                <a:cs typeface="Arial" charset="0"/>
              </a:rPr>
              <a:t>how it holds </a:t>
            </a:r>
            <a:r>
              <a:rPr kumimoji="1" lang="en-US" sz="2200" dirty="0" smtClean="0">
                <a:solidFill>
                  <a:srgbClr val="000099"/>
                </a:solidFill>
                <a:latin typeface="Comic Sans MS" panose="030F0702030302020204" pitchFamily="66" charset="0"/>
                <a:cs typeface="Arial" charset="0"/>
              </a:rPr>
              <a:t>States accountable for educating </a:t>
            </a:r>
            <a:r>
              <a:rPr kumimoji="1" lang="en-US" sz="2200" dirty="0">
                <a:solidFill>
                  <a:srgbClr val="000099"/>
                </a:solidFill>
                <a:latin typeface="Comic Sans MS" panose="030F0702030302020204" pitchFamily="66" charset="0"/>
                <a:cs typeface="Arial" charset="0"/>
              </a:rPr>
              <a:t>children with disabilities. </a:t>
            </a:r>
            <a:endParaRPr kumimoji="1" lang="en-US" sz="2200" dirty="0" smtClean="0">
              <a:solidFill>
                <a:srgbClr val="000099"/>
              </a:solidFill>
              <a:latin typeface="Comic Sans MS" panose="030F0702030302020204" pitchFamily="66" charset="0"/>
              <a:cs typeface="Arial" charset="0"/>
            </a:endParaRPr>
          </a:p>
          <a:p>
            <a:pPr fontAlgn="base">
              <a:spcBef>
                <a:spcPct val="0"/>
              </a:spcBef>
              <a:spcAft>
                <a:spcPct val="0"/>
              </a:spcAft>
            </a:pPr>
            <a:endParaRPr kumimoji="1" lang="en-US" sz="2200" dirty="0" smtClean="0">
              <a:solidFill>
                <a:srgbClr val="000099"/>
              </a:solidFill>
              <a:latin typeface="Comic Sans MS" panose="030F0702030302020204" pitchFamily="66" charset="0"/>
              <a:cs typeface="Arial" charset="0"/>
            </a:endParaRPr>
          </a:p>
          <a:p>
            <a:pPr marL="457200" indent="-457200" fontAlgn="base">
              <a:spcBef>
                <a:spcPct val="0"/>
              </a:spcBef>
              <a:spcAft>
                <a:spcPct val="0"/>
              </a:spcAft>
              <a:buFont typeface="Wingdings" panose="05000000000000000000" pitchFamily="2" charset="2"/>
              <a:buChar char="Ø"/>
            </a:pPr>
            <a:r>
              <a:rPr kumimoji="1" lang="en-US" sz="2200" dirty="0" smtClean="0">
                <a:solidFill>
                  <a:srgbClr val="000099"/>
                </a:solidFill>
                <a:latin typeface="Comic Sans MS" panose="030F0702030302020204" pitchFamily="66" charset="0"/>
                <a:cs typeface="Arial" charset="0"/>
              </a:rPr>
              <a:t>In the past, OSEP has focused </a:t>
            </a:r>
            <a:r>
              <a:rPr kumimoji="1" lang="en-US" sz="2200" dirty="0">
                <a:solidFill>
                  <a:srgbClr val="000099"/>
                </a:solidFill>
                <a:latin typeface="Comic Sans MS" panose="030F0702030302020204" pitchFamily="66" charset="0"/>
                <a:cs typeface="Arial" charset="0"/>
              </a:rPr>
              <a:t>most of its monitoring and </a:t>
            </a:r>
            <a:r>
              <a:rPr kumimoji="1" lang="en-US" sz="2200" dirty="0" smtClean="0">
                <a:solidFill>
                  <a:srgbClr val="000099"/>
                </a:solidFill>
                <a:latin typeface="Comic Sans MS" panose="030F0702030302020204" pitchFamily="66" charset="0"/>
                <a:cs typeface="Arial" charset="0"/>
              </a:rPr>
              <a:t>on compliance-related </a:t>
            </a:r>
            <a:r>
              <a:rPr kumimoji="1" lang="en-US" sz="2200" dirty="0">
                <a:solidFill>
                  <a:srgbClr val="000099"/>
                </a:solidFill>
                <a:latin typeface="Comic Sans MS" panose="030F0702030302020204" pitchFamily="66" charset="0"/>
                <a:cs typeface="Arial" charset="0"/>
              </a:rPr>
              <a:t>requirements of the Individuals </a:t>
            </a:r>
            <a:r>
              <a:rPr kumimoji="1" lang="en-US" sz="2200" dirty="0" smtClean="0">
                <a:solidFill>
                  <a:srgbClr val="000099"/>
                </a:solidFill>
                <a:latin typeface="Comic Sans MS" panose="030F0702030302020204" pitchFamily="66" charset="0"/>
                <a:cs typeface="Arial" charset="0"/>
              </a:rPr>
              <a:t>with IDEA.</a:t>
            </a:r>
          </a:p>
          <a:p>
            <a:pPr fontAlgn="base">
              <a:spcBef>
                <a:spcPct val="0"/>
              </a:spcBef>
              <a:spcAft>
                <a:spcPct val="0"/>
              </a:spcAft>
            </a:pPr>
            <a:endParaRPr kumimoji="1" lang="en-US" sz="2200" dirty="0" smtClean="0">
              <a:solidFill>
                <a:srgbClr val="000099"/>
              </a:solidFill>
              <a:latin typeface="Comic Sans MS" panose="030F0702030302020204" pitchFamily="66" charset="0"/>
              <a:cs typeface="Arial" charset="0"/>
            </a:endParaRPr>
          </a:p>
          <a:p>
            <a:pPr marL="342900" indent="-342900" fontAlgn="base">
              <a:spcBef>
                <a:spcPct val="0"/>
              </a:spcBef>
              <a:spcAft>
                <a:spcPct val="0"/>
              </a:spcAft>
              <a:buFont typeface="Wingdings" panose="05000000000000000000" pitchFamily="2" charset="2"/>
              <a:buChar char="Ø"/>
            </a:pPr>
            <a:r>
              <a:rPr kumimoji="1" lang="en-US" sz="2200" dirty="0">
                <a:solidFill>
                  <a:srgbClr val="000099"/>
                </a:solidFill>
                <a:latin typeface="Comic Sans MS" panose="030F0702030302020204" pitchFamily="66" charset="0"/>
                <a:cs typeface="Arial" charset="0"/>
              </a:rPr>
              <a:t>OSEP is now </a:t>
            </a:r>
            <a:r>
              <a:rPr kumimoji="1" lang="en-US" sz="2200" dirty="0" smtClean="0">
                <a:solidFill>
                  <a:srgbClr val="000099"/>
                </a:solidFill>
                <a:latin typeface="Comic Sans MS" panose="030F0702030302020204" pitchFamily="66" charset="0"/>
                <a:cs typeface="Arial" charset="0"/>
              </a:rPr>
              <a:t>expanding its focus to include improved achievement for children with </a:t>
            </a:r>
            <a:r>
              <a:rPr kumimoji="1" lang="en-US" sz="2200" dirty="0">
                <a:solidFill>
                  <a:srgbClr val="000099"/>
                </a:solidFill>
                <a:latin typeface="Comic Sans MS" panose="030F0702030302020204" pitchFamily="66" charset="0"/>
                <a:cs typeface="Arial" charset="0"/>
              </a:rPr>
              <a:t>disabilities. </a:t>
            </a:r>
            <a:r>
              <a:rPr kumimoji="1" lang="en-US" sz="2200" dirty="0" smtClean="0">
                <a:solidFill>
                  <a:srgbClr val="000099"/>
                </a:solidFill>
                <a:latin typeface="Comic Sans MS" panose="030F0702030302020204" pitchFamily="66" charset="0"/>
                <a:cs typeface="Arial" charset="0"/>
              </a:rPr>
              <a:t>However, the State is still responsible for monitoring compliance.  </a:t>
            </a:r>
          </a:p>
          <a:p>
            <a:pPr fontAlgn="base">
              <a:spcBef>
                <a:spcPct val="0"/>
              </a:spcBef>
              <a:spcAft>
                <a:spcPct val="0"/>
              </a:spcAft>
            </a:pPr>
            <a:endParaRPr kumimoji="1" lang="en-US" sz="2400" dirty="0">
              <a:solidFill>
                <a:srgbClr val="0000CC"/>
              </a:solidFill>
              <a:latin typeface="Comic Sans MS" panose="030F0702030302020204" pitchFamily="66" charset="0"/>
              <a:cs typeface="Arial" charset="0"/>
            </a:endParaRPr>
          </a:p>
          <a:p>
            <a:pPr fontAlgn="base">
              <a:spcBef>
                <a:spcPct val="0"/>
              </a:spcBef>
              <a:spcAft>
                <a:spcPct val="0"/>
              </a:spcAft>
            </a:pPr>
            <a:r>
              <a:rPr kumimoji="1" lang="en-US" sz="3600" dirty="0" smtClean="0">
                <a:solidFill>
                  <a:srgbClr val="C00000"/>
                </a:solidFill>
                <a:latin typeface="Comic Sans MS" panose="030F0702030302020204" pitchFamily="66" charset="0"/>
                <a:cs typeface="Arial" charset="0"/>
              </a:rPr>
              <a:t>		</a:t>
            </a:r>
            <a:r>
              <a:rPr kumimoji="1" lang="en-US" sz="4400" dirty="0" smtClean="0">
                <a:solidFill>
                  <a:srgbClr val="C00000"/>
                </a:solidFill>
                <a:latin typeface="Cooper Black" panose="0208090404030B020404" pitchFamily="18" charset="0"/>
                <a:cs typeface="Arial" charset="0"/>
              </a:rPr>
              <a:t>R</a:t>
            </a:r>
            <a:r>
              <a:rPr kumimoji="1" lang="en-US" sz="2400" dirty="0" smtClean="0">
                <a:solidFill>
                  <a:srgbClr val="000099"/>
                </a:solidFill>
                <a:latin typeface="Comic Sans MS" panose="030F0702030302020204" pitchFamily="66" charset="0"/>
                <a:cs typeface="Arial" charset="0"/>
              </a:rPr>
              <a:t>esults</a:t>
            </a:r>
          </a:p>
          <a:p>
            <a:pPr fontAlgn="base">
              <a:spcBef>
                <a:spcPct val="0"/>
              </a:spcBef>
              <a:spcAft>
                <a:spcPct val="0"/>
              </a:spcAft>
            </a:pPr>
            <a:r>
              <a:rPr kumimoji="1" lang="en-US" sz="3200" dirty="0" smtClean="0">
                <a:solidFill>
                  <a:srgbClr val="C00000"/>
                </a:solidFill>
                <a:latin typeface="Comic Sans MS" panose="030F0702030302020204" pitchFamily="66" charset="0"/>
                <a:cs typeface="Arial" charset="0"/>
              </a:rPr>
              <a:t>		</a:t>
            </a:r>
            <a:r>
              <a:rPr kumimoji="1" lang="en-US" sz="4400" dirty="0" smtClean="0">
                <a:solidFill>
                  <a:srgbClr val="C00000"/>
                </a:solidFill>
                <a:latin typeface="Cooper Black" panose="0208090404030B020404" pitchFamily="18" charset="0"/>
                <a:cs typeface="Arial" charset="0"/>
              </a:rPr>
              <a:t>D</a:t>
            </a:r>
            <a:r>
              <a:rPr kumimoji="1" lang="en-US" sz="2400" dirty="0" smtClean="0">
                <a:solidFill>
                  <a:srgbClr val="000099"/>
                </a:solidFill>
                <a:latin typeface="Comic Sans MS" panose="030F0702030302020204" pitchFamily="66" charset="0"/>
                <a:cs typeface="Arial" charset="0"/>
              </a:rPr>
              <a:t>riven</a:t>
            </a:r>
          </a:p>
          <a:p>
            <a:pPr fontAlgn="base">
              <a:spcBef>
                <a:spcPct val="0"/>
              </a:spcBef>
              <a:spcAft>
                <a:spcPct val="0"/>
              </a:spcAft>
            </a:pPr>
            <a:r>
              <a:rPr kumimoji="1" lang="en-US" sz="3200" dirty="0" smtClean="0">
                <a:solidFill>
                  <a:srgbClr val="C00000"/>
                </a:solidFill>
                <a:latin typeface="Comic Sans MS" panose="030F0702030302020204" pitchFamily="66" charset="0"/>
                <a:cs typeface="Arial" charset="0"/>
              </a:rPr>
              <a:t>		</a:t>
            </a:r>
            <a:r>
              <a:rPr kumimoji="1" lang="en-US" sz="4400" dirty="0" smtClean="0">
                <a:solidFill>
                  <a:srgbClr val="C00000"/>
                </a:solidFill>
                <a:latin typeface="Cooper Black" panose="0208090404030B020404" pitchFamily="18" charset="0"/>
                <a:cs typeface="Arial" charset="0"/>
              </a:rPr>
              <a:t>A</a:t>
            </a:r>
            <a:r>
              <a:rPr kumimoji="1" lang="en-US" sz="2400" dirty="0" smtClean="0">
                <a:solidFill>
                  <a:srgbClr val="000099"/>
                </a:solidFill>
                <a:latin typeface="Comic Sans MS" panose="030F0702030302020204" pitchFamily="66" charset="0"/>
                <a:cs typeface="Arial" charset="0"/>
              </a:rPr>
              <a:t>ccountability</a:t>
            </a:r>
          </a:p>
          <a:p>
            <a:pPr fontAlgn="base">
              <a:spcBef>
                <a:spcPct val="0"/>
              </a:spcBef>
              <a:spcAft>
                <a:spcPct val="0"/>
              </a:spcAft>
            </a:pPr>
            <a:endParaRPr kumimoji="1" lang="en-US" sz="2400" b="1" dirty="0">
              <a:solidFill>
                <a:srgbClr val="0000CC"/>
              </a:solidFill>
              <a:latin typeface="Comic Sans MS" panose="030F0702030302020204" pitchFamily="66" charset="0"/>
              <a:cs typeface="Arial" charset="0"/>
            </a:endParaRPr>
          </a:p>
        </p:txBody>
      </p:sp>
    </p:spTree>
    <p:extLst>
      <p:ext uri="{BB962C8B-B14F-4D97-AF65-F5344CB8AC3E}">
        <p14:creationId xmlns:p14="http://schemas.microsoft.com/office/powerpoint/2010/main" val="2582026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dirty="0" smtClean="0"/>
              <a:t>2013-14 Phase 1 Recipients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84284215"/>
              </p:ext>
            </p:extLst>
          </p:nvPr>
        </p:nvGraphicFramePr>
        <p:xfrm>
          <a:off x="838200" y="1447800"/>
          <a:ext cx="7967224" cy="5276335"/>
        </p:xfrm>
        <a:graphic>
          <a:graphicData uri="http://schemas.openxmlformats.org/drawingml/2006/table">
            <a:tbl>
              <a:tblPr firstRow="1" firstCol="1" bandRow="1">
                <a:tableStyleId>{5C22544A-7EE6-4342-B048-85BDC9FD1C3A}</a:tableStyleId>
              </a:tblPr>
              <a:tblGrid>
                <a:gridCol w="2590800"/>
                <a:gridCol w="5376424"/>
              </a:tblGrid>
              <a:tr h="442658">
                <a:tc>
                  <a:txBody>
                    <a:bodyPr/>
                    <a:lstStyle/>
                    <a:p>
                      <a:pPr marL="0" marR="0" algn="ctr">
                        <a:lnSpc>
                          <a:spcPct val="115000"/>
                        </a:lnSpc>
                        <a:spcBef>
                          <a:spcPts val="0"/>
                        </a:spcBef>
                        <a:spcAft>
                          <a:spcPts val="0"/>
                        </a:spcAft>
                      </a:pPr>
                      <a:r>
                        <a:rPr lang="en-US" sz="2400" dirty="0">
                          <a:solidFill>
                            <a:schemeClr val="tx1"/>
                          </a:solidFill>
                          <a:effectLst/>
                        </a:rPr>
                        <a:t>School District</a:t>
                      </a:r>
                      <a:endParaRPr lang="en-US" sz="2400" dirty="0">
                        <a:solidFill>
                          <a:schemeClr val="tx1"/>
                        </a:solidFill>
                        <a:effectLst/>
                        <a:latin typeface="Calibri"/>
                        <a:ea typeface="Calibri"/>
                        <a:cs typeface="Times New Roman"/>
                      </a:endParaRPr>
                    </a:p>
                  </a:txBody>
                  <a:tcPr marL="46469" marR="46469" marT="0" marB="0"/>
                </a:tc>
                <a:tc>
                  <a:txBody>
                    <a:bodyPr/>
                    <a:lstStyle/>
                    <a:p>
                      <a:pPr marL="0" marR="0" algn="ctr">
                        <a:lnSpc>
                          <a:spcPct val="115000"/>
                        </a:lnSpc>
                        <a:spcBef>
                          <a:spcPts val="0"/>
                        </a:spcBef>
                        <a:spcAft>
                          <a:spcPts val="0"/>
                        </a:spcAft>
                      </a:pPr>
                      <a:r>
                        <a:rPr lang="en-US" sz="2400" dirty="0">
                          <a:solidFill>
                            <a:schemeClr val="tx1"/>
                          </a:solidFill>
                          <a:effectLst/>
                        </a:rPr>
                        <a:t>School Name</a:t>
                      </a:r>
                      <a:endParaRPr lang="en-US" sz="2400" dirty="0">
                        <a:solidFill>
                          <a:schemeClr val="tx1"/>
                        </a:solidFill>
                        <a:effectLst/>
                        <a:latin typeface="Calibri"/>
                        <a:ea typeface="Calibri"/>
                        <a:cs typeface="Times New Roman"/>
                      </a:endParaRPr>
                    </a:p>
                  </a:txBody>
                  <a:tcPr marL="46469" marR="46469" marT="0" marB="0"/>
                </a:tc>
              </a:tr>
              <a:tr h="1401544">
                <a:tc>
                  <a:txBody>
                    <a:bodyPr/>
                    <a:lstStyle/>
                    <a:p>
                      <a:pPr marL="0" marR="0" algn="ctr">
                        <a:lnSpc>
                          <a:spcPct val="115000"/>
                        </a:lnSpc>
                        <a:spcBef>
                          <a:spcPts val="0"/>
                        </a:spcBef>
                        <a:spcAft>
                          <a:spcPts val="0"/>
                        </a:spcAft>
                      </a:pPr>
                      <a:r>
                        <a:rPr lang="en-US" sz="2400" dirty="0">
                          <a:solidFill>
                            <a:schemeClr val="tx1"/>
                          </a:solidFill>
                          <a:effectLst/>
                        </a:rPr>
                        <a:t>Christina School District</a:t>
                      </a:r>
                      <a:endParaRPr lang="en-US" sz="2400" dirty="0">
                        <a:solidFill>
                          <a:schemeClr val="tx1"/>
                        </a:solidFill>
                        <a:effectLst/>
                        <a:latin typeface="Calibri"/>
                        <a:ea typeface="Calibri"/>
                        <a:cs typeface="Times New Roman"/>
                      </a:endParaRPr>
                    </a:p>
                  </a:txBody>
                  <a:tcPr marL="46469" marR="46469" marT="0" marB="0"/>
                </a:tc>
                <a:tc>
                  <a:txBody>
                    <a:bodyPr/>
                    <a:lstStyle/>
                    <a:p>
                      <a:pPr marL="0" marR="0" algn="ctr">
                        <a:lnSpc>
                          <a:spcPct val="115000"/>
                        </a:lnSpc>
                        <a:spcBef>
                          <a:spcPts val="0"/>
                        </a:spcBef>
                        <a:spcAft>
                          <a:spcPts val="0"/>
                        </a:spcAft>
                      </a:pPr>
                      <a:r>
                        <a:rPr lang="en-US" sz="2400" dirty="0" err="1">
                          <a:solidFill>
                            <a:schemeClr val="tx1"/>
                          </a:solidFill>
                          <a:effectLst/>
                        </a:rPr>
                        <a:t>Leasure</a:t>
                      </a:r>
                      <a:r>
                        <a:rPr lang="en-US" sz="2400" dirty="0">
                          <a:solidFill>
                            <a:schemeClr val="tx1"/>
                          </a:solidFill>
                          <a:effectLst/>
                        </a:rPr>
                        <a:t> Elementary</a:t>
                      </a:r>
                    </a:p>
                    <a:p>
                      <a:pPr marL="0" marR="0" algn="ctr">
                        <a:lnSpc>
                          <a:spcPct val="115000"/>
                        </a:lnSpc>
                        <a:spcBef>
                          <a:spcPts val="0"/>
                        </a:spcBef>
                        <a:spcAft>
                          <a:spcPts val="0"/>
                        </a:spcAft>
                      </a:pPr>
                      <a:r>
                        <a:rPr lang="en-US" sz="2400" dirty="0" smtClean="0">
                          <a:solidFill>
                            <a:schemeClr val="tx1"/>
                          </a:solidFill>
                          <a:effectLst/>
                        </a:rPr>
                        <a:t>McVey </a:t>
                      </a:r>
                      <a:r>
                        <a:rPr lang="en-US" sz="2400" dirty="0">
                          <a:solidFill>
                            <a:schemeClr val="tx1"/>
                          </a:solidFill>
                          <a:effectLst/>
                        </a:rPr>
                        <a:t>Elementary</a:t>
                      </a:r>
                    </a:p>
                    <a:p>
                      <a:pPr marL="0" marR="0" algn="ctr">
                        <a:lnSpc>
                          <a:spcPct val="115000"/>
                        </a:lnSpc>
                        <a:spcBef>
                          <a:spcPts val="0"/>
                        </a:spcBef>
                        <a:spcAft>
                          <a:spcPts val="0"/>
                        </a:spcAft>
                      </a:pPr>
                      <a:r>
                        <a:rPr lang="en-US" sz="2400" dirty="0" smtClean="0">
                          <a:solidFill>
                            <a:schemeClr val="tx1"/>
                          </a:solidFill>
                          <a:effectLst/>
                        </a:rPr>
                        <a:t>Jennie </a:t>
                      </a:r>
                      <a:r>
                        <a:rPr lang="en-US" sz="2400" dirty="0">
                          <a:solidFill>
                            <a:schemeClr val="tx1"/>
                          </a:solidFill>
                          <a:effectLst/>
                        </a:rPr>
                        <a:t>Smith Elementary</a:t>
                      </a:r>
                    </a:p>
                    <a:p>
                      <a:pPr marL="0" marR="0" algn="ctr">
                        <a:lnSpc>
                          <a:spcPct val="115000"/>
                        </a:lnSpc>
                        <a:spcBef>
                          <a:spcPts val="0"/>
                        </a:spcBef>
                        <a:spcAft>
                          <a:spcPts val="0"/>
                        </a:spcAft>
                      </a:pPr>
                      <a:r>
                        <a:rPr lang="en-US" sz="2400" dirty="0">
                          <a:solidFill>
                            <a:schemeClr val="tx1"/>
                          </a:solidFill>
                          <a:effectLst/>
                        </a:rPr>
                        <a:t> </a:t>
                      </a:r>
                      <a:endParaRPr lang="en-US" sz="2400" dirty="0">
                        <a:solidFill>
                          <a:schemeClr val="tx1"/>
                        </a:solidFill>
                        <a:effectLst/>
                        <a:latin typeface="Calibri"/>
                        <a:ea typeface="Calibri"/>
                        <a:cs typeface="Times New Roman"/>
                      </a:endParaRPr>
                    </a:p>
                  </a:txBody>
                  <a:tcPr marL="46469" marR="46469" marT="0" marB="0"/>
                </a:tc>
              </a:tr>
              <a:tr h="667655">
                <a:tc>
                  <a:txBody>
                    <a:bodyPr/>
                    <a:lstStyle/>
                    <a:p>
                      <a:pPr marL="0" marR="0" algn="ctr">
                        <a:lnSpc>
                          <a:spcPct val="115000"/>
                        </a:lnSpc>
                        <a:spcBef>
                          <a:spcPts val="0"/>
                        </a:spcBef>
                        <a:spcAft>
                          <a:spcPts val="0"/>
                        </a:spcAft>
                      </a:pPr>
                      <a:r>
                        <a:rPr lang="en-US" sz="2400">
                          <a:solidFill>
                            <a:schemeClr val="tx1"/>
                          </a:solidFill>
                          <a:effectLst/>
                        </a:rPr>
                        <a:t>Lake Forest School District</a:t>
                      </a:r>
                      <a:endParaRPr lang="en-US" sz="2400">
                        <a:solidFill>
                          <a:schemeClr val="tx1"/>
                        </a:solidFill>
                        <a:effectLst/>
                        <a:latin typeface="Calibri"/>
                        <a:ea typeface="Calibri"/>
                        <a:cs typeface="Times New Roman"/>
                      </a:endParaRPr>
                    </a:p>
                  </a:txBody>
                  <a:tcPr marL="46469" marR="46469" marT="0" marB="0"/>
                </a:tc>
                <a:tc>
                  <a:txBody>
                    <a:bodyPr/>
                    <a:lstStyle/>
                    <a:p>
                      <a:pPr marL="0" marR="0" algn="ctr">
                        <a:lnSpc>
                          <a:spcPct val="115000"/>
                        </a:lnSpc>
                        <a:spcBef>
                          <a:spcPts val="0"/>
                        </a:spcBef>
                        <a:spcAft>
                          <a:spcPts val="0"/>
                        </a:spcAft>
                      </a:pPr>
                      <a:r>
                        <a:rPr lang="en-US" sz="2400" dirty="0">
                          <a:solidFill>
                            <a:schemeClr val="tx1"/>
                          </a:solidFill>
                          <a:effectLst/>
                        </a:rPr>
                        <a:t>Lake Forest East Elementary</a:t>
                      </a:r>
                    </a:p>
                    <a:p>
                      <a:pPr marL="0" marR="0" algn="ctr">
                        <a:lnSpc>
                          <a:spcPct val="115000"/>
                        </a:lnSpc>
                        <a:spcBef>
                          <a:spcPts val="0"/>
                        </a:spcBef>
                        <a:spcAft>
                          <a:spcPts val="0"/>
                        </a:spcAft>
                      </a:pPr>
                      <a:r>
                        <a:rPr lang="en-US" sz="2400" dirty="0">
                          <a:solidFill>
                            <a:schemeClr val="tx1"/>
                          </a:solidFill>
                          <a:effectLst/>
                        </a:rPr>
                        <a:t> </a:t>
                      </a:r>
                      <a:endParaRPr lang="en-US" sz="2400" dirty="0">
                        <a:solidFill>
                          <a:schemeClr val="tx1"/>
                        </a:solidFill>
                        <a:effectLst/>
                        <a:latin typeface="Calibri"/>
                        <a:ea typeface="Calibri"/>
                        <a:cs typeface="Times New Roman"/>
                      </a:endParaRPr>
                    </a:p>
                  </a:txBody>
                  <a:tcPr marL="46469" marR="46469" marT="0" marB="0"/>
                </a:tc>
              </a:tr>
              <a:tr h="667655">
                <a:tc>
                  <a:txBody>
                    <a:bodyPr/>
                    <a:lstStyle/>
                    <a:p>
                      <a:pPr marL="0" marR="0" algn="ctr">
                        <a:lnSpc>
                          <a:spcPct val="115000"/>
                        </a:lnSpc>
                        <a:spcBef>
                          <a:spcPts val="0"/>
                        </a:spcBef>
                        <a:spcAft>
                          <a:spcPts val="0"/>
                        </a:spcAft>
                      </a:pPr>
                      <a:r>
                        <a:rPr lang="en-US" sz="2400">
                          <a:solidFill>
                            <a:schemeClr val="tx1"/>
                          </a:solidFill>
                          <a:effectLst/>
                        </a:rPr>
                        <a:t>Milford School District</a:t>
                      </a:r>
                      <a:endParaRPr lang="en-US" sz="2400">
                        <a:solidFill>
                          <a:schemeClr val="tx1"/>
                        </a:solidFill>
                        <a:effectLst/>
                        <a:latin typeface="Calibri"/>
                        <a:ea typeface="Calibri"/>
                        <a:cs typeface="Times New Roman"/>
                      </a:endParaRPr>
                    </a:p>
                  </a:txBody>
                  <a:tcPr marL="46469" marR="46469" marT="0" marB="0"/>
                </a:tc>
                <a:tc>
                  <a:txBody>
                    <a:bodyPr/>
                    <a:lstStyle/>
                    <a:p>
                      <a:pPr marL="0" marR="0" algn="ctr">
                        <a:lnSpc>
                          <a:spcPct val="115000"/>
                        </a:lnSpc>
                        <a:spcBef>
                          <a:spcPts val="0"/>
                        </a:spcBef>
                        <a:spcAft>
                          <a:spcPts val="0"/>
                        </a:spcAft>
                      </a:pPr>
                      <a:r>
                        <a:rPr lang="en-US" sz="2400" dirty="0">
                          <a:solidFill>
                            <a:schemeClr val="tx1"/>
                          </a:solidFill>
                          <a:effectLst/>
                        </a:rPr>
                        <a:t>Banneker Elementary </a:t>
                      </a:r>
                    </a:p>
                    <a:p>
                      <a:pPr marL="0" marR="0" algn="ctr">
                        <a:lnSpc>
                          <a:spcPct val="115000"/>
                        </a:lnSpc>
                        <a:spcBef>
                          <a:spcPts val="0"/>
                        </a:spcBef>
                        <a:spcAft>
                          <a:spcPts val="0"/>
                        </a:spcAft>
                      </a:pPr>
                      <a:r>
                        <a:rPr lang="en-US" sz="2400" dirty="0">
                          <a:solidFill>
                            <a:schemeClr val="tx1"/>
                          </a:solidFill>
                          <a:effectLst/>
                        </a:rPr>
                        <a:t> </a:t>
                      </a:r>
                      <a:endParaRPr lang="en-US" sz="2400" dirty="0">
                        <a:solidFill>
                          <a:schemeClr val="tx1"/>
                        </a:solidFill>
                        <a:effectLst/>
                        <a:latin typeface="Calibri"/>
                        <a:ea typeface="Calibri"/>
                        <a:cs typeface="Times New Roman"/>
                      </a:endParaRPr>
                    </a:p>
                  </a:txBody>
                  <a:tcPr marL="46469" marR="46469" marT="0" marB="0"/>
                </a:tc>
              </a:tr>
              <a:tr h="1468685">
                <a:tc>
                  <a:txBody>
                    <a:bodyPr/>
                    <a:lstStyle/>
                    <a:p>
                      <a:pPr marL="0" marR="0" algn="ctr">
                        <a:lnSpc>
                          <a:spcPct val="115000"/>
                        </a:lnSpc>
                        <a:spcBef>
                          <a:spcPts val="0"/>
                        </a:spcBef>
                        <a:spcAft>
                          <a:spcPts val="0"/>
                        </a:spcAft>
                      </a:pPr>
                      <a:r>
                        <a:rPr lang="en-US" sz="2400" dirty="0">
                          <a:solidFill>
                            <a:schemeClr val="tx1"/>
                          </a:solidFill>
                          <a:effectLst/>
                        </a:rPr>
                        <a:t>Red Clay School District</a:t>
                      </a:r>
                      <a:endParaRPr lang="en-US" sz="2400" dirty="0">
                        <a:solidFill>
                          <a:schemeClr val="tx1"/>
                        </a:solidFill>
                        <a:effectLst/>
                        <a:latin typeface="Calibri"/>
                        <a:ea typeface="Calibri"/>
                        <a:cs typeface="Times New Roman"/>
                      </a:endParaRPr>
                    </a:p>
                  </a:txBody>
                  <a:tcPr marL="46469" marR="46469" marT="0" marB="0"/>
                </a:tc>
                <a:tc>
                  <a:txBody>
                    <a:bodyPr/>
                    <a:lstStyle/>
                    <a:p>
                      <a:pPr marL="0" marR="0" algn="ctr">
                        <a:lnSpc>
                          <a:spcPct val="115000"/>
                        </a:lnSpc>
                        <a:spcBef>
                          <a:spcPts val="0"/>
                        </a:spcBef>
                        <a:spcAft>
                          <a:spcPts val="0"/>
                        </a:spcAft>
                      </a:pPr>
                      <a:r>
                        <a:rPr lang="en-US" sz="2400" dirty="0">
                          <a:solidFill>
                            <a:schemeClr val="tx1"/>
                          </a:solidFill>
                          <a:effectLst/>
                        </a:rPr>
                        <a:t>Lewis Dual Language Elementary</a:t>
                      </a:r>
                    </a:p>
                    <a:p>
                      <a:pPr marL="0" marR="0" algn="ctr">
                        <a:lnSpc>
                          <a:spcPct val="115000"/>
                        </a:lnSpc>
                        <a:spcBef>
                          <a:spcPts val="0"/>
                        </a:spcBef>
                        <a:spcAft>
                          <a:spcPts val="0"/>
                        </a:spcAft>
                      </a:pPr>
                      <a:r>
                        <a:rPr lang="en-US" sz="2400" dirty="0" smtClean="0">
                          <a:solidFill>
                            <a:schemeClr val="tx1"/>
                          </a:solidFill>
                          <a:effectLst/>
                        </a:rPr>
                        <a:t>Richardson </a:t>
                      </a:r>
                      <a:r>
                        <a:rPr lang="en-US" sz="2400" dirty="0">
                          <a:solidFill>
                            <a:schemeClr val="tx1"/>
                          </a:solidFill>
                          <a:effectLst/>
                        </a:rPr>
                        <a:t>Park Learning </a:t>
                      </a:r>
                      <a:r>
                        <a:rPr lang="en-US" sz="2400" dirty="0" smtClean="0">
                          <a:solidFill>
                            <a:schemeClr val="tx1"/>
                          </a:solidFill>
                          <a:effectLst/>
                        </a:rPr>
                        <a:t>Center</a:t>
                      </a:r>
                      <a:endParaRPr lang="en-US" sz="2400" dirty="0">
                        <a:solidFill>
                          <a:schemeClr val="tx1"/>
                        </a:solidFill>
                        <a:effectLst/>
                      </a:endParaRPr>
                    </a:p>
                    <a:p>
                      <a:pPr marL="0" marR="0" algn="ctr">
                        <a:lnSpc>
                          <a:spcPct val="115000"/>
                        </a:lnSpc>
                        <a:spcBef>
                          <a:spcPts val="0"/>
                        </a:spcBef>
                        <a:spcAft>
                          <a:spcPts val="0"/>
                        </a:spcAft>
                      </a:pPr>
                      <a:r>
                        <a:rPr lang="en-US" sz="2400" dirty="0" smtClean="0">
                          <a:solidFill>
                            <a:schemeClr val="tx1"/>
                          </a:solidFill>
                          <a:effectLst/>
                        </a:rPr>
                        <a:t>Warner </a:t>
                      </a:r>
                      <a:r>
                        <a:rPr lang="en-US" sz="2400" dirty="0">
                          <a:solidFill>
                            <a:schemeClr val="tx1"/>
                          </a:solidFill>
                          <a:effectLst/>
                        </a:rPr>
                        <a:t>Elementary  </a:t>
                      </a:r>
                      <a:endParaRPr lang="en-US" sz="2400" dirty="0">
                        <a:solidFill>
                          <a:schemeClr val="tx1"/>
                        </a:solidFill>
                        <a:effectLst/>
                        <a:latin typeface="Calibri"/>
                        <a:ea typeface="Calibri"/>
                        <a:cs typeface="Times New Roman"/>
                      </a:endParaRPr>
                    </a:p>
                  </a:txBody>
                  <a:tcPr marL="46469" marR="46469" marT="0" marB="0"/>
                </a:tc>
              </a:tr>
            </a:tbl>
          </a:graphicData>
        </a:graphic>
      </p:graphicFrame>
    </p:spTree>
    <p:extLst>
      <p:ext uri="{BB962C8B-B14F-4D97-AF65-F5344CB8AC3E}">
        <p14:creationId xmlns:p14="http://schemas.microsoft.com/office/powerpoint/2010/main" val="8044927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71600" cy="6858000"/>
          </a:xfrm>
          <a:prstGeom prst="rect">
            <a:avLst/>
          </a:prstGeom>
          <a:gradFill flip="none" rotWithShape="1">
            <a:gsLst>
              <a:gs pos="0">
                <a:srgbClr val="003399"/>
              </a:gs>
              <a:gs pos="50000">
                <a:srgbClr val="003399">
                  <a:tint val="44500"/>
                  <a:satMod val="160000"/>
                </a:srgbClr>
              </a:gs>
              <a:gs pos="100000">
                <a:srgbClr val="003399">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en-US" sz="2400" dirty="0">
              <a:solidFill>
                <a:srgbClr val="FFFFFF"/>
              </a:solidFill>
            </a:endParaRPr>
          </a:p>
        </p:txBody>
      </p:sp>
      <p:pic>
        <p:nvPicPr>
          <p:cNvPr id="1026" name="Picture 1"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5240867"/>
            <a:ext cx="111252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756899544"/>
              </p:ext>
            </p:extLst>
          </p:nvPr>
        </p:nvGraphicFramePr>
        <p:xfrm>
          <a:off x="1620289" y="1371600"/>
          <a:ext cx="7086600" cy="5115560"/>
        </p:xfrm>
        <a:graphic>
          <a:graphicData uri="http://schemas.openxmlformats.org/drawingml/2006/table">
            <a:tbl>
              <a:tblPr firstRow="1" bandRow="1">
                <a:tableStyleId>{5C22544A-7EE6-4342-B048-85BDC9FD1C3A}</a:tableStyleId>
              </a:tblPr>
              <a:tblGrid>
                <a:gridCol w="1574800"/>
                <a:gridCol w="5511800"/>
              </a:tblGrid>
              <a:tr h="304800">
                <a:tc>
                  <a:txBody>
                    <a:bodyPr/>
                    <a:lstStyle/>
                    <a:p>
                      <a:pPr algn="ctr"/>
                      <a:r>
                        <a:rPr lang="en-US" sz="2000" dirty="0" smtClean="0"/>
                        <a:t>Indicator</a:t>
                      </a:r>
                      <a:endParaRPr lang="en-US" sz="2000" dirty="0"/>
                    </a:p>
                  </a:txBody>
                  <a:tcPr/>
                </a:tc>
                <a:tc>
                  <a:txBody>
                    <a:bodyPr/>
                    <a:lstStyle/>
                    <a:p>
                      <a:pPr algn="ctr"/>
                      <a:r>
                        <a:rPr lang="en-US" sz="2000" dirty="0" smtClean="0"/>
                        <a:t>Focus</a:t>
                      </a:r>
                      <a:endParaRPr lang="en-US" sz="2000" dirty="0"/>
                    </a:p>
                  </a:txBody>
                  <a:tcPr/>
                </a:tc>
              </a:tr>
              <a:tr h="370840">
                <a:tc>
                  <a:txBody>
                    <a:bodyPr/>
                    <a:lstStyle/>
                    <a:p>
                      <a:r>
                        <a:rPr lang="en-US" b="1" dirty="0" smtClean="0">
                          <a:solidFill>
                            <a:srgbClr val="000099"/>
                          </a:solidFill>
                        </a:rPr>
                        <a:t>1/2</a:t>
                      </a:r>
                      <a:endParaRPr lang="en-US" b="1" dirty="0">
                        <a:solidFill>
                          <a:srgbClr val="000099"/>
                        </a:solidFill>
                      </a:endParaRPr>
                    </a:p>
                  </a:txBody>
                  <a:tcPr/>
                </a:tc>
                <a:tc>
                  <a:txBody>
                    <a:bodyPr/>
                    <a:lstStyle/>
                    <a:p>
                      <a:r>
                        <a:rPr lang="en-US" b="1" dirty="0" smtClean="0">
                          <a:solidFill>
                            <a:srgbClr val="3333FF"/>
                          </a:solidFill>
                        </a:rPr>
                        <a:t>Graduation/Dropout</a:t>
                      </a:r>
                      <a:r>
                        <a:rPr lang="en-US" b="1" baseline="0" dirty="0" smtClean="0">
                          <a:solidFill>
                            <a:srgbClr val="3333FF"/>
                          </a:solidFill>
                        </a:rPr>
                        <a:t> </a:t>
                      </a:r>
                      <a:r>
                        <a:rPr lang="en-US" b="1" dirty="0" smtClean="0">
                          <a:solidFill>
                            <a:srgbClr val="3333FF"/>
                          </a:solidFill>
                        </a:rPr>
                        <a:t>Rates</a:t>
                      </a:r>
                      <a:endParaRPr lang="en-US" b="1" dirty="0">
                        <a:solidFill>
                          <a:srgbClr val="3333FF"/>
                        </a:solidFill>
                      </a:endParaRPr>
                    </a:p>
                  </a:txBody>
                  <a:tcPr/>
                </a:tc>
              </a:tr>
              <a:tr h="370840">
                <a:tc>
                  <a:txBody>
                    <a:bodyPr/>
                    <a:lstStyle/>
                    <a:p>
                      <a:r>
                        <a:rPr lang="en-US" b="1" dirty="0" smtClean="0">
                          <a:solidFill>
                            <a:srgbClr val="000099"/>
                          </a:solidFill>
                        </a:rPr>
                        <a:t>3</a:t>
                      </a:r>
                      <a:endParaRPr lang="en-US" b="1" dirty="0">
                        <a:solidFill>
                          <a:srgbClr val="000099"/>
                        </a:solidFill>
                      </a:endParaRPr>
                    </a:p>
                  </a:txBody>
                  <a:tcPr/>
                </a:tc>
                <a:tc>
                  <a:txBody>
                    <a:bodyPr/>
                    <a:lstStyle/>
                    <a:p>
                      <a:r>
                        <a:rPr lang="en-US" b="1" dirty="0" smtClean="0">
                          <a:solidFill>
                            <a:srgbClr val="3333FF"/>
                          </a:solidFill>
                        </a:rPr>
                        <a:t>DCAS Participation/Achievement</a:t>
                      </a:r>
                      <a:endParaRPr lang="en-US" b="1" dirty="0">
                        <a:solidFill>
                          <a:srgbClr val="3333FF"/>
                        </a:solidFill>
                      </a:endParaRPr>
                    </a:p>
                  </a:txBody>
                  <a:tcPr/>
                </a:tc>
              </a:tr>
              <a:tr h="370840">
                <a:tc>
                  <a:txBody>
                    <a:bodyPr/>
                    <a:lstStyle/>
                    <a:p>
                      <a:r>
                        <a:rPr lang="en-US" b="1" dirty="0" smtClean="0">
                          <a:solidFill>
                            <a:srgbClr val="000099"/>
                          </a:solidFill>
                        </a:rPr>
                        <a:t>4</a:t>
                      </a:r>
                      <a:endParaRPr lang="en-US" b="1" dirty="0">
                        <a:solidFill>
                          <a:srgbClr val="000099"/>
                        </a:solidFill>
                      </a:endParaRPr>
                    </a:p>
                  </a:txBody>
                  <a:tcPr/>
                </a:tc>
                <a:tc>
                  <a:txBody>
                    <a:bodyPr/>
                    <a:lstStyle/>
                    <a:p>
                      <a:r>
                        <a:rPr lang="en-US" b="1" dirty="0" smtClean="0">
                          <a:solidFill>
                            <a:srgbClr val="3333FF"/>
                          </a:solidFill>
                        </a:rPr>
                        <a:t>Disproportionality/Suspension &amp; Expulsion</a:t>
                      </a:r>
                      <a:endParaRPr lang="en-US" b="1" dirty="0">
                        <a:solidFill>
                          <a:srgbClr val="3333FF"/>
                        </a:solidFill>
                      </a:endParaRPr>
                    </a:p>
                  </a:txBody>
                  <a:tcPr/>
                </a:tc>
              </a:tr>
              <a:tr h="370840">
                <a:tc>
                  <a:txBody>
                    <a:bodyPr/>
                    <a:lstStyle/>
                    <a:p>
                      <a:r>
                        <a:rPr lang="en-US" b="1" dirty="0" smtClean="0">
                          <a:solidFill>
                            <a:srgbClr val="000099"/>
                          </a:solidFill>
                        </a:rPr>
                        <a:t>5/6</a:t>
                      </a:r>
                      <a:endParaRPr lang="en-US" b="1" dirty="0">
                        <a:solidFill>
                          <a:srgbClr val="000099"/>
                        </a:solidFill>
                      </a:endParaRPr>
                    </a:p>
                  </a:txBody>
                  <a:tcPr/>
                </a:tc>
                <a:tc>
                  <a:txBody>
                    <a:bodyPr/>
                    <a:lstStyle/>
                    <a:p>
                      <a:r>
                        <a:rPr lang="en-US" b="1" dirty="0" smtClean="0">
                          <a:solidFill>
                            <a:srgbClr val="3333FF"/>
                          </a:solidFill>
                        </a:rPr>
                        <a:t>LRE</a:t>
                      </a:r>
                      <a:endParaRPr lang="en-US" b="1" dirty="0">
                        <a:solidFill>
                          <a:srgbClr val="3333FF"/>
                        </a:solidFill>
                      </a:endParaRPr>
                    </a:p>
                  </a:txBody>
                  <a:tcPr/>
                </a:tc>
              </a:tr>
              <a:tr h="370840">
                <a:tc>
                  <a:txBody>
                    <a:bodyPr/>
                    <a:lstStyle/>
                    <a:p>
                      <a:r>
                        <a:rPr lang="en-US" b="1" dirty="0" smtClean="0">
                          <a:solidFill>
                            <a:srgbClr val="000099"/>
                          </a:solidFill>
                        </a:rPr>
                        <a:t>7</a:t>
                      </a:r>
                      <a:endParaRPr lang="en-US" b="1" dirty="0">
                        <a:solidFill>
                          <a:srgbClr val="000099"/>
                        </a:solidFill>
                      </a:endParaRPr>
                    </a:p>
                  </a:txBody>
                  <a:tcPr/>
                </a:tc>
                <a:tc>
                  <a:txBody>
                    <a:bodyPr/>
                    <a:lstStyle/>
                    <a:p>
                      <a:r>
                        <a:rPr lang="en-US" b="1" dirty="0" smtClean="0">
                          <a:solidFill>
                            <a:srgbClr val="3333FF"/>
                          </a:solidFill>
                        </a:rPr>
                        <a:t>Early</a:t>
                      </a:r>
                      <a:r>
                        <a:rPr lang="en-US" b="1" baseline="0" dirty="0" smtClean="0">
                          <a:solidFill>
                            <a:srgbClr val="3333FF"/>
                          </a:solidFill>
                        </a:rPr>
                        <a:t> Childhood Outcomes</a:t>
                      </a:r>
                      <a:endParaRPr lang="en-US" b="1" dirty="0">
                        <a:solidFill>
                          <a:srgbClr val="3333FF"/>
                        </a:solidFill>
                      </a:endParaRPr>
                    </a:p>
                  </a:txBody>
                  <a:tcPr/>
                </a:tc>
              </a:tr>
              <a:tr h="370840">
                <a:tc>
                  <a:txBody>
                    <a:bodyPr/>
                    <a:lstStyle/>
                    <a:p>
                      <a:r>
                        <a:rPr lang="en-US" b="1" dirty="0" smtClean="0">
                          <a:solidFill>
                            <a:srgbClr val="000099"/>
                          </a:solidFill>
                        </a:rPr>
                        <a:t>8</a:t>
                      </a:r>
                      <a:endParaRPr lang="en-US" b="1" dirty="0">
                        <a:solidFill>
                          <a:srgbClr val="000099"/>
                        </a:solidFill>
                      </a:endParaRPr>
                    </a:p>
                  </a:txBody>
                  <a:tcPr/>
                </a:tc>
                <a:tc>
                  <a:txBody>
                    <a:bodyPr/>
                    <a:lstStyle/>
                    <a:p>
                      <a:r>
                        <a:rPr lang="en-US" b="1" dirty="0" smtClean="0">
                          <a:solidFill>
                            <a:srgbClr val="3333FF"/>
                          </a:solidFill>
                        </a:rPr>
                        <a:t>Parent Involvement in IEP Process</a:t>
                      </a:r>
                      <a:endParaRPr lang="en-US" b="1" dirty="0">
                        <a:solidFill>
                          <a:srgbClr val="3333FF"/>
                        </a:solidFill>
                      </a:endParaRPr>
                    </a:p>
                  </a:txBody>
                  <a:tcPr/>
                </a:tc>
              </a:tr>
              <a:tr h="370840">
                <a:tc>
                  <a:txBody>
                    <a:bodyPr/>
                    <a:lstStyle/>
                    <a:p>
                      <a:r>
                        <a:rPr lang="en-US" b="1" dirty="0" smtClean="0">
                          <a:solidFill>
                            <a:srgbClr val="000099"/>
                          </a:solidFill>
                        </a:rPr>
                        <a:t>9 &amp; 10</a:t>
                      </a:r>
                      <a:endParaRPr lang="en-US" b="1" dirty="0">
                        <a:solidFill>
                          <a:srgbClr val="000099"/>
                        </a:solidFill>
                      </a:endParaRPr>
                    </a:p>
                  </a:txBody>
                  <a:tcPr/>
                </a:tc>
                <a:tc>
                  <a:txBody>
                    <a:bodyPr/>
                    <a:lstStyle/>
                    <a:p>
                      <a:r>
                        <a:rPr lang="en-US" b="1" dirty="0" smtClean="0">
                          <a:solidFill>
                            <a:srgbClr val="3333FF"/>
                          </a:solidFill>
                        </a:rPr>
                        <a:t>Disproportionate Representation</a:t>
                      </a:r>
                      <a:r>
                        <a:rPr lang="en-US" b="1" baseline="0" dirty="0" smtClean="0">
                          <a:solidFill>
                            <a:srgbClr val="3333FF"/>
                          </a:solidFill>
                        </a:rPr>
                        <a:t> re: Identification</a:t>
                      </a:r>
                      <a:endParaRPr lang="en-US" b="1" dirty="0">
                        <a:solidFill>
                          <a:srgbClr val="3333FF"/>
                        </a:solidFill>
                      </a:endParaRPr>
                    </a:p>
                  </a:txBody>
                  <a:tcPr/>
                </a:tc>
              </a:tr>
              <a:tr h="370840">
                <a:tc>
                  <a:txBody>
                    <a:bodyPr/>
                    <a:lstStyle/>
                    <a:p>
                      <a:r>
                        <a:rPr lang="en-US" b="1" dirty="0" smtClean="0">
                          <a:solidFill>
                            <a:schemeClr val="accent6"/>
                          </a:solidFill>
                        </a:rPr>
                        <a:t>11</a:t>
                      </a:r>
                      <a:endParaRPr lang="en-US" b="1"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3333FF"/>
                          </a:solidFill>
                        </a:rPr>
                        <a:t>Part</a:t>
                      </a:r>
                      <a:r>
                        <a:rPr lang="en-US" b="1" baseline="0" dirty="0" smtClean="0">
                          <a:solidFill>
                            <a:srgbClr val="3333FF"/>
                          </a:solidFill>
                        </a:rPr>
                        <a:t> C </a:t>
                      </a:r>
                      <a:r>
                        <a:rPr lang="en-US" b="1" dirty="0" smtClean="0">
                          <a:solidFill>
                            <a:srgbClr val="3333FF"/>
                          </a:solidFill>
                        </a:rPr>
                        <a:t>State Systemic</a:t>
                      </a:r>
                      <a:r>
                        <a:rPr lang="en-US" b="1" baseline="0" dirty="0" smtClean="0">
                          <a:solidFill>
                            <a:srgbClr val="3333FF"/>
                          </a:solidFill>
                        </a:rPr>
                        <a:t> Improvement Plan (RDA)</a:t>
                      </a:r>
                      <a:endParaRPr lang="en-US" b="1" dirty="0" smtClean="0">
                        <a:solidFill>
                          <a:srgbClr val="3333FF"/>
                        </a:solidFill>
                      </a:endParaRPr>
                    </a:p>
                  </a:txBody>
                  <a:tcPr/>
                </a:tc>
              </a:tr>
              <a:tr h="370840">
                <a:tc>
                  <a:txBody>
                    <a:bodyPr/>
                    <a:lstStyle/>
                    <a:p>
                      <a:r>
                        <a:rPr lang="en-US" b="1" dirty="0" smtClean="0">
                          <a:solidFill>
                            <a:srgbClr val="000099"/>
                          </a:solidFill>
                        </a:rPr>
                        <a:t>12</a:t>
                      </a:r>
                      <a:endParaRPr lang="en-US" b="1" dirty="0">
                        <a:solidFill>
                          <a:srgbClr val="000099"/>
                        </a:solidFill>
                      </a:endParaRPr>
                    </a:p>
                  </a:txBody>
                  <a:tcPr/>
                </a:tc>
                <a:tc>
                  <a:txBody>
                    <a:bodyPr/>
                    <a:lstStyle/>
                    <a:p>
                      <a:r>
                        <a:rPr lang="en-US" b="1" dirty="0" smtClean="0">
                          <a:solidFill>
                            <a:srgbClr val="3333FF"/>
                          </a:solidFill>
                        </a:rPr>
                        <a:t>Transition from Part C to Part B</a:t>
                      </a:r>
                      <a:endParaRPr lang="en-US" b="1" dirty="0">
                        <a:solidFill>
                          <a:srgbClr val="3333FF"/>
                        </a:solidFill>
                      </a:endParaRPr>
                    </a:p>
                  </a:txBody>
                  <a:tcPr/>
                </a:tc>
              </a:tr>
              <a:tr h="370840">
                <a:tc>
                  <a:txBody>
                    <a:bodyPr/>
                    <a:lstStyle/>
                    <a:p>
                      <a:r>
                        <a:rPr lang="en-US" b="1" dirty="0" smtClean="0">
                          <a:solidFill>
                            <a:srgbClr val="000099"/>
                          </a:solidFill>
                        </a:rPr>
                        <a:t>13/14</a:t>
                      </a:r>
                      <a:endParaRPr lang="en-US" b="1" dirty="0">
                        <a:solidFill>
                          <a:srgbClr val="000099"/>
                        </a:solidFill>
                      </a:endParaRPr>
                    </a:p>
                  </a:txBody>
                  <a:tcPr/>
                </a:tc>
                <a:tc>
                  <a:txBody>
                    <a:bodyPr/>
                    <a:lstStyle/>
                    <a:p>
                      <a:r>
                        <a:rPr lang="en-US" b="1" dirty="0" smtClean="0">
                          <a:solidFill>
                            <a:srgbClr val="3333FF"/>
                          </a:solidFill>
                        </a:rPr>
                        <a:t>Secondary Transition</a:t>
                      </a:r>
                      <a:endParaRPr lang="en-US" b="1" dirty="0">
                        <a:solidFill>
                          <a:srgbClr val="3333FF"/>
                        </a:solidFill>
                      </a:endParaRPr>
                    </a:p>
                  </a:txBody>
                  <a:tcPr/>
                </a:tc>
              </a:tr>
              <a:tr h="370840">
                <a:tc>
                  <a:txBody>
                    <a:bodyPr/>
                    <a:lstStyle/>
                    <a:p>
                      <a:r>
                        <a:rPr lang="en-US" b="1" dirty="0" smtClean="0">
                          <a:solidFill>
                            <a:srgbClr val="000099"/>
                          </a:solidFill>
                        </a:rPr>
                        <a:t>15/16</a:t>
                      </a:r>
                      <a:endParaRPr lang="en-US" b="1" dirty="0">
                        <a:solidFill>
                          <a:srgbClr val="000099"/>
                        </a:solidFill>
                      </a:endParaRPr>
                    </a:p>
                  </a:txBody>
                  <a:tcPr/>
                </a:tc>
                <a:tc>
                  <a:txBody>
                    <a:bodyPr/>
                    <a:lstStyle/>
                    <a:p>
                      <a:r>
                        <a:rPr lang="en-US" b="1" dirty="0" smtClean="0">
                          <a:solidFill>
                            <a:srgbClr val="3333FF"/>
                          </a:solidFill>
                        </a:rPr>
                        <a:t>Mediations/Due</a:t>
                      </a:r>
                      <a:r>
                        <a:rPr lang="en-US" b="1" baseline="0" dirty="0" smtClean="0">
                          <a:solidFill>
                            <a:srgbClr val="3333FF"/>
                          </a:solidFill>
                        </a:rPr>
                        <a:t> Process</a:t>
                      </a:r>
                      <a:endParaRPr lang="en-US" b="1" dirty="0">
                        <a:solidFill>
                          <a:srgbClr val="3333FF"/>
                        </a:solidFill>
                      </a:endParaRPr>
                    </a:p>
                  </a:txBody>
                  <a:tcPr/>
                </a:tc>
              </a:tr>
              <a:tr h="370840">
                <a:tc>
                  <a:txBody>
                    <a:bodyPr/>
                    <a:lstStyle/>
                    <a:p>
                      <a:r>
                        <a:rPr lang="en-US" b="1" dirty="0" smtClean="0">
                          <a:solidFill>
                            <a:srgbClr val="C00000"/>
                          </a:solidFill>
                        </a:rPr>
                        <a:t>17</a:t>
                      </a:r>
                      <a:endParaRPr lang="en-US" b="1" dirty="0">
                        <a:solidFill>
                          <a:srgbClr val="C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C00000"/>
                          </a:solidFill>
                        </a:rPr>
                        <a:t>Part</a:t>
                      </a:r>
                      <a:r>
                        <a:rPr lang="en-US" b="1" baseline="0" dirty="0" smtClean="0">
                          <a:solidFill>
                            <a:srgbClr val="C00000"/>
                          </a:solidFill>
                        </a:rPr>
                        <a:t> B </a:t>
                      </a:r>
                      <a:r>
                        <a:rPr lang="en-US" b="1" dirty="0" smtClean="0">
                          <a:solidFill>
                            <a:srgbClr val="C00000"/>
                          </a:solidFill>
                        </a:rPr>
                        <a:t>State Systemic</a:t>
                      </a:r>
                      <a:r>
                        <a:rPr lang="en-US" b="1" baseline="0" dirty="0" smtClean="0">
                          <a:solidFill>
                            <a:srgbClr val="C00000"/>
                          </a:solidFill>
                        </a:rPr>
                        <a:t>  Improvement Plan (RDA)</a:t>
                      </a:r>
                      <a:endParaRPr lang="en-US" b="1" dirty="0" smtClean="0">
                        <a:solidFill>
                          <a:srgbClr val="C00000"/>
                        </a:solidFill>
                      </a:endParaRPr>
                    </a:p>
                  </a:txBody>
                  <a:tcPr/>
                </a:tc>
              </a:tr>
            </a:tbl>
          </a:graphicData>
        </a:graphic>
      </p:graphicFrame>
      <p:sp>
        <p:nvSpPr>
          <p:cNvPr id="7" name="Title 1"/>
          <p:cNvSpPr txBox="1">
            <a:spLocks/>
          </p:cNvSpPr>
          <p:nvPr/>
        </p:nvSpPr>
        <p:spPr>
          <a:xfrm>
            <a:off x="1335578" y="228600"/>
            <a:ext cx="7656022" cy="838200"/>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en-US" sz="5400" b="1" dirty="0" smtClean="0">
                <a:solidFill>
                  <a:srgbClr val="C00000"/>
                </a:solidFill>
                <a:latin typeface="Calibri" pitchFamily="34" charset="0"/>
                <a:cs typeface="Calibri" pitchFamily="34" charset="0"/>
              </a:rPr>
              <a:t>SPP/APR</a:t>
            </a:r>
            <a:endParaRPr kumimoji="1" lang="en-US" sz="2800" dirty="0" smtClean="0">
              <a:solidFill>
                <a:srgbClr val="000099"/>
              </a:solidFill>
              <a:latin typeface="Calibri" pitchFamily="34" charset="0"/>
              <a:cs typeface="Calibri" pitchFamily="34" charset="0"/>
            </a:endParaRPr>
          </a:p>
        </p:txBody>
      </p:sp>
    </p:spTree>
    <p:extLst>
      <p:ext uri="{BB962C8B-B14F-4D97-AF65-F5344CB8AC3E}">
        <p14:creationId xmlns:p14="http://schemas.microsoft.com/office/powerpoint/2010/main" val="3728837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71600" cy="6858000"/>
          </a:xfrm>
          <a:prstGeom prst="rect">
            <a:avLst/>
          </a:prstGeom>
          <a:gradFill flip="none" rotWithShape="1">
            <a:gsLst>
              <a:gs pos="0">
                <a:srgbClr val="003399"/>
              </a:gs>
              <a:gs pos="50000">
                <a:srgbClr val="003399">
                  <a:tint val="44500"/>
                  <a:satMod val="160000"/>
                </a:srgbClr>
              </a:gs>
              <a:gs pos="100000">
                <a:srgbClr val="003399">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en-US" sz="2400" dirty="0">
              <a:solidFill>
                <a:srgbClr val="FFFFFF"/>
              </a:solidFill>
            </a:endParaRPr>
          </a:p>
        </p:txBody>
      </p:sp>
      <p:pic>
        <p:nvPicPr>
          <p:cNvPr id="1026" name="Picture 1"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5240867"/>
            <a:ext cx="111252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371600" y="304800"/>
            <a:ext cx="7620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en-US" sz="4000" b="1" dirty="0" smtClean="0">
                <a:solidFill>
                  <a:srgbClr val="C00000"/>
                </a:solidFill>
                <a:latin typeface="Calibri" pitchFamily="34" charset="0"/>
                <a:cs typeface="Calibri" pitchFamily="34" charset="0"/>
              </a:rPr>
              <a:t>Indicator 17</a:t>
            </a:r>
            <a:r>
              <a:rPr kumimoji="1" lang="en-US" sz="4000" b="1" dirty="0" smtClean="0">
                <a:solidFill>
                  <a:srgbClr val="C00000"/>
                </a:solidFill>
                <a:cs typeface="Calibri" pitchFamily="34" charset="0"/>
              </a:rPr>
              <a:t/>
            </a:r>
            <a:br>
              <a:rPr kumimoji="1" lang="en-US" sz="4000" b="1" dirty="0" smtClean="0">
                <a:solidFill>
                  <a:srgbClr val="C00000"/>
                </a:solidFill>
                <a:cs typeface="Calibri" pitchFamily="34" charset="0"/>
              </a:rPr>
            </a:br>
            <a:endParaRPr kumimoji="1" lang="en-US" sz="4000" b="1" dirty="0">
              <a:solidFill>
                <a:srgbClr val="C00000"/>
              </a:solidFill>
              <a:latin typeface="Calibri" pitchFamily="34" charset="0"/>
              <a:cs typeface="Calibri" pitchFamily="34" charset="0"/>
            </a:endParaRPr>
          </a:p>
        </p:txBody>
      </p:sp>
      <p:sp>
        <p:nvSpPr>
          <p:cNvPr id="7" name="Content Placeholder 2"/>
          <p:cNvSpPr txBox="1">
            <a:spLocks/>
          </p:cNvSpPr>
          <p:nvPr/>
        </p:nvSpPr>
        <p:spPr>
          <a:xfrm>
            <a:off x="1600200" y="1600200"/>
            <a:ext cx="7162800" cy="49831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spcAft>
                <a:spcPct val="0"/>
              </a:spcAft>
            </a:pPr>
            <a:r>
              <a:rPr kumimoji="1" lang="en-US" b="1" dirty="0" smtClean="0">
                <a:solidFill>
                  <a:srgbClr val="000099"/>
                </a:solidFill>
                <a:cs typeface="Calibri" pitchFamily="34" charset="0"/>
              </a:rPr>
              <a:t>INDICATOR</a:t>
            </a:r>
            <a:r>
              <a:rPr kumimoji="1" lang="en-US" dirty="0" smtClean="0">
                <a:solidFill>
                  <a:srgbClr val="000099"/>
                </a:solidFill>
                <a:cs typeface="Calibri" pitchFamily="34" charset="0"/>
              </a:rPr>
              <a:t>:  The State’s SPP/APR includes a State Systemic Improvement Plan that meets the requirements set forth for this indicator.  </a:t>
            </a:r>
          </a:p>
          <a:p>
            <a:pPr fontAlgn="base">
              <a:spcAft>
                <a:spcPct val="0"/>
              </a:spcAft>
            </a:pPr>
            <a:endParaRPr kumimoji="1" lang="en-US" dirty="0" smtClean="0">
              <a:solidFill>
                <a:srgbClr val="000099"/>
              </a:solidFill>
              <a:cs typeface="Calibri" pitchFamily="34" charset="0"/>
            </a:endParaRPr>
          </a:p>
          <a:p>
            <a:pPr fontAlgn="base">
              <a:spcAft>
                <a:spcPct val="0"/>
              </a:spcAft>
            </a:pPr>
            <a:r>
              <a:rPr kumimoji="1" lang="en-US" dirty="0" smtClean="0">
                <a:solidFill>
                  <a:srgbClr val="000099"/>
                </a:solidFill>
                <a:cs typeface="Calibri" pitchFamily="34" charset="0"/>
              </a:rPr>
              <a:t> </a:t>
            </a:r>
            <a:r>
              <a:rPr kumimoji="1" lang="en-US" b="1" dirty="0" smtClean="0">
                <a:solidFill>
                  <a:srgbClr val="000099"/>
                </a:solidFill>
                <a:cs typeface="Calibri" pitchFamily="34" charset="0"/>
              </a:rPr>
              <a:t>MEASUREMENT</a:t>
            </a:r>
            <a:r>
              <a:rPr kumimoji="1" lang="en-US" dirty="0" smtClean="0">
                <a:solidFill>
                  <a:srgbClr val="000099"/>
                </a:solidFill>
                <a:cs typeface="Calibri" pitchFamily="34" charset="0"/>
              </a:rPr>
              <a:t>:  The State’s SPP/APR includes a comprehensive, multi-year State Systemic Improvement Plan, focused on improving results for children and youth with disabilities and their families</a:t>
            </a:r>
            <a:r>
              <a:rPr kumimoji="1" lang="en-US" dirty="0" smtClean="0">
                <a:solidFill>
                  <a:srgbClr val="000099"/>
                </a:solidFill>
                <a:cs typeface="Arial" pitchFamily="34" charset="0"/>
              </a:rPr>
              <a:t>.</a:t>
            </a:r>
          </a:p>
          <a:p>
            <a:pPr fontAlgn="base">
              <a:spcAft>
                <a:spcPct val="0"/>
              </a:spcAft>
            </a:pPr>
            <a:endParaRPr kumimoji="1" lang="en-US" dirty="0">
              <a:solidFill>
                <a:srgbClr val="000099"/>
              </a:solidFill>
            </a:endParaRPr>
          </a:p>
        </p:txBody>
      </p:sp>
    </p:spTree>
    <p:extLst>
      <p:ext uri="{BB962C8B-B14F-4D97-AF65-F5344CB8AC3E}">
        <p14:creationId xmlns:p14="http://schemas.microsoft.com/office/powerpoint/2010/main" val="3473878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71600" cy="6858000"/>
          </a:xfrm>
          <a:prstGeom prst="rect">
            <a:avLst/>
          </a:prstGeom>
          <a:gradFill flip="none" rotWithShape="1">
            <a:gsLst>
              <a:gs pos="0">
                <a:srgbClr val="003399"/>
              </a:gs>
              <a:gs pos="50000">
                <a:srgbClr val="003399">
                  <a:tint val="44500"/>
                  <a:satMod val="160000"/>
                </a:srgbClr>
              </a:gs>
              <a:gs pos="100000">
                <a:srgbClr val="003399">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en-US" sz="2400" dirty="0">
              <a:solidFill>
                <a:srgbClr val="FFFFFF"/>
              </a:solidFill>
            </a:endParaRPr>
          </a:p>
        </p:txBody>
      </p:sp>
      <p:pic>
        <p:nvPicPr>
          <p:cNvPr id="1026" name="Picture 1"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5240867"/>
            <a:ext cx="111252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335578" y="228600"/>
            <a:ext cx="7656022" cy="6248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en-US" sz="5400" b="1" dirty="0" smtClean="0">
                <a:solidFill>
                  <a:srgbClr val="C00000"/>
                </a:solidFill>
                <a:latin typeface="Calibri" pitchFamily="34" charset="0"/>
                <a:cs typeface="Calibri" pitchFamily="34" charset="0"/>
              </a:rPr>
              <a:t>SPP/APR:  </a:t>
            </a:r>
          </a:p>
          <a:p>
            <a:pPr algn="l" fontAlgn="base">
              <a:spcAft>
                <a:spcPct val="0"/>
              </a:spcAft>
            </a:pPr>
            <a:endParaRPr kumimoji="1" lang="en-US" sz="3100" dirty="0" smtClean="0">
              <a:solidFill>
                <a:srgbClr val="000099"/>
              </a:solidFill>
              <a:latin typeface="Calibri" pitchFamily="34" charset="0"/>
              <a:cs typeface="Calibri" pitchFamily="34" charset="0"/>
            </a:endParaRPr>
          </a:p>
          <a:p>
            <a:pPr fontAlgn="base">
              <a:spcAft>
                <a:spcPct val="0"/>
              </a:spcAft>
            </a:pPr>
            <a:r>
              <a:rPr kumimoji="1" lang="en-US" sz="3100" dirty="0" smtClean="0">
                <a:solidFill>
                  <a:srgbClr val="000099"/>
                </a:solidFill>
                <a:latin typeface="Comic Sans MS" panose="030F0702030302020204" pitchFamily="66" charset="0"/>
                <a:cs typeface="Calibri" pitchFamily="34" charset="0"/>
              </a:rPr>
              <a:t>Predetermined Targets</a:t>
            </a:r>
          </a:p>
          <a:p>
            <a:pPr algn="l" fontAlgn="base">
              <a:spcAft>
                <a:spcPct val="0"/>
              </a:spcAft>
            </a:pPr>
            <a:endParaRPr kumimoji="1" lang="en-US" sz="3100" dirty="0" smtClean="0">
              <a:solidFill>
                <a:srgbClr val="000099"/>
              </a:solidFill>
              <a:latin typeface="Calibri" pitchFamily="34" charset="0"/>
              <a:cs typeface="Calibri" pitchFamily="34" charset="0"/>
            </a:endParaRPr>
          </a:p>
          <a:p>
            <a:pPr marL="457200" indent="-457200" algn="l" fontAlgn="base">
              <a:spcAft>
                <a:spcPct val="0"/>
              </a:spcAft>
              <a:buFont typeface="Wingdings" panose="05000000000000000000" pitchFamily="2" charset="2"/>
              <a:buChar char="Ø"/>
            </a:pPr>
            <a:endParaRPr kumimoji="1" lang="en-US" sz="3100" dirty="0" smtClean="0">
              <a:solidFill>
                <a:srgbClr val="000099"/>
              </a:solidFill>
              <a:latin typeface="Calibri" pitchFamily="34" charset="0"/>
              <a:cs typeface="Calibri" pitchFamily="34" charset="0"/>
              <a:sym typeface="Wingdings"/>
            </a:endParaRPr>
          </a:p>
          <a:p>
            <a:pPr algn="l" fontAlgn="base">
              <a:lnSpc>
                <a:spcPct val="120000"/>
              </a:lnSpc>
              <a:spcAft>
                <a:spcPct val="0"/>
              </a:spcAft>
            </a:pPr>
            <a:r>
              <a:rPr kumimoji="1" lang="en-US" sz="3100" b="1" dirty="0">
                <a:solidFill>
                  <a:srgbClr val="000099"/>
                </a:solidFill>
                <a:latin typeface="Calibri" pitchFamily="34" charset="0"/>
                <a:cs typeface="Calibri" pitchFamily="34" charset="0"/>
                <a:sym typeface="Wingdings"/>
              </a:rPr>
              <a:t>	</a:t>
            </a:r>
            <a:r>
              <a:rPr kumimoji="1" lang="en-US" sz="3100" b="1" dirty="0" smtClean="0">
                <a:solidFill>
                  <a:srgbClr val="000099"/>
                </a:solidFill>
                <a:latin typeface="Calibri" pitchFamily="34" charset="0"/>
                <a:cs typeface="Calibri" pitchFamily="34" charset="0"/>
              </a:rPr>
              <a:t>	</a:t>
            </a:r>
            <a:r>
              <a:rPr kumimoji="1" lang="en-US" sz="2800" b="1" dirty="0" smtClean="0">
                <a:solidFill>
                  <a:srgbClr val="000099"/>
                </a:solidFill>
                <a:latin typeface="Calibri" pitchFamily="34" charset="0"/>
                <a:cs typeface="Calibri" pitchFamily="34" charset="0"/>
              </a:rPr>
              <a:t>         </a:t>
            </a:r>
            <a:endParaRPr kumimoji="1" lang="en-US" sz="2800" dirty="0" smtClean="0">
              <a:solidFill>
                <a:srgbClr val="000099"/>
              </a:solidFill>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84167406"/>
              </p:ext>
            </p:extLst>
          </p:nvPr>
        </p:nvGraphicFramePr>
        <p:xfrm>
          <a:off x="1524000" y="2362200"/>
          <a:ext cx="7086600" cy="3464560"/>
        </p:xfrm>
        <a:graphic>
          <a:graphicData uri="http://schemas.openxmlformats.org/drawingml/2006/table">
            <a:tbl>
              <a:tblPr firstRow="1" bandRow="1">
                <a:tableStyleId>{5C22544A-7EE6-4342-B048-85BDC9FD1C3A}</a:tableStyleId>
              </a:tblPr>
              <a:tblGrid>
                <a:gridCol w="1219200"/>
                <a:gridCol w="4267200"/>
                <a:gridCol w="1600200"/>
              </a:tblGrid>
              <a:tr h="304800">
                <a:tc>
                  <a:txBody>
                    <a:bodyPr/>
                    <a:lstStyle/>
                    <a:p>
                      <a:pPr algn="ctr"/>
                      <a:r>
                        <a:rPr lang="en-US" sz="2000" dirty="0" smtClean="0"/>
                        <a:t>Indicator</a:t>
                      </a:r>
                      <a:endParaRPr lang="en-US" sz="2000" dirty="0"/>
                    </a:p>
                  </a:txBody>
                  <a:tcPr/>
                </a:tc>
                <a:tc>
                  <a:txBody>
                    <a:bodyPr/>
                    <a:lstStyle/>
                    <a:p>
                      <a:pPr algn="ctr"/>
                      <a:r>
                        <a:rPr lang="en-US" sz="2000" dirty="0" smtClean="0"/>
                        <a:t>Focus</a:t>
                      </a:r>
                      <a:endParaRPr lang="en-US" sz="2000" dirty="0"/>
                    </a:p>
                  </a:txBody>
                  <a:tcPr/>
                </a:tc>
                <a:tc>
                  <a:txBody>
                    <a:bodyPr/>
                    <a:lstStyle/>
                    <a:p>
                      <a:pPr algn="ctr"/>
                      <a:r>
                        <a:rPr lang="en-US" sz="2000" dirty="0" smtClean="0"/>
                        <a:t>Target</a:t>
                      </a:r>
                      <a:endParaRPr lang="en-US" sz="2000" dirty="0"/>
                    </a:p>
                  </a:txBody>
                  <a:tcPr/>
                </a:tc>
              </a:tr>
              <a:tr h="370840">
                <a:tc>
                  <a:txBody>
                    <a:bodyPr/>
                    <a:lstStyle/>
                    <a:p>
                      <a:r>
                        <a:rPr lang="en-US" b="1" dirty="0" smtClean="0">
                          <a:solidFill>
                            <a:srgbClr val="000099"/>
                          </a:solidFill>
                        </a:rPr>
                        <a:t>1</a:t>
                      </a:r>
                      <a:endParaRPr lang="en-US" b="1" dirty="0">
                        <a:solidFill>
                          <a:srgbClr val="000099"/>
                        </a:solidFill>
                      </a:endParaRPr>
                    </a:p>
                  </a:txBody>
                  <a:tcPr/>
                </a:tc>
                <a:tc>
                  <a:txBody>
                    <a:bodyPr/>
                    <a:lstStyle/>
                    <a:p>
                      <a:r>
                        <a:rPr lang="en-US" b="1" dirty="0" smtClean="0">
                          <a:solidFill>
                            <a:srgbClr val="000099"/>
                          </a:solidFill>
                        </a:rPr>
                        <a:t>Graduation Rate</a:t>
                      </a:r>
                      <a:endParaRPr lang="en-US" b="1" dirty="0">
                        <a:solidFill>
                          <a:srgbClr val="000099"/>
                        </a:solidFill>
                      </a:endParaRPr>
                    </a:p>
                  </a:txBody>
                  <a:tcPr/>
                </a:tc>
                <a:tc>
                  <a:txBody>
                    <a:bodyPr/>
                    <a:lstStyle/>
                    <a:p>
                      <a:r>
                        <a:rPr lang="en-US" b="1" dirty="0" smtClean="0">
                          <a:solidFill>
                            <a:srgbClr val="000099"/>
                          </a:solidFill>
                        </a:rPr>
                        <a:t>ESEA Waiver</a:t>
                      </a:r>
                    </a:p>
                  </a:txBody>
                  <a:tcPr/>
                </a:tc>
              </a:tr>
              <a:tr h="370840">
                <a:tc>
                  <a:txBody>
                    <a:bodyPr/>
                    <a:lstStyle/>
                    <a:p>
                      <a:r>
                        <a:rPr lang="en-US" b="1" dirty="0" smtClean="0">
                          <a:solidFill>
                            <a:srgbClr val="000099"/>
                          </a:solidFill>
                        </a:rPr>
                        <a:t>3</a:t>
                      </a:r>
                      <a:endParaRPr lang="en-US" b="1" dirty="0">
                        <a:solidFill>
                          <a:srgbClr val="000099"/>
                        </a:solidFill>
                      </a:endParaRPr>
                    </a:p>
                  </a:txBody>
                  <a:tcPr/>
                </a:tc>
                <a:tc>
                  <a:txBody>
                    <a:bodyPr/>
                    <a:lstStyle/>
                    <a:p>
                      <a:r>
                        <a:rPr lang="en-US" b="1" dirty="0" smtClean="0">
                          <a:solidFill>
                            <a:srgbClr val="000099"/>
                          </a:solidFill>
                        </a:rPr>
                        <a:t>DCAS Participation/Achievement</a:t>
                      </a:r>
                      <a:endParaRPr lang="en-US" b="1" dirty="0">
                        <a:solidFill>
                          <a:srgbClr val="000099"/>
                        </a:solidFill>
                      </a:endParaRPr>
                    </a:p>
                  </a:txBody>
                  <a:tcPr/>
                </a:tc>
                <a:tc>
                  <a:txBody>
                    <a:bodyPr/>
                    <a:lstStyle/>
                    <a:p>
                      <a:r>
                        <a:rPr lang="en-US" b="1" dirty="0" smtClean="0">
                          <a:solidFill>
                            <a:srgbClr val="000099"/>
                          </a:solidFill>
                        </a:rPr>
                        <a:t>ESEA Waiver</a:t>
                      </a:r>
                      <a:endParaRPr lang="en-US" b="1" dirty="0">
                        <a:solidFill>
                          <a:srgbClr val="000099"/>
                        </a:solidFill>
                      </a:endParaRPr>
                    </a:p>
                  </a:txBody>
                  <a:tcPr/>
                </a:tc>
              </a:tr>
              <a:tr h="370840">
                <a:tc>
                  <a:txBody>
                    <a:bodyPr/>
                    <a:lstStyle/>
                    <a:p>
                      <a:r>
                        <a:rPr lang="en-US" b="1" dirty="0" smtClean="0">
                          <a:solidFill>
                            <a:srgbClr val="000099"/>
                          </a:solidFill>
                        </a:rPr>
                        <a:t>4b</a:t>
                      </a:r>
                      <a:endParaRPr lang="en-US" b="1" dirty="0">
                        <a:solidFill>
                          <a:srgbClr val="000099"/>
                        </a:solidFill>
                      </a:endParaRPr>
                    </a:p>
                  </a:txBody>
                  <a:tcPr/>
                </a:tc>
                <a:tc>
                  <a:txBody>
                    <a:bodyPr/>
                    <a:lstStyle/>
                    <a:p>
                      <a:r>
                        <a:rPr lang="en-US" b="1" dirty="0" smtClean="0">
                          <a:solidFill>
                            <a:srgbClr val="000099"/>
                          </a:solidFill>
                        </a:rPr>
                        <a:t>Disproportionality/Suspension &amp; Expulsion (race</a:t>
                      </a:r>
                      <a:r>
                        <a:rPr lang="en-US" b="1" baseline="0" dirty="0" smtClean="0">
                          <a:solidFill>
                            <a:srgbClr val="000099"/>
                          </a:solidFill>
                        </a:rPr>
                        <a:t> &amp; ethnicity)</a:t>
                      </a:r>
                      <a:endParaRPr lang="en-US" b="1" dirty="0">
                        <a:solidFill>
                          <a:srgbClr val="000099"/>
                        </a:solidFill>
                      </a:endParaRPr>
                    </a:p>
                  </a:txBody>
                  <a:tcPr/>
                </a:tc>
                <a:tc>
                  <a:txBody>
                    <a:bodyPr/>
                    <a:lstStyle/>
                    <a:p>
                      <a:r>
                        <a:rPr lang="en-US" b="1" dirty="0" smtClean="0">
                          <a:solidFill>
                            <a:srgbClr val="000099"/>
                          </a:solidFill>
                        </a:rPr>
                        <a:t>0%</a:t>
                      </a:r>
                      <a:endParaRPr lang="en-US" b="1" dirty="0">
                        <a:solidFill>
                          <a:srgbClr val="000099"/>
                        </a:solidFill>
                      </a:endParaRPr>
                    </a:p>
                  </a:txBody>
                  <a:tcPr/>
                </a:tc>
              </a:tr>
              <a:tr h="370840">
                <a:tc>
                  <a:txBody>
                    <a:bodyPr/>
                    <a:lstStyle/>
                    <a:p>
                      <a:r>
                        <a:rPr lang="en-US" b="1" dirty="0" smtClean="0">
                          <a:solidFill>
                            <a:srgbClr val="000099"/>
                          </a:solidFill>
                        </a:rPr>
                        <a:t>9 &amp; 10</a:t>
                      </a:r>
                      <a:endParaRPr lang="en-US" b="1" dirty="0">
                        <a:solidFill>
                          <a:srgbClr val="000099"/>
                        </a:solidFill>
                      </a:endParaRPr>
                    </a:p>
                  </a:txBody>
                  <a:tcPr/>
                </a:tc>
                <a:tc>
                  <a:txBody>
                    <a:bodyPr/>
                    <a:lstStyle/>
                    <a:p>
                      <a:r>
                        <a:rPr lang="en-US" b="1" dirty="0" smtClean="0">
                          <a:solidFill>
                            <a:srgbClr val="000099"/>
                          </a:solidFill>
                        </a:rPr>
                        <a:t>Disproportionate Representation</a:t>
                      </a:r>
                      <a:r>
                        <a:rPr lang="en-US" b="1" baseline="0" dirty="0" smtClean="0">
                          <a:solidFill>
                            <a:srgbClr val="000099"/>
                          </a:solidFill>
                        </a:rPr>
                        <a:t> re: Identification</a:t>
                      </a:r>
                      <a:endParaRPr lang="en-US" b="1" dirty="0">
                        <a:solidFill>
                          <a:srgbClr val="000099"/>
                        </a:solidFill>
                      </a:endParaRPr>
                    </a:p>
                  </a:txBody>
                  <a:tcPr/>
                </a:tc>
                <a:tc>
                  <a:txBody>
                    <a:bodyPr/>
                    <a:lstStyle/>
                    <a:p>
                      <a:r>
                        <a:rPr lang="en-US" b="1" dirty="0" smtClean="0">
                          <a:solidFill>
                            <a:srgbClr val="000099"/>
                          </a:solidFill>
                        </a:rPr>
                        <a:t>0%</a:t>
                      </a:r>
                      <a:endParaRPr lang="en-US" b="1" dirty="0">
                        <a:solidFill>
                          <a:srgbClr val="000099"/>
                        </a:solidFill>
                      </a:endParaRPr>
                    </a:p>
                  </a:txBody>
                  <a:tcPr/>
                </a:tc>
              </a:tr>
              <a:tr h="370840">
                <a:tc>
                  <a:txBody>
                    <a:bodyPr/>
                    <a:lstStyle/>
                    <a:p>
                      <a:r>
                        <a:rPr lang="en-US" b="1" dirty="0" smtClean="0">
                          <a:solidFill>
                            <a:srgbClr val="000099"/>
                          </a:solidFill>
                        </a:rPr>
                        <a:t>11</a:t>
                      </a:r>
                      <a:endParaRPr lang="en-US" b="1" dirty="0">
                        <a:solidFill>
                          <a:srgbClr val="000099"/>
                        </a:solidFill>
                      </a:endParaRPr>
                    </a:p>
                  </a:txBody>
                  <a:tcPr/>
                </a:tc>
                <a:tc>
                  <a:txBody>
                    <a:bodyPr/>
                    <a:lstStyle/>
                    <a:p>
                      <a:r>
                        <a:rPr lang="en-US" b="1" dirty="0" smtClean="0">
                          <a:solidFill>
                            <a:srgbClr val="000099"/>
                          </a:solidFill>
                        </a:rPr>
                        <a:t>Evaluation</a:t>
                      </a:r>
                      <a:r>
                        <a:rPr lang="en-US" b="1" baseline="0" dirty="0" smtClean="0">
                          <a:solidFill>
                            <a:srgbClr val="000099"/>
                          </a:solidFill>
                        </a:rPr>
                        <a:t> Timelines</a:t>
                      </a:r>
                      <a:endParaRPr lang="en-US" b="1" dirty="0">
                        <a:solidFill>
                          <a:srgbClr val="000099"/>
                        </a:solidFill>
                      </a:endParaRPr>
                    </a:p>
                  </a:txBody>
                  <a:tcPr/>
                </a:tc>
                <a:tc>
                  <a:txBody>
                    <a:bodyPr/>
                    <a:lstStyle/>
                    <a:p>
                      <a:r>
                        <a:rPr lang="en-US" b="1" dirty="0" smtClean="0">
                          <a:solidFill>
                            <a:srgbClr val="000099"/>
                          </a:solidFill>
                        </a:rPr>
                        <a:t>100%</a:t>
                      </a:r>
                      <a:endParaRPr lang="en-US" b="1" dirty="0">
                        <a:solidFill>
                          <a:srgbClr val="000099"/>
                        </a:solidFill>
                      </a:endParaRPr>
                    </a:p>
                  </a:txBody>
                  <a:tcPr/>
                </a:tc>
              </a:tr>
              <a:tr h="370840">
                <a:tc>
                  <a:txBody>
                    <a:bodyPr/>
                    <a:lstStyle/>
                    <a:p>
                      <a:r>
                        <a:rPr lang="en-US" b="1" dirty="0" smtClean="0">
                          <a:solidFill>
                            <a:srgbClr val="000099"/>
                          </a:solidFill>
                        </a:rPr>
                        <a:t>12 &amp; 13</a:t>
                      </a:r>
                      <a:endParaRPr lang="en-US" b="1" dirty="0">
                        <a:solidFill>
                          <a:srgbClr val="000099"/>
                        </a:solidFill>
                      </a:endParaRPr>
                    </a:p>
                  </a:txBody>
                  <a:tcPr/>
                </a:tc>
                <a:tc>
                  <a:txBody>
                    <a:bodyPr/>
                    <a:lstStyle/>
                    <a:p>
                      <a:r>
                        <a:rPr lang="en-US" b="1" dirty="0" smtClean="0">
                          <a:solidFill>
                            <a:srgbClr val="000099"/>
                          </a:solidFill>
                        </a:rPr>
                        <a:t>Secondary Transition</a:t>
                      </a:r>
                      <a:endParaRPr lang="en-US" b="1" dirty="0">
                        <a:solidFill>
                          <a:srgbClr val="000099"/>
                        </a:solidFill>
                      </a:endParaRPr>
                    </a:p>
                  </a:txBody>
                  <a:tcPr/>
                </a:tc>
                <a:tc>
                  <a:txBody>
                    <a:bodyPr/>
                    <a:lstStyle/>
                    <a:p>
                      <a:r>
                        <a:rPr lang="en-US" b="1" dirty="0" smtClean="0">
                          <a:solidFill>
                            <a:srgbClr val="000099"/>
                          </a:solidFill>
                        </a:rPr>
                        <a:t>100%</a:t>
                      </a:r>
                      <a:endParaRPr lang="en-US" b="1" dirty="0">
                        <a:solidFill>
                          <a:srgbClr val="000099"/>
                        </a:solidFill>
                      </a:endParaRPr>
                    </a:p>
                  </a:txBody>
                  <a:tcPr/>
                </a:tc>
              </a:tr>
            </a:tbl>
          </a:graphicData>
        </a:graphic>
      </p:graphicFrame>
    </p:spTree>
    <p:extLst>
      <p:ext uri="{BB962C8B-B14F-4D97-AF65-F5344CB8AC3E}">
        <p14:creationId xmlns:p14="http://schemas.microsoft.com/office/powerpoint/2010/main" val="336082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71600" cy="6858000"/>
          </a:xfrm>
          <a:prstGeom prst="rect">
            <a:avLst/>
          </a:prstGeom>
          <a:gradFill flip="none" rotWithShape="1">
            <a:gsLst>
              <a:gs pos="0">
                <a:srgbClr val="003399"/>
              </a:gs>
              <a:gs pos="50000">
                <a:srgbClr val="003399">
                  <a:tint val="44500"/>
                  <a:satMod val="160000"/>
                </a:srgbClr>
              </a:gs>
              <a:gs pos="100000">
                <a:srgbClr val="003399">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en-US" sz="2400" dirty="0">
              <a:solidFill>
                <a:srgbClr val="FFFFFF"/>
              </a:solidFill>
            </a:endParaRPr>
          </a:p>
        </p:txBody>
      </p:sp>
      <p:pic>
        <p:nvPicPr>
          <p:cNvPr id="1026" name="Picture 1"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5240867"/>
            <a:ext cx="111252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335578" y="228600"/>
            <a:ext cx="7656022" cy="6553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en-US" sz="7000" b="1" dirty="0" smtClean="0">
                <a:solidFill>
                  <a:srgbClr val="C00000"/>
                </a:solidFill>
                <a:latin typeface="Calibri" pitchFamily="34" charset="0"/>
                <a:cs typeface="Calibri" pitchFamily="34" charset="0"/>
              </a:rPr>
              <a:t>SPP/APR  </a:t>
            </a:r>
          </a:p>
          <a:p>
            <a:pPr algn="l" fontAlgn="base">
              <a:spcAft>
                <a:spcPct val="0"/>
              </a:spcAft>
            </a:pPr>
            <a:endParaRPr kumimoji="1" lang="en-US" sz="1800" dirty="0" smtClean="0">
              <a:solidFill>
                <a:srgbClr val="000099"/>
              </a:solidFill>
              <a:latin typeface="Calibri" pitchFamily="34" charset="0"/>
              <a:cs typeface="Calibri" pitchFamily="34" charset="0"/>
            </a:endParaRPr>
          </a:p>
          <a:p>
            <a:pPr fontAlgn="base">
              <a:spcAft>
                <a:spcPct val="0"/>
              </a:spcAft>
            </a:pPr>
            <a:r>
              <a:rPr kumimoji="1" lang="en-US" sz="2400" dirty="0" smtClean="0">
                <a:solidFill>
                  <a:srgbClr val="000099"/>
                </a:solidFill>
                <a:latin typeface="Comic Sans MS" panose="030F0702030302020204" pitchFamily="66" charset="0"/>
                <a:cs typeface="Calibri" pitchFamily="34" charset="0"/>
              </a:rPr>
              <a:t>Targets to be Determined with Stakeholders</a:t>
            </a:r>
          </a:p>
          <a:p>
            <a:pPr fontAlgn="base">
              <a:spcAft>
                <a:spcPct val="0"/>
              </a:spcAft>
            </a:pPr>
            <a:endParaRPr kumimoji="1" lang="en-US" sz="2400" dirty="0">
              <a:solidFill>
                <a:srgbClr val="000099"/>
              </a:solidFill>
              <a:latin typeface="Comic Sans MS" panose="030F0702030302020204" pitchFamily="66" charset="0"/>
              <a:cs typeface="Calibri" pitchFamily="34" charset="0"/>
            </a:endParaRPr>
          </a:p>
          <a:p>
            <a:pPr fontAlgn="base">
              <a:spcAft>
                <a:spcPct val="0"/>
              </a:spcAft>
            </a:pPr>
            <a:endParaRPr kumimoji="1" lang="en-US" sz="2400" dirty="0" smtClean="0">
              <a:solidFill>
                <a:srgbClr val="000099"/>
              </a:solidFill>
              <a:latin typeface="Comic Sans MS" panose="030F0702030302020204" pitchFamily="66" charset="0"/>
              <a:cs typeface="Calibri" pitchFamily="34" charset="0"/>
            </a:endParaRPr>
          </a:p>
          <a:p>
            <a:pPr fontAlgn="base">
              <a:spcAft>
                <a:spcPct val="0"/>
              </a:spcAft>
            </a:pPr>
            <a:endParaRPr kumimoji="1" lang="en-US" sz="2400" dirty="0">
              <a:solidFill>
                <a:srgbClr val="000099"/>
              </a:solidFill>
              <a:latin typeface="Comic Sans MS" panose="030F0702030302020204" pitchFamily="66" charset="0"/>
              <a:cs typeface="Calibri" pitchFamily="34" charset="0"/>
            </a:endParaRPr>
          </a:p>
          <a:p>
            <a:pPr fontAlgn="base">
              <a:spcAft>
                <a:spcPct val="0"/>
              </a:spcAft>
            </a:pPr>
            <a:endParaRPr kumimoji="1" lang="en-US" sz="2400" dirty="0" smtClean="0">
              <a:solidFill>
                <a:srgbClr val="000099"/>
              </a:solidFill>
              <a:latin typeface="Comic Sans MS" panose="030F0702030302020204" pitchFamily="66" charset="0"/>
              <a:cs typeface="Calibri" pitchFamily="34" charset="0"/>
            </a:endParaRPr>
          </a:p>
          <a:p>
            <a:pPr fontAlgn="base">
              <a:spcAft>
                <a:spcPct val="0"/>
              </a:spcAft>
            </a:pPr>
            <a:endParaRPr kumimoji="1" lang="en-US" sz="2400" dirty="0">
              <a:solidFill>
                <a:srgbClr val="000099"/>
              </a:solidFill>
              <a:latin typeface="Comic Sans MS" panose="030F0702030302020204" pitchFamily="66" charset="0"/>
              <a:cs typeface="Calibri" pitchFamily="34" charset="0"/>
            </a:endParaRPr>
          </a:p>
          <a:p>
            <a:pPr fontAlgn="base">
              <a:spcAft>
                <a:spcPct val="0"/>
              </a:spcAft>
            </a:pPr>
            <a:endParaRPr kumimoji="1" lang="en-US" sz="2400" dirty="0" smtClean="0">
              <a:solidFill>
                <a:srgbClr val="000099"/>
              </a:solidFill>
              <a:latin typeface="Comic Sans MS" panose="030F0702030302020204" pitchFamily="66" charset="0"/>
              <a:cs typeface="Calibri" pitchFamily="34" charset="0"/>
            </a:endParaRPr>
          </a:p>
          <a:p>
            <a:pPr fontAlgn="base">
              <a:spcAft>
                <a:spcPct val="0"/>
              </a:spcAft>
            </a:pPr>
            <a:endParaRPr kumimoji="1" lang="en-US" sz="2400" dirty="0">
              <a:solidFill>
                <a:srgbClr val="000099"/>
              </a:solidFill>
              <a:latin typeface="Comic Sans MS" panose="030F0702030302020204" pitchFamily="66" charset="0"/>
              <a:cs typeface="Calibri" pitchFamily="34" charset="0"/>
            </a:endParaRPr>
          </a:p>
          <a:p>
            <a:pPr fontAlgn="base">
              <a:spcAft>
                <a:spcPct val="0"/>
              </a:spcAft>
            </a:pPr>
            <a:endParaRPr kumimoji="1" lang="en-US" sz="2400" dirty="0" smtClean="0">
              <a:solidFill>
                <a:srgbClr val="000099"/>
              </a:solidFill>
              <a:latin typeface="Comic Sans MS" panose="030F0702030302020204" pitchFamily="66" charset="0"/>
              <a:cs typeface="Calibri" pitchFamily="34" charset="0"/>
            </a:endParaRPr>
          </a:p>
          <a:p>
            <a:pPr fontAlgn="base">
              <a:spcAft>
                <a:spcPct val="0"/>
              </a:spcAft>
            </a:pPr>
            <a:endParaRPr kumimoji="1" lang="en-US" sz="2400" dirty="0">
              <a:solidFill>
                <a:srgbClr val="000099"/>
              </a:solidFill>
              <a:latin typeface="Comic Sans MS" panose="030F0702030302020204" pitchFamily="66" charset="0"/>
              <a:cs typeface="Calibri" pitchFamily="34" charset="0"/>
            </a:endParaRPr>
          </a:p>
          <a:p>
            <a:pPr fontAlgn="base">
              <a:spcAft>
                <a:spcPct val="0"/>
              </a:spcAft>
            </a:pPr>
            <a:endParaRPr kumimoji="1" lang="en-US" sz="2400" dirty="0" smtClean="0">
              <a:solidFill>
                <a:srgbClr val="000099"/>
              </a:solidFill>
              <a:latin typeface="Comic Sans MS" panose="030F0702030302020204" pitchFamily="66" charset="0"/>
              <a:cs typeface="Calibri" pitchFamily="34" charset="0"/>
            </a:endParaRPr>
          </a:p>
          <a:p>
            <a:pPr fontAlgn="base">
              <a:spcAft>
                <a:spcPct val="0"/>
              </a:spcAft>
            </a:pPr>
            <a:endParaRPr kumimoji="1" lang="en-US" sz="2400" dirty="0">
              <a:solidFill>
                <a:srgbClr val="000099"/>
              </a:solidFill>
              <a:latin typeface="Comic Sans MS" panose="030F0702030302020204" pitchFamily="66" charset="0"/>
              <a:cs typeface="Calibri" pitchFamily="34" charset="0"/>
            </a:endParaRPr>
          </a:p>
          <a:p>
            <a:pPr fontAlgn="base">
              <a:lnSpc>
                <a:spcPct val="120000"/>
              </a:lnSpc>
              <a:spcAft>
                <a:spcPct val="0"/>
              </a:spcAft>
            </a:pPr>
            <a:r>
              <a:rPr kumimoji="1" lang="en-US" sz="3100" b="1" dirty="0">
                <a:solidFill>
                  <a:srgbClr val="000099"/>
                </a:solidFill>
                <a:latin typeface="Calibri" pitchFamily="34" charset="0"/>
                <a:cs typeface="Calibri" pitchFamily="34" charset="0"/>
                <a:sym typeface="Wingdings"/>
              </a:rPr>
              <a:t>	</a:t>
            </a:r>
            <a:r>
              <a:rPr kumimoji="1" lang="en-US" sz="3100" b="1" dirty="0" smtClean="0">
                <a:solidFill>
                  <a:srgbClr val="000099"/>
                </a:solidFill>
                <a:latin typeface="Calibri" pitchFamily="34" charset="0"/>
                <a:cs typeface="Calibri" pitchFamily="34" charset="0"/>
              </a:rPr>
              <a:t>	</a:t>
            </a:r>
            <a:r>
              <a:rPr kumimoji="1" lang="en-US" sz="2800" b="1" dirty="0" smtClean="0">
                <a:solidFill>
                  <a:srgbClr val="000099"/>
                </a:solidFill>
                <a:latin typeface="Calibri" pitchFamily="34" charset="0"/>
                <a:cs typeface="Calibri" pitchFamily="34" charset="0"/>
              </a:rPr>
              <a:t>         </a:t>
            </a:r>
            <a:endParaRPr kumimoji="1" lang="en-US" sz="2800" dirty="0" smtClean="0">
              <a:solidFill>
                <a:srgbClr val="000099"/>
              </a:solidFill>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43731650"/>
              </p:ext>
            </p:extLst>
          </p:nvPr>
        </p:nvGraphicFramePr>
        <p:xfrm>
          <a:off x="1734589" y="2619587"/>
          <a:ext cx="6858000" cy="3195320"/>
        </p:xfrm>
        <a:graphic>
          <a:graphicData uri="http://schemas.openxmlformats.org/drawingml/2006/table">
            <a:tbl>
              <a:tblPr firstRow="1" bandRow="1">
                <a:tableStyleId>{5C22544A-7EE6-4342-B048-85BDC9FD1C3A}</a:tableStyleId>
              </a:tblPr>
              <a:tblGrid>
                <a:gridCol w="1219200"/>
                <a:gridCol w="5638800"/>
              </a:tblGrid>
              <a:tr h="304800">
                <a:tc>
                  <a:txBody>
                    <a:bodyPr/>
                    <a:lstStyle/>
                    <a:p>
                      <a:pPr algn="ctr"/>
                      <a:r>
                        <a:rPr lang="en-US" sz="2000" dirty="0" smtClean="0"/>
                        <a:t>Indicator</a:t>
                      </a:r>
                      <a:endParaRPr lang="en-US" sz="2000" dirty="0"/>
                    </a:p>
                  </a:txBody>
                  <a:tcPr/>
                </a:tc>
                <a:tc>
                  <a:txBody>
                    <a:bodyPr/>
                    <a:lstStyle/>
                    <a:p>
                      <a:pPr algn="ctr"/>
                      <a:r>
                        <a:rPr lang="en-US" sz="2000" dirty="0" smtClean="0"/>
                        <a:t>Focus</a:t>
                      </a:r>
                      <a:endParaRPr lang="en-US" sz="2000" dirty="0"/>
                    </a:p>
                  </a:txBody>
                  <a:tcPr/>
                </a:tc>
              </a:tr>
              <a:tr h="370840">
                <a:tc>
                  <a:txBody>
                    <a:bodyPr/>
                    <a:lstStyle/>
                    <a:p>
                      <a:r>
                        <a:rPr lang="en-US" b="1" dirty="0" smtClean="0">
                          <a:solidFill>
                            <a:srgbClr val="000099"/>
                          </a:solidFill>
                        </a:rPr>
                        <a:t>2</a:t>
                      </a:r>
                      <a:endParaRPr lang="en-US" b="1" dirty="0">
                        <a:solidFill>
                          <a:srgbClr val="000099"/>
                        </a:solidFill>
                      </a:endParaRPr>
                    </a:p>
                  </a:txBody>
                  <a:tcPr/>
                </a:tc>
                <a:tc>
                  <a:txBody>
                    <a:bodyPr/>
                    <a:lstStyle/>
                    <a:p>
                      <a:r>
                        <a:rPr lang="en-US" b="1" dirty="0" smtClean="0">
                          <a:solidFill>
                            <a:srgbClr val="000099"/>
                          </a:solidFill>
                        </a:rPr>
                        <a:t>Dropout Rate</a:t>
                      </a:r>
                      <a:endParaRPr lang="en-US" b="1" dirty="0">
                        <a:solidFill>
                          <a:srgbClr val="000099"/>
                        </a:solidFill>
                      </a:endParaRPr>
                    </a:p>
                  </a:txBody>
                  <a:tcPr/>
                </a:tc>
              </a:tr>
              <a:tr h="370840">
                <a:tc>
                  <a:txBody>
                    <a:bodyPr/>
                    <a:lstStyle/>
                    <a:p>
                      <a:r>
                        <a:rPr lang="en-US" b="1" dirty="0" smtClean="0">
                          <a:solidFill>
                            <a:srgbClr val="000099"/>
                          </a:solidFill>
                        </a:rPr>
                        <a:t>4a</a:t>
                      </a:r>
                      <a:endParaRPr lang="en-US" b="1" dirty="0">
                        <a:solidFill>
                          <a:srgbClr val="000099"/>
                        </a:solidFill>
                      </a:endParaRPr>
                    </a:p>
                  </a:txBody>
                  <a:tcPr/>
                </a:tc>
                <a:tc>
                  <a:txBody>
                    <a:bodyPr/>
                    <a:lstStyle/>
                    <a:p>
                      <a:r>
                        <a:rPr lang="en-US" b="1" dirty="0" smtClean="0">
                          <a:solidFill>
                            <a:srgbClr val="000099"/>
                          </a:solidFill>
                        </a:rPr>
                        <a:t>Disproportionality/Suspension &amp; Expulsion </a:t>
                      </a:r>
                    </a:p>
                    <a:p>
                      <a:r>
                        <a:rPr lang="en-US" b="1" dirty="0" smtClean="0">
                          <a:solidFill>
                            <a:srgbClr val="000099"/>
                          </a:solidFill>
                        </a:rPr>
                        <a:t>(SWD</a:t>
                      </a:r>
                      <a:r>
                        <a:rPr lang="en-US" b="1" baseline="0" dirty="0" smtClean="0">
                          <a:solidFill>
                            <a:srgbClr val="000099"/>
                          </a:solidFill>
                        </a:rPr>
                        <a:t> &gt; 10 days)</a:t>
                      </a:r>
                      <a:endParaRPr lang="en-US" b="1" dirty="0">
                        <a:solidFill>
                          <a:srgbClr val="000099"/>
                        </a:solidFill>
                      </a:endParaRPr>
                    </a:p>
                  </a:txBody>
                  <a:tcPr/>
                </a:tc>
              </a:tr>
              <a:tr h="370840">
                <a:tc>
                  <a:txBody>
                    <a:bodyPr/>
                    <a:lstStyle/>
                    <a:p>
                      <a:r>
                        <a:rPr lang="en-US" b="1" dirty="0" smtClean="0">
                          <a:solidFill>
                            <a:srgbClr val="000099"/>
                          </a:solidFill>
                        </a:rPr>
                        <a:t>5 &amp; 6</a:t>
                      </a:r>
                      <a:endParaRPr lang="en-US" b="1" dirty="0">
                        <a:solidFill>
                          <a:srgbClr val="000099"/>
                        </a:solidFill>
                      </a:endParaRPr>
                    </a:p>
                  </a:txBody>
                  <a:tcPr/>
                </a:tc>
                <a:tc>
                  <a:txBody>
                    <a:bodyPr/>
                    <a:lstStyle/>
                    <a:p>
                      <a:r>
                        <a:rPr lang="en-US" b="1" dirty="0" smtClean="0">
                          <a:solidFill>
                            <a:srgbClr val="000099"/>
                          </a:solidFill>
                        </a:rPr>
                        <a:t>LRE</a:t>
                      </a:r>
                      <a:endParaRPr lang="en-US" b="1" dirty="0">
                        <a:solidFill>
                          <a:srgbClr val="000099"/>
                        </a:solidFill>
                      </a:endParaRPr>
                    </a:p>
                  </a:txBody>
                  <a:tcPr/>
                </a:tc>
              </a:tr>
              <a:tr h="370840">
                <a:tc>
                  <a:txBody>
                    <a:bodyPr/>
                    <a:lstStyle/>
                    <a:p>
                      <a:r>
                        <a:rPr lang="en-US" b="1" dirty="0" smtClean="0">
                          <a:solidFill>
                            <a:srgbClr val="000099"/>
                          </a:solidFill>
                        </a:rPr>
                        <a:t>7</a:t>
                      </a:r>
                      <a:endParaRPr lang="en-US" b="1" dirty="0">
                        <a:solidFill>
                          <a:srgbClr val="000099"/>
                        </a:solidFill>
                      </a:endParaRPr>
                    </a:p>
                  </a:txBody>
                  <a:tcPr/>
                </a:tc>
                <a:tc>
                  <a:txBody>
                    <a:bodyPr/>
                    <a:lstStyle/>
                    <a:p>
                      <a:r>
                        <a:rPr lang="en-US" b="1" dirty="0" smtClean="0">
                          <a:solidFill>
                            <a:srgbClr val="000099"/>
                          </a:solidFill>
                        </a:rPr>
                        <a:t>Early Childhood Outcomes</a:t>
                      </a:r>
                      <a:endParaRPr lang="en-US" b="1" dirty="0">
                        <a:solidFill>
                          <a:srgbClr val="000099"/>
                        </a:solidFill>
                      </a:endParaRPr>
                    </a:p>
                  </a:txBody>
                  <a:tcPr/>
                </a:tc>
              </a:tr>
              <a:tr h="370840">
                <a:tc>
                  <a:txBody>
                    <a:bodyPr/>
                    <a:lstStyle/>
                    <a:p>
                      <a:r>
                        <a:rPr lang="en-US" b="1" dirty="0" smtClean="0">
                          <a:solidFill>
                            <a:srgbClr val="000099"/>
                          </a:solidFill>
                        </a:rPr>
                        <a:t>8</a:t>
                      </a:r>
                      <a:endParaRPr lang="en-US" b="1" dirty="0">
                        <a:solidFill>
                          <a:srgbClr val="000099"/>
                        </a:solidFill>
                      </a:endParaRPr>
                    </a:p>
                  </a:txBody>
                  <a:tcPr/>
                </a:tc>
                <a:tc>
                  <a:txBody>
                    <a:bodyPr/>
                    <a:lstStyle/>
                    <a:p>
                      <a:r>
                        <a:rPr lang="en-US" b="1" dirty="0" smtClean="0">
                          <a:solidFill>
                            <a:srgbClr val="000099"/>
                          </a:solidFill>
                        </a:rPr>
                        <a:t>Parent Involvement</a:t>
                      </a:r>
                      <a:endParaRPr lang="en-US" b="1" dirty="0">
                        <a:solidFill>
                          <a:srgbClr val="000099"/>
                        </a:solidFill>
                      </a:endParaRPr>
                    </a:p>
                  </a:txBody>
                  <a:tcPr/>
                </a:tc>
              </a:tr>
              <a:tr h="370840">
                <a:tc>
                  <a:txBody>
                    <a:bodyPr/>
                    <a:lstStyle/>
                    <a:p>
                      <a:r>
                        <a:rPr lang="en-US" b="1" dirty="0" smtClean="0">
                          <a:solidFill>
                            <a:srgbClr val="000099"/>
                          </a:solidFill>
                        </a:rPr>
                        <a:t>14</a:t>
                      </a:r>
                      <a:endParaRPr lang="en-US" b="1" dirty="0">
                        <a:solidFill>
                          <a:srgbClr val="000099"/>
                        </a:solidFill>
                      </a:endParaRPr>
                    </a:p>
                  </a:txBody>
                  <a:tcPr/>
                </a:tc>
                <a:tc>
                  <a:txBody>
                    <a:bodyPr/>
                    <a:lstStyle/>
                    <a:p>
                      <a:r>
                        <a:rPr lang="en-US" b="1" dirty="0" smtClean="0">
                          <a:solidFill>
                            <a:srgbClr val="000099"/>
                          </a:solidFill>
                        </a:rPr>
                        <a:t>Secondary Transition</a:t>
                      </a:r>
                      <a:endParaRPr lang="en-US" b="1" dirty="0">
                        <a:solidFill>
                          <a:srgbClr val="000099"/>
                        </a:solidFill>
                      </a:endParaRPr>
                    </a:p>
                  </a:txBody>
                  <a:tcPr/>
                </a:tc>
              </a:tr>
            </a:tbl>
          </a:graphicData>
        </a:graphic>
      </p:graphicFrame>
      <p:pic>
        <p:nvPicPr>
          <p:cNvPr id="5" name="Picture 2" descr="C:\Users\barbara.mazza\AppData\Local\Microsoft\Windows\Temporary Internet Files\Content.IE5\4GXIY4AW\MC90007093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57200"/>
            <a:ext cx="1023176" cy="96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043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71600" cy="6858000"/>
          </a:xfrm>
          <a:prstGeom prst="rect">
            <a:avLst/>
          </a:prstGeom>
          <a:gradFill flip="none" rotWithShape="1">
            <a:gsLst>
              <a:gs pos="0">
                <a:srgbClr val="003399"/>
              </a:gs>
              <a:gs pos="50000">
                <a:srgbClr val="003399">
                  <a:tint val="44500"/>
                  <a:satMod val="160000"/>
                </a:srgbClr>
              </a:gs>
              <a:gs pos="100000">
                <a:srgbClr val="003399">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en-US" sz="2400" dirty="0">
              <a:solidFill>
                <a:srgbClr val="FFFFFF"/>
              </a:solidFill>
            </a:endParaRPr>
          </a:p>
        </p:txBody>
      </p:sp>
      <p:pic>
        <p:nvPicPr>
          <p:cNvPr id="1026" name="Picture 1" descr="untit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 y="5240867"/>
            <a:ext cx="111252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p:cNvGraphicFramePr>
          <p:nvPr>
            <p:extLst>
              <p:ext uri="{D42A27DB-BD31-4B8C-83A1-F6EECF244321}">
                <p14:modId xmlns:p14="http://schemas.microsoft.com/office/powerpoint/2010/main" val="3339311582"/>
              </p:ext>
            </p:extLst>
          </p:nvPr>
        </p:nvGraphicFramePr>
        <p:xfrm>
          <a:off x="1701420" y="1371600"/>
          <a:ext cx="7239001" cy="2377440"/>
        </p:xfrm>
        <a:graphic>
          <a:graphicData uri="http://schemas.openxmlformats.org/drawingml/2006/table">
            <a:tbl>
              <a:tblPr firstRow="1" bandRow="1">
                <a:tableStyleId>{93296810-A885-4BE3-A3E7-6D5BEEA58F35}</a:tableStyleId>
              </a:tblPr>
              <a:tblGrid>
                <a:gridCol w="1837508"/>
                <a:gridCol w="527744"/>
                <a:gridCol w="1181858"/>
                <a:gridCol w="1809750"/>
                <a:gridCol w="1882141"/>
              </a:tblGrid>
              <a:tr h="1116419">
                <a:tc gridSpan="2">
                  <a:txBody>
                    <a:bodyPr/>
                    <a:lstStyle/>
                    <a:p>
                      <a:pPr algn="ctr"/>
                      <a:r>
                        <a:rPr lang="en-US" sz="3600" dirty="0" smtClean="0"/>
                        <a:t>Phase 1</a:t>
                      </a:r>
                      <a:endParaRPr lang="en-US" sz="3600" dirty="0">
                        <a:latin typeface="Arial Rounded MT Bold" panose="020F0704030504030204" pitchFamily="34" charset="0"/>
                      </a:endParaRPr>
                    </a:p>
                  </a:txBody>
                  <a:tcPr/>
                </a:tc>
                <a:tc hMerge="1">
                  <a:txBody>
                    <a:bodyPr/>
                    <a:lstStyle/>
                    <a:p>
                      <a:endParaRPr lang="en-US"/>
                    </a:p>
                  </a:txBody>
                  <a:tcPr/>
                </a:tc>
                <a:tc gridSpan="2">
                  <a:txBody>
                    <a:bodyPr/>
                    <a:lstStyle/>
                    <a:p>
                      <a:pPr algn="ctr"/>
                      <a:r>
                        <a:rPr lang="en-US" sz="3600" dirty="0" smtClean="0"/>
                        <a:t>Phase</a:t>
                      </a:r>
                      <a:r>
                        <a:rPr lang="en-US" sz="3600" baseline="0" dirty="0" smtClean="0"/>
                        <a:t> 2</a:t>
                      </a:r>
                      <a:endParaRPr lang="en-US" sz="3600" dirty="0">
                        <a:latin typeface="Arial Rounded MT Bold" panose="020F0704030504030204" pitchFamily="34" charset="0"/>
                      </a:endParaRPr>
                    </a:p>
                  </a:txBody>
                  <a:tcPr/>
                </a:tc>
                <a:tc hMerge="1">
                  <a:txBody>
                    <a:bodyPr/>
                    <a:lstStyle/>
                    <a:p>
                      <a:endParaRPr lang="en-US"/>
                    </a:p>
                  </a:txBody>
                  <a:tcPr/>
                </a:tc>
                <a:tc>
                  <a:txBody>
                    <a:bodyPr/>
                    <a:lstStyle/>
                    <a:p>
                      <a:pPr algn="ctr"/>
                      <a:r>
                        <a:rPr lang="en-US" sz="3600" dirty="0" smtClean="0"/>
                        <a:t>Phase 3</a:t>
                      </a:r>
                      <a:endParaRPr lang="en-US" sz="3600" dirty="0" smtClean="0">
                        <a:latin typeface="Arial Rounded MT Bold" panose="020F0704030504030204" pitchFamily="34" charset="0"/>
                      </a:endParaRPr>
                    </a:p>
                  </a:txBody>
                  <a:tcPr/>
                </a:tc>
              </a:tr>
              <a:tr h="990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Analysis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i="1" dirty="0" smtClean="0">
                        <a:solidFill>
                          <a:srgbClr val="000099"/>
                        </a:solidFill>
                        <a:latin typeface="Arial Rounded MT Bold" panose="020F0704030504030204" pitchFamily="34"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Plan</a:t>
                      </a:r>
                      <a:endParaRPr lang="en-US" sz="2400" b="1" i="1" dirty="0">
                        <a:solidFill>
                          <a:srgbClr val="000099"/>
                        </a:solidFill>
                        <a:latin typeface="Arial Rounded MT Bold" panose="020F0704030504030204"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i="1" dirty="0">
                        <a:solidFill>
                          <a:srgbClr val="000099"/>
                        </a:solidFill>
                        <a:latin typeface="Arial Rounded MT Bold" panose="020F07040305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Implement</a:t>
                      </a:r>
                      <a:endParaRPr lang="en-US" sz="2400" b="1" i="1" dirty="0">
                        <a:solidFill>
                          <a:srgbClr val="000099"/>
                        </a:solidFill>
                        <a:latin typeface="Arial Rounded MT Bold" panose="020F07040305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Evaluation</a:t>
                      </a:r>
                      <a:endParaRPr lang="en-US" sz="2400" b="1" i="1" dirty="0" smtClean="0">
                        <a:solidFill>
                          <a:srgbClr val="000099"/>
                        </a:solidFill>
                        <a:latin typeface="Arial Rounded MT Bold" panose="020F0704030504030204" pitchFamily="34" charset="0"/>
                      </a:endParaRPr>
                    </a:p>
                  </a:txBody>
                  <a:tcPr/>
                </a:tc>
              </a:tr>
            </a:tbl>
          </a:graphicData>
        </a:graphic>
      </p:graphicFrame>
      <p:sp>
        <p:nvSpPr>
          <p:cNvPr id="7" name="TextBox 6"/>
          <p:cNvSpPr txBox="1"/>
          <p:nvPr/>
        </p:nvSpPr>
        <p:spPr>
          <a:xfrm>
            <a:off x="1417403" y="221776"/>
            <a:ext cx="7523018" cy="1200329"/>
          </a:xfrm>
          <a:prstGeom prst="rect">
            <a:avLst/>
          </a:prstGeom>
          <a:noFill/>
        </p:spPr>
        <p:txBody>
          <a:bodyPr wrap="square" rtlCol="0">
            <a:spAutoFit/>
          </a:bodyPr>
          <a:lstStyle/>
          <a:p>
            <a:pPr algn="ctr" fontAlgn="base">
              <a:spcBef>
                <a:spcPct val="0"/>
              </a:spcBef>
              <a:spcAft>
                <a:spcPct val="0"/>
              </a:spcAft>
            </a:pPr>
            <a:r>
              <a:rPr kumimoji="1" lang="en-US" sz="2400" b="1" dirty="0" smtClean="0">
                <a:solidFill>
                  <a:srgbClr val="3333FF"/>
                </a:solidFill>
                <a:cs typeface="Calibri" pitchFamily="34" charset="0"/>
              </a:rPr>
              <a:t>Improving Results for Students with Disabilities</a:t>
            </a:r>
          </a:p>
          <a:p>
            <a:pPr algn="ctr" fontAlgn="base">
              <a:spcBef>
                <a:spcPct val="0"/>
              </a:spcBef>
              <a:spcAft>
                <a:spcPct val="0"/>
              </a:spcAft>
            </a:pPr>
            <a:r>
              <a:rPr kumimoji="1" lang="en-US" sz="2400" b="1" dirty="0" smtClean="0">
                <a:solidFill>
                  <a:srgbClr val="3333FF"/>
                </a:solidFill>
                <a:cs typeface="Calibri" pitchFamily="34" charset="0"/>
              </a:rPr>
              <a:t>State Systemic Improvement Plan (SSIP)</a:t>
            </a:r>
          </a:p>
          <a:p>
            <a:pPr algn="ctr" fontAlgn="base">
              <a:spcBef>
                <a:spcPct val="0"/>
              </a:spcBef>
              <a:spcAft>
                <a:spcPct val="0"/>
              </a:spcAft>
            </a:pPr>
            <a:r>
              <a:rPr kumimoji="1" lang="en-US" sz="2400" b="1" dirty="0" smtClean="0">
                <a:solidFill>
                  <a:srgbClr val="3333FF"/>
                </a:solidFill>
                <a:cs typeface="Calibri" pitchFamily="34" charset="0"/>
              </a:rPr>
              <a:t>5 year plan</a:t>
            </a:r>
            <a:endParaRPr kumimoji="1" lang="en-US" sz="2400" b="1" dirty="0">
              <a:solidFill>
                <a:srgbClr val="3333FF"/>
              </a:solidFill>
              <a:cs typeface="Calibri" pitchFamily="34" charset="0"/>
            </a:endParaRPr>
          </a:p>
        </p:txBody>
      </p:sp>
      <p:sp>
        <p:nvSpPr>
          <p:cNvPr id="3" name="TextBox 2"/>
          <p:cNvSpPr txBox="1"/>
          <p:nvPr/>
        </p:nvSpPr>
        <p:spPr>
          <a:xfrm>
            <a:off x="1746913" y="4038600"/>
            <a:ext cx="7187821" cy="2585323"/>
          </a:xfrm>
          <a:prstGeom prst="rect">
            <a:avLst/>
          </a:prstGeom>
          <a:noFill/>
        </p:spPr>
        <p:txBody>
          <a:bodyPr wrap="square" rtlCol="0">
            <a:spAutoFit/>
          </a:bodyPr>
          <a:lstStyle/>
          <a:p>
            <a:pPr fontAlgn="base">
              <a:lnSpc>
                <a:spcPct val="150000"/>
              </a:lnSpc>
              <a:spcBef>
                <a:spcPct val="0"/>
              </a:spcBef>
              <a:spcAft>
                <a:spcPct val="0"/>
              </a:spcAft>
            </a:pPr>
            <a:r>
              <a:rPr kumimoji="1" lang="en-US" b="1" dirty="0" smtClean="0">
                <a:solidFill>
                  <a:srgbClr val="000000"/>
                </a:solidFill>
                <a:latin typeface="Times New Roman" pitchFamily="18" charset="0"/>
                <a:cs typeface="Calibri" pitchFamily="34" charset="0"/>
                <a:sym typeface="Wingdings"/>
              </a:rPr>
              <a:t> Data Analysis</a:t>
            </a:r>
          </a:p>
          <a:p>
            <a:pPr fontAlgn="base">
              <a:lnSpc>
                <a:spcPct val="150000"/>
              </a:lnSpc>
              <a:spcBef>
                <a:spcPct val="0"/>
              </a:spcBef>
              <a:spcAft>
                <a:spcPct val="0"/>
              </a:spcAft>
            </a:pPr>
            <a:r>
              <a:rPr kumimoji="1" lang="en-US" b="1" dirty="0">
                <a:solidFill>
                  <a:srgbClr val="000000"/>
                </a:solidFill>
                <a:latin typeface="Times New Roman" pitchFamily="18" charset="0"/>
                <a:cs typeface="Calibri" pitchFamily="34" charset="0"/>
                <a:sym typeface="Wingdings"/>
              </a:rPr>
              <a:t> </a:t>
            </a:r>
            <a:r>
              <a:rPr kumimoji="1" lang="en-US" b="1" dirty="0" smtClean="0">
                <a:solidFill>
                  <a:srgbClr val="000000"/>
                </a:solidFill>
                <a:latin typeface="Times New Roman" pitchFamily="18" charset="0"/>
                <a:cs typeface="Calibri" pitchFamily="34" charset="0"/>
                <a:sym typeface="Wingdings"/>
              </a:rPr>
              <a:t>State-Identified </a:t>
            </a:r>
            <a:r>
              <a:rPr kumimoji="1" lang="en-US" b="1" dirty="0">
                <a:solidFill>
                  <a:srgbClr val="000000"/>
                </a:solidFill>
                <a:latin typeface="Times New Roman" pitchFamily="18" charset="0"/>
                <a:cs typeface="Calibri" pitchFamily="34" charset="0"/>
                <a:sym typeface="Wingdings"/>
              </a:rPr>
              <a:t>Measurable Target</a:t>
            </a:r>
          </a:p>
          <a:p>
            <a:pPr fontAlgn="base">
              <a:lnSpc>
                <a:spcPct val="150000"/>
              </a:lnSpc>
              <a:spcBef>
                <a:spcPct val="0"/>
              </a:spcBef>
              <a:spcAft>
                <a:spcPct val="0"/>
              </a:spcAft>
            </a:pPr>
            <a:r>
              <a:rPr kumimoji="1" lang="en-US" b="1" dirty="0" smtClean="0">
                <a:solidFill>
                  <a:srgbClr val="000000"/>
                </a:solidFill>
                <a:latin typeface="Times New Roman" pitchFamily="18" charset="0"/>
                <a:cs typeface="Calibri" pitchFamily="34" charset="0"/>
                <a:sym typeface="Wingdings"/>
              </a:rPr>
              <a:t> </a:t>
            </a:r>
            <a:r>
              <a:rPr kumimoji="1" lang="en-US" b="1" dirty="0">
                <a:solidFill>
                  <a:srgbClr val="000000"/>
                </a:solidFill>
                <a:latin typeface="Times New Roman" pitchFamily="18" charset="0"/>
                <a:cs typeface="Calibri" pitchFamily="34" charset="0"/>
              </a:rPr>
              <a:t>Infrastructure Analysis</a:t>
            </a:r>
          </a:p>
          <a:p>
            <a:pPr fontAlgn="base">
              <a:lnSpc>
                <a:spcPct val="150000"/>
              </a:lnSpc>
              <a:spcBef>
                <a:spcPct val="0"/>
              </a:spcBef>
              <a:spcAft>
                <a:spcPct val="0"/>
              </a:spcAft>
            </a:pPr>
            <a:r>
              <a:rPr kumimoji="1" lang="en-US" b="1" dirty="0" smtClean="0">
                <a:solidFill>
                  <a:srgbClr val="000000"/>
                </a:solidFill>
                <a:latin typeface="Times New Roman" pitchFamily="18" charset="0"/>
                <a:cs typeface="Calibri" pitchFamily="34" charset="0"/>
                <a:sym typeface="Wingdings"/>
              </a:rPr>
              <a:t> </a:t>
            </a:r>
            <a:r>
              <a:rPr kumimoji="1" lang="en-US" b="1" dirty="0">
                <a:solidFill>
                  <a:srgbClr val="000000"/>
                </a:solidFill>
                <a:latin typeface="Times New Roman" pitchFamily="18" charset="0"/>
                <a:cs typeface="Calibri" pitchFamily="34" charset="0"/>
                <a:sym typeface="Wingdings"/>
              </a:rPr>
              <a:t>Root Cause Analysis</a:t>
            </a:r>
          </a:p>
          <a:p>
            <a:pPr fontAlgn="base">
              <a:lnSpc>
                <a:spcPct val="150000"/>
              </a:lnSpc>
              <a:spcBef>
                <a:spcPct val="0"/>
              </a:spcBef>
              <a:spcAft>
                <a:spcPct val="0"/>
              </a:spcAft>
            </a:pPr>
            <a:r>
              <a:rPr kumimoji="1" lang="en-US" b="1" dirty="0" smtClean="0">
                <a:solidFill>
                  <a:srgbClr val="000000"/>
                </a:solidFill>
                <a:latin typeface="Times New Roman" pitchFamily="18" charset="0"/>
                <a:cs typeface="Calibri" pitchFamily="34" charset="0"/>
                <a:sym typeface="Wingdings"/>
              </a:rPr>
              <a:t> </a:t>
            </a:r>
            <a:r>
              <a:rPr kumimoji="1" lang="en-US" b="1" dirty="0">
                <a:solidFill>
                  <a:srgbClr val="000000"/>
                </a:solidFill>
                <a:latin typeface="Times New Roman" pitchFamily="18" charset="0"/>
                <a:cs typeface="Calibri" pitchFamily="34" charset="0"/>
              </a:rPr>
              <a:t>Theory of Action</a:t>
            </a:r>
          </a:p>
          <a:p>
            <a:pPr fontAlgn="base">
              <a:lnSpc>
                <a:spcPct val="150000"/>
              </a:lnSpc>
              <a:spcBef>
                <a:spcPct val="0"/>
              </a:spcBef>
              <a:spcAft>
                <a:spcPct val="0"/>
              </a:spcAft>
            </a:pPr>
            <a:r>
              <a:rPr kumimoji="1" lang="en-US" b="1" dirty="0" smtClean="0">
                <a:solidFill>
                  <a:srgbClr val="000000"/>
                </a:solidFill>
                <a:latin typeface="Times New Roman" pitchFamily="18" charset="0"/>
                <a:cs typeface="Calibri" pitchFamily="34" charset="0"/>
                <a:sym typeface="Wingdings"/>
              </a:rPr>
              <a:t> </a:t>
            </a:r>
            <a:r>
              <a:rPr kumimoji="1" lang="en-US" b="1" dirty="0">
                <a:solidFill>
                  <a:srgbClr val="000000"/>
                </a:solidFill>
                <a:latin typeface="Times New Roman" pitchFamily="18" charset="0"/>
                <a:cs typeface="Calibri" pitchFamily="34" charset="0"/>
              </a:rPr>
              <a:t>Develop </a:t>
            </a:r>
            <a:r>
              <a:rPr kumimoji="1" lang="en-US" b="1" dirty="0" smtClean="0">
                <a:solidFill>
                  <a:srgbClr val="000000"/>
                </a:solidFill>
                <a:latin typeface="Times New Roman" pitchFamily="18" charset="0"/>
                <a:cs typeface="Calibri" pitchFamily="34" charset="0"/>
              </a:rPr>
              <a:t>Plan</a:t>
            </a:r>
            <a:endParaRPr kumimoji="1" lang="en-US" b="1" dirty="0">
              <a:solidFill>
                <a:srgbClr val="000000"/>
              </a:solidFill>
              <a:latin typeface="Times New Roman" pitchFamily="18" charset="0"/>
              <a:cs typeface="Calibri" pitchFamily="34" charset="0"/>
            </a:endParaRPr>
          </a:p>
        </p:txBody>
      </p:sp>
      <p:sp>
        <p:nvSpPr>
          <p:cNvPr id="5" name="Down Arrow 4"/>
          <p:cNvSpPr/>
          <p:nvPr/>
        </p:nvSpPr>
        <p:spPr bwMode="auto">
          <a:xfrm>
            <a:off x="2514600" y="373380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kumimoji="1" lang="en-US" sz="2400" smtClean="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64711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71600" cy="6858000"/>
          </a:xfrm>
          <a:prstGeom prst="rect">
            <a:avLst/>
          </a:prstGeom>
          <a:gradFill flip="none" rotWithShape="1">
            <a:gsLst>
              <a:gs pos="0">
                <a:srgbClr val="003399"/>
              </a:gs>
              <a:gs pos="50000">
                <a:srgbClr val="003399">
                  <a:tint val="44500"/>
                  <a:satMod val="160000"/>
                </a:srgbClr>
              </a:gs>
              <a:gs pos="100000">
                <a:srgbClr val="003399">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en-US" sz="2400" dirty="0">
              <a:solidFill>
                <a:srgbClr val="FFFFFF"/>
              </a:solidFill>
            </a:endParaRPr>
          </a:p>
        </p:txBody>
      </p:sp>
      <p:pic>
        <p:nvPicPr>
          <p:cNvPr id="1026" name="Picture 1" descr="untit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 y="5240867"/>
            <a:ext cx="111252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066800" y="1295400"/>
            <a:ext cx="8077200" cy="6248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en-US" sz="2800" b="1" dirty="0" smtClean="0">
                <a:solidFill>
                  <a:srgbClr val="000000"/>
                </a:solidFill>
                <a:latin typeface="Times New Roman" panose="02020603050405020304" pitchFamily="18" charset="0"/>
                <a:cs typeface="Times New Roman" panose="02020603050405020304" pitchFamily="18" charset="0"/>
              </a:rPr>
              <a:t>Phase 1 Advisory Council</a:t>
            </a:r>
            <a:endParaRPr kumimoji="1" lang="en-US" sz="2800" b="1" i="1" dirty="0" smtClean="0">
              <a:solidFill>
                <a:srgbClr val="000000"/>
              </a:solidFill>
              <a:latin typeface="Times New Roman" panose="02020603050405020304" pitchFamily="18" charset="0"/>
              <a:cs typeface="Times New Roman" panose="02020603050405020304" pitchFamily="18" charset="0"/>
            </a:endParaRPr>
          </a:p>
          <a:p>
            <a:pPr algn="l" fontAlgn="base">
              <a:spcAft>
                <a:spcPct val="0"/>
              </a:spcAft>
            </a:pPr>
            <a:endParaRPr kumimoji="1" lang="en-US" sz="2000" dirty="0" smtClean="0">
              <a:solidFill>
                <a:srgbClr val="000000"/>
              </a:solidFill>
              <a:latin typeface="Times New Roman" panose="02020603050405020304" pitchFamily="18" charset="0"/>
              <a:cs typeface="Times New Roman" panose="02020603050405020304" pitchFamily="18" charset="0"/>
            </a:endParaRPr>
          </a:p>
          <a:p>
            <a:pPr algn="l" fontAlgn="base">
              <a:spcAft>
                <a:spcPct val="0"/>
              </a:spcAft>
            </a:pPr>
            <a:r>
              <a:rPr kumimoji="1" lang="en-US" sz="2400" dirty="0" smtClean="0">
                <a:solidFill>
                  <a:srgbClr val="000000"/>
                </a:solidFill>
                <a:latin typeface="Times New Roman" panose="02020603050405020304" pitchFamily="18" charset="0"/>
                <a:cs typeface="Times New Roman" panose="02020603050405020304" pitchFamily="18" charset="0"/>
              </a:rPr>
              <a:t>	</a:t>
            </a:r>
            <a:r>
              <a:rPr kumimoji="1" lang="en-US" sz="2000" dirty="0" smtClean="0">
                <a:solidFill>
                  <a:srgbClr val="000000"/>
                </a:solidFill>
                <a:latin typeface="Times New Roman" panose="02020603050405020304" pitchFamily="18" charset="0"/>
                <a:cs typeface="Times New Roman" panose="02020603050405020304" pitchFamily="18" charset="0"/>
              </a:rPr>
              <a:t>GACEC</a:t>
            </a:r>
            <a:endParaRPr kumimoji="1" lang="en-US" sz="2000" dirty="0">
              <a:solidFill>
                <a:srgbClr val="000000"/>
              </a:solidFill>
              <a:latin typeface="Times New Roman" panose="02020603050405020304" pitchFamily="18" charset="0"/>
              <a:cs typeface="Times New Roman" panose="02020603050405020304" pitchFamily="18" charset="0"/>
            </a:endParaRPr>
          </a:p>
          <a:p>
            <a:pPr algn="l" fontAlgn="base">
              <a:spcAft>
                <a:spcPct val="0"/>
              </a:spcAft>
            </a:pPr>
            <a:r>
              <a:rPr kumimoji="1" lang="en-US" sz="2000" dirty="0" smtClean="0">
                <a:solidFill>
                  <a:srgbClr val="000000"/>
                </a:solidFill>
                <a:latin typeface="Times New Roman" panose="02020603050405020304" pitchFamily="18" charset="0"/>
                <a:cs typeface="Times New Roman" panose="02020603050405020304" pitchFamily="18" charset="0"/>
              </a:rPr>
              <a:t>	DD Council</a:t>
            </a:r>
          </a:p>
          <a:p>
            <a:pPr algn="l" fontAlgn="base">
              <a:spcAft>
                <a:spcPct val="0"/>
              </a:spcAft>
            </a:pPr>
            <a:r>
              <a:rPr kumimoji="1" lang="en-US" sz="2000" dirty="0" smtClean="0">
                <a:solidFill>
                  <a:srgbClr val="000000"/>
                </a:solidFill>
                <a:latin typeface="Times New Roman" panose="02020603050405020304" pitchFamily="18" charset="0"/>
                <a:cs typeface="Times New Roman" panose="02020603050405020304" pitchFamily="18" charset="0"/>
              </a:rPr>
              <a:t>	AGEC</a:t>
            </a:r>
          </a:p>
          <a:p>
            <a:pPr algn="l" fontAlgn="base">
              <a:spcAft>
                <a:spcPct val="0"/>
              </a:spcAft>
            </a:pPr>
            <a:r>
              <a:rPr kumimoji="1" lang="en-US" sz="2000" dirty="0" smtClean="0">
                <a:solidFill>
                  <a:srgbClr val="000000"/>
                </a:solidFill>
                <a:latin typeface="Times New Roman" panose="02020603050405020304" pitchFamily="18" charset="0"/>
                <a:cs typeface="Times New Roman" panose="02020603050405020304" pitchFamily="18" charset="0"/>
              </a:rPr>
              <a:t>	Parent Information Center</a:t>
            </a:r>
          </a:p>
          <a:p>
            <a:pPr algn="l" fontAlgn="base">
              <a:spcAft>
                <a:spcPct val="0"/>
              </a:spcAft>
            </a:pPr>
            <a:r>
              <a:rPr kumimoji="1" lang="en-US" sz="2000" dirty="0" smtClean="0">
                <a:solidFill>
                  <a:srgbClr val="000000"/>
                </a:solidFill>
                <a:latin typeface="Times New Roman" panose="02020603050405020304" pitchFamily="18" charset="0"/>
                <a:cs typeface="Times New Roman" panose="02020603050405020304" pitchFamily="18" charset="0"/>
              </a:rPr>
              <a:t>	PTA</a:t>
            </a:r>
          </a:p>
          <a:p>
            <a:pPr algn="l" fontAlgn="base">
              <a:spcAft>
                <a:spcPct val="0"/>
              </a:spcAft>
            </a:pPr>
            <a:r>
              <a:rPr kumimoji="1" lang="en-US" sz="2000" dirty="0" smtClean="0">
                <a:solidFill>
                  <a:srgbClr val="000000"/>
                </a:solidFill>
                <a:latin typeface="Times New Roman" panose="02020603050405020304" pitchFamily="18" charset="0"/>
                <a:cs typeface="Times New Roman" panose="02020603050405020304" pitchFamily="18" charset="0"/>
              </a:rPr>
              <a:t>	619 Coordinators (Preschool)</a:t>
            </a:r>
          </a:p>
          <a:p>
            <a:pPr algn="l" fontAlgn="base">
              <a:spcAft>
                <a:spcPct val="0"/>
              </a:spcAft>
            </a:pPr>
            <a:r>
              <a:rPr kumimoji="1" lang="en-US" sz="2000" dirty="0" smtClean="0">
                <a:solidFill>
                  <a:srgbClr val="000000"/>
                </a:solidFill>
                <a:latin typeface="Times New Roman" panose="02020603050405020304" pitchFamily="18" charset="0"/>
                <a:cs typeface="Times New Roman" panose="02020603050405020304" pitchFamily="18" charset="0"/>
              </a:rPr>
              <a:t>	English Language Learners Advisory Group</a:t>
            </a:r>
          </a:p>
          <a:p>
            <a:pPr algn="l" fontAlgn="base">
              <a:spcAft>
                <a:spcPct val="0"/>
              </a:spcAft>
            </a:pPr>
            <a:r>
              <a:rPr kumimoji="1" lang="en-US" sz="2000" dirty="0" smtClean="0">
                <a:solidFill>
                  <a:srgbClr val="000000"/>
                </a:solidFill>
                <a:latin typeface="Times New Roman" panose="02020603050405020304" pitchFamily="18" charset="0"/>
                <a:cs typeface="Times New Roman" panose="02020603050405020304" pitchFamily="18" charset="0"/>
              </a:rPr>
              <a:t>	Parents representing each county</a:t>
            </a:r>
          </a:p>
          <a:p>
            <a:pPr algn="l" fontAlgn="base">
              <a:spcAft>
                <a:spcPct val="0"/>
              </a:spcAft>
            </a:pPr>
            <a:r>
              <a:rPr kumimoji="1" lang="en-US" sz="2000" dirty="0" smtClean="0">
                <a:solidFill>
                  <a:srgbClr val="000000"/>
                </a:solidFill>
                <a:latin typeface="Times New Roman" panose="02020603050405020304" pitchFamily="18" charset="0"/>
                <a:cs typeface="Times New Roman" panose="02020603050405020304" pitchFamily="18" charset="0"/>
              </a:rPr>
              <a:t>	Special Education Directors representing each county</a:t>
            </a:r>
          </a:p>
          <a:p>
            <a:pPr algn="l" fontAlgn="base">
              <a:spcAft>
                <a:spcPct val="0"/>
              </a:spcAft>
            </a:pPr>
            <a:r>
              <a:rPr kumimoji="1" lang="en-US" sz="2000" dirty="0" smtClean="0">
                <a:solidFill>
                  <a:srgbClr val="000000"/>
                </a:solidFill>
                <a:latin typeface="Times New Roman" panose="02020603050405020304" pitchFamily="18" charset="0"/>
                <a:cs typeface="Times New Roman" panose="02020603050405020304" pitchFamily="18" charset="0"/>
              </a:rPr>
              <a:t>	State Board of Education</a:t>
            </a:r>
          </a:p>
          <a:p>
            <a:pPr algn="l" fontAlgn="base">
              <a:spcAft>
                <a:spcPct val="0"/>
              </a:spcAft>
            </a:pPr>
            <a:r>
              <a:rPr kumimoji="1" lang="en-US" sz="2000" dirty="0" smtClean="0">
                <a:solidFill>
                  <a:srgbClr val="000000"/>
                </a:solidFill>
                <a:latin typeface="Times New Roman" panose="02020603050405020304" pitchFamily="18" charset="0"/>
                <a:cs typeface="Times New Roman" panose="02020603050405020304" pitchFamily="18" charset="0"/>
              </a:rPr>
              <a:t>	Transition Cadre/Council</a:t>
            </a:r>
          </a:p>
          <a:p>
            <a:pPr algn="l" fontAlgn="base">
              <a:spcAft>
                <a:spcPct val="0"/>
              </a:spcAft>
            </a:pPr>
            <a:r>
              <a:rPr kumimoji="1" lang="en-US" sz="2000" dirty="0" smtClean="0">
                <a:solidFill>
                  <a:srgbClr val="000000"/>
                </a:solidFill>
                <a:latin typeface="Times New Roman" panose="02020603050405020304" pitchFamily="18" charset="0"/>
                <a:cs typeface="Times New Roman" panose="02020603050405020304" pitchFamily="18" charset="0"/>
              </a:rPr>
              <a:t>	PBS Cadre/Regional Council</a:t>
            </a:r>
          </a:p>
          <a:p>
            <a:pPr algn="l" fontAlgn="base">
              <a:spcAft>
                <a:spcPct val="0"/>
              </a:spcAft>
            </a:pPr>
            <a:r>
              <a:rPr kumimoji="1" lang="en-US" sz="2000" dirty="0" smtClean="0">
                <a:solidFill>
                  <a:srgbClr val="000000"/>
                </a:solidFill>
                <a:latin typeface="Times New Roman" panose="02020603050405020304" pitchFamily="18" charset="0"/>
                <a:cs typeface="Times New Roman" panose="02020603050405020304" pitchFamily="18" charset="0"/>
              </a:rPr>
              <a:t>	DOE:  Assessment, K-12 Initiatives, Early Learning, Title I</a:t>
            </a:r>
          </a:p>
          <a:p>
            <a:pPr algn="l" fontAlgn="base">
              <a:spcAft>
                <a:spcPct val="0"/>
              </a:spcAft>
            </a:pPr>
            <a:endParaRPr kumimoji="1" lang="en-US" sz="2400" dirty="0">
              <a:solidFill>
                <a:srgbClr val="000000"/>
              </a:solidFill>
              <a:latin typeface="Times New Roman" panose="02020603050405020304" pitchFamily="18" charset="0"/>
              <a:cs typeface="Times New Roman" panose="02020603050405020304" pitchFamily="18" charset="0"/>
            </a:endParaRPr>
          </a:p>
          <a:p>
            <a:pPr algn="l" fontAlgn="base">
              <a:spcAft>
                <a:spcPct val="0"/>
              </a:spcAft>
            </a:pPr>
            <a:endParaRPr kumimoji="1" lang="en-US" sz="2400" dirty="0" smtClean="0">
              <a:solidFill>
                <a:srgbClr val="000000"/>
              </a:solidFill>
              <a:latin typeface="Times New Roman" panose="02020603050405020304" pitchFamily="18" charset="0"/>
              <a:cs typeface="Times New Roman" panose="02020603050405020304" pitchFamily="18" charset="0"/>
            </a:endParaRPr>
          </a:p>
          <a:p>
            <a:pPr algn="l" fontAlgn="base">
              <a:spcAft>
                <a:spcPct val="0"/>
              </a:spcAft>
            </a:pPr>
            <a:endParaRPr kumimoji="1" lang="en-US" sz="2400" dirty="0" smtClean="0">
              <a:solidFill>
                <a:srgbClr val="000000"/>
              </a:solidFill>
              <a:latin typeface="Times New Roman" panose="02020603050405020304" pitchFamily="18" charset="0"/>
              <a:cs typeface="Times New Roman" panose="02020603050405020304" pitchFamily="18" charset="0"/>
              <a:sym typeface="Wingdings"/>
            </a:endParaRPr>
          </a:p>
        </p:txBody>
      </p:sp>
      <p:sp>
        <p:nvSpPr>
          <p:cNvPr id="5" name="TextBox 4"/>
          <p:cNvSpPr txBox="1"/>
          <p:nvPr/>
        </p:nvSpPr>
        <p:spPr>
          <a:xfrm>
            <a:off x="1417403" y="221776"/>
            <a:ext cx="7523018" cy="830997"/>
          </a:xfrm>
          <a:prstGeom prst="rect">
            <a:avLst/>
          </a:prstGeom>
          <a:noFill/>
        </p:spPr>
        <p:txBody>
          <a:bodyPr wrap="square" rtlCol="0">
            <a:spAutoFit/>
          </a:bodyPr>
          <a:lstStyle/>
          <a:p>
            <a:pPr algn="ctr" fontAlgn="base">
              <a:spcBef>
                <a:spcPct val="0"/>
              </a:spcBef>
              <a:spcAft>
                <a:spcPct val="0"/>
              </a:spcAft>
            </a:pPr>
            <a:r>
              <a:rPr kumimoji="1" lang="en-US" sz="2400" b="1" dirty="0" smtClean="0">
                <a:solidFill>
                  <a:srgbClr val="3333FF"/>
                </a:solidFill>
                <a:cs typeface="Calibri" pitchFamily="34" charset="0"/>
              </a:rPr>
              <a:t>Improving Results for Students with Disabilities</a:t>
            </a:r>
          </a:p>
          <a:p>
            <a:pPr algn="ctr" fontAlgn="base">
              <a:spcBef>
                <a:spcPct val="0"/>
              </a:spcBef>
              <a:spcAft>
                <a:spcPct val="0"/>
              </a:spcAft>
            </a:pPr>
            <a:r>
              <a:rPr kumimoji="1" lang="en-US" sz="2400" b="1" dirty="0" smtClean="0">
                <a:solidFill>
                  <a:srgbClr val="3333FF"/>
                </a:solidFill>
                <a:cs typeface="Calibri" pitchFamily="34" charset="0"/>
              </a:rPr>
              <a:t>State Systemic Improvement Plan (SSIP)</a:t>
            </a:r>
            <a:endParaRPr kumimoji="1" lang="en-US" sz="2400" b="1" dirty="0">
              <a:solidFill>
                <a:srgbClr val="3333FF"/>
              </a:solidFill>
              <a:cs typeface="Calibri" pitchFamily="34" charset="0"/>
            </a:endParaRPr>
          </a:p>
        </p:txBody>
      </p:sp>
    </p:spTree>
    <p:extLst>
      <p:ext uri="{BB962C8B-B14F-4D97-AF65-F5344CB8AC3E}">
        <p14:creationId xmlns:p14="http://schemas.microsoft.com/office/powerpoint/2010/main" val="3362290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71600" cy="6858000"/>
          </a:xfrm>
          <a:prstGeom prst="rect">
            <a:avLst/>
          </a:prstGeom>
          <a:gradFill flip="none" rotWithShape="1">
            <a:gsLst>
              <a:gs pos="0">
                <a:srgbClr val="003399"/>
              </a:gs>
              <a:gs pos="50000">
                <a:srgbClr val="003399">
                  <a:tint val="44500"/>
                  <a:satMod val="160000"/>
                </a:srgbClr>
              </a:gs>
              <a:gs pos="100000">
                <a:srgbClr val="003399">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en-US" sz="2400" dirty="0">
              <a:solidFill>
                <a:srgbClr val="FFFFFF"/>
              </a:solidFill>
            </a:endParaRPr>
          </a:p>
        </p:txBody>
      </p:sp>
      <p:pic>
        <p:nvPicPr>
          <p:cNvPr id="1026" name="Picture 1"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5240867"/>
            <a:ext cx="111252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335578" y="228600"/>
            <a:ext cx="7656022"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en-US" sz="5200" b="1" dirty="0">
                <a:solidFill>
                  <a:srgbClr val="C00000"/>
                </a:solidFill>
                <a:latin typeface="Calibri" pitchFamily="34" charset="0"/>
                <a:cs typeface="Calibri" pitchFamily="34" charset="0"/>
              </a:rPr>
              <a:t>June 1 – October </a:t>
            </a:r>
            <a:r>
              <a:rPr kumimoji="1" lang="en-US" sz="5200" b="1" dirty="0" smtClean="0">
                <a:solidFill>
                  <a:srgbClr val="C00000"/>
                </a:solidFill>
                <a:latin typeface="Calibri" pitchFamily="34" charset="0"/>
                <a:cs typeface="Calibri" pitchFamily="34" charset="0"/>
              </a:rPr>
              <a:t>30, 2014</a:t>
            </a:r>
            <a:endParaRPr kumimoji="1" lang="en-US" sz="2800" dirty="0" smtClean="0">
              <a:solidFill>
                <a:srgbClr val="000099"/>
              </a:solidFill>
              <a:latin typeface="Calibri" pitchFamily="34" charset="0"/>
              <a:cs typeface="Calibri" pitchFamily="34" charset="0"/>
            </a:endParaRPr>
          </a:p>
        </p:txBody>
      </p:sp>
      <p:sp>
        <p:nvSpPr>
          <p:cNvPr id="3" name="TextBox 2"/>
          <p:cNvSpPr txBox="1"/>
          <p:nvPr/>
        </p:nvSpPr>
        <p:spPr>
          <a:xfrm>
            <a:off x="1644445" y="1295400"/>
            <a:ext cx="7239000" cy="646331"/>
          </a:xfrm>
          <a:prstGeom prst="rect">
            <a:avLst/>
          </a:prstGeom>
          <a:noFill/>
        </p:spPr>
        <p:txBody>
          <a:bodyPr wrap="square" rtlCol="0">
            <a:spAutoFit/>
          </a:bodyPr>
          <a:lstStyle/>
          <a:p>
            <a:pPr algn="ctr" fontAlgn="base">
              <a:spcBef>
                <a:spcPct val="0"/>
              </a:spcBef>
              <a:spcAft>
                <a:spcPct val="0"/>
              </a:spcAft>
            </a:pPr>
            <a:r>
              <a:rPr kumimoji="1" lang="en-US" sz="3600" dirty="0" smtClean="0">
                <a:solidFill>
                  <a:srgbClr val="000099"/>
                </a:solidFill>
                <a:latin typeface="Arial Rounded MT Bold" panose="020F0704030504030204" pitchFamily="34" charset="0"/>
                <a:cs typeface="Arial" charset="0"/>
              </a:rPr>
              <a:t>SSP/APR</a:t>
            </a:r>
            <a:endParaRPr kumimoji="1" lang="en-US" sz="3600" dirty="0">
              <a:solidFill>
                <a:srgbClr val="000099"/>
              </a:solidFill>
              <a:latin typeface="Arial Rounded MT Bold" panose="020F0704030504030204" pitchFamily="34" charset="0"/>
              <a:cs typeface="Arial" charset="0"/>
            </a:endParaRPr>
          </a:p>
        </p:txBody>
      </p:sp>
      <p:sp>
        <p:nvSpPr>
          <p:cNvPr id="4" name="TextBox 3"/>
          <p:cNvSpPr txBox="1"/>
          <p:nvPr/>
        </p:nvSpPr>
        <p:spPr>
          <a:xfrm>
            <a:off x="1710813" y="2286000"/>
            <a:ext cx="2895600" cy="2554545"/>
          </a:xfrm>
          <a:prstGeom prst="rect">
            <a:avLst/>
          </a:prstGeom>
          <a:noFill/>
          <a:ln>
            <a:solidFill>
              <a:srgbClr val="000099"/>
            </a:solidFill>
          </a:ln>
        </p:spPr>
        <p:txBody>
          <a:bodyPr wrap="square" rtlCol="0">
            <a:spAutoFit/>
          </a:bodyPr>
          <a:lstStyle/>
          <a:p>
            <a:pPr algn="ctr" fontAlgn="base">
              <a:spcBef>
                <a:spcPct val="0"/>
              </a:spcBef>
              <a:spcAft>
                <a:spcPct val="0"/>
              </a:spcAft>
            </a:pPr>
            <a:r>
              <a:rPr kumimoji="1" lang="en-US" sz="1600" dirty="0" smtClean="0">
                <a:solidFill>
                  <a:srgbClr val="000099"/>
                </a:solidFill>
                <a:latin typeface="Comic Sans MS" panose="030F0702030302020204" pitchFamily="66" charset="0"/>
                <a:cs typeface="Arial" charset="0"/>
              </a:rPr>
              <a:t>Stakeholder Groups </a:t>
            </a:r>
          </a:p>
          <a:p>
            <a:pPr algn="ctr" fontAlgn="base">
              <a:spcBef>
                <a:spcPct val="0"/>
              </a:spcBef>
              <a:spcAft>
                <a:spcPct val="0"/>
              </a:spcAft>
            </a:pPr>
            <a:r>
              <a:rPr kumimoji="1" lang="en-US" sz="1600" dirty="0" smtClean="0">
                <a:solidFill>
                  <a:srgbClr val="000099"/>
                </a:solidFill>
                <a:latin typeface="Comic Sans MS" panose="030F0702030302020204" pitchFamily="66" charset="0"/>
                <a:cs typeface="Arial" charset="0"/>
              </a:rPr>
              <a:t>Set Targets </a:t>
            </a:r>
          </a:p>
          <a:p>
            <a:pPr algn="ctr" fontAlgn="base">
              <a:spcBef>
                <a:spcPct val="0"/>
              </a:spcBef>
              <a:spcAft>
                <a:spcPct val="0"/>
              </a:spcAft>
            </a:pPr>
            <a:r>
              <a:rPr kumimoji="1" lang="en-US" sz="1600" dirty="0" smtClean="0">
                <a:solidFill>
                  <a:srgbClr val="000099"/>
                </a:solidFill>
                <a:latin typeface="Comic Sans MS" panose="030F0702030302020204" pitchFamily="66" charset="0"/>
                <a:cs typeface="Arial" charset="0"/>
              </a:rPr>
              <a:t>for 2015 – 2020</a:t>
            </a:r>
          </a:p>
          <a:p>
            <a:pPr algn="ctr" fontAlgn="base">
              <a:spcBef>
                <a:spcPct val="0"/>
              </a:spcBef>
              <a:spcAft>
                <a:spcPct val="0"/>
              </a:spcAft>
            </a:pPr>
            <a:endParaRPr kumimoji="1" lang="en-US" sz="1600" dirty="0" smtClean="0">
              <a:solidFill>
                <a:srgbClr val="000099"/>
              </a:solidFill>
              <a:latin typeface="Comic Sans MS" panose="030F0702030302020204" pitchFamily="66" charset="0"/>
              <a:cs typeface="Arial" charset="0"/>
            </a:endParaRPr>
          </a:p>
          <a:p>
            <a:pPr algn="ctr" fontAlgn="base">
              <a:spcBef>
                <a:spcPct val="0"/>
              </a:spcBef>
              <a:spcAft>
                <a:spcPct val="0"/>
              </a:spcAft>
            </a:pPr>
            <a:r>
              <a:rPr kumimoji="1" lang="en-US" sz="1600" dirty="0" smtClean="0">
                <a:solidFill>
                  <a:srgbClr val="000099"/>
                </a:solidFill>
                <a:latin typeface="Comic Sans MS" panose="030F0702030302020204" pitchFamily="66" charset="0"/>
                <a:cs typeface="Arial" charset="0"/>
              </a:rPr>
              <a:t>Indicator 2</a:t>
            </a:r>
          </a:p>
          <a:p>
            <a:pPr algn="ctr" fontAlgn="base">
              <a:spcBef>
                <a:spcPct val="0"/>
              </a:spcBef>
              <a:spcAft>
                <a:spcPct val="0"/>
              </a:spcAft>
            </a:pPr>
            <a:r>
              <a:rPr kumimoji="1" lang="en-US" sz="1600" dirty="0" smtClean="0">
                <a:solidFill>
                  <a:srgbClr val="000099"/>
                </a:solidFill>
                <a:latin typeface="Comic Sans MS" panose="030F0702030302020204" pitchFamily="66" charset="0"/>
                <a:cs typeface="Arial" charset="0"/>
              </a:rPr>
              <a:t>Indicator 4a</a:t>
            </a:r>
          </a:p>
          <a:p>
            <a:pPr algn="ctr" fontAlgn="base">
              <a:spcBef>
                <a:spcPct val="0"/>
              </a:spcBef>
              <a:spcAft>
                <a:spcPct val="0"/>
              </a:spcAft>
            </a:pPr>
            <a:r>
              <a:rPr kumimoji="1" lang="en-US" sz="1600" dirty="0" smtClean="0">
                <a:solidFill>
                  <a:srgbClr val="000099"/>
                </a:solidFill>
                <a:latin typeface="Comic Sans MS" panose="030F0702030302020204" pitchFamily="66" charset="0"/>
                <a:cs typeface="Arial" charset="0"/>
              </a:rPr>
              <a:t>Indicators 5 &amp; 6</a:t>
            </a:r>
          </a:p>
          <a:p>
            <a:pPr algn="ctr" fontAlgn="base">
              <a:spcBef>
                <a:spcPct val="0"/>
              </a:spcBef>
              <a:spcAft>
                <a:spcPct val="0"/>
              </a:spcAft>
            </a:pPr>
            <a:r>
              <a:rPr kumimoji="1" lang="en-US" sz="1600" dirty="0" smtClean="0">
                <a:solidFill>
                  <a:srgbClr val="000099"/>
                </a:solidFill>
                <a:latin typeface="Comic Sans MS" panose="030F0702030302020204" pitchFamily="66" charset="0"/>
                <a:cs typeface="Arial" charset="0"/>
              </a:rPr>
              <a:t>Indicator  7</a:t>
            </a:r>
          </a:p>
          <a:p>
            <a:pPr algn="ctr" fontAlgn="base">
              <a:spcBef>
                <a:spcPct val="0"/>
              </a:spcBef>
              <a:spcAft>
                <a:spcPct val="0"/>
              </a:spcAft>
            </a:pPr>
            <a:r>
              <a:rPr kumimoji="1" lang="en-US" sz="1600" dirty="0" smtClean="0">
                <a:solidFill>
                  <a:srgbClr val="000099"/>
                </a:solidFill>
                <a:latin typeface="Comic Sans MS" panose="030F0702030302020204" pitchFamily="66" charset="0"/>
                <a:cs typeface="Arial" charset="0"/>
              </a:rPr>
              <a:t>Indicator 8</a:t>
            </a:r>
          </a:p>
          <a:p>
            <a:pPr algn="ctr" fontAlgn="base">
              <a:spcBef>
                <a:spcPct val="0"/>
              </a:spcBef>
              <a:spcAft>
                <a:spcPct val="0"/>
              </a:spcAft>
            </a:pPr>
            <a:r>
              <a:rPr kumimoji="1" lang="en-US" sz="1600" dirty="0" smtClean="0">
                <a:solidFill>
                  <a:srgbClr val="000099"/>
                </a:solidFill>
                <a:latin typeface="Comic Sans MS" panose="030F0702030302020204" pitchFamily="66" charset="0"/>
                <a:cs typeface="Arial" charset="0"/>
              </a:rPr>
              <a:t>Indicator 14</a:t>
            </a:r>
            <a:endParaRPr kumimoji="1" lang="en-US" sz="1600" dirty="0">
              <a:solidFill>
                <a:srgbClr val="000099"/>
              </a:solidFill>
              <a:latin typeface="Comic Sans MS" panose="030F0702030302020204" pitchFamily="66" charset="0"/>
              <a:cs typeface="Arial" charset="0"/>
            </a:endParaRPr>
          </a:p>
        </p:txBody>
      </p:sp>
      <p:sp>
        <p:nvSpPr>
          <p:cNvPr id="9" name="TextBox 8"/>
          <p:cNvSpPr txBox="1"/>
          <p:nvPr/>
        </p:nvSpPr>
        <p:spPr>
          <a:xfrm>
            <a:off x="5562600" y="2286000"/>
            <a:ext cx="3429000" cy="2585323"/>
          </a:xfrm>
          <a:prstGeom prst="rect">
            <a:avLst/>
          </a:prstGeom>
          <a:noFill/>
          <a:ln>
            <a:solidFill>
              <a:srgbClr val="000099"/>
            </a:solidFill>
          </a:ln>
        </p:spPr>
        <p:txBody>
          <a:bodyPr wrap="square" rtlCol="0">
            <a:spAutoFit/>
          </a:bodyPr>
          <a:lstStyle/>
          <a:p>
            <a:pPr algn="ctr" fontAlgn="base">
              <a:spcBef>
                <a:spcPct val="0"/>
              </a:spcBef>
              <a:spcAft>
                <a:spcPct val="0"/>
              </a:spcAft>
            </a:pPr>
            <a:r>
              <a:rPr kumimoji="1" lang="en-US" dirty="0" smtClean="0">
                <a:solidFill>
                  <a:srgbClr val="000099"/>
                </a:solidFill>
                <a:latin typeface="Comic Sans MS" panose="030F0702030302020204" pitchFamily="66" charset="0"/>
                <a:cs typeface="Arial" charset="0"/>
              </a:rPr>
              <a:t>Indicator 17 Advisory Council</a:t>
            </a:r>
          </a:p>
          <a:p>
            <a:pPr algn="ctr" fontAlgn="base">
              <a:spcBef>
                <a:spcPct val="0"/>
              </a:spcBef>
              <a:spcAft>
                <a:spcPct val="0"/>
              </a:spcAft>
            </a:pPr>
            <a:r>
              <a:rPr kumimoji="1" lang="en-US" dirty="0" smtClean="0">
                <a:solidFill>
                  <a:srgbClr val="000099"/>
                </a:solidFill>
                <a:latin typeface="Comic Sans MS" panose="030F0702030302020204" pitchFamily="66" charset="0"/>
                <a:cs typeface="Arial" charset="0"/>
              </a:rPr>
              <a:t>Phase 1</a:t>
            </a:r>
          </a:p>
          <a:p>
            <a:pPr algn="ctr" fontAlgn="base">
              <a:spcBef>
                <a:spcPct val="0"/>
              </a:spcBef>
              <a:spcAft>
                <a:spcPct val="0"/>
              </a:spcAft>
            </a:pPr>
            <a:endParaRPr kumimoji="1" lang="en-US" dirty="0">
              <a:solidFill>
                <a:srgbClr val="000099"/>
              </a:solidFill>
              <a:latin typeface="Comic Sans MS" panose="030F0702030302020204" pitchFamily="66" charset="0"/>
              <a:cs typeface="Arial" charset="0"/>
            </a:endParaRPr>
          </a:p>
          <a:p>
            <a:pPr algn="ctr" fontAlgn="base">
              <a:spcBef>
                <a:spcPct val="0"/>
              </a:spcBef>
              <a:spcAft>
                <a:spcPct val="0"/>
              </a:spcAft>
              <a:defRPr/>
            </a:pPr>
            <a:r>
              <a:rPr kumimoji="1" lang="en-US" dirty="0">
                <a:solidFill>
                  <a:srgbClr val="000099"/>
                </a:solidFill>
                <a:latin typeface="Comic Sans MS" panose="030F0702030302020204" pitchFamily="66" charset="0"/>
                <a:cs typeface="Arial" charset="0"/>
              </a:rPr>
              <a:t>Data Analysis</a:t>
            </a:r>
          </a:p>
          <a:p>
            <a:pPr algn="ctr" fontAlgn="base">
              <a:spcBef>
                <a:spcPct val="0"/>
              </a:spcBef>
              <a:spcAft>
                <a:spcPct val="0"/>
              </a:spcAft>
              <a:defRPr/>
            </a:pPr>
            <a:r>
              <a:rPr kumimoji="1" lang="en-US" dirty="0">
                <a:solidFill>
                  <a:srgbClr val="000099"/>
                </a:solidFill>
                <a:latin typeface="Comic Sans MS" panose="030F0702030302020204" pitchFamily="66" charset="0"/>
                <a:cs typeface="Arial" charset="0"/>
              </a:rPr>
              <a:t>Focus for Improvement</a:t>
            </a:r>
          </a:p>
          <a:p>
            <a:pPr algn="ctr" fontAlgn="base">
              <a:spcBef>
                <a:spcPct val="0"/>
              </a:spcBef>
              <a:spcAft>
                <a:spcPct val="0"/>
              </a:spcAft>
              <a:defRPr/>
            </a:pPr>
            <a:r>
              <a:rPr kumimoji="1" lang="en-US" dirty="0">
                <a:solidFill>
                  <a:srgbClr val="000099"/>
                </a:solidFill>
                <a:latin typeface="Comic Sans MS" panose="030F0702030302020204" pitchFamily="66" charset="0"/>
                <a:cs typeface="Arial" charset="0"/>
              </a:rPr>
              <a:t>Infrastructure Analysis</a:t>
            </a:r>
          </a:p>
          <a:p>
            <a:pPr algn="ctr" fontAlgn="base">
              <a:spcBef>
                <a:spcPct val="0"/>
              </a:spcBef>
              <a:spcAft>
                <a:spcPct val="0"/>
              </a:spcAft>
              <a:defRPr/>
            </a:pPr>
            <a:r>
              <a:rPr kumimoji="1" lang="en-US" dirty="0">
                <a:solidFill>
                  <a:srgbClr val="000099"/>
                </a:solidFill>
                <a:latin typeface="Comic Sans MS" panose="030F0702030302020204" pitchFamily="66" charset="0"/>
                <a:cs typeface="Arial" charset="0"/>
              </a:rPr>
              <a:t>Root Cause Analysis</a:t>
            </a:r>
          </a:p>
          <a:p>
            <a:pPr algn="ctr" fontAlgn="base">
              <a:spcBef>
                <a:spcPct val="0"/>
              </a:spcBef>
              <a:spcAft>
                <a:spcPct val="0"/>
              </a:spcAft>
              <a:defRPr/>
            </a:pPr>
            <a:r>
              <a:rPr kumimoji="1" lang="en-US" dirty="0">
                <a:solidFill>
                  <a:srgbClr val="000099"/>
                </a:solidFill>
                <a:latin typeface="Comic Sans MS" panose="030F0702030302020204" pitchFamily="66" charset="0"/>
                <a:cs typeface="Arial" charset="0"/>
              </a:rPr>
              <a:t>Theory of Action</a:t>
            </a:r>
          </a:p>
          <a:p>
            <a:pPr algn="ctr" fontAlgn="base">
              <a:spcBef>
                <a:spcPct val="0"/>
              </a:spcBef>
              <a:spcAft>
                <a:spcPct val="0"/>
              </a:spcAft>
              <a:defRPr/>
            </a:pPr>
            <a:r>
              <a:rPr kumimoji="1" lang="en-US" dirty="0">
                <a:solidFill>
                  <a:srgbClr val="000099"/>
                </a:solidFill>
                <a:latin typeface="Comic Sans MS" panose="030F0702030302020204" pitchFamily="66" charset="0"/>
                <a:cs typeface="Arial" charset="0"/>
              </a:rPr>
              <a:t>Develop Implementation </a:t>
            </a:r>
            <a:r>
              <a:rPr kumimoji="1" lang="en-US" dirty="0" smtClean="0">
                <a:solidFill>
                  <a:srgbClr val="000099"/>
                </a:solidFill>
                <a:latin typeface="Comic Sans MS" panose="030F0702030302020204" pitchFamily="66" charset="0"/>
                <a:cs typeface="Arial" charset="0"/>
              </a:rPr>
              <a:t>Plan</a:t>
            </a:r>
            <a:endParaRPr kumimoji="1" lang="en-US" dirty="0">
              <a:solidFill>
                <a:srgbClr val="000099"/>
              </a:solidFill>
              <a:latin typeface="Comic Sans MS" panose="030F0702030302020204" pitchFamily="66" charset="0"/>
              <a:cs typeface="Arial" charset="0"/>
            </a:endParaRPr>
          </a:p>
        </p:txBody>
      </p:sp>
      <p:cxnSp>
        <p:nvCxnSpPr>
          <p:cNvPr id="7" name="Straight Arrow Connector 6"/>
          <p:cNvCxnSpPr/>
          <p:nvPr/>
        </p:nvCxnSpPr>
        <p:spPr>
          <a:xfrm>
            <a:off x="4724400" y="3276600"/>
            <a:ext cx="762000" cy="0"/>
          </a:xfrm>
          <a:prstGeom prst="straightConnector1">
            <a:avLst/>
          </a:prstGeom>
          <a:ln w="38100">
            <a:solidFill>
              <a:srgbClr val="C0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24400" y="2819400"/>
            <a:ext cx="762000" cy="0"/>
          </a:xfrm>
          <a:prstGeom prst="straightConnector1">
            <a:avLst/>
          </a:prstGeom>
          <a:ln w="38100">
            <a:solidFill>
              <a:srgbClr val="C0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24400" y="3733800"/>
            <a:ext cx="762000" cy="0"/>
          </a:xfrm>
          <a:prstGeom prst="straightConnector1">
            <a:avLst/>
          </a:prstGeom>
          <a:ln w="38100">
            <a:solidFill>
              <a:srgbClr val="C0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24400" y="4191000"/>
            <a:ext cx="762000" cy="0"/>
          </a:xfrm>
          <a:prstGeom prst="straightConnector1">
            <a:avLst/>
          </a:prstGeom>
          <a:ln w="38100">
            <a:solidFill>
              <a:srgbClr val="C0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24400" y="4648200"/>
            <a:ext cx="762000" cy="0"/>
          </a:xfrm>
          <a:prstGeom prst="straightConnector1">
            <a:avLst/>
          </a:prstGeom>
          <a:ln w="38100">
            <a:solidFill>
              <a:srgbClr val="C0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97858" y="5644986"/>
            <a:ext cx="7615084" cy="646331"/>
          </a:xfrm>
          <a:prstGeom prst="rect">
            <a:avLst/>
          </a:prstGeom>
          <a:noFill/>
        </p:spPr>
        <p:txBody>
          <a:bodyPr wrap="square" rtlCol="0">
            <a:spAutoFit/>
          </a:bodyPr>
          <a:lstStyle/>
          <a:p>
            <a:pPr algn="ctr" fontAlgn="base">
              <a:spcBef>
                <a:spcPct val="0"/>
              </a:spcBef>
              <a:spcAft>
                <a:spcPct val="0"/>
              </a:spcAft>
            </a:pPr>
            <a:r>
              <a:rPr kumimoji="1" lang="en-US" sz="3600" dirty="0" smtClean="0">
                <a:solidFill>
                  <a:srgbClr val="000099"/>
                </a:solidFill>
                <a:latin typeface="Times New Roman" pitchFamily="18" charset="0"/>
                <a:cs typeface="Arial" charset="0"/>
              </a:rPr>
              <a:t> </a:t>
            </a:r>
            <a:endParaRPr kumimoji="1" lang="en-US" sz="3600" dirty="0">
              <a:solidFill>
                <a:srgbClr val="000099"/>
              </a:solidFill>
              <a:latin typeface="Times New Roman" pitchFamily="18" charset="0"/>
              <a:cs typeface="Arial" charset="0"/>
            </a:endParaRPr>
          </a:p>
        </p:txBody>
      </p:sp>
    </p:spTree>
    <p:extLst>
      <p:ext uri="{BB962C8B-B14F-4D97-AF65-F5344CB8AC3E}">
        <p14:creationId xmlns:p14="http://schemas.microsoft.com/office/powerpoint/2010/main" val="705125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47800" y="152400"/>
            <a:ext cx="7696200" cy="835025"/>
          </a:xfrm>
        </p:spPr>
        <p:txBody>
          <a:bodyPr/>
          <a:lstStyle/>
          <a:p>
            <a:pPr algn="ctr"/>
            <a:r>
              <a:rPr lang="en-US" b="1" dirty="0" smtClean="0">
                <a:solidFill>
                  <a:srgbClr val="3333FF"/>
                </a:solidFill>
              </a:rPr>
              <a:t/>
            </a:r>
            <a:br>
              <a:rPr lang="en-US" b="1" dirty="0" smtClean="0">
                <a:solidFill>
                  <a:srgbClr val="3333FF"/>
                </a:solidFill>
              </a:rPr>
            </a:br>
            <a:r>
              <a:rPr lang="en-US" b="1" dirty="0">
                <a:solidFill>
                  <a:srgbClr val="3333FF"/>
                </a:solidFill>
              </a:rPr>
              <a:t/>
            </a:r>
            <a:br>
              <a:rPr lang="en-US" b="1" dirty="0">
                <a:solidFill>
                  <a:srgbClr val="3333FF"/>
                </a:solidFill>
              </a:rPr>
            </a:br>
            <a:r>
              <a:rPr lang="en-US" b="1" dirty="0" smtClean="0">
                <a:solidFill>
                  <a:srgbClr val="3333FF"/>
                </a:solidFill>
              </a:rPr>
              <a:t>Indicator 4</a:t>
            </a:r>
            <a:br>
              <a:rPr lang="en-US" b="1" dirty="0" smtClean="0">
                <a:solidFill>
                  <a:srgbClr val="3333FF"/>
                </a:solidFill>
              </a:rPr>
            </a:br>
            <a:r>
              <a:rPr lang="en-US" b="1" dirty="0" smtClean="0">
                <a:solidFill>
                  <a:srgbClr val="3333FF"/>
                </a:solidFill>
              </a:rPr>
              <a:t>Rates of Suspension and Expulsion</a:t>
            </a:r>
            <a:endParaRPr lang="en-US" sz="2800" b="1" dirty="0" smtClean="0">
              <a:solidFill>
                <a:schemeClr val="accent2"/>
              </a:solidFill>
            </a:endParaRPr>
          </a:p>
        </p:txBody>
      </p:sp>
      <p:sp>
        <p:nvSpPr>
          <p:cNvPr id="5123" name="Rectangle 3"/>
          <p:cNvSpPr>
            <a:spLocks noGrp="1" noChangeArrowheads="1"/>
          </p:cNvSpPr>
          <p:nvPr>
            <p:ph idx="1"/>
          </p:nvPr>
        </p:nvSpPr>
        <p:spPr>
          <a:xfrm>
            <a:off x="1524000" y="1371600"/>
            <a:ext cx="7162800" cy="5105400"/>
          </a:xfrm>
          <a:solidFill>
            <a:schemeClr val="bg1"/>
          </a:solidFill>
        </p:spPr>
        <p:txBody>
          <a:bodyPr/>
          <a:lstStyle/>
          <a:p>
            <a:pPr>
              <a:buFontTx/>
              <a:buNone/>
            </a:pPr>
            <a:r>
              <a:rPr lang="en-US" b="1" u="sng" dirty="0" smtClean="0">
                <a:solidFill>
                  <a:schemeClr val="tx1"/>
                </a:solidFill>
              </a:rPr>
              <a:t>4A</a:t>
            </a:r>
          </a:p>
          <a:p>
            <a:pPr>
              <a:buFontTx/>
              <a:buNone/>
            </a:pPr>
            <a:r>
              <a:rPr lang="en-US" dirty="0" smtClean="0">
                <a:solidFill>
                  <a:schemeClr val="tx1"/>
                </a:solidFill>
              </a:rPr>
              <a:t>Percent of Local Education Agencies</a:t>
            </a:r>
          </a:p>
          <a:p>
            <a:pPr>
              <a:spcBef>
                <a:spcPts val="0"/>
              </a:spcBef>
              <a:buFontTx/>
              <a:buNone/>
            </a:pPr>
            <a:r>
              <a:rPr lang="en-US" dirty="0" smtClean="0">
                <a:solidFill>
                  <a:schemeClr val="tx1"/>
                </a:solidFill>
              </a:rPr>
              <a:t>(LEAs) identified by the State as having a</a:t>
            </a:r>
          </a:p>
          <a:p>
            <a:pPr>
              <a:buFontTx/>
              <a:buNone/>
            </a:pPr>
            <a:r>
              <a:rPr lang="en-US" dirty="0" smtClean="0">
                <a:solidFill>
                  <a:schemeClr val="tx1"/>
                </a:solidFill>
              </a:rPr>
              <a:t>significant discrepancy in the rates of</a:t>
            </a:r>
            <a:endParaRPr lang="en-US" dirty="0"/>
          </a:p>
          <a:p>
            <a:pPr>
              <a:buFontTx/>
              <a:buNone/>
            </a:pPr>
            <a:r>
              <a:rPr lang="en-US" dirty="0" smtClean="0">
                <a:solidFill>
                  <a:srgbClr val="3333FF"/>
                </a:solidFill>
              </a:rPr>
              <a:t>suspensions and expulsions of children with</a:t>
            </a:r>
          </a:p>
          <a:p>
            <a:pPr>
              <a:buFontTx/>
              <a:buNone/>
            </a:pPr>
            <a:r>
              <a:rPr lang="en-US" dirty="0" smtClean="0">
                <a:solidFill>
                  <a:srgbClr val="3333FF"/>
                </a:solidFill>
              </a:rPr>
              <a:t>disabilities </a:t>
            </a:r>
            <a:r>
              <a:rPr lang="en-US" dirty="0" smtClean="0">
                <a:solidFill>
                  <a:schemeClr val="tx1"/>
                </a:solidFill>
              </a:rPr>
              <a:t>for greater than 10 days in the</a:t>
            </a:r>
          </a:p>
          <a:p>
            <a:pPr>
              <a:buFontTx/>
              <a:buNone/>
            </a:pPr>
            <a:r>
              <a:rPr lang="en-US" dirty="0" smtClean="0">
                <a:solidFill>
                  <a:schemeClr val="tx1"/>
                </a:solidFill>
              </a:rPr>
              <a:t>school year.</a:t>
            </a:r>
          </a:p>
          <a:p>
            <a:pPr>
              <a:buFontTx/>
              <a:buNone/>
            </a:pPr>
            <a:endParaRPr lang="en-US" dirty="0" smtClean="0">
              <a:solidFill>
                <a:schemeClr val="tx1"/>
              </a:solidFill>
            </a:endParaRPr>
          </a:p>
          <a:p>
            <a:pPr lvl="1">
              <a:buFontTx/>
              <a:buNone/>
            </a:pPr>
            <a:r>
              <a:rPr lang="en-US" sz="2800" b="1" dirty="0" smtClean="0">
                <a:solidFill>
                  <a:schemeClr val="tx1"/>
                </a:solidFill>
              </a:rPr>
              <a:t>Considered a results driven indicator with stakeholders setting targets.</a:t>
            </a:r>
          </a:p>
          <a:p>
            <a:endParaRPr lang="en-US" dirty="0" smtClean="0">
              <a:solidFill>
                <a:srgbClr val="FFFF00"/>
              </a:solidFill>
            </a:endParaRPr>
          </a:p>
        </p:txBody>
      </p:sp>
    </p:spTree>
    <p:extLst>
      <p:ext uri="{BB962C8B-B14F-4D97-AF65-F5344CB8AC3E}">
        <p14:creationId xmlns:p14="http://schemas.microsoft.com/office/powerpoint/2010/main" val="36637718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457200"/>
            <a:ext cx="7051675" cy="4114800"/>
          </a:xfrm>
        </p:spPr>
        <p:txBody>
          <a:bodyPr/>
          <a:lstStyle/>
          <a:p>
            <a:pPr marL="0" indent="0">
              <a:buNone/>
            </a:pPr>
            <a:r>
              <a:rPr lang="en-US" b="1" u="sng" dirty="0" smtClean="0">
                <a:solidFill>
                  <a:schemeClr val="tx1"/>
                </a:solidFill>
              </a:rPr>
              <a:t>4B</a:t>
            </a:r>
          </a:p>
          <a:p>
            <a:pPr marL="0" indent="0">
              <a:buNone/>
            </a:pPr>
            <a:r>
              <a:rPr lang="en-US" dirty="0" smtClean="0">
                <a:solidFill>
                  <a:schemeClr val="tx1"/>
                </a:solidFill>
              </a:rPr>
              <a:t>Percent </a:t>
            </a:r>
            <a:r>
              <a:rPr lang="en-US" dirty="0">
                <a:solidFill>
                  <a:schemeClr val="tx1"/>
                </a:solidFill>
              </a:rPr>
              <a:t>of LEAs identified by the </a:t>
            </a:r>
            <a:r>
              <a:rPr lang="en-US" dirty="0" smtClean="0">
                <a:solidFill>
                  <a:schemeClr val="tx1"/>
                </a:solidFill>
              </a:rPr>
              <a:t>State as having a significant discrepancy in the rates of </a:t>
            </a:r>
            <a:r>
              <a:rPr lang="en-US" dirty="0" smtClean="0">
                <a:solidFill>
                  <a:srgbClr val="3333FF"/>
                </a:solidFill>
              </a:rPr>
              <a:t>suspensions and expulsions </a:t>
            </a:r>
            <a:r>
              <a:rPr lang="en-US" dirty="0" smtClean="0">
                <a:solidFill>
                  <a:schemeClr val="tx1"/>
                </a:solidFill>
              </a:rPr>
              <a:t>for greater than 10 days in a school year of children with disabilities by </a:t>
            </a:r>
            <a:r>
              <a:rPr lang="en-US" dirty="0" smtClean="0">
                <a:solidFill>
                  <a:srgbClr val="3333FF"/>
                </a:solidFill>
              </a:rPr>
              <a:t>race and ethnicity.</a:t>
            </a:r>
          </a:p>
          <a:p>
            <a:pPr marL="0" indent="0">
              <a:buNone/>
            </a:pPr>
            <a:endParaRPr lang="en-US" dirty="0">
              <a:solidFill>
                <a:srgbClr val="3333FF"/>
              </a:solidFill>
            </a:endParaRPr>
          </a:p>
          <a:p>
            <a:pPr marL="0" indent="0">
              <a:buNone/>
            </a:pPr>
            <a:endParaRPr lang="en-US" dirty="0" smtClean="0">
              <a:solidFill>
                <a:srgbClr val="3333FF"/>
              </a:solidFill>
            </a:endParaRPr>
          </a:p>
          <a:p>
            <a:pPr marL="0" indent="0" algn="ctr">
              <a:buNone/>
            </a:pPr>
            <a:r>
              <a:rPr lang="en-US" b="1" dirty="0" smtClean="0">
                <a:solidFill>
                  <a:schemeClr val="tx1"/>
                </a:solidFill>
              </a:rPr>
              <a:t>Considered a Compliance Driven indicator with OSEP setting the target.</a:t>
            </a:r>
            <a:endParaRPr lang="en-US" b="1" dirty="0">
              <a:solidFill>
                <a:schemeClr val="tx1"/>
              </a:solidFill>
            </a:endParaRPr>
          </a:p>
        </p:txBody>
      </p:sp>
    </p:spTree>
    <p:extLst>
      <p:ext uri="{BB962C8B-B14F-4D97-AF65-F5344CB8AC3E}">
        <p14:creationId xmlns:p14="http://schemas.microsoft.com/office/powerpoint/2010/main" val="12447878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8"/>
          <p:cNvGraphicFramePr>
            <a:graphicFrameLocks/>
          </p:cNvGraphicFramePr>
          <p:nvPr>
            <p:extLst>
              <p:ext uri="{D42A27DB-BD31-4B8C-83A1-F6EECF244321}">
                <p14:modId xmlns:p14="http://schemas.microsoft.com/office/powerpoint/2010/main" val="2866758286"/>
              </p:ext>
            </p:extLst>
          </p:nvPr>
        </p:nvGraphicFramePr>
        <p:xfrm>
          <a:off x="1600200" y="228600"/>
          <a:ext cx="7391400" cy="5541264"/>
        </p:xfrm>
        <a:graphic>
          <a:graphicData uri="http://schemas.openxmlformats.org/drawingml/2006/table">
            <a:tbl>
              <a:tblPr>
                <a:effectLst/>
              </a:tblPr>
              <a:tblGrid>
                <a:gridCol w="7391400"/>
              </a:tblGrid>
              <a:tr h="849426">
                <a:tc>
                  <a:txBody>
                    <a:bodyPr/>
                    <a:lstStyle/>
                    <a:p>
                      <a:pPr marL="0" marR="0" lvl="0" indent="0" algn="l" defTabSz="914400" rtl="0" eaLnBrk="0" fontAlgn="base" latinLnBrk="0" hangingPunct="0">
                        <a:lnSpc>
                          <a:spcPct val="100000"/>
                        </a:lnSpc>
                        <a:spcBef>
                          <a:spcPct val="20000"/>
                        </a:spcBef>
                        <a:spcAft>
                          <a:spcPct val="0"/>
                        </a:spcAft>
                        <a:buClr>
                          <a:srgbClr val="FFCC00"/>
                        </a:buClr>
                        <a:buSzTx/>
                        <a:buFontTx/>
                        <a:buNone/>
                        <a:tabLst/>
                      </a:pPr>
                      <a:r>
                        <a:rPr kumimoji="1" lang="en-US" sz="1300" b="1" i="0" u="none" strike="noStrike" cap="none" normalizeH="0" baseline="0" dirty="0" smtClean="0">
                          <a:ln>
                            <a:noFill/>
                          </a:ln>
                          <a:solidFill>
                            <a:srgbClr val="3333FF"/>
                          </a:solidFill>
                          <a:effectLst/>
                          <a:latin typeface="Arial" charset="0"/>
                        </a:rPr>
                        <a:t>*2007-2008</a:t>
                      </a:r>
                      <a:r>
                        <a:rPr kumimoji="1" lang="en-US" sz="1300" b="0" i="0" u="none" strike="noStrike" cap="none" normalizeH="0" baseline="0" dirty="0" smtClean="0">
                          <a:ln>
                            <a:noFill/>
                          </a:ln>
                          <a:solidFill>
                            <a:srgbClr val="3333FF"/>
                          </a:solidFill>
                          <a:effectLst/>
                          <a:latin typeface="Arial" charset="0"/>
                        </a:rPr>
                        <a:t>: </a:t>
                      </a:r>
                    </a:p>
                    <a:p>
                      <a:pPr marL="0" marR="0" lvl="0" indent="0" algn="l" defTabSz="914400" rtl="0" eaLnBrk="0" fontAlgn="base" latinLnBrk="0" hangingPunct="0">
                        <a:lnSpc>
                          <a:spcPct val="100000"/>
                        </a:lnSpc>
                        <a:spcBef>
                          <a:spcPct val="20000"/>
                        </a:spcBef>
                        <a:spcAft>
                          <a:spcPct val="0"/>
                        </a:spcAft>
                        <a:buClr>
                          <a:srgbClr val="FFCC00"/>
                        </a:buClr>
                        <a:buSzTx/>
                        <a:buFontTx/>
                        <a:buNone/>
                        <a:tabLst/>
                      </a:pPr>
                      <a:r>
                        <a:rPr kumimoji="1" lang="en-US" sz="1300" b="1" i="0" u="none" strike="noStrike" cap="none" normalizeH="0" baseline="0" dirty="0" smtClean="0">
                          <a:ln>
                            <a:noFill/>
                          </a:ln>
                          <a:solidFill>
                            <a:srgbClr val="3333FF"/>
                          </a:solidFill>
                          <a:effectLst/>
                          <a:latin typeface="Arial" charset="0"/>
                        </a:rPr>
                        <a:t>A</a:t>
                      </a:r>
                      <a:r>
                        <a:rPr kumimoji="1" lang="en-US" sz="1300" b="0" i="0" u="none" strike="noStrike" cap="none" normalizeH="0" baseline="0" dirty="0" smtClean="0">
                          <a:ln>
                            <a:noFill/>
                          </a:ln>
                          <a:solidFill>
                            <a:srgbClr val="3333FF"/>
                          </a:solidFill>
                          <a:effectLst/>
                          <a:latin typeface="Arial" charset="0"/>
                        </a:rPr>
                        <a:t>. 36.8% of districts </a:t>
                      </a:r>
                      <a:r>
                        <a:rPr kumimoji="1" lang="en-US" sz="1300" b="1" i="0" u="none" strike="noStrike" cap="none" normalizeH="0" baseline="0" dirty="0" smtClean="0">
                          <a:ln>
                            <a:noFill/>
                          </a:ln>
                          <a:solidFill>
                            <a:srgbClr val="3333FF"/>
                          </a:solidFill>
                          <a:effectLst/>
                          <a:latin typeface="Arial" charset="0"/>
                        </a:rPr>
                        <a:t>(</a:t>
                      </a:r>
                      <a:r>
                        <a:rPr kumimoji="1" lang="en-US" sz="1300" b="1" i="0" u="sng" strike="noStrike" cap="none" normalizeH="0" baseline="0" dirty="0" smtClean="0">
                          <a:ln>
                            <a:noFill/>
                          </a:ln>
                          <a:solidFill>
                            <a:srgbClr val="3333FF"/>
                          </a:solidFill>
                          <a:effectLst/>
                          <a:latin typeface="Arial" charset="0"/>
                        </a:rPr>
                        <a:t>7 districts</a:t>
                      </a:r>
                      <a:r>
                        <a:rPr kumimoji="1" lang="en-US" sz="1300" b="1" i="0" u="none" strike="noStrike" cap="none" normalizeH="0" baseline="0" dirty="0" smtClean="0">
                          <a:ln>
                            <a:noFill/>
                          </a:ln>
                          <a:solidFill>
                            <a:srgbClr val="3333FF"/>
                          </a:solidFill>
                          <a:effectLst/>
                          <a:latin typeface="Arial" charset="0"/>
                        </a:rPr>
                        <a:t>) </a:t>
                      </a:r>
                      <a:r>
                        <a:rPr kumimoji="1" lang="en-US" sz="1300" b="0" i="0" u="none" strike="noStrike" cap="none" normalizeH="0" baseline="0" dirty="0" smtClean="0">
                          <a:ln>
                            <a:noFill/>
                          </a:ln>
                          <a:solidFill>
                            <a:srgbClr val="3333FF"/>
                          </a:solidFill>
                          <a:effectLst/>
                          <a:latin typeface="Arial" charset="0"/>
                        </a:rPr>
                        <a:t>are identified by the state as having a significant discrepancy in the rates of suspensions and expulsions of children with disabilities for greater than 10 days in a school year.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907">
                <a:tc>
                  <a:txBody>
                    <a:bodyPr/>
                    <a:lstStyle/>
                    <a:p>
                      <a:pPr marL="0" marR="0" lvl="0" indent="0" algn="l" defTabSz="914400" rtl="0" eaLnBrk="0" fontAlgn="base" latinLnBrk="0" hangingPunct="0">
                        <a:lnSpc>
                          <a:spcPct val="100000"/>
                        </a:lnSpc>
                        <a:spcBef>
                          <a:spcPct val="20000"/>
                        </a:spcBef>
                        <a:spcAft>
                          <a:spcPct val="0"/>
                        </a:spcAft>
                        <a:buClr>
                          <a:srgbClr val="FFCC00"/>
                        </a:buClr>
                        <a:buSzTx/>
                        <a:buFontTx/>
                        <a:buNone/>
                        <a:tabLst/>
                      </a:pPr>
                      <a:r>
                        <a:rPr kumimoji="1" lang="en-US" sz="1300" b="1" i="0" u="none" strike="noStrike" cap="none" normalizeH="0" baseline="0" dirty="0" smtClean="0">
                          <a:ln>
                            <a:noFill/>
                          </a:ln>
                          <a:solidFill>
                            <a:srgbClr val="3333FF"/>
                          </a:solidFill>
                          <a:effectLst/>
                          <a:latin typeface="Arial" charset="0"/>
                        </a:rPr>
                        <a:t>2008-2009: </a:t>
                      </a:r>
                    </a:p>
                    <a:p>
                      <a:pPr marL="0" marR="0" lvl="0" indent="0" algn="l" defTabSz="914400" rtl="0" eaLnBrk="0" fontAlgn="base" latinLnBrk="0" hangingPunct="0">
                        <a:lnSpc>
                          <a:spcPct val="100000"/>
                        </a:lnSpc>
                        <a:spcBef>
                          <a:spcPct val="20000"/>
                        </a:spcBef>
                        <a:spcAft>
                          <a:spcPct val="0"/>
                        </a:spcAft>
                        <a:buClr>
                          <a:srgbClr val="FFCC00"/>
                        </a:buClr>
                        <a:buSzTx/>
                        <a:buFontTx/>
                        <a:buNone/>
                        <a:tabLst/>
                      </a:pPr>
                      <a:r>
                        <a:rPr kumimoji="1" lang="en-US" sz="1300" b="1" i="0" u="none" strike="noStrike" cap="none" normalizeH="0" baseline="0" dirty="0" smtClean="0">
                          <a:ln>
                            <a:noFill/>
                          </a:ln>
                          <a:solidFill>
                            <a:srgbClr val="3333FF"/>
                          </a:solidFill>
                          <a:effectLst/>
                          <a:latin typeface="Arial" charset="0"/>
                        </a:rPr>
                        <a:t>A. </a:t>
                      </a:r>
                      <a:r>
                        <a:rPr kumimoji="1" lang="en-US" sz="1300" b="0" i="0" u="none" strike="noStrike" cap="none" normalizeH="0" baseline="0" dirty="0" smtClean="0">
                          <a:ln>
                            <a:noFill/>
                          </a:ln>
                          <a:solidFill>
                            <a:srgbClr val="3333FF"/>
                          </a:solidFill>
                          <a:effectLst/>
                          <a:latin typeface="Arial" charset="0"/>
                        </a:rPr>
                        <a:t>26.3% of districts </a:t>
                      </a:r>
                      <a:r>
                        <a:rPr kumimoji="1" lang="en-US" sz="1300" b="1" i="0" u="sng" strike="noStrike" cap="none" normalizeH="0" baseline="0" dirty="0" smtClean="0">
                          <a:ln>
                            <a:noFill/>
                          </a:ln>
                          <a:solidFill>
                            <a:srgbClr val="3333FF"/>
                          </a:solidFill>
                          <a:effectLst/>
                          <a:latin typeface="Arial" charset="0"/>
                        </a:rPr>
                        <a:t>(5 districts)</a:t>
                      </a:r>
                      <a:r>
                        <a:rPr kumimoji="1" lang="en-US" sz="1300" b="0" i="0" u="none" strike="noStrike" cap="none" normalizeH="0" baseline="0" dirty="0" smtClean="0">
                          <a:ln>
                            <a:noFill/>
                          </a:ln>
                          <a:solidFill>
                            <a:srgbClr val="3333FF"/>
                          </a:solidFill>
                          <a:effectLst/>
                          <a:latin typeface="Arial" charset="0"/>
                        </a:rPr>
                        <a:t> are identified by the state as having a significant discrepancy in the rates of suspensions and expulsions of children with disabilities for greater than 10 days in a school year.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907">
                <a:tc>
                  <a:txBody>
                    <a:bodyPr/>
                    <a:lstStyle/>
                    <a:p>
                      <a:pPr marL="0" marR="0" lvl="0" indent="0" algn="l" defTabSz="914400" rtl="0" eaLnBrk="0" fontAlgn="base" latinLnBrk="0" hangingPunct="0">
                        <a:lnSpc>
                          <a:spcPct val="100000"/>
                        </a:lnSpc>
                        <a:spcBef>
                          <a:spcPct val="20000"/>
                        </a:spcBef>
                        <a:spcAft>
                          <a:spcPct val="0"/>
                        </a:spcAft>
                        <a:buClr>
                          <a:srgbClr val="FFCC00"/>
                        </a:buClr>
                        <a:buSzTx/>
                        <a:buFontTx/>
                        <a:buNone/>
                        <a:tabLst/>
                      </a:pPr>
                      <a:r>
                        <a:rPr kumimoji="1" lang="en-US" sz="1300" b="1" i="0" u="none" strike="noStrike" cap="none" normalizeH="0" baseline="0" dirty="0" smtClean="0">
                          <a:ln>
                            <a:noFill/>
                          </a:ln>
                          <a:solidFill>
                            <a:srgbClr val="3333FF"/>
                          </a:solidFill>
                          <a:effectLst/>
                          <a:latin typeface="Arial" charset="0"/>
                        </a:rPr>
                        <a:t>2009-2010: </a:t>
                      </a:r>
                    </a:p>
                    <a:p>
                      <a:pPr marL="0" marR="0" lvl="0" indent="0" algn="l" defTabSz="914400" rtl="0" eaLnBrk="0" fontAlgn="base" latinLnBrk="0" hangingPunct="0">
                        <a:lnSpc>
                          <a:spcPct val="100000"/>
                        </a:lnSpc>
                        <a:spcBef>
                          <a:spcPct val="20000"/>
                        </a:spcBef>
                        <a:spcAft>
                          <a:spcPct val="0"/>
                        </a:spcAft>
                        <a:buClr>
                          <a:srgbClr val="FFCC00"/>
                        </a:buClr>
                        <a:buSzTx/>
                        <a:buFontTx/>
                        <a:buNone/>
                        <a:tabLst/>
                      </a:pPr>
                      <a:r>
                        <a:rPr kumimoji="1" lang="en-US" sz="1300" b="1" i="0" u="none" strike="noStrike" cap="none" normalizeH="0" baseline="0" dirty="0" smtClean="0">
                          <a:ln>
                            <a:noFill/>
                          </a:ln>
                          <a:solidFill>
                            <a:srgbClr val="3333FF"/>
                          </a:solidFill>
                          <a:effectLst/>
                          <a:latin typeface="Arial" charset="0"/>
                        </a:rPr>
                        <a:t>A. </a:t>
                      </a:r>
                      <a:r>
                        <a:rPr kumimoji="1" lang="en-US" sz="1300" b="0" i="0" u="none" strike="noStrike" cap="none" normalizeH="0" baseline="0" dirty="0" smtClean="0">
                          <a:ln>
                            <a:noFill/>
                          </a:ln>
                          <a:solidFill>
                            <a:srgbClr val="3333FF"/>
                          </a:solidFill>
                          <a:effectLst/>
                          <a:latin typeface="Arial" charset="0"/>
                        </a:rPr>
                        <a:t>15.7% of districts </a:t>
                      </a:r>
                      <a:r>
                        <a:rPr kumimoji="1" lang="en-US" sz="1300" b="1" i="0" u="sng" strike="noStrike" cap="none" normalizeH="0" baseline="0" dirty="0" smtClean="0">
                          <a:ln>
                            <a:noFill/>
                          </a:ln>
                          <a:solidFill>
                            <a:srgbClr val="3333FF"/>
                          </a:solidFill>
                          <a:effectLst/>
                          <a:latin typeface="Arial" charset="0"/>
                        </a:rPr>
                        <a:t>(3 districts)</a:t>
                      </a:r>
                      <a:r>
                        <a:rPr kumimoji="1" lang="en-US" sz="1300" b="0" i="0" u="none" strike="noStrike" cap="none" normalizeH="0" baseline="0" dirty="0" smtClean="0">
                          <a:ln>
                            <a:noFill/>
                          </a:ln>
                          <a:solidFill>
                            <a:srgbClr val="3333FF"/>
                          </a:solidFill>
                          <a:effectLst/>
                          <a:latin typeface="Arial" charset="0"/>
                        </a:rPr>
                        <a:t> are identified by the state as having a significant discrepancy in the rates of suspensions and expulsions of children with disabilities for greater than 10 days in a school year.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907">
                <a:tc>
                  <a:txBody>
                    <a:bodyPr/>
                    <a:lstStyle/>
                    <a:p>
                      <a:pPr marL="0" marR="0" lvl="0" indent="0" algn="l" defTabSz="914400" rtl="0" eaLnBrk="0" fontAlgn="base" latinLnBrk="0" hangingPunct="0">
                        <a:lnSpc>
                          <a:spcPct val="100000"/>
                        </a:lnSpc>
                        <a:spcBef>
                          <a:spcPct val="20000"/>
                        </a:spcBef>
                        <a:spcAft>
                          <a:spcPct val="0"/>
                        </a:spcAft>
                        <a:buClr>
                          <a:srgbClr val="FFCC00"/>
                        </a:buClr>
                        <a:buSzTx/>
                        <a:buFontTx/>
                        <a:buNone/>
                        <a:tabLst/>
                      </a:pPr>
                      <a:r>
                        <a:rPr kumimoji="1" lang="en-US" sz="1300" b="1" i="0" u="none" strike="noStrike" cap="none" normalizeH="0" baseline="0" dirty="0" smtClean="0">
                          <a:ln>
                            <a:noFill/>
                          </a:ln>
                          <a:solidFill>
                            <a:srgbClr val="3333FF"/>
                          </a:solidFill>
                          <a:effectLst/>
                          <a:latin typeface="Arial" charset="0"/>
                        </a:rPr>
                        <a:t>2010-2011: </a:t>
                      </a:r>
                    </a:p>
                    <a:p>
                      <a:pPr marL="0" marR="0" lvl="0" indent="0" algn="l" defTabSz="914400" rtl="0" eaLnBrk="0" fontAlgn="base" latinLnBrk="0" hangingPunct="0">
                        <a:lnSpc>
                          <a:spcPct val="100000"/>
                        </a:lnSpc>
                        <a:spcBef>
                          <a:spcPct val="20000"/>
                        </a:spcBef>
                        <a:spcAft>
                          <a:spcPct val="0"/>
                        </a:spcAft>
                        <a:buClr>
                          <a:srgbClr val="FFCC00"/>
                        </a:buClr>
                        <a:buSzTx/>
                        <a:buFontTx/>
                        <a:buNone/>
                        <a:tabLst/>
                      </a:pPr>
                      <a:r>
                        <a:rPr kumimoji="1" lang="en-US" sz="1300" b="1" i="0" u="none" strike="noStrike" cap="none" normalizeH="0" baseline="0" dirty="0" smtClean="0">
                          <a:ln>
                            <a:noFill/>
                          </a:ln>
                          <a:solidFill>
                            <a:srgbClr val="3333FF"/>
                          </a:solidFill>
                          <a:effectLst/>
                          <a:latin typeface="Arial" charset="0"/>
                        </a:rPr>
                        <a:t>A. </a:t>
                      </a:r>
                      <a:r>
                        <a:rPr kumimoji="1" lang="en-US" sz="1300" b="0" i="0" u="none" strike="noStrike" cap="none" normalizeH="0" baseline="0" dirty="0" smtClean="0">
                          <a:ln>
                            <a:noFill/>
                          </a:ln>
                          <a:solidFill>
                            <a:srgbClr val="3333FF"/>
                          </a:solidFill>
                          <a:effectLst/>
                          <a:latin typeface="Arial" charset="0"/>
                        </a:rPr>
                        <a:t>0% of districts </a:t>
                      </a:r>
                      <a:r>
                        <a:rPr kumimoji="1" lang="en-US" sz="1300" b="1" i="0" u="sng" strike="noStrike" cap="none" normalizeH="0" baseline="0" dirty="0" smtClean="0">
                          <a:ln>
                            <a:noFill/>
                          </a:ln>
                          <a:solidFill>
                            <a:srgbClr val="3333FF"/>
                          </a:solidFill>
                          <a:effectLst/>
                          <a:latin typeface="Arial" charset="0"/>
                        </a:rPr>
                        <a:t>(0 districts)</a:t>
                      </a:r>
                      <a:r>
                        <a:rPr kumimoji="1" lang="en-US" sz="1300" b="0" i="0" u="none" strike="noStrike" cap="none" normalizeH="0" baseline="0" dirty="0" smtClean="0">
                          <a:ln>
                            <a:noFill/>
                          </a:ln>
                          <a:solidFill>
                            <a:srgbClr val="3333FF"/>
                          </a:solidFill>
                          <a:effectLst/>
                          <a:latin typeface="Arial" charset="0"/>
                        </a:rPr>
                        <a:t> are identified by the state as having a significant discrepancy in the rates of suspensions and expulsions of children with disabilities for greater than 10 days in a school year.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907">
                <a:tc>
                  <a:txBody>
                    <a:bodyPr/>
                    <a:lstStyle/>
                    <a:p>
                      <a:pPr marL="0" marR="0" lvl="0" indent="0" algn="l" defTabSz="914400" rtl="0" eaLnBrk="0" fontAlgn="base" latinLnBrk="0" hangingPunct="0">
                        <a:lnSpc>
                          <a:spcPct val="100000"/>
                        </a:lnSpc>
                        <a:spcBef>
                          <a:spcPct val="20000"/>
                        </a:spcBef>
                        <a:spcAft>
                          <a:spcPct val="0"/>
                        </a:spcAft>
                        <a:buClr>
                          <a:srgbClr val="FFCC00"/>
                        </a:buClr>
                        <a:buSzTx/>
                        <a:buFontTx/>
                        <a:buNone/>
                        <a:tabLst/>
                      </a:pPr>
                      <a:r>
                        <a:rPr kumimoji="1" lang="en-US" sz="1300" b="1" i="0" u="none" strike="noStrike" cap="none" normalizeH="0" baseline="0" dirty="0" smtClean="0">
                          <a:ln>
                            <a:noFill/>
                          </a:ln>
                          <a:solidFill>
                            <a:srgbClr val="3333FF"/>
                          </a:solidFill>
                          <a:effectLst/>
                          <a:latin typeface="Arial" charset="0"/>
                        </a:rPr>
                        <a:t>2011-2012: </a:t>
                      </a:r>
                    </a:p>
                    <a:p>
                      <a:pPr marL="0" marR="0" lvl="0" indent="0" algn="l" defTabSz="914400" rtl="0" eaLnBrk="0" fontAlgn="base" latinLnBrk="0" hangingPunct="0">
                        <a:lnSpc>
                          <a:spcPct val="100000"/>
                        </a:lnSpc>
                        <a:spcBef>
                          <a:spcPct val="20000"/>
                        </a:spcBef>
                        <a:spcAft>
                          <a:spcPct val="0"/>
                        </a:spcAft>
                        <a:buClr>
                          <a:srgbClr val="FFCC00"/>
                        </a:buClr>
                        <a:buSzTx/>
                        <a:buFontTx/>
                        <a:buNone/>
                        <a:tabLst/>
                      </a:pPr>
                      <a:r>
                        <a:rPr kumimoji="1" lang="en-US" sz="1300" b="1" i="0" u="none" strike="noStrike" cap="none" normalizeH="0" baseline="0" dirty="0" smtClean="0">
                          <a:ln>
                            <a:noFill/>
                          </a:ln>
                          <a:solidFill>
                            <a:srgbClr val="3333FF"/>
                          </a:solidFill>
                          <a:effectLst/>
                          <a:latin typeface="Arial" charset="0"/>
                        </a:rPr>
                        <a:t>A. </a:t>
                      </a:r>
                      <a:r>
                        <a:rPr kumimoji="1" lang="en-US" sz="1300" b="0" i="0" u="none" strike="noStrike" cap="none" normalizeH="0" baseline="0" dirty="0" smtClean="0">
                          <a:ln>
                            <a:noFill/>
                          </a:ln>
                          <a:solidFill>
                            <a:srgbClr val="3333FF"/>
                          </a:solidFill>
                          <a:effectLst/>
                          <a:latin typeface="Arial" charset="0"/>
                        </a:rPr>
                        <a:t>0% of districts </a:t>
                      </a:r>
                      <a:r>
                        <a:rPr kumimoji="1" lang="en-US" sz="1300" b="1" i="0" u="sng" strike="noStrike" cap="none" normalizeH="0" baseline="0" dirty="0" smtClean="0">
                          <a:ln>
                            <a:noFill/>
                          </a:ln>
                          <a:solidFill>
                            <a:srgbClr val="3333FF"/>
                          </a:solidFill>
                          <a:effectLst/>
                          <a:latin typeface="Arial" charset="0"/>
                        </a:rPr>
                        <a:t>(0 districts)</a:t>
                      </a:r>
                      <a:r>
                        <a:rPr kumimoji="1" lang="en-US" sz="1300" b="0" i="0" u="none" strike="noStrike" cap="none" normalizeH="0" baseline="0" dirty="0" smtClean="0">
                          <a:ln>
                            <a:noFill/>
                          </a:ln>
                          <a:solidFill>
                            <a:srgbClr val="3333FF"/>
                          </a:solidFill>
                          <a:effectLst/>
                          <a:latin typeface="Arial" charset="0"/>
                        </a:rPr>
                        <a:t> are identified by the state as having a significant discrepancy in the rates of suspensions and expulsions of children with disabilities for greater than 10 days in a school year.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744">
                <a:tc>
                  <a:txBody>
                    <a:bodyPr/>
                    <a:lstStyle/>
                    <a:p>
                      <a:pPr marL="0" marR="0" lvl="0" indent="0" algn="l" defTabSz="914400" rtl="0" eaLnBrk="0" fontAlgn="base" latinLnBrk="0" hangingPunct="0">
                        <a:lnSpc>
                          <a:spcPct val="100000"/>
                        </a:lnSpc>
                        <a:spcBef>
                          <a:spcPct val="20000"/>
                        </a:spcBef>
                        <a:spcAft>
                          <a:spcPct val="0"/>
                        </a:spcAft>
                        <a:buClr>
                          <a:srgbClr val="FFCC00"/>
                        </a:buClr>
                        <a:buSzTx/>
                        <a:buFontTx/>
                        <a:buNone/>
                        <a:tabLst/>
                      </a:pPr>
                      <a:r>
                        <a:rPr kumimoji="1" lang="en-US" sz="1300" b="1" i="0" u="none" strike="noStrike" cap="none" normalizeH="0" baseline="0" dirty="0" smtClean="0">
                          <a:ln>
                            <a:noFill/>
                          </a:ln>
                          <a:solidFill>
                            <a:srgbClr val="3333FF"/>
                          </a:solidFill>
                          <a:effectLst/>
                          <a:latin typeface="Arial" charset="0"/>
                        </a:rPr>
                        <a:t>2012-2013: </a:t>
                      </a:r>
                    </a:p>
                    <a:p>
                      <a:pPr marL="0" marR="0" lvl="0" indent="0" algn="l" defTabSz="914400" rtl="0" eaLnBrk="0" fontAlgn="base" latinLnBrk="0" hangingPunct="0">
                        <a:lnSpc>
                          <a:spcPct val="100000"/>
                        </a:lnSpc>
                        <a:spcBef>
                          <a:spcPct val="20000"/>
                        </a:spcBef>
                        <a:spcAft>
                          <a:spcPct val="0"/>
                        </a:spcAft>
                        <a:buClr>
                          <a:srgbClr val="FFCC00"/>
                        </a:buClr>
                        <a:buSzTx/>
                        <a:buFontTx/>
                        <a:buNone/>
                        <a:tabLst/>
                      </a:pPr>
                      <a:r>
                        <a:rPr kumimoji="1" lang="en-US" sz="1300" b="1" i="0" u="none" strike="noStrike" cap="none" normalizeH="0" baseline="0" dirty="0" smtClean="0">
                          <a:ln>
                            <a:noFill/>
                          </a:ln>
                          <a:solidFill>
                            <a:srgbClr val="3333FF"/>
                          </a:solidFill>
                          <a:effectLst/>
                          <a:latin typeface="Arial" charset="0"/>
                        </a:rPr>
                        <a:t>A. </a:t>
                      </a:r>
                      <a:r>
                        <a:rPr kumimoji="1" lang="en-US" sz="1300" b="0" i="0" u="none" strike="noStrike" cap="none" normalizeH="0" baseline="0" dirty="0" smtClean="0">
                          <a:ln>
                            <a:noFill/>
                          </a:ln>
                          <a:solidFill>
                            <a:srgbClr val="3333FF"/>
                          </a:solidFill>
                          <a:effectLst/>
                          <a:latin typeface="Arial" charset="0"/>
                        </a:rPr>
                        <a:t>0% of districts </a:t>
                      </a:r>
                      <a:r>
                        <a:rPr kumimoji="1" lang="en-US" sz="1300" b="1" i="0" u="sng" strike="noStrike" cap="none" normalizeH="0" baseline="0" dirty="0" smtClean="0">
                          <a:ln>
                            <a:noFill/>
                          </a:ln>
                          <a:solidFill>
                            <a:srgbClr val="3333FF"/>
                          </a:solidFill>
                          <a:effectLst/>
                          <a:latin typeface="Arial" charset="0"/>
                        </a:rPr>
                        <a:t>(0 districts)</a:t>
                      </a:r>
                      <a:r>
                        <a:rPr kumimoji="1" lang="en-US" sz="1300" b="0" i="0" u="none" strike="noStrike" cap="none" normalizeH="0" baseline="0" dirty="0" smtClean="0">
                          <a:ln>
                            <a:noFill/>
                          </a:ln>
                          <a:solidFill>
                            <a:srgbClr val="3333FF"/>
                          </a:solidFill>
                          <a:effectLst/>
                          <a:latin typeface="Arial" charset="0"/>
                        </a:rPr>
                        <a:t> are identified by the state as having a significant discrepancy in the rates of suspensions and expulsions of children with disabilities for greater than 10 days in a school year.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0" y="1066800"/>
            <a:ext cx="14478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kumimoji="1" lang="en-US" sz="2400" dirty="0" smtClean="0">
                <a:solidFill>
                  <a:srgbClr val="000000"/>
                </a:solidFill>
              </a:rPr>
              <a:t>Annual </a:t>
            </a:r>
            <a:r>
              <a:rPr kumimoji="1" lang="en-US" sz="2400" b="1" u="sng" dirty="0" smtClean="0">
                <a:solidFill>
                  <a:srgbClr val="000000"/>
                </a:solidFill>
              </a:rPr>
              <a:t>Targets</a:t>
            </a:r>
          </a:p>
          <a:p>
            <a:pPr algn="ctr" fontAlgn="base">
              <a:spcBef>
                <a:spcPct val="0"/>
              </a:spcBef>
              <a:spcAft>
                <a:spcPct val="0"/>
              </a:spcAft>
            </a:pPr>
            <a:r>
              <a:rPr kumimoji="1" lang="en-US" sz="2400" dirty="0" smtClean="0">
                <a:solidFill>
                  <a:srgbClr val="000000"/>
                </a:solidFill>
              </a:rPr>
              <a:t>4A</a:t>
            </a:r>
            <a:endParaRPr kumimoji="1" lang="en-US" sz="2400" dirty="0">
              <a:solidFill>
                <a:srgbClr val="000000"/>
              </a:solidFill>
            </a:endParaRPr>
          </a:p>
        </p:txBody>
      </p:sp>
      <p:sp>
        <p:nvSpPr>
          <p:cNvPr id="3" name="TextBox 2"/>
          <p:cNvSpPr txBox="1"/>
          <p:nvPr/>
        </p:nvSpPr>
        <p:spPr>
          <a:xfrm>
            <a:off x="1752600" y="5943600"/>
            <a:ext cx="6629400" cy="276999"/>
          </a:xfrm>
          <a:prstGeom prst="rect">
            <a:avLst/>
          </a:prstGeom>
          <a:noFill/>
        </p:spPr>
        <p:txBody>
          <a:bodyPr wrap="square" rtlCol="0">
            <a:spAutoFit/>
          </a:bodyPr>
          <a:lstStyle/>
          <a:p>
            <a:pPr fontAlgn="base">
              <a:spcBef>
                <a:spcPct val="0"/>
              </a:spcBef>
              <a:spcAft>
                <a:spcPct val="0"/>
              </a:spcAft>
            </a:pPr>
            <a:r>
              <a:rPr kumimoji="1" lang="en-US" sz="1200" dirty="0" smtClean="0">
                <a:solidFill>
                  <a:srgbClr val="000000"/>
                </a:solidFill>
                <a:cs typeface="Arial" charset="0"/>
              </a:rPr>
              <a:t>*These targets were set using 2004-2005 data, and dropped by two districts every year to 0…..</a:t>
            </a:r>
            <a:endParaRPr kumimoji="1" lang="en-US" sz="1200" dirty="0">
              <a:solidFill>
                <a:srgbClr val="000000"/>
              </a:solidFill>
              <a:cs typeface="Arial" charset="0"/>
            </a:endParaRPr>
          </a:p>
        </p:txBody>
      </p:sp>
    </p:spTree>
    <p:extLst>
      <p:ext uri="{BB962C8B-B14F-4D97-AF65-F5344CB8AC3E}">
        <p14:creationId xmlns:p14="http://schemas.microsoft.com/office/powerpoint/2010/main" val="1939121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2013-14 Phase </a:t>
            </a:r>
            <a:r>
              <a:rPr lang="en-US" dirty="0" smtClean="0"/>
              <a:t>2 </a:t>
            </a:r>
            <a:r>
              <a:rPr lang="en-US" dirty="0"/>
              <a:t>Recipients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21569209"/>
              </p:ext>
            </p:extLst>
          </p:nvPr>
        </p:nvGraphicFramePr>
        <p:xfrm>
          <a:off x="838200" y="1828800"/>
          <a:ext cx="7315200" cy="3048000"/>
        </p:xfrm>
        <a:graphic>
          <a:graphicData uri="http://schemas.openxmlformats.org/drawingml/2006/table">
            <a:tbl>
              <a:tblPr firstRow="1" firstCol="1" bandRow="1">
                <a:tableStyleId>{284E427A-3D55-4303-BF80-6455036E1DE7}</a:tableStyleId>
              </a:tblPr>
              <a:tblGrid>
                <a:gridCol w="3657600"/>
                <a:gridCol w="3657600"/>
              </a:tblGrid>
              <a:tr h="429228">
                <a:tc>
                  <a:txBody>
                    <a:bodyPr/>
                    <a:lstStyle/>
                    <a:p>
                      <a:pPr marL="0" marR="0" algn="ctr">
                        <a:lnSpc>
                          <a:spcPct val="115000"/>
                        </a:lnSpc>
                        <a:spcBef>
                          <a:spcPts val="0"/>
                        </a:spcBef>
                        <a:spcAft>
                          <a:spcPts val="0"/>
                        </a:spcAft>
                      </a:pPr>
                      <a:r>
                        <a:rPr lang="en-US" sz="2400" dirty="0">
                          <a:solidFill>
                            <a:schemeClr val="tx1"/>
                          </a:solidFill>
                          <a:effectLst/>
                        </a:rPr>
                        <a:t>School District</a:t>
                      </a:r>
                      <a:endParaRPr lang="en-US" sz="24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solidFill>
                            <a:schemeClr val="tx1"/>
                          </a:solidFill>
                          <a:effectLst/>
                        </a:rPr>
                        <a:t>School Name</a:t>
                      </a:r>
                      <a:endParaRPr lang="en-US" sz="2400">
                        <a:solidFill>
                          <a:schemeClr val="tx1"/>
                        </a:solidFill>
                        <a:effectLst/>
                        <a:latin typeface="Calibri"/>
                        <a:ea typeface="Calibri"/>
                        <a:cs typeface="Times New Roman"/>
                      </a:endParaRPr>
                    </a:p>
                  </a:txBody>
                  <a:tcPr marL="68580" marR="68580" marT="0" marB="0"/>
                </a:tc>
              </a:tr>
              <a:tr h="872924">
                <a:tc>
                  <a:txBody>
                    <a:bodyPr/>
                    <a:lstStyle/>
                    <a:p>
                      <a:pPr marL="0" marR="0" algn="ctr">
                        <a:lnSpc>
                          <a:spcPct val="115000"/>
                        </a:lnSpc>
                        <a:spcBef>
                          <a:spcPts val="0"/>
                        </a:spcBef>
                        <a:spcAft>
                          <a:spcPts val="0"/>
                        </a:spcAft>
                      </a:pPr>
                      <a:r>
                        <a:rPr lang="en-US" sz="2400">
                          <a:solidFill>
                            <a:schemeClr val="tx1"/>
                          </a:solidFill>
                          <a:effectLst/>
                        </a:rPr>
                        <a:t>Brandywine School District</a:t>
                      </a:r>
                      <a:endParaRPr lang="en-US" sz="24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solidFill>
                            <a:schemeClr val="tx1"/>
                          </a:solidFill>
                          <a:effectLst/>
                        </a:rPr>
                        <a:t>Brandywine Community School</a:t>
                      </a:r>
                    </a:p>
                    <a:p>
                      <a:pPr marL="0" marR="0" algn="ctr">
                        <a:lnSpc>
                          <a:spcPct val="115000"/>
                        </a:lnSpc>
                        <a:spcBef>
                          <a:spcPts val="0"/>
                        </a:spcBef>
                        <a:spcAft>
                          <a:spcPts val="0"/>
                        </a:spcAft>
                      </a:pPr>
                      <a:r>
                        <a:rPr lang="en-US" sz="2400">
                          <a:solidFill>
                            <a:schemeClr val="tx1"/>
                          </a:solidFill>
                          <a:effectLst/>
                        </a:rPr>
                        <a:t> </a:t>
                      </a:r>
                      <a:endParaRPr lang="en-US" sz="2400">
                        <a:solidFill>
                          <a:schemeClr val="tx1"/>
                        </a:solidFill>
                        <a:effectLst/>
                        <a:latin typeface="Calibri"/>
                        <a:ea typeface="Calibri"/>
                        <a:cs typeface="Times New Roman"/>
                      </a:endParaRPr>
                    </a:p>
                  </a:txBody>
                  <a:tcPr marL="68580" marR="68580" marT="0" marB="0"/>
                </a:tc>
              </a:tr>
              <a:tr h="872924">
                <a:tc>
                  <a:txBody>
                    <a:bodyPr/>
                    <a:lstStyle/>
                    <a:p>
                      <a:pPr marL="0" marR="0" algn="ctr">
                        <a:lnSpc>
                          <a:spcPct val="115000"/>
                        </a:lnSpc>
                        <a:spcBef>
                          <a:spcPts val="0"/>
                        </a:spcBef>
                        <a:spcAft>
                          <a:spcPts val="0"/>
                        </a:spcAft>
                      </a:pPr>
                      <a:r>
                        <a:rPr lang="en-US" sz="2400">
                          <a:solidFill>
                            <a:schemeClr val="tx1"/>
                          </a:solidFill>
                          <a:effectLst/>
                        </a:rPr>
                        <a:t>Cape Henlopen School District</a:t>
                      </a:r>
                      <a:endParaRPr lang="en-US" sz="24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solidFill>
                            <a:schemeClr val="tx1"/>
                          </a:solidFill>
                          <a:effectLst/>
                        </a:rPr>
                        <a:t>Shields Elementary</a:t>
                      </a:r>
                    </a:p>
                    <a:p>
                      <a:pPr marL="0" marR="0" algn="ctr">
                        <a:lnSpc>
                          <a:spcPct val="115000"/>
                        </a:lnSpc>
                        <a:spcBef>
                          <a:spcPts val="0"/>
                        </a:spcBef>
                        <a:spcAft>
                          <a:spcPts val="0"/>
                        </a:spcAft>
                      </a:pPr>
                      <a:r>
                        <a:rPr lang="en-US" sz="2400">
                          <a:solidFill>
                            <a:schemeClr val="tx1"/>
                          </a:solidFill>
                          <a:effectLst/>
                        </a:rPr>
                        <a:t> </a:t>
                      </a:r>
                      <a:endParaRPr lang="en-US" sz="2400">
                        <a:solidFill>
                          <a:schemeClr val="tx1"/>
                        </a:solidFill>
                        <a:effectLst/>
                        <a:latin typeface="Calibri"/>
                        <a:ea typeface="Calibri"/>
                        <a:cs typeface="Times New Roman"/>
                      </a:endParaRPr>
                    </a:p>
                  </a:txBody>
                  <a:tcPr marL="68580" marR="68580" marT="0" marB="0"/>
                </a:tc>
              </a:tr>
              <a:tr h="872924">
                <a:tc>
                  <a:txBody>
                    <a:bodyPr/>
                    <a:lstStyle/>
                    <a:p>
                      <a:pPr marL="0" marR="0" algn="ctr">
                        <a:lnSpc>
                          <a:spcPct val="115000"/>
                        </a:lnSpc>
                        <a:spcBef>
                          <a:spcPts val="0"/>
                        </a:spcBef>
                        <a:spcAft>
                          <a:spcPts val="0"/>
                        </a:spcAft>
                      </a:pPr>
                      <a:r>
                        <a:rPr lang="en-US" sz="2400" dirty="0">
                          <a:solidFill>
                            <a:schemeClr val="tx1"/>
                          </a:solidFill>
                          <a:effectLst/>
                        </a:rPr>
                        <a:t>Christina School District</a:t>
                      </a:r>
                      <a:endParaRPr lang="en-US" sz="24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solidFill>
                            <a:schemeClr val="tx1"/>
                          </a:solidFill>
                          <a:effectLst/>
                        </a:rPr>
                        <a:t>Marshall Elementary</a:t>
                      </a:r>
                    </a:p>
                    <a:p>
                      <a:pPr marL="0" marR="0" algn="ctr">
                        <a:lnSpc>
                          <a:spcPct val="115000"/>
                        </a:lnSpc>
                        <a:spcBef>
                          <a:spcPts val="0"/>
                        </a:spcBef>
                        <a:spcAft>
                          <a:spcPts val="0"/>
                        </a:spcAft>
                      </a:pPr>
                      <a:r>
                        <a:rPr lang="en-US" sz="2400" dirty="0">
                          <a:solidFill>
                            <a:schemeClr val="tx1"/>
                          </a:solidFill>
                          <a:effectLst/>
                        </a:rPr>
                        <a:t> </a:t>
                      </a:r>
                      <a:endParaRPr lang="en-US" sz="24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569064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New Targets need to be set..</a:t>
            </a:r>
            <a:endParaRPr lang="en-US" dirty="0">
              <a:solidFill>
                <a:schemeClr val="accent2"/>
              </a:solidFill>
            </a:endParaRPr>
          </a:p>
        </p:txBody>
      </p:sp>
      <p:sp>
        <p:nvSpPr>
          <p:cNvPr id="3" name="Content Placeholder 2"/>
          <p:cNvSpPr>
            <a:spLocks noGrp="1"/>
          </p:cNvSpPr>
          <p:nvPr>
            <p:ph idx="1"/>
          </p:nvPr>
        </p:nvSpPr>
        <p:spPr>
          <a:xfrm>
            <a:off x="1676400" y="1600200"/>
            <a:ext cx="7051675" cy="4419600"/>
          </a:xfrm>
        </p:spPr>
        <p:txBody>
          <a:bodyPr/>
          <a:lstStyle/>
          <a:p>
            <a:r>
              <a:rPr lang="en-US" dirty="0" smtClean="0">
                <a:solidFill>
                  <a:schemeClr val="accent2"/>
                </a:solidFill>
              </a:rPr>
              <a:t>Indicator 4 Stakeholder groups to set new measurable and rigorous targets for  Indicator 4A</a:t>
            </a:r>
          </a:p>
          <a:p>
            <a:pPr lvl="1"/>
            <a:r>
              <a:rPr lang="en-US" dirty="0" smtClean="0">
                <a:solidFill>
                  <a:schemeClr val="accent2"/>
                </a:solidFill>
              </a:rPr>
              <a:t>Set target for percentage of LEAs identified with significant discrepancy</a:t>
            </a:r>
          </a:p>
          <a:p>
            <a:pPr lvl="1"/>
            <a:r>
              <a:rPr lang="en-US" dirty="0" smtClean="0">
                <a:solidFill>
                  <a:schemeClr val="accent2"/>
                </a:solidFill>
              </a:rPr>
              <a:t>Identify rate ratio to compare general education and special education rates of long term expulsions and suspension</a:t>
            </a:r>
          </a:p>
          <a:p>
            <a:r>
              <a:rPr lang="en-US" dirty="0" smtClean="0">
                <a:solidFill>
                  <a:schemeClr val="accent2"/>
                </a:solidFill>
              </a:rPr>
              <a:t>Previous SPP Target – 0% of LEAs</a:t>
            </a:r>
          </a:p>
          <a:p>
            <a:r>
              <a:rPr lang="en-US" dirty="0" smtClean="0">
                <a:solidFill>
                  <a:schemeClr val="accent2"/>
                </a:solidFill>
              </a:rPr>
              <a:t>Rate ratio for 2012-2013 data – 1.26</a:t>
            </a:r>
            <a:endParaRPr lang="en-US" dirty="0">
              <a:solidFill>
                <a:schemeClr val="accent2"/>
              </a:solidFill>
            </a:endParaRPr>
          </a:p>
        </p:txBody>
      </p:sp>
    </p:spTree>
    <p:extLst>
      <p:ext uri="{BB962C8B-B14F-4D97-AF65-F5344CB8AC3E}">
        <p14:creationId xmlns:p14="http://schemas.microsoft.com/office/powerpoint/2010/main" val="1212314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162800" cy="835025"/>
          </a:xfrm>
        </p:spPr>
        <p:txBody>
          <a:bodyPr/>
          <a:lstStyle/>
          <a:p>
            <a:r>
              <a:rPr lang="en-US" b="1" dirty="0" smtClean="0">
                <a:solidFill>
                  <a:srgbClr val="3333FF"/>
                </a:solidFill>
              </a:rPr>
              <a:t>4B Measurable </a:t>
            </a:r>
            <a:r>
              <a:rPr lang="en-US" b="1" dirty="0">
                <a:solidFill>
                  <a:srgbClr val="3333FF"/>
                </a:solidFill>
              </a:rPr>
              <a:t>and Rigorous Target</a:t>
            </a:r>
            <a:endParaRPr lang="en-US" dirty="0">
              <a:solidFill>
                <a:srgbClr val="3333FF"/>
              </a:solidFill>
            </a:endParaRPr>
          </a:p>
        </p:txBody>
      </p:sp>
      <p:sp>
        <p:nvSpPr>
          <p:cNvPr id="3" name="Content Placeholder 2"/>
          <p:cNvSpPr>
            <a:spLocks noGrp="1"/>
          </p:cNvSpPr>
          <p:nvPr>
            <p:ph idx="1"/>
          </p:nvPr>
        </p:nvSpPr>
        <p:spPr>
          <a:xfrm>
            <a:off x="1676400" y="1219200"/>
            <a:ext cx="7051675" cy="4495800"/>
          </a:xfrm>
        </p:spPr>
        <p:txBody>
          <a:bodyPr/>
          <a:lstStyle/>
          <a:p>
            <a:pPr marL="0" indent="0">
              <a:buNone/>
            </a:pPr>
            <a:r>
              <a:rPr lang="en-US" sz="2400" dirty="0">
                <a:solidFill>
                  <a:srgbClr val="3333FF"/>
                </a:solidFill>
              </a:rPr>
              <a:t>Percent of districts that have:  (a) a significant discrepancy, by race or ethnicity, in the rate </a:t>
            </a:r>
            <a:r>
              <a:rPr lang="en-US" sz="2400" dirty="0" smtClean="0">
                <a:solidFill>
                  <a:srgbClr val="3333FF"/>
                </a:solidFill>
              </a:rPr>
              <a:t>of suspensions </a:t>
            </a:r>
            <a:r>
              <a:rPr lang="en-US" sz="2400" dirty="0">
                <a:solidFill>
                  <a:srgbClr val="3333FF"/>
                </a:solidFill>
              </a:rPr>
              <a:t>and expulsions of greater than 10 days in a school year for children with IEPs; and </a:t>
            </a:r>
          </a:p>
          <a:p>
            <a:pPr marL="0" indent="0">
              <a:buNone/>
            </a:pPr>
            <a:r>
              <a:rPr lang="en-US" sz="2400" dirty="0">
                <a:solidFill>
                  <a:srgbClr val="3333FF"/>
                </a:solidFill>
              </a:rPr>
              <a:t>(b) policies, procedures or practices that contribute to the significant discrepancy and do not comply</a:t>
            </a:r>
          </a:p>
          <a:p>
            <a:pPr marL="0" indent="0">
              <a:buNone/>
            </a:pPr>
            <a:r>
              <a:rPr lang="en-US" sz="2400" dirty="0">
                <a:solidFill>
                  <a:srgbClr val="3333FF"/>
                </a:solidFill>
              </a:rPr>
              <a:t>with requirements relating to the development and implementation of IEPs, the use </a:t>
            </a:r>
            <a:r>
              <a:rPr lang="en-US" sz="2400" dirty="0" smtClean="0">
                <a:solidFill>
                  <a:srgbClr val="3333FF"/>
                </a:solidFill>
              </a:rPr>
              <a:t>of positive </a:t>
            </a:r>
            <a:r>
              <a:rPr lang="en-US" sz="2400" dirty="0">
                <a:solidFill>
                  <a:srgbClr val="3333FF"/>
                </a:solidFill>
              </a:rPr>
              <a:t>behavioral interventions and supports, and procedural safeguards. </a:t>
            </a:r>
            <a:endParaRPr lang="en-US" sz="2400" dirty="0" smtClean="0">
              <a:solidFill>
                <a:srgbClr val="3333FF"/>
              </a:solidFill>
            </a:endParaRPr>
          </a:p>
          <a:p>
            <a:pPr marL="0" indent="0" algn="ctr">
              <a:buNone/>
            </a:pPr>
            <a:r>
              <a:rPr lang="en-US" dirty="0" smtClean="0">
                <a:solidFill>
                  <a:srgbClr val="3333FF"/>
                </a:solidFill>
              </a:rPr>
              <a:t>Target = 0% of LEAs</a:t>
            </a:r>
          </a:p>
          <a:p>
            <a:pPr marL="0" indent="0" algn="ctr">
              <a:buNone/>
            </a:pPr>
            <a:r>
              <a:rPr lang="en-US" dirty="0" smtClean="0">
                <a:solidFill>
                  <a:srgbClr val="3333FF"/>
                </a:solidFill>
              </a:rPr>
              <a:t>This is set by OSEP</a:t>
            </a:r>
            <a:endParaRPr lang="en-US" dirty="0">
              <a:solidFill>
                <a:srgbClr val="3333FF"/>
              </a:solidFill>
            </a:endParaRPr>
          </a:p>
        </p:txBody>
      </p:sp>
    </p:spTree>
    <p:extLst>
      <p:ext uri="{BB962C8B-B14F-4D97-AF65-F5344CB8AC3E}">
        <p14:creationId xmlns:p14="http://schemas.microsoft.com/office/powerpoint/2010/main" val="31950465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47800" y="152400"/>
            <a:ext cx="7696200" cy="1219200"/>
          </a:xfrm>
        </p:spPr>
        <p:txBody>
          <a:bodyPr/>
          <a:lstStyle/>
          <a:p>
            <a:pPr algn="ctr"/>
            <a:r>
              <a:rPr lang="en-US" b="1" dirty="0" smtClean="0">
                <a:solidFill>
                  <a:srgbClr val="3333FF"/>
                </a:solidFill>
              </a:rPr>
              <a:t>Significant Discrepancy Definition</a:t>
            </a:r>
            <a:br>
              <a:rPr lang="en-US" b="1" dirty="0" smtClean="0">
                <a:solidFill>
                  <a:srgbClr val="3333FF"/>
                </a:solidFill>
              </a:rPr>
            </a:br>
            <a:r>
              <a:rPr lang="en-US" b="1" dirty="0" smtClean="0">
                <a:solidFill>
                  <a:srgbClr val="3333FF"/>
                </a:solidFill>
              </a:rPr>
              <a:t>Rate Ratio Method</a:t>
            </a:r>
          </a:p>
        </p:txBody>
      </p:sp>
      <p:sp>
        <p:nvSpPr>
          <p:cNvPr id="7171" name="Content Placeholder 2"/>
          <p:cNvSpPr>
            <a:spLocks noGrp="1"/>
          </p:cNvSpPr>
          <p:nvPr>
            <p:ph idx="1"/>
          </p:nvPr>
        </p:nvSpPr>
        <p:spPr>
          <a:xfrm>
            <a:off x="1600200" y="1600200"/>
            <a:ext cx="7162800" cy="4572000"/>
          </a:xfrm>
        </p:spPr>
        <p:txBody>
          <a:bodyPr/>
          <a:lstStyle/>
          <a:p>
            <a:pPr>
              <a:buFontTx/>
              <a:buNone/>
            </a:pPr>
            <a:r>
              <a:rPr lang="en-US" i="1" dirty="0" smtClean="0">
                <a:solidFill>
                  <a:srgbClr val="3333FF"/>
                </a:solidFill>
              </a:rPr>
              <a:t>An LEA has a significant discrepancy when the rate of long term suspension/ expulsions for students with disabilities compared to the rate for students without disabilities is greater than the “state bar.”</a:t>
            </a:r>
          </a:p>
        </p:txBody>
      </p:sp>
    </p:spTree>
    <p:extLst>
      <p:ext uri="{BB962C8B-B14F-4D97-AF65-F5344CB8AC3E}">
        <p14:creationId xmlns:p14="http://schemas.microsoft.com/office/powerpoint/2010/main" val="3853131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152400"/>
            <a:ext cx="7696200" cy="1219200"/>
          </a:xfrm>
        </p:spPr>
        <p:txBody>
          <a:bodyPr/>
          <a:lstStyle/>
          <a:p>
            <a:pPr algn="ctr"/>
            <a:r>
              <a:rPr lang="en-US" b="1" smtClean="0">
                <a:solidFill>
                  <a:srgbClr val="3333FF"/>
                </a:solidFill>
              </a:rPr>
              <a:t>Significant Discrepancy Definition</a:t>
            </a:r>
            <a:br>
              <a:rPr lang="en-US" b="1" smtClean="0">
                <a:solidFill>
                  <a:srgbClr val="3333FF"/>
                </a:solidFill>
              </a:rPr>
            </a:br>
            <a:r>
              <a:rPr lang="en-US" b="1" smtClean="0">
                <a:solidFill>
                  <a:srgbClr val="3333FF"/>
                </a:solidFill>
              </a:rPr>
              <a:t>Rate Ratio Method – State Bar</a:t>
            </a:r>
          </a:p>
        </p:txBody>
      </p:sp>
      <p:sp>
        <p:nvSpPr>
          <p:cNvPr id="11267" name="Content Placeholder 2"/>
          <p:cNvSpPr>
            <a:spLocks noGrp="1"/>
          </p:cNvSpPr>
          <p:nvPr>
            <p:ph idx="1"/>
          </p:nvPr>
        </p:nvSpPr>
        <p:spPr>
          <a:xfrm>
            <a:off x="1447800" y="1600200"/>
            <a:ext cx="8001000" cy="4572000"/>
          </a:xfrm>
        </p:spPr>
        <p:txBody>
          <a:bodyPr/>
          <a:lstStyle/>
          <a:p>
            <a:pPr>
              <a:buFontTx/>
              <a:buNone/>
            </a:pPr>
            <a:endParaRPr lang="en-US" dirty="0" smtClean="0">
              <a:solidFill>
                <a:srgbClr val="3333FF"/>
              </a:solidFill>
            </a:endParaRPr>
          </a:p>
          <a:p>
            <a:pPr>
              <a:buFontTx/>
              <a:buNone/>
            </a:pPr>
            <a:r>
              <a:rPr lang="en-US" b="1" dirty="0" smtClean="0">
                <a:solidFill>
                  <a:srgbClr val="3333FF"/>
                </a:solidFill>
              </a:rPr>
              <a:t>Define Significant Discrepancy:</a:t>
            </a:r>
          </a:p>
          <a:p>
            <a:pPr>
              <a:buFontTx/>
              <a:buNone/>
            </a:pPr>
            <a:r>
              <a:rPr lang="en-US" dirty="0" smtClean="0">
                <a:solidFill>
                  <a:srgbClr val="3333FF"/>
                </a:solidFill>
              </a:rPr>
              <a:t>4A - LEAs with Rate Ratio above “Bar” </a:t>
            </a:r>
            <a:r>
              <a:rPr lang="en-US" u="sng" dirty="0" smtClean="0">
                <a:solidFill>
                  <a:srgbClr val="3333FF"/>
                </a:solidFill>
              </a:rPr>
              <a:t>and</a:t>
            </a:r>
            <a:r>
              <a:rPr lang="en-US" dirty="0" smtClean="0">
                <a:solidFill>
                  <a:srgbClr val="3333FF"/>
                </a:solidFill>
              </a:rPr>
              <a:t> </a:t>
            </a:r>
          </a:p>
          <a:p>
            <a:pPr>
              <a:buFontTx/>
              <a:buNone/>
            </a:pPr>
            <a:r>
              <a:rPr lang="en-US" dirty="0" smtClean="0">
                <a:solidFill>
                  <a:srgbClr val="3333FF"/>
                </a:solidFill>
              </a:rPr>
              <a:t>15 or more students in cell</a:t>
            </a:r>
          </a:p>
          <a:p>
            <a:pPr>
              <a:buFontTx/>
              <a:buNone/>
            </a:pPr>
            <a:r>
              <a:rPr lang="en-US" dirty="0" smtClean="0">
                <a:solidFill>
                  <a:srgbClr val="3333FF"/>
                </a:solidFill>
              </a:rPr>
              <a:t>4B - LEAs with Rate Ratio above “Bar” </a:t>
            </a:r>
            <a:r>
              <a:rPr lang="en-US" u="sng" dirty="0" smtClean="0">
                <a:solidFill>
                  <a:srgbClr val="3333FF"/>
                </a:solidFill>
              </a:rPr>
              <a:t>and</a:t>
            </a:r>
            <a:r>
              <a:rPr lang="en-US" dirty="0" smtClean="0">
                <a:solidFill>
                  <a:srgbClr val="3333FF"/>
                </a:solidFill>
              </a:rPr>
              <a:t> </a:t>
            </a:r>
          </a:p>
          <a:p>
            <a:pPr>
              <a:buFontTx/>
              <a:buNone/>
            </a:pPr>
            <a:r>
              <a:rPr lang="en-US" dirty="0" smtClean="0">
                <a:solidFill>
                  <a:srgbClr val="3333FF"/>
                </a:solidFill>
              </a:rPr>
              <a:t>10 or more students in cell</a:t>
            </a:r>
          </a:p>
          <a:p>
            <a:pPr>
              <a:buFontTx/>
              <a:buNone/>
            </a:pPr>
            <a:endParaRPr lang="en-US" dirty="0" smtClean="0">
              <a:solidFill>
                <a:srgbClr val="3333FF"/>
              </a:solidFill>
            </a:endParaRPr>
          </a:p>
          <a:p>
            <a:endParaRPr lang="en-US" dirty="0" smtClean="0"/>
          </a:p>
        </p:txBody>
      </p:sp>
    </p:spTree>
    <p:extLst>
      <p:ext uri="{BB962C8B-B14F-4D97-AF65-F5344CB8AC3E}">
        <p14:creationId xmlns:p14="http://schemas.microsoft.com/office/powerpoint/2010/main" val="15520901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47800" y="152400"/>
            <a:ext cx="7696200" cy="1219200"/>
          </a:xfrm>
        </p:spPr>
        <p:txBody>
          <a:bodyPr/>
          <a:lstStyle/>
          <a:p>
            <a:pPr algn="ctr"/>
            <a:r>
              <a:rPr lang="en-US" sz="2800" b="1" dirty="0" smtClean="0">
                <a:solidFill>
                  <a:srgbClr val="3333FF"/>
                </a:solidFill>
              </a:rPr>
              <a:t>Significant Discrepancy Definition</a:t>
            </a:r>
            <a:br>
              <a:rPr lang="en-US" sz="2800" b="1" dirty="0" smtClean="0">
                <a:solidFill>
                  <a:srgbClr val="3333FF"/>
                </a:solidFill>
              </a:rPr>
            </a:br>
            <a:r>
              <a:rPr lang="en-US" sz="2800" b="1" dirty="0" smtClean="0">
                <a:solidFill>
                  <a:srgbClr val="3333FF"/>
                </a:solidFill>
              </a:rPr>
              <a:t>Rate Ratio Method </a:t>
            </a:r>
            <a:br>
              <a:rPr lang="en-US" sz="2800" b="1" dirty="0" smtClean="0">
                <a:solidFill>
                  <a:srgbClr val="3333FF"/>
                </a:solidFill>
              </a:rPr>
            </a:br>
            <a:r>
              <a:rPr lang="en-US" sz="2800" b="1" dirty="0" smtClean="0">
                <a:solidFill>
                  <a:srgbClr val="3333FF"/>
                </a:solidFill>
              </a:rPr>
              <a:t>Indicator 4A</a:t>
            </a:r>
          </a:p>
        </p:txBody>
      </p:sp>
      <p:sp>
        <p:nvSpPr>
          <p:cNvPr id="13315" name="Content Placeholder 2"/>
          <p:cNvSpPr>
            <a:spLocks noGrp="1"/>
          </p:cNvSpPr>
          <p:nvPr>
            <p:ph idx="1"/>
          </p:nvPr>
        </p:nvSpPr>
        <p:spPr>
          <a:xfrm>
            <a:off x="1447800" y="1676400"/>
            <a:ext cx="8534400" cy="5181600"/>
          </a:xfrm>
        </p:spPr>
        <p:txBody>
          <a:bodyPr/>
          <a:lstStyle/>
          <a:p>
            <a:pPr>
              <a:buFontTx/>
              <a:buNone/>
            </a:pPr>
            <a:r>
              <a:rPr lang="en-US" b="1" dirty="0" smtClean="0">
                <a:solidFill>
                  <a:srgbClr val="3333FF"/>
                </a:solidFill>
              </a:rPr>
              <a:t>Step 1: Calculate Rate Ratio</a:t>
            </a:r>
          </a:p>
          <a:p>
            <a:pPr lvl="1">
              <a:buFontTx/>
              <a:buNone/>
            </a:pPr>
            <a:r>
              <a:rPr lang="en-US" u="sng" dirty="0" smtClean="0">
                <a:solidFill>
                  <a:srgbClr val="3333FF"/>
                </a:solidFill>
              </a:rPr>
              <a:t>LEA % of SWD Suspended &gt; 10 days</a:t>
            </a:r>
          </a:p>
          <a:p>
            <a:pPr lvl="1">
              <a:buFontTx/>
              <a:buNone/>
            </a:pPr>
            <a:r>
              <a:rPr lang="en-US" dirty="0" smtClean="0">
                <a:solidFill>
                  <a:srgbClr val="3333FF"/>
                </a:solidFill>
              </a:rPr>
              <a:t>LEA % of SWOD Suspended &gt; 10 days</a:t>
            </a:r>
          </a:p>
          <a:p>
            <a:pPr>
              <a:buFontTx/>
              <a:buNone/>
            </a:pPr>
            <a:r>
              <a:rPr lang="en-US" b="1" dirty="0" smtClean="0">
                <a:solidFill>
                  <a:srgbClr val="3333FF"/>
                </a:solidFill>
              </a:rPr>
              <a:t>Step 2: Compare LEA Rate Ratio to “Bar”</a:t>
            </a:r>
          </a:p>
          <a:p>
            <a:pPr lvl="1">
              <a:buFontTx/>
              <a:buNone/>
            </a:pPr>
            <a:r>
              <a:rPr lang="en-US" dirty="0" smtClean="0">
                <a:solidFill>
                  <a:srgbClr val="3333FF"/>
                </a:solidFill>
              </a:rPr>
              <a:t>FFY 2011 -  1.30; FFY 2012 – 1.28 </a:t>
            </a:r>
          </a:p>
          <a:p>
            <a:pPr lvl="1">
              <a:buFontTx/>
              <a:buNone/>
            </a:pPr>
            <a:r>
              <a:rPr lang="en-US" dirty="0" smtClean="0">
                <a:solidFill>
                  <a:srgbClr val="3333FF"/>
                </a:solidFill>
              </a:rPr>
              <a:t>FFY 2013 - 1.26 </a:t>
            </a:r>
            <a:r>
              <a:rPr lang="en-US" i="1" dirty="0" smtClean="0">
                <a:solidFill>
                  <a:srgbClr val="3333FF"/>
                </a:solidFill>
              </a:rPr>
              <a:t>(based on 2012-2103 data)</a:t>
            </a:r>
          </a:p>
          <a:p>
            <a:pPr>
              <a:buFontTx/>
              <a:buNone/>
            </a:pPr>
            <a:r>
              <a:rPr lang="en-US" b="1" dirty="0" smtClean="0">
                <a:solidFill>
                  <a:srgbClr val="3333FF"/>
                </a:solidFill>
              </a:rPr>
              <a:t>Step 3: Examine Cell Size </a:t>
            </a:r>
          </a:p>
          <a:p>
            <a:pPr lvl="1">
              <a:buFontTx/>
              <a:buNone/>
            </a:pPr>
            <a:r>
              <a:rPr lang="en-US" dirty="0" smtClean="0">
                <a:solidFill>
                  <a:srgbClr val="3333FF"/>
                </a:solidFill>
              </a:rPr>
              <a:t>4A - </a:t>
            </a:r>
            <a:r>
              <a:rPr lang="en-US" u="sng" dirty="0" smtClean="0">
                <a:solidFill>
                  <a:srgbClr val="3333FF"/>
                </a:solidFill>
              </a:rPr>
              <a:t>&gt;</a:t>
            </a:r>
            <a:r>
              <a:rPr lang="en-US" dirty="0" smtClean="0">
                <a:solidFill>
                  <a:srgbClr val="3333FF"/>
                </a:solidFill>
              </a:rPr>
              <a:t> 15 SWD Suspended/ Expelled &gt; 10 days</a:t>
            </a:r>
          </a:p>
          <a:p>
            <a:pPr>
              <a:buFontTx/>
              <a:buNone/>
            </a:pPr>
            <a:r>
              <a:rPr lang="en-US" b="1" dirty="0" smtClean="0">
                <a:solidFill>
                  <a:srgbClr val="3333FF"/>
                </a:solidFill>
              </a:rPr>
              <a:t>Step 4: Define Significant Discrepancy</a:t>
            </a:r>
          </a:p>
          <a:p>
            <a:pPr lvl="1">
              <a:buFontTx/>
              <a:buNone/>
            </a:pPr>
            <a:r>
              <a:rPr lang="en-US" dirty="0" smtClean="0">
                <a:solidFill>
                  <a:srgbClr val="3333FF"/>
                </a:solidFill>
              </a:rPr>
              <a:t>4A - LEAs with Rate Ratio above “Bar” </a:t>
            </a:r>
            <a:r>
              <a:rPr lang="en-US" u="sng" dirty="0" smtClean="0">
                <a:solidFill>
                  <a:srgbClr val="3333FF"/>
                </a:solidFill>
              </a:rPr>
              <a:t>and</a:t>
            </a:r>
            <a:r>
              <a:rPr lang="en-US" dirty="0" smtClean="0">
                <a:solidFill>
                  <a:srgbClr val="3333FF"/>
                </a:solidFill>
              </a:rPr>
              <a:t> </a:t>
            </a:r>
          </a:p>
          <a:p>
            <a:pPr lvl="1">
              <a:buFontTx/>
              <a:buNone/>
            </a:pPr>
            <a:r>
              <a:rPr lang="en-US" dirty="0" smtClean="0">
                <a:solidFill>
                  <a:srgbClr val="3333FF"/>
                </a:solidFill>
              </a:rPr>
              <a:t>15 or more students in cell</a:t>
            </a:r>
          </a:p>
          <a:p>
            <a:pPr>
              <a:buFontTx/>
              <a:buNone/>
            </a:pPr>
            <a:endParaRPr lang="en-US" dirty="0" smtClean="0">
              <a:solidFill>
                <a:srgbClr val="3333FF"/>
              </a:solidFill>
            </a:endParaRPr>
          </a:p>
          <a:p>
            <a:pPr>
              <a:buFontTx/>
              <a:buNone/>
            </a:pPr>
            <a:endParaRPr lang="en-US" dirty="0" smtClean="0"/>
          </a:p>
        </p:txBody>
      </p:sp>
    </p:spTree>
    <p:extLst>
      <p:ext uri="{BB962C8B-B14F-4D97-AF65-F5344CB8AC3E}">
        <p14:creationId xmlns:p14="http://schemas.microsoft.com/office/powerpoint/2010/main" val="28519273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solidFill>
                  <a:srgbClr val="3333FF"/>
                </a:solidFill>
              </a:rPr>
              <a:t>District example 4A</a:t>
            </a:r>
          </a:p>
        </p:txBody>
      </p:sp>
      <p:sp>
        <p:nvSpPr>
          <p:cNvPr id="15363" name="Content Placeholder 2"/>
          <p:cNvSpPr>
            <a:spLocks noGrp="1"/>
          </p:cNvSpPr>
          <p:nvPr>
            <p:ph idx="1"/>
          </p:nvPr>
        </p:nvSpPr>
        <p:spPr>
          <a:xfrm>
            <a:off x="1676400" y="1219200"/>
            <a:ext cx="7162800" cy="5410200"/>
          </a:xfrm>
        </p:spPr>
        <p:txBody>
          <a:bodyPr/>
          <a:lstStyle/>
          <a:p>
            <a:pPr>
              <a:buFontTx/>
              <a:buNone/>
            </a:pPr>
            <a:r>
              <a:rPr lang="en-US" sz="1800" b="1" smtClean="0">
                <a:solidFill>
                  <a:srgbClr val="3333FF"/>
                </a:solidFill>
              </a:rPr>
              <a:t>Step 1:Calculate LEA % of Students with Disabilities (SWD)</a:t>
            </a:r>
          </a:p>
          <a:p>
            <a:pPr>
              <a:buFontTx/>
              <a:buNone/>
            </a:pPr>
            <a:r>
              <a:rPr lang="en-US" sz="1800" u="sng" smtClean="0">
                <a:solidFill>
                  <a:srgbClr val="3333FF"/>
                </a:solidFill>
              </a:rPr>
              <a:t>47  Special Ed Students Suspended &gt; 10 days </a:t>
            </a:r>
            <a:r>
              <a:rPr lang="en-US" sz="1800" smtClean="0">
                <a:solidFill>
                  <a:srgbClr val="3333FF"/>
                </a:solidFill>
              </a:rPr>
              <a:t>    =   3.7%</a:t>
            </a:r>
            <a:endParaRPr lang="en-US" sz="1800" u="sng" smtClean="0">
              <a:solidFill>
                <a:srgbClr val="3333FF"/>
              </a:solidFill>
            </a:endParaRPr>
          </a:p>
          <a:p>
            <a:pPr>
              <a:buFontTx/>
              <a:buNone/>
            </a:pPr>
            <a:r>
              <a:rPr lang="en-US" sz="1800" smtClean="0">
                <a:solidFill>
                  <a:srgbClr val="3333FF"/>
                </a:solidFill>
              </a:rPr>
              <a:t>1287 Special Ed Students in LEA</a:t>
            </a:r>
          </a:p>
          <a:p>
            <a:pPr>
              <a:buFontTx/>
              <a:buNone/>
            </a:pPr>
            <a:endParaRPr lang="en-US" sz="1800" smtClean="0">
              <a:solidFill>
                <a:srgbClr val="3333FF"/>
              </a:solidFill>
            </a:endParaRPr>
          </a:p>
          <a:p>
            <a:pPr>
              <a:buFontTx/>
              <a:buNone/>
            </a:pPr>
            <a:r>
              <a:rPr lang="en-US" sz="1800" b="1" smtClean="0">
                <a:solidFill>
                  <a:srgbClr val="3333FF"/>
                </a:solidFill>
              </a:rPr>
              <a:t>Step 2: Calculate LEA % of Students without Disabilities (SWOD)</a:t>
            </a:r>
          </a:p>
          <a:p>
            <a:pPr>
              <a:buFontTx/>
              <a:buNone/>
            </a:pPr>
            <a:r>
              <a:rPr lang="en-US" sz="1800" u="sng" smtClean="0">
                <a:solidFill>
                  <a:srgbClr val="3333FF"/>
                </a:solidFill>
              </a:rPr>
              <a:t>46  General Ed Students Suspended &gt; 10 days</a:t>
            </a:r>
            <a:r>
              <a:rPr lang="en-US" sz="1800" smtClean="0">
                <a:solidFill>
                  <a:srgbClr val="3333FF"/>
                </a:solidFill>
              </a:rPr>
              <a:t>    =   0.9%</a:t>
            </a:r>
            <a:endParaRPr lang="en-US" sz="1800" u="sng" smtClean="0">
              <a:solidFill>
                <a:srgbClr val="3333FF"/>
              </a:solidFill>
            </a:endParaRPr>
          </a:p>
          <a:p>
            <a:pPr>
              <a:buFontTx/>
              <a:buNone/>
            </a:pPr>
            <a:r>
              <a:rPr lang="en-US" sz="1800" smtClean="0">
                <a:solidFill>
                  <a:srgbClr val="3333FF"/>
                </a:solidFill>
              </a:rPr>
              <a:t>5322  General Ed Students in LEA</a:t>
            </a:r>
          </a:p>
          <a:p>
            <a:pPr>
              <a:buFontTx/>
              <a:buNone/>
            </a:pPr>
            <a:endParaRPr lang="en-US" sz="1800" smtClean="0">
              <a:solidFill>
                <a:srgbClr val="3333FF"/>
              </a:solidFill>
            </a:endParaRPr>
          </a:p>
          <a:p>
            <a:pPr>
              <a:buFontTx/>
              <a:buNone/>
            </a:pPr>
            <a:r>
              <a:rPr lang="en-US" sz="1800" b="1" smtClean="0">
                <a:solidFill>
                  <a:srgbClr val="3333FF"/>
                </a:solidFill>
              </a:rPr>
              <a:t>Step 3: Calculate Rate Ratio</a:t>
            </a:r>
          </a:p>
          <a:p>
            <a:pPr>
              <a:buFontTx/>
              <a:buNone/>
            </a:pPr>
            <a:r>
              <a:rPr lang="en-US" sz="1800" u="sng" smtClean="0">
                <a:solidFill>
                  <a:srgbClr val="3333FF"/>
                </a:solidFill>
              </a:rPr>
              <a:t>3.7  LEA % of SWD Suspended &gt; 10 days</a:t>
            </a:r>
            <a:r>
              <a:rPr lang="en-US" sz="1800" smtClean="0">
                <a:solidFill>
                  <a:srgbClr val="3333FF"/>
                </a:solidFill>
              </a:rPr>
              <a:t>    =    4.1</a:t>
            </a:r>
            <a:endParaRPr lang="en-US" sz="1800" u="sng" smtClean="0">
              <a:solidFill>
                <a:srgbClr val="3333FF"/>
              </a:solidFill>
            </a:endParaRPr>
          </a:p>
          <a:p>
            <a:pPr>
              <a:buFontTx/>
              <a:buNone/>
            </a:pPr>
            <a:r>
              <a:rPr lang="en-US" sz="1800" smtClean="0">
                <a:solidFill>
                  <a:srgbClr val="3333FF"/>
                </a:solidFill>
              </a:rPr>
              <a:t>0.9  LEA % of SWOD Suspended &gt; 10 days</a:t>
            </a:r>
          </a:p>
          <a:p>
            <a:pPr>
              <a:buFontTx/>
              <a:buNone/>
            </a:pPr>
            <a:endParaRPr lang="en-US" sz="1800" smtClean="0">
              <a:solidFill>
                <a:srgbClr val="3333FF"/>
              </a:solidFill>
            </a:endParaRPr>
          </a:p>
          <a:p>
            <a:pPr>
              <a:buFontTx/>
              <a:buNone/>
            </a:pPr>
            <a:r>
              <a:rPr lang="en-US" sz="1800" b="1" smtClean="0">
                <a:solidFill>
                  <a:srgbClr val="3333FF"/>
                </a:solidFill>
              </a:rPr>
              <a:t>Step 4: Compare LEA Rate Ratio to “Bar”</a:t>
            </a:r>
          </a:p>
          <a:p>
            <a:pPr>
              <a:buFontTx/>
              <a:buNone/>
            </a:pPr>
            <a:r>
              <a:rPr lang="en-US" sz="1800" smtClean="0">
                <a:solidFill>
                  <a:srgbClr val="3333FF"/>
                </a:solidFill>
              </a:rPr>
              <a:t>4.1 (LEA Rate Ratio) compared </a:t>
            </a:r>
            <a:r>
              <a:rPr lang="en-US" sz="1800" smtClean="0">
                <a:solidFill>
                  <a:schemeClr val="accent2"/>
                </a:solidFill>
              </a:rPr>
              <a:t>to State “Bar”</a:t>
            </a:r>
          </a:p>
          <a:p>
            <a:endParaRPr lang="en-US" smtClean="0"/>
          </a:p>
        </p:txBody>
      </p:sp>
    </p:spTree>
    <p:extLst>
      <p:ext uri="{BB962C8B-B14F-4D97-AF65-F5344CB8AC3E}">
        <p14:creationId xmlns:p14="http://schemas.microsoft.com/office/powerpoint/2010/main" val="38119305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447800" y="152400"/>
            <a:ext cx="7696200" cy="1219200"/>
          </a:xfrm>
        </p:spPr>
        <p:txBody>
          <a:bodyPr/>
          <a:lstStyle/>
          <a:p>
            <a:pPr algn="ctr"/>
            <a:r>
              <a:rPr lang="en-US" b="1" smtClean="0">
                <a:solidFill>
                  <a:srgbClr val="3333FF"/>
                </a:solidFill>
              </a:rPr>
              <a:t>Significant Discrepancy Definition</a:t>
            </a:r>
            <a:br>
              <a:rPr lang="en-US" b="1" smtClean="0">
                <a:solidFill>
                  <a:srgbClr val="3333FF"/>
                </a:solidFill>
              </a:rPr>
            </a:br>
            <a:r>
              <a:rPr lang="en-US" b="1" smtClean="0">
                <a:solidFill>
                  <a:srgbClr val="3333FF"/>
                </a:solidFill>
              </a:rPr>
              <a:t>Rate Ratio Method </a:t>
            </a:r>
            <a:br>
              <a:rPr lang="en-US" b="1" smtClean="0">
                <a:solidFill>
                  <a:srgbClr val="3333FF"/>
                </a:solidFill>
              </a:rPr>
            </a:br>
            <a:r>
              <a:rPr lang="en-US" b="1" smtClean="0">
                <a:solidFill>
                  <a:srgbClr val="3333FF"/>
                </a:solidFill>
              </a:rPr>
              <a:t>Indicator 4B</a:t>
            </a:r>
          </a:p>
        </p:txBody>
      </p:sp>
      <p:sp>
        <p:nvSpPr>
          <p:cNvPr id="17411" name="Content Placeholder 2"/>
          <p:cNvSpPr>
            <a:spLocks noGrp="1"/>
          </p:cNvSpPr>
          <p:nvPr>
            <p:ph idx="1"/>
          </p:nvPr>
        </p:nvSpPr>
        <p:spPr>
          <a:xfrm>
            <a:off x="1447800" y="1600200"/>
            <a:ext cx="7696200" cy="5257800"/>
          </a:xfrm>
        </p:spPr>
        <p:txBody>
          <a:bodyPr/>
          <a:lstStyle/>
          <a:p>
            <a:pPr>
              <a:buFontTx/>
              <a:buNone/>
            </a:pPr>
            <a:r>
              <a:rPr lang="en-US" sz="2600" b="1" dirty="0" smtClean="0">
                <a:solidFill>
                  <a:srgbClr val="3333FF"/>
                </a:solidFill>
              </a:rPr>
              <a:t>Step 1: Calculate Rate Ratio</a:t>
            </a:r>
          </a:p>
          <a:p>
            <a:pPr lvl="1">
              <a:buFontTx/>
              <a:buNone/>
            </a:pPr>
            <a:r>
              <a:rPr lang="en-US" u="sng" dirty="0" smtClean="0">
                <a:solidFill>
                  <a:srgbClr val="3333FF"/>
                </a:solidFill>
              </a:rPr>
              <a:t>LEA % of Black SWD Suspended &gt; 10 days</a:t>
            </a:r>
          </a:p>
          <a:p>
            <a:pPr lvl="1">
              <a:buFontTx/>
              <a:buNone/>
            </a:pPr>
            <a:r>
              <a:rPr lang="en-US" dirty="0" smtClean="0">
                <a:solidFill>
                  <a:srgbClr val="3333FF"/>
                </a:solidFill>
              </a:rPr>
              <a:t>LEA % of SWOD Suspended &gt; 10 days</a:t>
            </a:r>
          </a:p>
          <a:p>
            <a:pPr>
              <a:buFontTx/>
              <a:buNone/>
            </a:pPr>
            <a:endParaRPr lang="en-US" sz="800" dirty="0" smtClean="0">
              <a:solidFill>
                <a:srgbClr val="3333FF"/>
              </a:solidFill>
            </a:endParaRPr>
          </a:p>
          <a:p>
            <a:pPr>
              <a:buFontTx/>
              <a:buNone/>
            </a:pPr>
            <a:r>
              <a:rPr lang="en-US" sz="2600" b="1" dirty="0" smtClean="0">
                <a:solidFill>
                  <a:srgbClr val="3333FF"/>
                </a:solidFill>
              </a:rPr>
              <a:t>Step 2: Repeat 1 – 3 for Each Race Category</a:t>
            </a:r>
          </a:p>
          <a:p>
            <a:pPr>
              <a:buFontTx/>
              <a:buNone/>
            </a:pPr>
            <a:r>
              <a:rPr lang="en-US" sz="2600" dirty="0" smtClean="0">
                <a:solidFill>
                  <a:srgbClr val="3333FF"/>
                </a:solidFill>
              </a:rPr>
              <a:t>	</a:t>
            </a:r>
            <a:r>
              <a:rPr lang="en-US" sz="2400" dirty="0" smtClean="0">
                <a:solidFill>
                  <a:srgbClr val="3333FF"/>
                </a:solidFill>
              </a:rPr>
              <a:t>American Indian/Alaskan Native; Asian; Black or African American; Hispanic/Latino; Native Hawaiian/Pacific Islander; White; Two or More Races</a:t>
            </a:r>
          </a:p>
          <a:p>
            <a:pPr>
              <a:buFontTx/>
              <a:buNone/>
            </a:pPr>
            <a:endParaRPr lang="en-US" sz="800" dirty="0" smtClean="0">
              <a:solidFill>
                <a:srgbClr val="3333FF"/>
              </a:solidFill>
            </a:endParaRPr>
          </a:p>
          <a:p>
            <a:pPr>
              <a:buFontTx/>
              <a:buNone/>
            </a:pPr>
            <a:r>
              <a:rPr lang="en-US" sz="2600" b="1" dirty="0" smtClean="0">
                <a:solidFill>
                  <a:srgbClr val="3333FF"/>
                </a:solidFill>
              </a:rPr>
              <a:t>Step 3: Compare LEA Rate Ratio for Each Race Category to “Bar”</a:t>
            </a:r>
          </a:p>
          <a:p>
            <a:pPr>
              <a:buFontTx/>
              <a:buNone/>
            </a:pPr>
            <a:endParaRPr lang="en-US" sz="2400" dirty="0" smtClean="0">
              <a:solidFill>
                <a:srgbClr val="3333FF"/>
              </a:solidFill>
            </a:endParaRPr>
          </a:p>
          <a:p>
            <a:pPr>
              <a:buFontTx/>
              <a:buNone/>
            </a:pPr>
            <a:endParaRPr lang="en-US" sz="2600" b="1" dirty="0" smtClean="0">
              <a:solidFill>
                <a:srgbClr val="3333FF"/>
              </a:solidFill>
            </a:endParaRPr>
          </a:p>
          <a:p>
            <a:pPr>
              <a:buFontTx/>
              <a:buNone/>
            </a:pPr>
            <a:endParaRPr lang="en-US" sz="2600" b="1" dirty="0" smtClean="0">
              <a:solidFill>
                <a:srgbClr val="3333FF"/>
              </a:solidFill>
            </a:endParaRPr>
          </a:p>
        </p:txBody>
      </p:sp>
    </p:spTree>
    <p:extLst>
      <p:ext uri="{BB962C8B-B14F-4D97-AF65-F5344CB8AC3E}">
        <p14:creationId xmlns:p14="http://schemas.microsoft.com/office/powerpoint/2010/main" val="24819913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47800" y="152400"/>
            <a:ext cx="7696200" cy="1219200"/>
          </a:xfrm>
        </p:spPr>
        <p:txBody>
          <a:bodyPr/>
          <a:lstStyle/>
          <a:p>
            <a:pPr algn="ctr"/>
            <a:r>
              <a:rPr lang="en-US" b="1" smtClean="0">
                <a:solidFill>
                  <a:srgbClr val="3333FF"/>
                </a:solidFill>
              </a:rPr>
              <a:t>Significant Discrepancy Definition</a:t>
            </a:r>
            <a:br>
              <a:rPr lang="en-US" b="1" smtClean="0">
                <a:solidFill>
                  <a:srgbClr val="3333FF"/>
                </a:solidFill>
              </a:rPr>
            </a:br>
            <a:r>
              <a:rPr lang="en-US" b="1" smtClean="0">
                <a:solidFill>
                  <a:srgbClr val="3333FF"/>
                </a:solidFill>
              </a:rPr>
              <a:t>Rate Ratio Method</a:t>
            </a:r>
            <a:br>
              <a:rPr lang="en-US" b="1" smtClean="0">
                <a:solidFill>
                  <a:srgbClr val="3333FF"/>
                </a:solidFill>
              </a:rPr>
            </a:br>
            <a:r>
              <a:rPr lang="en-US" b="1" smtClean="0">
                <a:solidFill>
                  <a:srgbClr val="3333FF"/>
                </a:solidFill>
              </a:rPr>
              <a:t>Indicator 4B</a:t>
            </a:r>
          </a:p>
        </p:txBody>
      </p:sp>
      <p:sp>
        <p:nvSpPr>
          <p:cNvPr id="18435" name="Content Placeholder 2"/>
          <p:cNvSpPr>
            <a:spLocks noGrp="1"/>
          </p:cNvSpPr>
          <p:nvPr>
            <p:ph idx="1"/>
          </p:nvPr>
        </p:nvSpPr>
        <p:spPr>
          <a:xfrm>
            <a:off x="1447800" y="1600200"/>
            <a:ext cx="8001000" cy="4572000"/>
          </a:xfrm>
        </p:spPr>
        <p:txBody>
          <a:bodyPr/>
          <a:lstStyle/>
          <a:p>
            <a:pPr>
              <a:buFontTx/>
              <a:buNone/>
            </a:pPr>
            <a:endParaRPr lang="en-US" dirty="0" smtClean="0">
              <a:solidFill>
                <a:srgbClr val="3333FF"/>
              </a:solidFill>
            </a:endParaRPr>
          </a:p>
          <a:p>
            <a:pPr>
              <a:buFontTx/>
              <a:buNone/>
            </a:pPr>
            <a:r>
              <a:rPr lang="en-US" b="1" dirty="0" smtClean="0">
                <a:solidFill>
                  <a:srgbClr val="3333FF"/>
                </a:solidFill>
              </a:rPr>
              <a:t>Step 4: Examine Cell Size </a:t>
            </a:r>
          </a:p>
          <a:p>
            <a:pPr>
              <a:buFontTx/>
              <a:buNone/>
            </a:pPr>
            <a:r>
              <a:rPr lang="en-US" dirty="0" smtClean="0">
                <a:solidFill>
                  <a:srgbClr val="3333FF"/>
                </a:solidFill>
              </a:rPr>
              <a:t>4B - </a:t>
            </a:r>
            <a:r>
              <a:rPr lang="en-US" u="sng" dirty="0" smtClean="0">
                <a:solidFill>
                  <a:srgbClr val="3333FF"/>
                </a:solidFill>
              </a:rPr>
              <a:t>&gt;</a:t>
            </a:r>
            <a:r>
              <a:rPr lang="en-US" dirty="0" smtClean="0">
                <a:solidFill>
                  <a:srgbClr val="3333FF"/>
                </a:solidFill>
              </a:rPr>
              <a:t> 10 SWD Suspended/ Expelled &gt; 10 days</a:t>
            </a:r>
          </a:p>
          <a:p>
            <a:pPr>
              <a:buFontTx/>
              <a:buNone/>
            </a:pPr>
            <a:endParaRPr lang="en-US" dirty="0" smtClean="0">
              <a:solidFill>
                <a:srgbClr val="3333FF"/>
              </a:solidFill>
            </a:endParaRPr>
          </a:p>
          <a:p>
            <a:pPr>
              <a:buFontTx/>
              <a:buNone/>
            </a:pPr>
            <a:r>
              <a:rPr lang="en-US" b="1" dirty="0" smtClean="0">
                <a:solidFill>
                  <a:srgbClr val="3333FF"/>
                </a:solidFill>
              </a:rPr>
              <a:t>Step 5: Define Significant Discrepancy:</a:t>
            </a:r>
          </a:p>
          <a:p>
            <a:pPr>
              <a:buFontTx/>
              <a:buNone/>
            </a:pPr>
            <a:r>
              <a:rPr lang="en-US" dirty="0" smtClean="0">
                <a:solidFill>
                  <a:srgbClr val="3333FF"/>
                </a:solidFill>
              </a:rPr>
              <a:t>4B - LEAs with Rate Ratio above “Bar” </a:t>
            </a:r>
            <a:r>
              <a:rPr lang="en-US" u="sng" dirty="0" smtClean="0">
                <a:solidFill>
                  <a:srgbClr val="3333FF"/>
                </a:solidFill>
              </a:rPr>
              <a:t>and</a:t>
            </a:r>
            <a:r>
              <a:rPr lang="en-US" dirty="0" smtClean="0">
                <a:solidFill>
                  <a:srgbClr val="3333FF"/>
                </a:solidFill>
              </a:rPr>
              <a:t> </a:t>
            </a:r>
          </a:p>
          <a:p>
            <a:pPr>
              <a:buFontTx/>
              <a:buNone/>
            </a:pPr>
            <a:r>
              <a:rPr lang="en-US" dirty="0" smtClean="0">
                <a:solidFill>
                  <a:srgbClr val="3333FF"/>
                </a:solidFill>
              </a:rPr>
              <a:t>	10 or more students in cell for any Race/ Ethnicity Category</a:t>
            </a:r>
          </a:p>
          <a:p>
            <a:pPr>
              <a:buFontTx/>
              <a:buNone/>
            </a:pPr>
            <a:endParaRPr lang="en-US" dirty="0" smtClean="0">
              <a:solidFill>
                <a:srgbClr val="3333FF"/>
              </a:solidFill>
            </a:endParaRPr>
          </a:p>
          <a:p>
            <a:endParaRPr lang="en-US" dirty="0" smtClean="0"/>
          </a:p>
        </p:txBody>
      </p:sp>
    </p:spTree>
    <p:extLst>
      <p:ext uri="{BB962C8B-B14F-4D97-AF65-F5344CB8AC3E}">
        <p14:creationId xmlns:p14="http://schemas.microsoft.com/office/powerpoint/2010/main" val="16404142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solidFill>
                  <a:srgbClr val="3333FF"/>
                </a:solidFill>
              </a:rPr>
              <a:t>District example 4B</a:t>
            </a:r>
          </a:p>
        </p:txBody>
      </p:sp>
      <p:sp>
        <p:nvSpPr>
          <p:cNvPr id="19459" name="Content Placeholder 2"/>
          <p:cNvSpPr>
            <a:spLocks noGrp="1"/>
          </p:cNvSpPr>
          <p:nvPr>
            <p:ph idx="1"/>
          </p:nvPr>
        </p:nvSpPr>
        <p:spPr>
          <a:xfrm>
            <a:off x="1676400" y="1219200"/>
            <a:ext cx="7315200" cy="5410200"/>
          </a:xfrm>
        </p:spPr>
        <p:txBody>
          <a:bodyPr/>
          <a:lstStyle/>
          <a:p>
            <a:pPr>
              <a:buFontTx/>
              <a:buNone/>
            </a:pPr>
            <a:r>
              <a:rPr lang="en-US" sz="1800" b="1" smtClean="0">
                <a:solidFill>
                  <a:srgbClr val="3333FF"/>
                </a:solidFill>
              </a:rPr>
              <a:t>Step 1:  Calculate LEA % of Students with Disabilities (SWD) - Each Racial Category</a:t>
            </a:r>
          </a:p>
          <a:p>
            <a:pPr>
              <a:buFontTx/>
              <a:buNone/>
            </a:pPr>
            <a:r>
              <a:rPr lang="en-US" sz="1800" u="sng" smtClean="0">
                <a:solidFill>
                  <a:srgbClr val="3333FF"/>
                </a:solidFill>
              </a:rPr>
              <a:t>28  Black SWD Suspended &gt; 10 days</a:t>
            </a:r>
            <a:r>
              <a:rPr lang="en-US" sz="1800" smtClean="0">
                <a:solidFill>
                  <a:srgbClr val="3333FF"/>
                </a:solidFill>
              </a:rPr>
              <a:t>		=   3.9%</a:t>
            </a:r>
            <a:endParaRPr lang="en-US" sz="1800" u="sng" smtClean="0">
              <a:solidFill>
                <a:srgbClr val="3333FF"/>
              </a:solidFill>
            </a:endParaRPr>
          </a:p>
          <a:p>
            <a:pPr>
              <a:buFontTx/>
              <a:buNone/>
            </a:pPr>
            <a:r>
              <a:rPr lang="en-US" sz="1800" smtClean="0">
                <a:solidFill>
                  <a:srgbClr val="3333FF"/>
                </a:solidFill>
              </a:rPr>
              <a:t>710  Black SWD in LEA</a:t>
            </a:r>
          </a:p>
          <a:p>
            <a:pPr>
              <a:buFontTx/>
              <a:buNone/>
            </a:pPr>
            <a:endParaRPr lang="en-US" sz="1800" smtClean="0">
              <a:solidFill>
                <a:srgbClr val="3333FF"/>
              </a:solidFill>
            </a:endParaRPr>
          </a:p>
          <a:p>
            <a:pPr>
              <a:buFontTx/>
              <a:buNone/>
            </a:pPr>
            <a:r>
              <a:rPr lang="en-US" sz="1800" b="1" smtClean="0">
                <a:solidFill>
                  <a:srgbClr val="3333FF"/>
                </a:solidFill>
              </a:rPr>
              <a:t>Step 2: Calculate LEA % of Students without Disabilities (SWOD)</a:t>
            </a:r>
          </a:p>
          <a:p>
            <a:pPr>
              <a:buFontTx/>
              <a:buNone/>
            </a:pPr>
            <a:r>
              <a:rPr lang="en-US" sz="1800" u="sng" smtClean="0">
                <a:solidFill>
                  <a:srgbClr val="3333FF"/>
                </a:solidFill>
              </a:rPr>
              <a:t>46  General Ed Students Suspended &gt; 10 days</a:t>
            </a:r>
            <a:r>
              <a:rPr lang="en-US" sz="1800" smtClean="0">
                <a:solidFill>
                  <a:srgbClr val="3333FF"/>
                </a:solidFill>
              </a:rPr>
              <a:t>   	=   0.9%</a:t>
            </a:r>
            <a:endParaRPr lang="en-US" sz="1800" u="sng" smtClean="0">
              <a:solidFill>
                <a:srgbClr val="3333FF"/>
              </a:solidFill>
            </a:endParaRPr>
          </a:p>
          <a:p>
            <a:pPr>
              <a:buFontTx/>
              <a:buNone/>
            </a:pPr>
            <a:r>
              <a:rPr lang="en-US" sz="1800" smtClean="0">
                <a:solidFill>
                  <a:srgbClr val="3333FF"/>
                </a:solidFill>
              </a:rPr>
              <a:t>5322  General Ed Students in LEA</a:t>
            </a:r>
          </a:p>
          <a:p>
            <a:pPr>
              <a:buFontTx/>
              <a:buNone/>
            </a:pPr>
            <a:endParaRPr lang="en-US" sz="1800" smtClean="0">
              <a:solidFill>
                <a:srgbClr val="3333FF"/>
              </a:solidFill>
            </a:endParaRPr>
          </a:p>
          <a:p>
            <a:pPr>
              <a:buFontTx/>
              <a:buNone/>
            </a:pPr>
            <a:r>
              <a:rPr lang="en-US" sz="1800" b="1" smtClean="0">
                <a:solidFill>
                  <a:srgbClr val="3333FF"/>
                </a:solidFill>
              </a:rPr>
              <a:t>Step 3: Calculate Rate Ratio</a:t>
            </a:r>
          </a:p>
          <a:p>
            <a:pPr>
              <a:buFontTx/>
              <a:buNone/>
            </a:pPr>
            <a:r>
              <a:rPr lang="en-US" sz="1800" u="sng" smtClean="0">
                <a:solidFill>
                  <a:srgbClr val="3333FF"/>
                </a:solidFill>
              </a:rPr>
              <a:t>3.9  LEA % of Black SWD Suspended &gt; 10 days</a:t>
            </a:r>
            <a:r>
              <a:rPr lang="en-US" sz="1800" smtClean="0">
                <a:solidFill>
                  <a:srgbClr val="3333FF"/>
                </a:solidFill>
              </a:rPr>
              <a:t> 	=   4.3</a:t>
            </a:r>
            <a:endParaRPr lang="en-US" sz="1800" u="sng" smtClean="0">
              <a:solidFill>
                <a:srgbClr val="3333FF"/>
              </a:solidFill>
            </a:endParaRPr>
          </a:p>
          <a:p>
            <a:pPr>
              <a:buFontTx/>
              <a:buNone/>
            </a:pPr>
            <a:r>
              <a:rPr lang="en-US" sz="1800" smtClean="0">
                <a:solidFill>
                  <a:srgbClr val="3333FF"/>
                </a:solidFill>
              </a:rPr>
              <a:t>0.9  LEA % of SWOD Suspended &gt; 10 days</a:t>
            </a:r>
          </a:p>
          <a:p>
            <a:pPr>
              <a:buFontTx/>
              <a:buNone/>
            </a:pPr>
            <a:endParaRPr lang="en-US" sz="1800" smtClean="0">
              <a:solidFill>
                <a:srgbClr val="3333FF"/>
              </a:solidFill>
            </a:endParaRPr>
          </a:p>
          <a:p>
            <a:pPr>
              <a:buFontTx/>
              <a:buNone/>
            </a:pPr>
            <a:r>
              <a:rPr lang="en-US" sz="1800" b="1" smtClean="0">
                <a:solidFill>
                  <a:srgbClr val="3333FF"/>
                </a:solidFill>
              </a:rPr>
              <a:t>Step 4: Compare LEA Rate Ratio to “Bar”</a:t>
            </a:r>
          </a:p>
          <a:p>
            <a:pPr>
              <a:buFontTx/>
              <a:buNone/>
            </a:pPr>
            <a:r>
              <a:rPr lang="en-US" sz="1800" smtClean="0">
                <a:solidFill>
                  <a:srgbClr val="3333FF"/>
                </a:solidFill>
              </a:rPr>
              <a:t>4.3 (LEA Rate Ratio) &gt; </a:t>
            </a:r>
            <a:r>
              <a:rPr lang="en-US" sz="1800" smtClean="0">
                <a:solidFill>
                  <a:schemeClr val="accent2"/>
                </a:solidFill>
              </a:rPr>
              <a:t>State “Bar”</a:t>
            </a:r>
          </a:p>
          <a:p>
            <a:endParaRPr lang="en-US" smtClean="0"/>
          </a:p>
        </p:txBody>
      </p:sp>
    </p:spTree>
    <p:extLst>
      <p:ext uri="{BB962C8B-B14F-4D97-AF65-F5344CB8AC3E}">
        <p14:creationId xmlns:p14="http://schemas.microsoft.com/office/powerpoint/2010/main" val="37638858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FF"/>
                </a:solidFill>
              </a:rPr>
              <a:t>Actual Target Data</a:t>
            </a:r>
            <a:endParaRPr lang="en-US" dirty="0">
              <a:solidFill>
                <a:srgbClr val="3333FF"/>
              </a:solidFill>
            </a:endParaRPr>
          </a:p>
        </p:txBody>
      </p:sp>
      <p:sp>
        <p:nvSpPr>
          <p:cNvPr id="3" name="Content Placeholder 2"/>
          <p:cNvSpPr>
            <a:spLocks noGrp="1"/>
          </p:cNvSpPr>
          <p:nvPr>
            <p:ph idx="1"/>
          </p:nvPr>
        </p:nvSpPr>
        <p:spPr>
          <a:xfrm>
            <a:off x="1676400" y="914400"/>
            <a:ext cx="7051675" cy="5486400"/>
          </a:xfrm>
        </p:spPr>
        <p:txBody>
          <a:bodyPr/>
          <a:lstStyle/>
          <a:p>
            <a:pPr marL="0" indent="0">
              <a:spcBef>
                <a:spcPts val="0"/>
              </a:spcBef>
              <a:buNone/>
            </a:pPr>
            <a:endParaRPr lang="en-US" sz="1600" dirty="0" smtClean="0">
              <a:solidFill>
                <a:srgbClr val="00B050"/>
              </a:solidFill>
            </a:endParaRPr>
          </a:p>
          <a:p>
            <a:pPr marL="0" indent="0">
              <a:spcBef>
                <a:spcPts val="0"/>
              </a:spcBef>
              <a:buNone/>
            </a:pPr>
            <a:r>
              <a:rPr lang="en-US" sz="2000" dirty="0" smtClean="0">
                <a:solidFill>
                  <a:srgbClr val="00B050"/>
                </a:solidFill>
              </a:rPr>
              <a:t>FFY 2011		(10-11 data)</a:t>
            </a:r>
          </a:p>
          <a:p>
            <a:pPr marL="0" indent="0">
              <a:spcBef>
                <a:spcPts val="0"/>
              </a:spcBef>
              <a:buNone/>
            </a:pPr>
            <a:r>
              <a:rPr lang="en-US" sz="2000" dirty="0" smtClean="0">
                <a:solidFill>
                  <a:srgbClr val="00B050"/>
                </a:solidFill>
              </a:rPr>
              <a:t>4A – 12.2% of LEAs	(5 LEAs)</a:t>
            </a:r>
            <a:endParaRPr lang="en-US" sz="2000" dirty="0">
              <a:solidFill>
                <a:srgbClr val="00B050"/>
              </a:solidFill>
            </a:endParaRPr>
          </a:p>
          <a:p>
            <a:pPr marL="0" indent="0">
              <a:spcBef>
                <a:spcPts val="0"/>
              </a:spcBef>
              <a:buNone/>
            </a:pPr>
            <a:r>
              <a:rPr lang="en-US" sz="2000" dirty="0" smtClean="0">
                <a:solidFill>
                  <a:srgbClr val="00B050"/>
                </a:solidFill>
              </a:rPr>
              <a:t>4B – 12.2% of LEAs	(5 LEAs)</a:t>
            </a:r>
          </a:p>
          <a:p>
            <a:pPr marL="0" indent="0">
              <a:spcBef>
                <a:spcPts val="0"/>
              </a:spcBef>
              <a:buNone/>
            </a:pPr>
            <a:endParaRPr lang="en-US" sz="2000" dirty="0" smtClean="0">
              <a:solidFill>
                <a:srgbClr val="3333FF"/>
              </a:solidFill>
            </a:endParaRPr>
          </a:p>
          <a:p>
            <a:pPr marL="0" indent="0">
              <a:spcBef>
                <a:spcPts val="0"/>
              </a:spcBef>
              <a:buNone/>
            </a:pPr>
            <a:endParaRPr lang="en-US" sz="2000" dirty="0">
              <a:solidFill>
                <a:srgbClr val="3333FF"/>
              </a:solidFill>
            </a:endParaRPr>
          </a:p>
          <a:p>
            <a:pPr marL="0" indent="0">
              <a:spcBef>
                <a:spcPts val="0"/>
              </a:spcBef>
              <a:buNone/>
            </a:pPr>
            <a:r>
              <a:rPr lang="en-US" sz="2000" dirty="0" smtClean="0">
                <a:solidFill>
                  <a:srgbClr val="3333FF"/>
                </a:solidFill>
              </a:rPr>
              <a:t>FFY </a:t>
            </a:r>
            <a:r>
              <a:rPr lang="en-US" sz="2000" dirty="0">
                <a:solidFill>
                  <a:srgbClr val="3333FF"/>
                </a:solidFill>
              </a:rPr>
              <a:t>2012 </a:t>
            </a:r>
            <a:r>
              <a:rPr lang="en-US" sz="2000" dirty="0" smtClean="0">
                <a:solidFill>
                  <a:srgbClr val="3333FF"/>
                </a:solidFill>
              </a:rPr>
              <a:t>		(11-12 data)</a:t>
            </a:r>
          </a:p>
          <a:p>
            <a:pPr marL="0" indent="0">
              <a:spcBef>
                <a:spcPts val="0"/>
              </a:spcBef>
              <a:buNone/>
            </a:pPr>
            <a:r>
              <a:rPr lang="en-US" sz="2000" dirty="0" smtClean="0">
                <a:solidFill>
                  <a:srgbClr val="3333FF"/>
                </a:solidFill>
              </a:rPr>
              <a:t>4A – 9.75% of LEAs 	(4 LEAs)</a:t>
            </a:r>
            <a:endParaRPr lang="en-US" sz="2000" dirty="0">
              <a:solidFill>
                <a:srgbClr val="3333FF"/>
              </a:solidFill>
            </a:endParaRPr>
          </a:p>
          <a:p>
            <a:pPr marL="0" indent="0">
              <a:spcBef>
                <a:spcPts val="0"/>
              </a:spcBef>
              <a:buNone/>
            </a:pPr>
            <a:r>
              <a:rPr lang="en-US" sz="2000" dirty="0" smtClean="0">
                <a:solidFill>
                  <a:srgbClr val="3333FF"/>
                </a:solidFill>
              </a:rPr>
              <a:t>4B -- </a:t>
            </a:r>
            <a:r>
              <a:rPr lang="en-US" sz="2000" dirty="0">
                <a:solidFill>
                  <a:srgbClr val="3333FF"/>
                </a:solidFill>
              </a:rPr>
              <a:t>9.75% of LEAs </a:t>
            </a:r>
            <a:r>
              <a:rPr lang="en-US" sz="2000" dirty="0" smtClean="0">
                <a:solidFill>
                  <a:srgbClr val="3333FF"/>
                </a:solidFill>
              </a:rPr>
              <a:t>	(4 LEAs)</a:t>
            </a:r>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r>
              <a:rPr lang="en-US" sz="2000" dirty="0" smtClean="0">
                <a:solidFill>
                  <a:srgbClr val="C00000"/>
                </a:solidFill>
              </a:rPr>
              <a:t>FFY 2013 		(12-13 data)</a:t>
            </a:r>
          </a:p>
          <a:p>
            <a:pPr marL="0" indent="0">
              <a:spcBef>
                <a:spcPts val="0"/>
              </a:spcBef>
              <a:buNone/>
            </a:pPr>
            <a:r>
              <a:rPr lang="en-US" sz="2000" dirty="0" smtClean="0">
                <a:solidFill>
                  <a:srgbClr val="C00000"/>
                </a:solidFill>
              </a:rPr>
              <a:t>4A – 2.56 % of LEAs 	(1 LEA) </a:t>
            </a:r>
          </a:p>
          <a:p>
            <a:pPr marL="0" indent="0">
              <a:spcBef>
                <a:spcPts val="0"/>
              </a:spcBef>
              <a:buNone/>
            </a:pPr>
            <a:r>
              <a:rPr lang="en-US" sz="2000" dirty="0" smtClean="0">
                <a:solidFill>
                  <a:srgbClr val="C00000"/>
                </a:solidFill>
              </a:rPr>
              <a:t>4B – 12.8 % of LEAs	(5 LEAs) </a:t>
            </a:r>
          </a:p>
          <a:p>
            <a:pPr marL="0" indent="0">
              <a:spcBef>
                <a:spcPts val="0"/>
              </a:spcBef>
              <a:buNone/>
            </a:pPr>
            <a:endParaRPr lang="en-US" sz="2000" dirty="0" smtClean="0">
              <a:solidFill>
                <a:srgbClr val="C00000"/>
              </a:solidFill>
            </a:endParaRPr>
          </a:p>
          <a:p>
            <a:pPr marL="0" indent="0">
              <a:spcBef>
                <a:spcPts val="0"/>
              </a:spcBef>
              <a:buNone/>
            </a:pPr>
            <a:endParaRPr lang="en-US" sz="2000" dirty="0" smtClean="0">
              <a:solidFill>
                <a:srgbClr val="C00000"/>
              </a:solidFill>
            </a:endParaRPr>
          </a:p>
          <a:p>
            <a:pPr marL="0" indent="0">
              <a:spcBef>
                <a:spcPts val="0"/>
              </a:spcBef>
              <a:buNone/>
            </a:pPr>
            <a:r>
              <a:rPr lang="en-US" sz="1800" dirty="0" smtClean="0"/>
              <a:t>* Note the base number of LEAs vary year to year as charter   </a:t>
            </a:r>
          </a:p>
          <a:p>
            <a:pPr marL="0" indent="0">
              <a:spcBef>
                <a:spcPts val="0"/>
              </a:spcBef>
              <a:buNone/>
            </a:pPr>
            <a:r>
              <a:rPr lang="en-US" sz="1800" dirty="0"/>
              <a:t> </a:t>
            </a:r>
            <a:r>
              <a:rPr lang="en-US" sz="1800" dirty="0" smtClean="0"/>
              <a:t>  schools open and close</a:t>
            </a:r>
            <a:endParaRPr lang="en-US" sz="1800" dirty="0"/>
          </a:p>
        </p:txBody>
      </p:sp>
    </p:spTree>
    <p:extLst>
      <p:ext uri="{BB962C8B-B14F-4D97-AF65-F5344CB8AC3E}">
        <p14:creationId xmlns:p14="http://schemas.microsoft.com/office/powerpoint/2010/main" val="303318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2013-14 Phase </a:t>
            </a:r>
            <a:r>
              <a:rPr lang="en-US" dirty="0" smtClean="0"/>
              <a:t>3 </a:t>
            </a:r>
            <a:r>
              <a:rPr lang="en-US" dirty="0"/>
              <a:t>Recipients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12319430"/>
              </p:ext>
            </p:extLst>
          </p:nvPr>
        </p:nvGraphicFramePr>
        <p:xfrm>
          <a:off x="1219200" y="1905001"/>
          <a:ext cx="6400800" cy="3785616"/>
        </p:xfrm>
        <a:graphic>
          <a:graphicData uri="http://schemas.openxmlformats.org/drawingml/2006/table">
            <a:tbl>
              <a:tblPr firstRow="1" firstCol="1" bandRow="1">
                <a:tableStyleId>{00A15C55-8517-42AA-B614-E9B94910E393}</a:tableStyleId>
              </a:tblPr>
              <a:tblGrid>
                <a:gridCol w="2707490"/>
                <a:gridCol w="3693310"/>
              </a:tblGrid>
              <a:tr h="386562">
                <a:tc>
                  <a:txBody>
                    <a:bodyPr/>
                    <a:lstStyle/>
                    <a:p>
                      <a:pPr marL="0" marR="0" algn="ctr">
                        <a:lnSpc>
                          <a:spcPct val="115000"/>
                        </a:lnSpc>
                        <a:spcBef>
                          <a:spcPts val="0"/>
                        </a:spcBef>
                        <a:spcAft>
                          <a:spcPts val="0"/>
                        </a:spcAft>
                      </a:pPr>
                      <a:r>
                        <a:rPr lang="en-US" sz="2400" dirty="0">
                          <a:solidFill>
                            <a:schemeClr val="tx1"/>
                          </a:solidFill>
                          <a:effectLst/>
                        </a:rPr>
                        <a:t>School District</a:t>
                      </a:r>
                      <a:endParaRPr lang="en-US" sz="24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solidFill>
                            <a:schemeClr val="tx1"/>
                          </a:solidFill>
                          <a:effectLst/>
                        </a:rPr>
                        <a:t>School Name</a:t>
                      </a:r>
                      <a:endParaRPr lang="en-US" sz="2400">
                        <a:solidFill>
                          <a:schemeClr val="tx1"/>
                        </a:solidFill>
                        <a:effectLst/>
                        <a:latin typeface="Calibri"/>
                        <a:ea typeface="Calibri"/>
                        <a:cs typeface="Times New Roman"/>
                      </a:endParaRPr>
                    </a:p>
                  </a:txBody>
                  <a:tcPr marL="68580" marR="68580" marT="0" marB="0"/>
                </a:tc>
              </a:tr>
              <a:tr h="786155">
                <a:tc>
                  <a:txBody>
                    <a:bodyPr/>
                    <a:lstStyle/>
                    <a:p>
                      <a:pPr marL="0" marR="0" algn="ctr">
                        <a:lnSpc>
                          <a:spcPct val="115000"/>
                        </a:lnSpc>
                        <a:spcBef>
                          <a:spcPts val="0"/>
                        </a:spcBef>
                        <a:spcAft>
                          <a:spcPts val="0"/>
                        </a:spcAft>
                      </a:pPr>
                      <a:r>
                        <a:rPr lang="en-US" sz="2400">
                          <a:solidFill>
                            <a:schemeClr val="tx1"/>
                          </a:solidFill>
                          <a:effectLst/>
                        </a:rPr>
                        <a:t>Appoquinimink School District</a:t>
                      </a:r>
                      <a:endParaRPr lang="en-US" sz="24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solidFill>
                            <a:schemeClr val="tx1"/>
                          </a:solidFill>
                          <a:effectLst/>
                        </a:rPr>
                        <a:t>Brick Mill Elementary</a:t>
                      </a:r>
                    </a:p>
                    <a:p>
                      <a:pPr marL="0" marR="0" algn="ctr">
                        <a:lnSpc>
                          <a:spcPct val="115000"/>
                        </a:lnSpc>
                        <a:spcBef>
                          <a:spcPts val="0"/>
                        </a:spcBef>
                        <a:spcAft>
                          <a:spcPts val="0"/>
                        </a:spcAft>
                      </a:pPr>
                      <a:r>
                        <a:rPr lang="en-US" sz="2400">
                          <a:solidFill>
                            <a:schemeClr val="tx1"/>
                          </a:solidFill>
                          <a:effectLst/>
                        </a:rPr>
                        <a:t> </a:t>
                      </a:r>
                      <a:endParaRPr lang="en-US" sz="2400">
                        <a:solidFill>
                          <a:schemeClr val="tx1"/>
                        </a:solidFill>
                        <a:effectLst/>
                        <a:latin typeface="Calibri"/>
                        <a:ea typeface="Calibri"/>
                        <a:cs typeface="Times New Roman"/>
                      </a:endParaRPr>
                    </a:p>
                  </a:txBody>
                  <a:tcPr marL="68580" marR="68580" marT="0" marB="0"/>
                </a:tc>
              </a:tr>
              <a:tr h="1113282">
                <a:tc>
                  <a:txBody>
                    <a:bodyPr/>
                    <a:lstStyle/>
                    <a:p>
                      <a:pPr marL="0" marR="0" algn="ctr">
                        <a:lnSpc>
                          <a:spcPct val="115000"/>
                        </a:lnSpc>
                        <a:spcBef>
                          <a:spcPts val="0"/>
                        </a:spcBef>
                        <a:spcAft>
                          <a:spcPts val="0"/>
                        </a:spcAft>
                      </a:pPr>
                      <a:r>
                        <a:rPr lang="en-US" sz="2400">
                          <a:solidFill>
                            <a:schemeClr val="tx1"/>
                          </a:solidFill>
                          <a:effectLst/>
                        </a:rPr>
                        <a:t>Christina School District</a:t>
                      </a:r>
                      <a:endParaRPr lang="en-US" sz="24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solidFill>
                            <a:schemeClr val="tx1"/>
                          </a:solidFill>
                          <a:effectLst/>
                        </a:rPr>
                        <a:t>Gallaher Elementary</a:t>
                      </a:r>
                    </a:p>
                    <a:p>
                      <a:pPr marL="0" marR="0" algn="ctr">
                        <a:lnSpc>
                          <a:spcPct val="115000"/>
                        </a:lnSpc>
                        <a:spcBef>
                          <a:spcPts val="0"/>
                        </a:spcBef>
                        <a:spcAft>
                          <a:spcPts val="0"/>
                        </a:spcAft>
                      </a:pPr>
                      <a:r>
                        <a:rPr lang="en-US" sz="2400" dirty="0">
                          <a:solidFill>
                            <a:schemeClr val="tx1"/>
                          </a:solidFill>
                          <a:effectLst/>
                        </a:rPr>
                        <a:t> </a:t>
                      </a:r>
                    </a:p>
                    <a:p>
                      <a:pPr marL="0" marR="0" algn="ctr">
                        <a:lnSpc>
                          <a:spcPct val="115000"/>
                        </a:lnSpc>
                        <a:spcBef>
                          <a:spcPts val="0"/>
                        </a:spcBef>
                        <a:spcAft>
                          <a:spcPts val="0"/>
                        </a:spcAft>
                      </a:pPr>
                      <a:r>
                        <a:rPr lang="en-US" sz="2400" dirty="0">
                          <a:solidFill>
                            <a:schemeClr val="tx1"/>
                          </a:solidFill>
                          <a:effectLst/>
                        </a:rPr>
                        <a:t>Keene Elementary</a:t>
                      </a:r>
                    </a:p>
                    <a:p>
                      <a:pPr marL="0" marR="0" algn="ctr">
                        <a:lnSpc>
                          <a:spcPct val="115000"/>
                        </a:lnSpc>
                        <a:spcBef>
                          <a:spcPts val="0"/>
                        </a:spcBef>
                        <a:spcAft>
                          <a:spcPts val="0"/>
                        </a:spcAft>
                      </a:pPr>
                      <a:endParaRPr lang="en-US" sz="2400" dirty="0">
                        <a:solidFill>
                          <a:schemeClr val="tx1"/>
                        </a:solidFill>
                        <a:effectLst/>
                      </a:endParaRPr>
                    </a:p>
                  </a:txBody>
                  <a:tcPr marL="68580" marR="68580" marT="0" marB="0"/>
                </a:tc>
              </a:tr>
              <a:tr h="786155">
                <a:tc>
                  <a:txBody>
                    <a:bodyPr/>
                    <a:lstStyle/>
                    <a:p>
                      <a:pPr marL="0" marR="0" algn="ctr">
                        <a:lnSpc>
                          <a:spcPct val="115000"/>
                        </a:lnSpc>
                        <a:spcBef>
                          <a:spcPts val="0"/>
                        </a:spcBef>
                        <a:spcAft>
                          <a:spcPts val="0"/>
                        </a:spcAft>
                      </a:pPr>
                      <a:r>
                        <a:rPr lang="en-US" sz="2400">
                          <a:solidFill>
                            <a:schemeClr val="tx1"/>
                          </a:solidFill>
                          <a:effectLst/>
                        </a:rPr>
                        <a:t>Milford School District</a:t>
                      </a:r>
                      <a:endParaRPr lang="en-US" sz="24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solidFill>
                            <a:schemeClr val="tx1"/>
                          </a:solidFill>
                          <a:effectLst/>
                        </a:rPr>
                        <a:t>Morris Early Childhood Center</a:t>
                      </a:r>
                    </a:p>
                    <a:p>
                      <a:pPr marL="0" marR="0" algn="ctr">
                        <a:lnSpc>
                          <a:spcPct val="115000"/>
                        </a:lnSpc>
                        <a:spcBef>
                          <a:spcPts val="0"/>
                        </a:spcBef>
                        <a:spcAft>
                          <a:spcPts val="0"/>
                        </a:spcAft>
                      </a:pPr>
                      <a:r>
                        <a:rPr lang="en-US" sz="2400" dirty="0">
                          <a:solidFill>
                            <a:schemeClr val="tx1"/>
                          </a:solidFill>
                          <a:effectLst/>
                        </a:rPr>
                        <a:t> </a:t>
                      </a:r>
                      <a:endParaRPr lang="en-US" sz="24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84837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76400" y="304800"/>
            <a:ext cx="7315200" cy="1219200"/>
          </a:xfrm>
        </p:spPr>
        <p:txBody>
          <a:bodyPr/>
          <a:lstStyle/>
          <a:p>
            <a:pPr algn="ctr"/>
            <a:r>
              <a:rPr lang="en-US" sz="3600" dirty="0" smtClean="0">
                <a:solidFill>
                  <a:srgbClr val="3333FF"/>
                </a:solidFill>
              </a:rPr>
              <a:t>State’s Monitoring Responsibilities</a:t>
            </a:r>
            <a:br>
              <a:rPr lang="en-US" sz="3600" dirty="0" smtClean="0">
                <a:solidFill>
                  <a:srgbClr val="3333FF"/>
                </a:solidFill>
              </a:rPr>
            </a:br>
            <a:r>
              <a:rPr lang="en-US" sz="3600" dirty="0" smtClean="0">
                <a:solidFill>
                  <a:srgbClr val="3333FF"/>
                </a:solidFill>
              </a:rPr>
              <a:t>FFY 2012 – Feb 2014 APR</a:t>
            </a:r>
            <a:r>
              <a:rPr lang="en-US" dirty="0" smtClean="0">
                <a:solidFill>
                  <a:srgbClr val="3333FF"/>
                </a:solidFill>
              </a:rPr>
              <a:t/>
            </a:r>
            <a:br>
              <a:rPr lang="en-US" dirty="0" smtClean="0">
                <a:solidFill>
                  <a:srgbClr val="3333FF"/>
                </a:solidFill>
              </a:rPr>
            </a:br>
            <a:endParaRPr lang="en-US" dirty="0" smtClean="0">
              <a:solidFill>
                <a:srgbClr val="3333FF"/>
              </a:solidFill>
            </a:endParaRPr>
          </a:p>
        </p:txBody>
      </p:sp>
      <p:sp>
        <p:nvSpPr>
          <p:cNvPr id="20483" name="Content Placeholder 2"/>
          <p:cNvSpPr>
            <a:spLocks noGrp="1"/>
          </p:cNvSpPr>
          <p:nvPr>
            <p:ph idx="1"/>
          </p:nvPr>
        </p:nvSpPr>
        <p:spPr>
          <a:xfrm>
            <a:off x="1371600" y="1447800"/>
            <a:ext cx="7772400" cy="4343400"/>
          </a:xfrm>
        </p:spPr>
        <p:txBody>
          <a:bodyPr/>
          <a:lstStyle/>
          <a:p>
            <a:pPr algn="ctr">
              <a:buNone/>
            </a:pPr>
            <a:r>
              <a:rPr lang="en-US" dirty="0" smtClean="0">
                <a:solidFill>
                  <a:srgbClr val="3333FF"/>
                </a:solidFill>
              </a:rPr>
              <a:t>Indicator 4A -  Rate Ratio &gt; 1.28 &amp; n </a:t>
            </a:r>
            <a:r>
              <a:rPr lang="en-US" u="sng" dirty="0" smtClean="0">
                <a:solidFill>
                  <a:srgbClr val="3333FF"/>
                </a:solidFill>
              </a:rPr>
              <a:t>&gt;</a:t>
            </a:r>
            <a:r>
              <a:rPr lang="en-US" dirty="0" smtClean="0">
                <a:solidFill>
                  <a:srgbClr val="3333FF"/>
                </a:solidFill>
              </a:rPr>
              <a:t> 15</a:t>
            </a:r>
          </a:p>
          <a:p>
            <a:pPr algn="ctr">
              <a:buNone/>
            </a:pPr>
            <a:r>
              <a:rPr lang="en-US" dirty="0" smtClean="0">
                <a:solidFill>
                  <a:srgbClr val="3333FF"/>
                </a:solidFill>
              </a:rPr>
              <a:t>Indicator 4B - Rate Ratio &gt; 1.28 &amp; n </a:t>
            </a:r>
            <a:r>
              <a:rPr lang="en-US" u="sng" dirty="0" smtClean="0">
                <a:solidFill>
                  <a:srgbClr val="3333FF"/>
                </a:solidFill>
              </a:rPr>
              <a:t>&gt;</a:t>
            </a:r>
            <a:r>
              <a:rPr lang="en-US" dirty="0" smtClean="0">
                <a:solidFill>
                  <a:srgbClr val="3333FF"/>
                </a:solidFill>
              </a:rPr>
              <a:t> 10</a:t>
            </a:r>
          </a:p>
          <a:p>
            <a:endParaRPr lang="en-US" dirty="0" smtClean="0">
              <a:solidFill>
                <a:srgbClr val="3333FF"/>
              </a:solidFill>
            </a:endParaRPr>
          </a:p>
          <a:p>
            <a:pPr>
              <a:buNone/>
            </a:pPr>
            <a:endParaRPr lang="en-US" sz="2000" dirty="0" smtClean="0"/>
          </a:p>
        </p:txBody>
      </p:sp>
      <p:graphicFrame>
        <p:nvGraphicFramePr>
          <p:cNvPr id="4" name="Table 3"/>
          <p:cNvGraphicFramePr>
            <a:graphicFrameLocks noGrp="1"/>
          </p:cNvGraphicFramePr>
          <p:nvPr>
            <p:extLst>
              <p:ext uri="{D42A27DB-BD31-4B8C-83A1-F6EECF244321}">
                <p14:modId xmlns:p14="http://schemas.microsoft.com/office/powerpoint/2010/main" val="3978591531"/>
              </p:ext>
            </p:extLst>
          </p:nvPr>
        </p:nvGraphicFramePr>
        <p:xfrm>
          <a:off x="1676400" y="2605659"/>
          <a:ext cx="7010401" cy="3749040"/>
        </p:xfrm>
        <a:graphic>
          <a:graphicData uri="http://schemas.openxmlformats.org/drawingml/2006/table">
            <a:tbl>
              <a:tblPr firstRow="1" bandRow="1">
                <a:tableStyleId>{21E4AEA4-8DFA-4A89-87EB-49C32662AFE0}</a:tableStyleId>
              </a:tblPr>
              <a:tblGrid>
                <a:gridCol w="1752600"/>
                <a:gridCol w="1752600"/>
                <a:gridCol w="1817511"/>
                <a:gridCol w="1687690"/>
              </a:tblGrid>
              <a:tr h="1051941">
                <a:tc>
                  <a:txBody>
                    <a:bodyPr/>
                    <a:lstStyle/>
                    <a:p>
                      <a:pPr algn="ctr"/>
                      <a:r>
                        <a:rPr lang="en-US" dirty="0" smtClean="0"/>
                        <a:t>Local</a:t>
                      </a:r>
                      <a:r>
                        <a:rPr lang="en-US" baseline="0" dirty="0" smtClean="0"/>
                        <a:t> Education Agency</a:t>
                      </a:r>
                      <a:endParaRPr lang="en-US" dirty="0"/>
                    </a:p>
                  </a:txBody>
                  <a:tcPr/>
                </a:tc>
                <a:tc>
                  <a:txBody>
                    <a:bodyPr/>
                    <a:lstStyle/>
                    <a:p>
                      <a:pPr algn="ctr"/>
                      <a:r>
                        <a:rPr lang="en-US" dirty="0" smtClean="0"/>
                        <a:t>2011 – 2012</a:t>
                      </a:r>
                    </a:p>
                    <a:p>
                      <a:pPr algn="ctr"/>
                      <a:r>
                        <a:rPr lang="en-US" dirty="0" smtClean="0"/>
                        <a:t>SWD</a:t>
                      </a:r>
                      <a:r>
                        <a:rPr lang="en-US" baseline="0" dirty="0" smtClean="0"/>
                        <a:t> compared to S w/o D</a:t>
                      </a:r>
                      <a:endParaRPr lang="en-US" dirty="0"/>
                    </a:p>
                  </a:txBody>
                  <a:tcPr/>
                </a:tc>
                <a:tc>
                  <a:txBody>
                    <a:bodyPr/>
                    <a:lstStyle/>
                    <a:p>
                      <a:pPr algn="ctr"/>
                      <a:r>
                        <a:rPr lang="en-US" dirty="0" smtClean="0"/>
                        <a:t>2011 – 2012 4B</a:t>
                      </a:r>
                    </a:p>
                    <a:p>
                      <a:pPr algn="ctr"/>
                      <a:r>
                        <a:rPr lang="en-US" dirty="0" smtClean="0"/>
                        <a:t>Black</a:t>
                      </a:r>
                      <a:r>
                        <a:rPr lang="en-US" baseline="0" dirty="0" smtClean="0"/>
                        <a:t> Students</a:t>
                      </a:r>
                      <a:endParaRPr lang="en-US" dirty="0" smtClean="0"/>
                    </a:p>
                  </a:txBody>
                  <a:tcPr/>
                </a:tc>
                <a:tc>
                  <a:txBody>
                    <a:bodyPr/>
                    <a:lstStyle/>
                    <a:p>
                      <a:pPr algn="ctr"/>
                      <a:r>
                        <a:rPr lang="en-US" dirty="0" smtClean="0"/>
                        <a:t>2011-</a:t>
                      </a:r>
                      <a:r>
                        <a:rPr lang="en-US" baseline="0" dirty="0" smtClean="0"/>
                        <a:t> 2012 4B</a:t>
                      </a:r>
                    </a:p>
                    <a:p>
                      <a:pPr algn="ctr"/>
                      <a:r>
                        <a:rPr lang="en-US" baseline="0" dirty="0" smtClean="0"/>
                        <a:t>Hispanic</a:t>
                      </a:r>
                    </a:p>
                    <a:p>
                      <a:pPr algn="ctr"/>
                      <a:r>
                        <a:rPr lang="en-US" baseline="0" dirty="0" smtClean="0"/>
                        <a:t>Students</a:t>
                      </a:r>
                      <a:endParaRPr lang="en-US" dirty="0"/>
                    </a:p>
                  </a:txBody>
                  <a:tcPr/>
                </a:tc>
              </a:tr>
              <a:tr h="640080">
                <a:tc>
                  <a:txBody>
                    <a:bodyPr/>
                    <a:lstStyle/>
                    <a:p>
                      <a:r>
                        <a:rPr lang="en-US" dirty="0" smtClean="0"/>
                        <a:t>LEA 1</a:t>
                      </a:r>
                      <a:endParaRPr lang="en-US" dirty="0"/>
                    </a:p>
                  </a:txBody>
                  <a:tcPr/>
                </a:tc>
                <a:tc>
                  <a:txBody>
                    <a:bodyPr/>
                    <a:lstStyle/>
                    <a:p>
                      <a:r>
                        <a:rPr lang="en-US" dirty="0" smtClean="0"/>
                        <a:t>1.34 (n = 36 )</a:t>
                      </a:r>
                      <a:endParaRPr lang="en-US" dirty="0"/>
                    </a:p>
                  </a:txBody>
                  <a:tcPr/>
                </a:tc>
                <a:tc>
                  <a:txBody>
                    <a:bodyPr/>
                    <a:lstStyle/>
                    <a:p>
                      <a:r>
                        <a:rPr lang="en-US" dirty="0" smtClean="0"/>
                        <a:t>1.92 (n = 29 )</a:t>
                      </a:r>
                      <a:endParaRPr lang="en-US" dirty="0"/>
                    </a:p>
                  </a:txBody>
                  <a:tcPr/>
                </a:tc>
                <a:tc>
                  <a:txBody>
                    <a:bodyPr/>
                    <a:lstStyle/>
                    <a:p>
                      <a:endParaRPr lang="en-US" dirty="0"/>
                    </a:p>
                  </a:txBody>
                  <a:tcPr/>
                </a:tc>
              </a:tr>
              <a:tr h="640080">
                <a:tc>
                  <a:txBody>
                    <a:bodyPr/>
                    <a:lstStyle/>
                    <a:p>
                      <a:r>
                        <a:rPr lang="en-US" dirty="0" smtClean="0"/>
                        <a:t>LEA 2</a:t>
                      </a:r>
                      <a:endParaRPr lang="en-US" dirty="0"/>
                    </a:p>
                  </a:txBody>
                  <a:tcPr/>
                </a:tc>
                <a:tc>
                  <a:txBody>
                    <a:bodyPr/>
                    <a:lstStyle/>
                    <a:p>
                      <a:r>
                        <a:rPr lang="en-US" dirty="0" smtClean="0"/>
                        <a:t>1.47 (n = 49)</a:t>
                      </a:r>
                      <a:endParaRPr lang="en-US" dirty="0"/>
                    </a:p>
                  </a:txBody>
                  <a:tcPr/>
                </a:tc>
                <a:tc>
                  <a:txBody>
                    <a:bodyPr/>
                    <a:lstStyle/>
                    <a:p>
                      <a:r>
                        <a:rPr lang="en-US" dirty="0" smtClean="0"/>
                        <a:t>2.72 (n = 42)</a:t>
                      </a:r>
                      <a:endParaRPr lang="en-US" dirty="0"/>
                    </a:p>
                  </a:txBody>
                  <a:tcPr/>
                </a:tc>
                <a:tc>
                  <a:txBody>
                    <a:bodyPr/>
                    <a:lstStyle/>
                    <a:p>
                      <a:endParaRPr lang="en-US" dirty="0"/>
                    </a:p>
                  </a:txBody>
                  <a:tcPr/>
                </a:tc>
              </a:tr>
              <a:tr h="640080">
                <a:tc>
                  <a:txBody>
                    <a:bodyPr/>
                    <a:lstStyle/>
                    <a:p>
                      <a:r>
                        <a:rPr lang="en-US" dirty="0" smtClean="0"/>
                        <a:t>LEA 3</a:t>
                      </a:r>
                      <a:endParaRPr lang="en-US" dirty="0"/>
                    </a:p>
                  </a:txBody>
                  <a:tcPr/>
                </a:tc>
                <a:tc>
                  <a:txBody>
                    <a:bodyPr/>
                    <a:lstStyle/>
                    <a:p>
                      <a:r>
                        <a:rPr lang="en-US" dirty="0" smtClean="0"/>
                        <a:t>1.58 (n = 32)</a:t>
                      </a:r>
                      <a:endParaRPr lang="en-US" dirty="0"/>
                    </a:p>
                  </a:txBody>
                  <a:tcPr/>
                </a:tc>
                <a:tc>
                  <a:txBody>
                    <a:bodyPr/>
                    <a:lstStyle/>
                    <a:p>
                      <a:r>
                        <a:rPr lang="en-US" dirty="0" smtClean="0"/>
                        <a:t>1.88 (n = 18)</a:t>
                      </a:r>
                      <a:endParaRPr lang="en-US" dirty="0"/>
                    </a:p>
                  </a:txBody>
                  <a:tcPr/>
                </a:tc>
                <a:tc>
                  <a:txBody>
                    <a:bodyPr/>
                    <a:lstStyle/>
                    <a:p>
                      <a:endParaRPr lang="en-US" dirty="0"/>
                    </a:p>
                  </a:txBody>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 4</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1.69 (n= 46 )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3.17 (n = 31)</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1.57 (n= 10</a:t>
                      </a:r>
                      <a:r>
                        <a:rPr lang="en-US" baseline="0" dirty="0" smtClean="0"/>
                        <a:t> </a:t>
                      </a:r>
                      <a:r>
                        <a:rPr lang="en-US" dirty="0" smtClean="0"/>
                        <a:t>)</a:t>
                      </a:r>
                      <a:endParaRPr lang="en-US" dirty="0"/>
                    </a:p>
                  </a:txBody>
                  <a:tcPr/>
                </a:tc>
              </a:tr>
            </a:tbl>
          </a:graphicData>
        </a:graphic>
      </p:graphicFrame>
    </p:spTree>
    <p:extLst>
      <p:ext uri="{BB962C8B-B14F-4D97-AF65-F5344CB8AC3E}">
        <p14:creationId xmlns:p14="http://schemas.microsoft.com/office/powerpoint/2010/main" val="7011292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76400" y="304800"/>
            <a:ext cx="7315200" cy="1219200"/>
          </a:xfrm>
        </p:spPr>
        <p:txBody>
          <a:bodyPr/>
          <a:lstStyle/>
          <a:p>
            <a:pPr algn="ctr"/>
            <a:r>
              <a:rPr lang="en-US" sz="3600" dirty="0" smtClean="0">
                <a:solidFill>
                  <a:srgbClr val="3333FF"/>
                </a:solidFill>
              </a:rPr>
              <a:t>State’s Monitoring Responsibilities</a:t>
            </a:r>
            <a:br>
              <a:rPr lang="en-US" sz="3600" dirty="0" smtClean="0">
                <a:solidFill>
                  <a:srgbClr val="3333FF"/>
                </a:solidFill>
              </a:rPr>
            </a:br>
            <a:r>
              <a:rPr lang="en-US" sz="3600" dirty="0" smtClean="0">
                <a:solidFill>
                  <a:srgbClr val="3333FF"/>
                </a:solidFill>
              </a:rPr>
              <a:t>FFY 2013 – Feb 2015 APR</a:t>
            </a:r>
            <a:r>
              <a:rPr lang="en-US" dirty="0" smtClean="0">
                <a:solidFill>
                  <a:srgbClr val="3333FF"/>
                </a:solidFill>
              </a:rPr>
              <a:t/>
            </a:r>
            <a:br>
              <a:rPr lang="en-US" dirty="0" smtClean="0">
                <a:solidFill>
                  <a:srgbClr val="3333FF"/>
                </a:solidFill>
              </a:rPr>
            </a:br>
            <a:endParaRPr lang="en-US" dirty="0" smtClean="0">
              <a:solidFill>
                <a:srgbClr val="3333FF"/>
              </a:solidFill>
            </a:endParaRPr>
          </a:p>
        </p:txBody>
      </p:sp>
      <p:sp>
        <p:nvSpPr>
          <p:cNvPr id="20483" name="Content Placeholder 2"/>
          <p:cNvSpPr>
            <a:spLocks noGrp="1"/>
          </p:cNvSpPr>
          <p:nvPr>
            <p:ph idx="1"/>
          </p:nvPr>
        </p:nvSpPr>
        <p:spPr>
          <a:xfrm>
            <a:off x="1371600" y="1447800"/>
            <a:ext cx="7772400" cy="4343400"/>
          </a:xfrm>
        </p:spPr>
        <p:txBody>
          <a:bodyPr/>
          <a:lstStyle/>
          <a:p>
            <a:pPr algn="ctr">
              <a:buNone/>
            </a:pPr>
            <a:r>
              <a:rPr lang="en-US" dirty="0" smtClean="0">
                <a:solidFill>
                  <a:srgbClr val="3333FF"/>
                </a:solidFill>
              </a:rPr>
              <a:t>Indicator 4A -  Rate Ratio &gt; 1.26 &amp; n </a:t>
            </a:r>
            <a:r>
              <a:rPr lang="en-US" u="sng" dirty="0" smtClean="0">
                <a:solidFill>
                  <a:srgbClr val="3333FF"/>
                </a:solidFill>
              </a:rPr>
              <a:t>&gt;</a:t>
            </a:r>
            <a:r>
              <a:rPr lang="en-US" dirty="0" smtClean="0">
                <a:solidFill>
                  <a:srgbClr val="3333FF"/>
                </a:solidFill>
              </a:rPr>
              <a:t> 15</a:t>
            </a:r>
          </a:p>
          <a:p>
            <a:pPr algn="ctr">
              <a:buNone/>
            </a:pPr>
            <a:r>
              <a:rPr lang="en-US" dirty="0" smtClean="0">
                <a:solidFill>
                  <a:srgbClr val="3333FF"/>
                </a:solidFill>
              </a:rPr>
              <a:t>Indicator 4B - Rate Ratio &gt; 1.26 &amp; n </a:t>
            </a:r>
            <a:r>
              <a:rPr lang="en-US" u="sng" dirty="0" smtClean="0">
                <a:solidFill>
                  <a:srgbClr val="3333FF"/>
                </a:solidFill>
              </a:rPr>
              <a:t>&gt;</a:t>
            </a:r>
            <a:r>
              <a:rPr lang="en-US" dirty="0" smtClean="0">
                <a:solidFill>
                  <a:srgbClr val="3333FF"/>
                </a:solidFill>
              </a:rPr>
              <a:t> 10</a:t>
            </a:r>
          </a:p>
          <a:p>
            <a:endParaRPr lang="en-US" dirty="0" smtClean="0">
              <a:solidFill>
                <a:srgbClr val="3333FF"/>
              </a:solidFill>
            </a:endParaRPr>
          </a:p>
          <a:p>
            <a:pPr>
              <a:buNone/>
            </a:pPr>
            <a:endParaRPr lang="en-US" sz="2000" dirty="0" smtClean="0"/>
          </a:p>
        </p:txBody>
      </p:sp>
      <p:graphicFrame>
        <p:nvGraphicFramePr>
          <p:cNvPr id="4" name="Table 3"/>
          <p:cNvGraphicFramePr>
            <a:graphicFrameLocks noGrp="1"/>
          </p:cNvGraphicFramePr>
          <p:nvPr>
            <p:extLst>
              <p:ext uri="{D42A27DB-BD31-4B8C-83A1-F6EECF244321}">
                <p14:modId xmlns:p14="http://schemas.microsoft.com/office/powerpoint/2010/main" val="1882346478"/>
              </p:ext>
            </p:extLst>
          </p:nvPr>
        </p:nvGraphicFramePr>
        <p:xfrm>
          <a:off x="1981200" y="2506980"/>
          <a:ext cx="6553200" cy="4252341"/>
        </p:xfrm>
        <a:graphic>
          <a:graphicData uri="http://schemas.openxmlformats.org/drawingml/2006/table">
            <a:tbl>
              <a:tblPr firstRow="1" bandRow="1">
                <a:tableStyleId>{21E4AEA4-8DFA-4A89-87EB-49C32662AFE0}</a:tableStyleId>
              </a:tblPr>
              <a:tblGrid>
                <a:gridCol w="2157761"/>
                <a:gridCol w="2157761"/>
                <a:gridCol w="2237678"/>
              </a:tblGrid>
              <a:tr h="1051941">
                <a:tc>
                  <a:txBody>
                    <a:bodyPr/>
                    <a:lstStyle/>
                    <a:p>
                      <a:pPr algn="ctr"/>
                      <a:r>
                        <a:rPr lang="en-US" dirty="0" smtClean="0"/>
                        <a:t>Local</a:t>
                      </a:r>
                      <a:r>
                        <a:rPr lang="en-US" baseline="0" dirty="0" smtClean="0"/>
                        <a:t> Education Agency</a:t>
                      </a:r>
                      <a:endParaRPr lang="en-US" dirty="0"/>
                    </a:p>
                  </a:txBody>
                  <a:tcPr/>
                </a:tc>
                <a:tc>
                  <a:txBody>
                    <a:bodyPr/>
                    <a:lstStyle/>
                    <a:p>
                      <a:pPr algn="ctr"/>
                      <a:r>
                        <a:rPr lang="en-US" dirty="0" smtClean="0"/>
                        <a:t>2012 – 2013</a:t>
                      </a:r>
                    </a:p>
                    <a:p>
                      <a:pPr algn="ctr"/>
                      <a:r>
                        <a:rPr lang="en-US" dirty="0" smtClean="0"/>
                        <a:t>CWD</a:t>
                      </a:r>
                      <a:r>
                        <a:rPr lang="en-US" baseline="0" dirty="0" smtClean="0"/>
                        <a:t> compared to C w/o D</a:t>
                      </a:r>
                      <a:endParaRPr lang="en-US" dirty="0"/>
                    </a:p>
                  </a:txBody>
                  <a:tcPr/>
                </a:tc>
                <a:tc>
                  <a:txBody>
                    <a:bodyPr/>
                    <a:lstStyle/>
                    <a:p>
                      <a:pPr algn="ctr"/>
                      <a:r>
                        <a:rPr lang="en-US" dirty="0" smtClean="0"/>
                        <a:t>2012 – 2013 4B</a:t>
                      </a:r>
                    </a:p>
                    <a:p>
                      <a:pPr algn="ctr"/>
                      <a:r>
                        <a:rPr lang="en-US" dirty="0" smtClean="0"/>
                        <a:t>Black</a:t>
                      </a:r>
                      <a:r>
                        <a:rPr lang="en-US" baseline="0" dirty="0" smtClean="0"/>
                        <a:t> Students</a:t>
                      </a:r>
                      <a:endParaRPr lang="en-US" dirty="0" smtClean="0"/>
                    </a:p>
                  </a:txBody>
                  <a:tcPr/>
                </a:tc>
              </a:tr>
              <a:tr h="640080">
                <a:tc>
                  <a:txBody>
                    <a:bodyPr/>
                    <a:lstStyle/>
                    <a:p>
                      <a:r>
                        <a:rPr lang="en-US" dirty="0" smtClean="0"/>
                        <a:t>LEA 1</a:t>
                      </a:r>
                      <a:endParaRPr lang="en-US" dirty="0"/>
                    </a:p>
                  </a:txBody>
                  <a:tcPr/>
                </a:tc>
                <a:tc>
                  <a:txBody>
                    <a:bodyPr/>
                    <a:lstStyle/>
                    <a:p>
                      <a:endParaRPr lang="en-US" dirty="0"/>
                    </a:p>
                  </a:txBody>
                  <a:tcPr/>
                </a:tc>
                <a:tc>
                  <a:txBody>
                    <a:bodyPr/>
                    <a:lstStyle/>
                    <a:p>
                      <a:r>
                        <a:rPr lang="en-US" dirty="0" smtClean="0"/>
                        <a:t>1.50 (n = 10)</a:t>
                      </a:r>
                      <a:endParaRPr lang="en-US" dirty="0"/>
                    </a:p>
                  </a:txBody>
                  <a:tcPr/>
                </a:tc>
              </a:tr>
              <a:tr h="640080">
                <a:tc>
                  <a:txBody>
                    <a:bodyPr/>
                    <a:lstStyle/>
                    <a:p>
                      <a:r>
                        <a:rPr lang="en-US" dirty="0" smtClean="0"/>
                        <a:t>LEA 2</a:t>
                      </a:r>
                      <a:endParaRPr lang="en-US" dirty="0"/>
                    </a:p>
                  </a:txBody>
                  <a:tcPr/>
                </a:tc>
                <a:tc>
                  <a:txBody>
                    <a:bodyPr/>
                    <a:lstStyle/>
                    <a:p>
                      <a:r>
                        <a:rPr lang="en-US" dirty="0" smtClean="0"/>
                        <a:t>2.88 (n = 44 )</a:t>
                      </a:r>
                      <a:endParaRPr lang="en-US" dirty="0"/>
                    </a:p>
                  </a:txBody>
                  <a:tcPr/>
                </a:tc>
                <a:tc>
                  <a:txBody>
                    <a:bodyPr/>
                    <a:lstStyle/>
                    <a:p>
                      <a:r>
                        <a:rPr lang="en-US" dirty="0" smtClean="0"/>
                        <a:t>1.33 (n = 33 )</a:t>
                      </a:r>
                      <a:endParaRPr lang="en-US" dirty="0"/>
                    </a:p>
                  </a:txBody>
                  <a:tcPr/>
                </a:tc>
              </a:tr>
              <a:tr h="640080">
                <a:tc>
                  <a:txBody>
                    <a:bodyPr/>
                    <a:lstStyle/>
                    <a:p>
                      <a:r>
                        <a:rPr lang="en-US" dirty="0" smtClean="0"/>
                        <a:t>LEA 3</a:t>
                      </a:r>
                      <a:endParaRPr lang="en-US" dirty="0"/>
                    </a:p>
                  </a:txBody>
                  <a:tcPr/>
                </a:tc>
                <a:tc>
                  <a:txBody>
                    <a:bodyPr/>
                    <a:lstStyle/>
                    <a:p>
                      <a:endParaRPr lang="en-US" dirty="0"/>
                    </a:p>
                  </a:txBody>
                  <a:tcPr/>
                </a:tc>
                <a:tc>
                  <a:txBody>
                    <a:bodyPr/>
                    <a:lstStyle/>
                    <a:p>
                      <a:r>
                        <a:rPr lang="en-US" dirty="0" smtClean="0"/>
                        <a:t>1.96 (n = 32)</a:t>
                      </a:r>
                      <a:endParaRPr lang="en-US" dirty="0"/>
                    </a:p>
                  </a:txBody>
                  <a:tcPr/>
                </a:tc>
              </a:tr>
              <a:tr h="640080">
                <a:tc>
                  <a:txBody>
                    <a:bodyPr/>
                    <a:lstStyle/>
                    <a:p>
                      <a:r>
                        <a:rPr lang="en-US" dirty="0" smtClean="0"/>
                        <a:t>LEA 4</a:t>
                      </a:r>
                      <a:endParaRPr lang="en-US" dirty="0"/>
                    </a:p>
                  </a:txBody>
                  <a:tcPr/>
                </a:tc>
                <a:tc>
                  <a:txBody>
                    <a:bodyPr/>
                    <a:lstStyle/>
                    <a:p>
                      <a:endParaRPr lang="en-US" dirty="0"/>
                    </a:p>
                  </a:txBody>
                  <a:tcPr/>
                </a:tc>
                <a:tc>
                  <a:txBody>
                    <a:bodyPr/>
                    <a:lstStyle/>
                    <a:p>
                      <a:r>
                        <a:rPr lang="en-US" dirty="0" smtClean="0"/>
                        <a:t>1.69 (n = 12)</a:t>
                      </a:r>
                      <a:endParaRPr lang="en-US" dirty="0"/>
                    </a:p>
                  </a:txBody>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a:t>
                      </a:r>
                      <a:r>
                        <a:rPr lang="en-US" baseline="0" dirty="0" smtClean="0"/>
                        <a:t> 5</a:t>
                      </a:r>
                      <a:endParaRPr lang="en-US" dirty="0" smtClean="0"/>
                    </a:p>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2.02 (n = 19)</a:t>
                      </a:r>
                    </a:p>
                    <a:p>
                      <a:endParaRPr lang="en-US" dirty="0"/>
                    </a:p>
                  </a:txBody>
                  <a:tcPr/>
                </a:tc>
              </a:tr>
            </a:tbl>
          </a:graphicData>
        </a:graphic>
      </p:graphicFrame>
    </p:spTree>
    <p:extLst>
      <p:ext uri="{BB962C8B-B14F-4D97-AF65-F5344CB8AC3E}">
        <p14:creationId xmlns:p14="http://schemas.microsoft.com/office/powerpoint/2010/main" val="37018887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New Target…</a:t>
            </a:r>
            <a:endParaRPr lang="en-US" dirty="0">
              <a:solidFill>
                <a:schemeClr val="accent2"/>
              </a:solidFill>
            </a:endParaRPr>
          </a:p>
        </p:txBody>
      </p:sp>
      <p:sp>
        <p:nvSpPr>
          <p:cNvPr id="3" name="Content Placeholder 2"/>
          <p:cNvSpPr>
            <a:spLocks noGrp="1"/>
          </p:cNvSpPr>
          <p:nvPr>
            <p:ph idx="1"/>
          </p:nvPr>
        </p:nvSpPr>
        <p:spPr>
          <a:xfrm>
            <a:off x="1676400" y="1600200"/>
            <a:ext cx="7051675" cy="4495800"/>
          </a:xfrm>
        </p:spPr>
        <p:txBody>
          <a:bodyPr/>
          <a:lstStyle/>
          <a:p>
            <a:r>
              <a:rPr lang="en-US" sz="1800" dirty="0" smtClean="0">
                <a:solidFill>
                  <a:schemeClr val="accent2"/>
                </a:solidFill>
              </a:rPr>
              <a:t>Input from Cadre on new target for 2015-2020</a:t>
            </a:r>
          </a:p>
          <a:p>
            <a:pPr marL="0" indent="0">
              <a:buNone/>
            </a:pPr>
            <a:r>
              <a:rPr lang="en-US" sz="1800" dirty="0" smtClean="0">
                <a:solidFill>
                  <a:schemeClr val="accent2"/>
                </a:solidFill>
              </a:rPr>
              <a:t>      Thoughts??</a:t>
            </a:r>
          </a:p>
          <a:p>
            <a:r>
              <a:rPr lang="en-US" sz="1800" dirty="0" smtClean="0">
                <a:solidFill>
                  <a:schemeClr val="accent2"/>
                </a:solidFill>
              </a:rPr>
              <a:t>Use baseline data from this year?</a:t>
            </a:r>
          </a:p>
          <a:p>
            <a:r>
              <a:rPr lang="en-US" sz="1800" dirty="0" smtClean="0">
                <a:solidFill>
                  <a:schemeClr val="accent2"/>
                </a:solidFill>
              </a:rPr>
              <a:t>If we use 0% we won’t meet target because we are using lag data-can we deal with that?</a:t>
            </a:r>
          </a:p>
          <a:p>
            <a:r>
              <a:rPr lang="en-US" sz="1800" dirty="0" smtClean="0">
                <a:solidFill>
                  <a:schemeClr val="accent2"/>
                </a:solidFill>
              </a:rPr>
              <a:t>We also have other stakeholder groups to weigh in on this</a:t>
            </a:r>
          </a:p>
          <a:p>
            <a:pPr marL="0" indent="0">
              <a:buNone/>
            </a:pPr>
            <a:endParaRPr lang="en-US" sz="1800" dirty="0" smtClean="0">
              <a:solidFill>
                <a:schemeClr val="accent2"/>
              </a:solidFill>
            </a:endParaRPr>
          </a:p>
          <a:p>
            <a:r>
              <a:rPr lang="en-US" sz="1800" dirty="0" smtClean="0">
                <a:solidFill>
                  <a:schemeClr val="accent2"/>
                </a:solidFill>
              </a:rPr>
              <a:t>Set </a:t>
            </a:r>
            <a:r>
              <a:rPr lang="en-US" sz="1800" dirty="0">
                <a:solidFill>
                  <a:schemeClr val="accent2"/>
                </a:solidFill>
              </a:rPr>
              <a:t>target for percentage of LEAs identified with significant </a:t>
            </a:r>
            <a:r>
              <a:rPr lang="en-US" sz="1800" dirty="0" smtClean="0">
                <a:solidFill>
                  <a:schemeClr val="accent2"/>
                </a:solidFill>
              </a:rPr>
              <a:t>discrepancy</a:t>
            </a:r>
          </a:p>
          <a:p>
            <a:pPr lvl="1">
              <a:buFont typeface="Wingdings" panose="05000000000000000000" pitchFamily="2" charset="2"/>
              <a:buChar char="Ø"/>
            </a:pPr>
            <a:r>
              <a:rPr lang="en-US" sz="1400" b="1" dirty="0">
                <a:solidFill>
                  <a:schemeClr val="tx1">
                    <a:lumMod val="95000"/>
                    <a:lumOff val="5000"/>
                  </a:schemeClr>
                </a:solidFill>
              </a:rPr>
              <a:t>Previous SPP Target – 0% of LEAs</a:t>
            </a:r>
          </a:p>
          <a:p>
            <a:pPr lvl="1"/>
            <a:endParaRPr lang="en-US" sz="1400" dirty="0">
              <a:solidFill>
                <a:schemeClr val="accent2"/>
              </a:solidFill>
            </a:endParaRPr>
          </a:p>
          <a:p>
            <a:r>
              <a:rPr lang="en-US" sz="1800" dirty="0">
                <a:solidFill>
                  <a:schemeClr val="accent2"/>
                </a:solidFill>
              </a:rPr>
              <a:t>Identify rate ratio to compare general education and special education rates of long term expulsions and </a:t>
            </a:r>
            <a:r>
              <a:rPr lang="en-US" sz="1800" dirty="0" smtClean="0">
                <a:solidFill>
                  <a:schemeClr val="accent2"/>
                </a:solidFill>
              </a:rPr>
              <a:t>suspension</a:t>
            </a:r>
          </a:p>
          <a:p>
            <a:pPr lvl="1">
              <a:buFont typeface="Wingdings" panose="05000000000000000000" pitchFamily="2" charset="2"/>
              <a:buChar char="Ø"/>
            </a:pPr>
            <a:r>
              <a:rPr lang="en-US" sz="1400" b="1" dirty="0">
                <a:solidFill>
                  <a:schemeClr val="tx1">
                    <a:lumMod val="95000"/>
                    <a:lumOff val="5000"/>
                  </a:schemeClr>
                </a:solidFill>
              </a:rPr>
              <a:t>Rate ratio for 2012-2013 data – 1.26</a:t>
            </a:r>
          </a:p>
          <a:p>
            <a:endParaRPr lang="en-US" sz="1800" dirty="0">
              <a:solidFill>
                <a:schemeClr val="accent2"/>
              </a:solidFill>
            </a:endParaRPr>
          </a:p>
        </p:txBody>
      </p:sp>
    </p:spTree>
    <p:extLst>
      <p:ext uri="{BB962C8B-B14F-4D97-AF65-F5344CB8AC3E}">
        <p14:creationId xmlns:p14="http://schemas.microsoft.com/office/powerpoint/2010/main" val="9635500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solidFill>
                  <a:srgbClr val="3333FF"/>
                </a:solidFill>
              </a:rPr>
              <a:t>Questions?</a:t>
            </a:r>
          </a:p>
        </p:txBody>
      </p:sp>
      <p:sp>
        <p:nvSpPr>
          <p:cNvPr id="21507" name="Content Placeholder 2"/>
          <p:cNvSpPr>
            <a:spLocks noGrp="1"/>
          </p:cNvSpPr>
          <p:nvPr>
            <p:ph idx="1"/>
          </p:nvPr>
        </p:nvSpPr>
        <p:spPr>
          <a:xfrm>
            <a:off x="1676400" y="1371600"/>
            <a:ext cx="7467600" cy="4343400"/>
          </a:xfrm>
          <a:solidFill>
            <a:schemeClr val="bg1"/>
          </a:solidFill>
          <a:ln>
            <a:solidFill>
              <a:srgbClr val="3333FF"/>
            </a:solidFill>
          </a:ln>
        </p:spPr>
        <p:txBody>
          <a:bodyPr/>
          <a:lstStyle/>
          <a:p>
            <a:pPr algn="ctr">
              <a:buFontTx/>
              <a:buNone/>
            </a:pPr>
            <a:endParaRPr lang="en-US" sz="2000" dirty="0" smtClean="0">
              <a:solidFill>
                <a:srgbClr val="3333FF"/>
              </a:solidFill>
            </a:endParaRPr>
          </a:p>
          <a:p>
            <a:pPr algn="ctr">
              <a:buFontTx/>
              <a:buNone/>
            </a:pPr>
            <a:endParaRPr lang="en-US" sz="2000" dirty="0" smtClean="0">
              <a:solidFill>
                <a:srgbClr val="3333FF"/>
              </a:solidFill>
            </a:endParaRPr>
          </a:p>
          <a:p>
            <a:pPr algn="ctr">
              <a:buFontTx/>
              <a:buNone/>
            </a:pPr>
            <a:endParaRPr lang="en-US" sz="2000" dirty="0" smtClean="0">
              <a:solidFill>
                <a:srgbClr val="3333FF"/>
              </a:solidFill>
            </a:endParaRPr>
          </a:p>
          <a:p>
            <a:pPr algn="ctr">
              <a:buFontTx/>
              <a:buNone/>
            </a:pPr>
            <a:endParaRPr lang="en-US" sz="2000" dirty="0" smtClean="0">
              <a:solidFill>
                <a:srgbClr val="3333FF"/>
              </a:solidFill>
            </a:endParaRPr>
          </a:p>
          <a:p>
            <a:pPr algn="ctr">
              <a:buFontTx/>
              <a:buNone/>
            </a:pPr>
            <a:endParaRPr lang="en-US" sz="2000" dirty="0" smtClean="0">
              <a:solidFill>
                <a:srgbClr val="3333FF"/>
              </a:solidFill>
            </a:endParaRPr>
          </a:p>
          <a:p>
            <a:pPr algn="ctr">
              <a:buFontTx/>
              <a:buNone/>
            </a:pPr>
            <a:endParaRPr lang="en-US" sz="2000" dirty="0" smtClean="0">
              <a:solidFill>
                <a:srgbClr val="3333FF"/>
              </a:solidFill>
            </a:endParaRPr>
          </a:p>
          <a:p>
            <a:pPr algn="ctr">
              <a:buFontTx/>
              <a:buNone/>
            </a:pPr>
            <a:r>
              <a:rPr lang="en-US" sz="2000" dirty="0" smtClean="0">
                <a:solidFill>
                  <a:srgbClr val="3333FF"/>
                </a:solidFill>
              </a:rPr>
              <a:t>Tracy Neugebauer </a:t>
            </a:r>
          </a:p>
          <a:p>
            <a:pPr algn="ctr">
              <a:buFontTx/>
              <a:buNone/>
            </a:pPr>
            <a:r>
              <a:rPr lang="en-US" sz="2000" b="1" dirty="0" smtClean="0">
                <a:solidFill>
                  <a:srgbClr val="3333FF"/>
                </a:solidFill>
                <a:hlinkClick r:id="rId3"/>
              </a:rPr>
              <a:t>Tracy.Neugebauer@doe.k12.de.us</a:t>
            </a:r>
            <a:endParaRPr lang="en-US" sz="2000" b="1" dirty="0" smtClean="0">
              <a:solidFill>
                <a:srgbClr val="3333FF"/>
              </a:solidFill>
            </a:endParaRPr>
          </a:p>
          <a:p>
            <a:pPr algn="ctr">
              <a:buFontTx/>
              <a:buNone/>
            </a:pPr>
            <a:endParaRPr lang="en-US" sz="2000" dirty="0" smtClean="0">
              <a:solidFill>
                <a:srgbClr val="3333FF"/>
              </a:solidFill>
            </a:endParaRPr>
          </a:p>
        </p:txBody>
      </p:sp>
      <p:pic>
        <p:nvPicPr>
          <p:cNvPr id="21508" name="Picture 3" descr="C:\Users\scelestin\AppData\Local\Microsoft\Windows\Temporary Internet Files\Content.IE5\74RR5MFB\MC900441428[1].png"/>
          <p:cNvPicPr>
            <a:picLocks noChangeAspect="1" noChangeArrowheads="1"/>
          </p:cNvPicPr>
          <p:nvPr/>
        </p:nvPicPr>
        <p:blipFill>
          <a:blip r:embed="rId4" cstate="print"/>
          <a:srcRect/>
          <a:stretch>
            <a:fillRect/>
          </a:stretch>
        </p:blipFill>
        <p:spPr bwMode="auto">
          <a:xfrm>
            <a:off x="4267200" y="1143000"/>
            <a:ext cx="2133600" cy="2133600"/>
          </a:xfrm>
          <a:prstGeom prst="rect">
            <a:avLst/>
          </a:prstGeom>
          <a:noFill/>
          <a:ln w="9525">
            <a:noFill/>
            <a:miter lim="800000"/>
            <a:headEnd/>
            <a:tailEnd/>
          </a:ln>
        </p:spPr>
      </p:pic>
    </p:spTree>
    <p:extLst>
      <p:ext uri="{BB962C8B-B14F-4D97-AF65-F5344CB8AC3E}">
        <p14:creationId xmlns:p14="http://schemas.microsoft.com/office/powerpoint/2010/main" val="3333601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Notices</a:t>
            </a:r>
            <a:endParaRPr lang="en-US" dirty="0"/>
          </a:p>
        </p:txBody>
      </p:sp>
      <p:sp>
        <p:nvSpPr>
          <p:cNvPr id="3" name="Content Placeholder 2"/>
          <p:cNvSpPr>
            <a:spLocks noGrp="1"/>
          </p:cNvSpPr>
          <p:nvPr>
            <p:ph idx="1"/>
          </p:nvPr>
        </p:nvSpPr>
        <p:spPr/>
        <p:txBody>
          <a:bodyPr/>
          <a:lstStyle/>
          <a:p>
            <a:r>
              <a:rPr lang="en-US" sz="3200" dirty="0" smtClean="0"/>
              <a:t>Letters </a:t>
            </a:r>
            <a:r>
              <a:rPr lang="en-US" sz="3200" dirty="0"/>
              <a:t>to district superintendents </a:t>
            </a:r>
            <a:r>
              <a:rPr lang="en-US" sz="3200" dirty="0" smtClean="0"/>
              <a:t>and </a:t>
            </a:r>
            <a:r>
              <a:rPr lang="en-US" sz="3200" dirty="0"/>
              <a:t>board presidents, </a:t>
            </a:r>
            <a:endParaRPr lang="en-US" sz="3200" dirty="0" smtClean="0"/>
          </a:p>
          <a:p>
            <a:r>
              <a:rPr lang="en-US" sz="3200" dirty="0" smtClean="0"/>
              <a:t>DOE </a:t>
            </a:r>
            <a:r>
              <a:rPr lang="en-US" sz="3200" dirty="0"/>
              <a:t>governors report, </a:t>
            </a:r>
            <a:endParaRPr lang="en-US" sz="3200" dirty="0" smtClean="0"/>
          </a:p>
          <a:p>
            <a:r>
              <a:rPr lang="en-US" sz="3200" dirty="0" smtClean="0"/>
              <a:t>Website highlights</a:t>
            </a:r>
          </a:p>
          <a:p>
            <a:endParaRPr lang="en-US" dirty="0" smtClean="0"/>
          </a:p>
          <a:p>
            <a:endParaRPr lang="en-US" dirty="0" smtClean="0"/>
          </a:p>
        </p:txBody>
      </p:sp>
      <p:pic>
        <p:nvPicPr>
          <p:cNvPr id="4098" name="Picture 2" descr="C:\Users\hearn\AppData\Local\Microsoft\Windows\Temporary Internet Files\Content.IE5\0J7I7RMX\MC900389206[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10400" y="4191000"/>
            <a:ext cx="1600200" cy="1803017"/>
          </a:xfrm>
          <a:prstGeom prst="rect">
            <a:avLst/>
          </a:prstGeom>
          <a:noFill/>
          <a:scene3d>
            <a:camera prst="orthographicFront">
              <a:rot lat="0" lon="87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95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OEBottomLogo">
  <a:themeElements>
    <a:clrScheme name="DOEBottomLog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EBottom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OEBottomLog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EBottom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OEBottomLo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EBottomLogo 4">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EBottomLogo 5">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OEBottomLogo 6">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OEBottomLogo 7">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974</TotalTime>
  <Words>3943</Words>
  <Application>Microsoft Office PowerPoint</Application>
  <PresentationFormat>On-screen Show (4:3)</PresentationFormat>
  <Paragraphs>816</Paragraphs>
  <Slides>83</Slides>
  <Notes>83</Notes>
  <HiddenSlides>0</HiddenSlides>
  <MMClips>0</MMClips>
  <ScaleCrop>false</ScaleCrop>
  <HeadingPairs>
    <vt:vector size="4" baseType="variant">
      <vt:variant>
        <vt:lpstr>Theme</vt:lpstr>
      </vt:variant>
      <vt:variant>
        <vt:i4>2</vt:i4>
      </vt:variant>
      <vt:variant>
        <vt:lpstr>Slide Titles</vt:lpstr>
      </vt:variant>
      <vt:variant>
        <vt:i4>83</vt:i4>
      </vt:variant>
    </vt:vector>
  </HeadingPairs>
  <TitlesOfParts>
    <vt:vector size="85" baseType="lpstr">
      <vt:lpstr>Equity</vt:lpstr>
      <vt:lpstr>DOEBottomLogo</vt:lpstr>
      <vt:lpstr>DE-PBS Cadre Meeting</vt:lpstr>
      <vt:lpstr>Welcome</vt:lpstr>
      <vt:lpstr>PowerPoint Presentation</vt:lpstr>
      <vt:lpstr>DE-PBS Phase Recognition</vt:lpstr>
      <vt:lpstr>2013-14 Phase 1 Recipients</vt:lpstr>
      <vt:lpstr>2013-14 Phase 1 Recipients</vt:lpstr>
      <vt:lpstr>2013-14 Phase 2 Recipients</vt:lpstr>
      <vt:lpstr>2013-14 Phase 3 Recipients</vt:lpstr>
      <vt:lpstr>Public Notices</vt:lpstr>
      <vt:lpstr>14-15 SY Phase Recognition Reminders</vt:lpstr>
      <vt:lpstr>Sustainability</vt:lpstr>
      <vt:lpstr>Ensuring Sustainability of SWPBS SUBSIST  PBIS Sustainability Checklist:  Overcoming Barriers</vt:lpstr>
      <vt:lpstr>PowerPoint Presentation</vt:lpstr>
      <vt:lpstr>Sustainability-Enhancing Strategies for School Team Members in face Principal Turnover</vt:lpstr>
      <vt:lpstr>Summer 2014 Update</vt:lpstr>
      <vt:lpstr>School Climate and Student Success Grant</vt:lpstr>
      <vt:lpstr>School-wide Team Training</vt:lpstr>
      <vt:lpstr>PEERS Curriculum for Schools</vt:lpstr>
      <vt:lpstr>PEERS Program for the Education and Enrichment of Relational Skills (Laugeson, 2014)</vt:lpstr>
      <vt:lpstr>Long-term Follow-up Study (Mandelberg, Laugeson, Cunningham, Ellingsen, Bates, &amp; Frankel, 2013)</vt:lpstr>
      <vt:lpstr>1 day School-wide PBS Debrief</vt:lpstr>
      <vt:lpstr>DE-PBS Professional Development Calendar</vt:lpstr>
      <vt:lpstr>Registration &amp; Substitute Process</vt:lpstr>
      <vt:lpstr>Prevent Teach Reinforce</vt:lpstr>
      <vt:lpstr>PTR  - Master Facilitators</vt:lpstr>
      <vt:lpstr>DE-PBS Secondary Forum</vt:lpstr>
      <vt:lpstr>DE-PBS Secondary Forum</vt:lpstr>
      <vt:lpstr>School-wide PBS Training: Correcting Problem Behavior and Developing Self-Discipline </vt:lpstr>
      <vt:lpstr>Administrator Roundtable</vt:lpstr>
      <vt:lpstr>SSIP planning update</vt:lpstr>
      <vt:lpstr>DE-PBS &amp; Bullying Prevention/Response</vt:lpstr>
      <vt:lpstr>Bullying Prevention for All Students with a Multi-tiered Systems of Support</vt:lpstr>
      <vt:lpstr>Bullying Prevention:  Your DSCS Data Can Help Set Priorities</vt:lpstr>
      <vt:lpstr>Bullying Prevention:  Initial Steps</vt:lpstr>
      <vt:lpstr>Bullying  &amp; Students with Disabilities</vt:lpstr>
      <vt:lpstr>PowerPoint Presentation</vt:lpstr>
      <vt:lpstr>Let’s chat?  </vt:lpstr>
      <vt:lpstr>Resource</vt:lpstr>
      <vt:lpstr>Incorporating multiple initiatives within  DE-PBS Framework  </vt:lpstr>
      <vt:lpstr>DE-PBS Related Data</vt:lpstr>
      <vt:lpstr>DDRT &amp; DASNPBS</vt:lpstr>
      <vt:lpstr>School Climate Survey 2014-2015 </vt:lpstr>
      <vt:lpstr>DE-PBS Key Feature Evaluation</vt:lpstr>
      <vt:lpstr>Key Feature Evaluation Process</vt:lpstr>
      <vt:lpstr>Levels of Implementation</vt:lpstr>
      <vt:lpstr>Implementation Level Information Distribution &amp; Support</vt:lpstr>
      <vt:lpstr>Percentage of Schools by Implementation Level – 2 years</vt:lpstr>
      <vt:lpstr>Percentage of Schools by Implementation Level  Elementary vs. Secondary</vt:lpstr>
      <vt:lpstr>Key Feature Evaluation Review Guide/Action Plan</vt:lpstr>
      <vt:lpstr>2014-15 KFE School Visits</vt:lpstr>
      <vt:lpstr>DE-PBS Key Feature Status Tracker</vt:lpstr>
      <vt:lpstr>Key Feature Status Tracker</vt:lpstr>
      <vt:lpstr>PowerPoint Presentation</vt:lpstr>
      <vt:lpstr>School Climate Data Highlights</vt:lpstr>
      <vt:lpstr>School Climate Data  Highlights continued</vt:lpstr>
      <vt:lpstr>Please mark &amp; protect your calendars for DE-PBS Cadre Meetings on. . . </vt:lpstr>
      <vt:lpstr>     State Systemic Improvement Plan (SSIP) Overview &amp; Indicators 4A &amp; 4B Significant Discrepancy Rates of Suspension &amp; Expulsion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Indicator 4 Rates of Suspension and Expulsion</vt:lpstr>
      <vt:lpstr>PowerPoint Presentation</vt:lpstr>
      <vt:lpstr>PowerPoint Presentation</vt:lpstr>
      <vt:lpstr>New Targets need to be set..</vt:lpstr>
      <vt:lpstr>4B Measurable and Rigorous Target</vt:lpstr>
      <vt:lpstr>Significant Discrepancy Definition Rate Ratio Method</vt:lpstr>
      <vt:lpstr>Significant Discrepancy Definition Rate Ratio Method – State Bar</vt:lpstr>
      <vt:lpstr>Significant Discrepancy Definition Rate Ratio Method  Indicator 4A</vt:lpstr>
      <vt:lpstr>District example 4A</vt:lpstr>
      <vt:lpstr>Significant Discrepancy Definition Rate Ratio Method  Indicator 4B</vt:lpstr>
      <vt:lpstr>Significant Discrepancy Definition Rate Ratio Method Indicator 4B</vt:lpstr>
      <vt:lpstr>District example 4B</vt:lpstr>
      <vt:lpstr>Actual Target Data</vt:lpstr>
      <vt:lpstr>State’s Monitoring Responsibilities FFY 2012 – Feb 2014 APR </vt:lpstr>
      <vt:lpstr>State’s Monitoring Responsibilities FFY 2013 – Feb 2015 APR </vt:lpstr>
      <vt:lpstr>New Target…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DE-PBS Cadre Meeting</dc:title>
  <dc:creator>Hearn, Sarah</dc:creator>
  <cp:lastModifiedBy>Jessica Kradjel</cp:lastModifiedBy>
  <cp:revision>74</cp:revision>
  <dcterms:created xsi:type="dcterms:W3CDTF">2006-08-16T00:00:00Z</dcterms:created>
  <dcterms:modified xsi:type="dcterms:W3CDTF">2014-10-08T16:32:14Z</dcterms:modified>
</cp:coreProperties>
</file>