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8"/>
  </p:notesMasterIdLst>
  <p:sldIdLst>
    <p:sldId id="256" r:id="rId2"/>
    <p:sldId id="257" r:id="rId3"/>
    <p:sldId id="258" r:id="rId4"/>
    <p:sldId id="261" r:id="rId5"/>
    <p:sldId id="360" r:id="rId6"/>
    <p:sldId id="385" r:id="rId7"/>
    <p:sldId id="386" r:id="rId8"/>
    <p:sldId id="260" r:id="rId9"/>
    <p:sldId id="327" r:id="rId10"/>
    <p:sldId id="328" r:id="rId11"/>
    <p:sldId id="390" r:id="rId12"/>
    <p:sldId id="391" r:id="rId13"/>
    <p:sldId id="334" r:id="rId14"/>
    <p:sldId id="346" r:id="rId15"/>
    <p:sldId id="357" r:id="rId16"/>
    <p:sldId id="359" r:id="rId17"/>
    <p:sldId id="358" r:id="rId18"/>
    <p:sldId id="265" r:id="rId19"/>
    <p:sldId id="266" r:id="rId20"/>
    <p:sldId id="294" r:id="rId21"/>
    <p:sldId id="362" r:id="rId22"/>
    <p:sldId id="293" r:id="rId23"/>
    <p:sldId id="361" r:id="rId24"/>
    <p:sldId id="329" r:id="rId25"/>
    <p:sldId id="269" r:id="rId26"/>
    <p:sldId id="271" r:id="rId27"/>
    <p:sldId id="268" r:id="rId28"/>
    <p:sldId id="295" r:id="rId29"/>
    <p:sldId id="335" r:id="rId30"/>
    <p:sldId id="354" r:id="rId31"/>
    <p:sldId id="355" r:id="rId32"/>
    <p:sldId id="356" r:id="rId33"/>
    <p:sldId id="340" r:id="rId34"/>
    <p:sldId id="363" r:id="rId35"/>
    <p:sldId id="364" r:id="rId36"/>
    <p:sldId id="365" r:id="rId37"/>
    <p:sldId id="366" r:id="rId38"/>
    <p:sldId id="367" r:id="rId39"/>
    <p:sldId id="368" r:id="rId40"/>
    <p:sldId id="369" r:id="rId41"/>
    <p:sldId id="370" r:id="rId42"/>
    <p:sldId id="371" r:id="rId43"/>
    <p:sldId id="372" r:id="rId44"/>
    <p:sldId id="373" r:id="rId45"/>
    <p:sldId id="374" r:id="rId46"/>
    <p:sldId id="375" r:id="rId47"/>
    <p:sldId id="376" r:id="rId48"/>
    <p:sldId id="377" r:id="rId49"/>
    <p:sldId id="378" r:id="rId50"/>
    <p:sldId id="379" r:id="rId51"/>
    <p:sldId id="380" r:id="rId52"/>
    <p:sldId id="381" r:id="rId53"/>
    <p:sldId id="382" r:id="rId54"/>
    <p:sldId id="383" r:id="rId55"/>
    <p:sldId id="341" r:id="rId56"/>
    <p:sldId id="342" r:id="rId57"/>
    <p:sldId id="343" r:id="rId58"/>
    <p:sldId id="344" r:id="rId59"/>
    <p:sldId id="337" r:id="rId60"/>
    <p:sldId id="387" r:id="rId61"/>
    <p:sldId id="388" r:id="rId62"/>
    <p:sldId id="389" r:id="rId63"/>
    <p:sldId id="345" r:id="rId64"/>
    <p:sldId id="306" r:id="rId65"/>
    <p:sldId id="292" r:id="rId66"/>
    <p:sldId id="303" r:id="rId6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67132" autoAdjust="0"/>
  </p:normalViewPr>
  <p:slideViewPr>
    <p:cSldViewPr>
      <p:cViewPr>
        <p:scale>
          <a:sx n="70" d="100"/>
          <a:sy n="70" d="100"/>
        </p:scale>
        <p:origin x="-1854" y="-49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6692F4-7DF9-4F4F-BC11-EF35F30BE697}"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0726D310-C424-46A4-9610-476EA901D117}">
      <dgm:prSet phldrT="[Text]" custT="1"/>
      <dgm:spPr/>
      <dgm:t>
        <a:bodyPr/>
        <a:lstStyle/>
        <a:p>
          <a:r>
            <a:rPr lang="en-US" sz="2000" dirty="0" smtClean="0"/>
            <a:t>Identify Students</a:t>
          </a:r>
        </a:p>
        <a:p>
          <a:r>
            <a:rPr lang="en-US" sz="2000" dirty="0" smtClean="0"/>
            <a:t>“In”</a:t>
          </a:r>
          <a:endParaRPr lang="en-US" sz="2000" dirty="0"/>
        </a:p>
      </dgm:t>
    </dgm:pt>
    <dgm:pt modelId="{286593D3-DE55-4A38-B0EE-D27EBEE1AAA5}" type="parTrans" cxnId="{EEDBD8C1-ACF9-405A-949A-9188BDF1196C}">
      <dgm:prSet/>
      <dgm:spPr/>
      <dgm:t>
        <a:bodyPr/>
        <a:lstStyle/>
        <a:p>
          <a:endParaRPr lang="en-US"/>
        </a:p>
      </dgm:t>
    </dgm:pt>
    <dgm:pt modelId="{0B69DCD6-B65F-44C9-A7EF-95D585F6CFCD}" type="sibTrans" cxnId="{EEDBD8C1-ACF9-405A-949A-9188BDF1196C}">
      <dgm:prSet/>
      <dgm:spPr/>
      <dgm:t>
        <a:bodyPr/>
        <a:lstStyle/>
        <a:p>
          <a:endParaRPr lang="en-US"/>
        </a:p>
      </dgm:t>
    </dgm:pt>
    <dgm:pt modelId="{C5868410-0C3E-4D97-8EAA-BD6032616808}">
      <dgm:prSet phldrT="[Text]" custT="1"/>
      <dgm:spPr/>
      <dgm:t>
        <a:bodyPr/>
        <a:lstStyle/>
        <a:p>
          <a:r>
            <a:rPr lang="en-US" sz="2000" dirty="0" smtClean="0"/>
            <a:t>Progress Monitor</a:t>
          </a:r>
        </a:p>
        <a:p>
          <a:r>
            <a:rPr lang="en-US" sz="2000" dirty="0" smtClean="0"/>
            <a:t>“On”</a:t>
          </a:r>
          <a:endParaRPr lang="en-US" sz="2000" dirty="0"/>
        </a:p>
      </dgm:t>
    </dgm:pt>
    <dgm:pt modelId="{82FD6CC1-9399-4FB3-A830-B8F9D8B1DDF3}" type="parTrans" cxnId="{A766CBC1-AB40-4ECC-8F8C-C6BACD480CCB}">
      <dgm:prSet/>
      <dgm:spPr/>
      <dgm:t>
        <a:bodyPr/>
        <a:lstStyle/>
        <a:p>
          <a:endParaRPr lang="en-US"/>
        </a:p>
      </dgm:t>
    </dgm:pt>
    <dgm:pt modelId="{8DB07E53-EB97-41D9-9DE9-9FCF7C8758BF}" type="sibTrans" cxnId="{A766CBC1-AB40-4ECC-8F8C-C6BACD480CCB}">
      <dgm:prSet/>
      <dgm:spPr/>
      <dgm:t>
        <a:bodyPr/>
        <a:lstStyle/>
        <a:p>
          <a:endParaRPr lang="en-US"/>
        </a:p>
      </dgm:t>
    </dgm:pt>
    <dgm:pt modelId="{A2A1880A-B789-42A3-B86C-8AB46DC387F2}">
      <dgm:prSet phldrT="[Text]" custT="1"/>
      <dgm:spPr/>
      <dgm:t>
        <a:bodyPr/>
        <a:lstStyle/>
        <a:p>
          <a:r>
            <a:rPr lang="en-US" sz="2000" dirty="0" smtClean="0"/>
            <a:t>Transition</a:t>
          </a:r>
        </a:p>
        <a:p>
          <a:r>
            <a:rPr lang="en-US" sz="2000" dirty="0" smtClean="0"/>
            <a:t>“Out”</a:t>
          </a:r>
          <a:endParaRPr lang="en-US" sz="2000" dirty="0"/>
        </a:p>
      </dgm:t>
    </dgm:pt>
    <dgm:pt modelId="{B8ACD9FA-95B1-43CE-B0D9-19E826E387D8}" type="parTrans" cxnId="{24BE82E3-BC58-44D8-AF85-38A8A40ED4D8}">
      <dgm:prSet/>
      <dgm:spPr/>
      <dgm:t>
        <a:bodyPr/>
        <a:lstStyle/>
        <a:p>
          <a:endParaRPr lang="en-US"/>
        </a:p>
      </dgm:t>
    </dgm:pt>
    <dgm:pt modelId="{D216BD3D-771B-4231-B076-DDC024940A04}" type="sibTrans" cxnId="{24BE82E3-BC58-44D8-AF85-38A8A40ED4D8}">
      <dgm:prSet/>
      <dgm:spPr/>
      <dgm:t>
        <a:bodyPr/>
        <a:lstStyle/>
        <a:p>
          <a:endParaRPr lang="en-US"/>
        </a:p>
      </dgm:t>
    </dgm:pt>
    <dgm:pt modelId="{8AD9EDA0-53AA-4E24-912B-06C582CE11FD}" type="pres">
      <dgm:prSet presAssocID="{016692F4-7DF9-4F4F-BC11-EF35F30BE697}" presName="Name0" presStyleCnt="0">
        <dgm:presLayoutVars>
          <dgm:dir/>
          <dgm:resizeHandles val="exact"/>
        </dgm:presLayoutVars>
      </dgm:prSet>
      <dgm:spPr/>
    </dgm:pt>
    <dgm:pt modelId="{62E2344A-A63A-4AEF-A71F-79EA891697DF}" type="pres">
      <dgm:prSet presAssocID="{0726D310-C424-46A4-9610-476EA901D117}" presName="composite" presStyleCnt="0"/>
      <dgm:spPr/>
    </dgm:pt>
    <dgm:pt modelId="{71701DAE-D6DC-476A-A9B7-FB03B1CF441C}" type="pres">
      <dgm:prSet presAssocID="{0726D310-C424-46A4-9610-476EA901D117}" presName="bgChev" presStyleLbl="node1" presStyleIdx="0" presStyleCnt="3" custScaleY="149730"/>
      <dgm:spPr>
        <a:gradFill flip="none" rotWithShape="0">
          <a:gsLst>
            <a:gs pos="40000">
              <a:schemeClr val="accent3">
                <a:lumMod val="60000"/>
                <a:lumOff val="40000"/>
              </a:schemeClr>
            </a:gs>
            <a:gs pos="0">
              <a:schemeClr val="accent1">
                <a:tint val="66000"/>
                <a:satMod val="160000"/>
              </a:schemeClr>
            </a:gs>
            <a:gs pos="40000">
              <a:schemeClr val="accent1">
                <a:tint val="44500"/>
                <a:satMod val="160000"/>
              </a:schemeClr>
            </a:gs>
            <a:gs pos="100000">
              <a:schemeClr val="accent1">
                <a:tint val="23500"/>
                <a:satMod val="160000"/>
              </a:schemeClr>
            </a:gs>
          </a:gsLst>
          <a:lin ang="2700000" scaled="1"/>
          <a:tileRect/>
        </a:gradFill>
      </dgm:spPr>
    </dgm:pt>
    <dgm:pt modelId="{1BA1E3A7-D98E-4AF2-893F-20B7FE2EE9C2}" type="pres">
      <dgm:prSet presAssocID="{0726D310-C424-46A4-9610-476EA901D117}" presName="txNode" presStyleLbl="fgAcc1" presStyleIdx="0" presStyleCnt="3" custScaleY="139604">
        <dgm:presLayoutVars>
          <dgm:bulletEnabled val="1"/>
        </dgm:presLayoutVars>
      </dgm:prSet>
      <dgm:spPr/>
      <dgm:t>
        <a:bodyPr/>
        <a:lstStyle/>
        <a:p>
          <a:endParaRPr lang="en-US"/>
        </a:p>
      </dgm:t>
    </dgm:pt>
    <dgm:pt modelId="{44201103-CA0E-4D3B-888A-8BAB2707D53B}" type="pres">
      <dgm:prSet presAssocID="{0B69DCD6-B65F-44C9-A7EF-95D585F6CFCD}" presName="compositeSpace" presStyleCnt="0"/>
      <dgm:spPr/>
    </dgm:pt>
    <dgm:pt modelId="{DDB386D7-F357-47D1-8E04-8A5F460C0038}" type="pres">
      <dgm:prSet presAssocID="{C5868410-0C3E-4D97-8EAA-BD6032616808}" presName="composite" presStyleCnt="0"/>
      <dgm:spPr/>
    </dgm:pt>
    <dgm:pt modelId="{F2B8A9AE-E1A9-452C-878E-A491D7D88275}" type="pres">
      <dgm:prSet presAssocID="{C5868410-0C3E-4D97-8EAA-BD6032616808}" presName="bgChev" presStyleLbl="node1" presStyleIdx="1" presStyleCnt="3" custScaleY="151575"/>
      <dgm:spPr>
        <a:gradFill flip="none" rotWithShape="0">
          <a:gsLst>
            <a:gs pos="40000">
              <a:schemeClr val="accent3">
                <a:lumMod val="60000"/>
                <a:lumOff val="40000"/>
              </a:schemeClr>
            </a:gs>
            <a:gs pos="0">
              <a:schemeClr val="accent1">
                <a:tint val="66000"/>
                <a:satMod val="160000"/>
              </a:schemeClr>
            </a:gs>
            <a:gs pos="40000">
              <a:schemeClr val="accent1">
                <a:tint val="44500"/>
                <a:satMod val="160000"/>
              </a:schemeClr>
            </a:gs>
            <a:gs pos="100000">
              <a:schemeClr val="accent1">
                <a:tint val="23500"/>
                <a:satMod val="160000"/>
              </a:schemeClr>
            </a:gs>
          </a:gsLst>
          <a:lin ang="2700000" scaled="1"/>
          <a:tileRect/>
        </a:gradFill>
      </dgm:spPr>
    </dgm:pt>
    <dgm:pt modelId="{ED358AA8-B1A0-4E7B-A26B-9DB566644C80}" type="pres">
      <dgm:prSet presAssocID="{C5868410-0C3E-4D97-8EAA-BD6032616808}" presName="txNode" presStyleLbl="fgAcc1" presStyleIdx="1" presStyleCnt="3" custScaleY="136791">
        <dgm:presLayoutVars>
          <dgm:bulletEnabled val="1"/>
        </dgm:presLayoutVars>
      </dgm:prSet>
      <dgm:spPr/>
      <dgm:t>
        <a:bodyPr/>
        <a:lstStyle/>
        <a:p>
          <a:endParaRPr lang="en-US"/>
        </a:p>
      </dgm:t>
    </dgm:pt>
    <dgm:pt modelId="{A0F7A973-5504-454D-894E-6F33DB3A26F2}" type="pres">
      <dgm:prSet presAssocID="{8DB07E53-EB97-41D9-9DE9-9FCF7C8758BF}" presName="compositeSpace" presStyleCnt="0"/>
      <dgm:spPr/>
    </dgm:pt>
    <dgm:pt modelId="{A8B6F495-8DC6-4E12-BC70-5D3A9BE94B94}" type="pres">
      <dgm:prSet presAssocID="{A2A1880A-B789-42A3-B86C-8AB46DC387F2}" presName="composite" presStyleCnt="0"/>
      <dgm:spPr/>
    </dgm:pt>
    <dgm:pt modelId="{4529098C-4CF2-4B97-AD39-F44235F385CB}" type="pres">
      <dgm:prSet presAssocID="{A2A1880A-B789-42A3-B86C-8AB46DC387F2}" presName="bgChev" presStyleLbl="node1" presStyleIdx="2" presStyleCnt="3" custScaleY="133618" custLinFactNeighborX="189" custLinFactNeighborY="1738"/>
      <dgm:spPr>
        <a:gradFill flip="none" rotWithShape="0">
          <a:gsLst>
            <a:gs pos="40000">
              <a:schemeClr val="accent3">
                <a:lumMod val="60000"/>
                <a:lumOff val="40000"/>
              </a:schemeClr>
            </a:gs>
            <a:gs pos="0">
              <a:schemeClr val="accent1">
                <a:tint val="66000"/>
                <a:satMod val="160000"/>
              </a:schemeClr>
            </a:gs>
            <a:gs pos="40000">
              <a:schemeClr val="accent1">
                <a:tint val="44500"/>
                <a:satMod val="160000"/>
              </a:schemeClr>
            </a:gs>
            <a:gs pos="100000">
              <a:schemeClr val="accent1">
                <a:tint val="23500"/>
                <a:satMod val="160000"/>
              </a:schemeClr>
            </a:gs>
          </a:gsLst>
          <a:lin ang="2700000" scaled="1"/>
          <a:tileRect/>
        </a:gradFill>
      </dgm:spPr>
    </dgm:pt>
    <dgm:pt modelId="{734C392D-9DA8-4C8B-AFF5-8BEA3B1D00C1}" type="pres">
      <dgm:prSet presAssocID="{A2A1880A-B789-42A3-B86C-8AB46DC387F2}" presName="txNode" presStyleLbl="fgAcc1" presStyleIdx="2" presStyleCnt="3" custScaleY="128600">
        <dgm:presLayoutVars>
          <dgm:bulletEnabled val="1"/>
        </dgm:presLayoutVars>
      </dgm:prSet>
      <dgm:spPr/>
      <dgm:t>
        <a:bodyPr/>
        <a:lstStyle/>
        <a:p>
          <a:endParaRPr lang="en-US"/>
        </a:p>
      </dgm:t>
    </dgm:pt>
  </dgm:ptLst>
  <dgm:cxnLst>
    <dgm:cxn modelId="{24BE82E3-BC58-44D8-AF85-38A8A40ED4D8}" srcId="{016692F4-7DF9-4F4F-BC11-EF35F30BE697}" destId="{A2A1880A-B789-42A3-B86C-8AB46DC387F2}" srcOrd="2" destOrd="0" parTransId="{B8ACD9FA-95B1-43CE-B0D9-19E826E387D8}" sibTransId="{D216BD3D-771B-4231-B076-DDC024940A04}"/>
    <dgm:cxn modelId="{83F497AA-AE09-49A1-8B46-5BE43C3DCCD0}" type="presOf" srcId="{A2A1880A-B789-42A3-B86C-8AB46DC387F2}" destId="{734C392D-9DA8-4C8B-AFF5-8BEA3B1D00C1}" srcOrd="0" destOrd="0" presId="urn:microsoft.com/office/officeart/2005/8/layout/chevronAccent+Icon"/>
    <dgm:cxn modelId="{A766CBC1-AB40-4ECC-8F8C-C6BACD480CCB}" srcId="{016692F4-7DF9-4F4F-BC11-EF35F30BE697}" destId="{C5868410-0C3E-4D97-8EAA-BD6032616808}" srcOrd="1" destOrd="0" parTransId="{82FD6CC1-9399-4FB3-A830-B8F9D8B1DDF3}" sibTransId="{8DB07E53-EB97-41D9-9DE9-9FCF7C8758BF}"/>
    <dgm:cxn modelId="{EEDBD8C1-ACF9-405A-949A-9188BDF1196C}" srcId="{016692F4-7DF9-4F4F-BC11-EF35F30BE697}" destId="{0726D310-C424-46A4-9610-476EA901D117}" srcOrd="0" destOrd="0" parTransId="{286593D3-DE55-4A38-B0EE-D27EBEE1AAA5}" sibTransId="{0B69DCD6-B65F-44C9-A7EF-95D585F6CFCD}"/>
    <dgm:cxn modelId="{6BB18E9D-C2AE-470D-A0FF-368ADF3BBC30}" type="presOf" srcId="{016692F4-7DF9-4F4F-BC11-EF35F30BE697}" destId="{8AD9EDA0-53AA-4E24-912B-06C582CE11FD}" srcOrd="0" destOrd="0" presId="urn:microsoft.com/office/officeart/2005/8/layout/chevronAccent+Icon"/>
    <dgm:cxn modelId="{C87196BD-0598-4E85-B200-AB951F537FF9}" type="presOf" srcId="{0726D310-C424-46A4-9610-476EA901D117}" destId="{1BA1E3A7-D98E-4AF2-893F-20B7FE2EE9C2}" srcOrd="0" destOrd="0" presId="urn:microsoft.com/office/officeart/2005/8/layout/chevronAccent+Icon"/>
    <dgm:cxn modelId="{6F8856D0-5509-46CF-8FD3-9B19DFEAB212}" type="presOf" srcId="{C5868410-0C3E-4D97-8EAA-BD6032616808}" destId="{ED358AA8-B1A0-4E7B-A26B-9DB566644C80}" srcOrd="0" destOrd="0" presId="urn:microsoft.com/office/officeart/2005/8/layout/chevronAccent+Icon"/>
    <dgm:cxn modelId="{53180630-C351-4F1F-BBCC-09A7C3DC80DF}" type="presParOf" srcId="{8AD9EDA0-53AA-4E24-912B-06C582CE11FD}" destId="{62E2344A-A63A-4AEF-A71F-79EA891697DF}" srcOrd="0" destOrd="0" presId="urn:microsoft.com/office/officeart/2005/8/layout/chevronAccent+Icon"/>
    <dgm:cxn modelId="{0610FD49-D4DE-4D26-A59B-322A1841CC65}" type="presParOf" srcId="{62E2344A-A63A-4AEF-A71F-79EA891697DF}" destId="{71701DAE-D6DC-476A-A9B7-FB03B1CF441C}" srcOrd="0" destOrd="0" presId="urn:microsoft.com/office/officeart/2005/8/layout/chevronAccent+Icon"/>
    <dgm:cxn modelId="{A776EA9E-9393-4EC5-B099-BCE55ACF5B9C}" type="presParOf" srcId="{62E2344A-A63A-4AEF-A71F-79EA891697DF}" destId="{1BA1E3A7-D98E-4AF2-893F-20B7FE2EE9C2}" srcOrd="1" destOrd="0" presId="urn:microsoft.com/office/officeart/2005/8/layout/chevronAccent+Icon"/>
    <dgm:cxn modelId="{F788AFE6-E567-44C2-AAD6-6CE4BA5BC111}" type="presParOf" srcId="{8AD9EDA0-53AA-4E24-912B-06C582CE11FD}" destId="{44201103-CA0E-4D3B-888A-8BAB2707D53B}" srcOrd="1" destOrd="0" presId="urn:microsoft.com/office/officeart/2005/8/layout/chevronAccent+Icon"/>
    <dgm:cxn modelId="{DD67E5E4-ABA6-45EB-866E-AF15ED5649CB}" type="presParOf" srcId="{8AD9EDA0-53AA-4E24-912B-06C582CE11FD}" destId="{DDB386D7-F357-47D1-8E04-8A5F460C0038}" srcOrd="2" destOrd="0" presId="urn:microsoft.com/office/officeart/2005/8/layout/chevronAccent+Icon"/>
    <dgm:cxn modelId="{30AE9637-1BFB-4C13-B898-126C128F5A71}" type="presParOf" srcId="{DDB386D7-F357-47D1-8E04-8A5F460C0038}" destId="{F2B8A9AE-E1A9-452C-878E-A491D7D88275}" srcOrd="0" destOrd="0" presId="urn:microsoft.com/office/officeart/2005/8/layout/chevronAccent+Icon"/>
    <dgm:cxn modelId="{731644D7-6BA9-4E17-AC99-97CA7DE87EA9}" type="presParOf" srcId="{DDB386D7-F357-47D1-8E04-8A5F460C0038}" destId="{ED358AA8-B1A0-4E7B-A26B-9DB566644C80}" srcOrd="1" destOrd="0" presId="urn:microsoft.com/office/officeart/2005/8/layout/chevronAccent+Icon"/>
    <dgm:cxn modelId="{F8E31D7F-4DC0-4E89-8207-4F6BD5526F9E}" type="presParOf" srcId="{8AD9EDA0-53AA-4E24-912B-06C582CE11FD}" destId="{A0F7A973-5504-454D-894E-6F33DB3A26F2}" srcOrd="3" destOrd="0" presId="urn:microsoft.com/office/officeart/2005/8/layout/chevronAccent+Icon"/>
    <dgm:cxn modelId="{94627519-5DF3-4605-9259-DAFE7678D15B}" type="presParOf" srcId="{8AD9EDA0-53AA-4E24-912B-06C582CE11FD}" destId="{A8B6F495-8DC6-4E12-BC70-5D3A9BE94B94}" srcOrd="4" destOrd="0" presId="urn:microsoft.com/office/officeart/2005/8/layout/chevronAccent+Icon"/>
    <dgm:cxn modelId="{2D5F81BA-CCE9-4F7F-93C2-FB5B621FF9E5}" type="presParOf" srcId="{A8B6F495-8DC6-4E12-BC70-5D3A9BE94B94}" destId="{4529098C-4CF2-4B97-AD39-F44235F385CB}" srcOrd="0" destOrd="0" presId="urn:microsoft.com/office/officeart/2005/8/layout/chevronAccent+Icon"/>
    <dgm:cxn modelId="{2C82E48C-6BF2-4128-920A-B4E960E7B6ED}" type="presParOf" srcId="{A8B6F495-8DC6-4E12-BC70-5D3A9BE94B94}" destId="{734C392D-9DA8-4C8B-AFF5-8BEA3B1D00C1}"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01DAE-D6DC-476A-A9B7-FB03B1CF441C}">
      <dsp:nvSpPr>
        <dsp:cNvPr id="0" name=""/>
        <dsp:cNvSpPr/>
      </dsp:nvSpPr>
      <dsp:spPr>
        <a:xfrm>
          <a:off x="875" y="1908915"/>
          <a:ext cx="2198712" cy="1270762"/>
        </a:xfrm>
        <a:prstGeom prst="chevron">
          <a:avLst>
            <a:gd name="adj" fmla="val 40000"/>
          </a:avLst>
        </a:prstGeom>
        <a:gradFill flip="none" rotWithShape="0">
          <a:gsLst>
            <a:gs pos="40000">
              <a:schemeClr val="accent3">
                <a:lumMod val="60000"/>
                <a:lumOff val="40000"/>
              </a:schemeClr>
            </a:gs>
            <a:gs pos="0">
              <a:schemeClr val="accent1">
                <a:tint val="66000"/>
                <a:satMod val="160000"/>
              </a:schemeClr>
            </a:gs>
            <a:gs pos="40000">
              <a:schemeClr val="accent1">
                <a:tint val="44500"/>
                <a:satMod val="160000"/>
              </a:schemeClr>
            </a:gs>
            <a:gs pos="100000">
              <a:schemeClr val="accent1">
                <a:tint val="23500"/>
                <a:satMod val="160000"/>
              </a:schemeClr>
            </a:gs>
          </a:gsLst>
          <a:lin ang="2700000" scaled="1"/>
          <a:tileRect/>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A1E3A7-D98E-4AF2-893F-20B7FE2EE9C2}">
      <dsp:nvSpPr>
        <dsp:cNvPr id="0" name=""/>
        <dsp:cNvSpPr/>
      </dsp:nvSpPr>
      <dsp:spPr>
        <a:xfrm>
          <a:off x="587198" y="2164061"/>
          <a:ext cx="1856690" cy="118482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Identify Students</a:t>
          </a:r>
        </a:p>
        <a:p>
          <a:pPr lvl="0" algn="ctr" defTabSz="889000">
            <a:lnSpc>
              <a:spcPct val="90000"/>
            </a:lnSpc>
            <a:spcBef>
              <a:spcPct val="0"/>
            </a:spcBef>
            <a:spcAft>
              <a:spcPct val="35000"/>
            </a:spcAft>
          </a:pPr>
          <a:r>
            <a:rPr lang="en-US" sz="2000" kern="1200" dirty="0" smtClean="0"/>
            <a:t>“In”</a:t>
          </a:r>
          <a:endParaRPr lang="en-US" sz="2000" kern="1200" dirty="0"/>
        </a:p>
      </dsp:txBody>
      <dsp:txXfrm>
        <a:off x="621900" y="2198763"/>
        <a:ext cx="1787286" cy="1115419"/>
      </dsp:txXfrm>
    </dsp:sp>
    <dsp:sp modelId="{F2B8A9AE-E1A9-452C-878E-A491D7D88275}">
      <dsp:nvSpPr>
        <dsp:cNvPr id="0" name=""/>
        <dsp:cNvSpPr/>
      </dsp:nvSpPr>
      <dsp:spPr>
        <a:xfrm>
          <a:off x="2512293" y="1910969"/>
          <a:ext cx="2198712" cy="1286421"/>
        </a:xfrm>
        <a:prstGeom prst="chevron">
          <a:avLst>
            <a:gd name="adj" fmla="val 40000"/>
          </a:avLst>
        </a:prstGeom>
        <a:gradFill flip="none" rotWithShape="0">
          <a:gsLst>
            <a:gs pos="40000">
              <a:schemeClr val="accent3">
                <a:lumMod val="60000"/>
                <a:lumOff val="40000"/>
              </a:schemeClr>
            </a:gs>
            <a:gs pos="0">
              <a:schemeClr val="accent1">
                <a:tint val="66000"/>
                <a:satMod val="160000"/>
              </a:schemeClr>
            </a:gs>
            <a:gs pos="40000">
              <a:schemeClr val="accent1">
                <a:tint val="44500"/>
                <a:satMod val="160000"/>
              </a:schemeClr>
            </a:gs>
            <a:gs pos="100000">
              <a:schemeClr val="accent1">
                <a:tint val="23500"/>
                <a:satMod val="160000"/>
              </a:schemeClr>
            </a:gs>
          </a:gsLst>
          <a:lin ang="2700000" scaled="1"/>
          <a:tileRect/>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358AA8-B1A0-4E7B-A26B-9DB566644C80}">
      <dsp:nvSpPr>
        <dsp:cNvPr id="0" name=""/>
        <dsp:cNvSpPr/>
      </dsp:nvSpPr>
      <dsp:spPr>
        <a:xfrm>
          <a:off x="3098616" y="2185881"/>
          <a:ext cx="1856690" cy="116094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Progress Monitor</a:t>
          </a:r>
        </a:p>
        <a:p>
          <a:pPr lvl="0" algn="ctr" defTabSz="889000">
            <a:lnSpc>
              <a:spcPct val="90000"/>
            </a:lnSpc>
            <a:spcBef>
              <a:spcPct val="0"/>
            </a:spcBef>
            <a:spcAft>
              <a:spcPct val="35000"/>
            </a:spcAft>
          </a:pPr>
          <a:r>
            <a:rPr lang="en-US" sz="2000" kern="1200" dirty="0" smtClean="0"/>
            <a:t>“On”</a:t>
          </a:r>
          <a:endParaRPr lang="en-US" sz="2000" kern="1200" dirty="0"/>
        </a:p>
      </dsp:txBody>
      <dsp:txXfrm>
        <a:off x="3132619" y="2219884"/>
        <a:ext cx="1788684" cy="1092943"/>
      </dsp:txXfrm>
    </dsp:sp>
    <dsp:sp modelId="{4529098C-4CF2-4B97-AD39-F44235F385CB}">
      <dsp:nvSpPr>
        <dsp:cNvPr id="0" name=""/>
        <dsp:cNvSpPr/>
      </dsp:nvSpPr>
      <dsp:spPr>
        <a:xfrm>
          <a:off x="5027866" y="1981199"/>
          <a:ext cx="2198712" cy="1134019"/>
        </a:xfrm>
        <a:prstGeom prst="chevron">
          <a:avLst>
            <a:gd name="adj" fmla="val 40000"/>
          </a:avLst>
        </a:prstGeom>
        <a:gradFill flip="none" rotWithShape="0">
          <a:gsLst>
            <a:gs pos="40000">
              <a:schemeClr val="accent3">
                <a:lumMod val="60000"/>
                <a:lumOff val="40000"/>
              </a:schemeClr>
            </a:gs>
            <a:gs pos="0">
              <a:schemeClr val="accent1">
                <a:tint val="66000"/>
                <a:satMod val="160000"/>
              </a:schemeClr>
            </a:gs>
            <a:gs pos="40000">
              <a:schemeClr val="accent1">
                <a:tint val="44500"/>
                <a:satMod val="160000"/>
              </a:schemeClr>
            </a:gs>
            <a:gs pos="100000">
              <a:schemeClr val="accent1">
                <a:tint val="23500"/>
                <a:satMod val="160000"/>
              </a:schemeClr>
            </a:gs>
          </a:gsLst>
          <a:lin ang="2700000" scaled="1"/>
          <a:tileRect/>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C392D-9DA8-4C8B-AFF5-8BEA3B1D00C1}">
      <dsp:nvSpPr>
        <dsp:cNvPr id="0" name=""/>
        <dsp:cNvSpPr/>
      </dsp:nvSpPr>
      <dsp:spPr>
        <a:xfrm>
          <a:off x="5610034" y="2199918"/>
          <a:ext cx="1856690" cy="109143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Transition</a:t>
          </a:r>
        </a:p>
        <a:p>
          <a:pPr lvl="0" algn="ctr" defTabSz="889000">
            <a:lnSpc>
              <a:spcPct val="90000"/>
            </a:lnSpc>
            <a:spcBef>
              <a:spcPct val="0"/>
            </a:spcBef>
            <a:spcAft>
              <a:spcPct val="35000"/>
            </a:spcAft>
          </a:pPr>
          <a:r>
            <a:rPr lang="en-US" sz="2000" kern="1200" dirty="0" smtClean="0"/>
            <a:t>“Out”</a:t>
          </a:r>
          <a:endParaRPr lang="en-US" sz="2000" kern="1200" dirty="0"/>
        </a:p>
      </dsp:txBody>
      <dsp:txXfrm>
        <a:off x="5642001" y="2231885"/>
        <a:ext cx="1792756" cy="1027497"/>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6A83D850-E2FA-4908-850F-B2FEDE401F4D}" type="datetimeFigureOut">
              <a:rPr lang="en-US" smtClean="0"/>
              <a:t>1/14/2015</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D62A659E-6F31-4D72-AA6D-926085D537F0}" type="slidenum">
              <a:rPr lang="en-US" smtClean="0"/>
              <a:t>‹#›</a:t>
            </a:fld>
            <a:endParaRPr lang="en-US"/>
          </a:p>
        </p:txBody>
      </p:sp>
    </p:spTree>
    <p:extLst>
      <p:ext uri="{BB962C8B-B14F-4D97-AF65-F5344CB8AC3E}">
        <p14:creationId xmlns:p14="http://schemas.microsoft.com/office/powerpoint/2010/main" val="2465602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36263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016521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955707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96703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56822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945179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460711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002507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17959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90425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75799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63281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endParaRPr lang="en-US"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395960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456789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057874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704021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119199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148920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2517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4342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096598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49744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ea typeface="Calibri"/>
              <a:cs typeface="Times New Roman"/>
            </a:endParaRPr>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056716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21706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2789580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139708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794504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136583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877650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970841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51" indent="-291173" eaLnBrk="0" hangingPunct="0">
              <a:defRPr sz="2400">
                <a:solidFill>
                  <a:schemeClr val="tx1"/>
                </a:solidFill>
                <a:latin typeface="Arial" pitchFamily="34" charset="0"/>
                <a:ea typeface="ＭＳ Ｐゴシック" pitchFamily="34" charset="-128"/>
              </a:defRPr>
            </a:lvl2pPr>
            <a:lvl3pPr marL="1164694" indent="-232938" eaLnBrk="0" hangingPunct="0">
              <a:defRPr sz="2400">
                <a:solidFill>
                  <a:schemeClr val="tx1"/>
                </a:solidFill>
                <a:latin typeface="Arial" pitchFamily="34" charset="0"/>
                <a:ea typeface="ＭＳ Ｐゴシック" pitchFamily="34" charset="-128"/>
              </a:defRPr>
            </a:lvl3pPr>
            <a:lvl4pPr marL="1630571" indent="-232938" eaLnBrk="0" hangingPunct="0">
              <a:defRPr sz="2400">
                <a:solidFill>
                  <a:schemeClr val="tx1"/>
                </a:solidFill>
                <a:latin typeface="Arial" pitchFamily="34" charset="0"/>
                <a:ea typeface="ＭＳ Ｐゴシック" pitchFamily="34" charset="-128"/>
              </a:defRPr>
            </a:lvl4pPr>
            <a:lvl5pPr marL="2096449" indent="-232938" eaLnBrk="0" hangingPunct="0">
              <a:defRPr sz="2400">
                <a:solidFill>
                  <a:schemeClr val="tx1"/>
                </a:solidFill>
                <a:latin typeface="Arial" pitchFamily="34" charset="0"/>
                <a:ea typeface="ＭＳ Ｐゴシック" pitchFamily="34" charset="-128"/>
              </a:defRPr>
            </a:lvl5pPr>
            <a:lvl6pPr marL="2562326" indent="-2329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04" indent="-2329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082" indent="-2329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59960" indent="-2329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200"/>
          </a:p>
        </p:txBody>
      </p:sp>
      <p:sp>
        <p:nvSpPr>
          <p:cNvPr id="122882" name="Rectangle 7"/>
          <p:cNvSpPr txBox="1">
            <a:spLocks noGrp="1" noChangeArrowheads="1"/>
          </p:cNvSpPr>
          <p:nvPr/>
        </p:nvSpPr>
        <p:spPr bwMode="auto">
          <a:xfrm>
            <a:off x="3897513" y="8829675"/>
            <a:ext cx="298274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5" tIns="46954" rIns="93905" bIns="46954"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endParaRPr lang="en-US" sz="1200"/>
          </a:p>
        </p:txBody>
      </p:sp>
      <p:sp>
        <p:nvSpPr>
          <p:cNvPr id="122883" name="Rectangle 7"/>
          <p:cNvSpPr txBox="1">
            <a:spLocks noGrp="1" noChangeArrowheads="1"/>
          </p:cNvSpPr>
          <p:nvPr/>
        </p:nvSpPr>
        <p:spPr bwMode="auto">
          <a:xfrm>
            <a:off x="3899071" y="8831267"/>
            <a:ext cx="298274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5" tIns="46954" rIns="93905" bIns="46954"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17888" y="4416428"/>
            <a:ext cx="5046040" cy="4183063"/>
          </a:xfrm>
          <a:solidFill>
            <a:srgbClr val="FFFFFF"/>
          </a:solidFill>
          <a:ln>
            <a:solidFill>
              <a:srgbClr val="000000"/>
            </a:solidFill>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921598">
              <a:defRPr/>
            </a:pPr>
            <a:endParaRPr lang="en-US" altLang="en-US" dirty="0" smtClean="0">
              <a:ea typeface="ＭＳ Ｐゴシック" charset="0"/>
            </a:endParaRPr>
          </a:p>
        </p:txBody>
      </p:sp>
      <p:sp>
        <p:nvSpPr>
          <p:cNvPr id="159751"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51" indent="-291173" eaLnBrk="0" hangingPunct="0">
              <a:spcBef>
                <a:spcPct val="30000"/>
              </a:spcBef>
              <a:defRPr sz="1200">
                <a:solidFill>
                  <a:schemeClr val="tx1"/>
                </a:solidFill>
                <a:latin typeface="Georgia" pitchFamily="18" charset="0"/>
                <a:ea typeface="ＭＳ Ｐゴシック" pitchFamily="34" charset="-128"/>
              </a:defRPr>
            </a:lvl2pPr>
            <a:lvl3pPr marL="1164694" indent="-232938" eaLnBrk="0" hangingPunct="0">
              <a:spcBef>
                <a:spcPct val="30000"/>
              </a:spcBef>
              <a:defRPr sz="1200">
                <a:solidFill>
                  <a:schemeClr val="tx1"/>
                </a:solidFill>
                <a:latin typeface="Georgia" pitchFamily="18" charset="0"/>
                <a:ea typeface="ＭＳ Ｐゴシック" pitchFamily="34" charset="-128"/>
              </a:defRPr>
            </a:lvl3pPr>
            <a:lvl4pPr marL="1630571" indent="-232938" eaLnBrk="0" hangingPunct="0">
              <a:spcBef>
                <a:spcPct val="30000"/>
              </a:spcBef>
              <a:defRPr sz="1200">
                <a:solidFill>
                  <a:schemeClr val="tx1"/>
                </a:solidFill>
                <a:latin typeface="Georgia" pitchFamily="18" charset="0"/>
                <a:ea typeface="ＭＳ Ｐゴシック" pitchFamily="34" charset="-128"/>
              </a:defRPr>
            </a:lvl4pPr>
            <a:lvl5pPr marL="2096449" indent="-232938" eaLnBrk="0" hangingPunct="0">
              <a:spcBef>
                <a:spcPct val="30000"/>
              </a:spcBef>
              <a:defRPr sz="1200">
                <a:solidFill>
                  <a:schemeClr val="tx1"/>
                </a:solidFill>
                <a:latin typeface="Georgia" pitchFamily="18" charset="0"/>
                <a:ea typeface="ＭＳ Ｐゴシック" pitchFamily="34" charset="-128"/>
              </a:defRPr>
            </a:lvl5pPr>
            <a:lvl6pPr marL="2562326" indent="-232938"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04" indent="-232938"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082" indent="-232938"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59960" indent="-232938"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endParaRPr lang="en-US" altLang="en-US"/>
          </a:p>
        </p:txBody>
      </p:sp>
      <p:sp>
        <p:nvSpPr>
          <p:cNvPr id="3" name="Footer Placeholder 2"/>
          <p:cNvSpPr>
            <a:spLocks noGrp="1"/>
          </p:cNvSpPr>
          <p:nvPr>
            <p:ph type="ftr" sz="quarter" idx="4"/>
          </p:nvPr>
        </p:nvSpPr>
        <p:spPr/>
        <p:txBody>
          <a:bodyPr/>
          <a:lstStyle/>
          <a:p>
            <a:pPr>
              <a:defRPr/>
            </a:pP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51" indent="-291173" eaLnBrk="0" hangingPunct="0">
              <a:defRPr sz="2400">
                <a:solidFill>
                  <a:schemeClr val="tx1"/>
                </a:solidFill>
                <a:latin typeface="Arial" pitchFamily="34" charset="0"/>
                <a:ea typeface="ＭＳ Ｐゴシック" pitchFamily="34" charset="-128"/>
              </a:defRPr>
            </a:lvl2pPr>
            <a:lvl3pPr marL="1164694" indent="-232938" eaLnBrk="0" hangingPunct="0">
              <a:defRPr sz="2400">
                <a:solidFill>
                  <a:schemeClr val="tx1"/>
                </a:solidFill>
                <a:latin typeface="Arial" pitchFamily="34" charset="0"/>
                <a:ea typeface="ＭＳ Ｐゴシック" pitchFamily="34" charset="-128"/>
              </a:defRPr>
            </a:lvl3pPr>
            <a:lvl4pPr marL="1630571" indent="-232938" eaLnBrk="0" hangingPunct="0">
              <a:defRPr sz="2400">
                <a:solidFill>
                  <a:schemeClr val="tx1"/>
                </a:solidFill>
                <a:latin typeface="Arial" pitchFamily="34" charset="0"/>
                <a:ea typeface="ＭＳ Ｐゴシック" pitchFamily="34" charset="-128"/>
              </a:defRPr>
            </a:lvl4pPr>
            <a:lvl5pPr marL="2096449" indent="-232938" eaLnBrk="0" hangingPunct="0">
              <a:defRPr sz="2400">
                <a:solidFill>
                  <a:schemeClr val="tx1"/>
                </a:solidFill>
                <a:latin typeface="Arial" pitchFamily="34" charset="0"/>
                <a:ea typeface="ＭＳ Ｐゴシック" pitchFamily="34" charset="-128"/>
              </a:defRPr>
            </a:lvl5pPr>
            <a:lvl6pPr marL="2562326" indent="-2329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04" indent="-2329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082" indent="-2329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59960" indent="-2329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200"/>
          </a:p>
        </p:txBody>
      </p:sp>
      <p:sp>
        <p:nvSpPr>
          <p:cNvPr id="122882" name="Rectangle 7"/>
          <p:cNvSpPr txBox="1">
            <a:spLocks noGrp="1" noChangeArrowheads="1"/>
          </p:cNvSpPr>
          <p:nvPr/>
        </p:nvSpPr>
        <p:spPr bwMode="auto">
          <a:xfrm>
            <a:off x="3897513" y="8829675"/>
            <a:ext cx="298274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5" tIns="46954" rIns="93905" bIns="46954"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endParaRPr lang="en-US" sz="1200"/>
          </a:p>
        </p:txBody>
      </p:sp>
      <p:sp>
        <p:nvSpPr>
          <p:cNvPr id="122883" name="Rectangle 7"/>
          <p:cNvSpPr txBox="1">
            <a:spLocks noGrp="1" noChangeArrowheads="1"/>
          </p:cNvSpPr>
          <p:nvPr/>
        </p:nvSpPr>
        <p:spPr bwMode="auto">
          <a:xfrm>
            <a:off x="3899071" y="8831267"/>
            <a:ext cx="298274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5" tIns="46954" rIns="93905" bIns="46954"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17888" y="4416428"/>
            <a:ext cx="5046040" cy="4183063"/>
          </a:xfrm>
          <a:solidFill>
            <a:srgbClr val="FFFFFF"/>
          </a:solidFill>
          <a:ln>
            <a:solidFill>
              <a:srgbClr val="000000"/>
            </a:solidFill>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921598">
              <a:defRPr/>
            </a:pPr>
            <a:endParaRPr lang="en-US" altLang="en-US" dirty="0" smtClean="0">
              <a:ea typeface="ＭＳ Ｐゴシック" charset="0"/>
            </a:endParaRPr>
          </a:p>
        </p:txBody>
      </p:sp>
      <p:sp>
        <p:nvSpPr>
          <p:cNvPr id="159751"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51" indent="-291173" eaLnBrk="0" hangingPunct="0">
              <a:spcBef>
                <a:spcPct val="30000"/>
              </a:spcBef>
              <a:defRPr sz="1200">
                <a:solidFill>
                  <a:schemeClr val="tx1"/>
                </a:solidFill>
                <a:latin typeface="Georgia" pitchFamily="18" charset="0"/>
                <a:ea typeface="ＭＳ Ｐゴシック" pitchFamily="34" charset="-128"/>
              </a:defRPr>
            </a:lvl2pPr>
            <a:lvl3pPr marL="1164694" indent="-232938" eaLnBrk="0" hangingPunct="0">
              <a:spcBef>
                <a:spcPct val="30000"/>
              </a:spcBef>
              <a:defRPr sz="1200">
                <a:solidFill>
                  <a:schemeClr val="tx1"/>
                </a:solidFill>
                <a:latin typeface="Georgia" pitchFamily="18" charset="0"/>
                <a:ea typeface="ＭＳ Ｐゴシック" pitchFamily="34" charset="-128"/>
              </a:defRPr>
            </a:lvl3pPr>
            <a:lvl4pPr marL="1630571" indent="-232938" eaLnBrk="0" hangingPunct="0">
              <a:spcBef>
                <a:spcPct val="30000"/>
              </a:spcBef>
              <a:defRPr sz="1200">
                <a:solidFill>
                  <a:schemeClr val="tx1"/>
                </a:solidFill>
                <a:latin typeface="Georgia" pitchFamily="18" charset="0"/>
                <a:ea typeface="ＭＳ Ｐゴシック" pitchFamily="34" charset="-128"/>
              </a:defRPr>
            </a:lvl4pPr>
            <a:lvl5pPr marL="2096449" indent="-232938" eaLnBrk="0" hangingPunct="0">
              <a:spcBef>
                <a:spcPct val="30000"/>
              </a:spcBef>
              <a:defRPr sz="1200">
                <a:solidFill>
                  <a:schemeClr val="tx1"/>
                </a:solidFill>
                <a:latin typeface="Georgia" pitchFamily="18" charset="0"/>
                <a:ea typeface="ＭＳ Ｐゴシック" pitchFamily="34" charset="-128"/>
              </a:defRPr>
            </a:lvl5pPr>
            <a:lvl6pPr marL="2562326" indent="-232938"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04" indent="-232938"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082" indent="-232938"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59960" indent="-232938"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endParaRPr lang="en-US" altLang="en-US"/>
          </a:p>
        </p:txBody>
      </p:sp>
      <p:sp>
        <p:nvSpPr>
          <p:cNvPr id="3" name="Footer Placeholder 2"/>
          <p:cNvSpPr>
            <a:spLocks noGrp="1"/>
          </p:cNvSpPr>
          <p:nvPr>
            <p:ph type="ftr" sz="quarter" idx="4"/>
          </p:nvPr>
        </p:nvSpPr>
        <p:spPr/>
        <p:txBody>
          <a:bodyPr/>
          <a:lstStyle/>
          <a:p>
            <a:pPr>
              <a:defRPr/>
            </a:pP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482611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29138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Georgia" charset="0"/>
            </a:endParaRPr>
          </a:p>
        </p:txBody>
      </p:sp>
      <p:sp>
        <p:nvSpPr>
          <p:cNvPr id="124931"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45" eaLnBrk="0" hangingPunct="0">
              <a:defRPr sz="2400">
                <a:solidFill>
                  <a:schemeClr val="tx1"/>
                </a:solidFill>
                <a:latin typeface="Arial" charset="0"/>
                <a:ea typeface="ＭＳ Ｐゴシック" charset="0"/>
                <a:cs typeface="ＭＳ Ｐゴシック" charset="0"/>
              </a:defRPr>
            </a:lvl1pPr>
            <a:lvl2pPr marL="742935" indent="-285744" defTabSz="931845" eaLnBrk="0" hangingPunct="0">
              <a:defRPr sz="2400">
                <a:solidFill>
                  <a:schemeClr val="tx1"/>
                </a:solidFill>
                <a:latin typeface="Arial" charset="0"/>
                <a:ea typeface="ＭＳ Ｐゴシック" charset="0"/>
              </a:defRPr>
            </a:lvl2pPr>
            <a:lvl3pPr marL="1142977" indent="-228595" defTabSz="931845" eaLnBrk="0" hangingPunct="0">
              <a:defRPr sz="2400">
                <a:solidFill>
                  <a:schemeClr val="tx1"/>
                </a:solidFill>
                <a:latin typeface="Arial" charset="0"/>
                <a:ea typeface="ＭＳ Ｐゴシック" charset="0"/>
              </a:defRPr>
            </a:lvl3pPr>
            <a:lvl4pPr marL="1600168" indent="-228595" defTabSz="931845" eaLnBrk="0" hangingPunct="0">
              <a:defRPr sz="2400">
                <a:solidFill>
                  <a:schemeClr val="tx1"/>
                </a:solidFill>
                <a:latin typeface="Arial" charset="0"/>
                <a:ea typeface="ＭＳ Ｐゴシック" charset="0"/>
              </a:defRPr>
            </a:lvl4pPr>
            <a:lvl5pPr marL="2057359" indent="-228595" defTabSz="931845" eaLnBrk="0" hangingPunct="0">
              <a:defRPr sz="2400">
                <a:solidFill>
                  <a:schemeClr val="tx1"/>
                </a:solidFill>
                <a:latin typeface="Arial" charset="0"/>
                <a:ea typeface="ＭＳ Ｐゴシック" charset="0"/>
              </a:defRPr>
            </a:lvl5pPr>
            <a:lvl6pPr marL="2514550" indent="-228595" defTabSz="931845" eaLnBrk="0" fontAlgn="base" hangingPunct="0">
              <a:spcBef>
                <a:spcPct val="0"/>
              </a:spcBef>
              <a:spcAft>
                <a:spcPct val="0"/>
              </a:spcAft>
              <a:defRPr sz="2400">
                <a:solidFill>
                  <a:schemeClr val="tx1"/>
                </a:solidFill>
                <a:latin typeface="Arial" charset="0"/>
                <a:ea typeface="ＭＳ Ｐゴシック" charset="0"/>
              </a:defRPr>
            </a:lvl6pPr>
            <a:lvl7pPr marL="2971740" indent="-228595" defTabSz="931845" eaLnBrk="0" fontAlgn="base" hangingPunct="0">
              <a:spcBef>
                <a:spcPct val="0"/>
              </a:spcBef>
              <a:spcAft>
                <a:spcPct val="0"/>
              </a:spcAft>
              <a:defRPr sz="2400">
                <a:solidFill>
                  <a:schemeClr val="tx1"/>
                </a:solidFill>
                <a:latin typeface="Arial" charset="0"/>
                <a:ea typeface="ＭＳ Ｐゴシック" charset="0"/>
              </a:defRPr>
            </a:lvl7pPr>
            <a:lvl8pPr marL="3428932" indent="-228595" defTabSz="931845" eaLnBrk="0" fontAlgn="base" hangingPunct="0">
              <a:spcBef>
                <a:spcPct val="0"/>
              </a:spcBef>
              <a:spcAft>
                <a:spcPct val="0"/>
              </a:spcAft>
              <a:defRPr sz="2400">
                <a:solidFill>
                  <a:schemeClr val="tx1"/>
                </a:solidFill>
                <a:latin typeface="Arial" charset="0"/>
                <a:ea typeface="ＭＳ Ｐゴシック" charset="0"/>
              </a:defRPr>
            </a:lvl8pPr>
            <a:lvl9pPr marL="3886122" indent="-228595" defTabSz="93184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200">
              <a:latin typeface="Georgia" charset="0"/>
              <a:cs typeface="Arial" charset="0"/>
            </a:endParaRPr>
          </a:p>
        </p:txBody>
      </p:sp>
      <p:sp>
        <p:nvSpPr>
          <p:cNvPr id="5" name="Footer Placeholder 4"/>
          <p:cNvSpPr>
            <a:spLocks noGrp="1"/>
          </p:cNvSpPr>
          <p:nvPr>
            <p:ph type="ftr" sz="quarter" idx="4"/>
          </p:nvPr>
        </p:nvSpPr>
        <p:spPr/>
        <p:txBody>
          <a:bodyPr/>
          <a:lstStyle/>
          <a:p>
            <a:pPr>
              <a:defRPr/>
            </a:pPr>
            <a:endParaRPr lang="en-US"/>
          </a:p>
        </p:txBody>
      </p:sp>
      <p:sp>
        <p:nvSpPr>
          <p:cNvPr id="124933"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45" eaLnBrk="0" hangingPunct="0">
              <a:defRPr sz="2400">
                <a:solidFill>
                  <a:schemeClr val="tx1"/>
                </a:solidFill>
                <a:latin typeface="Arial" charset="0"/>
                <a:ea typeface="ＭＳ Ｐゴシック" charset="0"/>
                <a:cs typeface="ＭＳ Ｐゴシック" charset="0"/>
              </a:defRPr>
            </a:lvl1pPr>
            <a:lvl2pPr marL="742935" indent="-285744" defTabSz="931845" eaLnBrk="0" hangingPunct="0">
              <a:defRPr sz="2400">
                <a:solidFill>
                  <a:schemeClr val="tx1"/>
                </a:solidFill>
                <a:latin typeface="Arial" charset="0"/>
                <a:ea typeface="ＭＳ Ｐゴシック" charset="0"/>
              </a:defRPr>
            </a:lvl2pPr>
            <a:lvl3pPr marL="1142977" indent="-228595" defTabSz="931845" eaLnBrk="0" hangingPunct="0">
              <a:defRPr sz="2400">
                <a:solidFill>
                  <a:schemeClr val="tx1"/>
                </a:solidFill>
                <a:latin typeface="Arial" charset="0"/>
                <a:ea typeface="ＭＳ Ｐゴシック" charset="0"/>
              </a:defRPr>
            </a:lvl3pPr>
            <a:lvl4pPr marL="1600168" indent="-228595" defTabSz="931845" eaLnBrk="0" hangingPunct="0">
              <a:defRPr sz="2400">
                <a:solidFill>
                  <a:schemeClr val="tx1"/>
                </a:solidFill>
                <a:latin typeface="Arial" charset="0"/>
                <a:ea typeface="ＭＳ Ｐゴシック" charset="0"/>
              </a:defRPr>
            </a:lvl4pPr>
            <a:lvl5pPr marL="2057359" indent="-228595" defTabSz="931845" eaLnBrk="0" hangingPunct="0">
              <a:defRPr sz="2400">
                <a:solidFill>
                  <a:schemeClr val="tx1"/>
                </a:solidFill>
                <a:latin typeface="Arial" charset="0"/>
                <a:ea typeface="ＭＳ Ｐゴシック" charset="0"/>
              </a:defRPr>
            </a:lvl5pPr>
            <a:lvl6pPr marL="2514550" indent="-228595" defTabSz="931845" eaLnBrk="0" fontAlgn="base" hangingPunct="0">
              <a:spcBef>
                <a:spcPct val="0"/>
              </a:spcBef>
              <a:spcAft>
                <a:spcPct val="0"/>
              </a:spcAft>
              <a:defRPr sz="2400">
                <a:solidFill>
                  <a:schemeClr val="tx1"/>
                </a:solidFill>
                <a:latin typeface="Arial" charset="0"/>
                <a:ea typeface="ＭＳ Ｐゴシック" charset="0"/>
              </a:defRPr>
            </a:lvl6pPr>
            <a:lvl7pPr marL="2971740" indent="-228595" defTabSz="931845" eaLnBrk="0" fontAlgn="base" hangingPunct="0">
              <a:spcBef>
                <a:spcPct val="0"/>
              </a:spcBef>
              <a:spcAft>
                <a:spcPct val="0"/>
              </a:spcAft>
              <a:defRPr sz="2400">
                <a:solidFill>
                  <a:schemeClr val="tx1"/>
                </a:solidFill>
                <a:latin typeface="Arial" charset="0"/>
                <a:ea typeface="ＭＳ Ｐゴシック" charset="0"/>
              </a:defRPr>
            </a:lvl7pPr>
            <a:lvl8pPr marL="3428932" indent="-228595" defTabSz="931845" eaLnBrk="0" fontAlgn="base" hangingPunct="0">
              <a:spcBef>
                <a:spcPct val="0"/>
              </a:spcBef>
              <a:spcAft>
                <a:spcPct val="0"/>
              </a:spcAft>
              <a:defRPr sz="2400">
                <a:solidFill>
                  <a:schemeClr val="tx1"/>
                </a:solidFill>
                <a:latin typeface="Arial" charset="0"/>
                <a:ea typeface="ＭＳ Ｐゴシック" charset="0"/>
              </a:defRPr>
            </a:lvl8pPr>
            <a:lvl9pPr marL="3886122" indent="-228595" defTabSz="93184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200">
              <a:latin typeface="Georgia" charset="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2"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4090235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2" eaLnBrk="0" fontAlgn="base" hangingPunct="0">
              <a:spcBef>
                <a:spcPct val="30000"/>
              </a:spcBef>
              <a:spcAft>
                <a:spcPct val="0"/>
              </a:spcAft>
              <a:defRPr/>
            </a:pPr>
            <a:endParaRPr lang="en-US" sz="800" i="1" dirty="0"/>
          </a:p>
        </p:txBody>
      </p:sp>
      <p:sp>
        <p:nvSpPr>
          <p:cNvPr id="4" name="Slide Number Placeholder 3"/>
          <p:cNvSpPr>
            <a:spLocks noGrp="1"/>
          </p:cNvSpPr>
          <p:nvPr>
            <p:ph type="sldNum" sz="quarter"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7466634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2"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7466634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2"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302919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5160782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5160782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5160782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2" fontAlgn="base">
              <a:spcBef>
                <a:spcPct val="30000"/>
              </a:spcBef>
              <a:spcAft>
                <a:spcPct val="0"/>
              </a:spcAft>
              <a:defRPr/>
            </a:pPr>
            <a:endParaRPr lang="en-US" dirty="0">
              <a:latin typeface="Arial" charset="0"/>
            </a:endParaRPr>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1134218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516078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869996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2"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1134218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9519685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2"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9721527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45" eaLnBrk="0" hangingPunct="0">
              <a:defRPr sz="2400">
                <a:solidFill>
                  <a:schemeClr val="tx1"/>
                </a:solidFill>
                <a:latin typeface="Arial" charset="0"/>
                <a:ea typeface="ＭＳ Ｐゴシック" charset="0"/>
                <a:cs typeface="ＭＳ Ｐゴシック" charset="0"/>
              </a:defRPr>
            </a:lvl1pPr>
            <a:lvl2pPr marL="742935" indent="-285744" defTabSz="931845" eaLnBrk="0" hangingPunct="0">
              <a:defRPr sz="2400">
                <a:solidFill>
                  <a:schemeClr val="tx1"/>
                </a:solidFill>
                <a:latin typeface="Arial" charset="0"/>
                <a:ea typeface="ＭＳ Ｐゴシック" charset="0"/>
              </a:defRPr>
            </a:lvl2pPr>
            <a:lvl3pPr marL="1142977" indent="-228595" defTabSz="931845" eaLnBrk="0" hangingPunct="0">
              <a:defRPr sz="2400">
                <a:solidFill>
                  <a:schemeClr val="tx1"/>
                </a:solidFill>
                <a:latin typeface="Arial" charset="0"/>
                <a:ea typeface="ＭＳ Ｐゴシック" charset="0"/>
              </a:defRPr>
            </a:lvl3pPr>
            <a:lvl4pPr marL="1600168" indent="-228595" defTabSz="931845" eaLnBrk="0" hangingPunct="0">
              <a:defRPr sz="2400">
                <a:solidFill>
                  <a:schemeClr val="tx1"/>
                </a:solidFill>
                <a:latin typeface="Arial" charset="0"/>
                <a:ea typeface="ＭＳ Ｐゴシック" charset="0"/>
              </a:defRPr>
            </a:lvl4pPr>
            <a:lvl5pPr marL="2057359" indent="-228595" defTabSz="931845" eaLnBrk="0" hangingPunct="0">
              <a:defRPr sz="2400">
                <a:solidFill>
                  <a:schemeClr val="tx1"/>
                </a:solidFill>
                <a:latin typeface="Arial" charset="0"/>
                <a:ea typeface="ＭＳ Ｐゴシック" charset="0"/>
              </a:defRPr>
            </a:lvl5pPr>
            <a:lvl6pPr marL="2514550" indent="-228595" defTabSz="931845" eaLnBrk="0" fontAlgn="base" hangingPunct="0">
              <a:spcBef>
                <a:spcPct val="0"/>
              </a:spcBef>
              <a:spcAft>
                <a:spcPct val="0"/>
              </a:spcAft>
              <a:defRPr sz="2400">
                <a:solidFill>
                  <a:schemeClr val="tx1"/>
                </a:solidFill>
                <a:latin typeface="Arial" charset="0"/>
                <a:ea typeface="ＭＳ Ｐゴシック" charset="0"/>
              </a:defRPr>
            </a:lvl6pPr>
            <a:lvl7pPr marL="2971740" indent="-228595" defTabSz="931845" eaLnBrk="0" fontAlgn="base" hangingPunct="0">
              <a:spcBef>
                <a:spcPct val="0"/>
              </a:spcBef>
              <a:spcAft>
                <a:spcPct val="0"/>
              </a:spcAft>
              <a:defRPr sz="2400">
                <a:solidFill>
                  <a:schemeClr val="tx1"/>
                </a:solidFill>
                <a:latin typeface="Arial" charset="0"/>
                <a:ea typeface="ＭＳ Ｐゴシック" charset="0"/>
              </a:defRPr>
            </a:lvl7pPr>
            <a:lvl8pPr marL="3428932" indent="-228595" defTabSz="931845" eaLnBrk="0" fontAlgn="base" hangingPunct="0">
              <a:spcBef>
                <a:spcPct val="0"/>
              </a:spcBef>
              <a:spcAft>
                <a:spcPct val="0"/>
              </a:spcAft>
              <a:defRPr sz="2400">
                <a:solidFill>
                  <a:schemeClr val="tx1"/>
                </a:solidFill>
                <a:latin typeface="Arial" charset="0"/>
                <a:ea typeface="ＭＳ Ｐゴシック" charset="0"/>
              </a:defRPr>
            </a:lvl8pPr>
            <a:lvl9pPr marL="3886122" indent="-228595" defTabSz="93184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200">
              <a:solidFill>
                <a:prstClr val="black"/>
              </a:solidFill>
            </a:endParaRPr>
          </a:p>
        </p:txBody>
      </p:sp>
      <p:sp>
        <p:nvSpPr>
          <p:cNvPr id="145410" name="Rectangle 7"/>
          <p:cNvSpPr txBox="1">
            <a:spLocks noGrp="1" noChangeArrowheads="1"/>
          </p:cNvSpPr>
          <p:nvPr/>
        </p:nvSpPr>
        <p:spPr bwMode="auto">
          <a:xfrm>
            <a:off x="3897513" y="8829675"/>
            <a:ext cx="298274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5" tIns="46588" rIns="93175" bIns="46588" anchor="b"/>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endParaRPr lang="en-US" sz="1200">
              <a:solidFill>
                <a:prstClr val="black"/>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82" fontAlgn="base">
              <a:spcBef>
                <a:spcPct val="30000"/>
              </a:spcBef>
              <a:spcAft>
                <a:spcPct val="0"/>
              </a:spcAft>
              <a:defRPr/>
            </a:pPr>
            <a:endParaRPr lang="en-US" dirty="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290876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061841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181827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1000" dirty="0">
              <a:ea typeface="ＭＳ Ｐゴシック" pitchFamily="34" charset="-128"/>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1107" indent="-288887" eaLnBrk="0" hangingPunct="0">
              <a:defRPr sz="2400">
                <a:solidFill>
                  <a:schemeClr val="tx1"/>
                </a:solidFill>
                <a:latin typeface="Arial" pitchFamily="34" charset="0"/>
                <a:ea typeface="ＭＳ Ｐゴシック" pitchFamily="34" charset="-128"/>
              </a:defRPr>
            </a:lvl2pPr>
            <a:lvl3pPr marL="1155550" indent="-231111" eaLnBrk="0" hangingPunct="0">
              <a:defRPr sz="2400">
                <a:solidFill>
                  <a:schemeClr val="tx1"/>
                </a:solidFill>
                <a:latin typeface="Arial" pitchFamily="34" charset="0"/>
                <a:ea typeface="ＭＳ Ｐゴシック" pitchFamily="34" charset="-128"/>
              </a:defRPr>
            </a:lvl3pPr>
            <a:lvl4pPr marL="1617770" indent="-231111" eaLnBrk="0" hangingPunct="0">
              <a:defRPr sz="2400">
                <a:solidFill>
                  <a:schemeClr val="tx1"/>
                </a:solidFill>
                <a:latin typeface="Arial" pitchFamily="34" charset="0"/>
                <a:ea typeface="ＭＳ Ｐゴシック" pitchFamily="34" charset="-128"/>
              </a:defRPr>
            </a:lvl4pPr>
            <a:lvl5pPr marL="2079990" indent="-231111" eaLnBrk="0" hangingPunct="0">
              <a:defRPr sz="2400">
                <a:solidFill>
                  <a:schemeClr val="tx1"/>
                </a:solidFill>
                <a:latin typeface="Arial" pitchFamily="34" charset="0"/>
                <a:ea typeface="ＭＳ Ｐゴシック" pitchFamily="34" charset="-128"/>
              </a:defRPr>
            </a:lvl5pPr>
            <a:lvl6pPr marL="2542210" indent="-231111"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30" indent="-231111"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650" indent="-231111"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869" indent="-231111"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sz="1200">
              <a:solidFill>
                <a:prstClr val="black"/>
              </a:solidFill>
              <a:latin typeface="Calibri" pitchFamily="34" charset="0"/>
            </a:endParaRPr>
          </a:p>
        </p:txBody>
      </p:sp>
      <p:sp>
        <p:nvSpPr>
          <p:cNvPr id="2" name="Date Placeholder 1"/>
          <p:cNvSpPr>
            <a:spLocks noGrp="1"/>
          </p:cNvSpPr>
          <p:nvPr>
            <p:ph type="dt" idx="10"/>
          </p:nvPr>
        </p:nvSpPr>
        <p:spPr/>
        <p:txBody>
          <a:bodyPr/>
          <a:lstStyle/>
          <a:p>
            <a:endParaRPr lang="en-US"/>
          </a:p>
        </p:txBody>
      </p:sp>
      <p:sp>
        <p:nvSpPr>
          <p:cNvPr id="3" name="Header Placeholder 2"/>
          <p:cNvSpPr>
            <a:spLocks noGrp="1"/>
          </p:cNvSpPr>
          <p:nvPr>
            <p:ph type="hdr" sz="quarter" idx="1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70945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948679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180351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solidFill>
                <a:prstClr val="black"/>
              </a:solidFill>
              <a:latin typeface="Calibri"/>
            </a:endParaRPr>
          </a:p>
        </p:txBody>
      </p:sp>
    </p:spTree>
    <p:extLst>
      <p:ext uri="{BB962C8B-B14F-4D97-AF65-F5344CB8AC3E}">
        <p14:creationId xmlns:p14="http://schemas.microsoft.com/office/powerpoint/2010/main" val="7472302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2"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9721527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156882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7442882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131366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021383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00635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18035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28930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27092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1/14/2015</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1/14/2015</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1/14/2015</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1/14/2015</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telldelaware.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hyperlink" Target="http://www2.ed.gov/about/offices/list/ocr/letters/colleague-bullying-201410.pdf"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2.ed.gov/policy/speced/guid/idea/memosdcltrs/bullyingdcl-enclosure-8-20-13.pdf"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DE-PBS Cadre Meeting</a:t>
            </a:r>
            <a:endParaRPr lang="en-US" dirty="0"/>
          </a:p>
        </p:txBody>
      </p:sp>
      <p:sp>
        <p:nvSpPr>
          <p:cNvPr id="3" name="Subtitle 2"/>
          <p:cNvSpPr>
            <a:spLocks noGrp="1"/>
          </p:cNvSpPr>
          <p:nvPr>
            <p:ph type="subTitle" idx="1"/>
          </p:nvPr>
        </p:nvSpPr>
        <p:spPr/>
        <p:txBody>
          <a:bodyPr/>
          <a:lstStyle/>
          <a:p>
            <a:r>
              <a:rPr lang="en-US" dirty="0" smtClean="0"/>
              <a:t>January 13, 2015</a:t>
            </a:r>
            <a:endParaRPr lang="en-US" dirty="0"/>
          </a:p>
        </p:txBody>
      </p:sp>
    </p:spTree>
    <p:extLst>
      <p:ext uri="{BB962C8B-B14F-4D97-AF65-F5344CB8AC3E}">
        <p14:creationId xmlns:p14="http://schemas.microsoft.com/office/powerpoint/2010/main" val="1179110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Upcoming Events</a:t>
            </a:r>
            <a:endParaRPr lang="en-US" dirty="0"/>
          </a:p>
        </p:txBody>
      </p:sp>
      <p:sp>
        <p:nvSpPr>
          <p:cNvPr id="8" name="Content Placeholder 7"/>
          <p:cNvSpPr>
            <a:spLocks noGrp="1"/>
          </p:cNvSpPr>
          <p:nvPr>
            <p:ph idx="1"/>
          </p:nvPr>
        </p:nvSpPr>
        <p:spPr/>
        <p:txBody>
          <a:bodyPr/>
          <a:lstStyle/>
          <a:p>
            <a:r>
              <a:rPr lang="en-US" dirty="0" smtClean="0"/>
              <a:t>Tier 2: Targeted/Problem-solving Team Training – 2/10/15</a:t>
            </a:r>
          </a:p>
          <a:p>
            <a:r>
              <a:rPr lang="en-US" dirty="0" smtClean="0"/>
              <a:t>DE-PBS Celebration Conference (Date TBD)</a:t>
            </a:r>
          </a:p>
          <a:p>
            <a:r>
              <a:rPr lang="en-US" dirty="0" smtClean="0"/>
              <a:t>DE School Climate Data Workshop (Date TBD)</a:t>
            </a:r>
          </a:p>
          <a:p>
            <a:r>
              <a:rPr lang="en-US" dirty="0" smtClean="0"/>
              <a:t>SWPBS New Team Training (Summer 2015)</a:t>
            </a:r>
          </a:p>
          <a:p>
            <a:endParaRPr lang="en-US" dirty="0"/>
          </a:p>
          <a:p>
            <a:r>
              <a:rPr lang="en-US" dirty="0" smtClean="0"/>
              <a:t>Delaware Inclusion Conference – 3/9/15</a:t>
            </a:r>
          </a:p>
          <a:p>
            <a:pPr lvl="1"/>
            <a:r>
              <a:rPr lang="en-US" dirty="0" smtClean="0"/>
              <a:t>Trauma-Sensitive Schools</a:t>
            </a:r>
          </a:p>
          <a:p>
            <a:pPr lvl="1"/>
            <a:endParaRPr lang="en-US" dirty="0" smtClean="0"/>
          </a:p>
          <a:p>
            <a:endParaRPr lang="en-US" dirty="0" smtClean="0"/>
          </a:p>
        </p:txBody>
      </p:sp>
    </p:spTree>
    <p:extLst>
      <p:ext uri="{BB962C8B-B14F-4D97-AF65-F5344CB8AC3E}">
        <p14:creationId xmlns:p14="http://schemas.microsoft.com/office/powerpoint/2010/main" val="2268645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8229600" cy="1066800"/>
          </a:xfrm>
        </p:spPr>
        <p:txBody>
          <a:bodyPr/>
          <a:lstStyle/>
          <a:p>
            <a:r>
              <a:rPr lang="en-US" dirty="0" smtClean="0"/>
              <a:t>Addressing Trauma</a:t>
            </a:r>
            <a:endParaRPr lang="en-US" dirty="0"/>
          </a:p>
        </p:txBody>
      </p:sp>
      <p:sp>
        <p:nvSpPr>
          <p:cNvPr id="7" name="Content Placeholder 6"/>
          <p:cNvSpPr>
            <a:spLocks noGrp="1"/>
          </p:cNvSpPr>
          <p:nvPr>
            <p:ph sz="half" idx="1"/>
          </p:nvPr>
        </p:nvSpPr>
        <p:spPr>
          <a:xfrm>
            <a:off x="228600" y="1524000"/>
            <a:ext cx="3810000" cy="4525963"/>
          </a:xfrm>
        </p:spPr>
        <p:txBody>
          <a:bodyPr/>
          <a:lstStyle/>
          <a:p>
            <a:r>
              <a:rPr lang="en-US" sz="2200" dirty="0" smtClean="0"/>
              <a:t>Identifying 6 middle schools to receive on going PD in Compassionate Schools</a:t>
            </a:r>
          </a:p>
          <a:p>
            <a:pPr lvl="1"/>
            <a:r>
              <a:rPr lang="en-US" sz="2000" dirty="0" err="1" smtClean="0"/>
              <a:t>Appoquinimink</a:t>
            </a:r>
            <a:endParaRPr lang="en-US" sz="2000" dirty="0" smtClean="0"/>
          </a:p>
          <a:p>
            <a:pPr lvl="1"/>
            <a:r>
              <a:rPr lang="en-US" sz="2000" dirty="0" smtClean="0"/>
              <a:t>Brandywine</a:t>
            </a:r>
          </a:p>
          <a:p>
            <a:pPr lvl="1"/>
            <a:r>
              <a:rPr lang="en-US" sz="2000" dirty="0" smtClean="0"/>
              <a:t>Caesar Rodney</a:t>
            </a:r>
          </a:p>
          <a:p>
            <a:pPr lvl="1"/>
            <a:r>
              <a:rPr lang="en-US" sz="2000" dirty="0" smtClean="0"/>
              <a:t>Christina</a:t>
            </a:r>
          </a:p>
          <a:p>
            <a:pPr lvl="1"/>
            <a:r>
              <a:rPr lang="en-US" sz="2000" dirty="0" smtClean="0"/>
              <a:t>Colonial</a:t>
            </a:r>
          </a:p>
          <a:p>
            <a:pPr lvl="1"/>
            <a:r>
              <a:rPr lang="en-US" sz="2000" dirty="0" smtClean="0"/>
              <a:t>Woodbridge</a:t>
            </a:r>
          </a:p>
          <a:p>
            <a:r>
              <a:rPr lang="en-US" sz="2200" dirty="0" smtClean="0"/>
              <a:t>Highlight connections to DE-PBS</a:t>
            </a:r>
          </a:p>
          <a:p>
            <a:pPr marL="109728" indent="0">
              <a:buNone/>
            </a:pPr>
            <a:endParaRPr lang="en-US" dirty="0"/>
          </a:p>
        </p:txBody>
      </p:sp>
      <p:pic>
        <p:nvPicPr>
          <p:cNvPr id="9" name="Content Placeholder 8" descr="CompassionateSchoolsSMLogo.gif"/>
          <p:cNvPicPr>
            <a:picLocks noGrp="1" noChangeAspect="1"/>
          </p:cNvPicPr>
          <p:nvPr>
            <p:ph sz="half" idx="2"/>
          </p:nvPr>
        </p:nvPicPr>
        <p:blipFill>
          <a:blip r:embed="rId3">
            <a:extLst>
              <a:ext uri="{28A0092B-C50C-407E-A947-70E740481C1C}">
                <a14:useLocalDpi xmlns:a14="http://schemas.microsoft.com/office/drawing/2010/main" val="0"/>
              </a:ext>
            </a:extLst>
          </a:blip>
          <a:srcRect t="-72787" b="-72787"/>
          <a:stretch>
            <a:fillRect/>
          </a:stretch>
        </p:blipFill>
        <p:spPr>
          <a:xfrm>
            <a:off x="2209800" y="4478757"/>
            <a:ext cx="2667000" cy="2988843"/>
          </a:xfrm>
        </p:spPr>
      </p:pic>
      <p:sp>
        <p:nvSpPr>
          <p:cNvPr id="10" name="TextBox 9"/>
          <p:cNvSpPr txBox="1"/>
          <p:nvPr/>
        </p:nvSpPr>
        <p:spPr>
          <a:xfrm>
            <a:off x="5257800" y="1524000"/>
            <a:ext cx="3886200" cy="1785104"/>
          </a:xfrm>
          <a:prstGeom prst="rect">
            <a:avLst/>
          </a:prstGeom>
          <a:noFill/>
        </p:spPr>
        <p:txBody>
          <a:bodyPr wrap="square" rtlCol="0">
            <a:spAutoFit/>
          </a:bodyPr>
          <a:lstStyle/>
          <a:p>
            <a:r>
              <a:rPr lang="en-US" sz="2200" dirty="0" smtClean="0">
                <a:solidFill>
                  <a:schemeClr val="accent2"/>
                </a:solidFill>
              </a:rPr>
              <a:t>Additionally, looking at how to integrate understanding the impact of trauma on students in all DE-PBS PD sessions</a:t>
            </a:r>
            <a:endParaRPr lang="en-US" sz="2200" dirty="0">
              <a:solidFill>
                <a:schemeClr val="accent2"/>
              </a:solidFill>
            </a:endParaRPr>
          </a:p>
        </p:txBody>
      </p:sp>
      <p:pic>
        <p:nvPicPr>
          <p:cNvPr id="14" name="Picture 13" descr="kidsmixing.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8068" y="3657600"/>
            <a:ext cx="3032532" cy="2278682"/>
          </a:xfrm>
          <a:prstGeom prst="rect">
            <a:avLst/>
          </a:prstGeom>
        </p:spPr>
      </p:pic>
    </p:spTree>
    <p:extLst>
      <p:ext uri="{BB962C8B-B14F-4D97-AF65-F5344CB8AC3E}">
        <p14:creationId xmlns:p14="http://schemas.microsoft.com/office/powerpoint/2010/main" val="618527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2209800" y="381000"/>
            <a:ext cx="6858000" cy="1143000"/>
          </a:xfrm>
        </p:spPr>
        <p:txBody>
          <a:bodyPr>
            <a:normAutofit fontScale="90000"/>
          </a:bodyPr>
          <a:lstStyle/>
          <a:p>
            <a:pPr algn="l" eaLnBrk="1" hangingPunct="1"/>
            <a:r>
              <a:rPr lang="en-US" sz="3600" b="1" dirty="0">
                <a:solidFill>
                  <a:srgbClr val="008000"/>
                </a:solidFill>
                <a:latin typeface="Helvetica"/>
                <a:cs typeface="Helvetica"/>
              </a:rPr>
              <a:t>Ten Strategies </a:t>
            </a:r>
            <a:r>
              <a:rPr lang="en-US" sz="3600" b="1" dirty="0" smtClean="0">
                <a:solidFill>
                  <a:srgbClr val="008000"/>
                </a:solidFill>
                <a:latin typeface="Helvetica"/>
                <a:cs typeface="Helvetica"/>
              </a:rPr>
              <a:t/>
            </a:r>
            <a:br>
              <a:rPr lang="en-US" sz="3600" b="1" dirty="0" smtClean="0">
                <a:solidFill>
                  <a:srgbClr val="008000"/>
                </a:solidFill>
                <a:latin typeface="Helvetica"/>
                <a:cs typeface="Helvetica"/>
              </a:rPr>
            </a:br>
            <a:r>
              <a:rPr lang="en-US" sz="3600" b="1" dirty="0" smtClean="0">
                <a:solidFill>
                  <a:srgbClr val="008000"/>
                </a:solidFill>
                <a:latin typeface="Helvetica"/>
                <a:cs typeface="Helvetica"/>
              </a:rPr>
              <a:t>of </a:t>
            </a:r>
            <a:r>
              <a:rPr lang="en-US" sz="3600" b="1" dirty="0">
                <a:solidFill>
                  <a:srgbClr val="008000"/>
                </a:solidFill>
                <a:latin typeface="Helvetica"/>
                <a:cs typeface="Helvetica"/>
              </a:rPr>
              <a:t>a Compassionate School </a:t>
            </a:r>
          </a:p>
        </p:txBody>
      </p:sp>
      <p:sp>
        <p:nvSpPr>
          <p:cNvPr id="80898" name="Rectangle 3"/>
          <p:cNvSpPr>
            <a:spLocks noGrp="1" noChangeArrowheads="1"/>
          </p:cNvSpPr>
          <p:nvPr>
            <p:ph type="body" idx="1"/>
          </p:nvPr>
        </p:nvSpPr>
        <p:spPr>
          <a:xfrm>
            <a:off x="457200" y="1556613"/>
            <a:ext cx="8487090" cy="5110217"/>
          </a:xfrm>
        </p:spPr>
        <p:txBody>
          <a:bodyPr>
            <a:normAutofit fontScale="92500" lnSpcReduction="20000"/>
          </a:bodyPr>
          <a:lstStyle/>
          <a:p>
            <a:pPr marL="381000" indent="-381000" eaLnBrk="1" hangingPunct="1">
              <a:lnSpc>
                <a:spcPct val="110000"/>
              </a:lnSpc>
              <a:buClr>
                <a:schemeClr val="tx1"/>
              </a:buClr>
              <a:buFontTx/>
              <a:buAutoNum type="arabicPeriod"/>
            </a:pPr>
            <a:r>
              <a:rPr lang="en-US" sz="2400" dirty="0">
                <a:latin typeface="Helvetica"/>
                <a:cs typeface="Helvetica"/>
              </a:rPr>
              <a:t>Focus on culture and climate in the school and community. </a:t>
            </a:r>
          </a:p>
          <a:p>
            <a:pPr marL="381000" indent="-381000" eaLnBrk="1" hangingPunct="1">
              <a:lnSpc>
                <a:spcPct val="110000"/>
              </a:lnSpc>
              <a:buClr>
                <a:schemeClr val="tx1"/>
              </a:buClr>
              <a:buFontTx/>
              <a:buAutoNum type="arabicPeriod"/>
            </a:pPr>
            <a:r>
              <a:rPr lang="en-US" sz="2400" dirty="0">
                <a:latin typeface="Helvetica"/>
                <a:cs typeface="Helvetica"/>
              </a:rPr>
              <a:t>Train and support all staff regarding trauma and learning. </a:t>
            </a:r>
          </a:p>
          <a:p>
            <a:pPr marL="381000" indent="-381000" eaLnBrk="1" hangingPunct="1">
              <a:lnSpc>
                <a:spcPct val="110000"/>
              </a:lnSpc>
              <a:buClr>
                <a:schemeClr val="tx1"/>
              </a:buClr>
              <a:buFontTx/>
              <a:buAutoNum type="arabicPeriod"/>
            </a:pPr>
            <a:r>
              <a:rPr lang="en-US" sz="2400" dirty="0">
                <a:latin typeface="Helvetica"/>
                <a:cs typeface="Helvetica"/>
              </a:rPr>
              <a:t>Encourage and sustain open and regular communication for all. </a:t>
            </a:r>
          </a:p>
          <a:p>
            <a:pPr marL="381000" indent="-381000" eaLnBrk="1" hangingPunct="1">
              <a:lnSpc>
                <a:spcPct val="110000"/>
              </a:lnSpc>
              <a:buClr>
                <a:schemeClr val="tx1"/>
              </a:buClr>
              <a:buFontTx/>
              <a:buAutoNum type="arabicPeriod"/>
            </a:pPr>
            <a:r>
              <a:rPr lang="en-US" sz="2400" dirty="0">
                <a:latin typeface="Helvetica"/>
                <a:cs typeface="Helvetica"/>
              </a:rPr>
              <a:t>Develop a strengths based approach in working with students and peers. </a:t>
            </a:r>
          </a:p>
          <a:p>
            <a:pPr marL="381000" indent="-381000" eaLnBrk="1" hangingPunct="1">
              <a:lnSpc>
                <a:spcPct val="110000"/>
              </a:lnSpc>
              <a:buClr>
                <a:schemeClr val="tx1"/>
              </a:buClr>
              <a:buFontTx/>
              <a:buAutoNum type="arabicPeriod"/>
            </a:pPr>
            <a:r>
              <a:rPr lang="en-US" sz="2400" dirty="0">
                <a:latin typeface="Helvetica"/>
                <a:cs typeface="Helvetica"/>
              </a:rPr>
              <a:t>Ensure discipline policies are both compassionate and effective (Restorative Practices). </a:t>
            </a:r>
          </a:p>
          <a:p>
            <a:pPr marL="381000" indent="-381000" eaLnBrk="1" hangingPunct="1">
              <a:lnSpc>
                <a:spcPct val="110000"/>
              </a:lnSpc>
              <a:buClr>
                <a:schemeClr val="tx1"/>
              </a:buClr>
              <a:buFontTx/>
              <a:buAutoNum type="arabicPeriod"/>
            </a:pPr>
            <a:r>
              <a:rPr lang="en-US" sz="2400" dirty="0">
                <a:latin typeface="Helvetica"/>
                <a:cs typeface="Helvetica"/>
              </a:rPr>
              <a:t>Weave compassionate strategies into school improvement planning. </a:t>
            </a:r>
          </a:p>
          <a:p>
            <a:pPr marL="381000" indent="-381000" eaLnBrk="1" hangingPunct="1">
              <a:lnSpc>
                <a:spcPct val="110000"/>
              </a:lnSpc>
              <a:buClr>
                <a:schemeClr val="tx1"/>
              </a:buClr>
              <a:buFontTx/>
              <a:buAutoNum type="arabicPeriod"/>
            </a:pPr>
            <a:r>
              <a:rPr lang="en-US" sz="2400" dirty="0">
                <a:latin typeface="Helvetica"/>
                <a:cs typeface="Helvetica"/>
              </a:rPr>
              <a:t>Provide tiered support for all students based on what they need. </a:t>
            </a:r>
          </a:p>
          <a:p>
            <a:pPr marL="381000" indent="-381000" eaLnBrk="1" hangingPunct="1">
              <a:lnSpc>
                <a:spcPct val="110000"/>
              </a:lnSpc>
              <a:buClr>
                <a:schemeClr val="tx1"/>
              </a:buClr>
              <a:buFontTx/>
              <a:buAutoNum type="arabicPeriod"/>
            </a:pPr>
            <a:r>
              <a:rPr lang="en-US" sz="2400" dirty="0">
                <a:latin typeface="Helvetica"/>
                <a:cs typeface="Helvetica"/>
              </a:rPr>
              <a:t>Create flexible accommodations for diverse learners. </a:t>
            </a:r>
          </a:p>
          <a:p>
            <a:pPr marL="381000" indent="-381000" eaLnBrk="1" hangingPunct="1">
              <a:lnSpc>
                <a:spcPct val="110000"/>
              </a:lnSpc>
              <a:buClr>
                <a:schemeClr val="tx1"/>
              </a:buClr>
              <a:buFontTx/>
              <a:buAutoNum type="arabicPeriod"/>
            </a:pPr>
            <a:r>
              <a:rPr lang="en-US" sz="2400" dirty="0">
                <a:latin typeface="Helvetica"/>
                <a:cs typeface="Helvetica"/>
              </a:rPr>
              <a:t>Provide access, voice, and ownership for staff, students and community. </a:t>
            </a:r>
          </a:p>
          <a:p>
            <a:pPr marL="381000" indent="-381000" eaLnBrk="1" hangingPunct="1">
              <a:lnSpc>
                <a:spcPct val="110000"/>
              </a:lnSpc>
              <a:buClr>
                <a:schemeClr val="tx1"/>
              </a:buClr>
              <a:buFontTx/>
              <a:buAutoNum type="arabicPeriod"/>
            </a:pPr>
            <a:r>
              <a:rPr lang="en-US" sz="2400" dirty="0" smtClean="0">
                <a:latin typeface="Helvetica"/>
                <a:cs typeface="Helvetica"/>
              </a:rPr>
              <a:t>Use data to identify </a:t>
            </a:r>
            <a:r>
              <a:rPr lang="en-US" sz="2400" dirty="0">
                <a:latin typeface="Helvetica"/>
                <a:cs typeface="Helvetica"/>
              </a:rPr>
              <a:t>vulnerable students and </a:t>
            </a:r>
            <a:r>
              <a:rPr lang="en-US" sz="2400" dirty="0" smtClean="0">
                <a:latin typeface="Helvetica"/>
                <a:cs typeface="Helvetica"/>
              </a:rPr>
              <a:t>to determine outcomes </a:t>
            </a:r>
            <a:r>
              <a:rPr lang="en-US" sz="2400" dirty="0">
                <a:latin typeface="Helvetica"/>
                <a:cs typeface="Helvetica"/>
              </a:rPr>
              <a:t>and </a:t>
            </a:r>
            <a:r>
              <a:rPr lang="en-US" sz="2400" dirty="0" smtClean="0">
                <a:latin typeface="Helvetica"/>
                <a:cs typeface="Helvetica"/>
              </a:rPr>
              <a:t>strategies for continuous improvement</a:t>
            </a:r>
            <a:endParaRPr lang="en-US" sz="2400" dirty="0">
              <a:latin typeface="Helvetica"/>
              <a:cs typeface="Helvetica"/>
            </a:endParaRPr>
          </a:p>
          <a:p>
            <a:pPr marL="381000" indent="-381000" eaLnBrk="1" hangingPunct="1">
              <a:lnSpc>
                <a:spcPct val="80000"/>
              </a:lnSpc>
            </a:pPr>
            <a:endParaRPr lang="en-US" sz="2000" b="1" dirty="0">
              <a:latin typeface="Arial" charset="0"/>
            </a:endParaRPr>
          </a:p>
        </p:txBody>
      </p:sp>
      <p:pic>
        <p:nvPicPr>
          <p:cNvPr id="2" name="Picture 1" descr="CompassionateSchoolsSMLog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403"/>
            <a:ext cx="2194717" cy="1001557"/>
          </a:xfrm>
          <a:prstGeom prst="rect">
            <a:avLst/>
          </a:prstGeom>
        </p:spPr>
      </p:pic>
    </p:spTree>
    <p:extLst>
      <p:ext uri="{BB962C8B-B14F-4D97-AF65-F5344CB8AC3E}">
        <p14:creationId xmlns:p14="http://schemas.microsoft.com/office/powerpoint/2010/main" val="2818222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Alternatives to Suspension</a:t>
            </a:r>
            <a:endParaRPr lang="en-US" dirty="0"/>
          </a:p>
        </p:txBody>
      </p:sp>
      <p:pic>
        <p:nvPicPr>
          <p:cNvPr id="1028" name="Picture 4" descr="C:\Users\hearn\AppData\Local\Microsoft\Windows\Temporary Internet Files\Content.IE5\DQ39K9K8\problem%20solving[1].jpg"/>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124200" y="4286770"/>
            <a:ext cx="3048000" cy="2028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221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Alternatives to Suspension</a:t>
            </a:r>
            <a:endParaRPr lang="en-US" dirty="0"/>
          </a:p>
        </p:txBody>
      </p:sp>
      <p:sp>
        <p:nvSpPr>
          <p:cNvPr id="5" name="Content Placeholder 4"/>
          <p:cNvSpPr>
            <a:spLocks noGrp="1"/>
          </p:cNvSpPr>
          <p:nvPr>
            <p:ph idx="1"/>
          </p:nvPr>
        </p:nvSpPr>
        <p:spPr/>
        <p:txBody>
          <a:bodyPr>
            <a:normAutofit/>
          </a:bodyPr>
          <a:lstStyle/>
          <a:p>
            <a:r>
              <a:rPr lang="en-US" dirty="0" smtClean="0"/>
              <a:t>October Cadre discussion included Indicator 4 review and concerns about school community’s view on use of alternatives to suspension.</a:t>
            </a:r>
          </a:p>
          <a:p>
            <a:endParaRPr lang="en-US" dirty="0" smtClean="0"/>
          </a:p>
          <a:p>
            <a:r>
              <a:rPr lang="en-US" dirty="0" smtClean="0"/>
              <a:t>How can we support you in fostering understanding among school personnel &amp; families that alternatives to suspension are beneficial?</a:t>
            </a:r>
          </a:p>
          <a:p>
            <a:endParaRPr lang="en-US" dirty="0" smtClean="0"/>
          </a:p>
          <a:p>
            <a:endParaRPr lang="en-US" dirty="0"/>
          </a:p>
        </p:txBody>
      </p:sp>
    </p:spTree>
    <p:extLst>
      <p:ext uri="{BB962C8B-B14F-4D97-AF65-F5344CB8AC3E}">
        <p14:creationId xmlns:p14="http://schemas.microsoft.com/office/powerpoint/2010/main" val="1767397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Summary Sheets for Review</a:t>
            </a:r>
            <a:endParaRPr lang="en-US" dirty="0"/>
          </a:p>
        </p:txBody>
      </p:sp>
      <p:sp>
        <p:nvSpPr>
          <p:cNvPr id="3" name="Content Placeholder 2"/>
          <p:cNvSpPr>
            <a:spLocks noGrp="1"/>
          </p:cNvSpPr>
          <p:nvPr>
            <p:ph idx="1"/>
          </p:nvPr>
        </p:nvSpPr>
        <p:spPr/>
        <p:txBody>
          <a:bodyPr/>
          <a:lstStyle/>
          <a:p>
            <a:r>
              <a:rPr lang="en-US" dirty="0"/>
              <a:t>Using </a:t>
            </a:r>
            <a:r>
              <a:rPr lang="en-US" dirty="0" smtClean="0"/>
              <a:t>Current </a:t>
            </a:r>
            <a:r>
              <a:rPr lang="en-US" dirty="0"/>
              <a:t>SWPBS </a:t>
            </a:r>
            <a:r>
              <a:rPr lang="en-US" dirty="0" smtClean="0"/>
              <a:t>Systems</a:t>
            </a:r>
          </a:p>
          <a:p>
            <a:r>
              <a:rPr lang="en-US" dirty="0" smtClean="0"/>
              <a:t>Restorative Practices</a:t>
            </a:r>
          </a:p>
          <a:p>
            <a:r>
              <a:rPr lang="en-US" dirty="0"/>
              <a:t>10 Alternatives To Suspension – by Reese Peterson</a:t>
            </a:r>
          </a:p>
          <a:p>
            <a:endParaRPr lang="en-US" dirty="0" smtClean="0"/>
          </a:p>
          <a:p>
            <a:endParaRPr lang="en-US" dirty="0"/>
          </a:p>
        </p:txBody>
      </p:sp>
    </p:spTree>
    <p:extLst>
      <p:ext uri="{BB962C8B-B14F-4D97-AF65-F5344CB8AC3E}">
        <p14:creationId xmlns:p14="http://schemas.microsoft.com/office/powerpoint/2010/main" val="628148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Intent</a:t>
            </a:r>
            <a:endParaRPr lang="en-US" dirty="0"/>
          </a:p>
        </p:txBody>
      </p:sp>
      <p:sp>
        <p:nvSpPr>
          <p:cNvPr id="3" name="Content Placeholder 2"/>
          <p:cNvSpPr>
            <a:spLocks noGrp="1"/>
          </p:cNvSpPr>
          <p:nvPr>
            <p:ph idx="1"/>
          </p:nvPr>
        </p:nvSpPr>
        <p:spPr/>
        <p:txBody>
          <a:bodyPr/>
          <a:lstStyle/>
          <a:p>
            <a:r>
              <a:rPr lang="en-US" dirty="0" smtClean="0"/>
              <a:t>User friendly</a:t>
            </a:r>
          </a:p>
          <a:p>
            <a:r>
              <a:rPr lang="en-US" dirty="0" smtClean="0"/>
              <a:t>Quick reference to support discussion</a:t>
            </a:r>
          </a:p>
          <a:p>
            <a:r>
              <a:rPr lang="en-US" dirty="0" smtClean="0"/>
              <a:t>Easy to share</a:t>
            </a:r>
          </a:p>
          <a:p>
            <a:r>
              <a:rPr lang="en-US" dirty="0" smtClean="0"/>
              <a:t>Visually appealing (not a research article)</a:t>
            </a:r>
            <a:endParaRPr lang="en-US" dirty="0"/>
          </a:p>
        </p:txBody>
      </p:sp>
    </p:spTree>
    <p:extLst>
      <p:ext uri="{BB962C8B-B14F-4D97-AF65-F5344CB8AC3E}">
        <p14:creationId xmlns:p14="http://schemas.microsoft.com/office/powerpoint/2010/main" val="4180659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thoughts…..</a:t>
            </a:r>
            <a:endParaRPr lang="en-US" dirty="0"/>
          </a:p>
        </p:txBody>
      </p:sp>
      <p:sp>
        <p:nvSpPr>
          <p:cNvPr id="3" name="Content Placeholder 2"/>
          <p:cNvSpPr>
            <a:spLocks noGrp="1"/>
          </p:cNvSpPr>
          <p:nvPr>
            <p:ph idx="1"/>
          </p:nvPr>
        </p:nvSpPr>
        <p:spPr/>
        <p:txBody>
          <a:bodyPr/>
          <a:lstStyle/>
          <a:p>
            <a:r>
              <a:rPr lang="en-US" dirty="0" smtClean="0"/>
              <a:t>What did you think of the format of the documents? Does the format support you to have a conversation with someone?</a:t>
            </a:r>
          </a:p>
          <a:p>
            <a:r>
              <a:rPr lang="en-US" dirty="0" smtClean="0"/>
              <a:t>Would these be usable for your schools?</a:t>
            </a:r>
          </a:p>
          <a:p>
            <a:r>
              <a:rPr lang="en-US" dirty="0" smtClean="0"/>
              <a:t>Is there enough information? </a:t>
            </a:r>
          </a:p>
          <a:p>
            <a:r>
              <a:rPr lang="en-US" dirty="0" smtClean="0"/>
              <a:t>Were they helpful? Did they give you new ideas?</a:t>
            </a:r>
          </a:p>
          <a:p>
            <a:r>
              <a:rPr lang="en-US" dirty="0" smtClean="0"/>
              <a:t>What other alternatives might you like to see highlighted?</a:t>
            </a:r>
          </a:p>
          <a:p>
            <a:endParaRPr lang="en-US" dirty="0"/>
          </a:p>
        </p:txBody>
      </p:sp>
    </p:spTree>
    <p:extLst>
      <p:ext uri="{BB962C8B-B14F-4D97-AF65-F5344CB8AC3E}">
        <p14:creationId xmlns:p14="http://schemas.microsoft.com/office/powerpoint/2010/main" val="3123151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DE-PBS Related Data</a:t>
            </a:r>
            <a:endParaRPr lang="en-US" dirty="0"/>
          </a:p>
        </p:txBody>
      </p:sp>
      <p:sp>
        <p:nvSpPr>
          <p:cNvPr id="5" name="Subtitle 4"/>
          <p:cNvSpPr>
            <a:spLocks noGrp="1"/>
          </p:cNvSpPr>
          <p:nvPr>
            <p:ph type="subTitle" idx="1"/>
          </p:nvPr>
        </p:nvSpPr>
        <p:spPr/>
        <p:txBody>
          <a:bodyPr/>
          <a:lstStyle/>
          <a:p>
            <a:endParaRPr lang="en-US"/>
          </a:p>
        </p:txBody>
      </p:sp>
      <p:pic>
        <p:nvPicPr>
          <p:cNvPr id="4102" name="Picture 6" descr="C:\Users\hearn\AppData\Local\Microsoft\Windows\Temporary Internet Files\Content.IE5\KXG7VXLI\numbernumbers2[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648200"/>
            <a:ext cx="3657600" cy="2048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831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DDRT &amp; DASNPBS</a:t>
            </a:r>
            <a:endParaRPr lang="en-US" dirty="0"/>
          </a:p>
        </p:txBody>
      </p:sp>
      <p:sp>
        <p:nvSpPr>
          <p:cNvPr id="3" name="Content Placeholder 2"/>
          <p:cNvSpPr>
            <a:spLocks noGrp="1"/>
          </p:cNvSpPr>
          <p:nvPr>
            <p:ph idx="1"/>
          </p:nvPr>
        </p:nvSpPr>
        <p:spPr/>
        <p:txBody>
          <a:bodyPr>
            <a:normAutofit fontScale="92500"/>
          </a:bodyPr>
          <a:lstStyle/>
          <a:p>
            <a:r>
              <a:rPr lang="en-US" dirty="0" smtClean="0"/>
              <a:t>Discipline Data Reporting Tool (DDRT)</a:t>
            </a:r>
          </a:p>
          <a:p>
            <a:pPr lvl="1"/>
            <a:r>
              <a:rPr lang="en-US" dirty="0" smtClean="0"/>
              <a:t>Template available on website</a:t>
            </a:r>
          </a:p>
          <a:p>
            <a:pPr lvl="1"/>
            <a:r>
              <a:rPr lang="en-US" dirty="0" smtClean="0"/>
              <a:t>Submission 2x per year – DE-PBS Project &amp; Coaches</a:t>
            </a:r>
          </a:p>
          <a:p>
            <a:pPr lvl="2"/>
            <a:r>
              <a:rPr lang="en-US" dirty="0" smtClean="0"/>
              <a:t>January 16, 2015</a:t>
            </a:r>
          </a:p>
          <a:p>
            <a:pPr lvl="2"/>
            <a:r>
              <a:rPr lang="en-US" dirty="0" smtClean="0"/>
              <a:t>June 2015</a:t>
            </a:r>
          </a:p>
          <a:p>
            <a:endParaRPr lang="en-US" dirty="0"/>
          </a:p>
          <a:p>
            <a:r>
              <a:rPr lang="en-US" dirty="0" smtClean="0"/>
              <a:t>DE Assessment of Strengths and Needs</a:t>
            </a:r>
          </a:p>
          <a:p>
            <a:pPr lvl="1"/>
            <a:r>
              <a:rPr lang="en-US" dirty="0" smtClean="0"/>
              <a:t>10 question survey per implementation area</a:t>
            </a:r>
          </a:p>
          <a:p>
            <a:pPr lvl="1"/>
            <a:r>
              <a:rPr lang="en-US" dirty="0" smtClean="0"/>
              <a:t>Staff perspective on program strength/weakness for use in planning</a:t>
            </a:r>
            <a:endParaRPr lang="en-US" dirty="0"/>
          </a:p>
        </p:txBody>
      </p:sp>
    </p:spTree>
    <p:extLst>
      <p:ext uri="{BB962C8B-B14F-4D97-AF65-F5344CB8AC3E}">
        <p14:creationId xmlns:p14="http://schemas.microsoft.com/office/powerpoint/2010/main" val="3628662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Welcome &amp; Happy New Year</a:t>
            </a:r>
            <a:endParaRPr lang="en-US" dirty="0"/>
          </a:p>
        </p:txBody>
      </p:sp>
      <p:sp>
        <p:nvSpPr>
          <p:cNvPr id="2" name="Content Placeholder 1"/>
          <p:cNvSpPr>
            <a:spLocks noGrp="1"/>
          </p:cNvSpPr>
          <p:nvPr>
            <p:ph idx="1"/>
          </p:nvPr>
        </p:nvSpPr>
        <p:spPr/>
        <p:txBody>
          <a:bodyPr/>
          <a:lstStyle/>
          <a:p>
            <a:r>
              <a:rPr lang="en-US" dirty="0" smtClean="0"/>
              <a:t>Please share name &amp; district. </a:t>
            </a:r>
          </a:p>
          <a:p>
            <a:r>
              <a:rPr lang="en-US" dirty="0" smtClean="0"/>
              <a:t>Think of something you are looking forward to in this 2</a:t>
            </a:r>
            <a:r>
              <a:rPr lang="en-US" baseline="30000" dirty="0" smtClean="0"/>
              <a:t>nd</a:t>
            </a:r>
            <a:r>
              <a:rPr lang="en-US" dirty="0" smtClean="0"/>
              <a:t> half of the school year? Or think about a job related resolution?</a:t>
            </a:r>
            <a:endParaRPr lang="en-US" dirty="0"/>
          </a:p>
        </p:txBody>
      </p:sp>
      <p:pic>
        <p:nvPicPr>
          <p:cNvPr id="1027" name="Picture 3" descr="C:\Users\hearn\AppData\Local\Microsoft\Windows\Temporary Internet Files\Content.IE5\I4T80DYU\1002-Abstract-Shiny-2015-new-year-Vecto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9624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ogs_looking_forward_smal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191000"/>
            <a:ext cx="3810000" cy="2532052"/>
          </a:xfrm>
          <a:prstGeom prst="rect">
            <a:avLst/>
          </a:prstGeom>
        </p:spPr>
      </p:pic>
    </p:spTree>
    <p:extLst>
      <p:ext uri="{BB962C8B-B14F-4D97-AF65-F5344CB8AC3E}">
        <p14:creationId xmlns:p14="http://schemas.microsoft.com/office/powerpoint/2010/main" val="557720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School Climate Survey Update</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Staff survey – now closed</a:t>
            </a:r>
          </a:p>
          <a:p>
            <a:pPr lvl="1"/>
            <a:r>
              <a:rPr lang="en-US" sz="2800" dirty="0" smtClean="0">
                <a:solidFill>
                  <a:schemeClr val="tx1"/>
                </a:solidFill>
              </a:rPr>
              <a:t>Approximately 6, 200 responses</a:t>
            </a:r>
            <a:endParaRPr lang="en-US" dirty="0"/>
          </a:p>
          <a:p>
            <a:pPr lvl="1"/>
            <a:endParaRPr lang="en-US" dirty="0" smtClean="0"/>
          </a:p>
          <a:p>
            <a:r>
              <a:rPr lang="en-US" dirty="0"/>
              <a:t>Student &amp; Home Survey - 1/12/15-3/2/15</a:t>
            </a:r>
          </a:p>
          <a:p>
            <a:pPr lvl="1"/>
            <a:r>
              <a:rPr lang="en-US" dirty="0" smtClean="0"/>
              <a:t>Materials delivered to district offices for distribution to schools</a:t>
            </a:r>
          </a:p>
          <a:p>
            <a:pPr lvl="1"/>
            <a:r>
              <a:rPr lang="en-US" dirty="0" smtClean="0"/>
              <a:t>Online survey now open </a:t>
            </a:r>
          </a:p>
          <a:p>
            <a:r>
              <a:rPr lang="en-US" dirty="0" smtClean="0"/>
              <a:t>Weekly online completion updates</a:t>
            </a:r>
          </a:p>
          <a:p>
            <a:endParaRPr lang="en-US" dirty="0"/>
          </a:p>
          <a:p>
            <a:r>
              <a:rPr lang="en-US" dirty="0" smtClean="0"/>
              <a:t>May 2015 – Reports distributed &amp; Workshop to be scheduled</a:t>
            </a:r>
            <a:endParaRPr lang="en-US" dirty="0"/>
          </a:p>
        </p:txBody>
      </p:sp>
    </p:spTree>
    <p:extLst>
      <p:ext uri="{BB962C8B-B14F-4D97-AF65-F5344CB8AC3E}">
        <p14:creationId xmlns:p14="http://schemas.microsoft.com/office/powerpoint/2010/main" val="3823830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6625" t="11417" r="16862" b="11576"/>
          <a:stretch/>
        </p:blipFill>
        <p:spPr bwMode="auto">
          <a:xfrm>
            <a:off x="1066800" y="533400"/>
            <a:ext cx="7086600" cy="6153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0414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2015 DSCS Report </a:t>
            </a:r>
            <a:r>
              <a:rPr lang="en-US" dirty="0"/>
              <a:t>E</a:t>
            </a:r>
            <a:r>
              <a:rPr lang="en-US" dirty="0" smtClean="0"/>
              <a:t>nhancements</a:t>
            </a:r>
            <a:endParaRPr lang="en-US" dirty="0"/>
          </a:p>
        </p:txBody>
      </p:sp>
      <p:sp>
        <p:nvSpPr>
          <p:cNvPr id="6" name="Content Placeholder 5"/>
          <p:cNvSpPr>
            <a:spLocks noGrp="1"/>
          </p:cNvSpPr>
          <p:nvPr>
            <p:ph idx="1"/>
          </p:nvPr>
        </p:nvSpPr>
        <p:spPr/>
        <p:txBody>
          <a:bodyPr>
            <a:noAutofit/>
          </a:bodyPr>
          <a:lstStyle/>
          <a:p>
            <a:r>
              <a:rPr lang="en-US" sz="2400" u="sng" dirty="0"/>
              <a:t>Report data tables: </a:t>
            </a:r>
            <a:endParaRPr lang="en-US" sz="2400" dirty="0"/>
          </a:p>
          <a:p>
            <a:pPr lvl="1"/>
            <a:r>
              <a:rPr lang="en-US" sz="2400" dirty="0"/>
              <a:t>C</a:t>
            </a:r>
            <a:r>
              <a:rPr lang="en-US" sz="2400" dirty="0" smtClean="0"/>
              <a:t>olor </a:t>
            </a:r>
            <a:r>
              <a:rPr lang="en-US" sz="2400" dirty="0"/>
              <a:t>coding to highlight favorable and unfavorable </a:t>
            </a:r>
            <a:r>
              <a:rPr lang="en-US" sz="2400" dirty="0" smtClean="0"/>
              <a:t>scores</a:t>
            </a:r>
            <a:endParaRPr lang="en-US" sz="2400" dirty="0"/>
          </a:p>
          <a:p>
            <a:r>
              <a:rPr lang="en-US" sz="2400" u="sng" dirty="0"/>
              <a:t>Report graphs</a:t>
            </a:r>
            <a:r>
              <a:rPr lang="en-US" sz="2400" dirty="0"/>
              <a:t>: </a:t>
            </a:r>
          </a:p>
          <a:p>
            <a:pPr lvl="1"/>
            <a:r>
              <a:rPr lang="en-US" sz="2400" dirty="0"/>
              <a:t>Include 3 years data</a:t>
            </a:r>
          </a:p>
          <a:p>
            <a:pPr lvl="1"/>
            <a:r>
              <a:rPr lang="en-US" sz="2400" dirty="0" smtClean="0"/>
              <a:t>Graphs </a:t>
            </a:r>
            <a:r>
              <a:rPr lang="en-US" sz="2400" dirty="0"/>
              <a:t>for each population </a:t>
            </a:r>
            <a:r>
              <a:rPr lang="en-US" sz="2400" dirty="0" smtClean="0"/>
              <a:t>report (Only student in 2014)</a:t>
            </a:r>
            <a:endParaRPr lang="en-US" sz="2400" dirty="0"/>
          </a:p>
          <a:p>
            <a:r>
              <a:rPr lang="en-US" sz="2400" u="sng" dirty="0" smtClean="0"/>
              <a:t>Other: </a:t>
            </a:r>
          </a:p>
          <a:p>
            <a:pPr lvl="1"/>
            <a:r>
              <a:rPr lang="en-US" sz="2400" dirty="0" smtClean="0"/>
              <a:t>Revision </a:t>
            </a:r>
            <a:r>
              <a:rPr lang="en-US" sz="2400" dirty="0"/>
              <a:t>of interpretation </a:t>
            </a:r>
            <a:r>
              <a:rPr lang="en-US" sz="2400" dirty="0" smtClean="0"/>
              <a:t>worksheets</a:t>
            </a:r>
            <a:endParaRPr lang="en-US" sz="2400" dirty="0"/>
          </a:p>
          <a:p>
            <a:pPr lvl="1"/>
            <a:r>
              <a:rPr lang="en-US" sz="2400" dirty="0" smtClean="0"/>
              <a:t>PowerPoint </a:t>
            </a:r>
            <a:r>
              <a:rPr lang="en-US" sz="2400" dirty="0"/>
              <a:t>template </a:t>
            </a:r>
            <a:r>
              <a:rPr lang="en-US" sz="2400" dirty="0" smtClean="0"/>
              <a:t>to support teams in sharing </a:t>
            </a:r>
            <a:r>
              <a:rPr lang="en-US" sz="2400" dirty="0"/>
              <a:t>data results with school community</a:t>
            </a:r>
          </a:p>
        </p:txBody>
      </p:sp>
    </p:spTree>
    <p:extLst>
      <p:ext uri="{BB962C8B-B14F-4D97-AF65-F5344CB8AC3E}">
        <p14:creationId xmlns:p14="http://schemas.microsoft.com/office/powerpoint/2010/main" val="300932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dirty="0" smtClean="0"/>
              <a:t>Report Data Tables – Color coding</a:t>
            </a:r>
            <a:endParaRPr lang="en-US" dirty="0"/>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4731" t="20569" r="15205" b="33352"/>
          <a:stretch/>
        </p:blipFill>
        <p:spPr bwMode="auto">
          <a:xfrm>
            <a:off x="533400" y="2438400"/>
            <a:ext cx="8183994" cy="4036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667000" y="2286000"/>
            <a:ext cx="838200" cy="4419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133600" y="5638800"/>
            <a:ext cx="533400" cy="3048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09800" y="6096000"/>
            <a:ext cx="533400" cy="3048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136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458200" cy="1066800"/>
          </a:xfrm>
        </p:spPr>
        <p:txBody>
          <a:bodyPr>
            <a:normAutofit fontScale="90000"/>
          </a:bodyPr>
          <a:lstStyle/>
          <a:p>
            <a:r>
              <a:rPr lang="en-US" dirty="0"/>
              <a:t>Report Data </a:t>
            </a:r>
            <a:r>
              <a:rPr lang="en-US" dirty="0" smtClean="0"/>
              <a:t>Graphs </a:t>
            </a:r>
            <a:r>
              <a:rPr lang="en-US" dirty="0"/>
              <a:t>– </a:t>
            </a:r>
            <a:r>
              <a:rPr lang="en-US" dirty="0" smtClean="0"/>
              <a:t>Multi-year, Color</a:t>
            </a:r>
            <a:endParaRPr lang="en-US" dirty="0"/>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6625" t="26250" r="23489" b="19782"/>
          <a:stretch/>
        </p:blipFill>
        <p:spPr bwMode="auto">
          <a:xfrm>
            <a:off x="1066800" y="1905000"/>
            <a:ext cx="7086600" cy="4789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934200" y="4114800"/>
            <a:ext cx="914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0846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43000"/>
          </a:xfrm>
        </p:spPr>
        <p:txBody>
          <a:bodyPr/>
          <a:lstStyle/>
          <a:p>
            <a:r>
              <a:rPr lang="en-US" dirty="0" smtClean="0"/>
              <a:t>Key Feature Evaluation Overview</a:t>
            </a:r>
            <a:endParaRPr lang="en-US" dirty="0"/>
          </a:p>
        </p:txBody>
      </p:sp>
      <p:sp>
        <p:nvSpPr>
          <p:cNvPr id="3" name="Content Placeholder 2"/>
          <p:cNvSpPr>
            <a:spLocks noGrp="1"/>
          </p:cNvSpPr>
          <p:nvPr>
            <p:ph sz="quarter" idx="1"/>
          </p:nvPr>
        </p:nvSpPr>
        <p:spPr>
          <a:xfrm>
            <a:off x="609600" y="1295400"/>
            <a:ext cx="8077200" cy="4572000"/>
          </a:xfrm>
        </p:spPr>
        <p:txBody>
          <a:bodyPr/>
          <a:lstStyle/>
          <a:p>
            <a:pPr lvl="0"/>
            <a:r>
              <a:rPr lang="en-US" sz="2400" dirty="0"/>
              <a:t>On-site </a:t>
            </a:r>
            <a:r>
              <a:rPr lang="en-US" sz="2400" dirty="0" smtClean="0"/>
              <a:t>External Evaluation of SWPBS Programs by DE-PBS Staff</a:t>
            </a:r>
          </a:p>
          <a:p>
            <a:pPr lvl="0"/>
            <a:r>
              <a:rPr lang="en-US" sz="2400" dirty="0" smtClean="0"/>
              <a:t>KFE will be conducted with all schools active with DE-PBS Project over course of a few years</a:t>
            </a:r>
            <a:endParaRPr lang="en-US" sz="2400" dirty="0"/>
          </a:p>
          <a:p>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1503323587"/>
              </p:ext>
            </p:extLst>
          </p:nvPr>
        </p:nvGraphicFramePr>
        <p:xfrm>
          <a:off x="1143000" y="3352800"/>
          <a:ext cx="7162800" cy="2232078"/>
        </p:xfrm>
        <a:graphic>
          <a:graphicData uri="http://schemas.openxmlformats.org/drawingml/2006/table">
            <a:tbl>
              <a:tblPr firstRow="1" bandRow="1">
                <a:effectLst>
                  <a:outerShdw blurRad="50800" dist="38100" dir="13500000" algn="br" rotWithShape="0">
                    <a:prstClr val="black">
                      <a:alpha val="40000"/>
                    </a:prstClr>
                  </a:outerShdw>
                </a:effectLst>
                <a:tableStyleId>{5C22544A-7EE6-4342-B048-85BDC9FD1C3A}</a:tableStyleId>
              </a:tblPr>
              <a:tblGrid>
                <a:gridCol w="3581400"/>
                <a:gridCol w="3581400"/>
              </a:tblGrid>
              <a:tr h="576574">
                <a:tc gridSpan="2">
                  <a:txBody>
                    <a:bodyPr/>
                    <a:lstStyle/>
                    <a:p>
                      <a:pPr algn="ctr"/>
                      <a:r>
                        <a:rPr lang="en-US" sz="2800" b="1" cap="none" spc="0" dirty="0" smtClean="0">
                          <a:ln>
                            <a:noFill/>
                          </a:ln>
                          <a:solidFill>
                            <a:schemeClr val="tx1"/>
                          </a:solidFill>
                          <a:effectLst/>
                          <a:latin typeface="+mj-lt"/>
                        </a:rPr>
                        <a:t>DE-PBS</a:t>
                      </a:r>
                      <a:r>
                        <a:rPr lang="en-US" sz="2800" b="1" cap="none" spc="0" baseline="0" dirty="0" smtClean="0">
                          <a:ln>
                            <a:noFill/>
                          </a:ln>
                          <a:solidFill>
                            <a:schemeClr val="tx1"/>
                          </a:solidFill>
                          <a:effectLst/>
                          <a:latin typeface="+mj-lt"/>
                        </a:rPr>
                        <a:t> Key Feature Evaluation Structure</a:t>
                      </a:r>
                      <a:endParaRPr lang="en-US" sz="2800" b="1" cap="all" spc="0"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40000"/>
                        <a:lumOff val="60000"/>
                      </a:schemeClr>
                    </a:solidFill>
                  </a:tcPr>
                </a:tc>
                <a:tc hMerge="1">
                  <a:txBody>
                    <a:bodyPr/>
                    <a:lstStyle/>
                    <a:p>
                      <a:endParaRPr lang="en-US" dirty="0"/>
                    </a:p>
                  </a:txBody>
                  <a:tcPr/>
                </a:tc>
              </a:tr>
              <a:tr h="7630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tx1"/>
                          </a:solidFill>
                          <a:effectLst/>
                          <a:latin typeface="Helvetica Neue" pitchFamily="29" charset="0"/>
                          <a:ea typeface="Geneva" pitchFamily="29" charset="0"/>
                          <a:cs typeface="Geneva" pitchFamily="29" charset="0"/>
                        </a:rPr>
                        <a:t>SW PBS Tier 1: Program Development &amp; Evaluation</a:t>
                      </a:r>
                    </a:p>
                    <a:p>
                      <a:pPr algn="ctr"/>
                      <a:endParaRPr lang="en-US" dirty="0">
                        <a:solidFill>
                          <a:schemeClr val="tx1"/>
                        </a:solidFill>
                      </a:endParaRPr>
                    </a:p>
                  </a:txBody>
                  <a:tcPr anchor="ctr" anchorCtr="1">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tx1"/>
                          </a:solidFill>
                          <a:effectLst/>
                          <a:latin typeface="Helvetica Neue" pitchFamily="29" charset="0"/>
                          <a:ea typeface="Geneva" pitchFamily="29" charset="0"/>
                          <a:cs typeface="Geneva" pitchFamily="29" charset="0"/>
                        </a:rPr>
                        <a:t>Prevention: Implementing SW &amp; CR Systems</a:t>
                      </a:r>
                    </a:p>
                    <a:p>
                      <a:pPr algn="ctr"/>
                      <a:endParaRPr lang="en-US" dirty="0">
                        <a:solidFill>
                          <a:schemeClr val="tx1"/>
                        </a:solidFill>
                      </a:endParaRPr>
                    </a:p>
                  </a:txBody>
                  <a:tcPr anchor="ctr" anchorCtr="1">
                    <a:lnR w="12700" cap="flat" cmpd="sng" algn="ctr">
                      <a:solidFill>
                        <a:schemeClr val="tx1"/>
                      </a:solidFill>
                      <a:prstDash val="solid"/>
                      <a:round/>
                      <a:headEnd type="none" w="med" len="med"/>
                      <a:tailEnd type="none" w="med" len="med"/>
                    </a:lnR>
                    <a:solidFill>
                      <a:schemeClr val="tx2">
                        <a:lumMod val="20000"/>
                        <a:lumOff val="80000"/>
                      </a:schemeClr>
                    </a:solidFill>
                  </a:tcPr>
                </a:tc>
              </a:tr>
              <a:tr h="7411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tx1"/>
                          </a:solidFill>
                          <a:effectLst/>
                          <a:latin typeface="Helvetica Neue" pitchFamily="29" charset="0"/>
                          <a:ea typeface="Geneva" pitchFamily="29" charset="0"/>
                          <a:cs typeface="Geneva" pitchFamily="29" charset="0"/>
                        </a:rPr>
                        <a:t>Correcting Problem Behavior</a:t>
                      </a:r>
                    </a:p>
                    <a:p>
                      <a:pPr algn="ctr"/>
                      <a:endParaRPr lang="en-US" dirty="0">
                        <a:solidFill>
                          <a:schemeClr val="tx1"/>
                        </a:solidFill>
                      </a:endParaRPr>
                    </a:p>
                  </a:txBody>
                  <a:tcPr anchor="ctr" anchorCtr="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tx1"/>
                          </a:solidFill>
                          <a:effectLst/>
                          <a:latin typeface="Helvetica Neue" pitchFamily="29" charset="0"/>
                          <a:ea typeface="Geneva" pitchFamily="29" charset="0"/>
                          <a:cs typeface="Geneva" pitchFamily="29" charset="0"/>
                        </a:rPr>
                        <a:t>Developing Self Discipline</a:t>
                      </a:r>
                    </a:p>
                    <a:p>
                      <a:pPr algn="ctr"/>
                      <a:endParaRPr lang="en-US" dirty="0">
                        <a:solidFill>
                          <a:schemeClr val="tx1"/>
                        </a:solidFill>
                      </a:endParaRPr>
                    </a:p>
                  </a:txBody>
                  <a:tcPr anchor="ctr" anchorCtr="1">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3424729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066800"/>
          </a:xfrm>
        </p:spPr>
        <p:txBody>
          <a:bodyPr>
            <a:normAutofit/>
          </a:bodyPr>
          <a:lstStyle/>
          <a:p>
            <a:r>
              <a:rPr lang="en-US" dirty="0" smtClean="0"/>
              <a:t>Implementation Level Information</a:t>
            </a:r>
            <a:endParaRPr lang="en-US" dirty="0"/>
          </a:p>
        </p:txBody>
      </p:sp>
      <p:sp>
        <p:nvSpPr>
          <p:cNvPr id="3" name="Content Placeholder 2"/>
          <p:cNvSpPr>
            <a:spLocks noGrp="1"/>
          </p:cNvSpPr>
          <p:nvPr>
            <p:ph idx="1"/>
          </p:nvPr>
        </p:nvSpPr>
        <p:spPr>
          <a:xfrm>
            <a:off x="533400" y="1981200"/>
            <a:ext cx="7879080" cy="4267200"/>
          </a:xfrm>
        </p:spPr>
        <p:txBody>
          <a:bodyPr/>
          <a:lstStyle/>
          <a:p>
            <a:pPr marL="109728"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84755762"/>
              </p:ext>
            </p:extLst>
          </p:nvPr>
        </p:nvGraphicFramePr>
        <p:xfrm>
          <a:off x="685800" y="2057400"/>
          <a:ext cx="7772400" cy="3017520"/>
        </p:xfrm>
        <a:graphic>
          <a:graphicData uri="http://schemas.openxmlformats.org/drawingml/2006/table">
            <a:tbl>
              <a:tblPr firstRow="1" bandRow="1">
                <a:tableStyleId>{5C22544A-7EE6-4342-B048-85BDC9FD1C3A}</a:tableStyleId>
              </a:tblPr>
              <a:tblGrid>
                <a:gridCol w="2438400"/>
                <a:gridCol w="5334000"/>
              </a:tblGrid>
              <a:tr h="370840">
                <a:tc>
                  <a:txBody>
                    <a:bodyPr/>
                    <a:lstStyle/>
                    <a:p>
                      <a:pPr algn="ctr"/>
                      <a:r>
                        <a:rPr lang="en-US" sz="2400" dirty="0" smtClean="0">
                          <a:solidFill>
                            <a:schemeClr val="tx1"/>
                          </a:solidFill>
                        </a:rPr>
                        <a:t>Level</a:t>
                      </a:r>
                      <a:endParaRPr lang="en-US" sz="2400" dirty="0">
                        <a:solidFill>
                          <a:schemeClr val="tx1"/>
                        </a:solidFill>
                      </a:endParaRPr>
                    </a:p>
                  </a:txBody>
                  <a:tcPr/>
                </a:tc>
                <a:tc>
                  <a:txBody>
                    <a:bodyPr/>
                    <a:lstStyle/>
                    <a:p>
                      <a:pPr algn="ctr"/>
                      <a:r>
                        <a:rPr lang="en-US" sz="2400" dirty="0" smtClean="0">
                          <a:solidFill>
                            <a:schemeClr val="tx1"/>
                          </a:solidFill>
                        </a:rPr>
                        <a:t>Description</a:t>
                      </a:r>
                      <a:endParaRPr lang="en-US" sz="2400"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Exploration</a:t>
                      </a:r>
                      <a:r>
                        <a:rPr lang="en-US" sz="2400" dirty="0" smtClean="0"/>
                        <a:t>: </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Few elements of implementation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Developing</a:t>
                      </a:r>
                      <a:r>
                        <a:rPr lang="en-US" sz="2400" dirty="0" smtClean="0"/>
                        <a:t>: </a:t>
                      </a:r>
                    </a:p>
                    <a:p>
                      <a:endParaRPr lang="en-US" sz="24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Early phase of implementation; some elements adequately in place</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Proficient</a:t>
                      </a:r>
                      <a:r>
                        <a:rPr lang="en-US" sz="2400" dirty="0" smtClean="0"/>
                        <a:t>: </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Elements in place and implemented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Exemplary</a:t>
                      </a:r>
                      <a:r>
                        <a:rPr lang="en-US" sz="2400" dirty="0" smtClean="0"/>
                        <a:t>: </a:t>
                      </a:r>
                    </a:p>
                    <a:p>
                      <a:endParaRPr lang="en-US" sz="24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Implementation shows evidence of innovation and sustainability</a:t>
                      </a:r>
                    </a:p>
                  </a:txBody>
                  <a:tcPr/>
                </a:tc>
              </a:tr>
            </a:tbl>
          </a:graphicData>
        </a:graphic>
      </p:graphicFrame>
    </p:spTree>
    <p:extLst>
      <p:ext uri="{BB962C8B-B14F-4D97-AF65-F5344CB8AC3E}">
        <p14:creationId xmlns:p14="http://schemas.microsoft.com/office/powerpoint/2010/main" val="4072562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458200" cy="1066800"/>
          </a:xfrm>
        </p:spPr>
        <p:txBody>
          <a:bodyPr>
            <a:normAutofit fontScale="90000"/>
          </a:bodyPr>
          <a:lstStyle/>
          <a:p>
            <a:r>
              <a:rPr lang="en-US" dirty="0" smtClean="0"/>
              <a:t>DE-PBS Key Feature Evaluation Summary</a:t>
            </a:r>
            <a:endParaRPr lang="en-US" dirty="0"/>
          </a:p>
        </p:txBody>
      </p:sp>
      <p:sp>
        <p:nvSpPr>
          <p:cNvPr id="3" name="Content Placeholder 2"/>
          <p:cNvSpPr>
            <a:spLocks noGrp="1"/>
          </p:cNvSpPr>
          <p:nvPr>
            <p:ph idx="1"/>
          </p:nvPr>
        </p:nvSpPr>
        <p:spPr>
          <a:xfrm>
            <a:off x="457200" y="2438400"/>
            <a:ext cx="8229600" cy="4136136"/>
          </a:xfrm>
        </p:spPr>
        <p:txBody>
          <a:bodyPr>
            <a:normAutofit fontScale="92500" lnSpcReduction="20000"/>
          </a:bodyPr>
          <a:lstStyle/>
          <a:p>
            <a:r>
              <a:rPr lang="en-US" dirty="0" smtClean="0"/>
              <a:t>7 School visits – Fall 2014</a:t>
            </a:r>
          </a:p>
          <a:p>
            <a:pPr lvl="1"/>
            <a:r>
              <a:rPr lang="en-US" dirty="0" smtClean="0"/>
              <a:t>3 Exemplary, 2 Proficient, 2 Developing</a:t>
            </a:r>
          </a:p>
          <a:p>
            <a:pPr lvl="1"/>
            <a:endParaRPr lang="en-US" dirty="0" smtClean="0"/>
          </a:p>
          <a:p>
            <a:r>
              <a:rPr lang="en-US" dirty="0" smtClean="0"/>
              <a:t>6 KFEs scheduled – January 2015</a:t>
            </a:r>
          </a:p>
          <a:p>
            <a:pPr marL="109728" indent="0">
              <a:buNone/>
            </a:pPr>
            <a:endParaRPr lang="en-US" dirty="0" smtClean="0"/>
          </a:p>
          <a:p>
            <a:r>
              <a:rPr lang="en-US" dirty="0" smtClean="0"/>
              <a:t>Reminder – DE-PBS Phase 2 Recognition requires a Proficient or Exemplary KFE Status</a:t>
            </a:r>
          </a:p>
          <a:p>
            <a:pPr lvl="1"/>
            <a:r>
              <a:rPr lang="en-US" dirty="0" smtClean="0"/>
              <a:t>Schools may request to schedule KFE or KF Re-Evaluation</a:t>
            </a:r>
          </a:p>
          <a:p>
            <a:endParaRPr lang="en-US" dirty="0"/>
          </a:p>
          <a:p>
            <a:r>
              <a:rPr lang="en-US" dirty="0" smtClean="0"/>
              <a:t>To date 23 schools earning Proficient or Exemplary levels of implementation! </a:t>
            </a:r>
          </a:p>
          <a:p>
            <a:endParaRPr lang="en-US" dirty="0"/>
          </a:p>
          <a:p>
            <a:endParaRPr lang="en-US" dirty="0" smtClean="0"/>
          </a:p>
          <a:p>
            <a:endParaRPr lang="en-US" dirty="0"/>
          </a:p>
        </p:txBody>
      </p:sp>
    </p:spTree>
    <p:extLst>
      <p:ext uri="{BB962C8B-B14F-4D97-AF65-F5344CB8AC3E}">
        <p14:creationId xmlns:p14="http://schemas.microsoft.com/office/powerpoint/2010/main" val="2863300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8" name="Picture 4" descr="TELL Delaw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372" y="609600"/>
            <a:ext cx="4343400"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2532888"/>
            <a:ext cx="8229600" cy="4325112"/>
          </a:xfrm>
        </p:spPr>
        <p:txBody>
          <a:bodyPr/>
          <a:lstStyle/>
          <a:p>
            <a:r>
              <a:rPr lang="en-US" dirty="0" smtClean="0"/>
              <a:t>Anonymous</a:t>
            </a:r>
            <a:r>
              <a:rPr lang="en-US" dirty="0"/>
              <a:t> statewide survey of licensed school-based educators to assess teaching conditions at the school, district and state </a:t>
            </a:r>
            <a:r>
              <a:rPr lang="en-US" dirty="0" smtClean="0"/>
              <a:t>level</a:t>
            </a:r>
          </a:p>
          <a:p>
            <a:r>
              <a:rPr lang="en-US" dirty="0"/>
              <a:t>Survey previously administered in Winter 2013</a:t>
            </a:r>
          </a:p>
          <a:p>
            <a:r>
              <a:rPr lang="en-US" dirty="0"/>
              <a:t>The 2015 TELL Delaware Survey will be administered in spring of </a:t>
            </a:r>
            <a:r>
              <a:rPr lang="en-US" dirty="0" smtClean="0"/>
              <a:t>2015.  </a:t>
            </a:r>
          </a:p>
          <a:p>
            <a:endParaRPr lang="en-US" dirty="0" smtClean="0"/>
          </a:p>
          <a:p>
            <a:r>
              <a:rPr lang="en-US" dirty="0">
                <a:hlinkClick r:id="rId4"/>
              </a:rPr>
              <a:t>http://www.telldelaware.org</a:t>
            </a:r>
            <a:r>
              <a:rPr lang="en-US" dirty="0" smtClean="0">
                <a:hlinkClick r:id="rId4"/>
              </a:rPr>
              <a:t>/</a:t>
            </a:r>
            <a:endParaRPr lang="en-US" dirty="0" smtClean="0"/>
          </a:p>
          <a:p>
            <a:endParaRPr lang="en-US" dirty="0"/>
          </a:p>
        </p:txBody>
      </p:sp>
    </p:spTree>
    <p:extLst>
      <p:ext uri="{BB962C8B-B14F-4D97-AF65-F5344CB8AC3E}">
        <p14:creationId xmlns:p14="http://schemas.microsoft.com/office/powerpoint/2010/main" val="261219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DE-PBS Phase Recognition</a:t>
            </a:r>
            <a:endParaRPr lang="en-US" dirty="0"/>
          </a:p>
        </p:txBody>
      </p:sp>
      <p:sp>
        <p:nvSpPr>
          <p:cNvPr id="5" name="Subtitle 4"/>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015" t="16000" r="35791" b="12687"/>
          <a:stretch/>
        </p:blipFill>
        <p:spPr bwMode="auto">
          <a:xfrm>
            <a:off x="3124200" y="3962401"/>
            <a:ext cx="2112803" cy="274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9566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
          </p:nvPr>
        </p:nvSpPr>
        <p:spPr/>
        <p:txBody>
          <a:bodyPr/>
          <a:lstStyle/>
          <a:p>
            <a:endParaRPr lang="en-US" dirty="0" smtClean="0"/>
          </a:p>
          <a:p>
            <a:endParaRPr lang="en-US" dirty="0"/>
          </a:p>
        </p:txBody>
      </p:sp>
      <p:sp>
        <p:nvSpPr>
          <p:cNvPr id="4" name="Title 3"/>
          <p:cNvSpPr>
            <a:spLocks noGrp="1"/>
          </p:cNvSpPr>
          <p:nvPr>
            <p:ph type="ctrTitle"/>
          </p:nvPr>
        </p:nvSpPr>
        <p:spPr/>
        <p:txBody>
          <a:bodyPr>
            <a:normAutofit/>
          </a:bodyPr>
          <a:lstStyle/>
          <a:p>
            <a:r>
              <a:rPr lang="en-US" dirty="0" smtClean="0"/>
              <a:t>DE-PBS Professional Development Update</a:t>
            </a:r>
            <a:endParaRPr lang="en-US" dirty="0"/>
          </a:p>
        </p:txBody>
      </p:sp>
      <p:pic>
        <p:nvPicPr>
          <p:cNvPr id="2050" name="Picture 2" descr="C:\Users\hearn\AppData\Local\Microsoft\Windows\Temporary Internet Files\Content.IE5\KXG7VXLI\Center_for_Professional_Developmen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4619625"/>
            <a:ext cx="2857500"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0865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Option A: </a:t>
            </a:r>
            <a:endParaRPr lang="en-US" dirty="0"/>
          </a:p>
        </p:txBody>
      </p:sp>
      <p:sp>
        <p:nvSpPr>
          <p:cNvPr id="3" name="Content Placeholder 2"/>
          <p:cNvSpPr>
            <a:spLocks noGrp="1"/>
          </p:cNvSpPr>
          <p:nvPr>
            <p:ph idx="1"/>
          </p:nvPr>
        </p:nvSpPr>
        <p:spPr>
          <a:xfrm>
            <a:off x="457200" y="1905000"/>
            <a:ext cx="8229600" cy="4669536"/>
          </a:xfrm>
        </p:spPr>
        <p:txBody>
          <a:bodyPr>
            <a:normAutofit/>
          </a:bodyPr>
          <a:lstStyle/>
          <a:p>
            <a:r>
              <a:rPr lang="en-US" dirty="0"/>
              <a:t>Phase 1 – </a:t>
            </a:r>
            <a:r>
              <a:rPr lang="en-US" dirty="0" smtClean="0"/>
              <a:t>Application w/ no changes</a:t>
            </a:r>
          </a:p>
          <a:p>
            <a:endParaRPr lang="en-US" dirty="0"/>
          </a:p>
          <a:p>
            <a:r>
              <a:rPr lang="en-US" dirty="0"/>
              <a:t>Phase 2 – </a:t>
            </a:r>
            <a:endParaRPr lang="en-US" dirty="0" smtClean="0"/>
          </a:p>
          <a:p>
            <a:pPr lvl="1"/>
            <a:r>
              <a:rPr lang="en-US" b="1" dirty="0">
                <a:solidFill>
                  <a:schemeClr val="accent3"/>
                </a:solidFill>
              </a:rPr>
              <a:t>Exemplary</a:t>
            </a:r>
            <a:r>
              <a:rPr lang="en-US" dirty="0"/>
              <a:t> KFE </a:t>
            </a:r>
            <a:r>
              <a:rPr lang="en-US" dirty="0" smtClean="0"/>
              <a:t>implementation level</a:t>
            </a:r>
          </a:p>
          <a:p>
            <a:pPr lvl="2"/>
            <a:r>
              <a:rPr lang="en-US" dirty="0" smtClean="0"/>
              <a:t>No </a:t>
            </a:r>
            <a:r>
              <a:rPr lang="en-US" dirty="0"/>
              <a:t>application </a:t>
            </a:r>
            <a:r>
              <a:rPr lang="en-US" dirty="0" smtClean="0"/>
              <a:t>needed</a:t>
            </a:r>
          </a:p>
          <a:p>
            <a:pPr lvl="1"/>
            <a:r>
              <a:rPr lang="en-US" b="1" dirty="0">
                <a:solidFill>
                  <a:schemeClr val="accent3"/>
                </a:solidFill>
              </a:rPr>
              <a:t>Proficient</a:t>
            </a:r>
            <a:r>
              <a:rPr lang="en-US" dirty="0"/>
              <a:t> KFE </a:t>
            </a:r>
            <a:r>
              <a:rPr lang="en-US" dirty="0" smtClean="0"/>
              <a:t>implementation level</a:t>
            </a:r>
          </a:p>
          <a:p>
            <a:pPr lvl="2"/>
            <a:r>
              <a:rPr lang="en-US" dirty="0" smtClean="0"/>
              <a:t>Application revised to only include essay question</a:t>
            </a:r>
          </a:p>
          <a:p>
            <a:pPr lvl="1"/>
            <a:endParaRPr lang="en-US" dirty="0" smtClean="0"/>
          </a:p>
          <a:p>
            <a:r>
              <a:rPr lang="en-US" dirty="0" smtClean="0"/>
              <a:t>Phase </a:t>
            </a:r>
            <a:r>
              <a:rPr lang="en-US" dirty="0"/>
              <a:t>3 – Application w/ no </a:t>
            </a:r>
            <a:r>
              <a:rPr lang="en-US" dirty="0" smtClean="0"/>
              <a:t>changes; Phase </a:t>
            </a:r>
            <a:r>
              <a:rPr lang="en-US" dirty="0"/>
              <a:t>2 </a:t>
            </a:r>
            <a:r>
              <a:rPr lang="en-US" dirty="0" smtClean="0"/>
              <a:t>is 	a prerequisite </a:t>
            </a:r>
            <a:endParaRPr lang="en-US" dirty="0"/>
          </a:p>
          <a:p>
            <a:endParaRPr lang="en-US" dirty="0"/>
          </a:p>
        </p:txBody>
      </p:sp>
    </p:spTree>
    <p:extLst>
      <p:ext uri="{BB962C8B-B14F-4D97-AF65-F5344CB8AC3E}">
        <p14:creationId xmlns:p14="http://schemas.microsoft.com/office/powerpoint/2010/main" val="1038080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B:</a:t>
            </a:r>
            <a:endParaRPr lang="en-US" dirty="0"/>
          </a:p>
        </p:txBody>
      </p:sp>
      <p:sp>
        <p:nvSpPr>
          <p:cNvPr id="3" name="Content Placeholder 2"/>
          <p:cNvSpPr>
            <a:spLocks noGrp="1"/>
          </p:cNvSpPr>
          <p:nvPr>
            <p:ph idx="1"/>
          </p:nvPr>
        </p:nvSpPr>
        <p:spPr/>
        <p:txBody>
          <a:bodyPr/>
          <a:lstStyle/>
          <a:p>
            <a:r>
              <a:rPr lang="en-US" dirty="0"/>
              <a:t>Recognition only tied to KFE </a:t>
            </a:r>
            <a:r>
              <a:rPr lang="en-US" dirty="0" smtClean="0"/>
              <a:t>status</a:t>
            </a:r>
          </a:p>
          <a:p>
            <a:pPr lvl="1"/>
            <a:r>
              <a:rPr lang="en-US" dirty="0" smtClean="0"/>
              <a:t>Schools receive banner for advanced PBS implementation based on Exemplary KFE level</a:t>
            </a:r>
          </a:p>
          <a:p>
            <a:pPr lvl="1"/>
            <a:r>
              <a:rPr lang="en-US" dirty="0" smtClean="0"/>
              <a:t>No Phase 1 </a:t>
            </a:r>
            <a:r>
              <a:rPr lang="en-US" dirty="0"/>
              <a:t>or </a:t>
            </a:r>
            <a:r>
              <a:rPr lang="en-US" dirty="0" smtClean="0"/>
              <a:t>3</a:t>
            </a:r>
          </a:p>
          <a:p>
            <a:pPr lvl="1"/>
            <a:endParaRPr lang="en-US" dirty="0" smtClean="0"/>
          </a:p>
          <a:p>
            <a:r>
              <a:rPr lang="en-US" dirty="0" smtClean="0"/>
              <a:t>Future:  Tier 2-3 external evaluation can be used to award schools for strong implementation</a:t>
            </a:r>
            <a:endParaRPr lang="en-US" dirty="0"/>
          </a:p>
          <a:p>
            <a:endParaRPr lang="en-US" dirty="0"/>
          </a:p>
        </p:txBody>
      </p:sp>
    </p:spTree>
    <p:extLst>
      <p:ext uri="{BB962C8B-B14F-4D97-AF65-F5344CB8AC3E}">
        <p14:creationId xmlns:p14="http://schemas.microsoft.com/office/powerpoint/2010/main" val="3538958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C:</a:t>
            </a:r>
            <a:endParaRPr lang="en-US" dirty="0"/>
          </a:p>
        </p:txBody>
      </p:sp>
      <p:sp>
        <p:nvSpPr>
          <p:cNvPr id="3" name="Content Placeholder 2"/>
          <p:cNvSpPr>
            <a:spLocks noGrp="1"/>
          </p:cNvSpPr>
          <p:nvPr>
            <p:ph idx="1"/>
          </p:nvPr>
        </p:nvSpPr>
        <p:spPr/>
        <p:txBody>
          <a:bodyPr/>
          <a:lstStyle/>
          <a:p>
            <a:r>
              <a:rPr lang="en-US" dirty="0" smtClean="0"/>
              <a:t>No DE-PBS Phase Recognition System</a:t>
            </a:r>
          </a:p>
          <a:p>
            <a:r>
              <a:rPr lang="en-US" dirty="0" smtClean="0"/>
              <a:t>No KFE implementation awards</a:t>
            </a:r>
          </a:p>
          <a:p>
            <a:endParaRPr lang="en-US" dirty="0" smtClean="0"/>
          </a:p>
          <a:p>
            <a:pPr marL="109728" indent="0">
              <a:buNone/>
            </a:pPr>
            <a:r>
              <a:rPr lang="en-US" dirty="0" smtClean="0"/>
              <a:t>OR</a:t>
            </a:r>
          </a:p>
          <a:p>
            <a:r>
              <a:rPr lang="en-US" dirty="0" smtClean="0"/>
              <a:t>Other Ideas</a:t>
            </a:r>
            <a:endParaRPr lang="en-US" dirty="0"/>
          </a:p>
        </p:txBody>
      </p:sp>
    </p:spTree>
    <p:extLst>
      <p:ext uri="{BB962C8B-B14F-4D97-AF65-F5344CB8AC3E}">
        <p14:creationId xmlns:p14="http://schemas.microsoft.com/office/powerpoint/2010/main" val="6188084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Break</a:t>
            </a:r>
            <a:endParaRPr lang="en-US" dirty="0"/>
          </a:p>
        </p:txBody>
      </p:sp>
      <p:sp>
        <p:nvSpPr>
          <p:cNvPr id="5" name="Subtitle 4"/>
          <p:cNvSpPr>
            <a:spLocks noGrp="1"/>
          </p:cNvSpPr>
          <p:nvPr>
            <p:ph type="subTitle" idx="1"/>
          </p:nvPr>
        </p:nvSpPr>
        <p:spPr/>
        <p:txBody>
          <a:bodyPr/>
          <a:lstStyle/>
          <a:p>
            <a:endParaRPr lang="en-US"/>
          </a:p>
        </p:txBody>
      </p:sp>
      <p:pic>
        <p:nvPicPr>
          <p:cNvPr id="3075" name="Picture 3" descr="C:\Users\hearn\Desktop\dog brea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191001"/>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7721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Tier 2: Targeted Team Training &amp; Resources</a:t>
            </a:r>
            <a:endParaRPr lang="en-US" dirty="0"/>
          </a:p>
        </p:txBody>
      </p:sp>
      <p:sp>
        <p:nvSpPr>
          <p:cNvPr id="5" name="Subtitle 4"/>
          <p:cNvSpPr>
            <a:spLocks noGrp="1"/>
          </p:cNvSpPr>
          <p:nvPr>
            <p:ph type="subTitle" idx="1"/>
          </p:nvPr>
        </p:nvSpPr>
        <p:spPr/>
        <p:txBody>
          <a:bodyPr/>
          <a:lstStyle/>
          <a:p>
            <a:endParaRPr lang="en-US"/>
          </a:p>
        </p:txBody>
      </p:sp>
      <p:pic>
        <p:nvPicPr>
          <p:cNvPr id="4098" name="Picture 2" descr="C:\Users\hearn\AppData\Local\Microsoft\Windows\Temporary Internet Files\Content.IE5\M75833YG\target_dog_spot[1].gif"/>
          <p:cNvPicPr>
            <a:picLocks noChangeAspect="1" noChangeArrowheads="1"/>
          </p:cNvPicPr>
          <p:nvPr/>
        </p:nvPicPr>
        <p:blipFill rotWithShape="1">
          <a:blip r:embed="rId3">
            <a:extLst>
              <a:ext uri="{28A0092B-C50C-407E-A947-70E740481C1C}">
                <a14:useLocalDpi xmlns:a14="http://schemas.microsoft.com/office/drawing/2010/main" val="0"/>
              </a:ext>
            </a:extLst>
          </a:blip>
          <a:srcRect l="3432" t="10000" r="5224" b="8209"/>
          <a:stretch/>
        </p:blipFill>
        <p:spPr bwMode="auto">
          <a:xfrm>
            <a:off x="2590800" y="4267200"/>
            <a:ext cx="3517437"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8490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normAutofit/>
          </a:bodyPr>
          <a:lstStyle/>
          <a:p>
            <a:r>
              <a:rPr lang="en-US" dirty="0" smtClean="0"/>
              <a:t>Targeted Team Training – 2/10/15</a:t>
            </a:r>
            <a:endParaRPr lang="en-US" dirty="0"/>
          </a:p>
        </p:txBody>
      </p:sp>
      <p:sp>
        <p:nvSpPr>
          <p:cNvPr id="3" name="Content Placeholder 2"/>
          <p:cNvSpPr>
            <a:spLocks noGrp="1"/>
          </p:cNvSpPr>
          <p:nvPr>
            <p:ph idx="1"/>
          </p:nvPr>
        </p:nvSpPr>
        <p:spPr>
          <a:xfrm>
            <a:off x="457200" y="2133600"/>
            <a:ext cx="7010400" cy="4325112"/>
          </a:xfrm>
        </p:spPr>
        <p:txBody>
          <a:bodyPr/>
          <a:lstStyle/>
          <a:p>
            <a:r>
              <a:rPr lang="en-US" dirty="0" smtClean="0"/>
              <a:t>Invitation based on readiness as determined by KFE</a:t>
            </a:r>
          </a:p>
          <a:p>
            <a:r>
              <a:rPr lang="en-US" dirty="0" smtClean="0"/>
              <a:t>Coaches, please attend if possible: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8760832"/>
              </p:ext>
            </p:extLst>
          </p:nvPr>
        </p:nvGraphicFramePr>
        <p:xfrm>
          <a:off x="1531938" y="3908425"/>
          <a:ext cx="6705600" cy="1752600"/>
        </p:xfrm>
        <a:graphic>
          <a:graphicData uri="http://schemas.openxmlformats.org/drawingml/2006/table">
            <a:tbl>
              <a:tblPr/>
              <a:tblGrid>
                <a:gridCol w="6705600"/>
              </a:tblGrid>
              <a:tr h="1752600">
                <a:tc>
                  <a:txBody>
                    <a:bodyPr/>
                    <a:lstStyle/>
                    <a:p>
                      <a:pPr marL="0" marR="0" algn="ctr" rtl="0">
                        <a:spcBef>
                          <a:spcPts val="0"/>
                        </a:spcBef>
                        <a:spcAft>
                          <a:spcPts val="0"/>
                        </a:spcAft>
                      </a:pPr>
                      <a:endParaRPr lang="en-US" sz="2000" b="1" dirty="0" smtClean="0">
                        <a:solidFill>
                          <a:srgbClr val="254061"/>
                        </a:solidFill>
                        <a:effectLst/>
                        <a:latin typeface="Calibri"/>
                      </a:endParaRPr>
                    </a:p>
                    <a:p>
                      <a:pPr marL="0" marR="0" algn="ctr" rtl="0">
                        <a:spcBef>
                          <a:spcPts val="0"/>
                        </a:spcBef>
                        <a:spcAft>
                          <a:spcPts val="0"/>
                        </a:spcAft>
                      </a:pPr>
                      <a:r>
                        <a:rPr lang="en-US" sz="2000" b="1" dirty="0" smtClean="0">
                          <a:solidFill>
                            <a:srgbClr val="254061"/>
                          </a:solidFill>
                          <a:effectLst/>
                          <a:latin typeface="Calibri"/>
                        </a:rPr>
                        <a:t>Tier </a:t>
                      </a:r>
                      <a:r>
                        <a:rPr lang="en-US" sz="2000" b="1" dirty="0">
                          <a:solidFill>
                            <a:srgbClr val="254061"/>
                          </a:solidFill>
                          <a:effectLst/>
                          <a:latin typeface="Calibri"/>
                        </a:rPr>
                        <a:t>2 - Targeted Problem-Solving System Development </a:t>
                      </a:r>
                      <a:endParaRPr lang="en-US" sz="2000" dirty="0">
                        <a:solidFill>
                          <a:srgbClr val="000000"/>
                        </a:solidFill>
                        <a:effectLst/>
                        <a:latin typeface="Calibri"/>
                      </a:endParaRPr>
                    </a:p>
                    <a:p>
                      <a:pPr marL="0" marR="0" algn="ctr" rtl="0">
                        <a:spcBef>
                          <a:spcPts val="0"/>
                        </a:spcBef>
                        <a:spcAft>
                          <a:spcPts val="0"/>
                        </a:spcAft>
                      </a:pPr>
                      <a:r>
                        <a:rPr lang="en-US" sz="2000" dirty="0">
                          <a:solidFill>
                            <a:srgbClr val="254061"/>
                          </a:solidFill>
                          <a:effectLst/>
                          <a:latin typeface="Calibri"/>
                        </a:rPr>
                        <a:t>Tuesday, February 10, 2014</a:t>
                      </a:r>
                      <a:endParaRPr lang="en-US" sz="2000" dirty="0">
                        <a:solidFill>
                          <a:srgbClr val="000000"/>
                        </a:solidFill>
                        <a:effectLst/>
                        <a:latin typeface="Calibri"/>
                      </a:endParaRPr>
                    </a:p>
                    <a:p>
                      <a:pPr marL="0" marR="0" algn="ctr" rtl="0">
                        <a:spcBef>
                          <a:spcPts val="0"/>
                        </a:spcBef>
                        <a:spcAft>
                          <a:spcPts val="0"/>
                        </a:spcAft>
                      </a:pPr>
                      <a:r>
                        <a:rPr lang="en-US" sz="2000" dirty="0">
                          <a:solidFill>
                            <a:srgbClr val="254061"/>
                          </a:solidFill>
                          <a:effectLst/>
                          <a:latin typeface="Calibri"/>
                        </a:rPr>
                        <a:t>9:00 – 3:30 (Registration 8:45)</a:t>
                      </a:r>
                      <a:endParaRPr lang="en-US" sz="2000" dirty="0">
                        <a:solidFill>
                          <a:srgbClr val="000000"/>
                        </a:solidFill>
                        <a:effectLst/>
                        <a:latin typeface="Calibri"/>
                      </a:endParaRPr>
                    </a:p>
                    <a:p>
                      <a:pPr marL="0" marR="0" algn="ctr" rtl="0">
                        <a:spcBef>
                          <a:spcPts val="0"/>
                        </a:spcBef>
                        <a:spcAft>
                          <a:spcPts val="0"/>
                        </a:spcAft>
                      </a:pPr>
                      <a:r>
                        <a:rPr lang="en-US" sz="2000" dirty="0" err="1" smtClean="0">
                          <a:solidFill>
                            <a:srgbClr val="254061"/>
                          </a:solidFill>
                          <a:effectLst/>
                          <a:latin typeface="Calibri"/>
                        </a:rPr>
                        <a:t>DelTech</a:t>
                      </a:r>
                      <a:r>
                        <a:rPr lang="en-US" sz="2000" baseline="0" dirty="0" smtClean="0">
                          <a:solidFill>
                            <a:srgbClr val="254061"/>
                          </a:solidFill>
                          <a:effectLst/>
                          <a:latin typeface="Calibri"/>
                        </a:rPr>
                        <a:t> </a:t>
                      </a:r>
                      <a:r>
                        <a:rPr lang="en-US" sz="2000" dirty="0" smtClean="0">
                          <a:solidFill>
                            <a:srgbClr val="254061"/>
                          </a:solidFill>
                          <a:effectLst/>
                          <a:latin typeface="Calibri"/>
                        </a:rPr>
                        <a:t>– </a:t>
                      </a:r>
                      <a:r>
                        <a:rPr lang="en-US" sz="2000" dirty="0">
                          <a:solidFill>
                            <a:srgbClr val="254061"/>
                          </a:solidFill>
                          <a:effectLst/>
                          <a:latin typeface="Calibri"/>
                        </a:rPr>
                        <a:t>Room 400 </a:t>
                      </a:r>
                      <a:r>
                        <a:rPr lang="en-US" sz="2000" dirty="0" smtClean="0">
                          <a:solidFill>
                            <a:srgbClr val="254061"/>
                          </a:solidFill>
                          <a:effectLst/>
                          <a:latin typeface="Calibri"/>
                        </a:rPr>
                        <a:t>A&amp;B</a:t>
                      </a:r>
                      <a:endParaRPr lang="en-US" sz="2000" dirty="0">
                        <a:solidFill>
                          <a:srgbClr val="000000"/>
                        </a:solidFill>
                        <a:effectLst/>
                        <a:latin typeface="Calibri"/>
                      </a:endParaRPr>
                    </a:p>
                  </a:txBody>
                  <a:tcPr marL="68580" marR="68580" marT="0" marB="0">
                    <a:lnL w="76200" cap="flat" cmpd="sng" algn="ctr">
                      <a:solidFill>
                        <a:schemeClr val="accent2">
                          <a:lumMod val="75000"/>
                        </a:schemeClr>
                      </a:solidFill>
                      <a:prstDash val="solid"/>
                      <a:round/>
                      <a:headEnd type="none" w="med" len="med"/>
                      <a:tailEnd type="none" w="med" len="med"/>
                    </a:lnL>
                    <a:lnR w="76200" cap="flat" cmpd="sng" algn="ctr">
                      <a:solidFill>
                        <a:schemeClr val="accent2">
                          <a:lumMod val="75000"/>
                        </a:schemeClr>
                      </a:solidFill>
                      <a:prstDash val="solid"/>
                      <a:round/>
                      <a:headEnd type="none" w="med" len="med"/>
                      <a:tailEnd type="none" w="med" len="med"/>
                    </a:lnR>
                    <a:lnT w="76200" cap="flat" cmpd="sng" algn="ctr">
                      <a:solidFill>
                        <a:schemeClr val="accent2">
                          <a:lumMod val="75000"/>
                        </a:schemeClr>
                      </a:solidFill>
                      <a:prstDash val="solid"/>
                      <a:round/>
                      <a:headEnd type="none" w="med" len="med"/>
                      <a:tailEnd type="none" w="med" len="med"/>
                    </a:lnT>
                    <a:lnB w="76200" cap="flat" cmpd="sng" algn="ctr">
                      <a:solidFill>
                        <a:schemeClr val="accent2">
                          <a:lumMod val="75000"/>
                        </a:schemeClr>
                      </a:solidFill>
                      <a:prstDash val="solid"/>
                      <a:round/>
                      <a:headEnd type="none" w="med" len="med"/>
                      <a:tailEnd type="none" w="med" len="med"/>
                    </a:lnB>
                    <a:solidFill>
                      <a:srgbClr val="DBE5F1"/>
                    </a:solidFill>
                  </a:tcPr>
                </a:tc>
              </a:tr>
            </a:tbl>
          </a:graphicData>
        </a:graphic>
      </p:graphicFrame>
      <p:sp>
        <p:nvSpPr>
          <p:cNvPr id="5" name="Rectangle 1"/>
          <p:cNvSpPr>
            <a:spLocks noChangeArrowheads="1"/>
          </p:cNvSpPr>
          <p:nvPr/>
        </p:nvSpPr>
        <p:spPr bwMode="auto">
          <a:xfrm>
            <a:off x="1531938" y="3908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793264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644" y="806249"/>
            <a:ext cx="8229600" cy="1066800"/>
          </a:xfrm>
        </p:spPr>
        <p:txBody>
          <a:bodyPr/>
          <a:lstStyle/>
          <a:p>
            <a:r>
              <a:rPr lang="en-US" dirty="0" smtClean="0"/>
              <a:t>Multi-Tiered System of Support</a:t>
            </a:r>
            <a:endParaRPr lang="en-US" dirty="0"/>
          </a:p>
        </p:txBody>
      </p:sp>
      <p:sp>
        <p:nvSpPr>
          <p:cNvPr id="3" name="Content Placeholder 2"/>
          <p:cNvSpPr>
            <a:spLocks noGrp="1"/>
          </p:cNvSpPr>
          <p:nvPr>
            <p:ph idx="1"/>
          </p:nvPr>
        </p:nvSpPr>
        <p:spPr>
          <a:xfrm>
            <a:off x="445644" y="1912673"/>
            <a:ext cx="8229600" cy="4325112"/>
          </a:xfrm>
        </p:spPr>
        <p:txBody>
          <a:bodyPr/>
          <a:lstStyle/>
          <a:p>
            <a:pPr lvl="0"/>
            <a:r>
              <a:rPr lang="en-US" sz="2400" i="1" dirty="0">
                <a:solidFill>
                  <a:schemeClr val="accent6">
                    <a:lumMod val="50000"/>
                  </a:schemeClr>
                </a:solidFill>
              </a:rPr>
              <a:t>The Tiers are not set and not constant. Students can move back and forth through these Tiers, and the Tiers each have growing levels of intensity within themselves</a:t>
            </a:r>
            <a:r>
              <a:rPr lang="en-US" sz="2400" i="1" dirty="0" smtClean="0">
                <a:solidFill>
                  <a:schemeClr val="accent6">
                    <a:lumMod val="50000"/>
                  </a:schemeClr>
                </a:solidFill>
              </a:rPr>
              <a:t>. </a:t>
            </a:r>
          </a:p>
          <a:p>
            <a:pPr marL="109728" lvl="0" indent="0" algn="r">
              <a:buNone/>
            </a:pPr>
            <a:r>
              <a:rPr lang="en-US" sz="1800" dirty="0" smtClean="0">
                <a:solidFill>
                  <a:schemeClr val="accent6">
                    <a:lumMod val="50000"/>
                  </a:schemeClr>
                </a:solidFill>
              </a:rPr>
              <a:t>(Red Clay and DE-PBS Project)</a:t>
            </a:r>
            <a:endParaRPr lang="en-US" sz="1800" dirty="0">
              <a:solidFill>
                <a:schemeClr val="accent6">
                  <a:lumMod val="50000"/>
                </a:schemeClr>
              </a:solidFill>
            </a:endParaRPr>
          </a:p>
          <a:p>
            <a:endParaRPr lang="en-US" dirty="0"/>
          </a:p>
        </p:txBody>
      </p:sp>
      <p:sp>
        <p:nvSpPr>
          <p:cNvPr id="10" name="Text Box 39"/>
          <p:cNvSpPr txBox="1">
            <a:spLocks noChangeArrowheads="1"/>
          </p:cNvSpPr>
          <p:nvPr/>
        </p:nvSpPr>
        <p:spPr bwMode="auto">
          <a:xfrm>
            <a:off x="6503737" y="3939547"/>
            <a:ext cx="1749491" cy="830997"/>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a:t>
            </a:r>
            <a:r>
              <a:rPr lang="en-US" sz="1600" b="1" dirty="0" smtClean="0">
                <a:latin typeface="Trebuchet MS" panose="020B0603020202020204" pitchFamily="34" charset="0"/>
              </a:rPr>
              <a:t>3, Intensive Supports</a:t>
            </a:r>
            <a:endParaRPr lang="en-US" sz="1600" b="1" dirty="0">
              <a:latin typeface="Trebuchet MS" panose="020B0603020202020204" pitchFamily="34" charset="0"/>
            </a:endParaRPr>
          </a:p>
        </p:txBody>
      </p:sp>
      <p:sp>
        <p:nvSpPr>
          <p:cNvPr id="11" name="Text Box 36"/>
          <p:cNvSpPr txBox="1">
            <a:spLocks noChangeArrowheads="1"/>
          </p:cNvSpPr>
          <p:nvPr/>
        </p:nvSpPr>
        <p:spPr bwMode="auto">
          <a:xfrm>
            <a:off x="3559236" y="3939548"/>
            <a:ext cx="1676400" cy="830997"/>
          </a:xfrm>
          <a:prstGeom prst="rect">
            <a:avLst/>
          </a:prstGeom>
          <a:solidFill>
            <a:srgbClr val="FFFF00"/>
          </a:solidFill>
          <a:ln w="9525">
            <a:solidFill>
              <a:srgbClr val="000000"/>
            </a:solidFill>
            <a:miter lim="800000"/>
            <a:headEnd/>
            <a:tailEnd/>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a:t>
            </a:r>
            <a:r>
              <a:rPr lang="en-US" sz="1600" b="1" dirty="0" smtClean="0">
                <a:latin typeface="Trebuchet MS" panose="020B0603020202020204" pitchFamily="34" charset="0"/>
              </a:rPr>
              <a:t>2, Targeted Supports</a:t>
            </a:r>
            <a:endParaRPr lang="en-US" sz="1600" b="1" dirty="0">
              <a:latin typeface="Trebuchet MS" panose="020B0603020202020204" pitchFamily="34" charset="0"/>
            </a:endParaRPr>
          </a:p>
        </p:txBody>
      </p:sp>
      <p:sp>
        <p:nvSpPr>
          <p:cNvPr id="12" name="Line 63"/>
          <p:cNvSpPr>
            <a:spLocks noChangeShapeType="1"/>
          </p:cNvSpPr>
          <p:nvPr/>
        </p:nvSpPr>
        <p:spPr bwMode="auto">
          <a:xfrm>
            <a:off x="2503044" y="4235249"/>
            <a:ext cx="92414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Text Box 39"/>
          <p:cNvSpPr txBox="1">
            <a:spLocks noChangeArrowheads="1"/>
          </p:cNvSpPr>
          <p:nvPr/>
        </p:nvSpPr>
        <p:spPr bwMode="auto">
          <a:xfrm>
            <a:off x="750444" y="3930449"/>
            <a:ext cx="1676400" cy="830997"/>
          </a:xfrm>
          <a:prstGeom prst="rect">
            <a:avLst/>
          </a:prstGeom>
          <a:solidFill>
            <a:srgbClr val="92D050"/>
          </a:solidFill>
          <a:ln>
            <a:solidFill>
              <a:srgbClr val="3333CC"/>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smtClean="0">
                <a:latin typeface="Trebuchet MS" panose="020B0603020202020204" pitchFamily="34" charset="0"/>
              </a:rPr>
              <a:t>Tier 1,    School-wide</a:t>
            </a:r>
            <a:r>
              <a:rPr lang="en-US" sz="1600" b="1" dirty="0">
                <a:latin typeface="Trebuchet MS" panose="020B0603020202020204" pitchFamily="34" charset="0"/>
              </a:rPr>
              <a:t/>
            </a:r>
            <a:br>
              <a:rPr lang="en-US" sz="1600" b="1" dirty="0">
                <a:latin typeface="Trebuchet MS" panose="020B0603020202020204" pitchFamily="34" charset="0"/>
              </a:rPr>
            </a:br>
            <a:r>
              <a:rPr lang="en-US" sz="1600" b="1" dirty="0" smtClean="0">
                <a:latin typeface="Trebuchet MS" panose="020B0603020202020204" pitchFamily="34" charset="0"/>
              </a:rPr>
              <a:t>Supports</a:t>
            </a:r>
          </a:p>
        </p:txBody>
      </p:sp>
      <p:sp>
        <p:nvSpPr>
          <p:cNvPr id="19" name="Line 63"/>
          <p:cNvSpPr>
            <a:spLocks noChangeShapeType="1"/>
          </p:cNvSpPr>
          <p:nvPr/>
        </p:nvSpPr>
        <p:spPr bwMode="auto">
          <a:xfrm>
            <a:off x="5398644" y="4235249"/>
            <a:ext cx="92414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Text Box 39"/>
          <p:cNvSpPr txBox="1">
            <a:spLocks noChangeArrowheads="1"/>
          </p:cNvSpPr>
          <p:nvPr/>
        </p:nvSpPr>
        <p:spPr bwMode="auto">
          <a:xfrm>
            <a:off x="6537856" y="5073448"/>
            <a:ext cx="1749491" cy="830997"/>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latin typeface="Trebuchet MS" panose="020B0603020202020204" pitchFamily="34" charset="0"/>
              </a:rPr>
              <a:t>Tier </a:t>
            </a:r>
            <a:r>
              <a:rPr lang="en-US" sz="1600" b="1" dirty="0" smtClean="0">
                <a:latin typeface="Trebuchet MS" panose="020B0603020202020204" pitchFamily="34" charset="0"/>
              </a:rPr>
              <a:t>3, Intensive </a:t>
            </a:r>
          </a:p>
          <a:p>
            <a:pPr algn="ctr" eaLnBrk="1" hangingPunct="1"/>
            <a:r>
              <a:rPr lang="en-US" sz="1600" b="1" dirty="0" smtClean="0">
                <a:latin typeface="Trebuchet MS" panose="020B0603020202020204" pitchFamily="34" charset="0"/>
              </a:rPr>
              <a:t>Team</a:t>
            </a:r>
            <a:endParaRPr lang="en-US" sz="1600" b="1" dirty="0">
              <a:latin typeface="Trebuchet MS" panose="020B0603020202020204" pitchFamily="34" charset="0"/>
            </a:endParaRPr>
          </a:p>
        </p:txBody>
      </p:sp>
      <p:sp>
        <p:nvSpPr>
          <p:cNvPr id="21" name="Text Box 36"/>
          <p:cNvSpPr txBox="1">
            <a:spLocks noChangeArrowheads="1"/>
          </p:cNvSpPr>
          <p:nvPr/>
        </p:nvSpPr>
        <p:spPr bwMode="auto">
          <a:xfrm>
            <a:off x="3593355" y="5073449"/>
            <a:ext cx="1676400" cy="830997"/>
          </a:xfrm>
          <a:prstGeom prst="rect">
            <a:avLst/>
          </a:prstGeom>
          <a:solidFill>
            <a:srgbClr val="FFFF00"/>
          </a:solidFill>
          <a:ln w="9525">
            <a:solidFill>
              <a:srgbClr val="000000"/>
            </a:solidFill>
            <a:miter lim="800000"/>
            <a:headEnd/>
            <a:tailEnd/>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latin typeface="Trebuchet MS" panose="020B0603020202020204" pitchFamily="34" charset="0"/>
              </a:rPr>
              <a:t>Tier </a:t>
            </a:r>
            <a:r>
              <a:rPr lang="en-US" sz="1600" b="1" dirty="0" smtClean="0">
                <a:latin typeface="Trebuchet MS" panose="020B0603020202020204" pitchFamily="34" charset="0"/>
              </a:rPr>
              <a:t>2, Targeted </a:t>
            </a:r>
          </a:p>
          <a:p>
            <a:pPr algn="ctr" eaLnBrk="1" hangingPunct="1"/>
            <a:r>
              <a:rPr lang="en-US" sz="1600" b="1" dirty="0" smtClean="0">
                <a:latin typeface="Trebuchet MS" panose="020B0603020202020204" pitchFamily="34" charset="0"/>
              </a:rPr>
              <a:t>Team</a:t>
            </a:r>
          </a:p>
        </p:txBody>
      </p:sp>
      <p:sp>
        <p:nvSpPr>
          <p:cNvPr id="23" name="Text Box 39"/>
          <p:cNvSpPr txBox="1">
            <a:spLocks noChangeArrowheads="1"/>
          </p:cNvSpPr>
          <p:nvPr/>
        </p:nvSpPr>
        <p:spPr bwMode="auto">
          <a:xfrm>
            <a:off x="784563" y="5064350"/>
            <a:ext cx="1676400" cy="830997"/>
          </a:xfrm>
          <a:prstGeom prst="rect">
            <a:avLst/>
          </a:prstGeom>
          <a:solidFill>
            <a:srgbClr val="92D050"/>
          </a:solidFill>
          <a:ln>
            <a:solidFill>
              <a:srgbClr val="3333CC"/>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smtClean="0">
                <a:latin typeface="Trebuchet MS" panose="020B0603020202020204" pitchFamily="34" charset="0"/>
              </a:rPr>
              <a:t>Tier 1,    School-wide</a:t>
            </a:r>
            <a:r>
              <a:rPr lang="en-US" sz="1600" b="1" dirty="0">
                <a:latin typeface="Trebuchet MS" panose="020B0603020202020204" pitchFamily="34" charset="0"/>
              </a:rPr>
              <a:t/>
            </a:r>
            <a:br>
              <a:rPr lang="en-US" sz="1600" b="1" dirty="0">
                <a:latin typeface="Trebuchet MS" panose="020B0603020202020204" pitchFamily="34" charset="0"/>
              </a:rPr>
            </a:br>
            <a:r>
              <a:rPr lang="en-US" sz="1600" b="1" dirty="0" smtClean="0">
                <a:latin typeface="Trebuchet MS" panose="020B0603020202020204" pitchFamily="34" charset="0"/>
              </a:rPr>
              <a:t>Team</a:t>
            </a:r>
          </a:p>
        </p:txBody>
      </p:sp>
      <p:sp>
        <p:nvSpPr>
          <p:cNvPr id="27" name="Right Arrow 26"/>
          <p:cNvSpPr/>
          <p:nvPr/>
        </p:nvSpPr>
        <p:spPr>
          <a:xfrm rot="16200000">
            <a:off x="1360044" y="4761446"/>
            <a:ext cx="381000" cy="30290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6">
                    <a:lumMod val="50000"/>
                  </a:schemeClr>
                </a:solidFill>
              </a:ln>
            </a:endParaRPr>
          </a:p>
        </p:txBody>
      </p:sp>
      <p:sp>
        <p:nvSpPr>
          <p:cNvPr id="28" name="Right Arrow 27"/>
          <p:cNvSpPr/>
          <p:nvPr/>
        </p:nvSpPr>
        <p:spPr>
          <a:xfrm rot="16200000">
            <a:off x="4206936" y="4778644"/>
            <a:ext cx="381000" cy="30290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6">
                    <a:lumMod val="50000"/>
                  </a:schemeClr>
                </a:solidFill>
              </a:ln>
            </a:endParaRPr>
          </a:p>
        </p:txBody>
      </p:sp>
      <p:sp>
        <p:nvSpPr>
          <p:cNvPr id="29" name="Right Arrow 28"/>
          <p:cNvSpPr/>
          <p:nvPr/>
        </p:nvSpPr>
        <p:spPr>
          <a:xfrm rot="16200000">
            <a:off x="7301530" y="4767132"/>
            <a:ext cx="381000" cy="30290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6">
                    <a:lumMod val="50000"/>
                  </a:schemeClr>
                </a:solidFill>
              </a:ln>
            </a:endParaRPr>
          </a:p>
        </p:txBody>
      </p:sp>
      <p:sp>
        <p:nvSpPr>
          <p:cNvPr id="30" name="Line 63"/>
          <p:cNvSpPr>
            <a:spLocks noChangeShapeType="1"/>
          </p:cNvSpPr>
          <p:nvPr/>
        </p:nvSpPr>
        <p:spPr bwMode="auto">
          <a:xfrm>
            <a:off x="2503044" y="5302049"/>
            <a:ext cx="92414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Line 63"/>
          <p:cNvSpPr>
            <a:spLocks noChangeShapeType="1"/>
          </p:cNvSpPr>
          <p:nvPr/>
        </p:nvSpPr>
        <p:spPr bwMode="auto">
          <a:xfrm>
            <a:off x="5398644" y="5302049"/>
            <a:ext cx="92414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58839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 Box 2"/>
          <p:cNvSpPr txBox="1">
            <a:spLocks noChangeArrowheads="1"/>
          </p:cNvSpPr>
          <p:nvPr/>
        </p:nvSpPr>
        <p:spPr bwMode="auto">
          <a:xfrm>
            <a:off x="441325" y="152400"/>
            <a:ext cx="8166166" cy="954107"/>
          </a:xfrm>
          <a:prstGeom prst="rect">
            <a:avLst/>
          </a:prstGeom>
          <a:solidFill>
            <a:schemeClr val="bg1"/>
          </a:solidFill>
          <a:ln w="28575">
            <a:solidFill>
              <a:schemeClr val="accent1">
                <a:lumMod val="75000"/>
              </a:schemeClr>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smtClean="0">
                <a:solidFill>
                  <a:schemeClr val="tx2"/>
                </a:solidFill>
                <a:latin typeface="Trebuchet MS" panose="020B0603020202020204" pitchFamily="34" charset="0"/>
              </a:rPr>
              <a:t>Multi-Tiered </a:t>
            </a:r>
            <a:r>
              <a:rPr lang="en-US" sz="2800" b="1" dirty="0">
                <a:solidFill>
                  <a:schemeClr val="tx2"/>
                </a:solidFill>
                <a:latin typeface="Trebuchet MS" panose="020B0603020202020204" pitchFamily="34" charset="0"/>
              </a:rPr>
              <a:t>System of Support </a:t>
            </a:r>
          </a:p>
          <a:p>
            <a:pPr algn="ctr">
              <a:spcBef>
                <a:spcPts val="0"/>
              </a:spcBef>
            </a:pPr>
            <a:r>
              <a:rPr lang="en-US" sz="2800" b="1" dirty="0" smtClean="0">
                <a:solidFill>
                  <a:schemeClr val="tx2"/>
                </a:solidFill>
                <a:latin typeface="Trebuchet MS" panose="020B0603020202020204" pitchFamily="34" charset="0"/>
              </a:rPr>
              <a:t>Interventions Under the Teams</a:t>
            </a:r>
            <a:endParaRPr lang="en-US" sz="2800" dirty="0">
              <a:solidFill>
                <a:schemeClr val="tx2"/>
              </a:solidFill>
              <a:latin typeface="Trebuchet MS" panose="020B0603020202020204" pitchFamily="34" charset="0"/>
            </a:endParaRPr>
          </a:p>
        </p:txBody>
      </p:sp>
      <p:sp>
        <p:nvSpPr>
          <p:cNvPr id="121860" name="Text Box 15"/>
          <p:cNvSpPr txBox="1">
            <a:spLocks noChangeArrowheads="1"/>
          </p:cNvSpPr>
          <p:nvPr/>
        </p:nvSpPr>
        <p:spPr bwMode="auto">
          <a:xfrm>
            <a:off x="3046875" y="2629312"/>
            <a:ext cx="2167730" cy="892552"/>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b="1" dirty="0">
                <a:solidFill>
                  <a:srgbClr val="000000"/>
                </a:solidFill>
                <a:latin typeface="Trebuchet MS" panose="020B0603020202020204" pitchFamily="34" charset="0"/>
                <a:cs typeface="Arial" charset="0"/>
              </a:rPr>
              <a:t>Group </a:t>
            </a:r>
            <a:r>
              <a:rPr lang="en-US" sz="1600" b="1" dirty="0" smtClean="0">
                <a:solidFill>
                  <a:srgbClr val="000000"/>
                </a:solidFill>
                <a:latin typeface="Trebuchet MS" panose="020B0603020202020204" pitchFamily="34" charset="0"/>
                <a:cs typeface="Arial" charset="0"/>
              </a:rPr>
              <a:t>interventions</a:t>
            </a:r>
          </a:p>
          <a:p>
            <a:pPr algn="ctr">
              <a:spcBef>
                <a:spcPct val="50000"/>
              </a:spcBef>
            </a:pPr>
            <a:endParaRPr lang="en-US" sz="1600" b="1" dirty="0" smtClean="0">
              <a:solidFill>
                <a:srgbClr val="000000"/>
              </a:solidFill>
              <a:latin typeface="Trebuchet MS" panose="020B0603020202020204" pitchFamily="34" charset="0"/>
              <a:cs typeface="Arial" charset="0"/>
            </a:endParaRPr>
          </a:p>
          <a:p>
            <a:pPr algn="ctr">
              <a:spcBef>
                <a:spcPct val="50000"/>
              </a:spcBef>
            </a:pPr>
            <a:endParaRPr lang="en-US" sz="800" b="1" dirty="0">
              <a:solidFill>
                <a:srgbClr val="000000"/>
              </a:solidFill>
              <a:latin typeface="Trebuchet MS" panose="020B0603020202020204" pitchFamily="34" charset="0"/>
              <a:cs typeface="Arial" charset="0"/>
            </a:endParaRPr>
          </a:p>
        </p:txBody>
      </p:sp>
      <p:sp>
        <p:nvSpPr>
          <p:cNvPr id="121861" name="Text Box 16"/>
          <p:cNvSpPr txBox="1">
            <a:spLocks noChangeArrowheads="1"/>
          </p:cNvSpPr>
          <p:nvPr/>
        </p:nvSpPr>
        <p:spPr bwMode="auto">
          <a:xfrm>
            <a:off x="3053875" y="3657600"/>
            <a:ext cx="2167730" cy="830997"/>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dirty="0">
                <a:solidFill>
                  <a:srgbClr val="000000"/>
                </a:solidFill>
                <a:latin typeface="Trebuchet MS" panose="020B0603020202020204" pitchFamily="34" charset="0"/>
              </a:rPr>
              <a:t>Group w. individual</a:t>
            </a:r>
          </a:p>
          <a:p>
            <a:pPr algn="ctr"/>
            <a:r>
              <a:rPr lang="en-US" sz="1600" b="1" dirty="0" smtClean="0">
                <a:solidFill>
                  <a:srgbClr val="000000"/>
                </a:solidFill>
                <a:latin typeface="Trebuchet MS" panose="020B0603020202020204" pitchFamily="34" charset="0"/>
              </a:rPr>
              <a:t>Features</a:t>
            </a:r>
          </a:p>
          <a:p>
            <a:pPr algn="ctr"/>
            <a:endParaRPr lang="en-US" sz="1600" b="1" dirty="0">
              <a:solidFill>
                <a:srgbClr val="000000"/>
              </a:solidFill>
              <a:latin typeface="Trebuchet MS" panose="020B0603020202020204" pitchFamily="34" charset="0"/>
            </a:endParaRPr>
          </a:p>
        </p:txBody>
      </p:sp>
      <p:sp>
        <p:nvSpPr>
          <p:cNvPr id="121862" name="Text Box 18"/>
          <p:cNvSpPr txBox="1">
            <a:spLocks noChangeArrowheads="1"/>
          </p:cNvSpPr>
          <p:nvPr/>
        </p:nvSpPr>
        <p:spPr bwMode="auto">
          <a:xfrm>
            <a:off x="6489103" y="2640187"/>
            <a:ext cx="1133921" cy="2377574"/>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dirty="0">
                <a:latin typeface="Trebuchet MS" panose="020B0603020202020204" pitchFamily="34" charset="0"/>
              </a:rPr>
              <a:t>FBA/</a:t>
            </a:r>
            <a:r>
              <a:rPr lang="en-US" sz="1600" b="1" dirty="0" smtClean="0">
                <a:latin typeface="Trebuchet MS" panose="020B0603020202020204" pitchFamily="34" charset="0"/>
              </a:rPr>
              <a:t>BSP</a:t>
            </a:r>
          </a:p>
          <a:p>
            <a:pPr algn="ctr">
              <a:spcBef>
                <a:spcPct val="25000"/>
              </a:spcBef>
            </a:pPr>
            <a:r>
              <a:rPr lang="en-US" sz="1600" b="1" dirty="0" smtClean="0">
                <a:latin typeface="Trebuchet MS" panose="020B0603020202020204" pitchFamily="34" charset="0"/>
              </a:rPr>
              <a:t>PTR</a:t>
            </a:r>
          </a:p>
          <a:p>
            <a:pPr algn="ctr">
              <a:spcBef>
                <a:spcPct val="25000"/>
              </a:spcBef>
            </a:pPr>
            <a:endParaRPr lang="en-US" sz="1600" b="1" dirty="0">
              <a:latin typeface="Trebuchet MS" panose="020B0603020202020204" pitchFamily="34" charset="0"/>
            </a:endParaRPr>
          </a:p>
          <a:p>
            <a:pPr algn="ctr">
              <a:spcBef>
                <a:spcPct val="25000"/>
              </a:spcBef>
            </a:pPr>
            <a:endParaRPr lang="en-US" sz="1600" b="1" dirty="0" smtClean="0">
              <a:latin typeface="Trebuchet MS" panose="020B0603020202020204" pitchFamily="34" charset="0"/>
            </a:endParaRPr>
          </a:p>
          <a:p>
            <a:pPr algn="ctr">
              <a:spcBef>
                <a:spcPct val="25000"/>
              </a:spcBef>
            </a:pPr>
            <a:endParaRPr lang="en-US" sz="1600" b="1" dirty="0">
              <a:latin typeface="Trebuchet MS" panose="020B0603020202020204" pitchFamily="34" charset="0"/>
            </a:endParaRPr>
          </a:p>
          <a:p>
            <a:pPr algn="ctr">
              <a:spcBef>
                <a:spcPct val="25000"/>
              </a:spcBef>
            </a:pPr>
            <a:endParaRPr lang="en-US" sz="1600" b="1" dirty="0" smtClean="0">
              <a:latin typeface="Trebuchet MS" panose="020B0603020202020204" pitchFamily="34" charset="0"/>
            </a:endParaRPr>
          </a:p>
          <a:p>
            <a:pPr algn="ctr">
              <a:spcBef>
                <a:spcPct val="25000"/>
              </a:spcBef>
            </a:pPr>
            <a:endParaRPr lang="en-US" sz="1600" b="1" dirty="0" smtClean="0">
              <a:latin typeface="Trebuchet MS" panose="020B0603020202020204" pitchFamily="34" charset="0"/>
            </a:endParaRPr>
          </a:p>
          <a:p>
            <a:pPr algn="ctr">
              <a:spcBef>
                <a:spcPct val="25000"/>
              </a:spcBef>
            </a:pPr>
            <a:endParaRPr lang="en-US" sz="1000" b="1" dirty="0">
              <a:latin typeface="Trebuchet MS" panose="020B0603020202020204" pitchFamily="34" charset="0"/>
            </a:endParaRPr>
          </a:p>
        </p:txBody>
      </p:sp>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66" name="Text Box 39"/>
          <p:cNvSpPr txBox="1">
            <a:spLocks noChangeArrowheads="1"/>
          </p:cNvSpPr>
          <p:nvPr/>
        </p:nvSpPr>
        <p:spPr bwMode="auto">
          <a:xfrm>
            <a:off x="6857999" y="1398828"/>
            <a:ext cx="1749491" cy="707886"/>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3 </a:t>
            </a:r>
            <a:r>
              <a:rPr lang="en-US" sz="1600" b="1" dirty="0" smtClean="0">
                <a:latin typeface="Trebuchet MS" panose="020B0603020202020204" pitchFamily="34" charset="0"/>
              </a:rPr>
              <a:t>Team</a:t>
            </a:r>
          </a:p>
          <a:p>
            <a:pPr algn="ctr" eaLnBrk="1" hangingPunct="1">
              <a:spcBef>
                <a:spcPct val="50000"/>
              </a:spcBef>
            </a:pPr>
            <a:endParaRPr lang="en-US" sz="1600" b="1" dirty="0">
              <a:latin typeface="Trebuchet MS" panose="020B0603020202020204" pitchFamily="34" charset="0"/>
            </a:endParaRPr>
          </a:p>
        </p:txBody>
      </p:sp>
      <p:sp>
        <p:nvSpPr>
          <p:cNvPr id="121867" name="Text Box 42"/>
          <p:cNvSpPr txBox="1">
            <a:spLocks noChangeArrowheads="1"/>
          </p:cNvSpPr>
          <p:nvPr/>
        </p:nvSpPr>
        <p:spPr bwMode="auto">
          <a:xfrm>
            <a:off x="3077759" y="4603197"/>
            <a:ext cx="2167731" cy="830997"/>
          </a:xfrm>
          <a:prstGeom prst="rect">
            <a:avLst/>
          </a:prstGeom>
          <a:solidFill>
            <a:srgbClr val="FFCC00">
              <a:alpha val="50195"/>
            </a:srgb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ts val="0"/>
              </a:spcBef>
            </a:pPr>
            <a:r>
              <a:rPr lang="en-US" sz="1600" b="1" dirty="0">
                <a:latin typeface="Trebuchet MS" panose="020B0603020202020204" pitchFamily="34" charset="0"/>
              </a:rPr>
              <a:t>Brief </a:t>
            </a:r>
          </a:p>
          <a:p>
            <a:pPr algn="ctr" eaLnBrk="1" hangingPunct="1">
              <a:spcBef>
                <a:spcPts val="0"/>
              </a:spcBef>
            </a:pPr>
            <a:r>
              <a:rPr lang="en-US" sz="1600" b="1" dirty="0" smtClean="0">
                <a:latin typeface="Trebuchet MS" panose="020B0603020202020204" pitchFamily="34" charset="0"/>
              </a:rPr>
              <a:t>FBA/BSP</a:t>
            </a:r>
          </a:p>
          <a:p>
            <a:pPr algn="ctr" eaLnBrk="1" hangingPunct="1">
              <a:spcBef>
                <a:spcPts val="0"/>
              </a:spcBef>
            </a:pPr>
            <a:endParaRPr lang="en-US" sz="1600" b="1" dirty="0">
              <a:latin typeface="Trebuchet MS" panose="020B0603020202020204" pitchFamily="34" charset="0"/>
            </a:endParaRPr>
          </a:p>
        </p:txBody>
      </p:sp>
      <p:sp>
        <p:nvSpPr>
          <p:cNvPr id="121871" name="Text Box 18"/>
          <p:cNvSpPr txBox="1">
            <a:spLocks noChangeArrowheads="1"/>
          </p:cNvSpPr>
          <p:nvPr/>
        </p:nvSpPr>
        <p:spPr bwMode="auto">
          <a:xfrm>
            <a:off x="7902072" y="2648816"/>
            <a:ext cx="1127059" cy="2369880"/>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dirty="0" smtClean="0">
                <a:solidFill>
                  <a:srgbClr val="000000"/>
                </a:solidFill>
                <a:latin typeface="Trebuchet MS" panose="020B0603020202020204" pitchFamily="34" charset="0"/>
              </a:rPr>
              <a:t>Person Centered Planning</a:t>
            </a:r>
          </a:p>
          <a:p>
            <a:pPr algn="ctr">
              <a:spcBef>
                <a:spcPct val="25000"/>
              </a:spcBef>
            </a:pPr>
            <a:endParaRPr lang="en-US" sz="1600" b="1" dirty="0">
              <a:solidFill>
                <a:srgbClr val="000000"/>
              </a:solidFill>
              <a:latin typeface="Trebuchet MS" panose="020B0603020202020204" pitchFamily="34" charset="0"/>
            </a:endParaRPr>
          </a:p>
          <a:p>
            <a:pPr algn="ctr">
              <a:spcBef>
                <a:spcPct val="25000"/>
              </a:spcBef>
            </a:pPr>
            <a:endParaRPr lang="en-US" sz="1600" b="1" dirty="0" smtClean="0">
              <a:solidFill>
                <a:srgbClr val="000000"/>
              </a:solidFill>
              <a:latin typeface="Trebuchet MS" panose="020B0603020202020204" pitchFamily="34" charset="0"/>
            </a:endParaRPr>
          </a:p>
          <a:p>
            <a:pPr algn="ctr">
              <a:spcBef>
                <a:spcPct val="25000"/>
              </a:spcBef>
            </a:pPr>
            <a:endParaRPr lang="en-US" sz="1600" b="1" dirty="0">
              <a:solidFill>
                <a:srgbClr val="000000"/>
              </a:solidFill>
              <a:latin typeface="Trebuchet MS" panose="020B0603020202020204" pitchFamily="34" charset="0"/>
            </a:endParaRPr>
          </a:p>
          <a:p>
            <a:pPr algn="ctr">
              <a:spcBef>
                <a:spcPct val="25000"/>
              </a:spcBef>
            </a:pPr>
            <a:endParaRPr lang="en-US" sz="1600" b="1" dirty="0" smtClean="0">
              <a:solidFill>
                <a:srgbClr val="000000"/>
              </a:solidFill>
              <a:latin typeface="Trebuchet MS" panose="020B0603020202020204" pitchFamily="34" charset="0"/>
            </a:endParaRPr>
          </a:p>
          <a:p>
            <a:pPr algn="ctr">
              <a:spcBef>
                <a:spcPct val="25000"/>
              </a:spcBef>
            </a:pPr>
            <a:endParaRPr lang="en-US" sz="1600" b="1" dirty="0">
              <a:solidFill>
                <a:srgbClr val="000000"/>
              </a:solidFill>
              <a:latin typeface="Trebuchet MS" panose="020B0603020202020204" pitchFamily="34" charset="0"/>
            </a:endParaRPr>
          </a:p>
        </p:txBody>
      </p:sp>
      <p:sp>
        <p:nvSpPr>
          <p:cNvPr id="121872" name="Text Box 36"/>
          <p:cNvSpPr txBox="1">
            <a:spLocks noChangeArrowheads="1"/>
          </p:cNvSpPr>
          <p:nvPr/>
        </p:nvSpPr>
        <p:spPr bwMode="auto">
          <a:xfrm>
            <a:off x="3292541" y="1405459"/>
            <a:ext cx="1676400" cy="707886"/>
          </a:xfrm>
          <a:prstGeom prst="rect">
            <a:avLst/>
          </a:prstGeom>
          <a:solidFill>
            <a:srgbClr val="FFFF00"/>
          </a:solidFill>
          <a:ln w="9525">
            <a:solidFill>
              <a:srgbClr val="000000"/>
            </a:solidFill>
            <a:miter lim="800000"/>
            <a:headEnd/>
            <a:tailEnd/>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a:t>
            </a:r>
            <a:r>
              <a:rPr lang="en-US" sz="1600" b="1" dirty="0" smtClean="0">
                <a:latin typeface="Trebuchet MS" panose="020B0603020202020204" pitchFamily="34" charset="0"/>
              </a:rPr>
              <a:t>Team</a:t>
            </a:r>
          </a:p>
          <a:p>
            <a:pPr algn="ctr" eaLnBrk="1" hangingPunct="1">
              <a:spcBef>
                <a:spcPct val="50000"/>
              </a:spcBef>
            </a:pPr>
            <a:endParaRPr lang="en-US" sz="1600" b="1" dirty="0">
              <a:latin typeface="Trebuchet MS" panose="020B0603020202020204" pitchFamily="34" charset="0"/>
            </a:endParaRPr>
          </a:p>
        </p:txBody>
      </p:sp>
      <p:sp>
        <p:nvSpPr>
          <p:cNvPr id="121873" name="Line 63"/>
          <p:cNvSpPr>
            <a:spLocks noChangeShapeType="1"/>
          </p:cNvSpPr>
          <p:nvPr/>
        </p:nvSpPr>
        <p:spPr bwMode="auto">
          <a:xfrm>
            <a:off x="1920941" y="1710259"/>
            <a:ext cx="12657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75" name="Line 65"/>
          <p:cNvSpPr>
            <a:spLocks noChangeShapeType="1"/>
          </p:cNvSpPr>
          <p:nvPr/>
        </p:nvSpPr>
        <p:spPr bwMode="auto">
          <a:xfrm>
            <a:off x="5045141" y="1718218"/>
            <a:ext cx="1524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92" name="Text Box 39"/>
          <p:cNvSpPr txBox="1">
            <a:spLocks noChangeArrowheads="1"/>
          </p:cNvSpPr>
          <p:nvPr/>
        </p:nvSpPr>
        <p:spPr bwMode="auto">
          <a:xfrm>
            <a:off x="168341" y="1405459"/>
            <a:ext cx="1676400" cy="707886"/>
          </a:xfrm>
          <a:prstGeom prst="rect">
            <a:avLst/>
          </a:prstGeom>
          <a:solidFill>
            <a:srgbClr val="92D050"/>
          </a:solidFill>
          <a:ln>
            <a:solidFill>
              <a:srgbClr val="3333CC"/>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smtClean="0">
                <a:latin typeface="Trebuchet MS" panose="020B0603020202020204" pitchFamily="34" charset="0"/>
              </a:rPr>
              <a:t>Tier 1 Team</a:t>
            </a:r>
          </a:p>
          <a:p>
            <a:pPr algn="ctr" eaLnBrk="1" hangingPunct="1">
              <a:spcBef>
                <a:spcPct val="50000"/>
              </a:spcBef>
            </a:pPr>
            <a:endParaRPr lang="en-US" sz="1600" b="1" dirty="0">
              <a:latin typeface="Trebuchet MS" panose="020B0603020202020204" pitchFamily="34" charset="0"/>
            </a:endParaRPr>
          </a:p>
        </p:txBody>
      </p:sp>
      <p:sp>
        <p:nvSpPr>
          <p:cNvPr id="121893" name="Text Box 39"/>
          <p:cNvSpPr txBox="1">
            <a:spLocks noChangeArrowheads="1"/>
          </p:cNvSpPr>
          <p:nvPr/>
        </p:nvSpPr>
        <p:spPr bwMode="auto">
          <a:xfrm>
            <a:off x="216108" y="2640187"/>
            <a:ext cx="1600200" cy="2554545"/>
          </a:xfrm>
          <a:prstGeom prst="rect">
            <a:avLst/>
          </a:prstGeom>
          <a:solidFill>
            <a:srgbClr val="92D050"/>
          </a:solidFill>
          <a:ln>
            <a:solidFill>
              <a:srgbClr val="3333CC"/>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Universal Support through SW </a:t>
            </a:r>
            <a:r>
              <a:rPr lang="en-US" sz="1600" b="1" dirty="0" smtClean="0">
                <a:latin typeface="Trebuchet MS" panose="020B0603020202020204" pitchFamily="34" charset="0"/>
              </a:rPr>
              <a:t>Program</a:t>
            </a:r>
          </a:p>
          <a:p>
            <a:pPr algn="ctr" eaLnBrk="1" hangingPunct="1">
              <a:spcBef>
                <a:spcPct val="50000"/>
              </a:spcBef>
            </a:pPr>
            <a:endParaRPr lang="en-US" sz="1600" b="1" dirty="0">
              <a:latin typeface="Trebuchet MS" panose="020B0603020202020204" pitchFamily="34" charset="0"/>
            </a:endParaRPr>
          </a:p>
          <a:p>
            <a:pPr algn="ctr" eaLnBrk="1" hangingPunct="1">
              <a:spcBef>
                <a:spcPct val="50000"/>
              </a:spcBef>
            </a:pPr>
            <a:endParaRPr lang="en-US" sz="1600" b="1" dirty="0" smtClean="0">
              <a:latin typeface="Trebuchet MS" panose="020B0603020202020204" pitchFamily="34" charset="0"/>
            </a:endParaRPr>
          </a:p>
          <a:p>
            <a:pPr algn="ctr" eaLnBrk="1" hangingPunct="1">
              <a:spcBef>
                <a:spcPct val="50000"/>
              </a:spcBef>
            </a:pPr>
            <a:endParaRPr lang="en-US" sz="1600" b="1" dirty="0">
              <a:latin typeface="Trebuchet MS" panose="020B0603020202020204" pitchFamily="34" charset="0"/>
            </a:endParaRPr>
          </a:p>
          <a:p>
            <a:pPr algn="ctr" eaLnBrk="1" hangingPunct="1">
              <a:spcBef>
                <a:spcPct val="50000"/>
              </a:spcBef>
            </a:pPr>
            <a:endParaRPr lang="en-US" sz="1600" b="1" dirty="0">
              <a:latin typeface="Trebuchet MS" panose="020B0603020202020204" pitchFamily="34" charset="0"/>
            </a:endParaRPr>
          </a:p>
        </p:txBody>
      </p:sp>
      <p:sp>
        <p:nvSpPr>
          <p:cNvPr id="121894" name="TextBox 3"/>
          <p:cNvSpPr txBox="1">
            <a:spLocks noChangeArrowheads="1"/>
          </p:cNvSpPr>
          <p:nvPr/>
        </p:nvSpPr>
        <p:spPr bwMode="auto">
          <a:xfrm>
            <a:off x="5213444" y="6533925"/>
            <a:ext cx="381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i="1" dirty="0">
                <a:latin typeface="Candara" charset="0"/>
              </a:rPr>
              <a:t>Adapted from the Illinois PBIS Network </a:t>
            </a:r>
          </a:p>
        </p:txBody>
      </p:sp>
      <p:sp>
        <p:nvSpPr>
          <p:cNvPr id="33" name="Right Arrow 32"/>
          <p:cNvSpPr/>
          <p:nvPr/>
        </p:nvSpPr>
        <p:spPr>
          <a:xfrm rot="5400000">
            <a:off x="773022" y="2103630"/>
            <a:ext cx="381000" cy="30290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6">
                    <a:lumMod val="50000"/>
                  </a:schemeClr>
                </a:solidFill>
              </a:ln>
            </a:endParaRPr>
          </a:p>
        </p:txBody>
      </p:sp>
      <p:sp>
        <p:nvSpPr>
          <p:cNvPr id="34" name="Right Arrow 33"/>
          <p:cNvSpPr/>
          <p:nvPr/>
        </p:nvSpPr>
        <p:spPr>
          <a:xfrm rot="5400000">
            <a:off x="3971124" y="2109316"/>
            <a:ext cx="381000" cy="30290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6">
                    <a:lumMod val="50000"/>
                  </a:schemeClr>
                </a:solidFill>
              </a:ln>
            </a:endParaRPr>
          </a:p>
        </p:txBody>
      </p:sp>
      <p:sp>
        <p:nvSpPr>
          <p:cNvPr id="35" name="Right Arrow 34"/>
          <p:cNvSpPr/>
          <p:nvPr/>
        </p:nvSpPr>
        <p:spPr>
          <a:xfrm rot="5400000">
            <a:off x="7583976" y="2077260"/>
            <a:ext cx="381000" cy="30290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6">
                    <a:lumMod val="50000"/>
                  </a:schemeClr>
                </a:solidFill>
              </a:ln>
            </a:endParaRPr>
          </a:p>
        </p:txBody>
      </p:sp>
    </p:spTree>
    <p:extLst>
      <p:ext uri="{BB962C8B-B14F-4D97-AF65-F5344CB8AC3E}">
        <p14:creationId xmlns:p14="http://schemas.microsoft.com/office/powerpoint/2010/main" val="247295929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flipH="1">
            <a:off x="5807141" y="3962074"/>
            <a:ext cx="365059" cy="14120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Line 31"/>
          <p:cNvSpPr>
            <a:spLocks noChangeShapeType="1"/>
          </p:cNvSpPr>
          <p:nvPr/>
        </p:nvSpPr>
        <p:spPr bwMode="auto">
          <a:xfrm>
            <a:off x="1006541" y="1983603"/>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2">
                  <a:lumMod val="50000"/>
                </a:schemeClr>
              </a:solidFill>
            </a:endParaRPr>
          </a:p>
        </p:txBody>
      </p:sp>
      <p:sp>
        <p:nvSpPr>
          <p:cNvPr id="121857" name="Text Box 2"/>
          <p:cNvSpPr txBox="1">
            <a:spLocks noChangeArrowheads="1"/>
          </p:cNvSpPr>
          <p:nvPr/>
        </p:nvSpPr>
        <p:spPr bwMode="auto">
          <a:xfrm>
            <a:off x="441325" y="152400"/>
            <a:ext cx="8166166" cy="954107"/>
          </a:xfrm>
          <a:prstGeom prst="rect">
            <a:avLst/>
          </a:prstGeom>
          <a:solidFill>
            <a:schemeClr val="bg1"/>
          </a:solidFill>
          <a:ln w="28575">
            <a:solidFill>
              <a:schemeClr val="accent1">
                <a:lumMod val="75000"/>
              </a:schemeClr>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smtClean="0">
                <a:solidFill>
                  <a:schemeClr val="tx2"/>
                </a:solidFill>
                <a:latin typeface="Trebuchet MS" panose="020B0603020202020204" pitchFamily="34" charset="0"/>
              </a:rPr>
              <a:t>Multi-Tiered </a:t>
            </a:r>
            <a:r>
              <a:rPr lang="en-US" sz="2800" b="1" dirty="0">
                <a:solidFill>
                  <a:schemeClr val="tx2"/>
                </a:solidFill>
                <a:latin typeface="Trebuchet MS" panose="020B0603020202020204" pitchFamily="34" charset="0"/>
              </a:rPr>
              <a:t>System of Support </a:t>
            </a:r>
          </a:p>
          <a:p>
            <a:pPr algn="ctr">
              <a:spcBef>
                <a:spcPts val="0"/>
              </a:spcBef>
            </a:pPr>
            <a:r>
              <a:rPr lang="en-US" sz="2800" b="1" dirty="0">
                <a:solidFill>
                  <a:schemeClr val="tx2"/>
                </a:solidFill>
                <a:latin typeface="Trebuchet MS" panose="020B0603020202020204" pitchFamily="34" charset="0"/>
              </a:rPr>
              <a:t>Necessary </a:t>
            </a:r>
            <a:r>
              <a:rPr lang="en-US" sz="2800" b="1" dirty="0" smtClean="0">
                <a:solidFill>
                  <a:schemeClr val="tx2"/>
                </a:solidFill>
                <a:latin typeface="Trebuchet MS" panose="020B0603020202020204" pitchFamily="34" charset="0"/>
              </a:rPr>
              <a:t>Conversations within Teams</a:t>
            </a:r>
            <a:endParaRPr lang="en-US" sz="2800" dirty="0">
              <a:solidFill>
                <a:schemeClr val="tx2"/>
              </a:solidFill>
              <a:latin typeface="Trebuchet MS" panose="020B0603020202020204" pitchFamily="34" charset="0"/>
            </a:endParaRPr>
          </a:p>
        </p:txBody>
      </p:sp>
      <p:sp>
        <p:nvSpPr>
          <p:cNvPr id="121859" name="Text Box 14"/>
          <p:cNvSpPr txBox="1">
            <a:spLocks noChangeArrowheads="1"/>
          </p:cNvSpPr>
          <p:nvPr/>
        </p:nvSpPr>
        <p:spPr bwMode="auto">
          <a:xfrm>
            <a:off x="3292540" y="4179994"/>
            <a:ext cx="2167731" cy="396875"/>
          </a:xfrm>
          <a:prstGeom prst="rect">
            <a:avLst/>
          </a:prstGeom>
          <a:solidFill>
            <a:srgbClr val="FFFF00"/>
          </a:solidFill>
          <a:ln w="9525">
            <a:solidFill>
              <a:srgbClr val="3333CC"/>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b="1" dirty="0">
                <a:latin typeface="Trebuchet MS" panose="020B0603020202020204" pitchFamily="34" charset="0"/>
              </a:rPr>
              <a:t> </a:t>
            </a:r>
            <a:r>
              <a:rPr lang="en-US" sz="1600" b="1" dirty="0">
                <a:latin typeface="Trebuchet MS" panose="020B0603020202020204" pitchFamily="34" charset="0"/>
              </a:rPr>
              <a:t>CICO</a:t>
            </a:r>
          </a:p>
        </p:txBody>
      </p:sp>
      <p:sp>
        <p:nvSpPr>
          <p:cNvPr id="121860" name="Text Box 15"/>
          <p:cNvSpPr txBox="1">
            <a:spLocks noChangeArrowheads="1"/>
          </p:cNvSpPr>
          <p:nvPr/>
        </p:nvSpPr>
        <p:spPr bwMode="auto">
          <a:xfrm>
            <a:off x="3292541" y="4671512"/>
            <a:ext cx="2167730" cy="523220"/>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b="1" dirty="0">
                <a:solidFill>
                  <a:srgbClr val="000000"/>
                </a:solidFill>
                <a:latin typeface="Trebuchet MS" panose="020B0603020202020204" pitchFamily="34" charset="0"/>
                <a:cs typeface="Arial" charset="0"/>
              </a:rPr>
              <a:t>Group </a:t>
            </a:r>
            <a:r>
              <a:rPr lang="en-US" sz="1600" b="1" dirty="0" smtClean="0">
                <a:solidFill>
                  <a:srgbClr val="000000"/>
                </a:solidFill>
                <a:latin typeface="Trebuchet MS" panose="020B0603020202020204" pitchFamily="34" charset="0"/>
                <a:cs typeface="Arial" charset="0"/>
              </a:rPr>
              <a:t>interventions</a:t>
            </a:r>
          </a:p>
          <a:p>
            <a:pPr algn="ctr">
              <a:spcBef>
                <a:spcPct val="50000"/>
              </a:spcBef>
            </a:pPr>
            <a:endParaRPr lang="en-US" sz="800" b="1" dirty="0">
              <a:solidFill>
                <a:srgbClr val="000000"/>
              </a:solidFill>
              <a:latin typeface="Trebuchet MS" panose="020B0603020202020204" pitchFamily="34" charset="0"/>
              <a:cs typeface="Arial" charset="0"/>
            </a:endParaRPr>
          </a:p>
        </p:txBody>
      </p:sp>
      <p:sp>
        <p:nvSpPr>
          <p:cNvPr id="121861" name="Text Box 16"/>
          <p:cNvSpPr txBox="1">
            <a:spLocks noChangeArrowheads="1"/>
          </p:cNvSpPr>
          <p:nvPr/>
        </p:nvSpPr>
        <p:spPr bwMode="auto">
          <a:xfrm>
            <a:off x="3292542" y="5284456"/>
            <a:ext cx="2167730" cy="584775"/>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dirty="0">
                <a:solidFill>
                  <a:srgbClr val="000000"/>
                </a:solidFill>
                <a:latin typeface="Trebuchet MS" panose="020B0603020202020204" pitchFamily="34" charset="0"/>
              </a:rPr>
              <a:t>Group w. individual</a:t>
            </a:r>
          </a:p>
          <a:p>
            <a:pPr algn="ctr"/>
            <a:r>
              <a:rPr lang="en-US" sz="1600" b="1" dirty="0" smtClean="0">
                <a:solidFill>
                  <a:srgbClr val="000000"/>
                </a:solidFill>
                <a:latin typeface="Trebuchet MS" panose="020B0603020202020204" pitchFamily="34" charset="0"/>
              </a:rPr>
              <a:t>features</a:t>
            </a:r>
            <a:endParaRPr lang="en-US" sz="1600" b="1" dirty="0">
              <a:solidFill>
                <a:srgbClr val="000000"/>
              </a:solidFill>
              <a:latin typeface="Trebuchet MS" panose="020B0603020202020204" pitchFamily="34" charset="0"/>
            </a:endParaRPr>
          </a:p>
        </p:txBody>
      </p:sp>
      <p:sp>
        <p:nvSpPr>
          <p:cNvPr id="121862" name="Text Box 18"/>
          <p:cNvSpPr txBox="1">
            <a:spLocks noChangeArrowheads="1"/>
          </p:cNvSpPr>
          <p:nvPr/>
        </p:nvSpPr>
        <p:spPr bwMode="auto">
          <a:xfrm>
            <a:off x="6493669" y="4156351"/>
            <a:ext cx="1133921" cy="2377574"/>
          </a:xfrm>
          <a:prstGeom prst="rect">
            <a:avLst/>
          </a:prstGeom>
          <a:solidFill>
            <a:srgbClr val="FFBDBD"/>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dirty="0">
                <a:solidFill>
                  <a:schemeClr val="bg2">
                    <a:lumMod val="50000"/>
                  </a:schemeClr>
                </a:solidFill>
                <a:latin typeface="Trebuchet MS" panose="020B0603020202020204" pitchFamily="34" charset="0"/>
              </a:rPr>
              <a:t>FBA/</a:t>
            </a:r>
            <a:r>
              <a:rPr lang="en-US" sz="1600" b="1" dirty="0" smtClean="0">
                <a:solidFill>
                  <a:schemeClr val="bg2">
                    <a:lumMod val="50000"/>
                  </a:schemeClr>
                </a:solidFill>
                <a:latin typeface="Trebuchet MS" panose="020B0603020202020204" pitchFamily="34" charset="0"/>
              </a:rPr>
              <a:t>BSP</a:t>
            </a:r>
          </a:p>
          <a:p>
            <a:pPr algn="ctr">
              <a:spcBef>
                <a:spcPct val="25000"/>
              </a:spcBef>
            </a:pPr>
            <a:r>
              <a:rPr lang="en-US" sz="1600" b="1" dirty="0" smtClean="0">
                <a:solidFill>
                  <a:schemeClr val="bg2">
                    <a:lumMod val="50000"/>
                  </a:schemeClr>
                </a:solidFill>
                <a:latin typeface="Trebuchet MS" panose="020B0603020202020204" pitchFamily="34" charset="0"/>
              </a:rPr>
              <a:t>PTR</a:t>
            </a:r>
          </a:p>
          <a:p>
            <a:pPr algn="ctr">
              <a:spcBef>
                <a:spcPct val="25000"/>
              </a:spcBef>
            </a:pPr>
            <a:endParaRPr lang="en-US" sz="1600" b="1" dirty="0">
              <a:solidFill>
                <a:schemeClr val="bg2">
                  <a:lumMod val="50000"/>
                </a:schemeClr>
              </a:solidFill>
              <a:latin typeface="Trebuchet MS" panose="020B0603020202020204" pitchFamily="34" charset="0"/>
            </a:endParaRPr>
          </a:p>
          <a:p>
            <a:pPr algn="ctr">
              <a:spcBef>
                <a:spcPct val="25000"/>
              </a:spcBef>
            </a:pPr>
            <a:endParaRPr lang="en-US" sz="1600" b="1" dirty="0" smtClean="0">
              <a:solidFill>
                <a:schemeClr val="bg2">
                  <a:lumMod val="50000"/>
                </a:schemeClr>
              </a:solidFill>
              <a:latin typeface="Trebuchet MS" panose="020B0603020202020204" pitchFamily="34" charset="0"/>
            </a:endParaRPr>
          </a:p>
          <a:p>
            <a:pPr algn="ctr">
              <a:spcBef>
                <a:spcPct val="25000"/>
              </a:spcBef>
            </a:pPr>
            <a:endParaRPr lang="en-US" sz="1600" b="1" dirty="0">
              <a:solidFill>
                <a:schemeClr val="bg2">
                  <a:lumMod val="50000"/>
                </a:schemeClr>
              </a:solidFill>
              <a:latin typeface="Trebuchet MS" panose="020B0603020202020204" pitchFamily="34" charset="0"/>
            </a:endParaRPr>
          </a:p>
          <a:p>
            <a:pPr algn="ctr">
              <a:spcBef>
                <a:spcPct val="25000"/>
              </a:spcBef>
            </a:pPr>
            <a:endParaRPr lang="en-US" sz="1600" b="1" dirty="0" smtClean="0">
              <a:solidFill>
                <a:schemeClr val="bg2">
                  <a:lumMod val="50000"/>
                </a:schemeClr>
              </a:solidFill>
              <a:latin typeface="Trebuchet MS" panose="020B0603020202020204" pitchFamily="34" charset="0"/>
            </a:endParaRPr>
          </a:p>
          <a:p>
            <a:pPr algn="ctr">
              <a:spcBef>
                <a:spcPct val="25000"/>
              </a:spcBef>
            </a:pPr>
            <a:endParaRPr lang="en-US" sz="1600" b="1" dirty="0" smtClean="0">
              <a:solidFill>
                <a:schemeClr val="bg2">
                  <a:lumMod val="50000"/>
                </a:schemeClr>
              </a:solidFill>
              <a:latin typeface="Trebuchet MS" panose="020B0603020202020204" pitchFamily="34" charset="0"/>
            </a:endParaRPr>
          </a:p>
          <a:p>
            <a:pPr algn="ctr">
              <a:spcBef>
                <a:spcPct val="25000"/>
              </a:spcBef>
            </a:pPr>
            <a:endParaRPr lang="en-US" sz="1000" b="1" dirty="0">
              <a:solidFill>
                <a:schemeClr val="bg2">
                  <a:lumMod val="50000"/>
                </a:schemeClr>
              </a:solidFill>
              <a:latin typeface="Trebuchet MS" panose="020B0603020202020204" pitchFamily="34" charset="0"/>
            </a:endParaRPr>
          </a:p>
        </p:txBody>
      </p:sp>
      <p:sp>
        <p:nvSpPr>
          <p:cNvPr id="121863" name="Line 31"/>
          <p:cNvSpPr>
            <a:spLocks noChangeShapeType="1"/>
          </p:cNvSpPr>
          <p:nvPr/>
        </p:nvSpPr>
        <p:spPr bwMode="auto">
          <a:xfrm>
            <a:off x="854141" y="3017133"/>
            <a:ext cx="0" cy="9791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2">
                  <a:lumMod val="50000"/>
                </a:schemeClr>
              </a:solidFill>
            </a:endParaRPr>
          </a:p>
        </p:txBody>
      </p:sp>
      <p:sp>
        <p:nvSpPr>
          <p:cNvPr id="121866" name="Text Box 39"/>
          <p:cNvSpPr txBox="1">
            <a:spLocks noChangeArrowheads="1"/>
          </p:cNvSpPr>
          <p:nvPr/>
        </p:nvSpPr>
        <p:spPr bwMode="auto">
          <a:xfrm>
            <a:off x="6857999" y="1398828"/>
            <a:ext cx="1749491" cy="338554"/>
          </a:xfrm>
          <a:prstGeom prst="rect">
            <a:avLst/>
          </a:prstGeom>
          <a:solidFill>
            <a:srgbClr val="FFBDBD"/>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solidFill>
                  <a:schemeClr val="bg2">
                    <a:lumMod val="50000"/>
                  </a:schemeClr>
                </a:solidFill>
                <a:latin typeface="Trebuchet MS" panose="020B0603020202020204" pitchFamily="34" charset="0"/>
              </a:rPr>
              <a:t>Tier 3 </a:t>
            </a:r>
            <a:r>
              <a:rPr lang="en-US" sz="1600" b="1" dirty="0" smtClean="0">
                <a:solidFill>
                  <a:schemeClr val="bg2">
                    <a:lumMod val="50000"/>
                  </a:schemeClr>
                </a:solidFill>
                <a:latin typeface="Trebuchet MS" panose="020B0603020202020204" pitchFamily="34" charset="0"/>
              </a:rPr>
              <a:t>Team</a:t>
            </a:r>
            <a:endParaRPr lang="en-US" sz="1600" b="1" dirty="0">
              <a:solidFill>
                <a:schemeClr val="bg2">
                  <a:lumMod val="50000"/>
                </a:schemeClr>
              </a:solidFill>
              <a:latin typeface="Trebuchet MS" panose="020B0603020202020204" pitchFamily="34" charset="0"/>
            </a:endParaRPr>
          </a:p>
        </p:txBody>
      </p:sp>
      <p:sp>
        <p:nvSpPr>
          <p:cNvPr id="121867" name="Text Box 42"/>
          <p:cNvSpPr txBox="1">
            <a:spLocks noChangeArrowheads="1"/>
          </p:cNvSpPr>
          <p:nvPr/>
        </p:nvSpPr>
        <p:spPr bwMode="auto">
          <a:xfrm>
            <a:off x="3292540" y="5979047"/>
            <a:ext cx="2167731" cy="584775"/>
          </a:xfrm>
          <a:prstGeom prst="rect">
            <a:avLst/>
          </a:prstGeom>
          <a:solidFill>
            <a:srgbClr val="FFCC00">
              <a:alpha val="50195"/>
            </a:srgb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ts val="0"/>
              </a:spcBef>
            </a:pPr>
            <a:r>
              <a:rPr lang="en-US" sz="1600" b="1" dirty="0">
                <a:latin typeface="Trebuchet MS" panose="020B0603020202020204" pitchFamily="34" charset="0"/>
              </a:rPr>
              <a:t>Brief </a:t>
            </a:r>
          </a:p>
          <a:p>
            <a:pPr algn="ctr" eaLnBrk="1" hangingPunct="1">
              <a:spcBef>
                <a:spcPts val="0"/>
              </a:spcBef>
            </a:pPr>
            <a:r>
              <a:rPr lang="en-US" sz="1600" b="1" dirty="0" smtClean="0">
                <a:latin typeface="Trebuchet MS" panose="020B0603020202020204" pitchFamily="34" charset="0"/>
              </a:rPr>
              <a:t>FBA/BSP</a:t>
            </a:r>
            <a:endParaRPr lang="en-US" sz="1600" b="1" dirty="0">
              <a:latin typeface="Trebuchet MS" panose="020B0603020202020204" pitchFamily="34" charset="0"/>
            </a:endParaRPr>
          </a:p>
        </p:txBody>
      </p:sp>
      <p:sp>
        <p:nvSpPr>
          <p:cNvPr id="121870" name="Line 28"/>
          <p:cNvSpPr>
            <a:spLocks noChangeShapeType="1"/>
          </p:cNvSpPr>
          <p:nvPr/>
        </p:nvSpPr>
        <p:spPr bwMode="auto">
          <a:xfrm flipH="1">
            <a:off x="7489085" y="3257925"/>
            <a:ext cx="279934" cy="8984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2">
                  <a:lumMod val="50000"/>
                </a:schemeClr>
              </a:solidFill>
            </a:endParaRPr>
          </a:p>
        </p:txBody>
      </p:sp>
      <p:sp>
        <p:nvSpPr>
          <p:cNvPr id="121871" name="Text Box 18"/>
          <p:cNvSpPr txBox="1">
            <a:spLocks noChangeArrowheads="1"/>
          </p:cNvSpPr>
          <p:nvPr/>
        </p:nvSpPr>
        <p:spPr bwMode="auto">
          <a:xfrm>
            <a:off x="7906638" y="4164980"/>
            <a:ext cx="1127059" cy="2369880"/>
          </a:xfrm>
          <a:prstGeom prst="rect">
            <a:avLst/>
          </a:prstGeom>
          <a:solidFill>
            <a:srgbClr val="FFBDBD"/>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dirty="0" smtClean="0">
                <a:solidFill>
                  <a:schemeClr val="bg2">
                    <a:lumMod val="50000"/>
                  </a:schemeClr>
                </a:solidFill>
                <a:latin typeface="Trebuchet MS" panose="020B0603020202020204" pitchFamily="34" charset="0"/>
              </a:rPr>
              <a:t>Person Centered Planning</a:t>
            </a:r>
          </a:p>
          <a:p>
            <a:pPr algn="ctr">
              <a:spcBef>
                <a:spcPct val="25000"/>
              </a:spcBef>
            </a:pPr>
            <a:endParaRPr lang="en-US" sz="1600" b="1" dirty="0">
              <a:solidFill>
                <a:schemeClr val="bg2">
                  <a:lumMod val="50000"/>
                </a:schemeClr>
              </a:solidFill>
              <a:latin typeface="Trebuchet MS" panose="020B0603020202020204" pitchFamily="34" charset="0"/>
            </a:endParaRPr>
          </a:p>
          <a:p>
            <a:pPr algn="ctr">
              <a:spcBef>
                <a:spcPct val="25000"/>
              </a:spcBef>
            </a:pPr>
            <a:endParaRPr lang="en-US" sz="1600" b="1" dirty="0" smtClean="0">
              <a:solidFill>
                <a:schemeClr val="bg2">
                  <a:lumMod val="50000"/>
                </a:schemeClr>
              </a:solidFill>
              <a:latin typeface="Trebuchet MS" panose="020B0603020202020204" pitchFamily="34" charset="0"/>
            </a:endParaRPr>
          </a:p>
          <a:p>
            <a:pPr algn="ctr">
              <a:spcBef>
                <a:spcPct val="25000"/>
              </a:spcBef>
            </a:pPr>
            <a:endParaRPr lang="en-US" sz="1600" b="1" dirty="0">
              <a:solidFill>
                <a:schemeClr val="bg2">
                  <a:lumMod val="50000"/>
                </a:schemeClr>
              </a:solidFill>
              <a:latin typeface="Trebuchet MS" panose="020B0603020202020204" pitchFamily="34" charset="0"/>
            </a:endParaRPr>
          </a:p>
          <a:p>
            <a:pPr algn="ctr">
              <a:spcBef>
                <a:spcPct val="25000"/>
              </a:spcBef>
            </a:pPr>
            <a:endParaRPr lang="en-US" sz="1600" b="1" dirty="0" smtClean="0">
              <a:solidFill>
                <a:schemeClr val="bg2">
                  <a:lumMod val="50000"/>
                </a:schemeClr>
              </a:solidFill>
              <a:latin typeface="Trebuchet MS" panose="020B0603020202020204" pitchFamily="34" charset="0"/>
            </a:endParaRPr>
          </a:p>
          <a:p>
            <a:pPr algn="ctr">
              <a:spcBef>
                <a:spcPct val="25000"/>
              </a:spcBef>
            </a:pPr>
            <a:endParaRPr lang="en-US" sz="1600" b="1" dirty="0">
              <a:solidFill>
                <a:schemeClr val="bg2">
                  <a:lumMod val="50000"/>
                </a:schemeClr>
              </a:solidFill>
              <a:latin typeface="Trebuchet MS" panose="020B0603020202020204" pitchFamily="34" charset="0"/>
            </a:endParaRPr>
          </a:p>
        </p:txBody>
      </p:sp>
      <p:sp>
        <p:nvSpPr>
          <p:cNvPr id="121872" name="Text Box 36"/>
          <p:cNvSpPr txBox="1">
            <a:spLocks noChangeArrowheads="1"/>
          </p:cNvSpPr>
          <p:nvPr/>
        </p:nvSpPr>
        <p:spPr bwMode="auto">
          <a:xfrm>
            <a:off x="3292541" y="1405459"/>
            <a:ext cx="1676400" cy="338554"/>
          </a:xfrm>
          <a:prstGeom prst="rect">
            <a:avLst/>
          </a:prstGeom>
          <a:solidFill>
            <a:srgbClr val="FFFF00"/>
          </a:solidFill>
          <a:ln w="9525">
            <a:solidFill>
              <a:srgbClr val="000000"/>
            </a:solidFill>
            <a:miter lim="800000"/>
            <a:headEnd/>
            <a:tailEnd/>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T</a:t>
            </a:r>
            <a:r>
              <a:rPr lang="en-US" sz="1600" b="1" dirty="0" smtClean="0">
                <a:latin typeface="Trebuchet MS" panose="020B0603020202020204" pitchFamily="34" charset="0"/>
              </a:rPr>
              <a:t>eam</a:t>
            </a:r>
            <a:endParaRPr lang="en-US" sz="1600" b="1" dirty="0">
              <a:latin typeface="Trebuchet MS" panose="020B0603020202020204" pitchFamily="34" charset="0"/>
            </a:endParaRPr>
          </a:p>
        </p:txBody>
      </p:sp>
      <p:sp>
        <p:nvSpPr>
          <p:cNvPr id="121873" name="Line 63"/>
          <p:cNvSpPr>
            <a:spLocks noChangeShapeType="1"/>
          </p:cNvSpPr>
          <p:nvPr/>
        </p:nvSpPr>
        <p:spPr bwMode="auto">
          <a:xfrm>
            <a:off x="1920941" y="1710259"/>
            <a:ext cx="12657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75" name="Line 65"/>
          <p:cNvSpPr>
            <a:spLocks noChangeShapeType="1"/>
          </p:cNvSpPr>
          <p:nvPr/>
        </p:nvSpPr>
        <p:spPr bwMode="auto">
          <a:xfrm>
            <a:off x="5045141" y="1718218"/>
            <a:ext cx="1524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78" name="Text Box 77"/>
          <p:cNvSpPr txBox="1">
            <a:spLocks noChangeArrowheads="1"/>
          </p:cNvSpPr>
          <p:nvPr/>
        </p:nvSpPr>
        <p:spPr bwMode="auto">
          <a:xfrm>
            <a:off x="549341" y="2243659"/>
            <a:ext cx="1066800" cy="366713"/>
          </a:xfrm>
          <a:prstGeom prst="rect">
            <a:avLst/>
          </a:prstGeom>
          <a:solidFill>
            <a:srgbClr val="CCFC60"/>
          </a:solid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solidFill>
                <a:schemeClr val="bg2">
                  <a:lumMod val="50000"/>
                </a:schemeClr>
              </a:solidFill>
            </a:endParaRPr>
          </a:p>
        </p:txBody>
      </p:sp>
      <p:sp>
        <p:nvSpPr>
          <p:cNvPr id="121879" name="Text Box 78"/>
          <p:cNvSpPr txBox="1">
            <a:spLocks noChangeArrowheads="1"/>
          </p:cNvSpPr>
          <p:nvPr/>
        </p:nvSpPr>
        <p:spPr bwMode="auto">
          <a:xfrm>
            <a:off x="244541" y="2278945"/>
            <a:ext cx="1600200" cy="738188"/>
          </a:xfrm>
          <a:prstGeom prst="rect">
            <a:avLst/>
          </a:prstGeom>
          <a:solidFill>
            <a:srgbClr val="CCFC6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solidFill>
                  <a:schemeClr val="bg2">
                    <a:lumMod val="50000"/>
                  </a:schemeClr>
                </a:solidFill>
              </a:rPr>
              <a:t>Plans SW &amp; Class-wide supports</a:t>
            </a:r>
          </a:p>
        </p:txBody>
      </p:sp>
      <p:sp>
        <p:nvSpPr>
          <p:cNvPr id="121881" name="Text Box 80"/>
          <p:cNvSpPr txBox="1">
            <a:spLocks noChangeArrowheads="1"/>
          </p:cNvSpPr>
          <p:nvPr/>
        </p:nvSpPr>
        <p:spPr bwMode="auto">
          <a:xfrm>
            <a:off x="1981200" y="2297003"/>
            <a:ext cx="2301942" cy="1665071"/>
          </a:xfrm>
          <a:prstGeom prst="rect">
            <a:avLst/>
          </a:prstGeom>
          <a:solidFill>
            <a:schemeClr val="bg1"/>
          </a:solidFill>
          <a:ln w="76200">
            <a:solidFill>
              <a:srgbClr val="FFFF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b="1" u="sng" dirty="0" smtClean="0"/>
              <a:t>System </a:t>
            </a:r>
          </a:p>
          <a:p>
            <a:pPr algn="ctr" eaLnBrk="1" hangingPunct="1">
              <a:spcBef>
                <a:spcPct val="15000"/>
              </a:spcBef>
            </a:pPr>
            <a:r>
              <a:rPr lang="en-US" sz="1400" b="1" u="sng" dirty="0" smtClean="0"/>
              <a:t>Conversations</a:t>
            </a:r>
          </a:p>
          <a:p>
            <a:pPr algn="ctr" eaLnBrk="1" hangingPunct="1">
              <a:spcBef>
                <a:spcPct val="15000"/>
              </a:spcBef>
            </a:pPr>
            <a:r>
              <a:rPr lang="en-US" sz="1400" dirty="0" smtClean="0"/>
              <a:t>Uses </a:t>
            </a:r>
            <a:r>
              <a:rPr lang="en-US" sz="1400" dirty="0"/>
              <a:t>p</a:t>
            </a:r>
            <a:r>
              <a:rPr lang="en-US" sz="1400" dirty="0" smtClean="0"/>
              <a:t>rocess </a:t>
            </a:r>
            <a:r>
              <a:rPr lang="en-US" sz="1400" dirty="0"/>
              <a:t>data; </a:t>
            </a:r>
            <a:r>
              <a:rPr lang="en-US" sz="1400" dirty="0" smtClean="0"/>
              <a:t>evaluates overall effectiveness; does not involve discussion of individual students</a:t>
            </a:r>
            <a:endParaRPr lang="en-US" sz="1400" dirty="0"/>
          </a:p>
        </p:txBody>
      </p:sp>
      <p:sp>
        <p:nvSpPr>
          <p:cNvPr id="121882" name="Text Box 81"/>
          <p:cNvSpPr txBox="1">
            <a:spLocks noChangeArrowheads="1"/>
          </p:cNvSpPr>
          <p:nvPr/>
        </p:nvSpPr>
        <p:spPr bwMode="auto">
          <a:xfrm>
            <a:off x="4351403" y="2303839"/>
            <a:ext cx="2125597" cy="1632755"/>
          </a:xfrm>
          <a:prstGeom prst="rect">
            <a:avLst/>
          </a:prstGeom>
          <a:solidFill>
            <a:schemeClr val="bg1"/>
          </a:solidFill>
          <a:ln w="76200">
            <a:solidFill>
              <a:srgbClr val="FFFF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b="1" u="sng" dirty="0" smtClean="0"/>
              <a:t>Problem Solving Conversations</a:t>
            </a:r>
            <a:endParaRPr lang="en-US" sz="1400" dirty="0" smtClean="0"/>
          </a:p>
          <a:p>
            <a:pPr algn="ctr" eaLnBrk="1" hangingPunct="1">
              <a:spcBef>
                <a:spcPct val="15000"/>
              </a:spcBef>
            </a:pPr>
            <a:r>
              <a:rPr lang="en-US" sz="1400" dirty="0"/>
              <a:t>M</a:t>
            </a:r>
            <a:r>
              <a:rPr lang="en-US" sz="1400" dirty="0" smtClean="0"/>
              <a:t>atches students to interventions and monitors progress, making adjustments as needed</a:t>
            </a:r>
          </a:p>
        </p:txBody>
      </p:sp>
      <p:sp>
        <p:nvSpPr>
          <p:cNvPr id="121883" name="Text Box 82"/>
          <p:cNvSpPr txBox="1">
            <a:spLocks noChangeArrowheads="1"/>
          </p:cNvSpPr>
          <p:nvPr/>
        </p:nvSpPr>
        <p:spPr bwMode="auto">
          <a:xfrm>
            <a:off x="6857999" y="2303839"/>
            <a:ext cx="1749492" cy="954088"/>
          </a:xfrm>
          <a:prstGeom prst="rect">
            <a:avLst/>
          </a:prstGeom>
          <a:solidFill>
            <a:srgbClr val="FFBDBD"/>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solidFill>
                  <a:schemeClr val="bg2">
                    <a:lumMod val="50000"/>
                  </a:schemeClr>
                </a:solidFill>
              </a:rPr>
              <a:t>Uses Process data; determines overall intervention effectiveness</a:t>
            </a:r>
          </a:p>
        </p:txBody>
      </p:sp>
      <p:sp>
        <p:nvSpPr>
          <p:cNvPr id="121892" name="Text Box 39"/>
          <p:cNvSpPr txBox="1">
            <a:spLocks noChangeArrowheads="1"/>
          </p:cNvSpPr>
          <p:nvPr/>
        </p:nvSpPr>
        <p:spPr bwMode="auto">
          <a:xfrm>
            <a:off x="168341" y="1405459"/>
            <a:ext cx="1676400" cy="584775"/>
          </a:xfrm>
          <a:prstGeom prst="rect">
            <a:avLst/>
          </a:prstGeom>
          <a:solidFill>
            <a:srgbClr val="CCFC60"/>
          </a:solidFill>
          <a:ln>
            <a:solidFill>
              <a:srgbClr val="3333CC"/>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solidFill>
                  <a:schemeClr val="bg2">
                    <a:lumMod val="50000"/>
                  </a:schemeClr>
                </a:solidFill>
                <a:latin typeface="Trebuchet MS" panose="020B0603020202020204" pitchFamily="34" charset="0"/>
              </a:rPr>
              <a:t>School-wide</a:t>
            </a:r>
            <a:br>
              <a:rPr lang="en-US" sz="1600" b="1" dirty="0">
                <a:solidFill>
                  <a:schemeClr val="bg2">
                    <a:lumMod val="50000"/>
                  </a:schemeClr>
                </a:solidFill>
                <a:latin typeface="Trebuchet MS" panose="020B0603020202020204" pitchFamily="34" charset="0"/>
              </a:rPr>
            </a:br>
            <a:r>
              <a:rPr lang="en-US" sz="1600" b="1" dirty="0">
                <a:solidFill>
                  <a:schemeClr val="bg2">
                    <a:lumMod val="50000"/>
                  </a:schemeClr>
                </a:solidFill>
                <a:latin typeface="Trebuchet MS" panose="020B0603020202020204" pitchFamily="34" charset="0"/>
              </a:rPr>
              <a:t>Team</a:t>
            </a:r>
          </a:p>
        </p:txBody>
      </p:sp>
      <p:sp>
        <p:nvSpPr>
          <p:cNvPr id="121893" name="Text Box 39"/>
          <p:cNvSpPr txBox="1">
            <a:spLocks noChangeArrowheads="1"/>
          </p:cNvSpPr>
          <p:nvPr/>
        </p:nvSpPr>
        <p:spPr bwMode="auto">
          <a:xfrm>
            <a:off x="244541" y="4072459"/>
            <a:ext cx="1600200" cy="2554545"/>
          </a:xfrm>
          <a:prstGeom prst="rect">
            <a:avLst/>
          </a:prstGeom>
          <a:solidFill>
            <a:srgbClr val="CCFC60"/>
          </a:solidFill>
          <a:ln>
            <a:solidFill>
              <a:srgbClr val="3333CC"/>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solidFill>
                  <a:schemeClr val="bg2">
                    <a:lumMod val="50000"/>
                  </a:schemeClr>
                </a:solidFill>
                <a:latin typeface="Trebuchet MS" panose="020B0603020202020204" pitchFamily="34" charset="0"/>
              </a:rPr>
              <a:t>Universal Support through SW </a:t>
            </a:r>
            <a:r>
              <a:rPr lang="en-US" sz="1600" b="1" dirty="0" smtClean="0">
                <a:solidFill>
                  <a:schemeClr val="bg2">
                    <a:lumMod val="50000"/>
                  </a:schemeClr>
                </a:solidFill>
                <a:latin typeface="Trebuchet MS" panose="020B0603020202020204" pitchFamily="34" charset="0"/>
              </a:rPr>
              <a:t>Program</a:t>
            </a:r>
          </a:p>
          <a:p>
            <a:pPr algn="ctr" eaLnBrk="1" hangingPunct="1">
              <a:spcBef>
                <a:spcPct val="50000"/>
              </a:spcBef>
            </a:pPr>
            <a:endParaRPr lang="en-US" sz="1600" b="1" dirty="0">
              <a:solidFill>
                <a:schemeClr val="bg2">
                  <a:lumMod val="50000"/>
                </a:schemeClr>
              </a:solidFill>
              <a:latin typeface="Trebuchet MS" panose="020B0603020202020204" pitchFamily="34" charset="0"/>
            </a:endParaRPr>
          </a:p>
          <a:p>
            <a:pPr algn="ctr" eaLnBrk="1" hangingPunct="1">
              <a:spcBef>
                <a:spcPct val="50000"/>
              </a:spcBef>
            </a:pPr>
            <a:endParaRPr lang="en-US" sz="1600" b="1" dirty="0" smtClean="0">
              <a:solidFill>
                <a:schemeClr val="bg2">
                  <a:lumMod val="50000"/>
                </a:schemeClr>
              </a:solidFill>
              <a:latin typeface="Trebuchet MS" panose="020B0603020202020204" pitchFamily="34" charset="0"/>
            </a:endParaRPr>
          </a:p>
          <a:p>
            <a:pPr algn="ctr" eaLnBrk="1" hangingPunct="1">
              <a:spcBef>
                <a:spcPct val="50000"/>
              </a:spcBef>
            </a:pPr>
            <a:endParaRPr lang="en-US" sz="1600" b="1" dirty="0">
              <a:solidFill>
                <a:schemeClr val="bg2">
                  <a:lumMod val="50000"/>
                </a:schemeClr>
              </a:solidFill>
              <a:latin typeface="Trebuchet MS" panose="020B0603020202020204" pitchFamily="34" charset="0"/>
            </a:endParaRPr>
          </a:p>
          <a:p>
            <a:pPr algn="ctr" eaLnBrk="1" hangingPunct="1">
              <a:spcBef>
                <a:spcPct val="50000"/>
              </a:spcBef>
            </a:pPr>
            <a:endParaRPr lang="en-US" sz="1600" b="1" dirty="0">
              <a:solidFill>
                <a:schemeClr val="bg2">
                  <a:lumMod val="50000"/>
                </a:schemeClr>
              </a:solidFill>
              <a:latin typeface="Trebuchet MS" panose="020B0603020202020204" pitchFamily="34" charset="0"/>
            </a:endParaRPr>
          </a:p>
        </p:txBody>
      </p:sp>
      <p:sp>
        <p:nvSpPr>
          <p:cNvPr id="121894" name="TextBox 3"/>
          <p:cNvSpPr txBox="1">
            <a:spLocks noChangeArrowheads="1"/>
          </p:cNvSpPr>
          <p:nvPr/>
        </p:nvSpPr>
        <p:spPr bwMode="auto">
          <a:xfrm>
            <a:off x="5213444" y="6533925"/>
            <a:ext cx="381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i="1" dirty="0">
                <a:latin typeface="Candara" charset="0"/>
              </a:rPr>
              <a:t>Adapted from the Illinois PBIS Network </a:t>
            </a:r>
          </a:p>
        </p:txBody>
      </p:sp>
      <p:cxnSp>
        <p:nvCxnSpPr>
          <p:cNvPr id="5" name="Straight Arrow Connector 4"/>
          <p:cNvCxnSpPr/>
          <p:nvPr/>
        </p:nvCxnSpPr>
        <p:spPr>
          <a:xfrm flipH="1">
            <a:off x="3673541" y="2004544"/>
            <a:ext cx="228601"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1" name="Line 31"/>
          <p:cNvSpPr>
            <a:spLocks noChangeShapeType="1"/>
          </p:cNvSpPr>
          <p:nvPr/>
        </p:nvSpPr>
        <p:spPr bwMode="auto">
          <a:xfrm>
            <a:off x="7732745" y="1994073"/>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2">
                  <a:lumMod val="50000"/>
                </a:schemeClr>
              </a:solidFill>
            </a:endParaRPr>
          </a:p>
        </p:txBody>
      </p:sp>
      <p:cxnSp>
        <p:nvCxnSpPr>
          <p:cNvPr id="48" name="Straight Arrow Connector 47"/>
          <p:cNvCxnSpPr/>
          <p:nvPr/>
        </p:nvCxnSpPr>
        <p:spPr>
          <a:xfrm>
            <a:off x="4351403" y="2004544"/>
            <a:ext cx="274638" cy="1917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9" name="Left Brace 18"/>
          <p:cNvSpPr/>
          <p:nvPr/>
        </p:nvSpPr>
        <p:spPr>
          <a:xfrm>
            <a:off x="2867857" y="4072459"/>
            <a:ext cx="424685" cy="2633837"/>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e 19"/>
          <p:cNvSpPr/>
          <p:nvPr/>
        </p:nvSpPr>
        <p:spPr>
          <a:xfrm>
            <a:off x="5460272" y="4072459"/>
            <a:ext cx="346869" cy="2633837"/>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Connector 21"/>
          <p:cNvCxnSpPr>
            <a:endCxn id="19" idx="1"/>
          </p:cNvCxnSpPr>
          <p:nvPr/>
        </p:nvCxnSpPr>
        <p:spPr>
          <a:xfrm>
            <a:off x="2499411" y="3962074"/>
            <a:ext cx="368446" cy="1427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Line 28"/>
          <p:cNvSpPr>
            <a:spLocks noChangeShapeType="1"/>
          </p:cNvSpPr>
          <p:nvPr/>
        </p:nvSpPr>
        <p:spPr bwMode="auto">
          <a:xfrm>
            <a:off x="7769019" y="3257927"/>
            <a:ext cx="231980" cy="9220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2">
                  <a:lumMod val="50000"/>
                </a:schemeClr>
              </a:solidFill>
            </a:endParaRPr>
          </a:p>
        </p:txBody>
      </p:sp>
    </p:spTree>
    <p:extLst>
      <p:ext uri="{BB962C8B-B14F-4D97-AF65-F5344CB8AC3E}">
        <p14:creationId xmlns:p14="http://schemas.microsoft.com/office/powerpoint/2010/main" val="4690105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25144" y="5115791"/>
            <a:ext cx="1183771" cy="976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577544" y="5268191"/>
            <a:ext cx="1183771" cy="976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43029" y="3803383"/>
            <a:ext cx="681571" cy="1683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p:cNvSpPr txBox="1">
            <a:spLocks noChangeArrowheads="1"/>
          </p:cNvSpPr>
          <p:nvPr/>
        </p:nvSpPr>
        <p:spPr>
          <a:xfrm>
            <a:off x="317500" y="228600"/>
            <a:ext cx="8001000" cy="923925"/>
          </a:xfrm>
          <a:prstGeom prst="rect">
            <a:avLst/>
          </a:prstGeom>
          <a:solidFill>
            <a:srgbClr val="FFE301"/>
          </a:solidFill>
          <a:ln w="57150">
            <a:solidFill>
              <a:schemeClr val="accent1">
                <a:lumMod val="75000"/>
              </a:schemeClr>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200" b="1" dirty="0" smtClean="0">
                <a:latin typeface="Trebuchet MS" panose="020B0603020202020204" pitchFamily="34" charset="0"/>
              </a:rPr>
              <a:t>Tier 2 Team: </a:t>
            </a:r>
            <a:r>
              <a:rPr lang="en-US" sz="3200" b="1" dirty="0">
                <a:latin typeface="Trebuchet MS" panose="020B0603020202020204" pitchFamily="34" charset="0"/>
              </a:rPr>
              <a:t>2 Types of Conversations</a:t>
            </a:r>
            <a:endParaRPr lang="en-US" b="1" dirty="0">
              <a:solidFill>
                <a:srgbClr val="FF0000"/>
              </a:solidFill>
              <a:latin typeface="Cambria" charset="0"/>
            </a:endParaRPr>
          </a:p>
        </p:txBody>
      </p:sp>
      <p:sp>
        <p:nvSpPr>
          <p:cNvPr id="9" name="Text Box 36"/>
          <p:cNvSpPr txBox="1">
            <a:spLocks noChangeArrowheads="1"/>
          </p:cNvSpPr>
          <p:nvPr/>
        </p:nvSpPr>
        <p:spPr bwMode="auto">
          <a:xfrm>
            <a:off x="2590800" y="1405458"/>
            <a:ext cx="2895600" cy="523220"/>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800" b="1" dirty="0">
                <a:latin typeface="Trebuchet MS" panose="020B0603020202020204" pitchFamily="34" charset="0"/>
              </a:rPr>
              <a:t>Tier 2 T</a:t>
            </a:r>
            <a:r>
              <a:rPr lang="en-US" sz="2800" b="1" dirty="0" smtClean="0">
                <a:latin typeface="Trebuchet MS" panose="020B0603020202020204" pitchFamily="34" charset="0"/>
              </a:rPr>
              <a:t>eam</a:t>
            </a:r>
            <a:endParaRPr lang="en-US" sz="2800" b="1" dirty="0">
              <a:latin typeface="Trebuchet MS" panose="020B0603020202020204" pitchFamily="34" charset="0"/>
            </a:endParaRPr>
          </a:p>
        </p:txBody>
      </p:sp>
      <p:sp>
        <p:nvSpPr>
          <p:cNvPr id="10" name="Line 63"/>
          <p:cNvSpPr>
            <a:spLocks noChangeShapeType="1"/>
          </p:cNvSpPr>
          <p:nvPr/>
        </p:nvSpPr>
        <p:spPr bwMode="auto">
          <a:xfrm>
            <a:off x="1144715" y="1710259"/>
            <a:ext cx="1265712" cy="0"/>
          </a:xfrm>
          <a:prstGeom prst="line">
            <a:avLst/>
          </a:prstGeom>
          <a:noFill/>
          <a:ln w="9525">
            <a:solidFill>
              <a:schemeClr val="bg1">
                <a:lumMod val="75000"/>
              </a:schemeClr>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65"/>
          <p:cNvSpPr>
            <a:spLocks noChangeShapeType="1"/>
          </p:cNvSpPr>
          <p:nvPr/>
        </p:nvSpPr>
        <p:spPr bwMode="auto">
          <a:xfrm>
            <a:off x="5633191" y="1718218"/>
            <a:ext cx="1524000" cy="0"/>
          </a:xfrm>
          <a:prstGeom prst="line">
            <a:avLst/>
          </a:prstGeom>
          <a:noFill/>
          <a:ln w="9525">
            <a:solidFill>
              <a:schemeClr val="bg1">
                <a:lumMod val="75000"/>
              </a:schemeClr>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Text Box 80"/>
          <p:cNvSpPr txBox="1">
            <a:spLocks noChangeArrowheads="1"/>
          </p:cNvSpPr>
          <p:nvPr/>
        </p:nvSpPr>
        <p:spPr bwMode="auto">
          <a:xfrm>
            <a:off x="457200" y="2297003"/>
            <a:ext cx="3825942" cy="2031325"/>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2000" b="1" u="sng" dirty="0"/>
              <a:t>System </a:t>
            </a:r>
          </a:p>
          <a:p>
            <a:pPr algn="ctr" eaLnBrk="1" hangingPunct="1">
              <a:spcBef>
                <a:spcPct val="15000"/>
              </a:spcBef>
            </a:pPr>
            <a:r>
              <a:rPr lang="en-US" sz="2000" b="1" u="sng" dirty="0"/>
              <a:t>Conversations</a:t>
            </a:r>
          </a:p>
          <a:p>
            <a:pPr algn="ctr" eaLnBrk="1" hangingPunct="1">
              <a:spcBef>
                <a:spcPct val="15000"/>
              </a:spcBef>
            </a:pPr>
            <a:r>
              <a:rPr lang="en-US" sz="2000" dirty="0"/>
              <a:t>Uses process data; evaluates overall effectiveness; does not involve discussion of individual students</a:t>
            </a:r>
          </a:p>
        </p:txBody>
      </p:sp>
      <p:sp>
        <p:nvSpPr>
          <p:cNvPr id="16" name="Text Box 81"/>
          <p:cNvSpPr txBox="1">
            <a:spLocks noChangeArrowheads="1"/>
          </p:cNvSpPr>
          <p:nvPr/>
        </p:nvSpPr>
        <p:spPr bwMode="auto">
          <a:xfrm>
            <a:off x="4351402" y="2303839"/>
            <a:ext cx="3801998" cy="1985159"/>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2000" b="1" u="sng" dirty="0"/>
              <a:t>Problem Solving Conversations</a:t>
            </a:r>
            <a:endParaRPr lang="en-US" sz="2000" dirty="0"/>
          </a:p>
          <a:p>
            <a:pPr algn="ctr" eaLnBrk="1" hangingPunct="1">
              <a:spcBef>
                <a:spcPct val="15000"/>
              </a:spcBef>
            </a:pPr>
            <a:r>
              <a:rPr lang="en-US" sz="2000" dirty="0"/>
              <a:t>Matches students to interventions and monitors progress, making adjustments as needed</a:t>
            </a:r>
          </a:p>
        </p:txBody>
      </p:sp>
      <p:cxnSp>
        <p:nvCxnSpPr>
          <p:cNvPr id="17" name="Straight Arrow Connector 16"/>
          <p:cNvCxnSpPr/>
          <p:nvPr/>
        </p:nvCxnSpPr>
        <p:spPr>
          <a:xfrm flipH="1">
            <a:off x="3673541" y="2004544"/>
            <a:ext cx="228601"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4351403" y="2004544"/>
            <a:ext cx="274638" cy="1917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9" name="Group 18"/>
          <p:cNvGrpSpPr/>
          <p:nvPr/>
        </p:nvGrpSpPr>
        <p:grpSpPr>
          <a:xfrm rot="1686142">
            <a:off x="2351307" y="3732704"/>
            <a:ext cx="3531449" cy="3213603"/>
            <a:chOff x="1621757" y="2920389"/>
            <a:chExt cx="1788662" cy="1597304"/>
          </a:xfrm>
          <a:effectLst>
            <a:reflection blurRad="6350" stA="52000" endA="300" endPos="35000" dir="5400000" sy="-100000" algn="bl" rotWithShape="0"/>
          </a:effectLst>
        </p:grpSpPr>
        <p:sp>
          <p:nvSpPr>
            <p:cNvPr id="20" name="Freeform 19"/>
            <p:cNvSpPr/>
            <p:nvPr/>
          </p:nvSpPr>
          <p:spPr>
            <a:xfrm>
              <a:off x="1621757" y="3315063"/>
              <a:ext cx="1058747" cy="120263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60000"/>
                <a:lumOff val="4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rot="19962890">
              <a:off x="1851219" y="3832239"/>
              <a:ext cx="599822" cy="168276"/>
            </a:xfrm>
            <a:prstGeom prst="rect">
              <a:avLst/>
            </a:prstGeom>
            <a:noFill/>
          </p:spPr>
          <p:txBody>
            <a:bodyPr wrap="square" rtlCol="0">
              <a:spAutoFit/>
            </a:bodyPr>
            <a:lstStyle/>
            <a:p>
              <a:pPr algn="ctr"/>
              <a:r>
                <a:rPr lang="en-US" sz="1600" b="1" dirty="0" smtClean="0"/>
                <a:t>Systems</a:t>
              </a:r>
            </a:p>
          </p:txBody>
        </p:sp>
        <p:sp>
          <p:nvSpPr>
            <p:cNvPr id="22" name="Freeform 21"/>
            <p:cNvSpPr/>
            <p:nvPr/>
          </p:nvSpPr>
          <p:spPr>
            <a:xfrm>
              <a:off x="2351672" y="2920389"/>
              <a:ext cx="1058747" cy="1202631"/>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4">
                <a:lumMod val="20000"/>
                <a:lumOff val="8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rot="20049099">
              <a:off x="2584348" y="3425803"/>
              <a:ext cx="593392" cy="290659"/>
            </a:xfrm>
            <a:prstGeom prst="rect">
              <a:avLst/>
            </a:prstGeom>
            <a:noFill/>
          </p:spPr>
          <p:txBody>
            <a:bodyPr wrap="square" rtlCol="0">
              <a:spAutoFit/>
            </a:bodyPr>
            <a:lstStyle/>
            <a:p>
              <a:pPr algn="ctr"/>
              <a:r>
                <a:rPr lang="en-US" sz="1600" b="1" dirty="0" smtClean="0"/>
                <a:t>Problem-Solving</a:t>
              </a:r>
            </a:p>
          </p:txBody>
        </p:sp>
      </p:grpSp>
    </p:spTree>
    <p:extLst>
      <p:ext uri="{BB962C8B-B14F-4D97-AF65-F5344CB8AC3E}">
        <p14:creationId xmlns:p14="http://schemas.microsoft.com/office/powerpoint/2010/main" val="2667862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 Teach Reinforce – 10/15/14</a:t>
            </a:r>
            <a:endParaRPr lang="en-US" dirty="0"/>
          </a:p>
        </p:txBody>
      </p:sp>
      <p:sp>
        <p:nvSpPr>
          <p:cNvPr id="3" name="Content Placeholder 2"/>
          <p:cNvSpPr>
            <a:spLocks noGrp="1"/>
          </p:cNvSpPr>
          <p:nvPr>
            <p:ph idx="1"/>
          </p:nvPr>
        </p:nvSpPr>
        <p:spPr/>
        <p:txBody>
          <a:bodyPr>
            <a:normAutofit/>
          </a:bodyPr>
          <a:lstStyle/>
          <a:p>
            <a:r>
              <a:rPr lang="en-US" sz="2400" dirty="0"/>
              <a:t>PTR Day </a:t>
            </a:r>
            <a:r>
              <a:rPr lang="en-US" sz="2400" dirty="0" smtClean="0"/>
              <a:t>1 - Total participants - 112 </a:t>
            </a:r>
          </a:p>
          <a:p>
            <a:pPr lvl="1"/>
            <a:r>
              <a:rPr lang="en-US" sz="2400" dirty="0" smtClean="0"/>
              <a:t>Districts 15 	</a:t>
            </a:r>
          </a:p>
          <a:p>
            <a:pPr lvl="1"/>
            <a:r>
              <a:rPr lang="en-US" sz="2400" dirty="0" smtClean="0"/>
              <a:t>Schools 55 </a:t>
            </a:r>
          </a:p>
          <a:p>
            <a:endParaRPr lang="en-US" sz="2400" dirty="0"/>
          </a:p>
          <a:p>
            <a:r>
              <a:rPr lang="en-US" sz="2400" dirty="0" smtClean="0"/>
              <a:t>Reminder of Day 2 – 4/30/15</a:t>
            </a:r>
          </a:p>
          <a:p>
            <a:endParaRPr lang="en-US" sz="2400" dirty="0"/>
          </a:p>
          <a:p>
            <a:r>
              <a:rPr lang="en-US" sz="2400" dirty="0" smtClean="0"/>
              <a:t>Master Facilitator Update</a:t>
            </a:r>
          </a:p>
          <a:p>
            <a:pPr lvl="1"/>
            <a:r>
              <a:rPr lang="en-US" sz="2200" dirty="0" smtClean="0"/>
              <a:t>4 Master Facilitators</a:t>
            </a:r>
          </a:p>
          <a:p>
            <a:pPr lvl="2"/>
            <a:r>
              <a:rPr lang="en-US" sz="2000" dirty="0" smtClean="0"/>
              <a:t>Capital, Colonial, Milford, Red Clay</a:t>
            </a:r>
            <a:endParaRPr lang="en-US" sz="2000" dirty="0"/>
          </a:p>
        </p:txBody>
      </p:sp>
    </p:spTree>
    <p:extLst>
      <p:ext uri="{BB962C8B-B14F-4D97-AF65-F5344CB8AC3E}">
        <p14:creationId xmlns:p14="http://schemas.microsoft.com/office/powerpoint/2010/main" val="3425772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077200" cy="923925"/>
          </a:xfrm>
          <a:solidFill>
            <a:srgbClr val="FFE301"/>
          </a:solidFill>
          <a:ln w="57150">
            <a:solidFill>
              <a:schemeClr val="accent1">
                <a:lumMod val="75000"/>
              </a:schemeClr>
            </a:solidFill>
          </a:ln>
        </p:spPr>
        <p:txBody>
          <a:bodyPr rtlCol="0">
            <a:normAutofit/>
          </a:bodyPr>
          <a:lstStyle/>
          <a:p>
            <a:pPr eaLnBrk="1" fontAlgn="auto" hangingPunct="1">
              <a:spcAft>
                <a:spcPts val="0"/>
              </a:spcAft>
              <a:defRPr/>
            </a:pPr>
            <a:r>
              <a:rPr lang="en-US" sz="3200" b="1" dirty="0" smtClean="0">
                <a:latin typeface="Trebuchet MS" panose="020B0603020202020204" pitchFamily="34" charset="0"/>
              </a:rPr>
              <a:t>Tier 2</a:t>
            </a:r>
            <a:r>
              <a:rPr lang="en-US" sz="3200" b="1" dirty="0">
                <a:latin typeface="Trebuchet MS" panose="020B0603020202020204" pitchFamily="34" charset="0"/>
              </a:rPr>
              <a:t> </a:t>
            </a:r>
            <a:r>
              <a:rPr lang="en-US" sz="3200" b="1" dirty="0" smtClean="0">
                <a:latin typeface="Trebuchet MS" panose="020B0603020202020204" pitchFamily="34" charset="0"/>
              </a:rPr>
              <a:t>– Why 2 Conversations?</a:t>
            </a:r>
            <a:endParaRPr lang="en-US" sz="3200" b="1" dirty="0">
              <a:latin typeface="Trebuchet MS" panose="020B0603020202020204" pitchFamily="34" charset="0"/>
            </a:endParaRPr>
          </a:p>
        </p:txBody>
      </p:sp>
      <p:sp>
        <p:nvSpPr>
          <p:cNvPr id="3" name="Content Placeholder 2"/>
          <p:cNvSpPr>
            <a:spLocks noGrp="1"/>
          </p:cNvSpPr>
          <p:nvPr>
            <p:ph idx="1"/>
          </p:nvPr>
        </p:nvSpPr>
        <p:spPr>
          <a:xfrm>
            <a:off x="228600" y="1312642"/>
            <a:ext cx="8458200" cy="5334000"/>
          </a:xfrm>
        </p:spPr>
        <p:txBody>
          <a:bodyPr rtlCol="0">
            <a:normAutofit fontScale="92500" lnSpcReduction="10000"/>
          </a:bodyPr>
          <a:lstStyle/>
          <a:p>
            <a:pPr lvl="1" eaLnBrk="1" fontAlgn="auto" hangingPunct="1">
              <a:buClr>
                <a:srgbClr val="3333CC"/>
              </a:buClr>
              <a:buFont typeface="Wingdings" panose="05000000000000000000" pitchFamily="2" charset="2"/>
              <a:buChar char="§"/>
              <a:defRPr/>
            </a:pPr>
            <a:r>
              <a:rPr lang="en-US" sz="2400" dirty="0">
                <a:ea typeface="Verdana" panose="020B0604030504040204" pitchFamily="34" charset="0"/>
                <a:cs typeface="Verdana" panose="020B0604030504040204" pitchFamily="34" charset="0"/>
              </a:rPr>
              <a:t>E</a:t>
            </a:r>
            <a:r>
              <a:rPr lang="en-US" sz="2400" dirty="0" smtClean="0">
                <a:ea typeface="Verdana" panose="020B0604030504040204" pitchFamily="34" charset="0"/>
                <a:cs typeface="Verdana" panose="020B0604030504040204" pitchFamily="34" charset="0"/>
              </a:rPr>
              <a:t>nsure interventions are </a:t>
            </a:r>
            <a:r>
              <a:rPr lang="en-US" sz="2400" u="sng" dirty="0" smtClean="0">
                <a:ea typeface="Verdana" panose="020B0604030504040204" pitchFamily="34" charset="0"/>
                <a:cs typeface="Verdana" panose="020B0604030504040204" pitchFamily="34" charset="0"/>
              </a:rPr>
              <a:t>efficient</a:t>
            </a:r>
          </a:p>
          <a:p>
            <a:pPr lvl="2">
              <a:buClr>
                <a:srgbClr val="3333CC"/>
              </a:buClr>
              <a:buFont typeface="Wingdings" panose="05000000000000000000" pitchFamily="2" charset="2"/>
              <a:buChar char="§"/>
              <a:defRPr/>
            </a:pPr>
            <a:r>
              <a:rPr lang="en-US" sz="2400" dirty="0" smtClean="0">
                <a:ea typeface="Verdana" panose="020B0604030504040204" pitchFamily="34" charset="0"/>
                <a:cs typeface="Verdana" panose="020B0604030504040204" pitchFamily="34" charset="0"/>
              </a:rPr>
              <a:t>Continuously available so students can receive support quickly (within 2-3 </a:t>
            </a:r>
            <a:r>
              <a:rPr lang="en-US" sz="2400" dirty="0">
                <a:ea typeface="Verdana" panose="020B0604030504040204" pitchFamily="34" charset="0"/>
                <a:cs typeface="Verdana" panose="020B0604030504040204" pitchFamily="34" charset="0"/>
              </a:rPr>
              <a:t>days </a:t>
            </a:r>
            <a:r>
              <a:rPr lang="en-US" sz="2400" dirty="0" smtClean="0">
                <a:ea typeface="Verdana" panose="020B0604030504040204" pitchFamily="34" charset="0"/>
                <a:cs typeface="Verdana" panose="020B0604030504040204" pitchFamily="34" charset="0"/>
              </a:rPr>
              <a:t>optimally)</a:t>
            </a:r>
          </a:p>
          <a:p>
            <a:pPr lvl="2" eaLnBrk="1" fontAlgn="auto" hangingPunct="1">
              <a:buClr>
                <a:srgbClr val="3333CC"/>
              </a:buClr>
              <a:buFont typeface="Wingdings" panose="05000000000000000000" pitchFamily="2" charset="2"/>
              <a:buChar char="§"/>
              <a:defRPr/>
            </a:pPr>
            <a:endParaRPr lang="en-US" sz="1050" dirty="0" smtClean="0">
              <a:ea typeface="Verdana" panose="020B0604030504040204" pitchFamily="34" charset="0"/>
              <a:cs typeface="Verdana" panose="020B0604030504040204" pitchFamily="34" charset="0"/>
            </a:endParaRPr>
          </a:p>
          <a:p>
            <a:pPr lvl="1" eaLnBrk="1" fontAlgn="auto" hangingPunct="1">
              <a:buClr>
                <a:srgbClr val="3333CC"/>
              </a:buClr>
              <a:buFont typeface="Wingdings" panose="05000000000000000000" pitchFamily="2" charset="2"/>
              <a:buChar char="§"/>
              <a:defRPr/>
            </a:pPr>
            <a:r>
              <a:rPr lang="en-US" sz="2400" dirty="0" smtClean="0">
                <a:ea typeface="Verdana" panose="020B0604030504040204" pitchFamily="34" charset="0"/>
                <a:cs typeface="Verdana" panose="020B0604030504040204" pitchFamily="34" charset="0"/>
              </a:rPr>
              <a:t>Use </a:t>
            </a:r>
            <a:r>
              <a:rPr lang="en-US" sz="2400" u="sng" dirty="0">
                <a:ea typeface="Verdana" panose="020B0604030504040204" pitchFamily="34" charset="0"/>
                <a:cs typeface="Verdana" panose="020B0604030504040204" pitchFamily="34" charset="0"/>
              </a:rPr>
              <a:t>m</a:t>
            </a:r>
            <a:r>
              <a:rPr lang="en-US" sz="2400" u="sng" dirty="0" smtClean="0">
                <a:ea typeface="Verdana" panose="020B0604030504040204" pitchFamily="34" charset="0"/>
                <a:cs typeface="Verdana" panose="020B0604030504040204" pitchFamily="34" charset="0"/>
              </a:rPr>
              <a:t>inimal time </a:t>
            </a:r>
            <a:r>
              <a:rPr lang="en-US" sz="2400" dirty="0" smtClean="0">
                <a:ea typeface="Verdana" panose="020B0604030504040204" pitchFamily="34" charset="0"/>
                <a:cs typeface="Verdana" panose="020B0604030504040204" pitchFamily="34" charset="0"/>
              </a:rPr>
              <a:t>commitment required </a:t>
            </a:r>
            <a:r>
              <a:rPr lang="en-US" sz="2400" u="sng" dirty="0" smtClean="0">
                <a:ea typeface="Verdana" panose="020B0604030504040204" pitchFamily="34" charset="0"/>
                <a:cs typeface="Verdana" panose="020B0604030504040204" pitchFamily="34" charset="0"/>
              </a:rPr>
              <a:t>from classroom teachers</a:t>
            </a:r>
          </a:p>
          <a:p>
            <a:pPr lvl="1" eaLnBrk="1" fontAlgn="auto" hangingPunct="1">
              <a:buClr>
                <a:srgbClr val="3333CC"/>
              </a:buClr>
              <a:buFont typeface="Wingdings" panose="05000000000000000000" pitchFamily="2" charset="2"/>
              <a:buChar char="§"/>
              <a:defRPr/>
            </a:pPr>
            <a:endParaRPr lang="en-US" sz="1050" dirty="0" smtClean="0">
              <a:ea typeface="Verdana" panose="020B0604030504040204" pitchFamily="34" charset="0"/>
              <a:cs typeface="Verdana" panose="020B0604030504040204" pitchFamily="34" charset="0"/>
            </a:endParaRPr>
          </a:p>
          <a:p>
            <a:pPr lvl="1" eaLnBrk="1" fontAlgn="auto" hangingPunct="1">
              <a:buClr>
                <a:srgbClr val="3333CC"/>
              </a:buClr>
              <a:buFont typeface="Wingdings" panose="05000000000000000000" pitchFamily="2" charset="2"/>
              <a:buChar char="§"/>
              <a:defRPr/>
            </a:pPr>
            <a:r>
              <a:rPr lang="en-US" sz="2400" dirty="0" smtClean="0">
                <a:ea typeface="Verdana" panose="020B0604030504040204" pitchFamily="34" charset="0"/>
                <a:cs typeface="Verdana" panose="020B0604030504040204" pitchFamily="34" charset="0"/>
              </a:rPr>
              <a:t>The required skill sets needed by teachers are </a:t>
            </a:r>
            <a:r>
              <a:rPr lang="en-US" sz="2400" u="sng" dirty="0" smtClean="0">
                <a:ea typeface="Verdana" panose="020B0604030504040204" pitchFamily="34" charset="0"/>
                <a:cs typeface="Verdana" panose="020B0604030504040204" pitchFamily="34" charset="0"/>
              </a:rPr>
              <a:t>easily learned</a:t>
            </a:r>
          </a:p>
          <a:p>
            <a:pPr lvl="1" eaLnBrk="1" fontAlgn="auto" hangingPunct="1">
              <a:buClr>
                <a:srgbClr val="3333CC"/>
              </a:buClr>
              <a:buFont typeface="Wingdings" panose="05000000000000000000" pitchFamily="2" charset="2"/>
              <a:buChar char="§"/>
              <a:defRPr/>
            </a:pPr>
            <a:endParaRPr lang="en-US" sz="1050" dirty="0" smtClean="0">
              <a:ea typeface="Verdana" panose="020B0604030504040204" pitchFamily="34" charset="0"/>
              <a:cs typeface="Verdana" panose="020B0604030504040204" pitchFamily="34" charset="0"/>
            </a:endParaRPr>
          </a:p>
          <a:p>
            <a:pPr lvl="1" eaLnBrk="1" fontAlgn="auto" hangingPunct="1">
              <a:buClr>
                <a:srgbClr val="3333CC"/>
              </a:buClr>
              <a:buFont typeface="Wingdings" panose="05000000000000000000" pitchFamily="2" charset="2"/>
              <a:buChar char="§"/>
              <a:defRPr/>
            </a:pPr>
            <a:r>
              <a:rPr lang="en-US" sz="2400" dirty="0" smtClean="0">
                <a:ea typeface="Verdana" panose="020B0604030504040204" pitchFamily="34" charset="0"/>
                <a:cs typeface="Verdana" panose="020B0604030504040204" pitchFamily="34" charset="0"/>
              </a:rPr>
              <a:t>Interventions should be </a:t>
            </a:r>
            <a:r>
              <a:rPr lang="en-US" sz="2400" u="sng" dirty="0" smtClean="0">
                <a:ea typeface="Verdana" panose="020B0604030504040204" pitchFamily="34" charset="0"/>
                <a:cs typeface="Verdana" panose="020B0604030504040204" pitchFamily="34" charset="0"/>
              </a:rPr>
              <a:t>aligned </a:t>
            </a:r>
            <a:r>
              <a:rPr lang="en-US" sz="2400" dirty="0" smtClean="0">
                <a:ea typeface="Verdana" panose="020B0604030504040204" pitchFamily="34" charset="0"/>
                <a:cs typeface="Verdana" panose="020B0604030504040204" pitchFamily="34" charset="0"/>
              </a:rPr>
              <a:t>with school-wide expectations</a:t>
            </a:r>
          </a:p>
          <a:p>
            <a:pPr lvl="1" eaLnBrk="1" fontAlgn="auto" hangingPunct="1">
              <a:buClr>
                <a:srgbClr val="3333CC"/>
              </a:buClr>
              <a:buFont typeface="Wingdings" panose="05000000000000000000" pitchFamily="2" charset="2"/>
              <a:buChar char="§"/>
              <a:defRPr/>
            </a:pPr>
            <a:endParaRPr lang="en-US" sz="1050" dirty="0" smtClean="0">
              <a:ea typeface="Verdana" panose="020B0604030504040204" pitchFamily="34" charset="0"/>
              <a:cs typeface="Verdana" panose="020B0604030504040204" pitchFamily="34" charset="0"/>
            </a:endParaRPr>
          </a:p>
          <a:p>
            <a:pPr lvl="1" eaLnBrk="1" fontAlgn="auto" hangingPunct="1">
              <a:buClr>
                <a:srgbClr val="3333CC"/>
              </a:buClr>
              <a:buFont typeface="Wingdings" panose="05000000000000000000" pitchFamily="2" charset="2"/>
              <a:buChar char="§"/>
              <a:defRPr/>
            </a:pPr>
            <a:r>
              <a:rPr lang="en-US" sz="2400" dirty="0" smtClean="0">
                <a:ea typeface="Verdana" panose="020B0604030504040204" pitchFamily="34" charset="0"/>
                <a:cs typeface="Verdana" panose="020B0604030504040204" pitchFamily="34" charset="0"/>
              </a:rPr>
              <a:t>Allows for an emphasis on intervention designed to </a:t>
            </a:r>
            <a:r>
              <a:rPr lang="en-US" sz="2400" u="sng" dirty="0" smtClean="0">
                <a:ea typeface="Verdana" panose="020B0604030504040204" pitchFamily="34" charset="0"/>
                <a:cs typeface="Verdana" panose="020B0604030504040204" pitchFamily="34" charset="0"/>
              </a:rPr>
              <a:t>support multiple students simultaneously</a:t>
            </a:r>
            <a:r>
              <a:rPr lang="en-US" sz="2400" dirty="0" smtClean="0">
                <a:ea typeface="Verdana" panose="020B0604030504040204" pitchFamily="34" charset="0"/>
                <a:cs typeface="Verdana" panose="020B0604030504040204" pitchFamily="34" charset="0"/>
              </a:rPr>
              <a:t> </a:t>
            </a:r>
          </a:p>
          <a:p>
            <a:pPr lvl="2">
              <a:buClr>
                <a:srgbClr val="3333CC"/>
              </a:buClr>
              <a:buFont typeface="Wingdings" panose="05000000000000000000" pitchFamily="2" charset="2"/>
              <a:buChar char="§"/>
              <a:defRPr/>
            </a:pPr>
            <a:r>
              <a:rPr lang="en-US" sz="2200" dirty="0" smtClean="0">
                <a:ea typeface="Verdana" panose="020B0604030504040204" pitchFamily="34" charset="0"/>
                <a:cs typeface="Verdana" panose="020B0604030504040204" pitchFamily="34" charset="0"/>
              </a:rPr>
              <a:t>Consistently implemented with most students, some flexibility</a:t>
            </a:r>
          </a:p>
          <a:p>
            <a:pPr lvl="2" eaLnBrk="1" fontAlgn="auto" hangingPunct="1">
              <a:buClr>
                <a:srgbClr val="3333CC"/>
              </a:buClr>
              <a:buFont typeface="Wingdings" panose="05000000000000000000" pitchFamily="2" charset="2"/>
              <a:buChar char="§"/>
              <a:defRPr/>
            </a:pPr>
            <a:endParaRPr lang="en-US" sz="1050" dirty="0" smtClean="0">
              <a:ea typeface="Verdana" panose="020B0604030504040204" pitchFamily="34" charset="0"/>
              <a:cs typeface="Verdana" panose="020B0604030504040204" pitchFamily="34" charset="0"/>
            </a:endParaRPr>
          </a:p>
          <a:p>
            <a:pPr lvl="1" eaLnBrk="1" fontAlgn="auto" hangingPunct="1">
              <a:buClr>
                <a:srgbClr val="3333CC"/>
              </a:buClr>
              <a:buFont typeface="Wingdings" panose="05000000000000000000" pitchFamily="2" charset="2"/>
              <a:buChar char="§"/>
              <a:defRPr/>
            </a:pPr>
            <a:r>
              <a:rPr lang="en-US" sz="2400" dirty="0" smtClean="0">
                <a:ea typeface="Verdana" panose="020B0604030504040204" pitchFamily="34" charset="0"/>
                <a:cs typeface="Verdana" panose="020B0604030504040204" pitchFamily="34" charset="0"/>
              </a:rPr>
              <a:t>Ensure intervention selected </a:t>
            </a:r>
            <a:r>
              <a:rPr lang="en-US" sz="2400" u="sng" dirty="0" smtClean="0">
                <a:ea typeface="Verdana" panose="020B0604030504040204" pitchFamily="34" charset="0"/>
                <a:cs typeface="Verdana" panose="020B0604030504040204" pitchFamily="34" charset="0"/>
              </a:rPr>
              <a:t>matched to function </a:t>
            </a:r>
            <a:r>
              <a:rPr lang="en-US" sz="2400" dirty="0" smtClean="0">
                <a:ea typeface="Verdana" panose="020B0604030504040204" pitchFamily="34" charset="0"/>
                <a:cs typeface="Verdana" panose="020B0604030504040204" pitchFamily="34" charset="0"/>
              </a:rPr>
              <a:t>of </a:t>
            </a:r>
          </a:p>
          <a:p>
            <a:pPr marL="411480" lvl="1" indent="0" eaLnBrk="1" fontAlgn="auto" hangingPunct="1">
              <a:buClr>
                <a:srgbClr val="3333CC"/>
              </a:buClr>
              <a:buNone/>
              <a:defRPr/>
            </a:pPr>
            <a:r>
              <a:rPr lang="en-US" sz="2400" dirty="0">
                <a:ea typeface="Verdana" panose="020B0604030504040204" pitchFamily="34" charset="0"/>
                <a:cs typeface="Verdana" panose="020B0604030504040204" pitchFamily="34" charset="0"/>
              </a:rPr>
              <a:t> </a:t>
            </a:r>
            <a:r>
              <a:rPr lang="en-US" sz="2400" dirty="0" smtClean="0">
                <a:ea typeface="Verdana" panose="020B0604030504040204" pitchFamily="34" charset="0"/>
                <a:cs typeface="Verdana" panose="020B0604030504040204" pitchFamily="34" charset="0"/>
              </a:rPr>
              <a:t>   student behavior</a:t>
            </a:r>
          </a:p>
        </p:txBody>
      </p:sp>
      <p:sp>
        <p:nvSpPr>
          <p:cNvPr id="123907" name="TextBox 3"/>
          <p:cNvSpPr txBox="1">
            <a:spLocks noChangeArrowheads="1"/>
          </p:cNvSpPr>
          <p:nvPr/>
        </p:nvSpPr>
        <p:spPr bwMode="auto">
          <a:xfrm>
            <a:off x="5526206" y="6492753"/>
            <a:ext cx="35609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dirty="0">
                <a:latin typeface="+mj-lt"/>
              </a:rPr>
              <a:t>Adapted from Rose </a:t>
            </a:r>
            <a:r>
              <a:rPr lang="en-US" sz="1400" i="1" dirty="0" err="1">
                <a:latin typeface="+mj-lt"/>
              </a:rPr>
              <a:t>Iovannone</a:t>
            </a:r>
            <a:r>
              <a:rPr lang="en-US" sz="1400" i="1" dirty="0">
                <a:latin typeface="+mj-lt"/>
              </a:rPr>
              <a:t>, Brief PTR</a:t>
            </a:r>
          </a:p>
        </p:txBody>
      </p:sp>
    </p:spTree>
    <p:extLst>
      <p:ext uri="{BB962C8B-B14F-4D97-AF65-F5344CB8AC3E}">
        <p14:creationId xmlns:p14="http://schemas.microsoft.com/office/powerpoint/2010/main" val="38945994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349892" cy="4572000"/>
          </a:xfrm>
        </p:spPr>
        <p:txBody>
          <a:bodyPr>
            <a:normAutofit lnSpcReduction="10000"/>
          </a:bodyPr>
          <a:lstStyle/>
          <a:p>
            <a:pPr>
              <a:buClr>
                <a:srgbClr val="003399"/>
              </a:buClr>
            </a:pPr>
            <a:r>
              <a:rPr lang="en-US" sz="2400" dirty="0" smtClean="0"/>
              <a:t>Per intervention determine: </a:t>
            </a:r>
          </a:p>
          <a:p>
            <a:pPr lvl="1">
              <a:buClr>
                <a:srgbClr val="003399"/>
              </a:buClr>
              <a:buFont typeface="Arial"/>
              <a:buChar char="•"/>
            </a:pPr>
            <a:r>
              <a:rPr lang="en-US" dirty="0"/>
              <a:t>Types of student progress data used </a:t>
            </a:r>
          </a:p>
          <a:p>
            <a:pPr lvl="1">
              <a:buClr>
                <a:srgbClr val="003399"/>
              </a:buClr>
              <a:buFont typeface="Arial"/>
              <a:buChar char="•"/>
            </a:pPr>
            <a:r>
              <a:rPr lang="en-US" dirty="0"/>
              <a:t>Rules of effectiveness</a:t>
            </a:r>
          </a:p>
          <a:p>
            <a:pPr lvl="1">
              <a:buClr>
                <a:srgbClr val="003399"/>
              </a:buClr>
              <a:buFont typeface="Arial"/>
              <a:buChar char="•"/>
            </a:pPr>
            <a:r>
              <a:rPr lang="en-US" dirty="0"/>
              <a:t>Rules for intervention fading &amp; </a:t>
            </a:r>
            <a:r>
              <a:rPr lang="en-US" dirty="0" smtClean="0"/>
              <a:t>transition</a:t>
            </a:r>
          </a:p>
          <a:p>
            <a:pPr lvl="1">
              <a:buClr>
                <a:srgbClr val="003399"/>
              </a:buClr>
              <a:buFont typeface="Arial"/>
              <a:buChar char="•"/>
            </a:pPr>
            <a:endParaRPr lang="en-US" sz="1100" dirty="0" smtClean="0"/>
          </a:p>
          <a:p>
            <a:pPr>
              <a:buClr>
                <a:srgbClr val="003399"/>
              </a:buClr>
            </a:pPr>
            <a:r>
              <a:rPr lang="en-US" sz="2400" dirty="0" smtClean="0"/>
              <a:t>Identify how student progress data will be recorded and brought to system meeting</a:t>
            </a:r>
          </a:p>
          <a:p>
            <a:pPr>
              <a:buClr>
                <a:srgbClr val="003399"/>
              </a:buClr>
            </a:pPr>
            <a:endParaRPr lang="en-US" sz="1200" dirty="0" smtClean="0"/>
          </a:p>
          <a:p>
            <a:pPr>
              <a:buClr>
                <a:srgbClr val="003399"/>
              </a:buClr>
            </a:pPr>
            <a:r>
              <a:rPr lang="en-US" sz="2400" dirty="0"/>
              <a:t>Develop system to monitor overall intervention </a:t>
            </a:r>
            <a:r>
              <a:rPr lang="en-US" sz="2400" dirty="0" smtClean="0"/>
              <a:t>effectiveness</a:t>
            </a:r>
          </a:p>
          <a:p>
            <a:pPr>
              <a:buClr>
                <a:srgbClr val="003399"/>
              </a:buClr>
            </a:pPr>
            <a:endParaRPr lang="en-US" sz="1100" dirty="0"/>
          </a:p>
          <a:p>
            <a:pPr>
              <a:buClr>
                <a:srgbClr val="003399"/>
              </a:buClr>
            </a:pPr>
            <a:r>
              <a:rPr lang="en-US" sz="2400" dirty="0" smtClean="0"/>
              <a:t>Based on data identify gaps in types of interventions needed to support student body</a:t>
            </a:r>
            <a:endParaRPr lang="en-US" sz="2400" dirty="0"/>
          </a:p>
        </p:txBody>
      </p:sp>
      <p:sp>
        <p:nvSpPr>
          <p:cNvPr id="8" name="Title 1"/>
          <p:cNvSpPr txBox="1">
            <a:spLocks/>
          </p:cNvSpPr>
          <p:nvPr/>
        </p:nvSpPr>
        <p:spPr>
          <a:xfrm>
            <a:off x="304800" y="304800"/>
            <a:ext cx="8534400" cy="1143000"/>
          </a:xfrm>
          <a:prstGeom prst="rect">
            <a:avLst/>
          </a:prstGeom>
          <a:solidFill>
            <a:schemeClr val="bg2">
              <a:lumMod val="90000"/>
            </a:schemeClr>
          </a:solidFill>
          <a:ln w="28575">
            <a:solidFill>
              <a:schemeClr val="accent1">
                <a:lumMod val="75000"/>
              </a:schemeClr>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i="1" dirty="0">
                <a:latin typeface="Trebuchet MS" panose="020B0603020202020204" pitchFamily="34" charset="0"/>
              </a:rPr>
              <a:t>Tier 2 </a:t>
            </a:r>
            <a:r>
              <a:rPr lang="en-US" sz="2400" b="1" i="1" dirty="0" smtClean="0">
                <a:latin typeface="Trebuchet MS" panose="020B0603020202020204" pitchFamily="34" charset="0"/>
              </a:rPr>
              <a:t>System Conversation </a:t>
            </a:r>
            <a:r>
              <a:rPr lang="en-US" sz="3200" b="1" dirty="0" smtClean="0">
                <a:latin typeface="Trebuchet MS" panose="020B0603020202020204" pitchFamily="34" charset="0"/>
              </a:rPr>
              <a:t/>
            </a:r>
            <a:br>
              <a:rPr lang="en-US" sz="3200" b="1" dirty="0" smtClean="0">
                <a:latin typeface="Trebuchet MS" panose="020B0603020202020204" pitchFamily="34" charset="0"/>
              </a:rPr>
            </a:br>
            <a:r>
              <a:rPr lang="en-US" sz="3200" b="1" dirty="0">
                <a:latin typeface="Trebuchet MS" panose="020B0603020202020204" pitchFamily="34" charset="0"/>
              </a:rPr>
              <a:t> Monitoring </a:t>
            </a:r>
            <a:r>
              <a:rPr lang="en-US" sz="3200" b="1" dirty="0" smtClean="0">
                <a:latin typeface="Trebuchet MS" panose="020B0603020202020204" pitchFamily="34" charset="0"/>
              </a:rPr>
              <a:t>(On-Going)</a:t>
            </a:r>
            <a:endParaRPr lang="en-US" sz="3200" b="1" dirty="0">
              <a:latin typeface="Trebuchet MS" panose="020B0603020202020204" pitchFamily="34" charset="0"/>
            </a:endParaRPr>
          </a:p>
        </p:txBody>
      </p:sp>
      <p:grpSp>
        <p:nvGrpSpPr>
          <p:cNvPr id="9" name="Group 8"/>
          <p:cNvGrpSpPr/>
          <p:nvPr/>
        </p:nvGrpSpPr>
        <p:grpSpPr>
          <a:xfrm>
            <a:off x="7696200" y="2907"/>
            <a:ext cx="1084502" cy="1271758"/>
            <a:chOff x="3106502" y="479809"/>
            <a:chExt cx="1389302" cy="1653488"/>
          </a:xfrm>
          <a:solidFill>
            <a:schemeClr val="accent1">
              <a:lumMod val="60000"/>
              <a:lumOff val="40000"/>
            </a:schemeClr>
          </a:solidFill>
        </p:grpSpPr>
        <p:sp>
          <p:nvSpPr>
            <p:cNvPr id="10" name="Freeform 9"/>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p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rot="49032">
              <a:off x="3407607" y="1166496"/>
              <a:ext cx="787094" cy="280112"/>
            </a:xfrm>
            <a:prstGeom prst="rect">
              <a:avLst/>
            </a:prstGeom>
            <a:grp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32913993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a:solidFill>
            <a:schemeClr val="bg2">
              <a:lumMod val="90000"/>
            </a:schemeClr>
          </a:solidFill>
          <a:ln w="28575">
            <a:solidFill>
              <a:schemeClr val="accent1">
                <a:lumMod val="75000"/>
              </a:schemeClr>
            </a:solidFill>
          </a:ln>
        </p:spPr>
        <p:txBody>
          <a:bodyPr/>
          <a:lstStyle/>
          <a:p>
            <a:r>
              <a:rPr lang="en-US" sz="2400" b="1" i="1" dirty="0">
                <a:latin typeface="Trebuchet MS" panose="020B0603020202020204" pitchFamily="34" charset="0"/>
              </a:rPr>
              <a:t>Tier 2 System </a:t>
            </a:r>
            <a:r>
              <a:rPr lang="en-US" sz="2400" b="1" i="1" dirty="0" smtClean="0">
                <a:latin typeface="Trebuchet MS" panose="020B0603020202020204" pitchFamily="34" charset="0"/>
              </a:rPr>
              <a:t>Conversation:</a:t>
            </a:r>
            <a:r>
              <a:rPr lang="en-US" sz="3200" b="1" dirty="0" smtClean="0">
                <a:latin typeface="Trebuchet MS" panose="020B0603020202020204" pitchFamily="34" charset="0"/>
              </a:rPr>
              <a:t/>
            </a:r>
            <a:br>
              <a:rPr lang="en-US" sz="3200" b="1" dirty="0" smtClean="0">
                <a:latin typeface="Trebuchet MS" panose="020B0603020202020204" pitchFamily="34" charset="0"/>
              </a:rPr>
            </a:br>
            <a:r>
              <a:rPr lang="en-US" sz="3200" b="1" dirty="0" smtClean="0">
                <a:latin typeface="Trebuchet MS" panose="020B0603020202020204" pitchFamily="34" charset="0"/>
              </a:rPr>
              <a:t>     Overall Intervention </a:t>
            </a:r>
            <a:r>
              <a:rPr lang="en-US" sz="3200" b="1" dirty="0">
                <a:latin typeface="Trebuchet MS" panose="020B0603020202020204" pitchFamily="34" charset="0"/>
              </a:rPr>
              <a:t>E</a:t>
            </a:r>
            <a:r>
              <a:rPr lang="en-US" sz="3200" b="1" dirty="0" smtClean="0">
                <a:latin typeface="Trebuchet MS" panose="020B0603020202020204" pitchFamily="34" charset="0"/>
              </a:rPr>
              <a:t>ffectiveness</a:t>
            </a:r>
            <a:endParaRPr lang="en-US" sz="3200" b="1" dirty="0">
              <a:latin typeface="Trebuchet MS" panose="020B0603020202020204" pitchFamily="34" charset="0"/>
            </a:endParaRPr>
          </a:p>
        </p:txBody>
      </p:sp>
      <p:sp>
        <p:nvSpPr>
          <p:cNvPr id="3" name="Content Placeholder 2"/>
          <p:cNvSpPr>
            <a:spLocks noGrp="1"/>
          </p:cNvSpPr>
          <p:nvPr>
            <p:ph idx="1"/>
          </p:nvPr>
        </p:nvSpPr>
        <p:spPr>
          <a:xfrm>
            <a:off x="609600" y="1676400"/>
            <a:ext cx="7010400" cy="4800600"/>
          </a:xfrm>
        </p:spPr>
        <p:txBody>
          <a:bodyPr>
            <a:normAutofit/>
          </a:bodyPr>
          <a:lstStyle/>
          <a:p>
            <a:endParaRPr lang="en-US" dirty="0" smtClean="0"/>
          </a:p>
          <a:p>
            <a:pPr lvl="0"/>
            <a:r>
              <a:rPr lang="en-US" sz="2400" dirty="0" smtClean="0"/>
              <a:t>If </a:t>
            </a:r>
            <a:r>
              <a:rPr lang="en-US" sz="2400" u="sng" dirty="0" smtClean="0"/>
              <a:t>less </a:t>
            </a:r>
            <a:r>
              <a:rPr lang="en-US" sz="2400" u="sng" dirty="0"/>
              <a:t>than 70% of students are responding </a:t>
            </a:r>
            <a:r>
              <a:rPr lang="en-US" sz="2400" dirty="0"/>
              <a:t>to any of the interventions, the Tier 2 </a:t>
            </a:r>
            <a:r>
              <a:rPr lang="en-US" sz="2400" dirty="0" smtClean="0"/>
              <a:t>Team </a:t>
            </a:r>
            <a:r>
              <a:rPr lang="en-US" sz="2400" dirty="0"/>
              <a:t>should </a:t>
            </a:r>
            <a:r>
              <a:rPr lang="en-US" sz="2400" dirty="0" smtClean="0"/>
              <a:t>have a systems conversation to review </a:t>
            </a:r>
            <a:r>
              <a:rPr lang="en-US" sz="2400" dirty="0"/>
              <a:t>the fidelity of the </a:t>
            </a:r>
            <a:r>
              <a:rPr lang="en-US" sz="2400" dirty="0" smtClean="0"/>
              <a:t>intervention </a:t>
            </a:r>
            <a:r>
              <a:rPr lang="en-US" sz="2400" dirty="0"/>
              <a:t>and make adjustments as needed</a:t>
            </a:r>
            <a:r>
              <a:rPr lang="en-US" sz="2400" dirty="0" smtClean="0"/>
              <a:t>.</a:t>
            </a:r>
          </a:p>
          <a:p>
            <a:pPr lvl="0"/>
            <a:endParaRPr lang="en-US" sz="2400" dirty="0"/>
          </a:p>
          <a:p>
            <a:pPr lvl="0"/>
            <a:r>
              <a:rPr lang="en-US" sz="2400" dirty="0" smtClean="0"/>
              <a:t>For each intervention </a:t>
            </a:r>
            <a:r>
              <a:rPr lang="en-US" sz="2400" u="sng" dirty="0" smtClean="0"/>
              <a:t>a plan for progress monitoring </a:t>
            </a:r>
            <a:r>
              <a:rPr lang="en-US" sz="2400" dirty="0" smtClean="0"/>
              <a:t>will be established.  As part of a system conversation, the team will collect and summarize intervention data to assess overall response.  </a:t>
            </a:r>
            <a:endParaRPr lang="en-US" sz="2400" dirty="0"/>
          </a:p>
          <a:p>
            <a:endParaRPr lang="en-US" dirty="0"/>
          </a:p>
        </p:txBody>
      </p:sp>
      <p:grpSp>
        <p:nvGrpSpPr>
          <p:cNvPr id="11" name="Group 10"/>
          <p:cNvGrpSpPr/>
          <p:nvPr/>
        </p:nvGrpSpPr>
        <p:grpSpPr>
          <a:xfrm>
            <a:off x="7696200" y="2907"/>
            <a:ext cx="1084502" cy="1271758"/>
            <a:chOff x="3106502" y="479809"/>
            <a:chExt cx="1389302" cy="1653488"/>
          </a:xfrm>
          <a:solidFill>
            <a:schemeClr val="accent1">
              <a:lumMod val="60000"/>
              <a:lumOff val="40000"/>
            </a:schemeClr>
          </a:solidFill>
        </p:grpSpPr>
        <p:sp>
          <p:nvSpPr>
            <p:cNvPr id="12" name="Freeform 11"/>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p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49032">
              <a:off x="3407607" y="1166496"/>
              <a:ext cx="787094" cy="280112"/>
            </a:xfrm>
            <a:prstGeom prst="rect">
              <a:avLst/>
            </a:prstGeom>
            <a:grp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3051317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7391400" cy="4800600"/>
          </a:xfrm>
        </p:spPr>
        <p:txBody>
          <a:bodyPr>
            <a:normAutofit fontScale="92500"/>
          </a:bodyPr>
          <a:lstStyle/>
          <a:p>
            <a:r>
              <a:rPr lang="en-US" sz="2400" dirty="0" smtClean="0"/>
              <a:t>Based on data sources identified to monitor progress for a given intervention, the team will define how they </a:t>
            </a:r>
            <a:r>
              <a:rPr lang="en-US" sz="2400" u="sng" dirty="0" smtClean="0"/>
              <a:t>measure student success</a:t>
            </a:r>
            <a:r>
              <a:rPr lang="en-US" sz="2400" dirty="0" smtClean="0"/>
              <a:t>.  </a:t>
            </a:r>
          </a:p>
          <a:p>
            <a:endParaRPr lang="en-US" sz="2400" dirty="0"/>
          </a:p>
          <a:p>
            <a:pPr lvl="1"/>
            <a:r>
              <a:rPr lang="en-US" sz="2400" dirty="0" smtClean="0"/>
              <a:t>Example: </a:t>
            </a:r>
            <a:r>
              <a:rPr lang="en-US" sz="2400" i="1" dirty="0" smtClean="0"/>
              <a:t>Responding to Check-in Check-out</a:t>
            </a:r>
            <a:r>
              <a:rPr lang="en-US" sz="2400" dirty="0" smtClean="0"/>
              <a:t>:</a:t>
            </a:r>
          </a:p>
          <a:p>
            <a:pPr lvl="2"/>
            <a:r>
              <a:rPr lang="en-US" sz="2400" dirty="0" smtClean="0"/>
              <a:t>After 4 weeks, student has earned 80% or more of their Daily Progress Report (DPR) points.  </a:t>
            </a:r>
            <a:endParaRPr lang="en-US" sz="2400" dirty="0"/>
          </a:p>
          <a:p>
            <a:endParaRPr lang="en-US" sz="2400" dirty="0"/>
          </a:p>
          <a:p>
            <a:pPr lvl="1"/>
            <a:r>
              <a:rPr lang="en-US" sz="2400" dirty="0" smtClean="0"/>
              <a:t>Example: </a:t>
            </a:r>
            <a:r>
              <a:rPr lang="en-US" sz="2400" i="1" dirty="0" smtClean="0"/>
              <a:t>Responding to Anger Management Group</a:t>
            </a:r>
            <a:r>
              <a:rPr lang="en-US" sz="2400" dirty="0" smtClean="0"/>
              <a:t>: </a:t>
            </a:r>
          </a:p>
          <a:p>
            <a:pPr lvl="2"/>
            <a:r>
              <a:rPr lang="en-US" sz="2400" dirty="0" smtClean="0"/>
              <a:t>After 4 weeks, student has no major office discipline referrals for  aggression related behaviors (e.g., fighting, offensive touching).   </a:t>
            </a:r>
          </a:p>
        </p:txBody>
      </p:sp>
      <p:sp>
        <p:nvSpPr>
          <p:cNvPr id="10" name="Title 1"/>
          <p:cNvSpPr>
            <a:spLocks noGrp="1"/>
          </p:cNvSpPr>
          <p:nvPr>
            <p:ph type="title"/>
          </p:nvPr>
        </p:nvSpPr>
        <p:spPr>
          <a:xfrm>
            <a:off x="152400" y="304800"/>
            <a:ext cx="8778922" cy="1143000"/>
          </a:xfrm>
          <a:solidFill>
            <a:schemeClr val="bg2">
              <a:lumMod val="90000"/>
            </a:schemeClr>
          </a:solidFill>
          <a:ln w="28575">
            <a:solidFill>
              <a:schemeClr val="accent1">
                <a:lumMod val="75000"/>
              </a:schemeClr>
            </a:solidFill>
          </a:ln>
        </p:spPr>
        <p:txBody>
          <a:bodyPr>
            <a:normAutofit fontScale="90000"/>
          </a:bodyPr>
          <a:lstStyle/>
          <a:p>
            <a:r>
              <a:rPr lang="en-US" sz="2400" b="1" i="1" dirty="0">
                <a:latin typeface="Trebuchet MS" panose="020B0603020202020204" pitchFamily="34" charset="0"/>
              </a:rPr>
              <a:t>Tier 2 System Conversation</a:t>
            </a:r>
            <a:r>
              <a:rPr lang="en-US" sz="2400" b="1" i="1" dirty="0" smtClean="0">
                <a:latin typeface="Trebuchet MS" panose="020B0603020202020204" pitchFamily="34" charset="0"/>
              </a:rPr>
              <a:t>:</a:t>
            </a:r>
            <a:r>
              <a:rPr lang="en-US" sz="2800" b="1" dirty="0">
                <a:latin typeface="Trebuchet MS" panose="020B0603020202020204" pitchFamily="34" charset="0"/>
              </a:rPr>
              <a:t/>
            </a:r>
            <a:br>
              <a:rPr lang="en-US" sz="2800" b="1" dirty="0">
                <a:latin typeface="Trebuchet MS" panose="020B0603020202020204" pitchFamily="34" charset="0"/>
              </a:rPr>
            </a:br>
            <a:r>
              <a:rPr lang="en-US" sz="2400" b="1" dirty="0">
                <a:latin typeface="Trebuchet MS" panose="020B0603020202020204" pitchFamily="34" charset="0"/>
              </a:rPr>
              <a:t>     </a:t>
            </a:r>
            <a:r>
              <a:rPr lang="en-US" sz="2800" b="1" dirty="0">
                <a:latin typeface="Trebuchet MS" panose="020B0603020202020204" pitchFamily="34" charset="0"/>
              </a:rPr>
              <a:t>Intervention Tracking Tool </a:t>
            </a:r>
            <a:br>
              <a:rPr lang="en-US" sz="2800" b="1" dirty="0">
                <a:latin typeface="Trebuchet MS" panose="020B0603020202020204" pitchFamily="34" charset="0"/>
              </a:rPr>
            </a:br>
            <a:r>
              <a:rPr lang="en-US" sz="2800" b="1" dirty="0">
                <a:latin typeface="Trebuchet MS" panose="020B0603020202020204" pitchFamily="34" charset="0"/>
              </a:rPr>
              <a:t>     </a:t>
            </a:r>
            <a:r>
              <a:rPr lang="en-US" sz="2800" b="1" dirty="0" smtClean="0">
                <a:latin typeface="Trebuchet MS" panose="020B0603020202020204" pitchFamily="34" charset="0"/>
              </a:rPr>
              <a:t>&amp; </a:t>
            </a:r>
            <a:r>
              <a:rPr lang="en-US" sz="2800" b="1" dirty="0">
                <a:latin typeface="Trebuchet MS" panose="020B0603020202020204" pitchFamily="34" charset="0"/>
              </a:rPr>
              <a:t>Effectiveness Monitoring </a:t>
            </a:r>
          </a:p>
        </p:txBody>
      </p:sp>
      <p:grpSp>
        <p:nvGrpSpPr>
          <p:cNvPr id="8" name="Group 7"/>
          <p:cNvGrpSpPr/>
          <p:nvPr/>
        </p:nvGrpSpPr>
        <p:grpSpPr>
          <a:xfrm>
            <a:off x="7696200" y="2907"/>
            <a:ext cx="1084502" cy="1271758"/>
            <a:chOff x="3106502" y="479809"/>
            <a:chExt cx="1389302" cy="1653488"/>
          </a:xfrm>
          <a:solidFill>
            <a:schemeClr val="accent1">
              <a:lumMod val="60000"/>
              <a:lumOff val="40000"/>
            </a:schemeClr>
          </a:solidFill>
        </p:grpSpPr>
        <p:sp>
          <p:nvSpPr>
            <p:cNvPr id="9" name="Freeform 8"/>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p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49032">
              <a:off x="3407607" y="1166496"/>
              <a:ext cx="787094" cy="280112"/>
            </a:xfrm>
            <a:prstGeom prst="rect">
              <a:avLst/>
            </a:prstGeom>
            <a:grp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1564752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17095"/>
            <a:ext cx="7848600" cy="4876800"/>
          </a:xfrm>
        </p:spPr>
        <p:txBody>
          <a:bodyPr>
            <a:normAutofit/>
          </a:bodyPr>
          <a:lstStyle/>
          <a:p>
            <a:pPr lvl="0"/>
            <a:r>
              <a:rPr lang="en-US" sz="2400" b="1" dirty="0"/>
              <a:t># of total students participating</a:t>
            </a:r>
            <a:r>
              <a:rPr lang="en-US" sz="2400" dirty="0"/>
              <a:t> = add together all students participating in a particular group intervention and record. If </a:t>
            </a:r>
            <a:r>
              <a:rPr lang="en-US" sz="2400" dirty="0" smtClean="0"/>
              <a:t>there are multiple </a:t>
            </a:r>
            <a:r>
              <a:rPr lang="en-US" sz="2400" dirty="0"/>
              <a:t>groups of a given intervention, add those students together.  </a:t>
            </a:r>
            <a:endParaRPr lang="en-US" sz="2400" dirty="0" smtClean="0"/>
          </a:p>
          <a:p>
            <a:pPr lvl="0"/>
            <a:endParaRPr lang="en-US" sz="800" dirty="0"/>
          </a:p>
          <a:p>
            <a:pPr lvl="0"/>
            <a:r>
              <a:rPr lang="en-US" sz="2400" b="1" dirty="0"/>
              <a:t># of students responding</a:t>
            </a:r>
            <a:r>
              <a:rPr lang="en-US" sz="2400" dirty="0"/>
              <a:t> = Based on pre-determined definition of response, record number of students responding to given intervention. </a:t>
            </a:r>
            <a:endParaRPr lang="en-US" sz="2400" dirty="0" smtClean="0"/>
          </a:p>
          <a:p>
            <a:pPr lvl="0"/>
            <a:endParaRPr lang="en-US" sz="800" dirty="0"/>
          </a:p>
          <a:p>
            <a:pPr lvl="0"/>
            <a:r>
              <a:rPr lang="en-US" sz="2400" b="1" dirty="0"/>
              <a:t>% of students responding</a:t>
            </a:r>
            <a:r>
              <a:rPr lang="en-US" sz="2400" dirty="0"/>
              <a:t> = Calculate the # of students responding divided by # of students responding and record.  </a:t>
            </a:r>
            <a:endParaRPr lang="en-US" sz="2400" dirty="0" smtClean="0"/>
          </a:p>
          <a:p>
            <a:pPr lvl="0"/>
            <a:endParaRPr lang="en-US" sz="1000" dirty="0"/>
          </a:p>
          <a:p>
            <a:endParaRPr lang="en-US" dirty="0"/>
          </a:p>
        </p:txBody>
      </p:sp>
      <p:sp>
        <p:nvSpPr>
          <p:cNvPr id="6" name="Title 1"/>
          <p:cNvSpPr>
            <a:spLocks noGrp="1"/>
          </p:cNvSpPr>
          <p:nvPr>
            <p:ph type="title"/>
          </p:nvPr>
        </p:nvSpPr>
        <p:spPr>
          <a:xfrm>
            <a:off x="152400" y="381000"/>
            <a:ext cx="8778922" cy="1371600"/>
          </a:xfrm>
          <a:solidFill>
            <a:schemeClr val="bg2">
              <a:lumMod val="90000"/>
            </a:schemeClr>
          </a:solidFill>
          <a:ln w="28575">
            <a:solidFill>
              <a:schemeClr val="tx1"/>
            </a:solidFill>
          </a:ln>
        </p:spPr>
        <p:txBody>
          <a:bodyPr/>
          <a:lstStyle/>
          <a:p>
            <a:r>
              <a:rPr lang="en-US" sz="2400" b="1" i="1" dirty="0">
                <a:latin typeface="Trebuchet MS" panose="020B0603020202020204" pitchFamily="34" charset="0"/>
              </a:rPr>
              <a:t>Tier 2 System Conversation: </a:t>
            </a:r>
            <a:r>
              <a:rPr lang="en-US" sz="2400" b="1" i="1" dirty="0" smtClean="0">
                <a:latin typeface="Trebuchet MS" panose="020B0603020202020204" pitchFamily="34" charset="0"/>
              </a:rPr>
              <a:t/>
            </a:r>
            <a:br>
              <a:rPr lang="en-US" sz="2400" b="1" i="1" dirty="0" smtClean="0">
                <a:latin typeface="Trebuchet MS" panose="020B0603020202020204" pitchFamily="34" charset="0"/>
              </a:rPr>
            </a:br>
            <a:r>
              <a:rPr lang="en-US" sz="2800" b="1" dirty="0">
                <a:latin typeface="Trebuchet MS" panose="020B0603020202020204" pitchFamily="34" charset="0"/>
              </a:rPr>
              <a:t> </a:t>
            </a:r>
            <a:r>
              <a:rPr lang="en-US" sz="2800" b="1" dirty="0" smtClean="0">
                <a:latin typeface="Trebuchet MS" panose="020B0603020202020204" pitchFamily="34" charset="0"/>
              </a:rPr>
              <a:t>    Intervention </a:t>
            </a:r>
            <a:r>
              <a:rPr lang="en-US" sz="2800" b="1" dirty="0">
                <a:latin typeface="Trebuchet MS" panose="020B0603020202020204" pitchFamily="34" charset="0"/>
              </a:rPr>
              <a:t>Tracking Tool </a:t>
            </a:r>
            <a:br>
              <a:rPr lang="en-US" sz="2800" b="1" dirty="0">
                <a:latin typeface="Trebuchet MS" panose="020B0603020202020204" pitchFamily="34" charset="0"/>
              </a:rPr>
            </a:br>
            <a:r>
              <a:rPr lang="en-US" sz="2800" b="1" dirty="0">
                <a:latin typeface="Trebuchet MS" panose="020B0603020202020204" pitchFamily="34" charset="0"/>
              </a:rPr>
              <a:t>     &amp; Effectiveness Monitoring</a:t>
            </a:r>
          </a:p>
        </p:txBody>
      </p:sp>
      <p:sp>
        <p:nvSpPr>
          <p:cNvPr id="10" name="TextBox 9"/>
          <p:cNvSpPr txBox="1"/>
          <p:nvPr/>
        </p:nvSpPr>
        <p:spPr>
          <a:xfrm>
            <a:off x="3429000" y="6114692"/>
            <a:ext cx="1685077" cy="369332"/>
          </a:xfrm>
          <a:prstGeom prst="rect">
            <a:avLst/>
          </a:prstGeom>
          <a:noFill/>
        </p:spPr>
        <p:txBody>
          <a:bodyPr wrap="none" rtlCol="0">
            <a:spAutoFit/>
          </a:bodyPr>
          <a:lstStyle/>
          <a:p>
            <a:r>
              <a:rPr lang="en-US" dirty="0" smtClean="0"/>
              <a:t>(Continued….)</a:t>
            </a:r>
            <a:endParaRPr lang="en-US" dirty="0"/>
          </a:p>
        </p:txBody>
      </p:sp>
      <p:grpSp>
        <p:nvGrpSpPr>
          <p:cNvPr id="11" name="Group 10"/>
          <p:cNvGrpSpPr/>
          <p:nvPr/>
        </p:nvGrpSpPr>
        <p:grpSpPr>
          <a:xfrm>
            <a:off x="7696200" y="-29592"/>
            <a:ext cx="1084502" cy="1271758"/>
            <a:chOff x="3106501" y="479809"/>
            <a:chExt cx="1389302" cy="1653488"/>
          </a:xfrm>
          <a:solidFill>
            <a:schemeClr val="accent1">
              <a:lumMod val="60000"/>
              <a:lumOff val="40000"/>
            </a:schemeClr>
          </a:solidFill>
        </p:grpSpPr>
        <p:sp>
          <p:nvSpPr>
            <p:cNvPr id="12" name="Freeform 11"/>
            <p:cNvSpPr/>
            <p:nvPr/>
          </p:nvSpPr>
          <p:spPr>
            <a:xfrm rot="1686142">
              <a:off x="3106501"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p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49032">
              <a:off x="3407607" y="1166496"/>
              <a:ext cx="787094" cy="280112"/>
            </a:xfrm>
            <a:prstGeom prst="rect">
              <a:avLst/>
            </a:prstGeom>
            <a:grp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13209017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210" y="1479010"/>
            <a:ext cx="8939095" cy="5158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a:spLocks noGrp="1"/>
          </p:cNvSpPr>
          <p:nvPr>
            <p:ph type="title"/>
          </p:nvPr>
        </p:nvSpPr>
        <p:spPr>
          <a:xfrm>
            <a:off x="237383" y="229218"/>
            <a:ext cx="8778922" cy="1225908"/>
          </a:xfrm>
          <a:solidFill>
            <a:schemeClr val="bg2">
              <a:lumMod val="90000"/>
            </a:schemeClr>
          </a:solidFill>
          <a:ln w="28575">
            <a:solidFill>
              <a:schemeClr val="accent1">
                <a:lumMod val="75000"/>
              </a:schemeClr>
            </a:solidFill>
          </a:ln>
        </p:spPr>
        <p:txBody>
          <a:bodyPr>
            <a:normAutofit fontScale="90000"/>
          </a:bodyPr>
          <a:lstStyle/>
          <a:p>
            <a:r>
              <a:rPr lang="en-US" sz="2400" b="1" i="1" dirty="0">
                <a:latin typeface="Trebuchet MS" panose="020B0603020202020204" pitchFamily="34" charset="0"/>
              </a:rPr>
              <a:t>Tier 2 System </a:t>
            </a:r>
            <a:r>
              <a:rPr lang="en-US" sz="2400" b="1" i="1" dirty="0" smtClean="0">
                <a:latin typeface="Trebuchet MS" panose="020B0603020202020204" pitchFamily="34" charset="0"/>
              </a:rPr>
              <a:t>Conversation</a:t>
            </a:r>
            <a:r>
              <a:rPr lang="en-US" sz="2400" b="1" i="1" dirty="0">
                <a:latin typeface="Trebuchet MS" panose="020B0603020202020204" pitchFamily="34" charset="0"/>
              </a:rPr>
              <a:t>: </a:t>
            </a:r>
            <a:r>
              <a:rPr lang="en-US" sz="3200" b="1" dirty="0" smtClean="0">
                <a:latin typeface="Trebuchet MS" panose="020B0603020202020204" pitchFamily="34" charset="0"/>
              </a:rPr>
              <a:t/>
            </a:r>
            <a:br>
              <a:rPr lang="en-US" sz="3200" b="1" dirty="0" smtClean="0">
                <a:latin typeface="Trebuchet MS" panose="020B0603020202020204" pitchFamily="34" charset="0"/>
              </a:rPr>
            </a:br>
            <a:r>
              <a:rPr lang="en-US" sz="2800" b="1" dirty="0" smtClean="0">
                <a:latin typeface="Trebuchet MS" panose="020B0603020202020204" pitchFamily="34" charset="0"/>
              </a:rPr>
              <a:t>     Intervention </a:t>
            </a:r>
            <a:r>
              <a:rPr lang="en-US" sz="2800" b="1" dirty="0">
                <a:latin typeface="Trebuchet MS" panose="020B0603020202020204" pitchFamily="34" charset="0"/>
              </a:rPr>
              <a:t>Tracking Tool </a:t>
            </a:r>
            <a:r>
              <a:rPr lang="en-US" sz="2800" b="1" dirty="0" smtClean="0">
                <a:latin typeface="Trebuchet MS" panose="020B0603020202020204" pitchFamily="34" charset="0"/>
              </a:rPr>
              <a:t>(Excel and Word)</a:t>
            </a:r>
            <a:r>
              <a:rPr lang="en-US" sz="2800" b="1" dirty="0">
                <a:latin typeface="Trebuchet MS" panose="020B0603020202020204" pitchFamily="34" charset="0"/>
              </a:rPr>
              <a:t/>
            </a:r>
            <a:br>
              <a:rPr lang="en-US" sz="2800" b="1" dirty="0">
                <a:latin typeface="Trebuchet MS" panose="020B0603020202020204" pitchFamily="34" charset="0"/>
              </a:rPr>
            </a:br>
            <a:r>
              <a:rPr lang="en-US" sz="2800" b="1" dirty="0">
                <a:latin typeface="Trebuchet MS" panose="020B0603020202020204" pitchFamily="34" charset="0"/>
              </a:rPr>
              <a:t>     &amp; Effectiveness Monitoring</a:t>
            </a:r>
            <a:endParaRPr lang="en-US" sz="2600" b="1" dirty="0">
              <a:latin typeface="Trebuchet MS" panose="020B0603020202020204" pitchFamily="34" charset="0"/>
            </a:endParaRPr>
          </a:p>
        </p:txBody>
      </p:sp>
      <p:grpSp>
        <p:nvGrpSpPr>
          <p:cNvPr id="12" name="Group 11"/>
          <p:cNvGrpSpPr/>
          <p:nvPr/>
        </p:nvGrpSpPr>
        <p:grpSpPr>
          <a:xfrm>
            <a:off x="7696200" y="2907"/>
            <a:ext cx="1084502" cy="1271758"/>
            <a:chOff x="3106502" y="479809"/>
            <a:chExt cx="1389302" cy="1653488"/>
          </a:xfrm>
          <a:solidFill>
            <a:schemeClr val="accent1">
              <a:lumMod val="60000"/>
              <a:lumOff val="40000"/>
            </a:schemeClr>
          </a:solidFill>
        </p:grpSpPr>
        <p:sp>
          <p:nvSpPr>
            <p:cNvPr id="14" name="Freeform 13"/>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p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rot="49032">
              <a:off x="3407607" y="1166496"/>
              <a:ext cx="787094" cy="280112"/>
            </a:xfrm>
            <a:prstGeom prst="rect">
              <a:avLst/>
            </a:prstGeom>
            <a:grp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2999520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37383" y="229218"/>
            <a:ext cx="8778922" cy="989982"/>
          </a:xfrm>
          <a:solidFill>
            <a:schemeClr val="bg2">
              <a:lumMod val="90000"/>
            </a:schemeClr>
          </a:solidFill>
          <a:ln w="28575">
            <a:solidFill>
              <a:schemeClr val="accent1">
                <a:lumMod val="75000"/>
              </a:schemeClr>
            </a:solidFill>
          </a:ln>
        </p:spPr>
        <p:txBody>
          <a:bodyPr>
            <a:normAutofit/>
          </a:bodyPr>
          <a:lstStyle/>
          <a:p>
            <a:r>
              <a:rPr lang="en-US" sz="2400" b="1" i="1" dirty="0">
                <a:latin typeface="Trebuchet MS" panose="020B0603020202020204" pitchFamily="34" charset="0"/>
              </a:rPr>
              <a:t>Tier 2 System </a:t>
            </a:r>
            <a:r>
              <a:rPr lang="en-US" sz="2400" b="1" i="1" dirty="0" smtClean="0">
                <a:latin typeface="Trebuchet MS" panose="020B0603020202020204" pitchFamily="34" charset="0"/>
              </a:rPr>
              <a:t>Conversation</a:t>
            </a:r>
            <a:r>
              <a:rPr lang="en-US" sz="2400" b="1" i="1" dirty="0">
                <a:latin typeface="Trebuchet MS" panose="020B0603020202020204" pitchFamily="34" charset="0"/>
              </a:rPr>
              <a:t>: </a:t>
            </a:r>
            <a:r>
              <a:rPr lang="en-US" sz="3200" b="1" dirty="0" smtClean="0">
                <a:latin typeface="Trebuchet MS" panose="020B0603020202020204" pitchFamily="34" charset="0"/>
              </a:rPr>
              <a:t/>
            </a:r>
            <a:br>
              <a:rPr lang="en-US" sz="3200" b="1" dirty="0" smtClean="0">
                <a:latin typeface="Trebuchet MS" panose="020B0603020202020204" pitchFamily="34" charset="0"/>
              </a:rPr>
            </a:br>
            <a:r>
              <a:rPr lang="en-US" sz="2800" b="1" dirty="0" smtClean="0">
                <a:latin typeface="Trebuchet MS" panose="020B0603020202020204" pitchFamily="34" charset="0"/>
              </a:rPr>
              <a:t>     Intervention </a:t>
            </a:r>
            <a:r>
              <a:rPr lang="en-US" sz="2800" b="1" dirty="0">
                <a:latin typeface="Trebuchet MS" panose="020B0603020202020204" pitchFamily="34" charset="0"/>
              </a:rPr>
              <a:t>Tracking Tool </a:t>
            </a:r>
            <a:r>
              <a:rPr lang="en-US" sz="2800" b="1" dirty="0" smtClean="0">
                <a:latin typeface="Trebuchet MS" panose="020B0603020202020204" pitchFamily="34" charset="0"/>
              </a:rPr>
              <a:t>(Excel Only)</a:t>
            </a:r>
            <a:endParaRPr lang="en-US" sz="2600" b="1" dirty="0">
              <a:latin typeface="Trebuchet MS" panose="020B0603020202020204" pitchFamily="34" charset="0"/>
            </a:endParaRPr>
          </a:p>
        </p:txBody>
      </p:sp>
      <p:grpSp>
        <p:nvGrpSpPr>
          <p:cNvPr id="12" name="Group 11"/>
          <p:cNvGrpSpPr/>
          <p:nvPr/>
        </p:nvGrpSpPr>
        <p:grpSpPr>
          <a:xfrm>
            <a:off x="7696200" y="2907"/>
            <a:ext cx="1084502" cy="1271758"/>
            <a:chOff x="3106502" y="479809"/>
            <a:chExt cx="1389302" cy="1653488"/>
          </a:xfrm>
          <a:solidFill>
            <a:schemeClr val="accent1">
              <a:lumMod val="60000"/>
              <a:lumOff val="40000"/>
            </a:schemeClr>
          </a:solidFill>
        </p:grpSpPr>
        <p:sp>
          <p:nvSpPr>
            <p:cNvPr id="14" name="Freeform 13"/>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p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rot="49032">
              <a:off x="3407607" y="1166496"/>
              <a:ext cx="787094" cy="280112"/>
            </a:xfrm>
            <a:prstGeom prst="rect">
              <a:avLst/>
            </a:prstGeom>
            <a:grpFill/>
          </p:spPr>
          <p:txBody>
            <a:bodyPr wrap="square" rtlCol="0">
              <a:spAutoFit/>
            </a:bodyPr>
            <a:lstStyle/>
            <a:p>
              <a:pPr algn="ctr"/>
              <a:r>
                <a:rPr lang="en-US" sz="800" b="1" dirty="0" smtClean="0"/>
                <a:t>Systems</a:t>
              </a:r>
            </a:p>
          </p:txBody>
        </p:sp>
      </p:gr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951" y="1301088"/>
            <a:ext cx="6300788" cy="5445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0515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37383" y="229218"/>
            <a:ext cx="8778922" cy="989982"/>
          </a:xfrm>
          <a:solidFill>
            <a:schemeClr val="bg2">
              <a:lumMod val="90000"/>
            </a:schemeClr>
          </a:solidFill>
          <a:ln w="28575">
            <a:solidFill>
              <a:schemeClr val="accent1">
                <a:lumMod val="75000"/>
              </a:schemeClr>
            </a:solidFill>
          </a:ln>
        </p:spPr>
        <p:txBody>
          <a:bodyPr>
            <a:normAutofit/>
          </a:bodyPr>
          <a:lstStyle/>
          <a:p>
            <a:r>
              <a:rPr lang="en-US" sz="2400" b="1" i="1" dirty="0">
                <a:latin typeface="Trebuchet MS" panose="020B0603020202020204" pitchFamily="34" charset="0"/>
              </a:rPr>
              <a:t>Tier 2 System </a:t>
            </a:r>
            <a:r>
              <a:rPr lang="en-US" sz="2400" b="1" i="1" dirty="0" smtClean="0">
                <a:latin typeface="Trebuchet MS" panose="020B0603020202020204" pitchFamily="34" charset="0"/>
              </a:rPr>
              <a:t>Conversation</a:t>
            </a:r>
            <a:r>
              <a:rPr lang="en-US" sz="2400" b="1" i="1" dirty="0">
                <a:latin typeface="Trebuchet MS" panose="020B0603020202020204" pitchFamily="34" charset="0"/>
              </a:rPr>
              <a:t>: </a:t>
            </a:r>
            <a:r>
              <a:rPr lang="en-US" sz="3200" b="1" dirty="0" smtClean="0">
                <a:latin typeface="Trebuchet MS" panose="020B0603020202020204" pitchFamily="34" charset="0"/>
              </a:rPr>
              <a:t/>
            </a:r>
            <a:br>
              <a:rPr lang="en-US" sz="3200" b="1" dirty="0" smtClean="0">
                <a:latin typeface="Trebuchet MS" panose="020B0603020202020204" pitchFamily="34" charset="0"/>
              </a:rPr>
            </a:br>
            <a:r>
              <a:rPr lang="en-US" sz="2800" b="1" dirty="0" smtClean="0">
                <a:latin typeface="Trebuchet MS" panose="020B0603020202020204" pitchFamily="34" charset="0"/>
              </a:rPr>
              <a:t>     Intervention </a:t>
            </a:r>
            <a:r>
              <a:rPr lang="en-US" sz="2800" b="1" dirty="0">
                <a:latin typeface="Trebuchet MS" panose="020B0603020202020204" pitchFamily="34" charset="0"/>
              </a:rPr>
              <a:t>Tracking Tool </a:t>
            </a:r>
            <a:r>
              <a:rPr lang="en-US" sz="2800" b="1" dirty="0" smtClean="0">
                <a:latin typeface="Trebuchet MS" panose="020B0603020202020204" pitchFamily="34" charset="0"/>
              </a:rPr>
              <a:t>(Excel Only)</a:t>
            </a:r>
            <a:endParaRPr lang="en-US" sz="2600" b="1" dirty="0">
              <a:latin typeface="Trebuchet MS" panose="020B0603020202020204" pitchFamily="34" charset="0"/>
            </a:endParaRPr>
          </a:p>
        </p:txBody>
      </p:sp>
      <p:grpSp>
        <p:nvGrpSpPr>
          <p:cNvPr id="12" name="Group 11"/>
          <p:cNvGrpSpPr/>
          <p:nvPr/>
        </p:nvGrpSpPr>
        <p:grpSpPr>
          <a:xfrm>
            <a:off x="7696200" y="2907"/>
            <a:ext cx="1084502" cy="1271758"/>
            <a:chOff x="3106502" y="479809"/>
            <a:chExt cx="1389302" cy="1653488"/>
          </a:xfrm>
          <a:solidFill>
            <a:schemeClr val="accent1">
              <a:lumMod val="60000"/>
              <a:lumOff val="40000"/>
            </a:schemeClr>
          </a:solidFill>
        </p:grpSpPr>
        <p:sp>
          <p:nvSpPr>
            <p:cNvPr id="14" name="Freeform 13"/>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p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rot="49032">
              <a:off x="3407607" y="1166496"/>
              <a:ext cx="787094" cy="280112"/>
            </a:xfrm>
            <a:prstGeom prst="rect">
              <a:avLst/>
            </a:prstGeom>
            <a:grpFill/>
          </p:spPr>
          <p:txBody>
            <a:bodyPr wrap="square" rtlCol="0">
              <a:spAutoFit/>
            </a:bodyPr>
            <a:lstStyle/>
            <a:p>
              <a:pPr algn="ctr"/>
              <a:r>
                <a:rPr lang="en-US" sz="800" b="1" dirty="0" smtClean="0"/>
                <a:t>Systems</a:t>
              </a:r>
            </a:p>
          </p:txBody>
        </p:sp>
      </p:gr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12672"/>
            <a:ext cx="7409532" cy="5481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1260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2" y="1828800"/>
            <a:ext cx="8001000" cy="4876800"/>
          </a:xfrm>
        </p:spPr>
        <p:txBody>
          <a:bodyPr>
            <a:normAutofit/>
          </a:bodyPr>
          <a:lstStyle/>
          <a:p>
            <a:pPr lvl="0"/>
            <a:r>
              <a:rPr lang="en-US" sz="2400" b="1" dirty="0" smtClean="0"/>
              <a:t>Intervention effectiveness</a:t>
            </a:r>
            <a:r>
              <a:rPr lang="en-US" sz="2400" dirty="0" smtClean="0"/>
              <a:t> = Note if intervention is effective for a given month.   </a:t>
            </a:r>
            <a:r>
              <a:rPr lang="en-US" sz="2400" i="1" dirty="0" smtClean="0"/>
              <a:t>If less than 70% of students are responding to any interventions, mark No. </a:t>
            </a:r>
            <a:endParaRPr lang="en-US" sz="1200" i="1" dirty="0" smtClean="0"/>
          </a:p>
          <a:p>
            <a:pPr lvl="0"/>
            <a:endParaRPr lang="en-US" sz="1200" dirty="0" smtClean="0"/>
          </a:p>
          <a:p>
            <a:pPr lvl="1"/>
            <a:r>
              <a:rPr lang="en-US" sz="2000" dirty="0" smtClean="0"/>
              <a:t>If NO, the Tier 2 Systems team should </a:t>
            </a:r>
            <a:r>
              <a:rPr lang="en-US" sz="2000" dirty="0" smtClean="0">
                <a:solidFill>
                  <a:srgbClr val="0000FF"/>
                </a:solidFill>
              </a:rPr>
              <a:t>review the fidelity of the intervention and make adjustments as needed</a:t>
            </a:r>
            <a:r>
              <a:rPr lang="en-US" sz="2000" dirty="0" smtClean="0"/>
              <a:t>.  </a:t>
            </a:r>
          </a:p>
          <a:p>
            <a:pPr lvl="2"/>
            <a:r>
              <a:rPr lang="en-US" sz="2000" dirty="0" smtClean="0"/>
              <a:t>Are mentors and mentees meeting regularly?</a:t>
            </a:r>
          </a:p>
          <a:p>
            <a:pPr lvl="3"/>
            <a:r>
              <a:rPr lang="en-US" sz="2000" dirty="0" smtClean="0"/>
              <a:t>If not – Is there an issue regarding the schedule? – This a systems conversation</a:t>
            </a:r>
          </a:p>
          <a:p>
            <a:pPr lvl="3"/>
            <a:r>
              <a:rPr lang="en-US" sz="2000" dirty="0" smtClean="0"/>
              <a:t>If so but seems isolated to a particular mentor – This is a problem-solving conversation</a:t>
            </a:r>
          </a:p>
          <a:p>
            <a:pPr lvl="2"/>
            <a:r>
              <a:rPr lang="en-US" sz="2000" dirty="0" smtClean="0"/>
              <a:t>Do mentor, student and teacher(s) know what the behavior definitions mean?</a:t>
            </a:r>
          </a:p>
          <a:p>
            <a:pPr lvl="2"/>
            <a:endParaRPr lang="en-US" sz="2200" dirty="0" smtClean="0"/>
          </a:p>
          <a:p>
            <a:pPr lvl="2"/>
            <a:endParaRPr lang="en-US" sz="2200" dirty="0" smtClean="0"/>
          </a:p>
          <a:p>
            <a:pPr marL="114300" lvl="0" indent="0">
              <a:buNone/>
            </a:pPr>
            <a:endParaRPr lang="en-US" sz="2400" dirty="0"/>
          </a:p>
          <a:p>
            <a:endParaRPr lang="en-US" dirty="0"/>
          </a:p>
        </p:txBody>
      </p:sp>
      <p:sp>
        <p:nvSpPr>
          <p:cNvPr id="8" name="Title 1"/>
          <p:cNvSpPr>
            <a:spLocks noGrp="1"/>
          </p:cNvSpPr>
          <p:nvPr>
            <p:ph type="title"/>
          </p:nvPr>
        </p:nvSpPr>
        <p:spPr>
          <a:xfrm>
            <a:off x="152400" y="381000"/>
            <a:ext cx="8778922" cy="1371600"/>
          </a:xfrm>
          <a:solidFill>
            <a:schemeClr val="bg2">
              <a:lumMod val="90000"/>
            </a:schemeClr>
          </a:solidFill>
          <a:ln w="28575">
            <a:solidFill>
              <a:schemeClr val="accent1">
                <a:lumMod val="75000"/>
              </a:schemeClr>
            </a:solidFill>
          </a:ln>
        </p:spPr>
        <p:txBody>
          <a:bodyPr/>
          <a:lstStyle/>
          <a:p>
            <a:r>
              <a:rPr lang="en-US" sz="2400" b="1" i="1" dirty="0">
                <a:latin typeface="Trebuchet MS" panose="020B0603020202020204" pitchFamily="34" charset="0"/>
              </a:rPr>
              <a:t>Tier 2 System Conversation: </a:t>
            </a:r>
            <a:r>
              <a:rPr lang="en-US" sz="2400" b="1" i="1" dirty="0" smtClean="0">
                <a:latin typeface="Trebuchet MS" panose="020B0603020202020204" pitchFamily="34" charset="0"/>
              </a:rPr>
              <a:t/>
            </a:r>
            <a:br>
              <a:rPr lang="en-US" sz="2400" b="1" i="1" dirty="0" smtClean="0">
                <a:latin typeface="Trebuchet MS" panose="020B0603020202020204" pitchFamily="34" charset="0"/>
              </a:rPr>
            </a:br>
            <a:r>
              <a:rPr lang="en-US" sz="2800" b="1" dirty="0">
                <a:latin typeface="Trebuchet MS" panose="020B0603020202020204" pitchFamily="34" charset="0"/>
              </a:rPr>
              <a:t> </a:t>
            </a:r>
            <a:r>
              <a:rPr lang="en-US" sz="2800" b="1" dirty="0" smtClean="0">
                <a:latin typeface="Trebuchet MS" panose="020B0603020202020204" pitchFamily="34" charset="0"/>
              </a:rPr>
              <a:t>    Intervention </a:t>
            </a:r>
            <a:r>
              <a:rPr lang="en-US" sz="2800" b="1" dirty="0">
                <a:latin typeface="Trebuchet MS" panose="020B0603020202020204" pitchFamily="34" charset="0"/>
              </a:rPr>
              <a:t>Tracking Tool </a:t>
            </a:r>
            <a:br>
              <a:rPr lang="en-US" sz="2800" b="1" dirty="0">
                <a:latin typeface="Trebuchet MS" panose="020B0603020202020204" pitchFamily="34" charset="0"/>
              </a:rPr>
            </a:br>
            <a:r>
              <a:rPr lang="en-US" sz="2800" b="1" dirty="0">
                <a:latin typeface="Trebuchet MS" panose="020B0603020202020204" pitchFamily="34" charset="0"/>
              </a:rPr>
              <a:t>     &amp; Effectiveness Monitoring</a:t>
            </a:r>
          </a:p>
        </p:txBody>
      </p:sp>
      <p:grpSp>
        <p:nvGrpSpPr>
          <p:cNvPr id="11" name="Group 10"/>
          <p:cNvGrpSpPr/>
          <p:nvPr/>
        </p:nvGrpSpPr>
        <p:grpSpPr>
          <a:xfrm>
            <a:off x="7696200" y="-29592"/>
            <a:ext cx="1084502" cy="1271758"/>
            <a:chOff x="3106501" y="479809"/>
            <a:chExt cx="1389302" cy="1653488"/>
          </a:xfrm>
          <a:solidFill>
            <a:schemeClr val="accent1">
              <a:lumMod val="60000"/>
              <a:lumOff val="40000"/>
            </a:schemeClr>
          </a:solidFill>
        </p:grpSpPr>
        <p:sp>
          <p:nvSpPr>
            <p:cNvPr id="12" name="Freeform 11"/>
            <p:cNvSpPr/>
            <p:nvPr/>
          </p:nvSpPr>
          <p:spPr>
            <a:xfrm rot="1686142">
              <a:off x="3106501"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p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49032">
              <a:off x="3407607" y="1166496"/>
              <a:ext cx="787094" cy="280112"/>
            </a:xfrm>
            <a:prstGeom prst="rect">
              <a:avLst/>
            </a:prstGeom>
            <a:grp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73737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4905" y="1954557"/>
            <a:ext cx="8939095" cy="5158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a:spLocks noGrp="1"/>
          </p:cNvSpPr>
          <p:nvPr>
            <p:ph type="title"/>
          </p:nvPr>
        </p:nvSpPr>
        <p:spPr>
          <a:xfrm>
            <a:off x="237383" y="229218"/>
            <a:ext cx="8778922" cy="1225908"/>
          </a:xfrm>
          <a:solidFill>
            <a:schemeClr val="bg2">
              <a:lumMod val="90000"/>
            </a:schemeClr>
          </a:solidFill>
          <a:ln w="28575">
            <a:solidFill>
              <a:schemeClr val="tx1"/>
            </a:solidFill>
          </a:ln>
        </p:spPr>
        <p:txBody>
          <a:bodyPr>
            <a:normAutofit fontScale="90000"/>
          </a:bodyPr>
          <a:lstStyle/>
          <a:p>
            <a:r>
              <a:rPr lang="en-US" sz="2400" b="1" i="1" dirty="0">
                <a:latin typeface="Trebuchet MS" panose="020B0603020202020204" pitchFamily="34" charset="0"/>
              </a:rPr>
              <a:t>Tier 2 System </a:t>
            </a:r>
            <a:r>
              <a:rPr lang="en-US" sz="2400" b="1" i="1" dirty="0" smtClean="0">
                <a:latin typeface="Trebuchet MS" panose="020B0603020202020204" pitchFamily="34" charset="0"/>
              </a:rPr>
              <a:t>Conversation</a:t>
            </a:r>
            <a:r>
              <a:rPr lang="en-US" sz="2400" b="1" i="1" dirty="0">
                <a:latin typeface="Trebuchet MS" panose="020B0603020202020204" pitchFamily="34" charset="0"/>
              </a:rPr>
              <a:t>: </a:t>
            </a:r>
            <a:r>
              <a:rPr lang="en-US" sz="3200" b="1" dirty="0" smtClean="0">
                <a:latin typeface="Trebuchet MS" panose="020B0603020202020204" pitchFamily="34" charset="0"/>
              </a:rPr>
              <a:t/>
            </a:r>
            <a:br>
              <a:rPr lang="en-US" sz="3200" b="1" dirty="0" smtClean="0">
                <a:latin typeface="Trebuchet MS" panose="020B0603020202020204" pitchFamily="34" charset="0"/>
              </a:rPr>
            </a:br>
            <a:r>
              <a:rPr lang="en-US" sz="2800" b="1" dirty="0" smtClean="0">
                <a:latin typeface="Trebuchet MS" panose="020B0603020202020204" pitchFamily="34" charset="0"/>
              </a:rPr>
              <a:t>     Intervention </a:t>
            </a:r>
            <a:r>
              <a:rPr lang="en-US" sz="2800" b="1" dirty="0">
                <a:latin typeface="Trebuchet MS" panose="020B0603020202020204" pitchFamily="34" charset="0"/>
              </a:rPr>
              <a:t>Tracking Tool </a:t>
            </a:r>
            <a:r>
              <a:rPr lang="en-US" sz="2800" b="1" dirty="0" smtClean="0">
                <a:latin typeface="Trebuchet MS" panose="020B0603020202020204" pitchFamily="34" charset="0"/>
              </a:rPr>
              <a:t>(Excel and Word)</a:t>
            </a:r>
            <a:r>
              <a:rPr lang="en-US" sz="2800" b="1" dirty="0">
                <a:latin typeface="Trebuchet MS" panose="020B0603020202020204" pitchFamily="34" charset="0"/>
              </a:rPr>
              <a:t/>
            </a:r>
            <a:br>
              <a:rPr lang="en-US" sz="2800" b="1" dirty="0">
                <a:latin typeface="Trebuchet MS" panose="020B0603020202020204" pitchFamily="34" charset="0"/>
              </a:rPr>
            </a:br>
            <a:r>
              <a:rPr lang="en-US" sz="2800" b="1" dirty="0">
                <a:latin typeface="Trebuchet MS" panose="020B0603020202020204" pitchFamily="34" charset="0"/>
              </a:rPr>
              <a:t>     &amp; Effectiveness Monitoring</a:t>
            </a:r>
            <a:endParaRPr lang="en-US" sz="2600" b="1" dirty="0">
              <a:latin typeface="Trebuchet MS" panose="020B0603020202020204" pitchFamily="34" charset="0"/>
            </a:endParaRPr>
          </a:p>
        </p:txBody>
      </p:sp>
      <p:grpSp>
        <p:nvGrpSpPr>
          <p:cNvPr id="12" name="Group 11"/>
          <p:cNvGrpSpPr/>
          <p:nvPr/>
        </p:nvGrpSpPr>
        <p:grpSpPr>
          <a:xfrm>
            <a:off x="7696200" y="2907"/>
            <a:ext cx="1084502" cy="1271758"/>
            <a:chOff x="3106502" y="479809"/>
            <a:chExt cx="1389302" cy="1653488"/>
          </a:xfrm>
          <a:solidFill>
            <a:schemeClr val="accent1">
              <a:lumMod val="60000"/>
              <a:lumOff val="40000"/>
            </a:schemeClr>
          </a:solidFill>
        </p:grpSpPr>
        <p:sp>
          <p:nvSpPr>
            <p:cNvPr id="14" name="Freeform 13"/>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p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rot="49032">
              <a:off x="3407607" y="1166496"/>
              <a:ext cx="787094" cy="280112"/>
            </a:xfrm>
            <a:prstGeom prst="rect">
              <a:avLst/>
            </a:prstGeom>
            <a:grpFill/>
          </p:spPr>
          <p:txBody>
            <a:bodyPr wrap="square" rtlCol="0">
              <a:spAutoFit/>
            </a:bodyPr>
            <a:lstStyle/>
            <a:p>
              <a:pPr algn="ctr"/>
              <a:r>
                <a:rPr lang="en-US" sz="800" b="1" dirty="0" smtClean="0"/>
                <a:t>Systems</a:t>
              </a:r>
            </a:p>
          </p:txBody>
        </p:sp>
      </p:grpSp>
      <p:sp>
        <p:nvSpPr>
          <p:cNvPr id="3" name="Rectangle 2"/>
          <p:cNvSpPr/>
          <p:nvPr/>
        </p:nvSpPr>
        <p:spPr>
          <a:xfrm>
            <a:off x="247618" y="5199947"/>
            <a:ext cx="8763000"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1956495" y="4666547"/>
            <a:ext cx="1066800" cy="6858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829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PEERS – Secondary Social Skills Training</a:t>
            </a:r>
            <a:endParaRPr lang="en-US" dirty="0"/>
          </a:p>
        </p:txBody>
      </p:sp>
      <p:sp>
        <p:nvSpPr>
          <p:cNvPr id="5" name="Content Placeholder 4"/>
          <p:cNvSpPr>
            <a:spLocks noGrp="1"/>
          </p:cNvSpPr>
          <p:nvPr>
            <p:ph idx="1"/>
          </p:nvPr>
        </p:nvSpPr>
        <p:spPr/>
        <p:txBody>
          <a:bodyPr>
            <a:normAutofit/>
          </a:bodyPr>
          <a:lstStyle/>
          <a:p>
            <a:r>
              <a:rPr lang="en-US" dirty="0" smtClean="0"/>
              <a:t>4 districts, 1 charter school and 9 groups</a:t>
            </a:r>
          </a:p>
          <a:p>
            <a:pPr marL="0" indent="0">
              <a:buNone/>
            </a:pPr>
            <a:r>
              <a:rPr lang="en-US" dirty="0" smtClean="0"/>
              <a:t>    (Brandywine, Capital, Seaford, 	Appoquinimink, Gateway Charter)</a:t>
            </a:r>
          </a:p>
          <a:p>
            <a:pPr marL="0" indent="0">
              <a:buNone/>
            </a:pPr>
            <a:endParaRPr lang="en-US" dirty="0"/>
          </a:p>
          <a:p>
            <a:r>
              <a:rPr lang="en-US" dirty="0" smtClean="0"/>
              <a:t>Looking </a:t>
            </a:r>
            <a:r>
              <a:rPr lang="en-US" dirty="0"/>
              <a:t>for</a:t>
            </a:r>
            <a:r>
              <a:rPr lang="en-US" dirty="0" smtClean="0"/>
              <a:t>….</a:t>
            </a:r>
          </a:p>
          <a:p>
            <a:pPr lvl="1"/>
            <a:r>
              <a:rPr lang="en-US" dirty="0"/>
              <a:t>Fidelity of implementation</a:t>
            </a:r>
          </a:p>
          <a:p>
            <a:pPr lvl="1"/>
            <a:r>
              <a:rPr lang="en-US" dirty="0"/>
              <a:t>Pre &amp; Post Intervention data</a:t>
            </a:r>
          </a:p>
          <a:p>
            <a:pPr lvl="1"/>
            <a:r>
              <a:rPr lang="en-US" dirty="0"/>
              <a:t>Student Outcome data</a:t>
            </a:r>
          </a:p>
          <a:p>
            <a:pPr lvl="1"/>
            <a:r>
              <a:rPr lang="en-US" dirty="0"/>
              <a:t>Are teachers seeing changes?</a:t>
            </a:r>
          </a:p>
          <a:p>
            <a:endParaRPr lang="en-US" dirty="0" smtClean="0"/>
          </a:p>
          <a:p>
            <a:endParaRPr lang="en-US" dirty="0"/>
          </a:p>
        </p:txBody>
      </p:sp>
    </p:spTree>
    <p:extLst>
      <p:ext uri="{BB962C8B-B14F-4D97-AF65-F5344CB8AC3E}">
        <p14:creationId xmlns:p14="http://schemas.microsoft.com/office/powerpoint/2010/main" val="32429044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10530"/>
            <a:ext cx="7543800" cy="4876800"/>
          </a:xfrm>
        </p:spPr>
        <p:txBody>
          <a:bodyPr>
            <a:normAutofit/>
          </a:bodyPr>
          <a:lstStyle/>
          <a:p>
            <a:pPr lvl="1"/>
            <a:r>
              <a:rPr lang="en-US" sz="2400" dirty="0" smtClean="0"/>
              <a:t>If NO and </a:t>
            </a:r>
            <a:r>
              <a:rPr lang="en-US" sz="2400" dirty="0" smtClean="0">
                <a:solidFill>
                  <a:srgbClr val="0000FF"/>
                </a:solidFill>
              </a:rPr>
              <a:t>fidelity is strong</a:t>
            </a:r>
            <a:r>
              <a:rPr lang="en-US" sz="2400" dirty="0" smtClean="0"/>
              <a:t>, flag for problem-solving discussion for individual students</a:t>
            </a:r>
            <a:r>
              <a:rPr lang="en-US" dirty="0" smtClean="0"/>
              <a:t>.</a:t>
            </a:r>
          </a:p>
          <a:p>
            <a:pPr lvl="2"/>
            <a:r>
              <a:rPr lang="en-US" dirty="0"/>
              <a:t> </a:t>
            </a:r>
            <a:r>
              <a:rPr lang="en-US" sz="2000" dirty="0" smtClean="0"/>
              <a:t>This is becomes a problem-solving discussion</a:t>
            </a:r>
          </a:p>
          <a:p>
            <a:pPr lvl="0"/>
            <a:endParaRPr lang="en-US" sz="2400" dirty="0"/>
          </a:p>
          <a:p>
            <a:endParaRPr lang="en-US" dirty="0"/>
          </a:p>
        </p:txBody>
      </p:sp>
      <p:sp>
        <p:nvSpPr>
          <p:cNvPr id="8" name="Title 1"/>
          <p:cNvSpPr>
            <a:spLocks noGrp="1"/>
          </p:cNvSpPr>
          <p:nvPr>
            <p:ph type="title"/>
          </p:nvPr>
        </p:nvSpPr>
        <p:spPr>
          <a:xfrm>
            <a:off x="152400" y="381000"/>
            <a:ext cx="8778922" cy="1371600"/>
          </a:xfrm>
          <a:solidFill>
            <a:schemeClr val="bg2">
              <a:lumMod val="90000"/>
            </a:schemeClr>
          </a:solidFill>
          <a:ln w="28575">
            <a:solidFill>
              <a:schemeClr val="tx1"/>
            </a:solidFill>
          </a:ln>
        </p:spPr>
        <p:txBody>
          <a:bodyPr/>
          <a:lstStyle/>
          <a:p>
            <a:r>
              <a:rPr lang="en-US" sz="2400" b="1" i="1" dirty="0">
                <a:latin typeface="Trebuchet MS" panose="020B0603020202020204" pitchFamily="34" charset="0"/>
              </a:rPr>
              <a:t>Tier 2 System Conversation: </a:t>
            </a:r>
            <a:r>
              <a:rPr lang="en-US" sz="2400" b="1" i="1" dirty="0" smtClean="0">
                <a:latin typeface="Trebuchet MS" panose="020B0603020202020204" pitchFamily="34" charset="0"/>
              </a:rPr>
              <a:t/>
            </a:r>
            <a:br>
              <a:rPr lang="en-US" sz="2400" b="1" i="1" dirty="0" smtClean="0">
                <a:latin typeface="Trebuchet MS" panose="020B0603020202020204" pitchFamily="34" charset="0"/>
              </a:rPr>
            </a:br>
            <a:r>
              <a:rPr lang="en-US" sz="2800" b="1" dirty="0">
                <a:latin typeface="Trebuchet MS" panose="020B0603020202020204" pitchFamily="34" charset="0"/>
              </a:rPr>
              <a:t> </a:t>
            </a:r>
            <a:r>
              <a:rPr lang="en-US" sz="2800" b="1" dirty="0" smtClean="0">
                <a:latin typeface="Trebuchet MS" panose="020B0603020202020204" pitchFamily="34" charset="0"/>
              </a:rPr>
              <a:t>    Intervention </a:t>
            </a:r>
            <a:r>
              <a:rPr lang="en-US" sz="2800" b="1" dirty="0">
                <a:latin typeface="Trebuchet MS" panose="020B0603020202020204" pitchFamily="34" charset="0"/>
              </a:rPr>
              <a:t>Tracking Tool </a:t>
            </a:r>
            <a:br>
              <a:rPr lang="en-US" sz="2800" b="1" dirty="0">
                <a:latin typeface="Trebuchet MS" panose="020B0603020202020204" pitchFamily="34" charset="0"/>
              </a:rPr>
            </a:br>
            <a:r>
              <a:rPr lang="en-US" sz="2800" b="1" dirty="0">
                <a:latin typeface="Trebuchet MS" panose="020B0603020202020204" pitchFamily="34" charset="0"/>
              </a:rPr>
              <a:t>     &amp; Effectiveness Monitoring</a:t>
            </a:r>
          </a:p>
        </p:txBody>
      </p:sp>
      <p:grpSp>
        <p:nvGrpSpPr>
          <p:cNvPr id="11" name="Group 10"/>
          <p:cNvGrpSpPr/>
          <p:nvPr/>
        </p:nvGrpSpPr>
        <p:grpSpPr>
          <a:xfrm>
            <a:off x="7696200" y="-29592"/>
            <a:ext cx="1084502" cy="1271758"/>
            <a:chOff x="3106501" y="479809"/>
            <a:chExt cx="1389302" cy="1653488"/>
          </a:xfrm>
          <a:solidFill>
            <a:schemeClr val="accent1">
              <a:lumMod val="60000"/>
              <a:lumOff val="40000"/>
            </a:schemeClr>
          </a:solidFill>
        </p:grpSpPr>
        <p:sp>
          <p:nvSpPr>
            <p:cNvPr id="12" name="Freeform 11"/>
            <p:cNvSpPr/>
            <p:nvPr/>
          </p:nvSpPr>
          <p:spPr>
            <a:xfrm rot="1686142">
              <a:off x="3106501"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p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49032">
              <a:off x="3407607" y="1166496"/>
              <a:ext cx="787094" cy="280112"/>
            </a:xfrm>
            <a:prstGeom prst="rect">
              <a:avLst/>
            </a:prstGeom>
            <a:grpFill/>
          </p:spPr>
          <p:txBody>
            <a:bodyPr wrap="square" rtlCol="0">
              <a:spAutoFit/>
            </a:bodyPr>
            <a:lstStyle/>
            <a:p>
              <a:pPr algn="ctr"/>
              <a:r>
                <a:rPr lang="en-US" sz="800" b="1" dirty="0" smtClean="0"/>
                <a:t>Systems</a:t>
              </a:r>
            </a:p>
          </p:txBody>
        </p:sp>
      </p:grpSp>
      <p:grpSp>
        <p:nvGrpSpPr>
          <p:cNvPr id="7" name="Group 6"/>
          <p:cNvGrpSpPr/>
          <p:nvPr/>
        </p:nvGrpSpPr>
        <p:grpSpPr>
          <a:xfrm rot="1686142">
            <a:off x="1899319" y="2779133"/>
            <a:ext cx="5075621" cy="4157995"/>
            <a:chOff x="1621757" y="2920389"/>
            <a:chExt cx="1788662" cy="1597304"/>
          </a:xfrm>
          <a:effectLst>
            <a:reflection blurRad="6350" stA="52000" endA="300" endPos="35000" dir="5400000" sy="-100000" algn="bl" rotWithShape="0"/>
          </a:effectLst>
        </p:grpSpPr>
        <p:sp>
          <p:nvSpPr>
            <p:cNvPr id="9" name="Freeform 8"/>
            <p:cNvSpPr/>
            <p:nvPr/>
          </p:nvSpPr>
          <p:spPr>
            <a:xfrm>
              <a:off x="1621757" y="3315063"/>
              <a:ext cx="1058747" cy="120263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60000"/>
                <a:lumOff val="4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rot="19962890">
              <a:off x="1851219" y="3832239"/>
              <a:ext cx="599822" cy="168276"/>
            </a:xfrm>
            <a:prstGeom prst="rect">
              <a:avLst/>
            </a:prstGeom>
            <a:noFill/>
          </p:spPr>
          <p:txBody>
            <a:bodyPr wrap="square" rtlCol="0">
              <a:spAutoFit/>
            </a:bodyPr>
            <a:lstStyle/>
            <a:p>
              <a:pPr algn="ctr"/>
              <a:r>
                <a:rPr lang="en-US" sz="1600" b="1" dirty="0" smtClean="0"/>
                <a:t>Systems</a:t>
              </a:r>
            </a:p>
          </p:txBody>
        </p:sp>
        <p:sp>
          <p:nvSpPr>
            <p:cNvPr id="14" name="Freeform 13"/>
            <p:cNvSpPr/>
            <p:nvPr/>
          </p:nvSpPr>
          <p:spPr>
            <a:xfrm>
              <a:off x="2351672" y="2920389"/>
              <a:ext cx="1058747" cy="1202631"/>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4">
                <a:lumMod val="20000"/>
                <a:lumOff val="8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rot="20049099">
              <a:off x="2584348" y="3425803"/>
              <a:ext cx="593392" cy="290659"/>
            </a:xfrm>
            <a:prstGeom prst="rect">
              <a:avLst/>
            </a:prstGeom>
            <a:noFill/>
          </p:spPr>
          <p:txBody>
            <a:bodyPr wrap="square" rtlCol="0">
              <a:spAutoFit/>
            </a:bodyPr>
            <a:lstStyle/>
            <a:p>
              <a:pPr algn="ctr"/>
              <a:r>
                <a:rPr lang="en-US" sz="1600" b="1" dirty="0" smtClean="0"/>
                <a:t>Problem-Solving</a:t>
              </a:r>
            </a:p>
          </p:txBody>
        </p:sp>
      </p:grpSp>
      <p:sp>
        <p:nvSpPr>
          <p:cNvPr id="16" name="Oval 15"/>
          <p:cNvSpPr/>
          <p:nvPr/>
        </p:nvSpPr>
        <p:spPr>
          <a:xfrm>
            <a:off x="4376672" y="4101901"/>
            <a:ext cx="2310705" cy="1581853"/>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563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7345"/>
            <a:ext cx="7620000" cy="4800600"/>
          </a:xfrm>
        </p:spPr>
        <p:txBody>
          <a:bodyPr/>
          <a:lstStyle/>
          <a:p>
            <a:r>
              <a:rPr lang="en-US" sz="2800" dirty="0" smtClean="0"/>
              <a:t>Team to review currently data regarding specific students and intervention effectiveness and problem solve as needed</a:t>
            </a:r>
          </a:p>
          <a:p>
            <a:endParaRPr lang="en-US" sz="300" dirty="0" smtClean="0"/>
          </a:p>
          <a:p>
            <a:pPr lvl="2"/>
            <a:r>
              <a:rPr lang="en-US" sz="2400" dirty="0" smtClean="0"/>
              <a:t>Identify </a:t>
            </a:r>
            <a:r>
              <a:rPr lang="en-US" sz="2400" dirty="0"/>
              <a:t>need for increased </a:t>
            </a:r>
            <a:r>
              <a:rPr lang="en-US" sz="2400" dirty="0" smtClean="0"/>
              <a:t>supports</a:t>
            </a:r>
          </a:p>
          <a:p>
            <a:pPr lvl="2"/>
            <a:r>
              <a:rPr lang="en-US" sz="2400" dirty="0" smtClean="0"/>
              <a:t>Identify need for use of different supports</a:t>
            </a:r>
          </a:p>
          <a:p>
            <a:pPr lvl="3"/>
            <a:r>
              <a:rPr lang="en-US" sz="2400" dirty="0" smtClean="0"/>
              <a:t>Interventions Change (form)</a:t>
            </a:r>
            <a:endParaRPr lang="en-US" sz="2400" dirty="0"/>
          </a:p>
          <a:p>
            <a:pPr lvl="2"/>
            <a:r>
              <a:rPr lang="en-US" sz="2400" dirty="0"/>
              <a:t>Identify readiness for decreased </a:t>
            </a:r>
            <a:r>
              <a:rPr lang="en-US" sz="2400" dirty="0" smtClean="0"/>
              <a:t>supports</a:t>
            </a:r>
          </a:p>
          <a:p>
            <a:pPr lvl="2"/>
            <a:r>
              <a:rPr lang="en-US" sz="2400" dirty="0" smtClean="0"/>
              <a:t>Identify readiness for graduating from intervention</a:t>
            </a:r>
            <a:endParaRPr lang="en-US" sz="2400" dirty="0"/>
          </a:p>
          <a:p>
            <a:endParaRPr lang="en-US" dirty="0" smtClean="0"/>
          </a:p>
          <a:p>
            <a:endParaRPr lang="en-US" dirty="0" smtClean="0"/>
          </a:p>
        </p:txBody>
      </p:sp>
      <p:sp>
        <p:nvSpPr>
          <p:cNvPr id="7" name="Title 1"/>
          <p:cNvSpPr txBox="1">
            <a:spLocks/>
          </p:cNvSpPr>
          <p:nvPr/>
        </p:nvSpPr>
        <p:spPr>
          <a:xfrm>
            <a:off x="233547" y="266700"/>
            <a:ext cx="8653241" cy="11430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i="1" dirty="0" smtClean="0">
                <a:latin typeface="Trebuchet MS" panose="020B0603020202020204" pitchFamily="34" charset="0"/>
              </a:rPr>
              <a:t>Tier 2 Problem-Solving Conversation</a:t>
            </a:r>
            <a:r>
              <a:rPr lang="en-US" sz="2800" b="1" dirty="0" smtClean="0">
                <a:latin typeface="Trebuchet MS" panose="020B0603020202020204" pitchFamily="34" charset="0"/>
              </a:rPr>
              <a:t/>
            </a:r>
            <a:br>
              <a:rPr lang="en-US" sz="2800" b="1" dirty="0" smtClean="0">
                <a:latin typeface="Trebuchet MS" panose="020B0603020202020204" pitchFamily="34" charset="0"/>
              </a:rPr>
            </a:br>
            <a:r>
              <a:rPr lang="en-US" sz="2400" b="1" dirty="0" smtClean="0">
                <a:latin typeface="Trebuchet MS" panose="020B0603020202020204" pitchFamily="34" charset="0"/>
              </a:rPr>
              <a:t>     </a:t>
            </a:r>
            <a:r>
              <a:rPr lang="en-US" sz="3200" b="1" dirty="0" smtClean="0">
                <a:latin typeface="Trebuchet MS" panose="020B0603020202020204" pitchFamily="34" charset="0"/>
              </a:rPr>
              <a:t>Monitoring (On-Going)</a:t>
            </a:r>
            <a:endParaRPr lang="en-US" sz="3200" b="1" dirty="0">
              <a:latin typeface="Trebuchet MS" panose="020B0603020202020204" pitchFamily="34" charset="0"/>
            </a:endParaRPr>
          </a:p>
        </p:txBody>
      </p:sp>
      <p:sp>
        <p:nvSpPr>
          <p:cNvPr id="9" name="Freeform 8"/>
          <p:cNvSpPr/>
          <p:nvPr/>
        </p:nvSpPr>
        <p:spPr>
          <a:xfrm rot="1686142">
            <a:off x="7162800" y="-12219"/>
            <a:ext cx="1457554" cy="155812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4">
              <a:lumMod val="20000"/>
              <a:lumOff val="8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rot="135241">
            <a:off x="7496696" y="531005"/>
            <a:ext cx="801243" cy="415498"/>
          </a:xfrm>
          <a:prstGeom prst="rect">
            <a:avLst/>
          </a:prstGeom>
          <a:solidFill>
            <a:schemeClr val="accent4">
              <a:lumMod val="20000"/>
              <a:lumOff val="80000"/>
            </a:schemeClr>
          </a:solidFill>
        </p:spPr>
        <p:txBody>
          <a:bodyPr wrap="square" rtlCol="0">
            <a:spAutoFit/>
          </a:bodyPr>
          <a:lstStyle/>
          <a:p>
            <a:pPr algn="ctr"/>
            <a:r>
              <a:rPr lang="en-US" sz="1050" b="1" dirty="0" smtClean="0">
                <a:solidFill>
                  <a:prstClr val="black"/>
                </a:solidFill>
              </a:rPr>
              <a:t>Problem-Solving</a:t>
            </a:r>
          </a:p>
        </p:txBody>
      </p:sp>
    </p:spTree>
    <p:extLst>
      <p:ext uri="{BB962C8B-B14F-4D97-AF65-F5344CB8AC3E}">
        <p14:creationId xmlns:p14="http://schemas.microsoft.com/office/powerpoint/2010/main" val="15004898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52600"/>
            <a:ext cx="7391400" cy="4800600"/>
          </a:xfrm>
        </p:spPr>
        <p:txBody>
          <a:bodyPr>
            <a:normAutofit/>
          </a:bodyPr>
          <a:lstStyle/>
          <a:p>
            <a:pPr>
              <a:buClr>
                <a:srgbClr val="003399"/>
              </a:buClr>
            </a:pPr>
            <a:r>
              <a:rPr lang="en-US" sz="2800" dirty="0" smtClean="0"/>
              <a:t>Points </a:t>
            </a:r>
            <a:r>
              <a:rPr lang="en-US" sz="2800" dirty="0"/>
              <a:t>earned on Daily Progress Report (DPR)</a:t>
            </a:r>
          </a:p>
          <a:p>
            <a:pPr>
              <a:buClr>
                <a:srgbClr val="003399"/>
              </a:buClr>
            </a:pPr>
            <a:r>
              <a:rPr lang="en-US" sz="2800" dirty="0"/>
              <a:t>Reduction in ODRs</a:t>
            </a:r>
          </a:p>
          <a:p>
            <a:pPr>
              <a:buClr>
                <a:srgbClr val="003399"/>
              </a:buClr>
            </a:pPr>
            <a:r>
              <a:rPr lang="en-US" sz="2800" dirty="0"/>
              <a:t>Attendance improvement</a:t>
            </a:r>
          </a:p>
          <a:p>
            <a:pPr>
              <a:buClr>
                <a:srgbClr val="003399"/>
              </a:buClr>
            </a:pPr>
            <a:r>
              <a:rPr lang="en-US" sz="2800" dirty="0"/>
              <a:t>Reduction in In School Suspensions</a:t>
            </a:r>
          </a:p>
          <a:p>
            <a:pPr>
              <a:buClr>
                <a:srgbClr val="003399"/>
              </a:buClr>
            </a:pPr>
            <a:r>
              <a:rPr lang="en-US" sz="2800" dirty="0" smtClean="0"/>
              <a:t>Improvement </a:t>
            </a:r>
            <a:r>
              <a:rPr lang="en-US" sz="2800" dirty="0"/>
              <a:t>in grades</a:t>
            </a:r>
          </a:p>
          <a:p>
            <a:pPr>
              <a:buClr>
                <a:srgbClr val="003399"/>
              </a:buClr>
            </a:pPr>
            <a:r>
              <a:rPr lang="en-US" sz="2800" dirty="0"/>
              <a:t>Reduction of </a:t>
            </a:r>
            <a:r>
              <a:rPr lang="en-US" sz="2800" dirty="0" err="1"/>
              <a:t>tardies</a:t>
            </a:r>
            <a:endParaRPr lang="en-US" sz="2800" dirty="0"/>
          </a:p>
          <a:p>
            <a:pPr>
              <a:buClr>
                <a:srgbClr val="003399"/>
              </a:buClr>
            </a:pPr>
            <a:r>
              <a:rPr lang="en-US" sz="2800" dirty="0"/>
              <a:t>Improved homework </a:t>
            </a:r>
            <a:r>
              <a:rPr lang="en-US" sz="2800" dirty="0" smtClean="0"/>
              <a:t>completion</a:t>
            </a:r>
          </a:p>
          <a:p>
            <a:pPr>
              <a:buClr>
                <a:srgbClr val="003399"/>
              </a:buClr>
            </a:pPr>
            <a:r>
              <a:rPr lang="en-US" sz="2800" dirty="0" smtClean="0"/>
              <a:t>Group specific skill tracking</a:t>
            </a:r>
            <a:endParaRPr lang="en-US" sz="2800" dirty="0"/>
          </a:p>
          <a:p>
            <a:endParaRPr lang="en-US" dirty="0"/>
          </a:p>
        </p:txBody>
      </p:sp>
      <p:sp>
        <p:nvSpPr>
          <p:cNvPr id="6" name="Title 1"/>
          <p:cNvSpPr txBox="1">
            <a:spLocks/>
          </p:cNvSpPr>
          <p:nvPr/>
        </p:nvSpPr>
        <p:spPr>
          <a:xfrm>
            <a:off x="205838" y="228600"/>
            <a:ext cx="8653241" cy="11430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i="1" dirty="0" smtClean="0">
                <a:latin typeface="Trebuchet MS" panose="020B0603020202020204" pitchFamily="34" charset="0"/>
              </a:rPr>
              <a:t>Tier 2 Problem-Solving Conversation</a:t>
            </a:r>
            <a:r>
              <a:rPr lang="en-US" sz="2800" b="1" dirty="0" smtClean="0">
                <a:latin typeface="Trebuchet MS" panose="020B0603020202020204" pitchFamily="34" charset="0"/>
              </a:rPr>
              <a:t/>
            </a:r>
            <a:br>
              <a:rPr lang="en-US" sz="2800" b="1" dirty="0" smtClean="0">
                <a:latin typeface="Trebuchet MS" panose="020B0603020202020204" pitchFamily="34" charset="0"/>
              </a:rPr>
            </a:br>
            <a:r>
              <a:rPr lang="en-US" sz="2400" b="1" dirty="0" smtClean="0">
                <a:latin typeface="Trebuchet MS" panose="020B0603020202020204" pitchFamily="34" charset="0"/>
              </a:rPr>
              <a:t>     </a:t>
            </a:r>
            <a:r>
              <a:rPr lang="en-US" sz="3200" b="1" dirty="0" smtClean="0">
                <a:latin typeface="Trebuchet MS" panose="020B0603020202020204" pitchFamily="34" charset="0"/>
              </a:rPr>
              <a:t>Individual Data Tracking</a:t>
            </a:r>
            <a:endParaRPr lang="en-US" sz="3200" b="1" dirty="0">
              <a:latin typeface="Trebuchet MS" panose="020B0603020202020204" pitchFamily="34" charset="0"/>
            </a:endParaRPr>
          </a:p>
        </p:txBody>
      </p:sp>
      <p:grpSp>
        <p:nvGrpSpPr>
          <p:cNvPr id="10" name="Group 9"/>
          <p:cNvGrpSpPr/>
          <p:nvPr/>
        </p:nvGrpSpPr>
        <p:grpSpPr>
          <a:xfrm>
            <a:off x="7162800" y="-12219"/>
            <a:ext cx="1457554" cy="1558120"/>
            <a:chOff x="4206995" y="452319"/>
            <a:chExt cx="1389302" cy="1653490"/>
          </a:xfrm>
          <a:solidFill>
            <a:schemeClr val="accent4">
              <a:lumMod val="20000"/>
              <a:lumOff val="80000"/>
            </a:schemeClr>
          </a:solidFill>
        </p:grpSpPr>
        <p:sp>
          <p:nvSpPr>
            <p:cNvPr id="11" name="Freeform 10"/>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p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rot="135241">
              <a:off x="4525256" y="1028793"/>
              <a:ext cx="763724" cy="440930"/>
            </a:xfrm>
            <a:prstGeom prst="rect">
              <a:avLst/>
            </a:prstGeom>
            <a:grpFill/>
          </p:spPr>
          <p:txBody>
            <a:bodyPr wrap="square" rtlCol="0">
              <a:spAutoFit/>
            </a:bodyPr>
            <a:lstStyle/>
            <a:p>
              <a:pPr algn="ctr"/>
              <a:r>
                <a:rPr lang="en-US" sz="1050" b="1" dirty="0" smtClean="0">
                  <a:solidFill>
                    <a:prstClr val="black"/>
                  </a:solidFill>
                </a:rPr>
                <a:t>Problem-Solving</a:t>
              </a:r>
            </a:p>
          </p:txBody>
        </p:sp>
      </p:grpSp>
    </p:spTree>
    <p:extLst>
      <p:ext uri="{BB962C8B-B14F-4D97-AF65-F5344CB8AC3E}">
        <p14:creationId xmlns:p14="http://schemas.microsoft.com/office/powerpoint/2010/main" val="41378299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35363214"/>
              </p:ext>
            </p:extLst>
          </p:nvPr>
        </p:nvGraphicFramePr>
        <p:xfrm>
          <a:off x="821417" y="2514600"/>
          <a:ext cx="7467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p:cNvSpPr>
          <p:nvPr/>
        </p:nvSpPr>
        <p:spPr>
          <a:xfrm>
            <a:off x="228597" y="381000"/>
            <a:ext cx="8653241" cy="11430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3200" b="1" dirty="0" smtClean="0">
                <a:latin typeface="Trebuchet MS" panose="020B0603020202020204" pitchFamily="34" charset="0"/>
              </a:rPr>
              <a:t>Tier 2 is about </a:t>
            </a:r>
            <a:r>
              <a:rPr lang="en-US" sz="3200" b="1" i="1" dirty="0" smtClean="0">
                <a:latin typeface="Trebuchet MS" panose="020B0603020202020204" pitchFamily="34" charset="0"/>
              </a:rPr>
              <a:t>Data-Based Decision-Making</a:t>
            </a:r>
            <a:endParaRPr lang="en-US" sz="3200" b="1" i="1" dirty="0">
              <a:latin typeface="Trebuchet MS" panose="020B0603020202020204" pitchFamily="34" charset="0"/>
            </a:endParaRPr>
          </a:p>
        </p:txBody>
      </p:sp>
      <p:grpSp>
        <p:nvGrpSpPr>
          <p:cNvPr id="15" name="Group 14"/>
          <p:cNvGrpSpPr/>
          <p:nvPr/>
        </p:nvGrpSpPr>
        <p:grpSpPr>
          <a:xfrm rot="1686142">
            <a:off x="2607451" y="1440415"/>
            <a:ext cx="3531449" cy="3213603"/>
            <a:chOff x="1621757" y="2920389"/>
            <a:chExt cx="1788662" cy="1597304"/>
          </a:xfrm>
          <a:effectLst/>
        </p:grpSpPr>
        <p:sp>
          <p:nvSpPr>
            <p:cNvPr id="16" name="Freeform 15"/>
            <p:cNvSpPr/>
            <p:nvPr/>
          </p:nvSpPr>
          <p:spPr>
            <a:xfrm>
              <a:off x="1621757" y="3315063"/>
              <a:ext cx="1058747" cy="120263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60000"/>
                <a:lumOff val="4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rot="19962890">
              <a:off x="1851219" y="3832239"/>
              <a:ext cx="599822" cy="168276"/>
            </a:xfrm>
            <a:prstGeom prst="rect">
              <a:avLst/>
            </a:prstGeom>
            <a:noFill/>
          </p:spPr>
          <p:txBody>
            <a:bodyPr wrap="square" rtlCol="0">
              <a:spAutoFit/>
            </a:bodyPr>
            <a:lstStyle/>
            <a:p>
              <a:pPr algn="ctr"/>
              <a:r>
                <a:rPr lang="en-US" sz="1600" b="1" dirty="0" smtClean="0"/>
                <a:t>Systems</a:t>
              </a:r>
            </a:p>
          </p:txBody>
        </p:sp>
        <p:sp>
          <p:nvSpPr>
            <p:cNvPr id="18" name="Freeform 17"/>
            <p:cNvSpPr/>
            <p:nvPr/>
          </p:nvSpPr>
          <p:spPr>
            <a:xfrm>
              <a:off x="2351672" y="2920389"/>
              <a:ext cx="1058747" cy="1202631"/>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4">
                <a:lumMod val="20000"/>
                <a:lumOff val="8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rot="20049099">
              <a:off x="2584348" y="3425803"/>
              <a:ext cx="593392" cy="290659"/>
            </a:xfrm>
            <a:prstGeom prst="rect">
              <a:avLst/>
            </a:prstGeom>
            <a:noFill/>
          </p:spPr>
          <p:txBody>
            <a:bodyPr wrap="square" rtlCol="0">
              <a:spAutoFit/>
            </a:bodyPr>
            <a:lstStyle/>
            <a:p>
              <a:pPr algn="ctr"/>
              <a:r>
                <a:rPr lang="en-US" sz="1600" b="1" dirty="0" smtClean="0"/>
                <a:t>Problem-Solving</a:t>
              </a:r>
            </a:p>
          </p:txBody>
        </p:sp>
      </p:grpSp>
    </p:spTree>
    <p:extLst>
      <p:ext uri="{BB962C8B-B14F-4D97-AF65-F5344CB8AC3E}">
        <p14:creationId xmlns:p14="http://schemas.microsoft.com/office/powerpoint/2010/main" val="11890416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50459"/>
            <a:ext cx="8534400" cy="5109091"/>
          </a:xfrm>
          <a:prstGeom prst="rect">
            <a:avLst/>
          </a:prstGeom>
        </p:spPr>
        <p:txBody>
          <a:bodyPr wrap="square">
            <a:spAutoFit/>
          </a:bodyPr>
          <a:lstStyle/>
          <a:p>
            <a:pPr algn="ctr"/>
            <a:r>
              <a:rPr lang="en-US" sz="2800" b="1" dirty="0" smtClean="0"/>
              <a:t>Targeted/Problem-Solving </a:t>
            </a:r>
          </a:p>
          <a:p>
            <a:pPr algn="ctr"/>
            <a:r>
              <a:rPr lang="en-US" sz="2800" b="1" dirty="0" smtClean="0"/>
              <a:t>Team Benchmarks</a:t>
            </a:r>
            <a:endParaRPr lang="en-US" sz="900" b="1" dirty="0"/>
          </a:p>
          <a:p>
            <a:r>
              <a:rPr lang="en-US" sz="900" dirty="0"/>
              <a:t> </a:t>
            </a:r>
          </a:p>
          <a:p>
            <a:pPr marL="285750" indent="-285750">
              <a:buFont typeface="Arial" panose="020B0604020202020204" pitchFamily="34" charset="0"/>
              <a:buChar char="•"/>
            </a:pPr>
            <a:r>
              <a:rPr lang="en-US" dirty="0"/>
              <a:t> </a:t>
            </a:r>
            <a:r>
              <a:rPr lang="en-US" dirty="0" smtClean="0"/>
              <a:t>T2 </a:t>
            </a:r>
            <a:r>
              <a:rPr lang="en-US" dirty="0"/>
              <a:t>Team established &amp; trained</a:t>
            </a:r>
          </a:p>
          <a:p>
            <a:pPr marL="28575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T2 Team members with leader meeting at least monthly</a:t>
            </a:r>
          </a:p>
          <a:p>
            <a:pPr marL="742950" lvl="1" indent="-285750">
              <a:buFont typeface="Arial" panose="020B0604020202020204" pitchFamily="34" charset="0"/>
              <a:buChar char="•"/>
            </a:pPr>
            <a:r>
              <a:rPr lang="en-US" dirty="0" smtClean="0"/>
              <a:t>[With System and Problem-Solving Conversations evident]</a:t>
            </a:r>
            <a:endParaRPr lang="en-US" dirty="0"/>
          </a:p>
          <a:p>
            <a:pPr marL="28575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Data-based decision rule(s) established to identify students in need </a:t>
            </a:r>
          </a:p>
          <a:p>
            <a:pPr marL="28575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Request for assistance forms developed for staff &amp; families</a:t>
            </a:r>
          </a:p>
          <a:p>
            <a:pPr marL="28575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At least 2 Tier 2 research-based &amp; function-based interventions established and ready to access</a:t>
            </a:r>
          </a:p>
          <a:p>
            <a:pPr marL="28575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Tier 2 interventions have established facilitator, progress monitoring, and fading/graduation criteria</a:t>
            </a:r>
          </a:p>
        </p:txBody>
      </p:sp>
      <p:graphicFrame>
        <p:nvGraphicFramePr>
          <p:cNvPr id="3" name="Table 2"/>
          <p:cNvGraphicFramePr>
            <a:graphicFrameLocks noGrp="1"/>
          </p:cNvGraphicFramePr>
          <p:nvPr>
            <p:extLst>
              <p:ext uri="{D42A27DB-BD31-4B8C-83A1-F6EECF244321}">
                <p14:modId xmlns:p14="http://schemas.microsoft.com/office/powerpoint/2010/main" val="3351651739"/>
              </p:ext>
            </p:extLst>
          </p:nvPr>
        </p:nvGraphicFramePr>
        <p:xfrm>
          <a:off x="1483056" y="5671784"/>
          <a:ext cx="6705600" cy="968375"/>
        </p:xfrm>
        <a:graphic>
          <a:graphicData uri="http://schemas.openxmlformats.org/drawingml/2006/table">
            <a:tbl>
              <a:tblPr/>
              <a:tblGrid>
                <a:gridCol w="6705600"/>
              </a:tblGrid>
              <a:tr h="968375">
                <a:tc>
                  <a:txBody>
                    <a:bodyPr/>
                    <a:lstStyle/>
                    <a:p>
                      <a:pPr marL="0" marR="0" algn="ctr" rtl="0">
                        <a:spcBef>
                          <a:spcPts val="0"/>
                        </a:spcBef>
                        <a:spcAft>
                          <a:spcPts val="0"/>
                        </a:spcAft>
                      </a:pPr>
                      <a:r>
                        <a:rPr lang="en-US" sz="2000" b="1" dirty="0" smtClean="0">
                          <a:solidFill>
                            <a:schemeClr val="tx1"/>
                          </a:solidFill>
                          <a:effectLst/>
                          <a:latin typeface="Calibri"/>
                        </a:rPr>
                        <a:t>Tier </a:t>
                      </a:r>
                      <a:r>
                        <a:rPr lang="en-US" sz="2000" b="1" dirty="0">
                          <a:solidFill>
                            <a:schemeClr val="tx1"/>
                          </a:solidFill>
                          <a:effectLst/>
                          <a:latin typeface="Calibri"/>
                        </a:rPr>
                        <a:t>2 - Targeted Problem-Solving System Development </a:t>
                      </a:r>
                      <a:endParaRPr lang="en-US" sz="2000" dirty="0">
                        <a:solidFill>
                          <a:schemeClr val="tx1"/>
                        </a:solidFill>
                        <a:effectLst/>
                        <a:latin typeface="Calibri"/>
                      </a:endParaRPr>
                    </a:p>
                    <a:p>
                      <a:pPr marL="0" marR="0" algn="ctr" rtl="0">
                        <a:spcBef>
                          <a:spcPts val="0"/>
                        </a:spcBef>
                        <a:spcAft>
                          <a:spcPts val="0"/>
                        </a:spcAft>
                      </a:pPr>
                      <a:r>
                        <a:rPr lang="en-US" sz="2000" dirty="0" smtClean="0">
                          <a:solidFill>
                            <a:schemeClr val="tx1"/>
                          </a:solidFill>
                          <a:effectLst/>
                          <a:latin typeface="Calibri"/>
                        </a:rPr>
                        <a:t>2/10/15</a:t>
                      </a:r>
                      <a:r>
                        <a:rPr lang="en-US" sz="2000" baseline="0" dirty="0">
                          <a:solidFill>
                            <a:schemeClr val="tx1"/>
                          </a:solidFill>
                          <a:effectLst/>
                          <a:latin typeface="Calibri"/>
                        </a:rPr>
                        <a:t> </a:t>
                      </a:r>
                      <a:r>
                        <a:rPr lang="en-US" sz="2000" dirty="0" smtClean="0">
                          <a:solidFill>
                            <a:schemeClr val="tx1"/>
                          </a:solidFill>
                          <a:effectLst/>
                          <a:latin typeface="Calibri"/>
                        </a:rPr>
                        <a:t>9:00 </a:t>
                      </a:r>
                      <a:r>
                        <a:rPr lang="en-US" sz="2000" dirty="0">
                          <a:solidFill>
                            <a:schemeClr val="tx1"/>
                          </a:solidFill>
                          <a:effectLst/>
                          <a:latin typeface="Calibri"/>
                        </a:rPr>
                        <a:t>– 3:30 (Registration 8:45)</a:t>
                      </a:r>
                    </a:p>
                    <a:p>
                      <a:pPr marL="0" marR="0" algn="ctr" rtl="0">
                        <a:spcBef>
                          <a:spcPts val="0"/>
                        </a:spcBef>
                        <a:spcAft>
                          <a:spcPts val="0"/>
                        </a:spcAft>
                      </a:pPr>
                      <a:r>
                        <a:rPr lang="en-US" sz="2000" dirty="0" err="1" smtClean="0">
                          <a:solidFill>
                            <a:schemeClr val="tx1"/>
                          </a:solidFill>
                          <a:effectLst/>
                          <a:latin typeface="Calibri"/>
                        </a:rPr>
                        <a:t>DelTech</a:t>
                      </a:r>
                      <a:r>
                        <a:rPr lang="en-US" sz="2000" dirty="0" smtClean="0">
                          <a:solidFill>
                            <a:schemeClr val="tx1"/>
                          </a:solidFill>
                          <a:effectLst/>
                          <a:latin typeface="Calibri"/>
                        </a:rPr>
                        <a:t> -Room </a:t>
                      </a:r>
                      <a:r>
                        <a:rPr lang="en-US" sz="2000" dirty="0">
                          <a:solidFill>
                            <a:schemeClr val="tx1"/>
                          </a:solidFill>
                          <a:effectLst/>
                          <a:latin typeface="Calibri"/>
                        </a:rPr>
                        <a:t>400 </a:t>
                      </a:r>
                      <a:r>
                        <a:rPr lang="en-US" sz="2000" dirty="0" smtClean="0">
                          <a:solidFill>
                            <a:schemeClr val="tx1"/>
                          </a:solidFill>
                          <a:effectLst/>
                          <a:latin typeface="Calibri"/>
                        </a:rPr>
                        <a:t>A&amp;B</a:t>
                      </a:r>
                      <a:endParaRPr lang="en-US" sz="2000" dirty="0">
                        <a:solidFill>
                          <a:schemeClr val="tx1"/>
                        </a:solidFill>
                        <a:effectLst/>
                        <a:latin typeface="Calibri"/>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Tree>
    <p:extLst>
      <p:ext uri="{BB962C8B-B14F-4D97-AF65-F5344CB8AC3E}">
        <p14:creationId xmlns:p14="http://schemas.microsoft.com/office/powerpoint/2010/main" val="20263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DE-PBS &amp; Social Emotional Learning</a:t>
            </a:r>
            <a:endParaRPr lang="en-US" dirty="0"/>
          </a:p>
        </p:txBody>
      </p:sp>
      <p:sp>
        <p:nvSpPr>
          <p:cNvPr id="5" name="Subtitle 4"/>
          <p:cNvSpPr>
            <a:spLocks noGrp="1"/>
          </p:cNvSpPr>
          <p:nvPr>
            <p:ph type="subTitle" idx="1"/>
          </p:nvPr>
        </p:nvSpPr>
        <p:spPr/>
        <p:txBody>
          <a:bodyPr/>
          <a:lstStyle/>
          <a:p>
            <a:endParaRPr lang="en-US"/>
          </a:p>
        </p:txBody>
      </p:sp>
      <p:grpSp>
        <p:nvGrpSpPr>
          <p:cNvPr id="6" name="Group 5"/>
          <p:cNvGrpSpPr/>
          <p:nvPr/>
        </p:nvGrpSpPr>
        <p:grpSpPr>
          <a:xfrm>
            <a:off x="2667000" y="4564117"/>
            <a:ext cx="3962400" cy="1836683"/>
            <a:chOff x="2819400" y="1556266"/>
            <a:chExt cx="3200400" cy="958334"/>
          </a:xfrm>
        </p:grpSpPr>
        <p:sp>
          <p:nvSpPr>
            <p:cNvPr id="7" name="Rectangle 6"/>
            <p:cNvSpPr/>
            <p:nvPr/>
          </p:nvSpPr>
          <p:spPr>
            <a:xfrm>
              <a:off x="2819400" y="1556266"/>
              <a:ext cx="3200400" cy="95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http://info.farrleadership.com/Portals/24132/images/Building_self_awarene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1" y="1725712"/>
              <a:ext cx="990600" cy="676824"/>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9" name="Picture 8" descr="http://www.mentalhealth.org.uk/content/assets/images/Composite/lambeth-southwark-self-management-comp?view=Standa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2199" y="1740931"/>
              <a:ext cx="992408" cy="661605"/>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10" name="Picture 9" descr="http://assets.careerspot.com.au/files/news/group-decision-mak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725712"/>
              <a:ext cx="650514" cy="648157"/>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473214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914400"/>
            <a:ext cx="8426668" cy="1295400"/>
          </a:xfrm>
        </p:spPr>
        <p:txBody>
          <a:bodyPr>
            <a:normAutofit fontScale="90000"/>
          </a:bodyPr>
          <a:lstStyle/>
          <a:p>
            <a:r>
              <a:rPr lang="en-US" dirty="0" smtClean="0"/>
              <a:t>How is SEL integrated in School-wide PBS?</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8693573" cy="2798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4540469" y="3810000"/>
            <a:ext cx="4267200" cy="1371600"/>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7976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a:xfrm>
            <a:off x="301625" y="457200"/>
            <a:ext cx="8510588" cy="609600"/>
          </a:xfrm>
        </p:spPr>
        <p:txBody>
          <a:bodyPr>
            <a:normAutofit fontScale="90000"/>
          </a:bodyPr>
          <a:lstStyle/>
          <a:p>
            <a:pPr eaLnBrk="1" fontAlgn="auto" hangingPunct="1">
              <a:spcAft>
                <a:spcPts val="0"/>
              </a:spcAft>
              <a:defRPr/>
            </a:pPr>
            <a:r>
              <a:rPr lang="en-US" sz="4000" dirty="0" smtClean="0">
                <a:ea typeface="+mj-ea"/>
                <a:cs typeface="Times New Roman" pitchFamily="18" charset="0"/>
                <a:sym typeface="Times New Roman" pitchFamily="18" charset="0"/>
              </a:rPr>
              <a:t>What is Self-Discipline?</a:t>
            </a:r>
          </a:p>
        </p:txBody>
      </p:sp>
      <p:sp>
        <p:nvSpPr>
          <p:cNvPr id="76805" name="Rectangle 3"/>
          <p:cNvSpPr>
            <a:spLocks noGrp="1" noRot="1" noChangeArrowheads="1"/>
          </p:cNvSpPr>
          <p:nvPr>
            <p:ph sz="quarter" idx="1"/>
          </p:nvPr>
        </p:nvSpPr>
        <p:spPr>
          <a:xfrm>
            <a:off x="126268" y="1370466"/>
            <a:ext cx="5186631" cy="5184775"/>
          </a:xfrm>
        </p:spPr>
        <p:txBody>
          <a:bodyPr rtlCol="0">
            <a:normAutofit/>
          </a:bodyPr>
          <a:lstStyle/>
          <a:p>
            <a:pPr marL="547688" indent="-315913" eaLnBrk="1" fontAlgn="auto" hangingPunct="1">
              <a:spcAft>
                <a:spcPts val="0"/>
              </a:spcAft>
              <a:buFont typeface="Arial" pitchFamily="34" charset="0"/>
              <a:buNone/>
              <a:defRPr/>
            </a:pPr>
            <a:r>
              <a:rPr lang="en-US" sz="2800" b="1" i="1" dirty="0" smtClean="0">
                <a:ea typeface="+mn-ea"/>
                <a:cs typeface="Times New Roman" pitchFamily="18" charset="0"/>
                <a:sym typeface="Times New Roman" pitchFamily="18" charset="0"/>
              </a:rPr>
              <a:t>	Consists of 5 key Social and Emotional Learning skills: </a:t>
            </a:r>
            <a:endParaRPr lang="en-US" sz="2800" dirty="0" smtClean="0">
              <a:latin typeface="Perpetua" pitchFamily="18" charset="0"/>
              <a:ea typeface="+mn-ea"/>
              <a:sym typeface="Times New Roman" pitchFamily="18" charset="0"/>
            </a:endParaRPr>
          </a:p>
          <a:p>
            <a:pPr marL="685800" indent="-288925" eaLnBrk="1" fontAlgn="auto" hangingPunct="1">
              <a:spcAft>
                <a:spcPts val="0"/>
              </a:spcAft>
              <a:defRPr/>
            </a:pPr>
            <a:r>
              <a:rPr lang="en-US" sz="2800" dirty="0">
                <a:ea typeface="+mn-ea"/>
              </a:rPr>
              <a:t>Self-management skills </a:t>
            </a:r>
          </a:p>
          <a:p>
            <a:pPr marL="685800" indent="-288925" eaLnBrk="1" fontAlgn="auto" hangingPunct="1">
              <a:spcAft>
                <a:spcPts val="0"/>
              </a:spcAft>
              <a:defRPr/>
            </a:pPr>
            <a:r>
              <a:rPr lang="en-US" sz="2800" dirty="0">
                <a:ea typeface="+mn-ea"/>
              </a:rPr>
              <a:t>Social awareness and empathy </a:t>
            </a:r>
          </a:p>
          <a:p>
            <a:pPr marL="685800" indent="-288925" eaLnBrk="1" fontAlgn="auto" hangingPunct="1">
              <a:spcAft>
                <a:spcPts val="0"/>
              </a:spcAft>
              <a:defRPr/>
            </a:pPr>
            <a:r>
              <a:rPr lang="en-US" sz="2800" dirty="0">
                <a:ea typeface="+mn-ea"/>
              </a:rPr>
              <a:t>Social connectedness and relationship skills</a:t>
            </a:r>
          </a:p>
          <a:p>
            <a:pPr marL="685800" indent="-288925" eaLnBrk="1" fontAlgn="auto" hangingPunct="1">
              <a:spcAft>
                <a:spcPts val="0"/>
              </a:spcAft>
              <a:defRPr/>
            </a:pPr>
            <a:r>
              <a:rPr lang="en-US" sz="2800" dirty="0">
                <a:ea typeface="+mn-ea"/>
              </a:rPr>
              <a:t>Responsible decision making </a:t>
            </a:r>
          </a:p>
          <a:p>
            <a:pPr marL="685800" indent="-288925" eaLnBrk="1" fontAlgn="auto" hangingPunct="1">
              <a:spcAft>
                <a:spcPts val="0"/>
              </a:spcAft>
              <a:defRPr/>
            </a:pPr>
            <a:r>
              <a:rPr lang="en-US" sz="2800" dirty="0">
                <a:ea typeface="+mn-ea"/>
              </a:rPr>
              <a:t>Positive sense of self </a:t>
            </a:r>
          </a:p>
          <a:p>
            <a:pPr eaLnBrk="1" fontAlgn="auto" hangingPunct="1">
              <a:spcAft>
                <a:spcPts val="0"/>
              </a:spcAft>
              <a:buFont typeface="Wingdings" pitchFamily="2" charset="2"/>
              <a:buNone/>
              <a:defRPr/>
            </a:pPr>
            <a:endParaRPr lang="en-US" sz="2400" dirty="0" smtClean="0">
              <a:ea typeface="+mn-ea"/>
            </a:endParaRPr>
          </a:p>
        </p:txBody>
      </p:sp>
      <p:grpSp>
        <p:nvGrpSpPr>
          <p:cNvPr id="4" name="Group 3"/>
          <p:cNvGrpSpPr/>
          <p:nvPr/>
        </p:nvGrpSpPr>
        <p:grpSpPr>
          <a:xfrm>
            <a:off x="5312899" y="1139634"/>
            <a:ext cx="3386986" cy="3753379"/>
            <a:chOff x="228600" y="1058990"/>
            <a:chExt cx="4485736" cy="5418010"/>
          </a:xfrm>
        </p:grpSpPr>
        <p:sp>
          <p:nvSpPr>
            <p:cNvPr id="5" name="Rounded Rectangle 4"/>
            <p:cNvSpPr/>
            <p:nvPr/>
          </p:nvSpPr>
          <p:spPr>
            <a:xfrm>
              <a:off x="228600" y="1066800"/>
              <a:ext cx="4485736" cy="541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Core_Competencies_Short_FINAL_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32" y="1690412"/>
              <a:ext cx="3883915" cy="38839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1144" y="5906642"/>
              <a:ext cx="3432068" cy="533131"/>
            </a:xfrm>
            <a:prstGeom prst="rect">
              <a:avLst/>
            </a:prstGeom>
            <a:noFill/>
          </p:spPr>
          <p:txBody>
            <a:bodyPr wrap="square" rtlCol="0">
              <a:spAutoFit/>
            </a:bodyPr>
            <a:lstStyle/>
            <a:p>
              <a:r>
                <a:rPr lang="en-US" sz="1600" b="1" dirty="0"/>
                <a:t>http://www.casel.org</a:t>
              </a:r>
              <a:r>
                <a:rPr lang="en-US" b="1" dirty="0"/>
                <a:t>/</a:t>
              </a:r>
            </a:p>
          </p:txBody>
        </p:sp>
        <p:sp>
          <p:nvSpPr>
            <p:cNvPr id="8" name="TextBox 7"/>
            <p:cNvSpPr txBox="1"/>
            <p:nvPr/>
          </p:nvSpPr>
          <p:spPr>
            <a:xfrm>
              <a:off x="458385" y="1058990"/>
              <a:ext cx="4009340" cy="666414"/>
            </a:xfrm>
            <a:prstGeom prst="rect">
              <a:avLst/>
            </a:prstGeom>
            <a:noFill/>
          </p:spPr>
          <p:txBody>
            <a:bodyPr wrap="square" rtlCol="0">
              <a:spAutoFit/>
            </a:bodyPr>
            <a:lstStyle/>
            <a:p>
              <a:r>
                <a:rPr lang="en-US" sz="2400" b="1" dirty="0" smtClean="0"/>
                <a:t>The CASEL Model</a:t>
              </a:r>
              <a:endParaRPr lang="en-US" sz="2400" b="1" dirty="0"/>
            </a:p>
          </p:txBody>
        </p:sp>
      </p:grpSp>
    </p:spTree>
    <p:extLst>
      <p:ext uri="{BB962C8B-B14F-4D97-AF65-F5344CB8AC3E}">
        <p14:creationId xmlns:p14="http://schemas.microsoft.com/office/powerpoint/2010/main" val="38236964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Social-Emotional Learning Curriculum</a:t>
            </a:r>
            <a:endParaRPr lang="en-US" dirty="0"/>
          </a:p>
        </p:txBody>
      </p:sp>
      <p:sp>
        <p:nvSpPr>
          <p:cNvPr id="3" name="Content Placeholder 2"/>
          <p:cNvSpPr>
            <a:spLocks noGrp="1"/>
          </p:cNvSpPr>
          <p:nvPr>
            <p:ph idx="1"/>
          </p:nvPr>
        </p:nvSpPr>
        <p:spPr/>
        <p:txBody>
          <a:bodyPr/>
          <a:lstStyle/>
          <a:p>
            <a:pPr lvl="0"/>
            <a:r>
              <a:rPr lang="en-US" dirty="0" smtClean="0"/>
              <a:t>3 main avenues</a:t>
            </a:r>
          </a:p>
          <a:p>
            <a:pPr lvl="1"/>
            <a:r>
              <a:rPr lang="en-US" dirty="0" smtClean="0"/>
              <a:t>Package </a:t>
            </a:r>
            <a:r>
              <a:rPr lang="en-US" dirty="0"/>
              <a:t>program (not infused)</a:t>
            </a:r>
          </a:p>
          <a:p>
            <a:pPr lvl="1"/>
            <a:r>
              <a:rPr lang="en-US" dirty="0" smtClean="0"/>
              <a:t>Package program </a:t>
            </a:r>
            <a:r>
              <a:rPr lang="en-US" dirty="0"/>
              <a:t>(infused</a:t>
            </a:r>
            <a:r>
              <a:rPr lang="en-US" dirty="0" smtClean="0"/>
              <a:t>)</a:t>
            </a:r>
            <a:endParaRPr lang="en-US" dirty="0"/>
          </a:p>
          <a:p>
            <a:pPr lvl="1"/>
            <a:r>
              <a:rPr lang="en-US" dirty="0"/>
              <a:t>Infused in curriculum </a:t>
            </a:r>
            <a:r>
              <a:rPr lang="en-US" dirty="0" smtClean="0"/>
              <a:t>without </a:t>
            </a:r>
            <a:r>
              <a:rPr lang="en-US" dirty="0"/>
              <a:t>package </a:t>
            </a:r>
            <a:r>
              <a:rPr lang="en-US" dirty="0" smtClean="0"/>
              <a:t>program</a:t>
            </a:r>
          </a:p>
          <a:p>
            <a:pPr lvl="1"/>
            <a:endParaRPr lang="en-US" dirty="0"/>
          </a:p>
          <a:p>
            <a:r>
              <a:rPr lang="en-US" dirty="0" smtClean="0"/>
              <a:t>What’s currently happening in your schools? </a:t>
            </a:r>
          </a:p>
          <a:p>
            <a:pPr lvl="1"/>
            <a:r>
              <a:rPr lang="en-US" dirty="0" smtClean="0"/>
              <a:t>Think &amp; list to self</a:t>
            </a:r>
          </a:p>
          <a:p>
            <a:pPr lvl="1"/>
            <a:r>
              <a:rPr lang="en-US" dirty="0" smtClean="0"/>
              <a:t>Share in small group of neighbors</a:t>
            </a:r>
          </a:p>
          <a:p>
            <a:pPr lvl="1"/>
            <a:r>
              <a:rPr lang="en-US" dirty="0" smtClean="0"/>
              <a:t>Share with full group</a:t>
            </a:r>
            <a:endParaRPr lang="en-US" dirty="0"/>
          </a:p>
          <a:p>
            <a:endParaRPr lang="en-US" dirty="0"/>
          </a:p>
        </p:txBody>
      </p:sp>
    </p:spTree>
    <p:extLst>
      <p:ext uri="{BB962C8B-B14F-4D97-AF65-F5344CB8AC3E}">
        <p14:creationId xmlns:p14="http://schemas.microsoft.com/office/powerpoint/2010/main" val="6259455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Bullying Prevention</a:t>
            </a:r>
            <a:endParaRPr lang="en-US" dirty="0"/>
          </a:p>
        </p:txBody>
      </p:sp>
      <p:sp>
        <p:nvSpPr>
          <p:cNvPr id="5" name="Subtitle 4"/>
          <p:cNvSpPr>
            <a:spLocks noGrp="1"/>
          </p:cNvSpPr>
          <p:nvPr>
            <p:ph type="subTitle" idx="1"/>
          </p:nvPr>
        </p:nvSpPr>
        <p:spPr/>
        <p:txBody>
          <a:bodyPr/>
          <a:lstStyle/>
          <a:p>
            <a:endParaRPr lang="en-US"/>
          </a:p>
        </p:txBody>
      </p:sp>
      <p:pic>
        <p:nvPicPr>
          <p:cNvPr id="6" name="Picture 2" descr="https://encrypted-tbn2.gstatic.com/images?q=tbn:ANd9GcQBUQWgDZwIXch5AKPjXr-PwV6-qIXYdjXM-z2DrDZGkTeyx0zs-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495800"/>
            <a:ext cx="3230640" cy="2149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694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256" y="685800"/>
            <a:ext cx="8229600" cy="1066800"/>
          </a:xfrm>
        </p:spPr>
        <p:txBody>
          <a:bodyPr>
            <a:noAutofit/>
          </a:bodyPr>
          <a:lstStyle/>
          <a:p>
            <a:r>
              <a:rPr lang="en-US" sz="4000" b="1" dirty="0" smtClean="0"/>
              <a:t>DE-PBS Secondary Forum</a:t>
            </a:r>
            <a:br>
              <a:rPr lang="en-US" sz="4000" b="1" dirty="0" smtClean="0"/>
            </a:br>
            <a:r>
              <a:rPr lang="en-US" sz="2400" dirty="0" smtClean="0"/>
              <a:t>October 22, 2014 - Overview</a:t>
            </a:r>
            <a:endParaRPr lang="en-US" sz="2400" dirty="0"/>
          </a:p>
        </p:txBody>
      </p:sp>
      <p:pic>
        <p:nvPicPr>
          <p:cNvPr id="1026" name="Picture 2" descr="http://www.montgomeryschoolsmd.org/uploadedImages/students/middle-school-students-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685800"/>
            <a:ext cx="1936644" cy="1295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Prospective Students - High School Studen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528" y="4800600"/>
            <a:ext cx="3077306" cy="1143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68224" y="2112764"/>
            <a:ext cx="5410200" cy="430887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u="sng" dirty="0" smtClean="0"/>
              <a:t>Topics</a:t>
            </a:r>
          </a:p>
          <a:p>
            <a:pPr algn="ctr"/>
            <a:endParaRPr lang="en-US" sz="1000" b="1" dirty="0" smtClean="0"/>
          </a:p>
          <a:p>
            <a:pPr marL="285750" lvl="0" indent="-285750">
              <a:spcAft>
                <a:spcPts val="600"/>
              </a:spcAft>
              <a:buFont typeface="Arial" panose="020B0604020202020204" pitchFamily="34" charset="0"/>
              <a:buChar char="•"/>
            </a:pPr>
            <a:r>
              <a:rPr lang="en-US" sz="2000" dirty="0">
                <a:solidFill>
                  <a:schemeClr val="bg1"/>
                </a:solidFill>
              </a:rPr>
              <a:t>Student Involvement in SWPBS </a:t>
            </a:r>
            <a:r>
              <a:rPr lang="en-US" sz="2000" dirty="0" smtClean="0">
                <a:solidFill>
                  <a:schemeClr val="bg1"/>
                </a:solidFill>
              </a:rPr>
              <a:t>Programming (Schools Sharing)</a:t>
            </a:r>
            <a:endParaRPr lang="en-US" sz="2000" dirty="0">
              <a:solidFill>
                <a:schemeClr val="bg1"/>
              </a:solidFill>
            </a:endParaRPr>
          </a:p>
          <a:p>
            <a:pPr marL="285750" lvl="0" indent="-285750">
              <a:spcAft>
                <a:spcPts val="600"/>
              </a:spcAft>
              <a:buFont typeface="Arial" panose="020B0604020202020204" pitchFamily="34" charset="0"/>
              <a:buChar char="•"/>
            </a:pPr>
            <a:r>
              <a:rPr lang="en-US" sz="2000" dirty="0">
                <a:solidFill>
                  <a:schemeClr val="bg1"/>
                </a:solidFill>
              </a:rPr>
              <a:t>Bullying</a:t>
            </a:r>
          </a:p>
          <a:p>
            <a:pPr marL="285750" lvl="0" indent="-285750">
              <a:spcAft>
                <a:spcPts val="600"/>
              </a:spcAft>
              <a:buFont typeface="Arial" panose="020B0604020202020204" pitchFamily="34" charset="0"/>
              <a:buChar char="•"/>
            </a:pPr>
            <a:r>
              <a:rPr lang="en-US" sz="2000" dirty="0">
                <a:solidFill>
                  <a:schemeClr val="bg1"/>
                </a:solidFill>
              </a:rPr>
              <a:t>Minor vs. Major Behaviors</a:t>
            </a:r>
          </a:p>
          <a:p>
            <a:pPr marL="285750" lvl="0" indent="-285750">
              <a:spcAft>
                <a:spcPts val="600"/>
              </a:spcAft>
              <a:buFont typeface="Arial" panose="020B0604020202020204" pitchFamily="34" charset="0"/>
              <a:buChar char="•"/>
            </a:pPr>
            <a:r>
              <a:rPr lang="en-US" sz="2000" dirty="0">
                <a:solidFill>
                  <a:schemeClr val="bg1"/>
                </a:solidFill>
              </a:rPr>
              <a:t>Social Emotional </a:t>
            </a:r>
            <a:r>
              <a:rPr lang="en-US" sz="2000" dirty="0" smtClean="0">
                <a:solidFill>
                  <a:schemeClr val="bg1"/>
                </a:solidFill>
              </a:rPr>
              <a:t>Learning </a:t>
            </a:r>
          </a:p>
          <a:p>
            <a:pPr lvl="0">
              <a:spcAft>
                <a:spcPts val="600"/>
              </a:spcAft>
            </a:pPr>
            <a:r>
              <a:rPr lang="en-US" sz="2000" dirty="0">
                <a:solidFill>
                  <a:schemeClr val="bg1"/>
                </a:solidFill>
              </a:rPr>
              <a:t> </a:t>
            </a:r>
            <a:r>
              <a:rPr lang="en-US" sz="2000" dirty="0" smtClean="0">
                <a:solidFill>
                  <a:schemeClr val="bg1"/>
                </a:solidFill>
              </a:rPr>
              <a:t>    (including CASEL &amp; evidence-based resources)</a:t>
            </a:r>
            <a:endParaRPr lang="en-US" sz="2000" dirty="0">
              <a:solidFill>
                <a:schemeClr val="bg1"/>
              </a:solidFill>
            </a:endParaRPr>
          </a:p>
          <a:p>
            <a:pPr marL="285750" lvl="0" indent="-285750">
              <a:spcAft>
                <a:spcPts val="600"/>
              </a:spcAft>
              <a:buFont typeface="Arial" panose="020B0604020202020204" pitchFamily="34" charset="0"/>
              <a:buChar char="•"/>
            </a:pPr>
            <a:r>
              <a:rPr lang="en-US" sz="2000" dirty="0">
                <a:solidFill>
                  <a:schemeClr val="bg1"/>
                </a:solidFill>
              </a:rPr>
              <a:t>Updates from the DEPBS </a:t>
            </a:r>
            <a:r>
              <a:rPr lang="en-US" sz="2000" dirty="0" smtClean="0">
                <a:solidFill>
                  <a:schemeClr val="bg1"/>
                </a:solidFill>
              </a:rPr>
              <a:t>Project</a:t>
            </a:r>
          </a:p>
          <a:p>
            <a:pPr marL="742950" lvl="1" indent="-285750">
              <a:spcAft>
                <a:spcPts val="600"/>
              </a:spcAft>
              <a:buFont typeface="Arial" panose="020B0604020202020204" pitchFamily="34" charset="0"/>
              <a:buChar char="•"/>
            </a:pPr>
            <a:r>
              <a:rPr lang="en-US" sz="2000" dirty="0" smtClean="0">
                <a:solidFill>
                  <a:schemeClr val="bg1"/>
                </a:solidFill>
              </a:rPr>
              <a:t>Trauma-Sensitive Schools</a:t>
            </a:r>
          </a:p>
          <a:p>
            <a:pPr marL="742950" lvl="1" indent="-285750">
              <a:spcAft>
                <a:spcPts val="600"/>
              </a:spcAft>
              <a:buFont typeface="Arial" panose="020B0604020202020204" pitchFamily="34" charset="0"/>
              <a:buChar char="•"/>
            </a:pPr>
            <a:r>
              <a:rPr lang="en-US" sz="2000" dirty="0" smtClean="0">
                <a:solidFill>
                  <a:schemeClr val="bg1"/>
                </a:solidFill>
              </a:rPr>
              <a:t>PEERS</a:t>
            </a:r>
          </a:p>
          <a:p>
            <a:pPr marL="742950" lvl="1" indent="-285750">
              <a:spcAft>
                <a:spcPts val="600"/>
              </a:spcAft>
              <a:buFont typeface="Arial" panose="020B0604020202020204" pitchFamily="34" charset="0"/>
              <a:buChar char="•"/>
            </a:pPr>
            <a:r>
              <a:rPr lang="en-US" sz="2000" dirty="0" smtClean="0">
                <a:solidFill>
                  <a:schemeClr val="bg1"/>
                </a:solidFill>
              </a:rPr>
              <a:t>Achievement Mentoring (DHS)</a:t>
            </a:r>
          </a:p>
        </p:txBody>
      </p:sp>
      <p:sp>
        <p:nvSpPr>
          <p:cNvPr id="11" name="TextBox 10"/>
          <p:cNvSpPr txBox="1"/>
          <p:nvPr/>
        </p:nvSpPr>
        <p:spPr>
          <a:xfrm>
            <a:off x="434256" y="1973520"/>
            <a:ext cx="2609850" cy="236988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u="sng" dirty="0" smtClean="0"/>
              <a:t>Attendees</a:t>
            </a:r>
          </a:p>
          <a:p>
            <a:pPr algn="ctr"/>
            <a:endParaRPr lang="en-US" sz="1000" b="1" u="sng" dirty="0" smtClean="0"/>
          </a:p>
          <a:p>
            <a:pPr marL="342900" indent="-342900">
              <a:buFont typeface="Arial" panose="020B0604020202020204" pitchFamily="34" charset="0"/>
              <a:buChar char="•"/>
            </a:pPr>
            <a:r>
              <a:rPr lang="en-US" sz="2400" dirty="0" smtClean="0">
                <a:solidFill>
                  <a:schemeClr val="bg1"/>
                </a:solidFill>
              </a:rPr>
              <a:t>41 total</a:t>
            </a:r>
          </a:p>
          <a:p>
            <a:pPr marL="342900" indent="-342900">
              <a:buFont typeface="Arial" panose="020B0604020202020204" pitchFamily="34" charset="0"/>
              <a:buChar char="•"/>
            </a:pPr>
            <a:r>
              <a:rPr lang="en-US" sz="2400" dirty="0" smtClean="0">
                <a:solidFill>
                  <a:schemeClr val="bg1"/>
                </a:solidFill>
              </a:rPr>
              <a:t>12 districts</a:t>
            </a:r>
          </a:p>
          <a:p>
            <a:pPr marL="342900" indent="-342900">
              <a:buFont typeface="Arial" panose="020B0604020202020204" pitchFamily="34" charset="0"/>
              <a:buChar char="•"/>
            </a:pPr>
            <a:r>
              <a:rPr lang="en-US" sz="2400" dirty="0" smtClean="0">
                <a:solidFill>
                  <a:schemeClr val="bg1"/>
                </a:solidFill>
              </a:rPr>
              <a:t>19 schools</a:t>
            </a:r>
          </a:p>
          <a:p>
            <a:r>
              <a:rPr lang="en-US" sz="2400" dirty="0">
                <a:solidFill>
                  <a:schemeClr val="bg1"/>
                </a:solidFill>
              </a:rPr>
              <a:t> </a:t>
            </a:r>
            <a:r>
              <a:rPr lang="en-US" sz="2400" dirty="0" smtClean="0">
                <a:solidFill>
                  <a:schemeClr val="bg1"/>
                </a:solidFill>
              </a:rPr>
              <a:t>    </a:t>
            </a:r>
            <a:r>
              <a:rPr lang="en-US" sz="2000" dirty="0" smtClean="0">
                <a:solidFill>
                  <a:schemeClr val="bg1"/>
                </a:solidFill>
              </a:rPr>
              <a:t>(PBS &amp; non-PBS)</a:t>
            </a:r>
            <a:endParaRPr lang="en-US" sz="2000"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sp>
        <p:nvSpPr>
          <p:cNvPr id="8" name="TextBox 7"/>
          <p:cNvSpPr txBox="1"/>
          <p:nvPr/>
        </p:nvSpPr>
        <p:spPr>
          <a:xfrm>
            <a:off x="434256" y="1973520"/>
            <a:ext cx="2609850" cy="236988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u="sng" dirty="0" smtClean="0"/>
              <a:t>Attendees</a:t>
            </a:r>
          </a:p>
          <a:p>
            <a:pPr algn="ctr"/>
            <a:endParaRPr lang="en-US" sz="1000" b="1" u="sng" dirty="0" smtClean="0"/>
          </a:p>
          <a:p>
            <a:pPr marL="342900" indent="-342900">
              <a:buFont typeface="Arial" panose="020B0604020202020204" pitchFamily="34" charset="0"/>
              <a:buChar char="•"/>
            </a:pPr>
            <a:r>
              <a:rPr lang="en-US" sz="2400" dirty="0" smtClean="0"/>
              <a:t>41 total</a:t>
            </a:r>
          </a:p>
          <a:p>
            <a:pPr marL="342900" indent="-342900">
              <a:buFont typeface="Arial" panose="020B0604020202020204" pitchFamily="34" charset="0"/>
              <a:buChar char="•"/>
            </a:pPr>
            <a:r>
              <a:rPr lang="en-US" sz="2400" dirty="0" smtClean="0"/>
              <a:t>12 districts</a:t>
            </a:r>
          </a:p>
          <a:p>
            <a:pPr marL="342900" indent="-342900">
              <a:buFont typeface="Arial" panose="020B0604020202020204" pitchFamily="34" charset="0"/>
              <a:buChar char="•"/>
            </a:pPr>
            <a:r>
              <a:rPr lang="en-US" sz="2400" dirty="0" smtClean="0"/>
              <a:t>19 schools</a:t>
            </a:r>
          </a:p>
          <a:p>
            <a:r>
              <a:rPr lang="en-US" sz="2400" dirty="0"/>
              <a:t> </a:t>
            </a:r>
            <a:r>
              <a:rPr lang="en-US" sz="2400" dirty="0" smtClean="0"/>
              <a:t>    </a:t>
            </a:r>
            <a:r>
              <a:rPr lang="en-US" sz="2000" dirty="0" smtClean="0"/>
              <a:t>(PBS &amp; non-PBS)</a:t>
            </a:r>
            <a:endParaRPr lang="en-US" sz="2000" dirty="0"/>
          </a:p>
          <a:p>
            <a:pPr marL="285750" indent="-285750">
              <a:buFont typeface="Arial" panose="020B0604020202020204" pitchFamily="34" charset="0"/>
              <a:buChar char="•"/>
            </a:pPr>
            <a:endParaRPr lang="en-US" dirty="0"/>
          </a:p>
        </p:txBody>
      </p:sp>
      <p:sp>
        <p:nvSpPr>
          <p:cNvPr id="12" name="TextBox 11"/>
          <p:cNvSpPr txBox="1"/>
          <p:nvPr/>
        </p:nvSpPr>
        <p:spPr>
          <a:xfrm>
            <a:off x="3465096" y="2101514"/>
            <a:ext cx="5410200" cy="430887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u="sng" dirty="0" smtClean="0"/>
              <a:t>Topics</a:t>
            </a:r>
          </a:p>
          <a:p>
            <a:pPr algn="ctr"/>
            <a:endParaRPr lang="en-US" sz="1000" b="1" dirty="0" smtClean="0"/>
          </a:p>
          <a:p>
            <a:pPr marL="285750" lvl="0" indent="-285750">
              <a:spcAft>
                <a:spcPts val="600"/>
              </a:spcAft>
              <a:buFont typeface="Arial" panose="020B0604020202020204" pitchFamily="34" charset="0"/>
              <a:buChar char="•"/>
            </a:pPr>
            <a:r>
              <a:rPr lang="en-US" sz="2000" dirty="0"/>
              <a:t>Student Involvement in SWPBS </a:t>
            </a:r>
            <a:r>
              <a:rPr lang="en-US" sz="2000" dirty="0" smtClean="0"/>
              <a:t>Programming (Schools Sharing)</a:t>
            </a:r>
            <a:endParaRPr lang="en-US" sz="2000" dirty="0"/>
          </a:p>
          <a:p>
            <a:pPr marL="285750" lvl="0" indent="-285750">
              <a:spcAft>
                <a:spcPts val="600"/>
              </a:spcAft>
              <a:buFont typeface="Arial" panose="020B0604020202020204" pitchFamily="34" charset="0"/>
              <a:buChar char="•"/>
            </a:pPr>
            <a:r>
              <a:rPr lang="en-US" sz="2000" dirty="0"/>
              <a:t>Bullying</a:t>
            </a:r>
          </a:p>
          <a:p>
            <a:pPr marL="285750" lvl="0" indent="-285750">
              <a:spcAft>
                <a:spcPts val="600"/>
              </a:spcAft>
              <a:buFont typeface="Arial" panose="020B0604020202020204" pitchFamily="34" charset="0"/>
              <a:buChar char="•"/>
            </a:pPr>
            <a:r>
              <a:rPr lang="en-US" sz="2000" dirty="0"/>
              <a:t>Minor vs. Major Behaviors</a:t>
            </a:r>
          </a:p>
          <a:p>
            <a:pPr marL="285750" lvl="0" indent="-285750">
              <a:spcAft>
                <a:spcPts val="600"/>
              </a:spcAft>
              <a:buFont typeface="Arial" panose="020B0604020202020204" pitchFamily="34" charset="0"/>
              <a:buChar char="•"/>
            </a:pPr>
            <a:r>
              <a:rPr lang="en-US" sz="2000" dirty="0" smtClean="0"/>
              <a:t>Social Emotional Learning </a:t>
            </a:r>
          </a:p>
          <a:p>
            <a:pPr marL="285750" lvl="0" indent="-285750">
              <a:spcAft>
                <a:spcPts val="600"/>
              </a:spcAft>
              <a:buFont typeface="Arial" panose="020B0604020202020204" pitchFamily="34" charset="0"/>
              <a:buChar char="•"/>
            </a:pPr>
            <a:r>
              <a:rPr lang="en-US" sz="2000" dirty="0" smtClean="0"/>
              <a:t>Updates </a:t>
            </a:r>
            <a:r>
              <a:rPr lang="en-US" sz="2000" dirty="0"/>
              <a:t>from the DEPBS </a:t>
            </a:r>
            <a:r>
              <a:rPr lang="en-US" sz="2000" dirty="0" smtClean="0"/>
              <a:t>Project</a:t>
            </a:r>
          </a:p>
          <a:p>
            <a:pPr marL="742950" lvl="1" indent="-285750">
              <a:spcAft>
                <a:spcPts val="600"/>
              </a:spcAft>
              <a:buFont typeface="Arial" panose="020B0604020202020204" pitchFamily="34" charset="0"/>
              <a:buChar char="•"/>
            </a:pPr>
            <a:r>
              <a:rPr lang="en-US" sz="2000" dirty="0" smtClean="0"/>
              <a:t>Trauma-Sensitive Schools</a:t>
            </a:r>
          </a:p>
          <a:p>
            <a:pPr marL="742950" lvl="1" indent="-285750">
              <a:spcAft>
                <a:spcPts val="600"/>
              </a:spcAft>
              <a:buFont typeface="Arial" panose="020B0604020202020204" pitchFamily="34" charset="0"/>
              <a:buChar char="•"/>
            </a:pPr>
            <a:r>
              <a:rPr lang="en-US" sz="2000" dirty="0" smtClean="0"/>
              <a:t>PEERS</a:t>
            </a:r>
          </a:p>
          <a:p>
            <a:pPr marL="742950" lvl="1" indent="-285750">
              <a:spcAft>
                <a:spcPts val="600"/>
              </a:spcAft>
              <a:buFont typeface="Arial" panose="020B0604020202020204" pitchFamily="34" charset="0"/>
              <a:buChar char="•"/>
            </a:pPr>
            <a:r>
              <a:rPr lang="en-US" sz="2000" dirty="0" smtClean="0"/>
              <a:t>Achievement Mentoring (DHS)</a:t>
            </a:r>
          </a:p>
          <a:p>
            <a:pPr marL="742950" lvl="1" indent="-285750">
              <a:spcAft>
                <a:spcPts val="600"/>
              </a:spcAft>
              <a:buFont typeface="Arial" panose="020B0604020202020204" pitchFamily="34" charset="0"/>
              <a:buChar char="•"/>
            </a:pPr>
            <a:endParaRPr lang="en-US" sz="2000" dirty="0" smtClean="0"/>
          </a:p>
        </p:txBody>
      </p:sp>
    </p:spTree>
    <p:extLst>
      <p:ext uri="{BB962C8B-B14F-4D97-AF65-F5344CB8AC3E}">
        <p14:creationId xmlns:p14="http://schemas.microsoft.com/office/powerpoint/2010/main" val="344623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61" y="583890"/>
            <a:ext cx="8882169" cy="1066800"/>
          </a:xfrm>
        </p:spPr>
        <p:txBody>
          <a:bodyPr>
            <a:noAutofit/>
          </a:bodyPr>
          <a:lstStyle/>
          <a:p>
            <a:r>
              <a:rPr lang="en-US" sz="3200" dirty="0" smtClean="0"/>
              <a:t>DOE Press Release and “Dear Colleague” Letter issued October, 2014 with additional guidance</a:t>
            </a:r>
            <a:endParaRPr lang="en-US" sz="3200" dirty="0"/>
          </a:p>
        </p:txBody>
      </p:sp>
      <p:sp>
        <p:nvSpPr>
          <p:cNvPr id="3" name="Content Placeholder 2"/>
          <p:cNvSpPr>
            <a:spLocks noGrp="1"/>
          </p:cNvSpPr>
          <p:nvPr>
            <p:ph idx="1"/>
          </p:nvPr>
        </p:nvSpPr>
        <p:spPr>
          <a:xfrm>
            <a:off x="308875" y="1835231"/>
            <a:ext cx="8229600" cy="4325112"/>
          </a:xfrm>
        </p:spPr>
        <p:txBody>
          <a:bodyPr>
            <a:normAutofit fontScale="85000" lnSpcReduction="20000"/>
          </a:bodyPr>
          <a:lstStyle/>
          <a:p>
            <a:r>
              <a:rPr lang="en-US" dirty="0" smtClean="0"/>
              <a:t>“If </a:t>
            </a:r>
            <a:r>
              <a:rPr lang="en-US" dirty="0"/>
              <a:t>a student with a disability is being bullied, federal law requires schools to take immediate and appropriate action to investigate the issue and, as necessary, take steps to stop the bullying and prevent it from recurring</a:t>
            </a:r>
            <a:r>
              <a:rPr lang="en-US" dirty="0" smtClean="0"/>
              <a:t>.”</a:t>
            </a:r>
          </a:p>
          <a:p>
            <a:pPr marL="109728" indent="0">
              <a:buNone/>
            </a:pPr>
            <a:endParaRPr lang="en-US" sz="1400" dirty="0" smtClean="0"/>
          </a:p>
          <a:p>
            <a:r>
              <a:rPr lang="en-US" dirty="0"/>
              <a:t>Bullying of a student with a disability on </a:t>
            </a:r>
            <a:r>
              <a:rPr lang="en-US" b="1" dirty="0"/>
              <a:t>any</a:t>
            </a:r>
            <a:r>
              <a:rPr lang="en-US" dirty="0"/>
              <a:t> basis can similarly result in a denial of FAPE  </a:t>
            </a:r>
            <a:endParaRPr lang="en-US" dirty="0" smtClean="0"/>
          </a:p>
          <a:p>
            <a:pPr marL="109728" indent="0">
              <a:buNone/>
            </a:pPr>
            <a:endParaRPr lang="en-US" sz="1400" dirty="0"/>
          </a:p>
          <a:p>
            <a:r>
              <a:rPr lang="en-US" dirty="0"/>
              <a:t>Protections in place for students </a:t>
            </a:r>
            <a:r>
              <a:rPr lang="en-US" dirty="0" smtClean="0"/>
              <a:t>with an IEP or a 504 plan </a:t>
            </a:r>
          </a:p>
          <a:p>
            <a:pPr marL="109728" indent="0">
              <a:buNone/>
            </a:pPr>
            <a:endParaRPr lang="en-US" sz="1400" dirty="0" smtClean="0"/>
          </a:p>
          <a:p>
            <a:r>
              <a:rPr lang="en-US" dirty="0" smtClean="0"/>
              <a:t>Resource for evidence-based Practices</a:t>
            </a:r>
          </a:p>
          <a:p>
            <a:pPr marL="109728" indent="0">
              <a:buNone/>
            </a:pPr>
            <a:endParaRPr lang="en-US" sz="1500" dirty="0" smtClean="0"/>
          </a:p>
          <a:p>
            <a:r>
              <a:rPr lang="en-US" dirty="0" smtClean="0"/>
              <a:t>Fact sheet for families (also available in Spanish)</a:t>
            </a:r>
          </a:p>
          <a:p>
            <a:endParaRPr lang="en-US" dirty="0"/>
          </a:p>
          <a:p>
            <a:pPr lvl="8"/>
            <a:endParaRPr lang="en-US" dirty="0"/>
          </a:p>
        </p:txBody>
      </p:sp>
      <p:sp>
        <p:nvSpPr>
          <p:cNvPr id="4" name="TextBox 3"/>
          <p:cNvSpPr txBox="1"/>
          <p:nvPr/>
        </p:nvSpPr>
        <p:spPr>
          <a:xfrm>
            <a:off x="193462" y="6198176"/>
            <a:ext cx="8768522" cy="646331"/>
          </a:xfrm>
          <a:prstGeom prst="rect">
            <a:avLst/>
          </a:prstGeom>
          <a:noFill/>
        </p:spPr>
        <p:txBody>
          <a:bodyPr wrap="square" rtlCol="0">
            <a:spAutoFit/>
          </a:bodyPr>
          <a:lstStyle/>
          <a:p>
            <a:pPr marL="109728" indent="0">
              <a:buNone/>
            </a:pPr>
            <a:r>
              <a:rPr lang="en-US" dirty="0" smtClean="0">
                <a:hlinkClick r:id="rId3"/>
              </a:rPr>
              <a:t>http://www.ed.gov/news/press-releases/bullying-students-disabilities-addressed-guidance-america’s-schools</a:t>
            </a:r>
            <a:endParaRPr lang="en-US" dirty="0" smtClean="0"/>
          </a:p>
        </p:txBody>
      </p:sp>
    </p:spTree>
    <p:extLst>
      <p:ext uri="{BB962C8B-B14F-4D97-AF65-F5344CB8AC3E}">
        <p14:creationId xmlns:p14="http://schemas.microsoft.com/office/powerpoint/2010/main" val="11466295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85800"/>
            <a:ext cx="8229600" cy="1066800"/>
          </a:xfrm>
        </p:spPr>
        <p:txBody>
          <a:bodyPr>
            <a:normAutofit fontScale="90000"/>
          </a:bodyPr>
          <a:lstStyle/>
          <a:p>
            <a:pPr fontAlgn="auto">
              <a:spcAft>
                <a:spcPts val="0"/>
              </a:spcAft>
            </a:pPr>
            <a:r>
              <a:rPr lang="en-US" dirty="0">
                <a:latin typeface="Trebuchet MS" panose="020B0603020202020204" pitchFamily="34" charset="0"/>
              </a:rPr>
              <a:t>Effective Evidence-based Practices for Preventing and Addressing Bullying</a:t>
            </a:r>
          </a:p>
        </p:txBody>
      </p:sp>
      <p:sp>
        <p:nvSpPr>
          <p:cNvPr id="3" name="Content Placeholder 2"/>
          <p:cNvSpPr>
            <a:spLocks noGrp="1"/>
          </p:cNvSpPr>
          <p:nvPr>
            <p:ph idx="1"/>
          </p:nvPr>
        </p:nvSpPr>
        <p:spPr>
          <a:xfrm>
            <a:off x="505237" y="2061254"/>
            <a:ext cx="8229600" cy="3736572"/>
          </a:xfrm>
        </p:spPr>
        <p:txBody>
          <a:bodyPr>
            <a:normAutofit/>
          </a:bodyPr>
          <a:lstStyle/>
          <a:p>
            <a:pPr>
              <a:buClr>
                <a:srgbClr val="003399"/>
              </a:buClr>
            </a:pPr>
            <a:r>
              <a:rPr lang="en-US" sz="2400" dirty="0"/>
              <a:t>Use a comprehensive </a:t>
            </a:r>
            <a:r>
              <a:rPr lang="en-US" sz="2400" dirty="0" smtClean="0"/>
              <a:t>multi-tiered </a:t>
            </a:r>
            <a:r>
              <a:rPr lang="en-US" sz="2400" dirty="0"/>
              <a:t>behavioral </a:t>
            </a:r>
            <a:r>
              <a:rPr lang="en-US" sz="2400" dirty="0" smtClean="0"/>
              <a:t>framework</a:t>
            </a:r>
          </a:p>
          <a:p>
            <a:pPr>
              <a:buClr>
                <a:srgbClr val="003399"/>
              </a:buClr>
            </a:pPr>
            <a:r>
              <a:rPr lang="en-US" sz="2400" dirty="0"/>
              <a:t>Teach appropriate behaviors </a:t>
            </a:r>
            <a:r>
              <a:rPr lang="en-US" sz="2400" dirty="0" smtClean="0"/>
              <a:t>&amp; how </a:t>
            </a:r>
            <a:r>
              <a:rPr lang="en-US" sz="2400" dirty="0"/>
              <a:t>to </a:t>
            </a:r>
            <a:r>
              <a:rPr lang="en-US" sz="2400" dirty="0" smtClean="0"/>
              <a:t>respond</a:t>
            </a:r>
          </a:p>
          <a:p>
            <a:pPr>
              <a:buClr>
                <a:srgbClr val="003399"/>
              </a:buClr>
            </a:pPr>
            <a:r>
              <a:rPr lang="en-US" sz="2400" dirty="0"/>
              <a:t>Provide active adult </a:t>
            </a:r>
            <a:r>
              <a:rPr lang="en-US" sz="2400" dirty="0" smtClean="0"/>
              <a:t>supervision</a:t>
            </a:r>
          </a:p>
          <a:p>
            <a:pPr>
              <a:buClr>
                <a:srgbClr val="003399"/>
              </a:buClr>
            </a:pPr>
            <a:r>
              <a:rPr lang="en-US" sz="2400" dirty="0" smtClean="0"/>
              <a:t>Train &amp; provide </a:t>
            </a:r>
            <a:r>
              <a:rPr lang="en-US" sz="2400" dirty="0"/>
              <a:t>ongoing support for staff </a:t>
            </a:r>
            <a:r>
              <a:rPr lang="en-US" sz="2400" dirty="0" smtClean="0"/>
              <a:t>&amp; students</a:t>
            </a:r>
          </a:p>
          <a:p>
            <a:pPr>
              <a:buClr>
                <a:srgbClr val="003399"/>
              </a:buClr>
            </a:pPr>
            <a:r>
              <a:rPr lang="en-US" sz="2400" dirty="0"/>
              <a:t>Develop </a:t>
            </a:r>
            <a:r>
              <a:rPr lang="en-US" sz="2400" dirty="0" smtClean="0"/>
              <a:t>&amp; </a:t>
            </a:r>
            <a:r>
              <a:rPr lang="en-US" sz="2400" dirty="0"/>
              <a:t>implement clear policies to address </a:t>
            </a:r>
            <a:r>
              <a:rPr lang="en-US" sz="2400" dirty="0" smtClean="0"/>
              <a:t>bullying</a:t>
            </a:r>
          </a:p>
          <a:p>
            <a:pPr>
              <a:buClr>
                <a:srgbClr val="003399"/>
              </a:buClr>
            </a:pPr>
            <a:r>
              <a:rPr lang="en-US" sz="2400" dirty="0"/>
              <a:t>Monitor </a:t>
            </a:r>
            <a:r>
              <a:rPr lang="en-US" sz="2400" dirty="0" smtClean="0"/>
              <a:t>&amp; </a:t>
            </a:r>
            <a:r>
              <a:rPr lang="en-US" sz="2400" dirty="0"/>
              <a:t>track bullying </a:t>
            </a:r>
            <a:r>
              <a:rPr lang="en-US" sz="2400" dirty="0" smtClean="0"/>
              <a:t>behaviors</a:t>
            </a:r>
          </a:p>
          <a:p>
            <a:pPr>
              <a:buClr>
                <a:srgbClr val="003399"/>
              </a:buClr>
            </a:pPr>
            <a:r>
              <a:rPr lang="en-US" sz="2400" dirty="0"/>
              <a:t>Notify parents when bullying </a:t>
            </a:r>
            <a:r>
              <a:rPr lang="en-US" sz="2400" dirty="0" smtClean="0"/>
              <a:t>occurs</a:t>
            </a:r>
          </a:p>
          <a:p>
            <a:pPr>
              <a:buClr>
                <a:srgbClr val="003399"/>
              </a:buClr>
            </a:pPr>
            <a:r>
              <a:rPr lang="en-US" sz="2400" dirty="0"/>
              <a:t>Address ongoing </a:t>
            </a:r>
            <a:r>
              <a:rPr lang="en-US" sz="2400" dirty="0" smtClean="0"/>
              <a:t>concerns</a:t>
            </a:r>
          </a:p>
          <a:p>
            <a:pPr>
              <a:buClr>
                <a:srgbClr val="003399"/>
              </a:buClr>
            </a:pPr>
            <a:r>
              <a:rPr lang="en-US" sz="2400" dirty="0"/>
              <a:t>Sustain bullying prevention efforts over time</a:t>
            </a:r>
          </a:p>
          <a:p>
            <a:pPr>
              <a:buClr>
                <a:srgbClr val="003399"/>
              </a:buClr>
            </a:pPr>
            <a:endParaRPr lang="en-US" dirty="0"/>
          </a:p>
          <a:p>
            <a:pPr>
              <a:buClr>
                <a:srgbClr val="003399"/>
              </a:buClr>
            </a:pPr>
            <a:endParaRPr lang="en-US" dirty="0"/>
          </a:p>
        </p:txBody>
      </p:sp>
      <p:sp>
        <p:nvSpPr>
          <p:cNvPr id="2" name="TextBox 1"/>
          <p:cNvSpPr txBox="1"/>
          <p:nvPr/>
        </p:nvSpPr>
        <p:spPr>
          <a:xfrm>
            <a:off x="150512" y="6162587"/>
            <a:ext cx="9497391" cy="584776"/>
          </a:xfrm>
          <a:prstGeom prst="rect">
            <a:avLst/>
          </a:prstGeom>
          <a:noFill/>
        </p:spPr>
        <p:txBody>
          <a:bodyPr wrap="square" rtlCol="0">
            <a:spAutoFit/>
          </a:bodyPr>
          <a:lstStyle/>
          <a:p>
            <a:r>
              <a:rPr lang="en-US" sz="1600" dirty="0">
                <a:hlinkClick r:id="rId3"/>
              </a:rPr>
              <a:t>https://www2.ed.gov/policy/speced/guid/idea/memosdcltrs/</a:t>
            </a:r>
            <a:r>
              <a:rPr lang="en-US" sz="1600" dirty="0" smtClean="0">
                <a:hlinkClick r:id="rId3"/>
              </a:rPr>
              <a:t>bullyingdclenclosure</a:t>
            </a:r>
            <a:r>
              <a:rPr lang="en-US" sz="1600" dirty="0">
                <a:hlinkClick r:id="rId3"/>
              </a:rPr>
              <a:t>-8-20-13.</a:t>
            </a:r>
            <a:r>
              <a:rPr lang="en-US" sz="1600" dirty="0" smtClean="0">
                <a:hlinkClick r:id="rId3"/>
              </a:rPr>
              <a:t>pdf</a:t>
            </a:r>
            <a:endParaRPr lang="en-US" sz="1600" dirty="0" smtClean="0"/>
          </a:p>
          <a:p>
            <a:endParaRPr lang="en-US" sz="1600" dirty="0"/>
          </a:p>
        </p:txBody>
      </p:sp>
    </p:spTree>
    <p:extLst>
      <p:ext uri="{BB962C8B-B14F-4D97-AF65-F5344CB8AC3E}">
        <p14:creationId xmlns:p14="http://schemas.microsoft.com/office/powerpoint/2010/main" val="5488367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066800"/>
          </a:xfrm>
        </p:spPr>
        <p:txBody>
          <a:bodyPr>
            <a:normAutofit fontScale="90000"/>
          </a:bodyPr>
          <a:lstStyle/>
          <a:p>
            <a:r>
              <a:rPr lang="en-US" dirty="0" smtClean="0"/>
              <a:t>Bullying Prevention: </a:t>
            </a:r>
            <a:br>
              <a:rPr lang="en-US" dirty="0" smtClean="0"/>
            </a:br>
            <a:r>
              <a:rPr lang="en-US" dirty="0" smtClean="0"/>
              <a:t>Initial </a:t>
            </a:r>
            <a:r>
              <a:rPr lang="en-US" dirty="0"/>
              <a:t>S</a:t>
            </a:r>
            <a:r>
              <a:rPr lang="en-US" dirty="0" smtClean="0"/>
              <a:t>teps</a:t>
            </a:r>
            <a:endParaRPr lang="en-US" dirty="0"/>
          </a:p>
        </p:txBody>
      </p:sp>
      <p:sp>
        <p:nvSpPr>
          <p:cNvPr id="3" name="Content Placeholder 2"/>
          <p:cNvSpPr>
            <a:spLocks noGrp="1"/>
          </p:cNvSpPr>
          <p:nvPr>
            <p:ph idx="1"/>
          </p:nvPr>
        </p:nvSpPr>
        <p:spPr>
          <a:xfrm>
            <a:off x="609600" y="2590800"/>
            <a:ext cx="7620000" cy="2971800"/>
          </a:xfrm>
        </p:spPr>
        <p:txBody>
          <a:bodyPr>
            <a:noAutofit/>
          </a:bodyPr>
          <a:lstStyle/>
          <a:p>
            <a:pPr marL="571500" indent="-457200">
              <a:spcAft>
                <a:spcPts val="1200"/>
              </a:spcAft>
              <a:buFont typeface="+mj-lt"/>
              <a:buAutoNum type="arabicPeriod"/>
            </a:pPr>
            <a:r>
              <a:rPr lang="en-US" sz="2400" dirty="0"/>
              <a:t>Confirm the definition of “bullying” for your </a:t>
            </a:r>
            <a:r>
              <a:rPr lang="en-US" sz="2400" dirty="0" smtClean="0"/>
              <a:t>school</a:t>
            </a:r>
          </a:p>
          <a:p>
            <a:pPr marL="571500" indent="-457200">
              <a:spcAft>
                <a:spcPts val="1200"/>
              </a:spcAft>
              <a:buFont typeface="+mj-lt"/>
              <a:buAutoNum type="arabicPeriod"/>
            </a:pPr>
            <a:r>
              <a:rPr lang="en-US" sz="2400" dirty="0" smtClean="0"/>
              <a:t>Outline </a:t>
            </a:r>
            <a:r>
              <a:rPr lang="en-US" sz="2400" dirty="0"/>
              <a:t>your school’s plan for </a:t>
            </a:r>
            <a:r>
              <a:rPr lang="en-US" sz="2400" u="sng" dirty="0"/>
              <a:t>teaching</a:t>
            </a:r>
            <a:r>
              <a:rPr lang="en-US" sz="2400" dirty="0"/>
              <a:t> the definition &amp; establish clear </a:t>
            </a:r>
            <a:r>
              <a:rPr lang="en-US" sz="2400" u="sng" dirty="0"/>
              <a:t>reporting</a:t>
            </a:r>
            <a:r>
              <a:rPr lang="en-US" sz="2400" dirty="0"/>
              <a:t> protocol </a:t>
            </a:r>
            <a:endParaRPr lang="en-US" sz="2400" dirty="0" smtClean="0"/>
          </a:p>
          <a:p>
            <a:pPr marL="571500" indent="-457200">
              <a:spcAft>
                <a:spcPts val="1200"/>
              </a:spcAft>
              <a:buFont typeface="+mj-lt"/>
              <a:buAutoNum type="arabicPeriod"/>
            </a:pPr>
            <a:r>
              <a:rPr lang="en-US" sz="2400" dirty="0" smtClean="0"/>
              <a:t>Outline </a:t>
            </a:r>
            <a:r>
              <a:rPr lang="en-US" sz="2400" dirty="0"/>
              <a:t>your school’s protocol for </a:t>
            </a:r>
            <a:r>
              <a:rPr lang="en-US" sz="2400" u="sng" dirty="0"/>
              <a:t>responding</a:t>
            </a:r>
            <a:r>
              <a:rPr lang="en-US" sz="2400" dirty="0"/>
              <a:t> to bullying reports. </a:t>
            </a:r>
            <a:endParaRPr lang="en-US" sz="2400" dirty="0" smtClean="0"/>
          </a:p>
          <a:p>
            <a:pPr marL="571500" indent="-457200">
              <a:spcAft>
                <a:spcPts val="1200"/>
              </a:spcAft>
              <a:buFont typeface="+mj-lt"/>
              <a:buAutoNum type="arabicPeriod"/>
            </a:pPr>
            <a:r>
              <a:rPr lang="en-US" sz="2400" dirty="0" smtClean="0"/>
              <a:t>Describe </a:t>
            </a:r>
            <a:r>
              <a:rPr lang="en-US" sz="2400" dirty="0"/>
              <a:t>how your school’s </a:t>
            </a:r>
            <a:r>
              <a:rPr lang="en-US" sz="2400" u="sng" dirty="0"/>
              <a:t>School-Wide Expectations </a:t>
            </a:r>
            <a:r>
              <a:rPr lang="en-US" sz="2400" dirty="0"/>
              <a:t>relate to bullying prevention in your school. </a:t>
            </a:r>
          </a:p>
        </p:txBody>
      </p:sp>
      <p:pic>
        <p:nvPicPr>
          <p:cNvPr id="4" name="Picture 2" descr="https://encrypted-tbn2.gstatic.com/images?q=tbn:ANd9GcTfxN3uj52pG9004oxzwpS8jejUZzAKQIuZMzZLsWrVK2tBbhrz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85800"/>
            <a:ext cx="2060051"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9277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PD for Team Leaders</a:t>
            </a:r>
            <a:endParaRPr lang="en-US" dirty="0"/>
          </a:p>
        </p:txBody>
      </p:sp>
      <p:sp>
        <p:nvSpPr>
          <p:cNvPr id="5" name="Subtitle 4"/>
          <p:cNvSpPr>
            <a:spLocks noGrp="1"/>
          </p:cNvSpPr>
          <p:nvPr>
            <p:ph type="subTitle" idx="1"/>
          </p:nvPr>
        </p:nvSpPr>
        <p:spPr/>
        <p:txBody>
          <a:bodyPr/>
          <a:lstStyle/>
          <a:p>
            <a:endParaRPr lang="en-US"/>
          </a:p>
        </p:txBody>
      </p:sp>
      <p:pic>
        <p:nvPicPr>
          <p:cNvPr id="5123" name="Picture 3" descr="C:\Users\hearn\AppData\Local\Microsoft\Windows\Temporary Internet Files\Content.IE5\FIL6HTSS\8741329292_2141dd1993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267200"/>
            <a:ext cx="3492054" cy="232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1867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SWPBS Products</a:t>
            </a:r>
            <a:endParaRPr lang="en-US" dirty="0"/>
          </a:p>
        </p:txBody>
      </p:sp>
      <p:sp>
        <p:nvSpPr>
          <p:cNvPr id="5" name="Subtitle 4"/>
          <p:cNvSpPr>
            <a:spLocks noGrp="1"/>
          </p:cNvSpPr>
          <p:nvPr>
            <p:ph type="subTitle" idx="1"/>
          </p:nvPr>
        </p:nvSpPr>
        <p:spPr/>
        <p:txBody>
          <a:bodyPr/>
          <a:lstStyle/>
          <a:p>
            <a:endParaRPr lang="en-US"/>
          </a:p>
        </p:txBody>
      </p:sp>
      <p:pic>
        <p:nvPicPr>
          <p:cNvPr id="7173" name="Picture 5" descr="C:\Users\hearn\AppData\Local\Microsoft\Windows\Temporary Internet Files\Content.IE5\DQ39K9K8\binder_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4191000"/>
            <a:ext cx="4419600"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2933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382000" cy="1066800"/>
          </a:xfrm>
        </p:spPr>
        <p:txBody>
          <a:bodyPr>
            <a:normAutofit fontScale="90000"/>
          </a:bodyPr>
          <a:lstStyle/>
          <a:p>
            <a:r>
              <a:rPr lang="en-US" dirty="0" smtClean="0"/>
              <a:t>DE-PBS </a:t>
            </a:r>
            <a:r>
              <a:rPr lang="en-US" dirty="0"/>
              <a:t>School-wide Team Product Guide</a:t>
            </a:r>
          </a:p>
        </p:txBody>
      </p:sp>
      <p:sp>
        <p:nvSpPr>
          <p:cNvPr id="3" name="Content Placeholder 2"/>
          <p:cNvSpPr>
            <a:spLocks noGrp="1"/>
          </p:cNvSpPr>
          <p:nvPr>
            <p:ph idx="1"/>
          </p:nvPr>
        </p:nvSpPr>
        <p:spPr/>
        <p:txBody>
          <a:bodyPr>
            <a:normAutofit/>
          </a:bodyPr>
          <a:lstStyle/>
          <a:p>
            <a:r>
              <a:rPr lang="en-US" dirty="0" smtClean="0"/>
              <a:t>FAQs</a:t>
            </a:r>
          </a:p>
          <a:p>
            <a:endParaRPr lang="en-US" dirty="0" smtClean="0"/>
          </a:p>
          <a:p>
            <a:r>
              <a:rPr lang="en-US" dirty="0" smtClean="0"/>
              <a:t>Working Products: Outline </a:t>
            </a:r>
            <a:r>
              <a:rPr lang="en-US" dirty="0"/>
              <a:t>of the monthly meeting materials </a:t>
            </a:r>
            <a:r>
              <a:rPr lang="en-US" dirty="0" smtClean="0"/>
              <a:t>SWPBS </a:t>
            </a:r>
            <a:r>
              <a:rPr lang="en-US" dirty="0"/>
              <a:t>teams may use and reference such as minutes and data reports.  </a:t>
            </a:r>
            <a:endParaRPr lang="en-US" dirty="0" smtClean="0"/>
          </a:p>
          <a:p>
            <a:endParaRPr lang="en-US" dirty="0"/>
          </a:p>
          <a:p>
            <a:r>
              <a:rPr lang="en-US" dirty="0" smtClean="0"/>
              <a:t>Permanent Products: Outline </a:t>
            </a:r>
            <a:r>
              <a:rPr lang="en-US" dirty="0"/>
              <a:t>of the program materials a </a:t>
            </a:r>
            <a:r>
              <a:rPr lang="en-US" dirty="0" smtClean="0"/>
              <a:t>SWPBS </a:t>
            </a:r>
            <a:r>
              <a:rPr lang="en-US" dirty="0"/>
              <a:t>team creates when it develops and implements a </a:t>
            </a:r>
            <a:r>
              <a:rPr lang="en-US" dirty="0" smtClean="0"/>
              <a:t>SWPBS </a:t>
            </a:r>
            <a:r>
              <a:rPr lang="en-US" dirty="0"/>
              <a:t>program.  </a:t>
            </a:r>
            <a:endParaRPr lang="en-US" dirty="0" smtClean="0"/>
          </a:p>
          <a:p>
            <a:endParaRPr lang="en-US" dirty="0"/>
          </a:p>
        </p:txBody>
      </p:sp>
    </p:spTree>
    <p:extLst>
      <p:ext uri="{BB962C8B-B14F-4D97-AF65-F5344CB8AC3E}">
        <p14:creationId xmlns:p14="http://schemas.microsoft.com/office/powerpoint/2010/main" val="25925519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r>
              <a:rPr lang="en-US" dirty="0" smtClean="0"/>
              <a:t>Please complete the evaluation.  We appreciate your feedback.  </a:t>
            </a:r>
          </a:p>
          <a:p>
            <a:endParaRPr lang="en-US" dirty="0"/>
          </a:p>
          <a:p>
            <a:r>
              <a:rPr lang="en-US" dirty="0" smtClean="0"/>
              <a:t>NEXT MEETING: March 24, 2015</a:t>
            </a:r>
            <a:endParaRPr lang="en-US" dirty="0"/>
          </a:p>
        </p:txBody>
      </p:sp>
      <p:pic>
        <p:nvPicPr>
          <p:cNvPr id="3" name="Picture 2" descr="icy_country_road.previe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52400"/>
            <a:ext cx="4495800" cy="3371850"/>
          </a:xfrm>
          <a:prstGeom prst="rect">
            <a:avLst/>
          </a:prstGeom>
        </p:spPr>
      </p:pic>
    </p:spTree>
    <p:extLst>
      <p:ext uri="{BB962C8B-B14F-4D97-AF65-F5344CB8AC3E}">
        <p14:creationId xmlns:p14="http://schemas.microsoft.com/office/powerpoint/2010/main" val="1432851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rospective Students - High School Stude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3833" y="5775000"/>
            <a:ext cx="2710614" cy="1006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5533" y="1812637"/>
            <a:ext cx="4406677" cy="475978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u="sng" dirty="0" smtClean="0"/>
              <a:t>Resources Shared</a:t>
            </a:r>
          </a:p>
          <a:p>
            <a:pPr algn="ctr"/>
            <a:endParaRPr lang="en-US" sz="1000" b="1" dirty="0" smtClean="0"/>
          </a:p>
          <a:p>
            <a:pPr marL="285750" indent="-285750">
              <a:spcAft>
                <a:spcPts val="1200"/>
              </a:spcAft>
              <a:buFont typeface="Arial" panose="020B0604020202020204" pitchFamily="34" charset="0"/>
              <a:buChar char="•"/>
            </a:pPr>
            <a:r>
              <a:rPr lang="en-US" sz="2000" dirty="0" smtClean="0">
                <a:solidFill>
                  <a:schemeClr val="bg1"/>
                </a:solidFill>
              </a:rPr>
              <a:t>Time to Share Real-Life Peer Perspectives </a:t>
            </a:r>
            <a:r>
              <a:rPr lang="en-US" sz="2000" dirty="0" smtClean="0">
                <a:solidFill>
                  <a:schemeClr val="bg1"/>
                </a:solidFill>
                <a:sym typeface="Wingdings" panose="05000000000000000000" pitchFamily="2" charset="2"/>
              </a:rPr>
              <a:t> </a:t>
            </a:r>
            <a:endParaRPr lang="en-US" sz="2000" dirty="0" smtClean="0">
              <a:solidFill>
                <a:schemeClr val="bg1"/>
              </a:solidFill>
            </a:endParaRPr>
          </a:p>
          <a:p>
            <a:pPr marL="285750" indent="-285750">
              <a:spcAft>
                <a:spcPts val="1200"/>
              </a:spcAft>
              <a:buFont typeface="Arial" panose="020B0604020202020204" pitchFamily="34" charset="0"/>
              <a:buChar char="•"/>
            </a:pPr>
            <a:r>
              <a:rPr lang="en-US" sz="2000" i="1" dirty="0" smtClean="0">
                <a:solidFill>
                  <a:schemeClr val="bg1"/>
                </a:solidFill>
              </a:rPr>
              <a:t>How to Calm an Agitated Student (InterventionCentral.org)</a:t>
            </a:r>
          </a:p>
          <a:p>
            <a:pPr marL="285750" indent="-285750">
              <a:spcAft>
                <a:spcPts val="1200"/>
              </a:spcAft>
              <a:buFont typeface="Arial" panose="020B0604020202020204" pitchFamily="34" charset="0"/>
              <a:buChar char="•"/>
            </a:pPr>
            <a:r>
              <a:rPr lang="en-US" sz="2000" dirty="0" smtClean="0">
                <a:solidFill>
                  <a:schemeClr val="bg1"/>
                </a:solidFill>
              </a:rPr>
              <a:t>DE-PBS Bully Prevention Action Plan - Guiding Questions (Chad Rose)</a:t>
            </a:r>
          </a:p>
          <a:p>
            <a:pPr marL="285750" indent="-285750">
              <a:spcAft>
                <a:spcPts val="1200"/>
              </a:spcAft>
              <a:buFont typeface="Arial" panose="020B0604020202020204" pitchFamily="34" charset="0"/>
              <a:buChar char="•"/>
            </a:pPr>
            <a:r>
              <a:rPr lang="en-US" sz="2000" i="1" dirty="0" smtClean="0">
                <a:solidFill>
                  <a:schemeClr val="bg1"/>
                </a:solidFill>
              </a:rPr>
              <a:t>Relevance</a:t>
            </a:r>
            <a:r>
              <a:rPr lang="en-US" sz="2000" i="1" baseline="0" dirty="0" smtClean="0">
                <a:solidFill>
                  <a:schemeClr val="bg1"/>
                </a:solidFill>
              </a:rPr>
              <a:t> Writing Exercise</a:t>
            </a:r>
            <a:r>
              <a:rPr lang="en-US" sz="2000" i="1" dirty="0" smtClean="0">
                <a:solidFill>
                  <a:schemeClr val="bg1"/>
                </a:solidFill>
              </a:rPr>
              <a:t> </a:t>
            </a:r>
            <a:r>
              <a:rPr lang="en-US" sz="2000" dirty="0" smtClean="0">
                <a:solidFill>
                  <a:schemeClr val="bg1"/>
                </a:solidFill>
              </a:rPr>
              <a:t>(</a:t>
            </a:r>
            <a:r>
              <a:rPr lang="en-US" sz="2000" dirty="0" err="1" smtClean="0">
                <a:solidFill>
                  <a:schemeClr val="bg1"/>
                </a:solidFill>
              </a:rPr>
              <a:t>Hulleman</a:t>
            </a:r>
            <a:r>
              <a:rPr lang="en-US" sz="2000" dirty="0" smtClean="0">
                <a:solidFill>
                  <a:schemeClr val="bg1"/>
                </a:solidFill>
              </a:rPr>
              <a:t> et al., 2009)</a:t>
            </a:r>
            <a:endParaRPr lang="en-US" sz="2000" baseline="0" dirty="0" smtClean="0">
              <a:solidFill>
                <a:schemeClr val="bg1"/>
              </a:solidFill>
            </a:endParaRPr>
          </a:p>
          <a:p>
            <a:pPr marL="285750" lvl="1" indent="-285750">
              <a:spcAft>
                <a:spcPts val="1200"/>
              </a:spcAft>
              <a:buFont typeface="Arial" panose="020B0604020202020204" pitchFamily="34" charset="0"/>
              <a:buChar char="•"/>
            </a:pPr>
            <a:r>
              <a:rPr lang="en-US" sz="2000" i="1" dirty="0" smtClean="0">
                <a:solidFill>
                  <a:schemeClr val="bg1"/>
                </a:solidFill>
              </a:rPr>
              <a:t>Self-Affirmation</a:t>
            </a:r>
            <a:r>
              <a:rPr lang="en-US" sz="2000" i="1" baseline="0" dirty="0" smtClean="0">
                <a:solidFill>
                  <a:schemeClr val="bg1"/>
                </a:solidFill>
              </a:rPr>
              <a:t> Writing </a:t>
            </a:r>
            <a:r>
              <a:rPr lang="en-US" sz="2000" dirty="0" smtClean="0">
                <a:solidFill>
                  <a:schemeClr val="bg1"/>
                </a:solidFill>
              </a:rPr>
              <a:t>(Cohen et al., 2009)</a:t>
            </a:r>
            <a:endParaRPr lang="en-US" sz="2000" baseline="0" dirty="0" smtClean="0">
              <a:solidFill>
                <a:schemeClr val="bg1"/>
              </a:solidFill>
            </a:endParaRPr>
          </a:p>
        </p:txBody>
      </p:sp>
      <p:sp>
        <p:nvSpPr>
          <p:cNvPr id="9" name="Title 1"/>
          <p:cNvSpPr>
            <a:spLocks noGrp="1"/>
          </p:cNvSpPr>
          <p:nvPr>
            <p:ph type="title"/>
          </p:nvPr>
        </p:nvSpPr>
        <p:spPr>
          <a:xfrm>
            <a:off x="325744" y="532997"/>
            <a:ext cx="8229600" cy="1066800"/>
          </a:xfrm>
        </p:spPr>
        <p:txBody>
          <a:bodyPr>
            <a:noAutofit/>
          </a:bodyPr>
          <a:lstStyle/>
          <a:p>
            <a:r>
              <a:rPr lang="en-US" sz="4000" b="1" dirty="0" smtClean="0"/>
              <a:t>DE-PBS Secondary Forum</a:t>
            </a:r>
            <a:br>
              <a:rPr lang="en-US" sz="4000" b="1" dirty="0" smtClean="0"/>
            </a:br>
            <a:r>
              <a:rPr lang="en-US" sz="2400" dirty="0" smtClean="0"/>
              <a:t>October 22, 2014 - Highlights</a:t>
            </a:r>
            <a:endParaRPr lang="en-US" sz="2400" dirty="0"/>
          </a:p>
        </p:txBody>
      </p:sp>
      <p:sp>
        <p:nvSpPr>
          <p:cNvPr id="10" name="TextBox 9"/>
          <p:cNvSpPr txBox="1"/>
          <p:nvPr/>
        </p:nvSpPr>
        <p:spPr>
          <a:xfrm>
            <a:off x="325744" y="2129360"/>
            <a:ext cx="4326466" cy="393954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p>
          <a:p>
            <a:pPr marL="285750" indent="-285750">
              <a:spcAft>
                <a:spcPts val="1200"/>
              </a:spcAft>
              <a:buFont typeface="Arial" panose="020B0604020202020204" pitchFamily="34" charset="0"/>
              <a:buChar char="•"/>
            </a:pPr>
            <a:r>
              <a:rPr lang="en-US" sz="2000" dirty="0" smtClean="0"/>
              <a:t>Time to Share Real-Life Peer Perspectives </a:t>
            </a:r>
            <a:r>
              <a:rPr lang="en-US" sz="2000" dirty="0" smtClean="0">
                <a:sym typeface="Wingdings" panose="05000000000000000000" pitchFamily="2" charset="2"/>
              </a:rPr>
              <a:t> </a:t>
            </a:r>
            <a:endParaRPr lang="en-US" sz="2000" dirty="0" smtClean="0"/>
          </a:p>
          <a:p>
            <a:pPr marL="285750" indent="-285750">
              <a:spcAft>
                <a:spcPts val="1200"/>
              </a:spcAft>
              <a:buFont typeface="Arial" panose="020B0604020202020204" pitchFamily="34" charset="0"/>
              <a:buChar char="•"/>
            </a:pPr>
            <a:r>
              <a:rPr lang="en-US" sz="2000" i="1" dirty="0" smtClean="0">
                <a:solidFill>
                  <a:srgbClr val="0070C0"/>
                </a:solidFill>
              </a:rPr>
              <a:t>How to Calm an Agitated Student </a:t>
            </a:r>
            <a:r>
              <a:rPr lang="en-US" sz="2000" i="1" dirty="0" smtClean="0"/>
              <a:t>(InterventionCentral.org)</a:t>
            </a:r>
          </a:p>
          <a:p>
            <a:pPr marL="285750" indent="-285750">
              <a:spcAft>
                <a:spcPts val="1200"/>
              </a:spcAft>
              <a:buFont typeface="Arial" panose="020B0604020202020204" pitchFamily="34" charset="0"/>
              <a:buChar char="•"/>
            </a:pPr>
            <a:r>
              <a:rPr lang="en-US" sz="2000" dirty="0" smtClean="0">
                <a:solidFill>
                  <a:srgbClr val="0070C0"/>
                </a:solidFill>
              </a:rPr>
              <a:t>DE-PBS Bully Prevention Action Plan - Guiding Questions </a:t>
            </a:r>
            <a:r>
              <a:rPr lang="en-US" sz="2000" dirty="0" smtClean="0"/>
              <a:t>(Chad Rose)</a:t>
            </a:r>
          </a:p>
          <a:p>
            <a:pPr marL="285750" indent="-285750">
              <a:spcAft>
                <a:spcPts val="1200"/>
              </a:spcAft>
              <a:buFont typeface="Arial" panose="020B0604020202020204" pitchFamily="34" charset="0"/>
              <a:buChar char="•"/>
            </a:pPr>
            <a:r>
              <a:rPr lang="en-US" sz="2000" i="1" dirty="0" smtClean="0">
                <a:solidFill>
                  <a:srgbClr val="0070C0"/>
                </a:solidFill>
              </a:rPr>
              <a:t>Relevance</a:t>
            </a:r>
            <a:r>
              <a:rPr lang="en-US" sz="2000" i="1" baseline="0" dirty="0" smtClean="0">
                <a:solidFill>
                  <a:srgbClr val="0070C0"/>
                </a:solidFill>
              </a:rPr>
              <a:t> Writing Exercise</a:t>
            </a:r>
            <a:r>
              <a:rPr lang="en-US" sz="2000" i="1" dirty="0" smtClean="0">
                <a:solidFill>
                  <a:srgbClr val="0070C0"/>
                </a:solidFill>
              </a:rPr>
              <a:t> </a:t>
            </a:r>
            <a:r>
              <a:rPr lang="en-US" sz="2000" dirty="0" smtClean="0"/>
              <a:t>(</a:t>
            </a:r>
            <a:r>
              <a:rPr lang="en-US" sz="2000" dirty="0" err="1" smtClean="0"/>
              <a:t>Hulleman</a:t>
            </a:r>
            <a:r>
              <a:rPr lang="en-US" sz="2000" dirty="0" smtClean="0"/>
              <a:t> et al., 2009)</a:t>
            </a:r>
            <a:endParaRPr lang="en-US" sz="2000" baseline="0" dirty="0" smtClean="0"/>
          </a:p>
          <a:p>
            <a:pPr marL="285750" lvl="1" indent="-285750">
              <a:spcAft>
                <a:spcPts val="1200"/>
              </a:spcAft>
              <a:buFont typeface="Arial" panose="020B0604020202020204" pitchFamily="34" charset="0"/>
              <a:buChar char="•"/>
            </a:pPr>
            <a:r>
              <a:rPr lang="en-US" sz="2000" i="1" dirty="0" smtClean="0">
                <a:solidFill>
                  <a:srgbClr val="0070C0"/>
                </a:solidFill>
              </a:rPr>
              <a:t>Self-Affirmation</a:t>
            </a:r>
            <a:r>
              <a:rPr lang="en-US" sz="2000" i="1" baseline="0" dirty="0" smtClean="0">
                <a:solidFill>
                  <a:srgbClr val="0070C0"/>
                </a:solidFill>
              </a:rPr>
              <a:t> Writing </a:t>
            </a:r>
            <a:r>
              <a:rPr lang="en-US" sz="2000" dirty="0" smtClean="0"/>
              <a:t>(Cohen et al., 2009)</a:t>
            </a:r>
            <a:endParaRPr lang="en-US" sz="2000" baseline="0" dirty="0" smtClean="0"/>
          </a:p>
        </p:txBody>
      </p:sp>
      <p:sp>
        <p:nvSpPr>
          <p:cNvPr id="11" name="TextBox 10"/>
          <p:cNvSpPr txBox="1"/>
          <p:nvPr/>
        </p:nvSpPr>
        <p:spPr>
          <a:xfrm>
            <a:off x="5017168" y="1576149"/>
            <a:ext cx="3962400" cy="406265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u="sng" dirty="0" smtClean="0"/>
              <a:t>Schools’ Identified </a:t>
            </a:r>
          </a:p>
          <a:p>
            <a:pPr algn="ctr"/>
            <a:r>
              <a:rPr lang="en-US" sz="2400" b="1" u="sng" dirty="0" smtClean="0"/>
              <a:t>“Next Steps”</a:t>
            </a:r>
          </a:p>
          <a:p>
            <a:pPr algn="ctr"/>
            <a:endParaRPr lang="en-US" sz="1000" b="1" dirty="0"/>
          </a:p>
          <a:p>
            <a:pPr marL="285750" indent="-285750">
              <a:spcAft>
                <a:spcPts val="1200"/>
              </a:spcAft>
              <a:buFont typeface="Arial" panose="020B0604020202020204" pitchFamily="34" charset="0"/>
              <a:buChar char="•"/>
            </a:pPr>
            <a:r>
              <a:rPr lang="en-US" sz="2000" dirty="0" smtClean="0">
                <a:solidFill>
                  <a:schemeClr val="bg1"/>
                </a:solidFill>
              </a:rPr>
              <a:t>Create a bullying committee and/or action plan at school</a:t>
            </a:r>
          </a:p>
          <a:p>
            <a:pPr marL="285750" indent="-285750">
              <a:spcAft>
                <a:spcPts val="1200"/>
              </a:spcAft>
              <a:buFont typeface="Arial" panose="020B0604020202020204" pitchFamily="34" charset="0"/>
              <a:buChar char="•"/>
            </a:pPr>
            <a:r>
              <a:rPr lang="en-US" sz="2000" dirty="0" smtClean="0">
                <a:solidFill>
                  <a:schemeClr val="bg1"/>
                </a:solidFill>
              </a:rPr>
              <a:t>Re-examine minors vs. majors</a:t>
            </a:r>
          </a:p>
          <a:p>
            <a:pPr marL="285750" indent="-285750">
              <a:spcAft>
                <a:spcPts val="1200"/>
              </a:spcAft>
              <a:buFont typeface="Arial" panose="020B0604020202020204" pitchFamily="34" charset="0"/>
              <a:buChar char="•"/>
            </a:pPr>
            <a:r>
              <a:rPr lang="en-US" sz="2000" dirty="0" smtClean="0">
                <a:solidFill>
                  <a:schemeClr val="bg1"/>
                </a:solidFill>
              </a:rPr>
              <a:t>Revamp and/or expand SEL programming to SW level</a:t>
            </a:r>
          </a:p>
          <a:p>
            <a:pPr marL="285750" indent="-285750">
              <a:spcAft>
                <a:spcPts val="1200"/>
              </a:spcAft>
              <a:buFont typeface="Arial" panose="020B0604020202020204" pitchFamily="34" charset="0"/>
              <a:buChar char="•"/>
            </a:pPr>
            <a:r>
              <a:rPr lang="en-US" sz="2000" dirty="0" smtClean="0">
                <a:solidFill>
                  <a:schemeClr val="bg1"/>
                </a:solidFill>
              </a:rPr>
              <a:t>Improve student involvement in PBS</a:t>
            </a:r>
          </a:p>
          <a:p>
            <a:pPr marL="285750" indent="-285750">
              <a:spcAft>
                <a:spcPts val="1200"/>
              </a:spcAft>
              <a:buFont typeface="Arial" panose="020B0604020202020204" pitchFamily="34" charset="0"/>
              <a:buChar char="•"/>
            </a:pPr>
            <a:endParaRPr lang="en-US" sz="2000" dirty="0" smtClean="0">
              <a:solidFill>
                <a:schemeClr val="bg1"/>
              </a:solidFill>
            </a:endParaRPr>
          </a:p>
        </p:txBody>
      </p:sp>
      <p:sp>
        <p:nvSpPr>
          <p:cNvPr id="4" name="TextBox 3"/>
          <p:cNvSpPr txBox="1"/>
          <p:nvPr/>
        </p:nvSpPr>
        <p:spPr>
          <a:xfrm>
            <a:off x="5021717" y="1582528"/>
            <a:ext cx="3962400" cy="406265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u="sng" dirty="0" smtClean="0"/>
              <a:t>Schools’ Identified </a:t>
            </a:r>
          </a:p>
          <a:p>
            <a:pPr algn="ctr"/>
            <a:r>
              <a:rPr lang="en-US" sz="2400" b="1" u="sng" dirty="0" smtClean="0"/>
              <a:t>“Next Steps”</a:t>
            </a:r>
          </a:p>
          <a:p>
            <a:pPr algn="ctr"/>
            <a:endParaRPr lang="en-US" sz="1000" b="1" dirty="0"/>
          </a:p>
          <a:p>
            <a:pPr marL="285750" indent="-285750">
              <a:spcAft>
                <a:spcPts val="1200"/>
              </a:spcAft>
              <a:buFont typeface="Arial" panose="020B0604020202020204" pitchFamily="34" charset="0"/>
              <a:buChar char="•"/>
            </a:pPr>
            <a:r>
              <a:rPr lang="en-US" sz="2000" dirty="0" smtClean="0"/>
              <a:t>Create a bullying committee and/or action plan at school</a:t>
            </a:r>
          </a:p>
          <a:p>
            <a:pPr marL="285750" indent="-285750">
              <a:spcAft>
                <a:spcPts val="1200"/>
              </a:spcAft>
              <a:buFont typeface="Arial" panose="020B0604020202020204" pitchFamily="34" charset="0"/>
              <a:buChar char="•"/>
            </a:pPr>
            <a:r>
              <a:rPr lang="en-US" sz="2000" dirty="0" smtClean="0"/>
              <a:t>Re-examine minors vs. majors</a:t>
            </a:r>
          </a:p>
          <a:p>
            <a:pPr marL="285750" indent="-285750">
              <a:spcAft>
                <a:spcPts val="1200"/>
              </a:spcAft>
              <a:buFont typeface="Arial" panose="020B0604020202020204" pitchFamily="34" charset="0"/>
              <a:buChar char="•"/>
            </a:pPr>
            <a:r>
              <a:rPr lang="en-US" sz="2000" dirty="0" smtClean="0"/>
              <a:t>Revamp and/or expand SEL programming to SW level</a:t>
            </a:r>
          </a:p>
          <a:p>
            <a:pPr marL="285750" indent="-285750">
              <a:spcAft>
                <a:spcPts val="1200"/>
              </a:spcAft>
              <a:buFont typeface="Arial" panose="020B0604020202020204" pitchFamily="34" charset="0"/>
              <a:buChar char="•"/>
            </a:pPr>
            <a:r>
              <a:rPr lang="en-US" sz="2000" dirty="0" smtClean="0"/>
              <a:t>Improve student involvement in PBS</a:t>
            </a:r>
          </a:p>
          <a:p>
            <a:pPr marL="285750" lvl="1" indent="-285750">
              <a:spcAft>
                <a:spcPts val="1200"/>
              </a:spcAft>
              <a:buFont typeface="Arial" panose="020B0604020202020204" pitchFamily="34" charset="0"/>
              <a:buChar char="•"/>
            </a:pPr>
            <a:r>
              <a:rPr lang="en-US" sz="2000" b="1" i="1" dirty="0" smtClean="0">
                <a:solidFill>
                  <a:schemeClr val="bg1"/>
                </a:solidFill>
              </a:rPr>
              <a:t>Spring Forum</a:t>
            </a:r>
          </a:p>
        </p:txBody>
      </p:sp>
    </p:spTree>
    <p:extLst>
      <p:ext uri="{BB962C8B-B14F-4D97-AF65-F5344CB8AC3E}">
        <p14:creationId xmlns:p14="http://schemas.microsoft.com/office/powerpoint/2010/main" val="91938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066800"/>
          </a:xfrm>
        </p:spPr>
        <p:txBody>
          <a:bodyPr>
            <a:normAutofit fontScale="90000"/>
          </a:bodyPr>
          <a:lstStyle/>
          <a:p>
            <a:r>
              <a:rPr lang="en-US" dirty="0" smtClean="0"/>
              <a:t>School-wide Day 3 – 12/9/14:</a:t>
            </a:r>
            <a:br>
              <a:rPr lang="en-US" dirty="0" smtClean="0"/>
            </a:br>
            <a:r>
              <a:rPr lang="en-US" dirty="0"/>
              <a:t>Correcting Problem Behavior &amp; Developing Self-Discipline</a:t>
            </a:r>
            <a:br>
              <a:rPr lang="en-US" dirty="0"/>
            </a:br>
            <a:endParaRPr lang="en-US" dirty="0"/>
          </a:p>
        </p:txBody>
      </p:sp>
      <p:sp>
        <p:nvSpPr>
          <p:cNvPr id="3" name="Content Placeholder 2"/>
          <p:cNvSpPr>
            <a:spLocks noGrp="1"/>
          </p:cNvSpPr>
          <p:nvPr>
            <p:ph idx="1"/>
          </p:nvPr>
        </p:nvSpPr>
        <p:spPr>
          <a:xfrm>
            <a:off x="457200" y="2590800"/>
            <a:ext cx="8229600" cy="3983736"/>
          </a:xfrm>
        </p:spPr>
        <p:txBody>
          <a:bodyPr>
            <a:normAutofit fontScale="92500"/>
          </a:bodyPr>
          <a:lstStyle/>
          <a:p>
            <a:r>
              <a:rPr lang="en-US" dirty="0" smtClean="0"/>
              <a:t>Total Participants  - 84 </a:t>
            </a:r>
          </a:p>
          <a:p>
            <a:pPr lvl="1"/>
            <a:r>
              <a:rPr lang="en-US" dirty="0" smtClean="0"/>
              <a:t>Districts 14</a:t>
            </a:r>
          </a:p>
          <a:p>
            <a:pPr lvl="1"/>
            <a:r>
              <a:rPr lang="en-US" dirty="0" smtClean="0"/>
              <a:t>Schools 34</a:t>
            </a:r>
          </a:p>
          <a:p>
            <a:pPr lvl="1"/>
            <a:endParaRPr lang="en-US" dirty="0" smtClean="0"/>
          </a:p>
          <a:p>
            <a:r>
              <a:rPr lang="en-US" dirty="0" smtClean="0"/>
              <a:t> Agenda -</a:t>
            </a:r>
            <a:endParaRPr lang="en-US" dirty="0"/>
          </a:p>
          <a:p>
            <a:pPr lvl="1"/>
            <a:r>
              <a:rPr lang="en-US" dirty="0"/>
              <a:t>SW success sharing</a:t>
            </a:r>
          </a:p>
          <a:p>
            <a:pPr lvl="1"/>
            <a:r>
              <a:rPr lang="en-US" dirty="0"/>
              <a:t>Correcting Problem Behavior</a:t>
            </a:r>
          </a:p>
          <a:p>
            <a:pPr lvl="1"/>
            <a:r>
              <a:rPr lang="en-US" dirty="0"/>
              <a:t>Developing </a:t>
            </a:r>
            <a:r>
              <a:rPr lang="en-US" dirty="0" smtClean="0"/>
              <a:t>Self-Discipline</a:t>
            </a:r>
          </a:p>
          <a:p>
            <a:r>
              <a:rPr lang="en-US" dirty="0" smtClean="0"/>
              <a:t>Administrator Roundtable Discussion (lunch hour)</a:t>
            </a:r>
            <a:endParaRPr lang="en-US" dirty="0"/>
          </a:p>
          <a:p>
            <a:endParaRPr lang="en-US" dirty="0"/>
          </a:p>
        </p:txBody>
      </p:sp>
    </p:spTree>
    <p:extLst>
      <p:ext uri="{BB962C8B-B14F-4D97-AF65-F5344CB8AC3E}">
        <p14:creationId xmlns:p14="http://schemas.microsoft.com/office/powerpoint/2010/main" val="2032601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SW Day 3 – Action Items</a:t>
            </a:r>
            <a:endParaRPr lang="en-US" dirty="0"/>
          </a:p>
        </p:txBody>
      </p:sp>
      <p:sp>
        <p:nvSpPr>
          <p:cNvPr id="5" name="Text Placeholder 4"/>
          <p:cNvSpPr>
            <a:spLocks noGrp="1"/>
          </p:cNvSpPr>
          <p:nvPr>
            <p:ph type="body" idx="1"/>
          </p:nvPr>
        </p:nvSpPr>
        <p:spPr/>
        <p:txBody>
          <a:bodyPr/>
          <a:lstStyle/>
          <a:p>
            <a:r>
              <a:rPr lang="en-US" dirty="0" smtClean="0"/>
              <a:t>Correcting Problem Behavior</a:t>
            </a:r>
            <a:endParaRPr lang="en-US" dirty="0"/>
          </a:p>
        </p:txBody>
      </p:sp>
      <p:sp>
        <p:nvSpPr>
          <p:cNvPr id="7" name="Text Placeholder 6"/>
          <p:cNvSpPr>
            <a:spLocks noGrp="1"/>
          </p:cNvSpPr>
          <p:nvPr>
            <p:ph type="body" sz="half" idx="3"/>
          </p:nvPr>
        </p:nvSpPr>
        <p:spPr/>
        <p:txBody>
          <a:bodyPr/>
          <a:lstStyle/>
          <a:p>
            <a:r>
              <a:rPr lang="en-US" dirty="0" smtClean="0"/>
              <a:t>Developing Self-Discipline</a:t>
            </a:r>
            <a:endParaRPr lang="en-US" dirty="0"/>
          </a:p>
        </p:txBody>
      </p:sp>
      <p:sp>
        <p:nvSpPr>
          <p:cNvPr id="6" name="Content Placeholder 5"/>
          <p:cNvSpPr>
            <a:spLocks noGrp="1"/>
          </p:cNvSpPr>
          <p:nvPr>
            <p:ph sz="quarter" idx="2"/>
          </p:nvPr>
        </p:nvSpPr>
        <p:spPr/>
        <p:txBody>
          <a:bodyPr/>
          <a:lstStyle/>
          <a:p>
            <a:r>
              <a:rPr lang="en-US" dirty="0" smtClean="0"/>
              <a:t>Modify current referral process</a:t>
            </a:r>
          </a:p>
          <a:p>
            <a:r>
              <a:rPr lang="en-US" dirty="0" smtClean="0"/>
              <a:t>Decide major vs. minor behaviors, terms to define them, response procedures</a:t>
            </a:r>
          </a:p>
          <a:p>
            <a:r>
              <a:rPr lang="en-US" dirty="0" smtClean="0"/>
              <a:t>Work on flow chart for managing classroom &amp; office behaviors</a:t>
            </a:r>
          </a:p>
          <a:p>
            <a:endParaRPr lang="en-US" dirty="0"/>
          </a:p>
        </p:txBody>
      </p:sp>
      <p:sp>
        <p:nvSpPr>
          <p:cNvPr id="8" name="Content Placeholder 7"/>
          <p:cNvSpPr>
            <a:spLocks noGrp="1"/>
          </p:cNvSpPr>
          <p:nvPr>
            <p:ph sz="quarter" idx="4"/>
          </p:nvPr>
        </p:nvSpPr>
        <p:spPr/>
        <p:txBody>
          <a:bodyPr>
            <a:normAutofit lnSpcReduction="10000"/>
          </a:bodyPr>
          <a:lstStyle/>
          <a:p>
            <a:r>
              <a:rPr lang="en-US" dirty="0" smtClean="0"/>
              <a:t>Implement reflection forms with students</a:t>
            </a:r>
          </a:p>
          <a:p>
            <a:r>
              <a:rPr lang="en-US" dirty="0" smtClean="0"/>
              <a:t>Weekly social skills curriculum</a:t>
            </a:r>
          </a:p>
          <a:p>
            <a:r>
              <a:rPr lang="en-US" dirty="0" smtClean="0"/>
              <a:t>Enhance cool tools (SW expectation lessons) to incorporate more SEL</a:t>
            </a:r>
          </a:p>
          <a:p>
            <a:r>
              <a:rPr lang="en-US" dirty="0" smtClean="0"/>
              <a:t>Create student-led data review monthly</a:t>
            </a:r>
          </a:p>
          <a:p>
            <a:r>
              <a:rPr lang="en-US" dirty="0" smtClean="0"/>
              <a:t>Create a PBS student team</a:t>
            </a:r>
          </a:p>
          <a:p>
            <a:pPr lvl="1"/>
            <a:r>
              <a:rPr lang="en-US" dirty="0" smtClean="0"/>
              <a:t>Implement student-run teacher of the week nomination</a:t>
            </a:r>
            <a:endParaRPr lang="en-US" dirty="0"/>
          </a:p>
        </p:txBody>
      </p:sp>
    </p:spTree>
    <p:extLst>
      <p:ext uri="{BB962C8B-B14F-4D97-AF65-F5344CB8AC3E}">
        <p14:creationId xmlns:p14="http://schemas.microsoft.com/office/powerpoint/2010/main" val="5847006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1125</TotalTime>
  <Words>2579</Words>
  <Application>Microsoft Office PowerPoint</Application>
  <PresentationFormat>On-screen Show (4:3)</PresentationFormat>
  <Paragraphs>519</Paragraphs>
  <Slides>66</Slides>
  <Notes>66</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Urban</vt:lpstr>
      <vt:lpstr>DE-PBS Cadre Meeting</vt:lpstr>
      <vt:lpstr>Welcome &amp; Happy New Year</vt:lpstr>
      <vt:lpstr>DE-PBS Professional Development Update</vt:lpstr>
      <vt:lpstr>Prevent Teach Reinforce – 10/15/14</vt:lpstr>
      <vt:lpstr>PEERS – Secondary Social Skills Training</vt:lpstr>
      <vt:lpstr>DE-PBS Secondary Forum October 22, 2014 - Overview</vt:lpstr>
      <vt:lpstr>DE-PBS Secondary Forum October 22, 2014 - Highlights</vt:lpstr>
      <vt:lpstr>School-wide Day 3 – 12/9/14: Correcting Problem Behavior &amp; Developing Self-Discipline </vt:lpstr>
      <vt:lpstr>SW Day 3 – Action Items</vt:lpstr>
      <vt:lpstr>Upcoming Events</vt:lpstr>
      <vt:lpstr>Addressing Trauma</vt:lpstr>
      <vt:lpstr>Ten Strategies  of a Compassionate School </vt:lpstr>
      <vt:lpstr>Alternatives to Suspension</vt:lpstr>
      <vt:lpstr>Alternatives to Suspension</vt:lpstr>
      <vt:lpstr>3 Summary Sheets for Review</vt:lpstr>
      <vt:lpstr>Visual Intent</vt:lpstr>
      <vt:lpstr>Overall thoughts…..</vt:lpstr>
      <vt:lpstr>DE-PBS Related Data</vt:lpstr>
      <vt:lpstr>DDRT &amp; DASNPBS</vt:lpstr>
      <vt:lpstr>School Climate Survey Update</vt:lpstr>
      <vt:lpstr>PowerPoint Presentation</vt:lpstr>
      <vt:lpstr>2015 DSCS Report Enhancements</vt:lpstr>
      <vt:lpstr>Report Data Tables – Color coding</vt:lpstr>
      <vt:lpstr>Report Data Graphs – Multi-year, Color</vt:lpstr>
      <vt:lpstr>Key Feature Evaluation Overview</vt:lpstr>
      <vt:lpstr>Implementation Level Information</vt:lpstr>
      <vt:lpstr>DE-PBS Key Feature Evaluation Summary</vt:lpstr>
      <vt:lpstr>PowerPoint Presentation</vt:lpstr>
      <vt:lpstr>DE-PBS Phase Recognition</vt:lpstr>
      <vt:lpstr>Option A: </vt:lpstr>
      <vt:lpstr>Option B:</vt:lpstr>
      <vt:lpstr>Option C:</vt:lpstr>
      <vt:lpstr>Break</vt:lpstr>
      <vt:lpstr>Tier 2: Targeted Team Training &amp; Resources</vt:lpstr>
      <vt:lpstr>Targeted Team Training – 2/10/15</vt:lpstr>
      <vt:lpstr>Multi-Tiered System of Support</vt:lpstr>
      <vt:lpstr>PowerPoint Presentation</vt:lpstr>
      <vt:lpstr>PowerPoint Presentation</vt:lpstr>
      <vt:lpstr>PowerPoint Presentation</vt:lpstr>
      <vt:lpstr>Tier 2 – Why 2 Conversations?</vt:lpstr>
      <vt:lpstr>PowerPoint Presentation</vt:lpstr>
      <vt:lpstr>Tier 2 System Conversation:      Overall Intervention Effectiveness</vt:lpstr>
      <vt:lpstr>Tier 2 System Conversation:      Intervention Tracking Tool       &amp; Effectiveness Monitoring </vt:lpstr>
      <vt:lpstr>Tier 2 System Conversation:       Intervention Tracking Tool       &amp; Effectiveness Monitoring</vt:lpstr>
      <vt:lpstr>Tier 2 System Conversation:       Intervention Tracking Tool (Excel and Word)      &amp; Effectiveness Monitoring</vt:lpstr>
      <vt:lpstr>Tier 2 System Conversation:       Intervention Tracking Tool (Excel Only)</vt:lpstr>
      <vt:lpstr>Tier 2 System Conversation:       Intervention Tracking Tool (Excel Only)</vt:lpstr>
      <vt:lpstr>Tier 2 System Conversation:       Intervention Tracking Tool       &amp; Effectiveness Monitoring</vt:lpstr>
      <vt:lpstr>Tier 2 System Conversation:       Intervention Tracking Tool (Excel and Word)      &amp; Effectiveness Monitoring</vt:lpstr>
      <vt:lpstr>Tier 2 System Conversation:       Intervention Tracking Tool       &amp; Effectiveness Monitoring</vt:lpstr>
      <vt:lpstr>PowerPoint Presentation</vt:lpstr>
      <vt:lpstr>PowerPoint Presentation</vt:lpstr>
      <vt:lpstr>PowerPoint Presentation</vt:lpstr>
      <vt:lpstr>PowerPoint Presentation</vt:lpstr>
      <vt:lpstr>DE-PBS &amp; Social Emotional Learning</vt:lpstr>
      <vt:lpstr>How is SEL integrated in School-wide PBS?</vt:lpstr>
      <vt:lpstr>What is Self-Discipline?</vt:lpstr>
      <vt:lpstr>Social-Emotional Learning Curriculum</vt:lpstr>
      <vt:lpstr>Bullying Prevention</vt:lpstr>
      <vt:lpstr>DOE Press Release and “Dear Colleague” Letter issued October, 2014 with additional guidance</vt:lpstr>
      <vt:lpstr>Effective Evidence-based Practices for Preventing and Addressing Bullying</vt:lpstr>
      <vt:lpstr>Bullying Prevention:  Initial Steps</vt:lpstr>
      <vt:lpstr>PD for Team Leaders</vt:lpstr>
      <vt:lpstr>SWPBS Products</vt:lpstr>
      <vt:lpstr>DE-PBS School-wide Team Product Guide</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DE-PBS Cadre Meeting</dc:title>
  <dc:creator>Hearn, Sarah</dc:creator>
  <cp:lastModifiedBy>hearn</cp:lastModifiedBy>
  <cp:revision>85</cp:revision>
  <cp:lastPrinted>2015-01-12T18:41:44Z</cp:lastPrinted>
  <dcterms:created xsi:type="dcterms:W3CDTF">2006-08-16T00:00:00Z</dcterms:created>
  <dcterms:modified xsi:type="dcterms:W3CDTF">2015-01-14T13:59:22Z</dcterms:modified>
</cp:coreProperties>
</file>