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310" r:id="rId3"/>
    <p:sldId id="312" r:id="rId4"/>
    <p:sldId id="313" r:id="rId5"/>
    <p:sldId id="314" r:id="rId6"/>
    <p:sldId id="315" r:id="rId7"/>
    <p:sldId id="316" r:id="rId8"/>
    <p:sldId id="258" r:id="rId9"/>
    <p:sldId id="292" r:id="rId10"/>
    <p:sldId id="271" r:id="rId11"/>
    <p:sldId id="293" r:id="rId12"/>
    <p:sldId id="318" r:id="rId13"/>
    <p:sldId id="319" r:id="rId14"/>
    <p:sldId id="333" r:id="rId15"/>
    <p:sldId id="295" r:id="rId16"/>
    <p:sldId id="269" r:id="rId17"/>
    <p:sldId id="289" r:id="rId18"/>
    <p:sldId id="281" r:id="rId19"/>
    <p:sldId id="326" r:id="rId20"/>
    <p:sldId id="332" r:id="rId21"/>
    <p:sldId id="305" r:id="rId22"/>
    <p:sldId id="307" r:id="rId23"/>
    <p:sldId id="308" r:id="rId24"/>
    <p:sldId id="306" r:id="rId25"/>
    <p:sldId id="262" r:id="rId26"/>
    <p:sldId id="327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290" r:id="rId37"/>
    <p:sldId id="325" r:id="rId38"/>
    <p:sldId id="329" r:id="rId39"/>
    <p:sldId id="330" r:id="rId40"/>
    <p:sldId id="331" r:id="rId41"/>
    <p:sldId id="309" r:id="rId42"/>
    <p:sldId id="320" r:id="rId43"/>
    <p:sldId id="321" r:id="rId44"/>
    <p:sldId id="328" r:id="rId45"/>
    <p:sldId id="322" r:id="rId46"/>
    <p:sldId id="324" r:id="rId47"/>
    <p:sldId id="334" r:id="rId48"/>
    <p:sldId id="263" r:id="rId49"/>
    <p:sldId id="264" r:id="rId5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E9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691" autoAdjust="0"/>
  </p:normalViewPr>
  <p:slideViewPr>
    <p:cSldViewPr>
      <p:cViewPr>
        <p:scale>
          <a:sx n="70" d="100"/>
          <a:sy n="70" d="100"/>
        </p:scale>
        <p:origin x="-708" y="-12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nt%20Garrett\Dropbox\Consulting%20Files\SPDG%20-%20DE\Goal%202\PEERS\Data\Teacher%20Fidelity%20Checkl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Chart __: PEERS Fidelilty</a:t>
            </a:r>
            <a:r>
              <a:rPr lang="en-US" sz="1200" b="1" baseline="0"/>
              <a:t> Data</a:t>
            </a:r>
            <a:endParaRPr lang="en-US" sz="12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7552768"/>
        <c:axId val="67554304"/>
      </c:barChart>
      <c:catAx>
        <c:axId val="675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54304"/>
        <c:crosses val="autoZero"/>
        <c:auto val="1"/>
        <c:lblAlgn val="ctr"/>
        <c:lblOffset val="100"/>
        <c:noMultiLvlLbl val="0"/>
      </c:catAx>
      <c:valAx>
        <c:axId val="675543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52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Sheet1!$A$18:$A$20</c:f>
              <c:numCache>
                <c:formatCode>0%</c:formatCode>
                <c:ptCount val="3"/>
                <c:pt idx="0">
                  <c:v>0.25</c:v>
                </c:pt>
                <c:pt idx="1">
                  <c:v>0.59</c:v>
                </c:pt>
                <c:pt idx="2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4016256"/>
        <c:axId val="34030336"/>
      </c:barChart>
      <c:catAx>
        <c:axId val="34016256"/>
        <c:scaling>
          <c:orientation val="minMax"/>
        </c:scaling>
        <c:delete val="1"/>
        <c:axPos val="b"/>
        <c:majorTickMark val="out"/>
        <c:minorTickMark val="none"/>
        <c:tickLblPos val="nextTo"/>
        <c:crossAx val="34030336"/>
        <c:crosses val="autoZero"/>
        <c:auto val="1"/>
        <c:lblAlgn val="ctr"/>
        <c:lblOffset val="100"/>
        <c:noMultiLvlLbl val="0"/>
      </c:catAx>
      <c:valAx>
        <c:axId val="34030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016256"/>
        <c:crosses val="autoZero"/>
        <c:crossBetween val="between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4"/>
              <c:layout>
                <c:manualLayout>
                  <c:x val="2.39808108195376E-3"/>
                  <c:y val="8.9047589981484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Sheet1!$A$1:$A$7</c:f>
              <c:strCache>
                <c:ptCount val="7"/>
                <c:pt idx="0">
                  <c:v>Group 1</c:v>
                </c:pt>
                <c:pt idx="1">
                  <c:v>Group 3</c:v>
                </c:pt>
                <c:pt idx="2">
                  <c:v>Group 4</c:v>
                </c:pt>
                <c:pt idx="3">
                  <c:v>Group 5</c:v>
                </c:pt>
                <c:pt idx="4">
                  <c:v>Group 6</c:v>
                </c:pt>
                <c:pt idx="5">
                  <c:v>Group 7</c:v>
                </c:pt>
                <c:pt idx="6">
                  <c:v>Group 8</c:v>
                </c:pt>
              </c:strCache>
            </c:strRef>
          </c:cat>
          <c:val>
            <c:numRef>
              <c:f>Sheet1!$B$1:$B$7</c:f>
              <c:numCache>
                <c:formatCode>0%</c:formatCode>
                <c:ptCount val="7"/>
                <c:pt idx="0">
                  <c:v>1</c:v>
                </c:pt>
                <c:pt idx="1">
                  <c:v>0.95</c:v>
                </c:pt>
                <c:pt idx="2">
                  <c:v>0.98</c:v>
                </c:pt>
                <c:pt idx="3">
                  <c:v>0.92</c:v>
                </c:pt>
                <c:pt idx="4">
                  <c:v>0.93</c:v>
                </c:pt>
                <c:pt idx="5">
                  <c:v>0.97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063488"/>
        <c:axId val="34065024"/>
      </c:barChart>
      <c:catAx>
        <c:axId val="34063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0"/>
            </a:pPr>
            <a:endParaRPr lang="en-US"/>
          </a:p>
        </c:txPr>
        <c:crossAx val="34065024"/>
        <c:crosses val="autoZero"/>
        <c:auto val="1"/>
        <c:lblAlgn val="ctr"/>
        <c:lblOffset val="100"/>
        <c:noMultiLvlLbl val="0"/>
      </c:catAx>
      <c:valAx>
        <c:axId val="3406502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063488"/>
        <c:crosses val="autoZero"/>
        <c:crossBetween val="between"/>
        <c:maj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Sheet1!$A$34:$A$42</c:f>
              <c:strCache>
                <c:ptCount val="9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  <c:pt idx="6">
                  <c:v>Group 7</c:v>
                </c:pt>
                <c:pt idx="7">
                  <c:v>Group 8</c:v>
                </c:pt>
                <c:pt idx="8">
                  <c:v>Average</c:v>
                </c:pt>
              </c:strCache>
            </c:strRef>
          </c:cat>
          <c:val>
            <c:numRef>
              <c:f>Sheet1!$B$34:$B$42</c:f>
              <c:numCache>
                <c:formatCode>General</c:formatCode>
                <c:ptCount val="9"/>
                <c:pt idx="0">
                  <c:v>1.79</c:v>
                </c:pt>
                <c:pt idx="1">
                  <c:v>4.3099999999999996</c:v>
                </c:pt>
                <c:pt idx="2">
                  <c:v>2.08</c:v>
                </c:pt>
                <c:pt idx="3">
                  <c:v>2.65</c:v>
                </c:pt>
                <c:pt idx="4">
                  <c:v>2.64</c:v>
                </c:pt>
                <c:pt idx="5">
                  <c:v>2.87</c:v>
                </c:pt>
                <c:pt idx="6">
                  <c:v>2.99</c:v>
                </c:pt>
                <c:pt idx="7">
                  <c:v>2.2599999999999998</c:v>
                </c:pt>
                <c:pt idx="8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78256384"/>
        <c:axId val="78262272"/>
      </c:barChart>
      <c:catAx>
        <c:axId val="78256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 anchor="t" anchorCtr="0"/>
          <a:lstStyle/>
          <a:p>
            <a:pPr>
              <a:defRPr sz="1050" b="0"/>
            </a:pPr>
            <a:endParaRPr lang="en-US"/>
          </a:p>
        </c:txPr>
        <c:crossAx val="78262272"/>
        <c:crossesAt val="1"/>
        <c:auto val="1"/>
        <c:lblAlgn val="ctr"/>
        <c:lblOffset val="100"/>
        <c:noMultiLvlLbl val="0"/>
      </c:catAx>
      <c:valAx>
        <c:axId val="78262272"/>
        <c:scaling>
          <c:orientation val="minMax"/>
          <c:max val="5"/>
          <c:min val="1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7825638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 1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Sheet1!$A$77:$B$77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Sheet1!$A$78:$B$78</c:f>
              <c:numCache>
                <c:formatCode>General</c:formatCode>
                <c:ptCount val="2"/>
                <c:pt idx="0">
                  <c:v>1.94</c:v>
                </c:pt>
                <c:pt idx="1">
                  <c:v>3.77</c:v>
                </c:pt>
              </c:numCache>
            </c:numRef>
          </c:val>
        </c:ser>
        <c:ser>
          <c:idx val="1"/>
          <c:order val="1"/>
          <c:tx>
            <c:v>Group 2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Sheet1!$A$77:$B$77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Sheet1!$A$79:$B$79</c:f>
              <c:numCache>
                <c:formatCode>General</c:formatCode>
                <c:ptCount val="2"/>
                <c:pt idx="0">
                  <c:v>4.3099999999999996</c:v>
                </c:pt>
                <c:pt idx="1">
                  <c:v>4.24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41"/>
        <c:axId val="87442560"/>
        <c:axId val="87444096"/>
      </c:barChart>
      <c:catAx>
        <c:axId val="87442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7444096"/>
        <c:crosses val="autoZero"/>
        <c:auto val="1"/>
        <c:lblAlgn val="ctr"/>
        <c:lblOffset val="100"/>
        <c:noMultiLvlLbl val="0"/>
      </c:catAx>
      <c:valAx>
        <c:axId val="87444096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42560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Sheet1!$A$52:$A$60</c:f>
              <c:strCache>
                <c:ptCount val="9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  <c:pt idx="6">
                  <c:v>Group 7</c:v>
                </c:pt>
                <c:pt idx="7">
                  <c:v>Group 8</c:v>
                </c:pt>
                <c:pt idx="8">
                  <c:v>Average</c:v>
                </c:pt>
              </c:strCache>
            </c:strRef>
          </c:cat>
          <c:val>
            <c:numRef>
              <c:f>Sheet1!$B$52:$B$60</c:f>
              <c:numCache>
                <c:formatCode>0%</c:formatCode>
                <c:ptCount val="9"/>
                <c:pt idx="0">
                  <c:v>0.48</c:v>
                </c:pt>
                <c:pt idx="1">
                  <c:v>0.54</c:v>
                </c:pt>
                <c:pt idx="2">
                  <c:v>0.52</c:v>
                </c:pt>
                <c:pt idx="3">
                  <c:v>0.53</c:v>
                </c:pt>
                <c:pt idx="4">
                  <c:v>0.5</c:v>
                </c:pt>
                <c:pt idx="5">
                  <c:v>0.51</c:v>
                </c:pt>
                <c:pt idx="6">
                  <c:v>0.56999999999999995</c:v>
                </c:pt>
                <c:pt idx="7">
                  <c:v>0.45</c:v>
                </c:pt>
                <c:pt idx="8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92256512"/>
        <c:axId val="92266496"/>
      </c:barChart>
      <c:catAx>
        <c:axId val="92256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050" b="0"/>
            </a:pPr>
            <a:endParaRPr lang="en-US"/>
          </a:p>
        </c:txPr>
        <c:crossAx val="92266496"/>
        <c:crosses val="autoZero"/>
        <c:auto val="1"/>
        <c:lblAlgn val="ctr"/>
        <c:lblOffset val="100"/>
        <c:noMultiLvlLbl val="0"/>
      </c:catAx>
      <c:valAx>
        <c:axId val="922664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25651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 1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Sheet1!$A$91:$B$91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Sheet1!$A$92:$B$92</c:f>
              <c:numCache>
                <c:formatCode>0%</c:formatCode>
                <c:ptCount val="2"/>
                <c:pt idx="0">
                  <c:v>0.48</c:v>
                </c:pt>
                <c:pt idx="1">
                  <c:v>0.86</c:v>
                </c:pt>
              </c:numCache>
            </c:numRef>
          </c:val>
        </c:ser>
        <c:ser>
          <c:idx val="1"/>
          <c:order val="1"/>
          <c:tx>
            <c:v>Group 2</c:v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Sheet1!$A$91:$B$91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Sheet1!$A$93:$B$93</c:f>
              <c:numCache>
                <c:formatCode>0%</c:formatCode>
                <c:ptCount val="2"/>
                <c:pt idx="0">
                  <c:v>0.54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31"/>
        <c:axId val="32529024"/>
        <c:axId val="32547200"/>
      </c:barChart>
      <c:catAx>
        <c:axId val="32529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32547200"/>
        <c:crosses val="autoZero"/>
        <c:auto val="1"/>
        <c:lblAlgn val="ctr"/>
        <c:lblOffset val="100"/>
        <c:noMultiLvlLbl val="0"/>
      </c:catAx>
      <c:valAx>
        <c:axId val="32547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529024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Overall</a:t>
            </a:r>
            <a:r>
              <a:rPr lang="en-US" baseline="0"/>
              <a:t> KFE</a:t>
            </a:r>
          </a:p>
          <a:p>
            <a:pPr>
              <a:defRPr/>
            </a:pPr>
            <a:r>
              <a:rPr lang="en-US" baseline="0"/>
              <a:t>Implementation Levels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Sheet1!$A$20:$A$23</c:f>
              <c:strCache>
                <c:ptCount val="4"/>
                <c:pt idx="0">
                  <c:v>Exemplary</c:v>
                </c:pt>
                <c:pt idx="1">
                  <c:v>Proficient</c:v>
                </c:pt>
                <c:pt idx="2">
                  <c:v>Developing</c:v>
                </c:pt>
                <c:pt idx="3">
                  <c:v>Exploring</c:v>
                </c:pt>
              </c:strCache>
            </c:strRef>
          </c:cat>
          <c:val>
            <c:numRef>
              <c:f>Sheet1!$B$20:$B$23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41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91840"/>
        <c:axId val="92293376"/>
      </c:barChart>
      <c:catAx>
        <c:axId val="9229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2293376"/>
        <c:crosses val="autoZero"/>
        <c:auto val="1"/>
        <c:lblAlgn val="ctr"/>
        <c:lblOffset val="100"/>
        <c:noMultiLvlLbl val="0"/>
      </c:catAx>
      <c:valAx>
        <c:axId val="92293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229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2014-15 Overall KFE</a:t>
            </a:r>
          </a:p>
          <a:p>
            <a:pPr>
              <a:defRPr/>
            </a:pPr>
            <a:r>
              <a:rPr lang="en-US"/>
              <a:t>Implementation</a:t>
            </a:r>
            <a:r>
              <a:rPr lang="en-US" baseline="0"/>
              <a:t> Levels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Sheet1!$A$1:$A$4</c:f>
              <c:strCache>
                <c:ptCount val="4"/>
                <c:pt idx="0">
                  <c:v>Exemplary</c:v>
                </c:pt>
                <c:pt idx="1">
                  <c:v>Proficient</c:v>
                </c:pt>
                <c:pt idx="2">
                  <c:v>Developing</c:v>
                </c:pt>
                <c:pt idx="3">
                  <c:v>Exploring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9760"/>
        <c:axId val="92606464"/>
      </c:barChart>
      <c:catAx>
        <c:axId val="9230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92606464"/>
        <c:crosses val="autoZero"/>
        <c:auto val="1"/>
        <c:lblAlgn val="ctr"/>
        <c:lblOffset val="100"/>
        <c:noMultiLvlLbl val="0"/>
      </c:catAx>
      <c:valAx>
        <c:axId val="926064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230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B2314DB-209C-484F-8AE8-115A1BC856CE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4D9479-3ED9-42CC-8FC9-5618CC0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5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9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4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0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8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1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08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50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2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8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7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9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66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6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42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1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6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2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9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4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5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32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6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58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1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1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1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6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9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38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EE91-9C2E-0D43-9945-0D5240C859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14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0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0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1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6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May 28,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2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May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9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5/28/2015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6908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awarepb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Word_Document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andi@udel.ed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DE-PBS Cadre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May 12, 2015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hearn\AppData\Local\Microsoft\Windows\Temporary Internet Files\Content.IE5\AH4EY2U6\tulips_spring_clip_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46769"/>
            <a:ext cx="4191000" cy="30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543630"/>
            <a:ext cx="4495800" cy="2307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Emotional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Thank You for Sharing What You’re Seeing!</a:t>
            </a:r>
          </a:p>
          <a:p>
            <a:endParaRPr lang="en-US" dirty="0"/>
          </a:p>
          <a:p>
            <a:r>
              <a:rPr lang="en-US" dirty="0" smtClean="0"/>
              <a:t>Resources To Help Others Understand These SEL Programs and Their Links to PB(I)S</a:t>
            </a:r>
          </a:p>
          <a:p>
            <a:pPr lvl="1"/>
            <a:r>
              <a:rPr lang="en-US" sz="2200" dirty="0" smtClean="0"/>
              <a:t>Program Descriptions</a:t>
            </a:r>
          </a:p>
          <a:p>
            <a:pPr lvl="1"/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Step &amp; PBS</a:t>
            </a:r>
          </a:p>
          <a:p>
            <a:pPr lvl="1"/>
            <a:r>
              <a:rPr lang="en-US" sz="2200" dirty="0" smtClean="0"/>
              <a:t>Restorative Practices &amp; PBS</a:t>
            </a:r>
          </a:p>
          <a:p>
            <a:endParaRPr lang="en-US" dirty="0"/>
          </a:p>
          <a:p>
            <a:r>
              <a:rPr lang="en-US" dirty="0" smtClean="0"/>
              <a:t>Any Programs to Add?</a:t>
            </a:r>
          </a:p>
          <a:p>
            <a:endParaRPr lang="en-US" dirty="0"/>
          </a:p>
          <a:p>
            <a:r>
              <a:rPr lang="en-US" dirty="0" smtClean="0"/>
              <a:t>POC: Megan Pell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Leader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ideas</a:t>
            </a:r>
          </a:p>
          <a:p>
            <a:pPr lvl="1"/>
            <a:r>
              <a:rPr lang="en-US" dirty="0" smtClean="0"/>
              <a:t>3 part series</a:t>
            </a:r>
          </a:p>
          <a:p>
            <a:pPr lvl="1"/>
            <a:r>
              <a:rPr lang="en-US" dirty="0" smtClean="0"/>
              <a:t>1-1.5 hour segments</a:t>
            </a:r>
          </a:p>
          <a:p>
            <a:pPr lvl="1"/>
            <a:endParaRPr lang="en-US" dirty="0"/>
          </a:p>
          <a:p>
            <a:r>
              <a:rPr lang="en-US" dirty="0" smtClean="0"/>
              <a:t>Topics covered through series</a:t>
            </a:r>
          </a:p>
          <a:p>
            <a:pPr lvl="1"/>
            <a:r>
              <a:rPr lang="en-US" dirty="0"/>
              <a:t>Data/Information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Leadership strategies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endParaRPr lang="en-US" dirty="0"/>
          </a:p>
          <a:p>
            <a:r>
              <a:rPr lang="en-US" dirty="0" smtClean="0"/>
              <a:t>POC: Sarah Hearn</a:t>
            </a:r>
            <a:endParaRPr lang="en-US" dirty="0"/>
          </a:p>
        </p:txBody>
      </p:sp>
      <p:pic>
        <p:nvPicPr>
          <p:cNvPr id="2051" name="Picture 3" descr="C:\Users\hearn\AppData\Local\Microsoft\Windows\Temporary Internet Files\Content.IE5\AH4EY2U6\lead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61" y="4191000"/>
            <a:ext cx="2539059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2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73" y="507401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DE-PBS Phase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4" y="1970690"/>
            <a:ext cx="6777317" cy="386193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2014-2015 Phase 1, 2, 3 Available</a:t>
            </a:r>
          </a:p>
          <a:p>
            <a:r>
              <a:rPr lang="en-US" sz="2800" dirty="0"/>
              <a:t>Due in full by Friday, June </a:t>
            </a:r>
            <a:r>
              <a:rPr lang="en-US" sz="2800" dirty="0" smtClean="0"/>
              <a:t>26, 2015</a:t>
            </a:r>
            <a:endParaRPr lang="en-US" sz="2800" dirty="0"/>
          </a:p>
          <a:p>
            <a:r>
              <a:rPr lang="en-US" sz="2800" dirty="0" smtClean="0"/>
              <a:t>Confirmation </a:t>
            </a:r>
            <a:r>
              <a:rPr lang="en-US" sz="2800" dirty="0"/>
              <a:t>of application receipt by July 17, 2015</a:t>
            </a:r>
            <a:r>
              <a:rPr lang="en-US" sz="2800" dirty="0" smtClean="0"/>
              <a:t>; schools to contact Sandi if they do not receive confirmation </a:t>
            </a:r>
          </a:p>
          <a:p>
            <a:r>
              <a:rPr lang="en-US" sz="2800" dirty="0" smtClean="0"/>
              <a:t>Notification of award: Week of September </a:t>
            </a:r>
            <a:r>
              <a:rPr lang="en-US" sz="2800" dirty="0"/>
              <a:t>14, 2015</a:t>
            </a:r>
            <a:endParaRPr lang="en-US" sz="2800" dirty="0" smtClean="0"/>
          </a:p>
          <a:p>
            <a:r>
              <a:rPr lang="en-US" sz="2800" dirty="0" smtClean="0"/>
              <a:t>Materials:</a:t>
            </a:r>
          </a:p>
          <a:p>
            <a:pPr lvl="1"/>
            <a:r>
              <a:rPr lang="en-US" sz="2800" dirty="0" smtClean="0"/>
              <a:t>Application</a:t>
            </a:r>
          </a:p>
          <a:p>
            <a:pPr lvl="1"/>
            <a:r>
              <a:rPr lang="en-US" sz="2800" dirty="0" smtClean="0"/>
              <a:t>Frequently Asked Questions</a:t>
            </a:r>
          </a:p>
          <a:p>
            <a:pPr lvl="1"/>
            <a:r>
              <a:rPr lang="en-US" sz="2800" dirty="0" smtClean="0"/>
              <a:t>Reflection Question Guide</a:t>
            </a:r>
          </a:p>
        </p:txBody>
      </p:sp>
      <p:pic>
        <p:nvPicPr>
          <p:cNvPr id="4" name="Picture 2" descr="C:\Users\hearn\AppData\Local\Microsoft\Windows\Temporary Internet Files\Content.IE5\BWWBFBM1\MC900442048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56" y="4038600"/>
            <a:ext cx="1676513" cy="25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Application based </a:t>
            </a:r>
            <a:r>
              <a:rPr lang="en-US" dirty="0"/>
              <a:t>on the current 14-15 School Year.  </a:t>
            </a:r>
            <a:endParaRPr lang="en-US" dirty="0" smtClean="0"/>
          </a:p>
          <a:p>
            <a:pPr lvl="1"/>
            <a:r>
              <a:rPr lang="en-US" dirty="0" smtClean="0"/>
              <a:t>Teams </a:t>
            </a:r>
            <a:r>
              <a:rPr lang="en-US" dirty="0"/>
              <a:t>should reflect on current practices and </a:t>
            </a:r>
            <a:r>
              <a:rPr lang="en-US" dirty="0" smtClean="0"/>
              <a:t>select Phase accordingly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may mean a team re-applies for Phase 1 because it best reflects this year’s efforts.  </a:t>
            </a:r>
          </a:p>
          <a:p>
            <a:endParaRPr lang="en-US" dirty="0"/>
          </a:p>
          <a:p>
            <a:pPr lvl="0"/>
            <a:r>
              <a:rPr lang="en-US" dirty="0" smtClean="0"/>
              <a:t>Don’t wait to start the application; discuss </a:t>
            </a:r>
            <a:r>
              <a:rPr lang="en-US" dirty="0"/>
              <a:t>&amp; divide efforts now at team meetings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For </a:t>
            </a:r>
            <a:r>
              <a:rPr lang="en-US" b="1" dirty="0"/>
              <a:t>Phase 2 and 3,</a:t>
            </a:r>
            <a:r>
              <a:rPr lang="en-US" dirty="0"/>
              <a:t> schools must have earned an overall implementation of </a:t>
            </a:r>
            <a:r>
              <a:rPr lang="en-US" b="1" dirty="0"/>
              <a:t>PROFICIENT</a:t>
            </a:r>
            <a:r>
              <a:rPr lang="en-US" dirty="0"/>
              <a:t> or </a:t>
            </a:r>
            <a:r>
              <a:rPr lang="en-US" b="1" dirty="0"/>
              <a:t>EXEMPLARY</a:t>
            </a:r>
            <a:r>
              <a:rPr lang="en-US" dirty="0"/>
              <a:t> on the DE-PBS Key Feature Evaluation. </a:t>
            </a:r>
          </a:p>
        </p:txBody>
      </p:sp>
    </p:spTree>
    <p:extLst>
      <p:ext uri="{BB962C8B-B14F-4D97-AF65-F5344CB8AC3E}">
        <p14:creationId xmlns:p14="http://schemas.microsoft.com/office/powerpoint/2010/main" val="250807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Recognition Plans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Phase 1 – Application w/ no changes</a:t>
            </a:r>
          </a:p>
          <a:p>
            <a:endParaRPr lang="en-US" dirty="0"/>
          </a:p>
          <a:p>
            <a:r>
              <a:rPr lang="en-US" dirty="0"/>
              <a:t>Phase 2 – 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Exemplary</a:t>
            </a:r>
            <a:r>
              <a:rPr lang="en-US" dirty="0"/>
              <a:t> KFE implementation level</a:t>
            </a:r>
          </a:p>
          <a:p>
            <a:pPr lvl="2"/>
            <a:r>
              <a:rPr lang="en-US" dirty="0"/>
              <a:t>No application needed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Proficient</a:t>
            </a:r>
            <a:r>
              <a:rPr lang="en-US" dirty="0"/>
              <a:t> KFE implementation level</a:t>
            </a:r>
          </a:p>
          <a:p>
            <a:pPr lvl="2"/>
            <a:r>
              <a:rPr lang="en-US" dirty="0"/>
              <a:t>Application revised to only include essay question</a:t>
            </a:r>
          </a:p>
          <a:p>
            <a:pPr lvl="1"/>
            <a:endParaRPr lang="en-US" dirty="0"/>
          </a:p>
          <a:p>
            <a:r>
              <a:rPr lang="en-US" dirty="0"/>
              <a:t>Phase 3 – Application w/ no changes; Phase 2 is 	a prerequisite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Option 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Recognition only tied to KFE status</a:t>
            </a:r>
          </a:p>
          <a:p>
            <a:pPr lvl="1"/>
            <a:r>
              <a:rPr lang="en-US" dirty="0"/>
              <a:t>Schools receive banner for advanced PBS implementation based on Exemplary KFE level</a:t>
            </a:r>
          </a:p>
          <a:p>
            <a:pPr lvl="1"/>
            <a:r>
              <a:rPr lang="en-US" dirty="0"/>
              <a:t>No Phase 1 or 3</a:t>
            </a:r>
          </a:p>
          <a:p>
            <a:pPr lvl="1"/>
            <a:endParaRPr lang="en-US" dirty="0"/>
          </a:p>
          <a:p>
            <a:r>
              <a:rPr lang="en-US" dirty="0"/>
              <a:t>Future:  Tier 2-3 external evaluation can be used to award schools for strong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954" y="1524000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overall Exemplary, but 1 area with Exploring, should there be a required action plan or a </a:t>
            </a:r>
            <a:r>
              <a:rPr lang="en-US" sz="2400" dirty="0" smtClean="0"/>
              <a:t>Key Feature Re-Evaluation in </a:t>
            </a:r>
            <a:r>
              <a:rPr lang="en-US" sz="2400" dirty="0"/>
              <a:t>that </a:t>
            </a:r>
            <a:r>
              <a:rPr lang="en-US" sz="2400" dirty="0" smtClean="0"/>
              <a:t>area?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 </a:t>
            </a:r>
            <a:r>
              <a:rPr lang="en-US" sz="2400" dirty="0"/>
              <a:t>you as coaches keep track of which schools apply? 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questions would our coaches have for the schools around recognition?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Thinking about recognition…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36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477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Targeted Team Training</a:t>
            </a:r>
          </a:p>
          <a:p>
            <a:r>
              <a:rPr lang="en-US" dirty="0" smtClean="0"/>
              <a:t>PTR</a:t>
            </a:r>
          </a:p>
          <a:p>
            <a:r>
              <a:rPr lang="en-US" dirty="0" smtClean="0"/>
              <a:t>PEERS</a:t>
            </a:r>
          </a:p>
          <a:p>
            <a:r>
              <a:rPr lang="en-US" dirty="0" smtClean="0"/>
              <a:t>School-wide PBS</a:t>
            </a:r>
          </a:p>
          <a:p>
            <a:r>
              <a:rPr lang="en-US" dirty="0" smtClean="0"/>
              <a:t>Upcoming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Submit to Beth Draper by May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Prior if possible!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hearn\AppData\Local\Microsoft\Windows\Temporary Internet Files\Content.IE5\FIL6HTSS\calendar_clip_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286000" cy="26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9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876800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b="1" dirty="0" smtClean="0"/>
              <a:t>Date</a:t>
            </a:r>
            <a:r>
              <a:rPr lang="en-US" b="1" dirty="0"/>
              <a:t>: </a:t>
            </a:r>
            <a:r>
              <a:rPr lang="en-US" dirty="0"/>
              <a:t>March 24, 2015</a:t>
            </a:r>
          </a:p>
          <a:p>
            <a:pPr marL="274320" lvl="2" indent="0">
              <a:buNone/>
            </a:pPr>
            <a:r>
              <a:rPr lang="en-US" sz="2000" b="1" dirty="0" smtClean="0"/>
              <a:t>Participants</a:t>
            </a:r>
            <a:r>
              <a:rPr lang="en-US" sz="2000" b="1" dirty="0"/>
              <a:t>: </a:t>
            </a:r>
            <a:r>
              <a:rPr lang="en-US" sz="2000" dirty="0"/>
              <a:t>72 participants from 14 schools (6 school districts)</a:t>
            </a:r>
          </a:p>
          <a:p>
            <a:endParaRPr lang="en-US" sz="900" dirty="0" smtClean="0"/>
          </a:p>
          <a:p>
            <a:r>
              <a:rPr lang="en-US" b="1" dirty="0" smtClean="0"/>
              <a:t>Content Highlights: </a:t>
            </a:r>
          </a:p>
          <a:p>
            <a:pPr lvl="2"/>
            <a:r>
              <a:rPr lang="en-US" sz="2000" dirty="0" smtClean="0"/>
              <a:t>Problem-solving and systems-level conversations</a:t>
            </a:r>
          </a:p>
          <a:p>
            <a:pPr lvl="2"/>
            <a:r>
              <a:rPr lang="en-US" sz="2000" dirty="0" smtClean="0"/>
              <a:t>progress monitoring (including tools to help)</a:t>
            </a:r>
          </a:p>
          <a:p>
            <a:pPr lvl="2"/>
            <a:r>
              <a:rPr lang="en-US" sz="2000" dirty="0" smtClean="0"/>
              <a:t>Making sure interventions match student needs (function of behavior)</a:t>
            </a:r>
          </a:p>
          <a:p>
            <a:r>
              <a:rPr lang="en-US" b="1" dirty="0" smtClean="0"/>
              <a:t>Next Steps:</a:t>
            </a:r>
          </a:p>
          <a:p>
            <a:pPr lvl="2"/>
            <a:r>
              <a:rPr lang="en-US" sz="2000" dirty="0" smtClean="0"/>
              <a:t>DE-PBS collected</a:t>
            </a:r>
            <a:r>
              <a:rPr lang="en-US" sz="2000" dirty="0"/>
              <a:t>, reviewed and then </a:t>
            </a:r>
            <a:endParaRPr lang="en-US" sz="2000" dirty="0" smtClean="0"/>
          </a:p>
          <a:p>
            <a:pPr marL="54864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redistributed reflection </a:t>
            </a:r>
            <a:r>
              <a:rPr lang="en-US" sz="2000" dirty="0"/>
              <a:t>packets </a:t>
            </a:r>
            <a:endParaRPr lang="en-US" sz="2000" dirty="0" smtClean="0"/>
          </a:p>
          <a:p>
            <a:pPr lvl="2"/>
            <a:r>
              <a:rPr lang="en-US" sz="2000" dirty="0" smtClean="0"/>
              <a:t>DE-PBS will craft </a:t>
            </a:r>
            <a:r>
              <a:rPr lang="en-US" sz="2000" dirty="0"/>
              <a:t>future targeted </a:t>
            </a:r>
            <a:r>
              <a:rPr lang="en-US" sz="2000" dirty="0" smtClean="0"/>
              <a:t>PD and TA </a:t>
            </a:r>
          </a:p>
          <a:p>
            <a:pPr marL="54864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based on reflection packets and coaches 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400800" y="4800600"/>
            <a:ext cx="2366421" cy="1467376"/>
            <a:chOff x="6360591" y="497018"/>
            <a:chExt cx="2366421" cy="1467376"/>
          </a:xfrm>
        </p:grpSpPr>
        <p:sp>
          <p:nvSpPr>
            <p:cNvPr id="5" name="Freeform 4"/>
            <p:cNvSpPr/>
            <p:nvPr/>
          </p:nvSpPr>
          <p:spPr>
            <a:xfrm rot="1686142">
              <a:off x="6360591" y="497018"/>
              <a:ext cx="1331505" cy="1456653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49032">
              <a:off x="6649168" y="1085549"/>
              <a:ext cx="754350" cy="27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Systems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1686142">
              <a:off x="7395507" y="507740"/>
              <a:ext cx="1331505" cy="1456654"/>
            </a:xfrm>
            <a:custGeom>
              <a:avLst/>
              <a:gdLst>
                <a:gd name="connsiteX0" fmla="*/ 2081463 w 3164305"/>
                <a:gd name="connsiteY0" fmla="*/ 0 h 3260558"/>
                <a:gd name="connsiteX1" fmla="*/ 2358189 w 3164305"/>
                <a:gd name="connsiteY1" fmla="*/ 529389 h 3260558"/>
                <a:gd name="connsiteX2" fmla="*/ 2261937 w 3164305"/>
                <a:gd name="connsiteY2" fmla="*/ 589547 h 3260558"/>
                <a:gd name="connsiteX3" fmla="*/ 2201779 w 3164305"/>
                <a:gd name="connsiteY3" fmla="*/ 649705 h 3260558"/>
                <a:gd name="connsiteX4" fmla="*/ 2165684 w 3164305"/>
                <a:gd name="connsiteY4" fmla="*/ 782052 h 3260558"/>
                <a:gd name="connsiteX5" fmla="*/ 2177716 w 3164305"/>
                <a:gd name="connsiteY5" fmla="*/ 938463 h 3260558"/>
                <a:gd name="connsiteX6" fmla="*/ 2225842 w 3164305"/>
                <a:gd name="connsiteY6" fmla="*/ 1034715 h 3260558"/>
                <a:gd name="connsiteX7" fmla="*/ 2322095 w 3164305"/>
                <a:gd name="connsiteY7" fmla="*/ 1191126 h 3260558"/>
                <a:gd name="connsiteX8" fmla="*/ 2490537 w 3164305"/>
                <a:gd name="connsiteY8" fmla="*/ 1251284 h 3260558"/>
                <a:gd name="connsiteX9" fmla="*/ 2646947 w 3164305"/>
                <a:gd name="connsiteY9" fmla="*/ 1227221 h 3260558"/>
                <a:gd name="connsiteX10" fmla="*/ 2767263 w 3164305"/>
                <a:gd name="connsiteY10" fmla="*/ 1082842 h 3260558"/>
                <a:gd name="connsiteX11" fmla="*/ 2803358 w 3164305"/>
                <a:gd name="connsiteY11" fmla="*/ 1010652 h 3260558"/>
                <a:gd name="connsiteX12" fmla="*/ 2923674 w 3164305"/>
                <a:gd name="connsiteY12" fmla="*/ 1022684 h 3260558"/>
                <a:gd name="connsiteX13" fmla="*/ 3092116 w 3164305"/>
                <a:gd name="connsiteY13" fmla="*/ 1203158 h 3260558"/>
                <a:gd name="connsiteX14" fmla="*/ 3080084 w 3164305"/>
                <a:gd name="connsiteY14" fmla="*/ 1383631 h 3260558"/>
                <a:gd name="connsiteX15" fmla="*/ 3031958 w 3164305"/>
                <a:gd name="connsiteY15" fmla="*/ 1479884 h 3260558"/>
                <a:gd name="connsiteX16" fmla="*/ 2899610 w 3164305"/>
                <a:gd name="connsiteY16" fmla="*/ 1528010 h 3260558"/>
                <a:gd name="connsiteX17" fmla="*/ 2875547 w 3164305"/>
                <a:gd name="connsiteY17" fmla="*/ 1600200 h 3260558"/>
                <a:gd name="connsiteX18" fmla="*/ 3152274 w 3164305"/>
                <a:gd name="connsiteY18" fmla="*/ 2153652 h 3260558"/>
                <a:gd name="connsiteX19" fmla="*/ 3164305 w 3164305"/>
                <a:gd name="connsiteY19" fmla="*/ 2201779 h 3260558"/>
                <a:gd name="connsiteX20" fmla="*/ 2671010 w 3164305"/>
                <a:gd name="connsiteY20" fmla="*/ 2442410 h 3260558"/>
                <a:gd name="connsiteX21" fmla="*/ 2586789 w 3164305"/>
                <a:gd name="connsiteY21" fmla="*/ 2298031 h 3260558"/>
                <a:gd name="connsiteX22" fmla="*/ 2394284 w 3164305"/>
                <a:gd name="connsiteY22" fmla="*/ 2249905 h 3260558"/>
                <a:gd name="connsiteX23" fmla="*/ 2273968 w 3164305"/>
                <a:gd name="connsiteY23" fmla="*/ 2261937 h 3260558"/>
                <a:gd name="connsiteX24" fmla="*/ 2153652 w 3164305"/>
                <a:gd name="connsiteY24" fmla="*/ 2322094 h 3260558"/>
                <a:gd name="connsiteX25" fmla="*/ 2069431 w 3164305"/>
                <a:gd name="connsiteY25" fmla="*/ 2418347 h 3260558"/>
                <a:gd name="connsiteX26" fmla="*/ 1985210 w 3164305"/>
                <a:gd name="connsiteY26" fmla="*/ 2538663 h 3260558"/>
                <a:gd name="connsiteX27" fmla="*/ 1985210 w 3164305"/>
                <a:gd name="connsiteY27" fmla="*/ 2671010 h 3260558"/>
                <a:gd name="connsiteX28" fmla="*/ 2069431 w 3164305"/>
                <a:gd name="connsiteY28" fmla="*/ 2815389 h 3260558"/>
                <a:gd name="connsiteX29" fmla="*/ 2213810 w 3164305"/>
                <a:gd name="connsiteY29" fmla="*/ 2899610 h 3260558"/>
                <a:gd name="connsiteX30" fmla="*/ 2201779 w 3164305"/>
                <a:gd name="connsiteY30" fmla="*/ 3056021 h 3260558"/>
                <a:gd name="connsiteX31" fmla="*/ 1985210 w 3164305"/>
                <a:gd name="connsiteY31" fmla="*/ 3200400 h 3260558"/>
                <a:gd name="connsiteX32" fmla="*/ 1792705 w 3164305"/>
                <a:gd name="connsiteY32" fmla="*/ 3188368 h 3260558"/>
                <a:gd name="connsiteX33" fmla="*/ 1720516 w 3164305"/>
                <a:gd name="connsiteY33" fmla="*/ 3043989 h 3260558"/>
                <a:gd name="connsiteX34" fmla="*/ 1648326 w 3164305"/>
                <a:gd name="connsiteY34" fmla="*/ 2971800 h 3260558"/>
                <a:gd name="connsiteX35" fmla="*/ 1058779 w 3164305"/>
                <a:gd name="connsiteY35" fmla="*/ 3260558 h 3260558"/>
                <a:gd name="connsiteX36" fmla="*/ 806116 w 3164305"/>
                <a:gd name="connsiteY36" fmla="*/ 2743200 h 3260558"/>
                <a:gd name="connsiteX37" fmla="*/ 878305 w 3164305"/>
                <a:gd name="connsiteY37" fmla="*/ 2695073 h 3260558"/>
                <a:gd name="connsiteX38" fmla="*/ 1010652 w 3164305"/>
                <a:gd name="connsiteY38" fmla="*/ 2514600 h 3260558"/>
                <a:gd name="connsiteX39" fmla="*/ 974558 w 3164305"/>
                <a:gd name="connsiteY39" fmla="*/ 2286000 h 3260558"/>
                <a:gd name="connsiteX40" fmla="*/ 842210 w 3164305"/>
                <a:gd name="connsiteY40" fmla="*/ 2105526 h 3260558"/>
                <a:gd name="connsiteX41" fmla="*/ 649705 w 3164305"/>
                <a:gd name="connsiteY41" fmla="*/ 2033337 h 3260558"/>
                <a:gd name="connsiteX42" fmla="*/ 457200 w 3164305"/>
                <a:gd name="connsiteY42" fmla="*/ 2105526 h 3260558"/>
                <a:gd name="connsiteX43" fmla="*/ 397042 w 3164305"/>
                <a:gd name="connsiteY43" fmla="*/ 2249905 h 3260558"/>
                <a:gd name="connsiteX44" fmla="*/ 276726 w 3164305"/>
                <a:gd name="connsiteY44" fmla="*/ 2286000 h 3260558"/>
                <a:gd name="connsiteX45" fmla="*/ 156410 w 3164305"/>
                <a:gd name="connsiteY45" fmla="*/ 2177715 h 3260558"/>
                <a:gd name="connsiteX46" fmla="*/ 84221 w 3164305"/>
                <a:gd name="connsiteY46" fmla="*/ 2093494 h 3260558"/>
                <a:gd name="connsiteX47" fmla="*/ 84221 w 3164305"/>
                <a:gd name="connsiteY47" fmla="*/ 1876926 h 3260558"/>
                <a:gd name="connsiteX48" fmla="*/ 288758 w 3164305"/>
                <a:gd name="connsiteY48" fmla="*/ 1720515 h 3260558"/>
                <a:gd name="connsiteX49" fmla="*/ 264695 w 3164305"/>
                <a:gd name="connsiteY49" fmla="*/ 1624263 h 3260558"/>
                <a:gd name="connsiteX50" fmla="*/ 0 w 3164305"/>
                <a:gd name="connsiteY50" fmla="*/ 1058779 h 3260558"/>
                <a:gd name="connsiteX51" fmla="*/ 541421 w 3164305"/>
                <a:gd name="connsiteY51" fmla="*/ 806115 h 3260558"/>
                <a:gd name="connsiteX52" fmla="*/ 661737 w 3164305"/>
                <a:gd name="connsiteY52" fmla="*/ 1010652 h 3260558"/>
                <a:gd name="connsiteX53" fmla="*/ 914400 w 3164305"/>
                <a:gd name="connsiteY53" fmla="*/ 1022684 h 3260558"/>
                <a:gd name="connsiteX54" fmla="*/ 1106905 w 3164305"/>
                <a:gd name="connsiteY54" fmla="*/ 914400 h 3260558"/>
                <a:gd name="connsiteX55" fmla="*/ 1191126 w 3164305"/>
                <a:gd name="connsiteY55" fmla="*/ 757989 h 3260558"/>
                <a:gd name="connsiteX56" fmla="*/ 1203158 w 3164305"/>
                <a:gd name="connsiteY56" fmla="*/ 529389 h 3260558"/>
                <a:gd name="connsiteX57" fmla="*/ 1022684 w 3164305"/>
                <a:gd name="connsiteY57" fmla="*/ 360947 h 3260558"/>
                <a:gd name="connsiteX58" fmla="*/ 986589 w 3164305"/>
                <a:gd name="connsiteY58" fmla="*/ 288758 h 3260558"/>
                <a:gd name="connsiteX59" fmla="*/ 1094874 w 3164305"/>
                <a:gd name="connsiteY59" fmla="*/ 108284 h 3260558"/>
                <a:gd name="connsiteX60" fmla="*/ 1191126 w 3164305"/>
                <a:gd name="connsiteY60" fmla="*/ 60158 h 3260558"/>
                <a:gd name="connsiteX61" fmla="*/ 1383631 w 3164305"/>
                <a:gd name="connsiteY61" fmla="*/ 96252 h 3260558"/>
                <a:gd name="connsiteX62" fmla="*/ 1467852 w 3164305"/>
                <a:gd name="connsiteY62" fmla="*/ 252663 h 3260558"/>
                <a:gd name="connsiteX63" fmla="*/ 1636295 w 3164305"/>
                <a:gd name="connsiteY63" fmla="*/ 252663 h 3260558"/>
                <a:gd name="connsiteX64" fmla="*/ 2081463 w 3164305"/>
                <a:gd name="connsiteY64" fmla="*/ 0 h 326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64305" h="3260558">
                  <a:moveTo>
                    <a:pt x="2081463" y="0"/>
                  </a:moveTo>
                  <a:lnTo>
                    <a:pt x="2358189" y="529389"/>
                  </a:lnTo>
                  <a:lnTo>
                    <a:pt x="2261937" y="589547"/>
                  </a:lnTo>
                  <a:lnTo>
                    <a:pt x="2201779" y="649705"/>
                  </a:lnTo>
                  <a:lnTo>
                    <a:pt x="2165684" y="782052"/>
                  </a:lnTo>
                  <a:lnTo>
                    <a:pt x="2177716" y="938463"/>
                  </a:lnTo>
                  <a:lnTo>
                    <a:pt x="2225842" y="1034715"/>
                  </a:lnTo>
                  <a:lnTo>
                    <a:pt x="2322095" y="1191126"/>
                  </a:lnTo>
                  <a:lnTo>
                    <a:pt x="2490537" y="1251284"/>
                  </a:lnTo>
                  <a:lnTo>
                    <a:pt x="2646947" y="1227221"/>
                  </a:lnTo>
                  <a:lnTo>
                    <a:pt x="2767263" y="1082842"/>
                  </a:lnTo>
                  <a:lnTo>
                    <a:pt x="2803358" y="1010652"/>
                  </a:lnTo>
                  <a:lnTo>
                    <a:pt x="2923674" y="1022684"/>
                  </a:lnTo>
                  <a:lnTo>
                    <a:pt x="3092116" y="1203158"/>
                  </a:lnTo>
                  <a:lnTo>
                    <a:pt x="3080084" y="1383631"/>
                  </a:lnTo>
                  <a:lnTo>
                    <a:pt x="3031958" y="1479884"/>
                  </a:lnTo>
                  <a:lnTo>
                    <a:pt x="2899610" y="1528010"/>
                  </a:lnTo>
                  <a:lnTo>
                    <a:pt x="2875547" y="1600200"/>
                  </a:lnTo>
                  <a:lnTo>
                    <a:pt x="3152274" y="2153652"/>
                  </a:lnTo>
                  <a:lnTo>
                    <a:pt x="3164305" y="2201779"/>
                  </a:lnTo>
                  <a:lnTo>
                    <a:pt x="2671010" y="2442410"/>
                  </a:lnTo>
                  <a:lnTo>
                    <a:pt x="2586789" y="2298031"/>
                  </a:lnTo>
                  <a:lnTo>
                    <a:pt x="2394284" y="2249905"/>
                  </a:lnTo>
                  <a:lnTo>
                    <a:pt x="2273968" y="2261937"/>
                  </a:lnTo>
                  <a:lnTo>
                    <a:pt x="2153652" y="2322094"/>
                  </a:lnTo>
                  <a:lnTo>
                    <a:pt x="2069431" y="2418347"/>
                  </a:lnTo>
                  <a:lnTo>
                    <a:pt x="1985210" y="2538663"/>
                  </a:lnTo>
                  <a:lnTo>
                    <a:pt x="1985210" y="2671010"/>
                  </a:lnTo>
                  <a:lnTo>
                    <a:pt x="2069431" y="2815389"/>
                  </a:lnTo>
                  <a:lnTo>
                    <a:pt x="2213810" y="2899610"/>
                  </a:lnTo>
                  <a:lnTo>
                    <a:pt x="2201779" y="3056021"/>
                  </a:lnTo>
                  <a:lnTo>
                    <a:pt x="1985210" y="3200400"/>
                  </a:lnTo>
                  <a:lnTo>
                    <a:pt x="1792705" y="3188368"/>
                  </a:lnTo>
                  <a:lnTo>
                    <a:pt x="1720516" y="3043989"/>
                  </a:lnTo>
                  <a:lnTo>
                    <a:pt x="1648326" y="2971800"/>
                  </a:lnTo>
                  <a:lnTo>
                    <a:pt x="1058779" y="3260558"/>
                  </a:lnTo>
                  <a:lnTo>
                    <a:pt x="806116" y="2743200"/>
                  </a:lnTo>
                  <a:lnTo>
                    <a:pt x="878305" y="2695073"/>
                  </a:lnTo>
                  <a:lnTo>
                    <a:pt x="1010652" y="2514600"/>
                  </a:lnTo>
                  <a:lnTo>
                    <a:pt x="974558" y="2286000"/>
                  </a:lnTo>
                  <a:lnTo>
                    <a:pt x="842210" y="2105526"/>
                  </a:lnTo>
                  <a:lnTo>
                    <a:pt x="649705" y="2033337"/>
                  </a:lnTo>
                  <a:lnTo>
                    <a:pt x="457200" y="2105526"/>
                  </a:lnTo>
                  <a:lnTo>
                    <a:pt x="397042" y="2249905"/>
                  </a:lnTo>
                  <a:lnTo>
                    <a:pt x="276726" y="2286000"/>
                  </a:lnTo>
                  <a:lnTo>
                    <a:pt x="156410" y="2177715"/>
                  </a:lnTo>
                  <a:lnTo>
                    <a:pt x="84221" y="2093494"/>
                  </a:lnTo>
                  <a:lnTo>
                    <a:pt x="84221" y="1876926"/>
                  </a:lnTo>
                  <a:lnTo>
                    <a:pt x="288758" y="1720515"/>
                  </a:lnTo>
                  <a:lnTo>
                    <a:pt x="264695" y="1624263"/>
                  </a:lnTo>
                  <a:lnTo>
                    <a:pt x="0" y="1058779"/>
                  </a:lnTo>
                  <a:lnTo>
                    <a:pt x="541421" y="806115"/>
                  </a:lnTo>
                  <a:lnTo>
                    <a:pt x="661737" y="1010652"/>
                  </a:lnTo>
                  <a:lnTo>
                    <a:pt x="914400" y="1022684"/>
                  </a:lnTo>
                  <a:lnTo>
                    <a:pt x="1106905" y="914400"/>
                  </a:lnTo>
                  <a:lnTo>
                    <a:pt x="1191126" y="757989"/>
                  </a:lnTo>
                  <a:lnTo>
                    <a:pt x="1203158" y="529389"/>
                  </a:lnTo>
                  <a:lnTo>
                    <a:pt x="1022684" y="360947"/>
                  </a:lnTo>
                  <a:lnTo>
                    <a:pt x="986589" y="288758"/>
                  </a:lnTo>
                  <a:lnTo>
                    <a:pt x="1094874" y="108284"/>
                  </a:lnTo>
                  <a:lnTo>
                    <a:pt x="1191126" y="60158"/>
                  </a:lnTo>
                  <a:lnTo>
                    <a:pt x="1383631" y="96252"/>
                  </a:lnTo>
                  <a:lnTo>
                    <a:pt x="1467852" y="252663"/>
                  </a:lnTo>
                  <a:lnTo>
                    <a:pt x="1636295" y="252663"/>
                  </a:lnTo>
                  <a:lnTo>
                    <a:pt x="2081463" y="0"/>
                  </a:lnTo>
                  <a:close/>
                </a:path>
              </a:pathLst>
            </a:custGeom>
            <a:solidFill>
              <a:srgbClr val="FFCC66"/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35241">
              <a:off x="7659925" y="1065205"/>
              <a:ext cx="746264" cy="4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Problem-Solving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14806" r="20030" b="4119"/>
          <a:stretch/>
        </p:blipFill>
        <p:spPr bwMode="auto">
          <a:xfrm>
            <a:off x="381000" y="705136"/>
            <a:ext cx="8503921" cy="83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181600" y="470853"/>
            <a:ext cx="2057400" cy="13335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93279" y="952937"/>
            <a:ext cx="1798321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Main Toolbar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1924336"/>
            <a:ext cx="5638800" cy="2560514"/>
            <a:chOff x="1828800" y="1924336"/>
            <a:chExt cx="5638800" cy="2560514"/>
          </a:xfrm>
        </p:grpSpPr>
        <p:sp>
          <p:nvSpPr>
            <p:cNvPr id="4" name="Rounded Rectangle 3"/>
            <p:cNvSpPr/>
            <p:nvPr/>
          </p:nvSpPr>
          <p:spPr>
            <a:xfrm>
              <a:off x="1828800" y="1924336"/>
              <a:ext cx="5638800" cy="237584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4115518"/>
              <a:ext cx="2971800" cy="3693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Check Out These Tools!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2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Orientation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1752600"/>
          </a:xfrm>
        </p:spPr>
        <p:txBody>
          <a:bodyPr/>
          <a:lstStyle/>
          <a:p>
            <a:pPr algn="ctr"/>
            <a:r>
              <a:rPr lang="en-US" sz="4000" dirty="0" smtClean="0">
                <a:hlinkClick r:id="rId3"/>
              </a:rPr>
              <a:t>www.delawarepbs.org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14806" r="20030" b="4119"/>
          <a:stretch/>
        </p:blipFill>
        <p:spPr bwMode="auto">
          <a:xfrm>
            <a:off x="381000" y="-1778800"/>
            <a:ext cx="8503921" cy="83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13560" y="2537346"/>
            <a:ext cx="5638800" cy="1981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13560" y="4688005"/>
            <a:ext cx="5638800" cy="1981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06216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Downloads:Quick</a:t>
            </a:r>
            <a:r>
              <a:rPr lang="en-US" b="1" dirty="0" smtClean="0">
                <a:solidFill>
                  <a:srgbClr val="C00000"/>
                </a:solidFill>
              </a:rPr>
              <a:t> List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32274"/>
            <a:ext cx="1600200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Downloads:Extended</a:t>
            </a:r>
            <a:r>
              <a:rPr lang="en-US" b="1" dirty="0" smtClean="0">
                <a:solidFill>
                  <a:srgbClr val="C00000"/>
                </a:solidFill>
              </a:rPr>
              <a:t> List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43400" y="1676400"/>
            <a:ext cx="533400" cy="860946"/>
          </a:xfrm>
          <a:prstGeom prst="downArrow">
            <a:avLst/>
          </a:prstGeom>
          <a:solidFill>
            <a:srgbClr val="FA9E9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PTR</a:t>
            </a:r>
            <a:endParaRPr lang="en-US" dirty="0"/>
          </a:p>
        </p:txBody>
      </p:sp>
      <p:pic>
        <p:nvPicPr>
          <p:cNvPr id="6" name="Picture 5" descr="teacher_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389009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2014-15 PTR Facilitators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cohort of eight Delaware educators (seven school psychologists and one teacher) </a:t>
            </a:r>
            <a:endParaRPr lang="en-US" dirty="0" smtClean="0"/>
          </a:p>
          <a:p>
            <a:pPr lvl="2"/>
            <a:r>
              <a:rPr lang="en-US" sz="2400" dirty="0" smtClean="0"/>
              <a:t>Colonial</a:t>
            </a:r>
            <a:endParaRPr lang="en-US" sz="2400" dirty="0"/>
          </a:p>
          <a:p>
            <a:pPr lvl="2"/>
            <a:r>
              <a:rPr lang="en-US" sz="2400" dirty="0"/>
              <a:t>Laurel</a:t>
            </a:r>
          </a:p>
          <a:p>
            <a:pPr lvl="2"/>
            <a:r>
              <a:rPr lang="en-US" sz="2400" dirty="0"/>
              <a:t>Christina</a:t>
            </a:r>
          </a:p>
          <a:p>
            <a:pPr lvl="2"/>
            <a:r>
              <a:rPr lang="en-US" sz="2400" dirty="0"/>
              <a:t>Capital</a:t>
            </a:r>
          </a:p>
          <a:p>
            <a:pPr lvl="2"/>
            <a:r>
              <a:rPr lang="en-US" sz="2400" dirty="0"/>
              <a:t>Caesar Rodney</a:t>
            </a:r>
          </a:p>
          <a:p>
            <a:pPr lvl="2"/>
            <a:r>
              <a:rPr lang="en-US" sz="2400" dirty="0"/>
              <a:t>Red Clay</a:t>
            </a:r>
          </a:p>
          <a:p>
            <a:pPr lvl="2"/>
            <a:r>
              <a:rPr lang="en-US" sz="2400" dirty="0"/>
              <a:t>Smyrna</a:t>
            </a:r>
          </a:p>
          <a:p>
            <a:r>
              <a:rPr lang="en-US" dirty="0" smtClean="0"/>
              <a:t>4 Elementary Schools, 2 Middle Schools, 1 High School, and 1 Special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Survey: Impact of PTR </a:t>
            </a:r>
            <a:r>
              <a:rPr lang="en-US" sz="3200" dirty="0"/>
              <a:t>technical assistance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29418"/>
              </p:ext>
            </p:extLst>
          </p:nvPr>
        </p:nvGraphicFramePr>
        <p:xfrm>
          <a:off x="609600" y="1371600"/>
          <a:ext cx="800553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4" imgW="6083300" imgH="3416300" progId="Word.Document.12">
                  <p:embed/>
                </p:oleObj>
              </mc:Choice>
              <mc:Fallback>
                <p:oleObj name="Document" r:id="rId4" imgW="60833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8005532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791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Scale: </a:t>
            </a:r>
            <a:endParaRPr lang="en-US" dirty="0" smtClean="0"/>
          </a:p>
          <a:p>
            <a:r>
              <a:rPr lang="en-US" i="1" dirty="0" smtClean="0"/>
              <a:t>1 </a:t>
            </a:r>
            <a:r>
              <a:rPr lang="en-US" i="1" dirty="0"/>
              <a:t>= No Impact, 2 = Small Impact, 3 = Medium Impact, </a:t>
            </a:r>
            <a:endParaRPr lang="en-US" i="1" dirty="0" smtClean="0"/>
          </a:p>
          <a:p>
            <a:r>
              <a:rPr lang="en-US" i="1" dirty="0" smtClean="0"/>
              <a:t>4 </a:t>
            </a:r>
            <a:r>
              <a:rPr lang="en-US" i="1" dirty="0"/>
              <a:t>= Large Impact, 5 = Very Large Impact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PTR Master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19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Building state and district capacity:</a:t>
            </a:r>
            <a:endParaRPr lang="en-US" sz="2800" dirty="0" smtClean="0"/>
          </a:p>
          <a:p>
            <a:pPr lvl="2"/>
            <a:r>
              <a:rPr lang="en-US" sz="3000" dirty="0" smtClean="0"/>
              <a:t>Project Coach</a:t>
            </a:r>
          </a:p>
          <a:p>
            <a:pPr lvl="2"/>
            <a:r>
              <a:rPr lang="en-US" sz="3000" dirty="0" smtClean="0"/>
              <a:t>Capital</a:t>
            </a:r>
          </a:p>
          <a:p>
            <a:pPr lvl="2"/>
            <a:r>
              <a:rPr lang="en-US" sz="3000" dirty="0" smtClean="0"/>
              <a:t>Colonial</a:t>
            </a:r>
          </a:p>
          <a:p>
            <a:pPr lvl="2"/>
            <a:r>
              <a:rPr lang="en-US" sz="3000" dirty="0" smtClean="0"/>
              <a:t>Red Clay</a:t>
            </a:r>
            <a:endParaRPr lang="en-US" sz="3000" dirty="0"/>
          </a:p>
        </p:txBody>
      </p:sp>
      <p:pic>
        <p:nvPicPr>
          <p:cNvPr id="5" name="Picture 4" descr="Masterpiece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26834"/>
            <a:ext cx="4419600" cy="30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for 2015-2016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Prevent – Teach – Reinforce (PTR) </a:t>
            </a:r>
          </a:p>
          <a:p>
            <a:pPr lvl="1"/>
            <a:r>
              <a:rPr lang="en-US" sz="2400" dirty="0" smtClean="0"/>
              <a:t>Coaching of new PTR Facilitators for 2015-16</a:t>
            </a:r>
          </a:p>
          <a:p>
            <a:pPr lvl="1"/>
            <a:r>
              <a:rPr lang="en-US" sz="2400" dirty="0" smtClean="0"/>
              <a:t>Brief PTR and Networking with previously trained facilitators</a:t>
            </a:r>
          </a:p>
          <a:p>
            <a:pPr lvl="1"/>
            <a:r>
              <a:rPr lang="en-US" sz="2400" dirty="0" smtClean="0"/>
              <a:t>Continued support of cohort 1 Master Facilitators and identification of new </a:t>
            </a:r>
            <a:r>
              <a:rPr lang="en-US" sz="2400" dirty="0"/>
              <a:t>Master </a:t>
            </a:r>
            <a:r>
              <a:rPr lang="en-US" sz="2400" dirty="0" smtClean="0"/>
              <a:t>Facilitators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r>
              <a:rPr lang="en-US" sz="2400" dirty="0" smtClean="0"/>
              <a:t> </a:t>
            </a:r>
          </a:p>
          <a:p>
            <a:pPr marL="274320" lvl="1" indent="0">
              <a:buNone/>
            </a:pPr>
            <a:r>
              <a:rPr lang="en-US" sz="2400" dirty="0" smtClean="0"/>
              <a:t>Any interest in new Facilitators or Master Facilitators, please contact Susan Veenema.  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ldcoach.com/wp-content/uploads/2013/07/Cutout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4" y="4522808"/>
            <a:ext cx="6276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</a:t>
            </a:r>
            <a:r>
              <a:rPr lang="en-US" dirty="0" smtClean="0"/>
              <a:t>DE Inclusion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Date</a:t>
            </a:r>
            <a:endParaRPr lang="en-US" sz="2800" b="1" dirty="0"/>
          </a:p>
          <a:p>
            <a:pPr lvl="1"/>
            <a:r>
              <a:rPr lang="en-US" sz="2800" dirty="0" smtClean="0"/>
              <a:t>March </a:t>
            </a:r>
            <a:r>
              <a:rPr lang="en-US" sz="2800" dirty="0"/>
              <a:t>16, </a:t>
            </a:r>
            <a:r>
              <a:rPr lang="en-US" sz="2800" dirty="0" smtClean="0"/>
              <a:t>2016</a:t>
            </a:r>
          </a:p>
          <a:p>
            <a:pPr marL="27432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b="1" dirty="0" smtClean="0"/>
              <a:t>Keynote Speaker</a:t>
            </a:r>
          </a:p>
          <a:p>
            <a:pPr lvl="1"/>
            <a:r>
              <a:rPr lang="en-US" sz="2800" dirty="0" smtClean="0"/>
              <a:t>Phil </a:t>
            </a:r>
            <a:r>
              <a:rPr lang="en-US" sz="2800" dirty="0"/>
              <a:t>Strain on Pre-school </a:t>
            </a:r>
            <a:r>
              <a:rPr lang="en-US" sz="2800" dirty="0" smtClean="0"/>
              <a:t>PTR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trand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topic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6040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PEERS</a:t>
            </a:r>
            <a:endParaRPr lang="en-US" dirty="0"/>
          </a:p>
        </p:txBody>
      </p:sp>
      <p:pic>
        <p:nvPicPr>
          <p:cNvPr id="3" name="Picture 2" descr="teens on stai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77141880"/>
              </p:ext>
            </p:extLst>
          </p:nvPr>
        </p:nvGraphicFramePr>
        <p:xfrm>
          <a:off x="526194" y="1441794"/>
          <a:ext cx="332422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3560"/>
            <a:ext cx="8229600" cy="138524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PEERS Facilitator Implementation Fidelity Data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341713"/>
              </p:ext>
            </p:extLst>
          </p:nvPr>
        </p:nvGraphicFramePr>
        <p:xfrm>
          <a:off x="4920792" y="2583485"/>
          <a:ext cx="3157817" cy="291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94237"/>
              </p:ext>
            </p:extLst>
          </p:nvPr>
        </p:nvGraphicFramePr>
        <p:xfrm>
          <a:off x="246176" y="2552691"/>
          <a:ext cx="4467226" cy="31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56853" y="5400704"/>
            <a:ext cx="2363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Group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86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07 at 7.3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67" y="0"/>
            <a:ext cx="5412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69" y="1600200"/>
            <a:ext cx="683966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0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219928"/>
              </p:ext>
            </p:extLst>
          </p:nvPr>
        </p:nvGraphicFramePr>
        <p:xfrm>
          <a:off x="1093885" y="2188021"/>
          <a:ext cx="6261329" cy="433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0500" y="880239"/>
            <a:ext cx="598471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Teacher Rating Scale Baseline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64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930508"/>
              </p:ext>
            </p:extLst>
          </p:nvPr>
        </p:nvGraphicFramePr>
        <p:xfrm>
          <a:off x="2514133" y="3339469"/>
          <a:ext cx="479164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1537" y="842513"/>
            <a:ext cx="78080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Teacher Rating Scale </a:t>
            </a:r>
          </a:p>
          <a:p>
            <a:pPr algn="ctr"/>
            <a:r>
              <a:rPr lang="en-US" sz="3200" b="1" dirty="0" smtClean="0"/>
              <a:t>Pre &amp; Post Data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9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9.15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8" y="0"/>
            <a:ext cx="871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8077200" cy="1143000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TAASK – Curriculum Based Assessment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326777"/>
              </p:ext>
            </p:extLst>
          </p:nvPr>
        </p:nvGraphicFramePr>
        <p:xfrm>
          <a:off x="1395648" y="1999399"/>
          <a:ext cx="6111280" cy="465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0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976" y="457200"/>
            <a:ext cx="7462623" cy="11430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TAASK Pre vs. Post data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406953"/>
              </p:ext>
            </p:extLst>
          </p:nvPr>
        </p:nvGraphicFramePr>
        <p:xfrm>
          <a:off x="1546527" y="2615565"/>
          <a:ext cx="5415168" cy="412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1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 2015-2016 SY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Steps….</a:t>
            </a:r>
          </a:p>
          <a:p>
            <a:pPr lvl="1"/>
            <a:r>
              <a:rPr lang="en-US" dirty="0" smtClean="0"/>
              <a:t>Continue implementation with current districts</a:t>
            </a:r>
          </a:p>
          <a:p>
            <a:pPr lvl="1"/>
            <a:r>
              <a:rPr lang="en-US" dirty="0" smtClean="0"/>
              <a:t>Build Capacity within schools and districts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Any possible interest in joining PEERS next year, please contact Susan Veenema to discuss available spots in Cohort 2!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310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 Workshop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7680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Brandywine SD is holding workshop August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z="2400" i="1" dirty="0"/>
              <a:t>Facing the Frontal Lobe:  Strategies for Teaching Executive Function </a:t>
            </a:r>
            <a:r>
              <a:rPr lang="en-US" sz="2400" i="1" dirty="0" smtClean="0"/>
              <a:t>Skills</a:t>
            </a:r>
          </a:p>
          <a:p>
            <a:pPr marL="274320" lvl="1" indent="0">
              <a:buNone/>
            </a:pP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dirty="0" smtClean="0"/>
              <a:t>  Statewide workshop tentatively planned for August 6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sz="2400" i="1" dirty="0"/>
              <a:t>Socially Savvy and Emotionally Equipped:  Strategies for Teaching Social/Emotional Learning </a:t>
            </a:r>
            <a:r>
              <a:rPr lang="en-US" sz="2400" i="1" dirty="0" smtClean="0"/>
              <a:t>Skills</a:t>
            </a:r>
            <a:endParaRPr lang="en-US" sz="2400" dirty="0"/>
          </a:p>
          <a:p>
            <a:pPr lvl="1"/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  Evening parent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01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School-wide Team Workshop Series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/>
              <a:t>Summer </a:t>
            </a:r>
            <a:r>
              <a:rPr lang="en-US" sz="2000" dirty="0" smtClean="0"/>
              <a:t>– Fall 2015)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 smtClean="0"/>
              <a:t>PD is Intended for</a:t>
            </a:r>
            <a:r>
              <a:rPr lang="en-US" sz="1800" dirty="0" smtClean="0"/>
              <a:t>: 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ew </a:t>
            </a:r>
            <a:r>
              <a:rPr lang="en-US" sz="1600" dirty="0"/>
              <a:t>School-wide PBS </a:t>
            </a:r>
            <a:r>
              <a:rPr lang="en-US" sz="1600" dirty="0" smtClean="0"/>
              <a:t>teams or 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reviously </a:t>
            </a:r>
            <a:r>
              <a:rPr lang="en-US" sz="1600" dirty="0"/>
              <a:t>trained teams that are reorganizing their team and </a:t>
            </a:r>
            <a:r>
              <a:rPr lang="en-US" sz="1600" u="sng" dirty="0"/>
              <a:t>revamping</a:t>
            </a:r>
            <a:r>
              <a:rPr lang="en-US" sz="1600" dirty="0"/>
              <a:t> their SWPBS system. 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i="1" dirty="0" smtClean="0"/>
              <a:t>	* New </a:t>
            </a:r>
            <a:r>
              <a:rPr lang="en-US" sz="1600" i="1" dirty="0"/>
              <a:t>team members </a:t>
            </a:r>
            <a:r>
              <a:rPr lang="en-US" sz="1600" i="1" dirty="0" smtClean="0"/>
              <a:t>training will be held later in the Fall (2015)</a:t>
            </a:r>
            <a:r>
              <a:rPr lang="en-US" sz="1800" i="1" dirty="0"/>
              <a:t>.</a:t>
            </a:r>
            <a:endParaRPr lang="en-US" sz="1800" i="1" dirty="0" smtClean="0"/>
          </a:p>
          <a:p>
            <a:pPr marL="0" lvl="0" indent="0">
              <a:buNone/>
            </a:pPr>
            <a:endParaRPr lang="en-US" sz="1000" b="1" dirty="0" smtClean="0"/>
          </a:p>
          <a:p>
            <a:pPr marL="0" lvl="0" indent="0">
              <a:buNone/>
            </a:pPr>
            <a:r>
              <a:rPr lang="en-US" sz="1600" b="1" dirty="0" smtClean="0"/>
              <a:t>The Format of this PD Series: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0"/>
            <a:endParaRPr lang="en-US" sz="1600" b="1" dirty="0" smtClean="0"/>
          </a:p>
          <a:p>
            <a:pPr lvl="0"/>
            <a:endParaRPr lang="en-US" sz="1600" b="1" dirty="0" smtClean="0"/>
          </a:p>
          <a:p>
            <a:pPr lvl="0"/>
            <a:endParaRPr lang="en-US" sz="1600" b="1" dirty="0"/>
          </a:p>
          <a:p>
            <a:pPr lvl="0"/>
            <a:endParaRPr lang="en-US" sz="1600" b="1" dirty="0"/>
          </a:p>
          <a:p>
            <a:pPr lvl="0"/>
            <a:endParaRPr lang="en-US" sz="800" b="1" dirty="0" smtClean="0"/>
          </a:p>
          <a:p>
            <a:pPr marL="0" lvl="0" indent="0">
              <a:buNone/>
            </a:pPr>
            <a:r>
              <a:rPr lang="en-US" sz="1600" b="1" dirty="0" smtClean="0"/>
              <a:t>Interested teams should:</a:t>
            </a:r>
          </a:p>
          <a:p>
            <a:pPr lvl="1"/>
            <a:r>
              <a:rPr lang="en-US" sz="1600" dirty="0" smtClean="0"/>
              <a:t>Email Sandi Bradford </a:t>
            </a:r>
            <a:r>
              <a:rPr lang="en-US" sz="1600" dirty="0" smtClean="0">
                <a:hlinkClick r:id="rId3"/>
              </a:rPr>
              <a:t>sandi@udel.edu</a:t>
            </a:r>
            <a:r>
              <a:rPr lang="en-US" sz="1600" dirty="0" smtClean="0"/>
              <a:t> by </a:t>
            </a:r>
            <a:r>
              <a:rPr lang="en-US" sz="1600" b="1" dirty="0"/>
              <a:t>May 15th</a:t>
            </a:r>
            <a:r>
              <a:rPr lang="en-US" sz="1600" dirty="0"/>
              <a:t>.  </a:t>
            </a:r>
            <a:endParaRPr lang="en-US" sz="1600" dirty="0" smtClean="0"/>
          </a:p>
          <a:p>
            <a:pPr lvl="2"/>
            <a:r>
              <a:rPr lang="en-US" sz="1600" dirty="0" smtClean="0"/>
              <a:t>To receive </a:t>
            </a:r>
            <a:r>
              <a:rPr lang="en-US" sz="1600" dirty="0"/>
              <a:t>additional information and a registration form. </a:t>
            </a:r>
          </a:p>
          <a:p>
            <a:pPr lvl="1"/>
            <a:r>
              <a:rPr lang="en-US" sz="1600" dirty="0" smtClean="0"/>
              <a:t>Note: an </a:t>
            </a:r>
            <a:r>
              <a:rPr lang="en-US" sz="1600" dirty="0"/>
              <a:t>administrator must attend with the representative team.  </a:t>
            </a:r>
            <a:endParaRPr lang="en-US" sz="2000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1985"/>
              </p:ext>
            </p:extLst>
          </p:nvPr>
        </p:nvGraphicFramePr>
        <p:xfrm>
          <a:off x="457200" y="3429001"/>
          <a:ext cx="838199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/>
                <a:gridCol w="2667000"/>
                <a:gridCol w="2667000"/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Session 1:  All teams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Session 2:  Individual</a:t>
                      </a:r>
                      <a:r>
                        <a:rPr lang="en-US" sz="1800" b="1" baseline="0" dirty="0" smtClean="0"/>
                        <a:t> teams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Session 3: All teams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 lvl="1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Date: June 23, 2015</a:t>
                      </a:r>
                    </a:p>
                    <a:p>
                      <a:pPr marL="91440" lvl="1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Time: 9:00-3:00 </a:t>
                      </a:r>
                    </a:p>
                    <a:p>
                      <a:pPr marL="548640" lvl="2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(8:45 registration)</a:t>
                      </a:r>
                    </a:p>
                    <a:p>
                      <a:pPr marL="91440" lvl="1" indent="0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Location: Dover Downs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Will be scheduled with individual teams &amp; held at their school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(Summer 2015)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Teams come back together again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(Fall 2015)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9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School Climate and Student Success Grant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/>
              <a:t>Component </a:t>
            </a:r>
            <a:r>
              <a:rPr lang="en-US" sz="3000" b="1" dirty="0" smtClean="0"/>
              <a:t>1: Expanded Evidence-Based PD </a:t>
            </a:r>
            <a:r>
              <a:rPr lang="en-US" sz="3000" b="1" dirty="0"/>
              <a:t>and </a:t>
            </a:r>
            <a:r>
              <a:rPr lang="en-US" sz="3000" b="1" dirty="0" smtClean="0"/>
              <a:t>Data Integration Tools</a:t>
            </a:r>
            <a:endParaRPr lang="en-US" sz="1300" b="1" dirty="0" smtClean="0"/>
          </a:p>
          <a:p>
            <a:pPr marL="0" indent="0">
              <a:buNone/>
            </a:pPr>
            <a:r>
              <a:rPr lang="en-US" sz="1300" b="1" dirty="0" smtClean="0"/>
              <a:t> </a:t>
            </a:r>
          </a:p>
          <a:p>
            <a:pPr lvl="1"/>
            <a:r>
              <a:rPr lang="en-US" sz="2800" dirty="0" smtClean="0"/>
              <a:t>All existing DE-PBS LEAs </a:t>
            </a:r>
            <a:r>
              <a:rPr lang="en-US" sz="2800" dirty="0"/>
              <a:t>and </a:t>
            </a:r>
            <a:r>
              <a:rPr lang="en-US" sz="2800" dirty="0" smtClean="0"/>
              <a:t>schools </a:t>
            </a:r>
          </a:p>
          <a:p>
            <a:pPr lvl="1"/>
            <a:r>
              <a:rPr lang="en-US" sz="2800" dirty="0" smtClean="0"/>
              <a:t>Any new LEAs and/or schools that start DE-PBS 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over the course of the grant</a:t>
            </a:r>
          </a:p>
          <a:p>
            <a:endParaRPr lang="en-US" sz="3000" dirty="0"/>
          </a:p>
          <a:p>
            <a:r>
              <a:rPr lang="en-US" sz="3000" b="1" dirty="0" smtClean="0"/>
              <a:t>Component 2: Increased Quantity and Quality of Existing TA</a:t>
            </a:r>
            <a:endParaRPr lang="en-US" sz="1300" b="1" dirty="0" smtClean="0"/>
          </a:p>
          <a:p>
            <a:endParaRPr lang="en-US" sz="1300" b="1" dirty="0" smtClean="0"/>
          </a:p>
          <a:p>
            <a:pPr lvl="1"/>
            <a:r>
              <a:rPr lang="en-US" sz="2800" dirty="0" smtClean="0"/>
              <a:t>3 priority LEAs, and particularly 9 </a:t>
            </a:r>
            <a:r>
              <a:rPr lang="en-US" sz="2800" i="1" dirty="0" smtClean="0"/>
              <a:t>focus schools,  </a:t>
            </a:r>
            <a:r>
              <a:rPr lang="en-US" sz="2800" dirty="0" smtClean="0"/>
              <a:t>identified as having the greatest needs</a:t>
            </a:r>
          </a:p>
          <a:p>
            <a:pPr lvl="2"/>
            <a:r>
              <a:rPr lang="en-US" sz="2600" b="1" dirty="0" smtClean="0"/>
              <a:t>Red Clay </a:t>
            </a:r>
          </a:p>
          <a:p>
            <a:pPr lvl="2"/>
            <a:r>
              <a:rPr lang="en-US" sz="2600" b="1" dirty="0" smtClean="0"/>
              <a:t>Brandywine</a:t>
            </a:r>
            <a:endParaRPr lang="en-US" sz="2600" dirty="0" smtClean="0"/>
          </a:p>
          <a:p>
            <a:pPr lvl="2"/>
            <a:r>
              <a:rPr lang="en-US" sz="2600" b="1" dirty="0" smtClean="0"/>
              <a:t>Capital</a:t>
            </a:r>
          </a:p>
          <a:p>
            <a:pPr marL="1371600" lvl="3" indent="0">
              <a:buNone/>
            </a:pPr>
            <a:endParaRPr lang="en-US" sz="18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449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SCSS – Summer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Module Development:</a:t>
            </a:r>
          </a:p>
          <a:p>
            <a:pPr lvl="1"/>
            <a:r>
              <a:rPr lang="en-US" dirty="0" smtClean="0"/>
              <a:t>Multi-Tiered Systems of Support (MTSS) </a:t>
            </a:r>
            <a:r>
              <a:rPr lang="en-US" dirty="0"/>
              <a:t>for LEA </a:t>
            </a:r>
            <a:r>
              <a:rPr lang="en-US" dirty="0" smtClean="0"/>
              <a:t>leadership, district </a:t>
            </a:r>
            <a:r>
              <a:rPr lang="en-US" dirty="0"/>
              <a:t>coaches, and building </a:t>
            </a:r>
            <a:r>
              <a:rPr lang="en-US" dirty="0" smtClean="0"/>
              <a:t>administrators &amp; staff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oach and Team Leader PD</a:t>
            </a:r>
            <a:endParaRPr lang="en-US" dirty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SEL &amp; SWPBS </a:t>
            </a:r>
          </a:p>
          <a:p>
            <a:pPr lvl="1"/>
            <a:r>
              <a:rPr lang="en-US" dirty="0"/>
              <a:t>Enhancing Student-student relationships</a:t>
            </a:r>
          </a:p>
          <a:p>
            <a:pPr lvl="1"/>
            <a:r>
              <a:rPr lang="en-US" dirty="0"/>
              <a:t>Enhancing Teacher-student relationships </a:t>
            </a:r>
          </a:p>
          <a:p>
            <a:r>
              <a:rPr lang="en-US" dirty="0" smtClean="0"/>
              <a:t>District/School Professional Development &amp; Technical Assistance</a:t>
            </a:r>
          </a:p>
          <a:p>
            <a:pPr lvl="1"/>
            <a:r>
              <a:rPr lang="en-US" dirty="0" smtClean="0"/>
              <a:t>9 selected schools</a:t>
            </a:r>
          </a:p>
          <a:p>
            <a:r>
              <a:rPr lang="en-US" dirty="0" smtClean="0"/>
              <a:t>Evaluation Measures</a:t>
            </a:r>
          </a:p>
          <a:p>
            <a:pPr lvl="1"/>
            <a:r>
              <a:rPr lang="en-US" dirty="0" smtClean="0"/>
              <a:t>School Climate Survey enhancements</a:t>
            </a:r>
          </a:p>
          <a:p>
            <a:pPr lvl="1"/>
            <a:r>
              <a:rPr lang="en-US" dirty="0" smtClean="0"/>
              <a:t>DE-PBS Key Feature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8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&amp; Tools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5300"/>
            <a:ext cx="5105400" cy="53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SCSS – Fall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State-wide conference for SCSS &amp; DE-PBS</a:t>
            </a:r>
          </a:p>
          <a:p>
            <a:r>
              <a:rPr lang="en-US" sz="2800" dirty="0" smtClean="0"/>
              <a:t>Supporting Multi-tiered Systems of Support</a:t>
            </a:r>
          </a:p>
          <a:p>
            <a:r>
              <a:rPr lang="en-US" sz="2800" dirty="0" smtClean="0"/>
              <a:t>October 2015</a:t>
            </a:r>
          </a:p>
          <a:p>
            <a:r>
              <a:rPr lang="en-US" sz="2800" dirty="0" smtClean="0"/>
              <a:t>Keynote guest: Dr. George </a:t>
            </a:r>
            <a:r>
              <a:rPr lang="en-US" sz="2800" dirty="0" err="1" smtClean="0"/>
              <a:t>Sugai</a:t>
            </a:r>
            <a:endParaRPr lang="en-US" sz="2800" dirty="0"/>
          </a:p>
        </p:txBody>
      </p:sp>
      <p:pic>
        <p:nvPicPr>
          <p:cNvPr id="4" name="Picture 2" descr="http://www.surpriseexperiences.com/wp-content/uploads/celebration-pictures_298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9100"/>
            <a:ext cx="2743200" cy="21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59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 Update &amp; Celebration</a:t>
            </a:r>
            <a:endParaRPr lang="en-US" dirty="0"/>
          </a:p>
        </p:txBody>
      </p:sp>
      <p:pic>
        <p:nvPicPr>
          <p:cNvPr id="4098" name="Picture 2" descr="C:\Users\hearn\AppData\Local\Microsoft\Windows\Temporary Internet Files\Content.IE5\Q23P8EJ7\celebration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962400" cy="31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38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 Climate Data</a:t>
            </a:r>
          </a:p>
          <a:p>
            <a:r>
              <a:rPr lang="en-US" dirty="0" smtClean="0"/>
              <a:t>DDRT – ODRs</a:t>
            </a:r>
          </a:p>
          <a:p>
            <a:r>
              <a:rPr lang="en-US" dirty="0" smtClean="0"/>
              <a:t>DASNPBS</a:t>
            </a:r>
          </a:p>
          <a:p>
            <a:r>
              <a:rPr lang="en-US" dirty="0" smtClean="0"/>
              <a:t>DE-PBS Key Feature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08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153 participating schools </a:t>
            </a:r>
          </a:p>
          <a:p>
            <a:pPr lvl="1"/>
            <a:r>
              <a:rPr lang="en-US" sz="2400" dirty="0"/>
              <a:t>36,337 students in grades 3 – </a:t>
            </a:r>
            <a:r>
              <a:rPr lang="en-US" sz="2400" dirty="0" smtClean="0"/>
              <a:t>12</a:t>
            </a:r>
          </a:p>
          <a:p>
            <a:pPr lvl="1"/>
            <a:r>
              <a:rPr lang="en-US" sz="2400" dirty="0" smtClean="0"/>
              <a:t>6,265 </a:t>
            </a:r>
            <a:r>
              <a:rPr lang="en-US" sz="2400" dirty="0"/>
              <a:t>teachers, administrators, and support </a:t>
            </a:r>
            <a:r>
              <a:rPr lang="en-US" sz="2400" dirty="0" smtClean="0"/>
              <a:t>staff</a:t>
            </a:r>
          </a:p>
          <a:p>
            <a:pPr lvl="1"/>
            <a:r>
              <a:rPr lang="en-US" sz="2400" dirty="0" smtClean="0"/>
              <a:t>20,358 </a:t>
            </a:r>
            <a:r>
              <a:rPr lang="en-US" sz="2400" dirty="0"/>
              <a:t>parents/guardians </a:t>
            </a:r>
            <a:r>
              <a:rPr lang="en-US" sz="2400" dirty="0" smtClean="0"/>
              <a:t>across</a:t>
            </a:r>
          </a:p>
          <a:p>
            <a:endParaRPr lang="en-US" sz="2800" dirty="0"/>
          </a:p>
          <a:p>
            <a:r>
              <a:rPr lang="en-US" dirty="0" smtClean="0"/>
              <a:t>Coaches will receive electronic copies of all school reports &amp; district summary</a:t>
            </a:r>
          </a:p>
          <a:p>
            <a:endParaRPr lang="en-US" dirty="0"/>
          </a:p>
          <a:p>
            <a:r>
              <a:rPr lang="en-US" dirty="0" smtClean="0"/>
              <a:t>Sharing tools &amp; interpretation worksheets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5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9" t="16935" r="19351" b="34026"/>
          <a:stretch/>
        </p:blipFill>
        <p:spPr bwMode="auto">
          <a:xfrm>
            <a:off x="304800" y="914400"/>
            <a:ext cx="8610600" cy="511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400800" y="427512"/>
            <a:ext cx="685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7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DDRT &amp; DASNPBS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Discipline Data Reporting Tool (DDRT)</a:t>
            </a:r>
          </a:p>
          <a:p>
            <a:pPr lvl="1"/>
            <a:r>
              <a:rPr lang="en-US" dirty="0"/>
              <a:t>DDRTs – August 2014 – June 2015 </a:t>
            </a:r>
            <a:r>
              <a:rPr lang="en-US" dirty="0" smtClean="0"/>
              <a:t>- due </a:t>
            </a:r>
            <a:r>
              <a:rPr lang="en-US" dirty="0"/>
              <a:t>June 26</a:t>
            </a:r>
          </a:p>
          <a:p>
            <a:pPr lvl="1"/>
            <a:r>
              <a:rPr lang="en-US" dirty="0" smtClean="0"/>
              <a:t>Template available on website</a:t>
            </a:r>
          </a:p>
          <a:p>
            <a:pPr lvl="1"/>
            <a:r>
              <a:rPr lang="en-US" dirty="0"/>
              <a:t>85 schools submitted DDRT mid-year </a:t>
            </a:r>
            <a:r>
              <a:rPr lang="en-US" dirty="0" smtClean="0"/>
              <a:t>summary</a:t>
            </a:r>
          </a:p>
          <a:p>
            <a:pPr lvl="1"/>
            <a:endParaRPr lang="en-US" dirty="0"/>
          </a:p>
          <a:p>
            <a:r>
              <a:rPr lang="en-US" dirty="0" smtClean="0"/>
              <a:t>DE Assessment of Strengths and Needs (DASNPBS)</a:t>
            </a:r>
          </a:p>
          <a:p>
            <a:pPr lvl="1"/>
            <a:r>
              <a:rPr lang="en-US" dirty="0" smtClean="0"/>
              <a:t>Available to teams through June 2015</a:t>
            </a:r>
          </a:p>
          <a:p>
            <a:pPr lvl="1"/>
            <a:r>
              <a:rPr lang="en-US" dirty="0" smtClean="0"/>
              <a:t>10 question survey per implementation area</a:t>
            </a:r>
          </a:p>
          <a:p>
            <a:pPr lvl="1"/>
            <a:r>
              <a:rPr lang="en-US" dirty="0" smtClean="0"/>
              <a:t>Staff perspective on program strength/weakness for use in planning</a:t>
            </a:r>
          </a:p>
          <a:p>
            <a:pPr lvl="1"/>
            <a:r>
              <a:rPr lang="en-US" dirty="0" smtClean="0"/>
              <a:t>15 schools participating (2 paper, 13 online)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 Evaluation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2015: </a:t>
            </a:r>
            <a:r>
              <a:rPr lang="en-US" b="1" dirty="0" smtClean="0"/>
              <a:t>28</a:t>
            </a:r>
            <a:r>
              <a:rPr lang="en-US" dirty="0" smtClean="0"/>
              <a:t> completed across </a:t>
            </a:r>
            <a:r>
              <a:rPr lang="en-US" b="1" dirty="0" smtClean="0"/>
              <a:t>13 </a:t>
            </a:r>
            <a:r>
              <a:rPr lang="en-US" dirty="0" smtClean="0"/>
              <a:t>districts</a:t>
            </a:r>
          </a:p>
          <a:p>
            <a:pPr lvl="1"/>
            <a:r>
              <a:rPr lang="en-US" b="1" dirty="0" smtClean="0"/>
              <a:t>92 </a:t>
            </a:r>
            <a:r>
              <a:rPr lang="en-US" dirty="0" smtClean="0"/>
              <a:t>total 2012-2015</a:t>
            </a:r>
          </a:p>
          <a:p>
            <a:pPr marL="274320" lvl="1" indent="0">
              <a:buNone/>
            </a:pP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368124"/>
              </p:ext>
            </p:extLst>
          </p:nvPr>
        </p:nvGraphicFramePr>
        <p:xfrm>
          <a:off x="4572000" y="2824162"/>
          <a:ext cx="457200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991813"/>
              </p:ext>
            </p:extLst>
          </p:nvPr>
        </p:nvGraphicFramePr>
        <p:xfrm>
          <a:off x="0" y="2976562"/>
          <a:ext cx="4495800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69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KFE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schools with using report for action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15-16 School Year – schools trained in 2007/08 through last summer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Key Feature Status Tracker Tool– </a:t>
            </a:r>
            <a:r>
              <a:rPr lang="en-US" dirty="0"/>
              <a:t>use as self-assessment or coach check 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7" name="Picture 5" descr="C:\Users\hearn\AppData\Local\Microsoft\Windows\Temporary Internet Files\Content.IE5\KXG7VXLI\remin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12167"/>
            <a:ext cx="2305050" cy="15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84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28556"/>
            <a:ext cx="7024744" cy="1143000"/>
          </a:xfrm>
        </p:spPr>
        <p:txBody>
          <a:bodyPr/>
          <a:lstStyle/>
          <a:p>
            <a:r>
              <a:rPr lang="en-US" dirty="0" smtClean="0"/>
              <a:t>2015-2016 Cadre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2111" y="1685369"/>
            <a:ext cx="305714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2014-2015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4497" y="2344054"/>
            <a:ext cx="3957080" cy="2835797"/>
          </a:xfrm>
        </p:spPr>
        <p:txBody>
          <a:bodyPr>
            <a:noAutofit/>
          </a:bodyPr>
          <a:lstStyle/>
          <a:p>
            <a:r>
              <a:rPr lang="en-US" dirty="0" smtClean="0"/>
              <a:t>3 Meetings - </a:t>
            </a:r>
            <a:r>
              <a:rPr lang="en-US" sz="2400" dirty="0" smtClean="0"/>
              <a:t>1/2 day sessions</a:t>
            </a:r>
          </a:p>
          <a:p>
            <a:pPr lvl="1"/>
            <a:r>
              <a:rPr lang="en-US" sz="2400" dirty="0" smtClean="0"/>
              <a:t>October</a:t>
            </a:r>
          </a:p>
          <a:p>
            <a:pPr lvl="1"/>
            <a:r>
              <a:rPr lang="en-US" sz="2400" dirty="0" smtClean="0"/>
              <a:t>January</a:t>
            </a:r>
          </a:p>
          <a:p>
            <a:pPr lvl="1"/>
            <a:r>
              <a:rPr lang="en-US" sz="2400" dirty="0" smtClean="0"/>
              <a:t>Scheduled March/Held May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11837" y="1685370"/>
            <a:ext cx="3055717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2015-2016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344054"/>
            <a:ext cx="3419856" cy="2835797"/>
          </a:xfrm>
        </p:spPr>
        <p:txBody>
          <a:bodyPr/>
          <a:lstStyle/>
          <a:p>
            <a:r>
              <a:rPr lang="en-US" dirty="0" smtClean="0"/>
              <a:t>For consideration: </a:t>
            </a:r>
          </a:p>
          <a:p>
            <a:pPr lvl="1"/>
            <a:r>
              <a:rPr lang="en-US" sz="2400" dirty="0" smtClean="0"/>
              <a:t>Number of meetings</a:t>
            </a:r>
          </a:p>
          <a:p>
            <a:pPr lvl="1"/>
            <a:r>
              <a:rPr lang="en-US" sz="2400" dirty="0" smtClean="0"/>
              <a:t>Timing of meetings</a:t>
            </a:r>
          </a:p>
          <a:p>
            <a:pPr lvl="1"/>
            <a:r>
              <a:rPr lang="en-US" sz="2400" dirty="0" smtClean="0"/>
              <a:t>Topics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Reflection &amp;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7560" y="3137338"/>
            <a:ext cx="2075792" cy="2669101"/>
          </a:xfrm>
        </p:spPr>
        <p:txBody>
          <a:bodyPr/>
          <a:lstStyle/>
          <a:p>
            <a:r>
              <a:rPr lang="en-US" dirty="0" smtClean="0"/>
              <a:t>Reflect on 14-15 </a:t>
            </a:r>
            <a:r>
              <a:rPr lang="en-US" dirty="0"/>
              <a:t>School </a:t>
            </a:r>
            <a:r>
              <a:rPr lang="en-US" dirty="0" smtClean="0"/>
              <a:t>Year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47278" y="3137337"/>
            <a:ext cx="1908446" cy="2669101"/>
          </a:xfrm>
        </p:spPr>
        <p:txBody>
          <a:bodyPr/>
          <a:lstStyle/>
          <a:p>
            <a:r>
              <a:rPr lang="en-US" dirty="0"/>
              <a:t>Plans for </a:t>
            </a:r>
            <a:r>
              <a:rPr lang="en-US" dirty="0" smtClean="0"/>
              <a:t>15-16 </a:t>
            </a:r>
            <a:r>
              <a:rPr lang="en-US" dirty="0"/>
              <a:t>School year</a:t>
            </a:r>
          </a:p>
          <a:p>
            <a:endParaRPr lang="en-US" dirty="0"/>
          </a:p>
        </p:txBody>
      </p:sp>
      <p:pic>
        <p:nvPicPr>
          <p:cNvPr id="3074" name="Picture 2" descr="C:\Users\hearn\AppData\Local\Microsoft\Windows\Temporary Internet Files\Content.IE5\XEWDJMTQ\MP90043876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51" y="3137339"/>
            <a:ext cx="3803927" cy="28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 Tools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1904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 &amp; Evaluation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" y="1905000"/>
            <a:ext cx="5744470" cy="30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84412"/>
            <a:ext cx="3393558" cy="30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Cadre Corner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11349" r="19023" b="45054"/>
          <a:stretch/>
        </p:blipFill>
        <p:spPr bwMode="auto">
          <a:xfrm>
            <a:off x="762000" y="1676399"/>
            <a:ext cx="7946804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2971800" y="2744853"/>
            <a:ext cx="5334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7322142">
            <a:off x="5459221" y="3613199"/>
            <a:ext cx="228600" cy="60182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DE-PBS Topics of Interest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477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Alternatives to Suspension</a:t>
            </a:r>
          </a:p>
          <a:p>
            <a:r>
              <a:rPr lang="en-US" dirty="0"/>
              <a:t>Social-Emotional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Team Leader Professional Development</a:t>
            </a:r>
          </a:p>
          <a:p>
            <a:r>
              <a:rPr lang="en-US" dirty="0"/>
              <a:t>Phase Recognition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3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Suspensions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Informational Overview for Administrators</a:t>
            </a:r>
          </a:p>
          <a:p>
            <a:pPr lvl="1"/>
            <a:r>
              <a:rPr lang="en-US" dirty="0" smtClean="0"/>
              <a:t>Dangers of Zero Tolerance Policies</a:t>
            </a:r>
          </a:p>
          <a:p>
            <a:endParaRPr lang="en-US" dirty="0"/>
          </a:p>
          <a:p>
            <a:r>
              <a:rPr lang="en-US" dirty="0" smtClean="0"/>
              <a:t>Informational Handouts About Existing Alternative Activities including:</a:t>
            </a:r>
          </a:p>
          <a:p>
            <a:pPr lvl="1"/>
            <a:r>
              <a:rPr lang="en-US" dirty="0" smtClean="0"/>
              <a:t> Effective In-School Suspension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Restorative (Justice Practices)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POC: Megan Pell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572000"/>
            <a:ext cx="31396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46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1183</Words>
  <Application>Microsoft Office PowerPoint</Application>
  <PresentationFormat>On-screen Show (4:3)</PresentationFormat>
  <Paragraphs>297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Clarity</vt:lpstr>
      <vt:lpstr>Document</vt:lpstr>
      <vt:lpstr>DE-PBS Cadre</vt:lpstr>
      <vt:lpstr>Website Orientation</vt:lpstr>
      <vt:lpstr>Home Page</vt:lpstr>
      <vt:lpstr>Forms &amp; Tools</vt:lpstr>
      <vt:lpstr>Tier 1 Tools</vt:lpstr>
      <vt:lpstr>Program Development &amp; Evaluation</vt:lpstr>
      <vt:lpstr>Cadre Corner</vt:lpstr>
      <vt:lpstr>DE-PBS Topics of Interest</vt:lpstr>
      <vt:lpstr>Alternatives to Suspensions</vt:lpstr>
      <vt:lpstr>Social Emotional Learning</vt:lpstr>
      <vt:lpstr>Team Leader Professional Development</vt:lpstr>
      <vt:lpstr>DE-PBS Phase Recognition</vt:lpstr>
      <vt:lpstr>Recognition Reminders</vt:lpstr>
      <vt:lpstr>Future Recognition Plans</vt:lpstr>
      <vt:lpstr>PowerPoint Presentation</vt:lpstr>
      <vt:lpstr>Professional development</vt:lpstr>
      <vt:lpstr>Substitute Reimbursement</vt:lpstr>
      <vt:lpstr>Targeted Debrief</vt:lpstr>
      <vt:lpstr>PowerPoint Presentation</vt:lpstr>
      <vt:lpstr>PowerPoint Presentation</vt:lpstr>
      <vt:lpstr>PTR</vt:lpstr>
      <vt:lpstr>2014-15 PTR Facilitators</vt:lpstr>
      <vt:lpstr>Survey: Impact of PTR technical assistance </vt:lpstr>
      <vt:lpstr>4 PTR Master Facilitators</vt:lpstr>
      <vt:lpstr>Planning for 2015-2016</vt:lpstr>
      <vt:lpstr>2016 DE Inclusion Conference</vt:lpstr>
      <vt:lpstr>PEERS</vt:lpstr>
      <vt:lpstr>PEERS Facilitator Implementation Fidelity Data</vt:lpstr>
      <vt:lpstr>PowerPoint Presentation</vt:lpstr>
      <vt:lpstr>PowerPoint Presentation</vt:lpstr>
      <vt:lpstr>PowerPoint Presentation</vt:lpstr>
      <vt:lpstr>PowerPoint Presentation</vt:lpstr>
      <vt:lpstr>TAASK – Curriculum Based Assessment</vt:lpstr>
      <vt:lpstr>TAASK Pre vs. Post data</vt:lpstr>
      <vt:lpstr>PEERS 2015-2016 SY</vt:lpstr>
      <vt:lpstr>Social Skills Workshop Update</vt:lpstr>
      <vt:lpstr>School-wide Team Workshop Series  (Summer – Fall 2015)</vt:lpstr>
      <vt:lpstr>School Climate and Student Success Grant</vt:lpstr>
      <vt:lpstr>SCSS – Summer Plans</vt:lpstr>
      <vt:lpstr>SCSS – Fall Plans </vt:lpstr>
      <vt:lpstr>APR Update &amp; Celebration</vt:lpstr>
      <vt:lpstr>data</vt:lpstr>
      <vt:lpstr>School Climate</vt:lpstr>
      <vt:lpstr>PowerPoint Presentation</vt:lpstr>
      <vt:lpstr>DDRT &amp; DASNPBS</vt:lpstr>
      <vt:lpstr>Key Feature Evaluation Updates </vt:lpstr>
      <vt:lpstr>KFE Reminders</vt:lpstr>
      <vt:lpstr>2015-2016 Cadre Planning</vt:lpstr>
      <vt:lpstr>District Reflection &amp; Sharing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DE-PBS Cadre</dc:title>
  <dc:creator>Hearn, Sarah</dc:creator>
  <cp:lastModifiedBy>Carly Nigro</cp:lastModifiedBy>
  <cp:revision>67</cp:revision>
  <cp:lastPrinted>2015-05-11T20:26:34Z</cp:lastPrinted>
  <dcterms:created xsi:type="dcterms:W3CDTF">2006-08-16T00:00:00Z</dcterms:created>
  <dcterms:modified xsi:type="dcterms:W3CDTF">2015-05-28T19:33:32Z</dcterms:modified>
</cp:coreProperties>
</file>