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0"/>
  </p:notesMasterIdLst>
  <p:handoutMasterIdLst>
    <p:handoutMasterId r:id="rId61"/>
  </p:handoutMasterIdLst>
  <p:sldIdLst>
    <p:sldId id="256" r:id="rId3"/>
    <p:sldId id="338" r:id="rId4"/>
    <p:sldId id="278" r:id="rId5"/>
    <p:sldId id="303" r:id="rId6"/>
    <p:sldId id="317" r:id="rId7"/>
    <p:sldId id="319" r:id="rId8"/>
    <p:sldId id="318" r:id="rId9"/>
    <p:sldId id="316" r:id="rId10"/>
    <p:sldId id="257" r:id="rId11"/>
    <p:sldId id="285" r:id="rId12"/>
    <p:sldId id="258" r:id="rId13"/>
    <p:sldId id="310" r:id="rId14"/>
    <p:sldId id="336" r:id="rId15"/>
    <p:sldId id="307" r:id="rId16"/>
    <p:sldId id="308" r:id="rId17"/>
    <p:sldId id="309" r:id="rId18"/>
    <p:sldId id="282" r:id="rId19"/>
    <p:sldId id="277" r:id="rId20"/>
    <p:sldId id="298" r:id="rId21"/>
    <p:sldId id="263" r:id="rId22"/>
    <p:sldId id="262" r:id="rId23"/>
    <p:sldId id="265" r:id="rId24"/>
    <p:sldId id="267" r:id="rId25"/>
    <p:sldId id="284" r:id="rId26"/>
    <p:sldId id="287" r:id="rId27"/>
    <p:sldId id="305" r:id="rId28"/>
    <p:sldId id="286" r:id="rId29"/>
    <p:sldId id="299" r:id="rId30"/>
    <p:sldId id="329" r:id="rId31"/>
    <p:sldId id="332" r:id="rId32"/>
    <p:sldId id="335" r:id="rId33"/>
    <p:sldId id="323" r:id="rId34"/>
    <p:sldId id="324" r:id="rId35"/>
    <p:sldId id="325" r:id="rId36"/>
    <p:sldId id="326" r:id="rId37"/>
    <p:sldId id="327" r:id="rId38"/>
    <p:sldId id="328" r:id="rId39"/>
    <p:sldId id="269" r:id="rId40"/>
    <p:sldId id="288" r:id="rId41"/>
    <p:sldId id="270" r:id="rId42"/>
    <p:sldId id="291" r:id="rId43"/>
    <p:sldId id="271" r:id="rId44"/>
    <p:sldId id="300" r:id="rId45"/>
    <p:sldId id="280" r:id="rId46"/>
    <p:sldId id="292" r:id="rId47"/>
    <p:sldId id="272" r:id="rId48"/>
    <p:sldId id="294" r:id="rId49"/>
    <p:sldId id="273" r:id="rId50"/>
    <p:sldId id="301" r:id="rId51"/>
    <p:sldId id="274" r:id="rId52"/>
    <p:sldId id="275" r:id="rId53"/>
    <p:sldId id="276" r:id="rId54"/>
    <p:sldId id="295" r:id="rId55"/>
    <p:sldId id="296" r:id="rId56"/>
    <p:sldId id="297" r:id="rId57"/>
    <p:sldId id="302" r:id="rId58"/>
    <p:sldId id="30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E81"/>
    <a:srgbClr val="0080CC"/>
    <a:srgbClr val="C8D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43" autoAdjust="0"/>
    <p:restoredTop sz="61393" autoAdjust="0"/>
  </p:normalViewPr>
  <p:slideViewPr>
    <p:cSldViewPr>
      <p:cViewPr varScale="1">
        <p:scale>
          <a:sx n="42" d="100"/>
          <a:sy n="42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D20B4-8CE7-4D4D-A600-17B9C0BEABAF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E9EDD3-F3A3-41B3-8D79-F1F6E2E02ABB}">
      <dgm:prSet phldrT="[Text]"/>
      <dgm:spPr/>
      <dgm:t>
        <a:bodyPr/>
        <a:lstStyle/>
        <a:p>
          <a:r>
            <a:rPr lang="en-US" b="1" dirty="0" smtClean="0">
              <a:solidFill>
                <a:schemeClr val="accent4"/>
              </a:solidFill>
            </a:rPr>
            <a:t>Impact</a:t>
          </a:r>
          <a:endParaRPr lang="en-US" b="1" dirty="0">
            <a:solidFill>
              <a:schemeClr val="accent4"/>
            </a:solidFill>
          </a:endParaRPr>
        </a:p>
      </dgm:t>
    </dgm:pt>
    <dgm:pt modelId="{B897AB5E-A47C-481A-A53C-6CD8BCC2F783}" type="parTrans" cxnId="{BE193EE3-CC18-4591-BFE2-498A8212D500}">
      <dgm:prSet/>
      <dgm:spPr/>
      <dgm:t>
        <a:bodyPr/>
        <a:lstStyle/>
        <a:p>
          <a:endParaRPr lang="en-US"/>
        </a:p>
      </dgm:t>
    </dgm:pt>
    <dgm:pt modelId="{77651BB8-9248-4DC8-B5C8-4A561706C80F}" type="sibTrans" cxnId="{BE193EE3-CC18-4591-BFE2-498A8212D500}">
      <dgm:prSet/>
      <dgm:spPr/>
      <dgm:t>
        <a:bodyPr/>
        <a:lstStyle/>
        <a:p>
          <a:endParaRPr lang="en-US"/>
        </a:p>
      </dgm:t>
    </dgm:pt>
    <dgm:pt modelId="{0A485047-FC84-4737-82F8-526369C165B6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accent3">
                  <a:lumMod val="75000"/>
                </a:schemeClr>
              </a:solidFill>
            </a:rPr>
            <a:t>Mental health &amp; emotional wellbeing</a:t>
          </a:r>
          <a:endParaRPr lang="en-US" sz="1400" dirty="0">
            <a:solidFill>
              <a:schemeClr val="accent3">
                <a:lumMod val="75000"/>
              </a:schemeClr>
            </a:solidFill>
          </a:endParaRPr>
        </a:p>
      </dgm:t>
    </dgm:pt>
    <dgm:pt modelId="{91D6141D-6659-43E8-9B64-1F61D27344AC}" type="parTrans" cxnId="{BE6C171F-5B00-4D57-AEBF-321D98E563EF}">
      <dgm:prSet/>
      <dgm:spPr/>
      <dgm:t>
        <a:bodyPr/>
        <a:lstStyle/>
        <a:p>
          <a:endParaRPr lang="en-US"/>
        </a:p>
      </dgm:t>
    </dgm:pt>
    <dgm:pt modelId="{C36139BF-CDFD-40EB-8122-51BE444D11FD}" type="sibTrans" cxnId="{BE6C171F-5B00-4D57-AEBF-321D98E563EF}">
      <dgm:prSet/>
      <dgm:spPr/>
      <dgm:t>
        <a:bodyPr/>
        <a:lstStyle/>
        <a:p>
          <a:endParaRPr lang="en-US"/>
        </a:p>
      </dgm:t>
    </dgm:pt>
    <dgm:pt modelId="{F61C06AF-C7F0-419A-9F07-9217B4868525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accent3">
                  <a:lumMod val="75000"/>
                </a:schemeClr>
              </a:solidFill>
            </a:rPr>
            <a:t>Social &amp; Academic develop-</a:t>
          </a:r>
          <a:r>
            <a:rPr lang="en-US" sz="1400" dirty="0" err="1" smtClean="0">
              <a:solidFill>
                <a:schemeClr val="accent3">
                  <a:lumMod val="75000"/>
                </a:schemeClr>
              </a:solidFill>
            </a:rPr>
            <a:t>ment</a:t>
          </a:r>
          <a:endParaRPr lang="en-US" sz="1400" dirty="0">
            <a:solidFill>
              <a:schemeClr val="accent3">
                <a:lumMod val="75000"/>
              </a:schemeClr>
            </a:solidFill>
          </a:endParaRPr>
        </a:p>
      </dgm:t>
    </dgm:pt>
    <dgm:pt modelId="{0227E514-A057-428F-A772-0F6D636563F4}" type="parTrans" cxnId="{19C7AE35-EE82-43DF-8AE6-0BB2745B92AF}">
      <dgm:prSet/>
      <dgm:spPr/>
      <dgm:t>
        <a:bodyPr/>
        <a:lstStyle/>
        <a:p>
          <a:endParaRPr lang="en-US"/>
        </a:p>
      </dgm:t>
    </dgm:pt>
    <dgm:pt modelId="{1D0D4DDC-D0EF-40C2-8805-F4FF1FA6DCC1}" type="sibTrans" cxnId="{19C7AE35-EE82-43DF-8AE6-0BB2745B92AF}">
      <dgm:prSet/>
      <dgm:spPr/>
      <dgm:t>
        <a:bodyPr/>
        <a:lstStyle/>
        <a:p>
          <a:endParaRPr lang="en-US"/>
        </a:p>
      </dgm:t>
    </dgm:pt>
    <dgm:pt modelId="{821CD725-AA10-43A2-BEF1-FE971FAE3DD2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accent3">
                  <a:lumMod val="75000"/>
                </a:schemeClr>
              </a:solidFill>
            </a:rPr>
            <a:t>School &amp; Classroom Climate</a:t>
          </a:r>
          <a:endParaRPr lang="en-US" sz="1400" dirty="0">
            <a:solidFill>
              <a:schemeClr val="accent3">
                <a:lumMod val="75000"/>
              </a:schemeClr>
            </a:solidFill>
          </a:endParaRPr>
        </a:p>
      </dgm:t>
    </dgm:pt>
    <dgm:pt modelId="{DE55BA76-8FA5-4BFD-9221-9AE6EADF1CA5}" type="parTrans" cxnId="{F0E146E6-A7FC-46C9-92C3-A54DFD3AB265}">
      <dgm:prSet/>
      <dgm:spPr/>
      <dgm:t>
        <a:bodyPr/>
        <a:lstStyle/>
        <a:p>
          <a:endParaRPr lang="en-US"/>
        </a:p>
      </dgm:t>
    </dgm:pt>
    <dgm:pt modelId="{AA7AEFC8-48AB-4BB5-8BD8-861A170D4BA0}" type="sibTrans" cxnId="{F0E146E6-A7FC-46C9-92C3-A54DFD3AB265}">
      <dgm:prSet/>
      <dgm:spPr/>
      <dgm:t>
        <a:bodyPr/>
        <a:lstStyle/>
        <a:p>
          <a:endParaRPr lang="en-US"/>
        </a:p>
      </dgm:t>
    </dgm:pt>
    <dgm:pt modelId="{75623D63-A491-43EE-9B67-BFFAEB13AF8C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accent3">
                  <a:lumMod val="75000"/>
                </a:schemeClr>
              </a:solidFill>
            </a:rPr>
            <a:t>Buffer life stressors</a:t>
          </a:r>
          <a:endParaRPr lang="en-US" sz="1400" dirty="0">
            <a:solidFill>
              <a:schemeClr val="accent3">
                <a:lumMod val="75000"/>
              </a:schemeClr>
            </a:solidFill>
          </a:endParaRPr>
        </a:p>
      </dgm:t>
    </dgm:pt>
    <dgm:pt modelId="{9C172C39-3F3D-4328-A114-1D46CEF48CB6}" type="parTrans" cxnId="{FEBF45F1-B81B-4AEF-BA05-C465B1ECAAC7}">
      <dgm:prSet/>
      <dgm:spPr/>
      <dgm:t>
        <a:bodyPr/>
        <a:lstStyle/>
        <a:p>
          <a:endParaRPr lang="en-US"/>
        </a:p>
      </dgm:t>
    </dgm:pt>
    <dgm:pt modelId="{93BF6F65-788C-4A45-80D9-1EDFB38954B8}" type="sibTrans" cxnId="{FEBF45F1-B81B-4AEF-BA05-C465B1ECAAC7}">
      <dgm:prSet/>
      <dgm:spPr/>
      <dgm:t>
        <a:bodyPr/>
        <a:lstStyle/>
        <a:p>
          <a:endParaRPr lang="en-US"/>
        </a:p>
      </dgm:t>
    </dgm:pt>
    <dgm:pt modelId="{C98D21FF-0F3D-4E59-A72C-42F6A7D11425}" type="pres">
      <dgm:prSet presAssocID="{708D20B4-8CE7-4D4D-A600-17B9C0BEAB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8955DF-3938-4A7D-B297-BFE9E3B0226D}" type="pres">
      <dgm:prSet presAssocID="{93E9EDD3-F3A3-41B3-8D79-F1F6E2E02ABB}" presName="centerShape" presStyleLbl="node0" presStyleIdx="0" presStyleCnt="1" custScaleX="88637" custScaleY="88637"/>
      <dgm:spPr/>
      <dgm:t>
        <a:bodyPr/>
        <a:lstStyle/>
        <a:p>
          <a:endParaRPr lang="en-US"/>
        </a:p>
      </dgm:t>
    </dgm:pt>
    <dgm:pt modelId="{F13A3A43-30C5-4A27-A546-137B4679643E}" type="pres">
      <dgm:prSet presAssocID="{0A485047-FC84-4737-82F8-526369C165B6}" presName="node" presStyleLbl="node1" presStyleIdx="0" presStyleCnt="4" custScaleX="119176" custScaleY="119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4C268-6FEB-47D0-9C15-B8FFFFA1E6AE}" type="pres">
      <dgm:prSet presAssocID="{0A485047-FC84-4737-82F8-526369C165B6}" presName="dummy" presStyleCnt="0"/>
      <dgm:spPr/>
    </dgm:pt>
    <dgm:pt modelId="{E25B0DD4-A074-47D0-81FF-2B288CB5E9C0}" type="pres">
      <dgm:prSet presAssocID="{C36139BF-CDFD-40EB-8122-51BE444D11F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277D7E7-6269-4D34-8AF8-3F41AF1A43CC}" type="pres">
      <dgm:prSet presAssocID="{F61C06AF-C7F0-419A-9F07-9217B4868525}" presName="node" presStyleLbl="node1" presStyleIdx="1" presStyleCnt="4" custScaleX="119176" custScaleY="119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6CB20-7944-4567-865F-5DD873AC4431}" type="pres">
      <dgm:prSet presAssocID="{F61C06AF-C7F0-419A-9F07-9217B4868525}" presName="dummy" presStyleCnt="0"/>
      <dgm:spPr/>
    </dgm:pt>
    <dgm:pt modelId="{7D1BBC1F-5437-4207-84C5-70A0A6A465BD}" type="pres">
      <dgm:prSet presAssocID="{1D0D4DDC-D0EF-40C2-8805-F4FF1FA6DCC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D167843-AEB7-4091-B1F1-19565336BB7A}" type="pres">
      <dgm:prSet presAssocID="{821CD725-AA10-43A2-BEF1-FE971FAE3DD2}" presName="node" presStyleLbl="node1" presStyleIdx="2" presStyleCnt="4" custScaleX="119176" custScaleY="119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9B3E1-7F0C-41EF-93DE-92E760F2B714}" type="pres">
      <dgm:prSet presAssocID="{821CD725-AA10-43A2-BEF1-FE971FAE3DD2}" presName="dummy" presStyleCnt="0"/>
      <dgm:spPr/>
    </dgm:pt>
    <dgm:pt modelId="{E0ACFB1C-86C5-4AF2-8E1E-E7CD72D4D3A0}" type="pres">
      <dgm:prSet presAssocID="{AA7AEFC8-48AB-4BB5-8BD8-861A170D4BA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C22B963-FBF2-4AAB-A18C-C14B26BAC3DD}" type="pres">
      <dgm:prSet presAssocID="{75623D63-A491-43EE-9B67-BFFAEB13AF8C}" presName="node" presStyleLbl="node1" presStyleIdx="3" presStyleCnt="4" custScaleX="119176" custScaleY="119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2D82B-9A21-4D26-8258-D052AAF517F9}" type="pres">
      <dgm:prSet presAssocID="{75623D63-A491-43EE-9B67-BFFAEB13AF8C}" presName="dummy" presStyleCnt="0"/>
      <dgm:spPr/>
    </dgm:pt>
    <dgm:pt modelId="{516FB73D-0FD6-4718-8641-46A767EE28CD}" type="pres">
      <dgm:prSet presAssocID="{93BF6F65-788C-4A45-80D9-1EDFB38954B8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9C7AE35-EE82-43DF-8AE6-0BB2745B92AF}" srcId="{93E9EDD3-F3A3-41B3-8D79-F1F6E2E02ABB}" destId="{F61C06AF-C7F0-419A-9F07-9217B4868525}" srcOrd="1" destOrd="0" parTransId="{0227E514-A057-428F-A772-0F6D636563F4}" sibTransId="{1D0D4DDC-D0EF-40C2-8805-F4FF1FA6DCC1}"/>
    <dgm:cxn modelId="{0D8D2789-A38C-4B7D-B700-43BD44C3013E}" type="presOf" srcId="{821CD725-AA10-43A2-BEF1-FE971FAE3DD2}" destId="{1D167843-AEB7-4091-B1F1-19565336BB7A}" srcOrd="0" destOrd="0" presId="urn:microsoft.com/office/officeart/2005/8/layout/radial6"/>
    <dgm:cxn modelId="{A4F6C479-52E7-4295-9FA1-E7D5A8C19FC7}" type="presOf" srcId="{0A485047-FC84-4737-82F8-526369C165B6}" destId="{F13A3A43-30C5-4A27-A546-137B4679643E}" srcOrd="0" destOrd="0" presId="urn:microsoft.com/office/officeart/2005/8/layout/radial6"/>
    <dgm:cxn modelId="{BE6C171F-5B00-4D57-AEBF-321D98E563EF}" srcId="{93E9EDD3-F3A3-41B3-8D79-F1F6E2E02ABB}" destId="{0A485047-FC84-4737-82F8-526369C165B6}" srcOrd="0" destOrd="0" parTransId="{91D6141D-6659-43E8-9B64-1F61D27344AC}" sibTransId="{C36139BF-CDFD-40EB-8122-51BE444D11FD}"/>
    <dgm:cxn modelId="{F0E146E6-A7FC-46C9-92C3-A54DFD3AB265}" srcId="{93E9EDD3-F3A3-41B3-8D79-F1F6E2E02ABB}" destId="{821CD725-AA10-43A2-BEF1-FE971FAE3DD2}" srcOrd="2" destOrd="0" parTransId="{DE55BA76-8FA5-4BFD-9221-9AE6EADF1CA5}" sibTransId="{AA7AEFC8-48AB-4BB5-8BD8-861A170D4BA0}"/>
    <dgm:cxn modelId="{BE193EE3-CC18-4591-BFE2-498A8212D500}" srcId="{708D20B4-8CE7-4D4D-A600-17B9C0BEABAF}" destId="{93E9EDD3-F3A3-41B3-8D79-F1F6E2E02ABB}" srcOrd="0" destOrd="0" parTransId="{B897AB5E-A47C-481A-A53C-6CD8BCC2F783}" sibTransId="{77651BB8-9248-4DC8-B5C8-4A561706C80F}"/>
    <dgm:cxn modelId="{996EB80A-F402-4410-BE66-98AD75751514}" type="presOf" srcId="{F61C06AF-C7F0-419A-9F07-9217B4868525}" destId="{4277D7E7-6269-4D34-8AF8-3F41AF1A43CC}" srcOrd="0" destOrd="0" presId="urn:microsoft.com/office/officeart/2005/8/layout/radial6"/>
    <dgm:cxn modelId="{723006C6-AF49-498E-A06D-72C002B4CB99}" type="presOf" srcId="{C36139BF-CDFD-40EB-8122-51BE444D11FD}" destId="{E25B0DD4-A074-47D0-81FF-2B288CB5E9C0}" srcOrd="0" destOrd="0" presId="urn:microsoft.com/office/officeart/2005/8/layout/radial6"/>
    <dgm:cxn modelId="{539EF825-CE09-4E38-B414-A74C2585D96D}" type="presOf" srcId="{708D20B4-8CE7-4D4D-A600-17B9C0BEABAF}" destId="{C98D21FF-0F3D-4E59-A72C-42F6A7D11425}" srcOrd="0" destOrd="0" presId="urn:microsoft.com/office/officeart/2005/8/layout/radial6"/>
    <dgm:cxn modelId="{1F7F4853-5EFE-4907-8777-F31B54313B30}" type="presOf" srcId="{93BF6F65-788C-4A45-80D9-1EDFB38954B8}" destId="{516FB73D-0FD6-4718-8641-46A767EE28CD}" srcOrd="0" destOrd="0" presId="urn:microsoft.com/office/officeart/2005/8/layout/radial6"/>
    <dgm:cxn modelId="{910B7200-CE1C-49ED-8909-A185C01AAAFE}" type="presOf" srcId="{1D0D4DDC-D0EF-40C2-8805-F4FF1FA6DCC1}" destId="{7D1BBC1F-5437-4207-84C5-70A0A6A465BD}" srcOrd="0" destOrd="0" presId="urn:microsoft.com/office/officeart/2005/8/layout/radial6"/>
    <dgm:cxn modelId="{D7B61AAE-BEA2-44A5-BB20-1913094AD9BF}" type="presOf" srcId="{AA7AEFC8-48AB-4BB5-8BD8-861A170D4BA0}" destId="{E0ACFB1C-86C5-4AF2-8E1E-E7CD72D4D3A0}" srcOrd="0" destOrd="0" presId="urn:microsoft.com/office/officeart/2005/8/layout/radial6"/>
    <dgm:cxn modelId="{E83A4A04-173A-4444-A234-82A1C7EA24A2}" type="presOf" srcId="{93E9EDD3-F3A3-41B3-8D79-F1F6E2E02ABB}" destId="{878955DF-3938-4A7D-B297-BFE9E3B0226D}" srcOrd="0" destOrd="0" presId="urn:microsoft.com/office/officeart/2005/8/layout/radial6"/>
    <dgm:cxn modelId="{FEBF45F1-B81B-4AEF-BA05-C465B1ECAAC7}" srcId="{93E9EDD3-F3A3-41B3-8D79-F1F6E2E02ABB}" destId="{75623D63-A491-43EE-9B67-BFFAEB13AF8C}" srcOrd="3" destOrd="0" parTransId="{9C172C39-3F3D-4328-A114-1D46CEF48CB6}" sibTransId="{93BF6F65-788C-4A45-80D9-1EDFB38954B8}"/>
    <dgm:cxn modelId="{BA9D7A1B-D976-4697-BD6E-A8FCDBA6E88B}" type="presOf" srcId="{75623D63-A491-43EE-9B67-BFFAEB13AF8C}" destId="{DC22B963-FBF2-4AAB-A18C-C14B26BAC3DD}" srcOrd="0" destOrd="0" presId="urn:microsoft.com/office/officeart/2005/8/layout/radial6"/>
    <dgm:cxn modelId="{CC3634C1-C66F-4B16-90BB-BEEE9FC47557}" type="presParOf" srcId="{C98D21FF-0F3D-4E59-A72C-42F6A7D11425}" destId="{878955DF-3938-4A7D-B297-BFE9E3B0226D}" srcOrd="0" destOrd="0" presId="urn:microsoft.com/office/officeart/2005/8/layout/radial6"/>
    <dgm:cxn modelId="{996C5209-5134-42CC-BDFE-08B7D7D554D7}" type="presParOf" srcId="{C98D21FF-0F3D-4E59-A72C-42F6A7D11425}" destId="{F13A3A43-30C5-4A27-A546-137B4679643E}" srcOrd="1" destOrd="0" presId="urn:microsoft.com/office/officeart/2005/8/layout/radial6"/>
    <dgm:cxn modelId="{AE8DA420-44ED-43B5-9B0A-6250E1313BDA}" type="presParOf" srcId="{C98D21FF-0F3D-4E59-A72C-42F6A7D11425}" destId="{2E54C268-6FEB-47D0-9C15-B8FFFFA1E6AE}" srcOrd="2" destOrd="0" presId="urn:microsoft.com/office/officeart/2005/8/layout/radial6"/>
    <dgm:cxn modelId="{B32161CF-7316-48B5-B5BC-A292CAD6C79C}" type="presParOf" srcId="{C98D21FF-0F3D-4E59-A72C-42F6A7D11425}" destId="{E25B0DD4-A074-47D0-81FF-2B288CB5E9C0}" srcOrd="3" destOrd="0" presId="urn:microsoft.com/office/officeart/2005/8/layout/radial6"/>
    <dgm:cxn modelId="{D4F382FD-524A-4F1A-AEA9-494880EC51F6}" type="presParOf" srcId="{C98D21FF-0F3D-4E59-A72C-42F6A7D11425}" destId="{4277D7E7-6269-4D34-8AF8-3F41AF1A43CC}" srcOrd="4" destOrd="0" presId="urn:microsoft.com/office/officeart/2005/8/layout/radial6"/>
    <dgm:cxn modelId="{E307F4F8-725F-421F-8B44-70A71F012105}" type="presParOf" srcId="{C98D21FF-0F3D-4E59-A72C-42F6A7D11425}" destId="{1036CB20-7944-4567-865F-5DD873AC4431}" srcOrd="5" destOrd="0" presId="urn:microsoft.com/office/officeart/2005/8/layout/radial6"/>
    <dgm:cxn modelId="{E04EB94F-95AE-43BA-96C2-51A38D53139C}" type="presParOf" srcId="{C98D21FF-0F3D-4E59-A72C-42F6A7D11425}" destId="{7D1BBC1F-5437-4207-84C5-70A0A6A465BD}" srcOrd="6" destOrd="0" presId="urn:microsoft.com/office/officeart/2005/8/layout/radial6"/>
    <dgm:cxn modelId="{57528713-0AE2-47EE-9400-9CAAC93E42E7}" type="presParOf" srcId="{C98D21FF-0F3D-4E59-A72C-42F6A7D11425}" destId="{1D167843-AEB7-4091-B1F1-19565336BB7A}" srcOrd="7" destOrd="0" presId="urn:microsoft.com/office/officeart/2005/8/layout/radial6"/>
    <dgm:cxn modelId="{078FBE6E-91B2-4D67-ABD4-FEBF6A5B89E4}" type="presParOf" srcId="{C98D21FF-0F3D-4E59-A72C-42F6A7D11425}" destId="{F799B3E1-7F0C-41EF-93DE-92E760F2B714}" srcOrd="8" destOrd="0" presId="urn:microsoft.com/office/officeart/2005/8/layout/radial6"/>
    <dgm:cxn modelId="{82E1CE31-8AC3-4A76-B68D-E5C3AB17B18B}" type="presParOf" srcId="{C98D21FF-0F3D-4E59-A72C-42F6A7D11425}" destId="{E0ACFB1C-86C5-4AF2-8E1E-E7CD72D4D3A0}" srcOrd="9" destOrd="0" presId="urn:microsoft.com/office/officeart/2005/8/layout/radial6"/>
    <dgm:cxn modelId="{3031927E-F68C-4D46-ADA3-769293D13A11}" type="presParOf" srcId="{C98D21FF-0F3D-4E59-A72C-42F6A7D11425}" destId="{DC22B963-FBF2-4AAB-A18C-C14B26BAC3DD}" srcOrd="10" destOrd="0" presId="urn:microsoft.com/office/officeart/2005/8/layout/radial6"/>
    <dgm:cxn modelId="{47EDAE73-2228-42DB-90DF-12CB7782EA24}" type="presParOf" srcId="{C98D21FF-0F3D-4E59-A72C-42F6A7D11425}" destId="{8202D82B-9A21-4D26-8258-D052AAF517F9}" srcOrd="11" destOrd="0" presId="urn:microsoft.com/office/officeart/2005/8/layout/radial6"/>
    <dgm:cxn modelId="{EA68068B-D528-4414-9986-3D381C5F78D9}" type="presParOf" srcId="{C98D21FF-0F3D-4E59-A72C-42F6A7D11425}" destId="{516FB73D-0FD6-4718-8641-46A767EE28C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F1BA91-9CAD-4701-80DD-E4057A26BCE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6D0FDC-FF60-4961-9529-C1CDC65E628C}">
      <dgm:prSet phldrT="[Text]" custT="1"/>
      <dgm:spPr/>
      <dgm:t>
        <a:bodyPr/>
        <a:lstStyle/>
        <a:p>
          <a:r>
            <a:rPr lang="en-US" sz="2400" dirty="0" smtClean="0"/>
            <a:t>Behaviors &amp; norms support prosocial behavior, academic engagement, and promote caring</a:t>
          </a:r>
          <a:endParaRPr lang="en-US" sz="2400" dirty="0"/>
        </a:p>
      </dgm:t>
    </dgm:pt>
    <dgm:pt modelId="{32CA2428-0AD6-4E97-B6ED-C31FF126F96A}" type="parTrans" cxnId="{2C439EAD-5850-4305-A696-BF149A216771}">
      <dgm:prSet/>
      <dgm:spPr/>
      <dgm:t>
        <a:bodyPr/>
        <a:lstStyle/>
        <a:p>
          <a:endParaRPr lang="en-US"/>
        </a:p>
      </dgm:t>
    </dgm:pt>
    <dgm:pt modelId="{AB18FEFE-0BF1-45EB-A7D1-53298415B109}" type="sibTrans" cxnId="{2C439EAD-5850-4305-A696-BF149A216771}">
      <dgm:prSet/>
      <dgm:spPr/>
      <dgm:t>
        <a:bodyPr/>
        <a:lstStyle/>
        <a:p>
          <a:endParaRPr lang="en-US"/>
        </a:p>
      </dgm:t>
    </dgm:pt>
    <dgm:pt modelId="{50308F39-0BFC-4840-B698-A3A6B703F201}">
      <dgm:prSet phldrT="[Text]" custT="1"/>
      <dgm:spPr/>
      <dgm:t>
        <a:bodyPr/>
        <a:lstStyle/>
        <a:p>
          <a:r>
            <a:rPr lang="en-US" sz="2400" dirty="0" smtClean="0"/>
            <a:t>Behaviors &amp; norms   oppose antisocial behavior</a:t>
          </a:r>
          <a:endParaRPr lang="en-US" sz="2400" dirty="0"/>
        </a:p>
      </dgm:t>
    </dgm:pt>
    <dgm:pt modelId="{24EB56C6-DC84-4EF1-AFF3-29959AF894D7}" type="parTrans" cxnId="{F98BD350-868D-45F3-B0A8-69A1AC88CFF4}">
      <dgm:prSet/>
      <dgm:spPr/>
      <dgm:t>
        <a:bodyPr/>
        <a:lstStyle/>
        <a:p>
          <a:endParaRPr lang="en-US"/>
        </a:p>
      </dgm:t>
    </dgm:pt>
    <dgm:pt modelId="{713FB4E7-6FBB-4C15-A931-1B2BA06BAF36}" type="sibTrans" cxnId="{F98BD350-868D-45F3-B0A8-69A1AC88CFF4}">
      <dgm:prSet/>
      <dgm:spPr/>
      <dgm:t>
        <a:bodyPr/>
        <a:lstStyle/>
        <a:p>
          <a:endParaRPr lang="en-US"/>
        </a:p>
      </dgm:t>
    </dgm:pt>
    <dgm:pt modelId="{AE816E64-E0CE-4575-8409-680356094D13}" type="pres">
      <dgm:prSet presAssocID="{34F1BA91-9CAD-4701-80DD-E4057A26BCE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FC56EB-D663-4DB4-816E-85F1DD1B3169}" type="pres">
      <dgm:prSet presAssocID="{34F1BA91-9CAD-4701-80DD-E4057A26BCE7}" presName="divider" presStyleLbl="fgShp" presStyleIdx="0" presStyleCnt="1" custLinFactNeighborY="5723"/>
      <dgm:spPr>
        <a:solidFill>
          <a:schemeClr val="accent1"/>
        </a:solidFill>
      </dgm:spPr>
    </dgm:pt>
    <dgm:pt modelId="{86A5AF36-A592-43D6-A4EE-D9C0B04BDDE9}" type="pres">
      <dgm:prSet presAssocID="{B66D0FDC-FF60-4961-9529-C1CDC65E628C}" presName="downArrow" presStyleLbl="node1" presStyleIdx="0" presStyleCnt="2"/>
      <dgm:spPr>
        <a:solidFill>
          <a:schemeClr val="accent4"/>
        </a:solidFill>
      </dgm:spPr>
    </dgm:pt>
    <dgm:pt modelId="{CE702395-D0D4-42CD-A383-816A638237B8}" type="pres">
      <dgm:prSet presAssocID="{B66D0FDC-FF60-4961-9529-C1CDC65E628C}" presName="downArrowText" presStyleLbl="revTx" presStyleIdx="0" presStyleCnt="2" custScaleX="141667" custLinFactNeighborX="-116" custLinFactNeighborY="-10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D71AF-4B33-45A2-9B33-186657F3FEB9}" type="pres">
      <dgm:prSet presAssocID="{50308F39-0BFC-4840-B698-A3A6B703F201}" presName="upArrow" presStyleLbl="node1" presStyleIdx="1" presStyleCnt="2"/>
      <dgm:spPr>
        <a:solidFill>
          <a:schemeClr val="accent4"/>
        </a:solidFill>
      </dgm:spPr>
    </dgm:pt>
    <dgm:pt modelId="{9D5A0B24-4A64-4283-A351-B610285FB102}" type="pres">
      <dgm:prSet presAssocID="{50308F39-0BFC-4840-B698-A3A6B703F201}" presName="upArrowText" presStyleLbl="revTx" presStyleIdx="1" presStyleCnt="2" custScaleX="135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4D5443-883B-4709-B1B0-FDC295177180}" type="presOf" srcId="{34F1BA91-9CAD-4701-80DD-E4057A26BCE7}" destId="{AE816E64-E0CE-4575-8409-680356094D13}" srcOrd="0" destOrd="0" presId="urn:microsoft.com/office/officeart/2005/8/layout/arrow3"/>
    <dgm:cxn modelId="{F98BD350-868D-45F3-B0A8-69A1AC88CFF4}" srcId="{34F1BA91-9CAD-4701-80DD-E4057A26BCE7}" destId="{50308F39-0BFC-4840-B698-A3A6B703F201}" srcOrd="1" destOrd="0" parTransId="{24EB56C6-DC84-4EF1-AFF3-29959AF894D7}" sibTransId="{713FB4E7-6FBB-4C15-A931-1B2BA06BAF36}"/>
    <dgm:cxn modelId="{2C439EAD-5850-4305-A696-BF149A216771}" srcId="{34F1BA91-9CAD-4701-80DD-E4057A26BCE7}" destId="{B66D0FDC-FF60-4961-9529-C1CDC65E628C}" srcOrd="0" destOrd="0" parTransId="{32CA2428-0AD6-4E97-B6ED-C31FF126F96A}" sibTransId="{AB18FEFE-0BF1-45EB-A7D1-53298415B109}"/>
    <dgm:cxn modelId="{C7F43BBC-E1B6-43EC-8D5A-D121252B63BD}" type="presOf" srcId="{50308F39-0BFC-4840-B698-A3A6B703F201}" destId="{9D5A0B24-4A64-4283-A351-B610285FB102}" srcOrd="0" destOrd="0" presId="urn:microsoft.com/office/officeart/2005/8/layout/arrow3"/>
    <dgm:cxn modelId="{36BDB3FB-3807-4F29-992F-A342D611CC61}" type="presOf" srcId="{B66D0FDC-FF60-4961-9529-C1CDC65E628C}" destId="{CE702395-D0D4-42CD-A383-816A638237B8}" srcOrd="0" destOrd="0" presId="urn:microsoft.com/office/officeart/2005/8/layout/arrow3"/>
    <dgm:cxn modelId="{4DE81095-F853-4437-9BE2-67F099AFFA6E}" type="presParOf" srcId="{AE816E64-E0CE-4575-8409-680356094D13}" destId="{DEFC56EB-D663-4DB4-816E-85F1DD1B3169}" srcOrd="0" destOrd="0" presId="urn:microsoft.com/office/officeart/2005/8/layout/arrow3"/>
    <dgm:cxn modelId="{B1F4EF79-4336-4B48-BDA7-3DB59DF0F7DC}" type="presParOf" srcId="{AE816E64-E0CE-4575-8409-680356094D13}" destId="{86A5AF36-A592-43D6-A4EE-D9C0B04BDDE9}" srcOrd="1" destOrd="0" presId="urn:microsoft.com/office/officeart/2005/8/layout/arrow3"/>
    <dgm:cxn modelId="{52A5B2EB-B3B9-49E2-B06C-77B6EEF91500}" type="presParOf" srcId="{AE816E64-E0CE-4575-8409-680356094D13}" destId="{CE702395-D0D4-42CD-A383-816A638237B8}" srcOrd="2" destOrd="0" presId="urn:microsoft.com/office/officeart/2005/8/layout/arrow3"/>
    <dgm:cxn modelId="{DF95EF32-730A-45FF-8879-BAC7D9CE3187}" type="presParOf" srcId="{AE816E64-E0CE-4575-8409-680356094D13}" destId="{F19D71AF-4B33-45A2-9B33-186657F3FEB9}" srcOrd="3" destOrd="0" presId="urn:microsoft.com/office/officeart/2005/8/layout/arrow3"/>
    <dgm:cxn modelId="{AAC8090A-A9F0-4FA3-8EAD-CA1C70737382}" type="presParOf" srcId="{AE816E64-E0CE-4575-8409-680356094D13}" destId="{9D5A0B24-4A64-4283-A351-B610285FB10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FB73D-0FD6-4718-8641-46A767EE28CD}">
      <dsp:nvSpPr>
        <dsp:cNvPr id="0" name=""/>
        <dsp:cNvSpPr/>
      </dsp:nvSpPr>
      <dsp:spPr>
        <a:xfrm>
          <a:off x="2286479" y="571979"/>
          <a:ext cx="3809040" cy="3809040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CFB1C-86C5-4AF2-8E1E-E7CD72D4D3A0}">
      <dsp:nvSpPr>
        <dsp:cNvPr id="0" name=""/>
        <dsp:cNvSpPr/>
      </dsp:nvSpPr>
      <dsp:spPr>
        <a:xfrm>
          <a:off x="2286479" y="571979"/>
          <a:ext cx="3809040" cy="3809040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BBC1F-5437-4207-84C5-70A0A6A465BD}">
      <dsp:nvSpPr>
        <dsp:cNvPr id="0" name=""/>
        <dsp:cNvSpPr/>
      </dsp:nvSpPr>
      <dsp:spPr>
        <a:xfrm>
          <a:off x="2286479" y="571979"/>
          <a:ext cx="3809040" cy="3809040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B0DD4-A074-47D0-81FF-2B288CB5E9C0}">
      <dsp:nvSpPr>
        <dsp:cNvPr id="0" name=""/>
        <dsp:cNvSpPr/>
      </dsp:nvSpPr>
      <dsp:spPr>
        <a:xfrm>
          <a:off x="2286479" y="571979"/>
          <a:ext cx="3809040" cy="3809040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955DF-3938-4A7D-B297-BFE9E3B0226D}">
      <dsp:nvSpPr>
        <dsp:cNvPr id="0" name=""/>
        <dsp:cNvSpPr/>
      </dsp:nvSpPr>
      <dsp:spPr>
        <a:xfrm>
          <a:off x="3413762" y="1699262"/>
          <a:ext cx="1554474" cy="1554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accent4"/>
              </a:solidFill>
            </a:rPr>
            <a:t>Impact</a:t>
          </a:r>
          <a:endParaRPr lang="en-US" sz="2300" b="1" kern="1200" dirty="0">
            <a:solidFill>
              <a:schemeClr val="accent4"/>
            </a:solidFill>
          </a:endParaRPr>
        </a:p>
      </dsp:txBody>
      <dsp:txXfrm>
        <a:off x="3641409" y="1926909"/>
        <a:ext cx="1099180" cy="1099180"/>
      </dsp:txXfrm>
    </dsp:sp>
    <dsp:sp modelId="{F13A3A43-30C5-4A27-A546-137B4679643E}">
      <dsp:nvSpPr>
        <dsp:cNvPr id="0" name=""/>
        <dsp:cNvSpPr/>
      </dsp:nvSpPr>
      <dsp:spPr>
        <a:xfrm>
          <a:off x="3459481" y="-115344"/>
          <a:ext cx="1463037" cy="1463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3">
                  <a:lumMod val="75000"/>
                </a:schemeClr>
              </a:solidFill>
            </a:rPr>
            <a:t>Mental health &amp; emotional wellbeing</a:t>
          </a:r>
          <a:endParaRPr lang="en-US" sz="14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3673738" y="98913"/>
        <a:ext cx="1034523" cy="1034523"/>
      </dsp:txXfrm>
    </dsp:sp>
    <dsp:sp modelId="{4277D7E7-6269-4D34-8AF8-3F41AF1A43CC}">
      <dsp:nvSpPr>
        <dsp:cNvPr id="0" name=""/>
        <dsp:cNvSpPr/>
      </dsp:nvSpPr>
      <dsp:spPr>
        <a:xfrm>
          <a:off x="5319807" y="1744981"/>
          <a:ext cx="1463037" cy="1463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3">
                  <a:lumMod val="75000"/>
                </a:schemeClr>
              </a:solidFill>
            </a:rPr>
            <a:t>Social &amp; Academic develop-</a:t>
          </a:r>
          <a:r>
            <a:rPr lang="en-US" sz="1400" kern="1200" dirty="0" err="1" smtClean="0">
              <a:solidFill>
                <a:schemeClr val="accent3">
                  <a:lumMod val="75000"/>
                </a:schemeClr>
              </a:solidFill>
            </a:rPr>
            <a:t>ment</a:t>
          </a:r>
          <a:endParaRPr lang="en-US" sz="14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5534064" y="1959238"/>
        <a:ext cx="1034523" cy="1034523"/>
      </dsp:txXfrm>
    </dsp:sp>
    <dsp:sp modelId="{1D167843-AEB7-4091-B1F1-19565336BB7A}">
      <dsp:nvSpPr>
        <dsp:cNvPr id="0" name=""/>
        <dsp:cNvSpPr/>
      </dsp:nvSpPr>
      <dsp:spPr>
        <a:xfrm>
          <a:off x="3459481" y="3605307"/>
          <a:ext cx="1463037" cy="1463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3">
                  <a:lumMod val="75000"/>
                </a:schemeClr>
              </a:solidFill>
            </a:rPr>
            <a:t>School &amp; Classroom Climate</a:t>
          </a:r>
          <a:endParaRPr lang="en-US" sz="14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3673738" y="3819564"/>
        <a:ext cx="1034523" cy="1034523"/>
      </dsp:txXfrm>
    </dsp:sp>
    <dsp:sp modelId="{DC22B963-FBF2-4AAB-A18C-C14B26BAC3DD}">
      <dsp:nvSpPr>
        <dsp:cNvPr id="0" name=""/>
        <dsp:cNvSpPr/>
      </dsp:nvSpPr>
      <dsp:spPr>
        <a:xfrm>
          <a:off x="1599155" y="1744981"/>
          <a:ext cx="1463037" cy="1463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3">
                  <a:lumMod val="75000"/>
                </a:schemeClr>
              </a:solidFill>
            </a:rPr>
            <a:t>Buffer life stressors</a:t>
          </a:r>
          <a:endParaRPr lang="en-US" sz="14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813412" y="1959238"/>
        <a:ext cx="1034523" cy="1034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C56EB-D663-4DB4-816E-85F1DD1B3169}">
      <dsp:nvSpPr>
        <dsp:cNvPr id="0" name=""/>
        <dsp:cNvSpPr/>
      </dsp:nvSpPr>
      <dsp:spPr>
        <a:xfrm rot="21300000">
          <a:off x="19255" y="1574626"/>
          <a:ext cx="8191089" cy="799489"/>
        </a:xfrm>
        <a:prstGeom prst="mathMinus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5AF36-A592-43D6-A4EE-D9C0B04BDDE9}">
      <dsp:nvSpPr>
        <dsp:cNvPr id="0" name=""/>
        <dsp:cNvSpPr/>
      </dsp:nvSpPr>
      <dsp:spPr>
        <a:xfrm>
          <a:off x="987552" y="188793"/>
          <a:ext cx="2468880" cy="1510347"/>
        </a:xfrm>
        <a:prstGeom prst="downArrow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02395-D0D4-42CD-A383-816A638237B8}">
      <dsp:nvSpPr>
        <dsp:cNvPr id="0" name=""/>
        <dsp:cNvSpPr/>
      </dsp:nvSpPr>
      <dsp:spPr>
        <a:xfrm>
          <a:off x="3809988" y="0"/>
          <a:ext cx="3730760" cy="158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Behaviors &amp; norms support prosocial behavior, academic engagement, and promote caring</a:t>
          </a:r>
          <a:endParaRPr lang="en-US" sz="2400" kern="1200" dirty="0"/>
        </a:p>
      </dsp:txBody>
      <dsp:txXfrm>
        <a:off x="3809988" y="0"/>
        <a:ext cx="3730760" cy="1585864"/>
      </dsp:txXfrm>
    </dsp:sp>
    <dsp:sp modelId="{F19D71AF-4B33-45A2-9B33-186657F3FEB9}">
      <dsp:nvSpPr>
        <dsp:cNvPr id="0" name=""/>
        <dsp:cNvSpPr/>
      </dsp:nvSpPr>
      <dsp:spPr>
        <a:xfrm>
          <a:off x="4773168" y="2076727"/>
          <a:ext cx="2468880" cy="1510347"/>
        </a:xfrm>
        <a:prstGeom prst="upArrow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A0B24-4A64-4283-A351-B610285FB102}">
      <dsp:nvSpPr>
        <dsp:cNvPr id="0" name=""/>
        <dsp:cNvSpPr/>
      </dsp:nvSpPr>
      <dsp:spPr>
        <a:xfrm>
          <a:off x="761995" y="2190004"/>
          <a:ext cx="3578361" cy="158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Behaviors &amp; norms   oppose antisocial behavior</a:t>
          </a:r>
          <a:endParaRPr lang="en-US" sz="2400" kern="1200" dirty="0"/>
        </a:p>
      </dsp:txBody>
      <dsp:txXfrm>
        <a:off x="761995" y="2190004"/>
        <a:ext cx="3578361" cy="1585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56FC3-80AC-4179-AA0D-AC6A6C1DB9E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BA426-F84E-4313-BF8A-30805F8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98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D59B6-D598-4F81-B44F-347B546864D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4D319-03A2-4408-9BB6-8CE63F4C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2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33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56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78566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80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7634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110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3501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57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2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04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1C614-6C2E-4F94-A13D-B6AC9ABA79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6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49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19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32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81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25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1C614-6C2E-4F94-A13D-B6AC9ABA79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64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43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1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582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2217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A1F0-3375-2F46-B305-7EAF6A1976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27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6928"/>
            <a:endParaRPr lang="en-US" dirty="0">
              <a:latin typeface="Calibri" charset="0"/>
              <a:cs typeface="Geneva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1pPr>
            <a:lvl2pPr marL="734852" indent="-282635">
              <a:defRPr sz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30541" indent="-226108">
              <a:defRPr sz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582758" indent="-226108">
              <a:defRPr sz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34974" indent="-226108">
              <a:defRPr sz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CCD90D55-7162-2349-AD62-AB104A2166EC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887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6928">
              <a:lnSpc>
                <a:spcPct val="90000"/>
              </a:lnSpc>
            </a:pPr>
            <a:endParaRPr lang="en-US" dirty="0">
              <a:latin typeface="Calibri" charset="0"/>
              <a:cs typeface="Geneva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1pPr>
            <a:lvl2pPr marL="734852" indent="-282635">
              <a:defRPr sz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30541" indent="-226108">
              <a:defRPr sz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582758" indent="-226108">
              <a:defRPr sz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34974" indent="-226108">
              <a:defRPr sz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5ABCEAAA-2A12-A94E-B000-B4BDB116C560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98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1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A1F0-3375-2F46-B305-7EAF6A1976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2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A1F0-3375-2F46-B305-7EAF6A1976A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378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3D9EE-4862-4880-9B1E-5EAFBBD2AF5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22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A1F0-3375-2F46-B305-7EAF6A1976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444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A1F0-3375-2F46-B305-7EAF6A1976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44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2217" lvl="2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A1F0-3375-2F46-B305-7EAF6A1976A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44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268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582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7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43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04458-C367-472F-8898-1E85067F5E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60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597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630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915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630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70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416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80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389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886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27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9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0652" indent="-284866" defTabSz="9289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9464" indent="-227893" defTabSz="9289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5250" indent="-227893" defTabSz="9289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1036" indent="-227893" defTabSz="9289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6823" indent="-227893" defTabSz="9289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62608" indent="-227893" defTabSz="9289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8394" indent="-227893" defTabSz="9289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4179" indent="-227893" defTabSz="9289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753419-2B13-6445-930D-E9AA742E37A2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026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8" tIns="46445" rIns="92888" bIns="46445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6523664-9ED7-5D44-A301-AB52A448B891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Tx/>
              <a:buNone/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8040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925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945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208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275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251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582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22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9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0652" indent="-284866" defTabSz="9289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9464" indent="-227893" defTabSz="9289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5250" indent="-227893" defTabSz="9289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1036" indent="-227893" defTabSz="9289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6823" indent="-227893" defTabSz="9289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62608" indent="-227893" defTabSz="9289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8394" indent="-227893" defTabSz="9289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4179" indent="-227893" defTabSz="9289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753419-2B13-6445-930D-E9AA742E37A2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026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8" tIns="46445" rIns="92888" bIns="46445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6523664-9ED7-5D44-A301-AB52A448B891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4433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749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04458-C367-472F-8898-1E85067F5E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43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F3D111-29C2-4C58-B6D3-E2DDCDFE19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>
                <a:solidFill>
                  <a:srgbClr val="464653"/>
                </a:solidFill>
              </a:rPr>
              <a:pPr/>
              <a:t>10/15/2015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F3D111-29C2-4C58-B6D3-E2DDCDFE198B}" type="slidenum">
              <a:rPr lang="en-US" smtClean="0">
                <a:solidFill>
                  <a:srgbClr val="727CA3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727CA3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2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>
                <a:solidFill>
                  <a:srgbClr val="464653"/>
                </a:solidFill>
              </a:rPr>
              <a:pPr/>
              <a:t>10/15/2015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7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>
                <a:solidFill>
                  <a:srgbClr val="464653"/>
                </a:solidFill>
              </a:rPr>
              <a:pPr/>
              <a:t>10/15/2015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71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>
                <a:solidFill>
                  <a:srgbClr val="464653"/>
                </a:solidFill>
              </a:rPr>
              <a:pPr/>
              <a:t>10/15/2015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94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>
                <a:solidFill>
                  <a:srgbClr val="464653"/>
                </a:solidFill>
              </a:rPr>
              <a:pPr/>
              <a:t>10/15/2015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94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>
                <a:solidFill>
                  <a:srgbClr val="464653"/>
                </a:solidFill>
              </a:rPr>
              <a:pPr/>
              <a:t>10/15/2015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91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>
                <a:solidFill>
                  <a:srgbClr val="464653"/>
                </a:solidFill>
              </a:rPr>
              <a:pPr/>
              <a:t>10/15/2015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99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>
                <a:solidFill>
                  <a:srgbClr val="464653"/>
                </a:solidFill>
              </a:rPr>
              <a:pPr/>
              <a:t>10/15/2015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4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>
                <a:solidFill>
                  <a:srgbClr val="464653"/>
                </a:solidFill>
              </a:rPr>
              <a:pPr/>
              <a:t>10/15/2015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26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>
                <a:solidFill>
                  <a:srgbClr val="464653"/>
                </a:solidFill>
              </a:rPr>
              <a:pPr/>
              <a:t>10/15/2015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47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>
                <a:solidFill>
                  <a:srgbClr val="464653"/>
                </a:solidFill>
              </a:rPr>
              <a:pPr/>
              <a:t>10/15/2015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3589-3A6C-4D32-8D5E-200CB21BCF9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D111-29C2-4C58-B6D3-E2DDCDFE19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FC33589-3A6C-4D32-8D5E-200CB21BCF9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F3D111-29C2-4C58-B6D3-E2DDCDFE19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FC33589-3A6C-4D32-8D5E-200CB21BCF9D}" type="datetimeFigureOut">
              <a:rPr lang="en-US" smtClean="0">
                <a:solidFill>
                  <a:srgbClr val="464653"/>
                </a:solidFill>
              </a:rPr>
              <a:pPr/>
              <a:t>10/15/2015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F3D111-29C2-4C58-B6D3-E2DDCDFE198B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LgSRAxTbsE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RdKhcQrLD1w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=165&amp;v=qEQBVAX9684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spw.dpi.wi.gov/sites/default/files/imce/sspw/pdf/mhtraumausingpbi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dboyer@udel.edu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jcaruso@udel.ed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Research and recommended interventions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Student-Student relationships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025" y="5867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October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2015 – Western Sussex Summit</a:t>
            </a:r>
          </a:p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25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we have cause for Concern in the area of student Relations?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data, such as from </a:t>
            </a:r>
            <a:r>
              <a:rPr lang="en-US" i="1" dirty="0" smtClean="0"/>
              <a:t>Delaware School Climate Survey</a:t>
            </a:r>
            <a:endParaRPr lang="en-US" dirty="0" smtClean="0"/>
          </a:p>
          <a:p>
            <a:pPr lvl="2"/>
            <a:r>
              <a:rPr lang="en-US" sz="2400" dirty="0" smtClean="0"/>
              <a:t>Are student-student relationships viewed favorably across students, teacher/staff, and parents?</a:t>
            </a:r>
          </a:p>
          <a:p>
            <a:pPr lvl="3"/>
            <a:r>
              <a:rPr lang="en-US" sz="2000" dirty="0" smtClean="0"/>
              <a:t>Unfavorable responses would indicate the need for interventions and related staff development</a:t>
            </a:r>
          </a:p>
          <a:p>
            <a:pPr lvl="2"/>
            <a:r>
              <a:rPr lang="en-US" sz="2400" dirty="0" smtClean="0"/>
              <a:t>Additional data should be gathered and examined to help determine </a:t>
            </a:r>
            <a:r>
              <a:rPr lang="en-US" sz="2400" i="1" dirty="0" smtClean="0"/>
              <a:t>why.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6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Delaware School Climate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On the </a:t>
            </a:r>
            <a:r>
              <a:rPr lang="en-US" i="1" dirty="0"/>
              <a:t>Delaware School Climate Survey</a:t>
            </a:r>
            <a:r>
              <a:rPr lang="en-US" dirty="0"/>
              <a:t>, </a:t>
            </a:r>
            <a:r>
              <a:rPr lang="en-US" dirty="0" smtClean="0"/>
              <a:t>student-student </a:t>
            </a:r>
            <a:r>
              <a:rPr lang="en-US" dirty="0"/>
              <a:t>relationships is captured by items </a:t>
            </a:r>
            <a:r>
              <a:rPr lang="en-US" dirty="0" smtClean="0"/>
              <a:t>assessing: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b="1" dirty="0" smtClean="0"/>
              <a:t>students (including those of different races) getting along </a:t>
            </a:r>
            <a:r>
              <a:rPr lang="en-US" dirty="0" smtClean="0"/>
              <a:t>and </a:t>
            </a:r>
          </a:p>
          <a:p>
            <a:r>
              <a:rPr lang="en-US" b="1" dirty="0"/>
              <a:t>s</a:t>
            </a:r>
            <a:r>
              <a:rPr lang="en-US" b="1" dirty="0" smtClean="0"/>
              <a:t>tudents demonstrating friendliness</a:t>
            </a:r>
            <a:r>
              <a:rPr lang="en-US" dirty="0" smtClean="0"/>
              <a:t>, </a:t>
            </a:r>
            <a:r>
              <a:rPr lang="en-US" b="1" dirty="0" smtClean="0"/>
              <a:t>caring</a:t>
            </a:r>
            <a:r>
              <a:rPr lang="en-US" dirty="0" smtClean="0"/>
              <a:t>, and </a:t>
            </a:r>
            <a:r>
              <a:rPr lang="en-US" b="1" dirty="0" smtClean="0"/>
              <a:t>respect toward each other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23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971592"/>
              </p:ext>
            </p:extLst>
          </p:nvPr>
        </p:nvGraphicFramePr>
        <p:xfrm>
          <a:off x="220663" y="152400"/>
          <a:ext cx="8770937" cy="6619449"/>
        </p:xfrm>
        <a:graphic>
          <a:graphicData uri="http://schemas.openxmlformats.org/drawingml/2006/table">
            <a:tbl>
              <a:tblPr/>
              <a:tblGrid>
                <a:gridCol w="2743200"/>
                <a:gridCol w="3055937"/>
                <a:gridCol w="2971800"/>
              </a:tblGrid>
              <a:tr h="47370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Delaware </a:t>
                      </a: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School Climate Surveys 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2015 Subscales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99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Part I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 : School Climate</a:t>
                      </a:r>
                    </a:p>
                  </a:txBody>
                  <a:tcPr marL="29599" marR="29599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Student Survey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9599" marR="29599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Teacher/Staff Survey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9599" marR="29599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Home Survey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9599" marR="29599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Teacher-Student Relations 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Teacher-Student Relations 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Teacher-Student Relations 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Student-Student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Relations</a:t>
                      </a:r>
                      <a:endParaRPr lang="en-US" sz="18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Student-Student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Relations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Student-Student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Relations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Respect for Diversity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Respect for Diversity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Respect for Diversity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Clarity of Expectations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Clarity of Expectations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Clarity of Expectations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Fairness of Rules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Fairness of Rules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Fairness of Rules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School Safety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School Safety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School Safety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2A00FF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Student Engagement School-wide</a:t>
                      </a:r>
                      <a:endParaRPr lang="en-US" sz="1800" dirty="0">
                        <a:solidFill>
                          <a:srgbClr val="2A00FF"/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008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Student Engagement School-wide 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strike="sng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2A00FF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Bullying School-wide</a:t>
                      </a:r>
                      <a:endParaRPr lang="en-US" sz="1800" dirty="0">
                        <a:solidFill>
                          <a:srgbClr val="2A00FF"/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008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Bullying School-wide</a:t>
                      </a:r>
                      <a:endParaRPr lang="en-US" sz="1800" dirty="0">
                        <a:solidFill>
                          <a:srgbClr val="008000"/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strike="sng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9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8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Teacher-Home Communications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CC00FF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Teacher-Home Communications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008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Staff Relations</a:t>
                      </a:r>
                      <a:endParaRPr lang="en-US" sz="1800" dirty="0">
                        <a:solidFill>
                          <a:srgbClr val="008000"/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Total School Climate 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Total School Climate 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Total School Climate 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CC00FF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Parent Satisfaction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4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Student-Student Relations Subscale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8229600" cy="4373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Students </a:t>
            </a:r>
            <a:r>
              <a:rPr lang="en-US" dirty="0"/>
              <a:t>are friendly with each other.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Students </a:t>
            </a:r>
            <a:r>
              <a:rPr lang="en-US" dirty="0"/>
              <a:t>care about each other.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Students </a:t>
            </a:r>
            <a:r>
              <a:rPr lang="en-US" dirty="0"/>
              <a:t>treat each other with respect.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Students </a:t>
            </a:r>
            <a:r>
              <a:rPr lang="en-US" dirty="0"/>
              <a:t>get along with each other.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9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207771"/>
              </p:ext>
            </p:extLst>
          </p:nvPr>
        </p:nvGraphicFramePr>
        <p:xfrm>
          <a:off x="143691" y="381000"/>
          <a:ext cx="8915400" cy="6163945"/>
        </p:xfrm>
        <a:graphic>
          <a:graphicData uri="http://schemas.openxmlformats.org/drawingml/2006/table">
            <a:tbl>
              <a:tblPr/>
              <a:tblGrid>
                <a:gridCol w="5723709"/>
                <a:gridCol w="1135627"/>
                <a:gridCol w="1065113"/>
                <a:gridCol w="990951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Sample subscale responses associated with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9E81"/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student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scores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(Part I: School Climate)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Percent who Agreed or Agreed a 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Middle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High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Teacher-Student Relations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7. Teachers care about their students.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85.8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76.4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Student–Student Relations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11. Students are friendly with each other.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75.8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59.7</a:t>
                      </a:r>
                      <a:endParaRPr lang="en-US" sz="20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62.5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Student Engagement School-wide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29.  Most students work hard to get good grades.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91.6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75.9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66.8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Clarity of Expectations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10. Students know how they are expected to act.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88.2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82.7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82.6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Bullying School-wide*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9. Students threaten and bully others.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36.9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52.8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50.4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 Safety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13. Students feel safe.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89.4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75.8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72.2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94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* = A high score on this subscale is negative because items are negatively worded.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3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831289"/>
              </p:ext>
            </p:extLst>
          </p:nvPr>
        </p:nvGraphicFramePr>
        <p:xfrm>
          <a:off x="143691" y="381000"/>
          <a:ext cx="8915400" cy="6163945"/>
        </p:xfrm>
        <a:graphic>
          <a:graphicData uri="http://schemas.openxmlformats.org/drawingml/2006/table">
            <a:tbl>
              <a:tblPr/>
              <a:tblGrid>
                <a:gridCol w="5723709"/>
                <a:gridCol w="1135627"/>
                <a:gridCol w="1065113"/>
                <a:gridCol w="990951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Sample subscale responses associated with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9E81"/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teacher/staff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scores 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(Part I: School Climate)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Percent who Agreed or Agreed a 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Middle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High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Teacher-Student Relations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7. Teachers care about their students.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99.2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97.8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98.2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Student–Student Relations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11. Students are friendly with each other.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93.8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81.7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84.4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Student Engagement School-wide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29.  Most students work hard to get good grades.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89.1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FF0000"/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66.8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FF0000"/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55.8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Clarity of Expectations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10. Students know how they are expected to act.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97.0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92.0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86.6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Bullying School-wide*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9. Students threaten and bully others.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30.1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57.6</a:t>
                      </a:r>
                      <a:endParaRPr lang="en-US" sz="20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48.0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 Safety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13. Students feel safe.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97.0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82.8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84.4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94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* = A high score on this subscale is negative because items are negatively worded.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9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215969"/>
              </p:ext>
            </p:extLst>
          </p:nvPr>
        </p:nvGraphicFramePr>
        <p:xfrm>
          <a:off x="304800" y="243840"/>
          <a:ext cx="8534400" cy="5181600"/>
        </p:xfrm>
        <a:graphic>
          <a:graphicData uri="http://schemas.openxmlformats.org/drawingml/2006/table">
            <a:tbl>
              <a:tblPr/>
              <a:tblGrid>
                <a:gridCol w="5414404"/>
                <a:gridCol w="1067629"/>
                <a:gridCol w="991370"/>
                <a:gridCol w="1060997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Sample subscale responses associated with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9E81"/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home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scores </a:t>
                      </a:r>
                      <a:b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(Part I: School Climate)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Percent who Agreed or Agreed a 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Middle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High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Teacher-Student Relations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7. Teachers care about their students.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97.9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92.6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88.0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Student–Student Relations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11. Students are friendly with each other.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89.1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FF0000"/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72.3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FF0000"/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73.6</a:t>
                      </a:r>
                      <a:endParaRPr lang="en-US" sz="20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Clarity of Expectations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10. Students know how they are expected to act.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98.1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94.6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92.0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Teacher-Home Communication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24. Teachers work closely with parents to help students when they have problems.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94.1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85.7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75.3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0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Student-Student Relationships Important?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257727"/>
              </p:ext>
            </p:extLst>
          </p:nvPr>
        </p:nvGraphicFramePr>
        <p:xfrm>
          <a:off x="304800" y="1752600"/>
          <a:ext cx="8382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43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for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Students </a:t>
            </a:r>
            <a:r>
              <a:rPr lang="en-US" sz="2800" b="1" dirty="0"/>
              <a:t>with</a:t>
            </a:r>
            <a:r>
              <a:rPr lang="en-US" sz="2800" dirty="0"/>
              <a:t> positive peer relations tend to have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lvl="1"/>
            <a:r>
              <a:rPr lang="en-US" sz="2400" b="1" dirty="0"/>
              <a:t>Higher self-esteem </a:t>
            </a:r>
            <a:r>
              <a:rPr lang="en-US" sz="2400" dirty="0"/>
              <a:t>and a more </a:t>
            </a:r>
            <a:r>
              <a:rPr lang="en-US" sz="2400" b="1" dirty="0"/>
              <a:t>positive </a:t>
            </a:r>
            <a:r>
              <a:rPr lang="en-US" sz="2400" b="1" dirty="0" smtClean="0"/>
              <a:t>self-concept</a:t>
            </a:r>
            <a:r>
              <a:rPr lang="en-US" sz="2400" baseline="30000" dirty="0" smtClean="0"/>
              <a:t>4-5</a:t>
            </a:r>
            <a:endParaRPr lang="en-US" sz="1600" baseline="30000" dirty="0"/>
          </a:p>
          <a:p>
            <a:pPr lvl="1"/>
            <a:r>
              <a:rPr lang="en-US" sz="2400" dirty="0"/>
              <a:t>Greater </a:t>
            </a:r>
            <a:r>
              <a:rPr lang="en-US" sz="2400" b="1" dirty="0"/>
              <a:t>satisfaction toward </a:t>
            </a:r>
            <a:r>
              <a:rPr lang="en-US" sz="2400" b="1" dirty="0" smtClean="0"/>
              <a:t>school</a:t>
            </a:r>
            <a:r>
              <a:rPr lang="en-US" sz="2400" baseline="30000" dirty="0" smtClean="0"/>
              <a:t>6</a:t>
            </a:r>
            <a:endParaRPr lang="en-US" sz="1600" baseline="30000" dirty="0"/>
          </a:p>
          <a:p>
            <a:pPr lvl="1"/>
            <a:r>
              <a:rPr lang="en-US" sz="2400" dirty="0" smtClean="0"/>
              <a:t>Greater </a:t>
            </a:r>
            <a:r>
              <a:rPr lang="en-US" sz="2400" b="1" dirty="0"/>
              <a:t>academic </a:t>
            </a:r>
            <a:r>
              <a:rPr lang="en-US" sz="2400" b="1" dirty="0" smtClean="0"/>
              <a:t>achievement</a:t>
            </a:r>
            <a:r>
              <a:rPr lang="en-US" sz="2400" baseline="30000" dirty="0" smtClean="0"/>
              <a:t>7-8</a:t>
            </a:r>
            <a:endParaRPr lang="en-US" sz="1600" baseline="30000" dirty="0"/>
          </a:p>
          <a:p>
            <a:pPr lvl="1"/>
            <a:r>
              <a:rPr lang="en-US" sz="2400" dirty="0" smtClean="0"/>
              <a:t>Greater </a:t>
            </a:r>
            <a:r>
              <a:rPr lang="en-US" sz="2400" b="1" dirty="0"/>
              <a:t>engagement in </a:t>
            </a:r>
            <a:r>
              <a:rPr lang="en-US" sz="2400" b="1" dirty="0" smtClean="0"/>
              <a:t>school</a:t>
            </a:r>
            <a:r>
              <a:rPr lang="en-US" sz="2400" baseline="30000" dirty="0" smtClean="0"/>
              <a:t>9-13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6942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for Individuals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6128" y="2819399"/>
            <a:ext cx="4038600" cy="330707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Fewer opportunities to learn social skills </a:t>
            </a:r>
            <a:r>
              <a:rPr lang="en-US" sz="2600" dirty="0" smtClean="0"/>
              <a:t>&amp; develop </a:t>
            </a:r>
            <a:r>
              <a:rPr lang="en-US" sz="2600" dirty="0"/>
              <a:t>healthy friendships</a:t>
            </a:r>
            <a:r>
              <a:rPr lang="en-US" sz="2600" baseline="30000" dirty="0"/>
              <a:t>14</a:t>
            </a:r>
          </a:p>
          <a:p>
            <a:r>
              <a:rPr lang="en-US" sz="2600" dirty="0"/>
              <a:t>More internalizing problems</a:t>
            </a:r>
            <a:r>
              <a:rPr lang="en-US" sz="2600" baseline="30000" dirty="0"/>
              <a:t>4-5, 15-17</a:t>
            </a:r>
          </a:p>
          <a:p>
            <a:r>
              <a:rPr lang="en-US" sz="2600" dirty="0"/>
              <a:t>More externalizing problems</a:t>
            </a:r>
            <a:r>
              <a:rPr lang="en-US" sz="2600" baseline="30000" dirty="0"/>
              <a:t>4,15,18</a:t>
            </a:r>
          </a:p>
          <a:p>
            <a:pPr>
              <a:buClr>
                <a:srgbClr val="9FB8CD"/>
              </a:buClr>
            </a:pPr>
            <a:r>
              <a:rPr lang="en-US" sz="2600" dirty="0"/>
              <a:t>Drug abuse</a:t>
            </a:r>
            <a:r>
              <a:rPr lang="en-US" sz="2600" baseline="30000" dirty="0"/>
              <a:t>19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819399"/>
            <a:ext cx="4267200" cy="3307079"/>
          </a:xfrm>
        </p:spPr>
        <p:txBody>
          <a:bodyPr>
            <a:noAutofit/>
          </a:bodyPr>
          <a:lstStyle/>
          <a:p>
            <a:pPr>
              <a:buClr>
                <a:srgbClr val="9FB8CD"/>
              </a:buClr>
            </a:pPr>
            <a:r>
              <a:rPr lang="en-US" sz="2400" dirty="0"/>
              <a:t>Bullying from others</a:t>
            </a:r>
            <a:r>
              <a:rPr lang="en-US" sz="1800" baseline="30000" dirty="0"/>
              <a:t>20-21</a:t>
            </a:r>
            <a:r>
              <a:rPr lang="en-US" sz="2400" dirty="0"/>
              <a:t> </a:t>
            </a:r>
          </a:p>
          <a:p>
            <a:pPr>
              <a:buClr>
                <a:srgbClr val="9FB8CD"/>
              </a:buClr>
            </a:pPr>
            <a:r>
              <a:rPr lang="en-US" sz="2400" dirty="0"/>
              <a:t>Increased disliking of school or emotional disengagement</a:t>
            </a:r>
            <a:r>
              <a:rPr lang="en-US" sz="2000" baseline="30000" dirty="0"/>
              <a:t>22</a:t>
            </a:r>
          </a:p>
          <a:p>
            <a:pPr>
              <a:buClr>
                <a:srgbClr val="9FB8CD"/>
              </a:buClr>
            </a:pPr>
            <a:r>
              <a:rPr lang="en-US" sz="2400" dirty="0"/>
              <a:t>Greater academic problems, school avoidance, </a:t>
            </a:r>
            <a:r>
              <a:rPr lang="en-US" sz="2400" dirty="0" smtClean="0"/>
              <a:t>&amp; </a:t>
            </a:r>
            <a:r>
              <a:rPr lang="en-US" sz="2400" dirty="0"/>
              <a:t>increased risk of dropping </a:t>
            </a:r>
            <a:r>
              <a:rPr lang="en-US" sz="2400" dirty="0" smtClean="0"/>
              <a:t>out</a:t>
            </a:r>
            <a:r>
              <a:rPr lang="en-US" sz="2400" baseline="30000" dirty="0" smtClean="0"/>
              <a:t>23-26</a:t>
            </a:r>
            <a:endParaRPr lang="en-US" sz="2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Students </a:t>
            </a:r>
            <a:r>
              <a:rPr lang="en-US" sz="2400" b="1" dirty="0"/>
              <a:t>lacking</a:t>
            </a:r>
            <a:r>
              <a:rPr lang="en-US" sz="2400" dirty="0"/>
              <a:t> peer acceptance and support from peers tend to experience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855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format do you think would be most useful?</a:t>
            </a:r>
          </a:p>
          <a:p>
            <a:r>
              <a:rPr lang="en-US" dirty="0" smtClean="0"/>
              <a:t>Decide if you want to show your school climate data</a:t>
            </a:r>
          </a:p>
          <a:p>
            <a:r>
              <a:rPr lang="en-US" dirty="0" smtClean="0"/>
              <a:t>Would you do activities as part of presentation?</a:t>
            </a:r>
          </a:p>
          <a:p>
            <a:r>
              <a:rPr lang="en-US" dirty="0" smtClean="0"/>
              <a:t>How much background does your staff need?</a:t>
            </a:r>
          </a:p>
          <a:p>
            <a:r>
              <a:rPr lang="en-US" dirty="0" smtClean="0"/>
              <a:t>What are the key points to prioritize?</a:t>
            </a:r>
          </a:p>
          <a:p>
            <a:r>
              <a:rPr lang="en-US" dirty="0" smtClean="0"/>
              <a:t>Think about elementary verses secondary audience and select appropriate examples</a:t>
            </a:r>
          </a:p>
          <a:p>
            <a:r>
              <a:rPr lang="en-US" dirty="0" smtClean="0"/>
              <a:t>Need for administrative and district buy-in for the time needed to foster positive relationships</a:t>
            </a:r>
          </a:p>
          <a:p>
            <a:r>
              <a:rPr lang="en-US" dirty="0" smtClean="0"/>
              <a:t>How to build into academics and overall classroom </a:t>
            </a:r>
            <a:r>
              <a:rPr lang="en-US" dirty="0" err="1" smtClean="0"/>
              <a:t>managment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9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3566110" y="3357459"/>
            <a:ext cx="1736109" cy="169779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549619" y="1245255"/>
            <a:ext cx="2012981" cy="21122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39527" y="2316171"/>
            <a:ext cx="3010092" cy="2053284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3470" y="2439282"/>
            <a:ext cx="28142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Student-Student Relationship </a:t>
            </a:r>
            <a:r>
              <a:rPr lang="en-US" sz="3200" b="1" dirty="0" smtClean="0">
                <a:latin typeface="+mj-lt"/>
              </a:rPr>
              <a:t>Contributing Factors</a:t>
            </a:r>
            <a:endParaRPr lang="en-US" sz="3200" b="1" dirty="0"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03778" y="457200"/>
            <a:ext cx="3330622" cy="2307170"/>
          </a:xfrm>
          <a:prstGeom prst="ellips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11789" y="1143000"/>
            <a:ext cx="2617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Student Characteristics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105400" y="3649213"/>
            <a:ext cx="3330622" cy="2307170"/>
          </a:xfrm>
          <a:prstGeom prst="ellips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97419" y="3836055"/>
            <a:ext cx="3613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Classroom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Management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&amp;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School-wide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Discipline</a:t>
            </a:r>
          </a:p>
        </p:txBody>
      </p:sp>
    </p:spTree>
    <p:extLst>
      <p:ext uri="{BB962C8B-B14F-4D97-AF65-F5344CB8AC3E}">
        <p14:creationId xmlns:p14="http://schemas.microsoft.com/office/powerpoint/2010/main" val="24071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Characteristics</a:t>
            </a:r>
            <a:r>
              <a:rPr lang="en-US" dirty="0"/>
              <a:t/>
            </a:r>
            <a:br>
              <a:rPr lang="en-US" dirty="0"/>
            </a:b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Contributing Factors</a:t>
            </a:r>
            <a:endParaRPr lang="en-US" sz="2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92231" y="1699889"/>
            <a:ext cx="4492625" cy="715962"/>
          </a:xfrm>
        </p:spPr>
        <p:txBody>
          <a:bodyPr/>
          <a:lstStyle/>
          <a:p>
            <a:r>
              <a:rPr lang="en-US" dirty="0"/>
              <a:t>Factors contributing to </a:t>
            </a:r>
            <a:endParaRPr lang="en-US" dirty="0" smtClean="0"/>
          </a:p>
          <a:p>
            <a:r>
              <a:rPr lang="en-US" i="1" dirty="0" smtClean="0"/>
              <a:t>peer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106" y="2667941"/>
            <a:ext cx="4466316" cy="3687762"/>
          </a:xfrm>
        </p:spPr>
        <p:txBody>
          <a:bodyPr>
            <a:normAutofit fontScale="92500"/>
          </a:bodyPr>
          <a:lstStyle/>
          <a:p>
            <a:pPr lvl="1"/>
            <a:r>
              <a:rPr lang="en-US" sz="2400" dirty="0" smtClean="0"/>
              <a:t>Prosocial skills</a:t>
            </a:r>
          </a:p>
          <a:p>
            <a:pPr lvl="2"/>
            <a:r>
              <a:rPr lang="en-US" sz="2200" dirty="0"/>
              <a:t>B</a:t>
            </a:r>
            <a:r>
              <a:rPr lang="en-US" sz="2200" dirty="0" smtClean="0"/>
              <a:t>eing friendly, cooperative, helpful</a:t>
            </a:r>
            <a:r>
              <a:rPr lang="en-US" sz="2200" baseline="30000" dirty="0" smtClean="0"/>
              <a:t>8, 28-29 </a:t>
            </a:r>
          </a:p>
          <a:p>
            <a:pPr lvl="1"/>
            <a:r>
              <a:rPr lang="en-US" sz="2400" dirty="0" smtClean="0"/>
              <a:t>Strong academic engagement and achievement among younger children</a:t>
            </a:r>
            <a:r>
              <a:rPr lang="en-US" sz="2400" baseline="30000" dirty="0"/>
              <a:t> </a:t>
            </a:r>
            <a:r>
              <a:rPr lang="en-US" sz="2400" baseline="30000" dirty="0" smtClean="0"/>
              <a:t>29-30</a:t>
            </a:r>
            <a:endParaRPr lang="en-US" sz="1600" dirty="0" smtClean="0"/>
          </a:p>
          <a:p>
            <a:pPr lvl="1"/>
            <a:r>
              <a:rPr lang="en-US" sz="2400" dirty="0" smtClean="0"/>
              <a:t>Nonacademic skills such as athletic ability applied in team sports</a:t>
            </a:r>
            <a:r>
              <a:rPr lang="en-US" sz="2400" baseline="30000" dirty="0" smtClean="0">
                <a:solidFill>
                  <a:srgbClr val="464653"/>
                </a:solidFill>
              </a:rPr>
              <a:t>14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725825" y="2183219"/>
            <a:ext cx="4337373" cy="63976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Factors </a:t>
            </a:r>
            <a:r>
              <a:rPr lang="en-US" dirty="0"/>
              <a:t>contributing to </a:t>
            </a:r>
            <a:endParaRPr lang="en-US" dirty="0" smtClean="0"/>
          </a:p>
          <a:p>
            <a:r>
              <a:rPr lang="en-US" i="1" dirty="0" smtClean="0"/>
              <a:t>peer rejection</a:t>
            </a:r>
            <a:endParaRPr lang="en-US" i="1" baseline="300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64223" y="2438400"/>
            <a:ext cx="4498975" cy="41148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Aggressive, disruptive,  noncompliant behaviors </a:t>
            </a:r>
            <a:endParaRPr lang="en-US" sz="800" dirty="0"/>
          </a:p>
          <a:p>
            <a:pPr lvl="1"/>
            <a:r>
              <a:rPr lang="en-US" dirty="0"/>
              <a:t>High social withdrawal or shyness </a:t>
            </a:r>
            <a:endParaRPr lang="en-US" sz="1600" dirty="0"/>
          </a:p>
          <a:p>
            <a:pPr lvl="1"/>
            <a:r>
              <a:rPr lang="en-US" dirty="0"/>
              <a:t>Low academic engagement </a:t>
            </a:r>
            <a:endParaRPr lang="en-US" sz="1600" dirty="0"/>
          </a:p>
          <a:p>
            <a:pPr lvl="1"/>
            <a:r>
              <a:rPr lang="en-US" dirty="0"/>
              <a:t>Deficits and deficiencies in the social-cognitive and emotional domains</a:t>
            </a:r>
          </a:p>
          <a:p>
            <a:pPr lvl="1"/>
            <a:r>
              <a:rPr lang="en-US" dirty="0"/>
              <a:t>Communication/language deficits</a:t>
            </a:r>
            <a:endParaRPr lang="en-US" sz="1600" dirty="0"/>
          </a:p>
          <a:p>
            <a:pPr lvl="1"/>
            <a:r>
              <a:rPr lang="en-US" dirty="0"/>
              <a:t>Difficulty with inhibitory control and delay of gratification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student-student relationships exist in classrooms and schools that include:</a:t>
            </a:r>
          </a:p>
          <a:p>
            <a:pPr lvl="1"/>
            <a:r>
              <a:rPr lang="en-US" dirty="0" smtClean="0"/>
              <a:t>An authoritative approach: emotional support + structure</a:t>
            </a:r>
          </a:p>
          <a:p>
            <a:pPr lvl="1"/>
            <a:r>
              <a:rPr lang="en-US" dirty="0" smtClean="0"/>
              <a:t>Teachers who avoid publically demonstrating a strong liking or disliking toward individual students</a:t>
            </a:r>
          </a:p>
          <a:p>
            <a:pPr lvl="1"/>
            <a:r>
              <a:rPr lang="en-US" dirty="0" smtClean="0"/>
              <a:t>Teachers/staff who are responsive to social dynamics and peer group affiliations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/>
              <a:t>P</a:t>
            </a:r>
            <a:r>
              <a:rPr lang="en-US" dirty="0" smtClean="0"/>
              <a:t>eer </a:t>
            </a:r>
            <a:r>
              <a:rPr lang="en-US" dirty="0"/>
              <a:t>acceptance increases in classrooms </a:t>
            </a:r>
            <a:r>
              <a:rPr lang="en-US" dirty="0" smtClean="0"/>
              <a:t>and </a:t>
            </a:r>
            <a:r>
              <a:rPr lang="en-US" dirty="0"/>
              <a:t>schools </a:t>
            </a:r>
            <a:r>
              <a:rPr lang="en-US" dirty="0" smtClean="0"/>
              <a:t>in </a:t>
            </a:r>
            <a:r>
              <a:rPr lang="en-US" dirty="0"/>
              <a:t>which responsiveness and student-centered practices </a:t>
            </a:r>
            <a:r>
              <a:rPr lang="en-US" dirty="0" smtClean="0"/>
              <a:t>receive </a:t>
            </a:r>
            <a:r>
              <a:rPr lang="en-US" dirty="0"/>
              <a:t>major </a:t>
            </a:r>
            <a:r>
              <a:rPr lang="en-US" dirty="0" smtClean="0"/>
              <a:t>focus</a:t>
            </a:r>
            <a:r>
              <a:rPr lang="en-US" baseline="30000" dirty="0" smtClean="0"/>
              <a:t>37,44-45</a:t>
            </a:r>
            <a:endParaRPr lang="en-US" sz="1400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Users\hearn\AppData\Local\Microsoft\Windows\Temporary Internet Files\Content.IE5\DQ39K9K8\important-notice-md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1065143" cy="73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Classroom management &amp; </a:t>
            </a:r>
            <a:br>
              <a:rPr lang="en-US" sz="2800" b="1" dirty="0" smtClean="0"/>
            </a:br>
            <a:r>
              <a:rPr lang="en-US" sz="2800" b="1" dirty="0" smtClean="0"/>
              <a:t>school-wide discipline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Contributing Factors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6213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/>
              <a:t>Positive student-student relationships exist in classrooms and schools that include</a:t>
            </a:r>
            <a:r>
              <a:rPr lang="en-US" sz="2600" dirty="0" smtClean="0"/>
              <a:t>:</a:t>
            </a:r>
          </a:p>
          <a:p>
            <a:pPr lvl="1"/>
            <a:r>
              <a:rPr lang="en-US" sz="2800" dirty="0"/>
              <a:t>O</a:t>
            </a:r>
            <a:r>
              <a:rPr lang="en-US" sz="2800" dirty="0" smtClean="0"/>
              <a:t>pportunities for supervised student interactions</a:t>
            </a:r>
          </a:p>
          <a:p>
            <a:pPr lvl="2"/>
            <a:r>
              <a:rPr lang="en-US" sz="2400" dirty="0" smtClean="0"/>
              <a:t>Peer-assisted learning activities</a:t>
            </a:r>
          </a:p>
          <a:p>
            <a:pPr lvl="2"/>
            <a:r>
              <a:rPr lang="en-US" sz="2400" dirty="0" smtClean="0"/>
              <a:t>Extra curricular activities</a:t>
            </a:r>
          </a:p>
          <a:p>
            <a:pPr lvl="2"/>
            <a:r>
              <a:rPr lang="en-US" sz="2400" dirty="0" smtClean="0"/>
              <a:t>Service learning opportunities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Autofit/>
          </a:bodyPr>
          <a:lstStyle/>
          <a:p>
            <a:r>
              <a:rPr lang="en-US" sz="2800" b="1" dirty="0"/>
              <a:t>Classroom management &amp; </a:t>
            </a:r>
            <a:br>
              <a:rPr lang="en-US" sz="2800" b="1" dirty="0"/>
            </a:br>
            <a:r>
              <a:rPr lang="en-US" sz="2800" b="1" dirty="0"/>
              <a:t>school-wide discipline</a:t>
            </a:r>
            <a:br>
              <a:rPr lang="en-US" sz="2800" b="1" dirty="0"/>
            </a:b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Contributing Factors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007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934909"/>
              </p:ext>
            </p:extLst>
          </p:nvPr>
        </p:nvGraphicFramePr>
        <p:xfrm>
          <a:off x="457200" y="2819400"/>
          <a:ext cx="8229600" cy="377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752600"/>
            <a:ext cx="8153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Positive student-student relationships exist in classrooms and schools that include: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Autofit/>
          </a:bodyPr>
          <a:lstStyle/>
          <a:p>
            <a:r>
              <a:rPr lang="en-US" sz="2800" b="1" dirty="0"/>
              <a:t>Classroom management &amp; </a:t>
            </a:r>
            <a:br>
              <a:rPr lang="en-US" sz="2800" b="1" dirty="0"/>
            </a:br>
            <a:r>
              <a:rPr lang="en-US" sz="2800" b="1" dirty="0"/>
              <a:t>school-wide discipline</a:t>
            </a:r>
            <a:br>
              <a:rPr lang="en-US" sz="2800" b="1" dirty="0"/>
            </a:b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Contributing Factors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313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H="1" flipV="1">
            <a:off x="5890864" y="4518557"/>
            <a:ext cx="552450" cy="56408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924198" y="1937276"/>
            <a:ext cx="552450" cy="56408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463999" y="2047954"/>
            <a:ext cx="552450" cy="56408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474645" y="4518557"/>
            <a:ext cx="552450" cy="56408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923623" y="2395682"/>
            <a:ext cx="3048000" cy="2286000"/>
          </a:xfrm>
          <a:prstGeom prst="roundRect">
            <a:avLst/>
          </a:prstGeom>
          <a:ln w="762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44039" y="2618161"/>
            <a:ext cx="3058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Student-Student Relationship </a:t>
            </a:r>
            <a:r>
              <a:rPr lang="en-US" sz="3200" b="1" dirty="0" smtClean="0">
                <a:latin typeface="+mj-lt"/>
              </a:rPr>
              <a:t>Recommended Strategies</a:t>
            </a:r>
            <a:endParaRPr lang="en-US" sz="32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57330" y="228600"/>
            <a:ext cx="2629469" cy="2302358"/>
          </a:xfrm>
          <a:prstGeom prst="ellips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00423" y="631549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Classroom Management &amp; School-wide Discipline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4434043"/>
            <a:ext cx="2629469" cy="2302358"/>
          </a:xfrm>
          <a:prstGeom prst="ellips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17693" y="516972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Educator Practices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0271" y="4434043"/>
            <a:ext cx="2629469" cy="2302358"/>
          </a:xfrm>
          <a:prstGeom prst="ellips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0035" y="220906"/>
            <a:ext cx="2629469" cy="2302358"/>
          </a:xfrm>
          <a:prstGeom prst="ellips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905" y="1066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Data Analysis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8006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Teaching Social-Emotional Skills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What  strategies, programs, and/or policies do you currently have in place at your school or in your classroom that promote student-student relationships?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36571"/>
            <a:ext cx="2008336" cy="198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94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r>
              <a:rPr lang="en-US" dirty="0"/>
              <a:t/>
            </a:r>
            <a:br>
              <a:rPr lang="en-US" dirty="0"/>
            </a:b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Recommended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Examine data, such as from </a:t>
            </a:r>
            <a:r>
              <a:rPr lang="en-US" sz="2800" i="1" dirty="0" smtClean="0"/>
              <a:t>Delaware School Climate Survey</a:t>
            </a:r>
            <a:endParaRPr lang="en-US" sz="2800" dirty="0" smtClean="0"/>
          </a:p>
          <a:p>
            <a:pPr lvl="2"/>
            <a:r>
              <a:rPr lang="en-US" sz="2800" dirty="0" smtClean="0"/>
              <a:t>Are student-student relationships viewed favorably across students, teacher/staff, and parents?</a:t>
            </a:r>
          </a:p>
          <a:p>
            <a:pPr lvl="3"/>
            <a:r>
              <a:rPr lang="en-US" sz="2400" dirty="0" smtClean="0"/>
              <a:t>Unfavorable responses would indicate the need for interventions and related staff development.</a:t>
            </a:r>
          </a:p>
          <a:p>
            <a:pPr lvl="2"/>
            <a:r>
              <a:rPr lang="en-US" sz="2800" dirty="0" smtClean="0"/>
              <a:t>Additional data should be gathered and examined to help determine </a:t>
            </a:r>
            <a:r>
              <a:rPr lang="en-US" sz="2800" i="1" dirty="0" smtClean="0"/>
              <a:t>why.</a:t>
            </a:r>
            <a:r>
              <a:rPr lang="en-US" sz="2800" dirty="0" smtClean="0"/>
              <a:t> </a:t>
            </a:r>
          </a:p>
          <a:p>
            <a:pPr lvl="2"/>
            <a:r>
              <a:rPr lang="en-US" sz="2800" dirty="0" smtClean="0"/>
              <a:t>Share results with focus groups.</a:t>
            </a:r>
          </a:p>
        </p:txBody>
      </p:sp>
      <p:pic>
        <p:nvPicPr>
          <p:cNvPr id="2053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56360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8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conducting focus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43400" cy="4876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 smtClean="0"/>
              <a:t>Focus group guide</a:t>
            </a:r>
          </a:p>
          <a:p>
            <a:pPr lvl="1"/>
            <a:r>
              <a:rPr lang="en-US" sz="2400" dirty="0" smtClean="0"/>
              <a:t>Information on:</a:t>
            </a:r>
          </a:p>
          <a:p>
            <a:pPr lvl="2"/>
            <a:r>
              <a:rPr lang="en-US" sz="2000" dirty="0" smtClean="0"/>
              <a:t>Designing questions</a:t>
            </a:r>
          </a:p>
          <a:p>
            <a:pPr lvl="2"/>
            <a:r>
              <a:rPr lang="en-US" sz="2000" dirty="0" smtClean="0"/>
              <a:t>Recruiting participants</a:t>
            </a:r>
          </a:p>
          <a:p>
            <a:pPr lvl="2"/>
            <a:r>
              <a:rPr lang="en-US" sz="2000" dirty="0" smtClean="0"/>
              <a:t>Conducting the group</a:t>
            </a:r>
          </a:p>
          <a:p>
            <a:pPr lvl="2"/>
            <a:r>
              <a:rPr lang="en-US" sz="2000" dirty="0" smtClean="0"/>
              <a:t>Analyzing data</a:t>
            </a:r>
          </a:p>
          <a:p>
            <a:pPr lvl="1"/>
            <a:r>
              <a:rPr lang="en-US" sz="2200" dirty="0" smtClean="0"/>
              <a:t>Provides examples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 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t="3609" r="8898" b="14826"/>
          <a:stretch/>
        </p:blipFill>
        <p:spPr bwMode="auto">
          <a:xfrm>
            <a:off x="5181600" y="1828800"/>
            <a:ext cx="3691974" cy="4634846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854046"/>
            <a:ext cx="490637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1600" b="1" i="1" dirty="0"/>
              <a:t>from Duke University </a:t>
            </a:r>
            <a:r>
              <a:rPr lang="en-US" sz="1600" i="1" dirty="0"/>
              <a:t>(https://assessment.trinity.duke.edu/documents/How_to_Conduct_a_Focus_Group.pdf)</a:t>
            </a:r>
          </a:p>
        </p:txBody>
      </p:sp>
    </p:spTree>
    <p:extLst>
      <p:ext uri="{BB962C8B-B14F-4D97-AF65-F5344CB8AC3E}">
        <p14:creationId xmlns:p14="http://schemas.microsoft.com/office/powerpoint/2010/main" val="36433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320040" y="304800"/>
            <a:ext cx="23469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00800" y="304800"/>
            <a:ext cx="2438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040" y="6629400"/>
            <a:ext cx="85191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960437"/>
            <a:ext cx="8229600" cy="4906963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36576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156A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 smtClean="0"/>
          </a:p>
          <a:p>
            <a:pPr marL="0" lvl="1"/>
            <a:r>
              <a:rPr lang="en-US" sz="3600" dirty="0">
                <a:solidFill>
                  <a:schemeClr val="tx2"/>
                </a:solidFill>
                <a:latin typeface="+mn-lt"/>
              </a:rPr>
              <a:t>Conducting 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diverse focus groups</a:t>
            </a:r>
          </a:p>
          <a:p>
            <a:pPr marL="0" lvl="1"/>
            <a:endParaRPr lang="en-US" sz="900" dirty="0" smtClean="0">
              <a:solidFill>
                <a:schemeClr val="tx2"/>
              </a:solidFill>
              <a:latin typeface="+mn-lt"/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3 groups by engagement: 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highly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engaged, less engaged, mixed engagement in extracurricular and academic 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activities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9</a:t>
            </a:r>
            <a:r>
              <a:rPr lang="en-US" sz="2400" baseline="30000" dirty="0" smtClean="0">
                <a:solidFill>
                  <a:schemeClr val="tx2"/>
                </a:solidFill>
                <a:latin typeface="+mn-lt"/>
              </a:rPr>
              <a:t>th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grade – 12</a:t>
            </a:r>
            <a:r>
              <a:rPr lang="en-US" sz="2400" baseline="30000" dirty="0">
                <a:solidFill>
                  <a:schemeClr val="tx2"/>
                </a:solidFill>
                <a:latin typeface="+mn-lt"/>
              </a:rPr>
              <a:t>th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 grade representations across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groups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17 students participated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7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African-American, 8 Caucasian, 2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other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11 female students, 6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male</a:t>
            </a:r>
          </a:p>
          <a:p>
            <a:pPr algn="l">
              <a:lnSpc>
                <a:spcPct val="170000"/>
              </a:lnSpc>
            </a:pPr>
            <a:endParaRPr lang="en-US" sz="2600" dirty="0"/>
          </a:p>
          <a:p>
            <a:pPr marL="457200" indent="-457200" algn="l">
              <a:lnSpc>
                <a:spcPct val="170000"/>
              </a:lnSpc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5" descr="C:\Users\pell\AppData\Local\Microsoft\Windows\Temporary Internet Files\Content.IE5\17JO2JOQ\MP90038627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010" y="5442903"/>
            <a:ext cx="1592580" cy="1061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156A3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1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Who we are:</a:t>
            </a:r>
          </a:p>
          <a:p>
            <a:pPr marL="41148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Debby Boyer – Director of the School-Age Unit Jamie Caruso – PBS Coach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University of Delaware – </a:t>
            </a:r>
          </a:p>
          <a:p>
            <a:pPr marL="11430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Center for Disabilities Studies (CDS)</a:t>
            </a:r>
          </a:p>
          <a:p>
            <a:pPr marL="114300" indent="0" algn="ctr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Positive Behavior Support (PBS) Project </a:t>
            </a:r>
          </a:p>
          <a:p>
            <a:pPr marL="11430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12" y="5257800"/>
            <a:ext cx="2619375" cy="13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85775" y="6096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002663"/>
                </a:solidFill>
                <a:latin typeface="Helvetica Neue" charset="0"/>
                <a:cs typeface="Geneva" charset="0"/>
              </a:rPr>
              <a:t>Student-Student Relationships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 Neue" charset="0"/>
                <a:ea typeface="ＭＳ Ｐゴシック" charset="0"/>
                <a:cs typeface="Geneva" charset="0"/>
              </a:defRPr>
            </a:lvl1pPr>
            <a:lvl2pPr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2pPr>
            <a:lvl3pPr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3pPr>
            <a:lvl4pPr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4pPr>
            <a:lvl5pPr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9pPr>
          </a:lstStyle>
          <a:p>
            <a:fld id="{180EDB81-0927-794A-A953-6AF7E6910949}" type="slidenum">
              <a:rPr lang="en-US">
                <a:solidFill>
                  <a:schemeClr val="bg1"/>
                </a:solidFill>
              </a:rPr>
              <a:pPr/>
              <a:t>30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3810000"/>
            <a:ext cx="6897688" cy="1815882"/>
          </a:xfrm>
          <a:prstGeom prst="rect">
            <a:avLst/>
          </a:prstGeom>
          <a:ln>
            <a:solidFill>
              <a:srgbClr val="002663"/>
            </a:solidFill>
          </a:ln>
        </p:spPr>
        <p:txBody>
          <a:bodyPr>
            <a:spAutoFit/>
          </a:bodyPr>
          <a:lstStyle/>
          <a:p>
            <a:pPr lvl="2">
              <a:defRPr/>
            </a:pPr>
            <a:r>
              <a:rPr lang="en-US" sz="1600" i="1" dirty="0">
                <a:solidFill>
                  <a:srgbClr val="002663"/>
                </a:solidFill>
                <a:latin typeface="Helvetica Neue"/>
                <a:cs typeface="Helvetica Neue"/>
              </a:rPr>
              <a:t>Probe further for specific issues, as needed:</a:t>
            </a:r>
          </a:p>
          <a:p>
            <a:pPr lvl="1">
              <a:defRPr/>
            </a:pPr>
            <a:endParaRPr lang="en-US" sz="1600" dirty="0">
              <a:solidFill>
                <a:srgbClr val="002663"/>
              </a:solidFill>
              <a:latin typeface="Helvetica Neue"/>
              <a:cs typeface="Helvetica Neue"/>
            </a:endParaRPr>
          </a:p>
          <a:p>
            <a:pPr marL="1200150" lvl="2" indent="-285750">
              <a:buFont typeface="Arial"/>
              <a:buChar char="•"/>
              <a:defRPr/>
            </a:pPr>
            <a:r>
              <a:rPr lang="en-US" sz="1600" b="1" dirty="0">
                <a:solidFill>
                  <a:srgbClr val="002663"/>
                </a:solidFill>
                <a:latin typeface="Helvetica Neue"/>
                <a:cs typeface="Helvetica Neue"/>
              </a:rPr>
              <a:t>Lots of high schools have groups or cliques that may not get along. Does this happen here?</a:t>
            </a:r>
          </a:p>
          <a:p>
            <a:pPr marL="1200150" lvl="2" indent="-285750">
              <a:buFont typeface="Arial"/>
              <a:buChar char="•"/>
              <a:defRPr/>
            </a:pPr>
            <a:endParaRPr lang="en-US" sz="1600" b="1" dirty="0">
              <a:solidFill>
                <a:srgbClr val="002663"/>
              </a:solidFill>
              <a:latin typeface="Helvetica Neue"/>
              <a:cs typeface="Helvetica Neue"/>
            </a:endParaRPr>
          </a:p>
          <a:p>
            <a:pPr lvl="2">
              <a:defRPr/>
            </a:pPr>
            <a:r>
              <a:rPr lang="en-US" sz="1600" i="1" dirty="0" smtClean="0">
                <a:solidFill>
                  <a:srgbClr val="002663"/>
                </a:solidFill>
                <a:latin typeface="Helvetica Neue"/>
                <a:cs typeface="Helvetica Neue"/>
              </a:rPr>
              <a:t>[</a:t>
            </a:r>
            <a:r>
              <a:rPr lang="en-US" sz="1600" i="1" dirty="0">
                <a:solidFill>
                  <a:srgbClr val="002663"/>
                </a:solidFill>
                <a:latin typeface="Helvetica Neue"/>
                <a:cs typeface="Helvetica Neue"/>
              </a:rPr>
              <a:t>Give respondents a chance to name a second or third problem so that you develop your understanding of the major concerns.]</a:t>
            </a:r>
          </a:p>
        </p:txBody>
      </p:sp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782638" y="1735138"/>
            <a:ext cx="7143750" cy="1754187"/>
          </a:xfrm>
          <a:prstGeom prst="rect">
            <a:avLst/>
          </a:prstGeom>
          <a:solidFill>
            <a:srgbClr val="002663"/>
          </a:solidFill>
          <a:ln w="9525">
            <a:solidFill>
              <a:srgbClr val="00266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Neue" charset="0"/>
                <a:ea typeface="ＭＳ Ｐゴシック" charset="0"/>
                <a:cs typeface="Geneva" charset="0"/>
              </a:defRPr>
            </a:lvl1pPr>
            <a:lvl2pPr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2pPr>
            <a:lvl3pPr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3pPr>
            <a:lvl4pPr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4pPr>
            <a:lvl5pPr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Think for a minute about how students in this school get along with each other.  What do you think the main problems are? </a:t>
            </a:r>
          </a:p>
          <a:p>
            <a:endParaRPr lang="en-US" b="1" i="1">
              <a:solidFill>
                <a:schemeClr val="bg1"/>
              </a:solidFill>
            </a:endParaRPr>
          </a:p>
          <a:p>
            <a:r>
              <a:rPr lang="en-US" b="1">
                <a:solidFill>
                  <a:schemeClr val="bg1"/>
                </a:solidFill>
              </a:rPr>
              <a:t>So that everyone has a chance to talk, please start with what you think the single biggest problem is that keeps kids from getting along better.</a:t>
            </a:r>
          </a:p>
        </p:txBody>
      </p:sp>
      <p:pic>
        <p:nvPicPr>
          <p:cNvPr id="34822" name="Picture 7" descr="C:\Users\pell\AppData\Local\Microsoft\Windows\Temporary Internet Files\Content.IE5\RO5P3QNL\MP90038525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049713"/>
            <a:ext cx="1585913" cy="1828800"/>
          </a:xfrm>
          <a:prstGeom prst="rect">
            <a:avLst/>
          </a:prstGeom>
          <a:noFill/>
          <a:ln w="9525">
            <a:solidFill>
              <a:srgbClr val="0026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31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6781800" cy="876300"/>
          </a:xfrm>
          <a:solidFill>
            <a:srgbClr val="002663"/>
          </a:solidFill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Helvetica Neue" charset="0"/>
                <a:cs typeface="Geneva" charset="0"/>
              </a:rPr>
              <a:t>We’ve talked a good bit about some of the problems, now we’d like to move to </a:t>
            </a:r>
            <a:r>
              <a:rPr lang="en-US" sz="2000" b="1" u="sng" dirty="0">
                <a:solidFill>
                  <a:schemeClr val="bg1"/>
                </a:solidFill>
                <a:latin typeface="Helvetica Neue" charset="0"/>
                <a:cs typeface="Geneva" charset="0"/>
              </a:rPr>
              <a:t>how to improve things</a:t>
            </a:r>
            <a:r>
              <a:rPr lang="en-US" sz="2000" b="1" dirty="0">
                <a:solidFill>
                  <a:schemeClr val="bg1"/>
                </a:solidFill>
                <a:latin typeface="Helvetica Neue" charset="0"/>
                <a:cs typeface="Geneva" charset="0"/>
              </a:rPr>
              <a:t>…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90600" y="2590800"/>
            <a:ext cx="6781800" cy="3535363"/>
          </a:xfrm>
        </p:spPr>
        <p:txBody>
          <a:bodyPr/>
          <a:lstStyle/>
          <a:p>
            <a:endParaRPr lang="en-US" sz="2400">
              <a:solidFill>
                <a:srgbClr val="002663"/>
              </a:solidFill>
              <a:latin typeface="Helvetica Neue" charset="0"/>
              <a:cs typeface="Geneva" charset="0"/>
            </a:endParaRPr>
          </a:p>
          <a:p>
            <a:endParaRPr lang="en-US">
              <a:latin typeface="Helvetica Neue" charset="0"/>
              <a:cs typeface="Geneva" charset="0"/>
            </a:endParaRPr>
          </a:p>
          <a:p>
            <a:endParaRPr lang="en-US">
              <a:latin typeface="Helvetica Neue" charset="0"/>
              <a:cs typeface="Geneva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 Neue" charset="0"/>
                <a:ea typeface="ＭＳ Ｐゴシック" charset="0"/>
                <a:cs typeface="Geneva" charset="0"/>
              </a:defRPr>
            </a:lvl1pPr>
            <a:lvl2pPr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2pPr>
            <a:lvl3pPr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3pPr>
            <a:lvl4pPr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4pPr>
            <a:lvl5pPr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Helvetica Neue" charset="0"/>
                <a:ea typeface="Geneva" charset="0"/>
                <a:cs typeface="Geneva" charset="0"/>
              </a:defRPr>
            </a:lvl9pPr>
          </a:lstStyle>
          <a:p>
            <a:fld id="{6D04259F-6DF4-FA4D-9494-0EF809ECB788}" type="slidenum">
              <a:rPr lang="en-US">
                <a:solidFill>
                  <a:schemeClr val="bg1"/>
                </a:solidFill>
              </a:rPr>
              <a:pPr/>
              <a:t>31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609600" y="1981200"/>
            <a:ext cx="73152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u="sng">
                <a:solidFill>
                  <a:srgbClr val="002663"/>
                </a:solidFill>
                <a:latin typeface="Helvetica Neue" charset="0"/>
                <a:cs typeface="Geneva" charset="0"/>
              </a:rPr>
              <a:t>Student-Student Relationships</a:t>
            </a:r>
          </a:p>
          <a:p>
            <a:pPr lvl="1"/>
            <a:r>
              <a:rPr lang="en-US" b="1">
                <a:solidFill>
                  <a:srgbClr val="002663"/>
                </a:solidFill>
              </a:rPr>
              <a:t>What ideas do you have about how to help kids get along better at this school?</a:t>
            </a:r>
          </a:p>
          <a:p>
            <a:endParaRPr lang="en-US" i="1">
              <a:solidFill>
                <a:srgbClr val="002663"/>
              </a:solidFill>
              <a:latin typeface="Helvetica Neue" charset="0"/>
              <a:cs typeface="Geneva" charset="0"/>
            </a:endParaRPr>
          </a:p>
          <a:p>
            <a:r>
              <a:rPr lang="en-US" u="sng">
                <a:solidFill>
                  <a:srgbClr val="002663"/>
                </a:solidFill>
                <a:latin typeface="Helvetica Neue" charset="0"/>
                <a:cs typeface="Geneva" charset="0"/>
              </a:rPr>
              <a:t>Student-Teacher Relationships</a:t>
            </a:r>
          </a:p>
          <a:p>
            <a:pPr lvl="1"/>
            <a:r>
              <a:rPr lang="en-US" b="1">
                <a:solidFill>
                  <a:srgbClr val="002663"/>
                </a:solidFill>
              </a:rPr>
              <a:t>What ideas do you have about how to help students and teachers get along better? *</a:t>
            </a:r>
          </a:p>
          <a:p>
            <a:endParaRPr lang="en-US">
              <a:solidFill>
                <a:srgbClr val="002663"/>
              </a:solidFill>
              <a:latin typeface="Helvetica Neue" charset="0"/>
              <a:cs typeface="Geneva" charset="0"/>
            </a:endParaRPr>
          </a:p>
          <a:p>
            <a:r>
              <a:rPr lang="en-US" u="sng">
                <a:solidFill>
                  <a:srgbClr val="002663"/>
                </a:solidFill>
                <a:cs typeface="Geneva" charset="0"/>
              </a:rPr>
              <a:t>Safety:</a:t>
            </a:r>
          </a:p>
          <a:p>
            <a:pPr lvl="1"/>
            <a:r>
              <a:rPr lang="en-US" b="1">
                <a:solidFill>
                  <a:srgbClr val="002663"/>
                </a:solidFill>
              </a:rPr>
              <a:t>What ideas do you have about ways to make students feel safer at school?</a:t>
            </a:r>
          </a:p>
          <a:p>
            <a:endParaRPr lang="en-US">
              <a:solidFill>
                <a:srgbClr val="002663"/>
              </a:solidFill>
              <a:cs typeface="Geneva" charset="0"/>
            </a:endParaRPr>
          </a:p>
          <a:p>
            <a:r>
              <a:rPr lang="en-US" u="sng">
                <a:solidFill>
                  <a:srgbClr val="002663"/>
                </a:solidFill>
                <a:cs typeface="Geneva" charset="0"/>
              </a:rPr>
              <a:t>School Pride:</a:t>
            </a:r>
          </a:p>
          <a:p>
            <a:pPr lvl="1"/>
            <a:r>
              <a:rPr lang="en-US" b="1">
                <a:solidFill>
                  <a:srgbClr val="002663"/>
                </a:solidFill>
              </a:rPr>
              <a:t>What ideas to you have about ways to make students proud of this school?</a:t>
            </a:r>
          </a:p>
        </p:txBody>
      </p:sp>
    </p:spTree>
    <p:extLst>
      <p:ext uri="{BB962C8B-B14F-4D97-AF65-F5344CB8AC3E}">
        <p14:creationId xmlns:p14="http://schemas.microsoft.com/office/powerpoint/2010/main" val="301056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320040" y="304800"/>
            <a:ext cx="23469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00800" y="304800"/>
            <a:ext cx="2438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040" y="6629400"/>
            <a:ext cx="85191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156A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dirty="0" smtClean="0"/>
          </a:p>
          <a:p>
            <a:pPr lvl="1" algn="l"/>
            <a:r>
              <a:rPr lang="en-US" b="1" dirty="0" smtClean="0">
                <a:solidFill>
                  <a:srgbClr val="464653"/>
                </a:solidFill>
                <a:latin typeface="+mn-lt"/>
              </a:rPr>
              <a:t>Students’ Feedback (or “Data”)</a:t>
            </a:r>
          </a:p>
          <a:p>
            <a:pPr lvl="1" algn="l"/>
            <a:endParaRPr lang="en-US" sz="900" b="1" dirty="0">
              <a:solidFill>
                <a:srgbClr val="464653"/>
              </a:solidFill>
              <a:latin typeface="+mn-lt"/>
            </a:endParaRPr>
          </a:p>
          <a:p>
            <a:pPr lvl="1" algn="l"/>
            <a:r>
              <a:rPr lang="en-US" sz="2000" b="1" dirty="0" smtClean="0">
                <a:solidFill>
                  <a:srgbClr val="464653"/>
                </a:solidFill>
                <a:latin typeface="+mn-lt"/>
              </a:rPr>
              <a:t>What Students Considered as Challenges for the School:</a:t>
            </a:r>
          </a:p>
          <a:p>
            <a:pPr algn="l"/>
            <a:endParaRPr lang="en-US" sz="900" b="1" dirty="0" smtClean="0">
              <a:solidFill>
                <a:srgbClr val="464653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464653"/>
                </a:solidFill>
                <a:latin typeface="+mn-lt"/>
              </a:rPr>
              <a:t>1. Groups </a:t>
            </a:r>
            <a:r>
              <a:rPr lang="en-US" sz="2000" dirty="0">
                <a:solidFill>
                  <a:srgbClr val="464653"/>
                </a:solidFill>
                <a:latin typeface="+mn-lt"/>
              </a:rPr>
              <a:t>often do not know, </a:t>
            </a:r>
            <a:endParaRPr lang="en-US" sz="2000" dirty="0" smtClean="0">
              <a:solidFill>
                <a:srgbClr val="464653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464653"/>
                </a:solidFill>
                <a:latin typeface="+mn-lt"/>
              </a:rPr>
              <a:t>understand</a:t>
            </a:r>
            <a:r>
              <a:rPr lang="en-US" sz="2000" dirty="0">
                <a:solidFill>
                  <a:srgbClr val="464653"/>
                </a:solidFill>
                <a:latin typeface="+mn-lt"/>
              </a:rPr>
              <a:t>, or like each other</a:t>
            </a:r>
          </a:p>
          <a:p>
            <a:endParaRPr lang="en-US" sz="2000" dirty="0">
              <a:solidFill>
                <a:srgbClr val="464653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464653"/>
                </a:solidFill>
                <a:latin typeface="+mn-lt"/>
              </a:rPr>
              <a:t>2. Students </a:t>
            </a:r>
            <a:r>
              <a:rPr lang="en-US" sz="2000" dirty="0">
                <a:solidFill>
                  <a:srgbClr val="464653"/>
                </a:solidFill>
                <a:latin typeface="+mn-lt"/>
              </a:rPr>
              <a:t>receive differential treatment </a:t>
            </a:r>
            <a:endParaRPr lang="en-US" sz="2000" dirty="0" smtClean="0">
              <a:solidFill>
                <a:srgbClr val="464653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464653"/>
                </a:solidFill>
                <a:latin typeface="+mn-lt"/>
              </a:rPr>
              <a:t>from </a:t>
            </a:r>
            <a:r>
              <a:rPr lang="en-US" sz="2000" dirty="0">
                <a:solidFill>
                  <a:srgbClr val="464653"/>
                </a:solidFill>
                <a:latin typeface="+mn-lt"/>
              </a:rPr>
              <a:t>adults </a:t>
            </a:r>
            <a:r>
              <a:rPr lang="en-US" sz="2000" dirty="0" smtClean="0">
                <a:solidFill>
                  <a:srgbClr val="464653"/>
                </a:solidFill>
                <a:latin typeface="+mn-lt"/>
              </a:rPr>
              <a:t>depending </a:t>
            </a:r>
            <a:r>
              <a:rPr lang="en-US" sz="2000" dirty="0">
                <a:solidFill>
                  <a:srgbClr val="464653"/>
                </a:solidFill>
                <a:latin typeface="+mn-lt"/>
              </a:rPr>
              <a:t>on academic work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000" b="1" dirty="0" smtClean="0">
              <a:solidFill>
                <a:srgbClr val="464653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900" b="1" dirty="0" smtClean="0">
              <a:solidFill>
                <a:srgbClr val="464653"/>
              </a:solidFill>
              <a:latin typeface="+mn-lt"/>
            </a:endParaRPr>
          </a:p>
        </p:txBody>
      </p:sp>
      <p:pic>
        <p:nvPicPr>
          <p:cNvPr id="10" name="Picture 2" descr="C:\Users\pell\AppData\Local\Microsoft\Windows\Temporary Internet Files\Content.IE5\72CIBKC5\MP9003997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79224"/>
            <a:ext cx="1929808" cy="1286036"/>
          </a:xfrm>
          <a:prstGeom prst="rect">
            <a:avLst/>
          </a:prstGeom>
          <a:ln>
            <a:solidFill>
              <a:srgbClr val="0156A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2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0"/>
            <a:ext cx="8534400" cy="533400"/>
          </a:xfrm>
          <a:solidFill>
            <a:schemeClr val="bg1"/>
          </a:solidFill>
          <a:ln>
            <a:solidFill>
              <a:srgbClr val="0156A3"/>
            </a:solidFill>
          </a:ln>
        </p:spPr>
        <p:txBody>
          <a:bodyPr anchor="ctr">
            <a:noAutofit/>
          </a:bodyPr>
          <a:lstStyle/>
          <a:p>
            <a:pPr algn="l"/>
            <a:r>
              <a:rPr lang="en-US" sz="2200" b="1" cap="none" dirty="0" smtClean="0">
                <a:solidFill>
                  <a:srgbClr val="0070C0"/>
                </a:solidFill>
              </a:rPr>
              <a:t>1. Groups often do not know, understand, or like each other</a:t>
            </a:r>
            <a:endParaRPr lang="en-US" sz="2200" b="1" cap="non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228600" y="1600200"/>
            <a:ext cx="8991600" cy="5029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900" u="sng" dirty="0" smtClean="0">
                <a:solidFill>
                  <a:srgbClr val="464653"/>
                </a:solidFill>
              </a:rPr>
              <a:t>Groups were identified based on several characteristics</a:t>
            </a:r>
          </a:p>
          <a:p>
            <a:pPr lvl="2"/>
            <a:r>
              <a:rPr lang="en-US" sz="1600" dirty="0" smtClean="0">
                <a:solidFill>
                  <a:srgbClr val="464653"/>
                </a:solidFill>
              </a:rPr>
              <a:t>Academic program</a:t>
            </a:r>
          </a:p>
          <a:p>
            <a:pPr lvl="2"/>
            <a:r>
              <a:rPr lang="en-US" sz="1600" dirty="0" smtClean="0">
                <a:solidFill>
                  <a:srgbClr val="464653"/>
                </a:solidFill>
              </a:rPr>
              <a:t>Neighborhood</a:t>
            </a:r>
          </a:p>
          <a:p>
            <a:pPr lvl="2"/>
            <a:r>
              <a:rPr lang="en-US" sz="1600" dirty="0" smtClean="0">
                <a:solidFill>
                  <a:srgbClr val="464653"/>
                </a:solidFill>
              </a:rPr>
              <a:t>Extracurricular activities</a:t>
            </a:r>
          </a:p>
          <a:p>
            <a:pPr lvl="2"/>
            <a:endParaRPr lang="en-US" sz="1100" dirty="0" smtClean="0">
              <a:solidFill>
                <a:srgbClr val="464653"/>
              </a:solidFill>
            </a:endParaRPr>
          </a:p>
          <a:p>
            <a:pPr marL="457200" lvl="1" indent="0">
              <a:buNone/>
            </a:pPr>
            <a:r>
              <a:rPr lang="en-US" sz="1900" u="sng" dirty="0" smtClean="0">
                <a:solidFill>
                  <a:srgbClr val="464653"/>
                </a:solidFill>
              </a:rPr>
              <a:t>There are limited opportunities for groups to work together</a:t>
            </a:r>
          </a:p>
          <a:p>
            <a:pPr lvl="2"/>
            <a:r>
              <a:rPr lang="en-US" sz="1600" dirty="0" smtClean="0">
                <a:solidFill>
                  <a:srgbClr val="464653"/>
                </a:solidFill>
              </a:rPr>
              <a:t>Advisory period is seen as more of a hindrance</a:t>
            </a:r>
          </a:p>
          <a:p>
            <a:pPr lvl="2"/>
            <a:r>
              <a:rPr lang="en-US" sz="1600" dirty="0" smtClean="0">
                <a:solidFill>
                  <a:srgbClr val="464653"/>
                </a:solidFill>
              </a:rPr>
              <a:t>Differences create misunderstandings  </a:t>
            </a:r>
          </a:p>
          <a:p>
            <a:pPr lvl="2"/>
            <a:endParaRPr lang="en-US" sz="1100" dirty="0" smtClean="0">
              <a:solidFill>
                <a:srgbClr val="464653"/>
              </a:solidFill>
            </a:endParaRPr>
          </a:p>
          <a:p>
            <a:pPr marL="457200" lvl="1" indent="0">
              <a:buNone/>
            </a:pPr>
            <a:r>
              <a:rPr lang="en-US" sz="1900" u="sng" dirty="0" smtClean="0">
                <a:solidFill>
                  <a:srgbClr val="464653"/>
                </a:solidFill>
              </a:rPr>
              <a:t>Groups ignore and/or intimidate each other</a:t>
            </a:r>
          </a:p>
          <a:p>
            <a:pPr lvl="2"/>
            <a:r>
              <a:rPr lang="en-US" sz="1600" dirty="0" smtClean="0">
                <a:solidFill>
                  <a:srgbClr val="464653"/>
                </a:solidFill>
              </a:rPr>
              <a:t>Hallway concerns</a:t>
            </a:r>
          </a:p>
          <a:p>
            <a:pPr lvl="2"/>
            <a:r>
              <a:rPr lang="en-US" sz="1600" dirty="0" smtClean="0">
                <a:solidFill>
                  <a:srgbClr val="464653"/>
                </a:solidFill>
              </a:rPr>
              <a:t>Rumors spreading, especially through technology</a:t>
            </a:r>
          </a:p>
          <a:p>
            <a:pPr lvl="2"/>
            <a:endParaRPr lang="en-US" sz="1100" dirty="0" smtClean="0">
              <a:solidFill>
                <a:srgbClr val="464653"/>
              </a:solidFill>
            </a:endParaRPr>
          </a:p>
          <a:p>
            <a:pPr marL="457200" lvl="1" indent="0">
              <a:buNone/>
            </a:pPr>
            <a:r>
              <a:rPr lang="en-US" sz="1900" u="sng" dirty="0" smtClean="0">
                <a:solidFill>
                  <a:srgbClr val="464653"/>
                </a:solidFill>
              </a:rPr>
              <a:t>Students see it as an </a:t>
            </a:r>
            <a:r>
              <a:rPr lang="en-US" sz="1900" i="1" u="sng" dirty="0" smtClean="0">
                <a:solidFill>
                  <a:srgbClr val="464653"/>
                </a:solidFill>
              </a:rPr>
              <a:t>individual responsibility </a:t>
            </a:r>
            <a:r>
              <a:rPr lang="en-US" sz="1900" u="sng" dirty="0" smtClean="0">
                <a:solidFill>
                  <a:srgbClr val="464653"/>
                </a:solidFill>
              </a:rPr>
              <a:t>to avoid conflict and protect themselves </a:t>
            </a:r>
          </a:p>
          <a:p>
            <a:pPr lvl="2"/>
            <a:r>
              <a:rPr lang="en-US" sz="1600" dirty="0" smtClean="0">
                <a:solidFill>
                  <a:srgbClr val="464653"/>
                </a:solidFill>
              </a:rPr>
              <a:t>Avoid problem areas</a:t>
            </a:r>
          </a:p>
          <a:p>
            <a:pPr lvl="2"/>
            <a:r>
              <a:rPr lang="en-US" sz="1600" dirty="0" smtClean="0">
                <a:solidFill>
                  <a:srgbClr val="464653"/>
                </a:solidFill>
              </a:rPr>
              <a:t>Concern about inconsistent response by adults to discipline issues</a:t>
            </a:r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2057400"/>
            <a:ext cx="1905000" cy="1938992"/>
          </a:xfrm>
          <a:prstGeom prst="rect">
            <a:avLst/>
          </a:prstGeom>
          <a:solidFill>
            <a:srgbClr val="FFC000"/>
          </a:solidFill>
          <a:ln>
            <a:solidFill>
              <a:srgbClr val="0156A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A7E"/>
                </a:solidFill>
              </a:rPr>
              <a:t>“</a:t>
            </a:r>
            <a:r>
              <a:rPr lang="en-US" sz="2400" i="1" cap="small" dirty="0">
                <a:solidFill>
                  <a:srgbClr val="002A7E"/>
                </a:solidFill>
              </a:rPr>
              <a:t>W</a:t>
            </a:r>
            <a:r>
              <a:rPr lang="en-US" sz="2400" i="1" dirty="0">
                <a:solidFill>
                  <a:srgbClr val="002A7E"/>
                </a:solidFill>
              </a:rPr>
              <a:t>e don’t know them and they don’t know us</a:t>
            </a:r>
            <a:r>
              <a:rPr lang="en-US" sz="2400" i="1" dirty="0" smtClean="0">
                <a:solidFill>
                  <a:srgbClr val="002A7E"/>
                </a:solidFill>
              </a:rPr>
              <a:t>.”</a:t>
            </a:r>
            <a:endParaRPr lang="en-US" sz="2400" dirty="0">
              <a:solidFill>
                <a:srgbClr val="002A7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20040" y="304800"/>
            <a:ext cx="23469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400800" y="304800"/>
            <a:ext cx="2438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pell\AppData\Local\Microsoft\Windows\Temporary Internet Files\Content.IE5\72CIBKC5\MP9003997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615" y="4538582"/>
            <a:ext cx="964904" cy="643018"/>
          </a:xfrm>
          <a:prstGeom prst="rect">
            <a:avLst/>
          </a:prstGeom>
          <a:ln>
            <a:solidFill>
              <a:srgbClr val="0156A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8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2263" y="609600"/>
            <a:ext cx="8821737" cy="506413"/>
          </a:xfrm>
          <a:solidFill>
            <a:schemeClr val="bg1"/>
          </a:solidFill>
          <a:ln>
            <a:solidFill>
              <a:srgbClr val="0156A3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700" b="1" cap="none" dirty="0" smtClean="0">
                <a:solidFill>
                  <a:srgbClr val="0070C0"/>
                </a:solidFill>
              </a:rPr>
              <a:t>2. Students receive differential treatment from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6248400" cy="61722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8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sz="1900" u="sng" dirty="0" smtClean="0">
                <a:solidFill>
                  <a:srgbClr val="464653"/>
                </a:solidFill>
              </a:rPr>
              <a:t>Students perceive teachers to be less engaged and less effective in Lower level classes (sense of “giving up”)</a:t>
            </a:r>
          </a:p>
          <a:p>
            <a:pPr lvl="2"/>
            <a:r>
              <a:rPr lang="en-US" sz="1600" dirty="0" smtClean="0">
                <a:solidFill>
                  <a:srgbClr val="464653"/>
                </a:solidFill>
              </a:rPr>
              <a:t>Students believe administration is not aware of these issues in the classroom</a:t>
            </a:r>
          </a:p>
          <a:p>
            <a:pPr lvl="2"/>
            <a:endParaRPr lang="en-US" sz="800" dirty="0" smtClean="0">
              <a:solidFill>
                <a:srgbClr val="464653"/>
              </a:solidFill>
            </a:endParaRPr>
          </a:p>
          <a:p>
            <a:pPr marL="457200" lvl="1" indent="0">
              <a:buNone/>
            </a:pPr>
            <a:r>
              <a:rPr lang="en-US" sz="1900" u="sng" dirty="0" smtClean="0">
                <a:solidFill>
                  <a:srgbClr val="464653"/>
                </a:solidFill>
              </a:rPr>
              <a:t>Students believe that rules are not always enforced fairly</a:t>
            </a:r>
          </a:p>
          <a:p>
            <a:pPr lvl="2"/>
            <a:r>
              <a:rPr lang="en-US" sz="1600" dirty="0">
                <a:solidFill>
                  <a:srgbClr val="464653"/>
                </a:solidFill>
              </a:rPr>
              <a:t>S</a:t>
            </a:r>
            <a:r>
              <a:rPr lang="en-US" sz="1600" dirty="0" smtClean="0">
                <a:solidFill>
                  <a:srgbClr val="464653"/>
                </a:solidFill>
              </a:rPr>
              <a:t>tudents in less rigorous classes can get away with more because they are not held to same standard</a:t>
            </a:r>
          </a:p>
          <a:p>
            <a:pPr lvl="2"/>
            <a:r>
              <a:rPr lang="en-US" sz="1600" dirty="0" smtClean="0">
                <a:solidFill>
                  <a:srgbClr val="464653"/>
                </a:solidFill>
              </a:rPr>
              <a:t>Personal relationships with adults allow students to get away with things</a:t>
            </a:r>
          </a:p>
          <a:p>
            <a:pPr lvl="2"/>
            <a:r>
              <a:rPr lang="en-US" sz="1600" dirty="0" smtClean="0">
                <a:solidFill>
                  <a:srgbClr val="464653"/>
                </a:solidFill>
              </a:rPr>
              <a:t>Positive Behavior Support program is not used consistently</a:t>
            </a:r>
          </a:p>
          <a:p>
            <a:pPr lvl="2"/>
            <a:endParaRPr lang="en-US" sz="800" dirty="0" smtClean="0">
              <a:solidFill>
                <a:srgbClr val="464653"/>
              </a:solidFill>
            </a:endParaRPr>
          </a:p>
          <a:p>
            <a:pPr marL="457200" lvl="1" indent="0">
              <a:buNone/>
            </a:pPr>
            <a:r>
              <a:rPr lang="en-US" sz="1900" u="sng" dirty="0" smtClean="0">
                <a:solidFill>
                  <a:srgbClr val="464653"/>
                </a:solidFill>
              </a:rPr>
              <a:t>Students who benefit from preferential treatment still view it as unfair</a:t>
            </a:r>
          </a:p>
          <a:p>
            <a:pPr marL="457200" lvl="1" indent="0">
              <a:buNone/>
            </a:pPr>
            <a:endParaRPr lang="en-US" sz="900" dirty="0">
              <a:solidFill>
                <a:srgbClr val="464653"/>
              </a:solidFill>
            </a:endParaRPr>
          </a:p>
          <a:p>
            <a:pPr marL="457200" lvl="1" indent="0">
              <a:buNone/>
            </a:pPr>
            <a:r>
              <a:rPr lang="en-US" sz="1900" u="sng" dirty="0" smtClean="0">
                <a:solidFill>
                  <a:srgbClr val="464653"/>
                </a:solidFill>
              </a:rPr>
              <a:t>The PBS program is not used consistently.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4473476"/>
            <a:ext cx="2897372" cy="2308324"/>
          </a:xfrm>
          <a:prstGeom prst="rect">
            <a:avLst/>
          </a:prstGeom>
          <a:solidFill>
            <a:srgbClr val="FFC000"/>
          </a:solidFill>
          <a:ln>
            <a:solidFill>
              <a:srgbClr val="0156A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A7E"/>
                </a:solidFill>
              </a:rPr>
              <a:t>“</a:t>
            </a:r>
            <a:r>
              <a:rPr lang="en-US" i="1" dirty="0">
                <a:solidFill>
                  <a:srgbClr val="002A7E"/>
                </a:solidFill>
              </a:rPr>
              <a:t>And my teacher decided to raise [my grade] to 90 just because she, I guess, she liked me more than the other student…and the other student was left with a B</a:t>
            </a:r>
            <a:r>
              <a:rPr lang="en-US" i="1" dirty="0" smtClean="0">
                <a:solidFill>
                  <a:srgbClr val="002A7E"/>
                </a:solidFill>
              </a:rPr>
              <a:t>.”</a:t>
            </a: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8270" y="1219200"/>
            <a:ext cx="2590800" cy="2308324"/>
          </a:xfrm>
          <a:prstGeom prst="rect">
            <a:avLst/>
          </a:prstGeom>
          <a:solidFill>
            <a:srgbClr val="FFC000"/>
          </a:solidFill>
          <a:ln>
            <a:solidFill>
              <a:srgbClr val="0156A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2A7E"/>
                </a:solidFill>
              </a:rPr>
              <a:t>“</a:t>
            </a:r>
            <a:r>
              <a:rPr lang="en-US" i="1" dirty="0">
                <a:solidFill>
                  <a:srgbClr val="002A7E"/>
                </a:solidFill>
              </a:rPr>
              <a:t>O</a:t>
            </a:r>
            <a:r>
              <a:rPr lang="en-US" i="1" dirty="0" smtClean="0">
                <a:solidFill>
                  <a:srgbClr val="002A7E"/>
                </a:solidFill>
              </a:rPr>
              <a:t>ne </a:t>
            </a:r>
            <a:r>
              <a:rPr lang="en-US" i="1" dirty="0">
                <a:solidFill>
                  <a:srgbClr val="002A7E"/>
                </a:solidFill>
              </a:rPr>
              <a:t>of my teachers will, like before a football game, ask who is going to the football game, and if you raise your hand, he’ll give you two </a:t>
            </a:r>
            <a:r>
              <a:rPr lang="en-US" i="1" dirty="0" smtClean="0">
                <a:solidFill>
                  <a:srgbClr val="002A7E"/>
                </a:solidFill>
              </a:rPr>
              <a:t>‘tickets’.</a:t>
            </a:r>
            <a:r>
              <a:rPr lang="en-US" i="1" dirty="0">
                <a:solidFill>
                  <a:srgbClr val="002A7E"/>
                </a:solidFill>
              </a:rPr>
              <a:t>”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20040" y="304800"/>
            <a:ext cx="23469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400800" y="304800"/>
            <a:ext cx="2438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pell\AppData\Local\Microsoft\Windows\Temporary Internet Files\Content.IE5\72CIBKC5\MP9003997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90585"/>
            <a:ext cx="1244008" cy="829015"/>
          </a:xfrm>
          <a:prstGeom prst="rect">
            <a:avLst/>
          </a:prstGeom>
          <a:ln>
            <a:solidFill>
              <a:srgbClr val="0156A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040" y="1295400"/>
            <a:ext cx="8442960" cy="457200"/>
          </a:xfrm>
          <a:prstGeom prst="rect">
            <a:avLst/>
          </a:prstGeom>
          <a:solidFill>
            <a:schemeClr val="bg1"/>
          </a:solidFill>
          <a:ln>
            <a:solidFill>
              <a:srgbClr val="015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229600" cy="609600"/>
          </a:xfrm>
          <a:solidFill>
            <a:srgbClr val="002A7E"/>
          </a:solidFill>
          <a:ln>
            <a:solidFill>
              <a:srgbClr val="0156A3"/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rgbClr val="99CCFF"/>
                </a:solidFill>
              </a:rPr>
              <a:t>Potential Avenues for Change</a:t>
            </a:r>
            <a:endParaRPr lang="en-US" sz="2800" dirty="0">
              <a:solidFill>
                <a:srgbClr val="99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52400" y="1371600"/>
            <a:ext cx="8458200" cy="5257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Develop more diverse relationships among students</a:t>
            </a:r>
          </a:p>
          <a:p>
            <a:endParaRPr lang="en-US" sz="1100" dirty="0" smtClean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en-US" sz="2100" b="1" dirty="0" smtClean="0">
                <a:solidFill>
                  <a:srgbClr val="464653"/>
                </a:solidFill>
              </a:rPr>
              <a:t>Student Ideas: </a:t>
            </a:r>
          </a:p>
          <a:p>
            <a:pPr lvl="1">
              <a:buFont typeface="Wingdings" pitchFamily="2" charset="2"/>
              <a:buChar char="Ø"/>
            </a:pPr>
            <a:r>
              <a:rPr lang="en-US" sz="2100" dirty="0" smtClean="0">
                <a:solidFill>
                  <a:srgbClr val="464653"/>
                </a:solidFill>
              </a:rPr>
              <a:t>Increase positive connections (interactions) between students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More clubs and incentives for joining clubs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Require students to be in at least one extracurricular activity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Provide </a:t>
            </a:r>
            <a:r>
              <a:rPr lang="en-US" sz="2000" dirty="0">
                <a:solidFill>
                  <a:schemeClr val="tx1"/>
                </a:solidFill>
              </a:rPr>
              <a:t>more language courses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Involve students in projects to clean up the school or other community </a:t>
            </a:r>
            <a:r>
              <a:rPr lang="en-US" sz="2000" dirty="0" smtClean="0">
                <a:solidFill>
                  <a:schemeClr val="tx1"/>
                </a:solidFill>
              </a:rPr>
              <a:t>projects</a:t>
            </a:r>
            <a:endParaRPr lang="en-US" sz="1900" dirty="0" smtClean="0">
              <a:solidFill>
                <a:srgbClr val="464653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100" dirty="0" smtClean="0">
                <a:solidFill>
                  <a:srgbClr val="464653"/>
                </a:solidFill>
              </a:rPr>
              <a:t>Create a student-run newspaper</a:t>
            </a:r>
          </a:p>
          <a:p>
            <a:pPr lvl="1">
              <a:buFont typeface="Wingdings" pitchFamily="2" charset="2"/>
              <a:buChar char="Ø"/>
            </a:pPr>
            <a:r>
              <a:rPr lang="en-US" sz="2100" dirty="0" smtClean="0">
                <a:solidFill>
                  <a:srgbClr val="464653"/>
                </a:solidFill>
              </a:rPr>
              <a:t>Utilize inspirational speakers</a:t>
            </a:r>
          </a:p>
          <a:p>
            <a:pPr lvl="1">
              <a:buFont typeface="Wingdings" pitchFamily="2" charset="2"/>
              <a:buChar char="Ø"/>
            </a:pPr>
            <a:r>
              <a:rPr lang="en-US" sz="2100" dirty="0" smtClean="0">
                <a:solidFill>
                  <a:srgbClr val="464653"/>
                </a:solidFill>
              </a:rPr>
              <a:t>Increase communication within the school and about the school with the community</a:t>
            </a:r>
          </a:p>
          <a:p>
            <a:pPr lvl="1"/>
            <a:endParaRPr lang="en-US" sz="2500" dirty="0" smtClean="0">
              <a:solidFill>
                <a:srgbClr val="464653"/>
              </a:solidFill>
            </a:endParaRPr>
          </a:p>
          <a:p>
            <a:pPr lvl="2">
              <a:buNone/>
            </a:pPr>
            <a:r>
              <a:rPr lang="en-US" sz="1900" b="1" i="1" dirty="0" smtClean="0">
                <a:solidFill>
                  <a:srgbClr val="464653"/>
                </a:solidFill>
              </a:rPr>
              <a:t>Additional Project Recommendations:</a:t>
            </a:r>
          </a:p>
          <a:p>
            <a:pPr lvl="2"/>
            <a:r>
              <a:rPr lang="en-US" sz="1900" i="1" dirty="0" smtClean="0">
                <a:solidFill>
                  <a:srgbClr val="464653"/>
                </a:solidFill>
              </a:rPr>
              <a:t>Revisit use of Advisory for facilitating acceptance</a:t>
            </a:r>
          </a:p>
          <a:p>
            <a:pPr lvl="2"/>
            <a:r>
              <a:rPr lang="en-US" sz="1900" i="1" dirty="0" smtClean="0">
                <a:solidFill>
                  <a:srgbClr val="464653"/>
                </a:solidFill>
              </a:rPr>
              <a:t>Improve the PBS program</a:t>
            </a:r>
          </a:p>
          <a:p>
            <a:pPr lvl="2"/>
            <a:r>
              <a:rPr lang="en-US" sz="1900" i="1" dirty="0" smtClean="0">
                <a:solidFill>
                  <a:srgbClr val="464653"/>
                </a:solidFill>
              </a:rPr>
              <a:t>Develop school-wide community service activities</a:t>
            </a:r>
          </a:p>
          <a:p>
            <a:pPr lvl="2"/>
            <a:r>
              <a:rPr lang="en-US" sz="1900" i="1" dirty="0" smtClean="0">
                <a:solidFill>
                  <a:srgbClr val="464653"/>
                </a:solidFill>
              </a:rPr>
              <a:t>Investigate available transportation and how it impacts student involvement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20040" y="304800"/>
            <a:ext cx="23469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400800" y="304800"/>
            <a:ext cx="2438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pell\AppData\Local\Microsoft\Windows\Temporary Internet Files\Content.IE5\72CIBKC5\MP9003997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440" y="4774424"/>
            <a:ext cx="1525760" cy="1016776"/>
          </a:xfrm>
          <a:prstGeom prst="rect">
            <a:avLst/>
          </a:prstGeom>
          <a:ln>
            <a:solidFill>
              <a:srgbClr val="0156A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040" y="1828800"/>
            <a:ext cx="8442960" cy="838200"/>
          </a:xfrm>
          <a:prstGeom prst="rect">
            <a:avLst/>
          </a:prstGeom>
          <a:solidFill>
            <a:schemeClr val="bg1"/>
          </a:solidFill>
          <a:ln>
            <a:solidFill>
              <a:srgbClr val="015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533400"/>
            <a:ext cx="8229600" cy="609600"/>
          </a:xfrm>
          <a:solidFill>
            <a:srgbClr val="002A7E"/>
          </a:solidFill>
          <a:ln>
            <a:solidFill>
              <a:srgbClr val="0156A3"/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rgbClr val="99CCFF"/>
                </a:solidFill>
              </a:rPr>
              <a:t>Potential Avenues for Change </a:t>
            </a:r>
            <a:r>
              <a:rPr lang="en-US" sz="1050" dirty="0" smtClean="0">
                <a:solidFill>
                  <a:srgbClr val="99CCFF"/>
                </a:solidFill>
              </a:rPr>
              <a:t>(</a:t>
            </a:r>
            <a:r>
              <a:rPr lang="en-US" sz="1100" dirty="0" smtClean="0">
                <a:solidFill>
                  <a:srgbClr val="99CCFF"/>
                </a:solidFill>
              </a:rPr>
              <a:t>Continued)</a:t>
            </a:r>
            <a:endParaRPr lang="en-US" sz="2800" dirty="0">
              <a:solidFill>
                <a:srgbClr val="99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4582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Increase communication within the school </a:t>
            </a:r>
            <a:r>
              <a:rPr lang="en-US" sz="2000" dirty="0" smtClean="0"/>
              <a:t>and </a:t>
            </a:r>
            <a:r>
              <a:rPr lang="en-US" sz="2000" dirty="0"/>
              <a:t>about the school with the community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20040" y="304800"/>
            <a:ext cx="23469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400800" y="304800"/>
            <a:ext cx="2438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2759152"/>
            <a:ext cx="76962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>
              <a:buClr>
                <a:schemeClr val="accent1"/>
              </a:buClr>
              <a:buNone/>
            </a:pPr>
            <a:r>
              <a:rPr lang="en-US" sz="1900" b="1" dirty="0">
                <a:solidFill>
                  <a:srgbClr val="464653"/>
                </a:solidFill>
              </a:rPr>
              <a:t>Student Ideas: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900" dirty="0">
                <a:solidFill>
                  <a:srgbClr val="464653"/>
                </a:solidFill>
              </a:rPr>
              <a:t>Engage the elementary and middle school students from </a:t>
            </a:r>
            <a:r>
              <a:rPr lang="en-US" sz="1900" dirty="0" smtClean="0">
                <a:solidFill>
                  <a:srgbClr val="464653"/>
                </a:solidFill>
              </a:rPr>
              <a:t>feeder </a:t>
            </a:r>
            <a:r>
              <a:rPr lang="en-US" sz="1900" dirty="0">
                <a:solidFill>
                  <a:srgbClr val="464653"/>
                </a:solidFill>
              </a:rPr>
              <a:t>schools to get them excited about attending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900" dirty="0">
                <a:solidFill>
                  <a:srgbClr val="464653"/>
                </a:solidFill>
              </a:rPr>
              <a:t>Provide updates about alumni and current student accomplishments (diverse types of accomplishments)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900" dirty="0">
                <a:solidFill>
                  <a:srgbClr val="464653"/>
                </a:solidFill>
              </a:rPr>
              <a:t>Provide teacher professional development on a range of interpersonal skills</a:t>
            </a:r>
          </a:p>
          <a:p>
            <a:pPr>
              <a:buNone/>
            </a:pPr>
            <a:endParaRPr lang="en-US" b="1" i="1" dirty="0">
              <a:solidFill>
                <a:srgbClr val="464653"/>
              </a:solidFill>
            </a:endParaRPr>
          </a:p>
          <a:p>
            <a:pPr lvl="2">
              <a:buNone/>
            </a:pPr>
            <a:r>
              <a:rPr lang="en-US" b="1" i="1" dirty="0">
                <a:solidFill>
                  <a:srgbClr val="464653"/>
                </a:solidFill>
              </a:rPr>
              <a:t>Additional Project Recommendations:</a:t>
            </a:r>
            <a:endParaRPr lang="en-US" i="1" dirty="0">
              <a:solidFill>
                <a:srgbClr val="464653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i="1" dirty="0">
                <a:solidFill>
                  <a:srgbClr val="464653"/>
                </a:solidFill>
              </a:rPr>
              <a:t>Address perception of favoritism and inconsistent enforcement of rules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i="1" dirty="0">
                <a:solidFill>
                  <a:srgbClr val="464653"/>
                </a:solidFill>
              </a:rPr>
              <a:t>Consider engage faculty in problem-solving activities to gain consensus on</a:t>
            </a:r>
          </a:p>
          <a:p>
            <a:endParaRPr lang="en-US" dirty="0"/>
          </a:p>
        </p:txBody>
      </p:sp>
      <p:pic>
        <p:nvPicPr>
          <p:cNvPr id="9" name="Picture 2" descr="C:\Users\pell\AppData\Local\Microsoft\Windows\Temporary Internet Files\Content.IE5\72CIBKC5\MP9003997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219200" cy="812483"/>
          </a:xfrm>
          <a:prstGeom prst="rect">
            <a:avLst/>
          </a:prstGeom>
          <a:ln>
            <a:solidFill>
              <a:srgbClr val="0156A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371600"/>
            <a:ext cx="8839200" cy="838200"/>
          </a:xfrm>
          <a:prstGeom prst="rect">
            <a:avLst/>
          </a:prstGeom>
          <a:solidFill>
            <a:schemeClr val="bg1"/>
          </a:solidFill>
          <a:ln>
            <a:solidFill>
              <a:srgbClr val="015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229600" cy="609600"/>
          </a:xfrm>
          <a:solidFill>
            <a:srgbClr val="002A7E"/>
          </a:solidFill>
          <a:ln>
            <a:solidFill>
              <a:srgbClr val="0156A3"/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rgbClr val="99CCFF"/>
                </a:solidFill>
              </a:rPr>
              <a:t>Potential Avenues for Change </a:t>
            </a:r>
            <a:r>
              <a:rPr lang="en-US" sz="1050" dirty="0" smtClean="0">
                <a:solidFill>
                  <a:srgbClr val="99CCFF"/>
                </a:solidFill>
              </a:rPr>
              <a:t>(</a:t>
            </a:r>
            <a:r>
              <a:rPr lang="en-US" sz="1100" dirty="0" smtClean="0">
                <a:solidFill>
                  <a:srgbClr val="99CCFF"/>
                </a:solidFill>
              </a:rPr>
              <a:t>Continued)</a:t>
            </a:r>
            <a:endParaRPr lang="en-US" sz="2800" dirty="0">
              <a:solidFill>
                <a:srgbClr val="99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447800"/>
            <a:ext cx="8763000" cy="762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Improve the Positive Behavior Support program: </a:t>
            </a:r>
            <a:r>
              <a:rPr lang="en-US" sz="2000" i="1" dirty="0" smtClean="0"/>
              <a:t>Consider </a:t>
            </a:r>
            <a:r>
              <a:rPr lang="en-US" sz="2000" i="1" dirty="0"/>
              <a:t>Shared Spaces, Classroom Management, </a:t>
            </a:r>
            <a:r>
              <a:rPr lang="en-US" sz="2000" i="1" dirty="0" smtClean="0"/>
              <a:t> School-wide </a:t>
            </a:r>
            <a:r>
              <a:rPr lang="en-US" sz="2000" i="1" dirty="0"/>
              <a:t>Expectations and </a:t>
            </a:r>
            <a:r>
              <a:rPr lang="en-US" sz="2000" i="1" dirty="0" smtClean="0"/>
              <a:t>Recognition</a:t>
            </a:r>
            <a:endParaRPr lang="en-US" sz="2000" i="1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20040" y="304800"/>
            <a:ext cx="23469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400800" y="304800"/>
            <a:ext cx="2438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2286000"/>
            <a:ext cx="8839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>
              <a:buClr>
                <a:schemeClr val="accent1"/>
              </a:buClr>
              <a:buNone/>
            </a:pPr>
            <a:r>
              <a:rPr lang="en-US" b="1" i="1" dirty="0">
                <a:solidFill>
                  <a:srgbClr val="464653"/>
                </a:solidFill>
              </a:rPr>
              <a:t>Student Ideas: </a:t>
            </a:r>
            <a:endParaRPr lang="en-US" dirty="0">
              <a:solidFill>
                <a:srgbClr val="464653"/>
              </a:solidFill>
            </a:endParaRPr>
          </a:p>
          <a:p>
            <a:pPr lvl="2" indent="-457200">
              <a:buFont typeface="Wingdings" pitchFamily="2" charset="2"/>
              <a:buChar char="Ø"/>
            </a:pPr>
            <a:r>
              <a:rPr lang="en-US" dirty="0">
                <a:solidFill>
                  <a:srgbClr val="464653"/>
                </a:solidFill>
              </a:rPr>
              <a:t>Get students involved in program to improve the school </a:t>
            </a:r>
            <a:r>
              <a:rPr lang="en-US" dirty="0" smtClean="0">
                <a:solidFill>
                  <a:srgbClr val="464653"/>
                </a:solidFill>
              </a:rPr>
              <a:t>grounds - students </a:t>
            </a:r>
            <a:r>
              <a:rPr lang="en-US" dirty="0">
                <a:solidFill>
                  <a:srgbClr val="464653"/>
                </a:solidFill>
              </a:rPr>
              <a:t>are more motivated to keep clean if the school is clean and not cluttered</a:t>
            </a:r>
          </a:p>
          <a:p>
            <a:pPr lvl="2" indent="-457200">
              <a:buFont typeface="Wingdings" pitchFamily="2" charset="2"/>
              <a:buChar char="Ø"/>
            </a:pPr>
            <a:r>
              <a:rPr lang="en-US" dirty="0">
                <a:solidFill>
                  <a:srgbClr val="464653"/>
                </a:solidFill>
              </a:rPr>
              <a:t>Have students identify and participate in other school or community projects in both </a:t>
            </a:r>
            <a:r>
              <a:rPr lang="en-US" dirty="0" smtClean="0">
                <a:solidFill>
                  <a:srgbClr val="464653"/>
                </a:solidFill>
              </a:rPr>
              <a:t>“home communities”</a:t>
            </a:r>
            <a:endParaRPr lang="en-US" dirty="0">
              <a:solidFill>
                <a:srgbClr val="464653"/>
              </a:solidFill>
            </a:endParaRPr>
          </a:p>
          <a:p>
            <a:pPr lvl="2" indent="-457200">
              <a:buFont typeface="Wingdings" pitchFamily="2" charset="2"/>
              <a:buChar char="Ø"/>
            </a:pPr>
            <a:r>
              <a:rPr lang="en-US" dirty="0">
                <a:solidFill>
                  <a:srgbClr val="464653"/>
                </a:solidFill>
              </a:rPr>
              <a:t>More opportunities for students to show they can be trusted </a:t>
            </a:r>
          </a:p>
          <a:p>
            <a:pPr lvl="1"/>
            <a:endParaRPr lang="en-US" dirty="0">
              <a:solidFill>
                <a:srgbClr val="464653"/>
              </a:solidFill>
            </a:endParaRPr>
          </a:p>
          <a:p>
            <a:pPr lvl="2">
              <a:buNone/>
            </a:pPr>
            <a:r>
              <a:rPr lang="en-US" sz="1600" b="1" i="1" dirty="0">
                <a:solidFill>
                  <a:srgbClr val="464653"/>
                </a:solidFill>
              </a:rPr>
              <a:t>Additional Project Recommendations:</a:t>
            </a:r>
            <a:endParaRPr lang="en-US" sz="1600" i="1" dirty="0">
              <a:solidFill>
                <a:srgbClr val="464653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i="1" dirty="0">
                <a:solidFill>
                  <a:srgbClr val="464653"/>
                </a:solidFill>
              </a:rPr>
              <a:t>Reinvigorate student involvement in PBS program</a:t>
            </a:r>
          </a:p>
          <a:p>
            <a:pPr marL="2114550" lvl="4" indent="-285750">
              <a:buFont typeface="Wingdings" pitchFamily="2" charset="2"/>
              <a:buChar char="ü"/>
            </a:pPr>
            <a:r>
              <a:rPr lang="en-US" sz="1600" i="1" dirty="0">
                <a:solidFill>
                  <a:srgbClr val="464653"/>
                </a:solidFill>
              </a:rPr>
              <a:t>Have students from the “less engaged” groups participate in planning, implementing, and evaluating school climate improvement projects</a:t>
            </a:r>
          </a:p>
          <a:p>
            <a:pPr marL="2114550" lvl="4" indent="-285750">
              <a:buFont typeface="Wingdings" pitchFamily="2" charset="2"/>
              <a:buChar char="ü"/>
            </a:pPr>
            <a:r>
              <a:rPr lang="en-US" sz="1600" i="1" dirty="0">
                <a:solidFill>
                  <a:srgbClr val="464653"/>
                </a:solidFill>
              </a:rPr>
              <a:t>Utilize student ideas for recognition systems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i="1" dirty="0">
                <a:solidFill>
                  <a:srgbClr val="464653"/>
                </a:solidFill>
              </a:rPr>
              <a:t>Increase supervision in trouble areas</a:t>
            </a:r>
          </a:p>
        </p:txBody>
      </p:sp>
      <p:pic>
        <p:nvPicPr>
          <p:cNvPr id="10" name="Picture 2" descr="C:\Users\pell\AppData\Local\Microsoft\Windows\Temporary Internet Files\Content.IE5\72CIBKC5\MP9003997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715000"/>
            <a:ext cx="1525760" cy="1016776"/>
          </a:xfrm>
          <a:prstGeom prst="rect">
            <a:avLst/>
          </a:prstGeom>
          <a:ln>
            <a:solidFill>
              <a:srgbClr val="0156A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71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27CA3">
                    <a:lumMod val="75000"/>
                  </a:srgbClr>
                </a:solidFill>
              </a:rPr>
              <a:t>Classroom Management &amp; School-wide Discipline</a:t>
            </a:r>
            <a:r>
              <a:rPr lang="en-US" dirty="0">
                <a:solidFill>
                  <a:srgbClr val="727CA3">
                    <a:lumMod val="75000"/>
                  </a:srgbClr>
                </a:solidFill>
              </a:rPr>
              <a:t/>
            </a:r>
            <a:br>
              <a:rPr lang="en-US" dirty="0">
                <a:solidFill>
                  <a:srgbClr val="727CA3">
                    <a:lumMod val="75000"/>
                  </a:srgbClr>
                </a:solidFill>
              </a:rPr>
            </a:br>
            <a:r>
              <a:rPr lang="en-US" sz="2200" b="1" dirty="0">
                <a:solidFill>
                  <a:srgbClr val="DDE9EC">
                    <a:lumMod val="50000"/>
                  </a:srgbClr>
                </a:solidFill>
              </a:rPr>
              <a:t>Recommended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47855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 strategies to prevent behavior problems </a:t>
            </a:r>
            <a:r>
              <a:rPr lang="en-US" i="1" dirty="0" smtClean="0"/>
              <a:t>and</a:t>
            </a:r>
            <a:r>
              <a:rPr lang="en-US" dirty="0" smtClean="0"/>
              <a:t> promote positive student-student relationships</a:t>
            </a:r>
          </a:p>
          <a:p>
            <a:pPr lvl="1"/>
            <a:r>
              <a:rPr lang="en-US" dirty="0" smtClean="0"/>
              <a:t>Provide models of behaviors associated with peer acceptance</a:t>
            </a:r>
          </a:p>
          <a:p>
            <a:pPr lvl="1"/>
            <a:r>
              <a:rPr lang="en-US" dirty="0" smtClean="0"/>
              <a:t>Develop class vision with students</a:t>
            </a:r>
          </a:p>
          <a:p>
            <a:pPr lvl="1"/>
            <a:r>
              <a:rPr lang="en-US" dirty="0" smtClean="0"/>
              <a:t>Consistently communicate and highlight social acceptance</a:t>
            </a:r>
          </a:p>
          <a:p>
            <a:pPr lvl="2"/>
            <a:r>
              <a:rPr lang="en-US" dirty="0" smtClean="0"/>
              <a:t>School-wide behavioral expectations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lassroom meetings</a:t>
            </a:r>
            <a:endParaRPr lang="en-US" dirty="0"/>
          </a:p>
          <a:p>
            <a:pPr lvl="2"/>
            <a:r>
              <a:rPr lang="en-US" dirty="0"/>
              <a:t>S</a:t>
            </a:r>
            <a:r>
              <a:rPr lang="en-US" dirty="0" smtClean="0"/>
              <a:t>chool-wide activities </a:t>
            </a:r>
          </a:p>
          <a:p>
            <a:pPr lvl="2"/>
            <a:r>
              <a:rPr lang="en-US" dirty="0" smtClean="0"/>
              <a:t>Media (newsletter, website)</a:t>
            </a:r>
          </a:p>
          <a:p>
            <a:pPr lvl="1"/>
            <a:r>
              <a:rPr lang="en-US" dirty="0" smtClean="0"/>
              <a:t>Strengthen </a:t>
            </a:r>
            <a:r>
              <a:rPr lang="en-US" i="1" dirty="0" smtClean="0"/>
              <a:t>teacher-student</a:t>
            </a:r>
            <a:r>
              <a:rPr lang="en-US" dirty="0" smtClean="0"/>
              <a:t> relationships</a:t>
            </a:r>
          </a:p>
          <a:p>
            <a:pPr lvl="1"/>
            <a:r>
              <a:rPr lang="en-US" dirty="0"/>
              <a:t>Use praise and other recognitions strategically</a:t>
            </a:r>
          </a:p>
          <a:p>
            <a:pPr lvl="1"/>
            <a:r>
              <a:rPr lang="en-US" dirty="0"/>
              <a:t>Encourage students to praise and reinforce one another for prosocial behavior</a:t>
            </a:r>
          </a:p>
          <a:p>
            <a:pPr lvl="1"/>
            <a:endParaRPr lang="en-US" dirty="0" smtClean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56360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4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effective praise &amp; 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43400" cy="4373563"/>
          </a:xfrm>
        </p:spPr>
        <p:txBody>
          <a:bodyPr/>
          <a:lstStyle/>
          <a:p>
            <a:r>
              <a:rPr lang="en-US" dirty="0" smtClean="0"/>
              <a:t>Provides general strategies for effectively praising and rewarding students</a:t>
            </a:r>
          </a:p>
          <a:p>
            <a:r>
              <a:rPr lang="en-US" dirty="0" smtClean="0"/>
              <a:t>Gives specific script examples of what to do or what to say to students</a:t>
            </a:r>
          </a:p>
          <a:p>
            <a:endParaRPr lang="en-US" dirty="0"/>
          </a:p>
          <a:p>
            <a:r>
              <a:rPr lang="en-US" i="1" dirty="0" smtClean="0"/>
              <a:t>Activity for staff practice also available.  </a:t>
            </a:r>
            <a:endParaRPr lang="en-US" i="1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t="17672" r="28985" b="15121"/>
          <a:stretch/>
        </p:blipFill>
        <p:spPr bwMode="auto">
          <a:xfrm>
            <a:off x="4926842" y="1676400"/>
            <a:ext cx="3930362" cy="49530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8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 smtClean="0"/>
              <a:t>Background to Student-Student Relationships:</a:t>
            </a:r>
          </a:p>
          <a:p>
            <a:pPr lvl="1"/>
            <a:r>
              <a:rPr lang="en-US" dirty="0" smtClean="0"/>
              <a:t>What are Student-Student Relationships?</a:t>
            </a:r>
          </a:p>
          <a:p>
            <a:pPr lvl="1"/>
            <a:r>
              <a:rPr lang="en-US" dirty="0" smtClean="0"/>
              <a:t>Why are Student-Student Relationships </a:t>
            </a:r>
            <a:r>
              <a:rPr lang="en-US" dirty="0"/>
              <a:t>i</a:t>
            </a:r>
            <a:r>
              <a:rPr lang="en-US" dirty="0" smtClean="0"/>
              <a:t>mportant?</a:t>
            </a:r>
          </a:p>
          <a:p>
            <a:pPr lvl="1"/>
            <a:r>
              <a:rPr lang="en-US" dirty="0" smtClean="0"/>
              <a:t>What are the contributing factors to Student-Student Relationships?</a:t>
            </a:r>
          </a:p>
          <a:p>
            <a:r>
              <a:rPr lang="en-US" dirty="0" smtClean="0"/>
              <a:t>Recommended Strategies:</a:t>
            </a:r>
          </a:p>
          <a:p>
            <a:pPr lvl="1"/>
            <a:r>
              <a:rPr lang="en-US" dirty="0" smtClean="0"/>
              <a:t>What strategies can you use to promote Student-Student Relationships in your classroom and/or school?</a:t>
            </a:r>
          </a:p>
          <a:p>
            <a:pPr lvl="1"/>
            <a:r>
              <a:rPr lang="en-US" dirty="0" smtClean="0"/>
              <a:t>What practical strategies/interventions will you plan to implement? What are your next steps?</a:t>
            </a:r>
          </a:p>
        </p:txBody>
      </p:sp>
    </p:spTree>
    <p:extLst>
      <p:ext uri="{BB962C8B-B14F-4D97-AF65-F5344CB8AC3E}">
        <p14:creationId xmlns:p14="http://schemas.microsoft.com/office/powerpoint/2010/main" val="2437139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27CA3">
                    <a:lumMod val="75000"/>
                  </a:srgbClr>
                </a:solidFill>
              </a:rPr>
              <a:t>Classroom Management &amp; School-wide Discipline</a:t>
            </a:r>
            <a:br>
              <a:rPr lang="en-US" dirty="0">
                <a:solidFill>
                  <a:srgbClr val="727CA3">
                    <a:lumMod val="75000"/>
                  </a:srgbClr>
                </a:solidFill>
              </a:rPr>
            </a:br>
            <a:r>
              <a:rPr lang="en-US" sz="2200" b="1" dirty="0">
                <a:solidFill>
                  <a:srgbClr val="DDE9EC">
                    <a:lumMod val="50000"/>
                  </a:srgbClr>
                </a:solidFill>
              </a:rPr>
              <a:t>Recommended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 additional strategies for preventing behavior problems</a:t>
            </a:r>
          </a:p>
          <a:p>
            <a:r>
              <a:rPr lang="en-US" dirty="0" smtClean="0"/>
              <a:t>Communicate and collaborate with students’ families</a:t>
            </a:r>
          </a:p>
          <a:p>
            <a:r>
              <a:rPr lang="en-US" dirty="0" smtClean="0"/>
              <a:t>Closely monitor and respond to social dynamics of the classroom and school</a:t>
            </a:r>
          </a:p>
          <a:p>
            <a:pPr lvl="1"/>
            <a:r>
              <a:rPr lang="en-US" dirty="0" smtClean="0"/>
              <a:t>Observe peer interactions and affiliations</a:t>
            </a:r>
          </a:p>
          <a:p>
            <a:r>
              <a:rPr lang="en-US" dirty="0" smtClean="0"/>
              <a:t>Avoid encouraging hierarchical peer social networks</a:t>
            </a:r>
          </a:p>
          <a:p>
            <a:r>
              <a:rPr lang="en-US" dirty="0"/>
              <a:t>Arrange seating to promote opportunities for positive social interactions and social </a:t>
            </a:r>
            <a:r>
              <a:rPr lang="en-US" dirty="0" smtClean="0"/>
              <a:t>acceptance</a:t>
            </a:r>
          </a:p>
          <a:p>
            <a:r>
              <a:rPr lang="en-US" dirty="0" smtClean="0"/>
              <a:t>Restorative Practices</a:t>
            </a:r>
          </a:p>
          <a:p>
            <a:pPr marL="41148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56360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SOCIOMETRIC SEATING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618"/>
            <a:ext cx="8534400" cy="4373563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smtClean="0"/>
              <a:t>Excel spreadsheet and instruction guide</a:t>
            </a:r>
          </a:p>
          <a:p>
            <a:r>
              <a:rPr lang="en-US" dirty="0" smtClean="0"/>
              <a:t>Students list 3 peers with whom they would like sit</a:t>
            </a:r>
          </a:p>
          <a:p>
            <a:r>
              <a:rPr lang="en-US" dirty="0" smtClean="0"/>
              <a:t>Track students’ responses in Excel to see who is (and who </a:t>
            </a:r>
            <a:r>
              <a:rPr lang="en-US" i="1" dirty="0" smtClean="0"/>
              <a:t>is not</a:t>
            </a:r>
            <a:r>
              <a:rPr lang="en-US" dirty="0" smtClean="0"/>
              <a:t>) nominated by one another </a:t>
            </a:r>
            <a:endParaRPr lang="en-US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599028"/>
            <a:ext cx="1987851" cy="289342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4"/>
          <a:stretch/>
        </p:blipFill>
        <p:spPr bwMode="auto">
          <a:xfrm>
            <a:off x="3886200" y="3581400"/>
            <a:ext cx="4545826" cy="292868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2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27CA3">
                    <a:lumMod val="75000"/>
                  </a:srgbClr>
                </a:solidFill>
              </a:rPr>
              <a:t>Classroom Management &amp; School-wide Discipline</a:t>
            </a:r>
            <a:br>
              <a:rPr lang="en-US" dirty="0">
                <a:solidFill>
                  <a:srgbClr val="727CA3">
                    <a:lumMod val="75000"/>
                  </a:srgbClr>
                </a:solidFill>
              </a:rPr>
            </a:br>
            <a:r>
              <a:rPr lang="en-US" sz="2200" b="1" dirty="0">
                <a:solidFill>
                  <a:srgbClr val="DDE9EC">
                    <a:lumMod val="50000"/>
                  </a:srgbClr>
                </a:solidFill>
              </a:rPr>
              <a:t>Recommended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When correcting misbehavior, consider how actions taken might impact student-student relationships</a:t>
            </a:r>
          </a:p>
          <a:p>
            <a:pPr lvl="1"/>
            <a:r>
              <a:rPr lang="en-US" sz="2400" dirty="0" smtClean="0"/>
              <a:t>Correct privately instead of publicly</a:t>
            </a:r>
          </a:p>
          <a:p>
            <a:pPr lvl="1"/>
            <a:r>
              <a:rPr lang="en-US" sz="2400" dirty="0" smtClean="0"/>
              <a:t>Always combine correction with recognition of positive behavior</a:t>
            </a:r>
          </a:p>
          <a:p>
            <a:pPr lvl="1"/>
            <a:r>
              <a:rPr lang="en-US" sz="2400" dirty="0" smtClean="0"/>
              <a:t>Teach skills to prevent behavior from reoccurring</a:t>
            </a:r>
          </a:p>
          <a:p>
            <a:pPr lvl="1"/>
            <a:r>
              <a:rPr lang="en-US" sz="2400" dirty="0" smtClean="0"/>
              <a:t>Use inductive discipline; communicate impact of behavior on relations with others</a:t>
            </a:r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56360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CORRECTING MISBEHAVIOR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43400" cy="4373563"/>
          </a:xfrm>
        </p:spPr>
        <p:txBody>
          <a:bodyPr/>
          <a:lstStyle/>
          <a:p>
            <a:r>
              <a:rPr lang="en-US" dirty="0" smtClean="0"/>
              <a:t>Flow chart demonstrating how to:</a:t>
            </a:r>
          </a:p>
          <a:p>
            <a:pPr lvl="1"/>
            <a:r>
              <a:rPr lang="en-US" sz="2400" dirty="0" smtClean="0"/>
              <a:t>Problem solve with student </a:t>
            </a:r>
          </a:p>
          <a:p>
            <a:pPr lvl="1"/>
            <a:r>
              <a:rPr lang="en-US" sz="2400" dirty="0" smtClean="0"/>
              <a:t>Follow up to support future positive behavior</a:t>
            </a:r>
            <a:endParaRPr lang="en-US" sz="2400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8675"/>
            <a:ext cx="3717368" cy="49530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Educator practices</a:t>
            </a:r>
            <a:br>
              <a:rPr lang="en-US" dirty="0" smtClean="0"/>
            </a:br>
            <a:r>
              <a:rPr lang="en-US" sz="2200" b="1" dirty="0">
                <a:solidFill>
                  <a:srgbClr val="DDE9EC">
                    <a:lumMod val="50000"/>
                  </a:srgbClr>
                </a:solidFill>
              </a:rPr>
              <a:t>Recommended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Encourage students to talk to teachers, other school staff, and friends about what might be interfering with positive relations</a:t>
            </a:r>
          </a:p>
          <a:p>
            <a:pPr marL="114300" indent="0">
              <a:buNone/>
            </a:pPr>
            <a:endParaRPr lang="en-US" sz="2800" dirty="0" smtClean="0"/>
          </a:p>
          <a:p>
            <a:pPr lvl="2"/>
            <a:r>
              <a:rPr lang="en-US" sz="2200" dirty="0" smtClean="0"/>
              <a:t>Individual discussions</a:t>
            </a:r>
          </a:p>
          <a:p>
            <a:pPr lvl="2"/>
            <a:r>
              <a:rPr lang="en-US" sz="2200" dirty="0" smtClean="0"/>
              <a:t>Class discussions/meetings</a:t>
            </a:r>
          </a:p>
          <a:p>
            <a:pPr lvl="2"/>
            <a:r>
              <a:rPr lang="en-US" sz="2200" dirty="0" smtClean="0"/>
              <a:t>Committees, clubs, government</a:t>
            </a:r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56360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7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MORNING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86898"/>
            <a:ext cx="38862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Morning meeting guide</a:t>
            </a:r>
          </a:p>
          <a:p>
            <a:pPr marL="574675"/>
            <a:r>
              <a:rPr lang="en-US" sz="2800" dirty="0" smtClean="0"/>
              <a:t>Steps to meeting</a:t>
            </a:r>
          </a:p>
          <a:p>
            <a:pPr marL="574675"/>
            <a:r>
              <a:rPr lang="en-US" sz="2800" dirty="0" smtClean="0"/>
              <a:t>Resources</a:t>
            </a:r>
          </a:p>
          <a:p>
            <a:pPr marL="871855" lvl="1"/>
            <a:r>
              <a:rPr lang="en-US" sz="2400" dirty="0" smtClean="0"/>
              <a:t>Book</a:t>
            </a:r>
          </a:p>
          <a:p>
            <a:pPr marL="871855" lvl="1"/>
            <a:r>
              <a:rPr lang="en-US" sz="2400" dirty="0" smtClean="0"/>
              <a:t>Responsive Classroom links</a:t>
            </a:r>
          </a:p>
          <a:p>
            <a:pPr marL="871855" lvl="1"/>
            <a:r>
              <a:rPr lang="en-US" sz="2400" dirty="0" smtClean="0">
                <a:hlinkClick r:id="rId3"/>
              </a:rPr>
              <a:t>Video Clip</a:t>
            </a:r>
            <a:endParaRPr lang="en-US" sz="2400" dirty="0" smtClean="0"/>
          </a:p>
          <a:p>
            <a:pPr marL="871855" lvl="1"/>
            <a:r>
              <a:rPr lang="en-US" sz="2400" dirty="0" smtClean="0">
                <a:hlinkClick r:id="rId4"/>
              </a:rPr>
              <a:t>Community Circles</a:t>
            </a:r>
            <a:endParaRPr lang="en-US" sz="2400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601982" cy="46482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Educator practices</a:t>
            </a:r>
            <a:r>
              <a:rPr lang="en-US" dirty="0">
                <a:solidFill>
                  <a:srgbClr val="727CA3">
                    <a:lumMod val="75000"/>
                  </a:srgbClr>
                </a:solidFill>
              </a:rPr>
              <a:t/>
            </a:r>
            <a:br>
              <a:rPr lang="en-US" dirty="0">
                <a:solidFill>
                  <a:srgbClr val="727CA3">
                    <a:lumMod val="75000"/>
                  </a:srgbClr>
                </a:solidFill>
              </a:rPr>
            </a:br>
            <a:r>
              <a:rPr lang="en-US" sz="2200" b="1" dirty="0">
                <a:solidFill>
                  <a:srgbClr val="DDE9EC">
                    <a:lumMod val="50000"/>
                  </a:srgbClr>
                </a:solidFill>
              </a:rPr>
              <a:t>Recommended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Play games that promote fun and social interactions</a:t>
            </a:r>
          </a:p>
          <a:p>
            <a:r>
              <a:rPr lang="en-US" dirty="0" smtClean="0"/>
              <a:t>Provide opportunities for peer-assisted learning </a:t>
            </a:r>
          </a:p>
          <a:p>
            <a:pPr lvl="1"/>
            <a:r>
              <a:rPr lang="en-US" dirty="0" smtClean="0"/>
              <a:t>Peer mentoring, buddy systems</a:t>
            </a:r>
          </a:p>
          <a:p>
            <a:pPr lvl="1"/>
            <a:r>
              <a:rPr lang="en-US" dirty="0" smtClean="0"/>
              <a:t>Consider whom you group together</a:t>
            </a:r>
          </a:p>
          <a:p>
            <a:pPr lvl="1"/>
            <a:r>
              <a:rPr lang="en-US" dirty="0" smtClean="0"/>
              <a:t>Consider grouping students of different races/ethnicities</a:t>
            </a:r>
          </a:p>
          <a:p>
            <a:r>
              <a:rPr lang="en-US" dirty="0" smtClean="0"/>
              <a:t>Encourage students to participate in extracurricular activities and sports</a:t>
            </a:r>
          </a:p>
          <a:p>
            <a:r>
              <a:rPr lang="en-US" dirty="0" smtClean="0"/>
              <a:t>Service-learning opportunities</a:t>
            </a:r>
          </a:p>
          <a:p>
            <a:r>
              <a:rPr lang="en-US" dirty="0"/>
              <a:t>Identify and showcase students’ skills and talents to help students to get to know each other</a:t>
            </a:r>
          </a:p>
          <a:p>
            <a:pPr lvl="1"/>
            <a:r>
              <a:rPr lang="en-US" dirty="0"/>
              <a:t>Example: “Yellow Pages” activity </a:t>
            </a:r>
          </a:p>
          <a:p>
            <a:endParaRPr lang="en-US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56360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yellow pages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038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Students make advertisements for skills they can offer the class</a:t>
            </a:r>
          </a:p>
          <a:p>
            <a:r>
              <a:rPr lang="en-US" dirty="0" smtClean="0"/>
              <a:t>Advertisements copied on yellow paper and made into book</a:t>
            </a:r>
            <a:endParaRPr lang="en-US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28"/>
          <a:stretch/>
        </p:blipFill>
        <p:spPr bwMode="auto">
          <a:xfrm>
            <a:off x="4846993" y="1905000"/>
            <a:ext cx="3992207" cy="46482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874603"/>
            <a:ext cx="38100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1600" b="1" i="1" dirty="0"/>
              <a:t>from </a:t>
            </a:r>
            <a:r>
              <a:rPr lang="en-US" sz="1600" b="1" i="1" dirty="0" smtClean="0"/>
              <a:t>Responsive Classroom </a:t>
            </a:r>
            <a:r>
              <a:rPr lang="en-US" sz="1600" i="1" dirty="0"/>
              <a:t>(https://www.responsiveclassroom.org/blog/class-yellow-pages)</a:t>
            </a:r>
          </a:p>
        </p:txBody>
      </p:sp>
    </p:spTree>
    <p:extLst>
      <p:ext uri="{BB962C8B-B14F-4D97-AF65-F5344CB8AC3E}">
        <p14:creationId xmlns:p14="http://schemas.microsoft.com/office/powerpoint/2010/main" val="2614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 Social-emotional skills</a:t>
            </a:r>
            <a:br>
              <a:rPr lang="en-US" dirty="0" smtClean="0"/>
            </a:br>
            <a:r>
              <a:rPr lang="en-US" sz="2200" b="1" dirty="0">
                <a:solidFill>
                  <a:srgbClr val="DDE9EC">
                    <a:lumMod val="50000"/>
                  </a:srgbClr>
                </a:solidFill>
              </a:rPr>
              <a:t>Recommended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multiple opportunities in and outside the classroom to teach lessons on peer relations</a:t>
            </a:r>
          </a:p>
          <a:p>
            <a:pPr lvl="1"/>
            <a:r>
              <a:rPr lang="en-US" dirty="0" smtClean="0"/>
              <a:t>Direct Instruction – </a:t>
            </a:r>
            <a:r>
              <a:rPr lang="en-US" dirty="0" smtClean="0">
                <a:hlinkClick r:id="rId3"/>
              </a:rPr>
              <a:t>Interactive Modeling</a:t>
            </a:r>
            <a:endParaRPr lang="en-US" dirty="0" smtClean="0"/>
          </a:p>
          <a:p>
            <a:pPr lvl="1"/>
            <a:r>
              <a:rPr lang="en-US" dirty="0" smtClean="0"/>
              <a:t>Highlight lessons within school subjects</a:t>
            </a:r>
          </a:p>
          <a:p>
            <a:pPr lvl="1"/>
            <a:r>
              <a:rPr lang="en-US" dirty="0" smtClean="0"/>
              <a:t>Focus on student-student relationships during “teachable moments”</a:t>
            </a:r>
          </a:p>
          <a:p>
            <a:pPr lvl="1"/>
            <a:r>
              <a:rPr lang="en-US" dirty="0" smtClean="0"/>
              <a:t>Highlight and discuss issues pertaining to social relationships in current events</a:t>
            </a:r>
          </a:p>
          <a:p>
            <a:r>
              <a:rPr lang="en-US" dirty="0" smtClean="0"/>
              <a:t>Adopt a packaged SEL curriculum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essons on relationship skills</a:t>
            </a:r>
          </a:p>
          <a:p>
            <a:pPr lvl="1"/>
            <a:r>
              <a:rPr lang="en-US" dirty="0" smtClean="0"/>
              <a:t>Demonstrated improvement in peer relationships</a:t>
            </a:r>
          </a:p>
          <a:p>
            <a:pPr lvl="1"/>
            <a:r>
              <a:rPr lang="en-US" dirty="0" smtClean="0"/>
              <a:t>Ex: PATHS, Second Step, Responsive Classroom</a:t>
            </a:r>
          </a:p>
          <a:p>
            <a:pPr lvl="1"/>
            <a:endParaRPr lang="en-US" dirty="0" smtClean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56360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SEL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provides expected outcomes for various programs by categories (e.g., academics, classroom quality, etc.) </a:t>
            </a:r>
          </a:p>
          <a:p>
            <a:r>
              <a:rPr lang="en-US" dirty="0" smtClean="0"/>
              <a:t>Pay special attention to “Social Skills, Prosocial Behavior, and Aggression” column. </a:t>
            </a:r>
            <a:endParaRPr lang="en-US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560773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Positive Behavioral Intervention and Supports 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idx="4294967295"/>
          </p:nvPr>
        </p:nvSpPr>
        <p:spPr>
          <a:xfrm>
            <a:off x="0" y="1752600"/>
            <a:ext cx="8229600" cy="4373563"/>
          </a:xfrm>
        </p:spPr>
        <p:txBody>
          <a:bodyPr>
            <a:normAutofit/>
          </a:bodyPr>
          <a:lstStyle/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5410200"/>
            <a:ext cx="6998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Adapted from “Using </a:t>
            </a:r>
            <a:r>
              <a:rPr lang="en-US" sz="1400" i="1" dirty="0"/>
              <a:t>Positive Behavioral Interventions &amp; Supports (PBIS) to Help Schools Become More </a:t>
            </a:r>
            <a:r>
              <a:rPr lang="en-US" sz="1400" i="1" dirty="0" smtClean="0"/>
              <a:t>Trauma</a:t>
            </a:r>
            <a:r>
              <a:rPr lang="en-US" sz="1400" i="1" dirty="0"/>
              <a:t>-</a:t>
            </a:r>
            <a:r>
              <a:rPr lang="en-US" sz="1400" i="1" dirty="0" smtClean="0"/>
              <a:t>Sensitive” developed by Wisconsin Department of Public Instruction </a:t>
            </a:r>
            <a:endParaRPr lang="en-US" sz="1400" i="1" dirty="0"/>
          </a:p>
          <a:p>
            <a:pPr algn="r"/>
            <a:r>
              <a:rPr lang="en-US" sz="1400" i="1" dirty="0" smtClean="0">
                <a:hlinkClick r:id="rId3"/>
              </a:rPr>
              <a:t>http://sspw.dpi.wi.gov/sites/default/files/imce/sspw/pdf/mhtraumausingpbis.pdf</a:t>
            </a:r>
            <a:endParaRPr lang="en-US" sz="1400" i="1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1771650"/>
            <a:ext cx="670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serves as a structure and </a:t>
            </a:r>
            <a:r>
              <a:rPr lang="en-US" sz="2200" dirty="0" smtClean="0"/>
              <a:t>process… 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that organizes, implements, and evaluates multiple initiatives and </a:t>
            </a:r>
            <a:r>
              <a:rPr lang="en-US" sz="2200" dirty="0" smtClean="0"/>
              <a:t>strategies… 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related to social and behavioral improvement (e.g., character education, asset building/IM40, social skills instruction, bullying prevention, restorative justice practices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752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0638845">
            <a:off x="950834" y="1418582"/>
            <a:ext cx="7162800" cy="4191000"/>
          </a:xfrm>
          <a:prstGeom prst="roundRect">
            <a:avLst/>
          </a:prstGeom>
          <a:solidFill>
            <a:srgbClr val="C8D35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+mj-lt"/>
              </a:rPr>
              <a:t>Recommended Strategies</a:t>
            </a: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Students at Tier 2 &amp; 3</a:t>
            </a:r>
            <a:endParaRPr lang="en-US" sz="4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84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AT TIER 2 &amp; 3</a:t>
            </a:r>
            <a:br>
              <a:rPr lang="en-US" dirty="0" smtClean="0"/>
            </a:br>
            <a:r>
              <a:rPr lang="en-US" sz="2200" b="1" dirty="0">
                <a:solidFill>
                  <a:srgbClr val="DDE9EC">
                    <a:lumMod val="50000"/>
                  </a:srgbClr>
                </a:solidFill>
              </a:rPr>
              <a:t>Recommended Strategies</a:t>
            </a:r>
            <a:endParaRPr lang="en-US" sz="27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the strategies already mentioned as appropriate at the universal level and for all students</a:t>
            </a:r>
          </a:p>
          <a:p>
            <a:pPr lvl="1"/>
            <a:r>
              <a:rPr lang="en-US" dirty="0" smtClean="0"/>
              <a:t>With greater frequency and intensity</a:t>
            </a:r>
          </a:p>
          <a:p>
            <a:pPr lvl="1"/>
            <a:r>
              <a:rPr lang="en-US" dirty="0" smtClean="0"/>
              <a:t>More comprehensive</a:t>
            </a:r>
          </a:p>
          <a:p>
            <a:pPr lvl="1"/>
            <a:r>
              <a:rPr lang="en-US" dirty="0" smtClean="0"/>
              <a:t>More individualized</a:t>
            </a:r>
          </a:p>
          <a:p>
            <a:r>
              <a:rPr lang="en-US" dirty="0" smtClean="0"/>
              <a:t>Provide social skills/SEL training related to prosocial skills</a:t>
            </a:r>
          </a:p>
          <a:p>
            <a:pPr lvl="1"/>
            <a:r>
              <a:rPr lang="en-US" dirty="0" smtClean="0"/>
              <a:t>Universal or Tiers 2/3</a:t>
            </a:r>
          </a:p>
          <a:p>
            <a:r>
              <a:rPr lang="en-US" dirty="0" smtClean="0"/>
              <a:t>Where appropriate, develop a behavioral contract</a:t>
            </a:r>
          </a:p>
        </p:txBody>
      </p:sp>
    </p:spTree>
    <p:extLst>
      <p:ext uri="{BB962C8B-B14F-4D97-AF65-F5344CB8AC3E}">
        <p14:creationId xmlns:p14="http://schemas.microsoft.com/office/powerpoint/2010/main" val="11935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AT TIER 2 &amp; 3</a:t>
            </a:r>
            <a:br>
              <a:rPr lang="en-US" dirty="0"/>
            </a:br>
            <a:r>
              <a:rPr lang="en-US" sz="2200" b="1" dirty="0">
                <a:solidFill>
                  <a:srgbClr val="DDE9EC">
                    <a:lumMod val="50000"/>
                  </a:srgbClr>
                </a:solidFill>
              </a:rPr>
              <a:t>Recommended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targeted students have a supportive relationship with at least one other person</a:t>
            </a:r>
          </a:p>
          <a:p>
            <a:r>
              <a:rPr lang="en-US" dirty="0" smtClean="0"/>
              <a:t>Work closely with the home </a:t>
            </a:r>
          </a:p>
          <a:p>
            <a:r>
              <a:rPr lang="en-US" dirty="0" smtClean="0"/>
              <a:t>Consider implementing the Good Behavior Game </a:t>
            </a:r>
          </a:p>
          <a:p>
            <a:pPr lvl="1"/>
            <a:r>
              <a:rPr lang="en-US" dirty="0" smtClean="0"/>
              <a:t>A group contingency behavior reinforcement system </a:t>
            </a:r>
          </a:p>
          <a:p>
            <a:r>
              <a:rPr lang="en-US" dirty="0" smtClean="0"/>
              <a:t>Provide more intensive supports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ndividual counseling, family therapy, or parent management training, and social services</a:t>
            </a:r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56360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08372"/>
            <a:ext cx="7315200" cy="1039427"/>
          </a:xfrm>
        </p:spPr>
        <p:txBody>
          <a:bodyPr/>
          <a:lstStyle/>
          <a:p>
            <a:r>
              <a:rPr lang="en-US" dirty="0" smtClean="0"/>
              <a:t>Good behavior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38600" cy="4373563"/>
          </a:xfrm>
        </p:spPr>
        <p:txBody>
          <a:bodyPr/>
          <a:lstStyle/>
          <a:p>
            <a:r>
              <a:rPr lang="en-US" dirty="0" smtClean="0"/>
              <a:t>Handout that provides </a:t>
            </a:r>
            <a:r>
              <a:rPr lang="en-US" dirty="0"/>
              <a:t>s</a:t>
            </a:r>
            <a:r>
              <a:rPr lang="en-US" dirty="0" smtClean="0"/>
              <a:t>pecific steps to implementing the game.</a:t>
            </a:r>
            <a:endParaRPr lang="en-US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4" y="2286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924300" cy="476168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8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0638845">
            <a:off x="950834" y="1418582"/>
            <a:ext cx="7162800" cy="4191000"/>
          </a:xfrm>
          <a:prstGeom prst="roundRect">
            <a:avLst/>
          </a:prstGeom>
          <a:solidFill>
            <a:srgbClr val="C8D35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Book Antiqua"/>
              </a:rPr>
              <a:t>Making a plan</a:t>
            </a:r>
            <a:endParaRPr lang="en-US" sz="4400" b="1" dirty="0">
              <a:solidFill>
                <a:srgbClr val="DDE9EC">
                  <a:lumMod val="50000"/>
                </a:srgb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2347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&amp;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Checklist of activities for fostering positive student-student relationships</a:t>
            </a:r>
          </a:p>
          <a:p>
            <a:endParaRPr lang="en-US" dirty="0"/>
          </a:p>
          <a:p>
            <a:r>
              <a:rPr lang="en-US" dirty="0" smtClean="0"/>
              <a:t>What strategies &amp; resources to explore?</a:t>
            </a:r>
          </a:p>
          <a:p>
            <a:r>
              <a:rPr lang="en-US" dirty="0" smtClean="0"/>
              <a:t>Consider:</a:t>
            </a:r>
          </a:p>
          <a:p>
            <a:r>
              <a:rPr lang="en-US" dirty="0" smtClean="0"/>
              <a:t>school-wide strategies</a:t>
            </a:r>
          </a:p>
          <a:p>
            <a:r>
              <a:rPr lang="en-US" dirty="0" smtClean="0"/>
              <a:t>team-based strategies (grade level/content)</a:t>
            </a:r>
          </a:p>
          <a:p>
            <a:r>
              <a:rPr lang="en-US" dirty="0" smtClean="0"/>
              <a:t>Individual classroom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Checklist of activities fostering positive student-student relationships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2600" b="1" dirty="0" smtClean="0">
                <a:solidFill>
                  <a:srgbClr val="7030A0"/>
                </a:solidFill>
              </a:rPr>
              <a:t>Questions to think about: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are the strategies my classroom and/or school are currently doing that help foster student-student relationships?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are the areas for improvement at my school? In my classroom?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is one strategy or intervention I would like to try in my classroom/school next week?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are my next steps to start improving student-student relationships at my school?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What kinds of conversation need to be had and with whom?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What data needs to be collected?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What will the timeframe be?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What resources will I need?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516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on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the </a:t>
            </a:r>
            <a:r>
              <a:rPr lang="en-US" dirty="0"/>
              <a:t>DE-PBS Website: </a:t>
            </a:r>
            <a:r>
              <a:rPr lang="en-US" dirty="0" err="1" smtClean="0"/>
              <a:t>Delawarepbs.org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Click on “Presentations” tab and then on “Western Sussex Summit 2015”</a:t>
            </a:r>
          </a:p>
          <a:p>
            <a:endParaRPr lang="en-US" dirty="0"/>
          </a:p>
          <a:p>
            <a:r>
              <a:rPr lang="en-US" dirty="0" smtClean="0"/>
              <a:t>Email us with any questions!</a:t>
            </a:r>
          </a:p>
          <a:p>
            <a:pPr lvl="1"/>
            <a:r>
              <a:rPr lang="en-US" dirty="0" smtClean="0"/>
              <a:t>Debby Boyer – </a:t>
            </a:r>
            <a:r>
              <a:rPr lang="en-US" dirty="0" smtClean="0">
                <a:hlinkClick r:id="rId3"/>
              </a:rPr>
              <a:t>dboyer@udel.edu</a:t>
            </a:r>
            <a:endParaRPr lang="en-US" dirty="0" smtClean="0"/>
          </a:p>
          <a:p>
            <a:pPr lvl="1"/>
            <a:r>
              <a:rPr lang="en-US" dirty="0" smtClean="0"/>
              <a:t>Jamie Caruso – </a:t>
            </a:r>
            <a:r>
              <a:rPr lang="en-US" dirty="0" smtClean="0">
                <a:hlinkClick r:id="rId4"/>
              </a:rPr>
              <a:t>jcaruso@udel.edu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4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2"/>
          <p:cNvSpPr txBox="1">
            <a:spLocks noChangeArrowheads="1"/>
          </p:cNvSpPr>
          <p:nvPr/>
        </p:nvSpPr>
        <p:spPr bwMode="auto">
          <a:xfrm>
            <a:off x="406400" y="2143411"/>
            <a:ext cx="38766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u="sng" dirty="0">
                <a:latin typeface="Arial Narrow" charset="0"/>
                <a:cs typeface="Arial" charset="0"/>
              </a:rPr>
              <a:t>Tier 3/Tertiary Interventions	           1-5%</a:t>
            </a:r>
            <a:endParaRPr lang="en-US" sz="1600" b="1" dirty="0">
              <a:latin typeface="Arial Narrow" charset="0"/>
              <a:cs typeface="Arial" charset="0"/>
            </a:endParaRP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Individual students</a:t>
            </a: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Assessment-based</a:t>
            </a: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High intensity</a:t>
            </a:r>
          </a:p>
        </p:txBody>
      </p:sp>
      <p:sp>
        <p:nvSpPr>
          <p:cNvPr id="113666" name="Text Box 3"/>
          <p:cNvSpPr txBox="1">
            <a:spLocks noChangeArrowheads="1"/>
          </p:cNvSpPr>
          <p:nvPr/>
        </p:nvSpPr>
        <p:spPr bwMode="auto">
          <a:xfrm>
            <a:off x="4325938" y="2143411"/>
            <a:ext cx="45894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latin typeface="Arial Narrow" charset="0"/>
                <a:cs typeface="Arial" charset="0"/>
              </a:rPr>
              <a:t>  </a:t>
            </a:r>
            <a:r>
              <a:rPr lang="en-US" sz="1600" b="1" u="sng" dirty="0">
                <a:latin typeface="Arial Narrow" charset="0"/>
                <a:cs typeface="Arial" charset="0"/>
              </a:rPr>
              <a:t>1-5%	</a:t>
            </a:r>
            <a:r>
              <a:rPr lang="en-US" sz="1600" b="1" u="sng" dirty="0" smtClean="0">
                <a:latin typeface="Arial Narrow" charset="0"/>
                <a:cs typeface="Arial" charset="0"/>
              </a:rPr>
              <a:t>Tier </a:t>
            </a:r>
            <a:r>
              <a:rPr lang="en-US" sz="1600" b="1" u="sng" dirty="0">
                <a:latin typeface="Arial Narrow" charset="0"/>
                <a:cs typeface="Arial" charset="0"/>
              </a:rPr>
              <a:t>3/Tertiary Interventions</a:t>
            </a:r>
            <a:endParaRPr lang="en-US" sz="1600" b="1" dirty="0">
              <a:latin typeface="Arial Narrow" charset="0"/>
              <a:cs typeface="Arial" charset="0"/>
            </a:endParaRPr>
          </a:p>
          <a:p>
            <a:pPr lvl="2">
              <a:buFontTx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Arial Narrow" charset="0"/>
                <a:cs typeface="Arial" charset="0"/>
              </a:rPr>
              <a:t>Individualized Behavior Intervention System</a:t>
            </a:r>
          </a:p>
          <a:p>
            <a:pPr lvl="2">
              <a:buFontTx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Arial Narrow" charset="0"/>
                <a:cs typeface="Arial" charset="0"/>
              </a:rPr>
              <a:t>Prevent, Teach, Reinforce System (PTR)</a:t>
            </a:r>
            <a:endParaRPr lang="en-US" sz="1400" b="1" dirty="0">
              <a:solidFill>
                <a:srgbClr val="0070C0"/>
              </a:solidFill>
              <a:latin typeface="Arial Narrow" charset="0"/>
              <a:cs typeface="Arial" charset="0"/>
            </a:endParaRPr>
          </a:p>
        </p:txBody>
      </p:sp>
      <p:sp>
        <p:nvSpPr>
          <p:cNvPr id="113667" name="Text Box 4"/>
          <p:cNvSpPr txBox="1">
            <a:spLocks noChangeArrowheads="1"/>
          </p:cNvSpPr>
          <p:nvPr/>
        </p:nvSpPr>
        <p:spPr bwMode="auto">
          <a:xfrm>
            <a:off x="406400" y="3197511"/>
            <a:ext cx="34766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u="sng" dirty="0">
                <a:latin typeface="Arial Narrow" charset="0"/>
                <a:cs typeface="Arial" charset="0"/>
              </a:rPr>
              <a:t>Tier 2/Secondary Interventions        5-15%</a:t>
            </a:r>
            <a:endParaRPr lang="en-US" sz="1600" b="1" dirty="0">
              <a:latin typeface="Arial Narrow" charset="0"/>
              <a:cs typeface="Arial" charset="0"/>
            </a:endParaRP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Some students (at-risk)</a:t>
            </a: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High efficiency</a:t>
            </a: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Rapid response</a:t>
            </a: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Small group interventions</a:t>
            </a: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 Some individualizing</a:t>
            </a:r>
          </a:p>
          <a:p>
            <a:pPr>
              <a:buFontTx/>
              <a:buChar char="•"/>
            </a:pPr>
            <a:endParaRPr lang="en-US" sz="1400" dirty="0">
              <a:latin typeface="Arial Narrow" charset="0"/>
              <a:cs typeface="Arial" charset="0"/>
            </a:endParaRPr>
          </a:p>
          <a:p>
            <a:endParaRPr lang="en-US" sz="1400" dirty="0">
              <a:latin typeface="Arial Narrow" charset="0"/>
              <a:cs typeface="Arial" charset="0"/>
            </a:endParaRPr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4325938" y="3194336"/>
            <a:ext cx="474186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latin typeface="Arial Narrow" charset="0"/>
                <a:cs typeface="Arial" charset="0"/>
              </a:rPr>
              <a:t>         </a:t>
            </a:r>
            <a:r>
              <a:rPr lang="en-US" sz="1600" b="1" u="sng" dirty="0">
                <a:latin typeface="Arial Narrow" charset="0"/>
                <a:cs typeface="Arial" charset="0"/>
              </a:rPr>
              <a:t>5-15%	         </a:t>
            </a:r>
            <a:r>
              <a:rPr lang="en-US" sz="1600" b="1" u="sng" dirty="0" smtClean="0">
                <a:latin typeface="Arial Narrow" charset="0"/>
                <a:cs typeface="Arial" charset="0"/>
              </a:rPr>
              <a:t>Tier </a:t>
            </a:r>
            <a:r>
              <a:rPr lang="en-US" sz="1600" b="1" u="sng" dirty="0">
                <a:latin typeface="Arial Narrow" charset="0"/>
                <a:cs typeface="Arial" charset="0"/>
              </a:rPr>
              <a:t>2/Secondary Interventions</a:t>
            </a:r>
            <a:endParaRPr lang="en-US" sz="1600" b="1" dirty="0">
              <a:latin typeface="Arial Narrow" charset="0"/>
              <a:cs typeface="Arial" charset="0"/>
            </a:endParaRPr>
          </a:p>
          <a:p>
            <a:pPr lvl="3">
              <a:buFontTx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Arial Narrow" charset="0"/>
                <a:cs typeface="Arial" charset="0"/>
              </a:rPr>
              <a:t>Targeted PBS</a:t>
            </a:r>
          </a:p>
          <a:p>
            <a:pPr lvl="3">
              <a:buFontTx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Arial Narrow" charset="0"/>
                <a:cs typeface="Arial" charset="0"/>
              </a:rPr>
              <a:t>Small Group Social Emotional Learning Programs</a:t>
            </a:r>
          </a:p>
          <a:p>
            <a:pPr lvl="4">
              <a:buFontTx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Arial Narrow" charset="0"/>
                <a:cs typeface="Arial" charset="0"/>
              </a:rPr>
              <a:t>PEERS</a:t>
            </a:r>
          </a:p>
          <a:p>
            <a:pPr lvl="4">
              <a:buFontTx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Arial Narrow" charset="0"/>
                <a:cs typeface="Arial" charset="0"/>
              </a:rPr>
              <a:t>Character Climb</a:t>
            </a:r>
          </a:p>
          <a:p>
            <a:pPr lvl="4">
              <a:buFontTx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Arial Narrow" charset="0"/>
                <a:cs typeface="Arial" charset="0"/>
              </a:rPr>
              <a:t>21</a:t>
            </a:r>
            <a:r>
              <a:rPr lang="en-US" sz="1400" b="1" baseline="30000" dirty="0" smtClean="0">
                <a:solidFill>
                  <a:srgbClr val="0070C0"/>
                </a:solidFill>
                <a:latin typeface="Arial Narrow" charset="0"/>
                <a:cs typeface="Arial" charset="0"/>
              </a:rPr>
              <a:t>st</a:t>
            </a:r>
            <a:r>
              <a:rPr lang="en-US" sz="1400" b="1" dirty="0" smtClean="0">
                <a:solidFill>
                  <a:srgbClr val="0070C0"/>
                </a:solidFill>
                <a:latin typeface="Arial Narrow" charset="0"/>
                <a:cs typeface="Arial" charset="0"/>
              </a:rPr>
              <a:t> Century Mentoring</a:t>
            </a:r>
            <a:endParaRPr lang="en-US" sz="1400" b="1" dirty="0">
              <a:solidFill>
                <a:srgbClr val="0070C0"/>
              </a:solidFill>
              <a:latin typeface="Arial Narrow" charset="0"/>
              <a:cs typeface="Arial" charset="0"/>
            </a:endParaRPr>
          </a:p>
          <a:p>
            <a:endParaRPr lang="en-US" sz="1400" dirty="0">
              <a:latin typeface="Arial Narrow" charset="0"/>
              <a:cs typeface="Arial" charset="0"/>
            </a:endParaRPr>
          </a:p>
        </p:txBody>
      </p:sp>
      <p:sp>
        <p:nvSpPr>
          <p:cNvPr id="113669" name="Text Box 6"/>
          <p:cNvSpPr txBox="1">
            <a:spLocks noChangeArrowheads="1"/>
          </p:cNvSpPr>
          <p:nvPr/>
        </p:nvSpPr>
        <p:spPr bwMode="auto">
          <a:xfrm>
            <a:off x="330200" y="4842161"/>
            <a:ext cx="3276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u="sng" dirty="0">
                <a:latin typeface="Arial Narrow" charset="0"/>
                <a:cs typeface="Arial" charset="0"/>
              </a:rPr>
              <a:t>Tier 1/Universal Interventions   80-90%</a:t>
            </a:r>
            <a:endParaRPr lang="en-US" sz="1600" b="1" dirty="0">
              <a:latin typeface="Arial Narrow" charset="0"/>
              <a:cs typeface="Arial" charset="0"/>
            </a:endParaRP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All students</a:t>
            </a:r>
          </a:p>
          <a:p>
            <a:pPr>
              <a:buFontTx/>
              <a:buChar char="•"/>
            </a:pPr>
            <a:r>
              <a:rPr lang="en-US" sz="1400" dirty="0">
                <a:latin typeface="Arial Narrow" charset="0"/>
                <a:cs typeface="Arial" charset="0"/>
              </a:rPr>
              <a:t>Preventive, proactive</a:t>
            </a:r>
          </a:p>
        </p:txBody>
      </p:sp>
      <p:sp>
        <p:nvSpPr>
          <p:cNvPr id="113670" name="Text Box 7"/>
          <p:cNvSpPr txBox="1">
            <a:spLocks noChangeArrowheads="1"/>
          </p:cNvSpPr>
          <p:nvPr/>
        </p:nvSpPr>
        <p:spPr bwMode="auto">
          <a:xfrm>
            <a:off x="4325938" y="4842161"/>
            <a:ext cx="47418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latin typeface="Arial Narrow" charset="0"/>
                <a:cs typeface="Arial" charset="0"/>
              </a:rPr>
              <a:t>	</a:t>
            </a:r>
            <a:r>
              <a:rPr lang="en-US" sz="1600" b="1" u="sng" dirty="0">
                <a:latin typeface="Arial Narrow" charset="0"/>
                <a:cs typeface="Arial" charset="0"/>
              </a:rPr>
              <a:t>80-90%	Tier 1/Universal Interventions</a:t>
            </a:r>
            <a:endParaRPr lang="en-US" sz="1600" b="1" dirty="0">
              <a:latin typeface="Arial Narrow" charset="0"/>
              <a:cs typeface="Arial" charset="0"/>
            </a:endParaRPr>
          </a:p>
          <a:p>
            <a:pPr lvl="4">
              <a:buFontTx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Arial Narrow" charset="0"/>
                <a:cs typeface="Arial" charset="0"/>
              </a:rPr>
              <a:t>School-Wide (SW) PBS</a:t>
            </a:r>
          </a:p>
          <a:p>
            <a:pPr lvl="4">
              <a:buFontTx/>
              <a:buChar char="•"/>
            </a:pPr>
            <a:r>
              <a:rPr lang="en-US" sz="1400" b="1" dirty="0" smtClean="0">
                <a:solidFill>
                  <a:srgbClr val="0070C0"/>
                </a:solidFill>
                <a:latin typeface="Arial Narrow" charset="0"/>
                <a:cs typeface="Arial" charset="0"/>
              </a:rPr>
              <a:t>SW Social Emotional Learning Programs</a:t>
            </a:r>
          </a:p>
          <a:p>
            <a:pPr marL="2571750" lvl="5" indent="-285750"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70C0"/>
                </a:solidFill>
                <a:latin typeface="Arial Narrow" charset="0"/>
                <a:cs typeface="Arial" charset="0"/>
              </a:rPr>
              <a:t>Responsive Classrooms</a:t>
            </a:r>
          </a:p>
          <a:p>
            <a:pPr marL="2571750" lvl="5" indent="-285750"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70C0"/>
                </a:solidFill>
                <a:latin typeface="Arial Narrow" charset="0"/>
                <a:cs typeface="Arial" charset="0"/>
              </a:rPr>
              <a:t>PATHS</a:t>
            </a:r>
          </a:p>
          <a:p>
            <a:pPr marL="2571750" lvl="5" indent="-285750"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70C0"/>
                </a:solidFill>
                <a:latin typeface="Arial Narrow" charset="0"/>
                <a:cs typeface="Arial" charset="0"/>
              </a:rPr>
              <a:t>Trauma-Informed Practices</a:t>
            </a:r>
          </a:p>
          <a:p>
            <a:pPr marL="2571750" lvl="5" indent="-285750">
              <a:buFont typeface="Wingdings" panose="05000000000000000000" pitchFamily="2" charset="2"/>
              <a:buChar char="§"/>
            </a:pPr>
            <a:endParaRPr lang="en-US" sz="1400" b="1" dirty="0" smtClean="0">
              <a:solidFill>
                <a:srgbClr val="0070C0"/>
              </a:solidFill>
              <a:latin typeface="Arial Narrow" charset="0"/>
              <a:cs typeface="Arial" charset="0"/>
            </a:endParaRPr>
          </a:p>
          <a:p>
            <a:pPr lvl="5">
              <a:buFontTx/>
              <a:buChar char="•"/>
            </a:pPr>
            <a:endParaRPr lang="en-US" sz="1400" b="1" dirty="0">
              <a:solidFill>
                <a:srgbClr val="0070C0"/>
              </a:solidFill>
              <a:latin typeface="Arial Narrow" charset="0"/>
              <a:cs typeface="Arial" charset="0"/>
            </a:endParaRPr>
          </a:p>
        </p:txBody>
      </p:sp>
      <p:sp>
        <p:nvSpPr>
          <p:cNvPr id="11367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7571" y="304800"/>
            <a:ext cx="7467600" cy="914400"/>
          </a:xfrm>
          <a:solidFill>
            <a:srgbClr val="97FFC6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Trebuchet MS" panose="020B0603020202020204" pitchFamily="34" charset="0"/>
              </a:rPr>
              <a:t>PBS (a MTSS)</a:t>
            </a:r>
            <a:br>
              <a:rPr lang="en-US" sz="2800" b="1" dirty="0">
                <a:latin typeface="Trebuchet MS" panose="020B0603020202020204" pitchFamily="34" charset="0"/>
              </a:rPr>
            </a:br>
            <a:r>
              <a:rPr lang="en-US" sz="2800" b="1" dirty="0">
                <a:latin typeface="Trebuchet MS" panose="020B0603020202020204" pitchFamily="34" charset="0"/>
              </a:rPr>
              <a:t>for Student Success</a:t>
            </a:r>
          </a:p>
        </p:txBody>
      </p:sp>
      <p:sp>
        <p:nvSpPr>
          <p:cNvPr id="113673" name="Text Box 10"/>
          <p:cNvSpPr txBox="1">
            <a:spLocks noChangeArrowheads="1"/>
          </p:cNvSpPr>
          <p:nvPr/>
        </p:nvSpPr>
        <p:spPr bwMode="auto">
          <a:xfrm>
            <a:off x="5374656" y="1293364"/>
            <a:ext cx="2929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latin typeface="Century Gothic" charset="0"/>
                <a:cs typeface="Arial" charset="0"/>
              </a:rPr>
              <a:t>Behavioral </a:t>
            </a:r>
            <a:r>
              <a:rPr lang="en-US" sz="2000" b="1" dirty="0" smtClean="0">
                <a:latin typeface="Century Gothic" charset="0"/>
                <a:cs typeface="Arial" charset="0"/>
              </a:rPr>
              <a:t>Systems</a:t>
            </a:r>
          </a:p>
          <a:p>
            <a:pPr eaLnBrk="1" hangingPunct="1"/>
            <a:r>
              <a:rPr lang="en-US" sz="1400" b="1" i="1" dirty="0" smtClean="0">
                <a:solidFill>
                  <a:srgbClr val="0070C0"/>
                </a:solidFill>
                <a:latin typeface="Century Gothic" charset="0"/>
                <a:cs typeface="Arial" charset="0"/>
              </a:rPr>
              <a:t>1 Research-Based System: </a:t>
            </a:r>
          </a:p>
          <a:p>
            <a:pPr eaLnBrk="1" hangingPunct="1"/>
            <a:r>
              <a:rPr lang="en-US" sz="1400" b="1" i="1" dirty="0" smtClean="0">
                <a:solidFill>
                  <a:srgbClr val="0070C0"/>
                </a:solidFill>
                <a:latin typeface="Century Gothic" charset="0"/>
                <a:cs typeface="Arial" charset="0"/>
              </a:rPr>
              <a:t>Positive Behavior Supports (PBS)</a:t>
            </a:r>
            <a:endParaRPr lang="en-US" sz="1400" b="1" i="1" dirty="0">
              <a:solidFill>
                <a:srgbClr val="0070C0"/>
              </a:solidFill>
              <a:latin typeface="Century Gothic" charset="0"/>
              <a:cs typeface="Arial" charset="0"/>
            </a:endParaRPr>
          </a:p>
        </p:txBody>
      </p:sp>
      <p:grpSp>
        <p:nvGrpSpPr>
          <p:cNvPr id="113674" name="Group 11"/>
          <p:cNvGrpSpPr>
            <a:grpSpLocks/>
          </p:cNvGrpSpPr>
          <p:nvPr/>
        </p:nvGrpSpPr>
        <p:grpSpPr bwMode="auto">
          <a:xfrm>
            <a:off x="3073400" y="2175161"/>
            <a:ext cx="2667000" cy="4448175"/>
            <a:chOff x="1989" y="1230"/>
            <a:chExt cx="1680" cy="2802"/>
          </a:xfrm>
        </p:grpSpPr>
        <p:grpSp>
          <p:nvGrpSpPr>
            <p:cNvPr id="113676" name="Group 12"/>
            <p:cNvGrpSpPr>
              <a:grpSpLocks/>
            </p:cNvGrpSpPr>
            <p:nvPr/>
          </p:nvGrpSpPr>
          <p:grpSpPr bwMode="auto">
            <a:xfrm>
              <a:off x="1989" y="1230"/>
              <a:ext cx="1680" cy="2802"/>
              <a:chOff x="1989" y="1230"/>
              <a:chExt cx="1680" cy="2802"/>
            </a:xfrm>
          </p:grpSpPr>
          <p:sp>
            <p:nvSpPr>
              <p:cNvPr id="113678" name="AutoShape 13"/>
              <p:cNvSpPr>
                <a:spLocks noChangeArrowheads="1"/>
              </p:cNvSpPr>
              <p:nvPr/>
            </p:nvSpPr>
            <p:spPr bwMode="auto">
              <a:xfrm>
                <a:off x="2751" y="1230"/>
                <a:ext cx="156" cy="25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79" name="AutoShape 14"/>
              <p:cNvSpPr>
                <a:spLocks noChangeArrowheads="1"/>
              </p:cNvSpPr>
              <p:nvPr/>
            </p:nvSpPr>
            <p:spPr bwMode="auto">
              <a:xfrm flipV="1">
                <a:off x="1989" y="2112"/>
                <a:ext cx="1680" cy="19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503 w 21600"/>
                  <a:gd name="T13" fmla="*/ 5501 h 21600"/>
                  <a:gd name="T14" fmla="*/ 16097 w 21600"/>
                  <a:gd name="T15" fmla="*/ 1609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405" y="21600"/>
                    </a:lnTo>
                    <a:lnTo>
                      <a:pt x="1419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80" name="AutoShape 15"/>
              <p:cNvSpPr>
                <a:spLocks noChangeArrowheads="1"/>
              </p:cNvSpPr>
              <p:nvPr/>
            </p:nvSpPr>
            <p:spPr bwMode="auto">
              <a:xfrm flipV="1">
                <a:off x="2552" y="1872"/>
                <a:ext cx="555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64 w 21600"/>
                  <a:gd name="T13" fmla="*/ 3474 h 21600"/>
                  <a:gd name="T14" fmla="*/ 18136 w 21600"/>
                  <a:gd name="T15" fmla="*/ 1812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08" y="21600"/>
                    </a:lnTo>
                    <a:lnTo>
                      <a:pt x="1829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81" name="AutoShape 16"/>
              <p:cNvSpPr>
                <a:spLocks noChangeArrowheads="1"/>
              </p:cNvSpPr>
              <p:nvPr/>
            </p:nvSpPr>
            <p:spPr bwMode="auto">
              <a:xfrm flipV="1">
                <a:off x="2636" y="1680"/>
                <a:ext cx="387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49 w 21600"/>
                  <a:gd name="T13" fmla="*/ 3375 h 21600"/>
                  <a:gd name="T14" fmla="*/ 18251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125" y="21600"/>
                    </a:lnTo>
                    <a:lnTo>
                      <a:pt x="1847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82" name="AutoShape 17"/>
              <p:cNvSpPr>
                <a:spLocks noChangeArrowheads="1"/>
              </p:cNvSpPr>
              <p:nvPr/>
            </p:nvSpPr>
            <p:spPr bwMode="auto">
              <a:xfrm flipV="1">
                <a:off x="2692" y="1488"/>
                <a:ext cx="273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14 w 21600"/>
                  <a:gd name="T13" fmla="*/ 4050 h 21600"/>
                  <a:gd name="T14" fmla="*/ 17486 w 21600"/>
                  <a:gd name="T15" fmla="*/ 175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589" y="21600"/>
                    </a:lnTo>
                    <a:lnTo>
                      <a:pt x="1701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677" name="AutoShape 18"/>
            <p:cNvSpPr>
              <a:spLocks noChangeArrowheads="1"/>
            </p:cNvSpPr>
            <p:nvPr/>
          </p:nvSpPr>
          <p:spPr bwMode="auto">
            <a:xfrm>
              <a:off x="1989" y="1242"/>
              <a:ext cx="1680" cy="27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5463" y="6299200"/>
            <a:ext cx="2243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www.delawarepbs.org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80196" y="1315875"/>
            <a:ext cx="273344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smtClean="0">
                <a:latin typeface="Century Gothic" charset="0"/>
                <a:cs typeface="Arial" charset="0"/>
              </a:rPr>
              <a:t>Academic Systems</a:t>
            </a:r>
          </a:p>
          <a:p>
            <a:pPr eaLnBrk="1" hangingPunct="1"/>
            <a:r>
              <a:rPr lang="en-US" sz="1400" b="1" i="1" dirty="0" smtClean="0">
                <a:solidFill>
                  <a:srgbClr val="0070C0"/>
                </a:solidFill>
                <a:latin typeface="Century Gothic" charset="0"/>
                <a:cs typeface="Arial" charset="0"/>
              </a:rPr>
              <a:t>Response to Intervention (RTI)</a:t>
            </a:r>
            <a:endParaRPr lang="en-US" sz="1400" b="1" i="1" dirty="0">
              <a:solidFill>
                <a:srgbClr val="0070C0"/>
              </a:solidFill>
              <a:latin typeface="Century 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37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Text Box 7"/>
          <p:cNvSpPr txBox="1">
            <a:spLocks noChangeArrowheads="1"/>
          </p:cNvSpPr>
          <p:nvPr/>
        </p:nvSpPr>
        <p:spPr bwMode="auto">
          <a:xfrm>
            <a:off x="3276600" y="2239216"/>
            <a:ext cx="533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At all levels, it is important to consider how your interventions are: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Consistent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Inclusive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Culturally Relevant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&amp; Responsive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Building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Positive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Relationships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1367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7571" y="304800"/>
            <a:ext cx="7467600" cy="838200"/>
          </a:xfrm>
          <a:solidFill>
            <a:srgbClr val="97FFC6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2400" b="1" dirty="0" smtClean="0">
                <a:latin typeface="Trebuchet MS" panose="020B0603020202020204" pitchFamily="34" charset="0"/>
              </a:rPr>
              <a:t>PBS (a MTSS)</a:t>
            </a:r>
            <a:br>
              <a:rPr lang="en-US" sz="2400" b="1" dirty="0" smtClean="0">
                <a:latin typeface="Trebuchet MS" panose="020B0603020202020204" pitchFamily="34" charset="0"/>
              </a:rPr>
            </a:br>
            <a:r>
              <a:rPr lang="en-US" sz="2400" b="1" dirty="0" smtClean="0">
                <a:latin typeface="Trebuchet MS" panose="020B0603020202020204" pitchFamily="34" charset="0"/>
              </a:rPr>
              <a:t>for </a:t>
            </a:r>
            <a:r>
              <a:rPr lang="en-US" sz="2400" b="1" dirty="0">
                <a:latin typeface="Trebuchet MS" panose="020B0603020202020204" pitchFamily="34" charset="0"/>
              </a:rPr>
              <a:t>Student </a:t>
            </a:r>
            <a:r>
              <a:rPr lang="en-US" sz="2400" b="1" dirty="0" smtClean="0">
                <a:latin typeface="Trebuchet MS" panose="020B0603020202020204" pitchFamily="34" charset="0"/>
              </a:rPr>
              <a:t>Success</a:t>
            </a:r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113673" name="Text Box 10"/>
          <p:cNvSpPr txBox="1">
            <a:spLocks noChangeArrowheads="1"/>
          </p:cNvSpPr>
          <p:nvPr/>
        </p:nvSpPr>
        <p:spPr bwMode="auto">
          <a:xfrm>
            <a:off x="2024284" y="1329936"/>
            <a:ext cx="446789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latin typeface="Century Gothic" charset="0"/>
                <a:cs typeface="Arial" charset="0"/>
              </a:rPr>
              <a:t>Behavioral </a:t>
            </a:r>
            <a:r>
              <a:rPr lang="en-US" sz="3600" b="1" dirty="0" smtClean="0">
                <a:latin typeface="Century Gothic" charset="0"/>
                <a:cs typeface="Arial" charset="0"/>
              </a:rPr>
              <a:t>Systems</a:t>
            </a:r>
          </a:p>
          <a:p>
            <a:pPr eaLnBrk="1" hangingPunct="1"/>
            <a:r>
              <a:rPr lang="en-US" sz="1400" b="1" i="1" dirty="0" smtClean="0">
                <a:solidFill>
                  <a:srgbClr val="0070C0"/>
                </a:solidFill>
                <a:latin typeface="Century Gothic" charset="0"/>
                <a:cs typeface="Arial" charset="0"/>
              </a:rPr>
              <a:t> </a:t>
            </a:r>
            <a:endParaRPr lang="en-US" sz="1400" b="1" i="1" dirty="0">
              <a:solidFill>
                <a:srgbClr val="0070C0"/>
              </a:solidFill>
              <a:latin typeface="Century Gothic" charset="0"/>
              <a:cs typeface="Arial" charset="0"/>
            </a:endParaRPr>
          </a:p>
        </p:txBody>
      </p:sp>
      <p:grpSp>
        <p:nvGrpSpPr>
          <p:cNvPr id="113674" name="Group 11"/>
          <p:cNvGrpSpPr>
            <a:grpSpLocks/>
          </p:cNvGrpSpPr>
          <p:nvPr/>
        </p:nvGrpSpPr>
        <p:grpSpPr bwMode="auto">
          <a:xfrm>
            <a:off x="-1333500" y="1741773"/>
            <a:ext cx="5007518" cy="4448175"/>
            <a:chOff x="1989" y="1230"/>
            <a:chExt cx="1680" cy="2802"/>
          </a:xfrm>
        </p:grpSpPr>
        <p:grpSp>
          <p:nvGrpSpPr>
            <p:cNvPr id="113676" name="Group 12"/>
            <p:cNvGrpSpPr>
              <a:grpSpLocks/>
            </p:cNvGrpSpPr>
            <p:nvPr/>
          </p:nvGrpSpPr>
          <p:grpSpPr bwMode="auto">
            <a:xfrm>
              <a:off x="1989" y="1230"/>
              <a:ext cx="1680" cy="2802"/>
              <a:chOff x="1989" y="1230"/>
              <a:chExt cx="1680" cy="2802"/>
            </a:xfrm>
          </p:grpSpPr>
          <p:sp>
            <p:nvSpPr>
              <p:cNvPr id="113678" name="AutoShape 13"/>
              <p:cNvSpPr>
                <a:spLocks noChangeArrowheads="1"/>
              </p:cNvSpPr>
              <p:nvPr/>
            </p:nvSpPr>
            <p:spPr bwMode="auto">
              <a:xfrm>
                <a:off x="2751" y="1230"/>
                <a:ext cx="156" cy="25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79" name="AutoShape 14"/>
              <p:cNvSpPr>
                <a:spLocks noChangeArrowheads="1"/>
              </p:cNvSpPr>
              <p:nvPr/>
            </p:nvSpPr>
            <p:spPr bwMode="auto">
              <a:xfrm flipV="1">
                <a:off x="1989" y="2112"/>
                <a:ext cx="1680" cy="19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503 w 21600"/>
                  <a:gd name="T13" fmla="*/ 5501 h 21600"/>
                  <a:gd name="T14" fmla="*/ 16097 w 21600"/>
                  <a:gd name="T15" fmla="*/ 1609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405" y="21600"/>
                    </a:lnTo>
                    <a:lnTo>
                      <a:pt x="1419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80" name="AutoShape 15"/>
              <p:cNvSpPr>
                <a:spLocks noChangeArrowheads="1"/>
              </p:cNvSpPr>
              <p:nvPr/>
            </p:nvSpPr>
            <p:spPr bwMode="auto">
              <a:xfrm flipV="1">
                <a:off x="2552" y="1872"/>
                <a:ext cx="555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64 w 21600"/>
                  <a:gd name="T13" fmla="*/ 3474 h 21600"/>
                  <a:gd name="T14" fmla="*/ 18136 w 21600"/>
                  <a:gd name="T15" fmla="*/ 1812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08" y="21600"/>
                    </a:lnTo>
                    <a:lnTo>
                      <a:pt x="1829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81" name="AutoShape 16"/>
              <p:cNvSpPr>
                <a:spLocks noChangeArrowheads="1"/>
              </p:cNvSpPr>
              <p:nvPr/>
            </p:nvSpPr>
            <p:spPr bwMode="auto">
              <a:xfrm flipV="1">
                <a:off x="2636" y="1680"/>
                <a:ext cx="387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49 w 21600"/>
                  <a:gd name="T13" fmla="*/ 3375 h 21600"/>
                  <a:gd name="T14" fmla="*/ 18251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125" y="21600"/>
                    </a:lnTo>
                    <a:lnTo>
                      <a:pt x="1847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82" name="AutoShape 17"/>
              <p:cNvSpPr>
                <a:spLocks noChangeArrowheads="1"/>
              </p:cNvSpPr>
              <p:nvPr/>
            </p:nvSpPr>
            <p:spPr bwMode="auto">
              <a:xfrm flipV="1">
                <a:off x="2692" y="1488"/>
                <a:ext cx="273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14 w 21600"/>
                  <a:gd name="T13" fmla="*/ 4050 h 21600"/>
                  <a:gd name="T14" fmla="*/ 17486 w 21600"/>
                  <a:gd name="T15" fmla="*/ 175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589" y="21600"/>
                    </a:lnTo>
                    <a:lnTo>
                      <a:pt x="1701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677" name="AutoShape 18"/>
            <p:cNvSpPr>
              <a:spLocks noChangeArrowheads="1"/>
            </p:cNvSpPr>
            <p:nvPr/>
          </p:nvSpPr>
          <p:spPr bwMode="auto">
            <a:xfrm>
              <a:off x="1989" y="1242"/>
              <a:ext cx="1680" cy="27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98993" y="6310698"/>
            <a:ext cx="2243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www.delawarepbs.org</a:t>
            </a:r>
          </a:p>
        </p:txBody>
      </p:sp>
      <p:sp>
        <p:nvSpPr>
          <p:cNvPr id="3" name="Rectangle 2"/>
          <p:cNvSpPr/>
          <p:nvPr/>
        </p:nvSpPr>
        <p:spPr>
          <a:xfrm>
            <a:off x="-1866900" y="1295400"/>
            <a:ext cx="3035669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13677" idx="0"/>
          </p:cNvCxnSpPr>
          <p:nvPr/>
        </p:nvCxnSpPr>
        <p:spPr>
          <a:xfrm>
            <a:off x="1170259" y="1760823"/>
            <a:ext cx="1491" cy="4429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126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DE-PBS </a:t>
            </a:r>
            <a:r>
              <a:rPr lang="en-US" sz="4000" dirty="0" smtClean="0"/>
              <a:t>MTSS Framework Components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01000" cy="54864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b="1" dirty="0">
                <a:ea typeface="Geneva" pitchFamily="29" charset="0"/>
                <a:cs typeface="Geneva" pitchFamily="29" charset="0"/>
              </a:rPr>
              <a:t>Program Development &amp; </a:t>
            </a:r>
            <a:r>
              <a:rPr lang="en-US" sz="2000" b="1" dirty="0" smtClean="0">
                <a:ea typeface="Geneva" pitchFamily="29" charset="0"/>
                <a:cs typeface="Geneva" pitchFamily="29" charset="0"/>
              </a:rPr>
              <a:t>Evaluation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Problem-Solving/Leadership Team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Data</a:t>
            </a:r>
            <a:endParaRPr lang="en-US" dirty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dirty="0"/>
              <a:t>Professional </a:t>
            </a:r>
            <a:r>
              <a:rPr lang="en-US" dirty="0" smtClean="0"/>
              <a:t>Development &amp; Resources</a:t>
            </a:r>
          </a:p>
          <a:p>
            <a:r>
              <a:rPr lang="en-US" sz="2000" b="1" dirty="0" smtClean="0"/>
              <a:t>Developing SW and Classroom Systems to Prevent Problem Behavior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Expectations and Teaching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b="1" dirty="0">
                <a:solidFill>
                  <a:srgbClr val="0080CC"/>
                </a:solidFill>
              </a:rPr>
              <a:t>P</a:t>
            </a:r>
            <a:r>
              <a:rPr lang="en-US" b="1" dirty="0" smtClean="0">
                <a:solidFill>
                  <a:srgbClr val="0080CC"/>
                </a:solidFill>
              </a:rPr>
              <a:t>ositive Relationships</a:t>
            </a:r>
          </a:p>
          <a:p>
            <a:r>
              <a:rPr lang="en-US" sz="2000" b="1" dirty="0" smtClean="0"/>
              <a:t>Correcting Problem Behaviors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Consistent and clear procedures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dirty="0">
                <a:ea typeface="Geneva" pitchFamily="29" charset="0"/>
                <a:cs typeface="Geneva" pitchFamily="29" charset="0"/>
              </a:rPr>
              <a:t>Disciplinary encounters </a:t>
            </a:r>
            <a:r>
              <a:rPr lang="en-US" dirty="0" smtClean="0">
                <a:ea typeface="Geneva" pitchFamily="29" charset="0"/>
                <a:cs typeface="Geneva" pitchFamily="29" charset="0"/>
              </a:rPr>
              <a:t>used as </a:t>
            </a:r>
            <a:r>
              <a:rPr lang="en-US" dirty="0">
                <a:ea typeface="Geneva" pitchFamily="29" charset="0"/>
                <a:cs typeface="Geneva" pitchFamily="29" charset="0"/>
              </a:rPr>
              <a:t>learning </a:t>
            </a:r>
            <a:r>
              <a:rPr lang="en-US" dirty="0" smtClean="0">
                <a:ea typeface="Geneva" pitchFamily="29" charset="0"/>
                <a:cs typeface="Geneva" pitchFamily="29" charset="0"/>
              </a:rPr>
              <a:t>opportunities to teach problem </a:t>
            </a:r>
            <a:r>
              <a:rPr lang="en-US" dirty="0">
                <a:ea typeface="Geneva" pitchFamily="29" charset="0"/>
                <a:cs typeface="Geneva" pitchFamily="29" charset="0"/>
              </a:rPr>
              <a:t>solving strategies </a:t>
            </a:r>
            <a:endParaRPr lang="en-US" dirty="0" smtClean="0"/>
          </a:p>
          <a:p>
            <a:r>
              <a:rPr lang="en-US" sz="2000" b="1" dirty="0" smtClean="0">
                <a:solidFill>
                  <a:srgbClr val="049E81"/>
                </a:solidFill>
              </a:rPr>
              <a:t>Developing Self-Discipline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6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What are Student-student</a:t>
            </a:r>
            <a:r>
              <a:rPr lang="en-US" dirty="0" smtClean="0"/>
              <a:t> </a:t>
            </a:r>
            <a:r>
              <a:rPr lang="en-US" sz="3200" dirty="0" smtClean="0"/>
              <a:t>relationships?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Quality </a:t>
            </a:r>
            <a:r>
              <a:rPr lang="en-US" sz="2800" dirty="0"/>
              <a:t>of </a:t>
            </a:r>
            <a:r>
              <a:rPr lang="en-US" sz="2800" dirty="0" smtClean="0"/>
              <a:t>the interactions </a:t>
            </a:r>
            <a:r>
              <a:rPr lang="en-US" sz="2800" dirty="0"/>
              <a:t>between  </a:t>
            </a:r>
            <a:r>
              <a:rPr lang="en-US" sz="2800" dirty="0" smtClean="0"/>
              <a:t>students </a:t>
            </a:r>
            <a:r>
              <a:rPr lang="en-US" sz="2800" dirty="0"/>
              <a:t>in a school-wide </a:t>
            </a:r>
            <a:r>
              <a:rPr lang="en-US" sz="2800" dirty="0" smtClean="0"/>
              <a:t>		          context</a:t>
            </a:r>
          </a:p>
          <a:p>
            <a:pPr lvl="1"/>
            <a:r>
              <a:rPr lang="en-US" sz="2400" dirty="0" smtClean="0"/>
              <a:t>Peer </a:t>
            </a:r>
            <a:r>
              <a:rPr lang="en-US" sz="2400" dirty="0"/>
              <a:t>acceptance </a:t>
            </a:r>
            <a:endParaRPr lang="en-US" sz="2400" dirty="0" smtClean="0"/>
          </a:p>
          <a:p>
            <a:pPr lvl="1"/>
            <a:r>
              <a:rPr lang="en-US" sz="2400" dirty="0" smtClean="0"/>
              <a:t>Social support</a:t>
            </a:r>
          </a:p>
          <a:p>
            <a:pPr marL="114300" indent="0" algn="r">
              <a:buNone/>
            </a:pPr>
            <a:endParaRPr lang="en-US" i="1" dirty="0" smtClean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82187"/>
            <a:ext cx="2627406" cy="20574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53887"/>
            <a:ext cx="2627406" cy="182880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3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hecar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Words>3172</Words>
  <Application>Microsoft Office PowerPoint</Application>
  <PresentationFormat>On-screen Show (4:3)</PresentationFormat>
  <Paragraphs>681</Paragraphs>
  <Slides>57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Apothecary</vt:lpstr>
      <vt:lpstr>1_Apothecary</vt:lpstr>
      <vt:lpstr>Student-Student relationships</vt:lpstr>
      <vt:lpstr>PowerPoint Presentation</vt:lpstr>
      <vt:lpstr>Welcome!</vt:lpstr>
      <vt:lpstr>Overview </vt:lpstr>
      <vt:lpstr>Positive Behavioral Intervention and Supports  </vt:lpstr>
      <vt:lpstr>PBS (a MTSS) for Student Success</vt:lpstr>
      <vt:lpstr>PBS (a MTSS) for Student Success</vt:lpstr>
      <vt:lpstr>DE-PBS MTSS Framework Components</vt:lpstr>
      <vt:lpstr>What are Student-student relationships?</vt:lpstr>
      <vt:lpstr>Do we have cause for Concern in the area of student Relations?</vt:lpstr>
      <vt:lpstr>Delaware School Climate Survey</vt:lpstr>
      <vt:lpstr>PowerPoint Presentation</vt:lpstr>
      <vt:lpstr>Student-Student Relations Subscale Questions</vt:lpstr>
      <vt:lpstr>PowerPoint Presentation</vt:lpstr>
      <vt:lpstr>PowerPoint Presentation</vt:lpstr>
      <vt:lpstr>PowerPoint Presentation</vt:lpstr>
      <vt:lpstr>Why Are Student-Student Relationships Important?</vt:lpstr>
      <vt:lpstr>Impact for Individuals</vt:lpstr>
      <vt:lpstr>Impact for Individuals</vt:lpstr>
      <vt:lpstr>PowerPoint Presentation</vt:lpstr>
      <vt:lpstr>Student Characteristics Contributing Factors</vt:lpstr>
      <vt:lpstr>Classroom management &amp;  school-wide discipline Contributing Factors</vt:lpstr>
      <vt:lpstr>Classroom management &amp;  school-wide discipline Contributing Factors</vt:lpstr>
      <vt:lpstr>Classroom management &amp;  school-wide discipline Contributing Factors</vt:lpstr>
      <vt:lpstr>PowerPoint Presentation</vt:lpstr>
      <vt:lpstr>Reflection Question</vt:lpstr>
      <vt:lpstr>Data Analysis Recommended Strategies</vt:lpstr>
      <vt:lpstr> conducting focus groups</vt:lpstr>
      <vt:lpstr>PowerPoint Presentation</vt:lpstr>
      <vt:lpstr>Student-Student Relationships</vt:lpstr>
      <vt:lpstr>We’ve talked a good bit about some of the problems, now we’d like to move to how to improve things…</vt:lpstr>
      <vt:lpstr>PowerPoint Presentation</vt:lpstr>
      <vt:lpstr>1. Groups often do not know, understand, or like each other</vt:lpstr>
      <vt:lpstr>2. Students receive differential treatment from adults</vt:lpstr>
      <vt:lpstr>Potential Avenues for Change</vt:lpstr>
      <vt:lpstr>Potential Avenues for Change (Continued)</vt:lpstr>
      <vt:lpstr>Potential Avenues for Change (Continued)</vt:lpstr>
      <vt:lpstr>Classroom Management &amp; School-wide Discipline Recommended Strategies</vt:lpstr>
      <vt:lpstr> effective praise &amp; rewards</vt:lpstr>
      <vt:lpstr>Classroom Management &amp; School-wide Discipline Recommended Strategies</vt:lpstr>
      <vt:lpstr> SOCIOMETRIC SEATING TOOL</vt:lpstr>
      <vt:lpstr>Classroom Management &amp; School-wide Discipline Recommended Strategies</vt:lpstr>
      <vt:lpstr> CORRECTING MISBEHAVIOR</vt:lpstr>
      <vt:lpstr>Educator practices Recommended Strategies</vt:lpstr>
      <vt:lpstr> MORNING MEETINGS</vt:lpstr>
      <vt:lpstr>Educator practices Recommended Strategies</vt:lpstr>
      <vt:lpstr> yellow pages activity</vt:lpstr>
      <vt:lpstr>Teaching Social-emotional skills Recommended Strategies</vt:lpstr>
      <vt:lpstr> SEL programs</vt:lpstr>
      <vt:lpstr>PowerPoint Presentation</vt:lpstr>
      <vt:lpstr>STUDENTS AT TIER 2 &amp; 3 Recommended Strategies</vt:lpstr>
      <vt:lpstr>STUDENTS AT TIER 2 &amp; 3 Recommended Strategies</vt:lpstr>
      <vt:lpstr>Good behavior game</vt:lpstr>
      <vt:lpstr>PowerPoint Presentation</vt:lpstr>
      <vt:lpstr>Planning &amp; Monitoring</vt:lpstr>
      <vt:lpstr>Checklist of activities fostering positive student-student relationships</vt:lpstr>
      <vt:lpstr>Resources on website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Student-Student relationships</dc:title>
  <dc:creator>Jessica Kradjel</dc:creator>
  <cp:lastModifiedBy>Carly Nigro</cp:lastModifiedBy>
  <cp:revision>132</cp:revision>
  <cp:lastPrinted>2015-10-08T21:35:56Z</cp:lastPrinted>
  <dcterms:created xsi:type="dcterms:W3CDTF">2015-07-28T13:59:43Z</dcterms:created>
  <dcterms:modified xsi:type="dcterms:W3CDTF">2015-10-15T15:39:22Z</dcterms:modified>
</cp:coreProperties>
</file>