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269" r:id="rId4"/>
    <p:sldId id="278" r:id="rId5"/>
    <p:sldId id="266" r:id="rId6"/>
    <p:sldId id="267" r:id="rId7"/>
    <p:sldId id="268" r:id="rId8"/>
    <p:sldId id="270" r:id="rId9"/>
    <p:sldId id="271" r:id="rId10"/>
    <p:sldId id="260" r:id="rId11"/>
    <p:sldId id="261" r:id="rId12"/>
    <p:sldId id="262" r:id="rId13"/>
    <p:sldId id="273" r:id="rId14"/>
    <p:sldId id="263" r:id="rId15"/>
    <p:sldId id="272" r:id="rId16"/>
    <p:sldId id="274" r:id="rId17"/>
    <p:sldId id="275" r:id="rId18"/>
    <p:sldId id="265" r:id="rId19"/>
    <p:sldId id="276" r:id="rId20"/>
    <p:sldId id="277"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33" autoAdjust="0"/>
  </p:normalViewPr>
  <p:slideViewPr>
    <p:cSldViewPr snapToGrid="0" snapToObjects="1">
      <p:cViewPr>
        <p:scale>
          <a:sx n="77" d="100"/>
          <a:sy n="77" d="100"/>
        </p:scale>
        <p:origin x="-840"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80D69-FE5A-4CEE-9811-62B67041DA0F}"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B65C8-7EE5-4378-A425-66EE1DD1A1A1}" type="slidenum">
              <a:rPr lang="en-US" smtClean="0"/>
              <a:t>‹#›</a:t>
            </a:fld>
            <a:endParaRPr lang="en-US"/>
          </a:p>
        </p:txBody>
      </p:sp>
    </p:spTree>
    <p:extLst>
      <p:ext uri="{BB962C8B-B14F-4D97-AF65-F5344CB8AC3E}">
        <p14:creationId xmlns:p14="http://schemas.microsoft.com/office/powerpoint/2010/main" val="115382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a:t>
            </a:r>
            <a:r>
              <a:rPr lang="en-US" baseline="0" dirty="0" smtClean="0"/>
              <a:t> in using the DE-PBS Tier 2 Workbook. The following is a tutorial regarding how to use the Excel Workbook. Please send your questions, comments and/or recommendations regarding this workbook to Megan Pell at mpell@udel.edu. </a:t>
            </a:r>
          </a:p>
          <a:p>
            <a:endParaRPr lang="en-US" baseline="0" dirty="0" smtClean="0"/>
          </a:p>
          <a:p>
            <a:r>
              <a:rPr lang="en-US" baseline="0" dirty="0" smtClean="0"/>
              <a:t>This workbook is intended to help schools do the following: </a:t>
            </a:r>
          </a:p>
          <a:p>
            <a:pPr marL="228600" indent="-228600">
              <a:buAutoNum type="arabicPeriod"/>
            </a:pPr>
            <a:r>
              <a:rPr lang="en-US" baseline="0" dirty="0" smtClean="0"/>
              <a:t>More regularly discuss SYSTEMS-related trends across their Tier 2 interventions (at least monthly is recommended).</a:t>
            </a:r>
          </a:p>
          <a:p>
            <a:pPr marL="228600" indent="-228600">
              <a:buAutoNum type="arabicPeriod"/>
            </a:pPr>
            <a:r>
              <a:rPr lang="en-US" baseline="0" dirty="0" smtClean="0"/>
              <a:t>More readily share information regarding the important and often extensive Tier 2 intervention efforts happening in the school (with staff, parents, schools boards, and community) </a:t>
            </a:r>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14</a:t>
            </a:fld>
            <a:endParaRPr lang="en-US"/>
          </a:p>
        </p:txBody>
      </p:sp>
    </p:spTree>
    <p:extLst>
      <p:ext uri="{BB962C8B-B14F-4D97-AF65-F5344CB8AC3E}">
        <p14:creationId xmlns:p14="http://schemas.microsoft.com/office/powerpoint/2010/main" val="378330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15</a:t>
            </a:fld>
            <a:endParaRPr lang="en-US"/>
          </a:p>
        </p:txBody>
      </p:sp>
    </p:spTree>
    <p:extLst>
      <p:ext uri="{BB962C8B-B14F-4D97-AF65-F5344CB8AC3E}">
        <p14:creationId xmlns:p14="http://schemas.microsoft.com/office/powerpoint/2010/main" val="139021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smtClean="0">
                <a:latin typeface="Baskerville Old Face" panose="02020602080505020303" pitchFamily="18" charset="0"/>
              </a:rPr>
              <a:t>Special Notes:</a:t>
            </a:r>
            <a:endParaRPr lang="en-US" dirty="0" smtClean="0">
              <a:latin typeface="Baskerville Old Face" panose="020206020805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askerville Old Face" panose="02020602080505020303" pitchFamily="18" charset="0"/>
              </a:rPr>
              <a:t>You cannot change the data in the graph worksheets (they are imported directly from the </a:t>
            </a:r>
            <a:r>
              <a:rPr lang="en-US" dirty="0" err="1" smtClean="0">
                <a:latin typeface="Baskerville Old Face" panose="02020602080505020303" pitchFamily="18" charset="0"/>
              </a:rPr>
              <a:t>AllData</a:t>
            </a:r>
            <a:r>
              <a:rPr lang="en-US" dirty="0" smtClean="0">
                <a:latin typeface="Baskerville Old Face" panose="02020602080505020303" pitchFamily="18" charset="0"/>
              </a:rPr>
              <a:t> worksheet)</a:t>
            </a:r>
            <a:r>
              <a:rPr lang="en-US" baseline="0" dirty="0" smtClean="0">
                <a:latin typeface="Baskerville Old Face" panose="02020602080505020303" pitchFamily="18" charset="0"/>
              </a:rPr>
              <a:t> but y</a:t>
            </a:r>
            <a:r>
              <a:rPr lang="en-US" dirty="0" smtClean="0">
                <a:latin typeface="Baskerville Old Face" panose="02020602080505020303" pitchFamily="18" charset="0"/>
              </a:rPr>
              <a:t>ou can format</a:t>
            </a:r>
            <a:r>
              <a:rPr lang="en-US" baseline="0" dirty="0" smtClean="0">
                <a:latin typeface="Baskerville Old Face" panose="02020602080505020303" pitchFamily="18" charset="0"/>
              </a:rPr>
              <a:t> the look and size of the text in the accompanying table.</a:t>
            </a:r>
            <a:endParaRPr lang="en-US" dirty="0" smtClean="0">
              <a:latin typeface="Baskerville Old Face" panose="02020602080505020303" pitchFamily="18" charset="0"/>
            </a:endParaRPr>
          </a:p>
          <a:p>
            <a:r>
              <a:rPr lang="en-US" dirty="0" smtClean="0">
                <a:latin typeface="Baskerville Old Face" panose="02020602080505020303" pitchFamily="18" charset="0"/>
              </a:rPr>
              <a:t>Each intervention and month tab shows the same graph twice, once in color and once in black and white.</a:t>
            </a:r>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17</a:t>
            </a:fld>
            <a:endParaRPr lang="en-US"/>
          </a:p>
        </p:txBody>
      </p:sp>
    </p:spTree>
    <p:extLst>
      <p:ext uri="{BB962C8B-B14F-4D97-AF65-F5344CB8AC3E}">
        <p14:creationId xmlns:p14="http://schemas.microsoft.com/office/powerpoint/2010/main" val="196944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smtClean="0">
                <a:latin typeface="Baskerville Old Face" panose="02020602080505020303" pitchFamily="18" charset="0"/>
              </a:rPr>
              <a:t>Special </a:t>
            </a:r>
            <a:r>
              <a:rPr lang="en-US" b="0" dirty="0" smtClean="0">
                <a:latin typeface="Baskerville Old Face" panose="02020602080505020303" pitchFamily="18" charset="0"/>
              </a:rPr>
              <a:t>Notes:</a:t>
            </a:r>
            <a:endParaRPr lang="en-US" dirty="0" smtClean="0">
              <a:latin typeface="Baskerville Old Face" panose="020206020805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askerville Old Face" panose="02020602080505020303" pitchFamily="18" charset="0"/>
              </a:rPr>
              <a:t>You cannot change the data in the graph worksheets (they are imported directly from the </a:t>
            </a:r>
            <a:r>
              <a:rPr lang="en-US" dirty="0" err="1" smtClean="0">
                <a:latin typeface="Baskerville Old Face" panose="02020602080505020303" pitchFamily="18" charset="0"/>
              </a:rPr>
              <a:t>AllData</a:t>
            </a:r>
            <a:r>
              <a:rPr lang="en-US" dirty="0" smtClean="0">
                <a:latin typeface="Baskerville Old Face" panose="02020602080505020303" pitchFamily="18" charset="0"/>
              </a:rPr>
              <a:t> worksheet</a:t>
            </a:r>
            <a:r>
              <a:rPr lang="en-US" dirty="0" smtClean="0">
                <a:latin typeface="Baskerville Old Face" panose="02020602080505020303" pitchFamily="18" charset="0"/>
              </a:rPr>
              <a:t>)</a:t>
            </a:r>
            <a:r>
              <a:rPr lang="en-US" baseline="0" dirty="0" smtClean="0">
                <a:latin typeface="Baskerville Old Face" panose="02020602080505020303" pitchFamily="18" charset="0"/>
              </a:rPr>
              <a:t> but y</a:t>
            </a:r>
            <a:r>
              <a:rPr lang="en-US" dirty="0" smtClean="0">
                <a:latin typeface="Baskerville Old Face" panose="02020602080505020303" pitchFamily="18" charset="0"/>
              </a:rPr>
              <a:t>ou can format</a:t>
            </a:r>
            <a:r>
              <a:rPr lang="en-US" baseline="0" dirty="0" smtClean="0">
                <a:latin typeface="Baskerville Old Face" panose="02020602080505020303" pitchFamily="18" charset="0"/>
              </a:rPr>
              <a:t> the look and size of the text in the accompanying table.</a:t>
            </a:r>
            <a:endParaRPr lang="en-US" dirty="0" smtClean="0">
              <a:latin typeface="Baskerville Old Face" panose="02020602080505020303" pitchFamily="18" charset="0"/>
            </a:endParaRPr>
          </a:p>
          <a:p>
            <a:r>
              <a:rPr lang="en-US" dirty="0" smtClean="0">
                <a:latin typeface="Baskerville Old Face" panose="02020602080505020303" pitchFamily="18" charset="0"/>
              </a:rPr>
              <a:t>Each intervention and month tab shows the same graph twice, once in color and once in black and white</a:t>
            </a:r>
            <a:r>
              <a:rPr lang="en-US" dirty="0" smtClean="0">
                <a:latin typeface="Baskerville Old Face" panose="02020602080505020303" pitchFamily="18" charset="0"/>
              </a:rPr>
              <a:t>.</a:t>
            </a:r>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18</a:t>
            </a:fld>
            <a:endParaRPr lang="en-US"/>
          </a:p>
        </p:txBody>
      </p:sp>
    </p:spTree>
    <p:extLst>
      <p:ext uri="{BB962C8B-B14F-4D97-AF65-F5344CB8AC3E}">
        <p14:creationId xmlns:p14="http://schemas.microsoft.com/office/powerpoint/2010/main" val="180360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19</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a:t>
            </a:r>
            <a:r>
              <a:rPr lang="en-US" baseline="0" dirty="0" smtClean="0"/>
              <a:t> in using the DE-PBS Tier 2 Workbook. The following is a tutorial regarding how to use the Excel Workbook. Please send your questions, comments and/or recommendations regarding this workbook to Megan Pell at mpell@udel.edu. </a:t>
            </a:r>
          </a:p>
          <a:p>
            <a:endParaRPr lang="en-US" baseline="0" dirty="0" smtClean="0"/>
          </a:p>
          <a:p>
            <a:r>
              <a:rPr lang="en-US" baseline="0" dirty="0" smtClean="0"/>
              <a:t>This workbook is intended to help schools do the following: </a:t>
            </a:r>
          </a:p>
          <a:p>
            <a:pPr marL="228600" indent="-228600">
              <a:buAutoNum type="arabicPeriod"/>
            </a:pPr>
            <a:r>
              <a:rPr lang="en-US" baseline="0" dirty="0" smtClean="0"/>
              <a:t>More regularly discuss SYSTEMS-related trends across their Tier 2 interventions (at least monthly is recommended).</a:t>
            </a:r>
          </a:p>
          <a:p>
            <a:pPr marL="228600" indent="-228600">
              <a:buAutoNum type="arabicPeriod"/>
            </a:pPr>
            <a:r>
              <a:rPr lang="en-US" baseline="0" dirty="0" smtClean="0"/>
              <a:t>More readily share information regarding the important and often extensive Tier 2 intervention efforts happening in the school (with staff, parents, schools boards, and community) </a:t>
            </a:r>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3040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a:t>
            </a:r>
            <a:r>
              <a:rPr lang="en-US" baseline="0" dirty="0" smtClean="0"/>
              <a:t> in using the DE-PBS Tier 2 Workbook. The following is a tutorial regarding how to use the Excel Workbook. Please send your questions, comments and/or recommendations regarding this workbook to Megan Pell at mpell@udel.edu. </a:t>
            </a:r>
          </a:p>
          <a:p>
            <a:endParaRPr lang="en-US" baseline="0" dirty="0" smtClean="0"/>
          </a:p>
          <a:p>
            <a:r>
              <a:rPr lang="en-US" baseline="0" dirty="0" smtClean="0"/>
              <a:t>This workbook is intended to help schools do the following: </a:t>
            </a:r>
          </a:p>
          <a:p>
            <a:pPr marL="228600" indent="-228600">
              <a:buAutoNum type="arabicPeriod"/>
            </a:pPr>
            <a:r>
              <a:rPr lang="en-US" baseline="0" dirty="0" smtClean="0"/>
              <a:t>More regularly discuss SYSTEMS-related trends across their Tier 2 interventions (at least monthly is recommended).</a:t>
            </a:r>
          </a:p>
          <a:p>
            <a:pPr marL="228600" indent="-228600">
              <a:buAutoNum type="arabicPeriod"/>
            </a:pPr>
            <a:r>
              <a:rPr lang="en-US" baseline="0" dirty="0" smtClean="0"/>
              <a:t>More readily share information regarding the important and often extensive Tier 2 intervention efforts happening in the school (with staff, parents, schools boards, and community) </a:t>
            </a:r>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2</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3</a:t>
            </a:fld>
            <a:endParaRPr lang="en-US"/>
          </a:p>
        </p:txBody>
      </p:sp>
    </p:spTree>
    <p:extLst>
      <p:ext uri="{BB962C8B-B14F-4D97-AF65-F5344CB8AC3E}">
        <p14:creationId xmlns:p14="http://schemas.microsoft.com/office/powerpoint/2010/main" val="427835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endParaRPr lang="en-US" baseline="0" dirty="0" smtClean="0"/>
          </a:p>
          <a:p>
            <a:r>
              <a:rPr lang="en-US" baseline="0" dirty="0" smtClean="0"/>
              <a:t>There are 22 tabs included in this workbook. This may seem like a lot but teams may not use all of them in a given month or year.</a:t>
            </a:r>
            <a:endParaRPr lang="en-US" sz="1200" b="1" dirty="0" smtClean="0">
              <a:latin typeface="Baskerville Old Face" panose="02020602080505020303" pitchFamily="18" charset="0"/>
            </a:endParaRPr>
          </a:p>
          <a:p>
            <a:endParaRPr lang="en-US" baseline="0" dirty="0" smtClean="0"/>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4</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endParaRPr lang="en-US" baseline="0" dirty="0" smtClean="0"/>
          </a:p>
          <a:p>
            <a:r>
              <a:rPr lang="en-US" baseline="0" dirty="0" smtClean="0"/>
              <a:t>The first 2 tabs included in this workbook are the most important and will be discussed in detail later in this tutorial. These are tabs that link to worksheets that require teams to manually enter intervention names, data, and/or criteria information.</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5</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endParaRPr lang="en-US" baseline="0" dirty="0" smtClean="0"/>
          </a:p>
          <a:p>
            <a:r>
              <a:rPr lang="en-US" baseline="0" dirty="0" smtClean="0"/>
              <a:t>The other 20 tabs included in this workbook link to worksheets that provide teams with professional-looking graphs and tables that are based on the data entered under the “</a:t>
            </a:r>
            <a:r>
              <a:rPr lang="en-US" baseline="0" dirty="0" err="1" smtClean="0"/>
              <a:t>AllData</a:t>
            </a:r>
            <a:r>
              <a:rPr lang="en-US" baseline="0" dirty="0" smtClean="0"/>
              <a:t>” tab. These worksheets will be discussed in detail later in this tutorial. </a:t>
            </a:r>
          </a:p>
          <a:p>
            <a:pPr marL="0" indent="0">
              <a:buNone/>
            </a:pPr>
            <a:endParaRPr lang="en-US" baseline="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6</a:t>
            </a:fld>
            <a:endParaRPr lang="en-US"/>
          </a:p>
        </p:txBody>
      </p:sp>
    </p:spTree>
    <p:extLst>
      <p:ext uri="{BB962C8B-B14F-4D97-AF65-F5344CB8AC3E}">
        <p14:creationId xmlns:p14="http://schemas.microsoft.com/office/powerpoint/2010/main" val="38304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7</a:t>
            </a:fld>
            <a:endParaRPr lang="en-US"/>
          </a:p>
        </p:txBody>
      </p:sp>
    </p:spTree>
    <p:extLst>
      <p:ext uri="{BB962C8B-B14F-4D97-AF65-F5344CB8AC3E}">
        <p14:creationId xmlns:p14="http://schemas.microsoft.com/office/powerpoint/2010/main" val="418668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open the file,</a:t>
            </a:r>
            <a:r>
              <a:rPr lang="en-US" baseline="0" dirty="0" smtClean="0"/>
              <a:t> you want to:</a:t>
            </a:r>
          </a:p>
          <a:p>
            <a:pPr marL="685800" lvl="1" indent="-228600">
              <a:buAutoNum type="arabicPeriod"/>
            </a:pPr>
            <a:r>
              <a:rPr lang="en-US" baseline="0" dirty="0" smtClean="0"/>
              <a:t>add your school name and school year (SY) to this Workbook in these cells, and </a:t>
            </a:r>
          </a:p>
          <a:p>
            <a:pPr marL="685800" lvl="1" indent="-228600">
              <a:buAutoNum type="arabicPeriod"/>
            </a:pPr>
            <a:r>
              <a:rPr lang="en-US" baseline="0" dirty="0" smtClean="0"/>
              <a:t>save the Workbook on your computer with your school name. Currently, this file is called “Tier 2 Intervention Tracking with Graphs ADD SCHOOL NAME” </a:t>
            </a:r>
            <a:endParaRPr lang="en-US" dirty="0"/>
          </a:p>
        </p:txBody>
      </p:sp>
      <p:sp>
        <p:nvSpPr>
          <p:cNvPr id="4" name="Slide Number Placeholder 3"/>
          <p:cNvSpPr>
            <a:spLocks noGrp="1"/>
          </p:cNvSpPr>
          <p:nvPr>
            <p:ph type="sldNum" sz="quarter" idx="10"/>
          </p:nvPr>
        </p:nvSpPr>
        <p:spPr/>
        <p:txBody>
          <a:bodyPr/>
          <a:lstStyle/>
          <a:p>
            <a:fld id="{C007D4B3-7041-4649-8BE9-A3C7C15C1425}" type="slidenum">
              <a:rPr lang="en-US" smtClean="0"/>
              <a:t>9</a:t>
            </a:fld>
            <a:endParaRPr lang="en-US"/>
          </a:p>
        </p:txBody>
      </p:sp>
    </p:spTree>
    <p:extLst>
      <p:ext uri="{BB962C8B-B14F-4D97-AF65-F5344CB8AC3E}">
        <p14:creationId xmlns:p14="http://schemas.microsoft.com/office/powerpoint/2010/main" val="337359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want to type</a:t>
            </a:r>
            <a:r>
              <a:rPr lang="en-US" baseline="0" dirty="0" smtClean="0"/>
              <a:t> in the name of each Tier 2 intervention that you want to add to this workbook.</a:t>
            </a:r>
          </a:p>
          <a:p>
            <a:r>
              <a:rPr lang="en-US" baseline="0" dirty="0" smtClean="0"/>
              <a:t>Hint</a:t>
            </a:r>
            <a:r>
              <a:rPr lang="en-US" baseline="0" dirty="0" smtClean="0"/>
              <a:t>: So you can reference interventions quickly in your team discussions, it can be helpful to keep the #s in each of these boxes. </a:t>
            </a:r>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10</a:t>
            </a:fld>
            <a:endParaRPr lang="en-US"/>
          </a:p>
        </p:txBody>
      </p:sp>
    </p:spTree>
    <p:extLst>
      <p:ext uri="{BB962C8B-B14F-4D97-AF65-F5344CB8AC3E}">
        <p14:creationId xmlns:p14="http://schemas.microsoft.com/office/powerpoint/2010/main" val="188169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012596-4909-634E-9277-8129B5C72CD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0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8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
        <p:nvSpPr>
          <p:cNvPr id="9" name="Title 1"/>
          <p:cNvSpPr>
            <a:spLocks noGrp="1"/>
          </p:cNvSpPr>
          <p:nvPr>
            <p:ph type="title"/>
          </p:nvPr>
        </p:nvSpPr>
        <p:spPr>
          <a:xfrm>
            <a:off x="457200" y="929540"/>
            <a:ext cx="8229600" cy="886833"/>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511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9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9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55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38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F012596-4909-634E-9277-8129B5C72CD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457200" y="929540"/>
            <a:ext cx="8229600" cy="886833"/>
          </a:xfrm>
        </p:spPr>
        <p:txBody>
          <a:bodyPr/>
          <a:lstStyle>
            <a:lvl1pPr>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12596-4909-634E-9277-8129B5C72CDC}"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12596-4909-634E-9277-8129B5C72CDC}"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44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692" y="733713"/>
            <a:ext cx="6998854" cy="2793423"/>
          </a:xfrm>
          <a:solidFill>
            <a:schemeClr val="tx2">
              <a:lumMod val="20000"/>
              <a:lumOff val="80000"/>
              <a:alpha val="28000"/>
            </a:schemeClr>
          </a:solidFill>
          <a:ln w="57150">
            <a:solidFill>
              <a:srgbClr val="002060"/>
            </a:solidFill>
          </a:ln>
        </p:spPr>
        <p:txBody>
          <a:bodyPr>
            <a:normAutofit/>
          </a:bodyPr>
          <a:lstStyle/>
          <a:p>
            <a:r>
              <a:rPr lang="en-US" sz="5300" b="1" dirty="0" smtClean="0">
                <a:solidFill>
                  <a:schemeClr val="tx2">
                    <a:lumMod val="20000"/>
                    <a:lumOff val="80000"/>
                  </a:schemeClr>
                </a:solidFill>
                <a:cs typeface="Calibri"/>
              </a:rPr>
              <a:t>Tier 2 </a:t>
            </a:r>
            <a:br>
              <a:rPr lang="en-US" sz="5300" b="1" dirty="0" smtClean="0">
                <a:solidFill>
                  <a:schemeClr val="tx2">
                    <a:lumMod val="20000"/>
                    <a:lumOff val="80000"/>
                  </a:schemeClr>
                </a:solidFill>
                <a:cs typeface="Calibri"/>
              </a:rPr>
            </a:br>
            <a:r>
              <a:rPr lang="en-US" sz="5300" b="1" dirty="0" smtClean="0">
                <a:solidFill>
                  <a:schemeClr val="tx2">
                    <a:lumMod val="20000"/>
                    <a:lumOff val="80000"/>
                  </a:schemeClr>
                </a:solidFill>
                <a:cs typeface="Calibri"/>
              </a:rPr>
              <a:t>Data Workbook</a:t>
            </a:r>
            <a:br>
              <a:rPr lang="en-US" sz="5300" b="1" dirty="0" smtClean="0">
                <a:solidFill>
                  <a:schemeClr val="tx2">
                    <a:lumMod val="20000"/>
                    <a:lumOff val="80000"/>
                  </a:schemeClr>
                </a:solidFill>
                <a:cs typeface="Calibri"/>
              </a:rPr>
            </a:br>
            <a:r>
              <a:rPr lang="en-US" sz="5300" dirty="0" smtClean="0">
                <a:solidFill>
                  <a:schemeClr val="tx2">
                    <a:lumMod val="20000"/>
                    <a:lumOff val="80000"/>
                  </a:schemeClr>
                </a:solidFill>
                <a:cs typeface="Calibri"/>
              </a:rPr>
              <a:t>Tutorial</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skerville Old Face" panose="02020602080505020303" pitchFamily="18" charset="0"/>
            </a:endParaRPr>
          </a:p>
        </p:txBody>
      </p:sp>
      <p:sp>
        <p:nvSpPr>
          <p:cNvPr id="3" name="Subtitle 2"/>
          <p:cNvSpPr>
            <a:spLocks noGrp="1"/>
          </p:cNvSpPr>
          <p:nvPr>
            <p:ph type="subTitle" idx="1"/>
          </p:nvPr>
        </p:nvSpPr>
        <p:spPr/>
        <p:txBody>
          <a:bodyPr>
            <a:normAutofit/>
          </a:bodyPr>
          <a:lstStyle/>
          <a:p>
            <a:r>
              <a:rPr lang="en-US" dirty="0">
                <a:solidFill>
                  <a:schemeClr val="tx2">
                    <a:lumMod val="20000"/>
                    <a:lumOff val="80000"/>
                  </a:schemeClr>
                </a:solidFill>
                <a:cs typeface="Calibri"/>
              </a:rPr>
              <a:t>DE-PBS Project</a:t>
            </a:r>
          </a:p>
          <a:p>
            <a:pPr lvl="0"/>
            <a:r>
              <a:rPr lang="en-US" dirty="0" smtClean="0">
                <a:solidFill>
                  <a:schemeClr val="tx2">
                    <a:lumMod val="20000"/>
                    <a:lumOff val="80000"/>
                  </a:schemeClr>
                </a:solidFill>
                <a:cs typeface="Calibri"/>
              </a:rPr>
              <a:t>Center for Disabilities Studies</a:t>
            </a:r>
          </a:p>
          <a:p>
            <a:pPr lvl="0"/>
            <a:r>
              <a:rPr lang="en-US" sz="2000" i="1" dirty="0" smtClean="0">
                <a:solidFill>
                  <a:schemeClr val="tx2">
                    <a:lumMod val="20000"/>
                    <a:lumOff val="80000"/>
                  </a:schemeClr>
                </a:solidFill>
                <a:cs typeface="Calibri"/>
              </a:rPr>
              <a:t>Updated 1/28/15</a:t>
            </a:r>
          </a:p>
          <a:p>
            <a:endParaRPr lang="en-US" dirty="0"/>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latin typeface="Trebuchet MS"/>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latin typeface="Trebuchet MS"/>
              <a:ea typeface="+mn-ea"/>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781665"/>
            <a:ext cx="8445313" cy="894734"/>
          </a:xfrm>
          <a:solidFill>
            <a:schemeClr val="accent4">
              <a:lumMod val="40000"/>
              <a:lumOff val="60000"/>
            </a:schemeClr>
          </a:solidFill>
          <a:ln w="38100">
            <a:solidFill>
              <a:schemeClr val="tx2"/>
            </a:solidFill>
          </a:ln>
        </p:spPr>
        <p:txBody>
          <a:bodyPr>
            <a:normAutofit fontScale="90000"/>
          </a:bodyPr>
          <a:lstStyle/>
          <a:p>
            <a:r>
              <a:rPr lang="en-US" sz="3600" b="1" dirty="0" smtClean="0">
                <a:latin typeface="+mn-lt"/>
              </a:rPr>
              <a:t>Step 2: Add intervention names to worksheet</a:t>
            </a:r>
            <a:br>
              <a:rPr lang="en-US" sz="3600" b="1" dirty="0" smtClean="0">
                <a:latin typeface="+mn-lt"/>
              </a:rPr>
            </a:br>
            <a:r>
              <a:rPr lang="en-US" sz="2200" dirty="0" smtClean="0">
                <a:latin typeface="+mn-lt"/>
              </a:rPr>
              <a:t>There is space for up to 10 interventions.</a:t>
            </a:r>
            <a:endParaRPr lang="en-US" sz="2200" b="1" dirty="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329" r="9028"/>
          <a:stretch/>
        </p:blipFill>
        <p:spPr>
          <a:xfrm>
            <a:off x="436314" y="1782724"/>
            <a:ext cx="8057704" cy="4968949"/>
          </a:xfrm>
          <a:prstGeom prst="rect">
            <a:avLst/>
          </a:prstGeom>
        </p:spPr>
      </p:pic>
      <p:sp>
        <p:nvSpPr>
          <p:cNvPr id="5" name="Rectangle 4"/>
          <p:cNvSpPr/>
          <p:nvPr/>
        </p:nvSpPr>
        <p:spPr>
          <a:xfrm>
            <a:off x="1447800" y="2743200"/>
            <a:ext cx="6934200"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a:off x="533400" y="1676400"/>
            <a:ext cx="914400" cy="10668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237042" y="4283671"/>
            <a:ext cx="2607275" cy="2031325"/>
          </a:xfrm>
          <a:prstGeom prst="rect">
            <a:avLst/>
          </a:prstGeom>
          <a:solidFill>
            <a:schemeClr val="tx2">
              <a:lumMod val="20000"/>
              <a:lumOff val="80000"/>
            </a:schemeClr>
          </a:solidFill>
          <a:ln>
            <a:solidFill>
              <a:schemeClr val="tx2"/>
            </a:solidFill>
          </a:ln>
        </p:spPr>
        <p:txBody>
          <a:bodyPr wrap="square" rtlCol="0">
            <a:spAutoFit/>
          </a:bodyPr>
          <a:lstStyle/>
          <a:p>
            <a:pPr algn="ctr"/>
            <a:r>
              <a:rPr lang="en-US" b="1" dirty="0" smtClean="0"/>
              <a:t>Special note: </a:t>
            </a:r>
            <a:r>
              <a:rPr lang="en-US" dirty="0" smtClean="0"/>
              <a:t>The </a:t>
            </a:r>
            <a:r>
              <a:rPr lang="en-US" dirty="0"/>
              <a:t>intervention name you type </a:t>
            </a:r>
            <a:r>
              <a:rPr lang="en-US" dirty="0" smtClean="0"/>
              <a:t>in these boxes will </a:t>
            </a:r>
            <a:r>
              <a:rPr lang="en-US" dirty="0"/>
              <a:t>automatically show up on all other worksheets that relate to that intervention in this </a:t>
            </a:r>
            <a:r>
              <a:rPr lang="en-US" dirty="0" smtClean="0"/>
              <a:t>workbook!</a:t>
            </a:r>
            <a:endParaRPr lang="en-US" dirty="0"/>
          </a:p>
        </p:txBody>
      </p:sp>
    </p:spTree>
    <p:extLst>
      <p:ext uri="{BB962C8B-B14F-4D97-AF65-F5344CB8AC3E}">
        <p14:creationId xmlns:p14="http://schemas.microsoft.com/office/powerpoint/2010/main" val="28513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406" r="19834"/>
          <a:stretch/>
        </p:blipFill>
        <p:spPr>
          <a:xfrm>
            <a:off x="687724" y="796413"/>
            <a:ext cx="5941675" cy="5832987"/>
          </a:xfrm>
          <a:prstGeom prst="rect">
            <a:avLst/>
          </a:prstGeom>
          <a:ln>
            <a:solidFill>
              <a:schemeClr val="tx2"/>
            </a:solidFill>
          </a:ln>
        </p:spPr>
      </p:pic>
      <p:sp>
        <p:nvSpPr>
          <p:cNvPr id="2" name="Title 1"/>
          <p:cNvSpPr>
            <a:spLocks noGrp="1"/>
          </p:cNvSpPr>
          <p:nvPr>
            <p:ph type="title"/>
          </p:nvPr>
        </p:nvSpPr>
        <p:spPr>
          <a:xfrm>
            <a:off x="4232787" y="1184787"/>
            <a:ext cx="4835013" cy="4343400"/>
          </a:xfrm>
          <a:solidFill>
            <a:schemeClr val="accent4">
              <a:lumMod val="40000"/>
              <a:lumOff val="60000"/>
            </a:schemeClr>
          </a:solidFill>
          <a:ln w="38100">
            <a:solidFill>
              <a:schemeClr val="tx2"/>
            </a:solidFill>
          </a:ln>
        </p:spPr>
        <p:txBody>
          <a:bodyPr>
            <a:noAutofit/>
          </a:bodyPr>
          <a:lstStyle/>
          <a:p>
            <a:pPr algn="l"/>
            <a:r>
              <a:rPr lang="en-US" sz="3200" b="1" dirty="0" smtClean="0">
                <a:latin typeface="+mn-lt"/>
              </a:rPr>
              <a:t>Step 3: Document Intervention Criteria</a:t>
            </a:r>
            <a:r>
              <a:rPr lang="en-US" sz="900" b="1" dirty="0" smtClean="0">
                <a:latin typeface="+mn-lt"/>
              </a:rPr>
              <a:t/>
            </a:r>
            <a:br>
              <a:rPr lang="en-US" sz="900" b="1" dirty="0" smtClean="0">
                <a:latin typeface="+mn-lt"/>
              </a:rPr>
            </a:br>
            <a:r>
              <a:rPr lang="en-US" sz="900" b="1" dirty="0" smtClean="0">
                <a:latin typeface="+mn-lt"/>
              </a:rPr>
              <a:t/>
            </a:r>
            <a:br>
              <a:rPr lang="en-US" sz="900" b="1" dirty="0" smtClean="0">
                <a:latin typeface="+mn-lt"/>
              </a:rPr>
            </a:br>
            <a:r>
              <a:rPr lang="en-US" sz="900" b="1" dirty="0" smtClean="0">
                <a:latin typeface="+mn-lt"/>
              </a:rPr>
              <a:t/>
            </a:r>
            <a:br>
              <a:rPr lang="en-US" sz="900" b="1" dirty="0" smtClean="0">
                <a:latin typeface="+mn-lt"/>
              </a:rPr>
            </a:br>
            <a:r>
              <a:rPr lang="en-US" sz="2400" b="1" dirty="0" smtClean="0">
                <a:latin typeface="+mn-lt"/>
              </a:rPr>
              <a:t>A. Select the second tab “Criteria”</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B. Define the entrance, responding, and exit criteria for each intervention</a:t>
            </a:r>
            <a:r>
              <a:rPr lang="en-US" sz="3200" b="1" dirty="0" smtClean="0">
                <a:latin typeface="+mn-lt"/>
              </a:rPr>
              <a:t/>
            </a:r>
            <a:br>
              <a:rPr lang="en-US" sz="3200" b="1" dirty="0" smtClean="0">
                <a:latin typeface="+mn-lt"/>
              </a:rPr>
            </a:br>
            <a:r>
              <a:rPr lang="en-US" sz="2000" i="1" dirty="0" smtClean="0">
                <a:latin typeface="+mn-lt"/>
              </a:rPr>
              <a:t>(</a:t>
            </a:r>
            <a:r>
              <a:rPr lang="en-US" sz="2000" i="1" dirty="0">
                <a:latin typeface="+mn-lt"/>
              </a:rPr>
              <a:t>Interventions will self-populate based on the names entered on the </a:t>
            </a:r>
            <a:r>
              <a:rPr lang="en-US" sz="2000" i="1" dirty="0" smtClean="0">
                <a:latin typeface="+mn-lt"/>
              </a:rPr>
              <a:t>“</a:t>
            </a:r>
            <a:r>
              <a:rPr lang="en-US" sz="2000" i="1" dirty="0" err="1" smtClean="0">
                <a:latin typeface="+mn-lt"/>
              </a:rPr>
              <a:t>AllData</a:t>
            </a:r>
            <a:r>
              <a:rPr lang="en-US" sz="2000" i="1" dirty="0" smtClean="0">
                <a:latin typeface="+mn-lt"/>
              </a:rPr>
              <a:t>” tab</a:t>
            </a:r>
            <a:r>
              <a:rPr lang="en-US" sz="2000" i="1" dirty="0">
                <a:latin typeface="+mn-lt"/>
              </a:rPr>
              <a:t>)</a:t>
            </a:r>
            <a:endParaRPr lang="en-US" sz="3200" b="1" i="1" dirty="0">
              <a:latin typeface="+mn-lt"/>
            </a:endParaRPr>
          </a:p>
        </p:txBody>
      </p:sp>
      <p:grpSp>
        <p:nvGrpSpPr>
          <p:cNvPr id="19" name="Group 18"/>
          <p:cNvGrpSpPr/>
          <p:nvPr/>
        </p:nvGrpSpPr>
        <p:grpSpPr>
          <a:xfrm>
            <a:off x="1520714" y="3333135"/>
            <a:ext cx="2712072" cy="3325762"/>
            <a:chOff x="1095084" y="3008671"/>
            <a:chExt cx="3373677" cy="3666304"/>
          </a:xfrm>
        </p:grpSpPr>
        <p:sp>
          <p:nvSpPr>
            <p:cNvPr id="6" name="Rectangle 5"/>
            <p:cNvSpPr/>
            <p:nvPr/>
          </p:nvSpPr>
          <p:spPr>
            <a:xfrm>
              <a:off x="1095084" y="6357117"/>
              <a:ext cx="477376" cy="3178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9" name="Straight Arrow Connector 8"/>
            <p:cNvCxnSpPr/>
            <p:nvPr/>
          </p:nvCxnSpPr>
          <p:spPr>
            <a:xfrm flipH="1">
              <a:off x="1635991" y="3008671"/>
              <a:ext cx="2832770" cy="3315929"/>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115057" y="3908323"/>
              <a:ext cx="383458" cy="523220"/>
            </a:xfrm>
            <a:prstGeom prst="rect">
              <a:avLst/>
            </a:prstGeom>
            <a:solidFill>
              <a:schemeClr val="tx2"/>
            </a:solidFill>
            <a:ln>
              <a:solidFill>
                <a:schemeClr val="tx2"/>
              </a:solidFill>
            </a:ln>
          </p:spPr>
          <p:txBody>
            <a:bodyPr wrap="square" rtlCol="0">
              <a:spAutoFit/>
            </a:bodyPr>
            <a:lstStyle/>
            <a:p>
              <a:pPr algn="ctr"/>
              <a:r>
                <a:rPr lang="en-US" sz="2800" b="1" dirty="0" smtClean="0">
                  <a:solidFill>
                    <a:schemeClr val="bg1"/>
                  </a:solidFill>
                </a:rPr>
                <a:t>A</a:t>
              </a:r>
              <a:endParaRPr lang="en-US" sz="2800" b="1" dirty="0">
                <a:solidFill>
                  <a:schemeClr val="bg1"/>
                </a:solidFill>
              </a:endParaRPr>
            </a:p>
          </p:txBody>
        </p:sp>
      </p:grpSp>
      <p:grpSp>
        <p:nvGrpSpPr>
          <p:cNvPr id="18" name="Group 17"/>
          <p:cNvGrpSpPr/>
          <p:nvPr/>
        </p:nvGrpSpPr>
        <p:grpSpPr>
          <a:xfrm>
            <a:off x="687724" y="1374058"/>
            <a:ext cx="3545063" cy="1959077"/>
            <a:chOff x="687724" y="1374058"/>
            <a:chExt cx="3784724" cy="2136058"/>
          </a:xfrm>
        </p:grpSpPr>
        <p:sp>
          <p:nvSpPr>
            <p:cNvPr id="5" name="Rectangle 4"/>
            <p:cNvSpPr/>
            <p:nvPr/>
          </p:nvSpPr>
          <p:spPr>
            <a:xfrm>
              <a:off x="687724" y="1374058"/>
              <a:ext cx="1143000" cy="990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8" name="Straight Arrow Connector 7"/>
            <p:cNvCxnSpPr/>
            <p:nvPr/>
          </p:nvCxnSpPr>
          <p:spPr>
            <a:xfrm flipH="1" flipV="1">
              <a:off x="1639678" y="1589139"/>
              <a:ext cx="2832770" cy="1920977"/>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921735" y="2288017"/>
              <a:ext cx="386644" cy="523220"/>
            </a:xfrm>
            <a:prstGeom prst="rect">
              <a:avLst/>
            </a:prstGeom>
            <a:solidFill>
              <a:schemeClr val="tx2"/>
            </a:solidFill>
            <a:ln>
              <a:solidFill>
                <a:schemeClr val="tx2"/>
              </a:solidFill>
            </a:ln>
          </p:spPr>
          <p:txBody>
            <a:bodyPr wrap="none">
              <a:spAutoFit/>
            </a:bodyPr>
            <a:lstStyle/>
            <a:p>
              <a:pPr algn="ctr"/>
              <a:r>
                <a:rPr lang="en-US" sz="2800" b="1" dirty="0" smtClean="0">
                  <a:solidFill>
                    <a:schemeClr val="bg1"/>
                  </a:solidFill>
                </a:rPr>
                <a:t>B</a:t>
              </a:r>
              <a:endParaRPr lang="en-US" sz="2800" b="1" dirty="0">
                <a:solidFill>
                  <a:schemeClr val="bg1"/>
                </a:solidFill>
              </a:endParaRPr>
            </a:p>
          </p:txBody>
        </p:sp>
      </p:grpSp>
    </p:spTree>
    <p:extLst>
      <p:ext uri="{BB962C8B-B14F-4D97-AF65-F5344CB8AC3E}">
        <p14:creationId xmlns:p14="http://schemas.microsoft.com/office/powerpoint/2010/main" val="26547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1150916"/>
            <a:ext cx="8436077" cy="854322"/>
          </a:xfrm>
        </p:spPr>
        <p:txBody>
          <a:bodyPr>
            <a:normAutofit fontScale="90000"/>
          </a:bodyPr>
          <a:lstStyle/>
          <a:p>
            <a:r>
              <a:rPr lang="en-US" sz="3600" b="1" dirty="0" smtClean="0"/>
              <a:t>Now that you have your basic intervention information saved…</a:t>
            </a:r>
            <a:endParaRPr lang="en-US" sz="3600" b="1" dirty="0"/>
          </a:p>
        </p:txBody>
      </p:sp>
      <p:sp>
        <p:nvSpPr>
          <p:cNvPr id="4" name="Title 1"/>
          <p:cNvSpPr txBox="1">
            <a:spLocks/>
          </p:cNvSpPr>
          <p:nvPr/>
        </p:nvSpPr>
        <p:spPr>
          <a:xfrm>
            <a:off x="403122" y="5477135"/>
            <a:ext cx="8436077" cy="8543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600" b="1" dirty="0" smtClean="0"/>
              <a:t>…you can start adding your monthly data!</a:t>
            </a:r>
            <a:endParaRPr lang="en-US" sz="3600" b="1" dirty="0"/>
          </a:p>
        </p:txBody>
      </p:sp>
      <p:pic>
        <p:nvPicPr>
          <p:cNvPr id="3074" name="Picture 2" descr="http://www.investquebec.com/images/int/secteurs/TIC/04-1_telecom_data_TIC_115x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232" y="2211716"/>
            <a:ext cx="2343509" cy="332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9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9737"/>
          <a:stretch/>
        </p:blipFill>
        <p:spPr>
          <a:xfrm>
            <a:off x="3657600" y="1931364"/>
            <a:ext cx="5248564" cy="4885382"/>
          </a:xfrm>
          <a:prstGeom prst="rect">
            <a:avLst/>
          </a:prstGeom>
        </p:spPr>
      </p:pic>
      <p:sp>
        <p:nvSpPr>
          <p:cNvPr id="5" name="Rectangle 4"/>
          <p:cNvSpPr/>
          <p:nvPr/>
        </p:nvSpPr>
        <p:spPr>
          <a:xfrm>
            <a:off x="4648200" y="2743200"/>
            <a:ext cx="867697" cy="404289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Arrow Connector 6"/>
          <p:cNvCxnSpPr/>
          <p:nvPr/>
        </p:nvCxnSpPr>
        <p:spPr>
          <a:xfrm>
            <a:off x="3733800" y="3672347"/>
            <a:ext cx="914400" cy="811163"/>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152400" y="722670"/>
            <a:ext cx="4343400" cy="3082413"/>
          </a:xfrm>
          <a:solidFill>
            <a:schemeClr val="accent4">
              <a:lumMod val="40000"/>
              <a:lumOff val="60000"/>
            </a:schemeClr>
          </a:solidFill>
          <a:ln w="28575">
            <a:solidFill>
              <a:schemeClr val="tx2"/>
            </a:solidFill>
          </a:ln>
        </p:spPr>
        <p:txBody>
          <a:bodyPr>
            <a:noAutofit/>
          </a:bodyPr>
          <a:lstStyle/>
          <a:p>
            <a:r>
              <a:rPr lang="en-US" sz="3200" b="1" dirty="0" smtClean="0">
                <a:latin typeface="+mn-lt"/>
              </a:rPr>
              <a:t>Step 4: </a:t>
            </a:r>
            <a:r>
              <a:rPr lang="en-US" sz="4000" b="1" dirty="0" smtClean="0">
                <a:latin typeface="+mn-lt"/>
              </a:rPr>
              <a:t/>
            </a:r>
            <a:br>
              <a:rPr lang="en-US" sz="4000" b="1" dirty="0" smtClean="0">
                <a:latin typeface="+mn-lt"/>
              </a:rPr>
            </a:br>
            <a:r>
              <a:rPr lang="en-US" sz="2400" dirty="0" smtClean="0">
                <a:latin typeface="+mn-lt"/>
              </a:rPr>
              <a:t>Each month, enter: </a:t>
            </a:r>
            <a:r>
              <a:rPr lang="en-US" sz="900" dirty="0" smtClean="0">
                <a:latin typeface="+mn-lt"/>
              </a:rPr>
              <a:t/>
            </a:r>
            <a:br>
              <a:rPr lang="en-US" sz="900" dirty="0" smtClean="0">
                <a:latin typeface="+mn-lt"/>
              </a:rPr>
            </a:br>
            <a:r>
              <a:rPr lang="en-US" sz="900" dirty="0" smtClean="0">
                <a:latin typeface="+mn-lt"/>
              </a:rPr>
              <a:t/>
            </a:r>
            <a:br>
              <a:rPr lang="en-US" sz="900" dirty="0" smtClean="0">
                <a:latin typeface="+mn-lt"/>
              </a:rPr>
            </a:br>
            <a:r>
              <a:rPr lang="en-US" sz="2400" dirty="0" smtClean="0">
                <a:latin typeface="+mn-lt"/>
              </a:rPr>
              <a:t>- the # of students are participating in each intervention</a:t>
            </a:r>
            <a:br>
              <a:rPr lang="en-US" sz="2400" dirty="0" smtClean="0">
                <a:latin typeface="+mn-lt"/>
              </a:rPr>
            </a:br>
            <a:r>
              <a:rPr lang="en-US" sz="2400" dirty="0" smtClean="0">
                <a:latin typeface="+mn-lt"/>
              </a:rPr>
              <a:t>    &amp;</a:t>
            </a:r>
            <a:br>
              <a:rPr lang="en-US" sz="2400" dirty="0" smtClean="0">
                <a:latin typeface="+mn-lt"/>
              </a:rPr>
            </a:br>
            <a:r>
              <a:rPr lang="en-US" sz="2400" dirty="0" smtClean="0">
                <a:latin typeface="+mn-lt"/>
              </a:rPr>
              <a:t>-the #  of students responding to each intervention.</a:t>
            </a:r>
            <a:endParaRPr lang="en-US" sz="2400" dirty="0">
              <a:latin typeface="+mn-lt"/>
            </a:endParaRPr>
          </a:p>
        </p:txBody>
      </p:sp>
    </p:spTree>
    <p:extLst>
      <p:ext uri="{BB962C8B-B14F-4D97-AF65-F5344CB8AC3E}">
        <p14:creationId xmlns:p14="http://schemas.microsoft.com/office/powerpoint/2010/main" val="125409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9737"/>
          <a:stretch/>
        </p:blipFill>
        <p:spPr>
          <a:xfrm>
            <a:off x="3657600" y="1931364"/>
            <a:ext cx="5248564" cy="4885382"/>
          </a:xfrm>
          <a:prstGeom prst="rect">
            <a:avLst/>
          </a:prstGeom>
        </p:spPr>
      </p:pic>
      <p:sp>
        <p:nvSpPr>
          <p:cNvPr id="2" name="Title 1"/>
          <p:cNvSpPr>
            <a:spLocks noGrp="1"/>
          </p:cNvSpPr>
          <p:nvPr>
            <p:ph type="title"/>
          </p:nvPr>
        </p:nvSpPr>
        <p:spPr>
          <a:xfrm>
            <a:off x="152400" y="722670"/>
            <a:ext cx="4343400" cy="3082413"/>
          </a:xfrm>
          <a:solidFill>
            <a:schemeClr val="accent4">
              <a:lumMod val="40000"/>
              <a:lumOff val="60000"/>
            </a:schemeClr>
          </a:solidFill>
          <a:ln w="28575">
            <a:solidFill>
              <a:schemeClr val="tx2"/>
            </a:solidFill>
          </a:ln>
        </p:spPr>
        <p:txBody>
          <a:bodyPr>
            <a:noAutofit/>
          </a:bodyPr>
          <a:lstStyle/>
          <a:p>
            <a:r>
              <a:rPr lang="en-US" sz="3200" b="1" dirty="0" smtClean="0">
                <a:latin typeface="+mn-lt"/>
              </a:rPr>
              <a:t>Step 4: </a:t>
            </a:r>
            <a:r>
              <a:rPr lang="en-US" sz="4000" b="1" dirty="0" smtClean="0">
                <a:latin typeface="+mn-lt"/>
              </a:rPr>
              <a:t/>
            </a:r>
            <a:br>
              <a:rPr lang="en-US" sz="4000" b="1" dirty="0" smtClean="0">
                <a:latin typeface="+mn-lt"/>
              </a:rPr>
            </a:br>
            <a:r>
              <a:rPr lang="en-US" sz="2400" dirty="0" smtClean="0">
                <a:latin typeface="+mn-lt"/>
              </a:rPr>
              <a:t>Each month, enter: </a:t>
            </a:r>
            <a:r>
              <a:rPr lang="en-US" sz="900" dirty="0" smtClean="0">
                <a:latin typeface="+mn-lt"/>
              </a:rPr>
              <a:t/>
            </a:r>
            <a:br>
              <a:rPr lang="en-US" sz="900" dirty="0" smtClean="0">
                <a:latin typeface="+mn-lt"/>
              </a:rPr>
            </a:br>
            <a:r>
              <a:rPr lang="en-US" sz="900" dirty="0" smtClean="0">
                <a:latin typeface="+mn-lt"/>
              </a:rPr>
              <a:t/>
            </a:r>
            <a:br>
              <a:rPr lang="en-US" sz="900" dirty="0" smtClean="0">
                <a:latin typeface="+mn-lt"/>
              </a:rPr>
            </a:br>
            <a:r>
              <a:rPr lang="en-US" sz="2400" dirty="0" smtClean="0">
                <a:latin typeface="+mn-lt"/>
              </a:rPr>
              <a:t>- the # of students are participating in each intervention</a:t>
            </a:r>
            <a:br>
              <a:rPr lang="en-US" sz="2400" dirty="0" smtClean="0">
                <a:latin typeface="+mn-lt"/>
              </a:rPr>
            </a:br>
            <a:r>
              <a:rPr lang="en-US" sz="2400" dirty="0" smtClean="0">
                <a:latin typeface="+mn-lt"/>
              </a:rPr>
              <a:t>    &amp;</a:t>
            </a:r>
            <a:br>
              <a:rPr lang="en-US" sz="2400" dirty="0" smtClean="0">
                <a:latin typeface="+mn-lt"/>
              </a:rPr>
            </a:br>
            <a:r>
              <a:rPr lang="en-US" sz="2400" dirty="0" smtClean="0">
                <a:latin typeface="+mn-lt"/>
              </a:rPr>
              <a:t>-the #  of students responding to each intervention.</a:t>
            </a:r>
            <a:endParaRPr lang="en-US" sz="2400" dirty="0">
              <a:latin typeface="+mn-lt"/>
            </a:endParaRPr>
          </a:p>
        </p:txBody>
      </p:sp>
      <p:sp>
        <p:nvSpPr>
          <p:cNvPr id="6" name="TextBox 5"/>
          <p:cNvSpPr txBox="1"/>
          <p:nvPr/>
        </p:nvSpPr>
        <p:spPr>
          <a:xfrm>
            <a:off x="609600" y="3975849"/>
            <a:ext cx="2895600" cy="1938992"/>
          </a:xfrm>
          <a:prstGeom prst="rect">
            <a:avLst/>
          </a:prstGeom>
          <a:solidFill>
            <a:schemeClr val="tx2">
              <a:lumMod val="40000"/>
              <a:lumOff val="60000"/>
            </a:schemeClr>
          </a:solidFill>
          <a:ln w="28575">
            <a:solidFill>
              <a:schemeClr val="tx2"/>
            </a:solidFill>
          </a:ln>
        </p:spPr>
        <p:txBody>
          <a:bodyPr wrap="square" rtlCol="0">
            <a:spAutoFit/>
          </a:bodyPr>
          <a:lstStyle/>
          <a:p>
            <a:r>
              <a:rPr lang="en-US" sz="2000" i="1" dirty="0" smtClean="0"/>
              <a:t>The percentage of students responding and not responding will automatically populate once the numbers are entered for each month.</a:t>
            </a:r>
            <a:endParaRPr lang="en-US" sz="2000" i="1" dirty="0"/>
          </a:p>
        </p:txBody>
      </p:sp>
      <p:sp>
        <p:nvSpPr>
          <p:cNvPr id="8" name="Rectangle 7"/>
          <p:cNvSpPr/>
          <p:nvPr/>
        </p:nvSpPr>
        <p:spPr>
          <a:xfrm>
            <a:off x="5369941" y="2743200"/>
            <a:ext cx="867697" cy="404289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Arrow Connector 6"/>
          <p:cNvCxnSpPr/>
          <p:nvPr/>
        </p:nvCxnSpPr>
        <p:spPr>
          <a:xfrm>
            <a:off x="3505200" y="4374055"/>
            <a:ext cx="1864741" cy="227442"/>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93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4023" y="111336"/>
            <a:ext cx="7312019" cy="655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64555" y="2759428"/>
            <a:ext cx="8667135" cy="3741184"/>
          </a:xfrm>
          <a:solidFill>
            <a:schemeClr val="accent4">
              <a:lumMod val="40000"/>
              <a:lumOff val="60000"/>
            </a:schemeClr>
          </a:solidFill>
          <a:ln w="28575">
            <a:solidFill>
              <a:schemeClr val="tx2"/>
            </a:solidFill>
          </a:ln>
        </p:spPr>
        <p:txBody>
          <a:bodyPr>
            <a:noAutofit/>
          </a:bodyPr>
          <a:lstStyle/>
          <a:p>
            <a:r>
              <a:rPr lang="en-US" sz="2000" b="1" dirty="0" smtClean="0">
                <a:latin typeface="Baskerville Old Face" panose="02020602080505020303" pitchFamily="18" charset="0"/>
              </a:rPr>
              <a:t/>
            </a:r>
            <a:br>
              <a:rPr lang="en-US" sz="2000" b="1" dirty="0" smtClean="0">
                <a:latin typeface="Baskerville Old Face" panose="02020602080505020303" pitchFamily="18" charset="0"/>
              </a:rPr>
            </a:br>
            <a:r>
              <a:rPr lang="en-US" sz="3200" b="1" dirty="0" smtClean="0">
                <a:latin typeface="+mn-lt"/>
              </a:rPr>
              <a:t>Step 5: </a:t>
            </a:r>
            <a:r>
              <a:rPr lang="en-US" sz="900" b="1" dirty="0" smtClean="0">
                <a:latin typeface="+mn-lt"/>
              </a:rPr>
              <a:t/>
            </a:r>
            <a:br>
              <a:rPr lang="en-US" sz="900" b="1" dirty="0" smtClean="0">
                <a:latin typeface="+mn-lt"/>
              </a:rPr>
            </a:br>
            <a:r>
              <a:rPr lang="en-US" sz="900" b="1" dirty="0" smtClean="0">
                <a:latin typeface="+mn-lt"/>
              </a:rPr>
              <a:t/>
            </a:r>
            <a:br>
              <a:rPr lang="en-US" sz="900" b="1" dirty="0" smtClean="0">
                <a:latin typeface="+mn-lt"/>
              </a:rPr>
            </a:br>
            <a:r>
              <a:rPr lang="en-US" sz="2400" b="1" dirty="0" smtClean="0">
                <a:latin typeface="+mn-lt"/>
              </a:rPr>
              <a:t>Examine your %ages to determine </a:t>
            </a:r>
            <a:r>
              <a:rPr lang="en-US" sz="2400" dirty="0" smtClean="0">
                <a:latin typeface="+mn-lt"/>
              </a:rPr>
              <a:t/>
            </a:r>
            <a:br>
              <a:rPr lang="en-US" sz="2400" dirty="0" smtClean="0">
                <a:latin typeface="+mn-lt"/>
              </a:rPr>
            </a:br>
            <a:r>
              <a:rPr lang="en-US" sz="2400" dirty="0" smtClean="0">
                <a:latin typeface="+mn-lt"/>
              </a:rPr>
              <a:t>- which interventions are working </a:t>
            </a:r>
            <a:br>
              <a:rPr lang="en-US" sz="2400" dirty="0" smtClean="0">
                <a:latin typeface="+mn-lt"/>
              </a:rPr>
            </a:br>
            <a:r>
              <a:rPr lang="en-US" sz="2000" i="1" dirty="0" smtClean="0">
                <a:latin typeface="+mn-lt"/>
              </a:rPr>
              <a:t>(70% of students are responding, like CICO above)  </a:t>
            </a:r>
            <a:br>
              <a:rPr lang="en-US" sz="2000" i="1" dirty="0" smtClean="0">
                <a:latin typeface="+mn-lt"/>
              </a:rPr>
            </a:br>
            <a:r>
              <a:rPr lang="en-US" sz="2400" dirty="0" smtClean="0">
                <a:latin typeface="+mn-lt"/>
              </a:rPr>
              <a:t>&amp; </a:t>
            </a:r>
            <a:br>
              <a:rPr lang="en-US" sz="2400" dirty="0" smtClean="0">
                <a:latin typeface="+mn-lt"/>
              </a:rPr>
            </a:br>
            <a:r>
              <a:rPr lang="en-US" sz="2400" dirty="0" smtClean="0">
                <a:latin typeface="+mn-lt"/>
              </a:rPr>
              <a:t>- which interventions don’t seem to be working</a:t>
            </a:r>
            <a:br>
              <a:rPr lang="en-US" sz="2400" dirty="0" smtClean="0">
                <a:latin typeface="+mn-lt"/>
              </a:rPr>
            </a:br>
            <a:r>
              <a:rPr lang="en-US" sz="2400" dirty="0" smtClean="0">
                <a:latin typeface="+mn-lt"/>
              </a:rPr>
              <a:t>in your current Tier 2 program</a:t>
            </a:r>
            <a:r>
              <a:rPr lang="en-US" sz="2400" dirty="0">
                <a:latin typeface="+mn-lt"/>
              </a:rPr>
              <a:t/>
            </a:r>
            <a:br>
              <a:rPr lang="en-US" sz="2400" dirty="0">
                <a:latin typeface="+mn-lt"/>
              </a:rPr>
            </a:br>
            <a:r>
              <a:rPr lang="en-US" sz="2000" i="1" dirty="0" smtClean="0">
                <a:latin typeface="+mn-lt"/>
              </a:rPr>
              <a:t>(less than 70% of students are responding, like the Academic Remediation)</a:t>
            </a:r>
          </a:p>
        </p:txBody>
      </p:sp>
      <p:grpSp>
        <p:nvGrpSpPr>
          <p:cNvPr id="28" name="Group 27"/>
          <p:cNvGrpSpPr/>
          <p:nvPr/>
        </p:nvGrpSpPr>
        <p:grpSpPr>
          <a:xfrm>
            <a:off x="2403988" y="2259700"/>
            <a:ext cx="4930877" cy="1012729"/>
            <a:chOff x="2403988" y="2217168"/>
            <a:chExt cx="4930877" cy="1012729"/>
          </a:xfrm>
        </p:grpSpPr>
        <p:sp>
          <p:nvSpPr>
            <p:cNvPr id="5" name="Rectangle 4"/>
            <p:cNvSpPr/>
            <p:nvPr/>
          </p:nvSpPr>
          <p:spPr>
            <a:xfrm>
              <a:off x="2403988" y="2217168"/>
              <a:ext cx="707922" cy="4424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12" name="Rectangle 11"/>
            <p:cNvSpPr/>
            <p:nvPr/>
          </p:nvSpPr>
          <p:spPr>
            <a:xfrm>
              <a:off x="3411795" y="2231914"/>
              <a:ext cx="707922" cy="4424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13" name="Rectangle 12"/>
            <p:cNvSpPr/>
            <p:nvPr/>
          </p:nvSpPr>
          <p:spPr>
            <a:xfrm>
              <a:off x="4404852" y="2217168"/>
              <a:ext cx="816078" cy="4424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14" name="Rectangle 13"/>
            <p:cNvSpPr/>
            <p:nvPr/>
          </p:nvSpPr>
          <p:spPr>
            <a:xfrm>
              <a:off x="5579807" y="2231914"/>
              <a:ext cx="707922" cy="4424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15" name="Rectangle 14"/>
            <p:cNvSpPr/>
            <p:nvPr/>
          </p:nvSpPr>
          <p:spPr>
            <a:xfrm>
              <a:off x="6626943" y="2231914"/>
              <a:ext cx="707922" cy="4424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cxnSp>
          <p:nvCxnSpPr>
            <p:cNvPr id="17" name="Straight Arrow Connector 16"/>
            <p:cNvCxnSpPr/>
            <p:nvPr/>
          </p:nvCxnSpPr>
          <p:spPr>
            <a:xfrm flipH="1" flipV="1">
              <a:off x="3111910" y="2674365"/>
              <a:ext cx="1292942" cy="55553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3910782" y="2674365"/>
              <a:ext cx="494070" cy="55553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404852" y="2674365"/>
              <a:ext cx="408039" cy="55553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4" idx="2"/>
            </p:cNvCxnSpPr>
            <p:nvPr/>
          </p:nvCxnSpPr>
          <p:spPr>
            <a:xfrm flipV="1">
              <a:off x="4404852" y="2674365"/>
              <a:ext cx="1528916" cy="55553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404852" y="2674365"/>
              <a:ext cx="2507227" cy="55553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16" name="Rectangle 15"/>
          <p:cNvSpPr/>
          <p:nvPr/>
        </p:nvSpPr>
        <p:spPr>
          <a:xfrm>
            <a:off x="2475106" y="6551407"/>
            <a:ext cx="45719" cy="87775"/>
          </a:xfrm>
          <a:prstGeom prst="rect">
            <a:avLst/>
          </a:prstGeom>
          <a:solidFill>
            <a:schemeClr val="tx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1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3263" y="127591"/>
            <a:ext cx="7148853" cy="640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60240" y="6341746"/>
            <a:ext cx="506361" cy="29005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16" name="Title 1"/>
          <p:cNvSpPr>
            <a:spLocks noGrp="1"/>
          </p:cNvSpPr>
          <p:nvPr>
            <p:ph type="title"/>
          </p:nvPr>
        </p:nvSpPr>
        <p:spPr>
          <a:xfrm>
            <a:off x="164555" y="1538435"/>
            <a:ext cx="8667135" cy="3741184"/>
          </a:xfrm>
          <a:solidFill>
            <a:schemeClr val="accent4">
              <a:lumMod val="40000"/>
              <a:lumOff val="60000"/>
            </a:schemeClr>
          </a:solidFill>
          <a:ln w="28575">
            <a:solidFill>
              <a:schemeClr val="tx2"/>
            </a:solidFill>
          </a:ln>
        </p:spPr>
        <p:txBody>
          <a:bodyPr>
            <a:noAutofit/>
          </a:bodyPr>
          <a:lstStyle/>
          <a:p>
            <a:r>
              <a:rPr lang="en-US" sz="3200" b="1" dirty="0" smtClean="0">
                <a:latin typeface="+mn-lt"/>
              </a:rPr>
              <a:t>OR</a:t>
            </a:r>
            <a:r>
              <a:rPr lang="en-US" sz="900" b="1" dirty="0" smtClean="0">
                <a:latin typeface="+mn-lt"/>
              </a:rPr>
              <a:t/>
            </a:r>
            <a:br>
              <a:rPr lang="en-US" sz="900" b="1" dirty="0" smtClean="0">
                <a:latin typeface="+mn-lt"/>
              </a:rPr>
            </a:br>
            <a:r>
              <a:rPr lang="en-US" sz="900" b="1" dirty="0" smtClean="0">
                <a:latin typeface="+mn-lt"/>
              </a:rPr>
              <a:t/>
            </a:r>
            <a:br>
              <a:rPr lang="en-US" sz="900" b="1" dirty="0" smtClean="0">
                <a:latin typeface="+mn-lt"/>
              </a:rPr>
            </a:br>
            <a:r>
              <a:rPr lang="en-US" sz="2400" b="1" dirty="0" smtClean="0">
                <a:latin typeface="+mn-lt"/>
              </a:rPr>
              <a:t>Examine your graphs to determine </a:t>
            </a:r>
            <a:r>
              <a:rPr lang="en-US" sz="2400" dirty="0" smtClean="0">
                <a:latin typeface="+mn-lt"/>
              </a:rPr>
              <a:t/>
            </a:r>
            <a:br>
              <a:rPr lang="en-US" sz="2400" dirty="0" smtClean="0">
                <a:latin typeface="+mn-lt"/>
              </a:rPr>
            </a:br>
            <a:r>
              <a:rPr lang="en-US" sz="2400" dirty="0" smtClean="0">
                <a:latin typeface="+mn-lt"/>
              </a:rPr>
              <a:t>- which interventions are working </a:t>
            </a:r>
            <a:br>
              <a:rPr lang="en-US" sz="2400" dirty="0" smtClean="0">
                <a:latin typeface="+mn-lt"/>
              </a:rPr>
            </a:br>
            <a:r>
              <a:rPr lang="en-US" sz="2000" i="1" dirty="0" smtClean="0">
                <a:latin typeface="+mn-lt"/>
              </a:rPr>
              <a:t>(70% of students are responding, like CICO above)  </a:t>
            </a:r>
            <a:br>
              <a:rPr lang="en-US" sz="2000" i="1" dirty="0" smtClean="0">
                <a:latin typeface="+mn-lt"/>
              </a:rPr>
            </a:br>
            <a:r>
              <a:rPr lang="en-US" sz="2400" dirty="0" smtClean="0">
                <a:latin typeface="+mn-lt"/>
              </a:rPr>
              <a:t>&amp; </a:t>
            </a:r>
            <a:br>
              <a:rPr lang="en-US" sz="2400" dirty="0" smtClean="0">
                <a:latin typeface="+mn-lt"/>
              </a:rPr>
            </a:br>
            <a:r>
              <a:rPr lang="en-US" sz="2400" dirty="0" smtClean="0">
                <a:latin typeface="+mn-lt"/>
              </a:rPr>
              <a:t>- which interventions don’t seem to be working</a:t>
            </a:r>
            <a:br>
              <a:rPr lang="en-US" sz="2400" dirty="0" smtClean="0">
                <a:latin typeface="+mn-lt"/>
              </a:rPr>
            </a:br>
            <a:r>
              <a:rPr lang="en-US" sz="2400" dirty="0" smtClean="0">
                <a:latin typeface="+mn-lt"/>
              </a:rPr>
              <a:t>in your current Tier 2 program</a:t>
            </a:r>
            <a:r>
              <a:rPr lang="en-US" sz="2400" dirty="0">
                <a:latin typeface="+mn-lt"/>
              </a:rPr>
              <a:t/>
            </a:r>
            <a:br>
              <a:rPr lang="en-US" sz="2400" dirty="0">
                <a:latin typeface="+mn-lt"/>
              </a:rPr>
            </a:br>
            <a:r>
              <a:rPr lang="en-US" sz="2000" i="1" dirty="0" smtClean="0">
                <a:latin typeface="+mn-lt"/>
              </a:rPr>
              <a:t>(less than 70% of students are responding, like the Academic Remediation)</a:t>
            </a:r>
          </a:p>
        </p:txBody>
      </p:sp>
      <p:cxnSp>
        <p:nvCxnSpPr>
          <p:cNvPr id="4" name="Straight Arrow Connector 3"/>
          <p:cNvCxnSpPr/>
          <p:nvPr/>
        </p:nvCxnSpPr>
        <p:spPr>
          <a:xfrm>
            <a:off x="6459794" y="5279619"/>
            <a:ext cx="1200446" cy="106212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370603" y="6426941"/>
            <a:ext cx="45719" cy="87775"/>
          </a:xfrm>
          <a:prstGeom prst="rect">
            <a:avLst/>
          </a:prstGeom>
          <a:solidFill>
            <a:schemeClr val="tx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021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93" y="154709"/>
            <a:ext cx="5770739" cy="6469214"/>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12265" y="1714926"/>
            <a:ext cx="1955748" cy="4524315"/>
          </a:xfrm>
          <a:prstGeom prst="rect">
            <a:avLst/>
          </a:prstGeom>
          <a:solidFill>
            <a:schemeClr val="bg1"/>
          </a:solidFill>
          <a:ln w="28575">
            <a:solidFill>
              <a:schemeClr val="tx2"/>
            </a:solidFill>
          </a:ln>
        </p:spPr>
        <p:txBody>
          <a:bodyPr wrap="square" rtlCol="0">
            <a:spAutoFit/>
          </a:bodyPr>
          <a:lstStyle/>
          <a:p>
            <a:pPr algn="ctr"/>
            <a:r>
              <a:rPr lang="en-US" b="1" dirty="0" smtClean="0"/>
              <a:t>Special Notes:</a:t>
            </a:r>
          </a:p>
          <a:p>
            <a:endParaRPr lang="en-US" dirty="0"/>
          </a:p>
          <a:p>
            <a:r>
              <a:rPr lang="en-US" dirty="0" smtClean="0"/>
              <a:t>You cannot change the data in the graph worksheets (they are imported directly from the </a:t>
            </a:r>
            <a:r>
              <a:rPr lang="en-US" dirty="0" err="1" smtClean="0"/>
              <a:t>AllData</a:t>
            </a:r>
            <a:r>
              <a:rPr lang="en-US" dirty="0" smtClean="0"/>
              <a:t> worksheet).</a:t>
            </a:r>
          </a:p>
          <a:p>
            <a:endParaRPr lang="en-US" dirty="0"/>
          </a:p>
          <a:p>
            <a:r>
              <a:rPr lang="en-US" dirty="0" smtClean="0"/>
              <a:t>Each intervention and month tab shows the same graph twice, once in color and once in black and white.</a:t>
            </a:r>
          </a:p>
        </p:txBody>
      </p:sp>
      <p:grpSp>
        <p:nvGrpSpPr>
          <p:cNvPr id="10" name="Group 9"/>
          <p:cNvGrpSpPr/>
          <p:nvPr/>
        </p:nvGrpSpPr>
        <p:grpSpPr>
          <a:xfrm>
            <a:off x="6504039" y="2927406"/>
            <a:ext cx="2448232" cy="3696518"/>
            <a:chOff x="6504039" y="2927406"/>
            <a:chExt cx="2448232" cy="3696518"/>
          </a:xfrm>
        </p:grpSpPr>
        <p:sp>
          <p:nvSpPr>
            <p:cNvPr id="8" name="Rectangle 7"/>
            <p:cNvSpPr/>
            <p:nvPr/>
          </p:nvSpPr>
          <p:spPr>
            <a:xfrm>
              <a:off x="6799007" y="6363926"/>
              <a:ext cx="1474838" cy="259998"/>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sp>
          <p:nvSpPr>
            <p:cNvPr id="6" name="TextBox 5"/>
            <p:cNvSpPr txBox="1"/>
            <p:nvPr/>
          </p:nvSpPr>
          <p:spPr>
            <a:xfrm>
              <a:off x="6504039" y="2927406"/>
              <a:ext cx="2448232" cy="3139321"/>
            </a:xfrm>
            <a:prstGeom prst="rect">
              <a:avLst/>
            </a:prstGeom>
            <a:solidFill>
              <a:schemeClr val="tx2">
                <a:lumMod val="20000"/>
                <a:lumOff val="80000"/>
              </a:schemeClr>
            </a:solidFill>
            <a:ln w="28575">
              <a:solidFill>
                <a:schemeClr val="tx2"/>
              </a:solidFill>
            </a:ln>
          </p:spPr>
          <p:txBody>
            <a:bodyPr wrap="square" rtlCol="0">
              <a:spAutoFit/>
            </a:bodyPr>
            <a:lstStyle/>
            <a:p>
              <a:r>
                <a:rPr lang="en-US" dirty="0" smtClean="0"/>
                <a:t>The orange tabs in this workbook provide you with graphs of the interventions by month.  </a:t>
              </a:r>
            </a:p>
            <a:p>
              <a:endParaRPr lang="en-US" dirty="0"/>
            </a:p>
            <a:p>
              <a:r>
                <a:rPr lang="en-US" dirty="0" smtClean="0"/>
                <a:t>They show the percentage of students responding and not responding to all interventions per month.</a:t>
              </a:r>
            </a:p>
          </p:txBody>
        </p:sp>
        <p:cxnSp>
          <p:nvCxnSpPr>
            <p:cNvPr id="3" name="Straight Arrow Connector 2"/>
            <p:cNvCxnSpPr>
              <a:endCxn id="8" idx="0"/>
            </p:cNvCxnSpPr>
            <p:nvPr/>
          </p:nvCxnSpPr>
          <p:spPr>
            <a:xfrm>
              <a:off x="7536426" y="5789728"/>
              <a:ext cx="0" cy="574198"/>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11" name="Title 1"/>
          <p:cNvSpPr>
            <a:spLocks noGrp="1"/>
          </p:cNvSpPr>
          <p:nvPr>
            <p:ph type="title"/>
          </p:nvPr>
        </p:nvSpPr>
        <p:spPr>
          <a:xfrm>
            <a:off x="93840" y="434929"/>
            <a:ext cx="2310581" cy="933263"/>
          </a:xfrm>
          <a:solidFill>
            <a:schemeClr val="accent4">
              <a:lumMod val="40000"/>
              <a:lumOff val="60000"/>
            </a:schemeClr>
          </a:solidFill>
          <a:ln w="28575">
            <a:solidFill>
              <a:schemeClr val="tx2"/>
            </a:solidFill>
          </a:ln>
        </p:spPr>
        <p:txBody>
          <a:bodyPr>
            <a:noAutofit/>
          </a:bodyPr>
          <a:lstStyle/>
          <a:p>
            <a:r>
              <a:rPr lang="en-US" sz="3200" b="1" dirty="0" smtClean="0">
                <a:latin typeface="+mn-lt"/>
              </a:rPr>
              <a:t>Monthly Graphs</a:t>
            </a:r>
            <a:endParaRPr lang="en-US" sz="2400" dirty="0">
              <a:latin typeface="+mn-lt"/>
            </a:endParaRPr>
          </a:p>
        </p:txBody>
      </p:sp>
      <p:sp>
        <p:nvSpPr>
          <p:cNvPr id="9" name="Rectangle 8"/>
          <p:cNvSpPr/>
          <p:nvPr/>
        </p:nvSpPr>
        <p:spPr>
          <a:xfrm>
            <a:off x="3092325" y="6497191"/>
            <a:ext cx="45719" cy="79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2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18" y="489405"/>
            <a:ext cx="7574050" cy="6153916"/>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16"/>
          <p:cNvGrpSpPr/>
          <p:nvPr/>
        </p:nvGrpSpPr>
        <p:grpSpPr>
          <a:xfrm>
            <a:off x="2123764" y="3506005"/>
            <a:ext cx="6821886" cy="3137316"/>
            <a:chOff x="2123764" y="3506005"/>
            <a:chExt cx="6821886" cy="3137316"/>
          </a:xfrm>
        </p:grpSpPr>
        <p:sp>
          <p:nvSpPr>
            <p:cNvPr id="8" name="Rectangle 7"/>
            <p:cNvSpPr/>
            <p:nvPr/>
          </p:nvSpPr>
          <p:spPr>
            <a:xfrm>
              <a:off x="2123764" y="6383323"/>
              <a:ext cx="3805084" cy="259998"/>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rgbClr val="C00000"/>
                  </a:solidFill>
                </a:ln>
              </a:endParaRPr>
            </a:p>
          </p:txBody>
        </p:sp>
        <p:cxnSp>
          <p:nvCxnSpPr>
            <p:cNvPr id="3" name="Straight Arrow Connector 2"/>
            <p:cNvCxnSpPr/>
            <p:nvPr/>
          </p:nvCxnSpPr>
          <p:spPr>
            <a:xfrm flipH="1">
              <a:off x="4026306" y="4881716"/>
              <a:ext cx="2521978" cy="150160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68066" y="3506005"/>
              <a:ext cx="2677584" cy="2985433"/>
            </a:xfrm>
            <a:prstGeom prst="rect">
              <a:avLst/>
            </a:prstGeom>
            <a:solidFill>
              <a:schemeClr val="tx2">
                <a:lumMod val="20000"/>
                <a:lumOff val="80000"/>
              </a:schemeClr>
            </a:solidFill>
            <a:ln w="28575">
              <a:solidFill>
                <a:schemeClr val="tx2"/>
              </a:solidFill>
            </a:ln>
          </p:spPr>
          <p:txBody>
            <a:bodyPr wrap="square" rtlCol="0">
              <a:spAutoFit/>
            </a:bodyPr>
            <a:lstStyle/>
            <a:p>
              <a:r>
                <a:rPr lang="en-US" dirty="0" smtClean="0"/>
                <a:t>The blue tabs in this workbook provide you with graphs of each interventions across the SY.  </a:t>
              </a:r>
              <a:endParaRPr lang="en-US" sz="800" dirty="0" smtClean="0"/>
            </a:p>
            <a:p>
              <a:endParaRPr lang="en-US" sz="800" dirty="0"/>
            </a:p>
            <a:p>
              <a:r>
                <a:rPr lang="en-US" dirty="0" smtClean="0"/>
                <a:t>They show the percentage of students responding and not responding to each intervention each month.</a:t>
              </a:r>
            </a:p>
          </p:txBody>
        </p:sp>
      </p:grpSp>
      <p:sp>
        <p:nvSpPr>
          <p:cNvPr id="11" name="Title 1"/>
          <p:cNvSpPr>
            <a:spLocks noGrp="1"/>
          </p:cNvSpPr>
          <p:nvPr>
            <p:ph type="title"/>
          </p:nvPr>
        </p:nvSpPr>
        <p:spPr>
          <a:xfrm>
            <a:off x="6384346" y="219018"/>
            <a:ext cx="2561304" cy="933263"/>
          </a:xfrm>
          <a:solidFill>
            <a:schemeClr val="accent4">
              <a:lumMod val="40000"/>
              <a:lumOff val="60000"/>
            </a:schemeClr>
          </a:solidFill>
          <a:ln w="28575">
            <a:solidFill>
              <a:schemeClr val="tx2"/>
            </a:solidFill>
          </a:ln>
        </p:spPr>
        <p:txBody>
          <a:bodyPr>
            <a:noAutofit/>
          </a:bodyPr>
          <a:lstStyle/>
          <a:p>
            <a:r>
              <a:rPr lang="en-US" sz="3200" b="1" dirty="0" smtClean="0">
                <a:latin typeface="+mn-lt"/>
              </a:rPr>
              <a:t>Graphs per Intervention</a:t>
            </a:r>
            <a:r>
              <a:rPr lang="en-US" sz="2400" dirty="0" smtClean="0">
                <a:latin typeface="+mn-lt"/>
              </a:rPr>
              <a:t>.</a:t>
            </a:r>
            <a:endParaRPr lang="en-US" sz="2400" dirty="0">
              <a:latin typeface="+mn-lt"/>
            </a:endParaRPr>
          </a:p>
        </p:txBody>
      </p:sp>
      <p:sp>
        <p:nvSpPr>
          <p:cNvPr id="21" name="TextBox 20"/>
          <p:cNvSpPr txBox="1"/>
          <p:nvPr/>
        </p:nvSpPr>
        <p:spPr>
          <a:xfrm>
            <a:off x="6863787" y="1304205"/>
            <a:ext cx="1955748" cy="4524315"/>
          </a:xfrm>
          <a:prstGeom prst="rect">
            <a:avLst/>
          </a:prstGeom>
          <a:solidFill>
            <a:schemeClr val="bg1"/>
          </a:solidFill>
          <a:ln w="28575">
            <a:solidFill>
              <a:schemeClr val="tx2"/>
            </a:solidFill>
          </a:ln>
        </p:spPr>
        <p:txBody>
          <a:bodyPr wrap="square" rtlCol="0">
            <a:spAutoFit/>
          </a:bodyPr>
          <a:lstStyle/>
          <a:p>
            <a:pPr algn="ctr"/>
            <a:r>
              <a:rPr lang="en-US" b="1" dirty="0" smtClean="0"/>
              <a:t>Special Notes:</a:t>
            </a:r>
          </a:p>
          <a:p>
            <a:endParaRPr lang="en-US" dirty="0"/>
          </a:p>
          <a:p>
            <a:r>
              <a:rPr lang="en-US" dirty="0" smtClean="0"/>
              <a:t>You cannot change the data in the graph worksheets (they are imported directly from the </a:t>
            </a:r>
            <a:r>
              <a:rPr lang="en-US" dirty="0" err="1" smtClean="0"/>
              <a:t>AllData</a:t>
            </a:r>
            <a:r>
              <a:rPr lang="en-US" dirty="0" smtClean="0"/>
              <a:t> worksheet).</a:t>
            </a:r>
          </a:p>
          <a:p>
            <a:endParaRPr lang="en-US" dirty="0"/>
          </a:p>
          <a:p>
            <a:r>
              <a:rPr lang="en-US" dirty="0" smtClean="0"/>
              <a:t>Each intervention and month tab shows the same graph twice, once in color and once in black and white.</a:t>
            </a:r>
          </a:p>
        </p:txBody>
      </p:sp>
      <p:sp>
        <p:nvSpPr>
          <p:cNvPr id="9" name="Rectangle 8"/>
          <p:cNvSpPr/>
          <p:nvPr/>
        </p:nvSpPr>
        <p:spPr>
          <a:xfrm>
            <a:off x="1959122" y="6464604"/>
            <a:ext cx="45719" cy="79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ea typeface="+mn-ea"/>
              <a:cs typeface="Trebuchet MS"/>
            </a:endParaRPr>
          </a:p>
        </p:txBody>
      </p:sp>
      <p:sp>
        <p:nvSpPr>
          <p:cNvPr id="10" name="Title 1"/>
          <p:cNvSpPr txBox="1">
            <a:spLocks/>
          </p:cNvSpPr>
          <p:nvPr/>
        </p:nvSpPr>
        <p:spPr>
          <a:xfrm>
            <a:off x="533400" y="794475"/>
            <a:ext cx="8229600" cy="1046792"/>
          </a:xfrm>
          <a:prstGeom prst="rect">
            <a:avLst/>
          </a:prstGeom>
          <a:solidFill>
            <a:schemeClr val="accent4">
              <a:lumMod val="40000"/>
              <a:lumOff val="60000"/>
            </a:schemeClr>
          </a:solidFill>
          <a:ln w="38100">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200" b="1" dirty="0" smtClean="0">
                <a:latin typeface="+mn-lt"/>
              </a:rPr>
              <a:t>Step 6: For any interventions with low student responses (less than 70%), ask WHY.</a:t>
            </a:r>
            <a:endParaRPr lang="en-US" sz="3200" b="1" dirty="0">
              <a:latin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70736"/>
            <a:ext cx="8229600" cy="3086100"/>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457200" y="5216525"/>
            <a:ext cx="8229600" cy="1390752"/>
          </a:xfrm>
          <a:prstGeom prst="rect">
            <a:avLst/>
          </a:prstGeom>
          <a:solidFill>
            <a:schemeClr val="accent4">
              <a:lumMod val="40000"/>
              <a:lumOff val="60000"/>
            </a:schemeClr>
          </a:solidFill>
          <a:ln w="38100">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800" b="1" dirty="0" smtClean="0">
                <a:latin typeface="+mn-lt"/>
              </a:rPr>
              <a:t>If an intervention is working for less than 70% of your enrolled students </a:t>
            </a:r>
          </a:p>
          <a:p>
            <a:r>
              <a:rPr lang="en-US" sz="1800" dirty="0" smtClean="0">
                <a:latin typeface="+mn-lt"/>
              </a:rPr>
              <a:t>– you need to talk about the intervention system</a:t>
            </a:r>
            <a:r>
              <a:rPr lang="en-US" sz="1800" dirty="0">
                <a:latin typeface="+mn-lt"/>
              </a:rPr>
              <a:t>. Your discussion may include questions about intervention fidelity and/or retraining in the intervention. </a:t>
            </a:r>
            <a:endParaRPr lang="en-US" sz="1800" dirty="0" smtClean="0">
              <a:latin typeface="+mn-lt"/>
            </a:endParaRPr>
          </a:p>
          <a:p>
            <a:r>
              <a:rPr lang="en-US" sz="1800" dirty="0" smtClean="0">
                <a:latin typeface="+mn-lt"/>
              </a:rPr>
              <a:t>- Conversations </a:t>
            </a:r>
            <a:r>
              <a:rPr lang="en-US" sz="1800" dirty="0" smtClean="0">
                <a:latin typeface="+mn-lt"/>
              </a:rPr>
              <a:t>about </a:t>
            </a:r>
            <a:r>
              <a:rPr lang="en-US" sz="1800" i="1" dirty="0" smtClean="0">
                <a:latin typeface="+mn-lt"/>
              </a:rPr>
              <a:t>individual students</a:t>
            </a:r>
            <a:r>
              <a:rPr lang="en-US" sz="1800" dirty="0" smtClean="0">
                <a:latin typeface="+mn-lt"/>
              </a:rPr>
              <a:t>’ lack of response should be addressed in a separate, problem-solving, conversation </a:t>
            </a:r>
            <a:endParaRPr lang="en-US" sz="1800" dirty="0">
              <a:latin typeface="+mn-lt"/>
            </a:endParaRPr>
          </a:p>
        </p:txBody>
      </p:sp>
    </p:spTree>
    <p:extLst>
      <p:ext uri="{BB962C8B-B14F-4D97-AF65-F5344CB8AC3E}">
        <p14:creationId xmlns:p14="http://schemas.microsoft.com/office/powerpoint/2010/main" val="83225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9825" y="1574902"/>
            <a:ext cx="2632587" cy="406389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latin typeface="Trebuchet MS"/>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latin typeface="Trebuchet MS"/>
              <a:ea typeface="+mn-ea"/>
              <a:cs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8956" y="1773639"/>
            <a:ext cx="6327269" cy="4552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5864" y="1140398"/>
            <a:ext cx="2551471" cy="5355312"/>
          </a:xfrm>
          <a:prstGeom prst="rect">
            <a:avLst/>
          </a:prstGeom>
          <a:noFill/>
        </p:spPr>
        <p:txBody>
          <a:bodyPr wrap="square" rtlCol="0">
            <a:spAutoFit/>
          </a:bodyPr>
          <a:lstStyle/>
          <a:p>
            <a:pPr algn="ctr"/>
            <a:r>
              <a:rPr lang="en-US" b="1" dirty="0" smtClean="0"/>
              <a:t>Why use this workbook:</a:t>
            </a:r>
          </a:p>
          <a:p>
            <a:endParaRPr lang="en-US" dirty="0"/>
          </a:p>
          <a:p>
            <a:pPr marL="342900" indent="-342900">
              <a:buFont typeface="Arial" panose="020B0604020202020204" pitchFamily="34" charset="0"/>
              <a:buChar char="•"/>
            </a:pPr>
            <a:r>
              <a:rPr lang="en-US" dirty="0" smtClean="0"/>
              <a:t>Help make important decision about your Tier 2 programming.</a:t>
            </a:r>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Help others understand the important and extent of your Tier 2 programming. </a:t>
            </a:r>
          </a:p>
          <a:p>
            <a:pPr marL="342900" indent="-342900">
              <a:buAutoNum type="arabicPeriod"/>
            </a:pPr>
            <a:endParaRPr lang="en-US" dirty="0"/>
          </a:p>
          <a:p>
            <a:r>
              <a:rPr lang="en-US" b="1" dirty="0" smtClean="0"/>
              <a:t>How to use </a:t>
            </a:r>
            <a:r>
              <a:rPr lang="en-US" b="1" dirty="0"/>
              <a:t>this </a:t>
            </a:r>
            <a:r>
              <a:rPr lang="en-US" b="1" dirty="0" smtClean="0"/>
              <a:t>tool:</a:t>
            </a:r>
            <a:endParaRPr lang="en-US" b="1" dirty="0"/>
          </a:p>
          <a:p>
            <a:endParaRPr lang="en-US" dirty="0"/>
          </a:p>
          <a:p>
            <a:pPr marL="342900" indent="-342900">
              <a:buFont typeface="Arial" panose="020B0604020202020204" pitchFamily="34" charset="0"/>
              <a:buChar char="•"/>
            </a:pPr>
            <a:r>
              <a:rPr lang="en-US" dirty="0" smtClean="0"/>
              <a:t>Please review this </a:t>
            </a:r>
            <a:r>
              <a:rPr lang="en-US" dirty="0" err="1" smtClean="0"/>
              <a:t>Powerpoint</a:t>
            </a:r>
            <a:r>
              <a:rPr lang="en-US" dirty="0" smtClean="0"/>
              <a:t> and update your data monthly in this Excel workbook!</a:t>
            </a:r>
            <a:endParaRPr lang="en-US" dirty="0"/>
          </a:p>
        </p:txBody>
      </p:sp>
    </p:spTree>
    <p:extLst>
      <p:ext uri="{BB962C8B-B14F-4D97-AF65-F5344CB8AC3E}">
        <p14:creationId xmlns:p14="http://schemas.microsoft.com/office/powerpoint/2010/main" val="2725182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341" y="506627"/>
            <a:ext cx="7926859" cy="4015946"/>
          </a:xfrm>
          <a:solidFill>
            <a:schemeClr val="tx2">
              <a:lumMod val="20000"/>
              <a:lumOff val="80000"/>
              <a:alpha val="28000"/>
            </a:schemeClr>
          </a:solidFill>
          <a:ln w="57150">
            <a:solidFill>
              <a:srgbClr val="002060"/>
            </a:solidFill>
          </a:ln>
        </p:spPr>
        <p:txBody>
          <a:bodyPr>
            <a:normAutofit/>
          </a:bodyPr>
          <a:lstStyle/>
          <a:p>
            <a:r>
              <a:rPr lang="en-US" sz="3600" b="1" dirty="0" smtClean="0">
                <a:solidFill>
                  <a:schemeClr val="tx2">
                    <a:lumMod val="20000"/>
                    <a:lumOff val="80000"/>
                  </a:schemeClr>
                </a:solidFill>
              </a:rPr>
              <a:t>Thank you for reviewing this tutorial! </a:t>
            </a:r>
            <a:br>
              <a:rPr lang="en-US" sz="3600" b="1" dirty="0" smtClean="0">
                <a:solidFill>
                  <a:schemeClr val="tx2">
                    <a:lumMod val="20000"/>
                    <a:lumOff val="80000"/>
                  </a:schemeClr>
                </a:solidFill>
              </a:rPr>
            </a:br>
            <a:r>
              <a:rPr lang="en-US" sz="3600" b="1" dirty="0">
                <a:solidFill>
                  <a:schemeClr val="tx2">
                    <a:lumMod val="20000"/>
                    <a:lumOff val="80000"/>
                  </a:schemeClr>
                </a:solidFill>
              </a:rPr>
              <a:t/>
            </a:r>
            <a:br>
              <a:rPr lang="en-US" sz="3600" b="1" dirty="0">
                <a:solidFill>
                  <a:schemeClr val="tx2">
                    <a:lumMod val="20000"/>
                    <a:lumOff val="80000"/>
                  </a:schemeClr>
                </a:solidFill>
              </a:rPr>
            </a:br>
            <a:r>
              <a:rPr lang="en-US" sz="3200" b="1" dirty="0" smtClean="0">
                <a:solidFill>
                  <a:schemeClr val="tx2">
                    <a:lumMod val="20000"/>
                    <a:lumOff val="80000"/>
                  </a:schemeClr>
                </a:solidFill>
              </a:rPr>
              <a:t>For more information about </a:t>
            </a:r>
            <a:br>
              <a:rPr lang="en-US" sz="3200" b="1" dirty="0" smtClean="0">
                <a:solidFill>
                  <a:schemeClr val="tx2">
                    <a:lumMod val="20000"/>
                    <a:lumOff val="80000"/>
                  </a:schemeClr>
                </a:solidFill>
              </a:rPr>
            </a:br>
            <a:r>
              <a:rPr lang="en-US" sz="3200" b="1" dirty="0" smtClean="0">
                <a:solidFill>
                  <a:schemeClr val="tx2">
                    <a:lumMod val="20000"/>
                    <a:lumOff val="80000"/>
                  </a:schemeClr>
                </a:solidFill>
              </a:rPr>
              <a:t>Targeted (Tier 2) programming and tools, </a:t>
            </a:r>
            <a:br>
              <a:rPr lang="en-US" sz="3200" b="1" dirty="0" smtClean="0">
                <a:solidFill>
                  <a:schemeClr val="tx2">
                    <a:lumMod val="20000"/>
                    <a:lumOff val="80000"/>
                  </a:schemeClr>
                </a:solidFill>
              </a:rPr>
            </a:br>
            <a:r>
              <a:rPr lang="en-US" sz="3200" b="1" dirty="0" smtClean="0">
                <a:solidFill>
                  <a:schemeClr val="tx2">
                    <a:lumMod val="20000"/>
                    <a:lumOff val="80000"/>
                  </a:schemeClr>
                </a:solidFill>
              </a:rPr>
              <a:t>please visit</a:t>
            </a:r>
            <a:r>
              <a:rPr lang="en-US" sz="3200" b="1" dirty="0">
                <a:solidFill>
                  <a:schemeClr val="tx2">
                    <a:lumMod val="20000"/>
                    <a:lumOff val="80000"/>
                  </a:schemeClr>
                </a:solidFill>
              </a:rPr>
              <a:t> </a:t>
            </a:r>
            <a:r>
              <a:rPr lang="en-US" sz="3200" b="1" dirty="0" smtClean="0">
                <a:solidFill>
                  <a:schemeClr val="tx2">
                    <a:lumMod val="20000"/>
                    <a:lumOff val="80000"/>
                  </a:schemeClr>
                </a:solidFill>
              </a:rPr>
              <a:t>our website </a:t>
            </a:r>
            <a:r>
              <a:rPr lang="en-US" sz="3200" b="1" dirty="0">
                <a:solidFill>
                  <a:schemeClr val="tx2">
                    <a:lumMod val="20000"/>
                    <a:lumOff val="80000"/>
                  </a:schemeClr>
                </a:solidFill>
              </a:rPr>
              <a:t>at </a:t>
            </a:r>
            <a:br>
              <a:rPr lang="en-US" sz="3200" b="1" dirty="0">
                <a:solidFill>
                  <a:schemeClr val="tx2">
                    <a:lumMod val="20000"/>
                    <a:lumOff val="80000"/>
                  </a:schemeClr>
                </a:solidFill>
              </a:rPr>
            </a:br>
            <a:r>
              <a:rPr lang="en-US" sz="3200" b="1" dirty="0" smtClean="0">
                <a:solidFill>
                  <a:srgbClr val="FFC000"/>
                </a:solidFill>
              </a:rPr>
              <a:t>delawarepbs.org </a:t>
            </a:r>
            <a:endParaRPr lang="en-US" sz="3200" b="1" dirty="0">
              <a:ln w="17780" cmpd="sng">
                <a:solidFill>
                  <a:srgbClr val="FFFFFF"/>
                </a:solidFill>
                <a:prstDash val="solid"/>
                <a:miter lim="800000"/>
              </a:ln>
              <a:solidFill>
                <a:srgbClr val="FFC000"/>
              </a:solidFill>
              <a:effectLst>
                <a:outerShdw blurRad="50800" algn="tl" rotWithShape="0">
                  <a:srgbClr val="000000"/>
                </a:outerShdw>
              </a:effectLst>
              <a:latin typeface="Baskerville Old Face" panose="02020602080505020303" pitchFamily="18" charset="0"/>
            </a:endParaRPr>
          </a:p>
        </p:txBody>
      </p:sp>
      <p:sp>
        <p:nvSpPr>
          <p:cNvPr id="3" name="Subtitle 2"/>
          <p:cNvSpPr>
            <a:spLocks noGrp="1"/>
          </p:cNvSpPr>
          <p:nvPr>
            <p:ph type="subTitle" idx="1"/>
          </p:nvPr>
        </p:nvSpPr>
        <p:spPr>
          <a:xfrm>
            <a:off x="1371600" y="4664675"/>
            <a:ext cx="6400800" cy="1184190"/>
          </a:xfrm>
        </p:spPr>
        <p:txBody>
          <a:bodyPr>
            <a:normAutofit/>
          </a:bodyPr>
          <a:lstStyle/>
          <a:p>
            <a:pPr>
              <a:spcBef>
                <a:spcPts val="0"/>
              </a:spcBef>
            </a:pPr>
            <a:r>
              <a:rPr lang="en-US" sz="2800" dirty="0">
                <a:solidFill>
                  <a:schemeClr val="tx2">
                    <a:lumMod val="20000"/>
                    <a:lumOff val="80000"/>
                  </a:schemeClr>
                </a:solidFill>
                <a:cs typeface="Calibri"/>
              </a:rPr>
              <a:t>DE-PBS Project</a:t>
            </a:r>
          </a:p>
          <a:p>
            <a:pPr lvl="0">
              <a:spcBef>
                <a:spcPts val="0"/>
              </a:spcBef>
            </a:pPr>
            <a:r>
              <a:rPr lang="en-US" sz="2800" dirty="0" smtClean="0">
                <a:solidFill>
                  <a:schemeClr val="tx2">
                    <a:lumMod val="20000"/>
                    <a:lumOff val="80000"/>
                  </a:schemeClr>
                </a:solidFill>
                <a:cs typeface="Calibri"/>
              </a:rPr>
              <a:t>Center for Disabilities </a:t>
            </a:r>
            <a:r>
              <a:rPr lang="en-US" sz="2800" dirty="0" smtClean="0">
                <a:solidFill>
                  <a:schemeClr val="tx2">
                    <a:lumMod val="20000"/>
                    <a:lumOff val="80000"/>
                  </a:schemeClr>
                </a:solidFill>
                <a:cs typeface="Calibri"/>
              </a:rPr>
              <a:t>Studies</a:t>
            </a:r>
            <a:endParaRPr lang="en-US" sz="2800" dirty="0" smtClean="0">
              <a:solidFill>
                <a:schemeClr val="tx2">
                  <a:lumMod val="20000"/>
                  <a:lumOff val="80000"/>
                </a:schemeClr>
              </a:solidFill>
              <a:cs typeface="Calibri"/>
            </a:endParaRPr>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800" dirty="0" smtClean="0">
              <a:solidFill>
                <a:prstClr val="white"/>
              </a:solidFill>
              <a:latin typeface="Trebuchet MS"/>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algn="ctr">
              <a:spcBef>
                <a:spcPct val="20000"/>
              </a:spcBef>
              <a:buFont typeface="Arial"/>
              <a:buNone/>
              <a:defRPr/>
            </a:pPr>
            <a:endParaRPr lang="en-US" sz="2800" dirty="0" smtClean="0">
              <a:solidFill>
                <a:srgbClr val="1F497D">
                  <a:lumMod val="20000"/>
                  <a:lumOff val="80000"/>
                </a:srgbClr>
              </a:solidFill>
              <a:latin typeface="Trebuchet MS"/>
              <a:cs typeface="Trebuchet MS"/>
            </a:endParaRPr>
          </a:p>
        </p:txBody>
      </p:sp>
      <p:sp>
        <p:nvSpPr>
          <p:cNvPr id="4" name="TextBox 3"/>
          <p:cNvSpPr txBox="1"/>
          <p:nvPr/>
        </p:nvSpPr>
        <p:spPr>
          <a:xfrm>
            <a:off x="6907427" y="6289589"/>
            <a:ext cx="1809213" cy="646331"/>
          </a:xfrm>
          <a:prstGeom prst="rect">
            <a:avLst/>
          </a:prstGeom>
          <a:noFill/>
        </p:spPr>
        <p:txBody>
          <a:bodyPr wrap="none" rtlCol="0">
            <a:spAutoFit/>
          </a:bodyPr>
          <a:lstStyle/>
          <a:p>
            <a:pPr lvl="0"/>
            <a:r>
              <a:rPr lang="en-US" i="1" dirty="0">
                <a:solidFill>
                  <a:schemeClr val="tx2">
                    <a:lumMod val="20000"/>
                    <a:lumOff val="80000"/>
                  </a:schemeClr>
                </a:solidFill>
                <a:cs typeface="Calibri"/>
              </a:rPr>
              <a:t>Updated 1/28/15</a:t>
            </a:r>
          </a:p>
          <a:p>
            <a:endParaRPr lang="en-US" dirty="0"/>
          </a:p>
        </p:txBody>
      </p:sp>
    </p:spTree>
    <p:extLst>
      <p:ext uri="{BB962C8B-B14F-4D97-AF65-F5344CB8AC3E}">
        <p14:creationId xmlns:p14="http://schemas.microsoft.com/office/powerpoint/2010/main" val="136191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rlv.zcache.com/happy_dark_blue_smiley_face_round_sticker-r274bdcd4d4cf402baea5b821c5dad6a7_v9waf_8byvr_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6530"/>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0833" y="1257941"/>
            <a:ext cx="8436077" cy="854322"/>
          </a:xfrm>
        </p:spPr>
        <p:txBody>
          <a:bodyPr>
            <a:normAutofit fontScale="90000"/>
          </a:bodyPr>
          <a:lstStyle/>
          <a:p>
            <a:r>
              <a:rPr lang="en-US" sz="3600" b="1" dirty="0" smtClean="0"/>
              <a:t>A quick orientation to this tool…</a:t>
            </a:r>
            <a:r>
              <a:rPr lang="en-US" sz="3600" b="1" smtClean="0"/>
              <a:t/>
            </a:r>
            <a:br>
              <a:rPr lang="en-US" sz="3600" b="1" smtClean="0"/>
            </a:br>
            <a:r>
              <a:rPr lang="en-US" sz="3600" b="1" dirty="0" smtClean="0"/>
              <a:t>t</a:t>
            </a:r>
            <a:r>
              <a:rPr lang="en-US" sz="3600" b="1" smtClean="0"/>
              <a:t>his </a:t>
            </a:r>
            <a:r>
              <a:rPr lang="en-US" sz="3600" b="1" dirty="0"/>
              <a:t>is an </a:t>
            </a:r>
            <a:r>
              <a:rPr lang="en-US" sz="3600" b="1" u="sng" dirty="0"/>
              <a:t>Excel workbook</a:t>
            </a:r>
            <a:r>
              <a:rPr lang="en-US" sz="3600" b="1" dirty="0"/>
              <a:t> but you </a:t>
            </a:r>
            <a:br>
              <a:rPr lang="en-US" sz="3600" b="1" dirty="0"/>
            </a:br>
            <a:r>
              <a:rPr lang="en-US" sz="3600" b="1" dirty="0"/>
              <a:t>don’t need to be an Excel expert to </a:t>
            </a:r>
            <a:r>
              <a:rPr lang="en-US" sz="3600" b="1"/>
              <a:t>use </a:t>
            </a:r>
            <a:r>
              <a:rPr lang="en-US" sz="3600" b="1" smtClean="0"/>
              <a:t>it! </a:t>
            </a:r>
            <a:endParaRPr lang="en-US" sz="3600" b="1" dirty="0"/>
          </a:p>
        </p:txBody>
      </p:sp>
      <p:sp>
        <p:nvSpPr>
          <p:cNvPr id="3" name="TextBox 2"/>
          <p:cNvSpPr txBox="1"/>
          <p:nvPr/>
        </p:nvSpPr>
        <p:spPr>
          <a:xfrm>
            <a:off x="228601" y="2462729"/>
            <a:ext cx="4608870" cy="3785652"/>
          </a:xfrm>
          <a:prstGeom prst="rect">
            <a:avLst/>
          </a:prstGeom>
          <a:noFill/>
        </p:spPr>
        <p:txBody>
          <a:bodyPr wrap="square" rtlCol="0">
            <a:spAutoFit/>
          </a:bodyPr>
          <a:lstStyle/>
          <a:p>
            <a:endParaRPr lang="en-US" sz="2400" dirty="0" smtClean="0"/>
          </a:p>
          <a:p>
            <a:pPr marL="742950" lvl="1" indent="-285750">
              <a:buFont typeface="Arial" panose="020B0604020202020204" pitchFamily="34" charset="0"/>
              <a:buChar char="•"/>
            </a:pPr>
            <a:r>
              <a:rPr lang="en-US" dirty="0" smtClean="0"/>
              <a:t>You </a:t>
            </a:r>
            <a:r>
              <a:rPr lang="en-US" dirty="0" smtClean="0"/>
              <a:t>will just need to enter some numbers and some text from your existing (and any new) Tier 2 intervention-related school activities into this workbook and we’ll show you how and where!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You can always  copy and paste any tables and/or graphs from this workbook into other documents (like Word or </a:t>
            </a:r>
            <a:r>
              <a:rPr lang="en-US" dirty="0" err="1" smtClean="0"/>
              <a:t>Powerpoint</a:t>
            </a:r>
            <a:r>
              <a:rPr lang="en-US" dirty="0" smtClean="0"/>
              <a:t>).</a:t>
            </a:r>
          </a:p>
          <a:p>
            <a:endParaRPr lang="en-US" dirty="0"/>
          </a:p>
        </p:txBody>
      </p:sp>
    </p:spTree>
    <p:extLst>
      <p:ext uri="{BB962C8B-B14F-4D97-AF65-F5344CB8AC3E}">
        <p14:creationId xmlns:p14="http://schemas.microsoft.com/office/powerpoint/2010/main" val="311972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latin typeface="Trebuchet MS"/>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latin typeface="Trebuchet MS"/>
              <a:ea typeface="+mn-ea"/>
              <a:cs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6807" y="1218523"/>
            <a:ext cx="6924135" cy="498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371600" y="5970639"/>
            <a:ext cx="6248400"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itle 1"/>
          <p:cNvSpPr txBox="1">
            <a:spLocks/>
          </p:cNvSpPr>
          <p:nvPr/>
        </p:nvSpPr>
        <p:spPr>
          <a:xfrm>
            <a:off x="533400" y="821693"/>
            <a:ext cx="8229600" cy="1046792"/>
          </a:xfrm>
          <a:prstGeom prst="rect">
            <a:avLst/>
          </a:prstGeom>
          <a:solidFill>
            <a:schemeClr val="accent4">
              <a:lumMod val="40000"/>
              <a:lumOff val="60000"/>
            </a:schemeClr>
          </a:solidFill>
          <a:ln w="38100">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200" b="1" dirty="0" smtClean="0">
                <a:latin typeface="+mn-lt"/>
              </a:rPr>
              <a:t>22 Tabs to Help Outline </a:t>
            </a:r>
          </a:p>
          <a:p>
            <a:r>
              <a:rPr lang="en-US" sz="3200" b="1" dirty="0" smtClean="0">
                <a:latin typeface="+mn-lt"/>
              </a:rPr>
              <a:t>Your Important Tier 2 Programming</a:t>
            </a:r>
            <a:endParaRPr lang="en-US" sz="3200" b="1" dirty="0">
              <a:latin typeface="+mn-lt"/>
            </a:endParaRPr>
          </a:p>
        </p:txBody>
      </p:sp>
      <p:cxnSp>
        <p:nvCxnSpPr>
          <p:cNvPr id="11" name="Straight Arrow Connector 10"/>
          <p:cNvCxnSpPr/>
          <p:nvPr/>
        </p:nvCxnSpPr>
        <p:spPr>
          <a:xfrm>
            <a:off x="533400" y="1915010"/>
            <a:ext cx="838200" cy="4055629"/>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9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latin typeface="Trebuchet MS"/>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latin typeface="Trebuchet MS"/>
              <a:ea typeface="+mn-ea"/>
              <a:cs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6807" y="1218523"/>
            <a:ext cx="6924135" cy="498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371600" y="5970639"/>
            <a:ext cx="1253613"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itle 1"/>
          <p:cNvSpPr txBox="1">
            <a:spLocks/>
          </p:cNvSpPr>
          <p:nvPr/>
        </p:nvSpPr>
        <p:spPr>
          <a:xfrm>
            <a:off x="533400" y="868218"/>
            <a:ext cx="8229600" cy="1046792"/>
          </a:xfrm>
          <a:prstGeom prst="rect">
            <a:avLst/>
          </a:prstGeom>
          <a:solidFill>
            <a:schemeClr val="accent4">
              <a:lumMod val="40000"/>
              <a:lumOff val="60000"/>
            </a:schemeClr>
          </a:solidFill>
          <a:ln w="38100">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b="1" dirty="0" smtClean="0"/>
              <a:t>Certain cells within these </a:t>
            </a:r>
            <a:r>
              <a:rPr lang="en-US" sz="2400" b="1" dirty="0" smtClean="0">
                <a:solidFill>
                  <a:srgbClr val="C00000"/>
                </a:solidFill>
              </a:rPr>
              <a:t>2 </a:t>
            </a:r>
            <a:r>
              <a:rPr lang="en-US" sz="2400" b="1" dirty="0">
                <a:solidFill>
                  <a:srgbClr val="C00000"/>
                </a:solidFill>
              </a:rPr>
              <a:t>t</a:t>
            </a:r>
            <a:r>
              <a:rPr lang="en-US" sz="2400" b="1" dirty="0" smtClean="0">
                <a:solidFill>
                  <a:srgbClr val="C00000"/>
                </a:solidFill>
              </a:rPr>
              <a:t>abs </a:t>
            </a:r>
            <a:r>
              <a:rPr lang="en-US" sz="2400" b="1" dirty="0">
                <a:solidFill>
                  <a:srgbClr val="C00000"/>
                </a:solidFill>
              </a:rPr>
              <a:t>w</a:t>
            </a:r>
            <a:r>
              <a:rPr lang="en-US" sz="2400" b="1" dirty="0" smtClean="0">
                <a:solidFill>
                  <a:srgbClr val="C00000"/>
                </a:solidFill>
              </a:rPr>
              <a:t>ill </a:t>
            </a:r>
            <a:r>
              <a:rPr lang="en-US" sz="2400" b="1" dirty="0">
                <a:solidFill>
                  <a:srgbClr val="C00000"/>
                </a:solidFill>
              </a:rPr>
              <a:t>r</a:t>
            </a:r>
            <a:r>
              <a:rPr lang="en-US" sz="2400" b="1" dirty="0" smtClean="0">
                <a:solidFill>
                  <a:srgbClr val="C00000"/>
                </a:solidFill>
              </a:rPr>
              <a:t>equire data/info </a:t>
            </a:r>
          </a:p>
          <a:p>
            <a:r>
              <a:rPr lang="en-US" sz="2400" b="1" dirty="0" smtClean="0">
                <a:solidFill>
                  <a:srgbClr val="C00000"/>
                </a:solidFill>
              </a:rPr>
              <a:t>entered by you </a:t>
            </a:r>
            <a:r>
              <a:rPr lang="en-US" sz="2400" b="1" dirty="0" smtClean="0"/>
              <a:t>(but some cells are locked )</a:t>
            </a:r>
            <a:endParaRPr lang="en-US" sz="2400" b="1" dirty="0"/>
          </a:p>
        </p:txBody>
      </p:sp>
      <p:cxnSp>
        <p:nvCxnSpPr>
          <p:cNvPr id="11" name="Straight Arrow Connector 10"/>
          <p:cNvCxnSpPr/>
          <p:nvPr/>
        </p:nvCxnSpPr>
        <p:spPr>
          <a:xfrm>
            <a:off x="533400" y="1915010"/>
            <a:ext cx="838200" cy="4055629"/>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0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bg1"/>
              </a:solidFill>
              <a:effectLst/>
              <a:uLnTx/>
              <a:uFillTx/>
              <a:latin typeface="Trebuchet MS"/>
              <a:ea typeface="+mj-ea"/>
              <a:cs typeface="Trebuchet MS"/>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2">
                  <a:lumMod val="20000"/>
                  <a:lumOff val="80000"/>
                </a:schemeClr>
              </a:solidFill>
              <a:effectLst/>
              <a:uLnTx/>
              <a:uFillTx/>
              <a:latin typeface="Trebuchet MS"/>
              <a:ea typeface="+mn-ea"/>
              <a:cs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6807" y="1218523"/>
            <a:ext cx="6924135" cy="498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77729" y="5938740"/>
            <a:ext cx="4645742"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itle 1"/>
          <p:cNvSpPr txBox="1">
            <a:spLocks/>
          </p:cNvSpPr>
          <p:nvPr/>
        </p:nvSpPr>
        <p:spPr>
          <a:xfrm>
            <a:off x="533400" y="752168"/>
            <a:ext cx="8229600" cy="1162842"/>
          </a:xfrm>
          <a:prstGeom prst="rect">
            <a:avLst/>
          </a:prstGeom>
          <a:solidFill>
            <a:schemeClr val="accent4">
              <a:lumMod val="40000"/>
              <a:lumOff val="60000"/>
            </a:schemeClr>
          </a:solidFill>
          <a:ln w="38100">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b="1" dirty="0" smtClean="0">
                <a:latin typeface="+mn-lt"/>
              </a:rPr>
              <a:t>The </a:t>
            </a:r>
            <a:r>
              <a:rPr lang="en-US" sz="2400" b="1" dirty="0" smtClean="0">
                <a:solidFill>
                  <a:srgbClr val="C00000"/>
                </a:solidFill>
                <a:latin typeface="+mn-lt"/>
              </a:rPr>
              <a:t>other 20 tabs are linked </a:t>
            </a:r>
            <a:r>
              <a:rPr lang="en-US" sz="2400" b="1" dirty="0" smtClean="0">
                <a:latin typeface="+mn-lt"/>
              </a:rPr>
              <a:t>to the  data/info you enter </a:t>
            </a:r>
          </a:p>
          <a:p>
            <a:r>
              <a:rPr lang="en-US" sz="2400" b="1" dirty="0" smtClean="0">
                <a:latin typeface="+mn-lt"/>
              </a:rPr>
              <a:t>(they </a:t>
            </a:r>
            <a:r>
              <a:rPr lang="en-US" sz="2400" b="1" dirty="0" smtClean="0">
                <a:solidFill>
                  <a:srgbClr val="C00000"/>
                </a:solidFill>
                <a:latin typeface="+mn-lt"/>
              </a:rPr>
              <a:t>will generate graphs based on the data you enter</a:t>
            </a:r>
            <a:r>
              <a:rPr lang="en-US" sz="2400" b="1" dirty="0" smtClean="0">
                <a:latin typeface="+mn-lt"/>
              </a:rPr>
              <a:t>)</a:t>
            </a:r>
            <a:endParaRPr lang="en-US" sz="2400" b="1" dirty="0">
              <a:latin typeface="+mn-lt"/>
            </a:endParaRPr>
          </a:p>
        </p:txBody>
      </p:sp>
      <p:cxnSp>
        <p:nvCxnSpPr>
          <p:cNvPr id="11" name="Straight Arrow Connector 10"/>
          <p:cNvCxnSpPr/>
          <p:nvPr/>
        </p:nvCxnSpPr>
        <p:spPr>
          <a:xfrm>
            <a:off x="533400" y="1915010"/>
            <a:ext cx="1944329" cy="4055629"/>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2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psdgraphics.com/file/blue-pen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371" y="4975122"/>
            <a:ext cx="678016" cy="542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8207" y="826994"/>
            <a:ext cx="8436077" cy="854322"/>
          </a:xfrm>
        </p:spPr>
        <p:txBody>
          <a:bodyPr>
            <a:normAutofit/>
          </a:bodyPr>
          <a:lstStyle/>
          <a:p>
            <a:r>
              <a:rPr lang="en-US" sz="3600" b="1" dirty="0" smtClean="0"/>
              <a:t>Before using this workbook,  you’ll need…</a:t>
            </a:r>
            <a:endParaRPr lang="en-US" sz="3600" b="1" dirty="0"/>
          </a:p>
        </p:txBody>
      </p:sp>
      <p:sp>
        <p:nvSpPr>
          <p:cNvPr id="3" name="Content Placeholder 2"/>
          <p:cNvSpPr>
            <a:spLocks noGrp="1"/>
          </p:cNvSpPr>
          <p:nvPr>
            <p:ph idx="1"/>
          </p:nvPr>
        </p:nvSpPr>
        <p:spPr>
          <a:xfrm>
            <a:off x="663676" y="1862746"/>
            <a:ext cx="7986267" cy="4611795"/>
          </a:xfrm>
        </p:spPr>
        <p:txBody>
          <a:bodyPr>
            <a:normAutofit fontScale="85000" lnSpcReduction="20000"/>
          </a:bodyPr>
          <a:lstStyle/>
          <a:p>
            <a:r>
              <a:rPr lang="en-US" dirty="0" smtClean="0"/>
              <a:t>A list of your current Tier 2 interventions. </a:t>
            </a:r>
          </a:p>
          <a:p>
            <a:pPr marL="400050" lvl="1" indent="0">
              <a:spcBef>
                <a:spcPts val="0"/>
              </a:spcBef>
              <a:buNone/>
            </a:pPr>
            <a:r>
              <a:rPr lang="en-US" sz="2200" dirty="0" smtClean="0"/>
              <a:t>This workbook allows you to track 10 interventions simultaneously. If you have more than 10, consider using one workbook to track </a:t>
            </a:r>
            <a:r>
              <a:rPr lang="en-US" sz="2200" i="1" dirty="0" smtClean="0"/>
              <a:t>behavioral interventions </a:t>
            </a:r>
            <a:r>
              <a:rPr lang="en-US" sz="2200" dirty="0" smtClean="0"/>
              <a:t>and another to track </a:t>
            </a:r>
            <a:r>
              <a:rPr lang="en-US" sz="2200" i="1" dirty="0" smtClean="0"/>
              <a:t>academic interventions.</a:t>
            </a:r>
            <a:endParaRPr lang="en-US" sz="1100" i="1" dirty="0" smtClean="0"/>
          </a:p>
          <a:p>
            <a:pPr marL="400050" lvl="1" indent="0">
              <a:spcBef>
                <a:spcPts val="0"/>
              </a:spcBef>
              <a:buNone/>
            </a:pPr>
            <a:endParaRPr lang="en-US" sz="1100" i="1" dirty="0" smtClean="0"/>
          </a:p>
          <a:p>
            <a:pPr marL="457200" indent="-457200"/>
            <a:r>
              <a:rPr lang="en-US" dirty="0" smtClean="0"/>
              <a:t>A monthly data collection method</a:t>
            </a:r>
          </a:p>
          <a:p>
            <a:pPr marL="400050" lvl="2" indent="0">
              <a:buNone/>
            </a:pPr>
            <a:r>
              <a:rPr lang="en-US" sz="2200" dirty="0"/>
              <a:t>This workbook allows </a:t>
            </a:r>
            <a:r>
              <a:rPr lang="en-US" sz="2200" dirty="0" smtClean="0"/>
              <a:t>your Tier 2 team </a:t>
            </a:r>
            <a:r>
              <a:rPr lang="en-US" sz="2200" dirty="0"/>
              <a:t>to </a:t>
            </a:r>
            <a:r>
              <a:rPr lang="en-US" sz="2200" dirty="0" smtClean="0"/>
              <a:t>track the %ages of students responding to those 10 </a:t>
            </a:r>
            <a:r>
              <a:rPr lang="en-US" sz="2200" dirty="0"/>
              <a:t>interventions </a:t>
            </a:r>
            <a:r>
              <a:rPr lang="en-US" sz="2200" dirty="0" smtClean="0"/>
              <a:t>across each month of the SY (September-June). </a:t>
            </a:r>
            <a:r>
              <a:rPr lang="en-US" sz="2200" dirty="0" smtClean="0"/>
              <a:t>We recommend that schools designate a facilitator </a:t>
            </a:r>
            <a:r>
              <a:rPr lang="en-US" sz="2200" dirty="0" smtClean="0"/>
              <a:t>for each intervention who can</a:t>
            </a:r>
            <a:r>
              <a:rPr lang="en-US" sz="2200" dirty="0" smtClean="0"/>
              <a:t> collect and report this data monthly to the team leader(s), who would then enter it into this workbook.</a:t>
            </a:r>
            <a:endParaRPr lang="en-US" sz="1100" dirty="0" smtClean="0"/>
          </a:p>
          <a:p>
            <a:pPr marL="457200" lvl="1" indent="-457200">
              <a:buFont typeface="Arial" panose="020B0604020202020204" pitchFamily="34" charset="0"/>
              <a:buChar char="•"/>
            </a:pPr>
            <a:endParaRPr lang="en-US" sz="1100" dirty="0" smtClean="0"/>
          </a:p>
          <a:p>
            <a:pPr marL="457200" lvl="1" indent="-457200">
              <a:buFont typeface="Arial" panose="020B0604020202020204" pitchFamily="34" charset="0"/>
              <a:buChar char="•"/>
            </a:pPr>
            <a:r>
              <a:rPr lang="en-US" sz="3200" dirty="0" smtClean="0"/>
              <a:t>And (at least) the </a:t>
            </a:r>
            <a:r>
              <a:rPr lang="en-US" sz="3200" i="1" dirty="0" smtClean="0"/>
              <a:t>Responding</a:t>
            </a:r>
            <a:r>
              <a:rPr lang="en-US" sz="3200" dirty="0" smtClean="0"/>
              <a:t> criteria for each intervention</a:t>
            </a:r>
          </a:p>
          <a:p>
            <a:pPr marL="400050" lvl="2" indent="0">
              <a:spcBef>
                <a:spcPts val="0"/>
              </a:spcBef>
              <a:buNone/>
            </a:pPr>
            <a:r>
              <a:rPr lang="en-US" dirty="0" smtClean="0"/>
              <a:t>As soon as possible, it is recommended that your team determine the </a:t>
            </a:r>
            <a:r>
              <a:rPr lang="en-US" i="1" dirty="0" smtClean="0"/>
              <a:t>entrance</a:t>
            </a:r>
            <a:r>
              <a:rPr lang="en-US" dirty="0" smtClean="0"/>
              <a:t> and </a:t>
            </a:r>
            <a:r>
              <a:rPr lang="en-US" i="1" dirty="0" smtClean="0"/>
              <a:t>exit</a:t>
            </a:r>
            <a:r>
              <a:rPr lang="en-US" dirty="0"/>
              <a:t> </a:t>
            </a:r>
            <a:r>
              <a:rPr lang="en-US" dirty="0" smtClean="0"/>
              <a:t>criteria for each intervention, too. Interventions should be fluid and dynamic (and not holding pens for students).</a:t>
            </a:r>
            <a:endParaRPr lang="en-US" dirty="0"/>
          </a:p>
        </p:txBody>
      </p:sp>
      <p:pic>
        <p:nvPicPr>
          <p:cNvPr id="5" name="Picture 2" descr="http://www.psdgraphics.com/file/blue-pen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094" y="2934929"/>
            <a:ext cx="678016" cy="542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sdgraphics.com/file/blue-pen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355" y="1681316"/>
            <a:ext cx="678016" cy="54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72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1254155"/>
            <a:ext cx="8436077" cy="854322"/>
          </a:xfrm>
        </p:spPr>
        <p:txBody>
          <a:bodyPr>
            <a:normAutofit/>
          </a:bodyPr>
          <a:lstStyle/>
          <a:p>
            <a:r>
              <a:rPr lang="en-US" sz="3600" b="1" dirty="0" smtClean="0"/>
              <a:t>Okay, now to start…</a:t>
            </a:r>
            <a:endParaRPr lang="en-US" sz="3600" b="1" dirty="0"/>
          </a:p>
        </p:txBody>
      </p:sp>
      <p:pic>
        <p:nvPicPr>
          <p:cNvPr id="2050" name="Picture 2" descr="http://www.kbcomm.com/picts/keyboard-glowing-blue---o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73" y="1960994"/>
            <a:ext cx="5494730" cy="2795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759" y="4914340"/>
            <a:ext cx="7974041" cy="923330"/>
          </a:xfrm>
          <a:prstGeom prst="rect">
            <a:avLst/>
          </a:prstGeom>
          <a:solidFill>
            <a:schemeClr val="tx2"/>
          </a:solidFill>
          <a:ln>
            <a:solidFill>
              <a:schemeClr val="tx2"/>
            </a:solidFill>
          </a:ln>
        </p:spPr>
        <p:txBody>
          <a:bodyPr wrap="square" rtlCol="0">
            <a:spAutoFit/>
          </a:bodyPr>
          <a:lstStyle/>
          <a:p>
            <a:pPr algn="ctr"/>
            <a:r>
              <a:rPr lang="en-US" dirty="0" smtClean="0">
                <a:solidFill>
                  <a:schemeClr val="bg1"/>
                </a:solidFill>
              </a:rPr>
              <a:t>Please open the Excel file named: </a:t>
            </a:r>
          </a:p>
          <a:p>
            <a:pPr algn="ctr"/>
            <a:r>
              <a:rPr lang="en-US" b="1" dirty="0" smtClean="0">
                <a:solidFill>
                  <a:schemeClr val="bg1"/>
                </a:solidFill>
              </a:rPr>
              <a:t>“Tier </a:t>
            </a:r>
            <a:r>
              <a:rPr lang="en-US" b="1" dirty="0">
                <a:solidFill>
                  <a:schemeClr val="bg1"/>
                </a:solidFill>
              </a:rPr>
              <a:t>2 Intervention Tracking with Graphs ADD SCHOOL </a:t>
            </a:r>
            <a:r>
              <a:rPr lang="en-US" b="1" dirty="0" smtClean="0">
                <a:solidFill>
                  <a:schemeClr val="bg1"/>
                </a:solidFill>
              </a:rPr>
              <a:t>NAME”</a:t>
            </a:r>
          </a:p>
          <a:p>
            <a:pPr algn="ctr"/>
            <a:r>
              <a:rPr lang="en-US" dirty="0">
                <a:solidFill>
                  <a:schemeClr val="bg1"/>
                </a:solidFill>
              </a:rPr>
              <a:t>a</a:t>
            </a:r>
            <a:r>
              <a:rPr lang="en-US" dirty="0" smtClean="0">
                <a:solidFill>
                  <a:schemeClr val="bg1"/>
                </a:solidFill>
              </a:rPr>
              <a:t>nd save the file on </a:t>
            </a:r>
            <a:r>
              <a:rPr lang="en-US" dirty="0">
                <a:solidFill>
                  <a:schemeClr val="bg1"/>
                </a:solidFill>
              </a:rPr>
              <a:t>your </a:t>
            </a:r>
            <a:r>
              <a:rPr lang="en-US" dirty="0" smtClean="0">
                <a:solidFill>
                  <a:schemeClr val="bg1"/>
                </a:solidFill>
              </a:rPr>
              <a:t>computer by renaming it </a:t>
            </a:r>
            <a:r>
              <a:rPr lang="en-US" dirty="0">
                <a:solidFill>
                  <a:schemeClr val="bg1"/>
                </a:solidFill>
              </a:rPr>
              <a:t>with your school name. </a:t>
            </a:r>
          </a:p>
        </p:txBody>
      </p:sp>
    </p:spTree>
    <p:extLst>
      <p:ext uri="{BB962C8B-B14F-4D97-AF65-F5344CB8AC3E}">
        <p14:creationId xmlns:p14="http://schemas.microsoft.com/office/powerpoint/2010/main" val="148419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926" y="1910525"/>
            <a:ext cx="6776483" cy="4875762"/>
          </a:xfrm>
          <a:prstGeom prst="rect">
            <a:avLst/>
          </a:prstGeom>
          <a:ln>
            <a:solidFill>
              <a:schemeClr val="tx2"/>
            </a:solidFill>
          </a:ln>
        </p:spPr>
      </p:pic>
      <p:sp>
        <p:nvSpPr>
          <p:cNvPr id="2" name="Title 1"/>
          <p:cNvSpPr>
            <a:spLocks noGrp="1"/>
          </p:cNvSpPr>
          <p:nvPr>
            <p:ph type="title"/>
          </p:nvPr>
        </p:nvSpPr>
        <p:spPr>
          <a:xfrm>
            <a:off x="533400" y="868218"/>
            <a:ext cx="8229600" cy="1046792"/>
          </a:xfrm>
          <a:solidFill>
            <a:schemeClr val="accent4">
              <a:lumMod val="40000"/>
              <a:lumOff val="60000"/>
            </a:schemeClr>
          </a:solidFill>
          <a:ln w="38100">
            <a:solidFill>
              <a:schemeClr val="tx2"/>
            </a:solidFill>
          </a:ln>
        </p:spPr>
        <p:txBody>
          <a:bodyPr>
            <a:noAutofit/>
          </a:bodyPr>
          <a:lstStyle/>
          <a:p>
            <a:r>
              <a:rPr lang="en-US" sz="3200" b="1" dirty="0" smtClean="0"/>
              <a:t>Step 1: Complete school information at the top of the “</a:t>
            </a:r>
            <a:r>
              <a:rPr lang="en-US" sz="3200" b="1" dirty="0" err="1" smtClean="0"/>
              <a:t>AllData</a:t>
            </a:r>
            <a:r>
              <a:rPr lang="en-US" sz="3200" b="1" dirty="0" smtClean="0"/>
              <a:t>” tab</a:t>
            </a:r>
            <a:endParaRPr lang="en-US" sz="3200" b="1" dirty="0"/>
          </a:p>
        </p:txBody>
      </p:sp>
      <p:sp>
        <p:nvSpPr>
          <p:cNvPr id="5" name="Rectangle 4"/>
          <p:cNvSpPr/>
          <p:nvPr/>
        </p:nvSpPr>
        <p:spPr>
          <a:xfrm>
            <a:off x="2133600" y="1915010"/>
            <a:ext cx="6248400"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a:off x="533400" y="1915010"/>
            <a:ext cx="1600200" cy="46668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651454" y="6684356"/>
            <a:ext cx="45719" cy="79795"/>
          </a:xfrm>
          <a:prstGeom prst="rect">
            <a:avLst/>
          </a:prstGeom>
          <a:solidFill>
            <a:schemeClr val="tx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90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1398</Words>
  <Application>Microsoft Office PowerPoint</Application>
  <PresentationFormat>On-screen Show (4:3)</PresentationFormat>
  <Paragraphs>131</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Tier 2  Data Workbook Tutorial</vt:lpstr>
      <vt:lpstr>PowerPoint Presentation</vt:lpstr>
      <vt:lpstr>A quick orientation to this tool… this is an Excel workbook but you  don’t need to be an Excel expert to use it! </vt:lpstr>
      <vt:lpstr>PowerPoint Presentation</vt:lpstr>
      <vt:lpstr>PowerPoint Presentation</vt:lpstr>
      <vt:lpstr>PowerPoint Presentation</vt:lpstr>
      <vt:lpstr>Before using this workbook,  you’ll need…</vt:lpstr>
      <vt:lpstr>Okay, now to start…</vt:lpstr>
      <vt:lpstr>Step 1: Complete school information at the top of the “AllData” tab</vt:lpstr>
      <vt:lpstr>Step 2: Add intervention names to worksheet There is space for up to 10 interventions.</vt:lpstr>
      <vt:lpstr>Step 3: Document Intervention Criteria   A. Select the second tab “Criteria”  B. Define the entrance, responding, and exit criteria for each intervention (Interventions will self-populate based on the names entered on the “AllData” tab)</vt:lpstr>
      <vt:lpstr>Now that you have your basic intervention information saved…</vt:lpstr>
      <vt:lpstr>Step 4:  Each month, enter:   - the # of students are participating in each intervention     &amp; -the #  of students responding to each intervention.</vt:lpstr>
      <vt:lpstr>Step 4:  Each month, enter:   - the # of students are participating in each intervention     &amp; -the #  of students responding to each intervention.</vt:lpstr>
      <vt:lpstr> Step 5:   Examine your %ages to determine  - which interventions are working  (70% of students are responding, like CICO above)   &amp;  - which interventions don’t seem to be working in your current Tier 2 program (less than 70% of students are responding, like the Academic Remediation)</vt:lpstr>
      <vt:lpstr>OR  Examine your graphs to determine  - which interventions are working  (70% of students are responding, like CICO above)   &amp;  - which interventions don’t seem to be working in your current Tier 2 program (less than 70% of students are responding, like the Academic Remediation)</vt:lpstr>
      <vt:lpstr>Monthly Graphs</vt:lpstr>
      <vt:lpstr>Graphs per Intervention.</vt:lpstr>
      <vt:lpstr>PowerPoint Presentation</vt:lpstr>
      <vt:lpstr>Thank you for reviewing this tutorial!   For more information about  Targeted (Tier 2) programming and tools,  please visit our website at  delawarepbs.org </vt:lpstr>
    </vt:vector>
  </TitlesOfParts>
  <Company>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pell</cp:lastModifiedBy>
  <cp:revision>48</cp:revision>
  <dcterms:created xsi:type="dcterms:W3CDTF">2014-12-16T16:14:42Z</dcterms:created>
  <dcterms:modified xsi:type="dcterms:W3CDTF">2015-01-28T17:06:25Z</dcterms:modified>
</cp:coreProperties>
</file>