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336" r:id="rId4"/>
    <p:sldId id="335" r:id="rId5"/>
    <p:sldId id="258" r:id="rId6"/>
    <p:sldId id="337" r:id="rId7"/>
    <p:sldId id="269" r:id="rId8"/>
    <p:sldId id="333" r:id="rId9"/>
    <p:sldId id="275" r:id="rId10"/>
    <p:sldId id="340" r:id="rId11"/>
    <p:sldId id="348" r:id="rId12"/>
    <p:sldId id="288" r:id="rId13"/>
    <p:sldId id="342" r:id="rId14"/>
    <p:sldId id="326" r:id="rId15"/>
    <p:sldId id="281" r:id="rId16"/>
    <p:sldId id="341" r:id="rId17"/>
    <p:sldId id="325" r:id="rId18"/>
    <p:sldId id="273" r:id="rId19"/>
    <p:sldId id="264" r:id="rId20"/>
    <p:sldId id="278" r:id="rId21"/>
    <p:sldId id="285" r:id="rId22"/>
    <p:sldId id="349" r:id="rId23"/>
    <p:sldId id="331" r:id="rId24"/>
    <p:sldId id="286" r:id="rId25"/>
    <p:sldId id="306" r:id="rId26"/>
    <p:sldId id="307" r:id="rId27"/>
    <p:sldId id="308" r:id="rId28"/>
    <p:sldId id="309" r:id="rId29"/>
    <p:sldId id="310" r:id="rId30"/>
    <p:sldId id="311" r:id="rId31"/>
    <p:sldId id="352" r:id="rId32"/>
    <p:sldId id="351" r:id="rId33"/>
    <p:sldId id="323" r:id="rId34"/>
    <p:sldId id="324" r:id="rId35"/>
    <p:sldId id="313" r:id="rId36"/>
    <p:sldId id="315" r:id="rId37"/>
    <p:sldId id="344" r:id="rId38"/>
    <p:sldId id="327" r:id="rId39"/>
    <p:sldId id="265" r:id="rId40"/>
    <p:sldId id="345" r:id="rId41"/>
    <p:sldId id="328" r:id="rId42"/>
    <p:sldId id="343" r:id="rId43"/>
    <p:sldId id="329" r:id="rId44"/>
    <p:sldId id="289" r:id="rId45"/>
    <p:sldId id="346" r:id="rId46"/>
    <p:sldId id="330" r:id="rId47"/>
    <p:sldId id="347" r:id="rId48"/>
    <p:sldId id="332" r:id="rId49"/>
    <p:sldId id="314" r:id="rId50"/>
    <p:sldId id="293" r:id="rId51"/>
    <p:sldId id="299" r:id="rId52"/>
    <p:sldId id="296" r:id="rId53"/>
    <p:sldId id="295" r:id="rId54"/>
    <p:sldId id="282" r:id="rId55"/>
    <p:sldId id="303" r:id="rId5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BFF"/>
    <a:srgbClr val="8CA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63352" autoAdjust="0"/>
  </p:normalViewPr>
  <p:slideViewPr>
    <p:cSldViewPr snapToGrid="0" snapToObjects="1">
      <p:cViewPr>
        <p:scale>
          <a:sx n="61" d="100"/>
          <a:sy n="61" d="100"/>
        </p:scale>
        <p:origin x="-2094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21570-10A8-4FF7-AD62-F2D143A161A4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D8DAD-D1B3-4515-821D-A7EA29337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9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BCF9A-88B4-1C4B-BB84-6F01B2919D39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ED3F2-BD16-844A-9879-8FBE69A7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5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30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95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05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08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32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38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04458-C367-472F-8898-1E85067F5E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0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37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25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523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Delaware Positive Behavior Support Project</a:t>
            </a:r>
          </a:p>
        </p:txBody>
      </p:sp>
      <p:sp>
        <p:nvSpPr>
          <p:cNvPr id="952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fld id="{6B28A6DC-EFA5-4669-B58A-DB4A75FCAF17}" type="slidenum">
              <a:rPr lang="en-US" sz="1200">
                <a:latin typeface="Arial" pitchFamily="34" charset="0"/>
              </a:rPr>
              <a:pPr eaLnBrk="1" hangingPunct="1"/>
              <a:t>18</a:t>
            </a:fld>
            <a:endParaRPr lang="en-US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00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3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7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9332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Delaware Positive Behavior Support Project</a:t>
            </a:r>
          </a:p>
        </p:txBody>
      </p:sp>
      <p:sp>
        <p:nvSpPr>
          <p:cNvPr id="993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fld id="{ABFC3FB6-0BFA-4D2E-B0C1-609A4316FAE5}" type="slidenum">
              <a:rPr lang="en-US" sz="1200">
                <a:latin typeface="Arial" pitchFamily="34" charset="0"/>
              </a:rPr>
              <a:pPr eaLnBrk="1" hangingPunct="1"/>
              <a:t>20</a:t>
            </a:fld>
            <a:endParaRPr lang="en-US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13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64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31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06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0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40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Delaware Positive Behavior Support Project</a:t>
            </a:r>
          </a:p>
        </p:txBody>
      </p:sp>
      <p:sp>
        <p:nvSpPr>
          <p:cNvPr id="1024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fld id="{B7DC67A1-802D-422B-8E13-32296A34C633}" type="slidenum">
              <a:rPr lang="en-US" sz="1200">
                <a:latin typeface="Arial" pitchFamily="34" charset="0"/>
              </a:rPr>
              <a:pPr eaLnBrk="1" hangingPunct="1"/>
              <a:t>25</a:t>
            </a:fld>
            <a:endParaRPr lang="en-US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51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4452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Delaware Positive Behavior Support Project</a:t>
            </a:r>
          </a:p>
        </p:txBody>
      </p:sp>
      <p:sp>
        <p:nvSpPr>
          <p:cNvPr id="1044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fld id="{CB8E1097-6536-4EAC-8008-19FE7E86D582}" type="slidenum">
              <a:rPr lang="en-US" sz="1200">
                <a:latin typeface="Arial" pitchFamily="34" charset="0"/>
              </a:rPr>
              <a:pPr eaLnBrk="1" hangingPunct="1"/>
              <a:t>26</a:t>
            </a:fld>
            <a:endParaRPr lang="en-US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355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b="1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728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Delaware Positive Behavior Support Project</a:t>
            </a:r>
          </a:p>
        </p:txBody>
      </p:sp>
      <p:sp>
        <p:nvSpPr>
          <p:cNvPr id="972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1pPr>
            <a:lvl2pPr marL="37517522" indent="-37065316" defTabSz="91383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5pPr>
            <a:lvl6pPr marL="4522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6pPr>
            <a:lvl7pPr marL="9044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7pPr>
            <a:lvl8pPr marL="13566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8pPr>
            <a:lvl9pPr marL="18088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eaLnBrk="1" hangingPunct="1"/>
            <a:fld id="{CBE70EEA-8D17-4956-88C0-74E1C7B0F29F}" type="slidenum">
              <a:rPr lang="en-US" sz="1200">
                <a:latin typeface="Arial" pitchFamily="34" charset="0"/>
              </a:rPr>
              <a:pPr eaLnBrk="1" hangingPunct="1"/>
              <a:t>27</a:t>
            </a:fld>
            <a:endParaRPr lang="en-US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97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04458-C367-472F-8898-1E85067F5E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51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31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61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04458-C367-472F-8898-1E85067F5E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52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409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16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50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86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844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68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50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04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7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600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76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533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590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66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025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90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39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236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257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7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90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45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8075D-EE8E-481D-8B4C-29188F201B3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645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47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01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621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8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ED3F2-BD16-844A-9879-8FBE69A786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8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04458-C367-472F-8898-1E85067F5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7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C94-7568-4EE2-9C01-434DFB8DDF70}" type="datetime1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CF44-1A8D-4FC5-8054-788AEDBE3D9C}" type="datetime1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DAAF-9A56-4DB8-9E5B-366436E0B9EA}" type="datetime1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6868-1D17-450C-B982-6B3CC2CD6266}" type="datetime1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2BF21-394D-433C-BE64-58884C26226C}" type="datetime1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8B2B-45A9-4800-BA92-028317DC5453}" type="datetime1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2CBB-D1C8-4674-952D-1A98DA6017EC}" type="datetime1">
              <a:rPr lang="en-US" smtClean="0"/>
              <a:t>8/18/2016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4B5D-114A-40EB-9EE0-CFBAC41503C7}" type="datetime1">
              <a:rPr lang="en-US" smtClean="0"/>
              <a:t>8/18/2016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A69-E81D-4AF1-A3CC-8DE39888BBA2}" type="datetime1">
              <a:rPr lang="en-US" smtClean="0"/>
              <a:t>8/18/2016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47250-E8AA-4B66-8ECC-A9EE924645B8}" type="datetime1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DBC9-45F0-4A60-B73D-22DD5831C723}" type="datetime1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bg2">
                <a:tint val="100000"/>
                <a:satMod val="100000"/>
              </a:schemeClr>
            </a:gs>
            <a:gs pos="100000">
              <a:schemeClr val="bg2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7A00-3F6A-4AB0-8DEB-5665DDF918BB}" type="datetime1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6" Type="http://schemas.openxmlformats.org/officeDocument/2006/relationships/hyperlink" Target="http://www.delawarepbs.org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mebling@udel.edu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6" Type="http://schemas.openxmlformats.org/officeDocument/2006/relationships/image" Target="../media/image2.png"/><Relationship Id="rId5" Type="http://schemas.openxmlformats.org/officeDocument/2006/relationships/hyperlink" Target="https://delaware.ca1.qualtrics.com/SE/?SID=SV_0uINBZQmCGYiRSt" TargetMode="External"/><Relationship Id="rId10" Type="http://schemas.openxmlformats.org/officeDocument/2006/relationships/hyperlink" Target="mailto:mpell@udel.edu" TargetMode="External"/><Relationship Id="rId4" Type="http://schemas.openxmlformats.org/officeDocument/2006/relationships/notesSlide" Target="../notesSlides/notesSlide55.xml"/><Relationship Id="rId9" Type="http://schemas.openxmlformats.org/officeDocument/2006/relationships/hyperlink" Target="mailto:skhearn@udel.ed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5457" y="239826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Team Leader Guide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257" y="5131797"/>
            <a:ext cx="6400800" cy="175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 informational series of webinars to support leadership skills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Module 1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8" name="Picture 2" descr="http://previews.123rf.com/images/dabjola/dabjola0809/dabjola080900003/3586324-colorful-string-intertwined-in-tress-isolated-on-white-background-Stock-Phot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15" y="2512911"/>
            <a:ext cx="2190285" cy="14658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/>
          <p:cNvSpPr/>
          <p:nvPr/>
        </p:nvSpPr>
        <p:spPr>
          <a:xfrm>
            <a:off x="2171337" y="1977538"/>
            <a:ext cx="1776549" cy="1778998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Cube 6"/>
          <p:cNvSpPr/>
          <p:nvPr/>
        </p:nvSpPr>
        <p:spPr>
          <a:xfrm>
            <a:off x="5324487" y="3089218"/>
            <a:ext cx="1776549" cy="1778998"/>
          </a:xfrm>
          <a:prstGeom prst="cube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" y="5131798"/>
            <a:ext cx="1841802" cy="157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STE-0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3769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2">
                <a:lumMod val="20000"/>
                <a:lumOff val="80000"/>
              </a:schemeClr>
            </a:gs>
            <a:gs pos="100000">
              <a:srgbClr val="0070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439" y="653142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4">
                    <a:lumMod val="50000"/>
                  </a:schemeClr>
                </a:solidFill>
              </a:rPr>
              <a:t>Organization:</a:t>
            </a:r>
            <a:br>
              <a:rPr lang="en-US" sz="8800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en-US" sz="8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 descr="http://www.cliparts101.com/files/574/18EC07D974C30093964F6D9E6C7AF95D/Cartable_%C3%A0_anneaux__Binder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2" y="3755570"/>
            <a:ext cx="2400301" cy="240030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lmrblaw.com/wp-content/uploads/2015/01/checklist.jp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47" y="4511897"/>
            <a:ext cx="2445425" cy="2095729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meadfamilydental.com/wp-content/uploads/2011/11/November-2012-calendar-circle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18" y="2427279"/>
            <a:ext cx="2917043" cy="208461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STE-0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63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2">
                <a:lumMod val="20000"/>
                <a:lumOff val="80000"/>
              </a:schemeClr>
            </a:gs>
            <a:gs pos="100000">
              <a:srgbClr val="0070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School-wide PBS Team Materials</a:t>
            </a:r>
            <a:endParaRPr lang="en-US" sz="2200" b="1" dirty="0"/>
          </a:p>
          <a:p>
            <a:r>
              <a:rPr lang="en-US" sz="2200" b="1" dirty="0" smtClean="0"/>
              <a:t>Scheduled Monthly Meetings / Data Analysis</a:t>
            </a:r>
          </a:p>
          <a:p>
            <a:r>
              <a:rPr lang="en-US" sz="2200" b="1" dirty="0" smtClean="0"/>
              <a:t>Professional Development Opportunities</a:t>
            </a:r>
          </a:p>
          <a:p>
            <a:r>
              <a:rPr lang="en-US" sz="2200" b="1" dirty="0" smtClean="0"/>
              <a:t>Working with Administration </a:t>
            </a:r>
          </a:p>
          <a:p>
            <a:r>
              <a:rPr lang="en-US" sz="2200" b="1" dirty="0" smtClean="0"/>
              <a:t>District Coach Contact</a:t>
            </a:r>
          </a:p>
          <a:p>
            <a:r>
              <a:rPr lang="en-US" sz="2200" b="1" dirty="0" smtClean="0"/>
              <a:t>Staff and Student Kick-Offs</a:t>
            </a:r>
          </a:p>
          <a:p>
            <a:r>
              <a:rPr lang="en-US" sz="2200" b="1" dirty="0" smtClean="0"/>
              <a:t>Data (Semi-Annually and Annually)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86294" y="4495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Team Leaders Organize…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STE-0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School-wide PBS Team Materials</a:t>
            </a:r>
            <a:endParaRPr lang="en-US" sz="2200" b="1" dirty="0"/>
          </a:p>
          <a:p>
            <a:r>
              <a:rPr lang="en-US" sz="2200" b="1" dirty="0" smtClean="0"/>
              <a:t>Scheduled Monthly Meetings / Data Analysis</a:t>
            </a:r>
          </a:p>
          <a:p>
            <a:r>
              <a:rPr lang="en-US" sz="2200" b="1" dirty="0" smtClean="0"/>
              <a:t>Professional Development Opportunities</a:t>
            </a:r>
          </a:p>
          <a:p>
            <a:r>
              <a:rPr lang="en-US" sz="2200" b="1" dirty="0" smtClean="0"/>
              <a:t>Working with Administration </a:t>
            </a:r>
          </a:p>
          <a:p>
            <a:r>
              <a:rPr lang="en-US" sz="2200" b="1" dirty="0" smtClean="0"/>
              <a:t>District Coach Contact</a:t>
            </a:r>
          </a:p>
          <a:p>
            <a:r>
              <a:rPr lang="en-US" sz="2200" b="1" dirty="0" smtClean="0"/>
              <a:t>Staff and Student Kick-Offs</a:t>
            </a:r>
          </a:p>
          <a:p>
            <a:r>
              <a:rPr lang="en-US" sz="2200" b="1" dirty="0" smtClean="0"/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STE-0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School-wide PBS Team Materials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Scheduled Monthly Meetings / Data Analysis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Professional Development Opportunities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Working with Administration 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District Coach Contact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Staff and Student Kick-Offs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STE-0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172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 Team Materials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467998"/>
              </p:ext>
            </p:extLst>
          </p:nvPr>
        </p:nvGraphicFramePr>
        <p:xfrm>
          <a:off x="748016" y="1355272"/>
          <a:ext cx="7666647" cy="490836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63901"/>
                <a:gridCol w="3551373"/>
                <a:gridCol w="3551373"/>
              </a:tblGrid>
              <a:tr h="485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Beginning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 the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21131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Behavior Matrix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Acknowledgment</a:t>
                      </a: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Matrix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Plans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/>
                        <a:buChar char="•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 lesson plans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/>
                        <a:buChar char="•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Keep Working</a:t>
                      </a: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Notebook Updated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/>
                        <a:buChar char="•"/>
                      </a:pP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Agendas</a:t>
                      </a:r>
                      <a:endParaRPr lang="en-US" sz="180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</a:tr>
              <a:tr h="221131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</a:t>
                      </a:r>
                      <a:r>
                        <a:rPr lang="en-US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Staff Training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Kick Offs (Students and Staff)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Brochure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Website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Newsletter</a:t>
                      </a:r>
                      <a:endParaRPr lang="en-US" sz="1800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Agendas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Meeting Minutes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Newsletters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Plans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STE-0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0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SWPBS Team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t"/>
            <a:r>
              <a:rPr lang="en-US" b="1" u="sng" dirty="0" smtClean="0"/>
              <a:t>Permanent Products Notebook Model</a:t>
            </a:r>
            <a:endParaRPr lang="en-US" dirty="0"/>
          </a:p>
          <a:p>
            <a:pPr lvl="1" fontAlgn="t"/>
            <a:r>
              <a:rPr lang="en-US" dirty="0" smtClean="0"/>
              <a:t>Program </a:t>
            </a:r>
            <a:r>
              <a:rPr lang="en-US" dirty="0"/>
              <a:t>materials the team creates </a:t>
            </a:r>
            <a:r>
              <a:rPr lang="en-US" dirty="0" smtClean="0"/>
              <a:t>to support implementing </a:t>
            </a:r>
            <a:r>
              <a:rPr lang="en-US" dirty="0"/>
              <a:t>a </a:t>
            </a:r>
            <a:r>
              <a:rPr lang="en-US" dirty="0" err="1"/>
              <a:t>Schoolwide</a:t>
            </a:r>
            <a:r>
              <a:rPr lang="en-US" dirty="0"/>
              <a:t> PBS </a:t>
            </a:r>
            <a:r>
              <a:rPr lang="en-US" dirty="0" smtClean="0"/>
              <a:t>program</a:t>
            </a:r>
          </a:p>
          <a:p>
            <a:pPr lvl="1" fontAlgn="t"/>
            <a:r>
              <a:rPr lang="en-US" dirty="0" smtClean="0"/>
              <a:t>Materials used year to year</a:t>
            </a:r>
          </a:p>
          <a:p>
            <a:pPr lvl="1" fontAlgn="t"/>
            <a:r>
              <a:rPr lang="en-US" dirty="0" smtClean="0"/>
              <a:t>E.g., Expectations/poster templates, behavior matrix, expectation lesson plans</a:t>
            </a:r>
          </a:p>
          <a:p>
            <a:pPr fontAlgn="t"/>
            <a:r>
              <a:rPr lang="en-US" b="1" u="sng" dirty="0" smtClean="0"/>
              <a:t>Working Notebook Model</a:t>
            </a:r>
            <a:endParaRPr lang="en-US" dirty="0"/>
          </a:p>
          <a:p>
            <a:pPr lvl="1" fontAlgn="t"/>
            <a:r>
              <a:rPr lang="en-US" dirty="0" smtClean="0"/>
              <a:t>PBS Team monthly </a:t>
            </a:r>
            <a:r>
              <a:rPr lang="en-US" dirty="0"/>
              <a:t>meeting </a:t>
            </a:r>
            <a:r>
              <a:rPr lang="en-US" dirty="0" smtClean="0"/>
              <a:t>materials</a:t>
            </a:r>
          </a:p>
          <a:p>
            <a:pPr lvl="1" fontAlgn="t"/>
            <a:r>
              <a:rPr lang="en-US" dirty="0" smtClean="0"/>
              <a:t>E.g., agendas, minutes &amp; sign-in documents, data reports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STE-0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371608"/>
            <a:ext cx="7589520" cy="405384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School-wide PBS Team Materials</a:t>
            </a:r>
            <a:endParaRPr lang="en-US" sz="22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Scheduled Monthly Meetings / Data Analysis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Professional Development Opportunities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Working with Administration 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District Coach Contact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Staff and Student Kick-Offs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STE-0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75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Scheduled Monthly Meetings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21926"/>
              </p:ext>
            </p:extLst>
          </p:nvPr>
        </p:nvGraphicFramePr>
        <p:xfrm>
          <a:off x="259081" y="1463040"/>
          <a:ext cx="8656318" cy="49503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35130"/>
                <a:gridCol w="2740396"/>
                <a:gridCol w="2740396"/>
                <a:gridCol w="2740396"/>
              </a:tblGrid>
              <a:tr h="2573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Before Meeting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During Meeting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After Meeting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7375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Establish a meeting schedule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Get Big 5 Data for sharing (from system or data sub-committee)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Review action items from last mtg. to discuss 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Have template for notetaking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Utilize sub-committees for specific initiatives 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Make sure Action Plan is updated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Add materials to Permanent and Working note(s)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</a:tr>
              <a:tr h="167375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Create and send out agenda SW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Reach out to administration to attend meeting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Send reminders to sub-committee if they need to present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Ask for team members to take team roles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Maintain meeting norms/ground rules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Share teacher PD needs with school leadership/district coach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Share mtg. details with administration, colleagues and district coach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STE-0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1078" y="6298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8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meeting schedule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34200" cy="4800600"/>
          </a:xfrm>
        </p:spPr>
        <p:txBody>
          <a:bodyPr/>
          <a:lstStyle/>
          <a:p>
            <a:r>
              <a:rPr lang="en-US" sz="2400" dirty="0" smtClean="0"/>
              <a:t>Pre-set monthly meeting schedule for the year</a:t>
            </a:r>
          </a:p>
          <a:p>
            <a:pPr lvl="1"/>
            <a:r>
              <a:rPr lang="en-US" sz="2400" dirty="0" smtClean="0"/>
              <a:t>Avoid month to month scheduling to support team participation</a:t>
            </a:r>
          </a:p>
          <a:p>
            <a:r>
              <a:rPr lang="en-US" sz="2400" dirty="0" smtClean="0"/>
              <a:t>Set consistent day &amp; time – e.g.,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Tuesday afternoon of the month at 2:20-3:30. </a:t>
            </a:r>
          </a:p>
          <a:p>
            <a:r>
              <a:rPr lang="en-US" sz="2400" dirty="0" smtClean="0"/>
              <a:t>Select location that is distraction-free as possible</a:t>
            </a:r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STE-0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Clear Meeting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Provide an outline for meeting topics</a:t>
            </a:r>
          </a:p>
          <a:p>
            <a:r>
              <a:rPr lang="en-US" dirty="0" smtClean="0"/>
              <a:t>Assign meeting roles ahead of time</a:t>
            </a:r>
          </a:p>
          <a:p>
            <a:r>
              <a:rPr lang="en-US" dirty="0" smtClean="0"/>
              <a:t>Can share through e-mail, print and put in mailboxes, add to staff newsletter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STE-0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72" y="233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Effective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157" y="1091882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[</a:t>
            </a:r>
            <a:r>
              <a:rPr lang="en-US" sz="2400" dirty="0" smtClean="0"/>
              <a:t>There are] “two </a:t>
            </a:r>
            <a:r>
              <a:rPr lang="en-US" sz="2400" dirty="0"/>
              <a:t>dimensions considered necessary for effective leadership — initiating structure, which is primarily concern for organizational tasks, and consideration, which is the concern for individuals and the interpersonal relations between them</a:t>
            </a:r>
            <a:r>
              <a:rPr lang="en-US" sz="2400" dirty="0" smtClean="0"/>
              <a:t>.” </a:t>
            </a:r>
            <a:endParaRPr lang="en-US" sz="2400" dirty="0"/>
          </a:p>
          <a:p>
            <a:r>
              <a:rPr lang="en-US" sz="2400" dirty="0" smtClean="0"/>
              <a:t>“Leaders </a:t>
            </a:r>
            <a:r>
              <a:rPr lang="en-US" sz="2400" dirty="0"/>
              <a:t>of educational change illustrate this with their vision and belief that the purpose of schools is students' learning</a:t>
            </a:r>
            <a:r>
              <a:rPr lang="en-US" sz="2400" dirty="0" smtClean="0"/>
              <a:t>.”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4" name="Cube 3"/>
          <p:cNvSpPr/>
          <p:nvPr/>
        </p:nvSpPr>
        <p:spPr>
          <a:xfrm>
            <a:off x="1040987" y="5617845"/>
            <a:ext cx="822960" cy="822960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2501537" y="5617845"/>
            <a:ext cx="822960" cy="822960"/>
          </a:xfrm>
          <a:prstGeom prst="cube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788229" y="5734594"/>
            <a:ext cx="1593668" cy="2947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7739" y="876220"/>
            <a:ext cx="930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From: Méndez-Morse</a:t>
            </a:r>
            <a:r>
              <a:rPr lang="en-US" sz="1100" b="1" dirty="0"/>
              <a:t>, S. (1992). Leadership characteristics that facilitate school change</a:t>
            </a:r>
            <a:r>
              <a:rPr lang="en-US" sz="1100" b="1" dirty="0" smtClean="0"/>
              <a:t>. Austin</a:t>
            </a:r>
            <a:r>
              <a:rPr lang="en-US" sz="1100" b="1" dirty="0"/>
              <a:t>, TX: Southwest Educational Development Laboratory</a:t>
            </a:r>
            <a:r>
              <a:rPr lang="en-US" b="1" dirty="0"/>
              <a:t>.</a:t>
            </a:r>
          </a:p>
        </p:txBody>
      </p:sp>
      <p:pic>
        <p:nvPicPr>
          <p:cNvPr id="9" name="Picture 2" descr="http://previews.123rf.com/images/dabjola/dabjola0809/dabjola080900003/3586324-colorful-string-intertwined-in-tress-isolated-on-white-background-Stock-Phot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29" y="5127080"/>
            <a:ext cx="2190285" cy="14658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STE-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8722" y="6136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295400"/>
          </a:xfrm>
        </p:spPr>
        <p:txBody>
          <a:bodyPr/>
          <a:lstStyle/>
          <a:p>
            <a:r>
              <a:rPr lang="en-US" dirty="0" smtClean="0"/>
              <a:t>Clear Meeting Agenda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73914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Have a reasonable agenda for each meeting and set time limits per topic</a:t>
            </a:r>
          </a:p>
          <a:p>
            <a:r>
              <a:rPr lang="en-US" sz="2400" dirty="0" smtClean="0"/>
              <a:t>Include:</a:t>
            </a:r>
          </a:p>
          <a:p>
            <a:pPr lvl="1"/>
            <a:r>
              <a:rPr lang="en-US" sz="2400" b="1" dirty="0" smtClean="0"/>
              <a:t>Review of data </a:t>
            </a:r>
            <a:r>
              <a:rPr lang="en-US" sz="2400" dirty="0" smtClean="0"/>
              <a:t>to make informed decisions on program effectiveness</a:t>
            </a:r>
          </a:p>
          <a:p>
            <a:pPr lvl="1"/>
            <a:r>
              <a:rPr lang="en-US" sz="2400" dirty="0" smtClean="0"/>
              <a:t>Revisit action plans/goals and celebrate successes</a:t>
            </a:r>
          </a:p>
          <a:p>
            <a:pPr lvl="1"/>
            <a:r>
              <a:rPr lang="en-US" sz="2400" dirty="0" smtClean="0"/>
              <a:t>Identify information to share with whole staff</a:t>
            </a:r>
          </a:p>
          <a:p>
            <a:pPr lvl="2"/>
            <a:r>
              <a:rPr lang="en-US" sz="2400" dirty="0" smtClean="0"/>
              <a:t>How will this information be shared? </a:t>
            </a:r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STE-0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Meeting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Meeting Date, Time, Location</a:t>
            </a:r>
          </a:p>
          <a:p>
            <a:r>
              <a:rPr lang="en-US" dirty="0" smtClean="0"/>
              <a:t>Action items from previous meeting</a:t>
            </a:r>
          </a:p>
          <a:p>
            <a:r>
              <a:rPr lang="en-US" dirty="0" smtClean="0"/>
              <a:t>Review school-wide data trends</a:t>
            </a:r>
          </a:p>
          <a:p>
            <a:r>
              <a:rPr lang="en-US" dirty="0" smtClean="0"/>
              <a:t>New action items: </a:t>
            </a:r>
          </a:p>
          <a:p>
            <a:pPr lvl="1"/>
            <a:r>
              <a:rPr lang="en-US" dirty="0" smtClean="0"/>
              <a:t>What? How? By Whom? By When?</a:t>
            </a:r>
          </a:p>
          <a:p>
            <a:r>
              <a:rPr lang="en-US" dirty="0" smtClean="0"/>
              <a:t>Communication with staff</a:t>
            </a:r>
          </a:p>
          <a:p>
            <a:pPr lvl="1"/>
            <a:r>
              <a:rPr lang="en-US" dirty="0" smtClean="0"/>
              <a:t>What? How? By Whom? By When?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STE-0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264" y="6130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Facilitating the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6" y="1877786"/>
            <a:ext cx="6760028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Allow for time restraints and focused </a:t>
            </a:r>
            <a:r>
              <a:rPr lang="en-US" dirty="0" smtClean="0"/>
              <a:t>discussions for everyone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Facilitate </a:t>
            </a:r>
            <a:r>
              <a:rPr lang="en-US" dirty="0"/>
              <a:t>a </a:t>
            </a:r>
            <a:r>
              <a:rPr lang="en-US" i="1" dirty="0"/>
              <a:t>problem-solving team process</a:t>
            </a:r>
            <a:r>
              <a:rPr lang="en-US" dirty="0"/>
              <a:t> for planning, development, implementation, and evaluation of evidence-based practices across all three levels of prevention and intervention (primary, secondary, and tertiary). </a:t>
            </a:r>
          </a:p>
          <a:p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7364186" y="5029199"/>
            <a:ext cx="1482271" cy="1552179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2" descr="C:\Users\hearn\AppData\Local\Microsoft\Windows\Temporary Internet Files\Content.IE5\L9CIPBVF\MC900239697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664758" cy="5318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STE-0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486" y="6039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2211784" y="163284"/>
            <a:ext cx="4684259" cy="6531429"/>
          </a:xfrm>
          <a:prstGeom prst="rect">
            <a:avLst/>
          </a:prstGeom>
          <a:ln w="57150"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STE-0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3099" y="6135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minutes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Meeting Date, Time, and Location</a:t>
            </a:r>
          </a:p>
          <a:p>
            <a:r>
              <a:rPr lang="en-US" dirty="0" smtClean="0"/>
              <a:t>Meeting Participants and Roles</a:t>
            </a:r>
          </a:p>
          <a:p>
            <a:r>
              <a:rPr lang="en-US" dirty="0" smtClean="0"/>
              <a:t>Updates/ Decisions on previous action items</a:t>
            </a:r>
          </a:p>
          <a:p>
            <a:r>
              <a:rPr lang="en-US" dirty="0" smtClean="0"/>
              <a:t>Summary of data reviewed</a:t>
            </a:r>
          </a:p>
          <a:p>
            <a:r>
              <a:rPr lang="en-US" dirty="0" smtClean="0"/>
              <a:t>New action items and person responsible</a:t>
            </a:r>
          </a:p>
          <a:p>
            <a:r>
              <a:rPr lang="en-US" dirty="0" smtClean="0"/>
              <a:t>Communication items</a:t>
            </a:r>
          </a:p>
          <a:p>
            <a:r>
              <a:rPr lang="en-US" dirty="0" smtClean="0"/>
              <a:t>Items for next meeting</a:t>
            </a:r>
          </a:p>
          <a:p>
            <a:endParaRPr lang="en-US" dirty="0"/>
          </a:p>
        </p:txBody>
      </p:sp>
      <p:sp>
        <p:nvSpPr>
          <p:cNvPr id="6" name="Cube 5"/>
          <p:cNvSpPr/>
          <p:nvPr/>
        </p:nvSpPr>
        <p:spPr>
          <a:xfrm>
            <a:off x="7364186" y="5029199"/>
            <a:ext cx="1482271" cy="1552179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STE-0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84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Establish Meeting Norms/</a:t>
            </a:r>
            <a:br>
              <a:rPr lang="en-US" dirty="0" smtClean="0"/>
            </a:br>
            <a:r>
              <a:rPr lang="en-US" dirty="0" smtClean="0"/>
              <a:t>Ground Rules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>
          <a:xfrm>
            <a:off x="702128" y="2024743"/>
            <a:ext cx="7467600" cy="4038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 set of guidelines that a team establishes to shape the interaction of team members with each other and with staff outside the team.</a:t>
            </a:r>
          </a:p>
          <a:p>
            <a:r>
              <a:rPr lang="en-US" sz="2400" dirty="0" smtClean="0"/>
              <a:t>Team norms can encompass as many topics as the team deems necessary for successful functioning.</a:t>
            </a:r>
          </a:p>
          <a:p>
            <a:r>
              <a:rPr lang="en-US" sz="2400" dirty="0" smtClean="0"/>
              <a:t>Post norms and mission at meetings for review &amp; reference </a:t>
            </a:r>
          </a:p>
        </p:txBody>
      </p:sp>
      <p:sp>
        <p:nvSpPr>
          <p:cNvPr id="4" name="Cube 3"/>
          <p:cNvSpPr/>
          <p:nvPr/>
        </p:nvSpPr>
        <p:spPr>
          <a:xfrm>
            <a:off x="7364186" y="5029199"/>
            <a:ext cx="1482271" cy="1552179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STE-0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115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3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Meeting Norm Examples</a:t>
            </a:r>
          </a:p>
        </p:txBody>
      </p:sp>
      <p:sp>
        <p:nvSpPr>
          <p:cNvPr id="103427" name="Text Placeholder 3"/>
          <p:cNvSpPr>
            <a:spLocks noGrp="1"/>
          </p:cNvSpPr>
          <p:nvPr>
            <p:ph type="body" idx="1"/>
          </p:nvPr>
        </p:nvSpPr>
        <p:spPr>
          <a:xfrm>
            <a:off x="304800" y="1506217"/>
            <a:ext cx="3733800" cy="639763"/>
          </a:xfrm>
        </p:spPr>
        <p:txBody>
          <a:bodyPr>
            <a:noAutofit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Team problem solving, conflict resolution, and decision making</a:t>
            </a:r>
          </a:p>
        </p:txBody>
      </p:sp>
      <p:sp>
        <p:nvSpPr>
          <p:cNvPr id="103428" name="Content Placeholder 2"/>
          <p:cNvSpPr>
            <a:spLocks noGrp="1"/>
          </p:cNvSpPr>
          <p:nvPr>
            <p:ph sz="half" idx="2"/>
          </p:nvPr>
        </p:nvSpPr>
        <p:spPr>
          <a:xfrm>
            <a:off x="304800" y="3357349"/>
            <a:ext cx="3733800" cy="3348251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eam members will make decisions by consensus, but majority will rule if timely consensus is not reached;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Conflicts will be resolved directly with the persons in conflict. </a:t>
            </a:r>
          </a:p>
          <a:p>
            <a:pPr marL="342900" lvl="1" indent="-342900">
              <a:buFontTx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0342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1" y="1574805"/>
            <a:ext cx="3810000" cy="639763"/>
          </a:xfrm>
        </p:spPr>
        <p:txBody>
          <a:bodyPr>
            <a:noAutofit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Team member interaction in meetings</a:t>
            </a:r>
          </a:p>
        </p:txBody>
      </p:sp>
      <p:sp>
        <p:nvSpPr>
          <p:cNvPr id="103430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756848"/>
            <a:ext cx="4114800" cy="3796352"/>
          </a:xfrm>
        </p:spPr>
        <p:txBody>
          <a:bodyPr>
            <a:normAutofit fontScale="85000" lnSpcReduction="20000"/>
          </a:bodyPr>
          <a:lstStyle/>
          <a:p>
            <a:pPr marL="342900" lvl="2" indent="-342900"/>
            <a:r>
              <a:rPr lang="en-US" sz="2400" dirty="0" smtClean="0"/>
              <a:t>Team members use 1 voice at a time</a:t>
            </a:r>
          </a:p>
          <a:p>
            <a:pPr marL="342900" lvl="2" indent="-342900"/>
            <a:r>
              <a:rPr lang="en-US" sz="2400" dirty="0" smtClean="0"/>
              <a:t>Hold no side or competing conversations</a:t>
            </a:r>
          </a:p>
          <a:p>
            <a:pPr marL="342900" lvl="2" indent="-342900"/>
            <a:r>
              <a:rPr lang="en-US" sz="2400" dirty="0" smtClean="0"/>
              <a:t>Arrive on time</a:t>
            </a:r>
          </a:p>
          <a:p>
            <a:pPr marL="342900" lvl="2" indent="-342900"/>
            <a:r>
              <a:rPr lang="en-US" sz="2400" dirty="0" smtClean="0"/>
              <a:t>Work from an agenda</a:t>
            </a:r>
          </a:p>
          <a:p>
            <a:pPr marL="342900" lvl="2" indent="-342900"/>
            <a:r>
              <a:rPr lang="en-US" sz="2400" dirty="0" smtClean="0"/>
              <a:t>Record minutes</a:t>
            </a:r>
          </a:p>
          <a:p>
            <a:pPr marL="342900" lvl="2" indent="-342900"/>
            <a:r>
              <a:rPr lang="en-US" sz="2400" dirty="0" smtClean="0"/>
              <a:t>End meetings on time </a:t>
            </a:r>
          </a:p>
          <a:p>
            <a:endParaRPr lang="en-US" dirty="0" smtClean="0"/>
          </a:p>
        </p:txBody>
      </p:sp>
      <p:sp>
        <p:nvSpPr>
          <p:cNvPr id="7" name="Cube 6"/>
          <p:cNvSpPr/>
          <p:nvPr/>
        </p:nvSpPr>
        <p:spPr>
          <a:xfrm>
            <a:off x="7364186" y="5029199"/>
            <a:ext cx="1482271" cy="1552179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STE-0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What role will you play on</a:t>
            </a:r>
            <a:br>
              <a:rPr lang="en-US" dirty="0" smtClean="0"/>
            </a:br>
            <a:r>
              <a:rPr lang="en-US" dirty="0" smtClean="0"/>
              <a:t>PBS Team?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457199" y="2483893"/>
            <a:ext cx="8360229" cy="449580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Specific roles can include: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/>
              <a:t>Facilitator </a:t>
            </a:r>
            <a:r>
              <a:rPr lang="en-US" sz="2600" dirty="0"/>
              <a:t>(create the agenda, lead the meeting) </a:t>
            </a:r>
            <a:r>
              <a:rPr lang="en-US" sz="2600" b="1" dirty="0"/>
              <a:t>*</a:t>
            </a:r>
            <a:endParaRPr lang="en-US" sz="2600" b="1" dirty="0" smtClean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/>
              <a:t>Time-keeper </a:t>
            </a:r>
            <a:r>
              <a:rPr lang="en-US" sz="2600" dirty="0"/>
              <a:t>(keeps team on task) </a:t>
            </a:r>
            <a:r>
              <a:rPr lang="en-US" sz="2600" b="1" dirty="0"/>
              <a:t>*</a:t>
            </a:r>
            <a:endParaRPr lang="en-US" sz="2600" dirty="0" smtClean="0"/>
          </a:p>
          <a:p>
            <a:pPr lvl="2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600" b="1" dirty="0" smtClean="0"/>
              <a:t>Recorder/Note-taker</a:t>
            </a:r>
            <a:r>
              <a:rPr lang="en-US" sz="2600" dirty="0" smtClean="0"/>
              <a:t> </a:t>
            </a:r>
            <a:r>
              <a:rPr lang="en-US" sz="2600" dirty="0"/>
              <a:t>(takes and distributes minutes; archives </a:t>
            </a:r>
            <a:r>
              <a:rPr lang="en-US" sz="2600" dirty="0" smtClean="0"/>
              <a:t>material) </a:t>
            </a:r>
            <a:r>
              <a:rPr lang="en-US" sz="2600" b="1" dirty="0"/>
              <a:t>*</a:t>
            </a:r>
            <a:endParaRPr lang="en-US" sz="26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/>
              <a:t>Reporter/Communicator</a:t>
            </a:r>
            <a:r>
              <a:rPr lang="en-US" sz="2600" dirty="0" smtClean="0"/>
              <a:t> </a:t>
            </a:r>
            <a:r>
              <a:rPr lang="en-US" sz="2600" dirty="0"/>
              <a:t>(shares information on </a:t>
            </a:r>
            <a:r>
              <a:rPr lang="en-US" sz="2600" dirty="0" smtClean="0"/>
              <a:t>activities </a:t>
            </a:r>
            <a:r>
              <a:rPr lang="en-US" sz="2600" dirty="0"/>
              <a:t>and data to staff, families, and communities</a:t>
            </a:r>
            <a:r>
              <a:rPr lang="en-US" sz="2600" dirty="0" smtClean="0"/>
              <a:t>) </a:t>
            </a:r>
            <a:r>
              <a:rPr lang="en-US" sz="2600" b="1" dirty="0"/>
              <a:t>*</a:t>
            </a:r>
            <a:endParaRPr lang="en-US" sz="26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/>
              <a:t>Data </a:t>
            </a:r>
            <a:r>
              <a:rPr lang="en-US" sz="2600" b="1" dirty="0"/>
              <a:t>Manager </a:t>
            </a:r>
            <a:r>
              <a:rPr lang="en-US" sz="2600" dirty="0"/>
              <a:t>(brings data to team meetings</a:t>
            </a:r>
            <a:r>
              <a:rPr lang="en-US" sz="2600" dirty="0" smtClean="0"/>
              <a:t>)</a:t>
            </a:r>
          </a:p>
          <a:p>
            <a:pPr marL="777240" lvl="2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600" dirty="0">
              <a:solidFill>
                <a:schemeClr val="accent2"/>
              </a:solidFill>
            </a:endParaRPr>
          </a:p>
          <a:p>
            <a:pPr lvl="2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/>
              <a:t>Others as needed </a:t>
            </a:r>
            <a:r>
              <a:rPr lang="en-US" sz="2600" i="1" dirty="0" smtClean="0"/>
              <a:t>(consider team/school culture):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Door keeper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Jargon buster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“But” Buster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STE-0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828" y="6193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Parking Lot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587829" y="849086"/>
            <a:ext cx="7162800" cy="480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Strategy to capture valued ideas, thoughts, concerns, etc. that are not on the meeting agenda</a:t>
            </a:r>
          </a:p>
          <a:p>
            <a:endParaRPr lang="en-US" sz="2400" dirty="0" smtClean="0"/>
          </a:p>
          <a:p>
            <a:r>
              <a:rPr lang="en-US" sz="2400" dirty="0" smtClean="0"/>
              <a:t>Post-its, index cards, etc. available to all to jot down thoughts to be collected for follow up at end of meeting if time, or post-meeting.</a:t>
            </a:r>
          </a:p>
        </p:txBody>
      </p:sp>
      <p:sp>
        <p:nvSpPr>
          <p:cNvPr id="5" name="Cube 4"/>
          <p:cNvSpPr/>
          <p:nvPr/>
        </p:nvSpPr>
        <p:spPr>
          <a:xfrm>
            <a:off x="4963886" y="6041572"/>
            <a:ext cx="3882571" cy="391885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0356" name="Picture 4" descr="C:\Users\hearn\AppData\Local\Microsoft\Windows\Temporary Internet Files\Content.IE5\63737VSU\MC900440345[1]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5290457"/>
            <a:ext cx="19605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STE-0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-7.freeclipartnow.com/d/41637-1/splash-of-stars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14" y="4555670"/>
            <a:ext cx="4100157" cy="394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dn-7.freeclipartnow.com/d/41637-1/splash-of-stars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01" y="1434676"/>
            <a:ext cx="5292144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Your Team Assets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5472" y="1483662"/>
            <a:ext cx="4162100" cy="28411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dirty="0" smtClean="0"/>
              <a:t>PLAN TO </a:t>
            </a:r>
            <a:r>
              <a:rPr lang="en-US" sz="4800" dirty="0"/>
              <a:t>USE </a:t>
            </a:r>
            <a:r>
              <a:rPr lang="en-US" sz="4800" dirty="0" smtClean="0"/>
              <a:t>the </a:t>
            </a:r>
            <a:r>
              <a:rPr lang="en-US" sz="4800" dirty="0"/>
              <a:t>skills/gifts of your </a:t>
            </a:r>
            <a:r>
              <a:rPr lang="en-US" sz="4800" dirty="0" smtClean="0"/>
              <a:t>team!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STE-0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3487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Consider these questions 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accent6"/>
                </a:solidFill>
              </a:rPr>
              <a:t>Does </a:t>
            </a:r>
            <a:r>
              <a:rPr lang="en-US" sz="3400" dirty="0">
                <a:solidFill>
                  <a:schemeClr val="accent6"/>
                </a:solidFill>
              </a:rPr>
              <a:t>your administration support your SWPBS Program?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accent6"/>
                </a:solidFill>
              </a:rPr>
              <a:t>Does your staff buy-in to your SWPBS Program?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accent6"/>
                </a:solidFill>
              </a:rPr>
              <a:t>Do you </a:t>
            </a:r>
            <a:r>
              <a:rPr lang="en-US" sz="3400" dirty="0" smtClean="0">
                <a:solidFill>
                  <a:schemeClr val="accent6"/>
                </a:solidFill>
              </a:rPr>
              <a:t>communicate with </a:t>
            </a:r>
            <a:r>
              <a:rPr lang="en-US" sz="3400" dirty="0">
                <a:solidFill>
                  <a:schemeClr val="accent6"/>
                </a:solidFill>
              </a:rPr>
              <a:t>District Coach and feel supported by him or her?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bg1"/>
                </a:solidFill>
              </a:rPr>
              <a:t>Do you feel comfortable organizing meetings 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bg1"/>
                </a:solidFill>
              </a:rPr>
              <a:t>Do you look at data at least monthly, and have you made changes based on this data?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bg1"/>
                </a:solidFill>
              </a:rPr>
              <a:t>Does your school have a plan to monitor fidelity?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STE-0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74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Subcommittees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As your program is developing and growing, the team may benefit from breaking off into subcommittees that report back to the whole team. </a:t>
            </a:r>
          </a:p>
          <a:p>
            <a:pPr lvl="1"/>
            <a:r>
              <a:rPr lang="en-US" sz="2400" dirty="0" smtClean="0"/>
              <a:t>Data Review &amp; Summary</a:t>
            </a:r>
          </a:p>
          <a:p>
            <a:pPr lvl="1"/>
            <a:r>
              <a:rPr lang="en-US" sz="2400" dirty="0" smtClean="0"/>
              <a:t>Product Development</a:t>
            </a:r>
          </a:p>
          <a:p>
            <a:pPr lvl="1"/>
            <a:r>
              <a:rPr lang="en-US" sz="2400" dirty="0" smtClean="0"/>
              <a:t>Expectation Teaching Plans/Activities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STE-0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371608"/>
            <a:ext cx="7589520" cy="405384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School-wide PBS Team Materials</a:t>
            </a:r>
            <a:endParaRPr lang="en-US" sz="22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Scheduled Monthly Meetings / </a:t>
            </a:r>
            <a:r>
              <a:rPr lang="en-US" sz="2800" b="1" u="sng" dirty="0" smtClean="0">
                <a:solidFill>
                  <a:srgbClr val="002060"/>
                </a:solidFill>
              </a:rPr>
              <a:t>Data Analysis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Professional Development Opportunities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Working with Administration 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District Coach Contact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Staff and Student Kick-Offs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howMeTheDataMEM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84" y="2882108"/>
            <a:ext cx="2875358" cy="287535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STE-0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651" y="6146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Data Analysis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179631"/>
              </p:ext>
            </p:extLst>
          </p:nvPr>
        </p:nvGraphicFramePr>
        <p:xfrm>
          <a:off x="259081" y="1463040"/>
          <a:ext cx="8656318" cy="497761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35130"/>
                <a:gridCol w="2740396"/>
                <a:gridCol w="2740396"/>
                <a:gridCol w="2740396"/>
              </a:tblGrid>
              <a:tr h="406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Before Meeting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During Meeting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After Meeting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25302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Gather Big</a:t>
                      </a: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Data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Summarize trends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Prepare to share visually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Big 5 data trends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Brainstorm</a:t>
                      </a: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ideas to address needs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 next steps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 steps from</a:t>
                      </a: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action planning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Include data in minutes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Enter information in DDRT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</a:tr>
              <a:tr h="231811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 data to agenda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Gain</a:t>
                      </a:r>
                      <a:r>
                        <a:rPr lang="en-US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staff input about data concerns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ideas to address trends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Determine what will be shared with staff and students and when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data and decisions with staff, students, and families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Celebrate successes!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STE-0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1" y="6267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5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referrals per day per month</a:t>
            </a:r>
          </a:p>
          <a:p>
            <a:r>
              <a:rPr lang="en-US" dirty="0" smtClean="0"/>
              <a:t>Referrals by Location</a:t>
            </a:r>
          </a:p>
          <a:p>
            <a:r>
              <a:rPr lang="en-US" dirty="0" smtClean="0"/>
              <a:t>Referrals by Time</a:t>
            </a:r>
          </a:p>
          <a:p>
            <a:r>
              <a:rPr lang="en-US" dirty="0" smtClean="0"/>
              <a:t>Referrals by Behavior</a:t>
            </a:r>
          </a:p>
          <a:p>
            <a:r>
              <a:rPr lang="en-US" dirty="0" smtClean="0"/>
              <a:t>Referrals by Student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STE-0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9267" y="622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5 Data Analysis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175000"/>
            <a:ext cx="9793514" cy="1850572"/>
          </a:xfrm>
        </p:spPr>
        <p:txBody>
          <a:bodyPr>
            <a:normAutofit fontScale="25000" lnSpcReduction="20000"/>
          </a:bodyPr>
          <a:lstStyle/>
          <a:p>
            <a:r>
              <a:rPr lang="en-US" b="1" u="sng" dirty="0"/>
              <a:t>PBS Team Monthly Data Analysis Guide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u="sng" dirty="0"/>
              <a:t>Date: __________________________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/>
              <a:t>Average Referrals/Day/Month – Every meeting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>
                <a:sym typeface="Wingdings"/>
              </a:rPr>
              <a:t></a:t>
            </a:r>
            <a:r>
              <a:rPr lang="en-US" dirty="0"/>
              <a:t>	Review of Average Referral/Day/Month data for current year</a:t>
            </a:r>
          </a:p>
          <a:p>
            <a:r>
              <a:rPr lang="en-US" dirty="0">
                <a:sym typeface="Wingdings"/>
              </a:rPr>
              <a:t></a:t>
            </a:r>
            <a:r>
              <a:rPr lang="en-US" dirty="0"/>
              <a:t>	Review of comparison Average Referral/Day/Month data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What trends has our data made from last month(s) to this month?  </a:t>
            </a:r>
          </a:p>
          <a:p>
            <a:r>
              <a:rPr lang="en-US" dirty="0"/>
              <a:t>________________________________________________________________________</a:t>
            </a:r>
          </a:p>
          <a:p>
            <a:r>
              <a:rPr lang="en-US" dirty="0"/>
              <a:t>________________________________________________________________________________________________________________________________________________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What trend(s) has our data made from last year to this year?  </a:t>
            </a:r>
          </a:p>
          <a:p>
            <a:r>
              <a:rPr lang="en-US" dirty="0"/>
              <a:t>________________________________________________________________________</a:t>
            </a:r>
          </a:p>
          <a:p>
            <a:r>
              <a:rPr lang="en-US" dirty="0"/>
              <a:t>________________________________________________________________________________________________________________________________________________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What has our staff been doing to cause these trends?  </a:t>
            </a:r>
          </a:p>
          <a:p>
            <a:r>
              <a:rPr lang="en-US" dirty="0"/>
              <a:t>________________________________________________________________________</a:t>
            </a:r>
          </a:p>
          <a:p>
            <a:r>
              <a:rPr lang="en-US" dirty="0"/>
              <a:t>________________________________________________________________________________________________________________________________________________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What has our team been doing to cause these trends?  </a:t>
            </a:r>
          </a:p>
          <a:p>
            <a:r>
              <a:rPr lang="en-US" dirty="0"/>
              <a:t>________________________________________________________________________</a:t>
            </a:r>
          </a:p>
          <a:p>
            <a:r>
              <a:rPr lang="en-US" dirty="0"/>
              <a:t>________________________________________________________________________________________________________________________________________________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What will our staff and team now do to change or maintain positive trends?  </a:t>
            </a:r>
          </a:p>
          <a:p>
            <a:r>
              <a:rPr lang="en-US" dirty="0"/>
              <a:t>________________________________________________________________________</a:t>
            </a:r>
          </a:p>
          <a:p>
            <a:r>
              <a:rPr lang="en-US" dirty="0"/>
              <a:t>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STE-0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Summaries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School Climate Data </a:t>
            </a:r>
          </a:p>
          <a:p>
            <a:r>
              <a:rPr lang="en-US" dirty="0" smtClean="0"/>
              <a:t>DDRT/ Discipline referral data</a:t>
            </a:r>
          </a:p>
          <a:p>
            <a:r>
              <a:rPr lang="en-US" dirty="0" smtClean="0"/>
              <a:t>Positive referrals/ shout outs</a:t>
            </a:r>
          </a:p>
          <a:p>
            <a:r>
              <a:rPr lang="en-US" dirty="0" smtClean="0"/>
              <a:t>DASN-PBS</a:t>
            </a:r>
          </a:p>
          <a:p>
            <a:r>
              <a:rPr lang="en-US" dirty="0" smtClean="0"/>
              <a:t>Surveys</a:t>
            </a:r>
          </a:p>
          <a:p>
            <a:r>
              <a:rPr lang="en-US" dirty="0" smtClean="0"/>
              <a:t>Big 5 Data</a:t>
            </a:r>
          </a:p>
          <a:p>
            <a:r>
              <a:rPr lang="en-US" dirty="0" smtClean="0"/>
              <a:t>Other ideas?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STE-0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DDRT</a:t>
            </a:r>
            <a:endParaRPr lang="en-US" dirty="0"/>
          </a:p>
        </p:txBody>
      </p:sp>
      <p:pic>
        <p:nvPicPr>
          <p:cNvPr id="4" name="Content Placeholder 3" descr="Screen Shot 2016-02-23 at 11.00.55 AM.pn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b="105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STE-0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School-wide PBS Team Materials</a:t>
            </a:r>
            <a:endParaRPr lang="en-US" sz="22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Scheduled Monthly Meetings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/ Data Analysis</a:t>
            </a:r>
            <a:endParaRPr lang="en-US" sz="22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Professional Development Opportunities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Working with Administration 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District Coach Contact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Staff and Student Kick-Offs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STE-0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302" y="6172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Development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568475"/>
              </p:ext>
            </p:extLst>
          </p:nvPr>
        </p:nvGraphicFramePr>
        <p:xfrm>
          <a:off x="563880" y="1463040"/>
          <a:ext cx="7665719" cy="46634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50404"/>
                <a:gridCol w="6615315"/>
              </a:tblGrid>
              <a:tr h="3759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Throughout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the Year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Data collection of PD needs.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Decide which</a:t>
                      </a:r>
                      <a:r>
                        <a:rPr lang="en-US" sz="2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staff needs a particular PD.</a:t>
                      </a:r>
                      <a:endParaRPr lang="en-US" sz="280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effectLst/>
                        </a:rPr>
                        <a:t>Share collected information with administrative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effectLst/>
                        </a:rPr>
                        <a:t> .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effectLst/>
                        </a:rPr>
                        <a:t>Share PD date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effectLst/>
                        </a:rPr>
                        <a:t>/time with staff.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STE-0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599" y="622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Development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4" y="1812470"/>
            <a:ext cx="7641772" cy="46373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Opportunities for growth and learning</a:t>
            </a:r>
          </a:p>
          <a:p>
            <a:r>
              <a:rPr lang="en-US" dirty="0" smtClean="0"/>
              <a:t>Provided by DE-PBS Project with the Delaware Dept. of Education</a:t>
            </a:r>
          </a:p>
          <a:p>
            <a:pPr lvl="1"/>
            <a:r>
              <a:rPr lang="en-US" dirty="0" smtClean="0"/>
              <a:t>Substitute reimbursement</a:t>
            </a:r>
          </a:p>
          <a:p>
            <a:pPr lvl="1"/>
            <a:r>
              <a:rPr lang="en-US" dirty="0" smtClean="0"/>
              <a:t>Importance of registration and follow-up</a:t>
            </a:r>
          </a:p>
          <a:p>
            <a:r>
              <a:rPr lang="en-US" dirty="0" smtClean="0"/>
              <a:t>Seek out other resources</a:t>
            </a:r>
          </a:p>
          <a:p>
            <a:pPr lvl="1"/>
            <a:r>
              <a:rPr lang="en-US" dirty="0" smtClean="0"/>
              <a:t>DE Inclusion Conference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STE-0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265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3487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Consider these questions 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rgbClr val="C00000"/>
                </a:solidFill>
              </a:rPr>
              <a:t>Does </a:t>
            </a:r>
            <a:r>
              <a:rPr lang="en-US" sz="3400" dirty="0">
                <a:solidFill>
                  <a:srgbClr val="C00000"/>
                </a:solidFill>
              </a:rPr>
              <a:t>your administration support your SWPBS Program?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C00000"/>
                </a:solidFill>
              </a:rPr>
              <a:t>Does your staff buy-in to your SWPBS Program?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C00000"/>
                </a:solidFill>
              </a:rPr>
              <a:t>Do you </a:t>
            </a:r>
            <a:r>
              <a:rPr lang="en-US" sz="3400" dirty="0" smtClean="0">
                <a:solidFill>
                  <a:srgbClr val="C00000"/>
                </a:solidFill>
              </a:rPr>
              <a:t>communicate with </a:t>
            </a:r>
            <a:r>
              <a:rPr lang="en-US" sz="3400" dirty="0">
                <a:solidFill>
                  <a:srgbClr val="C00000"/>
                </a:solidFill>
              </a:rPr>
              <a:t>District Coach and feel supported by him or her?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70C0"/>
                </a:solidFill>
              </a:rPr>
              <a:t>Do you feel </a:t>
            </a:r>
            <a:r>
              <a:rPr lang="en-US" sz="3400" dirty="0" smtClean="0">
                <a:solidFill>
                  <a:srgbClr val="0070C0"/>
                </a:solidFill>
              </a:rPr>
              <a:t>comfortable organizing meetings</a:t>
            </a:r>
            <a:r>
              <a:rPr lang="en-US" sz="3400" dirty="0">
                <a:solidFill>
                  <a:srgbClr val="0070C0"/>
                </a:solidFill>
              </a:rPr>
              <a:t> 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70C0"/>
                </a:solidFill>
              </a:rPr>
              <a:t>Do you look at data at least monthly, and have you made changes based on this data?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70C0"/>
                </a:solidFill>
              </a:rPr>
              <a:t>Does your school have a plan to monitor fidelity</a:t>
            </a:r>
            <a:r>
              <a:rPr lang="en-US" sz="3400" dirty="0" smtClean="0">
                <a:solidFill>
                  <a:srgbClr val="0070C0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STE-0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264" y="620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School-wide PBS Team Materials</a:t>
            </a:r>
            <a:endParaRPr lang="en-US" sz="22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Scheduled Monthly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Meetings / Data Analysis Professional </a:t>
            </a:r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Development Opportunities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Working with Administration 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District Coach Contact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Staff and Student Kick-Offs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STE-0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651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4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Administration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148097"/>
              </p:ext>
            </p:extLst>
          </p:nvPr>
        </p:nvGraphicFramePr>
        <p:xfrm>
          <a:off x="563880" y="1463040"/>
          <a:ext cx="7665719" cy="46634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50404"/>
                <a:gridCol w="6615315"/>
              </a:tblGrid>
              <a:tr h="3759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throughout the year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Set up regular</a:t>
                      </a:r>
                      <a:r>
                        <a:rPr lang="en-US" sz="20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meeting time with administration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Monthly?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Quarterly?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Staff newsletter/ email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Sharing minutes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Parent/ Student newsletters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Phone updates (e-calls)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Talk through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</a:rPr>
                        <a:t> data sources before team/staff discussion</a:t>
                      </a:r>
                      <a:endParaRPr lang="en-US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STE-0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School-wide PBS Team Materials</a:t>
            </a:r>
            <a:endParaRPr lang="en-US" sz="22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Scheduled Monthly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Meetings / Data Analysis Professional </a:t>
            </a:r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Development Opportunities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Working with Administration 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District Coach Contact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Staff and Student Kick-Offs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STE-0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149" y="6146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Coach Contact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22572"/>
              </p:ext>
            </p:extLst>
          </p:nvPr>
        </p:nvGraphicFramePr>
        <p:xfrm>
          <a:off x="563880" y="1463040"/>
          <a:ext cx="7665719" cy="46634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50404"/>
                <a:gridCol w="6615315"/>
              </a:tblGrid>
              <a:tr h="3759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Ongoing throughout the year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Set up regular</a:t>
                      </a:r>
                      <a:r>
                        <a:rPr lang="en-US" sz="2400" baseline="0" dirty="0" smtClean="0">
                          <a:effectLst/>
                        </a:rPr>
                        <a:t> meeting time with coach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400" baseline="0" dirty="0" smtClean="0">
                          <a:effectLst/>
                        </a:rPr>
                        <a:t>Monthly?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2400" baseline="0" dirty="0" smtClean="0">
                          <a:effectLst/>
                        </a:rPr>
                        <a:t>Quarterly?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Monthly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Monthly Agendas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Monthly Meeting Minutes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Questions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STE-0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599" y="6236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Communicating with District Coach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 from Cadre Meetings</a:t>
            </a:r>
          </a:p>
          <a:p>
            <a:r>
              <a:rPr lang="en-US" dirty="0" smtClean="0"/>
              <a:t>Professional Development Needs</a:t>
            </a:r>
          </a:p>
          <a:p>
            <a:r>
              <a:rPr lang="en-US" dirty="0" smtClean="0"/>
              <a:t>District Support</a:t>
            </a:r>
          </a:p>
          <a:p>
            <a:r>
              <a:rPr lang="en-US" dirty="0" smtClean="0"/>
              <a:t>District networking and contacts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7364186" y="5029199"/>
            <a:ext cx="1482271" cy="1552179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STE-0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637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School-wide PBS Team Materials</a:t>
            </a:r>
            <a:endParaRPr lang="en-US" sz="22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Scheduled Monthly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Meetings / Data Analysis Professional </a:t>
            </a:r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Development Opportunities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Working with Administration 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District Coach Contact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Staff and Student Kick-Offs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STE-0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145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Kick-Offs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661998"/>
              </p:ext>
            </p:extLst>
          </p:nvPr>
        </p:nvGraphicFramePr>
        <p:xfrm>
          <a:off x="563880" y="1463040"/>
          <a:ext cx="7665719" cy="46634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50404"/>
                <a:gridCol w="6615315"/>
              </a:tblGrid>
              <a:tr h="3759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Summer/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Beginning of the Year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Offer information about your program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Assembly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Games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Parent</a:t>
                      </a:r>
                      <a:r>
                        <a:rPr lang="en-US" sz="2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Volunteers</a:t>
                      </a:r>
                      <a:endParaRPr lang="en-US" sz="2400" dirty="0" smtClean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Set the tone for the year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Support buy-in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Welcome input and feedback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STE-0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26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6">
                <a:lumMod val="20000"/>
                <a:lumOff val="80000"/>
              </a:schemeClr>
            </a:gs>
            <a:gs pos="18000">
              <a:schemeClr val="accent2">
                <a:lumMod val="20000"/>
                <a:lumOff val="80000"/>
              </a:schemeClr>
            </a:gs>
            <a:gs pos="4000">
              <a:srgbClr val="0070C0"/>
            </a:gs>
            <a:gs pos="100000">
              <a:schemeClr val="accent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88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…leads to Communication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371608"/>
            <a:ext cx="6873240" cy="405384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School-wide PBS Team Materials</a:t>
            </a:r>
            <a:endParaRPr lang="en-US" sz="22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Scheduled Monthly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Meetings / Data Analysis Professional </a:t>
            </a:r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Development Opportunities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Working with Administration 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District Coach Contact</a:t>
            </a:r>
          </a:p>
          <a:p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Staff and Student Kick-Offs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Data (Semi-Annually and Annually)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21080" y="3962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Organization in…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STE-0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146" y="6146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Data (Semi-Annually and Annually)</a:t>
            </a:r>
            <a:endParaRPr lang="en-US" sz="4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051913"/>
              </p:ext>
            </p:extLst>
          </p:nvPr>
        </p:nvGraphicFramePr>
        <p:xfrm>
          <a:off x="563880" y="1463040"/>
          <a:ext cx="7959634" cy="46634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85450"/>
                <a:gridCol w="3474619"/>
                <a:gridCol w="3899565"/>
              </a:tblGrid>
              <a:tr h="3759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Before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Organization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</a:t>
                      </a:r>
                      <a:r>
                        <a:rPr lang="en-US" sz="2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Climate Survey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Previous Year’s ODR Data</a:t>
                      </a:r>
                      <a:endParaRPr lang="en-US" sz="240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DDRT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5 Data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Visual graphs/ Triangle</a:t>
                      </a:r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FF"/>
                    </a:solidFill>
                  </a:tcPr>
                </a:tc>
              </a:tr>
              <a:tr h="21437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Communication</a:t>
                      </a:r>
                      <a:endParaRPr lang="en-US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Gain input from staff on areas of  need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information</a:t>
                      </a:r>
                      <a:endParaRPr lang="en-US" sz="2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Newsletter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Monthly updates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Lesson plans based on need</a:t>
                      </a:r>
                      <a:endParaRPr lang="en-US" sz="2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STE-0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74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Climate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Participation e-mails in Fall</a:t>
            </a:r>
          </a:p>
          <a:p>
            <a:r>
              <a:rPr lang="en-US" dirty="0" smtClean="0"/>
              <a:t>Home, Student, and Staff versions</a:t>
            </a:r>
          </a:p>
          <a:p>
            <a:r>
              <a:rPr lang="en-US" dirty="0" smtClean="0"/>
              <a:t>Session in May to guide through the Data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STE-0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2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628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develop and enhance skills in the areas of </a:t>
            </a:r>
            <a:r>
              <a:rPr lang="en-US" dirty="0" smtClean="0">
                <a:solidFill>
                  <a:srgbClr val="FF0000"/>
                </a:solidFill>
              </a:rPr>
              <a:t>Communication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70C0"/>
                </a:solidFill>
              </a:rPr>
              <a:t>Organization</a:t>
            </a:r>
          </a:p>
          <a:p>
            <a:r>
              <a:rPr lang="en-US" dirty="0" smtClean="0"/>
              <a:t>To provide resources, forms, and information to assist with these skill areas</a:t>
            </a:r>
          </a:p>
          <a:p>
            <a:r>
              <a:rPr lang="en-US" dirty="0" smtClean="0"/>
              <a:t>To develop a network of Team Leaders throughout the state</a:t>
            </a:r>
          </a:p>
          <a:p>
            <a:endParaRPr lang="en-US" dirty="0"/>
          </a:p>
        </p:txBody>
      </p:sp>
      <p:pic>
        <p:nvPicPr>
          <p:cNvPr id="9" name="Picture 2" descr="http://previews.123rf.com/images/dabjola/dabjola0809/dabjola080900003/3586324-colorful-string-intertwined-in-tress-isolated-on-white-background-Stock-Phot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23" y="5127080"/>
            <a:ext cx="2190285" cy="14658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STE-0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Delaware Assessment of Strengths and Needs for Positive Behavior Supports (DASNPBS</a:t>
            </a:r>
            <a:r>
              <a:rPr lang="en-US" sz="3200" b="1" dirty="0" smtClean="0"/>
              <a:t>)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this?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280516"/>
          </a:xfrm>
        </p:spPr>
        <p:txBody>
          <a:bodyPr>
            <a:noAutofit/>
          </a:bodyPr>
          <a:lstStyle/>
          <a:p>
            <a:pPr lvl="1"/>
            <a:r>
              <a:rPr lang="en-US" sz="1400" dirty="0" smtClean="0"/>
              <a:t>Staff survey aligned to Delaware’s Key Features of DE-PBS and major </a:t>
            </a:r>
            <a:r>
              <a:rPr lang="en-US" sz="1400" dirty="0"/>
              <a:t>components of schoolwide </a:t>
            </a:r>
            <a:r>
              <a:rPr lang="en-US" sz="1400" dirty="0" smtClean="0"/>
              <a:t>discipline</a:t>
            </a:r>
          </a:p>
          <a:p>
            <a:pPr lvl="1"/>
            <a:r>
              <a:rPr lang="en-US" sz="1400" dirty="0" smtClean="0"/>
              <a:t>Designed to help schools assess their strengths and needs regarding comprehensive school discipline. </a:t>
            </a:r>
          </a:p>
          <a:p>
            <a:pPr lvl="2"/>
            <a:r>
              <a:rPr lang="en-US" sz="1200" dirty="0" smtClean="0"/>
              <a:t>Program Development &amp; Evaluation</a:t>
            </a:r>
          </a:p>
          <a:p>
            <a:pPr lvl="2"/>
            <a:r>
              <a:rPr lang="en-US" sz="1200" dirty="0" smtClean="0"/>
              <a:t>Prevention:  Implementing Schoolwide and Classroom Systems</a:t>
            </a:r>
          </a:p>
          <a:p>
            <a:pPr lvl="2"/>
            <a:r>
              <a:rPr lang="en-US" sz="1200" dirty="0" smtClean="0"/>
              <a:t>Developing Self-Discipline</a:t>
            </a:r>
          </a:p>
          <a:p>
            <a:pPr lvl="2"/>
            <a:r>
              <a:rPr lang="en-US" sz="1200" dirty="0" smtClean="0"/>
              <a:t>Correcting Behavior Problems. </a:t>
            </a:r>
            <a:r>
              <a:rPr lang="en-US" sz="1400" dirty="0"/>
              <a:t> 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What’s the purpose?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 sz="1400" dirty="0"/>
              <a:t>Schools are encouraged to select 1-2 sections of the survey (10 items each) based on area of implementation focus.  </a:t>
            </a:r>
          </a:p>
          <a:p>
            <a:pPr lvl="2"/>
            <a:r>
              <a:rPr lang="en-US" sz="1400" dirty="0"/>
              <a:t>Self-Assessment and Reflection</a:t>
            </a:r>
          </a:p>
          <a:p>
            <a:pPr lvl="2"/>
            <a:r>
              <a:rPr lang="en-US" sz="1400" dirty="0"/>
              <a:t>Schoolwide Assessment and Reflection</a:t>
            </a:r>
          </a:p>
          <a:p>
            <a:pPr lvl="2"/>
            <a:r>
              <a:rPr lang="en-US" sz="1400" dirty="0"/>
              <a:t>Action Planning</a:t>
            </a:r>
          </a:p>
          <a:p>
            <a:pPr lvl="2"/>
            <a:r>
              <a:rPr lang="en-US" sz="1400" dirty="0"/>
              <a:t>Professional Development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" name="STE-0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8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/>
          <a:srcRect l="27612" t="15032" r="31484" b="11712"/>
          <a:stretch/>
        </p:blipFill>
        <p:spPr bwMode="auto">
          <a:xfrm>
            <a:off x="2080138" y="98570"/>
            <a:ext cx="4983723" cy="669411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" name="STE-0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9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DE-PBS Key Feature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Key Feature Evaluation </a:t>
            </a:r>
            <a:r>
              <a:rPr lang="en-US" dirty="0" smtClean="0"/>
              <a:t>(KFE) is </a:t>
            </a:r>
            <a:r>
              <a:rPr lang="en-US" dirty="0"/>
              <a:t>a tool used to provide feedback to schools based on their School- wide PBS (SW-PBS) program and implementation.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STE-0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Tracker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424" y="152050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Key Feature Status Tracker is a self-assessment tool that your team can use to evaluate your SWPBS program. </a:t>
            </a:r>
            <a:endParaRPr lang="en-US" dirty="0" smtClean="0"/>
          </a:p>
          <a:p>
            <a:r>
              <a:rPr lang="en-US" dirty="0"/>
              <a:t>Key Feature Status tracker has 4 sections that mirror the SWPBS Framework.  Teams are prompted to assess if elements are “In Place,” “Partially in Place,” or “Not in Place.”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STE-0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9424" y="6084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929" y="1420586"/>
            <a:ext cx="4015467" cy="3063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586"/>
            <a:ext cx="4865914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6"/>
              </a:rPr>
              <a:t>www.delawarepbs.org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Templates</a:t>
            </a:r>
          </a:p>
          <a:p>
            <a:pPr lvl="1"/>
            <a:r>
              <a:rPr lang="en-US" dirty="0" smtClean="0"/>
              <a:t>Examples (e.g., Cool Tools)</a:t>
            </a:r>
          </a:p>
          <a:p>
            <a:r>
              <a:rPr lang="en-US" dirty="0" smtClean="0"/>
              <a:t>Other PBS websites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bis.org</a:t>
            </a:r>
          </a:p>
          <a:p>
            <a:pPr lvl="1"/>
            <a:r>
              <a:rPr lang="en-US" dirty="0" smtClean="0"/>
              <a:t>interventioncentral.org</a:t>
            </a:r>
          </a:p>
          <a:p>
            <a:pPr lvl="1"/>
            <a:r>
              <a:rPr lang="en-US" dirty="0" smtClean="0"/>
              <a:t>behaviordoctor.org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STE-0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0288" y="6159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5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2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Click to complete </a:t>
            </a:r>
            <a:br>
              <a:rPr lang="en-US" sz="4400" dirty="0">
                <a:solidFill>
                  <a:prstClr val="black"/>
                </a:solidFill>
              </a:rPr>
            </a:br>
            <a:r>
              <a:rPr lang="en-US" sz="4900" dirty="0">
                <a:solidFill>
                  <a:prstClr val="black"/>
                </a:solidFill>
                <a:hlinkClick r:id="rId5"/>
              </a:rPr>
              <a:t>Team Leader Module 1 </a:t>
            </a:r>
            <a:br>
              <a:rPr lang="en-US" sz="4900" dirty="0">
                <a:solidFill>
                  <a:prstClr val="black"/>
                </a:solidFill>
                <a:hlinkClick r:id="rId5"/>
              </a:rPr>
            </a:br>
            <a:r>
              <a:rPr lang="en-US" sz="4900" dirty="0">
                <a:solidFill>
                  <a:prstClr val="black"/>
                </a:solidFill>
                <a:hlinkClick r:id="rId5"/>
              </a:rPr>
              <a:t>Content Reflection</a:t>
            </a:r>
            <a:r>
              <a:rPr lang="en-US" sz="4400" dirty="0">
                <a:solidFill>
                  <a:prstClr val="black"/>
                </a:solidFill>
              </a:rPr>
              <a:t>. </a:t>
            </a:r>
            <a:r>
              <a:rPr lang="en-US" sz="4400" dirty="0" smtClean="0">
                <a:solidFill>
                  <a:prstClr val="black"/>
                </a:solidFill>
              </a:rPr>
              <a:t/>
            </a:r>
            <a:br>
              <a:rPr lang="en-US" sz="44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4400" dirty="0" smtClean="0">
                <a:solidFill>
                  <a:prstClr val="black"/>
                </a:solidFill>
              </a:rPr>
              <a:t/>
            </a:r>
            <a:br>
              <a:rPr lang="en-US" sz="4400" dirty="0" smtClean="0">
                <a:solidFill>
                  <a:prstClr val="black"/>
                </a:solidFill>
              </a:rPr>
            </a:br>
            <a:r>
              <a:rPr lang="en-US" sz="2200" u="sng" dirty="0" smtClean="0">
                <a:solidFill>
                  <a:prstClr val="black"/>
                </a:solidFill>
                <a:hlinkClick r:id="rId5"/>
              </a:rPr>
              <a:t>https</a:t>
            </a:r>
            <a:r>
              <a:rPr lang="en-US" sz="2200" u="sng" dirty="0">
                <a:solidFill>
                  <a:prstClr val="black"/>
                </a:solidFill>
                <a:hlinkClick r:id="rId5"/>
              </a:rPr>
              <a:t>://delaware.ca1.qualtrics.com/SE/?SID=SV_0uINBZQmCGYiRSt</a:t>
            </a:r>
            <a:r>
              <a:rPr lang="en-US" sz="2700" dirty="0">
                <a:solidFill>
                  <a:prstClr val="black"/>
                </a:solidFill>
              </a:rPr>
              <a:t/>
            </a:r>
            <a:br>
              <a:rPr lang="en-US" sz="2700" dirty="0">
                <a:solidFill>
                  <a:prstClr val="black"/>
                </a:solidFill>
              </a:rPr>
            </a:br>
            <a:r>
              <a:rPr lang="en-US" sz="3100" dirty="0">
                <a:solidFill>
                  <a:prstClr val="black"/>
                </a:solidFill>
              </a:rPr>
              <a:t>  </a:t>
            </a:r>
            <a:r>
              <a:rPr lang="en-US" sz="3100" i="1" dirty="0">
                <a:solidFill>
                  <a:srgbClr val="FF0000"/>
                </a:solidFill>
              </a:rPr>
              <a:t>Note: MOU requirement for SCSS School Team Leaders. </a:t>
            </a:r>
            <a:endParaRPr lang="en-US" sz="27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" y="5131798"/>
            <a:ext cx="1841802" cy="157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STE-0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221278"/>
            <a:ext cx="609600" cy="609600"/>
          </a:xfrm>
          <a:prstGeom prst="rect">
            <a:avLst/>
          </a:prstGeom>
        </p:spPr>
      </p:pic>
      <p:sp>
        <p:nvSpPr>
          <p:cNvPr id="8" name="Title 1"/>
          <p:cNvSpPr txBox="1">
            <a:spLocks noGrp="1"/>
          </p:cNvSpPr>
          <p:nvPr>
            <p:ph idx="1"/>
          </p:nvPr>
        </p:nvSpPr>
        <p:spPr>
          <a:xfrm>
            <a:off x="457200" y="3781585"/>
            <a:ext cx="8229600" cy="898903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0" y="4947377"/>
            <a:ext cx="62535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Email us at:</a:t>
            </a:r>
          </a:p>
          <a:p>
            <a:pPr lvl="1"/>
            <a:r>
              <a:rPr lang="en-US" sz="2400" dirty="0" smtClean="0"/>
              <a:t>Melissa </a:t>
            </a:r>
            <a:r>
              <a:rPr lang="en-US" sz="2400" dirty="0"/>
              <a:t>Ebling </a:t>
            </a:r>
            <a:r>
              <a:rPr lang="en-US" sz="2400" dirty="0">
                <a:hlinkClick r:id="rId8"/>
              </a:rPr>
              <a:t>mebling@udel.edu</a:t>
            </a:r>
            <a:endParaRPr lang="en-US" sz="2400" dirty="0"/>
          </a:p>
          <a:p>
            <a:pPr lvl="1"/>
            <a:r>
              <a:rPr lang="en-US" sz="2400" dirty="0"/>
              <a:t>Sarah Hearn </a:t>
            </a:r>
            <a:r>
              <a:rPr lang="en-US" sz="2400" dirty="0">
                <a:hlinkClick r:id="rId9"/>
              </a:rPr>
              <a:t>skhearn@udel.edu</a:t>
            </a:r>
            <a:endParaRPr lang="en-US" sz="2400" dirty="0"/>
          </a:p>
          <a:p>
            <a:pPr lvl="1"/>
            <a:r>
              <a:rPr lang="en-US" sz="2400" dirty="0"/>
              <a:t>Megan Pell </a:t>
            </a:r>
            <a:r>
              <a:rPr lang="en-US" sz="2400" dirty="0">
                <a:hlinkClick r:id="rId10"/>
              </a:rPr>
              <a:t>mpell@udel.edu</a:t>
            </a:r>
            <a:r>
              <a:rPr 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59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72" y="816428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6"/>
                </a:solidFill>
              </a:rPr>
              <a:t>Communication</a:t>
            </a:r>
            <a:r>
              <a:rPr lang="en-US" sz="8800" dirty="0">
                <a:solidFill>
                  <a:schemeClr val="accent6"/>
                </a:solidFill>
              </a:rPr>
              <a:t>:</a:t>
            </a:r>
            <a:r>
              <a:rPr lang="en-US" sz="8800" dirty="0" smtClean="0">
                <a:solidFill>
                  <a:schemeClr val="accent6"/>
                </a:solidFill>
              </a:rPr>
              <a:t/>
            </a:r>
            <a:br>
              <a:rPr lang="en-US" sz="8800" dirty="0" smtClean="0">
                <a:solidFill>
                  <a:schemeClr val="accent6"/>
                </a:solidFill>
              </a:rPr>
            </a:br>
            <a:endParaRPr lang="en-US" sz="8800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http://upload.wikimedia.org/wikipedia/commons/5/59/%C3%8Dcono_Computadora_-_Internet.JP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1" y="4379796"/>
            <a:ext cx="2017484" cy="2017484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isces.bbystatic.com/image2/BestBuy_US/en_US/images/abn/2014/mob/pm/cat/offers-cell-phone-icon.jpg;canvasHeight=170;canvasWidth=306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12" y="4405985"/>
            <a:ext cx="2562360" cy="1423534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ipartillustration.com/wp-content/uploads/2015/04/125167-orange-man-talking-bubble-preview.jp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55" y="2537840"/>
            <a:ext cx="2725489" cy="2435906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STE-0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476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Communication</a:t>
            </a:r>
            <a:r>
              <a:rPr lang="en-US" dirty="0">
                <a:solidFill>
                  <a:schemeClr val="accent6"/>
                </a:solidFill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5" y="2420040"/>
            <a:ext cx="7935685" cy="40653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 strong communication structure can promote buy-in from administration and staff, students, parents, and community members.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Communication </a:t>
            </a:r>
            <a:r>
              <a:rPr lang="en-US" dirty="0"/>
              <a:t>skills are infused through </a:t>
            </a:r>
            <a:r>
              <a:rPr lang="en-US" dirty="0" smtClean="0"/>
              <a:t>all </a:t>
            </a:r>
            <a:r>
              <a:rPr lang="en-US" dirty="0"/>
              <a:t>aspect of team </a:t>
            </a:r>
            <a:r>
              <a:rPr lang="en-US" dirty="0" smtClean="0"/>
              <a:t>leadership.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STE-0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80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6">
                <a:lumMod val="20000"/>
                <a:lumOff val="80000"/>
              </a:schemeClr>
            </a:gs>
            <a:gs pos="100000">
              <a:schemeClr val="accent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4963886" y="6126163"/>
            <a:ext cx="3882571" cy="455215"/>
          </a:xfrm>
          <a:prstGeom prst="cube">
            <a:avLst/>
          </a:prstGeom>
          <a:solidFill>
            <a:srgbClr val="C0000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Communication Skills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Reflective Skills</a:t>
            </a:r>
          </a:p>
          <a:p>
            <a:pPr lvl="1"/>
            <a:r>
              <a:rPr lang="en-US" dirty="0" smtClean="0"/>
              <a:t>Paraphrasing</a:t>
            </a:r>
          </a:p>
          <a:p>
            <a:pPr lvl="1"/>
            <a:r>
              <a:rPr lang="en-US" dirty="0" smtClean="0"/>
              <a:t>Summarizing</a:t>
            </a:r>
          </a:p>
          <a:p>
            <a:pPr lvl="1"/>
            <a:r>
              <a:rPr lang="en-US" dirty="0" smtClean="0"/>
              <a:t>Asking Clarifying Questions/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Requesting Clarification</a:t>
            </a:r>
          </a:p>
          <a:p>
            <a:pPr lvl="1"/>
            <a:r>
              <a:rPr lang="en-US" dirty="0" smtClean="0"/>
              <a:t>Asking Relevant Questions</a:t>
            </a:r>
          </a:p>
          <a:p>
            <a:pPr lvl="1"/>
            <a:r>
              <a:rPr lang="en-US" dirty="0" smtClean="0"/>
              <a:t>Active Listening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537" y="1421621"/>
            <a:ext cx="2214083" cy="48683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STE-0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638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6">
                <a:lumMod val="20000"/>
                <a:lumOff val="80000"/>
              </a:schemeClr>
            </a:gs>
            <a:gs pos="100000">
              <a:schemeClr val="accent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5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Communication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2809"/>
            <a:ext cx="8229600" cy="3987800"/>
          </a:xfrm>
        </p:spPr>
        <p:txBody>
          <a:bodyPr/>
          <a:lstStyle/>
          <a:p>
            <a:r>
              <a:rPr lang="en-US" sz="2400" dirty="0" smtClean="0"/>
              <a:t>As a team, reflect upon district &amp; school mission and vision. </a:t>
            </a:r>
          </a:p>
          <a:p>
            <a:r>
              <a:rPr lang="en-US" sz="2400" dirty="0" smtClean="0"/>
              <a:t>Establish the team’s mission in connection with the big picture of the school and district.  </a:t>
            </a:r>
          </a:p>
          <a:p>
            <a:r>
              <a:rPr lang="en-US" sz="2400" dirty="0" smtClean="0"/>
              <a:t>Work towards shared understanding and commitment.</a:t>
            </a:r>
          </a:p>
          <a:p>
            <a:r>
              <a:rPr lang="en-US" sz="2400" dirty="0" smtClean="0"/>
              <a:t>Communicate with school community team membership and mission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9449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Team Mission and 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STE-0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62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46910</TotalTime>
  <Words>2205</Words>
  <Application>Microsoft Office PowerPoint</Application>
  <PresentationFormat>On-screen Show (4:3)</PresentationFormat>
  <Paragraphs>569</Paragraphs>
  <Slides>55</Slides>
  <Notes>55</Notes>
  <HiddenSlides>0</HiddenSlides>
  <MMClips>55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Twilight</vt:lpstr>
      <vt:lpstr>Team Leader Guide</vt:lpstr>
      <vt:lpstr>Effective Leadership</vt:lpstr>
      <vt:lpstr>Consider these questions …</vt:lpstr>
      <vt:lpstr>Consider these questions …</vt:lpstr>
      <vt:lpstr>Why are we here?</vt:lpstr>
      <vt:lpstr>Communication: </vt:lpstr>
      <vt:lpstr>Communication: Why is this important?</vt:lpstr>
      <vt:lpstr>Communication Skills</vt:lpstr>
      <vt:lpstr>Communication</vt:lpstr>
      <vt:lpstr>Organization: </vt:lpstr>
      <vt:lpstr>PowerPoint Presentation</vt:lpstr>
      <vt:lpstr>…leads to Communication </vt:lpstr>
      <vt:lpstr>…leads to Communication </vt:lpstr>
      <vt:lpstr>SW Team Materials</vt:lpstr>
      <vt:lpstr>SWPBS Team Materials</vt:lpstr>
      <vt:lpstr>…leads to Communication </vt:lpstr>
      <vt:lpstr>Scheduled Monthly Meetings</vt:lpstr>
      <vt:lpstr>Monthly meeting schedule</vt:lpstr>
      <vt:lpstr>Clear Meeting Agenda</vt:lpstr>
      <vt:lpstr>Clear Meeting Agenda</vt:lpstr>
      <vt:lpstr>Sample Meeting Agenda</vt:lpstr>
      <vt:lpstr>Facilitating the Meeting</vt:lpstr>
      <vt:lpstr>PowerPoint Presentation</vt:lpstr>
      <vt:lpstr>Meeting minutes</vt:lpstr>
      <vt:lpstr>Establish Meeting Norms/ Ground Rules</vt:lpstr>
      <vt:lpstr>Meeting Norm Examples</vt:lpstr>
      <vt:lpstr>What role will you play on PBS Team?</vt:lpstr>
      <vt:lpstr>Parking Lot</vt:lpstr>
      <vt:lpstr>Highlight Your Team Assets</vt:lpstr>
      <vt:lpstr>Form Subcommittees</vt:lpstr>
      <vt:lpstr>…leads to Communication </vt:lpstr>
      <vt:lpstr>Monthly Data Analysis</vt:lpstr>
      <vt:lpstr>Big 5 Data</vt:lpstr>
      <vt:lpstr>Big 5 Data Analysis </vt:lpstr>
      <vt:lpstr>Data Summaries</vt:lpstr>
      <vt:lpstr>DDRT</vt:lpstr>
      <vt:lpstr>…leads to Communication </vt:lpstr>
      <vt:lpstr>Professional Development</vt:lpstr>
      <vt:lpstr>Professional Development </vt:lpstr>
      <vt:lpstr>…leads to Communication </vt:lpstr>
      <vt:lpstr>Working with Administration</vt:lpstr>
      <vt:lpstr>…leads to Communication </vt:lpstr>
      <vt:lpstr>District Coach Contact</vt:lpstr>
      <vt:lpstr>Communicating with District Coach</vt:lpstr>
      <vt:lpstr>…leads to Communication </vt:lpstr>
      <vt:lpstr>Kick-Offs</vt:lpstr>
      <vt:lpstr>…leads to Communication </vt:lpstr>
      <vt:lpstr>Data (Semi-Annually and Annually)</vt:lpstr>
      <vt:lpstr>School Climate Data</vt:lpstr>
      <vt:lpstr>Delaware Assessment of Strengths and Needs for Positive Behavior Supports (DASNPBS)</vt:lpstr>
      <vt:lpstr>PowerPoint Presentation</vt:lpstr>
      <vt:lpstr>DE-PBS Key Feature Evaluation</vt:lpstr>
      <vt:lpstr>Status Tracker </vt:lpstr>
      <vt:lpstr>Additional Resources</vt:lpstr>
      <vt:lpstr>Click to complete  Team Leader Module 1  Content Reflection.    https://delaware.ca1.qualtrics.com/SE/?SID=SV_0uINBZQmCGYiRSt   Note: MOU requirement for SCSS School Team Leaders.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PBS Team Leader Guide</dc:title>
  <dc:creator>M Ebling</dc:creator>
  <cp:lastModifiedBy>hearn</cp:lastModifiedBy>
  <cp:revision>224</cp:revision>
  <cp:lastPrinted>2016-04-28T16:44:43Z</cp:lastPrinted>
  <dcterms:created xsi:type="dcterms:W3CDTF">2015-06-10T18:54:23Z</dcterms:created>
  <dcterms:modified xsi:type="dcterms:W3CDTF">2016-08-18T13:40:00Z</dcterms:modified>
  <cp:contentStatus/>
</cp:coreProperties>
</file>