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26" r:id="rId2"/>
  </p:sldMasterIdLst>
  <p:notesMasterIdLst>
    <p:notesMasterId r:id="rId46"/>
  </p:notesMasterIdLst>
  <p:sldIdLst>
    <p:sldId id="280" r:id="rId3"/>
    <p:sldId id="279" r:id="rId4"/>
    <p:sldId id="281" r:id="rId5"/>
    <p:sldId id="299" r:id="rId6"/>
    <p:sldId id="282" r:id="rId7"/>
    <p:sldId id="257" r:id="rId8"/>
    <p:sldId id="266" r:id="rId9"/>
    <p:sldId id="259" r:id="rId10"/>
    <p:sldId id="260" r:id="rId11"/>
    <p:sldId id="267" r:id="rId12"/>
    <p:sldId id="261" r:id="rId13"/>
    <p:sldId id="268" r:id="rId14"/>
    <p:sldId id="301" r:id="rId15"/>
    <p:sldId id="262" r:id="rId16"/>
    <p:sldId id="269" r:id="rId17"/>
    <p:sldId id="265" r:id="rId18"/>
    <p:sldId id="300" r:id="rId19"/>
    <p:sldId id="263" r:id="rId20"/>
    <p:sldId id="270" r:id="rId21"/>
    <p:sldId id="264" r:id="rId22"/>
    <p:sldId id="271" r:id="rId23"/>
    <p:sldId id="292" r:id="rId24"/>
    <p:sldId id="272" r:id="rId25"/>
    <p:sldId id="273" r:id="rId26"/>
    <p:sldId id="274" r:id="rId27"/>
    <p:sldId id="275" r:id="rId28"/>
    <p:sldId id="278" r:id="rId29"/>
    <p:sldId id="304" r:id="rId30"/>
    <p:sldId id="305" r:id="rId31"/>
    <p:sldId id="276" r:id="rId32"/>
    <p:sldId id="277" r:id="rId33"/>
    <p:sldId id="302" r:id="rId34"/>
    <p:sldId id="284" r:id="rId35"/>
    <p:sldId id="303" r:id="rId36"/>
    <p:sldId id="290" r:id="rId37"/>
    <p:sldId id="293" r:id="rId38"/>
    <p:sldId id="294" r:id="rId39"/>
    <p:sldId id="295" r:id="rId40"/>
    <p:sldId id="296" r:id="rId41"/>
    <p:sldId id="297" r:id="rId42"/>
    <p:sldId id="298" r:id="rId43"/>
    <p:sldId id="287" r:id="rId44"/>
    <p:sldId id="28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542" autoAdjust="0"/>
  </p:normalViewPr>
  <p:slideViewPr>
    <p:cSldViewPr>
      <p:cViewPr varScale="1">
        <p:scale>
          <a:sx n="77" d="100"/>
          <a:sy n="77" d="100"/>
        </p:scale>
        <p:origin x="1998"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E082C7-FEB3-4681-8E48-319CBEEE2F26}" type="datetimeFigureOut">
              <a:rPr lang="en-US" smtClean="0"/>
              <a:t>9/16/2016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1C0F89-A2BB-42A6-9171-1D5A278C47CE}" type="slidenum">
              <a:rPr lang="en-US" smtClean="0"/>
              <a:t>‹#›</a:t>
            </a:fld>
            <a:endParaRPr lang="en-US"/>
          </a:p>
        </p:txBody>
      </p:sp>
    </p:spTree>
    <p:extLst>
      <p:ext uri="{BB962C8B-B14F-4D97-AF65-F5344CB8AC3E}">
        <p14:creationId xmlns:p14="http://schemas.microsoft.com/office/powerpoint/2010/main" val="2656981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Carmen – Welcome to this</a:t>
            </a:r>
            <a:r>
              <a:rPr lang="en-US" baseline="0" dirty="0" smtClean="0"/>
              <a:t> webinar discussion of the Dear Colleague Letter on Behavior the Office of Special Education Programs issued on August 1, 2016.  I’m Carmen Sanchez, a project officer in OSEP.  Before we begin, I want to remind you that this webinar will be recorded and archived on the IDEAS that Work website.  All participants will remain muted during the course of the webinar in order to assure the highest possible sound quality.  If you have a question, please use the chat space to type in your question and we will get to as many as time allows.  If you need captioning, please see the link in the chat space to get the captions on a second screen.  Now I will turn it over to Nancy </a:t>
            </a:r>
            <a:r>
              <a:rPr lang="en-US" baseline="0" dirty="0" err="1" smtClean="0"/>
              <a:t>Reder</a:t>
            </a:r>
            <a:r>
              <a:rPr lang="en-US" baseline="0" dirty="0" smtClean="0"/>
              <a:t>, at the National Association of State Directors of Special Education to start the webinar.  You may enter your questions in the chat space and address it to “Everyone” or to “Presenters Only” if you wish to remain relatively anonymous.</a:t>
            </a:r>
            <a:endParaRPr lang="en-US" dirty="0"/>
          </a:p>
        </p:txBody>
      </p:sp>
      <p:sp>
        <p:nvSpPr>
          <p:cNvPr id="4" name="Slide Number Placeholder 3"/>
          <p:cNvSpPr>
            <a:spLocks noGrp="1"/>
          </p:cNvSpPr>
          <p:nvPr>
            <p:ph type="sldNum" sz="quarter" idx="10"/>
          </p:nvPr>
        </p:nvSpPr>
        <p:spPr/>
        <p:txBody>
          <a:bodyPr/>
          <a:lstStyle/>
          <a:p>
            <a:fld id="{271C0F89-A2BB-42A6-9171-1D5A278C47CE}" type="slidenum">
              <a:rPr lang="en-US" smtClean="0"/>
              <a:t>2</a:t>
            </a:fld>
            <a:endParaRPr lang="en-US"/>
          </a:p>
        </p:txBody>
      </p:sp>
    </p:spTree>
    <p:extLst>
      <p:ext uri="{BB962C8B-B14F-4D97-AF65-F5344CB8AC3E}">
        <p14:creationId xmlns:p14="http://schemas.microsoft.com/office/powerpoint/2010/main" val="2775105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 everyone.</a:t>
            </a:r>
            <a:r>
              <a:rPr lang="en-US" baseline="0" dirty="0" smtClean="0"/>
              <a:t>  This webinar is an opportunity for State directors, protection and advocacy systems, parent training and information centers, and community parent resource centers to learn more about the Dear Colleague Letter that OSEP issued on August 1, 2016.  It’s also an opportunity to discuss how the letter may impact your work with students and families, particularly around issues with suspensions and expulsions and more informal removals from the classroom and learning.  We have with us Dr. Renee Bradley from the Office of Special Education Programs, who is well known for her work on behavior and students with disabilities.  She has been the project officer for the Positive Behavioral Supports and Intervention national technical assistance center since its inception almost twenty years ago.  After Renee provides an overview of the Dear Colleague Letter and answers some questions, Diane Smith Howard from the National Disability Rights Network and Kris </a:t>
            </a:r>
            <a:r>
              <a:rPr lang="en-US" baseline="0" dirty="0" err="1" smtClean="0"/>
              <a:t>Keranen</a:t>
            </a:r>
            <a:r>
              <a:rPr lang="en-US" baseline="0" dirty="0" smtClean="0"/>
              <a:t> from the Michigan Protection and Advocacy System will discuss informal removals of students with disabilities. Todd </a:t>
            </a:r>
            <a:r>
              <a:rPr lang="en-US" baseline="0" dirty="0" err="1" smtClean="0"/>
              <a:t>Loftin</a:t>
            </a:r>
            <a:r>
              <a:rPr lang="en-US" baseline="0" dirty="0" smtClean="0"/>
              <a:t> the Director of Special Education for the Oklahoma  Department of Education and Sharon House, Executive Director of the Oklahoma PTI, will then talk about their state’s experience in changing how they address behavior.  We hope to address any questions or comments that were not discussed between presentations at the end.  Finally, Debra Jennings from the Center for Parent Information and Resources will discuss additional resources you may find helpful in your work.  </a:t>
            </a:r>
          </a:p>
          <a:p>
            <a:endParaRPr lang="en-US" baseline="0" dirty="0" smtClean="0"/>
          </a:p>
          <a:p>
            <a:r>
              <a:rPr lang="en-US" baseline="0" dirty="0" smtClean="0"/>
              <a:t>So without further ado, Let me turn this over to Dr. Renee Bradley.</a:t>
            </a:r>
            <a:endParaRPr lang="en-US" dirty="0"/>
          </a:p>
        </p:txBody>
      </p:sp>
      <p:sp>
        <p:nvSpPr>
          <p:cNvPr id="4" name="Slide Number Placeholder 3"/>
          <p:cNvSpPr>
            <a:spLocks noGrp="1"/>
          </p:cNvSpPr>
          <p:nvPr>
            <p:ph type="sldNum" sz="quarter" idx="10"/>
          </p:nvPr>
        </p:nvSpPr>
        <p:spPr/>
        <p:txBody>
          <a:bodyPr/>
          <a:lstStyle/>
          <a:p>
            <a:fld id="{271C0F89-A2BB-42A6-9171-1D5A278C47CE}" type="slidenum">
              <a:rPr lang="en-US" smtClean="0"/>
              <a:t>3</a:t>
            </a:fld>
            <a:endParaRPr lang="en-US"/>
          </a:p>
        </p:txBody>
      </p:sp>
    </p:spTree>
    <p:extLst>
      <p:ext uri="{BB962C8B-B14F-4D97-AF65-F5344CB8AC3E}">
        <p14:creationId xmlns:p14="http://schemas.microsoft.com/office/powerpoint/2010/main" val="3023178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 everyone.</a:t>
            </a:r>
            <a:r>
              <a:rPr lang="en-US" baseline="0" dirty="0" smtClean="0"/>
              <a:t>  This webinar is an opportunity for State directors, protection and advocacy systems, parent training and information centers, and community parent resource centers to learn more about the Dear Colleague Letter that OSEP issued on August 1, 2016.  It’s also an opportunity to discuss how the letter may impact your work with students and families, particularly around issues with suspensions and expulsions and more informal removals from the classroom and learning.  We have with us Dr. Renee Bradley from the Office of Special Education Programs, who is well known for her work on behavior and students with disabilities.  She has been the project officer for the Positive Behavioral Supports and Intervention national technical assistance center since its inception almost twenty years ago.  After Renee provides an overview of the Dear Colleague Letter and answers some questions, Diane Smith Howard from the National Disability Rights Network and Kris </a:t>
            </a:r>
            <a:r>
              <a:rPr lang="en-US" baseline="0" dirty="0" err="1" smtClean="0"/>
              <a:t>Keranen</a:t>
            </a:r>
            <a:r>
              <a:rPr lang="en-US" baseline="0" dirty="0" smtClean="0"/>
              <a:t> from the Michigan Protection and Advocacy System will discuss informal removals of students with disabilities. Todd </a:t>
            </a:r>
            <a:r>
              <a:rPr lang="en-US" baseline="0" dirty="0" err="1" smtClean="0"/>
              <a:t>Loftin</a:t>
            </a:r>
            <a:r>
              <a:rPr lang="en-US" baseline="0" dirty="0" smtClean="0"/>
              <a:t> the Director of Special Education for the Oklahoma  Department of Education and Sharon House, Executive Director of the Oklahoma PTI, will then talk about their state’s experience in changing how they address behavior.  We hope to address any questions or comments that were not discussed between presentations at the end.  Finally, Debra Jennings from the Center for Parent Information and Resources will discuss additional resources you may find helpful in your work.  </a:t>
            </a:r>
          </a:p>
          <a:p>
            <a:endParaRPr lang="en-US" baseline="0" dirty="0" smtClean="0"/>
          </a:p>
          <a:p>
            <a:r>
              <a:rPr lang="en-US" baseline="0" dirty="0" smtClean="0"/>
              <a:t>So without further ado, Let me turn this over to Dr. Renee Bradley.</a:t>
            </a:r>
            <a:endParaRPr lang="en-US" dirty="0"/>
          </a:p>
        </p:txBody>
      </p:sp>
      <p:sp>
        <p:nvSpPr>
          <p:cNvPr id="4" name="Slide Number Placeholder 3"/>
          <p:cNvSpPr>
            <a:spLocks noGrp="1"/>
          </p:cNvSpPr>
          <p:nvPr>
            <p:ph type="sldNum" sz="quarter" idx="10"/>
          </p:nvPr>
        </p:nvSpPr>
        <p:spPr/>
        <p:txBody>
          <a:bodyPr/>
          <a:lstStyle/>
          <a:p>
            <a:fld id="{271C0F89-A2BB-42A6-9171-1D5A278C47CE}" type="slidenum">
              <a:rPr lang="en-US" smtClean="0"/>
              <a:t>4</a:t>
            </a:fld>
            <a:endParaRPr lang="en-US"/>
          </a:p>
        </p:txBody>
      </p:sp>
    </p:spTree>
    <p:extLst>
      <p:ext uri="{BB962C8B-B14F-4D97-AF65-F5344CB8AC3E}">
        <p14:creationId xmlns:p14="http://schemas.microsoft.com/office/powerpoint/2010/main" val="3023178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1C0F89-A2BB-42A6-9171-1D5A278C47CE}" type="slidenum">
              <a:rPr lang="en-US" smtClean="0"/>
              <a:t>39</a:t>
            </a:fld>
            <a:endParaRPr lang="en-US"/>
          </a:p>
        </p:txBody>
      </p:sp>
    </p:spTree>
    <p:extLst>
      <p:ext uri="{BB962C8B-B14F-4D97-AF65-F5344CB8AC3E}">
        <p14:creationId xmlns:p14="http://schemas.microsoft.com/office/powerpoint/2010/main" val="233911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667000"/>
            <a:ext cx="7772400" cy="1470025"/>
          </a:xfrm>
          <a:prstGeom prst="rect">
            <a:avLst/>
          </a:prstGeom>
        </p:spPr>
        <p:txBody>
          <a:bodyPr/>
          <a:lstStyle>
            <a:lvl1pPr>
              <a:defRPr>
                <a:latin typeface="Cambria" panose="02040503050406030204"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362200" y="4267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
            <a:ext cx="9144000" cy="3861995"/>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
            <a:ext cx="9144000" cy="3861995"/>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200"/>
            <a:ext cx="9144000" cy="3861995"/>
          </a:xfrm>
          <a:prstGeom prst="rect">
            <a:avLst/>
          </a:prstGeom>
        </p:spPr>
      </p:pic>
    </p:spTree>
    <p:extLst>
      <p:ext uri="{BB962C8B-B14F-4D97-AF65-F5344CB8AC3E}">
        <p14:creationId xmlns:p14="http://schemas.microsoft.com/office/powerpoint/2010/main" val="1643221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8E89C7-9362-4786-84E7-EA5297A7E2C2}" type="datetimeFigureOut">
              <a:rPr lang="en-US" smtClean="0"/>
              <a:t>9/16/2016</a:t>
            </a:fld>
            <a:endParaRPr lang="en-US"/>
          </a:p>
        </p:txBody>
      </p:sp>
      <p:sp>
        <p:nvSpPr>
          <p:cNvPr id="5" name="Footer Placeholder 4"/>
          <p:cNvSpPr>
            <a:spLocks noGrp="1"/>
          </p:cNvSpPr>
          <p:nvPr>
            <p:ph type="ftr" sz="quarter" idx="11"/>
          </p:nvPr>
        </p:nvSpPr>
        <p:spPr>
          <a:xfrm>
            <a:off x="6274324" y="624840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1947753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8E89C7-9362-4786-84E7-EA5297A7E2C2}" type="datetimeFigureOut">
              <a:rPr lang="en-US" smtClean="0"/>
              <a:t>9/16/2016</a:t>
            </a:fld>
            <a:endParaRPr lang="en-US"/>
          </a:p>
        </p:txBody>
      </p:sp>
      <p:sp>
        <p:nvSpPr>
          <p:cNvPr id="5" name="Footer Placeholder 4"/>
          <p:cNvSpPr>
            <a:spLocks noGrp="1"/>
          </p:cNvSpPr>
          <p:nvPr>
            <p:ph type="ftr" sz="quarter" idx="11"/>
          </p:nvPr>
        </p:nvSpPr>
        <p:spPr>
          <a:xfrm>
            <a:off x="5791200" y="632460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2973520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a:p>
        </p:txBody>
      </p:sp>
      <p:sp>
        <p:nvSpPr>
          <p:cNvPr id="7" name="TextBox 6"/>
          <p:cNvSpPr txBox="1"/>
          <p:nvPr/>
        </p:nvSpPr>
        <p:spPr>
          <a:xfrm>
            <a:off x="304800" y="1676400"/>
            <a:ext cx="8534400" cy="646331"/>
          </a:xfrm>
          <a:prstGeom prst="rect">
            <a:avLst/>
          </a:prstGeom>
          <a:noFill/>
        </p:spPr>
        <p:txBody>
          <a:bodyPr wrap="square" rtlCol="0">
            <a:spAutoFit/>
          </a:bodyPr>
          <a:lstStyle/>
          <a:p>
            <a:pPr algn="ctr"/>
            <a:r>
              <a:rPr lang="en-US" sz="3600" dirty="0" smtClean="0">
                <a:latin typeface="Georgia" panose="02040502050405020303" pitchFamily="18" charset="0"/>
              </a:rPr>
              <a:t>Title</a:t>
            </a:r>
            <a:endParaRPr lang="en-US" sz="3600" dirty="0">
              <a:latin typeface="Georgia" panose="02040502050405020303" pitchFamily="18" charset="0"/>
            </a:endParaRPr>
          </a:p>
        </p:txBody>
      </p:sp>
      <p:sp>
        <p:nvSpPr>
          <p:cNvPr id="5" name="TextBox 4"/>
          <p:cNvSpPr txBox="1"/>
          <p:nvPr userDrawn="1"/>
        </p:nvSpPr>
        <p:spPr>
          <a:xfrm>
            <a:off x="304800" y="1676400"/>
            <a:ext cx="8534400" cy="646331"/>
          </a:xfrm>
          <a:prstGeom prst="rect">
            <a:avLst/>
          </a:prstGeom>
          <a:noFill/>
        </p:spPr>
        <p:txBody>
          <a:bodyPr wrap="square" rtlCol="0">
            <a:spAutoFit/>
          </a:bodyPr>
          <a:lstStyle/>
          <a:p>
            <a:pPr algn="ctr"/>
            <a:r>
              <a:rPr lang="en-US" sz="3600" dirty="0" smtClean="0">
                <a:latin typeface="Georgia" panose="02040502050405020303" pitchFamily="18" charset="0"/>
              </a:rPr>
              <a:t>Title</a:t>
            </a:r>
            <a:endParaRPr lang="en-US" sz="3600" dirty="0">
              <a:latin typeface="Georgia" panose="02040502050405020303" pitchFamily="18" charset="0"/>
            </a:endParaRPr>
          </a:p>
        </p:txBody>
      </p:sp>
    </p:spTree>
    <p:extLst>
      <p:ext uri="{BB962C8B-B14F-4D97-AF65-F5344CB8AC3E}">
        <p14:creationId xmlns:p14="http://schemas.microsoft.com/office/powerpoint/2010/main" val="3499305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3260445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a:p>
        </p:txBody>
      </p:sp>
      <p:sp>
        <p:nvSpPr>
          <p:cNvPr id="7" name="TextBox 6"/>
          <p:cNvSpPr txBox="1"/>
          <p:nvPr userDrawn="1"/>
        </p:nvSpPr>
        <p:spPr>
          <a:xfrm>
            <a:off x="304800" y="1676400"/>
            <a:ext cx="8534400" cy="646331"/>
          </a:xfrm>
          <a:prstGeom prst="rect">
            <a:avLst/>
          </a:prstGeom>
          <a:noFill/>
        </p:spPr>
        <p:txBody>
          <a:bodyPr wrap="square" rtlCol="0">
            <a:spAutoFit/>
          </a:bodyPr>
          <a:lstStyle/>
          <a:p>
            <a:pPr algn="ctr"/>
            <a:r>
              <a:rPr lang="en-US" sz="3600" dirty="0" smtClean="0">
                <a:latin typeface="Georgia" panose="02040502050405020303" pitchFamily="18" charset="0"/>
              </a:rPr>
              <a:t>Title</a:t>
            </a:r>
            <a:endParaRPr lang="en-US" sz="3600" dirty="0">
              <a:latin typeface="Georgia" panose="02040502050405020303" pitchFamily="18" charset="0"/>
            </a:endParaRPr>
          </a:p>
        </p:txBody>
      </p:sp>
    </p:spTree>
    <p:extLst>
      <p:ext uri="{BB962C8B-B14F-4D97-AF65-F5344CB8AC3E}">
        <p14:creationId xmlns:p14="http://schemas.microsoft.com/office/powerpoint/2010/main" val="3499305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3260445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F4ACB167-2096-4200-B825-B19D9AA96D93}" type="datetimeFigureOut">
              <a:rPr lang="en-US" altLang="en-US"/>
              <a:pPr/>
              <a:t>9/16/2016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2254DBE-7160-4CAC-817E-C39811603C25}" type="slidenum">
              <a:rPr lang="en-US" altLang="en-US"/>
              <a:pPr/>
              <a:t>‹#›</a:t>
            </a:fld>
            <a:endParaRPr lang="en-US" altLang="en-US"/>
          </a:p>
        </p:txBody>
      </p:sp>
    </p:spTree>
    <p:extLst>
      <p:ext uri="{BB962C8B-B14F-4D97-AF65-F5344CB8AC3E}">
        <p14:creationId xmlns:p14="http://schemas.microsoft.com/office/powerpoint/2010/main" val="368134240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F22D03E-71BC-46C5-AB90-685DF6534B40}" type="datetimeFigureOut">
              <a:rPr lang="en-US" altLang="en-US"/>
              <a:pPr/>
              <a:t>9/16/2016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402F974-FD69-4A3B-9DAA-2640F32DEC86}" type="slidenum">
              <a:rPr lang="en-US" altLang="en-US"/>
              <a:pPr/>
              <a:t>‹#›</a:t>
            </a:fld>
            <a:endParaRPr lang="en-US" altLang="en-US"/>
          </a:p>
        </p:txBody>
      </p:sp>
    </p:spTree>
    <p:extLst>
      <p:ext uri="{BB962C8B-B14F-4D97-AF65-F5344CB8AC3E}">
        <p14:creationId xmlns:p14="http://schemas.microsoft.com/office/powerpoint/2010/main" val="99045836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CE4F7FF-C218-41D8-8F76-802D73E45023}" type="datetimeFigureOut">
              <a:rPr lang="en-US" altLang="en-US"/>
              <a:pPr/>
              <a:t>9/16/2016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B8AE44D-54AF-4AFE-AC5E-9B48FAB9C096}" type="slidenum">
              <a:rPr lang="en-US" altLang="en-US"/>
              <a:pPr/>
              <a:t>‹#›</a:t>
            </a:fld>
            <a:endParaRPr lang="en-US" altLang="en-US"/>
          </a:p>
        </p:txBody>
      </p:sp>
    </p:spTree>
    <p:extLst>
      <p:ext uri="{BB962C8B-B14F-4D97-AF65-F5344CB8AC3E}">
        <p14:creationId xmlns:p14="http://schemas.microsoft.com/office/powerpoint/2010/main" val="2437523938"/>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7B62C5E1-2CBA-4A27-B9AF-7E021AEFDFAF}" type="datetimeFigureOut">
              <a:rPr lang="en-US" altLang="en-US"/>
              <a:pPr/>
              <a:t>9/16/2016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871ECC6-FD11-4996-866C-C42629C8CF29}" type="slidenum">
              <a:rPr lang="en-US" altLang="en-US"/>
              <a:pPr/>
              <a:t>‹#›</a:t>
            </a:fld>
            <a:endParaRPr lang="en-US" altLang="en-US"/>
          </a:p>
        </p:txBody>
      </p:sp>
    </p:spTree>
    <p:extLst>
      <p:ext uri="{BB962C8B-B14F-4D97-AF65-F5344CB8AC3E}">
        <p14:creationId xmlns:p14="http://schemas.microsoft.com/office/powerpoint/2010/main" val="54952173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8229600" cy="3611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pPr/>
              <a:t>‹#›</a:t>
            </a:fld>
            <a:endParaRPr lang="en-US" dirty="0"/>
          </a:p>
        </p:txBody>
      </p:sp>
      <p:sp>
        <p:nvSpPr>
          <p:cNvPr id="10" name="Title 1"/>
          <p:cNvSpPr>
            <a:spLocks noGrp="1"/>
          </p:cNvSpPr>
          <p:nvPr>
            <p:ph type="title"/>
          </p:nvPr>
        </p:nvSpPr>
        <p:spPr>
          <a:xfrm>
            <a:off x="457200" y="1447800"/>
            <a:ext cx="8229600" cy="1143000"/>
          </a:xfrm>
          <a:prstGeom prst="rect">
            <a:avLst/>
          </a:prstGeom>
        </p:spPr>
        <p:txBody>
          <a:bodyPr/>
          <a:lstStyle>
            <a:lvl1pPr>
              <a:defRPr>
                <a:latin typeface="Georgia" panose="02040502050405020303" pitchFamily="18"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99305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C36E392-83B6-41A2-A5B5-0A0E23E33BC2}" type="datetimeFigureOut">
              <a:rPr lang="en-US" altLang="en-US"/>
              <a:pPr/>
              <a:t>9/16/2016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F7B2CDFC-0E88-4612-ACC3-7C845AE26D58}" type="slidenum">
              <a:rPr lang="en-US" altLang="en-US"/>
              <a:pPr/>
              <a:t>‹#›</a:t>
            </a:fld>
            <a:endParaRPr lang="en-US" altLang="en-US"/>
          </a:p>
        </p:txBody>
      </p:sp>
    </p:spTree>
    <p:extLst>
      <p:ext uri="{BB962C8B-B14F-4D97-AF65-F5344CB8AC3E}">
        <p14:creationId xmlns:p14="http://schemas.microsoft.com/office/powerpoint/2010/main" val="234347819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B5BEE0E-7A1C-46D0-B017-CEA0D55F426A}" type="datetimeFigureOut">
              <a:rPr lang="en-US" altLang="en-US"/>
              <a:pPr/>
              <a:t>9/16/2016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E1D71D9-7B05-4FC7-8FD3-E44C5FDA7518}" type="slidenum">
              <a:rPr lang="en-US" altLang="en-US"/>
              <a:pPr/>
              <a:t>‹#›</a:t>
            </a:fld>
            <a:endParaRPr lang="en-US" altLang="en-US"/>
          </a:p>
        </p:txBody>
      </p:sp>
    </p:spTree>
    <p:extLst>
      <p:ext uri="{BB962C8B-B14F-4D97-AF65-F5344CB8AC3E}">
        <p14:creationId xmlns:p14="http://schemas.microsoft.com/office/powerpoint/2010/main" val="2082913272"/>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49F2AB8-BEBE-485C-9EE2-721ADC716EF7}" type="datetimeFigureOut">
              <a:rPr lang="en-US" altLang="en-US"/>
              <a:pPr/>
              <a:t>9/16/2016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73909083-0134-4897-8FE7-DE0227B850F5}" type="slidenum">
              <a:rPr lang="en-US" altLang="en-US"/>
              <a:pPr/>
              <a:t>‹#›</a:t>
            </a:fld>
            <a:endParaRPr lang="en-US" altLang="en-US"/>
          </a:p>
        </p:txBody>
      </p:sp>
    </p:spTree>
    <p:extLst>
      <p:ext uri="{BB962C8B-B14F-4D97-AF65-F5344CB8AC3E}">
        <p14:creationId xmlns:p14="http://schemas.microsoft.com/office/powerpoint/2010/main" val="4168544123"/>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5A75868-A7DB-4079-AFC3-2744A957D0D1}" type="datetimeFigureOut">
              <a:rPr lang="en-US" altLang="en-US"/>
              <a:pPr/>
              <a:t>9/16/2016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40E7050-121E-457B-AB1A-EC744963E262}" type="slidenum">
              <a:rPr lang="en-US" altLang="en-US"/>
              <a:pPr/>
              <a:t>‹#›</a:t>
            </a:fld>
            <a:endParaRPr lang="en-US" altLang="en-US"/>
          </a:p>
        </p:txBody>
      </p:sp>
    </p:spTree>
    <p:extLst>
      <p:ext uri="{BB962C8B-B14F-4D97-AF65-F5344CB8AC3E}">
        <p14:creationId xmlns:p14="http://schemas.microsoft.com/office/powerpoint/2010/main" val="2250948368"/>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0E592E0-6301-43E3-8462-F1FD64FC22B9}" type="datetimeFigureOut">
              <a:rPr lang="en-US" altLang="en-US"/>
              <a:pPr/>
              <a:t>9/16/2016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EB4899-EA89-49A6-9D1E-9EEF1B71EAD3}" type="slidenum">
              <a:rPr lang="en-US" altLang="en-US"/>
              <a:pPr/>
              <a:t>‹#›</a:t>
            </a:fld>
            <a:endParaRPr lang="en-US" altLang="en-US"/>
          </a:p>
        </p:txBody>
      </p:sp>
    </p:spTree>
    <p:extLst>
      <p:ext uri="{BB962C8B-B14F-4D97-AF65-F5344CB8AC3E}">
        <p14:creationId xmlns:p14="http://schemas.microsoft.com/office/powerpoint/2010/main" val="1173663966"/>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7CB0942-3F66-431F-A0C4-E5E1D5A2A631}" type="datetimeFigureOut">
              <a:rPr lang="en-US" altLang="en-US"/>
              <a:pPr/>
              <a:t>9/16/2016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F5E3A03-065B-4DF3-B458-80B03552C7F1}" type="slidenum">
              <a:rPr lang="en-US" altLang="en-US"/>
              <a:pPr/>
              <a:t>‹#›</a:t>
            </a:fld>
            <a:endParaRPr lang="en-US" altLang="en-US"/>
          </a:p>
        </p:txBody>
      </p:sp>
    </p:spTree>
    <p:extLst>
      <p:ext uri="{BB962C8B-B14F-4D97-AF65-F5344CB8AC3E}">
        <p14:creationId xmlns:p14="http://schemas.microsoft.com/office/powerpoint/2010/main" val="2063377214"/>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84F77F6-CE1D-437C-A9B9-B2C90853C295}" type="datetimeFigureOut">
              <a:rPr lang="en-US" altLang="en-US"/>
              <a:pPr/>
              <a:t>9/16/2016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5EF6B00-5265-45C3-87DF-9B370CBD9A9B}" type="slidenum">
              <a:rPr lang="en-US" altLang="en-US"/>
              <a:pPr/>
              <a:t>‹#›</a:t>
            </a:fld>
            <a:endParaRPr lang="en-US" altLang="en-US"/>
          </a:p>
        </p:txBody>
      </p:sp>
    </p:spTree>
    <p:extLst>
      <p:ext uri="{BB962C8B-B14F-4D97-AF65-F5344CB8AC3E}">
        <p14:creationId xmlns:p14="http://schemas.microsoft.com/office/powerpoint/2010/main" val="397578637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4091724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95400"/>
            <a:ext cx="8229600" cy="1143000"/>
          </a:xfrm>
          <a:prstGeom prst="rect">
            <a:avLst/>
          </a:prstGeom>
        </p:spPr>
        <p:txBody>
          <a:bodyPr/>
          <a:lstStyle>
            <a:lvl1pPr>
              <a:defRPr>
                <a:latin typeface="Georgia" panose="02040502050405020303" pitchFamily="18"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21336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3763449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3260445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a:prstGeom prst="rect">
            <a:avLst/>
          </a:prstGeo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1683503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6172200"/>
            <a:ext cx="609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8305800" y="6172200"/>
            <a:ext cx="838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324" y="5689091"/>
            <a:ext cx="8980476" cy="940309"/>
          </a:xfrm>
          <a:prstGeom prst="rect">
            <a:avLst/>
          </a:prstGeom>
        </p:spPr>
      </p:pic>
    </p:spTree>
    <p:extLst>
      <p:ext uri="{BB962C8B-B14F-4D97-AF65-F5344CB8AC3E}">
        <p14:creationId xmlns:p14="http://schemas.microsoft.com/office/powerpoint/2010/main" val="994341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400800"/>
            <a:ext cx="2133600" cy="365125"/>
          </a:xfrm>
          <a:prstGeom prst="rect">
            <a:avLst/>
          </a:prstGeom>
        </p:spPr>
        <p:txBody>
          <a:bodyPr/>
          <a:lstStyle/>
          <a:p>
            <a:fld id="{7E8E89C7-9362-4786-84E7-EA5297A7E2C2}" type="datetimeFigureOut">
              <a:rPr lang="en-US" smtClean="0"/>
              <a:t>9/16/2016</a:t>
            </a:fld>
            <a:endParaRPr lang="en-US"/>
          </a:p>
        </p:txBody>
      </p:sp>
      <p:sp>
        <p:nvSpPr>
          <p:cNvPr id="6" name="Footer Placeholder 5"/>
          <p:cNvSpPr>
            <a:spLocks noGrp="1"/>
          </p:cNvSpPr>
          <p:nvPr>
            <p:ph type="ftr" sz="quarter" idx="11"/>
          </p:nvPr>
        </p:nvSpPr>
        <p:spPr>
          <a:xfrm>
            <a:off x="6093643" y="6318643"/>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1283491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E8E89C7-9362-4786-84E7-EA5297A7E2C2}" type="datetimeFigureOut">
              <a:rPr lang="en-US" smtClean="0"/>
              <a:t>9/16/2016</a:t>
            </a:fld>
            <a:endParaRPr lang="en-US"/>
          </a:p>
        </p:txBody>
      </p:sp>
      <p:sp>
        <p:nvSpPr>
          <p:cNvPr id="6" name="Footer Placeholder 5"/>
          <p:cNvSpPr>
            <a:spLocks noGrp="1"/>
          </p:cNvSpPr>
          <p:nvPr>
            <p:ph type="ftr" sz="quarter" idx="11"/>
          </p:nvPr>
        </p:nvSpPr>
        <p:spPr>
          <a:xfrm>
            <a:off x="6172200" y="640080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1056334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514600"/>
            <a:ext cx="8229600" cy="3611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733800" y="640080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991CF879-4700-4E47-A7E3-74EF38E50439}" type="slidenum">
              <a:rPr lang="en-US" smtClean="0"/>
              <a:pPr/>
              <a:t>‹#›</a:t>
            </a:fld>
            <a:endParaRPr lang="en-US" dirty="0"/>
          </a:p>
        </p:txBody>
      </p:sp>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25924"/>
            <a:ext cx="9144000" cy="1473724"/>
          </a:xfrm>
          <a:prstGeom prst="rect">
            <a:avLst/>
          </a:prstGeom>
        </p:spPr>
      </p:pic>
      <p:pic>
        <p:nvPicPr>
          <p:cNvPr id="8" name="Picture 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064" y="6324600"/>
            <a:ext cx="513094" cy="513094"/>
          </a:xfrm>
          <a:prstGeom prst="rect">
            <a:avLst/>
          </a:prstGeom>
        </p:spPr>
      </p:pic>
      <p:pic>
        <p:nvPicPr>
          <p:cNvPr id="9" name="Picture 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346540" y="6324600"/>
            <a:ext cx="797460" cy="533400"/>
          </a:xfrm>
          <a:prstGeom prst="rect">
            <a:avLst/>
          </a:prstGeom>
        </p:spPr>
      </p:pic>
      <p:pic>
        <p:nvPicPr>
          <p:cNvPr id="10" name="Picture 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25924"/>
            <a:ext cx="9144000" cy="1473724"/>
          </a:xfrm>
          <a:prstGeom prst="rect">
            <a:avLst/>
          </a:prstGeom>
        </p:spPr>
      </p:pic>
      <p:pic>
        <p:nvPicPr>
          <p:cNvPr id="11" name="Picture 1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064" y="6324600"/>
            <a:ext cx="513094" cy="513094"/>
          </a:xfrm>
          <a:prstGeom prst="rect">
            <a:avLst/>
          </a:prstGeom>
        </p:spPr>
      </p:pic>
      <p:pic>
        <p:nvPicPr>
          <p:cNvPr id="12" name="Picture 1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346540" y="6324600"/>
            <a:ext cx="797460" cy="533400"/>
          </a:xfrm>
          <a:prstGeom prst="rect">
            <a:avLst/>
          </a:prstGeom>
        </p:spPr>
      </p:pic>
    </p:spTree>
    <p:extLst>
      <p:ext uri="{BB962C8B-B14F-4D97-AF65-F5344CB8AC3E}">
        <p14:creationId xmlns:p14="http://schemas.microsoft.com/office/powerpoint/2010/main" val="11870857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50" r:id="rId14"/>
    <p:sldLayoutId id="214748365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b="0">
                <a:solidFill>
                  <a:srgbClr val="898989"/>
                </a:solidFill>
                <a:latin typeface="Calibri" pitchFamily="34" charset="0"/>
                <a:cs typeface="Arial" pitchFamily="34" charset="0"/>
              </a:defRPr>
            </a:lvl1pPr>
          </a:lstStyle>
          <a:p>
            <a:pPr defTabSz="457200" fontAlgn="base">
              <a:spcBef>
                <a:spcPct val="0"/>
              </a:spcBef>
              <a:spcAft>
                <a:spcPct val="0"/>
              </a:spcAft>
            </a:pPr>
            <a:fld id="{DC5D47BE-3E8F-4864-ADFF-4B122F28C025}" type="datetimeFigureOut">
              <a:rPr lang="en-US" altLang="en-US">
                <a:ea typeface="MS PGothic" pitchFamily="34" charset="-128"/>
              </a:rPr>
              <a:pPr defTabSz="457200" fontAlgn="base">
                <a:spcBef>
                  <a:spcPct val="0"/>
                </a:spcBef>
                <a:spcAft>
                  <a:spcPct val="0"/>
                </a:spcAft>
              </a:pPr>
              <a:t>9/16/2016</a:t>
            </a:fld>
            <a:endParaRPr lang="en-US" alt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itchFamily="34" charset="0"/>
                <a:cs typeface="Arial" pitchFamily="34" charset="0"/>
              </a:defRPr>
            </a:lvl1pPr>
          </a:lstStyle>
          <a:p>
            <a:pPr defTabSz="457200" fontAlgn="base">
              <a:spcBef>
                <a:spcPct val="0"/>
              </a:spcBef>
              <a:spcAft>
                <a:spcPct val="0"/>
              </a:spcAft>
            </a:pPr>
            <a:fld id="{F9E05F18-522D-4FA4-AB72-105F6D3E0AD8}" type="slidenum">
              <a:rPr lang="en-US" altLang="en-US">
                <a:ea typeface="MS PGothic" pitchFamily="34" charset="-128"/>
              </a:rPr>
              <a:pPr defTabSz="457200" fontAlgn="base">
                <a:spcBef>
                  <a:spcPct val="0"/>
                </a:spcBef>
                <a:spcAft>
                  <a:spcPct val="0"/>
                </a:spcAft>
              </a:pPr>
              <a:t>‹#›</a:t>
            </a:fld>
            <a:endParaRPr lang="en-US" altLang="en-US">
              <a:ea typeface="MS PGothic" pitchFamily="34" charset="-128"/>
            </a:endParaRPr>
          </a:p>
        </p:txBody>
      </p:sp>
    </p:spTree>
    <p:extLst>
      <p:ext uri="{BB962C8B-B14F-4D97-AF65-F5344CB8AC3E}">
        <p14:creationId xmlns:p14="http://schemas.microsoft.com/office/powerpoint/2010/main" val="307731668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spd="med">
    <p:fade/>
  </p:transition>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2.ed.gov/policy/gen/guid/school-discipline/files/dcl-summary-for-stakeholders.pdf" TargetMode="External"/><Relationship Id="rId2" Type="http://schemas.openxmlformats.org/officeDocument/2006/relationships/hyperlink" Target="http://www.fedrcc.us/Enter.aspx?EventID=3053213&amp;CustomerID=321"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2.ed.gov/policy/gen/guid/school-discipline/files/dcl-on-pbis-in-ieps--08-01-2016.pdf" TargetMode="External"/><Relationship Id="rId2" Type="http://schemas.openxmlformats.org/officeDocument/2006/relationships/hyperlink" Target="http://www.ed.gov/news/press-releases/us-department-education-releases-guidance-schools-ensuring-equity-and-providing-behavioral-supports-students-disabilities" TargetMode="External"/><Relationship Id="rId1" Type="http://schemas.openxmlformats.org/officeDocument/2006/relationships/slideLayout" Target="../slideLayouts/slideLayout2.xml"/><Relationship Id="rId4" Type="http://schemas.openxmlformats.org/officeDocument/2006/relationships/hyperlink" Target="http://www2.ed.gov/policy/gen/guid/school-discipline/files/dcl-summary-for-stakeholders.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osepideasthatwork.org/evidencebasedclassroomstrategies" TargetMode="External"/><Relationship Id="rId2" Type="http://schemas.openxmlformats.org/officeDocument/2006/relationships/hyperlink" Target="http://www.pbis.org/blueprint/implementation-blueprint" TargetMode="External"/><Relationship Id="rId1" Type="http://schemas.openxmlformats.org/officeDocument/2006/relationships/slideLayout" Target="../slideLayouts/slideLayout2.xml"/><Relationship Id="rId4" Type="http://schemas.openxmlformats.org/officeDocument/2006/relationships/hyperlink" Target="http://sites.ed.gov/osers/2016/08/moment-to-moment-and-year-to-year-preventing-contemporary-problem-behavior-in-school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oklahomaparentscenter.org/" TargetMode="External"/><Relationship Id="rId2" Type="http://schemas.openxmlformats.org/officeDocument/2006/relationships/hyperlink" Target="http://sde.ok.gov/sde/special-education"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2.xml"/><Relationship Id="rId5" Type="http://schemas.openxmlformats.org/officeDocument/2006/relationships/image" Target="../media/image9.jpeg"/><Relationship Id="rId4" Type="http://schemas.openxmlformats.org/officeDocument/2006/relationships/image" Target="../media/image8.jpeg"/></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hyperlink" Target="http://www2.ed.gov/policy/elsec/guid/secletter/151007.html" TargetMode="External"/><Relationship Id="rId2" Type="http://schemas.openxmlformats.org/officeDocument/2006/relationships/hyperlink" Target="http://www2.ed.gov/datastory/chronicabsenteeism.html" TargetMode="External"/><Relationship Id="rId1" Type="http://schemas.openxmlformats.org/officeDocument/2006/relationships/slideLayout" Target="../slideLayouts/slideLayout2.xml"/><Relationship Id="rId4" Type="http://schemas.openxmlformats.org/officeDocument/2006/relationships/hyperlink" Target="http://www2.ed.gov/about/inits/ed/chronicabsenteeism/toolkit.pdf"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http://www.osepideasthatwork.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209800"/>
            <a:ext cx="8229600" cy="4068763"/>
          </a:xfrm>
        </p:spPr>
        <p:txBody>
          <a:bodyPr>
            <a:normAutofit/>
          </a:bodyPr>
          <a:lstStyle/>
          <a:p>
            <a:r>
              <a:rPr lang="en-US" dirty="0" smtClean="0"/>
              <a:t>All participants are muted.  We will use the chat space for questions.</a:t>
            </a:r>
          </a:p>
          <a:p>
            <a:r>
              <a:rPr lang="en-US" dirty="0" smtClean="0"/>
              <a:t>Captioning is available at:  </a:t>
            </a:r>
            <a:r>
              <a:rPr lang="en-US" dirty="0" smtClean="0">
                <a:hlinkClick r:id="rId2"/>
              </a:rPr>
              <a:t>http</a:t>
            </a:r>
            <a:r>
              <a:rPr lang="en-US" dirty="0">
                <a:hlinkClick r:id="rId2"/>
              </a:rPr>
              <a:t>://www.fedrcc.us//</a:t>
            </a:r>
            <a:r>
              <a:rPr lang="en-US" dirty="0" smtClean="0">
                <a:hlinkClick r:id="rId2"/>
              </a:rPr>
              <a:t>Enter.aspx?EventID=3053213&amp;CustomerID=321</a:t>
            </a:r>
            <a:endParaRPr lang="en-US" dirty="0" smtClean="0"/>
          </a:p>
          <a:p>
            <a:r>
              <a:rPr lang="en-US" dirty="0"/>
              <a:t>Stakeholder </a:t>
            </a:r>
            <a:r>
              <a:rPr lang="en-US" dirty="0" smtClean="0"/>
              <a:t>Brief is available at: </a:t>
            </a:r>
            <a:r>
              <a:rPr lang="en-US" dirty="0" smtClean="0">
                <a:hlinkClick r:id="rId3"/>
              </a:rPr>
              <a:t>http</a:t>
            </a:r>
            <a:r>
              <a:rPr lang="en-US" dirty="0">
                <a:hlinkClick r:id="rId3"/>
              </a:rPr>
              <a:t>://</a:t>
            </a:r>
            <a:r>
              <a:rPr lang="en-US" dirty="0" smtClean="0">
                <a:hlinkClick r:id="rId3"/>
              </a:rPr>
              <a:t>www2.ed.gov/policy/gen/guid/school-discipline/files/dcl-summary-for-stakeholders.pdf</a:t>
            </a:r>
            <a:endParaRPr lang="en-US" dirty="0"/>
          </a:p>
          <a:p>
            <a:endParaRPr lang="en-US" dirty="0"/>
          </a:p>
        </p:txBody>
      </p:sp>
      <p:sp>
        <p:nvSpPr>
          <p:cNvPr id="4" name="Title 3"/>
          <p:cNvSpPr>
            <a:spLocks noGrp="1"/>
          </p:cNvSpPr>
          <p:nvPr>
            <p:ph type="title"/>
          </p:nvPr>
        </p:nvSpPr>
        <p:spPr/>
        <p:txBody>
          <a:bodyPr/>
          <a:lstStyle/>
          <a:p>
            <a:r>
              <a:rPr lang="en-US" smtClean="0">
                <a:latin typeface="+mj-lt"/>
              </a:rPr>
              <a:t>Before We Start</a:t>
            </a:r>
            <a:endParaRPr lang="en-US" dirty="0">
              <a:latin typeface="+mj-lt"/>
            </a:endParaRPr>
          </a:p>
        </p:txBody>
      </p:sp>
    </p:spTree>
    <p:extLst>
      <p:ext uri="{BB962C8B-B14F-4D97-AF65-F5344CB8AC3E}">
        <p14:creationId xmlns:p14="http://schemas.microsoft.com/office/powerpoint/2010/main" val="2484443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678363"/>
          </a:xfrm>
        </p:spPr>
        <p:txBody>
          <a:bodyPr>
            <a:normAutofit/>
          </a:bodyPr>
          <a:lstStyle/>
          <a:p>
            <a:r>
              <a:rPr lang="en-US" dirty="0" smtClean="0"/>
              <a:t>When </a:t>
            </a:r>
            <a:r>
              <a:rPr lang="en-US" dirty="0"/>
              <a:t>a child displays inappropriate behavior, such as violating a code of student conduct or disrupting the classroom, this may indicate that behavioral supports should be included in the child’s IEP; this is especially true when the child displays inappropriate behavior on a regular basis or when the behavioral incidents result in suspensions or other disciplinary measures that exclude the child from instruction</a:t>
            </a:r>
            <a:r>
              <a:rPr lang="en-US" dirty="0" smtClean="0"/>
              <a:t>.</a:t>
            </a:r>
            <a:endParaRPr lang="en-US" dirty="0"/>
          </a:p>
        </p:txBody>
      </p:sp>
    </p:spTree>
    <p:extLst>
      <p:ext uri="{BB962C8B-B14F-4D97-AF65-F5344CB8AC3E}">
        <p14:creationId xmlns:p14="http://schemas.microsoft.com/office/powerpoint/2010/main" val="971227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828800"/>
            <a:ext cx="8915400" cy="4449763"/>
          </a:xfrm>
        </p:spPr>
        <p:txBody>
          <a:bodyPr>
            <a:normAutofit fontScale="62500" lnSpcReduction="20000"/>
          </a:bodyPr>
          <a:lstStyle/>
          <a:p>
            <a:pPr>
              <a:lnSpc>
                <a:spcPct val="120000"/>
              </a:lnSpc>
            </a:pPr>
            <a:r>
              <a:rPr lang="en-US" sz="4500" dirty="0" smtClean="0"/>
              <a:t>If </a:t>
            </a:r>
            <a:r>
              <a:rPr lang="en-US" sz="4500" dirty="0"/>
              <a:t>a child displays inappropriate behavior despite having an IEP that includes behavioral supports, this may indicate that the behavioral supports in the IEP are not being appropriately implemented, or the behavioral supports in the IEP are not appropriate for the child. In these situations, the IEP Team would need to meet to discuss amending the current IEP to ensure that the interventions and supports in the IEP can be implemented, or to revise the behavioral interventions and supports that are currently in place. </a:t>
            </a:r>
          </a:p>
          <a:p>
            <a:endParaRPr lang="en-US" dirty="0"/>
          </a:p>
        </p:txBody>
      </p:sp>
    </p:spTree>
    <p:extLst>
      <p:ext uri="{BB962C8B-B14F-4D97-AF65-F5344CB8AC3E}">
        <p14:creationId xmlns:p14="http://schemas.microsoft.com/office/powerpoint/2010/main" val="1303392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915400" cy="4525963"/>
          </a:xfrm>
        </p:spPr>
        <p:txBody>
          <a:bodyPr>
            <a:noAutofit/>
          </a:bodyPr>
          <a:lstStyle/>
          <a:p>
            <a:r>
              <a:rPr lang="en-US" dirty="0" smtClean="0"/>
              <a:t>IDEA </a:t>
            </a:r>
            <a:r>
              <a:rPr lang="en-US" dirty="0"/>
              <a:t>requires that needed behavioral supports in the IEP, whether provided as special education, related services, or supplementary aids and services, be based on peer-reviewed research to the extent practicable. The supports chosen should be individualized to the child’s needs. </a:t>
            </a:r>
          </a:p>
        </p:txBody>
      </p:sp>
    </p:spTree>
    <p:extLst>
      <p:ext uri="{BB962C8B-B14F-4D97-AF65-F5344CB8AC3E}">
        <p14:creationId xmlns:p14="http://schemas.microsoft.com/office/powerpoint/2010/main" val="2841795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915400" cy="4525963"/>
          </a:xfrm>
        </p:spPr>
        <p:txBody>
          <a:bodyPr>
            <a:noAutofit/>
          </a:bodyPr>
          <a:lstStyle/>
          <a:p>
            <a:r>
              <a:rPr lang="en-US" dirty="0" smtClean="0"/>
              <a:t>Some </a:t>
            </a:r>
            <a:r>
              <a:rPr lang="en-US" dirty="0"/>
              <a:t>examples of supports that schools may use include instruction on, and reinforcement of, school expectations for behavior, violence prevention programs, anger management groups, counseling for mental health issues, life skills training, social skills instruction, meetings with a behavioral coach, or other approaches</a:t>
            </a:r>
            <a:r>
              <a:rPr lang="en-US" dirty="0" smtClean="0"/>
              <a:t>.</a:t>
            </a:r>
            <a:endParaRPr lang="en-US" dirty="0"/>
          </a:p>
        </p:txBody>
      </p:sp>
    </p:spTree>
    <p:extLst>
      <p:ext uri="{BB962C8B-B14F-4D97-AF65-F5344CB8AC3E}">
        <p14:creationId xmlns:p14="http://schemas.microsoft.com/office/powerpoint/2010/main" val="2033034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524000"/>
            <a:ext cx="8229600" cy="4754563"/>
          </a:xfrm>
        </p:spPr>
        <p:txBody>
          <a:bodyPr>
            <a:normAutofit/>
          </a:bodyPr>
          <a:lstStyle/>
          <a:p>
            <a:r>
              <a:rPr lang="en-US" dirty="0" smtClean="0"/>
              <a:t>In </a:t>
            </a:r>
            <a:r>
              <a:rPr lang="en-US" dirty="0"/>
              <a:t>addition to behavioral supports for children with disabilities, it may also be necessary, and consistent with IDEA requirements, to provide supports for school personnel and training on the use of positive behavioral interventions and supports in order to appropriately address the behavioral needs of a particular child. </a:t>
            </a:r>
          </a:p>
          <a:p>
            <a:pPr marL="0" indent="0">
              <a:buNone/>
            </a:pPr>
            <a:endParaRPr lang="en-US" dirty="0"/>
          </a:p>
        </p:txBody>
      </p:sp>
    </p:spTree>
    <p:extLst>
      <p:ext uri="{BB962C8B-B14F-4D97-AF65-F5344CB8AC3E}">
        <p14:creationId xmlns:p14="http://schemas.microsoft.com/office/powerpoint/2010/main" val="511382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524000"/>
            <a:ext cx="8229600" cy="4754563"/>
          </a:xfrm>
        </p:spPr>
        <p:txBody>
          <a:bodyPr>
            <a:normAutofit fontScale="85000" lnSpcReduction="20000"/>
          </a:bodyPr>
          <a:lstStyle/>
          <a:p>
            <a:pPr>
              <a:lnSpc>
                <a:spcPct val="110000"/>
              </a:lnSpc>
            </a:pPr>
            <a:r>
              <a:rPr lang="en-US" sz="3300" dirty="0" smtClean="0"/>
              <a:t>While </a:t>
            </a:r>
            <a:r>
              <a:rPr lang="en-US" sz="3300" dirty="0"/>
              <a:t>providing individualized behavioral supports to students with disabilities who need them through the IEP process is required as part of </a:t>
            </a:r>
            <a:r>
              <a:rPr lang="en-US" sz="3300" dirty="0" smtClean="0"/>
              <a:t>IDEA, </a:t>
            </a:r>
            <a:r>
              <a:rPr lang="en-US" sz="3300" dirty="0"/>
              <a:t>research has shown that these supports are typically most effective when they are delivered within a school-wide evidence-based multi-tiered behavioral framework that provides all children with clear expectations, targeted intervention for small groups who do not respond to the school-wide supports, and individualized supports for those children who need the most intensive behavioral services.</a:t>
            </a:r>
          </a:p>
          <a:p>
            <a:pPr marL="0" indent="0">
              <a:buNone/>
            </a:pPr>
            <a:endParaRPr lang="en-US" dirty="0"/>
          </a:p>
        </p:txBody>
      </p:sp>
    </p:spTree>
    <p:extLst>
      <p:ext uri="{BB962C8B-B14F-4D97-AF65-F5344CB8AC3E}">
        <p14:creationId xmlns:p14="http://schemas.microsoft.com/office/powerpoint/2010/main" val="1632239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5029200"/>
          </a:xfrm>
        </p:spPr>
        <p:txBody>
          <a:bodyPr>
            <a:normAutofit/>
          </a:bodyPr>
          <a:lstStyle/>
          <a:p>
            <a:r>
              <a:rPr lang="en-US" dirty="0"/>
              <a:t>It is important for schools and agencies to keep in mind that, in general, placement teams may not place a child with a disability in special classes, separate schooling, or other restrictive settings outside of the regular educational environment solely due to the child’s behavior if the child’s behavior can be effectively addressed in the regular education setting with the provision of behavioral supports. </a:t>
            </a:r>
          </a:p>
        </p:txBody>
      </p:sp>
    </p:spTree>
    <p:extLst>
      <p:ext uri="{BB962C8B-B14F-4D97-AF65-F5344CB8AC3E}">
        <p14:creationId xmlns:p14="http://schemas.microsoft.com/office/powerpoint/2010/main" val="3680261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5029200"/>
          </a:xfrm>
        </p:spPr>
        <p:txBody>
          <a:bodyPr>
            <a:normAutofit/>
          </a:bodyPr>
          <a:lstStyle/>
          <a:p>
            <a:r>
              <a:rPr lang="en-US" dirty="0" smtClean="0"/>
              <a:t>The </a:t>
            </a:r>
            <a:r>
              <a:rPr lang="en-US" dirty="0"/>
              <a:t>failure to make behavioral supports available throughout a continuum of placements, including in a regular education setting, could result in an inappropriately restrictive placement and may violate IDEA’s LRE requirements. Doing so may constitute failure to provide the child with access to the LRE.</a:t>
            </a:r>
          </a:p>
          <a:p>
            <a:endParaRPr lang="en-US" dirty="0"/>
          </a:p>
        </p:txBody>
      </p:sp>
    </p:spTree>
    <p:extLst>
      <p:ext uri="{BB962C8B-B14F-4D97-AF65-F5344CB8AC3E}">
        <p14:creationId xmlns:p14="http://schemas.microsoft.com/office/powerpoint/2010/main" val="1490837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533400" y="1524000"/>
            <a:ext cx="8229600" cy="4754563"/>
          </a:xfrm>
        </p:spPr>
        <p:txBody>
          <a:bodyPr>
            <a:normAutofit/>
          </a:bodyPr>
          <a:lstStyle/>
          <a:p>
            <a:r>
              <a:rPr lang="en-US" dirty="0"/>
              <a:t>Schools should exercise caution in using disciplinary measures that remove a child from his or her current placement, such as suspension. Research has shown that exclusionary measures, in general, are not only ineffective at reducing or eliminating the reoccurrence of the misbehavior but may even be harmful to the child, possibly leading to lower academic performance, disengagement from school, and the decision to drop out. </a:t>
            </a:r>
          </a:p>
          <a:p>
            <a:endParaRPr lang="en-US" dirty="0"/>
          </a:p>
        </p:txBody>
      </p:sp>
    </p:spTree>
    <p:extLst>
      <p:ext uri="{BB962C8B-B14F-4D97-AF65-F5344CB8AC3E}">
        <p14:creationId xmlns:p14="http://schemas.microsoft.com/office/powerpoint/2010/main" val="1816764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533400" y="1447800"/>
            <a:ext cx="8229600" cy="4754563"/>
          </a:xfrm>
        </p:spPr>
        <p:txBody>
          <a:bodyPr>
            <a:normAutofit lnSpcReduction="10000"/>
          </a:bodyPr>
          <a:lstStyle/>
          <a:p>
            <a:r>
              <a:rPr lang="en-US" dirty="0" smtClean="0"/>
              <a:t>Parents </a:t>
            </a:r>
            <a:r>
              <a:rPr lang="en-US" dirty="0"/>
              <a:t>have the right to request an IEP Team meeting at any time, and public agencies generally must grant a reasonable request from a parent for an IEP Team meeting.</a:t>
            </a:r>
          </a:p>
          <a:p>
            <a:r>
              <a:rPr lang="en-US" dirty="0" smtClean="0"/>
              <a:t>Parents </a:t>
            </a:r>
            <a:r>
              <a:rPr lang="en-US" dirty="0"/>
              <a:t>may want to request an IEP Team meeting following disciplinary removal or changes in the child’s behavior that impede the child’s learning or that of others, as these likely indicate that the IEP may not be properly addressing the child’s behavioral needs or is not being properly implemented.</a:t>
            </a:r>
          </a:p>
          <a:p>
            <a:endParaRPr lang="en-US" dirty="0"/>
          </a:p>
        </p:txBody>
      </p:sp>
    </p:spTree>
    <p:extLst>
      <p:ext uri="{BB962C8B-B14F-4D97-AF65-F5344CB8AC3E}">
        <p14:creationId xmlns:p14="http://schemas.microsoft.com/office/powerpoint/2010/main" val="4141064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mj-lt"/>
              </a:rPr>
              <a:t>OSEP Dear Colleague Letter on Behavior </a:t>
            </a:r>
            <a:endParaRPr lang="en-US" dirty="0">
              <a:latin typeface="+mj-lt"/>
            </a:endParaRPr>
          </a:p>
        </p:txBody>
      </p:sp>
      <p:sp>
        <p:nvSpPr>
          <p:cNvPr id="3" name="Subtitle 2"/>
          <p:cNvSpPr>
            <a:spLocks noGrp="1"/>
          </p:cNvSpPr>
          <p:nvPr>
            <p:ph type="subTitle" idx="1"/>
          </p:nvPr>
        </p:nvSpPr>
        <p:spPr>
          <a:xfrm>
            <a:off x="914400" y="4267200"/>
            <a:ext cx="7848600" cy="1752600"/>
          </a:xfrm>
        </p:spPr>
        <p:txBody>
          <a:bodyPr/>
          <a:lstStyle/>
          <a:p>
            <a:r>
              <a:rPr lang="en-US" dirty="0" smtClean="0"/>
              <a:t>Friday, September 16, 2016</a:t>
            </a:r>
          </a:p>
          <a:p>
            <a:r>
              <a:rPr lang="en-US" dirty="0" smtClean="0"/>
              <a:t>2 p.m. ET</a:t>
            </a:r>
            <a:endParaRPr lang="en-US" dirty="0"/>
          </a:p>
        </p:txBody>
      </p:sp>
    </p:spTree>
    <p:extLst>
      <p:ext uri="{BB962C8B-B14F-4D97-AF65-F5344CB8AC3E}">
        <p14:creationId xmlns:p14="http://schemas.microsoft.com/office/powerpoint/2010/main" val="4013791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525963"/>
          </a:xfrm>
        </p:spPr>
        <p:txBody>
          <a:bodyPr>
            <a:normAutofit fontScale="92500" lnSpcReduction="20000"/>
          </a:bodyPr>
          <a:lstStyle/>
          <a:p>
            <a:r>
              <a:rPr lang="en-US" sz="3300" dirty="0" smtClean="0"/>
              <a:t>Press release</a:t>
            </a:r>
          </a:p>
          <a:p>
            <a:pPr lvl="1"/>
            <a:r>
              <a:rPr lang="en-US" sz="2800" dirty="0">
                <a:hlinkClick r:id="rId2"/>
              </a:rPr>
              <a:t>http://</a:t>
            </a:r>
            <a:r>
              <a:rPr lang="en-US" sz="2800" dirty="0" smtClean="0">
                <a:hlinkClick r:id="rId2"/>
              </a:rPr>
              <a:t>www.ed.gov/news/press-releases/us-department-education-releases-guidance-schools-ensuring-equity-and-providing-behavioral-supports-students-disabilities</a:t>
            </a:r>
            <a:r>
              <a:rPr lang="en-US" sz="2800" dirty="0" smtClean="0"/>
              <a:t> </a:t>
            </a:r>
          </a:p>
          <a:p>
            <a:r>
              <a:rPr lang="en-US" sz="3300" dirty="0" smtClean="0"/>
              <a:t>Dear Colleague  Letter</a:t>
            </a:r>
          </a:p>
          <a:p>
            <a:pPr lvl="1"/>
            <a:r>
              <a:rPr lang="en-US" sz="2800" dirty="0" smtClean="0">
                <a:hlinkClick r:id="rId3"/>
              </a:rPr>
              <a:t>http</a:t>
            </a:r>
            <a:r>
              <a:rPr lang="en-US" sz="2800" dirty="0">
                <a:hlinkClick r:id="rId3"/>
              </a:rPr>
              <a:t>://www2.ed.gov/policy/gen/guid/school-discipline/files/dcl-on-pbis-in-ieps--</a:t>
            </a:r>
            <a:r>
              <a:rPr lang="en-US" sz="2800" dirty="0" smtClean="0">
                <a:hlinkClick r:id="rId3"/>
              </a:rPr>
              <a:t>08-01-2016.pdf</a:t>
            </a:r>
            <a:r>
              <a:rPr lang="en-US" sz="2800" dirty="0" smtClean="0"/>
              <a:t> </a:t>
            </a:r>
          </a:p>
          <a:p>
            <a:r>
              <a:rPr lang="en-US" sz="3300" dirty="0" smtClean="0"/>
              <a:t>Stakeholder Brief</a:t>
            </a:r>
          </a:p>
          <a:p>
            <a:pPr lvl="1"/>
            <a:r>
              <a:rPr lang="en-US" sz="2800" dirty="0">
                <a:hlinkClick r:id="rId4"/>
              </a:rPr>
              <a:t>http://</a:t>
            </a:r>
            <a:r>
              <a:rPr lang="en-US" sz="2800" dirty="0" smtClean="0">
                <a:hlinkClick r:id="rId4"/>
              </a:rPr>
              <a:t>www2.ed.gov/policy/gen/guid/school-discipline/files/dcl-summary-for-stakeholders.pdf</a:t>
            </a:r>
            <a:r>
              <a:rPr lang="en-US" sz="2800" dirty="0" smtClean="0"/>
              <a:t> </a:t>
            </a:r>
          </a:p>
        </p:txBody>
      </p:sp>
    </p:spTree>
    <p:extLst>
      <p:ext uri="{BB962C8B-B14F-4D97-AF65-F5344CB8AC3E}">
        <p14:creationId xmlns:p14="http://schemas.microsoft.com/office/powerpoint/2010/main" val="4103690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525963"/>
          </a:xfrm>
        </p:spPr>
        <p:txBody>
          <a:bodyPr>
            <a:noAutofit/>
          </a:bodyPr>
          <a:lstStyle/>
          <a:p>
            <a:r>
              <a:rPr lang="en-US" dirty="0" smtClean="0"/>
              <a:t>Resource Documents</a:t>
            </a:r>
          </a:p>
          <a:p>
            <a:pPr lvl="1"/>
            <a:r>
              <a:rPr lang="en-US" sz="2800" dirty="0" smtClean="0"/>
              <a:t>PBIS Blueprint</a:t>
            </a:r>
          </a:p>
          <a:p>
            <a:pPr lvl="2"/>
            <a:r>
              <a:rPr lang="en-US" sz="2400" dirty="0">
                <a:hlinkClick r:id="rId2"/>
              </a:rPr>
              <a:t>http://</a:t>
            </a:r>
            <a:r>
              <a:rPr lang="en-US" sz="2400" dirty="0" smtClean="0">
                <a:hlinkClick r:id="rId2"/>
              </a:rPr>
              <a:t>www.pbis.org/blueprint/implementation-blueprint</a:t>
            </a:r>
            <a:r>
              <a:rPr lang="en-US" sz="2400" dirty="0" smtClean="0"/>
              <a:t> </a:t>
            </a:r>
          </a:p>
          <a:p>
            <a:pPr lvl="1"/>
            <a:r>
              <a:rPr lang="en-US" sz="2800" dirty="0" smtClean="0"/>
              <a:t>Classroom Management Matrix</a:t>
            </a:r>
          </a:p>
          <a:p>
            <a:pPr lvl="2"/>
            <a:r>
              <a:rPr lang="en-US" sz="2400" dirty="0">
                <a:hlinkClick r:id="rId3"/>
              </a:rPr>
              <a:t>https://</a:t>
            </a:r>
            <a:r>
              <a:rPr lang="en-US" sz="2400" dirty="0" smtClean="0">
                <a:hlinkClick r:id="rId3"/>
              </a:rPr>
              <a:t>www.osepideasthatwork.org/evidencebasedclassroomstrategies</a:t>
            </a:r>
            <a:r>
              <a:rPr lang="en-US" sz="2400" dirty="0" smtClean="0"/>
              <a:t> </a:t>
            </a:r>
          </a:p>
          <a:p>
            <a:r>
              <a:rPr lang="en-US" dirty="0" smtClean="0"/>
              <a:t>Blog</a:t>
            </a:r>
          </a:p>
          <a:p>
            <a:pPr lvl="1"/>
            <a:r>
              <a:rPr lang="en-US" dirty="0">
                <a:hlinkClick r:id="rId4"/>
              </a:rPr>
              <a:t>http://sites.ed.gov/osers/2016/08/moment-to-moment-and-year-to-year-preventing-contemporary-problem-behavior-in-schools</a:t>
            </a:r>
            <a:r>
              <a:rPr lang="en-US" dirty="0" smtClean="0">
                <a:hlinkClick r:id="rId4"/>
              </a:rPr>
              <a:t>/</a:t>
            </a:r>
            <a:r>
              <a:rPr lang="en-US" dirty="0" smtClean="0"/>
              <a:t> </a:t>
            </a:r>
            <a:endParaRPr lang="en-US" dirty="0"/>
          </a:p>
        </p:txBody>
      </p:sp>
    </p:spTree>
    <p:extLst>
      <p:ext uri="{BB962C8B-B14F-4D97-AF65-F5344CB8AC3E}">
        <p14:creationId xmlns:p14="http://schemas.microsoft.com/office/powerpoint/2010/main" val="2396654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Participants will remain muted to ensure the highest sound quality.  Please enter your questions in the chat box, either addressed to “Everyone” or “Presenters.”</a:t>
            </a:r>
            <a:endParaRPr lang="en-US" dirty="0"/>
          </a:p>
        </p:txBody>
      </p:sp>
      <p:sp>
        <p:nvSpPr>
          <p:cNvPr id="2" name="Title 1"/>
          <p:cNvSpPr>
            <a:spLocks noGrp="1"/>
          </p:cNvSpPr>
          <p:nvPr>
            <p:ph type="title"/>
          </p:nvPr>
        </p:nvSpPr>
        <p:spPr/>
        <p:txBody>
          <a:bodyPr/>
          <a:lstStyle/>
          <a:p>
            <a:r>
              <a:rPr lang="en-US" dirty="0" smtClean="0">
                <a:latin typeface="+mj-lt"/>
              </a:rPr>
              <a:t>Questions?</a:t>
            </a:r>
            <a:endParaRPr lang="en-US" dirty="0">
              <a:latin typeface="+mj-lt"/>
            </a:endParaRPr>
          </a:p>
        </p:txBody>
      </p:sp>
    </p:spTree>
    <p:extLst>
      <p:ext uri="{BB962C8B-B14F-4D97-AF65-F5344CB8AC3E}">
        <p14:creationId xmlns:p14="http://schemas.microsoft.com/office/powerpoint/2010/main" val="3982247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normAutofit/>
          </a:bodyPr>
          <a:lstStyle/>
          <a:p>
            <a:r>
              <a:rPr lang="en-US" sz="2800" dirty="0" smtClean="0">
                <a:latin typeface="Georgia" panose="02040502050405020303" pitchFamily="18" charset="0"/>
              </a:rPr>
              <a:t>Diane  Smith Howard</a:t>
            </a:r>
            <a:r>
              <a:rPr lang="en-US" dirty="0">
                <a:latin typeface="Georgia" panose="02040502050405020303" pitchFamily="18" charset="0"/>
              </a:rPr>
              <a:t>, Senior Staff Attorney for Juvenile Justice and Education Issues; National Disability Rights Network (</a:t>
            </a:r>
            <a:r>
              <a:rPr lang="en-US" dirty="0" smtClean="0">
                <a:latin typeface="Georgia" panose="02040502050405020303" pitchFamily="18" charset="0"/>
              </a:rPr>
              <a:t>NDRN) </a:t>
            </a:r>
            <a:endParaRPr lang="en-US" sz="2800" dirty="0" smtClean="0">
              <a:latin typeface="Georgia" panose="02040502050405020303" pitchFamily="18" charset="0"/>
            </a:endParaRPr>
          </a:p>
          <a:p>
            <a:r>
              <a:rPr lang="en-US" sz="2800" dirty="0" smtClean="0">
                <a:latin typeface="Georgia" panose="02040502050405020303" pitchFamily="18" charset="0"/>
              </a:rPr>
              <a:t>Kris </a:t>
            </a:r>
            <a:r>
              <a:rPr lang="en-US" sz="2800" dirty="0" err="1" smtClean="0">
                <a:latin typeface="Georgia" panose="02040502050405020303" pitchFamily="18" charset="0"/>
              </a:rPr>
              <a:t>Keranen</a:t>
            </a:r>
            <a:r>
              <a:rPr lang="en-US" sz="2800" dirty="0" smtClean="0">
                <a:latin typeface="Georgia" panose="02040502050405020303" pitchFamily="18" charset="0"/>
              </a:rPr>
              <a:t>, Advocate, Michigan Protection and Advocacy Inc.</a:t>
            </a:r>
            <a:endParaRPr lang="en-US" sz="2800" dirty="0">
              <a:latin typeface="Georgia" panose="02040502050405020303" pitchFamily="18" charset="0"/>
            </a:endParaRPr>
          </a:p>
        </p:txBody>
      </p:sp>
      <p:sp>
        <p:nvSpPr>
          <p:cNvPr id="2" name="Title 1"/>
          <p:cNvSpPr>
            <a:spLocks noGrp="1"/>
          </p:cNvSpPr>
          <p:nvPr>
            <p:ph type="title"/>
          </p:nvPr>
        </p:nvSpPr>
        <p:spPr/>
        <p:txBody>
          <a:bodyPr>
            <a:normAutofit/>
          </a:bodyPr>
          <a:lstStyle/>
          <a:p>
            <a:r>
              <a:rPr lang="en-US" sz="4400" dirty="0" smtClean="0">
                <a:latin typeface="+mj-lt"/>
              </a:rPr>
              <a:t>Informal Removal </a:t>
            </a:r>
            <a:endParaRPr lang="en-US" sz="4400" dirty="0">
              <a:latin typeface="+mj-lt"/>
            </a:endParaRPr>
          </a:p>
        </p:txBody>
      </p:sp>
    </p:spTree>
    <p:extLst>
      <p:ext uri="{BB962C8B-B14F-4D97-AF65-F5344CB8AC3E}">
        <p14:creationId xmlns:p14="http://schemas.microsoft.com/office/powerpoint/2010/main" val="3740098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229600" cy="4267200"/>
          </a:xfrm>
        </p:spPr>
        <p:txBody>
          <a:bodyPr>
            <a:normAutofit fontScale="77500" lnSpcReduction="20000"/>
          </a:bodyPr>
          <a:lstStyle/>
          <a:p>
            <a:pPr marL="0" indent="0">
              <a:buNone/>
            </a:pPr>
            <a:r>
              <a:rPr lang="en-US" sz="3400" b="1" dirty="0" smtClean="0"/>
              <a:t>Removal of students from school without due process</a:t>
            </a:r>
          </a:p>
          <a:p>
            <a:pPr lvl="1"/>
            <a:r>
              <a:rPr lang="en-US" sz="2800" dirty="0" smtClean="0"/>
              <a:t>Goss v. Lopez (</a:t>
            </a:r>
            <a:r>
              <a:rPr lang="en-US" sz="2800" dirty="0" err="1" smtClean="0"/>
              <a:t>gen’l</a:t>
            </a:r>
            <a:r>
              <a:rPr lang="en-US" sz="2800" dirty="0" smtClean="0"/>
              <a:t> </a:t>
            </a:r>
            <a:r>
              <a:rPr lang="en-US" sz="2800" dirty="0" err="1" smtClean="0"/>
              <a:t>ed</a:t>
            </a:r>
            <a:r>
              <a:rPr lang="en-US" sz="2800" dirty="0" smtClean="0"/>
              <a:t>) </a:t>
            </a:r>
            <a:r>
              <a:rPr lang="en-US" sz="2800" dirty="0"/>
              <a:t>419 U.S. </a:t>
            </a:r>
            <a:r>
              <a:rPr lang="en-US" sz="2800" dirty="0" smtClean="0"/>
              <a:t>565 (1975) </a:t>
            </a:r>
          </a:p>
          <a:p>
            <a:pPr lvl="1"/>
            <a:r>
              <a:rPr lang="en-US" sz="2800" dirty="0" smtClean="0"/>
              <a:t>I.D.E.A.</a:t>
            </a:r>
          </a:p>
          <a:p>
            <a:pPr lvl="1"/>
            <a:r>
              <a:rPr lang="en-US" sz="2800" dirty="0" smtClean="0"/>
              <a:t>Section 504</a:t>
            </a:r>
          </a:p>
          <a:p>
            <a:pPr marL="457200" lvl="1" indent="0">
              <a:buNone/>
            </a:pPr>
            <a:endParaRPr lang="en-US" sz="2800" dirty="0" smtClean="0"/>
          </a:p>
          <a:p>
            <a:pPr marL="457200" lvl="1" indent="0">
              <a:buNone/>
            </a:pPr>
            <a:r>
              <a:rPr lang="en-US" sz="3400" b="1" dirty="0" smtClean="0"/>
              <a:t>Various Methods</a:t>
            </a:r>
          </a:p>
          <a:p>
            <a:pPr lvl="1"/>
            <a:r>
              <a:rPr lang="en-US" sz="2800" dirty="0" smtClean="0"/>
              <a:t>“Sent homes”</a:t>
            </a:r>
          </a:p>
          <a:p>
            <a:pPr lvl="1"/>
            <a:r>
              <a:rPr lang="en-US" sz="2800" dirty="0" smtClean="0"/>
              <a:t>Shortened Days</a:t>
            </a:r>
          </a:p>
          <a:p>
            <a:pPr lvl="1"/>
            <a:r>
              <a:rPr lang="en-US" sz="2800" dirty="0" smtClean="0"/>
              <a:t>Homebound/tutoring </a:t>
            </a:r>
          </a:p>
          <a:p>
            <a:pPr lvl="1"/>
            <a:r>
              <a:rPr lang="en-US" sz="2800" dirty="0" smtClean="0"/>
              <a:t>Transfers to no where </a:t>
            </a:r>
            <a:r>
              <a:rPr lang="en-US" dirty="0" smtClean="0"/>
              <a:t/>
            </a:r>
            <a:br>
              <a:rPr lang="en-US" dirty="0" smtClean="0"/>
            </a:br>
            <a:r>
              <a:rPr lang="en-US" dirty="0" smtClean="0"/>
              <a:t> </a:t>
            </a:r>
            <a:endParaRPr lang="en-US" dirty="0"/>
          </a:p>
        </p:txBody>
      </p:sp>
      <p:sp>
        <p:nvSpPr>
          <p:cNvPr id="2" name="Title 1"/>
          <p:cNvSpPr>
            <a:spLocks noGrp="1"/>
          </p:cNvSpPr>
          <p:nvPr>
            <p:ph type="title"/>
          </p:nvPr>
        </p:nvSpPr>
        <p:spPr/>
        <p:txBody>
          <a:bodyPr/>
          <a:lstStyle/>
          <a:p>
            <a:pPr algn="ctr"/>
            <a:r>
              <a:rPr lang="en-US" dirty="0" smtClean="0">
                <a:latin typeface="+mn-lt"/>
              </a:rPr>
              <a:t>What is “Informal Removal”?</a:t>
            </a:r>
            <a:endParaRPr lang="en-US" dirty="0">
              <a:latin typeface="+mn-lt"/>
            </a:endParaRPr>
          </a:p>
        </p:txBody>
      </p:sp>
    </p:spTree>
    <p:extLst>
      <p:ext uri="{BB962C8B-B14F-4D97-AF65-F5344CB8AC3E}">
        <p14:creationId xmlns:p14="http://schemas.microsoft.com/office/powerpoint/2010/main" val="1692815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229600" cy="4114800"/>
          </a:xfrm>
        </p:spPr>
        <p:txBody>
          <a:bodyPr>
            <a:normAutofit fontScale="92500" lnSpcReduction="10000"/>
          </a:bodyPr>
          <a:lstStyle/>
          <a:p>
            <a:r>
              <a:rPr lang="en-US" dirty="0" smtClean="0"/>
              <a:t>It appears to impact particularly disenfranchised families</a:t>
            </a:r>
          </a:p>
          <a:p>
            <a:pPr lvl="1"/>
            <a:r>
              <a:rPr lang="en-US" dirty="0" smtClean="0"/>
              <a:t>Student: School removals increase likelihood of JJ referral and drop out</a:t>
            </a:r>
          </a:p>
          <a:p>
            <a:pPr lvl="1"/>
            <a:r>
              <a:rPr lang="en-US" dirty="0" smtClean="0"/>
              <a:t>Community:  Unsupervised youth</a:t>
            </a:r>
          </a:p>
          <a:p>
            <a:pPr lvl="1"/>
            <a:r>
              <a:rPr lang="en-US" dirty="0" smtClean="0"/>
              <a:t>Family:  Parents often have to quit work </a:t>
            </a:r>
          </a:p>
          <a:p>
            <a:r>
              <a:rPr lang="en-US" dirty="0" smtClean="0"/>
              <a:t>Hard to say for sure because of lack of data collection, but anecdotally</a:t>
            </a:r>
          </a:p>
          <a:p>
            <a:pPr lvl="1"/>
            <a:r>
              <a:rPr lang="en-US" dirty="0" smtClean="0"/>
              <a:t>People of Color</a:t>
            </a:r>
          </a:p>
          <a:p>
            <a:pPr lvl="1"/>
            <a:r>
              <a:rPr lang="en-US" dirty="0" smtClean="0"/>
              <a:t>Low Income People</a:t>
            </a:r>
          </a:p>
          <a:p>
            <a:pPr lvl="1"/>
            <a:r>
              <a:rPr lang="en-US" dirty="0" smtClean="0"/>
              <a:t>Single parents </a:t>
            </a:r>
          </a:p>
          <a:p>
            <a:pPr marL="457200" lvl="1" indent="0">
              <a:buNone/>
            </a:pPr>
            <a:endParaRPr lang="en-US" dirty="0"/>
          </a:p>
          <a:p>
            <a:pPr lvl="1"/>
            <a:endParaRPr lang="en-US" dirty="0" smtClean="0"/>
          </a:p>
          <a:p>
            <a:pPr lvl="1"/>
            <a:endParaRPr lang="en-US" dirty="0" smtClean="0"/>
          </a:p>
        </p:txBody>
      </p:sp>
      <p:sp>
        <p:nvSpPr>
          <p:cNvPr id="2" name="Title 1"/>
          <p:cNvSpPr>
            <a:spLocks noGrp="1"/>
          </p:cNvSpPr>
          <p:nvPr>
            <p:ph type="title"/>
          </p:nvPr>
        </p:nvSpPr>
        <p:spPr/>
        <p:txBody>
          <a:bodyPr/>
          <a:lstStyle/>
          <a:p>
            <a:pPr algn="ctr"/>
            <a:r>
              <a:rPr lang="en-US" dirty="0" smtClean="0">
                <a:latin typeface="+mn-lt"/>
              </a:rPr>
              <a:t>Who Does It Impact? </a:t>
            </a:r>
            <a:endParaRPr lang="en-US" dirty="0">
              <a:latin typeface="+mn-lt"/>
            </a:endParaRPr>
          </a:p>
        </p:txBody>
      </p:sp>
    </p:spTree>
    <p:extLst>
      <p:ext uri="{BB962C8B-B14F-4D97-AF65-F5344CB8AC3E}">
        <p14:creationId xmlns:p14="http://schemas.microsoft.com/office/powerpoint/2010/main" val="2902872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229600" cy="3611563"/>
          </a:xfrm>
        </p:spPr>
        <p:txBody>
          <a:bodyPr>
            <a:noAutofit/>
          </a:bodyPr>
          <a:lstStyle/>
          <a:p>
            <a:r>
              <a:rPr lang="en-US" dirty="0" smtClean="0"/>
              <a:t>Protection and Advocacy (P&amp;A) </a:t>
            </a:r>
            <a:r>
              <a:rPr lang="en-US" dirty="0"/>
              <a:t>agencies have the authority to provide legal representation and other advocacy services, under all federal and state laws, to all people with disabilities (based on a system of priorities for services).  </a:t>
            </a:r>
            <a:endParaRPr lang="en-US" dirty="0" smtClean="0"/>
          </a:p>
          <a:p>
            <a:r>
              <a:rPr lang="en-US" dirty="0" smtClean="0"/>
              <a:t>Maintain </a:t>
            </a:r>
            <a:r>
              <a:rPr lang="en-US" dirty="0"/>
              <a:t>a presence in facilities that care for people with disabilities, where they monitor, investigate and attempt to remedy adverse conditions.  </a:t>
            </a:r>
            <a:endParaRPr lang="en-US" dirty="0" smtClean="0"/>
          </a:p>
        </p:txBody>
      </p:sp>
      <p:sp>
        <p:nvSpPr>
          <p:cNvPr id="2" name="Title 1"/>
          <p:cNvSpPr>
            <a:spLocks noGrp="1"/>
          </p:cNvSpPr>
          <p:nvPr>
            <p:ph type="title"/>
          </p:nvPr>
        </p:nvSpPr>
        <p:spPr/>
        <p:txBody>
          <a:bodyPr/>
          <a:lstStyle/>
          <a:p>
            <a:pPr algn="ctr"/>
            <a:r>
              <a:rPr lang="en-US" dirty="0" smtClean="0">
                <a:latin typeface="+mn-lt"/>
              </a:rPr>
              <a:t>Who are the P&amp;As ? </a:t>
            </a:r>
            <a:endParaRPr lang="en-US" dirty="0">
              <a:latin typeface="+mn-lt"/>
            </a:endParaRPr>
          </a:p>
        </p:txBody>
      </p:sp>
    </p:spTree>
    <p:extLst>
      <p:ext uri="{BB962C8B-B14F-4D97-AF65-F5344CB8AC3E}">
        <p14:creationId xmlns:p14="http://schemas.microsoft.com/office/powerpoint/2010/main" val="4190034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dirty="0" smtClean="0"/>
              <a:t>57 agencies: State and Federal Funds </a:t>
            </a:r>
          </a:p>
          <a:p>
            <a:r>
              <a:rPr lang="en-US" dirty="0" smtClean="0"/>
              <a:t>Lawyers with “Special Powers” </a:t>
            </a:r>
            <a:r>
              <a:rPr lang="en-US" dirty="0"/>
              <a:t>  </a:t>
            </a:r>
            <a:r>
              <a:rPr lang="en-US" dirty="0" smtClean="0"/>
              <a:t>(access and standing ) </a:t>
            </a:r>
            <a:endParaRPr lang="en-US" dirty="0"/>
          </a:p>
        </p:txBody>
      </p:sp>
      <p:sp>
        <p:nvSpPr>
          <p:cNvPr id="2" name="Title 1"/>
          <p:cNvSpPr>
            <a:spLocks noGrp="1"/>
          </p:cNvSpPr>
          <p:nvPr>
            <p:ph type="title"/>
          </p:nvPr>
        </p:nvSpPr>
        <p:spPr/>
        <p:txBody>
          <a:bodyPr/>
          <a:lstStyle/>
          <a:p>
            <a:pPr algn="ctr"/>
            <a:r>
              <a:rPr lang="en-US" dirty="0" smtClean="0">
                <a:latin typeface="+mn-lt"/>
              </a:rPr>
              <a:t>Who are the P&amp;As? Part 2</a:t>
            </a:r>
            <a:endParaRPr lang="en-US" dirty="0">
              <a:latin typeface="+mn-lt"/>
            </a:endParaRPr>
          </a:p>
        </p:txBody>
      </p:sp>
    </p:spTree>
    <p:extLst>
      <p:ext uri="{BB962C8B-B14F-4D97-AF65-F5344CB8AC3E}">
        <p14:creationId xmlns:p14="http://schemas.microsoft.com/office/powerpoint/2010/main" val="4207173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r>
              <a:rPr lang="en-US" altLang="en-US" dirty="0" smtClean="0">
                <a:latin typeface="+mj-lt"/>
              </a:rPr>
              <a:t>A view from the ground</a:t>
            </a:r>
          </a:p>
        </p:txBody>
      </p:sp>
      <p:sp>
        <p:nvSpPr>
          <p:cNvPr id="19459" name="Rectangle 3"/>
          <p:cNvSpPr>
            <a:spLocks noGrp="1"/>
          </p:cNvSpPr>
          <p:nvPr>
            <p:ph type="body" idx="1"/>
          </p:nvPr>
        </p:nvSpPr>
        <p:spPr>
          <a:xfrm>
            <a:off x="609600" y="2590800"/>
            <a:ext cx="7886700" cy="3457575"/>
          </a:xfrm>
        </p:spPr>
        <p:txBody>
          <a:bodyPr>
            <a:normAutofit lnSpcReduction="10000"/>
          </a:bodyPr>
          <a:lstStyle/>
          <a:p>
            <a:r>
              <a:rPr lang="en-US" altLang="en-US" dirty="0" smtClean="0"/>
              <a:t>Michigan P &amp; A’s long term work with children facing “push out”</a:t>
            </a:r>
          </a:p>
          <a:p>
            <a:r>
              <a:rPr lang="en-US" altLang="en-US" dirty="0" smtClean="0"/>
              <a:t>Potential impact of the “Dear Colleague Letter” for improved outcomes for student</a:t>
            </a:r>
          </a:p>
          <a:p>
            <a:r>
              <a:rPr lang="en-US" altLang="en-US" dirty="0" smtClean="0"/>
              <a:t>Meet the students:</a:t>
            </a:r>
          </a:p>
          <a:p>
            <a:pPr lvl="1"/>
            <a:r>
              <a:rPr lang="en-US" altLang="en-US" dirty="0" smtClean="0"/>
              <a:t>Joseph</a:t>
            </a:r>
          </a:p>
          <a:p>
            <a:pPr lvl="1"/>
            <a:r>
              <a:rPr lang="en-US" altLang="en-US" dirty="0" err="1" smtClean="0"/>
              <a:t>Markita</a:t>
            </a:r>
            <a:endParaRPr lang="en-US" altLang="en-US" dirty="0" smtClean="0"/>
          </a:p>
          <a:p>
            <a:pPr lvl="1"/>
            <a:r>
              <a:rPr lang="en-US" altLang="en-US" dirty="0" err="1" smtClean="0"/>
              <a:t>Da’Quan</a:t>
            </a:r>
            <a:endParaRPr lang="en-US" altLang="en-US" dirty="0" smtClean="0"/>
          </a:p>
        </p:txBody>
      </p:sp>
    </p:spTree>
    <p:extLst>
      <p:ext uri="{BB962C8B-B14F-4D97-AF65-F5344CB8AC3E}">
        <p14:creationId xmlns:p14="http://schemas.microsoft.com/office/powerpoint/2010/main" val="446048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lstStyle/>
          <a:p>
            <a:r>
              <a:rPr lang="en-US" altLang="en-US" dirty="0" smtClean="0">
                <a:latin typeface="+mj-lt"/>
              </a:rPr>
              <a:t>Why does the guidance matter?</a:t>
            </a:r>
          </a:p>
        </p:txBody>
      </p:sp>
      <p:sp>
        <p:nvSpPr>
          <p:cNvPr id="20483" name="Rectangle 3"/>
          <p:cNvSpPr>
            <a:spLocks noGrp="1"/>
          </p:cNvSpPr>
          <p:nvPr>
            <p:ph type="body" idx="1"/>
          </p:nvPr>
        </p:nvSpPr>
        <p:spPr>
          <a:xfrm>
            <a:off x="609600" y="2743200"/>
            <a:ext cx="7886700" cy="3509963"/>
          </a:xfrm>
        </p:spPr>
        <p:txBody>
          <a:bodyPr>
            <a:normAutofit fontScale="92500"/>
          </a:bodyPr>
          <a:lstStyle/>
          <a:p>
            <a:r>
              <a:rPr lang="en-US" altLang="en-US" dirty="0" smtClean="0"/>
              <a:t>Schools still struggle to appropriately address disability-related behavior</a:t>
            </a:r>
          </a:p>
          <a:p>
            <a:r>
              <a:rPr lang="en-US" altLang="en-US" dirty="0" smtClean="0"/>
              <a:t>Continuing lack of understanding about the role of behavior supports in improving outcomes</a:t>
            </a:r>
          </a:p>
          <a:p>
            <a:r>
              <a:rPr lang="en-US" altLang="en-US" dirty="0" smtClean="0"/>
              <a:t>Information in one place that clarifies and assisting in correcting widely held noncompliant practices</a:t>
            </a:r>
          </a:p>
          <a:p>
            <a:r>
              <a:rPr lang="en-US" altLang="en-US" dirty="0" smtClean="0"/>
              <a:t>Great potential for vastly improved student outcomes</a:t>
            </a:r>
          </a:p>
        </p:txBody>
      </p:sp>
    </p:spTree>
    <p:extLst>
      <p:ext uri="{BB962C8B-B14F-4D97-AF65-F5344CB8AC3E}">
        <p14:creationId xmlns:p14="http://schemas.microsoft.com/office/powerpoint/2010/main" val="1742794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0"/>
            <a:ext cx="8229600" cy="3992563"/>
          </a:xfrm>
        </p:spPr>
        <p:txBody>
          <a:bodyPr>
            <a:normAutofit/>
          </a:bodyPr>
          <a:lstStyle/>
          <a:p>
            <a:r>
              <a:rPr lang="en-US" sz="3200" dirty="0" smtClean="0"/>
              <a:t>Welcome – Nancy </a:t>
            </a:r>
            <a:r>
              <a:rPr lang="en-US" sz="3200" dirty="0" err="1" smtClean="0"/>
              <a:t>Reder</a:t>
            </a:r>
            <a:r>
              <a:rPr lang="en-US" sz="3200" dirty="0" smtClean="0"/>
              <a:t>, NASDSE</a:t>
            </a:r>
          </a:p>
          <a:p>
            <a:r>
              <a:rPr lang="en-US" sz="3200" dirty="0" smtClean="0"/>
              <a:t>Overview of the Dear Colleague Letter – Renee Bradley, OSEP</a:t>
            </a:r>
          </a:p>
          <a:p>
            <a:r>
              <a:rPr lang="en-US" sz="3200" dirty="0" smtClean="0"/>
              <a:t>Discussion of Informal Removals – Diane Smith Howard , NDRN, and </a:t>
            </a:r>
            <a:r>
              <a:rPr lang="en-US" sz="3200" dirty="0"/>
              <a:t>Kris </a:t>
            </a:r>
            <a:r>
              <a:rPr lang="en-US" sz="3200" dirty="0" err="1" smtClean="0"/>
              <a:t>Keranen</a:t>
            </a:r>
            <a:r>
              <a:rPr lang="en-US" sz="3200" dirty="0" smtClean="0"/>
              <a:t>, MI P&amp;A</a:t>
            </a:r>
          </a:p>
          <a:p>
            <a:endParaRPr lang="en-US" dirty="0"/>
          </a:p>
          <a:p>
            <a:endParaRPr lang="en-US" dirty="0" smtClean="0"/>
          </a:p>
          <a:p>
            <a:endParaRPr lang="en-US" dirty="0"/>
          </a:p>
        </p:txBody>
      </p:sp>
      <p:sp>
        <p:nvSpPr>
          <p:cNvPr id="3" name="Title 2"/>
          <p:cNvSpPr>
            <a:spLocks noGrp="1"/>
          </p:cNvSpPr>
          <p:nvPr>
            <p:ph type="title"/>
          </p:nvPr>
        </p:nvSpPr>
        <p:spPr/>
        <p:txBody>
          <a:bodyPr/>
          <a:lstStyle/>
          <a:p>
            <a:r>
              <a:rPr lang="en-US" dirty="0" smtClean="0">
                <a:latin typeface="+mj-lt"/>
              </a:rPr>
              <a:t>Agenda for the Webinar</a:t>
            </a:r>
            <a:endParaRPr lang="en-US" dirty="0">
              <a:latin typeface="+mj-lt"/>
            </a:endParaRPr>
          </a:p>
        </p:txBody>
      </p:sp>
    </p:spTree>
    <p:extLst>
      <p:ext uri="{BB962C8B-B14F-4D97-AF65-F5344CB8AC3E}">
        <p14:creationId xmlns:p14="http://schemas.microsoft.com/office/powerpoint/2010/main" val="1251613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229600" cy="3916363"/>
          </a:xfrm>
        </p:spPr>
        <p:txBody>
          <a:bodyPr>
            <a:normAutofit fontScale="92500"/>
          </a:bodyPr>
          <a:lstStyle/>
          <a:p>
            <a:r>
              <a:rPr lang="en-US" dirty="0" smtClean="0"/>
              <a:t>IDEA and Section 504 Statute and Regulations (e.g. FAPE/LRE/ Discipline Protections; Federal guidance: 3 Factor Test </a:t>
            </a:r>
          </a:p>
          <a:p>
            <a:pPr lvl="1"/>
            <a:r>
              <a:rPr lang="en-US" dirty="0" smtClean="0"/>
              <a:t>IEP and Section 504 Meetings </a:t>
            </a:r>
          </a:p>
          <a:p>
            <a:pPr lvl="1"/>
            <a:r>
              <a:rPr lang="en-US" dirty="0" smtClean="0"/>
              <a:t>Appeals as necessary ( due process and complaints)</a:t>
            </a:r>
          </a:p>
          <a:p>
            <a:r>
              <a:rPr lang="en-US" dirty="0" smtClean="0"/>
              <a:t>State regulation (tutoring, SSD process) and state complaints</a:t>
            </a:r>
          </a:p>
          <a:p>
            <a:r>
              <a:rPr lang="en-US" dirty="0" smtClean="0"/>
              <a:t>Data Collection:  Add to the Civil Rights Data Collection </a:t>
            </a:r>
          </a:p>
          <a:p>
            <a:r>
              <a:rPr lang="en-US" dirty="0" smtClean="0"/>
              <a:t>Truancy Analysis</a:t>
            </a:r>
          </a:p>
          <a:p>
            <a:endParaRPr lang="en-US" dirty="0" smtClean="0"/>
          </a:p>
        </p:txBody>
      </p:sp>
      <p:sp>
        <p:nvSpPr>
          <p:cNvPr id="2" name="Title 1"/>
          <p:cNvSpPr>
            <a:spLocks noGrp="1"/>
          </p:cNvSpPr>
          <p:nvPr>
            <p:ph type="title"/>
          </p:nvPr>
        </p:nvSpPr>
        <p:spPr/>
        <p:txBody>
          <a:bodyPr/>
          <a:lstStyle/>
          <a:p>
            <a:pPr algn="ctr"/>
            <a:r>
              <a:rPr lang="en-US" dirty="0" smtClean="0">
                <a:latin typeface="+mn-lt"/>
              </a:rPr>
              <a:t>Some Approaches …</a:t>
            </a:r>
            <a:endParaRPr lang="en-US" dirty="0">
              <a:latin typeface="+mn-lt"/>
            </a:endParaRPr>
          </a:p>
        </p:txBody>
      </p:sp>
    </p:spTree>
    <p:extLst>
      <p:ext uri="{BB962C8B-B14F-4D97-AF65-F5344CB8AC3E}">
        <p14:creationId xmlns:p14="http://schemas.microsoft.com/office/powerpoint/2010/main" val="2365281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lnSpc>
                <a:spcPct val="120000"/>
              </a:lnSpc>
              <a:buNone/>
            </a:pPr>
            <a:r>
              <a:rPr lang="en-US" sz="3800" b="1" dirty="0" smtClean="0"/>
              <a:t>Kris </a:t>
            </a:r>
            <a:r>
              <a:rPr lang="en-US" sz="3800" b="1" dirty="0" err="1" smtClean="0"/>
              <a:t>Keranen</a:t>
            </a:r>
            <a:r>
              <a:rPr lang="en-US" sz="3800" b="1" dirty="0" smtClean="0"/>
              <a:t>: </a:t>
            </a:r>
            <a:r>
              <a:rPr lang="en-US" sz="3800" dirty="0" smtClean="0"/>
              <a:t>Advocate; Michigan Protection and Advocacy Service, Inc.; (906) 228-5910 or (866) 928-5910; KKeranen@mpas.org</a:t>
            </a:r>
            <a:endParaRPr lang="en-US" sz="3800" b="1" dirty="0" smtClean="0"/>
          </a:p>
          <a:p>
            <a:pPr marL="0" indent="0">
              <a:lnSpc>
                <a:spcPct val="120000"/>
              </a:lnSpc>
              <a:buNone/>
            </a:pPr>
            <a:r>
              <a:rPr lang="en-US" sz="3800" b="1" dirty="0" smtClean="0"/>
              <a:t>Diane Smith Howard: </a:t>
            </a:r>
            <a:r>
              <a:rPr lang="en-US" sz="3800" dirty="0" smtClean="0"/>
              <a:t>Senior Staff Attorney for Juvenile Justice and Education Issues; National Disability Rights Network (NDRN); (207) 522-2871; diane.smithhoward@ndrn.org</a:t>
            </a:r>
          </a:p>
          <a:p>
            <a:endParaRPr lang="en-US" sz="3200" dirty="0" smtClean="0"/>
          </a:p>
          <a:p>
            <a:endParaRPr lang="en-US" sz="3200" dirty="0"/>
          </a:p>
        </p:txBody>
      </p:sp>
      <p:sp>
        <p:nvSpPr>
          <p:cNvPr id="2" name="Title 1"/>
          <p:cNvSpPr>
            <a:spLocks noGrp="1"/>
          </p:cNvSpPr>
          <p:nvPr>
            <p:ph type="title"/>
          </p:nvPr>
        </p:nvSpPr>
        <p:spPr/>
        <p:txBody>
          <a:bodyPr/>
          <a:lstStyle/>
          <a:p>
            <a:pPr algn="ctr"/>
            <a:r>
              <a:rPr lang="en-US" dirty="0" smtClean="0">
                <a:latin typeface="+mn-lt"/>
              </a:rPr>
              <a:t>Contact </a:t>
            </a:r>
            <a:endParaRPr lang="en-US" dirty="0">
              <a:latin typeface="+mn-lt"/>
            </a:endParaRPr>
          </a:p>
        </p:txBody>
      </p:sp>
    </p:spTree>
    <p:extLst>
      <p:ext uri="{BB962C8B-B14F-4D97-AF65-F5344CB8AC3E}">
        <p14:creationId xmlns:p14="http://schemas.microsoft.com/office/powerpoint/2010/main" val="2596746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Participants will remain muted to ensure the highest sound quality.  Please enter your questions in the chat box, either addressed to “Everyone” or “Presenters.”</a:t>
            </a:r>
            <a:endParaRPr lang="en-US" dirty="0"/>
          </a:p>
        </p:txBody>
      </p:sp>
      <p:sp>
        <p:nvSpPr>
          <p:cNvPr id="2" name="Title 1"/>
          <p:cNvSpPr>
            <a:spLocks noGrp="1"/>
          </p:cNvSpPr>
          <p:nvPr>
            <p:ph type="title"/>
          </p:nvPr>
        </p:nvSpPr>
        <p:spPr/>
        <p:txBody>
          <a:bodyPr/>
          <a:lstStyle/>
          <a:p>
            <a:r>
              <a:rPr lang="en-US" dirty="0" smtClean="0">
                <a:latin typeface="+mj-lt"/>
              </a:rPr>
              <a:t>Questions?</a:t>
            </a:r>
            <a:endParaRPr lang="en-US" dirty="0">
              <a:latin typeface="+mj-lt"/>
            </a:endParaRPr>
          </a:p>
        </p:txBody>
      </p:sp>
    </p:spTree>
    <p:extLst>
      <p:ext uri="{BB962C8B-B14F-4D97-AF65-F5344CB8AC3E}">
        <p14:creationId xmlns:p14="http://schemas.microsoft.com/office/powerpoint/2010/main" val="2619042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lstStyle/>
          <a:p>
            <a:r>
              <a:rPr lang="en-US" dirty="0" smtClean="0"/>
              <a:t>Todd </a:t>
            </a:r>
            <a:r>
              <a:rPr lang="en-US" dirty="0" err="1" smtClean="0"/>
              <a:t>Loftin</a:t>
            </a:r>
            <a:r>
              <a:rPr lang="en-US" dirty="0" smtClean="0"/>
              <a:t/>
            </a:r>
            <a:br>
              <a:rPr lang="en-US" dirty="0" smtClean="0"/>
            </a:br>
            <a:r>
              <a:rPr lang="en-US" sz="3200" dirty="0" smtClean="0"/>
              <a:t>Executive Director of Special Education Services</a:t>
            </a:r>
            <a:br>
              <a:rPr lang="en-US" sz="3200" dirty="0" smtClean="0"/>
            </a:br>
            <a:r>
              <a:rPr lang="en-US" sz="3200" dirty="0" smtClean="0"/>
              <a:t>Oklahoma Department of Education</a:t>
            </a:r>
            <a:r>
              <a:rPr lang="en-US" sz="3200" dirty="0"/>
              <a:t/>
            </a:r>
            <a:br>
              <a:rPr lang="en-US" sz="3200" dirty="0"/>
            </a:br>
            <a:r>
              <a:rPr lang="en-US" sz="3200" dirty="0">
                <a:hlinkClick r:id="rId2"/>
              </a:rPr>
              <a:t>http://</a:t>
            </a:r>
            <a:r>
              <a:rPr lang="en-US" sz="3200" dirty="0" smtClean="0">
                <a:hlinkClick r:id="rId2"/>
              </a:rPr>
              <a:t>sde.ok.gov/sde/special-education</a:t>
            </a:r>
            <a:r>
              <a:rPr lang="en-US" sz="3200" dirty="0" smtClean="0"/>
              <a:t/>
            </a:r>
            <a:br>
              <a:rPr lang="en-US" sz="3200" dirty="0" smtClean="0"/>
            </a:br>
            <a:r>
              <a:rPr lang="en-US" dirty="0" smtClean="0"/>
              <a:t/>
            </a:r>
            <a:br>
              <a:rPr lang="en-US" dirty="0" smtClean="0"/>
            </a:br>
            <a:r>
              <a:rPr lang="en-US" dirty="0" smtClean="0"/>
              <a:t>Sharon </a:t>
            </a:r>
            <a:r>
              <a:rPr lang="en-US" dirty="0" err="1" smtClean="0"/>
              <a:t>Coppedge</a:t>
            </a:r>
            <a:r>
              <a:rPr lang="en-US" dirty="0" smtClean="0"/>
              <a:t> Long</a:t>
            </a:r>
            <a:br>
              <a:rPr lang="en-US" dirty="0" smtClean="0"/>
            </a:br>
            <a:r>
              <a:rPr lang="en-US" sz="3200" dirty="0" smtClean="0"/>
              <a:t>Executive Director</a:t>
            </a:r>
            <a:br>
              <a:rPr lang="en-US" sz="3200" dirty="0" smtClean="0"/>
            </a:br>
            <a:r>
              <a:rPr lang="en-US" sz="3200" dirty="0" smtClean="0"/>
              <a:t>Oklahoma </a:t>
            </a:r>
            <a:r>
              <a:rPr lang="en-US" sz="3200" dirty="0"/>
              <a:t>Parent </a:t>
            </a:r>
            <a:r>
              <a:rPr lang="en-US" sz="3200" dirty="0" smtClean="0"/>
              <a:t>Center</a:t>
            </a:r>
            <a:br>
              <a:rPr lang="en-US" sz="3200" dirty="0" smtClean="0"/>
            </a:br>
            <a:r>
              <a:rPr lang="en-US" sz="3200" dirty="0" smtClean="0">
                <a:hlinkClick r:id="rId3"/>
              </a:rPr>
              <a:t>http</a:t>
            </a:r>
            <a:r>
              <a:rPr lang="en-US" sz="3200" dirty="0">
                <a:hlinkClick r:id="rId3"/>
              </a:rPr>
              <a:t>://</a:t>
            </a:r>
            <a:r>
              <a:rPr lang="en-US" sz="3200" dirty="0" smtClean="0">
                <a:hlinkClick r:id="rId3"/>
              </a:rPr>
              <a:t>oklahomaparentscenter.org</a:t>
            </a:r>
            <a:r>
              <a:rPr lang="en-US" sz="3200" dirty="0" smtClean="0"/>
              <a:t/>
            </a:r>
            <a:br>
              <a:rPr lang="en-US" sz="3200" dirty="0" smtClean="0"/>
            </a:br>
            <a:r>
              <a:rPr lang="en-US" sz="3200" dirty="0" smtClean="0"/>
              <a:t/>
            </a:r>
            <a:br>
              <a:rPr lang="en-US" sz="3200" dirty="0" smtClean="0"/>
            </a:br>
            <a:r>
              <a:rPr lang="en-US" sz="3200" dirty="0"/>
              <a:t/>
            </a:r>
            <a:br>
              <a:rPr lang="en-US" sz="3200" dirty="0"/>
            </a:br>
            <a:endParaRPr lang="en-US" sz="3200" dirty="0"/>
          </a:p>
        </p:txBody>
      </p:sp>
    </p:spTree>
    <p:extLst>
      <p:ext uri="{BB962C8B-B14F-4D97-AF65-F5344CB8AC3E}">
        <p14:creationId xmlns:p14="http://schemas.microsoft.com/office/powerpoint/2010/main" val="3976630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Participants will remain muted to ensure the highest sound quality.  Please enter your questions in the chat box, either addressed to “Everyone” or “Presenters.”</a:t>
            </a:r>
            <a:endParaRPr lang="en-US" dirty="0"/>
          </a:p>
        </p:txBody>
      </p:sp>
      <p:sp>
        <p:nvSpPr>
          <p:cNvPr id="2" name="Title 1"/>
          <p:cNvSpPr>
            <a:spLocks noGrp="1"/>
          </p:cNvSpPr>
          <p:nvPr>
            <p:ph type="title"/>
          </p:nvPr>
        </p:nvSpPr>
        <p:spPr/>
        <p:txBody>
          <a:bodyPr/>
          <a:lstStyle/>
          <a:p>
            <a:r>
              <a:rPr lang="en-US" dirty="0" smtClean="0">
                <a:latin typeface="+mj-lt"/>
              </a:rPr>
              <a:t>Questions?</a:t>
            </a:r>
            <a:endParaRPr lang="en-US" dirty="0">
              <a:latin typeface="+mj-lt"/>
            </a:endParaRPr>
          </a:p>
        </p:txBody>
      </p:sp>
    </p:spTree>
    <p:extLst>
      <p:ext uri="{BB962C8B-B14F-4D97-AF65-F5344CB8AC3E}">
        <p14:creationId xmlns:p14="http://schemas.microsoft.com/office/powerpoint/2010/main" val="2619042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Debra Jennings</a:t>
            </a:r>
            <a:br>
              <a:rPr lang="en-US" dirty="0" smtClean="0"/>
            </a:br>
            <a:r>
              <a:rPr lang="en-US" sz="3200" dirty="0" smtClean="0"/>
              <a:t>Director</a:t>
            </a:r>
            <a:br>
              <a:rPr lang="en-US" sz="3200" dirty="0" smtClean="0"/>
            </a:br>
            <a:r>
              <a:rPr lang="en-US" sz="3200" dirty="0" smtClean="0"/>
              <a:t>Center for Parent Information and Resources </a:t>
            </a:r>
            <a:br>
              <a:rPr lang="en-US" sz="3200" dirty="0" smtClean="0"/>
            </a:br>
            <a:r>
              <a:rPr lang="en-US" sz="3200" dirty="0" smtClean="0"/>
              <a:t>at the </a:t>
            </a:r>
            <a:br>
              <a:rPr lang="en-US" sz="3200" dirty="0" smtClean="0"/>
            </a:br>
            <a:r>
              <a:rPr lang="en-US" sz="3200" dirty="0" smtClean="0"/>
              <a:t>Statewide Parent Advocacy Network</a:t>
            </a:r>
            <a:br>
              <a:rPr lang="en-US" sz="3200" dirty="0" smtClean="0"/>
            </a:br>
            <a:r>
              <a:rPr lang="en-US" sz="3200" dirty="0" smtClean="0"/>
              <a:t>www.parentcenterhub.org</a:t>
            </a:r>
            <a:endParaRPr lang="en-US" sz="3200" dirty="0"/>
          </a:p>
        </p:txBody>
      </p:sp>
    </p:spTree>
    <p:extLst>
      <p:ext uri="{BB962C8B-B14F-4D97-AF65-F5344CB8AC3E}">
        <p14:creationId xmlns:p14="http://schemas.microsoft.com/office/powerpoint/2010/main" val="1218020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title="&quot;&quot;"/>
          <p:cNvSpPr>
            <a:spLocks noChangeArrowheads="1"/>
          </p:cNvSpPr>
          <p:nvPr/>
        </p:nvSpPr>
        <p:spPr bwMode="auto">
          <a:xfrm>
            <a:off x="0" y="1784350"/>
            <a:ext cx="9144000" cy="3187700"/>
          </a:xfrm>
          <a:prstGeom prst="rect">
            <a:avLst/>
          </a:prstGeom>
          <a:solidFill>
            <a:srgbClr val="D7E4BD"/>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eaLnBrk="0" fontAlgn="base" hangingPunct="0">
              <a:spcBef>
                <a:spcPct val="0"/>
              </a:spcBef>
              <a:spcAft>
                <a:spcPct val="0"/>
              </a:spcAft>
              <a:defRPr/>
            </a:pPr>
            <a:endParaRPr lang="en-US" b="1">
              <a:solidFill>
                <a:prstClr val="white"/>
              </a:solidFill>
              <a:ea typeface="MS PGothic" pitchFamily="34" charset="-128"/>
            </a:endParaRPr>
          </a:p>
        </p:txBody>
      </p:sp>
      <p:sp>
        <p:nvSpPr>
          <p:cNvPr id="14338" name="Line 4" title="&quot;&quot;"/>
          <p:cNvSpPr>
            <a:spLocks noChangeShapeType="1"/>
          </p:cNvSpPr>
          <p:nvPr/>
        </p:nvSpPr>
        <p:spPr bwMode="auto">
          <a:xfrm>
            <a:off x="714375" y="915988"/>
            <a:ext cx="5414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b="1">
              <a:solidFill>
                <a:prstClr val="black"/>
              </a:solidFill>
              <a:latin typeface="Arial" pitchFamily="34" charset="0"/>
              <a:ea typeface="MS PGothic" pitchFamily="34" charset="-128"/>
            </a:endParaRPr>
          </a:p>
        </p:txBody>
      </p:sp>
      <p:pic>
        <p:nvPicPr>
          <p:cNvPr id="14340" name="Picture 8" descr="logoscreenshot-without name" title="CPIR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3975" y="79375"/>
            <a:ext cx="2132013"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title="&quot;&quot;"/>
          <p:cNvCxnSpPr>
            <a:cxnSpLocks noChangeShapeType="1"/>
          </p:cNvCxnSpPr>
          <p:nvPr/>
        </p:nvCxnSpPr>
        <p:spPr bwMode="auto">
          <a:xfrm>
            <a:off x="4572000" y="1936750"/>
            <a:ext cx="0" cy="2895600"/>
          </a:xfrm>
          <a:prstGeom prst="line">
            <a:avLst/>
          </a:prstGeom>
          <a:noFill/>
          <a:ln w="12700">
            <a:solidFill>
              <a:schemeClr val="tx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4346" name="TextBox 39"/>
          <p:cNvSpPr txBox="1">
            <a:spLocks noChangeArrowheads="1"/>
          </p:cNvSpPr>
          <p:nvPr/>
        </p:nvSpPr>
        <p:spPr bwMode="auto">
          <a:xfrm>
            <a:off x="4749800" y="5245100"/>
            <a:ext cx="34623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defTabSz="457200" eaLnBrk="0" fontAlgn="base" hangingPunct="0">
              <a:spcBef>
                <a:spcPct val="0"/>
              </a:spcBef>
              <a:spcAft>
                <a:spcPct val="0"/>
              </a:spcAft>
            </a:pPr>
            <a:r>
              <a:rPr lang="en-US" altLang="en-US" sz="2200" b="0" dirty="0">
                <a:solidFill>
                  <a:srgbClr val="1F497D"/>
                </a:solidFill>
                <a:latin typeface="Calibri" pitchFamily="34" charset="0"/>
              </a:rPr>
              <a:t>There are </a:t>
            </a:r>
            <a:r>
              <a:rPr lang="en-US" altLang="en-US" sz="2200" dirty="0" smtClean="0">
                <a:solidFill>
                  <a:srgbClr val="1F497D"/>
                </a:solidFill>
                <a:latin typeface="Calibri" pitchFamily="34" charset="0"/>
              </a:rPr>
              <a:t>almost 90 </a:t>
            </a:r>
            <a:r>
              <a:rPr lang="en-US" altLang="en-US" sz="2200" b="0" dirty="0">
                <a:solidFill>
                  <a:srgbClr val="1F497D"/>
                </a:solidFill>
                <a:latin typeface="Calibri" pitchFamily="34" charset="0"/>
              </a:rPr>
              <a:t>Parent Centers nationwide</a:t>
            </a:r>
          </a:p>
        </p:txBody>
      </p:sp>
      <p:sp>
        <p:nvSpPr>
          <p:cNvPr id="14345" name="TextBox 39"/>
          <p:cNvSpPr txBox="1">
            <a:spLocks noChangeArrowheads="1"/>
          </p:cNvSpPr>
          <p:nvPr/>
        </p:nvSpPr>
        <p:spPr bwMode="auto">
          <a:xfrm>
            <a:off x="1117600" y="5245100"/>
            <a:ext cx="31543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defTabSz="457200" eaLnBrk="0" fontAlgn="base" hangingPunct="0">
              <a:spcBef>
                <a:spcPct val="0"/>
              </a:spcBef>
              <a:spcAft>
                <a:spcPct val="0"/>
              </a:spcAft>
            </a:pPr>
            <a:r>
              <a:rPr lang="en-US" altLang="en-US" sz="2200" b="0" dirty="0">
                <a:solidFill>
                  <a:srgbClr val="1F497D"/>
                </a:solidFill>
                <a:latin typeface="Calibri" pitchFamily="34" charset="0"/>
              </a:rPr>
              <a:t>There’s at least </a:t>
            </a:r>
            <a:r>
              <a:rPr lang="en-US" altLang="en-US" sz="2200" dirty="0">
                <a:solidFill>
                  <a:srgbClr val="1F497D"/>
                </a:solidFill>
                <a:latin typeface="Calibri" pitchFamily="34" charset="0"/>
              </a:rPr>
              <a:t>1 Parent Center </a:t>
            </a:r>
            <a:r>
              <a:rPr lang="en-US" altLang="en-US" sz="2200" b="0" dirty="0">
                <a:solidFill>
                  <a:srgbClr val="1F497D"/>
                </a:solidFill>
                <a:latin typeface="Calibri" pitchFamily="34" charset="0"/>
              </a:rPr>
              <a:t>in every State</a:t>
            </a:r>
          </a:p>
        </p:txBody>
      </p:sp>
      <p:sp>
        <p:nvSpPr>
          <p:cNvPr id="14343" name="Rectangle 1" title="&quot;&quot;"/>
          <p:cNvSpPr>
            <a:spLocks noChangeArrowheads="1"/>
          </p:cNvSpPr>
          <p:nvPr/>
        </p:nvSpPr>
        <p:spPr bwMode="auto">
          <a:xfrm>
            <a:off x="5367338" y="1846263"/>
            <a:ext cx="2986087"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defTabSz="457200" eaLnBrk="0" fontAlgn="base" hangingPunct="0">
              <a:spcBef>
                <a:spcPct val="0"/>
              </a:spcBef>
              <a:spcAft>
                <a:spcPct val="0"/>
              </a:spcAft>
            </a:pPr>
            <a:r>
              <a:rPr lang="en-US" altLang="en-US" dirty="0">
                <a:solidFill>
                  <a:srgbClr val="1F497D"/>
                </a:solidFill>
                <a:latin typeface="Calibri" pitchFamily="34" charset="0"/>
              </a:rPr>
              <a:t>Last year, more than:</a:t>
            </a:r>
            <a:endParaRPr lang="en-US" altLang="en-US" sz="1400" b="0" dirty="0">
              <a:solidFill>
                <a:srgbClr val="1F497D"/>
              </a:solidFill>
              <a:latin typeface="Calibri" pitchFamily="34" charset="0"/>
            </a:endParaRPr>
          </a:p>
          <a:p>
            <a:pPr algn="ctr" defTabSz="457200" eaLnBrk="0" fontAlgn="base" hangingPunct="0">
              <a:spcBef>
                <a:spcPct val="0"/>
              </a:spcBef>
              <a:spcAft>
                <a:spcPct val="0"/>
              </a:spcAft>
            </a:pPr>
            <a:r>
              <a:rPr lang="en-US" altLang="en-US" sz="2200" dirty="0">
                <a:solidFill>
                  <a:srgbClr val="A50021"/>
                </a:solidFill>
                <a:latin typeface="Calibri" pitchFamily="34" charset="0"/>
              </a:rPr>
              <a:t>650,000</a:t>
            </a:r>
            <a:r>
              <a:rPr lang="en-US" altLang="en-US" sz="2200" b="0" dirty="0">
                <a:solidFill>
                  <a:srgbClr val="000000"/>
                </a:solidFill>
                <a:latin typeface="Calibri" pitchFamily="34" charset="0"/>
              </a:rPr>
              <a:t> contacts with parents for </a:t>
            </a:r>
            <a:br>
              <a:rPr lang="en-US" altLang="en-US" sz="2200" b="0" dirty="0">
                <a:solidFill>
                  <a:srgbClr val="000000"/>
                </a:solidFill>
                <a:latin typeface="Calibri" pitchFamily="34" charset="0"/>
              </a:rPr>
            </a:br>
            <a:r>
              <a:rPr lang="en-US" altLang="en-US" sz="2200" b="0" dirty="0">
                <a:solidFill>
                  <a:srgbClr val="000000"/>
                </a:solidFill>
                <a:latin typeface="Calibri" pitchFamily="34" charset="0"/>
              </a:rPr>
              <a:t>training and individual assistance</a:t>
            </a:r>
          </a:p>
          <a:p>
            <a:pPr algn="ctr" defTabSz="457200" eaLnBrk="0" fontAlgn="base" hangingPunct="0">
              <a:spcBef>
                <a:spcPct val="0"/>
              </a:spcBef>
              <a:spcAft>
                <a:spcPct val="0"/>
              </a:spcAft>
            </a:pPr>
            <a:r>
              <a:rPr lang="en-US" altLang="en-US" sz="2200" b="0" dirty="0">
                <a:solidFill>
                  <a:srgbClr val="000000"/>
                </a:solidFill>
                <a:latin typeface="Calibri" pitchFamily="34" charset="0"/>
              </a:rPr>
              <a:t>and,</a:t>
            </a:r>
          </a:p>
          <a:p>
            <a:pPr algn="ctr" defTabSz="457200" eaLnBrk="0" fontAlgn="base" hangingPunct="0">
              <a:spcBef>
                <a:spcPct val="0"/>
              </a:spcBef>
              <a:spcAft>
                <a:spcPct val="0"/>
              </a:spcAft>
            </a:pPr>
            <a:r>
              <a:rPr lang="en-US" altLang="en-US" sz="2200" dirty="0">
                <a:solidFill>
                  <a:srgbClr val="A50021"/>
                </a:solidFill>
                <a:latin typeface="Calibri" pitchFamily="34" charset="0"/>
              </a:rPr>
              <a:t>14,000 state, local and federal systems change meetings</a:t>
            </a:r>
            <a:r>
              <a:rPr lang="en-US" altLang="en-US" sz="2200" b="0" dirty="0">
                <a:solidFill>
                  <a:srgbClr val="000000"/>
                </a:solidFill>
                <a:latin typeface="Calibri" pitchFamily="34" charset="0"/>
              </a:rPr>
              <a:t> attended.</a:t>
            </a:r>
            <a:endParaRPr lang="en-US" altLang="en-US" sz="2200" b="0" dirty="0">
              <a:solidFill>
                <a:prstClr val="black"/>
              </a:solidFill>
            </a:endParaRPr>
          </a:p>
        </p:txBody>
      </p:sp>
      <p:sp>
        <p:nvSpPr>
          <p:cNvPr id="14341" name="TextBox 39"/>
          <p:cNvSpPr txBox="1">
            <a:spLocks noChangeArrowheads="1"/>
          </p:cNvSpPr>
          <p:nvPr/>
        </p:nvSpPr>
        <p:spPr bwMode="auto">
          <a:xfrm>
            <a:off x="436563" y="1795463"/>
            <a:ext cx="3835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defTabSz="457200" eaLnBrk="0" fontAlgn="base" hangingPunct="0">
              <a:spcBef>
                <a:spcPct val="0"/>
              </a:spcBef>
              <a:spcAft>
                <a:spcPct val="0"/>
              </a:spcAft>
              <a:defRPr/>
            </a:pPr>
            <a:r>
              <a:rPr lang="en-US" dirty="0" smtClean="0">
                <a:solidFill>
                  <a:srgbClr val="A82B38"/>
                </a:solidFill>
                <a:latin typeface="Calibri" charset="0"/>
              </a:rPr>
              <a:t>Parent Centers </a:t>
            </a:r>
            <a:r>
              <a:rPr lang="en-US" dirty="0" smtClean="0">
                <a:solidFill>
                  <a:srgbClr val="1F497D"/>
                </a:solidFill>
                <a:latin typeface="Calibri" charset="0"/>
              </a:rPr>
              <a:t>prepare parents of children with disabilities to: </a:t>
            </a:r>
          </a:p>
          <a:p>
            <a:pPr marL="342900" indent="-342900" defTabSz="457200" eaLnBrk="0" fontAlgn="base" hangingPunct="0">
              <a:spcBef>
                <a:spcPct val="0"/>
              </a:spcBef>
              <a:spcAft>
                <a:spcPct val="0"/>
              </a:spcAft>
              <a:buFont typeface="Arial"/>
              <a:buChar char="•"/>
              <a:defRPr/>
            </a:pPr>
            <a:r>
              <a:rPr lang="en-US" dirty="0" smtClean="0">
                <a:solidFill>
                  <a:srgbClr val="1F497D"/>
                </a:solidFill>
                <a:latin typeface="Calibri" charset="0"/>
              </a:rPr>
              <a:t>Be effective advocates for their children, </a:t>
            </a:r>
            <a:r>
              <a:rPr lang="en-US" i="1" dirty="0" smtClean="0">
                <a:solidFill>
                  <a:srgbClr val="A50021"/>
                </a:solidFill>
                <a:latin typeface="Calibri" charset="0"/>
              </a:rPr>
              <a:t>AND</a:t>
            </a:r>
          </a:p>
          <a:p>
            <a:pPr marL="342900" indent="-342900" defTabSz="457200" eaLnBrk="0" fontAlgn="base" hangingPunct="0">
              <a:spcBef>
                <a:spcPct val="0"/>
              </a:spcBef>
              <a:spcAft>
                <a:spcPct val="0"/>
              </a:spcAft>
              <a:buFont typeface="Arial"/>
              <a:buChar char="•"/>
              <a:defRPr/>
            </a:pPr>
            <a:r>
              <a:rPr lang="en-US" dirty="0" smtClean="0">
                <a:solidFill>
                  <a:srgbClr val="1F497D"/>
                </a:solidFill>
                <a:latin typeface="Calibri" charset="0"/>
              </a:rPr>
              <a:t>Improve education and other systems for all children. </a:t>
            </a:r>
          </a:p>
        </p:txBody>
      </p:sp>
      <p:sp>
        <p:nvSpPr>
          <p:cNvPr id="25" name="TextBox 24"/>
          <p:cNvSpPr txBox="1"/>
          <p:nvPr/>
        </p:nvSpPr>
        <p:spPr>
          <a:xfrm>
            <a:off x="714375" y="939800"/>
            <a:ext cx="5414963" cy="430213"/>
          </a:xfrm>
          <a:prstGeom prst="rect">
            <a:avLst/>
          </a:prstGeom>
          <a:noFill/>
        </p:spPr>
        <p:txBody>
          <a:bodyPr>
            <a:spAutoFit/>
          </a:bodyPr>
          <a:lstStyle/>
          <a:p>
            <a:pPr algn="ctr" defTabSz="2194560" eaLnBrk="0" hangingPunct="0">
              <a:defRPr/>
            </a:pPr>
            <a:r>
              <a:rPr lang="en-US" sz="2200" dirty="0">
                <a:solidFill>
                  <a:prstClr val="black">
                    <a:lumMod val="50000"/>
                    <a:lumOff val="50000"/>
                  </a:prstClr>
                </a:solidFill>
                <a:ea typeface="MS PGothic" pitchFamily="34" charset="-128"/>
              </a:rPr>
              <a:t>http://www.parentcenterhub.org/</a:t>
            </a:r>
          </a:p>
        </p:txBody>
      </p:sp>
      <p:sp>
        <p:nvSpPr>
          <p:cNvPr id="14339" name="Rectangle 7"/>
          <p:cNvSpPr>
            <a:spLocks noChangeArrowheads="1"/>
          </p:cNvSpPr>
          <p:nvPr/>
        </p:nvSpPr>
        <p:spPr bwMode="auto">
          <a:xfrm>
            <a:off x="615950" y="396875"/>
            <a:ext cx="62436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fontAlgn="base">
              <a:spcBef>
                <a:spcPct val="20000"/>
              </a:spcBef>
              <a:spcAft>
                <a:spcPct val="0"/>
              </a:spcAft>
              <a:buFont typeface="Arial" pitchFamily="34" charset="0"/>
              <a:buNone/>
            </a:pPr>
            <a:r>
              <a:rPr lang="en-US" altLang="en-US" dirty="0">
                <a:solidFill>
                  <a:srgbClr val="A50021"/>
                </a:solidFill>
                <a:latin typeface="Calibri" pitchFamily="34" charset="0"/>
              </a:rPr>
              <a:t>Center for Parent Information </a:t>
            </a:r>
            <a:r>
              <a:rPr lang="en-US" altLang="en-US" dirty="0">
                <a:solidFill>
                  <a:srgbClr val="A50021"/>
                </a:solidFill>
                <a:latin typeface="French Script MT" pitchFamily="66" charset="0"/>
              </a:rPr>
              <a:t>&amp;</a:t>
            </a:r>
            <a:r>
              <a:rPr lang="en-US" altLang="en-US" dirty="0">
                <a:solidFill>
                  <a:srgbClr val="A50021"/>
                </a:solidFill>
                <a:latin typeface="Calibri" pitchFamily="34" charset="0"/>
              </a:rPr>
              <a:t> Resources</a:t>
            </a:r>
          </a:p>
        </p:txBody>
      </p:sp>
    </p:spTree>
    <p:extLst>
      <p:ext uri="{BB962C8B-B14F-4D97-AF65-F5344CB8AC3E}">
        <p14:creationId xmlns:p14="http://schemas.microsoft.com/office/powerpoint/2010/main" val="223193055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6" title="&quot;&quot;"/>
          <p:cNvSpPr>
            <a:spLocks noChangeArrowheads="1"/>
          </p:cNvSpPr>
          <p:nvPr/>
        </p:nvSpPr>
        <p:spPr bwMode="auto">
          <a:xfrm>
            <a:off x="495300" y="533400"/>
            <a:ext cx="8153400" cy="586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fontAlgn="base">
              <a:spcBef>
                <a:spcPct val="0"/>
              </a:spcBef>
              <a:spcAft>
                <a:spcPct val="0"/>
              </a:spcAft>
              <a:buFont typeface="Arial" pitchFamily="34" charset="0"/>
              <a:buNone/>
            </a:pPr>
            <a:endParaRPr lang="en-US" altLang="en-US" sz="1800">
              <a:solidFill>
                <a:prstClr val="black"/>
              </a:solidFill>
              <a:latin typeface="Calibri" pitchFamily="34" charset="0"/>
            </a:endParaRPr>
          </a:p>
        </p:txBody>
      </p:sp>
      <p:sp>
        <p:nvSpPr>
          <p:cNvPr id="15362" name="Rectangle 10" title="&quot;&quot;"/>
          <p:cNvSpPr>
            <a:spLocks noChangeArrowheads="1"/>
          </p:cNvSpPr>
          <p:nvPr/>
        </p:nvSpPr>
        <p:spPr bwMode="auto">
          <a:xfrm>
            <a:off x="381000" y="457200"/>
            <a:ext cx="8458200" cy="76200"/>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fontAlgn="base">
              <a:spcBef>
                <a:spcPct val="0"/>
              </a:spcBef>
              <a:spcAft>
                <a:spcPct val="0"/>
              </a:spcAft>
              <a:buFont typeface="Arial" pitchFamily="34" charset="0"/>
              <a:buNone/>
            </a:pPr>
            <a:endParaRPr lang="en-US" altLang="en-US" sz="1800">
              <a:solidFill>
                <a:prstClr val="black"/>
              </a:solidFill>
              <a:latin typeface="Calibri" pitchFamily="34" charset="0"/>
            </a:endParaRPr>
          </a:p>
        </p:txBody>
      </p:sp>
      <p:sp>
        <p:nvSpPr>
          <p:cNvPr id="57351" name="Rectangle 11" title="&quot;&quot;"/>
          <p:cNvSpPr>
            <a:spLocks noChangeArrowheads="1"/>
          </p:cNvSpPr>
          <p:nvPr/>
        </p:nvSpPr>
        <p:spPr bwMode="auto">
          <a:xfrm>
            <a:off x="228600" y="411163"/>
            <a:ext cx="8763000" cy="76200"/>
          </a:xfrm>
          <a:prstGeom prst="rect">
            <a:avLst/>
          </a:prstGeom>
          <a:solidFill>
            <a:schemeClr val="tx2">
              <a:lumMod val="20000"/>
              <a:lumOff val="80000"/>
            </a:schemeClr>
          </a:solid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buFont typeface="Arial" panose="020B0604020202020204" pitchFamily="34" charset="0"/>
              <a:buNone/>
              <a:defRPr/>
            </a:pPr>
            <a:endParaRPr lang="en-US" altLang="en-US" sz="1800" b="1" smtClean="0">
              <a:solidFill>
                <a:prstClr val="black"/>
              </a:solidFill>
            </a:endParaRPr>
          </a:p>
        </p:txBody>
      </p:sp>
      <p:cxnSp>
        <p:nvCxnSpPr>
          <p:cNvPr id="37" name="Straight Connector 36" title="&quot;&quot;"/>
          <p:cNvCxnSpPr>
            <a:cxnSpLocks noChangeShapeType="1"/>
          </p:cNvCxnSpPr>
          <p:nvPr/>
        </p:nvCxnSpPr>
        <p:spPr bwMode="auto">
          <a:xfrm>
            <a:off x="3744913" y="4548188"/>
            <a:ext cx="1597025"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4" name="TextBox 33"/>
          <p:cNvSpPr txBox="1"/>
          <p:nvPr/>
        </p:nvSpPr>
        <p:spPr>
          <a:xfrm>
            <a:off x="704850" y="4748213"/>
            <a:ext cx="7786688" cy="431800"/>
          </a:xfrm>
          <a:prstGeom prst="rect">
            <a:avLst/>
          </a:prstGeom>
          <a:noFill/>
        </p:spPr>
        <p:txBody>
          <a:bodyPr>
            <a:spAutoFit/>
          </a:bodyPr>
          <a:lstStyle/>
          <a:p>
            <a:pPr algn="ctr" defTabSz="2194560" eaLnBrk="0" hangingPunct="0">
              <a:defRPr/>
            </a:pPr>
            <a:r>
              <a:rPr lang="en-US" sz="2200" b="1" dirty="0">
                <a:solidFill>
                  <a:prstClr val="black">
                    <a:lumMod val="50000"/>
                    <a:lumOff val="50000"/>
                  </a:prstClr>
                </a:solidFill>
                <a:ea typeface="MS PGothic" pitchFamily="34" charset="-128"/>
              </a:rPr>
              <a:t>http://www.parentcenterhub.org/find-your-center/</a:t>
            </a:r>
          </a:p>
        </p:txBody>
      </p:sp>
      <p:sp>
        <p:nvSpPr>
          <p:cNvPr id="15364" name="TextBox 24"/>
          <p:cNvSpPr txBox="1">
            <a:spLocks noChangeArrowheads="1"/>
          </p:cNvSpPr>
          <p:nvPr/>
        </p:nvSpPr>
        <p:spPr bwMode="auto">
          <a:xfrm>
            <a:off x="2616200" y="4054475"/>
            <a:ext cx="3852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defTabSz="457200" eaLnBrk="0" fontAlgn="base" hangingPunct="0">
              <a:spcBef>
                <a:spcPct val="0"/>
              </a:spcBef>
              <a:spcAft>
                <a:spcPct val="0"/>
              </a:spcAft>
            </a:pPr>
            <a:r>
              <a:rPr lang="en-US" altLang="en-US">
                <a:solidFill>
                  <a:srgbClr val="1F497D"/>
                </a:solidFill>
                <a:latin typeface="Calibri" pitchFamily="34" charset="0"/>
              </a:rPr>
              <a:t>Find </a:t>
            </a:r>
            <a:r>
              <a:rPr lang="en-US" altLang="en-US" i="1">
                <a:solidFill>
                  <a:srgbClr val="1F497D"/>
                </a:solidFill>
                <a:latin typeface="Calibri" pitchFamily="34" charset="0"/>
              </a:rPr>
              <a:t>Yours</a:t>
            </a:r>
            <a:r>
              <a:rPr lang="en-US" altLang="en-US">
                <a:solidFill>
                  <a:srgbClr val="1F497D"/>
                </a:solidFill>
                <a:latin typeface="Calibri" pitchFamily="34" charset="0"/>
              </a:rPr>
              <a:t>:</a:t>
            </a:r>
          </a:p>
        </p:txBody>
      </p:sp>
      <p:sp>
        <p:nvSpPr>
          <p:cNvPr id="28" name="TextBox 39"/>
          <p:cNvSpPr txBox="1">
            <a:spLocks noChangeArrowheads="1"/>
          </p:cNvSpPr>
          <p:nvPr/>
        </p:nvSpPr>
        <p:spPr bwMode="auto">
          <a:xfrm>
            <a:off x="1646238" y="1411288"/>
            <a:ext cx="651827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300">
                <a:solidFill>
                  <a:schemeClr val="tx1"/>
                </a:solidFill>
                <a:latin typeface="Calibri" panose="020F0502020204030204" pitchFamily="34" charset="0"/>
              </a:defRPr>
            </a:lvl1pPr>
            <a:lvl2pPr marL="742950" indent="-285750">
              <a:defRPr sz="4300">
                <a:solidFill>
                  <a:schemeClr val="tx1"/>
                </a:solidFill>
                <a:latin typeface="Calibri" panose="020F0502020204030204" pitchFamily="34" charset="0"/>
              </a:defRPr>
            </a:lvl2pPr>
            <a:lvl3pPr marL="1143000" indent="-228600">
              <a:defRPr sz="4300">
                <a:solidFill>
                  <a:schemeClr val="tx1"/>
                </a:solidFill>
                <a:latin typeface="Calibri" panose="020F0502020204030204" pitchFamily="34" charset="0"/>
              </a:defRPr>
            </a:lvl3pPr>
            <a:lvl4pPr marL="1600200" indent="-228600">
              <a:defRPr sz="4300">
                <a:solidFill>
                  <a:schemeClr val="tx1"/>
                </a:solidFill>
                <a:latin typeface="Calibri" panose="020F0502020204030204" pitchFamily="34" charset="0"/>
              </a:defRPr>
            </a:lvl4pPr>
            <a:lvl5pPr marL="2057400" indent="-228600">
              <a:defRPr sz="4300">
                <a:solidFill>
                  <a:schemeClr val="tx1"/>
                </a:solidFill>
                <a:latin typeface="Calibri" panose="020F0502020204030204" pitchFamily="34" charset="0"/>
              </a:defRPr>
            </a:lvl5pPr>
            <a:lvl6pPr marL="2514600" indent="-228600" defTabSz="2193925" fontAlgn="base">
              <a:spcBef>
                <a:spcPct val="0"/>
              </a:spcBef>
              <a:spcAft>
                <a:spcPct val="0"/>
              </a:spcAft>
              <a:defRPr sz="4300">
                <a:solidFill>
                  <a:schemeClr val="tx1"/>
                </a:solidFill>
                <a:latin typeface="Calibri" panose="020F0502020204030204" pitchFamily="34" charset="0"/>
              </a:defRPr>
            </a:lvl6pPr>
            <a:lvl7pPr marL="2971800" indent="-228600" defTabSz="2193925" fontAlgn="base">
              <a:spcBef>
                <a:spcPct val="0"/>
              </a:spcBef>
              <a:spcAft>
                <a:spcPct val="0"/>
              </a:spcAft>
              <a:defRPr sz="4300">
                <a:solidFill>
                  <a:schemeClr val="tx1"/>
                </a:solidFill>
                <a:latin typeface="Calibri" panose="020F0502020204030204" pitchFamily="34" charset="0"/>
              </a:defRPr>
            </a:lvl7pPr>
            <a:lvl8pPr marL="3429000" indent="-228600" defTabSz="2193925" fontAlgn="base">
              <a:spcBef>
                <a:spcPct val="0"/>
              </a:spcBef>
              <a:spcAft>
                <a:spcPct val="0"/>
              </a:spcAft>
              <a:defRPr sz="4300">
                <a:solidFill>
                  <a:schemeClr val="tx1"/>
                </a:solidFill>
                <a:latin typeface="Calibri" panose="020F0502020204030204" pitchFamily="34" charset="0"/>
              </a:defRPr>
            </a:lvl8pPr>
            <a:lvl9pPr marL="3886200" indent="-228600" defTabSz="2193925" fontAlgn="base">
              <a:spcBef>
                <a:spcPct val="0"/>
              </a:spcBef>
              <a:spcAft>
                <a:spcPct val="0"/>
              </a:spcAft>
              <a:defRPr sz="4300">
                <a:solidFill>
                  <a:schemeClr val="tx1"/>
                </a:solidFill>
                <a:latin typeface="Calibri" panose="020F0502020204030204" pitchFamily="34" charset="0"/>
              </a:defRPr>
            </a:lvl9pPr>
          </a:lstStyle>
          <a:p>
            <a:pPr algn="ctr" defTabSz="457200" eaLnBrk="0" fontAlgn="base" hangingPunct="0">
              <a:spcBef>
                <a:spcPct val="0"/>
              </a:spcBef>
              <a:spcAft>
                <a:spcPct val="0"/>
              </a:spcAft>
              <a:defRPr/>
            </a:pPr>
            <a:r>
              <a:rPr lang="en-US" altLang="en-US" sz="2400" b="1" dirty="0" smtClean="0">
                <a:solidFill>
                  <a:srgbClr val="1F497D"/>
                </a:solidFill>
                <a:ea typeface="MS PGothic" pitchFamily="34" charset="-128"/>
              </a:rPr>
              <a:t>There are 2 types of Parent Centers </a:t>
            </a:r>
            <a:br>
              <a:rPr lang="en-US" altLang="en-US" sz="2400" b="1" dirty="0" smtClean="0">
                <a:solidFill>
                  <a:srgbClr val="1F497D"/>
                </a:solidFill>
                <a:ea typeface="MS PGothic" pitchFamily="34" charset="-128"/>
              </a:rPr>
            </a:br>
            <a:r>
              <a:rPr lang="en-US" altLang="en-US" sz="2400" b="1" dirty="0" smtClean="0">
                <a:solidFill>
                  <a:srgbClr val="1F497D"/>
                </a:solidFill>
                <a:ea typeface="MS PGothic" pitchFamily="34" charset="-128"/>
              </a:rPr>
              <a:t>working with families of children with disabilities (and the professionals involved in their lives)</a:t>
            </a:r>
          </a:p>
          <a:p>
            <a:pPr algn="ctr" defTabSz="457200" eaLnBrk="0" fontAlgn="base" hangingPunct="0">
              <a:spcBef>
                <a:spcPct val="0"/>
              </a:spcBef>
              <a:spcAft>
                <a:spcPct val="0"/>
              </a:spcAft>
              <a:defRPr/>
            </a:pPr>
            <a:endParaRPr lang="en-US" altLang="en-US" sz="2400" b="1" dirty="0" smtClean="0">
              <a:solidFill>
                <a:srgbClr val="1F497D"/>
              </a:solidFill>
              <a:ea typeface="MS PGothic" pitchFamily="34" charset="-128"/>
            </a:endParaRPr>
          </a:p>
          <a:p>
            <a:pPr marL="342900" indent="-342900" defTabSz="457200" eaLnBrk="0" fontAlgn="base" hangingPunct="0">
              <a:spcBef>
                <a:spcPct val="0"/>
              </a:spcBef>
              <a:spcAft>
                <a:spcPct val="0"/>
              </a:spcAft>
              <a:buFont typeface="Arial" panose="020B0604020202020204" pitchFamily="34" charset="0"/>
              <a:buChar char="•"/>
              <a:defRPr/>
            </a:pPr>
            <a:r>
              <a:rPr lang="en-US" altLang="en-US" sz="2400" b="1" dirty="0" smtClean="0">
                <a:solidFill>
                  <a:srgbClr val="A50021"/>
                </a:solidFill>
                <a:ea typeface="MS PGothic" pitchFamily="34" charset="-128"/>
              </a:rPr>
              <a:t>PTIs</a:t>
            </a:r>
            <a:r>
              <a:rPr lang="en-US" altLang="en-US" sz="2400" b="1" dirty="0" smtClean="0">
                <a:solidFill>
                  <a:srgbClr val="1F497D"/>
                </a:solidFill>
                <a:ea typeface="MS PGothic" pitchFamily="34" charset="-128"/>
              </a:rPr>
              <a:t> </a:t>
            </a:r>
            <a:r>
              <a:rPr lang="en-US" altLang="en-US" sz="2400" dirty="0" smtClean="0">
                <a:solidFill>
                  <a:srgbClr val="1F497D"/>
                </a:solidFill>
                <a:ea typeface="MS PGothic" pitchFamily="34" charset="-128"/>
              </a:rPr>
              <a:t>|</a:t>
            </a:r>
            <a:r>
              <a:rPr lang="en-US" altLang="en-US" sz="2400" b="1" dirty="0" smtClean="0">
                <a:solidFill>
                  <a:srgbClr val="1F497D"/>
                </a:solidFill>
                <a:ea typeface="MS PGothic" pitchFamily="34" charset="-128"/>
              </a:rPr>
              <a:t> </a:t>
            </a:r>
            <a:r>
              <a:rPr lang="en-US" altLang="en-US" sz="2400" dirty="0" smtClean="0">
                <a:solidFill>
                  <a:srgbClr val="1F497D"/>
                </a:solidFill>
                <a:ea typeface="MS PGothic" pitchFamily="34" charset="-128"/>
              </a:rPr>
              <a:t>Parent Training and Information Centers</a:t>
            </a:r>
          </a:p>
          <a:p>
            <a:pPr marL="342900" indent="-342900" defTabSz="457200" eaLnBrk="0" fontAlgn="base" hangingPunct="0">
              <a:spcBef>
                <a:spcPct val="0"/>
              </a:spcBef>
              <a:spcAft>
                <a:spcPct val="0"/>
              </a:spcAft>
              <a:buFont typeface="Arial" panose="020B0604020202020204" pitchFamily="34" charset="0"/>
              <a:buChar char="•"/>
              <a:defRPr/>
            </a:pPr>
            <a:r>
              <a:rPr lang="en-US" altLang="en-US" sz="2400" b="1" dirty="0" smtClean="0">
                <a:solidFill>
                  <a:srgbClr val="A50021"/>
                </a:solidFill>
                <a:ea typeface="MS PGothic" pitchFamily="34" charset="-128"/>
              </a:rPr>
              <a:t>CPRCs</a:t>
            </a:r>
            <a:r>
              <a:rPr lang="en-US" altLang="en-US" sz="2400" b="1" dirty="0" smtClean="0">
                <a:solidFill>
                  <a:srgbClr val="1F497D"/>
                </a:solidFill>
                <a:ea typeface="MS PGothic" pitchFamily="34" charset="-128"/>
              </a:rPr>
              <a:t> </a:t>
            </a:r>
            <a:r>
              <a:rPr lang="en-US" altLang="en-US" sz="2400" dirty="0" smtClean="0">
                <a:solidFill>
                  <a:srgbClr val="1F497D"/>
                </a:solidFill>
                <a:ea typeface="MS PGothic" pitchFamily="34" charset="-128"/>
              </a:rPr>
              <a:t>|</a:t>
            </a:r>
            <a:r>
              <a:rPr lang="en-US" altLang="en-US" sz="2400" b="1" dirty="0" smtClean="0">
                <a:solidFill>
                  <a:srgbClr val="1F497D"/>
                </a:solidFill>
                <a:ea typeface="MS PGothic" pitchFamily="34" charset="-128"/>
              </a:rPr>
              <a:t> </a:t>
            </a:r>
            <a:r>
              <a:rPr lang="en-US" altLang="en-US" sz="2400" dirty="0" smtClean="0">
                <a:solidFill>
                  <a:srgbClr val="1F497D"/>
                </a:solidFill>
                <a:ea typeface="MS PGothic" pitchFamily="34" charset="-128"/>
              </a:rPr>
              <a:t>Community Parent Resource Centers</a:t>
            </a:r>
          </a:p>
          <a:p>
            <a:pPr algn="ctr" defTabSz="457200" eaLnBrk="0" fontAlgn="base" hangingPunct="0">
              <a:spcBef>
                <a:spcPct val="0"/>
              </a:spcBef>
              <a:spcAft>
                <a:spcPct val="0"/>
              </a:spcAft>
              <a:defRPr/>
            </a:pPr>
            <a:endParaRPr lang="en-US" altLang="en-US" sz="2400" b="1" dirty="0" smtClean="0">
              <a:solidFill>
                <a:srgbClr val="1F497D"/>
              </a:solidFill>
              <a:ea typeface="MS PGothic" pitchFamily="34" charset="-128"/>
            </a:endParaRPr>
          </a:p>
        </p:txBody>
      </p:sp>
    </p:spTree>
    <p:extLst>
      <p:ext uri="{BB962C8B-B14F-4D97-AF65-F5344CB8AC3E}">
        <p14:creationId xmlns:p14="http://schemas.microsoft.com/office/powerpoint/2010/main" val="963768644"/>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8" descr="logoscreenshot-without n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075" y="1212850"/>
            <a:ext cx="132397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7356" name="Straight Connector 57355" title="&quot;&quot;"/>
          <p:cNvCxnSpPr>
            <a:cxnSpLocks noChangeShapeType="1"/>
          </p:cNvCxnSpPr>
          <p:nvPr/>
        </p:nvCxnSpPr>
        <p:spPr bwMode="auto">
          <a:xfrm>
            <a:off x="385763" y="1155700"/>
            <a:ext cx="8505825" cy="0"/>
          </a:xfrm>
          <a:prstGeom prst="line">
            <a:avLst/>
          </a:prstGeom>
          <a:noFill/>
          <a:ln w="12700">
            <a:solidFill>
              <a:schemeClr val="tx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 name="Straight Connector 12" title="&quot;&quot;"/>
          <p:cNvCxnSpPr>
            <a:cxnSpLocks noChangeShapeType="1"/>
          </p:cNvCxnSpPr>
          <p:nvPr/>
        </p:nvCxnSpPr>
        <p:spPr bwMode="auto">
          <a:xfrm>
            <a:off x="385763" y="6513513"/>
            <a:ext cx="8505825" cy="0"/>
          </a:xfrm>
          <a:prstGeom prst="line">
            <a:avLst/>
          </a:prstGeom>
          <a:noFill/>
          <a:ln w="12700">
            <a:solidFill>
              <a:schemeClr val="tx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6" name="Picture 2" title="Regional PTAC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3988" y="4194175"/>
            <a:ext cx="1087437"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39"/>
          <p:cNvSpPr txBox="1">
            <a:spLocks noChangeArrowheads="1"/>
          </p:cNvSpPr>
          <p:nvPr/>
        </p:nvSpPr>
        <p:spPr bwMode="auto">
          <a:xfrm>
            <a:off x="1497013" y="5191125"/>
            <a:ext cx="633095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300">
                <a:solidFill>
                  <a:schemeClr val="tx1"/>
                </a:solidFill>
                <a:latin typeface="Calibri" panose="020F0502020204030204" pitchFamily="34" charset="0"/>
              </a:defRPr>
            </a:lvl1pPr>
            <a:lvl2pPr marL="742950" indent="-285750">
              <a:defRPr sz="4300">
                <a:solidFill>
                  <a:schemeClr val="tx1"/>
                </a:solidFill>
                <a:latin typeface="Calibri" panose="020F0502020204030204" pitchFamily="34" charset="0"/>
              </a:defRPr>
            </a:lvl2pPr>
            <a:lvl3pPr marL="1143000" indent="-228600">
              <a:defRPr sz="4300">
                <a:solidFill>
                  <a:schemeClr val="tx1"/>
                </a:solidFill>
                <a:latin typeface="Calibri" panose="020F0502020204030204" pitchFamily="34" charset="0"/>
              </a:defRPr>
            </a:lvl3pPr>
            <a:lvl4pPr marL="1600200" indent="-228600">
              <a:defRPr sz="4300">
                <a:solidFill>
                  <a:schemeClr val="tx1"/>
                </a:solidFill>
                <a:latin typeface="Calibri" panose="020F0502020204030204" pitchFamily="34" charset="0"/>
              </a:defRPr>
            </a:lvl4pPr>
            <a:lvl5pPr marL="2057400" indent="-228600">
              <a:defRPr sz="4300">
                <a:solidFill>
                  <a:schemeClr val="tx1"/>
                </a:solidFill>
                <a:latin typeface="Calibri" panose="020F0502020204030204" pitchFamily="34" charset="0"/>
              </a:defRPr>
            </a:lvl5pPr>
            <a:lvl6pPr marL="2514600" indent="-228600" defTabSz="2193925" fontAlgn="base">
              <a:spcBef>
                <a:spcPct val="0"/>
              </a:spcBef>
              <a:spcAft>
                <a:spcPct val="0"/>
              </a:spcAft>
              <a:defRPr sz="4300">
                <a:solidFill>
                  <a:schemeClr val="tx1"/>
                </a:solidFill>
                <a:latin typeface="Calibri" panose="020F0502020204030204" pitchFamily="34" charset="0"/>
              </a:defRPr>
            </a:lvl6pPr>
            <a:lvl7pPr marL="2971800" indent="-228600" defTabSz="2193925" fontAlgn="base">
              <a:spcBef>
                <a:spcPct val="0"/>
              </a:spcBef>
              <a:spcAft>
                <a:spcPct val="0"/>
              </a:spcAft>
              <a:defRPr sz="4300">
                <a:solidFill>
                  <a:schemeClr val="tx1"/>
                </a:solidFill>
                <a:latin typeface="Calibri" panose="020F0502020204030204" pitchFamily="34" charset="0"/>
              </a:defRPr>
            </a:lvl7pPr>
            <a:lvl8pPr marL="3429000" indent="-228600" defTabSz="2193925" fontAlgn="base">
              <a:spcBef>
                <a:spcPct val="0"/>
              </a:spcBef>
              <a:spcAft>
                <a:spcPct val="0"/>
              </a:spcAft>
              <a:defRPr sz="4300">
                <a:solidFill>
                  <a:schemeClr val="tx1"/>
                </a:solidFill>
                <a:latin typeface="Calibri" panose="020F0502020204030204" pitchFamily="34" charset="0"/>
              </a:defRPr>
            </a:lvl8pPr>
            <a:lvl9pPr marL="3886200" indent="-228600" defTabSz="2193925" fontAlgn="base">
              <a:spcBef>
                <a:spcPct val="0"/>
              </a:spcBef>
              <a:spcAft>
                <a:spcPct val="0"/>
              </a:spcAft>
              <a:defRPr sz="4300">
                <a:solidFill>
                  <a:schemeClr val="tx1"/>
                </a:solidFill>
                <a:latin typeface="Calibri" panose="020F0502020204030204" pitchFamily="34" charset="0"/>
              </a:defRPr>
            </a:lvl9pPr>
          </a:lstStyle>
          <a:p>
            <a:pPr algn="ctr" defTabSz="457200" eaLnBrk="0" fontAlgn="base" hangingPunct="0">
              <a:spcBef>
                <a:spcPct val="0"/>
              </a:spcBef>
              <a:spcAft>
                <a:spcPct val="0"/>
              </a:spcAft>
              <a:defRPr/>
            </a:pPr>
            <a:r>
              <a:rPr lang="en-US" altLang="en-US" sz="2000" b="1" dirty="0" smtClean="0">
                <a:solidFill>
                  <a:srgbClr val="A50021"/>
                </a:solidFill>
                <a:ea typeface="MS PGothic" pitchFamily="34" charset="-128"/>
                <a:cs typeface="Times New Roman" panose="02020603050405020304" pitchFamily="18" charset="0"/>
              </a:rPr>
              <a:t>Six (6) </a:t>
            </a:r>
            <a:r>
              <a:rPr lang="en-US" altLang="en-US" sz="2000" b="1" dirty="0" smtClean="0">
                <a:solidFill>
                  <a:srgbClr val="A50021"/>
                </a:solidFill>
                <a:latin typeface="Calibri"/>
                <a:ea typeface="MS PGothic" pitchFamily="34" charset="-128"/>
                <a:cs typeface="Times New Roman" panose="02020603050405020304" pitchFamily="18" charset="0"/>
              </a:rPr>
              <a:t>Regional Parent Technical Assistance Centers  </a:t>
            </a:r>
          </a:p>
          <a:p>
            <a:pPr algn="ctr" defTabSz="457200" eaLnBrk="0" fontAlgn="base" hangingPunct="0">
              <a:spcBef>
                <a:spcPct val="0"/>
              </a:spcBef>
              <a:spcAft>
                <a:spcPct val="0"/>
              </a:spcAft>
              <a:defRPr/>
            </a:pPr>
            <a:r>
              <a:rPr lang="en-US" altLang="en-US" sz="2000" dirty="0" smtClean="0">
                <a:solidFill>
                  <a:prstClr val="black"/>
                </a:solidFill>
                <a:latin typeface="Calibri"/>
                <a:ea typeface="MS PGothic" pitchFamily="34" charset="-128"/>
                <a:cs typeface="Times New Roman" panose="02020603050405020304" pitchFamily="18" charset="0"/>
              </a:rPr>
              <a:t>Building Parent Center Capacity to efficiently manage their programs and services in order to impact the families of  infants, toddlers, children and youth with disabilities</a:t>
            </a:r>
            <a:endParaRPr lang="en-US" altLang="en-US" sz="2000" i="1" dirty="0" smtClean="0">
              <a:solidFill>
                <a:prstClr val="black"/>
              </a:solidFill>
              <a:latin typeface="Calibri"/>
              <a:ea typeface="MS PGothic" pitchFamily="34" charset="-128"/>
              <a:cs typeface="Times New Roman" panose="02020603050405020304" pitchFamily="18" charset="0"/>
            </a:endParaRPr>
          </a:p>
        </p:txBody>
      </p:sp>
      <p:pic>
        <p:nvPicPr>
          <p:cNvPr id="16389" name="Picture 49" title="Branch Logo"/>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7775" y="2767013"/>
            <a:ext cx="11922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ectangle 50"/>
          <p:cNvSpPr/>
          <p:nvPr/>
        </p:nvSpPr>
        <p:spPr>
          <a:xfrm>
            <a:off x="5275263" y="3116263"/>
            <a:ext cx="3111500" cy="1938337"/>
          </a:xfrm>
          <a:prstGeom prst="rect">
            <a:avLst/>
          </a:prstGeom>
        </p:spPr>
        <p:txBody>
          <a:bodyPr>
            <a:spAutoFit/>
          </a:bodyPr>
          <a:lstStyle/>
          <a:p>
            <a:pPr algn="ctr" defTabSz="457200" eaLnBrk="0" fontAlgn="base" hangingPunct="0">
              <a:spcBef>
                <a:spcPct val="0"/>
              </a:spcBef>
              <a:spcAft>
                <a:spcPct val="0"/>
              </a:spcAft>
              <a:defRPr/>
            </a:pPr>
            <a:r>
              <a:rPr lang="en-US" sz="2000" b="1" dirty="0">
                <a:solidFill>
                  <a:srgbClr val="1F497D"/>
                </a:solidFill>
                <a:ea typeface="MS PGothic" pitchFamily="34" charset="-128"/>
              </a:rPr>
              <a:t>The Branch </a:t>
            </a:r>
            <a:br>
              <a:rPr lang="en-US" sz="2000" b="1" dirty="0">
                <a:solidFill>
                  <a:srgbClr val="1F497D"/>
                </a:solidFill>
                <a:ea typeface="MS PGothic" pitchFamily="34" charset="-128"/>
              </a:rPr>
            </a:br>
            <a:r>
              <a:rPr lang="en-US" sz="2000" dirty="0">
                <a:solidFill>
                  <a:prstClr val="black"/>
                </a:solidFill>
                <a:ea typeface="MS PGothic" pitchFamily="34" charset="-128"/>
              </a:rPr>
              <a:t>Building Parent Center capacity to support </a:t>
            </a:r>
            <a:r>
              <a:rPr lang="en-US" sz="2000" b="1" dirty="0">
                <a:solidFill>
                  <a:prstClr val="black"/>
                </a:solidFill>
                <a:ea typeface="MS PGothic" pitchFamily="34" charset="-128"/>
              </a:rPr>
              <a:t>military</a:t>
            </a:r>
            <a:r>
              <a:rPr lang="en-US" sz="2000" dirty="0">
                <a:solidFill>
                  <a:prstClr val="black"/>
                </a:solidFill>
                <a:ea typeface="MS PGothic" pitchFamily="34" charset="-128"/>
              </a:rPr>
              <a:t> families who have children with disabilities</a:t>
            </a:r>
            <a:r>
              <a:rPr lang="en-US" sz="2000" dirty="0">
                <a:solidFill>
                  <a:prstClr val="black"/>
                </a:solidFill>
                <a:latin typeface="Arial" pitchFamily="34" charset="0"/>
                <a:ea typeface="MS PGothic" pitchFamily="34" charset="-128"/>
              </a:rPr>
              <a:t> </a:t>
            </a:r>
          </a:p>
          <a:p>
            <a:pPr algn="ctr" defTabSz="457200" eaLnBrk="0" fontAlgn="base" hangingPunct="0">
              <a:spcBef>
                <a:spcPct val="0"/>
              </a:spcBef>
              <a:spcAft>
                <a:spcPct val="0"/>
              </a:spcAft>
              <a:defRPr/>
            </a:pPr>
            <a:r>
              <a:rPr lang="en-US" sz="2000" dirty="0">
                <a:solidFill>
                  <a:prstClr val="black">
                    <a:lumMod val="50000"/>
                    <a:lumOff val="50000"/>
                  </a:prstClr>
                </a:solidFill>
                <a:ea typeface="MS PGothic" pitchFamily="34" charset="-128"/>
              </a:rPr>
              <a:t>https://branchta.org/</a:t>
            </a:r>
          </a:p>
        </p:txBody>
      </p:sp>
      <p:pic>
        <p:nvPicPr>
          <p:cNvPr id="16385" name="Picture 1" title="NAPTAC Logo"/>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500" y="2371725"/>
            <a:ext cx="1306513"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55"/>
          <p:cNvSpPr/>
          <p:nvPr/>
        </p:nvSpPr>
        <p:spPr>
          <a:xfrm>
            <a:off x="455613" y="3121025"/>
            <a:ext cx="3325812" cy="1939925"/>
          </a:xfrm>
          <a:prstGeom prst="rect">
            <a:avLst/>
          </a:prstGeom>
        </p:spPr>
        <p:txBody>
          <a:bodyPr>
            <a:spAutoFit/>
          </a:bodyPr>
          <a:lstStyle/>
          <a:p>
            <a:pPr algn="ctr" defTabSz="457200" eaLnBrk="0" fontAlgn="base" hangingPunct="0">
              <a:spcBef>
                <a:spcPct val="0"/>
              </a:spcBef>
              <a:spcAft>
                <a:spcPct val="0"/>
              </a:spcAft>
              <a:defRPr/>
            </a:pPr>
            <a:r>
              <a:rPr lang="en-US" sz="2000" b="1" dirty="0">
                <a:solidFill>
                  <a:srgbClr val="F79646">
                    <a:lumMod val="75000"/>
                  </a:srgbClr>
                </a:solidFill>
                <a:ea typeface="MS PGothic" charset="0"/>
                <a:cs typeface="MS PGothic" charset="0"/>
              </a:rPr>
              <a:t>NAPTAC </a:t>
            </a:r>
            <a:r>
              <a:rPr lang="en-US" sz="2000" dirty="0">
                <a:solidFill>
                  <a:srgbClr val="F79646">
                    <a:lumMod val="75000"/>
                  </a:srgbClr>
                </a:solidFill>
                <a:ea typeface="MS PGothic" charset="0"/>
                <a:cs typeface="MS PGothic" charset="0"/>
              </a:rPr>
              <a:t/>
            </a:r>
            <a:br>
              <a:rPr lang="en-US" sz="2000" dirty="0">
                <a:solidFill>
                  <a:srgbClr val="F79646">
                    <a:lumMod val="75000"/>
                  </a:srgbClr>
                </a:solidFill>
                <a:ea typeface="MS PGothic" charset="0"/>
                <a:cs typeface="MS PGothic" charset="0"/>
              </a:rPr>
            </a:br>
            <a:r>
              <a:rPr lang="en-US" sz="2000" dirty="0">
                <a:solidFill>
                  <a:prstClr val="black"/>
                </a:solidFill>
                <a:ea typeface="MS PGothic" charset="0"/>
                <a:cs typeface="MS PGothic" charset="0"/>
              </a:rPr>
              <a:t>Building Parent Center capacity to reach and serve </a:t>
            </a:r>
            <a:r>
              <a:rPr lang="en-US" sz="2000" b="1" dirty="0">
                <a:solidFill>
                  <a:prstClr val="black"/>
                </a:solidFill>
                <a:ea typeface="MS PGothic" charset="0"/>
                <a:cs typeface="MS PGothic" charset="0"/>
              </a:rPr>
              <a:t>Native American</a:t>
            </a:r>
            <a:r>
              <a:rPr lang="en-US" sz="2000" dirty="0">
                <a:solidFill>
                  <a:prstClr val="black"/>
                </a:solidFill>
                <a:ea typeface="MS PGothic" charset="0"/>
                <a:cs typeface="MS PGothic" charset="0"/>
              </a:rPr>
              <a:t> families who have children with disabilities</a:t>
            </a:r>
            <a:endParaRPr lang="en-US" sz="2000" dirty="0">
              <a:solidFill>
                <a:prstClr val="black"/>
              </a:solidFill>
              <a:latin typeface="Arial" charset="0"/>
              <a:ea typeface="MS PGothic" charset="0"/>
              <a:cs typeface="MS PGothic" charset="0"/>
            </a:endParaRPr>
          </a:p>
          <a:p>
            <a:pPr algn="ctr" defTabSz="457200" eaLnBrk="0" fontAlgn="base" hangingPunct="0">
              <a:spcBef>
                <a:spcPct val="0"/>
              </a:spcBef>
              <a:spcAft>
                <a:spcPct val="0"/>
              </a:spcAft>
              <a:defRPr/>
            </a:pPr>
            <a:r>
              <a:rPr lang="en-US" sz="2000" dirty="0">
                <a:solidFill>
                  <a:srgbClr val="7F7F7F"/>
                </a:solidFill>
                <a:ea typeface="MS PGothic" charset="0"/>
                <a:cs typeface="MS PGothic" charset="0"/>
              </a:rPr>
              <a:t>http://</a:t>
            </a:r>
            <a:r>
              <a:rPr lang="en-US" sz="2000" dirty="0" err="1">
                <a:solidFill>
                  <a:srgbClr val="7F7F7F"/>
                </a:solidFill>
                <a:ea typeface="MS PGothic" charset="0"/>
                <a:cs typeface="MS PGothic" charset="0"/>
              </a:rPr>
              <a:t>naptac.org</a:t>
            </a:r>
            <a:r>
              <a:rPr lang="en-US" sz="2000" dirty="0">
                <a:solidFill>
                  <a:srgbClr val="7F7F7F"/>
                </a:solidFill>
                <a:ea typeface="MS PGothic" charset="0"/>
                <a:cs typeface="MS PGothic" charset="0"/>
              </a:rPr>
              <a:t>/</a:t>
            </a:r>
          </a:p>
        </p:txBody>
      </p:sp>
      <p:sp>
        <p:nvSpPr>
          <p:cNvPr id="45" name="Rectangle 44"/>
          <p:cNvSpPr/>
          <p:nvPr/>
        </p:nvSpPr>
        <p:spPr>
          <a:xfrm>
            <a:off x="2720975" y="1212850"/>
            <a:ext cx="3308350" cy="1938338"/>
          </a:xfrm>
          <a:prstGeom prst="rect">
            <a:avLst/>
          </a:prstGeom>
        </p:spPr>
        <p:txBody>
          <a:bodyPr>
            <a:spAutoFit/>
          </a:bodyPr>
          <a:lstStyle/>
          <a:p>
            <a:pPr algn="ctr" defTabSz="457200" eaLnBrk="0" fontAlgn="base" hangingPunct="0">
              <a:spcBef>
                <a:spcPct val="0"/>
              </a:spcBef>
              <a:spcAft>
                <a:spcPct val="0"/>
              </a:spcAft>
              <a:defRPr/>
            </a:pPr>
            <a:r>
              <a:rPr lang="en-US" sz="2000" b="1" dirty="0">
                <a:solidFill>
                  <a:srgbClr val="A41E51"/>
                </a:solidFill>
                <a:ea typeface="MS PGothic" pitchFamily="34" charset="-128"/>
              </a:rPr>
              <a:t>Center for Parent Information and Resources </a:t>
            </a:r>
            <a:r>
              <a:rPr lang="en-US" sz="2000" b="1" dirty="0">
                <a:solidFill>
                  <a:srgbClr val="1F497D"/>
                </a:solidFill>
                <a:ea typeface="MS PGothic" pitchFamily="34" charset="-128"/>
              </a:rPr>
              <a:t/>
            </a:r>
            <a:br>
              <a:rPr lang="en-US" sz="2000" b="1" dirty="0">
                <a:solidFill>
                  <a:srgbClr val="1F497D"/>
                </a:solidFill>
                <a:ea typeface="MS PGothic" pitchFamily="34" charset="-128"/>
              </a:rPr>
            </a:br>
            <a:r>
              <a:rPr lang="en-US" sz="2000" dirty="0">
                <a:solidFill>
                  <a:prstClr val="black"/>
                </a:solidFill>
                <a:ea typeface="MS PGothic" pitchFamily="34" charset="-128"/>
              </a:rPr>
              <a:t>Providing Parent Centers with a </a:t>
            </a:r>
            <a:r>
              <a:rPr lang="en-US" sz="2000" b="1" dirty="0">
                <a:solidFill>
                  <a:prstClr val="black"/>
                </a:solidFill>
                <a:ea typeface="MS PGothic" pitchFamily="34" charset="-128"/>
              </a:rPr>
              <a:t>central hub </a:t>
            </a:r>
            <a:r>
              <a:rPr lang="en-US" sz="2000" dirty="0">
                <a:solidFill>
                  <a:prstClr val="black"/>
                </a:solidFill>
                <a:ea typeface="MS PGothic" pitchFamily="34" charset="-128"/>
              </a:rPr>
              <a:t>of information and products </a:t>
            </a:r>
          </a:p>
          <a:p>
            <a:pPr algn="ctr" defTabSz="457200" eaLnBrk="0" fontAlgn="base" hangingPunct="0">
              <a:spcBef>
                <a:spcPct val="0"/>
              </a:spcBef>
              <a:spcAft>
                <a:spcPct val="0"/>
              </a:spcAft>
              <a:defRPr/>
            </a:pPr>
            <a:r>
              <a:rPr lang="en-US" sz="2000" dirty="0">
                <a:solidFill>
                  <a:prstClr val="black">
                    <a:lumMod val="50000"/>
                    <a:lumOff val="50000"/>
                  </a:prstClr>
                </a:solidFill>
                <a:ea typeface="MS PGothic" pitchFamily="34" charset="-128"/>
              </a:rPr>
              <a:t>http://parentcenterhub.org/</a:t>
            </a:r>
          </a:p>
        </p:txBody>
      </p:sp>
      <p:sp>
        <p:nvSpPr>
          <p:cNvPr id="27" name="TextBox 39"/>
          <p:cNvSpPr txBox="1">
            <a:spLocks noChangeArrowheads="1"/>
          </p:cNvSpPr>
          <p:nvPr/>
        </p:nvSpPr>
        <p:spPr bwMode="auto">
          <a:xfrm>
            <a:off x="455613" y="128588"/>
            <a:ext cx="85026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300">
                <a:solidFill>
                  <a:schemeClr val="tx1"/>
                </a:solidFill>
                <a:latin typeface="Calibri" panose="020F0502020204030204" pitchFamily="34" charset="0"/>
              </a:defRPr>
            </a:lvl1pPr>
            <a:lvl2pPr marL="742950" indent="-285750">
              <a:defRPr sz="4300">
                <a:solidFill>
                  <a:schemeClr val="tx1"/>
                </a:solidFill>
                <a:latin typeface="Calibri" panose="020F0502020204030204" pitchFamily="34" charset="0"/>
              </a:defRPr>
            </a:lvl2pPr>
            <a:lvl3pPr marL="1143000" indent="-228600">
              <a:defRPr sz="4300">
                <a:solidFill>
                  <a:schemeClr val="tx1"/>
                </a:solidFill>
                <a:latin typeface="Calibri" panose="020F0502020204030204" pitchFamily="34" charset="0"/>
              </a:defRPr>
            </a:lvl3pPr>
            <a:lvl4pPr marL="1600200" indent="-228600">
              <a:defRPr sz="4300">
                <a:solidFill>
                  <a:schemeClr val="tx1"/>
                </a:solidFill>
                <a:latin typeface="Calibri" panose="020F0502020204030204" pitchFamily="34" charset="0"/>
              </a:defRPr>
            </a:lvl4pPr>
            <a:lvl5pPr marL="2057400" indent="-228600">
              <a:defRPr sz="4300">
                <a:solidFill>
                  <a:schemeClr val="tx1"/>
                </a:solidFill>
                <a:latin typeface="Calibri" panose="020F0502020204030204" pitchFamily="34" charset="0"/>
              </a:defRPr>
            </a:lvl5pPr>
            <a:lvl6pPr marL="2514600" indent="-228600" defTabSz="2193925" fontAlgn="base">
              <a:spcBef>
                <a:spcPct val="0"/>
              </a:spcBef>
              <a:spcAft>
                <a:spcPct val="0"/>
              </a:spcAft>
              <a:defRPr sz="4300">
                <a:solidFill>
                  <a:schemeClr val="tx1"/>
                </a:solidFill>
                <a:latin typeface="Calibri" panose="020F0502020204030204" pitchFamily="34" charset="0"/>
              </a:defRPr>
            </a:lvl6pPr>
            <a:lvl7pPr marL="2971800" indent="-228600" defTabSz="2193925" fontAlgn="base">
              <a:spcBef>
                <a:spcPct val="0"/>
              </a:spcBef>
              <a:spcAft>
                <a:spcPct val="0"/>
              </a:spcAft>
              <a:defRPr sz="4300">
                <a:solidFill>
                  <a:schemeClr val="tx1"/>
                </a:solidFill>
                <a:latin typeface="Calibri" panose="020F0502020204030204" pitchFamily="34" charset="0"/>
              </a:defRPr>
            </a:lvl7pPr>
            <a:lvl8pPr marL="3429000" indent="-228600" defTabSz="2193925" fontAlgn="base">
              <a:spcBef>
                <a:spcPct val="0"/>
              </a:spcBef>
              <a:spcAft>
                <a:spcPct val="0"/>
              </a:spcAft>
              <a:defRPr sz="4300">
                <a:solidFill>
                  <a:schemeClr val="tx1"/>
                </a:solidFill>
                <a:latin typeface="Calibri" panose="020F0502020204030204" pitchFamily="34" charset="0"/>
              </a:defRPr>
            </a:lvl8pPr>
            <a:lvl9pPr marL="3886200" indent="-228600" defTabSz="2193925" fontAlgn="base">
              <a:spcBef>
                <a:spcPct val="0"/>
              </a:spcBef>
              <a:spcAft>
                <a:spcPct val="0"/>
              </a:spcAft>
              <a:defRPr sz="4300">
                <a:solidFill>
                  <a:schemeClr val="tx1"/>
                </a:solidFill>
                <a:latin typeface="Calibri" panose="020F0502020204030204" pitchFamily="34" charset="0"/>
              </a:defRPr>
            </a:lvl9pPr>
          </a:lstStyle>
          <a:p>
            <a:pPr algn="ctr" defTabSz="457200" eaLnBrk="0" fontAlgn="base" hangingPunct="0">
              <a:spcBef>
                <a:spcPct val="0"/>
              </a:spcBef>
              <a:spcAft>
                <a:spcPct val="0"/>
              </a:spcAft>
              <a:defRPr/>
            </a:pPr>
            <a:r>
              <a:rPr lang="en-US" altLang="en-US" sz="2800" b="1" dirty="0" smtClean="0">
                <a:solidFill>
                  <a:srgbClr val="1F497D"/>
                </a:solidFill>
                <a:latin typeface="Calibri"/>
                <a:ea typeface="MS PGothic" pitchFamily="34" charset="-128"/>
                <a:cs typeface="Times New Roman" panose="02020603050405020304" pitchFamily="18" charset="0"/>
              </a:rPr>
              <a:t>OSEP</a:t>
            </a:r>
            <a:r>
              <a:rPr lang="en-US" altLang="en-US" sz="2400" b="1" dirty="0" smtClean="0">
                <a:solidFill>
                  <a:srgbClr val="1F497D"/>
                </a:solidFill>
                <a:latin typeface="Calibri"/>
                <a:ea typeface="MS PGothic" pitchFamily="34" charset="-128"/>
                <a:cs typeface="Times New Roman" panose="02020603050405020304" pitchFamily="18" charset="0"/>
              </a:rPr>
              <a:t> </a:t>
            </a:r>
            <a:r>
              <a:rPr lang="en-US" altLang="en-US" sz="2400" dirty="0" smtClean="0">
                <a:solidFill>
                  <a:srgbClr val="1F497D"/>
                </a:solidFill>
                <a:latin typeface="Calibri"/>
                <a:ea typeface="MS PGothic" pitchFamily="34" charset="-128"/>
                <a:cs typeface="Times New Roman" panose="02020603050405020304" pitchFamily="18" charset="0"/>
              </a:rPr>
              <a:t>provides a </a:t>
            </a:r>
            <a:r>
              <a:rPr lang="en-US" altLang="en-US" sz="2400" b="1" dirty="0" smtClean="0">
                <a:solidFill>
                  <a:srgbClr val="1F497D"/>
                </a:solidFill>
                <a:latin typeface="Calibri"/>
                <a:ea typeface="MS PGothic" pitchFamily="34" charset="-128"/>
                <a:cs typeface="Times New Roman" panose="02020603050405020304" pitchFamily="18" charset="0"/>
              </a:rPr>
              <a:t>network of support</a:t>
            </a:r>
            <a:r>
              <a:rPr lang="en-US" altLang="en-US" sz="2400" dirty="0" smtClean="0">
                <a:solidFill>
                  <a:srgbClr val="1F497D"/>
                </a:solidFill>
                <a:latin typeface="Calibri"/>
                <a:ea typeface="MS PGothic" pitchFamily="34" charset="-128"/>
                <a:cs typeface="Times New Roman" panose="02020603050405020304" pitchFamily="18" charset="0"/>
              </a:rPr>
              <a:t> for Parent Centers </a:t>
            </a:r>
            <a:br>
              <a:rPr lang="en-US" altLang="en-US" sz="2400" dirty="0" smtClean="0">
                <a:solidFill>
                  <a:srgbClr val="1F497D"/>
                </a:solidFill>
                <a:latin typeface="Calibri"/>
                <a:ea typeface="MS PGothic" pitchFamily="34" charset="-128"/>
                <a:cs typeface="Times New Roman" panose="02020603050405020304" pitchFamily="18" charset="0"/>
              </a:rPr>
            </a:br>
            <a:r>
              <a:rPr lang="en-US" altLang="en-US" sz="2400" dirty="0" smtClean="0">
                <a:solidFill>
                  <a:srgbClr val="1F497D"/>
                </a:solidFill>
                <a:latin typeface="Calibri"/>
                <a:ea typeface="MS PGothic" pitchFamily="34" charset="-128"/>
                <a:cs typeface="Times New Roman" panose="02020603050405020304" pitchFamily="18" charset="0"/>
              </a:rPr>
              <a:t>and the important work they do with families and professionals</a:t>
            </a:r>
          </a:p>
        </p:txBody>
      </p:sp>
    </p:spTree>
    <p:extLst>
      <p:ext uri="{BB962C8B-B14F-4D97-AF65-F5344CB8AC3E}">
        <p14:creationId xmlns:p14="http://schemas.microsoft.com/office/powerpoint/2010/main" val="2352291112"/>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title="&quot;&quot;"/>
          <p:cNvCxnSpPr>
            <a:cxnSpLocks noChangeShapeType="1"/>
          </p:cNvCxnSpPr>
          <p:nvPr/>
        </p:nvCxnSpPr>
        <p:spPr bwMode="auto">
          <a:xfrm>
            <a:off x="1585913" y="722313"/>
            <a:ext cx="5781675" cy="0"/>
          </a:xfrm>
          <a:prstGeom prst="line">
            <a:avLst/>
          </a:prstGeom>
          <a:noFill/>
          <a:ln w="12700">
            <a:solidFill>
              <a:schemeClr val="tx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7415" name="Picture 8" descr="Close-up photo of an Asian teena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6150" y="3314700"/>
            <a:ext cx="1228725"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4597400" y="5076825"/>
            <a:ext cx="4349750" cy="1508125"/>
          </a:xfrm>
          <a:prstGeom prst="rect">
            <a:avLst/>
          </a:prstGeom>
        </p:spPr>
        <p:txBody>
          <a:bodyPr>
            <a:spAutoFit/>
          </a:bodyPr>
          <a:lstStyle/>
          <a:p>
            <a:pPr algn="ctr" defTabSz="457200" eaLnBrk="0" fontAlgn="base" hangingPunct="0">
              <a:spcBef>
                <a:spcPct val="0"/>
              </a:spcBef>
              <a:spcAft>
                <a:spcPct val="0"/>
              </a:spcAft>
              <a:defRPr/>
            </a:pPr>
            <a:r>
              <a:rPr lang="en-US" sz="2400" b="1" dirty="0">
                <a:solidFill>
                  <a:srgbClr val="1F497D"/>
                </a:solidFill>
                <a:ea typeface="MS PGothic" pitchFamily="34" charset="-128"/>
              </a:rPr>
              <a:t>Placement and </a:t>
            </a:r>
            <a:br>
              <a:rPr lang="en-US" sz="2400" b="1" dirty="0">
                <a:solidFill>
                  <a:srgbClr val="1F497D"/>
                </a:solidFill>
                <a:ea typeface="MS PGothic" pitchFamily="34" charset="-128"/>
              </a:rPr>
            </a:br>
            <a:r>
              <a:rPr lang="en-US" sz="2400" b="1" dirty="0">
                <a:solidFill>
                  <a:srgbClr val="1F497D"/>
                </a:solidFill>
                <a:ea typeface="MS PGothic" pitchFamily="34" charset="-128"/>
              </a:rPr>
              <a:t>School Discipline</a:t>
            </a:r>
            <a:endParaRPr lang="en-US" sz="2800" b="1" dirty="0">
              <a:solidFill>
                <a:srgbClr val="1F497D"/>
              </a:solidFill>
              <a:latin typeface="Arial" pitchFamily="34" charset="0"/>
              <a:ea typeface="MS PGothic" pitchFamily="34" charset="-128"/>
            </a:endParaRPr>
          </a:p>
          <a:p>
            <a:pPr algn="ctr" defTabSz="457200" eaLnBrk="0" fontAlgn="base" hangingPunct="0">
              <a:spcBef>
                <a:spcPct val="0"/>
              </a:spcBef>
              <a:spcAft>
                <a:spcPct val="0"/>
              </a:spcAft>
              <a:defRPr/>
            </a:pPr>
            <a:r>
              <a:rPr lang="en-US" sz="2200" dirty="0">
                <a:solidFill>
                  <a:prstClr val="black">
                    <a:lumMod val="50000"/>
                    <a:lumOff val="50000"/>
                  </a:prstClr>
                </a:solidFill>
                <a:ea typeface="MS PGothic" pitchFamily="34" charset="-128"/>
              </a:rPr>
              <a:t>http://www.parentcenterhub.org</a:t>
            </a:r>
            <a:br>
              <a:rPr lang="en-US" sz="2200" dirty="0">
                <a:solidFill>
                  <a:prstClr val="black">
                    <a:lumMod val="50000"/>
                    <a:lumOff val="50000"/>
                  </a:prstClr>
                </a:solidFill>
                <a:ea typeface="MS PGothic" pitchFamily="34" charset="-128"/>
              </a:rPr>
            </a:br>
            <a:r>
              <a:rPr lang="en-US" sz="2200" dirty="0">
                <a:solidFill>
                  <a:prstClr val="black">
                    <a:lumMod val="50000"/>
                    <a:lumOff val="50000"/>
                  </a:prstClr>
                </a:solidFill>
                <a:ea typeface="MS PGothic" pitchFamily="34" charset="-128"/>
              </a:rPr>
              <a:t>/repository/</a:t>
            </a:r>
            <a:r>
              <a:rPr lang="en-US" sz="2200" dirty="0" err="1">
                <a:solidFill>
                  <a:prstClr val="black">
                    <a:lumMod val="50000"/>
                    <a:lumOff val="50000"/>
                  </a:prstClr>
                </a:solidFill>
                <a:ea typeface="MS PGothic" pitchFamily="34" charset="-128"/>
              </a:rPr>
              <a:t>disciplineplacements</a:t>
            </a:r>
            <a:r>
              <a:rPr lang="en-US" sz="2200" dirty="0">
                <a:solidFill>
                  <a:prstClr val="black">
                    <a:lumMod val="50000"/>
                    <a:lumOff val="50000"/>
                  </a:prstClr>
                </a:solidFill>
                <a:ea typeface="MS PGothic" pitchFamily="34" charset="-128"/>
              </a:rPr>
              <a:t>/</a:t>
            </a:r>
          </a:p>
        </p:txBody>
      </p:sp>
      <p:pic>
        <p:nvPicPr>
          <p:cNvPr id="17413" name="Picture 6" descr="Jubilant team of rowdy baseball play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0950" y="3035300"/>
            <a:ext cx="1393825"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95250" y="5132388"/>
            <a:ext cx="4349750" cy="1477962"/>
          </a:xfrm>
          <a:prstGeom prst="rect">
            <a:avLst/>
          </a:prstGeom>
        </p:spPr>
        <p:txBody>
          <a:bodyPr>
            <a:spAutoFit/>
          </a:bodyPr>
          <a:lstStyle/>
          <a:p>
            <a:pPr algn="ctr" defTabSz="457200" eaLnBrk="0" fontAlgn="base" hangingPunct="0">
              <a:spcBef>
                <a:spcPct val="0"/>
              </a:spcBef>
              <a:spcAft>
                <a:spcPct val="0"/>
              </a:spcAft>
              <a:defRPr/>
            </a:pPr>
            <a:r>
              <a:rPr lang="en-US" sz="2400" b="1" dirty="0">
                <a:solidFill>
                  <a:srgbClr val="1F497D"/>
                </a:solidFill>
                <a:ea typeface="MS PGothic" pitchFamily="34" charset="-128"/>
              </a:rPr>
              <a:t>The Behavior Suite</a:t>
            </a:r>
            <a:endParaRPr lang="en-US" sz="2800" b="1" dirty="0">
              <a:solidFill>
                <a:srgbClr val="1F497D"/>
              </a:solidFill>
              <a:latin typeface="Arial" pitchFamily="34" charset="0"/>
              <a:ea typeface="MS PGothic" pitchFamily="34" charset="-128"/>
            </a:endParaRPr>
          </a:p>
          <a:p>
            <a:pPr algn="ctr" defTabSz="457200" eaLnBrk="0" fontAlgn="base" hangingPunct="0">
              <a:spcBef>
                <a:spcPct val="0"/>
              </a:spcBef>
              <a:spcAft>
                <a:spcPct val="0"/>
              </a:spcAft>
              <a:defRPr/>
            </a:pPr>
            <a:r>
              <a:rPr lang="en-US" sz="2200" i="1" dirty="0">
                <a:solidFill>
                  <a:prstClr val="black"/>
                </a:solidFill>
                <a:ea typeface="MS PGothic" pitchFamily="34" charset="-128"/>
              </a:rPr>
              <a:t>(5 separate resource pages)</a:t>
            </a:r>
          </a:p>
          <a:p>
            <a:pPr algn="ctr" defTabSz="457200" eaLnBrk="0" fontAlgn="base" hangingPunct="0">
              <a:spcBef>
                <a:spcPct val="0"/>
              </a:spcBef>
              <a:spcAft>
                <a:spcPct val="0"/>
              </a:spcAft>
              <a:defRPr/>
            </a:pPr>
            <a:r>
              <a:rPr lang="en-US" sz="2200" dirty="0">
                <a:solidFill>
                  <a:prstClr val="black">
                    <a:lumMod val="50000"/>
                    <a:lumOff val="50000"/>
                  </a:prstClr>
                </a:solidFill>
                <a:ea typeface="MS PGothic" pitchFamily="34" charset="-128"/>
              </a:rPr>
              <a:t>http://www.parentcenterhub.org</a:t>
            </a:r>
            <a:br>
              <a:rPr lang="en-US" sz="2200" dirty="0">
                <a:solidFill>
                  <a:prstClr val="black">
                    <a:lumMod val="50000"/>
                    <a:lumOff val="50000"/>
                  </a:prstClr>
                </a:solidFill>
                <a:ea typeface="MS PGothic" pitchFamily="34" charset="-128"/>
              </a:rPr>
            </a:br>
            <a:r>
              <a:rPr lang="en-US" sz="2200" dirty="0">
                <a:solidFill>
                  <a:prstClr val="black">
                    <a:lumMod val="50000"/>
                    <a:lumOff val="50000"/>
                  </a:prstClr>
                </a:solidFill>
                <a:ea typeface="MS PGothic" pitchFamily="34" charset="-128"/>
              </a:rPr>
              <a:t>/repository/behavior/</a:t>
            </a:r>
          </a:p>
        </p:txBody>
      </p:sp>
      <p:sp>
        <p:nvSpPr>
          <p:cNvPr id="6" name="Rectangle 5"/>
          <p:cNvSpPr/>
          <p:nvPr/>
        </p:nvSpPr>
        <p:spPr>
          <a:xfrm>
            <a:off x="552450" y="977900"/>
            <a:ext cx="8059738" cy="1508125"/>
          </a:xfrm>
          <a:prstGeom prst="rect">
            <a:avLst/>
          </a:prstGeom>
        </p:spPr>
        <p:txBody>
          <a:bodyPr>
            <a:spAutoFit/>
          </a:bodyPr>
          <a:lstStyle/>
          <a:p>
            <a:pPr algn="ctr" defTabSz="457200" eaLnBrk="0" fontAlgn="base" hangingPunct="0">
              <a:spcBef>
                <a:spcPct val="0"/>
              </a:spcBef>
              <a:spcAft>
                <a:spcPct val="0"/>
              </a:spcAft>
              <a:defRPr/>
            </a:pPr>
            <a:r>
              <a:rPr lang="en-US" sz="2400" b="1" dirty="0">
                <a:solidFill>
                  <a:srgbClr val="1F497D"/>
                </a:solidFill>
                <a:ea typeface="MS PGothic" pitchFamily="34" charset="-128"/>
              </a:rPr>
              <a:t>Supporting Behavior of Students with Disabilities</a:t>
            </a:r>
          </a:p>
          <a:p>
            <a:pPr algn="ctr" defTabSz="457200" eaLnBrk="0" fontAlgn="base" hangingPunct="0">
              <a:spcBef>
                <a:spcPct val="0"/>
              </a:spcBef>
              <a:spcAft>
                <a:spcPct val="0"/>
              </a:spcAft>
              <a:defRPr/>
            </a:pPr>
            <a:r>
              <a:rPr lang="en-US" sz="2200" i="1" dirty="0">
                <a:solidFill>
                  <a:prstClr val="black"/>
                </a:solidFill>
                <a:ea typeface="MS PGothic" pitchFamily="34" charset="-128"/>
              </a:rPr>
              <a:t>(Handout prepared for this webinar)</a:t>
            </a:r>
          </a:p>
          <a:p>
            <a:pPr algn="ctr" defTabSz="457200" eaLnBrk="0" fontAlgn="base" hangingPunct="0">
              <a:spcBef>
                <a:spcPct val="0"/>
              </a:spcBef>
              <a:spcAft>
                <a:spcPct val="0"/>
              </a:spcAft>
              <a:defRPr/>
            </a:pPr>
            <a:r>
              <a:rPr lang="en-US" sz="2200" dirty="0">
                <a:solidFill>
                  <a:prstClr val="black">
                    <a:lumMod val="50000"/>
                    <a:lumOff val="50000"/>
                  </a:prstClr>
                </a:solidFill>
                <a:ea typeface="MS PGothic" pitchFamily="34" charset="-128"/>
              </a:rPr>
              <a:t>http://www.parentcenterhub.org</a:t>
            </a:r>
            <a:br>
              <a:rPr lang="en-US" sz="2200" dirty="0">
                <a:solidFill>
                  <a:prstClr val="black">
                    <a:lumMod val="50000"/>
                    <a:lumOff val="50000"/>
                  </a:prstClr>
                </a:solidFill>
                <a:ea typeface="MS PGothic" pitchFamily="34" charset="-128"/>
              </a:rPr>
            </a:br>
            <a:r>
              <a:rPr lang="en-US" sz="2200" dirty="0">
                <a:solidFill>
                  <a:prstClr val="black">
                    <a:lumMod val="50000"/>
                    <a:lumOff val="50000"/>
                  </a:prstClr>
                </a:solidFill>
                <a:ea typeface="MS PGothic" pitchFamily="34" charset="-128"/>
              </a:rPr>
              <a:t>/repository/handout-dcl-behavior-summary/</a:t>
            </a:r>
          </a:p>
        </p:txBody>
      </p:sp>
      <p:sp>
        <p:nvSpPr>
          <p:cNvPr id="146434" name="Title 1"/>
          <p:cNvSpPr>
            <a:spLocks noGrp="1"/>
          </p:cNvSpPr>
          <p:nvPr>
            <p:ph type="title" idx="4294967295"/>
          </p:nvPr>
        </p:nvSpPr>
        <p:spPr>
          <a:xfrm>
            <a:off x="1384300" y="-165100"/>
            <a:ext cx="6122988" cy="1143000"/>
          </a:xfrm>
        </p:spPr>
        <p:txBody>
          <a:bodyPr/>
          <a:lstStyle/>
          <a:p>
            <a:pPr>
              <a:defRPr/>
            </a:pPr>
            <a:r>
              <a:rPr lang="en-US" altLang="en-US" sz="2400" b="1" dirty="0" smtClean="0">
                <a:solidFill>
                  <a:schemeClr val="tx2"/>
                </a:solidFill>
                <a:latin typeface="+mn-lt"/>
              </a:rPr>
              <a:t>Relevant Resources You Can Find at the Hub </a:t>
            </a:r>
          </a:p>
        </p:txBody>
      </p:sp>
    </p:spTree>
    <p:extLst>
      <p:ext uri="{BB962C8B-B14F-4D97-AF65-F5344CB8AC3E}">
        <p14:creationId xmlns:p14="http://schemas.microsoft.com/office/powerpoint/2010/main" val="1133435772"/>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0"/>
            <a:ext cx="8229600" cy="3992563"/>
          </a:xfrm>
        </p:spPr>
        <p:txBody>
          <a:bodyPr>
            <a:normAutofit/>
          </a:bodyPr>
          <a:lstStyle/>
          <a:p>
            <a:r>
              <a:rPr lang="en-US" sz="3200" dirty="0" smtClean="0"/>
              <a:t>Discussion of a State’s Efforts around Behavior – Todd </a:t>
            </a:r>
            <a:r>
              <a:rPr lang="en-US" sz="3200" dirty="0" err="1" smtClean="0"/>
              <a:t>Loftin</a:t>
            </a:r>
            <a:r>
              <a:rPr lang="en-US" sz="3200" dirty="0" smtClean="0"/>
              <a:t>, OK Department of Education, and Sharon </a:t>
            </a:r>
            <a:r>
              <a:rPr lang="en-US" sz="3200" dirty="0" err="1" smtClean="0"/>
              <a:t>Coppedge</a:t>
            </a:r>
            <a:r>
              <a:rPr lang="en-US" sz="3200" dirty="0" smtClean="0"/>
              <a:t> Long,  OK Parent Center</a:t>
            </a:r>
          </a:p>
          <a:p>
            <a:r>
              <a:rPr lang="en-US" sz="3200" dirty="0" smtClean="0"/>
              <a:t>Questions</a:t>
            </a:r>
          </a:p>
          <a:p>
            <a:r>
              <a:rPr lang="en-US" sz="3200" dirty="0" smtClean="0"/>
              <a:t>Resources – Debra Jennings, CPIR @ SPAN</a:t>
            </a:r>
          </a:p>
          <a:p>
            <a:endParaRPr lang="en-US" dirty="0"/>
          </a:p>
          <a:p>
            <a:endParaRPr lang="en-US" dirty="0" smtClean="0"/>
          </a:p>
          <a:p>
            <a:endParaRPr lang="en-US" dirty="0"/>
          </a:p>
        </p:txBody>
      </p:sp>
      <p:sp>
        <p:nvSpPr>
          <p:cNvPr id="3" name="Title 2"/>
          <p:cNvSpPr>
            <a:spLocks noGrp="1"/>
          </p:cNvSpPr>
          <p:nvPr>
            <p:ph type="title"/>
          </p:nvPr>
        </p:nvSpPr>
        <p:spPr/>
        <p:txBody>
          <a:bodyPr/>
          <a:lstStyle/>
          <a:p>
            <a:r>
              <a:rPr lang="en-US" dirty="0" smtClean="0">
                <a:latin typeface="+mj-lt"/>
              </a:rPr>
              <a:t>Agenda for the Webinar Continued</a:t>
            </a:r>
            <a:endParaRPr lang="en-US" dirty="0">
              <a:latin typeface="+mj-lt"/>
            </a:endParaRPr>
          </a:p>
        </p:txBody>
      </p:sp>
    </p:spTree>
    <p:extLst>
      <p:ext uri="{BB962C8B-B14F-4D97-AF65-F5344CB8AC3E}">
        <p14:creationId xmlns:p14="http://schemas.microsoft.com/office/powerpoint/2010/main" val="27469535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title="&quot;&quot;"/>
          <p:cNvCxnSpPr>
            <a:cxnSpLocks noChangeShapeType="1"/>
          </p:cNvCxnSpPr>
          <p:nvPr/>
        </p:nvCxnSpPr>
        <p:spPr bwMode="auto">
          <a:xfrm>
            <a:off x="1585913" y="722313"/>
            <a:ext cx="5781675" cy="0"/>
          </a:xfrm>
          <a:prstGeom prst="line">
            <a:avLst/>
          </a:prstGeom>
          <a:noFill/>
          <a:ln w="12700">
            <a:solidFill>
              <a:schemeClr val="tx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8438" name="Picture 8" descr="Title slide in the slideshow presentation for Modul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113" y="3525838"/>
            <a:ext cx="24288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2722563" y="3621088"/>
            <a:ext cx="6500812" cy="2154237"/>
          </a:xfrm>
          <a:prstGeom prst="rect">
            <a:avLst/>
          </a:prstGeom>
        </p:spPr>
        <p:txBody>
          <a:bodyPr>
            <a:spAutoFit/>
          </a:bodyPr>
          <a:lstStyle/>
          <a:p>
            <a:pPr algn="ctr" defTabSz="457200" eaLnBrk="0" fontAlgn="base" hangingPunct="0">
              <a:spcBef>
                <a:spcPct val="0"/>
              </a:spcBef>
              <a:spcAft>
                <a:spcPct val="0"/>
              </a:spcAft>
              <a:defRPr/>
            </a:pPr>
            <a:r>
              <a:rPr lang="en-US" sz="2400" b="1" dirty="0">
                <a:solidFill>
                  <a:srgbClr val="1F497D"/>
                </a:solidFill>
                <a:ea typeface="MS PGothic" pitchFamily="34" charset="-128"/>
              </a:rPr>
              <a:t>Key Issues in Discipline</a:t>
            </a:r>
          </a:p>
          <a:p>
            <a:pPr algn="ctr" defTabSz="457200" eaLnBrk="0" fontAlgn="base" hangingPunct="0">
              <a:spcBef>
                <a:spcPct val="0"/>
              </a:spcBef>
              <a:spcAft>
                <a:spcPct val="0"/>
              </a:spcAft>
              <a:defRPr/>
            </a:pPr>
            <a:r>
              <a:rPr lang="en-US" sz="2200" i="1" dirty="0">
                <a:solidFill>
                  <a:prstClr val="black"/>
                </a:solidFill>
                <a:ea typeface="MS PGothic" pitchFamily="34" charset="-128"/>
              </a:rPr>
              <a:t>(Module 19 from </a:t>
            </a:r>
            <a:br>
              <a:rPr lang="en-US" sz="2200" i="1" dirty="0">
                <a:solidFill>
                  <a:prstClr val="black"/>
                </a:solidFill>
                <a:ea typeface="MS PGothic" pitchFamily="34" charset="-128"/>
              </a:rPr>
            </a:br>
            <a:r>
              <a:rPr lang="en-US" sz="2200" i="1" dirty="0">
                <a:solidFill>
                  <a:prstClr val="black"/>
                </a:solidFill>
                <a:ea typeface="MS PGothic" pitchFamily="34" charset="-128"/>
              </a:rPr>
              <a:t>the NICHCY training curriculum </a:t>
            </a:r>
            <a:br>
              <a:rPr lang="en-US" sz="2200" i="1" dirty="0">
                <a:solidFill>
                  <a:prstClr val="black"/>
                </a:solidFill>
                <a:ea typeface="MS PGothic" pitchFamily="34" charset="-128"/>
              </a:rPr>
            </a:br>
            <a:r>
              <a:rPr lang="en-US" sz="2200" i="1" dirty="0">
                <a:solidFill>
                  <a:prstClr val="black"/>
                </a:solidFill>
                <a:ea typeface="MS PGothic" pitchFamily="34" charset="-128"/>
              </a:rPr>
              <a:t>on IDEA 2004)</a:t>
            </a:r>
          </a:p>
          <a:p>
            <a:pPr algn="ctr" defTabSz="457200" eaLnBrk="0" fontAlgn="base" hangingPunct="0">
              <a:spcBef>
                <a:spcPct val="0"/>
              </a:spcBef>
              <a:spcAft>
                <a:spcPct val="0"/>
              </a:spcAft>
              <a:defRPr/>
            </a:pPr>
            <a:r>
              <a:rPr lang="en-US" sz="2200" dirty="0">
                <a:solidFill>
                  <a:prstClr val="black">
                    <a:lumMod val="50000"/>
                    <a:lumOff val="50000"/>
                  </a:prstClr>
                </a:solidFill>
                <a:ea typeface="MS PGothic" pitchFamily="34" charset="-128"/>
              </a:rPr>
              <a:t>http://www.parentcenterhub.org</a:t>
            </a:r>
            <a:br>
              <a:rPr lang="en-US" sz="2200" dirty="0">
                <a:solidFill>
                  <a:prstClr val="black">
                    <a:lumMod val="50000"/>
                    <a:lumOff val="50000"/>
                  </a:prstClr>
                </a:solidFill>
                <a:ea typeface="MS PGothic" pitchFamily="34" charset="-128"/>
              </a:rPr>
            </a:br>
            <a:r>
              <a:rPr lang="en-US" sz="2200" dirty="0">
                <a:solidFill>
                  <a:prstClr val="black">
                    <a:lumMod val="50000"/>
                    <a:lumOff val="50000"/>
                  </a:prstClr>
                </a:solidFill>
                <a:ea typeface="MS PGothic" pitchFamily="34" charset="-128"/>
              </a:rPr>
              <a:t>/repository/partb-module19 /</a:t>
            </a:r>
          </a:p>
        </p:txBody>
      </p:sp>
      <p:pic>
        <p:nvPicPr>
          <p:cNvPr id="18436" name="Picture 6" descr="A rascally looking boy, carrying four heavy bo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3913" y="1085850"/>
            <a:ext cx="1257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9"/>
          <p:cNvSpPr>
            <a:spLocks noChangeArrowheads="1"/>
          </p:cNvSpPr>
          <p:nvPr/>
        </p:nvSpPr>
        <p:spPr bwMode="auto">
          <a:xfrm>
            <a:off x="2605088" y="1130300"/>
            <a:ext cx="65008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defTabSz="457200" eaLnBrk="0" fontAlgn="base" hangingPunct="0">
              <a:spcBef>
                <a:spcPct val="0"/>
              </a:spcBef>
              <a:spcAft>
                <a:spcPct val="0"/>
              </a:spcAft>
            </a:pPr>
            <a:r>
              <a:rPr lang="en-US" altLang="en-US" dirty="0">
                <a:solidFill>
                  <a:srgbClr val="1F497D"/>
                </a:solidFill>
                <a:latin typeface="Calibri" pitchFamily="34" charset="0"/>
              </a:rPr>
              <a:t>Discipline, in Detail</a:t>
            </a:r>
          </a:p>
          <a:p>
            <a:pPr algn="ctr" defTabSz="457200" eaLnBrk="0" fontAlgn="base" hangingPunct="0">
              <a:spcBef>
                <a:spcPct val="0"/>
              </a:spcBef>
              <a:spcAft>
                <a:spcPct val="0"/>
              </a:spcAft>
            </a:pPr>
            <a:r>
              <a:rPr lang="en-US" altLang="en-US" sz="2200" b="0" i="1" dirty="0">
                <a:solidFill>
                  <a:prstClr val="black"/>
                </a:solidFill>
                <a:latin typeface="Calibri" pitchFamily="34" charset="0"/>
              </a:rPr>
              <a:t>(Thorough discussion of </a:t>
            </a:r>
            <a:br>
              <a:rPr lang="en-US" altLang="en-US" sz="2200" b="0" i="1" dirty="0">
                <a:solidFill>
                  <a:prstClr val="black"/>
                </a:solidFill>
                <a:latin typeface="Calibri" pitchFamily="34" charset="0"/>
              </a:rPr>
            </a:br>
            <a:r>
              <a:rPr lang="en-US" altLang="en-US" sz="2200" b="0" i="1" dirty="0">
                <a:solidFill>
                  <a:prstClr val="black"/>
                </a:solidFill>
                <a:latin typeface="Calibri" pitchFamily="34" charset="0"/>
              </a:rPr>
              <a:t>IDEA</a:t>
            </a:r>
            <a:r>
              <a:rPr lang="ja-JP" altLang="en-US" sz="2200" b="0" i="1" dirty="0">
                <a:solidFill>
                  <a:prstClr val="black"/>
                </a:solidFill>
                <a:latin typeface="Calibri" pitchFamily="34" charset="0"/>
              </a:rPr>
              <a:t>’</a:t>
            </a:r>
            <a:r>
              <a:rPr lang="en-US" altLang="ja-JP" sz="2200" b="0" i="1" dirty="0">
                <a:solidFill>
                  <a:prstClr val="black"/>
                </a:solidFill>
                <a:latin typeface="Calibri" pitchFamily="34" charset="0"/>
              </a:rPr>
              <a:t>s disciplinary provisions)</a:t>
            </a:r>
          </a:p>
          <a:p>
            <a:pPr algn="ctr" defTabSz="457200" eaLnBrk="0" fontAlgn="base" hangingPunct="0">
              <a:spcBef>
                <a:spcPct val="0"/>
              </a:spcBef>
              <a:spcAft>
                <a:spcPct val="0"/>
              </a:spcAft>
            </a:pPr>
            <a:r>
              <a:rPr lang="en-US" altLang="en-US" sz="2200" b="0" dirty="0">
                <a:solidFill>
                  <a:srgbClr val="7F7F7F"/>
                </a:solidFill>
                <a:latin typeface="Calibri" pitchFamily="34" charset="0"/>
              </a:rPr>
              <a:t>http://www.parentcenterhub.org</a:t>
            </a:r>
            <a:br>
              <a:rPr lang="en-US" altLang="en-US" sz="2200" b="0" dirty="0">
                <a:solidFill>
                  <a:srgbClr val="7F7F7F"/>
                </a:solidFill>
                <a:latin typeface="Calibri" pitchFamily="34" charset="0"/>
              </a:rPr>
            </a:br>
            <a:r>
              <a:rPr lang="en-US" altLang="en-US" sz="2200" b="0" dirty="0">
                <a:solidFill>
                  <a:srgbClr val="7F7F7F"/>
                </a:solidFill>
                <a:latin typeface="Calibri" pitchFamily="34" charset="0"/>
              </a:rPr>
              <a:t>/repository/disc-details/</a:t>
            </a:r>
          </a:p>
        </p:txBody>
      </p:sp>
      <p:sp>
        <p:nvSpPr>
          <p:cNvPr id="8" name="Title 1"/>
          <p:cNvSpPr>
            <a:spLocks noGrp="1"/>
          </p:cNvSpPr>
          <p:nvPr>
            <p:ph type="title" idx="4294967295"/>
          </p:nvPr>
        </p:nvSpPr>
        <p:spPr>
          <a:xfrm>
            <a:off x="914400" y="-165100"/>
            <a:ext cx="7162800" cy="1143000"/>
          </a:xfrm>
        </p:spPr>
        <p:txBody>
          <a:bodyPr/>
          <a:lstStyle/>
          <a:p>
            <a:pPr>
              <a:defRPr/>
            </a:pPr>
            <a:r>
              <a:rPr lang="en-US" altLang="en-US" sz="2400" b="1" dirty="0" smtClean="0">
                <a:solidFill>
                  <a:schemeClr val="tx2"/>
                </a:solidFill>
                <a:latin typeface="+mn-lt"/>
              </a:rPr>
              <a:t>Other Relevant Resources You Can Find at the Hub </a:t>
            </a:r>
          </a:p>
        </p:txBody>
      </p:sp>
    </p:spTree>
    <p:extLst>
      <p:ext uri="{BB962C8B-B14F-4D97-AF65-F5344CB8AC3E}">
        <p14:creationId xmlns:p14="http://schemas.microsoft.com/office/powerpoint/2010/main" val="2153405632"/>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title="&quot;&quot;"/>
          <p:cNvCxnSpPr>
            <a:cxnSpLocks noChangeShapeType="1"/>
          </p:cNvCxnSpPr>
          <p:nvPr/>
        </p:nvCxnSpPr>
        <p:spPr bwMode="auto">
          <a:xfrm>
            <a:off x="1725613" y="1079500"/>
            <a:ext cx="5781675" cy="0"/>
          </a:xfrm>
          <a:prstGeom prst="line">
            <a:avLst/>
          </a:prstGeom>
          <a:noFill/>
          <a:ln w="12700">
            <a:solidFill>
              <a:schemeClr val="tx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 name="Straight Arrow Connector 5" title="&quot;&quot;"/>
          <p:cNvCxnSpPr>
            <a:cxnSpLocks noChangeShapeType="1"/>
          </p:cNvCxnSpPr>
          <p:nvPr/>
        </p:nvCxnSpPr>
        <p:spPr bwMode="auto">
          <a:xfrm>
            <a:off x="1949450" y="3011488"/>
            <a:ext cx="719138" cy="0"/>
          </a:xfrm>
          <a:prstGeom prst="straightConnector1">
            <a:avLst/>
          </a:prstGeom>
          <a:noFill/>
          <a:ln w="25400">
            <a:solidFill>
              <a:schemeClr val="accent1"/>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 name="Straight Connector 20" title="&quot;&quot;"/>
          <p:cNvCxnSpPr>
            <a:cxnSpLocks noChangeShapeType="1"/>
          </p:cNvCxnSpPr>
          <p:nvPr/>
        </p:nvCxnSpPr>
        <p:spPr bwMode="auto">
          <a:xfrm>
            <a:off x="1725613" y="5099050"/>
            <a:ext cx="5781675" cy="0"/>
          </a:xfrm>
          <a:prstGeom prst="line">
            <a:avLst/>
          </a:prstGeom>
          <a:noFill/>
          <a:ln w="12700">
            <a:solidFill>
              <a:schemeClr val="tx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9465" name="Rectangle 18"/>
          <p:cNvSpPr>
            <a:spLocks noChangeArrowheads="1"/>
          </p:cNvSpPr>
          <p:nvPr/>
        </p:nvSpPr>
        <p:spPr bwMode="auto">
          <a:xfrm>
            <a:off x="671513" y="5235575"/>
            <a:ext cx="8112125"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defTabSz="457200" eaLnBrk="0" fontAlgn="base" hangingPunct="0">
              <a:spcBef>
                <a:spcPct val="0"/>
              </a:spcBef>
              <a:spcAft>
                <a:spcPct val="0"/>
              </a:spcAft>
            </a:pPr>
            <a:r>
              <a:rPr lang="en-US" altLang="en-US" dirty="0" smtClean="0">
                <a:solidFill>
                  <a:srgbClr val="1F497D"/>
                </a:solidFill>
                <a:latin typeface="Calibri" pitchFamily="34" charset="0"/>
              </a:rPr>
              <a:t>You’</a:t>
            </a:r>
            <a:r>
              <a:rPr lang="en-US" altLang="ja-JP" dirty="0" smtClean="0">
                <a:solidFill>
                  <a:srgbClr val="1F497D"/>
                </a:solidFill>
                <a:latin typeface="Calibri" pitchFamily="34" charset="0"/>
              </a:rPr>
              <a:t>ll </a:t>
            </a:r>
            <a:r>
              <a:rPr lang="en-US" altLang="ja-JP" dirty="0">
                <a:solidFill>
                  <a:srgbClr val="1F497D"/>
                </a:solidFill>
                <a:latin typeface="Calibri" pitchFamily="34" charset="0"/>
              </a:rPr>
              <a:t>get results galore! </a:t>
            </a:r>
            <a:r>
              <a:rPr lang="en-US" altLang="ja-JP" sz="2200" b="0" dirty="0">
                <a:solidFill>
                  <a:prstClr val="black"/>
                </a:solidFill>
                <a:latin typeface="Calibri" pitchFamily="34" charset="0"/>
              </a:rPr>
              <a:t/>
            </a:r>
            <a:br>
              <a:rPr lang="en-US" altLang="ja-JP" sz="2200" b="0" dirty="0">
                <a:solidFill>
                  <a:prstClr val="black"/>
                </a:solidFill>
                <a:latin typeface="Calibri" pitchFamily="34" charset="0"/>
              </a:rPr>
            </a:br>
            <a:r>
              <a:rPr lang="en-US" altLang="ja-JP" sz="2200" b="0" dirty="0">
                <a:solidFill>
                  <a:prstClr val="black"/>
                </a:solidFill>
                <a:latin typeface="Calibri" pitchFamily="34" charset="0"/>
              </a:rPr>
              <a:t>Filter them as you like—</a:t>
            </a:r>
            <a:br>
              <a:rPr lang="en-US" altLang="ja-JP" sz="2200" b="0" dirty="0">
                <a:solidFill>
                  <a:prstClr val="black"/>
                </a:solidFill>
                <a:latin typeface="Calibri" pitchFamily="34" charset="0"/>
              </a:rPr>
            </a:br>
            <a:r>
              <a:rPr lang="en-US" altLang="ja-JP" sz="2200" b="0" dirty="0">
                <a:solidFill>
                  <a:prstClr val="black"/>
                </a:solidFill>
                <a:latin typeface="Calibri" pitchFamily="34" charset="0"/>
              </a:rPr>
              <a:t>by audience, format, language, or producer</a:t>
            </a:r>
            <a:endParaRPr lang="en-US" altLang="en-US" sz="2200" b="0" dirty="0">
              <a:solidFill>
                <a:prstClr val="black"/>
              </a:solidFill>
              <a:latin typeface="Calibri" pitchFamily="34" charset="0"/>
            </a:endParaRPr>
          </a:p>
        </p:txBody>
      </p:sp>
      <p:cxnSp>
        <p:nvCxnSpPr>
          <p:cNvPr id="15" name="Straight Arrow Connector 14" title="&quot;&quot;"/>
          <p:cNvCxnSpPr>
            <a:cxnSpLocks noChangeShapeType="1"/>
          </p:cNvCxnSpPr>
          <p:nvPr/>
        </p:nvCxnSpPr>
        <p:spPr bwMode="auto">
          <a:xfrm flipV="1">
            <a:off x="5965825" y="3144838"/>
            <a:ext cx="582613" cy="417512"/>
          </a:xfrm>
          <a:prstGeom prst="straightConnector1">
            <a:avLst/>
          </a:prstGeom>
          <a:noFill/>
          <a:ln w="25400">
            <a:solidFill>
              <a:schemeClr val="accent1"/>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9464" name="Rectangle 15"/>
          <p:cNvSpPr>
            <a:spLocks noChangeArrowheads="1"/>
          </p:cNvSpPr>
          <p:nvPr/>
        </p:nvSpPr>
        <p:spPr bwMode="auto">
          <a:xfrm>
            <a:off x="4740275" y="3576638"/>
            <a:ext cx="18288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defTabSz="457200" eaLnBrk="0" fontAlgn="base" hangingPunct="0">
              <a:spcBef>
                <a:spcPct val="0"/>
              </a:spcBef>
              <a:spcAft>
                <a:spcPct val="0"/>
              </a:spcAft>
            </a:pPr>
            <a:r>
              <a:rPr lang="en-US" altLang="en-US" sz="2200" b="0" dirty="0">
                <a:solidFill>
                  <a:prstClr val="black"/>
                </a:solidFill>
                <a:latin typeface="Calibri" pitchFamily="34" charset="0"/>
              </a:rPr>
              <a:t>or here on </a:t>
            </a:r>
            <a:r>
              <a:rPr lang="ja-JP" altLang="en-US" sz="2200" b="0" dirty="0">
                <a:solidFill>
                  <a:prstClr val="black"/>
                </a:solidFill>
                <a:latin typeface="Calibri" pitchFamily="34" charset="0"/>
              </a:rPr>
              <a:t>“</a:t>
            </a:r>
            <a:r>
              <a:rPr lang="en-US" altLang="ja-JP" sz="2200" b="0" dirty="0" err="1">
                <a:solidFill>
                  <a:prstClr val="black"/>
                </a:solidFill>
                <a:latin typeface="Calibri" pitchFamily="34" charset="0"/>
              </a:rPr>
              <a:t>Conducta</a:t>
            </a:r>
            <a:r>
              <a:rPr lang="ja-JP" altLang="en-US" sz="2200" b="0" dirty="0">
                <a:solidFill>
                  <a:prstClr val="black"/>
                </a:solidFill>
                <a:latin typeface="Calibri" pitchFamily="34" charset="0"/>
              </a:rPr>
              <a:t>”</a:t>
            </a:r>
            <a:endParaRPr lang="en-US" altLang="en-US" sz="2200" b="0" dirty="0">
              <a:solidFill>
                <a:srgbClr val="A50021"/>
              </a:solidFill>
              <a:latin typeface="Calibri" pitchFamily="34" charset="0"/>
            </a:endParaRPr>
          </a:p>
        </p:txBody>
      </p:sp>
      <p:pic>
        <p:nvPicPr>
          <p:cNvPr id="19460" name="Picture 11" title="Listing of Key Topics in Spanish"/>
          <p:cNvPicPr>
            <a:picLocks noChangeAspect="1"/>
          </p:cNvPicPr>
          <p:nvPr/>
        </p:nvPicPr>
        <p:blipFill>
          <a:blip r:embed="rId2">
            <a:extLst>
              <a:ext uri="{28A0092B-C50C-407E-A947-70E740481C1C}">
                <a14:useLocalDpi xmlns:a14="http://schemas.microsoft.com/office/drawing/2010/main" val="0"/>
              </a:ext>
            </a:extLst>
          </a:blip>
          <a:srcRect l="48170" t="45372" r="40158" b="32170"/>
          <a:stretch>
            <a:fillRect/>
          </a:stretch>
        </p:blipFill>
        <p:spPr bwMode="auto">
          <a:xfrm>
            <a:off x="6230938" y="1700213"/>
            <a:ext cx="2552700" cy="26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13"/>
          <p:cNvSpPr>
            <a:spLocks noChangeArrowheads="1"/>
          </p:cNvSpPr>
          <p:nvPr/>
        </p:nvSpPr>
        <p:spPr bwMode="auto">
          <a:xfrm>
            <a:off x="120650" y="2455863"/>
            <a:ext cx="18288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defTabSz="457200" eaLnBrk="0" fontAlgn="base" hangingPunct="0">
              <a:spcBef>
                <a:spcPct val="0"/>
              </a:spcBef>
              <a:spcAft>
                <a:spcPct val="0"/>
              </a:spcAft>
            </a:pPr>
            <a:r>
              <a:rPr lang="en-US" altLang="en-US" sz="2200" b="0" dirty="0">
                <a:solidFill>
                  <a:prstClr val="black"/>
                </a:solidFill>
                <a:latin typeface="Calibri" pitchFamily="34" charset="0"/>
              </a:rPr>
              <a:t>Click here on </a:t>
            </a:r>
            <a:r>
              <a:rPr lang="ja-JP" altLang="en-US" sz="2200" b="0" dirty="0">
                <a:solidFill>
                  <a:prstClr val="black"/>
                </a:solidFill>
                <a:latin typeface="Calibri" pitchFamily="34" charset="0"/>
              </a:rPr>
              <a:t>“</a:t>
            </a:r>
            <a:r>
              <a:rPr lang="en-US" altLang="ja-JP" sz="2200" b="0" dirty="0">
                <a:solidFill>
                  <a:prstClr val="black"/>
                </a:solidFill>
                <a:latin typeface="Calibri" pitchFamily="34" charset="0"/>
              </a:rPr>
              <a:t>Behavior</a:t>
            </a:r>
            <a:r>
              <a:rPr lang="ja-JP" altLang="en-US" sz="2200" b="0" dirty="0">
                <a:solidFill>
                  <a:prstClr val="black"/>
                </a:solidFill>
                <a:latin typeface="Calibri" pitchFamily="34" charset="0"/>
              </a:rPr>
              <a:t>”</a:t>
            </a:r>
            <a:endParaRPr lang="en-US" altLang="en-US" sz="2200" b="0" dirty="0">
              <a:solidFill>
                <a:srgbClr val="A50021"/>
              </a:solidFill>
              <a:latin typeface="Calibri" pitchFamily="34" charset="0"/>
            </a:endParaRPr>
          </a:p>
        </p:txBody>
      </p:sp>
      <p:pic>
        <p:nvPicPr>
          <p:cNvPr id="19459" name="Picture 1" descr="Key topics are Behavior, Disability, Dispute Resolution, Family Supports, and IDEA." title="Listing of Topics"/>
          <p:cNvPicPr>
            <a:picLocks noChangeAspect="1"/>
          </p:cNvPicPr>
          <p:nvPr/>
        </p:nvPicPr>
        <p:blipFill>
          <a:blip r:embed="rId2">
            <a:extLst>
              <a:ext uri="{28A0092B-C50C-407E-A947-70E740481C1C}">
                <a14:useLocalDpi xmlns:a14="http://schemas.microsoft.com/office/drawing/2010/main" val="0"/>
              </a:ext>
            </a:extLst>
          </a:blip>
          <a:srcRect l="25861" t="45995" r="63362" b="34468"/>
          <a:stretch>
            <a:fillRect/>
          </a:stretch>
        </p:blipFill>
        <p:spPr bwMode="auto">
          <a:xfrm>
            <a:off x="2312988" y="1743075"/>
            <a:ext cx="2665412"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9"/>
          <p:cNvSpPr>
            <a:spLocks noChangeArrowheads="1"/>
          </p:cNvSpPr>
          <p:nvPr/>
        </p:nvSpPr>
        <p:spPr bwMode="auto">
          <a:xfrm>
            <a:off x="379413" y="134938"/>
            <a:ext cx="84042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defTabSz="457200" eaLnBrk="0" fontAlgn="base" hangingPunct="0">
              <a:spcBef>
                <a:spcPct val="0"/>
              </a:spcBef>
              <a:spcAft>
                <a:spcPct val="0"/>
              </a:spcAft>
            </a:pPr>
            <a:r>
              <a:rPr lang="en-US" altLang="en-US" dirty="0">
                <a:solidFill>
                  <a:srgbClr val="1F497D"/>
                </a:solidFill>
                <a:latin typeface="Calibri" pitchFamily="34" charset="0"/>
              </a:rPr>
              <a:t>Search on the Hub</a:t>
            </a:r>
            <a:r>
              <a:rPr lang="ja-JP" altLang="en-US" dirty="0">
                <a:solidFill>
                  <a:srgbClr val="1F497D"/>
                </a:solidFill>
                <a:latin typeface="Calibri" pitchFamily="34" charset="0"/>
              </a:rPr>
              <a:t>’</a:t>
            </a:r>
            <a:r>
              <a:rPr lang="en-US" altLang="ja-JP" dirty="0">
                <a:solidFill>
                  <a:srgbClr val="1F497D"/>
                </a:solidFill>
                <a:latin typeface="Calibri" pitchFamily="34" charset="0"/>
              </a:rPr>
              <a:t>s Resources Page! </a:t>
            </a:r>
            <a:r>
              <a:rPr lang="en-US" altLang="ja-JP" sz="2200" b="0" dirty="0">
                <a:solidFill>
                  <a:srgbClr val="7F7F7F"/>
                </a:solidFill>
                <a:latin typeface="Calibri" pitchFamily="34" charset="0"/>
              </a:rPr>
              <a:t>http://www.parentcenterhub.org/resources/</a:t>
            </a:r>
            <a:endParaRPr lang="en-US" altLang="en-US" sz="2200" b="0" dirty="0">
              <a:solidFill>
                <a:srgbClr val="7F7F7F"/>
              </a:solidFill>
              <a:latin typeface="Calibri" pitchFamily="34" charset="0"/>
            </a:endParaRPr>
          </a:p>
        </p:txBody>
      </p:sp>
    </p:spTree>
    <p:extLst>
      <p:ext uri="{BB962C8B-B14F-4D97-AF65-F5344CB8AC3E}">
        <p14:creationId xmlns:p14="http://schemas.microsoft.com/office/powerpoint/2010/main" val="825482693"/>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62200"/>
            <a:ext cx="8229600" cy="3916363"/>
          </a:xfrm>
        </p:spPr>
        <p:txBody>
          <a:bodyPr>
            <a:normAutofit lnSpcReduction="10000"/>
          </a:bodyPr>
          <a:lstStyle/>
          <a:p>
            <a:pPr marL="0" indent="0">
              <a:buNone/>
            </a:pPr>
            <a:r>
              <a:rPr lang="en-US" dirty="0" smtClean="0"/>
              <a:t>You may also be int</a:t>
            </a:r>
            <a:r>
              <a:rPr lang="en-US" dirty="0"/>
              <a:t>erested in information about chronic </a:t>
            </a:r>
            <a:r>
              <a:rPr lang="en-US" dirty="0" smtClean="0"/>
              <a:t>absenteeism</a:t>
            </a:r>
            <a:endParaRPr lang="en-US" dirty="0"/>
          </a:p>
          <a:p>
            <a:pPr marL="0" indent="0">
              <a:buNone/>
            </a:pPr>
            <a:r>
              <a:rPr lang="en-US" u="sng" dirty="0">
                <a:hlinkClick r:id="rId2"/>
              </a:rPr>
              <a:t>http://www2.ed.gov/datastory/chronicabsenteeism.html</a:t>
            </a:r>
            <a:endParaRPr lang="en-US" dirty="0"/>
          </a:p>
          <a:p>
            <a:pPr marL="0" indent="0">
              <a:buNone/>
            </a:pPr>
            <a:r>
              <a:rPr lang="en-US" dirty="0"/>
              <a:t>Guidance:  </a:t>
            </a:r>
            <a:r>
              <a:rPr lang="en-US" u="sng" dirty="0">
                <a:hlinkClick r:id="rId3"/>
              </a:rPr>
              <a:t>http://www2.ed.gov/policy/elsec/guid/secletter/151007.html</a:t>
            </a:r>
            <a:endParaRPr lang="en-US" dirty="0"/>
          </a:p>
          <a:p>
            <a:pPr marL="0" indent="0">
              <a:buNone/>
            </a:pPr>
            <a:r>
              <a:rPr lang="en-US" dirty="0"/>
              <a:t>Resources/Toolkit: </a:t>
            </a:r>
            <a:r>
              <a:rPr lang="en-US" u="sng" dirty="0">
                <a:hlinkClick r:id="rId4"/>
              </a:rPr>
              <a:t>http://www2.ed.gov/about/inits/ed/chronicabsenteeism/toolkit.pdf</a:t>
            </a:r>
            <a:endParaRPr lang="en-US" dirty="0"/>
          </a:p>
          <a:p>
            <a:endParaRPr lang="en-US" dirty="0"/>
          </a:p>
        </p:txBody>
      </p:sp>
      <p:sp>
        <p:nvSpPr>
          <p:cNvPr id="3" name="Title 2"/>
          <p:cNvSpPr>
            <a:spLocks noGrp="1"/>
          </p:cNvSpPr>
          <p:nvPr>
            <p:ph type="title"/>
          </p:nvPr>
        </p:nvSpPr>
        <p:spPr/>
        <p:txBody>
          <a:bodyPr/>
          <a:lstStyle/>
          <a:p>
            <a:r>
              <a:rPr lang="en-US" dirty="0" smtClean="0">
                <a:latin typeface="+mj-lt"/>
              </a:rPr>
              <a:t>Resources </a:t>
            </a:r>
            <a:endParaRPr lang="en-US" dirty="0">
              <a:latin typeface="+mj-lt"/>
            </a:endParaRPr>
          </a:p>
        </p:txBody>
      </p:sp>
    </p:spTree>
    <p:extLst>
      <p:ext uri="{BB962C8B-B14F-4D97-AF65-F5344CB8AC3E}">
        <p14:creationId xmlns:p14="http://schemas.microsoft.com/office/powerpoint/2010/main" val="15595314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3600" dirty="0" smtClean="0"/>
              <a:t>Look for the </a:t>
            </a:r>
            <a:r>
              <a:rPr lang="en-US" sz="3600" dirty="0"/>
              <a:t>archived webinar </a:t>
            </a:r>
            <a:r>
              <a:rPr lang="en-US" sz="3600" dirty="0" smtClean="0"/>
              <a:t>at </a:t>
            </a:r>
            <a:r>
              <a:rPr lang="en-US" sz="3600" dirty="0" smtClean="0">
                <a:hlinkClick r:id="rId2"/>
              </a:rPr>
              <a:t>www.osepideasthatwork.org</a:t>
            </a:r>
            <a:r>
              <a:rPr lang="en-US" sz="3600" dirty="0" smtClean="0"/>
              <a:t> </a:t>
            </a:r>
            <a:endParaRPr lang="en-US" sz="3600" dirty="0"/>
          </a:p>
        </p:txBody>
      </p:sp>
      <p:sp>
        <p:nvSpPr>
          <p:cNvPr id="4" name="Title 3"/>
          <p:cNvSpPr>
            <a:spLocks noGrp="1"/>
          </p:cNvSpPr>
          <p:nvPr>
            <p:ph type="title"/>
          </p:nvPr>
        </p:nvSpPr>
        <p:spPr/>
        <p:txBody>
          <a:bodyPr/>
          <a:lstStyle/>
          <a:p>
            <a:r>
              <a:rPr lang="en-US" dirty="0" smtClean="0">
                <a:latin typeface="+mj-lt"/>
              </a:rPr>
              <a:t>Thank You!</a:t>
            </a:r>
            <a:endParaRPr lang="en-US" dirty="0">
              <a:latin typeface="+mj-lt"/>
            </a:endParaRPr>
          </a:p>
        </p:txBody>
      </p:sp>
    </p:spTree>
    <p:extLst>
      <p:ext uri="{BB962C8B-B14F-4D97-AF65-F5344CB8AC3E}">
        <p14:creationId xmlns:p14="http://schemas.microsoft.com/office/powerpoint/2010/main" val="2591071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a:t>
            </a:r>
            <a:r>
              <a:rPr lang="en-US" dirty="0"/>
              <a:t>R</a:t>
            </a:r>
            <a:r>
              <a:rPr lang="en-US" dirty="0" smtClean="0"/>
              <a:t>enee Bradley</a:t>
            </a:r>
            <a:br>
              <a:rPr lang="en-US" dirty="0" smtClean="0"/>
            </a:br>
            <a:r>
              <a:rPr lang="en-US" sz="3200" dirty="0" smtClean="0"/>
              <a:t>Assistant Director</a:t>
            </a:r>
            <a:br>
              <a:rPr lang="en-US" sz="3200" dirty="0" smtClean="0"/>
            </a:br>
            <a:r>
              <a:rPr lang="en-US" sz="3200" dirty="0" smtClean="0"/>
              <a:t>Research to Practice Division</a:t>
            </a:r>
            <a:br>
              <a:rPr lang="en-US" sz="3200" dirty="0" smtClean="0"/>
            </a:br>
            <a:r>
              <a:rPr lang="en-US" sz="3200" dirty="0" smtClean="0"/>
              <a:t>Office of Special Education Programs</a:t>
            </a:r>
            <a:br>
              <a:rPr lang="en-US" sz="3200" dirty="0" smtClean="0"/>
            </a:br>
            <a:r>
              <a:rPr lang="en-US" sz="3200" dirty="0" smtClean="0"/>
              <a:t>US Department of Education</a:t>
            </a:r>
            <a:br>
              <a:rPr lang="en-US" sz="3200" dirty="0" smtClean="0"/>
            </a:br>
            <a:r>
              <a:rPr lang="en-US" sz="3200" dirty="0" smtClean="0"/>
              <a:t>renee.bradley@ed.gov</a:t>
            </a:r>
            <a:r>
              <a:rPr lang="en-US" dirty="0" smtClean="0"/>
              <a:t/>
            </a:r>
            <a:br>
              <a:rPr lang="en-US" dirty="0" smtClean="0"/>
            </a:br>
            <a:endParaRPr lang="en-US" dirty="0"/>
          </a:p>
        </p:txBody>
      </p:sp>
    </p:spTree>
    <p:extLst>
      <p:ext uri="{BB962C8B-B14F-4D97-AF65-F5344CB8AC3E}">
        <p14:creationId xmlns:p14="http://schemas.microsoft.com/office/powerpoint/2010/main" val="2248076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0"/>
            <a:ext cx="8229600" cy="3840163"/>
          </a:xfrm>
        </p:spPr>
        <p:txBody>
          <a:bodyPr>
            <a:normAutofit/>
          </a:bodyPr>
          <a:lstStyle/>
          <a:p>
            <a:r>
              <a:rPr lang="en-US" sz="3200" dirty="0"/>
              <a:t>The DCL clarifies the responsibility of IEP teams to include behavioral interventions and supports on IEP’s of students whose behavior impedes their own learning or the learning of others to prevent the unnecessary removal of a student </a:t>
            </a:r>
            <a:endParaRPr lang="en-US" sz="3200" dirty="0" smtClean="0"/>
          </a:p>
        </p:txBody>
      </p:sp>
      <p:sp>
        <p:nvSpPr>
          <p:cNvPr id="3" name="Title 2"/>
          <p:cNvSpPr>
            <a:spLocks noGrp="1"/>
          </p:cNvSpPr>
          <p:nvPr>
            <p:ph type="title"/>
          </p:nvPr>
        </p:nvSpPr>
        <p:spPr>
          <a:xfrm>
            <a:off x="457200" y="1447800"/>
            <a:ext cx="8229600" cy="762000"/>
          </a:xfrm>
        </p:spPr>
        <p:txBody>
          <a:bodyPr/>
          <a:lstStyle/>
          <a:p>
            <a:r>
              <a:rPr lang="en-US" sz="4000" dirty="0" smtClean="0">
                <a:latin typeface="+mj-lt"/>
              </a:rPr>
              <a:t>Dear Colleague Letter  on Behavior</a:t>
            </a:r>
            <a:endParaRPr lang="en-US" sz="4000" dirty="0">
              <a:latin typeface="+mj-lt"/>
            </a:endParaRPr>
          </a:p>
        </p:txBody>
      </p:sp>
    </p:spTree>
    <p:extLst>
      <p:ext uri="{BB962C8B-B14F-4D97-AF65-F5344CB8AC3E}">
        <p14:creationId xmlns:p14="http://schemas.microsoft.com/office/powerpoint/2010/main" val="1079964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724400"/>
          </a:xfrm>
        </p:spPr>
        <p:txBody>
          <a:bodyPr>
            <a:normAutofit/>
          </a:bodyPr>
          <a:lstStyle/>
          <a:p>
            <a:r>
              <a:rPr lang="en-US" dirty="0" smtClean="0"/>
              <a:t>A </a:t>
            </a:r>
            <a:r>
              <a:rPr lang="en-US" dirty="0"/>
              <a:t>focus on developing IEPs to address behavioral supports and services and expands on the responsibility of IEP teams to address behavioral supports in the IEP and ensure those supports and services are being implemented. </a:t>
            </a:r>
            <a:endParaRPr lang="en-US" dirty="0" smtClean="0"/>
          </a:p>
          <a:p>
            <a:r>
              <a:rPr lang="en-US" dirty="0" smtClean="0"/>
              <a:t>Although </a:t>
            </a:r>
            <a:r>
              <a:rPr lang="en-US" dirty="0"/>
              <a:t>the Department considers this DCL to be significant guidance, it does not add any new legal requirements.  Further, it does not change any of the existing discipline provisions of the IDEA. </a:t>
            </a:r>
          </a:p>
        </p:txBody>
      </p:sp>
    </p:spTree>
    <p:extLst>
      <p:ext uri="{BB962C8B-B14F-4D97-AF65-F5344CB8AC3E}">
        <p14:creationId xmlns:p14="http://schemas.microsoft.com/office/powerpoint/2010/main" val="3692541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953000"/>
          </a:xfrm>
        </p:spPr>
        <p:txBody>
          <a:bodyPr>
            <a:normAutofit/>
          </a:bodyPr>
          <a:lstStyle/>
          <a:p>
            <a:r>
              <a:rPr lang="en-US" dirty="0"/>
              <a:t>E</a:t>
            </a:r>
            <a:r>
              <a:rPr lang="en-US" dirty="0" smtClean="0"/>
              <a:t>nsures </a:t>
            </a:r>
            <a:r>
              <a:rPr lang="en-US" dirty="0"/>
              <a:t>that eligible children with disabilities who have behavioral needs receive a free appropriate public education (FAPE) and placement in the least restrictive environment (LRE). </a:t>
            </a:r>
            <a:endParaRPr lang="en-US" dirty="0" smtClean="0"/>
          </a:p>
          <a:p>
            <a:r>
              <a:rPr lang="en-US" dirty="0" smtClean="0"/>
              <a:t>This </a:t>
            </a:r>
            <a:r>
              <a:rPr lang="en-US" dirty="0"/>
              <a:t>guidance is not intended to limit schools’ and agencies’ appropriate use of disciplinary removals that are necessary to protect children; instead, it is intended to provide alternatives, which schools can use to effectively support and respond to problem behaviors so that disciplinary removals are infrequent or unnecessary</a:t>
            </a:r>
          </a:p>
        </p:txBody>
      </p:sp>
    </p:spTree>
    <p:extLst>
      <p:ext uri="{BB962C8B-B14F-4D97-AF65-F5344CB8AC3E}">
        <p14:creationId xmlns:p14="http://schemas.microsoft.com/office/powerpoint/2010/main" val="3983065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678363"/>
          </a:xfrm>
        </p:spPr>
        <p:txBody>
          <a:bodyPr>
            <a:normAutofit/>
          </a:bodyPr>
          <a:lstStyle/>
          <a:p>
            <a:r>
              <a:rPr lang="en-US" sz="3200" dirty="0" smtClean="0"/>
              <a:t>IDEA </a:t>
            </a:r>
            <a:r>
              <a:rPr lang="en-US" sz="3200" dirty="0"/>
              <a:t>requires individualized education program (IEP) Teams to consider the use of positive behavioral interventions and supports for children with disabilities whose behavior interferes with their learning or the learning of others. </a:t>
            </a:r>
          </a:p>
          <a:p>
            <a:endParaRPr lang="en-US" dirty="0"/>
          </a:p>
        </p:txBody>
      </p:sp>
    </p:spTree>
    <p:extLst>
      <p:ext uri="{BB962C8B-B14F-4D97-AF65-F5344CB8AC3E}">
        <p14:creationId xmlns:p14="http://schemas.microsoft.com/office/powerpoint/2010/main" val="4046022389"/>
      </p:ext>
    </p:extLst>
  </p:cSld>
  <p:clrMapOvr>
    <a:masterClrMapping/>
  </p:clrMapOvr>
</p:sld>
</file>

<file path=ppt/theme/theme1.xml><?xml version="1.0" encoding="utf-8"?>
<a:theme xmlns:a="http://schemas.openxmlformats.org/drawingml/2006/main" name="OSEP Theme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OSEP Theme Final</Template>
  <TotalTime>674</TotalTime>
  <Words>2557</Words>
  <Application>Microsoft Office PowerPoint</Application>
  <PresentationFormat>On-screen Show (4:3)</PresentationFormat>
  <Paragraphs>173</Paragraphs>
  <Slides>43</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43</vt:i4>
      </vt:variant>
    </vt:vector>
  </HeadingPairs>
  <TitlesOfParts>
    <vt:vector size="52" baseType="lpstr">
      <vt:lpstr>MS PGothic</vt:lpstr>
      <vt:lpstr>Arial</vt:lpstr>
      <vt:lpstr>Calibri</vt:lpstr>
      <vt:lpstr>Cambria</vt:lpstr>
      <vt:lpstr>French Script MT</vt:lpstr>
      <vt:lpstr>Georgia</vt:lpstr>
      <vt:lpstr>Times New Roman</vt:lpstr>
      <vt:lpstr>OSEP Theme Final</vt:lpstr>
      <vt:lpstr>Office Theme</vt:lpstr>
      <vt:lpstr>Before We Start</vt:lpstr>
      <vt:lpstr>OSEP Dear Colleague Letter on Behavior </vt:lpstr>
      <vt:lpstr>Agenda for the Webinar</vt:lpstr>
      <vt:lpstr>Agenda for the Webinar Continued</vt:lpstr>
      <vt:lpstr>Dr. Renee Bradley Assistant Director Research to Practice Division Office of Special Education Programs US Department of Education renee.bradley@ed.gov </vt:lpstr>
      <vt:lpstr>Dear Colleague Letter  on Behavior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Informal Removal </vt:lpstr>
      <vt:lpstr>What is “Informal Removal”?</vt:lpstr>
      <vt:lpstr>Who Does It Impact? </vt:lpstr>
      <vt:lpstr>Who are the P&amp;As ? </vt:lpstr>
      <vt:lpstr>Who are the P&amp;As? Part 2</vt:lpstr>
      <vt:lpstr>A view from the ground</vt:lpstr>
      <vt:lpstr>Why does the guidance matter?</vt:lpstr>
      <vt:lpstr>Some Approaches …</vt:lpstr>
      <vt:lpstr>Contact </vt:lpstr>
      <vt:lpstr>Questions?</vt:lpstr>
      <vt:lpstr>Todd Loftin Executive Director of Special Education Services Oklahoma Department of Education http://sde.ok.gov/sde/special-education  Sharon Coppedge Long Executive Director Oklahoma Parent Center http://oklahomaparentscenter.org   </vt:lpstr>
      <vt:lpstr>Questions?</vt:lpstr>
      <vt:lpstr>Debra Jennings Director Center for Parent Information and Resources  at the  Statewide Parent Advocacy Network www.parentcenterhub.org</vt:lpstr>
      <vt:lpstr>PowerPoint Presentation</vt:lpstr>
      <vt:lpstr>PowerPoint Presentation</vt:lpstr>
      <vt:lpstr>PowerPoint Presentation</vt:lpstr>
      <vt:lpstr>Relevant Resources You Can Find at the Hub </vt:lpstr>
      <vt:lpstr>Other Relevant Resources You Can Find at the Hub </vt:lpstr>
      <vt:lpstr>PowerPoint Presentation</vt:lpstr>
      <vt:lpstr>Resources </vt:lpstr>
      <vt:lpstr>Thank You!</vt:lpstr>
    </vt:vector>
  </TitlesOfParts>
  <Company>U.S.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Bradley, Renee</dc:creator>
  <cp:lastModifiedBy>Neugebauer Tracy</cp:lastModifiedBy>
  <cp:revision>38</cp:revision>
  <dcterms:created xsi:type="dcterms:W3CDTF">2016-09-08T11:15:07Z</dcterms:created>
  <dcterms:modified xsi:type="dcterms:W3CDTF">2016-09-16T18:14:07Z</dcterms:modified>
</cp:coreProperties>
</file>