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handoutMasterIdLst>
    <p:handoutMasterId r:id="rId36"/>
  </p:handoutMasterIdLst>
  <p:sldIdLst>
    <p:sldId id="256" r:id="rId3"/>
    <p:sldId id="307" r:id="rId4"/>
    <p:sldId id="257" r:id="rId5"/>
    <p:sldId id="258" r:id="rId6"/>
    <p:sldId id="282" r:id="rId7"/>
    <p:sldId id="277" r:id="rId8"/>
    <p:sldId id="298" r:id="rId9"/>
    <p:sldId id="263" r:id="rId10"/>
    <p:sldId id="262" r:id="rId11"/>
    <p:sldId id="264" r:id="rId12"/>
    <p:sldId id="265" r:id="rId13"/>
    <p:sldId id="267" r:id="rId14"/>
    <p:sldId id="284" r:id="rId15"/>
    <p:sldId id="287" r:id="rId16"/>
    <p:sldId id="286" r:id="rId17"/>
    <p:sldId id="299" r:id="rId18"/>
    <p:sldId id="269" r:id="rId19"/>
    <p:sldId id="288" r:id="rId20"/>
    <p:sldId id="270" r:id="rId21"/>
    <p:sldId id="291" r:id="rId22"/>
    <p:sldId id="271" r:id="rId23"/>
    <p:sldId id="300" r:id="rId24"/>
    <p:sldId id="304" r:id="rId25"/>
    <p:sldId id="272" r:id="rId26"/>
    <p:sldId id="294" r:id="rId27"/>
    <p:sldId id="273" r:id="rId28"/>
    <p:sldId id="301" r:id="rId29"/>
    <p:sldId id="274" r:id="rId30"/>
    <p:sldId id="275" r:id="rId31"/>
    <p:sldId id="276" r:id="rId32"/>
    <p:sldId id="296" r:id="rId33"/>
    <p:sldId id="30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942" autoAdjust="0"/>
  </p:normalViewPr>
  <p:slideViewPr>
    <p:cSldViewPr>
      <p:cViewPr varScale="1">
        <p:scale>
          <a:sx n="84" d="100"/>
          <a:sy n="84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D20B4-8CE7-4D4D-A600-17B9C0BEABA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E9EDD3-F3A3-41B3-8D79-F1F6E2E02ABB}">
      <dgm:prSet phldrT="[Text]"/>
      <dgm:spPr/>
      <dgm:t>
        <a:bodyPr/>
        <a:lstStyle/>
        <a:p>
          <a:r>
            <a:rPr lang="en-US" b="1" dirty="0" smtClean="0">
              <a:solidFill>
                <a:schemeClr val="accent4"/>
              </a:solidFill>
            </a:rPr>
            <a:t>Impact</a:t>
          </a:r>
          <a:endParaRPr lang="en-US" b="1" dirty="0">
            <a:solidFill>
              <a:schemeClr val="accent4"/>
            </a:solidFill>
          </a:endParaRPr>
        </a:p>
      </dgm:t>
    </dgm:pt>
    <dgm:pt modelId="{B897AB5E-A47C-481A-A53C-6CD8BCC2F783}" type="parTrans" cxnId="{BE193EE3-CC18-4591-BFE2-498A8212D500}">
      <dgm:prSet/>
      <dgm:spPr/>
      <dgm:t>
        <a:bodyPr/>
        <a:lstStyle/>
        <a:p>
          <a:endParaRPr lang="en-US"/>
        </a:p>
      </dgm:t>
    </dgm:pt>
    <dgm:pt modelId="{77651BB8-9248-4DC8-B5C8-4A561706C80F}" type="sibTrans" cxnId="{BE193EE3-CC18-4591-BFE2-498A8212D500}">
      <dgm:prSet/>
      <dgm:spPr/>
      <dgm:t>
        <a:bodyPr/>
        <a:lstStyle/>
        <a:p>
          <a:endParaRPr lang="en-US"/>
        </a:p>
      </dgm:t>
    </dgm:pt>
    <dgm:pt modelId="{0A485047-FC84-4737-82F8-526369C165B6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3">
                  <a:lumMod val="75000"/>
                </a:schemeClr>
              </a:solidFill>
            </a:rPr>
            <a:t>Mental health &amp; emotional wellbeing</a:t>
          </a:r>
          <a:endParaRPr lang="en-US" sz="1400" dirty="0">
            <a:solidFill>
              <a:schemeClr val="accent3">
                <a:lumMod val="75000"/>
              </a:schemeClr>
            </a:solidFill>
          </a:endParaRPr>
        </a:p>
      </dgm:t>
    </dgm:pt>
    <dgm:pt modelId="{91D6141D-6659-43E8-9B64-1F61D27344AC}" type="parTrans" cxnId="{BE6C171F-5B00-4D57-AEBF-321D98E563EF}">
      <dgm:prSet/>
      <dgm:spPr/>
      <dgm:t>
        <a:bodyPr/>
        <a:lstStyle/>
        <a:p>
          <a:endParaRPr lang="en-US"/>
        </a:p>
      </dgm:t>
    </dgm:pt>
    <dgm:pt modelId="{C36139BF-CDFD-40EB-8122-51BE444D11FD}" type="sibTrans" cxnId="{BE6C171F-5B00-4D57-AEBF-321D98E563EF}">
      <dgm:prSet/>
      <dgm:spPr/>
      <dgm:t>
        <a:bodyPr/>
        <a:lstStyle/>
        <a:p>
          <a:endParaRPr lang="en-US"/>
        </a:p>
      </dgm:t>
    </dgm:pt>
    <dgm:pt modelId="{F61C06AF-C7F0-419A-9F07-9217B4868525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3">
                  <a:lumMod val="75000"/>
                </a:schemeClr>
              </a:solidFill>
            </a:rPr>
            <a:t>Social &amp; Academic develop-</a:t>
          </a:r>
          <a:r>
            <a:rPr lang="en-US" sz="1400" dirty="0" err="1" smtClean="0">
              <a:solidFill>
                <a:schemeClr val="accent3">
                  <a:lumMod val="75000"/>
                </a:schemeClr>
              </a:solidFill>
            </a:rPr>
            <a:t>ment</a:t>
          </a:r>
          <a:endParaRPr lang="en-US" sz="1400" dirty="0">
            <a:solidFill>
              <a:schemeClr val="accent3">
                <a:lumMod val="75000"/>
              </a:schemeClr>
            </a:solidFill>
          </a:endParaRPr>
        </a:p>
      </dgm:t>
    </dgm:pt>
    <dgm:pt modelId="{0227E514-A057-428F-A772-0F6D636563F4}" type="parTrans" cxnId="{19C7AE35-EE82-43DF-8AE6-0BB2745B92AF}">
      <dgm:prSet/>
      <dgm:spPr/>
      <dgm:t>
        <a:bodyPr/>
        <a:lstStyle/>
        <a:p>
          <a:endParaRPr lang="en-US"/>
        </a:p>
      </dgm:t>
    </dgm:pt>
    <dgm:pt modelId="{1D0D4DDC-D0EF-40C2-8805-F4FF1FA6DCC1}" type="sibTrans" cxnId="{19C7AE35-EE82-43DF-8AE6-0BB2745B92AF}">
      <dgm:prSet/>
      <dgm:spPr/>
      <dgm:t>
        <a:bodyPr/>
        <a:lstStyle/>
        <a:p>
          <a:endParaRPr lang="en-US"/>
        </a:p>
      </dgm:t>
    </dgm:pt>
    <dgm:pt modelId="{821CD725-AA10-43A2-BEF1-FE971FAE3DD2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3">
                  <a:lumMod val="75000"/>
                </a:schemeClr>
              </a:solidFill>
            </a:rPr>
            <a:t>School &amp; Classroom Climate</a:t>
          </a:r>
          <a:endParaRPr lang="en-US" sz="1400" dirty="0">
            <a:solidFill>
              <a:schemeClr val="accent3">
                <a:lumMod val="75000"/>
              </a:schemeClr>
            </a:solidFill>
          </a:endParaRPr>
        </a:p>
      </dgm:t>
    </dgm:pt>
    <dgm:pt modelId="{DE55BA76-8FA5-4BFD-9221-9AE6EADF1CA5}" type="parTrans" cxnId="{F0E146E6-A7FC-46C9-92C3-A54DFD3AB265}">
      <dgm:prSet/>
      <dgm:spPr/>
      <dgm:t>
        <a:bodyPr/>
        <a:lstStyle/>
        <a:p>
          <a:endParaRPr lang="en-US"/>
        </a:p>
      </dgm:t>
    </dgm:pt>
    <dgm:pt modelId="{AA7AEFC8-48AB-4BB5-8BD8-861A170D4BA0}" type="sibTrans" cxnId="{F0E146E6-A7FC-46C9-92C3-A54DFD3AB265}">
      <dgm:prSet/>
      <dgm:spPr/>
      <dgm:t>
        <a:bodyPr/>
        <a:lstStyle/>
        <a:p>
          <a:endParaRPr lang="en-US"/>
        </a:p>
      </dgm:t>
    </dgm:pt>
    <dgm:pt modelId="{75623D63-A491-43EE-9B67-BFFAEB13AF8C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accent3">
                  <a:lumMod val="75000"/>
                </a:schemeClr>
              </a:solidFill>
            </a:rPr>
            <a:t>Buffer life stressors</a:t>
          </a:r>
          <a:endParaRPr lang="en-US" sz="1400" dirty="0">
            <a:solidFill>
              <a:schemeClr val="accent3">
                <a:lumMod val="75000"/>
              </a:schemeClr>
            </a:solidFill>
          </a:endParaRPr>
        </a:p>
      </dgm:t>
    </dgm:pt>
    <dgm:pt modelId="{9C172C39-3F3D-4328-A114-1D46CEF48CB6}" type="parTrans" cxnId="{FEBF45F1-B81B-4AEF-BA05-C465B1ECAAC7}">
      <dgm:prSet/>
      <dgm:spPr/>
      <dgm:t>
        <a:bodyPr/>
        <a:lstStyle/>
        <a:p>
          <a:endParaRPr lang="en-US"/>
        </a:p>
      </dgm:t>
    </dgm:pt>
    <dgm:pt modelId="{93BF6F65-788C-4A45-80D9-1EDFB38954B8}" type="sibTrans" cxnId="{FEBF45F1-B81B-4AEF-BA05-C465B1ECAAC7}">
      <dgm:prSet/>
      <dgm:spPr/>
      <dgm:t>
        <a:bodyPr/>
        <a:lstStyle/>
        <a:p>
          <a:endParaRPr lang="en-US"/>
        </a:p>
      </dgm:t>
    </dgm:pt>
    <dgm:pt modelId="{C98D21FF-0F3D-4E59-A72C-42F6A7D11425}" type="pres">
      <dgm:prSet presAssocID="{708D20B4-8CE7-4D4D-A600-17B9C0BEAB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8955DF-3938-4A7D-B297-BFE9E3B0226D}" type="pres">
      <dgm:prSet presAssocID="{93E9EDD3-F3A3-41B3-8D79-F1F6E2E02ABB}" presName="centerShape" presStyleLbl="node0" presStyleIdx="0" presStyleCnt="1" custScaleX="88637" custScaleY="88637"/>
      <dgm:spPr/>
      <dgm:t>
        <a:bodyPr/>
        <a:lstStyle/>
        <a:p>
          <a:endParaRPr lang="en-US"/>
        </a:p>
      </dgm:t>
    </dgm:pt>
    <dgm:pt modelId="{F13A3A43-30C5-4A27-A546-137B4679643E}" type="pres">
      <dgm:prSet presAssocID="{0A485047-FC84-4737-82F8-526369C165B6}" presName="node" presStyleLbl="node1" presStyleIdx="0" presStyleCnt="4" custScaleX="119176" custScaleY="119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4C268-6FEB-47D0-9C15-B8FFFFA1E6AE}" type="pres">
      <dgm:prSet presAssocID="{0A485047-FC84-4737-82F8-526369C165B6}" presName="dummy" presStyleCnt="0"/>
      <dgm:spPr/>
    </dgm:pt>
    <dgm:pt modelId="{E25B0DD4-A074-47D0-81FF-2B288CB5E9C0}" type="pres">
      <dgm:prSet presAssocID="{C36139BF-CDFD-40EB-8122-51BE444D11F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277D7E7-6269-4D34-8AF8-3F41AF1A43CC}" type="pres">
      <dgm:prSet presAssocID="{F61C06AF-C7F0-419A-9F07-9217B4868525}" presName="node" presStyleLbl="node1" presStyleIdx="1" presStyleCnt="4" custScaleX="119176" custScaleY="119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6CB20-7944-4567-865F-5DD873AC4431}" type="pres">
      <dgm:prSet presAssocID="{F61C06AF-C7F0-419A-9F07-9217B4868525}" presName="dummy" presStyleCnt="0"/>
      <dgm:spPr/>
    </dgm:pt>
    <dgm:pt modelId="{7D1BBC1F-5437-4207-84C5-70A0A6A465BD}" type="pres">
      <dgm:prSet presAssocID="{1D0D4DDC-D0EF-40C2-8805-F4FF1FA6DCC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D167843-AEB7-4091-B1F1-19565336BB7A}" type="pres">
      <dgm:prSet presAssocID="{821CD725-AA10-43A2-BEF1-FE971FAE3DD2}" presName="node" presStyleLbl="node1" presStyleIdx="2" presStyleCnt="4" custScaleX="119176" custScaleY="119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9B3E1-7F0C-41EF-93DE-92E760F2B714}" type="pres">
      <dgm:prSet presAssocID="{821CD725-AA10-43A2-BEF1-FE971FAE3DD2}" presName="dummy" presStyleCnt="0"/>
      <dgm:spPr/>
    </dgm:pt>
    <dgm:pt modelId="{E0ACFB1C-86C5-4AF2-8E1E-E7CD72D4D3A0}" type="pres">
      <dgm:prSet presAssocID="{AA7AEFC8-48AB-4BB5-8BD8-861A170D4BA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C22B963-FBF2-4AAB-A18C-C14B26BAC3DD}" type="pres">
      <dgm:prSet presAssocID="{75623D63-A491-43EE-9B67-BFFAEB13AF8C}" presName="node" presStyleLbl="node1" presStyleIdx="3" presStyleCnt="4" custScaleX="119176" custScaleY="119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02D82B-9A21-4D26-8258-D052AAF517F9}" type="pres">
      <dgm:prSet presAssocID="{75623D63-A491-43EE-9B67-BFFAEB13AF8C}" presName="dummy" presStyleCnt="0"/>
      <dgm:spPr/>
    </dgm:pt>
    <dgm:pt modelId="{516FB73D-0FD6-4718-8641-46A767EE28CD}" type="pres">
      <dgm:prSet presAssocID="{93BF6F65-788C-4A45-80D9-1EDFB38954B8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9C7AE35-EE82-43DF-8AE6-0BB2745B92AF}" srcId="{93E9EDD3-F3A3-41B3-8D79-F1F6E2E02ABB}" destId="{F61C06AF-C7F0-419A-9F07-9217B4868525}" srcOrd="1" destOrd="0" parTransId="{0227E514-A057-428F-A772-0F6D636563F4}" sibTransId="{1D0D4DDC-D0EF-40C2-8805-F4FF1FA6DCC1}"/>
    <dgm:cxn modelId="{0D8D2789-A38C-4B7D-B700-43BD44C3013E}" type="presOf" srcId="{821CD725-AA10-43A2-BEF1-FE971FAE3DD2}" destId="{1D167843-AEB7-4091-B1F1-19565336BB7A}" srcOrd="0" destOrd="0" presId="urn:microsoft.com/office/officeart/2005/8/layout/radial6"/>
    <dgm:cxn modelId="{A4F6C479-52E7-4295-9FA1-E7D5A8C19FC7}" type="presOf" srcId="{0A485047-FC84-4737-82F8-526369C165B6}" destId="{F13A3A43-30C5-4A27-A546-137B4679643E}" srcOrd="0" destOrd="0" presId="urn:microsoft.com/office/officeart/2005/8/layout/radial6"/>
    <dgm:cxn modelId="{BE6C171F-5B00-4D57-AEBF-321D98E563EF}" srcId="{93E9EDD3-F3A3-41B3-8D79-F1F6E2E02ABB}" destId="{0A485047-FC84-4737-82F8-526369C165B6}" srcOrd="0" destOrd="0" parTransId="{91D6141D-6659-43E8-9B64-1F61D27344AC}" sibTransId="{C36139BF-CDFD-40EB-8122-51BE444D11FD}"/>
    <dgm:cxn modelId="{F0E146E6-A7FC-46C9-92C3-A54DFD3AB265}" srcId="{93E9EDD3-F3A3-41B3-8D79-F1F6E2E02ABB}" destId="{821CD725-AA10-43A2-BEF1-FE971FAE3DD2}" srcOrd="2" destOrd="0" parTransId="{DE55BA76-8FA5-4BFD-9221-9AE6EADF1CA5}" sibTransId="{AA7AEFC8-48AB-4BB5-8BD8-861A170D4BA0}"/>
    <dgm:cxn modelId="{BE193EE3-CC18-4591-BFE2-498A8212D500}" srcId="{708D20B4-8CE7-4D4D-A600-17B9C0BEABAF}" destId="{93E9EDD3-F3A3-41B3-8D79-F1F6E2E02ABB}" srcOrd="0" destOrd="0" parTransId="{B897AB5E-A47C-481A-A53C-6CD8BCC2F783}" sibTransId="{77651BB8-9248-4DC8-B5C8-4A561706C80F}"/>
    <dgm:cxn modelId="{996EB80A-F402-4410-BE66-98AD75751514}" type="presOf" srcId="{F61C06AF-C7F0-419A-9F07-9217B4868525}" destId="{4277D7E7-6269-4D34-8AF8-3F41AF1A43CC}" srcOrd="0" destOrd="0" presId="urn:microsoft.com/office/officeart/2005/8/layout/radial6"/>
    <dgm:cxn modelId="{723006C6-AF49-498E-A06D-72C002B4CB99}" type="presOf" srcId="{C36139BF-CDFD-40EB-8122-51BE444D11FD}" destId="{E25B0DD4-A074-47D0-81FF-2B288CB5E9C0}" srcOrd="0" destOrd="0" presId="urn:microsoft.com/office/officeart/2005/8/layout/radial6"/>
    <dgm:cxn modelId="{539EF825-CE09-4E38-B414-A74C2585D96D}" type="presOf" srcId="{708D20B4-8CE7-4D4D-A600-17B9C0BEABAF}" destId="{C98D21FF-0F3D-4E59-A72C-42F6A7D11425}" srcOrd="0" destOrd="0" presId="urn:microsoft.com/office/officeart/2005/8/layout/radial6"/>
    <dgm:cxn modelId="{1F7F4853-5EFE-4907-8777-F31B54313B30}" type="presOf" srcId="{93BF6F65-788C-4A45-80D9-1EDFB38954B8}" destId="{516FB73D-0FD6-4718-8641-46A767EE28CD}" srcOrd="0" destOrd="0" presId="urn:microsoft.com/office/officeart/2005/8/layout/radial6"/>
    <dgm:cxn modelId="{910B7200-CE1C-49ED-8909-A185C01AAAFE}" type="presOf" srcId="{1D0D4DDC-D0EF-40C2-8805-F4FF1FA6DCC1}" destId="{7D1BBC1F-5437-4207-84C5-70A0A6A465BD}" srcOrd="0" destOrd="0" presId="urn:microsoft.com/office/officeart/2005/8/layout/radial6"/>
    <dgm:cxn modelId="{D7B61AAE-BEA2-44A5-BB20-1913094AD9BF}" type="presOf" srcId="{AA7AEFC8-48AB-4BB5-8BD8-861A170D4BA0}" destId="{E0ACFB1C-86C5-4AF2-8E1E-E7CD72D4D3A0}" srcOrd="0" destOrd="0" presId="urn:microsoft.com/office/officeart/2005/8/layout/radial6"/>
    <dgm:cxn modelId="{E83A4A04-173A-4444-A234-82A1C7EA24A2}" type="presOf" srcId="{93E9EDD3-F3A3-41B3-8D79-F1F6E2E02ABB}" destId="{878955DF-3938-4A7D-B297-BFE9E3B0226D}" srcOrd="0" destOrd="0" presId="urn:microsoft.com/office/officeart/2005/8/layout/radial6"/>
    <dgm:cxn modelId="{FEBF45F1-B81B-4AEF-BA05-C465B1ECAAC7}" srcId="{93E9EDD3-F3A3-41B3-8D79-F1F6E2E02ABB}" destId="{75623D63-A491-43EE-9B67-BFFAEB13AF8C}" srcOrd="3" destOrd="0" parTransId="{9C172C39-3F3D-4328-A114-1D46CEF48CB6}" sibTransId="{93BF6F65-788C-4A45-80D9-1EDFB38954B8}"/>
    <dgm:cxn modelId="{BA9D7A1B-D976-4697-BD6E-A8FCDBA6E88B}" type="presOf" srcId="{75623D63-A491-43EE-9B67-BFFAEB13AF8C}" destId="{DC22B963-FBF2-4AAB-A18C-C14B26BAC3DD}" srcOrd="0" destOrd="0" presId="urn:microsoft.com/office/officeart/2005/8/layout/radial6"/>
    <dgm:cxn modelId="{CC3634C1-C66F-4B16-90BB-BEEE9FC47557}" type="presParOf" srcId="{C98D21FF-0F3D-4E59-A72C-42F6A7D11425}" destId="{878955DF-3938-4A7D-B297-BFE9E3B0226D}" srcOrd="0" destOrd="0" presId="urn:microsoft.com/office/officeart/2005/8/layout/radial6"/>
    <dgm:cxn modelId="{996C5209-5134-42CC-BDFE-08B7D7D554D7}" type="presParOf" srcId="{C98D21FF-0F3D-4E59-A72C-42F6A7D11425}" destId="{F13A3A43-30C5-4A27-A546-137B4679643E}" srcOrd="1" destOrd="0" presId="urn:microsoft.com/office/officeart/2005/8/layout/radial6"/>
    <dgm:cxn modelId="{AE8DA420-44ED-43B5-9B0A-6250E1313BDA}" type="presParOf" srcId="{C98D21FF-0F3D-4E59-A72C-42F6A7D11425}" destId="{2E54C268-6FEB-47D0-9C15-B8FFFFA1E6AE}" srcOrd="2" destOrd="0" presId="urn:microsoft.com/office/officeart/2005/8/layout/radial6"/>
    <dgm:cxn modelId="{B32161CF-7316-48B5-B5BC-A292CAD6C79C}" type="presParOf" srcId="{C98D21FF-0F3D-4E59-A72C-42F6A7D11425}" destId="{E25B0DD4-A074-47D0-81FF-2B288CB5E9C0}" srcOrd="3" destOrd="0" presId="urn:microsoft.com/office/officeart/2005/8/layout/radial6"/>
    <dgm:cxn modelId="{D4F382FD-524A-4F1A-AEA9-494880EC51F6}" type="presParOf" srcId="{C98D21FF-0F3D-4E59-A72C-42F6A7D11425}" destId="{4277D7E7-6269-4D34-8AF8-3F41AF1A43CC}" srcOrd="4" destOrd="0" presId="urn:microsoft.com/office/officeart/2005/8/layout/radial6"/>
    <dgm:cxn modelId="{E307F4F8-725F-421F-8B44-70A71F012105}" type="presParOf" srcId="{C98D21FF-0F3D-4E59-A72C-42F6A7D11425}" destId="{1036CB20-7944-4567-865F-5DD873AC4431}" srcOrd="5" destOrd="0" presId="urn:microsoft.com/office/officeart/2005/8/layout/radial6"/>
    <dgm:cxn modelId="{E04EB94F-95AE-43BA-96C2-51A38D53139C}" type="presParOf" srcId="{C98D21FF-0F3D-4E59-A72C-42F6A7D11425}" destId="{7D1BBC1F-5437-4207-84C5-70A0A6A465BD}" srcOrd="6" destOrd="0" presId="urn:microsoft.com/office/officeart/2005/8/layout/radial6"/>
    <dgm:cxn modelId="{57528713-0AE2-47EE-9400-9CAAC93E42E7}" type="presParOf" srcId="{C98D21FF-0F3D-4E59-A72C-42F6A7D11425}" destId="{1D167843-AEB7-4091-B1F1-19565336BB7A}" srcOrd="7" destOrd="0" presId="urn:microsoft.com/office/officeart/2005/8/layout/radial6"/>
    <dgm:cxn modelId="{078FBE6E-91B2-4D67-ABD4-FEBF6A5B89E4}" type="presParOf" srcId="{C98D21FF-0F3D-4E59-A72C-42F6A7D11425}" destId="{F799B3E1-7F0C-41EF-93DE-92E760F2B714}" srcOrd="8" destOrd="0" presId="urn:microsoft.com/office/officeart/2005/8/layout/radial6"/>
    <dgm:cxn modelId="{82E1CE31-8AC3-4A76-B68D-E5C3AB17B18B}" type="presParOf" srcId="{C98D21FF-0F3D-4E59-A72C-42F6A7D11425}" destId="{E0ACFB1C-86C5-4AF2-8E1E-E7CD72D4D3A0}" srcOrd="9" destOrd="0" presId="urn:microsoft.com/office/officeart/2005/8/layout/radial6"/>
    <dgm:cxn modelId="{3031927E-F68C-4D46-ADA3-769293D13A11}" type="presParOf" srcId="{C98D21FF-0F3D-4E59-A72C-42F6A7D11425}" destId="{DC22B963-FBF2-4AAB-A18C-C14B26BAC3DD}" srcOrd="10" destOrd="0" presId="urn:microsoft.com/office/officeart/2005/8/layout/radial6"/>
    <dgm:cxn modelId="{47EDAE73-2228-42DB-90DF-12CB7782EA24}" type="presParOf" srcId="{C98D21FF-0F3D-4E59-A72C-42F6A7D11425}" destId="{8202D82B-9A21-4D26-8258-D052AAF517F9}" srcOrd="11" destOrd="0" presId="urn:microsoft.com/office/officeart/2005/8/layout/radial6"/>
    <dgm:cxn modelId="{EA68068B-D528-4414-9986-3D381C5F78D9}" type="presParOf" srcId="{C98D21FF-0F3D-4E59-A72C-42F6A7D11425}" destId="{516FB73D-0FD6-4718-8641-46A767EE28C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F1BA91-9CAD-4701-80DD-E4057A26BCE7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6D0FDC-FF60-4961-9529-C1CDC65E628C}">
      <dgm:prSet phldrT="[Text]" custT="1"/>
      <dgm:spPr/>
      <dgm:t>
        <a:bodyPr/>
        <a:lstStyle/>
        <a:p>
          <a:r>
            <a:rPr lang="en-US" sz="2400" dirty="0" smtClean="0"/>
            <a:t>Behaviors &amp; norms that support prosocial behavior, academic engagement, and promote caring</a:t>
          </a:r>
          <a:endParaRPr lang="en-US" sz="2400" dirty="0"/>
        </a:p>
      </dgm:t>
    </dgm:pt>
    <dgm:pt modelId="{32CA2428-0AD6-4E97-B6ED-C31FF126F96A}" type="parTrans" cxnId="{2C439EAD-5850-4305-A696-BF149A216771}">
      <dgm:prSet/>
      <dgm:spPr/>
      <dgm:t>
        <a:bodyPr/>
        <a:lstStyle/>
        <a:p>
          <a:endParaRPr lang="en-US"/>
        </a:p>
      </dgm:t>
    </dgm:pt>
    <dgm:pt modelId="{AB18FEFE-0BF1-45EB-A7D1-53298415B109}" type="sibTrans" cxnId="{2C439EAD-5850-4305-A696-BF149A216771}">
      <dgm:prSet/>
      <dgm:spPr/>
      <dgm:t>
        <a:bodyPr/>
        <a:lstStyle/>
        <a:p>
          <a:endParaRPr lang="en-US"/>
        </a:p>
      </dgm:t>
    </dgm:pt>
    <dgm:pt modelId="{50308F39-0BFC-4840-B698-A3A6B703F201}">
      <dgm:prSet phldrT="[Text]" custT="1"/>
      <dgm:spPr/>
      <dgm:t>
        <a:bodyPr/>
        <a:lstStyle/>
        <a:p>
          <a:r>
            <a:rPr lang="en-US" sz="2400" dirty="0" smtClean="0"/>
            <a:t>Behaviors &amp; norms that oppose antisocial behavior</a:t>
          </a:r>
          <a:endParaRPr lang="en-US" sz="2400" dirty="0"/>
        </a:p>
      </dgm:t>
    </dgm:pt>
    <dgm:pt modelId="{24EB56C6-DC84-4EF1-AFF3-29959AF894D7}" type="parTrans" cxnId="{F98BD350-868D-45F3-B0A8-69A1AC88CFF4}">
      <dgm:prSet/>
      <dgm:spPr/>
      <dgm:t>
        <a:bodyPr/>
        <a:lstStyle/>
        <a:p>
          <a:endParaRPr lang="en-US"/>
        </a:p>
      </dgm:t>
    </dgm:pt>
    <dgm:pt modelId="{713FB4E7-6FBB-4C15-A931-1B2BA06BAF36}" type="sibTrans" cxnId="{F98BD350-868D-45F3-B0A8-69A1AC88CFF4}">
      <dgm:prSet/>
      <dgm:spPr/>
      <dgm:t>
        <a:bodyPr/>
        <a:lstStyle/>
        <a:p>
          <a:endParaRPr lang="en-US"/>
        </a:p>
      </dgm:t>
    </dgm:pt>
    <dgm:pt modelId="{AE816E64-E0CE-4575-8409-680356094D13}" type="pres">
      <dgm:prSet presAssocID="{34F1BA91-9CAD-4701-80DD-E4057A26BCE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FC56EB-D663-4DB4-816E-85F1DD1B3169}" type="pres">
      <dgm:prSet presAssocID="{34F1BA91-9CAD-4701-80DD-E4057A26BCE7}" presName="divider" presStyleLbl="fgShp" presStyleIdx="0" presStyleCnt="1" custLinFactNeighborY="5723"/>
      <dgm:spPr>
        <a:solidFill>
          <a:schemeClr val="accent1"/>
        </a:solidFill>
      </dgm:spPr>
    </dgm:pt>
    <dgm:pt modelId="{86A5AF36-A592-43D6-A4EE-D9C0B04BDDE9}" type="pres">
      <dgm:prSet presAssocID="{B66D0FDC-FF60-4961-9529-C1CDC65E628C}" presName="downArrow" presStyleLbl="node1" presStyleIdx="0" presStyleCnt="2"/>
      <dgm:spPr>
        <a:solidFill>
          <a:schemeClr val="accent4"/>
        </a:solidFill>
      </dgm:spPr>
    </dgm:pt>
    <dgm:pt modelId="{CE702395-D0D4-42CD-A383-816A638237B8}" type="pres">
      <dgm:prSet presAssocID="{B66D0FDC-FF60-4961-9529-C1CDC65E628C}" presName="downArrowText" presStyleLbl="revTx" presStyleIdx="0" presStyleCnt="2" custScaleX="141667" custLinFactNeighborX="-116" custLinFactNeighborY="-10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D71AF-4B33-45A2-9B33-186657F3FEB9}" type="pres">
      <dgm:prSet presAssocID="{50308F39-0BFC-4840-B698-A3A6B703F201}" presName="upArrow" presStyleLbl="node1" presStyleIdx="1" presStyleCnt="2"/>
      <dgm:spPr>
        <a:solidFill>
          <a:schemeClr val="accent4"/>
        </a:solidFill>
      </dgm:spPr>
    </dgm:pt>
    <dgm:pt modelId="{9D5A0B24-4A64-4283-A351-B610285FB102}" type="pres">
      <dgm:prSet presAssocID="{50308F39-0BFC-4840-B698-A3A6B703F201}" presName="upArrowText" presStyleLbl="revTx" presStyleIdx="1" presStyleCnt="2" custScaleX="135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4D5443-883B-4709-B1B0-FDC295177180}" type="presOf" srcId="{34F1BA91-9CAD-4701-80DD-E4057A26BCE7}" destId="{AE816E64-E0CE-4575-8409-680356094D13}" srcOrd="0" destOrd="0" presId="urn:microsoft.com/office/officeart/2005/8/layout/arrow3"/>
    <dgm:cxn modelId="{F98BD350-868D-45F3-B0A8-69A1AC88CFF4}" srcId="{34F1BA91-9CAD-4701-80DD-E4057A26BCE7}" destId="{50308F39-0BFC-4840-B698-A3A6B703F201}" srcOrd="1" destOrd="0" parTransId="{24EB56C6-DC84-4EF1-AFF3-29959AF894D7}" sibTransId="{713FB4E7-6FBB-4C15-A931-1B2BA06BAF36}"/>
    <dgm:cxn modelId="{2C439EAD-5850-4305-A696-BF149A216771}" srcId="{34F1BA91-9CAD-4701-80DD-E4057A26BCE7}" destId="{B66D0FDC-FF60-4961-9529-C1CDC65E628C}" srcOrd="0" destOrd="0" parTransId="{32CA2428-0AD6-4E97-B6ED-C31FF126F96A}" sibTransId="{AB18FEFE-0BF1-45EB-A7D1-53298415B109}"/>
    <dgm:cxn modelId="{C7F43BBC-E1B6-43EC-8D5A-D121252B63BD}" type="presOf" srcId="{50308F39-0BFC-4840-B698-A3A6B703F201}" destId="{9D5A0B24-4A64-4283-A351-B610285FB102}" srcOrd="0" destOrd="0" presId="urn:microsoft.com/office/officeart/2005/8/layout/arrow3"/>
    <dgm:cxn modelId="{36BDB3FB-3807-4F29-992F-A342D611CC61}" type="presOf" srcId="{B66D0FDC-FF60-4961-9529-C1CDC65E628C}" destId="{CE702395-D0D4-42CD-A383-816A638237B8}" srcOrd="0" destOrd="0" presId="urn:microsoft.com/office/officeart/2005/8/layout/arrow3"/>
    <dgm:cxn modelId="{4DE81095-F853-4437-9BE2-67F099AFFA6E}" type="presParOf" srcId="{AE816E64-E0CE-4575-8409-680356094D13}" destId="{DEFC56EB-D663-4DB4-816E-85F1DD1B3169}" srcOrd="0" destOrd="0" presId="urn:microsoft.com/office/officeart/2005/8/layout/arrow3"/>
    <dgm:cxn modelId="{B1F4EF79-4336-4B48-BDA7-3DB59DF0F7DC}" type="presParOf" srcId="{AE816E64-E0CE-4575-8409-680356094D13}" destId="{86A5AF36-A592-43D6-A4EE-D9C0B04BDDE9}" srcOrd="1" destOrd="0" presId="urn:microsoft.com/office/officeart/2005/8/layout/arrow3"/>
    <dgm:cxn modelId="{52A5B2EB-B3B9-49E2-B06C-77B6EEF91500}" type="presParOf" srcId="{AE816E64-E0CE-4575-8409-680356094D13}" destId="{CE702395-D0D4-42CD-A383-816A638237B8}" srcOrd="2" destOrd="0" presId="urn:microsoft.com/office/officeart/2005/8/layout/arrow3"/>
    <dgm:cxn modelId="{DF95EF32-730A-45FF-8879-BAC7D9CE3187}" type="presParOf" srcId="{AE816E64-E0CE-4575-8409-680356094D13}" destId="{F19D71AF-4B33-45A2-9B33-186657F3FEB9}" srcOrd="3" destOrd="0" presId="urn:microsoft.com/office/officeart/2005/8/layout/arrow3"/>
    <dgm:cxn modelId="{AAC8090A-A9F0-4FA3-8EAD-CA1C70737382}" type="presParOf" srcId="{AE816E64-E0CE-4575-8409-680356094D13}" destId="{9D5A0B24-4A64-4283-A351-B610285FB10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FB73D-0FD6-4718-8641-46A767EE28CD}">
      <dsp:nvSpPr>
        <dsp:cNvPr id="0" name=""/>
        <dsp:cNvSpPr/>
      </dsp:nvSpPr>
      <dsp:spPr>
        <a:xfrm>
          <a:off x="2286479" y="571979"/>
          <a:ext cx="3809040" cy="3809040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CFB1C-86C5-4AF2-8E1E-E7CD72D4D3A0}">
      <dsp:nvSpPr>
        <dsp:cNvPr id="0" name=""/>
        <dsp:cNvSpPr/>
      </dsp:nvSpPr>
      <dsp:spPr>
        <a:xfrm>
          <a:off x="2286479" y="571979"/>
          <a:ext cx="3809040" cy="3809040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BBC1F-5437-4207-84C5-70A0A6A465BD}">
      <dsp:nvSpPr>
        <dsp:cNvPr id="0" name=""/>
        <dsp:cNvSpPr/>
      </dsp:nvSpPr>
      <dsp:spPr>
        <a:xfrm>
          <a:off x="2286479" y="571979"/>
          <a:ext cx="3809040" cy="3809040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B0DD4-A074-47D0-81FF-2B288CB5E9C0}">
      <dsp:nvSpPr>
        <dsp:cNvPr id="0" name=""/>
        <dsp:cNvSpPr/>
      </dsp:nvSpPr>
      <dsp:spPr>
        <a:xfrm>
          <a:off x="2286479" y="571979"/>
          <a:ext cx="3809040" cy="3809040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955DF-3938-4A7D-B297-BFE9E3B0226D}">
      <dsp:nvSpPr>
        <dsp:cNvPr id="0" name=""/>
        <dsp:cNvSpPr/>
      </dsp:nvSpPr>
      <dsp:spPr>
        <a:xfrm>
          <a:off x="3413762" y="1699262"/>
          <a:ext cx="1554474" cy="15544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accent4"/>
              </a:solidFill>
            </a:rPr>
            <a:t>Impact</a:t>
          </a:r>
          <a:endParaRPr lang="en-US" sz="2300" b="1" kern="1200" dirty="0">
            <a:solidFill>
              <a:schemeClr val="accent4"/>
            </a:solidFill>
          </a:endParaRPr>
        </a:p>
      </dsp:txBody>
      <dsp:txXfrm>
        <a:off x="3641409" y="1926909"/>
        <a:ext cx="1099180" cy="1099180"/>
      </dsp:txXfrm>
    </dsp:sp>
    <dsp:sp modelId="{F13A3A43-30C5-4A27-A546-137B4679643E}">
      <dsp:nvSpPr>
        <dsp:cNvPr id="0" name=""/>
        <dsp:cNvSpPr/>
      </dsp:nvSpPr>
      <dsp:spPr>
        <a:xfrm>
          <a:off x="3459481" y="-115344"/>
          <a:ext cx="1463037" cy="1463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3">
                  <a:lumMod val="75000"/>
                </a:schemeClr>
              </a:solidFill>
            </a:rPr>
            <a:t>Mental health &amp; emotional wellbeing</a:t>
          </a:r>
          <a:endParaRPr lang="en-US" sz="1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673738" y="98913"/>
        <a:ext cx="1034523" cy="1034523"/>
      </dsp:txXfrm>
    </dsp:sp>
    <dsp:sp modelId="{4277D7E7-6269-4D34-8AF8-3F41AF1A43CC}">
      <dsp:nvSpPr>
        <dsp:cNvPr id="0" name=""/>
        <dsp:cNvSpPr/>
      </dsp:nvSpPr>
      <dsp:spPr>
        <a:xfrm>
          <a:off x="5319807" y="1744981"/>
          <a:ext cx="1463037" cy="1463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3">
                  <a:lumMod val="75000"/>
                </a:schemeClr>
              </a:solidFill>
            </a:rPr>
            <a:t>Social &amp; Academic develop-</a:t>
          </a:r>
          <a:r>
            <a:rPr lang="en-US" sz="1400" kern="1200" dirty="0" err="1" smtClean="0">
              <a:solidFill>
                <a:schemeClr val="accent3">
                  <a:lumMod val="75000"/>
                </a:schemeClr>
              </a:solidFill>
            </a:rPr>
            <a:t>ment</a:t>
          </a:r>
          <a:endParaRPr lang="en-US" sz="1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5534064" y="1959238"/>
        <a:ext cx="1034523" cy="1034523"/>
      </dsp:txXfrm>
    </dsp:sp>
    <dsp:sp modelId="{1D167843-AEB7-4091-B1F1-19565336BB7A}">
      <dsp:nvSpPr>
        <dsp:cNvPr id="0" name=""/>
        <dsp:cNvSpPr/>
      </dsp:nvSpPr>
      <dsp:spPr>
        <a:xfrm>
          <a:off x="3459481" y="3605307"/>
          <a:ext cx="1463037" cy="1463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3">
                  <a:lumMod val="75000"/>
                </a:schemeClr>
              </a:solidFill>
            </a:rPr>
            <a:t>School &amp; Classroom Climate</a:t>
          </a:r>
          <a:endParaRPr lang="en-US" sz="1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673738" y="3819564"/>
        <a:ext cx="1034523" cy="1034523"/>
      </dsp:txXfrm>
    </dsp:sp>
    <dsp:sp modelId="{DC22B963-FBF2-4AAB-A18C-C14B26BAC3DD}">
      <dsp:nvSpPr>
        <dsp:cNvPr id="0" name=""/>
        <dsp:cNvSpPr/>
      </dsp:nvSpPr>
      <dsp:spPr>
        <a:xfrm>
          <a:off x="1599155" y="1744981"/>
          <a:ext cx="1463037" cy="14630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3">
                  <a:lumMod val="75000"/>
                </a:schemeClr>
              </a:solidFill>
            </a:rPr>
            <a:t>Buffer life stressors</a:t>
          </a:r>
          <a:endParaRPr lang="en-US" sz="1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1813412" y="1959238"/>
        <a:ext cx="1034523" cy="1034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C56EB-D663-4DB4-816E-85F1DD1B3169}">
      <dsp:nvSpPr>
        <dsp:cNvPr id="0" name=""/>
        <dsp:cNvSpPr/>
      </dsp:nvSpPr>
      <dsp:spPr>
        <a:xfrm rot="21300000">
          <a:off x="19255" y="1574626"/>
          <a:ext cx="8191089" cy="799489"/>
        </a:xfrm>
        <a:prstGeom prst="mathMinus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5AF36-A592-43D6-A4EE-D9C0B04BDDE9}">
      <dsp:nvSpPr>
        <dsp:cNvPr id="0" name=""/>
        <dsp:cNvSpPr/>
      </dsp:nvSpPr>
      <dsp:spPr>
        <a:xfrm>
          <a:off x="987552" y="188793"/>
          <a:ext cx="2468880" cy="1510347"/>
        </a:xfrm>
        <a:prstGeom prst="downArrow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02395-D0D4-42CD-A383-816A638237B8}">
      <dsp:nvSpPr>
        <dsp:cNvPr id="0" name=""/>
        <dsp:cNvSpPr/>
      </dsp:nvSpPr>
      <dsp:spPr>
        <a:xfrm>
          <a:off x="3809988" y="0"/>
          <a:ext cx="3730760" cy="158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Behaviors &amp; norms that support prosocial behavior, academic engagement, and promote caring</a:t>
          </a:r>
          <a:endParaRPr lang="en-US" sz="2400" kern="1200" dirty="0"/>
        </a:p>
      </dsp:txBody>
      <dsp:txXfrm>
        <a:off x="3809988" y="0"/>
        <a:ext cx="3730760" cy="1585864"/>
      </dsp:txXfrm>
    </dsp:sp>
    <dsp:sp modelId="{F19D71AF-4B33-45A2-9B33-186657F3FEB9}">
      <dsp:nvSpPr>
        <dsp:cNvPr id="0" name=""/>
        <dsp:cNvSpPr/>
      </dsp:nvSpPr>
      <dsp:spPr>
        <a:xfrm>
          <a:off x="4773168" y="2076727"/>
          <a:ext cx="2468880" cy="1510347"/>
        </a:xfrm>
        <a:prstGeom prst="upArrow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A0B24-4A64-4283-A351-B610285FB102}">
      <dsp:nvSpPr>
        <dsp:cNvPr id="0" name=""/>
        <dsp:cNvSpPr/>
      </dsp:nvSpPr>
      <dsp:spPr>
        <a:xfrm>
          <a:off x="761995" y="2190004"/>
          <a:ext cx="3578361" cy="1585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Behaviors &amp; norms that oppose antisocial behavior</a:t>
          </a:r>
          <a:endParaRPr lang="en-US" sz="2400" kern="1200" dirty="0"/>
        </a:p>
      </dsp:txBody>
      <dsp:txXfrm>
        <a:off x="761995" y="2190004"/>
        <a:ext cx="3578361" cy="1585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D9D66-5845-4B8B-8EA7-6A97BBBEB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401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4D319-03A2-4408-9BB6-8CE63F4C2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2914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47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3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8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71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58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6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5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7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3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59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3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9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8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41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0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38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30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27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9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4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27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56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7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0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1C614-6C2E-4F94-A13D-B6AC9ABA79B7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64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4D319-03A2-4408-9BB6-8CE63F4C2E2D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DE-PBS/SCSS: Student-Student Relationships Module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1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AF3D111-29C2-4C58-B6D3-E2DDCDFE198B}" type="slidenum">
              <a:rPr lang="en-US" smtClean="0">
                <a:solidFill>
                  <a:srgbClr val="727CA3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727CA3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2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74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71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94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94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1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99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4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2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47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FC33589-3A6C-4D32-8D5E-200CB21BCF9D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AF3D111-29C2-4C58-B6D3-E2DDCDFE19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FC33589-3A6C-4D32-8D5E-200CB21BCF9D}" type="datetimeFigureOut">
              <a:rPr lang="en-US" smtClean="0">
                <a:solidFill>
                  <a:srgbClr val="464653"/>
                </a:solidFill>
              </a:rPr>
              <a:pPr/>
              <a:t>1/10/2017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AF3D111-29C2-4C58-B6D3-E2DDCDFE198B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Research and recommended interventions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Student-Student relationships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3584"/>
            <a:ext cx="2514600" cy="21451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505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Lead authors: Dr. George Bear and Dr. Lindsey Mantz</a:t>
            </a:r>
          </a:p>
          <a:p>
            <a:r>
              <a:rPr lang="en-US" dirty="0" smtClean="0">
                <a:latin typeface="+mj-lt"/>
              </a:rPr>
              <a:t>University of Delaware</a:t>
            </a:r>
          </a:p>
          <a:p>
            <a:pPr algn="r"/>
            <a:r>
              <a:rPr lang="en-US" dirty="0" smtClean="0">
                <a:latin typeface="+mj-lt"/>
              </a:rPr>
              <a:t>Funding and support from: </a:t>
            </a:r>
          </a:p>
          <a:p>
            <a:pPr algn="r"/>
            <a:r>
              <a:rPr lang="en-US" dirty="0" smtClean="0">
                <a:latin typeface="+mj-lt"/>
              </a:rPr>
              <a:t>DE Positive Behavior Support Project – School Climate &amp; Student Success</a:t>
            </a:r>
          </a:p>
        </p:txBody>
      </p:sp>
      <p:pic>
        <p:nvPicPr>
          <p:cNvPr id="6" name="Slide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08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Factors contributing to </a:t>
            </a:r>
            <a:r>
              <a:rPr lang="en-US" b="1" dirty="0" smtClean="0"/>
              <a:t>peer rejection</a:t>
            </a:r>
            <a:r>
              <a:rPr lang="en-US" baseline="30000" dirty="0" smtClean="0"/>
              <a:t>28, 31-32 </a:t>
            </a:r>
          </a:p>
          <a:p>
            <a:pPr lvl="1"/>
            <a:r>
              <a:rPr lang="en-US" dirty="0" smtClean="0"/>
              <a:t>Aggressive</a:t>
            </a:r>
            <a:r>
              <a:rPr lang="en-US" dirty="0"/>
              <a:t>, disruptive,  noncompliant behaviors </a:t>
            </a:r>
            <a:endParaRPr lang="en-US" sz="800" dirty="0"/>
          </a:p>
          <a:p>
            <a:pPr lvl="1"/>
            <a:r>
              <a:rPr lang="en-US" dirty="0"/>
              <a:t>High social withdrawal or shyness </a:t>
            </a:r>
            <a:endParaRPr lang="en-US" sz="1600" dirty="0"/>
          </a:p>
          <a:p>
            <a:pPr lvl="1"/>
            <a:r>
              <a:rPr lang="en-US" dirty="0"/>
              <a:t>Low academic engagement </a:t>
            </a:r>
            <a:endParaRPr lang="en-US" sz="1600" dirty="0"/>
          </a:p>
          <a:p>
            <a:pPr lvl="1"/>
            <a:r>
              <a:rPr lang="en-US" dirty="0"/>
              <a:t>Deficits and deficiencies in the social-cognitive </a:t>
            </a:r>
            <a:r>
              <a:rPr lang="en-US" dirty="0" smtClean="0"/>
              <a:t>and </a:t>
            </a:r>
            <a:r>
              <a:rPr lang="en-US" dirty="0"/>
              <a:t>emotional </a:t>
            </a:r>
            <a:r>
              <a:rPr lang="en-US" dirty="0" smtClean="0"/>
              <a:t>domains</a:t>
            </a:r>
          </a:p>
          <a:p>
            <a:pPr lvl="1"/>
            <a:r>
              <a:rPr lang="en-US" dirty="0" smtClean="0"/>
              <a:t>Communication/language </a:t>
            </a:r>
            <a:r>
              <a:rPr lang="en-US" dirty="0"/>
              <a:t>deficits</a:t>
            </a:r>
            <a:endParaRPr lang="en-US" sz="1600" dirty="0"/>
          </a:p>
          <a:p>
            <a:pPr lvl="1"/>
            <a:r>
              <a:rPr lang="en-US" dirty="0"/>
              <a:t>Difficulty with inhibitory control and delay of </a:t>
            </a:r>
            <a:r>
              <a:rPr lang="en-US" dirty="0" smtClean="0"/>
              <a:t>gratification</a:t>
            </a:r>
          </a:p>
          <a:p>
            <a:pPr marL="623888" lvl="1" indent="0">
              <a:buNone/>
            </a:pPr>
            <a:endParaRPr lang="en-US" sz="1400" dirty="0"/>
          </a:p>
          <a:p>
            <a:pPr marL="114300" indent="0">
              <a:buNone/>
            </a:pPr>
            <a:r>
              <a:rPr lang="en-US" b="1" i="1" dirty="0" smtClean="0">
                <a:solidFill>
                  <a:schemeClr val="accent1"/>
                </a:solidFill>
              </a:rPr>
              <a:t>**The relations between student characteristics and social rejection often are reciprocal.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457200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Student Characteristics</a:t>
            </a:r>
            <a:br>
              <a:rPr lang="en-US" dirty="0" smtClean="0"/>
            </a:b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sz="2200" dirty="0"/>
          </a:p>
        </p:txBody>
      </p:sp>
      <p:pic>
        <p:nvPicPr>
          <p:cNvPr id="2" name="Slide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student-student relationships exist in classrooms and schools that include:</a:t>
            </a:r>
          </a:p>
          <a:p>
            <a:pPr lvl="1"/>
            <a:r>
              <a:rPr lang="en-US" dirty="0" smtClean="0"/>
              <a:t>An authoritative approach: emotional support + structure</a:t>
            </a:r>
          </a:p>
          <a:p>
            <a:pPr lvl="1"/>
            <a:r>
              <a:rPr lang="en-US" dirty="0" smtClean="0"/>
              <a:t>Teachers who avoid publically demonstrating a strong liking or disliking toward individual students</a:t>
            </a:r>
          </a:p>
          <a:p>
            <a:pPr lvl="1"/>
            <a:r>
              <a:rPr lang="en-US" dirty="0" smtClean="0"/>
              <a:t>Teachers/staff who are responsive to social dynamics and peer group affiliations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/>
              <a:t>P</a:t>
            </a:r>
            <a:r>
              <a:rPr lang="en-US" dirty="0" smtClean="0"/>
              <a:t>eer </a:t>
            </a:r>
            <a:r>
              <a:rPr lang="en-US" dirty="0"/>
              <a:t>acceptance increases in classrooms </a:t>
            </a:r>
            <a:r>
              <a:rPr lang="en-US" dirty="0" smtClean="0"/>
              <a:t>and </a:t>
            </a:r>
            <a:r>
              <a:rPr lang="en-US" dirty="0"/>
              <a:t>schools </a:t>
            </a:r>
            <a:r>
              <a:rPr lang="en-US" dirty="0" smtClean="0"/>
              <a:t>in </a:t>
            </a:r>
            <a:r>
              <a:rPr lang="en-US" dirty="0"/>
              <a:t>which responsiveness and student-centered practices </a:t>
            </a:r>
            <a:r>
              <a:rPr lang="en-US" dirty="0" smtClean="0"/>
              <a:t>receive </a:t>
            </a:r>
            <a:r>
              <a:rPr lang="en-US" dirty="0"/>
              <a:t>major </a:t>
            </a:r>
            <a:r>
              <a:rPr lang="en-US" dirty="0" smtClean="0"/>
              <a:t>focus</a:t>
            </a:r>
            <a:r>
              <a:rPr lang="en-US" baseline="30000" dirty="0" smtClean="0"/>
              <a:t>37,44-45</a:t>
            </a:r>
            <a:endParaRPr lang="en-US" sz="1400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 descr="C:\Users\hearn\AppData\Local\Microsoft\Windows\Temporary Internet Files\Content.IE5\DQ39K9K8\important-notice-md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1065143" cy="7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Classroom management &amp; </a:t>
            </a:r>
            <a:br>
              <a:rPr lang="en-US" sz="2800" b="1" dirty="0" smtClean="0"/>
            </a:br>
            <a:r>
              <a:rPr lang="en-US" sz="2800" b="1" dirty="0" smtClean="0"/>
              <a:t>school-wide discipline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sz="1800" b="1" dirty="0"/>
          </a:p>
        </p:txBody>
      </p:sp>
      <p:pic>
        <p:nvPicPr>
          <p:cNvPr id="2" name="Slide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87" y="6222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>
            <a:normAutofit/>
          </a:bodyPr>
          <a:lstStyle/>
          <a:p>
            <a:r>
              <a:rPr lang="en-US" sz="2800" dirty="0"/>
              <a:t>Positive student-student relationships exist in classrooms and schools that include</a:t>
            </a:r>
            <a:r>
              <a:rPr lang="en-US" sz="2600" dirty="0" smtClean="0"/>
              <a:t>:</a:t>
            </a:r>
          </a:p>
          <a:p>
            <a:pPr lvl="1"/>
            <a:r>
              <a:rPr lang="en-US" sz="2800" dirty="0"/>
              <a:t>O</a:t>
            </a:r>
            <a:r>
              <a:rPr lang="en-US" sz="2800" dirty="0" smtClean="0"/>
              <a:t>pportunities for supervised student interactions</a:t>
            </a:r>
          </a:p>
          <a:p>
            <a:pPr lvl="2"/>
            <a:r>
              <a:rPr lang="en-US" sz="2400" dirty="0" smtClean="0"/>
              <a:t>Peer-assisted learning activities</a:t>
            </a:r>
          </a:p>
          <a:p>
            <a:pPr lvl="2"/>
            <a:r>
              <a:rPr lang="en-US" sz="2400" dirty="0" smtClean="0"/>
              <a:t>Extra curricular activities</a:t>
            </a:r>
          </a:p>
          <a:p>
            <a:pPr lvl="2"/>
            <a:r>
              <a:rPr lang="en-US" sz="2400" dirty="0" smtClean="0"/>
              <a:t>Service learning opportunities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>
            <a:noAutofit/>
          </a:bodyPr>
          <a:lstStyle/>
          <a:p>
            <a:r>
              <a:rPr lang="en-US" sz="2800" b="1" dirty="0"/>
              <a:t>Classroom management &amp; </a:t>
            </a:r>
            <a:br>
              <a:rPr lang="en-US" sz="2800" b="1" dirty="0"/>
            </a:br>
            <a:r>
              <a:rPr lang="en-US" sz="2800" b="1" dirty="0"/>
              <a:t>school-wide discipline</a:t>
            </a:r>
            <a:br>
              <a:rPr lang="en-US" sz="2800" b="1" dirty="0"/>
            </a:b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sz="1800" b="1" dirty="0"/>
          </a:p>
        </p:txBody>
      </p:sp>
      <p:pic>
        <p:nvPicPr>
          <p:cNvPr id="4" name="Slide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463773"/>
              </p:ext>
            </p:extLst>
          </p:nvPr>
        </p:nvGraphicFramePr>
        <p:xfrm>
          <a:off x="457200" y="2819400"/>
          <a:ext cx="8229600" cy="377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1752600"/>
            <a:ext cx="8153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Positive student-student relationships exist in classrooms and schools that include: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>
            <a:noAutofit/>
          </a:bodyPr>
          <a:lstStyle/>
          <a:p>
            <a:r>
              <a:rPr lang="en-US" sz="2800" b="1" dirty="0"/>
              <a:t>Classroom management &amp; </a:t>
            </a:r>
            <a:br>
              <a:rPr lang="en-US" sz="2800" b="1" dirty="0"/>
            </a:br>
            <a:r>
              <a:rPr lang="en-US" sz="2800" b="1" dirty="0"/>
              <a:t>school-wide discipline</a:t>
            </a:r>
            <a:br>
              <a:rPr lang="en-US" sz="2800" b="1" dirty="0"/>
            </a:b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sz="1800" b="1" dirty="0"/>
          </a:p>
        </p:txBody>
      </p:sp>
      <p:pic>
        <p:nvPicPr>
          <p:cNvPr id="2" name="Slide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43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0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H="1" flipV="1">
            <a:off x="5890864" y="4518557"/>
            <a:ext cx="552450" cy="56408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24198" y="1937276"/>
            <a:ext cx="552450" cy="56408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463999" y="2047954"/>
            <a:ext cx="552450" cy="56408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474645" y="4518557"/>
            <a:ext cx="552450" cy="56408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2923623" y="2395682"/>
            <a:ext cx="3048000" cy="2286000"/>
          </a:xfrm>
          <a:prstGeom prst="roundRect">
            <a:avLst/>
          </a:prstGeom>
          <a:ln w="762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44039" y="2618161"/>
            <a:ext cx="3058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Student-Student Relationship </a:t>
            </a:r>
            <a:r>
              <a:rPr lang="en-US" sz="3200" b="1" dirty="0" smtClean="0">
                <a:latin typeface="+mj-lt"/>
              </a:rPr>
              <a:t>Recommended Strategies</a:t>
            </a:r>
            <a:endParaRPr lang="en-US" sz="3200" b="1" dirty="0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7330" y="228600"/>
            <a:ext cx="2629469" cy="2302358"/>
          </a:xfrm>
          <a:prstGeom prst="ellips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00423" y="631549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Classroom Management &amp; School-wide Discipline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96000" y="4434043"/>
            <a:ext cx="2629469" cy="2302358"/>
          </a:xfrm>
          <a:prstGeom prst="ellips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17693" y="516972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Curriculum-based Lessons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0271" y="4434043"/>
            <a:ext cx="2629469" cy="2302358"/>
          </a:xfrm>
          <a:prstGeom prst="ellips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0035" y="220906"/>
            <a:ext cx="2629469" cy="2302358"/>
          </a:xfrm>
          <a:prstGeom prst="ellips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3905" y="762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Examine School Climate Data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46482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Student-student Relationship Building Activities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Slide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496" y="6282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Examine School Climate Data</a:t>
            </a:r>
            <a:r>
              <a:rPr lang="en-US" dirty="0"/>
              <a:t/>
            </a:r>
            <a:br>
              <a:rPr lang="en-US" dirty="0"/>
            </a:b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</a:rPr>
              <a:t>Recommended Strategies: Tier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Examine data, such as from </a:t>
            </a:r>
            <a:r>
              <a:rPr lang="en-US" sz="2800" i="1" dirty="0" smtClean="0"/>
              <a:t>Delaware School Climate Survey</a:t>
            </a:r>
            <a:endParaRPr lang="en-US" sz="2800" dirty="0" smtClean="0"/>
          </a:p>
          <a:p>
            <a:pPr lvl="2"/>
            <a:r>
              <a:rPr lang="en-US" sz="2800" dirty="0" smtClean="0"/>
              <a:t>Are student-student relationships viewed favorably across students, teacher/staff, and parents?</a:t>
            </a:r>
          </a:p>
          <a:p>
            <a:pPr lvl="3"/>
            <a:r>
              <a:rPr lang="en-US" sz="2400" dirty="0" smtClean="0"/>
              <a:t>Unfavorable responses would indicate the need for interventions and related staff development.</a:t>
            </a:r>
          </a:p>
          <a:p>
            <a:pPr lvl="2"/>
            <a:r>
              <a:rPr lang="en-US" sz="2800" dirty="0" smtClean="0"/>
              <a:t>Look at responses to specific items on surveys (e.g. Student-Student Relationship subscale.</a:t>
            </a:r>
          </a:p>
          <a:p>
            <a:pPr lvl="2"/>
            <a:r>
              <a:rPr lang="en-US" sz="2800" dirty="0" smtClean="0"/>
              <a:t>Additional data should be gathered and examined to help determine </a:t>
            </a:r>
            <a:r>
              <a:rPr lang="en-US" sz="2800" i="1" dirty="0" smtClean="0"/>
              <a:t>why.</a:t>
            </a:r>
            <a:r>
              <a:rPr lang="en-US" sz="2800" dirty="0" smtClean="0"/>
              <a:t> </a:t>
            </a:r>
          </a:p>
          <a:p>
            <a:pPr lvl="2"/>
            <a:r>
              <a:rPr lang="en-US" sz="2800" dirty="0" smtClean="0"/>
              <a:t>Share results with focus groups.</a:t>
            </a:r>
          </a:p>
        </p:txBody>
      </p:sp>
      <p:pic>
        <p:nvPicPr>
          <p:cNvPr id="2053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10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conducting focus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343400" cy="4876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b="1" dirty="0" smtClean="0"/>
              <a:t>Focus group guide</a:t>
            </a:r>
          </a:p>
          <a:p>
            <a:pPr lvl="1"/>
            <a:r>
              <a:rPr lang="en-US" sz="2400" dirty="0" smtClean="0"/>
              <a:t>Information on:</a:t>
            </a:r>
          </a:p>
          <a:p>
            <a:pPr lvl="2"/>
            <a:r>
              <a:rPr lang="en-US" sz="2000" dirty="0" smtClean="0"/>
              <a:t>Designing questions</a:t>
            </a:r>
          </a:p>
          <a:p>
            <a:pPr lvl="2"/>
            <a:r>
              <a:rPr lang="en-US" sz="2000" dirty="0" smtClean="0"/>
              <a:t>Recruiting participants</a:t>
            </a:r>
          </a:p>
          <a:p>
            <a:pPr lvl="2"/>
            <a:r>
              <a:rPr lang="en-US" sz="2000" dirty="0" smtClean="0"/>
              <a:t>Conducting the group</a:t>
            </a:r>
          </a:p>
          <a:p>
            <a:pPr lvl="2"/>
            <a:r>
              <a:rPr lang="en-US" sz="2000" dirty="0" smtClean="0"/>
              <a:t>Analyzing data</a:t>
            </a:r>
          </a:p>
          <a:p>
            <a:pPr lvl="1"/>
            <a:r>
              <a:rPr lang="en-US" sz="2200" dirty="0" smtClean="0"/>
              <a:t>Provides examples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 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3609" r="8898" b="14826"/>
          <a:stretch/>
        </p:blipFill>
        <p:spPr bwMode="auto">
          <a:xfrm>
            <a:off x="5181600" y="1828800"/>
            <a:ext cx="3691974" cy="463484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5854046"/>
            <a:ext cx="490637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1600" b="1" i="1" dirty="0"/>
              <a:t>from Duke University </a:t>
            </a:r>
            <a:r>
              <a:rPr lang="en-US" sz="1600" i="1" dirty="0"/>
              <a:t>(https://assessment.trinity.duke.edu/documents/How_to_Conduct_a_Focus_Group.pdf)</a:t>
            </a:r>
          </a:p>
        </p:txBody>
      </p:sp>
      <p:pic>
        <p:nvPicPr>
          <p:cNvPr id="7" name="Slide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27CA3">
                    <a:lumMod val="75000"/>
                  </a:srgbClr>
                </a:solidFill>
              </a:rPr>
              <a:t>Classroom Management &amp; School-wide Discipline</a:t>
            </a:r>
            <a:r>
              <a:rPr lang="en-US" dirty="0">
                <a:solidFill>
                  <a:srgbClr val="727CA3">
                    <a:lumMod val="75000"/>
                  </a:srgbClr>
                </a:solidFill>
              </a:rPr>
              <a:t/>
            </a:r>
            <a:br>
              <a:rPr lang="en-US" dirty="0">
                <a:solidFill>
                  <a:srgbClr val="727CA3">
                    <a:lumMod val="75000"/>
                  </a:srgbClr>
                </a:solidFill>
              </a:rPr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Strategies: Tier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229600" cy="4953001"/>
          </a:xfrm>
        </p:spPr>
        <p:txBody>
          <a:bodyPr>
            <a:normAutofit/>
          </a:bodyPr>
          <a:lstStyle/>
          <a:p>
            <a:r>
              <a:rPr lang="en-US" dirty="0" smtClean="0"/>
              <a:t>Implement strategies to prevent behavior problems </a:t>
            </a:r>
            <a:r>
              <a:rPr lang="en-US" i="1" dirty="0" smtClean="0"/>
              <a:t>and</a:t>
            </a:r>
            <a:r>
              <a:rPr lang="en-US" dirty="0" smtClean="0"/>
              <a:t> promote positive student-student relationships</a:t>
            </a:r>
          </a:p>
          <a:p>
            <a:pPr lvl="1"/>
            <a:r>
              <a:rPr lang="en-US" dirty="0" smtClean="0"/>
              <a:t>Provide models of behaviors associated with peer acceptance</a:t>
            </a:r>
          </a:p>
          <a:p>
            <a:pPr lvl="1"/>
            <a:r>
              <a:rPr lang="en-US" dirty="0"/>
              <a:t>Use praise and other recognitions strategically</a:t>
            </a:r>
          </a:p>
          <a:p>
            <a:pPr lvl="1"/>
            <a:r>
              <a:rPr lang="en-US" dirty="0"/>
              <a:t>Encourage students to praise and reinforce one another for prosocial </a:t>
            </a:r>
            <a:r>
              <a:rPr lang="en-US" dirty="0" smtClean="0"/>
              <a:t>behavior</a:t>
            </a:r>
          </a:p>
          <a:p>
            <a:pPr lvl="1"/>
            <a:r>
              <a:rPr lang="en-US" dirty="0" smtClean="0"/>
              <a:t>Develop class vision with students</a:t>
            </a:r>
          </a:p>
          <a:p>
            <a:pPr lvl="1"/>
            <a:r>
              <a:rPr lang="en-US" dirty="0" smtClean="0"/>
              <a:t>Consistently communicate and highlight social acceptance</a:t>
            </a:r>
          </a:p>
          <a:p>
            <a:pPr lvl="2"/>
            <a:r>
              <a:rPr lang="en-US" dirty="0" smtClean="0"/>
              <a:t>School-wide behavioral expectations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lassroom meetings</a:t>
            </a:r>
            <a:endParaRPr lang="en-US" dirty="0"/>
          </a:p>
          <a:p>
            <a:pPr lvl="2"/>
            <a:r>
              <a:rPr lang="en-US" dirty="0"/>
              <a:t>S</a:t>
            </a:r>
            <a:r>
              <a:rPr lang="en-US" dirty="0" smtClean="0"/>
              <a:t>chool-wide activities </a:t>
            </a:r>
          </a:p>
          <a:p>
            <a:pPr lvl="2"/>
            <a:r>
              <a:rPr lang="en-US" dirty="0" smtClean="0"/>
              <a:t>Media (newsletter, website)</a:t>
            </a:r>
          </a:p>
          <a:p>
            <a:pPr lvl="1"/>
            <a:r>
              <a:rPr lang="en-US" dirty="0" smtClean="0"/>
              <a:t>Strengthen </a:t>
            </a:r>
            <a:r>
              <a:rPr lang="en-US" i="1" dirty="0" smtClean="0"/>
              <a:t>teacher-student</a:t>
            </a:r>
            <a:r>
              <a:rPr lang="en-US" dirty="0" smtClean="0"/>
              <a:t> relationships</a:t>
            </a:r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0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effective praise &amp; rewards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343400" cy="4373563"/>
          </a:xfrm>
        </p:spPr>
        <p:txBody>
          <a:bodyPr/>
          <a:lstStyle/>
          <a:p>
            <a:r>
              <a:rPr lang="en-US" dirty="0" smtClean="0"/>
              <a:t>Provides general strategies for effectively praising and rewarding students</a:t>
            </a:r>
          </a:p>
          <a:p>
            <a:r>
              <a:rPr lang="en-US" dirty="0" smtClean="0"/>
              <a:t>Gives specific script examples of what to do or what to say to students</a:t>
            </a:r>
          </a:p>
          <a:p>
            <a:endParaRPr lang="en-US" dirty="0"/>
          </a:p>
          <a:p>
            <a:r>
              <a:rPr lang="en-US" i="1" dirty="0" smtClean="0"/>
              <a:t>Activity for staff practice also available.  </a:t>
            </a:r>
            <a:endParaRPr lang="en-US" i="1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17672" r="28985" b="15121"/>
          <a:stretch/>
        </p:blipFill>
        <p:spPr bwMode="auto">
          <a:xfrm>
            <a:off x="4926842" y="1676400"/>
            <a:ext cx="3930362" cy="49530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lide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9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27CA3">
                    <a:lumMod val="75000"/>
                  </a:srgbClr>
                </a:solidFill>
              </a:rPr>
              <a:t>Classroom Management &amp; School-wide Discipline</a:t>
            </a:r>
            <a:br>
              <a:rPr lang="en-US" dirty="0">
                <a:solidFill>
                  <a:srgbClr val="727CA3">
                    <a:lumMod val="75000"/>
                  </a:srgbClr>
                </a:solidFill>
              </a:rPr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Strategies: Tier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Implement additional strategies for preventing behavior problems</a:t>
            </a:r>
          </a:p>
          <a:p>
            <a:r>
              <a:rPr lang="en-US" sz="2600" dirty="0" smtClean="0"/>
              <a:t>Communicate and collaborate with students’ families</a:t>
            </a:r>
          </a:p>
          <a:p>
            <a:r>
              <a:rPr lang="en-US" sz="2600" dirty="0"/>
              <a:t>Arrange seating to promote opportunities for positive social interactions and social </a:t>
            </a:r>
            <a:r>
              <a:rPr lang="en-US" sz="2600" dirty="0" smtClean="0"/>
              <a:t>acceptance</a:t>
            </a:r>
          </a:p>
          <a:p>
            <a:r>
              <a:rPr lang="en-US" sz="2600" dirty="0" smtClean="0"/>
              <a:t>Closely monitor and respond to social dynamics of the classroom and school</a:t>
            </a:r>
          </a:p>
          <a:p>
            <a:pPr lvl="1"/>
            <a:r>
              <a:rPr lang="en-US" sz="2200" dirty="0" smtClean="0"/>
              <a:t>Observe peer interactions and affiliations</a:t>
            </a:r>
          </a:p>
          <a:p>
            <a:r>
              <a:rPr lang="en-US" sz="2600" dirty="0" smtClean="0"/>
              <a:t>Avoid encouraging hierarchical peer social networks</a:t>
            </a:r>
          </a:p>
          <a:p>
            <a:r>
              <a:rPr lang="en-US" sz="2600" dirty="0" smtClean="0"/>
              <a:t>Encourage </a:t>
            </a:r>
            <a:r>
              <a:rPr lang="en-US" sz="2600" dirty="0"/>
              <a:t>students to talk to teachers, other school staff, and peers about what might be interfering with positive relations </a:t>
            </a:r>
            <a:endParaRPr lang="en-US" sz="2600" dirty="0" smtClean="0"/>
          </a:p>
          <a:p>
            <a:pPr marL="41148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10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Module series goal: </a:t>
            </a:r>
          </a:p>
          <a:p>
            <a:pPr lvl="1"/>
            <a:r>
              <a:rPr lang="en-US" sz="2400" dirty="0" smtClean="0"/>
              <a:t>Provide information to schools that can lead to improvements in </a:t>
            </a:r>
            <a:r>
              <a:rPr lang="en-US" sz="2400" b="1" dirty="0" smtClean="0"/>
              <a:t>school climate </a:t>
            </a:r>
            <a:r>
              <a:rPr lang="en-US" sz="2400" dirty="0" smtClean="0"/>
              <a:t>and </a:t>
            </a:r>
            <a:r>
              <a:rPr lang="en-US" sz="2400" b="1" dirty="0" smtClean="0"/>
              <a:t>behavioral outcomes.</a:t>
            </a:r>
            <a:r>
              <a:rPr lang="en-US" sz="2400" dirty="0" smtClean="0"/>
              <a:t>  </a:t>
            </a:r>
          </a:p>
          <a:p>
            <a:endParaRPr lang="en-US" dirty="0"/>
          </a:p>
          <a:p>
            <a:r>
              <a:rPr lang="en-US" dirty="0" smtClean="0"/>
              <a:t>Module narratives provide additional information to accompany PowerPoint Presentation.  </a:t>
            </a:r>
          </a:p>
          <a:p>
            <a:pPr lvl="1"/>
            <a:r>
              <a:rPr lang="en-US" sz="2400" dirty="0"/>
              <a:t>Endnotes throughout slides correspond to the references in the module narrative.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Gold </a:t>
            </a:r>
            <a:r>
              <a:rPr lang="en-US" dirty="0"/>
              <a:t>star </a:t>
            </a:r>
            <a:r>
              <a:rPr lang="en-US" dirty="0" smtClean="0"/>
              <a:t>= Resource on Delaware </a:t>
            </a:r>
            <a:r>
              <a:rPr lang="en-US" dirty="0"/>
              <a:t>PBS </a:t>
            </a:r>
            <a:r>
              <a:rPr lang="en-US" dirty="0" smtClean="0"/>
              <a:t>website</a:t>
            </a:r>
            <a:endParaRPr lang="en-US" dirty="0"/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Slide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SOCIOMETRIC SEATING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75618"/>
            <a:ext cx="8534400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 smtClean="0"/>
              <a:t>Excel spreadsheet and instruction guide</a:t>
            </a:r>
          </a:p>
          <a:p>
            <a:r>
              <a:rPr lang="en-US" dirty="0" smtClean="0"/>
              <a:t>Students list 3 peers with whom they would like sit</a:t>
            </a:r>
          </a:p>
          <a:p>
            <a:r>
              <a:rPr lang="en-US" dirty="0" smtClean="0"/>
              <a:t>Track students’ responses in Excel to see who is (and who </a:t>
            </a:r>
            <a:r>
              <a:rPr lang="en-US" i="1" dirty="0" smtClean="0"/>
              <a:t>is not</a:t>
            </a:r>
            <a:r>
              <a:rPr lang="en-US" dirty="0" smtClean="0"/>
              <a:t>) nominated by one another </a:t>
            </a:r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599028"/>
            <a:ext cx="1987851" cy="289342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4"/>
          <a:stretch/>
        </p:blipFill>
        <p:spPr bwMode="auto">
          <a:xfrm>
            <a:off x="3886200" y="3581400"/>
            <a:ext cx="4545826" cy="292868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Slide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6187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27CA3">
                    <a:lumMod val="75000"/>
                  </a:srgbClr>
                </a:solidFill>
              </a:rPr>
              <a:t>Classroom Management &amp; School-wide Discipline</a:t>
            </a:r>
            <a:br>
              <a:rPr lang="en-US" dirty="0">
                <a:solidFill>
                  <a:srgbClr val="727CA3">
                    <a:lumMod val="75000"/>
                  </a:srgbClr>
                </a:solidFill>
              </a:rPr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Strategies: Tier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When correcting misbehavior, consider how actions taken might impact student-student relationships</a:t>
            </a:r>
          </a:p>
          <a:p>
            <a:pPr lvl="1"/>
            <a:r>
              <a:rPr lang="en-US" sz="2400" dirty="0" smtClean="0"/>
              <a:t>Correct privately instead of publicly</a:t>
            </a:r>
          </a:p>
          <a:p>
            <a:pPr lvl="1"/>
            <a:r>
              <a:rPr lang="en-US" sz="2400" dirty="0" smtClean="0"/>
              <a:t>Always combine correction with recognition of positive behavior</a:t>
            </a:r>
          </a:p>
          <a:p>
            <a:pPr lvl="1"/>
            <a:r>
              <a:rPr lang="en-US" sz="2400" dirty="0" smtClean="0"/>
              <a:t>Teach skills to prevent behavior from reoccurring</a:t>
            </a:r>
          </a:p>
          <a:p>
            <a:pPr lvl="1"/>
            <a:r>
              <a:rPr lang="en-US" sz="2400" dirty="0" smtClean="0"/>
              <a:t>Use inductive discipline; communicate impact of behavior on relations with others</a:t>
            </a:r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210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1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CORRECTING MISBEHAVIOR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343400" cy="4373563"/>
          </a:xfrm>
        </p:spPr>
        <p:txBody>
          <a:bodyPr/>
          <a:lstStyle/>
          <a:p>
            <a:r>
              <a:rPr lang="en-US" dirty="0" smtClean="0"/>
              <a:t>Flow chart demonstrating how to:</a:t>
            </a:r>
          </a:p>
          <a:p>
            <a:pPr lvl="1"/>
            <a:r>
              <a:rPr lang="en-US" sz="2400" dirty="0" smtClean="0"/>
              <a:t>Problem solve with student </a:t>
            </a:r>
          </a:p>
          <a:p>
            <a:pPr lvl="1"/>
            <a:r>
              <a:rPr lang="en-US" sz="2400" dirty="0" smtClean="0"/>
              <a:t>Follow up to support future positive behavior</a:t>
            </a:r>
            <a:endParaRPr lang="en-US" sz="2400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8675"/>
            <a:ext cx="3717368" cy="49530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Slide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 the classroom, consider 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implementing </a:t>
            </a:r>
            <a:r>
              <a:rPr lang="en-US" dirty="0">
                <a:solidFill>
                  <a:schemeClr val="tx1"/>
                </a:solidFill>
              </a:rPr>
              <a:t>the Good 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Behavior Game.</a:t>
            </a:r>
          </a:p>
          <a:p>
            <a:pPr lvl="1"/>
            <a:r>
              <a:rPr lang="en-US" sz="1700" dirty="0" smtClean="0"/>
              <a:t>Designed </a:t>
            </a:r>
            <a:r>
              <a:rPr lang="en-US" sz="1700" dirty="0"/>
              <a:t>to provide the </a:t>
            </a:r>
            <a:endParaRPr lang="en-US" sz="1700" dirty="0" smtClean="0"/>
          </a:p>
          <a:p>
            <a:pPr marL="411480" lvl="1" indent="0">
              <a:buNone/>
            </a:pPr>
            <a:r>
              <a:rPr lang="en-US" sz="1700" dirty="0" smtClean="0"/>
              <a:t>frequent monitoring </a:t>
            </a:r>
            <a:r>
              <a:rPr lang="en-US" sz="1700" dirty="0"/>
              <a:t>and </a:t>
            </a:r>
            <a:endParaRPr lang="en-US" sz="1700" dirty="0" smtClean="0"/>
          </a:p>
          <a:p>
            <a:pPr marL="411480" lvl="1" indent="0">
              <a:buNone/>
            </a:pPr>
            <a:r>
              <a:rPr lang="en-US" sz="1700" dirty="0" smtClean="0"/>
              <a:t>reinforcement </a:t>
            </a:r>
            <a:r>
              <a:rPr lang="en-US" sz="1700" dirty="0"/>
              <a:t>of </a:t>
            </a:r>
            <a:r>
              <a:rPr lang="en-US" sz="1700" dirty="0" smtClean="0"/>
              <a:t>targeted behaviors. </a:t>
            </a:r>
          </a:p>
          <a:p>
            <a:pPr marL="411480" lvl="1" indent="0">
              <a:buNone/>
            </a:pPr>
            <a:endParaRPr lang="en-US" sz="1700" dirty="0"/>
          </a:p>
          <a:p>
            <a:r>
              <a:rPr lang="en-US" dirty="0">
                <a:solidFill>
                  <a:schemeClr val="tx1"/>
                </a:solidFill>
              </a:rPr>
              <a:t>Handout that provides 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specific steps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implementing </a:t>
            </a:r>
            <a:r>
              <a:rPr lang="en-US" dirty="0">
                <a:solidFill>
                  <a:schemeClr val="tx1"/>
                </a:solidFill>
              </a:rPr>
              <a:t>the game.</a:t>
            </a:r>
          </a:p>
          <a:p>
            <a:pPr marL="114300" indent="0">
              <a:buNone/>
            </a:pPr>
            <a:endParaRPr lang="en-US" sz="21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27CA3">
                    <a:lumMod val="75000"/>
                  </a:srgbClr>
                </a:solidFill>
              </a:rPr>
              <a:t>Classroom Management &amp; School-wide Discipline</a:t>
            </a:r>
            <a:br>
              <a:rPr lang="en-US" dirty="0">
                <a:solidFill>
                  <a:srgbClr val="727CA3">
                    <a:lumMod val="75000"/>
                  </a:srgbClr>
                </a:solidFill>
              </a:rPr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Strategies: Tier 1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2" y="1676400"/>
            <a:ext cx="3786968" cy="481564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61" y="6294461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91" y="6187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Relationship Building Activities</a:t>
            </a:r>
            <a:r>
              <a:rPr lang="en-US" dirty="0">
                <a:solidFill>
                  <a:srgbClr val="727CA3">
                    <a:lumMod val="75000"/>
                  </a:srgbClr>
                </a:solidFill>
              </a:rPr>
              <a:t/>
            </a:r>
            <a:br>
              <a:rPr lang="en-US" dirty="0">
                <a:solidFill>
                  <a:srgbClr val="727CA3">
                    <a:lumMod val="75000"/>
                  </a:srgbClr>
                </a:solidFill>
              </a:rPr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Strategies: Tier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820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Provide opportunities for peer-assisted learning </a:t>
            </a:r>
          </a:p>
          <a:p>
            <a:pPr lvl="1"/>
            <a:r>
              <a:rPr lang="en-US" dirty="0" smtClean="0"/>
              <a:t>Peer mentoring, buddy systems</a:t>
            </a:r>
          </a:p>
          <a:p>
            <a:pPr lvl="1"/>
            <a:r>
              <a:rPr lang="en-US" dirty="0" smtClean="0"/>
              <a:t>Consider whom you group together</a:t>
            </a:r>
          </a:p>
          <a:p>
            <a:pPr lvl="1"/>
            <a:r>
              <a:rPr lang="en-US" dirty="0" smtClean="0"/>
              <a:t>Consider grouping students of different races/ethnicities</a:t>
            </a:r>
          </a:p>
          <a:p>
            <a:r>
              <a:rPr lang="en-US" dirty="0" smtClean="0"/>
              <a:t>Encourage students to participate in extracurricular activities and sports</a:t>
            </a:r>
          </a:p>
          <a:p>
            <a:r>
              <a:rPr lang="en-US" dirty="0"/>
              <a:t>Play games that promote fun and social </a:t>
            </a:r>
            <a:r>
              <a:rPr lang="en-US" dirty="0" smtClean="0"/>
              <a:t>interactions</a:t>
            </a:r>
          </a:p>
          <a:p>
            <a:r>
              <a:rPr lang="en-US" dirty="0" smtClean="0"/>
              <a:t>Identify </a:t>
            </a:r>
            <a:r>
              <a:rPr lang="en-US" dirty="0"/>
              <a:t>and showcase students’ skills and talents to help students to get to know each other</a:t>
            </a:r>
          </a:p>
          <a:p>
            <a:pPr lvl="1"/>
            <a:r>
              <a:rPr lang="en-US" dirty="0"/>
              <a:t>Example: “Yellow Pages” activity </a:t>
            </a:r>
          </a:p>
          <a:p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10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2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yellow pages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038600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Students make advertisements for skills they can offer the class</a:t>
            </a:r>
          </a:p>
          <a:p>
            <a:r>
              <a:rPr lang="en-US" dirty="0" smtClean="0"/>
              <a:t>Advertisements copied on yellow paper and made into book</a:t>
            </a:r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8"/>
          <a:stretch/>
        </p:blipFill>
        <p:spPr bwMode="auto">
          <a:xfrm>
            <a:off x="4846993" y="1905000"/>
            <a:ext cx="3992207" cy="46482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5874603"/>
            <a:ext cx="381000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1600" b="1" i="1" dirty="0"/>
              <a:t>from </a:t>
            </a:r>
            <a:r>
              <a:rPr lang="en-US" sz="1600" b="1" i="1" dirty="0" smtClean="0"/>
              <a:t>Responsive Classroom </a:t>
            </a:r>
            <a:r>
              <a:rPr lang="en-US" sz="1600" i="1" dirty="0"/>
              <a:t>(https://www.responsiveclassroom.org/blog/class-yellow-pages)</a:t>
            </a:r>
          </a:p>
        </p:txBody>
      </p:sp>
      <p:pic>
        <p:nvPicPr>
          <p:cNvPr id="5" name="Slide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83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Curriculum-Based Lessons</a:t>
            </a:r>
            <a:br>
              <a:rPr lang="en-US" dirty="0" smtClean="0"/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Strategies: Tier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multiple opportunities in and outside the classroom to teach lessons on peer relations</a:t>
            </a:r>
          </a:p>
          <a:p>
            <a:pPr lvl="1"/>
            <a:r>
              <a:rPr lang="en-US" dirty="0" smtClean="0"/>
              <a:t>Highlight lessons within school subjects</a:t>
            </a:r>
          </a:p>
          <a:p>
            <a:pPr lvl="1"/>
            <a:r>
              <a:rPr lang="en-US" dirty="0" smtClean="0"/>
              <a:t>Focus on student-student relationships during “teachable moments”</a:t>
            </a:r>
          </a:p>
          <a:p>
            <a:pPr lvl="1"/>
            <a:r>
              <a:rPr lang="en-US" dirty="0" smtClean="0"/>
              <a:t>Highlight and discuss issues pertaining to social relationships in current events</a:t>
            </a:r>
          </a:p>
          <a:p>
            <a:r>
              <a:rPr lang="en-US" dirty="0" smtClean="0"/>
              <a:t>Adopt a packaged SEL curriculum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essons on relationship skills</a:t>
            </a:r>
          </a:p>
          <a:p>
            <a:pPr lvl="1"/>
            <a:r>
              <a:rPr lang="en-US" dirty="0" smtClean="0"/>
              <a:t>Demonstrated improvement in peer relationships</a:t>
            </a:r>
          </a:p>
          <a:p>
            <a:pPr lvl="1"/>
            <a:r>
              <a:rPr lang="en-US" dirty="0" smtClean="0"/>
              <a:t>Ex: PATHS, Second Step, Responsive Classroom</a:t>
            </a:r>
          </a:p>
          <a:p>
            <a:pPr lvl="1"/>
            <a:endParaRPr lang="en-US" dirty="0" smtClean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SEL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715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Resource (Excel sheet) provides expected outcomes for various programs by categories (e.g., academics, classroom quality, etc.) 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Pay special attention to the “Social Skills, Prosocial Behavior, and Aggression” column. </a:t>
            </a:r>
            <a:endParaRPr lang="en-US" dirty="0"/>
          </a:p>
        </p:txBody>
      </p:sp>
      <p:pic>
        <p:nvPicPr>
          <p:cNvPr id="4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325538" cy="13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52600"/>
            <a:ext cx="2019582" cy="49155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Slide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210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1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0638845">
            <a:off x="950834" y="1418582"/>
            <a:ext cx="7162800" cy="4191000"/>
          </a:xfrm>
          <a:prstGeom prst="roundRect">
            <a:avLst/>
          </a:prstGeom>
          <a:solidFill>
            <a:srgbClr val="C8D35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+mj-lt"/>
              </a:rPr>
              <a:t>Recommended Strategies</a:t>
            </a:r>
          </a:p>
          <a:p>
            <a:pPr algn="ctr"/>
            <a:r>
              <a:rPr lang="en-US" sz="5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Students with Tiers 2 &amp; 3 support needs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Slide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65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AT TIER 2 &amp; 3</a:t>
            </a:r>
            <a:br>
              <a:rPr lang="en-US" dirty="0" smtClean="0"/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</a:t>
            </a:r>
            <a:r>
              <a:rPr lang="en-US" sz="2200" b="1" dirty="0" smtClean="0">
                <a:solidFill>
                  <a:srgbClr val="DDE9EC">
                    <a:lumMod val="50000"/>
                  </a:srgbClr>
                </a:solidFill>
              </a:rPr>
              <a:t>Strategies</a:t>
            </a:r>
            <a:endParaRPr lang="en-US" sz="27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Apply the strategies already mentioned as appropriate at the universal level and for all students</a:t>
            </a:r>
          </a:p>
          <a:p>
            <a:pPr lvl="1"/>
            <a:r>
              <a:rPr lang="en-US" dirty="0" smtClean="0"/>
              <a:t>With greater frequency and intensity</a:t>
            </a:r>
          </a:p>
          <a:p>
            <a:pPr lvl="1"/>
            <a:r>
              <a:rPr lang="en-US" dirty="0" smtClean="0"/>
              <a:t>More comprehensive</a:t>
            </a:r>
          </a:p>
          <a:p>
            <a:pPr lvl="1"/>
            <a:r>
              <a:rPr lang="en-US" dirty="0" smtClean="0"/>
              <a:t>More individualized</a:t>
            </a:r>
          </a:p>
          <a:p>
            <a:r>
              <a:rPr lang="en-US" dirty="0" smtClean="0"/>
              <a:t>Provide social skills/SEL training related to prosocial skills</a:t>
            </a:r>
          </a:p>
          <a:p>
            <a:pPr lvl="1"/>
            <a:r>
              <a:rPr lang="en-US" dirty="0" smtClean="0"/>
              <a:t>Universal or Tiers 2/3</a:t>
            </a:r>
          </a:p>
          <a:p>
            <a:pPr lvl="2"/>
            <a:r>
              <a:rPr lang="en-US" dirty="0" smtClean="0"/>
              <a:t>Incredible Years (pre-k – grade 2)</a:t>
            </a:r>
          </a:p>
          <a:p>
            <a:pPr lvl="2"/>
            <a:r>
              <a:rPr lang="en-US" dirty="0" smtClean="0"/>
              <a:t>Coping Power (grades 4 – 6)</a:t>
            </a:r>
          </a:p>
          <a:p>
            <a:pPr lvl="2"/>
            <a:r>
              <a:rPr lang="en-US" dirty="0" smtClean="0"/>
              <a:t>PEERS (middle and high school)</a:t>
            </a:r>
          </a:p>
          <a:p>
            <a:r>
              <a:rPr lang="en-US" dirty="0" smtClean="0"/>
              <a:t>Where appropriate, develop a behavioral contract</a:t>
            </a:r>
          </a:p>
        </p:txBody>
      </p:sp>
      <p:pic>
        <p:nvPicPr>
          <p:cNvPr id="4" name="Slide2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7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What are Student-student</a:t>
            </a:r>
            <a:r>
              <a:rPr lang="en-US" dirty="0" smtClean="0"/>
              <a:t> </a:t>
            </a:r>
            <a:r>
              <a:rPr lang="en-US" sz="3200" dirty="0" smtClean="0"/>
              <a:t>relationships?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Quality </a:t>
            </a:r>
            <a:r>
              <a:rPr lang="en-US" sz="2800" dirty="0"/>
              <a:t>of </a:t>
            </a:r>
            <a:r>
              <a:rPr lang="en-US" sz="2800" dirty="0" smtClean="0"/>
              <a:t>the interactions </a:t>
            </a:r>
            <a:r>
              <a:rPr lang="en-US" sz="2800" dirty="0"/>
              <a:t>between  </a:t>
            </a:r>
            <a:r>
              <a:rPr lang="en-US" sz="2800" dirty="0" smtClean="0"/>
              <a:t>students </a:t>
            </a:r>
            <a:r>
              <a:rPr lang="en-US" sz="2800" dirty="0"/>
              <a:t>in a school-wide </a:t>
            </a:r>
            <a:r>
              <a:rPr lang="en-US" sz="2800" dirty="0" smtClean="0"/>
              <a:t>		          context</a:t>
            </a:r>
          </a:p>
          <a:p>
            <a:pPr lvl="1"/>
            <a:r>
              <a:rPr lang="en-US" sz="2400" dirty="0" smtClean="0"/>
              <a:t>Peer </a:t>
            </a:r>
            <a:r>
              <a:rPr lang="en-US" sz="2400" dirty="0"/>
              <a:t>acceptance </a:t>
            </a:r>
            <a:endParaRPr lang="en-US" sz="2400" dirty="0" smtClean="0"/>
          </a:p>
          <a:p>
            <a:pPr lvl="1"/>
            <a:r>
              <a:rPr lang="en-US" sz="2400" dirty="0" smtClean="0"/>
              <a:t>Social support</a:t>
            </a:r>
          </a:p>
          <a:p>
            <a:pPr marL="114300" indent="0" algn="r">
              <a:buNone/>
            </a:pPr>
            <a:endParaRPr lang="en-US" i="1" dirty="0" smtClean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82187"/>
            <a:ext cx="2627406" cy="205740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53887"/>
            <a:ext cx="2627406" cy="182880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Slide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87" y="6177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AT TIER 2 &amp; 3</a:t>
            </a:r>
            <a:br>
              <a:rPr lang="en-US" dirty="0"/>
            </a:br>
            <a:r>
              <a:rPr lang="en-US" sz="2200" b="1" dirty="0">
                <a:solidFill>
                  <a:srgbClr val="DDE9EC">
                    <a:lumMod val="50000"/>
                  </a:srgbClr>
                </a:solidFill>
              </a:rPr>
              <a:t>Recommended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Ensure targeted students have a supportive relationship with at least one other person</a:t>
            </a:r>
          </a:p>
          <a:p>
            <a:endParaRPr lang="en-US" dirty="0" smtClean="0"/>
          </a:p>
          <a:p>
            <a:r>
              <a:rPr lang="en-US" dirty="0" smtClean="0"/>
              <a:t>Work closely with the home in targeting social and academic skills</a:t>
            </a:r>
          </a:p>
          <a:p>
            <a:endParaRPr lang="en-US" dirty="0" smtClean="0"/>
          </a:p>
          <a:p>
            <a:r>
              <a:rPr lang="en-US" dirty="0" smtClean="0"/>
              <a:t>Provide more intensive supports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ndividual counseling, family therapy, or parent management training, and social services</a:t>
            </a:r>
          </a:p>
        </p:txBody>
      </p:sp>
      <p:pic>
        <p:nvPicPr>
          <p:cNvPr id="4" name="Slide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3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0638845">
            <a:off x="950834" y="1418582"/>
            <a:ext cx="7162800" cy="4191000"/>
          </a:xfrm>
          <a:prstGeom prst="roundRect">
            <a:avLst/>
          </a:prstGeom>
          <a:solidFill>
            <a:srgbClr val="C8D35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prstClr val="black"/>
                </a:solidFill>
                <a:latin typeface="Book Antiqua"/>
              </a:rPr>
              <a:t>Making a plan</a:t>
            </a:r>
          </a:p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</a:rPr>
              <a:t>Who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</a:rPr>
              <a:t> is going to do </a:t>
            </a:r>
          </a:p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</a:rPr>
              <a:t> actions by </a:t>
            </a:r>
          </a:p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</a:rPr>
              <a:t>when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</a:rPr>
              <a:t>?  </a:t>
            </a:r>
          </a:p>
          <a:p>
            <a:pPr algn="ctr"/>
            <a:endParaRPr lang="en-US" sz="4400" b="1" dirty="0">
              <a:solidFill>
                <a:srgbClr val="DDE9EC">
                  <a:lumMod val="50000"/>
                </a:srgbClr>
              </a:solidFill>
              <a:latin typeface="Book Antiqua"/>
            </a:endParaRPr>
          </a:p>
        </p:txBody>
      </p:sp>
      <p:pic>
        <p:nvPicPr>
          <p:cNvPr id="3" name="Picture 5" descr="C:\Users\hearn\AppData\Local\Microsoft\Windows\Temporary Internet Files\Content.IE5\TLQUBN1Z\star[1]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6256360"/>
            <a:ext cx="563539" cy="5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areas of need identified by data, check out other resources provided through the </a:t>
            </a:r>
            <a:r>
              <a:rPr lang="en-US" b="1" dirty="0" smtClean="0"/>
              <a:t>School Climate and Student Success</a:t>
            </a:r>
            <a:r>
              <a:rPr lang="en-US" dirty="0" smtClean="0"/>
              <a:t> </a:t>
            </a:r>
            <a:r>
              <a:rPr lang="en-US" b="1" dirty="0" smtClean="0"/>
              <a:t>Module Series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www.delawarepbs.org </a:t>
            </a:r>
          </a:p>
          <a:p>
            <a:endParaRPr lang="en-US" dirty="0"/>
          </a:p>
          <a:p>
            <a:r>
              <a:rPr lang="en-US" dirty="0" smtClean="0"/>
              <a:t>Questions can be directed to Sarah Hearn</a:t>
            </a:r>
          </a:p>
          <a:p>
            <a:r>
              <a:rPr lang="en-US" dirty="0" smtClean="0"/>
              <a:t>skhearn@udel.edu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00600"/>
            <a:ext cx="2143740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de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18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Delaware School Climate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58200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On the </a:t>
            </a:r>
            <a:r>
              <a:rPr lang="en-US" i="1" dirty="0"/>
              <a:t>Delaware School Climate Survey</a:t>
            </a:r>
            <a:r>
              <a:rPr lang="en-US" dirty="0"/>
              <a:t>, </a:t>
            </a:r>
            <a:r>
              <a:rPr lang="en-US" dirty="0" smtClean="0"/>
              <a:t>student-student </a:t>
            </a:r>
            <a:r>
              <a:rPr lang="en-US" dirty="0"/>
              <a:t>relationships is captured by items </a:t>
            </a:r>
            <a:r>
              <a:rPr lang="en-US" dirty="0" smtClean="0"/>
              <a:t>assessing: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b="1" dirty="0" smtClean="0"/>
              <a:t>students (including those of different races) getting along </a:t>
            </a:r>
            <a:r>
              <a:rPr lang="en-US" dirty="0" smtClean="0"/>
              <a:t>and </a:t>
            </a:r>
          </a:p>
          <a:p>
            <a:r>
              <a:rPr lang="en-US" b="1" dirty="0"/>
              <a:t>s</a:t>
            </a:r>
            <a:r>
              <a:rPr lang="en-US" b="1" dirty="0" smtClean="0"/>
              <a:t>tudents demonstrating friendliness</a:t>
            </a:r>
            <a:r>
              <a:rPr lang="en-US" dirty="0" smtClean="0"/>
              <a:t>, </a:t>
            </a:r>
            <a:r>
              <a:rPr lang="en-US" b="1" dirty="0" smtClean="0"/>
              <a:t>caring</a:t>
            </a:r>
            <a:r>
              <a:rPr lang="en-US" dirty="0" smtClean="0"/>
              <a:t>, and </a:t>
            </a:r>
            <a:r>
              <a:rPr lang="en-US" b="1" dirty="0" smtClean="0"/>
              <a:t>respect toward each other</a:t>
            </a:r>
          </a:p>
          <a:p>
            <a:pPr marL="411480" lvl="1" indent="0">
              <a:buNone/>
            </a:pPr>
            <a:endParaRPr lang="en-US" dirty="0" smtClean="0"/>
          </a:p>
        </p:txBody>
      </p:sp>
      <p:pic>
        <p:nvPicPr>
          <p:cNvPr id="5" name="Slide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183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6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Student-Student Relationships Important?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257727"/>
              </p:ext>
            </p:extLst>
          </p:nvPr>
        </p:nvGraphicFramePr>
        <p:xfrm>
          <a:off x="304800" y="1752600"/>
          <a:ext cx="8382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Slide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985" y="623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Impact for Individuals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Students </a:t>
            </a:r>
            <a:r>
              <a:rPr lang="en-US" sz="2800" b="1" dirty="0"/>
              <a:t>with</a:t>
            </a:r>
            <a:r>
              <a:rPr lang="en-US" sz="2800" dirty="0"/>
              <a:t> positive peer relations tend to have</a:t>
            </a:r>
            <a:r>
              <a:rPr lang="en-US" sz="2800" dirty="0" smtClean="0"/>
              <a:t>:</a:t>
            </a:r>
          </a:p>
          <a:p>
            <a:endParaRPr lang="en-US" sz="2800" dirty="0"/>
          </a:p>
          <a:p>
            <a:pPr lvl="1"/>
            <a:r>
              <a:rPr lang="en-US" sz="2400" b="1" dirty="0"/>
              <a:t>Higher self-esteem </a:t>
            </a:r>
            <a:r>
              <a:rPr lang="en-US" sz="2400" dirty="0"/>
              <a:t>and a more </a:t>
            </a:r>
            <a:r>
              <a:rPr lang="en-US" sz="2400" b="1" dirty="0"/>
              <a:t>positive </a:t>
            </a:r>
            <a:r>
              <a:rPr lang="en-US" sz="2400" b="1" dirty="0" smtClean="0"/>
              <a:t>self-concept</a:t>
            </a:r>
            <a:r>
              <a:rPr lang="en-US" sz="2400" baseline="30000" dirty="0" smtClean="0"/>
              <a:t>4-5</a:t>
            </a:r>
            <a:endParaRPr lang="en-US" sz="1600" baseline="30000" dirty="0"/>
          </a:p>
          <a:p>
            <a:pPr lvl="1"/>
            <a:r>
              <a:rPr lang="en-US" sz="2400" dirty="0"/>
              <a:t>Greater </a:t>
            </a:r>
            <a:r>
              <a:rPr lang="en-US" sz="2400" b="1" dirty="0"/>
              <a:t>satisfaction toward </a:t>
            </a:r>
            <a:r>
              <a:rPr lang="en-US" sz="2400" b="1" dirty="0" smtClean="0"/>
              <a:t>school</a:t>
            </a:r>
            <a:r>
              <a:rPr lang="en-US" sz="2400" baseline="30000" dirty="0" smtClean="0"/>
              <a:t>6</a:t>
            </a:r>
            <a:endParaRPr lang="en-US" sz="1600" baseline="30000" dirty="0"/>
          </a:p>
          <a:p>
            <a:pPr lvl="1"/>
            <a:r>
              <a:rPr lang="en-US" sz="2400" dirty="0" smtClean="0"/>
              <a:t>Greater </a:t>
            </a:r>
            <a:r>
              <a:rPr lang="en-US" sz="2400" b="1" dirty="0"/>
              <a:t>academic </a:t>
            </a:r>
            <a:r>
              <a:rPr lang="en-US" sz="2400" b="1" dirty="0" smtClean="0"/>
              <a:t>achievement</a:t>
            </a:r>
            <a:r>
              <a:rPr lang="en-US" sz="2400" baseline="30000" dirty="0" smtClean="0"/>
              <a:t>7-8</a:t>
            </a:r>
            <a:endParaRPr lang="en-US" sz="1600" baseline="30000" dirty="0"/>
          </a:p>
          <a:p>
            <a:pPr lvl="1"/>
            <a:r>
              <a:rPr lang="en-US" sz="2400" dirty="0" smtClean="0"/>
              <a:t>Greater </a:t>
            </a:r>
            <a:r>
              <a:rPr lang="en-US" sz="2400" b="1" dirty="0"/>
              <a:t>engagement in </a:t>
            </a:r>
            <a:r>
              <a:rPr lang="en-US" sz="2400" b="1" dirty="0" smtClean="0"/>
              <a:t>school</a:t>
            </a:r>
            <a:r>
              <a:rPr lang="en-US" sz="2400" baseline="30000" dirty="0" smtClean="0"/>
              <a:t>9-13</a:t>
            </a:r>
            <a:endParaRPr lang="en-US" sz="1600" baseline="30000" dirty="0"/>
          </a:p>
        </p:txBody>
      </p:sp>
      <p:pic>
        <p:nvPicPr>
          <p:cNvPr id="5" name="Slide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for Individuals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26128" y="2819399"/>
            <a:ext cx="4038600" cy="330707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Fewer opportunities to learn social skills </a:t>
            </a:r>
            <a:r>
              <a:rPr lang="en-US" sz="2600" dirty="0" smtClean="0"/>
              <a:t>&amp; develop </a:t>
            </a:r>
            <a:r>
              <a:rPr lang="en-US" sz="2600" dirty="0"/>
              <a:t>healthy friendships</a:t>
            </a:r>
            <a:r>
              <a:rPr lang="en-US" sz="2600" baseline="30000" dirty="0"/>
              <a:t>14</a:t>
            </a:r>
          </a:p>
          <a:p>
            <a:r>
              <a:rPr lang="en-US" sz="2600" dirty="0"/>
              <a:t>More internalizing problems</a:t>
            </a:r>
            <a:r>
              <a:rPr lang="en-US" sz="2600" baseline="30000" dirty="0"/>
              <a:t>4-5, 15-17</a:t>
            </a:r>
          </a:p>
          <a:p>
            <a:r>
              <a:rPr lang="en-US" sz="2600" dirty="0"/>
              <a:t>More externalizing problems</a:t>
            </a:r>
            <a:r>
              <a:rPr lang="en-US" sz="2600" baseline="30000" dirty="0"/>
              <a:t>4,15,18</a:t>
            </a:r>
          </a:p>
          <a:p>
            <a:pPr>
              <a:buClr>
                <a:srgbClr val="9FB8CD"/>
              </a:buClr>
            </a:pPr>
            <a:r>
              <a:rPr lang="en-US" sz="2600" dirty="0"/>
              <a:t>Drug abuse</a:t>
            </a:r>
            <a:r>
              <a:rPr lang="en-US" sz="2600" baseline="30000" dirty="0"/>
              <a:t>19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819399"/>
            <a:ext cx="4267200" cy="3307079"/>
          </a:xfrm>
        </p:spPr>
        <p:txBody>
          <a:bodyPr>
            <a:noAutofit/>
          </a:bodyPr>
          <a:lstStyle/>
          <a:p>
            <a:pPr>
              <a:buClr>
                <a:srgbClr val="9FB8CD"/>
              </a:buClr>
            </a:pPr>
            <a:r>
              <a:rPr lang="en-US" sz="2400" dirty="0"/>
              <a:t>Bullying from others</a:t>
            </a:r>
            <a:r>
              <a:rPr lang="en-US" sz="1800" baseline="30000" dirty="0"/>
              <a:t>20-21</a:t>
            </a:r>
            <a:r>
              <a:rPr lang="en-US" sz="2400" dirty="0"/>
              <a:t> </a:t>
            </a:r>
          </a:p>
          <a:p>
            <a:pPr>
              <a:buClr>
                <a:srgbClr val="9FB8CD"/>
              </a:buClr>
            </a:pPr>
            <a:r>
              <a:rPr lang="en-US" sz="2400" dirty="0"/>
              <a:t>Increased disliking of school or emotional disengagement</a:t>
            </a:r>
            <a:r>
              <a:rPr lang="en-US" sz="2000" baseline="30000" dirty="0"/>
              <a:t>22</a:t>
            </a:r>
          </a:p>
          <a:p>
            <a:pPr>
              <a:buClr>
                <a:srgbClr val="9FB8CD"/>
              </a:buClr>
            </a:pPr>
            <a:r>
              <a:rPr lang="en-US" sz="2400" dirty="0"/>
              <a:t>Greater academic problems, school avoidance, </a:t>
            </a:r>
            <a:r>
              <a:rPr lang="en-US" sz="2400" dirty="0" smtClean="0"/>
              <a:t>&amp; </a:t>
            </a:r>
            <a:r>
              <a:rPr lang="en-US" sz="2400" dirty="0"/>
              <a:t>increased risk of dropping </a:t>
            </a:r>
            <a:r>
              <a:rPr lang="en-US" sz="2400" dirty="0" smtClean="0"/>
              <a:t>out</a:t>
            </a:r>
            <a:r>
              <a:rPr lang="en-US" sz="2400" baseline="30000" dirty="0" smtClean="0"/>
              <a:t>23-26</a:t>
            </a:r>
            <a:endParaRPr lang="en-US" sz="24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8288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</a:t>
            </a:r>
            <a:r>
              <a:rPr lang="en-US" sz="2400" b="1" dirty="0"/>
              <a:t>lacking</a:t>
            </a:r>
            <a:r>
              <a:rPr lang="en-US" sz="2400" dirty="0"/>
              <a:t> peer acceptance and support from peers tend to experience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pic>
        <p:nvPicPr>
          <p:cNvPr id="3" name="Slide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3566110" y="3357459"/>
            <a:ext cx="1736109" cy="16977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549619" y="1245255"/>
            <a:ext cx="2012981" cy="211220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539527" y="2316171"/>
            <a:ext cx="3010092" cy="2053284"/>
          </a:xfrm>
          <a:prstGeom prst="roundRect">
            <a:avLst/>
          </a:prstGeom>
          <a:ln w="762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3470" y="2439282"/>
            <a:ext cx="2814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Student-Student Relationship </a:t>
            </a:r>
            <a:r>
              <a:rPr lang="en-US" sz="3200" b="1" dirty="0" smtClean="0">
                <a:latin typeface="+mj-lt"/>
              </a:rPr>
              <a:t>Contributing Factors</a:t>
            </a:r>
            <a:endParaRPr lang="en-US" sz="3200" b="1" dirty="0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203778" y="457200"/>
            <a:ext cx="3330622" cy="2307170"/>
          </a:xfrm>
          <a:prstGeom prst="ellips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1789" y="1143000"/>
            <a:ext cx="261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Student Characteristics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05400" y="3649213"/>
            <a:ext cx="3330622" cy="2307170"/>
          </a:xfrm>
          <a:prstGeom prst="ellips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97419" y="3836055"/>
            <a:ext cx="3613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Classroom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Management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&amp;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School-wide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Discipline</a:t>
            </a:r>
          </a:p>
        </p:txBody>
      </p:sp>
      <p:pic>
        <p:nvPicPr>
          <p:cNvPr id="3" name="Slide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Factors contributing to </a:t>
            </a:r>
            <a:r>
              <a:rPr lang="en-US" sz="2800" b="1" dirty="0" smtClean="0"/>
              <a:t>peer acceptance </a:t>
            </a:r>
            <a:r>
              <a:rPr lang="en-US" sz="2800" dirty="0" smtClean="0"/>
              <a:t>and social support:</a:t>
            </a:r>
          </a:p>
          <a:p>
            <a:pPr lvl="1"/>
            <a:r>
              <a:rPr lang="en-US" sz="2400" dirty="0" smtClean="0"/>
              <a:t>Social skills, especially prosocial skills</a:t>
            </a:r>
          </a:p>
          <a:p>
            <a:pPr lvl="2"/>
            <a:r>
              <a:rPr lang="en-US" sz="2200" dirty="0"/>
              <a:t>B</a:t>
            </a:r>
            <a:r>
              <a:rPr lang="en-US" sz="2200" dirty="0" smtClean="0"/>
              <a:t>eing friendly, cooperative, helpful</a:t>
            </a:r>
            <a:r>
              <a:rPr lang="en-US" sz="2200" baseline="30000" dirty="0" smtClean="0"/>
              <a:t>8, 28-29 </a:t>
            </a:r>
          </a:p>
          <a:p>
            <a:pPr lvl="1"/>
            <a:r>
              <a:rPr lang="en-US" sz="2400" dirty="0" smtClean="0"/>
              <a:t>Strong academic engagement and achievement among younger children</a:t>
            </a:r>
            <a:r>
              <a:rPr lang="en-US" sz="2400" baseline="30000" dirty="0"/>
              <a:t> </a:t>
            </a:r>
            <a:r>
              <a:rPr lang="en-US" sz="2400" baseline="30000" dirty="0" smtClean="0"/>
              <a:t>29-30</a:t>
            </a:r>
            <a:endParaRPr lang="en-US" sz="1600" dirty="0" smtClean="0"/>
          </a:p>
          <a:p>
            <a:pPr lvl="1"/>
            <a:r>
              <a:rPr lang="en-US" sz="2400" dirty="0" smtClean="0"/>
              <a:t>Nonacademic skills such as musical or athletic ability applied in small groups or teams.</a:t>
            </a:r>
            <a:endParaRPr lang="en-US" sz="1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Characteristics</a:t>
            </a:r>
            <a:r>
              <a:rPr lang="en-US" dirty="0"/>
              <a:t/>
            </a:r>
            <a:br>
              <a:rPr lang="en-US" dirty="0"/>
            </a:b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</a:rPr>
              <a:t>Contributing Factors</a:t>
            </a:r>
            <a:endParaRPr lang="en-US" sz="2200" dirty="0"/>
          </a:p>
        </p:txBody>
      </p:sp>
      <p:pic>
        <p:nvPicPr>
          <p:cNvPr id="4" name="Slide0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othecary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5662</TotalTime>
  <Words>1493</Words>
  <Application>Microsoft Office PowerPoint</Application>
  <PresentationFormat>On-screen Show (4:3)</PresentationFormat>
  <Paragraphs>282</Paragraphs>
  <Slides>32</Slides>
  <Notes>32</Notes>
  <HiddenSlides>0</HiddenSlides>
  <MMClips>32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Apothecary</vt:lpstr>
      <vt:lpstr>1_Apothecary</vt:lpstr>
      <vt:lpstr>Student-Student relationships</vt:lpstr>
      <vt:lpstr>Module Structure</vt:lpstr>
      <vt:lpstr>What are Student-student relationships?</vt:lpstr>
      <vt:lpstr>Delaware School Climate Survey</vt:lpstr>
      <vt:lpstr>Why Are Student-Student Relationships Important?</vt:lpstr>
      <vt:lpstr>Impact for Individuals</vt:lpstr>
      <vt:lpstr>Impact for Individuals</vt:lpstr>
      <vt:lpstr>PowerPoint Presentation</vt:lpstr>
      <vt:lpstr>Student Characteristics Contributing Factors</vt:lpstr>
      <vt:lpstr>PowerPoint Presentation</vt:lpstr>
      <vt:lpstr>Classroom management &amp;  school-wide discipline Contributing Factors</vt:lpstr>
      <vt:lpstr>Classroom management &amp;  school-wide discipline Contributing Factors</vt:lpstr>
      <vt:lpstr>Classroom management &amp;  school-wide discipline Contributing Factors</vt:lpstr>
      <vt:lpstr>PowerPoint Presentation</vt:lpstr>
      <vt:lpstr>Examine School Climate Data Recommended Strategies: Tier 1</vt:lpstr>
      <vt:lpstr> conducting focus groups</vt:lpstr>
      <vt:lpstr>Classroom Management &amp; School-wide Discipline Recommended Strategies: Tier 1</vt:lpstr>
      <vt:lpstr> effective praise &amp; rewards</vt:lpstr>
      <vt:lpstr>Classroom Management &amp; School-wide Discipline Recommended Strategies: Tier 1</vt:lpstr>
      <vt:lpstr> SOCIOMETRIC SEATING TOOL</vt:lpstr>
      <vt:lpstr>Classroom Management &amp; School-wide Discipline Recommended Strategies: Tier 1</vt:lpstr>
      <vt:lpstr> CORRECTING MISBEHAVIOR</vt:lpstr>
      <vt:lpstr>Classroom Management &amp; School-wide Discipline Recommended Strategies: Tier 1</vt:lpstr>
      <vt:lpstr>Relationship Building Activities Recommended Strategies: Tier 1</vt:lpstr>
      <vt:lpstr> yellow pages activity</vt:lpstr>
      <vt:lpstr>Curriculum-Based Lessons Recommended Strategies: Tier 1</vt:lpstr>
      <vt:lpstr> SEL programs</vt:lpstr>
      <vt:lpstr>PowerPoint Presentation</vt:lpstr>
      <vt:lpstr>STUDENTS AT TIER 2 &amp; 3 Recommended Strategies</vt:lpstr>
      <vt:lpstr>STUDENTS AT TIER 2 &amp; 3 Recommended Strategies</vt:lpstr>
      <vt:lpstr>PowerPoint Presentation</vt:lpstr>
      <vt:lpstr>Thank you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Student-Student relationships</dc:title>
  <dc:creator>Jessica Kradjel</dc:creator>
  <cp:lastModifiedBy>Angela Harris</cp:lastModifiedBy>
  <cp:revision>273</cp:revision>
  <dcterms:created xsi:type="dcterms:W3CDTF">2015-07-28T13:59:43Z</dcterms:created>
  <dcterms:modified xsi:type="dcterms:W3CDTF">2017-01-10T20:42:28Z</dcterms:modified>
</cp:coreProperties>
</file>