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handoutMasterIdLst>
    <p:handoutMasterId r:id="rId37"/>
  </p:handoutMasterIdLst>
  <p:sldIdLst>
    <p:sldId id="257" r:id="rId2"/>
    <p:sldId id="298" r:id="rId3"/>
    <p:sldId id="258" r:id="rId4"/>
    <p:sldId id="259" r:id="rId5"/>
    <p:sldId id="260" r:id="rId6"/>
    <p:sldId id="261" r:id="rId7"/>
    <p:sldId id="283" r:id="rId8"/>
    <p:sldId id="262" r:id="rId9"/>
    <p:sldId id="279" r:id="rId10"/>
    <p:sldId id="284" r:id="rId11"/>
    <p:sldId id="263" r:id="rId12"/>
    <p:sldId id="285" r:id="rId13"/>
    <p:sldId id="287" r:id="rId14"/>
    <p:sldId id="294" r:id="rId15"/>
    <p:sldId id="306" r:id="rId16"/>
    <p:sldId id="266" r:id="rId17"/>
    <p:sldId id="300" r:id="rId18"/>
    <p:sldId id="267" r:id="rId19"/>
    <p:sldId id="304" r:id="rId20"/>
    <p:sldId id="288" r:id="rId21"/>
    <p:sldId id="303" r:id="rId22"/>
    <p:sldId id="289" r:id="rId23"/>
    <p:sldId id="301" r:id="rId24"/>
    <p:sldId id="290" r:id="rId25"/>
    <p:sldId id="302" r:id="rId26"/>
    <p:sldId id="291" r:id="rId27"/>
    <p:sldId id="292" r:id="rId28"/>
    <p:sldId id="305" r:id="rId29"/>
    <p:sldId id="295" r:id="rId30"/>
    <p:sldId id="296" r:id="rId31"/>
    <p:sldId id="297" r:id="rId32"/>
    <p:sldId id="299" r:id="rId33"/>
    <p:sldId id="307" r:id="rId34"/>
    <p:sldId id="30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88921" autoAdjust="0"/>
  </p:normalViewPr>
  <p:slideViewPr>
    <p:cSldViewPr>
      <p:cViewPr>
        <p:scale>
          <a:sx n="68" d="100"/>
          <a:sy n="68" d="100"/>
        </p:scale>
        <p:origin x="-2034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55C509-C2C9-4FB0-A4FD-4946319DCC9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33CCAA-0A32-48F5-9F7C-61F2BC0C3FA0}">
      <dgm:prSet phldrT="[Text]"/>
      <dgm:spPr/>
      <dgm:t>
        <a:bodyPr/>
        <a:lstStyle/>
        <a:p>
          <a:r>
            <a:rPr lang="en-US" dirty="0" smtClean="0"/>
            <a:t>Impact</a:t>
          </a:r>
          <a:endParaRPr lang="en-US" dirty="0"/>
        </a:p>
      </dgm:t>
    </dgm:pt>
    <dgm:pt modelId="{9E5ABE0F-3C0C-4A95-AEA6-B49B60C8AE09}" type="parTrans" cxnId="{F130A531-FDF5-422F-9070-6A7BBC229AD1}">
      <dgm:prSet/>
      <dgm:spPr/>
      <dgm:t>
        <a:bodyPr/>
        <a:lstStyle/>
        <a:p>
          <a:endParaRPr lang="en-US"/>
        </a:p>
      </dgm:t>
    </dgm:pt>
    <dgm:pt modelId="{E07F96D0-0309-47D4-81D7-1559F48E618B}" type="sibTrans" cxnId="{F130A531-FDF5-422F-9070-6A7BBC229AD1}">
      <dgm:prSet/>
      <dgm:spPr/>
      <dgm:t>
        <a:bodyPr/>
        <a:lstStyle/>
        <a:p>
          <a:endParaRPr lang="en-US"/>
        </a:p>
      </dgm:t>
    </dgm:pt>
    <dgm:pt modelId="{B9D4DBCF-8DC3-4305-825D-FC0ACF16F155}">
      <dgm:prSet phldrT="[Text]"/>
      <dgm:spPr/>
      <dgm:t>
        <a:bodyPr/>
        <a:lstStyle/>
        <a:p>
          <a:r>
            <a:rPr lang="en-US" dirty="0" smtClean="0"/>
            <a:t>Prosocial Behavior &amp; Social Competence</a:t>
          </a:r>
          <a:endParaRPr lang="en-US" dirty="0"/>
        </a:p>
      </dgm:t>
    </dgm:pt>
    <dgm:pt modelId="{FCE8324E-D5DE-4D48-85C9-FBE3824A6C1A}" type="parTrans" cxnId="{D8842930-F785-4D1E-B70A-EA3A36E0317C}">
      <dgm:prSet/>
      <dgm:spPr/>
      <dgm:t>
        <a:bodyPr/>
        <a:lstStyle/>
        <a:p>
          <a:endParaRPr lang="en-US"/>
        </a:p>
      </dgm:t>
    </dgm:pt>
    <dgm:pt modelId="{A09AECD0-2E1E-43E1-AED0-C3F9F26A8F28}" type="sibTrans" cxnId="{D8842930-F785-4D1E-B70A-EA3A36E0317C}">
      <dgm:prSet/>
      <dgm:spPr/>
      <dgm:t>
        <a:bodyPr/>
        <a:lstStyle/>
        <a:p>
          <a:endParaRPr lang="en-US"/>
        </a:p>
      </dgm:t>
    </dgm:pt>
    <dgm:pt modelId="{6038F13F-17B3-419C-A4D5-20ED6D2DE65B}">
      <dgm:prSet phldrT="[Text]"/>
      <dgm:spPr/>
      <dgm:t>
        <a:bodyPr/>
        <a:lstStyle/>
        <a:p>
          <a:r>
            <a:rPr lang="en-US" dirty="0" smtClean="0"/>
            <a:t>Fewer Externalizing Problems</a:t>
          </a:r>
          <a:endParaRPr lang="en-US" dirty="0"/>
        </a:p>
      </dgm:t>
    </dgm:pt>
    <dgm:pt modelId="{55E751D0-FD7A-4038-929F-C0395968A513}" type="parTrans" cxnId="{A621299E-2D4D-480E-8704-29D31BB0F205}">
      <dgm:prSet/>
      <dgm:spPr/>
      <dgm:t>
        <a:bodyPr/>
        <a:lstStyle/>
        <a:p>
          <a:endParaRPr lang="en-US"/>
        </a:p>
      </dgm:t>
    </dgm:pt>
    <dgm:pt modelId="{86B4428E-634B-4E22-91E6-71DE80DFCCC0}" type="sibTrans" cxnId="{A621299E-2D4D-480E-8704-29D31BB0F205}">
      <dgm:prSet/>
      <dgm:spPr/>
      <dgm:t>
        <a:bodyPr/>
        <a:lstStyle/>
        <a:p>
          <a:endParaRPr lang="en-US"/>
        </a:p>
      </dgm:t>
    </dgm:pt>
    <dgm:pt modelId="{AB6A8F3D-3AA5-4858-8052-E05AE8701390}">
      <dgm:prSet phldrT="[Text]"/>
      <dgm:spPr/>
      <dgm:t>
        <a:bodyPr/>
        <a:lstStyle/>
        <a:p>
          <a:r>
            <a:rPr lang="en-US" dirty="0" smtClean="0"/>
            <a:t>Greater compliance with teachers</a:t>
          </a:r>
          <a:endParaRPr lang="en-US" dirty="0"/>
        </a:p>
      </dgm:t>
    </dgm:pt>
    <dgm:pt modelId="{979C029A-FBAD-4F54-A924-A6C05C619868}" type="parTrans" cxnId="{CD1DA774-CAC6-4CAD-9099-0A7FB9C2716B}">
      <dgm:prSet/>
      <dgm:spPr/>
      <dgm:t>
        <a:bodyPr/>
        <a:lstStyle/>
        <a:p>
          <a:endParaRPr lang="en-US"/>
        </a:p>
      </dgm:t>
    </dgm:pt>
    <dgm:pt modelId="{DB091735-0550-4C40-889F-0873C72D2020}" type="sibTrans" cxnId="{CD1DA774-CAC6-4CAD-9099-0A7FB9C2716B}">
      <dgm:prSet/>
      <dgm:spPr/>
      <dgm:t>
        <a:bodyPr/>
        <a:lstStyle/>
        <a:p>
          <a:endParaRPr lang="en-US"/>
        </a:p>
      </dgm:t>
    </dgm:pt>
    <dgm:pt modelId="{770DDB7A-F5E9-4FC2-BDB6-02B351D4A790}" type="pres">
      <dgm:prSet presAssocID="{E755C509-C2C9-4FB0-A4FD-4946319DCC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E8180D-01E0-425E-A3AD-3BA1FB744F45}" type="pres">
      <dgm:prSet presAssocID="{1D33CCAA-0A32-48F5-9F7C-61F2BC0C3FA0}" presName="centerShape" presStyleLbl="node0" presStyleIdx="0" presStyleCnt="1" custScaleX="99919" custScaleY="108507"/>
      <dgm:spPr/>
      <dgm:t>
        <a:bodyPr/>
        <a:lstStyle/>
        <a:p>
          <a:endParaRPr lang="en-US"/>
        </a:p>
      </dgm:t>
    </dgm:pt>
    <dgm:pt modelId="{76DF8904-DF6A-44F8-B71D-16EA18A1EEA1}" type="pres">
      <dgm:prSet presAssocID="{B9D4DBCF-8DC3-4305-825D-FC0ACF16F155}" presName="node" presStyleLbl="node1" presStyleIdx="0" presStyleCnt="3" custScaleX="113181" custScaleY="1119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CB24B-56F9-48C3-8B94-C8700FC6A239}" type="pres">
      <dgm:prSet presAssocID="{B9D4DBCF-8DC3-4305-825D-FC0ACF16F155}" presName="dummy" presStyleCnt="0"/>
      <dgm:spPr/>
    </dgm:pt>
    <dgm:pt modelId="{401B1378-5BC1-449D-8D1E-BADA1882751C}" type="pres">
      <dgm:prSet presAssocID="{A09AECD0-2E1E-43E1-AED0-C3F9F26A8F2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AF7931F-0561-467E-9572-9AD757D7AC38}" type="pres">
      <dgm:prSet presAssocID="{6038F13F-17B3-419C-A4D5-20ED6D2DE65B}" presName="node" presStyleLbl="node1" presStyleIdx="1" presStyleCnt="3" custScaleX="105060" custScaleY="108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89C56B-92A5-4952-A590-827B67A3A2CB}" type="pres">
      <dgm:prSet presAssocID="{6038F13F-17B3-419C-A4D5-20ED6D2DE65B}" presName="dummy" presStyleCnt="0"/>
      <dgm:spPr/>
    </dgm:pt>
    <dgm:pt modelId="{D80A133E-2EB6-46B1-8B4D-EC259C7B99BA}" type="pres">
      <dgm:prSet presAssocID="{86B4428E-634B-4E22-91E6-71DE80DFCCC0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DAFAB63-7402-431D-9E8D-36FB8879FFAA}" type="pres">
      <dgm:prSet presAssocID="{AB6A8F3D-3AA5-4858-8052-E05AE8701390}" presName="node" presStyleLbl="node1" presStyleIdx="2" presStyleCnt="3" custScaleX="102529" custScaleY="108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4B473C-03DB-4379-8DD1-1F3AFE691E28}" type="pres">
      <dgm:prSet presAssocID="{AB6A8F3D-3AA5-4858-8052-E05AE8701390}" presName="dummy" presStyleCnt="0"/>
      <dgm:spPr/>
    </dgm:pt>
    <dgm:pt modelId="{4772A9E2-D880-43E3-A5F7-440FF3D2E357}" type="pres">
      <dgm:prSet presAssocID="{DB091735-0550-4C40-889F-0873C72D2020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B44BA11-59D2-4EF1-AC30-C57A17472976}" type="presOf" srcId="{1D33CCAA-0A32-48F5-9F7C-61F2BC0C3FA0}" destId="{1AE8180D-01E0-425E-A3AD-3BA1FB744F45}" srcOrd="0" destOrd="0" presId="urn:microsoft.com/office/officeart/2005/8/layout/radial6"/>
    <dgm:cxn modelId="{F130A531-FDF5-422F-9070-6A7BBC229AD1}" srcId="{E755C509-C2C9-4FB0-A4FD-4946319DCC9B}" destId="{1D33CCAA-0A32-48F5-9F7C-61F2BC0C3FA0}" srcOrd="0" destOrd="0" parTransId="{9E5ABE0F-3C0C-4A95-AEA6-B49B60C8AE09}" sibTransId="{E07F96D0-0309-47D4-81D7-1559F48E618B}"/>
    <dgm:cxn modelId="{177FAEA0-2C99-4C30-AB70-48E3DD207262}" type="presOf" srcId="{86B4428E-634B-4E22-91E6-71DE80DFCCC0}" destId="{D80A133E-2EB6-46B1-8B4D-EC259C7B99BA}" srcOrd="0" destOrd="0" presId="urn:microsoft.com/office/officeart/2005/8/layout/radial6"/>
    <dgm:cxn modelId="{D8842930-F785-4D1E-B70A-EA3A36E0317C}" srcId="{1D33CCAA-0A32-48F5-9F7C-61F2BC0C3FA0}" destId="{B9D4DBCF-8DC3-4305-825D-FC0ACF16F155}" srcOrd="0" destOrd="0" parTransId="{FCE8324E-D5DE-4D48-85C9-FBE3824A6C1A}" sibTransId="{A09AECD0-2E1E-43E1-AED0-C3F9F26A8F28}"/>
    <dgm:cxn modelId="{53B7C683-DF63-4DE4-8141-555EF2B86296}" type="presOf" srcId="{B9D4DBCF-8DC3-4305-825D-FC0ACF16F155}" destId="{76DF8904-DF6A-44F8-B71D-16EA18A1EEA1}" srcOrd="0" destOrd="0" presId="urn:microsoft.com/office/officeart/2005/8/layout/radial6"/>
    <dgm:cxn modelId="{4194857F-F6BF-42E4-9144-2A8E8C0DCEC8}" type="presOf" srcId="{AB6A8F3D-3AA5-4858-8052-E05AE8701390}" destId="{5DAFAB63-7402-431D-9E8D-36FB8879FFAA}" srcOrd="0" destOrd="0" presId="urn:microsoft.com/office/officeart/2005/8/layout/radial6"/>
    <dgm:cxn modelId="{CD1DA774-CAC6-4CAD-9099-0A7FB9C2716B}" srcId="{1D33CCAA-0A32-48F5-9F7C-61F2BC0C3FA0}" destId="{AB6A8F3D-3AA5-4858-8052-E05AE8701390}" srcOrd="2" destOrd="0" parTransId="{979C029A-FBAD-4F54-A924-A6C05C619868}" sibTransId="{DB091735-0550-4C40-889F-0873C72D2020}"/>
    <dgm:cxn modelId="{7B2E601D-09DE-40FF-9AA8-AB3F071A3C5A}" type="presOf" srcId="{DB091735-0550-4C40-889F-0873C72D2020}" destId="{4772A9E2-D880-43E3-A5F7-440FF3D2E357}" srcOrd="0" destOrd="0" presId="urn:microsoft.com/office/officeart/2005/8/layout/radial6"/>
    <dgm:cxn modelId="{01FB7D67-9D3B-438A-91D1-AD6495A56BA4}" type="presOf" srcId="{6038F13F-17B3-419C-A4D5-20ED6D2DE65B}" destId="{5AF7931F-0561-467E-9572-9AD757D7AC38}" srcOrd="0" destOrd="0" presId="urn:microsoft.com/office/officeart/2005/8/layout/radial6"/>
    <dgm:cxn modelId="{6B70BE84-DC14-4607-97E9-539A50F1D361}" type="presOf" srcId="{E755C509-C2C9-4FB0-A4FD-4946319DCC9B}" destId="{770DDB7A-F5E9-4FC2-BDB6-02B351D4A790}" srcOrd="0" destOrd="0" presId="urn:microsoft.com/office/officeart/2005/8/layout/radial6"/>
    <dgm:cxn modelId="{5E7C964F-E0FE-43B8-AEC1-770E2D57AF27}" type="presOf" srcId="{A09AECD0-2E1E-43E1-AED0-C3F9F26A8F28}" destId="{401B1378-5BC1-449D-8D1E-BADA1882751C}" srcOrd="0" destOrd="0" presId="urn:microsoft.com/office/officeart/2005/8/layout/radial6"/>
    <dgm:cxn modelId="{A621299E-2D4D-480E-8704-29D31BB0F205}" srcId="{1D33CCAA-0A32-48F5-9F7C-61F2BC0C3FA0}" destId="{6038F13F-17B3-419C-A4D5-20ED6D2DE65B}" srcOrd="1" destOrd="0" parTransId="{55E751D0-FD7A-4038-929F-C0395968A513}" sibTransId="{86B4428E-634B-4E22-91E6-71DE80DFCCC0}"/>
    <dgm:cxn modelId="{EC46D28D-5318-4529-A512-C23B7BCDA03B}" type="presParOf" srcId="{770DDB7A-F5E9-4FC2-BDB6-02B351D4A790}" destId="{1AE8180D-01E0-425E-A3AD-3BA1FB744F45}" srcOrd="0" destOrd="0" presId="urn:microsoft.com/office/officeart/2005/8/layout/radial6"/>
    <dgm:cxn modelId="{3AE2CB28-CE6C-4B23-9712-C23BBDBC39E6}" type="presParOf" srcId="{770DDB7A-F5E9-4FC2-BDB6-02B351D4A790}" destId="{76DF8904-DF6A-44F8-B71D-16EA18A1EEA1}" srcOrd="1" destOrd="0" presId="urn:microsoft.com/office/officeart/2005/8/layout/radial6"/>
    <dgm:cxn modelId="{B852AB2D-B2CF-4164-9FF7-69E3E2086BC7}" type="presParOf" srcId="{770DDB7A-F5E9-4FC2-BDB6-02B351D4A790}" destId="{CC9CB24B-56F9-48C3-8B94-C8700FC6A239}" srcOrd="2" destOrd="0" presId="urn:microsoft.com/office/officeart/2005/8/layout/radial6"/>
    <dgm:cxn modelId="{D2A9FA6E-8EF8-4466-9D8E-2FF8F332DB5A}" type="presParOf" srcId="{770DDB7A-F5E9-4FC2-BDB6-02B351D4A790}" destId="{401B1378-5BC1-449D-8D1E-BADA1882751C}" srcOrd="3" destOrd="0" presId="urn:microsoft.com/office/officeart/2005/8/layout/radial6"/>
    <dgm:cxn modelId="{234276E2-68D0-405B-BF29-4A88BCC14295}" type="presParOf" srcId="{770DDB7A-F5E9-4FC2-BDB6-02B351D4A790}" destId="{5AF7931F-0561-467E-9572-9AD757D7AC38}" srcOrd="4" destOrd="0" presId="urn:microsoft.com/office/officeart/2005/8/layout/radial6"/>
    <dgm:cxn modelId="{16D5EF1C-FD33-4999-B90B-311B7EF35EE1}" type="presParOf" srcId="{770DDB7A-F5E9-4FC2-BDB6-02B351D4A790}" destId="{3289C56B-92A5-4952-A590-827B67A3A2CB}" srcOrd="5" destOrd="0" presId="urn:microsoft.com/office/officeart/2005/8/layout/radial6"/>
    <dgm:cxn modelId="{06B88118-126F-4403-97C1-EE2D4C992343}" type="presParOf" srcId="{770DDB7A-F5E9-4FC2-BDB6-02B351D4A790}" destId="{D80A133E-2EB6-46B1-8B4D-EC259C7B99BA}" srcOrd="6" destOrd="0" presId="urn:microsoft.com/office/officeart/2005/8/layout/radial6"/>
    <dgm:cxn modelId="{CEC93DA9-ACF8-45BE-B019-B981BC060EBA}" type="presParOf" srcId="{770DDB7A-F5E9-4FC2-BDB6-02B351D4A790}" destId="{5DAFAB63-7402-431D-9E8D-36FB8879FFAA}" srcOrd="7" destOrd="0" presId="urn:microsoft.com/office/officeart/2005/8/layout/radial6"/>
    <dgm:cxn modelId="{07E59494-F03A-405E-BFB0-4FDB023A66C6}" type="presParOf" srcId="{770DDB7A-F5E9-4FC2-BDB6-02B351D4A790}" destId="{0B4B473C-03DB-4379-8DD1-1F3AFE691E28}" srcOrd="8" destOrd="0" presId="urn:microsoft.com/office/officeart/2005/8/layout/radial6"/>
    <dgm:cxn modelId="{2DB273F6-AF61-495A-96A8-394FBA7AB157}" type="presParOf" srcId="{770DDB7A-F5E9-4FC2-BDB6-02B351D4A790}" destId="{4772A9E2-D880-43E3-A5F7-440FF3D2E357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880483-DFC0-4EF5-A8FC-29A2798A2197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57593-8528-4E19-BF82-4A33AFB5748D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 smtClean="0"/>
            <a:t>Preferred Teachers</a:t>
          </a:r>
          <a:endParaRPr lang="en-US" dirty="0"/>
        </a:p>
      </dgm:t>
    </dgm:pt>
    <dgm:pt modelId="{697F5E54-9295-41E1-A364-17864C86A80C}" type="parTrans" cxnId="{BA4FE7A5-3F66-4132-9FF2-B8454EDB827B}">
      <dgm:prSet/>
      <dgm:spPr/>
      <dgm:t>
        <a:bodyPr/>
        <a:lstStyle/>
        <a:p>
          <a:endParaRPr lang="en-US"/>
        </a:p>
      </dgm:t>
    </dgm:pt>
    <dgm:pt modelId="{0D1E8163-819B-4588-AE20-E898899CF5B5}" type="sibTrans" cxnId="{BA4FE7A5-3F66-4132-9FF2-B8454EDB827B}">
      <dgm:prSet/>
      <dgm:spPr/>
      <dgm:t>
        <a:bodyPr/>
        <a:lstStyle/>
        <a:p>
          <a:endParaRPr lang="en-US"/>
        </a:p>
      </dgm:t>
    </dgm:pt>
    <dgm:pt modelId="{562C1C57-F361-4920-A7C6-2D8C80048675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 smtClean="0"/>
            <a:t>Care, guidance, help, attention, and respect</a:t>
          </a:r>
          <a:endParaRPr lang="en-US" dirty="0"/>
        </a:p>
      </dgm:t>
    </dgm:pt>
    <dgm:pt modelId="{D0BDDC2B-F3AE-46B2-A235-D303F788BAA4}" type="parTrans" cxnId="{6D6B010E-5B06-4258-B8C5-F122EDF7F7CB}">
      <dgm:prSet/>
      <dgm:spPr/>
      <dgm:t>
        <a:bodyPr/>
        <a:lstStyle/>
        <a:p>
          <a:endParaRPr lang="en-US"/>
        </a:p>
      </dgm:t>
    </dgm:pt>
    <dgm:pt modelId="{66C122F9-960F-4662-89CE-63136839AA98}" type="sibTrans" cxnId="{6D6B010E-5B06-4258-B8C5-F122EDF7F7CB}">
      <dgm:prSet/>
      <dgm:spPr/>
      <dgm:t>
        <a:bodyPr/>
        <a:lstStyle/>
        <a:p>
          <a:endParaRPr lang="en-US"/>
        </a:p>
      </dgm:t>
    </dgm:pt>
    <dgm:pt modelId="{D2C906D3-ACCC-434C-8DF1-E4818F47B37B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 smtClean="0"/>
            <a:t>Spend time with students and engage them in their interests</a:t>
          </a:r>
          <a:endParaRPr lang="en-US" dirty="0"/>
        </a:p>
      </dgm:t>
    </dgm:pt>
    <dgm:pt modelId="{646A30E2-A043-470A-A158-ABADCC209EEF}" type="parTrans" cxnId="{3EF11239-5BC9-4D9F-9DB3-63059B51539C}">
      <dgm:prSet/>
      <dgm:spPr/>
      <dgm:t>
        <a:bodyPr/>
        <a:lstStyle/>
        <a:p>
          <a:endParaRPr lang="en-US"/>
        </a:p>
      </dgm:t>
    </dgm:pt>
    <dgm:pt modelId="{285E7E9B-296C-4FBF-A804-EDFF90FF3456}" type="sibTrans" cxnId="{3EF11239-5BC9-4D9F-9DB3-63059B51539C}">
      <dgm:prSet/>
      <dgm:spPr/>
      <dgm:t>
        <a:bodyPr/>
        <a:lstStyle/>
        <a:p>
          <a:endParaRPr lang="en-US"/>
        </a:p>
      </dgm:t>
    </dgm:pt>
    <dgm:pt modelId="{7294F71A-556B-494A-A71A-D4D963DEB83F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 smtClean="0"/>
            <a:t>High expectations and well-managed classrooms</a:t>
          </a:r>
          <a:endParaRPr lang="en-US" dirty="0"/>
        </a:p>
      </dgm:t>
    </dgm:pt>
    <dgm:pt modelId="{A504F46A-9015-4E76-8606-EA3AF8B32442}" type="parTrans" cxnId="{2A77EDDB-BFD3-4E8F-ABA2-D88C478C0F52}">
      <dgm:prSet/>
      <dgm:spPr/>
      <dgm:t>
        <a:bodyPr/>
        <a:lstStyle/>
        <a:p>
          <a:endParaRPr lang="en-US"/>
        </a:p>
      </dgm:t>
    </dgm:pt>
    <dgm:pt modelId="{6782DE91-33F6-4EE9-8D7F-77237EDF36B2}" type="sibTrans" cxnId="{2A77EDDB-BFD3-4E8F-ABA2-D88C478C0F52}">
      <dgm:prSet/>
      <dgm:spPr/>
      <dgm:t>
        <a:bodyPr/>
        <a:lstStyle/>
        <a:p>
          <a:endParaRPr lang="en-US"/>
        </a:p>
      </dgm:t>
    </dgm:pt>
    <dgm:pt modelId="{7B6B95D8-0A7C-4EE8-BA11-DFECACA9F2CA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 smtClean="0"/>
            <a:t>Self-efficacy in teaching and classroom management</a:t>
          </a:r>
          <a:endParaRPr lang="en-US" dirty="0"/>
        </a:p>
      </dgm:t>
    </dgm:pt>
    <dgm:pt modelId="{E2BCA3C3-9CFF-414E-B06B-73BE17BC4EA7}" type="parTrans" cxnId="{54F4C7F4-31B6-48F3-8414-254E61A10522}">
      <dgm:prSet/>
      <dgm:spPr/>
      <dgm:t>
        <a:bodyPr/>
        <a:lstStyle/>
        <a:p>
          <a:endParaRPr lang="en-US"/>
        </a:p>
      </dgm:t>
    </dgm:pt>
    <dgm:pt modelId="{20C0E7D3-DF65-41D5-B701-930743459715}" type="sibTrans" cxnId="{54F4C7F4-31B6-48F3-8414-254E61A10522}">
      <dgm:prSet/>
      <dgm:spPr/>
      <dgm:t>
        <a:bodyPr/>
        <a:lstStyle/>
        <a:p>
          <a:endParaRPr lang="en-US"/>
        </a:p>
      </dgm:t>
    </dgm:pt>
    <dgm:pt modelId="{BA65545D-BEA3-4B90-9DBF-55F8BD9251B9}" type="pres">
      <dgm:prSet presAssocID="{90880483-DFC0-4EF5-A8FC-29A2798A219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B01D70-ADBF-44F7-8231-765A974E7490}" type="pres">
      <dgm:prSet presAssocID="{75257593-8528-4E19-BF82-4A33AFB5748D}" presName="centerShape" presStyleLbl="node0" presStyleIdx="0" presStyleCnt="1" custScaleX="135470" custScaleY="128481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337266C-246F-4AD5-BF5D-BDB9A2C002D4}" type="pres">
      <dgm:prSet presAssocID="{D0BDDC2B-F3AE-46B2-A235-D303F788BAA4}" presName="Name9" presStyleLbl="parChTrans1D2" presStyleIdx="0" presStyleCnt="4"/>
      <dgm:spPr/>
      <dgm:t>
        <a:bodyPr/>
        <a:lstStyle/>
        <a:p>
          <a:endParaRPr lang="en-US"/>
        </a:p>
      </dgm:t>
    </dgm:pt>
    <dgm:pt modelId="{DEB18240-1EED-4F6A-AE94-27C7685C539D}" type="pres">
      <dgm:prSet presAssocID="{D0BDDC2B-F3AE-46B2-A235-D303F788BAA4}" presName="connTx" presStyleLbl="parChTrans1D2" presStyleIdx="0" presStyleCnt="4"/>
      <dgm:spPr/>
      <dgm:t>
        <a:bodyPr/>
        <a:lstStyle/>
        <a:p>
          <a:endParaRPr lang="en-US"/>
        </a:p>
      </dgm:t>
    </dgm:pt>
    <dgm:pt modelId="{4BEFD785-CC83-427A-99E4-3092DC8E7FE9}" type="pres">
      <dgm:prSet presAssocID="{562C1C57-F361-4920-A7C6-2D8C80048675}" presName="node" presStyleLbl="node1" presStyleIdx="0" presStyleCnt="4" custScaleX="107251" custScaleY="1028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625415-9971-445A-ACB1-800347CFC9C1}" type="pres">
      <dgm:prSet presAssocID="{646A30E2-A043-470A-A158-ABADCC209EEF}" presName="Name9" presStyleLbl="parChTrans1D2" presStyleIdx="1" presStyleCnt="4"/>
      <dgm:spPr/>
      <dgm:t>
        <a:bodyPr/>
        <a:lstStyle/>
        <a:p>
          <a:endParaRPr lang="en-US"/>
        </a:p>
      </dgm:t>
    </dgm:pt>
    <dgm:pt modelId="{A28E62F4-642F-44B3-A109-01BEF201F01F}" type="pres">
      <dgm:prSet presAssocID="{646A30E2-A043-470A-A158-ABADCC209EEF}" presName="connTx" presStyleLbl="parChTrans1D2" presStyleIdx="1" presStyleCnt="4"/>
      <dgm:spPr/>
      <dgm:t>
        <a:bodyPr/>
        <a:lstStyle/>
        <a:p>
          <a:endParaRPr lang="en-US"/>
        </a:p>
      </dgm:t>
    </dgm:pt>
    <dgm:pt modelId="{487B00F8-04DD-4DA3-9F14-E35B6BE2C5C9}" type="pres">
      <dgm:prSet presAssocID="{D2C906D3-ACCC-434C-8DF1-E4818F47B37B}" presName="node" presStyleLbl="node1" presStyleIdx="1" presStyleCnt="4" custScaleX="114502" custScaleY="106136" custRadScaleRad="123824" custRadScaleInc="-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23F08-E7D9-4EA3-95FD-B748B2806893}" type="pres">
      <dgm:prSet presAssocID="{A504F46A-9015-4E76-8606-EA3AF8B32442}" presName="Name9" presStyleLbl="parChTrans1D2" presStyleIdx="2" presStyleCnt="4"/>
      <dgm:spPr/>
      <dgm:t>
        <a:bodyPr/>
        <a:lstStyle/>
        <a:p>
          <a:endParaRPr lang="en-US"/>
        </a:p>
      </dgm:t>
    </dgm:pt>
    <dgm:pt modelId="{11F52BA5-1151-4816-9DA5-171DE2EB937C}" type="pres">
      <dgm:prSet presAssocID="{A504F46A-9015-4E76-8606-EA3AF8B32442}" presName="connTx" presStyleLbl="parChTrans1D2" presStyleIdx="2" presStyleCnt="4"/>
      <dgm:spPr/>
      <dgm:t>
        <a:bodyPr/>
        <a:lstStyle/>
        <a:p>
          <a:endParaRPr lang="en-US"/>
        </a:p>
      </dgm:t>
    </dgm:pt>
    <dgm:pt modelId="{1E088CE1-8FDE-4695-9AE2-B56CB9985909}" type="pres">
      <dgm:prSet presAssocID="{7294F71A-556B-494A-A71A-D4D963DEB83F}" presName="node" presStyleLbl="node1" presStyleIdx="2" presStyleCnt="4" custScaleX="107251" custScaleY="1014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B44658-7BC9-4BEE-A200-E3EF28D7EC68}" type="pres">
      <dgm:prSet presAssocID="{E2BCA3C3-9CFF-414E-B06B-73BE17BC4EA7}" presName="Name9" presStyleLbl="parChTrans1D2" presStyleIdx="3" presStyleCnt="4"/>
      <dgm:spPr/>
      <dgm:t>
        <a:bodyPr/>
        <a:lstStyle/>
        <a:p>
          <a:endParaRPr lang="en-US"/>
        </a:p>
      </dgm:t>
    </dgm:pt>
    <dgm:pt modelId="{2C43AEF9-451F-4871-B5FA-EE3A9DAB9E23}" type="pres">
      <dgm:prSet presAssocID="{E2BCA3C3-9CFF-414E-B06B-73BE17BC4EA7}" presName="connTx" presStyleLbl="parChTrans1D2" presStyleIdx="3" presStyleCnt="4"/>
      <dgm:spPr/>
      <dgm:t>
        <a:bodyPr/>
        <a:lstStyle/>
        <a:p>
          <a:endParaRPr lang="en-US"/>
        </a:p>
      </dgm:t>
    </dgm:pt>
    <dgm:pt modelId="{CD224F7C-7710-4F9C-90AF-3DEF24FC594C}" type="pres">
      <dgm:prSet presAssocID="{7B6B95D8-0A7C-4EE8-BA11-DFECACA9F2CA}" presName="node" presStyleLbl="node1" presStyleIdx="3" presStyleCnt="4" custScaleX="112272" custScaleY="101101" custRadScaleRad="121711" custRadScaleInc="-2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9E851A-8D44-4891-AC11-541527DA808C}" type="presOf" srcId="{7B6B95D8-0A7C-4EE8-BA11-DFECACA9F2CA}" destId="{CD224F7C-7710-4F9C-90AF-3DEF24FC594C}" srcOrd="0" destOrd="0" presId="urn:microsoft.com/office/officeart/2005/8/layout/radial1"/>
    <dgm:cxn modelId="{D5B204E3-9836-43BE-973A-AEDDE85C0015}" type="presOf" srcId="{646A30E2-A043-470A-A158-ABADCC209EEF}" destId="{8F625415-9971-445A-ACB1-800347CFC9C1}" srcOrd="0" destOrd="0" presId="urn:microsoft.com/office/officeart/2005/8/layout/radial1"/>
    <dgm:cxn modelId="{B38F6044-D724-4831-8CCD-6976D604D8D0}" type="presOf" srcId="{A504F46A-9015-4E76-8606-EA3AF8B32442}" destId="{11F52BA5-1151-4816-9DA5-171DE2EB937C}" srcOrd="1" destOrd="0" presId="urn:microsoft.com/office/officeart/2005/8/layout/radial1"/>
    <dgm:cxn modelId="{DAB8FF43-5E79-468F-9401-039504B228B6}" type="presOf" srcId="{7294F71A-556B-494A-A71A-D4D963DEB83F}" destId="{1E088CE1-8FDE-4695-9AE2-B56CB9985909}" srcOrd="0" destOrd="0" presId="urn:microsoft.com/office/officeart/2005/8/layout/radial1"/>
    <dgm:cxn modelId="{C49A232E-7DD5-40EA-975A-0825C884D93D}" type="presOf" srcId="{D2C906D3-ACCC-434C-8DF1-E4818F47B37B}" destId="{487B00F8-04DD-4DA3-9F14-E35B6BE2C5C9}" srcOrd="0" destOrd="0" presId="urn:microsoft.com/office/officeart/2005/8/layout/radial1"/>
    <dgm:cxn modelId="{2A77EDDB-BFD3-4E8F-ABA2-D88C478C0F52}" srcId="{75257593-8528-4E19-BF82-4A33AFB5748D}" destId="{7294F71A-556B-494A-A71A-D4D963DEB83F}" srcOrd="2" destOrd="0" parTransId="{A504F46A-9015-4E76-8606-EA3AF8B32442}" sibTransId="{6782DE91-33F6-4EE9-8D7F-77237EDF36B2}"/>
    <dgm:cxn modelId="{3EF11239-5BC9-4D9F-9DB3-63059B51539C}" srcId="{75257593-8528-4E19-BF82-4A33AFB5748D}" destId="{D2C906D3-ACCC-434C-8DF1-E4818F47B37B}" srcOrd="1" destOrd="0" parTransId="{646A30E2-A043-470A-A158-ABADCC209EEF}" sibTransId="{285E7E9B-296C-4FBF-A804-EDFF90FF3456}"/>
    <dgm:cxn modelId="{98ACE898-ED3D-4612-AE31-DC4493EC405A}" type="presOf" srcId="{646A30E2-A043-470A-A158-ABADCC209EEF}" destId="{A28E62F4-642F-44B3-A109-01BEF201F01F}" srcOrd="1" destOrd="0" presId="urn:microsoft.com/office/officeart/2005/8/layout/radial1"/>
    <dgm:cxn modelId="{2FB8E119-983D-4416-8B5D-15620C1D1E88}" type="presOf" srcId="{90880483-DFC0-4EF5-A8FC-29A2798A2197}" destId="{BA65545D-BEA3-4B90-9DBF-55F8BD9251B9}" srcOrd="0" destOrd="0" presId="urn:microsoft.com/office/officeart/2005/8/layout/radial1"/>
    <dgm:cxn modelId="{54F4C7F4-31B6-48F3-8414-254E61A10522}" srcId="{75257593-8528-4E19-BF82-4A33AFB5748D}" destId="{7B6B95D8-0A7C-4EE8-BA11-DFECACA9F2CA}" srcOrd="3" destOrd="0" parTransId="{E2BCA3C3-9CFF-414E-B06B-73BE17BC4EA7}" sibTransId="{20C0E7D3-DF65-41D5-B701-930743459715}"/>
    <dgm:cxn modelId="{A009711F-BC8E-46BE-8406-2DE65C8ECF36}" type="presOf" srcId="{A504F46A-9015-4E76-8606-EA3AF8B32442}" destId="{B2A23F08-E7D9-4EA3-95FD-B748B2806893}" srcOrd="0" destOrd="0" presId="urn:microsoft.com/office/officeart/2005/8/layout/radial1"/>
    <dgm:cxn modelId="{E324D5E8-F6E6-4879-BC97-FE9FFB2C1CAD}" type="presOf" srcId="{75257593-8528-4E19-BF82-4A33AFB5748D}" destId="{22B01D70-ADBF-44F7-8231-765A974E7490}" srcOrd="0" destOrd="0" presId="urn:microsoft.com/office/officeart/2005/8/layout/radial1"/>
    <dgm:cxn modelId="{1B9D435D-3394-4B2B-88A1-57618A8AA9D8}" type="presOf" srcId="{D0BDDC2B-F3AE-46B2-A235-D303F788BAA4}" destId="{DEB18240-1EED-4F6A-AE94-27C7685C539D}" srcOrd="1" destOrd="0" presId="urn:microsoft.com/office/officeart/2005/8/layout/radial1"/>
    <dgm:cxn modelId="{447CCC0D-0878-4274-948A-5591E8A48D8E}" type="presOf" srcId="{D0BDDC2B-F3AE-46B2-A235-D303F788BAA4}" destId="{8337266C-246F-4AD5-BF5D-BDB9A2C002D4}" srcOrd="0" destOrd="0" presId="urn:microsoft.com/office/officeart/2005/8/layout/radial1"/>
    <dgm:cxn modelId="{BA4FE7A5-3F66-4132-9FF2-B8454EDB827B}" srcId="{90880483-DFC0-4EF5-A8FC-29A2798A2197}" destId="{75257593-8528-4E19-BF82-4A33AFB5748D}" srcOrd="0" destOrd="0" parTransId="{697F5E54-9295-41E1-A364-17864C86A80C}" sibTransId="{0D1E8163-819B-4588-AE20-E898899CF5B5}"/>
    <dgm:cxn modelId="{1916FF65-F15D-44F5-9397-7A73CFC0A704}" type="presOf" srcId="{E2BCA3C3-9CFF-414E-B06B-73BE17BC4EA7}" destId="{2C43AEF9-451F-4871-B5FA-EE3A9DAB9E23}" srcOrd="1" destOrd="0" presId="urn:microsoft.com/office/officeart/2005/8/layout/radial1"/>
    <dgm:cxn modelId="{0CA5FE70-B3B9-4D72-9BF0-C32BFC8DAA1F}" type="presOf" srcId="{562C1C57-F361-4920-A7C6-2D8C80048675}" destId="{4BEFD785-CC83-427A-99E4-3092DC8E7FE9}" srcOrd="0" destOrd="0" presId="urn:microsoft.com/office/officeart/2005/8/layout/radial1"/>
    <dgm:cxn modelId="{6D6B010E-5B06-4258-B8C5-F122EDF7F7CB}" srcId="{75257593-8528-4E19-BF82-4A33AFB5748D}" destId="{562C1C57-F361-4920-A7C6-2D8C80048675}" srcOrd="0" destOrd="0" parTransId="{D0BDDC2B-F3AE-46B2-A235-D303F788BAA4}" sibTransId="{66C122F9-960F-4662-89CE-63136839AA98}"/>
    <dgm:cxn modelId="{7615CD16-A8E4-44EB-8166-76AAE2332529}" type="presOf" srcId="{E2BCA3C3-9CFF-414E-B06B-73BE17BC4EA7}" destId="{86B44658-7BC9-4BEE-A200-E3EF28D7EC68}" srcOrd="0" destOrd="0" presId="urn:microsoft.com/office/officeart/2005/8/layout/radial1"/>
    <dgm:cxn modelId="{4975EBEB-B229-4D83-B53D-636D6B05D595}" type="presParOf" srcId="{BA65545D-BEA3-4B90-9DBF-55F8BD9251B9}" destId="{22B01D70-ADBF-44F7-8231-765A974E7490}" srcOrd="0" destOrd="0" presId="urn:microsoft.com/office/officeart/2005/8/layout/radial1"/>
    <dgm:cxn modelId="{4663F1F3-3519-4496-A82C-3EEBB75E57C5}" type="presParOf" srcId="{BA65545D-BEA3-4B90-9DBF-55F8BD9251B9}" destId="{8337266C-246F-4AD5-BF5D-BDB9A2C002D4}" srcOrd="1" destOrd="0" presId="urn:microsoft.com/office/officeart/2005/8/layout/radial1"/>
    <dgm:cxn modelId="{ABCE6554-F45B-4197-81B1-FA1B655DF98E}" type="presParOf" srcId="{8337266C-246F-4AD5-BF5D-BDB9A2C002D4}" destId="{DEB18240-1EED-4F6A-AE94-27C7685C539D}" srcOrd="0" destOrd="0" presId="urn:microsoft.com/office/officeart/2005/8/layout/radial1"/>
    <dgm:cxn modelId="{F52D9381-37E5-45BE-8532-03FDCC9F4304}" type="presParOf" srcId="{BA65545D-BEA3-4B90-9DBF-55F8BD9251B9}" destId="{4BEFD785-CC83-427A-99E4-3092DC8E7FE9}" srcOrd="2" destOrd="0" presId="urn:microsoft.com/office/officeart/2005/8/layout/radial1"/>
    <dgm:cxn modelId="{B1FD231C-E55D-4954-8854-E4F3FB87650C}" type="presParOf" srcId="{BA65545D-BEA3-4B90-9DBF-55F8BD9251B9}" destId="{8F625415-9971-445A-ACB1-800347CFC9C1}" srcOrd="3" destOrd="0" presId="urn:microsoft.com/office/officeart/2005/8/layout/radial1"/>
    <dgm:cxn modelId="{4FB64265-6CE6-4733-A61A-44A8701FEC2A}" type="presParOf" srcId="{8F625415-9971-445A-ACB1-800347CFC9C1}" destId="{A28E62F4-642F-44B3-A109-01BEF201F01F}" srcOrd="0" destOrd="0" presId="urn:microsoft.com/office/officeart/2005/8/layout/radial1"/>
    <dgm:cxn modelId="{C301170E-47E0-415B-B792-650C3179BD9E}" type="presParOf" srcId="{BA65545D-BEA3-4B90-9DBF-55F8BD9251B9}" destId="{487B00F8-04DD-4DA3-9F14-E35B6BE2C5C9}" srcOrd="4" destOrd="0" presId="urn:microsoft.com/office/officeart/2005/8/layout/radial1"/>
    <dgm:cxn modelId="{DABAB8FE-82D8-4C44-9072-291E6BE93303}" type="presParOf" srcId="{BA65545D-BEA3-4B90-9DBF-55F8BD9251B9}" destId="{B2A23F08-E7D9-4EA3-95FD-B748B2806893}" srcOrd="5" destOrd="0" presId="urn:microsoft.com/office/officeart/2005/8/layout/radial1"/>
    <dgm:cxn modelId="{7CA60F75-B2CD-463B-86FF-56CB3E09F316}" type="presParOf" srcId="{B2A23F08-E7D9-4EA3-95FD-B748B2806893}" destId="{11F52BA5-1151-4816-9DA5-171DE2EB937C}" srcOrd="0" destOrd="0" presId="urn:microsoft.com/office/officeart/2005/8/layout/radial1"/>
    <dgm:cxn modelId="{2B7138DF-A05F-4F7D-852A-9C98B4C61004}" type="presParOf" srcId="{BA65545D-BEA3-4B90-9DBF-55F8BD9251B9}" destId="{1E088CE1-8FDE-4695-9AE2-B56CB9985909}" srcOrd="6" destOrd="0" presId="urn:microsoft.com/office/officeart/2005/8/layout/radial1"/>
    <dgm:cxn modelId="{E91D61E1-6D77-49DA-8227-D7A33D7BD33E}" type="presParOf" srcId="{BA65545D-BEA3-4B90-9DBF-55F8BD9251B9}" destId="{86B44658-7BC9-4BEE-A200-E3EF28D7EC68}" srcOrd="7" destOrd="0" presId="urn:microsoft.com/office/officeart/2005/8/layout/radial1"/>
    <dgm:cxn modelId="{E770851A-62E7-43CA-A8F0-07D8ED330A9C}" type="presParOf" srcId="{86B44658-7BC9-4BEE-A200-E3EF28D7EC68}" destId="{2C43AEF9-451F-4871-B5FA-EE3A9DAB9E23}" srcOrd="0" destOrd="0" presId="urn:microsoft.com/office/officeart/2005/8/layout/radial1"/>
    <dgm:cxn modelId="{280488D5-D244-4D4E-A1A9-2B1BFB9101CD}" type="presParOf" srcId="{BA65545D-BEA3-4B90-9DBF-55F8BD9251B9}" destId="{CD224F7C-7710-4F9C-90AF-3DEF24FC594C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2A9E2-D880-43E3-A5F7-440FF3D2E357}">
      <dsp:nvSpPr>
        <dsp:cNvPr id="0" name=""/>
        <dsp:cNvSpPr/>
      </dsp:nvSpPr>
      <dsp:spPr>
        <a:xfrm>
          <a:off x="1763762" y="650873"/>
          <a:ext cx="4075847" cy="4075847"/>
        </a:xfrm>
        <a:prstGeom prst="blockArc">
          <a:avLst>
            <a:gd name="adj1" fmla="val 900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A133E-2EB6-46B1-8B4D-EC259C7B99BA}">
      <dsp:nvSpPr>
        <dsp:cNvPr id="0" name=""/>
        <dsp:cNvSpPr/>
      </dsp:nvSpPr>
      <dsp:spPr>
        <a:xfrm>
          <a:off x="1763762" y="650873"/>
          <a:ext cx="4075847" cy="4075847"/>
        </a:xfrm>
        <a:prstGeom prst="blockArc">
          <a:avLst>
            <a:gd name="adj1" fmla="val 1800000"/>
            <a:gd name="adj2" fmla="val 90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B1378-5BC1-449D-8D1E-BADA1882751C}">
      <dsp:nvSpPr>
        <dsp:cNvPr id="0" name=""/>
        <dsp:cNvSpPr/>
      </dsp:nvSpPr>
      <dsp:spPr>
        <a:xfrm>
          <a:off x="1763762" y="650873"/>
          <a:ext cx="4075847" cy="4075847"/>
        </a:xfrm>
        <a:prstGeom prst="blockArc">
          <a:avLst>
            <a:gd name="adj1" fmla="val 16200000"/>
            <a:gd name="adj2" fmla="val 1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8180D-01E0-425E-A3AD-3BA1FB744F45}">
      <dsp:nvSpPr>
        <dsp:cNvPr id="0" name=""/>
        <dsp:cNvSpPr/>
      </dsp:nvSpPr>
      <dsp:spPr>
        <a:xfrm>
          <a:off x="2863898" y="1670407"/>
          <a:ext cx="1875574" cy="20367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Impact</a:t>
          </a:r>
          <a:endParaRPr lang="en-US" sz="2800" kern="1200" dirty="0"/>
        </a:p>
      </dsp:txBody>
      <dsp:txXfrm>
        <a:off x="3138569" y="1968686"/>
        <a:ext cx="1326232" cy="1440221"/>
      </dsp:txXfrm>
    </dsp:sp>
    <dsp:sp modelId="{76DF8904-DF6A-44F8-B71D-16EA18A1EEA1}">
      <dsp:nvSpPr>
        <dsp:cNvPr id="0" name=""/>
        <dsp:cNvSpPr/>
      </dsp:nvSpPr>
      <dsp:spPr>
        <a:xfrm>
          <a:off x="3058105" y="-37336"/>
          <a:ext cx="1487160" cy="14710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Prosocial Behavior &amp; Social Competence</a:t>
          </a:r>
          <a:endParaRPr lang="en-US" sz="1200" kern="1200" dirty="0"/>
        </a:p>
      </dsp:txBody>
      <dsp:txXfrm>
        <a:off x="3275895" y="178090"/>
        <a:ext cx="1051580" cy="1040172"/>
      </dsp:txXfrm>
    </dsp:sp>
    <dsp:sp modelId="{5AF7931F-0561-467E-9572-9AD757D7AC38}">
      <dsp:nvSpPr>
        <dsp:cNvPr id="0" name=""/>
        <dsp:cNvSpPr/>
      </dsp:nvSpPr>
      <dsp:spPr>
        <a:xfrm>
          <a:off x="4835387" y="2970236"/>
          <a:ext cx="1380453" cy="14277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Fewer Externalizing Problems</a:t>
          </a:r>
          <a:endParaRPr lang="en-US" sz="1200" kern="1200" dirty="0"/>
        </a:p>
      </dsp:txBody>
      <dsp:txXfrm>
        <a:off x="5037550" y="3179324"/>
        <a:ext cx="976127" cy="1009566"/>
      </dsp:txXfrm>
    </dsp:sp>
    <dsp:sp modelId="{5DAFAB63-7402-431D-9E8D-36FB8879FFAA}">
      <dsp:nvSpPr>
        <dsp:cNvPr id="0" name=""/>
        <dsp:cNvSpPr/>
      </dsp:nvSpPr>
      <dsp:spPr>
        <a:xfrm>
          <a:off x="1404159" y="2970236"/>
          <a:ext cx="1347196" cy="14277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Greater compliance with teachers</a:t>
          </a:r>
          <a:endParaRPr lang="en-US" sz="1200" kern="1200" dirty="0"/>
        </a:p>
      </dsp:txBody>
      <dsp:txXfrm>
        <a:off x="1601451" y="3179324"/>
        <a:ext cx="952612" cy="10095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01D70-ADBF-44F7-8231-765A974E7490}">
      <dsp:nvSpPr>
        <dsp:cNvPr id="0" name=""/>
        <dsp:cNvSpPr/>
      </dsp:nvSpPr>
      <dsp:spPr>
        <a:xfrm>
          <a:off x="3397832" y="1629992"/>
          <a:ext cx="1875697" cy="1778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Preferred Teachers</a:t>
          </a:r>
          <a:endParaRPr lang="en-US" sz="2800" kern="1200" dirty="0"/>
        </a:p>
      </dsp:txBody>
      <dsp:txXfrm>
        <a:off x="3484672" y="1716832"/>
        <a:ext cx="1702017" cy="1605248"/>
      </dsp:txXfrm>
    </dsp:sp>
    <dsp:sp modelId="{8337266C-246F-4AD5-BF5D-BDB9A2C002D4}">
      <dsp:nvSpPr>
        <dsp:cNvPr id="0" name=""/>
        <dsp:cNvSpPr/>
      </dsp:nvSpPr>
      <dsp:spPr>
        <a:xfrm rot="16200000">
          <a:off x="4234891" y="1514857"/>
          <a:ext cx="201580" cy="28690"/>
        </a:xfrm>
        <a:custGeom>
          <a:avLst/>
          <a:gdLst/>
          <a:ahLst/>
          <a:cxnLst/>
          <a:rect l="0" t="0" r="0" b="0"/>
          <a:pathLst>
            <a:path>
              <a:moveTo>
                <a:pt x="0" y="14345"/>
              </a:moveTo>
              <a:lnTo>
                <a:pt x="201580" y="143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30641" y="1524162"/>
        <a:ext cx="10079" cy="10079"/>
      </dsp:txXfrm>
    </dsp:sp>
    <dsp:sp modelId="{4BEFD785-CC83-427A-99E4-3092DC8E7FE9}">
      <dsp:nvSpPr>
        <dsp:cNvPr id="0" name=""/>
        <dsp:cNvSpPr/>
      </dsp:nvSpPr>
      <dsp:spPr>
        <a:xfrm>
          <a:off x="3593190" y="4975"/>
          <a:ext cx="1484981" cy="14234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Care, guidance, help, attention, and respect</a:t>
          </a:r>
          <a:endParaRPr lang="en-US" sz="1100" kern="1200" dirty="0"/>
        </a:p>
      </dsp:txBody>
      <dsp:txXfrm>
        <a:off x="3810660" y="213432"/>
        <a:ext cx="1050041" cy="1006522"/>
      </dsp:txXfrm>
    </dsp:sp>
    <dsp:sp modelId="{8F625415-9971-445A-ACB1-800347CFC9C1}">
      <dsp:nvSpPr>
        <dsp:cNvPr id="0" name=""/>
        <dsp:cNvSpPr/>
      </dsp:nvSpPr>
      <dsp:spPr>
        <a:xfrm rot="21592521">
          <a:off x="5273526" y="2502525"/>
          <a:ext cx="501715" cy="28690"/>
        </a:xfrm>
        <a:custGeom>
          <a:avLst/>
          <a:gdLst/>
          <a:ahLst/>
          <a:cxnLst/>
          <a:rect l="0" t="0" r="0" b="0"/>
          <a:pathLst>
            <a:path>
              <a:moveTo>
                <a:pt x="0" y="14345"/>
              </a:moveTo>
              <a:lnTo>
                <a:pt x="501715" y="143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11841" y="2504327"/>
        <a:ext cx="25085" cy="25085"/>
      </dsp:txXfrm>
    </dsp:sp>
    <dsp:sp modelId="{487B00F8-04DD-4DA3-9F14-E35B6BE2C5C9}">
      <dsp:nvSpPr>
        <dsp:cNvPr id="0" name=""/>
        <dsp:cNvSpPr/>
      </dsp:nvSpPr>
      <dsp:spPr>
        <a:xfrm>
          <a:off x="5775240" y="1779828"/>
          <a:ext cx="1585377" cy="1469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Spend time with students and engage them in their interests</a:t>
          </a:r>
          <a:endParaRPr lang="en-US" sz="1100" kern="1200" dirty="0"/>
        </a:p>
      </dsp:txBody>
      <dsp:txXfrm>
        <a:off x="6007413" y="1995037"/>
        <a:ext cx="1121031" cy="1039124"/>
      </dsp:txXfrm>
    </dsp:sp>
    <dsp:sp modelId="{B2A23F08-E7D9-4EA3-95FD-B748B2806893}">
      <dsp:nvSpPr>
        <dsp:cNvPr id="0" name=""/>
        <dsp:cNvSpPr/>
      </dsp:nvSpPr>
      <dsp:spPr>
        <a:xfrm rot="5400000">
          <a:off x="4230034" y="3500222"/>
          <a:ext cx="211292" cy="28690"/>
        </a:xfrm>
        <a:custGeom>
          <a:avLst/>
          <a:gdLst/>
          <a:ahLst/>
          <a:cxnLst/>
          <a:rect l="0" t="0" r="0" b="0"/>
          <a:pathLst>
            <a:path>
              <a:moveTo>
                <a:pt x="0" y="14345"/>
              </a:moveTo>
              <a:lnTo>
                <a:pt x="211292" y="143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30399" y="3509284"/>
        <a:ext cx="10564" cy="10564"/>
      </dsp:txXfrm>
    </dsp:sp>
    <dsp:sp modelId="{1E088CE1-8FDE-4695-9AE2-B56CB9985909}">
      <dsp:nvSpPr>
        <dsp:cNvPr id="0" name=""/>
        <dsp:cNvSpPr/>
      </dsp:nvSpPr>
      <dsp:spPr>
        <a:xfrm>
          <a:off x="3593190" y="3620213"/>
          <a:ext cx="1484981" cy="14040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High expectations and well-managed classrooms</a:t>
          </a:r>
          <a:endParaRPr lang="en-US" sz="1100" kern="1200" dirty="0"/>
        </a:p>
      </dsp:txBody>
      <dsp:txXfrm>
        <a:off x="3810660" y="3825826"/>
        <a:ext cx="1050041" cy="992784"/>
      </dsp:txXfrm>
    </dsp:sp>
    <dsp:sp modelId="{86B44658-7BC9-4BEE-A200-E3EF28D7EC68}">
      <dsp:nvSpPr>
        <dsp:cNvPr id="0" name=""/>
        <dsp:cNvSpPr/>
      </dsp:nvSpPr>
      <dsp:spPr>
        <a:xfrm rot="10733391">
          <a:off x="2918958" y="2527922"/>
          <a:ext cx="479114" cy="28690"/>
        </a:xfrm>
        <a:custGeom>
          <a:avLst/>
          <a:gdLst/>
          <a:ahLst/>
          <a:cxnLst/>
          <a:rect l="0" t="0" r="0" b="0"/>
          <a:pathLst>
            <a:path>
              <a:moveTo>
                <a:pt x="0" y="14345"/>
              </a:moveTo>
              <a:lnTo>
                <a:pt x="479114" y="143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146538" y="2530289"/>
        <a:ext cx="23955" cy="23955"/>
      </dsp:txXfrm>
    </dsp:sp>
    <dsp:sp modelId="{CD224F7C-7710-4F9C-90AF-3DEF24FC594C}">
      <dsp:nvSpPr>
        <dsp:cNvPr id="0" name=""/>
        <dsp:cNvSpPr/>
      </dsp:nvSpPr>
      <dsp:spPr>
        <a:xfrm>
          <a:off x="1364682" y="1862052"/>
          <a:ext cx="1554501" cy="13998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Self-efficacy in teaching and classroom management</a:t>
          </a:r>
          <a:endParaRPr lang="en-US" sz="1100" kern="1200" dirty="0"/>
        </a:p>
      </dsp:txBody>
      <dsp:txXfrm>
        <a:off x="1592333" y="2067052"/>
        <a:ext cx="1099199" cy="989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1D3D2-2BD2-47BA-A729-40CD8A1C2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8025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1C614-6C2E-4F94-A13D-B6AC9ABA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4931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15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64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75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75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75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64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01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73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85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42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3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3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42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25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42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36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42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37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420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42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740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2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8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925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92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999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275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32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33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55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67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6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64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Teacher-Student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6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98D2A4-E06A-46D9-BA42-898159B10C9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2A4-E06A-46D9-BA42-898159B10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2A4-E06A-46D9-BA42-898159B10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2A4-E06A-46D9-BA42-898159B10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2A4-E06A-46D9-BA42-898159B10C9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2A4-E06A-46D9-BA42-898159B10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2A4-E06A-46D9-BA42-898159B10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2A4-E06A-46D9-BA42-898159B10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2A4-E06A-46D9-BA42-898159B10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2A4-E06A-46D9-BA42-898159B10C9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8D2A4-E06A-46D9-BA42-898159B10C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898D2A4-E06A-46D9-BA42-898159B10C9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Research and Recommended Interventions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Teacher-Student Relationships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54102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Lead authors: Dr. George Bear and Dr. Lindsey Mantz</a:t>
            </a:r>
          </a:p>
          <a:p>
            <a:r>
              <a:rPr lang="en-US" dirty="0" smtClean="0">
                <a:latin typeface="+mj-lt"/>
              </a:rPr>
              <a:t>University of Delaware</a:t>
            </a:r>
          </a:p>
          <a:p>
            <a:pPr algn="r"/>
            <a:r>
              <a:rPr lang="en-US" dirty="0" smtClean="0">
                <a:latin typeface="+mj-lt"/>
              </a:rPr>
              <a:t>Funding and support from: </a:t>
            </a:r>
          </a:p>
          <a:p>
            <a:pPr algn="r"/>
            <a:r>
              <a:rPr lang="en-US" dirty="0" smtClean="0">
                <a:latin typeface="+mj-lt"/>
              </a:rPr>
              <a:t>DE Positive Behavior Support Project – School Climate &amp; Student Success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230" y="533400"/>
            <a:ext cx="2143740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TE-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6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60672" cy="1039427"/>
          </a:xfrm>
        </p:spPr>
        <p:txBody>
          <a:bodyPr>
            <a:normAutofit/>
          </a:bodyPr>
          <a:lstStyle/>
          <a:p>
            <a:r>
              <a:rPr lang="en-US" dirty="0" smtClean="0"/>
              <a:t>Student characteristics</a:t>
            </a:r>
            <a:br>
              <a:rPr lang="en-US" dirty="0" smtClean="0"/>
            </a:br>
            <a:r>
              <a:rPr lang="en-US" sz="2700" b="1" dirty="0" smtClean="0">
                <a:solidFill>
                  <a:schemeClr val="bg2">
                    <a:lumMod val="50000"/>
                  </a:schemeClr>
                </a:solidFill>
              </a:rPr>
              <a:t>Contributing factors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52600"/>
            <a:ext cx="76200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Although not malleable, student age, gender, and race also are related to teacher-student relationships</a:t>
            </a:r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Perceptions decrease with age</a:t>
            </a:r>
            <a:r>
              <a:rPr lang="en-US" b="1" baseline="30000" dirty="0" smtClean="0">
                <a:solidFill>
                  <a:schemeClr val="accent1">
                    <a:lumMod val="75000"/>
                  </a:schemeClr>
                </a:solidFill>
              </a:rPr>
              <a:t>36-38</a:t>
            </a:r>
            <a:endParaRPr lang="en-US" sz="1600" baseline="30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Girls have closer relationships</a:t>
            </a:r>
            <a:r>
              <a:rPr lang="en-US" b="1" baseline="30000" dirty="0" smtClean="0">
                <a:solidFill>
                  <a:schemeClr val="accent1">
                    <a:lumMod val="75000"/>
                  </a:schemeClr>
                </a:solidFill>
              </a:rPr>
              <a:t>1,35</a:t>
            </a:r>
            <a:endParaRPr lang="en-US" sz="1600" baseline="30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African-American students tend to view these relationships less favorably</a:t>
            </a:r>
            <a:r>
              <a:rPr lang="en-US" b="1" baseline="30000" dirty="0" smtClean="0">
                <a:solidFill>
                  <a:schemeClr val="accent1">
                    <a:lumMod val="75000"/>
                  </a:schemeClr>
                </a:solidFill>
              </a:rPr>
              <a:t>36</a:t>
            </a:r>
            <a:endParaRPr lang="en-US" sz="1600" baseline="30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3433"/>
            <a:ext cx="1066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harris\AppData\Local\Microsoft\Windows\Temporary Internet Files\Content.IE5\9MV5A69W\le-genre-des-noms-communs-grammaire-bdf-1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638800"/>
            <a:ext cx="12954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arris\AppData\Local\Microsoft\Windows\Temporary Internet Files\Content.IE5\9MV5A69W\age_icons_by_amandautu-d60z13o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19" y="5638800"/>
            <a:ext cx="1355405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arris\AppData\Local\Microsoft\Windows\Temporary Internet Files\Content.IE5\9MV5A69W\CartoonKids[1]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378291"/>
            <a:ext cx="2362200" cy="122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E-1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2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08373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Classrooms and teachers</a:t>
            </a:r>
            <a:br>
              <a:rPr lang="en-US" dirty="0" smtClean="0"/>
            </a:br>
            <a:r>
              <a:rPr lang="en-US" sz="2700" b="1" dirty="0" smtClean="0">
                <a:solidFill>
                  <a:schemeClr val="bg2">
                    <a:lumMod val="50000"/>
                  </a:schemeClr>
                </a:solidFill>
              </a:rPr>
              <a:t>Contributing factors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80188092"/>
              </p:ext>
            </p:extLst>
          </p:nvPr>
        </p:nvGraphicFramePr>
        <p:xfrm>
          <a:off x="228599" y="1676400"/>
          <a:ext cx="8686801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STE-1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5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Students prefer teachers who:</a:t>
            </a:r>
          </a:p>
          <a:p>
            <a:pPr lvl="1">
              <a:buClr>
                <a:srgbClr val="9FB8CD"/>
              </a:buClr>
            </a:pPr>
            <a:endParaRPr lang="en-US" b="1" dirty="0" smtClean="0"/>
          </a:p>
          <a:p>
            <a:pPr lvl="1">
              <a:buClr>
                <a:srgbClr val="9FB8CD"/>
              </a:buClr>
            </a:pPr>
            <a:r>
              <a:rPr lang="en-US" b="1" dirty="0" smtClean="0"/>
              <a:t>Use </a:t>
            </a:r>
            <a:r>
              <a:rPr lang="en-US" b="1" dirty="0"/>
              <a:t>proactive and positive techniques rather than punitive </a:t>
            </a:r>
            <a:r>
              <a:rPr lang="en-US" b="1" dirty="0" smtClean="0"/>
              <a:t>techniques</a:t>
            </a:r>
            <a:r>
              <a:rPr lang="en-US" sz="1600" baseline="30000" dirty="0" smtClean="0"/>
              <a:t>49</a:t>
            </a:r>
            <a:r>
              <a:rPr lang="en-US" sz="1600" dirty="0" smtClean="0"/>
              <a:t> </a:t>
            </a:r>
            <a:endParaRPr lang="en-US" dirty="0">
              <a:solidFill>
                <a:srgbClr val="464653"/>
              </a:solidFill>
            </a:endParaRPr>
          </a:p>
          <a:p>
            <a:pPr lvl="1">
              <a:buClr>
                <a:srgbClr val="9FB8CD"/>
              </a:buClr>
            </a:pPr>
            <a:endParaRPr lang="en-US" b="1" dirty="0" smtClean="0"/>
          </a:p>
          <a:p>
            <a:pPr lvl="1">
              <a:buClr>
                <a:srgbClr val="9FB8CD"/>
              </a:buClr>
            </a:pPr>
            <a:r>
              <a:rPr lang="en-US" b="1" dirty="0" smtClean="0"/>
              <a:t>Make learning fun</a:t>
            </a:r>
            <a:r>
              <a:rPr lang="en-US" sz="1600" baseline="30000" dirty="0" smtClean="0"/>
              <a:t>45-46</a:t>
            </a:r>
            <a:endParaRPr lang="en-US" sz="1600" baseline="30000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Foster </a:t>
            </a:r>
            <a:r>
              <a:rPr lang="en-US" b="1" dirty="0"/>
              <a:t>student autonomy and </a:t>
            </a:r>
            <a:r>
              <a:rPr lang="en-US" b="1" dirty="0" smtClean="0"/>
              <a:t>self-determination</a:t>
            </a:r>
            <a:r>
              <a:rPr lang="en-US" sz="1600" baseline="30000" dirty="0" smtClean="0"/>
              <a:t>46,50</a:t>
            </a:r>
            <a:endParaRPr lang="en-US" sz="1600" baseline="30000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Communicate </a:t>
            </a:r>
            <a:r>
              <a:rPr lang="en-US" b="1" dirty="0"/>
              <a:t>often with their </a:t>
            </a:r>
            <a:r>
              <a:rPr lang="en-US" b="1" dirty="0" smtClean="0"/>
              <a:t>families</a:t>
            </a:r>
            <a:r>
              <a:rPr lang="en-US" sz="1700" baseline="30000" dirty="0" smtClean="0"/>
              <a:t>36,51</a:t>
            </a:r>
            <a:endParaRPr lang="en-US" dirty="0">
              <a:solidFill>
                <a:srgbClr val="464653"/>
              </a:solidFill>
            </a:endParaRPr>
          </a:p>
          <a:p>
            <a:pPr lvl="1">
              <a:buClr>
                <a:srgbClr val="9FB8CD"/>
              </a:buClr>
            </a:pPr>
            <a:endParaRPr lang="en-US" sz="1400" dirty="0">
              <a:solidFill>
                <a:srgbClr val="464653"/>
              </a:solidFill>
            </a:endParaRPr>
          </a:p>
          <a:p>
            <a:pPr lvl="2"/>
            <a:endParaRPr lang="en-US" sz="1600" dirty="0" smtClean="0">
              <a:solidFill>
                <a:schemeClr val="tx1"/>
              </a:solidFill>
            </a:endParaRPr>
          </a:p>
          <a:p>
            <a:pPr lvl="2"/>
            <a:r>
              <a:rPr lang="en-US" sz="1600" dirty="0" smtClean="0">
                <a:solidFill>
                  <a:schemeClr val="tx1"/>
                </a:solidFill>
              </a:rPr>
              <a:t>These </a:t>
            </a:r>
            <a:r>
              <a:rPr lang="en-US" sz="1600" dirty="0">
                <a:solidFill>
                  <a:schemeClr val="tx1"/>
                </a:solidFill>
              </a:rPr>
              <a:t>same themes emerge in studies of students of various cultures and backgrounds, including studies focusing on African-American and Hispanic students, students who feel alienated, and students living in poverty.</a:t>
            </a:r>
            <a:r>
              <a:rPr lang="en-US" sz="1600" baseline="30000" dirty="0">
                <a:solidFill>
                  <a:schemeClr val="tx1"/>
                </a:solidFill>
              </a:rPr>
              <a:t>46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08373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Classrooms and teachers</a:t>
            </a:r>
            <a:br>
              <a:rPr lang="en-US" dirty="0" smtClean="0"/>
            </a:br>
            <a:r>
              <a:rPr lang="en-US" sz="2700" b="1" dirty="0" smtClean="0">
                <a:solidFill>
                  <a:schemeClr val="bg2">
                    <a:lumMod val="50000"/>
                  </a:schemeClr>
                </a:solidFill>
              </a:rPr>
              <a:t>Contributing factors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62600"/>
            <a:ext cx="1066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TE-1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7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76800"/>
          </a:xfrm>
        </p:spPr>
        <p:txBody>
          <a:bodyPr>
            <a:normAutofit/>
          </a:bodyPr>
          <a:lstStyle/>
          <a:p>
            <a:pPr>
              <a:buClr>
                <a:srgbClr val="9FB8CD"/>
              </a:buClr>
            </a:pPr>
            <a:r>
              <a:rPr lang="en-US" dirty="0" smtClean="0"/>
              <a:t>Teachers who have:</a:t>
            </a:r>
          </a:p>
          <a:p>
            <a:pPr>
              <a:buClr>
                <a:srgbClr val="9FB8CD"/>
              </a:buClr>
            </a:pPr>
            <a:endParaRPr lang="en-US" dirty="0">
              <a:solidFill>
                <a:srgbClr val="464653"/>
              </a:solidFill>
            </a:endParaRPr>
          </a:p>
          <a:p>
            <a:pPr lvl="1">
              <a:buClr>
                <a:srgbClr val="9FB8CD"/>
              </a:buClr>
            </a:pPr>
            <a:endParaRPr lang="en-US" sz="1400" dirty="0">
              <a:solidFill>
                <a:srgbClr val="464653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114300" indent="0">
              <a:buNone/>
            </a:pPr>
            <a:r>
              <a:rPr lang="en-US" dirty="0" smtClean="0"/>
              <a:t>Tend to have more negative relationships with their students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08373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Classrooms and teachers</a:t>
            </a:r>
            <a:br>
              <a:rPr lang="en-US" dirty="0" smtClean="0"/>
            </a:br>
            <a:r>
              <a:rPr lang="en-US" sz="2700" b="1" dirty="0" smtClean="0">
                <a:solidFill>
                  <a:schemeClr val="bg2">
                    <a:lumMod val="50000"/>
                  </a:schemeClr>
                </a:solidFill>
              </a:rPr>
              <a:t>Contributing factors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3564717" y="2411681"/>
            <a:ext cx="2281287" cy="27699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539970" y="2411681"/>
            <a:ext cx="2209800" cy="27663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308565" y="2411681"/>
            <a:ext cx="2281287" cy="27699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5808" y="2971800"/>
            <a:ext cx="106680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</a:t>
            </a:r>
            <a:r>
              <a:rPr lang="en-US" sz="2000" b="1" dirty="0" smtClean="0">
                <a:solidFill>
                  <a:schemeClr val="bg1"/>
                </a:solidFill>
              </a:rPr>
              <a:t>TRESS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1460" y="3056205"/>
            <a:ext cx="1447800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DEPRESSIVE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 SYMPTOMS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3370" y="3886200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SELF-</a:t>
            </a:r>
          </a:p>
          <a:p>
            <a:pPr algn="ctr"/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EFFICACY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" name="STE-1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8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14400" y="685369"/>
            <a:ext cx="7391400" cy="1600631"/>
          </a:xfrm>
          <a:prstGeom prst="roundRect">
            <a:avLst/>
          </a:prstGeom>
          <a:ln w="762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877710"/>
            <a:ext cx="6629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Book Antiqua"/>
              </a:rPr>
              <a:t>Teacher-Student Relationships </a:t>
            </a:r>
            <a:r>
              <a:rPr lang="en-US" sz="4000" b="1" dirty="0" smtClean="0">
                <a:solidFill>
                  <a:prstClr val="black"/>
                </a:solidFill>
                <a:latin typeface="Book Antiqua"/>
              </a:rPr>
              <a:t>Contributing Factors</a:t>
            </a:r>
            <a:endParaRPr lang="en-US" sz="4000" b="1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4400" y="4495800"/>
            <a:ext cx="7391400" cy="1676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762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3000" y="4743271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Book Antiqua"/>
              </a:rPr>
              <a:t>Recommendations</a:t>
            </a:r>
            <a:r>
              <a:rPr lang="en-US" sz="3200" dirty="0" smtClean="0">
                <a:solidFill>
                  <a:prstClr val="black"/>
                </a:solidFill>
                <a:latin typeface="Book Antiqua"/>
              </a:rPr>
              <a:t> </a:t>
            </a:r>
          </a:p>
          <a:p>
            <a:pPr algn="ctr"/>
            <a:r>
              <a:rPr lang="en-US" sz="3200" dirty="0" smtClean="0">
                <a:solidFill>
                  <a:prstClr val="black"/>
                </a:solidFill>
                <a:latin typeface="Book Antiqua"/>
              </a:rPr>
              <a:t>for Relationship Improvement</a:t>
            </a:r>
            <a:endParaRPr lang="en-US" sz="4000" b="1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954780" y="2514600"/>
            <a:ext cx="1066800" cy="1676400"/>
          </a:xfrm>
          <a:prstGeom prst="downArrow">
            <a:avLst/>
          </a:prstGeom>
          <a:gradFill>
            <a:gsLst>
              <a:gs pos="0">
                <a:schemeClr val="accent3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E-1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Recommended Evidence-Based Strategies and </a:t>
            </a:r>
            <a:r>
              <a:rPr lang="en-US" sz="2800" dirty="0" smtClean="0"/>
              <a:t>Interventions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Tier </a:t>
            </a:r>
            <a:r>
              <a:rPr lang="en-US" dirty="0" smtClean="0"/>
              <a:t>1: designed </a:t>
            </a:r>
            <a:r>
              <a:rPr lang="en-US" dirty="0"/>
              <a:t>to be implemented for all students at the school-wide and classroom </a:t>
            </a:r>
            <a:r>
              <a:rPr lang="en-US" dirty="0" smtClean="0"/>
              <a:t>levels</a:t>
            </a:r>
            <a:endParaRPr lang="en-US" dirty="0"/>
          </a:p>
          <a:p>
            <a:pPr lvl="1"/>
            <a:r>
              <a:rPr lang="en-US" b="1" dirty="0" smtClean="0"/>
              <a:t>I.</a:t>
            </a:r>
            <a:r>
              <a:rPr lang="en-US" dirty="0" smtClean="0"/>
              <a:t> Data </a:t>
            </a:r>
            <a:r>
              <a:rPr lang="en-US" dirty="0"/>
              <a:t>to determine needs, strategies and </a:t>
            </a:r>
            <a:r>
              <a:rPr lang="en-US" dirty="0" smtClean="0"/>
              <a:t>interventions</a:t>
            </a:r>
          </a:p>
          <a:p>
            <a:pPr lvl="1"/>
            <a:r>
              <a:rPr lang="en-US" b="1" dirty="0" smtClean="0"/>
              <a:t>II.</a:t>
            </a:r>
            <a:r>
              <a:rPr lang="en-US" dirty="0" smtClean="0"/>
              <a:t> Implement </a:t>
            </a:r>
            <a:r>
              <a:rPr lang="en-US" dirty="0"/>
              <a:t>classroom management strategies for prevention </a:t>
            </a:r>
            <a:r>
              <a:rPr lang="en-US" dirty="0" smtClean="0"/>
              <a:t>of behavior problems and promotion of positive teacher-student relationships</a:t>
            </a:r>
          </a:p>
          <a:p>
            <a:pPr lvl="1"/>
            <a:r>
              <a:rPr lang="en-US" b="1" dirty="0" smtClean="0"/>
              <a:t>III.</a:t>
            </a:r>
            <a:r>
              <a:rPr lang="en-US" dirty="0" smtClean="0"/>
              <a:t> Employ </a:t>
            </a:r>
            <a:r>
              <a:rPr lang="en-US" dirty="0"/>
              <a:t>strategies and provide opportunities that build and maintain positive teacher-student </a:t>
            </a:r>
            <a:r>
              <a:rPr lang="en-US" dirty="0" smtClean="0"/>
              <a:t>relationships</a:t>
            </a:r>
          </a:p>
          <a:p>
            <a:pPr lvl="1"/>
            <a:r>
              <a:rPr lang="en-US" b="1" dirty="0" smtClean="0"/>
              <a:t>IV.</a:t>
            </a:r>
            <a:r>
              <a:rPr lang="en-US" dirty="0" smtClean="0"/>
              <a:t> Implement </a:t>
            </a:r>
            <a:r>
              <a:rPr lang="en-US" dirty="0"/>
              <a:t>an evidence-based SEL curriculum that has been shown to strengthen students’ social-emotional competencies while also fostering positive teacher-student </a:t>
            </a:r>
            <a:r>
              <a:rPr lang="en-US" dirty="0" smtClean="0"/>
              <a:t>relationships </a:t>
            </a:r>
          </a:p>
          <a:p>
            <a:r>
              <a:rPr lang="en-US" dirty="0" smtClean="0"/>
              <a:t>Tiers 2&amp;3</a:t>
            </a:r>
            <a:r>
              <a:rPr lang="en-US" dirty="0"/>
              <a:t>: </a:t>
            </a:r>
            <a:r>
              <a:rPr lang="en-US" dirty="0" smtClean="0"/>
              <a:t>designed to be implemented with students who </a:t>
            </a:r>
            <a:r>
              <a:rPr lang="en-US" dirty="0"/>
              <a:t>have the most difficult time forming positive relationships with teachers. </a:t>
            </a:r>
          </a:p>
        </p:txBody>
      </p:sp>
      <p:pic>
        <p:nvPicPr>
          <p:cNvPr id="4" name="STE-1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6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4800"/>
            <a:ext cx="8260672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analysis</a:t>
            </a:r>
            <a:r>
              <a:rPr lang="en-US" sz="2200" dirty="0" smtClean="0">
                <a:solidFill>
                  <a:schemeClr val="accent3"/>
                </a:solidFill>
              </a:rPr>
              <a:t/>
            </a:r>
            <a:br>
              <a:rPr lang="en-US" sz="2200" dirty="0" smtClean="0">
                <a:solidFill>
                  <a:schemeClr val="accent3"/>
                </a:solidFill>
              </a:rPr>
            </a:b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Recommended  strategies &amp; Interventions: tier 1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>
              <a:buClr>
                <a:schemeClr val="accent1"/>
              </a:buClr>
            </a:pPr>
            <a:r>
              <a:rPr lang="en-US" sz="2400" dirty="0" smtClean="0"/>
              <a:t>Examine data, such as from </a:t>
            </a:r>
            <a:r>
              <a:rPr lang="en-US" sz="2400" i="1" dirty="0"/>
              <a:t>Delaware School Climate </a:t>
            </a:r>
            <a:r>
              <a:rPr lang="en-US" sz="2400" i="1" dirty="0" smtClean="0"/>
              <a:t>Survey</a:t>
            </a:r>
            <a:endParaRPr lang="en-US" dirty="0" smtClean="0"/>
          </a:p>
          <a:p>
            <a:pPr lvl="1"/>
            <a:r>
              <a:rPr lang="en-US" dirty="0"/>
              <a:t>Are teacher-student relationships viewed favorably across students, teachers/staff, and parents, and across subgroups within those respondents, including grades (e.g., ninth versus twelfth grade), racial/ethnic groups, and gender? </a:t>
            </a:r>
            <a:endParaRPr lang="en-US" dirty="0" smtClean="0"/>
          </a:p>
          <a:p>
            <a:r>
              <a:rPr lang="en-US" dirty="0" smtClean="0"/>
              <a:t>If an area of need:</a:t>
            </a:r>
          </a:p>
          <a:p>
            <a:pPr lvl="1"/>
            <a:r>
              <a:rPr lang="en-US" dirty="0" smtClean="0"/>
              <a:t>Gather and examine more data to determine </a:t>
            </a:r>
            <a:r>
              <a:rPr lang="en-US" i="1" dirty="0" smtClean="0"/>
              <a:t>why </a:t>
            </a:r>
            <a:r>
              <a:rPr lang="en-US" dirty="0" smtClean="0"/>
              <a:t>these relationships are not viewed positively</a:t>
            </a:r>
          </a:p>
          <a:p>
            <a:pPr lvl="2"/>
            <a:r>
              <a:rPr lang="en-US" dirty="0" smtClean="0"/>
              <a:t>Other subscales</a:t>
            </a:r>
          </a:p>
          <a:p>
            <a:pPr lvl="2"/>
            <a:r>
              <a:rPr lang="en-US" dirty="0" smtClean="0"/>
              <a:t>Specific items</a:t>
            </a:r>
          </a:p>
          <a:p>
            <a:pPr lvl="2"/>
            <a:r>
              <a:rPr lang="en-US" dirty="0" smtClean="0"/>
              <a:t>Share results of the additional data with </a:t>
            </a:r>
            <a:r>
              <a:rPr lang="en-US" dirty="0"/>
              <a:t>f</a:t>
            </a:r>
            <a:r>
              <a:rPr lang="en-US" dirty="0" smtClean="0"/>
              <a:t>ocus groups</a:t>
            </a:r>
            <a:endParaRPr lang="en-US" dirty="0"/>
          </a:p>
          <a:p>
            <a:pPr lvl="2"/>
            <a:endParaRPr lang="en-US" i="1" dirty="0"/>
          </a:p>
        </p:txBody>
      </p:sp>
      <p:pic>
        <p:nvPicPr>
          <p:cNvPr id="6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E-1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0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Conducting focus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800" b="1" dirty="0"/>
              <a:t>Focus group guide</a:t>
            </a:r>
          </a:p>
          <a:p>
            <a:pPr lvl="1"/>
            <a:r>
              <a:rPr lang="en-US" sz="2400" dirty="0"/>
              <a:t>Information on:</a:t>
            </a:r>
          </a:p>
          <a:p>
            <a:pPr lvl="2"/>
            <a:r>
              <a:rPr lang="en-US" sz="2000" dirty="0"/>
              <a:t>Designing questions</a:t>
            </a:r>
          </a:p>
          <a:p>
            <a:pPr lvl="2"/>
            <a:r>
              <a:rPr lang="en-US" sz="2000" dirty="0"/>
              <a:t>Recruiting participants</a:t>
            </a:r>
          </a:p>
          <a:p>
            <a:pPr lvl="2"/>
            <a:r>
              <a:rPr lang="en-US" sz="2000" dirty="0"/>
              <a:t>Conducting the group</a:t>
            </a:r>
          </a:p>
          <a:p>
            <a:pPr lvl="2"/>
            <a:r>
              <a:rPr lang="en-US" sz="2000" dirty="0"/>
              <a:t>Analyzing data</a:t>
            </a:r>
          </a:p>
          <a:p>
            <a:pPr lvl="1"/>
            <a:r>
              <a:rPr lang="en-US" sz="2200" dirty="0"/>
              <a:t>Provides examples</a:t>
            </a:r>
          </a:p>
          <a:p>
            <a:endParaRPr lang="en-US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3609" r="8898" b="14826"/>
          <a:stretch/>
        </p:blipFill>
        <p:spPr bwMode="auto">
          <a:xfrm>
            <a:off x="5181600" y="1828800"/>
            <a:ext cx="3691974" cy="4634846"/>
          </a:xfrm>
          <a:prstGeom prst="rect">
            <a:avLst/>
          </a:prstGeom>
          <a:ln w="38100" cap="sq">
            <a:solidFill>
              <a:srgbClr val="464653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5854046"/>
            <a:ext cx="4906370" cy="830997"/>
          </a:xfrm>
          <a:prstGeom prst="rect">
            <a:avLst/>
          </a:prstGeom>
          <a:solidFill>
            <a:srgbClr val="DDE9EC">
              <a:lumMod val="90000"/>
            </a:srgbClr>
          </a:solidFill>
        </p:spPr>
        <p:txBody>
          <a:bodyPr wrap="square">
            <a:spAutoFit/>
          </a:bodyPr>
          <a:lstStyle/>
          <a:p>
            <a:pPr marL="1143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 Duke University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(https://assessment.trinity.duke.edu/documents/How_to_Conduct_a_Focus_Group.pdf)</a:t>
            </a:r>
          </a:p>
        </p:txBody>
      </p:sp>
      <p:pic>
        <p:nvPicPr>
          <p:cNvPr id="7" name="STE-1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4974" y="633632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Classroom management &amp; School-wide discipline</a:t>
            </a:r>
            <a:br>
              <a:rPr lang="en-US" dirty="0" smtClean="0"/>
            </a:br>
            <a:r>
              <a:rPr lang="en-US" sz="2700" dirty="0" smtClean="0">
                <a:solidFill>
                  <a:schemeClr val="bg2">
                    <a:lumMod val="50000"/>
                  </a:schemeClr>
                </a:solidFill>
              </a:rPr>
              <a:t>recommended strategies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Classroom management strategies</a:t>
            </a:r>
          </a:p>
          <a:p>
            <a:pPr lvl="1"/>
            <a:r>
              <a:rPr lang="en-US" sz="2400" dirty="0" smtClean="0"/>
              <a:t>Wise and strategic praise/rewards for prosocial behavior</a:t>
            </a:r>
          </a:p>
          <a:p>
            <a:pPr lvl="1"/>
            <a:r>
              <a:rPr lang="en-US" sz="2400" dirty="0" smtClean="0"/>
              <a:t>Model prosocial behavior </a:t>
            </a:r>
          </a:p>
          <a:p>
            <a:pPr lvl="1"/>
            <a:r>
              <a:rPr lang="en-US" sz="2400" dirty="0" smtClean="0"/>
              <a:t>Clear expectations, routines, and procedures</a:t>
            </a:r>
          </a:p>
          <a:p>
            <a:pPr lvl="1"/>
            <a:r>
              <a:rPr lang="en-US" sz="2400" dirty="0" smtClean="0"/>
              <a:t>Fair rules and consequences</a:t>
            </a:r>
          </a:p>
          <a:p>
            <a:pPr lvl="1"/>
            <a:r>
              <a:rPr lang="en-US" sz="2400" dirty="0" smtClean="0"/>
              <a:t>Close monitoring of student behavior</a:t>
            </a:r>
          </a:p>
          <a:p>
            <a:pPr lvl="1"/>
            <a:r>
              <a:rPr lang="en-US" sz="2400" dirty="0" smtClean="0"/>
              <a:t>Collaborate with families</a:t>
            </a:r>
            <a:endParaRPr lang="en-US" sz="2400" dirty="0"/>
          </a:p>
        </p:txBody>
      </p:sp>
      <p:pic>
        <p:nvPicPr>
          <p:cNvPr id="5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33950"/>
            <a:ext cx="2486025" cy="1657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STE-1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Effective use </a:t>
            </a:r>
            <a:br>
              <a:rPr lang="en-US" sz="2800" dirty="0" smtClean="0"/>
            </a:br>
            <a:r>
              <a:rPr lang="en-US" sz="2800" dirty="0" smtClean="0"/>
              <a:t>of praise and acknowledgement</a:t>
            </a:r>
            <a:endParaRPr lang="en-US" sz="2800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828800"/>
            <a:ext cx="4495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Provides general strategies for effectively praising and rewarding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Gives </a:t>
            </a:r>
            <a:r>
              <a:rPr lang="en-US" sz="2400" dirty="0">
                <a:solidFill>
                  <a:schemeClr val="tx2"/>
                </a:solidFill>
              </a:rPr>
              <a:t>specific script examples of what to do or what to say to students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2"/>
                </a:solidFill>
              </a:rPr>
              <a:t>Activity </a:t>
            </a:r>
            <a:r>
              <a:rPr lang="en-US" sz="2400" i="1" dirty="0">
                <a:solidFill>
                  <a:schemeClr val="tx2"/>
                </a:solidFill>
              </a:rPr>
              <a:t>for staff practice also available.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76400"/>
            <a:ext cx="4226364" cy="5029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STE-1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Module series goal: </a:t>
            </a:r>
          </a:p>
          <a:p>
            <a:pPr lvl="1"/>
            <a:r>
              <a:rPr lang="en-US" sz="2400" dirty="0" smtClean="0"/>
              <a:t>Provide information to schools that can lead to improvements in </a:t>
            </a:r>
            <a:r>
              <a:rPr lang="en-US" sz="2400" b="1" dirty="0" smtClean="0"/>
              <a:t>school climate </a:t>
            </a:r>
            <a:r>
              <a:rPr lang="en-US" sz="2400" dirty="0" smtClean="0"/>
              <a:t>and </a:t>
            </a:r>
            <a:r>
              <a:rPr lang="en-US" sz="2400" b="1" dirty="0" smtClean="0"/>
              <a:t>behavioral outcomes.</a:t>
            </a:r>
            <a:r>
              <a:rPr lang="en-US" sz="2400" dirty="0" smtClean="0"/>
              <a:t>  </a:t>
            </a:r>
          </a:p>
          <a:p>
            <a:endParaRPr lang="en-US" dirty="0"/>
          </a:p>
          <a:p>
            <a:r>
              <a:rPr lang="en-US" dirty="0" smtClean="0"/>
              <a:t>Module narratives provide additional information to accompany PowerPoint Presentation.  </a:t>
            </a:r>
          </a:p>
          <a:p>
            <a:pPr lvl="1"/>
            <a:r>
              <a:rPr lang="en-US" sz="2400" dirty="0"/>
              <a:t>Endnotes throughout slides correspond to the references in the module narrative.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Gold </a:t>
            </a:r>
            <a:r>
              <a:rPr lang="en-US" dirty="0"/>
              <a:t>star </a:t>
            </a:r>
            <a:r>
              <a:rPr lang="en-US" dirty="0" smtClean="0"/>
              <a:t>= Resource on Delaware </a:t>
            </a:r>
            <a:r>
              <a:rPr lang="en-US" dirty="0"/>
              <a:t>PBS </a:t>
            </a:r>
            <a:r>
              <a:rPr lang="en-US" dirty="0" smtClean="0"/>
              <a:t>website</a:t>
            </a:r>
            <a:endParaRPr lang="en-US" dirty="0"/>
          </a:p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4" name="STE-0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17" y="6328116"/>
            <a:ext cx="453683" cy="4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2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Classroom management &amp; School-wide discipline</a:t>
            </a:r>
            <a:br>
              <a:rPr lang="en-US" dirty="0"/>
            </a:br>
            <a:r>
              <a:rPr lang="en-US" sz="2700" dirty="0">
                <a:solidFill>
                  <a:schemeClr val="bg2">
                    <a:lumMod val="50000"/>
                  </a:schemeClr>
                </a:solidFill>
              </a:rPr>
              <a:t>recommended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Corrective strategies</a:t>
            </a:r>
          </a:p>
          <a:p>
            <a:pPr lvl="1"/>
            <a:r>
              <a:rPr lang="en-US" sz="2400" dirty="0" smtClean="0"/>
              <a:t>Correct misbehavior privately, not publicly</a:t>
            </a:r>
          </a:p>
          <a:p>
            <a:pPr lvl="1"/>
            <a:r>
              <a:rPr lang="en-US" sz="2400" dirty="0" smtClean="0"/>
              <a:t>Recognize positive behaviors</a:t>
            </a:r>
          </a:p>
          <a:p>
            <a:pPr lvl="1"/>
            <a:r>
              <a:rPr lang="en-US" sz="2400" dirty="0" smtClean="0"/>
              <a:t>Emphasize impact of student’s behavior on others</a:t>
            </a:r>
          </a:p>
          <a:p>
            <a:pPr lvl="1"/>
            <a:r>
              <a:rPr lang="en-US" sz="2400" dirty="0" smtClean="0"/>
              <a:t>Communicate your dislike for behavior – not student</a:t>
            </a:r>
          </a:p>
          <a:p>
            <a:pPr lvl="1"/>
            <a:r>
              <a:rPr lang="en-US" sz="2400" dirty="0" smtClean="0"/>
              <a:t>Communicate shared responsibility </a:t>
            </a:r>
          </a:p>
          <a:p>
            <a:pPr lvl="1"/>
            <a:r>
              <a:rPr lang="en-US" sz="2400" dirty="0" smtClean="0"/>
              <a:t>Communicate optimism for future</a:t>
            </a:r>
            <a:endParaRPr lang="en-US" sz="2400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TE-1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8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reflective action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458200" cy="4373563"/>
          </a:xfrm>
        </p:spPr>
        <p:txBody>
          <a:bodyPr/>
          <a:lstStyle/>
          <a:p>
            <a:r>
              <a:rPr lang="en-US" sz="2800" dirty="0" smtClean="0"/>
              <a:t>Plan completed by </a:t>
            </a:r>
          </a:p>
          <a:p>
            <a:pPr marL="114300" indent="0">
              <a:buNone/>
            </a:pPr>
            <a:r>
              <a:rPr lang="en-US" sz="2800" dirty="0" smtClean="0"/>
              <a:t>  students to </a:t>
            </a:r>
            <a:r>
              <a:rPr lang="en-US" sz="2800" dirty="0"/>
              <a:t>help </a:t>
            </a:r>
            <a:r>
              <a:rPr lang="en-US" sz="2800" dirty="0" smtClean="0"/>
              <a:t>them: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eflect </a:t>
            </a:r>
            <a:r>
              <a:rPr lang="en-US" sz="2400" dirty="0"/>
              <a:t>on their </a:t>
            </a:r>
            <a:endParaRPr lang="en-US" sz="2400" dirty="0" smtClean="0"/>
          </a:p>
          <a:p>
            <a:pPr marL="41148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behavior </a:t>
            </a:r>
          </a:p>
          <a:p>
            <a:pPr lvl="1"/>
            <a:r>
              <a:rPr lang="en-US" sz="2400" dirty="0"/>
              <a:t>P</a:t>
            </a:r>
            <a:r>
              <a:rPr lang="en-US" sz="2400" dirty="0" smtClean="0"/>
              <a:t>roblem </a:t>
            </a:r>
            <a:r>
              <a:rPr lang="en-US" sz="2400" dirty="0"/>
              <a:t>solve to </a:t>
            </a:r>
            <a:endParaRPr lang="en-US" sz="2400" dirty="0" smtClean="0"/>
          </a:p>
          <a:p>
            <a:pPr marL="411480" lvl="1" indent="0">
              <a:buNone/>
            </a:pPr>
            <a:r>
              <a:rPr lang="en-US" sz="2400" dirty="0" smtClean="0"/>
              <a:t>   prevent future </a:t>
            </a:r>
            <a:r>
              <a:rPr lang="en-US" sz="2400" dirty="0"/>
              <a:t>behavior </a:t>
            </a:r>
            <a:endParaRPr lang="en-US" sz="2400" dirty="0" smtClean="0"/>
          </a:p>
          <a:p>
            <a:pPr marL="411480" lvl="1" indent="0">
              <a:buNone/>
            </a:pPr>
            <a:r>
              <a:rPr lang="en-US" sz="2400" dirty="0" smtClean="0"/>
              <a:t>   problems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5874603"/>
            <a:ext cx="3810000" cy="830997"/>
          </a:xfrm>
          <a:prstGeom prst="rect">
            <a:avLst/>
          </a:prstGeom>
          <a:solidFill>
            <a:srgbClr val="DDE9EC">
              <a:lumMod val="90000"/>
            </a:srgbClr>
          </a:solidFill>
        </p:spPr>
        <p:txBody>
          <a:bodyPr wrap="square">
            <a:spAutoFit/>
          </a:bodyPr>
          <a:lstStyle/>
          <a:p>
            <a:pPr marL="114300"/>
            <a:r>
              <a:rPr lang="en-US" sz="1600" i="1" dirty="0"/>
              <a:t>Courtesy of G. Bear – DE-PBS: Developing Self Discipline Workshop </a:t>
            </a:r>
            <a:r>
              <a:rPr lang="en-US" sz="1600" i="1" dirty="0" smtClean="0"/>
              <a:t>2011-12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1"/>
            <a:ext cx="4305763" cy="5029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STE-1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06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Build relationships with Students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bg2">
                    <a:lumMod val="50000"/>
                  </a:schemeClr>
                </a:solidFill>
              </a:rPr>
              <a:t>recommended strategies</a:t>
            </a:r>
            <a:endParaRPr lang="en-US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Get </a:t>
            </a:r>
            <a:r>
              <a:rPr lang="en-US" sz="2800" dirty="0"/>
              <a:t>to know every student</a:t>
            </a:r>
          </a:p>
          <a:p>
            <a:pPr lvl="1"/>
            <a:endParaRPr lang="en-US" sz="800" dirty="0" smtClean="0"/>
          </a:p>
          <a:p>
            <a:r>
              <a:rPr lang="en-US" sz="2800" dirty="0" smtClean="0"/>
              <a:t>Spend </a:t>
            </a:r>
            <a:r>
              <a:rPr lang="en-US" sz="2800" dirty="0"/>
              <a:t>time individually with students</a:t>
            </a:r>
          </a:p>
          <a:p>
            <a:pPr lvl="1"/>
            <a:r>
              <a:rPr lang="en-US" sz="2400" dirty="0"/>
              <a:t>At least one positive interaction daily</a:t>
            </a:r>
          </a:p>
          <a:p>
            <a:pPr lvl="1"/>
            <a:r>
              <a:rPr lang="en-US" sz="2400" dirty="0"/>
              <a:t>May be more intensive like Banking Time</a:t>
            </a:r>
            <a:r>
              <a:rPr lang="en-US" sz="2200" baseline="30000" dirty="0"/>
              <a:t>47-56</a:t>
            </a:r>
            <a:r>
              <a:rPr lang="en-US" sz="2600" dirty="0"/>
              <a:t> </a:t>
            </a:r>
            <a:endParaRPr lang="en-US" sz="2600" dirty="0" smtClean="0"/>
          </a:p>
          <a:p>
            <a:pPr lvl="2"/>
            <a:endParaRPr lang="en-US" sz="800" dirty="0"/>
          </a:p>
          <a:p>
            <a:r>
              <a:rPr lang="en-US" sz="2800" dirty="0"/>
              <a:t>Greet students every </a:t>
            </a:r>
            <a:r>
              <a:rPr lang="en-US" sz="2800" dirty="0" smtClean="0"/>
              <a:t>morning</a:t>
            </a:r>
          </a:p>
          <a:p>
            <a:pPr lvl="1"/>
            <a:endParaRPr lang="en-US" sz="800" dirty="0"/>
          </a:p>
          <a:p>
            <a:r>
              <a:rPr lang="en-US" sz="2800" dirty="0"/>
              <a:t>Notice when students have difficulties; listen, show </a:t>
            </a:r>
            <a:r>
              <a:rPr lang="en-US" sz="2800" dirty="0" smtClean="0"/>
              <a:t>concern</a:t>
            </a:r>
          </a:p>
          <a:p>
            <a:pPr lvl="1"/>
            <a:endParaRPr lang="en-US" sz="800" dirty="0"/>
          </a:p>
          <a:p>
            <a:r>
              <a:rPr lang="en-US" sz="2800" dirty="0"/>
              <a:t>Treat students equally</a:t>
            </a:r>
          </a:p>
          <a:p>
            <a:pPr lvl="1"/>
            <a:endParaRPr lang="en-US" sz="2400" dirty="0" smtClean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TE-1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Banking time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752599"/>
            <a:ext cx="3466265" cy="4805637"/>
          </a:xfrm>
          <a:ln>
            <a:solidFill>
              <a:schemeClr val="accent1"/>
            </a:solidFill>
          </a:ln>
        </p:spPr>
      </p:pic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1828800"/>
            <a:ext cx="47244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</a:t>
            </a:r>
            <a:r>
              <a:rPr lang="en-US" sz="2000" dirty="0" smtClean="0">
                <a:solidFill>
                  <a:schemeClr val="tx2"/>
                </a:solidFill>
              </a:rPr>
              <a:t>esigned </a:t>
            </a:r>
            <a:r>
              <a:rPr lang="en-US" sz="2000" dirty="0">
                <a:solidFill>
                  <a:schemeClr val="tx2"/>
                </a:solidFill>
              </a:rPr>
              <a:t>for children in preschool and early elementary grades, </a:t>
            </a:r>
            <a:r>
              <a:rPr lang="en-US" sz="2000" dirty="0" smtClean="0">
                <a:solidFill>
                  <a:schemeClr val="tx2"/>
                </a:solidFill>
              </a:rPr>
              <a:t>but aspects </a:t>
            </a:r>
            <a:r>
              <a:rPr lang="en-US" sz="2000" dirty="0">
                <a:solidFill>
                  <a:schemeClr val="tx2"/>
                </a:solidFill>
              </a:rPr>
              <a:t>of it would apply to all grades.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900" dirty="0" smtClean="0">
              <a:solidFill>
                <a:schemeClr val="tx2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Teachers </a:t>
            </a:r>
            <a:r>
              <a:rPr lang="en-US" sz="2000" dirty="0">
                <a:solidFill>
                  <a:schemeClr val="tx2"/>
                </a:solidFill>
              </a:rPr>
              <a:t>spend </a:t>
            </a:r>
            <a:r>
              <a:rPr lang="en-US" sz="2000" dirty="0" smtClean="0">
                <a:solidFill>
                  <a:schemeClr val="tx2"/>
                </a:solidFill>
              </a:rPr>
              <a:t>individual time </a:t>
            </a:r>
            <a:r>
              <a:rPr lang="en-US" sz="2000" dirty="0">
                <a:solidFill>
                  <a:schemeClr val="tx2"/>
                </a:solidFill>
              </a:rPr>
              <a:t>with </a:t>
            </a:r>
            <a:r>
              <a:rPr lang="en-US" sz="2000" dirty="0" smtClean="0">
                <a:solidFill>
                  <a:schemeClr val="tx2"/>
                </a:solidFill>
              </a:rPr>
              <a:t>students</a:t>
            </a:r>
            <a:endParaRPr lang="en-US" sz="900" dirty="0" smtClean="0">
              <a:solidFill>
                <a:schemeClr val="tx2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Help </a:t>
            </a:r>
            <a:r>
              <a:rPr lang="en-US" sz="2000" dirty="0">
                <a:solidFill>
                  <a:schemeClr val="tx2"/>
                </a:solidFill>
              </a:rPr>
              <a:t>prevent behavior problems and reduce teacher-student conflict when problem behaviors occur. 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5874603"/>
            <a:ext cx="3810000" cy="830997"/>
          </a:xfrm>
          <a:prstGeom prst="rect">
            <a:avLst/>
          </a:prstGeom>
          <a:solidFill>
            <a:srgbClr val="DDE9EC">
              <a:lumMod val="90000"/>
            </a:srgbClr>
          </a:solidFill>
        </p:spPr>
        <p:txBody>
          <a:bodyPr wrap="square">
            <a:spAutoFit/>
          </a:bodyPr>
          <a:lstStyle/>
          <a:p>
            <a:pPr marL="1143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 LOOK Consultation</a:t>
            </a:r>
          </a:p>
          <a:p>
            <a:pPr marL="114300" lvl="0"/>
            <a:r>
              <a:rPr lang="en-US" sz="1600" i="1" dirty="0" smtClean="0"/>
              <a:t>(www.lookconsultation.org/resources/BankingTime-Resource1.pdf)</a:t>
            </a:r>
            <a:endParaRPr kumimoji="0" lang="en-US" sz="160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STE-1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0600" y="632342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Build </a:t>
            </a:r>
            <a:r>
              <a:rPr lang="en-US" sz="3600" dirty="0"/>
              <a:t>relationships with Students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>
                <a:solidFill>
                  <a:schemeClr val="bg2">
                    <a:lumMod val="50000"/>
                  </a:schemeClr>
                </a:solidFill>
              </a:rPr>
              <a:t>recommended strategies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Communicate your own experiences, thoughts, feelings</a:t>
            </a:r>
          </a:p>
          <a:p>
            <a:r>
              <a:rPr lang="en-US" sz="2800" dirty="0" smtClean="0"/>
              <a:t>Join students for lunch occasionally</a:t>
            </a:r>
          </a:p>
          <a:p>
            <a:r>
              <a:rPr lang="en-US" sz="2800" dirty="0" smtClean="0"/>
              <a:t>Have fun and use humor</a:t>
            </a:r>
          </a:p>
          <a:p>
            <a:r>
              <a:rPr lang="en-US" sz="2800" dirty="0" smtClean="0"/>
              <a:t>Attend sports/extra curricular activities</a:t>
            </a:r>
          </a:p>
          <a:p>
            <a:r>
              <a:rPr lang="en-US" sz="2800" dirty="0" smtClean="0"/>
              <a:t>Reflect upon how well you know your students</a:t>
            </a:r>
          </a:p>
          <a:p>
            <a:pPr lvl="1"/>
            <a:r>
              <a:rPr lang="en-US" sz="2400" dirty="0" smtClean="0"/>
              <a:t>Knowing your students activity</a:t>
            </a:r>
            <a:endParaRPr lang="en-US" sz="2400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839014"/>
            <a:ext cx="2362200" cy="17165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STE-1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9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Knowing your </a:t>
            </a:r>
            <a:br>
              <a:rPr lang="en-US" dirty="0" smtClean="0"/>
            </a:br>
            <a:r>
              <a:rPr lang="en-US" dirty="0" smtClean="0"/>
              <a:t>students activity</a:t>
            </a:r>
            <a:endParaRPr lang="en-US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676400"/>
            <a:ext cx="3886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 smtClean="0">
                <a:solidFill>
                  <a:schemeClr val="tx2"/>
                </a:solidFill>
              </a:rPr>
              <a:t>eacher fills in three columns: 1 = students names in class, 2 = something each student likes or is interested in, 3 = note if the student is aware that the teacher knows this about him/her.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Missing information may indicate that teacher needs to spend more time with child, engage in conversation more often, and/or connect with them more.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8194" y="5761655"/>
            <a:ext cx="3810000" cy="984885"/>
          </a:xfrm>
          <a:prstGeom prst="rect">
            <a:avLst/>
          </a:prstGeom>
          <a:solidFill>
            <a:srgbClr val="DDE9EC">
              <a:lumMod val="90000"/>
            </a:srgbClr>
          </a:solidFill>
        </p:spPr>
        <p:txBody>
          <a:bodyPr wrap="square">
            <a:spAutoFit/>
          </a:bodyPr>
          <a:lstStyle/>
          <a:p>
            <a:pPr marL="114300" lvl="0"/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Adapted from Responsive Classroom </a:t>
            </a:r>
            <a:r>
              <a:rPr lang="en-US" sz="1400" i="1" kern="0" dirty="0">
                <a:solidFill>
                  <a:prstClr val="black"/>
                </a:solidFill>
              </a:rPr>
              <a:t>(http://</a:t>
            </a:r>
            <a:r>
              <a:rPr lang="en-US" sz="1400" i="1" kern="0" dirty="0" smtClean="0">
                <a:solidFill>
                  <a:prstClr val="black"/>
                </a:solidFill>
              </a:rPr>
              <a:t>www.responsiveclassroom.org/blog/how-well-do-you-know-your-students)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51775"/>
            <a:ext cx="4658924" cy="4877625"/>
          </a:xfrm>
          <a:ln>
            <a:solidFill>
              <a:schemeClr val="accent1"/>
            </a:solidFill>
          </a:ln>
        </p:spPr>
      </p:pic>
      <p:pic>
        <p:nvPicPr>
          <p:cNvPr id="3" name="STE-1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06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9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Build relationships with Students</a:t>
            </a:r>
            <a:br>
              <a:rPr lang="en-US" sz="3600" dirty="0"/>
            </a:br>
            <a:r>
              <a:rPr lang="en-US" sz="2700" dirty="0">
                <a:solidFill>
                  <a:schemeClr val="bg2">
                    <a:lumMod val="50000"/>
                  </a:schemeClr>
                </a:solidFill>
              </a:rPr>
              <a:t>recommended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Provide school-wide activities that include teacher and student participation</a:t>
            </a:r>
          </a:p>
          <a:p>
            <a:pPr marL="114300" indent="0">
              <a:buNone/>
            </a:pPr>
            <a:endParaRPr lang="en-US" sz="2800" dirty="0"/>
          </a:p>
          <a:p>
            <a:r>
              <a:rPr lang="en-US" sz="2800" dirty="0" smtClean="0"/>
              <a:t>Advocate for your students</a:t>
            </a:r>
          </a:p>
          <a:p>
            <a:endParaRPr lang="en-US" sz="2800" dirty="0"/>
          </a:p>
          <a:p>
            <a:r>
              <a:rPr lang="en-US" sz="2800" dirty="0" smtClean="0"/>
              <a:t>Communicate positive messages about students to their homes</a:t>
            </a:r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080">
            <a:off x="7143229" y="3158841"/>
            <a:ext cx="1280329" cy="128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STE-1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2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Implement an evidence-based SEL program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recommended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Use one that has been shown to strengthen social-emotional competencies and teacher-student relationships</a:t>
            </a:r>
          </a:p>
          <a:p>
            <a:pPr lvl="2"/>
            <a:r>
              <a:rPr lang="en-US" sz="2000" dirty="0"/>
              <a:t>Responsive Classroom</a:t>
            </a:r>
          </a:p>
          <a:p>
            <a:pPr lvl="2"/>
            <a:r>
              <a:rPr lang="en-US" sz="2000" dirty="0"/>
              <a:t>4Rs</a:t>
            </a:r>
          </a:p>
          <a:p>
            <a:pPr lvl="2"/>
            <a:r>
              <a:rPr lang="en-US" sz="2000" dirty="0"/>
              <a:t>RULER</a:t>
            </a:r>
          </a:p>
          <a:p>
            <a:pPr lvl="2"/>
            <a:r>
              <a:rPr lang="en-US" sz="2000" dirty="0"/>
              <a:t>Second Step</a:t>
            </a:r>
          </a:p>
          <a:p>
            <a:pPr lvl="2"/>
            <a:endParaRPr lang="en-US" sz="2000" dirty="0"/>
          </a:p>
          <a:p>
            <a:r>
              <a:rPr lang="en-US" sz="1800" dirty="0"/>
              <a:t>See CASEL.org for a list of such</a:t>
            </a:r>
          </a:p>
          <a:p>
            <a:pPr marL="114300" indent="0">
              <a:buNone/>
            </a:pPr>
            <a:r>
              <a:rPr lang="en-US" sz="1800" dirty="0"/>
              <a:t> programs, and descriptions of </a:t>
            </a:r>
            <a:r>
              <a:rPr lang="en-US" sz="1800" dirty="0" smtClean="0"/>
              <a:t>each</a:t>
            </a:r>
            <a:endParaRPr lang="en-US" sz="1800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664" y="3344840"/>
            <a:ext cx="3678736" cy="24463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STE-1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0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step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4318893" cy="4953000"/>
          </a:xfrm>
          <a:ln>
            <a:solidFill>
              <a:schemeClr val="accent1"/>
            </a:solidFill>
          </a:ln>
        </p:spPr>
      </p:pic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752600"/>
            <a:ext cx="4267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</a:rPr>
              <a:t>Targets comprehensive SEL skills</a:t>
            </a:r>
          </a:p>
          <a:p>
            <a:endParaRPr lang="en-US" sz="22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</a:rPr>
              <a:t>Tied to improved social skills and prosocial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</a:rPr>
              <a:t>Reduces several externalizing and internalizing behaviors related to peer acceptance</a:t>
            </a:r>
            <a:r>
              <a:rPr lang="en-US" sz="2200" baseline="30000" dirty="0" smtClean="0">
                <a:solidFill>
                  <a:schemeClr val="tx2"/>
                </a:solidFill>
              </a:rPr>
              <a:t>65-67</a:t>
            </a:r>
            <a:endParaRPr lang="en-US" sz="2200" baseline="300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5874603"/>
            <a:ext cx="3810000" cy="830997"/>
          </a:xfrm>
          <a:prstGeom prst="rect">
            <a:avLst/>
          </a:prstGeom>
          <a:solidFill>
            <a:srgbClr val="DDE9EC">
              <a:lumMod val="90000"/>
            </a:srgbClr>
          </a:solidFill>
        </p:spPr>
        <p:txBody>
          <a:bodyPr wrap="square">
            <a:spAutoFit/>
          </a:bodyPr>
          <a:lstStyle/>
          <a:p>
            <a:pPr marL="114300"/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</a:t>
            </a:r>
            <a:r>
              <a:rPr kumimoji="0" lang="en-US" sz="1600" b="1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Committee for Children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1600" i="1" dirty="0"/>
              <a:t>http://</a:t>
            </a:r>
            <a:r>
              <a:rPr lang="en-US" sz="1600" i="1" dirty="0" smtClean="0"/>
              <a:t>www.cfchildren.org/second-step)</a:t>
            </a:r>
            <a:endParaRPr lang="en-US" sz="1600" i="1" dirty="0"/>
          </a:p>
        </p:txBody>
      </p:sp>
      <p:pic>
        <p:nvPicPr>
          <p:cNvPr id="3" name="STE-1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0600" y="632342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4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 rot="20638845">
            <a:off x="950834" y="1418582"/>
            <a:ext cx="7162800" cy="4191000"/>
          </a:xfrm>
          <a:prstGeom prst="roundRect">
            <a:avLst/>
          </a:prstGeom>
          <a:solidFill>
            <a:schemeClr val="accent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+mj-lt"/>
              </a:rPr>
              <a:t>Recommended Strategies</a:t>
            </a:r>
          </a:p>
          <a:p>
            <a:pPr algn="ctr"/>
            <a:r>
              <a:rPr lang="en-US" sz="5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Students with Tier 2 &amp; 3 support needs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STE-1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5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Teacher-student relationships?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/>
              <a:t>Q</a:t>
            </a:r>
            <a:r>
              <a:rPr lang="en-US" dirty="0" smtClean="0"/>
              <a:t>uality </a:t>
            </a:r>
            <a:r>
              <a:rPr lang="en-US" dirty="0"/>
              <a:t>of the interactions between teachers and students within a classroom and school-wide </a:t>
            </a:r>
            <a:r>
              <a:rPr lang="en-US" dirty="0" smtClean="0"/>
              <a:t>context</a:t>
            </a:r>
          </a:p>
          <a:p>
            <a:r>
              <a:rPr lang="en-US" dirty="0"/>
              <a:t>T</a:t>
            </a:r>
            <a:r>
              <a:rPr lang="en-US" dirty="0" smtClean="0"/>
              <a:t>eacher-student </a:t>
            </a:r>
            <a:r>
              <a:rPr lang="en-US" dirty="0"/>
              <a:t>relationships </a:t>
            </a:r>
            <a:r>
              <a:rPr lang="en-US" dirty="0" smtClean="0"/>
              <a:t>often considered to have three </a:t>
            </a:r>
            <a:r>
              <a:rPr lang="en-US" dirty="0"/>
              <a:t>different qualities: </a:t>
            </a:r>
            <a:endParaRPr lang="en-US" b="1" i="1" dirty="0" smtClean="0">
              <a:solidFill>
                <a:schemeClr val="accent1"/>
              </a:solidFill>
            </a:endParaRPr>
          </a:p>
          <a:p>
            <a:pPr lvl="1"/>
            <a:r>
              <a:rPr lang="en-US" b="1" i="1" dirty="0">
                <a:solidFill>
                  <a:schemeClr val="accent1"/>
                </a:solidFill>
              </a:rPr>
              <a:t>E</a:t>
            </a:r>
            <a:r>
              <a:rPr lang="en-US" b="1" i="1" dirty="0" smtClean="0">
                <a:solidFill>
                  <a:schemeClr val="accent1"/>
                </a:solidFill>
              </a:rPr>
              <a:t>motional support</a:t>
            </a:r>
            <a:endParaRPr lang="en-US" i="1" dirty="0"/>
          </a:p>
          <a:p>
            <a:pPr lvl="1"/>
            <a:r>
              <a:rPr lang="en-US" b="1" i="1" dirty="0" smtClean="0">
                <a:solidFill>
                  <a:schemeClr val="accent1"/>
                </a:solidFill>
              </a:rPr>
              <a:t>Classroom organization</a:t>
            </a:r>
            <a:endParaRPr lang="en-US" i="1" dirty="0"/>
          </a:p>
          <a:p>
            <a:pPr lvl="1"/>
            <a:r>
              <a:rPr lang="en-US" b="1" i="1" dirty="0">
                <a:solidFill>
                  <a:schemeClr val="accent1"/>
                </a:solidFill>
              </a:rPr>
              <a:t>I</a:t>
            </a:r>
            <a:r>
              <a:rPr lang="en-US" b="1" i="1" dirty="0" smtClean="0">
                <a:solidFill>
                  <a:schemeClr val="accent1"/>
                </a:solidFill>
              </a:rPr>
              <a:t>nstructional support</a:t>
            </a:r>
            <a:r>
              <a:rPr lang="en-US" b="1" baseline="30000" dirty="0" smtClean="0">
                <a:solidFill>
                  <a:schemeClr val="accent1"/>
                </a:solidFill>
              </a:rPr>
              <a:t>1</a:t>
            </a:r>
            <a:endParaRPr lang="en-US" sz="1600" baseline="30000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Emotional support </a:t>
            </a:r>
            <a:r>
              <a:rPr lang="en-US" dirty="0" smtClean="0"/>
              <a:t>is the focus in this presentation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36034"/>
            <a:ext cx="2840946" cy="189044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STE-1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8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AT TIER 2 &amp; 3</a:t>
            </a:r>
            <a:br>
              <a:rPr lang="en-US" dirty="0" smtClean="0"/>
            </a:br>
            <a:r>
              <a:rPr lang="en-US" sz="2200" b="1" dirty="0">
                <a:solidFill>
                  <a:srgbClr val="DDE9EC">
                    <a:lumMod val="50000"/>
                  </a:srgbClr>
                </a:solidFill>
              </a:rPr>
              <a:t>Recommended Strategies</a:t>
            </a:r>
            <a:endParaRPr lang="en-US" sz="27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Apply the strategies already mentioned as appropriate at the universal level and for all students</a:t>
            </a:r>
          </a:p>
          <a:p>
            <a:pPr lvl="1"/>
            <a:r>
              <a:rPr lang="en-US" dirty="0" smtClean="0"/>
              <a:t>With greater frequency and intensity</a:t>
            </a:r>
          </a:p>
          <a:p>
            <a:pPr lvl="1"/>
            <a:r>
              <a:rPr lang="en-US" dirty="0" smtClean="0"/>
              <a:t>More comprehensive</a:t>
            </a:r>
          </a:p>
          <a:p>
            <a:pPr lvl="1"/>
            <a:r>
              <a:rPr lang="en-US" dirty="0" smtClean="0"/>
              <a:t>More individualized</a:t>
            </a:r>
          </a:p>
          <a:p>
            <a:endParaRPr lang="en-US" dirty="0" smtClean="0"/>
          </a:p>
          <a:p>
            <a:r>
              <a:rPr lang="en-US" dirty="0" smtClean="0"/>
              <a:t>Provide social skills/SEL training related to prosocial skills</a:t>
            </a:r>
          </a:p>
          <a:p>
            <a:pPr lvl="1"/>
            <a:r>
              <a:rPr lang="en-US" dirty="0" smtClean="0"/>
              <a:t>Universal or Tiers 2/3</a:t>
            </a:r>
          </a:p>
        </p:txBody>
      </p:sp>
      <p:pic>
        <p:nvPicPr>
          <p:cNvPr id="5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Image result for friendly kid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504" y="2667000"/>
            <a:ext cx="2619375" cy="174307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STE-1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8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AT TIER 2 &amp; 3</a:t>
            </a:r>
            <a:br>
              <a:rPr lang="en-US" dirty="0" smtClean="0"/>
            </a:br>
            <a:r>
              <a:rPr lang="en-US" sz="2200" b="1" dirty="0">
                <a:solidFill>
                  <a:srgbClr val="DDE9EC">
                    <a:lumMod val="50000"/>
                  </a:srgbClr>
                </a:solidFill>
              </a:rPr>
              <a:t>Recommended Strategies</a:t>
            </a:r>
            <a:endParaRPr lang="en-US" sz="27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/>
              <a:t>Collaborate with </a:t>
            </a:r>
            <a:r>
              <a:rPr lang="en-US" dirty="0" smtClean="0"/>
              <a:t>families</a:t>
            </a:r>
          </a:p>
          <a:p>
            <a:endParaRPr lang="en-US" dirty="0" smtClean="0"/>
          </a:p>
          <a:p>
            <a:r>
              <a:rPr lang="en-US" dirty="0" smtClean="0"/>
              <a:t>Where appropriate (e.g. Tier 3) develop a behavioral contract</a:t>
            </a:r>
          </a:p>
          <a:p>
            <a:pPr lvl="1"/>
            <a:r>
              <a:rPr lang="en-US" dirty="0" smtClean="0"/>
              <a:t>Targeting specific social skills</a:t>
            </a:r>
          </a:p>
          <a:p>
            <a:pPr marL="411480" lvl="1" indent="0">
              <a:buNone/>
            </a:pPr>
            <a:endParaRPr lang="en-US" dirty="0" smtClean="0"/>
          </a:p>
          <a:p>
            <a:r>
              <a:rPr lang="en-US" dirty="0" smtClean="0"/>
              <a:t>Consider implementing elements of Check &amp; Connect intervention</a:t>
            </a:r>
          </a:p>
          <a:p>
            <a:pPr lvl="1"/>
            <a:r>
              <a:rPr lang="en-US" sz="1800" dirty="0" smtClean="0"/>
              <a:t>Students less likely to drop</a:t>
            </a:r>
          </a:p>
          <a:p>
            <a:pPr marL="411480" lvl="1" indent="0">
              <a:buNone/>
            </a:pPr>
            <a:r>
              <a:rPr lang="en-US" sz="1800" dirty="0" smtClean="0"/>
              <a:t>   out of school</a:t>
            </a:r>
            <a:r>
              <a:rPr lang="en-US" sz="1800" baseline="30000" dirty="0" smtClean="0"/>
              <a:t>68</a:t>
            </a:r>
          </a:p>
          <a:p>
            <a:pPr lvl="1"/>
            <a:r>
              <a:rPr lang="en-US" sz="1800" dirty="0" smtClean="0"/>
              <a:t>Related to increases in school</a:t>
            </a:r>
          </a:p>
          <a:p>
            <a:pPr marL="411480" lvl="1" indent="0">
              <a:buNone/>
            </a:pPr>
            <a:r>
              <a:rPr lang="en-US" sz="1800" dirty="0" smtClean="0"/>
              <a:t>   engagement</a:t>
            </a:r>
            <a:r>
              <a:rPr lang="en-US" sz="1800" baseline="30000" dirty="0" smtClean="0"/>
              <a:t>69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24398"/>
            <a:ext cx="3429000" cy="19604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TE-12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7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Check and connect </a:t>
            </a:r>
            <a:br>
              <a:rPr lang="en-US" dirty="0" smtClean="0"/>
            </a:br>
            <a:r>
              <a:rPr lang="en-US" dirty="0" smtClean="0"/>
              <a:t>intervention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4132" b="2382"/>
          <a:stretch/>
        </p:blipFill>
        <p:spPr>
          <a:xfrm>
            <a:off x="3657600" y="1752600"/>
            <a:ext cx="5302325" cy="4524315"/>
          </a:xfrm>
          <a:ln>
            <a:solidFill>
              <a:schemeClr val="accent1"/>
            </a:solidFill>
          </a:ln>
        </p:spPr>
      </p:pic>
      <p:pic>
        <p:nvPicPr>
          <p:cNvPr id="5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94" y="2286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752600"/>
            <a:ext cx="320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A school staff member </a:t>
            </a:r>
            <a:r>
              <a:rPr lang="en-US" dirty="0">
                <a:solidFill>
                  <a:schemeClr val="tx2"/>
                </a:solidFill>
              </a:rPr>
              <a:t>regularly assesses the student’s behaviors associated with </a:t>
            </a:r>
            <a:r>
              <a:rPr lang="en-US" dirty="0" smtClean="0">
                <a:solidFill>
                  <a:schemeClr val="tx2"/>
                </a:solidFill>
              </a:rPr>
              <a:t>engagement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dirty="0">
                <a:solidFill>
                  <a:schemeClr val="tx2"/>
                </a:solidFill>
              </a:rPr>
              <a:t>staff member connects with others to implement interventions to increase </a:t>
            </a:r>
            <a:r>
              <a:rPr lang="en-US" dirty="0" smtClean="0">
                <a:solidFill>
                  <a:schemeClr val="tx2"/>
                </a:solidFill>
              </a:rPr>
              <a:t>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Example </a:t>
            </a:r>
            <a:r>
              <a:rPr lang="en-US" dirty="0">
                <a:solidFill>
                  <a:schemeClr val="tx2"/>
                </a:solidFill>
              </a:rPr>
              <a:t>of monitoring form for teachers and administrators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5936159"/>
            <a:ext cx="3352800" cy="769441"/>
          </a:xfrm>
          <a:prstGeom prst="rect">
            <a:avLst/>
          </a:prstGeom>
          <a:solidFill>
            <a:srgbClr val="DDE9EC">
              <a:lumMod val="90000"/>
            </a:srgbClr>
          </a:solidFill>
        </p:spPr>
        <p:txBody>
          <a:bodyPr wrap="square">
            <a:spAutoFit/>
          </a:bodyPr>
          <a:lstStyle/>
          <a:p>
            <a:pPr marL="1143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 University</a:t>
            </a:r>
            <a:r>
              <a:rPr kumimoji="0" lang="en-US" sz="1600" b="1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Minnesota</a:t>
            </a:r>
          </a:p>
          <a:p>
            <a:pPr marL="114300"/>
            <a:r>
              <a:rPr lang="en-US" sz="1400" dirty="0" smtClean="0"/>
              <a:t>(http</a:t>
            </a:r>
            <a:r>
              <a:rPr lang="en-US" sz="1400" dirty="0"/>
              <a:t>://checkandconnect.umn.edu/resources.html#adminresources </a:t>
            </a:r>
            <a:r>
              <a:rPr lang="en-US" sz="1400" dirty="0" smtClean="0"/>
              <a:t>)</a:t>
            </a:r>
            <a:endParaRPr lang="en-US" sz="1200" dirty="0"/>
          </a:p>
        </p:txBody>
      </p:sp>
      <p:pic>
        <p:nvPicPr>
          <p:cNvPr id="3" name="STE-13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06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 rot="20638845">
            <a:off x="950834" y="1418583"/>
            <a:ext cx="7162800" cy="4191000"/>
          </a:xfrm>
          <a:prstGeom prst="roundRect">
            <a:avLst/>
          </a:prstGeom>
          <a:solidFill>
            <a:schemeClr val="accent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prstClr val="black"/>
                </a:solidFill>
                <a:latin typeface="Book Antiqua"/>
              </a:rPr>
              <a:t>Making a Plan</a:t>
            </a:r>
          </a:p>
          <a:p>
            <a:pPr algn="ctr"/>
            <a:r>
              <a:rPr lang="en-US" sz="4400" b="1" i="1" dirty="0">
                <a:solidFill>
                  <a:schemeClr val="tx2"/>
                </a:solidFill>
              </a:rPr>
              <a:t>Who</a:t>
            </a:r>
            <a:r>
              <a:rPr lang="en-US" sz="4400" i="1" dirty="0">
                <a:solidFill>
                  <a:schemeClr val="tx2"/>
                </a:solidFill>
              </a:rPr>
              <a:t> is going to do </a:t>
            </a:r>
            <a:endParaRPr lang="en-US" sz="4400" i="1" dirty="0" smtClean="0">
              <a:solidFill>
                <a:schemeClr val="tx2"/>
              </a:solidFill>
            </a:endParaRPr>
          </a:p>
          <a:p>
            <a:pPr algn="ctr"/>
            <a:r>
              <a:rPr lang="en-US" sz="4400" b="1" i="1" dirty="0" smtClean="0">
                <a:solidFill>
                  <a:schemeClr val="tx2"/>
                </a:solidFill>
              </a:rPr>
              <a:t>what</a:t>
            </a:r>
            <a:r>
              <a:rPr lang="en-US" sz="4400" i="1" dirty="0" smtClean="0">
                <a:solidFill>
                  <a:schemeClr val="tx2"/>
                </a:solidFill>
              </a:rPr>
              <a:t> </a:t>
            </a:r>
            <a:r>
              <a:rPr lang="en-US" sz="4400" i="1" dirty="0">
                <a:solidFill>
                  <a:schemeClr val="tx2"/>
                </a:solidFill>
              </a:rPr>
              <a:t>actions by </a:t>
            </a:r>
          </a:p>
          <a:p>
            <a:pPr algn="ctr"/>
            <a:r>
              <a:rPr lang="en-US" sz="4400" b="1" i="1" dirty="0" smtClean="0">
                <a:solidFill>
                  <a:schemeClr val="tx2"/>
                </a:solidFill>
              </a:rPr>
              <a:t>when</a:t>
            </a:r>
            <a:r>
              <a:rPr lang="en-US" sz="4400" i="1" dirty="0" smtClean="0">
                <a:solidFill>
                  <a:schemeClr val="tx2"/>
                </a:solidFill>
              </a:rPr>
              <a:t>?  </a:t>
            </a:r>
            <a:endParaRPr lang="en-US" sz="4400" i="1" dirty="0">
              <a:solidFill>
                <a:schemeClr val="tx2"/>
              </a:solidFill>
            </a:endParaRPr>
          </a:p>
          <a:p>
            <a:pPr algn="ctr"/>
            <a:endParaRPr lang="en-US" sz="4400" b="1" dirty="0">
              <a:solidFill>
                <a:srgbClr val="DDE9EC">
                  <a:lumMod val="50000"/>
                </a:srgbClr>
              </a:solidFill>
              <a:latin typeface="Book Antiqua"/>
            </a:endParaRPr>
          </a:p>
        </p:txBody>
      </p:sp>
      <p:pic>
        <p:nvPicPr>
          <p:cNvPr id="3" name="Picture 2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ADA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E-1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7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Based on areas of need identified by data, check out other resources provided through the </a:t>
            </a:r>
            <a:r>
              <a:rPr lang="en-US" b="1" dirty="0" smtClean="0"/>
              <a:t>School Climate and Student Success</a:t>
            </a:r>
            <a:r>
              <a:rPr lang="en-US" dirty="0" smtClean="0"/>
              <a:t> </a:t>
            </a:r>
            <a:r>
              <a:rPr lang="en-US" b="1" dirty="0" smtClean="0"/>
              <a:t>Module Series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www.delawarepbs.org </a:t>
            </a:r>
          </a:p>
          <a:p>
            <a:endParaRPr lang="en-US" dirty="0"/>
          </a:p>
          <a:p>
            <a:r>
              <a:rPr lang="en-US" dirty="0" smtClean="0"/>
              <a:t>Questions can be directed to Sarah Hearn</a:t>
            </a:r>
          </a:p>
          <a:p>
            <a:r>
              <a:rPr lang="en-US" dirty="0" smtClean="0"/>
              <a:t>skhearn@udel.edu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00600"/>
            <a:ext cx="2143740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TE-1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6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Delaware School Climate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00600"/>
          </a:xfrm>
        </p:spPr>
        <p:txBody>
          <a:bodyPr/>
          <a:lstStyle/>
          <a:p>
            <a:r>
              <a:rPr lang="en-US" dirty="0"/>
              <a:t>On the </a:t>
            </a:r>
            <a:r>
              <a:rPr lang="en-US" i="1" dirty="0"/>
              <a:t>Delaware School Climate Survey</a:t>
            </a:r>
            <a:r>
              <a:rPr lang="en-US" dirty="0"/>
              <a:t>, </a:t>
            </a:r>
            <a:r>
              <a:rPr lang="en-US" dirty="0" smtClean="0"/>
              <a:t>teacher-student </a:t>
            </a:r>
            <a:r>
              <a:rPr lang="en-US" dirty="0"/>
              <a:t>relationships is captured by items </a:t>
            </a:r>
            <a:r>
              <a:rPr lang="en-US" dirty="0" smtClean="0"/>
              <a:t>assessing:</a:t>
            </a:r>
          </a:p>
          <a:p>
            <a:pPr lvl="1"/>
            <a:r>
              <a:rPr lang="en-US" sz="2400" b="1" dirty="0"/>
              <a:t>T</a:t>
            </a:r>
            <a:r>
              <a:rPr lang="en-US" sz="2400" b="1" dirty="0" smtClean="0"/>
              <a:t>eachers </a:t>
            </a:r>
            <a:r>
              <a:rPr lang="en-US" sz="2400" b="1" dirty="0"/>
              <a:t>caring about </a:t>
            </a:r>
            <a:r>
              <a:rPr lang="en-US" sz="2400" b="1" dirty="0" smtClean="0"/>
              <a:t>students</a:t>
            </a:r>
          </a:p>
          <a:p>
            <a:pPr lvl="1"/>
            <a:endParaRPr lang="en-US" sz="800" b="1" dirty="0" smtClean="0"/>
          </a:p>
          <a:p>
            <a:pPr lvl="1"/>
            <a:r>
              <a:rPr lang="en-US" sz="2400" b="1" dirty="0" smtClean="0"/>
              <a:t>Teachers liking students</a:t>
            </a:r>
          </a:p>
          <a:p>
            <a:pPr lvl="1"/>
            <a:endParaRPr lang="en-US" sz="800" b="1" dirty="0" smtClean="0"/>
          </a:p>
          <a:p>
            <a:pPr lvl="1"/>
            <a:r>
              <a:rPr lang="en-US" sz="2400" b="1" dirty="0" smtClean="0"/>
              <a:t>Teachers listening </a:t>
            </a:r>
            <a:r>
              <a:rPr lang="en-US" sz="2400" b="1" dirty="0"/>
              <a:t>to students when they have </a:t>
            </a:r>
            <a:r>
              <a:rPr lang="en-US" sz="2400" b="1" dirty="0" smtClean="0"/>
              <a:t>problems</a:t>
            </a:r>
          </a:p>
          <a:p>
            <a:pPr lvl="1"/>
            <a:endParaRPr lang="en-US" sz="800" b="1" dirty="0" smtClean="0"/>
          </a:p>
          <a:p>
            <a:pPr lvl="1"/>
            <a:r>
              <a:rPr lang="en-US" sz="2400" b="1" dirty="0" smtClean="0"/>
              <a:t>Teachers treating students of all races with respect</a:t>
            </a:r>
          </a:p>
          <a:p>
            <a:endParaRPr lang="en-US" sz="2000" dirty="0" smtClean="0"/>
          </a:p>
          <a:p>
            <a:r>
              <a:rPr lang="en-US" sz="2000" dirty="0" smtClean="0"/>
              <a:t>Primary focus of this module is student perceptions of teacher-student relationships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STE-1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0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are teacher-student relationships important?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70032051"/>
              </p:ext>
            </p:extLst>
          </p:nvPr>
        </p:nvGraphicFramePr>
        <p:xfrm>
          <a:off x="762000" y="1752600"/>
          <a:ext cx="7620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STE-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8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for individuals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458200" cy="4724400"/>
          </a:xfrm>
        </p:spPr>
        <p:txBody>
          <a:bodyPr numCol="2">
            <a:normAutofit/>
          </a:bodyPr>
          <a:lstStyle/>
          <a:p>
            <a:pPr lvl="0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Greater peer acceptance and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friendships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20-23</a:t>
            </a:r>
            <a:endParaRPr lang="en-US" sz="1700" baseline="30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US" sz="800" baseline="500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Greater comfort in seeking help from teachers and other adults in school, such as when being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bullied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15</a:t>
            </a:r>
            <a:endParaRPr lang="en-US" sz="1700" baseline="30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US" sz="800" baseline="500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Greater academic achievement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14, 24-25, 71 </a:t>
            </a:r>
            <a:endParaRPr lang="en-US" sz="1700" baseline="30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US" sz="800" baseline="500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Greater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academic initiative and engagement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26-29</a:t>
            </a:r>
            <a:endParaRPr lang="en-US" sz="1700" baseline="30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US" sz="800" baseline="500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Greater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self-esteem, cognitive competence, and internal locus of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control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30</a:t>
            </a:r>
            <a:endParaRPr lang="en-US" sz="1700" baseline="30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US" sz="800" baseline="500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Greater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school satisfaction, liking of school, and school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completion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31-33</a:t>
            </a:r>
            <a:endParaRPr lang="en-US" sz="1700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STE-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3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for classroom and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4582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At classroom and school level, teacher-student relationships influence norms and group behavior </a:t>
            </a:r>
          </a:p>
          <a:p>
            <a:pPr lvl="1"/>
            <a:r>
              <a:rPr lang="en-US" b="1" dirty="0" smtClean="0"/>
              <a:t>Mostly through classroom management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77053"/>
            <a:ext cx="3733800" cy="24749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" r="24406"/>
          <a:stretch/>
        </p:blipFill>
        <p:spPr bwMode="auto">
          <a:xfrm>
            <a:off x="4810170" y="3777053"/>
            <a:ext cx="3866566" cy="24749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STE-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2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5791200" y="3547737"/>
            <a:ext cx="2971800" cy="1752600"/>
          </a:xfrm>
          <a:prstGeom prst="ellipse">
            <a:avLst/>
          </a:prstGeom>
          <a:solidFill>
            <a:schemeClr val="accent3"/>
          </a:solidFill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799" y="1902022"/>
            <a:ext cx="4571999" cy="26699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7211" y="2057400"/>
            <a:ext cx="4563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Teacher-Student Relationship </a:t>
            </a:r>
            <a:r>
              <a:rPr lang="en-US" sz="4000" b="1" dirty="0" smtClean="0">
                <a:latin typeface="+mj-lt"/>
              </a:rPr>
              <a:t>Contributing Factors</a:t>
            </a:r>
            <a:endParaRPr lang="en-US" sz="4000" b="1" dirty="0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91200" y="1140740"/>
            <a:ext cx="2971800" cy="1752600"/>
          </a:xfrm>
          <a:prstGeom prst="ellipse">
            <a:avLst/>
          </a:prstGeom>
          <a:solidFill>
            <a:schemeClr val="accent3"/>
          </a:solidFill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1482033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Student Characteristics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34100" y="3749417"/>
            <a:ext cx="236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Classrooms </a:t>
            </a:r>
          </a:p>
          <a:p>
            <a:pPr algn="ctr"/>
            <a:r>
              <a:rPr lang="en-US" sz="2800" b="1" dirty="0" smtClean="0"/>
              <a:t>&amp;</a:t>
            </a:r>
          </a:p>
          <a:p>
            <a:pPr algn="ctr"/>
            <a:r>
              <a:rPr lang="en-US" sz="2800" b="1" dirty="0" smtClean="0"/>
              <a:t> Teachers</a:t>
            </a:r>
            <a:endParaRPr lang="en-US" sz="2800" b="1" dirty="0"/>
          </a:p>
        </p:txBody>
      </p:sp>
      <p:cxnSp>
        <p:nvCxnSpPr>
          <p:cNvPr id="38" name="Straight Connector 37"/>
          <p:cNvCxnSpPr>
            <a:endCxn id="6" idx="2"/>
          </p:cNvCxnSpPr>
          <p:nvPr/>
        </p:nvCxnSpPr>
        <p:spPr>
          <a:xfrm flipV="1">
            <a:off x="4923746" y="2017040"/>
            <a:ext cx="867454" cy="119452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929290" y="3152156"/>
            <a:ext cx="867454" cy="119452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TE-1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11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60672" cy="1039427"/>
          </a:xfrm>
        </p:spPr>
        <p:txBody>
          <a:bodyPr>
            <a:normAutofit/>
          </a:bodyPr>
          <a:lstStyle/>
          <a:p>
            <a:r>
              <a:rPr lang="en-US" dirty="0" smtClean="0"/>
              <a:t>Student Characteristics</a:t>
            </a:r>
            <a:br>
              <a:rPr lang="en-US" dirty="0" smtClean="0"/>
            </a:br>
            <a:r>
              <a:rPr lang="en-US" sz="2700" b="1" dirty="0" smtClean="0">
                <a:solidFill>
                  <a:schemeClr val="bg2">
                    <a:lumMod val="50000"/>
                  </a:schemeClr>
                </a:solidFill>
              </a:rPr>
              <a:t>Contributing factors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8305800" cy="4723741"/>
          </a:xfrm>
        </p:spPr>
        <p:txBody>
          <a:bodyPr>
            <a:normAutofit/>
          </a:bodyPr>
          <a:lstStyle/>
          <a:p>
            <a:r>
              <a:rPr lang="en-US" dirty="0" smtClean="0"/>
              <a:t>Students with the following characteristics tend to have less close relationships with teachers: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114300" indent="0">
              <a:buNone/>
            </a:pPr>
            <a:endParaRPr lang="en-US" sz="9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Frequent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antisocial or aggressive behaviors and behavior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problems</a:t>
            </a:r>
            <a:r>
              <a:rPr lang="en-US" b="1" baseline="30000" dirty="0" smtClean="0">
                <a:solidFill>
                  <a:schemeClr val="accent1">
                    <a:lumMod val="75000"/>
                  </a:schemeClr>
                </a:solidFill>
              </a:rPr>
              <a:t>35-36</a:t>
            </a:r>
            <a:endParaRPr lang="en-US" b="1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Shy tendencies</a:t>
            </a:r>
            <a:r>
              <a:rPr lang="en-US" b="1" baseline="30000" dirty="0" smtClean="0">
                <a:solidFill>
                  <a:schemeClr val="accent1">
                    <a:lumMod val="75000"/>
                  </a:schemeClr>
                </a:solidFill>
              </a:rPr>
              <a:t>37</a:t>
            </a:r>
            <a:endParaRPr lang="en-US" sz="1600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Greater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internalizing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problems,</a:t>
            </a:r>
          </a:p>
          <a:p>
            <a:pPr marL="411480" lvl="1" indent="0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such as anxiety and depression</a:t>
            </a:r>
            <a:r>
              <a:rPr lang="en-US" b="1" baseline="30000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endParaRPr lang="en-US" sz="16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222" y="4353955"/>
            <a:ext cx="3183578" cy="21223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STE-1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3694</TotalTime>
  <Words>1560</Words>
  <Application>Microsoft Office PowerPoint</Application>
  <PresentationFormat>On-screen Show (4:3)</PresentationFormat>
  <Paragraphs>340</Paragraphs>
  <Slides>34</Slides>
  <Notes>34</Notes>
  <HiddenSlides>0</HiddenSlides>
  <MMClips>34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Apothecary</vt:lpstr>
      <vt:lpstr>Teacher-Student Relationships</vt:lpstr>
      <vt:lpstr>Module Structure</vt:lpstr>
      <vt:lpstr>What are Teacher-student relationships?</vt:lpstr>
      <vt:lpstr>Delaware School Climate Survey</vt:lpstr>
      <vt:lpstr>Why are teacher-student relationships important?</vt:lpstr>
      <vt:lpstr>Impact for individuals</vt:lpstr>
      <vt:lpstr>Impact for classroom and school</vt:lpstr>
      <vt:lpstr>PowerPoint Presentation</vt:lpstr>
      <vt:lpstr>Student Characteristics Contributing factors</vt:lpstr>
      <vt:lpstr>Student characteristics Contributing factors</vt:lpstr>
      <vt:lpstr>PowerPoint Presentation</vt:lpstr>
      <vt:lpstr>PowerPoint Presentation</vt:lpstr>
      <vt:lpstr>PowerPoint Presentation</vt:lpstr>
      <vt:lpstr>PowerPoint Presentation</vt:lpstr>
      <vt:lpstr>Recommended Evidence-Based Strategies and Interventions</vt:lpstr>
      <vt:lpstr>Data analysis Recommended  strategies &amp; Interventions: tier 1</vt:lpstr>
      <vt:lpstr>         Conducting focus groups</vt:lpstr>
      <vt:lpstr>Classroom management &amp; School-wide discipline recommended strategies</vt:lpstr>
      <vt:lpstr>Effective use  of praise and acknowledgement</vt:lpstr>
      <vt:lpstr>Classroom management &amp; School-wide discipline recommended strategies</vt:lpstr>
      <vt:lpstr>      reflective action plan</vt:lpstr>
      <vt:lpstr>Build relationships with Students recommended strategies</vt:lpstr>
      <vt:lpstr>Banking time</vt:lpstr>
      <vt:lpstr>Build relationships with Students recommended strategies</vt:lpstr>
      <vt:lpstr>Knowing your  students activity</vt:lpstr>
      <vt:lpstr>Build relationships with Students recommended strategies</vt:lpstr>
      <vt:lpstr>Implement an evidence-based SEL program recommended strategies</vt:lpstr>
      <vt:lpstr>Second step</vt:lpstr>
      <vt:lpstr>PowerPoint Presentation</vt:lpstr>
      <vt:lpstr>STUDENTS AT TIER 2 &amp; 3 Recommended Strategies</vt:lpstr>
      <vt:lpstr>STUDENTS AT TIER 2 &amp; 3 Recommended Strategies</vt:lpstr>
      <vt:lpstr>Check and connect  intervention</vt:lpstr>
      <vt:lpstr>PowerPoint Presentation</vt:lpstr>
      <vt:lpstr>Thank you</vt:lpstr>
    </vt:vector>
  </TitlesOfParts>
  <Company>University of Delaware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Teacher-Student Relationships</dc:title>
  <dc:creator>Lindsey Mantz</dc:creator>
  <cp:lastModifiedBy>Angela Harris</cp:lastModifiedBy>
  <cp:revision>302</cp:revision>
  <dcterms:created xsi:type="dcterms:W3CDTF">2015-07-17T15:29:16Z</dcterms:created>
  <dcterms:modified xsi:type="dcterms:W3CDTF">2017-01-04T19:16:57Z</dcterms:modified>
</cp:coreProperties>
</file>