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2"/>
  </p:sldMasterIdLst>
  <p:notesMasterIdLst>
    <p:notesMasterId r:id="rId42"/>
  </p:notesMasterIdLst>
  <p:handoutMasterIdLst>
    <p:handoutMasterId r:id="rId43"/>
  </p:handoutMasterIdLst>
  <p:sldIdLst>
    <p:sldId id="423" r:id="rId3"/>
    <p:sldId id="426" r:id="rId4"/>
    <p:sldId id="427" r:id="rId5"/>
    <p:sldId id="432" r:id="rId6"/>
    <p:sldId id="434" r:id="rId7"/>
    <p:sldId id="437" r:id="rId8"/>
    <p:sldId id="439" r:id="rId9"/>
    <p:sldId id="303" r:id="rId10"/>
    <p:sldId id="379" r:id="rId11"/>
    <p:sldId id="380" r:id="rId12"/>
    <p:sldId id="384" r:id="rId13"/>
    <p:sldId id="382" r:id="rId14"/>
    <p:sldId id="383" r:id="rId15"/>
    <p:sldId id="386" r:id="rId16"/>
    <p:sldId id="387" r:id="rId17"/>
    <p:sldId id="389" r:id="rId18"/>
    <p:sldId id="390" r:id="rId19"/>
    <p:sldId id="392" r:id="rId20"/>
    <p:sldId id="393" r:id="rId21"/>
    <p:sldId id="394" r:id="rId22"/>
    <p:sldId id="396" r:id="rId23"/>
    <p:sldId id="397" r:id="rId24"/>
    <p:sldId id="398" r:id="rId25"/>
    <p:sldId id="400" r:id="rId26"/>
    <p:sldId id="401" r:id="rId27"/>
    <p:sldId id="403" r:id="rId28"/>
    <p:sldId id="404" r:id="rId29"/>
    <p:sldId id="406" r:id="rId30"/>
    <p:sldId id="407" r:id="rId31"/>
    <p:sldId id="409" r:id="rId32"/>
    <p:sldId id="410" r:id="rId33"/>
    <p:sldId id="412" r:id="rId34"/>
    <p:sldId id="413" r:id="rId35"/>
    <p:sldId id="414" r:id="rId36"/>
    <p:sldId id="416" r:id="rId37"/>
    <p:sldId id="417" r:id="rId38"/>
    <p:sldId id="419" r:id="rId39"/>
    <p:sldId id="420" r:id="rId40"/>
    <p:sldId id="422" r:id="rId41"/>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747"/>
    <a:srgbClr val="FF75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89320" autoAdjust="0"/>
  </p:normalViewPr>
  <p:slideViewPr>
    <p:cSldViewPr snapToGrid="0">
      <p:cViewPr varScale="1">
        <p:scale>
          <a:sx n="87" d="100"/>
          <a:sy n="87" d="100"/>
        </p:scale>
        <p:origin x="108" y="462"/>
      </p:cViewPr>
      <p:guideLst>
        <p:guide orient="horz" pos="2160"/>
        <p:guide pos="3840"/>
      </p:guideLst>
    </p:cSldViewPr>
  </p:slideViewPr>
  <p:notesTextViewPr>
    <p:cViewPr>
      <p:scale>
        <a:sx n="1" d="1"/>
        <a:sy n="1" d="1"/>
      </p:scale>
      <p:origin x="0" y="0"/>
    </p:cViewPr>
  </p:notesTextViewPr>
  <p:sorterViewPr>
    <p:cViewPr>
      <p:scale>
        <a:sx n="60" d="100"/>
        <a:sy n="60" d="100"/>
      </p:scale>
      <p:origin x="0" y="5166"/>
    </p:cViewPr>
  </p:sorterViewPr>
  <p:notesViewPr>
    <p:cSldViewPr snapToGrid="0" showGuides="1">
      <p:cViewPr varScale="1">
        <p:scale>
          <a:sx n="76" d="100"/>
          <a:sy n="76" d="100"/>
        </p:scale>
        <p:origin x="177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Sheet1!$B$1</c:f>
              <c:strCache>
                <c:ptCount val="1"/>
                <c:pt idx="0">
                  <c:v>Tier I</c:v>
                </c:pt>
              </c:strCache>
            </c:strRef>
          </c:tx>
          <c:invertIfNegative val="0"/>
          <c:cat>
            <c:strRef>
              <c:f>Sheet1!$A$2:$A$4</c:f>
              <c:strCache>
                <c:ptCount val="3"/>
                <c:pt idx="0">
                  <c:v>Teams</c:v>
                </c:pt>
                <c:pt idx="1">
                  <c:v>Implementation</c:v>
                </c:pt>
                <c:pt idx="2">
                  <c:v>Evaluation</c:v>
                </c:pt>
              </c:strCache>
            </c:strRef>
          </c:cat>
          <c:val>
            <c:numRef>
              <c:f>Sheet1!$B$2:$B$4</c:f>
              <c:numCache>
                <c:formatCode>0%</c:formatCode>
                <c:ptCount val="3"/>
                <c:pt idx="0">
                  <c:v>0.33</c:v>
                </c:pt>
                <c:pt idx="1">
                  <c:v>0.43</c:v>
                </c:pt>
                <c:pt idx="2">
                  <c:v>0.25</c:v>
                </c:pt>
              </c:numCache>
            </c:numRef>
          </c:val>
          <c:extLst>
            <c:ext xmlns:c16="http://schemas.microsoft.com/office/drawing/2014/chart" uri="{C3380CC4-5D6E-409C-BE32-E72D297353CC}">
              <c16:uniqueId val="{00000000-43B5-4705-93F8-24A82BAA2791}"/>
            </c:ext>
          </c:extLst>
        </c:ser>
        <c:dLbls>
          <c:showLegendKey val="0"/>
          <c:showVal val="0"/>
          <c:showCatName val="0"/>
          <c:showSerName val="0"/>
          <c:showPercent val="0"/>
          <c:showBubbleSize val="0"/>
        </c:dLbls>
        <c:gapWidth val="150"/>
        <c:axId val="104757888"/>
        <c:axId val="104771968"/>
      </c:barChart>
      <c:catAx>
        <c:axId val="104757888"/>
        <c:scaling>
          <c:orientation val="minMax"/>
        </c:scaling>
        <c:delete val="0"/>
        <c:axPos val="b"/>
        <c:numFmt formatCode="General" sourceLinked="0"/>
        <c:majorTickMark val="out"/>
        <c:minorTickMark val="none"/>
        <c:tickLblPos val="nextTo"/>
        <c:crossAx val="104771968"/>
        <c:crosses val="autoZero"/>
        <c:auto val="1"/>
        <c:lblAlgn val="ctr"/>
        <c:lblOffset val="100"/>
        <c:noMultiLvlLbl val="0"/>
      </c:catAx>
      <c:valAx>
        <c:axId val="104771968"/>
        <c:scaling>
          <c:orientation val="minMax"/>
        </c:scaling>
        <c:delete val="0"/>
        <c:axPos val="l"/>
        <c:majorGridlines/>
        <c:numFmt formatCode="0%" sourceLinked="1"/>
        <c:majorTickMark val="out"/>
        <c:minorTickMark val="none"/>
        <c:tickLblPos val="nextTo"/>
        <c:crossAx val="104757888"/>
        <c:crosses val="autoZero"/>
        <c:crossBetween val="between"/>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Sheet1!$E$1</c:f>
              <c:strCache>
                <c:ptCount val="1"/>
                <c:pt idx="0">
                  <c:v>Tier II</c:v>
                </c:pt>
              </c:strCache>
            </c:strRef>
          </c:tx>
          <c:invertIfNegative val="0"/>
          <c:cat>
            <c:strRef>
              <c:f>Sheet1!$D$2:$D$4</c:f>
              <c:strCache>
                <c:ptCount val="3"/>
                <c:pt idx="0">
                  <c:v>Teams</c:v>
                </c:pt>
                <c:pt idx="1">
                  <c:v>Interventions</c:v>
                </c:pt>
                <c:pt idx="2">
                  <c:v>Evaluation</c:v>
                </c:pt>
              </c:strCache>
            </c:strRef>
          </c:cat>
          <c:val>
            <c:numRef>
              <c:f>Sheet1!$E$2:$E$4</c:f>
              <c:numCache>
                <c:formatCode>0%</c:formatCode>
                <c:ptCount val="3"/>
                <c:pt idx="0">
                  <c:v>0.62</c:v>
                </c:pt>
                <c:pt idx="1">
                  <c:v>0.88</c:v>
                </c:pt>
                <c:pt idx="2">
                  <c:v>0.38</c:v>
                </c:pt>
              </c:numCache>
            </c:numRef>
          </c:val>
          <c:extLst>
            <c:ext xmlns:c16="http://schemas.microsoft.com/office/drawing/2014/chart" uri="{C3380CC4-5D6E-409C-BE32-E72D297353CC}">
              <c16:uniqueId val="{00000000-1879-4EB6-A097-D14095D2C213}"/>
            </c:ext>
          </c:extLst>
        </c:ser>
        <c:dLbls>
          <c:showLegendKey val="0"/>
          <c:showVal val="0"/>
          <c:showCatName val="0"/>
          <c:showSerName val="0"/>
          <c:showPercent val="0"/>
          <c:showBubbleSize val="0"/>
        </c:dLbls>
        <c:gapWidth val="150"/>
        <c:axId val="104783872"/>
        <c:axId val="104785408"/>
      </c:barChart>
      <c:catAx>
        <c:axId val="104783872"/>
        <c:scaling>
          <c:orientation val="minMax"/>
        </c:scaling>
        <c:delete val="0"/>
        <c:axPos val="b"/>
        <c:numFmt formatCode="General" sourceLinked="0"/>
        <c:majorTickMark val="out"/>
        <c:minorTickMark val="none"/>
        <c:tickLblPos val="nextTo"/>
        <c:crossAx val="104785408"/>
        <c:crosses val="autoZero"/>
        <c:auto val="1"/>
        <c:lblAlgn val="ctr"/>
        <c:lblOffset val="100"/>
        <c:noMultiLvlLbl val="0"/>
      </c:catAx>
      <c:valAx>
        <c:axId val="104785408"/>
        <c:scaling>
          <c:orientation val="minMax"/>
        </c:scaling>
        <c:delete val="1"/>
        <c:axPos val="l"/>
        <c:majorGridlines/>
        <c:numFmt formatCode="0%" sourceLinked="1"/>
        <c:majorTickMark val="out"/>
        <c:minorTickMark val="none"/>
        <c:tickLblPos val="nextTo"/>
        <c:crossAx val="104783872"/>
        <c:crosses val="autoZero"/>
        <c:crossBetween val="between"/>
      </c:valAx>
    </c:plotArea>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0"/>
          <c:order val="0"/>
          <c:tx>
            <c:strRef>
              <c:f>Sheet1!$H$1</c:f>
              <c:strCache>
                <c:ptCount val="1"/>
                <c:pt idx="0">
                  <c:v>Tier III</c:v>
                </c:pt>
              </c:strCache>
            </c:strRef>
          </c:tx>
          <c:invertIfNegative val="0"/>
          <c:cat>
            <c:strRef>
              <c:f>Sheet1!$G$2:$G$6</c:f>
              <c:strCache>
                <c:ptCount val="5"/>
                <c:pt idx="0">
                  <c:v>Teams</c:v>
                </c:pt>
                <c:pt idx="1">
                  <c:v>Resources</c:v>
                </c:pt>
                <c:pt idx="2">
                  <c:v>Assessment</c:v>
                </c:pt>
                <c:pt idx="3">
                  <c:v>Support Plan</c:v>
                </c:pt>
                <c:pt idx="4">
                  <c:v>Monitoring Adaptation</c:v>
                </c:pt>
              </c:strCache>
            </c:strRef>
          </c:cat>
          <c:val>
            <c:numRef>
              <c:f>Sheet1!$H$2:$H$6</c:f>
              <c:numCache>
                <c:formatCode>0%</c:formatCode>
                <c:ptCount val="5"/>
                <c:pt idx="0">
                  <c:v>0.75</c:v>
                </c:pt>
                <c:pt idx="1">
                  <c:v>0.83</c:v>
                </c:pt>
                <c:pt idx="2">
                  <c:v>0.75</c:v>
                </c:pt>
                <c:pt idx="3">
                  <c:v>0.67</c:v>
                </c:pt>
                <c:pt idx="4">
                  <c:v>0.6</c:v>
                </c:pt>
              </c:numCache>
            </c:numRef>
          </c:val>
          <c:extLst>
            <c:ext xmlns:c16="http://schemas.microsoft.com/office/drawing/2014/chart" uri="{C3380CC4-5D6E-409C-BE32-E72D297353CC}">
              <c16:uniqueId val="{00000000-2346-4BED-A52C-7ED47C8E8C61}"/>
            </c:ext>
          </c:extLst>
        </c:ser>
        <c:dLbls>
          <c:showLegendKey val="0"/>
          <c:showVal val="0"/>
          <c:showCatName val="0"/>
          <c:showSerName val="0"/>
          <c:showPercent val="0"/>
          <c:showBubbleSize val="0"/>
        </c:dLbls>
        <c:gapWidth val="150"/>
        <c:axId val="105395328"/>
        <c:axId val="105396864"/>
      </c:barChart>
      <c:catAx>
        <c:axId val="105395328"/>
        <c:scaling>
          <c:orientation val="minMax"/>
        </c:scaling>
        <c:delete val="0"/>
        <c:axPos val="b"/>
        <c:numFmt formatCode="General" sourceLinked="0"/>
        <c:majorTickMark val="out"/>
        <c:minorTickMark val="none"/>
        <c:tickLblPos val="nextTo"/>
        <c:crossAx val="105396864"/>
        <c:crosses val="autoZero"/>
        <c:auto val="1"/>
        <c:lblAlgn val="ctr"/>
        <c:lblOffset val="100"/>
        <c:noMultiLvlLbl val="0"/>
      </c:catAx>
      <c:valAx>
        <c:axId val="105396864"/>
        <c:scaling>
          <c:orientation val="minMax"/>
        </c:scaling>
        <c:delete val="1"/>
        <c:axPos val="l"/>
        <c:majorGridlines/>
        <c:numFmt formatCode="0%" sourceLinked="1"/>
        <c:majorTickMark val="out"/>
        <c:minorTickMark val="none"/>
        <c:tickLblPos val="nextTo"/>
        <c:crossAx val="105395328"/>
        <c:crosses val="autoZero"/>
        <c:crossBetween val="between"/>
      </c:valAx>
    </c:plotArea>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r>
              <a:rPr lang="en-US" smtClean="0"/>
              <a:t>Excerpt - TFI_v2.1_Training_Slides</a:t>
            </a:r>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EC6073D5-63C2-4933-B970-D96552757D44}" type="slidenum">
              <a:rPr lang="en-US" smtClean="0"/>
              <a:t>‹#›</a:t>
            </a:fld>
            <a:endParaRPr lang="en-US"/>
          </a:p>
        </p:txBody>
      </p:sp>
    </p:spTree>
    <p:extLst>
      <p:ext uri="{BB962C8B-B14F-4D97-AF65-F5344CB8AC3E}">
        <p14:creationId xmlns:p14="http://schemas.microsoft.com/office/powerpoint/2010/main" val="100048188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r>
              <a:rPr lang="en-US" smtClean="0"/>
              <a:t>Excerpt - TFI_v2.1_Training_Slides</a:t>
            </a:r>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6"/>
            <a:ext cx="7437120" cy="2760345"/>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35A11EAB-687D-4AE4-B775-678A923E9436}" type="slidenum">
              <a:rPr lang="en-US" smtClean="0"/>
              <a:t>‹#›</a:t>
            </a:fld>
            <a:endParaRPr lang="en-US"/>
          </a:p>
        </p:txBody>
      </p:sp>
    </p:spTree>
    <p:extLst>
      <p:ext uri="{BB962C8B-B14F-4D97-AF65-F5344CB8AC3E}">
        <p14:creationId xmlns:p14="http://schemas.microsoft.com/office/powerpoint/2010/main" val="430103511"/>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5A11EAB-687D-4AE4-B775-678A923E9436}" type="slidenum">
              <a:rPr lang="en-US" smtClean="0"/>
              <a:t>8</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79833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35</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evidence-based practice/program/strategy should come with an efficient protocol for assessing fidelity</a:t>
            </a:r>
          </a:p>
          <a:p>
            <a:endParaRPr lang="en-US" dirty="0" smtClean="0"/>
          </a:p>
          <a:p>
            <a:r>
              <a:rPr lang="en-US" dirty="0" smtClean="0"/>
              <a:t>Measuring fidelity should be done more frequently when first adopting, but at least annually once adoption achieves criterion.</a:t>
            </a:r>
          </a:p>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37</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least annual review by team of extent to which Tier II supports are a good fit, are working, or are in need of adaptation.</a:t>
            </a:r>
          </a:p>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39</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reasonable to have multiple ways for students to be selected for Tier II supports.</a:t>
            </a:r>
          </a:p>
          <a:p>
            <a:endParaRPr lang="en-US" dirty="0"/>
          </a:p>
          <a:p>
            <a:r>
              <a:rPr lang="en-US" dirty="0"/>
              <a:t>Consider how families and students are involved in the process, and the extent to which identification is done before major crises.</a:t>
            </a:r>
          </a:p>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16</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we mean by response?</a:t>
            </a:r>
          </a:p>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18</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21</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24</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Participation in a Tier II support practice should be based on assumptions about the match between student need and features of the support strategy.</a:t>
            </a:r>
          </a:p>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26</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Tier II supports should facilitate integration of student in the school social culture.</a:t>
            </a:r>
          </a:p>
          <a:p>
            <a:r>
              <a:rPr lang="en-US" dirty="0" smtClean="0"/>
              <a:t>Ultimate Goal is always to scaffold systems and supports to enhance student success in the universal system</a:t>
            </a:r>
          </a:p>
          <a:p>
            <a:r>
              <a:rPr lang="en-US" dirty="0" smtClean="0"/>
              <a:t>Ultimate goals is self-management</a:t>
            </a:r>
            <a:r>
              <a:rPr lang="en-US" baseline="0" dirty="0" smtClean="0"/>
              <a:t> so the student is independently successful.</a:t>
            </a:r>
            <a:endParaRPr lang="en-US" dirty="0" smtClean="0"/>
          </a:p>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28</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30</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A11EAB-687D-4AE4-B775-678A923E9436}" type="slidenum">
              <a:rPr lang="en-US" smtClean="0"/>
              <a:t>32</a:t>
            </a:fld>
            <a:endParaRPr lang="en-US"/>
          </a:p>
        </p:txBody>
      </p:sp>
      <p:sp>
        <p:nvSpPr>
          <p:cNvPr id="5" name="Date Placeholder 4"/>
          <p:cNvSpPr>
            <a:spLocks noGrp="1"/>
          </p:cNvSpPr>
          <p:nvPr>
            <p:ph type="dt" idx="11"/>
          </p:nvPr>
        </p:nvSpPr>
        <p:spPr/>
        <p:txBody>
          <a:bodyPr/>
          <a:lstStyle/>
          <a:p>
            <a:r>
              <a:rPr lang="en-US" smtClean="0"/>
              <a:t>Excerpt - TFI_v2.1_Training_Slides</a:t>
            </a:r>
            <a:endParaRPr lang="en-US"/>
          </a:p>
        </p:txBody>
      </p:sp>
      <p:sp>
        <p:nvSpPr>
          <p:cNvPr id="6" name="Footer Placeholder 5"/>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455473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p:nvGrpSpPr>
        <p:grpSpPr>
          <a:xfrm>
            <a:off x="3048" y="0"/>
            <a:ext cx="12188952" cy="6858000"/>
            <a:chOff x="3048" y="0"/>
            <a:chExt cx="12188952" cy="6858000"/>
          </a:xfrm>
        </p:grpSpPr>
        <p:sp>
          <p:nvSpPr>
            <p:cNvPr id="4" name="Rectangle 3"/>
            <p:cNvSpPr/>
            <p:nvPr/>
          </p:nvSpPr>
          <p:spPr>
            <a:xfrm>
              <a:off x="3048" y="0"/>
              <a:ext cx="12188952"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nvGrpSpPr>
            <p:cNvPr id="18" name="Group 17"/>
            <p:cNvGrpSpPr/>
            <p:nvPr/>
          </p:nvGrpSpPr>
          <p:grpSpPr>
            <a:xfrm>
              <a:off x="1574798" y="3537161"/>
              <a:ext cx="9144001" cy="196717"/>
              <a:chOff x="1523999" y="4379129"/>
              <a:chExt cx="9144001" cy="196717"/>
            </a:xfrm>
          </p:grpSpPr>
          <p:sp>
            <p:nvSpPr>
              <p:cNvPr id="19" name="Rectangle 18" descr="Gold bar"/>
              <p:cNvSpPr>
                <a:spLocks noChangeArrowheads="1"/>
              </p:cNvSpPr>
              <p:nvPr/>
            </p:nvSpPr>
            <p:spPr bwMode="auto">
              <a:xfrm rot="16200000" flipH="1">
                <a:off x="2949872" y="2953256"/>
                <a:ext cx="196717" cy="3048463"/>
              </a:xfrm>
              <a:prstGeom prst="rect">
                <a:avLst/>
              </a:prstGeom>
              <a:solidFill>
                <a:schemeClr val="accent6"/>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sp>
            <p:nvSpPr>
              <p:cNvPr id="20" name="Rectangle 19" descr="Orange bar"/>
              <p:cNvSpPr>
                <a:spLocks noChangeArrowheads="1"/>
              </p:cNvSpPr>
              <p:nvPr/>
            </p:nvSpPr>
            <p:spPr bwMode="auto">
              <a:xfrm rot="16200000" flipH="1">
                <a:off x="5998335" y="2953256"/>
                <a:ext cx="196717" cy="3048463"/>
              </a:xfrm>
              <a:prstGeom prst="rect">
                <a:avLst/>
              </a:prstGeom>
              <a:solidFill>
                <a:schemeClr val="accent4"/>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sp>
            <p:nvSpPr>
              <p:cNvPr id="21" name="Rectangle 20" descr="Slate bar"/>
              <p:cNvSpPr>
                <a:spLocks noChangeArrowheads="1"/>
              </p:cNvSpPr>
              <p:nvPr/>
            </p:nvSpPr>
            <p:spPr bwMode="auto">
              <a:xfrm rot="16200000" flipH="1">
                <a:off x="9045410" y="2953256"/>
                <a:ext cx="196717" cy="3048463"/>
              </a:xfrm>
              <a:prstGeom prst="rect">
                <a:avLst/>
              </a:prstGeom>
              <a:solidFill>
                <a:srgbClr val="C00000"/>
              </a:solidFill>
              <a:ln w="9525">
                <a:noFill/>
                <a:miter lim="800000"/>
                <a:headEnd/>
                <a:tailEnd/>
              </a:ln>
              <a:effectLst>
                <a:reflection blurRad="6350" stA="50000" endA="300" endPos="38500" dist="50800" dir="5400000" sy="-100000" algn="bl" rotWithShape="0"/>
              </a:effectLst>
              <a:extLst/>
            </p:spPr>
            <p:txBody>
              <a:bodyPr wrap="none" anchor="ctr"/>
              <a:lstStyle/>
              <a:p>
                <a:pPr algn="ctr" eaLnBrk="1" hangingPunct="1"/>
                <a:endParaRPr lang="en-US" sz="2400">
                  <a:latin typeface="Times New Roman" panose="02020603050405020304" pitchFamily="18" charset="0"/>
                </a:endParaRPr>
              </a:p>
            </p:txBody>
          </p:sp>
        </p:grpSp>
      </p:grpSp>
      <p:sp>
        <p:nvSpPr>
          <p:cNvPr id="3" name="Subtitle 2"/>
          <p:cNvSpPr>
            <a:spLocks noGrp="1"/>
          </p:cNvSpPr>
          <p:nvPr>
            <p:ph type="subTitle" idx="1"/>
          </p:nvPr>
        </p:nvSpPr>
        <p:spPr>
          <a:xfrm>
            <a:off x="1524000" y="4056115"/>
            <a:ext cx="9144000" cy="1655762"/>
          </a:xfrm>
          <a:prstGeom prst="rect">
            <a:avLst/>
          </a:prstGeo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 name="Title 1"/>
          <p:cNvSpPr>
            <a:spLocks noGrp="1"/>
          </p:cNvSpPr>
          <p:nvPr>
            <p:ph type="ctrTitle"/>
          </p:nvPr>
        </p:nvSpPr>
        <p:spPr>
          <a:xfrm>
            <a:off x="1524000" y="912610"/>
            <a:ext cx="9144000" cy="2387600"/>
          </a:xfrm>
          <a:prstGeom prst="rect">
            <a:avLst/>
          </a:prstGeom>
        </p:spPr>
        <p:txBody>
          <a:bodyPr anchor="b"/>
          <a:lstStyle>
            <a:lvl1pPr algn="ctr">
              <a:defRPr sz="6000">
                <a:solidFill>
                  <a:schemeClr val="tx2"/>
                </a:solidFill>
              </a:defRPr>
            </a:lvl1pPr>
          </a:lstStyle>
          <a:p>
            <a:r>
              <a:rPr lang="en-US" smtClean="0"/>
              <a:t>Click to edit Master title style</a:t>
            </a:r>
            <a:endParaRPr lang="en-US"/>
          </a:p>
        </p:txBody>
      </p:sp>
      <p:sp>
        <p:nvSpPr>
          <p:cNvPr id="11"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5DE3B5DE-687E-4601-9C25-48F7ABE0D7C5}" type="datetime1">
              <a:rPr lang="en-US" smtClean="0"/>
              <a:t>4/10/2017</a:t>
            </a:fld>
            <a:endParaRPr lang="en-US"/>
          </a:p>
        </p:txBody>
      </p:sp>
      <p:sp>
        <p:nvSpPr>
          <p:cNvPr id="12"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3"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r>
              <a:rPr lang="en-US" dirty="0" smtClean="0"/>
              <a:t>V 2.1</a:t>
            </a:r>
            <a:endParaRPr lang="en-US" dirty="0"/>
          </a:p>
        </p:txBody>
      </p:sp>
      <p:sp>
        <p:nvSpPr>
          <p:cNvPr id="6" name="TextBox 5"/>
          <p:cNvSpPr txBox="1"/>
          <p:nvPr userDrawn="1"/>
        </p:nvSpPr>
        <p:spPr>
          <a:xfrm>
            <a:off x="11346511" y="6424654"/>
            <a:ext cx="845489" cy="276999"/>
          </a:xfrm>
          <a:prstGeom prst="rect">
            <a:avLst/>
          </a:prstGeom>
          <a:noFill/>
          <a:ln>
            <a:noFill/>
          </a:ln>
        </p:spPr>
        <p:txBody>
          <a:bodyPr wrap="square" rtlCol="0">
            <a:spAutoFit/>
          </a:bodyPr>
          <a:lstStyle/>
          <a:p>
            <a:r>
              <a:rPr lang="en-US" sz="1200" dirty="0" smtClean="0">
                <a:ln>
                  <a:solidFill>
                    <a:schemeClr val="accent1">
                      <a:lumMod val="20000"/>
                      <a:lumOff val="80000"/>
                    </a:schemeClr>
                  </a:solidFill>
                </a:ln>
              </a:rPr>
              <a:t>V</a:t>
            </a:r>
            <a:r>
              <a:rPr lang="en-US" sz="1200" baseline="0" dirty="0" smtClean="0">
                <a:ln>
                  <a:solidFill>
                    <a:schemeClr val="accent1">
                      <a:lumMod val="20000"/>
                      <a:lumOff val="80000"/>
                    </a:schemeClr>
                  </a:solidFill>
                </a:ln>
              </a:rPr>
              <a:t> 2.1</a:t>
            </a:r>
            <a:endParaRPr lang="en-US" sz="1200" dirty="0" smtClean="0">
              <a:ln>
                <a:solidFill>
                  <a:schemeClr val="accent1">
                    <a:lumMod val="20000"/>
                    <a:lumOff val="80000"/>
                  </a:schemeClr>
                </a:solidFill>
              </a:ln>
            </a:endParaRPr>
          </a:p>
        </p:txBody>
      </p:sp>
    </p:spTree>
    <p:extLst>
      <p:ext uri="{BB962C8B-B14F-4D97-AF65-F5344CB8AC3E}">
        <p14:creationId xmlns:p14="http://schemas.microsoft.com/office/powerpoint/2010/main" val="281080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BFD467DE-D084-42AA-B27F-22F6084CB8BB}" type="datetime1">
              <a:rPr lang="en-US" smtClean="0"/>
              <a:t>4/10/2017</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43929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3782E027-C2A0-4932-A761-986BAD82B671}" type="datetime1">
              <a:rPr lang="en-US" smtClean="0"/>
              <a:t>4/10/2017</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297126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96AC42F1-294F-4AFB-8F78-2EF579F09459}" type="datetime1">
              <a:rPr lang="en-US" smtClean="0"/>
              <a:t>4/10/2017</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81807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831850" y="1709738"/>
            <a:ext cx="10515600" cy="2862262"/>
          </a:xfrm>
          <a:prstGeom prst="rect">
            <a:avLst/>
          </a:prstGeom>
        </p:spPr>
        <p:txBody>
          <a:bodyPr anchor="b"/>
          <a:lstStyle>
            <a:lvl1pPr>
              <a:defRPr sz="6000"/>
            </a:lvl1pPr>
          </a:lstStyle>
          <a:p>
            <a:r>
              <a:rPr lang="en-US" smtClean="0"/>
              <a:t>Click to edit Master title style</a:t>
            </a:r>
            <a:endParaRPr lang="en-US"/>
          </a:p>
        </p:txBody>
      </p:sp>
      <p:sp>
        <p:nvSpPr>
          <p:cNvPr id="7"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1580A6EB-69F5-4723-B5E3-A6D9E36A957A}" type="datetime1">
              <a:rPr lang="en-US" smtClean="0"/>
              <a:t>4/10/2017</a:t>
            </a:fld>
            <a:endParaRPr lang="en-US"/>
          </a:p>
        </p:txBody>
      </p:sp>
      <p:sp>
        <p:nvSpPr>
          <p:cNvPr id="8"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9"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3294145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72200" y="1825625"/>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838200" y="1825625"/>
            <a:ext cx="5181600" cy="43513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0FB02ED0-9CAE-481B-8D1D-B242F0282967}" type="datetime1">
              <a:rPr lang="en-US" smtClean="0"/>
              <a:t>4/10/2017</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717809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6189663" y="2193925"/>
            <a:ext cx="5157787"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9663" y="1489075"/>
            <a:ext cx="5157787"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0" y="2193925"/>
            <a:ext cx="5156200"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831850" y="1489075"/>
            <a:ext cx="5156200"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831850" y="274638"/>
            <a:ext cx="10515600" cy="1143000"/>
          </a:xfrm>
          <a:prstGeom prst="rect">
            <a:avLst/>
          </a:prstGeom>
        </p:spPr>
        <p:txBody>
          <a:bodyPr/>
          <a:lstStyle/>
          <a:p>
            <a:r>
              <a:rPr lang="en-US" smtClean="0"/>
              <a:t>Click to edit Master title style</a:t>
            </a:r>
            <a:endParaRPr lang="en-US"/>
          </a:p>
        </p:txBody>
      </p:sp>
      <p:sp>
        <p:nvSpPr>
          <p:cNvPr id="10"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4696AB3F-7B84-45BD-A122-497866A73F4B}" type="datetime1">
              <a:rPr lang="en-US" smtClean="0"/>
              <a:t>4/10/2017</a:t>
            </a:fld>
            <a:endParaRPr lang="en-US"/>
          </a:p>
        </p:txBody>
      </p:sp>
      <p:sp>
        <p:nvSpPr>
          <p:cNvPr id="11" name="Footer Placeholder 4"/>
          <p:cNvSpPr>
            <a:spLocks noGrp="1"/>
          </p:cNvSpPr>
          <p:nvPr>
            <p:ph type="ftr" sz="quarter" idx="11"/>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2" name="Slide Number Placeholder 5"/>
          <p:cNvSpPr>
            <a:spLocks noGrp="1"/>
          </p:cNvSpPr>
          <p:nvPr>
            <p:ph type="sldNum" sz="quarter" idx="12"/>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2510624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6"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6395E536-1457-4CE4-8497-197239F05587}" type="datetime1">
              <a:rPr lang="en-US" smtClean="0"/>
              <a:t>4/10/2017</a:t>
            </a:fld>
            <a:endParaRPr lang="en-US"/>
          </a:p>
        </p:txBody>
      </p:sp>
      <p:sp>
        <p:nvSpPr>
          <p:cNvPr id="7"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8"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94028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A4AF2F65-2726-4707-A7A6-DE21D14E80C5}" type="datetime1">
              <a:rPr lang="en-US" smtClean="0"/>
              <a:t>4/10/2017</a:t>
            </a:fld>
            <a:endParaRPr lang="en-US"/>
          </a:p>
        </p:txBody>
      </p:sp>
      <p:sp>
        <p:nvSpPr>
          <p:cNvPr id="6"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7"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55234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1FA85564-6B99-4FC4-9CE3-22E750398B2E}" type="datetime1">
              <a:rPr lang="en-US" smtClean="0"/>
              <a:t>4/10/2017</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3014592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8" name="Date Placeholder 3"/>
          <p:cNvSpPr>
            <a:spLocks noGrp="1"/>
          </p:cNvSpPr>
          <p:nvPr>
            <p:ph type="dt" sz="half" idx="10"/>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2BCD2BEA-7F40-407D-B082-13022E8B2C99}" type="datetime1">
              <a:rPr lang="en-US" smtClean="0"/>
              <a:t>4/10/2017</a:t>
            </a:fld>
            <a:endParaRPr lang="en-US"/>
          </a:p>
        </p:txBody>
      </p:sp>
      <p:sp>
        <p:nvSpPr>
          <p:cNvPr id="9"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10"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Tree>
    <p:extLst>
      <p:ext uri="{BB962C8B-B14F-4D97-AF65-F5344CB8AC3E}">
        <p14:creationId xmlns:p14="http://schemas.microsoft.com/office/powerpoint/2010/main" val="159550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grpSp>
        <p:nvGrpSpPr>
          <p:cNvPr id="9" name="Group 8"/>
          <p:cNvGrpSpPr/>
          <p:nvPr/>
        </p:nvGrpSpPr>
        <p:grpSpPr>
          <a:xfrm>
            <a:off x="0" y="-6"/>
            <a:ext cx="12188952" cy="6858006"/>
            <a:chOff x="-2728" y="-5"/>
            <a:chExt cx="12188952" cy="6858006"/>
          </a:xfrm>
        </p:grpSpPr>
        <p:sp>
          <p:nvSpPr>
            <p:cNvPr id="26" name="Rectangle 25"/>
            <p:cNvSpPr/>
            <p:nvPr/>
          </p:nvSpPr>
          <p:spPr>
            <a:xfrm>
              <a:off x="-2728" y="1"/>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p:cNvGrpSpPr/>
            <p:nvPr/>
          </p:nvGrpSpPr>
          <p:grpSpPr>
            <a:xfrm>
              <a:off x="-2727" y="-5"/>
              <a:ext cx="716424" cy="6858000"/>
              <a:chOff x="-2727" y="-5"/>
              <a:chExt cx="716424" cy="6858000"/>
            </a:xfrm>
          </p:grpSpPr>
          <p:grpSp>
            <p:nvGrpSpPr>
              <p:cNvPr id="40" name="Group 39"/>
              <p:cNvGrpSpPr/>
              <p:nvPr/>
            </p:nvGrpSpPr>
            <p:grpSpPr>
              <a:xfrm>
                <a:off x="-2727" y="-5"/>
                <a:ext cx="571473" cy="6858000"/>
                <a:chOff x="6048440" y="-936481"/>
                <a:chExt cx="196717" cy="9144001"/>
              </a:xfrm>
            </p:grpSpPr>
            <p:sp>
              <p:nvSpPr>
                <p:cNvPr id="46" name="Rectangle 45" descr="Gold bar"/>
                <p:cNvSpPr>
                  <a:spLocks noChangeArrowheads="1"/>
                </p:cNvSpPr>
                <p:nvPr/>
              </p:nvSpPr>
              <p:spPr bwMode="auto">
                <a:xfrm rot="10800000" flipH="1">
                  <a:off x="6048440" y="5159057"/>
                  <a:ext cx="196717" cy="3048463"/>
                </a:xfrm>
                <a:prstGeom prst="rect">
                  <a:avLst/>
                </a:prstGeom>
                <a:solidFill>
                  <a:schemeClr val="accent6"/>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7" name="Rectangle 46" descr="Orange bar"/>
                <p:cNvSpPr>
                  <a:spLocks noChangeArrowheads="1"/>
                </p:cNvSpPr>
                <p:nvPr/>
              </p:nvSpPr>
              <p:spPr bwMode="auto">
                <a:xfrm rot="10800000" flipH="1">
                  <a:off x="6048440" y="2110594"/>
                  <a:ext cx="196717" cy="3048463"/>
                </a:xfrm>
                <a:prstGeom prst="rect">
                  <a:avLst/>
                </a:prstGeom>
                <a:solidFill>
                  <a:schemeClr val="accent4"/>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8" name="Rectangle 47" descr="Slate bar"/>
                <p:cNvSpPr>
                  <a:spLocks noChangeArrowheads="1"/>
                </p:cNvSpPr>
                <p:nvPr/>
              </p:nvSpPr>
              <p:spPr bwMode="auto">
                <a:xfrm rot="10800000" flipH="1">
                  <a:off x="6048440" y="-936481"/>
                  <a:ext cx="196717" cy="3048463"/>
                </a:xfrm>
                <a:prstGeom prst="rect">
                  <a:avLst/>
                </a:prstGeom>
                <a:solidFill>
                  <a:srgbClr val="C00000"/>
                </a:soli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grpSp>
          <p:grpSp>
            <p:nvGrpSpPr>
              <p:cNvPr id="41" name="Group 40"/>
              <p:cNvGrpSpPr/>
              <p:nvPr/>
            </p:nvGrpSpPr>
            <p:grpSpPr>
              <a:xfrm>
                <a:off x="566005" y="-5"/>
                <a:ext cx="147692" cy="6858000"/>
                <a:chOff x="6048440" y="-936481"/>
                <a:chExt cx="196717" cy="9144001"/>
              </a:xfrm>
            </p:grpSpPr>
            <p:sp>
              <p:nvSpPr>
                <p:cNvPr id="43" name="Rectangle 42" descr="Gold bar"/>
                <p:cNvSpPr>
                  <a:spLocks noChangeArrowheads="1"/>
                </p:cNvSpPr>
                <p:nvPr/>
              </p:nvSpPr>
              <p:spPr bwMode="auto">
                <a:xfrm rot="10800000" flipH="1">
                  <a:off x="6048440" y="5159057"/>
                  <a:ext cx="196717" cy="3048463"/>
                </a:xfrm>
                <a:prstGeom prst="rect">
                  <a:avLst/>
                </a:prstGeom>
                <a:gradFill flip="none" rotWithShape="1">
                  <a:gsLst>
                    <a:gs pos="0">
                      <a:schemeClr val="accent6">
                        <a:lumMod val="40000"/>
                        <a:lumOff val="60000"/>
                      </a:schemeClr>
                    </a:gs>
                    <a:gs pos="100000">
                      <a:prstClr val="white"/>
                    </a:gs>
                  </a:gsLst>
                  <a:lin ang="0" scaled="1"/>
                  <a:tileRect/>
                </a:gradFill>
                <a:ln w="9525">
                  <a:noFill/>
                  <a:miter lim="800000"/>
                  <a:headEnd/>
                  <a:tailEnd/>
                </a:ln>
                <a:effectLst/>
                <a:extLst/>
              </p:spPr>
              <p:txBody>
                <a:bodyPr wrap="none" anchor="ctr"/>
                <a:lstStyle/>
                <a:p>
                  <a:pPr lvl="0" algn="ctr"/>
                  <a:endParaRPr lang="en-US" sz="2400">
                    <a:latin typeface="Times New Roman" panose="02020603050405020304" pitchFamily="18" charset="0"/>
                  </a:endParaRPr>
                </a:p>
              </p:txBody>
            </p:sp>
            <p:sp>
              <p:nvSpPr>
                <p:cNvPr id="44" name="Rectangle 43" descr="Orange bar"/>
                <p:cNvSpPr>
                  <a:spLocks noChangeArrowheads="1"/>
                </p:cNvSpPr>
                <p:nvPr/>
              </p:nvSpPr>
              <p:spPr bwMode="auto">
                <a:xfrm rot="10800000" flipH="1">
                  <a:off x="6048440" y="2110594"/>
                  <a:ext cx="196717" cy="3048463"/>
                </a:xfrm>
                <a:prstGeom prst="rect">
                  <a:avLst/>
                </a:prstGeom>
                <a:gradFill flip="none" rotWithShape="1">
                  <a:gsLst>
                    <a:gs pos="0">
                      <a:schemeClr val="accent4">
                        <a:lumMod val="40000"/>
                        <a:lumOff val="60000"/>
                      </a:schemeClr>
                    </a:gs>
                    <a:gs pos="100000">
                      <a:prstClr val="white"/>
                    </a:gs>
                  </a:gsLst>
                  <a:lin ang="0" scaled="1"/>
                  <a:tileRect/>
                </a:gra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sp>
              <p:nvSpPr>
                <p:cNvPr id="45" name="Rectangle 44" descr="Slate bar"/>
                <p:cNvSpPr>
                  <a:spLocks noChangeArrowheads="1"/>
                </p:cNvSpPr>
                <p:nvPr/>
              </p:nvSpPr>
              <p:spPr bwMode="auto">
                <a:xfrm rot="10800000" flipH="1">
                  <a:off x="6048440" y="-936481"/>
                  <a:ext cx="196717" cy="3048463"/>
                </a:xfrm>
                <a:prstGeom prst="rect">
                  <a:avLst/>
                </a:prstGeom>
                <a:gradFill flip="none" rotWithShape="1">
                  <a:gsLst>
                    <a:gs pos="0">
                      <a:srgbClr val="FF4747"/>
                    </a:gs>
                    <a:gs pos="100000">
                      <a:schemeClr val="bg1"/>
                    </a:gs>
                  </a:gsLst>
                  <a:lin ang="0" scaled="1"/>
                  <a:tileRect/>
                </a:gradFill>
                <a:ln w="9525">
                  <a:noFill/>
                  <a:miter lim="800000"/>
                  <a:headEnd/>
                  <a:tailEnd/>
                </a:ln>
                <a:effectLst/>
                <a:extLst/>
              </p:spPr>
              <p:txBody>
                <a:bodyPr wrap="none" anchor="ctr"/>
                <a:lstStyle/>
                <a:p>
                  <a:pPr algn="ctr" eaLnBrk="1" hangingPunct="1"/>
                  <a:endParaRPr lang="en-US" sz="2400">
                    <a:latin typeface="Times New Roman" panose="02020603050405020304" pitchFamily="18" charset="0"/>
                  </a:endParaRPr>
                </a:p>
              </p:txBody>
            </p:sp>
          </p:grpSp>
          <p:sp>
            <p:nvSpPr>
              <p:cNvPr id="42" name="Rectangle 41"/>
              <p:cNvSpPr/>
              <p:nvPr/>
            </p:nvSpPr>
            <p:spPr>
              <a:xfrm>
                <a:off x="646782" y="-5"/>
                <a:ext cx="45719" cy="6858000"/>
              </a:xfrm>
              <a:prstGeom prst="rect">
                <a:avLst/>
              </a:prstGeom>
              <a:solidFill>
                <a:schemeClr val="bg1"/>
              </a:solidFill>
              <a:ln>
                <a:noFill/>
              </a:ln>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grpSp>
      </p:grpSp>
      <p:sp>
        <p:nvSpPr>
          <p:cNvPr id="3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accent3"/>
                </a:solidFill>
              </a:defRPr>
            </a:lvl1pPr>
          </a:lstStyle>
          <a:p>
            <a:fld id="{CA734DBA-6852-4C6A-AB8B-E28C0C52CB53}" type="datetime1">
              <a:rPr lang="en-US" smtClean="0"/>
              <a:t>4/10/2017</a:t>
            </a:fld>
            <a:endParaRPr lang="en-US"/>
          </a:p>
        </p:txBody>
      </p:sp>
      <p:sp>
        <p:nvSpPr>
          <p:cNvPr id="3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accent3"/>
                </a:solidFill>
              </a:defRPr>
            </a:lvl1pPr>
          </a:lstStyle>
          <a:p>
            <a:endParaRPr lang="en-US"/>
          </a:p>
        </p:txBody>
      </p:sp>
      <p:sp>
        <p:nvSpPr>
          <p:cNvPr id="3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accent3"/>
                </a:solidFill>
              </a:defRPr>
            </a:lvl1pPr>
          </a:lstStyle>
          <a:p>
            <a:fld id="{10E4A4DB-036F-4816-A98C-42C4167E83C5}" type="slidenum">
              <a:rPr lang="en-US" smtClean="0"/>
              <a:pPr/>
              <a:t>‹#›</a:t>
            </a:fld>
            <a:endParaRPr lang="en-US"/>
          </a:p>
        </p:txBody>
      </p:sp>
      <p:sp>
        <p:nvSpPr>
          <p:cNvPr id="3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8"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9" name="TextBox 18"/>
          <p:cNvSpPr txBox="1"/>
          <p:nvPr userDrawn="1"/>
        </p:nvSpPr>
        <p:spPr>
          <a:xfrm>
            <a:off x="11346511" y="6424654"/>
            <a:ext cx="845489" cy="276999"/>
          </a:xfrm>
          <a:prstGeom prst="rect">
            <a:avLst/>
          </a:prstGeom>
          <a:noFill/>
          <a:ln>
            <a:noFill/>
          </a:ln>
        </p:spPr>
        <p:txBody>
          <a:bodyPr wrap="square" rtlCol="0">
            <a:spAutoFit/>
          </a:bodyPr>
          <a:lstStyle/>
          <a:p>
            <a:r>
              <a:rPr lang="en-US" sz="1200" dirty="0" smtClean="0">
                <a:ln>
                  <a:solidFill>
                    <a:schemeClr val="accent1">
                      <a:lumMod val="20000"/>
                      <a:lumOff val="80000"/>
                    </a:schemeClr>
                  </a:solidFill>
                </a:ln>
              </a:rPr>
              <a:t>V</a:t>
            </a:r>
            <a:r>
              <a:rPr lang="en-US" sz="1200" baseline="0" dirty="0" smtClean="0">
                <a:ln>
                  <a:solidFill>
                    <a:schemeClr val="accent1">
                      <a:lumMod val="20000"/>
                      <a:lumOff val="80000"/>
                    </a:schemeClr>
                  </a:solidFill>
                </a:ln>
              </a:rPr>
              <a:t> 2.1</a:t>
            </a:r>
            <a:endParaRPr lang="en-US" sz="1200" dirty="0" smtClean="0">
              <a:ln>
                <a:solidFill>
                  <a:schemeClr val="accent1">
                    <a:lumMod val="20000"/>
                    <a:lumOff val="80000"/>
                  </a:schemeClr>
                </a:solidFill>
              </a:ln>
            </a:endParaRPr>
          </a:p>
        </p:txBody>
      </p:sp>
    </p:spTree>
    <p:extLst>
      <p:ext uri="{BB962C8B-B14F-4D97-AF65-F5344CB8AC3E}">
        <p14:creationId xmlns:p14="http://schemas.microsoft.com/office/powerpoint/2010/main" val="31719088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5"/>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5"/>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5"/>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5"/>
        </a:buClr>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5"/>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2"/>
        </a:buClr>
        <a:buFont typeface="Wingdings" panose="05000000000000000000" pitchFamily="2"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Version 2.1</a:t>
            </a:r>
            <a:endParaRPr lang="en-US" dirty="0"/>
          </a:p>
        </p:txBody>
      </p:sp>
      <p:sp>
        <p:nvSpPr>
          <p:cNvPr id="3" name="Title 2"/>
          <p:cNvSpPr>
            <a:spLocks noGrp="1"/>
          </p:cNvSpPr>
          <p:nvPr>
            <p:ph type="ctrTitle"/>
          </p:nvPr>
        </p:nvSpPr>
        <p:spPr/>
        <p:txBody>
          <a:bodyPr/>
          <a:lstStyle/>
          <a:p>
            <a:r>
              <a:rPr lang="en-US" dirty="0" smtClean="0"/>
              <a:t>School-wide PBIS </a:t>
            </a:r>
            <a:br>
              <a:rPr lang="en-US" dirty="0" smtClean="0"/>
            </a:br>
            <a:r>
              <a:rPr lang="en-US" dirty="0" smtClean="0"/>
              <a:t>Tiered Fidelity Inventory </a:t>
            </a:r>
            <a:endParaRPr lang="en-US" dirty="0"/>
          </a:p>
        </p:txBody>
      </p:sp>
    </p:spTree>
    <p:extLst>
      <p:ext uri="{BB962C8B-B14F-4D97-AF65-F5344CB8AC3E}">
        <p14:creationId xmlns:p14="http://schemas.microsoft.com/office/powerpoint/2010/main" val="2468461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lnSpcReduction="10000"/>
          </a:bodyPr>
          <a:lstStyle/>
          <a:p>
            <a:pPr>
              <a:spcAft>
                <a:spcPts val="1200"/>
              </a:spcAft>
            </a:pPr>
            <a:r>
              <a:rPr lang="en-US" dirty="0" smtClean="0"/>
              <a:t>Scoring</a:t>
            </a:r>
          </a:p>
          <a:p>
            <a:pPr marL="0" indent="0">
              <a:spcBef>
                <a:spcPts val="0"/>
              </a:spcBef>
              <a:spcAft>
                <a:spcPts val="3000"/>
              </a:spcAft>
              <a:buNone/>
            </a:pPr>
            <a:r>
              <a:rPr lang="en-US" sz="2000" dirty="0"/>
              <a:t>0 = Tier II team does not include coordinator or all 4 core areas of Tier II team expertise</a:t>
            </a:r>
          </a:p>
          <a:p>
            <a:pPr marL="0" indent="0">
              <a:spcBef>
                <a:spcPts val="0"/>
              </a:spcBef>
              <a:spcAft>
                <a:spcPts val="3000"/>
              </a:spcAft>
              <a:buNone/>
            </a:pPr>
            <a:r>
              <a:rPr lang="en-US" sz="2000" dirty="0"/>
              <a:t>1 = Tier II team does not include coordinator and all 4 core areas of Tier II team expertise OR attendance of these members is below 80%</a:t>
            </a:r>
          </a:p>
          <a:p>
            <a:pPr marL="0" indent="0">
              <a:spcBef>
                <a:spcPts val="0"/>
              </a:spcBef>
              <a:spcAft>
                <a:spcPts val="3000"/>
              </a:spcAft>
              <a:buNone/>
            </a:pPr>
            <a:r>
              <a:rPr lang="en-US" sz="2000" dirty="0"/>
              <a:t>2 = Tier II team is composed of coordinator and individuals with all 4 areas of expertise, AND attendance of these members is at or above 80%</a:t>
            </a:r>
          </a:p>
        </p:txBody>
      </p:sp>
      <p:sp>
        <p:nvSpPr>
          <p:cNvPr id="4" name="Content Placeholder 3"/>
          <p:cNvSpPr>
            <a:spLocks noGrp="1"/>
          </p:cNvSpPr>
          <p:nvPr>
            <p:ph sz="half" idx="1"/>
          </p:nvPr>
        </p:nvSpPr>
        <p:spPr>
          <a:xfrm>
            <a:off x="814347" y="2506662"/>
            <a:ext cx="5181600" cy="4351338"/>
          </a:xfrm>
        </p:spPr>
        <p:txBody>
          <a:bodyPr>
            <a:normAutofit lnSpcReduction="10000"/>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smtClean="0"/>
              <a:t>Coordinator</a:t>
            </a:r>
          </a:p>
          <a:p>
            <a:pPr lvl="1">
              <a:spcBef>
                <a:spcPts val="0"/>
              </a:spcBef>
              <a:spcAft>
                <a:spcPts val="1200"/>
              </a:spcAft>
              <a:buFont typeface="Wingdings" panose="05000000000000000000" pitchFamily="2" charset="2"/>
              <a:buChar char="q"/>
            </a:pPr>
            <a:r>
              <a:rPr lang="en-US" sz="2000" dirty="0" smtClean="0"/>
              <a:t>Applied behavioral expertise</a:t>
            </a:r>
          </a:p>
          <a:p>
            <a:pPr lvl="1">
              <a:spcBef>
                <a:spcPts val="0"/>
              </a:spcBef>
              <a:spcAft>
                <a:spcPts val="1200"/>
              </a:spcAft>
              <a:buFont typeface="Wingdings" panose="05000000000000000000" pitchFamily="2" charset="2"/>
              <a:buChar char="q"/>
            </a:pPr>
            <a:r>
              <a:rPr lang="en-US" sz="2000" dirty="0" smtClean="0"/>
              <a:t>Administrative authority</a:t>
            </a:r>
          </a:p>
          <a:p>
            <a:pPr lvl="1">
              <a:spcBef>
                <a:spcPts val="0"/>
              </a:spcBef>
              <a:spcAft>
                <a:spcPts val="1200"/>
              </a:spcAft>
              <a:buFont typeface="Wingdings" panose="05000000000000000000" pitchFamily="2" charset="2"/>
              <a:buChar char="q"/>
            </a:pPr>
            <a:r>
              <a:rPr lang="en-US" sz="2000" dirty="0" smtClean="0"/>
              <a:t>Knowledge about students</a:t>
            </a:r>
          </a:p>
          <a:p>
            <a:pPr lvl="1">
              <a:spcBef>
                <a:spcPts val="0"/>
              </a:spcBef>
              <a:spcAft>
                <a:spcPts val="1200"/>
              </a:spcAft>
              <a:buFont typeface="Wingdings" panose="05000000000000000000" pitchFamily="2" charset="2"/>
              <a:buChar char="q"/>
            </a:pPr>
            <a:r>
              <a:rPr lang="en-US" sz="2000" dirty="0" smtClean="0"/>
              <a:t>Knowledge about school operations</a:t>
            </a:r>
          </a:p>
        </p:txBody>
      </p:sp>
      <p:sp>
        <p:nvSpPr>
          <p:cNvPr id="13" name="Title 12"/>
          <p:cNvSpPr>
            <a:spLocks noGrp="1"/>
          </p:cNvSpPr>
          <p:nvPr>
            <p:ph type="title"/>
          </p:nvPr>
        </p:nvSpPr>
        <p:spPr/>
        <p:txBody>
          <a:bodyPr/>
          <a:lstStyle/>
          <a:p>
            <a:r>
              <a:rPr lang="en-US" dirty="0" smtClean="0"/>
              <a:t>Quick Check: Team Composition</a:t>
            </a:r>
            <a:endParaRPr lang="en-US" dirty="0"/>
          </a:p>
        </p:txBody>
      </p:sp>
      <p:sp>
        <p:nvSpPr>
          <p:cNvPr id="9" name="Title 12"/>
          <p:cNvSpPr txBox="1">
            <a:spLocks/>
          </p:cNvSpPr>
          <p:nvPr/>
        </p:nvSpPr>
        <p:spPr>
          <a:xfrm>
            <a:off x="990600" y="1180306"/>
            <a:ext cx="105156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smtClean="0"/>
              <a:t>Are all necessary roles/functions represented on the team?</a:t>
            </a:r>
            <a:endParaRPr lang="en-US" sz="2400" dirty="0"/>
          </a:p>
        </p:txBody>
      </p:sp>
    </p:spTree>
    <p:extLst>
      <p:ext uri="{BB962C8B-B14F-4D97-AF65-F5344CB8AC3E}">
        <p14:creationId xmlns:p14="http://schemas.microsoft.com/office/powerpoint/2010/main" val="312396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Item Considerations</a:t>
            </a:r>
            <a:endParaRPr lang="en-US" dirty="0"/>
          </a:p>
        </p:txBody>
      </p:sp>
      <p:sp>
        <p:nvSpPr>
          <p:cNvPr id="4" name="Content Placeholder 3"/>
          <p:cNvSpPr>
            <a:spLocks noGrp="1"/>
          </p:cNvSpPr>
          <p:nvPr>
            <p:ph idx="1"/>
          </p:nvPr>
        </p:nvSpPr>
        <p:spPr/>
        <p:txBody>
          <a:bodyPr>
            <a:normAutofit/>
          </a:bodyPr>
          <a:lstStyle/>
          <a:p>
            <a:pPr>
              <a:spcBef>
                <a:spcPts val="0"/>
              </a:spcBef>
              <a:spcAft>
                <a:spcPts val="1800"/>
              </a:spcAft>
            </a:pPr>
            <a:r>
              <a:rPr lang="en-US" sz="2800" dirty="0" smtClean="0"/>
              <a:t>Tier II team does not need to be large.  Even 2-4 people may be sufficient.</a:t>
            </a:r>
            <a:endParaRPr lang="en-US" sz="2800" dirty="0"/>
          </a:p>
          <a:p>
            <a:pPr>
              <a:spcBef>
                <a:spcPts val="0"/>
              </a:spcBef>
              <a:spcAft>
                <a:spcPts val="1800"/>
              </a:spcAft>
            </a:pPr>
            <a:r>
              <a:rPr lang="en-US" sz="2800" dirty="0" smtClean="0"/>
              <a:t>The key is to ensure that the authority to make decisions exist, and the behavioral expertise is present to guide adaptations. </a:t>
            </a:r>
            <a:endParaRPr lang="en-US" sz="2800" dirty="0"/>
          </a:p>
        </p:txBody>
      </p:sp>
    </p:spTree>
    <p:extLst>
      <p:ext uri="{BB962C8B-B14F-4D97-AF65-F5344CB8AC3E}">
        <p14:creationId xmlns:p14="http://schemas.microsoft.com/office/powerpoint/2010/main" val="348820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2.2 Team Operating Procedures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1696468"/>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1530968978"/>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2.2  Team Operating Procedures: </a:t>
                      </a:r>
                      <a:r>
                        <a:rPr lang="en-US" sz="1500" b="0" dirty="0" smtClean="0">
                          <a:effectLst/>
                          <a:latin typeface="+mn-lt"/>
                          <a:ea typeface="Times New Roman"/>
                          <a:cs typeface="Times New Roman"/>
                        </a:rPr>
                        <a:t>Tier II team meets at least monthly and has (a) regular meeting format/agenda, (b) minutes, (c) defined meeting roles, and (d) a current action plan.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Tier II team meeting agendas and minutes</a:t>
                      </a:r>
                    </a:p>
                    <a:p>
                      <a:pPr marL="342900" marR="0" lvl="0" indent="-342900" algn="l">
                        <a:spcBef>
                          <a:spcPts val="0"/>
                        </a:spcBef>
                        <a:spcAft>
                          <a:spcPts val="0"/>
                        </a:spcAft>
                        <a:buFont typeface="Symbol"/>
                        <a:buChar char=""/>
                      </a:pPr>
                      <a:r>
                        <a:rPr lang="en-US" sz="1500" dirty="0" smtClean="0">
                          <a:effectLst/>
                          <a:latin typeface="+mn-lt"/>
                        </a:rPr>
                        <a:t>Tier II meeting roles descriptions</a:t>
                      </a:r>
                    </a:p>
                    <a:p>
                      <a:pPr marL="342900" marR="0" lvl="0" indent="-342900" algn="l">
                        <a:spcBef>
                          <a:spcPts val="0"/>
                        </a:spcBef>
                        <a:spcAft>
                          <a:spcPts val="0"/>
                        </a:spcAft>
                        <a:buFont typeface="Symbol"/>
                        <a:buChar char=""/>
                      </a:pPr>
                      <a:r>
                        <a:rPr lang="en-US" sz="1500" dirty="0" smtClean="0">
                          <a:effectLst/>
                          <a:latin typeface="+mn-lt"/>
                        </a:rPr>
                        <a:t>Tier II action plan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Tier II team does not use regular meeting format/agenda, minutes, defined roles, or a current action plan</a:t>
                      </a:r>
                    </a:p>
                    <a:p>
                      <a:pPr marL="255270" marR="0" indent="-228600" algn="l">
                        <a:spcBef>
                          <a:spcPts val="0"/>
                        </a:spcBef>
                        <a:spcAft>
                          <a:spcPts val="1200"/>
                        </a:spcAft>
                      </a:pPr>
                      <a:r>
                        <a:rPr lang="en-US" sz="1500" dirty="0" smtClean="0">
                          <a:effectLst/>
                          <a:latin typeface="+mn-lt"/>
                          <a:ea typeface="Calibri"/>
                          <a:cs typeface="Times New Roman"/>
                        </a:rPr>
                        <a:t>1= Tier II team has at least 2 but not all 4 features</a:t>
                      </a:r>
                    </a:p>
                    <a:p>
                      <a:pPr marL="255270" marR="0" indent="-228600" algn="l">
                        <a:spcBef>
                          <a:spcPts val="0"/>
                        </a:spcBef>
                        <a:spcAft>
                          <a:spcPts val="1200"/>
                        </a:spcAft>
                      </a:pPr>
                      <a:r>
                        <a:rPr lang="en-US" sz="1500" dirty="0" smtClean="0">
                          <a:effectLst/>
                          <a:latin typeface="+mn-lt"/>
                          <a:ea typeface="Calibri"/>
                          <a:cs typeface="Times New Roman"/>
                        </a:rPr>
                        <a:t>2 = Tier II team meets at least monthly and uses regular meeting format/agenda, minutes, defined roles, AND has a current action plan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smtClean="0"/>
              <a:t>Tier II teams need meeting foundations in order operate efficiently and to implement effective supports.</a:t>
            </a:r>
            <a:endParaRPr lang="en-US" sz="1600" dirty="0"/>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Teams</a:t>
            </a:r>
          </a:p>
        </p:txBody>
      </p:sp>
    </p:spTree>
    <p:extLst>
      <p:ext uri="{BB962C8B-B14F-4D97-AF65-F5344CB8AC3E}">
        <p14:creationId xmlns:p14="http://schemas.microsoft.com/office/powerpoint/2010/main" val="3730325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Tier II team does not use regular meeting format/agenda, minutes, defined roles, or a current action plan</a:t>
            </a:r>
          </a:p>
          <a:p>
            <a:pPr marL="0" indent="0">
              <a:spcBef>
                <a:spcPts val="0"/>
              </a:spcBef>
              <a:spcAft>
                <a:spcPts val="3000"/>
              </a:spcAft>
              <a:buNone/>
            </a:pPr>
            <a:r>
              <a:rPr lang="en-US" sz="2000" dirty="0"/>
              <a:t>1= Tier II team has at least 2 but not all 4 features</a:t>
            </a:r>
          </a:p>
          <a:p>
            <a:pPr marL="0" indent="0">
              <a:spcBef>
                <a:spcPts val="0"/>
              </a:spcBef>
              <a:spcAft>
                <a:spcPts val="3000"/>
              </a:spcAft>
              <a:buNone/>
            </a:pPr>
            <a:r>
              <a:rPr lang="en-US" sz="2000" dirty="0"/>
              <a:t>2 = Tier II team meets at least monthly and uses regular meeting format/agenda, minutes, defined roles, AND has a current action plan</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Regular, monthly meetings</a:t>
            </a:r>
          </a:p>
          <a:p>
            <a:pPr lvl="1">
              <a:spcBef>
                <a:spcPts val="0"/>
              </a:spcBef>
              <a:spcAft>
                <a:spcPts val="1200"/>
              </a:spcAft>
              <a:buFont typeface="Wingdings" panose="05000000000000000000" pitchFamily="2" charset="2"/>
              <a:buChar char="q"/>
            </a:pPr>
            <a:r>
              <a:rPr lang="en-US" sz="2000" dirty="0"/>
              <a:t>Consistently followed meeting format</a:t>
            </a:r>
          </a:p>
          <a:p>
            <a:pPr lvl="1">
              <a:spcBef>
                <a:spcPts val="0"/>
              </a:spcBef>
              <a:spcAft>
                <a:spcPts val="1200"/>
              </a:spcAft>
              <a:buFont typeface="Wingdings" panose="05000000000000000000" pitchFamily="2" charset="2"/>
              <a:buChar char="q"/>
            </a:pPr>
            <a:r>
              <a:rPr lang="en-US" sz="2000" dirty="0"/>
              <a:t>Minutes taken during and disseminated after each meeting (or at least action plan items are disseminated)</a:t>
            </a:r>
          </a:p>
          <a:p>
            <a:pPr lvl="1">
              <a:spcBef>
                <a:spcPts val="0"/>
              </a:spcBef>
              <a:spcAft>
                <a:spcPts val="1200"/>
              </a:spcAft>
              <a:buFont typeface="Wingdings" panose="05000000000000000000" pitchFamily="2" charset="2"/>
              <a:buChar char="q"/>
            </a:pPr>
            <a:r>
              <a:rPr lang="en-US" sz="2000" dirty="0"/>
              <a:t>Participant roles are clearly defined</a:t>
            </a:r>
          </a:p>
          <a:p>
            <a:pPr lvl="1">
              <a:spcBef>
                <a:spcPts val="0"/>
              </a:spcBef>
              <a:spcAft>
                <a:spcPts val="1200"/>
              </a:spcAft>
              <a:buFont typeface="Wingdings" panose="05000000000000000000" pitchFamily="2" charset="2"/>
              <a:buChar char="q"/>
            </a:pPr>
            <a:r>
              <a:rPr lang="en-US" sz="2000" dirty="0"/>
              <a:t>Action plan current to the school year</a:t>
            </a:r>
          </a:p>
        </p:txBody>
      </p:sp>
      <p:sp>
        <p:nvSpPr>
          <p:cNvPr id="13" name="Title 12"/>
          <p:cNvSpPr>
            <a:spLocks noGrp="1"/>
          </p:cNvSpPr>
          <p:nvPr>
            <p:ph type="title"/>
          </p:nvPr>
        </p:nvSpPr>
        <p:spPr>
          <a:xfrm>
            <a:off x="838200" y="365125"/>
            <a:ext cx="11353800" cy="1325563"/>
          </a:xfrm>
        </p:spPr>
        <p:txBody>
          <a:bodyPr>
            <a:normAutofit fontScale="90000"/>
          </a:bodyPr>
          <a:lstStyle/>
          <a:p>
            <a:r>
              <a:rPr lang="en-US" dirty="0" smtClean="0"/>
              <a:t>Quick Check: Team Operating Procedures</a:t>
            </a:r>
            <a:endParaRPr lang="en-US" dirty="0"/>
          </a:p>
        </p:txBody>
      </p:sp>
      <p:sp>
        <p:nvSpPr>
          <p:cNvPr id="9" name="Title 12"/>
          <p:cNvSpPr txBox="1">
            <a:spLocks/>
          </p:cNvSpPr>
          <p:nvPr/>
        </p:nvSpPr>
        <p:spPr>
          <a:xfrm>
            <a:off x="990600" y="1180306"/>
            <a:ext cx="105156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meeting procedures are currently in place at the Tier </a:t>
            </a:r>
            <a:r>
              <a:rPr lang="en-US" sz="2400" dirty="0" smtClean="0"/>
              <a:t>II </a:t>
            </a:r>
            <a:r>
              <a:rPr lang="en-US" sz="2400" dirty="0"/>
              <a:t>level?</a:t>
            </a:r>
          </a:p>
        </p:txBody>
      </p:sp>
    </p:spTree>
    <p:extLst>
      <p:ext uri="{BB962C8B-B14F-4D97-AF65-F5344CB8AC3E}">
        <p14:creationId xmlns:p14="http://schemas.microsoft.com/office/powerpoint/2010/main" val="3183709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Item Considerations</a:t>
            </a:r>
            <a:endParaRPr lang="en-US" dirty="0"/>
          </a:p>
        </p:txBody>
      </p:sp>
      <p:sp>
        <p:nvSpPr>
          <p:cNvPr id="4" name="Content Placeholder 3"/>
          <p:cNvSpPr>
            <a:spLocks noGrp="1"/>
          </p:cNvSpPr>
          <p:nvPr>
            <p:ph idx="1"/>
          </p:nvPr>
        </p:nvSpPr>
        <p:spPr/>
        <p:txBody>
          <a:bodyPr>
            <a:normAutofit/>
          </a:bodyPr>
          <a:lstStyle/>
          <a:p>
            <a:pPr>
              <a:spcBef>
                <a:spcPts val="0"/>
              </a:spcBef>
              <a:spcAft>
                <a:spcPts val="1800"/>
              </a:spcAft>
            </a:pPr>
            <a:r>
              <a:rPr lang="en-US" dirty="0"/>
              <a:t>Tier II team may be part of Tier I team, but a regular meeting typically is needed to review Tier II data, and </a:t>
            </a:r>
            <a:r>
              <a:rPr lang="en-US" dirty="0" smtClean="0"/>
              <a:t>needed </a:t>
            </a:r>
            <a:r>
              <a:rPr lang="en-US" dirty="0"/>
              <a:t>for new students nominated for Tier </a:t>
            </a:r>
            <a:r>
              <a:rPr lang="en-US" dirty="0" smtClean="0"/>
              <a:t>II.</a:t>
            </a:r>
            <a:endParaRPr lang="en-US" dirty="0"/>
          </a:p>
          <a:p>
            <a:pPr>
              <a:spcBef>
                <a:spcPts val="0"/>
              </a:spcBef>
              <a:spcAft>
                <a:spcPts val="1800"/>
              </a:spcAft>
            </a:pPr>
            <a:r>
              <a:rPr lang="en-US" dirty="0"/>
              <a:t>Clarify </a:t>
            </a:r>
            <a:r>
              <a:rPr lang="en-US" dirty="0" smtClean="0"/>
              <a:t>with teams if </a:t>
            </a:r>
            <a:r>
              <a:rPr lang="en-US" dirty="0"/>
              <a:t>and how </a:t>
            </a:r>
            <a:r>
              <a:rPr lang="en-US" dirty="0" smtClean="0"/>
              <a:t>the decision is made to transition from Tier I meeting items to Tier II meeting items. </a:t>
            </a:r>
            <a:endParaRPr lang="en-US" dirty="0"/>
          </a:p>
        </p:txBody>
      </p:sp>
    </p:spTree>
    <p:extLst>
      <p:ext uri="{BB962C8B-B14F-4D97-AF65-F5344CB8AC3E}">
        <p14:creationId xmlns:p14="http://schemas.microsoft.com/office/powerpoint/2010/main" val="3324797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2.3 Screening</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56752118"/>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253442823"/>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2.3</a:t>
                      </a:r>
                      <a:r>
                        <a:rPr lang="en-US" sz="1500" b="1" baseline="0" dirty="0" smtClean="0">
                          <a:effectLst/>
                          <a:latin typeface="+mn-lt"/>
                          <a:ea typeface="Times New Roman"/>
                          <a:cs typeface="Times New Roman"/>
                        </a:rPr>
                        <a:t> </a:t>
                      </a:r>
                      <a:r>
                        <a:rPr lang="en-US" sz="1500" b="1" dirty="0" smtClean="0">
                          <a:effectLst/>
                          <a:latin typeface="+mn-lt"/>
                          <a:ea typeface="Times New Roman"/>
                          <a:cs typeface="Times New Roman"/>
                        </a:rPr>
                        <a:t>Screening: </a:t>
                      </a:r>
                      <a:r>
                        <a:rPr lang="en-US" sz="1500" b="0" dirty="0" smtClean="0">
                          <a:effectLst/>
                          <a:latin typeface="+mn-lt"/>
                          <a:ea typeface="Times New Roman"/>
                          <a:cs typeface="Times New Roman"/>
                        </a:rPr>
                        <a:t>Tier II team uses decision rules and multiple sources of data (e.g., ODRs, academic progress, screening tools, attendance, teacher/family/student nominations) to identify students who require Tier II supports.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Multiple data sources used </a:t>
                      </a:r>
                      <a:r>
                        <a:rPr lang="en-US" sz="1400" i="1" dirty="0" smtClean="0">
                          <a:effectLst/>
                          <a:latin typeface="+mn-lt"/>
                        </a:rPr>
                        <a:t>(ODRs/Time out of instruction, Attendance, Academic performance)</a:t>
                      </a:r>
                    </a:p>
                    <a:p>
                      <a:pPr marL="342900" marR="0" lvl="0" indent="-342900" algn="l">
                        <a:spcBef>
                          <a:spcPts val="0"/>
                        </a:spcBef>
                        <a:spcAft>
                          <a:spcPts val="0"/>
                        </a:spcAft>
                        <a:buFont typeface="Symbol"/>
                        <a:buChar char=""/>
                      </a:pPr>
                      <a:r>
                        <a:rPr lang="en-US" sz="1500" dirty="0" smtClean="0">
                          <a:effectLst/>
                          <a:latin typeface="+mn-lt"/>
                        </a:rPr>
                        <a:t>Team Decision Rubric</a:t>
                      </a:r>
                    </a:p>
                    <a:p>
                      <a:pPr marL="342900" marR="0" lvl="0" indent="-342900" algn="l">
                        <a:spcBef>
                          <a:spcPts val="0"/>
                        </a:spcBef>
                        <a:spcAft>
                          <a:spcPts val="0"/>
                        </a:spcAft>
                        <a:buFont typeface="Symbol"/>
                        <a:buChar char=""/>
                      </a:pPr>
                      <a:r>
                        <a:rPr lang="en-US" sz="1500" dirty="0" smtClean="0">
                          <a:effectLst/>
                          <a:latin typeface="+mn-lt"/>
                        </a:rPr>
                        <a:t>Team meeting minutes</a:t>
                      </a:r>
                    </a:p>
                    <a:p>
                      <a:pPr marL="342900" marR="0" lvl="0" indent="-342900" algn="l">
                        <a:spcBef>
                          <a:spcPts val="0"/>
                        </a:spcBef>
                        <a:spcAft>
                          <a:spcPts val="0"/>
                        </a:spcAft>
                        <a:buFont typeface="Symbol"/>
                        <a:buChar char=""/>
                      </a:pPr>
                      <a:r>
                        <a:rPr lang="en-US" sz="1500" dirty="0" smtClean="0">
                          <a:effectLst/>
                          <a:latin typeface="+mn-lt"/>
                        </a:rPr>
                        <a:t>School Policy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No specific rules for identifying students who qualify for Tier II supports</a:t>
                      </a:r>
                    </a:p>
                    <a:p>
                      <a:pPr marL="255270" marR="0" indent="-228600" algn="l">
                        <a:spcBef>
                          <a:spcPts val="0"/>
                        </a:spcBef>
                        <a:spcAft>
                          <a:spcPts val="1200"/>
                        </a:spcAft>
                      </a:pPr>
                      <a:r>
                        <a:rPr lang="en-US" sz="1500" dirty="0" smtClean="0">
                          <a:effectLst/>
                          <a:latin typeface="+mn-lt"/>
                          <a:ea typeface="Calibri"/>
                          <a:cs typeface="Times New Roman"/>
                        </a:rPr>
                        <a:t>1 = Data decision rules established but not consistently followed or used with only one data source</a:t>
                      </a:r>
                    </a:p>
                    <a:p>
                      <a:pPr marL="255270" marR="0" indent="-228600" algn="l">
                        <a:spcBef>
                          <a:spcPts val="0"/>
                        </a:spcBef>
                        <a:spcAft>
                          <a:spcPts val="1200"/>
                        </a:spcAft>
                      </a:pPr>
                      <a:r>
                        <a:rPr lang="en-US" sz="1500" dirty="0" smtClean="0">
                          <a:effectLst/>
                          <a:latin typeface="+mn-lt"/>
                          <a:ea typeface="Calibri"/>
                          <a:cs typeface="Times New Roman"/>
                        </a:rPr>
                        <a:t>2 = Written policy exists that (a) uses multiple data sources for identifying students, and (b) ensures that families are notified when a student enters Tier II supports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Timely selection of students for Tier II supports improves the effectiveness of Tier II implementation.</a:t>
            </a:r>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Teams</a:t>
            </a:r>
          </a:p>
        </p:txBody>
      </p:sp>
    </p:spTree>
    <p:extLst>
      <p:ext uri="{BB962C8B-B14F-4D97-AF65-F5344CB8AC3E}">
        <p14:creationId xmlns:p14="http://schemas.microsoft.com/office/powerpoint/2010/main" val="1879256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No specific rules for identifying students who qualify for Tier II supports</a:t>
            </a:r>
          </a:p>
          <a:p>
            <a:pPr marL="0" indent="0">
              <a:spcBef>
                <a:spcPts val="0"/>
              </a:spcBef>
              <a:spcAft>
                <a:spcPts val="3000"/>
              </a:spcAft>
              <a:buNone/>
            </a:pPr>
            <a:r>
              <a:rPr lang="en-US" sz="2000" dirty="0"/>
              <a:t>1 = Data decision rules established but not consistently followed or used with only one data source</a:t>
            </a:r>
          </a:p>
          <a:p>
            <a:pPr marL="0" indent="0">
              <a:spcBef>
                <a:spcPts val="0"/>
              </a:spcBef>
              <a:spcAft>
                <a:spcPts val="3000"/>
              </a:spcAft>
              <a:buNone/>
            </a:pPr>
            <a:r>
              <a:rPr lang="en-US" sz="2000" dirty="0"/>
              <a:t>2 = Written policy exists that (a) uses multiple data sources for identifying students, and (b) ensures that families are notified when a student enters Tier II supports</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Written policy or rubric for identifying students in need of assistance</a:t>
            </a:r>
          </a:p>
          <a:p>
            <a:pPr lvl="1">
              <a:spcBef>
                <a:spcPts val="0"/>
              </a:spcBef>
              <a:spcAft>
                <a:spcPts val="1200"/>
              </a:spcAft>
              <a:buFont typeface="Wingdings" panose="05000000000000000000" pitchFamily="2" charset="2"/>
              <a:buChar char="q"/>
            </a:pPr>
            <a:r>
              <a:rPr lang="en-US" sz="2000" dirty="0"/>
              <a:t>Multiple data sources</a:t>
            </a:r>
          </a:p>
          <a:p>
            <a:pPr lvl="1">
              <a:spcBef>
                <a:spcPts val="0"/>
              </a:spcBef>
              <a:spcAft>
                <a:spcPts val="1200"/>
              </a:spcAft>
              <a:buFont typeface="Wingdings" panose="05000000000000000000" pitchFamily="2" charset="2"/>
              <a:buChar char="q"/>
            </a:pPr>
            <a:r>
              <a:rPr lang="en-US" sz="2000" dirty="0"/>
              <a:t>Process for notifying and including families</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Screening</a:t>
            </a:r>
            <a:endParaRPr lang="en-US" dirty="0"/>
          </a:p>
        </p:txBody>
      </p:sp>
      <p:sp>
        <p:nvSpPr>
          <p:cNvPr id="9" name="Title 12"/>
          <p:cNvSpPr txBox="1">
            <a:spLocks/>
          </p:cNvSpPr>
          <p:nvPr/>
        </p:nvSpPr>
        <p:spPr>
          <a:xfrm>
            <a:off x="990600" y="1180306"/>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a:t>
            </a:r>
            <a:r>
              <a:rPr lang="en-US" sz="2400" dirty="0" smtClean="0"/>
              <a:t>is the process for identifying students who may need Tier II supports?</a:t>
            </a:r>
            <a:endParaRPr lang="en-US" sz="2400" dirty="0"/>
          </a:p>
        </p:txBody>
      </p:sp>
    </p:spTree>
    <p:extLst>
      <p:ext uri="{BB962C8B-B14F-4D97-AF65-F5344CB8AC3E}">
        <p14:creationId xmlns:p14="http://schemas.microsoft.com/office/powerpoint/2010/main" val="2241401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2.4 Request for Assistance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82906506"/>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953267609"/>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2.4</a:t>
                      </a:r>
                      <a:r>
                        <a:rPr lang="en-US" sz="1500" b="1" baseline="0" dirty="0" smtClean="0">
                          <a:effectLst/>
                          <a:latin typeface="+mn-lt"/>
                          <a:ea typeface="Times New Roman"/>
                          <a:cs typeface="Times New Roman"/>
                        </a:rPr>
                        <a:t> </a:t>
                      </a:r>
                      <a:r>
                        <a:rPr lang="en-US" sz="1500" b="1" dirty="0" smtClean="0">
                          <a:effectLst/>
                          <a:latin typeface="+mn-lt"/>
                          <a:ea typeface="Times New Roman"/>
                          <a:cs typeface="Times New Roman"/>
                        </a:rPr>
                        <a:t>Request for Assistance: </a:t>
                      </a:r>
                      <a:r>
                        <a:rPr lang="en-US" sz="1500" b="0" dirty="0" smtClean="0">
                          <a:effectLst/>
                          <a:latin typeface="+mn-lt"/>
                          <a:ea typeface="Times New Roman"/>
                          <a:cs typeface="Times New Roman"/>
                        </a:rPr>
                        <a:t>Tier II planning team uses written request for assistance form and process that are available to all staff, families, and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School Handbook</a:t>
                      </a:r>
                    </a:p>
                    <a:p>
                      <a:pPr marL="342900" marR="0" lvl="0" indent="-342900" algn="l">
                        <a:spcBef>
                          <a:spcPts val="0"/>
                        </a:spcBef>
                        <a:spcAft>
                          <a:spcPts val="0"/>
                        </a:spcAft>
                        <a:buFont typeface="Symbol"/>
                        <a:buChar char=""/>
                      </a:pPr>
                      <a:r>
                        <a:rPr lang="en-US" sz="1500" dirty="0" smtClean="0">
                          <a:effectLst/>
                          <a:latin typeface="+mn-lt"/>
                        </a:rPr>
                        <a:t>Request for Assistance Form</a:t>
                      </a:r>
                    </a:p>
                    <a:p>
                      <a:pPr marL="342900" marR="0" lvl="0" indent="-342900" algn="l">
                        <a:spcBef>
                          <a:spcPts val="0"/>
                        </a:spcBef>
                        <a:spcAft>
                          <a:spcPts val="0"/>
                        </a:spcAft>
                        <a:buFont typeface="Symbol"/>
                        <a:buChar char=""/>
                      </a:pPr>
                      <a:r>
                        <a:rPr lang="en-US" sz="1500" dirty="0" smtClean="0">
                          <a:effectLst/>
                          <a:latin typeface="+mn-lt"/>
                        </a:rPr>
                        <a:t>Family Handbook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No formal process</a:t>
                      </a:r>
                    </a:p>
                    <a:p>
                      <a:pPr marL="255270" marR="0" indent="-228600" algn="l">
                        <a:spcBef>
                          <a:spcPts val="0"/>
                        </a:spcBef>
                        <a:spcAft>
                          <a:spcPts val="1200"/>
                        </a:spcAft>
                      </a:pPr>
                      <a:r>
                        <a:rPr lang="en-US" sz="1500" dirty="0" smtClean="0">
                          <a:effectLst/>
                          <a:latin typeface="+mn-lt"/>
                          <a:ea typeface="Calibri"/>
                          <a:cs typeface="Times New Roman"/>
                        </a:rPr>
                        <a:t>1 = Informal process in place for  staff and  families to request behavioral assistance</a:t>
                      </a:r>
                    </a:p>
                    <a:p>
                      <a:pPr marL="255270" marR="0" indent="-228600" algn="l">
                        <a:spcBef>
                          <a:spcPts val="0"/>
                        </a:spcBef>
                        <a:spcAft>
                          <a:spcPts val="1200"/>
                        </a:spcAft>
                      </a:pPr>
                      <a:r>
                        <a:rPr lang="en-US" sz="1500" dirty="0" smtClean="0">
                          <a:effectLst/>
                          <a:latin typeface="+mn-lt"/>
                          <a:ea typeface="Calibri"/>
                          <a:cs typeface="Times New Roman"/>
                        </a:rPr>
                        <a:t>2 = Written request for assistance process is in place and team responds to request within 3 days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Faculty, staff, families should have a highly predictable, and low-effort strategy for requesting behavior assistance.</a:t>
            </a:r>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Teams</a:t>
            </a:r>
          </a:p>
        </p:txBody>
      </p:sp>
    </p:spTree>
    <p:extLst>
      <p:ext uri="{BB962C8B-B14F-4D97-AF65-F5344CB8AC3E}">
        <p14:creationId xmlns:p14="http://schemas.microsoft.com/office/powerpoint/2010/main" val="353681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No formal process</a:t>
            </a:r>
          </a:p>
          <a:p>
            <a:pPr marL="0" indent="0">
              <a:spcBef>
                <a:spcPts val="0"/>
              </a:spcBef>
              <a:spcAft>
                <a:spcPts val="3000"/>
              </a:spcAft>
              <a:buNone/>
            </a:pPr>
            <a:r>
              <a:rPr lang="en-US" sz="2000" dirty="0"/>
              <a:t>1 = Informal process in place for  staff and  families to request behavioral assistance</a:t>
            </a:r>
          </a:p>
          <a:p>
            <a:pPr marL="0" indent="0">
              <a:spcBef>
                <a:spcPts val="0"/>
              </a:spcBef>
              <a:spcAft>
                <a:spcPts val="3000"/>
              </a:spcAft>
              <a:buNone/>
            </a:pPr>
            <a:r>
              <a:rPr lang="en-US" sz="2000" dirty="0"/>
              <a:t>2 = Written request for assistance process is in place and team responds to request within </a:t>
            </a:r>
            <a:r>
              <a:rPr lang="en-US" sz="2000" dirty="0" smtClean="0"/>
              <a:t>3 days </a:t>
            </a:r>
            <a:endParaRPr lang="en-US" sz="2000" dirty="0"/>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Written policy or rubric for identifying students in need of assistance</a:t>
            </a:r>
          </a:p>
          <a:p>
            <a:pPr lvl="1">
              <a:spcBef>
                <a:spcPts val="0"/>
              </a:spcBef>
              <a:spcAft>
                <a:spcPts val="1200"/>
              </a:spcAft>
              <a:buFont typeface="Wingdings" panose="05000000000000000000" pitchFamily="2" charset="2"/>
              <a:buChar char="q"/>
            </a:pPr>
            <a:r>
              <a:rPr lang="en-US" sz="2000" dirty="0"/>
              <a:t>Multiple data sources</a:t>
            </a:r>
          </a:p>
          <a:p>
            <a:pPr lvl="1">
              <a:spcBef>
                <a:spcPts val="0"/>
              </a:spcBef>
              <a:spcAft>
                <a:spcPts val="1200"/>
              </a:spcAft>
              <a:buFont typeface="Wingdings" panose="05000000000000000000" pitchFamily="2" charset="2"/>
              <a:buChar char="q"/>
            </a:pPr>
            <a:r>
              <a:rPr lang="en-US" sz="2000" dirty="0"/>
              <a:t>Process for notifying and including families</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Request for Assistance</a:t>
            </a:r>
            <a:endParaRPr lang="en-US" dirty="0"/>
          </a:p>
        </p:txBody>
      </p:sp>
      <p:sp>
        <p:nvSpPr>
          <p:cNvPr id="9" name="Title 12"/>
          <p:cNvSpPr txBox="1">
            <a:spLocks/>
          </p:cNvSpPr>
          <p:nvPr/>
        </p:nvSpPr>
        <p:spPr>
          <a:xfrm>
            <a:off x="990600" y="1180306"/>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a:t>
            </a:r>
            <a:r>
              <a:rPr lang="en-US" sz="2400" dirty="0" smtClean="0"/>
              <a:t>is the process for requesting assistance with behavior support?</a:t>
            </a:r>
            <a:endParaRPr lang="en-US" sz="2400" dirty="0"/>
          </a:p>
        </p:txBody>
      </p:sp>
    </p:spTree>
    <p:extLst>
      <p:ext uri="{BB962C8B-B14F-4D97-AF65-F5344CB8AC3E}">
        <p14:creationId xmlns:p14="http://schemas.microsoft.com/office/powerpoint/2010/main" val="426169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Item Considerations</a:t>
            </a:r>
            <a:endParaRPr lang="en-US" dirty="0"/>
          </a:p>
        </p:txBody>
      </p:sp>
      <p:sp>
        <p:nvSpPr>
          <p:cNvPr id="4" name="Content Placeholder 3"/>
          <p:cNvSpPr>
            <a:spLocks noGrp="1"/>
          </p:cNvSpPr>
          <p:nvPr>
            <p:ph idx="1"/>
          </p:nvPr>
        </p:nvSpPr>
        <p:spPr/>
        <p:txBody>
          <a:bodyPr>
            <a:normAutofit/>
          </a:bodyPr>
          <a:lstStyle/>
          <a:p>
            <a:pPr>
              <a:spcBef>
                <a:spcPts val="0"/>
              </a:spcBef>
              <a:spcAft>
                <a:spcPts val="1800"/>
              </a:spcAft>
            </a:pPr>
            <a:r>
              <a:rPr lang="en-US" dirty="0"/>
              <a:t>The process for nominating a </a:t>
            </a:r>
            <a:r>
              <a:rPr lang="en-US" dirty="0" smtClean="0"/>
              <a:t>student should </a:t>
            </a:r>
            <a:r>
              <a:rPr lang="en-US" dirty="0"/>
              <a:t>be </a:t>
            </a:r>
            <a:r>
              <a:rPr lang="en-US" dirty="0" smtClean="0"/>
              <a:t>easily understood and easily accessed by all. </a:t>
            </a:r>
          </a:p>
          <a:p>
            <a:pPr>
              <a:spcBef>
                <a:spcPts val="0"/>
              </a:spcBef>
              <a:spcAft>
                <a:spcPts val="1800"/>
              </a:spcAft>
            </a:pPr>
            <a:r>
              <a:rPr lang="en-US" dirty="0" smtClean="0"/>
              <a:t>Families </a:t>
            </a:r>
            <a:r>
              <a:rPr lang="en-US" dirty="0"/>
              <a:t>should know how to nominate a </a:t>
            </a:r>
            <a:r>
              <a:rPr lang="en-US" dirty="0" smtClean="0"/>
              <a:t>student and </a:t>
            </a:r>
            <a:r>
              <a:rPr lang="en-US" dirty="0"/>
              <a:t>know the process when a student is nominated</a:t>
            </a:r>
            <a:r>
              <a:rPr lang="en-US" dirty="0" smtClean="0"/>
              <a:t>.</a:t>
            </a:r>
            <a:endParaRPr lang="en-US" dirty="0"/>
          </a:p>
          <a:p>
            <a:pPr>
              <a:spcBef>
                <a:spcPts val="0"/>
              </a:spcBef>
              <a:spcAft>
                <a:spcPts val="1800"/>
              </a:spcAft>
            </a:pPr>
            <a:r>
              <a:rPr lang="en-US" dirty="0" smtClean="0"/>
              <a:t>Emphasis </a:t>
            </a:r>
            <a:r>
              <a:rPr lang="en-US" dirty="0"/>
              <a:t>should be given on </a:t>
            </a:r>
            <a:r>
              <a:rPr lang="en-US" dirty="0" smtClean="0"/>
              <a:t>the success </a:t>
            </a:r>
            <a:r>
              <a:rPr lang="en-US" dirty="0"/>
              <a:t>of the process when done </a:t>
            </a:r>
            <a:r>
              <a:rPr lang="en-US" dirty="0" smtClean="0"/>
              <a:t>early.</a:t>
            </a:r>
            <a:endParaRPr lang="en-US" dirty="0"/>
          </a:p>
        </p:txBody>
      </p:sp>
    </p:spTree>
    <p:extLst>
      <p:ext uri="{BB962C8B-B14F-4D97-AF65-F5344CB8AC3E}">
        <p14:creationId xmlns:p14="http://schemas.microsoft.com/office/powerpoint/2010/main" val="153897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 purpose of the School-wide PBIS Tiered Fidelity Inventory is to provide an efficient and valid index of the extent to which PBIS core features are in place within a school.</a:t>
            </a:r>
          </a:p>
          <a:p>
            <a:pPr lvl="1"/>
            <a:r>
              <a:rPr lang="en-US" dirty="0"/>
              <a:t>Tier I (Universal PBIS</a:t>
            </a:r>
            <a:r>
              <a:rPr lang="en-US" dirty="0" smtClean="0"/>
              <a:t>) </a:t>
            </a:r>
            <a:endParaRPr lang="en-US" dirty="0"/>
          </a:p>
          <a:p>
            <a:pPr lvl="2"/>
            <a:r>
              <a:rPr lang="en-US" dirty="0"/>
              <a:t>Whole School Universal Prevention</a:t>
            </a:r>
          </a:p>
          <a:p>
            <a:pPr lvl="1"/>
            <a:r>
              <a:rPr lang="en-US" dirty="0"/>
              <a:t>Tier II (Targeted PBIS</a:t>
            </a:r>
            <a:r>
              <a:rPr lang="en-US" dirty="0" smtClean="0"/>
              <a:t>) </a:t>
            </a:r>
            <a:endParaRPr lang="en-US" dirty="0"/>
          </a:p>
          <a:p>
            <a:pPr lvl="2"/>
            <a:r>
              <a:rPr lang="en-US" dirty="0"/>
              <a:t>Secondary, Small Group Prevention</a:t>
            </a:r>
          </a:p>
          <a:p>
            <a:pPr lvl="1"/>
            <a:r>
              <a:rPr lang="en-US" dirty="0"/>
              <a:t>Tier III (Intensive PBIS)</a:t>
            </a:r>
          </a:p>
          <a:p>
            <a:pPr lvl="2"/>
            <a:r>
              <a:rPr lang="en-US" dirty="0"/>
              <a:t>Tertiary, Individual Support Prevention</a:t>
            </a:r>
          </a:p>
          <a:p>
            <a:endParaRPr lang="en-US" dirty="0"/>
          </a:p>
        </p:txBody>
      </p:sp>
      <p:sp>
        <p:nvSpPr>
          <p:cNvPr id="3" name="Title 2"/>
          <p:cNvSpPr>
            <a:spLocks noGrp="1"/>
          </p:cNvSpPr>
          <p:nvPr>
            <p:ph type="title"/>
          </p:nvPr>
        </p:nvSpPr>
        <p:spPr/>
        <p:txBody>
          <a:bodyPr>
            <a:normAutofit fontScale="90000"/>
          </a:bodyPr>
          <a:lstStyle/>
          <a:p>
            <a:r>
              <a:rPr lang="en-US" dirty="0"/>
              <a:t>Purpose of the School-wide PBIS </a:t>
            </a:r>
            <a:br>
              <a:rPr lang="en-US" dirty="0"/>
            </a:br>
            <a:r>
              <a:rPr lang="en-US" dirty="0"/>
              <a:t>Tiered Fidelity Inventory</a:t>
            </a:r>
          </a:p>
        </p:txBody>
      </p:sp>
      <p:grpSp>
        <p:nvGrpSpPr>
          <p:cNvPr id="4" name="Group 3"/>
          <p:cNvGrpSpPr/>
          <p:nvPr/>
        </p:nvGrpSpPr>
        <p:grpSpPr>
          <a:xfrm>
            <a:off x="6885117" y="3303885"/>
            <a:ext cx="3777132" cy="3114837"/>
            <a:chOff x="1752600" y="2834640"/>
            <a:chExt cx="4724400" cy="3870960"/>
          </a:xfrm>
          <a:solidFill>
            <a:schemeClr val="accent6"/>
          </a:solidFill>
        </p:grpSpPr>
        <p:sp>
          <p:nvSpPr>
            <p:cNvPr id="12" name="Isosceles Triangle 11"/>
            <p:cNvSpPr/>
            <p:nvPr/>
          </p:nvSpPr>
          <p:spPr bwMode="auto">
            <a:xfrm>
              <a:off x="1752600" y="2834640"/>
              <a:ext cx="4724400" cy="3870960"/>
            </a:xfrm>
            <a:prstGeom prst="triangle">
              <a:avLst/>
            </a:prstGeom>
            <a:grpFill/>
            <a:ln>
              <a:noFill/>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0" name="Isosceles Triangle 9"/>
            <p:cNvSpPr/>
            <p:nvPr/>
          </p:nvSpPr>
          <p:spPr bwMode="auto">
            <a:xfrm>
              <a:off x="3200400" y="3276600"/>
              <a:ext cx="1828800" cy="1630680"/>
            </a:xfrm>
            <a:prstGeom prst="triangle">
              <a:avLst/>
            </a:prstGeom>
            <a:solidFill>
              <a:schemeClr val="accent4"/>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8" name="Isosceles Triangle 7"/>
            <p:cNvSpPr/>
            <p:nvPr/>
          </p:nvSpPr>
          <p:spPr bwMode="auto">
            <a:xfrm>
              <a:off x="3657600" y="3672840"/>
              <a:ext cx="914400" cy="838200"/>
            </a:xfrm>
            <a:prstGeom prst="triangle">
              <a:avLst/>
            </a:prstGeom>
            <a:solidFill>
              <a:srgbClr val="C00000"/>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grpSp>
    </p:spTree>
    <p:extLst>
      <p:ext uri="{BB962C8B-B14F-4D97-AF65-F5344CB8AC3E}">
        <p14:creationId xmlns:p14="http://schemas.microsoft.com/office/powerpoint/2010/main" val="1002200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2.5 Sufficient Array of Tier II Interventions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11491196"/>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2286583979"/>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2.5</a:t>
                      </a:r>
                      <a:r>
                        <a:rPr lang="en-US" sz="1500" b="1" baseline="0" dirty="0" smtClean="0">
                          <a:effectLst/>
                          <a:latin typeface="+mn-lt"/>
                          <a:ea typeface="Times New Roman"/>
                          <a:cs typeface="Times New Roman"/>
                        </a:rPr>
                        <a:t> </a:t>
                      </a:r>
                      <a:r>
                        <a:rPr lang="en-US" sz="1500" b="1" dirty="0" smtClean="0">
                          <a:effectLst/>
                          <a:latin typeface="+mn-lt"/>
                          <a:ea typeface="Times New Roman"/>
                          <a:cs typeface="Times New Roman"/>
                        </a:rPr>
                        <a:t>Sufficient Array of Tier II Interventions:</a:t>
                      </a:r>
                      <a:r>
                        <a:rPr lang="en-US" sz="1500" b="0" dirty="0" smtClean="0">
                          <a:effectLst/>
                          <a:latin typeface="+mn-lt"/>
                          <a:ea typeface="Times New Roman"/>
                          <a:cs typeface="Times New Roman"/>
                        </a:rPr>
                        <a:t> Tier II team has multiple ongoing behavior support interventions with documented evidence of effectiveness matched to student need.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School Tier II Handbook</a:t>
                      </a:r>
                    </a:p>
                    <a:p>
                      <a:pPr marL="342900" marR="0" lvl="0" indent="-342900" algn="l">
                        <a:spcBef>
                          <a:spcPts val="0"/>
                        </a:spcBef>
                        <a:spcAft>
                          <a:spcPts val="0"/>
                        </a:spcAft>
                        <a:buFont typeface="Symbol"/>
                        <a:buChar char=""/>
                      </a:pPr>
                      <a:r>
                        <a:rPr lang="en-US" sz="1500" dirty="0" smtClean="0">
                          <a:effectLst/>
                          <a:latin typeface="+mn-lt"/>
                        </a:rPr>
                        <a:t>Targeted Interventions Reference Guide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No Tier II interventions with documented evidence of effectiveness are in use</a:t>
                      </a:r>
                    </a:p>
                    <a:p>
                      <a:pPr marL="255270" marR="0" indent="-228600" algn="l">
                        <a:spcBef>
                          <a:spcPts val="0"/>
                        </a:spcBef>
                        <a:spcAft>
                          <a:spcPts val="1200"/>
                        </a:spcAft>
                      </a:pPr>
                      <a:r>
                        <a:rPr lang="en-US" sz="1500" dirty="0" smtClean="0">
                          <a:effectLst/>
                          <a:latin typeface="+mn-lt"/>
                          <a:ea typeface="Calibri"/>
                          <a:cs typeface="Times New Roman"/>
                        </a:rPr>
                        <a:t>1 = Only 1 Tier II intervention with documented evidence of effectiveness is in use </a:t>
                      </a:r>
                    </a:p>
                    <a:p>
                      <a:pPr marL="255270" marR="0" indent="-228600" algn="l">
                        <a:spcBef>
                          <a:spcPts val="0"/>
                        </a:spcBef>
                        <a:spcAft>
                          <a:spcPts val="1200"/>
                        </a:spcAft>
                      </a:pPr>
                      <a:r>
                        <a:rPr lang="en-US" sz="1500" dirty="0" smtClean="0">
                          <a:effectLst/>
                          <a:latin typeface="+mn-lt"/>
                          <a:ea typeface="Calibri"/>
                          <a:cs typeface="Times New Roman"/>
                        </a:rPr>
                        <a:t>2 = Multiple Tier II interventions with documented evidence of effectiveness matched to student need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A </a:t>
            </a:r>
            <a:r>
              <a:rPr lang="en-US" sz="1600" dirty="0" smtClean="0"/>
              <a:t>wide </a:t>
            </a:r>
            <a:r>
              <a:rPr lang="en-US" sz="1600" dirty="0"/>
              <a:t>array of intervention options increases the likelihood that student needs are met and done so in a timely way.</a:t>
            </a:r>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Interventions</a:t>
            </a:r>
          </a:p>
        </p:txBody>
      </p:sp>
    </p:spTree>
    <p:extLst>
      <p:ext uri="{BB962C8B-B14F-4D97-AF65-F5344CB8AC3E}">
        <p14:creationId xmlns:p14="http://schemas.microsoft.com/office/powerpoint/2010/main" val="3063267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No Tier II interventions with documented evidence of effectiveness are in use</a:t>
            </a:r>
          </a:p>
          <a:p>
            <a:pPr marL="0" indent="0">
              <a:spcBef>
                <a:spcPts val="0"/>
              </a:spcBef>
              <a:spcAft>
                <a:spcPts val="3000"/>
              </a:spcAft>
              <a:buNone/>
            </a:pPr>
            <a:r>
              <a:rPr lang="en-US" sz="2000" dirty="0"/>
              <a:t>1 = Only 1 Tier II intervention with documented evidence of effectiveness is in use </a:t>
            </a:r>
          </a:p>
          <a:p>
            <a:pPr marL="0" indent="0">
              <a:spcBef>
                <a:spcPts val="0"/>
              </a:spcBef>
              <a:spcAft>
                <a:spcPts val="3000"/>
              </a:spcAft>
              <a:buNone/>
            </a:pPr>
            <a:r>
              <a:rPr lang="en-US" sz="2000" dirty="0"/>
              <a:t>2 = Multiple Tier II interventions with documented evidence of effectiveness matched to student need</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Are there multiple Tier II interventions readily available?</a:t>
            </a:r>
          </a:p>
          <a:p>
            <a:pPr lvl="1">
              <a:spcBef>
                <a:spcPts val="0"/>
              </a:spcBef>
              <a:spcAft>
                <a:spcPts val="1200"/>
              </a:spcAft>
              <a:buFont typeface="Wingdings" panose="05000000000000000000" pitchFamily="2" charset="2"/>
              <a:buChar char="q"/>
            </a:pPr>
            <a:r>
              <a:rPr lang="en-US" sz="2000" dirty="0"/>
              <a:t>Do they have an evidence base of effectiveness with students?</a:t>
            </a:r>
          </a:p>
        </p:txBody>
      </p:sp>
      <p:sp>
        <p:nvSpPr>
          <p:cNvPr id="13" name="Title 12"/>
          <p:cNvSpPr>
            <a:spLocks noGrp="1"/>
          </p:cNvSpPr>
          <p:nvPr>
            <p:ph type="title"/>
          </p:nvPr>
        </p:nvSpPr>
        <p:spPr>
          <a:xfrm>
            <a:off x="838200" y="365125"/>
            <a:ext cx="11353800" cy="1325563"/>
          </a:xfrm>
        </p:spPr>
        <p:txBody>
          <a:bodyPr>
            <a:normAutofit fontScale="90000"/>
          </a:bodyPr>
          <a:lstStyle/>
          <a:p>
            <a:r>
              <a:rPr lang="en-US" dirty="0" smtClean="0"/>
              <a:t>Quick Check: Sufficient Array of Tier II Interventions</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a:t>
            </a:r>
            <a:r>
              <a:rPr lang="en-US" sz="2400" dirty="0" smtClean="0"/>
              <a:t>intervention options are available at the Tier II level?</a:t>
            </a:r>
            <a:endParaRPr lang="en-US" sz="2400" dirty="0"/>
          </a:p>
        </p:txBody>
      </p:sp>
    </p:spTree>
    <p:extLst>
      <p:ext uri="{BB962C8B-B14F-4D97-AF65-F5344CB8AC3E}">
        <p14:creationId xmlns:p14="http://schemas.microsoft.com/office/powerpoint/2010/main" val="1920528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Item Considerations</a:t>
            </a:r>
            <a:endParaRPr lang="en-US" dirty="0"/>
          </a:p>
        </p:txBody>
      </p:sp>
      <p:sp>
        <p:nvSpPr>
          <p:cNvPr id="4" name="Content Placeholder 3"/>
          <p:cNvSpPr>
            <a:spLocks noGrp="1"/>
          </p:cNvSpPr>
          <p:nvPr>
            <p:ph idx="1"/>
          </p:nvPr>
        </p:nvSpPr>
        <p:spPr/>
        <p:txBody>
          <a:bodyPr>
            <a:normAutofit lnSpcReduction="10000"/>
          </a:bodyPr>
          <a:lstStyle/>
          <a:p>
            <a:pPr>
              <a:spcBef>
                <a:spcPts val="0"/>
              </a:spcBef>
              <a:spcAft>
                <a:spcPts val="1800"/>
              </a:spcAft>
            </a:pPr>
            <a:r>
              <a:rPr lang="en-US" dirty="0"/>
              <a:t>Standard modifications of existing interventions meet the criteria for sufficient array</a:t>
            </a:r>
            <a:r>
              <a:rPr lang="en-US" dirty="0" smtClean="0"/>
              <a:t>.</a:t>
            </a:r>
          </a:p>
          <a:p>
            <a:pPr lvl="1">
              <a:spcBef>
                <a:spcPts val="0"/>
              </a:spcBef>
              <a:spcAft>
                <a:spcPts val="1800"/>
              </a:spcAft>
            </a:pPr>
            <a:r>
              <a:rPr lang="en-US" dirty="0" smtClean="0"/>
              <a:t>CICO for peer attention</a:t>
            </a:r>
          </a:p>
          <a:p>
            <a:pPr lvl="1">
              <a:spcBef>
                <a:spcPts val="0"/>
              </a:spcBef>
              <a:spcAft>
                <a:spcPts val="1800"/>
              </a:spcAft>
            </a:pPr>
            <a:r>
              <a:rPr lang="en-US" dirty="0" smtClean="0"/>
              <a:t>CICO for academic task avoidance</a:t>
            </a:r>
            <a:endParaRPr lang="en-US" dirty="0"/>
          </a:p>
          <a:p>
            <a:pPr>
              <a:spcBef>
                <a:spcPts val="0"/>
              </a:spcBef>
              <a:spcAft>
                <a:spcPts val="1800"/>
              </a:spcAft>
            </a:pPr>
            <a:r>
              <a:rPr lang="en-US" dirty="0"/>
              <a:t>Many approaches for Tier II </a:t>
            </a:r>
            <a:r>
              <a:rPr lang="en-US" dirty="0" smtClean="0"/>
              <a:t>support</a:t>
            </a:r>
            <a:endParaRPr lang="en-US" dirty="0"/>
          </a:p>
          <a:p>
            <a:pPr>
              <a:spcBef>
                <a:spcPts val="0"/>
              </a:spcBef>
              <a:spcAft>
                <a:spcPts val="1800"/>
              </a:spcAft>
            </a:pPr>
            <a:r>
              <a:rPr lang="en-US" dirty="0"/>
              <a:t>Focus on Tier II supports that improve student success (e.g., do more than simply remove or control the student</a:t>
            </a:r>
            <a:r>
              <a:rPr lang="en-US" dirty="0" smtClean="0"/>
              <a:t>)</a:t>
            </a:r>
            <a:endParaRPr lang="en-US" dirty="0"/>
          </a:p>
          <a:p>
            <a:pPr>
              <a:spcBef>
                <a:spcPts val="0"/>
              </a:spcBef>
              <a:spcAft>
                <a:spcPts val="1800"/>
              </a:spcAft>
            </a:pPr>
            <a:r>
              <a:rPr lang="en-US" dirty="0"/>
              <a:t>Combinations of support strategies may be very appropriate and efficient.</a:t>
            </a:r>
          </a:p>
        </p:txBody>
      </p:sp>
    </p:spTree>
    <p:extLst>
      <p:ext uri="{BB962C8B-B14F-4D97-AF65-F5344CB8AC3E}">
        <p14:creationId xmlns:p14="http://schemas.microsoft.com/office/powerpoint/2010/main" val="252243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2.6 Tier II Critical Features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42445072"/>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2194890268"/>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2.6  Tier II Critical Features: </a:t>
                      </a:r>
                      <a:r>
                        <a:rPr lang="en-US" sz="1500" b="0" dirty="0" smtClean="0">
                          <a:effectLst/>
                          <a:latin typeface="+mn-lt"/>
                          <a:ea typeface="Times New Roman"/>
                          <a:cs typeface="Times New Roman"/>
                        </a:rPr>
                        <a:t>Tier II behavior support interventions provide (a) additional instruction/time for student skill development, (b) additional structure/predictability, and/or (c) increased opportunity for feedback (e.g., daily progress report).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Universal lesson plans</a:t>
                      </a:r>
                    </a:p>
                    <a:p>
                      <a:pPr marL="342900" marR="0" lvl="0" indent="-342900" algn="l">
                        <a:spcBef>
                          <a:spcPts val="0"/>
                        </a:spcBef>
                        <a:spcAft>
                          <a:spcPts val="0"/>
                        </a:spcAft>
                        <a:buFont typeface="Symbol"/>
                        <a:buChar char=""/>
                      </a:pPr>
                      <a:r>
                        <a:rPr lang="en-US" sz="1500" dirty="0" smtClean="0">
                          <a:effectLst/>
                          <a:latin typeface="+mn-lt"/>
                        </a:rPr>
                        <a:t>Tier II lesson plans</a:t>
                      </a:r>
                    </a:p>
                    <a:p>
                      <a:pPr marL="342900" marR="0" lvl="0" indent="-342900" algn="l">
                        <a:spcBef>
                          <a:spcPts val="0"/>
                        </a:spcBef>
                        <a:spcAft>
                          <a:spcPts val="0"/>
                        </a:spcAft>
                        <a:buFont typeface="Symbol"/>
                        <a:buChar char=""/>
                      </a:pPr>
                      <a:r>
                        <a:rPr lang="en-US" sz="1500" dirty="0" smtClean="0">
                          <a:effectLst/>
                          <a:latin typeface="+mn-lt"/>
                        </a:rPr>
                        <a:t>Daily/weekly progress report</a:t>
                      </a:r>
                    </a:p>
                    <a:p>
                      <a:pPr marL="342900" marR="0" lvl="0" indent="-342900" algn="l">
                        <a:spcBef>
                          <a:spcPts val="0"/>
                        </a:spcBef>
                        <a:spcAft>
                          <a:spcPts val="0"/>
                        </a:spcAft>
                        <a:buFont typeface="Symbol"/>
                        <a:buChar char=""/>
                      </a:pPr>
                      <a:r>
                        <a:rPr lang="en-US" sz="1500" dirty="0" smtClean="0">
                          <a:effectLst/>
                          <a:latin typeface="+mn-lt"/>
                        </a:rPr>
                        <a:t>School schedule</a:t>
                      </a:r>
                    </a:p>
                    <a:p>
                      <a:pPr marL="342900" marR="0" lvl="0" indent="-342900" algn="l">
                        <a:spcBef>
                          <a:spcPts val="0"/>
                        </a:spcBef>
                        <a:spcAft>
                          <a:spcPts val="0"/>
                        </a:spcAft>
                        <a:buFont typeface="Symbol"/>
                        <a:buChar char=""/>
                      </a:pPr>
                      <a:r>
                        <a:rPr lang="en-US" sz="1500" dirty="0" smtClean="0">
                          <a:effectLst/>
                          <a:latin typeface="+mn-lt"/>
                        </a:rPr>
                        <a:t>School Tier II handbook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Tier II interventions do not promote additional instruction/time, improved structure, or increased feedback</a:t>
                      </a:r>
                    </a:p>
                    <a:p>
                      <a:pPr marL="255270" marR="0" indent="-228600" algn="l">
                        <a:spcBef>
                          <a:spcPts val="0"/>
                        </a:spcBef>
                        <a:spcAft>
                          <a:spcPts val="1200"/>
                        </a:spcAft>
                      </a:pPr>
                      <a:r>
                        <a:rPr lang="en-US" sz="1500" dirty="0" smtClean="0">
                          <a:effectLst/>
                          <a:latin typeface="+mn-lt"/>
                          <a:ea typeface="Calibri"/>
                          <a:cs typeface="Times New Roman"/>
                        </a:rPr>
                        <a:t>1 = All Tier II interventions provide some but not all 3 core Tier II features</a:t>
                      </a:r>
                    </a:p>
                    <a:p>
                      <a:pPr marL="255270" marR="0" indent="-228600" algn="l">
                        <a:spcBef>
                          <a:spcPts val="0"/>
                        </a:spcBef>
                        <a:spcAft>
                          <a:spcPts val="1200"/>
                        </a:spcAft>
                      </a:pPr>
                      <a:r>
                        <a:rPr lang="en-US" sz="1500" dirty="0" smtClean="0">
                          <a:effectLst/>
                          <a:latin typeface="+mn-lt"/>
                          <a:ea typeface="Calibri"/>
                          <a:cs typeface="Times New Roman"/>
                        </a:rPr>
                        <a:t>2 = All Tier II interventions include all 3 core Tier II features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Tier II supports should focus on improving the skills and context needed for student </a:t>
            </a:r>
            <a:r>
              <a:rPr lang="en-US" sz="1600" dirty="0" smtClean="0"/>
              <a:t>success.</a:t>
            </a:r>
            <a:endParaRPr lang="en-US" sz="1600" dirty="0"/>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Interventions</a:t>
            </a:r>
          </a:p>
        </p:txBody>
      </p:sp>
    </p:spTree>
    <p:extLst>
      <p:ext uri="{BB962C8B-B14F-4D97-AF65-F5344CB8AC3E}">
        <p14:creationId xmlns:p14="http://schemas.microsoft.com/office/powerpoint/2010/main" val="3295921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Tier II interventions do not promote additional instruction/time, improved structure, or increased feedback</a:t>
            </a:r>
          </a:p>
          <a:p>
            <a:pPr marL="0" indent="0">
              <a:spcBef>
                <a:spcPts val="0"/>
              </a:spcBef>
              <a:spcAft>
                <a:spcPts val="3000"/>
              </a:spcAft>
              <a:buNone/>
            </a:pPr>
            <a:r>
              <a:rPr lang="en-US" sz="2000" dirty="0"/>
              <a:t>1 = All Tier II interventions provide some but not all 3 core Tier II features</a:t>
            </a:r>
          </a:p>
          <a:p>
            <a:pPr marL="0" indent="0">
              <a:spcBef>
                <a:spcPts val="0"/>
              </a:spcBef>
              <a:spcAft>
                <a:spcPts val="3000"/>
              </a:spcAft>
              <a:buNone/>
            </a:pPr>
            <a:r>
              <a:rPr lang="en-US" sz="2000" dirty="0"/>
              <a:t>2 = All Tier II interventions include all 3 core Tier II features</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Do all Tier II interventions include additional instruction/time for student skill development?</a:t>
            </a:r>
          </a:p>
          <a:p>
            <a:pPr lvl="1">
              <a:spcBef>
                <a:spcPts val="0"/>
              </a:spcBef>
              <a:spcAft>
                <a:spcPts val="1200"/>
              </a:spcAft>
              <a:buFont typeface="Wingdings" panose="05000000000000000000" pitchFamily="2" charset="2"/>
              <a:buChar char="q"/>
            </a:pPr>
            <a:r>
              <a:rPr lang="en-US" sz="2000" dirty="0"/>
              <a:t>Do all Tier II interventions include additional structure/predictability?</a:t>
            </a:r>
          </a:p>
          <a:p>
            <a:pPr lvl="1">
              <a:spcBef>
                <a:spcPts val="0"/>
              </a:spcBef>
              <a:spcAft>
                <a:spcPts val="1200"/>
              </a:spcAft>
              <a:buFont typeface="Wingdings" panose="05000000000000000000" pitchFamily="2" charset="2"/>
              <a:buChar char="q"/>
            </a:pPr>
            <a:r>
              <a:rPr lang="en-US" sz="2000" dirty="0"/>
              <a:t>Do all Tier II interventions include increased opportunities for feedback?</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Tier II Critical Features</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a:t>
            </a:r>
            <a:r>
              <a:rPr lang="en-US" sz="2400" dirty="0" smtClean="0"/>
              <a:t>critical features are embedded in Tier II supports?</a:t>
            </a:r>
            <a:endParaRPr lang="en-US" sz="2400" dirty="0"/>
          </a:p>
        </p:txBody>
      </p:sp>
    </p:spTree>
    <p:extLst>
      <p:ext uri="{BB962C8B-B14F-4D97-AF65-F5344CB8AC3E}">
        <p14:creationId xmlns:p14="http://schemas.microsoft.com/office/powerpoint/2010/main" val="1331247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2.7 Practices Matched to Student Need</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76568091"/>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3046104402"/>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2.7  Practices Matched to Student Need: </a:t>
                      </a:r>
                      <a:r>
                        <a:rPr lang="en-US" sz="1500" b="0" dirty="0" smtClean="0">
                          <a:effectLst/>
                          <a:latin typeface="+mn-lt"/>
                          <a:ea typeface="Times New Roman"/>
                          <a:cs typeface="Times New Roman"/>
                        </a:rPr>
                        <a:t>A formal process is in place to select Tier II interventions that are (a) matched to student need (e.g., behavioral function), and (b) adapted to improve contextual fit (e.g., culture, developmental level).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Data sources used to identify interventions </a:t>
                      </a:r>
                    </a:p>
                    <a:p>
                      <a:pPr marL="342900" marR="0" lvl="0" indent="-342900" algn="l">
                        <a:spcBef>
                          <a:spcPts val="0"/>
                        </a:spcBef>
                        <a:spcAft>
                          <a:spcPts val="0"/>
                        </a:spcAft>
                        <a:buFont typeface="Symbol"/>
                        <a:buChar char=""/>
                      </a:pPr>
                      <a:r>
                        <a:rPr lang="en-US" sz="1500" dirty="0" smtClean="0">
                          <a:effectLst/>
                          <a:latin typeface="+mn-lt"/>
                        </a:rPr>
                        <a:t>School Policy</a:t>
                      </a:r>
                    </a:p>
                    <a:p>
                      <a:pPr marL="342900" marR="0" lvl="0" indent="-342900" algn="l">
                        <a:spcBef>
                          <a:spcPts val="0"/>
                        </a:spcBef>
                        <a:spcAft>
                          <a:spcPts val="0"/>
                        </a:spcAft>
                        <a:buFont typeface="Symbol"/>
                        <a:buChar char=""/>
                      </a:pPr>
                      <a:r>
                        <a:rPr lang="en-US" sz="1500" dirty="0" smtClean="0">
                          <a:effectLst/>
                          <a:latin typeface="+mn-lt"/>
                        </a:rPr>
                        <a:t>Tier II Handbook </a:t>
                      </a:r>
                    </a:p>
                    <a:p>
                      <a:pPr marL="342900" marR="0" lvl="0" indent="-342900" algn="l">
                        <a:spcBef>
                          <a:spcPts val="0"/>
                        </a:spcBef>
                        <a:spcAft>
                          <a:spcPts val="0"/>
                        </a:spcAft>
                        <a:buFont typeface="Symbol"/>
                        <a:buChar char=""/>
                      </a:pPr>
                      <a:r>
                        <a:rPr lang="en-US" sz="1500" dirty="0" smtClean="0">
                          <a:effectLst/>
                          <a:latin typeface="+mn-lt"/>
                        </a:rPr>
                        <a:t>Needs assessment</a:t>
                      </a:r>
                    </a:p>
                    <a:p>
                      <a:pPr marL="342900" marR="0" lvl="0" indent="-342900" algn="l">
                        <a:spcBef>
                          <a:spcPts val="0"/>
                        </a:spcBef>
                        <a:spcAft>
                          <a:spcPts val="0"/>
                        </a:spcAft>
                        <a:buFont typeface="Symbol"/>
                        <a:buChar char=""/>
                      </a:pPr>
                      <a:r>
                        <a:rPr lang="en-US" sz="1500" dirty="0" smtClean="0">
                          <a:effectLst/>
                          <a:latin typeface="+mn-lt"/>
                        </a:rPr>
                        <a:t>Targeted Interventions Reference Guide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No process in place</a:t>
                      </a:r>
                    </a:p>
                    <a:p>
                      <a:pPr marL="255270" marR="0" indent="-228600" algn="l">
                        <a:spcBef>
                          <a:spcPts val="0"/>
                        </a:spcBef>
                        <a:spcAft>
                          <a:spcPts val="1200"/>
                        </a:spcAft>
                      </a:pPr>
                      <a:r>
                        <a:rPr lang="en-US" sz="1500" dirty="0" smtClean="0">
                          <a:effectLst/>
                          <a:latin typeface="+mn-lt"/>
                          <a:ea typeface="Calibri"/>
                          <a:cs typeface="Times New Roman"/>
                        </a:rPr>
                        <a:t>1 = Process for selecting Tier II interventions does not include documentation that interventions are matched to student need</a:t>
                      </a:r>
                    </a:p>
                    <a:p>
                      <a:pPr marL="255270" marR="0" indent="-228600" algn="l">
                        <a:spcBef>
                          <a:spcPts val="0"/>
                        </a:spcBef>
                        <a:spcAft>
                          <a:spcPts val="1200"/>
                        </a:spcAft>
                      </a:pPr>
                      <a:r>
                        <a:rPr lang="en-US" sz="1500" dirty="0" smtClean="0">
                          <a:effectLst/>
                          <a:latin typeface="+mn-lt"/>
                          <a:ea typeface="Calibri"/>
                          <a:cs typeface="Times New Roman"/>
                        </a:rPr>
                        <a:t>2 = Formal process in place to select practices that match student need and have contextual fit (e.g., developmentally and culturally appropriate)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Tier II support strategies are evidence-based, and designed with preliminary assessment information (or assumptions) about student need.</a:t>
            </a:r>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Interventions</a:t>
            </a:r>
          </a:p>
        </p:txBody>
      </p:sp>
    </p:spTree>
    <p:extLst>
      <p:ext uri="{BB962C8B-B14F-4D97-AF65-F5344CB8AC3E}">
        <p14:creationId xmlns:p14="http://schemas.microsoft.com/office/powerpoint/2010/main" val="4251759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No process in place</a:t>
            </a:r>
          </a:p>
          <a:p>
            <a:pPr marL="0" indent="0">
              <a:spcBef>
                <a:spcPts val="0"/>
              </a:spcBef>
              <a:spcAft>
                <a:spcPts val="3000"/>
              </a:spcAft>
              <a:buNone/>
            </a:pPr>
            <a:r>
              <a:rPr lang="en-US" sz="2000" dirty="0"/>
              <a:t>1 = Process for selecting Tier II interventions does not include documentation that interventions are matched to student need</a:t>
            </a:r>
          </a:p>
          <a:p>
            <a:pPr marL="0" indent="0">
              <a:spcBef>
                <a:spcPts val="0"/>
              </a:spcBef>
              <a:spcAft>
                <a:spcPts val="3000"/>
              </a:spcAft>
              <a:buNone/>
            </a:pPr>
            <a:r>
              <a:rPr lang="en-US" sz="2000" dirty="0"/>
              <a:t>2 = Formal process in place to select practices that match student need and have contextual fit (e.g., developmentally and culturally appropriate</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Is there a formalized process to select Tier II supports?</a:t>
            </a:r>
          </a:p>
          <a:p>
            <a:pPr lvl="1">
              <a:spcBef>
                <a:spcPts val="0"/>
              </a:spcBef>
              <a:spcAft>
                <a:spcPts val="1200"/>
              </a:spcAft>
              <a:buFont typeface="Wingdings" panose="05000000000000000000" pitchFamily="2" charset="2"/>
              <a:buChar char="q"/>
            </a:pPr>
            <a:r>
              <a:rPr lang="en-US" sz="2000" dirty="0"/>
              <a:t>Does the process take into account student need and contextual fit?</a:t>
            </a:r>
          </a:p>
        </p:txBody>
      </p:sp>
      <p:sp>
        <p:nvSpPr>
          <p:cNvPr id="13" name="Title 12"/>
          <p:cNvSpPr>
            <a:spLocks noGrp="1"/>
          </p:cNvSpPr>
          <p:nvPr>
            <p:ph type="title"/>
          </p:nvPr>
        </p:nvSpPr>
        <p:spPr>
          <a:xfrm>
            <a:off x="838200" y="365125"/>
            <a:ext cx="11353800" cy="1325563"/>
          </a:xfrm>
        </p:spPr>
        <p:txBody>
          <a:bodyPr>
            <a:normAutofit fontScale="90000"/>
          </a:bodyPr>
          <a:lstStyle/>
          <a:p>
            <a:r>
              <a:rPr lang="en-US" dirty="0" smtClean="0"/>
              <a:t>Quick Check: Practices Matched</a:t>
            </a:r>
            <a:br>
              <a:rPr lang="en-US" dirty="0" smtClean="0"/>
            </a:br>
            <a:r>
              <a:rPr lang="en-US" dirty="0" smtClean="0"/>
              <a:t>to Student Need</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a:t>
            </a:r>
            <a:r>
              <a:rPr lang="en-US" sz="2400" dirty="0" smtClean="0"/>
              <a:t>is the process for identifying appropriate Tier II supports?</a:t>
            </a:r>
            <a:endParaRPr lang="en-US" sz="2400" dirty="0"/>
          </a:p>
        </p:txBody>
      </p:sp>
    </p:spTree>
    <p:extLst>
      <p:ext uri="{BB962C8B-B14F-4D97-AF65-F5344CB8AC3E}">
        <p14:creationId xmlns:p14="http://schemas.microsoft.com/office/powerpoint/2010/main" val="674385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2.8 Access to Tier I Supports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6843168"/>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2119061571"/>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2.8</a:t>
                      </a:r>
                      <a:r>
                        <a:rPr lang="en-US" sz="1500" b="1" baseline="0" dirty="0" smtClean="0">
                          <a:effectLst/>
                          <a:latin typeface="+mn-lt"/>
                          <a:ea typeface="Times New Roman"/>
                          <a:cs typeface="Times New Roman"/>
                        </a:rPr>
                        <a:t> </a:t>
                      </a:r>
                      <a:r>
                        <a:rPr lang="en-US" sz="1500" b="1" dirty="0" smtClean="0">
                          <a:effectLst/>
                          <a:latin typeface="+mn-lt"/>
                          <a:ea typeface="Times New Roman"/>
                          <a:cs typeface="Times New Roman"/>
                        </a:rPr>
                        <a:t>Access to Tier I Supports: </a:t>
                      </a:r>
                      <a:r>
                        <a:rPr lang="en-US" sz="1500" b="0" dirty="0" smtClean="0">
                          <a:effectLst/>
                          <a:latin typeface="+mn-lt"/>
                          <a:ea typeface="Times New Roman"/>
                          <a:cs typeface="Times New Roman"/>
                        </a:rPr>
                        <a:t>Tier II supports are explicitly linked to Tier I supports, and students receiving Tier II supports have access to, and are included in, Tier I supports.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Universal Lesson plans &amp; teaching schedule</a:t>
                      </a:r>
                    </a:p>
                    <a:p>
                      <a:pPr marL="342900" marR="0" lvl="0" indent="-342900" algn="l">
                        <a:spcBef>
                          <a:spcPts val="0"/>
                        </a:spcBef>
                        <a:spcAft>
                          <a:spcPts val="0"/>
                        </a:spcAft>
                        <a:buFont typeface="Symbol"/>
                        <a:buChar char=""/>
                      </a:pPr>
                      <a:r>
                        <a:rPr lang="en-US" sz="1500" dirty="0" smtClean="0">
                          <a:effectLst/>
                          <a:latin typeface="+mn-lt"/>
                        </a:rPr>
                        <a:t>Acknowledgement system</a:t>
                      </a:r>
                    </a:p>
                    <a:p>
                      <a:pPr marL="342900" marR="0" lvl="0" indent="-342900" algn="l">
                        <a:spcBef>
                          <a:spcPts val="0"/>
                        </a:spcBef>
                        <a:spcAft>
                          <a:spcPts val="0"/>
                        </a:spcAft>
                        <a:buFont typeface="Symbol"/>
                        <a:buChar char=""/>
                      </a:pPr>
                      <a:r>
                        <a:rPr lang="en-US" sz="1500" dirty="0" smtClean="0">
                          <a:effectLst/>
                          <a:latin typeface="+mn-lt"/>
                        </a:rPr>
                        <a:t>Student of the month documentation </a:t>
                      </a:r>
                    </a:p>
                    <a:p>
                      <a:pPr marL="342900" marR="0" lvl="0" indent="-342900" algn="l">
                        <a:spcBef>
                          <a:spcPts val="0"/>
                        </a:spcBef>
                        <a:spcAft>
                          <a:spcPts val="0"/>
                        </a:spcAft>
                        <a:buFont typeface="Symbol"/>
                        <a:buChar char=""/>
                      </a:pPr>
                      <a:r>
                        <a:rPr lang="en-US" sz="1500" dirty="0" smtClean="0">
                          <a:effectLst/>
                          <a:latin typeface="+mn-lt"/>
                        </a:rPr>
                        <a:t>Family communication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No evidence that students receiving Tier II interventions have access to Tier I supports</a:t>
                      </a:r>
                    </a:p>
                    <a:p>
                      <a:pPr marL="255270" marR="0" indent="-228600" algn="l">
                        <a:spcBef>
                          <a:spcPts val="0"/>
                        </a:spcBef>
                        <a:spcAft>
                          <a:spcPts val="1200"/>
                        </a:spcAft>
                      </a:pPr>
                      <a:r>
                        <a:rPr lang="en-US" sz="1500" dirty="0" smtClean="0">
                          <a:effectLst/>
                          <a:latin typeface="+mn-lt"/>
                          <a:ea typeface="Calibri"/>
                          <a:cs typeface="Times New Roman"/>
                        </a:rPr>
                        <a:t>1 = Tier II supports are not explicitly linked to Tier I supports and/or students receiving Tier II interventions have some, but not full access to Tier I supports</a:t>
                      </a:r>
                    </a:p>
                    <a:p>
                      <a:pPr marL="255270" marR="0" indent="-228600" algn="l">
                        <a:spcBef>
                          <a:spcPts val="0"/>
                        </a:spcBef>
                        <a:spcAft>
                          <a:spcPts val="1200"/>
                        </a:spcAft>
                      </a:pPr>
                      <a:r>
                        <a:rPr lang="en-US" sz="1500" dirty="0" smtClean="0">
                          <a:effectLst/>
                          <a:latin typeface="+mn-lt"/>
                          <a:ea typeface="Calibri"/>
                          <a:cs typeface="Times New Roman"/>
                        </a:rPr>
                        <a:t>2 = Tier II supports are explicitly linked to Tier I supports, and students receiving Tier II  interventions have full access to all Tier I supports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Tier II supports are more effective when layered within Tier I.</a:t>
            </a:r>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Interventions</a:t>
            </a:r>
          </a:p>
        </p:txBody>
      </p:sp>
    </p:spTree>
    <p:extLst>
      <p:ext uri="{BB962C8B-B14F-4D97-AF65-F5344CB8AC3E}">
        <p14:creationId xmlns:p14="http://schemas.microsoft.com/office/powerpoint/2010/main" val="10036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lnSpcReduction="10000"/>
          </a:bodyPr>
          <a:lstStyle/>
          <a:p>
            <a:pPr>
              <a:spcAft>
                <a:spcPts val="1200"/>
              </a:spcAft>
            </a:pPr>
            <a:r>
              <a:rPr lang="en-US" dirty="0" smtClean="0"/>
              <a:t>Scoring</a:t>
            </a:r>
          </a:p>
          <a:p>
            <a:pPr marL="0" indent="0">
              <a:spcBef>
                <a:spcPts val="0"/>
              </a:spcBef>
              <a:spcAft>
                <a:spcPts val="3000"/>
              </a:spcAft>
              <a:buNone/>
            </a:pPr>
            <a:r>
              <a:rPr lang="en-US" sz="2000" dirty="0"/>
              <a:t>0 = No evidence that students receiving Tier II interventions have access to Tier I supports</a:t>
            </a:r>
          </a:p>
          <a:p>
            <a:pPr marL="0" indent="0">
              <a:spcBef>
                <a:spcPts val="0"/>
              </a:spcBef>
              <a:spcAft>
                <a:spcPts val="3000"/>
              </a:spcAft>
              <a:buNone/>
            </a:pPr>
            <a:r>
              <a:rPr lang="en-US" sz="2000" dirty="0"/>
              <a:t>1 = Tier II supports are not explicitly linked to Tier I supports and/or students receiving Tier II interventions have some, but not full access to Tier I supports</a:t>
            </a:r>
          </a:p>
          <a:p>
            <a:pPr marL="0" indent="0">
              <a:spcBef>
                <a:spcPts val="0"/>
              </a:spcBef>
              <a:spcAft>
                <a:spcPts val="3000"/>
              </a:spcAft>
              <a:buNone/>
            </a:pPr>
            <a:r>
              <a:rPr lang="en-US" sz="2000" dirty="0"/>
              <a:t>2 = Tier II supports are explicitly linked to Tier I supports, and students receiving Tier II  interventions have full access to all Tier I supports </a:t>
            </a:r>
          </a:p>
        </p:txBody>
      </p:sp>
      <p:sp>
        <p:nvSpPr>
          <p:cNvPr id="4" name="Content Placeholder 3"/>
          <p:cNvSpPr>
            <a:spLocks noGrp="1"/>
          </p:cNvSpPr>
          <p:nvPr>
            <p:ph sz="half" idx="1"/>
          </p:nvPr>
        </p:nvSpPr>
        <p:spPr>
          <a:xfrm>
            <a:off x="814347" y="2506662"/>
            <a:ext cx="5181600" cy="4351338"/>
          </a:xfrm>
        </p:spPr>
        <p:txBody>
          <a:bodyPr>
            <a:normAutofit lnSpcReduction="10000"/>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smtClean="0"/>
              <a:t>Are the school’s Tier II supports linked/layered/aligned with the school-wide, universal system?</a:t>
            </a:r>
          </a:p>
          <a:p>
            <a:pPr lvl="1">
              <a:spcBef>
                <a:spcPts val="0"/>
              </a:spcBef>
              <a:spcAft>
                <a:spcPts val="1200"/>
              </a:spcAft>
              <a:buFont typeface="Wingdings" panose="05000000000000000000" pitchFamily="2" charset="2"/>
              <a:buChar char="q"/>
            </a:pPr>
            <a:r>
              <a:rPr lang="en-US" sz="2000" dirty="0" smtClean="0"/>
              <a:t>Do </a:t>
            </a:r>
            <a:r>
              <a:rPr lang="en-US" sz="2000" dirty="0"/>
              <a:t>students receiving Tier II supports still receive full access to Tier </a:t>
            </a:r>
            <a:r>
              <a:rPr lang="en-US" sz="2000" dirty="0" smtClean="0"/>
              <a:t>I </a:t>
            </a:r>
            <a:r>
              <a:rPr lang="en-US" sz="2000" dirty="0"/>
              <a:t>systems?</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Access to Tier I Supports</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smtClean="0"/>
              <a:t>How do students receiving Tier II supports benefit from the Tier I system?</a:t>
            </a:r>
            <a:endParaRPr lang="en-US" sz="2400" dirty="0"/>
          </a:p>
        </p:txBody>
      </p:sp>
    </p:spTree>
    <p:extLst>
      <p:ext uri="{BB962C8B-B14F-4D97-AF65-F5344CB8AC3E}">
        <p14:creationId xmlns:p14="http://schemas.microsoft.com/office/powerpoint/2010/main" val="821413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2.9 Professional Development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11461463"/>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3061591291"/>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2.9</a:t>
                      </a:r>
                      <a:r>
                        <a:rPr lang="en-US" sz="1500" b="1" baseline="0" dirty="0" smtClean="0">
                          <a:effectLst/>
                          <a:latin typeface="+mn-lt"/>
                          <a:ea typeface="Times New Roman"/>
                          <a:cs typeface="Times New Roman"/>
                        </a:rPr>
                        <a:t> </a:t>
                      </a:r>
                      <a:r>
                        <a:rPr lang="en-US" sz="1500" b="1" dirty="0" smtClean="0">
                          <a:effectLst/>
                          <a:latin typeface="+mn-lt"/>
                          <a:ea typeface="Times New Roman"/>
                          <a:cs typeface="Times New Roman"/>
                        </a:rPr>
                        <a:t>Professional Development: </a:t>
                      </a:r>
                      <a:r>
                        <a:rPr lang="en-US" sz="1500" b="0" dirty="0" smtClean="0">
                          <a:effectLst/>
                          <a:latin typeface="+mn-lt"/>
                          <a:ea typeface="Times New Roman"/>
                          <a:cs typeface="Times New Roman"/>
                        </a:rPr>
                        <a:t>A written process is followed for teaching all relevant staff how to refer students and implement each Tier II intervention that is in place.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Professional Development Calendar</a:t>
                      </a:r>
                    </a:p>
                    <a:p>
                      <a:pPr marL="342900" marR="0" lvl="0" indent="-342900" algn="l">
                        <a:spcBef>
                          <a:spcPts val="0"/>
                        </a:spcBef>
                        <a:spcAft>
                          <a:spcPts val="0"/>
                        </a:spcAft>
                        <a:buFont typeface="Symbol"/>
                        <a:buChar char=""/>
                      </a:pPr>
                      <a:r>
                        <a:rPr lang="en-US" sz="1500" dirty="0" smtClean="0">
                          <a:effectLst/>
                          <a:latin typeface="+mn-lt"/>
                        </a:rPr>
                        <a:t>Staff Handbook</a:t>
                      </a:r>
                    </a:p>
                    <a:p>
                      <a:pPr marL="342900" marR="0" lvl="0" indent="-342900" algn="l">
                        <a:spcBef>
                          <a:spcPts val="0"/>
                        </a:spcBef>
                        <a:spcAft>
                          <a:spcPts val="0"/>
                        </a:spcAft>
                        <a:buFont typeface="Symbol"/>
                        <a:buChar char=""/>
                      </a:pPr>
                      <a:r>
                        <a:rPr lang="en-US" sz="1500" dirty="0" smtClean="0">
                          <a:effectLst/>
                          <a:latin typeface="+mn-lt"/>
                        </a:rPr>
                        <a:t>Lesson plans for teacher trainings </a:t>
                      </a:r>
                    </a:p>
                    <a:p>
                      <a:pPr marL="342900" marR="0" lvl="0" indent="-342900" algn="l">
                        <a:spcBef>
                          <a:spcPts val="0"/>
                        </a:spcBef>
                        <a:spcAft>
                          <a:spcPts val="0"/>
                        </a:spcAft>
                        <a:buFont typeface="Symbol"/>
                        <a:buChar char=""/>
                      </a:pPr>
                      <a:r>
                        <a:rPr lang="en-US" sz="1500" dirty="0" smtClean="0">
                          <a:effectLst/>
                          <a:latin typeface="+mn-lt"/>
                        </a:rPr>
                        <a:t>School policy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No process for teaching staff   in place</a:t>
                      </a:r>
                    </a:p>
                    <a:p>
                      <a:pPr marL="255270" marR="0" indent="-228600" algn="l">
                        <a:spcBef>
                          <a:spcPts val="0"/>
                        </a:spcBef>
                        <a:spcAft>
                          <a:spcPts val="1200"/>
                        </a:spcAft>
                      </a:pPr>
                      <a:r>
                        <a:rPr lang="en-US" sz="1500" dirty="0" smtClean="0">
                          <a:effectLst/>
                          <a:latin typeface="+mn-lt"/>
                          <a:ea typeface="Calibri"/>
                          <a:cs typeface="Times New Roman"/>
                        </a:rPr>
                        <a:t>1 = Professional development and orientation process is informal</a:t>
                      </a:r>
                    </a:p>
                    <a:p>
                      <a:pPr marL="255270" marR="0" indent="-228600" algn="l">
                        <a:spcBef>
                          <a:spcPts val="0"/>
                        </a:spcBef>
                        <a:spcAft>
                          <a:spcPts val="1200"/>
                        </a:spcAft>
                      </a:pPr>
                      <a:r>
                        <a:rPr lang="en-US" sz="1500" dirty="0" smtClean="0">
                          <a:effectLst/>
                          <a:latin typeface="+mn-lt"/>
                          <a:ea typeface="Calibri"/>
                          <a:cs typeface="Times New Roman"/>
                        </a:rPr>
                        <a:t>2 = Written process used to teach and coach all relevant staff in all aspects of intervention delivery, including request for assistance process, using progress report as an instructional prompt, delivering feedback, and monitoring student progress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Effective Tier II supports require participation of many adults in the </a:t>
            </a:r>
            <a:r>
              <a:rPr lang="en-US" sz="1600" dirty="0" smtClean="0"/>
              <a:t>school.</a:t>
            </a:r>
            <a:endParaRPr lang="en-US" sz="1600" dirty="0"/>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Interventions</a:t>
            </a:r>
          </a:p>
        </p:txBody>
      </p:sp>
    </p:spTree>
    <p:extLst>
      <p:ext uri="{BB962C8B-B14F-4D97-AF65-F5344CB8AC3E}">
        <p14:creationId xmlns:p14="http://schemas.microsoft.com/office/powerpoint/2010/main" val="4131807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0"/>
              </a:spcBef>
              <a:spcAft>
                <a:spcPts val="2400"/>
              </a:spcAft>
            </a:pPr>
            <a:r>
              <a:rPr lang="en-US" dirty="0"/>
              <a:t>Primary purpose of the </a:t>
            </a:r>
            <a:r>
              <a:rPr lang="en-US" dirty="0" smtClean="0"/>
              <a:t>instrument is </a:t>
            </a:r>
            <a:r>
              <a:rPr lang="en-US" dirty="0"/>
              <a:t>to help school teams </a:t>
            </a:r>
            <a:r>
              <a:rPr lang="en-US" dirty="0" smtClean="0"/>
              <a:t>improve</a:t>
            </a:r>
            <a:endParaRPr lang="en-US" dirty="0"/>
          </a:p>
          <a:p>
            <a:pPr>
              <a:spcBef>
                <a:spcPts val="0"/>
              </a:spcBef>
              <a:spcAft>
                <a:spcPts val="2400"/>
              </a:spcAft>
            </a:pPr>
            <a:r>
              <a:rPr lang="en-US" dirty="0"/>
              <a:t>Primary audience for </a:t>
            </a:r>
            <a:r>
              <a:rPr lang="en-US" dirty="0" smtClean="0"/>
              <a:t>instrument results </a:t>
            </a:r>
            <a:r>
              <a:rPr lang="en-US" dirty="0"/>
              <a:t>is the team, faculty, families and administrators of the school</a:t>
            </a:r>
            <a:r>
              <a:rPr lang="en-US" dirty="0" smtClean="0"/>
              <a:t>.</a:t>
            </a:r>
            <a:endParaRPr lang="en-US" dirty="0"/>
          </a:p>
          <a:p>
            <a:pPr>
              <a:spcBef>
                <a:spcPts val="0"/>
              </a:spcBef>
              <a:spcAft>
                <a:spcPts val="2400"/>
              </a:spcAft>
            </a:pPr>
            <a:r>
              <a:rPr lang="en-US" dirty="0"/>
              <a:t>Effective use of the </a:t>
            </a:r>
            <a:r>
              <a:rPr lang="en-US" dirty="0" smtClean="0"/>
              <a:t>instrument requires </a:t>
            </a:r>
            <a:r>
              <a:rPr lang="en-US" dirty="0"/>
              <a:t>multiple administrations (progress monitoring)</a:t>
            </a:r>
          </a:p>
          <a:p>
            <a:endParaRPr lang="en-US" dirty="0"/>
          </a:p>
        </p:txBody>
      </p:sp>
      <p:sp>
        <p:nvSpPr>
          <p:cNvPr id="3" name="Title 2"/>
          <p:cNvSpPr>
            <a:spLocks noGrp="1"/>
          </p:cNvSpPr>
          <p:nvPr>
            <p:ph type="title"/>
          </p:nvPr>
        </p:nvSpPr>
        <p:spPr>
          <a:xfrm>
            <a:off x="838200" y="365125"/>
            <a:ext cx="11353800" cy="1325563"/>
          </a:xfrm>
        </p:spPr>
        <p:txBody>
          <a:bodyPr>
            <a:normAutofit fontScale="90000"/>
          </a:bodyPr>
          <a:lstStyle/>
          <a:p>
            <a:r>
              <a:rPr lang="en-US" dirty="0" smtClean="0"/>
              <a:t>SWPBIS Tiered Fidelity Inventory is a </a:t>
            </a:r>
            <a:br>
              <a:rPr lang="en-US" dirty="0" smtClean="0"/>
            </a:br>
            <a:r>
              <a:rPr lang="en-US" dirty="0" smtClean="0"/>
              <a:t>Self-Assessment</a:t>
            </a:r>
            <a:endParaRPr lang="en-US" dirty="0"/>
          </a:p>
        </p:txBody>
      </p:sp>
    </p:spTree>
    <p:extLst>
      <p:ext uri="{BB962C8B-B14F-4D97-AF65-F5344CB8AC3E}">
        <p14:creationId xmlns:p14="http://schemas.microsoft.com/office/powerpoint/2010/main" val="3393567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fontScale="92500"/>
          </a:bodyPr>
          <a:lstStyle/>
          <a:p>
            <a:pPr>
              <a:spcAft>
                <a:spcPts val="1200"/>
              </a:spcAft>
            </a:pPr>
            <a:r>
              <a:rPr lang="en-US" dirty="0" smtClean="0"/>
              <a:t>Scoring</a:t>
            </a:r>
          </a:p>
          <a:p>
            <a:pPr marL="0" indent="0">
              <a:spcBef>
                <a:spcPts val="0"/>
              </a:spcBef>
              <a:spcAft>
                <a:spcPts val="3000"/>
              </a:spcAft>
              <a:buNone/>
            </a:pPr>
            <a:r>
              <a:rPr lang="en-US" sz="2000" dirty="0"/>
              <a:t>0 = No process for teaching staff   in place</a:t>
            </a:r>
          </a:p>
          <a:p>
            <a:pPr marL="0" indent="0">
              <a:spcBef>
                <a:spcPts val="0"/>
              </a:spcBef>
              <a:spcAft>
                <a:spcPts val="3000"/>
              </a:spcAft>
              <a:buNone/>
            </a:pPr>
            <a:r>
              <a:rPr lang="en-US" sz="2000" dirty="0"/>
              <a:t>1 = Professional development and orientation process is informal</a:t>
            </a:r>
          </a:p>
          <a:p>
            <a:pPr marL="0" indent="0">
              <a:spcBef>
                <a:spcPts val="0"/>
              </a:spcBef>
              <a:spcAft>
                <a:spcPts val="3000"/>
              </a:spcAft>
              <a:buNone/>
            </a:pPr>
            <a:r>
              <a:rPr lang="en-US" sz="2000" dirty="0"/>
              <a:t>2 = Written process used to teach and coach all relevant staff in all aspects of intervention delivery, including request for assistance process, using progress report as an instructional prompt, delivering feedback, and monitoring student progress</a:t>
            </a:r>
          </a:p>
        </p:txBody>
      </p:sp>
      <p:sp>
        <p:nvSpPr>
          <p:cNvPr id="4" name="Content Placeholder 3"/>
          <p:cNvSpPr>
            <a:spLocks noGrp="1"/>
          </p:cNvSpPr>
          <p:nvPr>
            <p:ph sz="half" idx="1"/>
          </p:nvPr>
        </p:nvSpPr>
        <p:spPr>
          <a:xfrm>
            <a:off x="814347" y="2506662"/>
            <a:ext cx="5181600" cy="4351338"/>
          </a:xfrm>
        </p:spPr>
        <p:txBody>
          <a:bodyPr>
            <a:normAutofit fontScale="92500"/>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Are there scheduled trainings for school team members?</a:t>
            </a:r>
          </a:p>
          <a:p>
            <a:pPr lvl="1">
              <a:spcBef>
                <a:spcPts val="0"/>
              </a:spcBef>
              <a:spcAft>
                <a:spcPts val="1200"/>
              </a:spcAft>
              <a:buFont typeface="Wingdings" panose="05000000000000000000" pitchFamily="2" charset="2"/>
              <a:buChar char="q"/>
            </a:pPr>
            <a:r>
              <a:rPr lang="en-US" sz="2000" dirty="0"/>
              <a:t>Is there a faculty-wide orientation led by the Tier II Team?</a:t>
            </a:r>
          </a:p>
          <a:p>
            <a:pPr lvl="1">
              <a:spcBef>
                <a:spcPts val="0"/>
              </a:spcBef>
              <a:spcAft>
                <a:spcPts val="1200"/>
              </a:spcAft>
              <a:buFont typeface="Wingdings" panose="05000000000000000000" pitchFamily="2" charset="2"/>
              <a:buChar char="q"/>
            </a:pPr>
            <a:r>
              <a:rPr lang="en-US" sz="2000" dirty="0"/>
              <a:t>Is there a scheduled annual orientation for new faculty?</a:t>
            </a:r>
          </a:p>
          <a:p>
            <a:pPr lvl="1">
              <a:spcBef>
                <a:spcPts val="0"/>
              </a:spcBef>
              <a:spcAft>
                <a:spcPts val="1200"/>
              </a:spcAft>
              <a:buFont typeface="Wingdings" panose="05000000000000000000" pitchFamily="2" charset="2"/>
              <a:buChar char="q"/>
            </a:pPr>
            <a:r>
              <a:rPr lang="en-US" sz="2000" dirty="0"/>
              <a:t>Are there documented strategies for orienting substitutes or volunteers?</a:t>
            </a:r>
          </a:p>
          <a:p>
            <a:pPr lvl="1">
              <a:spcBef>
                <a:spcPts val="0"/>
              </a:spcBef>
              <a:spcAft>
                <a:spcPts val="1200"/>
              </a:spcAft>
              <a:buFont typeface="Wingdings" panose="05000000000000000000" pitchFamily="2" charset="2"/>
              <a:buChar char="q"/>
            </a:pPr>
            <a:r>
              <a:rPr lang="en-US" sz="2000" dirty="0"/>
              <a:t>Is the process for requesting assistance around behavioral concerns known by all, easy to follow, and encouraged?</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Professional Development</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is the process for training staff members providing Tier </a:t>
            </a:r>
            <a:r>
              <a:rPr lang="en-US" sz="2400" dirty="0" smtClean="0"/>
              <a:t>II </a:t>
            </a:r>
            <a:r>
              <a:rPr lang="en-US" sz="2400" dirty="0"/>
              <a:t>supports?</a:t>
            </a:r>
          </a:p>
        </p:txBody>
      </p:sp>
    </p:spTree>
    <p:extLst>
      <p:ext uri="{BB962C8B-B14F-4D97-AF65-F5344CB8AC3E}">
        <p14:creationId xmlns:p14="http://schemas.microsoft.com/office/powerpoint/2010/main" val="104172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2.10 Level of Use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4921185"/>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4123000607"/>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2.10  Level of Use: </a:t>
                      </a:r>
                      <a:r>
                        <a:rPr lang="en-US" sz="1500" b="0" dirty="0" smtClean="0">
                          <a:effectLst/>
                          <a:latin typeface="+mn-lt"/>
                          <a:ea typeface="Times New Roman"/>
                          <a:cs typeface="Times New Roman"/>
                        </a:rPr>
                        <a:t>Team follows written process to track proportion of students participating in Tier II supports, and access is proportionate.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Tier II enrollment data</a:t>
                      </a:r>
                    </a:p>
                    <a:p>
                      <a:pPr marL="342900" marR="0" lvl="0" indent="-342900" algn="l">
                        <a:spcBef>
                          <a:spcPts val="0"/>
                        </a:spcBef>
                        <a:spcAft>
                          <a:spcPts val="0"/>
                        </a:spcAft>
                        <a:buFont typeface="Symbol"/>
                        <a:buChar char=""/>
                      </a:pPr>
                      <a:r>
                        <a:rPr lang="en-US" sz="1500" dirty="0" smtClean="0">
                          <a:effectLst/>
                          <a:latin typeface="+mn-lt"/>
                        </a:rPr>
                        <a:t>Tier II team meeting minutes</a:t>
                      </a:r>
                    </a:p>
                    <a:p>
                      <a:pPr marL="342900" marR="0" lvl="0" indent="-342900" algn="l">
                        <a:spcBef>
                          <a:spcPts val="0"/>
                        </a:spcBef>
                        <a:spcAft>
                          <a:spcPts val="0"/>
                        </a:spcAft>
                        <a:buFont typeface="Symbol"/>
                        <a:buChar char=""/>
                      </a:pPr>
                      <a:r>
                        <a:rPr lang="en-US" sz="1500" dirty="0" smtClean="0">
                          <a:effectLst/>
                          <a:latin typeface="+mn-lt"/>
                        </a:rPr>
                        <a:t>Progress monitoring tool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Team does not track number of students responding to Tier II interventions</a:t>
                      </a:r>
                    </a:p>
                    <a:p>
                      <a:pPr marL="255270" marR="0" indent="-228600" algn="l">
                        <a:spcBef>
                          <a:spcPts val="0"/>
                        </a:spcBef>
                        <a:spcAft>
                          <a:spcPts val="1200"/>
                        </a:spcAft>
                      </a:pPr>
                      <a:r>
                        <a:rPr lang="en-US" sz="1500" dirty="0" smtClean="0">
                          <a:effectLst/>
                          <a:latin typeface="+mn-lt"/>
                          <a:ea typeface="Calibri"/>
                          <a:cs typeface="Times New Roman"/>
                        </a:rPr>
                        <a:t>1 = Student data monitored but no data decision rules established to alter (e.g., intensify or fade) support</a:t>
                      </a:r>
                    </a:p>
                    <a:p>
                      <a:pPr marL="255270" marR="0" indent="-228600" algn="l">
                        <a:spcBef>
                          <a:spcPts val="0"/>
                        </a:spcBef>
                        <a:spcAft>
                          <a:spcPts val="1200"/>
                        </a:spcAft>
                      </a:pPr>
                      <a:r>
                        <a:rPr lang="en-US" sz="1500" dirty="0" smtClean="0">
                          <a:effectLst/>
                          <a:latin typeface="+mn-lt"/>
                          <a:ea typeface="Calibri"/>
                          <a:cs typeface="Times New Roman"/>
                        </a:rPr>
                        <a:t>2 = Team defines criteria and tracks proportion, with at least 5% of students receiving Tier II supports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Tier II supports that are used too little (e.g. 1%) or too much (e.g. 20%) are not </a:t>
            </a:r>
            <a:r>
              <a:rPr lang="en-US" sz="1600" dirty="0" smtClean="0"/>
              <a:t>sustainable.</a:t>
            </a:r>
            <a:endParaRPr lang="en-US" sz="1600" dirty="0"/>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Evaluation</a:t>
            </a:r>
          </a:p>
        </p:txBody>
      </p:sp>
    </p:spTree>
    <p:extLst>
      <p:ext uri="{BB962C8B-B14F-4D97-AF65-F5344CB8AC3E}">
        <p14:creationId xmlns:p14="http://schemas.microsoft.com/office/powerpoint/2010/main" val="2768694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Team does not track number of students responding to Tier II interventions</a:t>
            </a:r>
          </a:p>
          <a:p>
            <a:pPr marL="0" indent="0">
              <a:spcBef>
                <a:spcPts val="0"/>
              </a:spcBef>
              <a:spcAft>
                <a:spcPts val="3000"/>
              </a:spcAft>
              <a:buNone/>
            </a:pPr>
            <a:r>
              <a:rPr lang="en-US" sz="2000" dirty="0"/>
              <a:t>1 = Student data monitored but no data decision rules established to alter (e.g., intensify or fade) support</a:t>
            </a:r>
          </a:p>
          <a:p>
            <a:pPr marL="0" indent="0">
              <a:spcBef>
                <a:spcPts val="0"/>
              </a:spcBef>
              <a:spcAft>
                <a:spcPts val="3000"/>
              </a:spcAft>
              <a:buNone/>
            </a:pPr>
            <a:r>
              <a:rPr lang="en-US" sz="2000" dirty="0"/>
              <a:t>2 = Team defines criteria and tracks proportion, with at least 5% of students receiving Tier II supports</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smtClean="0"/>
              <a:t>Is at least 5% of </a:t>
            </a:r>
            <a:r>
              <a:rPr lang="en-US" sz="2000" dirty="0"/>
              <a:t>the total population receiving Tier II supports?</a:t>
            </a:r>
          </a:p>
          <a:p>
            <a:pPr lvl="1">
              <a:spcBef>
                <a:spcPts val="0"/>
              </a:spcBef>
              <a:spcAft>
                <a:spcPts val="1200"/>
              </a:spcAft>
              <a:buFont typeface="Wingdings" panose="05000000000000000000" pitchFamily="2" charset="2"/>
              <a:buChar char="q"/>
            </a:pPr>
            <a:r>
              <a:rPr lang="en-US" sz="2000" dirty="0"/>
              <a:t>Does the school have the capacity to sustain effective supports for this proportion of students?</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Level of Use</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a:t>
            </a:r>
            <a:r>
              <a:rPr lang="en-US" sz="2400" dirty="0" smtClean="0"/>
              <a:t>proportion of students are receiving Tier II supports?</a:t>
            </a:r>
            <a:endParaRPr lang="en-US" sz="2400" dirty="0"/>
          </a:p>
        </p:txBody>
      </p:sp>
    </p:spTree>
    <p:extLst>
      <p:ext uri="{BB962C8B-B14F-4D97-AF65-F5344CB8AC3E}">
        <p14:creationId xmlns:p14="http://schemas.microsoft.com/office/powerpoint/2010/main" val="2232016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Item Considerations</a:t>
            </a:r>
            <a:endParaRPr lang="en-US" dirty="0"/>
          </a:p>
        </p:txBody>
      </p:sp>
      <p:sp>
        <p:nvSpPr>
          <p:cNvPr id="4" name="Content Placeholder 3"/>
          <p:cNvSpPr>
            <a:spLocks noGrp="1"/>
          </p:cNvSpPr>
          <p:nvPr>
            <p:ph idx="1"/>
          </p:nvPr>
        </p:nvSpPr>
        <p:spPr/>
        <p:txBody>
          <a:bodyPr>
            <a:normAutofit/>
          </a:bodyPr>
          <a:lstStyle/>
          <a:p>
            <a:pPr>
              <a:spcBef>
                <a:spcPts val="0"/>
              </a:spcBef>
              <a:spcAft>
                <a:spcPts val="1800"/>
              </a:spcAft>
            </a:pPr>
            <a:r>
              <a:rPr lang="en-US" dirty="0"/>
              <a:t>Tier II team and administration should know the proportion of students on Tier II supports</a:t>
            </a:r>
            <a:r>
              <a:rPr lang="en-US" dirty="0" smtClean="0"/>
              <a:t>.</a:t>
            </a:r>
            <a:endParaRPr lang="en-US" dirty="0"/>
          </a:p>
          <a:p>
            <a:pPr>
              <a:spcBef>
                <a:spcPts val="0"/>
              </a:spcBef>
              <a:spcAft>
                <a:spcPts val="1800"/>
              </a:spcAft>
            </a:pPr>
            <a:r>
              <a:rPr lang="en-US" dirty="0"/>
              <a:t>The level of Tier II supports should be between 3% and 17% to be effective and worth the organizational costs</a:t>
            </a:r>
            <a:r>
              <a:rPr lang="en-US" dirty="0" smtClean="0"/>
              <a:t>.</a:t>
            </a:r>
            <a:endParaRPr lang="en-US" dirty="0"/>
          </a:p>
          <a:p>
            <a:pPr>
              <a:spcBef>
                <a:spcPts val="0"/>
              </a:spcBef>
              <a:spcAft>
                <a:spcPts val="1800"/>
              </a:spcAft>
            </a:pPr>
            <a:r>
              <a:rPr lang="en-US" dirty="0"/>
              <a:t>At least 70% of students should succeed on initial Tier II supports.  If lower, consider if Tier III supports are missing, or ineffective.</a:t>
            </a:r>
          </a:p>
        </p:txBody>
      </p:sp>
    </p:spTree>
    <p:extLst>
      <p:ext uri="{BB962C8B-B14F-4D97-AF65-F5344CB8AC3E}">
        <p14:creationId xmlns:p14="http://schemas.microsoft.com/office/powerpoint/2010/main" val="1162085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2.11 Student Performance Data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81621651"/>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1266801099"/>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2.11</a:t>
                      </a:r>
                      <a:r>
                        <a:rPr lang="en-US" sz="1500" b="1" baseline="0" dirty="0" smtClean="0">
                          <a:effectLst/>
                          <a:latin typeface="+mn-lt"/>
                          <a:ea typeface="Times New Roman"/>
                          <a:cs typeface="Times New Roman"/>
                        </a:rPr>
                        <a:t> </a:t>
                      </a:r>
                      <a:r>
                        <a:rPr lang="en-US" sz="1500" b="1" dirty="0" smtClean="0">
                          <a:effectLst/>
                          <a:latin typeface="+mn-lt"/>
                          <a:ea typeface="Times New Roman"/>
                          <a:cs typeface="Times New Roman"/>
                        </a:rPr>
                        <a:t>Student Performance Data: </a:t>
                      </a:r>
                      <a:r>
                        <a:rPr lang="en-US" sz="1500" b="0" dirty="0" smtClean="0">
                          <a:effectLst/>
                          <a:latin typeface="+mn-lt"/>
                          <a:ea typeface="Times New Roman"/>
                          <a:cs typeface="Times New Roman"/>
                        </a:rPr>
                        <a:t>Tier II team tracks proportion of students experiencing success (% of participating students being successful) and uses Tier II intervention outcomes data and decision rules for progress monitoring and modification.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Student progress data (e.g., % of students meeting goals)</a:t>
                      </a:r>
                    </a:p>
                    <a:p>
                      <a:pPr marL="342900" marR="0" lvl="0" indent="-342900" algn="l">
                        <a:spcBef>
                          <a:spcPts val="0"/>
                        </a:spcBef>
                        <a:spcAft>
                          <a:spcPts val="0"/>
                        </a:spcAft>
                        <a:buFont typeface="Symbol"/>
                        <a:buChar char=""/>
                      </a:pPr>
                      <a:r>
                        <a:rPr lang="en-US" sz="1500" dirty="0" smtClean="0">
                          <a:effectLst/>
                          <a:latin typeface="+mn-lt"/>
                        </a:rPr>
                        <a:t>Intervention Tracking Tool</a:t>
                      </a:r>
                    </a:p>
                    <a:p>
                      <a:pPr marL="342900" marR="0" lvl="0" indent="-342900" algn="l">
                        <a:spcBef>
                          <a:spcPts val="0"/>
                        </a:spcBef>
                        <a:spcAft>
                          <a:spcPts val="0"/>
                        </a:spcAft>
                        <a:buFont typeface="Symbol"/>
                        <a:buChar char=""/>
                      </a:pPr>
                      <a:r>
                        <a:rPr lang="en-US" sz="1500" dirty="0" smtClean="0">
                          <a:effectLst/>
                          <a:latin typeface="+mn-lt"/>
                        </a:rPr>
                        <a:t>Daily/Weekly Progress Report sheets</a:t>
                      </a:r>
                    </a:p>
                    <a:p>
                      <a:pPr marL="342900" marR="0" lvl="0" indent="-342900" algn="l">
                        <a:spcBef>
                          <a:spcPts val="0"/>
                        </a:spcBef>
                        <a:spcAft>
                          <a:spcPts val="0"/>
                        </a:spcAft>
                        <a:buFont typeface="Symbol"/>
                        <a:buChar char=""/>
                      </a:pPr>
                      <a:r>
                        <a:rPr lang="en-US" sz="1500" dirty="0" smtClean="0">
                          <a:effectLst/>
                          <a:latin typeface="+mn-lt"/>
                        </a:rPr>
                        <a:t>Family communication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Student data not monitored</a:t>
                      </a:r>
                    </a:p>
                    <a:p>
                      <a:pPr marL="255270" marR="0" indent="-228600" algn="l">
                        <a:spcBef>
                          <a:spcPts val="0"/>
                        </a:spcBef>
                        <a:spcAft>
                          <a:spcPts val="1200"/>
                        </a:spcAft>
                      </a:pPr>
                      <a:r>
                        <a:rPr lang="en-US" sz="1500" dirty="0" smtClean="0">
                          <a:effectLst/>
                          <a:latin typeface="+mn-lt"/>
                          <a:ea typeface="Calibri"/>
                          <a:cs typeface="Times New Roman"/>
                        </a:rPr>
                        <a:t>1 = Student data monitored but no data decision rules established to alter (e.g., intensify or fade) support </a:t>
                      </a:r>
                    </a:p>
                    <a:p>
                      <a:pPr marL="255270" marR="0" indent="-228600" algn="l">
                        <a:spcBef>
                          <a:spcPts val="0"/>
                        </a:spcBef>
                        <a:spcAft>
                          <a:spcPts val="1200"/>
                        </a:spcAft>
                      </a:pPr>
                      <a:r>
                        <a:rPr lang="en-US" sz="1500" dirty="0" smtClean="0">
                          <a:effectLst/>
                          <a:latin typeface="+mn-lt"/>
                          <a:ea typeface="Calibri"/>
                          <a:cs typeface="Times New Roman"/>
                        </a:rPr>
                        <a:t>2 = Student data (% of students being successful) monitored and used at least monthly , with data decision rules established to alter (e.g., intensify or fade) support, and shared with stakeholders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Tier II team needs regular access to information about student success to be able to adapt and improve Tier II </a:t>
            </a:r>
            <a:r>
              <a:rPr lang="en-US" sz="1600" dirty="0" smtClean="0"/>
              <a:t>supports.</a:t>
            </a:r>
            <a:endParaRPr lang="en-US" sz="1600" dirty="0"/>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Evaluation</a:t>
            </a:r>
          </a:p>
        </p:txBody>
      </p:sp>
    </p:spTree>
    <p:extLst>
      <p:ext uri="{BB962C8B-B14F-4D97-AF65-F5344CB8AC3E}">
        <p14:creationId xmlns:p14="http://schemas.microsoft.com/office/powerpoint/2010/main" val="718629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Student data not monitored</a:t>
            </a:r>
          </a:p>
          <a:p>
            <a:pPr marL="0" indent="0">
              <a:spcBef>
                <a:spcPts val="0"/>
              </a:spcBef>
              <a:spcAft>
                <a:spcPts val="3000"/>
              </a:spcAft>
              <a:buNone/>
            </a:pPr>
            <a:r>
              <a:rPr lang="en-US" sz="2000" dirty="0"/>
              <a:t>1 = Student data monitored but no data decision rules established to alter (e.g., intensify or fade) support </a:t>
            </a:r>
          </a:p>
          <a:p>
            <a:pPr marL="0" indent="0">
              <a:spcBef>
                <a:spcPts val="0"/>
              </a:spcBef>
              <a:spcAft>
                <a:spcPts val="3000"/>
              </a:spcAft>
              <a:buNone/>
            </a:pPr>
            <a:r>
              <a:rPr lang="en-US" sz="2000" dirty="0"/>
              <a:t>2 = Student data (% of students being successful) monitored and used at least monthly , with data decision rules established to alter (e.g., intensify or fade) support, and shared with stakeholders</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Is there a </a:t>
            </a:r>
            <a:r>
              <a:rPr lang="en-US" sz="2000" dirty="0" smtClean="0"/>
              <a:t>system </a:t>
            </a:r>
            <a:r>
              <a:rPr lang="en-US" sz="2000" dirty="0"/>
              <a:t>to collect and organize </a:t>
            </a:r>
            <a:r>
              <a:rPr lang="en-US" sz="2000" dirty="0" smtClean="0"/>
              <a:t>intervention outcome data</a:t>
            </a:r>
            <a:r>
              <a:rPr lang="en-US" sz="2000" dirty="0"/>
              <a:t>?</a:t>
            </a:r>
          </a:p>
          <a:p>
            <a:pPr lvl="1">
              <a:spcBef>
                <a:spcPts val="0"/>
              </a:spcBef>
              <a:spcAft>
                <a:spcPts val="1200"/>
              </a:spcAft>
              <a:buFont typeface="Wingdings" panose="05000000000000000000" pitchFamily="2" charset="2"/>
              <a:buChar char="q"/>
            </a:pPr>
            <a:r>
              <a:rPr lang="en-US" sz="2000" dirty="0"/>
              <a:t>Does the Tier II team have </a:t>
            </a:r>
            <a:r>
              <a:rPr lang="en-US" sz="2000" dirty="0" smtClean="0"/>
              <a:t>access </a:t>
            </a:r>
            <a:r>
              <a:rPr lang="en-US" sz="2000" dirty="0"/>
              <a:t>to </a:t>
            </a:r>
            <a:r>
              <a:rPr lang="en-US" sz="2000" dirty="0" smtClean="0"/>
              <a:t>reports </a:t>
            </a:r>
            <a:r>
              <a:rPr lang="en-US" sz="2000" dirty="0"/>
              <a:t>summarizing </a:t>
            </a:r>
            <a:r>
              <a:rPr lang="en-US" sz="2000" dirty="0" smtClean="0"/>
              <a:t>intervention outcome data</a:t>
            </a:r>
            <a:r>
              <a:rPr lang="en-US" sz="2000" dirty="0"/>
              <a:t>?</a:t>
            </a:r>
          </a:p>
          <a:p>
            <a:pPr lvl="1">
              <a:spcBef>
                <a:spcPts val="0"/>
              </a:spcBef>
              <a:spcAft>
                <a:spcPts val="1200"/>
              </a:spcAft>
              <a:buFont typeface="Wingdings" panose="05000000000000000000" pitchFamily="2" charset="2"/>
              <a:buChar char="q"/>
            </a:pPr>
            <a:r>
              <a:rPr lang="en-US" sz="2000" dirty="0" smtClean="0"/>
              <a:t>Does the Tier II team have a system with data decision rules to identify how Tier II supports should be altered?</a:t>
            </a:r>
            <a:endParaRPr lang="en-US" sz="2000" dirty="0"/>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Student Performance Data</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smtClean="0"/>
              <a:t>How is Tier II outcome data used to provide effective supports?</a:t>
            </a:r>
            <a:endParaRPr lang="en-US" sz="2400" dirty="0"/>
          </a:p>
        </p:txBody>
      </p:sp>
    </p:spTree>
    <p:extLst>
      <p:ext uri="{BB962C8B-B14F-4D97-AF65-F5344CB8AC3E}">
        <p14:creationId xmlns:p14="http://schemas.microsoft.com/office/powerpoint/2010/main" val="2750156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2.12 Fidelity Data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92162844"/>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877955267"/>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2.12  Fidelity Data: </a:t>
                      </a:r>
                      <a:r>
                        <a:rPr lang="en-US" sz="1500" b="0" dirty="0" smtClean="0">
                          <a:effectLst/>
                          <a:latin typeface="+mn-lt"/>
                          <a:ea typeface="Times New Roman"/>
                          <a:cs typeface="Times New Roman"/>
                        </a:rPr>
                        <a:t>Tier II team has a protocol for on-going review of fidelity for each Tier II practice.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Tier II coordinator training</a:t>
                      </a:r>
                    </a:p>
                    <a:p>
                      <a:pPr marL="342900" marR="0" lvl="0" indent="-342900" algn="l">
                        <a:spcBef>
                          <a:spcPts val="0"/>
                        </a:spcBef>
                        <a:spcAft>
                          <a:spcPts val="0"/>
                        </a:spcAft>
                        <a:buFont typeface="Symbol"/>
                        <a:buChar char=""/>
                      </a:pPr>
                      <a:r>
                        <a:rPr lang="en-US" sz="1500" dirty="0" smtClean="0">
                          <a:effectLst/>
                          <a:latin typeface="+mn-lt"/>
                        </a:rPr>
                        <a:t>District technical assistance</a:t>
                      </a:r>
                    </a:p>
                    <a:p>
                      <a:pPr marL="342900" marR="0" lvl="0" indent="-342900" algn="l">
                        <a:spcBef>
                          <a:spcPts val="0"/>
                        </a:spcBef>
                        <a:spcAft>
                          <a:spcPts val="0"/>
                        </a:spcAft>
                        <a:buFont typeface="Symbol"/>
                        <a:buChar char=""/>
                      </a:pPr>
                      <a:r>
                        <a:rPr lang="en-US" sz="1500" dirty="0" smtClean="0">
                          <a:effectLst/>
                          <a:latin typeface="+mn-lt"/>
                        </a:rPr>
                        <a:t>Fidelity probes taken monthly by a Tier II team member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Fidelity data are not collected for any practice </a:t>
                      </a:r>
                    </a:p>
                    <a:p>
                      <a:pPr marL="255270" marR="0" indent="-228600" algn="l">
                        <a:spcBef>
                          <a:spcPts val="0"/>
                        </a:spcBef>
                        <a:spcAft>
                          <a:spcPts val="1200"/>
                        </a:spcAft>
                      </a:pPr>
                      <a:r>
                        <a:rPr lang="en-US" sz="1500" dirty="0" smtClean="0">
                          <a:effectLst/>
                          <a:latin typeface="+mn-lt"/>
                          <a:ea typeface="Calibri"/>
                          <a:cs typeface="Times New Roman"/>
                        </a:rPr>
                        <a:t>1 =  Fidelity data (e.g., direct, self-report) collected for some but not all Tier II interventions</a:t>
                      </a:r>
                    </a:p>
                    <a:p>
                      <a:pPr marL="255270" marR="0" indent="-228600" algn="l">
                        <a:spcBef>
                          <a:spcPts val="0"/>
                        </a:spcBef>
                        <a:spcAft>
                          <a:spcPts val="1200"/>
                        </a:spcAft>
                      </a:pPr>
                      <a:r>
                        <a:rPr lang="en-US" sz="1500" dirty="0" smtClean="0">
                          <a:effectLst/>
                          <a:latin typeface="+mn-lt"/>
                          <a:ea typeface="Calibri"/>
                          <a:cs typeface="Times New Roman"/>
                        </a:rPr>
                        <a:t>2 = Periodic, direct assessments of fidelity collected by Tier II team for all Tier II interventions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smtClean="0"/>
              <a:t>Fidelity assessments should always be included as part of implementation practice.</a:t>
            </a:r>
            <a:endParaRPr lang="en-US" sz="1600" dirty="0"/>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Evaluation</a:t>
            </a:r>
          </a:p>
        </p:txBody>
      </p:sp>
    </p:spTree>
    <p:extLst>
      <p:ext uri="{BB962C8B-B14F-4D97-AF65-F5344CB8AC3E}">
        <p14:creationId xmlns:p14="http://schemas.microsoft.com/office/powerpoint/2010/main" val="1058698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Fidelity data are not collected for any practice </a:t>
            </a:r>
          </a:p>
          <a:p>
            <a:pPr marL="0" indent="0">
              <a:spcBef>
                <a:spcPts val="0"/>
              </a:spcBef>
              <a:spcAft>
                <a:spcPts val="3000"/>
              </a:spcAft>
              <a:buNone/>
            </a:pPr>
            <a:r>
              <a:rPr lang="en-US" sz="2000" dirty="0"/>
              <a:t>1 =  Fidelity data (e.g., direct, self-report) collected for some but not all Tier II interventions</a:t>
            </a:r>
          </a:p>
          <a:p>
            <a:pPr marL="0" indent="0">
              <a:spcBef>
                <a:spcPts val="0"/>
              </a:spcBef>
              <a:spcAft>
                <a:spcPts val="3000"/>
              </a:spcAft>
              <a:buNone/>
            </a:pPr>
            <a:r>
              <a:rPr lang="en-US" sz="2000" dirty="0"/>
              <a:t>2 = Periodic, direct assessments of fidelity collected by Tier II team for all Tier II interventions</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Is the team assessing fidelity of implementation at Tier II?</a:t>
            </a:r>
          </a:p>
          <a:p>
            <a:pPr lvl="1">
              <a:spcBef>
                <a:spcPts val="0"/>
              </a:spcBef>
              <a:spcAft>
                <a:spcPts val="1200"/>
              </a:spcAft>
              <a:buFont typeface="Wingdings" panose="05000000000000000000" pitchFamily="2" charset="2"/>
              <a:buChar char="q"/>
            </a:pPr>
            <a:r>
              <a:rPr lang="en-US" sz="2000" dirty="0"/>
              <a:t>Is there regular assessment of fidelity?</a:t>
            </a:r>
          </a:p>
          <a:p>
            <a:pPr lvl="1">
              <a:spcBef>
                <a:spcPts val="0"/>
              </a:spcBef>
              <a:spcAft>
                <a:spcPts val="1200"/>
              </a:spcAft>
              <a:buFont typeface="Wingdings" panose="05000000000000000000" pitchFamily="2" charset="2"/>
              <a:buChar char="q"/>
            </a:pPr>
            <a:r>
              <a:rPr lang="en-US" sz="2000" dirty="0"/>
              <a:t>Are the fidelity data used for decision making and action planning at Tier II?</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Fidelity Data</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role does fidelity data play in the actions of the Tier </a:t>
            </a:r>
            <a:r>
              <a:rPr lang="en-US" sz="2400" dirty="0" smtClean="0"/>
              <a:t>II </a:t>
            </a:r>
            <a:r>
              <a:rPr lang="en-US" sz="2400" dirty="0"/>
              <a:t>team?</a:t>
            </a:r>
          </a:p>
        </p:txBody>
      </p:sp>
    </p:spTree>
    <p:extLst>
      <p:ext uri="{BB962C8B-B14F-4D97-AF65-F5344CB8AC3E}">
        <p14:creationId xmlns:p14="http://schemas.microsoft.com/office/powerpoint/2010/main" val="59430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2.13 Evaluation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37725004"/>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4062172707"/>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2.13  Annual Evaluation: </a:t>
                      </a:r>
                      <a:r>
                        <a:rPr lang="en-US" sz="1500" b="0" dirty="0" smtClean="0">
                          <a:effectLst/>
                          <a:latin typeface="+mn-lt"/>
                          <a:ea typeface="Times New Roman"/>
                          <a:cs typeface="Times New Roman"/>
                        </a:rPr>
                        <a:t>At least annually, Tier II team assesses overall effectiveness and efficiency of strategies, including data-decision rules to identify students, range of interventions available, fidelity of implementation, and on-going support to implementers, and evaluations are shared with staff and district leadership.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Staff and student surveys</a:t>
                      </a:r>
                    </a:p>
                    <a:p>
                      <a:pPr marL="342900" marR="0" lvl="0" indent="-342900" algn="l">
                        <a:spcBef>
                          <a:spcPts val="0"/>
                        </a:spcBef>
                        <a:spcAft>
                          <a:spcPts val="0"/>
                        </a:spcAft>
                        <a:buFont typeface="Symbol"/>
                        <a:buChar char=""/>
                      </a:pPr>
                      <a:r>
                        <a:rPr lang="en-US" sz="1500" dirty="0" smtClean="0">
                          <a:effectLst/>
                          <a:latin typeface="+mn-lt"/>
                        </a:rPr>
                        <a:t>Tier II handbook</a:t>
                      </a:r>
                    </a:p>
                    <a:p>
                      <a:pPr marL="342900" marR="0" lvl="0" indent="-342900" algn="l">
                        <a:spcBef>
                          <a:spcPts val="0"/>
                        </a:spcBef>
                        <a:spcAft>
                          <a:spcPts val="0"/>
                        </a:spcAft>
                        <a:buFont typeface="Symbol"/>
                        <a:buChar char=""/>
                      </a:pPr>
                      <a:r>
                        <a:rPr lang="en-US" sz="1500" dirty="0" smtClean="0">
                          <a:effectLst/>
                          <a:latin typeface="+mn-lt"/>
                        </a:rPr>
                        <a:t>Fidelity tools</a:t>
                      </a:r>
                    </a:p>
                    <a:p>
                      <a:pPr marL="342900" marR="0" lvl="0" indent="-342900" algn="l">
                        <a:spcBef>
                          <a:spcPts val="0"/>
                        </a:spcBef>
                        <a:spcAft>
                          <a:spcPts val="0"/>
                        </a:spcAft>
                        <a:buFont typeface="Symbol"/>
                        <a:buChar char=""/>
                      </a:pPr>
                      <a:r>
                        <a:rPr lang="en-US" sz="1500" dirty="0" smtClean="0">
                          <a:effectLst/>
                          <a:latin typeface="+mn-lt"/>
                        </a:rPr>
                        <a:t>School Policy</a:t>
                      </a:r>
                    </a:p>
                    <a:p>
                      <a:pPr marL="342900" marR="0" lvl="0" indent="-342900" algn="l">
                        <a:spcBef>
                          <a:spcPts val="0"/>
                        </a:spcBef>
                        <a:spcAft>
                          <a:spcPts val="0"/>
                        </a:spcAft>
                        <a:buFont typeface="Symbol"/>
                        <a:buChar char=""/>
                      </a:pPr>
                      <a:r>
                        <a:rPr lang="en-US" sz="1500" dirty="0" smtClean="0">
                          <a:effectLst/>
                          <a:latin typeface="+mn-lt"/>
                        </a:rPr>
                        <a:t>Student outcomes</a:t>
                      </a:r>
                    </a:p>
                    <a:p>
                      <a:pPr marL="342900" marR="0" lvl="0" indent="-342900" algn="l">
                        <a:spcBef>
                          <a:spcPts val="0"/>
                        </a:spcBef>
                        <a:spcAft>
                          <a:spcPts val="0"/>
                        </a:spcAft>
                        <a:buFont typeface="Symbol"/>
                        <a:buChar char=""/>
                      </a:pPr>
                      <a:r>
                        <a:rPr lang="en-US" sz="1500" dirty="0" smtClean="0">
                          <a:effectLst/>
                          <a:latin typeface="+mn-lt"/>
                        </a:rPr>
                        <a:t>District Reports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No data-based evaluation takes place </a:t>
                      </a:r>
                    </a:p>
                    <a:p>
                      <a:pPr marL="255270" marR="0" indent="-228600" algn="l">
                        <a:spcBef>
                          <a:spcPts val="0"/>
                        </a:spcBef>
                        <a:spcAft>
                          <a:spcPts val="1200"/>
                        </a:spcAft>
                      </a:pPr>
                      <a:r>
                        <a:rPr lang="en-US" sz="1500" dirty="0" smtClean="0">
                          <a:effectLst/>
                          <a:latin typeface="+mn-lt"/>
                          <a:ea typeface="Calibri"/>
                          <a:cs typeface="Times New Roman"/>
                        </a:rPr>
                        <a:t>1 = Evaluation conducted, outcomes not used to shape the Tier II process</a:t>
                      </a:r>
                    </a:p>
                    <a:p>
                      <a:pPr marL="255270" marR="0" indent="-228600" algn="l">
                        <a:spcBef>
                          <a:spcPts val="0"/>
                        </a:spcBef>
                        <a:spcAft>
                          <a:spcPts val="1200"/>
                        </a:spcAft>
                      </a:pPr>
                      <a:r>
                        <a:rPr lang="en-US" sz="1500" dirty="0" smtClean="0">
                          <a:effectLst/>
                          <a:latin typeface="+mn-lt"/>
                          <a:ea typeface="Calibri"/>
                          <a:cs typeface="Times New Roman"/>
                        </a:rPr>
                        <a:t>2 = Evaluation conducted at least annually, and outcomes shared with staff and district leadership, clear alterations in process proposed based on evaluation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Any strategy or procedure needs </a:t>
            </a:r>
            <a:r>
              <a:rPr lang="en-US" sz="1600" dirty="0" smtClean="0"/>
              <a:t>to be reviewed at least annually and revised to </a:t>
            </a:r>
            <a:r>
              <a:rPr lang="en-US" sz="1600" dirty="0"/>
              <a:t>remain current and </a:t>
            </a:r>
            <a:r>
              <a:rPr lang="en-US" sz="1600" dirty="0" smtClean="0"/>
              <a:t>match changes </a:t>
            </a:r>
            <a:r>
              <a:rPr lang="en-US" sz="1600" dirty="0"/>
              <a:t>in the </a:t>
            </a:r>
            <a:r>
              <a:rPr lang="en-US" sz="1600" dirty="0" smtClean="0"/>
              <a:t>school.</a:t>
            </a:r>
            <a:endParaRPr lang="en-US" sz="1600" dirty="0"/>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Evaluation</a:t>
            </a:r>
          </a:p>
        </p:txBody>
      </p:sp>
    </p:spTree>
    <p:extLst>
      <p:ext uri="{BB962C8B-B14F-4D97-AF65-F5344CB8AC3E}">
        <p14:creationId xmlns:p14="http://schemas.microsoft.com/office/powerpoint/2010/main" val="1330654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half" idx="2"/>
          </p:nvPr>
        </p:nvSpPr>
        <p:spPr>
          <a:xfrm>
            <a:off x="6096000" y="2506662"/>
            <a:ext cx="5181600" cy="4351338"/>
          </a:xfrm>
        </p:spPr>
        <p:txBody>
          <a:bodyPr>
            <a:normAutofit/>
          </a:bodyPr>
          <a:lstStyle/>
          <a:p>
            <a:pPr>
              <a:spcAft>
                <a:spcPts val="1200"/>
              </a:spcAft>
            </a:pPr>
            <a:r>
              <a:rPr lang="en-US" dirty="0" smtClean="0"/>
              <a:t>Scoring</a:t>
            </a:r>
          </a:p>
          <a:p>
            <a:pPr marL="0" indent="0">
              <a:spcBef>
                <a:spcPts val="0"/>
              </a:spcBef>
              <a:spcAft>
                <a:spcPts val="3000"/>
              </a:spcAft>
              <a:buNone/>
            </a:pPr>
            <a:r>
              <a:rPr lang="en-US" sz="2000" dirty="0"/>
              <a:t>0 = No data-based evaluation takes place </a:t>
            </a:r>
          </a:p>
          <a:p>
            <a:pPr marL="0" indent="0">
              <a:spcBef>
                <a:spcPts val="0"/>
              </a:spcBef>
              <a:spcAft>
                <a:spcPts val="3000"/>
              </a:spcAft>
              <a:buNone/>
            </a:pPr>
            <a:r>
              <a:rPr lang="en-US" sz="2000" dirty="0"/>
              <a:t>1 = Evaluation conducted, outcomes not used to shape the Tier II process</a:t>
            </a:r>
          </a:p>
          <a:p>
            <a:pPr marL="0" indent="0">
              <a:spcBef>
                <a:spcPts val="0"/>
              </a:spcBef>
              <a:spcAft>
                <a:spcPts val="3000"/>
              </a:spcAft>
              <a:buNone/>
            </a:pPr>
            <a:r>
              <a:rPr lang="en-US" sz="2000" dirty="0"/>
              <a:t>2 = Evaluation conducted at least annually, and outcomes shared with staff and district leadership, clear alterations in process proposed based on evaluation</a:t>
            </a:r>
          </a:p>
        </p:txBody>
      </p:sp>
      <p:sp>
        <p:nvSpPr>
          <p:cNvPr id="4" name="Content Placeholder 3"/>
          <p:cNvSpPr>
            <a:spLocks noGrp="1"/>
          </p:cNvSpPr>
          <p:nvPr>
            <p:ph sz="half" idx="1"/>
          </p:nvPr>
        </p:nvSpPr>
        <p:spPr>
          <a:xfrm>
            <a:off x="814347" y="2506662"/>
            <a:ext cx="5181600" cy="4351338"/>
          </a:xfrm>
        </p:spPr>
        <p:txBody>
          <a:bodyPr>
            <a:normAutofit/>
          </a:bodyPr>
          <a:lstStyle/>
          <a:p>
            <a:pPr>
              <a:spcBef>
                <a:spcPts val="0"/>
              </a:spcBef>
              <a:spcAft>
                <a:spcPts val="1200"/>
              </a:spcAft>
            </a:pPr>
            <a:r>
              <a:rPr lang="en-US" dirty="0" smtClean="0"/>
              <a:t>Self-Assessment</a:t>
            </a:r>
          </a:p>
          <a:p>
            <a:pPr lvl="1">
              <a:spcBef>
                <a:spcPts val="0"/>
              </a:spcBef>
              <a:spcAft>
                <a:spcPts val="1200"/>
              </a:spcAft>
              <a:buFont typeface="Wingdings" panose="05000000000000000000" pitchFamily="2" charset="2"/>
              <a:buChar char="q"/>
            </a:pPr>
            <a:r>
              <a:rPr lang="en-US" sz="2000" dirty="0"/>
              <a:t>Is there an evaluation conducted for Tier II systems?</a:t>
            </a:r>
          </a:p>
          <a:p>
            <a:pPr lvl="1">
              <a:spcBef>
                <a:spcPts val="0"/>
              </a:spcBef>
              <a:spcAft>
                <a:spcPts val="1200"/>
              </a:spcAft>
              <a:buFont typeface="Wingdings" panose="05000000000000000000" pitchFamily="2" charset="2"/>
              <a:buChar char="q"/>
            </a:pPr>
            <a:r>
              <a:rPr lang="en-US" sz="2000" dirty="0"/>
              <a:t>Does this happen annually?</a:t>
            </a:r>
          </a:p>
          <a:p>
            <a:pPr lvl="1">
              <a:spcBef>
                <a:spcPts val="0"/>
              </a:spcBef>
              <a:spcAft>
                <a:spcPts val="1200"/>
              </a:spcAft>
              <a:buFont typeface="Wingdings" panose="05000000000000000000" pitchFamily="2" charset="2"/>
              <a:buChar char="q"/>
            </a:pPr>
            <a:r>
              <a:rPr lang="en-US" sz="2000" dirty="0"/>
              <a:t>Are the outcomes shared with all stakeholders (faculty, students, family, board members, superintendent, etc.)?</a:t>
            </a:r>
          </a:p>
          <a:p>
            <a:pPr lvl="1">
              <a:spcBef>
                <a:spcPts val="0"/>
              </a:spcBef>
              <a:spcAft>
                <a:spcPts val="1200"/>
              </a:spcAft>
              <a:buFont typeface="Wingdings" panose="05000000000000000000" pitchFamily="2" charset="2"/>
              <a:buChar char="q"/>
            </a:pPr>
            <a:r>
              <a:rPr lang="en-US" sz="2000" dirty="0"/>
              <a:t>Are the outcomes clearly linked to a Tier II action plan?</a:t>
            </a:r>
          </a:p>
        </p:txBody>
      </p:sp>
      <p:sp>
        <p:nvSpPr>
          <p:cNvPr id="13" name="Title 12"/>
          <p:cNvSpPr>
            <a:spLocks noGrp="1"/>
          </p:cNvSpPr>
          <p:nvPr>
            <p:ph type="title"/>
          </p:nvPr>
        </p:nvSpPr>
        <p:spPr>
          <a:xfrm>
            <a:off x="838200" y="365125"/>
            <a:ext cx="11353800" cy="1325563"/>
          </a:xfrm>
        </p:spPr>
        <p:txBody>
          <a:bodyPr>
            <a:normAutofit/>
          </a:bodyPr>
          <a:lstStyle/>
          <a:p>
            <a:r>
              <a:rPr lang="en-US" dirty="0" smtClean="0"/>
              <a:t>Quick Check: Evaluation</a:t>
            </a:r>
            <a:endParaRPr lang="en-US" dirty="0"/>
          </a:p>
        </p:txBody>
      </p:sp>
      <p:sp>
        <p:nvSpPr>
          <p:cNvPr id="9" name="Title 12"/>
          <p:cNvSpPr txBox="1">
            <a:spLocks/>
          </p:cNvSpPr>
          <p:nvPr/>
        </p:nvSpPr>
        <p:spPr>
          <a:xfrm>
            <a:off x="990600" y="1335582"/>
            <a:ext cx="112014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tx2"/>
                </a:solidFill>
                <a:latin typeface="+mj-lt"/>
                <a:ea typeface="+mj-ea"/>
                <a:cs typeface="+mj-cs"/>
              </a:defRPr>
            </a:lvl1pPr>
          </a:lstStyle>
          <a:p>
            <a:r>
              <a:rPr lang="en-US" sz="2400" dirty="0"/>
              <a:t>What </a:t>
            </a:r>
            <a:r>
              <a:rPr lang="en-US" sz="2400" dirty="0" smtClean="0"/>
              <a:t>is the process for regularly examining Tier II systems?</a:t>
            </a:r>
            <a:endParaRPr lang="en-US" sz="2400" dirty="0"/>
          </a:p>
        </p:txBody>
      </p:sp>
    </p:spTree>
    <p:extLst>
      <p:ext uri="{BB962C8B-B14F-4D97-AF65-F5344CB8AC3E}">
        <p14:creationId xmlns:p14="http://schemas.microsoft.com/office/powerpoint/2010/main" val="4028288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5"/>
            <a:ext cx="10515600" cy="4842594"/>
          </a:xfrm>
        </p:spPr>
        <p:txBody>
          <a:bodyPr>
            <a:normAutofit fontScale="92500" lnSpcReduction="10000"/>
          </a:bodyPr>
          <a:lstStyle/>
          <a:p>
            <a:pPr>
              <a:spcBef>
                <a:spcPts val="0"/>
              </a:spcBef>
              <a:spcAft>
                <a:spcPts val="1200"/>
              </a:spcAft>
            </a:pPr>
            <a:r>
              <a:rPr lang="en-US" dirty="0" smtClean="0"/>
              <a:t>Sub-subscale</a:t>
            </a:r>
          </a:p>
          <a:p>
            <a:pPr lvl="1">
              <a:spcBef>
                <a:spcPts val="0"/>
              </a:spcBef>
            </a:pPr>
            <a:r>
              <a:rPr lang="en-US" dirty="0" smtClean="0"/>
              <a:t>Tier I</a:t>
            </a:r>
          </a:p>
          <a:p>
            <a:pPr lvl="2">
              <a:spcBef>
                <a:spcPts val="0"/>
              </a:spcBef>
            </a:pPr>
            <a:r>
              <a:rPr lang="en-US" dirty="0" smtClean="0"/>
              <a:t>Teams</a:t>
            </a:r>
          </a:p>
          <a:p>
            <a:pPr lvl="2">
              <a:spcBef>
                <a:spcPts val="0"/>
              </a:spcBef>
            </a:pPr>
            <a:r>
              <a:rPr lang="en-US" dirty="0" smtClean="0"/>
              <a:t>Implementation</a:t>
            </a:r>
          </a:p>
          <a:p>
            <a:pPr lvl="2">
              <a:spcBef>
                <a:spcPts val="0"/>
              </a:spcBef>
            </a:pPr>
            <a:r>
              <a:rPr lang="en-US" dirty="0" smtClean="0"/>
              <a:t>Evaluation</a:t>
            </a:r>
          </a:p>
          <a:p>
            <a:pPr lvl="1">
              <a:spcBef>
                <a:spcPts val="1200"/>
              </a:spcBef>
            </a:pPr>
            <a:r>
              <a:rPr lang="en-US" dirty="0" smtClean="0"/>
              <a:t>Tier II</a:t>
            </a:r>
          </a:p>
          <a:p>
            <a:pPr lvl="2">
              <a:spcBef>
                <a:spcPts val="0"/>
              </a:spcBef>
            </a:pPr>
            <a:r>
              <a:rPr lang="en-US" dirty="0" smtClean="0"/>
              <a:t>Teams</a:t>
            </a:r>
          </a:p>
          <a:p>
            <a:pPr lvl="2">
              <a:spcBef>
                <a:spcPts val="0"/>
              </a:spcBef>
            </a:pPr>
            <a:r>
              <a:rPr lang="en-US" dirty="0" smtClean="0"/>
              <a:t>Interventions</a:t>
            </a:r>
          </a:p>
          <a:p>
            <a:pPr lvl="2">
              <a:spcBef>
                <a:spcPts val="0"/>
              </a:spcBef>
            </a:pPr>
            <a:r>
              <a:rPr lang="en-US" dirty="0" smtClean="0"/>
              <a:t>Evaluation</a:t>
            </a:r>
          </a:p>
          <a:p>
            <a:pPr lvl="1">
              <a:spcBef>
                <a:spcPts val="1200"/>
              </a:spcBef>
            </a:pPr>
            <a:r>
              <a:rPr lang="en-US" dirty="0" smtClean="0"/>
              <a:t>Tier III</a:t>
            </a:r>
          </a:p>
          <a:p>
            <a:pPr lvl="2">
              <a:spcBef>
                <a:spcPts val="0"/>
              </a:spcBef>
            </a:pPr>
            <a:r>
              <a:rPr lang="en-US" dirty="0" smtClean="0"/>
              <a:t>Teams</a:t>
            </a:r>
          </a:p>
          <a:p>
            <a:pPr lvl="2">
              <a:spcBef>
                <a:spcPts val="0"/>
              </a:spcBef>
            </a:pPr>
            <a:r>
              <a:rPr lang="en-US" dirty="0" smtClean="0"/>
              <a:t>Resources</a:t>
            </a:r>
          </a:p>
          <a:p>
            <a:pPr lvl="2">
              <a:spcBef>
                <a:spcPts val="0"/>
              </a:spcBef>
            </a:pPr>
            <a:r>
              <a:rPr lang="en-US" dirty="0" smtClean="0"/>
              <a:t>Assessment</a:t>
            </a:r>
          </a:p>
          <a:p>
            <a:pPr lvl="2">
              <a:spcBef>
                <a:spcPts val="0"/>
              </a:spcBef>
            </a:pPr>
            <a:r>
              <a:rPr lang="en-US" dirty="0" smtClean="0"/>
              <a:t>Support plan</a:t>
            </a:r>
          </a:p>
          <a:p>
            <a:pPr lvl="2">
              <a:spcBef>
                <a:spcPts val="0"/>
              </a:spcBef>
            </a:pPr>
            <a:r>
              <a:rPr lang="en-US" dirty="0" smtClean="0"/>
              <a:t>Monitoring and adaptation</a:t>
            </a:r>
          </a:p>
          <a:p>
            <a:pPr>
              <a:spcBef>
                <a:spcPts val="1200"/>
              </a:spcBef>
            </a:pPr>
            <a:r>
              <a:rPr lang="en-US" dirty="0" smtClean="0"/>
              <a:t>Item Report</a:t>
            </a:r>
            <a:endParaRPr lang="en-US" dirty="0"/>
          </a:p>
        </p:txBody>
      </p:sp>
      <p:sp>
        <p:nvSpPr>
          <p:cNvPr id="3" name="Title 2"/>
          <p:cNvSpPr>
            <a:spLocks noGrp="1"/>
          </p:cNvSpPr>
          <p:nvPr>
            <p:ph type="title"/>
          </p:nvPr>
        </p:nvSpPr>
        <p:spPr/>
        <p:txBody>
          <a:bodyPr/>
          <a:lstStyle/>
          <a:p>
            <a:r>
              <a:rPr lang="en-US" dirty="0" smtClean="0"/>
              <a:t>Sub-subscale and Item Reports</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535954518"/>
              </p:ext>
            </p:extLst>
          </p:nvPr>
        </p:nvGraphicFramePr>
        <p:xfrm>
          <a:off x="4097214" y="1907930"/>
          <a:ext cx="3849565" cy="21116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62035394"/>
              </p:ext>
            </p:extLst>
          </p:nvPr>
        </p:nvGraphicFramePr>
        <p:xfrm>
          <a:off x="8201758" y="1917454"/>
          <a:ext cx="3849565" cy="211161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1405524723"/>
              </p:ext>
            </p:extLst>
          </p:nvPr>
        </p:nvGraphicFramePr>
        <p:xfrm>
          <a:off x="6045427" y="4107372"/>
          <a:ext cx="3993924" cy="225825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1672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spcBef>
                <a:spcPts val="0"/>
              </a:spcBef>
              <a:spcAft>
                <a:spcPts val="1800"/>
              </a:spcAft>
            </a:pPr>
            <a:r>
              <a:rPr lang="en-US" sz="2300" dirty="0"/>
              <a:t>School-wide PBIS Tiered Fidelity Inventory is completed by a school team with a PBIS coach/facilitator</a:t>
            </a:r>
            <a:r>
              <a:rPr lang="en-US" sz="2300" dirty="0" smtClean="0"/>
              <a:t>.</a:t>
            </a:r>
            <a:endParaRPr lang="en-US" sz="2300" dirty="0"/>
          </a:p>
          <a:p>
            <a:pPr>
              <a:spcBef>
                <a:spcPts val="0"/>
              </a:spcBef>
              <a:spcAft>
                <a:spcPts val="1800"/>
              </a:spcAft>
            </a:pPr>
            <a:r>
              <a:rPr lang="en-US" sz="2300" b="1" dirty="0"/>
              <a:t>Before Inventory Assessment:  </a:t>
            </a:r>
            <a:r>
              <a:rPr lang="en-US" sz="2300" dirty="0"/>
              <a:t>Define schedule, personnel,  review existing fidelity and impact data, and obtain relevant permanent products</a:t>
            </a:r>
            <a:r>
              <a:rPr lang="en-US" sz="2300" dirty="0" smtClean="0"/>
              <a:t>. Conduct a building walkthrough to identify data related to the school-wide acknowledgement system.</a:t>
            </a:r>
            <a:endParaRPr lang="en-US" sz="2300" dirty="0"/>
          </a:p>
          <a:p>
            <a:pPr>
              <a:spcBef>
                <a:spcPts val="0"/>
              </a:spcBef>
              <a:spcAft>
                <a:spcPts val="1800"/>
              </a:spcAft>
            </a:pPr>
            <a:r>
              <a:rPr lang="en-US" sz="2300" b="1" dirty="0"/>
              <a:t>During Inventory Assessment: </a:t>
            </a:r>
            <a:r>
              <a:rPr lang="en-US" sz="2300" dirty="0" smtClean="0"/>
              <a:t>For </a:t>
            </a:r>
            <a:r>
              <a:rPr lang="en-US" sz="2300" dirty="0"/>
              <a:t>each item, review purpose, data sources, and standard.  All team members </a:t>
            </a:r>
            <a:r>
              <a:rPr lang="en-US" sz="2300" dirty="0" smtClean="0"/>
              <a:t>vote to whether the item is not implemented, partially implemented, or fully implemented.  The majority </a:t>
            </a:r>
            <a:r>
              <a:rPr lang="en-US" sz="2300" dirty="0"/>
              <a:t>vote is </a:t>
            </a:r>
            <a:r>
              <a:rPr lang="en-US" sz="2300" dirty="0" smtClean="0"/>
              <a:t>recorded following </a:t>
            </a:r>
            <a:r>
              <a:rPr lang="en-US" sz="2300" dirty="0"/>
              <a:t>an opportunity for discussion.  Data are recorded on </a:t>
            </a:r>
            <a:r>
              <a:rPr lang="en-US" sz="2300" dirty="0" smtClean="0"/>
              <a:t>pbis.assessment.org</a:t>
            </a:r>
            <a:endParaRPr lang="en-US" sz="2300" dirty="0"/>
          </a:p>
          <a:p>
            <a:pPr>
              <a:spcBef>
                <a:spcPts val="0"/>
              </a:spcBef>
              <a:spcAft>
                <a:spcPts val="1800"/>
              </a:spcAft>
            </a:pPr>
            <a:r>
              <a:rPr lang="en-US" sz="2300" b="1" dirty="0"/>
              <a:t>After Inventory Assessment:  </a:t>
            </a:r>
            <a:r>
              <a:rPr lang="en-US" sz="2300" dirty="0"/>
              <a:t>At least one item is identified for active action planning to improve or sustain implementation</a:t>
            </a:r>
            <a:r>
              <a:rPr lang="en-US" sz="2300" dirty="0" smtClean="0"/>
              <a:t>.</a:t>
            </a:r>
            <a:endParaRPr lang="en-US" sz="2300" dirty="0"/>
          </a:p>
        </p:txBody>
      </p:sp>
      <p:sp>
        <p:nvSpPr>
          <p:cNvPr id="3" name="Title 2"/>
          <p:cNvSpPr>
            <a:spLocks noGrp="1"/>
          </p:cNvSpPr>
          <p:nvPr>
            <p:ph type="title"/>
          </p:nvPr>
        </p:nvSpPr>
        <p:spPr>
          <a:xfrm>
            <a:off x="838200" y="365125"/>
            <a:ext cx="11353800" cy="1325563"/>
          </a:xfrm>
        </p:spPr>
        <p:txBody>
          <a:bodyPr>
            <a:normAutofit/>
          </a:bodyPr>
          <a:lstStyle/>
          <a:p>
            <a:r>
              <a:rPr lang="en-US" dirty="0" smtClean="0"/>
              <a:t>Administration Protocol</a:t>
            </a:r>
            <a:endParaRPr lang="en-US" dirty="0"/>
          </a:p>
        </p:txBody>
      </p:sp>
    </p:spTree>
    <p:extLst>
      <p:ext uri="{BB962C8B-B14F-4D97-AF65-F5344CB8AC3E}">
        <p14:creationId xmlns:p14="http://schemas.microsoft.com/office/powerpoint/2010/main" val="3462602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Tier II</a:t>
            </a:r>
          </a:p>
          <a:p>
            <a:pPr lvl="2"/>
            <a:r>
              <a:rPr lang="en-US" sz="2400" dirty="0"/>
              <a:t>Tier II team meeting minutes (last two)</a:t>
            </a:r>
          </a:p>
          <a:p>
            <a:pPr lvl="2"/>
            <a:r>
              <a:rPr lang="en-US" sz="2400" dirty="0"/>
              <a:t>Rubric for selecting students for Tier II support</a:t>
            </a:r>
          </a:p>
          <a:p>
            <a:pPr lvl="2"/>
            <a:r>
              <a:rPr lang="en-US" sz="2400" dirty="0"/>
              <a:t>Tier II strategy handbooks, or procedures </a:t>
            </a:r>
            <a:r>
              <a:rPr lang="en-US" sz="2400" dirty="0" smtClean="0"/>
              <a:t>(i.e., CICO</a:t>
            </a:r>
            <a:r>
              <a:rPr lang="en-US" sz="2400" dirty="0"/>
              <a:t>)</a:t>
            </a:r>
          </a:p>
          <a:p>
            <a:pPr lvl="2"/>
            <a:r>
              <a:rPr lang="en-US" sz="2400" dirty="0" smtClean="0"/>
              <a:t>Available Tier </a:t>
            </a:r>
            <a:r>
              <a:rPr lang="en-US" sz="2400" dirty="0"/>
              <a:t>II data summaries (if </a:t>
            </a:r>
            <a:r>
              <a:rPr lang="en-US" sz="2400" dirty="0" smtClean="0"/>
              <a:t>possible for </a:t>
            </a:r>
            <a:r>
              <a:rPr lang="en-US" sz="2400" dirty="0"/>
              <a:t>2 months)</a:t>
            </a:r>
          </a:p>
          <a:p>
            <a:pPr lvl="2"/>
            <a:r>
              <a:rPr lang="en-US" sz="2400" dirty="0"/>
              <a:t>Family communication systems</a:t>
            </a:r>
          </a:p>
          <a:p>
            <a:pPr lvl="2"/>
            <a:r>
              <a:rPr lang="en-US" sz="2400" dirty="0"/>
              <a:t>Most recent fidelity measures for Tier II strategies</a:t>
            </a:r>
          </a:p>
          <a:p>
            <a:pPr marL="0" indent="0">
              <a:buNone/>
            </a:pPr>
            <a:endParaRPr lang="en-US" dirty="0"/>
          </a:p>
        </p:txBody>
      </p:sp>
      <p:sp>
        <p:nvSpPr>
          <p:cNvPr id="3" name="Title 2"/>
          <p:cNvSpPr>
            <a:spLocks noGrp="1"/>
          </p:cNvSpPr>
          <p:nvPr>
            <p:ph type="title"/>
          </p:nvPr>
        </p:nvSpPr>
        <p:spPr>
          <a:xfrm>
            <a:off x="838200" y="365125"/>
            <a:ext cx="11353800" cy="1325563"/>
          </a:xfrm>
        </p:spPr>
        <p:txBody>
          <a:bodyPr>
            <a:normAutofit fontScale="90000"/>
          </a:bodyPr>
          <a:lstStyle/>
          <a:p>
            <a:r>
              <a:rPr lang="en-US" dirty="0" smtClean="0"/>
              <a:t>Possible Pre-Administration Documentation</a:t>
            </a:r>
            <a:endParaRPr lang="en-US" dirty="0"/>
          </a:p>
        </p:txBody>
      </p:sp>
    </p:spTree>
    <p:extLst>
      <p:ext uri="{BB962C8B-B14F-4D97-AF65-F5344CB8AC3E}">
        <p14:creationId xmlns:p14="http://schemas.microsoft.com/office/powerpoint/2010/main" val="1061944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Feature Name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93768104"/>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615598432"/>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lnSpc>
                          <a:spcPct val="115000"/>
                        </a:lnSpc>
                        <a:spcBef>
                          <a:spcPts val="0"/>
                        </a:spcBef>
                        <a:spcAft>
                          <a:spcPts val="0"/>
                        </a:spcAft>
                        <a:buFont typeface="+mj-lt"/>
                        <a:buNone/>
                      </a:pPr>
                      <a:r>
                        <a:rPr lang="en-US" sz="1500" b="1" dirty="0" smtClean="0">
                          <a:effectLst/>
                          <a:latin typeface="+mn-lt"/>
                          <a:ea typeface="Times New Roman"/>
                          <a:cs typeface="Times New Roman"/>
                        </a:rPr>
                        <a:t>Feature Name</a:t>
                      </a:r>
                      <a:r>
                        <a:rPr lang="en-US" sz="1500" dirty="0" smtClean="0">
                          <a:effectLst/>
                          <a:latin typeface="+mn-lt"/>
                          <a:ea typeface="Times New Roman"/>
                          <a:cs typeface="Times New Roman"/>
                        </a:rPr>
                        <a:t>: Detailed</a:t>
                      </a:r>
                      <a:r>
                        <a:rPr lang="en-US" sz="1500" baseline="0" dirty="0" smtClean="0">
                          <a:effectLst/>
                          <a:latin typeface="+mn-lt"/>
                          <a:ea typeface="Times New Roman"/>
                          <a:cs typeface="Times New Roman"/>
                        </a:rPr>
                        <a:t> description of the feature.</a:t>
                      </a:r>
                      <a:endParaRPr lang="en-US" sz="1500" dirty="0">
                        <a:effectLst/>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Possible data sources</a:t>
                      </a:r>
                      <a:endParaRPr lang="en-US" sz="1500" dirty="0">
                        <a:effectLst/>
                        <a:latin typeface="+mn-lt"/>
                      </a:endParaRPr>
                    </a:p>
                    <a:p>
                      <a:pPr marL="160655" marR="0" indent="0" algn="l">
                        <a:spcBef>
                          <a:spcPts val="0"/>
                        </a:spcBef>
                        <a:spcAft>
                          <a:spcPts val="0"/>
                        </a:spcAft>
                      </a:pPr>
                      <a:r>
                        <a:rPr lang="en-US" sz="1500" dirty="0">
                          <a:effectLst/>
                          <a:latin typeface="+mn-lt"/>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a:effectLst/>
                          <a:latin typeface="+mn-lt"/>
                          <a:ea typeface="Calibri"/>
                          <a:cs typeface="Times New Roman"/>
                        </a:rPr>
                        <a:t>0 = </a:t>
                      </a:r>
                      <a:r>
                        <a:rPr lang="en-US" sz="1500" dirty="0" smtClean="0">
                          <a:effectLst/>
                          <a:latin typeface="+mn-lt"/>
                          <a:ea typeface="Calibri"/>
                          <a:cs typeface="Times New Roman"/>
                        </a:rPr>
                        <a:t>descriptors of the feature not being implemented</a:t>
                      </a:r>
                      <a:endParaRPr lang="en-US" sz="1500" dirty="0">
                        <a:effectLst/>
                        <a:latin typeface="+mn-lt"/>
                        <a:ea typeface="Calibri"/>
                        <a:cs typeface="Times New Roman"/>
                      </a:endParaRPr>
                    </a:p>
                    <a:p>
                      <a:pPr marL="255270" marR="0" indent="-228600" algn="l">
                        <a:spcBef>
                          <a:spcPts val="0"/>
                        </a:spcBef>
                        <a:spcAft>
                          <a:spcPts val="1200"/>
                        </a:spcAft>
                      </a:pPr>
                      <a:r>
                        <a:rPr lang="en-US" sz="1500" dirty="0">
                          <a:effectLst/>
                          <a:latin typeface="+mn-lt"/>
                          <a:ea typeface="Calibri"/>
                          <a:cs typeface="Times New Roman"/>
                        </a:rPr>
                        <a:t>1 = </a:t>
                      </a:r>
                      <a:r>
                        <a:rPr lang="en-US" sz="1500" dirty="0" smtClean="0">
                          <a:effectLst/>
                          <a:latin typeface="+mn-lt"/>
                          <a:ea typeface="Calibri"/>
                          <a:cs typeface="Times New Roman"/>
                        </a:rPr>
                        <a:t>descriptors of the feature being partially implemented</a:t>
                      </a:r>
                      <a:endParaRPr lang="en-US" sz="1500" dirty="0">
                        <a:effectLst/>
                        <a:latin typeface="+mn-lt"/>
                        <a:ea typeface="Calibri"/>
                        <a:cs typeface="Times New Roman"/>
                      </a:endParaRPr>
                    </a:p>
                    <a:p>
                      <a:pPr marL="255270" marR="0" indent="-228600" algn="l">
                        <a:spcBef>
                          <a:spcPts val="0"/>
                        </a:spcBef>
                        <a:spcAft>
                          <a:spcPts val="1200"/>
                        </a:spcAft>
                      </a:pPr>
                      <a:r>
                        <a:rPr lang="en-US" sz="1500" dirty="0">
                          <a:effectLst/>
                          <a:latin typeface="+mn-lt"/>
                        </a:rPr>
                        <a:t>2 = </a:t>
                      </a:r>
                      <a:r>
                        <a:rPr lang="en-US" sz="1500" dirty="0" smtClean="0">
                          <a:effectLst/>
                          <a:latin typeface="+mn-lt"/>
                        </a:rPr>
                        <a:t>descriptors of the feature being fully implemented</a:t>
                      </a:r>
                      <a:endParaRPr lang="en-US" sz="1500" dirty="0">
                        <a:effectLst/>
                        <a:latin typeface="+mn-l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 name="Rectangle 2"/>
          <p:cNvSpPr/>
          <p:nvPr/>
        </p:nvSpPr>
        <p:spPr>
          <a:xfrm>
            <a:off x="1296062" y="5375081"/>
            <a:ext cx="4492487" cy="1113183"/>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smtClean="0"/>
              <a:t>the essence of the feature.</a:t>
            </a:r>
            <a:endParaRPr lang="en-US" sz="1600" dirty="0"/>
          </a:p>
        </p:txBody>
      </p:sp>
      <p:sp>
        <p:nvSpPr>
          <p:cNvPr id="2" name="TextBox 1"/>
          <p:cNvSpPr txBox="1"/>
          <p:nvPr/>
        </p:nvSpPr>
        <p:spPr>
          <a:xfrm>
            <a:off x="10032521" y="103517"/>
            <a:ext cx="2070339"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a:t>
            </a:r>
          </a:p>
        </p:txBody>
      </p:sp>
    </p:spTree>
    <p:extLst>
      <p:ext uri="{BB962C8B-B14F-4D97-AF65-F5344CB8AC3E}">
        <p14:creationId xmlns:p14="http://schemas.microsoft.com/office/powerpoint/2010/main" val="2285982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School-wide PBIS Tiered Fidelity Inventory</a:t>
            </a:r>
            <a:endParaRPr lang="en-US" dirty="0"/>
          </a:p>
        </p:txBody>
      </p:sp>
      <p:sp>
        <p:nvSpPr>
          <p:cNvPr id="2" name="Title 1"/>
          <p:cNvSpPr>
            <a:spLocks noGrp="1"/>
          </p:cNvSpPr>
          <p:nvPr>
            <p:ph type="ctrTitle"/>
          </p:nvPr>
        </p:nvSpPr>
        <p:spPr/>
        <p:txBody>
          <a:bodyPr/>
          <a:lstStyle/>
          <a:p>
            <a:r>
              <a:rPr lang="en-US" dirty="0" smtClean="0"/>
              <a:t>Tier II</a:t>
            </a:r>
            <a:endParaRPr lang="en-US" dirty="0"/>
          </a:p>
        </p:txBody>
      </p:sp>
    </p:spTree>
    <p:extLst>
      <p:ext uri="{BB962C8B-B14F-4D97-AF65-F5344CB8AC3E}">
        <p14:creationId xmlns:p14="http://schemas.microsoft.com/office/powerpoint/2010/main" val="1748586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1353800" cy="1325563"/>
          </a:xfrm>
        </p:spPr>
        <p:txBody>
          <a:bodyPr>
            <a:normAutofit/>
          </a:bodyPr>
          <a:lstStyle/>
          <a:p>
            <a:r>
              <a:rPr lang="en-US" dirty="0" smtClean="0"/>
              <a:t>2.1 Team Composition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80944248"/>
              </p:ext>
            </p:extLst>
          </p:nvPr>
        </p:nvGraphicFramePr>
        <p:xfrm>
          <a:off x="993913" y="1423284"/>
          <a:ext cx="11012557" cy="1142999"/>
        </p:xfrm>
        <a:graphic>
          <a:graphicData uri="http://schemas.openxmlformats.org/drawingml/2006/table">
            <a:tbl>
              <a:tblPr firstRow="1" firstCol="1" bandRow="1"/>
              <a:tblGrid>
                <a:gridCol w="4458112">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339655">
                <a:tc rowSpan="2">
                  <a:txBody>
                    <a:bodyPr/>
                    <a:lstStyle/>
                    <a:p>
                      <a:pPr marL="328930" marR="0" indent="-283210" algn="ctr">
                        <a:spcBef>
                          <a:spcPts val="0"/>
                        </a:spcBef>
                        <a:spcAft>
                          <a:spcPts val="0"/>
                        </a:spcAft>
                      </a:pPr>
                      <a:r>
                        <a:rPr lang="en-US" sz="1600" b="1" dirty="0">
                          <a:effectLst/>
                          <a:latin typeface="+mn-lt"/>
                        </a:rPr>
                        <a:t>Feature</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rowSpan="2">
                  <a:txBody>
                    <a:bodyPr/>
                    <a:lstStyle/>
                    <a:p>
                      <a:pPr marL="328930" marR="0" indent="-283210" algn="ctr">
                        <a:spcBef>
                          <a:spcPts val="0"/>
                        </a:spcBef>
                        <a:spcAft>
                          <a:spcPts val="0"/>
                        </a:spcAft>
                      </a:pPr>
                      <a:r>
                        <a:rPr lang="en-US" sz="1600" b="1" dirty="0">
                          <a:effectLst/>
                          <a:latin typeface="+mn-lt"/>
                        </a:rPr>
                        <a:t>Data Sources</a:t>
                      </a:r>
                      <a:endParaRPr lang="en-US" sz="1600" dirty="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328930" marR="0" indent="-283210" algn="ctr">
                        <a:spcBef>
                          <a:spcPts val="0"/>
                        </a:spcBef>
                        <a:spcAft>
                          <a:spcPts val="0"/>
                        </a:spcAft>
                      </a:pPr>
                      <a:r>
                        <a:rPr lang="en-US" sz="1600" b="1">
                          <a:effectLst/>
                          <a:latin typeface="+mn-lt"/>
                        </a:rPr>
                        <a:t>Scoring Criteria</a:t>
                      </a:r>
                      <a:endParaRPr lang="en-US" sz="1600">
                        <a:effectLst/>
                        <a:latin typeface="+mn-lt"/>
                      </a:endParaRPr>
                    </a:p>
                  </a:txBody>
                  <a:tcPr marL="62255" marR="62255"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03344">
                <a:tc vMerge="1">
                  <a:txBody>
                    <a:bodyPr/>
                    <a:lstStyle/>
                    <a:p>
                      <a:endParaRPr lang="en-US"/>
                    </a:p>
                  </a:txBody>
                  <a:tcPr/>
                </a:tc>
                <a:tc vMerge="1">
                  <a:txBody>
                    <a:bodyPr/>
                    <a:lstStyle/>
                    <a:p>
                      <a:endParaRPr lang="en-US"/>
                    </a:p>
                  </a:txBody>
                  <a:tcPr/>
                </a:tc>
                <a:tc>
                  <a:txBody>
                    <a:bodyPr/>
                    <a:lstStyle/>
                    <a:p>
                      <a:pPr marL="328930" marR="0" indent="-283210" algn="l">
                        <a:spcBef>
                          <a:spcPts val="0"/>
                        </a:spcBef>
                        <a:spcAft>
                          <a:spcPts val="0"/>
                        </a:spcAft>
                      </a:pPr>
                      <a:r>
                        <a:rPr lang="en-US" sz="1600" b="1" dirty="0">
                          <a:effectLst/>
                          <a:latin typeface="+mn-lt"/>
                          <a:ea typeface="Calibri"/>
                          <a:cs typeface="Times New Roman"/>
                        </a:rPr>
                        <a:t>0 = Not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ea typeface="Calibri"/>
                          <a:cs typeface="Times New Roman"/>
                        </a:rPr>
                        <a:t>1 = Partially implemented</a:t>
                      </a:r>
                      <a:endParaRPr lang="en-US" sz="1600" dirty="0">
                        <a:effectLst/>
                        <a:latin typeface="+mn-lt"/>
                        <a:ea typeface="Calibri"/>
                        <a:cs typeface="Times New Roman"/>
                      </a:endParaRPr>
                    </a:p>
                    <a:p>
                      <a:pPr marL="328930" marR="0" indent="-283210" algn="l">
                        <a:spcBef>
                          <a:spcPts val="0"/>
                        </a:spcBef>
                        <a:spcAft>
                          <a:spcPts val="0"/>
                        </a:spcAft>
                      </a:pPr>
                      <a:r>
                        <a:rPr lang="en-US" sz="1600" b="1" dirty="0">
                          <a:effectLst/>
                          <a:latin typeface="+mn-lt"/>
                        </a:rPr>
                        <a:t>2 = Fully implemented</a:t>
                      </a:r>
                      <a:endParaRPr lang="en-US" sz="1600" dirty="0">
                        <a:effectLst/>
                        <a:latin typeface="+mn-lt"/>
                      </a:endParaRPr>
                    </a:p>
                  </a:txBody>
                  <a:tcPr marL="62255" marR="6225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graphicFrame>
        <p:nvGraphicFramePr>
          <p:cNvPr id="6" name="Content Placeholder 3"/>
          <p:cNvGraphicFramePr>
            <a:graphicFrameLocks noGrp="1"/>
          </p:cNvGraphicFramePr>
          <p:nvPr>
            <p:ph idx="1"/>
            <p:extLst>
              <p:ext uri="{D42A27DB-BD31-4B8C-83A1-F6EECF244321}">
                <p14:modId xmlns:p14="http://schemas.microsoft.com/office/powerpoint/2010/main" val="2416455888"/>
              </p:ext>
            </p:extLst>
          </p:nvPr>
        </p:nvGraphicFramePr>
        <p:xfrm>
          <a:off x="1001865" y="2567609"/>
          <a:ext cx="11012556" cy="4111487"/>
        </p:xfrm>
        <a:graphic>
          <a:graphicData uri="http://schemas.openxmlformats.org/drawingml/2006/table">
            <a:tbl>
              <a:tblPr firstRow="1" firstCol="1" bandRow="1"/>
              <a:tblGrid>
                <a:gridCol w="4458111">
                  <a:extLst>
                    <a:ext uri="{9D8B030D-6E8A-4147-A177-3AD203B41FA5}">
                      <a16:colId xmlns:a16="http://schemas.microsoft.com/office/drawing/2014/main" val="20000"/>
                    </a:ext>
                  </a:extLst>
                </a:gridCol>
                <a:gridCol w="2689257">
                  <a:extLst>
                    <a:ext uri="{9D8B030D-6E8A-4147-A177-3AD203B41FA5}">
                      <a16:colId xmlns:a16="http://schemas.microsoft.com/office/drawing/2014/main" val="20001"/>
                    </a:ext>
                  </a:extLst>
                </a:gridCol>
                <a:gridCol w="3865188">
                  <a:extLst>
                    <a:ext uri="{9D8B030D-6E8A-4147-A177-3AD203B41FA5}">
                      <a16:colId xmlns:a16="http://schemas.microsoft.com/office/drawing/2014/main" val="20002"/>
                    </a:ext>
                  </a:extLst>
                </a:gridCol>
              </a:tblGrid>
              <a:tr h="4111487">
                <a:tc>
                  <a:txBody>
                    <a:bodyPr/>
                    <a:lstStyle/>
                    <a:p>
                      <a:pPr marL="0" marR="0" lvl="0" indent="0" algn="l">
                        <a:spcBef>
                          <a:spcPts val="0"/>
                        </a:spcBef>
                        <a:spcAft>
                          <a:spcPts val="0"/>
                        </a:spcAft>
                        <a:buFont typeface="+mj-lt"/>
                        <a:buNone/>
                      </a:pPr>
                      <a:r>
                        <a:rPr lang="en-US" sz="1500" b="1" dirty="0" smtClean="0">
                          <a:effectLst/>
                          <a:latin typeface="+mn-lt"/>
                          <a:ea typeface="Times New Roman"/>
                          <a:cs typeface="Times New Roman"/>
                        </a:rPr>
                        <a:t>2.1</a:t>
                      </a:r>
                      <a:r>
                        <a:rPr lang="en-US" sz="1500" b="1" baseline="0" dirty="0" smtClean="0">
                          <a:effectLst/>
                          <a:latin typeface="+mn-lt"/>
                          <a:ea typeface="Times New Roman"/>
                          <a:cs typeface="Times New Roman"/>
                        </a:rPr>
                        <a:t> </a:t>
                      </a:r>
                      <a:r>
                        <a:rPr lang="en-US" sz="1500" b="1" dirty="0" smtClean="0">
                          <a:effectLst/>
                          <a:latin typeface="+mn-lt"/>
                          <a:ea typeface="Times New Roman"/>
                          <a:cs typeface="Times New Roman"/>
                        </a:rPr>
                        <a:t>Team Composition: </a:t>
                      </a:r>
                      <a:r>
                        <a:rPr lang="en-US" sz="1500" b="0" dirty="0" smtClean="0">
                          <a:effectLst/>
                          <a:latin typeface="+mn-lt"/>
                          <a:ea typeface="Times New Roman"/>
                          <a:cs typeface="Times New Roman"/>
                        </a:rPr>
                        <a:t>Tier II (or combined Tier II/III) team includes a Tier II systems coordinator and individuals able to provide (a) applied behavioral expertise, (b) administrative authority, (c) knowledge of students, and (d) knowledge about operation of school across grade levels and programs.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l">
                        <a:spcBef>
                          <a:spcPts val="0"/>
                        </a:spcBef>
                        <a:spcAft>
                          <a:spcPts val="0"/>
                        </a:spcAft>
                        <a:buFont typeface="Symbol"/>
                        <a:buChar char=""/>
                      </a:pPr>
                      <a:r>
                        <a:rPr lang="en-US" sz="1500" dirty="0" smtClean="0">
                          <a:effectLst/>
                          <a:latin typeface="+mn-lt"/>
                        </a:rPr>
                        <a:t>School organizational chart</a:t>
                      </a:r>
                    </a:p>
                    <a:p>
                      <a:pPr marL="342900" marR="0" lvl="0" indent="-342900" algn="l">
                        <a:spcBef>
                          <a:spcPts val="0"/>
                        </a:spcBef>
                        <a:spcAft>
                          <a:spcPts val="0"/>
                        </a:spcAft>
                        <a:buFont typeface="Symbol"/>
                        <a:buChar char=""/>
                      </a:pPr>
                      <a:r>
                        <a:rPr lang="en-US" sz="1500" dirty="0" smtClean="0">
                          <a:effectLst/>
                          <a:latin typeface="+mn-lt"/>
                        </a:rPr>
                        <a:t>Tier II team meeting minutes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55270" marR="0" indent="-228600" algn="l">
                        <a:spcBef>
                          <a:spcPts val="0"/>
                        </a:spcBef>
                        <a:spcAft>
                          <a:spcPts val="1200"/>
                        </a:spcAft>
                      </a:pPr>
                      <a:r>
                        <a:rPr lang="en-US" sz="1500" dirty="0" smtClean="0">
                          <a:effectLst/>
                          <a:latin typeface="+mn-lt"/>
                          <a:ea typeface="Calibri"/>
                          <a:cs typeface="Times New Roman"/>
                        </a:rPr>
                        <a:t>0 = Tier II team does not include coordinator or all 4 core areas of Tier II team expertise</a:t>
                      </a:r>
                    </a:p>
                    <a:p>
                      <a:pPr marL="255270" marR="0" indent="-228600" algn="l">
                        <a:spcBef>
                          <a:spcPts val="0"/>
                        </a:spcBef>
                        <a:spcAft>
                          <a:spcPts val="1200"/>
                        </a:spcAft>
                      </a:pPr>
                      <a:r>
                        <a:rPr lang="en-US" sz="1500" dirty="0" smtClean="0">
                          <a:effectLst/>
                          <a:latin typeface="+mn-lt"/>
                          <a:ea typeface="Calibri"/>
                          <a:cs typeface="Times New Roman"/>
                        </a:rPr>
                        <a:t>1 = Tier II team does not include coordinator and all 4 core areas of Tier II team expertise OR attendance of these members is below 80%</a:t>
                      </a:r>
                    </a:p>
                    <a:p>
                      <a:pPr marL="255270" marR="0" indent="-228600" algn="l">
                        <a:spcBef>
                          <a:spcPts val="0"/>
                        </a:spcBef>
                        <a:spcAft>
                          <a:spcPts val="1200"/>
                        </a:spcAft>
                      </a:pPr>
                      <a:r>
                        <a:rPr lang="en-US" sz="1500" dirty="0" smtClean="0">
                          <a:effectLst/>
                          <a:latin typeface="+mn-lt"/>
                          <a:ea typeface="Calibri"/>
                          <a:cs typeface="Times New Roman"/>
                        </a:rPr>
                        <a:t>2 = Tier II team is composed of coordinator and individuals with all 4 areas of expertise, AND attendance of these members is at or above 80%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7" name="Rectangle 6"/>
          <p:cNvSpPr/>
          <p:nvPr/>
        </p:nvSpPr>
        <p:spPr>
          <a:xfrm>
            <a:off x="1296061" y="5106837"/>
            <a:ext cx="4604407" cy="130378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b="1" dirty="0" smtClean="0"/>
              <a:t>Main Idea: </a:t>
            </a:r>
            <a:r>
              <a:rPr lang="en-US" sz="1600" dirty="0"/>
              <a:t>Tier II team needs individuals with specific skills and perspectives to implement Tier II supports.</a:t>
            </a:r>
          </a:p>
        </p:txBody>
      </p:sp>
      <p:sp>
        <p:nvSpPr>
          <p:cNvPr id="8" name="TextBox 7"/>
          <p:cNvSpPr txBox="1"/>
          <p:nvPr/>
        </p:nvSpPr>
        <p:spPr>
          <a:xfrm>
            <a:off x="8453888" y="103517"/>
            <a:ext cx="3648974" cy="338554"/>
          </a:xfrm>
          <a:prstGeom prst="rect">
            <a:avLst/>
          </a:prstGeom>
          <a:noFill/>
          <a:ln>
            <a:noFill/>
          </a:ln>
        </p:spPr>
        <p:txBody>
          <a:bodyPr wrap="square" rtlCol="0">
            <a:spAutoFit/>
          </a:bodyPr>
          <a:lstStyle/>
          <a:p>
            <a:pPr algn="r"/>
            <a:r>
              <a:rPr lang="en-US" sz="1600" dirty="0" smtClean="0">
                <a:ln>
                  <a:solidFill>
                    <a:schemeClr val="accent1">
                      <a:lumMod val="20000"/>
                      <a:lumOff val="80000"/>
                    </a:schemeClr>
                  </a:solidFill>
                </a:ln>
                <a:solidFill>
                  <a:schemeClr val="tx2"/>
                </a:solidFill>
              </a:rPr>
              <a:t>Subscale: Teams</a:t>
            </a:r>
          </a:p>
        </p:txBody>
      </p:sp>
    </p:spTree>
    <p:extLst>
      <p:ext uri="{BB962C8B-B14F-4D97-AF65-F5344CB8AC3E}">
        <p14:creationId xmlns:p14="http://schemas.microsoft.com/office/powerpoint/2010/main" val="397370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TS10346054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none" rtlCol="0">
        <a:spAutoFit/>
      </a:bodyPr>
      <a:lstStyle>
        <a:defPPr>
          <a:defRPr dirty="0" err="1" smtClean="0">
            <a:ln>
              <a:solidFill>
                <a:schemeClr val="accent1">
                  <a:lumMod val="20000"/>
                  <a:lumOff val="80000"/>
                </a:schemeClr>
              </a:solidFill>
            </a:ln>
          </a:defRPr>
        </a:defPPr>
      </a:lstStyle>
    </a:txDef>
  </a:objectDefaults>
  <a:extraClrSchemeLst/>
  <a:extLst>
    <a:ext uri="{05A4C25C-085E-4340-85A3-A5531E510DB2}">
      <thm15:themeFamily xmlns:thm15="http://schemas.microsoft.com/office/thememl/2012/main" name="Presentation level design" id="{00E2FDB5-77A3-416C-8232-A2B8AB0B9A01}" vid="{6E3E8A63-E899-4F92-AFE5-C80B3CCFC0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63AA760-FEA7-44E2-BB85-0893DB8CD7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TS103460540</Template>
  <TotalTime>0</TotalTime>
  <Words>4252</Words>
  <Application>Microsoft Office PowerPoint</Application>
  <PresentationFormat>Widescreen</PresentationFormat>
  <Paragraphs>471</Paragraphs>
  <Slides>39</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Calibri</vt:lpstr>
      <vt:lpstr>Century Gothic</vt:lpstr>
      <vt:lpstr>Segoe</vt:lpstr>
      <vt:lpstr>Symbol</vt:lpstr>
      <vt:lpstr>Times New Roman</vt:lpstr>
      <vt:lpstr>Wingdings</vt:lpstr>
      <vt:lpstr>TS103460540</vt:lpstr>
      <vt:lpstr>School-wide PBIS  Tiered Fidelity Inventory </vt:lpstr>
      <vt:lpstr>Purpose of the School-wide PBIS  Tiered Fidelity Inventory</vt:lpstr>
      <vt:lpstr>SWPBIS Tiered Fidelity Inventory is a  Self-Assessment</vt:lpstr>
      <vt:lpstr>Sub-subscale and Item Reports</vt:lpstr>
      <vt:lpstr>Administration Protocol</vt:lpstr>
      <vt:lpstr>Possible Pre-Administration Documentation</vt:lpstr>
      <vt:lpstr>Feature Name</vt:lpstr>
      <vt:lpstr>Tier II</vt:lpstr>
      <vt:lpstr>2.1 Team Composition</vt:lpstr>
      <vt:lpstr>Quick Check: Team Composition</vt:lpstr>
      <vt:lpstr>Item Considerations</vt:lpstr>
      <vt:lpstr>2.2 Team Operating Procedures</vt:lpstr>
      <vt:lpstr>Quick Check: Team Operating Procedures</vt:lpstr>
      <vt:lpstr>Item Considerations</vt:lpstr>
      <vt:lpstr>2.3 Screening</vt:lpstr>
      <vt:lpstr>Quick Check: Screening</vt:lpstr>
      <vt:lpstr>2.4 Request for Assistance</vt:lpstr>
      <vt:lpstr>Quick Check: Request for Assistance</vt:lpstr>
      <vt:lpstr>Item Considerations</vt:lpstr>
      <vt:lpstr>2.5 Sufficient Array of Tier II Interventions</vt:lpstr>
      <vt:lpstr>Quick Check: Sufficient Array of Tier II Interventions</vt:lpstr>
      <vt:lpstr>Item Considerations</vt:lpstr>
      <vt:lpstr>2.6 Tier II Critical Features</vt:lpstr>
      <vt:lpstr>Quick Check: Tier II Critical Features</vt:lpstr>
      <vt:lpstr>2.7 Practices Matched to Student Need</vt:lpstr>
      <vt:lpstr>Quick Check: Practices Matched to Student Need</vt:lpstr>
      <vt:lpstr>2.8 Access to Tier I Supports</vt:lpstr>
      <vt:lpstr>Quick Check: Access to Tier I Supports</vt:lpstr>
      <vt:lpstr>2.9 Professional Development</vt:lpstr>
      <vt:lpstr>Quick Check: Professional Development</vt:lpstr>
      <vt:lpstr>2.10 Level of Use</vt:lpstr>
      <vt:lpstr>Quick Check: Level of Use</vt:lpstr>
      <vt:lpstr>Item Considerations</vt:lpstr>
      <vt:lpstr>2.11 Student Performance Data</vt:lpstr>
      <vt:lpstr>Quick Check: Student Performance Data</vt:lpstr>
      <vt:lpstr>2.12 Fidelity Data</vt:lpstr>
      <vt:lpstr>Quick Check: Fidelity Data</vt:lpstr>
      <vt:lpstr>2.13 Evaluation</vt:lpstr>
      <vt:lpstr>Quick Check: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2014-03-16T21:10:23Z</dcterms:created>
  <dcterms:modified xsi:type="dcterms:W3CDTF">2017-04-10T16:29:49Z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TC034605409991</vt:lpwstr>
  </property>
</Properties>
</file>