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41" r:id="rId2"/>
  </p:sldMasterIdLst>
  <p:notesMasterIdLst>
    <p:notesMasterId r:id="rId36"/>
  </p:notesMasterIdLst>
  <p:sldIdLst>
    <p:sldId id="256" r:id="rId3"/>
    <p:sldId id="301" r:id="rId4"/>
    <p:sldId id="302" r:id="rId5"/>
    <p:sldId id="258" r:id="rId6"/>
    <p:sldId id="272" r:id="rId7"/>
    <p:sldId id="268" r:id="rId8"/>
    <p:sldId id="266" r:id="rId9"/>
    <p:sldId id="267" r:id="rId10"/>
    <p:sldId id="260" r:id="rId11"/>
    <p:sldId id="297" r:id="rId12"/>
    <p:sldId id="287" r:id="rId13"/>
    <p:sldId id="308" r:id="rId14"/>
    <p:sldId id="312" r:id="rId15"/>
    <p:sldId id="313" r:id="rId16"/>
    <p:sldId id="314" r:id="rId17"/>
    <p:sldId id="315" r:id="rId18"/>
    <p:sldId id="311" r:id="rId19"/>
    <p:sldId id="273" r:id="rId20"/>
    <p:sldId id="270" r:id="rId21"/>
    <p:sldId id="306" r:id="rId22"/>
    <p:sldId id="307" r:id="rId23"/>
    <p:sldId id="280" r:id="rId24"/>
    <p:sldId id="286" r:id="rId25"/>
    <p:sldId id="316" r:id="rId26"/>
    <p:sldId id="317" r:id="rId27"/>
    <p:sldId id="288" r:id="rId28"/>
    <p:sldId id="296" r:id="rId29"/>
    <p:sldId id="304" r:id="rId30"/>
    <p:sldId id="305" r:id="rId31"/>
    <p:sldId id="309" r:id="rId32"/>
    <p:sldId id="298"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0"/>
    <p:restoredTop sz="92913"/>
  </p:normalViewPr>
  <p:slideViewPr>
    <p:cSldViewPr snapToGrid="0" snapToObjects="1">
      <p:cViewPr varScale="1">
        <p:scale>
          <a:sx n="58" d="100"/>
          <a:sy n="58" d="100"/>
        </p:scale>
        <p:origin x="616" y="184"/>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D9347-B30F-0149-9117-0B6F34C69A63}" type="datetimeFigureOut">
              <a:rPr lang="en-US" smtClean="0"/>
              <a:t>6/19/17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14B05-4225-2241-B467-A5083DFD50A5}" type="slidenum">
              <a:rPr lang="en-US" smtClean="0"/>
              <a:t>‹#›</a:t>
            </a:fld>
            <a:endParaRPr lang="en-US"/>
          </a:p>
        </p:txBody>
      </p:sp>
    </p:spTree>
    <p:extLst>
      <p:ext uri="{BB962C8B-B14F-4D97-AF65-F5344CB8AC3E}">
        <p14:creationId xmlns:p14="http://schemas.microsoft.com/office/powerpoint/2010/main" val="10432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8D4A60-2F2E-4CFD-BE34-24F1E58EDBE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7372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Buzzwords are complex social behaviors</a:t>
            </a:r>
            <a:r>
              <a:rPr lang="en-US" baseline="0" dirty="0" smtClean="0"/>
              <a:t> that can be identified in a few simple words</a:t>
            </a:r>
            <a:endParaRPr lang="en-US" dirty="0"/>
          </a:p>
        </p:txBody>
      </p:sp>
      <p:sp>
        <p:nvSpPr>
          <p:cNvPr id="4" name="Slide Number Placeholder 3"/>
          <p:cNvSpPr>
            <a:spLocks noGrp="1"/>
          </p:cNvSpPr>
          <p:nvPr>
            <p:ph type="sldNum" sz="quarter" idx="10"/>
          </p:nvPr>
        </p:nvSpPr>
        <p:spPr/>
        <p:txBody>
          <a:bodyPr/>
          <a:lstStyle/>
          <a:p>
            <a:fld id="{193022D5-61A4-C447-AAC0-D9A953056392}" type="slidenum">
              <a:rPr lang="en-US" smtClean="0"/>
              <a:t>22</a:t>
            </a:fld>
            <a:endParaRPr lang="en-US"/>
          </a:p>
        </p:txBody>
      </p:sp>
    </p:spTree>
    <p:extLst>
      <p:ext uri="{BB962C8B-B14F-4D97-AF65-F5344CB8AC3E}">
        <p14:creationId xmlns:p14="http://schemas.microsoft.com/office/powerpoint/2010/main" val="178119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14B05-4225-2241-B467-A5083DFD50A5}" type="slidenum">
              <a:rPr lang="en-US" smtClean="0"/>
              <a:t>27</a:t>
            </a:fld>
            <a:endParaRPr lang="en-US"/>
          </a:p>
        </p:txBody>
      </p:sp>
    </p:spTree>
    <p:extLst>
      <p:ext uri="{BB962C8B-B14F-4D97-AF65-F5344CB8AC3E}">
        <p14:creationId xmlns:p14="http://schemas.microsoft.com/office/powerpoint/2010/main" val="136998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 – It would be good to add some tips on when and how to give feedback to their tween / teen. How to broach the subject</a:t>
            </a:r>
            <a:r>
              <a:rPr lang="en-US" baseline="0" dirty="0" smtClean="0"/>
              <a:t> of skill deficits.</a:t>
            </a:r>
            <a:endParaRPr lang="en-US" dirty="0"/>
          </a:p>
        </p:txBody>
      </p:sp>
      <p:sp>
        <p:nvSpPr>
          <p:cNvPr id="4" name="Slide Number Placeholder 3"/>
          <p:cNvSpPr>
            <a:spLocks noGrp="1"/>
          </p:cNvSpPr>
          <p:nvPr>
            <p:ph type="sldNum" sz="quarter" idx="10"/>
          </p:nvPr>
        </p:nvSpPr>
        <p:spPr/>
        <p:txBody>
          <a:bodyPr/>
          <a:lstStyle/>
          <a:p>
            <a:fld id="{3B114B05-4225-2241-B467-A5083DFD50A5}" type="slidenum">
              <a:rPr lang="en-US" smtClean="0"/>
              <a:t>30</a:t>
            </a:fld>
            <a:endParaRPr lang="en-US"/>
          </a:p>
        </p:txBody>
      </p:sp>
    </p:spTree>
    <p:extLst>
      <p:ext uri="{BB962C8B-B14F-4D97-AF65-F5344CB8AC3E}">
        <p14:creationId xmlns:p14="http://schemas.microsoft.com/office/powerpoint/2010/main" val="134801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 – Do you have several copies of PEERS and this to show parents?</a:t>
            </a:r>
            <a:endParaRPr lang="en-US" dirty="0"/>
          </a:p>
        </p:txBody>
      </p:sp>
      <p:sp>
        <p:nvSpPr>
          <p:cNvPr id="4" name="Slide Number Placeholder 3"/>
          <p:cNvSpPr>
            <a:spLocks noGrp="1"/>
          </p:cNvSpPr>
          <p:nvPr>
            <p:ph type="sldNum" sz="quarter" idx="10"/>
          </p:nvPr>
        </p:nvSpPr>
        <p:spPr/>
        <p:txBody>
          <a:bodyPr/>
          <a:lstStyle/>
          <a:p>
            <a:fld id="{3B114B05-4225-2241-B467-A5083DFD50A5}" type="slidenum">
              <a:rPr lang="en-US" smtClean="0"/>
              <a:t>31</a:t>
            </a:fld>
            <a:endParaRPr lang="en-US"/>
          </a:p>
        </p:txBody>
      </p:sp>
    </p:spTree>
    <p:extLst>
      <p:ext uri="{BB962C8B-B14F-4D97-AF65-F5344CB8AC3E}">
        <p14:creationId xmlns:p14="http://schemas.microsoft.com/office/powerpoint/2010/main" val="41526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8D4A60-2F2E-4CFD-BE34-24F1E58EDBE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7038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Ecologically </a:t>
            </a:r>
            <a:r>
              <a:rPr lang="en-US" dirty="0" err="1" smtClean="0"/>
              <a:t>vaild</a:t>
            </a:r>
            <a:endParaRPr lang="en-US" dirty="0"/>
          </a:p>
        </p:txBody>
      </p:sp>
      <p:sp>
        <p:nvSpPr>
          <p:cNvPr id="4" name="Slide Number Placeholder 3"/>
          <p:cNvSpPr>
            <a:spLocks noGrp="1"/>
          </p:cNvSpPr>
          <p:nvPr>
            <p:ph type="sldNum" sz="quarter" idx="10"/>
          </p:nvPr>
        </p:nvSpPr>
        <p:spPr/>
        <p:txBody>
          <a:bodyPr/>
          <a:lstStyle/>
          <a:p>
            <a:fld id="{193022D5-61A4-C447-AAC0-D9A953056392}" type="slidenum">
              <a:rPr lang="en-US" smtClean="0"/>
              <a:t>5</a:t>
            </a:fld>
            <a:endParaRPr lang="en-US"/>
          </a:p>
        </p:txBody>
      </p:sp>
    </p:spTree>
    <p:extLst>
      <p:ext uri="{BB962C8B-B14F-4D97-AF65-F5344CB8AC3E}">
        <p14:creationId xmlns:p14="http://schemas.microsoft.com/office/powerpoint/2010/main" val="23007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 – Defining friends with teens. Social media friends vs intimate friends</a:t>
            </a:r>
            <a:endParaRPr lang="en-US" dirty="0"/>
          </a:p>
        </p:txBody>
      </p:sp>
      <p:sp>
        <p:nvSpPr>
          <p:cNvPr id="4" name="Slide Number Placeholder 3"/>
          <p:cNvSpPr>
            <a:spLocks noGrp="1"/>
          </p:cNvSpPr>
          <p:nvPr>
            <p:ph type="sldNum" sz="quarter" idx="10"/>
          </p:nvPr>
        </p:nvSpPr>
        <p:spPr/>
        <p:txBody>
          <a:bodyPr/>
          <a:lstStyle/>
          <a:p>
            <a:fld id="{3B114B05-4225-2241-B467-A5083DFD50A5}" type="slidenum">
              <a:rPr lang="en-US" smtClean="0"/>
              <a:t>6</a:t>
            </a:fld>
            <a:endParaRPr lang="en-US"/>
          </a:p>
        </p:txBody>
      </p:sp>
    </p:spTree>
    <p:extLst>
      <p:ext uri="{BB962C8B-B14F-4D97-AF65-F5344CB8AC3E}">
        <p14:creationId xmlns:p14="http://schemas.microsoft.com/office/powerpoint/2010/main" val="369185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9-10</a:t>
            </a:r>
          </a:p>
          <a:p>
            <a:r>
              <a:rPr lang="en-US" dirty="0" smtClean="0"/>
              <a:t>HC – What part of all this should a parent care about?</a:t>
            </a:r>
            <a:endParaRPr lang="en-US" dirty="0"/>
          </a:p>
        </p:txBody>
      </p:sp>
      <p:sp>
        <p:nvSpPr>
          <p:cNvPr id="4" name="Slide Number Placeholder 3"/>
          <p:cNvSpPr>
            <a:spLocks noGrp="1"/>
          </p:cNvSpPr>
          <p:nvPr>
            <p:ph type="sldNum" sz="quarter" idx="10"/>
          </p:nvPr>
        </p:nvSpPr>
        <p:spPr/>
        <p:txBody>
          <a:bodyPr/>
          <a:lstStyle/>
          <a:p>
            <a:fld id="{193022D5-61A4-C447-AAC0-D9A953056392}" type="slidenum">
              <a:rPr lang="en-US" smtClean="0"/>
              <a:t>11</a:t>
            </a:fld>
            <a:endParaRPr lang="en-US"/>
          </a:p>
        </p:txBody>
      </p:sp>
    </p:spTree>
    <p:extLst>
      <p:ext uri="{BB962C8B-B14F-4D97-AF65-F5344CB8AC3E}">
        <p14:creationId xmlns:p14="http://schemas.microsoft.com/office/powerpoint/2010/main" val="176717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 Group Conversation (Science of Making Friends)</a:t>
            </a:r>
            <a:r>
              <a:rPr lang="en-US" baseline="0" dirty="0" smtClean="0"/>
              <a:t> Good and Bad</a:t>
            </a:r>
          </a:p>
          <a:p>
            <a:endParaRPr lang="en-US" baseline="0" dirty="0" smtClean="0"/>
          </a:p>
          <a:p>
            <a:r>
              <a:rPr lang="en-US" baseline="0" dirty="0" smtClean="0"/>
              <a:t>Importance of Perspective Taking Questions</a:t>
            </a:r>
            <a:endParaRPr lang="en-US" dirty="0"/>
          </a:p>
        </p:txBody>
      </p:sp>
      <p:sp>
        <p:nvSpPr>
          <p:cNvPr id="4" name="Slide Number Placeholder 3"/>
          <p:cNvSpPr>
            <a:spLocks noGrp="1"/>
          </p:cNvSpPr>
          <p:nvPr>
            <p:ph type="sldNum" sz="quarter" idx="10"/>
          </p:nvPr>
        </p:nvSpPr>
        <p:spPr/>
        <p:txBody>
          <a:bodyPr/>
          <a:lstStyle/>
          <a:p>
            <a:fld id="{193022D5-61A4-C447-AAC0-D9A953056392}" type="slidenum">
              <a:rPr lang="en-US" smtClean="0"/>
              <a:t>12</a:t>
            </a:fld>
            <a:endParaRPr lang="en-US"/>
          </a:p>
        </p:txBody>
      </p:sp>
    </p:spTree>
    <p:extLst>
      <p:ext uri="{BB962C8B-B14F-4D97-AF65-F5344CB8AC3E}">
        <p14:creationId xmlns:p14="http://schemas.microsoft.com/office/powerpoint/2010/main" val="114907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Denzel doesn’t realize that his dad needs</a:t>
            </a:r>
            <a:r>
              <a:rPr lang="en-US" baseline="0" dirty="0" smtClean="0"/>
              <a:t> more information to understand what he is talking about.  He thinks his dad sees and thinks the same way he does.</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13</a:t>
            </a:fld>
            <a:endParaRPr lang="en-US"/>
          </a:p>
        </p:txBody>
      </p:sp>
    </p:spTree>
    <p:extLst>
      <p:ext uri="{BB962C8B-B14F-4D97-AF65-F5344CB8AC3E}">
        <p14:creationId xmlns:p14="http://schemas.microsoft.com/office/powerpoint/2010/main" val="110910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False</a:t>
            </a:r>
            <a:r>
              <a:rPr lang="en-US" b="1" baseline="0" dirty="0" smtClean="0"/>
              <a:t> beliefs example</a:t>
            </a:r>
            <a:r>
              <a:rPr lang="en-US" baseline="0" dirty="0" smtClean="0"/>
              <a:t>:  </a:t>
            </a:r>
            <a:r>
              <a:rPr lang="en-US" dirty="0" smtClean="0">
                <a:effectLst/>
              </a:rPr>
              <a:t>Imagine you are handed a box of your </a:t>
            </a:r>
            <a:r>
              <a:rPr lang="en-US" dirty="0" err="1" smtClean="0">
                <a:effectLst/>
              </a:rPr>
              <a:t>favourite</a:t>
            </a:r>
            <a:r>
              <a:rPr lang="en-US" dirty="0" smtClean="0">
                <a:effectLst/>
              </a:rPr>
              <a:t> candy. When you open the box, you see that it is filled with pencils instead of candy. If your friend suddenly came into the room and saw the closed box with pictures of candy on it, what would he or she think was inside? If you answered “candy”, then you understand “false beliefs”, which means you know that someone can believe something that is not true because they don’t share the same knowledge that you do. </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15</a:t>
            </a:fld>
            <a:endParaRPr lang="en-US"/>
          </a:p>
        </p:txBody>
      </p:sp>
    </p:spTree>
    <p:extLst>
      <p:ext uri="{BB962C8B-B14F-4D97-AF65-F5344CB8AC3E}">
        <p14:creationId xmlns:p14="http://schemas.microsoft.com/office/powerpoint/2010/main" val="71411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this lesson</a:t>
            </a:r>
          </a:p>
          <a:p>
            <a:r>
              <a:rPr lang="en-US" dirty="0" smtClean="0"/>
              <a:t>Show video for trading information</a:t>
            </a:r>
            <a:endParaRPr lang="en-US" dirty="0"/>
          </a:p>
        </p:txBody>
      </p:sp>
      <p:sp>
        <p:nvSpPr>
          <p:cNvPr id="4" name="Slide Number Placeholder 3"/>
          <p:cNvSpPr>
            <a:spLocks noGrp="1"/>
          </p:cNvSpPr>
          <p:nvPr>
            <p:ph type="sldNum" sz="quarter" idx="10"/>
          </p:nvPr>
        </p:nvSpPr>
        <p:spPr/>
        <p:txBody>
          <a:bodyPr/>
          <a:lstStyle/>
          <a:p>
            <a:fld id="{3B114B05-4225-2241-B467-A5083DFD50A5}" type="slidenum">
              <a:rPr lang="en-US" smtClean="0"/>
              <a:t>21</a:t>
            </a:fld>
            <a:endParaRPr lang="en-US"/>
          </a:p>
        </p:txBody>
      </p:sp>
    </p:spTree>
    <p:extLst>
      <p:ext uri="{BB962C8B-B14F-4D97-AF65-F5344CB8AC3E}">
        <p14:creationId xmlns:p14="http://schemas.microsoft.com/office/powerpoint/2010/main" val="23744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Master" Target="../slideMasters/slideMaster2.xml"/><Relationship Id="rId2" Type="http://schemas.openxmlformats.org/officeDocument/2006/relationships/image" Target="../media/image2.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6/19/17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168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userDrawn="1"/>
        </p:nvSpPr>
        <p:spPr>
          <a:xfrm>
            <a:off x="609600" y="1752601"/>
            <a:ext cx="10972800" cy="3847207"/>
          </a:xfrm>
          <a:prstGeom prst="rect">
            <a:avLst/>
          </a:prstGeom>
          <a:noFill/>
        </p:spPr>
        <p:txBody>
          <a:bodyPr wrap="square" rtlCol="0">
            <a:spAutoFit/>
          </a:bodyPr>
          <a:lstStyle/>
          <a:p>
            <a:pPr defTabSz="914400"/>
            <a:r>
              <a:rPr lang="en-US" sz="2000" dirty="0" smtClean="0">
                <a:solidFill>
                  <a:prstClr val="black"/>
                </a:solidFill>
              </a:rPr>
              <a:t>Established 30 years ago, the Parent Information Center is a statewide non-profit organization that provides tools for parents, caregivers, and advocates of children to secure appropriate educational and related services.</a:t>
            </a:r>
          </a:p>
          <a:p>
            <a:pPr defTabSz="914400"/>
            <a:r>
              <a:rPr lang="en-US" sz="2000" dirty="0" smtClean="0">
                <a:solidFill>
                  <a:prstClr val="black"/>
                </a:solidFill>
              </a:rPr>
              <a:t> </a:t>
            </a:r>
          </a:p>
          <a:p>
            <a:pPr defTabSz="914400"/>
            <a:r>
              <a:rPr lang="en-US" sz="2000" dirty="0" smtClean="0">
                <a:solidFill>
                  <a:prstClr val="black"/>
                </a:solidFill>
              </a:rPr>
              <a:t>PIC is an authority on effective parent engagement in schools.  PIC empowers parents to become their child’s best lifelong advocate.  </a:t>
            </a:r>
          </a:p>
          <a:p>
            <a:pPr defTabSz="914400"/>
            <a:endParaRPr lang="en-US" sz="2000" dirty="0" smtClean="0">
              <a:solidFill>
                <a:prstClr val="black"/>
              </a:solidFill>
            </a:endParaRPr>
          </a:p>
          <a:p>
            <a:pPr algn="ctr" defTabSz="914400"/>
            <a:r>
              <a:rPr lang="en-US" sz="2000" i="1" u="sng" dirty="0" smtClean="0">
                <a:solidFill>
                  <a:prstClr val="black"/>
                </a:solidFill>
              </a:rPr>
              <a:t>Our Mission</a:t>
            </a:r>
            <a:r>
              <a:rPr lang="en-US" sz="2000" i="1" dirty="0" smtClean="0">
                <a:solidFill>
                  <a:prstClr val="black"/>
                </a:solidFill>
              </a:rPr>
              <a:t>: </a:t>
            </a:r>
            <a:r>
              <a:rPr lang="en-US" sz="2000" dirty="0" smtClean="0">
                <a:solidFill>
                  <a:prstClr val="black"/>
                </a:solidFill>
              </a:rPr>
              <a:t>To advance effective parent engagement in education</a:t>
            </a:r>
          </a:p>
          <a:p>
            <a:pPr algn="ctr" defTabSz="914400"/>
            <a:r>
              <a:rPr lang="en-US" sz="2000" i="1" u="sng" dirty="0" smtClean="0">
                <a:solidFill>
                  <a:prstClr val="black"/>
                </a:solidFill>
              </a:rPr>
              <a:t>Our Vision</a:t>
            </a:r>
            <a:r>
              <a:rPr lang="en-US" sz="2000" i="1" dirty="0" smtClean="0">
                <a:solidFill>
                  <a:prstClr val="black"/>
                </a:solidFill>
              </a:rPr>
              <a:t>: </a:t>
            </a:r>
            <a:r>
              <a:rPr lang="en-US" sz="2000" dirty="0" smtClean="0">
                <a:solidFill>
                  <a:prstClr val="black"/>
                </a:solidFill>
              </a:rPr>
              <a:t>For all children to fulfill their potential to succeed</a:t>
            </a:r>
          </a:p>
          <a:p>
            <a:pPr defTabSz="914400"/>
            <a:endParaRPr lang="en-US" sz="800" dirty="0" smtClean="0">
              <a:solidFill>
                <a:prstClr val="black"/>
              </a:solidFill>
            </a:endParaRPr>
          </a:p>
          <a:p>
            <a:pPr algn="ctr" defTabSz="914400"/>
            <a:r>
              <a:rPr lang="en-US" sz="2800" b="1" i="1" dirty="0" smtClean="0">
                <a:solidFill>
                  <a:prstClr val="black"/>
                </a:solidFill>
              </a:rPr>
              <a:t>The Parent Information Center of Delaware</a:t>
            </a:r>
          </a:p>
          <a:p>
            <a:pPr algn="ctr" defTabSz="914400"/>
            <a:r>
              <a:rPr lang="en-US" sz="2800" b="1" i="1" dirty="0" smtClean="0">
                <a:solidFill>
                  <a:prstClr val="black"/>
                </a:solidFill>
              </a:rPr>
              <a:t>Inform. Educate. Advocate.</a:t>
            </a:r>
            <a:endParaRPr lang="en-US" sz="2800" b="1" i="1" dirty="0">
              <a:solidFill>
                <a:prstClr val="black"/>
              </a:solidFill>
            </a:endParaRPr>
          </a:p>
        </p:txBody>
      </p:sp>
      <p:sp>
        <p:nvSpPr>
          <p:cNvPr id="7" name="TextBox 6"/>
          <p:cNvSpPr txBox="1"/>
          <p:nvPr userDrawn="1"/>
        </p:nvSpPr>
        <p:spPr>
          <a:xfrm>
            <a:off x="1016000" y="152401"/>
            <a:ext cx="10261600" cy="1323439"/>
          </a:xfrm>
          <a:prstGeom prst="rect">
            <a:avLst/>
          </a:prstGeom>
          <a:noFill/>
        </p:spPr>
        <p:txBody>
          <a:bodyPr wrap="square" rtlCol="0">
            <a:spAutoFit/>
          </a:bodyPr>
          <a:lstStyle/>
          <a:p>
            <a:pPr algn="ctr" defTabSz="914400"/>
            <a:r>
              <a:rPr lang="en-US" sz="4000" dirty="0" smtClean="0">
                <a:solidFill>
                  <a:prstClr val="black"/>
                </a:solidFill>
              </a:rPr>
              <a:t>About the</a:t>
            </a:r>
          </a:p>
          <a:p>
            <a:pPr algn="ctr" defTabSz="914400"/>
            <a:r>
              <a:rPr lang="en-US" sz="4000" dirty="0" smtClean="0">
                <a:solidFill>
                  <a:prstClr val="black"/>
                </a:solidFill>
              </a:rPr>
              <a:t>Parent Information Center</a:t>
            </a:r>
            <a:endParaRPr lang="en-US" sz="4000" dirty="0">
              <a:solidFill>
                <a:prstClr val="black"/>
              </a:solidFill>
            </a:endParaRPr>
          </a:p>
        </p:txBody>
      </p:sp>
    </p:spTree>
    <p:extLst>
      <p:ext uri="{BB962C8B-B14F-4D97-AF65-F5344CB8AC3E}">
        <p14:creationId xmlns:p14="http://schemas.microsoft.com/office/powerpoint/2010/main" val="98962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userDrawn="1"/>
        </p:nvSpPr>
        <p:spPr>
          <a:xfrm>
            <a:off x="406400" y="1609593"/>
            <a:ext cx="11582400" cy="4555093"/>
          </a:xfrm>
          <a:prstGeom prst="rect">
            <a:avLst/>
          </a:prstGeom>
          <a:noFill/>
        </p:spPr>
        <p:txBody>
          <a:bodyPr wrap="square" rtlCol="0">
            <a:spAutoFit/>
          </a:bodyPr>
          <a:lstStyle/>
          <a:p>
            <a:pPr marL="342900" indent="-342900" defTabSz="914400">
              <a:buFont typeface="Arial" panose="020B0604020202020204" pitchFamily="34" charset="0"/>
              <a:buChar char="•"/>
            </a:pPr>
            <a:r>
              <a:rPr lang="en-US" sz="2000" b="1" dirty="0" smtClean="0">
                <a:solidFill>
                  <a:prstClr val="black"/>
                </a:solidFill>
              </a:rPr>
              <a:t>One-to-One Consultations </a:t>
            </a:r>
            <a:r>
              <a:rPr lang="en-US" sz="2000" dirty="0" smtClean="0">
                <a:solidFill>
                  <a:prstClr val="black"/>
                </a:solidFill>
              </a:rPr>
              <a:t>provide parents and caregivers with the information and skills necessary to ensure their children receive free and appropriate special education and related services as guaranteed them under the IDEA.</a:t>
            </a:r>
          </a:p>
          <a:p>
            <a:pPr marL="342900" indent="-342900" defTabSz="914400">
              <a:buFont typeface="Arial" panose="020B0604020202020204" pitchFamily="34" charset="0"/>
              <a:buChar char="•"/>
            </a:pPr>
            <a:endParaRPr lang="en-US" sz="800" dirty="0" smtClean="0">
              <a:solidFill>
                <a:prstClr val="black"/>
              </a:solidFill>
            </a:endParaRPr>
          </a:p>
          <a:p>
            <a:pPr marL="342900" indent="-342900" defTabSz="914400">
              <a:buFont typeface="Arial" panose="020B0604020202020204" pitchFamily="34" charset="0"/>
              <a:buChar char="•"/>
            </a:pPr>
            <a:r>
              <a:rPr lang="en-US" sz="2000" b="1" dirty="0" smtClean="0">
                <a:solidFill>
                  <a:prstClr val="black"/>
                </a:solidFill>
              </a:rPr>
              <a:t>Learning opportunities </a:t>
            </a:r>
            <a:r>
              <a:rPr lang="en-US" sz="2000" dirty="0" smtClean="0">
                <a:solidFill>
                  <a:prstClr val="black"/>
                </a:solidFill>
              </a:rPr>
              <a:t>such as workshops, webinars, audio conferences, and an annual Family Leadership Academy build awareness and advocacy skills.</a:t>
            </a:r>
          </a:p>
          <a:p>
            <a:pPr marL="342900" indent="-342900" defTabSz="914400">
              <a:buFont typeface="Arial" panose="020B0604020202020204" pitchFamily="34" charset="0"/>
              <a:buChar char="•"/>
            </a:pPr>
            <a:endParaRPr lang="en-US" sz="800" dirty="0" smtClean="0">
              <a:solidFill>
                <a:prstClr val="black"/>
              </a:solidFill>
            </a:endParaRPr>
          </a:p>
          <a:p>
            <a:pPr marL="342900" indent="-342900" defTabSz="914400">
              <a:buFont typeface="Arial" panose="020B0604020202020204" pitchFamily="34" charset="0"/>
              <a:buChar char="•"/>
            </a:pPr>
            <a:r>
              <a:rPr lang="en-US" sz="2000" b="1" dirty="0" smtClean="0">
                <a:solidFill>
                  <a:prstClr val="black"/>
                </a:solidFill>
              </a:rPr>
              <a:t>Online resources </a:t>
            </a:r>
            <a:r>
              <a:rPr lang="en-US" sz="2000" dirty="0" smtClean="0">
                <a:solidFill>
                  <a:prstClr val="black"/>
                </a:solidFill>
              </a:rPr>
              <a:t>such as the PIC website and the weekly e-news connect thousands of parents, caregivers and professionals to important and timely information.</a:t>
            </a:r>
          </a:p>
          <a:p>
            <a:pPr marL="342900" indent="-342900" defTabSz="914400">
              <a:buFont typeface="Arial" panose="020B0604020202020204" pitchFamily="34" charset="0"/>
              <a:buChar char="•"/>
            </a:pPr>
            <a:endParaRPr lang="en-US" sz="800" dirty="0" smtClean="0">
              <a:solidFill>
                <a:prstClr val="black"/>
              </a:solidFill>
            </a:endParaRPr>
          </a:p>
          <a:p>
            <a:pPr marL="342900" indent="-342900" defTabSz="914400">
              <a:buFont typeface="Arial" panose="020B0604020202020204" pitchFamily="34" charset="0"/>
              <a:buChar char="•"/>
            </a:pPr>
            <a:r>
              <a:rPr lang="en-US" sz="2000" b="1" dirty="0" smtClean="0">
                <a:solidFill>
                  <a:prstClr val="black"/>
                </a:solidFill>
              </a:rPr>
              <a:t>Outreach</a:t>
            </a:r>
            <a:r>
              <a:rPr lang="en-US" sz="2000" dirty="0" smtClean="0">
                <a:solidFill>
                  <a:prstClr val="black"/>
                </a:solidFill>
              </a:rPr>
              <a:t> to underserved families of children with disabilities opens doors to understanding and collaboration.</a:t>
            </a:r>
          </a:p>
          <a:p>
            <a:pPr marL="342900" indent="-342900" defTabSz="914400">
              <a:buFont typeface="Arial" panose="020B0604020202020204" pitchFamily="34" charset="0"/>
              <a:buChar char="•"/>
            </a:pPr>
            <a:endParaRPr lang="en-US" sz="800" dirty="0" smtClean="0">
              <a:solidFill>
                <a:prstClr val="black"/>
              </a:solidFill>
            </a:endParaRPr>
          </a:p>
          <a:p>
            <a:pPr marL="342900" indent="-342900" defTabSz="914400">
              <a:buFont typeface="Arial" panose="020B0604020202020204" pitchFamily="34" charset="0"/>
              <a:buChar char="•"/>
            </a:pPr>
            <a:r>
              <a:rPr lang="en-US" sz="2000" b="1" dirty="0" smtClean="0">
                <a:solidFill>
                  <a:prstClr val="black"/>
                </a:solidFill>
              </a:rPr>
              <a:t>Systems advocacy </a:t>
            </a:r>
            <a:r>
              <a:rPr lang="en-US" sz="2000" dirty="0" smtClean="0">
                <a:solidFill>
                  <a:prstClr val="black"/>
                </a:solidFill>
              </a:rPr>
              <a:t>ensures that the interests of children with </a:t>
            </a:r>
          </a:p>
          <a:p>
            <a:pPr defTabSz="914400"/>
            <a:r>
              <a:rPr lang="en-US" sz="2000" dirty="0" smtClean="0">
                <a:solidFill>
                  <a:prstClr val="black"/>
                </a:solidFill>
              </a:rPr>
              <a:t>      disabilities are considered at both local and national levels.</a:t>
            </a:r>
          </a:p>
          <a:p>
            <a:pPr defTabSz="914400"/>
            <a:endParaRPr lang="en-US" sz="1800" dirty="0" smtClean="0">
              <a:solidFill>
                <a:prstClr val="black"/>
              </a:solidFill>
            </a:endParaRPr>
          </a:p>
          <a:p>
            <a:pPr defTabSz="914400">
              <a:spcAft>
                <a:spcPts val="600"/>
              </a:spcAft>
            </a:pPr>
            <a:endParaRPr lang="en-US" sz="2000" dirty="0">
              <a:solidFill>
                <a:prstClr val="black"/>
              </a:solidFill>
            </a:endParaRPr>
          </a:p>
        </p:txBody>
      </p:sp>
      <p:sp>
        <p:nvSpPr>
          <p:cNvPr id="7" name="TextBox 6"/>
          <p:cNvSpPr txBox="1"/>
          <p:nvPr userDrawn="1"/>
        </p:nvSpPr>
        <p:spPr>
          <a:xfrm>
            <a:off x="1320800" y="533400"/>
            <a:ext cx="9550400" cy="707886"/>
          </a:xfrm>
          <a:prstGeom prst="rect">
            <a:avLst/>
          </a:prstGeom>
          <a:noFill/>
        </p:spPr>
        <p:txBody>
          <a:bodyPr wrap="square" rtlCol="0">
            <a:spAutoFit/>
          </a:bodyPr>
          <a:lstStyle/>
          <a:p>
            <a:pPr algn="ctr" defTabSz="914400"/>
            <a:r>
              <a:rPr lang="en-US" sz="4000" dirty="0" smtClean="0">
                <a:solidFill>
                  <a:prstClr val="black"/>
                </a:solidFill>
              </a:rPr>
              <a:t>Our support and services</a:t>
            </a:r>
            <a:endParaRPr lang="en-US" sz="4000" dirty="0">
              <a:solidFill>
                <a:prstClr val="black"/>
              </a:solidFill>
            </a:endParaRPr>
          </a:p>
        </p:txBody>
      </p:sp>
    </p:spTree>
    <p:extLst>
      <p:ext uri="{BB962C8B-B14F-4D97-AF65-F5344CB8AC3E}">
        <p14:creationId xmlns:p14="http://schemas.microsoft.com/office/powerpoint/2010/main" val="295417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1219200" y="457200"/>
            <a:ext cx="9956800" cy="830997"/>
          </a:xfrm>
          <a:prstGeom prst="rect">
            <a:avLst/>
          </a:prstGeom>
          <a:noFill/>
        </p:spPr>
        <p:txBody>
          <a:bodyPr wrap="square" rtlCol="0">
            <a:spAutoFit/>
          </a:bodyPr>
          <a:lstStyle/>
          <a:p>
            <a:pPr algn="ctr" defTabSz="914400"/>
            <a:r>
              <a:rPr lang="en-US" sz="4800" dirty="0" smtClean="0">
                <a:solidFill>
                  <a:prstClr val="black"/>
                </a:solidFill>
              </a:rPr>
              <a:t>Thank you!</a:t>
            </a:r>
            <a:endParaRPr lang="en-US" sz="4800" dirty="0">
              <a:solidFill>
                <a:prstClr val="black"/>
              </a:solidFill>
            </a:endParaRPr>
          </a:p>
        </p:txBody>
      </p:sp>
      <p:sp>
        <p:nvSpPr>
          <p:cNvPr id="8" name="TextBox 7"/>
          <p:cNvSpPr txBox="1"/>
          <p:nvPr userDrawn="1"/>
        </p:nvSpPr>
        <p:spPr>
          <a:xfrm>
            <a:off x="0" y="2643760"/>
            <a:ext cx="12192000" cy="1384995"/>
          </a:xfrm>
          <a:prstGeom prst="rect">
            <a:avLst/>
          </a:prstGeom>
          <a:noFill/>
        </p:spPr>
        <p:txBody>
          <a:bodyPr wrap="square" rtlCol="0">
            <a:spAutoFit/>
          </a:bodyPr>
          <a:lstStyle/>
          <a:p>
            <a:pPr algn="ctr" defTabSz="914400"/>
            <a:r>
              <a:rPr lang="en-US" sz="2800" i="1" dirty="0" smtClean="0">
                <a:solidFill>
                  <a:prstClr val="black"/>
                </a:solidFill>
              </a:rPr>
              <a:t>Follow us</a:t>
            </a:r>
          </a:p>
          <a:p>
            <a:pPr algn="ctr" defTabSz="914400"/>
            <a:r>
              <a:rPr lang="en-US" sz="2800" b="1" dirty="0" smtClean="0">
                <a:solidFill>
                  <a:prstClr val="black"/>
                </a:solidFill>
              </a:rPr>
              <a:t>Parent Information Center</a:t>
            </a:r>
          </a:p>
          <a:p>
            <a:pPr algn="ctr" defTabSz="914400"/>
            <a:r>
              <a:rPr lang="en-US" sz="2800" b="1" dirty="0" smtClean="0">
                <a:solidFill>
                  <a:prstClr val="black"/>
                </a:solidFill>
              </a:rPr>
              <a:t>@picofdel</a:t>
            </a:r>
            <a:endParaRPr lang="en-US" sz="2800" b="1" dirty="0">
              <a:solidFill>
                <a:prstClr val="black"/>
              </a:solidFill>
            </a:endParaRPr>
          </a:p>
        </p:txBody>
      </p:sp>
      <p:sp>
        <p:nvSpPr>
          <p:cNvPr id="9" name="TextBox 8"/>
          <p:cNvSpPr txBox="1"/>
          <p:nvPr userDrawn="1"/>
        </p:nvSpPr>
        <p:spPr>
          <a:xfrm>
            <a:off x="0" y="1676400"/>
            <a:ext cx="12192000" cy="954107"/>
          </a:xfrm>
          <a:prstGeom prst="rect">
            <a:avLst/>
          </a:prstGeom>
          <a:noFill/>
        </p:spPr>
        <p:txBody>
          <a:bodyPr wrap="square" rtlCol="0">
            <a:spAutoFit/>
          </a:bodyPr>
          <a:lstStyle/>
          <a:p>
            <a:pPr algn="ctr" defTabSz="914400"/>
            <a:r>
              <a:rPr lang="en-US" sz="2800" i="1" dirty="0" smtClean="0">
                <a:solidFill>
                  <a:prstClr val="black"/>
                </a:solidFill>
              </a:rPr>
              <a:t>Learn more at</a:t>
            </a:r>
          </a:p>
          <a:p>
            <a:pPr algn="ctr" defTabSz="914400"/>
            <a:r>
              <a:rPr lang="en-US" sz="2800" b="1" dirty="0" smtClean="0">
                <a:solidFill>
                  <a:prstClr val="black"/>
                </a:solidFill>
              </a:rPr>
              <a:t>www.picofdel.org</a:t>
            </a:r>
            <a:endParaRPr lang="en-US" sz="2800" b="1" dirty="0">
              <a:solidFill>
                <a:prstClr val="black"/>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2147" y="3084696"/>
            <a:ext cx="533400" cy="4000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6383" y="3554228"/>
            <a:ext cx="632701" cy="474526"/>
          </a:xfrm>
          <a:prstGeom prst="rect">
            <a:avLst/>
          </a:prstGeom>
        </p:spPr>
      </p:pic>
      <p:sp>
        <p:nvSpPr>
          <p:cNvPr id="12" name="TextBox 11"/>
          <p:cNvSpPr txBox="1"/>
          <p:nvPr userDrawn="1"/>
        </p:nvSpPr>
        <p:spPr>
          <a:xfrm>
            <a:off x="22747" y="4114801"/>
            <a:ext cx="12192000" cy="954107"/>
          </a:xfrm>
          <a:prstGeom prst="rect">
            <a:avLst/>
          </a:prstGeom>
          <a:noFill/>
        </p:spPr>
        <p:txBody>
          <a:bodyPr wrap="square" rtlCol="0">
            <a:spAutoFit/>
          </a:bodyPr>
          <a:lstStyle/>
          <a:p>
            <a:pPr algn="ctr" defTabSz="914400"/>
            <a:r>
              <a:rPr lang="en-US" sz="2800" i="1" dirty="0" smtClean="0">
                <a:solidFill>
                  <a:prstClr val="black"/>
                </a:solidFill>
              </a:rPr>
              <a:t>Share the knowledge</a:t>
            </a:r>
          </a:p>
          <a:p>
            <a:pPr algn="ctr" defTabSz="914400"/>
            <a:r>
              <a:rPr lang="en-US" sz="2800" b="1" dirty="0" smtClean="0">
                <a:solidFill>
                  <a:prstClr val="black"/>
                </a:solidFill>
              </a:rPr>
              <a:t>Sign Up for the Weekly E-News &amp; Events</a:t>
            </a:r>
            <a:endParaRPr lang="en-US" sz="2800" b="1" dirty="0">
              <a:solidFill>
                <a:prstClr val="black"/>
              </a:solidFill>
            </a:endParaRPr>
          </a:p>
        </p:txBody>
      </p:sp>
      <p:sp>
        <p:nvSpPr>
          <p:cNvPr id="13" name="TextBox 12"/>
          <p:cNvSpPr txBox="1"/>
          <p:nvPr userDrawn="1"/>
        </p:nvSpPr>
        <p:spPr>
          <a:xfrm>
            <a:off x="1981200" y="5181601"/>
            <a:ext cx="8229600" cy="954107"/>
          </a:xfrm>
          <a:prstGeom prst="rect">
            <a:avLst/>
          </a:prstGeom>
          <a:noFill/>
        </p:spPr>
        <p:txBody>
          <a:bodyPr wrap="square" rtlCol="0">
            <a:spAutoFit/>
          </a:bodyPr>
          <a:lstStyle/>
          <a:p>
            <a:pPr algn="ctr" defTabSz="914400"/>
            <a:r>
              <a:rPr lang="en-US" sz="2800" i="1" dirty="0" smtClean="0">
                <a:solidFill>
                  <a:prstClr val="black"/>
                </a:solidFill>
              </a:rPr>
              <a:t>Support Us</a:t>
            </a:r>
          </a:p>
          <a:p>
            <a:pPr algn="ctr" defTabSz="914400"/>
            <a:r>
              <a:rPr lang="en-US" sz="2800" b="1" dirty="0" smtClean="0">
                <a:solidFill>
                  <a:prstClr val="black"/>
                </a:solidFill>
              </a:rPr>
              <a:t>Donate Online or Volunteer Today!</a:t>
            </a:r>
            <a:endParaRPr lang="en-US" sz="2800" b="1" dirty="0">
              <a:solidFill>
                <a:prstClr val="black"/>
              </a:solidFill>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47666">
            <a:off x="8960263" y="3127150"/>
            <a:ext cx="2557533" cy="127274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93937">
            <a:off x="546269" y="2032348"/>
            <a:ext cx="2159000" cy="1074420"/>
          </a:xfrm>
          <a:prstGeom prst="rect">
            <a:avLst/>
          </a:prstGeom>
        </p:spPr>
      </p:pic>
    </p:spTree>
    <p:extLst>
      <p:ext uri="{BB962C8B-B14F-4D97-AF65-F5344CB8AC3E}">
        <p14:creationId xmlns:p14="http://schemas.microsoft.com/office/powerpoint/2010/main" val="20014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70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370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04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0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2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80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5698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31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9386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8552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lgn="l">
              <a:defRPr/>
            </a:lvl1pPr>
          </a:lstStyle>
          <a:p>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927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52601"/>
            <a:ext cx="2743200" cy="437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752601"/>
            <a:ext cx="8026400"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lgn="l"/>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5A54E-CEC4-417E-BFA4-06E9DEF8F5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62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6/19/17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6/19/17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8C79C5D-2A6F-F04D-97DA-BEF2467B64E4}" type="datetimeFigureOut">
              <a:rPr lang="en-US" smtClean="0"/>
              <a:pPr/>
              <a:t>6/19/17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6/19/17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06916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121920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492876"/>
            <a:ext cx="345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5" name="Footer Placeholder 4"/>
          <p:cNvSpPr>
            <a:spLocks noGrp="1"/>
          </p:cNvSpPr>
          <p:nvPr>
            <p:ph type="ftr" sz="quarter" idx="3"/>
          </p:nvPr>
        </p:nvSpPr>
        <p:spPr>
          <a:xfrm>
            <a:off x="609600" y="63246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defTabSz="914400"/>
            <a:r>
              <a:rPr lang="en-US" smtClean="0">
                <a:solidFill>
                  <a:prstClr val="black">
                    <a:tint val="75000"/>
                  </a:prstClr>
                </a:solidFill>
              </a:rPr>
              <a:t>PEERS Overview – CM</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4673600" y="632460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fld id="{5515A54E-CEC4-417E-BFA4-06E9DEF8F5E3}"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Rectangle 6"/>
          <p:cNvSpPr/>
          <p:nvPr userDrawn="1"/>
        </p:nvSpPr>
        <p:spPr>
          <a:xfrm>
            <a:off x="0" y="0"/>
            <a:ext cx="12192000" cy="152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pic>
        <p:nvPicPr>
          <p:cNvPr id="8" name="Picture 7" descr="PIC-logo-1-300.jpg"/>
          <p:cNvPicPr>
            <a:picLocks noChangeAspect="1"/>
          </p:cNvPicPr>
          <p:nvPr userDrawn="1"/>
        </p:nvPicPr>
        <p:blipFill>
          <a:blip r:embed="rId16" cstate="print"/>
          <a:stretch>
            <a:fillRect/>
          </a:stretch>
        </p:blipFill>
        <p:spPr>
          <a:xfrm>
            <a:off x="10452971" y="5579917"/>
            <a:ext cx="1320800" cy="990600"/>
          </a:xfrm>
          <a:prstGeom prst="rect">
            <a:avLst/>
          </a:prstGeom>
          <a:ln w="12700">
            <a:solidFill>
              <a:schemeClr val="tx2">
                <a:lumMod val="60000"/>
                <a:lumOff val="40000"/>
              </a:schemeClr>
            </a:solidFill>
          </a:ln>
          <a:effectLst>
            <a:outerShdw blurRad="50800" dist="38100" algn="l" rotWithShape="0">
              <a:prstClr val="black">
                <a:alpha val="40000"/>
              </a:prstClr>
            </a:outerShdw>
          </a:effectLst>
        </p:spPr>
      </p:pic>
      <p:sp>
        <p:nvSpPr>
          <p:cNvPr id="10" name="TextBox 9"/>
          <p:cNvSpPr txBox="1"/>
          <p:nvPr userDrawn="1"/>
        </p:nvSpPr>
        <p:spPr>
          <a:xfrm>
            <a:off x="9956800" y="6574692"/>
            <a:ext cx="2406389" cy="261610"/>
          </a:xfrm>
          <a:prstGeom prst="rect">
            <a:avLst/>
          </a:prstGeom>
          <a:noFill/>
        </p:spPr>
        <p:txBody>
          <a:bodyPr wrap="square" rtlCol="0">
            <a:spAutoFit/>
          </a:bodyPr>
          <a:lstStyle/>
          <a:p>
            <a:pPr defTabSz="914400"/>
            <a:r>
              <a:rPr lang="en-US" sz="1100" i="1" dirty="0" smtClean="0">
                <a:solidFill>
                  <a:prstClr val="black"/>
                </a:solidFill>
              </a:rPr>
              <a:t>Inform. Educate. Advocate.</a:t>
            </a:r>
            <a:endParaRPr lang="en-US" sz="1100" i="1" dirty="0">
              <a:solidFill>
                <a:prstClr val="black"/>
              </a:solidFill>
            </a:endParaRPr>
          </a:p>
        </p:txBody>
      </p:sp>
    </p:spTree>
    <p:extLst>
      <p:ext uri="{BB962C8B-B14F-4D97-AF65-F5344CB8AC3E}">
        <p14:creationId xmlns:p14="http://schemas.microsoft.com/office/powerpoint/2010/main" val="37269310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33.xml.rels><?xml version="1.0" encoding="UTF-8" standalone="yes"?>
<Relationships xmlns="http://schemas.openxmlformats.org/package/2006/relationships"><Relationship Id="rId3" Type="http://schemas.openxmlformats.org/officeDocument/2006/relationships/hyperlink" Target="mailto:dboyer@udel.edu" TargetMode="External"/><Relationship Id="rId4" Type="http://schemas.openxmlformats.org/officeDocument/2006/relationships/hyperlink" Target="mailto:susanv@udel.edu" TargetMode="External"/><Relationship Id="rId1" Type="http://schemas.openxmlformats.org/officeDocument/2006/relationships/slideLayout" Target="../slideLayouts/slideLayout2.xml"/><Relationship Id="rId2" Type="http://schemas.openxmlformats.org/officeDocument/2006/relationships/hyperlink" Target="mailto:Tracy.Neugabauer@doe.k12.de.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HELPING YOUR CHILD IMPROVE Social Skills</a:t>
            </a:r>
            <a:endParaRPr lang="en-US" sz="72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601244" y="5420839"/>
            <a:ext cx="3158002" cy="1213209"/>
          </a:xfrm>
          <a:prstGeom prst="rect">
            <a:avLst/>
          </a:prstGeom>
        </p:spPr>
      </p:pic>
      <p:pic>
        <p:nvPicPr>
          <p:cNvPr id="5" name="Picture 4" descr="PIC-logo-3-300.jpg"/>
          <p:cNvPicPr>
            <a:picLocks noChangeAspect="1"/>
          </p:cNvPicPr>
          <p:nvPr/>
        </p:nvPicPr>
        <p:blipFill>
          <a:blip r:embed="rId3"/>
          <a:stretch>
            <a:fillRect/>
          </a:stretch>
        </p:blipFill>
        <p:spPr>
          <a:xfrm>
            <a:off x="7877344" y="5929198"/>
            <a:ext cx="723900" cy="704850"/>
          </a:xfrm>
          <a:prstGeom prst="rect">
            <a:avLst/>
          </a:prstGeom>
        </p:spPr>
      </p:pic>
    </p:spTree>
    <p:extLst>
      <p:ext uri="{BB962C8B-B14F-4D97-AF65-F5344CB8AC3E}">
        <p14:creationId xmlns:p14="http://schemas.microsoft.com/office/powerpoint/2010/main" val="64050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PEERS?</a:t>
            </a:r>
            <a:endParaRPr lang="en-US" dirty="0"/>
          </a:p>
        </p:txBody>
      </p:sp>
      <p:sp>
        <p:nvSpPr>
          <p:cNvPr id="3" name="Content Placeholder 2"/>
          <p:cNvSpPr>
            <a:spLocks noGrp="1"/>
          </p:cNvSpPr>
          <p:nvPr>
            <p:ph idx="1"/>
          </p:nvPr>
        </p:nvSpPr>
        <p:spPr/>
        <p:txBody>
          <a:bodyPr>
            <a:normAutofit/>
          </a:bodyPr>
          <a:lstStyle/>
          <a:p>
            <a:r>
              <a:rPr lang="en-US" sz="2400" b="1" dirty="0" smtClean="0"/>
              <a:t>Evidence-Based Social Skills intervention</a:t>
            </a:r>
          </a:p>
          <a:p>
            <a:r>
              <a:rPr lang="en-US" sz="2400" b="1" dirty="0" smtClean="0"/>
              <a:t>Skills were developed by looking at what socially successful teens do</a:t>
            </a:r>
          </a:p>
          <a:p>
            <a:r>
              <a:rPr lang="en-US" sz="2400" b="1" dirty="0" smtClean="0"/>
              <a:t>Friendship is based on common interests</a:t>
            </a:r>
          </a:p>
          <a:p>
            <a:r>
              <a:rPr lang="en-US" sz="2400" b="1" dirty="0" smtClean="0"/>
              <a:t>We find common interests by trading information</a:t>
            </a:r>
          </a:p>
          <a:p>
            <a:r>
              <a:rPr lang="en-US" sz="2400" b="1" dirty="0" smtClean="0"/>
              <a:t>Trading information describes good conversation.</a:t>
            </a:r>
          </a:p>
          <a:p>
            <a:pPr lvl="1"/>
            <a:r>
              <a:rPr lang="en-US" sz="2400" b="1" dirty="0" smtClean="0"/>
              <a:t>Verbal and non-verbal communication</a:t>
            </a:r>
            <a:endParaRPr lang="en-US" sz="2400" b="1" dirty="0"/>
          </a:p>
        </p:txBody>
      </p:sp>
    </p:spTree>
    <p:extLst>
      <p:ext uri="{BB962C8B-B14F-4D97-AF65-F5344CB8AC3E}">
        <p14:creationId xmlns:p14="http://schemas.microsoft.com/office/powerpoint/2010/main" val="187265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Methods	</a:t>
            </a:r>
            <a:endParaRPr lang="en-US" dirty="0"/>
          </a:p>
        </p:txBody>
      </p:sp>
      <p:sp>
        <p:nvSpPr>
          <p:cNvPr id="3" name="Content Placeholder 2"/>
          <p:cNvSpPr>
            <a:spLocks noGrp="1"/>
          </p:cNvSpPr>
          <p:nvPr>
            <p:ph idx="1"/>
          </p:nvPr>
        </p:nvSpPr>
        <p:spPr>
          <a:xfrm>
            <a:off x="1251678" y="1346887"/>
            <a:ext cx="10178322" cy="4532706"/>
          </a:xfrm>
        </p:spPr>
        <p:txBody>
          <a:bodyPr>
            <a:normAutofit/>
          </a:bodyPr>
          <a:lstStyle/>
          <a:p>
            <a:pPr>
              <a:buFont typeface="Wingdings" charset="2"/>
              <a:buChar char="ü"/>
            </a:pPr>
            <a:r>
              <a:rPr lang="en-US" sz="2400" dirty="0" smtClean="0"/>
              <a:t>Didactic Lessons using specific steps to learn new skill</a:t>
            </a:r>
          </a:p>
          <a:p>
            <a:pPr>
              <a:buFont typeface="Wingdings" charset="2"/>
              <a:buChar char="ü"/>
            </a:pPr>
            <a:r>
              <a:rPr lang="en-US" sz="2400" dirty="0" smtClean="0"/>
              <a:t>Ecologically Valid Social Skills</a:t>
            </a:r>
          </a:p>
          <a:p>
            <a:pPr>
              <a:buFont typeface="Wingdings" charset="2"/>
              <a:buChar char="ü"/>
            </a:pPr>
            <a:r>
              <a:rPr lang="en-US" sz="2400" dirty="0" smtClean="0"/>
              <a:t>Socratic Method</a:t>
            </a:r>
          </a:p>
          <a:p>
            <a:pPr>
              <a:buFont typeface="Wingdings" charset="2"/>
              <a:buChar char="ü"/>
            </a:pPr>
            <a:r>
              <a:rPr lang="en-US" sz="2400" dirty="0" smtClean="0"/>
              <a:t>Use of Buzzwords</a:t>
            </a:r>
          </a:p>
          <a:p>
            <a:pPr>
              <a:buFont typeface="Wingdings" charset="2"/>
              <a:buChar char="ü"/>
            </a:pPr>
            <a:r>
              <a:rPr lang="en-US" sz="2400" dirty="0" smtClean="0"/>
              <a:t>Behavior </a:t>
            </a:r>
            <a:r>
              <a:rPr lang="en-US" sz="2400" dirty="0" err="1" smtClean="0"/>
              <a:t>Rehersal</a:t>
            </a:r>
            <a:r>
              <a:rPr lang="en-US" sz="2400" dirty="0" smtClean="0"/>
              <a:t> </a:t>
            </a:r>
            <a:r>
              <a:rPr lang="en-US" sz="2400" dirty="0" smtClean="0"/>
              <a:t>Exercises</a:t>
            </a:r>
          </a:p>
          <a:p>
            <a:pPr>
              <a:buFont typeface="Wingdings" charset="2"/>
              <a:buChar char="ü"/>
            </a:pPr>
            <a:r>
              <a:rPr lang="en-US" sz="2400" dirty="0" smtClean="0"/>
              <a:t>Coaching with Performance Feedback</a:t>
            </a:r>
          </a:p>
          <a:p>
            <a:pPr>
              <a:buFont typeface="Wingdings" charset="2"/>
              <a:buChar char="ü"/>
            </a:pPr>
            <a:r>
              <a:rPr lang="en-US" sz="2400" dirty="0" smtClean="0"/>
              <a:t>Homework Assignments</a:t>
            </a:r>
          </a:p>
          <a:p>
            <a:pPr>
              <a:buFont typeface="Wingdings" charset="2"/>
              <a:buChar char="ü"/>
            </a:pPr>
            <a:r>
              <a:rPr lang="en-US" sz="2400" dirty="0"/>
              <a:t>Role Play </a:t>
            </a:r>
            <a:r>
              <a:rPr lang="en-US" sz="2400" dirty="0" smtClean="0"/>
              <a:t>Demonstrations</a:t>
            </a:r>
          </a:p>
          <a:p>
            <a:pPr>
              <a:buFont typeface="Wingdings" charset="2"/>
              <a:buChar char="ü"/>
            </a:pPr>
            <a:r>
              <a:rPr lang="en-US" sz="2400" dirty="0"/>
              <a:t>Perspective Taking Questions</a:t>
            </a:r>
          </a:p>
          <a:p>
            <a:pPr marL="0" indent="0">
              <a:buNone/>
            </a:pPr>
            <a:endParaRPr lang="en-US" dirty="0"/>
          </a:p>
        </p:txBody>
      </p:sp>
    </p:spTree>
    <p:extLst>
      <p:ext uri="{BB962C8B-B14F-4D97-AF65-F5344CB8AC3E}">
        <p14:creationId xmlns:p14="http://schemas.microsoft.com/office/powerpoint/2010/main" val="11745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Plays</a:t>
            </a:r>
            <a:endParaRPr lang="en-US" dirty="0"/>
          </a:p>
        </p:txBody>
      </p:sp>
      <p:sp>
        <p:nvSpPr>
          <p:cNvPr id="3" name="Content Placeholder 2"/>
          <p:cNvSpPr>
            <a:spLocks noGrp="1"/>
          </p:cNvSpPr>
          <p:nvPr>
            <p:ph idx="1"/>
          </p:nvPr>
        </p:nvSpPr>
        <p:spPr>
          <a:xfrm>
            <a:off x="1346886" y="1149178"/>
            <a:ext cx="10083114" cy="5485537"/>
          </a:xfrm>
        </p:spPr>
        <p:txBody>
          <a:bodyPr>
            <a:normAutofit/>
          </a:bodyPr>
          <a:lstStyle/>
          <a:p>
            <a:r>
              <a:rPr lang="en-US" sz="2400" b="1" dirty="0" smtClean="0"/>
              <a:t>Appropriate Example</a:t>
            </a:r>
          </a:p>
          <a:p>
            <a:r>
              <a:rPr lang="en-US" sz="2400" b="1" dirty="0" smtClean="0"/>
              <a:t>Inappropriate Example</a:t>
            </a:r>
          </a:p>
          <a:p>
            <a:endParaRPr lang="en-US" sz="2400" dirty="0"/>
          </a:p>
          <a:p>
            <a:pPr>
              <a:buFont typeface="Wingdings" charset="2"/>
              <a:buChar char="ü"/>
            </a:pPr>
            <a:r>
              <a:rPr lang="en-US" sz="2400" dirty="0" smtClean="0"/>
              <a:t>Use live role plays</a:t>
            </a:r>
          </a:p>
          <a:p>
            <a:pPr>
              <a:buFont typeface="Wingdings" charset="2"/>
              <a:buChar char="ü"/>
            </a:pPr>
            <a:r>
              <a:rPr lang="en-US" sz="2400" dirty="0" smtClean="0"/>
              <a:t>Use CD from the Science of Making Friends book</a:t>
            </a:r>
          </a:p>
          <a:p>
            <a:endParaRPr lang="en-US" sz="2400" dirty="0"/>
          </a:p>
          <a:p>
            <a:pPr marL="0" indent="0">
              <a:buNone/>
            </a:pPr>
            <a:endParaRPr lang="en-US" sz="2400" dirty="0" smtClean="0"/>
          </a:p>
          <a:p>
            <a:r>
              <a:rPr lang="en-US" sz="2400" dirty="0" smtClean="0"/>
              <a:t>Must be connected to the </a:t>
            </a:r>
            <a:r>
              <a:rPr lang="en-US" sz="2400" dirty="0"/>
              <a:t>P</a:t>
            </a:r>
            <a:r>
              <a:rPr lang="en-US" sz="2400" dirty="0" smtClean="0"/>
              <a:t>erspective Taking Questions!</a:t>
            </a:r>
          </a:p>
          <a:p>
            <a:pPr lvl="1"/>
            <a:r>
              <a:rPr lang="en-US" sz="2400" b="1" dirty="0"/>
              <a:t>“What was that like for __________?”</a:t>
            </a:r>
          </a:p>
          <a:p>
            <a:pPr lvl="1"/>
            <a:r>
              <a:rPr lang="en-US" sz="2400" b="1" dirty="0"/>
              <a:t>“What do you think _________ thought of me?”</a:t>
            </a:r>
          </a:p>
          <a:p>
            <a:pPr lvl="1"/>
            <a:r>
              <a:rPr lang="en-US" sz="2400" b="1" dirty="0"/>
              <a:t>“Is __________ going to want to talk to me again?” </a:t>
            </a:r>
          </a:p>
          <a:p>
            <a:pPr marL="274320" lvl="1" indent="0">
              <a:buNone/>
            </a:pPr>
            <a:endParaRPr lang="en-US" dirty="0"/>
          </a:p>
        </p:txBody>
      </p:sp>
    </p:spTree>
    <p:extLst>
      <p:ext uri="{BB962C8B-B14F-4D97-AF65-F5344CB8AC3E}">
        <p14:creationId xmlns:p14="http://schemas.microsoft.com/office/powerpoint/2010/main" val="121480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denzel</a:t>
            </a:r>
            <a:r>
              <a:rPr lang="en-US" dirty="0" smtClean="0"/>
              <a:t> think?</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2665654" y="1525202"/>
            <a:ext cx="7099428" cy="4488737"/>
          </a:xfrm>
          <a:prstGeom prst="rect">
            <a:avLst/>
          </a:prstGeom>
        </p:spPr>
      </p:pic>
      <p:sp>
        <p:nvSpPr>
          <p:cNvPr id="5" name="TextBox 4"/>
          <p:cNvSpPr txBox="1"/>
          <p:nvPr/>
        </p:nvSpPr>
        <p:spPr>
          <a:xfrm>
            <a:off x="1606061" y="6389077"/>
            <a:ext cx="9823939" cy="369332"/>
          </a:xfrm>
          <a:prstGeom prst="rect">
            <a:avLst/>
          </a:prstGeom>
          <a:noFill/>
        </p:spPr>
        <p:txBody>
          <a:bodyPr wrap="square" rtlCol="0">
            <a:spAutoFit/>
          </a:bodyPr>
          <a:lstStyle/>
          <a:p>
            <a:r>
              <a:rPr lang="en-US" dirty="0"/>
              <a:t>http://www.hanen.org/helpful-info/articles/tuning-in-to-others-how-young-children-develop.aspx</a:t>
            </a:r>
          </a:p>
        </p:txBody>
      </p:sp>
    </p:spTree>
    <p:extLst>
      <p:ext uri="{BB962C8B-B14F-4D97-AF65-F5344CB8AC3E}">
        <p14:creationId xmlns:p14="http://schemas.microsoft.com/office/powerpoint/2010/main" val="31515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mind or “Tuning in” to others</a:t>
            </a:r>
            <a:endParaRPr lang="en-US" dirty="0"/>
          </a:p>
        </p:txBody>
      </p:sp>
      <p:sp>
        <p:nvSpPr>
          <p:cNvPr id="3" name="Content Placeholder 2"/>
          <p:cNvSpPr>
            <a:spLocks noGrp="1"/>
          </p:cNvSpPr>
          <p:nvPr>
            <p:ph idx="1"/>
          </p:nvPr>
        </p:nvSpPr>
        <p:spPr>
          <a:xfrm>
            <a:off x="1251678" y="2767266"/>
            <a:ext cx="10178322" cy="1925052"/>
          </a:xfrm>
        </p:spPr>
        <p:txBody>
          <a:bodyPr/>
          <a:lstStyle/>
          <a:p>
            <a:pPr marL="0" indent="0" algn="ctr">
              <a:buNone/>
            </a:pPr>
            <a:r>
              <a:rPr lang="en-US" sz="3200" dirty="0" smtClean="0"/>
              <a:t>“The understanding that people don’t share the same thoughts and feelings as you do develops during childhood, and is called </a:t>
            </a:r>
            <a:r>
              <a:rPr lang="en-US" sz="3200" b="1" dirty="0" smtClean="0"/>
              <a:t>theory of mind (Lowry, 2016).”</a:t>
            </a:r>
          </a:p>
          <a:p>
            <a:pPr marL="0" indent="0">
              <a:buNone/>
            </a:pPr>
            <a:endParaRPr lang="en-US" b="1" dirty="0"/>
          </a:p>
        </p:txBody>
      </p:sp>
    </p:spTree>
    <p:extLst>
      <p:ext uri="{BB962C8B-B14F-4D97-AF65-F5344CB8AC3E}">
        <p14:creationId xmlns:p14="http://schemas.microsoft.com/office/powerpoint/2010/main" val="63477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theory of mind develops</a:t>
            </a:r>
            <a:endParaRPr lang="en-US" dirty="0"/>
          </a:p>
        </p:txBody>
      </p:sp>
      <p:graphicFrame>
        <p:nvGraphicFramePr>
          <p:cNvPr id="4" name="Content Placeholder 3"/>
          <p:cNvGraphicFramePr>
            <a:graphicFrameLocks noGrp="1"/>
          </p:cNvGraphicFramePr>
          <p:nvPr>
            <p:ph idx="1"/>
            <p:extLst/>
          </p:nvPr>
        </p:nvGraphicFramePr>
        <p:xfrm>
          <a:off x="1133720" y="1128451"/>
          <a:ext cx="10179050" cy="5572070"/>
        </p:xfrm>
        <a:graphic>
          <a:graphicData uri="http://schemas.openxmlformats.org/drawingml/2006/table">
            <a:tbl>
              <a:tblPr firstRow="1" bandRow="1">
                <a:tableStyleId>{5C22544A-7EE6-4342-B048-85BDC9FD1C3A}</a:tableStyleId>
              </a:tblPr>
              <a:tblGrid>
                <a:gridCol w="5089525">
                  <a:extLst>
                    <a:ext uri="{9D8B030D-6E8A-4147-A177-3AD203B41FA5}">
                      <a16:colId xmlns:a16="http://schemas.microsoft.com/office/drawing/2014/main" xmlns="" val="1826967801"/>
                    </a:ext>
                  </a:extLst>
                </a:gridCol>
                <a:gridCol w="5089525">
                  <a:extLst>
                    <a:ext uri="{9D8B030D-6E8A-4147-A177-3AD203B41FA5}">
                      <a16:colId xmlns:a16="http://schemas.microsoft.com/office/drawing/2014/main" xmlns="" val="2563843144"/>
                    </a:ext>
                  </a:extLst>
                </a:gridCol>
              </a:tblGrid>
              <a:tr h="394556">
                <a:tc>
                  <a:txBody>
                    <a:bodyPr/>
                    <a:lstStyle/>
                    <a:p>
                      <a:r>
                        <a:rPr lang="en-US" dirty="0" smtClean="0"/>
                        <a:t>Infancy and early childhood</a:t>
                      </a:r>
                      <a:endParaRPr lang="en-US" dirty="0"/>
                    </a:p>
                  </a:txBody>
                  <a:tcPr/>
                </a:tc>
                <a:tc>
                  <a:txBody>
                    <a:bodyPr/>
                    <a:lstStyle/>
                    <a:p>
                      <a:r>
                        <a:rPr lang="en-US" dirty="0" smtClean="0"/>
                        <a:t>Between the ages of 4-5</a:t>
                      </a:r>
                      <a:endParaRPr lang="en-US" dirty="0"/>
                    </a:p>
                  </a:txBody>
                  <a:tcPr/>
                </a:tc>
                <a:extLst>
                  <a:ext uri="{0D108BD9-81ED-4DB2-BD59-A6C34878D82A}">
                    <a16:rowId xmlns:a16="http://schemas.microsoft.com/office/drawing/2014/main" xmlns="" val="4127120341"/>
                  </a:ext>
                </a:extLst>
              </a:tr>
              <a:tr h="681014">
                <a:tc>
                  <a:txBody>
                    <a:bodyPr/>
                    <a:lstStyle/>
                    <a:p>
                      <a:r>
                        <a:rPr lang="en-US" dirty="0" smtClean="0"/>
                        <a:t>Learn</a:t>
                      </a:r>
                      <a:r>
                        <a:rPr lang="en-US" baseline="0" dirty="0" smtClean="0"/>
                        <a:t> to pay attention to people and copy them</a:t>
                      </a:r>
                      <a:endParaRPr lang="en-US" dirty="0"/>
                    </a:p>
                  </a:txBody>
                  <a:tcPr/>
                </a:tc>
                <a:tc>
                  <a:txBody>
                    <a:bodyPr/>
                    <a:lstStyle/>
                    <a:p>
                      <a:r>
                        <a:rPr lang="en-US" dirty="0" smtClean="0"/>
                        <a:t>Understanding “wanting”: different people want different things</a:t>
                      </a:r>
                      <a:endParaRPr lang="en-US" dirty="0"/>
                    </a:p>
                  </a:txBody>
                  <a:tcPr/>
                </a:tc>
                <a:extLst>
                  <a:ext uri="{0D108BD9-81ED-4DB2-BD59-A6C34878D82A}">
                    <a16:rowId xmlns:a16="http://schemas.microsoft.com/office/drawing/2014/main" xmlns="" val="3093286127"/>
                  </a:ext>
                </a:extLst>
              </a:tr>
              <a:tr h="972876">
                <a:tc>
                  <a:txBody>
                    <a:bodyPr/>
                    <a:lstStyle/>
                    <a:p>
                      <a:r>
                        <a:rPr lang="en-US" dirty="0" smtClean="0"/>
                        <a:t>Recognize others’ emotions and use words to express them</a:t>
                      </a:r>
                      <a:endParaRPr lang="en-US" dirty="0"/>
                    </a:p>
                  </a:txBody>
                  <a:tcPr/>
                </a:tc>
                <a:tc>
                  <a:txBody>
                    <a:bodyPr/>
                    <a:lstStyle/>
                    <a:p>
                      <a:r>
                        <a:rPr lang="en-US" dirty="0" smtClean="0"/>
                        <a:t>Understanding “thinking”:  different people have different, but potentially true, beliefs about the same things</a:t>
                      </a:r>
                    </a:p>
                  </a:txBody>
                  <a:tcPr/>
                </a:tc>
                <a:extLst>
                  <a:ext uri="{0D108BD9-81ED-4DB2-BD59-A6C34878D82A}">
                    <a16:rowId xmlns:a16="http://schemas.microsoft.com/office/drawing/2014/main" xmlns="" val="3213276145"/>
                  </a:ext>
                </a:extLst>
              </a:tr>
              <a:tr h="972876">
                <a:tc>
                  <a:txBody>
                    <a:bodyPr/>
                    <a:lstStyle/>
                    <a:p>
                      <a:r>
                        <a:rPr lang="en-US" dirty="0" smtClean="0"/>
                        <a:t>Know that they</a:t>
                      </a:r>
                      <a:r>
                        <a:rPr lang="en-US" baseline="0" dirty="0" smtClean="0"/>
                        <a:t> are different from other people and have different likes/dislikes from others</a:t>
                      </a:r>
                      <a:endParaRPr lang="en-US" dirty="0"/>
                    </a:p>
                  </a:txBody>
                  <a:tcPr/>
                </a:tc>
                <a:tc>
                  <a:txBody>
                    <a:bodyPr/>
                    <a:lstStyle/>
                    <a:p>
                      <a:r>
                        <a:rPr lang="en-US" dirty="0" smtClean="0"/>
                        <a:t>Understanding</a:t>
                      </a:r>
                      <a:r>
                        <a:rPr lang="en-US" baseline="0" dirty="0" smtClean="0"/>
                        <a:t> that “seeing leads to knowing”:  if you haven’t seen something, you don’t necessarily know about it (like dad on the telephone) and might need more information</a:t>
                      </a:r>
                      <a:endParaRPr lang="en-US" dirty="0" smtClean="0"/>
                    </a:p>
                  </a:txBody>
                  <a:tcPr/>
                </a:tc>
                <a:extLst>
                  <a:ext uri="{0D108BD9-81ED-4DB2-BD59-A6C34878D82A}">
                    <a16:rowId xmlns:a16="http://schemas.microsoft.com/office/drawing/2014/main" xmlns="" val="263783267"/>
                  </a:ext>
                </a:extLst>
              </a:tr>
              <a:tr h="972876">
                <a:tc>
                  <a:txBody>
                    <a:bodyPr/>
                    <a:lstStyle/>
                    <a:p>
                      <a:r>
                        <a:rPr lang="en-US" dirty="0" smtClean="0"/>
                        <a:t>Know that people act according to the things they want</a:t>
                      </a:r>
                      <a:endParaRPr lang="en-US" dirty="0"/>
                    </a:p>
                  </a:txBody>
                  <a:tcPr/>
                </a:tc>
                <a:tc>
                  <a:txBody>
                    <a:bodyPr/>
                    <a:lstStyle/>
                    <a:p>
                      <a:r>
                        <a:rPr lang="en-US" dirty="0" smtClean="0"/>
                        <a:t>Understanding “false belief”:  sometimes people</a:t>
                      </a:r>
                      <a:r>
                        <a:rPr lang="en-US" baseline="0" dirty="0" smtClean="0"/>
                        <a:t> believe things that are not true, and they act according to their beliefs</a:t>
                      </a:r>
                      <a:endParaRPr lang="en-US" dirty="0" smtClean="0"/>
                    </a:p>
                  </a:txBody>
                  <a:tcPr/>
                </a:tc>
                <a:extLst>
                  <a:ext uri="{0D108BD9-81ED-4DB2-BD59-A6C34878D82A}">
                    <a16:rowId xmlns:a16="http://schemas.microsoft.com/office/drawing/2014/main" xmlns="" val="2081800034"/>
                  </a:ext>
                </a:extLst>
              </a:tr>
              <a:tr h="681014">
                <a:tc>
                  <a:txBody>
                    <a:bodyPr/>
                    <a:lstStyle/>
                    <a:p>
                      <a:r>
                        <a:rPr lang="en-US" dirty="0" smtClean="0"/>
                        <a:t>Understand</a:t>
                      </a:r>
                      <a:r>
                        <a:rPr lang="en-US" baseline="0" dirty="0" smtClean="0"/>
                        <a:t> the causes and consequences of emotions (if I throw my toy, mom will be mad)</a:t>
                      </a:r>
                      <a:endParaRPr lang="en-US" dirty="0"/>
                    </a:p>
                  </a:txBody>
                  <a:tcPr/>
                </a:tc>
                <a:tc>
                  <a:txBody>
                    <a:bodyPr/>
                    <a:lstStyle/>
                    <a:p>
                      <a:r>
                        <a:rPr lang="en-US" dirty="0" smtClean="0"/>
                        <a:t>Understanding</a:t>
                      </a:r>
                      <a:r>
                        <a:rPr lang="en-US" baseline="0" dirty="0" smtClean="0"/>
                        <a:t> “hidden feelings”:  people can feel a different emotion from the one they display</a:t>
                      </a:r>
                      <a:endParaRPr lang="en-US" dirty="0" smtClean="0"/>
                    </a:p>
                  </a:txBody>
                  <a:tcPr/>
                </a:tc>
                <a:extLst>
                  <a:ext uri="{0D108BD9-81ED-4DB2-BD59-A6C34878D82A}">
                    <a16:rowId xmlns:a16="http://schemas.microsoft.com/office/drawing/2014/main" xmlns="" val="3234811467"/>
                  </a:ext>
                </a:extLst>
              </a:tr>
              <a:tr h="681014">
                <a:tc>
                  <a:txBody>
                    <a:bodyPr/>
                    <a:lstStyle/>
                    <a:p>
                      <a:r>
                        <a:rPr lang="en-US" dirty="0" smtClean="0"/>
                        <a:t>Pretend to be like someone</a:t>
                      </a:r>
                      <a:r>
                        <a:rPr lang="en-US" baseline="0" dirty="0" smtClean="0"/>
                        <a:t> else when they play</a:t>
                      </a:r>
                      <a:endParaRPr lang="en-US" dirty="0"/>
                    </a:p>
                  </a:txBody>
                  <a:tcPr/>
                </a:tc>
                <a:tc>
                  <a:txBody>
                    <a:bodyPr/>
                    <a:lstStyle/>
                    <a:p>
                      <a:endParaRPr lang="en-US" dirty="0" smtClean="0"/>
                    </a:p>
                  </a:txBody>
                  <a:tcPr/>
                </a:tc>
                <a:extLst>
                  <a:ext uri="{0D108BD9-81ED-4DB2-BD59-A6C34878D82A}">
                    <a16:rowId xmlns:a16="http://schemas.microsoft.com/office/drawing/2014/main" xmlns="" val="2366442805"/>
                  </a:ext>
                </a:extLst>
              </a:tr>
            </a:tbl>
          </a:graphicData>
        </a:graphic>
      </p:graphicFrame>
    </p:spTree>
    <p:extLst>
      <p:ext uri="{BB962C8B-B14F-4D97-AF65-F5344CB8AC3E}">
        <p14:creationId xmlns:p14="http://schemas.microsoft.com/office/powerpoint/2010/main" val="207099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children develop theory of mind</a:t>
            </a:r>
            <a:endParaRPr lang="en-US" dirty="0"/>
          </a:p>
        </p:txBody>
      </p:sp>
      <p:sp>
        <p:nvSpPr>
          <p:cNvPr id="3" name="Content Placeholder 2"/>
          <p:cNvSpPr>
            <a:spLocks noGrp="1"/>
          </p:cNvSpPr>
          <p:nvPr>
            <p:ph idx="1"/>
          </p:nvPr>
        </p:nvSpPr>
        <p:spPr/>
        <p:txBody>
          <a:bodyPr/>
          <a:lstStyle/>
          <a:p>
            <a:r>
              <a:rPr lang="en-US" dirty="0" smtClean="0"/>
              <a:t>Put into words what you are both thinking and feeling when talking with your </a:t>
            </a:r>
            <a:r>
              <a:rPr lang="en-US" dirty="0" smtClean="0"/>
              <a:t>teen</a:t>
            </a:r>
            <a:endParaRPr lang="en-US" dirty="0" smtClean="0"/>
          </a:p>
          <a:p>
            <a:r>
              <a:rPr lang="en-US" dirty="0" smtClean="0"/>
              <a:t>Follow your </a:t>
            </a:r>
            <a:r>
              <a:rPr lang="en-US" dirty="0" smtClean="0"/>
              <a:t>teen</a:t>
            </a:r>
            <a:r>
              <a:rPr lang="en-US" dirty="0" smtClean="0"/>
              <a:t>’s </a:t>
            </a:r>
            <a:r>
              <a:rPr lang="en-US" dirty="0" smtClean="0"/>
              <a:t>lead – observe their interests and join in play by copying his/her actions and adding ideas</a:t>
            </a:r>
          </a:p>
          <a:p>
            <a:r>
              <a:rPr lang="en-US" dirty="0" smtClean="0"/>
              <a:t>Use “tuning in language” – put your own and your </a:t>
            </a:r>
            <a:r>
              <a:rPr lang="en-US" dirty="0" smtClean="0"/>
              <a:t>teen</a:t>
            </a:r>
            <a:r>
              <a:rPr lang="en-US" dirty="0" smtClean="0"/>
              <a:t>’s </a:t>
            </a:r>
            <a:r>
              <a:rPr lang="en-US" dirty="0" smtClean="0"/>
              <a:t>perspective into words </a:t>
            </a:r>
            <a:endParaRPr lang="en-US" dirty="0" smtClean="0"/>
          </a:p>
          <a:p>
            <a:r>
              <a:rPr lang="en-US" dirty="0" smtClean="0"/>
              <a:t>Role </a:t>
            </a:r>
            <a:r>
              <a:rPr lang="en-US" dirty="0" smtClean="0"/>
              <a:t>play with your </a:t>
            </a:r>
            <a:r>
              <a:rPr lang="en-US" dirty="0" smtClean="0"/>
              <a:t>child specific social situations</a:t>
            </a:r>
          </a:p>
          <a:p>
            <a:r>
              <a:rPr lang="en-US" dirty="0" smtClean="0"/>
              <a:t>Use books and/or movies </a:t>
            </a:r>
            <a:r>
              <a:rPr lang="en-US" dirty="0" smtClean="0"/>
              <a:t>to talk about the characters thoughts and feelings</a:t>
            </a:r>
            <a:endParaRPr lang="en-US" dirty="0"/>
          </a:p>
        </p:txBody>
      </p:sp>
      <p:sp>
        <p:nvSpPr>
          <p:cNvPr id="4" name="TextBox 3"/>
          <p:cNvSpPr txBox="1"/>
          <p:nvPr/>
        </p:nvSpPr>
        <p:spPr>
          <a:xfrm>
            <a:off x="1606061" y="6291076"/>
            <a:ext cx="9823939" cy="369332"/>
          </a:xfrm>
          <a:prstGeom prst="rect">
            <a:avLst/>
          </a:prstGeom>
          <a:noFill/>
        </p:spPr>
        <p:txBody>
          <a:bodyPr wrap="square" rtlCol="0">
            <a:spAutoFit/>
          </a:bodyPr>
          <a:lstStyle/>
          <a:p>
            <a:r>
              <a:rPr lang="en-US" dirty="0"/>
              <a:t>http://www.hanen.org/helpful-info/articles/tuning-in-to-others-how-young-children-develop.aspx</a:t>
            </a:r>
          </a:p>
        </p:txBody>
      </p:sp>
    </p:spTree>
    <p:extLst>
      <p:ext uri="{BB962C8B-B14F-4D97-AF65-F5344CB8AC3E}">
        <p14:creationId xmlns:p14="http://schemas.microsoft.com/office/powerpoint/2010/main" val="197336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taking Questions</a:t>
            </a:r>
            <a:endParaRPr lang="en-US" dirty="0"/>
          </a:p>
        </p:txBody>
      </p:sp>
      <p:sp>
        <p:nvSpPr>
          <p:cNvPr id="3" name="Content Placeholder 2"/>
          <p:cNvSpPr>
            <a:spLocks noGrp="1"/>
          </p:cNvSpPr>
          <p:nvPr>
            <p:ph idx="1"/>
          </p:nvPr>
        </p:nvSpPr>
        <p:spPr/>
        <p:txBody>
          <a:bodyPr/>
          <a:lstStyle/>
          <a:p>
            <a:pPr lvl="1"/>
            <a:r>
              <a:rPr lang="en-US" sz="2400" b="1" dirty="0" smtClean="0"/>
              <a:t>“</a:t>
            </a:r>
            <a:r>
              <a:rPr lang="en-US" sz="2400" b="1" dirty="0"/>
              <a:t>What was that like for __________?”</a:t>
            </a:r>
          </a:p>
          <a:p>
            <a:pPr lvl="1"/>
            <a:r>
              <a:rPr lang="en-US" sz="2400" b="1" dirty="0"/>
              <a:t>“What do you think _________ thought of me?”</a:t>
            </a:r>
          </a:p>
          <a:p>
            <a:pPr lvl="1"/>
            <a:r>
              <a:rPr lang="en-US" sz="2400" b="1" dirty="0"/>
              <a:t>“Is __________ going to want to talk to me again?” </a:t>
            </a:r>
          </a:p>
          <a:p>
            <a:endParaRPr lang="en-US" dirty="0"/>
          </a:p>
        </p:txBody>
      </p:sp>
    </p:spTree>
    <p:extLst>
      <p:ext uri="{BB962C8B-B14F-4D97-AF65-F5344CB8AC3E}">
        <p14:creationId xmlns:p14="http://schemas.microsoft.com/office/powerpoint/2010/main" val="131483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9-08 at 4.10.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614" y="0"/>
            <a:ext cx="9093387" cy="6858000"/>
          </a:xfrm>
          <a:prstGeom prst="rect">
            <a:avLst/>
          </a:prstGeom>
        </p:spPr>
      </p:pic>
    </p:spTree>
    <p:extLst>
      <p:ext uri="{BB962C8B-B14F-4D97-AF65-F5344CB8AC3E}">
        <p14:creationId xmlns:p14="http://schemas.microsoft.com/office/powerpoint/2010/main" val="132533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8253" y="941148"/>
            <a:ext cx="8474201" cy="646331"/>
          </a:xfrm>
          <a:prstGeom prst="rect">
            <a:avLst/>
          </a:prstGeom>
          <a:noFill/>
        </p:spPr>
        <p:txBody>
          <a:bodyPr wrap="square" rtlCol="0">
            <a:spAutoFit/>
          </a:bodyPr>
          <a:lstStyle/>
          <a:p>
            <a:pPr algn="ctr"/>
            <a:r>
              <a:rPr lang="en-US" sz="3600" b="1" dirty="0" smtClean="0"/>
              <a:t>What makes a good friend?</a:t>
            </a:r>
            <a:endParaRPr lang="en-US" sz="3600" b="1" dirty="0"/>
          </a:p>
        </p:txBody>
      </p:sp>
      <p:pic>
        <p:nvPicPr>
          <p:cNvPr id="4" name="Picture 3"/>
          <p:cNvPicPr>
            <a:picLocks noChangeAspect="1"/>
          </p:cNvPicPr>
          <p:nvPr/>
        </p:nvPicPr>
        <p:blipFill>
          <a:blip r:embed="rId2"/>
          <a:stretch>
            <a:fillRect/>
          </a:stretch>
        </p:blipFill>
        <p:spPr>
          <a:xfrm>
            <a:off x="4660900" y="2847120"/>
            <a:ext cx="2857500" cy="2857500"/>
          </a:xfrm>
          <a:prstGeom prst="rect">
            <a:avLst/>
          </a:prstGeom>
        </p:spPr>
      </p:pic>
    </p:spTree>
    <p:extLst>
      <p:ext uri="{BB962C8B-B14F-4D97-AF65-F5344CB8AC3E}">
        <p14:creationId xmlns:p14="http://schemas.microsoft.com/office/powerpoint/2010/main" val="484489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Parent Information Center of Delaware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15A54E-CEC4-417E-BFA4-06E9DEF8F5E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95874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Good Friendships</a:t>
            </a:r>
            <a:endParaRPr lang="en-US" dirty="0"/>
          </a:p>
        </p:txBody>
      </p:sp>
      <p:sp>
        <p:nvSpPr>
          <p:cNvPr id="3" name="Content Placeholder 2"/>
          <p:cNvSpPr>
            <a:spLocks noGrp="1"/>
          </p:cNvSpPr>
          <p:nvPr>
            <p:ph idx="1"/>
          </p:nvPr>
        </p:nvSpPr>
        <p:spPr>
          <a:xfrm>
            <a:off x="1251678" y="2286001"/>
            <a:ext cx="10178322" cy="4152377"/>
          </a:xfrm>
        </p:spPr>
        <p:txBody>
          <a:bodyPr>
            <a:normAutofit lnSpcReduction="10000"/>
          </a:bodyPr>
          <a:lstStyle/>
          <a:p>
            <a:r>
              <a:rPr lang="en-US" sz="2400" dirty="0" smtClean="0">
                <a:solidFill>
                  <a:schemeClr val="tx1"/>
                </a:solidFill>
              </a:rPr>
              <a:t>Sharing of Common Interests</a:t>
            </a:r>
          </a:p>
          <a:p>
            <a:r>
              <a:rPr lang="en-US" sz="2400" dirty="0" smtClean="0">
                <a:solidFill>
                  <a:schemeClr val="tx1"/>
                </a:solidFill>
              </a:rPr>
              <a:t>Caring</a:t>
            </a:r>
          </a:p>
          <a:p>
            <a:r>
              <a:rPr lang="en-US" sz="2400" dirty="0" smtClean="0">
                <a:solidFill>
                  <a:schemeClr val="tx1"/>
                </a:solidFill>
              </a:rPr>
              <a:t>Support</a:t>
            </a:r>
          </a:p>
          <a:p>
            <a:r>
              <a:rPr lang="en-US" sz="2400" dirty="0" smtClean="0">
                <a:solidFill>
                  <a:schemeClr val="tx1"/>
                </a:solidFill>
              </a:rPr>
              <a:t>Mutual Understanding</a:t>
            </a:r>
          </a:p>
          <a:p>
            <a:r>
              <a:rPr lang="en-US" sz="2400" dirty="0" smtClean="0">
                <a:solidFill>
                  <a:schemeClr val="tx1"/>
                </a:solidFill>
              </a:rPr>
              <a:t>Commitment and Loyalty</a:t>
            </a:r>
          </a:p>
          <a:p>
            <a:r>
              <a:rPr lang="en-US" sz="2400" dirty="0" smtClean="0">
                <a:solidFill>
                  <a:schemeClr val="tx1"/>
                </a:solidFill>
              </a:rPr>
              <a:t>Honesty and Trust</a:t>
            </a:r>
          </a:p>
          <a:p>
            <a:r>
              <a:rPr lang="en-US" sz="2400" dirty="0" smtClean="0">
                <a:solidFill>
                  <a:schemeClr val="tx1"/>
                </a:solidFill>
              </a:rPr>
              <a:t>Equality</a:t>
            </a:r>
          </a:p>
          <a:p>
            <a:r>
              <a:rPr lang="en-US" sz="2400" dirty="0" smtClean="0">
                <a:solidFill>
                  <a:schemeClr val="tx1"/>
                </a:solidFill>
              </a:rPr>
              <a:t>Ability to Self-disclose</a:t>
            </a:r>
          </a:p>
          <a:p>
            <a:r>
              <a:rPr lang="en-US" sz="2400" dirty="0" smtClean="0">
                <a:solidFill>
                  <a:schemeClr val="tx1"/>
                </a:solidFill>
              </a:rPr>
              <a:t>Conflict Resolution</a:t>
            </a:r>
          </a:p>
          <a:p>
            <a:endParaRPr lang="en-US" dirty="0">
              <a:solidFill>
                <a:schemeClr val="tx1"/>
              </a:solidFill>
            </a:endParaRPr>
          </a:p>
        </p:txBody>
      </p:sp>
    </p:spTree>
    <p:extLst>
      <p:ext uri="{BB962C8B-B14F-4D97-AF65-F5344CB8AC3E}">
        <p14:creationId xmlns:p14="http://schemas.microsoft.com/office/powerpoint/2010/main" val="84454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957" y="350855"/>
            <a:ext cx="11077903" cy="1492132"/>
          </a:xfrm>
        </p:spPr>
        <p:txBody>
          <a:bodyPr>
            <a:normAutofit/>
          </a:bodyPr>
          <a:lstStyle/>
          <a:p>
            <a:r>
              <a:rPr lang="en-US" sz="4800" dirty="0" smtClean="0"/>
              <a:t>Didactic lesson: Trading information</a:t>
            </a:r>
            <a:endParaRPr lang="en-US" sz="4800" dirty="0"/>
          </a:p>
        </p:txBody>
      </p:sp>
      <p:sp>
        <p:nvSpPr>
          <p:cNvPr id="5" name="Content Placeholder 4"/>
          <p:cNvSpPr>
            <a:spLocks noGrp="1"/>
          </p:cNvSpPr>
          <p:nvPr>
            <p:ph idx="1"/>
          </p:nvPr>
        </p:nvSpPr>
        <p:spPr>
          <a:xfrm>
            <a:off x="1251678" y="1629105"/>
            <a:ext cx="10178322" cy="4361792"/>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dirty="0" smtClean="0"/>
              <a:t>The goal of Trading Information is to identify </a:t>
            </a:r>
            <a:r>
              <a:rPr lang="en-US" sz="3000" b="1" dirty="0" smtClean="0"/>
              <a:t>common interests</a:t>
            </a:r>
          </a:p>
          <a:p>
            <a:pPr marL="0" marR="0" lvl="0" indent="0" defTabSz="914400" eaLnBrk="1" fontAlgn="auto" latinLnBrk="0" hangingPunct="1">
              <a:lnSpc>
                <a:spcPct val="100000"/>
              </a:lnSpc>
              <a:spcBef>
                <a:spcPts val="0"/>
              </a:spcBef>
              <a:spcAft>
                <a:spcPts val="0"/>
              </a:spcAft>
              <a:buClrTx/>
              <a:buSzTx/>
              <a:buFontTx/>
              <a:buNone/>
              <a:tabLst/>
              <a:defRPr/>
            </a:pPr>
            <a:endParaRPr lang="en-US" sz="3000"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000" dirty="0" smtClean="0"/>
              <a:t>Rules for Trading Information:	</a:t>
            </a:r>
          </a:p>
          <a:p>
            <a:pPr lvl="2"/>
            <a:r>
              <a:rPr lang="en-US" sz="2200" b="1" i="1" dirty="0" smtClean="0"/>
              <a:t>Ask </a:t>
            </a:r>
            <a:r>
              <a:rPr lang="en-US" sz="2200" b="1" i="1" dirty="0"/>
              <a:t>the other person about him or herself</a:t>
            </a:r>
          </a:p>
          <a:p>
            <a:pPr lvl="2"/>
            <a:r>
              <a:rPr lang="en-US" sz="2200" b="1" i="1" dirty="0"/>
              <a:t>Answer your own questions</a:t>
            </a:r>
          </a:p>
          <a:p>
            <a:pPr lvl="2"/>
            <a:r>
              <a:rPr lang="en-US" sz="2200" b="1" i="1" dirty="0"/>
              <a:t>Find common interests</a:t>
            </a:r>
          </a:p>
          <a:p>
            <a:pPr lvl="2"/>
            <a:r>
              <a:rPr lang="en-US" sz="2200" b="1" i="1" dirty="0"/>
              <a:t>Share the conversation</a:t>
            </a:r>
          </a:p>
          <a:p>
            <a:pPr lvl="2"/>
            <a:r>
              <a:rPr lang="en-US" sz="2200" b="1" i="1" dirty="0"/>
              <a:t>Don’t be a conversation hog</a:t>
            </a:r>
          </a:p>
          <a:p>
            <a:pPr lvl="2"/>
            <a:r>
              <a:rPr lang="en-US" sz="2200" b="1" i="1" dirty="0"/>
              <a:t>Don’t be an interviewer</a:t>
            </a:r>
          </a:p>
          <a:p>
            <a:pPr lvl="2"/>
            <a:r>
              <a:rPr lang="en-US" sz="2200" b="1" i="1" dirty="0"/>
              <a:t>Don’t get too personal at first</a:t>
            </a: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FF0000"/>
                </a:solidFill>
              </a:rPr>
              <a:t>	</a:t>
            </a:r>
          </a:p>
        </p:txBody>
      </p:sp>
    </p:spTree>
    <p:extLst>
      <p:ext uri="{BB962C8B-B14F-4D97-AF65-F5344CB8AC3E}">
        <p14:creationId xmlns:p14="http://schemas.microsoft.com/office/powerpoint/2010/main" val="179736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Lesson</a:t>
            </a:r>
            <a:endParaRPr lang="en-US" dirty="0"/>
          </a:p>
        </p:txBody>
      </p:sp>
      <p:sp>
        <p:nvSpPr>
          <p:cNvPr id="3" name="Content Placeholder 2"/>
          <p:cNvSpPr>
            <a:spLocks noGrp="1"/>
          </p:cNvSpPr>
          <p:nvPr>
            <p:ph idx="1"/>
          </p:nvPr>
        </p:nvSpPr>
        <p:spPr>
          <a:xfrm>
            <a:off x="1124465" y="1235677"/>
            <a:ext cx="10305535" cy="4643916"/>
          </a:xfrm>
        </p:spPr>
        <p:txBody>
          <a:bodyPr>
            <a:normAutofit/>
          </a:bodyPr>
          <a:lstStyle/>
          <a:p>
            <a:r>
              <a:rPr lang="en-US" sz="2400" dirty="0" smtClean="0"/>
              <a:t>Homework Review</a:t>
            </a:r>
          </a:p>
          <a:p>
            <a:pPr lvl="1"/>
            <a:r>
              <a:rPr lang="en-US" sz="2400" dirty="0" smtClean="0"/>
              <a:t>Ask about how specific assignments went?</a:t>
            </a:r>
          </a:p>
          <a:p>
            <a:pPr lvl="2"/>
            <a:r>
              <a:rPr lang="en-US" sz="2400" dirty="0" smtClean="0"/>
              <a:t>Example: Practice trading information, making a phone call</a:t>
            </a:r>
          </a:p>
          <a:p>
            <a:pPr lvl="1"/>
            <a:r>
              <a:rPr lang="en-US" sz="2400" dirty="0" smtClean="0"/>
              <a:t>Have each student share about what they did </a:t>
            </a:r>
          </a:p>
          <a:p>
            <a:pPr lvl="1"/>
            <a:r>
              <a:rPr lang="en-US" sz="2400" dirty="0"/>
              <a:t>F</a:t>
            </a:r>
            <a:r>
              <a:rPr lang="en-US" sz="2400" dirty="0" smtClean="0"/>
              <a:t>ocus on what they did right and not talk about the mistakes</a:t>
            </a:r>
          </a:p>
          <a:p>
            <a:r>
              <a:rPr lang="en-US" sz="2400" dirty="0" smtClean="0"/>
              <a:t>Use prior week buzzwords and concepts </a:t>
            </a:r>
          </a:p>
          <a:p>
            <a:pPr lvl="1"/>
            <a:r>
              <a:rPr lang="en-US" sz="2400" dirty="0" smtClean="0"/>
              <a:t>Example: </a:t>
            </a:r>
            <a:r>
              <a:rPr lang="en-US" sz="2400" b="1" i="1" dirty="0" smtClean="0"/>
              <a:t>Don’t be an interviewer, Don’t be a conversation hog</a:t>
            </a:r>
          </a:p>
          <a:p>
            <a:r>
              <a:rPr lang="en-US" sz="2400" dirty="0" smtClean="0"/>
              <a:t>Wrap up and share topic for the new week</a:t>
            </a:r>
            <a:endParaRPr lang="en-US" sz="2400" dirty="0"/>
          </a:p>
        </p:txBody>
      </p:sp>
    </p:spTree>
    <p:extLst>
      <p:ext uri="{BB962C8B-B14F-4D97-AF65-F5344CB8AC3E}">
        <p14:creationId xmlns:p14="http://schemas.microsoft.com/office/powerpoint/2010/main" val="111812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Review and Teen Activity	</a:t>
            </a:r>
            <a:endParaRPr lang="en-US" dirty="0"/>
          </a:p>
        </p:txBody>
      </p:sp>
      <p:sp>
        <p:nvSpPr>
          <p:cNvPr id="3" name="Content Placeholder 2"/>
          <p:cNvSpPr>
            <a:spLocks noGrp="1"/>
          </p:cNvSpPr>
          <p:nvPr>
            <p:ph idx="1"/>
          </p:nvPr>
        </p:nvSpPr>
        <p:spPr>
          <a:xfrm>
            <a:off x="1251678" y="1322173"/>
            <a:ext cx="10178322" cy="4557419"/>
          </a:xfrm>
        </p:spPr>
        <p:txBody>
          <a:bodyPr>
            <a:normAutofit/>
          </a:bodyPr>
          <a:lstStyle/>
          <a:p>
            <a:r>
              <a:rPr lang="en-US" sz="2400" dirty="0" smtClean="0"/>
              <a:t>Have teens list all the steps for the lesson</a:t>
            </a:r>
          </a:p>
          <a:p>
            <a:r>
              <a:rPr lang="en-US" sz="2400" dirty="0" smtClean="0"/>
              <a:t>Be prepared to give prompts as necessary</a:t>
            </a:r>
          </a:p>
          <a:p>
            <a:r>
              <a:rPr lang="en-US" sz="2400" dirty="0"/>
              <a:t>Teen activity or game which provides opportunities to use social skills</a:t>
            </a:r>
          </a:p>
        </p:txBody>
      </p:sp>
    </p:spTree>
    <p:extLst>
      <p:ext uri="{BB962C8B-B14F-4D97-AF65-F5344CB8AC3E}">
        <p14:creationId xmlns:p14="http://schemas.microsoft.com/office/powerpoint/2010/main" val="1817077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Didactic Lesson: </a:t>
            </a:r>
            <a:br>
              <a:rPr lang="en-US" dirty="0" smtClean="0"/>
            </a:br>
            <a:r>
              <a:rPr lang="en-US" dirty="0" smtClean="0"/>
              <a:t>Appropriate use of humor</a:t>
            </a:r>
            <a:br>
              <a:rPr lang="en-US" dirty="0" smtClean="0"/>
            </a:br>
            <a:r>
              <a:rPr lang="en-US" sz="4000" dirty="0" smtClean="0"/>
              <a:t>PEERS Week 5</a:t>
            </a:r>
            <a:r>
              <a:rPr lang="en-US" dirty="0" smtClean="0"/>
              <a:t/>
            </a:r>
            <a:br>
              <a:rPr lang="en-US" dirty="0" smtClean="0"/>
            </a:br>
            <a:endParaRPr lang="en-US" dirty="0"/>
          </a:p>
        </p:txBody>
      </p:sp>
      <p:sp>
        <p:nvSpPr>
          <p:cNvPr id="3" name="Content Placeholder 2"/>
          <p:cNvSpPr>
            <a:spLocks noGrp="1"/>
          </p:cNvSpPr>
          <p:nvPr>
            <p:ph idx="1"/>
          </p:nvPr>
        </p:nvSpPr>
        <p:spPr>
          <a:xfrm>
            <a:off x="1251678" y="2267210"/>
            <a:ext cx="10178322" cy="361238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Rules for Appropriate Use of Humor</a:t>
            </a:r>
          </a:p>
          <a:p>
            <a:pPr lvl="1">
              <a:lnSpc>
                <a:spcPct val="100000"/>
              </a:lnSpc>
              <a:spcBef>
                <a:spcPts val="0"/>
              </a:spcBef>
              <a:buClrTx/>
              <a:buFont typeface="Arial" charset="0"/>
              <a:buChar char="•"/>
              <a:defRPr/>
            </a:pPr>
            <a:r>
              <a:rPr lang="en-US" sz="2200" i="1" dirty="0" smtClean="0"/>
              <a:t>Be </a:t>
            </a:r>
            <a:r>
              <a:rPr lang="en-US" sz="2200" i="1" dirty="0"/>
              <a:t>serious when first getting to know someone</a:t>
            </a:r>
          </a:p>
          <a:p>
            <a:pPr lvl="1">
              <a:lnSpc>
                <a:spcPct val="100000"/>
              </a:lnSpc>
              <a:spcBef>
                <a:spcPts val="0"/>
              </a:spcBef>
              <a:buClrTx/>
              <a:buFont typeface="Arial" charset="0"/>
              <a:buChar char="•"/>
              <a:defRPr/>
            </a:pPr>
            <a:r>
              <a:rPr lang="en-US" sz="2200" i="1" dirty="0"/>
              <a:t>Don’t repeat jokes</a:t>
            </a:r>
          </a:p>
          <a:p>
            <a:pPr lvl="1">
              <a:lnSpc>
                <a:spcPct val="100000"/>
              </a:lnSpc>
              <a:spcBef>
                <a:spcPts val="0"/>
              </a:spcBef>
              <a:buClrTx/>
              <a:buFont typeface="Arial" charset="0"/>
              <a:buChar char="•"/>
              <a:defRPr/>
            </a:pPr>
            <a:r>
              <a:rPr lang="en-US" sz="2200" i="1" dirty="0"/>
              <a:t>Humor should be age appropriate</a:t>
            </a:r>
          </a:p>
          <a:p>
            <a:pPr lvl="1">
              <a:lnSpc>
                <a:spcPct val="100000"/>
              </a:lnSpc>
              <a:spcBef>
                <a:spcPts val="0"/>
              </a:spcBef>
              <a:buClrTx/>
              <a:buFont typeface="Arial" charset="0"/>
              <a:buChar char="•"/>
              <a:defRPr/>
            </a:pPr>
            <a:r>
              <a:rPr lang="en-US" sz="2200" i="1" dirty="0"/>
              <a:t>Avoid insult jokes</a:t>
            </a:r>
          </a:p>
          <a:p>
            <a:pPr lvl="1">
              <a:lnSpc>
                <a:spcPct val="100000"/>
              </a:lnSpc>
              <a:spcBef>
                <a:spcPts val="0"/>
              </a:spcBef>
              <a:buClrTx/>
              <a:buFont typeface="Arial" charset="0"/>
              <a:buChar char="•"/>
              <a:defRPr/>
            </a:pPr>
            <a:r>
              <a:rPr lang="en-US" sz="2200" i="1" dirty="0"/>
              <a:t>Avoid dirty jokes</a:t>
            </a:r>
          </a:p>
          <a:p>
            <a:pPr lvl="1">
              <a:lnSpc>
                <a:spcPct val="100000"/>
              </a:lnSpc>
              <a:spcBef>
                <a:spcPts val="0"/>
              </a:spcBef>
              <a:buClrTx/>
              <a:buFont typeface="Arial" charset="0"/>
              <a:buChar char="•"/>
              <a:defRPr/>
            </a:pPr>
            <a:r>
              <a:rPr lang="en-US" sz="2200" i="1" dirty="0"/>
              <a:t>Avoid inside jokes for people who won’t get them</a:t>
            </a:r>
          </a:p>
          <a:p>
            <a:pPr lvl="1">
              <a:lnSpc>
                <a:spcPct val="100000"/>
              </a:lnSpc>
              <a:spcBef>
                <a:spcPts val="0"/>
              </a:spcBef>
              <a:buClrTx/>
              <a:buFont typeface="Arial" charset="0"/>
              <a:buChar char="•"/>
              <a:defRPr/>
            </a:pPr>
            <a:r>
              <a:rPr lang="en-US" sz="2200" i="1" dirty="0"/>
              <a:t>Think about whether it’s the right time to tell jokes</a:t>
            </a:r>
          </a:p>
          <a:p>
            <a:pPr lvl="1">
              <a:lnSpc>
                <a:spcPct val="100000"/>
              </a:lnSpc>
              <a:spcBef>
                <a:spcPts val="0"/>
              </a:spcBef>
              <a:buClrTx/>
              <a:buFont typeface="Arial" charset="0"/>
              <a:buChar char="•"/>
              <a:defRPr/>
            </a:pPr>
            <a:r>
              <a:rPr lang="en-US" sz="2200" i="1" dirty="0"/>
              <a:t>Pay attention to your humor feedback</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p:txBody>
      </p:sp>
    </p:spTree>
    <p:extLst>
      <p:ext uri="{BB962C8B-B14F-4D97-AF65-F5344CB8AC3E}">
        <p14:creationId xmlns:p14="http://schemas.microsoft.com/office/powerpoint/2010/main" val="897728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humor feedback telling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773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Didactic Lesson: </a:t>
            </a:r>
            <a:br>
              <a:rPr lang="en-US" dirty="0" smtClean="0"/>
            </a:br>
            <a:r>
              <a:rPr lang="en-US" dirty="0" smtClean="0"/>
              <a:t>Starting and Joining Conversations</a:t>
            </a:r>
            <a:br>
              <a:rPr lang="en-US" dirty="0" smtClean="0"/>
            </a:br>
            <a:r>
              <a:rPr lang="en-US" sz="4000" dirty="0" smtClean="0"/>
              <a:t>PEERS Week 6</a:t>
            </a:r>
            <a:endParaRPr lang="en-US" sz="4000"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Steps for Starting Individual Conversations:</a:t>
            </a:r>
            <a:endParaRPr lang="en-US" sz="2400" i="1" dirty="0"/>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1.) Casually look over</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2.) Use a prop</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3.) Find a common interest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4.) Mention the common interest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5.) Trade information</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6.) Assess interest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	</a:t>
            </a:r>
            <a:r>
              <a:rPr lang="en-US" sz="2400" i="1" dirty="0" smtClean="0"/>
              <a:t>7.) Introduce yourself</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146848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a Peers group?</a:t>
            </a:r>
            <a:endParaRPr lang="en-US" dirty="0"/>
          </a:p>
        </p:txBody>
      </p:sp>
      <p:sp>
        <p:nvSpPr>
          <p:cNvPr id="3" name="Content Placeholder 2"/>
          <p:cNvSpPr>
            <a:spLocks noGrp="1"/>
          </p:cNvSpPr>
          <p:nvPr>
            <p:ph idx="1"/>
          </p:nvPr>
        </p:nvSpPr>
        <p:spPr>
          <a:xfrm>
            <a:off x="1251678" y="1309816"/>
            <a:ext cx="10178322" cy="5288691"/>
          </a:xfrm>
        </p:spPr>
        <p:txBody>
          <a:bodyPr>
            <a:normAutofit/>
          </a:bodyPr>
          <a:lstStyle/>
          <a:p>
            <a:r>
              <a:rPr lang="en-US" b="1" dirty="0" smtClean="0"/>
              <a:t> Schools in </a:t>
            </a:r>
            <a:r>
              <a:rPr lang="en-US" b="1" dirty="0" smtClean="0"/>
              <a:t>Delaware</a:t>
            </a:r>
            <a:endParaRPr lang="en-US" b="1" dirty="0"/>
          </a:p>
          <a:p>
            <a:pPr lvl="1"/>
            <a:r>
              <a:rPr lang="en-US" b="1" dirty="0"/>
              <a:t>Brandywine School District</a:t>
            </a:r>
          </a:p>
          <a:p>
            <a:pPr lvl="1"/>
            <a:r>
              <a:rPr lang="en-US" b="1" dirty="0"/>
              <a:t>Seaford School District</a:t>
            </a:r>
          </a:p>
          <a:p>
            <a:pPr lvl="1"/>
            <a:r>
              <a:rPr lang="en-US" b="1" dirty="0" err="1"/>
              <a:t>Appoquinimink</a:t>
            </a:r>
            <a:r>
              <a:rPr lang="en-US" b="1" dirty="0"/>
              <a:t> School District</a:t>
            </a:r>
          </a:p>
          <a:p>
            <a:pPr lvl="1"/>
            <a:r>
              <a:rPr lang="en-US" b="1" dirty="0"/>
              <a:t>Capital School District</a:t>
            </a:r>
          </a:p>
          <a:p>
            <a:pPr lvl="1"/>
            <a:r>
              <a:rPr lang="en-US" b="1" dirty="0"/>
              <a:t>Colonial School District</a:t>
            </a:r>
          </a:p>
          <a:p>
            <a:pPr lvl="1"/>
            <a:r>
              <a:rPr lang="en-US" b="1" dirty="0"/>
              <a:t>Cape </a:t>
            </a:r>
            <a:r>
              <a:rPr lang="en-US" b="1" dirty="0" err="1"/>
              <a:t>Henlopen</a:t>
            </a:r>
            <a:r>
              <a:rPr lang="en-US" b="1" dirty="0"/>
              <a:t> School District</a:t>
            </a:r>
          </a:p>
          <a:p>
            <a:pPr lvl="1"/>
            <a:r>
              <a:rPr lang="en-US" b="1" dirty="0"/>
              <a:t>Woodbridge School District </a:t>
            </a:r>
          </a:p>
          <a:p>
            <a:pPr lvl="1"/>
            <a:r>
              <a:rPr lang="en-US" b="1" dirty="0"/>
              <a:t>Red Clay School </a:t>
            </a:r>
            <a:r>
              <a:rPr lang="en-US" b="1" dirty="0" smtClean="0"/>
              <a:t>District</a:t>
            </a:r>
          </a:p>
          <a:p>
            <a:r>
              <a:rPr lang="en-US" b="1" dirty="0" smtClean="0"/>
              <a:t>Nemours (A.I. </a:t>
            </a:r>
            <a:r>
              <a:rPr lang="en-US" b="1" dirty="0" err="1" smtClean="0"/>
              <a:t>Dupont</a:t>
            </a:r>
            <a:r>
              <a:rPr lang="en-US" b="1" dirty="0" smtClean="0"/>
              <a:t> Hospital for Children)</a:t>
            </a:r>
          </a:p>
          <a:p>
            <a:r>
              <a:rPr lang="en-US" b="1" dirty="0" smtClean="0"/>
              <a:t>Delaware Guidance</a:t>
            </a:r>
          </a:p>
          <a:p>
            <a:r>
              <a:rPr lang="en-US" b="1" dirty="0" smtClean="0"/>
              <a:t>Autism Delaware (Coming soon!)</a:t>
            </a:r>
            <a:endParaRPr lang="en-US" b="1" dirty="0"/>
          </a:p>
          <a:p>
            <a:endParaRPr lang="en-US" dirty="0"/>
          </a:p>
        </p:txBody>
      </p:sp>
    </p:spTree>
    <p:extLst>
      <p:ext uri="{BB962C8B-B14F-4D97-AF65-F5344CB8AC3E}">
        <p14:creationId xmlns:p14="http://schemas.microsoft.com/office/powerpoint/2010/main" val="195162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Autofit/>
          </a:bodyPr>
          <a:lstStyle/>
          <a:p>
            <a:r>
              <a:rPr lang="en-US" sz="3000" dirty="0"/>
              <a:t>Question: What are some of the personal changes you have experienced throughout the school year?</a:t>
            </a:r>
          </a:p>
        </p:txBody>
      </p:sp>
      <p:sp>
        <p:nvSpPr>
          <p:cNvPr id="3" name="Content Placeholder 2"/>
          <p:cNvSpPr>
            <a:spLocks noGrp="1"/>
          </p:cNvSpPr>
          <p:nvPr>
            <p:ph idx="1"/>
          </p:nvPr>
        </p:nvSpPr>
        <p:spPr>
          <a:xfrm>
            <a:off x="1981200" y="1981200"/>
            <a:ext cx="8229600" cy="4876800"/>
          </a:xfrm>
        </p:spPr>
        <p:txBody>
          <a:bodyPr>
            <a:normAutofit/>
          </a:bodyPr>
          <a:lstStyle/>
          <a:p>
            <a:r>
              <a:rPr lang="en-US" sz="2800" b="1" i="1" dirty="0" smtClean="0"/>
              <a:t>“I have experienced changes of my self-confidence to an extent. I got into sports more and got to know more people. I also learned some new social skills from PEERS. Like how to use humor appropriately, how to handle teasing and most importantly how to make and keep friends….</a:t>
            </a:r>
          </a:p>
          <a:p>
            <a:pPr marL="0" indent="0">
              <a:buNone/>
            </a:pPr>
            <a:r>
              <a:rPr lang="en-US" sz="2800" b="1" i="1" dirty="0"/>
              <a:t>	</a:t>
            </a:r>
            <a:r>
              <a:rPr lang="en-US" sz="2800" b="1" i="1" dirty="0" smtClean="0"/>
              <a:t>													-HS Student</a:t>
            </a:r>
            <a:endParaRPr lang="en-US" sz="2800" b="1" i="1" dirty="0"/>
          </a:p>
        </p:txBody>
      </p:sp>
    </p:spTree>
    <p:extLst>
      <p:ext uri="{BB962C8B-B14F-4D97-AF65-F5344CB8AC3E}">
        <p14:creationId xmlns:p14="http://schemas.microsoft.com/office/powerpoint/2010/main" val="220549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4940" y="546551"/>
            <a:ext cx="8295919" cy="5293757"/>
          </a:xfrm>
          <a:prstGeom prst="rect">
            <a:avLst/>
          </a:prstGeom>
        </p:spPr>
        <p:txBody>
          <a:bodyPr wrap="square">
            <a:spAutoFit/>
          </a:bodyPr>
          <a:lstStyle/>
          <a:p>
            <a:r>
              <a:rPr lang="en-US" sz="2600" i="1" dirty="0"/>
              <a:t>“At first, we were all a little skeptical about using a scripted curriculum … but as the weeks unfolded we realized just how much the carefully structured, step by step lessons and role plays  allowed our students  to </a:t>
            </a:r>
            <a:r>
              <a:rPr lang="en-US" sz="2600" dirty="0"/>
              <a:t>first</a:t>
            </a:r>
            <a:r>
              <a:rPr lang="en-US" sz="2600" i="1" dirty="0"/>
              <a:t> learn specific things to do and say and </a:t>
            </a:r>
            <a:r>
              <a:rPr lang="en-US" sz="2600" dirty="0"/>
              <a:t>then </a:t>
            </a:r>
            <a:r>
              <a:rPr lang="en-US" sz="2600" i="1" dirty="0"/>
              <a:t>gave them</a:t>
            </a:r>
            <a:r>
              <a:rPr lang="en-US" sz="2600" dirty="0"/>
              <a:t> </a:t>
            </a:r>
            <a:r>
              <a:rPr lang="en-US" sz="2600" i="1" dirty="0"/>
              <a:t>the time and opportunity to practice these new skills.  The ongoing, predictable format of the lessons, role plays, review and homework appeared to decrease the uncomfortableness many students feel when discussing this topic, thus allowing them to build their confidence to interact successfully with their peers.”   </a:t>
            </a:r>
            <a:endParaRPr lang="en-US" sz="2600" dirty="0"/>
          </a:p>
          <a:p>
            <a:r>
              <a:rPr lang="en-US" sz="2600" i="1" dirty="0"/>
              <a:t> </a:t>
            </a:r>
            <a:endParaRPr lang="en-US" sz="2600" dirty="0"/>
          </a:p>
          <a:p>
            <a:r>
              <a:rPr lang="en-US" sz="2600" dirty="0"/>
              <a:t>					Donna H. Carroll</a:t>
            </a:r>
          </a:p>
          <a:p>
            <a:r>
              <a:rPr lang="en-US" sz="2600" dirty="0"/>
              <a:t>					Facilitator, Brandywine School District</a:t>
            </a:r>
          </a:p>
        </p:txBody>
      </p:sp>
    </p:spTree>
    <p:extLst>
      <p:ext uri="{BB962C8B-B14F-4D97-AF65-F5344CB8AC3E}">
        <p14:creationId xmlns:p14="http://schemas.microsoft.com/office/powerpoint/2010/main" val="22562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Parent Information Center of Delaware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15A54E-CEC4-417E-BFA4-06E9DEF8F5E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95904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role as a social coach</a:t>
            </a:r>
            <a:endParaRPr lang="en-US" dirty="0"/>
          </a:p>
        </p:txBody>
      </p:sp>
      <p:sp>
        <p:nvSpPr>
          <p:cNvPr id="3" name="Content Placeholder 2"/>
          <p:cNvSpPr>
            <a:spLocks noGrp="1"/>
          </p:cNvSpPr>
          <p:nvPr>
            <p:ph idx="1"/>
          </p:nvPr>
        </p:nvSpPr>
        <p:spPr>
          <a:xfrm>
            <a:off x="1251678" y="1509823"/>
            <a:ext cx="10178322" cy="4369769"/>
          </a:xfrm>
        </p:spPr>
        <p:txBody>
          <a:bodyPr>
            <a:normAutofit/>
          </a:bodyPr>
          <a:lstStyle/>
          <a:p>
            <a:r>
              <a:rPr lang="en-US" sz="2400" dirty="0" smtClean="0"/>
              <a:t>Help your child find the right social group</a:t>
            </a:r>
          </a:p>
          <a:p>
            <a:r>
              <a:rPr lang="en-US" sz="2400" dirty="0" smtClean="0"/>
              <a:t>Remind them friendship is a choice</a:t>
            </a:r>
          </a:p>
          <a:p>
            <a:r>
              <a:rPr lang="en-US" sz="2400" dirty="0" smtClean="0"/>
              <a:t>Organize activities to practice the skills</a:t>
            </a:r>
            <a:endParaRPr lang="en-US" sz="2400" dirty="0"/>
          </a:p>
          <a:p>
            <a:r>
              <a:rPr lang="en-US" sz="2400" dirty="0" smtClean="0"/>
              <a:t>Direct them back to the skills in the curriculum or on the app</a:t>
            </a:r>
          </a:p>
          <a:p>
            <a:r>
              <a:rPr lang="en-US" sz="2400" dirty="0" smtClean="0"/>
              <a:t>Use the buzzwords and specific language from the curriculum</a:t>
            </a:r>
          </a:p>
          <a:p>
            <a:r>
              <a:rPr lang="en-US" sz="2400" dirty="0" smtClean="0"/>
              <a:t>Don’t tell your teen he or she did something wrong, offer suggestion that start with “How about if...”</a:t>
            </a:r>
          </a:p>
          <a:p>
            <a:pPr lvl="1"/>
            <a:r>
              <a:rPr lang="en-US" sz="2200" dirty="0" smtClean="0"/>
              <a:t>Example:  </a:t>
            </a:r>
            <a:r>
              <a:rPr lang="en-US" sz="2200" i="1" dirty="0" smtClean="0"/>
              <a:t>How about if next time you are trading information you ask your friend what she likes to do? </a:t>
            </a:r>
          </a:p>
          <a:p>
            <a:endParaRPr lang="en-US" dirty="0"/>
          </a:p>
        </p:txBody>
      </p:sp>
    </p:spTree>
    <p:extLst>
      <p:ext uri="{BB962C8B-B14F-4D97-AF65-F5344CB8AC3E}">
        <p14:creationId xmlns:p14="http://schemas.microsoft.com/office/powerpoint/2010/main" val="183690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08 at 3.3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956276"/>
          </a:xfrm>
          <a:prstGeom prst="rect">
            <a:avLst/>
          </a:prstGeom>
        </p:spPr>
      </p:pic>
    </p:spTree>
    <p:extLst>
      <p:ext uri="{BB962C8B-B14F-4D97-AF65-F5344CB8AC3E}">
        <p14:creationId xmlns:p14="http://schemas.microsoft.com/office/powerpoint/2010/main" val="916885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523" y="292362"/>
            <a:ext cx="8229600" cy="990600"/>
          </a:xfrm>
        </p:spPr>
        <p:txBody>
          <a:bodyPr/>
          <a:lstStyle/>
          <a:p>
            <a:r>
              <a:rPr lang="en-US" dirty="0" smtClean="0"/>
              <a:t>FriendMaker app</a:t>
            </a:r>
            <a:endParaRPr lang="en-US" dirty="0"/>
          </a:p>
        </p:txBody>
      </p:sp>
      <p:pic>
        <p:nvPicPr>
          <p:cNvPr id="4" name="Content Placeholder 3" descr="friendmaker.tiff"/>
          <p:cNvPicPr>
            <a:picLocks noGrp="1" noChangeAspect="1"/>
          </p:cNvPicPr>
          <p:nvPr>
            <p:ph idx="1"/>
          </p:nvPr>
        </p:nvPicPr>
        <p:blipFill>
          <a:blip r:embed="rId2">
            <a:extLst>
              <a:ext uri="{28A0092B-C50C-407E-A947-70E740481C1C}">
                <a14:useLocalDpi xmlns:a14="http://schemas.microsoft.com/office/drawing/2010/main" val="0"/>
              </a:ext>
            </a:extLst>
          </a:blip>
          <a:srcRect t="1159" b="1159"/>
          <a:stretch>
            <a:fillRect/>
          </a:stretch>
        </p:blipFill>
        <p:spPr>
          <a:xfrm>
            <a:off x="1690086" y="1427688"/>
            <a:ext cx="8760810" cy="5191591"/>
          </a:xfrm>
        </p:spPr>
      </p:pic>
    </p:spTree>
    <p:extLst>
      <p:ext uri="{BB962C8B-B14F-4D97-AF65-F5344CB8AC3E}">
        <p14:creationId xmlns:p14="http://schemas.microsoft.com/office/powerpoint/2010/main" val="1487785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PEERS Contacts</a:t>
            </a:r>
            <a:endParaRPr lang="en-US" dirty="0"/>
          </a:p>
        </p:txBody>
      </p:sp>
      <p:sp>
        <p:nvSpPr>
          <p:cNvPr id="3" name="Content Placeholder 2"/>
          <p:cNvSpPr>
            <a:spLocks noGrp="1"/>
          </p:cNvSpPr>
          <p:nvPr>
            <p:ph idx="1"/>
          </p:nvPr>
        </p:nvSpPr>
        <p:spPr>
          <a:xfrm>
            <a:off x="1251678" y="1449659"/>
            <a:ext cx="10178322" cy="5408341"/>
          </a:xfrm>
        </p:spPr>
        <p:txBody>
          <a:bodyPr>
            <a:normAutofit lnSpcReduction="10000"/>
          </a:bodyPr>
          <a:lstStyle/>
          <a:p>
            <a:pPr marL="0" indent="0" algn="ctr">
              <a:buNone/>
            </a:pPr>
            <a:r>
              <a:rPr lang="en-US" b="1" u="sng" dirty="0" smtClean="0"/>
              <a:t>Delaware Department of Education</a:t>
            </a:r>
          </a:p>
          <a:p>
            <a:pPr marL="0" indent="0" algn="ctr">
              <a:buNone/>
            </a:pPr>
            <a:r>
              <a:rPr lang="en-US" b="1" dirty="0" smtClean="0"/>
              <a:t>Tracy </a:t>
            </a:r>
            <a:r>
              <a:rPr lang="en-US" b="1" dirty="0" err="1" smtClean="0"/>
              <a:t>Neugabauer</a:t>
            </a:r>
            <a:endParaRPr lang="en-US" b="1" dirty="0" smtClean="0"/>
          </a:p>
          <a:p>
            <a:pPr marL="0" indent="0" algn="ctr">
              <a:buNone/>
            </a:pPr>
            <a:r>
              <a:rPr lang="en-US" smtClean="0">
                <a:hlinkClick r:id="rId2"/>
              </a:rPr>
              <a:t>Tracy.Neugabauer@doe.k12.de.us</a:t>
            </a:r>
            <a:endParaRPr lang="en-US" dirty="0" smtClean="0"/>
          </a:p>
          <a:p>
            <a:pPr marL="0" indent="0" algn="ctr">
              <a:buNone/>
            </a:pPr>
            <a:endParaRPr lang="en-US" dirty="0"/>
          </a:p>
          <a:p>
            <a:pPr marL="0" indent="0" algn="ctr">
              <a:buNone/>
            </a:pPr>
            <a:r>
              <a:rPr lang="en-US" b="1" u="sng" dirty="0" smtClean="0"/>
              <a:t>Delaware Positive Behavior Support Project</a:t>
            </a:r>
          </a:p>
          <a:p>
            <a:pPr marL="0" indent="0" algn="ctr">
              <a:buNone/>
            </a:pPr>
            <a:r>
              <a:rPr lang="en-US" b="1" dirty="0" smtClean="0"/>
              <a:t>Debby Boyer</a:t>
            </a:r>
          </a:p>
          <a:p>
            <a:pPr marL="0" indent="0" algn="ctr">
              <a:buNone/>
            </a:pPr>
            <a:r>
              <a:rPr lang="en-US" dirty="0" smtClean="0">
                <a:hlinkClick r:id="rId3"/>
              </a:rPr>
              <a:t>dboyer@udel.edu</a:t>
            </a:r>
            <a:endParaRPr lang="en-US" dirty="0"/>
          </a:p>
          <a:p>
            <a:pPr marL="0" indent="0" algn="ctr">
              <a:buNone/>
            </a:pPr>
            <a:r>
              <a:rPr lang="en-US" b="1" dirty="0" smtClean="0"/>
              <a:t>Susan Veenema</a:t>
            </a:r>
          </a:p>
          <a:p>
            <a:pPr marL="0" indent="0" algn="ctr">
              <a:buNone/>
            </a:pPr>
            <a:r>
              <a:rPr lang="en-US" dirty="0" smtClean="0">
                <a:hlinkClick r:id="rId4"/>
              </a:rPr>
              <a:t>susanv@udel.edu</a:t>
            </a:r>
            <a:endParaRPr lang="en-US" dirty="0" smtClean="0"/>
          </a:p>
          <a:p>
            <a:pPr marL="0" indent="0" algn="ctr">
              <a:buNone/>
            </a:pPr>
            <a:endParaRPr lang="en-US" dirty="0" smtClean="0"/>
          </a:p>
          <a:p>
            <a:pPr marL="0" indent="0" algn="ctr">
              <a:buNone/>
            </a:pPr>
            <a:r>
              <a:rPr lang="en-US" b="1" u="sng" dirty="0"/>
              <a:t>Parent Information Center Delaware</a:t>
            </a:r>
          </a:p>
          <a:p>
            <a:pPr marL="0" indent="0" algn="ctr">
              <a:buNone/>
            </a:pPr>
            <a:r>
              <a:rPr lang="en-US" dirty="0" err="1"/>
              <a:t>www.picofdel.org</a:t>
            </a:r>
            <a:endParaRPr lang="en-US" dirty="0"/>
          </a:p>
          <a:p>
            <a:pPr marL="0" indent="0" algn="ctr">
              <a:buNone/>
            </a:pPr>
            <a:r>
              <a:rPr lang="en-US" dirty="0"/>
              <a:t>302-999-7394</a:t>
            </a:r>
          </a:p>
          <a:p>
            <a:pPr marL="0" indent="0" algn="ctr">
              <a:buNone/>
            </a:pPr>
            <a:endParaRPr lang="en-US" dirty="0"/>
          </a:p>
        </p:txBody>
      </p:sp>
    </p:spTree>
    <p:extLst>
      <p:ext uri="{BB962C8B-B14F-4D97-AF65-F5344CB8AC3E}">
        <p14:creationId xmlns:p14="http://schemas.microsoft.com/office/powerpoint/2010/main" val="2066847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1251678" y="1417835"/>
            <a:ext cx="10178322" cy="4461758"/>
          </a:xfrm>
        </p:spPr>
        <p:txBody>
          <a:bodyPr>
            <a:normAutofit/>
          </a:bodyPr>
          <a:lstStyle/>
          <a:p>
            <a:r>
              <a:rPr lang="en-US" sz="2400" dirty="0" smtClean="0"/>
              <a:t>Why are skills for making and keeping friends important?</a:t>
            </a:r>
          </a:p>
          <a:p>
            <a:r>
              <a:rPr lang="en-US" sz="2400" dirty="0" smtClean="0"/>
              <a:t>How can we teach these skills using PEERS?</a:t>
            </a:r>
          </a:p>
          <a:p>
            <a:r>
              <a:rPr lang="en-US" sz="2400" dirty="0" smtClean="0"/>
              <a:t>Walk through Week 1 lesson -  Trading information</a:t>
            </a:r>
          </a:p>
          <a:p>
            <a:r>
              <a:rPr lang="en-US" sz="2400" dirty="0" smtClean="0"/>
              <a:t>Walk through Week 6 – Starting and Joining Conversations</a:t>
            </a:r>
          </a:p>
          <a:p>
            <a:r>
              <a:rPr lang="en-US" sz="2400" dirty="0" smtClean="0"/>
              <a:t>PEERS Resources</a:t>
            </a:r>
          </a:p>
          <a:p>
            <a:pPr lvl="1"/>
            <a:r>
              <a:rPr lang="en-US" sz="2200" dirty="0" smtClean="0"/>
              <a:t>PEERS groups in Delaware</a:t>
            </a:r>
          </a:p>
          <a:p>
            <a:pPr lvl="1"/>
            <a:r>
              <a:rPr lang="en-US" sz="2200" dirty="0" err="1" smtClean="0"/>
              <a:t>Friendmaker</a:t>
            </a:r>
            <a:r>
              <a:rPr lang="en-US" sz="2200" dirty="0" smtClean="0"/>
              <a:t> app</a:t>
            </a:r>
          </a:p>
          <a:p>
            <a:pPr lvl="1"/>
            <a:r>
              <a:rPr lang="en-US" sz="2200" dirty="0" smtClean="0"/>
              <a:t>Books</a:t>
            </a:r>
          </a:p>
          <a:p>
            <a:r>
              <a:rPr lang="en-US" sz="2400" dirty="0" smtClean="0"/>
              <a:t>How to be a social coach</a:t>
            </a:r>
            <a:r>
              <a:rPr lang="en-US" dirty="0" smtClean="0"/>
              <a:t>	 </a:t>
            </a:r>
            <a:endParaRPr lang="en-US" dirty="0"/>
          </a:p>
        </p:txBody>
      </p:sp>
    </p:spTree>
    <p:extLst>
      <p:ext uri="{BB962C8B-B14F-4D97-AF65-F5344CB8AC3E}">
        <p14:creationId xmlns:p14="http://schemas.microsoft.com/office/powerpoint/2010/main" val="51799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910" y="370173"/>
            <a:ext cx="8665298" cy="2522316"/>
          </a:xfrm>
        </p:spPr>
        <p:txBody>
          <a:bodyPr>
            <a:normAutofit fontScale="90000"/>
          </a:bodyPr>
          <a:lstStyle/>
          <a:p>
            <a:r>
              <a:rPr lang="en-US" dirty="0" smtClean="0"/>
              <a:t>WHY do you think we should be teaching adolescents about social skills? </a:t>
            </a:r>
            <a:endParaRPr lang="en-US" dirty="0"/>
          </a:p>
        </p:txBody>
      </p:sp>
      <p:pic>
        <p:nvPicPr>
          <p:cNvPr id="3" name="Picture 2" descr="sb-blog_youth engag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3029610"/>
            <a:ext cx="5080000" cy="3556000"/>
          </a:xfrm>
          <a:prstGeom prst="rect">
            <a:avLst/>
          </a:prstGeom>
        </p:spPr>
      </p:pic>
    </p:spTree>
    <p:extLst>
      <p:ext uri="{BB962C8B-B14F-4D97-AF65-F5344CB8AC3E}">
        <p14:creationId xmlns:p14="http://schemas.microsoft.com/office/powerpoint/2010/main" val="108059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9-08 at 3.56.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928"/>
            <a:ext cx="9144000" cy="6839073"/>
          </a:xfrm>
          <a:prstGeom prst="rect">
            <a:avLst/>
          </a:prstGeom>
        </p:spPr>
      </p:pic>
    </p:spTree>
    <p:extLst>
      <p:ext uri="{BB962C8B-B14F-4D97-AF65-F5344CB8AC3E}">
        <p14:creationId xmlns:p14="http://schemas.microsoft.com/office/powerpoint/2010/main" val="1582312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9-08 at 3.5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099231" cy="6858000"/>
          </a:xfrm>
          <a:prstGeom prst="rect">
            <a:avLst/>
          </a:prstGeom>
        </p:spPr>
      </p:pic>
    </p:spTree>
    <p:extLst>
      <p:ext uri="{BB962C8B-B14F-4D97-AF65-F5344CB8AC3E}">
        <p14:creationId xmlns:p14="http://schemas.microsoft.com/office/powerpoint/2010/main" val="113131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9-08 at 3.56.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4005"/>
            <a:ext cx="9144000" cy="6962005"/>
          </a:xfrm>
          <a:prstGeom prst="rect">
            <a:avLst/>
          </a:prstGeom>
        </p:spPr>
      </p:pic>
    </p:spTree>
    <p:extLst>
      <p:ext uri="{BB962C8B-B14F-4D97-AF65-F5344CB8AC3E}">
        <p14:creationId xmlns:p14="http://schemas.microsoft.com/office/powerpoint/2010/main" val="24129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28" y="533400"/>
            <a:ext cx="8229600" cy="990600"/>
          </a:xfrm>
        </p:spPr>
        <p:txBody>
          <a:bodyPr>
            <a:normAutofit fontScale="90000"/>
          </a:bodyPr>
          <a:lstStyle/>
          <a:p>
            <a:pPr algn="ctr"/>
            <a:r>
              <a:rPr lang="en-US" dirty="0" smtClean="0"/>
              <a:t>	</a:t>
            </a:r>
            <a:r>
              <a:rPr lang="en-US" sz="4400" dirty="0" smtClean="0"/>
              <a:t>Why </a:t>
            </a:r>
            <a:r>
              <a:rPr lang="en-US" sz="4400" dirty="0"/>
              <a:t>PEERS for Social Skills?</a:t>
            </a:r>
          </a:p>
        </p:txBody>
      </p:sp>
      <p:pic>
        <p:nvPicPr>
          <p:cNvPr id="5" name="Content Placeholder 4" descr="51S-6t4ZgyL._SX258_BO1,204,203,200_.jpg"/>
          <p:cNvPicPr>
            <a:picLocks noGrp="1" noChangeAspect="1"/>
          </p:cNvPicPr>
          <p:nvPr>
            <p:ph idx="1"/>
          </p:nvPr>
        </p:nvPicPr>
        <p:blipFill>
          <a:blip r:embed="rId2">
            <a:extLst>
              <a:ext uri="{28A0092B-C50C-407E-A947-70E740481C1C}">
                <a14:useLocalDpi xmlns:a14="http://schemas.microsoft.com/office/drawing/2010/main" val="0"/>
              </a:ext>
            </a:extLst>
          </a:blip>
          <a:srcRect l="-58389" r="-58389"/>
          <a:stretch>
            <a:fillRect/>
          </a:stretch>
        </p:blipFill>
        <p:spPr>
          <a:xfrm>
            <a:off x="2399553" y="1865946"/>
            <a:ext cx="7206478" cy="4297241"/>
          </a:xfrm>
        </p:spPr>
      </p:pic>
    </p:spTree>
    <p:extLst>
      <p:ext uri="{BB962C8B-B14F-4D97-AF65-F5344CB8AC3E}">
        <p14:creationId xmlns:p14="http://schemas.microsoft.com/office/powerpoint/2010/main" val="180259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858</TotalTime>
  <Words>1389</Words>
  <Application>Microsoft Macintosh PowerPoint</Application>
  <PresentationFormat>Widescreen</PresentationFormat>
  <Paragraphs>202</Paragraphs>
  <Slides>33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Calibri</vt:lpstr>
      <vt:lpstr>Gill Sans MT</vt:lpstr>
      <vt:lpstr>Impact</vt:lpstr>
      <vt:lpstr>Wingdings</vt:lpstr>
      <vt:lpstr>Arial</vt:lpstr>
      <vt:lpstr>Badge</vt:lpstr>
      <vt:lpstr>Office Theme</vt:lpstr>
      <vt:lpstr>HELPING YOUR CHILD IMPROVE Social Skills</vt:lpstr>
      <vt:lpstr>PowerPoint Presentation</vt:lpstr>
      <vt:lpstr>PowerPoint Presentation</vt:lpstr>
      <vt:lpstr>Overview</vt:lpstr>
      <vt:lpstr>WHY do you think we should be teaching adolescents about social skills? </vt:lpstr>
      <vt:lpstr>PowerPoint Presentation</vt:lpstr>
      <vt:lpstr>PowerPoint Presentation</vt:lpstr>
      <vt:lpstr>PowerPoint Presentation</vt:lpstr>
      <vt:lpstr> Why PEERS for Social Skills?</vt:lpstr>
      <vt:lpstr>Why PEERS?</vt:lpstr>
      <vt:lpstr>Teaching Methods </vt:lpstr>
      <vt:lpstr>Role Plays</vt:lpstr>
      <vt:lpstr>What does denzel think?</vt:lpstr>
      <vt:lpstr>Theory of mind or “Tuning in” to others</vt:lpstr>
      <vt:lpstr>How theory of mind develops</vt:lpstr>
      <vt:lpstr>Helping children develop theory of mind</vt:lpstr>
      <vt:lpstr>Perspective taking Questions</vt:lpstr>
      <vt:lpstr>PowerPoint Presentation</vt:lpstr>
      <vt:lpstr>PowerPoint Presentation</vt:lpstr>
      <vt:lpstr>Characteristics of Good Friendships</vt:lpstr>
      <vt:lpstr>Didactic lesson: Trading information</vt:lpstr>
      <vt:lpstr>Sample Lesson</vt:lpstr>
      <vt:lpstr>Lesson Review and Teen Activity </vt:lpstr>
      <vt:lpstr>Didactic Lesson:  Appropriate use of humor PEERS Week 5 </vt:lpstr>
      <vt:lpstr>What is your humor feedback telling you?</vt:lpstr>
      <vt:lpstr>Didactic Lesson:  Starting and Joining Conversations PEERS Week 6</vt:lpstr>
      <vt:lpstr>Where can I find a Peers group?</vt:lpstr>
      <vt:lpstr>Question: What are some of the personal changes you have experienced throughout the school year?</vt:lpstr>
      <vt:lpstr>PowerPoint Presentation</vt:lpstr>
      <vt:lpstr>Parents role as a social coach</vt:lpstr>
      <vt:lpstr>PowerPoint Presentation</vt:lpstr>
      <vt:lpstr>FriendMaker app</vt:lpstr>
      <vt:lpstr>PEERS Contacts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Veenema, Susan</dc:creator>
  <cp:lastModifiedBy>Susan Veenema</cp:lastModifiedBy>
  <cp:revision>41</cp:revision>
  <dcterms:created xsi:type="dcterms:W3CDTF">2017-06-13T12:10:37Z</dcterms:created>
  <dcterms:modified xsi:type="dcterms:W3CDTF">2017-06-19T19:51:13Z</dcterms:modified>
</cp:coreProperties>
</file>