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7"/>
  </p:notesMasterIdLst>
  <p:sldIdLst>
    <p:sldId id="256" r:id="rId2"/>
    <p:sldId id="257" r:id="rId3"/>
    <p:sldId id="258" r:id="rId4"/>
    <p:sldId id="259" r:id="rId5"/>
    <p:sldId id="263" r:id="rId6"/>
    <p:sldId id="262" r:id="rId7"/>
    <p:sldId id="309" r:id="rId8"/>
    <p:sldId id="310" r:id="rId9"/>
    <p:sldId id="311" r:id="rId10"/>
    <p:sldId id="312" r:id="rId11"/>
    <p:sldId id="307" r:id="rId12"/>
    <p:sldId id="266" r:id="rId13"/>
    <p:sldId id="265" r:id="rId14"/>
    <p:sldId id="267" r:id="rId15"/>
    <p:sldId id="268" r:id="rId16"/>
    <p:sldId id="272" r:id="rId17"/>
    <p:sldId id="270" r:id="rId18"/>
    <p:sldId id="271" r:id="rId19"/>
    <p:sldId id="273" r:id="rId20"/>
    <p:sldId id="284" r:id="rId21"/>
    <p:sldId id="285" r:id="rId22"/>
    <p:sldId id="274" r:id="rId23"/>
    <p:sldId id="278" r:id="rId24"/>
    <p:sldId id="279" r:id="rId25"/>
    <p:sldId id="281" r:id="rId26"/>
    <p:sldId id="294" r:id="rId27"/>
    <p:sldId id="282" r:id="rId28"/>
    <p:sldId id="287" r:id="rId29"/>
    <p:sldId id="275" r:id="rId30"/>
    <p:sldId id="296" r:id="rId31"/>
    <p:sldId id="277" r:id="rId32"/>
    <p:sldId id="295" r:id="rId33"/>
    <p:sldId id="288" r:id="rId34"/>
    <p:sldId id="290" r:id="rId35"/>
    <p:sldId id="291" r:id="rId36"/>
    <p:sldId id="292" r:id="rId37"/>
    <p:sldId id="297" r:id="rId38"/>
    <p:sldId id="298" r:id="rId39"/>
    <p:sldId id="299" r:id="rId40"/>
    <p:sldId id="300" r:id="rId41"/>
    <p:sldId id="301" r:id="rId42"/>
    <p:sldId id="306" r:id="rId43"/>
    <p:sldId id="302" r:id="rId44"/>
    <p:sldId id="304" r:id="rId45"/>
    <p:sldId id="3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9" autoAdjust="0"/>
    <p:restoredTop sz="92922"/>
  </p:normalViewPr>
  <p:slideViewPr>
    <p:cSldViewPr snapToGrid="0">
      <p:cViewPr varScale="1">
        <p:scale>
          <a:sx n="89" d="100"/>
          <a:sy n="89" d="100"/>
        </p:scale>
        <p:origin x="102"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D1CF5-466B-4441-990C-FD475E5C32B4}" type="datetimeFigureOut">
              <a:rPr lang="en-US" smtClean="0"/>
              <a:t>6/20/2017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11329-4DFC-46BC-A8CB-0A913853FD7B}" type="slidenum">
              <a:rPr lang="en-US" smtClean="0"/>
              <a:t>‹#›</a:t>
            </a:fld>
            <a:endParaRPr lang="en-US"/>
          </a:p>
        </p:txBody>
      </p:sp>
    </p:spTree>
    <p:extLst>
      <p:ext uri="{BB962C8B-B14F-4D97-AF65-F5344CB8AC3E}">
        <p14:creationId xmlns:p14="http://schemas.microsoft.com/office/powerpoint/2010/main" val="276451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Word:</a:t>
            </a:r>
            <a:r>
              <a:rPr lang="en-US" baseline="0" dirty="0" smtClean="0"/>
              <a:t> regulate-modify/changing </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4</a:t>
            </a:fld>
            <a:endParaRPr lang="en-US"/>
          </a:p>
        </p:txBody>
      </p:sp>
    </p:spTree>
    <p:extLst>
      <p:ext uri="{BB962C8B-B14F-4D97-AF65-F5344CB8AC3E}">
        <p14:creationId xmlns:p14="http://schemas.microsoft.com/office/powerpoint/2010/main" val="169182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learn to adjust their level of alertness</a:t>
            </a:r>
            <a:r>
              <a:rPr lang="en-US" baseline="0" dirty="0" smtClean="0"/>
              <a:t> or “self regulate” their behavior across settings and situations.   But first, they must understand what their body feels like in each zone and have a vocabulary of feeling words.  </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38</a:t>
            </a:fld>
            <a:endParaRPr lang="en-US"/>
          </a:p>
        </p:txBody>
      </p:sp>
    </p:spTree>
    <p:extLst>
      <p:ext uri="{BB962C8B-B14F-4D97-AF65-F5344CB8AC3E}">
        <p14:creationId xmlns:p14="http://schemas.microsoft.com/office/powerpoint/2010/main" val="386805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Reinforce-  all feelings are okay but may be unexpected</a:t>
            </a:r>
            <a:r>
              <a:rPr lang="en-US" baseline="0" dirty="0" smtClean="0"/>
              <a:t> to other people depending on the situation</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40</a:t>
            </a:fld>
            <a:endParaRPr lang="en-US"/>
          </a:p>
        </p:txBody>
      </p:sp>
    </p:spTree>
    <p:extLst>
      <p:ext uri="{BB962C8B-B14F-4D97-AF65-F5344CB8AC3E}">
        <p14:creationId xmlns:p14="http://schemas.microsoft.com/office/powerpoint/2010/main" val="384094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 way to practice</a:t>
            </a:r>
            <a:r>
              <a:rPr lang="en-US" baseline="0" dirty="0" smtClean="0"/>
              <a:t> and categorize coping strategies</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41</a:t>
            </a:fld>
            <a:endParaRPr lang="en-US"/>
          </a:p>
        </p:txBody>
      </p:sp>
    </p:spTree>
    <p:extLst>
      <p:ext uri="{BB962C8B-B14F-4D97-AF65-F5344CB8AC3E}">
        <p14:creationId xmlns:p14="http://schemas.microsoft.com/office/powerpoint/2010/main" val="349462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you can link social skill concepts into student point cards to encourage self regulation</a:t>
            </a:r>
            <a:r>
              <a:rPr lang="en-US" baseline="0" dirty="0" smtClean="0"/>
              <a:t> and also to monitor mood throughout the school day (student circles which zone he is in at the beginning of each period).</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42</a:t>
            </a:fld>
            <a:endParaRPr lang="en-US"/>
          </a:p>
        </p:txBody>
      </p:sp>
    </p:spTree>
    <p:extLst>
      <p:ext uri="{BB962C8B-B14F-4D97-AF65-F5344CB8AC3E}">
        <p14:creationId xmlns:p14="http://schemas.microsoft.com/office/powerpoint/2010/main" val="153744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68D5C-AB97-F54D-97E0-359A0037D5CF}" type="slidenum">
              <a:rPr lang="en-US" smtClean="0"/>
              <a:t>45</a:t>
            </a:fld>
            <a:endParaRPr lang="en-US"/>
          </a:p>
        </p:txBody>
      </p:sp>
    </p:spTree>
    <p:extLst>
      <p:ext uri="{BB962C8B-B14F-4D97-AF65-F5344CB8AC3E}">
        <p14:creationId xmlns:p14="http://schemas.microsoft.com/office/powerpoint/2010/main" val="373056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Denzel doesn’t realize that his dad needs</a:t>
            </a:r>
            <a:r>
              <a:rPr lang="en-US" baseline="0" dirty="0" smtClean="0"/>
              <a:t> more information to understand what he is talking about.  He thinks his dad sees and thinks the same way he does.</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7</a:t>
            </a:fld>
            <a:endParaRPr lang="en-US"/>
          </a:p>
        </p:txBody>
      </p:sp>
    </p:spTree>
    <p:extLst>
      <p:ext uri="{BB962C8B-B14F-4D97-AF65-F5344CB8AC3E}">
        <p14:creationId xmlns:p14="http://schemas.microsoft.com/office/powerpoint/2010/main" val="339401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False</a:t>
            </a:r>
            <a:r>
              <a:rPr lang="en-US" b="1" baseline="0" dirty="0" smtClean="0"/>
              <a:t> beliefs example</a:t>
            </a:r>
            <a:r>
              <a:rPr lang="en-US" baseline="0" dirty="0" smtClean="0"/>
              <a:t>:  </a:t>
            </a:r>
            <a:r>
              <a:rPr lang="en-US" dirty="0" smtClean="0">
                <a:effectLst/>
              </a:rPr>
              <a:t>Imagine you are handed a box of your </a:t>
            </a:r>
            <a:r>
              <a:rPr lang="en-US" dirty="0" err="1" smtClean="0">
                <a:effectLst/>
              </a:rPr>
              <a:t>favourite</a:t>
            </a:r>
            <a:r>
              <a:rPr lang="en-US" dirty="0" smtClean="0">
                <a:effectLst/>
              </a:rPr>
              <a:t> candy. When you open the box, you see that it is filled with pencils instead of candy. If your friend suddenly came into the room and saw the closed box with pictures of candy on it, what would he or she think was inside? If you answered “candy”, then you understand “false beliefs”, which means you know that someone can believe something that is not true because they don’t share the same knowledge that you do. </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9</a:t>
            </a:fld>
            <a:endParaRPr lang="en-US"/>
          </a:p>
        </p:txBody>
      </p:sp>
    </p:spTree>
    <p:extLst>
      <p:ext uri="{BB962C8B-B14F-4D97-AF65-F5344CB8AC3E}">
        <p14:creationId xmlns:p14="http://schemas.microsoft.com/office/powerpoint/2010/main" val="198315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21</a:t>
            </a:fld>
            <a:endParaRPr lang="en-US"/>
          </a:p>
        </p:txBody>
      </p:sp>
    </p:spTree>
    <p:extLst>
      <p:ext uri="{BB962C8B-B14F-4D97-AF65-F5344CB8AC3E}">
        <p14:creationId xmlns:p14="http://schemas.microsoft.com/office/powerpoint/2010/main" val="53522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CSEFEL</a:t>
            </a:r>
            <a:r>
              <a:rPr lang="en-US" baseline="0" dirty="0" smtClean="0"/>
              <a:t> booklist handout</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27</a:t>
            </a:fld>
            <a:endParaRPr lang="en-US"/>
          </a:p>
        </p:txBody>
      </p:sp>
    </p:spTree>
    <p:extLst>
      <p:ext uri="{BB962C8B-B14F-4D97-AF65-F5344CB8AC3E}">
        <p14:creationId xmlns:p14="http://schemas.microsoft.com/office/powerpoint/2010/main" val="340493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how to teach</a:t>
            </a:r>
            <a:r>
              <a:rPr lang="en-US" baseline="0" dirty="0" smtClean="0"/>
              <a:t> about thoughts and ways to explain social expectations to kids using social stories and children’s literature we can continue talking about perspective taking.</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28</a:t>
            </a:fld>
            <a:endParaRPr lang="en-US"/>
          </a:p>
        </p:txBody>
      </p:sp>
    </p:spTree>
    <p:extLst>
      <p:ext uri="{BB962C8B-B14F-4D97-AF65-F5344CB8AC3E}">
        <p14:creationId xmlns:p14="http://schemas.microsoft.com/office/powerpoint/2010/main" val="387163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kids have to know what is expected in a given situation.  Try this tip at home:  Before</a:t>
            </a:r>
            <a:r>
              <a:rPr lang="en-US" baseline="0" dirty="0" smtClean="0"/>
              <a:t> bringing your child to a new setting or situation, try using the expected vs unexpected behavior language rather than “good” or “bad” behavior.</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29</a:t>
            </a:fld>
            <a:endParaRPr lang="en-US"/>
          </a:p>
        </p:txBody>
      </p:sp>
    </p:spTree>
    <p:extLst>
      <p:ext uri="{BB962C8B-B14F-4D97-AF65-F5344CB8AC3E}">
        <p14:creationId xmlns:p14="http://schemas.microsoft.com/office/powerpoint/2010/main" val="199542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practice this skill at home, while watching a movie</a:t>
            </a:r>
            <a:br>
              <a:rPr lang="en-US" dirty="0" smtClean="0"/>
            </a:br>
            <a:r>
              <a:rPr lang="en-US" dirty="0" smtClean="0"/>
              <a:t>handout</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32</a:t>
            </a:fld>
            <a:endParaRPr lang="en-US"/>
          </a:p>
        </p:txBody>
      </p:sp>
    </p:spTree>
    <p:extLst>
      <p:ext uri="{BB962C8B-B14F-4D97-AF65-F5344CB8AC3E}">
        <p14:creationId xmlns:p14="http://schemas.microsoft.com/office/powerpoint/2010/main" val="130892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help</a:t>
            </a:r>
            <a:r>
              <a:rPr lang="en-US" baseline="0" dirty="0" smtClean="0"/>
              <a:t> children understand how to keep people thinking about us the way we want.</a:t>
            </a:r>
            <a:endParaRPr lang="en-US" dirty="0"/>
          </a:p>
        </p:txBody>
      </p:sp>
      <p:sp>
        <p:nvSpPr>
          <p:cNvPr id="4" name="Slide Number Placeholder 3"/>
          <p:cNvSpPr>
            <a:spLocks noGrp="1"/>
          </p:cNvSpPr>
          <p:nvPr>
            <p:ph type="sldNum" sz="quarter" idx="10"/>
          </p:nvPr>
        </p:nvSpPr>
        <p:spPr/>
        <p:txBody>
          <a:bodyPr/>
          <a:lstStyle/>
          <a:p>
            <a:fld id="{7D311329-4DFC-46BC-A8CB-0A913853FD7B}" type="slidenum">
              <a:rPr lang="en-US" smtClean="0"/>
              <a:t>33</a:t>
            </a:fld>
            <a:endParaRPr lang="en-US"/>
          </a:p>
        </p:txBody>
      </p:sp>
    </p:spTree>
    <p:extLst>
      <p:ext uri="{BB962C8B-B14F-4D97-AF65-F5344CB8AC3E}">
        <p14:creationId xmlns:p14="http://schemas.microsoft.com/office/powerpoint/2010/main" val="217111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160EA64-D806-43AC-9DF2-F8C432F32B4C}" type="datetimeFigureOut">
              <a:rPr lang="en-US" smtClean="0"/>
              <a:t>6/20/2017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8A7A6979-0714-4377-B894-6BE4C2D6E202}"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384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87992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7890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4935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160EA64-D806-43AC-9DF2-F8C432F32B4C}" type="datetimeFigureOut">
              <a:rPr lang="en-US" smtClean="0"/>
              <a:t>6/20/2017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8A7A6979-0714-4377-B894-6BE4C2D6E202}"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741119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4402278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6/20/2017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6223742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6088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4565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D1BE4249-C0D0-4B06-8692-E8BB871AF643}" type="datetimeFigureOut">
              <a:rPr lang="en-US" smtClean="0"/>
              <a:t>6/20/2017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8A7A6979-0714-4377-B894-6BE4C2D6E202}"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279692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042B0DB6-F5C7-45FB-8CF3-31B45F9C2DAC}" type="datetimeFigureOut">
              <a:rPr lang="en-US" smtClean="0"/>
              <a:t>6/20/2017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0927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160EA64-D806-43AC-9DF2-F8C432F32B4C}" type="datetimeFigureOut">
              <a:rPr lang="en-US" smtClean="0"/>
              <a:t>6/20/2017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A7A6979-0714-4377-B894-6BE4C2D6E202}"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16469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jillkuzma.files.wordpress.com/2014/01/talk-think-bubbles-new.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jillkuzma.files.wordpress.com/2014/01/talk-think-bubbles-new.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file:///\\uno.oet.udel.edu\CDS\Projects\Positive%20Behavioral%20Supports\2016-2017%20Training%20&amp;%20TA\PIC%20Trainings\elementary%20social%20skills%20PIC\janes%20bubbles.ppt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file:///\\uno.oet.udel.edu\CDS\Projects\Positive%20Behavioral%20Supports\2016-2017%20Training%20&amp;%20TA\PIC%20Trainings\elementary%20social%20skills%20PIC\josalynn%20can%20be%20happy%20at%20school.pptx"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juliacookonline.com/books/" TargetMode="External"/><Relationship Id="rId5" Type="http://schemas.openxmlformats.org/officeDocument/2006/relationships/image" Target="../media/image26.png"/><Relationship Id="rId4" Type="http://schemas.openxmlformats.org/officeDocument/2006/relationships/hyperlink" Target="http://booksthathealkids.blogspot.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0B1jXwQR3tC3pWndiV0RPMmpUS28/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r9IDJ5bjUAhVFcT4KHW8cDDkQjRwIBw&amp;url=http://www.danacopeconsulting.com/self-regulation-for-success.html&amp;psig=AFQjCNEDj_cz1_WMHCN6MAeESslUX2rUIQ&amp;ust=1497373534953954"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ooksthathealkids.blogspot.com/" TargetMode="External"/><Relationship Id="rId2" Type="http://schemas.openxmlformats.org/officeDocument/2006/relationships/hyperlink" Target="http://www.juliacookonline.com/" TargetMode="External"/><Relationship Id="rId1" Type="http://schemas.openxmlformats.org/officeDocument/2006/relationships/slideLayout" Target="../slideLayouts/slideLayout2.xml"/><Relationship Id="rId4" Type="http://schemas.openxmlformats.org/officeDocument/2006/relationships/hyperlink" Target="https://jillkuzma.wordpress.com/abou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Tracy.Neugabauer@doe.k12.de.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robertsn@udel.edu" TargetMode="External"/><Relationship Id="rId4" Type="http://schemas.openxmlformats.org/officeDocument/2006/relationships/hyperlink" Target="mailto:susanv@udel.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Social thinking for elementary students</a:t>
            </a:r>
            <a:endParaRPr lang="en-US" sz="8000" dirty="0"/>
          </a:p>
        </p:txBody>
      </p:sp>
      <p:pic>
        <p:nvPicPr>
          <p:cNvPr id="4" name="Picture 3"/>
          <p:cNvPicPr>
            <a:picLocks noChangeAspect="1"/>
          </p:cNvPicPr>
          <p:nvPr/>
        </p:nvPicPr>
        <p:blipFill>
          <a:blip r:embed="rId2"/>
          <a:stretch>
            <a:fillRect/>
          </a:stretch>
        </p:blipFill>
        <p:spPr>
          <a:xfrm>
            <a:off x="8601244" y="5420839"/>
            <a:ext cx="3158002" cy="1213209"/>
          </a:xfrm>
          <a:prstGeom prst="rect">
            <a:avLst/>
          </a:prstGeom>
        </p:spPr>
      </p:pic>
    </p:spTree>
    <p:extLst>
      <p:ext uri="{BB962C8B-B14F-4D97-AF65-F5344CB8AC3E}">
        <p14:creationId xmlns:p14="http://schemas.microsoft.com/office/powerpoint/2010/main" val="2451517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children develop theory of mind</a:t>
            </a:r>
            <a:endParaRPr lang="en-US" dirty="0"/>
          </a:p>
        </p:txBody>
      </p:sp>
      <p:sp>
        <p:nvSpPr>
          <p:cNvPr id="3" name="Content Placeholder 2"/>
          <p:cNvSpPr>
            <a:spLocks noGrp="1"/>
          </p:cNvSpPr>
          <p:nvPr>
            <p:ph idx="1"/>
          </p:nvPr>
        </p:nvSpPr>
        <p:spPr/>
        <p:txBody>
          <a:bodyPr/>
          <a:lstStyle/>
          <a:p>
            <a:r>
              <a:rPr lang="en-US" dirty="0" smtClean="0"/>
              <a:t>Put into words what you are both thinking and feeling when talking with your child</a:t>
            </a:r>
          </a:p>
          <a:p>
            <a:r>
              <a:rPr lang="en-US" dirty="0" smtClean="0"/>
              <a:t>Follow your child’s lead – observe their interests and join in play by copying his/her actions and adding ideas</a:t>
            </a:r>
          </a:p>
          <a:p>
            <a:r>
              <a:rPr lang="en-US" dirty="0" smtClean="0"/>
              <a:t>Use “tuning in language” – put your own and your child’s perspective into words (“I see that you are smiling and happy, you must really like your present!”)</a:t>
            </a:r>
          </a:p>
          <a:p>
            <a:r>
              <a:rPr lang="en-US" dirty="0" smtClean="0"/>
              <a:t>Role play with your child when you pretend together – role play helps children to think about and act out other peoples’ perspectives</a:t>
            </a:r>
          </a:p>
          <a:p>
            <a:r>
              <a:rPr lang="en-US" dirty="0" smtClean="0"/>
              <a:t>Use books to talk about the characters thoughts and feelings</a:t>
            </a:r>
            <a:endParaRPr lang="en-US" dirty="0"/>
          </a:p>
        </p:txBody>
      </p:sp>
      <p:sp>
        <p:nvSpPr>
          <p:cNvPr id="4" name="TextBox 3"/>
          <p:cNvSpPr txBox="1"/>
          <p:nvPr/>
        </p:nvSpPr>
        <p:spPr>
          <a:xfrm>
            <a:off x="1606061" y="6291076"/>
            <a:ext cx="9823939" cy="369332"/>
          </a:xfrm>
          <a:prstGeom prst="rect">
            <a:avLst/>
          </a:prstGeom>
          <a:noFill/>
        </p:spPr>
        <p:txBody>
          <a:bodyPr wrap="square" rtlCol="0">
            <a:spAutoFit/>
          </a:bodyPr>
          <a:lstStyle/>
          <a:p>
            <a:r>
              <a:rPr lang="en-US" dirty="0"/>
              <a:t>http://www.hanen.org/helpful-info/articles/tuning-in-to-others-how-young-children-develop.aspx</a:t>
            </a:r>
          </a:p>
        </p:txBody>
      </p:sp>
    </p:spTree>
    <p:extLst>
      <p:ext uri="{BB962C8B-B14F-4D97-AF65-F5344CB8AC3E}">
        <p14:creationId xmlns:p14="http://schemas.microsoft.com/office/powerpoint/2010/main" val="2595327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Lens… social thinking</a:t>
            </a:r>
            <a:endParaRPr lang="en-US" dirty="0"/>
          </a:p>
        </p:txBody>
      </p:sp>
      <p:pic>
        <p:nvPicPr>
          <p:cNvPr id="4" name="Content Placeholder 3"/>
          <p:cNvPicPr>
            <a:picLocks noGrp="1" noChangeAspect="1"/>
          </p:cNvPicPr>
          <p:nvPr>
            <p:ph idx="1"/>
          </p:nvPr>
        </p:nvPicPr>
        <p:blipFill>
          <a:blip r:embed="rId2"/>
          <a:stretch>
            <a:fillRect/>
          </a:stretch>
        </p:blipFill>
        <p:spPr>
          <a:xfrm>
            <a:off x="1225660" y="2263153"/>
            <a:ext cx="2209800" cy="2714625"/>
          </a:xfrm>
          <a:prstGeom prst="rect">
            <a:avLst/>
          </a:prstGeom>
        </p:spPr>
      </p:pic>
      <p:pic>
        <p:nvPicPr>
          <p:cNvPr id="5" name="Picture 4"/>
          <p:cNvPicPr>
            <a:picLocks noChangeAspect="1"/>
          </p:cNvPicPr>
          <p:nvPr/>
        </p:nvPicPr>
        <p:blipFill>
          <a:blip r:embed="rId3"/>
          <a:stretch>
            <a:fillRect/>
          </a:stretch>
        </p:blipFill>
        <p:spPr>
          <a:xfrm>
            <a:off x="4968753" y="5542085"/>
            <a:ext cx="2371725" cy="1143000"/>
          </a:xfrm>
          <a:prstGeom prst="rect">
            <a:avLst/>
          </a:prstGeom>
        </p:spPr>
      </p:pic>
      <p:pic>
        <p:nvPicPr>
          <p:cNvPr id="6" name="Picture 5"/>
          <p:cNvPicPr>
            <a:picLocks noChangeAspect="1"/>
          </p:cNvPicPr>
          <p:nvPr/>
        </p:nvPicPr>
        <p:blipFill>
          <a:blip r:embed="rId4"/>
          <a:stretch>
            <a:fillRect/>
          </a:stretch>
        </p:blipFill>
        <p:spPr>
          <a:xfrm>
            <a:off x="3634401" y="1501484"/>
            <a:ext cx="2322818" cy="2913592"/>
          </a:xfrm>
          <a:prstGeom prst="rect">
            <a:avLst/>
          </a:prstGeom>
        </p:spPr>
      </p:pic>
      <p:pic>
        <p:nvPicPr>
          <p:cNvPr id="7" name="Picture 6"/>
          <p:cNvPicPr>
            <a:picLocks noChangeAspect="1"/>
          </p:cNvPicPr>
          <p:nvPr/>
        </p:nvPicPr>
        <p:blipFill>
          <a:blip r:embed="rId5"/>
          <a:stretch>
            <a:fillRect/>
          </a:stretch>
        </p:blipFill>
        <p:spPr>
          <a:xfrm>
            <a:off x="6130142" y="2425502"/>
            <a:ext cx="2261837" cy="2757854"/>
          </a:xfrm>
          <a:prstGeom prst="rect">
            <a:avLst/>
          </a:prstGeom>
        </p:spPr>
      </p:pic>
      <p:pic>
        <p:nvPicPr>
          <p:cNvPr id="8" name="Picture 7"/>
          <p:cNvPicPr>
            <a:picLocks noChangeAspect="1"/>
          </p:cNvPicPr>
          <p:nvPr/>
        </p:nvPicPr>
        <p:blipFill>
          <a:blip r:embed="rId6"/>
          <a:stretch>
            <a:fillRect/>
          </a:stretch>
        </p:blipFill>
        <p:spPr>
          <a:xfrm>
            <a:off x="8564902" y="1464629"/>
            <a:ext cx="3028950" cy="2647950"/>
          </a:xfrm>
          <a:prstGeom prst="rect">
            <a:avLst/>
          </a:prstGeom>
        </p:spPr>
      </p:pic>
    </p:spTree>
    <p:extLst>
      <p:ext uri="{BB962C8B-B14F-4D97-AF65-F5344CB8AC3E}">
        <p14:creationId xmlns:p14="http://schemas.microsoft.com/office/powerpoint/2010/main" val="3791442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65247" y="2421621"/>
            <a:ext cx="8323385" cy="1919619"/>
          </a:xfrm>
        </p:spPr>
        <p:txBody>
          <a:bodyPr>
            <a:normAutofit fontScale="77500" lnSpcReduction="20000"/>
          </a:bodyPr>
          <a:lstStyle/>
          <a:p>
            <a:pPr marL="0" indent="0" algn="ctr">
              <a:buNone/>
            </a:pPr>
            <a:r>
              <a:rPr lang="en-US" sz="3600" dirty="0" smtClean="0"/>
              <a:t>Rather than teach children a set of social codes, actions, and patterns of response… social thinking involves </a:t>
            </a:r>
            <a:r>
              <a:rPr lang="en-US" sz="3600" u="sng" dirty="0" smtClean="0"/>
              <a:t>teaching students about the thinking process itself </a:t>
            </a:r>
            <a:r>
              <a:rPr lang="en-US" sz="3600" dirty="0" smtClean="0"/>
              <a:t>and </a:t>
            </a:r>
            <a:r>
              <a:rPr lang="en-US" sz="3600" u="sng" dirty="0" smtClean="0"/>
              <a:t>how thinking affects behavior </a:t>
            </a:r>
            <a:r>
              <a:rPr lang="en-US" sz="3600" dirty="0" smtClean="0"/>
              <a:t>(Winner, 2008) </a:t>
            </a:r>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endParaRPr lang="en-US" sz="3600" dirty="0" smtClean="0"/>
          </a:p>
        </p:txBody>
      </p:sp>
      <p:sp>
        <p:nvSpPr>
          <p:cNvPr id="3" name="Title 2"/>
          <p:cNvSpPr>
            <a:spLocks noGrp="1"/>
          </p:cNvSpPr>
          <p:nvPr>
            <p:ph type="title"/>
          </p:nvPr>
        </p:nvSpPr>
        <p:spPr>
          <a:xfrm>
            <a:off x="1251678" y="382385"/>
            <a:ext cx="10178322" cy="719584"/>
          </a:xfrm>
        </p:spPr>
        <p:txBody>
          <a:bodyPr>
            <a:normAutofit fontScale="90000"/>
          </a:bodyPr>
          <a:lstStyle/>
          <a:p>
            <a:r>
              <a:rPr lang="en-US" dirty="0" smtClean="0"/>
              <a:t>Social thinking</a:t>
            </a:r>
            <a:endParaRPr lang="en-US" dirty="0"/>
          </a:p>
        </p:txBody>
      </p:sp>
    </p:spTree>
    <p:extLst>
      <p:ext uri="{BB962C8B-B14F-4D97-AF65-F5344CB8AC3E}">
        <p14:creationId xmlns:p14="http://schemas.microsoft.com/office/powerpoint/2010/main" val="503978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95158" y="3853575"/>
            <a:ext cx="4077729" cy="20635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1317336" y="3890645"/>
            <a:ext cx="4090087" cy="19894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4000" dirty="0" smtClean="0"/>
              <a:t>Intervention for kids with poor social skills, requires teaching more than social skills…</a:t>
            </a:r>
            <a:endParaRPr lang="en-US" sz="4000" dirty="0"/>
          </a:p>
        </p:txBody>
      </p:sp>
      <p:sp>
        <p:nvSpPr>
          <p:cNvPr id="3" name="Content Placeholder 2"/>
          <p:cNvSpPr>
            <a:spLocks noGrp="1"/>
          </p:cNvSpPr>
          <p:nvPr>
            <p:ph idx="1"/>
          </p:nvPr>
        </p:nvSpPr>
        <p:spPr>
          <a:xfrm>
            <a:off x="2231136" y="2659888"/>
            <a:ext cx="7729728" cy="1230757"/>
          </a:xfrm>
        </p:spPr>
        <p:txBody>
          <a:bodyPr>
            <a:normAutofit fontScale="70000" lnSpcReduction="20000"/>
          </a:bodyPr>
          <a:lstStyle/>
          <a:p>
            <a:pPr marL="0" indent="0" algn="ctr">
              <a:buNone/>
            </a:pPr>
            <a:r>
              <a:rPr lang="en-US" sz="7000" dirty="0" smtClean="0"/>
              <a:t>Social Thinking vs. Social Skills</a:t>
            </a:r>
          </a:p>
          <a:p>
            <a:pPr marL="0" indent="0" algn="ctr">
              <a:buNone/>
            </a:pPr>
            <a:r>
              <a:rPr lang="en-US" sz="3600" dirty="0" smtClean="0"/>
              <a:t> </a:t>
            </a:r>
          </a:p>
        </p:txBody>
      </p:sp>
      <p:sp>
        <p:nvSpPr>
          <p:cNvPr id="11" name="TextBox 10"/>
          <p:cNvSpPr txBox="1"/>
          <p:nvPr/>
        </p:nvSpPr>
        <p:spPr>
          <a:xfrm>
            <a:off x="1752240" y="4442234"/>
            <a:ext cx="3220278" cy="923330"/>
          </a:xfrm>
          <a:prstGeom prst="rect">
            <a:avLst/>
          </a:prstGeom>
          <a:noFill/>
        </p:spPr>
        <p:txBody>
          <a:bodyPr wrap="square" rtlCol="0">
            <a:spAutoFit/>
          </a:bodyPr>
          <a:lstStyle/>
          <a:p>
            <a:pPr algn="ctr"/>
            <a:r>
              <a:rPr lang="en-US" dirty="0" smtClean="0"/>
              <a:t>The process of figuring out what another person is thinking or feeling</a:t>
            </a:r>
            <a:endParaRPr lang="en-US" dirty="0"/>
          </a:p>
        </p:txBody>
      </p:sp>
      <p:sp>
        <p:nvSpPr>
          <p:cNvPr id="12" name="TextBox 11"/>
          <p:cNvSpPr txBox="1"/>
          <p:nvPr/>
        </p:nvSpPr>
        <p:spPr>
          <a:xfrm>
            <a:off x="7410384" y="4397121"/>
            <a:ext cx="3220278" cy="923330"/>
          </a:xfrm>
          <a:prstGeom prst="rect">
            <a:avLst/>
          </a:prstGeom>
          <a:noFill/>
        </p:spPr>
        <p:txBody>
          <a:bodyPr wrap="square" rtlCol="0">
            <a:spAutoFit/>
          </a:bodyPr>
          <a:lstStyle/>
          <a:p>
            <a:pPr algn="ctr"/>
            <a:r>
              <a:rPr lang="en-US" dirty="0" smtClean="0"/>
              <a:t>Set of socially acceptable behaviors that help us share space with others</a:t>
            </a:r>
            <a:endParaRPr lang="en-US" dirty="0"/>
          </a:p>
        </p:txBody>
      </p:sp>
      <p:sp>
        <p:nvSpPr>
          <p:cNvPr id="4" name="TextBox 3"/>
          <p:cNvSpPr txBox="1"/>
          <p:nvPr/>
        </p:nvSpPr>
        <p:spPr>
          <a:xfrm>
            <a:off x="2817290" y="6067529"/>
            <a:ext cx="1332679" cy="369332"/>
          </a:xfrm>
          <a:prstGeom prst="rect">
            <a:avLst/>
          </a:prstGeom>
          <a:noFill/>
        </p:spPr>
        <p:txBody>
          <a:bodyPr wrap="square" rtlCol="0">
            <a:spAutoFit/>
          </a:bodyPr>
          <a:lstStyle/>
          <a:p>
            <a:r>
              <a:rPr lang="en-US" b="1" dirty="0" smtClean="0"/>
              <a:t>The Why</a:t>
            </a:r>
            <a:endParaRPr lang="en-US" b="1" dirty="0"/>
          </a:p>
        </p:txBody>
      </p:sp>
      <p:sp>
        <p:nvSpPr>
          <p:cNvPr id="9" name="TextBox 8"/>
          <p:cNvSpPr txBox="1"/>
          <p:nvPr/>
        </p:nvSpPr>
        <p:spPr>
          <a:xfrm>
            <a:off x="8364776" y="6091367"/>
            <a:ext cx="1311494" cy="369332"/>
          </a:xfrm>
          <a:prstGeom prst="rect">
            <a:avLst/>
          </a:prstGeom>
          <a:noFill/>
        </p:spPr>
        <p:txBody>
          <a:bodyPr wrap="square" rtlCol="0">
            <a:spAutoFit/>
          </a:bodyPr>
          <a:lstStyle/>
          <a:p>
            <a:r>
              <a:rPr lang="en-US" b="1" dirty="0" smtClean="0"/>
              <a:t>The How</a:t>
            </a:r>
            <a:endParaRPr lang="en-US" b="1" dirty="0"/>
          </a:p>
        </p:txBody>
      </p:sp>
    </p:spTree>
    <p:extLst>
      <p:ext uri="{BB962C8B-B14F-4D97-AF65-F5344CB8AC3E}">
        <p14:creationId xmlns:p14="http://schemas.microsoft.com/office/powerpoint/2010/main" val="241408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10012116" y="2459535"/>
            <a:ext cx="1794013" cy="1530625"/>
          </a:xfrm>
          <a:prstGeom prst="cloudCallout">
            <a:avLst>
              <a:gd name="adj1" fmla="val -42994"/>
              <a:gd name="adj2" fmla="val 592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80220" y="2753528"/>
            <a:ext cx="1242391" cy="7553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Where do we start?</a:t>
            </a:r>
            <a:endParaRPr lang="en-US" dirty="0"/>
          </a:p>
        </p:txBody>
      </p:sp>
      <p:sp>
        <p:nvSpPr>
          <p:cNvPr id="3" name="Content Placeholder 2"/>
          <p:cNvSpPr>
            <a:spLocks noGrp="1"/>
          </p:cNvSpPr>
          <p:nvPr>
            <p:ph idx="1"/>
          </p:nvPr>
        </p:nvSpPr>
        <p:spPr>
          <a:xfrm>
            <a:off x="1961535" y="1380041"/>
            <a:ext cx="7598146" cy="5010820"/>
          </a:xfrm>
        </p:spPr>
        <p:txBody>
          <a:bodyPr>
            <a:normAutofit fontScale="85000" lnSpcReduction="20000"/>
          </a:bodyPr>
          <a:lstStyle/>
          <a:p>
            <a:pPr marL="0" indent="0" algn="ctr">
              <a:buNone/>
            </a:pPr>
            <a:r>
              <a:rPr lang="en-US" sz="3600" dirty="0" smtClean="0"/>
              <a:t>Teach the 4 steps of perspective taking (or being part of a group)</a:t>
            </a:r>
            <a:endParaRPr lang="en-US" sz="3600" dirty="0"/>
          </a:p>
          <a:p>
            <a:pPr marL="0" indent="0">
              <a:buNone/>
            </a:pPr>
            <a:r>
              <a:rPr lang="en-US" dirty="0" smtClean="0">
                <a:solidFill>
                  <a:srgbClr val="00B050"/>
                </a:solidFill>
              </a:rPr>
              <a:t/>
            </a:r>
            <a:br>
              <a:rPr lang="en-US" dirty="0" smtClean="0">
                <a:solidFill>
                  <a:srgbClr val="00B050"/>
                </a:solidFill>
              </a:rPr>
            </a:br>
            <a:r>
              <a:rPr lang="en-US" dirty="0" smtClean="0">
                <a:solidFill>
                  <a:srgbClr val="00B050"/>
                </a:solidFill>
              </a:rPr>
              <a:t>Step One:</a:t>
            </a:r>
            <a:r>
              <a:rPr lang="en-US" dirty="0" smtClean="0"/>
              <a:t/>
            </a:r>
            <a:br>
              <a:rPr lang="en-US" dirty="0" smtClean="0"/>
            </a:br>
            <a:r>
              <a:rPr lang="en-US" dirty="0" smtClean="0"/>
              <a:t>As soon as two people share a common space, they have a small thought about each other.</a:t>
            </a:r>
          </a:p>
          <a:p>
            <a:pPr marL="0" indent="0">
              <a:buNone/>
            </a:pPr>
            <a:r>
              <a:rPr lang="en-US" dirty="0" smtClean="0">
                <a:solidFill>
                  <a:srgbClr val="00B050"/>
                </a:solidFill>
              </a:rPr>
              <a:t>Step Two:</a:t>
            </a:r>
            <a:r>
              <a:rPr lang="en-US" dirty="0" smtClean="0"/>
              <a:t/>
            </a:r>
            <a:br>
              <a:rPr lang="en-US" dirty="0" smtClean="0"/>
            </a:br>
            <a:r>
              <a:rPr lang="en-US" dirty="0" smtClean="0"/>
              <a:t>As soon as they have a thought about each other, they consider the intention of the other person(s) in that space.  Why is that person near me?  What do they want from me?</a:t>
            </a:r>
          </a:p>
          <a:p>
            <a:pPr marL="0" indent="0">
              <a:buNone/>
            </a:pPr>
            <a:r>
              <a:rPr lang="en-US" dirty="0" smtClean="0">
                <a:solidFill>
                  <a:srgbClr val="00B050"/>
                </a:solidFill>
              </a:rPr>
              <a:t>Step Three:</a:t>
            </a:r>
            <a:r>
              <a:rPr lang="en-US" dirty="0"/>
              <a:t/>
            </a:r>
            <a:br>
              <a:rPr lang="en-US" dirty="0"/>
            </a:br>
            <a:r>
              <a:rPr lang="en-US" dirty="0" smtClean="0"/>
              <a:t>Each person considers what the other may be thinking about them, using their own thoughts as framework.</a:t>
            </a:r>
            <a:br>
              <a:rPr lang="en-US" dirty="0" smtClean="0"/>
            </a:br>
            <a:r>
              <a:rPr lang="en-US" dirty="0"/>
              <a:t/>
            </a:r>
            <a:br>
              <a:rPr lang="en-US" dirty="0"/>
            </a:br>
            <a:r>
              <a:rPr lang="en-US" dirty="0" smtClean="0">
                <a:solidFill>
                  <a:srgbClr val="00B050"/>
                </a:solidFill>
              </a:rPr>
              <a:t>Step Four:</a:t>
            </a:r>
            <a:r>
              <a:rPr lang="en-US" dirty="0"/>
              <a:t/>
            </a:r>
            <a:br>
              <a:rPr lang="en-US" dirty="0"/>
            </a:br>
            <a:r>
              <a:rPr lang="en-US" dirty="0" smtClean="0"/>
              <a:t>The communication partners each monitor and possibly modify their own behavior to keep people thinking about them the way that they want people to think about them.</a:t>
            </a:r>
          </a:p>
        </p:txBody>
      </p:sp>
      <p:sp>
        <p:nvSpPr>
          <p:cNvPr id="4" name="TextBox 3"/>
          <p:cNvSpPr txBox="1"/>
          <p:nvPr/>
        </p:nvSpPr>
        <p:spPr>
          <a:xfrm>
            <a:off x="9849678" y="6390861"/>
            <a:ext cx="2484783" cy="369332"/>
          </a:xfrm>
          <a:prstGeom prst="rect">
            <a:avLst/>
          </a:prstGeom>
          <a:noFill/>
        </p:spPr>
        <p:txBody>
          <a:bodyPr wrap="square" rtlCol="0">
            <a:spAutoFit/>
          </a:bodyPr>
          <a:lstStyle/>
          <a:p>
            <a:r>
              <a:rPr lang="en-US" dirty="0" smtClean="0"/>
              <a:t>(Winner, 2008)</a:t>
            </a:r>
            <a:endParaRPr lang="en-US" dirty="0"/>
          </a:p>
        </p:txBody>
      </p:sp>
      <p:sp>
        <p:nvSpPr>
          <p:cNvPr id="10" name="TextBox 9"/>
          <p:cNvSpPr txBox="1"/>
          <p:nvPr/>
        </p:nvSpPr>
        <p:spPr>
          <a:xfrm>
            <a:off x="9960864" y="2912166"/>
            <a:ext cx="1896519" cy="646331"/>
          </a:xfrm>
          <a:prstGeom prst="rect">
            <a:avLst/>
          </a:prstGeom>
          <a:noFill/>
        </p:spPr>
        <p:txBody>
          <a:bodyPr wrap="square" rtlCol="0">
            <a:spAutoFit/>
          </a:bodyPr>
          <a:lstStyle/>
          <a:p>
            <a:pPr algn="ctr"/>
            <a:r>
              <a:rPr lang="en-US" dirty="0" smtClean="0"/>
              <a:t>But what is a thought?</a:t>
            </a:r>
            <a:endParaRPr lang="en-US" dirty="0"/>
          </a:p>
        </p:txBody>
      </p:sp>
    </p:spTree>
    <p:extLst>
      <p:ext uri="{BB962C8B-B14F-4D97-AF65-F5344CB8AC3E}">
        <p14:creationId xmlns:p14="http://schemas.microsoft.com/office/powerpoint/2010/main" val="240600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C:\Users\Owner\Desktop\Pics for Blog Posts\Thinking Bubbl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762000"/>
            <a:ext cx="6858000" cy="5272088"/>
          </a:xfrm>
        </p:spPr>
      </p:pic>
      <p:sp>
        <p:nvSpPr>
          <p:cNvPr id="5" name="Footer Placeholder 4"/>
          <p:cNvSpPr>
            <a:spLocks noGrp="1"/>
          </p:cNvSpPr>
          <p:nvPr>
            <p:ph type="ftr" sz="quarter" idx="11"/>
          </p:nvPr>
        </p:nvSpPr>
        <p:spPr/>
        <p:txBody>
          <a:bodyPr/>
          <a:lstStyle/>
          <a:p>
            <a:pPr>
              <a:defRPr/>
            </a:pPr>
            <a:r>
              <a:rPr lang="en-US" dirty="0" err="1"/>
              <a:t>Kuzma</a:t>
            </a:r>
            <a:r>
              <a:rPr lang="en-US" dirty="0"/>
              <a:t>, August 2015 - http://jillkuzma.wordpress.com</a:t>
            </a:r>
          </a:p>
        </p:txBody>
      </p:sp>
      <p:sp>
        <p:nvSpPr>
          <p:cNvPr id="29701" name="TextBox 1"/>
          <p:cNvSpPr txBox="1">
            <a:spLocks noChangeArrowheads="1"/>
          </p:cNvSpPr>
          <p:nvPr/>
        </p:nvSpPr>
        <p:spPr bwMode="auto">
          <a:xfrm>
            <a:off x="6591300" y="6242240"/>
            <a:ext cx="5562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Blip>
                <a:blip r:embed="rId3"/>
              </a:buBlip>
              <a:defRPr sz="3200">
                <a:solidFill>
                  <a:schemeClr val="tx1"/>
                </a:solidFill>
                <a:latin typeface="Arial" charset="0"/>
                <a:cs typeface="Times New Roman" pitchFamily="18" charset="0"/>
              </a:defRPr>
            </a:lvl1pPr>
            <a:lvl2pPr marL="742950" indent="-285750" eaLnBrk="0" hangingPunct="0">
              <a:spcBef>
                <a:spcPct val="20000"/>
              </a:spcBef>
              <a:buClr>
                <a:schemeClr val="hlink"/>
              </a:buClr>
              <a:buSzPct val="70000"/>
              <a:buFont typeface="Wingdings" pitchFamily="2" charset="2"/>
              <a:buChar char="l"/>
              <a:defRPr sz="2800">
                <a:solidFill>
                  <a:schemeClr val="tx1"/>
                </a:solidFill>
                <a:latin typeface="Arial" charset="0"/>
                <a:cs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Arial" charset="0"/>
                <a:cs typeface="Times New Roman" pitchFamily="18" charset="0"/>
              </a:defRPr>
            </a:lvl3pPr>
            <a:lvl4pPr marL="1600200" indent="-228600" eaLnBrk="0" hangingPunct="0">
              <a:spcBef>
                <a:spcPct val="20000"/>
              </a:spcBef>
              <a:buClr>
                <a:schemeClr val="folHlink"/>
              </a:buClr>
              <a:buSzPct val="65000"/>
              <a:buFont typeface="Wingdings" pitchFamily="2" charset="2"/>
              <a:buChar char="l"/>
              <a:defRPr sz="2000">
                <a:solidFill>
                  <a:schemeClr val="tx1"/>
                </a:solidFill>
                <a:latin typeface="Arial" charset="0"/>
                <a:cs typeface="Times New Roman" pitchFamily="18" charset="0"/>
              </a:defRPr>
            </a:lvl4pPr>
            <a:lvl5pPr marL="2057400" indent="-228600" eaLnBrk="0" hangingPunct="0">
              <a:spcBef>
                <a:spcPct val="20000"/>
              </a:spcBef>
              <a:buChar char="•"/>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Arial" charset="0"/>
                <a:cs typeface="Times New Roman" pitchFamily="18" charset="0"/>
              </a:defRPr>
            </a:lvl9pPr>
          </a:lstStyle>
          <a:p>
            <a:pPr eaLnBrk="1" hangingPunct="1">
              <a:spcBef>
                <a:spcPct val="0"/>
              </a:spcBef>
              <a:buSzTx/>
              <a:buFontTx/>
              <a:buNone/>
            </a:pPr>
            <a:r>
              <a:rPr lang="en-US" altLang="en-US" sz="1400" dirty="0">
                <a:latin typeface="Times New Roman" pitchFamily="18" charset="0"/>
                <a:hlinkClick r:id="rId4"/>
              </a:rPr>
              <a:t>http://jillkuzma.files.wordpress.com/2014/01/talk-think-bubbles-new.pdf</a:t>
            </a:r>
            <a:r>
              <a:rPr lang="en-US" altLang="en-US" sz="1400" dirty="0">
                <a:latin typeface="Times New Roman" pitchFamily="18" charset="0"/>
              </a:rPr>
              <a:t> </a:t>
            </a:r>
          </a:p>
        </p:txBody>
      </p:sp>
    </p:spTree>
    <p:extLst>
      <p:ext uri="{BB962C8B-B14F-4D97-AF65-F5344CB8AC3E}">
        <p14:creationId xmlns:p14="http://schemas.microsoft.com/office/powerpoint/2010/main" val="2662609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898526"/>
            <a:ext cx="6934200" cy="5273675"/>
          </a:xfrm>
        </p:spPr>
      </p:pic>
      <p:sp>
        <p:nvSpPr>
          <p:cNvPr id="5" name="Footer Placeholder 4"/>
          <p:cNvSpPr>
            <a:spLocks noGrp="1"/>
          </p:cNvSpPr>
          <p:nvPr>
            <p:ph type="ftr" sz="quarter" idx="11"/>
          </p:nvPr>
        </p:nvSpPr>
        <p:spPr>
          <a:xfrm>
            <a:off x="1579880" y="6396228"/>
            <a:ext cx="5901189" cy="320040"/>
          </a:xfrm>
        </p:spPr>
        <p:txBody>
          <a:bodyPr/>
          <a:lstStyle/>
          <a:p>
            <a:pPr>
              <a:defRPr/>
            </a:pPr>
            <a:r>
              <a:rPr lang="en-US" dirty="0" err="1"/>
              <a:t>Kuzma</a:t>
            </a:r>
            <a:r>
              <a:rPr lang="en-US" dirty="0"/>
              <a:t>, August 2015 - http://jillkuzma.wordpress.com</a:t>
            </a:r>
          </a:p>
        </p:txBody>
      </p:sp>
      <p:sp>
        <p:nvSpPr>
          <p:cNvPr id="32773" name="TextBox 6"/>
          <p:cNvSpPr txBox="1">
            <a:spLocks noChangeArrowheads="1"/>
          </p:cNvSpPr>
          <p:nvPr/>
        </p:nvSpPr>
        <p:spPr bwMode="auto">
          <a:xfrm>
            <a:off x="6515100" y="6396228"/>
            <a:ext cx="5562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Blip>
                <a:blip r:embed="rId3"/>
              </a:buBlip>
              <a:defRPr sz="3200">
                <a:solidFill>
                  <a:schemeClr val="tx1"/>
                </a:solidFill>
                <a:latin typeface="Arial" charset="0"/>
                <a:cs typeface="Times New Roman" pitchFamily="18" charset="0"/>
              </a:defRPr>
            </a:lvl1pPr>
            <a:lvl2pPr marL="742950" indent="-285750" eaLnBrk="0" hangingPunct="0">
              <a:spcBef>
                <a:spcPct val="20000"/>
              </a:spcBef>
              <a:buClr>
                <a:schemeClr val="hlink"/>
              </a:buClr>
              <a:buSzPct val="70000"/>
              <a:buFont typeface="Wingdings" pitchFamily="2" charset="2"/>
              <a:buChar char="l"/>
              <a:defRPr sz="2800">
                <a:solidFill>
                  <a:schemeClr val="tx1"/>
                </a:solidFill>
                <a:latin typeface="Arial" charset="0"/>
                <a:cs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Arial" charset="0"/>
                <a:cs typeface="Times New Roman" pitchFamily="18" charset="0"/>
              </a:defRPr>
            </a:lvl3pPr>
            <a:lvl4pPr marL="1600200" indent="-228600" eaLnBrk="0" hangingPunct="0">
              <a:spcBef>
                <a:spcPct val="20000"/>
              </a:spcBef>
              <a:buClr>
                <a:schemeClr val="folHlink"/>
              </a:buClr>
              <a:buSzPct val="65000"/>
              <a:buFont typeface="Wingdings" pitchFamily="2" charset="2"/>
              <a:buChar char="l"/>
              <a:defRPr sz="2000">
                <a:solidFill>
                  <a:schemeClr val="tx1"/>
                </a:solidFill>
                <a:latin typeface="Arial" charset="0"/>
                <a:cs typeface="Times New Roman" pitchFamily="18" charset="0"/>
              </a:defRPr>
            </a:lvl4pPr>
            <a:lvl5pPr marL="2057400" indent="-228600" eaLnBrk="0" hangingPunct="0">
              <a:spcBef>
                <a:spcPct val="20000"/>
              </a:spcBef>
              <a:buChar char="•"/>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Arial" charset="0"/>
                <a:cs typeface="Times New Roman" pitchFamily="18" charset="0"/>
              </a:defRPr>
            </a:lvl9pPr>
          </a:lstStyle>
          <a:p>
            <a:pPr eaLnBrk="1" hangingPunct="1">
              <a:spcBef>
                <a:spcPct val="0"/>
              </a:spcBef>
              <a:buSzTx/>
              <a:buFontTx/>
              <a:buNone/>
            </a:pPr>
            <a:r>
              <a:rPr lang="en-US" altLang="en-US" sz="1400" dirty="0">
                <a:latin typeface="Times New Roman" pitchFamily="18" charset="0"/>
                <a:hlinkClick r:id="rId4"/>
              </a:rPr>
              <a:t>http://jillkuzma.files.wordpress.com/2014/01/talk-think-bubbles-new.pdf</a:t>
            </a:r>
            <a:r>
              <a:rPr lang="en-US" altLang="en-US" sz="1400" dirty="0">
                <a:latin typeface="Times New Roman" pitchFamily="18" charset="0"/>
              </a:rPr>
              <a:t> </a:t>
            </a:r>
          </a:p>
        </p:txBody>
      </p:sp>
    </p:spTree>
    <p:extLst>
      <p:ext uri="{BB962C8B-B14F-4D97-AF65-F5344CB8AC3E}">
        <p14:creationId xmlns:p14="http://schemas.microsoft.com/office/powerpoint/2010/main" val="1075339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1106905" y="240030"/>
            <a:ext cx="9103895" cy="868680"/>
          </a:xfrm>
        </p:spPr>
        <p:txBody>
          <a:bodyPr>
            <a:normAutofit fontScale="90000"/>
          </a:bodyPr>
          <a:lstStyle/>
          <a:p>
            <a:r>
              <a:rPr lang="en-US" altLang="en-US" dirty="0"/>
              <a:t>Teaching Ideas:  Thought &amp; Talk</a:t>
            </a:r>
          </a:p>
        </p:txBody>
      </p:sp>
      <p:pic>
        <p:nvPicPr>
          <p:cNvPr id="337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667000"/>
            <a:ext cx="3048000" cy="2438400"/>
          </a:xfrm>
        </p:spPr>
      </p:pic>
      <p:sp>
        <p:nvSpPr>
          <p:cNvPr id="14" name="Footer Placeholder 13"/>
          <p:cNvSpPr>
            <a:spLocks noGrp="1"/>
          </p:cNvSpPr>
          <p:nvPr>
            <p:ph type="ftr" sz="quarter" idx="11"/>
          </p:nvPr>
        </p:nvSpPr>
        <p:spPr/>
        <p:txBody>
          <a:bodyPr/>
          <a:lstStyle/>
          <a:p>
            <a:pPr>
              <a:defRPr/>
            </a:pPr>
            <a:r>
              <a:rPr lang="en-US"/>
              <a:t>Kuzma, August 2015 - http://jillkuzma.wordpress.com</a:t>
            </a:r>
          </a:p>
        </p:txBody>
      </p:sp>
      <p:sp>
        <p:nvSpPr>
          <p:cNvPr id="5" name="Cloud Callout 4"/>
          <p:cNvSpPr/>
          <p:nvPr/>
        </p:nvSpPr>
        <p:spPr>
          <a:xfrm>
            <a:off x="3124200" y="1524000"/>
            <a:ext cx="2286000" cy="1295400"/>
          </a:xfrm>
          <a:prstGeom prst="cloudCallout">
            <a:avLst>
              <a:gd name="adj1" fmla="val -42738"/>
              <a:gd name="adj2" fmla="val 69223"/>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6" name="Rounded Rectangular Callout 5"/>
          <p:cNvSpPr/>
          <p:nvPr/>
        </p:nvSpPr>
        <p:spPr>
          <a:xfrm>
            <a:off x="3636394" y="3950208"/>
            <a:ext cx="1828800" cy="1524000"/>
          </a:xfrm>
          <a:prstGeom prst="wedgeRoundRectCallout">
            <a:avLst>
              <a:gd name="adj1" fmla="val -77976"/>
              <a:gd name="adj2" fmla="val -26071"/>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7" name="Curved Left Arrow 6"/>
          <p:cNvSpPr/>
          <p:nvPr/>
        </p:nvSpPr>
        <p:spPr>
          <a:xfrm>
            <a:off x="4800601" y="2362200"/>
            <a:ext cx="728663" cy="205740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chemeClr val="tx1"/>
              </a:solidFill>
            </a:endParaRPr>
          </a:p>
        </p:txBody>
      </p:sp>
      <p:pic>
        <p:nvPicPr>
          <p:cNvPr id="33799" name="Picture 2" descr="https://encrypted-tbn2.gstatic.com/images?q=tbn:ANd9GcTaNw-u6n2-zCQ15lEqDUA75iCqannar8eTGCYTOuZ3sy7DHQZ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6" y="1668464"/>
            <a:ext cx="925513" cy="69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6019800" y="1295400"/>
            <a:ext cx="5623560" cy="4401205"/>
          </a:xfrm>
          <a:prstGeom prst="rect">
            <a:avLst/>
          </a:prstGeom>
          <a:noFill/>
        </p:spPr>
        <p:txBody>
          <a:bodyPr wrap="square">
            <a:spAutoFit/>
          </a:bodyPr>
          <a:lstStyle/>
          <a:p>
            <a:pPr>
              <a:defRPr/>
            </a:pPr>
            <a:r>
              <a:rPr lang="en-US" sz="2800" dirty="0"/>
              <a:t>We have a picture, words, or an idea in our thinking bubble.  </a:t>
            </a:r>
          </a:p>
          <a:p>
            <a:pPr>
              <a:defRPr/>
            </a:pPr>
            <a:endParaRPr lang="en-US" sz="2800" dirty="0"/>
          </a:p>
          <a:p>
            <a:pPr>
              <a:defRPr/>
            </a:pPr>
            <a:r>
              <a:rPr lang="en-US" sz="2800" dirty="0"/>
              <a:t>Other people don’t know what is in our thinking bubble</a:t>
            </a:r>
          </a:p>
          <a:p>
            <a:pPr>
              <a:defRPr/>
            </a:pPr>
            <a:endParaRPr lang="en-US" sz="2800" dirty="0"/>
          </a:p>
          <a:p>
            <a:pPr>
              <a:defRPr/>
            </a:pPr>
            <a:r>
              <a:rPr lang="en-US" sz="2800" dirty="0"/>
              <a:t>So, we need to </a:t>
            </a:r>
            <a:r>
              <a:rPr lang="en-US" sz="2800" b="1" dirty="0">
                <a:solidFill>
                  <a:schemeClr val="accent5"/>
                </a:solidFill>
              </a:rPr>
              <a:t>pop</a:t>
            </a:r>
            <a:r>
              <a:rPr lang="en-US" sz="2800" dirty="0"/>
              <a:t> our thinking bubble, so our words can fall down into a talking bubble.  Then, other people can hear our words and ideas</a:t>
            </a:r>
            <a:r>
              <a:rPr lang="en-US" dirty="0"/>
              <a:t>.  </a:t>
            </a:r>
          </a:p>
        </p:txBody>
      </p:sp>
    </p:spTree>
    <p:extLst>
      <p:ext uri="{BB962C8B-B14F-4D97-AF65-F5344CB8AC3E}">
        <p14:creationId xmlns:p14="http://schemas.microsoft.com/office/powerpoint/2010/main" val="3627665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p:nvPr>
        </p:nvSpPr>
        <p:spPr>
          <a:xfrm>
            <a:off x="1314449" y="260579"/>
            <a:ext cx="9971171" cy="651510"/>
          </a:xfrm>
        </p:spPr>
        <p:txBody>
          <a:bodyPr>
            <a:noAutofit/>
          </a:bodyPr>
          <a:lstStyle/>
          <a:p>
            <a:r>
              <a:rPr lang="en-US" altLang="en-US" dirty="0"/>
              <a:t>Teaching Ideas:  Thought &amp; Talk</a:t>
            </a:r>
          </a:p>
        </p:txBody>
      </p:sp>
      <p:sp>
        <p:nvSpPr>
          <p:cNvPr id="2" name="Content Placeholder 1"/>
          <p:cNvSpPr>
            <a:spLocks noGrp="1"/>
          </p:cNvSpPr>
          <p:nvPr>
            <p:ph idx="1"/>
          </p:nvPr>
        </p:nvSpPr>
        <p:spPr>
          <a:xfrm>
            <a:off x="1314450" y="1243584"/>
            <a:ext cx="5486400" cy="4800600"/>
          </a:xfrm>
        </p:spPr>
        <p:txBody>
          <a:bodyPr>
            <a:normAutofit fontScale="92500" lnSpcReduction="10000"/>
          </a:bodyPr>
          <a:lstStyle/>
          <a:p>
            <a:pPr marL="0" indent="0" algn="ctr">
              <a:buNone/>
              <a:defRPr/>
            </a:pPr>
            <a:r>
              <a:rPr lang="en-US" b="1" i="1" dirty="0" smtClean="0">
                <a:solidFill>
                  <a:schemeClr val="accent4"/>
                </a:solidFill>
              </a:rPr>
              <a:t>“Use your Words…”</a:t>
            </a:r>
          </a:p>
          <a:p>
            <a:pPr>
              <a:defRPr/>
            </a:pPr>
            <a:r>
              <a:rPr lang="en-US" sz="3200" dirty="0"/>
              <a:t>Child having a tantrum, hitting, throwing a item…  prompt them with a visual cue of a talking bubble.</a:t>
            </a:r>
          </a:p>
          <a:p>
            <a:pPr>
              <a:defRPr/>
            </a:pPr>
            <a:r>
              <a:rPr lang="en-US" sz="3200" dirty="0"/>
              <a:t>Teaching Point:  Grown-ups don’t know what you want in your thinking bubble.  You have to make a talking bubble to tell me what you want.  </a:t>
            </a:r>
          </a:p>
        </p:txBody>
      </p:sp>
      <p:sp>
        <p:nvSpPr>
          <p:cNvPr id="7" name="Footer Placeholder 6"/>
          <p:cNvSpPr>
            <a:spLocks noGrp="1"/>
          </p:cNvSpPr>
          <p:nvPr>
            <p:ph type="ftr" sz="quarter" idx="11"/>
          </p:nvPr>
        </p:nvSpPr>
        <p:spPr/>
        <p:txBody>
          <a:bodyPr/>
          <a:lstStyle/>
          <a:p>
            <a:pPr>
              <a:defRPr/>
            </a:pPr>
            <a:r>
              <a:rPr lang="en-US"/>
              <a:t>Kuzma, August 2015 - http://jillkuzma.wordpress.com</a:t>
            </a:r>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828801"/>
            <a:ext cx="2628900" cy="174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7219950" y="3571876"/>
            <a:ext cx="329565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80000"/>
              <a:buBlip>
                <a:blip r:embed="rId3"/>
              </a:buBlip>
              <a:defRPr sz="3200">
                <a:solidFill>
                  <a:schemeClr val="tx1"/>
                </a:solidFill>
                <a:latin typeface="Arial" charset="0"/>
                <a:cs typeface="Times New Roman" pitchFamily="18" charset="0"/>
              </a:defRPr>
            </a:lvl1pPr>
            <a:lvl2pPr marL="742950" indent="-285750" eaLnBrk="0" hangingPunct="0">
              <a:spcBef>
                <a:spcPct val="20000"/>
              </a:spcBef>
              <a:buClr>
                <a:schemeClr val="hlink"/>
              </a:buClr>
              <a:buSzPct val="70000"/>
              <a:buFont typeface="Wingdings" pitchFamily="2" charset="2"/>
              <a:buChar char="l"/>
              <a:defRPr sz="2800">
                <a:solidFill>
                  <a:schemeClr val="tx1"/>
                </a:solidFill>
                <a:latin typeface="Arial" charset="0"/>
                <a:cs typeface="Times New Roman" pitchFamily="18" charset="0"/>
              </a:defRPr>
            </a:lvl2pPr>
            <a:lvl3pPr marL="1143000" indent="-228600" eaLnBrk="0" hangingPunct="0">
              <a:spcBef>
                <a:spcPct val="20000"/>
              </a:spcBef>
              <a:buClr>
                <a:schemeClr val="accent2"/>
              </a:buClr>
              <a:buSzPct val="65000"/>
              <a:buFont typeface="Wingdings" pitchFamily="2" charset="2"/>
              <a:buChar char="l"/>
              <a:defRPr sz="2400">
                <a:solidFill>
                  <a:schemeClr val="tx1"/>
                </a:solidFill>
                <a:latin typeface="Arial" charset="0"/>
                <a:cs typeface="Times New Roman" pitchFamily="18" charset="0"/>
              </a:defRPr>
            </a:lvl3pPr>
            <a:lvl4pPr marL="1600200" indent="-228600" eaLnBrk="0" hangingPunct="0">
              <a:spcBef>
                <a:spcPct val="20000"/>
              </a:spcBef>
              <a:buClr>
                <a:schemeClr val="folHlink"/>
              </a:buClr>
              <a:buSzPct val="65000"/>
              <a:buFont typeface="Wingdings" pitchFamily="2" charset="2"/>
              <a:buChar char="l"/>
              <a:defRPr sz="2000">
                <a:solidFill>
                  <a:schemeClr val="tx1"/>
                </a:solidFill>
                <a:latin typeface="Arial" charset="0"/>
                <a:cs typeface="Times New Roman" pitchFamily="18" charset="0"/>
              </a:defRPr>
            </a:lvl4pPr>
            <a:lvl5pPr marL="2057400" indent="-228600" eaLnBrk="0" hangingPunct="0">
              <a:spcBef>
                <a:spcPct val="20000"/>
              </a:spcBef>
              <a:buChar char="•"/>
              <a:defRPr sz="2000">
                <a:solidFill>
                  <a:schemeClr val="tx1"/>
                </a:solidFill>
                <a:latin typeface="Arial"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Arial"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Arial"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Arial"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Arial" charset="0"/>
                <a:cs typeface="Times New Roman" pitchFamily="18" charset="0"/>
              </a:defRPr>
            </a:lvl9pPr>
          </a:lstStyle>
          <a:p>
            <a:pPr algn="ctr" eaLnBrk="1" hangingPunct="1">
              <a:spcBef>
                <a:spcPct val="0"/>
              </a:spcBef>
              <a:buSzTx/>
              <a:buFontTx/>
              <a:buNone/>
            </a:pPr>
            <a:r>
              <a:rPr lang="en-US" altLang="en-US" i="1">
                <a:solidFill>
                  <a:schemeClr val="accent2"/>
                </a:solidFill>
                <a:latin typeface="Times New Roman" pitchFamily="18" charset="0"/>
              </a:rPr>
              <a:t>“Make a Talking Bubble...” </a:t>
            </a:r>
          </a:p>
        </p:txBody>
      </p:sp>
      <p:sp>
        <p:nvSpPr>
          <p:cNvPr id="6" name="TextBox 5"/>
          <p:cNvSpPr txBox="1"/>
          <p:nvPr/>
        </p:nvSpPr>
        <p:spPr>
          <a:xfrm>
            <a:off x="7501389" y="4649789"/>
            <a:ext cx="3124200" cy="12001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dirty="0"/>
              <a:t>“I don’t know what in is your thinking bubble.  Make a talking bubble with your words so I can help you.”</a:t>
            </a:r>
          </a:p>
        </p:txBody>
      </p:sp>
    </p:spTree>
    <p:extLst>
      <p:ext uri="{BB962C8B-B14F-4D97-AF65-F5344CB8AC3E}">
        <p14:creationId xmlns:p14="http://schemas.microsoft.com/office/powerpoint/2010/main" val="4046457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social story about thoughts</a:t>
            </a:r>
            <a:endParaRPr lang="en-US" dirty="0"/>
          </a:p>
        </p:txBody>
      </p:sp>
      <p:sp>
        <p:nvSpPr>
          <p:cNvPr id="3" name="Content Placeholder 2"/>
          <p:cNvSpPr>
            <a:spLocks noGrp="1"/>
          </p:cNvSpPr>
          <p:nvPr>
            <p:ph idx="1"/>
          </p:nvPr>
        </p:nvSpPr>
        <p:spPr>
          <a:xfrm>
            <a:off x="2231136" y="2806486"/>
            <a:ext cx="7729728" cy="1332377"/>
          </a:xfrm>
        </p:spPr>
        <p:txBody>
          <a:bodyPr>
            <a:normAutofit/>
          </a:bodyPr>
          <a:lstStyle/>
          <a:p>
            <a:pPr marL="0" indent="0" algn="ctr">
              <a:buNone/>
            </a:pPr>
            <a:r>
              <a:rPr lang="en-US" sz="5400" dirty="0" smtClean="0"/>
              <a:t>Lily’s Bubbles</a:t>
            </a:r>
            <a:endParaRPr lang="en-US" sz="5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511" y="4831694"/>
            <a:ext cx="1724025" cy="1685925"/>
          </a:xfrm>
          <a:prstGeom prst="rect">
            <a:avLst/>
          </a:prstGeom>
        </p:spPr>
      </p:pic>
      <p:sp>
        <p:nvSpPr>
          <p:cNvPr id="5" name="TextBox 4"/>
          <p:cNvSpPr txBox="1"/>
          <p:nvPr/>
        </p:nvSpPr>
        <p:spPr>
          <a:xfrm>
            <a:off x="3145536" y="5885404"/>
            <a:ext cx="4620126" cy="369332"/>
          </a:xfrm>
          <a:prstGeom prst="rect">
            <a:avLst/>
          </a:prstGeom>
          <a:noFill/>
        </p:spPr>
        <p:txBody>
          <a:bodyPr wrap="square" rtlCol="0">
            <a:spAutoFit/>
          </a:bodyPr>
          <a:lstStyle/>
          <a:p>
            <a:r>
              <a:rPr lang="en-US" dirty="0" smtClean="0"/>
              <a:t>More information on social stories later…</a:t>
            </a:r>
            <a:endParaRPr lang="en-US" dirty="0"/>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654579699"/>
              </p:ext>
            </p:extLst>
          </p:nvPr>
        </p:nvGraphicFramePr>
        <p:xfrm>
          <a:off x="8421688" y="4694238"/>
          <a:ext cx="2716212" cy="1528762"/>
        </p:xfrm>
        <a:graphic>
          <a:graphicData uri="http://schemas.openxmlformats.org/presentationml/2006/ole">
            <mc:AlternateContent xmlns:mc="http://schemas.openxmlformats.org/markup-compatibility/2006">
              <mc:Choice xmlns:v="urn:schemas-microsoft-com:vml" Requires="v">
                <p:oleObj spid="_x0000_s1055" name="Presentation" r:id="rId4" imgW="6094572" imgH="3427437" progId="PowerPoint.Show.12">
                  <p:link updateAutomatic="1"/>
                </p:oleObj>
              </mc:Choice>
              <mc:Fallback>
                <p:oleObj name="Presentation" r:id="rId4" imgW="6094572" imgH="3427437" progId="PowerPoint.Show.12">
                  <p:link updateAutomatic="1"/>
                  <p:pic>
                    <p:nvPicPr>
                      <p:cNvPr id="0" name=""/>
                      <p:cNvPicPr/>
                      <p:nvPr/>
                    </p:nvPicPr>
                    <p:blipFill>
                      <a:blip r:embed="rId5"/>
                      <a:stretch>
                        <a:fillRect/>
                      </a:stretch>
                    </p:blipFill>
                    <p:spPr>
                      <a:xfrm>
                        <a:off x="8421688" y="4694238"/>
                        <a:ext cx="2716212" cy="1528762"/>
                      </a:xfrm>
                      <a:prstGeom prst="rect">
                        <a:avLst/>
                      </a:prstGeom>
                    </p:spPr>
                  </p:pic>
                </p:oleObj>
              </mc:Fallback>
            </mc:AlternateContent>
          </a:graphicData>
        </a:graphic>
      </p:graphicFrame>
    </p:spTree>
    <p:extLst>
      <p:ext uri="{BB962C8B-B14F-4D97-AF65-F5344CB8AC3E}">
        <p14:creationId xmlns:p14="http://schemas.microsoft.com/office/powerpoint/2010/main" val="707514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1251678" y="1874517"/>
            <a:ext cx="10178322" cy="3593591"/>
          </a:xfrm>
        </p:spPr>
        <p:txBody>
          <a:bodyPr>
            <a:normAutofit/>
          </a:bodyPr>
          <a:lstStyle/>
          <a:p>
            <a:r>
              <a:rPr lang="en-US" sz="2800" dirty="0" smtClean="0"/>
              <a:t>Perspective taking and using “talking” and “thinking” bubbles with your child</a:t>
            </a:r>
          </a:p>
          <a:p>
            <a:r>
              <a:rPr lang="en-US" sz="2800" dirty="0" smtClean="0"/>
              <a:t>Social Stories for teaching social skills</a:t>
            </a:r>
          </a:p>
          <a:p>
            <a:r>
              <a:rPr lang="en-US" sz="2800" dirty="0" smtClean="0"/>
              <a:t>How to “process” social misunderstandings with your child</a:t>
            </a:r>
          </a:p>
          <a:p>
            <a:r>
              <a:rPr lang="en-US" sz="2800" dirty="0" smtClean="0"/>
              <a:t>Resources for finding social/emotional children’s books</a:t>
            </a:r>
          </a:p>
          <a:p>
            <a:r>
              <a:rPr lang="en-US" sz="2800" dirty="0" smtClean="0"/>
              <a:t>Ideas to teach your child about emotions/feelings</a:t>
            </a:r>
          </a:p>
          <a:p>
            <a:endParaRPr lang="en-US" dirty="0"/>
          </a:p>
        </p:txBody>
      </p:sp>
    </p:spTree>
    <p:extLst>
      <p:ext uri="{BB962C8B-B14F-4D97-AF65-F5344CB8AC3E}">
        <p14:creationId xmlns:p14="http://schemas.microsoft.com/office/powerpoint/2010/main" val="3978727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125" y="506450"/>
            <a:ext cx="10539663" cy="1143000"/>
          </a:xfrm>
        </p:spPr>
        <p:txBody>
          <a:bodyPr>
            <a:noAutofit/>
          </a:bodyPr>
          <a:lstStyle/>
          <a:p>
            <a:r>
              <a:rPr lang="en-US" sz="3200" dirty="0" smtClean="0">
                <a:solidFill>
                  <a:schemeClr val="tx1"/>
                </a:solidFill>
              </a:rPr>
              <a:t>“Processing” Social Situations with Your Child</a:t>
            </a:r>
            <a:endParaRPr lang="en-US" sz="3200" dirty="0">
              <a:solidFill>
                <a:schemeClr val="tx1"/>
              </a:solidFill>
            </a:endParaRPr>
          </a:p>
        </p:txBody>
      </p:sp>
      <p:sp>
        <p:nvSpPr>
          <p:cNvPr id="3" name="Content Placeholder 2"/>
          <p:cNvSpPr>
            <a:spLocks noGrp="1"/>
          </p:cNvSpPr>
          <p:nvPr>
            <p:ph idx="1"/>
          </p:nvPr>
        </p:nvSpPr>
        <p:spPr>
          <a:xfrm>
            <a:off x="1797730" y="1235391"/>
            <a:ext cx="8596540" cy="4982847"/>
          </a:xfrm>
        </p:spPr>
        <p:txBody>
          <a:bodyPr>
            <a:normAutofit/>
          </a:bodyPr>
          <a:lstStyle/>
          <a:p>
            <a:r>
              <a:rPr lang="en-US" dirty="0" smtClean="0"/>
              <a:t>Most social misunderstandings or conflict stem from not understanding another person’s intentions or motivations for doing or saying something.  </a:t>
            </a:r>
          </a:p>
          <a:p>
            <a:pPr>
              <a:buNone/>
            </a:pPr>
            <a:endParaRPr lang="en-US" dirty="0" smtClean="0"/>
          </a:p>
          <a:p>
            <a:r>
              <a:rPr lang="en-US" dirty="0" smtClean="0"/>
              <a:t>Many kids learn best with PICTURES.  Use pictures with talking bubbles and thinking bubbles to help your child understand a social situation with a sibling, family member, teacher or peer.</a:t>
            </a:r>
          </a:p>
          <a:p>
            <a:pPr>
              <a:buNone/>
            </a:pPr>
            <a:endParaRPr lang="en-US" dirty="0" smtClean="0"/>
          </a:p>
          <a:p>
            <a:r>
              <a:rPr lang="en-US" dirty="0" smtClean="0"/>
              <a:t>This works best when there is a misunderstanding, or your child misinterprets someone’s intentions.  (Ex:  </a:t>
            </a:r>
            <a:r>
              <a:rPr lang="en-US" i="1" dirty="0" smtClean="0"/>
              <a:t>They were just trying to help you-not take over, They were just teasing you in a friendly way, etc.)</a:t>
            </a:r>
          </a:p>
        </p:txBody>
      </p:sp>
      <p:sp>
        <p:nvSpPr>
          <p:cNvPr id="4" name="Footer Placeholder 3"/>
          <p:cNvSpPr>
            <a:spLocks noGrp="1"/>
          </p:cNvSpPr>
          <p:nvPr>
            <p:ph type="ftr" sz="quarter" idx="11"/>
          </p:nvPr>
        </p:nvSpPr>
        <p:spPr/>
        <p:txBody>
          <a:bodyPr/>
          <a:lstStyle/>
          <a:p>
            <a:r>
              <a:rPr lang="en-US" smtClean="0"/>
              <a:t>Jill D. Kuzma, M.A.,  CCC-SLP, http://jillkuzma.wordpress.com</a:t>
            </a:r>
            <a:endParaRPr lang="en-US"/>
          </a:p>
        </p:txBody>
      </p:sp>
    </p:spTree>
    <p:extLst>
      <p:ext uri="{BB962C8B-B14F-4D97-AF65-F5344CB8AC3E}">
        <p14:creationId xmlns:p14="http://schemas.microsoft.com/office/powerpoint/2010/main" val="2972334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3186" name="Title 1"/>
          <p:cNvSpPr>
            <a:spLocks noGrp="1"/>
          </p:cNvSpPr>
          <p:nvPr>
            <p:ph type="title"/>
          </p:nvPr>
        </p:nvSpPr>
        <p:spPr>
          <a:xfrm>
            <a:off x="2438401" y="202278"/>
            <a:ext cx="7772400" cy="604837"/>
          </a:xfrm>
        </p:spPr>
        <p:txBody>
          <a:bodyPr>
            <a:normAutofit/>
          </a:bodyPr>
          <a:lstStyle/>
          <a:p>
            <a:r>
              <a:rPr lang="en-US" altLang="en-US" sz="3600" dirty="0" smtClean="0">
                <a:solidFill>
                  <a:schemeClr val="tx1"/>
                </a:solidFill>
              </a:rPr>
              <a:t>**Processing </a:t>
            </a:r>
            <a:r>
              <a:rPr lang="en-US" altLang="en-US" sz="3600" dirty="0">
                <a:solidFill>
                  <a:schemeClr val="tx1"/>
                </a:solidFill>
              </a:rPr>
              <a:t>problems with kids </a:t>
            </a:r>
          </a:p>
        </p:txBody>
      </p:sp>
      <p:sp>
        <p:nvSpPr>
          <p:cNvPr id="2" name="Footer Placeholder 1"/>
          <p:cNvSpPr>
            <a:spLocks noGrp="1"/>
          </p:cNvSpPr>
          <p:nvPr>
            <p:ph type="ftr" sz="quarter" idx="11"/>
          </p:nvPr>
        </p:nvSpPr>
        <p:spPr>
          <a:xfrm>
            <a:off x="0" y="6407913"/>
            <a:ext cx="5901189" cy="320040"/>
          </a:xfrm>
        </p:spPr>
        <p:txBody>
          <a:bodyPr/>
          <a:lstStyle/>
          <a:p>
            <a:pPr>
              <a:defRPr/>
            </a:pPr>
            <a:r>
              <a:rPr lang="en-US" dirty="0" err="1"/>
              <a:t>Kuzma</a:t>
            </a:r>
            <a:r>
              <a:rPr lang="en-US" dirty="0"/>
              <a:t>, August 2015 - http://jillkuzma.wordpress.com</a:t>
            </a:r>
          </a:p>
        </p:txBody>
      </p:sp>
      <p:pic>
        <p:nvPicPr>
          <p:cNvPr id="931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769" y="860552"/>
            <a:ext cx="4508959" cy="5547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78266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stories</a:t>
            </a:r>
            <a:endParaRPr lang="en-US" dirty="0"/>
          </a:p>
        </p:txBody>
      </p:sp>
      <p:sp>
        <p:nvSpPr>
          <p:cNvPr id="3" name="Content Placeholder 2"/>
          <p:cNvSpPr>
            <a:spLocks noGrp="1"/>
          </p:cNvSpPr>
          <p:nvPr>
            <p:ph idx="1"/>
          </p:nvPr>
        </p:nvSpPr>
        <p:spPr>
          <a:xfrm>
            <a:off x="1059241" y="1536174"/>
            <a:ext cx="10237303" cy="4064098"/>
          </a:xfrm>
        </p:spPr>
        <p:txBody>
          <a:bodyPr>
            <a:normAutofit/>
          </a:bodyPr>
          <a:lstStyle/>
          <a:p>
            <a:r>
              <a:rPr lang="en-US" sz="3200" dirty="0" smtClean="0"/>
              <a:t>“Brief descriptive stories that provide information regarding a social situation.”  (CSEFEL, 2017)</a:t>
            </a:r>
          </a:p>
          <a:p>
            <a:r>
              <a:rPr lang="en-US" sz="3200" dirty="0" smtClean="0"/>
              <a:t>Situations are described specific to individuals and circumstances.</a:t>
            </a:r>
          </a:p>
          <a:p>
            <a:r>
              <a:rPr lang="en-US" sz="3200" dirty="0" smtClean="0"/>
              <a:t>Use of images or words to present the situation.</a:t>
            </a:r>
          </a:p>
          <a:p>
            <a:endParaRPr lang="en-US" dirty="0" smtClean="0"/>
          </a:p>
          <a:p>
            <a:endParaRPr lang="en-US" dirty="0"/>
          </a:p>
        </p:txBody>
      </p:sp>
      <p:sp>
        <p:nvSpPr>
          <p:cNvPr id="4" name="TextBox 3"/>
          <p:cNvSpPr txBox="1"/>
          <p:nvPr/>
        </p:nvSpPr>
        <p:spPr>
          <a:xfrm>
            <a:off x="9122152" y="6119336"/>
            <a:ext cx="3657600" cy="369332"/>
          </a:xfrm>
          <a:prstGeom prst="rect">
            <a:avLst/>
          </a:prstGeom>
          <a:noFill/>
        </p:spPr>
        <p:txBody>
          <a:bodyPr wrap="square" rtlCol="0">
            <a:spAutoFit/>
          </a:bodyPr>
          <a:lstStyle/>
          <a:p>
            <a:r>
              <a:rPr lang="en-US" dirty="0" smtClean="0"/>
              <a:t>Vanderbilt Kennedy Center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678" y="5170495"/>
            <a:ext cx="1355182" cy="1280241"/>
          </a:xfrm>
          <a:prstGeom prst="rect">
            <a:avLst/>
          </a:prstGeom>
        </p:spPr>
      </p:pic>
      <p:sp>
        <p:nvSpPr>
          <p:cNvPr id="6" name="TextBox 5"/>
          <p:cNvSpPr txBox="1"/>
          <p:nvPr/>
        </p:nvSpPr>
        <p:spPr>
          <a:xfrm>
            <a:off x="2549441" y="5251655"/>
            <a:ext cx="2671011" cy="1200329"/>
          </a:xfrm>
          <a:prstGeom prst="rect">
            <a:avLst/>
          </a:prstGeom>
          <a:noFill/>
        </p:spPr>
        <p:txBody>
          <a:bodyPr wrap="square" rtlCol="0">
            <a:spAutoFit/>
          </a:bodyPr>
          <a:lstStyle/>
          <a:p>
            <a:r>
              <a:rPr lang="en-US" dirty="0" smtClean="0"/>
              <a:t>Help children understand social situations and concepts by writing their very own story.</a:t>
            </a:r>
            <a:endParaRPr lang="en-US" dirty="0"/>
          </a:p>
        </p:txBody>
      </p:sp>
    </p:spTree>
    <p:extLst>
      <p:ext uri="{BB962C8B-B14F-4D97-AF65-F5344CB8AC3E}">
        <p14:creationId xmlns:p14="http://schemas.microsoft.com/office/powerpoint/2010/main" val="650944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040" y="336868"/>
            <a:ext cx="7729728" cy="1188720"/>
          </a:xfrm>
        </p:spPr>
        <p:txBody>
          <a:bodyPr/>
          <a:lstStyle/>
          <a:p>
            <a:r>
              <a:rPr lang="en-US" dirty="0" smtClean="0"/>
              <a:t>Writing a social story</a:t>
            </a:r>
            <a:endParaRPr lang="en-US" dirty="0"/>
          </a:p>
        </p:txBody>
      </p:sp>
      <p:sp>
        <p:nvSpPr>
          <p:cNvPr id="3" name="Content Placeholder 2"/>
          <p:cNvSpPr>
            <a:spLocks noGrp="1"/>
          </p:cNvSpPr>
          <p:nvPr>
            <p:ph idx="1"/>
          </p:nvPr>
        </p:nvSpPr>
        <p:spPr>
          <a:xfrm>
            <a:off x="998621" y="1345207"/>
            <a:ext cx="10589740" cy="3694766"/>
          </a:xfrm>
        </p:spPr>
        <p:txBody>
          <a:bodyPr>
            <a:noAutofit/>
          </a:bodyPr>
          <a:lstStyle/>
          <a:p>
            <a:r>
              <a:rPr lang="en-US" sz="2800" dirty="0" smtClean="0"/>
              <a:t>Story is written in first person from the child’s perspective</a:t>
            </a:r>
          </a:p>
          <a:p>
            <a:r>
              <a:rPr lang="en-US" sz="2800" b="1" dirty="0" smtClean="0">
                <a:solidFill>
                  <a:srgbClr val="00B0F0"/>
                </a:solidFill>
              </a:rPr>
              <a:t>Designed to help the child understand the expectations of a situation.</a:t>
            </a:r>
          </a:p>
          <a:p>
            <a:r>
              <a:rPr lang="en-US" sz="2800" dirty="0" smtClean="0"/>
              <a:t>Use reassuring language to answer the who, what, when, where, and why of the situation and/or target behavior</a:t>
            </a:r>
          </a:p>
          <a:p>
            <a:r>
              <a:rPr lang="en-US" sz="2800" dirty="0" smtClean="0"/>
              <a:t>Include descriptive statements (e.g. state the facts) and directive statements (e.g. identify possible responses).</a:t>
            </a:r>
          </a:p>
          <a:p>
            <a:r>
              <a:rPr lang="en-US" sz="2800" dirty="0" smtClean="0"/>
              <a:t>Stories are more descriptive than directive.</a:t>
            </a:r>
          </a:p>
          <a:p>
            <a:r>
              <a:rPr lang="en-US" sz="2800" dirty="0" smtClean="0"/>
              <a:t>New stories should be read frequently and prior to the challenging situation.</a:t>
            </a:r>
            <a:endParaRPr lang="en-US" sz="2800" dirty="0"/>
          </a:p>
        </p:txBody>
      </p:sp>
      <p:sp>
        <p:nvSpPr>
          <p:cNvPr id="4" name="TextBox 3"/>
          <p:cNvSpPr txBox="1"/>
          <p:nvPr/>
        </p:nvSpPr>
        <p:spPr>
          <a:xfrm>
            <a:off x="9226378" y="6488668"/>
            <a:ext cx="3657600" cy="369332"/>
          </a:xfrm>
          <a:prstGeom prst="rect">
            <a:avLst/>
          </a:prstGeom>
          <a:noFill/>
        </p:spPr>
        <p:txBody>
          <a:bodyPr wrap="square" rtlCol="0">
            <a:spAutoFit/>
          </a:bodyPr>
          <a:lstStyle/>
          <a:p>
            <a:r>
              <a:rPr lang="en-US" dirty="0" smtClean="0"/>
              <a:t>Vanderbilt Kennedy Center</a:t>
            </a:r>
            <a:endParaRPr lang="en-US" dirty="0"/>
          </a:p>
        </p:txBody>
      </p:sp>
    </p:spTree>
    <p:extLst>
      <p:ext uri="{BB962C8B-B14F-4D97-AF65-F5344CB8AC3E}">
        <p14:creationId xmlns:p14="http://schemas.microsoft.com/office/powerpoint/2010/main" val="3138074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5" y="400052"/>
            <a:ext cx="7729728" cy="1188720"/>
          </a:xfrm>
        </p:spPr>
        <p:txBody>
          <a:bodyPr/>
          <a:lstStyle/>
          <a:p>
            <a:r>
              <a:rPr lang="en-US" dirty="0" smtClean="0"/>
              <a:t>Social story topics</a:t>
            </a:r>
            <a:endParaRPr lang="en-US" dirty="0"/>
          </a:p>
        </p:txBody>
      </p:sp>
      <p:sp>
        <p:nvSpPr>
          <p:cNvPr id="3" name="Content Placeholder 2"/>
          <p:cNvSpPr>
            <a:spLocks noGrp="1"/>
          </p:cNvSpPr>
          <p:nvPr>
            <p:ph idx="1"/>
          </p:nvPr>
        </p:nvSpPr>
        <p:spPr>
          <a:xfrm>
            <a:off x="1396446" y="1461631"/>
            <a:ext cx="5163577" cy="4923249"/>
          </a:xfrm>
        </p:spPr>
        <p:txBody>
          <a:bodyPr>
            <a:noAutofit/>
          </a:bodyPr>
          <a:lstStyle/>
          <a:p>
            <a:r>
              <a:rPr lang="en-US" sz="3200" dirty="0" smtClean="0"/>
              <a:t>What is a mistake</a:t>
            </a:r>
          </a:p>
          <a:p>
            <a:r>
              <a:rPr lang="en-US" sz="3200" dirty="0" smtClean="0"/>
              <a:t>How to open a gift</a:t>
            </a:r>
          </a:p>
          <a:p>
            <a:r>
              <a:rPr lang="en-US" sz="3200" dirty="0" smtClean="0"/>
              <a:t>How to wait in line</a:t>
            </a:r>
          </a:p>
          <a:p>
            <a:r>
              <a:rPr lang="en-US" sz="3200" dirty="0" smtClean="0"/>
              <a:t>Starting a new school</a:t>
            </a:r>
          </a:p>
          <a:p>
            <a:r>
              <a:rPr lang="en-US" sz="3200" dirty="0" smtClean="0"/>
              <a:t>How to greet someone</a:t>
            </a:r>
          </a:p>
          <a:p>
            <a:r>
              <a:rPr lang="en-US" sz="3200" dirty="0" smtClean="0"/>
              <a:t>How to get ready for school</a:t>
            </a:r>
          </a:p>
          <a:p>
            <a:r>
              <a:rPr lang="en-US" sz="3200" dirty="0" smtClean="0"/>
              <a:t>What is sharing</a:t>
            </a:r>
          </a:p>
          <a:p>
            <a:r>
              <a:rPr lang="en-US" sz="3200" dirty="0" smtClean="0"/>
              <a:t>And many more!</a:t>
            </a:r>
          </a:p>
        </p:txBody>
      </p:sp>
      <p:sp>
        <p:nvSpPr>
          <p:cNvPr id="5" name="Cloud 4"/>
          <p:cNvSpPr/>
          <p:nvPr/>
        </p:nvSpPr>
        <p:spPr>
          <a:xfrm>
            <a:off x="6705599" y="2356171"/>
            <a:ext cx="4081670" cy="3345313"/>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01338" y="3120886"/>
            <a:ext cx="2842591" cy="1815882"/>
          </a:xfrm>
          <a:prstGeom prst="rect">
            <a:avLst/>
          </a:prstGeom>
          <a:noFill/>
        </p:spPr>
        <p:txBody>
          <a:bodyPr wrap="square" rtlCol="0">
            <a:spAutoFit/>
          </a:bodyPr>
          <a:lstStyle/>
          <a:p>
            <a:r>
              <a:rPr lang="en-US" sz="2800" dirty="0" smtClean="0"/>
              <a:t>See: </a:t>
            </a:r>
            <a:r>
              <a:rPr lang="en-US" sz="2800" u="sng" dirty="0" smtClean="0"/>
              <a:t>The New Social Story Book, </a:t>
            </a:r>
            <a:r>
              <a:rPr lang="en-US" sz="2800" dirty="0" smtClean="0"/>
              <a:t>by Carol Gray for more ideas!</a:t>
            </a:r>
            <a:endParaRPr lang="en-US" sz="2800" dirty="0"/>
          </a:p>
        </p:txBody>
      </p:sp>
    </p:spTree>
    <p:extLst>
      <p:ext uri="{BB962C8B-B14F-4D97-AF65-F5344CB8AC3E}">
        <p14:creationId xmlns:p14="http://schemas.microsoft.com/office/powerpoint/2010/main" val="2807995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social story about coming to school</a:t>
            </a:r>
            <a:endParaRPr lang="en-US" dirty="0"/>
          </a:p>
        </p:txBody>
      </p:sp>
      <p:sp>
        <p:nvSpPr>
          <p:cNvPr id="3" name="Content Placeholder 2"/>
          <p:cNvSpPr>
            <a:spLocks noGrp="1"/>
          </p:cNvSpPr>
          <p:nvPr>
            <p:ph idx="1"/>
          </p:nvPr>
        </p:nvSpPr>
        <p:spPr>
          <a:xfrm>
            <a:off x="2138362" y="2792199"/>
            <a:ext cx="7729728" cy="945415"/>
          </a:xfrm>
        </p:spPr>
        <p:txBody>
          <a:bodyPr>
            <a:normAutofit/>
          </a:bodyPr>
          <a:lstStyle/>
          <a:p>
            <a:pPr marL="0" indent="0" algn="ctr">
              <a:buNone/>
            </a:pPr>
            <a:r>
              <a:rPr lang="en-US" sz="3600" dirty="0" err="1" smtClean="0"/>
              <a:t>Josalyn</a:t>
            </a:r>
            <a:r>
              <a:rPr lang="en-US" sz="3600" dirty="0" smtClean="0"/>
              <a:t> can be Happy at School</a:t>
            </a:r>
            <a:endParaRPr lang="en-US" sz="3600" dirty="0"/>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787001712"/>
              </p:ext>
            </p:extLst>
          </p:nvPr>
        </p:nvGraphicFramePr>
        <p:xfrm>
          <a:off x="8909285" y="4655296"/>
          <a:ext cx="2131731" cy="1598613"/>
        </p:xfrm>
        <a:graphic>
          <a:graphicData uri="http://schemas.openxmlformats.org/presentationml/2006/ole">
            <mc:AlternateContent xmlns:mc="http://schemas.openxmlformats.org/markup-compatibility/2006">
              <mc:Choice xmlns:v="urn:schemas-microsoft-com:vml" Requires="v">
                <p:oleObj spid="_x0000_s2079" name="Presentation" r:id="rId3" imgW="4570388" imgH="3427437" progId="PowerPoint.Show.12">
                  <p:link updateAutomatic="1"/>
                </p:oleObj>
              </mc:Choice>
              <mc:Fallback>
                <p:oleObj name="Presentation" r:id="rId3" imgW="4570388" imgH="3427437" progId="PowerPoint.Show.12">
                  <p:link updateAutomatic="1"/>
                  <p:pic>
                    <p:nvPicPr>
                      <p:cNvPr id="0" name=""/>
                      <p:cNvPicPr/>
                      <p:nvPr/>
                    </p:nvPicPr>
                    <p:blipFill>
                      <a:blip r:embed="rId4"/>
                      <a:stretch>
                        <a:fillRect/>
                      </a:stretch>
                    </p:blipFill>
                    <p:spPr>
                      <a:xfrm>
                        <a:off x="8909285" y="4655296"/>
                        <a:ext cx="2131731" cy="1598613"/>
                      </a:xfrm>
                      <a:prstGeom prst="rect">
                        <a:avLst/>
                      </a:prstGeom>
                    </p:spPr>
                  </p:pic>
                </p:oleObj>
              </mc:Fallback>
            </mc:AlternateContent>
          </a:graphicData>
        </a:graphic>
      </p:graphicFrame>
    </p:spTree>
    <p:extLst>
      <p:ext uri="{BB962C8B-B14F-4D97-AF65-F5344CB8AC3E}">
        <p14:creationId xmlns:p14="http://schemas.microsoft.com/office/powerpoint/2010/main" val="3919595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687" r="20335"/>
          <a:stretch/>
        </p:blipFill>
        <p:spPr bwMode="auto">
          <a:xfrm>
            <a:off x="9865953" y="956568"/>
            <a:ext cx="1784097" cy="578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0342" y="1338101"/>
            <a:ext cx="3277904" cy="306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967506" y="232830"/>
            <a:ext cx="10574594" cy="1492132"/>
          </a:xfrm>
        </p:spPr>
        <p:txBody>
          <a:bodyPr>
            <a:normAutofit/>
          </a:bodyPr>
          <a:lstStyle/>
          <a:p>
            <a:r>
              <a:rPr lang="en-US" sz="4800" dirty="0" smtClean="0"/>
              <a:t>Use visuals to reinforce concepts</a:t>
            </a:r>
            <a:endParaRPr lang="en-US" sz="4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457" y="5408968"/>
            <a:ext cx="1355182" cy="1280241"/>
          </a:xfrm>
          <a:prstGeom prst="rect">
            <a:avLst/>
          </a:prstGeom>
        </p:spPr>
      </p:pic>
      <p:sp>
        <p:nvSpPr>
          <p:cNvPr id="10" name="TextBox 9"/>
          <p:cNvSpPr txBox="1"/>
          <p:nvPr/>
        </p:nvSpPr>
        <p:spPr>
          <a:xfrm>
            <a:off x="2306390" y="5627266"/>
            <a:ext cx="2026364" cy="923330"/>
          </a:xfrm>
          <a:prstGeom prst="rect">
            <a:avLst/>
          </a:prstGeom>
          <a:noFill/>
        </p:spPr>
        <p:txBody>
          <a:bodyPr wrap="square" rtlCol="0">
            <a:spAutoFit/>
          </a:bodyPr>
          <a:lstStyle/>
          <a:p>
            <a:r>
              <a:rPr lang="en-US" dirty="0" smtClean="0"/>
              <a:t>Talking can escalate behaviors.  Use visuals instead!</a:t>
            </a:r>
            <a:endParaRPr lang="en-US" dirty="0"/>
          </a:p>
        </p:txBody>
      </p:sp>
      <p:pic>
        <p:nvPicPr>
          <p:cNvPr id="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803" y="4210776"/>
            <a:ext cx="17526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3728" y="5154758"/>
            <a:ext cx="17208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0278" y="5130151"/>
            <a:ext cx="16764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6405672" y="1517702"/>
            <a:ext cx="1177811" cy="962526"/>
          </a:xfrm>
          <a:prstGeom prst="cloudCallout">
            <a:avLst>
              <a:gd name="adj1" fmla="val 47609"/>
              <a:gd name="adj2"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6426796" y="2749481"/>
            <a:ext cx="1262032" cy="757990"/>
          </a:xfrm>
          <a:prstGeom prst="wedgeRectCallout">
            <a:avLst>
              <a:gd name="adj1" fmla="val -37040"/>
              <a:gd name="adj2" fmla="val 8313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343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3250" name="Title 3"/>
          <p:cNvSpPr>
            <a:spLocks noGrp="1"/>
          </p:cNvSpPr>
          <p:nvPr>
            <p:ph type="title"/>
          </p:nvPr>
        </p:nvSpPr>
        <p:spPr>
          <a:xfrm>
            <a:off x="1232452" y="376643"/>
            <a:ext cx="10634870" cy="1350189"/>
          </a:xfrm>
        </p:spPr>
        <p:txBody>
          <a:bodyPr>
            <a:normAutofit/>
          </a:bodyPr>
          <a:lstStyle/>
          <a:p>
            <a:r>
              <a:rPr lang="en-US" altLang="en-US" sz="3200" dirty="0" smtClean="0">
                <a:solidFill>
                  <a:schemeClr val="tx1"/>
                </a:solidFill>
              </a:rPr>
              <a:t>Resources </a:t>
            </a:r>
            <a:r>
              <a:rPr lang="en-US" altLang="en-US" sz="3200" dirty="0">
                <a:solidFill>
                  <a:schemeClr val="tx1"/>
                </a:solidFill>
              </a:rPr>
              <a:t>for Social-Emotional Children’s Books</a:t>
            </a:r>
          </a:p>
        </p:txBody>
      </p:sp>
      <p:sp>
        <p:nvSpPr>
          <p:cNvPr id="2" name="Footer Placeholder 1"/>
          <p:cNvSpPr>
            <a:spLocks noGrp="1"/>
          </p:cNvSpPr>
          <p:nvPr>
            <p:ph type="ftr" sz="quarter" idx="11"/>
          </p:nvPr>
        </p:nvSpPr>
        <p:spPr>
          <a:xfrm>
            <a:off x="185286" y="6377624"/>
            <a:ext cx="5901189" cy="320040"/>
          </a:xfrm>
        </p:spPr>
        <p:txBody>
          <a:bodyPr/>
          <a:lstStyle/>
          <a:p>
            <a:pPr>
              <a:defRPr/>
            </a:pPr>
            <a:r>
              <a:rPr lang="en-US"/>
              <a:t>Kuzma, August 2015 - http://jillkuzma.wordpress.com</a:t>
            </a:r>
          </a:p>
        </p:txBody>
      </p:sp>
      <p:pic>
        <p:nvPicPr>
          <p:cNvPr id="532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52" y="1726832"/>
            <a:ext cx="2574925" cy="1144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3253" name="TextBox 4"/>
          <p:cNvSpPr txBox="1">
            <a:spLocks noChangeArrowheads="1"/>
          </p:cNvSpPr>
          <p:nvPr/>
        </p:nvSpPr>
        <p:spPr bwMode="auto">
          <a:xfrm>
            <a:off x="5030442" y="2390075"/>
            <a:ext cx="51054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hlinkClick r:id="rId4"/>
              </a:rPr>
              <a:t>http://booksthathealkids.blogspot.com/</a:t>
            </a:r>
            <a:endParaRPr lang="en-US" altLang="en-US" dirty="0"/>
          </a:p>
          <a:p>
            <a:pPr eaLnBrk="1" hangingPunct="1"/>
            <a:endParaRPr lang="en-US" altLang="en-US" dirty="0"/>
          </a:p>
        </p:txBody>
      </p:sp>
      <p:pic>
        <p:nvPicPr>
          <p:cNvPr id="5325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702" y="3361836"/>
            <a:ext cx="3584575" cy="2659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3255" name="TextBox 5"/>
          <p:cNvSpPr txBox="1">
            <a:spLocks noChangeArrowheads="1"/>
          </p:cNvSpPr>
          <p:nvPr/>
        </p:nvSpPr>
        <p:spPr bwMode="auto">
          <a:xfrm>
            <a:off x="4868445" y="4408797"/>
            <a:ext cx="508793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dirty="0">
                <a:hlinkClick r:id="rId6"/>
              </a:rPr>
              <a:t>http://www.juliacookonline.com/books/</a:t>
            </a:r>
            <a:endParaRPr lang="en-US" altLang="en-US" dirty="0"/>
          </a:p>
          <a:p>
            <a:pPr eaLnBrk="1" hangingPunct="1"/>
            <a:endParaRPr lang="en-US" altLang="en-US" dirty="0"/>
          </a:p>
        </p:txBody>
      </p:sp>
      <p:sp>
        <p:nvSpPr>
          <p:cNvPr id="7" name="TextBox 6"/>
          <p:cNvSpPr txBox="1"/>
          <p:nvPr/>
        </p:nvSpPr>
        <p:spPr>
          <a:xfrm>
            <a:off x="5030442" y="1798478"/>
            <a:ext cx="4648200" cy="369332"/>
          </a:xfrm>
          <a:prstGeom prst="rect">
            <a:avLst/>
          </a:prstGeom>
          <a:noFill/>
        </p:spPr>
        <p:txBody>
          <a:bodyPr>
            <a:spAutoFit/>
          </a:bodyPr>
          <a:lstStyle/>
          <a:p>
            <a:pPr>
              <a:defRPr/>
            </a:pPr>
            <a:r>
              <a:rPr lang="en-US" dirty="0">
                <a:solidFill>
                  <a:schemeClr val="accent3"/>
                </a:solidFill>
              </a:rPr>
              <a:t>Blog:  Books that Heal Kids</a:t>
            </a:r>
          </a:p>
        </p:txBody>
      </p:sp>
      <p:sp>
        <p:nvSpPr>
          <p:cNvPr id="11" name="TextBox 10"/>
          <p:cNvSpPr txBox="1"/>
          <p:nvPr/>
        </p:nvSpPr>
        <p:spPr>
          <a:xfrm>
            <a:off x="4868445" y="3883580"/>
            <a:ext cx="4648200" cy="369332"/>
          </a:xfrm>
          <a:prstGeom prst="rect">
            <a:avLst/>
          </a:prstGeom>
          <a:noFill/>
        </p:spPr>
        <p:txBody>
          <a:bodyPr>
            <a:spAutoFit/>
          </a:bodyPr>
          <a:lstStyle/>
          <a:p>
            <a:pPr>
              <a:defRPr/>
            </a:pPr>
            <a:r>
              <a:rPr lang="en-US" dirty="0">
                <a:solidFill>
                  <a:schemeClr val="accent3"/>
                </a:solidFill>
              </a:rPr>
              <a:t>Author:  Julia Cook</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2413" y="5328561"/>
            <a:ext cx="1355182" cy="1280241"/>
          </a:xfrm>
          <a:prstGeom prst="rect">
            <a:avLst/>
          </a:prstGeom>
        </p:spPr>
      </p:pic>
      <p:sp>
        <p:nvSpPr>
          <p:cNvPr id="4" name="TextBox 3"/>
          <p:cNvSpPr txBox="1"/>
          <p:nvPr/>
        </p:nvSpPr>
        <p:spPr>
          <a:xfrm>
            <a:off x="8954853" y="5441372"/>
            <a:ext cx="2671011" cy="1200329"/>
          </a:xfrm>
          <a:prstGeom prst="rect">
            <a:avLst/>
          </a:prstGeom>
          <a:noFill/>
        </p:spPr>
        <p:txBody>
          <a:bodyPr wrap="square" rtlCol="0">
            <a:spAutoFit/>
          </a:bodyPr>
          <a:lstStyle/>
          <a:p>
            <a:r>
              <a:rPr lang="en-US" dirty="0" smtClean="0"/>
              <a:t>Like social stories, children’s literature can help explain the expectations of a situation</a:t>
            </a:r>
            <a:endParaRPr lang="en-US" dirty="0"/>
          </a:p>
        </p:txBody>
      </p:sp>
    </p:spTree>
    <p:extLst>
      <p:ext uri="{BB962C8B-B14F-4D97-AF65-F5344CB8AC3E}">
        <p14:creationId xmlns:p14="http://schemas.microsoft.com/office/powerpoint/2010/main" val="173158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a:xfrm>
            <a:off x="1660881" y="1721551"/>
            <a:ext cx="8495777" cy="4534870"/>
          </a:xfrm>
        </p:spPr>
        <p:txBody>
          <a:bodyPr>
            <a:normAutofit fontScale="62500" lnSpcReduction="20000"/>
          </a:bodyPr>
          <a:lstStyle/>
          <a:p>
            <a:pPr marL="0" indent="0" algn="ctr">
              <a:buNone/>
            </a:pPr>
            <a:r>
              <a:rPr lang="en-US" sz="3600" dirty="0" smtClean="0"/>
              <a:t>Teach the 4 steps of perspective taking (or being part of a group)</a:t>
            </a:r>
            <a:endParaRPr lang="en-US" sz="3600" dirty="0"/>
          </a:p>
          <a:p>
            <a:pPr marL="0" indent="0">
              <a:buNone/>
            </a:pPr>
            <a:r>
              <a:rPr lang="en-US" sz="2900" dirty="0" smtClean="0">
                <a:solidFill>
                  <a:srgbClr val="00B050"/>
                </a:solidFill>
              </a:rPr>
              <a:t/>
            </a:r>
            <a:br>
              <a:rPr lang="en-US" sz="2900" dirty="0" smtClean="0">
                <a:solidFill>
                  <a:srgbClr val="00B050"/>
                </a:solidFill>
              </a:rPr>
            </a:br>
            <a:r>
              <a:rPr lang="en-US" sz="2900" dirty="0" smtClean="0">
                <a:solidFill>
                  <a:srgbClr val="00B050"/>
                </a:solidFill>
              </a:rPr>
              <a:t>Step One:</a:t>
            </a:r>
            <a:r>
              <a:rPr lang="en-US" sz="2900" dirty="0" smtClean="0"/>
              <a:t/>
            </a:r>
            <a:br>
              <a:rPr lang="en-US" sz="2900" dirty="0" smtClean="0"/>
            </a:br>
            <a:r>
              <a:rPr lang="en-US" sz="2900" dirty="0" smtClean="0"/>
              <a:t>As soon as two people share a common space, they have a small thought about each other.</a:t>
            </a:r>
          </a:p>
          <a:p>
            <a:pPr marL="0" indent="0">
              <a:buNone/>
            </a:pPr>
            <a:r>
              <a:rPr lang="en-US" sz="2900" dirty="0" smtClean="0">
                <a:solidFill>
                  <a:srgbClr val="00B050"/>
                </a:solidFill>
              </a:rPr>
              <a:t>Step Two:</a:t>
            </a:r>
            <a:r>
              <a:rPr lang="en-US" sz="2900" dirty="0" smtClean="0"/>
              <a:t/>
            </a:r>
            <a:br>
              <a:rPr lang="en-US" sz="2900" dirty="0" smtClean="0"/>
            </a:br>
            <a:r>
              <a:rPr lang="en-US" sz="2900" dirty="0" smtClean="0"/>
              <a:t>As soon as they have a thought about each other, they consider the intention of the other person(s) in that space.  Why is that person near me?  What do they want from me?</a:t>
            </a:r>
          </a:p>
          <a:p>
            <a:pPr marL="0" indent="0">
              <a:buNone/>
            </a:pPr>
            <a:r>
              <a:rPr lang="en-US" sz="2900" dirty="0" smtClean="0">
                <a:solidFill>
                  <a:srgbClr val="00B050"/>
                </a:solidFill>
              </a:rPr>
              <a:t>Step Three:</a:t>
            </a:r>
            <a:r>
              <a:rPr lang="en-US" sz="2900" dirty="0"/>
              <a:t/>
            </a:r>
            <a:br>
              <a:rPr lang="en-US" sz="2900" dirty="0"/>
            </a:br>
            <a:r>
              <a:rPr lang="en-US" sz="2900" dirty="0" smtClean="0"/>
              <a:t>Each person considers what the other may be thinking about them, using their own thoughts as framework.</a:t>
            </a:r>
            <a:br>
              <a:rPr lang="en-US" sz="2900" dirty="0" smtClean="0"/>
            </a:br>
            <a:r>
              <a:rPr lang="en-US" sz="2900" dirty="0"/>
              <a:t/>
            </a:r>
            <a:br>
              <a:rPr lang="en-US" sz="2900" dirty="0"/>
            </a:br>
            <a:r>
              <a:rPr lang="en-US" sz="2900" dirty="0" smtClean="0">
                <a:solidFill>
                  <a:srgbClr val="00B050"/>
                </a:solidFill>
              </a:rPr>
              <a:t>Step Four:</a:t>
            </a:r>
            <a:r>
              <a:rPr lang="en-US" sz="2900" dirty="0"/>
              <a:t/>
            </a:r>
            <a:br>
              <a:rPr lang="en-US" sz="2900" dirty="0"/>
            </a:br>
            <a:r>
              <a:rPr lang="en-US" sz="2900" dirty="0" smtClean="0"/>
              <a:t>The communication partners each monitor and possibly modify their own behavior to keep people thinking about them the way that they want people to think about them.</a:t>
            </a:r>
          </a:p>
        </p:txBody>
      </p:sp>
      <p:sp>
        <p:nvSpPr>
          <p:cNvPr id="4" name="TextBox 3"/>
          <p:cNvSpPr txBox="1"/>
          <p:nvPr/>
        </p:nvSpPr>
        <p:spPr>
          <a:xfrm>
            <a:off x="9849678" y="6390861"/>
            <a:ext cx="2484783" cy="369332"/>
          </a:xfrm>
          <a:prstGeom prst="rect">
            <a:avLst/>
          </a:prstGeom>
          <a:noFill/>
        </p:spPr>
        <p:txBody>
          <a:bodyPr wrap="square" rtlCol="0">
            <a:spAutoFit/>
          </a:bodyPr>
          <a:lstStyle/>
          <a:p>
            <a:r>
              <a:rPr lang="en-US" dirty="0" smtClean="0"/>
              <a:t>(Winner, 2008)</a:t>
            </a:r>
            <a:endParaRPr lang="en-US" dirty="0"/>
          </a:p>
        </p:txBody>
      </p:sp>
    </p:spTree>
    <p:extLst>
      <p:ext uri="{BB962C8B-B14F-4D97-AF65-F5344CB8AC3E}">
        <p14:creationId xmlns:p14="http://schemas.microsoft.com/office/powerpoint/2010/main" val="2363057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Expected vs. unexpected behavior</a:t>
            </a:r>
            <a:endParaRPr lang="en-US" sz="48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7410" y="1781763"/>
            <a:ext cx="4551352" cy="3856383"/>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678" y="1689008"/>
            <a:ext cx="4924495" cy="3856383"/>
          </a:xfrm>
          <a:prstGeom prst="rect">
            <a:avLst/>
          </a:prstGeom>
        </p:spPr>
      </p:pic>
    </p:spTree>
    <p:extLst>
      <p:ext uri="{BB962C8B-B14F-4D97-AF65-F5344CB8AC3E}">
        <p14:creationId xmlns:p14="http://schemas.microsoft.com/office/powerpoint/2010/main" val="1002496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do you mean by “good social skills?”</a:t>
            </a:r>
            <a:endParaRPr lang="en-US" sz="3600" dirty="0"/>
          </a:p>
        </p:txBody>
      </p:sp>
      <p:sp>
        <p:nvSpPr>
          <p:cNvPr id="3" name="Content Placeholder 2"/>
          <p:cNvSpPr>
            <a:spLocks noGrp="1"/>
          </p:cNvSpPr>
          <p:nvPr>
            <p:ph idx="1"/>
          </p:nvPr>
        </p:nvSpPr>
        <p:spPr>
          <a:xfrm>
            <a:off x="1818501" y="1665932"/>
            <a:ext cx="8433551" cy="3385069"/>
          </a:xfrm>
        </p:spPr>
        <p:txBody>
          <a:bodyPr>
            <a:normAutofit fontScale="70000" lnSpcReduction="20000"/>
          </a:bodyPr>
          <a:lstStyle/>
          <a:p>
            <a:pPr marL="0" indent="0" algn="ctr">
              <a:buNone/>
            </a:pPr>
            <a:r>
              <a:rPr lang="en-US" sz="4500" dirty="0" smtClean="0"/>
              <a:t>“Having good social skills simply means people share space with others effectively.”  </a:t>
            </a:r>
            <a:br>
              <a:rPr lang="en-US" sz="4500" dirty="0" smtClean="0"/>
            </a:br>
            <a:r>
              <a:rPr lang="en-US" sz="4500" dirty="0" smtClean="0"/>
              <a:t/>
            </a:r>
            <a:br>
              <a:rPr lang="en-US" sz="4500" dirty="0" smtClean="0"/>
            </a:br>
            <a:r>
              <a:rPr lang="en-US" sz="4500" dirty="0" smtClean="0"/>
              <a:t>or </a:t>
            </a:r>
          </a:p>
          <a:p>
            <a:pPr marL="0" indent="0" algn="ctr">
              <a:buNone/>
            </a:pPr>
            <a:endParaRPr lang="en-US" sz="4500" dirty="0"/>
          </a:p>
          <a:p>
            <a:pPr marL="0" indent="0" algn="ctr">
              <a:buNone/>
            </a:pPr>
            <a:r>
              <a:rPr lang="en-US" sz="4500" dirty="0" smtClean="0"/>
              <a:t>Adapting to others effectively across settings</a:t>
            </a:r>
          </a:p>
          <a:p>
            <a:pPr marL="0" indent="0" algn="ctr">
              <a:buNone/>
            </a:pPr>
            <a:r>
              <a:rPr lang="en-US" sz="3200" dirty="0" smtClean="0"/>
              <a:t> </a:t>
            </a:r>
            <a:endParaRPr lang="en-US" sz="3200" dirty="0"/>
          </a:p>
        </p:txBody>
      </p:sp>
      <p:sp>
        <p:nvSpPr>
          <p:cNvPr id="5" name="Rectangle 4"/>
          <p:cNvSpPr/>
          <p:nvPr/>
        </p:nvSpPr>
        <p:spPr>
          <a:xfrm>
            <a:off x="5869139" y="6067047"/>
            <a:ext cx="5284139" cy="369332"/>
          </a:xfrm>
          <a:prstGeom prst="rect">
            <a:avLst/>
          </a:prstGeom>
        </p:spPr>
        <p:txBody>
          <a:bodyPr wrap="none">
            <a:spAutoFit/>
          </a:bodyPr>
          <a:lstStyle/>
          <a:p>
            <a:pPr marL="1654175" lvl="8" indent="0">
              <a:buNone/>
            </a:pPr>
            <a:r>
              <a:rPr lang="en-US" dirty="0"/>
              <a:t>					(Winner, 2008)</a:t>
            </a:r>
          </a:p>
        </p:txBody>
      </p:sp>
    </p:spTree>
    <p:extLst>
      <p:ext uri="{BB962C8B-B14F-4D97-AF65-F5344CB8AC3E}">
        <p14:creationId xmlns:p14="http://schemas.microsoft.com/office/powerpoint/2010/main" val="68836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Detective tools</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Social detectives use their </a:t>
            </a:r>
            <a:r>
              <a:rPr lang="en-US" sz="2800" u="sng" dirty="0" smtClean="0">
                <a:solidFill>
                  <a:srgbClr val="00B0F0"/>
                </a:solidFill>
              </a:rPr>
              <a:t>eyes</a:t>
            </a:r>
            <a:r>
              <a:rPr lang="en-US" sz="2800" dirty="0" smtClean="0"/>
              <a:t> and </a:t>
            </a:r>
            <a:r>
              <a:rPr lang="en-US" sz="2800" u="sng" dirty="0" smtClean="0">
                <a:solidFill>
                  <a:srgbClr val="00B0F0"/>
                </a:solidFill>
              </a:rPr>
              <a:t>ears</a:t>
            </a:r>
            <a:r>
              <a:rPr lang="en-US" sz="2800" dirty="0" smtClean="0"/>
              <a:t> to figure out what people are thinking, feeling, or planning to do next.  When these thoughts combine with what they already know about expected behavior they can figure out how to behave and what other people might do next.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57" y="5408968"/>
            <a:ext cx="1356578" cy="1280241"/>
          </a:xfrm>
          <a:prstGeom prst="rect">
            <a:avLst/>
          </a:prstGeom>
        </p:spPr>
      </p:pic>
      <p:sp>
        <p:nvSpPr>
          <p:cNvPr id="5" name="TextBox 4"/>
          <p:cNvSpPr txBox="1"/>
          <p:nvPr/>
        </p:nvSpPr>
        <p:spPr>
          <a:xfrm>
            <a:off x="2404593" y="5587423"/>
            <a:ext cx="2483930" cy="923330"/>
          </a:xfrm>
          <a:prstGeom prst="rect">
            <a:avLst/>
          </a:prstGeom>
          <a:noFill/>
        </p:spPr>
        <p:txBody>
          <a:bodyPr wrap="square" rtlCol="0">
            <a:spAutoFit/>
          </a:bodyPr>
          <a:lstStyle/>
          <a:p>
            <a:r>
              <a:rPr lang="en-US" dirty="0" smtClean="0"/>
              <a:t>How we teach “Theory of Mind” or Perspective Taking</a:t>
            </a:r>
            <a:endParaRPr lang="en-US" dirty="0"/>
          </a:p>
        </p:txBody>
      </p:sp>
    </p:spTree>
    <p:extLst>
      <p:ext uri="{BB962C8B-B14F-4D97-AF65-F5344CB8AC3E}">
        <p14:creationId xmlns:p14="http://schemas.microsoft.com/office/powerpoint/2010/main" val="3370166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Detective Tools</a:t>
            </a:r>
            <a:endParaRPr lang="en-US" dirty="0"/>
          </a:p>
        </p:txBody>
      </p:sp>
      <p:sp>
        <p:nvSpPr>
          <p:cNvPr id="3" name="Content Placeholder 2"/>
          <p:cNvSpPr>
            <a:spLocks noGrp="1"/>
          </p:cNvSpPr>
          <p:nvPr>
            <p:ph idx="1"/>
          </p:nvPr>
        </p:nvSpPr>
        <p:spPr>
          <a:xfrm>
            <a:off x="2475975" y="1308738"/>
            <a:ext cx="7729728" cy="3101983"/>
          </a:xfrm>
        </p:spPr>
        <p:txBody>
          <a:bodyPr/>
          <a:lstStyle/>
          <a:p>
            <a:pPr marL="0" indent="0" algn="ctr">
              <a:buNone/>
            </a:pPr>
            <a:r>
              <a:rPr lang="en-US" sz="4000" dirty="0"/>
              <a:t>Eyes + Ears + Brain = Expected and What Will Happen Next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985" y="3406033"/>
            <a:ext cx="3784174" cy="28281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58" y="3406033"/>
            <a:ext cx="2862470" cy="2862470"/>
          </a:xfrm>
          <a:prstGeom prst="rect">
            <a:avLst/>
          </a:prstGeom>
        </p:spPr>
      </p:pic>
      <p:sp>
        <p:nvSpPr>
          <p:cNvPr id="6" name="Rectangular Callout 5"/>
          <p:cNvSpPr/>
          <p:nvPr/>
        </p:nvSpPr>
        <p:spPr>
          <a:xfrm>
            <a:off x="3274106" y="4114746"/>
            <a:ext cx="3572638" cy="1827491"/>
          </a:xfrm>
          <a:prstGeom prst="wedgeRectCallout">
            <a:avLst>
              <a:gd name="adj1" fmla="val -69278"/>
              <a:gd name="adj2" fmla="val 4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33132" y="4215644"/>
            <a:ext cx="3413612" cy="1477328"/>
          </a:xfrm>
          <a:prstGeom prst="rect">
            <a:avLst/>
          </a:prstGeom>
          <a:noFill/>
        </p:spPr>
        <p:txBody>
          <a:bodyPr wrap="square" rtlCol="0">
            <a:spAutoFit/>
          </a:bodyPr>
          <a:lstStyle/>
          <a:p>
            <a:r>
              <a:rPr lang="en-US" dirty="0" smtClean="0"/>
              <a:t>Social detectives use their eyes and ears along with what they know in their brains to figure out what is expected and what might happen next!</a:t>
            </a:r>
            <a:endParaRPr lang="en-US" dirty="0"/>
          </a:p>
        </p:txBody>
      </p:sp>
    </p:spTree>
    <p:extLst>
      <p:ext uri="{BB962C8B-B14F-4D97-AF65-F5344CB8AC3E}">
        <p14:creationId xmlns:p14="http://schemas.microsoft.com/office/powerpoint/2010/main" val="2099888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Content Placeholder 3" descr="Free Social Thinking Download!  Includes activities for Expected/Unexpected Behaviors, Being a Social Detective, Rock Brain and Glassman. Great for an Autism classroom.">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8869" y="397565"/>
            <a:ext cx="10157791" cy="6202018"/>
          </a:xfrm>
          <a:prstGeom prst="rect">
            <a:avLst/>
          </a:prstGeom>
          <a:noFill/>
          <a:ln>
            <a:noFill/>
          </a:ln>
        </p:spPr>
      </p:pic>
    </p:spTree>
    <p:extLst>
      <p:ext uri="{BB962C8B-B14F-4D97-AF65-F5344CB8AC3E}">
        <p14:creationId xmlns:p14="http://schemas.microsoft.com/office/powerpoint/2010/main" val="3585802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Filter</a:t>
            </a:r>
            <a:endParaRPr lang="en-US" dirty="0"/>
          </a:p>
        </p:txBody>
      </p:sp>
      <p:sp>
        <p:nvSpPr>
          <p:cNvPr id="3" name="Content Placeholder 2"/>
          <p:cNvSpPr>
            <a:spLocks noGrp="1"/>
          </p:cNvSpPr>
          <p:nvPr>
            <p:ph idx="1"/>
          </p:nvPr>
        </p:nvSpPr>
        <p:spPr>
          <a:xfrm>
            <a:off x="2334375" y="1693926"/>
            <a:ext cx="7729728" cy="3101983"/>
          </a:xfrm>
        </p:spPr>
        <p:txBody>
          <a:bodyPr>
            <a:normAutofit/>
          </a:bodyPr>
          <a:lstStyle/>
          <a:p>
            <a:pPr marL="0" indent="0" algn="ctr">
              <a:buNone/>
            </a:pPr>
            <a:r>
              <a:rPr lang="en-US" sz="3200" dirty="0" smtClean="0"/>
              <a:t>Our social filter helps us to monitor our behavior so that we can keep others thinking about us the way we want!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069" y="4043741"/>
            <a:ext cx="1962150" cy="1885950"/>
          </a:xfrm>
          <a:prstGeom prst="rect">
            <a:avLst/>
          </a:prstGeom>
        </p:spPr>
      </p:pic>
    </p:spTree>
    <p:extLst>
      <p:ext uri="{BB962C8B-B14F-4D97-AF65-F5344CB8AC3E}">
        <p14:creationId xmlns:p14="http://schemas.microsoft.com/office/powerpoint/2010/main" val="3719087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512" y="159498"/>
            <a:ext cx="5556538" cy="661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05" y="4757961"/>
            <a:ext cx="1356578" cy="1280241"/>
          </a:xfrm>
          <a:prstGeom prst="rect">
            <a:avLst/>
          </a:prstGeom>
        </p:spPr>
      </p:pic>
      <p:sp>
        <p:nvSpPr>
          <p:cNvPr id="5" name="TextBox 4"/>
          <p:cNvSpPr txBox="1"/>
          <p:nvPr/>
        </p:nvSpPr>
        <p:spPr>
          <a:xfrm>
            <a:off x="2298782" y="5299538"/>
            <a:ext cx="1484323" cy="1477328"/>
          </a:xfrm>
          <a:prstGeom prst="rect">
            <a:avLst/>
          </a:prstGeom>
          <a:noFill/>
        </p:spPr>
        <p:txBody>
          <a:bodyPr wrap="square" rtlCol="0">
            <a:spAutoFit/>
          </a:bodyPr>
          <a:lstStyle/>
          <a:p>
            <a:r>
              <a:rPr lang="en-US" dirty="0" smtClean="0"/>
              <a:t>Remember how </a:t>
            </a:r>
            <a:r>
              <a:rPr lang="en-US" b="1" dirty="0" smtClean="0"/>
              <a:t>Theory of Mind </a:t>
            </a:r>
            <a:r>
              <a:rPr lang="en-US" dirty="0" smtClean="0"/>
              <a:t>develops!</a:t>
            </a:r>
            <a:endParaRPr lang="en-US" dirty="0"/>
          </a:p>
          <a:p>
            <a:endParaRPr lang="en-US" dirty="0"/>
          </a:p>
        </p:txBody>
      </p:sp>
    </p:spTree>
    <p:extLst>
      <p:ext uri="{BB962C8B-B14F-4D97-AF65-F5344CB8AC3E}">
        <p14:creationId xmlns:p14="http://schemas.microsoft.com/office/powerpoint/2010/main" val="285000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80964"/>
            <a:ext cx="7543800"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125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8442"/>
            <a:ext cx="6522310" cy="661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491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44" y="803108"/>
            <a:ext cx="5372100" cy="5372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918" y="2445623"/>
            <a:ext cx="1355182" cy="1280241"/>
          </a:xfrm>
          <a:prstGeom prst="rect">
            <a:avLst/>
          </a:prstGeom>
        </p:spPr>
      </p:pic>
      <p:sp>
        <p:nvSpPr>
          <p:cNvPr id="4" name="TextBox 3"/>
          <p:cNvSpPr txBox="1"/>
          <p:nvPr/>
        </p:nvSpPr>
        <p:spPr>
          <a:xfrm>
            <a:off x="8626308" y="2506494"/>
            <a:ext cx="2671011" cy="1200329"/>
          </a:xfrm>
          <a:prstGeom prst="rect">
            <a:avLst/>
          </a:prstGeom>
          <a:noFill/>
        </p:spPr>
        <p:txBody>
          <a:bodyPr wrap="square" rtlCol="0">
            <a:spAutoFit/>
          </a:bodyPr>
          <a:lstStyle/>
          <a:p>
            <a:r>
              <a:rPr lang="en-US" dirty="0" smtClean="0"/>
              <a:t>A great book to read at home with your children to reinforce the concept of “social filter”</a:t>
            </a:r>
            <a:endParaRPr lang="en-US" dirty="0"/>
          </a:p>
        </p:txBody>
      </p:sp>
    </p:spTree>
    <p:extLst>
      <p:ext uri="{BB962C8B-B14F-4D97-AF65-F5344CB8AC3E}">
        <p14:creationId xmlns:p14="http://schemas.microsoft.com/office/powerpoint/2010/main" val="4235407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emotions</a:t>
            </a:r>
            <a:endParaRPr lang="en-US" dirty="0"/>
          </a:p>
        </p:txBody>
      </p:sp>
      <p:sp>
        <p:nvSpPr>
          <p:cNvPr id="3" name="Content Placeholder 2"/>
          <p:cNvSpPr>
            <a:spLocks noGrp="1"/>
          </p:cNvSpPr>
          <p:nvPr>
            <p:ph idx="1"/>
          </p:nvPr>
        </p:nvSpPr>
        <p:spPr>
          <a:xfrm>
            <a:off x="4057521" y="2431040"/>
            <a:ext cx="7729728" cy="3101983"/>
          </a:xfrm>
        </p:spPr>
        <p:txBody>
          <a:bodyPr>
            <a:noAutofit/>
          </a:bodyPr>
          <a:lstStyle/>
          <a:p>
            <a:r>
              <a:rPr lang="en-US" sz="2400" dirty="0" smtClean="0"/>
              <a:t>Categorize feelings into 4 zones using level of alertness (blue, green, yellow and red)</a:t>
            </a:r>
          </a:p>
          <a:p>
            <a:r>
              <a:rPr lang="en-US" sz="2400" dirty="0" smtClean="0"/>
              <a:t>Students recognize when they are in the different zones as well as how to use strategies to change or stay in the zone they are in</a:t>
            </a:r>
          </a:p>
          <a:p>
            <a:r>
              <a:rPr lang="en-US" sz="2400" dirty="0" smtClean="0"/>
              <a:t>Students become comfortable and able to share his or her feelings and needs</a:t>
            </a:r>
            <a:endParaRPr lang="en-US" sz="2400" dirty="0"/>
          </a:p>
        </p:txBody>
      </p:sp>
      <p:pic>
        <p:nvPicPr>
          <p:cNvPr id="4" name="Picture 3"/>
          <p:cNvPicPr>
            <a:picLocks noChangeAspect="1"/>
          </p:cNvPicPr>
          <p:nvPr/>
        </p:nvPicPr>
        <p:blipFill>
          <a:blip r:embed="rId3"/>
          <a:stretch>
            <a:fillRect/>
          </a:stretch>
        </p:blipFill>
        <p:spPr>
          <a:xfrm>
            <a:off x="1058552" y="2050561"/>
            <a:ext cx="2834846" cy="3482462"/>
          </a:xfrm>
          <a:prstGeom prst="rect">
            <a:avLst/>
          </a:prstGeom>
        </p:spPr>
      </p:pic>
    </p:spTree>
    <p:extLst>
      <p:ext uri="{BB962C8B-B14F-4D97-AF65-F5344CB8AC3E}">
        <p14:creationId xmlns:p14="http://schemas.microsoft.com/office/powerpoint/2010/main" val="1191769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5" y="663902"/>
            <a:ext cx="7729728" cy="1188720"/>
          </a:xfrm>
        </p:spPr>
        <p:txBody>
          <a:bodyPr/>
          <a:lstStyle/>
          <a:p>
            <a:r>
              <a:rPr lang="en-US" dirty="0" smtClean="0"/>
              <a:t>Zones of regulation</a:t>
            </a:r>
            <a:endParaRPr lang="en-US" dirty="0"/>
          </a:p>
        </p:txBody>
      </p:sp>
      <p:pic>
        <p:nvPicPr>
          <p:cNvPr id="4" name="Content Placeholder 3"/>
          <p:cNvPicPr>
            <a:picLocks noGrp="1" noChangeAspect="1"/>
          </p:cNvPicPr>
          <p:nvPr>
            <p:ph idx="1"/>
          </p:nvPr>
        </p:nvPicPr>
        <p:blipFill>
          <a:blip r:embed="rId2"/>
          <a:stretch>
            <a:fillRect/>
          </a:stretch>
        </p:blipFill>
        <p:spPr>
          <a:xfrm>
            <a:off x="6952047" y="1491140"/>
            <a:ext cx="4898988" cy="3594100"/>
          </a:xfrm>
          <a:prstGeom prst="rect">
            <a:avLst/>
          </a:prstGeom>
        </p:spPr>
      </p:pic>
      <p:pic>
        <p:nvPicPr>
          <p:cNvPr id="3074"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871" y="2945331"/>
            <a:ext cx="5418215" cy="350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470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social skills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Following unwritten social rules of the environment</a:t>
            </a:r>
          </a:p>
          <a:p>
            <a:r>
              <a:rPr lang="en-US" sz="2800" dirty="0" smtClean="0"/>
              <a:t>Sharing space with others</a:t>
            </a:r>
          </a:p>
          <a:p>
            <a:r>
              <a:rPr lang="en-US" sz="2800" dirty="0" smtClean="0"/>
              <a:t>Thinking about others in the shared environment</a:t>
            </a:r>
          </a:p>
          <a:p>
            <a:r>
              <a:rPr lang="en-US" sz="2800" dirty="0" smtClean="0"/>
              <a:t>Learning to regulate one’s own behavior to other people’s thoughts or expectations</a:t>
            </a:r>
          </a:p>
          <a:p>
            <a:r>
              <a:rPr lang="en-US" sz="2800" dirty="0" smtClean="0"/>
              <a:t>Learning to adjust behavior depending on a situation</a:t>
            </a:r>
          </a:p>
          <a:p>
            <a:pPr marL="0" indent="0">
              <a:buNone/>
            </a:pPr>
            <a:r>
              <a:rPr lang="en-US" dirty="0" smtClean="0"/>
              <a:t>				</a:t>
            </a:r>
          </a:p>
          <a:p>
            <a:pPr marL="0" indent="0">
              <a:buNone/>
            </a:pPr>
            <a:r>
              <a:rPr lang="en-US" dirty="0"/>
              <a:t>	</a:t>
            </a:r>
            <a:r>
              <a:rPr lang="en-US" dirty="0" smtClean="0"/>
              <a:t>							(Winner, 2008)	</a:t>
            </a:r>
            <a:endParaRPr lang="en-US" dirty="0"/>
          </a:p>
        </p:txBody>
      </p:sp>
    </p:spTree>
    <p:extLst>
      <p:ext uri="{BB962C8B-B14F-4D97-AF65-F5344CB8AC3E}">
        <p14:creationId xmlns:p14="http://schemas.microsoft.com/office/powerpoint/2010/main" val="4113889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48007" y="287832"/>
            <a:ext cx="4687016" cy="63172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574" y="2483189"/>
            <a:ext cx="1355182" cy="1280241"/>
          </a:xfrm>
          <a:prstGeom prst="rect">
            <a:avLst/>
          </a:prstGeom>
        </p:spPr>
      </p:pic>
      <p:sp>
        <p:nvSpPr>
          <p:cNvPr id="6" name="TextBox 5"/>
          <p:cNvSpPr txBox="1"/>
          <p:nvPr/>
        </p:nvSpPr>
        <p:spPr>
          <a:xfrm>
            <a:off x="8545751" y="2800143"/>
            <a:ext cx="2671011" cy="646331"/>
          </a:xfrm>
          <a:prstGeom prst="rect">
            <a:avLst/>
          </a:prstGeom>
          <a:noFill/>
        </p:spPr>
        <p:txBody>
          <a:bodyPr wrap="square" rtlCol="0">
            <a:spAutoFit/>
          </a:bodyPr>
          <a:lstStyle/>
          <a:p>
            <a:r>
              <a:rPr lang="en-US" dirty="0" smtClean="0"/>
              <a:t>Social thinking concepts work together!</a:t>
            </a:r>
            <a:endParaRPr lang="en-US" dirty="0"/>
          </a:p>
        </p:txBody>
      </p:sp>
    </p:spTree>
    <p:extLst>
      <p:ext uri="{BB962C8B-B14F-4D97-AF65-F5344CB8AC3E}">
        <p14:creationId xmlns:p14="http://schemas.microsoft.com/office/powerpoint/2010/main" val="1945095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61647" y="181152"/>
            <a:ext cx="4887097" cy="63621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574" y="2483189"/>
            <a:ext cx="1355182" cy="1280241"/>
          </a:xfrm>
          <a:prstGeom prst="rect">
            <a:avLst/>
          </a:prstGeom>
        </p:spPr>
      </p:pic>
      <p:sp>
        <p:nvSpPr>
          <p:cNvPr id="7" name="TextBox 6"/>
          <p:cNvSpPr txBox="1"/>
          <p:nvPr/>
        </p:nvSpPr>
        <p:spPr>
          <a:xfrm>
            <a:off x="8533719" y="2661644"/>
            <a:ext cx="2671011" cy="923330"/>
          </a:xfrm>
          <a:prstGeom prst="rect">
            <a:avLst/>
          </a:prstGeom>
          <a:noFill/>
        </p:spPr>
        <p:txBody>
          <a:bodyPr wrap="square" rtlCol="0">
            <a:spAutoFit/>
          </a:bodyPr>
          <a:lstStyle/>
          <a:p>
            <a:r>
              <a:rPr lang="en-US" dirty="0" smtClean="0"/>
              <a:t>Use the Zones to create a personalized toolbox of coping skills.</a:t>
            </a:r>
            <a:endParaRPr lang="en-US" dirty="0"/>
          </a:p>
        </p:txBody>
      </p:sp>
    </p:spTree>
    <p:extLst>
      <p:ext uri="{BB962C8B-B14F-4D97-AF65-F5344CB8AC3E}">
        <p14:creationId xmlns:p14="http://schemas.microsoft.com/office/powerpoint/2010/main" val="3319147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skills point card example</a:t>
            </a:r>
            <a:endParaRPr lang="en-US" dirty="0"/>
          </a:p>
        </p:txBody>
      </p:sp>
      <p:pic>
        <p:nvPicPr>
          <p:cNvPr id="4" name="Content Placeholder 3"/>
          <p:cNvPicPr>
            <a:picLocks noGrp="1" noChangeAspect="1"/>
          </p:cNvPicPr>
          <p:nvPr>
            <p:ph idx="1"/>
          </p:nvPr>
        </p:nvPicPr>
        <p:blipFill>
          <a:blip r:embed="rId3"/>
          <a:stretch>
            <a:fillRect/>
          </a:stretch>
        </p:blipFill>
        <p:spPr>
          <a:xfrm>
            <a:off x="5684562" y="2400300"/>
            <a:ext cx="4755423" cy="2822574"/>
          </a:xfrm>
          <a:prstGeom prst="rect">
            <a:avLst/>
          </a:prstGeom>
        </p:spPr>
      </p:pic>
      <p:pic>
        <p:nvPicPr>
          <p:cNvPr id="5" name="Picture 4"/>
          <p:cNvPicPr>
            <a:picLocks noChangeAspect="1"/>
          </p:cNvPicPr>
          <p:nvPr/>
        </p:nvPicPr>
        <p:blipFill>
          <a:blip r:embed="rId4"/>
          <a:stretch>
            <a:fillRect/>
          </a:stretch>
        </p:blipFill>
        <p:spPr>
          <a:xfrm>
            <a:off x="1251678" y="1453829"/>
            <a:ext cx="4061045" cy="4983483"/>
          </a:xfrm>
          <a:prstGeom prst="rect">
            <a:avLst/>
          </a:prstGeom>
        </p:spPr>
      </p:pic>
    </p:spTree>
    <p:extLst>
      <p:ext uri="{BB962C8B-B14F-4D97-AF65-F5344CB8AC3E}">
        <p14:creationId xmlns:p14="http://schemas.microsoft.com/office/powerpoint/2010/main" val="1914647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Content Placeholder 7"/>
          <p:cNvPicPr>
            <a:picLocks noGrp="1" noChangeAspect="1"/>
          </p:cNvPicPr>
          <p:nvPr>
            <p:ph idx="1"/>
          </p:nvPr>
        </p:nvPicPr>
        <p:blipFill>
          <a:blip r:embed="rId2"/>
          <a:stretch>
            <a:fillRect/>
          </a:stretch>
        </p:blipFill>
        <p:spPr>
          <a:xfrm>
            <a:off x="4386263" y="1874517"/>
            <a:ext cx="3594100" cy="3594100"/>
          </a:xfrm>
          <a:prstGeom prst="rect">
            <a:avLst/>
          </a:prstGeom>
        </p:spPr>
      </p:pic>
    </p:spTree>
    <p:extLst>
      <p:ext uri="{BB962C8B-B14F-4D97-AF65-F5344CB8AC3E}">
        <p14:creationId xmlns:p14="http://schemas.microsoft.com/office/powerpoint/2010/main" val="3464237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29916679"/>
              </p:ext>
            </p:extLst>
          </p:nvPr>
        </p:nvGraphicFramePr>
        <p:xfrm>
          <a:off x="1250950" y="1301139"/>
          <a:ext cx="10179050" cy="4830029"/>
        </p:xfrm>
        <a:graphic>
          <a:graphicData uri="http://schemas.openxmlformats.org/drawingml/2006/table">
            <a:tbl>
              <a:tblPr firstRow="1" bandRow="1">
                <a:tableStyleId>{5C22544A-7EE6-4342-B048-85BDC9FD1C3A}</a:tableStyleId>
              </a:tblPr>
              <a:tblGrid>
                <a:gridCol w="2394927">
                  <a:extLst>
                    <a:ext uri="{9D8B030D-6E8A-4147-A177-3AD203B41FA5}">
                      <a16:colId xmlns:a16="http://schemas.microsoft.com/office/drawing/2014/main" val="649674042"/>
                    </a:ext>
                  </a:extLst>
                </a:gridCol>
                <a:gridCol w="7784123">
                  <a:extLst>
                    <a:ext uri="{9D8B030D-6E8A-4147-A177-3AD203B41FA5}">
                      <a16:colId xmlns:a16="http://schemas.microsoft.com/office/drawing/2014/main" val="1778320767"/>
                    </a:ext>
                  </a:extLst>
                </a:gridCol>
              </a:tblGrid>
              <a:tr h="1238469">
                <a:tc>
                  <a:txBody>
                    <a:bodyPr/>
                    <a:lstStyle/>
                    <a:p>
                      <a:r>
                        <a:rPr lang="en-US" dirty="0" smtClean="0">
                          <a:solidFill>
                            <a:schemeClr val="tx1"/>
                          </a:solidFill>
                        </a:rPr>
                        <a:t>Children’s Books about Social Skills</a:t>
                      </a:r>
                      <a:endParaRPr lang="en-US"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Julia Cook:  </a:t>
                      </a:r>
                      <a:r>
                        <a:rPr lang="en-US" dirty="0" smtClean="0">
                          <a:solidFill>
                            <a:schemeClr val="tx1"/>
                          </a:solidFill>
                          <a:hlinkClick r:id="rId2"/>
                        </a:rPr>
                        <a:t>www.juliacookonline.com</a:t>
                      </a: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Books</a:t>
                      </a:r>
                      <a:r>
                        <a:rPr lang="en-US" baseline="0" dirty="0" smtClean="0">
                          <a:solidFill>
                            <a:schemeClr val="tx1"/>
                          </a:solidFill>
                        </a:rPr>
                        <a:t> that Heal Kids Blogpost:  </a:t>
                      </a:r>
                      <a:r>
                        <a:rPr lang="en-US" altLang="en-US" dirty="0" smtClean="0">
                          <a:solidFill>
                            <a:schemeClr val="tx1"/>
                          </a:solidFill>
                          <a:hlinkClick r:id="rId3"/>
                        </a:rPr>
                        <a:t>http://booksthathealkids.blogspot.com/</a:t>
                      </a:r>
                      <a:endParaRPr lang="en-US" altLang="en-US" dirty="0" smtClean="0">
                        <a:solidFill>
                          <a:schemeClr val="tx1"/>
                        </a:solidFill>
                      </a:endParaRPr>
                    </a:p>
                    <a:p>
                      <a:endParaRPr lang="en-US" dirty="0" smtClean="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633056881"/>
                  </a:ext>
                </a:extLst>
              </a:tr>
              <a:tr h="1610010">
                <a:tc>
                  <a:txBody>
                    <a:bodyPr/>
                    <a:lstStyle/>
                    <a:p>
                      <a:r>
                        <a:rPr lang="en-US" b="1" dirty="0" smtClean="0">
                          <a:solidFill>
                            <a:schemeClr val="tx1"/>
                          </a:solidFill>
                        </a:rPr>
                        <a:t>Websites</a:t>
                      </a:r>
                      <a:endParaRPr lang="en-US" b="1" dirty="0">
                        <a:solidFill>
                          <a:schemeClr val="tx1"/>
                        </a:solidFill>
                      </a:endParaRPr>
                    </a:p>
                  </a:txBody>
                  <a:tcPr>
                    <a:solidFill>
                      <a:schemeClr val="accent1">
                        <a:lumMod val="20000"/>
                        <a:lumOff val="80000"/>
                      </a:schemeClr>
                    </a:solidFill>
                  </a:tcPr>
                </a:tc>
                <a:tc>
                  <a:txBody>
                    <a:bodyPr/>
                    <a:lstStyle/>
                    <a:p>
                      <a:r>
                        <a:rPr lang="en-US" b="1" dirty="0" smtClean="0">
                          <a:solidFill>
                            <a:schemeClr val="tx1"/>
                          </a:solidFill>
                        </a:rPr>
                        <a:t>Jill </a:t>
                      </a:r>
                      <a:r>
                        <a:rPr lang="en-US" b="1" dirty="0" err="1" smtClean="0">
                          <a:solidFill>
                            <a:schemeClr val="tx1"/>
                          </a:solidFill>
                        </a:rPr>
                        <a:t>Kuzma</a:t>
                      </a:r>
                      <a:r>
                        <a:rPr lang="en-US" b="1" dirty="0" smtClean="0">
                          <a:solidFill>
                            <a:schemeClr val="tx1"/>
                          </a:solidFill>
                        </a:rPr>
                        <a:t>:</a:t>
                      </a:r>
                      <a:r>
                        <a:rPr lang="en-US" b="1" baseline="0" dirty="0" smtClean="0">
                          <a:solidFill>
                            <a:schemeClr val="tx1"/>
                          </a:solidFill>
                        </a:rPr>
                        <a:t>  </a:t>
                      </a:r>
                      <a:r>
                        <a:rPr lang="en-US" b="1" baseline="0" dirty="0" smtClean="0">
                          <a:solidFill>
                            <a:schemeClr val="tx1"/>
                          </a:solidFill>
                          <a:hlinkClick r:id="rId4"/>
                        </a:rPr>
                        <a:t>https://jillkuzma.wordpress.com/about/</a:t>
                      </a:r>
                      <a:endParaRPr lang="en-US" b="1" baseline="0" dirty="0" smtClean="0">
                        <a:solidFill>
                          <a:schemeClr val="tx1"/>
                        </a:solidFill>
                      </a:endParaRPr>
                    </a:p>
                    <a:p>
                      <a:r>
                        <a:rPr lang="en-US" b="1" baseline="0" dirty="0" smtClean="0">
                          <a:solidFill>
                            <a:schemeClr val="tx1"/>
                          </a:solidFill>
                        </a:rPr>
                        <a:t>Social Thinking:  https://www.socialthinking.com/</a:t>
                      </a:r>
                      <a:br>
                        <a:rPr lang="en-US" b="1" baseline="0" dirty="0" smtClean="0">
                          <a:solidFill>
                            <a:schemeClr val="tx1"/>
                          </a:solidFill>
                        </a:rPr>
                      </a:br>
                      <a:r>
                        <a:rPr lang="en-US" b="1" baseline="0" dirty="0" smtClean="0">
                          <a:solidFill>
                            <a:schemeClr val="tx1"/>
                          </a:solidFill>
                        </a:rPr>
                        <a:t>Center on Social and Emotional Foundations for Early Learning (CSEFEL):. http://csefel.vanderbilt.edu/</a:t>
                      </a:r>
                      <a:endParaRPr lang="en-US"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537596167"/>
                  </a:ext>
                </a:extLst>
              </a:tr>
              <a:tr h="1981550">
                <a:tc>
                  <a:txBody>
                    <a:bodyPr/>
                    <a:lstStyle/>
                    <a:p>
                      <a:r>
                        <a:rPr lang="en-US" b="1" dirty="0" smtClean="0">
                          <a:solidFill>
                            <a:schemeClr val="tx1"/>
                          </a:solidFill>
                        </a:rPr>
                        <a:t>Curriculum</a:t>
                      </a:r>
                      <a:endParaRPr lang="en-US" b="1" dirty="0">
                        <a:solidFill>
                          <a:schemeClr val="tx1"/>
                        </a:solidFill>
                      </a:endParaRPr>
                    </a:p>
                  </a:txBody>
                  <a:tcPr>
                    <a:solidFill>
                      <a:schemeClr val="accent1">
                        <a:lumMod val="20000"/>
                        <a:lumOff val="80000"/>
                      </a:schemeClr>
                    </a:solidFill>
                  </a:tcPr>
                </a:tc>
                <a:tc>
                  <a:txBody>
                    <a:bodyPr/>
                    <a:lstStyle/>
                    <a:p>
                      <a:r>
                        <a:rPr lang="en-US" b="1" dirty="0" smtClean="0">
                          <a:solidFill>
                            <a:schemeClr val="tx1"/>
                          </a:solidFill>
                        </a:rPr>
                        <a:t>Zones</a:t>
                      </a:r>
                      <a:r>
                        <a:rPr lang="en-US" b="1" baseline="0" dirty="0" smtClean="0">
                          <a:solidFill>
                            <a:schemeClr val="tx1"/>
                          </a:solidFill>
                        </a:rPr>
                        <a:t> of Regulation, </a:t>
                      </a:r>
                      <a:r>
                        <a:rPr lang="en-US" b="1" baseline="0" dirty="0" err="1" smtClean="0">
                          <a:solidFill>
                            <a:schemeClr val="tx1"/>
                          </a:solidFill>
                        </a:rPr>
                        <a:t>Kuypers</a:t>
                      </a:r>
                      <a:r>
                        <a:rPr lang="en-US" b="1" baseline="0" dirty="0" smtClean="0">
                          <a:solidFill>
                            <a:schemeClr val="tx1"/>
                          </a:solidFill>
                        </a:rPr>
                        <a:t> (2011)</a:t>
                      </a:r>
                    </a:p>
                    <a:p>
                      <a:r>
                        <a:rPr lang="en-US" b="1" baseline="0" dirty="0" smtClean="0">
                          <a:solidFill>
                            <a:schemeClr val="tx1"/>
                          </a:solidFill>
                        </a:rPr>
                        <a:t>Thinking about You, Thinking about Me, Winner (2007)</a:t>
                      </a:r>
                      <a:br>
                        <a:rPr lang="en-US" b="1" baseline="0" dirty="0" smtClean="0">
                          <a:solidFill>
                            <a:schemeClr val="tx1"/>
                          </a:solidFill>
                        </a:rPr>
                      </a:br>
                      <a:r>
                        <a:rPr lang="en-US" b="1" baseline="0" dirty="0" smtClean="0">
                          <a:solidFill>
                            <a:schemeClr val="tx1"/>
                          </a:solidFill>
                        </a:rPr>
                        <a:t>You are a Social Detective, Winner (2008)</a:t>
                      </a:r>
                      <a:br>
                        <a:rPr lang="en-US" b="1" baseline="0" dirty="0" smtClean="0">
                          <a:solidFill>
                            <a:schemeClr val="tx1"/>
                          </a:solidFill>
                        </a:rPr>
                      </a:br>
                      <a:r>
                        <a:rPr lang="en-US" b="1" baseline="0" dirty="0" smtClean="0">
                          <a:solidFill>
                            <a:schemeClr val="tx1"/>
                          </a:solidFill>
                        </a:rPr>
                        <a:t>Think Social, Winner (2005)</a:t>
                      </a:r>
                      <a:br>
                        <a:rPr lang="en-US" b="1" baseline="0" dirty="0" smtClean="0">
                          <a:solidFill>
                            <a:schemeClr val="tx1"/>
                          </a:solidFill>
                        </a:rPr>
                      </a:br>
                      <a:r>
                        <a:rPr lang="en-US" b="1" baseline="0" dirty="0" smtClean="0">
                          <a:solidFill>
                            <a:schemeClr val="tx1"/>
                          </a:solidFill>
                        </a:rPr>
                        <a:t>The New Social Story Book, Gray (2010)</a:t>
                      </a:r>
                      <a:endParaRPr lang="en-US"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713419332"/>
                  </a:ext>
                </a:extLst>
              </a:tr>
            </a:tbl>
          </a:graphicData>
        </a:graphic>
      </p:graphicFrame>
    </p:spTree>
    <p:extLst>
      <p:ext uri="{BB962C8B-B14F-4D97-AF65-F5344CB8AC3E}">
        <p14:creationId xmlns:p14="http://schemas.microsoft.com/office/powerpoint/2010/main" val="1674271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1006839" y="1488141"/>
            <a:ext cx="10178322" cy="5369859"/>
          </a:xfrm>
        </p:spPr>
        <p:txBody>
          <a:bodyPr>
            <a:normAutofit/>
          </a:bodyPr>
          <a:lstStyle/>
          <a:p>
            <a:pPr marL="0" indent="0" algn="ctr">
              <a:buNone/>
            </a:pPr>
            <a:r>
              <a:rPr lang="en-US" b="1" u="sng" dirty="0"/>
              <a:t>Delaware Department of Education</a:t>
            </a:r>
          </a:p>
          <a:p>
            <a:pPr marL="0" indent="0" algn="ctr">
              <a:buNone/>
            </a:pPr>
            <a:r>
              <a:rPr lang="en-US" b="1" dirty="0"/>
              <a:t>Tracy </a:t>
            </a:r>
            <a:r>
              <a:rPr lang="en-US" b="1" dirty="0" err="1"/>
              <a:t>Neugabauer</a:t>
            </a:r>
            <a:endParaRPr lang="en-US" b="1" dirty="0"/>
          </a:p>
          <a:p>
            <a:pPr marL="0" indent="0" algn="ctr">
              <a:buNone/>
            </a:pPr>
            <a:r>
              <a:rPr lang="en-US" dirty="0" smtClean="0">
                <a:hlinkClick r:id="rId3"/>
              </a:rPr>
              <a:t>Tracy.Neugabauer@doe.k12.de.us</a:t>
            </a:r>
            <a:endParaRPr lang="en-US" dirty="0"/>
          </a:p>
          <a:p>
            <a:pPr marL="0" indent="0" algn="ctr">
              <a:buNone/>
            </a:pPr>
            <a:r>
              <a:rPr lang="en-US" b="1" u="sng" dirty="0"/>
              <a:t>Delaware Positive Behavior Support Project</a:t>
            </a:r>
          </a:p>
          <a:p>
            <a:pPr marL="0" indent="0" algn="ctr">
              <a:buNone/>
            </a:pPr>
            <a:r>
              <a:rPr lang="en-US" b="1" dirty="0" smtClean="0"/>
              <a:t>Susan Veenema</a:t>
            </a:r>
          </a:p>
          <a:p>
            <a:pPr marL="0" indent="0" algn="ctr">
              <a:buNone/>
            </a:pPr>
            <a:r>
              <a:rPr lang="en-US" dirty="0" smtClean="0"/>
              <a:t>Project Coach, </a:t>
            </a:r>
            <a:r>
              <a:rPr lang="en-US" dirty="0"/>
              <a:t>DE-PBS </a:t>
            </a:r>
            <a:r>
              <a:rPr lang="en-US" dirty="0" smtClean="0"/>
              <a:t>Project</a:t>
            </a:r>
            <a:br>
              <a:rPr lang="en-US" dirty="0" smtClean="0"/>
            </a:br>
            <a:r>
              <a:rPr lang="en-US" dirty="0" smtClean="0">
                <a:hlinkClick r:id="rId4"/>
              </a:rPr>
              <a:t>susanv@udel.edu</a:t>
            </a:r>
            <a:endParaRPr lang="en-US" dirty="0" smtClean="0"/>
          </a:p>
          <a:p>
            <a:pPr marL="0" indent="0" algn="ctr">
              <a:buNone/>
            </a:pPr>
            <a:r>
              <a:rPr lang="en-US" b="1" dirty="0" smtClean="0"/>
              <a:t>Nicole Roberts</a:t>
            </a:r>
            <a:r>
              <a:rPr lang="en-US" dirty="0" smtClean="0"/>
              <a:t> </a:t>
            </a:r>
          </a:p>
          <a:p>
            <a:pPr marL="0" indent="0" algn="ctr">
              <a:buNone/>
            </a:pPr>
            <a:r>
              <a:rPr lang="en-US" dirty="0" smtClean="0"/>
              <a:t>Project </a:t>
            </a:r>
            <a:r>
              <a:rPr lang="en-US" dirty="0"/>
              <a:t>Coach, DE-PBS Project</a:t>
            </a:r>
            <a:br>
              <a:rPr lang="en-US" dirty="0"/>
            </a:br>
            <a:r>
              <a:rPr lang="en-US" dirty="0" smtClean="0">
                <a:hlinkClick r:id="rId5"/>
              </a:rPr>
              <a:t>robertsn@udel.edu</a:t>
            </a:r>
            <a:endParaRPr lang="en-US" dirty="0" smtClean="0"/>
          </a:p>
          <a:p>
            <a:pPr marL="0" indent="0" algn="ctr">
              <a:buNone/>
            </a:pPr>
            <a:r>
              <a:rPr lang="en-US" b="1" u="sng" dirty="0" smtClean="0"/>
              <a:t>Parent Information Center Delaware</a:t>
            </a:r>
          </a:p>
          <a:p>
            <a:pPr marL="0" indent="0" algn="ctr">
              <a:buNone/>
            </a:pPr>
            <a:r>
              <a:rPr lang="en-US" dirty="0" err="1" smtClean="0"/>
              <a:t>www.picofdel.org</a:t>
            </a:r>
            <a:endParaRPr lang="en-US" dirty="0" smtClean="0"/>
          </a:p>
          <a:p>
            <a:pPr marL="0" indent="0" algn="ctr">
              <a:buNone/>
            </a:pPr>
            <a:r>
              <a:rPr lang="en-US" dirty="0" smtClean="0"/>
              <a:t>302-999-7394</a:t>
            </a:r>
          </a:p>
          <a:p>
            <a:pPr marL="0" indent="0" algn="ctr">
              <a:buNone/>
            </a:pPr>
            <a:endParaRPr lang="en-US" dirty="0"/>
          </a:p>
          <a:p>
            <a:endParaRPr lang="en-US" dirty="0"/>
          </a:p>
        </p:txBody>
      </p:sp>
    </p:spTree>
    <p:extLst>
      <p:ext uri="{BB962C8B-B14F-4D97-AF65-F5344CB8AC3E}">
        <p14:creationId xmlns:p14="http://schemas.microsoft.com/office/powerpoint/2010/main" val="3089673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Busters</a:t>
            </a:r>
            <a:endParaRPr lang="en-US" dirty="0"/>
          </a:p>
        </p:txBody>
      </p:sp>
      <p:sp>
        <p:nvSpPr>
          <p:cNvPr id="5" name="Content Placeholder 4"/>
          <p:cNvSpPr>
            <a:spLocks noGrp="1"/>
          </p:cNvSpPr>
          <p:nvPr>
            <p:ph idx="1"/>
          </p:nvPr>
        </p:nvSpPr>
        <p:spPr/>
        <p:txBody>
          <a:bodyPr>
            <a:noAutofit/>
          </a:bodyPr>
          <a:lstStyle/>
          <a:p>
            <a:pPr marL="0" indent="0" algn="ctr">
              <a:buNone/>
            </a:pPr>
            <a:r>
              <a:rPr lang="en-US" sz="4000" dirty="0" smtClean="0"/>
              <a:t>Students with social challenges and especially those on the autism spectrum don’t really care about forming relationships.  They really don’t want friends.</a:t>
            </a:r>
            <a:endParaRPr lang="en-US" sz="4000" dirty="0"/>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984"/>
          <a:stretch/>
        </p:blipFill>
        <p:spPr bwMode="auto">
          <a:xfrm rot="19967907">
            <a:off x="3693371" y="2616605"/>
            <a:ext cx="4539787" cy="172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is…</a:t>
            </a:r>
            <a:endParaRPr lang="en-US" dirty="0"/>
          </a:p>
        </p:txBody>
      </p:sp>
      <p:sp>
        <p:nvSpPr>
          <p:cNvPr id="3" name="Content Placeholder 2"/>
          <p:cNvSpPr>
            <a:spLocks noGrp="1"/>
          </p:cNvSpPr>
          <p:nvPr>
            <p:ph idx="1"/>
          </p:nvPr>
        </p:nvSpPr>
        <p:spPr>
          <a:xfrm>
            <a:off x="1251678" y="1874517"/>
            <a:ext cx="10178322" cy="4005075"/>
          </a:xfrm>
        </p:spPr>
        <p:txBody>
          <a:bodyPr>
            <a:normAutofit/>
          </a:bodyPr>
          <a:lstStyle/>
          <a:p>
            <a:pPr marL="0" indent="0">
              <a:buNone/>
            </a:pPr>
            <a:r>
              <a:rPr lang="en-US" sz="2400" dirty="0" smtClean="0"/>
              <a:t>Students with social challenges:</a:t>
            </a:r>
          </a:p>
          <a:p>
            <a:pPr lvl="1"/>
            <a:r>
              <a:rPr lang="en-US" sz="2000" dirty="0"/>
              <a:t>D</a:t>
            </a:r>
            <a:r>
              <a:rPr lang="en-US" sz="2000" dirty="0" smtClean="0"/>
              <a:t>on’t understand HOW to develop relationships</a:t>
            </a:r>
          </a:p>
          <a:p>
            <a:pPr lvl="1"/>
            <a:r>
              <a:rPr lang="en-US" sz="2000" dirty="0" smtClean="0"/>
              <a:t>Have difficulties recognizing expectations</a:t>
            </a:r>
          </a:p>
          <a:p>
            <a:pPr lvl="1"/>
            <a:r>
              <a:rPr lang="en-US" sz="2000" dirty="0" smtClean="0"/>
              <a:t>Struggle with personal problem solving</a:t>
            </a:r>
          </a:p>
          <a:p>
            <a:pPr lvl="1"/>
            <a:r>
              <a:rPr lang="en-US" sz="2000" dirty="0" smtClean="0"/>
              <a:t>Are unaware that others do not share their same thoughts and feelings</a:t>
            </a:r>
          </a:p>
          <a:p>
            <a:pPr lvl="1"/>
            <a:r>
              <a:rPr lang="en-US" sz="2000" dirty="0" smtClean="0"/>
              <a:t>Benefit from direct, step by step teaching and modeling with many opportunities to practice</a:t>
            </a:r>
          </a:p>
        </p:txBody>
      </p:sp>
    </p:spTree>
    <p:extLst>
      <p:ext uri="{BB962C8B-B14F-4D97-AF65-F5344CB8AC3E}">
        <p14:creationId xmlns:p14="http://schemas.microsoft.com/office/powerpoint/2010/main" val="706322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denzel</a:t>
            </a:r>
            <a:r>
              <a:rPr lang="en-US" dirty="0" smtClean="0"/>
              <a:t> think?</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a:stretch>
            <a:fillRect/>
          </a:stretch>
        </p:blipFill>
        <p:spPr>
          <a:xfrm>
            <a:off x="2665654" y="1525202"/>
            <a:ext cx="7099428" cy="4488737"/>
          </a:xfrm>
          <a:prstGeom prst="rect">
            <a:avLst/>
          </a:prstGeom>
        </p:spPr>
      </p:pic>
      <p:sp>
        <p:nvSpPr>
          <p:cNvPr id="5" name="TextBox 4"/>
          <p:cNvSpPr txBox="1"/>
          <p:nvPr/>
        </p:nvSpPr>
        <p:spPr>
          <a:xfrm>
            <a:off x="1606061" y="6389077"/>
            <a:ext cx="9823939" cy="369332"/>
          </a:xfrm>
          <a:prstGeom prst="rect">
            <a:avLst/>
          </a:prstGeom>
          <a:noFill/>
        </p:spPr>
        <p:txBody>
          <a:bodyPr wrap="square" rtlCol="0">
            <a:spAutoFit/>
          </a:bodyPr>
          <a:lstStyle/>
          <a:p>
            <a:r>
              <a:rPr lang="en-US" dirty="0"/>
              <a:t>http://www.hanen.org/helpful-info/articles/tuning-in-to-others-how-young-children-develop.aspx</a:t>
            </a:r>
          </a:p>
        </p:txBody>
      </p:sp>
    </p:spTree>
    <p:extLst>
      <p:ext uri="{BB962C8B-B14F-4D97-AF65-F5344CB8AC3E}">
        <p14:creationId xmlns:p14="http://schemas.microsoft.com/office/powerpoint/2010/main" val="717086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mind or “Tuning in” to others</a:t>
            </a:r>
            <a:endParaRPr lang="en-US" dirty="0"/>
          </a:p>
        </p:txBody>
      </p:sp>
      <p:sp>
        <p:nvSpPr>
          <p:cNvPr id="3" name="Content Placeholder 2"/>
          <p:cNvSpPr>
            <a:spLocks noGrp="1"/>
          </p:cNvSpPr>
          <p:nvPr>
            <p:ph idx="1"/>
          </p:nvPr>
        </p:nvSpPr>
        <p:spPr>
          <a:xfrm>
            <a:off x="1251678" y="2767266"/>
            <a:ext cx="10178322" cy="1925052"/>
          </a:xfrm>
        </p:spPr>
        <p:txBody>
          <a:bodyPr/>
          <a:lstStyle/>
          <a:p>
            <a:pPr marL="0" indent="0" algn="ctr">
              <a:buNone/>
            </a:pPr>
            <a:r>
              <a:rPr lang="en-US" sz="3200" dirty="0" smtClean="0"/>
              <a:t>“The understanding that people don’t share the same thoughts and feelings as you do develops during childhood, and is called </a:t>
            </a:r>
            <a:r>
              <a:rPr lang="en-US" sz="3200" b="1" dirty="0" smtClean="0"/>
              <a:t>theory of mind (Lowry, 2016).”</a:t>
            </a:r>
          </a:p>
          <a:p>
            <a:pPr marL="0" indent="0">
              <a:buNone/>
            </a:pPr>
            <a:endParaRPr lang="en-US" b="1" dirty="0"/>
          </a:p>
        </p:txBody>
      </p:sp>
    </p:spTree>
    <p:extLst>
      <p:ext uri="{BB962C8B-B14F-4D97-AF65-F5344CB8AC3E}">
        <p14:creationId xmlns:p14="http://schemas.microsoft.com/office/powerpoint/2010/main" val="3943244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theory of mind develops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3315136"/>
              </p:ext>
            </p:extLst>
          </p:nvPr>
        </p:nvGraphicFramePr>
        <p:xfrm>
          <a:off x="1133720" y="1128451"/>
          <a:ext cx="10179050" cy="5572070"/>
        </p:xfrm>
        <a:graphic>
          <a:graphicData uri="http://schemas.openxmlformats.org/drawingml/2006/table">
            <a:tbl>
              <a:tblPr firstRow="1" bandRow="1">
                <a:tableStyleId>{5C22544A-7EE6-4342-B048-85BDC9FD1C3A}</a:tableStyleId>
              </a:tblPr>
              <a:tblGrid>
                <a:gridCol w="5089525">
                  <a:extLst>
                    <a:ext uri="{9D8B030D-6E8A-4147-A177-3AD203B41FA5}">
                      <a16:colId xmlns:a16="http://schemas.microsoft.com/office/drawing/2014/main" val="1826967801"/>
                    </a:ext>
                  </a:extLst>
                </a:gridCol>
                <a:gridCol w="5089525">
                  <a:extLst>
                    <a:ext uri="{9D8B030D-6E8A-4147-A177-3AD203B41FA5}">
                      <a16:colId xmlns:a16="http://schemas.microsoft.com/office/drawing/2014/main" val="2563843144"/>
                    </a:ext>
                  </a:extLst>
                </a:gridCol>
              </a:tblGrid>
              <a:tr h="394556">
                <a:tc>
                  <a:txBody>
                    <a:bodyPr/>
                    <a:lstStyle/>
                    <a:p>
                      <a:r>
                        <a:rPr lang="en-US" dirty="0" smtClean="0"/>
                        <a:t>Infancy and early childhood</a:t>
                      </a:r>
                      <a:endParaRPr lang="en-US" dirty="0"/>
                    </a:p>
                  </a:txBody>
                  <a:tcPr/>
                </a:tc>
                <a:tc>
                  <a:txBody>
                    <a:bodyPr/>
                    <a:lstStyle/>
                    <a:p>
                      <a:r>
                        <a:rPr lang="en-US" dirty="0" smtClean="0"/>
                        <a:t>Between the ages of 4-5</a:t>
                      </a:r>
                      <a:endParaRPr lang="en-US" dirty="0"/>
                    </a:p>
                  </a:txBody>
                  <a:tcPr/>
                </a:tc>
                <a:extLst>
                  <a:ext uri="{0D108BD9-81ED-4DB2-BD59-A6C34878D82A}">
                    <a16:rowId xmlns:a16="http://schemas.microsoft.com/office/drawing/2014/main" val="4127120341"/>
                  </a:ext>
                </a:extLst>
              </a:tr>
              <a:tr h="681014">
                <a:tc>
                  <a:txBody>
                    <a:bodyPr/>
                    <a:lstStyle/>
                    <a:p>
                      <a:r>
                        <a:rPr lang="en-US" dirty="0" smtClean="0"/>
                        <a:t>Learn</a:t>
                      </a:r>
                      <a:r>
                        <a:rPr lang="en-US" baseline="0" dirty="0" smtClean="0"/>
                        <a:t> to pay attention to people and copy them</a:t>
                      </a:r>
                      <a:endParaRPr lang="en-US" dirty="0"/>
                    </a:p>
                  </a:txBody>
                  <a:tcPr/>
                </a:tc>
                <a:tc>
                  <a:txBody>
                    <a:bodyPr/>
                    <a:lstStyle/>
                    <a:p>
                      <a:r>
                        <a:rPr lang="en-US" dirty="0" smtClean="0"/>
                        <a:t>Understanding “wanting”: different people want different things</a:t>
                      </a:r>
                      <a:endParaRPr lang="en-US" dirty="0"/>
                    </a:p>
                  </a:txBody>
                  <a:tcPr/>
                </a:tc>
                <a:extLst>
                  <a:ext uri="{0D108BD9-81ED-4DB2-BD59-A6C34878D82A}">
                    <a16:rowId xmlns:a16="http://schemas.microsoft.com/office/drawing/2014/main" val="3093286127"/>
                  </a:ext>
                </a:extLst>
              </a:tr>
              <a:tr h="972876">
                <a:tc>
                  <a:txBody>
                    <a:bodyPr/>
                    <a:lstStyle/>
                    <a:p>
                      <a:r>
                        <a:rPr lang="en-US" dirty="0" smtClean="0"/>
                        <a:t>Recognize others’ emotions and use words to express them</a:t>
                      </a:r>
                      <a:endParaRPr lang="en-US" dirty="0"/>
                    </a:p>
                  </a:txBody>
                  <a:tcPr/>
                </a:tc>
                <a:tc>
                  <a:txBody>
                    <a:bodyPr/>
                    <a:lstStyle/>
                    <a:p>
                      <a:r>
                        <a:rPr lang="en-US" dirty="0" smtClean="0"/>
                        <a:t>Understanding “thinking”:  different people have different, but potentially true, beliefs about the same things</a:t>
                      </a:r>
                    </a:p>
                  </a:txBody>
                  <a:tcPr/>
                </a:tc>
                <a:extLst>
                  <a:ext uri="{0D108BD9-81ED-4DB2-BD59-A6C34878D82A}">
                    <a16:rowId xmlns:a16="http://schemas.microsoft.com/office/drawing/2014/main" val="3213276145"/>
                  </a:ext>
                </a:extLst>
              </a:tr>
              <a:tr h="972876">
                <a:tc>
                  <a:txBody>
                    <a:bodyPr/>
                    <a:lstStyle/>
                    <a:p>
                      <a:r>
                        <a:rPr lang="en-US" dirty="0" smtClean="0"/>
                        <a:t>Know that they</a:t>
                      </a:r>
                      <a:r>
                        <a:rPr lang="en-US" baseline="0" dirty="0" smtClean="0"/>
                        <a:t> are different from other people and have different likes/dislikes from others</a:t>
                      </a:r>
                      <a:endParaRPr lang="en-US" dirty="0"/>
                    </a:p>
                  </a:txBody>
                  <a:tcPr/>
                </a:tc>
                <a:tc>
                  <a:txBody>
                    <a:bodyPr/>
                    <a:lstStyle/>
                    <a:p>
                      <a:r>
                        <a:rPr lang="en-US" dirty="0" smtClean="0"/>
                        <a:t>Understanding</a:t>
                      </a:r>
                      <a:r>
                        <a:rPr lang="en-US" baseline="0" dirty="0" smtClean="0"/>
                        <a:t> that “seeing leads to knowing”:  if you haven’t seen something, you don’t necessarily know about it (like dad on the telephone) and might need more information</a:t>
                      </a:r>
                      <a:endParaRPr lang="en-US" dirty="0" smtClean="0"/>
                    </a:p>
                  </a:txBody>
                  <a:tcPr/>
                </a:tc>
                <a:extLst>
                  <a:ext uri="{0D108BD9-81ED-4DB2-BD59-A6C34878D82A}">
                    <a16:rowId xmlns:a16="http://schemas.microsoft.com/office/drawing/2014/main" val="263783267"/>
                  </a:ext>
                </a:extLst>
              </a:tr>
              <a:tr h="972876">
                <a:tc>
                  <a:txBody>
                    <a:bodyPr/>
                    <a:lstStyle/>
                    <a:p>
                      <a:r>
                        <a:rPr lang="en-US" dirty="0" smtClean="0"/>
                        <a:t>Know that people act according to the things they want</a:t>
                      </a:r>
                      <a:endParaRPr lang="en-US" dirty="0"/>
                    </a:p>
                  </a:txBody>
                  <a:tcPr/>
                </a:tc>
                <a:tc>
                  <a:txBody>
                    <a:bodyPr/>
                    <a:lstStyle/>
                    <a:p>
                      <a:r>
                        <a:rPr lang="en-US" dirty="0" smtClean="0"/>
                        <a:t>Understanding “false belief”:  sometimes people</a:t>
                      </a:r>
                      <a:r>
                        <a:rPr lang="en-US" baseline="0" dirty="0" smtClean="0"/>
                        <a:t> believe things that are not true, and they act according to their beliefs</a:t>
                      </a:r>
                      <a:endParaRPr lang="en-US" dirty="0" smtClean="0"/>
                    </a:p>
                  </a:txBody>
                  <a:tcPr/>
                </a:tc>
                <a:extLst>
                  <a:ext uri="{0D108BD9-81ED-4DB2-BD59-A6C34878D82A}">
                    <a16:rowId xmlns:a16="http://schemas.microsoft.com/office/drawing/2014/main" val="2081800034"/>
                  </a:ext>
                </a:extLst>
              </a:tr>
              <a:tr h="681014">
                <a:tc>
                  <a:txBody>
                    <a:bodyPr/>
                    <a:lstStyle/>
                    <a:p>
                      <a:r>
                        <a:rPr lang="en-US" dirty="0" smtClean="0"/>
                        <a:t>Understand</a:t>
                      </a:r>
                      <a:r>
                        <a:rPr lang="en-US" baseline="0" dirty="0" smtClean="0"/>
                        <a:t> the causes and consequences of emotions (if I throw my toy, mom will be mad)</a:t>
                      </a:r>
                      <a:endParaRPr lang="en-US" dirty="0"/>
                    </a:p>
                  </a:txBody>
                  <a:tcPr/>
                </a:tc>
                <a:tc>
                  <a:txBody>
                    <a:bodyPr/>
                    <a:lstStyle/>
                    <a:p>
                      <a:r>
                        <a:rPr lang="en-US" dirty="0" smtClean="0"/>
                        <a:t>Understanding</a:t>
                      </a:r>
                      <a:r>
                        <a:rPr lang="en-US" baseline="0" dirty="0" smtClean="0"/>
                        <a:t> “hidden feelings”:  people can feel a different emotion from the one they display</a:t>
                      </a:r>
                      <a:endParaRPr lang="en-US" dirty="0" smtClean="0"/>
                    </a:p>
                  </a:txBody>
                  <a:tcPr/>
                </a:tc>
                <a:extLst>
                  <a:ext uri="{0D108BD9-81ED-4DB2-BD59-A6C34878D82A}">
                    <a16:rowId xmlns:a16="http://schemas.microsoft.com/office/drawing/2014/main" val="3234811467"/>
                  </a:ext>
                </a:extLst>
              </a:tr>
              <a:tr h="681014">
                <a:tc>
                  <a:txBody>
                    <a:bodyPr/>
                    <a:lstStyle/>
                    <a:p>
                      <a:r>
                        <a:rPr lang="en-US" dirty="0" smtClean="0"/>
                        <a:t>Pretend to be like someone</a:t>
                      </a:r>
                      <a:r>
                        <a:rPr lang="en-US" baseline="0" dirty="0" smtClean="0"/>
                        <a:t> else when they play</a:t>
                      </a:r>
                      <a:endParaRPr lang="en-US" dirty="0"/>
                    </a:p>
                  </a:txBody>
                  <a:tcPr/>
                </a:tc>
                <a:tc>
                  <a:txBody>
                    <a:bodyPr/>
                    <a:lstStyle/>
                    <a:p>
                      <a:endParaRPr lang="en-US" dirty="0" smtClean="0"/>
                    </a:p>
                  </a:txBody>
                  <a:tcPr/>
                </a:tc>
                <a:extLst>
                  <a:ext uri="{0D108BD9-81ED-4DB2-BD59-A6C34878D82A}">
                    <a16:rowId xmlns:a16="http://schemas.microsoft.com/office/drawing/2014/main" val="2366442805"/>
                  </a:ext>
                </a:extLst>
              </a:tr>
            </a:tbl>
          </a:graphicData>
        </a:graphic>
      </p:graphicFrame>
    </p:spTree>
    <p:extLst>
      <p:ext uri="{BB962C8B-B14F-4D97-AF65-F5344CB8AC3E}">
        <p14:creationId xmlns:p14="http://schemas.microsoft.com/office/powerpoint/2010/main" val="1350738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1235</TotalTime>
  <Words>1988</Words>
  <Application>Microsoft Office PowerPoint</Application>
  <PresentationFormat>Widescreen</PresentationFormat>
  <Paragraphs>215</Paragraphs>
  <Slides>45</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2</vt:i4>
      </vt:variant>
      <vt:variant>
        <vt:lpstr>Slide Titles</vt:lpstr>
      </vt:variant>
      <vt:variant>
        <vt:i4>45</vt:i4>
      </vt:variant>
    </vt:vector>
  </HeadingPairs>
  <TitlesOfParts>
    <vt:vector size="53" baseType="lpstr">
      <vt:lpstr>Arial</vt:lpstr>
      <vt:lpstr>Calibri</vt:lpstr>
      <vt:lpstr>Gill Sans MT</vt:lpstr>
      <vt:lpstr>Impact</vt:lpstr>
      <vt:lpstr>Times New Roman</vt:lpstr>
      <vt:lpstr>Badge</vt:lpstr>
      <vt:lpstr>file:////uno.oet.udel.edu/CDS/Projects/Positive%20Behavioral%20Supports/2016-2017%20Training%20&amp;%20TA/PIC%20Trainings/elementary%20social%20skills%20PIC/janes%20bubbles.pptx</vt:lpstr>
      <vt:lpstr>file:////uno.oet.udel.edu/CDS/Projects/Positive%20Behavioral%20Supports/2016-2017%20Training%20&amp;%20TA/PIC%20Trainings/elementary%20social%20skills%20PIC/josalynn%20can%20be%20happy%20at%20school.pptx</vt:lpstr>
      <vt:lpstr>Social thinking for elementary students</vt:lpstr>
      <vt:lpstr>Topics:</vt:lpstr>
      <vt:lpstr>What do you mean by “good social skills?”</vt:lpstr>
      <vt:lpstr>Examples of social skills</vt:lpstr>
      <vt:lpstr>Myth Busters</vt:lpstr>
      <vt:lpstr>The reality is…</vt:lpstr>
      <vt:lpstr>What does denzel think?</vt:lpstr>
      <vt:lpstr>Theory of mind or “Tuning in” to others</vt:lpstr>
      <vt:lpstr>How theory of mind develops</vt:lpstr>
      <vt:lpstr>Helping children develop theory of mind</vt:lpstr>
      <vt:lpstr>Our Lens… social thinking</vt:lpstr>
      <vt:lpstr>Social thinking</vt:lpstr>
      <vt:lpstr>Intervention for kids with poor social skills, requires teaching more than social skills…</vt:lpstr>
      <vt:lpstr>Where do we start?</vt:lpstr>
      <vt:lpstr>PowerPoint Presentation</vt:lpstr>
      <vt:lpstr>PowerPoint Presentation</vt:lpstr>
      <vt:lpstr>Teaching Ideas:  Thought &amp; Talk</vt:lpstr>
      <vt:lpstr>Teaching Ideas:  Thought &amp; Talk</vt:lpstr>
      <vt:lpstr>A social story about thoughts</vt:lpstr>
      <vt:lpstr>“Processing” Social Situations with Your Child</vt:lpstr>
      <vt:lpstr>**Processing problems with kids </vt:lpstr>
      <vt:lpstr>Social stories</vt:lpstr>
      <vt:lpstr>Writing a social story</vt:lpstr>
      <vt:lpstr>Social story topics</vt:lpstr>
      <vt:lpstr>A social story about coming to school</vt:lpstr>
      <vt:lpstr>Use visuals to reinforce concepts</vt:lpstr>
      <vt:lpstr>Resources for Social-Emotional Children’s Books</vt:lpstr>
      <vt:lpstr>What next?</vt:lpstr>
      <vt:lpstr>Expected vs. unexpected behavior</vt:lpstr>
      <vt:lpstr>Social Detective tools</vt:lpstr>
      <vt:lpstr>Social Detective Tools</vt:lpstr>
      <vt:lpstr>PowerPoint Presentation</vt:lpstr>
      <vt:lpstr>Social Filter</vt:lpstr>
      <vt:lpstr>PowerPoint Presentation</vt:lpstr>
      <vt:lpstr>PowerPoint Presentation</vt:lpstr>
      <vt:lpstr>PowerPoint Presentation</vt:lpstr>
      <vt:lpstr>PowerPoint Presentation</vt:lpstr>
      <vt:lpstr>Understanding emotions</vt:lpstr>
      <vt:lpstr>Zones of regulation</vt:lpstr>
      <vt:lpstr>PowerPoint Presentation</vt:lpstr>
      <vt:lpstr>PowerPoint Presentation</vt:lpstr>
      <vt:lpstr>Social skills point card example</vt:lpstr>
      <vt:lpstr>Questions?</vt:lpstr>
      <vt:lpstr>Resources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Roberts</dc:creator>
  <cp:lastModifiedBy>Nicole Roberts</cp:lastModifiedBy>
  <cp:revision>67</cp:revision>
  <dcterms:created xsi:type="dcterms:W3CDTF">2017-06-02T19:39:12Z</dcterms:created>
  <dcterms:modified xsi:type="dcterms:W3CDTF">2017-06-20T13:07:35Z</dcterms:modified>
</cp:coreProperties>
</file>