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50"/>
  </p:notesMasterIdLst>
  <p:sldIdLst>
    <p:sldId id="277" r:id="rId2"/>
    <p:sldId id="325" r:id="rId3"/>
    <p:sldId id="278" r:id="rId4"/>
    <p:sldId id="326" r:id="rId5"/>
    <p:sldId id="279" r:id="rId6"/>
    <p:sldId id="327" r:id="rId7"/>
    <p:sldId id="328" r:id="rId8"/>
    <p:sldId id="329" r:id="rId9"/>
    <p:sldId id="330" r:id="rId10"/>
    <p:sldId id="331" r:id="rId11"/>
    <p:sldId id="332" r:id="rId12"/>
    <p:sldId id="333" r:id="rId13"/>
    <p:sldId id="334" r:id="rId14"/>
    <p:sldId id="335" r:id="rId15"/>
    <p:sldId id="336" r:id="rId16"/>
    <p:sldId id="337" r:id="rId17"/>
    <p:sldId id="338" r:id="rId18"/>
    <p:sldId id="320" r:id="rId19"/>
    <p:sldId id="321" r:id="rId20"/>
    <p:sldId id="322" r:id="rId21"/>
    <p:sldId id="323" r:id="rId22"/>
    <p:sldId id="324" r:id="rId23"/>
    <p:sldId id="339" r:id="rId24"/>
    <p:sldId id="340" r:id="rId25"/>
    <p:sldId id="341" r:id="rId26"/>
    <p:sldId id="350" r:id="rId27"/>
    <p:sldId id="342" r:id="rId28"/>
    <p:sldId id="343" r:id="rId29"/>
    <p:sldId id="345" r:id="rId30"/>
    <p:sldId id="346" r:id="rId31"/>
    <p:sldId id="280" r:id="rId32"/>
    <p:sldId id="344" r:id="rId33"/>
    <p:sldId id="281" r:id="rId34"/>
    <p:sldId id="261" r:id="rId35"/>
    <p:sldId id="283" r:id="rId36"/>
    <p:sldId id="284" r:id="rId37"/>
    <p:sldId id="285" r:id="rId38"/>
    <p:sldId id="286" r:id="rId39"/>
    <p:sldId id="287" r:id="rId40"/>
    <p:sldId id="288" r:id="rId41"/>
    <p:sldId id="347" r:id="rId42"/>
    <p:sldId id="348" r:id="rId43"/>
    <p:sldId id="290" r:id="rId44"/>
    <p:sldId id="349" r:id="rId45"/>
    <p:sldId id="292" r:id="rId46"/>
    <p:sldId id="294" r:id="rId47"/>
    <p:sldId id="293" r:id="rId48"/>
    <p:sldId id="352" r:id="rId4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a Cuccuini-Harmon" initials="" lastIdx="6" clrIdx="0"/>
  <p:cmAuthor id="1" name="Tia Barnes"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38" autoAdjust="0"/>
    <p:restoredTop sz="87782" autoAdjust="0"/>
  </p:normalViewPr>
  <p:slideViewPr>
    <p:cSldViewPr snapToGrid="0">
      <p:cViewPr>
        <p:scale>
          <a:sx n="83" d="100"/>
          <a:sy n="83" d="100"/>
        </p:scale>
        <p:origin x="-1014" y="-6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382587"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3708957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(1 minute) Introduce the speaker and discuss your</a:t>
            </a:r>
            <a:r>
              <a:rPr lang="en-US" baseline="0" dirty="0"/>
              <a:t> interest in this work.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1750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r>
              <a:rPr lang="en-US" dirty="0"/>
              <a:t>( 1 minute)  Research on teacher burnout shows that there are certain educator characteristics and organizational characteristics that are more prone to lead to educator burnout. Among those are:  The teacher's years of teaching. New teacher, especially those who are idealistic and passionate are more likely to burnout  Those who work in schools where there is a lack of social support from colleagues and administrators are more likely to burnout  Those who work in schools serving a high population of students from low socio-economic backgrounds and/or in neighborhoods with low resources are more likely to burnout  Those with inadequate training in classroom management or behavior management techniques are more likely to burnout  Those who work in environments where educator input is not valued or is discouraged are more likely to burnout. (Change, 2009)  </a:t>
            </a: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03677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r>
              <a:rPr lang="en-US" dirty="0"/>
              <a:t> (5 minutes) </a:t>
            </a: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88648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r>
              <a:rPr lang="en-US" dirty="0"/>
              <a:t>(1 minute)  A skillset used in the recognition, use, understanding, and management of your own emotions and the emotional state of others to solve social and internal problems and regulate behavior (Mayer &amp; Salovey, 1997; Salovey &amp; Mayer, 1990).  Unlike how we typically think of intelligence, this is a skillset. Thus, we can change it. If we have areas where we are currently struggling, we can improve with instruction and practice.  </a:t>
            </a: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89644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r>
              <a:rPr lang="en-US" dirty="0"/>
              <a:t>( 1 minute) read</a:t>
            </a:r>
            <a:r>
              <a:rPr lang="en-US" baseline="0" dirty="0"/>
              <a:t> slide</a:t>
            </a:r>
            <a:endParaRPr lang="en-US" dirty="0"/>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48870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r>
              <a:rPr lang="en-US" dirty="0"/>
              <a:t>( 1 minute)  Teaching is emotional. When students are angry, sad, wound up they are not in a place to learn. When teachers are in similar emotional states, they may be ineffective in their teaching.  To be able to change emotional states teachers must be aware of what state they are in and what state their students are in. It is difficult to be aware of your won emotions when teaching because your focus is outward.   Not perceiving emotions then makes it more difficult to self-regulate your emotions because you often become aware of them when they have reached a heightened level.  We must then use self-care and mindfulness strategies to be more in touch with our emotions during instruction to help us in regulating our emotions.  </a:t>
            </a: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30002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r>
              <a:rPr lang="en-US" dirty="0"/>
              <a:t>(3 minutes)  The emotional intelligence skillset includes the following skills:  perceiving emotions in yourself and others. This supports the awareness of your emotions before they get to a heightened level. This includes both physiological cues and thoughts. using emotions to facilitate thought is the ability to use or generate emotions to focus attention, communicate feelings, or engage in cognitive processes such as reasoning, problem solving, and decision making.    (3) understanding emotions is the ability to label emotions,  interpret the meanings that emotions convey,  understand the complexity of emotions, and recognize the likely transition of emotions And  (4) managing emotions is the ability (a) to stay open to both positive and negative emotions, (b) to engage or detach from an emotion based on its utility, (c) to monitor emotions in relation to oneself and others, and (d) to manage one’s own emotion and the emotion of others by enhancing pleasant emotions and moderating negative emotions without repressing or exaggerating the information that these emotions convey (Mayer et al., 2001).  </a:t>
            </a: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1074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r>
              <a:rPr lang="en-US" dirty="0"/>
              <a:t>( 1 MINUTE) 	Perceiving emotions is your </a:t>
            </a:r>
            <a:r>
              <a:rPr lang="en-US" dirty="0" smtClean="0"/>
              <a:t>ability </a:t>
            </a:r>
            <a:r>
              <a:rPr lang="en-US" dirty="0"/>
              <a:t>to interpret cues to determine the emotion of others  -ability to interpret internal cues to determine emotion in oneself </a:t>
            </a: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29415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(8</a:t>
            </a:r>
            <a:r>
              <a:rPr lang="en-US" baseline="0" dirty="0"/>
              <a:t> minutes: ~ 1-2 minutes per slide)-</a:t>
            </a:r>
            <a:r>
              <a:rPr lang="en-US" baseline="0" dirty="0" smtClean="0"/>
              <a:t>HAPPY</a:t>
            </a:r>
          </a:p>
          <a:p>
            <a:r>
              <a:rPr lang="en-US" baseline="0" dirty="0" smtClean="0"/>
              <a:t>Materials needed: emotion cards for each participant ( next 5 slides)</a:t>
            </a:r>
            <a:endParaRPr lang="en-US" dirty="0"/>
          </a:p>
          <a:p>
            <a:r>
              <a:rPr lang="en-US" dirty="0"/>
              <a:t>Use emotion cards for this activity and ask participants to raise an emotion card</a:t>
            </a:r>
            <a:r>
              <a:rPr lang="en-US" baseline="0" dirty="0"/>
              <a:t> as you present each picture. After presenting the picture and asking participants to raise a card for the emotion. Discuss what cues they noticed that led them to that response. Discuss any differences in responses and what are reasons for those differences. For example, some facial expressions for emotions such as anger and disgust look similar and this is where context may be helpful. Also, there may be some differences in expression based on culture.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83238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(8</a:t>
            </a:r>
            <a:r>
              <a:rPr lang="en-US" baseline="0" dirty="0"/>
              <a:t> minutes: ~ 1-2 minutes per slide)-DISGUSTED</a:t>
            </a:r>
            <a:endParaRPr lang="en-US" dirty="0"/>
          </a:p>
          <a:p>
            <a:r>
              <a:rPr lang="en-US" dirty="0"/>
              <a:t>Use emotion cards for this activity and ask participants to raise an emotion card</a:t>
            </a:r>
            <a:r>
              <a:rPr lang="en-US" baseline="0" dirty="0"/>
              <a:t> as you present each picture. After presenting the picture and asking participants to raise a card for the emotion. Discuss what cues they noticed that led them to that response. Discuss any differences in responses and what are reasons for those differences. For example, some facial expressions for emotions such as anger and disgust look similar and this is where context may be helpful. Also, there may be some differences in expression based on culture. </a:t>
            </a:r>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19753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(8</a:t>
            </a:r>
            <a:r>
              <a:rPr lang="en-US" baseline="0" dirty="0"/>
              <a:t> minutes: ~ 1-2 minutes per slide)-SAD</a:t>
            </a:r>
            <a:endParaRPr lang="en-US" dirty="0"/>
          </a:p>
          <a:p>
            <a:r>
              <a:rPr lang="en-US" dirty="0"/>
              <a:t>Use emotion cards for this activity and ask participants to raise an emotion card</a:t>
            </a:r>
            <a:r>
              <a:rPr lang="en-US" baseline="0" dirty="0"/>
              <a:t> as you present each picture. After presenting the picture and asking participants to raise a card for the emotion. Discuss what cues they noticed that led them to that response. Discuss any differences in responses and what are reasons for those differences. For example, some facial expressions for emotions such as anger and disgust look similar and this is where context may be helpful. Also, there may be some differences in expression based on culture. </a:t>
            </a:r>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18965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r>
              <a:rPr lang="en-US" dirty="0"/>
              <a:t>( 1 minute)  1. Be open to the ideas that will be presented today. There will be opportunities to share and discuss with others in the room. While sharing is encouraged it is not required.  2. To support an interactive environment and to help everyone feel comfortable sharing, we ask that personal information that is shared stays here.  3. In this workshop, we will be discussing emotions and so this workshop may evoke a variety of feelings because of the scenarios I present and because of activities that ask you to bring awareness to your own feelings.  4. Group Facilitation  agreed-upon methods ( ex., using hand signal to pull group together after small group or individual activities)   5. Fun. I want this to be an enjoyable learning experience. </a:t>
            </a: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83699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(8</a:t>
            </a:r>
            <a:r>
              <a:rPr lang="en-US" baseline="0" dirty="0"/>
              <a:t> minutes: ~ 1-2 minutes per slide)-</a:t>
            </a:r>
            <a:r>
              <a:rPr lang="en-US" baseline="0" dirty="0">
                <a:solidFill>
                  <a:srgbClr val="FF0000"/>
                </a:solidFill>
              </a:rPr>
              <a:t>SURPRISED</a:t>
            </a:r>
            <a:endParaRPr lang="en-US" dirty="0">
              <a:solidFill>
                <a:srgbClr val="FF0000"/>
              </a:solidFill>
            </a:endParaRPr>
          </a:p>
          <a:p>
            <a:r>
              <a:rPr lang="en-US" dirty="0"/>
              <a:t>Use emotion cards for this activity and ask participants to raise an emotion card</a:t>
            </a:r>
            <a:r>
              <a:rPr lang="en-US" baseline="0" dirty="0"/>
              <a:t> as you present each picture. After presenting the picture and asking participants to raise a card for the emotion. Discuss what cues they noticed that led them to that response. Discuss any differences in responses and what are reasons for those differences. For example, some facial expressions for emotions such as anger and disgust look similar and this is where context may be helpful. Also, there may be some differences in expression based on culture. </a:t>
            </a:r>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85795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(8</a:t>
            </a:r>
            <a:r>
              <a:rPr lang="en-US" baseline="0" dirty="0"/>
              <a:t> minutes: ~ 1-2 minutes per slide)-CALM</a:t>
            </a:r>
            <a:endParaRPr lang="en-US" dirty="0"/>
          </a:p>
          <a:p>
            <a:r>
              <a:rPr lang="en-US" dirty="0"/>
              <a:t>Use emotion cards for this activity and ask participants to raise an emotion card</a:t>
            </a:r>
            <a:r>
              <a:rPr lang="en-US" baseline="0" dirty="0"/>
              <a:t> as you present each picture. After presenting the picture and asking participants to raise a card for the emotion. Discuss what cues they noticed that led them to that response. Discuss any differences in responses and what are reasons for those differences. For example, some facial expressions for emotions such as anger and disgust look similar and this is where context may be helpful. Also, there may be some differences in expression based on culture. </a:t>
            </a:r>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00406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r>
              <a:rPr lang="en-US" dirty="0" smtClean="0"/>
              <a:t>(15 minutes)</a:t>
            </a:r>
          </a:p>
          <a:p>
            <a:r>
              <a:rPr lang="en-US" dirty="0" smtClean="0"/>
              <a:t>Materials needed:</a:t>
            </a:r>
            <a:r>
              <a:rPr lang="en-US" baseline="0" dirty="0" smtClean="0"/>
              <a:t> Markers and sticky paper ( create list of emotions that you want groups to explore)</a:t>
            </a:r>
            <a:endParaRPr lang="en-US" dirty="0" smtClean="0"/>
          </a:p>
          <a:p>
            <a:r>
              <a:rPr lang="en-US" dirty="0" smtClean="0"/>
              <a:t> </a:t>
            </a:r>
            <a:r>
              <a:rPr lang="en-US" dirty="0"/>
              <a:t>Break into groups. Assign each group an emotion. Ask the group to create a list of ways that an emotion manifests within each group member. How do you know that you are feeling that emotion? What physiological cues and thoughts run through your mind? Create a list of internal cues that you are feeling the emotion of interest. Ask each group to walk around and look at what others have created and then as a group discuss:   Have you noticed differences in how you interpret this emotion and how others do? What cues are similar for you?   The key take-aways here are bringing attention to our emotions and checking in with our emotions throughout the day to help in addressing emotions before they boil over and contribute to burnout or a negative classroom climate  </a:t>
            </a: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7871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r>
              <a:rPr lang="en-US" dirty="0"/>
              <a:t>(1 minute) read slide</a:t>
            </a: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16354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r>
              <a:rPr lang="en-US" dirty="0"/>
              <a:t>( 5 minutes)  Read the First paragraph. Ask participants what  are some ways that the teacher can support learning when the students are in these high level emotions? Discuss possible answers such as starting with a cool down period where students have some time to compose themselves and move to a different emotional state. The teacher can use music to facilitate this. The teacher can also create a high energy social studies or science lesson to match the energy of the students. This would be a good time for role-plays, a group game, or to learn a song about a social studies or science concept</a:t>
            </a: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26111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r>
              <a:rPr lang="en-US" dirty="0"/>
              <a:t>( 5 minutes) Read the second paragraph. Ask participants what are some ways that the teacher can tune into her own emotions in the scenario and make a plan to support her preparation. Suggestions could be, she can increase her energy by going for a quick walk before starting the preparation or by listening to upbeat music prior to starting. Another may be for her to use this time for another low energy activity. So, this may be a time that she does some seat work or rests and she may do lesson preparation the last hour of the day once the students leave.   </a:t>
            </a: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48609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r>
              <a:rPr lang="en-US" dirty="0"/>
              <a:t>( 3 minutes)  Your ability to understand the relationships among various emotions, perceive the causes and consequences of emotions, understand complex feelings and contradictory states, and understand the transitions among emotions and emotional blends. </a:t>
            </a: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891219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r>
              <a:rPr lang="en-US" dirty="0"/>
              <a:t>(3 minutes)  involves being open to both pleasant and unpleasant feelings, monitor and reflect on your emotions, detach or prolong from an emotional state, and managing the emotions in yourself and others. </a:t>
            </a: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047260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r>
              <a:rPr lang="en-US" dirty="0"/>
              <a:t>( 10 minutes) </a:t>
            </a:r>
            <a:endParaRPr lang="en-US" dirty="0" smtClean="0"/>
          </a:p>
          <a:p>
            <a:r>
              <a:rPr lang="en-US" dirty="0" smtClean="0"/>
              <a:t>Materials needed: Sticky note of self-care activities from activity 1 </a:t>
            </a:r>
          </a:p>
          <a:p>
            <a:r>
              <a:rPr lang="en-US" dirty="0" smtClean="0"/>
              <a:t>Review </a:t>
            </a:r>
            <a:r>
              <a:rPr lang="en-US" dirty="0"/>
              <a:t>self-care activities sheet from the opening</a:t>
            </a:r>
            <a:r>
              <a:rPr lang="en-US" baseline="0" dirty="0"/>
              <a:t> activity. Ask groups to identify which activities were specific to emotional self-care and create a new list specific to emotional self-care activities. </a:t>
            </a:r>
            <a:endParaRPr lang="en-US" dirty="0"/>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680804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r>
              <a:rPr lang="en-US" dirty="0"/>
              <a:t>( 1</a:t>
            </a:r>
            <a:r>
              <a:rPr lang="en-US" baseline="0" dirty="0"/>
              <a:t> minute) </a:t>
            </a:r>
            <a:endParaRPr lang="en-US" dirty="0"/>
          </a:p>
          <a:p>
            <a:r>
              <a:rPr lang="en-US" dirty="0"/>
              <a:t>What comes to mind when you think of self-care? </a:t>
            </a:r>
          </a:p>
          <a:p>
            <a:r>
              <a:rPr lang="en-US" dirty="0"/>
              <a:t>Self care is engaging in activities or practices that help you limit or reduce stress. These activities or practices can fit</a:t>
            </a:r>
            <a:r>
              <a:rPr lang="en-US" baseline="0" dirty="0"/>
              <a:t> into seven categories ( read each category). We are focusing on emotional self-care for today’s workshop. </a:t>
            </a:r>
            <a:endParaRPr lang="en-US" dirty="0"/>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96262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r>
              <a:rPr lang="en-US" dirty="0"/>
              <a:t>(7 minutes) </a:t>
            </a:r>
            <a:r>
              <a:rPr lang="en-US" dirty="0" smtClean="0"/>
              <a:t>: Alternate Game is Self-Care BINGO ACTIVITY ( </a:t>
            </a:r>
            <a:r>
              <a:rPr lang="en-US" smtClean="0"/>
              <a:t>see materials) </a:t>
            </a:r>
            <a:endParaRPr lang="en-US" dirty="0"/>
          </a:p>
          <a:p>
            <a:r>
              <a:rPr lang="en-US" dirty="0"/>
              <a:t>Materials needed:</a:t>
            </a:r>
            <a:r>
              <a:rPr lang="en-US" baseline="0" dirty="0"/>
              <a:t> large sticky paper for groups </a:t>
            </a:r>
            <a:r>
              <a:rPr lang="en-US" baseline="0" dirty="0" smtClean="0"/>
              <a:t>and markers</a:t>
            </a:r>
            <a:endParaRPr lang="en-US" baseline="0" dirty="0"/>
          </a:p>
          <a:p>
            <a:r>
              <a:rPr lang="en-US" baseline="0" dirty="0"/>
              <a:t>[Depending on how large the group is you may have participants introduce themselves before they begin]</a:t>
            </a:r>
          </a:p>
          <a:p>
            <a:r>
              <a:rPr lang="en-US" baseline="0" dirty="0"/>
              <a:t>Ask participants to get into groups of 3-5 [based on number of participants] with others that they don’t see or interact with on a daily basis </a:t>
            </a:r>
          </a:p>
          <a:p>
            <a:r>
              <a:rPr lang="en-US" dirty="0"/>
              <a:t>Ask participants to,</a:t>
            </a:r>
            <a:r>
              <a:rPr lang="en-US" baseline="0" dirty="0"/>
              <a:t> as a group, discuss self-care activities that they engage in or that they know their friends and family engage in </a:t>
            </a:r>
          </a:p>
          <a:p>
            <a:r>
              <a:rPr lang="en-US" baseline="0" dirty="0"/>
              <a:t>Once the participants have filled their sticky sheet with a list of examples, ask them to add the sheet to an empty wall and have a seat </a:t>
            </a:r>
            <a:endParaRPr lang="en-US" dirty="0"/>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265687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r>
              <a:rPr lang="en-US" dirty="0"/>
              <a:t>( 1 minute)  Emotional self-care refers to activities that help you in identifying, accepting,  and expressing a range of emotions. We will talk a bit more about examples as we continue the workshop but first let’s  take some time to discuss this as a group and see if you all identified any emotional self-care activities.  </a:t>
            </a: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006542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( 1 minute) </a:t>
            </a:r>
          </a:p>
          <a:p>
            <a:r>
              <a:rPr lang="en-US" dirty="0"/>
              <a:t>Self-care</a:t>
            </a:r>
            <a:r>
              <a:rPr lang="en-US" baseline="0" dirty="0"/>
              <a:t> is important to educators because it improves educator well being and this reduces educator burnout, supports educator retention, can lead to a more positive classroom climate, and  having a positive classroom climate supports student outcomes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459959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( 3 minutes) </a:t>
            </a:r>
          </a:p>
          <a:p>
            <a:pPr lvl="0">
              <a:spcBef>
                <a:spcPts val="0"/>
              </a:spcBef>
              <a:buNone/>
            </a:pPr>
            <a:r>
              <a:rPr lang="en-US" dirty="0"/>
              <a:t>The theory behind this comes from the prosocial</a:t>
            </a:r>
            <a:r>
              <a:rPr lang="en-US" baseline="0" dirty="0"/>
              <a:t> model. Explain the model. </a:t>
            </a:r>
            <a:r>
              <a:rPr lang="en-US" dirty="0"/>
              <a:t>Teacher’s social-emotional</a:t>
            </a:r>
            <a:r>
              <a:rPr lang="en-US" baseline="0" dirty="0"/>
              <a:t> competence </a:t>
            </a:r>
            <a:r>
              <a:rPr lang="en-US" dirty="0"/>
              <a:t>and well-being play vital roles in their ability to cultivate a prosocial classroom climate linked to desired student social-emotional and academic outcomes.</a:t>
            </a:r>
          </a:p>
        </p:txBody>
      </p:sp>
      <p:sp>
        <p:nvSpPr>
          <p:cNvPr id="118" name="Shape 118"/>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38561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(10 minutes) </a:t>
            </a:r>
          </a:p>
          <a:p>
            <a:r>
              <a:rPr lang="en-US" dirty="0"/>
              <a:t>For</a:t>
            </a:r>
            <a:r>
              <a:rPr lang="en-US" baseline="0" dirty="0"/>
              <a:t> this activity let’s take a look at how our emotional state can influence our reaction to a classroom situation. </a:t>
            </a:r>
          </a:p>
          <a:p>
            <a:r>
              <a:rPr lang="en-US" baseline="0" dirty="0"/>
              <a:t>Imagine that you are a  1</a:t>
            </a:r>
            <a:r>
              <a:rPr lang="en-US" baseline="30000" dirty="0"/>
              <a:t>st</a:t>
            </a:r>
            <a:r>
              <a:rPr lang="en-US" baseline="0" dirty="0"/>
              <a:t> grade teacher….</a:t>
            </a:r>
          </a:p>
          <a:p>
            <a:pPr indent="0" algn="l">
              <a:lnSpc>
                <a:spcPct val="100000"/>
              </a:lnSpc>
              <a:spcBef>
                <a:spcPct val="0"/>
              </a:spcBef>
              <a:spcAft>
                <a:spcPct val="0"/>
              </a:spcAft>
            </a:pPr>
            <a:r>
              <a:rPr lang="en-US" sz="1200" b="1" i="0" u="none" dirty="0">
                <a:solidFill>
                  <a:srgbClr val="FFFFFF"/>
                </a:solidFill>
                <a:latin typeface="Calibri"/>
              </a:rPr>
              <a:t>Before Work:</a:t>
            </a:r>
          </a:p>
          <a:p>
            <a:pPr indent="0" algn="l">
              <a:lnSpc>
                <a:spcPct val="100000"/>
              </a:lnSpc>
              <a:spcBef>
                <a:spcPct val="0"/>
              </a:spcBef>
              <a:spcAft>
                <a:spcPct val="0"/>
              </a:spcAft>
            </a:pPr>
            <a:r>
              <a:rPr lang="en-US" sz="1200" b="0" i="0" u="none" dirty="0">
                <a:solidFill>
                  <a:srgbClr val="FFFFFF"/>
                </a:solidFill>
                <a:latin typeface="Calibri"/>
              </a:rPr>
              <a:t>Your alarm clock doesn’t go off </a:t>
            </a:r>
          </a:p>
          <a:p>
            <a:pPr indent="0" algn="l">
              <a:lnSpc>
                <a:spcPct val="100000"/>
              </a:lnSpc>
              <a:spcBef>
                <a:spcPct val="0"/>
              </a:spcBef>
              <a:spcAft>
                <a:spcPct val="0"/>
              </a:spcAft>
            </a:pPr>
            <a:r>
              <a:rPr lang="en-US" sz="1200" b="0" i="0" u="none" dirty="0">
                <a:solidFill>
                  <a:srgbClr val="FFFFFF"/>
                </a:solidFill>
                <a:latin typeface="Calibri"/>
              </a:rPr>
              <a:t>You’re rushing to get yourself and your children ready for the day </a:t>
            </a:r>
          </a:p>
          <a:p>
            <a:pPr indent="0" algn="l">
              <a:lnSpc>
                <a:spcPct val="100000"/>
              </a:lnSpc>
              <a:spcBef>
                <a:spcPct val="0"/>
              </a:spcBef>
              <a:spcAft>
                <a:spcPct val="0"/>
              </a:spcAft>
            </a:pPr>
            <a:r>
              <a:rPr lang="en-US" sz="1200" b="0" i="0" u="none" dirty="0">
                <a:solidFill>
                  <a:srgbClr val="FFFFFF"/>
                </a:solidFill>
                <a:latin typeface="Calibri"/>
              </a:rPr>
              <a:t>There is a traffic jam due to a car accident on the way to work</a:t>
            </a:r>
          </a:p>
          <a:p>
            <a:pPr indent="0" algn="l">
              <a:lnSpc>
                <a:spcPct val="100000"/>
              </a:lnSpc>
              <a:spcBef>
                <a:spcPct val="0"/>
              </a:spcBef>
              <a:spcAft>
                <a:spcPct val="0"/>
              </a:spcAft>
            </a:pPr>
            <a:r>
              <a:rPr lang="en-US" sz="1200" b="0" i="0" u="none" dirty="0">
                <a:solidFill>
                  <a:srgbClr val="FFFFFF"/>
                </a:solidFill>
                <a:latin typeface="Calibri"/>
              </a:rPr>
              <a:t>You are now very late for work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finally arrive to work and begin</a:t>
            </a:r>
            <a:r>
              <a:rPr lang="en-US" baseline="0" dirty="0"/>
              <a:t> to settle in. You start your morning circle and </a:t>
            </a:r>
            <a:r>
              <a:rPr lang="en-US" sz="1200" b="0" i="0" u="none" baseline="0" dirty="0">
                <a:solidFill>
                  <a:srgbClr val="FFFFFF"/>
                </a:solidFill>
                <a:latin typeface="Calibri"/>
              </a:rPr>
              <a:t>a</a:t>
            </a:r>
            <a:r>
              <a:rPr lang="en-US" sz="1200" b="0" i="0" u="none" dirty="0">
                <a:solidFill>
                  <a:srgbClr val="FFFFFF"/>
                </a:solidFill>
                <a:latin typeface="Calibri"/>
              </a:rPr>
              <a:t> child has hit another child and both children are crying and screaming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dirty="0">
                <a:solidFill>
                  <a:srgbClr val="FFFFFF"/>
                </a:solidFill>
                <a:latin typeface="Calibri"/>
              </a:rPr>
              <a:t>Keeping in mind the activities that have occurred this morning, how do you think you may respond to this situation?</a:t>
            </a:r>
            <a:r>
              <a:rPr lang="en-US" sz="1200" b="0" i="0" u="none" baseline="0" dirty="0">
                <a:solidFill>
                  <a:srgbClr val="FFFFFF"/>
                </a:solidFill>
                <a:latin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baseline="0" dirty="0">
              <a:solidFill>
                <a:srgbClr val="FFFFFF"/>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baseline="0" dirty="0">
                <a:solidFill>
                  <a:srgbClr val="FFFFFF"/>
                </a:solidFill>
                <a:latin typeface="Calibri"/>
              </a:rPr>
              <a:t>Take a moment to think to yourself and then turn to a new partner and share. [Ask a few</a:t>
            </a:r>
            <a:r>
              <a:rPr lang="en-US" sz="1200" b="0" i="0" u="none" baseline="0" dirty="0">
                <a:solidFill>
                  <a:schemeClr val="dk1"/>
                </a:solidFill>
                <a:latin typeface="Arial"/>
              </a:rPr>
              <a:t> participants to share]</a:t>
            </a:r>
            <a:endParaRPr lang="en-US" sz="1200" b="0" i="0" u="none" dirty="0">
              <a:solidFill>
                <a:srgbClr val="FFFFFF"/>
              </a:solidFill>
              <a:latin typeface="Calibri"/>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010459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r>
              <a:rPr lang="en-US" dirty="0"/>
              <a:t>( 1 minute) </a:t>
            </a:r>
          </a:p>
          <a:p>
            <a:r>
              <a:rPr lang="en-US" dirty="0"/>
              <a:t>Two strategies for self-care that we will discuss next are Mindfulness</a:t>
            </a:r>
            <a:r>
              <a:rPr lang="en-US" baseline="0" dirty="0"/>
              <a:t> which is  a strategy that can help you </a:t>
            </a:r>
            <a:r>
              <a:rPr lang="en-US" dirty="0"/>
              <a:t>in the moment when you are faced</a:t>
            </a:r>
            <a:r>
              <a:rPr lang="en-US" baseline="0" dirty="0"/>
              <a:t> with a challenging situation and </a:t>
            </a:r>
            <a:r>
              <a:rPr lang="en-US" dirty="0"/>
              <a:t> stress reduction</a:t>
            </a:r>
            <a:r>
              <a:rPr lang="en-US" baseline="0" dirty="0"/>
              <a:t> which can r</a:t>
            </a:r>
            <a:r>
              <a:rPr lang="en-US" dirty="0"/>
              <a:t>educe overall stress levels to support you in better</a:t>
            </a:r>
            <a:r>
              <a:rPr lang="en-US" baseline="0" dirty="0"/>
              <a:t> regulating</a:t>
            </a:r>
            <a:r>
              <a:rPr lang="en-US" dirty="0"/>
              <a:t> emotions when</a:t>
            </a:r>
            <a:r>
              <a:rPr lang="en-US" baseline="0" dirty="0"/>
              <a:t> challenges come up </a:t>
            </a:r>
            <a:r>
              <a:rPr lang="en-US" dirty="0"/>
              <a:t> </a:t>
            </a: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349099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r>
              <a:rPr lang="en-US" dirty="0"/>
              <a:t>( 1 minute) </a:t>
            </a:r>
          </a:p>
          <a:p>
            <a:r>
              <a:rPr lang="en-US" dirty="0"/>
              <a:t>Mindfulness</a:t>
            </a:r>
            <a:r>
              <a:rPr lang="en-US" baseline="0" dirty="0"/>
              <a:t> refers to b</a:t>
            </a:r>
            <a:r>
              <a:rPr lang="en-US" dirty="0"/>
              <a:t>eing in the moment .</a:t>
            </a:r>
            <a:r>
              <a:rPr lang="en-US" baseline="0" dirty="0"/>
              <a:t> </a:t>
            </a:r>
            <a:r>
              <a:rPr lang="en-US" dirty="0"/>
              <a:t> It</a:t>
            </a:r>
            <a:r>
              <a:rPr lang="en-US" baseline="0" dirty="0"/>
              <a:t> is a</a:t>
            </a:r>
            <a:r>
              <a:rPr lang="en-US" dirty="0"/>
              <a:t> characteristic and state that can be developed over time with practice. Is</a:t>
            </a:r>
            <a:r>
              <a:rPr lang="en-US" baseline="0" dirty="0"/>
              <a:t> consist </a:t>
            </a:r>
            <a:r>
              <a:rPr lang="en-US" dirty="0"/>
              <a:t>of 2 components-</a:t>
            </a:r>
            <a:r>
              <a:rPr lang="en-US" baseline="0" dirty="0"/>
              <a:t> s</a:t>
            </a:r>
            <a:r>
              <a:rPr lang="en-US" dirty="0"/>
              <a:t>elf-regulation of your attention/awareness and a non-judgmental awareness of the experience.</a:t>
            </a:r>
            <a:r>
              <a:rPr lang="en-US" baseline="0" dirty="0"/>
              <a:t> </a:t>
            </a:r>
            <a:endParaRPr lang="en-US" dirty="0"/>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11168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r>
              <a:rPr lang="en-US" dirty="0"/>
              <a:t>( 1 minute) </a:t>
            </a:r>
          </a:p>
          <a:p>
            <a:r>
              <a:rPr lang="en-US" dirty="0"/>
              <a:t>To be mindful you must have an awareness of</a:t>
            </a:r>
            <a:r>
              <a:rPr lang="en-US" baseline="0" dirty="0"/>
              <a:t> what is happening in the moment. This includes being aware of all of the d</a:t>
            </a:r>
            <a:r>
              <a:rPr lang="en-US" dirty="0"/>
              <a:t>imensions of the situation.</a:t>
            </a:r>
            <a:r>
              <a:rPr lang="en-US" baseline="0" dirty="0"/>
              <a:t> This will include what is happening externally-e</a:t>
            </a:r>
            <a:r>
              <a:rPr lang="en-US" dirty="0"/>
              <a:t>xternal sounds,</a:t>
            </a:r>
            <a:r>
              <a:rPr lang="en-US" baseline="0" dirty="0"/>
              <a:t> </a:t>
            </a:r>
            <a:r>
              <a:rPr lang="en-US" dirty="0"/>
              <a:t>other’s actions and expression</a:t>
            </a:r>
            <a:r>
              <a:rPr lang="en-US" baseline="0" dirty="0"/>
              <a:t>s and your </a:t>
            </a:r>
            <a:r>
              <a:rPr lang="en-US" dirty="0"/>
              <a:t>internal thoughts feelings</a:t>
            </a:r>
            <a:r>
              <a:rPr lang="en-US" baseline="0" dirty="0"/>
              <a:t> and</a:t>
            </a:r>
            <a:r>
              <a:rPr lang="en-US" dirty="0"/>
              <a:t> sensations.</a:t>
            </a:r>
            <a:r>
              <a:rPr lang="en-US" baseline="0" dirty="0"/>
              <a:t> To support your emotional self-care I am encouraging you to be very mindful of your internal state to help you in determining patterns in your emotions to certain occurrences in your classroom. </a:t>
            </a:r>
            <a:endParaRPr lang="en-US" dirty="0"/>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164605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r>
              <a:rPr lang="en-US" dirty="0"/>
              <a:t>( 5 minutes) </a:t>
            </a:r>
          </a:p>
          <a:p>
            <a:r>
              <a:rPr lang="en-US" dirty="0" smtClean="0"/>
              <a:t>Materials Needed:</a:t>
            </a:r>
            <a:r>
              <a:rPr lang="en-US" baseline="0" dirty="0" smtClean="0"/>
              <a:t> Candy </a:t>
            </a:r>
            <a:endParaRPr lang="en-US" dirty="0" smtClean="0"/>
          </a:p>
          <a:p>
            <a:r>
              <a:rPr lang="en-US" dirty="0" smtClean="0"/>
              <a:t>We </a:t>
            </a:r>
            <a:r>
              <a:rPr lang="en-US" dirty="0"/>
              <a:t>are now going to do a activity to introduce</a:t>
            </a:r>
            <a:r>
              <a:rPr lang="en-US" baseline="0" dirty="0"/>
              <a:t> you to the idea of mindfulness. </a:t>
            </a:r>
          </a:p>
          <a:p>
            <a:r>
              <a:rPr lang="en-US" dirty="0"/>
              <a:t>Select a candy but do not open</a:t>
            </a:r>
            <a:r>
              <a:rPr lang="en-US" baseline="0" dirty="0"/>
              <a:t> it yet</a:t>
            </a:r>
            <a:r>
              <a:rPr lang="en-US" dirty="0"/>
              <a:t>.</a:t>
            </a:r>
            <a:r>
              <a:rPr lang="en-US" baseline="0" dirty="0"/>
              <a:t> </a:t>
            </a:r>
          </a:p>
          <a:p>
            <a:r>
              <a:rPr lang="en-US" dirty="0"/>
              <a:t>We</a:t>
            </a:r>
            <a:r>
              <a:rPr lang="en-US" baseline="0" dirty="0"/>
              <a:t> will p</a:t>
            </a:r>
            <a:r>
              <a:rPr lang="en-US" dirty="0"/>
              <a:t>ractice your awareness with your senses.</a:t>
            </a:r>
            <a:r>
              <a:rPr lang="en-US" baseline="0" dirty="0"/>
              <a:t> </a:t>
            </a:r>
          </a:p>
          <a:p>
            <a:r>
              <a:rPr lang="en-US" baseline="0" dirty="0"/>
              <a:t>Unwrap the wrapper, what does it sound like?</a:t>
            </a:r>
          </a:p>
          <a:p>
            <a:r>
              <a:rPr lang="en-US" baseline="0" dirty="0"/>
              <a:t>Look at the candy,</a:t>
            </a:r>
            <a:r>
              <a:rPr lang="en-US" dirty="0"/>
              <a:t> what does it look like? What does it feel like?</a:t>
            </a:r>
            <a:r>
              <a:rPr lang="en-US" baseline="0" dirty="0"/>
              <a:t> </a:t>
            </a:r>
            <a:r>
              <a:rPr lang="en-US" dirty="0"/>
              <a:t>How does it smell?</a:t>
            </a:r>
          </a:p>
          <a:p>
            <a:r>
              <a:rPr lang="en-US" dirty="0"/>
              <a:t>Put the candy in your mouth how does it taste? What is the texture?</a:t>
            </a:r>
          </a:p>
          <a:p>
            <a:r>
              <a:rPr lang="en-US" dirty="0"/>
              <a:t>[Spend</a:t>
            </a:r>
            <a:r>
              <a:rPr lang="en-US" baseline="0" dirty="0"/>
              <a:t> a few minutes reflecting on the activity….]</a:t>
            </a:r>
            <a:endParaRPr lang="en-US" dirty="0"/>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742084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r>
              <a:rPr lang="en-US" dirty="0"/>
              <a:t>(10 minutes)</a:t>
            </a:r>
          </a:p>
          <a:p>
            <a:r>
              <a:rPr lang="en-US" dirty="0"/>
              <a:t>Now let’s try the activity</a:t>
            </a:r>
            <a:r>
              <a:rPr lang="en-US" baseline="0" dirty="0"/>
              <a:t> with a scenario from your own classroom. </a:t>
            </a:r>
            <a:r>
              <a:rPr lang="en-US" dirty="0"/>
              <a:t>Think about a situation with a challenging child that occurred in your own classroom recently. </a:t>
            </a:r>
          </a:p>
          <a:p>
            <a:r>
              <a:rPr lang="en-US" dirty="0"/>
              <a:t>What did the child do? [give a minute to think through the scenario]</a:t>
            </a:r>
          </a:p>
          <a:p>
            <a:r>
              <a:rPr lang="en-US" dirty="0"/>
              <a:t> What were you feeling?</a:t>
            </a:r>
          </a:p>
          <a:p>
            <a:r>
              <a:rPr lang="en-US" dirty="0"/>
              <a:t> What was your internal state (body awareness)? </a:t>
            </a:r>
          </a:p>
          <a:p>
            <a:r>
              <a:rPr lang="en-US" dirty="0"/>
              <a:t>What was your awareness of the environment?</a:t>
            </a:r>
          </a:p>
          <a:p>
            <a:r>
              <a:rPr lang="en-US" dirty="0"/>
              <a:t>How did you respond? </a:t>
            </a:r>
          </a:p>
          <a:p>
            <a:r>
              <a:rPr lang="en-US" dirty="0"/>
              <a:t>[Ask the</a:t>
            </a:r>
            <a:r>
              <a:rPr lang="en-US" baseline="0" dirty="0"/>
              <a:t> participants to share with those near them ]</a:t>
            </a:r>
            <a:endParaRPr lang="en-US" dirty="0"/>
          </a:p>
          <a:p>
            <a:r>
              <a:rPr lang="en-US" dirty="0"/>
              <a:t>This is a pretty difficulty concept to include</a:t>
            </a:r>
            <a:r>
              <a:rPr lang="en-US" baseline="0" dirty="0"/>
              <a:t> in the moment and so there is a need to practice this on your own so you are training yourself to become more aware when a situation occurs that provokes a strong emotion. In the resource sheet is  a link to a YouTube video that walks you through a body scan activity that helps you in gaining awareness of your physiological reactions to emotion so you will be better able to identify them when faced with a classroom situation.</a:t>
            </a:r>
            <a:endParaRPr lang="en-US" dirty="0"/>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85687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r>
              <a:rPr lang="en-US" dirty="0"/>
              <a:t>(1 minute)  </a:t>
            </a:r>
            <a:r>
              <a:rPr lang="en-US" dirty="0" smtClean="0"/>
              <a:t>read slide</a:t>
            </a:r>
            <a:endParaRPr lang="en-US" dirty="0"/>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18171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r>
              <a:rPr lang="en-US" dirty="0"/>
              <a:t>(3 minutes)  In your folders you have hardcopies of the materials that will be used in today’s training. I have also sent out electronic versions of the materials for your use. The  materials are:  1. 2 versions of the PowerPoints- 1 for printing and 1 for presenting  </a:t>
            </a: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289706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r>
              <a:rPr lang="en-US" dirty="0"/>
              <a:t>(1 minute)  </a:t>
            </a:r>
            <a:r>
              <a:rPr lang="en-US" dirty="0" smtClean="0"/>
              <a:t>read slide</a:t>
            </a:r>
            <a:endParaRPr lang="en-US" dirty="0"/>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634106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(5 minutes)</a:t>
            </a:r>
            <a:r>
              <a:rPr lang="en-US" baseline="0" dirty="0"/>
              <a:t> </a:t>
            </a:r>
            <a:endParaRPr lang="en-US" dirty="0"/>
          </a:p>
          <a:p>
            <a:r>
              <a:rPr lang="en-US" dirty="0" smtClean="0"/>
              <a:t>Materials needed: Self-care assessment</a:t>
            </a:r>
            <a:r>
              <a:rPr lang="en-US" baseline="0" dirty="0" smtClean="0"/>
              <a:t> sheet</a:t>
            </a:r>
            <a:endParaRPr lang="en-US" dirty="0" smtClean="0"/>
          </a:p>
          <a:p>
            <a:r>
              <a:rPr lang="en-US" dirty="0" smtClean="0"/>
              <a:t>Take </a:t>
            </a:r>
            <a:r>
              <a:rPr lang="en-US" dirty="0"/>
              <a:t>out sheet labeled self-care assessment.</a:t>
            </a:r>
            <a:r>
              <a:rPr lang="en-US" baseline="0" dirty="0"/>
              <a:t> Think about a typical workday during the week from the moment you wake up to when you go to sleep. Create a schedule of things you do on a typical day and then review the schedule and determine whether you like each activity and if you are engaging in the activity for your self or others. Then take a moment to calculate the number of hours in a day that you actually enjoy…Do not move on the next part of the activity yet.</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186139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r>
              <a:rPr lang="en-US" dirty="0"/>
              <a:t>(10 minutes) </a:t>
            </a:r>
            <a:endParaRPr lang="en-US" dirty="0" smtClean="0"/>
          </a:p>
          <a:p>
            <a:r>
              <a:rPr lang="en-US" dirty="0" smtClean="0"/>
              <a:t>Materials</a:t>
            </a:r>
            <a:r>
              <a:rPr lang="en-US" baseline="0" dirty="0" smtClean="0"/>
              <a:t> Needed: Paper and a pen/pencil </a:t>
            </a:r>
            <a:endParaRPr lang="en-US" dirty="0" smtClean="0"/>
          </a:p>
          <a:p>
            <a:r>
              <a:rPr lang="en-US" dirty="0" smtClean="0"/>
              <a:t> </a:t>
            </a:r>
            <a:r>
              <a:rPr lang="en-US" dirty="0"/>
              <a:t>Now, let’s take a moment to think about some activities that you could add into the work day ( these do not both have to take place on a particular day but just to create  a list of possibilities of things you can add into your day to increase your enjoyment and lower your stress. To help in  the process, we will take a gallery walk. Stand up and go around the room and look at the self-care activities that others came up with. Are there any that look particularly interesting to you? Write them down   [Once everyone sits down ] Since we want to not cause additional stress with self-care, narrow your list to 2-3 activities that you want to incorporate more regularly and write them down. Be modest in your goal and build upon on realistic change  </a:t>
            </a: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278664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pPr marL="48369" indent="0" algn="l">
              <a:lnSpc>
                <a:spcPct val="110000"/>
              </a:lnSpc>
              <a:buFont typeface="Calibri"/>
              <a:buNone/>
            </a:pPr>
            <a:r>
              <a:rPr lang="en-US" sz="1200" b="0" dirty="0">
                <a:solidFill>
                  <a:srgbClr val="FFFFFF"/>
                </a:solidFill>
                <a:effectLst>
                  <a:outerShdw blurRad="20000" dist="30000" dir="2700000">
                    <a:srgbClr val="000000">
                      <a:alpha val="75000"/>
                    </a:srgbClr>
                  </a:outerShdw>
                </a:effectLst>
                <a:latin typeface="Calibri"/>
              </a:rPr>
              <a:t>(20 minutes) </a:t>
            </a:r>
          </a:p>
          <a:p>
            <a:pPr marL="48369" indent="0" algn="l">
              <a:lnSpc>
                <a:spcPct val="110000"/>
              </a:lnSpc>
              <a:buFont typeface="Calibri"/>
              <a:buNone/>
            </a:pPr>
            <a:r>
              <a:rPr lang="en-US" sz="1200" b="0" dirty="0">
                <a:solidFill>
                  <a:srgbClr val="FFFFFF"/>
                </a:solidFill>
                <a:effectLst>
                  <a:outerShdw blurRad="20000" dist="30000" dir="2700000">
                    <a:srgbClr val="000000">
                      <a:alpha val="75000"/>
                    </a:srgbClr>
                  </a:outerShdw>
                </a:effectLst>
                <a:latin typeface="Calibri"/>
              </a:rPr>
              <a:t>Think about the barriers that impact your ability for self-care.</a:t>
            </a:r>
            <a:r>
              <a:rPr lang="en-US" sz="1200" b="0" baseline="0" dirty="0">
                <a:solidFill>
                  <a:srgbClr val="FFFFFF"/>
                </a:solidFill>
                <a:effectLst>
                  <a:outerShdw blurRad="20000" dist="30000" dir="2700000">
                    <a:srgbClr val="000000">
                      <a:alpha val="75000"/>
                    </a:srgbClr>
                  </a:outerShdw>
                </a:effectLst>
                <a:latin typeface="Calibri"/>
              </a:rPr>
              <a:t> </a:t>
            </a:r>
            <a:r>
              <a:rPr lang="en-US" sz="1200" b="0" dirty="0">
                <a:solidFill>
                  <a:srgbClr val="FFFFFF"/>
                </a:solidFill>
                <a:effectLst>
                  <a:outerShdw blurRad="20000" dist="30000" dir="2700000">
                    <a:srgbClr val="000000">
                      <a:alpha val="75000"/>
                    </a:srgbClr>
                  </a:outerShdw>
                </a:effectLst>
                <a:latin typeface="Calibri"/>
              </a:rPr>
              <a:t>Generate a list of barriers and  then move to a group to problem-solve ideas to remove those barriers.</a:t>
            </a:r>
            <a:r>
              <a:rPr lang="en-US" sz="1200" b="0" baseline="0" dirty="0">
                <a:solidFill>
                  <a:srgbClr val="FFFFFF"/>
                </a:solidFill>
                <a:effectLst>
                  <a:outerShdw blurRad="20000" dist="30000" dir="2700000">
                    <a:srgbClr val="000000">
                      <a:alpha val="75000"/>
                    </a:srgbClr>
                  </a:outerShdw>
                </a:effectLst>
                <a:latin typeface="Calibri"/>
              </a:rPr>
              <a:t> </a:t>
            </a:r>
            <a:endParaRPr lang="en-US" dirty="0"/>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075463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(remaining time ~ 20 minutes) </a:t>
            </a:r>
          </a:p>
          <a:p>
            <a:r>
              <a:rPr lang="en-US" dirty="0"/>
              <a:t>Thank</a:t>
            </a:r>
            <a:r>
              <a:rPr lang="en-US" baseline="0" dirty="0"/>
              <a:t> you attending today’s workshop. I will now open the floor for any additional questions and we can also spend some time reviewing items in the parking lot.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426857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(10 minutes)</a:t>
            </a:r>
            <a:r>
              <a:rPr lang="en-US" baseline="0" dirty="0"/>
              <a:t>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98045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read slide ( 1 minute)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66779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r>
              <a:rPr lang="en-US" dirty="0"/>
              <a:t>( 1 minute)  Helping professionals often feel a pull between self-care and other care May be related to certain personality types being more likely to go into helping professions  Some learn to balance both, some face burnout because of the imbalance </a:t>
            </a: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05353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r>
              <a:rPr lang="en-US" dirty="0"/>
              <a:t>( 20 minutes)  </a:t>
            </a:r>
            <a:r>
              <a:rPr lang="en-US" dirty="0" smtClean="0"/>
              <a:t>Materials needed:</a:t>
            </a:r>
            <a:r>
              <a:rPr lang="en-US" baseline="0" dirty="0" smtClean="0"/>
              <a:t> </a:t>
            </a:r>
            <a:r>
              <a:rPr lang="en-US" baseline="0" dirty="0" err="1" smtClean="0"/>
              <a:t>Skovholt</a:t>
            </a:r>
            <a:r>
              <a:rPr lang="en-US" baseline="0" dirty="0" smtClean="0"/>
              <a:t> inventory and pencils/pens</a:t>
            </a:r>
            <a:endParaRPr lang="en-US" dirty="0" smtClean="0"/>
          </a:p>
          <a:p>
            <a:r>
              <a:rPr lang="en-US" dirty="0" smtClean="0"/>
              <a:t>Ask </a:t>
            </a:r>
            <a:r>
              <a:rPr lang="en-US" dirty="0"/>
              <a:t>participants to take </a:t>
            </a:r>
            <a:r>
              <a:rPr lang="en-US" dirty="0" err="1"/>
              <a:t>Skovholt</a:t>
            </a:r>
            <a:r>
              <a:rPr lang="en-US" dirty="0"/>
              <a:t> inventory for themselves. </a:t>
            </a: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75627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r>
              <a:rPr lang="en-US" dirty="0"/>
              <a:t>( 3 minutes)  Burnout occurs when educators are exposed to prolonged stress. Maslach and colleagues have studied burnout in helping professions and have noted that burnout occurs in three phases-emotional exhaustion, depersonalization, and reductions in personal accomplishment.   Emotional exhaustion, occurs when a person’s emotional energy is drained and the person does not feel like he or she emotionally capable to deal with a situation (Maslach, Schaufeli, &amp; Leiter, 2001). Think of the educator who does not want to get out of bed to go to work or who is tired as soon as they walk into the classroom but may get a boost of energy once it’s time to leave the workplace.   Depersonalization occurs when a person feels detached from his or her students and acts in negative and dehumanizing ways (Maslach et al., 2001). This is likely to occur with children who the teacher may label as those with problem behaviors. Examples of depersonalization is viewing the child as “ a little monster” or “the behavior problem”.   And the third component of burnout, reduced personal accomplishment, occurs when a person feels like they cannot reach their work-related goals (Maslach et al., 2001). At this point, some will leave the classroom for other professions but others may stay because they have invested a lot of time or they cannot think of something else to do. This is problematic because educators in the  reduced personal accomplishment phase who stay in teaching can’t create a positive classroom climate in their state and are also negatively impacting students perceptions of school and teachers.   To examine your own levels of burnout, you can purchase Maslach’s burnout inventory online. The information for this is located on the resource sheet.  </a:t>
            </a: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75989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r>
              <a:rPr lang="en-US" dirty="0"/>
              <a:t>(2 minutes) Burnout can lead educators to be inflexible, cynical, negative, and rigid (Freudenberger, 1977).   Researchers have also found that burnout can also lead to depressive symptoms (Shin, Noh, Jang, Park, &amp; Lee, 2013; Steinhardt, Smith Jaggars, Faulk, &amp; Gloria, 2011).   Educator burnout is also related to high turnover rates which presents a challenging to forming positive educator-student relationships. Moreover, educator burnout leads to negative student academic outcomes and lower quality classroom climates (McLean &amp; Connor, 2015).  </a:t>
            </a: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26803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100" b="0" i="0" u="none" strike="noStrike" cap="none" smtClean="0">
                <a:solidFill>
                  <a:srgbClr val="1D686F"/>
                </a:solidFill>
                <a:latin typeface="Arial"/>
                <a:ea typeface="Arial"/>
                <a:cs typeface="Arial"/>
                <a:sym typeface="Arial"/>
              </a:rPr>
              <a:t>‹#›</a:t>
            </a:fld>
            <a:endParaRPr lang="en-US" sz="1100" b="0" i="0" u="none" strike="noStrike" cap="none">
              <a:solidFill>
                <a:srgbClr val="1D686F"/>
              </a:solidFill>
              <a:latin typeface="Arial"/>
              <a:ea typeface="Arial"/>
              <a:cs typeface="Arial"/>
              <a:sym typeface="Arial"/>
            </a:endParaRPr>
          </a:p>
        </p:txBody>
      </p:sp>
    </p:spTree>
    <p:extLst>
      <p:ext uri="{BB962C8B-B14F-4D97-AF65-F5344CB8AC3E}">
        <p14:creationId xmlns:p14="http://schemas.microsoft.com/office/powerpoint/2010/main" val="4103240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100" b="0" i="0" u="none" strike="noStrike" cap="none" smtClean="0">
                <a:solidFill>
                  <a:srgbClr val="1D686F"/>
                </a:solidFill>
                <a:latin typeface="Arial"/>
                <a:ea typeface="Arial"/>
                <a:cs typeface="Arial"/>
                <a:sym typeface="Arial"/>
              </a:rPr>
              <a:t>‹#›</a:t>
            </a:fld>
            <a:endParaRPr lang="en-US" sz="1100" b="0" i="0" u="none" strike="noStrike" cap="none">
              <a:solidFill>
                <a:srgbClr val="1D686F"/>
              </a:solidFill>
              <a:latin typeface="Arial"/>
              <a:ea typeface="Arial"/>
              <a:cs typeface="Arial"/>
              <a:sym typeface="Arial"/>
            </a:endParaRPr>
          </a:p>
        </p:txBody>
      </p:sp>
    </p:spTree>
    <p:extLst>
      <p:ext uri="{BB962C8B-B14F-4D97-AF65-F5344CB8AC3E}">
        <p14:creationId xmlns:p14="http://schemas.microsoft.com/office/powerpoint/2010/main" val="3507598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100" b="0" i="0" u="none" strike="noStrike" cap="none" smtClean="0">
                <a:solidFill>
                  <a:srgbClr val="1D686F"/>
                </a:solidFill>
                <a:latin typeface="Arial"/>
                <a:ea typeface="Arial"/>
                <a:cs typeface="Arial"/>
                <a:sym typeface="Arial"/>
              </a:rPr>
              <a:t>‹#›</a:t>
            </a:fld>
            <a:endParaRPr lang="en-US" sz="1100" b="0" i="0" u="none" strike="noStrike" cap="none">
              <a:solidFill>
                <a:srgbClr val="1D686F"/>
              </a:solidFill>
              <a:latin typeface="Arial"/>
              <a:ea typeface="Arial"/>
              <a:cs typeface="Arial"/>
              <a:sym typeface="Arial"/>
            </a:endParaRPr>
          </a:p>
        </p:txBody>
      </p:sp>
    </p:spTree>
    <p:extLst>
      <p:ext uri="{BB962C8B-B14F-4D97-AF65-F5344CB8AC3E}">
        <p14:creationId xmlns:p14="http://schemas.microsoft.com/office/powerpoint/2010/main" val="2140899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100" b="0" i="0" u="none" strike="noStrike" cap="none" smtClean="0">
                <a:solidFill>
                  <a:srgbClr val="1D686F"/>
                </a:solidFill>
                <a:latin typeface="Arial"/>
                <a:ea typeface="Arial"/>
                <a:cs typeface="Arial"/>
                <a:sym typeface="Arial"/>
              </a:rPr>
              <a:t>‹#›</a:t>
            </a:fld>
            <a:endParaRPr lang="en-US" sz="1100" b="0" i="0" u="none" strike="noStrike" cap="none">
              <a:solidFill>
                <a:srgbClr val="1D686F"/>
              </a:solidFill>
              <a:latin typeface="Arial"/>
              <a:ea typeface="Arial"/>
              <a:cs typeface="Arial"/>
              <a:sym typeface="Arial"/>
            </a:endParaRPr>
          </a:p>
        </p:txBody>
      </p:sp>
    </p:spTree>
    <p:extLst>
      <p:ext uri="{BB962C8B-B14F-4D97-AF65-F5344CB8AC3E}">
        <p14:creationId xmlns:p14="http://schemas.microsoft.com/office/powerpoint/2010/main" val="1862831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100" b="0" i="0" u="none" strike="noStrike" cap="none" smtClean="0">
                <a:solidFill>
                  <a:srgbClr val="1D686F"/>
                </a:solidFill>
                <a:latin typeface="Arial"/>
                <a:ea typeface="Arial"/>
                <a:cs typeface="Arial"/>
                <a:sym typeface="Arial"/>
              </a:rPr>
              <a:t>‹#›</a:t>
            </a:fld>
            <a:endParaRPr lang="en-US" sz="1100" b="0" i="0" u="none" strike="noStrike" cap="none">
              <a:solidFill>
                <a:srgbClr val="1D686F"/>
              </a:solidFill>
              <a:latin typeface="Arial"/>
              <a:ea typeface="Arial"/>
              <a:cs typeface="Arial"/>
              <a:sym typeface="Arial"/>
            </a:endParaRPr>
          </a:p>
        </p:txBody>
      </p:sp>
    </p:spTree>
    <p:extLst>
      <p:ext uri="{BB962C8B-B14F-4D97-AF65-F5344CB8AC3E}">
        <p14:creationId xmlns:p14="http://schemas.microsoft.com/office/powerpoint/2010/main" val="2076480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98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59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100" b="0" i="0" u="none" strike="noStrike" cap="none" smtClean="0">
                <a:solidFill>
                  <a:srgbClr val="1D686F"/>
                </a:solidFill>
                <a:latin typeface="Arial"/>
                <a:ea typeface="Arial"/>
                <a:cs typeface="Arial"/>
                <a:sym typeface="Arial"/>
              </a:rPr>
              <a:t>‹#›</a:t>
            </a:fld>
            <a:endParaRPr lang="en-US" sz="1100" b="0" i="0" u="none" strike="noStrike" cap="none">
              <a:solidFill>
                <a:srgbClr val="1D686F"/>
              </a:solidFill>
              <a:latin typeface="Arial"/>
              <a:ea typeface="Arial"/>
              <a:cs typeface="Arial"/>
              <a:sym typeface="Arial"/>
            </a:endParaRPr>
          </a:p>
        </p:txBody>
      </p:sp>
    </p:spTree>
    <p:extLst>
      <p:ext uri="{BB962C8B-B14F-4D97-AF65-F5344CB8AC3E}">
        <p14:creationId xmlns:p14="http://schemas.microsoft.com/office/powerpoint/2010/main" val="1952466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100" b="0" i="0" u="none" strike="noStrike" cap="none" smtClean="0">
                <a:solidFill>
                  <a:srgbClr val="1D686F"/>
                </a:solidFill>
                <a:latin typeface="Arial"/>
                <a:ea typeface="Arial"/>
                <a:cs typeface="Arial"/>
                <a:sym typeface="Arial"/>
              </a:rPr>
              <a:t>‹#›</a:t>
            </a:fld>
            <a:endParaRPr lang="en-US" sz="1100" b="0" i="0" u="none" strike="noStrike" cap="none">
              <a:solidFill>
                <a:srgbClr val="1D686F"/>
              </a:solidFill>
              <a:latin typeface="Arial"/>
              <a:ea typeface="Arial"/>
              <a:cs typeface="Arial"/>
              <a:sym typeface="Arial"/>
            </a:endParaRPr>
          </a:p>
        </p:txBody>
      </p:sp>
    </p:spTree>
    <p:extLst>
      <p:ext uri="{BB962C8B-B14F-4D97-AF65-F5344CB8AC3E}">
        <p14:creationId xmlns:p14="http://schemas.microsoft.com/office/powerpoint/2010/main" val="1267693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100" b="0" i="0" u="none" strike="noStrike" cap="none" smtClean="0">
                <a:solidFill>
                  <a:srgbClr val="1D686F"/>
                </a:solidFill>
                <a:latin typeface="Arial"/>
                <a:ea typeface="Arial"/>
                <a:cs typeface="Arial"/>
                <a:sym typeface="Arial"/>
              </a:rPr>
              <a:t>‹#›</a:t>
            </a:fld>
            <a:endParaRPr lang="en-US" sz="1100" b="0" i="0" u="none" strike="noStrike" cap="none">
              <a:solidFill>
                <a:srgbClr val="1D686F"/>
              </a:solidFill>
              <a:latin typeface="Arial"/>
              <a:ea typeface="Arial"/>
              <a:cs typeface="Arial"/>
              <a:sym typeface="Arial"/>
            </a:endParaRPr>
          </a:p>
        </p:txBody>
      </p:sp>
    </p:spTree>
    <p:extLst>
      <p:ext uri="{BB962C8B-B14F-4D97-AF65-F5344CB8AC3E}">
        <p14:creationId xmlns:p14="http://schemas.microsoft.com/office/powerpoint/2010/main" val="645621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100" b="0" i="0" u="none" strike="noStrike" cap="none" smtClean="0">
                <a:solidFill>
                  <a:srgbClr val="1D686F"/>
                </a:solidFill>
                <a:latin typeface="Arial"/>
                <a:ea typeface="Arial"/>
                <a:cs typeface="Arial"/>
                <a:sym typeface="Arial"/>
              </a:rPr>
              <a:t>‹#›</a:t>
            </a:fld>
            <a:endParaRPr lang="en-US" sz="1100" b="0" i="0" u="none" strike="noStrike" cap="none">
              <a:solidFill>
                <a:srgbClr val="1D686F"/>
              </a:solidFill>
              <a:latin typeface="Arial"/>
              <a:ea typeface="Arial"/>
              <a:cs typeface="Arial"/>
              <a:sym typeface="Arial"/>
            </a:endParaRPr>
          </a:p>
        </p:txBody>
      </p:sp>
    </p:spTree>
    <p:extLst>
      <p:ext uri="{BB962C8B-B14F-4D97-AF65-F5344CB8AC3E}">
        <p14:creationId xmlns:p14="http://schemas.microsoft.com/office/powerpoint/2010/main" val="3078007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100" b="0" i="0" u="none" strike="noStrike" cap="none" smtClean="0">
                <a:solidFill>
                  <a:srgbClr val="1D686F"/>
                </a:solidFill>
                <a:latin typeface="Arial"/>
                <a:ea typeface="Arial"/>
                <a:cs typeface="Arial"/>
                <a:sym typeface="Arial"/>
              </a:rPr>
              <a:t>‹#›</a:t>
            </a:fld>
            <a:endParaRPr lang="en-US" sz="1100" b="0" i="0" u="none" strike="noStrike" cap="none">
              <a:solidFill>
                <a:srgbClr val="1D686F"/>
              </a:solidFill>
              <a:latin typeface="Arial"/>
              <a:ea typeface="Arial"/>
              <a:cs typeface="Arial"/>
              <a:sym typeface="Arial"/>
            </a:endParaRPr>
          </a:p>
        </p:txBody>
      </p:sp>
    </p:spTree>
    <p:extLst>
      <p:ext uri="{BB962C8B-B14F-4D97-AF65-F5344CB8AC3E}">
        <p14:creationId xmlns:p14="http://schemas.microsoft.com/office/powerpoint/2010/main" val="1892965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Picture Placeholder 2"/>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563884B-F7C2-422B-B65A-434E3DE89002}" type="datetimeFigureOut">
              <a:rPr lang="en-US" smtClean="0"/>
              <a:t>7/17/2017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6B7B1A-8894-4D9C-9ADE-25EA8F27F39E}" type="slidenum">
              <a:rPr lang="en-US" smtClean="0"/>
              <a:t>‹#›</a:t>
            </a:fld>
            <a:endParaRPr lang="en-US"/>
          </a:p>
        </p:txBody>
      </p:sp>
    </p:spTree>
    <p:extLst>
      <p:ext uri="{BB962C8B-B14F-4D97-AF65-F5344CB8AC3E}">
        <p14:creationId xmlns:p14="http://schemas.microsoft.com/office/powerpoint/2010/main" val="2185353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rtl="0">
              <a:spcBef>
                <a:spcPts val="0"/>
              </a:spcBef>
              <a:buSzPct val="25000"/>
              <a:buNone/>
            </a:pPr>
            <a:fld id="{00000000-1234-1234-1234-123412341234}" type="slidenum">
              <a:rPr lang="en-US" sz="1100" b="0" i="0" u="none" strike="noStrike" cap="none" smtClean="0">
                <a:solidFill>
                  <a:srgbClr val="1D686F"/>
                </a:solidFill>
                <a:latin typeface="Arial"/>
                <a:ea typeface="Arial"/>
                <a:cs typeface="Arial"/>
                <a:sym typeface="Arial"/>
              </a:rPr>
              <a:t>‹#›</a:t>
            </a:fld>
            <a:endParaRPr lang="en-US" sz="1100" b="0" i="0" u="none" strike="noStrike" cap="none">
              <a:solidFill>
                <a:srgbClr val="1D686F"/>
              </a:solidFill>
              <a:latin typeface="Arial"/>
              <a:ea typeface="Arial"/>
              <a:cs typeface="Arial"/>
              <a:sym typeface="Arial"/>
            </a:endParaRPr>
          </a:p>
        </p:txBody>
      </p:sp>
    </p:spTree>
    <p:extLst>
      <p:ext uri="{BB962C8B-B14F-4D97-AF65-F5344CB8AC3E}">
        <p14:creationId xmlns:p14="http://schemas.microsoft.com/office/powerpoint/2010/main" val="20630005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79300" cy="6858000"/>
          </a:xfrm>
          <a:prstGeom prst="rect">
            <a:avLst/>
          </a:prstGeom>
        </p:spPr>
      </p:pic>
      <p:pic>
        <p:nvPicPr>
          <p:cNvPr id="3" name="Picture 2"/>
          <p:cNvPicPr>
            <a:picLocks noChangeAspect="1"/>
          </p:cNvPicPr>
          <p:nvPr/>
        </p:nvPicPr>
        <p:blipFill>
          <a:blip r:embed="rId4"/>
          <a:stretch>
            <a:fillRect/>
          </a:stretch>
        </p:blipFill>
        <p:spPr>
          <a:xfrm>
            <a:off x="0" y="0"/>
            <a:ext cx="12179300" cy="6858000"/>
          </a:xfrm>
          <a:prstGeom prst="rect">
            <a:avLst/>
          </a:prstGeom>
        </p:spPr>
      </p:pic>
      <p:sp>
        <p:nvSpPr>
          <p:cNvPr id="4" name="TextBox 3"/>
          <p:cNvSpPr txBox="1"/>
          <p:nvPr/>
        </p:nvSpPr>
        <p:spPr>
          <a:xfrm>
            <a:off x="1293813" y="990600"/>
            <a:ext cx="9487918" cy="3276600"/>
          </a:xfrm>
          <a:prstGeom prst="rect">
            <a:avLst/>
          </a:prstGeom>
        </p:spPr>
        <p:txBody>
          <a:bodyPr wrap="square" lIns="91425" tIns="45700" rIns="91425" bIns="45700" anchor="b"/>
          <a:lstStyle/>
          <a:p>
            <a:pPr indent="0" algn="l">
              <a:lnSpc>
                <a:spcPct val="100000"/>
              </a:lnSpc>
              <a:spcBef>
                <a:spcPct val="0"/>
              </a:spcBef>
              <a:spcAft>
                <a:spcPct val="0"/>
              </a:spcAft>
            </a:pPr>
            <a:r>
              <a:rPr lang="en-US" sz="6000" b="1" i="0" u="none" dirty="0">
                <a:solidFill>
                  <a:srgbClr val="FFFFFF"/>
                </a:solidFill>
                <a:latin typeface="Calibri"/>
              </a:rPr>
              <a:t>Relating in the Classroom: Educator Emotional Self-Care</a:t>
            </a:r>
            <a:r>
              <a:rPr lang="en-US" sz="6600" b="0" i="0" u="none" dirty="0">
                <a:solidFill>
                  <a:srgbClr val="FFFFFF"/>
                </a:solidFill>
                <a:latin typeface="Calibri"/>
              </a:rPr>
              <a:t> </a:t>
            </a:r>
          </a:p>
        </p:txBody>
      </p:sp>
      <p:sp>
        <p:nvSpPr>
          <p:cNvPr id="5" name="TextBox 4"/>
          <p:cNvSpPr txBox="1"/>
          <p:nvPr/>
        </p:nvSpPr>
        <p:spPr>
          <a:xfrm>
            <a:off x="1293813" y="4390030"/>
            <a:ext cx="8458200" cy="1371599"/>
          </a:xfrm>
          <a:prstGeom prst="rect">
            <a:avLst/>
          </a:prstGeom>
        </p:spPr>
        <p:txBody>
          <a:bodyPr wrap="square" lIns="91425" tIns="45700" rIns="91425" bIns="45700" anchor="t"/>
          <a:lstStyle/>
          <a:p>
            <a:pPr indent="0" algn="l">
              <a:lnSpc>
                <a:spcPct val="90000"/>
              </a:lnSpc>
              <a:spcBef>
                <a:spcPct val="0"/>
              </a:spcBef>
              <a:spcAft>
                <a:spcPct val="0"/>
              </a:spcAft>
            </a:pPr>
            <a:r>
              <a:rPr lang="en-US" sz="3200" b="0" i="0" u="none" dirty="0">
                <a:solidFill>
                  <a:srgbClr val="FFFFFF"/>
                </a:solidFill>
                <a:latin typeface="Calibri"/>
              </a:rPr>
              <a:t>Tia </a:t>
            </a:r>
            <a:r>
              <a:rPr lang="en-US" sz="3200" b="0" i="0" u="none" dirty="0" err="1">
                <a:solidFill>
                  <a:srgbClr val="FFFFFF"/>
                </a:solidFill>
                <a:latin typeface="Calibri"/>
              </a:rPr>
              <a:t>Navelene</a:t>
            </a:r>
            <a:r>
              <a:rPr lang="en-US" sz="3200" b="0" i="0" u="none">
                <a:solidFill>
                  <a:srgbClr val="FFFFFF"/>
                </a:solidFill>
                <a:latin typeface="Calibri"/>
              </a:rPr>
              <a:t> Barnes, Ph.D.</a:t>
            </a:r>
          </a:p>
        </p:txBody>
      </p:sp>
      <p:sp>
        <p:nvSpPr>
          <p:cNvPr id="6" name="TextBox 5"/>
          <p:cNvSpPr txBox="1"/>
          <p:nvPr/>
        </p:nvSpPr>
        <p:spPr>
          <a:xfrm>
            <a:off x="0" y="6756400"/>
            <a:ext cx="12179300" cy="91440"/>
          </a:xfrm>
          <a:prstGeom prst="rect">
            <a:avLst/>
          </a:prstGeom>
        </p:spPr>
        <p:txBody>
          <a:bodyPr wrap="none" lIns="237877" tIns="0" rIns="237877" bIns="0" anchor="t"/>
          <a:lstStyle/>
          <a:p>
            <a:pPr algn="l"/>
            <a:r>
              <a:rPr lang="en-US" sz="600" b="1">
                <a:solidFill>
                  <a:srgbClr val="FFFFFF"/>
                </a:solidFill>
                <a:latin typeface="Calibri"/>
              </a:rPr>
              <a:t>cc: BC Gov Photos - https://www.flickr.com/photos/45802067@N03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79300" cy="6858000"/>
          </a:xfrm>
          <a:prstGeom prst="rect">
            <a:avLst/>
          </a:prstGeom>
        </p:spPr>
      </p:pic>
      <p:pic>
        <p:nvPicPr>
          <p:cNvPr id="3" name="Picture 2"/>
          <p:cNvPicPr>
            <a:picLocks noChangeAspect="1"/>
          </p:cNvPicPr>
          <p:nvPr/>
        </p:nvPicPr>
        <p:blipFill>
          <a:blip r:embed="rId4"/>
          <a:stretch>
            <a:fillRect/>
          </a:stretch>
        </p:blipFill>
        <p:spPr>
          <a:xfrm>
            <a:off x="0" y="0"/>
            <a:ext cx="12179300" cy="6858000"/>
          </a:xfrm>
          <a:prstGeom prst="rect">
            <a:avLst/>
          </a:prstGeom>
        </p:spPr>
      </p:pic>
      <p:sp>
        <p:nvSpPr>
          <p:cNvPr id="4" name="TextBox 3"/>
          <p:cNvSpPr txBox="1"/>
          <p:nvPr/>
        </p:nvSpPr>
        <p:spPr>
          <a:xfrm>
            <a:off x="685800" y="475754"/>
            <a:ext cx="11493500" cy="1249680"/>
          </a:xfrm>
          <a:prstGeom prst="rect">
            <a:avLst/>
          </a:prstGeom>
        </p:spPr>
        <p:txBody>
          <a:bodyPr wrap="none" lIns="237877" tIns="0" rIns="237877" bIns="0" anchor="t"/>
          <a:lstStyle/>
          <a:p>
            <a:r>
              <a:rPr lang="en-US" sz="6600" b="1" dirty="0">
                <a:solidFill>
                  <a:srgbClr val="FFFFFF"/>
                </a:solidFill>
                <a:effectLst>
                  <a:outerShdw blurRad="20000" dist="30000" dir="2700000">
                    <a:srgbClr val="000000">
                      <a:alpha val="80000"/>
                    </a:srgbClr>
                  </a:outerShdw>
                </a:effectLst>
                <a:latin typeface="Calibri"/>
              </a:rPr>
              <a:t>Burnout leads to….</a:t>
            </a:r>
          </a:p>
        </p:txBody>
      </p:sp>
      <p:sp>
        <p:nvSpPr>
          <p:cNvPr id="5" name="TextBox 4"/>
          <p:cNvSpPr txBox="1"/>
          <p:nvPr/>
        </p:nvSpPr>
        <p:spPr>
          <a:xfrm>
            <a:off x="237877" y="2036088"/>
            <a:ext cx="11703546" cy="3889756"/>
          </a:xfrm>
          <a:prstGeom prst="rect">
            <a:avLst/>
          </a:prstGeom>
        </p:spPr>
        <p:txBody>
          <a:bodyPr wrap="square">
            <a:normAutofit fontScale="77500" lnSpcReduction="20000"/>
          </a:bodyPr>
          <a:lstStyle/>
          <a:p>
            <a:pPr marL="762000" indent="-713631" algn="l">
              <a:lnSpc>
                <a:spcPct val="150000"/>
              </a:lnSpc>
              <a:buFont typeface="Calibri"/>
              <a:buChar char="•"/>
            </a:pPr>
            <a:r>
              <a:rPr lang="en-US" sz="4500" b="0" dirty="0">
                <a:solidFill>
                  <a:srgbClr val="FFFFFF"/>
                </a:solidFill>
                <a:effectLst>
                  <a:outerShdw blurRad="20000" dist="30000" dir="2700000">
                    <a:srgbClr val="000000">
                      <a:alpha val="75000"/>
                    </a:srgbClr>
                  </a:outerShdw>
                </a:effectLst>
                <a:latin typeface="Calibri"/>
              </a:rPr>
              <a:t>Inflexible, cynical, negative, and rigid educators</a:t>
            </a:r>
          </a:p>
          <a:p>
            <a:pPr marL="762000" indent="-713631" algn="l">
              <a:lnSpc>
                <a:spcPct val="150000"/>
              </a:lnSpc>
              <a:buFont typeface="Calibri"/>
              <a:buChar char="•"/>
            </a:pPr>
            <a:r>
              <a:rPr lang="en-US" sz="4500" b="0" dirty="0">
                <a:solidFill>
                  <a:srgbClr val="FFFFFF"/>
                </a:solidFill>
                <a:effectLst>
                  <a:outerShdw blurRad="20000" dist="30000" dir="2700000">
                    <a:srgbClr val="000000">
                      <a:alpha val="75000"/>
                    </a:srgbClr>
                  </a:outerShdw>
                </a:effectLst>
                <a:latin typeface="Calibri"/>
              </a:rPr>
              <a:t>Depressive symptoms</a:t>
            </a:r>
          </a:p>
          <a:p>
            <a:pPr marL="762000" indent="-713631" algn="l">
              <a:lnSpc>
                <a:spcPct val="150000"/>
              </a:lnSpc>
              <a:buFont typeface="Calibri"/>
              <a:buChar char="•"/>
            </a:pPr>
            <a:r>
              <a:rPr lang="en-US" sz="4500" b="0" dirty="0">
                <a:solidFill>
                  <a:srgbClr val="FFFFFF"/>
                </a:solidFill>
                <a:effectLst>
                  <a:outerShdw blurRad="20000" dist="30000" dir="2700000">
                    <a:srgbClr val="000000">
                      <a:alpha val="75000"/>
                    </a:srgbClr>
                  </a:outerShdw>
                </a:effectLst>
                <a:latin typeface="Calibri"/>
              </a:rPr>
              <a:t>High educator turnover rates</a:t>
            </a:r>
          </a:p>
          <a:p>
            <a:pPr marL="762000" indent="-713631" algn="l">
              <a:lnSpc>
                <a:spcPct val="150000"/>
              </a:lnSpc>
              <a:buFont typeface="Calibri"/>
              <a:buChar char="•"/>
            </a:pPr>
            <a:r>
              <a:rPr lang="en-US" sz="4500" b="0" dirty="0">
                <a:solidFill>
                  <a:srgbClr val="FFFFFF"/>
                </a:solidFill>
                <a:effectLst>
                  <a:outerShdw blurRad="20000" dist="30000" dir="2700000">
                    <a:srgbClr val="000000">
                      <a:alpha val="75000"/>
                    </a:srgbClr>
                  </a:outerShdw>
                </a:effectLst>
                <a:latin typeface="Calibri"/>
              </a:rPr>
              <a:t>Negative student academic outcomes, negative student-teacher relationships, and lower quality classroom climates</a:t>
            </a:r>
          </a:p>
        </p:txBody>
      </p:sp>
      <p:sp>
        <p:nvSpPr>
          <p:cNvPr id="6" name="TextBox 5"/>
          <p:cNvSpPr txBox="1"/>
          <p:nvPr/>
        </p:nvSpPr>
        <p:spPr>
          <a:xfrm>
            <a:off x="0" y="6756400"/>
            <a:ext cx="12179300" cy="91440"/>
          </a:xfrm>
          <a:prstGeom prst="rect">
            <a:avLst/>
          </a:prstGeom>
        </p:spPr>
        <p:txBody>
          <a:bodyPr wrap="none" lIns="237877" tIns="0" rIns="237877" bIns="0" anchor="t"/>
          <a:lstStyle/>
          <a:p>
            <a:pPr algn="l"/>
            <a:r>
              <a:rPr lang="en-US" sz="600" b="1" dirty="0">
                <a:solidFill>
                  <a:srgbClr val="FFFFFF"/>
                </a:solidFill>
                <a:latin typeface="Calibri"/>
              </a:rPr>
              <a:t>cc: christian.rudman - https://www.flickr.com/photos/37219051@N07</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79300" cy="6858000"/>
          </a:xfrm>
          <a:prstGeom prst="rect">
            <a:avLst/>
          </a:prstGeom>
        </p:spPr>
      </p:pic>
      <p:pic>
        <p:nvPicPr>
          <p:cNvPr id="3" name="Picture 2"/>
          <p:cNvPicPr>
            <a:picLocks noChangeAspect="1"/>
          </p:cNvPicPr>
          <p:nvPr/>
        </p:nvPicPr>
        <p:blipFill>
          <a:blip r:embed="rId4"/>
          <a:stretch>
            <a:fillRect/>
          </a:stretch>
        </p:blipFill>
        <p:spPr>
          <a:xfrm>
            <a:off x="0" y="0"/>
            <a:ext cx="12179300" cy="6858000"/>
          </a:xfrm>
          <a:prstGeom prst="rect">
            <a:avLst/>
          </a:prstGeom>
        </p:spPr>
      </p:pic>
      <p:sp>
        <p:nvSpPr>
          <p:cNvPr id="4" name="TextBox 3"/>
          <p:cNvSpPr txBox="1"/>
          <p:nvPr/>
        </p:nvSpPr>
        <p:spPr>
          <a:xfrm>
            <a:off x="990600" y="475754"/>
            <a:ext cx="11188700" cy="1036320"/>
          </a:xfrm>
          <a:prstGeom prst="rect">
            <a:avLst/>
          </a:prstGeom>
        </p:spPr>
        <p:txBody>
          <a:bodyPr wrap="none" lIns="237877" tIns="0" rIns="237877" bIns="0" anchor="t"/>
          <a:lstStyle/>
          <a:p>
            <a:r>
              <a:rPr lang="en-US" sz="6800" b="1" dirty="0">
                <a:solidFill>
                  <a:srgbClr val="FFFFFF"/>
                </a:solidFill>
                <a:effectLst>
                  <a:outerShdw blurRad="20000" dist="30000" dir="2700000">
                    <a:srgbClr val="000000">
                      <a:alpha val="80000"/>
                    </a:srgbClr>
                  </a:outerShdw>
                </a:effectLst>
                <a:latin typeface="Calibri"/>
              </a:rPr>
              <a:t>Burnout Characteristics</a:t>
            </a:r>
          </a:p>
        </p:txBody>
      </p:sp>
      <p:sp>
        <p:nvSpPr>
          <p:cNvPr id="5" name="TextBox 4"/>
          <p:cNvSpPr txBox="1"/>
          <p:nvPr/>
        </p:nvSpPr>
        <p:spPr>
          <a:xfrm>
            <a:off x="237877" y="1987828"/>
            <a:ext cx="11703546" cy="3756457"/>
          </a:xfrm>
          <a:prstGeom prst="rect">
            <a:avLst/>
          </a:prstGeom>
        </p:spPr>
        <p:txBody>
          <a:bodyPr wrap="square">
            <a:normAutofit fontScale="92500" lnSpcReduction="20000"/>
          </a:bodyPr>
          <a:lstStyle/>
          <a:p>
            <a:pPr marL="762000" indent="-713631" algn="l">
              <a:lnSpc>
                <a:spcPct val="110000"/>
              </a:lnSpc>
              <a:buFont typeface="Calibri"/>
              <a:buChar char="•"/>
            </a:pPr>
            <a:r>
              <a:rPr lang="en-US" sz="4700" b="0" dirty="0">
                <a:solidFill>
                  <a:srgbClr val="FFFFFF"/>
                </a:solidFill>
                <a:effectLst>
                  <a:outerShdw blurRad="20000" dist="30000" dir="2700000">
                    <a:srgbClr val="000000">
                      <a:alpha val="75000"/>
                    </a:srgbClr>
                  </a:outerShdw>
                </a:effectLst>
                <a:latin typeface="Calibri"/>
              </a:rPr>
              <a:t>Novice teachers</a:t>
            </a:r>
          </a:p>
          <a:p>
            <a:pPr marL="762000" indent="-713631" algn="l">
              <a:lnSpc>
                <a:spcPct val="110000"/>
              </a:lnSpc>
              <a:buFont typeface="Calibri"/>
              <a:buChar char="•"/>
            </a:pPr>
            <a:r>
              <a:rPr lang="en-US" sz="4700" b="0" dirty="0">
                <a:solidFill>
                  <a:srgbClr val="FFFFFF"/>
                </a:solidFill>
                <a:effectLst>
                  <a:outerShdw blurRad="20000" dist="30000" dir="2700000">
                    <a:srgbClr val="000000">
                      <a:alpha val="75000"/>
                    </a:srgbClr>
                  </a:outerShdw>
                </a:effectLst>
                <a:latin typeface="Calibri"/>
              </a:rPr>
              <a:t>Lack of social support in the work environment</a:t>
            </a:r>
          </a:p>
          <a:p>
            <a:pPr marL="762000" indent="-713631" algn="l">
              <a:lnSpc>
                <a:spcPct val="110000"/>
              </a:lnSpc>
              <a:buFont typeface="Calibri"/>
              <a:buChar char="•"/>
            </a:pPr>
            <a:r>
              <a:rPr lang="en-US" sz="4700" b="0" dirty="0">
                <a:solidFill>
                  <a:srgbClr val="FFFFFF"/>
                </a:solidFill>
                <a:effectLst>
                  <a:outerShdw blurRad="20000" dist="30000" dir="2700000">
                    <a:srgbClr val="000000">
                      <a:alpha val="75000"/>
                    </a:srgbClr>
                  </a:outerShdw>
                </a:effectLst>
                <a:latin typeface="Calibri"/>
              </a:rPr>
              <a:t>Lower school socio-economic status</a:t>
            </a:r>
          </a:p>
          <a:p>
            <a:pPr marL="762000" indent="-713631" algn="l">
              <a:lnSpc>
                <a:spcPct val="110000"/>
              </a:lnSpc>
              <a:buFont typeface="Calibri"/>
              <a:buChar char="•"/>
            </a:pPr>
            <a:r>
              <a:rPr lang="en-US" sz="4700" b="0" dirty="0">
                <a:solidFill>
                  <a:srgbClr val="FFFFFF"/>
                </a:solidFill>
                <a:effectLst>
                  <a:outerShdw blurRad="20000" dist="30000" dir="2700000">
                    <a:srgbClr val="000000">
                      <a:alpha val="75000"/>
                    </a:srgbClr>
                  </a:outerShdw>
                </a:effectLst>
                <a:latin typeface="Calibri"/>
              </a:rPr>
              <a:t>Insufficient training in dealing with problem behaviors</a:t>
            </a:r>
          </a:p>
          <a:p>
            <a:pPr marL="762000" indent="-713631" algn="l">
              <a:lnSpc>
                <a:spcPct val="110000"/>
              </a:lnSpc>
              <a:buFont typeface="Calibri"/>
              <a:buChar char="•"/>
            </a:pPr>
            <a:r>
              <a:rPr lang="en-US" sz="4700" b="0" dirty="0">
                <a:solidFill>
                  <a:srgbClr val="FFFFFF"/>
                </a:solidFill>
                <a:effectLst>
                  <a:outerShdw blurRad="20000" dist="30000" dir="2700000">
                    <a:srgbClr val="000000">
                      <a:alpha val="75000"/>
                    </a:srgbClr>
                  </a:outerShdw>
                </a:effectLst>
                <a:latin typeface="Calibri"/>
              </a:rPr>
              <a:t>Low autonomy</a:t>
            </a:r>
          </a:p>
        </p:txBody>
      </p:sp>
      <p:sp>
        <p:nvSpPr>
          <p:cNvPr id="6" name="TextBox 5"/>
          <p:cNvSpPr txBox="1"/>
          <p:nvPr/>
        </p:nvSpPr>
        <p:spPr>
          <a:xfrm>
            <a:off x="0" y="6756400"/>
            <a:ext cx="12179300" cy="91440"/>
          </a:xfrm>
          <a:prstGeom prst="rect">
            <a:avLst/>
          </a:prstGeom>
        </p:spPr>
        <p:txBody>
          <a:bodyPr wrap="none" lIns="237877" tIns="0" rIns="237877" bIns="0" anchor="t"/>
          <a:lstStyle/>
          <a:p>
            <a:pPr algn="l"/>
            <a:r>
              <a:rPr lang="en-US" sz="600" b="1" dirty="0">
                <a:solidFill>
                  <a:srgbClr val="FFFFFF"/>
                </a:solidFill>
                <a:latin typeface="Calibri"/>
              </a:rPr>
              <a:t>cc: christian.rudman - https://www.flickr.com/photos/37219051@N07</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79300" cy="6858000"/>
          </a:xfrm>
          <a:prstGeom prst="rect">
            <a:avLst/>
          </a:prstGeom>
        </p:spPr>
      </p:pic>
      <p:pic>
        <p:nvPicPr>
          <p:cNvPr id="3" name="Picture 2"/>
          <p:cNvPicPr>
            <a:picLocks noChangeAspect="1"/>
          </p:cNvPicPr>
          <p:nvPr/>
        </p:nvPicPr>
        <p:blipFill>
          <a:blip r:embed="rId4"/>
          <a:stretch>
            <a:fillRect/>
          </a:stretch>
        </p:blipFill>
        <p:spPr>
          <a:xfrm>
            <a:off x="0" y="0"/>
            <a:ext cx="12179300" cy="6858000"/>
          </a:xfrm>
          <a:prstGeom prst="rect">
            <a:avLst/>
          </a:prstGeom>
        </p:spPr>
      </p:pic>
      <p:sp>
        <p:nvSpPr>
          <p:cNvPr id="4" name="TextBox 3"/>
          <p:cNvSpPr txBox="1"/>
          <p:nvPr/>
        </p:nvSpPr>
        <p:spPr>
          <a:xfrm>
            <a:off x="419100" y="365126"/>
            <a:ext cx="10931744" cy="1325563"/>
          </a:xfrm>
          <a:prstGeom prst="rect">
            <a:avLst/>
          </a:prstGeom>
        </p:spPr>
        <p:txBody>
          <a:bodyPr wrap="square" lIns="91440" tIns="45720" rIns="91440" bIns="45720" anchor="ctr"/>
          <a:lstStyle/>
          <a:p>
            <a:pPr indent="0" algn="l">
              <a:lnSpc>
                <a:spcPct val="90000"/>
              </a:lnSpc>
              <a:spcBef>
                <a:spcPct val="0"/>
              </a:spcBef>
              <a:spcAft>
                <a:spcPct val="0"/>
              </a:spcAft>
            </a:pPr>
            <a:r>
              <a:rPr lang="en-US" sz="5400" b="1" i="0" u="none" dirty="0">
                <a:solidFill>
                  <a:srgbClr val="FFFFFF"/>
                </a:solidFill>
                <a:latin typeface="Calibri"/>
              </a:rPr>
              <a:t>Reflecting on your own experiences…</a:t>
            </a:r>
          </a:p>
        </p:txBody>
      </p:sp>
      <p:sp>
        <p:nvSpPr>
          <p:cNvPr id="5" name="TextBox 4"/>
          <p:cNvSpPr txBox="1"/>
          <p:nvPr/>
        </p:nvSpPr>
        <p:spPr>
          <a:xfrm>
            <a:off x="837982" y="1825625"/>
            <a:ext cx="10512862" cy="4351338"/>
          </a:xfrm>
          <a:prstGeom prst="rect">
            <a:avLst/>
          </a:prstGeom>
        </p:spPr>
        <p:txBody>
          <a:bodyPr wrap="square" lIns="91440" tIns="45720" rIns="91440" bIns="45720" anchor="t"/>
          <a:lstStyle/>
          <a:p>
            <a:pPr indent="0" algn="ctr">
              <a:lnSpc>
                <a:spcPct val="90000"/>
              </a:lnSpc>
              <a:spcBef>
                <a:spcPts val="1000"/>
              </a:spcBef>
              <a:spcAft>
                <a:spcPct val="0"/>
              </a:spcAft>
            </a:pPr>
            <a:r>
              <a:rPr lang="en-US" sz="2799" b="0" i="0" u="none" dirty="0">
                <a:solidFill>
                  <a:srgbClr val="FFFFFF"/>
                </a:solidFill>
                <a:latin typeface="Calibri"/>
              </a:rPr>
              <a:t>THINK-PAIR-SHARE</a:t>
            </a:r>
          </a:p>
          <a:p>
            <a:pPr indent="0" algn="l">
              <a:lnSpc>
                <a:spcPct val="90000"/>
              </a:lnSpc>
              <a:spcBef>
                <a:spcPts val="1000"/>
              </a:spcBef>
              <a:spcAft>
                <a:spcPct val="0"/>
              </a:spcAft>
            </a:pPr>
            <a:r>
              <a:rPr lang="en-US" sz="2799" b="0" i="0" u="none" dirty="0">
                <a:solidFill>
                  <a:srgbClr val="FFFFFF"/>
                </a:solidFill>
                <a:latin typeface="Calibri"/>
              </a:rPr>
              <a:t>Have you ever experienced burnout or has someone you worked with or that you were close </a:t>
            </a:r>
            <a:r>
              <a:rPr lang="en-US" sz="2799" dirty="0">
                <a:solidFill>
                  <a:srgbClr val="FFFFFF"/>
                </a:solidFill>
                <a:latin typeface="Calibri"/>
              </a:rPr>
              <a:t>to</a:t>
            </a:r>
            <a:r>
              <a:rPr lang="en-US" sz="2799" b="0" i="0" u="none" dirty="0">
                <a:solidFill>
                  <a:srgbClr val="FFFFFF"/>
                </a:solidFill>
                <a:latin typeface="Calibri"/>
              </a:rPr>
              <a:t> ever experienced burnout? </a:t>
            </a:r>
          </a:p>
          <a:p>
            <a:pPr indent="0" algn="l">
              <a:lnSpc>
                <a:spcPct val="90000"/>
              </a:lnSpc>
              <a:spcBef>
                <a:spcPts val="1000"/>
              </a:spcBef>
              <a:spcAft>
                <a:spcPct val="0"/>
              </a:spcAft>
            </a:pPr>
            <a:r>
              <a:rPr lang="en-US" sz="2799" b="0" i="0" u="none" dirty="0">
                <a:solidFill>
                  <a:srgbClr val="FFFFFF"/>
                </a:solidFill>
                <a:latin typeface="Calibri"/>
              </a:rPr>
              <a:t>If so, how did you know you were experiencing burnout? </a:t>
            </a:r>
          </a:p>
          <a:p>
            <a:pPr indent="0" algn="l">
              <a:lnSpc>
                <a:spcPct val="90000"/>
              </a:lnSpc>
              <a:spcBef>
                <a:spcPts val="1000"/>
              </a:spcBef>
              <a:spcAft>
                <a:spcPct val="0"/>
              </a:spcAft>
            </a:pPr>
            <a:r>
              <a:rPr lang="en-US" sz="2799" b="0" i="0" u="none" dirty="0">
                <a:solidFill>
                  <a:srgbClr val="FFFFFF"/>
                </a:solidFill>
                <a:latin typeface="Calibri"/>
              </a:rPr>
              <a:t>How did you feel? </a:t>
            </a:r>
          </a:p>
          <a:p>
            <a:pPr indent="0" algn="l">
              <a:lnSpc>
                <a:spcPct val="90000"/>
              </a:lnSpc>
              <a:spcBef>
                <a:spcPts val="1000"/>
              </a:spcBef>
              <a:spcAft>
                <a:spcPct val="0"/>
              </a:spcAft>
            </a:pPr>
            <a:r>
              <a:rPr lang="en-US" sz="2799" b="0" i="0" u="none" dirty="0">
                <a:solidFill>
                  <a:srgbClr val="FFFFFF"/>
                </a:solidFill>
                <a:latin typeface="Calibri"/>
              </a:rPr>
              <a:t>What did you do? </a:t>
            </a:r>
          </a:p>
          <a:p>
            <a:pPr indent="0" algn="l">
              <a:lnSpc>
                <a:spcPct val="90000"/>
              </a:lnSpc>
              <a:spcBef>
                <a:spcPts val="1000"/>
              </a:spcBef>
              <a:spcAft>
                <a:spcPct val="0"/>
              </a:spcAft>
            </a:pPr>
            <a:r>
              <a:rPr lang="en-US" sz="2799" b="0" i="0" u="none" dirty="0">
                <a:solidFill>
                  <a:srgbClr val="FFFFFF"/>
                </a:solidFill>
                <a:latin typeface="Calibri"/>
              </a:rPr>
              <a:t> In what ways did this burnout influence your ability to do your job effectively? </a:t>
            </a:r>
          </a:p>
          <a:p>
            <a:pPr lvl="0" indent="-228531" algn="l">
              <a:lnSpc>
                <a:spcPct val="90000"/>
              </a:lnSpc>
              <a:spcBef>
                <a:spcPts val="1000"/>
              </a:spcBef>
              <a:spcAft>
                <a:spcPct val="0"/>
              </a:spcAft>
              <a:buFont typeface="Arial"/>
              <a:buChar char="•"/>
            </a:pPr>
            <a:endParaRPr lang="en-US" sz="2799" b="0" i="0" u="none" dirty="0">
              <a:solidFill>
                <a:srgbClr val="FFFFFF"/>
              </a:solidFill>
              <a:latin typeface="Calibri"/>
            </a:endParaRPr>
          </a:p>
        </p:txBody>
      </p:sp>
      <p:sp>
        <p:nvSpPr>
          <p:cNvPr id="6" name="TextBox 5"/>
          <p:cNvSpPr txBox="1"/>
          <p:nvPr/>
        </p:nvSpPr>
        <p:spPr>
          <a:xfrm>
            <a:off x="0" y="6756400"/>
            <a:ext cx="12179300" cy="91440"/>
          </a:xfrm>
          <a:prstGeom prst="rect">
            <a:avLst/>
          </a:prstGeom>
        </p:spPr>
        <p:txBody>
          <a:bodyPr wrap="none" lIns="237877" tIns="0" rIns="237877" bIns="0" anchor="t"/>
          <a:lstStyle/>
          <a:p>
            <a:pPr algn="l"/>
            <a:r>
              <a:rPr lang="en-US" sz="600" b="1" dirty="0">
                <a:solidFill>
                  <a:srgbClr val="FFFFFF"/>
                </a:solidFill>
                <a:latin typeface="Calibri"/>
              </a:rPr>
              <a:t>cc: Davide Restivo - https://www.flickr.com/photos/43698630@N00</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79300" cy="6858000"/>
          </a:xfrm>
          <a:prstGeom prst="rect">
            <a:avLst/>
          </a:prstGeom>
        </p:spPr>
      </p:pic>
      <p:pic>
        <p:nvPicPr>
          <p:cNvPr id="3" name="Picture 2"/>
          <p:cNvPicPr>
            <a:picLocks noChangeAspect="1"/>
          </p:cNvPicPr>
          <p:nvPr/>
        </p:nvPicPr>
        <p:blipFill>
          <a:blip r:embed="rId4"/>
          <a:stretch>
            <a:fillRect/>
          </a:stretch>
        </p:blipFill>
        <p:spPr>
          <a:xfrm>
            <a:off x="0" y="0"/>
            <a:ext cx="12179300" cy="6858000"/>
          </a:xfrm>
          <a:prstGeom prst="rect">
            <a:avLst/>
          </a:prstGeom>
        </p:spPr>
      </p:pic>
      <p:sp>
        <p:nvSpPr>
          <p:cNvPr id="4" name="TextBox 3"/>
          <p:cNvSpPr txBox="1"/>
          <p:nvPr/>
        </p:nvSpPr>
        <p:spPr>
          <a:xfrm>
            <a:off x="837982" y="365126"/>
            <a:ext cx="10512862" cy="1325563"/>
          </a:xfrm>
          <a:prstGeom prst="rect">
            <a:avLst/>
          </a:prstGeom>
        </p:spPr>
        <p:txBody>
          <a:bodyPr wrap="square" lIns="91440" tIns="45720" rIns="91440" bIns="45720" anchor="ctr"/>
          <a:lstStyle/>
          <a:p>
            <a:pPr indent="0" algn="l">
              <a:lnSpc>
                <a:spcPct val="90000"/>
              </a:lnSpc>
              <a:spcBef>
                <a:spcPct val="0"/>
              </a:spcBef>
              <a:spcAft>
                <a:spcPct val="0"/>
              </a:spcAft>
            </a:pPr>
            <a:r>
              <a:rPr lang="en-US" sz="5400" b="1" i="0" u="none" dirty="0">
                <a:solidFill>
                  <a:srgbClr val="FFFFFF"/>
                </a:solidFill>
                <a:latin typeface="Calibri"/>
              </a:rPr>
              <a:t>Emotional Intelligence </a:t>
            </a:r>
          </a:p>
        </p:txBody>
      </p:sp>
      <p:sp>
        <p:nvSpPr>
          <p:cNvPr id="5" name="TextBox 4"/>
          <p:cNvSpPr txBox="1"/>
          <p:nvPr/>
        </p:nvSpPr>
        <p:spPr>
          <a:xfrm>
            <a:off x="837982" y="1825625"/>
            <a:ext cx="10512862" cy="4351338"/>
          </a:xfrm>
          <a:prstGeom prst="rect">
            <a:avLst/>
          </a:prstGeom>
        </p:spPr>
        <p:txBody>
          <a:bodyPr wrap="square" lIns="91440" tIns="45720" rIns="91440" bIns="45720" anchor="t"/>
          <a:lstStyle/>
          <a:p>
            <a:pPr indent="0">
              <a:lnSpc>
                <a:spcPct val="90000"/>
              </a:lnSpc>
              <a:spcBef>
                <a:spcPts val="1000"/>
              </a:spcBef>
              <a:spcAft>
                <a:spcPct val="0"/>
              </a:spcAft>
            </a:pPr>
            <a:r>
              <a:rPr lang="en-US" sz="3600" b="0" i="0" u="none" dirty="0">
                <a:solidFill>
                  <a:srgbClr val="FFFFFF"/>
                </a:solidFill>
                <a:latin typeface="Calibri"/>
              </a:rPr>
              <a:t>A skillset used in the recognition, use, understanding, and management of your own emotions and the emotional state of others to solve social and internal problems and regulate behavior</a:t>
            </a:r>
          </a:p>
        </p:txBody>
      </p:sp>
      <p:sp>
        <p:nvSpPr>
          <p:cNvPr id="6" name="TextBox 5"/>
          <p:cNvSpPr txBox="1"/>
          <p:nvPr/>
        </p:nvSpPr>
        <p:spPr>
          <a:xfrm>
            <a:off x="0" y="6756400"/>
            <a:ext cx="12179300" cy="91440"/>
          </a:xfrm>
          <a:prstGeom prst="rect">
            <a:avLst/>
          </a:prstGeom>
        </p:spPr>
        <p:txBody>
          <a:bodyPr wrap="none" lIns="237877" tIns="0" rIns="237877" bIns="0" anchor="t"/>
          <a:lstStyle/>
          <a:p>
            <a:pPr algn="l"/>
            <a:r>
              <a:rPr lang="en-US" sz="600" b="1" dirty="0">
                <a:solidFill>
                  <a:srgbClr val="FFFFFF"/>
                </a:solidFill>
                <a:latin typeface="Calibri"/>
              </a:rPr>
              <a:t>cc: Victor Bonomi - https://www.flickr.com/photos/15928554@N02</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t="-715"/>
          <a:stretch/>
        </p:blipFill>
        <p:spPr>
          <a:xfrm>
            <a:off x="5568044" y="-100544"/>
            <a:ext cx="6611256" cy="6958544"/>
          </a:xfrm>
          <a:prstGeom prst="rect">
            <a:avLst/>
          </a:prstGeom>
        </p:spPr>
      </p:pic>
      <p:pic>
        <p:nvPicPr>
          <p:cNvPr id="3" name="Picture 2"/>
          <p:cNvPicPr>
            <a:picLocks noChangeAspect="1"/>
          </p:cNvPicPr>
          <p:nvPr/>
        </p:nvPicPr>
        <p:blipFill>
          <a:blip r:embed="rId4"/>
          <a:stretch>
            <a:fillRect/>
          </a:stretch>
        </p:blipFill>
        <p:spPr>
          <a:xfrm>
            <a:off x="0" y="-55880"/>
            <a:ext cx="12179300" cy="6858000"/>
          </a:xfrm>
          <a:prstGeom prst="rect">
            <a:avLst/>
          </a:prstGeom>
        </p:spPr>
      </p:pic>
      <p:sp>
        <p:nvSpPr>
          <p:cNvPr id="4" name="TextBox 3"/>
          <p:cNvSpPr txBox="1"/>
          <p:nvPr/>
        </p:nvSpPr>
        <p:spPr>
          <a:xfrm>
            <a:off x="0" y="475754"/>
            <a:ext cx="12179300" cy="822960"/>
          </a:xfrm>
          <a:prstGeom prst="rect">
            <a:avLst/>
          </a:prstGeom>
        </p:spPr>
        <p:txBody>
          <a:bodyPr wrap="none" lIns="237877" tIns="0" rIns="237877" bIns="0" anchor="t"/>
          <a:lstStyle/>
          <a:p>
            <a:pPr algn="ctr"/>
            <a:r>
              <a:rPr lang="en-US" sz="6600" b="1" dirty="0">
                <a:solidFill>
                  <a:srgbClr val="FFFFFF"/>
                </a:solidFill>
                <a:effectLst>
                  <a:outerShdw blurRad="20000" dist="30000" dir="2700000">
                    <a:srgbClr val="000000">
                      <a:alpha val="80000"/>
                    </a:srgbClr>
                  </a:outerShdw>
                </a:effectLst>
                <a:latin typeface="Calibri"/>
              </a:rPr>
              <a:t>Higher Emotional Intelligence</a:t>
            </a:r>
          </a:p>
        </p:txBody>
      </p:sp>
      <p:sp>
        <p:nvSpPr>
          <p:cNvPr id="5" name="TextBox 4"/>
          <p:cNvSpPr txBox="1"/>
          <p:nvPr/>
        </p:nvSpPr>
        <p:spPr>
          <a:xfrm>
            <a:off x="237877" y="1774468"/>
            <a:ext cx="11703546" cy="4474972"/>
          </a:xfrm>
          <a:prstGeom prst="rect">
            <a:avLst/>
          </a:prstGeom>
        </p:spPr>
        <p:txBody>
          <a:bodyPr wrap="square">
            <a:noAutofit/>
          </a:bodyPr>
          <a:lstStyle/>
          <a:p>
            <a:pPr marL="762000" indent="-713631" algn="l">
              <a:lnSpc>
                <a:spcPct val="110000"/>
              </a:lnSpc>
              <a:buFont typeface="Calibri"/>
              <a:buChar char="•"/>
            </a:pPr>
            <a:r>
              <a:rPr lang="en-US" sz="4800" b="0" dirty="0">
                <a:solidFill>
                  <a:srgbClr val="FFFFFF"/>
                </a:solidFill>
                <a:effectLst>
                  <a:outerShdw blurRad="20000" dist="30000" dir="2700000">
                    <a:srgbClr val="000000">
                      <a:alpha val="75000"/>
                    </a:srgbClr>
                  </a:outerShdw>
                </a:effectLst>
                <a:latin typeface="Calibri"/>
              </a:rPr>
              <a:t>Greater empathy</a:t>
            </a:r>
          </a:p>
          <a:p>
            <a:pPr marL="762000" indent="-713631" algn="l">
              <a:lnSpc>
                <a:spcPct val="110000"/>
              </a:lnSpc>
              <a:buFont typeface="Calibri"/>
              <a:buChar char="•"/>
            </a:pPr>
            <a:r>
              <a:rPr lang="en-US" sz="4800" b="0" dirty="0">
                <a:solidFill>
                  <a:srgbClr val="FFFFFF"/>
                </a:solidFill>
                <a:effectLst>
                  <a:outerShdw blurRad="20000" dist="30000" dir="2700000">
                    <a:srgbClr val="000000">
                      <a:alpha val="75000"/>
                    </a:srgbClr>
                  </a:outerShdw>
                </a:effectLst>
                <a:latin typeface="Calibri"/>
              </a:rPr>
              <a:t>Better decision-making</a:t>
            </a:r>
          </a:p>
          <a:p>
            <a:pPr marL="762000" indent="-713631" algn="l">
              <a:lnSpc>
                <a:spcPct val="110000"/>
              </a:lnSpc>
              <a:buFont typeface="Calibri"/>
              <a:buChar char="•"/>
            </a:pPr>
            <a:r>
              <a:rPr lang="en-US" sz="4800" b="0" dirty="0">
                <a:solidFill>
                  <a:srgbClr val="FFFFFF"/>
                </a:solidFill>
                <a:effectLst>
                  <a:outerShdw blurRad="20000" dist="30000" dir="2700000">
                    <a:srgbClr val="000000">
                      <a:alpha val="75000"/>
                    </a:srgbClr>
                  </a:outerShdw>
                </a:effectLst>
                <a:latin typeface="Calibri"/>
              </a:rPr>
              <a:t>Satisfying relationships</a:t>
            </a:r>
          </a:p>
          <a:p>
            <a:pPr marL="762000" indent="-713631" algn="l">
              <a:lnSpc>
                <a:spcPct val="110000"/>
              </a:lnSpc>
              <a:buFont typeface="Calibri"/>
              <a:buChar char="•"/>
            </a:pPr>
            <a:r>
              <a:rPr lang="en-US" sz="4800" b="0" dirty="0">
                <a:solidFill>
                  <a:srgbClr val="FFFFFF"/>
                </a:solidFill>
                <a:effectLst>
                  <a:outerShdw blurRad="20000" dist="30000" dir="2700000">
                    <a:srgbClr val="000000">
                      <a:alpha val="75000"/>
                    </a:srgbClr>
                  </a:outerShdw>
                </a:effectLst>
                <a:latin typeface="Calibri"/>
              </a:rPr>
              <a:t>Greater job satisfaction</a:t>
            </a:r>
          </a:p>
          <a:p>
            <a:pPr marL="762000" indent="-713631" algn="l">
              <a:lnSpc>
                <a:spcPct val="110000"/>
              </a:lnSpc>
              <a:buFont typeface="Calibri"/>
              <a:buChar char="•"/>
            </a:pPr>
            <a:r>
              <a:rPr lang="en-US" sz="4800" b="0" dirty="0">
                <a:solidFill>
                  <a:srgbClr val="FFFFFF"/>
                </a:solidFill>
                <a:effectLst>
                  <a:outerShdw blurRad="20000" dist="30000" dir="2700000">
                    <a:srgbClr val="000000">
                      <a:alpha val="75000"/>
                    </a:srgbClr>
                  </a:outerShdw>
                </a:effectLst>
                <a:latin typeface="Calibri"/>
              </a:rPr>
              <a:t>Lower likelihood of burnout</a:t>
            </a:r>
          </a:p>
        </p:txBody>
      </p:sp>
      <p:sp>
        <p:nvSpPr>
          <p:cNvPr id="6" name="TextBox 5"/>
          <p:cNvSpPr txBox="1"/>
          <p:nvPr/>
        </p:nvSpPr>
        <p:spPr>
          <a:xfrm>
            <a:off x="0" y="6756400"/>
            <a:ext cx="12179300" cy="91440"/>
          </a:xfrm>
          <a:prstGeom prst="rect">
            <a:avLst/>
          </a:prstGeom>
        </p:spPr>
        <p:txBody>
          <a:bodyPr wrap="none" lIns="237877" tIns="0" rIns="237877" bIns="0" anchor="t"/>
          <a:lstStyle/>
          <a:p>
            <a:pPr algn="l"/>
            <a:r>
              <a:rPr lang="en-US" sz="600" b="1" dirty="0">
                <a:solidFill>
                  <a:srgbClr val="FFFFFF"/>
                </a:solidFill>
                <a:latin typeface="Calibri"/>
              </a:rPr>
              <a:t>cc: razgriz2520 - https://www.flickr.com/photos/94889269@N03</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79300" cy="6858000"/>
          </a:xfrm>
          <a:prstGeom prst="rect">
            <a:avLst/>
          </a:prstGeom>
        </p:spPr>
      </p:pic>
      <p:pic>
        <p:nvPicPr>
          <p:cNvPr id="3" name="Picture 2"/>
          <p:cNvPicPr>
            <a:picLocks noChangeAspect="1"/>
          </p:cNvPicPr>
          <p:nvPr/>
        </p:nvPicPr>
        <p:blipFill>
          <a:blip r:embed="rId4"/>
          <a:stretch>
            <a:fillRect/>
          </a:stretch>
        </p:blipFill>
        <p:spPr>
          <a:xfrm>
            <a:off x="0" y="0"/>
            <a:ext cx="12179300" cy="6858000"/>
          </a:xfrm>
          <a:prstGeom prst="rect">
            <a:avLst/>
          </a:prstGeom>
        </p:spPr>
      </p:pic>
      <p:sp>
        <p:nvSpPr>
          <p:cNvPr id="4" name="TextBox 3"/>
          <p:cNvSpPr txBox="1"/>
          <p:nvPr/>
        </p:nvSpPr>
        <p:spPr>
          <a:xfrm>
            <a:off x="939800" y="475754"/>
            <a:ext cx="11239500" cy="1036320"/>
          </a:xfrm>
          <a:prstGeom prst="rect">
            <a:avLst/>
          </a:prstGeom>
        </p:spPr>
        <p:txBody>
          <a:bodyPr wrap="none" lIns="237877" tIns="0" rIns="237877" bIns="0" anchor="t"/>
          <a:lstStyle/>
          <a:p>
            <a:r>
              <a:rPr lang="en-US" sz="6800" b="1" dirty="0">
                <a:solidFill>
                  <a:srgbClr val="FFFFFF"/>
                </a:solidFill>
                <a:effectLst>
                  <a:outerShdw blurRad="20000" dist="30000" dir="2700000">
                    <a:srgbClr val="000000">
                      <a:alpha val="80000"/>
                    </a:srgbClr>
                  </a:outerShdw>
                </a:effectLst>
                <a:latin typeface="Calibri"/>
              </a:rPr>
              <a:t>Emotions and Teaching</a:t>
            </a:r>
          </a:p>
        </p:txBody>
      </p:sp>
      <p:sp>
        <p:nvSpPr>
          <p:cNvPr id="5" name="TextBox 4"/>
          <p:cNvSpPr txBox="1"/>
          <p:nvPr/>
        </p:nvSpPr>
        <p:spPr>
          <a:xfrm>
            <a:off x="237877" y="1683028"/>
            <a:ext cx="11703546" cy="4365244"/>
          </a:xfrm>
          <a:prstGeom prst="rect">
            <a:avLst/>
          </a:prstGeom>
        </p:spPr>
        <p:txBody>
          <a:bodyPr wrap="square">
            <a:noAutofit/>
          </a:bodyPr>
          <a:lstStyle/>
          <a:p>
            <a:pPr marL="762000" indent="-713631" algn="l">
              <a:buFont typeface="Calibri"/>
              <a:buChar char="•"/>
            </a:pPr>
            <a:r>
              <a:rPr lang="en-US" sz="4800" b="0" dirty="0">
                <a:solidFill>
                  <a:srgbClr val="FFFFFF"/>
                </a:solidFill>
                <a:effectLst>
                  <a:outerShdw blurRad="20000" dist="30000" dir="2700000">
                    <a:srgbClr val="000000">
                      <a:alpha val="75000"/>
                    </a:srgbClr>
                  </a:outerShdw>
                </a:effectLst>
                <a:latin typeface="Calibri"/>
              </a:rPr>
              <a:t>Teaching is emotional</a:t>
            </a:r>
          </a:p>
          <a:p>
            <a:pPr marL="762000" indent="-713631" algn="l">
              <a:buFont typeface="Calibri"/>
              <a:buChar char="•"/>
            </a:pPr>
            <a:r>
              <a:rPr lang="en-US" sz="4800" b="0" dirty="0">
                <a:solidFill>
                  <a:srgbClr val="FFFFFF"/>
                </a:solidFill>
                <a:effectLst>
                  <a:outerShdw blurRad="20000" dist="30000" dir="2700000">
                    <a:srgbClr val="000000">
                      <a:alpha val="75000"/>
                    </a:srgbClr>
                  </a:outerShdw>
                </a:effectLst>
                <a:latin typeface="Calibri"/>
              </a:rPr>
              <a:t>When teaching it is difficult to be emotionally self-aware because your focus is outward</a:t>
            </a:r>
          </a:p>
          <a:p>
            <a:pPr marL="762000" indent="-713631" algn="l">
              <a:buFont typeface="Calibri"/>
              <a:buChar char="•"/>
            </a:pPr>
            <a:r>
              <a:rPr lang="en-US" sz="4800" b="0" dirty="0">
                <a:solidFill>
                  <a:srgbClr val="FFFFFF"/>
                </a:solidFill>
                <a:effectLst>
                  <a:outerShdw blurRad="20000" dist="30000" dir="2700000">
                    <a:srgbClr val="000000">
                      <a:alpha val="75000"/>
                    </a:srgbClr>
                  </a:outerShdw>
                </a:effectLst>
                <a:latin typeface="Calibri"/>
              </a:rPr>
              <a:t>Not perceiving emotions then makes it more difficult to self-regulate</a:t>
            </a:r>
          </a:p>
        </p:txBody>
      </p:sp>
      <p:sp>
        <p:nvSpPr>
          <p:cNvPr id="6" name="TextBox 5"/>
          <p:cNvSpPr txBox="1"/>
          <p:nvPr/>
        </p:nvSpPr>
        <p:spPr>
          <a:xfrm>
            <a:off x="0" y="6756400"/>
            <a:ext cx="12179300" cy="91440"/>
          </a:xfrm>
          <a:prstGeom prst="rect">
            <a:avLst/>
          </a:prstGeom>
        </p:spPr>
        <p:txBody>
          <a:bodyPr wrap="none" lIns="237877" tIns="0" rIns="237877" bIns="0" anchor="t"/>
          <a:lstStyle/>
          <a:p>
            <a:pPr algn="l"/>
            <a:r>
              <a:rPr lang="en-US" sz="600" b="1" dirty="0">
                <a:solidFill>
                  <a:srgbClr val="FFFFFF"/>
                </a:solidFill>
                <a:latin typeface="Calibri"/>
              </a:rPr>
              <a:t>cc: Vandy CFT - https://www.flickr.com/photos/90729502@N05</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79300" cy="6858000"/>
          </a:xfrm>
          <a:prstGeom prst="rect">
            <a:avLst/>
          </a:prstGeom>
        </p:spPr>
      </p:pic>
      <p:pic>
        <p:nvPicPr>
          <p:cNvPr id="3" name="Picture 2"/>
          <p:cNvPicPr>
            <a:picLocks noChangeAspect="1"/>
          </p:cNvPicPr>
          <p:nvPr/>
        </p:nvPicPr>
        <p:blipFill>
          <a:blip r:embed="rId4"/>
          <a:stretch>
            <a:fillRect/>
          </a:stretch>
        </p:blipFill>
        <p:spPr>
          <a:xfrm>
            <a:off x="0" y="0"/>
            <a:ext cx="12179300" cy="6858000"/>
          </a:xfrm>
          <a:prstGeom prst="rect">
            <a:avLst/>
          </a:prstGeom>
        </p:spPr>
      </p:pic>
      <p:sp>
        <p:nvSpPr>
          <p:cNvPr id="4" name="TextBox 3"/>
          <p:cNvSpPr txBox="1"/>
          <p:nvPr/>
        </p:nvSpPr>
        <p:spPr>
          <a:xfrm>
            <a:off x="952500" y="475754"/>
            <a:ext cx="11226800" cy="933946"/>
          </a:xfrm>
          <a:prstGeom prst="rect">
            <a:avLst/>
          </a:prstGeom>
        </p:spPr>
        <p:txBody>
          <a:bodyPr wrap="none" lIns="237877" tIns="0" rIns="237877" bIns="0" anchor="t"/>
          <a:lstStyle/>
          <a:p>
            <a:r>
              <a:rPr lang="en-US" sz="6000" b="1" dirty="0">
                <a:solidFill>
                  <a:srgbClr val="FFFFFF"/>
                </a:solidFill>
                <a:effectLst>
                  <a:outerShdw blurRad="20000" dist="30000" dir="2700000">
                    <a:srgbClr val="000000">
                      <a:alpha val="80000"/>
                    </a:srgbClr>
                  </a:outerShdw>
                </a:effectLst>
                <a:latin typeface="Calibri"/>
              </a:rPr>
              <a:t>Emotional Intelligence includes…</a:t>
            </a:r>
          </a:p>
        </p:txBody>
      </p:sp>
      <p:sp>
        <p:nvSpPr>
          <p:cNvPr id="5" name="TextBox 4"/>
          <p:cNvSpPr txBox="1"/>
          <p:nvPr/>
        </p:nvSpPr>
        <p:spPr>
          <a:xfrm>
            <a:off x="237877" y="1652548"/>
            <a:ext cx="11703546" cy="4474972"/>
          </a:xfrm>
          <a:prstGeom prst="rect">
            <a:avLst/>
          </a:prstGeom>
        </p:spPr>
        <p:txBody>
          <a:bodyPr wrap="square">
            <a:normAutofit/>
          </a:bodyPr>
          <a:lstStyle/>
          <a:p>
            <a:pPr marL="762000" indent="-713631" algn="l">
              <a:lnSpc>
                <a:spcPct val="110000"/>
              </a:lnSpc>
              <a:buFont typeface="Calibri"/>
              <a:buChar char="•"/>
            </a:pPr>
            <a:r>
              <a:rPr lang="en-US" sz="4400" b="0" dirty="0">
                <a:solidFill>
                  <a:srgbClr val="FFFFFF"/>
                </a:solidFill>
                <a:effectLst>
                  <a:outerShdw blurRad="20000" dist="30000" dir="2700000">
                    <a:srgbClr val="000000">
                      <a:alpha val="75000"/>
                    </a:srgbClr>
                  </a:outerShdw>
                </a:effectLst>
                <a:latin typeface="Calibri"/>
              </a:rPr>
              <a:t>Perceiving emotions</a:t>
            </a:r>
          </a:p>
          <a:p>
            <a:pPr marL="762000" indent="-713631" algn="l">
              <a:lnSpc>
                <a:spcPct val="110000"/>
              </a:lnSpc>
              <a:buFont typeface="Calibri"/>
              <a:buChar char="•"/>
            </a:pPr>
            <a:r>
              <a:rPr lang="en-US" sz="4400" b="0" dirty="0">
                <a:solidFill>
                  <a:srgbClr val="FFFFFF"/>
                </a:solidFill>
                <a:effectLst>
                  <a:outerShdw blurRad="20000" dist="30000" dir="2700000">
                    <a:srgbClr val="000000">
                      <a:alpha val="75000"/>
                    </a:srgbClr>
                  </a:outerShdw>
                </a:effectLst>
                <a:latin typeface="Calibri"/>
              </a:rPr>
              <a:t>Using emotions to facilitate thought</a:t>
            </a:r>
          </a:p>
          <a:p>
            <a:pPr marL="762000" indent="-713631" algn="l">
              <a:lnSpc>
                <a:spcPct val="110000"/>
              </a:lnSpc>
              <a:buFont typeface="Calibri"/>
              <a:buChar char="•"/>
            </a:pPr>
            <a:r>
              <a:rPr lang="en-US" sz="4400" b="0" dirty="0">
                <a:solidFill>
                  <a:srgbClr val="FFFFFF"/>
                </a:solidFill>
                <a:effectLst>
                  <a:outerShdw blurRad="20000" dist="30000" dir="2700000">
                    <a:srgbClr val="000000">
                      <a:alpha val="75000"/>
                    </a:srgbClr>
                  </a:outerShdw>
                </a:effectLst>
                <a:latin typeface="Calibri"/>
              </a:rPr>
              <a:t>Understanding emotions</a:t>
            </a:r>
          </a:p>
          <a:p>
            <a:pPr marL="762000" indent="-713631" algn="l">
              <a:lnSpc>
                <a:spcPct val="110000"/>
              </a:lnSpc>
              <a:buFont typeface="Calibri"/>
              <a:buChar char="•"/>
            </a:pPr>
            <a:r>
              <a:rPr lang="en-US" sz="4400" b="0" dirty="0">
                <a:solidFill>
                  <a:srgbClr val="FFFFFF"/>
                </a:solidFill>
                <a:effectLst>
                  <a:outerShdw blurRad="20000" dist="30000" dir="2700000">
                    <a:srgbClr val="000000">
                      <a:alpha val="75000"/>
                    </a:srgbClr>
                  </a:outerShdw>
                </a:effectLst>
                <a:latin typeface="Calibri"/>
              </a:rPr>
              <a:t>Managing emotions</a:t>
            </a:r>
          </a:p>
        </p:txBody>
      </p:sp>
      <p:sp>
        <p:nvSpPr>
          <p:cNvPr id="6" name="TextBox 5"/>
          <p:cNvSpPr txBox="1"/>
          <p:nvPr/>
        </p:nvSpPr>
        <p:spPr>
          <a:xfrm>
            <a:off x="0" y="6756400"/>
            <a:ext cx="12179300" cy="91440"/>
          </a:xfrm>
          <a:prstGeom prst="rect">
            <a:avLst/>
          </a:prstGeom>
        </p:spPr>
        <p:txBody>
          <a:bodyPr wrap="none" lIns="237877" tIns="0" rIns="237877" bIns="0" anchor="t"/>
          <a:lstStyle/>
          <a:p>
            <a:pPr algn="l"/>
            <a:r>
              <a:rPr lang="en-US" sz="600" b="1" dirty="0">
                <a:solidFill>
                  <a:srgbClr val="FFFFFF"/>
                </a:solidFill>
                <a:latin typeface="Calibri"/>
              </a:rPr>
              <a:t>cc: Victor Bonomi - https://www.flickr.com/photos/15928554@N02</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79300" cy="6858000"/>
          </a:xfrm>
          <a:prstGeom prst="rect">
            <a:avLst/>
          </a:prstGeom>
        </p:spPr>
      </p:pic>
      <p:pic>
        <p:nvPicPr>
          <p:cNvPr id="3" name="Picture 2"/>
          <p:cNvPicPr>
            <a:picLocks noChangeAspect="1"/>
          </p:cNvPicPr>
          <p:nvPr/>
        </p:nvPicPr>
        <p:blipFill>
          <a:blip r:embed="rId4"/>
          <a:stretch>
            <a:fillRect/>
          </a:stretch>
        </p:blipFill>
        <p:spPr>
          <a:xfrm>
            <a:off x="0" y="0"/>
            <a:ext cx="12179300" cy="6858000"/>
          </a:xfrm>
          <a:prstGeom prst="rect">
            <a:avLst/>
          </a:prstGeom>
        </p:spPr>
      </p:pic>
      <p:sp>
        <p:nvSpPr>
          <p:cNvPr id="4" name="TextBox 3"/>
          <p:cNvSpPr txBox="1"/>
          <p:nvPr/>
        </p:nvSpPr>
        <p:spPr>
          <a:xfrm>
            <a:off x="952500" y="475754"/>
            <a:ext cx="11226800" cy="1203960"/>
          </a:xfrm>
          <a:prstGeom prst="rect">
            <a:avLst/>
          </a:prstGeom>
        </p:spPr>
        <p:txBody>
          <a:bodyPr wrap="none" lIns="237877" tIns="0" rIns="237877" bIns="0" anchor="t"/>
          <a:lstStyle/>
          <a:p>
            <a:r>
              <a:rPr lang="en-US" sz="7900" b="1" dirty="0">
                <a:solidFill>
                  <a:srgbClr val="FFFFFF"/>
                </a:solidFill>
                <a:effectLst>
                  <a:outerShdw blurRad="20000" dist="30000" dir="2700000">
                    <a:srgbClr val="000000">
                      <a:alpha val="80000"/>
                    </a:srgbClr>
                  </a:outerShdw>
                </a:effectLst>
                <a:latin typeface="Calibri"/>
              </a:rPr>
              <a:t>Perceiving Emotions</a:t>
            </a:r>
          </a:p>
        </p:txBody>
      </p:sp>
      <p:sp>
        <p:nvSpPr>
          <p:cNvPr id="5" name="TextBox 4"/>
          <p:cNvSpPr txBox="1"/>
          <p:nvPr/>
        </p:nvSpPr>
        <p:spPr>
          <a:xfrm>
            <a:off x="237876" y="2155468"/>
            <a:ext cx="11941423" cy="3428903"/>
          </a:xfrm>
          <a:prstGeom prst="rect">
            <a:avLst/>
          </a:prstGeom>
        </p:spPr>
        <p:txBody>
          <a:bodyPr wrap="square">
            <a:noAutofit/>
          </a:bodyPr>
          <a:lstStyle/>
          <a:p>
            <a:pPr marL="762000" indent="-713631" algn="l">
              <a:buFont typeface="Calibri"/>
              <a:buChar char="•"/>
            </a:pPr>
            <a:r>
              <a:rPr lang="en-US" sz="4400" b="0" dirty="0">
                <a:solidFill>
                  <a:srgbClr val="FFFFFF"/>
                </a:solidFill>
                <a:effectLst>
                  <a:outerShdw blurRad="20000" dist="30000" dir="2700000">
                    <a:srgbClr val="000000">
                      <a:alpha val="75000"/>
                    </a:srgbClr>
                  </a:outerShdw>
                </a:effectLst>
                <a:latin typeface="Calibri"/>
              </a:rPr>
              <a:t>Ability to interpret cues to determine the emotion of others</a:t>
            </a:r>
          </a:p>
          <a:p>
            <a:pPr marL="762000" indent="-713631" algn="l">
              <a:buFont typeface="Calibri"/>
              <a:buChar char="•"/>
            </a:pPr>
            <a:endParaRPr lang="en-US" sz="2400" b="0" dirty="0">
              <a:solidFill>
                <a:srgbClr val="FFFFFF"/>
              </a:solidFill>
              <a:effectLst>
                <a:outerShdw blurRad="20000" dist="30000" dir="2700000">
                  <a:srgbClr val="000000">
                    <a:alpha val="75000"/>
                  </a:srgbClr>
                </a:outerShdw>
              </a:effectLst>
              <a:latin typeface="Calibri"/>
            </a:endParaRPr>
          </a:p>
          <a:p>
            <a:pPr marL="762000" indent="-713631" algn="l">
              <a:buFont typeface="Calibri"/>
              <a:buChar char="•"/>
            </a:pPr>
            <a:r>
              <a:rPr lang="en-US" sz="4400" b="0" dirty="0">
                <a:solidFill>
                  <a:srgbClr val="FFFFFF"/>
                </a:solidFill>
                <a:effectLst>
                  <a:outerShdw blurRad="20000" dist="30000" dir="2700000">
                    <a:srgbClr val="000000">
                      <a:alpha val="75000"/>
                    </a:srgbClr>
                  </a:outerShdw>
                </a:effectLst>
                <a:latin typeface="Calibri"/>
              </a:rPr>
              <a:t>Ability to interpret internal cues to determine emotion in oneself</a:t>
            </a:r>
          </a:p>
        </p:txBody>
      </p:sp>
      <p:sp>
        <p:nvSpPr>
          <p:cNvPr id="6" name="TextBox 5"/>
          <p:cNvSpPr txBox="1"/>
          <p:nvPr/>
        </p:nvSpPr>
        <p:spPr>
          <a:xfrm>
            <a:off x="0" y="6756400"/>
            <a:ext cx="12179300" cy="91440"/>
          </a:xfrm>
          <a:prstGeom prst="rect">
            <a:avLst/>
          </a:prstGeom>
        </p:spPr>
        <p:txBody>
          <a:bodyPr wrap="none" lIns="237877" tIns="0" rIns="237877" bIns="0" anchor="t"/>
          <a:lstStyle/>
          <a:p>
            <a:pPr algn="l"/>
            <a:r>
              <a:rPr lang="en-US" sz="600" b="1" dirty="0">
                <a:solidFill>
                  <a:srgbClr val="FFFFFF"/>
                </a:solidFill>
                <a:latin typeface="Calibri"/>
              </a:rPr>
              <a:t>cc: Yannnik - https://www.flickr.com/photos/46098476@N03</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latin typeface="+mn-lt"/>
              </a:rPr>
              <a:t>Name that emotion </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678051" y="1825625"/>
            <a:ext cx="4832722" cy="4351338"/>
          </a:xfrm>
          <a:prstGeom prst="rect">
            <a:avLst/>
          </a:prstGeom>
        </p:spPr>
      </p:pic>
    </p:spTree>
    <p:extLst>
      <p:ext uri="{BB962C8B-B14F-4D97-AF65-F5344CB8AC3E}">
        <p14:creationId xmlns:p14="http://schemas.microsoft.com/office/powerpoint/2010/main" val="5536607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latin typeface="+mn-lt"/>
              </a:rPr>
              <a:t>Name that emotion </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353791" y="1825624"/>
            <a:ext cx="3191775" cy="4785327"/>
          </a:xfrm>
          <a:prstGeom prst="rect">
            <a:avLst/>
          </a:prstGeom>
        </p:spPr>
      </p:pic>
    </p:spTree>
    <p:extLst>
      <p:ext uri="{BB962C8B-B14F-4D97-AF65-F5344CB8AC3E}">
        <p14:creationId xmlns:p14="http://schemas.microsoft.com/office/powerpoint/2010/main" val="1588006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79300" cy="6858000"/>
          </a:xfrm>
          <a:prstGeom prst="rect">
            <a:avLst/>
          </a:prstGeom>
        </p:spPr>
      </p:pic>
      <p:pic>
        <p:nvPicPr>
          <p:cNvPr id="3" name="Picture 2"/>
          <p:cNvPicPr>
            <a:picLocks noChangeAspect="1"/>
          </p:cNvPicPr>
          <p:nvPr/>
        </p:nvPicPr>
        <p:blipFill>
          <a:blip r:embed="rId4"/>
          <a:stretch>
            <a:fillRect/>
          </a:stretch>
        </p:blipFill>
        <p:spPr>
          <a:xfrm>
            <a:off x="0" y="0"/>
            <a:ext cx="12179300" cy="6858000"/>
          </a:xfrm>
          <a:prstGeom prst="rect">
            <a:avLst/>
          </a:prstGeom>
        </p:spPr>
      </p:pic>
      <p:sp>
        <p:nvSpPr>
          <p:cNvPr id="4" name="TextBox 3"/>
          <p:cNvSpPr txBox="1"/>
          <p:nvPr/>
        </p:nvSpPr>
        <p:spPr>
          <a:xfrm>
            <a:off x="914400" y="475754"/>
            <a:ext cx="11264900" cy="929640"/>
          </a:xfrm>
          <a:prstGeom prst="rect">
            <a:avLst/>
          </a:prstGeom>
        </p:spPr>
        <p:txBody>
          <a:bodyPr wrap="none" lIns="237877" tIns="0" rIns="237877" bIns="0" anchor="t"/>
          <a:lstStyle/>
          <a:p>
            <a:r>
              <a:rPr lang="en-US" sz="6100" b="1" dirty="0">
                <a:solidFill>
                  <a:srgbClr val="FFFFFF"/>
                </a:solidFill>
                <a:effectLst>
                  <a:outerShdw blurRad="20000" dist="30000" dir="2700000">
                    <a:srgbClr val="000000">
                      <a:alpha val="80000"/>
                    </a:srgbClr>
                  </a:outerShdw>
                </a:effectLst>
                <a:latin typeface="Calibri"/>
              </a:rPr>
              <a:t>To support our learning…</a:t>
            </a:r>
          </a:p>
        </p:txBody>
      </p:sp>
      <p:sp>
        <p:nvSpPr>
          <p:cNvPr id="5" name="TextBox 4"/>
          <p:cNvSpPr txBox="1"/>
          <p:nvPr/>
        </p:nvSpPr>
        <p:spPr>
          <a:xfrm>
            <a:off x="237877" y="1881148"/>
            <a:ext cx="11703546" cy="4474972"/>
          </a:xfrm>
          <a:prstGeom prst="rect">
            <a:avLst/>
          </a:prstGeom>
        </p:spPr>
        <p:txBody>
          <a:bodyPr wrap="square">
            <a:noAutofit/>
          </a:bodyPr>
          <a:lstStyle/>
          <a:p>
            <a:pPr marL="762000" indent="-713631" algn="l">
              <a:lnSpc>
                <a:spcPct val="97600"/>
              </a:lnSpc>
              <a:buFont typeface="Calibri"/>
              <a:buChar char="•"/>
            </a:pPr>
            <a:r>
              <a:rPr lang="en-US" sz="4800" b="0" dirty="0">
                <a:solidFill>
                  <a:srgbClr val="FFFFFF"/>
                </a:solidFill>
                <a:effectLst>
                  <a:outerShdw blurRad="20000" dist="30000" dir="2700000">
                    <a:srgbClr val="000000">
                      <a:alpha val="75000"/>
                    </a:srgbClr>
                  </a:outerShdw>
                </a:effectLst>
                <a:latin typeface="Calibri"/>
              </a:rPr>
              <a:t>Be open</a:t>
            </a:r>
          </a:p>
          <a:p>
            <a:pPr marL="762000" indent="-713631" algn="l">
              <a:lnSpc>
                <a:spcPct val="97600"/>
              </a:lnSpc>
              <a:buFont typeface="Calibri"/>
              <a:buChar char="•"/>
            </a:pPr>
            <a:r>
              <a:rPr lang="en-US" sz="4800" b="0" dirty="0">
                <a:solidFill>
                  <a:srgbClr val="FFFFFF"/>
                </a:solidFill>
                <a:effectLst>
                  <a:outerShdw blurRad="20000" dist="30000" dir="2700000">
                    <a:srgbClr val="000000">
                      <a:alpha val="75000"/>
                    </a:srgbClr>
                  </a:outerShdw>
                </a:effectLst>
                <a:latin typeface="Calibri"/>
              </a:rPr>
              <a:t>Maintain confidentiality</a:t>
            </a:r>
          </a:p>
          <a:p>
            <a:pPr marL="762000" indent="-713631" algn="l">
              <a:lnSpc>
                <a:spcPct val="97600"/>
              </a:lnSpc>
              <a:buFont typeface="Calibri"/>
              <a:buChar char="•"/>
            </a:pPr>
            <a:r>
              <a:rPr lang="en-US" sz="4800" b="0" dirty="0">
                <a:solidFill>
                  <a:srgbClr val="FFFFFF"/>
                </a:solidFill>
                <a:effectLst>
                  <a:outerShdw blurRad="20000" dist="30000" dir="2700000">
                    <a:srgbClr val="000000">
                      <a:alpha val="75000"/>
                    </a:srgbClr>
                  </a:outerShdw>
                </a:effectLst>
                <a:latin typeface="Calibri"/>
              </a:rPr>
              <a:t>Feelings</a:t>
            </a:r>
          </a:p>
          <a:p>
            <a:pPr marL="762000" indent="-713631" algn="l">
              <a:lnSpc>
                <a:spcPct val="97600"/>
              </a:lnSpc>
              <a:buFont typeface="Calibri"/>
              <a:buChar char="•"/>
            </a:pPr>
            <a:r>
              <a:rPr lang="en-US" sz="4800" b="0" dirty="0">
                <a:solidFill>
                  <a:srgbClr val="FFFFFF"/>
                </a:solidFill>
                <a:effectLst>
                  <a:outerShdw blurRad="20000" dist="30000" dir="2700000">
                    <a:srgbClr val="000000">
                      <a:alpha val="75000"/>
                    </a:srgbClr>
                  </a:outerShdw>
                </a:effectLst>
                <a:latin typeface="Calibri"/>
              </a:rPr>
              <a:t>Group facilitation</a:t>
            </a:r>
          </a:p>
          <a:p>
            <a:pPr marL="762000" indent="-713631" algn="l">
              <a:lnSpc>
                <a:spcPct val="97600"/>
              </a:lnSpc>
              <a:buFont typeface="Calibri"/>
              <a:buChar char="•"/>
            </a:pPr>
            <a:r>
              <a:rPr lang="en-US" sz="4800" b="0" dirty="0">
                <a:solidFill>
                  <a:srgbClr val="FFFFFF"/>
                </a:solidFill>
                <a:effectLst>
                  <a:outerShdw blurRad="20000" dist="30000" dir="2700000">
                    <a:srgbClr val="000000">
                      <a:alpha val="75000"/>
                    </a:srgbClr>
                  </a:outerShdw>
                </a:effectLst>
                <a:latin typeface="Calibri"/>
              </a:rPr>
              <a:t>Fun</a:t>
            </a:r>
          </a:p>
        </p:txBody>
      </p:sp>
      <p:sp>
        <p:nvSpPr>
          <p:cNvPr id="6" name="TextBox 5"/>
          <p:cNvSpPr txBox="1"/>
          <p:nvPr/>
        </p:nvSpPr>
        <p:spPr>
          <a:xfrm>
            <a:off x="0" y="6756400"/>
            <a:ext cx="12179300" cy="91440"/>
          </a:xfrm>
          <a:prstGeom prst="rect">
            <a:avLst/>
          </a:prstGeom>
        </p:spPr>
        <p:txBody>
          <a:bodyPr wrap="none" lIns="237877" tIns="0" rIns="237877" bIns="0" anchor="t"/>
          <a:lstStyle/>
          <a:p>
            <a:pPr algn="l"/>
            <a:r>
              <a:rPr lang="en-US" sz="600" b="1" dirty="0">
                <a:solidFill>
                  <a:srgbClr val="FFFFFF"/>
                </a:solidFill>
                <a:latin typeface="Calibri"/>
              </a:rPr>
              <a:t>cc: harmi2009 - https://www.flickr.com/photos/85711600@N00</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latin typeface="+mn-lt"/>
              </a:rPr>
              <a:t>Name that emotion </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865594" y="1825625"/>
            <a:ext cx="6457637" cy="4351338"/>
          </a:xfrm>
          <a:prstGeom prst="rect">
            <a:avLst/>
          </a:prstGeom>
        </p:spPr>
      </p:pic>
    </p:spTree>
    <p:extLst>
      <p:ext uri="{BB962C8B-B14F-4D97-AF65-F5344CB8AC3E}">
        <p14:creationId xmlns:p14="http://schemas.microsoft.com/office/powerpoint/2010/main" val="3429079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latin typeface="+mn-lt"/>
              </a:rPr>
              <a:t>Name that emotion </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832502" y="1825625"/>
            <a:ext cx="6523821" cy="4351338"/>
          </a:xfrm>
          <a:prstGeom prst="rect">
            <a:avLst/>
          </a:prstGeom>
        </p:spPr>
      </p:pic>
    </p:spTree>
    <p:extLst>
      <p:ext uri="{BB962C8B-B14F-4D97-AF65-F5344CB8AC3E}">
        <p14:creationId xmlns:p14="http://schemas.microsoft.com/office/powerpoint/2010/main" val="23431025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latin typeface="+mn-lt"/>
              </a:rPr>
              <a:t>Name that emotion </a:t>
            </a:r>
          </a:p>
        </p:txBody>
      </p:sp>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b="-3950"/>
          <a:stretch/>
        </p:blipFill>
        <p:spPr>
          <a:xfrm>
            <a:off x="4058957" y="1607415"/>
            <a:ext cx="4070911" cy="5154777"/>
          </a:xfrm>
          <a:prstGeom prst="rect">
            <a:avLst/>
          </a:prstGeom>
        </p:spPr>
      </p:pic>
    </p:spTree>
    <p:extLst>
      <p:ext uri="{BB962C8B-B14F-4D97-AF65-F5344CB8AC3E}">
        <p14:creationId xmlns:p14="http://schemas.microsoft.com/office/powerpoint/2010/main" val="27960885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79300" cy="6858000"/>
          </a:xfrm>
          <a:prstGeom prst="rect">
            <a:avLst/>
          </a:prstGeom>
        </p:spPr>
      </p:pic>
      <p:pic>
        <p:nvPicPr>
          <p:cNvPr id="3" name="Picture 2"/>
          <p:cNvPicPr>
            <a:picLocks noChangeAspect="1"/>
          </p:cNvPicPr>
          <p:nvPr/>
        </p:nvPicPr>
        <p:blipFill>
          <a:blip r:embed="rId4"/>
          <a:stretch>
            <a:fillRect/>
          </a:stretch>
        </p:blipFill>
        <p:spPr>
          <a:xfrm>
            <a:off x="0" y="0"/>
            <a:ext cx="12179300" cy="6858000"/>
          </a:xfrm>
          <a:prstGeom prst="rect">
            <a:avLst/>
          </a:prstGeom>
        </p:spPr>
      </p:pic>
      <p:sp>
        <p:nvSpPr>
          <p:cNvPr id="4" name="TextBox 3"/>
          <p:cNvSpPr txBox="1"/>
          <p:nvPr/>
        </p:nvSpPr>
        <p:spPr>
          <a:xfrm>
            <a:off x="837982" y="365126"/>
            <a:ext cx="10512862" cy="1325563"/>
          </a:xfrm>
          <a:prstGeom prst="rect">
            <a:avLst/>
          </a:prstGeom>
        </p:spPr>
        <p:txBody>
          <a:bodyPr wrap="square" lIns="91440" tIns="45720" rIns="91440" bIns="45720" anchor="ctr"/>
          <a:lstStyle/>
          <a:p>
            <a:pPr indent="0" algn="l">
              <a:lnSpc>
                <a:spcPct val="90000"/>
              </a:lnSpc>
              <a:spcBef>
                <a:spcPct val="0"/>
              </a:spcBef>
              <a:spcAft>
                <a:spcPct val="0"/>
              </a:spcAft>
            </a:pPr>
            <a:r>
              <a:rPr lang="en-US" sz="5400" b="1" i="0" u="none" dirty="0">
                <a:solidFill>
                  <a:srgbClr val="FFFFFF"/>
                </a:solidFill>
                <a:latin typeface="Calibri"/>
              </a:rPr>
              <a:t>Activity: Internal Cues for Emotions  </a:t>
            </a:r>
          </a:p>
        </p:txBody>
      </p:sp>
      <p:sp>
        <p:nvSpPr>
          <p:cNvPr id="5" name="TextBox 4"/>
          <p:cNvSpPr txBox="1"/>
          <p:nvPr/>
        </p:nvSpPr>
        <p:spPr>
          <a:xfrm>
            <a:off x="837982" y="1825625"/>
            <a:ext cx="10512862" cy="4351338"/>
          </a:xfrm>
          <a:prstGeom prst="rect">
            <a:avLst/>
          </a:prstGeom>
        </p:spPr>
        <p:txBody>
          <a:bodyPr wrap="square" lIns="91440" tIns="45720" rIns="91440" bIns="45720" anchor="t"/>
          <a:lstStyle/>
          <a:p>
            <a:pPr indent="0" algn="l">
              <a:lnSpc>
                <a:spcPct val="90000"/>
              </a:lnSpc>
              <a:spcBef>
                <a:spcPts val="1000"/>
              </a:spcBef>
              <a:spcAft>
                <a:spcPct val="0"/>
              </a:spcAft>
            </a:pPr>
            <a:r>
              <a:rPr lang="en-US" sz="4000" i="0" u="none" dirty="0">
                <a:solidFill>
                  <a:srgbClr val="FFFFFF"/>
                </a:solidFill>
                <a:latin typeface="Calibri"/>
              </a:rPr>
              <a:t>Create a  list of internal cues that let you know when you are feeling an assigned emotion</a:t>
            </a:r>
          </a:p>
        </p:txBody>
      </p:sp>
      <p:sp>
        <p:nvSpPr>
          <p:cNvPr id="6" name="TextBox 5"/>
          <p:cNvSpPr txBox="1"/>
          <p:nvPr/>
        </p:nvSpPr>
        <p:spPr>
          <a:xfrm>
            <a:off x="0" y="6756400"/>
            <a:ext cx="12179300" cy="91440"/>
          </a:xfrm>
          <a:prstGeom prst="rect">
            <a:avLst/>
          </a:prstGeom>
        </p:spPr>
        <p:txBody>
          <a:bodyPr wrap="none" lIns="237877" tIns="0" rIns="237877" bIns="0" anchor="t"/>
          <a:lstStyle/>
          <a:p>
            <a:pPr algn="l"/>
            <a:r>
              <a:rPr lang="en-US" sz="600" b="1" dirty="0">
                <a:solidFill>
                  <a:srgbClr val="FFFFFF"/>
                </a:solidFill>
                <a:latin typeface="Calibri"/>
              </a:rPr>
              <a:t>cc: incurable_hippie - https://www.flickr.com/photos/49503155381@N01</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79300" cy="6858000"/>
          </a:xfrm>
          <a:prstGeom prst="rect">
            <a:avLst/>
          </a:prstGeom>
        </p:spPr>
      </p:pic>
      <p:pic>
        <p:nvPicPr>
          <p:cNvPr id="3" name="Picture 2"/>
          <p:cNvPicPr>
            <a:picLocks noChangeAspect="1"/>
          </p:cNvPicPr>
          <p:nvPr/>
        </p:nvPicPr>
        <p:blipFill>
          <a:blip r:embed="rId4"/>
          <a:stretch>
            <a:fillRect/>
          </a:stretch>
        </p:blipFill>
        <p:spPr>
          <a:xfrm>
            <a:off x="0" y="0"/>
            <a:ext cx="12179300" cy="6858000"/>
          </a:xfrm>
          <a:prstGeom prst="rect">
            <a:avLst/>
          </a:prstGeom>
        </p:spPr>
      </p:pic>
      <p:sp>
        <p:nvSpPr>
          <p:cNvPr id="4" name="TextBox 3"/>
          <p:cNvSpPr txBox="1"/>
          <p:nvPr/>
        </p:nvSpPr>
        <p:spPr>
          <a:xfrm>
            <a:off x="342900" y="475754"/>
            <a:ext cx="11836400" cy="655320"/>
          </a:xfrm>
          <a:prstGeom prst="rect">
            <a:avLst/>
          </a:prstGeom>
        </p:spPr>
        <p:txBody>
          <a:bodyPr wrap="none" lIns="237877" tIns="0" rIns="237877" bIns="0" anchor="t"/>
          <a:lstStyle/>
          <a:p>
            <a:pPr algn="ctr"/>
            <a:r>
              <a:rPr lang="en-US" sz="6000" b="1" dirty="0">
                <a:solidFill>
                  <a:srgbClr val="FFFFFF"/>
                </a:solidFill>
                <a:effectLst>
                  <a:outerShdw blurRad="20000" dist="30000" dir="2700000">
                    <a:srgbClr val="000000">
                      <a:alpha val="80000"/>
                    </a:srgbClr>
                  </a:outerShdw>
                </a:effectLst>
                <a:latin typeface="Calibri"/>
              </a:rPr>
              <a:t>Using Emotions to Facilitate Thought</a:t>
            </a:r>
          </a:p>
        </p:txBody>
      </p:sp>
      <p:sp>
        <p:nvSpPr>
          <p:cNvPr id="5" name="TextBox 4"/>
          <p:cNvSpPr txBox="1"/>
          <p:nvPr/>
        </p:nvSpPr>
        <p:spPr>
          <a:xfrm>
            <a:off x="237877" y="1606828"/>
            <a:ext cx="11703546" cy="4281787"/>
          </a:xfrm>
          <a:prstGeom prst="rect">
            <a:avLst/>
          </a:prstGeom>
        </p:spPr>
        <p:txBody>
          <a:bodyPr wrap="square">
            <a:normAutofit fontScale="85000" lnSpcReduction="10000"/>
          </a:bodyPr>
          <a:lstStyle/>
          <a:p>
            <a:pPr marL="762000" indent="-713631" algn="l">
              <a:lnSpc>
                <a:spcPct val="120000"/>
              </a:lnSpc>
              <a:buFont typeface="Calibri"/>
              <a:buChar char="•"/>
            </a:pPr>
            <a:r>
              <a:rPr lang="en-US" sz="4500" b="0" dirty="0">
                <a:solidFill>
                  <a:srgbClr val="FFFFFF"/>
                </a:solidFill>
                <a:effectLst>
                  <a:outerShdw blurRad="20000" dist="30000" dir="2700000">
                    <a:srgbClr val="000000">
                      <a:alpha val="75000"/>
                    </a:srgbClr>
                  </a:outerShdw>
                </a:effectLst>
                <a:latin typeface="Calibri"/>
              </a:rPr>
              <a:t>Ability to redirect and prioritize your thinking based on the emotions associated with those thoughts</a:t>
            </a:r>
          </a:p>
          <a:p>
            <a:pPr marL="762000" indent="-713631" algn="l">
              <a:lnSpc>
                <a:spcPct val="120000"/>
              </a:lnSpc>
              <a:buFont typeface="Calibri"/>
              <a:buChar char="•"/>
            </a:pPr>
            <a:r>
              <a:rPr lang="en-US" sz="4500" b="0" dirty="0">
                <a:solidFill>
                  <a:srgbClr val="FFFFFF"/>
                </a:solidFill>
                <a:effectLst>
                  <a:outerShdw blurRad="20000" dist="30000" dir="2700000">
                    <a:srgbClr val="000000">
                      <a:alpha val="75000"/>
                    </a:srgbClr>
                  </a:outerShdw>
                </a:effectLst>
                <a:latin typeface="Calibri"/>
              </a:rPr>
              <a:t>Ability to generate emotions that will help facilitate judgment and memory</a:t>
            </a:r>
          </a:p>
          <a:p>
            <a:pPr marL="762000" indent="-713631" algn="l">
              <a:lnSpc>
                <a:spcPct val="120000"/>
              </a:lnSpc>
              <a:buFont typeface="Calibri"/>
              <a:buChar char="•"/>
            </a:pPr>
            <a:r>
              <a:rPr lang="en-US" sz="4500" b="0" dirty="0">
                <a:solidFill>
                  <a:srgbClr val="FFFFFF"/>
                </a:solidFill>
                <a:effectLst>
                  <a:outerShdw blurRad="20000" dist="30000" dir="2700000">
                    <a:srgbClr val="000000">
                      <a:alpha val="75000"/>
                    </a:srgbClr>
                  </a:outerShdw>
                </a:effectLst>
                <a:latin typeface="Calibri"/>
              </a:rPr>
              <a:t>Ability to  use emotional states to improve your problem solving skills and creativity</a:t>
            </a:r>
          </a:p>
        </p:txBody>
      </p:sp>
      <p:sp>
        <p:nvSpPr>
          <p:cNvPr id="6" name="TextBox 5"/>
          <p:cNvSpPr txBox="1"/>
          <p:nvPr/>
        </p:nvSpPr>
        <p:spPr>
          <a:xfrm>
            <a:off x="0" y="6756400"/>
            <a:ext cx="12179300" cy="91440"/>
          </a:xfrm>
          <a:prstGeom prst="rect">
            <a:avLst/>
          </a:prstGeom>
        </p:spPr>
        <p:txBody>
          <a:bodyPr wrap="none" lIns="237877" tIns="0" rIns="237877" bIns="0" anchor="t"/>
          <a:lstStyle/>
          <a:p>
            <a:pPr algn="l"/>
            <a:r>
              <a:rPr lang="en-US" sz="600" b="1" dirty="0">
                <a:solidFill>
                  <a:srgbClr val="FFFFFF"/>
                </a:solidFill>
                <a:latin typeface="Calibri"/>
              </a:rPr>
              <a:t>cc: Berliner.Gazette - https://www.flickr.com/photos/92582247@N08</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79300" cy="6858000"/>
          </a:xfrm>
          <a:prstGeom prst="rect">
            <a:avLst/>
          </a:prstGeom>
        </p:spPr>
      </p:pic>
      <p:pic>
        <p:nvPicPr>
          <p:cNvPr id="3" name="Picture 2"/>
          <p:cNvPicPr>
            <a:picLocks noChangeAspect="1"/>
          </p:cNvPicPr>
          <p:nvPr/>
        </p:nvPicPr>
        <p:blipFill>
          <a:blip r:embed="rId4"/>
          <a:stretch>
            <a:fillRect/>
          </a:stretch>
        </p:blipFill>
        <p:spPr>
          <a:xfrm>
            <a:off x="0" y="0"/>
            <a:ext cx="12179300" cy="6858000"/>
          </a:xfrm>
          <a:prstGeom prst="rect">
            <a:avLst/>
          </a:prstGeom>
        </p:spPr>
      </p:pic>
      <p:sp>
        <p:nvSpPr>
          <p:cNvPr id="4" name="TextBox 3"/>
          <p:cNvSpPr txBox="1"/>
          <p:nvPr/>
        </p:nvSpPr>
        <p:spPr>
          <a:xfrm>
            <a:off x="397110" y="377826"/>
            <a:ext cx="10512862" cy="1325563"/>
          </a:xfrm>
          <a:prstGeom prst="rect">
            <a:avLst/>
          </a:prstGeom>
        </p:spPr>
        <p:txBody>
          <a:bodyPr wrap="square" lIns="91440" tIns="45720" rIns="91440" bIns="45720" anchor="ctr"/>
          <a:lstStyle/>
          <a:p>
            <a:pPr indent="0" algn="l">
              <a:lnSpc>
                <a:spcPct val="90000"/>
              </a:lnSpc>
              <a:spcBef>
                <a:spcPct val="0"/>
              </a:spcBef>
              <a:spcAft>
                <a:spcPct val="0"/>
              </a:spcAft>
            </a:pPr>
            <a:r>
              <a:rPr lang="en-US" sz="4800" b="1" i="0" u="none" dirty="0">
                <a:solidFill>
                  <a:srgbClr val="FFFFFF"/>
                </a:solidFill>
                <a:latin typeface="Calibri"/>
              </a:rPr>
              <a:t>Concept in Action </a:t>
            </a:r>
          </a:p>
        </p:txBody>
      </p:sp>
      <p:sp>
        <p:nvSpPr>
          <p:cNvPr id="5" name="TextBox 4"/>
          <p:cNvSpPr txBox="1"/>
          <p:nvPr/>
        </p:nvSpPr>
        <p:spPr>
          <a:xfrm>
            <a:off x="397110" y="1589767"/>
            <a:ext cx="5464847" cy="4930775"/>
          </a:xfrm>
          <a:prstGeom prst="rect">
            <a:avLst/>
          </a:prstGeom>
        </p:spPr>
        <p:txBody>
          <a:bodyPr wrap="square" lIns="91440" tIns="45720" rIns="91440" bIns="45720" anchor="t"/>
          <a:lstStyle/>
          <a:p>
            <a:pPr indent="0" algn="l">
              <a:lnSpc>
                <a:spcPct val="81000"/>
              </a:lnSpc>
              <a:spcBef>
                <a:spcPts val="1000"/>
              </a:spcBef>
              <a:spcAft>
                <a:spcPct val="0"/>
              </a:spcAft>
            </a:pPr>
            <a:r>
              <a:rPr lang="en-US" sz="2799" b="0" i="0" u="none" dirty="0">
                <a:solidFill>
                  <a:srgbClr val="FFFFFF"/>
                </a:solidFill>
                <a:latin typeface="Calibri"/>
              </a:rPr>
              <a:t>Ms. Nixon is a 3rd grade teacher. Her classroom schedule calls for reading and math lessons in the morning and she uses time after lunch for social studies or science lessons. She often dreads this time because her students come back from lunch with high energy and are often too excited, angry, or distracted to get to work on the lesson. </a:t>
            </a:r>
          </a:p>
          <a:p>
            <a:pPr indent="0" algn="l">
              <a:lnSpc>
                <a:spcPct val="81000"/>
              </a:lnSpc>
              <a:spcBef>
                <a:spcPts val="1000"/>
              </a:spcBef>
              <a:spcAft>
                <a:spcPct val="0"/>
              </a:spcAft>
            </a:pPr>
            <a:endParaRPr lang="en-US" sz="2799" b="0" i="0" u="none" dirty="0">
              <a:solidFill>
                <a:srgbClr val="FFFFFF"/>
              </a:solidFill>
              <a:latin typeface="Calibri"/>
            </a:endParaRPr>
          </a:p>
        </p:txBody>
      </p:sp>
      <p:sp>
        <p:nvSpPr>
          <p:cNvPr id="6" name="TextBox 5"/>
          <p:cNvSpPr txBox="1"/>
          <p:nvPr/>
        </p:nvSpPr>
        <p:spPr>
          <a:xfrm>
            <a:off x="0" y="6756400"/>
            <a:ext cx="12179300" cy="91440"/>
          </a:xfrm>
          <a:prstGeom prst="rect">
            <a:avLst/>
          </a:prstGeom>
        </p:spPr>
        <p:txBody>
          <a:bodyPr wrap="none" lIns="237877" tIns="0" rIns="237877" bIns="0" anchor="t"/>
          <a:lstStyle/>
          <a:p>
            <a:pPr algn="l"/>
            <a:r>
              <a:rPr lang="en-US" sz="600" b="1" dirty="0">
                <a:solidFill>
                  <a:srgbClr val="FFFFFF"/>
                </a:solidFill>
                <a:latin typeface="Calibri"/>
              </a:rPr>
              <a:t>cc: DFAT photo library - https://www.flickr.com/photos/106853342@N04</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79300" cy="6858000"/>
          </a:xfrm>
          <a:prstGeom prst="rect">
            <a:avLst/>
          </a:prstGeom>
        </p:spPr>
      </p:pic>
      <p:pic>
        <p:nvPicPr>
          <p:cNvPr id="3" name="Picture 2"/>
          <p:cNvPicPr>
            <a:picLocks noChangeAspect="1"/>
          </p:cNvPicPr>
          <p:nvPr/>
        </p:nvPicPr>
        <p:blipFill>
          <a:blip r:embed="rId4"/>
          <a:stretch>
            <a:fillRect/>
          </a:stretch>
        </p:blipFill>
        <p:spPr>
          <a:xfrm>
            <a:off x="0" y="8846"/>
            <a:ext cx="12179300" cy="6858000"/>
          </a:xfrm>
          <a:prstGeom prst="rect">
            <a:avLst/>
          </a:prstGeom>
        </p:spPr>
      </p:pic>
      <p:sp>
        <p:nvSpPr>
          <p:cNvPr id="4" name="TextBox 3"/>
          <p:cNvSpPr txBox="1"/>
          <p:nvPr/>
        </p:nvSpPr>
        <p:spPr>
          <a:xfrm>
            <a:off x="446096" y="346413"/>
            <a:ext cx="10512862" cy="1325563"/>
          </a:xfrm>
          <a:prstGeom prst="rect">
            <a:avLst/>
          </a:prstGeom>
        </p:spPr>
        <p:txBody>
          <a:bodyPr wrap="square" lIns="91440" tIns="45720" rIns="91440" bIns="45720" anchor="ctr"/>
          <a:lstStyle/>
          <a:p>
            <a:pPr indent="0" algn="l">
              <a:lnSpc>
                <a:spcPct val="90000"/>
              </a:lnSpc>
              <a:spcBef>
                <a:spcPct val="0"/>
              </a:spcBef>
              <a:spcAft>
                <a:spcPct val="0"/>
              </a:spcAft>
            </a:pPr>
            <a:r>
              <a:rPr lang="en-US" sz="4800" b="1" i="0" u="none" dirty="0">
                <a:solidFill>
                  <a:srgbClr val="FFFFFF"/>
                </a:solidFill>
                <a:latin typeface="Calibri"/>
              </a:rPr>
              <a:t>Concept in Action </a:t>
            </a:r>
          </a:p>
        </p:txBody>
      </p:sp>
      <p:sp>
        <p:nvSpPr>
          <p:cNvPr id="5" name="TextBox 4"/>
          <p:cNvSpPr txBox="1"/>
          <p:nvPr/>
        </p:nvSpPr>
        <p:spPr>
          <a:xfrm>
            <a:off x="446096" y="1494176"/>
            <a:ext cx="5464847" cy="4676209"/>
          </a:xfrm>
          <a:prstGeom prst="rect">
            <a:avLst/>
          </a:prstGeom>
        </p:spPr>
        <p:txBody>
          <a:bodyPr wrap="square" lIns="91440" tIns="45720" rIns="91440" bIns="45720" anchor="t"/>
          <a:lstStyle/>
          <a:p>
            <a:pPr indent="0" algn="l">
              <a:lnSpc>
                <a:spcPct val="81000"/>
              </a:lnSpc>
              <a:spcBef>
                <a:spcPts val="1000"/>
              </a:spcBef>
              <a:spcAft>
                <a:spcPct val="0"/>
              </a:spcAft>
            </a:pPr>
            <a:r>
              <a:rPr lang="en-US" sz="2799" b="0" i="0" u="none" dirty="0">
                <a:solidFill>
                  <a:srgbClr val="FFFFFF"/>
                </a:solidFill>
                <a:latin typeface="Calibri"/>
              </a:rPr>
              <a:t>Ms. Nixon has her planning time in the morning while her students are at specials each day. She wants to use her planning time to start preparation for the next week’s lessons but finds that during her planning time she is often very tired and has trouble focusing on the lesson preparation. </a:t>
            </a:r>
          </a:p>
        </p:txBody>
      </p:sp>
      <p:sp>
        <p:nvSpPr>
          <p:cNvPr id="6" name="TextBox 5"/>
          <p:cNvSpPr txBox="1"/>
          <p:nvPr/>
        </p:nvSpPr>
        <p:spPr>
          <a:xfrm>
            <a:off x="0" y="6756400"/>
            <a:ext cx="12179300" cy="91440"/>
          </a:xfrm>
          <a:prstGeom prst="rect">
            <a:avLst/>
          </a:prstGeom>
        </p:spPr>
        <p:txBody>
          <a:bodyPr wrap="none" lIns="237877" tIns="0" rIns="237877" bIns="0" anchor="t"/>
          <a:lstStyle/>
          <a:p>
            <a:pPr algn="l"/>
            <a:r>
              <a:rPr lang="en-US" sz="600" b="1" dirty="0">
                <a:solidFill>
                  <a:srgbClr val="FFFFFF"/>
                </a:solidFill>
                <a:latin typeface="Calibri"/>
              </a:rPr>
              <a:t>cc: DFAT photo library - https://www.flickr.com/photos/106853342@N04</a:t>
            </a:r>
          </a:p>
        </p:txBody>
      </p:sp>
    </p:spTree>
    <p:extLst>
      <p:ext uri="{BB962C8B-B14F-4D97-AF65-F5344CB8AC3E}">
        <p14:creationId xmlns:p14="http://schemas.microsoft.com/office/powerpoint/2010/main" val="7797770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79300" cy="6858000"/>
          </a:xfrm>
          <a:prstGeom prst="rect">
            <a:avLst/>
          </a:prstGeom>
        </p:spPr>
      </p:pic>
      <p:pic>
        <p:nvPicPr>
          <p:cNvPr id="3" name="Picture 2"/>
          <p:cNvPicPr>
            <a:picLocks noChangeAspect="1"/>
          </p:cNvPicPr>
          <p:nvPr/>
        </p:nvPicPr>
        <p:blipFill>
          <a:blip r:embed="rId4"/>
          <a:stretch>
            <a:fillRect/>
          </a:stretch>
        </p:blipFill>
        <p:spPr>
          <a:xfrm>
            <a:off x="0" y="0"/>
            <a:ext cx="12179300" cy="6858000"/>
          </a:xfrm>
          <a:prstGeom prst="rect">
            <a:avLst/>
          </a:prstGeom>
        </p:spPr>
      </p:pic>
      <p:sp>
        <p:nvSpPr>
          <p:cNvPr id="4" name="TextBox 3"/>
          <p:cNvSpPr txBox="1"/>
          <p:nvPr/>
        </p:nvSpPr>
        <p:spPr>
          <a:xfrm>
            <a:off x="0" y="475754"/>
            <a:ext cx="12179300" cy="1036320"/>
          </a:xfrm>
          <a:prstGeom prst="rect">
            <a:avLst/>
          </a:prstGeom>
        </p:spPr>
        <p:txBody>
          <a:bodyPr wrap="none" lIns="237877" tIns="0" rIns="237877" bIns="0" anchor="t"/>
          <a:lstStyle/>
          <a:p>
            <a:pPr algn="ctr"/>
            <a:r>
              <a:rPr lang="en-US" sz="6800" b="1" dirty="0">
                <a:solidFill>
                  <a:srgbClr val="FFFFFF"/>
                </a:solidFill>
                <a:effectLst>
                  <a:outerShdw blurRad="20000" dist="30000" dir="2700000">
                    <a:srgbClr val="000000">
                      <a:alpha val="80000"/>
                    </a:srgbClr>
                  </a:outerShdw>
                </a:effectLst>
                <a:latin typeface="Calibri"/>
              </a:rPr>
              <a:t>Understanding Emotion</a:t>
            </a:r>
          </a:p>
        </p:txBody>
      </p:sp>
      <p:sp>
        <p:nvSpPr>
          <p:cNvPr id="5" name="TextBox 4"/>
          <p:cNvSpPr txBox="1"/>
          <p:nvPr/>
        </p:nvSpPr>
        <p:spPr>
          <a:xfrm>
            <a:off x="237877" y="1987828"/>
            <a:ext cx="11703546" cy="3889756"/>
          </a:xfrm>
          <a:prstGeom prst="rect">
            <a:avLst/>
          </a:prstGeom>
        </p:spPr>
        <p:txBody>
          <a:bodyPr wrap="square">
            <a:noAutofit/>
          </a:bodyPr>
          <a:lstStyle/>
          <a:p>
            <a:pPr marL="762000" indent="-713631" algn="l">
              <a:buFont typeface="Calibri"/>
              <a:buChar char="•"/>
            </a:pPr>
            <a:r>
              <a:rPr lang="en-US" sz="3600" b="0" dirty="0">
                <a:solidFill>
                  <a:srgbClr val="FFFFFF"/>
                </a:solidFill>
                <a:effectLst>
                  <a:outerShdw blurRad="20000" dist="30000" dir="2700000">
                    <a:srgbClr val="000000">
                      <a:alpha val="75000"/>
                    </a:srgbClr>
                  </a:outerShdw>
                </a:effectLst>
                <a:latin typeface="Calibri"/>
              </a:rPr>
              <a:t>Ability to understand the relationships among different emotions</a:t>
            </a:r>
          </a:p>
          <a:p>
            <a:pPr marL="762000" indent="-713631" algn="l">
              <a:buFont typeface="Calibri"/>
              <a:buChar char="•"/>
            </a:pPr>
            <a:r>
              <a:rPr lang="en-US" sz="3600" b="0" dirty="0">
                <a:solidFill>
                  <a:srgbClr val="FFFFFF"/>
                </a:solidFill>
                <a:effectLst>
                  <a:outerShdw blurRad="20000" dist="30000" dir="2700000">
                    <a:srgbClr val="000000">
                      <a:alpha val="75000"/>
                    </a:srgbClr>
                  </a:outerShdw>
                </a:effectLst>
                <a:latin typeface="Calibri"/>
              </a:rPr>
              <a:t>Ability to perceive the causes and consequences of emotions</a:t>
            </a:r>
          </a:p>
          <a:p>
            <a:pPr marL="762000" indent="-713631" algn="l">
              <a:buFont typeface="Calibri"/>
              <a:buChar char="•"/>
            </a:pPr>
            <a:r>
              <a:rPr lang="en-US" sz="3600" b="0" dirty="0">
                <a:solidFill>
                  <a:srgbClr val="FFFFFF"/>
                </a:solidFill>
                <a:effectLst>
                  <a:outerShdw blurRad="20000" dist="30000" dir="2700000">
                    <a:srgbClr val="000000">
                      <a:alpha val="75000"/>
                    </a:srgbClr>
                  </a:outerShdw>
                </a:effectLst>
                <a:latin typeface="Calibri"/>
              </a:rPr>
              <a:t>Ability to understand complex feelings and contradictory states</a:t>
            </a:r>
          </a:p>
          <a:p>
            <a:pPr marL="762000" indent="-713631" algn="l">
              <a:buFont typeface="Calibri"/>
              <a:buChar char="•"/>
            </a:pPr>
            <a:r>
              <a:rPr lang="en-US" sz="3600" b="0" dirty="0">
                <a:solidFill>
                  <a:srgbClr val="FFFFFF"/>
                </a:solidFill>
                <a:effectLst>
                  <a:outerShdw blurRad="20000" dist="30000" dir="2700000">
                    <a:srgbClr val="000000">
                      <a:alpha val="75000"/>
                    </a:srgbClr>
                  </a:outerShdw>
                </a:effectLst>
                <a:latin typeface="Calibri"/>
              </a:rPr>
              <a:t>Ability to understand that emotions change</a:t>
            </a:r>
          </a:p>
        </p:txBody>
      </p:sp>
      <p:sp>
        <p:nvSpPr>
          <p:cNvPr id="6" name="TextBox 5"/>
          <p:cNvSpPr txBox="1"/>
          <p:nvPr/>
        </p:nvSpPr>
        <p:spPr>
          <a:xfrm>
            <a:off x="0" y="6756400"/>
            <a:ext cx="12179300" cy="91440"/>
          </a:xfrm>
          <a:prstGeom prst="rect">
            <a:avLst/>
          </a:prstGeom>
        </p:spPr>
        <p:txBody>
          <a:bodyPr wrap="none" lIns="237877" tIns="0" rIns="237877" bIns="0" anchor="t"/>
          <a:lstStyle/>
          <a:p>
            <a:pPr algn="l"/>
            <a:r>
              <a:rPr lang="en-US" sz="600" b="1" dirty="0">
                <a:solidFill>
                  <a:srgbClr val="FFFFFF"/>
                </a:solidFill>
                <a:latin typeface="Calibri"/>
              </a:rPr>
              <a:t>cc: Spree2010 - https://www.flickr.com/photos/30098694@N02</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79300" cy="6858000"/>
          </a:xfrm>
          <a:prstGeom prst="rect">
            <a:avLst/>
          </a:prstGeom>
        </p:spPr>
      </p:pic>
      <p:pic>
        <p:nvPicPr>
          <p:cNvPr id="3" name="Picture 2"/>
          <p:cNvPicPr>
            <a:picLocks noChangeAspect="1"/>
          </p:cNvPicPr>
          <p:nvPr/>
        </p:nvPicPr>
        <p:blipFill>
          <a:blip r:embed="rId4"/>
          <a:stretch>
            <a:fillRect/>
          </a:stretch>
        </p:blipFill>
        <p:spPr>
          <a:xfrm>
            <a:off x="0" y="0"/>
            <a:ext cx="12179300" cy="6858000"/>
          </a:xfrm>
          <a:prstGeom prst="rect">
            <a:avLst/>
          </a:prstGeom>
        </p:spPr>
      </p:pic>
      <p:sp>
        <p:nvSpPr>
          <p:cNvPr id="4" name="TextBox 3"/>
          <p:cNvSpPr txBox="1"/>
          <p:nvPr/>
        </p:nvSpPr>
        <p:spPr>
          <a:xfrm>
            <a:off x="0" y="475754"/>
            <a:ext cx="12179300" cy="1310640"/>
          </a:xfrm>
          <a:prstGeom prst="rect">
            <a:avLst/>
          </a:prstGeom>
        </p:spPr>
        <p:txBody>
          <a:bodyPr wrap="none" lIns="237877" tIns="0" rIns="237877" bIns="0" anchor="t"/>
          <a:lstStyle/>
          <a:p>
            <a:pPr algn="ctr"/>
            <a:r>
              <a:rPr lang="en-US" sz="7200" b="1" dirty="0">
                <a:solidFill>
                  <a:srgbClr val="FFFFFF"/>
                </a:solidFill>
                <a:effectLst>
                  <a:outerShdw blurRad="20000" dist="30000" dir="2700000">
                    <a:srgbClr val="000000">
                      <a:alpha val="80000"/>
                    </a:srgbClr>
                  </a:outerShdw>
                </a:effectLst>
                <a:latin typeface="Calibri"/>
              </a:rPr>
              <a:t>Managing Emotion</a:t>
            </a:r>
          </a:p>
        </p:txBody>
      </p:sp>
      <p:sp>
        <p:nvSpPr>
          <p:cNvPr id="5" name="TextBox 4"/>
          <p:cNvSpPr txBox="1"/>
          <p:nvPr/>
        </p:nvSpPr>
        <p:spPr>
          <a:xfrm>
            <a:off x="237877" y="1786394"/>
            <a:ext cx="11703546" cy="3953420"/>
          </a:xfrm>
          <a:prstGeom prst="rect">
            <a:avLst/>
          </a:prstGeom>
        </p:spPr>
        <p:txBody>
          <a:bodyPr wrap="square">
            <a:normAutofit fontScale="85000" lnSpcReduction="10000"/>
          </a:bodyPr>
          <a:lstStyle/>
          <a:p>
            <a:pPr marL="762000" indent="-713631" algn="l">
              <a:lnSpc>
                <a:spcPct val="110000"/>
              </a:lnSpc>
              <a:buFont typeface="Calibri"/>
              <a:buChar char="•"/>
            </a:pPr>
            <a:r>
              <a:rPr lang="en-US" sz="4900" b="0" dirty="0">
                <a:solidFill>
                  <a:srgbClr val="FFFFFF"/>
                </a:solidFill>
                <a:effectLst>
                  <a:outerShdw blurRad="20000" dist="30000" dir="2700000">
                    <a:srgbClr val="000000">
                      <a:alpha val="75000"/>
                    </a:srgbClr>
                  </a:outerShdw>
                </a:effectLst>
                <a:latin typeface="Calibri"/>
              </a:rPr>
              <a:t>Ability to be open to both pleasant and unpleasant emotions</a:t>
            </a:r>
          </a:p>
          <a:p>
            <a:pPr marL="762000" indent="-713631" algn="l">
              <a:lnSpc>
                <a:spcPct val="110000"/>
              </a:lnSpc>
              <a:buFont typeface="Calibri"/>
              <a:buChar char="•"/>
            </a:pPr>
            <a:endParaRPr lang="en-US" sz="2400" b="0" dirty="0">
              <a:solidFill>
                <a:srgbClr val="FFFFFF"/>
              </a:solidFill>
              <a:effectLst>
                <a:outerShdw blurRad="20000" dist="30000" dir="2700000">
                  <a:srgbClr val="000000">
                    <a:alpha val="75000"/>
                  </a:srgbClr>
                </a:outerShdw>
              </a:effectLst>
              <a:latin typeface="Calibri"/>
            </a:endParaRPr>
          </a:p>
          <a:p>
            <a:pPr marL="762000" indent="-713631" algn="l">
              <a:lnSpc>
                <a:spcPct val="110000"/>
              </a:lnSpc>
              <a:buFont typeface="Calibri"/>
              <a:buChar char="•"/>
            </a:pPr>
            <a:r>
              <a:rPr lang="en-US" sz="4900" b="0" dirty="0">
                <a:solidFill>
                  <a:srgbClr val="FFFFFF"/>
                </a:solidFill>
                <a:effectLst>
                  <a:outerShdw blurRad="20000" dist="30000" dir="2700000">
                    <a:srgbClr val="000000">
                      <a:alpha val="75000"/>
                    </a:srgbClr>
                  </a:outerShdw>
                </a:effectLst>
                <a:latin typeface="Calibri"/>
              </a:rPr>
              <a:t>Ability to monitor and reflect on your emotions</a:t>
            </a:r>
          </a:p>
          <a:p>
            <a:pPr marL="762000" indent="-713631" algn="l">
              <a:lnSpc>
                <a:spcPct val="110000"/>
              </a:lnSpc>
              <a:buFont typeface="Calibri"/>
              <a:buChar char="•"/>
            </a:pPr>
            <a:endParaRPr lang="en-US" sz="2300" b="0" dirty="0">
              <a:solidFill>
                <a:srgbClr val="FFFFFF"/>
              </a:solidFill>
              <a:effectLst>
                <a:outerShdw blurRad="20000" dist="30000" dir="2700000">
                  <a:srgbClr val="000000">
                    <a:alpha val="75000"/>
                  </a:srgbClr>
                </a:outerShdw>
              </a:effectLst>
              <a:latin typeface="Calibri"/>
            </a:endParaRPr>
          </a:p>
          <a:p>
            <a:pPr marL="762000" indent="-713631" algn="l">
              <a:lnSpc>
                <a:spcPct val="110000"/>
              </a:lnSpc>
              <a:buFont typeface="Calibri"/>
              <a:buChar char="•"/>
            </a:pPr>
            <a:r>
              <a:rPr lang="en-US" sz="4900" b="0" dirty="0">
                <a:solidFill>
                  <a:srgbClr val="FFFFFF"/>
                </a:solidFill>
                <a:effectLst>
                  <a:outerShdw blurRad="20000" dist="30000" dir="2700000">
                    <a:srgbClr val="000000">
                      <a:alpha val="75000"/>
                    </a:srgbClr>
                  </a:outerShdw>
                </a:effectLst>
                <a:latin typeface="Calibri"/>
              </a:rPr>
              <a:t>Ability to detach from or prolong an emotional state</a:t>
            </a:r>
          </a:p>
        </p:txBody>
      </p:sp>
      <p:sp>
        <p:nvSpPr>
          <p:cNvPr id="6" name="TextBox 5"/>
          <p:cNvSpPr txBox="1"/>
          <p:nvPr/>
        </p:nvSpPr>
        <p:spPr>
          <a:xfrm>
            <a:off x="0" y="6756400"/>
            <a:ext cx="12179300" cy="91440"/>
          </a:xfrm>
          <a:prstGeom prst="rect">
            <a:avLst/>
          </a:prstGeom>
        </p:spPr>
        <p:txBody>
          <a:bodyPr wrap="none" lIns="237877" tIns="0" rIns="237877" bIns="0" anchor="t"/>
          <a:lstStyle/>
          <a:p>
            <a:pPr algn="l"/>
            <a:r>
              <a:rPr lang="en-US" sz="600" b="1" dirty="0">
                <a:solidFill>
                  <a:srgbClr val="FFFFFF"/>
                </a:solidFill>
                <a:latin typeface="Calibri"/>
              </a:rPr>
              <a:t>cc: suz or sooze - https://www.flickr.com/photos/25712205@N08</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79300" cy="6858000"/>
          </a:xfrm>
          <a:prstGeom prst="rect">
            <a:avLst/>
          </a:prstGeom>
        </p:spPr>
      </p:pic>
      <p:pic>
        <p:nvPicPr>
          <p:cNvPr id="3" name="Picture 2"/>
          <p:cNvPicPr>
            <a:picLocks noChangeAspect="1"/>
          </p:cNvPicPr>
          <p:nvPr/>
        </p:nvPicPr>
        <p:blipFill>
          <a:blip r:embed="rId4"/>
          <a:stretch>
            <a:fillRect/>
          </a:stretch>
        </p:blipFill>
        <p:spPr>
          <a:xfrm>
            <a:off x="130629" y="1812471"/>
            <a:ext cx="12179300" cy="792480"/>
          </a:xfrm>
          <a:prstGeom prst="rect">
            <a:avLst/>
          </a:prstGeom>
        </p:spPr>
      </p:pic>
      <p:sp>
        <p:nvSpPr>
          <p:cNvPr id="4" name="TextBox 3"/>
          <p:cNvSpPr txBox="1"/>
          <p:nvPr/>
        </p:nvSpPr>
        <p:spPr>
          <a:xfrm>
            <a:off x="261257" y="1681842"/>
            <a:ext cx="12179300" cy="792480"/>
          </a:xfrm>
          <a:prstGeom prst="rect">
            <a:avLst/>
          </a:prstGeom>
        </p:spPr>
        <p:txBody>
          <a:bodyPr wrap="none" lIns="237877" tIns="0" rIns="237877" bIns="0" anchor="t"/>
          <a:lstStyle/>
          <a:p>
            <a:pPr algn="ctr"/>
            <a:r>
              <a:rPr lang="en-US" sz="6000" b="1" dirty="0">
                <a:solidFill>
                  <a:srgbClr val="FFFFFF"/>
                </a:solidFill>
                <a:effectLst>
                  <a:outerShdw blurRad="20000" dist="30000" dir="2700000">
                    <a:srgbClr val="000000">
                      <a:alpha val="80000"/>
                    </a:srgbClr>
                  </a:outerShdw>
                </a:effectLst>
                <a:latin typeface="Calibri"/>
              </a:rPr>
              <a:t>Group Activity: Updating Self-Care</a:t>
            </a:r>
          </a:p>
        </p:txBody>
      </p:sp>
      <p:sp>
        <p:nvSpPr>
          <p:cNvPr id="5" name="TextBox 4"/>
          <p:cNvSpPr txBox="1"/>
          <p:nvPr/>
        </p:nvSpPr>
        <p:spPr>
          <a:xfrm>
            <a:off x="0" y="6756400"/>
            <a:ext cx="12179300" cy="91440"/>
          </a:xfrm>
          <a:prstGeom prst="rect">
            <a:avLst/>
          </a:prstGeom>
        </p:spPr>
        <p:txBody>
          <a:bodyPr wrap="none" lIns="237877" tIns="0" rIns="237877" bIns="0" anchor="t"/>
          <a:lstStyle/>
          <a:p>
            <a:pPr algn="l"/>
            <a:r>
              <a:rPr lang="en-US" sz="600" b="1" dirty="0">
                <a:solidFill>
                  <a:srgbClr val="FFFFFF"/>
                </a:solidFill>
                <a:latin typeface="Calibri"/>
              </a:rPr>
              <a:t>cc: incurable_hippie - https://www.flickr.com/photos/49503155381@N01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79300" cy="6858000"/>
          </a:xfrm>
          <a:prstGeom prst="rect">
            <a:avLst/>
          </a:prstGeom>
        </p:spPr>
      </p:pic>
      <p:pic>
        <p:nvPicPr>
          <p:cNvPr id="3" name="Picture 2"/>
          <p:cNvPicPr>
            <a:picLocks noChangeAspect="1"/>
          </p:cNvPicPr>
          <p:nvPr/>
        </p:nvPicPr>
        <p:blipFill>
          <a:blip r:embed="rId4"/>
          <a:stretch>
            <a:fillRect/>
          </a:stretch>
        </p:blipFill>
        <p:spPr>
          <a:xfrm>
            <a:off x="0" y="2239413"/>
            <a:ext cx="12179300" cy="3818912"/>
          </a:xfrm>
          <a:prstGeom prst="rect">
            <a:avLst/>
          </a:prstGeom>
        </p:spPr>
      </p:pic>
      <p:sp>
        <p:nvSpPr>
          <p:cNvPr id="4" name="TextBox 3"/>
          <p:cNvSpPr txBox="1"/>
          <p:nvPr/>
        </p:nvSpPr>
        <p:spPr>
          <a:xfrm>
            <a:off x="0" y="2413000"/>
            <a:ext cx="12179300" cy="2438400"/>
          </a:xfrm>
          <a:prstGeom prst="rect">
            <a:avLst/>
          </a:prstGeom>
        </p:spPr>
        <p:txBody>
          <a:bodyPr wrap="none" lIns="237877" tIns="0" rIns="237877" bIns="0" anchor="t"/>
          <a:lstStyle/>
          <a:p>
            <a:pPr algn="ctr"/>
            <a:r>
              <a:rPr lang="en-US" sz="16000" b="1" dirty="0">
                <a:solidFill>
                  <a:srgbClr val="FFFFFF"/>
                </a:solidFill>
                <a:effectLst>
                  <a:outerShdw blurRad="20000" dist="30000" dir="2700000">
                    <a:srgbClr val="000000">
                      <a:alpha val="80000"/>
                    </a:srgbClr>
                  </a:outerShdw>
                </a:effectLst>
                <a:latin typeface="Calibri"/>
              </a:rPr>
              <a:t>Welcome</a:t>
            </a:r>
          </a:p>
        </p:txBody>
      </p:sp>
      <p:sp>
        <p:nvSpPr>
          <p:cNvPr id="5" name="TextBox 4"/>
          <p:cNvSpPr txBox="1"/>
          <p:nvPr/>
        </p:nvSpPr>
        <p:spPr>
          <a:xfrm>
            <a:off x="0" y="4970338"/>
            <a:ext cx="12179300" cy="914400"/>
          </a:xfrm>
          <a:prstGeom prst="rect">
            <a:avLst/>
          </a:prstGeom>
        </p:spPr>
        <p:txBody>
          <a:bodyPr wrap="none" lIns="237877" tIns="0" rIns="237877" bIns="0" anchor="t"/>
          <a:lstStyle/>
          <a:p>
            <a:pPr algn="ctr"/>
            <a:r>
              <a:rPr lang="en-US" sz="6000" b="0" dirty="0">
                <a:solidFill>
                  <a:srgbClr val="FFFFFF"/>
                </a:solidFill>
                <a:effectLst>
                  <a:outerShdw blurRad="20000" dist="30000" dir="2700000">
                    <a:srgbClr val="000000">
                      <a:alpha val="75000"/>
                    </a:srgbClr>
                  </a:outerShdw>
                </a:effectLst>
                <a:latin typeface="Calibri"/>
              </a:rPr>
              <a:t>Activity </a:t>
            </a:r>
          </a:p>
        </p:txBody>
      </p:sp>
      <p:sp>
        <p:nvSpPr>
          <p:cNvPr id="6" name="TextBox 5"/>
          <p:cNvSpPr txBox="1"/>
          <p:nvPr/>
        </p:nvSpPr>
        <p:spPr>
          <a:xfrm>
            <a:off x="0" y="6756400"/>
            <a:ext cx="12179300" cy="91440"/>
          </a:xfrm>
          <a:prstGeom prst="rect">
            <a:avLst/>
          </a:prstGeom>
        </p:spPr>
        <p:txBody>
          <a:bodyPr wrap="none" lIns="237877" tIns="0" rIns="237877" bIns="0" anchor="t"/>
          <a:lstStyle/>
          <a:p>
            <a:pPr algn="l"/>
            <a:r>
              <a:rPr lang="en-US" sz="600" b="1" dirty="0">
                <a:solidFill>
                  <a:srgbClr val="FFFFFF"/>
                </a:solidFill>
                <a:latin typeface="Calibri"/>
              </a:rPr>
              <a:t>cc: Leo Reynolds - https://www.flickr.com/photos/49968232@N00</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79300" cy="6858000"/>
          </a:xfrm>
          <a:prstGeom prst="rect">
            <a:avLst/>
          </a:prstGeom>
        </p:spPr>
      </p:pic>
      <p:pic>
        <p:nvPicPr>
          <p:cNvPr id="3" name="Picture 2"/>
          <p:cNvPicPr>
            <a:picLocks noChangeAspect="1"/>
          </p:cNvPicPr>
          <p:nvPr/>
        </p:nvPicPr>
        <p:blipFill>
          <a:blip r:embed="rId3"/>
          <a:stretch>
            <a:fillRect/>
          </a:stretch>
        </p:blipFill>
        <p:spPr>
          <a:xfrm>
            <a:off x="0" y="5430520"/>
            <a:ext cx="12179300" cy="1427480"/>
          </a:xfrm>
          <a:prstGeom prst="rect">
            <a:avLst/>
          </a:prstGeom>
        </p:spPr>
      </p:pic>
      <p:pic>
        <p:nvPicPr>
          <p:cNvPr id="4" name="Picture 3"/>
          <p:cNvPicPr>
            <a:picLocks noChangeAspect="1"/>
          </p:cNvPicPr>
          <p:nvPr/>
        </p:nvPicPr>
        <p:blipFill>
          <a:blip r:embed="rId3"/>
          <a:stretch>
            <a:fillRect/>
          </a:stretch>
        </p:blipFill>
        <p:spPr>
          <a:xfrm>
            <a:off x="0" y="5430520"/>
            <a:ext cx="12179300" cy="1427480"/>
          </a:xfrm>
          <a:prstGeom prst="rect">
            <a:avLst/>
          </a:prstGeom>
        </p:spPr>
      </p:pic>
      <p:sp>
        <p:nvSpPr>
          <p:cNvPr id="5" name="TextBox 4"/>
          <p:cNvSpPr txBox="1"/>
          <p:nvPr/>
        </p:nvSpPr>
        <p:spPr>
          <a:xfrm>
            <a:off x="0" y="5382260"/>
            <a:ext cx="12179300" cy="1524000"/>
          </a:xfrm>
          <a:prstGeom prst="rect">
            <a:avLst/>
          </a:prstGeom>
        </p:spPr>
        <p:txBody>
          <a:bodyPr wrap="none" lIns="237877" tIns="0" rIns="237877" bIns="0" anchor="t"/>
          <a:lstStyle/>
          <a:p>
            <a:pPr algn="ctr"/>
            <a:r>
              <a:rPr lang="en-US" sz="10000" b="1" dirty="0">
                <a:solidFill>
                  <a:srgbClr val="FFFFFF"/>
                </a:solidFill>
                <a:effectLst>
                  <a:outerShdw blurRad="20000" dist="30000" dir="2700000">
                    <a:srgbClr val="000000">
                      <a:alpha val="80000"/>
                    </a:srgbClr>
                  </a:outerShdw>
                </a:effectLst>
                <a:latin typeface="Calibri"/>
              </a:rPr>
              <a:t>10 MINUTE BREAK</a:t>
            </a:r>
          </a:p>
        </p:txBody>
      </p:sp>
      <p:sp>
        <p:nvSpPr>
          <p:cNvPr id="6" name="TextBox 5"/>
          <p:cNvSpPr txBox="1"/>
          <p:nvPr/>
        </p:nvSpPr>
        <p:spPr>
          <a:xfrm>
            <a:off x="0" y="6756400"/>
            <a:ext cx="12179300" cy="91440"/>
          </a:xfrm>
          <a:prstGeom prst="rect">
            <a:avLst/>
          </a:prstGeom>
        </p:spPr>
        <p:txBody>
          <a:bodyPr wrap="none" lIns="237877" tIns="0" rIns="237877" bIns="0" anchor="t"/>
          <a:lstStyle/>
          <a:p>
            <a:pPr algn="l"/>
            <a:r>
              <a:rPr lang="en-US" sz="600" b="1" dirty="0">
                <a:solidFill>
                  <a:srgbClr val="FFFFFF"/>
                </a:solidFill>
                <a:latin typeface="Calibri"/>
              </a:rPr>
              <a:t>cc: Alfred Hermida - https://www.flickr.com/photos/13238706@N00</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79300" cy="6858000"/>
          </a:xfrm>
          <a:prstGeom prst="rect">
            <a:avLst/>
          </a:prstGeom>
        </p:spPr>
      </p:pic>
      <p:pic>
        <p:nvPicPr>
          <p:cNvPr id="3" name="Picture 2"/>
          <p:cNvPicPr>
            <a:picLocks noChangeAspect="1"/>
          </p:cNvPicPr>
          <p:nvPr/>
        </p:nvPicPr>
        <p:blipFill>
          <a:blip r:embed="rId4"/>
          <a:stretch>
            <a:fillRect/>
          </a:stretch>
        </p:blipFill>
        <p:spPr>
          <a:xfrm>
            <a:off x="0" y="0"/>
            <a:ext cx="12179300" cy="6858000"/>
          </a:xfrm>
          <a:prstGeom prst="rect">
            <a:avLst/>
          </a:prstGeom>
        </p:spPr>
      </p:pic>
      <p:sp>
        <p:nvSpPr>
          <p:cNvPr id="4" name="TextBox 3"/>
          <p:cNvSpPr txBox="1"/>
          <p:nvPr/>
        </p:nvSpPr>
        <p:spPr>
          <a:xfrm>
            <a:off x="658812" y="380999"/>
            <a:ext cx="9601200" cy="1143000"/>
          </a:xfrm>
          <a:prstGeom prst="rect">
            <a:avLst/>
          </a:prstGeom>
        </p:spPr>
        <p:txBody>
          <a:bodyPr wrap="square" lIns="91425" tIns="45700" rIns="91425" bIns="45700" anchor="b"/>
          <a:lstStyle/>
          <a:p>
            <a:pPr indent="0" algn="l">
              <a:lnSpc>
                <a:spcPct val="90000"/>
              </a:lnSpc>
              <a:spcBef>
                <a:spcPct val="0"/>
              </a:spcBef>
              <a:spcAft>
                <a:spcPct val="0"/>
              </a:spcAft>
            </a:pPr>
            <a:r>
              <a:rPr lang="en-US" sz="6000" b="1" i="0" u="none" dirty="0">
                <a:solidFill>
                  <a:srgbClr val="FFFFFF"/>
                </a:solidFill>
                <a:latin typeface="Calibri"/>
              </a:rPr>
              <a:t>What is Self-Care?</a:t>
            </a:r>
          </a:p>
        </p:txBody>
      </p:sp>
      <p:sp>
        <p:nvSpPr>
          <p:cNvPr id="5" name="TextBox 4"/>
          <p:cNvSpPr txBox="1"/>
          <p:nvPr/>
        </p:nvSpPr>
        <p:spPr>
          <a:xfrm>
            <a:off x="246493" y="1523999"/>
            <a:ext cx="8597256" cy="4999631"/>
          </a:xfrm>
          <a:prstGeom prst="rect">
            <a:avLst/>
          </a:prstGeom>
        </p:spPr>
        <p:txBody>
          <a:bodyPr wrap="square" lIns="91425" tIns="91425" rIns="91425" bIns="91425" anchor="t"/>
          <a:lstStyle/>
          <a:p>
            <a:pPr lvl="0" algn="l">
              <a:lnSpc>
                <a:spcPct val="90000"/>
              </a:lnSpc>
              <a:spcBef>
                <a:spcPct val="0"/>
              </a:spcBef>
              <a:spcAft>
                <a:spcPct val="0"/>
              </a:spcAft>
            </a:pPr>
            <a:r>
              <a:rPr lang="en-US" sz="3600" b="0" i="0" u="none" dirty="0">
                <a:solidFill>
                  <a:srgbClr val="FFFFFF"/>
                </a:solidFill>
                <a:latin typeface="Calibri"/>
              </a:rPr>
              <a:t>Engaging in activities or practices that help  </a:t>
            </a:r>
            <a:r>
              <a:rPr lang="en-US" sz="3600" dirty="0">
                <a:solidFill>
                  <a:srgbClr val="FFFFFF"/>
                </a:solidFill>
                <a:latin typeface="Calibri"/>
              </a:rPr>
              <a:t>   </a:t>
            </a:r>
          </a:p>
          <a:p>
            <a:pPr lvl="0" algn="l">
              <a:lnSpc>
                <a:spcPct val="90000"/>
              </a:lnSpc>
              <a:spcBef>
                <a:spcPct val="0"/>
              </a:spcBef>
              <a:spcAft>
                <a:spcPct val="0"/>
              </a:spcAft>
            </a:pPr>
            <a:r>
              <a:rPr lang="en-US" sz="3600" b="0" i="0" u="none" dirty="0">
                <a:solidFill>
                  <a:srgbClr val="FFFFFF"/>
                </a:solidFill>
                <a:latin typeface="Calibri"/>
              </a:rPr>
              <a:t>limit or reduce stress:</a:t>
            </a:r>
          </a:p>
          <a:p>
            <a:pPr marL="457200" lvl="8" indent="-457200">
              <a:lnSpc>
                <a:spcPct val="90000"/>
              </a:lnSpc>
              <a:spcBef>
                <a:spcPct val="0"/>
              </a:spcBef>
              <a:spcAft>
                <a:spcPct val="0"/>
              </a:spcAft>
              <a:buFont typeface="Arial" panose="020B0604020202020204" pitchFamily="34" charset="0"/>
              <a:buChar char="•"/>
            </a:pPr>
            <a:r>
              <a:rPr lang="en-US" sz="3600" b="0" i="0" u="none" dirty="0">
                <a:solidFill>
                  <a:srgbClr val="FFFFFF"/>
                </a:solidFill>
                <a:latin typeface="Calibri"/>
              </a:rPr>
              <a:t>Physical 	</a:t>
            </a:r>
            <a:endParaRPr lang="en-US" sz="3600" dirty="0">
              <a:solidFill>
                <a:srgbClr val="FFFFFF"/>
              </a:solidFill>
              <a:latin typeface="Calibri"/>
            </a:endParaRPr>
          </a:p>
          <a:p>
            <a:pPr marL="457200" lvl="8" indent="-457200">
              <a:lnSpc>
                <a:spcPct val="90000"/>
              </a:lnSpc>
              <a:spcBef>
                <a:spcPct val="0"/>
              </a:spcBef>
              <a:spcAft>
                <a:spcPct val="0"/>
              </a:spcAft>
              <a:buFont typeface="Arial" panose="020B0604020202020204" pitchFamily="34" charset="0"/>
              <a:buChar char="•"/>
            </a:pPr>
            <a:r>
              <a:rPr lang="en-US" sz="3600" b="0" i="0" u="none" dirty="0">
                <a:solidFill>
                  <a:srgbClr val="FFFFFF"/>
                </a:solidFill>
                <a:latin typeface="Calibri"/>
              </a:rPr>
              <a:t>Emotional</a:t>
            </a:r>
          </a:p>
          <a:p>
            <a:pPr marL="457200" lvl="8" indent="-457200">
              <a:lnSpc>
                <a:spcPct val="90000"/>
              </a:lnSpc>
              <a:spcBef>
                <a:spcPct val="0"/>
              </a:spcBef>
              <a:spcAft>
                <a:spcPct val="0"/>
              </a:spcAft>
              <a:buFont typeface="Arial" panose="020B0604020202020204" pitchFamily="34" charset="0"/>
              <a:buChar char="•"/>
            </a:pPr>
            <a:r>
              <a:rPr lang="en-US" sz="3600" dirty="0">
                <a:solidFill>
                  <a:srgbClr val="FFFFFF"/>
                </a:solidFill>
                <a:latin typeface="Calibri"/>
              </a:rPr>
              <a:t>Spiritual</a:t>
            </a:r>
          </a:p>
          <a:p>
            <a:pPr marL="457200" lvl="8" indent="-457200">
              <a:lnSpc>
                <a:spcPct val="90000"/>
              </a:lnSpc>
              <a:spcBef>
                <a:spcPct val="0"/>
              </a:spcBef>
              <a:spcAft>
                <a:spcPct val="0"/>
              </a:spcAft>
              <a:buFont typeface="Arial" panose="020B0604020202020204" pitchFamily="34" charset="0"/>
              <a:buChar char="•"/>
            </a:pPr>
            <a:r>
              <a:rPr lang="en-US" sz="3600" b="0" i="0" u="none" dirty="0">
                <a:solidFill>
                  <a:srgbClr val="FFFFFF"/>
                </a:solidFill>
                <a:latin typeface="Calibri"/>
              </a:rPr>
              <a:t>Intellectual </a:t>
            </a:r>
          </a:p>
          <a:p>
            <a:pPr marL="457200" lvl="8" indent="-457200">
              <a:lnSpc>
                <a:spcPct val="90000"/>
              </a:lnSpc>
              <a:spcBef>
                <a:spcPct val="0"/>
              </a:spcBef>
              <a:spcAft>
                <a:spcPct val="0"/>
              </a:spcAft>
              <a:buFont typeface="Arial" panose="020B0604020202020204" pitchFamily="34" charset="0"/>
              <a:buChar char="•"/>
            </a:pPr>
            <a:r>
              <a:rPr lang="en-US" sz="3600" dirty="0">
                <a:solidFill>
                  <a:srgbClr val="FFFFFF"/>
                </a:solidFill>
                <a:latin typeface="Calibri"/>
              </a:rPr>
              <a:t>Social </a:t>
            </a:r>
          </a:p>
          <a:p>
            <a:pPr marL="457200" lvl="8" indent="-457200">
              <a:lnSpc>
                <a:spcPct val="90000"/>
              </a:lnSpc>
              <a:spcBef>
                <a:spcPct val="0"/>
              </a:spcBef>
              <a:spcAft>
                <a:spcPct val="0"/>
              </a:spcAft>
              <a:buFont typeface="Arial" panose="020B0604020202020204" pitchFamily="34" charset="0"/>
              <a:buChar char="•"/>
            </a:pPr>
            <a:r>
              <a:rPr lang="en-US" sz="3600" b="0" i="0" u="none" dirty="0">
                <a:solidFill>
                  <a:srgbClr val="FFFFFF"/>
                </a:solidFill>
                <a:latin typeface="Calibri"/>
              </a:rPr>
              <a:t>Relational</a:t>
            </a:r>
          </a:p>
          <a:p>
            <a:pPr marL="457200" lvl="8" indent="-457200">
              <a:lnSpc>
                <a:spcPct val="90000"/>
              </a:lnSpc>
              <a:spcBef>
                <a:spcPct val="0"/>
              </a:spcBef>
              <a:spcAft>
                <a:spcPct val="0"/>
              </a:spcAft>
              <a:buFont typeface="Arial" panose="020B0604020202020204" pitchFamily="34" charset="0"/>
              <a:buChar char="•"/>
            </a:pPr>
            <a:r>
              <a:rPr lang="en-US" sz="3600" dirty="0">
                <a:solidFill>
                  <a:srgbClr val="FFFFFF"/>
                </a:solidFill>
                <a:latin typeface="Calibri"/>
              </a:rPr>
              <a:t>Safety and Security </a:t>
            </a:r>
            <a:r>
              <a:rPr lang="en-US" sz="3600" b="0" i="0" u="none" dirty="0">
                <a:solidFill>
                  <a:srgbClr val="FFFFFF"/>
                </a:solidFill>
                <a:latin typeface="Calibri"/>
              </a:rPr>
              <a:t> </a:t>
            </a:r>
          </a:p>
        </p:txBody>
      </p:sp>
      <p:sp>
        <p:nvSpPr>
          <p:cNvPr id="6" name="TextBox 5"/>
          <p:cNvSpPr txBox="1"/>
          <p:nvPr/>
        </p:nvSpPr>
        <p:spPr>
          <a:xfrm>
            <a:off x="0" y="6756400"/>
            <a:ext cx="12179300" cy="91440"/>
          </a:xfrm>
          <a:prstGeom prst="rect">
            <a:avLst/>
          </a:prstGeom>
        </p:spPr>
        <p:txBody>
          <a:bodyPr wrap="none" lIns="237877" tIns="0" rIns="237877" bIns="0" anchor="t"/>
          <a:lstStyle/>
          <a:p>
            <a:pPr algn="l"/>
            <a:r>
              <a:rPr lang="en-US" sz="600" b="1" dirty="0">
                <a:solidFill>
                  <a:srgbClr val="FFFFFF"/>
                </a:solidFill>
                <a:latin typeface="Calibri"/>
              </a:rPr>
              <a:t>cc: arturodonate - https://www.flickr.com/photos/15790252@N06</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79300" cy="6858000"/>
          </a:xfrm>
          <a:prstGeom prst="rect">
            <a:avLst/>
          </a:prstGeom>
        </p:spPr>
      </p:pic>
      <p:pic>
        <p:nvPicPr>
          <p:cNvPr id="3" name="Picture 2"/>
          <p:cNvPicPr>
            <a:picLocks noChangeAspect="1"/>
          </p:cNvPicPr>
          <p:nvPr/>
        </p:nvPicPr>
        <p:blipFill>
          <a:blip r:embed="rId4"/>
          <a:stretch>
            <a:fillRect/>
          </a:stretch>
        </p:blipFill>
        <p:spPr>
          <a:xfrm>
            <a:off x="0" y="0"/>
            <a:ext cx="12179300" cy="6858000"/>
          </a:xfrm>
          <a:prstGeom prst="rect">
            <a:avLst/>
          </a:prstGeom>
        </p:spPr>
      </p:pic>
      <p:sp>
        <p:nvSpPr>
          <p:cNvPr id="4" name="TextBox 3"/>
          <p:cNvSpPr txBox="1"/>
          <p:nvPr/>
        </p:nvSpPr>
        <p:spPr>
          <a:xfrm>
            <a:off x="0" y="475754"/>
            <a:ext cx="12179300" cy="1203960"/>
          </a:xfrm>
          <a:prstGeom prst="rect">
            <a:avLst/>
          </a:prstGeom>
        </p:spPr>
        <p:txBody>
          <a:bodyPr wrap="none" lIns="237877" tIns="0" rIns="237877" bIns="0" anchor="t"/>
          <a:lstStyle/>
          <a:p>
            <a:pPr algn="ctr"/>
            <a:r>
              <a:rPr lang="en-US" sz="7900" b="1" dirty="0">
                <a:solidFill>
                  <a:srgbClr val="FFFFFF"/>
                </a:solidFill>
                <a:effectLst>
                  <a:outerShdw blurRad="20000" dist="30000" dir="2700000">
                    <a:srgbClr val="000000">
                      <a:alpha val="80000"/>
                    </a:srgbClr>
                  </a:outerShdw>
                </a:effectLst>
                <a:latin typeface="Calibri"/>
              </a:rPr>
              <a:t>Emotional Self-Care</a:t>
            </a:r>
          </a:p>
        </p:txBody>
      </p:sp>
      <p:sp>
        <p:nvSpPr>
          <p:cNvPr id="5" name="TextBox 4"/>
          <p:cNvSpPr txBox="1"/>
          <p:nvPr/>
        </p:nvSpPr>
        <p:spPr>
          <a:xfrm>
            <a:off x="237877" y="2155468"/>
            <a:ext cx="11703546" cy="3239313"/>
          </a:xfrm>
          <a:prstGeom prst="rect">
            <a:avLst/>
          </a:prstGeom>
        </p:spPr>
        <p:txBody>
          <a:bodyPr wrap="square">
            <a:normAutofit/>
          </a:bodyPr>
          <a:lstStyle/>
          <a:p>
            <a:pPr marL="48369" algn="ctr">
              <a:lnSpc>
                <a:spcPct val="107200"/>
              </a:lnSpc>
            </a:pPr>
            <a:r>
              <a:rPr lang="en-US" sz="5400" b="0" dirty="0">
                <a:solidFill>
                  <a:srgbClr val="FFFFFF"/>
                </a:solidFill>
                <a:effectLst>
                  <a:outerShdw blurRad="20000" dist="30000" dir="2700000">
                    <a:srgbClr val="000000">
                      <a:alpha val="75000"/>
                    </a:srgbClr>
                  </a:outerShdw>
                </a:effectLst>
                <a:latin typeface="Calibri"/>
              </a:rPr>
              <a:t>Identifying, accepting, and expressing a range of emotions</a:t>
            </a:r>
          </a:p>
        </p:txBody>
      </p:sp>
      <p:sp>
        <p:nvSpPr>
          <p:cNvPr id="6" name="TextBox 5"/>
          <p:cNvSpPr txBox="1"/>
          <p:nvPr/>
        </p:nvSpPr>
        <p:spPr>
          <a:xfrm>
            <a:off x="0" y="6756400"/>
            <a:ext cx="12179300" cy="91440"/>
          </a:xfrm>
          <a:prstGeom prst="rect">
            <a:avLst/>
          </a:prstGeom>
        </p:spPr>
        <p:txBody>
          <a:bodyPr wrap="none" lIns="237877" tIns="0" rIns="237877" bIns="0" anchor="t"/>
          <a:lstStyle/>
          <a:p>
            <a:pPr algn="l"/>
            <a:r>
              <a:rPr lang="en-US" sz="600" b="1" dirty="0">
                <a:solidFill>
                  <a:srgbClr val="FFFFFF"/>
                </a:solidFill>
                <a:latin typeface="Calibri"/>
              </a:rPr>
              <a:t>cc: -Reji - https://www.flickr.com/photos/27365066@N02</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79300" cy="6858000"/>
          </a:xfrm>
          <a:prstGeom prst="rect">
            <a:avLst/>
          </a:prstGeom>
        </p:spPr>
      </p:pic>
      <p:pic>
        <p:nvPicPr>
          <p:cNvPr id="3" name="Picture 2"/>
          <p:cNvPicPr>
            <a:picLocks noChangeAspect="1"/>
          </p:cNvPicPr>
          <p:nvPr/>
        </p:nvPicPr>
        <p:blipFill>
          <a:blip r:embed="rId4"/>
          <a:stretch>
            <a:fillRect/>
          </a:stretch>
        </p:blipFill>
        <p:spPr>
          <a:xfrm>
            <a:off x="0" y="0"/>
            <a:ext cx="12179300" cy="6858000"/>
          </a:xfrm>
          <a:prstGeom prst="rect">
            <a:avLst/>
          </a:prstGeom>
        </p:spPr>
      </p:pic>
      <p:sp>
        <p:nvSpPr>
          <p:cNvPr id="4" name="TextBox 3"/>
          <p:cNvSpPr txBox="1"/>
          <p:nvPr/>
        </p:nvSpPr>
        <p:spPr>
          <a:xfrm>
            <a:off x="609600" y="381000"/>
            <a:ext cx="10285412" cy="1143000"/>
          </a:xfrm>
          <a:prstGeom prst="rect">
            <a:avLst/>
          </a:prstGeom>
        </p:spPr>
        <p:txBody>
          <a:bodyPr wrap="square" lIns="91425" tIns="45700" rIns="91425" bIns="45700" anchor="b"/>
          <a:lstStyle/>
          <a:p>
            <a:pPr indent="0" algn="l">
              <a:lnSpc>
                <a:spcPct val="90000"/>
              </a:lnSpc>
              <a:spcBef>
                <a:spcPct val="0"/>
              </a:spcBef>
              <a:spcAft>
                <a:spcPct val="0"/>
              </a:spcAft>
            </a:pPr>
            <a:r>
              <a:rPr lang="en-US" sz="5400" b="1" i="0" u="none" dirty="0">
                <a:solidFill>
                  <a:srgbClr val="FFFFFF"/>
                </a:solidFill>
                <a:latin typeface="Calibri"/>
              </a:rPr>
              <a:t>Self-Care: Importance for Educators</a:t>
            </a:r>
          </a:p>
        </p:txBody>
      </p:sp>
      <p:sp>
        <p:nvSpPr>
          <p:cNvPr id="5" name="TextBox 4"/>
          <p:cNvSpPr txBox="1"/>
          <p:nvPr/>
        </p:nvSpPr>
        <p:spPr>
          <a:xfrm>
            <a:off x="609600" y="1676400"/>
            <a:ext cx="10756900" cy="5069840"/>
          </a:xfrm>
          <a:prstGeom prst="rect">
            <a:avLst/>
          </a:prstGeom>
        </p:spPr>
        <p:txBody>
          <a:bodyPr wrap="square" lIns="91425" tIns="91425" rIns="91425" bIns="91425" anchor="t"/>
          <a:lstStyle/>
          <a:p>
            <a:pPr lvl="0" algn="l">
              <a:lnSpc>
                <a:spcPct val="150000"/>
              </a:lnSpc>
              <a:spcBef>
                <a:spcPct val="0"/>
              </a:spcBef>
              <a:spcAft>
                <a:spcPct val="0"/>
              </a:spcAft>
            </a:pPr>
            <a:r>
              <a:rPr lang="en-US" sz="4000" b="1" i="0" u="none" dirty="0">
                <a:solidFill>
                  <a:srgbClr val="FFFFFF"/>
                </a:solidFill>
                <a:latin typeface="Calibri"/>
              </a:rPr>
              <a:t>Improves educator well being, which influences: </a:t>
            </a:r>
            <a:endParaRPr lang="en-US" sz="4000" b="1" dirty="0">
              <a:solidFill>
                <a:srgbClr val="FFFFFF"/>
              </a:solidFill>
              <a:latin typeface="Calibri"/>
            </a:endParaRPr>
          </a:p>
          <a:p>
            <a:pPr lvl="1" indent="-419100">
              <a:lnSpc>
                <a:spcPct val="150000"/>
              </a:lnSpc>
              <a:spcBef>
                <a:spcPct val="0"/>
              </a:spcBef>
              <a:spcAft>
                <a:spcPct val="0"/>
              </a:spcAft>
              <a:buFont typeface="Arial"/>
              <a:buChar char="•"/>
            </a:pPr>
            <a:r>
              <a:rPr lang="en-US" sz="4000" b="1" i="0" u="none" dirty="0">
                <a:solidFill>
                  <a:srgbClr val="FFFFFF"/>
                </a:solidFill>
                <a:latin typeface="Calibri"/>
              </a:rPr>
              <a:t>educator burnout </a:t>
            </a:r>
          </a:p>
          <a:p>
            <a:pPr lvl="1" indent="-419100">
              <a:lnSpc>
                <a:spcPct val="150000"/>
              </a:lnSpc>
              <a:spcBef>
                <a:spcPct val="0"/>
              </a:spcBef>
              <a:spcAft>
                <a:spcPct val="0"/>
              </a:spcAft>
              <a:buFont typeface="Arial"/>
              <a:buChar char="•"/>
            </a:pPr>
            <a:r>
              <a:rPr lang="en-US" sz="4000" b="1" i="0" u="none" dirty="0">
                <a:solidFill>
                  <a:srgbClr val="FFFFFF"/>
                </a:solidFill>
                <a:latin typeface="Calibri"/>
              </a:rPr>
              <a:t>educator retention</a:t>
            </a:r>
          </a:p>
          <a:p>
            <a:pPr lvl="1" indent="-419100">
              <a:lnSpc>
                <a:spcPct val="150000"/>
              </a:lnSpc>
              <a:spcBef>
                <a:spcPct val="0"/>
              </a:spcBef>
              <a:spcAft>
                <a:spcPct val="0"/>
              </a:spcAft>
              <a:buFont typeface="Arial"/>
              <a:buChar char="•"/>
            </a:pPr>
            <a:r>
              <a:rPr lang="en-US" sz="4000" b="1" i="0" u="none" dirty="0">
                <a:solidFill>
                  <a:srgbClr val="FFFFFF"/>
                </a:solidFill>
                <a:latin typeface="Calibri"/>
              </a:rPr>
              <a:t>classroom climate</a:t>
            </a:r>
          </a:p>
          <a:p>
            <a:pPr lvl="1" indent="-419100">
              <a:lnSpc>
                <a:spcPct val="150000"/>
              </a:lnSpc>
              <a:spcBef>
                <a:spcPct val="0"/>
              </a:spcBef>
              <a:spcAft>
                <a:spcPct val="0"/>
              </a:spcAft>
              <a:buFont typeface="Arial"/>
              <a:buChar char="•"/>
            </a:pPr>
            <a:r>
              <a:rPr lang="en-US" sz="4000" b="1" i="0" u="none" dirty="0">
                <a:solidFill>
                  <a:srgbClr val="FFFFFF"/>
                </a:solidFill>
                <a:latin typeface="Calibri"/>
              </a:rPr>
              <a:t>student outcomes  </a:t>
            </a:r>
          </a:p>
        </p:txBody>
      </p:sp>
      <p:sp>
        <p:nvSpPr>
          <p:cNvPr id="6" name="TextBox 5"/>
          <p:cNvSpPr txBox="1"/>
          <p:nvPr/>
        </p:nvSpPr>
        <p:spPr>
          <a:xfrm>
            <a:off x="0" y="6756400"/>
            <a:ext cx="12179300" cy="91440"/>
          </a:xfrm>
          <a:prstGeom prst="rect">
            <a:avLst/>
          </a:prstGeom>
        </p:spPr>
        <p:txBody>
          <a:bodyPr wrap="none" lIns="237877" tIns="0" rIns="237877" bIns="0" anchor="t"/>
          <a:lstStyle/>
          <a:p>
            <a:pPr algn="l"/>
            <a:r>
              <a:rPr lang="en-US" sz="600" b="1" dirty="0">
                <a:solidFill>
                  <a:srgbClr val="FFFFFF"/>
                </a:solidFill>
                <a:latin typeface="Calibri"/>
              </a:rPr>
              <a:t>cc: City of Seattle Community Tech - https://www.flickr.com/photos/67840815@N05</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1293825" y="381000"/>
            <a:ext cx="9601200" cy="9690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Arial"/>
              <a:buNone/>
            </a:pPr>
            <a:r>
              <a:rPr lang="en-US" sz="5400" b="1" i="0" u="none" strike="noStrike" cap="none" dirty="0">
                <a:solidFill>
                  <a:schemeClr val="dk1"/>
                </a:solidFill>
                <a:latin typeface="+mn-lt"/>
                <a:ea typeface="Arial"/>
                <a:cs typeface="Arial"/>
                <a:sym typeface="Arial"/>
              </a:rPr>
              <a:t>Prosocial Model</a:t>
            </a:r>
          </a:p>
        </p:txBody>
      </p:sp>
      <p:pic>
        <p:nvPicPr>
          <p:cNvPr id="121" name="Shape 121" descr="figure11.pn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537100" y="1350000"/>
            <a:ext cx="7114625" cy="5334000"/>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79300" cy="6858000"/>
          </a:xfrm>
          <a:prstGeom prst="rect">
            <a:avLst/>
          </a:prstGeom>
        </p:spPr>
      </p:pic>
      <p:pic>
        <p:nvPicPr>
          <p:cNvPr id="3" name="Picture 2"/>
          <p:cNvPicPr>
            <a:picLocks noChangeAspect="1"/>
          </p:cNvPicPr>
          <p:nvPr/>
        </p:nvPicPr>
        <p:blipFill>
          <a:blip r:embed="rId4"/>
          <a:stretch>
            <a:fillRect/>
          </a:stretch>
        </p:blipFill>
        <p:spPr>
          <a:xfrm>
            <a:off x="0" y="0"/>
            <a:ext cx="12179300" cy="6858000"/>
          </a:xfrm>
          <a:prstGeom prst="rect">
            <a:avLst/>
          </a:prstGeom>
        </p:spPr>
      </p:pic>
      <p:sp>
        <p:nvSpPr>
          <p:cNvPr id="4" name="TextBox 3"/>
          <p:cNvSpPr txBox="1"/>
          <p:nvPr/>
        </p:nvSpPr>
        <p:spPr>
          <a:xfrm>
            <a:off x="945100" y="381000"/>
            <a:ext cx="11243726" cy="1143000"/>
          </a:xfrm>
          <a:prstGeom prst="rect">
            <a:avLst/>
          </a:prstGeom>
          <a:solidFill>
            <a:schemeClr val="bg2">
              <a:alpha val="14000"/>
            </a:schemeClr>
          </a:solidFill>
        </p:spPr>
        <p:txBody>
          <a:bodyPr wrap="square" lIns="91425" tIns="45700" rIns="91425" bIns="45700" anchor="b"/>
          <a:lstStyle/>
          <a:p>
            <a:pPr indent="0" algn="l">
              <a:lnSpc>
                <a:spcPct val="90000"/>
              </a:lnSpc>
              <a:spcBef>
                <a:spcPct val="0"/>
              </a:spcBef>
              <a:spcAft>
                <a:spcPct val="0"/>
              </a:spcAft>
            </a:pPr>
            <a:r>
              <a:rPr lang="en-US" sz="4800" b="1" i="0" u="none" dirty="0">
                <a:solidFill>
                  <a:srgbClr val="FFFFFF"/>
                </a:solidFill>
                <a:latin typeface="Calibri"/>
              </a:rPr>
              <a:t>THINK-PAIR-SHARE : Scenario</a:t>
            </a:r>
          </a:p>
        </p:txBody>
      </p:sp>
      <p:sp>
        <p:nvSpPr>
          <p:cNvPr id="5" name="TextBox 4"/>
          <p:cNvSpPr txBox="1"/>
          <p:nvPr/>
        </p:nvSpPr>
        <p:spPr>
          <a:xfrm>
            <a:off x="945100" y="1905000"/>
            <a:ext cx="10832100" cy="4072400"/>
          </a:xfrm>
          <a:prstGeom prst="rect">
            <a:avLst/>
          </a:prstGeom>
        </p:spPr>
        <p:txBody>
          <a:bodyPr wrap="square" lIns="91425" tIns="91425" rIns="91425" bIns="91425" anchor="t"/>
          <a:lstStyle/>
          <a:p>
            <a:pPr indent="0" algn="l">
              <a:lnSpc>
                <a:spcPct val="100000"/>
              </a:lnSpc>
              <a:spcBef>
                <a:spcPct val="0"/>
              </a:spcBef>
              <a:spcAft>
                <a:spcPct val="0"/>
              </a:spcAft>
            </a:pPr>
            <a:r>
              <a:rPr lang="en-US" sz="2800" b="1" i="0" u="none" dirty="0">
                <a:solidFill>
                  <a:srgbClr val="FFFFFF"/>
                </a:solidFill>
                <a:latin typeface="Calibri"/>
              </a:rPr>
              <a:t>Before Work:</a:t>
            </a:r>
          </a:p>
          <a:p>
            <a:pPr indent="0" algn="l">
              <a:lnSpc>
                <a:spcPct val="100000"/>
              </a:lnSpc>
              <a:spcBef>
                <a:spcPct val="0"/>
              </a:spcBef>
              <a:spcAft>
                <a:spcPct val="0"/>
              </a:spcAft>
            </a:pPr>
            <a:r>
              <a:rPr lang="en-US" sz="2800" b="0" i="0" u="none" dirty="0">
                <a:solidFill>
                  <a:srgbClr val="FFFFFF"/>
                </a:solidFill>
                <a:latin typeface="Calibri"/>
              </a:rPr>
              <a:t>Your alarm clock doesn’t go off </a:t>
            </a:r>
          </a:p>
          <a:p>
            <a:pPr indent="0" algn="l">
              <a:lnSpc>
                <a:spcPct val="100000"/>
              </a:lnSpc>
              <a:spcBef>
                <a:spcPct val="0"/>
              </a:spcBef>
              <a:spcAft>
                <a:spcPct val="0"/>
              </a:spcAft>
            </a:pPr>
            <a:r>
              <a:rPr lang="en-US" sz="2800" b="0" i="0" u="none" dirty="0">
                <a:solidFill>
                  <a:srgbClr val="FFFFFF"/>
                </a:solidFill>
                <a:latin typeface="Calibri"/>
              </a:rPr>
              <a:t>You’re rushing to get yourself and your children ready for the day </a:t>
            </a:r>
          </a:p>
          <a:p>
            <a:pPr indent="0" algn="l">
              <a:lnSpc>
                <a:spcPct val="100000"/>
              </a:lnSpc>
              <a:spcBef>
                <a:spcPct val="0"/>
              </a:spcBef>
              <a:spcAft>
                <a:spcPct val="0"/>
              </a:spcAft>
            </a:pPr>
            <a:r>
              <a:rPr lang="en-US" sz="2800" b="0" i="0" u="none" dirty="0">
                <a:solidFill>
                  <a:srgbClr val="FFFFFF"/>
                </a:solidFill>
                <a:latin typeface="Calibri"/>
              </a:rPr>
              <a:t>There is a traffic jam due to a car accident on the way to work</a:t>
            </a:r>
          </a:p>
          <a:p>
            <a:pPr indent="0" algn="l">
              <a:lnSpc>
                <a:spcPct val="100000"/>
              </a:lnSpc>
              <a:spcBef>
                <a:spcPct val="0"/>
              </a:spcBef>
              <a:spcAft>
                <a:spcPct val="0"/>
              </a:spcAft>
            </a:pPr>
            <a:r>
              <a:rPr lang="en-US" sz="2800" b="0" i="0" u="none" dirty="0">
                <a:solidFill>
                  <a:srgbClr val="FFFFFF"/>
                </a:solidFill>
                <a:latin typeface="Calibri"/>
              </a:rPr>
              <a:t>You are now very late for work</a:t>
            </a:r>
          </a:p>
          <a:p>
            <a:pPr indent="0" algn="l">
              <a:lnSpc>
                <a:spcPct val="100000"/>
              </a:lnSpc>
              <a:spcBef>
                <a:spcPct val="0"/>
              </a:spcBef>
              <a:spcAft>
                <a:spcPct val="0"/>
              </a:spcAft>
            </a:pPr>
            <a:endParaRPr lang="en-US" sz="2800" b="0" i="0" u="none" dirty="0">
              <a:solidFill>
                <a:srgbClr val="FFFFFF"/>
              </a:solidFill>
              <a:latin typeface="Calibri"/>
            </a:endParaRPr>
          </a:p>
          <a:p>
            <a:pPr indent="0" algn="l">
              <a:lnSpc>
                <a:spcPct val="100000"/>
              </a:lnSpc>
              <a:spcBef>
                <a:spcPct val="0"/>
              </a:spcBef>
              <a:spcAft>
                <a:spcPct val="0"/>
              </a:spcAft>
            </a:pPr>
            <a:r>
              <a:rPr lang="en-US" sz="2800" b="1" i="0" u="none" dirty="0">
                <a:solidFill>
                  <a:srgbClr val="FFFFFF"/>
                </a:solidFill>
                <a:latin typeface="Calibri"/>
              </a:rPr>
              <a:t>During Work:</a:t>
            </a:r>
          </a:p>
          <a:p>
            <a:pPr indent="0" algn="l">
              <a:lnSpc>
                <a:spcPct val="100000"/>
              </a:lnSpc>
              <a:spcBef>
                <a:spcPct val="0"/>
              </a:spcBef>
              <a:spcAft>
                <a:spcPct val="0"/>
              </a:spcAft>
            </a:pPr>
            <a:r>
              <a:rPr lang="en-US" sz="2800" b="0" i="0" u="none" dirty="0">
                <a:solidFill>
                  <a:srgbClr val="FFFFFF"/>
                </a:solidFill>
                <a:latin typeface="Calibri"/>
              </a:rPr>
              <a:t>A child has hit another child and both children are crying and screaming</a:t>
            </a:r>
          </a:p>
          <a:p>
            <a:pPr indent="0" algn="l">
              <a:lnSpc>
                <a:spcPct val="100000"/>
              </a:lnSpc>
              <a:spcBef>
                <a:spcPct val="0"/>
              </a:spcBef>
              <a:spcAft>
                <a:spcPct val="0"/>
              </a:spcAft>
            </a:pPr>
            <a:endParaRPr lang="en-US" sz="2400" b="0" i="0" u="none" dirty="0">
              <a:solidFill>
                <a:srgbClr val="FFFFFF"/>
              </a:solidFill>
              <a:latin typeface="Calibri"/>
            </a:endParaRPr>
          </a:p>
          <a:p>
            <a:pPr indent="0" algn="ctr">
              <a:lnSpc>
                <a:spcPct val="100000"/>
              </a:lnSpc>
              <a:spcBef>
                <a:spcPct val="0"/>
              </a:spcBef>
              <a:spcAft>
                <a:spcPct val="0"/>
              </a:spcAft>
            </a:pPr>
            <a:r>
              <a:rPr lang="en-US" sz="3600" b="1" i="0" u="none" dirty="0">
                <a:solidFill>
                  <a:srgbClr val="FFFFFF"/>
                </a:solidFill>
                <a:latin typeface="Calibri"/>
              </a:rPr>
              <a:t>How do you respond?</a:t>
            </a:r>
          </a:p>
          <a:p>
            <a:pPr indent="0" algn="l">
              <a:lnSpc>
                <a:spcPct val="100000"/>
              </a:lnSpc>
              <a:spcBef>
                <a:spcPct val="0"/>
              </a:spcBef>
              <a:spcAft>
                <a:spcPct val="0"/>
              </a:spcAft>
            </a:pPr>
            <a:r>
              <a:rPr lang="en-US" sz="2400" b="0" i="0" u="none" dirty="0">
                <a:solidFill>
                  <a:srgbClr val="FFFFFF"/>
                </a:solidFill>
                <a:latin typeface="Calibri"/>
              </a:rPr>
              <a:t> </a:t>
            </a:r>
          </a:p>
        </p:txBody>
      </p:sp>
      <p:sp>
        <p:nvSpPr>
          <p:cNvPr id="6" name="TextBox 5"/>
          <p:cNvSpPr txBox="1"/>
          <p:nvPr/>
        </p:nvSpPr>
        <p:spPr>
          <a:xfrm>
            <a:off x="0" y="6756400"/>
            <a:ext cx="12179300" cy="91440"/>
          </a:xfrm>
          <a:prstGeom prst="rect">
            <a:avLst/>
          </a:prstGeom>
        </p:spPr>
        <p:txBody>
          <a:bodyPr wrap="none" lIns="237877" tIns="0" rIns="237877" bIns="0" anchor="t"/>
          <a:lstStyle/>
          <a:p>
            <a:pPr algn="l"/>
            <a:r>
              <a:rPr lang="en-US" sz="600" b="1" dirty="0">
                <a:solidFill>
                  <a:srgbClr val="FFFFFF"/>
                </a:solidFill>
                <a:latin typeface="Calibri"/>
              </a:rPr>
              <a:t>cc: Hernan Piñera - https://www.flickr.com/photos/67430875@N03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79300" cy="6858000"/>
          </a:xfrm>
          <a:prstGeom prst="rect">
            <a:avLst/>
          </a:prstGeom>
        </p:spPr>
      </p:pic>
      <p:pic>
        <p:nvPicPr>
          <p:cNvPr id="3" name="Picture 2"/>
          <p:cNvPicPr>
            <a:picLocks noChangeAspect="1"/>
          </p:cNvPicPr>
          <p:nvPr/>
        </p:nvPicPr>
        <p:blipFill>
          <a:blip r:embed="rId4"/>
          <a:stretch>
            <a:fillRect/>
          </a:stretch>
        </p:blipFill>
        <p:spPr>
          <a:xfrm>
            <a:off x="0" y="0"/>
            <a:ext cx="12179300" cy="6858000"/>
          </a:xfrm>
          <a:prstGeom prst="rect">
            <a:avLst/>
          </a:prstGeom>
        </p:spPr>
      </p:pic>
      <p:sp>
        <p:nvSpPr>
          <p:cNvPr id="4" name="TextBox 3"/>
          <p:cNvSpPr txBox="1"/>
          <p:nvPr/>
        </p:nvSpPr>
        <p:spPr>
          <a:xfrm>
            <a:off x="889000" y="475754"/>
            <a:ext cx="11290300" cy="1036320"/>
          </a:xfrm>
          <a:prstGeom prst="rect">
            <a:avLst/>
          </a:prstGeom>
        </p:spPr>
        <p:txBody>
          <a:bodyPr wrap="none" lIns="237877" tIns="0" rIns="237877" bIns="0" anchor="t"/>
          <a:lstStyle/>
          <a:p>
            <a:r>
              <a:rPr lang="en-US" sz="6000" b="1" dirty="0">
                <a:solidFill>
                  <a:srgbClr val="FFFFFF"/>
                </a:solidFill>
                <a:effectLst>
                  <a:outerShdw blurRad="20000" dist="30000" dir="2700000">
                    <a:srgbClr val="000000">
                      <a:alpha val="80000"/>
                    </a:srgbClr>
                  </a:outerShdw>
                </a:effectLst>
                <a:latin typeface="Calibri"/>
              </a:rPr>
              <a:t>Strategies</a:t>
            </a:r>
            <a:r>
              <a:rPr lang="en-US" sz="6800" b="1" dirty="0">
                <a:solidFill>
                  <a:srgbClr val="FFFFFF"/>
                </a:solidFill>
                <a:effectLst>
                  <a:outerShdw blurRad="20000" dist="30000" dir="2700000">
                    <a:srgbClr val="000000">
                      <a:alpha val="80000"/>
                    </a:srgbClr>
                  </a:outerShdw>
                </a:effectLst>
                <a:latin typeface="Calibri"/>
              </a:rPr>
              <a:t> For Self-Care</a:t>
            </a:r>
          </a:p>
        </p:txBody>
      </p:sp>
      <p:sp>
        <p:nvSpPr>
          <p:cNvPr id="5" name="TextBox 4"/>
          <p:cNvSpPr txBox="1"/>
          <p:nvPr/>
        </p:nvSpPr>
        <p:spPr>
          <a:xfrm>
            <a:off x="237877" y="1987828"/>
            <a:ext cx="11703546" cy="2163775"/>
          </a:xfrm>
          <a:prstGeom prst="rect">
            <a:avLst/>
          </a:prstGeom>
        </p:spPr>
        <p:txBody>
          <a:bodyPr wrap="square">
            <a:noAutofit/>
          </a:bodyPr>
          <a:lstStyle/>
          <a:p>
            <a:pPr marL="762000" indent="-713631" algn="l">
              <a:lnSpc>
                <a:spcPct val="107200"/>
              </a:lnSpc>
              <a:buFont typeface="Calibri"/>
              <a:buChar char="•"/>
            </a:pPr>
            <a:r>
              <a:rPr lang="en-US" sz="4400" b="0" dirty="0">
                <a:solidFill>
                  <a:srgbClr val="FFFFFF"/>
                </a:solidFill>
                <a:effectLst>
                  <a:outerShdw blurRad="20000" dist="30000" dir="2700000">
                    <a:srgbClr val="000000">
                      <a:alpha val="75000"/>
                    </a:srgbClr>
                  </a:outerShdw>
                </a:effectLst>
                <a:latin typeface="Calibri"/>
              </a:rPr>
              <a:t>Mindfulness</a:t>
            </a:r>
          </a:p>
          <a:p>
            <a:pPr marL="762000" indent="-713631" algn="l">
              <a:lnSpc>
                <a:spcPct val="107200"/>
              </a:lnSpc>
              <a:buFont typeface="Calibri"/>
              <a:buChar char="•"/>
            </a:pPr>
            <a:r>
              <a:rPr lang="en-US" sz="4400" b="0" dirty="0">
                <a:solidFill>
                  <a:srgbClr val="FFFFFF"/>
                </a:solidFill>
                <a:effectLst>
                  <a:outerShdw blurRad="20000" dist="30000" dir="2700000">
                    <a:srgbClr val="000000">
                      <a:alpha val="75000"/>
                    </a:srgbClr>
                  </a:outerShdw>
                </a:effectLst>
                <a:latin typeface="Calibri"/>
              </a:rPr>
              <a:t>Stress reduction activities</a:t>
            </a:r>
          </a:p>
        </p:txBody>
      </p:sp>
      <p:sp>
        <p:nvSpPr>
          <p:cNvPr id="6" name="TextBox 5"/>
          <p:cNvSpPr txBox="1"/>
          <p:nvPr/>
        </p:nvSpPr>
        <p:spPr>
          <a:xfrm>
            <a:off x="0" y="6756400"/>
            <a:ext cx="12179300" cy="91440"/>
          </a:xfrm>
          <a:prstGeom prst="rect">
            <a:avLst/>
          </a:prstGeom>
        </p:spPr>
        <p:txBody>
          <a:bodyPr wrap="none" lIns="237877" tIns="0" rIns="237877" bIns="0" anchor="t"/>
          <a:lstStyle/>
          <a:p>
            <a:pPr algn="l"/>
            <a:r>
              <a:rPr lang="en-US" sz="600" b="1" dirty="0">
                <a:solidFill>
                  <a:srgbClr val="FFFFFF"/>
                </a:solidFill>
                <a:latin typeface="Calibri"/>
              </a:rPr>
              <a:t>cc: dsevilla - https://www.flickr.com/photos/49014237@N00</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79300" cy="6858000"/>
          </a:xfrm>
          <a:prstGeom prst="rect">
            <a:avLst/>
          </a:prstGeom>
        </p:spPr>
      </p:pic>
      <p:pic>
        <p:nvPicPr>
          <p:cNvPr id="3" name="Picture 2"/>
          <p:cNvPicPr>
            <a:picLocks noChangeAspect="1"/>
          </p:cNvPicPr>
          <p:nvPr/>
        </p:nvPicPr>
        <p:blipFill>
          <a:blip r:embed="rId4"/>
          <a:stretch>
            <a:fillRect/>
          </a:stretch>
        </p:blipFill>
        <p:spPr>
          <a:xfrm>
            <a:off x="0" y="0"/>
            <a:ext cx="12179300" cy="6858000"/>
          </a:xfrm>
          <a:prstGeom prst="rect">
            <a:avLst/>
          </a:prstGeom>
        </p:spPr>
      </p:pic>
      <p:sp>
        <p:nvSpPr>
          <p:cNvPr id="4" name="TextBox 3"/>
          <p:cNvSpPr txBox="1"/>
          <p:nvPr/>
        </p:nvSpPr>
        <p:spPr>
          <a:xfrm>
            <a:off x="1293812" y="381000"/>
            <a:ext cx="9601200" cy="1143000"/>
          </a:xfrm>
          <a:prstGeom prst="rect">
            <a:avLst/>
          </a:prstGeom>
        </p:spPr>
        <p:txBody>
          <a:bodyPr wrap="square" lIns="91425" tIns="45700" rIns="91425" bIns="45700" anchor="b"/>
          <a:lstStyle/>
          <a:p>
            <a:pPr indent="0" algn="l">
              <a:lnSpc>
                <a:spcPct val="90000"/>
              </a:lnSpc>
              <a:spcBef>
                <a:spcPct val="0"/>
              </a:spcBef>
              <a:spcAft>
                <a:spcPct val="0"/>
              </a:spcAft>
            </a:pPr>
            <a:r>
              <a:rPr lang="en-US" sz="6000" b="1" i="0" u="none" dirty="0">
                <a:solidFill>
                  <a:srgbClr val="FFFFFF"/>
                </a:solidFill>
                <a:latin typeface="Calibri"/>
              </a:rPr>
              <a:t>Mindfulness</a:t>
            </a:r>
          </a:p>
        </p:txBody>
      </p:sp>
      <p:sp>
        <p:nvSpPr>
          <p:cNvPr id="5" name="TextBox 4"/>
          <p:cNvSpPr txBox="1"/>
          <p:nvPr/>
        </p:nvSpPr>
        <p:spPr>
          <a:xfrm>
            <a:off x="1605075" y="2107650"/>
            <a:ext cx="8876400" cy="1349700"/>
          </a:xfrm>
          <a:prstGeom prst="rect">
            <a:avLst/>
          </a:prstGeom>
        </p:spPr>
        <p:txBody>
          <a:bodyPr wrap="square" lIns="91425" tIns="91425" rIns="91425" bIns="91425" anchor="t"/>
          <a:lstStyle/>
          <a:p>
            <a:pPr indent="0" algn="l">
              <a:lnSpc>
                <a:spcPct val="100000"/>
              </a:lnSpc>
              <a:spcBef>
                <a:spcPct val="0"/>
              </a:spcBef>
              <a:spcAft>
                <a:spcPct val="0"/>
              </a:spcAft>
            </a:pPr>
            <a:endParaRPr/>
          </a:p>
        </p:txBody>
      </p:sp>
      <p:sp>
        <p:nvSpPr>
          <p:cNvPr id="6" name="TextBox 5"/>
          <p:cNvSpPr txBox="1"/>
          <p:nvPr/>
        </p:nvSpPr>
        <p:spPr>
          <a:xfrm>
            <a:off x="1066250" y="1619250"/>
            <a:ext cx="9233450" cy="3346450"/>
          </a:xfrm>
          <a:prstGeom prst="rect">
            <a:avLst/>
          </a:prstGeom>
        </p:spPr>
        <p:txBody>
          <a:bodyPr wrap="square" lIns="91425" tIns="91425" rIns="91425" bIns="91425" anchor="t"/>
          <a:lstStyle/>
          <a:p>
            <a:pPr lvl="0" indent="-419100" algn="l">
              <a:lnSpc>
                <a:spcPct val="100000"/>
              </a:lnSpc>
              <a:spcBef>
                <a:spcPct val="0"/>
              </a:spcBef>
              <a:spcAft>
                <a:spcPct val="0"/>
              </a:spcAft>
              <a:buFont typeface="Arial"/>
              <a:buChar char="•"/>
            </a:pPr>
            <a:r>
              <a:rPr lang="en-US" sz="4000" b="0" i="0" u="none" dirty="0">
                <a:solidFill>
                  <a:srgbClr val="FFFFFF"/>
                </a:solidFill>
                <a:latin typeface="Calibri"/>
              </a:rPr>
              <a:t>Developed over time with practice</a:t>
            </a:r>
          </a:p>
          <a:p>
            <a:pPr lvl="0" indent="-419100" algn="l">
              <a:lnSpc>
                <a:spcPct val="100000"/>
              </a:lnSpc>
              <a:spcBef>
                <a:spcPct val="0"/>
              </a:spcBef>
              <a:spcAft>
                <a:spcPct val="0"/>
              </a:spcAft>
              <a:buFont typeface="Arial"/>
              <a:buChar char="•"/>
            </a:pPr>
            <a:endParaRPr lang="en-US" sz="4000" b="0" i="0" u="none" dirty="0">
              <a:solidFill>
                <a:srgbClr val="FFFFFF"/>
              </a:solidFill>
              <a:latin typeface="Calibri"/>
            </a:endParaRPr>
          </a:p>
          <a:p>
            <a:pPr lvl="0" indent="-419100" algn="l">
              <a:lnSpc>
                <a:spcPct val="100000"/>
              </a:lnSpc>
              <a:spcBef>
                <a:spcPct val="0"/>
              </a:spcBef>
              <a:spcAft>
                <a:spcPct val="0"/>
              </a:spcAft>
              <a:buFont typeface="Arial"/>
              <a:buChar char="•"/>
            </a:pPr>
            <a:r>
              <a:rPr lang="en-US" sz="4000" b="0" i="0" u="none" dirty="0">
                <a:solidFill>
                  <a:srgbClr val="FFFFFF"/>
                </a:solidFill>
                <a:latin typeface="Calibri"/>
              </a:rPr>
              <a:t>Two components: </a:t>
            </a:r>
            <a:endParaRPr lang="en-US" sz="4000" dirty="0">
              <a:solidFill>
                <a:srgbClr val="FFFFFF"/>
              </a:solidFill>
              <a:latin typeface="Calibri"/>
            </a:endParaRPr>
          </a:p>
          <a:p>
            <a:pPr lvl="3" indent="-419100">
              <a:spcBef>
                <a:spcPct val="0"/>
              </a:spcBef>
              <a:spcAft>
                <a:spcPct val="0"/>
              </a:spcAft>
              <a:buFont typeface="Arial"/>
              <a:buChar char="•"/>
            </a:pPr>
            <a:r>
              <a:rPr lang="en-US" sz="4000" b="0" i="0" u="none" dirty="0">
                <a:solidFill>
                  <a:srgbClr val="FFFFFF"/>
                </a:solidFill>
                <a:latin typeface="Calibri"/>
              </a:rPr>
              <a:t>Self-regulation of attention/awareness</a:t>
            </a:r>
          </a:p>
          <a:p>
            <a:pPr lvl="3" indent="-419100">
              <a:spcBef>
                <a:spcPct val="0"/>
              </a:spcBef>
              <a:spcAft>
                <a:spcPct val="0"/>
              </a:spcAft>
              <a:buFont typeface="Arial"/>
              <a:buChar char="•"/>
            </a:pPr>
            <a:r>
              <a:rPr lang="en-US" sz="4000" b="0" i="0" u="none" dirty="0">
                <a:solidFill>
                  <a:srgbClr val="FFFFFF"/>
                </a:solidFill>
                <a:latin typeface="Calibri"/>
              </a:rPr>
              <a:t>Non-judgmental </a:t>
            </a:r>
          </a:p>
        </p:txBody>
      </p:sp>
      <p:sp>
        <p:nvSpPr>
          <p:cNvPr id="7" name="TextBox 6"/>
          <p:cNvSpPr txBox="1"/>
          <p:nvPr/>
        </p:nvSpPr>
        <p:spPr>
          <a:xfrm>
            <a:off x="0" y="6756400"/>
            <a:ext cx="12179300" cy="91440"/>
          </a:xfrm>
          <a:prstGeom prst="rect">
            <a:avLst/>
          </a:prstGeom>
        </p:spPr>
        <p:txBody>
          <a:bodyPr wrap="none" lIns="237877" tIns="0" rIns="237877" bIns="0" anchor="t"/>
          <a:lstStyle/>
          <a:p>
            <a:pPr algn="l"/>
            <a:r>
              <a:rPr lang="en-US" sz="600" b="1" dirty="0">
                <a:solidFill>
                  <a:srgbClr val="FFFFFF"/>
                </a:solidFill>
                <a:latin typeface="Calibri"/>
              </a:rPr>
              <a:t>cc: AlicePopkorn - https://www.flickr.com/photos/14111752@N07</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79300" cy="6858000"/>
          </a:xfrm>
          <a:prstGeom prst="rect">
            <a:avLst/>
          </a:prstGeom>
        </p:spPr>
      </p:pic>
      <p:pic>
        <p:nvPicPr>
          <p:cNvPr id="3" name="Picture 2"/>
          <p:cNvPicPr>
            <a:picLocks noChangeAspect="1"/>
          </p:cNvPicPr>
          <p:nvPr/>
        </p:nvPicPr>
        <p:blipFill>
          <a:blip r:embed="rId4"/>
          <a:stretch>
            <a:fillRect/>
          </a:stretch>
        </p:blipFill>
        <p:spPr>
          <a:xfrm>
            <a:off x="0" y="0"/>
            <a:ext cx="12179300" cy="6858000"/>
          </a:xfrm>
          <a:prstGeom prst="rect">
            <a:avLst/>
          </a:prstGeom>
        </p:spPr>
      </p:pic>
      <p:sp>
        <p:nvSpPr>
          <p:cNvPr id="4" name="TextBox 3"/>
          <p:cNvSpPr txBox="1"/>
          <p:nvPr/>
        </p:nvSpPr>
        <p:spPr>
          <a:xfrm>
            <a:off x="1293812" y="381000"/>
            <a:ext cx="9601200" cy="1143000"/>
          </a:xfrm>
          <a:prstGeom prst="rect">
            <a:avLst/>
          </a:prstGeom>
        </p:spPr>
        <p:txBody>
          <a:bodyPr wrap="square" lIns="91425" tIns="45700" rIns="91425" bIns="45700" anchor="b"/>
          <a:lstStyle/>
          <a:p>
            <a:pPr indent="0" algn="l">
              <a:lnSpc>
                <a:spcPct val="90000"/>
              </a:lnSpc>
              <a:spcBef>
                <a:spcPct val="0"/>
              </a:spcBef>
              <a:spcAft>
                <a:spcPct val="0"/>
              </a:spcAft>
            </a:pPr>
            <a:r>
              <a:rPr lang="en-US" sz="6000" b="1" i="0" u="none" dirty="0">
                <a:solidFill>
                  <a:srgbClr val="FFFFFF"/>
                </a:solidFill>
                <a:latin typeface="Calibri"/>
              </a:rPr>
              <a:t>How To </a:t>
            </a:r>
            <a:r>
              <a:rPr lang="en-US" sz="6000" b="1" dirty="0">
                <a:solidFill>
                  <a:srgbClr val="FFFFFF"/>
                </a:solidFill>
                <a:latin typeface="Calibri"/>
              </a:rPr>
              <a:t>D</a:t>
            </a:r>
            <a:r>
              <a:rPr lang="en-US" sz="6000" b="1" i="0" u="none" dirty="0">
                <a:solidFill>
                  <a:srgbClr val="FFFFFF"/>
                </a:solidFill>
                <a:latin typeface="Calibri"/>
              </a:rPr>
              <a:t>o </a:t>
            </a:r>
            <a:r>
              <a:rPr lang="en-US" sz="6000" b="1" dirty="0">
                <a:solidFill>
                  <a:srgbClr val="FFFFFF"/>
                </a:solidFill>
                <a:latin typeface="Calibri"/>
              </a:rPr>
              <a:t>I</a:t>
            </a:r>
            <a:r>
              <a:rPr lang="en-US" sz="6000" b="1" i="0" u="none" dirty="0">
                <a:solidFill>
                  <a:srgbClr val="FFFFFF"/>
                </a:solidFill>
                <a:latin typeface="Calibri"/>
              </a:rPr>
              <a:t>t </a:t>
            </a:r>
          </a:p>
        </p:txBody>
      </p:sp>
      <p:sp>
        <p:nvSpPr>
          <p:cNvPr id="5" name="TextBox 4"/>
          <p:cNvSpPr txBox="1"/>
          <p:nvPr/>
        </p:nvSpPr>
        <p:spPr>
          <a:xfrm>
            <a:off x="1293812" y="1905000"/>
            <a:ext cx="9331450" cy="4156750"/>
          </a:xfrm>
          <a:prstGeom prst="rect">
            <a:avLst/>
          </a:prstGeom>
        </p:spPr>
        <p:txBody>
          <a:bodyPr wrap="square" lIns="91425" tIns="91425" rIns="91425" bIns="91425" anchor="t"/>
          <a:lstStyle/>
          <a:p>
            <a:pPr lvl="0" indent="-419100" algn="l">
              <a:lnSpc>
                <a:spcPct val="100000"/>
              </a:lnSpc>
              <a:spcBef>
                <a:spcPct val="0"/>
              </a:spcBef>
              <a:spcAft>
                <a:spcPct val="0"/>
              </a:spcAft>
              <a:buFont typeface="Arial"/>
              <a:buChar char="•"/>
            </a:pPr>
            <a:r>
              <a:rPr lang="en-US" sz="4000" b="0" i="0" u="none" dirty="0">
                <a:solidFill>
                  <a:srgbClr val="FFFFFF"/>
                </a:solidFill>
                <a:latin typeface="Calibri"/>
              </a:rPr>
              <a:t>Mindful awareness</a:t>
            </a:r>
          </a:p>
          <a:p>
            <a:pPr lvl="0" indent="-419100" algn="l">
              <a:lnSpc>
                <a:spcPct val="100000"/>
              </a:lnSpc>
              <a:spcBef>
                <a:spcPct val="0"/>
              </a:spcBef>
              <a:spcAft>
                <a:spcPct val="0"/>
              </a:spcAft>
              <a:buFont typeface="Arial"/>
              <a:buChar char="•"/>
            </a:pPr>
            <a:endParaRPr lang="en-US" sz="2400" b="0" i="0" u="none" dirty="0">
              <a:solidFill>
                <a:srgbClr val="FFFFFF"/>
              </a:solidFill>
              <a:latin typeface="Calibri"/>
            </a:endParaRPr>
          </a:p>
          <a:p>
            <a:pPr lvl="1" indent="-419100" algn="l">
              <a:lnSpc>
                <a:spcPct val="100000"/>
              </a:lnSpc>
              <a:spcBef>
                <a:spcPct val="0"/>
              </a:spcBef>
              <a:spcAft>
                <a:spcPct val="0"/>
              </a:spcAft>
              <a:buFont typeface="Arial"/>
              <a:buChar char="•"/>
            </a:pPr>
            <a:r>
              <a:rPr lang="en-US" sz="4000" b="0" i="0" u="none" dirty="0">
                <a:solidFill>
                  <a:srgbClr val="FFFFFF"/>
                </a:solidFill>
                <a:latin typeface="Calibri"/>
              </a:rPr>
              <a:t>Being in the present-moment experience</a:t>
            </a:r>
          </a:p>
          <a:p>
            <a:pPr lvl="1" indent="-419100" algn="l">
              <a:lnSpc>
                <a:spcPct val="100000"/>
              </a:lnSpc>
              <a:spcBef>
                <a:spcPct val="0"/>
              </a:spcBef>
              <a:spcAft>
                <a:spcPct val="0"/>
              </a:spcAft>
              <a:buFont typeface="Arial"/>
              <a:buChar char="•"/>
            </a:pPr>
            <a:endParaRPr lang="en-US" sz="2400" b="0" i="0" u="none" dirty="0">
              <a:solidFill>
                <a:srgbClr val="FFFFFF"/>
              </a:solidFill>
              <a:latin typeface="Calibri"/>
            </a:endParaRPr>
          </a:p>
          <a:p>
            <a:pPr lvl="1" indent="-419100" algn="l">
              <a:lnSpc>
                <a:spcPct val="100000"/>
              </a:lnSpc>
              <a:spcBef>
                <a:spcPct val="0"/>
              </a:spcBef>
              <a:spcAft>
                <a:spcPct val="0"/>
              </a:spcAft>
              <a:buFont typeface="Arial"/>
              <a:buChar char="•"/>
            </a:pPr>
            <a:r>
              <a:rPr lang="en-US" sz="4000" b="0" i="0" u="none" dirty="0">
                <a:solidFill>
                  <a:srgbClr val="FFFFFF"/>
                </a:solidFill>
                <a:latin typeface="Calibri"/>
              </a:rPr>
              <a:t>Awareness of all dimensions of the experience</a:t>
            </a:r>
          </a:p>
          <a:p>
            <a:pPr indent="0" algn="l">
              <a:lnSpc>
                <a:spcPct val="100000"/>
              </a:lnSpc>
              <a:spcBef>
                <a:spcPct val="0"/>
              </a:spcBef>
              <a:spcAft>
                <a:spcPct val="0"/>
              </a:spcAft>
            </a:pPr>
            <a:endParaRPr lang="en-US" sz="3000" b="0" i="0" u="none" dirty="0">
              <a:solidFill>
                <a:srgbClr val="FFFFFF"/>
              </a:solidFill>
              <a:latin typeface="Calibri"/>
            </a:endParaRPr>
          </a:p>
        </p:txBody>
      </p:sp>
      <p:sp>
        <p:nvSpPr>
          <p:cNvPr id="6" name="TextBox 5"/>
          <p:cNvSpPr txBox="1"/>
          <p:nvPr/>
        </p:nvSpPr>
        <p:spPr>
          <a:xfrm>
            <a:off x="0" y="6756400"/>
            <a:ext cx="12179300" cy="91440"/>
          </a:xfrm>
          <a:prstGeom prst="rect">
            <a:avLst/>
          </a:prstGeom>
        </p:spPr>
        <p:txBody>
          <a:bodyPr wrap="none" lIns="237877" tIns="0" rIns="237877" bIns="0" anchor="t"/>
          <a:lstStyle/>
          <a:p>
            <a:pPr algn="l"/>
            <a:r>
              <a:rPr lang="en-US" sz="600" b="1" dirty="0">
                <a:solidFill>
                  <a:srgbClr val="FFFFFF"/>
                </a:solidFill>
                <a:latin typeface="Calibri"/>
              </a:rPr>
              <a:t>cc: Howard Sandford - https://www.flickr.com/photos/137230105@N06</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3648"/>
            <a:ext cx="12179300" cy="6858000"/>
          </a:xfrm>
          <a:prstGeom prst="rect">
            <a:avLst/>
          </a:prstGeom>
        </p:spPr>
      </p:pic>
      <p:pic>
        <p:nvPicPr>
          <p:cNvPr id="3" name="Picture 2"/>
          <p:cNvPicPr>
            <a:picLocks noChangeAspect="1"/>
          </p:cNvPicPr>
          <p:nvPr/>
        </p:nvPicPr>
        <p:blipFill>
          <a:blip r:embed="rId4"/>
          <a:stretch>
            <a:fillRect/>
          </a:stretch>
        </p:blipFill>
        <p:spPr>
          <a:xfrm>
            <a:off x="0" y="0"/>
            <a:ext cx="12179300" cy="975360"/>
          </a:xfrm>
          <a:prstGeom prst="rect">
            <a:avLst/>
          </a:prstGeom>
        </p:spPr>
      </p:pic>
      <p:sp>
        <p:nvSpPr>
          <p:cNvPr id="4" name="TextBox 3"/>
          <p:cNvSpPr txBox="1"/>
          <p:nvPr/>
        </p:nvSpPr>
        <p:spPr>
          <a:xfrm>
            <a:off x="0" y="0"/>
            <a:ext cx="12179300" cy="975360"/>
          </a:xfrm>
          <a:prstGeom prst="rect">
            <a:avLst/>
          </a:prstGeom>
        </p:spPr>
        <p:txBody>
          <a:bodyPr wrap="none" lIns="237877" tIns="0" rIns="237877" bIns="0" anchor="t"/>
          <a:lstStyle/>
          <a:p>
            <a:pPr algn="ctr"/>
            <a:r>
              <a:rPr lang="en-US" sz="6400" b="1" dirty="0">
                <a:solidFill>
                  <a:srgbClr val="FFFFFF"/>
                </a:solidFill>
                <a:effectLst>
                  <a:outerShdw blurRad="20000" dist="30000" dir="2700000">
                    <a:srgbClr val="000000">
                      <a:alpha val="80000"/>
                    </a:srgbClr>
                  </a:outerShdw>
                </a:effectLst>
                <a:latin typeface="Calibri"/>
              </a:rPr>
              <a:t>Mindfulness: Candy activity</a:t>
            </a:r>
          </a:p>
        </p:txBody>
      </p:sp>
      <p:sp>
        <p:nvSpPr>
          <p:cNvPr id="5" name="TextBox 4"/>
          <p:cNvSpPr txBox="1"/>
          <p:nvPr/>
        </p:nvSpPr>
        <p:spPr>
          <a:xfrm>
            <a:off x="0" y="6756400"/>
            <a:ext cx="12179300" cy="91440"/>
          </a:xfrm>
          <a:prstGeom prst="rect">
            <a:avLst/>
          </a:prstGeom>
        </p:spPr>
        <p:txBody>
          <a:bodyPr wrap="none" lIns="237877" tIns="0" rIns="237877" bIns="0" anchor="t"/>
          <a:lstStyle/>
          <a:p>
            <a:pPr algn="l"/>
            <a:r>
              <a:rPr lang="en-US" sz="600" b="1" dirty="0">
                <a:solidFill>
                  <a:srgbClr val="FFFFFF"/>
                </a:solidFill>
                <a:latin typeface="Calibri"/>
              </a:rPr>
              <a:t>cc: dipurinku | MERGED - https://www.flickr.com/photos/62219432@N00</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79300" cy="6858000"/>
          </a:xfrm>
          <a:prstGeom prst="rect">
            <a:avLst/>
          </a:prstGeom>
        </p:spPr>
      </p:pic>
      <p:pic>
        <p:nvPicPr>
          <p:cNvPr id="3" name="Picture 2"/>
          <p:cNvPicPr>
            <a:picLocks noChangeAspect="1"/>
          </p:cNvPicPr>
          <p:nvPr/>
        </p:nvPicPr>
        <p:blipFill>
          <a:blip r:embed="rId4"/>
          <a:stretch>
            <a:fillRect/>
          </a:stretch>
        </p:blipFill>
        <p:spPr>
          <a:xfrm>
            <a:off x="0" y="0"/>
            <a:ext cx="12179300" cy="6858000"/>
          </a:xfrm>
          <a:prstGeom prst="rect">
            <a:avLst/>
          </a:prstGeom>
        </p:spPr>
      </p:pic>
      <p:sp>
        <p:nvSpPr>
          <p:cNvPr id="4" name="TextBox 3"/>
          <p:cNvSpPr txBox="1"/>
          <p:nvPr/>
        </p:nvSpPr>
        <p:spPr>
          <a:xfrm>
            <a:off x="889000" y="475754"/>
            <a:ext cx="11290300" cy="1249680"/>
          </a:xfrm>
          <a:prstGeom prst="rect">
            <a:avLst/>
          </a:prstGeom>
        </p:spPr>
        <p:txBody>
          <a:bodyPr wrap="none" lIns="237877" tIns="0" rIns="237877" bIns="0" anchor="t"/>
          <a:lstStyle/>
          <a:p>
            <a:r>
              <a:rPr lang="en-US" sz="7200" b="1" dirty="0">
                <a:solidFill>
                  <a:srgbClr val="FFFFFF"/>
                </a:solidFill>
                <a:effectLst>
                  <a:outerShdw blurRad="20000" dist="30000" dir="2700000">
                    <a:srgbClr val="000000">
                      <a:alpha val="80000"/>
                    </a:srgbClr>
                  </a:outerShdw>
                </a:effectLst>
                <a:latin typeface="Calibri"/>
              </a:rPr>
              <a:t>Review of Materials</a:t>
            </a:r>
          </a:p>
        </p:txBody>
      </p:sp>
      <p:sp>
        <p:nvSpPr>
          <p:cNvPr id="5" name="TextBox 4"/>
          <p:cNvSpPr txBox="1"/>
          <p:nvPr/>
        </p:nvSpPr>
        <p:spPr>
          <a:xfrm>
            <a:off x="237877" y="2201188"/>
            <a:ext cx="11703546" cy="2163775"/>
          </a:xfrm>
          <a:prstGeom prst="rect">
            <a:avLst/>
          </a:prstGeom>
        </p:spPr>
        <p:txBody>
          <a:bodyPr wrap="square">
            <a:noAutofit/>
          </a:bodyPr>
          <a:lstStyle/>
          <a:p>
            <a:pPr marL="762000" indent="-713631" algn="l">
              <a:lnSpc>
                <a:spcPct val="107200"/>
              </a:lnSpc>
              <a:buFont typeface="Calibri"/>
              <a:buChar char="•"/>
            </a:pPr>
            <a:r>
              <a:rPr lang="en-US" sz="6000" b="0" dirty="0">
                <a:solidFill>
                  <a:srgbClr val="FFFFFF"/>
                </a:solidFill>
                <a:effectLst>
                  <a:outerShdw blurRad="20000" dist="30000" dir="2700000">
                    <a:srgbClr val="000000">
                      <a:alpha val="75000"/>
                    </a:srgbClr>
                  </a:outerShdw>
                </a:effectLst>
                <a:latin typeface="Calibri"/>
              </a:rPr>
              <a:t>Slides with Trainer Notes</a:t>
            </a:r>
          </a:p>
          <a:p>
            <a:pPr marL="762000" indent="-713631" algn="l">
              <a:lnSpc>
                <a:spcPct val="107200"/>
              </a:lnSpc>
              <a:buFont typeface="Calibri"/>
              <a:buChar char="•"/>
            </a:pPr>
            <a:r>
              <a:rPr lang="en-US" sz="6000" b="0" dirty="0">
                <a:solidFill>
                  <a:srgbClr val="FFFFFF"/>
                </a:solidFill>
                <a:effectLst>
                  <a:outerShdw blurRad="20000" dist="30000" dir="2700000">
                    <a:srgbClr val="000000">
                      <a:alpha val="75000"/>
                    </a:srgbClr>
                  </a:outerShdw>
                </a:effectLst>
                <a:latin typeface="Calibri"/>
              </a:rPr>
              <a:t>Additional Handouts</a:t>
            </a:r>
          </a:p>
        </p:txBody>
      </p:sp>
      <p:sp>
        <p:nvSpPr>
          <p:cNvPr id="6" name="TextBox 5"/>
          <p:cNvSpPr txBox="1"/>
          <p:nvPr/>
        </p:nvSpPr>
        <p:spPr>
          <a:xfrm>
            <a:off x="0" y="6756400"/>
            <a:ext cx="12179300" cy="91440"/>
          </a:xfrm>
          <a:prstGeom prst="rect">
            <a:avLst/>
          </a:prstGeom>
        </p:spPr>
        <p:txBody>
          <a:bodyPr wrap="none" lIns="237877" tIns="0" rIns="237877" bIns="0" anchor="t"/>
          <a:lstStyle/>
          <a:p>
            <a:pPr algn="l"/>
            <a:r>
              <a:rPr lang="en-US" sz="600" b="1" dirty="0">
                <a:solidFill>
                  <a:srgbClr val="FFFFFF"/>
                </a:solidFill>
                <a:latin typeface="Calibri"/>
              </a:rPr>
              <a:t>cc: Paul Watson - https://www.flickr.com/photos/51035609331@N01</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79300" cy="6858000"/>
          </a:xfrm>
          <a:prstGeom prst="rect">
            <a:avLst/>
          </a:prstGeom>
        </p:spPr>
      </p:pic>
      <p:pic>
        <p:nvPicPr>
          <p:cNvPr id="3" name="Picture 2"/>
          <p:cNvPicPr>
            <a:picLocks noChangeAspect="1"/>
          </p:cNvPicPr>
          <p:nvPr/>
        </p:nvPicPr>
        <p:blipFill>
          <a:blip r:embed="rId4"/>
          <a:stretch>
            <a:fillRect/>
          </a:stretch>
        </p:blipFill>
        <p:spPr>
          <a:xfrm>
            <a:off x="0" y="4937627"/>
            <a:ext cx="12179300" cy="804672"/>
          </a:xfrm>
          <a:prstGeom prst="rect">
            <a:avLst/>
          </a:prstGeom>
        </p:spPr>
      </p:pic>
      <p:sp>
        <p:nvSpPr>
          <p:cNvPr id="4" name="TextBox 3"/>
          <p:cNvSpPr txBox="1"/>
          <p:nvPr/>
        </p:nvSpPr>
        <p:spPr>
          <a:xfrm>
            <a:off x="0" y="5821680"/>
            <a:ext cx="12179300" cy="914400"/>
          </a:xfrm>
          <a:prstGeom prst="rect">
            <a:avLst/>
          </a:prstGeom>
        </p:spPr>
        <p:txBody>
          <a:bodyPr wrap="none" lIns="237877" tIns="0" rIns="237877" bIns="0" anchor="t"/>
          <a:lstStyle/>
          <a:p>
            <a:pPr algn="ctr"/>
            <a:endParaRPr/>
          </a:p>
        </p:txBody>
      </p:sp>
      <p:sp>
        <p:nvSpPr>
          <p:cNvPr id="5" name="TextBox 4"/>
          <p:cNvSpPr txBox="1"/>
          <p:nvPr/>
        </p:nvSpPr>
        <p:spPr>
          <a:xfrm>
            <a:off x="0" y="4974203"/>
            <a:ext cx="12179300" cy="731520"/>
          </a:xfrm>
          <a:prstGeom prst="rect">
            <a:avLst/>
          </a:prstGeom>
        </p:spPr>
        <p:txBody>
          <a:bodyPr wrap="none" lIns="237877" tIns="0" rIns="237877" bIns="0" anchor="t"/>
          <a:lstStyle/>
          <a:p>
            <a:pPr algn="ctr"/>
            <a:r>
              <a:rPr lang="en-US" sz="4800" b="1" dirty="0">
                <a:solidFill>
                  <a:srgbClr val="FFFFFF"/>
                </a:solidFill>
                <a:effectLst>
                  <a:outerShdw blurRad="20000" dist="30000" dir="2700000">
                    <a:srgbClr val="000000">
                      <a:alpha val="80000"/>
                    </a:srgbClr>
                  </a:outerShdw>
                </a:effectLst>
                <a:latin typeface="Calibri"/>
              </a:rPr>
              <a:t>Mindfulness: Student scenarios</a:t>
            </a:r>
          </a:p>
        </p:txBody>
      </p:sp>
      <p:sp>
        <p:nvSpPr>
          <p:cNvPr id="6" name="TextBox 5"/>
          <p:cNvSpPr txBox="1"/>
          <p:nvPr/>
        </p:nvSpPr>
        <p:spPr>
          <a:xfrm>
            <a:off x="0" y="6756400"/>
            <a:ext cx="12179300" cy="91440"/>
          </a:xfrm>
          <a:prstGeom prst="rect">
            <a:avLst/>
          </a:prstGeom>
        </p:spPr>
        <p:txBody>
          <a:bodyPr wrap="none" lIns="237877" tIns="0" rIns="237877" bIns="0" anchor="t"/>
          <a:lstStyle/>
          <a:p>
            <a:pPr algn="l"/>
            <a:r>
              <a:rPr lang="en-US" sz="600" b="1" dirty="0">
                <a:solidFill>
                  <a:srgbClr val="FFFFFF"/>
                </a:solidFill>
                <a:latin typeface="Calibri"/>
              </a:rPr>
              <a:t>cc: RelaxingMusic - https://www.flickr.com/photos/83905817@N08</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79300" cy="6858000"/>
          </a:xfrm>
          <a:prstGeom prst="rect">
            <a:avLst/>
          </a:prstGeom>
        </p:spPr>
      </p:pic>
      <p:pic>
        <p:nvPicPr>
          <p:cNvPr id="3" name="Picture 2"/>
          <p:cNvPicPr>
            <a:picLocks noChangeAspect="1"/>
          </p:cNvPicPr>
          <p:nvPr/>
        </p:nvPicPr>
        <p:blipFill>
          <a:blip r:embed="rId4"/>
          <a:stretch>
            <a:fillRect/>
          </a:stretch>
        </p:blipFill>
        <p:spPr>
          <a:xfrm>
            <a:off x="0" y="0"/>
            <a:ext cx="12179300" cy="6858000"/>
          </a:xfrm>
          <a:prstGeom prst="rect">
            <a:avLst/>
          </a:prstGeom>
        </p:spPr>
      </p:pic>
      <p:sp>
        <p:nvSpPr>
          <p:cNvPr id="4" name="TextBox 3"/>
          <p:cNvSpPr txBox="1"/>
          <p:nvPr/>
        </p:nvSpPr>
        <p:spPr>
          <a:xfrm>
            <a:off x="0" y="475754"/>
            <a:ext cx="12179300" cy="762000"/>
          </a:xfrm>
          <a:prstGeom prst="rect">
            <a:avLst/>
          </a:prstGeom>
        </p:spPr>
        <p:txBody>
          <a:bodyPr wrap="none" lIns="237877" tIns="0" rIns="237877" bIns="0" anchor="t"/>
          <a:lstStyle/>
          <a:p>
            <a:pPr algn="ctr"/>
            <a:r>
              <a:rPr lang="en-US" sz="6600" b="1" dirty="0">
                <a:solidFill>
                  <a:srgbClr val="FFFFFF"/>
                </a:solidFill>
                <a:effectLst>
                  <a:outerShdw blurRad="20000" dist="30000" dir="2700000">
                    <a:srgbClr val="000000">
                      <a:alpha val="80000"/>
                    </a:srgbClr>
                  </a:outerShdw>
                </a:effectLst>
                <a:latin typeface="Calibri"/>
              </a:rPr>
              <a:t>What to do with known patterns</a:t>
            </a:r>
          </a:p>
        </p:txBody>
      </p:sp>
      <p:sp>
        <p:nvSpPr>
          <p:cNvPr id="5" name="TextBox 4"/>
          <p:cNvSpPr txBox="1"/>
          <p:nvPr/>
        </p:nvSpPr>
        <p:spPr>
          <a:xfrm>
            <a:off x="237877" y="1713508"/>
            <a:ext cx="11703546" cy="4314850"/>
          </a:xfrm>
          <a:prstGeom prst="rect">
            <a:avLst/>
          </a:prstGeom>
        </p:spPr>
        <p:txBody>
          <a:bodyPr wrap="square">
            <a:noAutofit/>
          </a:bodyPr>
          <a:lstStyle/>
          <a:p>
            <a:pPr marL="762000" indent="-713631" algn="l">
              <a:lnSpc>
                <a:spcPct val="160000"/>
              </a:lnSpc>
              <a:buFont typeface="Calibri"/>
              <a:buChar char="•"/>
            </a:pPr>
            <a:r>
              <a:rPr lang="en-US" sz="4800" b="0" dirty="0">
                <a:solidFill>
                  <a:srgbClr val="FFFFFF"/>
                </a:solidFill>
                <a:effectLst>
                  <a:outerShdw blurRad="20000" dist="30000" dir="2700000">
                    <a:srgbClr val="000000">
                      <a:alpha val="75000"/>
                    </a:srgbClr>
                  </a:outerShdw>
                </a:effectLst>
                <a:latin typeface="Calibri"/>
              </a:rPr>
              <a:t>Uncover the reason for response</a:t>
            </a:r>
          </a:p>
          <a:p>
            <a:pPr marL="762000" indent="-713631" algn="l">
              <a:lnSpc>
                <a:spcPct val="160000"/>
              </a:lnSpc>
              <a:buFont typeface="Calibri"/>
              <a:buChar char="•"/>
            </a:pPr>
            <a:r>
              <a:rPr lang="en-US" sz="4800" b="0" dirty="0">
                <a:solidFill>
                  <a:srgbClr val="FFFFFF"/>
                </a:solidFill>
                <a:effectLst>
                  <a:outerShdw blurRad="20000" dist="30000" dir="2700000">
                    <a:srgbClr val="000000">
                      <a:alpha val="75000"/>
                    </a:srgbClr>
                  </a:outerShdw>
                </a:effectLst>
                <a:latin typeface="Calibri"/>
              </a:rPr>
              <a:t>Plan ahead for response</a:t>
            </a:r>
          </a:p>
          <a:p>
            <a:pPr marL="762000" indent="-713631" algn="l">
              <a:lnSpc>
                <a:spcPct val="160000"/>
              </a:lnSpc>
              <a:buFont typeface="Calibri"/>
              <a:buChar char="•"/>
            </a:pPr>
            <a:r>
              <a:rPr lang="en-US" sz="4800" b="0" dirty="0">
                <a:solidFill>
                  <a:srgbClr val="FFFFFF"/>
                </a:solidFill>
                <a:effectLst>
                  <a:outerShdw blurRad="20000" dist="30000" dir="2700000">
                    <a:srgbClr val="000000">
                      <a:alpha val="75000"/>
                    </a:srgbClr>
                  </a:outerShdw>
                </a:effectLst>
                <a:latin typeface="Calibri"/>
              </a:rPr>
              <a:t>Create plan to debrief</a:t>
            </a:r>
          </a:p>
        </p:txBody>
      </p:sp>
      <p:sp>
        <p:nvSpPr>
          <p:cNvPr id="6" name="TextBox 5"/>
          <p:cNvSpPr txBox="1"/>
          <p:nvPr/>
        </p:nvSpPr>
        <p:spPr>
          <a:xfrm>
            <a:off x="0" y="6756400"/>
            <a:ext cx="12179300" cy="91440"/>
          </a:xfrm>
          <a:prstGeom prst="rect">
            <a:avLst/>
          </a:prstGeom>
        </p:spPr>
        <p:txBody>
          <a:bodyPr wrap="none" lIns="237877" tIns="0" rIns="237877" bIns="0" anchor="t"/>
          <a:lstStyle/>
          <a:p>
            <a:pPr algn="l"/>
            <a:r>
              <a:rPr lang="en-US" sz="600" b="1" dirty="0">
                <a:solidFill>
                  <a:srgbClr val="FFFFFF"/>
                </a:solidFill>
                <a:latin typeface="Calibri"/>
              </a:rPr>
              <a:t>cc: erink_photography - https://www.flickr.com/photos/49268016@N04</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79300" cy="6858000"/>
          </a:xfrm>
          <a:prstGeom prst="rect">
            <a:avLst/>
          </a:prstGeom>
        </p:spPr>
      </p:pic>
      <p:pic>
        <p:nvPicPr>
          <p:cNvPr id="3" name="Picture 2"/>
          <p:cNvPicPr>
            <a:picLocks noChangeAspect="1"/>
          </p:cNvPicPr>
          <p:nvPr/>
        </p:nvPicPr>
        <p:blipFill>
          <a:blip r:embed="rId4"/>
          <a:stretch>
            <a:fillRect/>
          </a:stretch>
        </p:blipFill>
        <p:spPr>
          <a:xfrm>
            <a:off x="0" y="0"/>
            <a:ext cx="12179300" cy="6858000"/>
          </a:xfrm>
          <a:prstGeom prst="rect">
            <a:avLst/>
          </a:prstGeom>
        </p:spPr>
      </p:pic>
      <p:sp>
        <p:nvSpPr>
          <p:cNvPr id="4" name="TextBox 3"/>
          <p:cNvSpPr txBox="1"/>
          <p:nvPr/>
        </p:nvSpPr>
        <p:spPr>
          <a:xfrm>
            <a:off x="0" y="475754"/>
            <a:ext cx="12179300" cy="1365746"/>
          </a:xfrm>
          <a:prstGeom prst="rect">
            <a:avLst/>
          </a:prstGeom>
        </p:spPr>
        <p:txBody>
          <a:bodyPr wrap="none" lIns="237877" tIns="0" rIns="237877" bIns="0" anchor="t"/>
          <a:lstStyle/>
          <a:p>
            <a:pPr algn="ctr"/>
            <a:r>
              <a:rPr lang="en-US" sz="8000" b="1" dirty="0">
                <a:solidFill>
                  <a:srgbClr val="FFFFFF"/>
                </a:solidFill>
                <a:effectLst>
                  <a:outerShdw blurRad="20000" dist="30000" dir="2700000">
                    <a:srgbClr val="000000">
                      <a:alpha val="80000"/>
                    </a:srgbClr>
                  </a:outerShdw>
                </a:effectLst>
                <a:latin typeface="Calibri"/>
              </a:rPr>
              <a:t>Stress Reduction</a:t>
            </a:r>
          </a:p>
        </p:txBody>
      </p:sp>
      <p:sp>
        <p:nvSpPr>
          <p:cNvPr id="5" name="TextBox 4"/>
          <p:cNvSpPr txBox="1"/>
          <p:nvPr/>
        </p:nvSpPr>
        <p:spPr>
          <a:xfrm>
            <a:off x="237877" y="2048788"/>
            <a:ext cx="11703546" cy="3950716"/>
          </a:xfrm>
          <a:prstGeom prst="rect">
            <a:avLst/>
          </a:prstGeom>
        </p:spPr>
        <p:txBody>
          <a:bodyPr wrap="square">
            <a:normAutofit fontScale="85000" lnSpcReduction="20000"/>
          </a:bodyPr>
          <a:lstStyle/>
          <a:p>
            <a:pPr marL="762000" indent="-713631" algn="l">
              <a:lnSpc>
                <a:spcPct val="150000"/>
              </a:lnSpc>
              <a:buFont typeface="Calibri"/>
              <a:buChar char="•"/>
            </a:pPr>
            <a:r>
              <a:rPr lang="en-US" sz="5700" b="0" dirty="0">
                <a:solidFill>
                  <a:srgbClr val="FFFFFF"/>
                </a:solidFill>
                <a:effectLst>
                  <a:outerShdw blurRad="20000" dist="30000" dir="2700000">
                    <a:srgbClr val="000000">
                      <a:alpha val="75000"/>
                    </a:srgbClr>
                  </a:outerShdw>
                </a:effectLst>
                <a:latin typeface="Calibri"/>
              </a:rPr>
              <a:t>Key to reducing educator burnout</a:t>
            </a:r>
          </a:p>
          <a:p>
            <a:pPr marL="762000" indent="-713631" algn="l">
              <a:lnSpc>
                <a:spcPct val="150000"/>
              </a:lnSpc>
              <a:buFont typeface="Calibri"/>
              <a:buChar char="•"/>
            </a:pPr>
            <a:r>
              <a:rPr lang="en-US" sz="5700" b="0" dirty="0">
                <a:solidFill>
                  <a:srgbClr val="FFFFFF"/>
                </a:solidFill>
                <a:effectLst>
                  <a:outerShdw blurRad="20000" dist="30000" dir="2700000">
                    <a:srgbClr val="000000">
                      <a:alpha val="75000"/>
                    </a:srgbClr>
                  </a:outerShdw>
                </a:effectLst>
                <a:latin typeface="Calibri"/>
              </a:rPr>
              <a:t>Can influence mental and physical well-being</a:t>
            </a:r>
          </a:p>
          <a:p>
            <a:pPr marL="762000" indent="-713631" algn="l">
              <a:lnSpc>
                <a:spcPct val="150000"/>
              </a:lnSpc>
              <a:buFont typeface="Calibri"/>
              <a:buChar char="•"/>
            </a:pPr>
            <a:r>
              <a:rPr lang="en-US" sz="5700" b="0" dirty="0">
                <a:solidFill>
                  <a:srgbClr val="FFFFFF"/>
                </a:solidFill>
                <a:effectLst>
                  <a:outerShdw blurRad="20000" dist="30000" dir="2700000">
                    <a:srgbClr val="000000">
                      <a:alpha val="75000"/>
                    </a:srgbClr>
                  </a:outerShdw>
                </a:effectLst>
                <a:latin typeface="Calibri"/>
              </a:rPr>
              <a:t>Influences relationships</a:t>
            </a:r>
          </a:p>
        </p:txBody>
      </p:sp>
      <p:sp>
        <p:nvSpPr>
          <p:cNvPr id="6" name="TextBox 5"/>
          <p:cNvSpPr txBox="1"/>
          <p:nvPr/>
        </p:nvSpPr>
        <p:spPr>
          <a:xfrm>
            <a:off x="0" y="6756400"/>
            <a:ext cx="12179300" cy="91440"/>
          </a:xfrm>
          <a:prstGeom prst="rect">
            <a:avLst/>
          </a:prstGeom>
        </p:spPr>
        <p:txBody>
          <a:bodyPr wrap="none" lIns="237877" tIns="0" rIns="237877" bIns="0" anchor="t"/>
          <a:lstStyle/>
          <a:p>
            <a:pPr algn="l"/>
            <a:r>
              <a:rPr lang="en-US" sz="600" b="1" dirty="0">
                <a:solidFill>
                  <a:srgbClr val="FFFFFF"/>
                </a:solidFill>
                <a:latin typeface="Calibri"/>
              </a:rPr>
              <a:t>cc: Vox Efx - https://www.flickr.com/photos/39096030@N00</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79300" cy="6858000"/>
          </a:xfrm>
          <a:prstGeom prst="rect">
            <a:avLst/>
          </a:prstGeom>
        </p:spPr>
      </p:pic>
      <p:pic>
        <p:nvPicPr>
          <p:cNvPr id="3" name="Picture 2"/>
          <p:cNvPicPr>
            <a:picLocks noChangeAspect="1"/>
          </p:cNvPicPr>
          <p:nvPr/>
        </p:nvPicPr>
        <p:blipFill>
          <a:blip r:embed="rId4"/>
          <a:stretch>
            <a:fillRect/>
          </a:stretch>
        </p:blipFill>
        <p:spPr>
          <a:xfrm>
            <a:off x="0" y="3030728"/>
            <a:ext cx="12179300" cy="938784"/>
          </a:xfrm>
          <a:prstGeom prst="rect">
            <a:avLst/>
          </a:prstGeom>
        </p:spPr>
      </p:pic>
      <p:sp>
        <p:nvSpPr>
          <p:cNvPr id="4" name="TextBox 3"/>
          <p:cNvSpPr txBox="1"/>
          <p:nvPr/>
        </p:nvSpPr>
        <p:spPr>
          <a:xfrm>
            <a:off x="0" y="3073400"/>
            <a:ext cx="12179300" cy="853440"/>
          </a:xfrm>
          <a:prstGeom prst="rect">
            <a:avLst/>
          </a:prstGeom>
        </p:spPr>
        <p:txBody>
          <a:bodyPr wrap="none" lIns="237877" tIns="0" rIns="237877" bIns="0" anchor="t"/>
          <a:lstStyle/>
          <a:p>
            <a:pPr algn="ctr"/>
            <a:r>
              <a:rPr lang="en-US" sz="5600" b="1" dirty="0">
                <a:solidFill>
                  <a:srgbClr val="FFFFFF"/>
                </a:solidFill>
                <a:effectLst>
                  <a:outerShdw blurRad="20000" dist="30000" dir="2700000">
                    <a:srgbClr val="000000">
                      <a:alpha val="80000"/>
                    </a:srgbClr>
                  </a:outerShdw>
                </a:effectLst>
                <a:latin typeface="Calibri"/>
              </a:rPr>
              <a:t>ACTIVITY: Self-care assessment</a:t>
            </a:r>
          </a:p>
        </p:txBody>
      </p:sp>
      <p:sp>
        <p:nvSpPr>
          <p:cNvPr id="5" name="TextBox 4"/>
          <p:cNvSpPr txBox="1"/>
          <p:nvPr/>
        </p:nvSpPr>
        <p:spPr>
          <a:xfrm>
            <a:off x="0" y="6756400"/>
            <a:ext cx="12179300" cy="91440"/>
          </a:xfrm>
          <a:prstGeom prst="rect">
            <a:avLst/>
          </a:prstGeom>
        </p:spPr>
        <p:txBody>
          <a:bodyPr wrap="none" lIns="237877" tIns="0" rIns="237877" bIns="0" anchor="t"/>
          <a:lstStyle/>
          <a:p>
            <a:pPr algn="l"/>
            <a:r>
              <a:rPr lang="en-US" sz="600" b="1" dirty="0">
                <a:solidFill>
                  <a:srgbClr val="FFFFFF"/>
                </a:solidFill>
                <a:latin typeface="Calibri"/>
              </a:rPr>
              <a:t>cc: gibsonsgolfer - https://www.flickr.com/photos/25728552@N00</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79300" cy="6858000"/>
          </a:xfrm>
          <a:prstGeom prst="rect">
            <a:avLst/>
          </a:prstGeom>
        </p:spPr>
      </p:pic>
      <p:pic>
        <p:nvPicPr>
          <p:cNvPr id="3" name="Picture 2"/>
          <p:cNvPicPr>
            <a:picLocks noChangeAspect="1"/>
          </p:cNvPicPr>
          <p:nvPr/>
        </p:nvPicPr>
        <p:blipFill>
          <a:blip r:embed="rId4"/>
          <a:stretch>
            <a:fillRect/>
          </a:stretch>
        </p:blipFill>
        <p:spPr>
          <a:xfrm>
            <a:off x="0" y="2485611"/>
            <a:ext cx="12179300" cy="1216218"/>
          </a:xfrm>
          <a:prstGeom prst="rect">
            <a:avLst/>
          </a:prstGeom>
        </p:spPr>
      </p:pic>
      <p:sp>
        <p:nvSpPr>
          <p:cNvPr id="4" name="TextBox 3"/>
          <p:cNvSpPr txBox="1"/>
          <p:nvPr/>
        </p:nvSpPr>
        <p:spPr>
          <a:xfrm>
            <a:off x="324757" y="2758440"/>
            <a:ext cx="12179300" cy="670560"/>
          </a:xfrm>
          <a:prstGeom prst="rect">
            <a:avLst/>
          </a:prstGeom>
        </p:spPr>
        <p:txBody>
          <a:bodyPr wrap="none" lIns="237877" tIns="0" rIns="237877" bIns="0" anchor="t"/>
          <a:lstStyle/>
          <a:p>
            <a:pPr algn="ctr"/>
            <a:r>
              <a:rPr lang="en-US" sz="5400" b="1" dirty="0">
                <a:solidFill>
                  <a:srgbClr val="FFFFFF"/>
                </a:solidFill>
                <a:effectLst>
                  <a:outerShdw blurRad="20000" dist="30000" dir="2700000">
                    <a:srgbClr val="000000">
                      <a:alpha val="80000"/>
                    </a:srgbClr>
                  </a:outerShdw>
                </a:effectLst>
                <a:latin typeface="Calibri"/>
              </a:rPr>
              <a:t>ACTIVITY: Create a self-care action plan</a:t>
            </a:r>
          </a:p>
        </p:txBody>
      </p:sp>
      <p:sp>
        <p:nvSpPr>
          <p:cNvPr id="5" name="TextBox 4"/>
          <p:cNvSpPr txBox="1"/>
          <p:nvPr/>
        </p:nvSpPr>
        <p:spPr>
          <a:xfrm>
            <a:off x="-1404257" y="6704109"/>
            <a:ext cx="12179300" cy="426720"/>
          </a:xfrm>
          <a:prstGeom prst="rect">
            <a:avLst/>
          </a:prstGeom>
        </p:spPr>
        <p:txBody>
          <a:bodyPr wrap="none" lIns="237877" tIns="0" rIns="237877" bIns="0" anchor="t"/>
          <a:lstStyle/>
          <a:p>
            <a:pPr algn="ctr"/>
            <a:r>
              <a:rPr lang="en-US" sz="1100" b="0" dirty="0">
                <a:solidFill>
                  <a:srgbClr val="FFFFFF"/>
                </a:solidFill>
                <a:effectLst>
                  <a:outerShdw blurRad="20000" dist="30000" dir="2700000">
                    <a:srgbClr val="000000">
                      <a:alpha val="75000"/>
                    </a:srgbClr>
                  </a:outerShdw>
                </a:effectLst>
                <a:latin typeface="Calibri"/>
              </a:rPr>
              <a:t>cc: Tatiana12 - https://www.flickr.com/photos/98826299@N00</a:t>
            </a:r>
          </a:p>
        </p:txBody>
      </p:sp>
      <p:sp>
        <p:nvSpPr>
          <p:cNvPr id="6" name="TextBox 5"/>
          <p:cNvSpPr txBox="1"/>
          <p:nvPr/>
        </p:nvSpPr>
        <p:spPr>
          <a:xfrm>
            <a:off x="0" y="6756400"/>
            <a:ext cx="12179300" cy="91440"/>
          </a:xfrm>
          <a:prstGeom prst="rect">
            <a:avLst/>
          </a:prstGeom>
        </p:spPr>
        <p:txBody>
          <a:bodyPr wrap="none" lIns="237877" tIns="0" rIns="237877" bIns="0" anchor="t"/>
          <a:lstStyle/>
          <a:p>
            <a:pPr algn="l"/>
            <a:r>
              <a:rPr lang="en-US" sz="600" b="1" dirty="0">
                <a:solidFill>
                  <a:srgbClr val="FFFFFF"/>
                </a:solidFill>
                <a:latin typeface="Calibri"/>
              </a:rPr>
              <a:t>cc: incurable_hippie - https://www.flickr.com/photos/49503155381@N01</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79300" cy="6858000"/>
          </a:xfrm>
          <a:prstGeom prst="rect">
            <a:avLst/>
          </a:prstGeom>
        </p:spPr>
      </p:pic>
      <p:pic>
        <p:nvPicPr>
          <p:cNvPr id="3" name="Picture 2"/>
          <p:cNvPicPr>
            <a:picLocks noChangeAspect="1"/>
          </p:cNvPicPr>
          <p:nvPr/>
        </p:nvPicPr>
        <p:blipFill>
          <a:blip r:embed="rId4"/>
          <a:stretch>
            <a:fillRect/>
          </a:stretch>
        </p:blipFill>
        <p:spPr>
          <a:xfrm>
            <a:off x="0" y="0"/>
            <a:ext cx="12179300" cy="6858000"/>
          </a:xfrm>
          <a:prstGeom prst="rect">
            <a:avLst/>
          </a:prstGeom>
        </p:spPr>
      </p:pic>
      <p:sp>
        <p:nvSpPr>
          <p:cNvPr id="4" name="TextBox 3"/>
          <p:cNvSpPr txBox="1"/>
          <p:nvPr/>
        </p:nvSpPr>
        <p:spPr>
          <a:xfrm>
            <a:off x="0" y="475754"/>
            <a:ext cx="12179300" cy="1036320"/>
          </a:xfrm>
          <a:prstGeom prst="rect">
            <a:avLst/>
          </a:prstGeom>
        </p:spPr>
        <p:txBody>
          <a:bodyPr wrap="none" lIns="237877" tIns="0" rIns="237877" bIns="0" anchor="t"/>
          <a:lstStyle/>
          <a:p>
            <a:pPr algn="ctr"/>
            <a:r>
              <a:rPr lang="en-US" sz="6600" b="1" dirty="0">
                <a:solidFill>
                  <a:srgbClr val="FFFFFF"/>
                </a:solidFill>
                <a:effectLst>
                  <a:outerShdw blurRad="20000" dist="30000" dir="2700000">
                    <a:srgbClr val="000000">
                      <a:alpha val="80000"/>
                    </a:srgbClr>
                  </a:outerShdw>
                </a:effectLst>
                <a:latin typeface="Calibri"/>
              </a:rPr>
              <a:t>Self-Care Plan: Barriers</a:t>
            </a:r>
          </a:p>
        </p:txBody>
      </p:sp>
      <p:sp>
        <p:nvSpPr>
          <p:cNvPr id="5" name="TextBox 4"/>
          <p:cNvSpPr txBox="1"/>
          <p:nvPr/>
        </p:nvSpPr>
        <p:spPr>
          <a:xfrm>
            <a:off x="237877" y="1987828"/>
            <a:ext cx="11703546" cy="3644900"/>
          </a:xfrm>
          <a:prstGeom prst="rect">
            <a:avLst/>
          </a:prstGeom>
        </p:spPr>
        <p:txBody>
          <a:bodyPr wrap="square">
            <a:normAutofit fontScale="77500" lnSpcReduction="20000"/>
          </a:bodyPr>
          <a:lstStyle/>
          <a:p>
            <a:pPr marL="762000" indent="-713631" algn="l">
              <a:lnSpc>
                <a:spcPct val="110000"/>
              </a:lnSpc>
              <a:buFont typeface="Calibri"/>
              <a:buChar char="•"/>
            </a:pPr>
            <a:r>
              <a:rPr lang="en-US" sz="5500" b="0" dirty="0">
                <a:solidFill>
                  <a:srgbClr val="FFFFFF"/>
                </a:solidFill>
                <a:effectLst>
                  <a:outerShdw blurRad="20000" dist="30000" dir="2700000">
                    <a:srgbClr val="000000">
                      <a:alpha val="75000"/>
                    </a:srgbClr>
                  </a:outerShdw>
                </a:effectLst>
                <a:latin typeface="Calibri"/>
              </a:rPr>
              <a:t>Think about the barriers that impact your ability for self-care</a:t>
            </a:r>
          </a:p>
          <a:p>
            <a:pPr marL="48369" algn="l">
              <a:lnSpc>
                <a:spcPct val="110000"/>
              </a:lnSpc>
            </a:pPr>
            <a:endParaRPr lang="en-US" sz="5500" b="0" dirty="0">
              <a:solidFill>
                <a:srgbClr val="FFFFFF"/>
              </a:solidFill>
              <a:effectLst>
                <a:outerShdw blurRad="20000" dist="30000" dir="2700000">
                  <a:srgbClr val="000000">
                    <a:alpha val="75000"/>
                  </a:srgbClr>
                </a:outerShdw>
              </a:effectLst>
              <a:latin typeface="Calibri"/>
            </a:endParaRPr>
          </a:p>
          <a:p>
            <a:pPr marL="762000" indent="-713631" algn="l">
              <a:lnSpc>
                <a:spcPct val="110000"/>
              </a:lnSpc>
              <a:buFont typeface="Calibri"/>
              <a:buChar char="•"/>
            </a:pPr>
            <a:r>
              <a:rPr lang="en-US" sz="5500" b="0" dirty="0">
                <a:solidFill>
                  <a:srgbClr val="FFFFFF"/>
                </a:solidFill>
                <a:effectLst>
                  <a:outerShdw blurRad="20000" dist="30000" dir="2700000">
                    <a:srgbClr val="000000">
                      <a:alpha val="75000"/>
                    </a:srgbClr>
                  </a:outerShdw>
                </a:effectLst>
                <a:latin typeface="Calibri"/>
              </a:rPr>
              <a:t>In groups generate a list of barriers and problem-solve ideas to remove those barriers</a:t>
            </a:r>
          </a:p>
        </p:txBody>
      </p:sp>
      <p:sp>
        <p:nvSpPr>
          <p:cNvPr id="6" name="TextBox 5"/>
          <p:cNvSpPr txBox="1"/>
          <p:nvPr/>
        </p:nvSpPr>
        <p:spPr>
          <a:xfrm>
            <a:off x="0" y="6756400"/>
            <a:ext cx="12179300" cy="91440"/>
          </a:xfrm>
          <a:prstGeom prst="rect">
            <a:avLst/>
          </a:prstGeom>
        </p:spPr>
        <p:txBody>
          <a:bodyPr wrap="none" lIns="237877" tIns="0" rIns="237877" bIns="0" anchor="t"/>
          <a:lstStyle/>
          <a:p>
            <a:pPr algn="l"/>
            <a:r>
              <a:rPr lang="en-US" sz="600" b="1" dirty="0">
                <a:solidFill>
                  <a:srgbClr val="FFFFFF"/>
                </a:solidFill>
                <a:latin typeface="Calibri"/>
              </a:rPr>
              <a:t>cc: Ame Otoko - https://www.flickr.com/photos/30674850@N00</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79300" cy="6858000"/>
          </a:xfrm>
          <a:prstGeom prst="rect">
            <a:avLst/>
          </a:prstGeom>
        </p:spPr>
      </p:pic>
      <p:pic>
        <p:nvPicPr>
          <p:cNvPr id="3" name="Picture 2"/>
          <p:cNvPicPr>
            <a:picLocks noChangeAspect="1"/>
          </p:cNvPicPr>
          <p:nvPr/>
        </p:nvPicPr>
        <p:blipFill>
          <a:blip r:embed="rId4"/>
          <a:stretch>
            <a:fillRect/>
          </a:stretch>
        </p:blipFill>
        <p:spPr>
          <a:xfrm>
            <a:off x="0" y="-172633"/>
            <a:ext cx="12179300" cy="6858000"/>
          </a:xfrm>
          <a:prstGeom prst="rect">
            <a:avLst/>
          </a:prstGeom>
        </p:spPr>
      </p:pic>
      <p:sp>
        <p:nvSpPr>
          <p:cNvPr id="4" name="TextBox 3"/>
          <p:cNvSpPr txBox="1"/>
          <p:nvPr/>
        </p:nvSpPr>
        <p:spPr>
          <a:xfrm>
            <a:off x="3656012" y="838200"/>
            <a:ext cx="3951288" cy="757130"/>
          </a:xfrm>
          <a:prstGeom prst="rect">
            <a:avLst/>
          </a:prstGeom>
        </p:spPr>
        <p:txBody>
          <a:bodyPr wrap="square" lIns="91425" tIns="45700" rIns="91425" bIns="45700" anchor="t"/>
          <a:lstStyle/>
          <a:p>
            <a:pPr indent="0" algn="l">
              <a:lnSpc>
                <a:spcPct val="90000"/>
              </a:lnSpc>
              <a:spcBef>
                <a:spcPct val="0"/>
              </a:spcBef>
              <a:spcAft>
                <a:spcPct val="0"/>
              </a:spcAft>
            </a:pPr>
            <a:r>
              <a:rPr lang="en-US" sz="6600" b="1" i="0" u="none" dirty="0">
                <a:solidFill>
                  <a:srgbClr val="FFFFFF"/>
                </a:solidFill>
                <a:latin typeface="Calibri"/>
              </a:rPr>
              <a:t>Thank You</a:t>
            </a:r>
          </a:p>
        </p:txBody>
      </p:sp>
      <p:sp>
        <p:nvSpPr>
          <p:cNvPr id="5" name="TextBox 4"/>
          <p:cNvSpPr txBox="1"/>
          <p:nvPr/>
        </p:nvSpPr>
        <p:spPr>
          <a:xfrm>
            <a:off x="647701" y="2590800"/>
            <a:ext cx="11027228" cy="2618014"/>
          </a:xfrm>
          <a:prstGeom prst="rect">
            <a:avLst/>
          </a:prstGeom>
          <a:solidFill>
            <a:schemeClr val="bg2">
              <a:lumMod val="10000"/>
              <a:alpha val="42000"/>
            </a:schemeClr>
          </a:solidFill>
        </p:spPr>
        <p:txBody>
          <a:bodyPr wrap="square" lIns="91425" tIns="45700" rIns="91425" bIns="45700" anchor="t"/>
          <a:lstStyle/>
          <a:p>
            <a:pPr indent="0" algn="l">
              <a:lnSpc>
                <a:spcPct val="150000"/>
              </a:lnSpc>
              <a:spcBef>
                <a:spcPct val="0"/>
              </a:spcBef>
              <a:spcAft>
                <a:spcPct val="0"/>
              </a:spcAft>
            </a:pPr>
            <a:r>
              <a:rPr lang="en-US" sz="3200" b="0" i="0" u="none" dirty="0">
                <a:solidFill>
                  <a:srgbClr val="FFFFFF"/>
                </a:solidFill>
                <a:latin typeface="Calibri"/>
              </a:rPr>
              <a:t>People who have had a great teacher almost always say, “that teacher saw something in me that I was unable to see in myself”. </a:t>
            </a:r>
          </a:p>
          <a:p>
            <a:pPr indent="0" algn="l">
              <a:lnSpc>
                <a:spcPct val="150000"/>
              </a:lnSpc>
              <a:spcBef>
                <a:spcPct val="0"/>
              </a:spcBef>
              <a:spcAft>
                <a:spcPct val="0"/>
              </a:spcAft>
            </a:pPr>
            <a:r>
              <a:rPr lang="en-US" sz="3200" dirty="0">
                <a:solidFill>
                  <a:srgbClr val="FFFFFF"/>
                </a:solidFill>
                <a:latin typeface="Calibri"/>
              </a:rPr>
              <a:t>						</a:t>
            </a:r>
            <a:r>
              <a:rPr lang="en-US" sz="3200" b="0" i="0" u="none" dirty="0">
                <a:solidFill>
                  <a:srgbClr val="FFFFFF"/>
                </a:solidFill>
                <a:latin typeface="Calibri"/>
              </a:rPr>
              <a:t> –P.J. Palmer</a:t>
            </a:r>
          </a:p>
        </p:txBody>
      </p:sp>
      <p:sp>
        <p:nvSpPr>
          <p:cNvPr id="6" name="TextBox 5"/>
          <p:cNvSpPr txBox="1"/>
          <p:nvPr/>
        </p:nvSpPr>
        <p:spPr>
          <a:xfrm>
            <a:off x="0" y="6756400"/>
            <a:ext cx="12179300" cy="91440"/>
          </a:xfrm>
          <a:prstGeom prst="rect">
            <a:avLst/>
          </a:prstGeom>
        </p:spPr>
        <p:txBody>
          <a:bodyPr wrap="none" lIns="237877" tIns="0" rIns="237877" bIns="0" anchor="t"/>
          <a:lstStyle/>
          <a:p>
            <a:pPr algn="l"/>
            <a:r>
              <a:rPr lang="en-US" sz="600" b="1" dirty="0">
                <a:solidFill>
                  <a:srgbClr val="FFFFFF"/>
                </a:solidFill>
                <a:latin typeface="Calibri"/>
              </a:rPr>
              <a:t>cc: *Lie ... on &amp; off ... too busy ! - https://www.flickr.com/photos/8458761@N08</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79300" cy="6858000"/>
          </a:xfrm>
          <a:prstGeom prst="rect">
            <a:avLst/>
          </a:prstGeom>
        </p:spPr>
      </p:pic>
      <p:pic>
        <p:nvPicPr>
          <p:cNvPr id="3" name="Picture 2"/>
          <p:cNvPicPr>
            <a:picLocks noChangeAspect="1"/>
          </p:cNvPicPr>
          <p:nvPr/>
        </p:nvPicPr>
        <p:blipFill>
          <a:blip r:embed="rId4"/>
          <a:stretch>
            <a:fillRect/>
          </a:stretch>
        </p:blipFill>
        <p:spPr>
          <a:xfrm>
            <a:off x="9525" y="0"/>
            <a:ext cx="12179300" cy="6858000"/>
          </a:xfrm>
          <a:prstGeom prst="rect">
            <a:avLst/>
          </a:prstGeom>
        </p:spPr>
      </p:pic>
      <p:sp>
        <p:nvSpPr>
          <p:cNvPr id="4" name="TextBox 3"/>
          <p:cNvSpPr txBox="1"/>
          <p:nvPr/>
        </p:nvSpPr>
        <p:spPr>
          <a:xfrm>
            <a:off x="1293812" y="381000"/>
            <a:ext cx="9601200" cy="1143000"/>
          </a:xfrm>
          <a:prstGeom prst="rect">
            <a:avLst/>
          </a:prstGeom>
        </p:spPr>
        <p:txBody>
          <a:bodyPr wrap="square" lIns="91425" tIns="91425" rIns="91425" bIns="91425" anchor="b"/>
          <a:lstStyle/>
          <a:p>
            <a:pPr indent="0" algn="ctr">
              <a:lnSpc>
                <a:spcPct val="90000"/>
              </a:lnSpc>
              <a:spcBef>
                <a:spcPct val="0"/>
              </a:spcBef>
              <a:spcAft>
                <a:spcPct val="0"/>
              </a:spcAft>
            </a:pPr>
            <a:r>
              <a:rPr lang="en-US" sz="6600" b="1" i="0" u="none" dirty="0">
                <a:solidFill>
                  <a:srgbClr val="FFFFFF"/>
                </a:solidFill>
                <a:latin typeface="Calibri"/>
              </a:rPr>
              <a:t>Exit Survey</a:t>
            </a:r>
          </a:p>
        </p:txBody>
      </p:sp>
      <p:sp>
        <p:nvSpPr>
          <p:cNvPr id="5" name="TextBox 4"/>
          <p:cNvSpPr txBox="1"/>
          <p:nvPr/>
        </p:nvSpPr>
        <p:spPr>
          <a:xfrm>
            <a:off x="1540033" y="2310650"/>
            <a:ext cx="9354979" cy="3659100"/>
          </a:xfrm>
          <a:prstGeom prst="rect">
            <a:avLst/>
          </a:prstGeom>
        </p:spPr>
        <p:txBody>
          <a:bodyPr wrap="square" lIns="91425" tIns="91425" rIns="91425" bIns="91425" anchor="t"/>
          <a:lstStyle/>
          <a:p>
            <a:pPr indent="0" algn="ctr">
              <a:lnSpc>
                <a:spcPct val="100000"/>
              </a:lnSpc>
              <a:spcBef>
                <a:spcPct val="0"/>
              </a:spcBef>
              <a:spcAft>
                <a:spcPct val="0"/>
              </a:spcAft>
            </a:pPr>
            <a:r>
              <a:rPr lang="en-US" sz="3600" b="0" i="0" u="none" dirty="0">
                <a:solidFill>
                  <a:srgbClr val="FFFFFF"/>
                </a:solidFill>
                <a:latin typeface="Calibri"/>
              </a:rPr>
              <a:t>Please fill out the PD survey from before leaving</a:t>
            </a:r>
          </a:p>
          <a:p>
            <a:pPr indent="0" algn="ctr">
              <a:lnSpc>
                <a:spcPct val="100000"/>
              </a:lnSpc>
              <a:spcBef>
                <a:spcPct val="0"/>
              </a:spcBef>
              <a:spcAft>
                <a:spcPct val="0"/>
              </a:spcAft>
            </a:pPr>
            <a:endParaRPr lang="en-US" sz="3600" dirty="0">
              <a:solidFill>
                <a:srgbClr val="FFFFFF"/>
              </a:solidFill>
              <a:latin typeface="Calibri"/>
            </a:endParaRPr>
          </a:p>
          <a:p>
            <a:pPr indent="0" algn="ctr">
              <a:lnSpc>
                <a:spcPct val="100000"/>
              </a:lnSpc>
              <a:spcBef>
                <a:spcPct val="0"/>
              </a:spcBef>
              <a:spcAft>
                <a:spcPct val="0"/>
              </a:spcAft>
            </a:pPr>
            <a:endParaRPr lang="en-US" sz="3600" b="0" i="0" u="none" dirty="0">
              <a:solidFill>
                <a:srgbClr val="FFFFFF"/>
              </a:solidFill>
              <a:latin typeface="Calibri"/>
            </a:endParaRPr>
          </a:p>
        </p:txBody>
      </p:sp>
      <p:sp>
        <p:nvSpPr>
          <p:cNvPr id="6" name="TextBox 5"/>
          <p:cNvSpPr txBox="1"/>
          <p:nvPr/>
        </p:nvSpPr>
        <p:spPr>
          <a:xfrm>
            <a:off x="0" y="6756400"/>
            <a:ext cx="12179300" cy="91440"/>
          </a:xfrm>
          <a:prstGeom prst="rect">
            <a:avLst/>
          </a:prstGeom>
        </p:spPr>
        <p:txBody>
          <a:bodyPr wrap="none" lIns="237877" tIns="0" rIns="237877" bIns="0" anchor="t"/>
          <a:lstStyle/>
          <a:p>
            <a:pPr algn="l"/>
            <a:r>
              <a:rPr lang="en-US" sz="600" b="1" dirty="0">
                <a:solidFill>
                  <a:srgbClr val="FFFFFF"/>
                </a:solidFill>
                <a:latin typeface="Calibri"/>
              </a:rPr>
              <a:t>cc: sickmouthy - https://www.flickr.com/photos/32224133@N07</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384048" y="1405054"/>
            <a:ext cx="11393424" cy="5174165"/>
          </a:xfrm>
        </p:spPr>
        <p:txBody>
          <a:bodyPr>
            <a:noAutofit/>
          </a:bodyPr>
          <a:lstStyle/>
          <a:p>
            <a:pPr marL="0" indent="0">
              <a:lnSpc>
                <a:spcPct val="100000"/>
              </a:lnSpc>
              <a:buNone/>
            </a:pPr>
            <a:r>
              <a:rPr lang="en-US" sz="1400" dirty="0" err="1"/>
              <a:t>Freudenberger</a:t>
            </a:r>
            <a:r>
              <a:rPr lang="en-US" sz="1400" dirty="0"/>
              <a:t>, H. J. (1977). Burnout: Occupational hazard of the child care worker. </a:t>
            </a:r>
            <a:r>
              <a:rPr lang="en-US" sz="1400" i="1" dirty="0"/>
              <a:t>Child Care Quarterly</a:t>
            </a:r>
            <a:r>
              <a:rPr lang="en-US" sz="1400" dirty="0"/>
              <a:t>, </a:t>
            </a:r>
            <a:r>
              <a:rPr lang="en-US" sz="1400" i="1" dirty="0"/>
              <a:t>6</a:t>
            </a:r>
            <a:r>
              <a:rPr lang="en-US" sz="1400" dirty="0"/>
              <a:t>, 90–99. doi:10.1007/BF01554695</a:t>
            </a:r>
          </a:p>
          <a:p>
            <a:pPr marL="0" indent="0">
              <a:lnSpc>
                <a:spcPct val="100000"/>
              </a:lnSpc>
              <a:buNone/>
            </a:pPr>
            <a:r>
              <a:rPr lang="en-US" sz="1400" dirty="0"/>
              <a:t>Jennings, P. A. (2015). </a:t>
            </a:r>
            <a:r>
              <a:rPr lang="en-US" sz="1400" i="1" dirty="0"/>
              <a:t>Mindfulness for Teachers: Simple Skills for Peace and Productivity in the Classroom (The Norton Series on the Social Neuroscience of Education)</a:t>
            </a:r>
            <a:r>
              <a:rPr lang="en-US" sz="1400" dirty="0"/>
              <a:t>. WW Norton &amp; Company.</a:t>
            </a:r>
          </a:p>
          <a:p>
            <a:pPr marL="0" indent="0">
              <a:lnSpc>
                <a:spcPct val="100000"/>
              </a:lnSpc>
              <a:buNone/>
            </a:pPr>
            <a:r>
              <a:rPr lang="en-US" sz="1400" dirty="0"/>
              <a:t>Maslach, C., </a:t>
            </a:r>
            <a:r>
              <a:rPr lang="en-US" sz="1400" dirty="0" err="1"/>
              <a:t>Schaufeli</a:t>
            </a:r>
            <a:r>
              <a:rPr lang="en-US" sz="1400" dirty="0"/>
              <a:t>, W. B., &amp; Leiter, M. P. (2001). Job burnout. </a:t>
            </a:r>
            <a:r>
              <a:rPr lang="en-US" sz="1400" i="1" dirty="0"/>
              <a:t>Annual Review of Psychology</a:t>
            </a:r>
            <a:r>
              <a:rPr lang="en-US" sz="1400" dirty="0"/>
              <a:t>, </a:t>
            </a:r>
            <a:r>
              <a:rPr lang="en-US" sz="1400" i="1" dirty="0"/>
              <a:t>52</a:t>
            </a:r>
            <a:r>
              <a:rPr lang="en-US" sz="1400" dirty="0"/>
              <a:t>, 397-422. </a:t>
            </a:r>
            <a:r>
              <a:rPr lang="en-US" sz="1400" dirty="0" err="1"/>
              <a:t>doi</a:t>
            </a:r>
            <a:r>
              <a:rPr lang="en-US" sz="1400" dirty="0"/>
              <a:t>:</a:t>
            </a:r>
            <a:r>
              <a:rPr lang="pl-PL" sz="1400" dirty="0"/>
              <a:t>10.1146/annurev.psych.52.1.397</a:t>
            </a:r>
            <a:endParaRPr lang="en-US" sz="1400" dirty="0"/>
          </a:p>
          <a:p>
            <a:pPr marL="0" indent="0" defTabSz="914400">
              <a:lnSpc>
                <a:spcPct val="100000"/>
              </a:lnSpc>
              <a:spcBef>
                <a:spcPts val="0"/>
              </a:spcBef>
              <a:buNone/>
            </a:pPr>
            <a:endParaRPr lang="en-US" sz="1050" dirty="0"/>
          </a:p>
          <a:p>
            <a:pPr marL="0" indent="0" defTabSz="914400">
              <a:lnSpc>
                <a:spcPct val="100000"/>
              </a:lnSpc>
              <a:spcBef>
                <a:spcPts val="0"/>
              </a:spcBef>
              <a:buNone/>
            </a:pPr>
            <a:r>
              <a:rPr lang="en-US" sz="1400" dirty="0"/>
              <a:t>Mayer, J. D., &amp; </a:t>
            </a:r>
            <a:r>
              <a:rPr lang="en-US" sz="1400" dirty="0" err="1"/>
              <a:t>Salovey</a:t>
            </a:r>
            <a:r>
              <a:rPr lang="en-US" sz="1400" dirty="0"/>
              <a:t>, P. (1997). What is emotional intelligence? In P. </a:t>
            </a:r>
            <a:r>
              <a:rPr lang="en-US" sz="1400" dirty="0" err="1"/>
              <a:t>Salovey</a:t>
            </a:r>
            <a:r>
              <a:rPr lang="en-US" sz="1400" dirty="0"/>
              <a:t> &amp; D. </a:t>
            </a:r>
            <a:r>
              <a:rPr lang="en-US" sz="1400" dirty="0" err="1"/>
              <a:t>Sluyter</a:t>
            </a:r>
            <a:r>
              <a:rPr lang="en-US" sz="1400" dirty="0"/>
              <a:t> (Eds.), </a:t>
            </a:r>
            <a:r>
              <a:rPr lang="en-US" sz="1400" i="1" dirty="0"/>
              <a:t>Emotional development and emotional intelligence: Educational implications</a:t>
            </a:r>
            <a:r>
              <a:rPr lang="en-US" sz="1400" dirty="0"/>
              <a:t>. New York, NY: Basic Books.</a:t>
            </a:r>
          </a:p>
          <a:p>
            <a:pPr marL="0" lvl="0" indent="0" defTabSz="914400">
              <a:lnSpc>
                <a:spcPct val="100000"/>
              </a:lnSpc>
              <a:spcBef>
                <a:spcPts val="0"/>
              </a:spcBef>
              <a:buNone/>
            </a:pPr>
            <a:endParaRPr lang="en-US" sz="1050" dirty="0"/>
          </a:p>
          <a:p>
            <a:pPr marL="0" lvl="0" indent="0" defTabSz="914400">
              <a:lnSpc>
                <a:spcPct val="100000"/>
              </a:lnSpc>
              <a:spcBef>
                <a:spcPts val="0"/>
              </a:spcBef>
              <a:buNone/>
            </a:pPr>
            <a:r>
              <a:rPr lang="en-US" sz="1400" dirty="0"/>
              <a:t>Mayer, J. D., </a:t>
            </a:r>
            <a:r>
              <a:rPr lang="en-US" sz="1400" dirty="0" err="1"/>
              <a:t>Salovey</a:t>
            </a:r>
            <a:r>
              <a:rPr lang="en-US" sz="1400" dirty="0"/>
              <a:t>, P., Caruso, D. R., &amp; </a:t>
            </a:r>
            <a:r>
              <a:rPr lang="en-US" sz="1400" dirty="0" err="1"/>
              <a:t>Sitarenios</a:t>
            </a:r>
            <a:r>
              <a:rPr lang="en-US" sz="1400" dirty="0"/>
              <a:t>, G. (2001). Emotional intelligence as a standard intelligence.  </a:t>
            </a:r>
            <a:r>
              <a:rPr lang="en-US" sz="1400" i="1" dirty="0"/>
              <a:t>Emotion</a:t>
            </a:r>
            <a:r>
              <a:rPr lang="en-US" sz="1400" dirty="0"/>
              <a:t>, </a:t>
            </a:r>
            <a:r>
              <a:rPr lang="en-US" sz="1400" i="1" dirty="0"/>
              <a:t>1</a:t>
            </a:r>
            <a:r>
              <a:rPr lang="en-US" sz="1400" dirty="0"/>
              <a:t>, 232-242.doi:</a:t>
            </a:r>
            <a:r>
              <a:rPr lang="nb-NO" sz="1400" dirty="0"/>
              <a:t>10.1037//1528-3542.1.3.232</a:t>
            </a:r>
            <a:endParaRPr lang="en-US" sz="1400" dirty="0"/>
          </a:p>
          <a:p>
            <a:pPr marL="0" lvl="0" indent="0" defTabSz="914400">
              <a:lnSpc>
                <a:spcPct val="100000"/>
              </a:lnSpc>
              <a:spcBef>
                <a:spcPts val="0"/>
              </a:spcBef>
              <a:buNone/>
            </a:pPr>
            <a:endParaRPr lang="en-US" sz="1050" dirty="0"/>
          </a:p>
          <a:p>
            <a:pPr marL="0" lvl="0" indent="0" defTabSz="914400">
              <a:lnSpc>
                <a:spcPct val="100000"/>
              </a:lnSpc>
              <a:spcBef>
                <a:spcPts val="0"/>
              </a:spcBef>
              <a:buNone/>
            </a:pPr>
            <a:r>
              <a:rPr lang="en-US" sz="1400" dirty="0"/>
              <a:t>McLean, L., &amp; Connor, C. M. (2015). Depressive symptoms in third‐grade teachers: Relations to classroom quality and student achievement. </a:t>
            </a:r>
            <a:r>
              <a:rPr lang="en-US" sz="1400" i="1" dirty="0"/>
              <a:t>Child Development</a:t>
            </a:r>
            <a:r>
              <a:rPr lang="en-US" sz="1400" dirty="0"/>
              <a:t>, </a:t>
            </a:r>
            <a:r>
              <a:rPr lang="en-US" sz="1400" i="1" dirty="0"/>
              <a:t>86</a:t>
            </a:r>
            <a:r>
              <a:rPr lang="en-US" sz="1400" dirty="0"/>
              <a:t>, 945-954. </a:t>
            </a:r>
            <a:r>
              <a:rPr lang="en-US" sz="1400" dirty="0" err="1"/>
              <a:t>doi</a:t>
            </a:r>
            <a:r>
              <a:rPr lang="en-US" sz="1400" dirty="0"/>
              <a:t>:</a:t>
            </a:r>
            <a:r>
              <a:rPr lang="cs-CZ" sz="1400" dirty="0"/>
              <a:t>10.1111/cdev.12344</a:t>
            </a:r>
            <a:endParaRPr lang="en-US" sz="1400" dirty="0"/>
          </a:p>
          <a:p>
            <a:pPr marL="0" lvl="0" indent="0" defTabSz="914400">
              <a:lnSpc>
                <a:spcPct val="100000"/>
              </a:lnSpc>
              <a:spcBef>
                <a:spcPts val="0"/>
              </a:spcBef>
              <a:buNone/>
            </a:pPr>
            <a:endParaRPr lang="en-US" sz="1050" dirty="0"/>
          </a:p>
          <a:p>
            <a:pPr marL="0" lvl="0" indent="0" defTabSz="914400">
              <a:lnSpc>
                <a:spcPct val="100000"/>
              </a:lnSpc>
              <a:spcBef>
                <a:spcPts val="0"/>
              </a:spcBef>
              <a:buNone/>
            </a:pPr>
            <a:r>
              <a:rPr lang="en-US" sz="1400" dirty="0" err="1"/>
              <a:t>Salovey</a:t>
            </a:r>
            <a:r>
              <a:rPr lang="en-US" sz="1400" dirty="0"/>
              <a:t>, P., &amp; Mayer, J. D. (1990). Emotional intelligence. </a:t>
            </a:r>
            <a:r>
              <a:rPr lang="en-US" sz="1400" i="1" dirty="0"/>
              <a:t>Imagination, Cognition and Personality</a:t>
            </a:r>
            <a:r>
              <a:rPr lang="en-US" sz="1400" dirty="0"/>
              <a:t>, </a:t>
            </a:r>
            <a:r>
              <a:rPr lang="en-US" sz="1400" i="1" dirty="0"/>
              <a:t>9</a:t>
            </a:r>
            <a:r>
              <a:rPr lang="en-US" sz="1400" dirty="0"/>
              <a:t>, 185-211. </a:t>
            </a:r>
            <a:r>
              <a:rPr lang="en-US" sz="1400" dirty="0" err="1"/>
              <a:t>doi</a:t>
            </a:r>
            <a:r>
              <a:rPr lang="en-US" sz="1400" dirty="0"/>
              <a:t>:</a:t>
            </a:r>
            <a:r>
              <a:rPr lang="nl-NL" sz="1400" dirty="0"/>
              <a:t>10.2190/DUGG-P24E-52WK-6CDG</a:t>
            </a:r>
            <a:endParaRPr lang="en-US" sz="1400" dirty="0"/>
          </a:p>
          <a:p>
            <a:pPr marL="0" lvl="0" indent="0" defTabSz="914400">
              <a:lnSpc>
                <a:spcPct val="100000"/>
              </a:lnSpc>
              <a:spcBef>
                <a:spcPts val="0"/>
              </a:spcBef>
              <a:buNone/>
            </a:pPr>
            <a:endParaRPr lang="en-US" sz="1050" dirty="0"/>
          </a:p>
          <a:p>
            <a:pPr marL="0" lvl="0" indent="0" defTabSz="914400">
              <a:lnSpc>
                <a:spcPct val="100000"/>
              </a:lnSpc>
              <a:spcBef>
                <a:spcPts val="0"/>
              </a:spcBef>
              <a:buNone/>
            </a:pPr>
            <a:r>
              <a:rPr lang="en-US" sz="1400" dirty="0"/>
              <a:t>Shin, H., Noh, H., Jang, Y., Park, Y. M., &amp; Lee, S. M. (2013). A longitudinal examination of the relationship between teacher burnout and depression. </a:t>
            </a:r>
            <a:r>
              <a:rPr lang="en-US" sz="1400" i="1" dirty="0"/>
              <a:t>Journal of Employment Counseling</a:t>
            </a:r>
            <a:r>
              <a:rPr lang="en-US" sz="1400" dirty="0"/>
              <a:t>, </a:t>
            </a:r>
            <a:r>
              <a:rPr lang="en-US" sz="1400" i="1" dirty="0"/>
              <a:t>50</a:t>
            </a:r>
            <a:r>
              <a:rPr lang="en-US" sz="1400" dirty="0"/>
              <a:t>, 124-137. </a:t>
            </a:r>
            <a:r>
              <a:rPr lang="en-US" sz="1400" dirty="0" err="1"/>
              <a:t>doi</a:t>
            </a:r>
            <a:r>
              <a:rPr lang="en-US" sz="1400" dirty="0"/>
              <a:t>:</a:t>
            </a:r>
            <a:r>
              <a:rPr lang="hr-HR" sz="1400" dirty="0"/>
              <a:t>10.1002/j.2161-1920.2013.00031.x</a:t>
            </a:r>
          </a:p>
          <a:p>
            <a:pPr marL="0" indent="0" defTabSz="914400">
              <a:lnSpc>
                <a:spcPct val="100000"/>
              </a:lnSpc>
              <a:spcBef>
                <a:spcPts val="0"/>
              </a:spcBef>
              <a:buNone/>
            </a:pPr>
            <a:endParaRPr lang="en-US" sz="1050" dirty="0"/>
          </a:p>
          <a:p>
            <a:pPr marL="0" indent="0" defTabSz="914400">
              <a:lnSpc>
                <a:spcPct val="100000"/>
              </a:lnSpc>
              <a:spcBef>
                <a:spcPts val="0"/>
              </a:spcBef>
              <a:buNone/>
            </a:pPr>
            <a:r>
              <a:rPr lang="en-US" sz="1400" dirty="0" err="1"/>
              <a:t>Skovholt</a:t>
            </a:r>
            <a:r>
              <a:rPr lang="en-US" sz="1400" dirty="0"/>
              <a:t>, T. M., &amp; Trotter-</a:t>
            </a:r>
            <a:r>
              <a:rPr lang="en-US" sz="1400" dirty="0" err="1"/>
              <a:t>Mathison</a:t>
            </a:r>
            <a:r>
              <a:rPr lang="en-US" sz="1400" dirty="0"/>
              <a:t>, M. (2014). </a:t>
            </a:r>
            <a:r>
              <a:rPr lang="en-US" sz="1400" i="1" dirty="0"/>
              <a:t>The resilient practitioner: Burnout prevention and self-care strategies for counselors, therapists, teachers, and health professionals</a:t>
            </a:r>
            <a:r>
              <a:rPr lang="en-US" sz="1400" dirty="0"/>
              <a:t>. Routledge.</a:t>
            </a:r>
          </a:p>
          <a:p>
            <a:pPr marL="0" lvl="0" indent="0" defTabSz="914400">
              <a:lnSpc>
                <a:spcPct val="100000"/>
              </a:lnSpc>
              <a:spcBef>
                <a:spcPts val="0"/>
              </a:spcBef>
              <a:buNone/>
            </a:pPr>
            <a:endParaRPr lang="en-US" sz="1050" dirty="0"/>
          </a:p>
          <a:p>
            <a:pPr marL="0" lvl="0" indent="0" defTabSz="914400">
              <a:lnSpc>
                <a:spcPct val="100000"/>
              </a:lnSpc>
              <a:spcBef>
                <a:spcPts val="0"/>
              </a:spcBef>
              <a:buNone/>
            </a:pPr>
            <a:r>
              <a:rPr lang="en-US" sz="1400" dirty="0"/>
              <a:t>Steinhardt, M. A., Smith </a:t>
            </a:r>
            <a:r>
              <a:rPr lang="en-US" sz="1400" dirty="0" err="1"/>
              <a:t>Jaggars</a:t>
            </a:r>
            <a:r>
              <a:rPr lang="en-US" sz="1400" dirty="0"/>
              <a:t>, S. E., Faulk, K. E., &amp; Gloria, C. T. (2011). Chronic work stress and depressive symptoms: Assessing the mediating role of teacher burnout. </a:t>
            </a:r>
            <a:r>
              <a:rPr lang="en-US" sz="1400" i="1" dirty="0"/>
              <a:t>Stress and Health</a:t>
            </a:r>
            <a:r>
              <a:rPr lang="en-US" sz="1400" dirty="0"/>
              <a:t>, 27, 420-429. </a:t>
            </a:r>
            <a:r>
              <a:rPr lang="en-US" sz="1400" dirty="0" err="1"/>
              <a:t>doi</a:t>
            </a:r>
            <a:r>
              <a:rPr lang="en-US" sz="1400" dirty="0"/>
              <a:t>:</a:t>
            </a:r>
            <a:r>
              <a:rPr lang="pl-PL" sz="1400" dirty="0"/>
              <a:t>10.1002/smi.1394</a:t>
            </a:r>
            <a:endParaRPr lang="en-US" sz="1400" dirty="0"/>
          </a:p>
        </p:txBody>
      </p:sp>
    </p:spTree>
    <p:extLst>
      <p:ext uri="{BB962C8B-B14F-4D97-AF65-F5344CB8AC3E}">
        <p14:creationId xmlns:p14="http://schemas.microsoft.com/office/powerpoint/2010/main" val="70169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79300" cy="6858000"/>
          </a:xfrm>
          <a:prstGeom prst="rect">
            <a:avLst/>
          </a:prstGeom>
        </p:spPr>
      </p:pic>
      <p:pic>
        <p:nvPicPr>
          <p:cNvPr id="3" name="Picture 2"/>
          <p:cNvPicPr>
            <a:picLocks noChangeAspect="1"/>
          </p:cNvPicPr>
          <p:nvPr/>
        </p:nvPicPr>
        <p:blipFill>
          <a:blip r:embed="rId4"/>
          <a:stretch>
            <a:fillRect/>
          </a:stretch>
        </p:blipFill>
        <p:spPr>
          <a:xfrm>
            <a:off x="0" y="0"/>
            <a:ext cx="12179300" cy="6858000"/>
          </a:xfrm>
          <a:prstGeom prst="rect">
            <a:avLst/>
          </a:prstGeom>
        </p:spPr>
      </p:pic>
      <p:sp>
        <p:nvSpPr>
          <p:cNvPr id="4" name="TextBox 3"/>
          <p:cNvSpPr txBox="1"/>
          <p:nvPr/>
        </p:nvSpPr>
        <p:spPr>
          <a:xfrm>
            <a:off x="1562100" y="381000"/>
            <a:ext cx="9332912" cy="1143000"/>
          </a:xfrm>
          <a:prstGeom prst="rect">
            <a:avLst/>
          </a:prstGeom>
        </p:spPr>
        <p:txBody>
          <a:bodyPr wrap="square" lIns="91425" tIns="45700" rIns="91425" bIns="45700" anchor="b"/>
          <a:lstStyle/>
          <a:p>
            <a:pPr indent="0" algn="l">
              <a:lnSpc>
                <a:spcPct val="90000"/>
              </a:lnSpc>
              <a:spcBef>
                <a:spcPct val="0"/>
              </a:spcBef>
              <a:spcAft>
                <a:spcPct val="0"/>
              </a:spcAft>
            </a:pPr>
            <a:r>
              <a:rPr lang="en-US" sz="6000" b="1" i="0" u="none" dirty="0">
                <a:solidFill>
                  <a:srgbClr val="FFFFFF"/>
                </a:solidFill>
                <a:latin typeface="Calibri"/>
              </a:rPr>
              <a:t>We will cover...</a:t>
            </a:r>
          </a:p>
        </p:txBody>
      </p:sp>
      <p:sp>
        <p:nvSpPr>
          <p:cNvPr id="5" name="TextBox 4"/>
          <p:cNvSpPr txBox="1"/>
          <p:nvPr/>
        </p:nvSpPr>
        <p:spPr>
          <a:xfrm>
            <a:off x="1346250" y="1682550"/>
            <a:ext cx="9265500" cy="4735800"/>
          </a:xfrm>
          <a:prstGeom prst="rect">
            <a:avLst/>
          </a:prstGeom>
        </p:spPr>
        <p:txBody>
          <a:bodyPr wrap="square" lIns="91425" tIns="91425" rIns="91425" bIns="91425" anchor="t"/>
          <a:lstStyle/>
          <a:p>
            <a:pPr lvl="0" indent="-381000" algn="l">
              <a:lnSpc>
                <a:spcPct val="100000"/>
              </a:lnSpc>
              <a:spcBef>
                <a:spcPct val="0"/>
              </a:spcBef>
              <a:spcAft>
                <a:spcPct val="0"/>
              </a:spcAft>
              <a:buFont typeface="Arial"/>
              <a:buChar char="•"/>
            </a:pPr>
            <a:r>
              <a:rPr lang="en-US" sz="4000" b="0" i="0" u="none" dirty="0">
                <a:solidFill>
                  <a:srgbClr val="FFFFFF"/>
                </a:solidFill>
                <a:latin typeface="Calibri"/>
              </a:rPr>
              <a:t>Self-care and other-care</a:t>
            </a:r>
          </a:p>
          <a:p>
            <a:pPr lvl="0" indent="-381000" algn="l">
              <a:lnSpc>
                <a:spcPct val="100000"/>
              </a:lnSpc>
              <a:spcBef>
                <a:spcPct val="0"/>
              </a:spcBef>
              <a:spcAft>
                <a:spcPct val="0"/>
              </a:spcAft>
              <a:buFont typeface="Arial"/>
              <a:buChar char="•"/>
            </a:pPr>
            <a:r>
              <a:rPr lang="en-US" sz="4000" b="0" i="0" u="none" dirty="0">
                <a:solidFill>
                  <a:srgbClr val="FFFFFF"/>
                </a:solidFill>
                <a:latin typeface="Calibri"/>
              </a:rPr>
              <a:t>Educator stress and burnout </a:t>
            </a:r>
          </a:p>
          <a:p>
            <a:pPr lvl="0" indent="-381000" algn="l">
              <a:lnSpc>
                <a:spcPct val="100000"/>
              </a:lnSpc>
              <a:spcBef>
                <a:spcPct val="0"/>
              </a:spcBef>
              <a:spcAft>
                <a:spcPct val="0"/>
              </a:spcAft>
              <a:buFont typeface="Arial"/>
              <a:buChar char="•"/>
            </a:pPr>
            <a:r>
              <a:rPr lang="en-US" sz="4000" dirty="0">
                <a:solidFill>
                  <a:srgbClr val="FFFFFF"/>
                </a:solidFill>
                <a:latin typeface="Calibri"/>
              </a:rPr>
              <a:t>Emotional intelligence </a:t>
            </a:r>
          </a:p>
          <a:p>
            <a:pPr lvl="0" indent="-381000" algn="l">
              <a:lnSpc>
                <a:spcPct val="100000"/>
              </a:lnSpc>
              <a:spcBef>
                <a:spcPct val="0"/>
              </a:spcBef>
              <a:spcAft>
                <a:spcPct val="0"/>
              </a:spcAft>
              <a:buFont typeface="Arial"/>
              <a:buChar char="•"/>
            </a:pPr>
            <a:r>
              <a:rPr lang="en-US" sz="4000" b="0" i="0" u="none" dirty="0">
                <a:solidFill>
                  <a:srgbClr val="FFFFFF"/>
                </a:solidFill>
                <a:latin typeface="Calibri"/>
              </a:rPr>
              <a:t>Emotional self-care &amp; mindfulness</a:t>
            </a:r>
          </a:p>
          <a:p>
            <a:pPr lvl="0" indent="-381000" algn="l">
              <a:lnSpc>
                <a:spcPct val="100000"/>
              </a:lnSpc>
              <a:spcBef>
                <a:spcPct val="0"/>
              </a:spcBef>
              <a:spcAft>
                <a:spcPct val="0"/>
              </a:spcAft>
              <a:buFont typeface="Arial"/>
              <a:buChar char="•"/>
            </a:pPr>
            <a:r>
              <a:rPr lang="en-US" sz="4000" b="0" i="0" u="none" dirty="0">
                <a:solidFill>
                  <a:srgbClr val="FFFFFF"/>
                </a:solidFill>
                <a:latin typeface="Calibri"/>
              </a:rPr>
              <a:t>Self-care strategies </a:t>
            </a:r>
          </a:p>
          <a:p>
            <a:pPr lvl="0" indent="-381000" algn="l">
              <a:lnSpc>
                <a:spcPct val="100000"/>
              </a:lnSpc>
              <a:spcBef>
                <a:spcPct val="0"/>
              </a:spcBef>
              <a:spcAft>
                <a:spcPct val="0"/>
              </a:spcAft>
              <a:buFont typeface="Arial"/>
              <a:buChar char="•"/>
            </a:pPr>
            <a:r>
              <a:rPr lang="en-US" sz="4000" b="0" i="0" u="none" dirty="0">
                <a:solidFill>
                  <a:srgbClr val="FFFFFF"/>
                </a:solidFill>
                <a:latin typeface="Calibri"/>
              </a:rPr>
              <a:t>Self-care assessment &amp; plan</a:t>
            </a:r>
          </a:p>
        </p:txBody>
      </p:sp>
      <p:sp>
        <p:nvSpPr>
          <p:cNvPr id="6" name="TextBox 5"/>
          <p:cNvSpPr txBox="1"/>
          <p:nvPr/>
        </p:nvSpPr>
        <p:spPr>
          <a:xfrm>
            <a:off x="0" y="6756400"/>
            <a:ext cx="12179300" cy="91440"/>
          </a:xfrm>
          <a:prstGeom prst="rect">
            <a:avLst/>
          </a:prstGeom>
        </p:spPr>
        <p:txBody>
          <a:bodyPr wrap="none" lIns="237877" tIns="0" rIns="237877" bIns="0" anchor="t"/>
          <a:lstStyle/>
          <a:p>
            <a:pPr algn="l"/>
            <a:r>
              <a:rPr lang="en-US" sz="600" b="1" dirty="0">
                <a:solidFill>
                  <a:srgbClr val="FFFFFF"/>
                </a:solidFill>
                <a:latin typeface="Calibri"/>
              </a:rPr>
              <a:t>cc: Daniel Kulinski - https://www.flickr.com/photos/7729940@N06</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79300" cy="6858000"/>
          </a:xfrm>
          <a:prstGeom prst="rect">
            <a:avLst/>
          </a:prstGeom>
        </p:spPr>
      </p:pic>
      <p:pic>
        <p:nvPicPr>
          <p:cNvPr id="3" name="Picture 2"/>
          <p:cNvPicPr>
            <a:picLocks noChangeAspect="1"/>
          </p:cNvPicPr>
          <p:nvPr/>
        </p:nvPicPr>
        <p:blipFill>
          <a:blip r:embed="rId3"/>
          <a:stretch>
            <a:fillRect/>
          </a:stretch>
        </p:blipFill>
        <p:spPr>
          <a:xfrm>
            <a:off x="0" y="0"/>
            <a:ext cx="12179300" cy="6858000"/>
          </a:xfrm>
          <a:prstGeom prst="rect">
            <a:avLst/>
          </a:prstGeom>
        </p:spPr>
      </p:pic>
      <p:sp>
        <p:nvSpPr>
          <p:cNvPr id="4" name="TextBox 3"/>
          <p:cNvSpPr txBox="1"/>
          <p:nvPr/>
        </p:nvSpPr>
        <p:spPr>
          <a:xfrm>
            <a:off x="837982" y="210343"/>
            <a:ext cx="10512862" cy="1325563"/>
          </a:xfrm>
          <a:prstGeom prst="rect">
            <a:avLst/>
          </a:prstGeom>
        </p:spPr>
        <p:txBody>
          <a:bodyPr wrap="square" lIns="91440" tIns="45720" rIns="91440" bIns="45720" anchor="ctr"/>
          <a:lstStyle/>
          <a:p>
            <a:pPr indent="0" algn="l">
              <a:lnSpc>
                <a:spcPct val="90000"/>
              </a:lnSpc>
              <a:spcBef>
                <a:spcPct val="0"/>
              </a:spcBef>
              <a:spcAft>
                <a:spcPct val="0"/>
              </a:spcAft>
            </a:pPr>
            <a:r>
              <a:rPr lang="en-US" sz="5400" b="1" i="0" u="none" dirty="0">
                <a:solidFill>
                  <a:srgbClr val="FFFFFF"/>
                </a:solidFill>
                <a:latin typeface="Calibri"/>
              </a:rPr>
              <a:t>Self-Care and Other-Care</a:t>
            </a:r>
          </a:p>
        </p:txBody>
      </p:sp>
      <p:sp>
        <p:nvSpPr>
          <p:cNvPr id="5" name="TextBox 4"/>
          <p:cNvSpPr txBox="1"/>
          <p:nvPr/>
        </p:nvSpPr>
        <p:spPr>
          <a:xfrm>
            <a:off x="837982" y="1466055"/>
            <a:ext cx="10512862" cy="4351338"/>
          </a:xfrm>
          <a:prstGeom prst="rect">
            <a:avLst/>
          </a:prstGeom>
        </p:spPr>
        <p:txBody>
          <a:bodyPr wrap="square" lIns="91440" tIns="45720" rIns="91440" bIns="45720" anchor="t"/>
          <a:lstStyle/>
          <a:p>
            <a:pPr indent="0" algn="l">
              <a:lnSpc>
                <a:spcPct val="90000"/>
              </a:lnSpc>
              <a:spcBef>
                <a:spcPts val="1000"/>
              </a:spcBef>
              <a:spcAft>
                <a:spcPct val="0"/>
              </a:spcAft>
            </a:pPr>
            <a:endParaRPr lang="en-US" b="0" i="0" u="none" dirty="0">
              <a:solidFill>
                <a:srgbClr val="FFFFFF"/>
              </a:solidFill>
              <a:latin typeface="Calibri"/>
            </a:endParaRPr>
          </a:p>
          <a:p>
            <a:pPr indent="0" algn="l">
              <a:lnSpc>
                <a:spcPct val="90000"/>
              </a:lnSpc>
              <a:spcBef>
                <a:spcPts val="1000"/>
              </a:spcBef>
              <a:spcAft>
                <a:spcPct val="0"/>
              </a:spcAft>
            </a:pPr>
            <a:r>
              <a:rPr lang="en-US" sz="4000" b="0" i="0" u="none" dirty="0">
                <a:solidFill>
                  <a:srgbClr val="FFFFFF"/>
                </a:solidFill>
                <a:latin typeface="Calibri"/>
              </a:rPr>
              <a:t>“Teaching school is like having jumper cables hooked to your brain, draining all the juice out of you”</a:t>
            </a:r>
          </a:p>
          <a:p>
            <a:pPr indent="0" algn="r">
              <a:lnSpc>
                <a:spcPct val="90000"/>
              </a:lnSpc>
              <a:spcBef>
                <a:spcPts val="1000"/>
              </a:spcBef>
              <a:spcAft>
                <a:spcPct val="0"/>
              </a:spcAft>
            </a:pPr>
            <a:r>
              <a:rPr lang="en-US" sz="4000" b="0" i="0" u="none" dirty="0">
                <a:solidFill>
                  <a:srgbClr val="FFFFFF"/>
                </a:solidFill>
                <a:latin typeface="Calibri"/>
              </a:rPr>
              <a:t> -Stephen King, former educator </a:t>
            </a:r>
          </a:p>
        </p:txBody>
      </p:sp>
      <p:sp>
        <p:nvSpPr>
          <p:cNvPr id="6" name="TextBox 5"/>
          <p:cNvSpPr txBox="1"/>
          <p:nvPr/>
        </p:nvSpPr>
        <p:spPr>
          <a:xfrm>
            <a:off x="0" y="6756400"/>
            <a:ext cx="12179300" cy="91440"/>
          </a:xfrm>
          <a:prstGeom prst="rect">
            <a:avLst/>
          </a:prstGeom>
        </p:spPr>
        <p:txBody>
          <a:bodyPr wrap="none" lIns="237877" tIns="0" rIns="237877" bIns="0" anchor="t"/>
          <a:lstStyle/>
          <a:p>
            <a:pPr algn="l"/>
            <a:r>
              <a:rPr lang="en-US" sz="600" b="1" dirty="0">
                <a:solidFill>
                  <a:srgbClr val="FFFFFF"/>
                </a:solidFill>
                <a:latin typeface="Calibri"/>
              </a:rPr>
              <a:t>cc: dbraaten - https://www.flickr.com/photos/80043438@N00</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79300" cy="6858000"/>
          </a:xfrm>
          <a:prstGeom prst="rect">
            <a:avLst/>
          </a:prstGeom>
        </p:spPr>
      </p:pic>
      <p:pic>
        <p:nvPicPr>
          <p:cNvPr id="3" name="Picture 2"/>
          <p:cNvPicPr>
            <a:picLocks noChangeAspect="1"/>
          </p:cNvPicPr>
          <p:nvPr/>
        </p:nvPicPr>
        <p:blipFill>
          <a:blip r:embed="rId4"/>
          <a:stretch>
            <a:fillRect/>
          </a:stretch>
        </p:blipFill>
        <p:spPr>
          <a:xfrm>
            <a:off x="0" y="0"/>
            <a:ext cx="12179300" cy="6858000"/>
          </a:xfrm>
          <a:prstGeom prst="rect">
            <a:avLst/>
          </a:prstGeom>
        </p:spPr>
      </p:pic>
      <p:sp>
        <p:nvSpPr>
          <p:cNvPr id="4" name="TextBox 3"/>
          <p:cNvSpPr txBox="1"/>
          <p:nvPr/>
        </p:nvSpPr>
        <p:spPr>
          <a:xfrm>
            <a:off x="1130300" y="298752"/>
            <a:ext cx="10083800" cy="929640"/>
          </a:xfrm>
          <a:prstGeom prst="rect">
            <a:avLst/>
          </a:prstGeom>
        </p:spPr>
        <p:txBody>
          <a:bodyPr wrap="none" lIns="237877" tIns="0" rIns="237877" bIns="0" anchor="t"/>
          <a:lstStyle/>
          <a:p>
            <a:r>
              <a:rPr lang="en-US" sz="6100" b="1" dirty="0">
                <a:solidFill>
                  <a:srgbClr val="FFFFFF"/>
                </a:solidFill>
                <a:effectLst>
                  <a:outerShdw blurRad="20000" dist="30000" dir="2700000">
                    <a:srgbClr val="000000">
                      <a:alpha val="80000"/>
                    </a:srgbClr>
                  </a:outerShdw>
                </a:effectLst>
                <a:latin typeface="Calibri"/>
              </a:rPr>
              <a:t>Self-Care and Other-Care</a:t>
            </a:r>
          </a:p>
        </p:txBody>
      </p:sp>
      <p:sp>
        <p:nvSpPr>
          <p:cNvPr id="5" name="TextBox 4"/>
          <p:cNvSpPr txBox="1"/>
          <p:nvPr/>
        </p:nvSpPr>
        <p:spPr>
          <a:xfrm>
            <a:off x="237877" y="1881148"/>
            <a:ext cx="11703546" cy="4430752"/>
          </a:xfrm>
          <a:prstGeom prst="rect">
            <a:avLst/>
          </a:prstGeom>
        </p:spPr>
        <p:txBody>
          <a:bodyPr wrap="square">
            <a:noAutofit/>
          </a:bodyPr>
          <a:lstStyle/>
          <a:p>
            <a:pPr marL="762000" indent="-713631" algn="l">
              <a:buFont typeface="Calibri"/>
              <a:buChar char="•"/>
            </a:pPr>
            <a:r>
              <a:rPr lang="en-US" sz="3200" b="0" dirty="0">
                <a:solidFill>
                  <a:srgbClr val="FFFFFF"/>
                </a:solidFill>
                <a:effectLst>
                  <a:outerShdw blurRad="20000" dist="30000" dir="2700000">
                    <a:srgbClr val="000000">
                      <a:alpha val="75000"/>
                    </a:srgbClr>
                  </a:outerShdw>
                </a:effectLst>
                <a:latin typeface="Calibri"/>
              </a:rPr>
              <a:t>Helping professionals often feel a pull between self-care and other care</a:t>
            </a:r>
          </a:p>
          <a:p>
            <a:pPr marL="762000" indent="-713631" algn="l">
              <a:buFont typeface="Calibri"/>
              <a:buChar char="•"/>
            </a:pPr>
            <a:endParaRPr lang="en-US" sz="2000" b="0" dirty="0">
              <a:solidFill>
                <a:srgbClr val="FFFFFF"/>
              </a:solidFill>
              <a:effectLst>
                <a:outerShdw blurRad="20000" dist="30000" dir="2700000">
                  <a:srgbClr val="000000">
                    <a:alpha val="75000"/>
                  </a:srgbClr>
                </a:outerShdw>
              </a:effectLst>
              <a:latin typeface="Calibri"/>
            </a:endParaRPr>
          </a:p>
          <a:p>
            <a:pPr marL="762000" indent="-713631" algn="l">
              <a:buFont typeface="Calibri"/>
              <a:buChar char="•"/>
            </a:pPr>
            <a:r>
              <a:rPr lang="en-US" sz="3200" b="0" dirty="0">
                <a:solidFill>
                  <a:srgbClr val="FFFFFF"/>
                </a:solidFill>
                <a:effectLst>
                  <a:outerShdw blurRad="20000" dist="30000" dir="2700000">
                    <a:srgbClr val="000000">
                      <a:alpha val="75000"/>
                    </a:srgbClr>
                  </a:outerShdw>
                </a:effectLst>
                <a:latin typeface="Calibri"/>
              </a:rPr>
              <a:t>May be related to certain personality types being more likely to go into helping professions</a:t>
            </a:r>
          </a:p>
          <a:p>
            <a:pPr marL="762000" indent="-713631" algn="l">
              <a:buFont typeface="Calibri"/>
              <a:buChar char="•"/>
            </a:pPr>
            <a:endParaRPr lang="en-US" b="0" dirty="0">
              <a:solidFill>
                <a:srgbClr val="FFFFFF"/>
              </a:solidFill>
              <a:effectLst>
                <a:outerShdw blurRad="20000" dist="30000" dir="2700000">
                  <a:srgbClr val="000000">
                    <a:alpha val="75000"/>
                  </a:srgbClr>
                </a:outerShdw>
              </a:effectLst>
              <a:latin typeface="Calibri"/>
            </a:endParaRPr>
          </a:p>
          <a:p>
            <a:pPr marL="762000" indent="-713631" algn="l">
              <a:buFont typeface="Calibri"/>
              <a:buChar char="•"/>
            </a:pPr>
            <a:r>
              <a:rPr lang="en-US" sz="3200" b="0" dirty="0">
                <a:solidFill>
                  <a:srgbClr val="FFFFFF"/>
                </a:solidFill>
                <a:effectLst>
                  <a:outerShdw blurRad="20000" dist="30000" dir="2700000">
                    <a:srgbClr val="000000">
                      <a:alpha val="75000"/>
                    </a:srgbClr>
                  </a:outerShdw>
                </a:effectLst>
                <a:latin typeface="Calibri"/>
              </a:rPr>
              <a:t>Some learn to balance while others face burnout because of the imbalance</a:t>
            </a:r>
          </a:p>
        </p:txBody>
      </p:sp>
      <p:sp>
        <p:nvSpPr>
          <p:cNvPr id="6" name="TextBox 5"/>
          <p:cNvSpPr txBox="1"/>
          <p:nvPr/>
        </p:nvSpPr>
        <p:spPr>
          <a:xfrm>
            <a:off x="0" y="6756400"/>
            <a:ext cx="12179300" cy="91440"/>
          </a:xfrm>
          <a:prstGeom prst="rect">
            <a:avLst/>
          </a:prstGeom>
        </p:spPr>
        <p:txBody>
          <a:bodyPr wrap="none" lIns="237877" tIns="0" rIns="237877" bIns="0" anchor="t"/>
          <a:lstStyle/>
          <a:p>
            <a:pPr algn="l"/>
            <a:r>
              <a:rPr lang="en-US" sz="600" b="1" dirty="0">
                <a:solidFill>
                  <a:srgbClr val="FFFFFF"/>
                </a:solidFill>
                <a:latin typeface="Calibri"/>
              </a:rPr>
              <a:t>cc: DonkeyHotey - https://www.flickr.com/photos/47422005@N04</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79300" cy="6858000"/>
          </a:xfrm>
          <a:prstGeom prst="rect">
            <a:avLst/>
          </a:prstGeom>
        </p:spPr>
      </p:pic>
      <p:pic>
        <p:nvPicPr>
          <p:cNvPr id="3" name="Picture 2"/>
          <p:cNvPicPr>
            <a:picLocks noChangeAspect="1"/>
          </p:cNvPicPr>
          <p:nvPr/>
        </p:nvPicPr>
        <p:blipFill>
          <a:blip r:embed="rId4"/>
          <a:stretch>
            <a:fillRect/>
          </a:stretch>
        </p:blipFill>
        <p:spPr>
          <a:xfrm>
            <a:off x="0" y="0"/>
            <a:ext cx="12179300" cy="3471738"/>
          </a:xfrm>
          <a:prstGeom prst="rect">
            <a:avLst/>
          </a:prstGeom>
        </p:spPr>
      </p:pic>
      <p:sp>
        <p:nvSpPr>
          <p:cNvPr id="4" name="TextBox 3"/>
          <p:cNvSpPr txBox="1"/>
          <p:nvPr/>
        </p:nvSpPr>
        <p:spPr>
          <a:xfrm>
            <a:off x="0" y="0"/>
            <a:ext cx="12179300" cy="2438400"/>
          </a:xfrm>
          <a:prstGeom prst="rect">
            <a:avLst/>
          </a:prstGeom>
        </p:spPr>
        <p:txBody>
          <a:bodyPr wrap="none" lIns="237877" tIns="0" rIns="237877" bIns="0" anchor="t"/>
          <a:lstStyle/>
          <a:p>
            <a:pPr algn="ctr"/>
            <a:r>
              <a:rPr lang="en-US" sz="16000" b="1" dirty="0">
                <a:solidFill>
                  <a:srgbClr val="FFFFFF"/>
                </a:solidFill>
                <a:effectLst>
                  <a:outerShdw blurRad="20000" dist="30000" dir="2700000">
                    <a:srgbClr val="000000">
                      <a:alpha val="80000"/>
                    </a:srgbClr>
                  </a:outerShdw>
                </a:effectLst>
                <a:latin typeface="Calibri"/>
              </a:rPr>
              <a:t>Activity</a:t>
            </a:r>
          </a:p>
        </p:txBody>
      </p:sp>
      <p:sp>
        <p:nvSpPr>
          <p:cNvPr id="5" name="TextBox 4"/>
          <p:cNvSpPr txBox="1"/>
          <p:nvPr/>
        </p:nvSpPr>
        <p:spPr>
          <a:xfrm>
            <a:off x="0" y="2557338"/>
            <a:ext cx="12179300" cy="914400"/>
          </a:xfrm>
          <a:prstGeom prst="rect">
            <a:avLst/>
          </a:prstGeom>
        </p:spPr>
        <p:txBody>
          <a:bodyPr wrap="none" lIns="237877" tIns="0" rIns="237877" bIns="0" anchor="t"/>
          <a:lstStyle/>
          <a:p>
            <a:pPr algn="ctr"/>
            <a:r>
              <a:rPr lang="en-US" sz="6000" b="0" dirty="0">
                <a:solidFill>
                  <a:srgbClr val="FFFFFF"/>
                </a:solidFill>
                <a:effectLst>
                  <a:outerShdw blurRad="20000" dist="30000" dir="2700000">
                    <a:srgbClr val="000000">
                      <a:alpha val="75000"/>
                    </a:srgbClr>
                  </a:outerShdw>
                </a:effectLst>
                <a:latin typeface="Calibri"/>
              </a:rPr>
              <a:t>Skovholt Inventory</a:t>
            </a:r>
          </a:p>
        </p:txBody>
      </p:sp>
      <p:sp>
        <p:nvSpPr>
          <p:cNvPr id="6" name="TextBox 5"/>
          <p:cNvSpPr txBox="1"/>
          <p:nvPr/>
        </p:nvSpPr>
        <p:spPr>
          <a:xfrm>
            <a:off x="0" y="6756400"/>
            <a:ext cx="12179300" cy="91440"/>
          </a:xfrm>
          <a:prstGeom prst="rect">
            <a:avLst/>
          </a:prstGeom>
        </p:spPr>
        <p:txBody>
          <a:bodyPr wrap="none" lIns="237877" tIns="0" rIns="237877" bIns="0" anchor="t"/>
          <a:lstStyle/>
          <a:p>
            <a:pPr algn="l"/>
            <a:r>
              <a:rPr lang="en-US" sz="600" b="1" dirty="0">
                <a:solidFill>
                  <a:srgbClr val="FFFFFF"/>
                </a:solidFill>
                <a:latin typeface="Calibri"/>
              </a:rPr>
              <a:t>cc: incurable_hippie - https://www.flickr.com/photos/49503155381@N01</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79300" cy="6858000"/>
          </a:xfrm>
          <a:prstGeom prst="rect">
            <a:avLst/>
          </a:prstGeom>
        </p:spPr>
      </p:pic>
      <p:pic>
        <p:nvPicPr>
          <p:cNvPr id="3" name="Picture 2"/>
          <p:cNvPicPr>
            <a:picLocks noChangeAspect="1"/>
          </p:cNvPicPr>
          <p:nvPr/>
        </p:nvPicPr>
        <p:blipFill>
          <a:blip r:embed="rId4"/>
          <a:stretch>
            <a:fillRect/>
          </a:stretch>
        </p:blipFill>
        <p:spPr>
          <a:xfrm>
            <a:off x="0" y="0"/>
            <a:ext cx="12179300" cy="6858000"/>
          </a:xfrm>
          <a:prstGeom prst="rect">
            <a:avLst/>
          </a:prstGeom>
        </p:spPr>
      </p:pic>
      <p:sp>
        <p:nvSpPr>
          <p:cNvPr id="4" name="TextBox 3"/>
          <p:cNvSpPr txBox="1"/>
          <p:nvPr/>
        </p:nvSpPr>
        <p:spPr>
          <a:xfrm>
            <a:off x="837982" y="365126"/>
            <a:ext cx="10512862" cy="1325563"/>
          </a:xfrm>
          <a:prstGeom prst="rect">
            <a:avLst/>
          </a:prstGeom>
        </p:spPr>
        <p:txBody>
          <a:bodyPr wrap="square" lIns="91440" tIns="45720" rIns="91440" bIns="45720" anchor="ctr"/>
          <a:lstStyle/>
          <a:p>
            <a:pPr indent="0" algn="l">
              <a:lnSpc>
                <a:spcPct val="90000"/>
              </a:lnSpc>
              <a:spcBef>
                <a:spcPct val="0"/>
              </a:spcBef>
              <a:spcAft>
                <a:spcPct val="0"/>
              </a:spcAft>
            </a:pPr>
            <a:r>
              <a:rPr lang="en-US" sz="6600" b="1" i="0" u="none" dirty="0">
                <a:solidFill>
                  <a:srgbClr val="FFFFFF"/>
                </a:solidFill>
                <a:effectLst>
                  <a:outerShdw blurRad="38100" dist="38100" dir="2700000" algn="tl">
                    <a:srgbClr val="000000">
                      <a:alpha val="43137"/>
                    </a:srgbClr>
                  </a:outerShdw>
                </a:effectLst>
                <a:latin typeface="Calibri"/>
              </a:rPr>
              <a:t>Burnout</a:t>
            </a:r>
          </a:p>
        </p:txBody>
      </p:sp>
      <p:sp>
        <p:nvSpPr>
          <p:cNvPr id="5" name="TextBox 4"/>
          <p:cNvSpPr txBox="1"/>
          <p:nvPr/>
        </p:nvSpPr>
        <p:spPr>
          <a:xfrm>
            <a:off x="698269" y="1908146"/>
            <a:ext cx="10652575" cy="4630796"/>
          </a:xfrm>
          <a:prstGeom prst="rect">
            <a:avLst/>
          </a:prstGeom>
        </p:spPr>
        <p:txBody>
          <a:bodyPr wrap="square" lIns="91440" tIns="45720" rIns="91440" bIns="45720" anchor="t"/>
          <a:lstStyle/>
          <a:p>
            <a:pPr lvl="0" indent="-228531" algn="l">
              <a:lnSpc>
                <a:spcPct val="90000"/>
              </a:lnSpc>
              <a:spcBef>
                <a:spcPts val="1000"/>
              </a:spcBef>
              <a:spcAft>
                <a:spcPct val="0"/>
              </a:spcAft>
              <a:buFont typeface="Arial"/>
              <a:buChar char="•"/>
            </a:pPr>
            <a:r>
              <a:rPr lang="en-US" sz="3600" b="0" i="0" u="none" dirty="0">
                <a:solidFill>
                  <a:srgbClr val="FFFFFF"/>
                </a:solidFill>
                <a:latin typeface="Calibri"/>
              </a:rPr>
              <a:t>Occurs because of prolonged stress </a:t>
            </a:r>
          </a:p>
          <a:p>
            <a:pPr lvl="0" indent="-228531" algn="l">
              <a:lnSpc>
                <a:spcPct val="90000"/>
              </a:lnSpc>
              <a:spcBef>
                <a:spcPts val="1000"/>
              </a:spcBef>
              <a:spcAft>
                <a:spcPct val="0"/>
              </a:spcAft>
              <a:buFont typeface="Arial"/>
              <a:buChar char="•"/>
            </a:pPr>
            <a:r>
              <a:rPr lang="en-US" sz="3600" b="0" i="0" u="none" dirty="0">
                <a:solidFill>
                  <a:srgbClr val="FFFFFF"/>
                </a:solidFill>
                <a:latin typeface="Calibri"/>
              </a:rPr>
              <a:t>Includes three components </a:t>
            </a:r>
          </a:p>
          <a:p>
            <a:pPr lvl="1" indent="-228531" algn="l">
              <a:lnSpc>
                <a:spcPct val="90000"/>
              </a:lnSpc>
              <a:spcBef>
                <a:spcPts val="500"/>
              </a:spcBef>
              <a:spcAft>
                <a:spcPct val="0"/>
              </a:spcAft>
              <a:buFont typeface="Arial"/>
              <a:buChar char="•"/>
            </a:pPr>
            <a:r>
              <a:rPr lang="en-US" sz="3200" b="0" i="0" u="none" dirty="0">
                <a:solidFill>
                  <a:srgbClr val="FFFFFF"/>
                </a:solidFill>
                <a:latin typeface="Calibri"/>
              </a:rPr>
              <a:t>Emotional exhaustion</a:t>
            </a:r>
          </a:p>
          <a:p>
            <a:pPr lvl="1" indent="-228531" algn="l">
              <a:lnSpc>
                <a:spcPct val="90000"/>
              </a:lnSpc>
              <a:spcBef>
                <a:spcPts val="500"/>
              </a:spcBef>
              <a:spcAft>
                <a:spcPct val="0"/>
              </a:spcAft>
              <a:buFont typeface="Arial"/>
              <a:buChar char="•"/>
            </a:pPr>
            <a:r>
              <a:rPr lang="en-US" sz="3200" b="0" i="0" u="none" dirty="0">
                <a:solidFill>
                  <a:srgbClr val="FFFFFF"/>
                </a:solidFill>
                <a:latin typeface="Calibri"/>
              </a:rPr>
              <a:t>Depersonalization</a:t>
            </a:r>
          </a:p>
          <a:p>
            <a:pPr lvl="1" indent="-228531" algn="l">
              <a:lnSpc>
                <a:spcPct val="90000"/>
              </a:lnSpc>
              <a:spcBef>
                <a:spcPts val="500"/>
              </a:spcBef>
              <a:spcAft>
                <a:spcPct val="0"/>
              </a:spcAft>
              <a:buFont typeface="Arial"/>
              <a:buChar char="•"/>
            </a:pPr>
            <a:r>
              <a:rPr lang="en-US" sz="3200" b="0" i="0" u="none" dirty="0">
                <a:solidFill>
                  <a:srgbClr val="FFFFFF"/>
                </a:solidFill>
                <a:latin typeface="Calibri"/>
              </a:rPr>
              <a:t>Reduced personal accomplishment </a:t>
            </a:r>
          </a:p>
          <a:p>
            <a:pPr lvl="0" indent="-228531" algn="l">
              <a:lnSpc>
                <a:spcPct val="90000"/>
              </a:lnSpc>
              <a:spcBef>
                <a:spcPts val="1000"/>
              </a:spcBef>
              <a:spcAft>
                <a:spcPct val="0"/>
              </a:spcAft>
              <a:buFont typeface="Arial"/>
              <a:buChar char="•"/>
            </a:pPr>
            <a:endParaRPr lang="en-US" sz="3200" b="0" i="0" u="none" dirty="0">
              <a:solidFill>
                <a:srgbClr val="FFFFFF"/>
              </a:solidFill>
              <a:latin typeface="Calibri"/>
            </a:endParaRPr>
          </a:p>
        </p:txBody>
      </p:sp>
      <p:sp>
        <p:nvSpPr>
          <p:cNvPr id="6" name="TextBox 5"/>
          <p:cNvSpPr txBox="1"/>
          <p:nvPr/>
        </p:nvSpPr>
        <p:spPr>
          <a:xfrm>
            <a:off x="0" y="6756400"/>
            <a:ext cx="12179300" cy="91440"/>
          </a:xfrm>
          <a:prstGeom prst="rect">
            <a:avLst/>
          </a:prstGeom>
        </p:spPr>
        <p:txBody>
          <a:bodyPr wrap="none" lIns="237877" tIns="0" rIns="237877" bIns="0" anchor="t"/>
          <a:lstStyle/>
          <a:p>
            <a:pPr algn="l"/>
            <a:r>
              <a:rPr lang="en-US" sz="600" b="1" dirty="0">
                <a:solidFill>
                  <a:srgbClr val="FFFFFF"/>
                </a:solidFill>
                <a:latin typeface="Calibri"/>
              </a:rPr>
              <a:t>cc: christian.rudman - https://www.flickr.com/photos/37219051@N07</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1306</TotalTime>
  <Words>5011</Words>
  <Application>Microsoft Office PowerPoint</Application>
  <PresentationFormat>Custom</PresentationFormat>
  <Paragraphs>378</Paragraphs>
  <Slides>48</Slides>
  <Notes>45</Notes>
  <HiddenSlides>1</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Name that emotion </vt:lpstr>
      <vt:lpstr>Name that emotion </vt:lpstr>
      <vt:lpstr>Name that emotion </vt:lpstr>
      <vt:lpstr>Name that emotion </vt:lpstr>
      <vt:lpstr>Name that emotion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Prosocial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Relating in the Classroom: Educator Emotional Self-Care</dc:title>
  <dc:creator>Tia Barnes</dc:creator>
  <cp:lastModifiedBy>Angela Harris</cp:lastModifiedBy>
  <cp:revision>108</cp:revision>
  <dcterms:modified xsi:type="dcterms:W3CDTF">2017-07-17T15:25:15Z</dcterms:modified>
</cp:coreProperties>
</file>