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27"/>
  </p:notesMasterIdLst>
  <p:handoutMasterIdLst>
    <p:handoutMasterId r:id="rId28"/>
  </p:handoutMasterIdLst>
  <p:sldIdLst>
    <p:sldId id="265" r:id="rId2"/>
    <p:sldId id="256" r:id="rId3"/>
    <p:sldId id="286" r:id="rId4"/>
    <p:sldId id="261" r:id="rId5"/>
    <p:sldId id="440" r:id="rId6"/>
    <p:sldId id="441" r:id="rId7"/>
    <p:sldId id="429" r:id="rId8"/>
    <p:sldId id="430" r:id="rId9"/>
    <p:sldId id="442" r:id="rId10"/>
    <p:sldId id="457" r:id="rId11"/>
    <p:sldId id="443" r:id="rId12"/>
    <p:sldId id="444" r:id="rId13"/>
    <p:sldId id="447" r:id="rId14"/>
    <p:sldId id="462" r:id="rId15"/>
    <p:sldId id="461" r:id="rId16"/>
    <p:sldId id="455" r:id="rId17"/>
    <p:sldId id="312" r:id="rId18"/>
    <p:sldId id="318" r:id="rId19"/>
    <p:sldId id="464" r:id="rId20"/>
    <p:sldId id="439" r:id="rId21"/>
    <p:sldId id="320" r:id="rId22"/>
    <p:sldId id="350" r:id="rId23"/>
    <p:sldId id="321" r:id="rId24"/>
    <p:sldId id="456" r:id="rId25"/>
    <p:sldId id="463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963" autoAdjust="0"/>
    <p:restoredTop sz="64121" autoAdjust="0"/>
  </p:normalViewPr>
  <p:slideViewPr>
    <p:cSldViewPr>
      <p:cViewPr>
        <p:scale>
          <a:sx n="50" d="100"/>
          <a:sy n="50" d="100"/>
        </p:scale>
        <p:origin x="-19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uno\CDS\Projects\Positive%20Behavioral%20Supports\DE-PBS%20Key%20Feature%20Evaluation\_2016-17%20KFEs\District%20Pie%20Charts%20KF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Statewide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E9-491E-A774-206A5381ED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E9-491E-A774-206A5381ED1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0E9-491E-A774-206A5381ED18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0E9-491E-A774-206A5381ED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Statewide!$A$23:$A$26</c:f>
              <c:strCache>
                <c:ptCount val="4"/>
                <c:pt idx="0">
                  <c:v>Proficient/Exemplary</c:v>
                </c:pt>
                <c:pt idx="1">
                  <c:v>Exploring/Developing</c:v>
                </c:pt>
                <c:pt idx="2">
                  <c:v>Active without KFE</c:v>
                </c:pt>
                <c:pt idx="3">
                  <c:v>Non-PBS</c:v>
                </c:pt>
              </c:strCache>
            </c:strRef>
          </c:cat>
          <c:val>
            <c:numRef>
              <c:f>Statewide!$B$23:$B$26</c:f>
              <c:numCache>
                <c:formatCode>0%</c:formatCode>
                <c:ptCount val="4"/>
                <c:pt idx="0">
                  <c:v>0.25991189427312777</c:v>
                </c:pt>
                <c:pt idx="1">
                  <c:v>0.22026431718061673</c:v>
                </c:pt>
                <c:pt idx="2">
                  <c:v>0.12334801762114538</c:v>
                </c:pt>
                <c:pt idx="3">
                  <c:v>0.40969162995594716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0E9-491E-A774-206A5381E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r>
              <a:rPr lang="en-US" smtClean="0"/>
              <a:t>9/19/2017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r>
              <a:rPr lang="en-US" smtClean="0"/>
              <a:t>DE-PBS Cadre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6D7624FC-1603-4196-9944-D1F44617C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135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r>
              <a:rPr lang="en-US" smtClean="0"/>
              <a:t>9/19/2017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r>
              <a:rPr lang="en-US" smtClean="0"/>
              <a:t>DE-PBS Cadre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6BE83E2E-F059-436B-84B5-E0AAB44B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813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09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44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99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41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02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71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69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76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643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80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814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45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298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418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784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590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134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86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22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7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23"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75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57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43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34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83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4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42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4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30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6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437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8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9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5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5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051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D8BD707-D9CF-40AE-B4C6-C98DA3205C09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60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 to the</a:t>
            </a:r>
            <a:br>
              <a:rPr lang="en-US" dirty="0" smtClean="0"/>
            </a:br>
            <a:r>
              <a:rPr lang="en-US" dirty="0" smtClean="0"/>
              <a:t>DE-PBS Cadre Meeting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September 19,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360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Save the 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095" y="2286000"/>
            <a:ext cx="7290055" cy="4023360"/>
          </a:xfrm>
        </p:spPr>
        <p:txBody>
          <a:bodyPr/>
          <a:lstStyle/>
          <a:p>
            <a:r>
              <a:rPr lang="en-US" sz="2400" dirty="0"/>
              <a:t>Please mark &amp; protect your </a:t>
            </a:r>
            <a:r>
              <a:rPr lang="en-US" sz="2400" dirty="0" smtClean="0"/>
              <a:t>calendars for </a:t>
            </a:r>
            <a:r>
              <a:rPr lang="en-US" sz="2400" dirty="0"/>
              <a:t>DE-PBS Cadre Meetings </a:t>
            </a:r>
            <a:r>
              <a:rPr lang="en-US" sz="2400" dirty="0" smtClean="0"/>
              <a:t>on: </a:t>
            </a:r>
          </a:p>
          <a:p>
            <a:r>
              <a:rPr lang="en-US" sz="2400" b="1" dirty="0" smtClean="0"/>
              <a:t>February </a:t>
            </a:r>
            <a:r>
              <a:rPr lang="en-US" sz="2400" b="1" dirty="0"/>
              <a:t>7, 2018</a:t>
            </a:r>
          </a:p>
          <a:p>
            <a:r>
              <a:rPr lang="en-US" sz="2400" b="1" dirty="0" smtClean="0"/>
              <a:t>April </a:t>
            </a:r>
            <a:r>
              <a:rPr lang="en-US" sz="2400" b="1" dirty="0"/>
              <a:t>19, 2018</a:t>
            </a:r>
          </a:p>
          <a:p>
            <a:endParaRPr lang="en-US" dirty="0"/>
          </a:p>
        </p:txBody>
      </p:sp>
      <p:pic>
        <p:nvPicPr>
          <p:cNvPr id="6" name="Picture 5" descr="¿Qué capítulos tengo pendientes hoy? | Cazadores de Seri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462337"/>
            <a:ext cx="2800350" cy="21002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397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34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 Data Reporting Tool (</a:t>
            </a:r>
            <a:r>
              <a:rPr lang="en-US" dirty="0" smtClean="0"/>
              <a:t>DDRT)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81200"/>
            <a:ext cx="7290055" cy="432816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lvl="1"/>
            <a:r>
              <a:rPr lang="en-US" sz="2800" dirty="0" smtClean="0"/>
              <a:t>Template available on website</a:t>
            </a:r>
          </a:p>
          <a:p>
            <a:pPr lvl="2"/>
            <a:r>
              <a:rPr lang="en-US" sz="2400" dirty="0" smtClean="0"/>
              <a:t>Tier 1: Forms &amp; Tools / Program Development &amp; Evaluation</a:t>
            </a:r>
          </a:p>
          <a:p>
            <a:pPr lvl="1"/>
            <a:r>
              <a:rPr lang="en-US" sz="2800" dirty="0" smtClean="0"/>
              <a:t>Submission 2x per year</a:t>
            </a:r>
          </a:p>
          <a:p>
            <a:pPr lvl="2"/>
            <a:r>
              <a:rPr lang="en-US" sz="2800" dirty="0"/>
              <a:t>January </a:t>
            </a:r>
            <a:r>
              <a:rPr lang="en-US" sz="2800" dirty="0" smtClean="0"/>
              <a:t>&amp; June</a:t>
            </a:r>
            <a:endParaRPr lang="en-US" sz="2800" dirty="0"/>
          </a:p>
          <a:p>
            <a:endParaRPr lang="en-US" dirty="0" smtClean="0"/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8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 Climate Survey </a:t>
            </a:r>
            <a:r>
              <a:rPr lang="en-US" dirty="0" smtClean="0"/>
              <a:t>2017-2018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191000" cy="496824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Enrollment</a:t>
            </a:r>
            <a:r>
              <a:rPr lang="en-US" sz="2800" dirty="0"/>
              <a:t>: </a:t>
            </a:r>
            <a:r>
              <a:rPr lang="en-US" sz="2800" dirty="0" smtClean="0"/>
              <a:t>open through 10/27/17</a:t>
            </a:r>
          </a:p>
          <a:p>
            <a:r>
              <a:rPr lang="en-US" sz="2800" dirty="0" smtClean="0"/>
              <a:t>Survey window: </a:t>
            </a:r>
          </a:p>
          <a:p>
            <a:pPr lvl="1"/>
            <a:r>
              <a:rPr lang="en-US" sz="2400" b="1" dirty="0" smtClean="0"/>
              <a:t>Staff: </a:t>
            </a:r>
            <a:r>
              <a:rPr lang="en-US" sz="2400" dirty="0" smtClean="0"/>
              <a:t>11/13/17 - 12/15/17</a:t>
            </a:r>
          </a:p>
          <a:p>
            <a:pPr lvl="1"/>
            <a:r>
              <a:rPr lang="en-US" sz="2400" b="1" dirty="0" smtClean="0"/>
              <a:t>Student and Home: </a:t>
            </a:r>
            <a:r>
              <a:rPr lang="en-US" sz="2400" dirty="0" smtClean="0"/>
              <a:t>1/8/18 - 2/23/18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Results: May 2018</a:t>
            </a:r>
          </a:p>
          <a:p>
            <a:r>
              <a:rPr lang="en-US" sz="2800" dirty="0" smtClean="0"/>
              <a:t>Workshop: May 14, 2018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5105400" y="2216331"/>
            <a:ext cx="3886200" cy="46634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Student, Staff, Home Versions</a:t>
            </a:r>
          </a:p>
          <a:p>
            <a:r>
              <a:rPr lang="en-US" sz="2800" dirty="0" smtClean="0"/>
              <a:t>Paper &amp; Online Options</a:t>
            </a:r>
          </a:p>
          <a:p>
            <a:pPr lvl="1"/>
            <a:r>
              <a:rPr lang="en-US" sz="2400" dirty="0" smtClean="0"/>
              <a:t>Staff ONLINE</a:t>
            </a:r>
          </a:p>
          <a:p>
            <a:pPr lvl="1"/>
            <a:r>
              <a:rPr lang="en-US" sz="2400" dirty="0" smtClean="0"/>
              <a:t>Student PAPER &amp; ONLINE</a:t>
            </a:r>
          </a:p>
          <a:p>
            <a:pPr lvl="1"/>
            <a:r>
              <a:rPr lang="en-US" sz="2400" dirty="0" smtClean="0"/>
              <a:t>Home PAPER &amp; ONLINE</a:t>
            </a:r>
          </a:p>
          <a:p>
            <a:r>
              <a:rPr lang="en-US" sz="2800" dirty="0" smtClean="0"/>
              <a:t>Survey Contact per school</a:t>
            </a:r>
          </a:p>
          <a:p>
            <a:pPr lvl="1"/>
            <a:r>
              <a:rPr lang="en-US" sz="2400" dirty="0" smtClean="0"/>
              <a:t>Coordinator Checklist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4294967295"/>
          </p:nvPr>
        </p:nvSpPr>
        <p:spPr>
          <a:xfrm>
            <a:off x="1447800" y="1600200"/>
            <a:ext cx="3055938" cy="63976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u="sng" dirty="0" smtClean="0"/>
              <a:t>Timeline</a:t>
            </a:r>
            <a:endParaRPr lang="en-US" sz="2800" u="sng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6088063" y="1570038"/>
            <a:ext cx="3055937" cy="639762"/>
          </a:xfrm>
        </p:spPr>
        <p:txBody>
          <a:bodyPr/>
          <a:lstStyle/>
          <a:p>
            <a:pPr marL="82296" indent="0">
              <a:buNone/>
            </a:pPr>
            <a:r>
              <a:rPr lang="en-US" sz="2800" u="sng" dirty="0" smtClean="0"/>
              <a:t>Logistics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37238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942773"/>
              </p:ext>
            </p:extLst>
          </p:nvPr>
        </p:nvGraphicFramePr>
        <p:xfrm>
          <a:off x="6248400" y="2286000"/>
          <a:ext cx="2667000" cy="4406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777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Total number of schools: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227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77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Proficient</a:t>
                      </a:r>
                      <a:r>
                        <a:rPr lang="en-US" sz="20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Exemplary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26%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777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Exploring</a:t>
                      </a:r>
                      <a:r>
                        <a:rPr lang="en-US" sz="2000" u="none" strike="noStrike" dirty="0" smtClean="0">
                          <a:effectLst/>
                        </a:rPr>
                        <a:t>/</a:t>
                      </a:r>
                    </a:p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Developing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22%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777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Active without KFE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12%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517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Non-PBS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41%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/>
              <a:t>PBS Key Feature Evaluation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Statewide </a:t>
            </a:r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056930"/>
              </p:ext>
            </p:extLst>
          </p:nvPr>
        </p:nvGraphicFramePr>
        <p:xfrm>
          <a:off x="228600" y="2286000"/>
          <a:ext cx="5715000" cy="417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8670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157596-8528-4180-A19A-533B9099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/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4900" dirty="0"/>
              <a:t/>
            </a:r>
            <a:br>
              <a:rPr lang="en-US" sz="4900" dirty="0"/>
            </a:br>
            <a:r>
              <a:rPr lang="en-US" sz="4900" dirty="0"/>
              <a:t>DE PBS Key Feature Evaluation Plan</a:t>
            </a:r>
            <a:br>
              <a:rPr lang="en-US" sz="4900" dirty="0"/>
            </a:br>
            <a:r>
              <a:rPr lang="en-US" sz="4900" dirty="0"/>
              <a:t>2017 – 2018 </a:t>
            </a:r>
            <a:r>
              <a:rPr lang="en-US" sz="4900" dirty="0" smtClean="0"/>
              <a:t>School</a:t>
            </a:r>
            <a:r>
              <a:rPr lang="en-US" sz="2400" dirty="0">
                <a:latin typeface="Comic Sans MS" panose="030F0702030302020204" pitchFamily="66" charset="0"/>
              </a:rPr>
              <a:t/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/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8096" y="1905000"/>
            <a:ext cx="3566160" cy="82296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Fall 2017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9D5894-14B4-416D-B1DF-697397F48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8096" y="2590800"/>
            <a:ext cx="356616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Focus on schools that were trained as teams in summer 2016</a:t>
            </a:r>
          </a:p>
          <a:p>
            <a:pPr lvl="2"/>
            <a:r>
              <a:rPr lang="en-US" sz="2600" dirty="0"/>
              <a:t>These teams are </a:t>
            </a:r>
            <a:r>
              <a:rPr lang="en-US" sz="2600" dirty="0" smtClean="0"/>
              <a:t>in year </a:t>
            </a:r>
            <a:r>
              <a:rPr lang="en-US" sz="2600" dirty="0"/>
              <a:t>two of implementation.</a:t>
            </a:r>
          </a:p>
          <a:p>
            <a:pPr lvl="2"/>
            <a:r>
              <a:rPr lang="en-US" sz="2600" dirty="0" smtClean="0"/>
              <a:t>Teams may use the </a:t>
            </a:r>
            <a:r>
              <a:rPr lang="en-US" sz="2600" dirty="0"/>
              <a:t>Status Tracker tool in preparation for the KFE.</a:t>
            </a:r>
          </a:p>
          <a:p>
            <a:r>
              <a:rPr lang="en-US" sz="2600" dirty="0"/>
              <a:t>Schedule other schools upon request</a:t>
            </a:r>
          </a:p>
          <a:p>
            <a:pPr lvl="2"/>
            <a:r>
              <a:rPr lang="en-US" sz="2600" dirty="0" smtClean="0"/>
              <a:t>Some schools </a:t>
            </a:r>
            <a:r>
              <a:rPr lang="en-US" sz="2600" dirty="0"/>
              <a:t>opted </a:t>
            </a:r>
            <a:r>
              <a:rPr lang="en-US" sz="2600" dirty="0" smtClean="0"/>
              <a:t>in 16-17 to postpone </a:t>
            </a:r>
            <a:r>
              <a:rPr lang="en-US" sz="2600" dirty="0"/>
              <a:t>until fall 2017.</a:t>
            </a:r>
          </a:p>
          <a:p>
            <a:pPr lvl="1"/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1905000"/>
            <a:ext cx="3566160" cy="82296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Winter/Spring 2018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491990" y="2590800"/>
            <a:ext cx="3566160" cy="3886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Continue </a:t>
            </a:r>
            <a:r>
              <a:rPr lang="en-US" sz="2400" dirty="0"/>
              <a:t>to accept requests for new </a:t>
            </a:r>
            <a:r>
              <a:rPr lang="en-US" sz="2400" dirty="0" smtClean="0"/>
              <a:t>&amp; re-evaluations for </a:t>
            </a:r>
            <a:r>
              <a:rPr lang="en-US" sz="2400" dirty="0"/>
              <a:t>Phase </a:t>
            </a:r>
            <a:r>
              <a:rPr lang="en-US" sz="2400" dirty="0" smtClean="0"/>
              <a:t>Recognition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KFE visits with SCSS partnership schools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12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Reminder: DE-PBS </a:t>
            </a:r>
            <a:r>
              <a:rPr lang="en-US" dirty="0"/>
              <a:t>Key Feature </a:t>
            </a:r>
            <a:r>
              <a:rPr lang="en-US" dirty="0" smtClean="0"/>
              <a:t>Status Tracker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05000"/>
            <a:ext cx="7290055" cy="4404360"/>
          </a:xfrm>
        </p:spPr>
        <p:txBody>
          <a:bodyPr>
            <a:normAutofit fontScale="92500"/>
          </a:bodyPr>
          <a:lstStyle/>
          <a:p>
            <a:pPr lvl="0"/>
            <a:r>
              <a:rPr lang="en-US" sz="2800" dirty="0" smtClean="0"/>
              <a:t>Purpose:   To support teams to assess implementation in four main program categories &amp; plan next steps</a:t>
            </a:r>
          </a:p>
          <a:p>
            <a:pPr lvl="0"/>
            <a:r>
              <a:rPr lang="en-US" sz="2800" dirty="0" smtClean="0"/>
              <a:t>Broken into four evaluation sections </a:t>
            </a:r>
            <a:endParaRPr lang="en-US" sz="2800" i="1" dirty="0"/>
          </a:p>
          <a:p>
            <a:pPr lvl="1"/>
            <a:r>
              <a:rPr lang="en-US" sz="2000" i="1" dirty="0" smtClean="0"/>
              <a:t>SWPBS Tier 1, Prevention, Correcting Problem Behaviors, and Developing Self-Discipline</a:t>
            </a:r>
          </a:p>
          <a:p>
            <a:pPr lvl="0"/>
            <a:r>
              <a:rPr lang="en-US" sz="2800" dirty="0" smtClean="0"/>
              <a:t>Tracker includes:</a:t>
            </a:r>
          </a:p>
          <a:p>
            <a:pPr lvl="1"/>
            <a:r>
              <a:rPr lang="en-US" sz="2000" b="1" dirty="0"/>
              <a:t>K</a:t>
            </a:r>
            <a:r>
              <a:rPr lang="en-US" sz="2000" b="1" dirty="0" smtClean="0"/>
              <a:t>ey program components </a:t>
            </a:r>
            <a:r>
              <a:rPr lang="en-US" sz="2000" dirty="0" smtClean="0"/>
              <a:t>for each section</a:t>
            </a:r>
          </a:p>
          <a:p>
            <a:pPr lvl="2"/>
            <a:r>
              <a:rPr lang="en-US" sz="1600" dirty="0" smtClean="0"/>
              <a:t>Teams can use these to assess their program and identify areas to modify or build upon</a:t>
            </a:r>
          </a:p>
          <a:p>
            <a:pPr lvl="1"/>
            <a:r>
              <a:rPr lang="en-US" sz="2000" b="1" dirty="0" smtClean="0"/>
              <a:t>Action plan </a:t>
            </a:r>
            <a:r>
              <a:rPr lang="en-US" sz="2000" dirty="0" smtClean="0"/>
              <a:t>to develop steps towards improving or modifying program components</a:t>
            </a:r>
          </a:p>
          <a:p>
            <a:pPr lvl="0"/>
            <a:r>
              <a:rPr lang="en-US" sz="2800" dirty="0" smtClean="0"/>
              <a:t>Used for ongoing monitoring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3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5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994904" cy="14996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Tier 3: Advanced Prevent Teach Reinforce (PTR) </a:t>
            </a:r>
            <a:r>
              <a:rPr lang="en-US" dirty="0">
                <a:solidFill>
                  <a:schemeClr val="tx1"/>
                </a:solidFill>
              </a:rPr>
              <a:t>to Address Internalizing </a:t>
            </a:r>
            <a:r>
              <a:rPr lang="en-US" dirty="0" smtClean="0">
                <a:solidFill>
                  <a:schemeClr val="tx1"/>
                </a:solidFill>
              </a:rPr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sz="2800" dirty="0" smtClean="0"/>
              <a:t>This </a:t>
            </a:r>
            <a:r>
              <a:rPr lang="en-US" sz="2800" dirty="0"/>
              <a:t>training is for professionals facilitating the FBA/BIP process within their districts, and focuses on thinking functionally about internalizing behaviors. </a:t>
            </a:r>
            <a:endParaRPr lang="en-US" sz="2800" dirty="0" smtClean="0"/>
          </a:p>
          <a:p>
            <a:pPr fontAlgn="t"/>
            <a:r>
              <a:rPr lang="en-US" sz="2800" dirty="0"/>
              <a:t>11/15/2017 </a:t>
            </a:r>
            <a:endParaRPr lang="en-US" sz="2800" dirty="0" smtClean="0"/>
          </a:p>
          <a:p>
            <a:pPr fontAlgn="t"/>
            <a:r>
              <a:rPr lang="en-US" sz="2800" dirty="0" smtClean="0"/>
              <a:t>9am </a:t>
            </a:r>
            <a:r>
              <a:rPr lang="en-US" sz="2800" dirty="0"/>
              <a:t>– 3:30pm</a:t>
            </a:r>
          </a:p>
          <a:p>
            <a:endParaRPr lang="en-US" dirty="0"/>
          </a:p>
        </p:txBody>
      </p:sp>
      <p:sp>
        <p:nvSpPr>
          <p:cNvPr id="4" name="Shape 324"/>
          <p:cNvSpPr/>
          <p:nvPr/>
        </p:nvSpPr>
        <p:spPr>
          <a:xfrm>
            <a:off x="7195461" y="4094225"/>
            <a:ext cx="1719939" cy="2611375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325"/>
          <p:cNvSpPr/>
          <p:nvPr/>
        </p:nvSpPr>
        <p:spPr>
          <a:xfrm>
            <a:off x="7467600" y="4071686"/>
            <a:ext cx="1123951" cy="1857703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00B050"/>
              </a:gs>
              <a:gs pos="14000">
                <a:srgbClr val="FFFF57"/>
              </a:gs>
              <a:gs pos="100000">
                <a:srgbClr val="FFFF57"/>
              </a:gs>
            </a:gsLst>
            <a:lin ang="16200000" scaled="0"/>
          </a:gradFill>
          <a:ln w="9525" cap="rnd" cmpd="sng">
            <a:solidFill>
              <a:srgbClr val="00B05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326"/>
          <p:cNvSpPr/>
          <p:nvPr/>
        </p:nvSpPr>
        <p:spPr>
          <a:xfrm>
            <a:off x="7696200" y="4170425"/>
            <a:ext cx="685800" cy="1149365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FFFF57"/>
              </a:gs>
              <a:gs pos="16000">
                <a:srgbClr val="FFFF57"/>
              </a:gs>
              <a:gs pos="51000">
                <a:srgbClr val="C00000"/>
              </a:gs>
              <a:gs pos="100000">
                <a:srgbClr val="C00000"/>
              </a:gs>
            </a:gsLst>
            <a:lin ang="16200000" scaled="0"/>
          </a:gradFill>
          <a:ln w="25400" cap="flat" cmpd="sng">
            <a:solidFill>
              <a:srgbClr val="FFFF5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240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Bullying incident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05000"/>
            <a:ext cx="7842504" cy="4953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The Parent Information Center (PIC) and the DE-PBS Project will present information about bullying and social skills to families.</a:t>
            </a:r>
          </a:p>
          <a:p>
            <a:pPr marL="0" indent="0">
              <a:buNone/>
            </a:pPr>
            <a:r>
              <a:rPr lang="en-US" sz="2800" dirty="0" smtClean="0"/>
              <a:t>To help us prepare and respond to questions, please respond to the following… </a:t>
            </a:r>
          </a:p>
          <a:p>
            <a:pPr marL="0" indent="0">
              <a:buNone/>
            </a:pPr>
            <a:r>
              <a:rPr lang="en-US" sz="2800" dirty="0" smtClean="0"/>
              <a:t>If </a:t>
            </a:r>
            <a:r>
              <a:rPr lang="en-US" sz="2800" dirty="0"/>
              <a:t>parents </a:t>
            </a:r>
            <a:r>
              <a:rPr lang="en-US" sz="2800" dirty="0" smtClean="0"/>
              <a:t>have </a:t>
            </a:r>
            <a:r>
              <a:rPr lang="en-US" sz="2800" dirty="0"/>
              <a:t>concerns about </a:t>
            </a:r>
            <a:r>
              <a:rPr lang="en-US" sz="2800" dirty="0" smtClean="0"/>
              <a:t>bullying:</a:t>
            </a:r>
          </a:p>
          <a:p>
            <a:pPr lvl="1"/>
            <a:r>
              <a:rPr lang="en-US" sz="2400" dirty="0"/>
              <a:t>What is the process for reporting/responding to incident reports at the school level and/or district level?</a:t>
            </a:r>
          </a:p>
          <a:p>
            <a:pPr lvl="1"/>
            <a:r>
              <a:rPr lang="en-US" sz="2400" dirty="0"/>
              <a:t>Who is typically responsible for handling/responding to incident reports at the school level and/or district level?</a:t>
            </a:r>
            <a:endParaRPr lang="en-US" sz="2000" dirty="0"/>
          </a:p>
          <a:p>
            <a:pPr fontAlgn="t"/>
            <a:r>
              <a:rPr lang="en-US" sz="1900" dirty="0"/>
              <a:t/>
            </a:r>
            <a:br>
              <a:rPr lang="en-US" sz="1900" dirty="0"/>
            </a:br>
            <a:r>
              <a:rPr lang="en-US" sz="2600" dirty="0"/>
              <a:t>Training Date:</a:t>
            </a:r>
            <a:br>
              <a:rPr lang="en-US" sz="2600" dirty="0"/>
            </a:br>
            <a:r>
              <a:rPr lang="en-US" sz="2600" dirty="0"/>
              <a:t>10/18/2017; 5:30-7:30pm</a:t>
            </a:r>
            <a:br>
              <a:rPr lang="en-US" sz="2600" dirty="0"/>
            </a:br>
            <a:r>
              <a:rPr lang="en-US" sz="2600" dirty="0"/>
              <a:t>John W. Collette Education Resource Center, 35 Commerce Way, in Dover</a:t>
            </a:r>
          </a:p>
          <a:p>
            <a:pPr lvl="1"/>
            <a:endParaRPr lang="en-US" sz="1700" dirty="0"/>
          </a:p>
          <a:p>
            <a:pPr lvl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17428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DE-PBS Phase Recognition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>
          <a:solidFill>
            <a:schemeClr val="accent2">
              <a:lumMod val="75000"/>
            </a:schemeClr>
          </a:solidFill>
        </p:spPr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2" descr="http://wordpress.oet.udel.edu/pbs/wp-content/uploads/2011/10/Pashe-2-Bann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33400"/>
            <a:ext cx="2895600" cy="3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87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ctr"/>
            <a:r>
              <a:rPr lang="en-US" dirty="0"/>
              <a:t>Tier 2: Targeted Team Training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8096" y="1752600"/>
            <a:ext cx="7690104" cy="4556760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en-US" sz="2600" dirty="0"/>
              <a:t>Open to </a:t>
            </a:r>
            <a:r>
              <a:rPr lang="en-US" sz="2600" dirty="0" smtClean="0"/>
              <a:t>schools </a:t>
            </a:r>
            <a:r>
              <a:rPr lang="en-US" sz="2600" dirty="0"/>
              <a:t>with KFE </a:t>
            </a:r>
            <a:r>
              <a:rPr lang="en-US" sz="2600" dirty="0" smtClean="0"/>
              <a:t>implementation </a:t>
            </a:r>
            <a:r>
              <a:rPr lang="en-US" sz="2600" dirty="0"/>
              <a:t>at Proficient or Exemplary</a:t>
            </a:r>
          </a:p>
          <a:p>
            <a:pPr fontAlgn="t"/>
            <a:r>
              <a:rPr lang="en-US" sz="2600" dirty="0" smtClean="0"/>
              <a:t>Tier </a:t>
            </a:r>
            <a:r>
              <a:rPr lang="en-US" sz="2600" dirty="0"/>
              <a:t>2 problem-solving team </a:t>
            </a:r>
            <a:r>
              <a:rPr lang="en-US" sz="2600" dirty="0" smtClean="0"/>
              <a:t>members work to extend current </a:t>
            </a:r>
            <a:r>
              <a:rPr lang="en-US" sz="2600" dirty="0"/>
              <a:t>Tier 2 programming for students by establishing a sound system. </a:t>
            </a:r>
            <a:endParaRPr lang="en-US" sz="2600" dirty="0" smtClean="0"/>
          </a:p>
          <a:p>
            <a:pPr fontAlgn="t"/>
            <a:r>
              <a:rPr lang="en-US" sz="2600" dirty="0" smtClean="0"/>
              <a:t>Provides an </a:t>
            </a:r>
            <a:r>
              <a:rPr lang="en-US" sz="2600" dirty="0"/>
              <a:t>in-depth overview of the recommended features for effective Tier 2 behavior teams, programming, and interventions. </a:t>
            </a:r>
            <a:endParaRPr lang="en-US" sz="2600" dirty="0" smtClean="0"/>
          </a:p>
          <a:p>
            <a:pPr fontAlgn="t"/>
            <a:r>
              <a:rPr lang="en-US" sz="2600" dirty="0" smtClean="0"/>
              <a:t>Learn </a:t>
            </a:r>
            <a:r>
              <a:rPr lang="en-US" sz="2600" dirty="0"/>
              <a:t>how to identify and secure appropriate Tier 2 interventions that match demonstrated student needs.</a:t>
            </a:r>
          </a:p>
          <a:p>
            <a:pPr fontAlgn="t"/>
            <a:r>
              <a:rPr lang="en-US" sz="2600" dirty="0" smtClean="0"/>
              <a:t>11/29/17</a:t>
            </a:r>
            <a:endParaRPr lang="en-US" sz="2600" dirty="0"/>
          </a:p>
          <a:p>
            <a:pPr fontAlgn="t"/>
            <a:r>
              <a:rPr lang="en-US" sz="2600" dirty="0"/>
              <a:t>9am – 3:30pm</a:t>
            </a:r>
          </a:p>
          <a:p>
            <a:endParaRPr lang="en-US" dirty="0"/>
          </a:p>
        </p:txBody>
      </p:sp>
      <p:sp>
        <p:nvSpPr>
          <p:cNvPr id="4" name="Shape 324"/>
          <p:cNvSpPr/>
          <p:nvPr/>
        </p:nvSpPr>
        <p:spPr>
          <a:xfrm>
            <a:off x="7818549" y="4778062"/>
            <a:ext cx="1249251" cy="2003738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325"/>
          <p:cNvSpPr/>
          <p:nvPr/>
        </p:nvSpPr>
        <p:spPr>
          <a:xfrm>
            <a:off x="8057077" y="4876800"/>
            <a:ext cx="777026" cy="1241738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00B050"/>
              </a:gs>
              <a:gs pos="14000">
                <a:srgbClr val="FFFF57"/>
              </a:gs>
              <a:gs pos="100000">
                <a:srgbClr val="FFFF57"/>
              </a:gs>
            </a:gsLst>
            <a:lin ang="16200000" scaled="0"/>
          </a:gradFill>
          <a:ln w="9525" cap="rnd" cmpd="sng">
            <a:solidFill>
              <a:srgbClr val="00B05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782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</a:t>
            </a:r>
            <a:r>
              <a:rPr lang="en-US" dirty="0" smtClean="0"/>
              <a:t>2: </a:t>
            </a:r>
            <a:r>
              <a:rPr lang="en-US" dirty="0"/>
              <a:t>Networking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sz="2400" dirty="0" smtClean="0"/>
              <a:t>This </a:t>
            </a:r>
            <a:r>
              <a:rPr lang="en-US" sz="2400" dirty="0"/>
              <a:t>session is open to schools that previously participated in the DE-PBS Project Tier 2: Targeted Team Training.  Topics and activities include reviewing Tier 2 systems &amp; problem-solving concepts, examining evaluation methods and networking with other implementing teams.  </a:t>
            </a:r>
          </a:p>
          <a:p>
            <a:pPr fontAlgn="t"/>
            <a:r>
              <a:rPr lang="en-US" sz="2400" dirty="0" smtClean="0"/>
              <a:t>10/26/17</a:t>
            </a:r>
            <a:endParaRPr lang="en-US" sz="2400" dirty="0"/>
          </a:p>
          <a:p>
            <a:pPr fontAlgn="t"/>
            <a:r>
              <a:rPr lang="en-US" sz="2400" dirty="0" smtClean="0"/>
              <a:t>9:00 am </a:t>
            </a:r>
            <a:r>
              <a:rPr lang="en-US" sz="2400" dirty="0"/>
              <a:t>– 12:00pm</a:t>
            </a:r>
          </a:p>
          <a:p>
            <a:endParaRPr lang="en-US" dirty="0"/>
          </a:p>
        </p:txBody>
      </p:sp>
      <p:sp>
        <p:nvSpPr>
          <p:cNvPr id="4" name="Shape 324"/>
          <p:cNvSpPr/>
          <p:nvPr/>
        </p:nvSpPr>
        <p:spPr>
          <a:xfrm>
            <a:off x="7818549" y="4778062"/>
            <a:ext cx="1249251" cy="2003738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325"/>
          <p:cNvSpPr/>
          <p:nvPr/>
        </p:nvSpPr>
        <p:spPr>
          <a:xfrm>
            <a:off x="8057077" y="4876800"/>
            <a:ext cx="777026" cy="1241738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00B050"/>
              </a:gs>
              <a:gs pos="14000">
                <a:srgbClr val="FFFF57"/>
              </a:gs>
              <a:gs pos="100000">
                <a:srgbClr val="FFFF57"/>
              </a:gs>
            </a:gsLst>
            <a:lin ang="16200000" scaled="0"/>
          </a:gradFill>
          <a:ln w="9525" cap="rnd" cmpd="sng">
            <a:solidFill>
              <a:srgbClr val="00B05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58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Tier 2: PEERS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752600"/>
            <a:ext cx="5099303" cy="455676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This training is designed to teach educators how to use the PEERS manual</a:t>
            </a:r>
            <a:r>
              <a:rPr lang="en-US" sz="3300" dirty="0" smtClean="0"/>
              <a:t>.</a:t>
            </a:r>
          </a:p>
          <a:p>
            <a:r>
              <a:rPr lang="en-US" sz="3300" dirty="0" smtClean="0"/>
              <a:t>The </a:t>
            </a:r>
            <a:r>
              <a:rPr lang="en-US" sz="3300" dirty="0"/>
              <a:t>PEERS curriculum is for adolescents to focus on skills related to making and keeping friends, and managing peer conflict and rejection. </a:t>
            </a:r>
            <a:endParaRPr lang="en-US" sz="3300" dirty="0" smtClean="0"/>
          </a:p>
          <a:p>
            <a:endParaRPr lang="en-US" sz="3300" dirty="0"/>
          </a:p>
          <a:p>
            <a:r>
              <a:rPr lang="en-US" sz="3300" dirty="0" smtClean="0"/>
              <a:t>10/9/2017</a:t>
            </a:r>
          </a:p>
          <a:p>
            <a:pPr fontAlgn="t"/>
            <a:r>
              <a:rPr lang="en-US" sz="3300" dirty="0"/>
              <a:t>9am – 3:30pm</a:t>
            </a:r>
          </a:p>
          <a:p>
            <a:endParaRPr lang="en-US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623" y="990600"/>
            <a:ext cx="2452480" cy="3165751"/>
          </a:xfrm>
          <a:prstGeom prst="rect">
            <a:avLst/>
          </a:prstGeom>
        </p:spPr>
      </p:pic>
      <p:sp>
        <p:nvSpPr>
          <p:cNvPr id="5" name="Shape 324"/>
          <p:cNvSpPr/>
          <p:nvPr/>
        </p:nvSpPr>
        <p:spPr>
          <a:xfrm>
            <a:off x="7818549" y="4778062"/>
            <a:ext cx="1249251" cy="2003738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325"/>
          <p:cNvSpPr/>
          <p:nvPr/>
        </p:nvSpPr>
        <p:spPr>
          <a:xfrm>
            <a:off x="8057077" y="4876800"/>
            <a:ext cx="777026" cy="1241738"/>
          </a:xfrm>
          <a:prstGeom prst="triangle">
            <a:avLst>
              <a:gd name="adj" fmla="val 50000"/>
            </a:avLst>
          </a:prstGeom>
          <a:gradFill>
            <a:gsLst>
              <a:gs pos="0">
                <a:srgbClr val="00B050"/>
              </a:gs>
              <a:gs pos="14000">
                <a:srgbClr val="FFFF57"/>
              </a:gs>
              <a:gs pos="100000">
                <a:srgbClr val="FFFF57"/>
              </a:gs>
            </a:gsLst>
            <a:lin ang="16200000" scaled="0"/>
          </a:gradFill>
          <a:ln w="9525" cap="rnd" cmpd="sng">
            <a:solidFill>
              <a:srgbClr val="00B050"/>
            </a:solidFill>
            <a:prstDash val="solid"/>
            <a:miter lim="8000"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246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Tier 1: School-wide (SW) </a:t>
            </a:r>
            <a:r>
              <a:rPr lang="en-US" dirty="0" smtClean="0"/>
              <a:t>PBS Team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sz="2800" dirty="0" smtClean="0"/>
              <a:t>Looking ahead …</a:t>
            </a:r>
          </a:p>
          <a:p>
            <a:pPr fontAlgn="t"/>
            <a:r>
              <a:rPr lang="en-US" sz="2800" dirty="0" smtClean="0"/>
              <a:t>Open </a:t>
            </a:r>
            <a:r>
              <a:rPr lang="en-US" sz="2800" dirty="0"/>
              <a:t>to </a:t>
            </a:r>
            <a:r>
              <a:rPr lang="en-US" sz="2800" dirty="0" smtClean="0"/>
              <a:t>new or revamping representative teams  </a:t>
            </a:r>
            <a:endParaRPr lang="en-US" sz="2800" dirty="0"/>
          </a:p>
          <a:p>
            <a:pPr fontAlgn="t"/>
            <a:r>
              <a:rPr lang="en-US" sz="2800" dirty="0" smtClean="0"/>
              <a:t>Focus on SWPBS framework components</a:t>
            </a:r>
          </a:p>
          <a:p>
            <a:pPr lvl="1" fontAlgn="t"/>
            <a:r>
              <a:rPr lang="en-US" sz="2400" dirty="0" smtClean="0"/>
              <a:t>Program Development &amp; Evaluation</a:t>
            </a:r>
          </a:p>
          <a:p>
            <a:pPr lvl="1" fontAlgn="t"/>
            <a:r>
              <a:rPr lang="en-US" sz="2400" dirty="0" smtClean="0"/>
              <a:t>Prevention: Implementing SW &amp; CR Systems</a:t>
            </a:r>
          </a:p>
          <a:p>
            <a:pPr fontAlgn="t"/>
            <a:r>
              <a:rPr lang="en-US" sz="2800" dirty="0" smtClean="0"/>
              <a:t>7/11/2018</a:t>
            </a:r>
          </a:p>
          <a:p>
            <a:pPr fontAlgn="t"/>
            <a:r>
              <a:rPr lang="en-US" sz="2800" dirty="0" smtClean="0"/>
              <a:t>9am </a:t>
            </a:r>
            <a:r>
              <a:rPr lang="en-US" sz="2800" dirty="0"/>
              <a:t>– 3:30pm</a:t>
            </a:r>
          </a:p>
          <a:p>
            <a:endParaRPr lang="en-US" dirty="0"/>
          </a:p>
        </p:txBody>
      </p:sp>
      <p:sp>
        <p:nvSpPr>
          <p:cNvPr id="4" name="Shape 324"/>
          <p:cNvSpPr/>
          <p:nvPr/>
        </p:nvSpPr>
        <p:spPr>
          <a:xfrm>
            <a:off x="7818549" y="4778062"/>
            <a:ext cx="1249251" cy="2003738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93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57200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en-US" dirty="0"/>
              <a:t>Tier 1:  </a:t>
            </a:r>
            <a:br>
              <a:rPr lang="en-US" dirty="0"/>
            </a:br>
            <a:r>
              <a:rPr lang="en-US" dirty="0"/>
              <a:t>Establishing Systems of Positive Classroom Behavioral </a:t>
            </a:r>
            <a:r>
              <a:rPr lang="en-US" dirty="0" smtClean="0"/>
              <a:t>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2286000"/>
            <a:ext cx="7766304" cy="402336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This workshop is for tier 1 teams to expand their understanding of 8 evidence-based positive classroom behavioral support practices, and to learn effective ways for implementing these practices school-wide.  </a:t>
            </a:r>
            <a:endParaRPr lang="en-US" sz="2400" dirty="0" smtClean="0"/>
          </a:p>
          <a:p>
            <a:r>
              <a:rPr lang="en-US" sz="2400" dirty="0" smtClean="0"/>
              <a:t>Participants </a:t>
            </a:r>
            <a:r>
              <a:rPr lang="en-US" sz="2400" dirty="0"/>
              <a:t>will explore methods for teaching these practices as well as develop a school-wide implementation plan.  </a:t>
            </a:r>
            <a:endParaRPr lang="en-US" sz="2400" dirty="0" smtClean="0"/>
          </a:p>
          <a:p>
            <a:r>
              <a:rPr lang="en-US" sz="2400" dirty="0" smtClean="0"/>
              <a:t>Data </a:t>
            </a:r>
            <a:r>
              <a:rPr lang="en-US" sz="2400" dirty="0"/>
              <a:t>collection tools and strategies will be provided to </a:t>
            </a:r>
            <a:r>
              <a:rPr lang="en-US" sz="2400" dirty="0" smtClean="0"/>
              <a:t>identify </a:t>
            </a:r>
            <a:r>
              <a:rPr lang="en-US" sz="2400" dirty="0"/>
              <a:t>which practices are needed and track progress. </a:t>
            </a:r>
            <a:endParaRPr lang="en-US" sz="2400" dirty="0" smtClean="0"/>
          </a:p>
          <a:p>
            <a:r>
              <a:rPr lang="en-US" sz="2400" dirty="0" smtClean="0"/>
              <a:t>12/7/2017</a:t>
            </a:r>
          </a:p>
          <a:p>
            <a:r>
              <a:rPr lang="en-US" sz="2400" dirty="0" smtClean="0"/>
              <a:t>9 am – 3:30 pm</a:t>
            </a:r>
            <a:endParaRPr lang="en-US" sz="2400" dirty="0"/>
          </a:p>
        </p:txBody>
      </p:sp>
      <p:sp>
        <p:nvSpPr>
          <p:cNvPr id="4" name="Shape 324"/>
          <p:cNvSpPr/>
          <p:nvPr/>
        </p:nvSpPr>
        <p:spPr>
          <a:xfrm>
            <a:off x="7818549" y="4778062"/>
            <a:ext cx="1249251" cy="2003738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84200" tIns="42100" rIns="84200" bIns="42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53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defTabSz="457200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Resource Reminder</a:t>
            </a:r>
            <a:br>
              <a:rPr lang="en-US" dirty="0" smtClean="0"/>
            </a:br>
            <a:r>
              <a:rPr lang="en-US" sz="2400" cap="none" spc="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Check out our website for </a:t>
            </a:r>
            <a:r>
              <a:rPr lang="en-US" sz="2400" cap="none" spc="0" dirty="0" smtClean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PD </a:t>
            </a:r>
            <a:r>
              <a:rPr lang="en-US" sz="2400" cap="none" spc="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materials, forms &amp; tools and related links and resources</a:t>
            </a:r>
            <a:br>
              <a:rPr lang="en-US" sz="2400" cap="none" spc="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</a:br>
            <a:endParaRPr lang="en-US" dirty="0"/>
          </a:p>
        </p:txBody>
      </p:sp>
      <p:pic>
        <p:nvPicPr>
          <p:cNvPr id="4" name="Picture 2" descr="\\uno.oet.udel.edu\CDS\Projects\Positive Behavioral Supports\Logo\Slide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" b="1515"/>
          <a:stretch>
            <a:fillRect/>
          </a:stretch>
        </p:blipFill>
        <p:spPr bwMode="auto">
          <a:xfrm>
            <a:off x="3048000" y="2286000"/>
            <a:ext cx="3115772" cy="226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0" y="4191000"/>
            <a:ext cx="7290054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WWW.Delawarepbs.org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DE-PBS Recognition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Phase I</a:t>
            </a:r>
            <a:r>
              <a:rPr lang="en-US" sz="2400" dirty="0" smtClean="0"/>
              <a:t>- Developing a SWPBS System</a:t>
            </a:r>
          </a:p>
          <a:p>
            <a:r>
              <a:rPr lang="en-US" sz="2400" b="1" dirty="0" smtClean="0"/>
              <a:t>Phase II</a:t>
            </a:r>
            <a:r>
              <a:rPr lang="en-US" sz="2400" dirty="0" smtClean="0"/>
              <a:t>- Establishing an Advanced SWPBS System</a:t>
            </a:r>
          </a:p>
          <a:p>
            <a:r>
              <a:rPr lang="en-US" sz="2400" b="1" dirty="0" smtClean="0"/>
              <a:t>Phase III</a:t>
            </a:r>
            <a:r>
              <a:rPr lang="en-US" sz="2400" dirty="0" smtClean="0"/>
              <a:t>- Developing a Tier 2 Problem Solving Team with 		Tier 2 Interventions</a:t>
            </a:r>
          </a:p>
          <a:p>
            <a:r>
              <a:rPr lang="en-US" sz="2400" b="1" dirty="0" smtClean="0"/>
              <a:t>Phase IV</a:t>
            </a:r>
            <a:r>
              <a:rPr lang="en-US" sz="2400" dirty="0" smtClean="0"/>
              <a:t>- Developing a Strong Tier 2 System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12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Notices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School level notifications &amp; award materials,</a:t>
            </a:r>
          </a:p>
          <a:p>
            <a:r>
              <a:rPr lang="en-US" sz="3200" dirty="0" smtClean="0"/>
              <a:t>Letters </a:t>
            </a:r>
            <a:r>
              <a:rPr lang="en-US" sz="3200" dirty="0"/>
              <a:t>to district superintendents </a:t>
            </a:r>
            <a:r>
              <a:rPr lang="en-US" sz="3200" dirty="0" smtClean="0"/>
              <a:t>and </a:t>
            </a:r>
            <a:r>
              <a:rPr lang="en-US" sz="3200" dirty="0"/>
              <a:t>board presidents, </a:t>
            </a:r>
            <a:endParaRPr lang="en-US" sz="3200" dirty="0" smtClean="0"/>
          </a:p>
          <a:p>
            <a:r>
              <a:rPr lang="en-US" sz="3200" dirty="0" smtClean="0"/>
              <a:t>DE-PBS Website posting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098" name="Picture 2" descr="C:\Users\hearn\AppData\Local\Microsoft\Windows\Temporary Internet Files\Content.IE5\0J7I7RMX\MC900389206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191000"/>
            <a:ext cx="1600200" cy="1803017"/>
          </a:xfrm>
          <a:prstGeom prst="rect">
            <a:avLst/>
          </a:prstGeom>
          <a:noFill/>
          <a:scene3d>
            <a:camera prst="orthographicFront">
              <a:rot lat="0" lon="87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72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Reminders &amp; Housekeeping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3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457200"/>
            <a:ext cx="7290054" cy="1499616"/>
          </a:xfrm>
        </p:spPr>
        <p:txBody>
          <a:bodyPr/>
          <a:lstStyle/>
          <a:p>
            <a:r>
              <a:rPr lang="en-US" dirty="0" smtClean="0"/>
              <a:t>Coach contact info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Mailing Address</a:t>
            </a:r>
          </a:p>
          <a:p>
            <a:pPr marL="0" indent="0">
              <a:buNone/>
            </a:pPr>
            <a:r>
              <a:rPr lang="en-US" sz="2400" dirty="0" smtClean="0"/>
              <a:t>Email Address</a:t>
            </a:r>
          </a:p>
          <a:p>
            <a:pPr marL="0" indent="0">
              <a:buNone/>
            </a:pPr>
            <a:r>
              <a:rPr lang="en-US" sz="2400" dirty="0" smtClean="0"/>
              <a:t>Phone Numbers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Office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3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based 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6" y="1905000"/>
            <a:ext cx="7290055" cy="440436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b="1" dirty="0" smtClean="0"/>
              <a:t>Active</a:t>
            </a:r>
            <a:r>
              <a:rPr lang="en-US" sz="2400" dirty="0" smtClean="0"/>
              <a:t> </a:t>
            </a:r>
            <a:r>
              <a:rPr lang="en-US" sz="2400" dirty="0"/>
              <a:t>with DE-PBS and as such implements School-wide </a:t>
            </a:r>
            <a:r>
              <a:rPr lang="en-US" sz="2400" dirty="0" smtClean="0"/>
              <a:t>PBS</a:t>
            </a:r>
            <a:endParaRPr lang="en-US" sz="2400" dirty="0"/>
          </a:p>
          <a:p>
            <a:r>
              <a:rPr lang="en-US" sz="2400" b="1" dirty="0"/>
              <a:t>M</a:t>
            </a:r>
            <a:r>
              <a:rPr lang="en-US" sz="2400" b="1" dirty="0" smtClean="0"/>
              <a:t>ain</a:t>
            </a:r>
            <a:r>
              <a:rPr lang="en-US" sz="2400" dirty="0" smtClean="0"/>
              <a:t> </a:t>
            </a:r>
            <a:r>
              <a:rPr lang="en-US" sz="2400" b="1" dirty="0"/>
              <a:t>administrator</a:t>
            </a:r>
            <a:r>
              <a:rPr lang="en-US" sz="2400" dirty="0"/>
              <a:t> name &amp; email</a:t>
            </a:r>
          </a:p>
          <a:p>
            <a:r>
              <a:rPr lang="en-US" sz="2400" b="1" dirty="0" smtClean="0"/>
              <a:t>DE-PBS </a:t>
            </a:r>
            <a:r>
              <a:rPr lang="en-US" sz="2400" b="1" dirty="0"/>
              <a:t>administrator</a:t>
            </a:r>
            <a:r>
              <a:rPr lang="en-US" sz="2400" dirty="0"/>
              <a:t> name &amp; email if different </a:t>
            </a:r>
            <a:endParaRPr lang="en-US" sz="2400" dirty="0" smtClean="0"/>
          </a:p>
          <a:p>
            <a:r>
              <a:rPr lang="en-US" sz="2400" b="1" dirty="0"/>
              <a:t>T</a:t>
            </a:r>
            <a:r>
              <a:rPr lang="en-US" sz="2400" b="1" dirty="0" smtClean="0"/>
              <a:t>eam </a:t>
            </a:r>
            <a:r>
              <a:rPr lang="en-US" sz="2400" b="1" dirty="0"/>
              <a:t>leader(s)</a:t>
            </a:r>
            <a:r>
              <a:rPr lang="en-US" sz="2400" dirty="0"/>
              <a:t> name &amp; email contact </a:t>
            </a:r>
          </a:p>
        </p:txBody>
      </p:sp>
    </p:spTree>
    <p:extLst>
      <p:ext uri="{BB962C8B-B14F-4D97-AF65-F5344CB8AC3E}">
        <p14:creationId xmlns:p14="http://schemas.microsoft.com/office/powerpoint/2010/main" val="4179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 Reimbursement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Department of Education will provide substitute reimbursement for REGISTERED participants. 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PFA or IV needs to be completed within 30 days after the training.   Please send completed PFA or IV electronically to </a:t>
            </a:r>
            <a:r>
              <a:rPr lang="en-US" sz="2400" dirty="0" smtClean="0"/>
              <a:t>DOE.  </a:t>
            </a:r>
          </a:p>
          <a:p>
            <a:endParaRPr lang="en-US" sz="2400" dirty="0"/>
          </a:p>
          <a:p>
            <a:r>
              <a:rPr lang="en-US" sz="2400" dirty="0" smtClean="0"/>
              <a:t>All PD confirmation emails will contain PFA/IV information. 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50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or Therapeutic </a:t>
            </a:r>
            <a:r>
              <a:rPr lang="en-US" dirty="0" smtClean="0"/>
              <a:t>Support Info 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Tiered programs or curricula that are currently implemented in your schools to support students’ social, emotional, behavioral needs</a:t>
            </a:r>
          </a:p>
          <a:p>
            <a:r>
              <a:rPr lang="en-US" sz="2400" dirty="0"/>
              <a:t>School-based therapeutic supports available to students with behavioral health needs</a:t>
            </a:r>
          </a:p>
          <a:p>
            <a:r>
              <a:rPr lang="en-US" sz="2400" dirty="0" smtClean="0"/>
              <a:t>1. Program </a:t>
            </a:r>
            <a:r>
              <a:rPr lang="en-US" sz="2400" dirty="0"/>
              <a:t>or Therapeutic Support name                   </a:t>
            </a:r>
            <a:endParaRPr lang="en-US" sz="2400" dirty="0" smtClean="0"/>
          </a:p>
          <a:p>
            <a:r>
              <a:rPr lang="en-US" sz="2400" dirty="0" smtClean="0"/>
              <a:t>2</a:t>
            </a:r>
            <a:r>
              <a:rPr lang="en-US" sz="2400" dirty="0"/>
              <a:t>. School name(s) where used                  </a:t>
            </a:r>
            <a:endParaRPr lang="en-US" sz="2400" dirty="0" smtClean="0"/>
          </a:p>
          <a:p>
            <a:r>
              <a:rPr lang="en-US" sz="2400" dirty="0" smtClean="0"/>
              <a:t>3</a:t>
            </a:r>
            <a:r>
              <a:rPr lang="en-US" sz="2400" dirty="0"/>
              <a:t>. Link if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0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2879</TotalTime>
  <Words>868</Words>
  <Application>Microsoft Office PowerPoint</Application>
  <PresentationFormat>On-screen Show (4:3)</PresentationFormat>
  <Paragraphs>148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Integral</vt:lpstr>
      <vt:lpstr>Welcome to the DE-PBS Cadre Meeting</vt:lpstr>
      <vt:lpstr>DE-PBS Phase Recognition</vt:lpstr>
      <vt:lpstr>DE-PBS Recognition Phases</vt:lpstr>
      <vt:lpstr>Public Notices</vt:lpstr>
      <vt:lpstr>Reminders &amp; Housekeeping</vt:lpstr>
      <vt:lpstr>Coach contact info</vt:lpstr>
      <vt:lpstr>School based Contact information</vt:lpstr>
      <vt:lpstr>Substitute Reimbursement</vt:lpstr>
      <vt:lpstr>Program or Therapeutic Support Info Gathering</vt:lpstr>
      <vt:lpstr>Save the Dates</vt:lpstr>
      <vt:lpstr>Data</vt:lpstr>
      <vt:lpstr>Discipline Data Reporting Tool (DDRT)</vt:lpstr>
      <vt:lpstr>School Climate Survey 2017-2018 </vt:lpstr>
      <vt:lpstr>DE PBS Key Feature Evaluation  Statewide Summary</vt:lpstr>
      <vt:lpstr>  DE PBS Key Feature Evaluation Plan 2017 – 2018 School   </vt:lpstr>
      <vt:lpstr>Reminder: DE-PBS Key Feature Status Tracker Tool</vt:lpstr>
      <vt:lpstr>Professional Development</vt:lpstr>
      <vt:lpstr>Tier 3: Advanced Prevent Teach Reinforce (PTR) to Address Internalizing Behavior</vt:lpstr>
      <vt:lpstr>Bullying incident reporting</vt:lpstr>
      <vt:lpstr>Tier 2: Targeted Team Training</vt:lpstr>
      <vt:lpstr>Tier 2: Networking </vt:lpstr>
      <vt:lpstr>Tier 2: PEERS</vt:lpstr>
      <vt:lpstr>Tier 1: School-wide (SW) PBS Team Workshop</vt:lpstr>
      <vt:lpstr>Tier 1:   Establishing Systems of Positive Classroom Behavioral Supports</vt:lpstr>
      <vt:lpstr>Resource Reminder Check out our website for PD materials, forms &amp; tools and related links and 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DE-PBS Phase Recognition</dc:title>
  <dc:creator>Sarah Hearn</dc:creator>
  <cp:lastModifiedBy>Shelby Schwing</cp:lastModifiedBy>
  <cp:revision>109</cp:revision>
  <cp:lastPrinted>2017-09-18T18:06:47Z</cp:lastPrinted>
  <dcterms:created xsi:type="dcterms:W3CDTF">2006-08-16T00:00:00Z</dcterms:created>
  <dcterms:modified xsi:type="dcterms:W3CDTF">2017-09-25T18:29:18Z</dcterms:modified>
</cp:coreProperties>
</file>