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8"/>
  </p:notesMasterIdLst>
  <p:handoutMasterIdLst>
    <p:handoutMasterId r:id="rId119"/>
  </p:handoutMasterIdLst>
  <p:sldIdLst>
    <p:sldId id="315" r:id="rId2"/>
    <p:sldId id="422" r:id="rId3"/>
    <p:sldId id="467" r:id="rId4"/>
    <p:sldId id="423" r:id="rId5"/>
    <p:sldId id="468" r:id="rId6"/>
    <p:sldId id="482" r:id="rId7"/>
    <p:sldId id="466" r:id="rId8"/>
    <p:sldId id="464" r:id="rId9"/>
    <p:sldId id="432" r:id="rId10"/>
    <p:sldId id="578" r:id="rId11"/>
    <p:sldId id="579" r:id="rId12"/>
    <p:sldId id="465" r:id="rId13"/>
    <p:sldId id="580" r:id="rId14"/>
    <p:sldId id="581" r:id="rId15"/>
    <p:sldId id="570" r:id="rId16"/>
    <p:sldId id="434" r:id="rId17"/>
    <p:sldId id="433" r:id="rId18"/>
    <p:sldId id="445" r:id="rId19"/>
    <p:sldId id="447" r:id="rId20"/>
    <p:sldId id="449" r:id="rId21"/>
    <p:sldId id="582" r:id="rId22"/>
    <p:sldId id="452" r:id="rId23"/>
    <p:sldId id="460" r:id="rId24"/>
    <p:sldId id="477" r:id="rId25"/>
    <p:sldId id="327" r:id="rId26"/>
    <p:sldId id="483" r:id="rId27"/>
    <p:sldId id="259" r:id="rId28"/>
    <p:sldId id="374" r:id="rId29"/>
    <p:sldId id="375" r:id="rId30"/>
    <p:sldId id="376" r:id="rId31"/>
    <p:sldId id="329" r:id="rId32"/>
    <p:sldId id="331" r:id="rId33"/>
    <p:sldId id="345" r:id="rId34"/>
    <p:sldId id="333" r:id="rId35"/>
    <p:sldId id="347" r:id="rId36"/>
    <p:sldId id="341" r:id="rId37"/>
    <p:sldId id="419" r:id="rId38"/>
    <p:sldId id="596" r:id="rId39"/>
    <p:sldId id="597" r:id="rId40"/>
    <p:sldId id="373" r:id="rId41"/>
    <p:sldId id="411" r:id="rId42"/>
    <p:sldId id="410" r:id="rId43"/>
    <p:sldId id="300" r:id="rId44"/>
    <p:sldId id="293" r:id="rId45"/>
    <p:sldId id="295" r:id="rId46"/>
    <p:sldId id="301" r:id="rId47"/>
    <p:sldId id="601" r:id="rId48"/>
    <p:sldId id="602" r:id="rId49"/>
    <p:sldId id="416" r:id="rId50"/>
    <p:sldId id="306" r:id="rId51"/>
    <p:sldId id="307" r:id="rId52"/>
    <p:sldId id="308" r:id="rId53"/>
    <p:sldId id="599" r:id="rId54"/>
    <p:sldId id="600" r:id="rId55"/>
    <p:sldId id="387" r:id="rId56"/>
    <p:sldId id="382" r:id="rId57"/>
    <p:sldId id="606" r:id="rId58"/>
    <p:sldId id="613" r:id="rId59"/>
    <p:sldId id="616" r:id="rId60"/>
    <p:sldId id="617" r:id="rId61"/>
    <p:sldId id="609" r:id="rId62"/>
    <p:sldId id="614" r:id="rId63"/>
    <p:sldId id="478" r:id="rId64"/>
    <p:sldId id="554" r:id="rId65"/>
    <p:sldId id="619" r:id="rId66"/>
    <p:sldId id="618" r:id="rId67"/>
    <p:sldId id="555" r:id="rId68"/>
    <p:sldId id="530" r:id="rId69"/>
    <p:sldId id="490" r:id="rId70"/>
    <p:sldId id="620" r:id="rId71"/>
    <p:sldId id="621" r:id="rId72"/>
    <p:sldId id="495" r:id="rId73"/>
    <p:sldId id="622" r:id="rId74"/>
    <p:sldId id="484" r:id="rId75"/>
    <p:sldId id="535" r:id="rId76"/>
    <p:sldId id="626" r:id="rId77"/>
    <p:sldId id="627" r:id="rId78"/>
    <p:sldId id="628" r:id="rId79"/>
    <p:sldId id="536" r:id="rId80"/>
    <p:sldId id="629" r:id="rId81"/>
    <p:sldId id="485" r:id="rId82"/>
    <p:sldId id="500" r:id="rId83"/>
    <p:sldId id="502" r:id="rId84"/>
    <p:sldId id="503" r:id="rId85"/>
    <p:sldId id="506" r:id="rId86"/>
    <p:sldId id="507" r:id="rId87"/>
    <p:sldId id="508" r:id="rId88"/>
    <p:sldId id="633" r:id="rId89"/>
    <p:sldId id="509" r:id="rId90"/>
    <p:sldId id="634" r:id="rId91"/>
    <p:sldId id="636" r:id="rId92"/>
    <p:sldId id="637" r:id="rId93"/>
    <p:sldId id="635" r:id="rId94"/>
    <p:sldId id="641" r:id="rId95"/>
    <p:sldId id="511" r:id="rId96"/>
    <p:sldId id="514" r:id="rId97"/>
    <p:sldId id="513" r:id="rId98"/>
    <p:sldId id="516" r:id="rId99"/>
    <p:sldId id="642" r:id="rId100"/>
    <p:sldId id="647" r:id="rId101"/>
    <p:sldId id="648" r:id="rId102"/>
    <p:sldId id="646" r:id="rId103"/>
    <p:sldId id="486" r:id="rId104"/>
    <p:sldId id="564" r:id="rId105"/>
    <p:sldId id="651" r:id="rId106"/>
    <p:sldId id="649" r:id="rId107"/>
    <p:sldId id="650" r:id="rId108"/>
    <p:sldId id="652" r:id="rId109"/>
    <p:sldId id="653" r:id="rId110"/>
    <p:sldId id="654" r:id="rId111"/>
    <p:sldId id="655" r:id="rId112"/>
    <p:sldId id="656" r:id="rId113"/>
    <p:sldId id="574" r:id="rId114"/>
    <p:sldId id="657" r:id="rId115"/>
    <p:sldId id="667" r:id="rId116"/>
    <p:sldId id="660" r:id="rId1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Yanek" initials="KY"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hiddenSlides="1"/>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5455" autoAdjust="0"/>
  </p:normalViewPr>
  <p:slideViewPr>
    <p:cSldViewPr snapToGrid="0" snapToObjects="1">
      <p:cViewPr varScale="1">
        <p:scale>
          <a:sx n="92" d="100"/>
          <a:sy n="92" d="100"/>
        </p:scale>
        <p:origin x="-1280"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79B2C-A4F7-6149-B406-86D20E304353}" type="doc">
      <dgm:prSet loTypeId="urn:microsoft.com/office/officeart/2005/8/layout/pyramid2" loCatId="pyramid" qsTypeId="urn:microsoft.com/office/officeart/2005/8/quickstyle/simple4" qsCatId="simple" csTypeId="urn:microsoft.com/office/officeart/2005/8/colors/accent3_4" csCatId="accent3" phldr="1"/>
      <dgm:spPr/>
    </dgm:pt>
    <dgm:pt modelId="{B8EAD47D-5D66-5A44-BA37-981058122ABB}">
      <dgm:prSet phldrT="[Text]" custT="1"/>
      <dgm:spPr>
        <a:solidFill>
          <a:srgbClr val="FFFFFF">
            <a:alpha val="90000"/>
          </a:srgbClr>
        </a:solidFill>
      </dgm:spPr>
      <dgm:t>
        <a:bodyPr/>
        <a:lstStyle/>
        <a:p>
          <a:r>
            <a:rPr lang="en-US" sz="2400" dirty="0" smtClean="0">
              <a:latin typeface="Calibri"/>
              <a:cs typeface="Calibri"/>
            </a:rPr>
            <a:t>Cancer treatment; nursing homes; dentures; organ transplants</a:t>
          </a:r>
          <a:endParaRPr lang="en-US" sz="2400" dirty="0">
            <a:latin typeface="Calibri"/>
            <a:cs typeface="Calibri"/>
          </a:endParaRPr>
        </a:p>
      </dgm:t>
    </dgm:pt>
    <dgm:pt modelId="{DB62C470-0CEC-9748-989B-AF7527DE9A09}" type="parTrans" cxnId="{A4154F5C-8449-CB4D-B91D-54017DE213F3}">
      <dgm:prSet/>
      <dgm:spPr/>
      <dgm:t>
        <a:bodyPr/>
        <a:lstStyle/>
        <a:p>
          <a:endParaRPr lang="en-US" sz="1600">
            <a:latin typeface="Calibri"/>
            <a:cs typeface="Calibri"/>
          </a:endParaRPr>
        </a:p>
      </dgm:t>
    </dgm:pt>
    <dgm:pt modelId="{852C124F-00C2-E347-9DA7-C6E0ADAF096E}" type="sibTrans" cxnId="{A4154F5C-8449-CB4D-B91D-54017DE213F3}">
      <dgm:prSet/>
      <dgm:spPr/>
      <dgm:t>
        <a:bodyPr/>
        <a:lstStyle/>
        <a:p>
          <a:endParaRPr lang="en-US" sz="1600">
            <a:latin typeface="Calibri"/>
            <a:cs typeface="Calibri"/>
          </a:endParaRPr>
        </a:p>
      </dgm:t>
    </dgm:pt>
    <dgm:pt modelId="{0241E503-8D3C-3D47-A058-299A1306CC19}">
      <dgm:prSet phldrT="[Text]" custT="1"/>
      <dgm:spPr>
        <a:solidFill>
          <a:srgbClr val="FFFFFF">
            <a:alpha val="90000"/>
          </a:srgbClr>
        </a:solidFill>
      </dgm:spPr>
      <dgm:t>
        <a:bodyPr/>
        <a:lstStyle/>
        <a:p>
          <a:r>
            <a:rPr lang="en-US" sz="2400" dirty="0" smtClean="0">
              <a:latin typeface="Calibri"/>
              <a:cs typeface="Calibri"/>
            </a:rPr>
            <a:t>Check-ups; diet; exercise; vaccinations; fluoride; seatbelts</a:t>
          </a:r>
          <a:endParaRPr lang="en-US" sz="2400" dirty="0">
            <a:latin typeface="Calibri"/>
            <a:cs typeface="Calibri"/>
          </a:endParaRPr>
        </a:p>
      </dgm:t>
    </dgm:pt>
    <dgm:pt modelId="{8F233B89-3532-BC48-9BD8-7367B602BAC9}" type="parTrans" cxnId="{90FE8019-4EAC-F741-A140-001440CB0E02}">
      <dgm:prSet/>
      <dgm:spPr/>
      <dgm:t>
        <a:bodyPr/>
        <a:lstStyle/>
        <a:p>
          <a:endParaRPr lang="en-US" sz="1600">
            <a:latin typeface="Calibri"/>
            <a:cs typeface="Calibri"/>
          </a:endParaRPr>
        </a:p>
      </dgm:t>
    </dgm:pt>
    <dgm:pt modelId="{079EF3E7-63DF-7F4C-9335-37184085328E}" type="sibTrans" cxnId="{90FE8019-4EAC-F741-A140-001440CB0E02}">
      <dgm:prSet/>
      <dgm:spPr/>
      <dgm:t>
        <a:bodyPr/>
        <a:lstStyle/>
        <a:p>
          <a:endParaRPr lang="en-US" sz="1600">
            <a:latin typeface="Calibri"/>
            <a:cs typeface="Calibri"/>
          </a:endParaRPr>
        </a:p>
      </dgm:t>
    </dgm:pt>
    <dgm:pt modelId="{61AA792E-208D-DC41-B0D9-D6905C1796DA}">
      <dgm:prSet custT="1"/>
      <dgm:spPr>
        <a:solidFill>
          <a:srgbClr val="FFFFFF">
            <a:alpha val="90000"/>
          </a:srgbClr>
        </a:solidFill>
      </dgm:spPr>
      <dgm:t>
        <a:bodyPr/>
        <a:lstStyle/>
        <a:p>
          <a:r>
            <a:rPr lang="en-US" sz="2400" dirty="0" smtClean="0">
              <a:latin typeface="Calibri"/>
              <a:cs typeface="Calibri"/>
            </a:rPr>
            <a:t>Medication; medical treatment; fill cavities; vision correction</a:t>
          </a:r>
        </a:p>
      </dgm:t>
    </dgm:pt>
    <dgm:pt modelId="{E1482DE5-ED95-5448-B3B1-4EC27CF104AC}" type="parTrans" cxnId="{10D511B5-114A-054B-A129-C3B547189487}">
      <dgm:prSet/>
      <dgm:spPr/>
      <dgm:t>
        <a:bodyPr/>
        <a:lstStyle/>
        <a:p>
          <a:endParaRPr lang="en-US" sz="1600">
            <a:latin typeface="Calibri"/>
            <a:cs typeface="Calibri"/>
          </a:endParaRPr>
        </a:p>
      </dgm:t>
    </dgm:pt>
    <dgm:pt modelId="{2F2D42D5-7143-BE4B-9B49-A90A91959DE3}" type="sibTrans" cxnId="{10D511B5-114A-054B-A129-C3B547189487}">
      <dgm:prSet/>
      <dgm:spPr/>
      <dgm:t>
        <a:bodyPr/>
        <a:lstStyle/>
        <a:p>
          <a:endParaRPr lang="en-US" sz="1600">
            <a:latin typeface="Calibri"/>
            <a:cs typeface="Calibri"/>
          </a:endParaRPr>
        </a:p>
      </dgm:t>
    </dgm:pt>
    <dgm:pt modelId="{78FBB4D5-5712-D14F-9B3F-A2A01DCBC94A}" type="pres">
      <dgm:prSet presAssocID="{EF379B2C-A4F7-6149-B406-86D20E304353}" presName="compositeShape" presStyleCnt="0">
        <dgm:presLayoutVars>
          <dgm:dir/>
          <dgm:resizeHandles/>
        </dgm:presLayoutVars>
      </dgm:prSet>
      <dgm:spPr/>
    </dgm:pt>
    <dgm:pt modelId="{DE5E394D-FBAF-BE4A-885F-D86CC1870EA1}" type="pres">
      <dgm:prSet presAssocID="{EF379B2C-A4F7-6149-B406-86D20E304353}" presName="pyramid" presStyleLbl="node1" presStyleIdx="0" presStyleCnt="1"/>
      <dgm:spPr/>
    </dgm:pt>
    <dgm:pt modelId="{11D8E9D3-F34F-2747-B1FC-26D200C0A049}" type="pres">
      <dgm:prSet presAssocID="{EF379B2C-A4F7-6149-B406-86D20E304353}" presName="theList" presStyleCnt="0"/>
      <dgm:spPr/>
    </dgm:pt>
    <dgm:pt modelId="{DBA98104-CF2E-7840-A46A-901F35DA7802}" type="pres">
      <dgm:prSet presAssocID="{B8EAD47D-5D66-5A44-BA37-981058122ABB}" presName="aNode" presStyleLbl="fgAcc1" presStyleIdx="0" presStyleCnt="3" custScaleX="110565" custScaleY="151937">
        <dgm:presLayoutVars>
          <dgm:bulletEnabled val="1"/>
        </dgm:presLayoutVars>
      </dgm:prSet>
      <dgm:spPr/>
      <dgm:t>
        <a:bodyPr/>
        <a:lstStyle/>
        <a:p>
          <a:endParaRPr lang="en-US"/>
        </a:p>
      </dgm:t>
    </dgm:pt>
    <dgm:pt modelId="{DA0F36E0-9D03-5645-8BDB-50FF29087AB8}" type="pres">
      <dgm:prSet presAssocID="{B8EAD47D-5D66-5A44-BA37-981058122ABB}" presName="aSpace" presStyleCnt="0"/>
      <dgm:spPr/>
    </dgm:pt>
    <dgm:pt modelId="{F0C175D0-41E0-CE47-8E34-06C9A5B76EBB}" type="pres">
      <dgm:prSet presAssocID="{61AA792E-208D-DC41-B0D9-D6905C1796DA}" presName="aNode" presStyleLbl="fgAcc1" presStyleIdx="1" presStyleCnt="3" custScaleX="109800" custScaleY="166234" custLinFactY="4326" custLinFactNeighborY="100000">
        <dgm:presLayoutVars>
          <dgm:bulletEnabled val="1"/>
        </dgm:presLayoutVars>
      </dgm:prSet>
      <dgm:spPr/>
      <dgm:t>
        <a:bodyPr/>
        <a:lstStyle/>
        <a:p>
          <a:endParaRPr lang="en-US"/>
        </a:p>
      </dgm:t>
    </dgm:pt>
    <dgm:pt modelId="{7B2D4D81-D364-B64E-85CF-E0A18C2ABA5D}" type="pres">
      <dgm:prSet presAssocID="{61AA792E-208D-DC41-B0D9-D6905C1796DA}" presName="aSpace" presStyleCnt="0"/>
      <dgm:spPr/>
    </dgm:pt>
    <dgm:pt modelId="{307A6C9F-4387-DC41-BEC0-CCCD5D6BC3AC}" type="pres">
      <dgm:prSet presAssocID="{0241E503-8D3C-3D47-A058-299A1306CC19}" presName="aNode" presStyleLbl="fgAcc1" presStyleIdx="2" presStyleCnt="3" custScaleX="109044" custScaleY="164576" custLinFactY="31307" custLinFactNeighborY="100000">
        <dgm:presLayoutVars>
          <dgm:bulletEnabled val="1"/>
        </dgm:presLayoutVars>
      </dgm:prSet>
      <dgm:spPr/>
      <dgm:t>
        <a:bodyPr/>
        <a:lstStyle/>
        <a:p>
          <a:endParaRPr lang="en-US"/>
        </a:p>
      </dgm:t>
    </dgm:pt>
    <dgm:pt modelId="{C02D29CA-D6E0-E44F-ABB3-EB052F239533}" type="pres">
      <dgm:prSet presAssocID="{0241E503-8D3C-3D47-A058-299A1306CC19}" presName="aSpace" presStyleCnt="0"/>
      <dgm:spPr/>
    </dgm:pt>
  </dgm:ptLst>
  <dgm:cxnLst>
    <dgm:cxn modelId="{90FE8019-4EAC-F741-A140-001440CB0E02}" srcId="{EF379B2C-A4F7-6149-B406-86D20E304353}" destId="{0241E503-8D3C-3D47-A058-299A1306CC19}" srcOrd="2" destOrd="0" parTransId="{8F233B89-3532-BC48-9BD8-7367B602BAC9}" sibTransId="{079EF3E7-63DF-7F4C-9335-37184085328E}"/>
    <dgm:cxn modelId="{1A8AE643-4FD4-B548-A74D-72CB64E969EA}" type="presOf" srcId="{0241E503-8D3C-3D47-A058-299A1306CC19}" destId="{307A6C9F-4387-DC41-BEC0-CCCD5D6BC3AC}" srcOrd="0" destOrd="0" presId="urn:microsoft.com/office/officeart/2005/8/layout/pyramid2"/>
    <dgm:cxn modelId="{69B10DAB-8552-574A-A1B1-7B8DFEEE9D0A}" type="presOf" srcId="{EF379B2C-A4F7-6149-B406-86D20E304353}" destId="{78FBB4D5-5712-D14F-9B3F-A2A01DCBC94A}" srcOrd="0" destOrd="0" presId="urn:microsoft.com/office/officeart/2005/8/layout/pyramid2"/>
    <dgm:cxn modelId="{F6C48FE0-2E37-9F41-A03C-9811FB7F437A}" type="presOf" srcId="{61AA792E-208D-DC41-B0D9-D6905C1796DA}" destId="{F0C175D0-41E0-CE47-8E34-06C9A5B76EBB}" srcOrd="0" destOrd="0" presId="urn:microsoft.com/office/officeart/2005/8/layout/pyramid2"/>
    <dgm:cxn modelId="{B7BDAE85-31D4-5844-8687-972AA3294D6D}" type="presOf" srcId="{B8EAD47D-5D66-5A44-BA37-981058122ABB}" destId="{DBA98104-CF2E-7840-A46A-901F35DA7802}" srcOrd="0" destOrd="0" presId="urn:microsoft.com/office/officeart/2005/8/layout/pyramid2"/>
    <dgm:cxn modelId="{A4154F5C-8449-CB4D-B91D-54017DE213F3}" srcId="{EF379B2C-A4F7-6149-B406-86D20E304353}" destId="{B8EAD47D-5D66-5A44-BA37-981058122ABB}" srcOrd="0" destOrd="0" parTransId="{DB62C470-0CEC-9748-989B-AF7527DE9A09}" sibTransId="{852C124F-00C2-E347-9DA7-C6E0ADAF096E}"/>
    <dgm:cxn modelId="{10D511B5-114A-054B-A129-C3B547189487}" srcId="{EF379B2C-A4F7-6149-B406-86D20E304353}" destId="{61AA792E-208D-DC41-B0D9-D6905C1796DA}" srcOrd="1" destOrd="0" parTransId="{E1482DE5-ED95-5448-B3B1-4EC27CF104AC}" sibTransId="{2F2D42D5-7143-BE4B-9B49-A90A91959DE3}"/>
    <dgm:cxn modelId="{41F042DC-F7DB-4B4B-BE8C-63A151B0AF26}" type="presParOf" srcId="{78FBB4D5-5712-D14F-9B3F-A2A01DCBC94A}" destId="{DE5E394D-FBAF-BE4A-885F-D86CC1870EA1}" srcOrd="0" destOrd="0" presId="urn:microsoft.com/office/officeart/2005/8/layout/pyramid2"/>
    <dgm:cxn modelId="{EDC3E191-E8D6-9945-90A5-680BBCE632F7}" type="presParOf" srcId="{78FBB4D5-5712-D14F-9B3F-A2A01DCBC94A}" destId="{11D8E9D3-F34F-2747-B1FC-26D200C0A049}" srcOrd="1" destOrd="0" presId="urn:microsoft.com/office/officeart/2005/8/layout/pyramid2"/>
    <dgm:cxn modelId="{6EA64F4A-AC78-D449-876E-A5B8B4196F0A}" type="presParOf" srcId="{11D8E9D3-F34F-2747-B1FC-26D200C0A049}" destId="{DBA98104-CF2E-7840-A46A-901F35DA7802}" srcOrd="0" destOrd="0" presId="urn:microsoft.com/office/officeart/2005/8/layout/pyramid2"/>
    <dgm:cxn modelId="{DE6C95A7-A255-D14E-8DF6-CFD5D870A20F}" type="presParOf" srcId="{11D8E9D3-F34F-2747-B1FC-26D200C0A049}" destId="{DA0F36E0-9D03-5645-8BDB-50FF29087AB8}" srcOrd="1" destOrd="0" presId="urn:microsoft.com/office/officeart/2005/8/layout/pyramid2"/>
    <dgm:cxn modelId="{0ADB3C88-9A63-E94D-B571-4931A2436D55}" type="presParOf" srcId="{11D8E9D3-F34F-2747-B1FC-26D200C0A049}" destId="{F0C175D0-41E0-CE47-8E34-06C9A5B76EBB}" srcOrd="2" destOrd="0" presId="urn:microsoft.com/office/officeart/2005/8/layout/pyramid2"/>
    <dgm:cxn modelId="{A38EA2E5-5037-7D4F-B320-462902E4C504}" type="presParOf" srcId="{11D8E9D3-F34F-2747-B1FC-26D200C0A049}" destId="{7B2D4D81-D364-B64E-85CF-E0A18C2ABA5D}" srcOrd="3" destOrd="0" presId="urn:microsoft.com/office/officeart/2005/8/layout/pyramid2"/>
    <dgm:cxn modelId="{B3B00DE1-8562-AA4B-9C64-C8A1A49F4334}" type="presParOf" srcId="{11D8E9D3-F34F-2747-B1FC-26D200C0A049}" destId="{307A6C9F-4387-DC41-BEC0-CCCD5D6BC3AC}" srcOrd="4" destOrd="0" presId="urn:microsoft.com/office/officeart/2005/8/layout/pyramid2"/>
    <dgm:cxn modelId="{887050F1-C5A6-2B46-BE62-ABF2ED58B2DD}" type="presParOf" srcId="{11D8E9D3-F34F-2747-B1FC-26D200C0A049}" destId="{C02D29CA-D6E0-E44F-ABB3-EB052F23953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11964-97FF-4BF3-8470-F636A53CAD2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1DB07B0-EA29-426C-B456-170D3F59B32F}">
      <dgm:prSet phldrT="[Text]" custT="1"/>
      <dgm:spPr>
        <a:solidFill>
          <a:schemeClr val="accent1">
            <a:lumMod val="60000"/>
            <a:lumOff val="40000"/>
          </a:schemeClr>
        </a:solidFill>
      </dgm:spPr>
      <dgm:t>
        <a:bodyPr/>
        <a:lstStyle/>
        <a:p>
          <a:endParaRPr lang="en-US" sz="4000" b="1" dirty="0">
            <a:solidFill>
              <a:schemeClr val="tx1"/>
            </a:solidFill>
            <a:latin typeface="Gill Sans MT" pitchFamily="34" charset="0"/>
          </a:endParaRPr>
        </a:p>
      </dgm:t>
    </dgm:pt>
    <dgm:pt modelId="{39BAA1EF-D2B0-498B-8B8B-41A9FFCF38D2}" type="parTrans" cxnId="{F3B0F4C8-DE12-4D34-B59F-C4D9531F33A7}">
      <dgm:prSet/>
      <dgm:spPr/>
      <dgm:t>
        <a:bodyPr/>
        <a:lstStyle/>
        <a:p>
          <a:endParaRPr lang="en-US"/>
        </a:p>
      </dgm:t>
    </dgm:pt>
    <dgm:pt modelId="{2825C7CC-9E7E-4F6A-86A1-61BACD764D27}" type="sibTrans" cxnId="{F3B0F4C8-DE12-4D34-B59F-C4D9531F33A7}">
      <dgm:prSet/>
      <dgm:spPr/>
      <dgm:t>
        <a:bodyPr/>
        <a:lstStyle/>
        <a:p>
          <a:endParaRPr lang="en-US"/>
        </a:p>
      </dgm:t>
    </dgm:pt>
    <dgm:pt modelId="{C3A09E8D-6394-40EB-B47D-9BE65C8C2BFC}">
      <dgm:prSet phldrT="[Text]" custT="1"/>
      <dgm:spPr>
        <a:solidFill>
          <a:schemeClr val="accent1">
            <a:lumMod val="20000"/>
            <a:lumOff val="80000"/>
          </a:schemeClr>
        </a:solidFill>
      </dgm:spPr>
      <dgm:t>
        <a:bodyPr/>
        <a:lstStyle/>
        <a:p>
          <a:pPr algn="l"/>
          <a:endParaRPr lang="en-US" sz="3200" i="1" dirty="0" smtClean="0">
            <a:solidFill>
              <a:schemeClr val="tx1"/>
            </a:solidFill>
          </a:endParaRPr>
        </a:p>
        <a:p>
          <a:pPr algn="l"/>
          <a:r>
            <a:rPr lang="en-US" sz="3200" b="1" i="0" dirty="0" smtClean="0">
              <a:solidFill>
                <a:schemeClr val="tx1"/>
              </a:solidFill>
            </a:rPr>
            <a:t>Conversation</a:t>
          </a:r>
          <a:r>
            <a:rPr lang="en-US" sz="3200" dirty="0" smtClean="0">
              <a:solidFill>
                <a:schemeClr val="tx1"/>
              </a:solidFill>
            </a:rPr>
            <a:t>: Can students engage in conversation during this activity? If yes, about what? With whom? </a:t>
          </a:r>
          <a:endParaRPr lang="en-US" sz="3200" dirty="0" smtClean="0">
            <a:solidFill>
              <a:schemeClr val="tx1"/>
            </a:solidFill>
            <a:latin typeface="Gill Sans MT" pitchFamily="34" charset="0"/>
          </a:endParaRPr>
        </a:p>
      </dgm:t>
    </dgm:pt>
    <dgm:pt modelId="{B0265A09-8412-4AD6-B6FB-A3EE27C8F9B6}" type="parTrans" cxnId="{753C8114-7004-42BE-A151-EC061DF30DAF}">
      <dgm:prSet/>
      <dgm:spPr/>
      <dgm:t>
        <a:bodyPr/>
        <a:lstStyle/>
        <a:p>
          <a:endParaRPr lang="en-US"/>
        </a:p>
      </dgm:t>
    </dgm:pt>
    <dgm:pt modelId="{E5990A5A-7587-415A-96D8-16AA5F0F7666}" type="sibTrans" cxnId="{753C8114-7004-42BE-A151-EC061DF30DAF}">
      <dgm:prSet/>
      <dgm:spPr/>
      <dgm:t>
        <a:bodyPr/>
        <a:lstStyle/>
        <a:p>
          <a:endParaRPr lang="en-US"/>
        </a:p>
      </dgm:t>
    </dgm:pt>
    <dgm:pt modelId="{ACE7238D-D00C-4CC8-BC4F-6F75EDE4EC97}">
      <dgm:prSet phldrT="[Text]" custT="1"/>
      <dgm:spPr>
        <a:solidFill>
          <a:schemeClr val="accent1">
            <a:lumMod val="20000"/>
            <a:lumOff val="80000"/>
          </a:schemeClr>
        </a:solidFill>
      </dgm:spPr>
      <dgm:t>
        <a:bodyPr/>
        <a:lstStyle/>
        <a:p>
          <a:pPr algn="l"/>
          <a:r>
            <a:rPr lang="en-US" sz="3200" b="1" i="0" dirty="0" smtClean="0">
              <a:solidFill>
                <a:schemeClr val="tx1"/>
              </a:solidFill>
            </a:rPr>
            <a:t>Participation:</a:t>
          </a:r>
          <a:r>
            <a:rPr lang="en-US" sz="3200" dirty="0" smtClean="0">
              <a:solidFill>
                <a:schemeClr val="tx1"/>
              </a:solidFill>
            </a:rPr>
            <a:t>  What does it look like and sound like?</a:t>
          </a:r>
          <a:endParaRPr lang="en-US" sz="3200" dirty="0">
            <a:solidFill>
              <a:schemeClr val="tx1"/>
            </a:solidFill>
          </a:endParaRPr>
        </a:p>
      </dgm:t>
    </dgm:pt>
    <dgm:pt modelId="{E0D2A76C-229D-4357-831B-D12F6186F92D}" type="parTrans" cxnId="{0680535D-D53F-4E66-9BC5-CCCD8B618C8B}">
      <dgm:prSet/>
      <dgm:spPr/>
      <dgm:t>
        <a:bodyPr/>
        <a:lstStyle/>
        <a:p>
          <a:endParaRPr lang="en-US"/>
        </a:p>
      </dgm:t>
    </dgm:pt>
    <dgm:pt modelId="{4D00C4F0-18EC-49E5-BA1F-E04DE96F055F}" type="sibTrans" cxnId="{0680535D-D53F-4E66-9BC5-CCCD8B618C8B}">
      <dgm:prSet/>
      <dgm:spPr/>
      <dgm:t>
        <a:bodyPr/>
        <a:lstStyle/>
        <a:p>
          <a:endParaRPr lang="en-US"/>
        </a:p>
      </dgm:t>
    </dgm:pt>
    <dgm:pt modelId="{85BC2EAE-D72B-4770-B4D9-34F95D843529}">
      <dgm:prSet phldrT="[Text]" custT="1"/>
      <dgm:spPr>
        <a:solidFill>
          <a:schemeClr val="accent1">
            <a:lumMod val="20000"/>
            <a:lumOff val="80000"/>
          </a:schemeClr>
        </a:solidFill>
      </dgm:spPr>
      <dgm:t>
        <a:bodyPr/>
        <a:lstStyle/>
        <a:p>
          <a:pPr algn="l"/>
          <a:endParaRPr lang="en-US" sz="3200" b="1" i="0" dirty="0" smtClean="0">
            <a:solidFill>
              <a:schemeClr val="tx1"/>
            </a:solidFill>
          </a:endParaRPr>
        </a:p>
        <a:p>
          <a:pPr algn="l"/>
          <a:r>
            <a:rPr lang="en-US" sz="3200" b="1" i="0" dirty="0" smtClean="0">
              <a:solidFill>
                <a:schemeClr val="tx1"/>
              </a:solidFill>
            </a:rPr>
            <a:t>Help:</a:t>
          </a:r>
          <a:r>
            <a:rPr lang="en-US" sz="3200" dirty="0" smtClean="0">
              <a:solidFill>
                <a:schemeClr val="tx1"/>
              </a:solidFill>
            </a:rPr>
            <a:t>  How do students get your attention to ask a question? What do they do while they wait?</a:t>
          </a:r>
          <a:endParaRPr lang="en-US" sz="3200" dirty="0">
            <a:solidFill>
              <a:schemeClr val="tx1"/>
            </a:solidFill>
            <a:latin typeface="Gill Sans MT" pitchFamily="34" charset="0"/>
          </a:endParaRPr>
        </a:p>
      </dgm:t>
    </dgm:pt>
    <dgm:pt modelId="{81015142-FF0D-4624-A265-106F5823AEEB}" type="parTrans" cxnId="{C7C6F83E-034C-410B-9DEA-EC76B25E82B4}">
      <dgm:prSet/>
      <dgm:spPr/>
      <dgm:t>
        <a:bodyPr/>
        <a:lstStyle/>
        <a:p>
          <a:endParaRPr lang="en-US"/>
        </a:p>
      </dgm:t>
    </dgm:pt>
    <dgm:pt modelId="{5A040675-329E-4144-86EC-2E6E0B969FB9}" type="sibTrans" cxnId="{C7C6F83E-034C-410B-9DEA-EC76B25E82B4}">
      <dgm:prSet/>
      <dgm:spPr/>
      <dgm:t>
        <a:bodyPr/>
        <a:lstStyle/>
        <a:p>
          <a:endParaRPr lang="en-US"/>
        </a:p>
      </dgm:t>
    </dgm:pt>
    <dgm:pt modelId="{24E2FD3B-0EFD-4DF2-9885-AA66A955496C}">
      <dgm:prSet phldrT="[Text]" custT="1"/>
      <dgm:spPr>
        <a:solidFill>
          <a:schemeClr val="accent1">
            <a:lumMod val="20000"/>
            <a:lumOff val="80000"/>
          </a:schemeClr>
        </a:solidFill>
      </dgm:spPr>
      <dgm:t>
        <a:bodyPr/>
        <a:lstStyle/>
        <a:p>
          <a:pPr algn="l"/>
          <a:r>
            <a:rPr lang="en-US" sz="3200" b="1" i="0" dirty="0" smtClean="0">
              <a:solidFill>
                <a:schemeClr val="tx1"/>
              </a:solidFill>
            </a:rPr>
            <a:t>Movement:</a:t>
          </a:r>
          <a:r>
            <a:rPr lang="en-US" sz="3200" dirty="0" smtClean="0">
              <a:solidFill>
                <a:schemeClr val="tx1"/>
              </a:solidFill>
            </a:rPr>
            <a:t>  Can students get out of their seats for this activity? If so, for what reasons?</a:t>
          </a:r>
          <a:endParaRPr lang="en-US" sz="3200" dirty="0">
            <a:solidFill>
              <a:schemeClr val="tx1"/>
            </a:solidFill>
          </a:endParaRPr>
        </a:p>
      </dgm:t>
    </dgm:pt>
    <dgm:pt modelId="{68167932-67FA-40E7-AEC8-47F9CBE422EE}" type="parTrans" cxnId="{C67628CB-12DD-4C77-8672-D86A5383ADB8}">
      <dgm:prSet/>
      <dgm:spPr/>
      <dgm:t>
        <a:bodyPr/>
        <a:lstStyle/>
        <a:p>
          <a:endParaRPr lang="en-US"/>
        </a:p>
      </dgm:t>
    </dgm:pt>
    <dgm:pt modelId="{05058C53-DD26-4EE7-BF37-60ED8A438350}" type="sibTrans" cxnId="{C67628CB-12DD-4C77-8672-D86A5383ADB8}">
      <dgm:prSet/>
      <dgm:spPr/>
      <dgm:t>
        <a:bodyPr/>
        <a:lstStyle/>
        <a:p>
          <a:endParaRPr lang="en-US"/>
        </a:p>
      </dgm:t>
    </dgm:pt>
    <dgm:pt modelId="{E08AF0AD-AA33-43E1-851E-2AD3A1028AFB}" type="pres">
      <dgm:prSet presAssocID="{AC911964-97FF-4BF3-8470-F636A53CAD20}" presName="diagram" presStyleCnt="0">
        <dgm:presLayoutVars>
          <dgm:chMax val="1"/>
          <dgm:dir/>
          <dgm:animLvl val="ctr"/>
          <dgm:resizeHandles val="exact"/>
        </dgm:presLayoutVars>
      </dgm:prSet>
      <dgm:spPr/>
      <dgm:t>
        <a:bodyPr/>
        <a:lstStyle/>
        <a:p>
          <a:endParaRPr lang="en-US"/>
        </a:p>
      </dgm:t>
    </dgm:pt>
    <dgm:pt modelId="{57CC25A5-8D03-4285-884C-FA0539BC1F1C}" type="pres">
      <dgm:prSet presAssocID="{AC911964-97FF-4BF3-8470-F636A53CAD20}" presName="matrix" presStyleCnt="0"/>
      <dgm:spPr/>
    </dgm:pt>
    <dgm:pt modelId="{FAAF7F43-03A2-4A85-A4BA-684AC259AE87}" type="pres">
      <dgm:prSet presAssocID="{AC911964-97FF-4BF3-8470-F636A53CAD20}" presName="tile1" presStyleLbl="node1" presStyleIdx="0" presStyleCnt="4"/>
      <dgm:spPr/>
      <dgm:t>
        <a:bodyPr/>
        <a:lstStyle/>
        <a:p>
          <a:endParaRPr lang="en-US"/>
        </a:p>
      </dgm:t>
    </dgm:pt>
    <dgm:pt modelId="{ABFDC7B3-B04C-4AD9-A740-7C75CD1159A3}" type="pres">
      <dgm:prSet presAssocID="{AC911964-97FF-4BF3-8470-F636A53CAD20}" presName="tile1text" presStyleLbl="node1" presStyleIdx="0" presStyleCnt="4">
        <dgm:presLayoutVars>
          <dgm:chMax val="0"/>
          <dgm:chPref val="0"/>
          <dgm:bulletEnabled val="1"/>
        </dgm:presLayoutVars>
      </dgm:prSet>
      <dgm:spPr/>
      <dgm:t>
        <a:bodyPr/>
        <a:lstStyle/>
        <a:p>
          <a:endParaRPr lang="en-US"/>
        </a:p>
      </dgm:t>
    </dgm:pt>
    <dgm:pt modelId="{FA97289F-7A98-4778-A92C-1E3878F0C4A5}" type="pres">
      <dgm:prSet presAssocID="{AC911964-97FF-4BF3-8470-F636A53CAD20}" presName="tile2" presStyleLbl="node1" presStyleIdx="1" presStyleCnt="4"/>
      <dgm:spPr/>
      <dgm:t>
        <a:bodyPr/>
        <a:lstStyle/>
        <a:p>
          <a:endParaRPr lang="en-US"/>
        </a:p>
      </dgm:t>
    </dgm:pt>
    <dgm:pt modelId="{E64DB60D-39EF-441B-A5BC-902584D57B21}" type="pres">
      <dgm:prSet presAssocID="{AC911964-97FF-4BF3-8470-F636A53CAD20}" presName="tile2text" presStyleLbl="node1" presStyleIdx="1" presStyleCnt="4">
        <dgm:presLayoutVars>
          <dgm:chMax val="0"/>
          <dgm:chPref val="0"/>
          <dgm:bulletEnabled val="1"/>
        </dgm:presLayoutVars>
      </dgm:prSet>
      <dgm:spPr/>
      <dgm:t>
        <a:bodyPr/>
        <a:lstStyle/>
        <a:p>
          <a:endParaRPr lang="en-US"/>
        </a:p>
      </dgm:t>
    </dgm:pt>
    <dgm:pt modelId="{6B7AFA15-ECD6-4D04-BBD2-A1180D2787F7}" type="pres">
      <dgm:prSet presAssocID="{AC911964-97FF-4BF3-8470-F636A53CAD20}" presName="tile3" presStyleLbl="node1" presStyleIdx="2" presStyleCnt="4" custLinFactNeighborX="-397"/>
      <dgm:spPr/>
      <dgm:t>
        <a:bodyPr/>
        <a:lstStyle/>
        <a:p>
          <a:endParaRPr lang="en-US"/>
        </a:p>
      </dgm:t>
    </dgm:pt>
    <dgm:pt modelId="{CF09650F-CA4C-4EFF-B25E-935FBF4DE3F3}" type="pres">
      <dgm:prSet presAssocID="{AC911964-97FF-4BF3-8470-F636A53CAD20}" presName="tile3text" presStyleLbl="node1" presStyleIdx="2" presStyleCnt="4">
        <dgm:presLayoutVars>
          <dgm:chMax val="0"/>
          <dgm:chPref val="0"/>
          <dgm:bulletEnabled val="1"/>
        </dgm:presLayoutVars>
      </dgm:prSet>
      <dgm:spPr/>
      <dgm:t>
        <a:bodyPr/>
        <a:lstStyle/>
        <a:p>
          <a:endParaRPr lang="en-US"/>
        </a:p>
      </dgm:t>
    </dgm:pt>
    <dgm:pt modelId="{58B6C905-CEAC-4A6D-A9FD-C4ADB959091E}" type="pres">
      <dgm:prSet presAssocID="{AC911964-97FF-4BF3-8470-F636A53CAD20}" presName="tile4" presStyleLbl="node1" presStyleIdx="3" presStyleCnt="4"/>
      <dgm:spPr/>
      <dgm:t>
        <a:bodyPr/>
        <a:lstStyle/>
        <a:p>
          <a:endParaRPr lang="en-US"/>
        </a:p>
      </dgm:t>
    </dgm:pt>
    <dgm:pt modelId="{886F5D7D-03A1-4F28-8C26-74AFAF70629C}" type="pres">
      <dgm:prSet presAssocID="{AC911964-97FF-4BF3-8470-F636A53CAD20}" presName="tile4text" presStyleLbl="node1" presStyleIdx="3" presStyleCnt="4">
        <dgm:presLayoutVars>
          <dgm:chMax val="0"/>
          <dgm:chPref val="0"/>
          <dgm:bulletEnabled val="1"/>
        </dgm:presLayoutVars>
      </dgm:prSet>
      <dgm:spPr/>
      <dgm:t>
        <a:bodyPr/>
        <a:lstStyle/>
        <a:p>
          <a:endParaRPr lang="en-US"/>
        </a:p>
      </dgm:t>
    </dgm:pt>
    <dgm:pt modelId="{DCCE4B34-AC15-4C20-B398-5DC554D0CC93}" type="pres">
      <dgm:prSet presAssocID="{AC911964-97FF-4BF3-8470-F636A53CAD20}" presName="centerTile" presStyleLbl="fgShp" presStyleIdx="0" presStyleCnt="1" custScaleX="125879" custScaleY="87079" custLinFactNeighborX="0" custLinFactNeighborY="14059">
        <dgm:presLayoutVars>
          <dgm:chMax val="0"/>
          <dgm:chPref val="0"/>
        </dgm:presLayoutVars>
      </dgm:prSet>
      <dgm:spPr/>
      <dgm:t>
        <a:bodyPr/>
        <a:lstStyle/>
        <a:p>
          <a:endParaRPr lang="en-US"/>
        </a:p>
      </dgm:t>
    </dgm:pt>
  </dgm:ptLst>
  <dgm:cxnLst>
    <dgm:cxn modelId="{7F205AE3-0165-8D48-AE24-8E71CBE45314}" type="presOf" srcId="{AC911964-97FF-4BF3-8470-F636A53CAD20}" destId="{E08AF0AD-AA33-43E1-851E-2AD3A1028AFB}" srcOrd="0" destOrd="0" presId="urn:microsoft.com/office/officeart/2005/8/layout/matrix1"/>
    <dgm:cxn modelId="{B509E0D5-4664-E24F-9F97-29A879147AC9}" type="presOf" srcId="{85BC2EAE-D72B-4770-B4D9-34F95D843529}" destId="{FA97289F-7A98-4778-A92C-1E3878F0C4A5}" srcOrd="0" destOrd="0" presId="urn:microsoft.com/office/officeart/2005/8/layout/matrix1"/>
    <dgm:cxn modelId="{FA49D655-E475-E34D-8413-F7664CCAC547}" type="presOf" srcId="{C3A09E8D-6394-40EB-B47D-9BE65C8C2BFC}" destId="{FAAF7F43-03A2-4A85-A4BA-684AC259AE87}" srcOrd="0" destOrd="0" presId="urn:microsoft.com/office/officeart/2005/8/layout/matrix1"/>
    <dgm:cxn modelId="{64176AF7-7B5F-7147-AE8A-270DA4A6BDE1}" type="presOf" srcId="{C3A09E8D-6394-40EB-B47D-9BE65C8C2BFC}" destId="{ABFDC7B3-B04C-4AD9-A740-7C75CD1159A3}" srcOrd="1" destOrd="0" presId="urn:microsoft.com/office/officeart/2005/8/layout/matrix1"/>
    <dgm:cxn modelId="{C7C6F83E-034C-410B-9DEA-EC76B25E82B4}" srcId="{21DB07B0-EA29-426C-B456-170D3F59B32F}" destId="{85BC2EAE-D72B-4770-B4D9-34F95D843529}" srcOrd="1" destOrd="0" parTransId="{81015142-FF0D-4624-A265-106F5823AEEB}" sibTransId="{5A040675-329E-4144-86EC-2E6E0B969FB9}"/>
    <dgm:cxn modelId="{BADC4C1C-FE1B-2A46-85D6-9AC336B7F6D0}" type="presOf" srcId="{85BC2EAE-D72B-4770-B4D9-34F95D843529}" destId="{E64DB60D-39EF-441B-A5BC-902584D57B21}" srcOrd="1" destOrd="0" presId="urn:microsoft.com/office/officeart/2005/8/layout/matrix1"/>
    <dgm:cxn modelId="{02DD1A23-5953-F847-B288-478BD155A857}" type="presOf" srcId="{ACE7238D-D00C-4CC8-BC4F-6F75EDE4EC97}" destId="{58B6C905-CEAC-4A6D-A9FD-C4ADB959091E}" srcOrd="0" destOrd="0" presId="urn:microsoft.com/office/officeart/2005/8/layout/matrix1"/>
    <dgm:cxn modelId="{D823F3B3-A0AF-4C48-A4BA-566C09C6F78D}" type="presOf" srcId="{24E2FD3B-0EFD-4DF2-9885-AA66A955496C}" destId="{CF09650F-CA4C-4EFF-B25E-935FBF4DE3F3}" srcOrd="1" destOrd="0" presId="urn:microsoft.com/office/officeart/2005/8/layout/matrix1"/>
    <dgm:cxn modelId="{0680535D-D53F-4E66-9BC5-CCCD8B618C8B}" srcId="{21DB07B0-EA29-426C-B456-170D3F59B32F}" destId="{ACE7238D-D00C-4CC8-BC4F-6F75EDE4EC97}" srcOrd="3" destOrd="0" parTransId="{E0D2A76C-229D-4357-831B-D12F6186F92D}" sibTransId="{4D00C4F0-18EC-49E5-BA1F-E04DE96F055F}"/>
    <dgm:cxn modelId="{591C8E7A-E8B4-C24B-BA2F-A9BCEBF47C7A}" type="presOf" srcId="{24E2FD3B-0EFD-4DF2-9885-AA66A955496C}" destId="{6B7AFA15-ECD6-4D04-BBD2-A1180D2787F7}" srcOrd="0" destOrd="0" presId="urn:microsoft.com/office/officeart/2005/8/layout/matrix1"/>
    <dgm:cxn modelId="{3139DC05-CE63-364D-91DD-AC9D695FE7ED}" type="presOf" srcId="{ACE7238D-D00C-4CC8-BC4F-6F75EDE4EC97}" destId="{886F5D7D-03A1-4F28-8C26-74AFAF70629C}" srcOrd="1" destOrd="0" presId="urn:microsoft.com/office/officeart/2005/8/layout/matrix1"/>
    <dgm:cxn modelId="{753C8114-7004-42BE-A151-EC061DF30DAF}" srcId="{21DB07B0-EA29-426C-B456-170D3F59B32F}" destId="{C3A09E8D-6394-40EB-B47D-9BE65C8C2BFC}" srcOrd="0" destOrd="0" parTransId="{B0265A09-8412-4AD6-B6FB-A3EE27C8F9B6}" sibTransId="{E5990A5A-7587-415A-96D8-16AA5F0F7666}"/>
    <dgm:cxn modelId="{F3B0F4C8-DE12-4D34-B59F-C4D9531F33A7}" srcId="{AC911964-97FF-4BF3-8470-F636A53CAD20}" destId="{21DB07B0-EA29-426C-B456-170D3F59B32F}" srcOrd="0" destOrd="0" parTransId="{39BAA1EF-D2B0-498B-8B8B-41A9FFCF38D2}" sibTransId="{2825C7CC-9E7E-4F6A-86A1-61BACD764D27}"/>
    <dgm:cxn modelId="{3D9C418A-F6C2-1948-945B-AC00B0CDC57C}" type="presOf" srcId="{21DB07B0-EA29-426C-B456-170D3F59B32F}" destId="{DCCE4B34-AC15-4C20-B398-5DC554D0CC93}" srcOrd="0" destOrd="0" presId="urn:microsoft.com/office/officeart/2005/8/layout/matrix1"/>
    <dgm:cxn modelId="{C67628CB-12DD-4C77-8672-D86A5383ADB8}" srcId="{21DB07B0-EA29-426C-B456-170D3F59B32F}" destId="{24E2FD3B-0EFD-4DF2-9885-AA66A955496C}" srcOrd="2" destOrd="0" parTransId="{68167932-67FA-40E7-AEC8-47F9CBE422EE}" sibTransId="{05058C53-DD26-4EE7-BF37-60ED8A438350}"/>
    <dgm:cxn modelId="{069ADE30-2C07-E14E-A05D-ACD28806EB16}" type="presParOf" srcId="{E08AF0AD-AA33-43E1-851E-2AD3A1028AFB}" destId="{57CC25A5-8D03-4285-884C-FA0539BC1F1C}" srcOrd="0" destOrd="0" presId="urn:microsoft.com/office/officeart/2005/8/layout/matrix1"/>
    <dgm:cxn modelId="{AAEB9A34-0834-E842-90C9-18334B17A0EF}" type="presParOf" srcId="{57CC25A5-8D03-4285-884C-FA0539BC1F1C}" destId="{FAAF7F43-03A2-4A85-A4BA-684AC259AE87}" srcOrd="0" destOrd="0" presId="urn:microsoft.com/office/officeart/2005/8/layout/matrix1"/>
    <dgm:cxn modelId="{69239719-E11A-3A46-B5FC-F7F9D86055E1}" type="presParOf" srcId="{57CC25A5-8D03-4285-884C-FA0539BC1F1C}" destId="{ABFDC7B3-B04C-4AD9-A740-7C75CD1159A3}" srcOrd="1" destOrd="0" presId="urn:microsoft.com/office/officeart/2005/8/layout/matrix1"/>
    <dgm:cxn modelId="{D6D9BA97-9072-484D-8BCE-AE36D02E1BAC}" type="presParOf" srcId="{57CC25A5-8D03-4285-884C-FA0539BC1F1C}" destId="{FA97289F-7A98-4778-A92C-1E3878F0C4A5}" srcOrd="2" destOrd="0" presId="urn:microsoft.com/office/officeart/2005/8/layout/matrix1"/>
    <dgm:cxn modelId="{52FB23C7-269B-6B46-8B5E-EE334A5D709F}" type="presParOf" srcId="{57CC25A5-8D03-4285-884C-FA0539BC1F1C}" destId="{E64DB60D-39EF-441B-A5BC-902584D57B21}" srcOrd="3" destOrd="0" presId="urn:microsoft.com/office/officeart/2005/8/layout/matrix1"/>
    <dgm:cxn modelId="{6FB573E0-E9FC-454A-B7B0-866EFB419A7B}" type="presParOf" srcId="{57CC25A5-8D03-4285-884C-FA0539BC1F1C}" destId="{6B7AFA15-ECD6-4D04-BBD2-A1180D2787F7}" srcOrd="4" destOrd="0" presId="urn:microsoft.com/office/officeart/2005/8/layout/matrix1"/>
    <dgm:cxn modelId="{8775005B-B574-FF4C-BEF6-E886674DAAD6}" type="presParOf" srcId="{57CC25A5-8D03-4285-884C-FA0539BC1F1C}" destId="{CF09650F-CA4C-4EFF-B25E-935FBF4DE3F3}" srcOrd="5" destOrd="0" presId="urn:microsoft.com/office/officeart/2005/8/layout/matrix1"/>
    <dgm:cxn modelId="{D65BE806-7973-B349-9E52-817E3F07E56A}" type="presParOf" srcId="{57CC25A5-8D03-4285-884C-FA0539BC1F1C}" destId="{58B6C905-CEAC-4A6D-A9FD-C4ADB959091E}" srcOrd="6" destOrd="0" presId="urn:microsoft.com/office/officeart/2005/8/layout/matrix1"/>
    <dgm:cxn modelId="{8CBE8BBB-3B3F-7B4A-B71D-F6058A386118}" type="presParOf" srcId="{57CC25A5-8D03-4285-884C-FA0539BC1F1C}" destId="{886F5D7D-03A1-4F28-8C26-74AFAF70629C}" srcOrd="7" destOrd="0" presId="urn:microsoft.com/office/officeart/2005/8/layout/matrix1"/>
    <dgm:cxn modelId="{46F449A1-675E-B847-8016-305DFC4132AC}" type="presParOf" srcId="{E08AF0AD-AA33-43E1-851E-2AD3A1028AFB}" destId="{DCCE4B34-AC15-4C20-B398-5DC554D0CC93}" srcOrd="1" destOrd="0" presId="urn:microsoft.com/office/officeart/2005/8/layout/matrix1"/>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449BD-2AFA-F844-9F91-B738F1A5AED7}" type="doc">
      <dgm:prSet loTypeId="urn:microsoft.com/office/officeart/2005/8/layout/vProcess5" loCatId="" qsTypeId="urn:microsoft.com/office/officeart/2005/8/quickstyle/simple4" qsCatId="simple" csTypeId="urn:microsoft.com/office/officeart/2005/8/colors/colorful3" csCatId="colorful" phldr="1"/>
      <dgm:spPr/>
      <dgm:t>
        <a:bodyPr/>
        <a:lstStyle/>
        <a:p>
          <a:endParaRPr lang="en-US"/>
        </a:p>
      </dgm:t>
    </dgm:pt>
    <dgm:pt modelId="{E60E4B96-B6B7-C04F-A306-D60B2E914237}">
      <dgm:prSet phldrT="[Text]" custT="1"/>
      <dgm:spPr>
        <a:ln w="28575" cmpd="sng">
          <a:solidFill>
            <a:srgbClr val="1D2A53"/>
          </a:solidFill>
        </a:ln>
      </dgm:spPr>
      <dgm:t>
        <a:bodyPr/>
        <a:lstStyle/>
        <a:p>
          <a:r>
            <a:rPr lang="en-US" sz="3200" dirty="0" smtClean="0">
              <a:solidFill>
                <a:srgbClr val="000000"/>
              </a:solidFill>
            </a:rPr>
            <a:t>Describe inappropriate behavior</a:t>
          </a:r>
          <a:endParaRPr lang="en-US" sz="3200" dirty="0">
            <a:solidFill>
              <a:srgbClr val="000000"/>
            </a:solidFill>
          </a:endParaRPr>
        </a:p>
      </dgm:t>
    </dgm:pt>
    <dgm:pt modelId="{09D5FA72-55A4-264E-8311-84892F925A0D}" type="parTrans" cxnId="{FAF83EF0-83F8-7C41-8603-3E6017D9F66E}">
      <dgm:prSet/>
      <dgm:spPr/>
      <dgm:t>
        <a:bodyPr/>
        <a:lstStyle/>
        <a:p>
          <a:endParaRPr lang="en-US">
            <a:solidFill>
              <a:schemeClr val="bg1"/>
            </a:solidFill>
          </a:endParaRPr>
        </a:p>
      </dgm:t>
    </dgm:pt>
    <dgm:pt modelId="{550E6CD7-B506-494E-AB3F-9BA39CCA1A42}" type="sibTrans" cxnId="{FAF83EF0-83F8-7C41-8603-3E6017D9F66E}">
      <dgm:prSet/>
      <dgm:spPr>
        <a:ln w="28575" cmpd="sng">
          <a:solidFill>
            <a:schemeClr val="tx2">
              <a:alpha val="90000"/>
            </a:schemeClr>
          </a:solidFill>
        </a:ln>
      </dgm:spPr>
      <dgm:t>
        <a:bodyPr/>
        <a:lstStyle/>
        <a:p>
          <a:endParaRPr lang="en-US">
            <a:solidFill>
              <a:schemeClr val="bg1"/>
            </a:solidFill>
          </a:endParaRPr>
        </a:p>
      </dgm:t>
    </dgm:pt>
    <dgm:pt modelId="{166CC95B-9421-7940-BFBC-D26F6B2DF9DB}">
      <dgm:prSet phldrT="[Text]" custT="1"/>
      <dgm:spPr>
        <a:solidFill>
          <a:schemeClr val="tx2">
            <a:lumMod val="20000"/>
            <a:lumOff val="80000"/>
            <a:alpha val="60000"/>
          </a:schemeClr>
        </a:solidFill>
        <a:ln w="28575" cmpd="sng">
          <a:solidFill>
            <a:srgbClr val="1D2A53"/>
          </a:solidFill>
        </a:ln>
      </dgm:spPr>
      <dgm:t>
        <a:bodyPr/>
        <a:lstStyle/>
        <a:p>
          <a:r>
            <a:rPr lang="en-US" sz="3200" dirty="0" smtClean="0">
              <a:solidFill>
                <a:srgbClr val="000000"/>
              </a:solidFill>
            </a:rPr>
            <a:t>Respectfully address student</a:t>
          </a:r>
          <a:endParaRPr lang="en-US" sz="3200" dirty="0">
            <a:solidFill>
              <a:srgbClr val="000000"/>
            </a:solidFill>
          </a:endParaRPr>
        </a:p>
      </dgm:t>
    </dgm:pt>
    <dgm:pt modelId="{9D4475B9-59CA-2644-B43E-2207B1B92458}" type="parTrans" cxnId="{58F6DCB4-3C69-7348-904B-D91C295A7CC9}">
      <dgm:prSet/>
      <dgm:spPr/>
      <dgm:t>
        <a:bodyPr/>
        <a:lstStyle/>
        <a:p>
          <a:endParaRPr lang="en-US">
            <a:solidFill>
              <a:schemeClr val="bg1"/>
            </a:solidFill>
          </a:endParaRPr>
        </a:p>
      </dgm:t>
    </dgm:pt>
    <dgm:pt modelId="{56B464C3-F268-2A4E-909B-4A440B43F317}" type="sibTrans" cxnId="{58F6DCB4-3C69-7348-904B-D91C295A7CC9}">
      <dgm:prSet/>
      <dgm:spPr>
        <a:ln w="28575" cmpd="sng">
          <a:solidFill>
            <a:srgbClr val="1D2A53">
              <a:alpha val="90000"/>
            </a:srgbClr>
          </a:solidFill>
        </a:ln>
      </dgm:spPr>
      <dgm:t>
        <a:bodyPr/>
        <a:lstStyle/>
        <a:p>
          <a:endParaRPr lang="en-US">
            <a:solidFill>
              <a:schemeClr val="bg1"/>
            </a:solidFill>
          </a:endParaRPr>
        </a:p>
      </dgm:t>
    </dgm:pt>
    <dgm:pt modelId="{70EF3634-1E5A-7448-9CF0-61ABB79F3339}">
      <dgm:prSet phldrT="[Text]" custT="1"/>
      <dgm:spPr>
        <a:ln w="28575" cmpd="sng">
          <a:solidFill>
            <a:srgbClr val="1D2A53"/>
          </a:solidFill>
        </a:ln>
      </dgm:spPr>
      <dgm:t>
        <a:bodyPr/>
        <a:lstStyle/>
        <a:p>
          <a:r>
            <a:rPr lang="en-US" sz="3200" dirty="0" smtClean="0">
              <a:solidFill>
                <a:srgbClr val="000000"/>
              </a:solidFill>
            </a:rPr>
            <a:t>Describe expected behavior/rule</a:t>
          </a:r>
          <a:endParaRPr lang="en-US" sz="3200" dirty="0">
            <a:solidFill>
              <a:srgbClr val="000000"/>
            </a:solidFill>
          </a:endParaRPr>
        </a:p>
      </dgm:t>
    </dgm:pt>
    <dgm:pt modelId="{3D8A25C6-D0ED-6B4B-BB6E-33D71A4A2AF0}" type="parTrans" cxnId="{429BDAE9-A3BB-954F-ACD5-A96438197198}">
      <dgm:prSet/>
      <dgm:spPr/>
      <dgm:t>
        <a:bodyPr/>
        <a:lstStyle/>
        <a:p>
          <a:endParaRPr lang="en-US">
            <a:solidFill>
              <a:schemeClr val="bg1"/>
            </a:solidFill>
          </a:endParaRPr>
        </a:p>
      </dgm:t>
    </dgm:pt>
    <dgm:pt modelId="{EF9AE199-EC80-B449-975F-6A8616852507}" type="sibTrans" cxnId="{429BDAE9-A3BB-954F-ACD5-A96438197198}">
      <dgm:prSet/>
      <dgm:spPr>
        <a:ln w="28575" cmpd="sng">
          <a:solidFill>
            <a:schemeClr val="tx2">
              <a:alpha val="90000"/>
            </a:schemeClr>
          </a:solidFill>
        </a:ln>
      </dgm:spPr>
      <dgm:t>
        <a:bodyPr/>
        <a:lstStyle/>
        <a:p>
          <a:endParaRPr lang="en-US">
            <a:solidFill>
              <a:schemeClr val="bg1"/>
            </a:solidFill>
          </a:endParaRPr>
        </a:p>
      </dgm:t>
    </dgm:pt>
    <dgm:pt modelId="{F448154F-3B2D-5646-B95D-F61FCB6CC7E4}">
      <dgm:prSet custT="1"/>
      <dgm:spPr>
        <a:ln w="28575" cmpd="sng">
          <a:solidFill>
            <a:srgbClr val="1D2A53"/>
          </a:solidFill>
        </a:ln>
      </dgm:spPr>
      <dgm:t>
        <a:bodyPr/>
        <a:lstStyle/>
        <a:p>
          <a:r>
            <a:rPr lang="en-US" sz="3200" dirty="0" smtClean="0">
              <a:solidFill>
                <a:srgbClr val="000000"/>
              </a:solidFill>
            </a:rPr>
            <a:t>Link to expectation on Matrix</a:t>
          </a:r>
          <a:endParaRPr lang="en-US" sz="3200" dirty="0">
            <a:solidFill>
              <a:srgbClr val="000000"/>
            </a:solidFill>
          </a:endParaRPr>
        </a:p>
      </dgm:t>
    </dgm:pt>
    <dgm:pt modelId="{A0AEB509-C58B-5641-AB48-F762CB4611A9}" type="parTrans" cxnId="{C2A8E6E0-1E88-174B-A218-F55EC03D27AE}">
      <dgm:prSet/>
      <dgm:spPr/>
      <dgm:t>
        <a:bodyPr/>
        <a:lstStyle/>
        <a:p>
          <a:endParaRPr lang="en-US">
            <a:solidFill>
              <a:schemeClr val="bg1"/>
            </a:solidFill>
          </a:endParaRPr>
        </a:p>
      </dgm:t>
    </dgm:pt>
    <dgm:pt modelId="{B2CB1D15-69D6-4B48-B7E1-12B70491F3E1}" type="sibTrans" cxnId="{C2A8E6E0-1E88-174B-A218-F55EC03D27AE}">
      <dgm:prSet/>
      <dgm:spPr>
        <a:ln w="28575" cmpd="sng">
          <a:solidFill>
            <a:srgbClr val="1D2A53">
              <a:alpha val="90000"/>
            </a:srgbClr>
          </a:solidFill>
        </a:ln>
      </dgm:spPr>
      <dgm:t>
        <a:bodyPr/>
        <a:lstStyle/>
        <a:p>
          <a:endParaRPr lang="en-US">
            <a:solidFill>
              <a:schemeClr val="bg1"/>
            </a:solidFill>
          </a:endParaRPr>
        </a:p>
      </dgm:t>
    </dgm:pt>
    <dgm:pt modelId="{D1221CB3-11EB-7A47-AD40-56760B82D8CA}">
      <dgm:prSet custT="1"/>
      <dgm:spPr>
        <a:ln w="28575" cmpd="sng">
          <a:solidFill>
            <a:schemeClr val="tx2"/>
          </a:solidFill>
        </a:ln>
      </dgm:spPr>
      <dgm:t>
        <a:bodyPr/>
        <a:lstStyle/>
        <a:p>
          <a:r>
            <a:rPr lang="en-US" sz="3200" dirty="0" smtClean="0">
              <a:solidFill>
                <a:srgbClr val="000000"/>
              </a:solidFill>
            </a:rPr>
            <a:t>Redirect back to appropriate behavior</a:t>
          </a:r>
          <a:endParaRPr lang="en-US" sz="3200" dirty="0">
            <a:solidFill>
              <a:srgbClr val="000000"/>
            </a:solidFill>
          </a:endParaRPr>
        </a:p>
      </dgm:t>
    </dgm:pt>
    <dgm:pt modelId="{378E7C79-5AD6-7244-9C1E-9C31B90874DA}" type="parTrans" cxnId="{DFE95437-87FA-9D47-AB90-E55903881133}">
      <dgm:prSet/>
      <dgm:spPr/>
      <dgm:t>
        <a:bodyPr/>
        <a:lstStyle/>
        <a:p>
          <a:endParaRPr lang="en-US">
            <a:solidFill>
              <a:schemeClr val="bg1"/>
            </a:solidFill>
          </a:endParaRPr>
        </a:p>
      </dgm:t>
    </dgm:pt>
    <dgm:pt modelId="{02416D70-3257-C74C-B1C0-DEE8A9306704}" type="sibTrans" cxnId="{DFE95437-87FA-9D47-AB90-E55903881133}">
      <dgm:prSet/>
      <dgm:spPr/>
      <dgm:t>
        <a:bodyPr/>
        <a:lstStyle/>
        <a:p>
          <a:endParaRPr lang="en-US">
            <a:solidFill>
              <a:schemeClr val="bg1"/>
            </a:solidFill>
          </a:endParaRPr>
        </a:p>
      </dgm:t>
    </dgm:pt>
    <dgm:pt modelId="{CC74A4DA-5A50-E84E-BF30-203697F2164C}" type="pres">
      <dgm:prSet presAssocID="{755449BD-2AFA-F844-9F91-B738F1A5AED7}" presName="outerComposite" presStyleCnt="0">
        <dgm:presLayoutVars>
          <dgm:chMax val="5"/>
          <dgm:dir/>
          <dgm:resizeHandles val="exact"/>
        </dgm:presLayoutVars>
      </dgm:prSet>
      <dgm:spPr/>
      <dgm:t>
        <a:bodyPr/>
        <a:lstStyle/>
        <a:p>
          <a:endParaRPr lang="en-US"/>
        </a:p>
      </dgm:t>
    </dgm:pt>
    <dgm:pt modelId="{6A10A793-A404-0C46-BE87-AC4B4AB2CF95}" type="pres">
      <dgm:prSet presAssocID="{755449BD-2AFA-F844-9F91-B738F1A5AED7}" presName="dummyMaxCanvas" presStyleCnt="0">
        <dgm:presLayoutVars/>
      </dgm:prSet>
      <dgm:spPr/>
      <dgm:t>
        <a:bodyPr/>
        <a:lstStyle/>
        <a:p>
          <a:endParaRPr lang="en-US"/>
        </a:p>
      </dgm:t>
    </dgm:pt>
    <dgm:pt modelId="{8F328B90-21CC-6F48-950E-29743F85EB48}" type="pres">
      <dgm:prSet presAssocID="{755449BD-2AFA-F844-9F91-B738F1A5AED7}" presName="FiveNodes_1" presStyleLbl="node1" presStyleIdx="0" presStyleCnt="5" custLinFactNeighborX="-3231">
        <dgm:presLayoutVars>
          <dgm:bulletEnabled val="1"/>
        </dgm:presLayoutVars>
      </dgm:prSet>
      <dgm:spPr/>
      <dgm:t>
        <a:bodyPr/>
        <a:lstStyle/>
        <a:p>
          <a:endParaRPr lang="en-US"/>
        </a:p>
      </dgm:t>
    </dgm:pt>
    <dgm:pt modelId="{FF8D5C2F-108F-C241-A30D-D2BC66B42007}" type="pres">
      <dgm:prSet presAssocID="{755449BD-2AFA-F844-9F91-B738F1A5AED7}" presName="FiveNodes_2" presStyleLbl="node1" presStyleIdx="1" presStyleCnt="5">
        <dgm:presLayoutVars>
          <dgm:bulletEnabled val="1"/>
        </dgm:presLayoutVars>
      </dgm:prSet>
      <dgm:spPr/>
      <dgm:t>
        <a:bodyPr/>
        <a:lstStyle/>
        <a:p>
          <a:endParaRPr lang="en-US"/>
        </a:p>
      </dgm:t>
    </dgm:pt>
    <dgm:pt modelId="{4DB49857-387E-3741-A0AF-0A6A0479B8E7}" type="pres">
      <dgm:prSet presAssocID="{755449BD-2AFA-F844-9F91-B738F1A5AED7}" presName="FiveNodes_3" presStyleLbl="node1" presStyleIdx="2" presStyleCnt="5">
        <dgm:presLayoutVars>
          <dgm:bulletEnabled val="1"/>
        </dgm:presLayoutVars>
      </dgm:prSet>
      <dgm:spPr/>
      <dgm:t>
        <a:bodyPr/>
        <a:lstStyle/>
        <a:p>
          <a:endParaRPr lang="en-US"/>
        </a:p>
      </dgm:t>
    </dgm:pt>
    <dgm:pt modelId="{8287E62B-7853-8F4E-B53F-3D6F518211FA}" type="pres">
      <dgm:prSet presAssocID="{755449BD-2AFA-F844-9F91-B738F1A5AED7}" presName="FiveNodes_4" presStyleLbl="node1" presStyleIdx="3" presStyleCnt="5">
        <dgm:presLayoutVars>
          <dgm:bulletEnabled val="1"/>
        </dgm:presLayoutVars>
      </dgm:prSet>
      <dgm:spPr/>
      <dgm:t>
        <a:bodyPr/>
        <a:lstStyle/>
        <a:p>
          <a:endParaRPr lang="en-US"/>
        </a:p>
      </dgm:t>
    </dgm:pt>
    <dgm:pt modelId="{9F93C6F5-1739-1F4F-A2D9-E84DBF02B5DC}" type="pres">
      <dgm:prSet presAssocID="{755449BD-2AFA-F844-9F91-B738F1A5AED7}" presName="FiveNodes_5" presStyleLbl="node1" presStyleIdx="4" presStyleCnt="5">
        <dgm:presLayoutVars>
          <dgm:bulletEnabled val="1"/>
        </dgm:presLayoutVars>
      </dgm:prSet>
      <dgm:spPr/>
      <dgm:t>
        <a:bodyPr/>
        <a:lstStyle/>
        <a:p>
          <a:endParaRPr lang="en-US"/>
        </a:p>
      </dgm:t>
    </dgm:pt>
    <dgm:pt modelId="{1CC3BBA4-86F6-D540-A209-AE9F3CCC5618}" type="pres">
      <dgm:prSet presAssocID="{755449BD-2AFA-F844-9F91-B738F1A5AED7}" presName="FiveConn_1-2" presStyleLbl="fgAccFollowNode1" presStyleIdx="0" presStyleCnt="4">
        <dgm:presLayoutVars>
          <dgm:bulletEnabled val="1"/>
        </dgm:presLayoutVars>
      </dgm:prSet>
      <dgm:spPr/>
      <dgm:t>
        <a:bodyPr/>
        <a:lstStyle/>
        <a:p>
          <a:endParaRPr lang="en-US"/>
        </a:p>
      </dgm:t>
    </dgm:pt>
    <dgm:pt modelId="{5ED01FC3-DC8B-5F4A-A801-D51DDEF6DD43}" type="pres">
      <dgm:prSet presAssocID="{755449BD-2AFA-F844-9F91-B738F1A5AED7}" presName="FiveConn_2-3" presStyleLbl="fgAccFollowNode1" presStyleIdx="1" presStyleCnt="4">
        <dgm:presLayoutVars>
          <dgm:bulletEnabled val="1"/>
        </dgm:presLayoutVars>
      </dgm:prSet>
      <dgm:spPr/>
      <dgm:t>
        <a:bodyPr/>
        <a:lstStyle/>
        <a:p>
          <a:endParaRPr lang="en-US"/>
        </a:p>
      </dgm:t>
    </dgm:pt>
    <dgm:pt modelId="{B635C4D4-A058-EF47-B2D7-B70AC7F34036}" type="pres">
      <dgm:prSet presAssocID="{755449BD-2AFA-F844-9F91-B738F1A5AED7}" presName="FiveConn_3-4" presStyleLbl="fgAccFollowNode1" presStyleIdx="2" presStyleCnt="4">
        <dgm:presLayoutVars>
          <dgm:bulletEnabled val="1"/>
        </dgm:presLayoutVars>
      </dgm:prSet>
      <dgm:spPr/>
      <dgm:t>
        <a:bodyPr/>
        <a:lstStyle/>
        <a:p>
          <a:endParaRPr lang="en-US"/>
        </a:p>
      </dgm:t>
    </dgm:pt>
    <dgm:pt modelId="{E035AB78-27F1-9043-A311-AFAEA4F392F8}" type="pres">
      <dgm:prSet presAssocID="{755449BD-2AFA-F844-9F91-B738F1A5AED7}" presName="FiveConn_4-5" presStyleLbl="fgAccFollowNode1" presStyleIdx="3" presStyleCnt="4">
        <dgm:presLayoutVars>
          <dgm:bulletEnabled val="1"/>
        </dgm:presLayoutVars>
      </dgm:prSet>
      <dgm:spPr/>
      <dgm:t>
        <a:bodyPr/>
        <a:lstStyle/>
        <a:p>
          <a:endParaRPr lang="en-US"/>
        </a:p>
      </dgm:t>
    </dgm:pt>
    <dgm:pt modelId="{93417C07-1E53-864A-972D-A88CC4ED4D7B}" type="pres">
      <dgm:prSet presAssocID="{755449BD-2AFA-F844-9F91-B738F1A5AED7}" presName="FiveNodes_1_text" presStyleLbl="node1" presStyleIdx="4" presStyleCnt="5">
        <dgm:presLayoutVars>
          <dgm:bulletEnabled val="1"/>
        </dgm:presLayoutVars>
      </dgm:prSet>
      <dgm:spPr/>
      <dgm:t>
        <a:bodyPr/>
        <a:lstStyle/>
        <a:p>
          <a:endParaRPr lang="en-US"/>
        </a:p>
      </dgm:t>
    </dgm:pt>
    <dgm:pt modelId="{8F0026E2-B532-6948-86CE-A0C32B0E337E}" type="pres">
      <dgm:prSet presAssocID="{755449BD-2AFA-F844-9F91-B738F1A5AED7}" presName="FiveNodes_2_text" presStyleLbl="node1" presStyleIdx="4" presStyleCnt="5">
        <dgm:presLayoutVars>
          <dgm:bulletEnabled val="1"/>
        </dgm:presLayoutVars>
      </dgm:prSet>
      <dgm:spPr/>
      <dgm:t>
        <a:bodyPr/>
        <a:lstStyle/>
        <a:p>
          <a:endParaRPr lang="en-US"/>
        </a:p>
      </dgm:t>
    </dgm:pt>
    <dgm:pt modelId="{ACE3CED4-A042-3341-9E9B-589368ED8610}" type="pres">
      <dgm:prSet presAssocID="{755449BD-2AFA-F844-9F91-B738F1A5AED7}" presName="FiveNodes_3_text" presStyleLbl="node1" presStyleIdx="4" presStyleCnt="5">
        <dgm:presLayoutVars>
          <dgm:bulletEnabled val="1"/>
        </dgm:presLayoutVars>
      </dgm:prSet>
      <dgm:spPr/>
      <dgm:t>
        <a:bodyPr/>
        <a:lstStyle/>
        <a:p>
          <a:endParaRPr lang="en-US"/>
        </a:p>
      </dgm:t>
    </dgm:pt>
    <dgm:pt modelId="{43F71B7C-EA42-D04D-9574-E69B91815B58}" type="pres">
      <dgm:prSet presAssocID="{755449BD-2AFA-F844-9F91-B738F1A5AED7}" presName="FiveNodes_4_text" presStyleLbl="node1" presStyleIdx="4" presStyleCnt="5">
        <dgm:presLayoutVars>
          <dgm:bulletEnabled val="1"/>
        </dgm:presLayoutVars>
      </dgm:prSet>
      <dgm:spPr/>
      <dgm:t>
        <a:bodyPr/>
        <a:lstStyle/>
        <a:p>
          <a:endParaRPr lang="en-US"/>
        </a:p>
      </dgm:t>
    </dgm:pt>
    <dgm:pt modelId="{56BCE0E7-55FC-7A48-AD50-856E1FB3698D}" type="pres">
      <dgm:prSet presAssocID="{755449BD-2AFA-F844-9F91-B738F1A5AED7}" presName="FiveNodes_5_text" presStyleLbl="node1" presStyleIdx="4" presStyleCnt="5">
        <dgm:presLayoutVars>
          <dgm:bulletEnabled val="1"/>
        </dgm:presLayoutVars>
      </dgm:prSet>
      <dgm:spPr/>
      <dgm:t>
        <a:bodyPr/>
        <a:lstStyle/>
        <a:p>
          <a:endParaRPr lang="en-US"/>
        </a:p>
      </dgm:t>
    </dgm:pt>
  </dgm:ptLst>
  <dgm:cxnLst>
    <dgm:cxn modelId="{F1F2897A-437F-1545-BBF0-16308E637862}" type="presOf" srcId="{755449BD-2AFA-F844-9F91-B738F1A5AED7}" destId="{CC74A4DA-5A50-E84E-BF30-203697F2164C}" srcOrd="0" destOrd="0" presId="urn:microsoft.com/office/officeart/2005/8/layout/vProcess5"/>
    <dgm:cxn modelId="{C89D27F8-797A-894E-A85A-3050DE31C6BB}" type="presOf" srcId="{F448154F-3B2D-5646-B95D-F61FCB6CC7E4}" destId="{43F71B7C-EA42-D04D-9574-E69B91815B58}" srcOrd="1" destOrd="0" presId="urn:microsoft.com/office/officeart/2005/8/layout/vProcess5"/>
    <dgm:cxn modelId="{BE7696BF-5E11-FA47-A84C-B89C488CAB6F}" type="presOf" srcId="{F448154F-3B2D-5646-B95D-F61FCB6CC7E4}" destId="{8287E62B-7853-8F4E-B53F-3D6F518211FA}" srcOrd="0" destOrd="0" presId="urn:microsoft.com/office/officeart/2005/8/layout/vProcess5"/>
    <dgm:cxn modelId="{DE541212-FED4-3944-820C-8278F4840566}" type="presOf" srcId="{70EF3634-1E5A-7448-9CF0-61ABB79F3339}" destId="{4DB49857-387E-3741-A0AF-0A6A0479B8E7}" srcOrd="0" destOrd="0" presId="urn:microsoft.com/office/officeart/2005/8/layout/vProcess5"/>
    <dgm:cxn modelId="{62FF72FB-D3E0-BB42-826B-E03F635A855B}" type="presOf" srcId="{166CC95B-9421-7940-BFBC-D26F6B2DF9DB}" destId="{93417C07-1E53-864A-972D-A88CC4ED4D7B}" srcOrd="1" destOrd="0" presId="urn:microsoft.com/office/officeart/2005/8/layout/vProcess5"/>
    <dgm:cxn modelId="{16C60503-978C-0E49-B6DE-78E1B76204E0}" type="presOf" srcId="{550E6CD7-B506-494E-AB3F-9BA39CCA1A42}" destId="{5ED01FC3-DC8B-5F4A-A801-D51DDEF6DD43}" srcOrd="0" destOrd="0" presId="urn:microsoft.com/office/officeart/2005/8/layout/vProcess5"/>
    <dgm:cxn modelId="{D287A7FD-4A07-0540-A51A-C79638CB0CDB}" type="presOf" srcId="{B2CB1D15-69D6-4B48-B7E1-12B70491F3E1}" destId="{E035AB78-27F1-9043-A311-AFAEA4F392F8}" srcOrd="0" destOrd="0" presId="urn:microsoft.com/office/officeart/2005/8/layout/vProcess5"/>
    <dgm:cxn modelId="{F3817DFA-4F01-2E48-B7AD-7DB090C3B64E}" type="presOf" srcId="{D1221CB3-11EB-7A47-AD40-56760B82D8CA}" destId="{56BCE0E7-55FC-7A48-AD50-856E1FB3698D}" srcOrd="1" destOrd="0" presId="urn:microsoft.com/office/officeart/2005/8/layout/vProcess5"/>
    <dgm:cxn modelId="{1D301866-25DA-244B-80BD-8E15CB1C5D2F}" type="presOf" srcId="{70EF3634-1E5A-7448-9CF0-61ABB79F3339}" destId="{ACE3CED4-A042-3341-9E9B-589368ED8610}" srcOrd="1" destOrd="0" presId="urn:microsoft.com/office/officeart/2005/8/layout/vProcess5"/>
    <dgm:cxn modelId="{1F2FE0D1-E203-C34C-B773-3B64C9F5B35E}" type="presOf" srcId="{56B464C3-F268-2A4E-909B-4A440B43F317}" destId="{1CC3BBA4-86F6-D540-A209-AE9F3CCC5618}" srcOrd="0" destOrd="0" presId="urn:microsoft.com/office/officeart/2005/8/layout/vProcess5"/>
    <dgm:cxn modelId="{FAF83EF0-83F8-7C41-8603-3E6017D9F66E}" srcId="{755449BD-2AFA-F844-9F91-B738F1A5AED7}" destId="{E60E4B96-B6B7-C04F-A306-D60B2E914237}" srcOrd="1" destOrd="0" parTransId="{09D5FA72-55A4-264E-8311-84892F925A0D}" sibTransId="{550E6CD7-B506-494E-AB3F-9BA39CCA1A42}"/>
    <dgm:cxn modelId="{11A728C7-7227-974B-B844-414E71CEBC8F}" type="presOf" srcId="{E60E4B96-B6B7-C04F-A306-D60B2E914237}" destId="{FF8D5C2F-108F-C241-A30D-D2BC66B42007}" srcOrd="0" destOrd="0" presId="urn:microsoft.com/office/officeart/2005/8/layout/vProcess5"/>
    <dgm:cxn modelId="{429BDAE9-A3BB-954F-ACD5-A96438197198}" srcId="{755449BD-2AFA-F844-9F91-B738F1A5AED7}" destId="{70EF3634-1E5A-7448-9CF0-61ABB79F3339}" srcOrd="2" destOrd="0" parTransId="{3D8A25C6-D0ED-6B4B-BB6E-33D71A4A2AF0}" sibTransId="{EF9AE199-EC80-B449-975F-6A8616852507}"/>
    <dgm:cxn modelId="{C2A8E6E0-1E88-174B-A218-F55EC03D27AE}" srcId="{755449BD-2AFA-F844-9F91-B738F1A5AED7}" destId="{F448154F-3B2D-5646-B95D-F61FCB6CC7E4}" srcOrd="3" destOrd="0" parTransId="{A0AEB509-C58B-5641-AB48-F762CB4611A9}" sibTransId="{B2CB1D15-69D6-4B48-B7E1-12B70491F3E1}"/>
    <dgm:cxn modelId="{DFE95437-87FA-9D47-AB90-E55903881133}" srcId="{755449BD-2AFA-F844-9F91-B738F1A5AED7}" destId="{D1221CB3-11EB-7A47-AD40-56760B82D8CA}" srcOrd="4" destOrd="0" parTransId="{378E7C79-5AD6-7244-9C1E-9C31B90874DA}" sibTransId="{02416D70-3257-C74C-B1C0-DEE8A9306704}"/>
    <dgm:cxn modelId="{58F6DCB4-3C69-7348-904B-D91C295A7CC9}" srcId="{755449BD-2AFA-F844-9F91-B738F1A5AED7}" destId="{166CC95B-9421-7940-BFBC-D26F6B2DF9DB}" srcOrd="0" destOrd="0" parTransId="{9D4475B9-59CA-2644-B43E-2207B1B92458}" sibTransId="{56B464C3-F268-2A4E-909B-4A440B43F317}"/>
    <dgm:cxn modelId="{C5824F3F-AC65-D54F-BE2D-8F5AEFBBEA2F}" type="presOf" srcId="{EF9AE199-EC80-B449-975F-6A8616852507}" destId="{B635C4D4-A058-EF47-B2D7-B70AC7F34036}" srcOrd="0" destOrd="0" presId="urn:microsoft.com/office/officeart/2005/8/layout/vProcess5"/>
    <dgm:cxn modelId="{D6A33048-8213-E94F-89EB-424232121DD3}" type="presOf" srcId="{D1221CB3-11EB-7A47-AD40-56760B82D8CA}" destId="{9F93C6F5-1739-1F4F-A2D9-E84DBF02B5DC}" srcOrd="0" destOrd="0" presId="urn:microsoft.com/office/officeart/2005/8/layout/vProcess5"/>
    <dgm:cxn modelId="{772F2FFF-88C2-4545-8625-442769218ED9}" type="presOf" srcId="{166CC95B-9421-7940-BFBC-D26F6B2DF9DB}" destId="{8F328B90-21CC-6F48-950E-29743F85EB48}" srcOrd="0" destOrd="0" presId="urn:microsoft.com/office/officeart/2005/8/layout/vProcess5"/>
    <dgm:cxn modelId="{95BADB13-A458-DA41-8C6D-8CCC14B62450}" type="presOf" srcId="{E60E4B96-B6B7-C04F-A306-D60B2E914237}" destId="{8F0026E2-B532-6948-86CE-A0C32B0E337E}" srcOrd="1" destOrd="0" presId="urn:microsoft.com/office/officeart/2005/8/layout/vProcess5"/>
    <dgm:cxn modelId="{DF910EE8-7D17-0C49-9767-5F0DCF50E988}" type="presParOf" srcId="{CC74A4DA-5A50-E84E-BF30-203697F2164C}" destId="{6A10A793-A404-0C46-BE87-AC4B4AB2CF95}" srcOrd="0" destOrd="0" presId="urn:microsoft.com/office/officeart/2005/8/layout/vProcess5"/>
    <dgm:cxn modelId="{A1A4EA39-76FC-674A-AB43-5EFC076A9EDC}" type="presParOf" srcId="{CC74A4DA-5A50-E84E-BF30-203697F2164C}" destId="{8F328B90-21CC-6F48-950E-29743F85EB48}" srcOrd="1" destOrd="0" presId="urn:microsoft.com/office/officeart/2005/8/layout/vProcess5"/>
    <dgm:cxn modelId="{E3C4F9A9-19CE-8C46-B425-147D6990287B}" type="presParOf" srcId="{CC74A4DA-5A50-E84E-BF30-203697F2164C}" destId="{FF8D5C2F-108F-C241-A30D-D2BC66B42007}" srcOrd="2" destOrd="0" presId="urn:microsoft.com/office/officeart/2005/8/layout/vProcess5"/>
    <dgm:cxn modelId="{95E03A63-A2E3-A84A-AB2D-9161C96BFA64}" type="presParOf" srcId="{CC74A4DA-5A50-E84E-BF30-203697F2164C}" destId="{4DB49857-387E-3741-A0AF-0A6A0479B8E7}" srcOrd="3" destOrd="0" presId="urn:microsoft.com/office/officeart/2005/8/layout/vProcess5"/>
    <dgm:cxn modelId="{8F368EA0-B53D-E943-88EA-68E2466B4F99}" type="presParOf" srcId="{CC74A4DA-5A50-E84E-BF30-203697F2164C}" destId="{8287E62B-7853-8F4E-B53F-3D6F518211FA}" srcOrd="4" destOrd="0" presId="urn:microsoft.com/office/officeart/2005/8/layout/vProcess5"/>
    <dgm:cxn modelId="{1BFDF2E6-9758-6349-8890-9F5D3B35FBC7}" type="presParOf" srcId="{CC74A4DA-5A50-E84E-BF30-203697F2164C}" destId="{9F93C6F5-1739-1F4F-A2D9-E84DBF02B5DC}" srcOrd="5" destOrd="0" presId="urn:microsoft.com/office/officeart/2005/8/layout/vProcess5"/>
    <dgm:cxn modelId="{4946C7B8-971A-6646-89BE-8521BA13C66C}" type="presParOf" srcId="{CC74A4DA-5A50-E84E-BF30-203697F2164C}" destId="{1CC3BBA4-86F6-D540-A209-AE9F3CCC5618}" srcOrd="6" destOrd="0" presId="urn:microsoft.com/office/officeart/2005/8/layout/vProcess5"/>
    <dgm:cxn modelId="{74A258DC-3647-F443-8B33-441E701A1EAF}" type="presParOf" srcId="{CC74A4DA-5A50-E84E-BF30-203697F2164C}" destId="{5ED01FC3-DC8B-5F4A-A801-D51DDEF6DD43}" srcOrd="7" destOrd="0" presId="urn:microsoft.com/office/officeart/2005/8/layout/vProcess5"/>
    <dgm:cxn modelId="{241CA6B1-BA08-7945-B537-94D1C8FBE237}" type="presParOf" srcId="{CC74A4DA-5A50-E84E-BF30-203697F2164C}" destId="{B635C4D4-A058-EF47-B2D7-B70AC7F34036}" srcOrd="8" destOrd="0" presId="urn:microsoft.com/office/officeart/2005/8/layout/vProcess5"/>
    <dgm:cxn modelId="{DF76D8F2-58FC-C64E-AEEB-92F54EA1A231}" type="presParOf" srcId="{CC74A4DA-5A50-E84E-BF30-203697F2164C}" destId="{E035AB78-27F1-9043-A311-AFAEA4F392F8}" srcOrd="9" destOrd="0" presId="urn:microsoft.com/office/officeart/2005/8/layout/vProcess5"/>
    <dgm:cxn modelId="{C8435C0C-5B3A-9245-94CD-740BFD41EC95}" type="presParOf" srcId="{CC74A4DA-5A50-E84E-BF30-203697F2164C}" destId="{93417C07-1E53-864A-972D-A88CC4ED4D7B}" srcOrd="10" destOrd="0" presId="urn:microsoft.com/office/officeart/2005/8/layout/vProcess5"/>
    <dgm:cxn modelId="{F860FE79-C552-CE4C-B217-933065922387}" type="presParOf" srcId="{CC74A4DA-5A50-E84E-BF30-203697F2164C}" destId="{8F0026E2-B532-6948-86CE-A0C32B0E337E}" srcOrd="11" destOrd="0" presId="urn:microsoft.com/office/officeart/2005/8/layout/vProcess5"/>
    <dgm:cxn modelId="{6C9C96FB-1C98-AD47-B64E-FB11066B6D2A}" type="presParOf" srcId="{CC74A4DA-5A50-E84E-BF30-203697F2164C}" destId="{ACE3CED4-A042-3341-9E9B-589368ED8610}" srcOrd="12" destOrd="0" presId="urn:microsoft.com/office/officeart/2005/8/layout/vProcess5"/>
    <dgm:cxn modelId="{AFC0C307-4428-3A46-B890-B56240882B39}" type="presParOf" srcId="{CC74A4DA-5A50-E84E-BF30-203697F2164C}" destId="{43F71B7C-EA42-D04D-9574-E69B91815B58}" srcOrd="13" destOrd="0" presId="urn:microsoft.com/office/officeart/2005/8/layout/vProcess5"/>
    <dgm:cxn modelId="{61110C6D-18E1-ED48-9079-F8F6FC5CA7E1}" type="presParOf" srcId="{CC74A4DA-5A50-E84E-BF30-203697F2164C}" destId="{56BCE0E7-55FC-7A48-AD50-856E1FB3698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394D-FBAF-BE4A-885F-D86CC1870EA1}">
      <dsp:nvSpPr>
        <dsp:cNvPr id="0" name=""/>
        <dsp:cNvSpPr/>
      </dsp:nvSpPr>
      <dsp:spPr>
        <a:xfrm>
          <a:off x="771231" y="0"/>
          <a:ext cx="5168900" cy="5168900"/>
        </a:xfrm>
        <a:prstGeom prst="triangle">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A98104-CF2E-7840-A46A-901F35DA7802}">
      <dsp:nvSpPr>
        <dsp:cNvPr id="0" name=""/>
        <dsp:cNvSpPr/>
      </dsp:nvSpPr>
      <dsp:spPr>
        <a:xfrm>
          <a:off x="3178200" y="517725"/>
          <a:ext cx="3714746" cy="1207164"/>
        </a:xfrm>
        <a:prstGeom prst="roundRect">
          <a:avLst/>
        </a:prstGeom>
        <a:solidFill>
          <a:srgbClr val="FFFFFF">
            <a:alpha val="90000"/>
          </a:srgb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Cancer treatment; nursing homes; dentures; organ transplants</a:t>
          </a:r>
          <a:endParaRPr lang="en-US" sz="2400" kern="1200" dirty="0">
            <a:latin typeface="Calibri"/>
            <a:cs typeface="Calibri"/>
          </a:endParaRPr>
        </a:p>
      </dsp:txBody>
      <dsp:txXfrm>
        <a:off x="3237129" y="576654"/>
        <a:ext cx="3596888" cy="1089306"/>
      </dsp:txXfrm>
    </dsp:sp>
    <dsp:sp modelId="{F0C175D0-41E0-CE47-8E34-06C9A5B76EBB}">
      <dsp:nvSpPr>
        <dsp:cNvPr id="0" name=""/>
        <dsp:cNvSpPr/>
      </dsp:nvSpPr>
      <dsp:spPr>
        <a:xfrm>
          <a:off x="3191051" y="1957890"/>
          <a:ext cx="3689043" cy="1320756"/>
        </a:xfrm>
        <a:prstGeom prst="roundRect">
          <a:avLst/>
        </a:prstGeom>
        <a:solidFill>
          <a:srgbClr val="FFFFFF">
            <a:alpha val="90000"/>
          </a:srgbClr>
        </a:solidFill>
        <a:ln w="9525" cap="flat" cmpd="sng" algn="ctr">
          <a:solidFill>
            <a:schemeClr val="accent3">
              <a:shade val="50000"/>
              <a:hueOff val="178371"/>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Medication; medical treatment; fill cavities; vision correction</a:t>
          </a:r>
        </a:p>
      </dsp:txBody>
      <dsp:txXfrm>
        <a:off x="3255525" y="2022364"/>
        <a:ext cx="3560095" cy="1191808"/>
      </dsp:txXfrm>
    </dsp:sp>
    <dsp:sp modelId="{307A6C9F-4387-DC41-BEC0-CCCD5D6BC3AC}">
      <dsp:nvSpPr>
        <dsp:cNvPr id="0" name=""/>
        <dsp:cNvSpPr/>
      </dsp:nvSpPr>
      <dsp:spPr>
        <a:xfrm>
          <a:off x="3203751" y="3592329"/>
          <a:ext cx="3663643" cy="1307583"/>
        </a:xfrm>
        <a:prstGeom prst="roundRect">
          <a:avLst/>
        </a:prstGeom>
        <a:solidFill>
          <a:srgbClr val="FFFFFF">
            <a:alpha val="90000"/>
          </a:srgbClr>
        </a:solidFill>
        <a:ln w="9525" cap="flat" cmpd="sng" algn="ctr">
          <a:solidFill>
            <a:schemeClr val="accent3">
              <a:shade val="50000"/>
              <a:hueOff val="178371"/>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Check-ups; diet; exercise; vaccinations; fluoride; seatbelts</a:t>
          </a:r>
          <a:endParaRPr lang="en-US" sz="2400" kern="1200" dirty="0">
            <a:latin typeface="Calibri"/>
            <a:cs typeface="Calibri"/>
          </a:endParaRPr>
        </a:p>
      </dsp:txBody>
      <dsp:txXfrm>
        <a:off x="3267582" y="3656160"/>
        <a:ext cx="3535981" cy="1179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F7F43-03A2-4A85-A4BA-684AC259AE87}">
      <dsp:nvSpPr>
        <dsp:cNvPr id="0" name=""/>
        <dsp:cNvSpPr/>
      </dsp:nvSpPr>
      <dsp:spPr>
        <a:xfrm rot="16200000">
          <a:off x="634735" y="-634735"/>
          <a:ext cx="3302529" cy="4572000"/>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endParaRPr lang="en-US" sz="3200" i="1" kern="1200" dirty="0" smtClean="0">
            <a:solidFill>
              <a:schemeClr val="tx1"/>
            </a:solidFill>
          </a:endParaRPr>
        </a:p>
        <a:p>
          <a:pPr lvl="0" algn="l" defTabSz="1422400">
            <a:lnSpc>
              <a:spcPct val="90000"/>
            </a:lnSpc>
            <a:spcBef>
              <a:spcPct val="0"/>
            </a:spcBef>
            <a:spcAft>
              <a:spcPct val="35000"/>
            </a:spcAft>
          </a:pPr>
          <a:r>
            <a:rPr lang="en-US" sz="3200" b="1" i="0" kern="1200" dirty="0" smtClean="0">
              <a:solidFill>
                <a:schemeClr val="tx1"/>
              </a:solidFill>
            </a:rPr>
            <a:t>Conversation</a:t>
          </a:r>
          <a:r>
            <a:rPr lang="en-US" sz="3200" kern="1200" dirty="0" smtClean="0">
              <a:solidFill>
                <a:schemeClr val="tx1"/>
              </a:solidFill>
            </a:rPr>
            <a:t>: Can students engage in conversation during this activity? If yes, about what? With whom? </a:t>
          </a:r>
          <a:endParaRPr lang="en-US" sz="3200" kern="1200" dirty="0" smtClean="0">
            <a:solidFill>
              <a:schemeClr val="tx1"/>
            </a:solidFill>
            <a:latin typeface="Gill Sans MT" pitchFamily="34" charset="0"/>
          </a:endParaRPr>
        </a:p>
      </dsp:txBody>
      <dsp:txXfrm rot="5400000">
        <a:off x="-1" y="1"/>
        <a:ext cx="4572000" cy="2476896"/>
      </dsp:txXfrm>
    </dsp:sp>
    <dsp:sp modelId="{FA97289F-7A98-4778-A92C-1E3878F0C4A5}">
      <dsp:nvSpPr>
        <dsp:cNvPr id="0" name=""/>
        <dsp:cNvSpPr/>
      </dsp:nvSpPr>
      <dsp:spPr>
        <a:xfrm>
          <a:off x="4572000" y="0"/>
          <a:ext cx="4572000" cy="3302529"/>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endParaRPr lang="en-US" sz="3200" b="1" i="0" kern="1200" dirty="0" smtClean="0">
            <a:solidFill>
              <a:schemeClr val="tx1"/>
            </a:solidFill>
          </a:endParaRPr>
        </a:p>
        <a:p>
          <a:pPr lvl="0" algn="l" defTabSz="1422400">
            <a:lnSpc>
              <a:spcPct val="90000"/>
            </a:lnSpc>
            <a:spcBef>
              <a:spcPct val="0"/>
            </a:spcBef>
            <a:spcAft>
              <a:spcPct val="35000"/>
            </a:spcAft>
          </a:pPr>
          <a:r>
            <a:rPr lang="en-US" sz="3200" b="1" i="0" kern="1200" dirty="0" smtClean="0">
              <a:solidFill>
                <a:schemeClr val="tx1"/>
              </a:solidFill>
            </a:rPr>
            <a:t>Help:</a:t>
          </a:r>
          <a:r>
            <a:rPr lang="en-US" sz="3200" kern="1200" dirty="0" smtClean="0">
              <a:solidFill>
                <a:schemeClr val="tx1"/>
              </a:solidFill>
            </a:rPr>
            <a:t>  How do students get your attention to ask a question? What do they do while they wait?</a:t>
          </a:r>
          <a:endParaRPr lang="en-US" sz="3200" kern="1200" dirty="0">
            <a:solidFill>
              <a:schemeClr val="tx1"/>
            </a:solidFill>
            <a:latin typeface="Gill Sans MT" pitchFamily="34" charset="0"/>
          </a:endParaRPr>
        </a:p>
      </dsp:txBody>
      <dsp:txXfrm>
        <a:off x="4572000" y="0"/>
        <a:ext cx="4572000" cy="2476896"/>
      </dsp:txXfrm>
    </dsp:sp>
    <dsp:sp modelId="{6B7AFA15-ECD6-4D04-BBD2-A1180D2787F7}">
      <dsp:nvSpPr>
        <dsp:cNvPr id="0" name=""/>
        <dsp:cNvSpPr/>
      </dsp:nvSpPr>
      <dsp:spPr>
        <a:xfrm rot="10800000">
          <a:off x="0" y="3302529"/>
          <a:ext cx="4572000" cy="3302529"/>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b="1" i="0" kern="1200" dirty="0" smtClean="0">
              <a:solidFill>
                <a:schemeClr val="tx1"/>
              </a:solidFill>
            </a:rPr>
            <a:t>Movement:</a:t>
          </a:r>
          <a:r>
            <a:rPr lang="en-US" sz="3200" kern="1200" dirty="0" smtClean="0">
              <a:solidFill>
                <a:schemeClr val="tx1"/>
              </a:solidFill>
            </a:rPr>
            <a:t>  Can students get out of their seats for this activity? If so, for what reasons?</a:t>
          </a:r>
          <a:endParaRPr lang="en-US" sz="3200" kern="1200" dirty="0">
            <a:solidFill>
              <a:schemeClr val="tx1"/>
            </a:solidFill>
          </a:endParaRPr>
        </a:p>
      </dsp:txBody>
      <dsp:txXfrm rot="10800000">
        <a:off x="0" y="4128161"/>
        <a:ext cx="4572000" cy="2476896"/>
      </dsp:txXfrm>
    </dsp:sp>
    <dsp:sp modelId="{58B6C905-CEAC-4A6D-A9FD-C4ADB959091E}">
      <dsp:nvSpPr>
        <dsp:cNvPr id="0" name=""/>
        <dsp:cNvSpPr/>
      </dsp:nvSpPr>
      <dsp:spPr>
        <a:xfrm rot="5400000">
          <a:off x="5206735" y="2667793"/>
          <a:ext cx="3302529" cy="4572000"/>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b="1" i="0" kern="1200" dirty="0" smtClean="0">
              <a:solidFill>
                <a:schemeClr val="tx1"/>
              </a:solidFill>
            </a:rPr>
            <a:t>Participation:</a:t>
          </a:r>
          <a:r>
            <a:rPr lang="en-US" sz="3200" kern="1200" dirty="0" smtClean="0">
              <a:solidFill>
                <a:schemeClr val="tx1"/>
              </a:solidFill>
            </a:rPr>
            <a:t>  What does it look like and sound like?</a:t>
          </a:r>
          <a:endParaRPr lang="en-US" sz="3200" kern="1200" dirty="0">
            <a:solidFill>
              <a:schemeClr val="tx1"/>
            </a:solidFill>
          </a:endParaRPr>
        </a:p>
      </dsp:txBody>
      <dsp:txXfrm rot="-5400000">
        <a:off x="4571999" y="4128161"/>
        <a:ext cx="4572000" cy="2476896"/>
      </dsp:txXfrm>
    </dsp:sp>
    <dsp:sp modelId="{DCCE4B34-AC15-4C20-B398-5DC554D0CC93}">
      <dsp:nvSpPr>
        <dsp:cNvPr id="0" name=""/>
        <dsp:cNvSpPr/>
      </dsp:nvSpPr>
      <dsp:spPr>
        <a:xfrm>
          <a:off x="2845443" y="2815727"/>
          <a:ext cx="3453112" cy="143790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b="1" kern="1200" dirty="0">
            <a:solidFill>
              <a:schemeClr val="tx1"/>
            </a:solidFill>
            <a:latin typeface="Gill Sans MT" pitchFamily="34" charset="0"/>
          </a:endParaRPr>
        </a:p>
      </dsp:txBody>
      <dsp:txXfrm>
        <a:off x="2915636" y="2885920"/>
        <a:ext cx="3312726" cy="1297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28B90-21CC-6F48-950E-29743F85EB48}">
      <dsp:nvSpPr>
        <dsp:cNvPr id="0" name=""/>
        <dsp:cNvSpPr/>
      </dsp:nvSpPr>
      <dsp:spPr>
        <a:xfrm>
          <a:off x="0" y="0"/>
          <a:ext cx="6949608" cy="802782"/>
        </a:xfrm>
        <a:prstGeom prst="roundRect">
          <a:avLst>
            <a:gd name="adj" fmla="val 10000"/>
          </a:avLst>
        </a:prstGeom>
        <a:solidFill>
          <a:schemeClr val="tx2">
            <a:lumMod val="20000"/>
            <a:lumOff val="80000"/>
            <a:alpha val="60000"/>
          </a:schemeClr>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0000"/>
              </a:solidFill>
            </a:rPr>
            <a:t>Respectfully address student</a:t>
          </a:r>
          <a:endParaRPr lang="en-US" sz="3200" kern="1200" dirty="0">
            <a:solidFill>
              <a:srgbClr val="000000"/>
            </a:solidFill>
          </a:endParaRPr>
        </a:p>
      </dsp:txBody>
      <dsp:txXfrm>
        <a:off x="23513" y="23513"/>
        <a:ext cx="5989418" cy="755756"/>
      </dsp:txXfrm>
    </dsp:sp>
    <dsp:sp modelId="{FF8D5C2F-108F-C241-A30D-D2BC66B42007}">
      <dsp:nvSpPr>
        <dsp:cNvPr id="0" name=""/>
        <dsp:cNvSpPr/>
      </dsp:nvSpPr>
      <dsp:spPr>
        <a:xfrm>
          <a:off x="518964" y="914279"/>
          <a:ext cx="6949608" cy="802782"/>
        </a:xfrm>
        <a:prstGeom prst="roundRect">
          <a:avLst>
            <a:gd name="adj" fmla="val 10000"/>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0000"/>
              </a:solidFill>
            </a:rPr>
            <a:t>Describe inappropriate behavior</a:t>
          </a:r>
          <a:endParaRPr lang="en-US" sz="3200" kern="1200" dirty="0">
            <a:solidFill>
              <a:srgbClr val="000000"/>
            </a:solidFill>
          </a:endParaRPr>
        </a:p>
      </dsp:txBody>
      <dsp:txXfrm>
        <a:off x="542477" y="937792"/>
        <a:ext cx="5861810" cy="755756"/>
      </dsp:txXfrm>
    </dsp:sp>
    <dsp:sp modelId="{4DB49857-387E-3741-A0AF-0A6A0479B8E7}">
      <dsp:nvSpPr>
        <dsp:cNvPr id="0" name=""/>
        <dsp:cNvSpPr/>
      </dsp:nvSpPr>
      <dsp:spPr>
        <a:xfrm>
          <a:off x="1037928" y="1828559"/>
          <a:ext cx="6949608" cy="802782"/>
        </a:xfrm>
        <a:prstGeom prst="roundRect">
          <a:avLst>
            <a:gd name="adj" fmla="val 10000"/>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0000"/>
              </a:solidFill>
            </a:rPr>
            <a:t>Describe expected behavior/rule</a:t>
          </a:r>
          <a:endParaRPr lang="en-US" sz="3200" kern="1200" dirty="0">
            <a:solidFill>
              <a:srgbClr val="000000"/>
            </a:solidFill>
          </a:endParaRPr>
        </a:p>
      </dsp:txBody>
      <dsp:txXfrm>
        <a:off x="1061441" y="1852072"/>
        <a:ext cx="5861810" cy="755756"/>
      </dsp:txXfrm>
    </dsp:sp>
    <dsp:sp modelId="{8287E62B-7853-8F4E-B53F-3D6F518211FA}">
      <dsp:nvSpPr>
        <dsp:cNvPr id="0" name=""/>
        <dsp:cNvSpPr/>
      </dsp:nvSpPr>
      <dsp:spPr>
        <a:xfrm>
          <a:off x="1556892" y="2742839"/>
          <a:ext cx="6949608" cy="802782"/>
        </a:xfrm>
        <a:prstGeom prst="roundRect">
          <a:avLst>
            <a:gd name="adj" fmla="val 10000"/>
          </a:avLst>
        </a:prstGeom>
        <a:gradFill rotWithShape="0">
          <a:gsLst>
            <a:gs pos="0">
              <a:schemeClr val="accent3">
                <a:hueOff val="8437698"/>
                <a:satOff val="-12660"/>
                <a:lumOff val="-2059"/>
                <a:alphaOff val="0"/>
                <a:tint val="100000"/>
                <a:shade val="100000"/>
                <a:satMod val="130000"/>
              </a:schemeClr>
            </a:gs>
            <a:gs pos="100000">
              <a:schemeClr val="accent3">
                <a:hueOff val="8437698"/>
                <a:satOff val="-12660"/>
                <a:lumOff val="-2059"/>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0000"/>
              </a:solidFill>
            </a:rPr>
            <a:t>Link to expectation on Matrix</a:t>
          </a:r>
          <a:endParaRPr lang="en-US" sz="3200" kern="1200" dirty="0">
            <a:solidFill>
              <a:srgbClr val="000000"/>
            </a:solidFill>
          </a:endParaRPr>
        </a:p>
      </dsp:txBody>
      <dsp:txXfrm>
        <a:off x="1580405" y="2766352"/>
        <a:ext cx="5861810" cy="755756"/>
      </dsp:txXfrm>
    </dsp:sp>
    <dsp:sp modelId="{9F93C6F5-1739-1F4F-A2D9-E84DBF02B5DC}">
      <dsp:nvSpPr>
        <dsp:cNvPr id="0" name=""/>
        <dsp:cNvSpPr/>
      </dsp:nvSpPr>
      <dsp:spPr>
        <a:xfrm>
          <a:off x="2075857" y="3657118"/>
          <a:ext cx="6949608" cy="802782"/>
        </a:xfrm>
        <a:prstGeom prst="roundRect">
          <a:avLst>
            <a:gd name="adj" fmla="val 1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w="28575" cmpd="sng">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000000"/>
              </a:solidFill>
            </a:rPr>
            <a:t>Redirect back to appropriate behavior</a:t>
          </a:r>
          <a:endParaRPr lang="en-US" sz="3200" kern="1200" dirty="0">
            <a:solidFill>
              <a:srgbClr val="000000"/>
            </a:solidFill>
          </a:endParaRPr>
        </a:p>
      </dsp:txBody>
      <dsp:txXfrm>
        <a:off x="2099370" y="3680631"/>
        <a:ext cx="5861810" cy="755756"/>
      </dsp:txXfrm>
    </dsp:sp>
    <dsp:sp modelId="{1CC3BBA4-86F6-D540-A209-AE9F3CCC5618}">
      <dsp:nvSpPr>
        <dsp:cNvPr id="0" name=""/>
        <dsp:cNvSpPr/>
      </dsp:nvSpPr>
      <dsp:spPr>
        <a:xfrm>
          <a:off x="6427800" y="586476"/>
          <a:ext cx="521808" cy="521808"/>
        </a:xfrm>
        <a:prstGeom prst="downArrow">
          <a:avLst>
            <a:gd name="adj1" fmla="val 55000"/>
            <a:gd name="adj2" fmla="val 45000"/>
          </a:avLst>
        </a:prstGeom>
        <a:solidFill>
          <a:schemeClr val="accent3">
            <a:tint val="40000"/>
            <a:alpha val="90000"/>
            <a:hueOff val="0"/>
            <a:satOff val="0"/>
            <a:lumOff val="0"/>
            <a:alphaOff val="0"/>
          </a:schemeClr>
        </a:solidFill>
        <a:ln w="28575" cap="flat" cmpd="sng" algn="ctr">
          <a:solidFill>
            <a:srgbClr val="1D2A53">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solidFill>
              <a:schemeClr val="bg1"/>
            </a:solidFill>
          </a:endParaRPr>
        </a:p>
      </dsp:txBody>
      <dsp:txXfrm>
        <a:off x="6545207" y="586476"/>
        <a:ext cx="286994" cy="392661"/>
      </dsp:txXfrm>
    </dsp:sp>
    <dsp:sp modelId="{5ED01FC3-DC8B-5F4A-A801-D51DDEF6DD43}">
      <dsp:nvSpPr>
        <dsp:cNvPr id="0" name=""/>
        <dsp:cNvSpPr/>
      </dsp:nvSpPr>
      <dsp:spPr>
        <a:xfrm>
          <a:off x="6946764" y="1500756"/>
          <a:ext cx="521808" cy="521808"/>
        </a:xfrm>
        <a:prstGeom prst="downArrow">
          <a:avLst>
            <a:gd name="adj1" fmla="val 55000"/>
            <a:gd name="adj2" fmla="val 45000"/>
          </a:avLst>
        </a:prstGeom>
        <a:solidFill>
          <a:schemeClr val="accent3">
            <a:tint val="40000"/>
            <a:alpha val="90000"/>
            <a:hueOff val="3572285"/>
            <a:satOff val="-4598"/>
            <a:lumOff val="-358"/>
            <a:alphaOff val="0"/>
          </a:schemeClr>
        </a:solidFill>
        <a:ln w="28575" cap="flat" cmpd="sng" algn="ctr">
          <a:solidFill>
            <a:schemeClr val="tx2">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solidFill>
              <a:schemeClr val="bg1"/>
            </a:solidFill>
          </a:endParaRPr>
        </a:p>
      </dsp:txBody>
      <dsp:txXfrm>
        <a:off x="7064171" y="1500756"/>
        <a:ext cx="286994" cy="392661"/>
      </dsp:txXfrm>
    </dsp:sp>
    <dsp:sp modelId="{B635C4D4-A058-EF47-B2D7-B70AC7F34036}">
      <dsp:nvSpPr>
        <dsp:cNvPr id="0" name=""/>
        <dsp:cNvSpPr/>
      </dsp:nvSpPr>
      <dsp:spPr>
        <a:xfrm>
          <a:off x="7465728" y="2401656"/>
          <a:ext cx="521808" cy="521808"/>
        </a:xfrm>
        <a:prstGeom prst="downArrow">
          <a:avLst>
            <a:gd name="adj1" fmla="val 55000"/>
            <a:gd name="adj2" fmla="val 45000"/>
          </a:avLst>
        </a:prstGeom>
        <a:solidFill>
          <a:schemeClr val="accent3">
            <a:tint val="40000"/>
            <a:alpha val="90000"/>
            <a:hueOff val="7144569"/>
            <a:satOff val="-9195"/>
            <a:lumOff val="-717"/>
            <a:alphaOff val="0"/>
          </a:schemeClr>
        </a:solidFill>
        <a:ln w="28575" cap="flat" cmpd="sng" algn="ctr">
          <a:solidFill>
            <a:schemeClr val="tx2">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solidFill>
              <a:schemeClr val="bg1"/>
            </a:solidFill>
          </a:endParaRPr>
        </a:p>
      </dsp:txBody>
      <dsp:txXfrm>
        <a:off x="7583135" y="2401656"/>
        <a:ext cx="286994" cy="392661"/>
      </dsp:txXfrm>
    </dsp:sp>
    <dsp:sp modelId="{E035AB78-27F1-9043-A311-AFAEA4F392F8}">
      <dsp:nvSpPr>
        <dsp:cNvPr id="0" name=""/>
        <dsp:cNvSpPr/>
      </dsp:nvSpPr>
      <dsp:spPr>
        <a:xfrm>
          <a:off x="7984693" y="3324856"/>
          <a:ext cx="521808" cy="521808"/>
        </a:xfrm>
        <a:prstGeom prst="downArrow">
          <a:avLst>
            <a:gd name="adj1" fmla="val 55000"/>
            <a:gd name="adj2" fmla="val 45000"/>
          </a:avLst>
        </a:prstGeom>
        <a:solidFill>
          <a:schemeClr val="accent3">
            <a:tint val="40000"/>
            <a:alpha val="90000"/>
            <a:hueOff val="10716854"/>
            <a:satOff val="-13793"/>
            <a:lumOff val="-1075"/>
            <a:alphaOff val="0"/>
          </a:schemeClr>
        </a:solidFill>
        <a:ln w="28575" cap="flat" cmpd="sng" algn="ctr">
          <a:solidFill>
            <a:srgbClr val="1D2A53">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solidFill>
              <a:schemeClr val="bg1"/>
            </a:solidFill>
          </a:endParaRPr>
        </a:p>
      </dsp:txBody>
      <dsp:txXfrm>
        <a:off x="8102100" y="3324856"/>
        <a:ext cx="286994" cy="3926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12/7/2017</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DE-PBS Tier 1 Workshop - Establishing Systems of PCBS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FAF820-E7D9-A24E-A28F-1432A07CB458}" type="slidenum">
              <a:rPr lang="en-US" smtClean="0"/>
              <a:t>‹#›</a:t>
            </a:fld>
            <a:endParaRPr lang="en-US"/>
          </a:p>
        </p:txBody>
      </p:sp>
    </p:spTree>
    <p:extLst>
      <p:ext uri="{BB962C8B-B14F-4D97-AF65-F5344CB8AC3E}">
        <p14:creationId xmlns:p14="http://schemas.microsoft.com/office/powerpoint/2010/main" val="61975607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12/7/2017</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DE-PBS Tier 1 Workshop - Establishing Systems of PCBS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49CB8-DC47-1944-B573-38962F37DC36}" type="slidenum">
              <a:rPr lang="en-US" smtClean="0"/>
              <a:t>‹#›</a:t>
            </a:fld>
            <a:endParaRPr lang="en-US"/>
          </a:p>
        </p:txBody>
      </p:sp>
    </p:spTree>
    <p:extLst>
      <p:ext uri="{BB962C8B-B14F-4D97-AF65-F5344CB8AC3E}">
        <p14:creationId xmlns:p14="http://schemas.microsoft.com/office/powerpoint/2010/main" val="4194374913"/>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solidFill>
                  <a:srgbClr val="000000"/>
                </a:solidFill>
                <a:latin typeface="Calibri" charset="0"/>
              </a:rPr>
              <a:t>VTSS represents </a:t>
            </a:r>
            <a:r>
              <a:rPr lang="en-US">
                <a:latin typeface="Calibri" charset="0"/>
              </a:rPr>
              <a:t>an</a:t>
            </a:r>
            <a:r>
              <a:rPr lang="en-US">
                <a:solidFill>
                  <a:srgbClr val="C0504D"/>
                </a:solidFill>
                <a:latin typeface="Calibri" charset="0"/>
              </a:rPr>
              <a:t> </a:t>
            </a:r>
            <a:r>
              <a:rPr lang="en-US" b="1">
                <a:solidFill>
                  <a:srgbClr val="C0504D"/>
                </a:solidFill>
                <a:latin typeface="Calibri" charset="0"/>
              </a:rPr>
              <a:t>integration</a:t>
            </a:r>
            <a:r>
              <a:rPr lang="en-US">
                <a:solidFill>
                  <a:srgbClr val="C0504D"/>
                </a:solidFill>
                <a:latin typeface="Calibri" charset="0"/>
              </a:rPr>
              <a:t> </a:t>
            </a:r>
            <a:r>
              <a:rPr lang="en-US">
                <a:latin typeface="Calibri" charset="0"/>
              </a:rPr>
              <a:t>of</a:t>
            </a:r>
            <a:r>
              <a:rPr lang="en-US">
                <a:solidFill>
                  <a:srgbClr val="4BACC6"/>
                </a:solidFill>
                <a:latin typeface="Calibri" charset="0"/>
              </a:rPr>
              <a:t> </a:t>
            </a:r>
            <a:r>
              <a:rPr lang="en-US">
                <a:solidFill>
                  <a:srgbClr val="000000"/>
                </a:solidFill>
                <a:latin typeface="Calibri" charset="0"/>
              </a:rPr>
              <a:t>behavioral, academic, wellness, cultural and other supports and  </a:t>
            </a:r>
            <a:r>
              <a:rPr lang="en-US" b="1">
                <a:solidFill>
                  <a:schemeClr val="accent2"/>
                </a:solidFill>
                <a:latin typeface="Calibri" charset="0"/>
              </a:rPr>
              <a:t>evidence-based practices</a:t>
            </a:r>
            <a:r>
              <a:rPr lang="en-US">
                <a:solidFill>
                  <a:srgbClr val="4BACC6"/>
                </a:solidFill>
                <a:latin typeface="Calibri" charset="0"/>
              </a:rPr>
              <a:t>.</a:t>
            </a:r>
          </a:p>
          <a:p>
            <a:pPr eaLnBrk="1" hangingPunct="1">
              <a:spcBef>
                <a:spcPct val="0"/>
              </a:spcBef>
            </a:pPr>
            <a:endParaRPr lang="en-US">
              <a:latin typeface="Calibri" charset="0"/>
            </a:endParaRPr>
          </a:p>
        </p:txBody>
      </p:sp>
      <p:sp>
        <p:nvSpPr>
          <p:cNvPr id="39939"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latin typeface="Calibri" charset="0"/>
                <a:cs typeface="Calibri"/>
              </a:rPr>
              <a:t>12/7/2017</a:t>
            </a:r>
            <a:endParaRPr lang="en-US" sz="1200" dirty="0">
              <a:latin typeface="Calibri" charset="0"/>
              <a:cs typeface="Calibri"/>
            </a:endParaRPr>
          </a:p>
        </p:txBody>
      </p:sp>
      <p:sp>
        <p:nvSpPr>
          <p:cNvPr id="39940"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47D627A1-FBD6-7D47-BA67-CAB9D769B157}" type="slidenum">
              <a:rPr lang="en-US" sz="1200">
                <a:latin typeface="Calibri" charset="0"/>
                <a:cs typeface="Calibri"/>
              </a:rPr>
              <a:pPr/>
              <a:t>3</a:t>
            </a:fld>
            <a:endParaRPr lang="en-US" sz="1200" dirty="0">
              <a:latin typeface="Calibri" charset="0"/>
              <a:cs typeface="Calibri"/>
            </a:endParaRPr>
          </a:p>
        </p:txBody>
      </p:sp>
      <p:sp>
        <p:nvSpPr>
          <p:cNvPr id="2" name="Footer Placeholder 1"/>
          <p:cNvSpPr>
            <a:spLocks noGrp="1"/>
          </p:cNvSpPr>
          <p:nvPr>
            <p:ph type="ftr" sz="quarter" idx="10"/>
          </p:nvPr>
        </p:nvSpPr>
        <p:spPr/>
        <p:txBody>
          <a:bodyPr/>
          <a:lstStyle/>
          <a:p>
            <a:r>
              <a:rPr lang="en-US" smtClean="0"/>
              <a:t>DE-PBS Tier 1 Workshop - Establishing Systems of PCBS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Remember rules should be …</a:t>
            </a:r>
          </a:p>
          <a:p>
            <a:pPr lvl="1"/>
            <a:r>
              <a:rPr lang="en-US" dirty="0" smtClean="0"/>
              <a:t>Positively stated</a:t>
            </a:r>
          </a:p>
          <a:p>
            <a:pPr lvl="1"/>
            <a:r>
              <a:rPr lang="en-US" dirty="0" smtClean="0"/>
              <a:t>Age appropriate</a:t>
            </a:r>
          </a:p>
          <a:p>
            <a:pPr lvl="1"/>
            <a:r>
              <a:rPr lang="en-US" dirty="0" smtClean="0"/>
              <a:t>Observable and measureable</a:t>
            </a:r>
          </a:p>
          <a:p>
            <a:pPr lvl="1"/>
            <a:r>
              <a:rPr lang="en-US" dirty="0" smtClean="0"/>
              <a:t>Culturally responsive</a:t>
            </a:r>
          </a:p>
          <a:p>
            <a:pPr lvl="1"/>
            <a:r>
              <a:rPr lang="en-US" dirty="0" smtClean="0"/>
              <a:t>Set the conditions for learning</a:t>
            </a:r>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563" indent="-285600">
              <a:defRPr>
                <a:solidFill>
                  <a:schemeClr val="tx1"/>
                </a:solidFill>
                <a:latin typeface="Calibri" pitchFamily="34" charset="0"/>
              </a:defRPr>
            </a:lvl2pPr>
            <a:lvl3pPr marL="1142408" indent="-228480">
              <a:defRPr>
                <a:solidFill>
                  <a:schemeClr val="tx1"/>
                </a:solidFill>
                <a:latin typeface="Calibri" pitchFamily="34" charset="0"/>
              </a:defRPr>
            </a:lvl3pPr>
            <a:lvl4pPr marL="1599368" indent="-228480">
              <a:defRPr>
                <a:solidFill>
                  <a:schemeClr val="tx1"/>
                </a:solidFill>
                <a:latin typeface="Calibri" pitchFamily="34" charset="0"/>
              </a:defRPr>
            </a:lvl4pPr>
            <a:lvl5pPr marL="2056331" indent="-228480">
              <a:defRPr>
                <a:solidFill>
                  <a:schemeClr val="tx1"/>
                </a:solidFill>
                <a:latin typeface="Calibri" pitchFamily="34" charset="0"/>
              </a:defRPr>
            </a:lvl5pPr>
            <a:lvl6pPr marL="2513294" indent="-228480" fontAlgn="base">
              <a:spcBef>
                <a:spcPct val="0"/>
              </a:spcBef>
              <a:spcAft>
                <a:spcPct val="0"/>
              </a:spcAft>
              <a:defRPr>
                <a:solidFill>
                  <a:schemeClr val="tx1"/>
                </a:solidFill>
                <a:latin typeface="Calibri" pitchFamily="34" charset="0"/>
              </a:defRPr>
            </a:lvl6pPr>
            <a:lvl7pPr marL="2970258" indent="-228480" fontAlgn="base">
              <a:spcBef>
                <a:spcPct val="0"/>
              </a:spcBef>
              <a:spcAft>
                <a:spcPct val="0"/>
              </a:spcAft>
              <a:defRPr>
                <a:solidFill>
                  <a:schemeClr val="tx1"/>
                </a:solidFill>
                <a:latin typeface="Calibri" pitchFamily="34" charset="0"/>
              </a:defRPr>
            </a:lvl7pPr>
            <a:lvl8pPr marL="3427219" indent="-228480" fontAlgn="base">
              <a:spcBef>
                <a:spcPct val="0"/>
              </a:spcBef>
              <a:spcAft>
                <a:spcPct val="0"/>
              </a:spcAft>
              <a:defRPr>
                <a:solidFill>
                  <a:schemeClr val="tx1"/>
                </a:solidFill>
                <a:latin typeface="Calibri" pitchFamily="34" charset="0"/>
              </a:defRPr>
            </a:lvl8pPr>
            <a:lvl9pPr marL="3884182" indent="-22848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78CC01-61CD-4F85-A247-BCD47F9A7C21}" type="slidenum">
              <a:rPr lang="en-US" smtClean="0"/>
              <a:pPr fontAlgn="base">
                <a:spcBef>
                  <a:spcPct val="0"/>
                </a:spcBef>
                <a:spcAft>
                  <a:spcPct val="0"/>
                </a:spcAft>
                <a:defRPr/>
              </a:pPr>
              <a:t>17</a:t>
            </a:fld>
            <a:endParaRPr lang="en-US" smtClean="0"/>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35117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post, teach and re-teach, reinforce</a:t>
            </a:r>
          </a:p>
          <a:p>
            <a:r>
              <a:rPr lang="en-US" dirty="0" smtClean="0"/>
              <a:t>Create predictability and structure in the classroom</a:t>
            </a:r>
          </a:p>
          <a:p>
            <a:r>
              <a:rPr lang="en-US" dirty="0" smtClean="0"/>
              <a:t>When taught and reinforced, procedures become routines or habits and help students meet classroom expectations</a:t>
            </a:r>
          </a:p>
          <a:p>
            <a:endParaRPr lang="en-US" dirty="0"/>
          </a:p>
        </p:txBody>
      </p:sp>
      <p:sp>
        <p:nvSpPr>
          <p:cNvPr id="4" name="Slide Number Placeholder 3"/>
          <p:cNvSpPr>
            <a:spLocks noGrp="1"/>
          </p:cNvSpPr>
          <p:nvPr>
            <p:ph type="sldNum" sz="quarter" idx="10"/>
          </p:nvPr>
        </p:nvSpPr>
        <p:spPr/>
        <p:txBody>
          <a:bodyPr/>
          <a:lstStyle/>
          <a:p>
            <a:fld id="{A6F49CB8-DC47-1944-B573-38962F37DC36}" type="slidenum">
              <a:rPr lang="en-US" smtClean="0"/>
              <a:t>18</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91874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BDFBE08-0145-4D4B-995F-7059AFF72C7E}" type="slidenum">
              <a:rPr lang="en-US" smtClean="0"/>
              <a:pPr>
                <a:defRPr/>
              </a:pPr>
              <a:t>19</a:t>
            </a:fld>
            <a:endParaRPr lang="en-US"/>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243549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5" name="Shape 8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p:txBody>
      </p:sp>
      <p:sp>
        <p:nvSpPr>
          <p:cNvPr id="876" name="Shape 8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209993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5" name="Shape 8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p:txBody>
      </p:sp>
      <p:sp>
        <p:nvSpPr>
          <p:cNvPr id="876" name="Shape 8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209993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incorporating</a:t>
            </a:r>
            <a:r>
              <a:rPr lang="en-US" baseline="0" dirty="0" smtClean="0"/>
              <a:t> pro-social skills within the teaching matrix.  Specific behaviors are important and necessary, but we are also addressing social competency with all our students.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Because students spend more time in small cooperative,</a:t>
            </a:r>
            <a:r>
              <a:rPr lang="en-US" baseline="0" dirty="0" smtClean="0"/>
              <a:t> collaborative work groups, they rely on these prosocial skills for their academic work as well.  You can increase content coverage when you </a:t>
            </a:r>
            <a:r>
              <a:rPr lang="en-US" baseline="0" dirty="0" err="1" smtClean="0"/>
              <a:t>precorrect</a:t>
            </a:r>
            <a:r>
              <a:rPr lang="en-US" baseline="0" dirty="0" smtClean="0"/>
              <a:t> and teach prosocial skills (Anita Archer principle).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Mention behaviors of those being successful or the pro social skills needed by children – intent is to lead the child to be more independent and better quality of life</a:t>
            </a:r>
            <a:endParaRPr lang="en-US" dirty="0" smtClean="0"/>
          </a:p>
          <a:p>
            <a:endParaRPr lang="en-US" dirty="0"/>
          </a:p>
        </p:txBody>
      </p:sp>
      <p:sp>
        <p:nvSpPr>
          <p:cNvPr id="4" name="Slide Number Placeholder 3"/>
          <p:cNvSpPr>
            <a:spLocks noGrp="1"/>
          </p:cNvSpPr>
          <p:nvPr>
            <p:ph type="sldNum" sz="quarter" idx="10"/>
          </p:nvPr>
        </p:nvSpPr>
        <p:spPr/>
        <p:txBody>
          <a:bodyPr/>
          <a:lstStyle/>
          <a:p>
            <a:fld id="{82697CD9-E82C-694D-AC14-5F98FA1737D9}" type="slidenum">
              <a:rPr lang="en-US" smtClean="0"/>
              <a:pPr/>
              <a:t>22</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3158232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an excellent template teachers and teams can use to organize the instructional process for the desired behavioral skill</a:t>
            </a:r>
            <a:r>
              <a:rPr lang="en-US" baseline="0" dirty="0" smtClean="0"/>
              <a:t> and can be found on p. </a:t>
            </a:r>
            <a:r>
              <a:rPr lang="en-US" baseline="0" smtClean="0"/>
              <a:t>13 </a:t>
            </a:r>
            <a:r>
              <a:rPr lang="en-US" baseline="0" dirty="0" smtClean="0"/>
              <a:t>in your workbook.  This can be used for your lesson planning activity at the end of this module.  </a:t>
            </a:r>
            <a:endParaRPr lang="en-US"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23</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2396812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25</a:t>
            </a:fld>
            <a:endParaRPr lang="en-US" sz="1200" b="0" i="0" u="none" strike="noStrike" cap="none">
              <a:solidFill>
                <a:srgbClr val="000000"/>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69032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rely on the same antecedent-heavy strategy and unintentionally</a:t>
            </a:r>
            <a:r>
              <a:rPr lang="en-US" baseline="0" dirty="0" smtClean="0"/>
              <a:t> reinforce behaviors we don’t want. </a:t>
            </a:r>
            <a:endParaRPr lang="en-US" dirty="0"/>
          </a:p>
        </p:txBody>
      </p:sp>
      <p:sp>
        <p:nvSpPr>
          <p:cNvPr id="4" name="Slide Number Placeholder 3"/>
          <p:cNvSpPr>
            <a:spLocks noGrp="1"/>
          </p:cNvSpPr>
          <p:nvPr>
            <p:ph type="sldNum" sz="quarter" idx="10"/>
          </p:nvPr>
        </p:nvSpPr>
        <p:spPr/>
        <p:txBody>
          <a:bodyPr/>
          <a:lstStyle/>
          <a:p>
            <a:fld id="{A6F49CB8-DC47-1944-B573-38962F37DC36}" type="slidenum">
              <a:rPr lang="en-US" smtClean="0"/>
              <a:t>26</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027423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 mechanisms behind what we do are important.</a:t>
            </a:r>
          </a:p>
          <a:p>
            <a:pPr eaLnBrk="1" hangingPunct="1">
              <a:spcBef>
                <a:spcPct val="0"/>
              </a:spcBef>
            </a:pPr>
            <a:r>
              <a:rPr lang="en-US" dirty="0" smtClean="0">
                <a:latin typeface="Calibri" charset="0"/>
              </a:rPr>
              <a:t>Define the what,</a:t>
            </a:r>
            <a:r>
              <a:rPr lang="en-US" baseline="0" dirty="0" smtClean="0">
                <a:latin typeface="Calibri" charset="0"/>
              </a:rPr>
              <a:t> when, where, how </a:t>
            </a:r>
            <a:r>
              <a:rPr lang="en-US" baseline="0" dirty="0" err="1" smtClean="0">
                <a:latin typeface="Calibri" charset="0"/>
              </a:rPr>
              <a:t>abd</a:t>
            </a:r>
            <a:r>
              <a:rPr lang="en-US" baseline="0" dirty="0" smtClean="0">
                <a:latin typeface="Calibri" charset="0"/>
              </a:rPr>
              <a:t> why of your expectations</a:t>
            </a:r>
          </a:p>
          <a:p>
            <a:pPr eaLnBrk="1" hangingPunct="1">
              <a:spcBef>
                <a:spcPct val="0"/>
              </a:spcBef>
            </a:pPr>
            <a:r>
              <a:rPr lang="en-US" baseline="0" dirty="0" smtClean="0">
                <a:latin typeface="Calibri" charset="0"/>
              </a:rPr>
              <a:t>Link you antecedents with consequences- the best antecedents for behavior are those that predict the consequence of preforming the behavior</a:t>
            </a:r>
          </a:p>
          <a:p>
            <a:pPr eaLnBrk="1" hangingPunct="1">
              <a:spcBef>
                <a:spcPct val="0"/>
              </a:spcBef>
            </a:pPr>
            <a:r>
              <a:rPr lang="en-US" baseline="0" dirty="0" smtClean="0">
                <a:latin typeface="Calibri" charset="0"/>
              </a:rPr>
              <a:t>Shape the behavior </a:t>
            </a:r>
            <a:r>
              <a:rPr lang="en-US" baseline="0" dirty="0" err="1" smtClean="0">
                <a:latin typeface="Calibri" charset="0"/>
              </a:rPr>
              <a:t>your’e</a:t>
            </a:r>
            <a:r>
              <a:rPr lang="en-US" baseline="0" dirty="0" smtClean="0">
                <a:latin typeface="Calibri" charset="0"/>
              </a:rPr>
              <a:t> looking for through </a:t>
            </a:r>
            <a:r>
              <a:rPr lang="en-US" baseline="0" dirty="0" err="1" smtClean="0">
                <a:latin typeface="Calibri" charset="0"/>
              </a:rPr>
              <a:t>pos</a:t>
            </a:r>
            <a:r>
              <a:rPr lang="en-US" baseline="0" dirty="0" smtClean="0">
                <a:latin typeface="Calibri" charset="0"/>
              </a:rPr>
              <a:t> </a:t>
            </a:r>
            <a:r>
              <a:rPr lang="en-US" baseline="0" dirty="0" err="1" smtClean="0">
                <a:latin typeface="Calibri" charset="0"/>
              </a:rPr>
              <a:t>reinf</a:t>
            </a:r>
            <a:r>
              <a:rPr lang="en-US" baseline="0" dirty="0" smtClean="0">
                <a:latin typeface="Calibri" charset="0"/>
              </a:rPr>
              <a:t>. If needed, get the desired behavior going with </a:t>
            </a:r>
            <a:r>
              <a:rPr lang="en-US" baseline="0" dirty="0" err="1" smtClean="0">
                <a:latin typeface="Calibri" charset="0"/>
              </a:rPr>
              <a:t>neg</a:t>
            </a:r>
            <a:r>
              <a:rPr lang="en-US" baseline="0" dirty="0" smtClean="0">
                <a:latin typeface="Calibri" charset="0"/>
              </a:rPr>
              <a:t> </a:t>
            </a:r>
            <a:r>
              <a:rPr lang="en-US" baseline="0" dirty="0" err="1" smtClean="0">
                <a:latin typeface="Calibri" charset="0"/>
              </a:rPr>
              <a:t>reinf</a:t>
            </a:r>
            <a:r>
              <a:rPr lang="en-US" baseline="0" dirty="0" smtClean="0">
                <a:latin typeface="Calibri" charset="0"/>
              </a:rPr>
              <a:t> and then immediately and consistently provide </a:t>
            </a:r>
            <a:r>
              <a:rPr lang="en-US" baseline="0" dirty="0" err="1" smtClean="0">
                <a:latin typeface="Calibri" charset="0"/>
              </a:rPr>
              <a:t>pos</a:t>
            </a:r>
            <a:r>
              <a:rPr lang="en-US" baseline="0" dirty="0" smtClean="0">
                <a:latin typeface="Calibri" charset="0"/>
              </a:rPr>
              <a:t> </a:t>
            </a:r>
            <a:r>
              <a:rPr lang="en-US" baseline="0" dirty="0" err="1" smtClean="0">
                <a:latin typeface="Calibri" charset="0"/>
              </a:rPr>
              <a:t>reinf</a:t>
            </a:r>
            <a:r>
              <a:rPr lang="en-US" baseline="0" dirty="0" smtClean="0">
                <a:latin typeface="Calibri" charset="0"/>
              </a:rPr>
              <a:t> for the behavior. Avoid getting yourself emotionally worked up </a:t>
            </a:r>
            <a:r>
              <a:rPr lang="en-US" baseline="0" dirty="0" err="1" smtClean="0">
                <a:latin typeface="Calibri" charset="0"/>
              </a:rPr>
              <a:t>tht</a:t>
            </a:r>
            <a:r>
              <a:rPr lang="en-US" baseline="0" dirty="0" smtClean="0">
                <a:latin typeface="Calibri" charset="0"/>
              </a:rPr>
              <a:t> you’re too upset to post </a:t>
            </a:r>
            <a:r>
              <a:rPr lang="en-US" baseline="0" dirty="0" err="1" smtClean="0">
                <a:latin typeface="Calibri" charset="0"/>
              </a:rPr>
              <a:t>reinf</a:t>
            </a:r>
            <a:r>
              <a:rPr lang="en-US" baseline="0" dirty="0" smtClean="0">
                <a:latin typeface="Calibri" charset="0"/>
              </a:rPr>
              <a:t> the behavior once it does occur.</a:t>
            </a:r>
          </a:p>
          <a:p>
            <a:pPr eaLnBrk="1" hangingPunct="1">
              <a:spcBef>
                <a:spcPct val="0"/>
              </a:spcBef>
            </a:pPr>
            <a:r>
              <a:rPr lang="en-US" baseline="0" dirty="0" smtClean="0">
                <a:latin typeface="Calibri" charset="0"/>
              </a:rPr>
              <a:t>Change our behavior- if we same things day in and day out , we can’t expect the outcome to be any different today </a:t>
            </a:r>
            <a:r>
              <a:rPr lang="en-US" baseline="0" dirty="0" err="1" smtClean="0">
                <a:latin typeface="Calibri" charset="0"/>
              </a:rPr>
              <a:t>thatn</a:t>
            </a:r>
            <a:r>
              <a:rPr lang="en-US" baseline="0" dirty="0" smtClean="0">
                <a:latin typeface="Calibri" charset="0"/>
              </a:rPr>
              <a:t> it was yesterday. You get what you </a:t>
            </a:r>
            <a:r>
              <a:rPr lang="en-US" baseline="0" dirty="0" err="1" smtClean="0">
                <a:latin typeface="Calibri" charset="0"/>
              </a:rPr>
              <a:t>rinforce</a:t>
            </a:r>
            <a:r>
              <a:rPr lang="en-US" baseline="0" dirty="0" smtClean="0">
                <a:latin typeface="Calibri" charset="0"/>
              </a:rPr>
              <a:t>. Look at the effect your behavior is having on </a:t>
            </a:r>
            <a:r>
              <a:rPr lang="en-US" baseline="0" dirty="0" err="1" smtClean="0">
                <a:latin typeface="Calibri" charset="0"/>
              </a:rPr>
              <a:t>tohers</a:t>
            </a:r>
            <a:r>
              <a:rPr lang="en-US" baseline="0" dirty="0" smtClean="0">
                <a:latin typeface="Calibri" charset="0"/>
              </a:rPr>
              <a:t>, if you’re not getting the </a:t>
            </a:r>
            <a:r>
              <a:rPr lang="en-US" baseline="0" dirty="0" err="1" smtClean="0">
                <a:latin typeface="Calibri" charset="0"/>
              </a:rPr>
              <a:t>behvioar</a:t>
            </a:r>
            <a:r>
              <a:rPr lang="en-US" baseline="0" dirty="0" smtClean="0">
                <a:latin typeface="Calibri" charset="0"/>
              </a:rPr>
              <a:t> you want, look for ways to arrange the environment to </a:t>
            </a:r>
            <a:r>
              <a:rPr lang="en-US" baseline="0" dirty="0" err="1" smtClean="0">
                <a:latin typeface="Calibri" charset="0"/>
              </a:rPr>
              <a:t>reinf</a:t>
            </a:r>
            <a:r>
              <a:rPr lang="en-US" baseline="0" dirty="0" smtClean="0">
                <a:latin typeface="Calibri" charset="0"/>
              </a:rPr>
              <a:t> it and/or directly </a:t>
            </a:r>
            <a:r>
              <a:rPr lang="en-US" baseline="0" dirty="0" err="1" smtClean="0">
                <a:latin typeface="Calibri" charset="0"/>
              </a:rPr>
              <a:t>reinf</a:t>
            </a:r>
            <a:r>
              <a:rPr lang="en-US" baseline="0" dirty="0" smtClean="0">
                <a:latin typeface="Calibri" charset="0"/>
              </a:rPr>
              <a:t> it yourself. </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E260BE9-3EDA-3E4A-AF22-FF23A1E42712}" type="slidenum">
              <a:rPr lang="en-US" sz="1200">
                <a:latin typeface="Calibri"/>
              </a:rPr>
              <a:pPr eaLnBrk="1" hangingPunct="1"/>
              <a:t>27</a:t>
            </a:fld>
            <a:endParaRPr lang="en-US" sz="1200" dirty="0">
              <a:latin typeface="Calibri"/>
            </a:endParaRPr>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290002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fld id="{590B6E78-3976-484F-9753-3FB896C3E07A}" type="slidenum">
              <a:rPr lang="en-US" sz="1200">
                <a:latin typeface="Calibri"/>
              </a:rPr>
              <a:pPr/>
              <a:t>4</a:t>
            </a:fld>
            <a:endParaRPr lang="en-US" sz="1200" dirty="0">
              <a:latin typeface="Calibri"/>
            </a:endParaRPr>
          </a:p>
        </p:txBody>
      </p:sp>
      <p:sp>
        <p:nvSpPr>
          <p:cNvPr id="25602" name="Rectangle 7"/>
          <p:cNvSpPr txBox="1">
            <a:spLocks noGrp="1" noChangeArrowheads="1"/>
          </p:cNvSpPr>
          <p:nvPr/>
        </p:nvSpPr>
        <p:spPr bwMode="auto">
          <a:xfrm>
            <a:off x="3884027" y="8684926"/>
            <a:ext cx="2972422"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8" tIns="45698" rIns="91398" bIns="4569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167AD90-108B-4F4E-B09C-E09EDE1D5E92}" type="slidenum">
              <a:rPr lang="en-US" sz="1200">
                <a:latin typeface="Calibri"/>
              </a:rPr>
              <a:pPr algn="r" eaLnBrk="1" hangingPunct="1"/>
              <a:t>4</a:t>
            </a:fld>
            <a:endParaRPr lang="en-US" sz="1200" dirty="0">
              <a:latin typeface="Calibri"/>
            </a:endParaRPr>
          </a:p>
        </p:txBody>
      </p:sp>
      <p:sp>
        <p:nvSpPr>
          <p:cNvPr id="256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67920" indent="-267920">
              <a:spcBef>
                <a:spcPct val="0"/>
              </a:spcBef>
            </a:pPr>
            <a:r>
              <a:rPr lang="en-US" dirty="0" smtClean="0">
                <a:latin typeface="Calibri" charset="0"/>
              </a:rPr>
              <a:t>When staff,</a:t>
            </a:r>
            <a:r>
              <a:rPr lang="en-US" baseline="0" dirty="0" smtClean="0">
                <a:latin typeface="Calibri" charset="0"/>
              </a:rPr>
              <a:t> students and families know the the school’s vision and 3-5 </a:t>
            </a:r>
            <a:r>
              <a:rPr lang="en-US" baseline="0" dirty="0" err="1" smtClean="0">
                <a:latin typeface="Calibri" charset="0"/>
              </a:rPr>
              <a:t>schoolwide</a:t>
            </a:r>
            <a:r>
              <a:rPr lang="en-US" baseline="0" dirty="0" smtClean="0">
                <a:latin typeface="Calibri" charset="0"/>
              </a:rPr>
              <a:t> expectation, as well as the practices and common language there is consistency among all stakeholders.  Consistency matters in developing a safe and predictable environment. </a:t>
            </a:r>
            <a:endParaRPr lang="en-US" dirty="0">
              <a:latin typeface="Calibri" charset="0"/>
            </a:endParaRPr>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2851663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Reinf</a:t>
            </a:r>
            <a:r>
              <a:rPr lang="en-US" baseline="0" dirty="0" smtClean="0"/>
              <a:t> </a:t>
            </a:r>
            <a:r>
              <a:rPr lang="en-US" baseline="0" dirty="0" err="1" smtClean="0"/>
              <a:t>increaes</a:t>
            </a:r>
            <a:r>
              <a:rPr lang="en-US" baseline="0" dirty="0" smtClean="0"/>
              <a:t> behavior</a:t>
            </a:r>
            <a:endParaRPr lang="en-US" dirty="0" smtClean="0"/>
          </a:p>
          <a:p>
            <a:r>
              <a:rPr lang="en-US" dirty="0" err="1" smtClean="0"/>
              <a:t>Pos</a:t>
            </a:r>
            <a:r>
              <a:rPr lang="en-US" dirty="0" smtClean="0"/>
              <a:t> </a:t>
            </a:r>
            <a:r>
              <a:rPr lang="en-US" dirty="0" err="1" smtClean="0"/>
              <a:t>reinf</a:t>
            </a:r>
            <a:r>
              <a:rPr lang="en-US" dirty="0" smtClean="0"/>
              <a:t>- get something/stimulus</a:t>
            </a:r>
          </a:p>
          <a:p>
            <a:r>
              <a:rPr lang="en-US" dirty="0" err="1" smtClean="0"/>
              <a:t>Neg</a:t>
            </a:r>
            <a:r>
              <a:rPr lang="en-US" dirty="0" smtClean="0"/>
              <a:t> </a:t>
            </a:r>
            <a:r>
              <a:rPr lang="en-US" dirty="0" err="1" smtClean="0"/>
              <a:t>Reing</a:t>
            </a:r>
            <a:r>
              <a:rPr lang="en-US" dirty="0" smtClean="0"/>
              <a:t>- avoid something</a:t>
            </a:r>
          </a:p>
          <a:p>
            <a:endParaRPr lang="en-US" dirty="0" smtClean="0"/>
          </a:p>
          <a:p>
            <a:r>
              <a:rPr lang="en-US" dirty="0" smtClean="0"/>
              <a:t>Punishment decreases</a:t>
            </a:r>
          </a:p>
          <a:p>
            <a:r>
              <a:rPr lang="en-US" dirty="0" err="1" smtClean="0"/>
              <a:t>Pos</a:t>
            </a:r>
            <a:r>
              <a:rPr lang="en-US" dirty="0" smtClean="0"/>
              <a:t> Punishment-</a:t>
            </a:r>
            <a:r>
              <a:rPr lang="en-US" baseline="0" dirty="0" smtClean="0"/>
              <a:t> something/</a:t>
            </a:r>
            <a:r>
              <a:rPr lang="en-US" baseline="0" dirty="0" err="1" smtClean="0"/>
              <a:t>stimuls</a:t>
            </a:r>
            <a:r>
              <a:rPr lang="en-US" baseline="0" dirty="0" smtClean="0"/>
              <a:t> is added- after a student </a:t>
            </a:r>
            <a:r>
              <a:rPr lang="en-US" baseline="0" dirty="0" err="1" smtClean="0"/>
              <a:t>misbhaves</a:t>
            </a:r>
            <a:r>
              <a:rPr lang="en-US" baseline="0" dirty="0" smtClean="0"/>
              <a:t> we call home –we have added something. If the behavior decreases in the future, then we positively punished</a:t>
            </a:r>
          </a:p>
          <a:p>
            <a:r>
              <a:rPr lang="en-US" baseline="0" dirty="0" err="1" smtClean="0"/>
              <a:t>Neg</a:t>
            </a:r>
            <a:r>
              <a:rPr lang="en-US" baseline="0" dirty="0" smtClean="0"/>
              <a:t> Punishment-something /stimulus is removed. If a student misbehaves and we take away recess. If his behavior discontinues that behavior in the </a:t>
            </a:r>
            <a:r>
              <a:rPr lang="en-US" baseline="0" dirty="0" err="1" smtClean="0"/>
              <a:t>fuure</a:t>
            </a:r>
            <a:r>
              <a:rPr lang="en-US" baseline="0" dirty="0" smtClean="0"/>
              <a:t>, then we have </a:t>
            </a:r>
            <a:r>
              <a:rPr lang="en-US" baseline="0" dirty="0" err="1" smtClean="0"/>
              <a:t>neg</a:t>
            </a:r>
            <a:r>
              <a:rPr lang="en-US" baseline="0" dirty="0" smtClean="0"/>
              <a:t> punished that behavior</a:t>
            </a:r>
            <a:endParaRPr lang="en-US" dirty="0"/>
          </a:p>
        </p:txBody>
      </p:sp>
      <p:sp>
        <p:nvSpPr>
          <p:cNvPr id="4" name="Slide Number Placeholder 3"/>
          <p:cNvSpPr>
            <a:spLocks noGrp="1"/>
          </p:cNvSpPr>
          <p:nvPr>
            <p:ph type="sldNum" sz="quarter" idx="10"/>
          </p:nvPr>
        </p:nvSpPr>
        <p:spPr/>
        <p:txBody>
          <a:bodyPr/>
          <a:lstStyle/>
          <a:p>
            <a:fld id="{A6F49CB8-DC47-1944-B573-38962F37DC36}" type="slidenum">
              <a:rPr lang="en-US" smtClean="0"/>
              <a:t>30</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362870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C36B524-70AD-4320-98F2-B8EE1BF2296D}" type="slidenum">
              <a:rPr lang="en-US" smtClean="0"/>
              <a:pPr/>
              <a:t>32</a:t>
            </a:fld>
            <a:endParaRPr lang="en-US" dirty="0"/>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253371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have a few participants share how</a:t>
            </a:r>
            <a:r>
              <a:rPr lang="en-US" baseline="0" dirty="0" smtClean="0"/>
              <a:t> they reworded the statements.  Discuss how rephrasing the statement could be powerful for the student/group.</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35</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78614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smtClean="0">
                <a:latin typeface="Times New Roman" pitchFamily="18" charset="0"/>
                <a:ea typeface="ＭＳ Ｐゴシック" pitchFamily="34" charset="-128"/>
              </a:rPr>
              <a:t>Even when we have clearly defined rules and routines and give high rates of positive feedback we know some students will still demonstrate inappropriate or undesirable behavior.  </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When misbehavior happens, correcting students is not bad or wrong- in fact, consistently responding to inappropriate behavior is essential.  Correctives are a problem only if they exceed the rate of positives.</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However….(</a:t>
            </a:r>
            <a:r>
              <a:rPr lang="en-US" i="1" smtClean="0">
                <a:latin typeface="Times New Roman" pitchFamily="18" charset="0"/>
                <a:ea typeface="ＭＳ Ｐゴシック" pitchFamily="34" charset="-128"/>
              </a:rPr>
              <a:t>Read Slide)</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The teacher who yells or berates is, in effect, saying to the student this is how an adult reacts and copes with undesirable behaviors in an environment </a:t>
            </a:r>
            <a:r>
              <a:rPr lang="en-US" sz="900">
                <a:latin typeface="Times New Roman" pitchFamily="18" charset="0"/>
                <a:ea typeface="ＭＳ Ｐゴシック" pitchFamily="34" charset="-128"/>
              </a:rPr>
              <a:t>(Alberto &amp; Troutman, 2006). </a:t>
            </a:r>
          </a:p>
          <a:p>
            <a:pPr eaLnBrk="1" hangingPunct="1">
              <a:spcBef>
                <a:spcPct val="0"/>
              </a:spcBef>
              <a:defRPr/>
            </a:pPr>
            <a:r>
              <a:rPr lang="en-US" smtClean="0">
                <a:latin typeface="Times New Roman" pitchFamily="18" charset="0"/>
                <a:ea typeface="ＭＳ Ｐゴシック" pitchFamily="34" charset="-128"/>
              </a:rPr>
              <a:t>This is not the model we want to provide for students.</a:t>
            </a:r>
          </a:p>
          <a:p>
            <a:pPr eaLnBrk="1" hangingPunct="1">
              <a:spcBef>
                <a:spcPct val="0"/>
              </a:spcBef>
              <a:defRPr/>
            </a:pPr>
            <a:endParaRPr lang="en-US" sz="90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p:txBody>
      </p:sp>
      <p:sp>
        <p:nvSpPr>
          <p:cNvPr id="78852"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8EE79D8-697A-4CD7-8069-7CEA0049C98E}" type="slidenum">
              <a:rPr lang="en-US" sz="1200">
                <a:latin typeface="Times New Roman" pitchFamily="18" charset="0"/>
              </a:rPr>
              <a:pPr>
                <a:defRPr/>
              </a:pPr>
              <a:t>44</a:t>
            </a:fld>
            <a:endParaRPr lang="en-US" sz="1200">
              <a:latin typeface="Times New Roman" pitchFamily="18" charset="0"/>
            </a:endParaRPr>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37321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dirty="0" smtClean="0">
                <a:latin typeface="Times New Roman" pitchFamily="18" charset="0"/>
                <a:ea typeface="ＭＳ Ｐゴシック" pitchFamily="34" charset="-128"/>
              </a:rPr>
              <a:t>Ask participants to make</a:t>
            </a:r>
            <a:r>
              <a:rPr lang="en-US" baseline="0" dirty="0" smtClean="0">
                <a:latin typeface="Times New Roman" pitchFamily="18" charset="0"/>
                <a:ea typeface="ＭＳ Ｐゴシック" pitchFamily="34" charset="-128"/>
              </a:rPr>
              <a:t> an error correction statement to share with the whole group. Are all components included? Is it brief? Is it linked to rule and expectation on the Matrix?</a:t>
            </a:r>
            <a:endParaRPr lang="en-US" dirty="0" smtClean="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48</a:t>
            </a:fld>
            <a:endParaRPr lang="en-US" sz="1200">
              <a:latin typeface="Times New Roman" pitchFamily="18" charset="0"/>
            </a:endParaRPr>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defRPr/>
            </a:pPr>
            <a:r>
              <a:rPr lang="en-US" sz="1200" dirty="0" smtClean="0">
                <a:latin typeface="Gill Sans MT" pitchFamily="34" charset="0"/>
              </a:rPr>
              <a:t>Response cost does not teach replacement behavior-</a:t>
            </a:r>
          </a:p>
          <a:p>
            <a:pPr eaLnBrk="1" hangingPunct="1">
              <a:defRPr/>
            </a:pPr>
            <a:r>
              <a:rPr lang="en-US" sz="1200" dirty="0" smtClean="0">
                <a:latin typeface="Gill Sans MT" pitchFamily="34" charset="0"/>
              </a:rPr>
              <a:t> It is not a teaching intervention as students are not</a:t>
            </a:r>
          </a:p>
          <a:p>
            <a:pPr eaLnBrk="1" hangingPunct="1">
              <a:defRPr/>
            </a:pPr>
            <a:r>
              <a:rPr lang="en-US" sz="1200" dirty="0" smtClean="0">
                <a:latin typeface="Gill Sans MT" pitchFamily="34" charset="0"/>
              </a:rPr>
              <a:t> taught appropriate behaviors.</a:t>
            </a:r>
          </a:p>
          <a:p>
            <a:pPr eaLnBrk="1" hangingPunct="1">
              <a:defRPr/>
            </a:pPr>
            <a:r>
              <a:rPr lang="en-US" sz="1200" dirty="0" smtClean="0">
                <a:latin typeface="Gill Sans MT" pitchFamily="34" charset="0"/>
              </a:rPr>
              <a:t>Response cost is a complex procedure to implement</a:t>
            </a:r>
          </a:p>
          <a:p>
            <a:pPr eaLnBrk="1" hangingPunct="1">
              <a:defRPr/>
            </a:pPr>
            <a:r>
              <a:rPr lang="en-US" sz="1200" dirty="0" smtClean="0">
                <a:latin typeface="Gill Sans MT" pitchFamily="34" charset="0"/>
              </a:rPr>
              <a:t> correctly</a:t>
            </a:r>
          </a:p>
          <a:p>
            <a:pPr lvl="1" eaLnBrk="1" hangingPunct="1">
              <a:defRPr/>
            </a:pPr>
            <a:r>
              <a:rPr lang="en-US" sz="1200" dirty="0" smtClean="0">
                <a:latin typeface="Gill Sans MT" pitchFamily="34" charset="0"/>
              </a:rPr>
              <a:t>Requires balance between positive reinforcement (BSPS)</a:t>
            </a:r>
          </a:p>
          <a:p>
            <a:pPr lvl="1" eaLnBrk="1" hangingPunct="1">
              <a:defRPr/>
            </a:pPr>
            <a:r>
              <a:rPr lang="en-US" sz="1200" dirty="0" smtClean="0">
                <a:latin typeface="Gill Sans MT" pitchFamily="34" charset="0"/>
              </a:rPr>
              <a:t> and “fines” (punishment)</a:t>
            </a:r>
            <a:r>
              <a:rPr lang="en-US" sz="1200" dirty="0" smtClean="0"/>
              <a:t>. Can be difficult to apply correctly when teaching.</a:t>
            </a:r>
          </a:p>
          <a:p>
            <a:pPr lvl="1" eaLnBrk="1" hangingPunct="1">
              <a:defRPr/>
            </a:pPr>
            <a:endParaRPr lang="en-US" sz="1200" dirty="0" smtClean="0">
              <a:latin typeface="Gill Sans MT" pitchFamily="34" charset="0"/>
            </a:endParaRPr>
          </a:p>
        </p:txBody>
      </p:sp>
      <p:sp>
        <p:nvSpPr>
          <p:cNvPr id="4" name="Slide Number Placeholder 3"/>
          <p:cNvSpPr>
            <a:spLocks noGrp="1"/>
          </p:cNvSpPr>
          <p:nvPr>
            <p:ph type="sldNum" sz="quarter" idx="5"/>
          </p:nvPr>
        </p:nvSpPr>
        <p:spPr/>
        <p:txBody>
          <a:bodyPr/>
          <a:lstStyle/>
          <a:p>
            <a:pPr>
              <a:defRPr/>
            </a:pPr>
            <a:fld id="{568EDFE2-EBB2-4C31-BDB1-881C4C65E523}" type="slidenum">
              <a:rPr lang="en-US" smtClean="0"/>
              <a:pPr>
                <a:defRPr/>
              </a:pPr>
              <a:t>50</a:t>
            </a:fld>
            <a:endParaRPr lang="en-US"/>
          </a:p>
        </p:txBody>
      </p:sp>
      <p:sp>
        <p:nvSpPr>
          <p:cNvPr id="2" name="Date Placeholder 1"/>
          <p:cNvSpPr>
            <a:spLocks noGrp="1"/>
          </p:cNvSpPr>
          <p:nvPr>
            <p:ph type="dt" idx="10"/>
          </p:nvPr>
        </p:nvSpPr>
        <p:spPr/>
        <p:txBody>
          <a:bodyPr/>
          <a:lstStyle/>
          <a:p>
            <a:r>
              <a:rPr lang="en-US" smtClean="0"/>
              <a:t>12/7/2017</a:t>
            </a:r>
            <a:endParaRPr lang="en-US"/>
          </a:p>
        </p:txBody>
      </p:sp>
      <p:sp>
        <p:nvSpPr>
          <p:cNvPr id="5" name="Footer Placeholder 4"/>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E368C7D-070B-D34E-9AA9-02C2F611C08C}" type="slidenum">
              <a:rPr lang="en-US"/>
              <a:pPr/>
              <a:t>55</a:t>
            </a:fld>
            <a:endParaRPr lang="en-US"/>
          </a:p>
        </p:txBody>
      </p:sp>
      <p:sp>
        <p:nvSpPr>
          <p:cNvPr id="106499" name="Rectangle 2"/>
          <p:cNvSpPr>
            <a:spLocks noGrp="1" noRot="1" noChangeAspect="1" noChangeArrowheads="1" noTextEdit="1"/>
          </p:cNvSpPr>
          <p:nvPr>
            <p:ph type="sldImg"/>
          </p:nvPr>
        </p:nvSpPr>
        <p:spPr>
          <a:xfrm>
            <a:off x="1144588" y="685800"/>
            <a:ext cx="4572000" cy="3429000"/>
          </a:xfrm>
          <a:ln/>
        </p:spPr>
      </p:sp>
      <p:sp>
        <p:nvSpPr>
          <p:cNvPr id="106500"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a:latin typeface="Arial" charset="0"/>
              <a:cs typeface="+mn-cs"/>
            </a:endParaRPr>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p:nvPr/>
        </p:nvSpPr>
        <p:spPr>
          <a:xfrm>
            <a:off x="3884026" y="8684925"/>
            <a:ext cx="2972422" cy="457513"/>
          </a:xfrm>
          <a:prstGeom prst="rect">
            <a:avLst/>
          </a:prstGeom>
          <a:noFill/>
          <a:ln>
            <a:noFill/>
          </a:ln>
        </p:spPr>
        <p:txBody>
          <a:bodyPr wrap="square" lIns="96250" tIns="48125" rIns="96250" bIns="4812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lang="en-US" sz="1200" b="0" i="0" u="none" strike="noStrike" cap="none">
              <a:solidFill>
                <a:srgbClr val="000000"/>
              </a:solidFill>
              <a:latin typeface="Arial"/>
              <a:ea typeface="Arial"/>
              <a:cs typeface="Arial"/>
              <a:sym typeface="Arial"/>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miter lim="8000"/>
            <a:headEnd type="none" w="med" len="med"/>
            <a:tailEnd type="none" w="med" len="med"/>
          </a:ln>
        </p:spPr>
        <p:txBody>
          <a:bodyPr wrap="square" lIns="96250" tIns="48125" rIns="96250" bIns="48125"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Our language and the ways we communicate with our colleagues, families, and other school community members is important. Sometimes we hear folks referencing T II students or T III students. It's important to communicate that the tiers refer to the layer of support and we use person first language. So, it might be a student needing T II support with math computation or a student needing TIII support with comprehension or a student needing TI support with making friends.</a:t>
            </a:r>
          </a:p>
          <a:p>
            <a:pPr marL="0" marR="0" lvl="0" indent="0" algn="l" rtl="0">
              <a:lnSpc>
                <a:spcPct val="80000"/>
              </a:lnSpc>
              <a:spcBef>
                <a:spcPts val="0"/>
              </a:spcBef>
              <a:spcAft>
                <a:spcPts val="0"/>
              </a:spcAft>
              <a:buClr>
                <a:schemeClr val="dk1"/>
              </a:buClr>
              <a:buSzPct val="25000"/>
              <a:buFont typeface="Calibri"/>
              <a:buNone/>
            </a:pP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ct val="25000"/>
              <a:buFont typeface="Times New Roman"/>
              <a:buNone/>
            </a:pPr>
            <a:r>
              <a:rPr lang="en-US" sz="1000" b="0" i="0" u="none" strike="noStrike" cap="none">
                <a:solidFill>
                  <a:schemeClr val="dk1"/>
                </a:solidFill>
                <a:latin typeface="Times New Roman"/>
                <a:ea typeface="Times New Roman"/>
                <a:cs typeface="Times New Roman"/>
                <a:sym typeface="Times New Roman"/>
              </a:rPr>
              <a:t>Support is always “layered” onto the previous supports.  When a small group of students require a little more support, they continue to receive universal/tier 1 core or instruction. Students receiving secondary supports have increased opportunities for more frequent contingent feedback, additional structure, re-teaching of expectations, etc.  </a:t>
            </a:r>
          </a:p>
          <a:p>
            <a:pPr marL="0" marR="0" lvl="0" indent="0" algn="l" rtl="0">
              <a:lnSpc>
                <a:spcPct val="80000"/>
              </a:lnSpc>
              <a:spcBef>
                <a:spcPts val="0"/>
              </a:spcBef>
              <a:spcAft>
                <a:spcPts val="0"/>
              </a:spcAft>
              <a:buClr>
                <a:schemeClr val="dk1"/>
              </a:buClr>
              <a:buSzPct val="25000"/>
              <a:buFont typeface="Calibri"/>
              <a:buNone/>
            </a:pP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ct val="25000"/>
              <a:buFont typeface="Times New Roman"/>
              <a:buNone/>
            </a:pPr>
            <a:r>
              <a:rPr lang="en-US" sz="1000" b="0" i="0" u="none" strike="noStrike" cap="none">
                <a:solidFill>
                  <a:schemeClr val="dk1"/>
                </a:solidFill>
                <a:latin typeface="Times New Roman"/>
                <a:ea typeface="Times New Roman"/>
                <a:cs typeface="Times New Roman"/>
                <a:sym typeface="Times New Roman"/>
              </a:rPr>
              <a:t>Students in need of intensive, individualized support, continue to receive universal supports.  Tier III often builds upon the supports that the student receives with Tier II interventions.</a:t>
            </a:r>
          </a:p>
          <a:p>
            <a:pPr marL="0" marR="0" lvl="0" indent="0" algn="l" rtl="0">
              <a:lnSpc>
                <a:spcPct val="8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All that we do is anchored to tier 1 and this is true for social and academic (e.g., literacy, math) instruction.</a:t>
            </a:r>
          </a:p>
          <a:p>
            <a:pPr marL="0" marR="0" lvl="0" indent="0" algn="l" rtl="0">
              <a:lnSpc>
                <a:spcPct val="8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Going through the stages of learning –acquisition , fluency, maintenance, generalization</a:t>
            </a:r>
          </a:p>
          <a:p>
            <a:pPr marL="0" marR="0" lvl="0" indent="0" algn="l" rtl="0">
              <a:lnSpc>
                <a:spcPct val="8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 do We do You do</a:t>
            </a:r>
          </a:p>
          <a:p>
            <a:pPr marL="0" marR="0" lvl="0" indent="0" algn="l" rtl="0">
              <a:lnSpc>
                <a:spcPct val="80000"/>
              </a:lnSpc>
              <a:spcBef>
                <a:spcPts val="0"/>
              </a:spcBef>
              <a:buClr>
                <a:schemeClr val="dk1"/>
              </a:buClr>
              <a:buSzPct val="25000"/>
              <a:buFont typeface="Calibri"/>
              <a:buNone/>
            </a:pPr>
            <a:endParaRPr sz="1000" b="0" i="0" u="none" strike="noStrike" cap="none">
              <a:solidFill>
                <a:schemeClr val="dk1"/>
              </a:solidFill>
              <a:latin typeface="Times New Roman"/>
              <a:ea typeface="Times New Roman"/>
              <a:cs typeface="Times New Roman"/>
              <a:sym typeface="Times New Roman"/>
            </a:endParaRPr>
          </a:p>
        </p:txBody>
      </p:sp>
      <p:sp>
        <p:nvSpPr>
          <p:cNvPr id="321" name="Shape 321"/>
          <p:cNvSpPr txBox="1"/>
          <p:nvPr/>
        </p:nvSpPr>
        <p:spPr>
          <a:xfrm>
            <a:off x="3884026" y="8684925"/>
            <a:ext cx="2972422" cy="457513"/>
          </a:xfrm>
          <a:prstGeom prst="rect">
            <a:avLst/>
          </a:prstGeom>
          <a:noFill/>
          <a:ln>
            <a:noFill/>
          </a:ln>
        </p:spPr>
        <p:txBody>
          <a:bodyPr wrap="square" lIns="96250" tIns="48125" rIns="96250" bIns="481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63</a:t>
            </a:fld>
            <a:endParaRPr lang="en-US" sz="1200" b="0" i="0" u="none" strike="noStrike" cap="none">
              <a:solidFill>
                <a:srgbClr val="000000"/>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690328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indent="-457200">
              <a:buClr>
                <a:schemeClr val="accent6"/>
              </a:buClr>
              <a:buFont typeface="Arial"/>
              <a:buChar char="•"/>
            </a:pPr>
            <a:r>
              <a:rPr lang="en-US" dirty="0" smtClean="0"/>
              <a:t>Stand in different parts of the room to be sure you can see all of your students.</a:t>
            </a:r>
          </a:p>
          <a:p>
            <a:pPr marL="1200150" lvl="1" indent="-457200">
              <a:buClr>
                <a:schemeClr val="accent6"/>
              </a:buClr>
            </a:pPr>
            <a:r>
              <a:rPr lang="en-US" dirty="0" smtClean="0"/>
              <a:t>What might interfere with your visual monitoring?</a:t>
            </a:r>
          </a:p>
          <a:p>
            <a:pPr marL="1200150" lvl="1" indent="-457200">
              <a:buClr>
                <a:schemeClr val="accent6"/>
              </a:buClr>
            </a:pPr>
            <a:r>
              <a:rPr lang="en-US" dirty="0" smtClean="0"/>
              <a:t>How do you position yourself while helping students?</a:t>
            </a:r>
          </a:p>
          <a:p>
            <a:pPr marL="171450" indent="-171450">
              <a:buClr>
                <a:schemeClr val="accent6"/>
              </a:buClr>
              <a:buFont typeface="Arial"/>
              <a:buChar char="•"/>
            </a:pPr>
            <a:endParaRPr lang="en-US" sz="1100" dirty="0" smtClean="0"/>
          </a:p>
          <a:p>
            <a:pPr marL="457200" indent="-457200">
              <a:buClr>
                <a:schemeClr val="accent6"/>
              </a:buClr>
              <a:buFont typeface="Arial"/>
              <a:buChar char="•"/>
            </a:pPr>
            <a:r>
              <a:rPr lang="en-US" dirty="0" smtClean="0"/>
              <a:t>Be sure all of your students can see you as you teach.  Do so by sitting in their seats (and slouching down to their height).</a:t>
            </a:r>
          </a:p>
          <a:p>
            <a:pPr>
              <a:spcBef>
                <a:spcPts val="0"/>
              </a:spcBef>
              <a:buNone/>
            </a:pPr>
            <a:endParaRPr dirty="0"/>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indent="-457200">
              <a:buClr>
                <a:schemeClr val="accent6"/>
              </a:buClr>
              <a:buFont typeface="Arial"/>
              <a:buChar char="•"/>
            </a:pPr>
            <a:r>
              <a:rPr lang="en-US" dirty="0" smtClean="0"/>
              <a:t>Stand in different parts of the room to be sure you can see all of your students.</a:t>
            </a:r>
          </a:p>
          <a:p>
            <a:pPr marL="1200150" lvl="1" indent="-457200">
              <a:buClr>
                <a:schemeClr val="accent6"/>
              </a:buClr>
            </a:pPr>
            <a:r>
              <a:rPr lang="en-US" dirty="0" smtClean="0"/>
              <a:t>What might interfere with your visual monitoring?</a:t>
            </a:r>
          </a:p>
          <a:p>
            <a:pPr marL="1200150" lvl="1" indent="-457200">
              <a:buClr>
                <a:schemeClr val="accent6"/>
              </a:buClr>
            </a:pPr>
            <a:r>
              <a:rPr lang="en-US" dirty="0" smtClean="0"/>
              <a:t>How do you position yourself while helping students?</a:t>
            </a:r>
          </a:p>
          <a:p>
            <a:pPr marL="171450" indent="-171450">
              <a:buClr>
                <a:schemeClr val="accent6"/>
              </a:buClr>
              <a:buFont typeface="Arial"/>
              <a:buChar char="•"/>
            </a:pPr>
            <a:endParaRPr lang="en-US" sz="1100" dirty="0" smtClean="0"/>
          </a:p>
          <a:p>
            <a:pPr marL="457200" indent="-457200">
              <a:buClr>
                <a:schemeClr val="accent6"/>
              </a:buClr>
              <a:buFont typeface="Arial"/>
              <a:buChar char="•"/>
            </a:pPr>
            <a:r>
              <a:rPr lang="en-US" dirty="0" smtClean="0"/>
              <a:t>Be sure all of your students can see you as you teach.  Do so by sitting in their seats (and slouching down to their height).</a:t>
            </a:r>
          </a:p>
          <a:p>
            <a:pPr>
              <a:spcBef>
                <a:spcPts val="0"/>
              </a:spcBef>
              <a:buNone/>
            </a:pPr>
            <a:endParaRPr dirty="0"/>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08" name="Shape 9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09" name="Shape 9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74</a:t>
            </a:fld>
            <a:endParaRPr lang="en-US" sz="1200" b="0" i="0" u="none" strike="noStrike" cap="none">
              <a:solidFill>
                <a:srgbClr val="000000"/>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690328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Moving:</a:t>
            </a:r>
          </a:p>
          <a:p>
            <a:pPr marL="457200" marR="0" lvl="0" indent="-457200" algn="l" rtl="0">
              <a:lnSpc>
                <a:spcPct val="80000"/>
              </a:lnSpc>
              <a:spcBef>
                <a:spcPts val="0"/>
              </a:spcBef>
              <a:buClr>
                <a:schemeClr val="accent6"/>
              </a:buClr>
              <a:buSzPct val="100000"/>
              <a:buFont typeface="Wingdings" charset="2"/>
              <a:buChar char="§"/>
            </a:pPr>
            <a:r>
              <a:rPr lang="en-US" sz="1200" b="0" i="0" u="none" strike="noStrike" cap="none" baseline="0" dirty="0" smtClean="0">
                <a:ea typeface="Calibri"/>
                <a:sym typeface="Calibri"/>
              </a:rPr>
              <a:t>When supervising work or activities, </a:t>
            </a:r>
          </a:p>
          <a:p>
            <a:pPr marR="0" lvl="0" algn="l" rtl="0">
              <a:lnSpc>
                <a:spcPct val="80000"/>
              </a:lnSpc>
              <a:spcBef>
                <a:spcPts val="0"/>
              </a:spcBef>
              <a:buClr>
                <a:schemeClr val="accent6"/>
              </a:buClr>
              <a:buSzPct val="100000"/>
            </a:pPr>
            <a:r>
              <a:rPr lang="en-US" sz="1200" b="0" i="0" u="none" strike="noStrike" cap="none" baseline="0" dirty="0" smtClean="0">
                <a:ea typeface="Calibri"/>
                <a:sym typeface="Calibri"/>
              </a:rPr>
              <a:t>      and circulate among students</a:t>
            </a:r>
          </a:p>
          <a:p>
            <a:pPr marL="457200" marR="0" lvl="0" indent="-457200" algn="l" rtl="0">
              <a:lnSpc>
                <a:spcPct val="80000"/>
              </a:lnSpc>
              <a:spcBef>
                <a:spcPts val="540"/>
              </a:spcBef>
              <a:buClr>
                <a:schemeClr val="accent6"/>
              </a:buClr>
              <a:buSzPct val="100000"/>
              <a:buFont typeface="Wingdings" charset="2"/>
              <a:buChar char="§"/>
            </a:pPr>
            <a:r>
              <a:rPr lang="en-US" sz="1200" b="0" i="0" u="none" strike="noStrike" cap="none" baseline="0" dirty="0" smtClean="0">
                <a:ea typeface="Calibri"/>
                <a:sym typeface="Calibri"/>
              </a:rPr>
              <a:t>Continuous movement</a:t>
            </a:r>
          </a:p>
          <a:p>
            <a:pPr marL="457200" marR="0" lvl="0" indent="-457200" algn="l" rtl="0">
              <a:lnSpc>
                <a:spcPct val="80000"/>
              </a:lnSpc>
              <a:spcBef>
                <a:spcPts val="540"/>
              </a:spcBef>
              <a:buClr>
                <a:schemeClr val="accent6"/>
              </a:buClr>
              <a:buSzPct val="100000"/>
              <a:buFont typeface="Wingdings" charset="2"/>
              <a:buChar char="§"/>
            </a:pPr>
            <a:r>
              <a:rPr lang="en-US" sz="1200" b="0" i="0" u="none" strike="noStrike" cap="none" baseline="0" dirty="0" smtClean="0">
                <a:ea typeface="Calibri"/>
                <a:sym typeface="Calibri"/>
              </a:rPr>
              <a:t>Proximity with students</a:t>
            </a:r>
          </a:p>
          <a:p>
            <a:pPr marL="457200" marR="0" lvl="0" indent="-457200" algn="l" rtl="0">
              <a:lnSpc>
                <a:spcPct val="80000"/>
              </a:lnSpc>
              <a:spcBef>
                <a:spcPts val="540"/>
              </a:spcBef>
              <a:buClr>
                <a:schemeClr val="accent6"/>
              </a:buClr>
              <a:buSzPct val="100000"/>
              <a:buFont typeface="Wingdings" charset="2"/>
              <a:buChar char="§"/>
            </a:pPr>
            <a:r>
              <a:rPr lang="en-US" sz="1200" b="0" i="0" u="none" strike="noStrike" cap="none" baseline="0" dirty="0" smtClean="0">
                <a:ea typeface="Calibri"/>
                <a:sym typeface="Calibri"/>
              </a:rPr>
              <a:t>Random or unpredictable</a:t>
            </a:r>
          </a:p>
          <a:p>
            <a:pPr marL="457200" marR="0" lvl="0" indent="-457200" algn="l" rtl="0">
              <a:lnSpc>
                <a:spcPct val="80000"/>
              </a:lnSpc>
              <a:spcBef>
                <a:spcPts val="540"/>
              </a:spcBef>
              <a:buClr>
                <a:schemeClr val="accent6"/>
              </a:buClr>
              <a:buSzPct val="100000"/>
              <a:buFont typeface="Wingdings" charset="2"/>
              <a:buChar char="§"/>
            </a:pPr>
            <a:r>
              <a:rPr lang="en-US" sz="1200" b="0" i="0" u="none" strike="noStrike" cap="none" baseline="0" dirty="0" smtClean="0">
                <a:ea typeface="Calibri"/>
                <a:sym typeface="Calibri"/>
              </a:rPr>
              <a:t>Includes moving close to noncompliant students and possible targeted problem areas</a:t>
            </a:r>
          </a:p>
          <a:p>
            <a:pPr marL="457200" marR="0" lvl="0" indent="-457200" algn="l" rtl="0">
              <a:lnSpc>
                <a:spcPct val="80000"/>
              </a:lnSpc>
              <a:spcBef>
                <a:spcPts val="540"/>
              </a:spcBef>
              <a:buClr>
                <a:schemeClr val="accent6"/>
              </a:buClr>
              <a:buSzPct val="100000"/>
              <a:buFont typeface="Wingdings" charset="2"/>
              <a:buChar char="§"/>
            </a:pPr>
            <a:r>
              <a:rPr lang="en-US" sz="1200" b="0" i="0" u="none" strike="noStrike" cap="none" baseline="0" dirty="0" smtClean="0">
                <a:ea typeface="Calibri"/>
                <a:sym typeface="Calibri"/>
              </a:rPr>
              <a:t>Demonstrate interest in students, assist with learning tasks, provide feedback–both positive and corrective</a:t>
            </a:r>
          </a:p>
          <a:p>
            <a:pPr marL="457200" marR="0" lvl="0" indent="-457200" algn="l" rtl="0">
              <a:lnSpc>
                <a:spcPct val="80000"/>
              </a:lnSpc>
              <a:spcBef>
                <a:spcPts val="540"/>
              </a:spcBef>
              <a:buClr>
                <a:schemeClr val="accent6"/>
              </a:buClr>
              <a:buSzPct val="100000"/>
              <a:buFont typeface="Wingdings" charset="2"/>
              <a:buChar char="§"/>
            </a:pPr>
            <a:r>
              <a:rPr lang="en-US" sz="1200" b="0" i="0" u="none" strike="noStrike" cap="none" baseline="0" dirty="0" smtClean="0">
                <a:ea typeface="Calibri"/>
                <a:sym typeface="Calibri"/>
              </a:rPr>
              <a:t>Periodically move and supervise when providing individual or small group instruction</a:t>
            </a:r>
          </a:p>
          <a:p>
            <a:pPr marL="457200" indent="-457200">
              <a:buClr>
                <a:schemeClr val="accent6"/>
              </a:buClr>
              <a:buFont typeface="Wingdings" charset="2"/>
              <a:buChar char="§"/>
            </a:pPr>
            <a:r>
              <a:rPr lang="en-US" dirty="0" smtClean="0"/>
              <a:t>Effective teachers use their body positioning purposefully to ensure student engagement.</a:t>
            </a:r>
          </a:p>
          <a:p>
            <a:pPr marL="457200" indent="-457200">
              <a:buClr>
                <a:schemeClr val="accent6"/>
              </a:buClr>
              <a:buFont typeface="Wingdings" charset="2"/>
              <a:buChar char="§"/>
            </a:pPr>
            <a:r>
              <a:rPr lang="en-US" dirty="0" smtClean="0"/>
              <a:t>While instructing the class may mean gaining attention and pausing or standing in the front of the room, supervision of work or activities includes moving or circulating among students with whom you are working.</a:t>
            </a:r>
          </a:p>
          <a:p>
            <a:pPr marL="457200" indent="-457200">
              <a:buClr>
                <a:schemeClr val="accent6"/>
              </a:buClr>
              <a:buFont typeface="Wingdings" charset="2"/>
              <a:buChar char="§"/>
            </a:pPr>
            <a:r>
              <a:rPr lang="en-US" dirty="0" smtClean="0"/>
              <a:t>When you are circulating, you will want to keep moving and avoid spending the majority of your time in any one location.</a:t>
            </a:r>
          </a:p>
          <a:p>
            <a:pPr marL="457200" indent="-457200">
              <a:buClr>
                <a:schemeClr val="accent6"/>
              </a:buClr>
              <a:buFont typeface="Wingdings" charset="2"/>
              <a:buChar char="§"/>
            </a:pPr>
            <a:r>
              <a:rPr lang="en-US" dirty="0" smtClean="0"/>
              <a:t>Continuous movement and proximity with all students makes your presence known and heightens their attention to tasks and the expected behaviors.</a:t>
            </a:r>
          </a:p>
          <a:p>
            <a:pPr marL="457200" marR="0" lvl="0" indent="-457200" algn="l" rtl="0">
              <a:lnSpc>
                <a:spcPct val="80000"/>
              </a:lnSpc>
              <a:spcBef>
                <a:spcPts val="540"/>
              </a:spcBef>
              <a:buClr>
                <a:schemeClr val="accent6"/>
              </a:buClr>
              <a:buSzPct val="100000"/>
              <a:buFont typeface="Wingdings" charset="2"/>
              <a:buChar char="§"/>
            </a:pPr>
            <a:endParaRPr lang="en-US" sz="1200" b="0" i="0" u="none" strike="noStrike" cap="none" baseline="0" dirty="0" smtClean="0">
              <a:ea typeface="Calibri"/>
              <a:sym typeface="Calibri"/>
            </a:endParaRPr>
          </a:p>
          <a:p>
            <a:pPr>
              <a:spcBef>
                <a:spcPts val="0"/>
              </a:spcBef>
              <a:buNone/>
            </a:pPr>
            <a:r>
              <a:rPr lang="en-US" dirty="0" smtClean="0"/>
              <a:t>Scanning</a:t>
            </a:r>
          </a:p>
          <a:p>
            <a:pPr marL="457200" marR="0" lvl="0" indent="-457200" algn="l" rtl="0">
              <a:lnSpc>
                <a:spcPct val="90000"/>
              </a:lnSpc>
              <a:spcBef>
                <a:spcPts val="0"/>
              </a:spcBef>
              <a:buClr>
                <a:schemeClr val="accent6"/>
              </a:buClr>
              <a:buSzPct val="100000"/>
              <a:buFont typeface="Arial"/>
              <a:buChar char="•"/>
            </a:pPr>
            <a:r>
              <a:rPr lang="en-US" sz="1200" b="0" i="0" u="none" strike="noStrike" cap="none" baseline="0" dirty="0" smtClean="0">
                <a:solidFill>
                  <a:srgbClr val="1D2A53"/>
                </a:solidFill>
                <a:ea typeface="Calibri"/>
                <a:sym typeface="Calibri"/>
              </a:rPr>
              <a:t>Frequently and intentionally look around at students</a:t>
            </a:r>
          </a:p>
          <a:p>
            <a:pPr marL="457200" marR="0" lvl="0" indent="-457200" algn="l" rtl="0">
              <a:lnSpc>
                <a:spcPct val="90000"/>
              </a:lnSpc>
              <a:spcBef>
                <a:spcPts val="640"/>
              </a:spcBef>
              <a:buClr>
                <a:schemeClr val="accent6"/>
              </a:buClr>
              <a:buSzPct val="100000"/>
              <a:buFont typeface="Arial"/>
              <a:buChar char="•"/>
            </a:pPr>
            <a:r>
              <a:rPr lang="en-US" sz="1200" dirty="0" smtClean="0">
                <a:solidFill>
                  <a:srgbClr val="1D2A53"/>
                </a:solidFill>
                <a:ea typeface="Calibri"/>
                <a:sym typeface="Calibri"/>
              </a:rPr>
              <a:t>Make eye contact with students</a:t>
            </a:r>
          </a:p>
          <a:p>
            <a:pPr marL="457200" marR="0" lvl="0" indent="-457200" algn="l" rtl="0">
              <a:lnSpc>
                <a:spcPct val="90000"/>
              </a:lnSpc>
              <a:spcBef>
                <a:spcPts val="640"/>
              </a:spcBef>
              <a:buClr>
                <a:schemeClr val="accent6"/>
              </a:buClr>
              <a:buSzPct val="100000"/>
              <a:buFont typeface="Arial"/>
              <a:buChar char="•"/>
            </a:pPr>
            <a:r>
              <a:rPr lang="en-US" sz="1200" b="0" i="0" u="none" strike="noStrike" cap="none" baseline="0" dirty="0" smtClean="0">
                <a:solidFill>
                  <a:srgbClr val="1D2A53"/>
                </a:solidFill>
                <a:ea typeface="Calibri"/>
                <a:sym typeface="Calibri"/>
              </a:rPr>
              <a:t>Visually sweep all areas of the room as well as look directly at students nearest you</a:t>
            </a:r>
          </a:p>
          <a:p>
            <a:pPr marL="457200" marR="0" lvl="0" indent="-457200" algn="l" rtl="0">
              <a:lnSpc>
                <a:spcPct val="90000"/>
              </a:lnSpc>
              <a:spcBef>
                <a:spcPts val="640"/>
              </a:spcBef>
              <a:buClr>
                <a:schemeClr val="accent6"/>
              </a:buClr>
              <a:buSzPct val="100000"/>
              <a:buFont typeface="Arial"/>
              <a:buChar char="•"/>
            </a:pPr>
            <a:r>
              <a:rPr lang="en-US" sz="1200" b="0" i="0" u="none" strike="noStrike" cap="none" baseline="0" dirty="0" smtClean="0">
                <a:solidFill>
                  <a:srgbClr val="1D2A53"/>
                </a:solidFill>
                <a:ea typeface="Calibri"/>
                <a:sym typeface="Calibri"/>
              </a:rPr>
              <a:t>If working with an individual, position self so as to scan the entire room or get up and scan occasionally</a:t>
            </a:r>
          </a:p>
          <a:p>
            <a:pPr marL="457200" indent="-457200">
              <a:buClr>
                <a:schemeClr val="accent6"/>
              </a:buClr>
              <a:buFont typeface="Wingdings" charset="2"/>
              <a:buChar char="§"/>
            </a:pPr>
            <a:r>
              <a:rPr lang="en-US" dirty="0" smtClean="0"/>
              <a:t>Visual Scanning allows the teacher to watch for instances of appropriate and inappropriate behavior that he/she will want to respond to immediately or as soon as possible.</a:t>
            </a:r>
          </a:p>
          <a:p>
            <a:pPr marL="457200" indent="-457200">
              <a:buClr>
                <a:schemeClr val="accent6"/>
              </a:buClr>
              <a:buFont typeface="Wingdings" charset="2"/>
              <a:buChar char="§"/>
            </a:pPr>
            <a:r>
              <a:rPr lang="en-US" dirty="0" smtClean="0"/>
              <a:t>It will also help a teacher to identify students who may need his/her assistance.</a:t>
            </a:r>
          </a:p>
          <a:p>
            <a:pPr marL="457200" marR="0" lvl="0" indent="-457200" algn="l" rtl="0">
              <a:lnSpc>
                <a:spcPct val="90000"/>
              </a:lnSpc>
              <a:spcBef>
                <a:spcPts val="640"/>
              </a:spcBef>
              <a:buClr>
                <a:schemeClr val="accent6"/>
              </a:buClr>
              <a:buSzPct val="100000"/>
              <a:buFont typeface="Arial"/>
              <a:buChar char="•"/>
            </a:pPr>
            <a:endParaRPr lang="en-US" sz="1200" b="0" i="0" u="none" strike="noStrike" cap="none" baseline="0" dirty="0" smtClean="0">
              <a:solidFill>
                <a:srgbClr val="1D2A53"/>
              </a:solidFill>
              <a:ea typeface="Calibri"/>
              <a:sym typeface="Calibri"/>
            </a:endParaRPr>
          </a:p>
          <a:p>
            <a:pPr>
              <a:spcBef>
                <a:spcPts val="0"/>
              </a:spcBef>
              <a:buNone/>
            </a:pPr>
            <a:endParaRPr lang="en-US" dirty="0" smtClean="0"/>
          </a:p>
          <a:p>
            <a:pPr>
              <a:spcBef>
                <a:spcPts val="0"/>
              </a:spcBef>
              <a:buNone/>
            </a:pPr>
            <a:r>
              <a:rPr lang="en-US" dirty="0" smtClean="0"/>
              <a:t>Interacting</a:t>
            </a:r>
          </a:p>
          <a:p>
            <a:pPr marL="457200" marR="0" lvl="0" indent="-457200" algn="l" rtl="0">
              <a:lnSpc>
                <a:spcPct val="80000"/>
              </a:lnSpc>
              <a:spcBef>
                <a:spcPts val="0"/>
              </a:spcBef>
              <a:buClr>
                <a:schemeClr val="accent6"/>
              </a:buClr>
              <a:buFont typeface="Wingdings" charset="2"/>
              <a:buChar char="§"/>
            </a:pPr>
            <a:r>
              <a:rPr lang="en-US" sz="2800" b="0" i="0" u="none" strike="noStrike" cap="none" baseline="0" dirty="0" smtClean="0">
                <a:solidFill>
                  <a:srgbClr val="1D2A53"/>
                </a:solidFill>
                <a:ea typeface="Calibri"/>
                <a:sym typeface="Calibri"/>
              </a:rPr>
              <a:t>While moving and scanning you should also frequently interact with students</a:t>
            </a:r>
          </a:p>
          <a:p>
            <a:pPr marL="1200150" lvl="1" indent="-457200">
              <a:lnSpc>
                <a:spcPct val="80000"/>
              </a:lnSpc>
              <a:spcBef>
                <a:spcPts val="540"/>
              </a:spcBef>
              <a:buClr>
                <a:schemeClr val="accent6"/>
              </a:buClr>
              <a:buSzPct val="100000"/>
            </a:pPr>
            <a:r>
              <a:rPr lang="en-US" sz="2400" dirty="0" smtClean="0">
                <a:solidFill>
                  <a:srgbClr val="1D2A53"/>
                </a:solidFill>
                <a:ea typeface="Calibri"/>
                <a:sym typeface="Calibri"/>
              </a:rPr>
              <a:t>Communicates care, trust, and respect</a:t>
            </a:r>
          </a:p>
          <a:p>
            <a:pPr marL="1200150" lvl="1" indent="-457200">
              <a:lnSpc>
                <a:spcPct val="80000"/>
              </a:lnSpc>
              <a:spcBef>
                <a:spcPts val="540"/>
              </a:spcBef>
              <a:buClr>
                <a:schemeClr val="accent6"/>
              </a:buClr>
              <a:buSzPct val="100000"/>
            </a:pPr>
            <a:r>
              <a:rPr lang="en-US" sz="2400" dirty="0" smtClean="0">
                <a:solidFill>
                  <a:srgbClr val="1D2A53"/>
                </a:solidFill>
                <a:ea typeface="Calibri"/>
                <a:sym typeface="Calibri"/>
              </a:rPr>
              <a:t>Creates positive climate and increases likelihood of accepting correction if needed</a:t>
            </a:r>
          </a:p>
          <a:p>
            <a:pPr marL="1200150" lvl="1" indent="-457200">
              <a:lnSpc>
                <a:spcPct val="80000"/>
              </a:lnSpc>
              <a:spcBef>
                <a:spcPts val="540"/>
              </a:spcBef>
              <a:buClr>
                <a:schemeClr val="accent6"/>
              </a:buClr>
              <a:buSzPct val="100000"/>
            </a:pPr>
            <a:r>
              <a:rPr lang="en-US" sz="2400" dirty="0" smtClean="0">
                <a:solidFill>
                  <a:srgbClr val="1D2A53"/>
                </a:solidFill>
                <a:ea typeface="Calibri"/>
                <a:sym typeface="Calibri"/>
              </a:rPr>
              <a:t>Includes proximity, listening, eye contact, smiles, pleasant voice tone, and use of student’s name</a:t>
            </a:r>
          </a:p>
          <a:p>
            <a:pPr lvl="1" indent="0">
              <a:lnSpc>
                <a:spcPct val="80000"/>
              </a:lnSpc>
              <a:spcBef>
                <a:spcPts val="540"/>
              </a:spcBef>
              <a:buClr>
                <a:schemeClr val="accent6"/>
              </a:buClr>
              <a:buSzPct val="100000"/>
              <a:buNone/>
            </a:pPr>
            <a:endParaRPr lang="en-US" sz="1000" dirty="0" smtClean="0">
              <a:solidFill>
                <a:srgbClr val="1D2A53"/>
              </a:solidFill>
              <a:ea typeface="Calibri"/>
              <a:sym typeface="Calibri"/>
            </a:endParaRPr>
          </a:p>
          <a:p>
            <a:pPr marL="457200" indent="-457200">
              <a:lnSpc>
                <a:spcPct val="80000"/>
              </a:lnSpc>
              <a:spcBef>
                <a:spcPts val="0"/>
              </a:spcBef>
              <a:buClr>
                <a:schemeClr val="accent6"/>
              </a:buClr>
              <a:buFont typeface="Wingdings" charset="2"/>
              <a:buChar char="§"/>
            </a:pPr>
            <a:r>
              <a:rPr lang="en-US" sz="2800" dirty="0" smtClean="0"/>
              <a:t>Preferred adult behaviors create a positive climate and increase the likelihood that students will accept feedback when needed.</a:t>
            </a:r>
          </a:p>
          <a:p>
            <a:pPr marL="457200" indent="-457200">
              <a:buClr>
                <a:schemeClr val="accent6"/>
              </a:buClr>
              <a:buFont typeface="Wingdings" charset="2"/>
              <a:buChar char="§"/>
            </a:pPr>
            <a:r>
              <a:rPr lang="en-US" dirty="0" smtClean="0"/>
              <a:t>Frequent interactions can also include the use of pre-correction.  </a:t>
            </a:r>
          </a:p>
          <a:p>
            <a:pPr marL="457200" indent="-457200">
              <a:buClr>
                <a:schemeClr val="accent6"/>
              </a:buClr>
              <a:buFont typeface="Wingdings" charset="2"/>
              <a:buChar char="§"/>
            </a:pPr>
            <a:r>
              <a:rPr lang="en-US" dirty="0" smtClean="0"/>
              <a:t>After interacting or assisting a student, taking the time to remind them of the behavior immediately expected increases the likelihood of  favorable student behavior.  </a:t>
            </a:r>
          </a:p>
          <a:p>
            <a:pPr marL="457200" indent="-457200">
              <a:buClr>
                <a:schemeClr val="accent6"/>
              </a:buClr>
              <a:buFont typeface="Wingdings" charset="2"/>
              <a:buChar char="§"/>
            </a:pPr>
            <a:r>
              <a:rPr lang="en-US" dirty="0" smtClean="0"/>
              <a:t>Periodic prompts for the expected behaviors for the entire group will also help keep students on track </a:t>
            </a:r>
            <a:r>
              <a:rPr lang="en-US" sz="800" dirty="0" smtClean="0"/>
              <a:t>(</a:t>
            </a:r>
            <a:r>
              <a:rPr lang="en-US" sz="800" dirty="0" err="1" smtClean="0"/>
              <a:t>Lampi</a:t>
            </a:r>
            <a:r>
              <a:rPr lang="en-US" sz="800" dirty="0" smtClean="0"/>
              <a:t>, </a:t>
            </a:r>
            <a:r>
              <a:rPr lang="en-US" sz="800" dirty="0" err="1" smtClean="0"/>
              <a:t>Fenti</a:t>
            </a:r>
            <a:r>
              <a:rPr lang="en-US" sz="800" dirty="0" smtClean="0"/>
              <a:t>, &amp; </a:t>
            </a:r>
            <a:r>
              <a:rPr lang="en-US" sz="800" dirty="0" err="1" smtClean="0"/>
              <a:t>Beaunae</a:t>
            </a:r>
            <a:r>
              <a:rPr lang="en-US" sz="800" dirty="0" smtClean="0"/>
              <a:t>, 2005).</a:t>
            </a:r>
            <a:endParaRPr lang="en-US" dirty="0" smtClean="0"/>
          </a:p>
          <a:p>
            <a:pPr>
              <a:spcBef>
                <a:spcPts val="0"/>
              </a:spcBef>
              <a:buNone/>
            </a:pPr>
            <a:endParaRPr lang="en-US" dirty="0" smtClean="0"/>
          </a:p>
          <a:p>
            <a:pPr>
              <a:spcBef>
                <a:spcPts val="0"/>
              </a:spcBef>
              <a:buNone/>
            </a:pPr>
            <a:endParaRPr dirty="0"/>
          </a:p>
        </p:txBody>
      </p:sp>
      <p:sp>
        <p:nvSpPr>
          <p:cNvPr id="165" name="Shape 16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75</a:t>
            </a:fld>
            <a:endParaRPr lang="en-US"/>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Supervision obviously allows you to monitor learning and to identify students who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may </a:t>
            </a:r>
            <a:r>
              <a:rPr lang="en-US" sz="1200" b="0" i="0" u="none" strike="noStrike" cap="none" baseline="0" dirty="0">
                <a:solidFill>
                  <a:schemeClr val="dk1"/>
                </a:solidFill>
                <a:latin typeface="Calibri"/>
                <a:ea typeface="Calibri"/>
                <a:cs typeface="Calibri"/>
                <a:sym typeface="Calibri"/>
              </a:rPr>
              <a:t>have questions or need your assistance. Active supervision can increase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student </a:t>
            </a:r>
            <a:r>
              <a:rPr lang="en-US" sz="1200" b="0" i="0" u="none" strike="noStrike" cap="none" baseline="0" dirty="0">
                <a:solidFill>
                  <a:schemeClr val="dk1"/>
                </a:solidFill>
                <a:latin typeface="Calibri"/>
                <a:ea typeface="Calibri"/>
                <a:cs typeface="Calibri"/>
                <a:sym typeface="Calibri"/>
              </a:rPr>
              <a:t>task engagement. We know that when adults are present and actively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supervising</a:t>
            </a:r>
            <a:r>
              <a:rPr lang="en-US" sz="1200" b="0" i="0" u="none" strike="noStrike" cap="none" baseline="0" dirty="0">
                <a:solidFill>
                  <a:schemeClr val="dk1"/>
                </a:solidFill>
                <a:latin typeface="Calibri"/>
                <a:ea typeface="Calibri"/>
                <a:cs typeface="Calibri"/>
                <a:sym typeface="Calibri"/>
              </a:rPr>
              <a:t>, student behavior is better (</a:t>
            </a:r>
            <a:r>
              <a:rPr lang="en-US" sz="1200" b="0" i="0" u="none" strike="noStrike" cap="none" baseline="0" dirty="0" err="1">
                <a:solidFill>
                  <a:schemeClr val="dk1"/>
                </a:solidFill>
                <a:latin typeface="Calibri"/>
                <a:ea typeface="Calibri"/>
                <a:cs typeface="Calibri"/>
                <a:sym typeface="Calibri"/>
              </a:rPr>
              <a:t>Simonsen</a:t>
            </a:r>
            <a:r>
              <a:rPr lang="en-US" sz="1200" b="0" i="0" u="none" strike="noStrike" cap="none" baseline="0" dirty="0">
                <a:solidFill>
                  <a:schemeClr val="dk1"/>
                </a:solidFill>
                <a:latin typeface="Calibri"/>
                <a:ea typeface="Calibri"/>
                <a:cs typeface="Calibri"/>
                <a:sym typeface="Calibri"/>
              </a:rPr>
              <a:t>, et al., 2008). Your physical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presence </a:t>
            </a:r>
            <a:r>
              <a:rPr lang="en-US" sz="1200" b="0" i="0" u="none" strike="noStrike" cap="none" baseline="0" dirty="0">
                <a:solidFill>
                  <a:schemeClr val="dk1"/>
                </a:solidFill>
                <a:latin typeface="Calibri"/>
                <a:ea typeface="Calibri"/>
                <a:cs typeface="Calibri"/>
                <a:sym typeface="Calibri"/>
              </a:rPr>
              <a:t>itself tends to reduce the occurrence of student misbehavior. It is human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nature</a:t>
            </a:r>
            <a:r>
              <a:rPr lang="en-US" sz="1200" b="0" i="0" u="none" strike="noStrike" cap="none" baseline="0" dirty="0">
                <a:solidFill>
                  <a:schemeClr val="dk1"/>
                </a:solidFill>
                <a:latin typeface="Calibri"/>
                <a:ea typeface="Calibri"/>
                <a:cs typeface="Calibri"/>
                <a:sym typeface="Calibri"/>
              </a:rPr>
              <a:t>. We have all experienced how we are more likely to honor traffic regulations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when </a:t>
            </a:r>
            <a:r>
              <a:rPr lang="en-US" sz="1200" b="0" i="0" u="none" strike="noStrike" cap="none" baseline="0" dirty="0">
                <a:solidFill>
                  <a:schemeClr val="dk1"/>
                </a:solidFill>
                <a:latin typeface="Calibri"/>
                <a:ea typeface="Calibri"/>
                <a:cs typeface="Calibri"/>
                <a:sym typeface="Calibri"/>
              </a:rPr>
              <a:t>a police officer is around. So it is with students. Additionally, monitoring students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closely </a:t>
            </a:r>
            <a:r>
              <a:rPr lang="en-US" sz="1200" b="0" i="0" u="none" strike="noStrike" cap="none" baseline="0" dirty="0">
                <a:solidFill>
                  <a:schemeClr val="dk1"/>
                </a:solidFill>
                <a:latin typeface="Calibri"/>
                <a:ea typeface="Calibri"/>
                <a:cs typeface="Calibri"/>
                <a:sym typeface="Calibri"/>
              </a:rPr>
              <a:t>is the only way you will know if students are meeting your expectations. Having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clearly </a:t>
            </a:r>
            <a:r>
              <a:rPr lang="en-US" sz="1200" b="0" i="0" u="none" strike="noStrike" cap="none" baseline="0" dirty="0">
                <a:solidFill>
                  <a:schemeClr val="dk1"/>
                </a:solidFill>
                <a:latin typeface="Calibri"/>
                <a:ea typeface="Calibri"/>
                <a:cs typeface="Calibri"/>
                <a:sym typeface="Calibri"/>
              </a:rPr>
              <a:t>defined expectations and teaching them has a limited impact without consistently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upholding </a:t>
            </a:r>
            <a:r>
              <a:rPr lang="en-US" sz="1200" b="0" i="0" u="none" strike="noStrike" cap="none" baseline="0" dirty="0">
                <a:solidFill>
                  <a:schemeClr val="dk1"/>
                </a:solidFill>
                <a:latin typeface="Calibri"/>
                <a:ea typeface="Calibri"/>
                <a:cs typeface="Calibri"/>
                <a:sym typeface="Calibri"/>
              </a:rPr>
              <a:t>those expectations through supervision paired with encouragement and correction.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Supervision </a:t>
            </a:r>
            <a:r>
              <a:rPr lang="en-US" sz="1200" b="0" i="0" u="none" strike="noStrike" cap="none" baseline="0" dirty="0">
                <a:solidFill>
                  <a:schemeClr val="dk1"/>
                </a:solidFill>
                <a:latin typeface="Calibri"/>
                <a:ea typeface="Calibri"/>
                <a:cs typeface="Calibri"/>
                <a:sym typeface="Calibri"/>
              </a:rPr>
              <a:t>will, of course, allow you to ensure student safety and possibly prevent problematic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or </a:t>
            </a:r>
            <a:r>
              <a:rPr lang="en-US" sz="1200" b="0" i="0" u="none" strike="noStrike" cap="none" baseline="0" dirty="0">
                <a:solidFill>
                  <a:schemeClr val="dk1"/>
                </a:solidFill>
                <a:latin typeface="Calibri"/>
                <a:ea typeface="Calibri"/>
                <a:cs typeface="Calibri"/>
                <a:sym typeface="Calibri"/>
              </a:rPr>
              <a:t>even perhaps dangerous situations. Possibly most important, supervision provides an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opportunity </a:t>
            </a:r>
            <a:r>
              <a:rPr lang="en-US" sz="1200" b="0" i="0" u="none" strike="noStrike" cap="none" baseline="0" dirty="0">
                <a:solidFill>
                  <a:schemeClr val="dk1"/>
                </a:solidFill>
                <a:latin typeface="Calibri"/>
                <a:ea typeface="Calibri"/>
                <a:cs typeface="Calibri"/>
                <a:sym typeface="Calibri"/>
              </a:rPr>
              <a:t>to establish positive relationships. Adult attention is one of the most powerful ways to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impact </a:t>
            </a:r>
            <a:r>
              <a:rPr lang="en-US" sz="1200" b="0" i="0" u="none" strike="noStrike" cap="none" baseline="0" dirty="0">
                <a:solidFill>
                  <a:schemeClr val="dk1"/>
                </a:solidFill>
                <a:latin typeface="Calibri"/>
                <a:ea typeface="Calibri"/>
                <a:cs typeface="Calibri"/>
                <a:sym typeface="Calibri"/>
              </a:rPr>
              <a:t>student positive affect, increase compliance, and meet student needs for attention. Finally,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all </a:t>
            </a:r>
            <a:r>
              <a:rPr lang="en-US" sz="1200" b="0" i="0" u="none" strike="noStrike" cap="none" baseline="0" dirty="0">
                <a:solidFill>
                  <a:schemeClr val="dk1"/>
                </a:solidFill>
                <a:latin typeface="Calibri"/>
                <a:ea typeface="Calibri"/>
                <a:cs typeface="Calibri"/>
                <a:sym typeface="Calibri"/>
              </a:rPr>
              <a:t>of the above help to improve the quality of instructional time. </a:t>
            </a:r>
            <a:r>
              <a:rPr lang="en-US" sz="1200" b="0" i="0" u="none" strike="noStrike" cap="none" baseline="0" dirty="0" err="1">
                <a:solidFill>
                  <a:schemeClr val="dk1"/>
                </a:solidFill>
                <a:latin typeface="Calibri"/>
                <a:ea typeface="Calibri"/>
                <a:cs typeface="Calibri"/>
                <a:sym typeface="Calibri"/>
              </a:rPr>
              <a:t>Sprick</a:t>
            </a:r>
            <a:r>
              <a:rPr lang="en-US" sz="1200" b="0" i="0" u="none" strike="noStrike" cap="none" baseline="0" dirty="0">
                <a:solidFill>
                  <a:schemeClr val="dk1"/>
                </a:solidFill>
                <a:latin typeface="Calibri"/>
                <a:ea typeface="Calibri"/>
                <a:cs typeface="Calibri"/>
                <a:sym typeface="Calibri"/>
              </a:rPr>
              <a:t>, Knight, </a:t>
            </a:r>
            <a:r>
              <a:rPr lang="en-US" sz="1200" b="0" i="0" u="none" strike="noStrike" cap="none" baseline="0" dirty="0" err="1">
                <a:solidFill>
                  <a:schemeClr val="dk1"/>
                </a:solidFill>
                <a:latin typeface="Calibri"/>
                <a:ea typeface="Calibri"/>
                <a:cs typeface="Calibri"/>
                <a:sym typeface="Calibri"/>
              </a:rPr>
              <a:t>Reinke</a:t>
            </a:r>
            <a:r>
              <a:rPr lang="en-US" sz="1200" b="0" i="0" u="none" strike="noStrike" cap="none" baseline="0" dirty="0">
                <a:solidFill>
                  <a:schemeClr val="dk1"/>
                </a:solidFill>
                <a:latin typeface="Calibri"/>
                <a:ea typeface="Calibri"/>
                <a:cs typeface="Calibri"/>
                <a:sym typeface="Calibri"/>
              </a:rPr>
              <a:t>, &amp; </a:t>
            </a:r>
            <a:r>
              <a:rPr lang="en-US" sz="1200" b="0" i="0" u="none" strike="noStrike" cap="none" baseline="0" dirty="0" err="1">
                <a:solidFill>
                  <a:schemeClr val="dk1"/>
                </a:solidFill>
                <a:latin typeface="Calibri"/>
                <a:ea typeface="Calibri"/>
                <a:cs typeface="Calibri"/>
                <a:sym typeface="Calibri"/>
              </a:rPr>
              <a:t>McKale</a:t>
            </a:r>
            <a:r>
              <a:rPr lang="en-US" sz="1200" b="0" i="0" u="none" strike="noStrike" cap="none" baseline="0" dirty="0">
                <a:solidFill>
                  <a:schemeClr val="dk1"/>
                </a:solidFill>
                <a:latin typeface="Calibri"/>
                <a:ea typeface="Calibri"/>
                <a:cs typeface="Calibri"/>
                <a:sym typeface="Calibri"/>
              </a:rPr>
              <a:t> (2006</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say </a:t>
            </a:r>
            <a:r>
              <a:rPr lang="en-US" sz="1200" b="0" i="0" u="none" strike="noStrike" cap="none" baseline="0" dirty="0">
                <a:solidFill>
                  <a:schemeClr val="dk1"/>
                </a:solidFill>
                <a:latin typeface="Calibri"/>
                <a:ea typeface="Calibri"/>
                <a:cs typeface="Calibri"/>
                <a:sym typeface="Calibri"/>
              </a:rPr>
              <a:t>it well: </a:t>
            </a:r>
            <a:r>
              <a:rPr lang="en-US" sz="1200" b="0" i="1" u="none" strike="noStrike" cap="none" baseline="0" dirty="0">
                <a:solidFill>
                  <a:schemeClr val="dk1"/>
                </a:solidFill>
                <a:latin typeface="Calibri"/>
                <a:ea typeface="Calibri"/>
                <a:cs typeface="Calibri"/>
                <a:sym typeface="Calibri"/>
              </a:rPr>
              <a:t>“The goal of effective classroom management is not creating “perfect” children, but providing </a:t>
            </a:r>
            <a:endParaRPr lang="en-US" sz="1200" b="0" i="1"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1" u="none" strike="noStrike" cap="none" baseline="0" dirty="0" smtClean="0">
                <a:solidFill>
                  <a:schemeClr val="dk1"/>
                </a:solidFill>
                <a:latin typeface="Calibri"/>
                <a:ea typeface="Calibri"/>
                <a:cs typeface="Calibri"/>
                <a:sym typeface="Calibri"/>
              </a:rPr>
              <a:t>the </a:t>
            </a:r>
            <a:r>
              <a:rPr lang="en-US" sz="1200" b="0" i="1" u="none" strike="noStrike" cap="none" baseline="0" dirty="0">
                <a:solidFill>
                  <a:schemeClr val="dk1"/>
                </a:solidFill>
                <a:latin typeface="Calibri"/>
                <a:ea typeface="Calibri"/>
                <a:cs typeface="Calibri"/>
                <a:sym typeface="Calibri"/>
              </a:rPr>
              <a:t>perfect environment for enhancing their growth, using research based strategies that guide </a:t>
            </a:r>
            <a:r>
              <a:rPr lang="en-US" sz="1200" b="0" i="1" u="none" strike="noStrike" cap="none" baseline="0" dirty="0" smtClean="0">
                <a:solidFill>
                  <a:schemeClr val="dk1"/>
                </a:solidFill>
                <a:latin typeface="Calibri"/>
                <a:ea typeface="Calibri"/>
                <a:cs typeface="Calibri"/>
                <a:sym typeface="Calibri"/>
              </a:rPr>
              <a:t>students</a:t>
            </a:r>
          </a:p>
          <a:p>
            <a:pPr marL="0" marR="0" lvl="0" indent="0" algn="l" rtl="0">
              <a:spcBef>
                <a:spcPts val="0"/>
              </a:spcBef>
              <a:buSzPct val="25000"/>
              <a:buNone/>
            </a:pPr>
            <a:r>
              <a:rPr lang="en-US" sz="1200" b="0" i="1" u="none" strike="noStrike" cap="none" baseline="0" dirty="0" smtClean="0">
                <a:solidFill>
                  <a:schemeClr val="dk1"/>
                </a:solidFill>
                <a:latin typeface="Calibri"/>
                <a:ea typeface="Calibri"/>
                <a:cs typeface="Calibri"/>
                <a:sym typeface="Calibri"/>
              </a:rPr>
              <a:t> </a:t>
            </a:r>
            <a:r>
              <a:rPr lang="en-US" sz="1200" b="0" i="1" u="none" strike="noStrike" cap="none" baseline="0" dirty="0">
                <a:solidFill>
                  <a:schemeClr val="dk1"/>
                </a:solidFill>
                <a:latin typeface="Calibri"/>
                <a:ea typeface="Calibri"/>
                <a:cs typeface="Calibri"/>
                <a:sym typeface="Calibri"/>
              </a:rPr>
              <a:t>toward increasingly responsible and motivated behavior.”</a:t>
            </a:r>
            <a:r>
              <a:rPr lang="en-US" sz="1200" b="0" i="0" u="none" strike="noStrike" cap="none" baseline="0" dirty="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79</a:t>
            </a:fld>
            <a:endParaRPr lang="en-US" sz="1200" b="0" i="0" u="none" strike="noStrike" cap="none" baseline="0">
              <a:solidFill>
                <a:schemeClr val="dk1"/>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81</a:t>
            </a:fld>
            <a:endParaRPr lang="en-US" sz="1200" b="0" i="0" u="none" strike="noStrike" cap="none">
              <a:solidFill>
                <a:srgbClr val="000000"/>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690328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83</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480526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watching group and make tally marks when people have eyes on you. Point out one person (for example---”Mary, I am so glad to see you are following along with what we are doing.  You have had your eyes on me and seem very focused today. I am proud of you”).  Make sure to put tally marks on the chart and tell the entire group why.</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87</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43439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0F2BEDE7-4796-9C48-9329-FDD1DE5F56DC}" type="slidenum">
              <a:rPr lang="en-US" sz="1200">
                <a:solidFill>
                  <a:srgbClr val="000000"/>
                </a:solidFill>
                <a:latin typeface="Calibri" charset="0"/>
                <a:cs typeface="Calibri"/>
              </a:rPr>
              <a:pPr/>
              <a:t>7</a:t>
            </a:fld>
            <a:endParaRPr lang="en-US" sz="1200" dirty="0">
              <a:solidFill>
                <a:srgbClr val="000000"/>
              </a:solidFill>
              <a:latin typeface="Calibri" charset="0"/>
              <a:cs typeface="Calibri"/>
            </a:endParaRPr>
          </a:p>
        </p:txBody>
      </p:sp>
      <p:sp>
        <p:nvSpPr>
          <p:cNvPr id="5222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38" tIns="45769" rIns="91538" bIns="45769"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B9CE99-4122-0040-AA6B-C9CF666BAB51}" type="slidenum">
              <a:rPr lang="en-US" sz="1200">
                <a:solidFill>
                  <a:srgbClr val="000000"/>
                </a:solidFill>
                <a:latin typeface="Calibri" charset="0"/>
              </a:rPr>
              <a:pPr algn="r"/>
              <a:t>7</a:t>
            </a:fld>
            <a:endParaRPr lang="en-US" sz="1200">
              <a:solidFill>
                <a:srgbClr val="000000"/>
              </a:solidFill>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a:latin typeface="Calibri" charset="0"/>
              </a:rPr>
              <a:t>For the systems slide…build, communicate to staff, etc. this system which is defined by the data and practices.</a:t>
            </a:r>
          </a:p>
          <a:p>
            <a:pPr eaLnBrk="1" hangingPunct="1">
              <a:spcBef>
                <a:spcPct val="0"/>
              </a:spcBef>
            </a:pPr>
            <a:r>
              <a:rPr lang="en-US" dirty="0">
                <a:latin typeface="Calibri" charset="0"/>
              </a:rPr>
              <a:t>For purposes of explanation…the colors matter.</a:t>
            </a:r>
          </a:p>
          <a:p>
            <a:pPr eaLnBrk="1" hangingPunct="1">
              <a:spcBef>
                <a:spcPct val="0"/>
              </a:spcBef>
            </a:pPr>
            <a:endParaRPr lang="en-US" dirty="0">
              <a:latin typeface="Calibri" charset="0"/>
            </a:endParaRPr>
          </a:p>
          <a:p>
            <a:pPr eaLnBrk="1" hangingPunct="1">
              <a:spcBef>
                <a:spcPct val="0"/>
              </a:spcBef>
            </a:pPr>
            <a:r>
              <a:rPr lang="en-US" dirty="0">
                <a:latin typeface="Calibri" charset="0"/>
              </a:rPr>
              <a:t>Direct them back to the last triangle… do you see team based implementation? Evidence based practices? Etc. In the next two slides take them through the components.</a:t>
            </a:r>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45" name="Shape 5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89</a:t>
            </a:fld>
            <a:endParaRPr lang="en-US" sz="1200">
              <a:solidFill>
                <a:schemeClr val="dk1"/>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7" name="Shape 6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18" name="Shape 6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96</a:t>
            </a:fld>
            <a:endParaRPr lang="en-US" sz="1200">
              <a:solidFill>
                <a:schemeClr val="dk1"/>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11" name="Shape 6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97</a:t>
            </a:fld>
            <a:endParaRPr lang="en-US" sz="1200">
              <a:solidFill>
                <a:schemeClr val="dk1"/>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98</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3464969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103</a:t>
            </a:fld>
            <a:endParaRPr lang="en-US" sz="1200" b="0" i="0" u="none" strike="noStrike" cap="none">
              <a:solidFill>
                <a:srgbClr val="000000"/>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690328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35826" y="4304767"/>
            <a:ext cx="5486399" cy="43418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TRAINER NOTES:  Note the colored fonts within the list of modules; part of 2 day training reflects the coaching model.  We will train the modules in dark blue font, which is “I DO”, our work tomorrow with “mock trainings will be the “We Do” and you doing  the training back in your district will be the” You Do”.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are the 8 Classroom Management Practices that research has shown has a  positive impact on students. Each module has the practice bolded in orange font.</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We want your teachers to have effective strategies that they are all using consistently.  Tier I features are implemented within classrooms and are consistent with school-wide systems.</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(The classroom is a critical  aspect of Tier I training and includes 8 key components. These strategies maximize classroom management to allow for instructional time and less teacher stress!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1 &amp; 4 are about setting up the physical environment to minimize distractions for students, to use the physical space of the classroom as an assistant in managing student bodies and behaviors, and also how we can have a positive impact on students engagement by moving around the classroom and having brief interactions with students.</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2, 3, 5, 7 are about efficient teaching of those common classroom routines, how to do it efficiently and not over and over again, and how to provide feedback to encourage students follow those routines. Praise connected to specific behaviors is more powerful than generic praise. Group feedback, and rewards can be powerful motivators too.</a:t>
            </a:r>
          </a:p>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**Components #7 and 8 are about providing adequate level of practice for the behaviors you want to see, and how to effectively, quickly redirect these misbehaviors so they are less likely to turn into bigger behaviors.)</a:t>
            </a:r>
          </a:p>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3"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8</a:t>
            </a:fld>
            <a:endParaRPr lang="en-US" sz="1200" b="0" i="0" u="none" strike="noStrike" cap="none">
              <a:solidFill>
                <a:srgbClr val="000000"/>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smtClean="0"/>
              <a:t>12/7/2017</a:t>
            </a:r>
            <a:endParaRPr lang="en-US"/>
          </a:p>
        </p:txBody>
      </p:sp>
      <p:sp>
        <p:nvSpPr>
          <p:cNvPr id="3" name="Footer Placeholder 2"/>
          <p:cNvSpPr>
            <a:spLocks noGrp="1"/>
          </p:cNvSpPr>
          <p:nvPr>
            <p:ph type="ftr" sz="quarter" idx="14"/>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69032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6962" indent="-291139">
              <a:defRPr>
                <a:solidFill>
                  <a:schemeClr val="tx1"/>
                </a:solidFill>
                <a:latin typeface="Calibri" pitchFamily="34" charset="0"/>
              </a:defRPr>
            </a:lvl2pPr>
            <a:lvl3pPr marL="1164556" indent="-232911">
              <a:defRPr>
                <a:solidFill>
                  <a:schemeClr val="tx1"/>
                </a:solidFill>
                <a:latin typeface="Calibri" pitchFamily="34" charset="0"/>
              </a:defRPr>
            </a:lvl3pPr>
            <a:lvl4pPr marL="1630379" indent="-232911">
              <a:defRPr>
                <a:solidFill>
                  <a:schemeClr val="tx1"/>
                </a:solidFill>
                <a:latin typeface="Calibri" pitchFamily="34" charset="0"/>
              </a:defRPr>
            </a:lvl4pPr>
            <a:lvl5pPr marL="2096202" indent="-232911">
              <a:defRPr>
                <a:solidFill>
                  <a:schemeClr val="tx1"/>
                </a:solidFill>
                <a:latin typeface="Calibri" pitchFamily="34" charset="0"/>
              </a:defRPr>
            </a:lvl5pPr>
            <a:lvl6pPr marL="2562024" indent="-232911" fontAlgn="base">
              <a:spcBef>
                <a:spcPct val="0"/>
              </a:spcBef>
              <a:spcAft>
                <a:spcPct val="0"/>
              </a:spcAft>
              <a:defRPr>
                <a:solidFill>
                  <a:schemeClr val="tx1"/>
                </a:solidFill>
                <a:latin typeface="Calibri" pitchFamily="34" charset="0"/>
              </a:defRPr>
            </a:lvl6pPr>
            <a:lvl7pPr marL="3027846" indent="-232911" fontAlgn="base">
              <a:spcBef>
                <a:spcPct val="0"/>
              </a:spcBef>
              <a:spcAft>
                <a:spcPct val="0"/>
              </a:spcAft>
              <a:defRPr>
                <a:solidFill>
                  <a:schemeClr val="tx1"/>
                </a:solidFill>
                <a:latin typeface="Calibri" pitchFamily="34" charset="0"/>
              </a:defRPr>
            </a:lvl7pPr>
            <a:lvl8pPr marL="3493669" indent="-232911" fontAlgn="base">
              <a:spcBef>
                <a:spcPct val="0"/>
              </a:spcBef>
              <a:spcAft>
                <a:spcPct val="0"/>
              </a:spcAft>
              <a:defRPr>
                <a:solidFill>
                  <a:schemeClr val="tx1"/>
                </a:solidFill>
                <a:latin typeface="Calibri" pitchFamily="34" charset="0"/>
              </a:defRPr>
            </a:lvl8pPr>
            <a:lvl9pPr marL="3959491" indent="-232911" fontAlgn="base">
              <a:spcBef>
                <a:spcPct val="0"/>
              </a:spcBef>
              <a:spcAft>
                <a:spcPct val="0"/>
              </a:spcAft>
              <a:defRPr>
                <a:solidFill>
                  <a:schemeClr val="tx1"/>
                </a:solidFill>
                <a:latin typeface="Calibri" pitchFamily="34" charset="0"/>
              </a:defRPr>
            </a:lvl9pPr>
          </a:lstStyle>
          <a:p>
            <a:pPr>
              <a:defRPr/>
            </a:pPr>
            <a:fld id="{82F44A44-B90A-4F07-90E3-B1BD3F3B1C3E}" type="slidenum">
              <a:rPr lang="en-US" smtClean="0">
                <a:solidFill>
                  <a:srgbClr val="000000"/>
                </a:solidFill>
                <a:latin typeface="Arial" charset="0"/>
              </a:rPr>
              <a:pPr>
                <a:defRPr/>
              </a:pPr>
              <a:t>9</a:t>
            </a:fld>
            <a:endParaRPr lang="en-US" smtClean="0">
              <a:solidFill>
                <a:srgbClr val="000000"/>
              </a:solidFill>
              <a:latin typeface="Arial" charset="0"/>
            </a:endParaRPr>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42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Talk about how schools have implemented classroom-individual</a:t>
            </a:r>
            <a:r>
              <a:rPr lang="en-US" baseline="0" dirty="0" smtClean="0">
                <a:ea typeface="ＭＳ Ｐゴシック" pitchFamily="34" charset="-128"/>
              </a:rPr>
              <a:t> teacher, grade level/core/</a:t>
            </a:r>
            <a:r>
              <a:rPr lang="en-US" baseline="0" dirty="0" err="1" smtClean="0">
                <a:ea typeface="ＭＳ Ｐゴシック" pitchFamily="34" charset="-128"/>
              </a:rPr>
              <a:t>dept</a:t>
            </a:r>
            <a:r>
              <a:rPr lang="en-US" baseline="0" dirty="0" smtClean="0">
                <a:ea typeface="ＭＳ Ｐゴシック" pitchFamily="34" charset="-128"/>
              </a:rPr>
              <a:t> level collaboration</a:t>
            </a:r>
          </a:p>
          <a:p>
            <a:r>
              <a:rPr lang="en-US" dirty="0" smtClean="0"/>
              <a:t>Expectations are outcomes.  Rules provide clear meaning of what the expectations look like in the classroom.  </a:t>
            </a:r>
          </a:p>
          <a:p>
            <a:r>
              <a:rPr lang="en-US" dirty="0" smtClean="0"/>
              <a:t>Classroom rules/expectations are aligned with school-wide expectations, posted, and referred to regularly.  </a:t>
            </a:r>
          </a:p>
          <a:p>
            <a:pPr eaLnBrk="1" hangingPunct="1">
              <a:spcBef>
                <a:spcPct val="0"/>
              </a:spcBef>
            </a:pPr>
            <a:endParaRPr lang="en-US" dirty="0" smtClean="0">
              <a:ea typeface="ＭＳ Ｐゴシック" pitchFamily="34" charset="-128"/>
            </a:endParaRPr>
          </a:p>
        </p:txBody>
      </p:sp>
      <p:sp>
        <p:nvSpPr>
          <p:cNvPr id="2" name="Date Placeholder 1"/>
          <p:cNvSpPr>
            <a:spLocks noGrp="1"/>
          </p:cNvSpPr>
          <p:nvPr>
            <p:ph type="dt" idx="10"/>
          </p:nvPr>
        </p:nvSpPr>
        <p:spPr/>
        <p:txBody>
          <a:bodyPr/>
          <a:lstStyle/>
          <a:p>
            <a:r>
              <a:rPr lang="en-US" smtClean="0"/>
              <a:t>12/7/2017</a:t>
            </a:r>
            <a:endParaRPr lang="en-US"/>
          </a:p>
        </p:txBody>
      </p:sp>
      <p:sp>
        <p:nvSpPr>
          <p:cNvPr id="3" name="Footer Placeholder 2"/>
          <p:cNvSpPr>
            <a:spLocks noGrp="1"/>
          </p:cNvSpPr>
          <p:nvPr>
            <p:ph type="ftr" sz="quarter" idx="11"/>
          </p:nvPr>
        </p:nvSpPr>
        <p:spPr/>
        <p:txBody>
          <a:bodyPr/>
          <a:lstStyle/>
          <a:p>
            <a:r>
              <a:rPr lang="en-US" smtClean="0"/>
              <a:t>DE-PBS Tier 1 Workshop - Establishing Systems of PCBS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Start with entering</a:t>
            </a:r>
            <a:r>
              <a:rPr lang="en-US" baseline="0" dirty="0" smtClean="0"/>
              <a:t> your school-wide expectations on the left side and then add your classroom rules.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457200" indent="-457200">
              <a:buFont typeface="Arial"/>
              <a:buChar char="•"/>
            </a:pPr>
            <a:r>
              <a:rPr lang="en-US" dirty="0" smtClean="0"/>
              <a:t>The School-wide matrix includes the rules for classrooms.</a:t>
            </a:r>
          </a:p>
          <a:p>
            <a:pPr marL="457200" indent="-457200">
              <a:buFont typeface="Arial"/>
              <a:buChar char="•"/>
            </a:pPr>
            <a:r>
              <a:rPr lang="en-US" dirty="0" smtClean="0"/>
              <a:t>Classrooms then expand their matrix to also include the routines/procedures for common routines (mapped to the school-wide expectations).</a:t>
            </a:r>
          </a:p>
        </p:txBody>
      </p:sp>
      <p:sp>
        <p:nvSpPr>
          <p:cNvPr id="4" name="Slide Number Placeholder 3"/>
          <p:cNvSpPr>
            <a:spLocks noGrp="1"/>
          </p:cNvSpPr>
          <p:nvPr>
            <p:ph type="sldNum" sz="quarter" idx="10"/>
          </p:nvPr>
        </p:nvSpPr>
        <p:spPr/>
        <p:txBody>
          <a:bodyPr/>
          <a:lstStyle/>
          <a:p>
            <a:fld id="{A5C04D7D-6BCF-BF47-8CAA-5C91DED02858}" type="slidenum">
              <a:rPr lang="en-US" smtClean="0"/>
              <a:t>12</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144891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Bef>
                <a:spcPts val="0"/>
              </a:spcBef>
              <a:buClr>
                <a:schemeClr val="dk2"/>
              </a:buClr>
              <a:buSzPct val="100000"/>
              <a:buFont typeface="Arial"/>
              <a:buChar char="•"/>
            </a:pPr>
            <a:r>
              <a:rPr lang="en-US" dirty="0" smtClean="0">
                <a:solidFill>
                  <a:srgbClr val="000000"/>
                </a:solidFill>
                <a:ea typeface="Arial"/>
                <a:sym typeface="Arial"/>
              </a:rPr>
              <a:t>Involve students </a:t>
            </a:r>
          </a:p>
          <a:p>
            <a:pPr marL="457200" lvl="0" indent="-457200">
              <a:spcBef>
                <a:spcPts val="640"/>
              </a:spcBef>
              <a:buClr>
                <a:schemeClr val="dk2"/>
              </a:buClr>
              <a:buSzPct val="100000"/>
              <a:buFont typeface="Arial"/>
              <a:buChar char="•"/>
            </a:pPr>
            <a:r>
              <a:rPr lang="en-US" dirty="0" smtClean="0">
                <a:solidFill>
                  <a:srgbClr val="000000"/>
                </a:solidFill>
                <a:ea typeface="Arial"/>
                <a:sym typeface="Arial"/>
              </a:rPr>
              <a:t>Have students commit to the rules and post</a:t>
            </a:r>
          </a:p>
          <a:p>
            <a:pPr marL="457200" lvl="0" indent="-457200">
              <a:spcBef>
                <a:spcPts val="640"/>
              </a:spcBef>
              <a:buClr>
                <a:schemeClr val="dk2"/>
              </a:buClr>
              <a:buSzPct val="100000"/>
              <a:buFont typeface="Arial"/>
              <a:buChar char="•"/>
            </a:pPr>
            <a:r>
              <a:rPr lang="en-US" dirty="0" smtClean="0">
                <a:solidFill>
                  <a:srgbClr val="000000"/>
                </a:solidFill>
                <a:ea typeface="Arial"/>
                <a:sym typeface="Arial"/>
              </a:rPr>
              <a:t>Teach classroom rules by demonstrating examples and discussing non-examples</a:t>
            </a:r>
          </a:p>
          <a:p>
            <a:pPr marL="457200" lvl="0" indent="-457200">
              <a:spcBef>
                <a:spcPts val="640"/>
              </a:spcBef>
              <a:buClr>
                <a:schemeClr val="dk2"/>
              </a:buClr>
              <a:buSzPct val="100000"/>
              <a:buFont typeface="Arial"/>
              <a:buChar char="•"/>
            </a:pPr>
            <a:r>
              <a:rPr lang="en-US" dirty="0" smtClean="0">
                <a:solidFill>
                  <a:srgbClr val="000000"/>
                </a:solidFill>
                <a:ea typeface="Arial"/>
                <a:sym typeface="Arial"/>
              </a:rPr>
              <a:t>Monitor and give frequent feedback when students follow rules, procedures, pro-social skills</a:t>
            </a:r>
          </a:p>
          <a:p>
            <a:pPr marL="457200" lvl="0" indent="-457200">
              <a:spcBef>
                <a:spcPts val="640"/>
              </a:spcBef>
              <a:buClr>
                <a:schemeClr val="dk2"/>
              </a:buClr>
              <a:buSzPct val="100000"/>
              <a:buFont typeface="Arial"/>
              <a:buChar char="•"/>
            </a:pPr>
            <a:r>
              <a:rPr lang="en-US" dirty="0" smtClean="0">
                <a:solidFill>
                  <a:srgbClr val="000000"/>
                </a:solidFill>
                <a:ea typeface="Arial"/>
                <a:sym typeface="Arial"/>
              </a:rPr>
              <a:t>Share with families and others</a:t>
            </a:r>
          </a:p>
          <a:p>
            <a:endParaRPr lang="en-US" dirty="0"/>
          </a:p>
        </p:txBody>
      </p:sp>
      <p:sp>
        <p:nvSpPr>
          <p:cNvPr id="4" name="Slide Number Placeholder 3"/>
          <p:cNvSpPr>
            <a:spLocks noGrp="1"/>
          </p:cNvSpPr>
          <p:nvPr>
            <p:ph type="sldNum" sz="quarter" idx="10"/>
          </p:nvPr>
        </p:nvSpPr>
        <p:spPr/>
        <p:txBody>
          <a:bodyPr/>
          <a:lstStyle/>
          <a:p>
            <a:fld id="{A6F49CB8-DC47-1944-B573-38962F37DC36}" type="slidenum">
              <a:rPr lang="en-US" smtClean="0"/>
              <a:t>15</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400690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6"/>
                </a:solidFill>
                <a:latin typeface="Tw Cen MT"/>
                <a:cs typeface="Tw Cen MT"/>
              </a:rPr>
              <a:t>The non-examples are vague, </a:t>
            </a:r>
            <a:r>
              <a:rPr lang="en-US" b="1" dirty="0" err="1" smtClean="0">
                <a:solidFill>
                  <a:schemeClr val="accent6"/>
                </a:solidFill>
                <a:latin typeface="Tw Cen MT"/>
                <a:cs typeface="Tw Cen MT"/>
              </a:rPr>
              <a:t>unmeasurable</a:t>
            </a:r>
            <a:r>
              <a:rPr lang="en-US" b="1" dirty="0" smtClean="0">
                <a:solidFill>
                  <a:schemeClr val="accent6"/>
                </a:solidFill>
                <a:latin typeface="Tw Cen MT"/>
                <a:cs typeface="Tw Cen MT"/>
              </a:rPr>
              <a:t> and subject to interpretation. In contrast, the examples are explicit, unambiguous, and indisputable statements of appropriate behavior for the classroom. </a:t>
            </a:r>
          </a:p>
        </p:txBody>
      </p:sp>
      <p:sp>
        <p:nvSpPr>
          <p:cNvPr id="4" name="Slide Number Placeholder 3"/>
          <p:cNvSpPr>
            <a:spLocks noGrp="1"/>
          </p:cNvSpPr>
          <p:nvPr>
            <p:ph type="sldNum" sz="quarter" idx="10"/>
          </p:nvPr>
        </p:nvSpPr>
        <p:spPr/>
        <p:txBody>
          <a:bodyPr/>
          <a:lstStyle/>
          <a:p>
            <a:fld id="{A5C04D7D-6BCF-BF47-8CAA-5C91DED02858}" type="slidenum">
              <a:rPr lang="en-US" smtClean="0"/>
              <a:t>16</a:t>
            </a:fld>
            <a:endParaRPr lang="en-US"/>
          </a:p>
        </p:txBody>
      </p:sp>
      <p:sp>
        <p:nvSpPr>
          <p:cNvPr id="5" name="Date Placeholder 4"/>
          <p:cNvSpPr>
            <a:spLocks noGrp="1"/>
          </p:cNvSpPr>
          <p:nvPr>
            <p:ph type="dt" idx="11"/>
          </p:nvPr>
        </p:nvSpPr>
        <p:spPr/>
        <p:txBody>
          <a:bodyPr/>
          <a:lstStyle/>
          <a:p>
            <a:r>
              <a:rPr lang="en-US" smtClean="0"/>
              <a:t>12/7/2017</a:t>
            </a:r>
            <a:endParaRPr lang="en-US"/>
          </a:p>
        </p:txBody>
      </p:sp>
      <p:sp>
        <p:nvSpPr>
          <p:cNvPr id="6" name="Footer Placeholder 5"/>
          <p:cNvSpPr>
            <a:spLocks noGrp="1"/>
          </p:cNvSpPr>
          <p:nvPr>
            <p:ph type="ftr" sz="quarter" idx="12"/>
          </p:nvPr>
        </p:nvSpPr>
        <p:spPr/>
        <p:txBody>
          <a:bodyPr/>
          <a:lstStyle/>
          <a:p>
            <a:r>
              <a:rPr lang="en-US" smtClean="0"/>
              <a:t>DE-PBS Tier 1 Workshop - Establishing Systems of PCBS</a:t>
            </a:r>
            <a:endParaRPr lang="en-US"/>
          </a:p>
        </p:txBody>
      </p:sp>
    </p:spTree>
    <p:extLst>
      <p:ext uri="{BB962C8B-B14F-4D97-AF65-F5344CB8AC3E}">
        <p14:creationId xmlns:p14="http://schemas.microsoft.com/office/powerpoint/2010/main" val="231334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6AA21-8F2F-7B47-ACF4-D2AF37DDB13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298552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6AA21-8F2F-7B47-ACF4-D2AF37DDB13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31787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6AA21-8F2F-7B47-ACF4-D2AF37DDB13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53552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30" name="Shape 30"/>
          <p:cNvSpPr>
            <a:spLocks noGrp="1"/>
          </p:cNvSpPr>
          <p:nvPr>
            <p:ph type="body" sz="quarter" idx="13"/>
          </p:nvPr>
        </p:nvSpPr>
        <p:spPr>
          <a:xfrm>
            <a:off x="357187" y="4286250"/>
            <a:ext cx="5063133" cy="468047"/>
          </a:xfrm>
          <a:prstGeom prst="rect">
            <a:avLst/>
          </a:prstGeom>
        </p:spPr>
        <p:txBody>
          <a:bodyPr>
            <a:spAutoFit/>
          </a:bodyPr>
          <a:lstStyle>
            <a:lvl1pPr marL="0" indent="0">
              <a:lnSpc>
                <a:spcPct val="110000"/>
              </a:lnSpc>
              <a:spcBef>
                <a:spcPts val="0"/>
              </a:spcBef>
              <a:buClrTx/>
              <a:buSzTx/>
              <a:buFontTx/>
              <a:buNone/>
              <a:defRPr sz="1700" i="1"/>
            </a:lvl1pPr>
          </a:lstStyle>
          <a:p>
            <a:r>
              <a:t>Lorem Ipsum Dolor</a:t>
            </a:r>
          </a:p>
        </p:txBody>
      </p:sp>
      <p:sp>
        <p:nvSpPr>
          <p:cNvPr id="31" name="Shape 31"/>
          <p:cNvSpPr>
            <a:spLocks noGrp="1"/>
          </p:cNvSpPr>
          <p:nvPr>
            <p:ph type="pic" idx="14"/>
          </p:nvPr>
        </p:nvSpPr>
        <p:spPr>
          <a:xfrm>
            <a:off x="419696" y="445402"/>
            <a:ext cx="8304609" cy="3661173"/>
          </a:xfrm>
          <a:prstGeom prst="rect">
            <a:avLst/>
          </a:prstGeom>
          <a:ln w="9525">
            <a:round/>
          </a:ln>
        </p:spPr>
        <p:txBody>
          <a:bodyPr lIns="64291" tIns="32145" rIns="64291" bIns="32145" anchor="t">
            <a:noAutofit/>
          </a:bodyPr>
          <a:lstStyle/>
          <a:p>
            <a:endParaRPr/>
          </a:p>
        </p:txBody>
      </p:sp>
      <p:sp>
        <p:nvSpPr>
          <p:cNvPr id="32" name="Shape 32"/>
          <p:cNvSpPr>
            <a:spLocks noGrp="1"/>
          </p:cNvSpPr>
          <p:nvPr>
            <p:ph type="title"/>
          </p:nvPr>
        </p:nvSpPr>
        <p:spPr>
          <a:xfrm>
            <a:off x="357187" y="4697015"/>
            <a:ext cx="5063133" cy="1696641"/>
          </a:xfrm>
          <a:prstGeom prst="rect">
            <a:avLst/>
          </a:prstGeom>
        </p:spPr>
        <p:txBody>
          <a:bodyPr/>
          <a:lstStyle>
            <a:lvl1pPr algn="l"/>
          </a:lstStyle>
          <a:p>
            <a:r>
              <a:t>Title Text</a:t>
            </a:r>
          </a:p>
        </p:txBody>
      </p:sp>
      <p:sp>
        <p:nvSpPr>
          <p:cNvPr id="33" name="Shape 33"/>
          <p:cNvSpPr>
            <a:spLocks noGrp="1"/>
          </p:cNvSpPr>
          <p:nvPr>
            <p:ph type="body" sz="quarter" idx="1"/>
          </p:nvPr>
        </p:nvSpPr>
        <p:spPr>
          <a:xfrm>
            <a:off x="5822156" y="4697015"/>
            <a:ext cx="2982516" cy="1696641"/>
          </a:xfrm>
          <a:prstGeom prst="rect">
            <a:avLst/>
          </a:prstGeom>
        </p:spPr>
        <p:txBody>
          <a:bodyPr/>
          <a:lstStyle>
            <a:lvl1pPr marL="0" indent="0">
              <a:spcBef>
                <a:spcPts val="0"/>
              </a:spcBef>
              <a:buClrTx/>
              <a:buSzTx/>
              <a:buFontTx/>
              <a:buNone/>
              <a:defRPr sz="1700"/>
            </a:lvl1pPr>
            <a:lvl2pPr marL="0" indent="160729">
              <a:spcBef>
                <a:spcPts val="0"/>
              </a:spcBef>
              <a:buClrTx/>
              <a:buSzTx/>
              <a:buFontTx/>
              <a:buNone/>
              <a:defRPr sz="1700"/>
            </a:lvl2pPr>
            <a:lvl3pPr marL="0" indent="321457">
              <a:spcBef>
                <a:spcPts val="0"/>
              </a:spcBef>
              <a:buClrTx/>
              <a:buSzTx/>
              <a:buFontTx/>
              <a:buNone/>
              <a:defRPr sz="1700"/>
            </a:lvl3pPr>
            <a:lvl4pPr marL="0" indent="482186">
              <a:spcBef>
                <a:spcPts val="0"/>
              </a:spcBef>
              <a:buClrTx/>
              <a:buSzTx/>
              <a:buFontTx/>
              <a:buNone/>
              <a:defRPr sz="1700"/>
            </a:lvl4pPr>
            <a:lvl5pPr marL="0" indent="642915">
              <a:spcBef>
                <a:spcPts val="0"/>
              </a:spcBef>
              <a:buClrTx/>
              <a:buSzTx/>
              <a:buFontTx/>
              <a:buNone/>
              <a:defRPr sz="17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4436051" y="6509743"/>
            <a:ext cx="262969" cy="266900"/>
          </a:xfrm>
          <a:prstGeom prst="rect">
            <a:avLst/>
          </a:prstGeom>
        </p:spPr>
        <p:txBody>
          <a:bodyPr lIns="64291" tIns="32146" rIns="64291" bIns="32146"/>
          <a:lstStyle/>
          <a:p>
            <a:fld id="{86CB4B4D-7CA3-9044-876B-883B54F8677D}" type="slidenum">
              <a:t>‹#›</a:t>
            </a:fld>
            <a:endParaRPr/>
          </a:p>
        </p:txBody>
      </p:sp>
      <p:pic>
        <p:nvPicPr>
          <p:cNvPr id="11" name="Picture 10" descr="C:\Users\robh\AppData\Local\Microsoft\Windows\Temporary Internet Files\Content.Outlook\TL5IHOJ3\PBIS-Logo-v2-r0-01.png"/>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346174" y="6134696"/>
            <a:ext cx="1446609" cy="589359"/>
          </a:xfrm>
          <a:prstGeom prst="rect">
            <a:avLst/>
          </a:prstGeom>
          <a:noFill/>
          <a:ln>
            <a:noFill/>
          </a:ln>
        </p:spPr>
      </p:pic>
      <p:pic>
        <p:nvPicPr>
          <p:cNvPr id="12" name="Picture 11" descr="PPT_Corner_logo_Lg.png"/>
          <p:cNvPicPr>
            <a:picLocks noChangeAspect="1"/>
          </p:cNvPicPr>
          <p:nvPr userDrawn="1"/>
        </p:nvPicPr>
        <p:blipFill>
          <a:blip r:embed="rId3" cstate="email"/>
          <a:stretch>
            <a:fillRect/>
          </a:stretch>
        </p:blipFill>
        <p:spPr>
          <a:xfrm>
            <a:off x="462459" y="6188451"/>
            <a:ext cx="482203" cy="482203"/>
          </a:xfrm>
          <a:prstGeom prst="rect">
            <a:avLst/>
          </a:prstGeom>
        </p:spPr>
      </p:pic>
    </p:spTree>
    <p:extLst>
      <p:ext uri="{BB962C8B-B14F-4D97-AF65-F5344CB8AC3E}">
        <p14:creationId xmlns:p14="http://schemas.microsoft.com/office/powerpoint/2010/main" val="7586904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52311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xfrm>
            <a:off x="4436051" y="6509743"/>
            <a:ext cx="262969" cy="266900"/>
          </a:xfrm>
          <a:prstGeom prst="rect">
            <a:avLst/>
          </a:prstGeom>
        </p:spPr>
        <p:txBody>
          <a:bodyPr lIns="64291" tIns="32146" rIns="64291" bIns="32146"/>
          <a:lstStyle/>
          <a:p>
            <a:fld id="{86CB4B4D-7CA3-9044-876B-883B54F8677D}" type="slidenum">
              <a:t>‹#›</a:t>
            </a:fld>
            <a:endParaRPr/>
          </a:p>
        </p:txBody>
      </p:sp>
    </p:spTree>
    <p:extLst>
      <p:ext uri="{BB962C8B-B14F-4D97-AF65-F5344CB8AC3E}">
        <p14:creationId xmlns:p14="http://schemas.microsoft.com/office/powerpoint/2010/main" val="35455508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6AA21-8F2F-7B47-ACF4-D2AF37DDB13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156307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6AA21-8F2F-7B47-ACF4-D2AF37DDB139}"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375248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6AA21-8F2F-7B47-ACF4-D2AF37DDB13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406763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6AA21-8F2F-7B47-ACF4-D2AF37DDB139}"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316173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6AA21-8F2F-7B47-ACF4-D2AF37DDB139}"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43501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6AA21-8F2F-7B47-ACF4-D2AF37DDB139}"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40294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6AA21-8F2F-7B47-ACF4-D2AF37DDB13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172167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6AA21-8F2F-7B47-ACF4-D2AF37DDB139}"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12B8F-7087-7444-9FC4-EB992D12B9B5}" type="slidenum">
              <a:rPr lang="en-US" smtClean="0"/>
              <a:t>‹#›</a:t>
            </a:fld>
            <a:endParaRPr lang="en-US"/>
          </a:p>
        </p:txBody>
      </p:sp>
    </p:spTree>
    <p:extLst>
      <p:ext uri="{BB962C8B-B14F-4D97-AF65-F5344CB8AC3E}">
        <p14:creationId xmlns:p14="http://schemas.microsoft.com/office/powerpoint/2010/main" val="105721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6AA21-8F2F-7B47-ACF4-D2AF37DDB139}"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12B8F-7087-7444-9FC4-EB992D12B9B5}" type="slidenum">
              <a:rPr lang="en-US" smtClean="0"/>
              <a:t>‹#›</a:t>
            </a:fld>
            <a:endParaRPr lang="en-US"/>
          </a:p>
        </p:txBody>
      </p:sp>
    </p:spTree>
    <p:extLst>
      <p:ext uri="{BB962C8B-B14F-4D97-AF65-F5344CB8AC3E}">
        <p14:creationId xmlns:p14="http://schemas.microsoft.com/office/powerpoint/2010/main" val="337605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yanek@midatlanticpbis.org"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youtu.be/0OezuGBmyzw" TargetMode="External"/><Relationship Id="rId2" Type="http://schemas.openxmlformats.org/officeDocument/2006/relationships/hyperlink" Target="https://youtu.be/ulFGmYBzxmk" TargetMode="External"/><Relationship Id="rId1" Type="http://schemas.openxmlformats.org/officeDocument/2006/relationships/slideLayout" Target="../slideLayouts/slideLayout2.xml"/><Relationship Id="rId4" Type="http://schemas.openxmlformats.org/officeDocument/2006/relationships/hyperlink" Target="https://louisville.edu/education/abri/training.html"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sz="quarter" idx="13"/>
          </p:nvPr>
        </p:nvSpPr>
        <p:spPr>
          <a:xfrm>
            <a:off x="433387" y="4133850"/>
            <a:ext cx="5662748" cy="584745"/>
          </a:xfrm>
          <a:prstGeom prst="rect">
            <a:avLst/>
          </a:prstGeom>
        </p:spPr>
        <p:txBody>
          <a:bodyPr/>
          <a:lstStyle/>
          <a:p>
            <a:r>
              <a:rPr sz="2400" dirty="0"/>
              <a:t>Mid-Atlantic PBIS Network</a:t>
            </a:r>
          </a:p>
        </p:txBody>
      </p:sp>
      <p:pic>
        <p:nvPicPr>
          <p:cNvPr id="134" name="Picture Placeholder 133"/>
          <p:cNvPicPr>
            <a:picLocks noGrp="1"/>
          </p:cNvPicPr>
          <p:nvPr>
            <p:ph type="pic" idx="14"/>
          </p:nvPr>
        </p:nvPicPr>
        <p:blipFill>
          <a:blip r:embed="rId2">
            <a:extLst/>
          </a:blip>
          <a:stretch>
            <a:fillRect/>
          </a:stretch>
        </p:blipFill>
        <p:spPr>
          <a:xfrm>
            <a:off x="1027302" y="333756"/>
            <a:ext cx="7089397" cy="3868770"/>
          </a:xfrm>
          <a:prstGeom prst="rect">
            <a:avLst/>
          </a:prstGeom>
        </p:spPr>
      </p:pic>
      <p:sp>
        <p:nvSpPr>
          <p:cNvPr id="135" name="Shape 135"/>
          <p:cNvSpPr>
            <a:spLocks noGrp="1"/>
          </p:cNvSpPr>
          <p:nvPr>
            <p:ph type="title"/>
          </p:nvPr>
        </p:nvSpPr>
        <p:spPr>
          <a:xfrm>
            <a:off x="357187" y="4468616"/>
            <a:ext cx="5063133" cy="1696641"/>
          </a:xfrm>
          <a:prstGeom prst="rect">
            <a:avLst/>
          </a:prstGeom>
        </p:spPr>
        <p:txBody>
          <a:bodyPr/>
          <a:lstStyle/>
          <a:p>
            <a:r>
              <a:rPr sz="4600" dirty="0"/>
              <a:t>Positive Classroom Behavioral Supports</a:t>
            </a:r>
          </a:p>
        </p:txBody>
      </p:sp>
      <p:sp>
        <p:nvSpPr>
          <p:cNvPr id="136" name="Shape 136"/>
          <p:cNvSpPr>
            <a:spLocks noGrp="1"/>
          </p:cNvSpPr>
          <p:nvPr>
            <p:ph type="body" sz="quarter" idx="1"/>
          </p:nvPr>
        </p:nvSpPr>
        <p:spPr>
          <a:xfrm>
            <a:off x="5549557" y="4864100"/>
            <a:ext cx="3255115" cy="1529556"/>
          </a:xfrm>
          <a:prstGeom prst="rect">
            <a:avLst/>
          </a:prstGeom>
        </p:spPr>
        <p:txBody>
          <a:bodyPr>
            <a:normAutofit fontScale="77500" lnSpcReduction="20000"/>
          </a:bodyPr>
          <a:lstStyle/>
          <a:p>
            <a:r>
              <a:rPr sz="2800" dirty="0"/>
              <a:t>Facilitator</a:t>
            </a:r>
            <a:r>
              <a:rPr sz="2800" dirty="0" smtClean="0"/>
              <a:t>:</a:t>
            </a:r>
            <a:r>
              <a:rPr lang="en-US" sz="2800" dirty="0" smtClean="0"/>
              <a:t>  Kimberly Yanek</a:t>
            </a:r>
          </a:p>
          <a:p>
            <a:r>
              <a:rPr lang="en-US" sz="2800" dirty="0" smtClean="0">
                <a:hlinkClick r:id="rId3"/>
              </a:rPr>
              <a:t>kyanek@midatlanticpbis.org</a:t>
            </a:r>
            <a:endParaRPr lang="en-US" sz="2800" dirty="0" smtClean="0"/>
          </a:p>
          <a:p>
            <a:r>
              <a:rPr lang="en-US" sz="2800" dirty="0" smtClean="0"/>
              <a:t>   </a:t>
            </a:r>
            <a:endParaRPr sz="2800" dirty="0"/>
          </a:p>
          <a:p>
            <a:r>
              <a:rPr lang="en-US" sz="2800" dirty="0" smtClean="0"/>
              <a:t> </a:t>
            </a:r>
            <a:endParaRPr sz="1600" dirty="0"/>
          </a:p>
        </p:txBody>
      </p:sp>
    </p:spTree>
    <p:extLst>
      <p:ext uri="{BB962C8B-B14F-4D97-AF65-F5344CB8AC3E}">
        <p14:creationId xmlns:p14="http://schemas.microsoft.com/office/powerpoint/2010/main" val="260959764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ea typeface="Calibri"/>
                <a:cs typeface="Bodoni 72 Book"/>
              </a:rPr>
              <a:t>Common Language</a:t>
            </a:r>
            <a:r>
              <a:rPr lang="en-US" dirty="0" smtClean="0"/>
              <a:t>	</a:t>
            </a:r>
            <a:endParaRPr lang="en-US" dirty="0"/>
          </a:p>
        </p:txBody>
      </p:sp>
      <p:sp>
        <p:nvSpPr>
          <p:cNvPr id="3" name="Content Placeholder 2"/>
          <p:cNvSpPr>
            <a:spLocks noGrp="1"/>
          </p:cNvSpPr>
          <p:nvPr>
            <p:ph idx="1"/>
          </p:nvPr>
        </p:nvSpPr>
        <p:spPr>
          <a:xfrm>
            <a:off x="457200" y="1417638"/>
            <a:ext cx="8229600" cy="5257800"/>
          </a:xfrm>
        </p:spPr>
        <p:txBody>
          <a:bodyPr>
            <a:noAutofit/>
          </a:bodyPr>
          <a:lstStyle/>
          <a:p>
            <a:r>
              <a:rPr lang="en-US" b="1" i="1" dirty="0"/>
              <a:t>Expectations</a:t>
            </a:r>
            <a:r>
              <a:rPr lang="en-US" i="1" dirty="0"/>
              <a:t> </a:t>
            </a:r>
            <a:r>
              <a:rPr lang="en-US" dirty="0"/>
              <a:t>are the school-wide outcomes (e.g., Respectful, Responsible, Safe</a:t>
            </a:r>
            <a:r>
              <a:rPr lang="en-US" dirty="0" smtClean="0"/>
              <a:t>)</a:t>
            </a:r>
          </a:p>
          <a:p>
            <a:r>
              <a:rPr lang="en-US" b="1" i="1" dirty="0" smtClean="0"/>
              <a:t>Rule</a:t>
            </a:r>
            <a:r>
              <a:rPr lang="en-US" i="1" dirty="0" smtClean="0"/>
              <a:t>s</a:t>
            </a:r>
            <a:r>
              <a:rPr lang="en-US" dirty="0" smtClean="0"/>
              <a:t> </a:t>
            </a:r>
            <a:r>
              <a:rPr lang="en-US" dirty="0"/>
              <a:t>provide clear meaning of what expectations look and sound </a:t>
            </a:r>
            <a:r>
              <a:rPr lang="en-US" dirty="0" smtClean="0"/>
              <a:t>like</a:t>
            </a:r>
          </a:p>
        </p:txBody>
      </p:sp>
    </p:spTree>
    <p:extLst>
      <p:ext uri="{BB962C8B-B14F-4D97-AF65-F5344CB8AC3E}">
        <p14:creationId xmlns:p14="http://schemas.microsoft.com/office/powerpoint/2010/main" val="37257712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Data:  Fluency and Fidelity</a:t>
            </a:r>
          </a:p>
        </p:txBody>
      </p:sp>
      <p:sp>
        <p:nvSpPr>
          <p:cNvPr id="3" name="Content Placeholder 2"/>
          <p:cNvSpPr>
            <a:spLocks noGrp="1"/>
          </p:cNvSpPr>
          <p:nvPr>
            <p:ph idx="1"/>
          </p:nvPr>
        </p:nvSpPr>
        <p:spPr/>
        <p:txBody>
          <a:bodyPr>
            <a:normAutofit/>
          </a:bodyPr>
          <a:lstStyle/>
          <a:p>
            <a:pPr marL="0" indent="0" algn="ctr">
              <a:buNone/>
            </a:pPr>
            <a:r>
              <a:rPr lang="en-US" dirty="0" smtClean="0">
                <a:ea typeface="Questrial"/>
                <a:cs typeface="Questrial"/>
                <a:sym typeface="Questrial"/>
              </a:rPr>
              <a:t>During the past 2 months, staff across grade levels reported 80 </a:t>
            </a:r>
            <a:r>
              <a:rPr lang="en-US" dirty="0">
                <a:ea typeface="Questrial"/>
                <a:cs typeface="Questrial"/>
                <a:sym typeface="Questrial"/>
              </a:rPr>
              <a:t>incidents </a:t>
            </a:r>
            <a:r>
              <a:rPr lang="en-US" dirty="0" smtClean="0">
                <a:ea typeface="Questrial"/>
                <a:cs typeface="Questrial"/>
                <a:sym typeface="Questrial"/>
              </a:rPr>
              <a:t>of </a:t>
            </a:r>
            <a:r>
              <a:rPr lang="en-US" dirty="0">
                <a:ea typeface="Questrial"/>
                <a:cs typeface="Questrial"/>
                <a:sym typeface="Questrial"/>
              </a:rPr>
              <a:t>disrespect and disruption in the classroom </a:t>
            </a:r>
            <a:r>
              <a:rPr lang="en-US" dirty="0" smtClean="0">
                <a:ea typeface="Questrial"/>
                <a:cs typeface="Questrial"/>
                <a:sym typeface="Questrial"/>
              </a:rPr>
              <a:t>for 70 </a:t>
            </a:r>
            <a:r>
              <a:rPr lang="en-US" dirty="0">
                <a:ea typeface="Questrial"/>
                <a:cs typeface="Questrial"/>
                <a:sym typeface="Questrial"/>
              </a:rPr>
              <a:t>distinct students, with the majority of incidents occurring between </a:t>
            </a:r>
            <a:r>
              <a:rPr lang="en-US" dirty="0" smtClean="0">
                <a:ea typeface="Questrial"/>
                <a:cs typeface="Questrial"/>
                <a:sym typeface="Questrial"/>
              </a:rPr>
              <a:t>1</a:t>
            </a:r>
            <a:r>
              <a:rPr lang="en-US" dirty="0">
                <a:ea typeface="Questrial"/>
                <a:cs typeface="Questrial"/>
                <a:sym typeface="Questrial"/>
              </a:rPr>
              <a:t>:30 and 3:00 mostly on Tuesday/Thursdays. Staff report that they are unsure why students might be engaging in this </a:t>
            </a:r>
            <a:r>
              <a:rPr lang="en-US" dirty="0" smtClean="0">
                <a:ea typeface="Questrial"/>
                <a:cs typeface="Questrial"/>
                <a:sym typeface="Questrial"/>
              </a:rPr>
              <a:t>behavior.</a:t>
            </a:r>
          </a:p>
          <a:p>
            <a:pPr marL="0" indent="0">
              <a:buNone/>
            </a:pPr>
            <a:endParaRPr lang="en-US" dirty="0" smtClean="0"/>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5587245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Data:  Fluency and Fidelity</a:t>
            </a:r>
          </a:p>
        </p:txBody>
      </p:sp>
      <p:sp>
        <p:nvSpPr>
          <p:cNvPr id="3" name="Content Placeholder 2"/>
          <p:cNvSpPr>
            <a:spLocks noGrp="1"/>
          </p:cNvSpPr>
          <p:nvPr>
            <p:ph idx="1"/>
          </p:nvPr>
        </p:nvSpPr>
        <p:spPr/>
        <p:txBody>
          <a:bodyPr>
            <a:normAutofit/>
          </a:bodyPr>
          <a:lstStyle/>
          <a:p>
            <a:pPr lvl="0">
              <a:lnSpc>
                <a:spcPct val="90000"/>
              </a:lnSpc>
              <a:spcBef>
                <a:spcPts val="592"/>
              </a:spcBef>
              <a:buClr>
                <a:srgbClr val="10253F"/>
              </a:buClr>
              <a:buSzPct val="98666"/>
            </a:pPr>
            <a:r>
              <a:rPr lang="en-US" dirty="0" smtClean="0">
                <a:solidFill>
                  <a:srgbClr val="000000"/>
                </a:solidFill>
                <a:ea typeface="Calibri"/>
                <a:cs typeface="Calibri"/>
                <a:sym typeface="Calibri"/>
              </a:rPr>
              <a:t>Consider </a:t>
            </a:r>
            <a:r>
              <a:rPr lang="en-US" dirty="0">
                <a:solidFill>
                  <a:srgbClr val="000000"/>
                </a:solidFill>
                <a:ea typeface="Calibri"/>
                <a:cs typeface="Calibri"/>
                <a:sym typeface="Calibri"/>
              </a:rPr>
              <a:t>keeping track </a:t>
            </a:r>
            <a:r>
              <a:rPr lang="en-US" dirty="0" smtClean="0">
                <a:solidFill>
                  <a:srgbClr val="000000"/>
                </a:solidFill>
                <a:ea typeface="Calibri"/>
                <a:cs typeface="Calibri"/>
                <a:sym typeface="Calibri"/>
              </a:rPr>
              <a:t>of class data </a:t>
            </a:r>
            <a:endParaRPr lang="en-US" dirty="0">
              <a:solidFill>
                <a:srgbClr val="000000"/>
              </a:solidFill>
              <a:ea typeface="Calibri"/>
              <a:cs typeface="Calibri"/>
              <a:sym typeface="Calibri"/>
            </a:endParaRPr>
          </a:p>
          <a:p>
            <a:pPr lvl="1">
              <a:lnSpc>
                <a:spcPct val="90000"/>
              </a:lnSpc>
              <a:spcBef>
                <a:spcPts val="518"/>
              </a:spcBef>
              <a:buClr>
                <a:srgbClr val="10253F"/>
              </a:buClr>
              <a:buSzPct val="99615"/>
            </a:pPr>
            <a:r>
              <a:rPr lang="en-US" sz="3200" dirty="0">
                <a:solidFill>
                  <a:srgbClr val="000000"/>
                </a:solidFill>
                <a:ea typeface="Calibri"/>
                <a:cs typeface="Calibri"/>
                <a:sym typeface="Calibri"/>
              </a:rPr>
              <a:t>Are there more Class points each day?</a:t>
            </a:r>
          </a:p>
          <a:p>
            <a:pPr lvl="1">
              <a:lnSpc>
                <a:spcPct val="90000"/>
              </a:lnSpc>
              <a:spcBef>
                <a:spcPts val="518"/>
              </a:spcBef>
              <a:buClr>
                <a:srgbClr val="10253F"/>
              </a:buClr>
              <a:buSzPct val="99615"/>
            </a:pPr>
            <a:r>
              <a:rPr lang="en-US" sz="3200" dirty="0">
                <a:solidFill>
                  <a:srgbClr val="000000"/>
                </a:solidFill>
                <a:ea typeface="Calibri"/>
                <a:cs typeface="Calibri"/>
                <a:sym typeface="Calibri"/>
              </a:rPr>
              <a:t>Do school-wide data reflect a reduction in </a:t>
            </a:r>
            <a:r>
              <a:rPr lang="en-US" sz="3200" dirty="0" smtClean="0">
                <a:solidFill>
                  <a:srgbClr val="000000"/>
                </a:solidFill>
                <a:ea typeface="Calibri"/>
                <a:cs typeface="Calibri"/>
                <a:sym typeface="Calibri"/>
              </a:rPr>
              <a:t>disrespect and disruption in the classroom?</a:t>
            </a:r>
            <a:endParaRPr lang="en-US" sz="3200" dirty="0">
              <a:solidFill>
                <a:srgbClr val="000000"/>
              </a:solidFill>
              <a:ea typeface="Calibri"/>
              <a:cs typeface="Calibri"/>
              <a:sym typeface="Calibri"/>
            </a:endParaRPr>
          </a:p>
          <a:p>
            <a:endParaRPr lang="en-US" dirty="0" smtClean="0"/>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34582586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Data:  Fluency and Fidelity</a:t>
            </a:r>
          </a:p>
        </p:txBody>
      </p:sp>
      <p:sp>
        <p:nvSpPr>
          <p:cNvPr id="3" name="Content Placeholder 2"/>
          <p:cNvSpPr>
            <a:spLocks noGrp="1"/>
          </p:cNvSpPr>
          <p:nvPr>
            <p:ph idx="1"/>
          </p:nvPr>
        </p:nvSpPr>
        <p:spPr/>
        <p:txBody>
          <a:bodyPr>
            <a:normAutofit fontScale="92500" lnSpcReduction="20000"/>
          </a:bodyPr>
          <a:lstStyle/>
          <a:p>
            <a:r>
              <a:rPr lang="en-US" dirty="0" smtClean="0"/>
              <a:t>Provide snapshots to staff members and ask them to chose an option for data collection on PBG (group contingency)</a:t>
            </a:r>
          </a:p>
          <a:p>
            <a:pPr lvl="1"/>
            <a:r>
              <a:rPr lang="en-US" dirty="0" smtClean="0"/>
              <a:t>Use snapshot to conduct self-assessment. Focus on a predictable time of the day when problems are occurring. Check on fluency with components of self-assessment.</a:t>
            </a:r>
          </a:p>
          <a:p>
            <a:pPr lvl="1"/>
            <a:r>
              <a:rPr lang="en-US" dirty="0" smtClean="0"/>
              <a:t>Invite a buddy/peer to observe group contingency during a challenging time, assess, and provide feedback</a:t>
            </a:r>
          </a:p>
          <a:p>
            <a:pPr lvl="1"/>
            <a:r>
              <a:rPr lang="en-US" dirty="0" smtClean="0"/>
              <a:t>Ask team members and/or coaches to conduct learning walks to assess group contingencies</a:t>
            </a:r>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18725876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Define and Teach Rules and Routines aligned with  School-wide Expectations (Classroom Matrix)</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Identify Continuum of Practices for Responding to Behavior</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Arrange orderly physical environment</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Employ Active Supervision</a:t>
            </a:r>
          </a:p>
          <a:p>
            <a:pPr marL="287331" indent="-287331">
              <a:spcBef>
                <a:spcPts val="1500"/>
              </a:spcBef>
              <a:buClr>
                <a:schemeClr val="dk2"/>
              </a:buClr>
              <a:buFont typeface="Arial"/>
              <a:buAutoNum type="arabicPeriod"/>
            </a:pPr>
            <a:r>
              <a:rPr lang="en-US" sz="1800" dirty="0">
                <a:solidFill>
                  <a:schemeClr val="dk2"/>
                </a:solidFill>
                <a:latin typeface="Questrial"/>
                <a:ea typeface="Questrial"/>
                <a:cs typeface="Questrial"/>
                <a:sym typeface="Questrial"/>
              </a:rPr>
              <a:t>Develop Class-Wide Group Contingencies</a:t>
            </a:r>
          </a:p>
          <a:p>
            <a:pPr marL="287331" indent="-287331">
              <a:spcBef>
                <a:spcPts val="1500"/>
              </a:spcBef>
              <a:buClr>
                <a:schemeClr val="dk2"/>
              </a:buClr>
              <a:buFont typeface="Noto Sans Symbols"/>
              <a:buAutoNum type="arabicPeriod"/>
            </a:pPr>
            <a:r>
              <a:rPr lang="en-US" sz="1800" b="1" dirty="0">
                <a:solidFill>
                  <a:srgbClr val="E46C0A"/>
                </a:solidFill>
                <a:latin typeface="Questrial"/>
                <a:ea typeface="Questrial"/>
                <a:cs typeface="Questrial"/>
                <a:sym typeface="Questrial"/>
              </a:rPr>
              <a:t>Provide Multiple Opportunities to Respond</a:t>
            </a:r>
          </a:p>
        </p:txBody>
      </p:sp>
      <p:sp>
        <p:nvSpPr>
          <p:cNvPr id="8" name="Shape 123"/>
          <p:cNvSpPr txBox="1">
            <a:spLocks/>
          </p:cNvSpPr>
          <p:nvPr/>
        </p:nvSpPr>
        <p:spPr>
          <a:xfrm>
            <a:off x="867192" y="1268837"/>
            <a:ext cx="2271337" cy="1648937"/>
          </a:xfrm>
          <a:prstGeom prst="rect">
            <a:avLst/>
          </a:prstGeom>
          <a:solidFill>
            <a:schemeClr val="bg2">
              <a:lumMod val="75000"/>
              <a:alpha val="30000"/>
            </a:schemeClr>
          </a:solidFill>
          <a:ln>
            <a:noFill/>
          </a:ln>
        </p:spPr>
        <p:txBody>
          <a:bodyPr vert="horz" lIns="68568" tIns="34274" rIns="68568" bIns="34274"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00"/>
                </a:solidFill>
                <a:latin typeface="Questrial"/>
                <a:ea typeface="Questrial"/>
                <a:cs typeface="Questrial"/>
                <a:sym typeface="Questrial"/>
              </a:rPr>
              <a:t>Positive Classroom Behavioral Supports</a:t>
            </a:r>
            <a:endParaRPr lang="en-US" sz="2400" b="1" u="sng" dirty="0">
              <a:solidFill>
                <a:srgbClr val="000000"/>
              </a:solidFill>
              <a:latin typeface="Questrial"/>
              <a:ea typeface="Questrial"/>
              <a:cs typeface="Questrial"/>
              <a:sym typeface="Questrial"/>
            </a:endParaRPr>
          </a:p>
        </p:txBody>
      </p:sp>
      <p:pic>
        <p:nvPicPr>
          <p:cNvPr id="9" name="Picture 8" descr="Screen Shot 2017-12-02 at 4.01.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3" y="23392"/>
            <a:ext cx="1089442" cy="1128075"/>
          </a:xfrm>
          <a:prstGeom prst="rect">
            <a:avLst/>
          </a:prstGeom>
        </p:spPr>
      </p:pic>
    </p:spTree>
    <p:extLst>
      <p:ext uri="{BB962C8B-B14F-4D97-AF65-F5344CB8AC3E}">
        <p14:creationId xmlns:p14="http://schemas.microsoft.com/office/powerpoint/2010/main" val="39680922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Opportunities to Respond (OTRs)</a:t>
            </a:r>
          </a:p>
        </p:txBody>
      </p:sp>
      <p:sp>
        <p:nvSpPr>
          <p:cNvPr id="3" name="Content Placeholder 2"/>
          <p:cNvSpPr>
            <a:spLocks noGrp="1"/>
          </p:cNvSpPr>
          <p:nvPr>
            <p:ph idx="1"/>
          </p:nvPr>
        </p:nvSpPr>
        <p:spPr/>
        <p:txBody>
          <a:bodyPr>
            <a:normAutofit fontScale="85000" lnSpcReduction="10000"/>
          </a:bodyPr>
          <a:lstStyle/>
          <a:p>
            <a:r>
              <a:rPr lang="en-US" b="1" dirty="0"/>
              <a:t>An Opportunity to Respond (OTR) </a:t>
            </a:r>
            <a:r>
              <a:rPr lang="en-US" dirty="0"/>
              <a:t>is a teacher behavior (e.g., asking a question, making a request, presenting a task) that solicits an </a:t>
            </a:r>
            <a:r>
              <a:rPr lang="en-US" i="1" dirty="0"/>
              <a:t>observable response</a:t>
            </a:r>
            <a:r>
              <a:rPr lang="en-US" dirty="0"/>
              <a:t> from a student (e.g., verbal, written, gesture). </a:t>
            </a:r>
            <a:endParaRPr lang="en-US" dirty="0" smtClean="0"/>
          </a:p>
          <a:p>
            <a:r>
              <a:rPr lang="en-US" dirty="0" smtClean="0"/>
              <a:t>Two </a:t>
            </a:r>
            <a:r>
              <a:rPr lang="en-US" dirty="0"/>
              <a:t>important, evidence-based principles:  provide </a:t>
            </a:r>
            <a:r>
              <a:rPr lang="en-US" i="1" dirty="0"/>
              <a:t>high rates</a:t>
            </a:r>
            <a:r>
              <a:rPr lang="en-US" dirty="0"/>
              <a:t> of a </a:t>
            </a:r>
            <a:r>
              <a:rPr lang="en-US" i="1" dirty="0"/>
              <a:t>variety</a:t>
            </a:r>
            <a:r>
              <a:rPr lang="en-US" dirty="0"/>
              <a:t> of OTRs. </a:t>
            </a:r>
          </a:p>
          <a:p>
            <a:endParaRPr lang="en-US" dirty="0"/>
          </a:p>
          <a:p>
            <a:endParaRPr lang="en-US" dirty="0" smtClean="0"/>
          </a:p>
          <a:p>
            <a:endParaRPr lang="en-US" dirty="0"/>
          </a:p>
          <a:p>
            <a:endParaRPr lang="en-US" dirty="0" smtClean="0"/>
          </a:p>
          <a:p>
            <a:pPr marL="0" indent="0" algn="r">
              <a:buNone/>
            </a:pPr>
            <a:r>
              <a:rPr lang="en-US" sz="1800" dirty="0" smtClean="0"/>
              <a:t>(</a:t>
            </a:r>
            <a:r>
              <a:rPr lang="en-US" sz="1800" dirty="0" err="1" smtClean="0"/>
              <a:t>Sprick</a:t>
            </a:r>
            <a:r>
              <a:rPr lang="en-US" sz="1800" dirty="0" smtClean="0"/>
              <a:t>, Knight, </a:t>
            </a:r>
            <a:r>
              <a:rPr lang="en-US" sz="1800" dirty="0" err="1" smtClean="0"/>
              <a:t>Reinke</a:t>
            </a:r>
            <a:r>
              <a:rPr lang="en-US" sz="1800" dirty="0" smtClean="0"/>
              <a:t>, &amp; </a:t>
            </a:r>
            <a:r>
              <a:rPr lang="en-US" sz="1800" dirty="0" err="1" smtClean="0"/>
              <a:t>McKale</a:t>
            </a:r>
            <a:r>
              <a:rPr lang="en-US" sz="1800" dirty="0" smtClean="0"/>
              <a:t>, 2006)</a:t>
            </a:r>
            <a:endParaRPr lang="en-US" sz="1800" dirty="0"/>
          </a:p>
        </p:txBody>
      </p:sp>
    </p:spTree>
    <p:extLst>
      <p:ext uri="{BB962C8B-B14F-4D97-AF65-F5344CB8AC3E}">
        <p14:creationId xmlns:p14="http://schemas.microsoft.com/office/powerpoint/2010/main" val="32547303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457200" y="3943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solidFill>
                  <a:srgbClr val="1F497D"/>
                </a:solidFill>
              </a:rPr>
              <a:t>Rationale for Providing OTR</a:t>
            </a:r>
          </a:p>
        </p:txBody>
      </p:sp>
      <p:sp>
        <p:nvSpPr>
          <p:cNvPr id="658" name="Shape 658"/>
          <p:cNvSpPr txBox="1">
            <a:spLocks noGrp="1"/>
          </p:cNvSpPr>
          <p:nvPr>
            <p:ph type="body" idx="1"/>
          </p:nvPr>
        </p:nvSpPr>
        <p:spPr>
          <a:xfrm>
            <a:off x="347455" y="1157523"/>
            <a:ext cx="8796545" cy="528691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700" b="0" i="0" u="none" strike="noStrike" cap="none" dirty="0">
                <a:solidFill>
                  <a:srgbClr val="000000"/>
                </a:solidFill>
                <a:latin typeface="Calibri"/>
                <a:ea typeface="Calibri"/>
                <a:cs typeface="Calibri"/>
                <a:sym typeface="Calibri"/>
              </a:rPr>
              <a:t>More time students are involved, more </a:t>
            </a:r>
            <a:r>
              <a:rPr lang="en-US" sz="2700" b="0" i="1" u="sng" strike="noStrike" cap="none" dirty="0">
                <a:solidFill>
                  <a:srgbClr val="000000"/>
                </a:solidFill>
                <a:latin typeface="Calibri"/>
                <a:ea typeface="Calibri"/>
                <a:cs typeface="Calibri"/>
                <a:sym typeface="Calibri"/>
              </a:rPr>
              <a:t>learning</a:t>
            </a:r>
            <a:r>
              <a:rPr lang="en-US" sz="2700" b="0" i="0" u="none" strike="noStrike" cap="none" dirty="0">
                <a:solidFill>
                  <a:srgbClr val="000000"/>
                </a:solidFill>
                <a:latin typeface="Calibri"/>
                <a:ea typeface="Calibri"/>
                <a:cs typeface="Calibri"/>
                <a:sym typeface="Calibri"/>
              </a:rPr>
              <a:t>. </a:t>
            </a:r>
          </a:p>
          <a:p>
            <a:pPr marL="342900" marR="0" lvl="0" indent="-342900" algn="l" rtl="0">
              <a:lnSpc>
                <a:spcPct val="80000"/>
              </a:lnSpc>
              <a:spcBef>
                <a:spcPts val="540"/>
              </a:spcBef>
              <a:spcAft>
                <a:spcPts val="0"/>
              </a:spcAft>
              <a:buClr>
                <a:schemeClr val="dk1"/>
              </a:buClr>
              <a:buSzPct val="100000"/>
              <a:buFont typeface="Arial"/>
              <a:buNone/>
            </a:pPr>
            <a:endParaRPr sz="2700" b="0" i="0" u="none" strike="noStrike" cap="none" dirty="0">
              <a:solidFill>
                <a:srgbClr val="000000"/>
              </a:solidFill>
              <a:latin typeface="Calibri"/>
              <a:ea typeface="Calibri"/>
              <a:cs typeface="Calibri"/>
              <a:sym typeface="Calibri"/>
            </a:endParaRP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dirty="0">
                <a:solidFill>
                  <a:srgbClr val="000000"/>
                </a:solidFill>
                <a:latin typeface="Calibri"/>
                <a:ea typeface="Calibri"/>
                <a:cs typeface="Calibri"/>
                <a:sym typeface="Calibri"/>
              </a:rPr>
              <a:t>Increased rates of responding and subsequent improved learning tend to increase the amount of content that can be </a:t>
            </a:r>
            <a:r>
              <a:rPr lang="en-US" sz="2700" b="0" i="1" u="sng" strike="noStrike" cap="none" dirty="0">
                <a:solidFill>
                  <a:srgbClr val="000000"/>
                </a:solidFill>
                <a:latin typeface="Calibri"/>
                <a:ea typeface="Calibri"/>
                <a:cs typeface="Calibri"/>
                <a:sym typeface="Calibri"/>
              </a:rPr>
              <a:t>covered</a:t>
            </a:r>
            <a:r>
              <a:rPr lang="en-US" sz="2700" b="0" i="0" u="none" strike="noStrike" cap="none" dirty="0">
                <a:solidFill>
                  <a:srgbClr val="000000"/>
                </a:solidFill>
                <a:latin typeface="Calibri"/>
                <a:ea typeface="Calibri"/>
                <a:cs typeface="Calibri"/>
                <a:sym typeface="Calibri"/>
              </a:rPr>
              <a:t>.</a:t>
            </a:r>
          </a:p>
          <a:p>
            <a:pPr marL="342900" marR="0" lvl="0" indent="-342900" algn="l" rtl="0">
              <a:lnSpc>
                <a:spcPct val="80000"/>
              </a:lnSpc>
              <a:spcBef>
                <a:spcPts val="540"/>
              </a:spcBef>
              <a:spcAft>
                <a:spcPts val="0"/>
              </a:spcAft>
              <a:buClr>
                <a:schemeClr val="dk1"/>
              </a:buClr>
              <a:buSzPct val="100000"/>
              <a:buFont typeface="Arial"/>
              <a:buNone/>
            </a:pPr>
            <a:endParaRPr sz="2700" b="0" i="0" u="none" strike="noStrike" cap="none" dirty="0">
              <a:solidFill>
                <a:srgbClr val="000000"/>
              </a:solidFill>
              <a:latin typeface="Calibri"/>
              <a:ea typeface="Calibri"/>
              <a:cs typeface="Calibri"/>
              <a:sym typeface="Calibri"/>
            </a:endParaRP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dirty="0">
                <a:solidFill>
                  <a:srgbClr val="000000"/>
                </a:solidFill>
                <a:latin typeface="Calibri"/>
                <a:ea typeface="Calibri"/>
                <a:cs typeface="Calibri"/>
                <a:sym typeface="Calibri"/>
              </a:rPr>
              <a:t>On-task behavior and correct response increase while disruptions decrease.</a:t>
            </a:r>
          </a:p>
          <a:p>
            <a:pPr marL="342900" marR="0" lvl="0" indent="-342900" algn="l" rtl="0">
              <a:lnSpc>
                <a:spcPct val="80000"/>
              </a:lnSpc>
              <a:spcBef>
                <a:spcPts val="540"/>
              </a:spcBef>
              <a:spcAft>
                <a:spcPts val="0"/>
              </a:spcAft>
              <a:buClr>
                <a:schemeClr val="dk1"/>
              </a:buClr>
              <a:buSzPct val="100000"/>
              <a:buFont typeface="Arial"/>
              <a:buNone/>
            </a:pPr>
            <a:endParaRPr sz="2700" b="0" i="0" u="none" strike="noStrike" cap="none" dirty="0">
              <a:solidFill>
                <a:srgbClr val="000000"/>
              </a:solidFill>
              <a:latin typeface="Calibri"/>
              <a:ea typeface="Calibri"/>
              <a:cs typeface="Calibri"/>
              <a:sym typeface="Calibri"/>
            </a:endParaRP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dirty="0">
                <a:solidFill>
                  <a:srgbClr val="000000"/>
                </a:solidFill>
                <a:latin typeface="Calibri"/>
                <a:ea typeface="Calibri"/>
                <a:cs typeface="Calibri"/>
                <a:sym typeface="Calibri"/>
              </a:rPr>
              <a:t>Shown to improve reading and math performance.</a:t>
            </a:r>
          </a:p>
          <a:p>
            <a:pPr marL="342900" marR="0" lvl="0" indent="-342900" algn="l" rtl="0">
              <a:lnSpc>
                <a:spcPct val="80000"/>
              </a:lnSpc>
              <a:spcBef>
                <a:spcPts val="540"/>
              </a:spcBef>
              <a:spcAft>
                <a:spcPts val="0"/>
              </a:spcAft>
              <a:buClr>
                <a:schemeClr val="dk1"/>
              </a:buClr>
              <a:buSzPct val="100000"/>
              <a:buFont typeface="Arial"/>
              <a:buNone/>
            </a:pPr>
            <a:endParaRPr sz="2700" b="0" i="0" u="none" strike="noStrike" cap="none" dirty="0">
              <a:solidFill>
                <a:srgbClr val="000000"/>
              </a:solidFill>
              <a:latin typeface="Calibri"/>
              <a:ea typeface="Calibri"/>
              <a:cs typeface="Calibri"/>
              <a:sym typeface="Calibri"/>
            </a:endParaRP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dirty="0">
                <a:solidFill>
                  <a:srgbClr val="000000"/>
                </a:solidFill>
                <a:latin typeface="Calibri"/>
                <a:ea typeface="Calibri"/>
                <a:cs typeface="Calibri"/>
                <a:sym typeface="Calibri"/>
              </a:rPr>
              <a:t>Provides continual feedback for the teacher on student learning and the effectiveness of teaching strategies.</a:t>
            </a:r>
          </a:p>
          <a:p>
            <a:pPr marL="0" indent="0">
              <a:buNone/>
            </a:pPr>
            <a:endParaRPr lang="en-US" sz="2000" dirty="0"/>
          </a:p>
          <a:p>
            <a:pPr marL="0" indent="0">
              <a:buNone/>
            </a:pPr>
            <a:r>
              <a:rPr lang="en-US" sz="1200" dirty="0"/>
              <a:t>(</a:t>
            </a:r>
            <a:r>
              <a:rPr lang="en-US" sz="1200" dirty="0" err="1"/>
              <a:t>Barbetta</a:t>
            </a:r>
            <a:r>
              <a:rPr lang="en-US" sz="1200" dirty="0"/>
              <a:t>, Heron, &amp; Howard, 1993; </a:t>
            </a:r>
            <a:r>
              <a:rPr lang="en-US" sz="1200" dirty="0" err="1"/>
              <a:t>Carnine</a:t>
            </a:r>
            <a:r>
              <a:rPr lang="en-US" sz="1200" dirty="0"/>
              <a:t>, 1976; </a:t>
            </a:r>
            <a:r>
              <a:rPr lang="en-US" sz="1200" dirty="0" err="1"/>
              <a:t>Heward</a:t>
            </a:r>
            <a:r>
              <a:rPr lang="en-US" sz="1200" dirty="0"/>
              <a:t>, 1994; Sutherland, Alder, &amp; Gunter, 2003; Sutherland &amp; </a:t>
            </a:r>
            <a:r>
              <a:rPr lang="en-US" sz="1200" dirty="0" err="1"/>
              <a:t>Wehby</a:t>
            </a:r>
            <a:r>
              <a:rPr lang="en-US" sz="1200" dirty="0"/>
              <a:t>, 2001; West &amp; Sloane, 1986).</a:t>
            </a:r>
          </a:p>
          <a:p>
            <a:pPr marL="342900" marR="0" lvl="0" indent="-177800" algn="l" rtl="0">
              <a:lnSpc>
                <a:spcPct val="80000"/>
              </a:lnSpc>
              <a:spcBef>
                <a:spcPts val="544"/>
              </a:spcBef>
              <a:buClr>
                <a:schemeClr val="dk1"/>
              </a:buClr>
              <a:buSzPct val="25000"/>
              <a:buFont typeface="Arial"/>
              <a:buNone/>
            </a:pPr>
            <a:endParaRPr sz="27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3329878"/>
      </p:ext>
    </p:extLst>
  </p:cSld>
  <p:clrMapOvr>
    <a:masterClrMapping/>
  </p:clrMapOvr>
  <p:transition spd="slow">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High Rates of OTRs</a:t>
            </a:r>
          </a:p>
        </p:txBody>
      </p:sp>
      <p:sp>
        <p:nvSpPr>
          <p:cNvPr id="3" name="Content Placeholder 2"/>
          <p:cNvSpPr>
            <a:spLocks noGrp="1"/>
          </p:cNvSpPr>
          <p:nvPr>
            <p:ph idx="1"/>
          </p:nvPr>
        </p:nvSpPr>
        <p:spPr/>
        <p:txBody>
          <a:bodyPr>
            <a:normAutofit fontScale="92500"/>
          </a:bodyPr>
          <a:lstStyle/>
          <a:p>
            <a:r>
              <a:rPr lang="en-US" dirty="0" smtClean="0"/>
              <a:t>Research </a:t>
            </a:r>
            <a:r>
              <a:rPr lang="en-US" dirty="0"/>
              <a:t>indicates that using high rates of OTRs during instruction results in </a:t>
            </a:r>
            <a:r>
              <a:rPr lang="en-US" i="1" dirty="0"/>
              <a:t>increases</a:t>
            </a:r>
            <a:r>
              <a:rPr lang="en-US" dirty="0"/>
              <a:t> in accurate academic responses and desired behaviors and </a:t>
            </a:r>
            <a:r>
              <a:rPr lang="en-US" i="1" dirty="0"/>
              <a:t>decreases</a:t>
            </a:r>
            <a:r>
              <a:rPr lang="en-US" dirty="0"/>
              <a:t> in undesired behaviors.    </a:t>
            </a:r>
          </a:p>
          <a:p>
            <a:pPr lvl="0"/>
            <a:r>
              <a:rPr lang="en-US" dirty="0"/>
              <a:t>Plan for using high rates of OTRs during instruction and use academic and social behavior data to monitor effectiveness and make adjustments to rate and variety of OTRs accordingly.</a:t>
            </a:r>
          </a:p>
          <a:p>
            <a:endParaRPr lang="en-US" dirty="0"/>
          </a:p>
        </p:txBody>
      </p:sp>
    </p:spTree>
    <p:extLst>
      <p:ext uri="{BB962C8B-B14F-4D97-AF65-F5344CB8AC3E}">
        <p14:creationId xmlns:p14="http://schemas.microsoft.com/office/powerpoint/2010/main" val="113202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Use a Variety of OTRs</a:t>
            </a:r>
          </a:p>
        </p:txBody>
      </p:sp>
      <p:sp>
        <p:nvSpPr>
          <p:cNvPr id="3" name="Content Placeholder 2"/>
          <p:cNvSpPr>
            <a:spLocks noGrp="1"/>
          </p:cNvSpPr>
          <p:nvPr>
            <p:ph idx="1"/>
          </p:nvPr>
        </p:nvSpPr>
        <p:spPr/>
        <p:txBody>
          <a:bodyPr>
            <a:normAutofit fontScale="92500" lnSpcReduction="20000"/>
          </a:bodyPr>
          <a:lstStyle/>
          <a:p>
            <a:r>
              <a:rPr lang="en-US" dirty="0" smtClean="0"/>
              <a:t>Choose </a:t>
            </a:r>
            <a:r>
              <a:rPr lang="en-US" dirty="0"/>
              <a:t>OTRs that request a response from </a:t>
            </a:r>
            <a:r>
              <a:rPr lang="en-US" i="1" dirty="0"/>
              <a:t>most</a:t>
            </a:r>
            <a:r>
              <a:rPr lang="en-US" dirty="0"/>
              <a:t> or </a:t>
            </a:r>
            <a:r>
              <a:rPr lang="en-US" i="1" dirty="0"/>
              <a:t>all</a:t>
            </a:r>
            <a:r>
              <a:rPr lang="en-US" dirty="0"/>
              <a:t> students (mixed or unison responding) and that allow a teacher to identify student understanding/accuracy (e.g., response cards, dry-erase boards). </a:t>
            </a:r>
            <a:endParaRPr lang="en-US" dirty="0" smtClean="0"/>
          </a:p>
          <a:p>
            <a:r>
              <a:rPr lang="en-US" dirty="0" smtClean="0"/>
              <a:t>Use </a:t>
            </a:r>
            <a:r>
              <a:rPr lang="en-US" dirty="0"/>
              <a:t>data to guide planning and use of different types of OTRs that support instructional activities. </a:t>
            </a:r>
            <a:endParaRPr lang="en-US" dirty="0" smtClean="0"/>
          </a:p>
          <a:p>
            <a:r>
              <a:rPr lang="en-US" dirty="0" smtClean="0"/>
              <a:t>Define </a:t>
            </a:r>
            <a:r>
              <a:rPr lang="en-US" dirty="0"/>
              <a:t>and teach procedures for using different types of OTRs (e.g., storing, collecting, using OTR materials, as well as, listening, response signals, volume levels).</a:t>
            </a:r>
          </a:p>
          <a:p>
            <a:endParaRPr lang="en-US" dirty="0"/>
          </a:p>
        </p:txBody>
      </p:sp>
    </p:spTree>
    <p:extLst>
      <p:ext uri="{BB962C8B-B14F-4D97-AF65-F5344CB8AC3E}">
        <p14:creationId xmlns:p14="http://schemas.microsoft.com/office/powerpoint/2010/main" val="38744055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Types of OTRs</a:t>
            </a:r>
          </a:p>
        </p:txBody>
      </p:sp>
      <p:sp>
        <p:nvSpPr>
          <p:cNvPr id="3" name="Content Placeholder 2"/>
          <p:cNvSpPr>
            <a:spLocks noGrp="1"/>
          </p:cNvSpPr>
          <p:nvPr>
            <p:ph idx="1"/>
          </p:nvPr>
        </p:nvSpPr>
        <p:spPr/>
        <p:txBody>
          <a:bodyPr/>
          <a:lstStyle/>
          <a:p>
            <a:r>
              <a:rPr lang="en-US" dirty="0" smtClean="0"/>
              <a:t>Individual Responding</a:t>
            </a:r>
          </a:p>
          <a:p>
            <a:r>
              <a:rPr lang="en-US" dirty="0" smtClean="0"/>
              <a:t>Unison Responding</a:t>
            </a:r>
          </a:p>
          <a:p>
            <a:r>
              <a:rPr lang="en-US" dirty="0" smtClean="0"/>
              <a:t>Mixed Responding</a:t>
            </a:r>
            <a:endParaRPr lang="en-US" dirty="0"/>
          </a:p>
        </p:txBody>
      </p:sp>
    </p:spTree>
    <p:extLst>
      <p:ext uri="{BB962C8B-B14F-4D97-AF65-F5344CB8AC3E}">
        <p14:creationId xmlns:p14="http://schemas.microsoft.com/office/powerpoint/2010/main" val="41461327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Individual Responding</a:t>
            </a:r>
          </a:p>
        </p:txBody>
      </p:sp>
      <p:sp>
        <p:nvSpPr>
          <p:cNvPr id="3" name="Content Placeholder 2"/>
          <p:cNvSpPr>
            <a:spLocks noGrp="1"/>
          </p:cNvSpPr>
          <p:nvPr>
            <p:ph idx="1"/>
          </p:nvPr>
        </p:nvSpPr>
        <p:spPr/>
        <p:txBody>
          <a:bodyPr>
            <a:normAutofit lnSpcReduction="10000"/>
          </a:bodyPr>
          <a:lstStyle/>
          <a:p>
            <a:r>
              <a:rPr lang="en-US" dirty="0"/>
              <a:t>Teacher asks question, and randomly selects student name to answer question (avoids same students always responding).</a:t>
            </a:r>
          </a:p>
          <a:p>
            <a:r>
              <a:rPr lang="en-US" dirty="0" smtClean="0"/>
              <a:t>Teacher </a:t>
            </a:r>
            <a:r>
              <a:rPr lang="en-US" dirty="0"/>
              <a:t>asks question and students “turn-and-talk” with a peer before teacher selects a student to answer.</a:t>
            </a:r>
          </a:p>
          <a:p>
            <a:r>
              <a:rPr lang="en-US" dirty="0" smtClean="0"/>
              <a:t>Set </a:t>
            </a:r>
            <a:r>
              <a:rPr lang="en-US" dirty="0"/>
              <a:t>all students up for success (e.g. pre-teach questions and possible responses to students struggling in advance) </a:t>
            </a:r>
          </a:p>
        </p:txBody>
      </p:sp>
    </p:spTree>
    <p:extLst>
      <p:ext uri="{BB962C8B-B14F-4D97-AF65-F5344CB8AC3E}">
        <p14:creationId xmlns:p14="http://schemas.microsoft.com/office/powerpoint/2010/main" val="60097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ea typeface="Calibri"/>
                <a:cs typeface="Bodoni 72 Book"/>
              </a:rPr>
              <a:t>Common Language</a:t>
            </a:r>
            <a:r>
              <a:rPr lang="en-US" dirty="0" smtClean="0"/>
              <a:t>	</a:t>
            </a:r>
            <a:endParaRPr lang="en-US" dirty="0"/>
          </a:p>
        </p:txBody>
      </p:sp>
      <p:sp>
        <p:nvSpPr>
          <p:cNvPr id="3" name="Content Placeholder 2"/>
          <p:cNvSpPr>
            <a:spLocks noGrp="1"/>
          </p:cNvSpPr>
          <p:nvPr>
            <p:ph idx="1"/>
          </p:nvPr>
        </p:nvSpPr>
        <p:spPr>
          <a:xfrm>
            <a:off x="457200" y="1417638"/>
            <a:ext cx="8229600" cy="5257800"/>
          </a:xfrm>
        </p:spPr>
        <p:txBody>
          <a:bodyPr>
            <a:noAutofit/>
          </a:bodyPr>
          <a:lstStyle/>
          <a:p>
            <a:r>
              <a:rPr lang="en-US" b="1" i="1" dirty="0" smtClean="0"/>
              <a:t>Procedure</a:t>
            </a:r>
            <a:r>
              <a:rPr lang="en-US" i="1" dirty="0" smtClean="0"/>
              <a:t>s</a:t>
            </a:r>
            <a:r>
              <a:rPr lang="en-US" dirty="0" smtClean="0"/>
              <a:t> </a:t>
            </a:r>
            <a:r>
              <a:rPr lang="en-US" dirty="0"/>
              <a:t>define tasks for accomplishing classroom tasks (</a:t>
            </a:r>
            <a:r>
              <a:rPr lang="en-US" dirty="0" err="1"/>
              <a:t>e.g</a:t>
            </a:r>
            <a:r>
              <a:rPr lang="en-US" dirty="0"/>
              <a:t>, what do conversation, movement, asking for help look and sound like during different instructional times or other activities in the classroom</a:t>
            </a:r>
            <a:r>
              <a:rPr lang="en-US" dirty="0" smtClean="0"/>
              <a:t>)</a:t>
            </a:r>
          </a:p>
          <a:p>
            <a:r>
              <a:rPr lang="en-US" b="1" i="1" dirty="0" smtClean="0"/>
              <a:t>Routines</a:t>
            </a:r>
            <a:r>
              <a:rPr lang="en-US" b="1" dirty="0" smtClean="0"/>
              <a:t> </a:t>
            </a:r>
            <a:r>
              <a:rPr lang="en-US" dirty="0"/>
              <a:t>are habits formed from practicing procedures. A dependable system of rules and procedures provides a safe and predictable environment for students and supports them to be engaged with </a:t>
            </a:r>
            <a:r>
              <a:rPr lang="en-US" dirty="0" smtClean="0"/>
              <a:t>learning </a:t>
            </a:r>
            <a:endParaRPr lang="en-US" dirty="0"/>
          </a:p>
        </p:txBody>
      </p:sp>
    </p:spTree>
    <p:extLst>
      <p:ext uri="{BB962C8B-B14F-4D97-AF65-F5344CB8AC3E}">
        <p14:creationId xmlns:p14="http://schemas.microsoft.com/office/powerpoint/2010/main" val="13222133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Unison Responding</a:t>
            </a:r>
          </a:p>
        </p:txBody>
      </p:sp>
      <p:sp>
        <p:nvSpPr>
          <p:cNvPr id="3" name="Content Placeholder 2"/>
          <p:cNvSpPr>
            <a:spLocks noGrp="1"/>
          </p:cNvSpPr>
          <p:nvPr>
            <p:ph idx="1"/>
          </p:nvPr>
        </p:nvSpPr>
        <p:spPr/>
        <p:txBody>
          <a:bodyPr>
            <a:normAutofit fontScale="92500" lnSpcReduction="10000"/>
          </a:bodyPr>
          <a:lstStyle/>
          <a:p>
            <a:r>
              <a:rPr lang="en-US" dirty="0" smtClean="0"/>
              <a:t>Teacher </a:t>
            </a:r>
            <a:r>
              <a:rPr lang="en-US" dirty="0"/>
              <a:t>ask question and all students respond at the same time. Use different ways of responding (gestures, response cards, dry-erase boards)</a:t>
            </a:r>
          </a:p>
          <a:p>
            <a:r>
              <a:rPr lang="en-US" dirty="0" smtClean="0"/>
              <a:t>Teacher </a:t>
            </a:r>
            <a:r>
              <a:rPr lang="en-US" dirty="0"/>
              <a:t>uses a routine that includes:  </a:t>
            </a:r>
          </a:p>
          <a:p>
            <a:pPr lvl="1"/>
            <a:r>
              <a:rPr lang="en-US" dirty="0"/>
              <a:t>Listen to the question</a:t>
            </a:r>
          </a:p>
          <a:p>
            <a:pPr lvl="1"/>
            <a:r>
              <a:rPr lang="en-US" dirty="0"/>
              <a:t>Think about response</a:t>
            </a:r>
          </a:p>
          <a:p>
            <a:pPr lvl="1"/>
            <a:r>
              <a:rPr lang="en-US" dirty="0"/>
              <a:t>Wait for teacher signal to respond</a:t>
            </a:r>
          </a:p>
          <a:p>
            <a:pPr lvl="1"/>
            <a:r>
              <a:rPr lang="en-US" dirty="0"/>
              <a:t>Respond using requested format (e.g., dry-erase board)</a:t>
            </a:r>
          </a:p>
          <a:p>
            <a:r>
              <a:rPr lang="en-US" i="1" dirty="0"/>
              <a:t>Typically more effective type of responding</a:t>
            </a:r>
            <a:r>
              <a:rPr lang="en-US" dirty="0"/>
              <a:t> </a:t>
            </a:r>
          </a:p>
        </p:txBody>
      </p:sp>
    </p:spTree>
    <p:extLst>
      <p:ext uri="{BB962C8B-B14F-4D97-AF65-F5344CB8AC3E}">
        <p14:creationId xmlns:p14="http://schemas.microsoft.com/office/powerpoint/2010/main" val="2652580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Mixed Responding</a:t>
            </a:r>
          </a:p>
        </p:txBody>
      </p:sp>
      <p:sp>
        <p:nvSpPr>
          <p:cNvPr id="3" name="Content Placeholder 2"/>
          <p:cNvSpPr>
            <a:spLocks noGrp="1"/>
          </p:cNvSpPr>
          <p:nvPr>
            <p:ph idx="1"/>
          </p:nvPr>
        </p:nvSpPr>
        <p:spPr/>
        <p:txBody>
          <a:bodyPr/>
          <a:lstStyle/>
          <a:p>
            <a:r>
              <a:rPr lang="en-US" dirty="0"/>
              <a:t>Teacher uses individual and unison responding OTRs</a:t>
            </a:r>
          </a:p>
          <a:p>
            <a:r>
              <a:rPr lang="en-US" dirty="0" smtClean="0"/>
              <a:t>Consider </a:t>
            </a:r>
            <a:r>
              <a:rPr lang="en-US" dirty="0"/>
              <a:t>using 70% unison responding and 30% individual responding </a:t>
            </a:r>
          </a:p>
        </p:txBody>
      </p:sp>
    </p:spTree>
    <p:extLst>
      <p:ext uri="{BB962C8B-B14F-4D97-AF65-F5344CB8AC3E}">
        <p14:creationId xmlns:p14="http://schemas.microsoft.com/office/powerpoint/2010/main" val="27610576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Other Strategies</a:t>
            </a:r>
          </a:p>
        </p:txBody>
      </p:sp>
      <p:sp>
        <p:nvSpPr>
          <p:cNvPr id="3" name="Content Placeholder 2"/>
          <p:cNvSpPr>
            <a:spLocks noGrp="1"/>
          </p:cNvSpPr>
          <p:nvPr>
            <p:ph idx="1"/>
          </p:nvPr>
        </p:nvSpPr>
        <p:spPr/>
        <p:txBody>
          <a:bodyPr>
            <a:normAutofit fontScale="92500" lnSpcReduction="10000"/>
          </a:bodyPr>
          <a:lstStyle/>
          <a:p>
            <a:r>
              <a:rPr lang="en-US" dirty="0" smtClean="0"/>
              <a:t>Peer</a:t>
            </a:r>
            <a:r>
              <a:rPr lang="en-US" dirty="0"/>
              <a:t>-to-peer OTRs</a:t>
            </a:r>
          </a:p>
          <a:p>
            <a:r>
              <a:rPr lang="en-US" dirty="0" smtClean="0"/>
              <a:t>Cooperative </a:t>
            </a:r>
            <a:r>
              <a:rPr lang="en-US" dirty="0"/>
              <a:t>learning groups</a:t>
            </a:r>
          </a:p>
          <a:p>
            <a:r>
              <a:rPr lang="en-US" dirty="0" smtClean="0"/>
              <a:t>Guided notes</a:t>
            </a:r>
          </a:p>
          <a:p>
            <a:r>
              <a:rPr lang="en-US" dirty="0" smtClean="0"/>
              <a:t>Movement (4 Corners)</a:t>
            </a:r>
            <a:endParaRPr lang="en-US" dirty="0"/>
          </a:p>
          <a:p>
            <a:pPr marL="0" indent="0">
              <a:buNone/>
            </a:pPr>
            <a:endParaRPr lang="en-US" i="1" dirty="0" smtClean="0"/>
          </a:p>
          <a:p>
            <a:pPr marL="0" indent="0" algn="ctr">
              <a:buNone/>
            </a:pPr>
            <a:r>
              <a:rPr lang="en-US" i="1" dirty="0" smtClean="0"/>
              <a:t>Be </a:t>
            </a:r>
            <a:r>
              <a:rPr lang="en-US" i="1" dirty="0"/>
              <a:t>sure to define and teach procedures for using these types of OTRs and employ active supervision to monitor academic and social behavior and active engagement of all students</a:t>
            </a:r>
            <a:r>
              <a:rPr lang="en-US" dirty="0"/>
              <a:t>. </a:t>
            </a:r>
          </a:p>
        </p:txBody>
      </p:sp>
    </p:spTree>
    <p:extLst>
      <p:ext uri="{BB962C8B-B14F-4D97-AF65-F5344CB8AC3E}">
        <p14:creationId xmlns:p14="http://schemas.microsoft.com/office/powerpoint/2010/main" val="33936031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Behavioral Pre-Correction</a:t>
            </a:r>
          </a:p>
        </p:txBody>
      </p:sp>
      <p:sp>
        <p:nvSpPr>
          <p:cNvPr id="3" name="Content Placeholder 2"/>
          <p:cNvSpPr>
            <a:spLocks noGrp="1"/>
          </p:cNvSpPr>
          <p:nvPr>
            <p:ph idx="1"/>
          </p:nvPr>
        </p:nvSpPr>
        <p:spPr/>
        <p:txBody>
          <a:bodyPr>
            <a:normAutofit lnSpcReduction="10000"/>
          </a:bodyPr>
          <a:lstStyle/>
          <a:p>
            <a:r>
              <a:rPr lang="en-US" dirty="0" smtClean="0"/>
              <a:t>Procedures for OTRs</a:t>
            </a:r>
          </a:p>
          <a:p>
            <a:pPr lvl="1"/>
            <a:r>
              <a:rPr lang="en-US" dirty="0" smtClean="0"/>
              <a:t>Requires thorough planning, organization, and modeling</a:t>
            </a:r>
          </a:p>
          <a:p>
            <a:pPr lvl="2"/>
            <a:r>
              <a:rPr lang="en-US" dirty="0" smtClean="0"/>
              <a:t>Ways to store, collect, and use OTR and OTR materials needs to be planned and taught</a:t>
            </a:r>
          </a:p>
          <a:p>
            <a:pPr lvl="1"/>
            <a:r>
              <a:rPr lang="en-US" dirty="0" smtClean="0"/>
              <a:t>Use thorough pre-corrections regarding expectations not only for responding, but for:</a:t>
            </a:r>
          </a:p>
          <a:p>
            <a:pPr lvl="2"/>
            <a:r>
              <a:rPr lang="en-US" dirty="0" smtClean="0"/>
              <a:t>Listening</a:t>
            </a:r>
          </a:p>
          <a:p>
            <a:pPr lvl="2"/>
            <a:r>
              <a:rPr lang="en-US" dirty="0" smtClean="0"/>
              <a:t>Response signals</a:t>
            </a:r>
          </a:p>
          <a:p>
            <a:pPr lvl="2"/>
            <a:r>
              <a:rPr lang="en-US" dirty="0" smtClean="0"/>
              <a:t>Volume levels</a:t>
            </a:r>
            <a:endParaRPr lang="en-US" dirty="0"/>
          </a:p>
        </p:txBody>
      </p:sp>
    </p:spTree>
    <p:extLst>
      <p:ext uri="{BB962C8B-B14F-4D97-AF65-F5344CB8AC3E}">
        <p14:creationId xmlns:p14="http://schemas.microsoft.com/office/powerpoint/2010/main" val="28348913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Tips for Implementation </a:t>
            </a:r>
          </a:p>
        </p:txBody>
      </p:sp>
      <p:sp>
        <p:nvSpPr>
          <p:cNvPr id="3" name="Content Placeholder 2"/>
          <p:cNvSpPr>
            <a:spLocks noGrp="1"/>
          </p:cNvSpPr>
          <p:nvPr>
            <p:ph idx="1"/>
          </p:nvPr>
        </p:nvSpPr>
        <p:spPr/>
        <p:txBody>
          <a:bodyPr>
            <a:normAutofit fontScale="92500" lnSpcReduction="20000"/>
          </a:bodyPr>
          <a:lstStyle/>
          <a:p>
            <a:pPr lvl="0"/>
            <a:r>
              <a:rPr lang="en-US" dirty="0"/>
              <a:t>Identify opportunities within your lesson plan to increase opportunities for students to respond</a:t>
            </a:r>
          </a:p>
          <a:p>
            <a:pPr lvl="0"/>
            <a:r>
              <a:rPr lang="en-US" dirty="0"/>
              <a:t>Identify opportunities to respond to replace single student responding through hand-raising with multiple students responding through the use of response cards, dry erase boards, electronic white boards, unison responding, gestures and apps for non-verbal responses</a:t>
            </a:r>
          </a:p>
          <a:p>
            <a:pPr lvl="0"/>
            <a:r>
              <a:rPr lang="en-US" dirty="0"/>
              <a:t>As a school or grade level/department, work collaboratively to build a collection of effective OTRs to support different types of instruction</a:t>
            </a:r>
          </a:p>
          <a:p>
            <a:endParaRPr lang="en-US" dirty="0"/>
          </a:p>
        </p:txBody>
      </p:sp>
    </p:spTree>
    <p:extLst>
      <p:ext uri="{BB962C8B-B14F-4D97-AF65-F5344CB8AC3E}">
        <p14:creationId xmlns:p14="http://schemas.microsoft.com/office/powerpoint/2010/main" val="4682176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Monitoring OTRs  </a:t>
            </a:r>
          </a:p>
        </p:txBody>
      </p:sp>
      <p:sp>
        <p:nvSpPr>
          <p:cNvPr id="3" name="Content Placeholder 2"/>
          <p:cNvSpPr>
            <a:spLocks noGrp="1"/>
          </p:cNvSpPr>
          <p:nvPr>
            <p:ph idx="1"/>
          </p:nvPr>
        </p:nvSpPr>
        <p:spPr/>
        <p:txBody>
          <a:bodyPr/>
          <a:lstStyle/>
          <a:p>
            <a:r>
              <a:rPr lang="en-US" dirty="0" smtClean="0"/>
              <a:t>To inventory your opportunities to respond</a:t>
            </a:r>
          </a:p>
          <a:p>
            <a:pPr lvl="1"/>
            <a:r>
              <a:rPr lang="en-US" dirty="0" smtClean="0"/>
              <a:t>Use seating chart, tallying to monitor rate of questions presented to each student</a:t>
            </a:r>
          </a:p>
          <a:p>
            <a:pPr lvl="1"/>
            <a:r>
              <a:rPr lang="en-US" dirty="0" smtClean="0"/>
              <a:t>Write student names on strips of paper or on popsicle sticks, drawn as questions are asked</a:t>
            </a:r>
          </a:p>
          <a:p>
            <a:pPr lvl="1"/>
            <a:r>
              <a:rPr lang="en-US" dirty="0" smtClean="0"/>
              <a:t>Use one of the strategies above and call on another student to repeat or summarize</a:t>
            </a:r>
            <a:endParaRPr lang="en-US" dirty="0"/>
          </a:p>
        </p:txBody>
      </p:sp>
    </p:spTree>
    <p:extLst>
      <p:ext uri="{BB962C8B-B14F-4D97-AF65-F5344CB8AC3E}">
        <p14:creationId xmlns:p14="http://schemas.microsoft.com/office/powerpoint/2010/main" val="42863712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Data:  Fluency and Fidelity</a:t>
            </a:r>
          </a:p>
        </p:txBody>
      </p:sp>
      <p:sp>
        <p:nvSpPr>
          <p:cNvPr id="3" name="Content Placeholder 2"/>
          <p:cNvSpPr>
            <a:spLocks noGrp="1"/>
          </p:cNvSpPr>
          <p:nvPr>
            <p:ph idx="1"/>
          </p:nvPr>
        </p:nvSpPr>
        <p:spPr/>
        <p:txBody>
          <a:bodyPr>
            <a:normAutofit fontScale="92500"/>
          </a:bodyPr>
          <a:lstStyle/>
          <a:p>
            <a:r>
              <a:rPr lang="en-US" dirty="0" smtClean="0"/>
              <a:t>Provide snapshots to staff members and ask them to chose an option for data collection on OTRs</a:t>
            </a:r>
          </a:p>
          <a:p>
            <a:pPr lvl="1"/>
            <a:r>
              <a:rPr lang="en-US" dirty="0" smtClean="0"/>
              <a:t>Use snapshot to conduct self-assessment. Consider using lesson planning time to intentionally identify what types of OTRs will be used and when.</a:t>
            </a:r>
          </a:p>
          <a:p>
            <a:pPr lvl="1"/>
            <a:r>
              <a:rPr lang="en-US" dirty="0" smtClean="0"/>
              <a:t>Invite a buddy/peer to observe use of OTRs during a challenging time, assess, and provide feedback.</a:t>
            </a:r>
          </a:p>
          <a:p>
            <a:pPr lvl="1"/>
            <a:r>
              <a:rPr lang="en-US" dirty="0" smtClean="0"/>
              <a:t>Ask team members and/or coaches to conduct learning walks to assess OTRs</a:t>
            </a:r>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2804714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59" y="251"/>
            <a:ext cx="6987106" cy="650535"/>
          </a:xfrm>
        </p:spPr>
        <p:txBody>
          <a:bodyPr>
            <a:normAutofit fontScale="90000"/>
          </a:bodyPr>
          <a:lstStyle/>
          <a:p>
            <a:r>
              <a:rPr lang="en-US" dirty="0" smtClean="0"/>
              <a:t>Sample Classroom Matrix</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8384798"/>
              </p:ext>
            </p:extLst>
          </p:nvPr>
        </p:nvGraphicFramePr>
        <p:xfrm>
          <a:off x="126344" y="592742"/>
          <a:ext cx="8911674" cy="6206668"/>
        </p:xfrm>
        <a:graphic>
          <a:graphicData uri="http://schemas.openxmlformats.org/drawingml/2006/table">
            <a:tbl>
              <a:tblPr firstRow="1" bandRow="1">
                <a:tableStyleId>{5940675A-B579-460E-94D1-54222C63F5DA}</a:tableStyleId>
              </a:tblPr>
              <a:tblGrid>
                <a:gridCol w="1319458">
                  <a:extLst>
                    <a:ext uri="{9D8B030D-6E8A-4147-A177-3AD203B41FA5}">
                      <a16:colId xmlns:a16="http://schemas.microsoft.com/office/drawing/2014/main" val="20000"/>
                    </a:ext>
                  </a:extLst>
                </a:gridCol>
                <a:gridCol w="1651099">
                  <a:extLst>
                    <a:ext uri="{9D8B030D-6E8A-4147-A177-3AD203B41FA5}">
                      <a16:colId xmlns:a16="http://schemas.microsoft.com/office/drawing/2014/main" val="20001"/>
                    </a:ext>
                  </a:extLst>
                </a:gridCol>
                <a:gridCol w="1485279">
                  <a:extLst>
                    <a:ext uri="{9D8B030D-6E8A-4147-A177-3AD203B41FA5}">
                      <a16:colId xmlns:a16="http://schemas.microsoft.com/office/drawing/2014/main" val="20002"/>
                    </a:ext>
                  </a:extLst>
                </a:gridCol>
                <a:gridCol w="1362507">
                  <a:extLst>
                    <a:ext uri="{9D8B030D-6E8A-4147-A177-3AD203B41FA5}">
                      <a16:colId xmlns:a16="http://schemas.microsoft.com/office/drawing/2014/main" val="20003"/>
                    </a:ext>
                  </a:extLst>
                </a:gridCol>
                <a:gridCol w="1608052">
                  <a:extLst>
                    <a:ext uri="{9D8B030D-6E8A-4147-A177-3AD203B41FA5}">
                      <a16:colId xmlns:a16="http://schemas.microsoft.com/office/drawing/2014/main" val="20004"/>
                    </a:ext>
                  </a:extLst>
                </a:gridCol>
                <a:gridCol w="1485279">
                  <a:extLst>
                    <a:ext uri="{9D8B030D-6E8A-4147-A177-3AD203B41FA5}">
                      <a16:colId xmlns:a16="http://schemas.microsoft.com/office/drawing/2014/main" val="20005"/>
                    </a:ext>
                  </a:extLst>
                </a:gridCol>
              </a:tblGrid>
              <a:tr h="3318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Tw Cen MT"/>
                          <a:cs typeface="Tw Cen MT"/>
                        </a:rPr>
                        <a:t>The Wilson Way</a:t>
                      </a:r>
                      <a:endParaRPr kumimoji="0" lang="en-US" sz="1800" b="1"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Classroom Rules</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anchor="b" horzOverflow="overflow">
                    <a:solidFill>
                      <a:srgbClr val="C4CDEA"/>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Classroom (Attention Signal: 1-2-3 Eyes on Me)</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extLst>
                  <a:ext uri="{0D108BD9-81ED-4DB2-BD59-A6C34878D82A}">
                    <a16:rowId xmlns:a16="http://schemas.microsoft.com/office/drawing/2014/main" val="10000"/>
                  </a:ext>
                </a:extLst>
              </a:tr>
              <a:tr h="56407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2"/>
                          </a:solidFill>
                          <a:effectLst/>
                          <a:latin typeface="Tw Cen MT"/>
                          <a:cs typeface="Tw Cen MT"/>
                        </a:rPr>
                        <a:t>When you feel upset …</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2"/>
                          </a:solidFill>
                          <a:effectLst/>
                          <a:latin typeface="Tw Cen MT"/>
                          <a:cs typeface="Tw Cen MT"/>
                        </a:rPr>
                        <a:t>Morning Routine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How to Transition/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Line Up</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Small Group Work</a:t>
                      </a:r>
                    </a:p>
                  </a:txBody>
                  <a:tcPr marL="91028" marR="91028" horzOverflow="overflow">
                    <a:solidFill>
                      <a:srgbClr val="C4CDEA"/>
                    </a:solidFill>
                  </a:tcPr>
                </a:tc>
                <a:extLst>
                  <a:ext uri="{0D108BD9-81ED-4DB2-BD59-A6C34878D82A}">
                    <a16:rowId xmlns:a16="http://schemas.microsoft.com/office/drawing/2014/main" val="10001"/>
                  </a:ext>
                </a:extLst>
              </a:tr>
              <a:tr h="1759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Responsible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anchor="ctr" horzOverflow="overflow">
                    <a:solidFill>
                      <a:schemeClr val="tx2">
                        <a:lumMod val="20000"/>
                        <a:lumOff val="80000"/>
                      </a:schemeClr>
                    </a:solidFill>
                  </a:tcPr>
                </a:tc>
                <a:tc>
                  <a:txBody>
                    <a:bodyPr/>
                    <a:lstStyle/>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Stay on task</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Clean up area</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Apologize for mistakes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Recognize what you’re feeling “I feel…”</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Stop and take a few deep breaths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Turn in homework</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Put instructional materials in desk</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Put materials away</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Get materials ready for next activity</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Do your fair share</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Manage time carefully</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extLst>
                  <a:ext uri="{0D108BD9-81ED-4DB2-BD59-A6C34878D82A}">
                    <a16:rowId xmlns:a16="http://schemas.microsoft.com/office/drawing/2014/main" val="10002"/>
                  </a:ext>
                </a:extLst>
              </a:tr>
              <a:tr h="1957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Respectful</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smtClean="0">
                          <a:ln>
                            <a:noFill/>
                          </a:ln>
                          <a:solidFill>
                            <a:schemeClr val="tx2"/>
                          </a:solidFill>
                          <a:latin typeface="Tw Cen MT"/>
                          <a:cs typeface="Tw Cen MT"/>
                        </a:rPr>
                        <a:t>Raise hand</a:t>
                      </a:r>
                    </a:p>
                    <a:p>
                      <a:pPr marL="173038" indent="-173038">
                        <a:buFont typeface="Arial"/>
                        <a:buChar char="•"/>
                      </a:pPr>
                      <a:r>
                        <a:rPr lang="en-US" sz="1400" b="0" i="0" dirty="0" smtClean="0">
                          <a:ln>
                            <a:noFill/>
                          </a:ln>
                          <a:solidFill>
                            <a:schemeClr val="tx2"/>
                          </a:solidFill>
                          <a:latin typeface="Tw Cen MT"/>
                          <a:cs typeface="Tw Cen MT"/>
                        </a:rPr>
                        <a:t>Listen to speaker</a:t>
                      </a:r>
                    </a:p>
                    <a:p>
                      <a:pPr marL="173038" indent="-173038">
                        <a:buFont typeface="Arial"/>
                        <a:buChar char="•"/>
                      </a:pPr>
                      <a:r>
                        <a:rPr lang="en-US" sz="1400" b="0" i="0" dirty="0" smtClean="0">
                          <a:ln>
                            <a:noFill/>
                          </a:ln>
                          <a:solidFill>
                            <a:schemeClr val="tx2"/>
                          </a:solidFill>
                          <a:latin typeface="Tw Cen MT"/>
                          <a:cs typeface="Tw Cen MT"/>
                        </a:rPr>
                        <a:t>Follow directions</a:t>
                      </a:r>
                    </a:p>
                    <a:p>
                      <a:pPr marL="173038" indent="-173038">
                        <a:buFont typeface="Arial"/>
                        <a:buChar char="•"/>
                      </a:pPr>
                      <a:r>
                        <a:rPr lang="en-US" sz="1400" b="1" i="0" dirty="0" smtClean="0">
                          <a:ln>
                            <a:noFill/>
                          </a:ln>
                          <a:solidFill>
                            <a:schemeClr val="accent6">
                              <a:lumMod val="75000"/>
                            </a:schemeClr>
                          </a:solidFill>
                          <a:latin typeface="Tw Cen MT"/>
                          <a:cs typeface="Tw Cen MT"/>
                        </a:rPr>
                        <a:t>Use appropriate </a:t>
                      </a:r>
                      <a:r>
                        <a:rPr lang="en-US" sz="1400" b="1" i="0" kern="1200" dirty="0" smtClean="0">
                          <a:ln>
                            <a:noFill/>
                          </a:ln>
                          <a:solidFill>
                            <a:schemeClr val="accent6">
                              <a:lumMod val="75000"/>
                            </a:schemeClr>
                          </a:solidFill>
                          <a:latin typeface="Tw Cen MT"/>
                          <a:ea typeface="+mn-ea"/>
                          <a:cs typeface="Tw Cen MT"/>
                        </a:rPr>
                        <a:t>voice</a:t>
                      </a:r>
                      <a:r>
                        <a:rPr lang="en-US" sz="1400" b="1" i="0" baseline="0" dirty="0" smtClean="0">
                          <a:ln>
                            <a:noFill/>
                          </a:ln>
                          <a:solidFill>
                            <a:schemeClr val="accent6">
                              <a:lumMod val="75000"/>
                            </a:schemeClr>
                          </a:solidFill>
                          <a:latin typeface="Tw Cen MT"/>
                          <a:cs typeface="Tw Cen MT"/>
                        </a:rPr>
                        <a:t> level</a:t>
                      </a:r>
                      <a:endParaRPr lang="en-US" sz="1400" b="1" i="0" dirty="0">
                        <a:ln>
                          <a:noFill/>
                        </a:ln>
                        <a:solidFill>
                          <a:schemeClr val="accent6">
                            <a:lumMod val="75000"/>
                          </a:schemeClr>
                        </a:solidFill>
                        <a:latin typeface="Tw Cen MT"/>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rgbClr val="1F497D"/>
                          </a:solidFill>
                          <a:effectLst/>
                          <a:latin typeface="Tw Cen MT"/>
                          <a:cs typeface="Tw Cen MT"/>
                        </a:rPr>
                        <a:t>Ask for a break if you need a moment</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rgbClr val="1F497D"/>
                          </a:solidFill>
                          <a:effectLst/>
                          <a:latin typeface="Tw Cen MT"/>
                          <a:cs typeface="Tw Cen MT"/>
                        </a:rPr>
                        <a:t>Express your feelings appropriately</a:t>
                      </a:r>
                    </a:p>
                  </a:txBody>
                  <a:tcPr marL="91028" marR="91028" horzOverflow="overflow"/>
                </a:tc>
                <a:tc>
                  <a:txBody>
                    <a:bodyPr/>
                    <a:lstStyle/>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Say “good morning</a:t>
                      </a:r>
                      <a:r>
                        <a:rPr lang="en-US" sz="1300" b="0" i="0" baseline="0" dirty="0" smtClean="0">
                          <a:ln>
                            <a:noFill/>
                          </a:ln>
                          <a:solidFill>
                            <a:schemeClr val="tx2"/>
                          </a:solidFill>
                          <a:latin typeface="Tw Cen MT"/>
                          <a:cs typeface="Tw Cen MT"/>
                        </a:rPr>
                        <a:t>” to teacher and classmates</a:t>
                      </a:r>
                      <a:endParaRPr lang="en-US" sz="1300" b="0" i="0" dirty="0" smtClean="0">
                        <a:ln>
                          <a:noFill/>
                        </a:ln>
                        <a:solidFill>
                          <a:schemeClr val="tx2"/>
                        </a:solidFill>
                        <a:latin typeface="Tw Cen MT"/>
                        <a:cs typeface="Tw Cen MT"/>
                      </a:endParaRPr>
                    </a:p>
                    <a:p>
                      <a:pPr marL="285750" indent="-285750">
                        <a:spcBef>
                          <a:spcPts val="0"/>
                        </a:spcBef>
                        <a:spcAft>
                          <a:spcPts val="0"/>
                        </a:spcAft>
                        <a:buFont typeface="Wingdings" charset="2"/>
                        <a:buChar char="§"/>
                      </a:pPr>
                      <a:r>
                        <a:rPr lang="en-US" sz="1300" b="1" i="0" dirty="0" smtClean="0">
                          <a:ln>
                            <a:noFill/>
                          </a:ln>
                          <a:solidFill>
                            <a:srgbClr val="E46C0A"/>
                          </a:solidFill>
                          <a:latin typeface="Tw Cen MT"/>
                          <a:cs typeface="Tw Cen MT"/>
                        </a:rPr>
                        <a:t>Talk in soft </a:t>
                      </a:r>
                      <a:r>
                        <a:rPr lang="en-US" sz="1400" b="1" i="0" kern="1200" dirty="0" smtClean="0">
                          <a:ln>
                            <a:noFill/>
                          </a:ln>
                          <a:solidFill>
                            <a:schemeClr val="accent6">
                              <a:lumMod val="75000"/>
                            </a:schemeClr>
                          </a:solidFill>
                          <a:latin typeface="Tw Cen MT"/>
                          <a:ea typeface="+mn-ea"/>
                          <a:cs typeface="Tw Cen MT"/>
                        </a:rPr>
                        <a:t>voices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Listen for direction to next activity</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1" i="0" u="none" strike="noStrike" cap="none" normalizeH="0" baseline="0" dirty="0" smtClean="0">
                          <a:ln>
                            <a:noFill/>
                          </a:ln>
                          <a:solidFill>
                            <a:srgbClr val="E46C0A"/>
                          </a:solidFill>
                          <a:effectLst/>
                          <a:latin typeface="Tw Cen MT"/>
                          <a:ea typeface="Arial" pitchFamily="-111" charset="0"/>
                          <a:cs typeface="Tw Cen MT"/>
                        </a:rPr>
                        <a:t>Be silent</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Listen to understand your peers </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Take turns speaking</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mn-ea"/>
                          <a:cs typeface="Tw Cen MT"/>
                        </a:rPr>
                        <a:t>Use kind words with feedback</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1" i="0" u="none" strike="noStrike" cap="none" normalizeH="0" baseline="0" dirty="0" smtClean="0">
                          <a:ln>
                            <a:noFill/>
                          </a:ln>
                          <a:solidFill>
                            <a:srgbClr val="E46C0A"/>
                          </a:solidFill>
                          <a:effectLst/>
                          <a:latin typeface="Tw Cen MT"/>
                          <a:ea typeface="+mn-ea"/>
                          <a:cs typeface="Tw Cen MT"/>
                        </a:rPr>
                        <a:t>Speak only to group members</a:t>
                      </a:r>
                      <a:endParaRPr kumimoji="0" lang="en-US" sz="1300" b="1" i="0" u="none" strike="noStrike" cap="none" normalizeH="0" baseline="0" dirty="0" smtClean="0">
                        <a:ln>
                          <a:noFill/>
                        </a:ln>
                        <a:solidFill>
                          <a:srgbClr val="E46C0A"/>
                        </a:solidFill>
                        <a:effectLst/>
                        <a:latin typeface="Tw Cen MT"/>
                        <a:ea typeface="Arial" pitchFamily="-111" charset="0"/>
                        <a:cs typeface="Tw Cen MT"/>
                      </a:endParaRPr>
                    </a:p>
                  </a:txBody>
                  <a:tcPr marL="91028" marR="91028" horzOverflow="overflow"/>
                </a:tc>
                <a:extLst>
                  <a:ext uri="{0D108BD9-81ED-4DB2-BD59-A6C34878D82A}">
                    <a16:rowId xmlns:a16="http://schemas.microsoft.com/office/drawing/2014/main" val="10003"/>
                  </a:ext>
                </a:extLst>
              </a:tr>
              <a:tr h="1343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Safe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smtClean="0">
                          <a:ln>
                            <a:noFill/>
                          </a:ln>
                          <a:solidFill>
                            <a:schemeClr val="tx2"/>
                          </a:solidFill>
                          <a:latin typeface="Tw Cen MT"/>
                          <a:cs typeface="Tw Cen MT"/>
                        </a:rPr>
                        <a:t>Walk quietly</a:t>
                      </a:r>
                    </a:p>
                    <a:p>
                      <a:pPr marL="173038" indent="-173038">
                        <a:buFont typeface="Arial"/>
                        <a:buChar char="•"/>
                      </a:pPr>
                      <a:r>
                        <a:rPr lang="en-US" sz="1400" b="0" i="0" dirty="0" smtClean="0">
                          <a:ln>
                            <a:noFill/>
                          </a:ln>
                          <a:solidFill>
                            <a:schemeClr val="tx2"/>
                          </a:solidFill>
                          <a:latin typeface="Tw Cen MT"/>
                          <a:cs typeface="Tw Cen MT"/>
                        </a:rPr>
                        <a:t>Keep hands and feet to self</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Talk to someone if you need help</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Talk to someone if it will make you feel better</a:t>
                      </a:r>
                    </a:p>
                  </a:txBody>
                  <a:tcPr marL="91028" marR="91028" horzOverflow="overflow"/>
                </a:tc>
                <a:tc>
                  <a:txBody>
                    <a:bodyPr/>
                    <a:lstStyle/>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Put personal belongings in designated areas</a:t>
                      </a:r>
                    </a:p>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Take your seat</a:t>
                      </a:r>
                      <a:endParaRPr lang="en-US" sz="1300" b="0" i="0" dirty="0">
                        <a:ln>
                          <a:noFill/>
                        </a:ln>
                        <a:solidFill>
                          <a:schemeClr val="tx2"/>
                        </a:solidFill>
                        <a:latin typeface="Tw Cen MT"/>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Stand up</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Push in chair</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Wait for group to be called to line up</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Clean up area when time is up</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extLst>
                  <a:ext uri="{0D108BD9-81ED-4DB2-BD59-A6C34878D82A}">
                    <a16:rowId xmlns:a16="http://schemas.microsoft.com/office/drawing/2014/main" val="10004"/>
                  </a:ext>
                </a:extLst>
              </a:tr>
            </a:tbl>
          </a:graphicData>
        </a:graphic>
      </p:graphicFrame>
      <p:sp>
        <p:nvSpPr>
          <p:cNvPr id="3" name="Frame 2"/>
          <p:cNvSpPr/>
          <p:nvPr/>
        </p:nvSpPr>
        <p:spPr>
          <a:xfrm>
            <a:off x="1359942" y="769316"/>
            <a:ext cx="1908065" cy="6052665"/>
          </a:xfrm>
          <a:prstGeom prst="frame">
            <a:avLst/>
          </a:prstGeom>
          <a:solidFill>
            <a:srgbClr val="FFCC66"/>
          </a:solidFill>
          <a:ln w="12700" cmpd="sng"/>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Left Arrow 3"/>
          <p:cNvSpPr/>
          <p:nvPr/>
        </p:nvSpPr>
        <p:spPr>
          <a:xfrm rot="19164282">
            <a:off x="185371" y="434644"/>
            <a:ext cx="1791746" cy="1232448"/>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School-wide Expectations</a:t>
            </a:r>
            <a:endParaRPr lang="en-US" b="1" dirty="0">
              <a:solidFill>
                <a:srgbClr val="000000"/>
              </a:solidFill>
            </a:endParaRPr>
          </a:p>
        </p:txBody>
      </p:sp>
      <p:sp>
        <p:nvSpPr>
          <p:cNvPr id="6" name="Left Arrow 5"/>
          <p:cNvSpPr/>
          <p:nvPr/>
        </p:nvSpPr>
        <p:spPr>
          <a:xfrm>
            <a:off x="2846815" y="2903005"/>
            <a:ext cx="1903293" cy="1190530"/>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Classroom Rules</a:t>
            </a:r>
            <a:endParaRPr lang="en-US" b="1" dirty="0">
              <a:solidFill>
                <a:srgbClr val="000000"/>
              </a:solidFill>
            </a:endParaRPr>
          </a:p>
        </p:txBody>
      </p:sp>
      <p:sp>
        <p:nvSpPr>
          <p:cNvPr id="7" name="Left Arrow 6"/>
          <p:cNvSpPr/>
          <p:nvPr/>
        </p:nvSpPr>
        <p:spPr>
          <a:xfrm rot="20115101">
            <a:off x="7198964" y="117385"/>
            <a:ext cx="1982208" cy="1066801"/>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Classroom Routines</a:t>
            </a:r>
            <a:endParaRPr lang="en-US" b="1" dirty="0">
              <a:solidFill>
                <a:srgbClr val="000000"/>
              </a:solidFill>
            </a:endParaRPr>
          </a:p>
        </p:txBody>
      </p:sp>
      <p:sp>
        <p:nvSpPr>
          <p:cNvPr id="9" name="Left Arrow 8"/>
          <p:cNvSpPr/>
          <p:nvPr/>
        </p:nvSpPr>
        <p:spPr>
          <a:xfrm rot="20115101">
            <a:off x="3884978" y="-13122"/>
            <a:ext cx="2092176" cy="1317201"/>
          </a:xfrm>
          <a:prstGeom prst="leftArrow">
            <a:avLst>
              <a:gd name="adj1" fmla="val 50000"/>
              <a:gd name="adj2" fmla="val 49570"/>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Pro-social/Social Emotional  </a:t>
            </a:r>
            <a:endParaRPr lang="en-US" b="1" dirty="0">
              <a:solidFill>
                <a:srgbClr val="000000"/>
              </a:solidFill>
            </a:endParaRPr>
          </a:p>
        </p:txBody>
      </p:sp>
    </p:spTree>
    <p:extLst>
      <p:ext uri="{BB962C8B-B14F-4D97-AF65-F5344CB8AC3E}">
        <p14:creationId xmlns:p14="http://schemas.microsoft.com/office/powerpoint/2010/main" val="10213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1F497D"/>
                </a:solidFill>
                <a:ea typeface="Calibri"/>
                <a:cs typeface="Bodoni 72 Book"/>
              </a:rPr>
              <a:t>Development of Classroom Teaching Matrix</a:t>
            </a:r>
          </a:p>
        </p:txBody>
      </p:sp>
      <p:sp>
        <p:nvSpPr>
          <p:cNvPr id="3" name="Content Placeholder 2"/>
          <p:cNvSpPr>
            <a:spLocks noGrp="1"/>
          </p:cNvSpPr>
          <p:nvPr>
            <p:ph idx="1"/>
          </p:nvPr>
        </p:nvSpPr>
        <p:spPr>
          <a:xfrm>
            <a:off x="457199" y="1600200"/>
            <a:ext cx="8414045" cy="4875434"/>
          </a:xfrm>
        </p:spPr>
        <p:txBody>
          <a:bodyPr>
            <a:normAutofit fontScale="92500"/>
          </a:bodyPr>
          <a:lstStyle/>
          <a:p>
            <a:r>
              <a:rPr lang="en-US" sz="3500" dirty="0"/>
              <a:t>Engage students in development and commitment to rules and </a:t>
            </a:r>
            <a:r>
              <a:rPr lang="en-US" sz="3500" dirty="0" smtClean="0"/>
              <a:t>procedures</a:t>
            </a:r>
          </a:p>
          <a:p>
            <a:pPr lvl="0"/>
            <a:r>
              <a:rPr lang="en-US" sz="3500" dirty="0" smtClean="0"/>
              <a:t>Make </a:t>
            </a:r>
            <a:r>
              <a:rPr lang="en-US" sz="3500" dirty="0"/>
              <a:t>a list of procedures that would help create predictability and structure in your classroom (consider problem areas or problem times such as arrival, small group work, independent work</a:t>
            </a:r>
            <a:r>
              <a:rPr lang="en-US" sz="3500" dirty="0" smtClean="0"/>
              <a:t>)</a:t>
            </a:r>
          </a:p>
          <a:p>
            <a:pPr lvl="0"/>
            <a:r>
              <a:rPr lang="en-US" sz="3500" dirty="0" smtClean="0"/>
              <a:t>Define </a:t>
            </a:r>
            <a:r>
              <a:rPr lang="en-US" sz="3500" dirty="0"/>
              <a:t>rules and procedures aligned with school-wide expectations using the </a:t>
            </a:r>
            <a:r>
              <a:rPr lang="en-US" sz="3500" dirty="0" smtClean="0"/>
              <a:t>guidelines</a:t>
            </a:r>
          </a:p>
          <a:p>
            <a:endParaRPr lang="en-US" dirty="0"/>
          </a:p>
        </p:txBody>
      </p:sp>
    </p:spTree>
    <p:extLst>
      <p:ext uri="{BB962C8B-B14F-4D97-AF65-F5344CB8AC3E}">
        <p14:creationId xmlns:p14="http://schemas.microsoft.com/office/powerpoint/2010/main" val="39185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1F497D"/>
                </a:solidFill>
                <a:ea typeface="Calibri"/>
                <a:cs typeface="Bodoni 72 Book"/>
              </a:rPr>
              <a:t>Development of Classroom Teaching Matrix</a:t>
            </a:r>
          </a:p>
        </p:txBody>
      </p:sp>
      <p:sp>
        <p:nvSpPr>
          <p:cNvPr id="3" name="Content Placeholder 2"/>
          <p:cNvSpPr>
            <a:spLocks noGrp="1"/>
          </p:cNvSpPr>
          <p:nvPr>
            <p:ph idx="1"/>
          </p:nvPr>
        </p:nvSpPr>
        <p:spPr>
          <a:xfrm>
            <a:off x="125199" y="1600200"/>
            <a:ext cx="8781817" cy="4964876"/>
          </a:xfrm>
        </p:spPr>
        <p:txBody>
          <a:bodyPr>
            <a:normAutofit fontScale="92500" lnSpcReduction="20000"/>
          </a:bodyPr>
          <a:lstStyle/>
          <a:p>
            <a:pPr lvl="0"/>
            <a:r>
              <a:rPr lang="en-US" sz="3500" dirty="0" smtClean="0"/>
              <a:t>Use </a:t>
            </a:r>
            <a:r>
              <a:rPr lang="en-US" sz="3500" dirty="0"/>
              <a:t>a teaching matrix to organize rules and procedures aligned with school-wide expectations (teacher use</a:t>
            </a:r>
            <a:r>
              <a:rPr lang="en-US" sz="3500" dirty="0" smtClean="0"/>
              <a:t>)</a:t>
            </a:r>
          </a:p>
          <a:p>
            <a:pPr lvl="0"/>
            <a:r>
              <a:rPr lang="en-US" sz="3500" dirty="0" smtClean="0"/>
              <a:t>Create </a:t>
            </a:r>
            <a:r>
              <a:rPr lang="en-US" sz="3500" dirty="0"/>
              <a:t>and display rules and procedures (e.g., student friendly posters, flip charts, SMART Board) for student access and on-going </a:t>
            </a:r>
            <a:r>
              <a:rPr lang="en-US" sz="3500" dirty="0" smtClean="0"/>
              <a:t>reference</a:t>
            </a:r>
            <a:endParaRPr lang="en-US" sz="3500" dirty="0"/>
          </a:p>
          <a:p>
            <a:pPr lvl="0"/>
            <a:r>
              <a:rPr lang="en-US" sz="3500" dirty="0" smtClean="0"/>
              <a:t>Teach explicitly, model, practice, reinforce, and provide error correction using language reflected in the matrix to provide on-going feedback to students as they develop fluency with rules and procedures</a:t>
            </a:r>
          </a:p>
          <a:p>
            <a:endParaRPr lang="en-US" dirty="0"/>
          </a:p>
        </p:txBody>
      </p:sp>
    </p:spTree>
    <p:extLst>
      <p:ext uri="{BB962C8B-B14F-4D97-AF65-F5344CB8AC3E}">
        <p14:creationId xmlns:p14="http://schemas.microsoft.com/office/powerpoint/2010/main" val="908472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63235448"/>
              </p:ext>
            </p:extLst>
          </p:nvPr>
        </p:nvGraphicFramePr>
        <p:xfrm>
          <a:off x="0" y="1"/>
          <a:ext cx="9144000" cy="7106905"/>
        </p:xfrm>
        <a:graphic>
          <a:graphicData uri="http://schemas.openxmlformats.org/drawingml/2006/table">
            <a:tbl>
              <a:tblPr firstRow="1" bandRow="1">
                <a:tableStyleId>{5C22544A-7EE6-4342-B048-85BDC9FD1C3A}</a:tableStyleId>
              </a:tblPr>
              <a:tblGrid>
                <a:gridCol w="1913756">
                  <a:extLst>
                    <a:ext uri="{9D8B030D-6E8A-4147-A177-3AD203B41FA5}">
                      <a16:colId xmlns:a16="http://schemas.microsoft.com/office/drawing/2014/main" val="20000"/>
                    </a:ext>
                  </a:extLst>
                </a:gridCol>
                <a:gridCol w="1913757">
                  <a:extLst>
                    <a:ext uri="{9D8B030D-6E8A-4147-A177-3AD203B41FA5}">
                      <a16:colId xmlns:a16="http://schemas.microsoft.com/office/drawing/2014/main" val="20001"/>
                    </a:ext>
                  </a:extLst>
                </a:gridCol>
                <a:gridCol w="1842214">
                  <a:extLst>
                    <a:ext uri="{9D8B030D-6E8A-4147-A177-3AD203B41FA5}">
                      <a16:colId xmlns:a16="http://schemas.microsoft.com/office/drawing/2014/main" val="20002"/>
                    </a:ext>
                  </a:extLst>
                </a:gridCol>
                <a:gridCol w="3474273">
                  <a:extLst>
                    <a:ext uri="{9D8B030D-6E8A-4147-A177-3AD203B41FA5}">
                      <a16:colId xmlns:a16="http://schemas.microsoft.com/office/drawing/2014/main" val="20003"/>
                    </a:ext>
                  </a:extLst>
                </a:gridCol>
              </a:tblGrid>
              <a:tr h="622918">
                <a:tc>
                  <a:txBody>
                    <a:bodyPr/>
                    <a:lstStyle/>
                    <a:p>
                      <a:r>
                        <a:rPr lang="en-US" sz="2400" dirty="0" smtClean="0">
                          <a:solidFill>
                            <a:srgbClr val="000000"/>
                          </a:solidFill>
                          <a:latin typeface="+mn-lt"/>
                        </a:rPr>
                        <a:t>Guidelines</a:t>
                      </a:r>
                      <a:endParaRPr lang="en-US" sz="2400" dirty="0">
                        <a:solidFill>
                          <a:srgbClr val="000000"/>
                        </a:solidFill>
                        <a:latin typeface="+mn-lt"/>
                      </a:endParaRPr>
                    </a:p>
                  </a:txBody>
                  <a:tcPr/>
                </a:tc>
                <a:tc>
                  <a:txBody>
                    <a:bodyPr/>
                    <a:lstStyle/>
                    <a:p>
                      <a:r>
                        <a:rPr lang="en-US" sz="2400" dirty="0" smtClean="0">
                          <a:solidFill>
                            <a:srgbClr val="000000"/>
                          </a:solidFill>
                          <a:latin typeface="+mn-lt"/>
                        </a:rPr>
                        <a:t>This means:</a:t>
                      </a:r>
                      <a:endParaRPr lang="en-US" sz="2400" dirty="0">
                        <a:solidFill>
                          <a:srgbClr val="000000"/>
                        </a:solidFill>
                        <a:latin typeface="+mn-lt"/>
                      </a:endParaRPr>
                    </a:p>
                  </a:txBody>
                  <a:tcPr/>
                </a:tc>
                <a:tc>
                  <a:txBody>
                    <a:bodyPr/>
                    <a:lstStyle/>
                    <a:p>
                      <a:r>
                        <a:rPr lang="en-US" sz="2400" dirty="0" smtClean="0">
                          <a:solidFill>
                            <a:srgbClr val="000000"/>
                          </a:solidFill>
                          <a:latin typeface="+mn-lt"/>
                        </a:rPr>
                        <a:t>Example:</a:t>
                      </a:r>
                      <a:endParaRPr lang="en-US" sz="2400" dirty="0">
                        <a:solidFill>
                          <a:srgbClr val="000000"/>
                        </a:solidFill>
                        <a:latin typeface="+mn-lt"/>
                      </a:endParaRPr>
                    </a:p>
                  </a:txBody>
                  <a:tcPr/>
                </a:tc>
                <a:tc>
                  <a:txBody>
                    <a:bodyPr/>
                    <a:lstStyle/>
                    <a:p>
                      <a:r>
                        <a:rPr lang="en-US" sz="2400" dirty="0" smtClean="0">
                          <a:solidFill>
                            <a:srgbClr val="000000"/>
                          </a:solidFill>
                          <a:latin typeface="+mn-lt"/>
                        </a:rPr>
                        <a:t>Non-example:</a:t>
                      </a:r>
                      <a:endParaRPr lang="en-US" sz="2400" dirty="0">
                        <a:solidFill>
                          <a:srgbClr val="000000"/>
                        </a:solidFill>
                        <a:latin typeface="+mn-lt"/>
                      </a:endParaRPr>
                    </a:p>
                  </a:txBody>
                  <a:tcPr/>
                </a:tc>
                <a:extLst>
                  <a:ext uri="{0D108BD9-81ED-4DB2-BD59-A6C34878D82A}">
                    <a16:rowId xmlns:a16="http://schemas.microsoft.com/office/drawing/2014/main" val="10000"/>
                  </a:ext>
                </a:extLst>
              </a:tr>
              <a:tr h="1048729">
                <a:tc>
                  <a:txBody>
                    <a:bodyPr/>
                    <a:lstStyle/>
                    <a:p>
                      <a:r>
                        <a:rPr lang="en-US" sz="2400" dirty="0" smtClean="0">
                          <a:solidFill>
                            <a:srgbClr val="000000"/>
                          </a:solidFill>
                          <a:latin typeface="+mn-lt"/>
                        </a:rPr>
                        <a:t>Observable</a:t>
                      </a:r>
                      <a:endParaRPr lang="en-US" sz="2400" dirty="0">
                        <a:solidFill>
                          <a:srgbClr val="000000"/>
                        </a:solidFill>
                        <a:latin typeface="+mn-lt"/>
                      </a:endParaRPr>
                    </a:p>
                  </a:txBody>
                  <a:tcPr/>
                </a:tc>
                <a:tc>
                  <a:txBody>
                    <a:bodyPr/>
                    <a:lstStyle/>
                    <a:p>
                      <a:r>
                        <a:rPr lang="en-US" sz="2400" dirty="0" smtClean="0">
                          <a:solidFill>
                            <a:srgbClr val="000000"/>
                          </a:solidFill>
                          <a:latin typeface="+mn-lt"/>
                        </a:rPr>
                        <a:t>I can see it</a:t>
                      </a:r>
                      <a:endParaRPr lang="en-US" sz="2400" dirty="0">
                        <a:solidFill>
                          <a:srgbClr val="000000"/>
                        </a:solidFill>
                        <a:latin typeface="+mn-lt"/>
                      </a:endParaRPr>
                    </a:p>
                  </a:txBody>
                  <a:tcPr/>
                </a:tc>
                <a:tc>
                  <a:txBody>
                    <a:bodyPr/>
                    <a:lstStyle/>
                    <a:p>
                      <a:r>
                        <a:rPr lang="en-US" sz="2400" dirty="0" smtClean="0">
                          <a:solidFill>
                            <a:srgbClr val="000000"/>
                          </a:solidFill>
                          <a:latin typeface="+mn-lt"/>
                        </a:rPr>
                        <a:t>Raise hand and wait to be called on</a:t>
                      </a:r>
                      <a:endParaRPr lang="en-US" sz="2400" dirty="0">
                        <a:solidFill>
                          <a:srgbClr val="000000"/>
                        </a:solidFill>
                        <a:latin typeface="+mn-lt"/>
                      </a:endParaRPr>
                    </a:p>
                  </a:txBody>
                  <a:tcPr/>
                </a:tc>
                <a:tc>
                  <a:txBody>
                    <a:bodyPr/>
                    <a:lstStyle/>
                    <a:p>
                      <a:r>
                        <a:rPr lang="en-US" sz="2400" dirty="0" smtClean="0">
                          <a:solidFill>
                            <a:srgbClr val="000000"/>
                          </a:solidFill>
                          <a:latin typeface="+mn-lt"/>
                        </a:rPr>
                        <a:t>Be your best</a:t>
                      </a:r>
                      <a:endParaRPr lang="en-US" sz="2400" dirty="0">
                        <a:solidFill>
                          <a:srgbClr val="000000"/>
                        </a:solidFill>
                        <a:latin typeface="+mn-lt"/>
                      </a:endParaRPr>
                    </a:p>
                  </a:txBody>
                  <a:tcPr/>
                </a:tc>
                <a:extLst>
                  <a:ext uri="{0D108BD9-81ED-4DB2-BD59-A6C34878D82A}">
                    <a16:rowId xmlns:a16="http://schemas.microsoft.com/office/drawing/2014/main" val="10001"/>
                  </a:ext>
                </a:extLst>
              </a:tr>
              <a:tr h="622918">
                <a:tc>
                  <a:txBody>
                    <a:bodyPr/>
                    <a:lstStyle/>
                    <a:p>
                      <a:r>
                        <a:rPr lang="en-US" sz="2400" dirty="0" smtClean="0">
                          <a:solidFill>
                            <a:srgbClr val="000000"/>
                          </a:solidFill>
                          <a:latin typeface="+mn-lt"/>
                        </a:rPr>
                        <a:t>Measurable</a:t>
                      </a:r>
                      <a:endParaRPr lang="en-US" sz="2400" dirty="0">
                        <a:solidFill>
                          <a:srgbClr val="000000"/>
                        </a:solidFill>
                        <a:latin typeface="+mn-lt"/>
                      </a:endParaRPr>
                    </a:p>
                  </a:txBody>
                  <a:tcPr/>
                </a:tc>
                <a:tc>
                  <a:txBody>
                    <a:bodyPr/>
                    <a:lstStyle/>
                    <a:p>
                      <a:r>
                        <a:rPr lang="en-US" sz="2400" dirty="0" smtClean="0">
                          <a:solidFill>
                            <a:srgbClr val="000000"/>
                          </a:solidFill>
                          <a:latin typeface="+mn-lt"/>
                        </a:rPr>
                        <a:t>I can count it</a:t>
                      </a:r>
                      <a:endParaRPr lang="en-US" sz="2400" dirty="0">
                        <a:solidFill>
                          <a:srgbClr val="000000"/>
                        </a:solidFill>
                        <a:latin typeface="+mn-lt"/>
                      </a:endParaRPr>
                    </a:p>
                  </a:txBody>
                  <a:tcPr/>
                </a:tc>
                <a:tc>
                  <a:txBody>
                    <a:bodyPr/>
                    <a:lstStyle/>
                    <a:p>
                      <a:r>
                        <a:rPr lang="en-US" sz="2400" dirty="0" smtClean="0">
                          <a:solidFill>
                            <a:srgbClr val="000000"/>
                          </a:solidFill>
                          <a:latin typeface="+mn-lt"/>
                        </a:rPr>
                        <a:t>Bring materials</a:t>
                      </a:r>
                      <a:endParaRPr lang="en-US" sz="2400" dirty="0">
                        <a:solidFill>
                          <a:srgbClr val="000000"/>
                        </a:solidFill>
                        <a:latin typeface="+mn-lt"/>
                      </a:endParaRPr>
                    </a:p>
                  </a:txBody>
                  <a:tcPr/>
                </a:tc>
                <a:tc>
                  <a:txBody>
                    <a:bodyPr/>
                    <a:lstStyle/>
                    <a:p>
                      <a:r>
                        <a:rPr lang="en-US" sz="2400" dirty="0" smtClean="0">
                          <a:solidFill>
                            <a:srgbClr val="000000"/>
                          </a:solidFill>
                          <a:latin typeface="+mn-lt"/>
                        </a:rPr>
                        <a:t>Be</a:t>
                      </a:r>
                      <a:r>
                        <a:rPr lang="en-US" sz="2400" baseline="0" dirty="0" smtClean="0">
                          <a:solidFill>
                            <a:srgbClr val="000000"/>
                          </a:solidFill>
                          <a:latin typeface="+mn-lt"/>
                        </a:rPr>
                        <a:t> ready to learn</a:t>
                      </a:r>
                      <a:endParaRPr lang="en-US" sz="2400" dirty="0">
                        <a:solidFill>
                          <a:srgbClr val="000000"/>
                        </a:solidFill>
                        <a:latin typeface="+mn-lt"/>
                      </a:endParaRPr>
                    </a:p>
                  </a:txBody>
                  <a:tcPr/>
                </a:tc>
                <a:extLst>
                  <a:ext uri="{0D108BD9-81ED-4DB2-BD59-A6C34878D82A}">
                    <a16:rowId xmlns:a16="http://schemas.microsoft.com/office/drawing/2014/main" val="10002"/>
                  </a:ext>
                </a:extLst>
              </a:tr>
              <a:tr h="734111">
                <a:tc>
                  <a:txBody>
                    <a:bodyPr/>
                    <a:lstStyle/>
                    <a:p>
                      <a:r>
                        <a:rPr lang="en-US" sz="2400" dirty="0" smtClean="0">
                          <a:solidFill>
                            <a:srgbClr val="000000"/>
                          </a:solidFill>
                          <a:latin typeface="+mn-lt"/>
                        </a:rPr>
                        <a:t>Positively Stated</a:t>
                      </a:r>
                      <a:endParaRPr lang="en-US" sz="2400" dirty="0">
                        <a:solidFill>
                          <a:srgbClr val="000000"/>
                        </a:solidFill>
                        <a:latin typeface="+mn-lt"/>
                      </a:endParaRPr>
                    </a:p>
                  </a:txBody>
                  <a:tcPr/>
                </a:tc>
                <a:tc>
                  <a:txBody>
                    <a:bodyPr/>
                    <a:lstStyle/>
                    <a:p>
                      <a:r>
                        <a:rPr lang="en-US" sz="2400" dirty="0" smtClean="0">
                          <a:solidFill>
                            <a:srgbClr val="000000"/>
                          </a:solidFill>
                          <a:latin typeface="+mn-lt"/>
                        </a:rPr>
                        <a:t>I tell</a:t>
                      </a:r>
                      <a:r>
                        <a:rPr lang="en-US" sz="2400" baseline="0" dirty="0" smtClean="0">
                          <a:solidFill>
                            <a:srgbClr val="000000"/>
                          </a:solidFill>
                          <a:latin typeface="+mn-lt"/>
                        </a:rPr>
                        <a:t> students what TO do</a:t>
                      </a:r>
                      <a:endParaRPr lang="en-US" sz="2400" dirty="0">
                        <a:solidFill>
                          <a:srgbClr val="000000"/>
                        </a:solidFill>
                        <a:latin typeface="+mn-lt"/>
                      </a:endParaRPr>
                    </a:p>
                  </a:txBody>
                  <a:tcPr/>
                </a:tc>
                <a:tc>
                  <a:txBody>
                    <a:bodyPr/>
                    <a:lstStyle/>
                    <a:p>
                      <a:r>
                        <a:rPr lang="en-US" sz="2400" dirty="0" smtClean="0">
                          <a:solidFill>
                            <a:srgbClr val="000000"/>
                          </a:solidFill>
                          <a:latin typeface="+mn-lt"/>
                        </a:rPr>
                        <a:t>Hands and feet to self</a:t>
                      </a:r>
                      <a:endParaRPr lang="en-US" sz="2400" dirty="0">
                        <a:solidFill>
                          <a:srgbClr val="000000"/>
                        </a:solidFill>
                        <a:latin typeface="+mn-lt"/>
                      </a:endParaRPr>
                    </a:p>
                  </a:txBody>
                  <a:tcPr/>
                </a:tc>
                <a:tc>
                  <a:txBody>
                    <a:bodyPr/>
                    <a:lstStyle/>
                    <a:p>
                      <a:r>
                        <a:rPr lang="en-US" sz="2400" dirty="0" smtClean="0">
                          <a:solidFill>
                            <a:srgbClr val="000000"/>
                          </a:solidFill>
                          <a:latin typeface="+mn-lt"/>
                        </a:rPr>
                        <a:t>No fighting</a:t>
                      </a:r>
                      <a:endParaRPr lang="en-US" sz="2400" dirty="0">
                        <a:solidFill>
                          <a:srgbClr val="000000"/>
                        </a:solidFill>
                        <a:latin typeface="+mn-lt"/>
                      </a:endParaRPr>
                    </a:p>
                  </a:txBody>
                  <a:tcPr/>
                </a:tc>
                <a:extLst>
                  <a:ext uri="{0D108BD9-81ED-4DB2-BD59-A6C34878D82A}">
                    <a16:rowId xmlns:a16="http://schemas.microsoft.com/office/drawing/2014/main" val="10003"/>
                  </a:ext>
                </a:extLst>
              </a:tr>
              <a:tr h="2105762">
                <a:tc>
                  <a:txBody>
                    <a:bodyPr/>
                    <a:lstStyle/>
                    <a:p>
                      <a:r>
                        <a:rPr lang="en-US" sz="2400" dirty="0" smtClean="0">
                          <a:solidFill>
                            <a:srgbClr val="000000"/>
                          </a:solidFill>
                          <a:latin typeface="+mn-lt"/>
                        </a:rPr>
                        <a:t>Understand-</a:t>
                      </a:r>
                    </a:p>
                    <a:p>
                      <a:r>
                        <a:rPr lang="en-US" sz="2400" dirty="0" smtClean="0">
                          <a:solidFill>
                            <a:srgbClr val="000000"/>
                          </a:solidFill>
                          <a:latin typeface="+mn-lt"/>
                        </a:rPr>
                        <a:t>able</a:t>
                      </a:r>
                      <a:endParaRPr lang="en-US" sz="2400" dirty="0">
                        <a:solidFill>
                          <a:srgbClr val="000000"/>
                        </a:solidFill>
                        <a:latin typeface="+mn-lt"/>
                      </a:endParaRPr>
                    </a:p>
                  </a:txBody>
                  <a:tcPr/>
                </a:tc>
                <a:tc>
                  <a:txBody>
                    <a:bodyPr/>
                    <a:lstStyle/>
                    <a:p>
                      <a:r>
                        <a:rPr lang="en-US" sz="2400" dirty="0" smtClean="0">
                          <a:solidFill>
                            <a:srgbClr val="000000"/>
                          </a:solidFill>
                          <a:latin typeface="+mn-lt"/>
                        </a:rPr>
                        <a:t>The vocabulary is appropriate</a:t>
                      </a:r>
                      <a:r>
                        <a:rPr lang="en-US" sz="2400" baseline="0" dirty="0" smtClean="0">
                          <a:solidFill>
                            <a:srgbClr val="000000"/>
                          </a:solidFill>
                          <a:latin typeface="+mn-lt"/>
                        </a:rPr>
                        <a:t> for age/gender/level</a:t>
                      </a:r>
                      <a:endParaRPr lang="en-US" sz="2400" dirty="0">
                        <a:solidFill>
                          <a:srgbClr val="000000"/>
                        </a:solidFill>
                        <a:latin typeface="+mn-lt"/>
                      </a:endParaRPr>
                    </a:p>
                  </a:txBody>
                  <a:tcPr/>
                </a:tc>
                <a:tc>
                  <a:txBody>
                    <a:bodyPr/>
                    <a:lstStyle/>
                    <a:p>
                      <a:r>
                        <a:rPr lang="en-US" sz="2400" dirty="0" smtClean="0">
                          <a:solidFill>
                            <a:srgbClr val="000000"/>
                          </a:solidFill>
                          <a:latin typeface="+mn-lt"/>
                        </a:rPr>
                        <a:t>Hands</a:t>
                      </a:r>
                      <a:r>
                        <a:rPr lang="en-US" sz="2400" baseline="0" dirty="0" smtClean="0">
                          <a:solidFill>
                            <a:srgbClr val="000000"/>
                          </a:solidFill>
                          <a:latin typeface="+mn-lt"/>
                        </a:rPr>
                        <a:t> and feet to self</a:t>
                      </a:r>
                      <a:endParaRPr lang="en-US" sz="2400" dirty="0">
                        <a:solidFill>
                          <a:srgbClr val="000000"/>
                        </a:solidFill>
                        <a:latin typeface="+mn-lt"/>
                      </a:endParaRPr>
                    </a:p>
                  </a:txBody>
                  <a:tcPr/>
                </a:tc>
                <a:tc>
                  <a:txBody>
                    <a:bodyPr/>
                    <a:lstStyle/>
                    <a:p>
                      <a:r>
                        <a:rPr lang="en-US" sz="2400" dirty="0" smtClean="0">
                          <a:solidFill>
                            <a:srgbClr val="000000"/>
                          </a:solidFill>
                          <a:latin typeface="+mn-lt"/>
                        </a:rPr>
                        <a:t>Maintain personal space (K-1 rule) </a:t>
                      </a:r>
                    </a:p>
                    <a:p>
                      <a:r>
                        <a:rPr lang="en-US" sz="2400" dirty="0" smtClean="0">
                          <a:solidFill>
                            <a:srgbClr val="000000"/>
                          </a:solidFill>
                          <a:latin typeface="+mn-lt"/>
                        </a:rPr>
                        <a:t>*children this age to not have a concept of “personal</a:t>
                      </a:r>
                      <a:r>
                        <a:rPr lang="en-US" sz="2400" baseline="0" dirty="0" smtClean="0">
                          <a:solidFill>
                            <a:srgbClr val="000000"/>
                          </a:solidFill>
                          <a:latin typeface="+mn-lt"/>
                        </a:rPr>
                        <a:t> space”</a:t>
                      </a:r>
                      <a:endParaRPr lang="en-US" sz="2400" dirty="0">
                        <a:solidFill>
                          <a:srgbClr val="000000"/>
                        </a:solidFill>
                        <a:latin typeface="+mn-lt"/>
                      </a:endParaRPr>
                    </a:p>
                  </a:txBody>
                  <a:tcPr/>
                </a:tc>
                <a:extLst>
                  <a:ext uri="{0D108BD9-81ED-4DB2-BD59-A6C34878D82A}">
                    <a16:rowId xmlns:a16="http://schemas.microsoft.com/office/drawing/2014/main" val="10004"/>
                  </a:ext>
                </a:extLst>
              </a:tr>
              <a:tr h="1363347">
                <a:tc>
                  <a:txBody>
                    <a:bodyPr/>
                    <a:lstStyle/>
                    <a:p>
                      <a:r>
                        <a:rPr lang="en-US" sz="2400" dirty="0" smtClean="0">
                          <a:solidFill>
                            <a:srgbClr val="000000"/>
                          </a:solidFill>
                          <a:latin typeface="+mn-lt"/>
                        </a:rPr>
                        <a:t>Always applicable</a:t>
                      </a:r>
                      <a:endParaRPr lang="en-US" sz="2400" dirty="0">
                        <a:solidFill>
                          <a:srgbClr val="000000"/>
                        </a:solidFill>
                        <a:latin typeface="+mn-lt"/>
                      </a:endParaRPr>
                    </a:p>
                  </a:txBody>
                  <a:tcPr/>
                </a:tc>
                <a:tc>
                  <a:txBody>
                    <a:bodyPr/>
                    <a:lstStyle/>
                    <a:p>
                      <a:r>
                        <a:rPr lang="en-US" sz="2400" dirty="0" smtClean="0">
                          <a:solidFill>
                            <a:srgbClr val="000000"/>
                          </a:solidFill>
                          <a:latin typeface="+mn-lt"/>
                        </a:rPr>
                        <a:t>I am able to consistently  enforce</a:t>
                      </a:r>
                      <a:endParaRPr lang="en-US" sz="2400" dirty="0">
                        <a:solidFill>
                          <a:srgbClr val="000000"/>
                        </a:solidFill>
                        <a:latin typeface="+mn-lt"/>
                      </a:endParaRPr>
                    </a:p>
                  </a:txBody>
                  <a:tcPr/>
                </a:tc>
                <a:tc>
                  <a:txBody>
                    <a:bodyPr/>
                    <a:lstStyle/>
                    <a:p>
                      <a:r>
                        <a:rPr lang="en-US" sz="2400" dirty="0" smtClean="0">
                          <a:solidFill>
                            <a:srgbClr val="000000"/>
                          </a:solidFill>
                          <a:latin typeface="+mn-lt"/>
                        </a:rPr>
                        <a:t>Stay in assigned area</a:t>
                      </a:r>
                      <a:endParaRPr lang="en-US" sz="2400" dirty="0">
                        <a:solidFill>
                          <a:srgbClr val="000000"/>
                        </a:solidFill>
                        <a:latin typeface="+mn-lt"/>
                      </a:endParaRPr>
                    </a:p>
                  </a:txBody>
                  <a:tcPr/>
                </a:tc>
                <a:tc>
                  <a:txBody>
                    <a:bodyPr/>
                    <a:lstStyle/>
                    <a:p>
                      <a:r>
                        <a:rPr lang="en-US" sz="2400" dirty="0" smtClean="0">
                          <a:solidFill>
                            <a:srgbClr val="000000"/>
                          </a:solidFill>
                          <a:latin typeface="+mn-lt"/>
                        </a:rPr>
                        <a:t>Remain seated until given</a:t>
                      </a:r>
                      <a:r>
                        <a:rPr lang="en-US" sz="2400" baseline="0" dirty="0" smtClean="0">
                          <a:solidFill>
                            <a:srgbClr val="000000"/>
                          </a:solidFill>
                          <a:latin typeface="+mn-lt"/>
                        </a:rPr>
                        <a:t> permission to leave</a:t>
                      </a:r>
                      <a:endParaRPr lang="en-US" sz="2400" dirty="0">
                        <a:solidFill>
                          <a:srgbClr val="000000"/>
                        </a:solidFill>
                        <a:latin typeface="+mn-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3477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70" y="274638"/>
            <a:ext cx="8064230" cy="971173"/>
          </a:xfrm>
        </p:spPr>
        <p:txBody>
          <a:bodyPr>
            <a:normAutofit/>
          </a:bodyPr>
          <a:lstStyle/>
          <a:p>
            <a:r>
              <a:rPr lang="en-US" sz="4000" b="1" dirty="0" smtClean="0">
                <a:solidFill>
                  <a:srgbClr val="1F497D"/>
                </a:solidFill>
              </a:rPr>
              <a:t>Classroom Rules</a:t>
            </a:r>
            <a:endParaRPr lang="en-US" sz="4000" b="1" dirty="0">
              <a:solidFill>
                <a:srgbClr val="1F497D"/>
              </a:solidFill>
            </a:endParaRPr>
          </a:p>
        </p:txBody>
      </p:sp>
      <p:sp>
        <p:nvSpPr>
          <p:cNvPr id="4" name="Text Placeholder 3"/>
          <p:cNvSpPr>
            <a:spLocks noGrp="1"/>
          </p:cNvSpPr>
          <p:nvPr>
            <p:ph type="body" idx="1"/>
          </p:nvPr>
        </p:nvSpPr>
        <p:spPr>
          <a:xfrm>
            <a:off x="622570" y="1001351"/>
            <a:ext cx="3874818" cy="471850"/>
          </a:xfrm>
        </p:spPr>
        <p:txBody>
          <a:bodyPr>
            <a:normAutofit/>
          </a:bodyPr>
          <a:lstStyle/>
          <a:p>
            <a:r>
              <a:rPr lang="en-US" dirty="0" smtClean="0"/>
              <a:t>Examples</a:t>
            </a:r>
            <a:endParaRPr lang="en-US" dirty="0"/>
          </a:p>
        </p:txBody>
      </p:sp>
      <p:sp>
        <p:nvSpPr>
          <p:cNvPr id="5" name="Content Placeholder 4"/>
          <p:cNvSpPr>
            <a:spLocks noGrp="1"/>
          </p:cNvSpPr>
          <p:nvPr>
            <p:ph sz="half" idx="2"/>
          </p:nvPr>
        </p:nvSpPr>
        <p:spPr>
          <a:xfrm>
            <a:off x="622570" y="1473201"/>
            <a:ext cx="4343130" cy="5181599"/>
          </a:xfrm>
          <a:solidFill>
            <a:schemeClr val="bg1"/>
          </a:solidFill>
        </p:spPr>
        <p:txBody>
          <a:bodyPr>
            <a:normAutofit/>
          </a:bodyPr>
          <a:lstStyle/>
          <a:p>
            <a:pPr marL="342900" indent="-342900">
              <a:buClr>
                <a:schemeClr val="tx2"/>
              </a:buClr>
              <a:buFont typeface="Arial"/>
              <a:buChar char="•"/>
            </a:pPr>
            <a:r>
              <a:rPr lang="en-US" sz="2200" dirty="0"/>
              <a:t>Turn in completed assignments </a:t>
            </a:r>
            <a:r>
              <a:rPr lang="en-US" sz="2200" dirty="0" smtClean="0"/>
              <a:t>on time</a:t>
            </a:r>
            <a:r>
              <a:rPr lang="en-US" sz="2200" dirty="0"/>
              <a:t>. </a:t>
            </a:r>
          </a:p>
          <a:p>
            <a:pPr marL="342900" indent="-342900">
              <a:buClr>
                <a:schemeClr val="tx2"/>
              </a:buClr>
              <a:buFont typeface="Arial"/>
              <a:buChar char="•"/>
            </a:pPr>
            <a:r>
              <a:rPr lang="en-US" sz="2200" dirty="0"/>
              <a:t>Walk at all times in the classroom. </a:t>
            </a:r>
          </a:p>
          <a:p>
            <a:pPr marL="342900" indent="-342900">
              <a:buClr>
                <a:schemeClr val="tx2"/>
              </a:buClr>
              <a:buFont typeface="Arial"/>
              <a:buChar char="•"/>
            </a:pPr>
            <a:r>
              <a:rPr lang="en-US" sz="2200" dirty="0"/>
              <a:t>Keep hands, feet, and objects </a:t>
            </a:r>
            <a:r>
              <a:rPr lang="en-US" sz="2200" dirty="0" smtClean="0"/>
              <a:t>to  </a:t>
            </a:r>
          </a:p>
          <a:p>
            <a:pPr>
              <a:buClr>
                <a:schemeClr val="tx2"/>
              </a:buClr>
            </a:pPr>
            <a:r>
              <a:rPr lang="en-US" sz="2200" dirty="0" smtClean="0"/>
              <a:t>     yourself</a:t>
            </a:r>
            <a:r>
              <a:rPr lang="en-US" sz="2200" dirty="0"/>
              <a:t>. </a:t>
            </a:r>
          </a:p>
          <a:p>
            <a:pPr marL="342900" indent="-342900">
              <a:buClr>
                <a:schemeClr val="tx2"/>
              </a:buClr>
              <a:buFont typeface="Arial"/>
              <a:buChar char="•"/>
            </a:pPr>
            <a:r>
              <a:rPr lang="en-US" sz="2200" dirty="0"/>
              <a:t>Raise your hand and wait for permission </a:t>
            </a:r>
            <a:r>
              <a:rPr lang="en-US" sz="2200" dirty="0" smtClean="0"/>
              <a:t>to speak.</a:t>
            </a:r>
            <a:endParaRPr lang="en-US" sz="2200" dirty="0"/>
          </a:p>
          <a:p>
            <a:pPr marL="342900" indent="-342900">
              <a:buClr>
                <a:schemeClr val="tx2"/>
              </a:buClr>
              <a:buFont typeface="Arial"/>
              <a:buChar char="•"/>
            </a:pPr>
            <a:r>
              <a:rPr lang="en-US" sz="2200" dirty="0"/>
              <a:t>Do what your teacher asks immediately. </a:t>
            </a:r>
          </a:p>
          <a:p>
            <a:pPr marL="342900" indent="-342900">
              <a:buClr>
                <a:schemeClr val="tx2"/>
              </a:buClr>
              <a:buFont typeface="Arial"/>
              <a:buChar char="•"/>
            </a:pPr>
            <a:r>
              <a:rPr lang="en-US" sz="2200" dirty="0"/>
              <a:t>Be in your seat when the bell rings. </a:t>
            </a:r>
            <a:r>
              <a:rPr lang="en-US" sz="2200" dirty="0" smtClean="0"/>
              <a:t> </a:t>
            </a:r>
            <a:endParaRPr lang="en-US" sz="2200" dirty="0"/>
          </a:p>
          <a:p>
            <a:pPr marL="342900" indent="-342900">
              <a:buClr>
                <a:schemeClr val="tx2"/>
              </a:buClr>
              <a:buFont typeface="Arial"/>
              <a:buChar char="•"/>
            </a:pPr>
            <a:r>
              <a:rPr lang="en-US" sz="2200" dirty="0" smtClean="0"/>
              <a:t>Be </a:t>
            </a:r>
            <a:r>
              <a:rPr lang="en-US" sz="2200" dirty="0"/>
              <a:t>on task during work times. </a:t>
            </a:r>
          </a:p>
          <a:p>
            <a:pPr marL="0" indent="0">
              <a:buNone/>
            </a:pPr>
            <a:endParaRPr lang="en-US" dirty="0"/>
          </a:p>
        </p:txBody>
      </p:sp>
      <p:sp>
        <p:nvSpPr>
          <p:cNvPr id="6" name="Text Placeholder 5"/>
          <p:cNvSpPr>
            <a:spLocks noGrp="1"/>
          </p:cNvSpPr>
          <p:nvPr>
            <p:ph type="body" sz="quarter" idx="3"/>
          </p:nvPr>
        </p:nvSpPr>
        <p:spPr>
          <a:xfrm>
            <a:off x="5201533" y="1001351"/>
            <a:ext cx="3485268" cy="471850"/>
          </a:xfrm>
        </p:spPr>
        <p:txBody>
          <a:bodyPr>
            <a:normAutofit/>
          </a:bodyPr>
          <a:lstStyle/>
          <a:p>
            <a:r>
              <a:rPr lang="en-US" dirty="0" smtClean="0"/>
              <a:t>Non-Examples</a:t>
            </a:r>
            <a:endParaRPr lang="en-US" dirty="0"/>
          </a:p>
        </p:txBody>
      </p:sp>
      <p:sp>
        <p:nvSpPr>
          <p:cNvPr id="7" name="Content Placeholder 6"/>
          <p:cNvSpPr>
            <a:spLocks noGrp="1"/>
          </p:cNvSpPr>
          <p:nvPr>
            <p:ph sz="quarter" idx="4"/>
          </p:nvPr>
        </p:nvSpPr>
        <p:spPr>
          <a:xfrm>
            <a:off x="5201532" y="1608666"/>
            <a:ext cx="3485267" cy="5046133"/>
          </a:xfrm>
        </p:spPr>
        <p:txBody>
          <a:bodyPr>
            <a:normAutofit/>
          </a:bodyPr>
          <a:lstStyle/>
          <a:p>
            <a:pPr marL="342900" indent="-342900">
              <a:buClr>
                <a:schemeClr val="tx2"/>
              </a:buClr>
              <a:buFont typeface="Arial"/>
              <a:buChar char="•"/>
            </a:pPr>
            <a:r>
              <a:rPr lang="en-US" dirty="0" smtClean="0"/>
              <a:t>Be responsible</a:t>
            </a:r>
          </a:p>
          <a:p>
            <a:pPr marL="342900" indent="-342900">
              <a:buClr>
                <a:schemeClr val="tx2"/>
              </a:buClr>
              <a:buFont typeface="Arial"/>
              <a:buChar char="•"/>
            </a:pPr>
            <a:r>
              <a:rPr lang="en-US" dirty="0" smtClean="0"/>
              <a:t>Be a good citizen</a:t>
            </a:r>
          </a:p>
          <a:p>
            <a:pPr marL="342900" indent="-342900">
              <a:buClr>
                <a:schemeClr val="tx2"/>
              </a:buClr>
              <a:buFont typeface="Arial"/>
              <a:buChar char="•"/>
            </a:pPr>
            <a:r>
              <a:rPr lang="en-US" dirty="0" smtClean="0"/>
              <a:t>Respect authority</a:t>
            </a:r>
          </a:p>
          <a:p>
            <a:pPr marL="342900" indent="-342900">
              <a:buClr>
                <a:schemeClr val="tx2"/>
              </a:buClr>
              <a:buFont typeface="Arial"/>
              <a:buChar char="•"/>
            </a:pPr>
            <a:r>
              <a:rPr lang="en-US" dirty="0" smtClean="0"/>
              <a:t>Pay attention</a:t>
            </a:r>
          </a:p>
          <a:p>
            <a:pPr marL="342900" indent="-342900">
              <a:buClr>
                <a:schemeClr val="tx2"/>
              </a:buClr>
              <a:buFont typeface="Arial"/>
              <a:buChar char="•"/>
            </a:pPr>
            <a:r>
              <a:rPr lang="en-US" dirty="0" smtClean="0"/>
              <a:t>Be ready to learn</a:t>
            </a:r>
          </a:p>
          <a:p>
            <a:pPr marL="342900" indent="-342900">
              <a:buClr>
                <a:schemeClr val="tx2"/>
              </a:buClr>
              <a:buFont typeface="Arial"/>
              <a:buChar char="•"/>
            </a:pPr>
            <a:r>
              <a:rPr lang="en-US" dirty="0" smtClean="0"/>
              <a:t>Do your best</a:t>
            </a:r>
          </a:p>
          <a:p>
            <a:pPr marL="342900" indent="-342900">
              <a:buClr>
                <a:schemeClr val="tx2"/>
              </a:buClr>
              <a:buFont typeface="Arial"/>
              <a:buChar char="•"/>
            </a:pPr>
            <a:r>
              <a:rPr lang="en-US" dirty="0" smtClean="0"/>
              <a:t>Be kind to others</a:t>
            </a:r>
          </a:p>
          <a:p>
            <a:pPr marL="342900" indent="-342900">
              <a:buClr>
                <a:schemeClr val="tx2"/>
              </a:buClr>
              <a:buFont typeface="Arial"/>
              <a:buChar char="•"/>
            </a:pPr>
            <a:r>
              <a:rPr lang="en-US" dirty="0" smtClean="0"/>
              <a:t>Be polite</a:t>
            </a:r>
          </a:p>
          <a:p>
            <a:pPr marL="342900" indent="-342900">
              <a:buClr>
                <a:schemeClr val="tx2"/>
              </a:buClr>
              <a:buFont typeface="Arial"/>
              <a:buChar char="•"/>
            </a:pPr>
            <a:r>
              <a:rPr lang="en-US" dirty="0" smtClean="0"/>
              <a:t>Be safe</a:t>
            </a:r>
            <a:endParaRPr lang="en-US" dirty="0"/>
          </a:p>
        </p:txBody>
      </p:sp>
    </p:spTree>
    <p:extLst>
      <p:ext uri="{BB962C8B-B14F-4D97-AF65-F5344CB8AC3E}">
        <p14:creationId xmlns:p14="http://schemas.microsoft.com/office/powerpoint/2010/main" val="3767603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56893861"/>
              </p:ext>
            </p:extLst>
          </p:nvPr>
        </p:nvGraphicFramePr>
        <p:xfrm>
          <a:off x="87095" y="-87080"/>
          <a:ext cx="8992798" cy="6888452"/>
        </p:xfrm>
        <a:graphic>
          <a:graphicData uri="http://schemas.openxmlformats.org/drawingml/2006/table">
            <a:tbl>
              <a:tblPr bandRow="1">
                <a:tableStyleId>{BC89EF96-8CEA-46FF-86C4-4CE0E7609802}</a:tableStyleId>
              </a:tblPr>
              <a:tblGrid>
                <a:gridCol w="2494850">
                  <a:extLst>
                    <a:ext uri="{9D8B030D-6E8A-4147-A177-3AD203B41FA5}">
                      <a16:colId xmlns:a16="http://schemas.microsoft.com/office/drawing/2014/main" val="20000"/>
                    </a:ext>
                  </a:extLst>
                </a:gridCol>
                <a:gridCol w="6497948">
                  <a:extLst>
                    <a:ext uri="{9D8B030D-6E8A-4147-A177-3AD203B41FA5}">
                      <a16:colId xmlns:a16="http://schemas.microsoft.com/office/drawing/2014/main" val="20001"/>
                    </a:ext>
                  </a:extLst>
                </a:gridCol>
              </a:tblGrid>
              <a:tr h="457127">
                <a:tc gridSpan="2">
                  <a:txBody>
                    <a:bodyPr/>
                    <a:lstStyle/>
                    <a:p>
                      <a:pPr marL="0" marR="0" algn="ctr">
                        <a:lnSpc>
                          <a:spcPct val="115000"/>
                        </a:lnSpc>
                        <a:spcBef>
                          <a:spcPts val="0"/>
                        </a:spcBef>
                        <a:spcAft>
                          <a:spcPts val="0"/>
                        </a:spcAft>
                      </a:pPr>
                      <a:r>
                        <a:rPr lang="en-US" sz="3200" i="1" dirty="0" smtClean="0">
                          <a:latin typeface="Calibri"/>
                          <a:cs typeface="Calibri"/>
                        </a:rPr>
                        <a:t>Classroom</a:t>
                      </a:r>
                      <a:r>
                        <a:rPr lang="en-US" sz="3200" i="1" baseline="0" dirty="0" smtClean="0">
                          <a:latin typeface="Calibri"/>
                          <a:cs typeface="Calibri"/>
                        </a:rPr>
                        <a:t> Rules Create the Conditions for Learning</a:t>
                      </a:r>
                      <a:endParaRPr lang="en-US" sz="3200" b="1" i="1" dirty="0">
                        <a:latin typeface="Calibri"/>
                        <a:ea typeface="Calibri"/>
                        <a:cs typeface="Calibri"/>
                      </a:endParaRPr>
                    </a:p>
                  </a:txBody>
                  <a:tcPr marL="26886" marR="26886" marT="0" marB="0" anchor="ctr"/>
                </a:tc>
                <a:tc hMerge="1">
                  <a:txBody>
                    <a:bodyPr/>
                    <a:lstStyle/>
                    <a:p>
                      <a:pPr marL="0" marR="0" algn="ctr">
                        <a:lnSpc>
                          <a:spcPct val="115000"/>
                        </a:lnSpc>
                        <a:spcBef>
                          <a:spcPts val="0"/>
                        </a:spcBef>
                        <a:spcAft>
                          <a:spcPts val="0"/>
                        </a:spcAft>
                      </a:pPr>
                      <a:endParaRPr lang="en-US" sz="1400" b="1" dirty="0">
                        <a:latin typeface="Calibri"/>
                        <a:ea typeface="Calibri"/>
                        <a:cs typeface="Calibri"/>
                      </a:endParaRPr>
                    </a:p>
                  </a:txBody>
                  <a:tcPr marL="26886" marR="26886" marT="0" marB="0" anchor="ctr"/>
                </a:tc>
                <a:extLst>
                  <a:ext uri="{0D108BD9-81ED-4DB2-BD59-A6C34878D82A}">
                    <a16:rowId xmlns:a16="http://schemas.microsoft.com/office/drawing/2014/main" val="10000"/>
                  </a:ext>
                </a:extLst>
              </a:tr>
              <a:tr h="764741">
                <a:tc>
                  <a:txBody>
                    <a:bodyPr/>
                    <a:lstStyle/>
                    <a:p>
                      <a:pPr marL="0" marR="0" algn="ctr">
                        <a:lnSpc>
                          <a:spcPct val="115000"/>
                        </a:lnSpc>
                        <a:spcBef>
                          <a:spcPts val="0"/>
                        </a:spcBef>
                        <a:spcAft>
                          <a:spcPts val="0"/>
                        </a:spcAft>
                      </a:pPr>
                      <a:r>
                        <a:rPr lang="en-US" sz="3200" dirty="0" smtClean="0">
                          <a:latin typeface="Calibri"/>
                          <a:cs typeface="Calibri"/>
                        </a:rPr>
                        <a:t>School-wide Expectations</a:t>
                      </a:r>
                      <a:endParaRPr lang="en-US" sz="3200" b="1" dirty="0">
                        <a:latin typeface="Calibri"/>
                        <a:ea typeface="Calibri"/>
                        <a:cs typeface="Calibri"/>
                      </a:endParaRPr>
                    </a:p>
                  </a:txBody>
                  <a:tcPr marL="26886" marR="26886" marT="0" marB="0" anchor="ctr"/>
                </a:tc>
                <a:tc>
                  <a:txBody>
                    <a:bodyPr/>
                    <a:lstStyle/>
                    <a:p>
                      <a:pPr marL="0" marR="0" algn="ctr">
                        <a:lnSpc>
                          <a:spcPct val="115000"/>
                        </a:lnSpc>
                        <a:spcBef>
                          <a:spcPts val="0"/>
                        </a:spcBef>
                        <a:spcAft>
                          <a:spcPts val="0"/>
                        </a:spcAft>
                      </a:pPr>
                      <a:r>
                        <a:rPr lang="en-US" sz="3200" b="0" dirty="0" smtClean="0">
                          <a:latin typeface="Calibri"/>
                          <a:ea typeface="+mn-ea"/>
                          <a:cs typeface="Calibri"/>
                        </a:rPr>
                        <a:t>Classroom</a:t>
                      </a:r>
                      <a:r>
                        <a:rPr lang="en-US" sz="3200" b="0" baseline="0" dirty="0" smtClean="0">
                          <a:latin typeface="Calibri"/>
                          <a:ea typeface="+mn-ea"/>
                          <a:cs typeface="Calibri"/>
                        </a:rPr>
                        <a:t> Rules/Norms</a:t>
                      </a:r>
                      <a:endParaRPr lang="en-US" sz="3200" b="1" dirty="0">
                        <a:latin typeface="Calibri"/>
                        <a:ea typeface="Calibri"/>
                        <a:cs typeface="Calibri"/>
                      </a:endParaRPr>
                    </a:p>
                  </a:txBody>
                  <a:tcPr marL="26886" marR="26886" marT="0" marB="0" anchor="ctr"/>
                </a:tc>
                <a:extLst>
                  <a:ext uri="{0D108BD9-81ED-4DB2-BD59-A6C34878D82A}">
                    <a16:rowId xmlns:a16="http://schemas.microsoft.com/office/drawing/2014/main" val="10001"/>
                  </a:ext>
                </a:extLst>
              </a:tr>
              <a:tr h="1955607">
                <a:tc>
                  <a:txBody>
                    <a:bodyPr/>
                    <a:lstStyle/>
                    <a:p>
                      <a:pPr marL="0" marR="0" algn="l">
                        <a:lnSpc>
                          <a:spcPct val="115000"/>
                        </a:lnSpc>
                        <a:spcBef>
                          <a:spcPts val="0"/>
                        </a:spcBef>
                        <a:spcAft>
                          <a:spcPts val="0"/>
                        </a:spcAft>
                      </a:pPr>
                      <a:r>
                        <a:rPr lang="en-US" sz="3200" dirty="0">
                          <a:latin typeface="Calibri"/>
                          <a:cs typeface="Calibri"/>
                        </a:rPr>
                        <a:t>Be Respectful</a:t>
                      </a:r>
                      <a:endParaRPr lang="en-US" sz="3200" b="1" i="1" dirty="0">
                        <a:latin typeface="Calibri"/>
                        <a:ea typeface="Calibri"/>
                        <a:cs typeface="Calibri"/>
                      </a:endParaRPr>
                    </a:p>
                  </a:txBody>
                  <a:tcPr marL="26886" marR="26886" marT="0" marB="0" anchor="ctr">
                    <a:solidFill>
                      <a:srgbClr val="95B3D7">
                        <a:alpha val="20000"/>
                      </a:srgbClr>
                    </a:solidFill>
                  </a:tcPr>
                </a:tc>
                <a:tc>
                  <a:txBody>
                    <a:bodyPr/>
                    <a:lstStyle/>
                    <a:p>
                      <a:pPr algn="l"/>
                      <a:r>
                        <a:rPr lang="en-US" sz="3200" kern="1200" baseline="0" dirty="0" smtClean="0">
                          <a:latin typeface="Calibri"/>
                          <a:cs typeface="Calibri"/>
                        </a:rPr>
                        <a:t>Raise your hand before speaking &amp; when you need help</a:t>
                      </a:r>
                    </a:p>
                    <a:p>
                      <a:pPr algn="l"/>
                      <a:r>
                        <a:rPr lang="en-US" sz="3200" kern="1200" baseline="0" dirty="0" smtClean="0">
                          <a:latin typeface="Calibri"/>
                          <a:cs typeface="Calibri"/>
                        </a:rPr>
                        <a:t>Listen when others are talking</a:t>
                      </a:r>
                    </a:p>
                    <a:p>
                      <a:pPr algn="l"/>
                      <a:r>
                        <a:rPr lang="en-US" sz="3200" kern="1200" baseline="0" dirty="0" smtClean="0">
                          <a:latin typeface="Calibri"/>
                          <a:cs typeface="Calibri"/>
                        </a:rPr>
                        <a:t>Use inside voice</a:t>
                      </a:r>
                      <a:endParaRPr lang="en-US" sz="3200" dirty="0">
                        <a:latin typeface="Calibri"/>
                        <a:ea typeface="Calibri"/>
                        <a:cs typeface="Calibri"/>
                      </a:endParaRPr>
                    </a:p>
                  </a:txBody>
                  <a:tcPr marL="45720" marR="45720" marT="45713" marB="45713" anchor="ctr">
                    <a:solidFill>
                      <a:srgbClr val="95B3D7">
                        <a:alpha val="20000"/>
                      </a:srgbClr>
                    </a:solidFill>
                  </a:tcPr>
                </a:tc>
                <a:extLst>
                  <a:ext uri="{0D108BD9-81ED-4DB2-BD59-A6C34878D82A}">
                    <a16:rowId xmlns:a16="http://schemas.microsoft.com/office/drawing/2014/main" val="10002"/>
                  </a:ext>
                </a:extLst>
              </a:tr>
              <a:tr h="1082950">
                <a:tc>
                  <a:txBody>
                    <a:bodyPr/>
                    <a:lstStyle/>
                    <a:p>
                      <a:pPr marL="0" marR="0" algn="l">
                        <a:lnSpc>
                          <a:spcPct val="115000"/>
                        </a:lnSpc>
                        <a:spcBef>
                          <a:spcPts val="0"/>
                        </a:spcBef>
                        <a:spcAft>
                          <a:spcPts val="0"/>
                        </a:spcAft>
                      </a:pPr>
                      <a:r>
                        <a:rPr lang="en-US" sz="3200" dirty="0">
                          <a:latin typeface="Calibri"/>
                          <a:cs typeface="Calibri"/>
                        </a:rPr>
                        <a:t>Be Responsible</a:t>
                      </a:r>
                      <a:endParaRPr lang="en-US" sz="3200" b="1" i="1" dirty="0">
                        <a:latin typeface="Calibri"/>
                        <a:ea typeface="Calibri"/>
                        <a:cs typeface="Calibri"/>
                      </a:endParaRPr>
                    </a:p>
                  </a:txBody>
                  <a:tcPr marL="26886" marR="26886" marT="0" marB="0" anchor="ctr"/>
                </a:tc>
                <a:tc>
                  <a:txBody>
                    <a:bodyPr/>
                    <a:lstStyle/>
                    <a:p>
                      <a:pPr algn="l"/>
                      <a:r>
                        <a:rPr lang="en-US" sz="3200" kern="1200" baseline="0" dirty="0" smtClean="0">
                          <a:latin typeface="Calibri"/>
                          <a:cs typeface="Calibri"/>
                        </a:rPr>
                        <a:t>Have materials ready before activities begin</a:t>
                      </a:r>
                      <a:endParaRPr lang="en-US" sz="3200" dirty="0">
                        <a:latin typeface="Calibri"/>
                        <a:ea typeface="Calibri"/>
                        <a:cs typeface="Calibri"/>
                      </a:endParaRPr>
                    </a:p>
                  </a:txBody>
                  <a:tcPr marL="45720" marR="45720" marT="45713" marB="45713" anchor="ctr"/>
                </a:tc>
                <a:extLst>
                  <a:ext uri="{0D108BD9-81ED-4DB2-BD59-A6C34878D82A}">
                    <a16:rowId xmlns:a16="http://schemas.microsoft.com/office/drawing/2014/main" val="10003"/>
                  </a:ext>
                </a:extLst>
              </a:tr>
              <a:tr h="1516104">
                <a:tc>
                  <a:txBody>
                    <a:bodyPr/>
                    <a:lstStyle/>
                    <a:p>
                      <a:pPr marL="0" marR="0" algn="l">
                        <a:lnSpc>
                          <a:spcPct val="115000"/>
                        </a:lnSpc>
                        <a:spcBef>
                          <a:spcPts val="0"/>
                        </a:spcBef>
                        <a:spcAft>
                          <a:spcPts val="0"/>
                        </a:spcAft>
                      </a:pPr>
                      <a:r>
                        <a:rPr lang="en-US" sz="3200" dirty="0">
                          <a:latin typeface="Calibri"/>
                          <a:cs typeface="Calibri"/>
                        </a:rPr>
                        <a:t>Be Safe</a:t>
                      </a:r>
                      <a:endParaRPr lang="en-US" sz="3200" b="1" i="1" dirty="0">
                        <a:latin typeface="Calibri"/>
                        <a:ea typeface="Calibri"/>
                        <a:cs typeface="Calibri"/>
                      </a:endParaRPr>
                    </a:p>
                  </a:txBody>
                  <a:tcPr marL="26886" marR="26886" marT="0" marB="0" anchor="ctr">
                    <a:solidFill>
                      <a:schemeClr val="accent1">
                        <a:lumMod val="20000"/>
                        <a:lumOff val="80000"/>
                      </a:schemeClr>
                    </a:solidFill>
                  </a:tcPr>
                </a:tc>
                <a:tc>
                  <a:txBody>
                    <a:bodyPr/>
                    <a:lstStyle/>
                    <a:p>
                      <a:pPr algn="l"/>
                      <a:r>
                        <a:rPr lang="en-US" sz="3200" kern="1200" baseline="0" dirty="0" smtClean="0">
                          <a:latin typeface="Calibri"/>
                          <a:cs typeface="Calibri"/>
                        </a:rPr>
                        <a:t>Follow directions the</a:t>
                      </a:r>
                    </a:p>
                    <a:p>
                      <a:pPr algn="l"/>
                      <a:r>
                        <a:rPr lang="en-US" sz="3200" kern="1200" baseline="0" dirty="0" smtClean="0">
                          <a:latin typeface="Calibri"/>
                          <a:cs typeface="Calibri"/>
                        </a:rPr>
                        <a:t>first time</a:t>
                      </a:r>
                    </a:p>
                    <a:p>
                      <a:pPr algn="l"/>
                      <a:r>
                        <a:rPr lang="en-US" sz="3200" kern="1200" baseline="0" dirty="0" smtClean="0">
                          <a:latin typeface="Calibri"/>
                          <a:cs typeface="Calibri"/>
                        </a:rPr>
                        <a:t>Keep hands, feet, and objects to yourself</a:t>
                      </a:r>
                      <a:endParaRPr lang="en-US" sz="3200" dirty="0">
                        <a:latin typeface="Calibri"/>
                        <a:ea typeface="Calibri"/>
                        <a:cs typeface="Calibri"/>
                      </a:endParaRPr>
                    </a:p>
                  </a:txBody>
                  <a:tcPr marL="45720" marR="45720" marT="45713" marB="45713"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12967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Why routines and signals?</a:t>
            </a:r>
          </a:p>
        </p:txBody>
      </p:sp>
      <p:sp>
        <p:nvSpPr>
          <p:cNvPr id="3" name="Content Placeholder 2"/>
          <p:cNvSpPr>
            <a:spLocks noGrp="1"/>
          </p:cNvSpPr>
          <p:nvPr>
            <p:ph idx="1"/>
          </p:nvPr>
        </p:nvSpPr>
        <p:spPr>
          <a:xfrm>
            <a:off x="457200" y="1417637"/>
            <a:ext cx="8229600" cy="5290951"/>
          </a:xfrm>
        </p:spPr>
        <p:txBody>
          <a:bodyPr>
            <a:normAutofit fontScale="92500" lnSpcReduction="10000"/>
          </a:bodyPr>
          <a:lstStyle/>
          <a:p>
            <a:pPr marL="0" indent="0" algn="ctr">
              <a:buNone/>
            </a:pPr>
            <a:r>
              <a:rPr lang="en-US" dirty="0" smtClean="0"/>
              <a:t>Establish </a:t>
            </a:r>
            <a:r>
              <a:rPr lang="en-US" i="1" dirty="0" smtClean="0">
                <a:solidFill>
                  <a:schemeClr val="accent6">
                    <a:lumMod val="75000"/>
                  </a:schemeClr>
                </a:solidFill>
              </a:rPr>
              <a:t>predictability</a:t>
            </a:r>
            <a:r>
              <a:rPr lang="en-US" dirty="0" smtClean="0">
                <a:solidFill>
                  <a:schemeClr val="accent6">
                    <a:lumMod val="75000"/>
                  </a:schemeClr>
                </a:solidFill>
              </a:rPr>
              <a:t> </a:t>
            </a:r>
          </a:p>
          <a:p>
            <a:pPr marL="0" indent="0" algn="ctr">
              <a:buNone/>
            </a:pPr>
            <a:r>
              <a:rPr lang="en-US" dirty="0" smtClean="0"/>
              <a:t>“</a:t>
            </a:r>
            <a:r>
              <a:rPr lang="en-US" i="1" dirty="0" smtClean="0"/>
              <a:t>Antecedent stimulation </a:t>
            </a:r>
            <a:r>
              <a:rPr lang="en-US" dirty="0" smtClean="0"/>
              <a:t>…establishing a signal that elicits a desired behavior” </a:t>
            </a:r>
          </a:p>
          <a:p>
            <a:pPr marL="0" indent="0" algn="ctr">
              <a:buNone/>
            </a:pPr>
            <a:endParaRPr lang="en-US" dirty="0" smtClean="0"/>
          </a:p>
          <a:p>
            <a:pPr marL="0" indent="0" algn="ctr">
              <a:buNone/>
            </a:pPr>
            <a:r>
              <a:rPr lang="en-US" dirty="0" smtClean="0"/>
              <a:t>Nurtures </a:t>
            </a:r>
            <a:r>
              <a:rPr lang="en-US" dirty="0" err="1" smtClean="0">
                <a:solidFill>
                  <a:srgbClr val="E46C0A"/>
                </a:solidFill>
              </a:rPr>
              <a:t>prosocial</a:t>
            </a:r>
            <a:r>
              <a:rPr lang="en-US" dirty="0" smtClean="0">
                <a:solidFill>
                  <a:srgbClr val="E46C0A"/>
                </a:solidFill>
              </a:rPr>
              <a:t> </a:t>
            </a:r>
            <a:r>
              <a:rPr lang="en-US" dirty="0" smtClean="0"/>
              <a:t>behavior and can replace consequences such as nagging and criticism.</a:t>
            </a:r>
          </a:p>
          <a:p>
            <a:pPr marL="0" indent="0" algn="ctr">
              <a:buNone/>
            </a:pPr>
            <a:endParaRPr lang="en-US" dirty="0" smtClean="0"/>
          </a:p>
          <a:p>
            <a:pPr marL="0" indent="0" algn="ctr">
              <a:buNone/>
            </a:pPr>
            <a:r>
              <a:rPr lang="en-US" dirty="0" smtClean="0"/>
              <a:t>“Orderly transitions from one classroom to another can </a:t>
            </a:r>
            <a:r>
              <a:rPr lang="en-US" i="1" dirty="0" smtClean="0">
                <a:solidFill>
                  <a:srgbClr val="E46C0A"/>
                </a:solidFill>
              </a:rPr>
              <a:t>free up a week or more of instructional time </a:t>
            </a:r>
            <a:r>
              <a:rPr lang="en-US" dirty="0" smtClean="0"/>
              <a:t>across a school year”</a:t>
            </a:r>
          </a:p>
          <a:p>
            <a:pPr marL="0" indent="0" algn="r">
              <a:buNone/>
            </a:pPr>
            <a:r>
              <a:rPr lang="en-US" sz="1800" dirty="0" smtClean="0"/>
              <a:t>(</a:t>
            </a:r>
            <a:r>
              <a:rPr lang="en-US" sz="1800" dirty="0" err="1" smtClean="0"/>
              <a:t>Biglan</a:t>
            </a:r>
            <a:r>
              <a:rPr lang="en-US" sz="1800" dirty="0" smtClean="0"/>
              <a:t>, 2015)</a:t>
            </a:r>
          </a:p>
          <a:p>
            <a:pPr marL="0" indent="0" algn="r">
              <a:buNone/>
            </a:pPr>
            <a:endParaRPr lang="en-US" sz="1800" dirty="0" smtClean="0"/>
          </a:p>
          <a:p>
            <a:pPr marL="0" indent="0">
              <a:buNone/>
            </a:pPr>
            <a:endParaRPr lang="en-US" dirty="0"/>
          </a:p>
        </p:txBody>
      </p:sp>
    </p:spTree>
    <p:extLst>
      <p:ext uri="{BB962C8B-B14F-4D97-AF65-F5344CB8AC3E}">
        <p14:creationId xmlns:p14="http://schemas.microsoft.com/office/powerpoint/2010/main" val="3892837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AFBD68D-5A69-4039-811E-F19E86B2DF8B}" type="slidenum">
              <a:rPr lang="en-US" smtClean="0"/>
              <a:pPr>
                <a:defRPr/>
              </a:pPr>
              <a:t>19</a:t>
            </a:fld>
            <a:endParaRPr lang="en-US"/>
          </a:p>
        </p:txBody>
      </p:sp>
      <p:graphicFrame>
        <p:nvGraphicFramePr>
          <p:cNvPr id="2" name="Diagram 1"/>
          <p:cNvGraphicFramePr/>
          <p:nvPr>
            <p:extLst>
              <p:ext uri="{D42A27DB-BD31-4B8C-83A1-F6EECF244321}">
                <p14:modId xmlns:p14="http://schemas.microsoft.com/office/powerpoint/2010/main" val="3755551713"/>
              </p:ext>
            </p:extLst>
          </p:nvPr>
        </p:nvGraphicFramePr>
        <p:xfrm>
          <a:off x="0" y="116417"/>
          <a:ext cx="9144000" cy="6605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743592" y="3074985"/>
            <a:ext cx="3554962" cy="1200329"/>
          </a:xfrm>
          <a:prstGeom prst="rect">
            <a:avLst/>
          </a:prstGeom>
          <a:noFill/>
        </p:spPr>
        <p:txBody>
          <a:bodyPr wrap="square" rtlCol="0">
            <a:spAutoFit/>
          </a:bodyPr>
          <a:lstStyle/>
          <a:p>
            <a:pPr algn="ctr"/>
            <a:r>
              <a:rPr lang="en-US" sz="3600" b="1" dirty="0" smtClean="0"/>
              <a:t>Procedures/Routines</a:t>
            </a:r>
            <a:endParaRPr lang="en-US" sz="3600" b="1" dirty="0"/>
          </a:p>
        </p:txBody>
      </p:sp>
    </p:spTree>
    <p:extLst>
      <p:ext uri="{BB962C8B-B14F-4D97-AF65-F5344CB8AC3E}">
        <p14:creationId xmlns:p14="http://schemas.microsoft.com/office/powerpoint/2010/main" val="199650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b="1" dirty="0">
                <a:solidFill>
                  <a:srgbClr val="1F497D"/>
                </a:solidFill>
              </a:rPr>
              <a:t>Learning Intentions</a:t>
            </a:r>
          </a:p>
        </p:txBody>
      </p:sp>
      <p:sp>
        <p:nvSpPr>
          <p:cNvPr id="4" name="Text Placeholder 3"/>
          <p:cNvSpPr>
            <a:spLocks noGrp="1"/>
          </p:cNvSpPr>
          <p:nvPr>
            <p:ph type="body" idx="1"/>
          </p:nvPr>
        </p:nvSpPr>
        <p:spPr/>
        <p:txBody>
          <a:bodyPr>
            <a:normAutofit/>
          </a:bodyPr>
          <a:lstStyle/>
          <a:p>
            <a:pPr marL="0" indent="0">
              <a:buNone/>
            </a:pPr>
            <a:r>
              <a:rPr lang="en-US" sz="3400" dirty="0" smtClean="0"/>
              <a:t>We will:</a:t>
            </a:r>
          </a:p>
          <a:p>
            <a:pPr marL="457200" indent="-457200">
              <a:buFont typeface="Wingdings" charset="2"/>
              <a:buChar char="²"/>
            </a:pPr>
            <a:r>
              <a:rPr lang="en-US" sz="3400" dirty="0" smtClean="0"/>
              <a:t>Explore preventative and response practices to </a:t>
            </a:r>
            <a:r>
              <a:rPr lang="en-US" sz="3400" dirty="0"/>
              <a:t>create </a:t>
            </a:r>
            <a:r>
              <a:rPr lang="en-US" sz="3400" dirty="0" smtClean="0"/>
              <a:t>a nurturing and productive classroom </a:t>
            </a:r>
            <a:r>
              <a:rPr lang="en-US" sz="3400" dirty="0"/>
              <a:t>learning </a:t>
            </a:r>
            <a:r>
              <a:rPr lang="en-US" sz="3400" dirty="0" smtClean="0"/>
              <a:t>environment</a:t>
            </a:r>
          </a:p>
          <a:p>
            <a:pPr marL="457200" indent="-457200">
              <a:buFont typeface="Wingdings" charset="2"/>
              <a:buChar char="²"/>
            </a:pPr>
            <a:r>
              <a:rPr lang="en-US" sz="3400" dirty="0" smtClean="0"/>
              <a:t>Develop an initial plan of support for building consistency, fluency, and capacity with these practices among all staff</a:t>
            </a:r>
            <a:endParaRPr lang="en-US" sz="3400" dirty="0"/>
          </a:p>
          <a:p>
            <a:pPr marL="457200" indent="-457200">
              <a:buFont typeface="Wingdings" charset="2"/>
              <a:buChar char="²"/>
            </a:pPr>
            <a:endParaRPr lang="en-US" sz="3400" dirty="0" smtClean="0"/>
          </a:p>
          <a:p>
            <a:endParaRPr lang="en-US" sz="3400" dirty="0"/>
          </a:p>
        </p:txBody>
      </p:sp>
    </p:spTree>
    <p:extLst>
      <p:ext uri="{BB962C8B-B14F-4D97-AF65-F5344CB8AC3E}">
        <p14:creationId xmlns:p14="http://schemas.microsoft.com/office/powerpoint/2010/main" val="196611295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84735117"/>
              </p:ext>
            </p:extLst>
          </p:nvPr>
        </p:nvGraphicFramePr>
        <p:xfrm>
          <a:off x="93380" y="80983"/>
          <a:ext cx="8992798" cy="6777016"/>
        </p:xfrm>
        <a:graphic>
          <a:graphicData uri="http://schemas.openxmlformats.org/drawingml/2006/table">
            <a:tbl>
              <a:tblPr bandRow="1">
                <a:tableStyleId>{BC89EF96-8CEA-46FF-86C4-4CE0E7609802}</a:tableStyleId>
              </a:tblPr>
              <a:tblGrid>
                <a:gridCol w="2494850">
                  <a:extLst>
                    <a:ext uri="{9D8B030D-6E8A-4147-A177-3AD203B41FA5}">
                      <a16:colId xmlns:a16="http://schemas.microsoft.com/office/drawing/2014/main" val="20000"/>
                    </a:ext>
                  </a:extLst>
                </a:gridCol>
                <a:gridCol w="6497948">
                  <a:extLst>
                    <a:ext uri="{9D8B030D-6E8A-4147-A177-3AD203B41FA5}">
                      <a16:colId xmlns:a16="http://schemas.microsoft.com/office/drawing/2014/main" val="20001"/>
                    </a:ext>
                  </a:extLst>
                </a:gridCol>
              </a:tblGrid>
              <a:tr h="1219293">
                <a:tc>
                  <a:txBody>
                    <a:bodyPr/>
                    <a:lstStyle/>
                    <a:p>
                      <a:pPr marL="0" marR="0" algn="ctr">
                        <a:lnSpc>
                          <a:spcPct val="115000"/>
                        </a:lnSpc>
                        <a:spcBef>
                          <a:spcPts val="0"/>
                        </a:spcBef>
                        <a:spcAft>
                          <a:spcPts val="0"/>
                        </a:spcAft>
                      </a:pPr>
                      <a:r>
                        <a:rPr lang="en-US" sz="3200" dirty="0" smtClean="0">
                          <a:latin typeface="Calibri"/>
                          <a:cs typeface="Calibri"/>
                        </a:rPr>
                        <a:t>School-wide Expectations</a:t>
                      </a:r>
                      <a:endParaRPr lang="en-US" sz="3200" b="1" dirty="0">
                        <a:latin typeface="Calibri"/>
                        <a:ea typeface="Calibri"/>
                        <a:cs typeface="Calibri"/>
                      </a:endParaRPr>
                    </a:p>
                  </a:txBody>
                  <a:tcPr marL="26886" marR="26886" marT="0" marB="0" anchor="ctr"/>
                </a:tc>
                <a:tc>
                  <a:txBody>
                    <a:bodyPr/>
                    <a:lstStyle/>
                    <a:p>
                      <a:pPr marL="0" marR="0" algn="ctr">
                        <a:lnSpc>
                          <a:spcPct val="115000"/>
                        </a:lnSpc>
                        <a:spcBef>
                          <a:spcPts val="0"/>
                        </a:spcBef>
                        <a:spcAft>
                          <a:spcPts val="0"/>
                        </a:spcAft>
                      </a:pPr>
                      <a:r>
                        <a:rPr lang="en-US" sz="3200" i="1" dirty="0" smtClean="0">
                          <a:latin typeface="+mn-lt"/>
                          <a:cs typeface="Calibri"/>
                        </a:rPr>
                        <a:t>Whole</a:t>
                      </a:r>
                      <a:r>
                        <a:rPr lang="en-US" sz="3200" i="1" baseline="0" dirty="0" smtClean="0">
                          <a:latin typeface="+mn-lt"/>
                          <a:cs typeface="Calibri"/>
                        </a:rPr>
                        <a:t> </a:t>
                      </a:r>
                      <a:r>
                        <a:rPr lang="en-US" sz="3200" i="1" dirty="0" smtClean="0">
                          <a:latin typeface="+mn-lt"/>
                          <a:cs typeface="Calibri"/>
                        </a:rPr>
                        <a:t>Class Discussion</a:t>
                      </a:r>
                      <a:endParaRPr lang="en-US" sz="3200" b="1" i="1" dirty="0">
                        <a:latin typeface="+mn-lt"/>
                        <a:ea typeface="Calibri"/>
                        <a:cs typeface="Calibri"/>
                      </a:endParaRPr>
                    </a:p>
                  </a:txBody>
                  <a:tcPr marL="26886" marR="26886" marT="0" marB="0" anchor="ctr"/>
                </a:tc>
                <a:extLst>
                  <a:ext uri="{0D108BD9-81ED-4DB2-BD59-A6C34878D82A}">
                    <a16:rowId xmlns:a16="http://schemas.microsoft.com/office/drawing/2014/main" val="10000"/>
                  </a:ext>
                </a:extLst>
              </a:tr>
              <a:tr h="2219893">
                <a:tc>
                  <a:txBody>
                    <a:bodyPr/>
                    <a:lstStyle/>
                    <a:p>
                      <a:pPr marL="0" marR="0" algn="l">
                        <a:lnSpc>
                          <a:spcPct val="115000"/>
                        </a:lnSpc>
                        <a:spcBef>
                          <a:spcPts val="0"/>
                        </a:spcBef>
                        <a:spcAft>
                          <a:spcPts val="0"/>
                        </a:spcAft>
                      </a:pPr>
                      <a:r>
                        <a:rPr lang="en-US" sz="3200" dirty="0">
                          <a:latin typeface="Calibri"/>
                          <a:cs typeface="Calibri"/>
                        </a:rPr>
                        <a:t>Be Respectful</a:t>
                      </a:r>
                      <a:endParaRPr lang="en-US" sz="3200" b="1" i="1" dirty="0">
                        <a:latin typeface="Calibri"/>
                        <a:ea typeface="Calibri"/>
                        <a:cs typeface="Calibri"/>
                      </a:endParaRPr>
                    </a:p>
                  </a:txBody>
                  <a:tcPr marL="26886" marR="26886" marT="0" marB="0" anchor="ctr">
                    <a:solidFill>
                      <a:srgbClr val="95B3D7">
                        <a:alpha val="20000"/>
                      </a:srgbClr>
                    </a:solidFill>
                  </a:tcPr>
                </a:tc>
                <a:tc>
                  <a:txBody>
                    <a:bodyPr/>
                    <a:lstStyle/>
                    <a:p>
                      <a:pPr algn="l"/>
                      <a:r>
                        <a:rPr lang="en-US" sz="3200" kern="1200" baseline="0" dirty="0" smtClean="0">
                          <a:latin typeface="Calibri"/>
                          <a:cs typeface="Calibri"/>
                        </a:rPr>
                        <a:t>Wait until the person is finished speaking before you talk</a:t>
                      </a:r>
                    </a:p>
                    <a:p>
                      <a:pPr algn="l"/>
                      <a:r>
                        <a:rPr lang="en-US" sz="3200" kern="1200" baseline="0" dirty="0" smtClean="0">
                          <a:latin typeface="Calibri"/>
                          <a:cs typeface="Calibri"/>
                        </a:rPr>
                        <a:t>Respect other’s opinion and contributions</a:t>
                      </a:r>
                    </a:p>
                  </a:txBody>
                  <a:tcPr marL="45720" marR="45720" marT="45713" marB="45713" anchor="ctr">
                    <a:solidFill>
                      <a:srgbClr val="95B3D7">
                        <a:alpha val="20000"/>
                      </a:srgbClr>
                    </a:solidFill>
                  </a:tcPr>
                </a:tc>
                <a:extLst>
                  <a:ext uri="{0D108BD9-81ED-4DB2-BD59-A6C34878D82A}">
                    <a16:rowId xmlns:a16="http://schemas.microsoft.com/office/drawing/2014/main" val="10001"/>
                  </a:ext>
                </a:extLst>
              </a:tr>
              <a:tr h="1689766">
                <a:tc>
                  <a:txBody>
                    <a:bodyPr/>
                    <a:lstStyle/>
                    <a:p>
                      <a:pPr marL="0" marR="0" algn="l">
                        <a:lnSpc>
                          <a:spcPct val="115000"/>
                        </a:lnSpc>
                        <a:spcBef>
                          <a:spcPts val="0"/>
                        </a:spcBef>
                        <a:spcAft>
                          <a:spcPts val="0"/>
                        </a:spcAft>
                      </a:pPr>
                      <a:r>
                        <a:rPr lang="en-US" sz="3200" dirty="0">
                          <a:latin typeface="Calibri"/>
                          <a:cs typeface="Calibri"/>
                        </a:rPr>
                        <a:t>Be Responsible</a:t>
                      </a:r>
                      <a:endParaRPr lang="en-US" sz="3200" b="1" i="1" dirty="0">
                        <a:latin typeface="Calibri"/>
                        <a:ea typeface="Calibri"/>
                        <a:cs typeface="Calibri"/>
                      </a:endParaRPr>
                    </a:p>
                  </a:txBody>
                  <a:tcPr marL="26886" marR="26886" marT="0" marB="0" anchor="ctr"/>
                </a:tc>
                <a:tc>
                  <a:txBody>
                    <a:bodyPr/>
                    <a:lstStyle/>
                    <a:p>
                      <a:pPr algn="l"/>
                      <a:r>
                        <a:rPr lang="en-US" sz="3200" kern="1200" baseline="0" dirty="0" smtClean="0">
                          <a:latin typeface="Calibri"/>
                          <a:cs typeface="Calibri"/>
                        </a:rPr>
                        <a:t>Prepare for discussion by reading the required assignment in advance</a:t>
                      </a:r>
                    </a:p>
                    <a:p>
                      <a:pPr algn="l"/>
                      <a:r>
                        <a:rPr lang="en-US" sz="3200" kern="1200" baseline="0" dirty="0" smtClean="0">
                          <a:latin typeface="Calibri"/>
                          <a:cs typeface="Calibri"/>
                        </a:rPr>
                        <a:t>Stay on topic</a:t>
                      </a:r>
                    </a:p>
                  </a:txBody>
                  <a:tcPr marL="45720" marR="45720" marT="45713" marB="45713" anchor="ctr"/>
                </a:tc>
                <a:extLst>
                  <a:ext uri="{0D108BD9-81ED-4DB2-BD59-A6C34878D82A}">
                    <a16:rowId xmlns:a16="http://schemas.microsoft.com/office/drawing/2014/main" val="10002"/>
                  </a:ext>
                </a:extLst>
              </a:tr>
              <a:tr h="1648064">
                <a:tc>
                  <a:txBody>
                    <a:bodyPr/>
                    <a:lstStyle/>
                    <a:p>
                      <a:pPr marL="0" marR="0" algn="l">
                        <a:lnSpc>
                          <a:spcPct val="115000"/>
                        </a:lnSpc>
                        <a:spcBef>
                          <a:spcPts val="0"/>
                        </a:spcBef>
                        <a:spcAft>
                          <a:spcPts val="0"/>
                        </a:spcAft>
                      </a:pPr>
                      <a:r>
                        <a:rPr lang="en-US" sz="3200" dirty="0">
                          <a:latin typeface="Calibri"/>
                          <a:cs typeface="Calibri"/>
                        </a:rPr>
                        <a:t>Be Safe</a:t>
                      </a:r>
                      <a:endParaRPr lang="en-US" sz="3200" b="1" i="1" dirty="0">
                        <a:latin typeface="Calibri"/>
                        <a:ea typeface="Calibri"/>
                        <a:cs typeface="Calibri"/>
                      </a:endParaRPr>
                    </a:p>
                  </a:txBody>
                  <a:tcPr marL="26886" marR="26886" marT="0" marB="0" anchor="ctr">
                    <a:solidFill>
                      <a:schemeClr val="accent1">
                        <a:lumMod val="20000"/>
                        <a:lumOff val="80000"/>
                      </a:schemeClr>
                    </a:solidFill>
                  </a:tcPr>
                </a:tc>
                <a:tc>
                  <a:txBody>
                    <a:bodyPr/>
                    <a:lstStyle/>
                    <a:p>
                      <a:pPr algn="l"/>
                      <a:r>
                        <a:rPr lang="en-US" sz="3200" kern="1200" baseline="0" dirty="0" smtClean="0">
                          <a:latin typeface="Calibri"/>
                          <a:cs typeface="Calibri"/>
                        </a:rPr>
                        <a:t>Use appropriate expression of disagreement</a:t>
                      </a:r>
                      <a:endParaRPr lang="en-US" sz="3200" dirty="0">
                        <a:latin typeface="Calibri"/>
                        <a:ea typeface="Calibri"/>
                        <a:cs typeface="Calibri"/>
                      </a:endParaRPr>
                    </a:p>
                  </a:txBody>
                  <a:tcPr marL="45720" marR="45720" marT="45713" marB="45713"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8048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27802863"/>
              </p:ext>
            </p:extLst>
          </p:nvPr>
        </p:nvGraphicFramePr>
        <p:xfrm>
          <a:off x="93380" y="80983"/>
          <a:ext cx="8992798" cy="6777016"/>
        </p:xfrm>
        <a:graphic>
          <a:graphicData uri="http://schemas.openxmlformats.org/drawingml/2006/table">
            <a:tbl>
              <a:tblPr bandRow="1">
                <a:tableStyleId>{BC89EF96-8CEA-46FF-86C4-4CE0E7609802}</a:tableStyleId>
              </a:tblPr>
              <a:tblGrid>
                <a:gridCol w="2494850">
                  <a:extLst>
                    <a:ext uri="{9D8B030D-6E8A-4147-A177-3AD203B41FA5}">
                      <a16:colId xmlns:a16="http://schemas.microsoft.com/office/drawing/2014/main" val="20000"/>
                    </a:ext>
                  </a:extLst>
                </a:gridCol>
                <a:gridCol w="6497948">
                  <a:extLst>
                    <a:ext uri="{9D8B030D-6E8A-4147-A177-3AD203B41FA5}">
                      <a16:colId xmlns:a16="http://schemas.microsoft.com/office/drawing/2014/main" val="20001"/>
                    </a:ext>
                  </a:extLst>
                </a:gridCol>
              </a:tblGrid>
              <a:tr h="1219293">
                <a:tc>
                  <a:txBody>
                    <a:bodyPr/>
                    <a:lstStyle/>
                    <a:p>
                      <a:pPr marL="0" marR="0" algn="ctr">
                        <a:lnSpc>
                          <a:spcPct val="115000"/>
                        </a:lnSpc>
                        <a:spcBef>
                          <a:spcPts val="0"/>
                        </a:spcBef>
                        <a:spcAft>
                          <a:spcPts val="0"/>
                        </a:spcAft>
                      </a:pPr>
                      <a:r>
                        <a:rPr lang="en-US" sz="3200" dirty="0" smtClean="0">
                          <a:latin typeface="Calibri"/>
                          <a:cs typeface="Calibri"/>
                        </a:rPr>
                        <a:t>School-wide Expectations</a:t>
                      </a:r>
                      <a:endParaRPr lang="en-US" sz="3200" b="1" dirty="0">
                        <a:latin typeface="Calibri"/>
                        <a:ea typeface="Calibri"/>
                        <a:cs typeface="Calibri"/>
                      </a:endParaRPr>
                    </a:p>
                  </a:txBody>
                  <a:tcPr marL="26886" marR="26886" marT="0" marB="0" anchor="ctr"/>
                </a:tc>
                <a:tc>
                  <a:txBody>
                    <a:bodyPr/>
                    <a:lstStyle/>
                    <a:p>
                      <a:pPr marL="0" marR="0" algn="ctr">
                        <a:lnSpc>
                          <a:spcPct val="115000"/>
                        </a:lnSpc>
                        <a:spcBef>
                          <a:spcPts val="0"/>
                        </a:spcBef>
                        <a:spcAft>
                          <a:spcPts val="0"/>
                        </a:spcAft>
                      </a:pPr>
                      <a:r>
                        <a:rPr lang="en-US" sz="3200" b="0" i="1" dirty="0" smtClean="0">
                          <a:latin typeface="+mn-lt"/>
                          <a:ea typeface="+mn-ea"/>
                          <a:cs typeface="Calibri"/>
                        </a:rPr>
                        <a:t>Arrival:</a:t>
                      </a:r>
                      <a:r>
                        <a:rPr lang="en-US" sz="3200" b="0" i="1" baseline="0" dirty="0" smtClean="0">
                          <a:latin typeface="+mn-lt"/>
                          <a:ea typeface="+mn-ea"/>
                          <a:cs typeface="Calibri"/>
                        </a:rPr>
                        <a:t>  Glad You’re Here</a:t>
                      </a:r>
                      <a:endParaRPr lang="en-US" sz="3200" b="1" i="1" dirty="0">
                        <a:latin typeface="+mn-lt"/>
                        <a:ea typeface="Calibri"/>
                        <a:cs typeface="Calibri"/>
                      </a:endParaRPr>
                    </a:p>
                  </a:txBody>
                  <a:tcPr marL="26886" marR="26886" marT="0" marB="0" anchor="ctr"/>
                </a:tc>
                <a:extLst>
                  <a:ext uri="{0D108BD9-81ED-4DB2-BD59-A6C34878D82A}">
                    <a16:rowId xmlns:a16="http://schemas.microsoft.com/office/drawing/2014/main" val="10000"/>
                  </a:ext>
                </a:extLst>
              </a:tr>
              <a:tr h="2219893">
                <a:tc>
                  <a:txBody>
                    <a:bodyPr/>
                    <a:lstStyle/>
                    <a:p>
                      <a:pPr marL="0" marR="0" algn="l">
                        <a:lnSpc>
                          <a:spcPct val="115000"/>
                        </a:lnSpc>
                        <a:spcBef>
                          <a:spcPts val="0"/>
                        </a:spcBef>
                        <a:spcAft>
                          <a:spcPts val="0"/>
                        </a:spcAft>
                      </a:pPr>
                      <a:r>
                        <a:rPr lang="en-US" sz="3200" dirty="0">
                          <a:latin typeface="Calibri"/>
                          <a:cs typeface="Calibri"/>
                        </a:rPr>
                        <a:t>Be Respectful</a:t>
                      </a:r>
                      <a:endParaRPr lang="en-US" sz="3200" b="1" i="1" dirty="0">
                        <a:latin typeface="Calibri"/>
                        <a:ea typeface="Calibri"/>
                        <a:cs typeface="Calibri"/>
                      </a:endParaRPr>
                    </a:p>
                  </a:txBody>
                  <a:tcPr marL="26886" marR="26886" marT="0" marB="0" anchor="ctr">
                    <a:solidFill>
                      <a:srgbClr val="95B3D7">
                        <a:alpha val="20000"/>
                      </a:srgbClr>
                    </a:solidFill>
                  </a:tcPr>
                </a:tc>
                <a:tc>
                  <a:txBody>
                    <a:bodyPr/>
                    <a:lstStyle/>
                    <a:p>
                      <a:pPr algn="l"/>
                      <a:r>
                        <a:rPr lang="en-US" sz="3200" kern="1200" baseline="0" dirty="0" smtClean="0">
                          <a:latin typeface="Calibri"/>
                          <a:cs typeface="Calibri"/>
                        </a:rPr>
                        <a:t>Turn in homework</a:t>
                      </a:r>
                    </a:p>
                    <a:p>
                      <a:pPr algn="l"/>
                      <a:r>
                        <a:rPr lang="en-US" sz="3200" kern="1200" baseline="0" dirty="0" smtClean="0">
                          <a:latin typeface="Calibri"/>
                          <a:cs typeface="Calibri"/>
                        </a:rPr>
                        <a:t>Put instructional materials in desk</a:t>
                      </a:r>
                    </a:p>
                    <a:p>
                      <a:pPr algn="l"/>
                      <a:r>
                        <a:rPr lang="en-US" sz="3200" kern="1200" baseline="0" dirty="0" smtClean="0">
                          <a:latin typeface="Calibri"/>
                          <a:cs typeface="Calibri"/>
                        </a:rPr>
                        <a:t>Begin morning work</a:t>
                      </a:r>
                    </a:p>
                  </a:txBody>
                  <a:tcPr marL="45720" marR="45720" marT="45713" marB="45713" anchor="ctr">
                    <a:solidFill>
                      <a:srgbClr val="95B3D7">
                        <a:alpha val="20000"/>
                      </a:srgbClr>
                    </a:solidFill>
                  </a:tcPr>
                </a:tc>
                <a:extLst>
                  <a:ext uri="{0D108BD9-81ED-4DB2-BD59-A6C34878D82A}">
                    <a16:rowId xmlns:a16="http://schemas.microsoft.com/office/drawing/2014/main" val="10001"/>
                  </a:ext>
                </a:extLst>
              </a:tr>
              <a:tr h="1689766">
                <a:tc>
                  <a:txBody>
                    <a:bodyPr/>
                    <a:lstStyle/>
                    <a:p>
                      <a:pPr marL="0" marR="0" algn="l">
                        <a:lnSpc>
                          <a:spcPct val="115000"/>
                        </a:lnSpc>
                        <a:spcBef>
                          <a:spcPts val="0"/>
                        </a:spcBef>
                        <a:spcAft>
                          <a:spcPts val="0"/>
                        </a:spcAft>
                      </a:pPr>
                      <a:r>
                        <a:rPr lang="en-US" sz="3200" dirty="0">
                          <a:latin typeface="Calibri"/>
                          <a:cs typeface="Calibri"/>
                        </a:rPr>
                        <a:t>Be Responsible</a:t>
                      </a:r>
                      <a:endParaRPr lang="en-US" sz="3200" b="1" i="1" dirty="0">
                        <a:latin typeface="Calibri"/>
                        <a:ea typeface="Calibri"/>
                        <a:cs typeface="Calibri"/>
                      </a:endParaRPr>
                    </a:p>
                  </a:txBody>
                  <a:tcPr marL="26886" marR="26886" marT="0" marB="0" anchor="ctr"/>
                </a:tc>
                <a:tc>
                  <a:txBody>
                    <a:bodyPr/>
                    <a:lstStyle/>
                    <a:p>
                      <a:pPr algn="l"/>
                      <a:r>
                        <a:rPr lang="en-US" sz="3200" kern="1200" baseline="0" dirty="0" smtClean="0">
                          <a:latin typeface="Calibri"/>
                          <a:cs typeface="Calibri"/>
                        </a:rPr>
                        <a:t>Say “good morning” to teachers and classmates</a:t>
                      </a:r>
                    </a:p>
                    <a:p>
                      <a:pPr algn="l"/>
                      <a:r>
                        <a:rPr lang="en-US" sz="3200" kern="1200" baseline="0" dirty="0" smtClean="0">
                          <a:latin typeface="Calibri"/>
                          <a:cs typeface="Calibri"/>
                        </a:rPr>
                        <a:t>Talk in soft voices</a:t>
                      </a:r>
                    </a:p>
                  </a:txBody>
                  <a:tcPr marL="45720" marR="45720" marT="45713" marB="45713" anchor="ctr"/>
                </a:tc>
                <a:extLst>
                  <a:ext uri="{0D108BD9-81ED-4DB2-BD59-A6C34878D82A}">
                    <a16:rowId xmlns:a16="http://schemas.microsoft.com/office/drawing/2014/main" val="10002"/>
                  </a:ext>
                </a:extLst>
              </a:tr>
              <a:tr h="1648064">
                <a:tc>
                  <a:txBody>
                    <a:bodyPr/>
                    <a:lstStyle/>
                    <a:p>
                      <a:pPr marL="0" marR="0" algn="l">
                        <a:lnSpc>
                          <a:spcPct val="115000"/>
                        </a:lnSpc>
                        <a:spcBef>
                          <a:spcPts val="0"/>
                        </a:spcBef>
                        <a:spcAft>
                          <a:spcPts val="0"/>
                        </a:spcAft>
                      </a:pPr>
                      <a:r>
                        <a:rPr lang="en-US" sz="3200" dirty="0">
                          <a:latin typeface="Calibri"/>
                          <a:cs typeface="Calibri"/>
                        </a:rPr>
                        <a:t>Be Safe</a:t>
                      </a:r>
                      <a:endParaRPr lang="en-US" sz="3200" b="1" i="1" dirty="0">
                        <a:latin typeface="Calibri"/>
                        <a:ea typeface="Calibri"/>
                        <a:cs typeface="Calibri"/>
                      </a:endParaRPr>
                    </a:p>
                  </a:txBody>
                  <a:tcPr marL="26886" marR="26886" marT="0" marB="0" anchor="ctr">
                    <a:solidFill>
                      <a:schemeClr val="accent1">
                        <a:lumMod val="20000"/>
                        <a:lumOff val="80000"/>
                      </a:schemeClr>
                    </a:solidFill>
                  </a:tcPr>
                </a:tc>
                <a:tc>
                  <a:txBody>
                    <a:bodyPr/>
                    <a:lstStyle/>
                    <a:p>
                      <a:pPr algn="l"/>
                      <a:r>
                        <a:rPr lang="en-US" sz="3200" kern="1200" baseline="0" dirty="0" smtClean="0">
                          <a:latin typeface="Calibri"/>
                          <a:ea typeface="+mn-ea"/>
                          <a:cs typeface="Calibri"/>
                        </a:rPr>
                        <a:t>Put personal belongings in designated areas</a:t>
                      </a:r>
                    </a:p>
                    <a:p>
                      <a:pPr algn="l"/>
                      <a:r>
                        <a:rPr lang="en-US" sz="3200" kern="1200" baseline="0" dirty="0" smtClean="0">
                          <a:latin typeface="Calibri"/>
                          <a:ea typeface="+mn-ea"/>
                          <a:cs typeface="Calibri"/>
                        </a:rPr>
                        <a:t>Take your seat</a:t>
                      </a:r>
                      <a:endParaRPr lang="en-US" sz="3200" dirty="0">
                        <a:latin typeface="Calibri"/>
                        <a:ea typeface="Calibri"/>
                        <a:cs typeface="Calibri"/>
                      </a:endParaRPr>
                    </a:p>
                  </a:txBody>
                  <a:tcPr marL="45720" marR="45720" marT="45713" marB="45713"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18991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87075775"/>
              </p:ext>
            </p:extLst>
          </p:nvPr>
        </p:nvGraphicFramePr>
        <p:xfrm>
          <a:off x="160970" y="0"/>
          <a:ext cx="8853360" cy="6643600"/>
        </p:xfrm>
        <a:graphic>
          <a:graphicData uri="http://schemas.openxmlformats.org/drawingml/2006/table">
            <a:tbl>
              <a:tblPr firstRow="1" bandRow="1">
                <a:tableStyleId>{5940675A-B579-460E-94D1-54222C63F5DA}</a:tableStyleId>
              </a:tblPr>
              <a:tblGrid>
                <a:gridCol w="3275605">
                  <a:extLst>
                    <a:ext uri="{9D8B030D-6E8A-4147-A177-3AD203B41FA5}">
                      <a16:colId xmlns:a16="http://schemas.microsoft.com/office/drawing/2014/main" val="20000"/>
                    </a:ext>
                  </a:extLst>
                </a:gridCol>
                <a:gridCol w="5577755">
                  <a:extLst>
                    <a:ext uri="{9D8B030D-6E8A-4147-A177-3AD203B41FA5}">
                      <a16:colId xmlns:a16="http://schemas.microsoft.com/office/drawing/2014/main" val="20001"/>
                    </a:ext>
                  </a:extLst>
                </a:gridCol>
              </a:tblGrid>
              <a:tr h="1035430">
                <a:tc>
                  <a:txBody>
                    <a:bodyPr/>
                    <a:lstStyle/>
                    <a:p>
                      <a:pPr algn="ctr"/>
                      <a:endParaRPr lang="en-US" sz="3600" dirty="0" smtClean="0">
                        <a:solidFill>
                          <a:srgbClr val="000000"/>
                        </a:solidFill>
                      </a:endParaRPr>
                    </a:p>
                    <a:p>
                      <a:pPr algn="ctr"/>
                      <a:r>
                        <a:rPr lang="en-US" sz="3600" dirty="0" smtClean="0">
                          <a:solidFill>
                            <a:srgbClr val="000000"/>
                          </a:solidFill>
                        </a:rPr>
                        <a:t>Expectation</a:t>
                      </a:r>
                      <a:endParaRPr lang="en-US" sz="3600" dirty="0">
                        <a:solidFill>
                          <a:srgbClr val="000000"/>
                        </a:solidFill>
                      </a:endParaRPr>
                    </a:p>
                  </a:txBody>
                  <a:tcPr anchor="ctr">
                    <a:solidFill>
                      <a:srgbClr val="D0D8E8"/>
                    </a:solidFill>
                  </a:tcPr>
                </a:tc>
                <a:tc>
                  <a:txBody>
                    <a:bodyPr/>
                    <a:lstStyle/>
                    <a:p>
                      <a:pPr algn="ctr"/>
                      <a:endParaRPr lang="en-US" sz="3600" dirty="0" smtClean="0">
                        <a:solidFill>
                          <a:srgbClr val="000000"/>
                        </a:solidFill>
                      </a:endParaRPr>
                    </a:p>
                    <a:p>
                      <a:pPr algn="ctr"/>
                      <a:r>
                        <a:rPr lang="en-US" sz="3600" dirty="0" smtClean="0">
                          <a:solidFill>
                            <a:srgbClr val="000000"/>
                          </a:solidFill>
                        </a:rPr>
                        <a:t>Social Emotional Skill</a:t>
                      </a:r>
                      <a:endParaRPr lang="en-US" sz="3600" dirty="0">
                        <a:solidFill>
                          <a:srgbClr val="000000"/>
                        </a:solidFill>
                      </a:endParaRPr>
                    </a:p>
                  </a:txBody>
                  <a:tcPr>
                    <a:solidFill>
                      <a:srgbClr val="D0D8E8"/>
                    </a:solidFill>
                  </a:tcPr>
                </a:tc>
                <a:extLst>
                  <a:ext uri="{0D108BD9-81ED-4DB2-BD59-A6C34878D82A}">
                    <a16:rowId xmlns:a16="http://schemas.microsoft.com/office/drawing/2014/main" val="10000"/>
                  </a:ext>
                </a:extLst>
              </a:tr>
              <a:tr h="1462520">
                <a:tc>
                  <a:txBody>
                    <a:bodyPr/>
                    <a:lstStyle/>
                    <a:p>
                      <a:pPr algn="ctr"/>
                      <a:r>
                        <a:rPr lang="en-US" sz="3200" dirty="0" smtClean="0"/>
                        <a:t>Be Safe</a:t>
                      </a:r>
                      <a:endParaRPr lang="en-US" sz="3200" dirty="0"/>
                    </a:p>
                  </a:txBody>
                  <a:tcPr anchor="ctr"/>
                </a:tc>
                <a:tc>
                  <a:txBody>
                    <a:bodyPr/>
                    <a:lstStyle/>
                    <a:p>
                      <a:r>
                        <a:rPr lang="en-US" sz="3200" dirty="0" smtClean="0"/>
                        <a:t>I tell</a:t>
                      </a:r>
                      <a:r>
                        <a:rPr lang="en-US" sz="3200" baseline="0" dirty="0" smtClean="0"/>
                        <a:t> an adult when I am worried about a friend</a:t>
                      </a:r>
                      <a:endParaRPr lang="en-US" sz="3200" dirty="0"/>
                    </a:p>
                  </a:txBody>
                  <a:tcPr/>
                </a:tc>
                <a:extLst>
                  <a:ext uri="{0D108BD9-81ED-4DB2-BD59-A6C34878D82A}">
                    <a16:rowId xmlns:a16="http://schemas.microsoft.com/office/drawing/2014/main" val="10001"/>
                  </a:ext>
                </a:extLst>
              </a:tr>
              <a:tr h="2372320">
                <a:tc>
                  <a:txBody>
                    <a:bodyPr/>
                    <a:lstStyle/>
                    <a:p>
                      <a:pPr algn="ctr"/>
                      <a:r>
                        <a:rPr lang="en-US" sz="3200" dirty="0" smtClean="0"/>
                        <a:t>Be Respectful</a:t>
                      </a:r>
                      <a:endParaRPr lang="en-US" sz="3200" dirty="0"/>
                    </a:p>
                  </a:txBody>
                  <a:tcPr anchor="ctr"/>
                </a:tc>
                <a:tc>
                  <a:txBody>
                    <a:bodyPr/>
                    <a:lstStyle/>
                    <a:p>
                      <a:r>
                        <a:rPr lang="en-US" sz="3200" dirty="0" smtClean="0"/>
                        <a:t>Make</a:t>
                      </a:r>
                      <a:r>
                        <a:rPr lang="en-US" sz="3200" baseline="0" dirty="0" smtClean="0"/>
                        <a:t> sure everyone gets a turn</a:t>
                      </a:r>
                    </a:p>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smtClean="0"/>
                        <a:t>Choose kindness over being right</a:t>
                      </a:r>
                    </a:p>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smtClean="0"/>
                        <a:t>Encourage others; tell peer they did a good job</a:t>
                      </a:r>
                    </a:p>
                  </a:txBody>
                  <a:tcPr/>
                </a:tc>
                <a:extLst>
                  <a:ext uri="{0D108BD9-81ED-4DB2-BD59-A6C34878D82A}">
                    <a16:rowId xmlns:a16="http://schemas.microsoft.com/office/drawing/2014/main" val="10002"/>
                  </a:ext>
                </a:extLst>
              </a:tr>
              <a:tr h="1462520">
                <a:tc>
                  <a:txBody>
                    <a:bodyPr/>
                    <a:lstStyle/>
                    <a:p>
                      <a:pPr algn="ctr"/>
                      <a:r>
                        <a:rPr lang="en-US" sz="3200" dirty="0" smtClean="0"/>
                        <a:t>Be Responsible</a:t>
                      </a:r>
                      <a:endParaRPr lang="en-US" sz="3200" dirty="0"/>
                    </a:p>
                  </a:txBody>
                  <a:tcPr anchor="ctr"/>
                </a:tc>
                <a:tc>
                  <a:txBody>
                    <a:bodyPr/>
                    <a:lstStyle/>
                    <a:p>
                      <a:r>
                        <a:rPr lang="en-US" sz="3200" baseline="0" dirty="0" smtClean="0"/>
                        <a:t>Check in with my feelings during the day</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1967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1617"/>
            <a:ext cx="4166532" cy="2625480"/>
          </a:xfrm>
        </p:spPr>
        <p:txBody>
          <a:bodyPr>
            <a:normAutofit/>
          </a:bodyPr>
          <a:lstStyle/>
          <a:p>
            <a:pPr>
              <a:buClr>
                <a:srgbClr val="1D2A53"/>
              </a:buClr>
              <a:buSzPct val="25000"/>
            </a:pPr>
            <a:r>
              <a:rPr lang="en-US" sz="3200" b="1" dirty="0" smtClean="0">
                <a:solidFill>
                  <a:srgbClr val="1F497D"/>
                </a:solidFill>
              </a:rPr>
              <a:t>I</a:t>
            </a:r>
            <a:r>
              <a:rPr lang="en-US" sz="3200" b="1" i="1" dirty="0" smtClean="0">
                <a:solidFill>
                  <a:srgbClr val="1F497D"/>
                </a:solidFill>
              </a:rPr>
              <a:t> </a:t>
            </a:r>
            <a:r>
              <a:rPr lang="en-US" sz="3200" b="1" i="1" dirty="0" smtClean="0">
                <a:solidFill>
                  <a:srgbClr val="E46C0A"/>
                </a:solidFill>
              </a:rPr>
              <a:t>taught</a:t>
            </a:r>
            <a:r>
              <a:rPr lang="en-US" sz="3200" b="1" i="1" dirty="0" smtClean="0">
                <a:solidFill>
                  <a:srgbClr val="1F497D"/>
                </a:solidFill>
              </a:rPr>
              <a:t> </a:t>
            </a:r>
            <a:r>
              <a:rPr lang="en-US" sz="3200" b="1" dirty="0" smtClean="0">
                <a:solidFill>
                  <a:srgbClr val="1F497D"/>
                </a:solidFill>
              </a:rPr>
              <a:t>the behaviors defined on my classroom matrix using explicit instruction</a:t>
            </a:r>
            <a:endParaRPr lang="en-US" sz="3200" b="1" dirty="0">
              <a:solidFill>
                <a:srgbClr val="1F497D"/>
              </a:solidFill>
            </a:endParaRPr>
          </a:p>
        </p:txBody>
      </p:sp>
      <p:pic>
        <p:nvPicPr>
          <p:cNvPr id="5" name="Content Placeholder 18" descr="Classroom Behavior Lesson Plan Form.pdf"/>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0855" b="10855"/>
          <a:stretch/>
        </p:blipFill>
        <p:spPr>
          <a:xfrm>
            <a:off x="3940976" y="1084264"/>
            <a:ext cx="5548313" cy="5249862"/>
          </a:xfrm>
          <a:noFill/>
        </p:spPr>
      </p:pic>
      <p:sp>
        <p:nvSpPr>
          <p:cNvPr id="3" name="TextBox 2"/>
          <p:cNvSpPr txBox="1"/>
          <p:nvPr/>
        </p:nvSpPr>
        <p:spPr>
          <a:xfrm>
            <a:off x="5608415" y="527950"/>
            <a:ext cx="2759890" cy="369332"/>
          </a:xfrm>
          <a:prstGeom prst="rect">
            <a:avLst/>
          </a:prstGeom>
          <a:noFill/>
        </p:spPr>
        <p:txBody>
          <a:bodyPr wrap="none" rtlCol="0">
            <a:spAutoFit/>
          </a:bodyPr>
          <a:lstStyle/>
          <a:p>
            <a:r>
              <a:rPr lang="en-US" b="1" dirty="0">
                <a:solidFill>
                  <a:srgbClr val="1F497D"/>
                </a:solidFill>
              </a:rPr>
              <a:t>Behavior Lesson Plan Form</a:t>
            </a:r>
            <a:endParaRPr lang="en-US" dirty="0"/>
          </a:p>
        </p:txBody>
      </p:sp>
      <p:sp>
        <p:nvSpPr>
          <p:cNvPr id="7" name="Title 1"/>
          <p:cNvSpPr txBox="1">
            <a:spLocks/>
          </p:cNvSpPr>
          <p:nvPr/>
        </p:nvSpPr>
        <p:spPr>
          <a:xfrm>
            <a:off x="0" y="723157"/>
            <a:ext cx="4166532" cy="26254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buClr>
                <a:srgbClr val="1D2A53"/>
              </a:buClr>
              <a:buSzPct val="25000"/>
            </a:pPr>
            <a:r>
              <a:rPr lang="en-US" sz="3200" b="1" dirty="0" smtClean="0">
                <a:solidFill>
                  <a:srgbClr val="1F497D"/>
                </a:solidFill>
              </a:rPr>
              <a:t>I </a:t>
            </a:r>
            <a:r>
              <a:rPr lang="en-US" sz="3200" b="1" i="1" dirty="0" smtClean="0">
                <a:solidFill>
                  <a:schemeClr val="accent6">
                    <a:lumMod val="75000"/>
                  </a:schemeClr>
                </a:solidFill>
              </a:rPr>
              <a:t>went over </a:t>
            </a:r>
            <a:r>
              <a:rPr lang="en-US" sz="3200" b="1" dirty="0" smtClean="0">
                <a:solidFill>
                  <a:srgbClr val="1F497D"/>
                </a:solidFill>
              </a:rPr>
              <a:t>the behaviors defined on my classroom matrix using explicit instruction</a:t>
            </a:r>
            <a:endParaRPr lang="en-US" sz="3200" b="1" dirty="0">
              <a:solidFill>
                <a:srgbClr val="1F497D"/>
              </a:solidFill>
            </a:endParaRPr>
          </a:p>
        </p:txBody>
      </p:sp>
    </p:spTree>
    <p:extLst>
      <p:ext uri="{BB962C8B-B14F-4D97-AF65-F5344CB8AC3E}">
        <p14:creationId xmlns:p14="http://schemas.microsoft.com/office/powerpoint/2010/main" val="1205787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Data:  Fluency and Fidelity</a:t>
            </a:r>
          </a:p>
        </p:txBody>
      </p:sp>
      <p:sp>
        <p:nvSpPr>
          <p:cNvPr id="3" name="Content Placeholder 2"/>
          <p:cNvSpPr>
            <a:spLocks noGrp="1"/>
          </p:cNvSpPr>
          <p:nvPr>
            <p:ph idx="1"/>
          </p:nvPr>
        </p:nvSpPr>
        <p:spPr/>
        <p:txBody>
          <a:bodyPr>
            <a:normAutofit lnSpcReduction="10000"/>
          </a:bodyPr>
          <a:lstStyle/>
          <a:p>
            <a:r>
              <a:rPr lang="en-US" dirty="0" smtClean="0"/>
              <a:t>Provide templates of classroom matrix to staff members and ask them to submit for review</a:t>
            </a:r>
          </a:p>
          <a:p>
            <a:r>
              <a:rPr lang="en-US" dirty="0" smtClean="0"/>
              <a:t>Peer review to check if matrix meets 5 Guidelines</a:t>
            </a:r>
          </a:p>
          <a:p>
            <a:r>
              <a:rPr lang="en-US" dirty="0" smtClean="0"/>
              <a:t>Learning walks- peers/buddies, team members, coaches</a:t>
            </a:r>
          </a:p>
          <a:p>
            <a:r>
              <a:rPr lang="en-US" dirty="0" smtClean="0"/>
              <a:t>Staff complete self assessment, surveys</a:t>
            </a:r>
          </a:p>
          <a:p>
            <a:r>
              <a:rPr lang="en-US" dirty="0" smtClean="0"/>
              <a:t>Staff to create or review matrix with grade level/</a:t>
            </a:r>
            <a:r>
              <a:rPr lang="en-US" dirty="0" err="1" smtClean="0"/>
              <a:t>dept</a:t>
            </a:r>
            <a:r>
              <a:rPr lang="en-US" dirty="0" smtClean="0"/>
              <a:t> team members</a:t>
            </a:r>
            <a:endParaRPr lang="en-US" dirty="0"/>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213515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Define and Teach Rules and Routines aligned </a:t>
            </a:r>
            <a:r>
              <a:rPr lang="en-US" sz="1800" dirty="0" smtClean="0">
                <a:solidFill>
                  <a:schemeClr val="tx2"/>
                </a:solidFill>
                <a:latin typeface="Questrial"/>
                <a:ea typeface="Questrial"/>
                <a:cs typeface="Questrial"/>
                <a:sym typeface="Questrial"/>
              </a:rPr>
              <a:t>with </a:t>
            </a:r>
            <a:r>
              <a:rPr lang="en-US" sz="1800" dirty="0">
                <a:solidFill>
                  <a:schemeClr val="tx2"/>
                </a:solidFill>
                <a:latin typeface="Questrial"/>
                <a:ea typeface="Questrial"/>
                <a:cs typeface="Questrial"/>
                <a:sym typeface="Questrial"/>
              </a:rPr>
              <a:t>School-wide Expectations (Classroom Matrix)</a:t>
            </a:r>
          </a:p>
          <a:p>
            <a:pPr marL="287331" indent="-287331">
              <a:spcBef>
                <a:spcPts val="1500"/>
              </a:spcBef>
              <a:buClr>
                <a:schemeClr val="dk2"/>
              </a:buClr>
              <a:buFont typeface="Noto Sans Symbols"/>
              <a:buAutoNum type="arabicPeriod"/>
            </a:pPr>
            <a:r>
              <a:rPr lang="en-US" sz="1800" b="1" dirty="0">
                <a:solidFill>
                  <a:schemeClr val="accent6">
                    <a:lumMod val="75000"/>
                  </a:schemeClr>
                </a:solidFill>
                <a:latin typeface="Questrial"/>
                <a:ea typeface="Questrial"/>
                <a:cs typeface="Questrial"/>
                <a:sym typeface="Questrial"/>
              </a:rPr>
              <a:t>Identify Continuum of Practices for Responding to Behavior</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Arrange orderly physical environment</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Employ Active Supervision</a:t>
            </a:r>
          </a:p>
          <a:p>
            <a:pPr marL="287331" indent="-287331">
              <a:spcBef>
                <a:spcPts val="1500"/>
              </a:spcBef>
              <a:buClr>
                <a:schemeClr val="dk2"/>
              </a:buClr>
              <a:buFont typeface="Arial"/>
              <a:buAutoNum type="arabicPeriod"/>
            </a:pPr>
            <a:r>
              <a:rPr lang="en-US" sz="1800" dirty="0">
                <a:solidFill>
                  <a:schemeClr val="dk2"/>
                </a:solidFill>
                <a:latin typeface="Questrial"/>
                <a:ea typeface="Questrial"/>
                <a:cs typeface="Questrial"/>
                <a:sym typeface="Questrial"/>
              </a:rPr>
              <a:t>Develop Class-Wide Group Contingencies</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Provide Multiple Opportunities to Respond</a:t>
            </a:r>
          </a:p>
        </p:txBody>
      </p:sp>
      <p:pic>
        <p:nvPicPr>
          <p:cNvPr id="6" name="Picture 5" descr="Screen Shot 2017-12-02 at 4.01.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3" y="23392"/>
            <a:ext cx="1089442" cy="1128075"/>
          </a:xfrm>
          <a:prstGeom prst="rect">
            <a:avLst/>
          </a:prstGeom>
        </p:spPr>
      </p:pic>
      <p:sp>
        <p:nvSpPr>
          <p:cNvPr id="8" name="Shape 123"/>
          <p:cNvSpPr txBox="1">
            <a:spLocks/>
          </p:cNvSpPr>
          <p:nvPr/>
        </p:nvSpPr>
        <p:spPr>
          <a:xfrm>
            <a:off x="867192" y="1268837"/>
            <a:ext cx="2271337" cy="1648937"/>
          </a:xfrm>
          <a:prstGeom prst="rect">
            <a:avLst/>
          </a:prstGeom>
          <a:solidFill>
            <a:schemeClr val="bg2">
              <a:lumMod val="75000"/>
              <a:alpha val="30000"/>
            </a:schemeClr>
          </a:solidFill>
          <a:ln>
            <a:noFill/>
          </a:ln>
        </p:spPr>
        <p:txBody>
          <a:bodyPr vert="horz" lIns="68568" tIns="34274" rIns="68568" bIns="34274"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00"/>
                </a:solidFill>
                <a:latin typeface="Questrial"/>
                <a:ea typeface="Questrial"/>
                <a:cs typeface="Questrial"/>
                <a:sym typeface="Questrial"/>
              </a:rPr>
              <a:t>Positive Classroom Behavioral Supports</a:t>
            </a:r>
            <a:endParaRPr lang="en-US" sz="2400" b="1" u="sng" dirty="0">
              <a:solidFill>
                <a:srgbClr val="000000"/>
              </a:solidFill>
              <a:latin typeface="Questrial"/>
              <a:ea typeface="Questrial"/>
              <a:cs typeface="Questrial"/>
              <a:sym typeface="Questrial"/>
            </a:endParaRPr>
          </a:p>
        </p:txBody>
      </p:sp>
    </p:spTree>
    <p:extLst>
      <p:ext uri="{BB962C8B-B14F-4D97-AF65-F5344CB8AC3E}">
        <p14:creationId xmlns:p14="http://schemas.microsoft.com/office/powerpoint/2010/main" val="2707572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t>Do you ever feel like Bill Murray in Groundhog Day?</a:t>
            </a:r>
            <a:endParaRPr lang="en-US" sz="2800" dirty="0"/>
          </a:p>
        </p:txBody>
      </p:sp>
      <p:pic>
        <p:nvPicPr>
          <p:cNvPr id="7" name="Content Placeholder 6" descr="billmurray.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p:pic>
      <p:sp>
        <p:nvSpPr>
          <p:cNvPr id="8" name="Text Placeholder 7"/>
          <p:cNvSpPr>
            <a:spLocks noGrp="1"/>
          </p:cNvSpPr>
          <p:nvPr>
            <p:ph type="body" sz="half" idx="2"/>
          </p:nvPr>
        </p:nvSpPr>
        <p:spPr>
          <a:xfrm>
            <a:off x="457200" y="1555731"/>
            <a:ext cx="3008313" cy="4570432"/>
          </a:xfrm>
          <a:solidFill>
            <a:srgbClr val="FFF96D"/>
          </a:solidFill>
        </p:spPr>
        <p:txBody>
          <a:bodyPr>
            <a:normAutofit lnSpcReduction="10000"/>
          </a:bodyPr>
          <a:lstStyle/>
          <a:p>
            <a:r>
              <a:rPr lang="en-US" sz="1800" b="1" i="1" dirty="0" smtClean="0"/>
              <a:t>How to break out of the trap?</a:t>
            </a:r>
          </a:p>
          <a:p>
            <a:endParaRPr lang="en-US" sz="1800" dirty="0" smtClean="0"/>
          </a:p>
          <a:p>
            <a:r>
              <a:rPr lang="en-US" sz="1800" dirty="0" smtClean="0"/>
              <a:t>Start to do things differently…</a:t>
            </a:r>
          </a:p>
          <a:p>
            <a:endParaRPr lang="en-US" sz="1800" dirty="0" smtClean="0"/>
          </a:p>
          <a:p>
            <a:r>
              <a:rPr lang="en-US" sz="1800" dirty="0" smtClean="0"/>
              <a:t>Pay attention to the effect your behavior is having on yourself &amp; others</a:t>
            </a:r>
          </a:p>
          <a:p>
            <a:endParaRPr lang="en-US" sz="1800" dirty="0" smtClean="0"/>
          </a:p>
          <a:p>
            <a:r>
              <a:rPr lang="en-US" sz="1800" dirty="0" smtClean="0"/>
              <a:t>Make incremental changes</a:t>
            </a:r>
          </a:p>
          <a:p>
            <a:endParaRPr lang="en-US" sz="1800" dirty="0"/>
          </a:p>
          <a:p>
            <a:r>
              <a:rPr lang="en-US" sz="1800" dirty="0" smtClean="0"/>
              <a:t>We all have the ability to have a significant impact on what awaits us each morning by what we do each day.</a:t>
            </a:r>
          </a:p>
        </p:txBody>
      </p:sp>
    </p:spTree>
    <p:extLst>
      <p:ext uri="{BB962C8B-B14F-4D97-AF65-F5344CB8AC3E}">
        <p14:creationId xmlns:p14="http://schemas.microsoft.com/office/powerpoint/2010/main" val="2194466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0"/>
            <a:ext cx="9143999" cy="3114350"/>
          </a:xfrm>
        </p:spPr>
        <p:txBody>
          <a:bodyPr>
            <a:noAutofit/>
          </a:bodyPr>
          <a:lstStyle/>
          <a:p>
            <a:pPr>
              <a:defRPr/>
            </a:pPr>
            <a:r>
              <a:rPr lang="en-US" b="1" dirty="0">
                <a:solidFill>
                  <a:srgbClr val="1F497D"/>
                </a:solidFill>
              </a:rPr>
              <a:t>Science of Behavior</a:t>
            </a:r>
          </a:p>
        </p:txBody>
      </p:sp>
      <p:sp>
        <p:nvSpPr>
          <p:cNvPr id="5" name="Rectangle 4"/>
          <p:cNvSpPr/>
          <p:nvPr/>
        </p:nvSpPr>
        <p:spPr>
          <a:xfrm>
            <a:off x="451181" y="3236901"/>
            <a:ext cx="2590800" cy="3352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0000"/>
                </a:solidFill>
              </a:rPr>
              <a:t>2</a:t>
            </a:r>
          </a:p>
          <a:p>
            <a:pPr algn="ctr">
              <a:defRPr/>
            </a:pPr>
            <a:endParaRPr lang="en-US" sz="3200" dirty="0">
              <a:solidFill>
                <a:srgbClr val="000000"/>
              </a:solidFill>
            </a:endParaRPr>
          </a:p>
          <a:p>
            <a:pPr algn="ctr">
              <a:defRPr/>
            </a:pPr>
            <a:r>
              <a:rPr lang="en-US" sz="3200" dirty="0">
                <a:solidFill>
                  <a:srgbClr val="000000"/>
                </a:solidFill>
              </a:rPr>
              <a:t>Antecedent/</a:t>
            </a:r>
          </a:p>
          <a:p>
            <a:pPr algn="ctr">
              <a:defRPr/>
            </a:pPr>
            <a:r>
              <a:rPr lang="en-US" sz="3200" dirty="0">
                <a:solidFill>
                  <a:srgbClr val="000000"/>
                </a:solidFill>
              </a:rPr>
              <a:t>Trigger: </a:t>
            </a:r>
          </a:p>
          <a:p>
            <a:pPr algn="ctr">
              <a:defRPr/>
            </a:pPr>
            <a:r>
              <a:rPr lang="en-US" sz="3200" dirty="0">
                <a:solidFill>
                  <a:srgbClr val="000000"/>
                </a:solidFill>
              </a:rPr>
              <a:t>When _____ happens…. </a:t>
            </a:r>
          </a:p>
        </p:txBody>
      </p:sp>
      <p:sp>
        <p:nvSpPr>
          <p:cNvPr id="6" name="Rectangle 5"/>
          <p:cNvSpPr/>
          <p:nvPr/>
        </p:nvSpPr>
        <p:spPr>
          <a:xfrm>
            <a:off x="3200400" y="3221960"/>
            <a:ext cx="2743200" cy="3352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smtClean="0">
                <a:solidFill>
                  <a:srgbClr val="000000"/>
                </a:solidFill>
              </a:rPr>
              <a:t>1  </a:t>
            </a:r>
            <a:endParaRPr lang="en-US" sz="3200" dirty="0">
              <a:solidFill>
                <a:srgbClr val="000000"/>
              </a:solidFill>
            </a:endParaRPr>
          </a:p>
          <a:p>
            <a:pPr algn="ctr" fontAlgn="auto">
              <a:spcBef>
                <a:spcPts val="0"/>
              </a:spcBef>
              <a:spcAft>
                <a:spcPts val="0"/>
              </a:spcAft>
              <a:defRPr/>
            </a:pPr>
            <a:endParaRPr lang="en-US" dirty="0">
              <a:solidFill>
                <a:srgbClr val="000000"/>
              </a:solidFill>
            </a:endParaRPr>
          </a:p>
          <a:p>
            <a:pPr algn="ctr" fontAlgn="auto">
              <a:spcBef>
                <a:spcPts val="0"/>
              </a:spcBef>
              <a:spcAft>
                <a:spcPts val="0"/>
              </a:spcAft>
              <a:defRPr/>
            </a:pPr>
            <a:r>
              <a:rPr lang="en-US" sz="3200" dirty="0">
                <a:solidFill>
                  <a:srgbClr val="000000"/>
                </a:solidFill>
                <a:cs typeface="Tw Cen MT"/>
              </a:rPr>
              <a:t>Behavior:</a:t>
            </a:r>
          </a:p>
          <a:p>
            <a:pPr algn="ctr" fontAlgn="auto">
              <a:spcBef>
                <a:spcPts val="0"/>
              </a:spcBef>
              <a:spcAft>
                <a:spcPts val="0"/>
              </a:spcAft>
              <a:defRPr/>
            </a:pPr>
            <a:endParaRPr lang="en-US" sz="3200" dirty="0">
              <a:solidFill>
                <a:srgbClr val="000000"/>
              </a:solidFill>
              <a:cs typeface="Tw Cen MT"/>
            </a:endParaRPr>
          </a:p>
          <a:p>
            <a:pPr algn="ctr" fontAlgn="auto">
              <a:spcBef>
                <a:spcPts val="0"/>
              </a:spcBef>
              <a:spcAft>
                <a:spcPts val="0"/>
              </a:spcAft>
              <a:defRPr/>
            </a:pPr>
            <a:r>
              <a:rPr lang="en-US" sz="3200" dirty="0">
                <a:solidFill>
                  <a:srgbClr val="000000"/>
                </a:solidFill>
                <a:cs typeface="Tw Cen MT"/>
              </a:rPr>
              <a:t>the student does (</a:t>
            </a:r>
            <a:r>
              <a:rPr lang="en-US" sz="3200" b="1" dirty="0">
                <a:solidFill>
                  <a:srgbClr val="000000"/>
                </a:solidFill>
                <a:cs typeface="Tw Cen MT"/>
              </a:rPr>
              <a:t>what</a:t>
            </a:r>
            <a:r>
              <a:rPr lang="en-US" sz="3200" dirty="0">
                <a:solidFill>
                  <a:srgbClr val="000000"/>
                </a:solidFill>
                <a:cs typeface="Tw Cen MT"/>
              </a:rPr>
              <a:t>)__</a:t>
            </a:r>
          </a:p>
        </p:txBody>
      </p:sp>
      <p:sp>
        <p:nvSpPr>
          <p:cNvPr id="13" name="Rectangle 12"/>
          <p:cNvSpPr/>
          <p:nvPr/>
        </p:nvSpPr>
        <p:spPr>
          <a:xfrm>
            <a:off x="5981783" y="3114350"/>
            <a:ext cx="3056377" cy="356361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smtClean="0">
                <a:solidFill>
                  <a:srgbClr val="000000"/>
                </a:solidFill>
              </a:rPr>
              <a:t> </a:t>
            </a:r>
            <a:endParaRPr lang="en-US" sz="3200" dirty="0">
              <a:solidFill>
                <a:srgbClr val="000000"/>
              </a:solidFill>
              <a:cs typeface="Tw Cen MT"/>
            </a:endParaRPr>
          </a:p>
        </p:txBody>
      </p:sp>
      <p:sp>
        <p:nvSpPr>
          <p:cNvPr id="7" name="Rectangle 6"/>
          <p:cNvSpPr/>
          <p:nvPr/>
        </p:nvSpPr>
        <p:spPr>
          <a:xfrm>
            <a:off x="6104377" y="3221960"/>
            <a:ext cx="2861960" cy="33528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a:defRPr/>
            </a:pPr>
            <a:endParaRPr lang="en-US" sz="3200" dirty="0" smtClean="0">
              <a:solidFill>
                <a:srgbClr val="000000"/>
              </a:solidFill>
            </a:endParaRPr>
          </a:p>
          <a:p>
            <a:pPr algn="ctr">
              <a:defRPr/>
            </a:pPr>
            <a:r>
              <a:rPr lang="en-US" sz="3200" dirty="0" smtClean="0">
                <a:solidFill>
                  <a:srgbClr val="000000"/>
                </a:solidFill>
              </a:rPr>
              <a:t>3</a:t>
            </a:r>
            <a:endParaRPr lang="en-US" sz="3200" dirty="0">
              <a:solidFill>
                <a:srgbClr val="000000"/>
              </a:solidFill>
            </a:endParaRPr>
          </a:p>
          <a:p>
            <a:pPr algn="ctr">
              <a:defRPr/>
            </a:pPr>
            <a:r>
              <a:rPr lang="en-US" sz="3200" dirty="0" smtClean="0">
                <a:solidFill>
                  <a:srgbClr val="000000"/>
                </a:solidFill>
              </a:rPr>
              <a:t>Consequence</a:t>
            </a:r>
            <a:r>
              <a:rPr lang="en-US" sz="3200" dirty="0">
                <a:solidFill>
                  <a:srgbClr val="000000"/>
                </a:solidFill>
              </a:rPr>
              <a:t>/</a:t>
            </a:r>
          </a:p>
          <a:p>
            <a:pPr algn="ctr">
              <a:defRPr/>
            </a:pPr>
            <a:r>
              <a:rPr lang="en-US" sz="3200" dirty="0">
                <a:solidFill>
                  <a:srgbClr val="000000"/>
                </a:solidFill>
              </a:rPr>
              <a:t>Outcome</a:t>
            </a:r>
          </a:p>
          <a:p>
            <a:pPr algn="ctr">
              <a:defRPr/>
            </a:pPr>
            <a:endParaRPr lang="en-US" sz="3200" dirty="0">
              <a:solidFill>
                <a:srgbClr val="000000"/>
              </a:solidFill>
            </a:endParaRPr>
          </a:p>
          <a:p>
            <a:pPr algn="ctr">
              <a:defRPr/>
            </a:pPr>
            <a:r>
              <a:rPr lang="en-US" sz="3200" dirty="0">
                <a:solidFill>
                  <a:srgbClr val="000000"/>
                </a:solidFill>
              </a:rPr>
              <a:t>..because (why) ______ </a:t>
            </a:r>
          </a:p>
          <a:p>
            <a:pPr algn="ctr">
              <a:defRPr/>
            </a:pPr>
            <a:endParaRPr lang="en-US" sz="3200" dirty="0">
              <a:solidFill>
                <a:srgbClr val="000000"/>
              </a:solidFill>
            </a:endParaRPr>
          </a:p>
        </p:txBody>
      </p:sp>
      <p:sp>
        <p:nvSpPr>
          <p:cNvPr id="8" name="Right Arrow 7"/>
          <p:cNvSpPr/>
          <p:nvPr/>
        </p:nvSpPr>
        <p:spPr>
          <a:xfrm>
            <a:off x="2874130" y="4042238"/>
            <a:ext cx="457200"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799577" y="4042238"/>
            <a:ext cx="457200"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6" name="TextBox 10"/>
          <p:cNvSpPr txBox="1">
            <a:spLocks noChangeArrowheads="1"/>
          </p:cNvSpPr>
          <p:nvPr/>
        </p:nvSpPr>
        <p:spPr bwMode="auto">
          <a:xfrm>
            <a:off x="154466" y="6541898"/>
            <a:ext cx="36351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Gill Sans MT" charset="0"/>
              </a:rPr>
              <a:t>(</a:t>
            </a:r>
            <a:r>
              <a:rPr lang="en-US" sz="1400" dirty="0" err="1" smtClean="0">
                <a:latin typeface="Gill Sans MT" charset="0"/>
              </a:rPr>
              <a:t>Loman</a:t>
            </a:r>
            <a:r>
              <a:rPr lang="en-US" sz="1400" dirty="0" smtClean="0">
                <a:latin typeface="Gill Sans MT" charset="0"/>
              </a:rPr>
              <a:t>, </a:t>
            </a:r>
            <a:r>
              <a:rPr lang="en-US" sz="1400" dirty="0" err="1" smtClean="0">
                <a:latin typeface="Gill Sans MT" charset="0"/>
              </a:rPr>
              <a:t>Borgmeier</a:t>
            </a:r>
            <a:r>
              <a:rPr lang="en-US" sz="1400" dirty="0" smtClean="0">
                <a:latin typeface="Gill Sans MT" charset="0"/>
              </a:rPr>
              <a:t>, Rodriguez)</a:t>
            </a:r>
            <a:endParaRPr lang="en-US" sz="1400" dirty="0">
              <a:latin typeface="Gill Sans MT" charset="0"/>
            </a:endParaRPr>
          </a:p>
        </p:txBody>
      </p:sp>
    </p:spTree>
    <p:extLst>
      <p:ext uri="{BB962C8B-B14F-4D97-AF65-F5344CB8AC3E}">
        <p14:creationId xmlns:p14="http://schemas.microsoft.com/office/powerpoint/2010/main" val="11376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61" y="274638"/>
            <a:ext cx="8952039" cy="1143000"/>
          </a:xfrm>
        </p:spPr>
        <p:txBody>
          <a:bodyPr>
            <a:normAutofit fontScale="90000"/>
          </a:bodyPr>
          <a:lstStyle/>
          <a:p>
            <a:pPr>
              <a:defRPr/>
            </a:pPr>
            <a:r>
              <a:rPr lang="en-US" sz="4900" b="1" dirty="0" smtClean="0">
                <a:solidFill>
                  <a:srgbClr val="1F497D"/>
                </a:solidFill>
              </a:rPr>
              <a:t>Define Behavior</a:t>
            </a:r>
            <a:br>
              <a:rPr lang="en-US" sz="4900" b="1" dirty="0" smtClean="0">
                <a:solidFill>
                  <a:srgbClr val="1F497D"/>
                </a:solidFill>
              </a:rPr>
            </a:br>
            <a:r>
              <a:rPr lang="en-US" sz="4900" b="1" dirty="0" smtClean="0">
                <a:solidFill>
                  <a:srgbClr val="1F497D"/>
                </a:solidFill>
              </a:rPr>
              <a:t> </a:t>
            </a:r>
            <a:r>
              <a:rPr lang="en-US" sz="4900" b="1" dirty="0">
                <a:solidFill>
                  <a:srgbClr val="1F497D"/>
                </a:solidFill>
              </a:rPr>
              <a:t>(anything we say or do)</a:t>
            </a:r>
          </a:p>
        </p:txBody>
      </p:sp>
      <p:sp>
        <p:nvSpPr>
          <p:cNvPr id="3" name="Content Placeholder 2"/>
          <p:cNvSpPr>
            <a:spLocks noGrp="1"/>
          </p:cNvSpPr>
          <p:nvPr>
            <p:ph idx="1"/>
          </p:nvPr>
        </p:nvSpPr>
        <p:spPr/>
        <p:txBody>
          <a:bodyPr>
            <a:normAutofit fontScale="85000" lnSpcReduction="20000"/>
          </a:bodyPr>
          <a:lstStyle/>
          <a:p>
            <a:r>
              <a:rPr lang="en-US" dirty="0"/>
              <a:t>School-wide expectations are defined with specific behaviors on the school-wide and classroom matrices</a:t>
            </a:r>
          </a:p>
          <a:p>
            <a:pPr lvl="0"/>
            <a:r>
              <a:rPr lang="en-US" dirty="0"/>
              <a:t>Observable, Measureable </a:t>
            </a:r>
          </a:p>
          <a:p>
            <a:pPr lvl="0"/>
            <a:r>
              <a:rPr lang="en-US" dirty="0"/>
              <a:t>Positively stated </a:t>
            </a:r>
          </a:p>
          <a:p>
            <a:pPr marL="0" indent="0">
              <a:buNone/>
            </a:pPr>
            <a:endParaRPr lang="en-US" dirty="0"/>
          </a:p>
          <a:p>
            <a:pPr marL="0" indent="0" algn="ctr">
              <a:buNone/>
            </a:pPr>
            <a:r>
              <a:rPr lang="en-US" i="1" dirty="0" smtClean="0"/>
              <a:t>AND</a:t>
            </a:r>
            <a:endParaRPr lang="en-US" dirty="0"/>
          </a:p>
          <a:p>
            <a:pPr marL="0" indent="0">
              <a:buNone/>
            </a:pPr>
            <a:r>
              <a:rPr lang="en-US" i="1" dirty="0"/>
              <a:t> </a:t>
            </a:r>
            <a:endParaRPr lang="en-US" dirty="0"/>
          </a:p>
          <a:p>
            <a:r>
              <a:rPr lang="en-US" dirty="0"/>
              <a:t>Flowchart that defines classroom-managed behaviors and office-managed behaviors with behavioral examples to define what behaviors look like and sound like </a:t>
            </a:r>
          </a:p>
        </p:txBody>
      </p:sp>
    </p:spTree>
    <p:extLst>
      <p:ext uri="{BB962C8B-B14F-4D97-AF65-F5344CB8AC3E}">
        <p14:creationId xmlns:p14="http://schemas.microsoft.com/office/powerpoint/2010/main" val="751835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Antecedents </a:t>
            </a:r>
            <a:r>
              <a:rPr lang="en-US" b="1" dirty="0">
                <a:solidFill>
                  <a:srgbClr val="1F497D"/>
                </a:solidFill>
              </a:rPr>
              <a:t>(precede behavior)</a:t>
            </a:r>
          </a:p>
        </p:txBody>
      </p:sp>
      <p:sp>
        <p:nvSpPr>
          <p:cNvPr id="3" name="Content Placeholder 2"/>
          <p:cNvSpPr>
            <a:spLocks noGrp="1"/>
          </p:cNvSpPr>
          <p:nvPr>
            <p:ph idx="1"/>
          </p:nvPr>
        </p:nvSpPr>
        <p:spPr/>
        <p:txBody>
          <a:bodyPr>
            <a:normAutofit fontScale="85000" lnSpcReduction="10000"/>
          </a:bodyPr>
          <a:lstStyle/>
          <a:p>
            <a:r>
              <a:rPr lang="en-US" dirty="0" smtClean="0"/>
              <a:t>Define, Post, Teach/Model, and Reinforce Expected Behavior defined on Matrices (rules, routines)</a:t>
            </a:r>
          </a:p>
          <a:p>
            <a:r>
              <a:rPr lang="en-US" dirty="0" smtClean="0"/>
              <a:t>Proximity Control</a:t>
            </a:r>
          </a:p>
          <a:p>
            <a:r>
              <a:rPr lang="en-US" dirty="0" smtClean="0"/>
              <a:t>Active Supervision</a:t>
            </a:r>
          </a:p>
          <a:p>
            <a:r>
              <a:rPr lang="en-US" dirty="0" smtClean="0"/>
              <a:t>Pre-correct before predictable difficulties</a:t>
            </a:r>
          </a:p>
          <a:p>
            <a:r>
              <a:rPr lang="en-US" dirty="0" smtClean="0"/>
              <a:t>Proximity Control</a:t>
            </a:r>
          </a:p>
          <a:p>
            <a:r>
              <a:rPr lang="en-US" dirty="0" smtClean="0"/>
              <a:t>High rates of opportunities to respond/active engagement</a:t>
            </a:r>
          </a:p>
          <a:p>
            <a:r>
              <a:rPr lang="en-US" dirty="0" smtClean="0"/>
              <a:t>Meaningful instruction</a:t>
            </a:r>
          </a:p>
          <a:p>
            <a:r>
              <a:rPr lang="en-US" dirty="0" smtClean="0"/>
              <a:t>Subject, Location, Peers, Adults  </a:t>
            </a:r>
          </a:p>
          <a:p>
            <a:endParaRPr lang="en-US" dirty="0"/>
          </a:p>
        </p:txBody>
      </p:sp>
    </p:spTree>
    <p:extLst>
      <p:ext uri="{BB962C8B-B14F-4D97-AF65-F5344CB8AC3E}">
        <p14:creationId xmlns:p14="http://schemas.microsoft.com/office/powerpoint/2010/main" val="3215916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304800" y="304800"/>
            <a:ext cx="8534400" cy="1295400"/>
          </a:xfrm>
        </p:spPr>
        <p:txBody>
          <a:bodyPr>
            <a:normAutofit/>
          </a:bodyPr>
          <a:lstStyle/>
          <a:p>
            <a:pPr eaLnBrk="1" hangingPunct="1"/>
            <a:r>
              <a:rPr lang="en-US" b="1" dirty="0">
                <a:solidFill>
                  <a:srgbClr val="1F497D"/>
                </a:solidFill>
              </a:rPr>
              <a:t>What is PBIS … </a:t>
            </a:r>
          </a:p>
        </p:txBody>
      </p:sp>
      <p:sp>
        <p:nvSpPr>
          <p:cNvPr id="7171" name="Rectangle 3"/>
          <p:cNvSpPr>
            <a:spLocks noGrp="1" noChangeArrowheads="1"/>
          </p:cNvSpPr>
          <p:nvPr>
            <p:ph idx="1"/>
          </p:nvPr>
        </p:nvSpPr>
        <p:spPr>
          <a:xfrm>
            <a:off x="228600" y="1828800"/>
            <a:ext cx="8915400" cy="5029200"/>
          </a:xfrm>
        </p:spPr>
        <p:txBody>
          <a:bodyPr>
            <a:normAutofit/>
          </a:bodyPr>
          <a:lstStyle/>
          <a:p>
            <a:pPr marL="411163" lvl="1" indent="0" eaLnBrk="1" hangingPunct="1">
              <a:lnSpc>
                <a:spcPct val="80000"/>
              </a:lnSpc>
              <a:buFont typeface="Arial" charset="0"/>
              <a:buNone/>
              <a:defRPr/>
            </a:pPr>
            <a:r>
              <a:rPr lang="en-US" sz="3600" dirty="0">
                <a:ea typeface="MS PGothic" charset="0"/>
              </a:rPr>
              <a:t>a </a:t>
            </a:r>
            <a:r>
              <a:rPr lang="en-US" sz="3600" b="1" i="1" dirty="0">
                <a:solidFill>
                  <a:srgbClr val="558ED5"/>
                </a:solidFill>
                <a:ea typeface="MS PGothic" charset="0"/>
              </a:rPr>
              <a:t>data-driven decision making framework </a:t>
            </a:r>
            <a:r>
              <a:rPr lang="en-US" sz="3600" dirty="0">
                <a:ea typeface="MS PGothic" charset="0"/>
              </a:rPr>
              <a:t>for establishing the </a:t>
            </a:r>
            <a:r>
              <a:rPr lang="en-US" sz="3600" b="1" i="1" dirty="0">
                <a:solidFill>
                  <a:srgbClr val="558ED5"/>
                </a:solidFill>
                <a:ea typeface="MS PGothic" charset="0"/>
              </a:rPr>
              <a:t>social culture </a:t>
            </a:r>
            <a:r>
              <a:rPr lang="en-US" sz="3600" dirty="0">
                <a:ea typeface="MS PGothic" charset="0"/>
              </a:rPr>
              <a:t>and behavioral supports needed for a school to be an </a:t>
            </a:r>
            <a:r>
              <a:rPr lang="en-US" sz="3600" b="1" i="1" dirty="0">
                <a:solidFill>
                  <a:srgbClr val="558ED5"/>
                </a:solidFill>
                <a:ea typeface="MS PGothic" charset="0"/>
              </a:rPr>
              <a:t>effective learning environment </a:t>
            </a:r>
            <a:r>
              <a:rPr lang="en-US" sz="3600" dirty="0">
                <a:ea typeface="MS PGothic" charset="0"/>
              </a:rPr>
              <a:t>(academic and behavior) for </a:t>
            </a:r>
            <a:r>
              <a:rPr lang="en-US" sz="3600" b="1" i="1" dirty="0">
                <a:solidFill>
                  <a:srgbClr val="558ED5"/>
                </a:solidFill>
                <a:ea typeface="MS PGothic" charset="0"/>
              </a:rPr>
              <a:t>all students</a:t>
            </a:r>
            <a:r>
              <a:rPr lang="en-US" sz="3600" dirty="0">
                <a:solidFill>
                  <a:srgbClr val="558ED5"/>
                </a:solidFill>
                <a:ea typeface="MS PGothic" charset="0"/>
              </a:rPr>
              <a:t>.</a:t>
            </a:r>
          </a:p>
          <a:p>
            <a:pPr marL="411163" lvl="1" indent="0" eaLnBrk="1" hangingPunct="1">
              <a:lnSpc>
                <a:spcPct val="80000"/>
              </a:lnSpc>
              <a:buFont typeface="Arial" charset="0"/>
              <a:buNone/>
              <a:defRPr/>
            </a:pPr>
            <a:endParaRPr lang="en-US" sz="3600" dirty="0">
              <a:ea typeface="MS PGothic" charset="0"/>
            </a:endParaRPr>
          </a:p>
          <a:p>
            <a:pPr marL="411163" lvl="1" indent="0" algn="ctr" eaLnBrk="1" hangingPunct="1">
              <a:lnSpc>
                <a:spcPct val="80000"/>
              </a:lnSpc>
              <a:buFont typeface="Arial" charset="0"/>
              <a:buNone/>
              <a:defRPr/>
            </a:pPr>
            <a:r>
              <a:rPr lang="en-US" sz="3600" i="1" dirty="0">
                <a:solidFill>
                  <a:srgbClr val="558ED5"/>
                </a:solidFill>
                <a:ea typeface="MS PGothic" charset="0"/>
              </a:rPr>
              <a:t>Increase Effectiveness and Efficiency</a:t>
            </a:r>
          </a:p>
        </p:txBody>
      </p:sp>
      <p:sp>
        <p:nvSpPr>
          <p:cNvPr id="38915" name="Text Box 5"/>
          <p:cNvSpPr txBox="1">
            <a:spLocks noChangeArrowheads="1"/>
          </p:cNvSpPr>
          <p:nvPr/>
        </p:nvSpPr>
        <p:spPr bwMode="auto">
          <a:xfrm>
            <a:off x="5791200" y="6378575"/>
            <a:ext cx="2282825"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r>
              <a:rPr lang="en-US" sz="1400">
                <a:solidFill>
                  <a:srgbClr val="000000"/>
                </a:solidFill>
                <a:latin typeface="Gill Sans MT" charset="0"/>
              </a:rPr>
              <a:t>(OSEP Center on PBIS, 2010)</a:t>
            </a:r>
          </a:p>
        </p:txBody>
      </p:sp>
      <p:sp>
        <p:nvSpPr>
          <p:cNvPr id="6" name="TextBox 5"/>
          <p:cNvSpPr txBox="1">
            <a:spLocks noChangeArrowheads="1"/>
          </p:cNvSpPr>
          <p:nvPr/>
        </p:nvSpPr>
        <p:spPr bwMode="auto">
          <a:xfrm>
            <a:off x="609599" y="5130800"/>
            <a:ext cx="8384989" cy="646331"/>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sz="3600" i="1" dirty="0">
                <a:solidFill>
                  <a:srgbClr val="558ED5"/>
                </a:solidFill>
                <a:latin typeface="+mn-lt"/>
                <a:ea typeface="MS PGothic" charset="0"/>
                <a:cs typeface="Calibri"/>
              </a:rPr>
              <a:t>Process for Continuous Improvement</a:t>
            </a:r>
          </a:p>
        </p:txBody>
      </p:sp>
    </p:spTree>
    <p:extLst>
      <p:ext uri="{BB962C8B-B14F-4D97-AF65-F5344CB8AC3E}">
        <p14:creationId xmlns:p14="http://schemas.microsoft.com/office/powerpoint/2010/main" val="24204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Consequences </a:t>
            </a:r>
            <a:r>
              <a:rPr lang="en-US" b="1" dirty="0">
                <a:solidFill>
                  <a:srgbClr val="1F497D"/>
                </a:solidFill>
              </a:rPr>
              <a:t>(follow behavior)</a:t>
            </a:r>
          </a:p>
        </p:txBody>
      </p:sp>
      <p:sp>
        <p:nvSpPr>
          <p:cNvPr id="3" name="Content Placeholder 2"/>
          <p:cNvSpPr>
            <a:spLocks noGrp="1"/>
          </p:cNvSpPr>
          <p:nvPr>
            <p:ph idx="1"/>
          </p:nvPr>
        </p:nvSpPr>
        <p:spPr>
          <a:xfrm>
            <a:off x="895525" y="1449298"/>
            <a:ext cx="7229604" cy="4525963"/>
          </a:xfrm>
        </p:spPr>
        <p:txBody>
          <a:bodyPr>
            <a:normAutofit/>
          </a:bodyPr>
          <a:lstStyle/>
          <a:p>
            <a:r>
              <a:rPr lang="en-US" dirty="0"/>
              <a:t>Either increase or decrease future rates of a behavior</a:t>
            </a:r>
          </a:p>
          <a:p>
            <a:pPr lvl="1"/>
            <a:r>
              <a:rPr lang="en-US" dirty="0"/>
              <a:t>It’s the student’s perception of the consequence that determines if it’s reinforcing (increases behavior) or punishing (decreases the behavior). </a:t>
            </a:r>
          </a:p>
          <a:p>
            <a:pPr lvl="1"/>
            <a:r>
              <a:rPr lang="en-US" dirty="0"/>
              <a:t>Did the consequence increase or decrease the behavior? </a:t>
            </a:r>
          </a:p>
        </p:txBody>
      </p:sp>
    </p:spTree>
    <p:extLst>
      <p:ext uri="{BB962C8B-B14F-4D97-AF65-F5344CB8AC3E}">
        <p14:creationId xmlns:p14="http://schemas.microsoft.com/office/powerpoint/2010/main" val="4125772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1F497D"/>
                </a:solidFill>
              </a:rPr>
              <a:t>Continuum of Practices to Encourage Appropriate Behavior</a:t>
            </a:r>
          </a:p>
        </p:txBody>
      </p:sp>
      <p:sp>
        <p:nvSpPr>
          <p:cNvPr id="3" name="Content Placeholder 2"/>
          <p:cNvSpPr>
            <a:spLocks noGrp="1"/>
          </p:cNvSpPr>
          <p:nvPr>
            <p:ph idx="1"/>
          </p:nvPr>
        </p:nvSpPr>
        <p:spPr>
          <a:xfrm>
            <a:off x="457200" y="2349822"/>
            <a:ext cx="8229600" cy="4525963"/>
          </a:xfrm>
        </p:spPr>
        <p:txBody>
          <a:bodyPr/>
          <a:lstStyle/>
          <a:p>
            <a:pPr lvl="0"/>
            <a:r>
              <a:rPr lang="en-US" dirty="0"/>
              <a:t>General praise </a:t>
            </a:r>
          </a:p>
          <a:p>
            <a:pPr lvl="0"/>
            <a:r>
              <a:rPr lang="en-US" b="1" i="1" dirty="0"/>
              <a:t>Behavior Specific and Contingent Praise</a:t>
            </a:r>
          </a:p>
          <a:p>
            <a:pPr lvl="0"/>
            <a:r>
              <a:rPr lang="en-US" dirty="0"/>
              <a:t>Group Contingencies (Positive Behavior Game)</a:t>
            </a:r>
          </a:p>
          <a:p>
            <a:pPr lvl="0"/>
            <a:r>
              <a:rPr lang="en-US" dirty="0"/>
              <a:t>Behavioral Contracting</a:t>
            </a:r>
          </a:p>
          <a:p>
            <a:r>
              <a:rPr lang="en-US" dirty="0"/>
              <a:t>Token Economies </a:t>
            </a:r>
          </a:p>
        </p:txBody>
      </p:sp>
    </p:spTree>
    <p:extLst>
      <p:ext uri="{BB962C8B-B14F-4D97-AF65-F5344CB8AC3E}">
        <p14:creationId xmlns:p14="http://schemas.microsoft.com/office/powerpoint/2010/main" val="2526736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SzPct val="25000"/>
              <a:defRPr/>
            </a:pPr>
            <a:r>
              <a:rPr lang="en-US" b="1" dirty="0">
                <a:solidFill>
                  <a:srgbClr val="1F497D"/>
                </a:solidFill>
              </a:rPr>
              <a:t>What is acknowledgement/reinforcement?</a:t>
            </a:r>
          </a:p>
        </p:txBody>
      </p:sp>
      <p:sp>
        <p:nvSpPr>
          <p:cNvPr id="7" name="Content Placeholder 2"/>
          <p:cNvSpPr>
            <a:spLocks noGrp="1"/>
          </p:cNvSpPr>
          <p:nvPr>
            <p:ph idx="1"/>
          </p:nvPr>
        </p:nvSpPr>
        <p:spPr/>
        <p:txBody>
          <a:bodyPr>
            <a:normAutofit lnSpcReduction="10000"/>
          </a:bodyPr>
          <a:lstStyle/>
          <a:p>
            <a:pPr marL="0" indent="0" algn="ctr">
              <a:buNone/>
            </a:pPr>
            <a:r>
              <a:rPr lang="en-US" dirty="0" smtClean="0"/>
              <a:t> </a:t>
            </a:r>
            <a:endParaRPr lang="en-US" dirty="0"/>
          </a:p>
          <a:p>
            <a:pPr marL="0" indent="0" algn="ctr">
              <a:buNone/>
            </a:pPr>
            <a:r>
              <a:rPr lang="en-US" dirty="0"/>
              <a:t>A</a:t>
            </a:r>
            <a:r>
              <a:rPr lang="en-US" dirty="0" smtClean="0"/>
              <a:t>cknowledgement/reinforcement are those things and events that follow a behavior and increase the probability that the behavior will be repeated in the future. </a:t>
            </a:r>
          </a:p>
          <a:p>
            <a:pPr marL="0" indent="0" algn="ctr">
              <a:buNone/>
            </a:pPr>
            <a:endParaRPr lang="en-US" dirty="0"/>
          </a:p>
          <a:p>
            <a:pPr marL="0" indent="0" algn="ctr">
              <a:buNone/>
            </a:pPr>
            <a:r>
              <a:rPr lang="en-US" dirty="0" smtClean="0"/>
              <a:t>One of the </a:t>
            </a:r>
            <a:r>
              <a:rPr lang="en-US" i="1" dirty="0" smtClean="0"/>
              <a:t>most powerful </a:t>
            </a:r>
            <a:r>
              <a:rPr lang="en-US" dirty="0" smtClean="0"/>
              <a:t>tools for changing behavior.</a:t>
            </a:r>
          </a:p>
          <a:p>
            <a:pPr marL="0" indent="0" algn="r">
              <a:buNone/>
            </a:pPr>
            <a:r>
              <a:rPr lang="en-US" sz="1400" dirty="0" smtClean="0"/>
              <a:t>(Daniels, 2000)</a:t>
            </a:r>
            <a:endParaRPr lang="en-US" dirty="0" smtClean="0"/>
          </a:p>
          <a:p>
            <a:pPr lvl="1"/>
            <a:endParaRPr lang="en-US" dirty="0" smtClean="0"/>
          </a:p>
          <a:p>
            <a:endParaRPr lang="en-US" dirty="0"/>
          </a:p>
        </p:txBody>
      </p:sp>
    </p:spTree>
    <p:extLst>
      <p:ext uri="{BB962C8B-B14F-4D97-AF65-F5344CB8AC3E}">
        <p14:creationId xmlns:p14="http://schemas.microsoft.com/office/powerpoint/2010/main" val="401856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SzPct val="25000"/>
              <a:defRPr/>
            </a:pPr>
            <a:r>
              <a:rPr lang="en-US" b="1" dirty="0">
                <a:solidFill>
                  <a:srgbClr val="1F497D"/>
                </a:solidFill>
              </a:rPr>
              <a:t>General Praise and Non-contingent Attention</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Relationship building…</a:t>
            </a:r>
          </a:p>
          <a:p>
            <a:pPr marL="0" indent="0" algn="ctr">
              <a:buNone/>
            </a:pPr>
            <a:r>
              <a:rPr lang="en-US" dirty="0" smtClean="0"/>
              <a:t>“When a teacher makes the effort to engage with every student individually, students learn and internalize that they are valued … reducing the likelihood that they will misbehave.” </a:t>
            </a:r>
          </a:p>
          <a:p>
            <a:pPr marL="0" indent="0" algn="r">
              <a:buNone/>
            </a:pPr>
            <a:r>
              <a:rPr lang="en-US" dirty="0" smtClean="0"/>
              <a:t>(</a:t>
            </a:r>
            <a:r>
              <a:rPr lang="en-US" dirty="0" err="1" smtClean="0"/>
              <a:t>Sprick</a:t>
            </a:r>
            <a:r>
              <a:rPr lang="en-US" dirty="0" smtClean="0"/>
              <a:t> et al., 2010)</a:t>
            </a:r>
          </a:p>
          <a:p>
            <a:pPr marL="0" indent="0" algn="ctr">
              <a:buNone/>
            </a:pPr>
            <a:r>
              <a:rPr lang="en-US" i="1" dirty="0" smtClean="0"/>
              <a:t>Time and Place</a:t>
            </a:r>
            <a:r>
              <a:rPr lang="en-US" dirty="0" smtClean="0"/>
              <a:t>:  Upon entry into classroom, greeting students at the door, outside of the classroom, end of class, brief interjections into instructional time</a:t>
            </a:r>
            <a:endParaRPr lang="en-US" dirty="0"/>
          </a:p>
        </p:txBody>
      </p:sp>
    </p:spTree>
    <p:extLst>
      <p:ext uri="{BB962C8B-B14F-4D97-AF65-F5344CB8AC3E}">
        <p14:creationId xmlns:p14="http://schemas.microsoft.com/office/powerpoint/2010/main" val="1093710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9" y="274638"/>
            <a:ext cx="8585781" cy="1143000"/>
          </a:xfrm>
        </p:spPr>
        <p:txBody>
          <a:bodyPr>
            <a:noAutofit/>
          </a:bodyPr>
          <a:lstStyle/>
          <a:p>
            <a:pPr>
              <a:buSzPct val="25000"/>
              <a:defRPr/>
            </a:pPr>
            <a:r>
              <a:rPr lang="en-US" b="1" dirty="0">
                <a:solidFill>
                  <a:srgbClr val="1F497D"/>
                </a:solidFill>
              </a:rPr>
              <a:t>Behavior Specific Contingent Praise</a:t>
            </a:r>
          </a:p>
        </p:txBody>
      </p:sp>
      <p:sp>
        <p:nvSpPr>
          <p:cNvPr id="3" name="Content Placeholder 2"/>
          <p:cNvSpPr>
            <a:spLocks noGrp="1"/>
          </p:cNvSpPr>
          <p:nvPr>
            <p:ph idx="1"/>
          </p:nvPr>
        </p:nvSpPr>
        <p:spPr/>
        <p:txBody>
          <a:bodyPr/>
          <a:lstStyle/>
          <a:p>
            <a:pPr lvl="0"/>
            <a:r>
              <a:rPr lang="en-US" i="1" dirty="0" smtClean="0"/>
              <a:t>Behavior Specific:  </a:t>
            </a:r>
            <a:r>
              <a:rPr lang="en-US" dirty="0"/>
              <a:t>s</a:t>
            </a:r>
            <a:r>
              <a:rPr lang="en-US" dirty="0" smtClean="0"/>
              <a:t>tate the specific behavior being praised using language from the school-wide and/or classroom teaching matrix </a:t>
            </a:r>
          </a:p>
          <a:p>
            <a:r>
              <a:rPr lang="en-US" i="1" dirty="0" smtClean="0"/>
              <a:t>Contingent:</a:t>
            </a:r>
            <a:r>
              <a:rPr lang="en-US" dirty="0" smtClean="0"/>
              <a:t> means it is delivered immediately after the behavior we want to see again occurs</a:t>
            </a:r>
          </a:p>
          <a:p>
            <a:pPr marL="0" lvl="0" indent="0">
              <a:buNone/>
            </a:pPr>
            <a:endParaRPr lang="en-US" dirty="0" smtClean="0"/>
          </a:p>
          <a:p>
            <a:endParaRPr lang="en-US" dirty="0"/>
          </a:p>
        </p:txBody>
      </p:sp>
    </p:spTree>
    <p:extLst>
      <p:ext uri="{BB962C8B-B14F-4D97-AF65-F5344CB8AC3E}">
        <p14:creationId xmlns:p14="http://schemas.microsoft.com/office/powerpoint/2010/main" val="2846126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81" y="350815"/>
            <a:ext cx="8940219" cy="915357"/>
          </a:xfrm>
        </p:spPr>
        <p:txBody>
          <a:bodyPr>
            <a:noAutofit/>
          </a:bodyPr>
          <a:lstStyle/>
          <a:p>
            <a:r>
              <a:rPr lang="en-US" b="1" dirty="0">
                <a:solidFill>
                  <a:srgbClr val="1F497D"/>
                </a:solidFill>
              </a:rPr>
              <a:t>Practice with Behavior Specific Praise</a:t>
            </a:r>
          </a:p>
        </p:txBody>
      </p:sp>
      <p:sp>
        <p:nvSpPr>
          <p:cNvPr id="3" name="Content Placeholder 2"/>
          <p:cNvSpPr>
            <a:spLocks noGrp="1"/>
          </p:cNvSpPr>
          <p:nvPr>
            <p:ph idx="1"/>
          </p:nvPr>
        </p:nvSpPr>
        <p:spPr>
          <a:xfrm>
            <a:off x="677334" y="1439333"/>
            <a:ext cx="7769202" cy="4372288"/>
          </a:xfrm>
          <a:ln w="28575" cmpd="sng">
            <a:noFill/>
          </a:ln>
        </p:spPr>
        <p:txBody>
          <a:bodyPr>
            <a:normAutofit/>
          </a:bodyPr>
          <a:lstStyle/>
          <a:p>
            <a:pPr marL="457200" indent="-457200">
              <a:buClr>
                <a:schemeClr val="accent6"/>
              </a:buClr>
              <a:buFont typeface="Wingdings" charset="2"/>
              <a:buChar char="§"/>
            </a:pPr>
            <a:r>
              <a:rPr lang="en-US" dirty="0" smtClean="0"/>
              <a:t>Workbook page </a:t>
            </a:r>
          </a:p>
          <a:p>
            <a:pPr marL="457200" indent="-457200">
              <a:buClr>
                <a:schemeClr val="accent6"/>
              </a:buClr>
              <a:buFont typeface="Wingdings" charset="2"/>
              <a:buChar char="§"/>
            </a:pPr>
            <a:r>
              <a:rPr lang="en-US" dirty="0" smtClean="0"/>
              <a:t>Read over the statement</a:t>
            </a:r>
          </a:p>
          <a:p>
            <a:pPr marL="457200" indent="-457200">
              <a:buClr>
                <a:schemeClr val="accent6"/>
              </a:buClr>
              <a:buFont typeface="Wingdings" charset="2"/>
              <a:buChar char="§"/>
            </a:pPr>
            <a:r>
              <a:rPr lang="en-US" dirty="0" smtClean="0"/>
              <a:t>Change the wording to a Behavior Specific Praise statement </a:t>
            </a:r>
          </a:p>
          <a:p>
            <a:pPr marL="457200" indent="-457200">
              <a:buClr>
                <a:schemeClr val="accent6"/>
              </a:buClr>
              <a:buFont typeface="Wingdings" charset="2"/>
              <a:buChar char="§"/>
            </a:pPr>
            <a:r>
              <a:rPr lang="en-US" dirty="0" smtClean="0"/>
              <a:t>Share your response with your shoulder partner</a:t>
            </a:r>
            <a:endParaRPr lang="en-US" dirty="0"/>
          </a:p>
        </p:txBody>
      </p:sp>
    </p:spTree>
    <p:extLst>
      <p:ext uri="{BB962C8B-B14F-4D97-AF65-F5344CB8AC3E}">
        <p14:creationId xmlns:p14="http://schemas.microsoft.com/office/powerpoint/2010/main" val="9220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1F497D"/>
                </a:solidFill>
              </a:rPr>
              <a:t>What if students do not find praise reinforcing?</a:t>
            </a:r>
          </a:p>
        </p:txBody>
      </p:sp>
      <p:sp>
        <p:nvSpPr>
          <p:cNvPr id="3" name="Content Placeholder 2"/>
          <p:cNvSpPr>
            <a:spLocks noGrp="1"/>
          </p:cNvSpPr>
          <p:nvPr>
            <p:ph idx="1"/>
          </p:nvPr>
        </p:nvSpPr>
        <p:spPr/>
        <p:txBody>
          <a:bodyPr/>
          <a:lstStyle/>
          <a:p>
            <a:r>
              <a:rPr lang="en-US" dirty="0" smtClean="0"/>
              <a:t>They still need feedback (we all do)</a:t>
            </a:r>
          </a:p>
          <a:p>
            <a:pPr lvl="1"/>
            <a:r>
              <a:rPr lang="en-US" dirty="0" smtClean="0"/>
              <a:t>Written</a:t>
            </a:r>
          </a:p>
          <a:p>
            <a:pPr lvl="1"/>
            <a:r>
              <a:rPr lang="en-US" dirty="0" smtClean="0"/>
              <a:t>Talk privately</a:t>
            </a:r>
          </a:p>
          <a:p>
            <a:pPr lvl="1"/>
            <a:r>
              <a:rPr lang="en-US" dirty="0" smtClean="0"/>
              <a:t>Secret signal</a:t>
            </a:r>
          </a:p>
          <a:p>
            <a:pPr lvl="1"/>
            <a:endParaRPr lang="en-US" dirty="0" smtClean="0"/>
          </a:p>
        </p:txBody>
      </p:sp>
    </p:spTree>
    <p:extLst>
      <p:ext uri="{BB962C8B-B14F-4D97-AF65-F5344CB8AC3E}">
        <p14:creationId xmlns:p14="http://schemas.microsoft.com/office/powerpoint/2010/main" val="91787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266"/>
            <a:ext cx="8229600" cy="2814552"/>
          </a:xfrm>
        </p:spPr>
        <p:txBody>
          <a:bodyPr>
            <a:normAutofit/>
          </a:bodyPr>
          <a:lstStyle/>
          <a:p>
            <a:r>
              <a:rPr lang="en-US" b="1" dirty="0">
                <a:solidFill>
                  <a:schemeClr val="accent6">
                    <a:lumMod val="75000"/>
                  </a:schemeClr>
                </a:solidFill>
                <a:latin typeface="Questrial"/>
                <a:ea typeface="Questrial"/>
                <a:cs typeface="Questrial"/>
                <a:sym typeface="Questrial"/>
              </a:rPr>
              <a:t/>
            </a:r>
            <a:br>
              <a:rPr lang="en-US" b="1" dirty="0">
                <a:solidFill>
                  <a:schemeClr val="accent6">
                    <a:lumMod val="75000"/>
                  </a:schemeClr>
                </a:solidFill>
                <a:latin typeface="Questrial"/>
                <a:ea typeface="Questrial"/>
                <a:cs typeface="Questrial"/>
                <a:sym typeface="Questrial"/>
              </a:rPr>
            </a:br>
            <a:r>
              <a:rPr lang="en-US" b="1" dirty="0">
                <a:solidFill>
                  <a:srgbClr val="1F497D"/>
                </a:solidFill>
              </a:rPr>
              <a:t>Continuum of Practices to Discourage “Inappropriate” Behavior</a:t>
            </a:r>
          </a:p>
        </p:txBody>
      </p:sp>
    </p:spTree>
    <p:extLst>
      <p:ext uri="{BB962C8B-B14F-4D97-AF65-F5344CB8AC3E}">
        <p14:creationId xmlns:p14="http://schemas.microsoft.com/office/powerpoint/2010/main" val="2797008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solidFill>
                  <a:srgbClr val="1F497D"/>
                </a:solidFill>
              </a:rPr>
              <a:t>Reasons Students Commonly Misbehave</a:t>
            </a:r>
          </a:p>
        </p:txBody>
      </p:sp>
      <p:sp>
        <p:nvSpPr>
          <p:cNvPr id="440" name="Shape 44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Student(s) don’t know expectations</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Student(s) don’t know how to exhibit expected behavior</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Student is unaware he/she is engaged in the misbehavior</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Misbehavior is providing student with desired outcome:</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Obtaining attention from adults/peers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Escape from difficult task or non-desired activity</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145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p:cNvPicPr preferRelativeResize="0"/>
          <p:nvPr/>
        </p:nvPicPr>
        <p:blipFill rotWithShape="1">
          <a:blip r:embed="rId3">
            <a:alphaModFix/>
          </a:blip>
          <a:srcRect l="1" t="11196" r="664"/>
          <a:stretch/>
        </p:blipFill>
        <p:spPr>
          <a:xfrm>
            <a:off x="254000" y="314369"/>
            <a:ext cx="8669867" cy="6543631"/>
          </a:xfrm>
          <a:prstGeom prst="rect">
            <a:avLst/>
          </a:prstGeom>
          <a:noFill/>
          <a:ln>
            <a:noFill/>
          </a:ln>
        </p:spPr>
      </p:pic>
    </p:spTree>
    <p:extLst>
      <p:ext uri="{BB962C8B-B14F-4D97-AF65-F5344CB8AC3E}">
        <p14:creationId xmlns:p14="http://schemas.microsoft.com/office/powerpoint/2010/main" val="147603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r>
              <a:rPr lang="en-US" b="1" dirty="0">
                <a:solidFill>
                  <a:srgbClr val="1F497D"/>
                </a:solidFill>
              </a:rPr>
              <a:t>Consistency Matters</a:t>
            </a:r>
          </a:p>
        </p:txBody>
      </p:sp>
      <p:grpSp>
        <p:nvGrpSpPr>
          <p:cNvPr id="24578" name="Diagram 1028"/>
          <p:cNvGrpSpPr>
            <a:grpSpLocks noGrp="1" noChangeAspect="1"/>
          </p:cNvGrpSpPr>
          <p:nvPr/>
        </p:nvGrpSpPr>
        <p:grpSpPr bwMode="auto">
          <a:xfrm>
            <a:off x="1143000" y="1470025"/>
            <a:ext cx="7466413" cy="5159375"/>
            <a:chOff x="-237" y="1146"/>
            <a:chExt cx="4441" cy="2550"/>
          </a:xfrm>
        </p:grpSpPr>
        <p:sp>
          <p:nvSpPr>
            <p:cNvPr id="24581" name="AutoShape 1029"/>
            <p:cNvSpPr>
              <a:spLocks noChangeAspect="1" noChangeArrowheads="1" noTextEdit="1"/>
            </p:cNvSpPr>
            <p:nvPr/>
          </p:nvSpPr>
          <p:spPr bwMode="auto">
            <a:xfrm>
              <a:off x="1378" y="1248"/>
              <a:ext cx="2544" cy="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391" name="_s1028"/>
            <p:cNvSpPr>
              <a:spLocks noChangeArrowheads="1" noTextEdit="1"/>
            </p:cNvSpPr>
            <p:nvPr/>
          </p:nvSpPr>
          <p:spPr bwMode="auto">
            <a:xfrm>
              <a:off x="1262" y="1664"/>
              <a:ext cx="1106" cy="918"/>
            </a:xfrm>
            <a:prstGeom prst="ellipse">
              <a:avLst/>
            </a:prstGeom>
            <a:solidFill>
              <a:srgbClr val="FFC000">
                <a:alpha val="50000"/>
              </a:srgbClr>
            </a:solidFill>
            <a:ln w="4699">
              <a:solidFill>
                <a:schemeClr val="accent3">
                  <a:lumMod val="50000"/>
                </a:schemeClr>
              </a:solidFill>
              <a:round/>
              <a:headEnd/>
              <a:tailEnd/>
            </a:ln>
          </p:spPr>
          <p:txBody>
            <a:bodyPr anchor="ctr"/>
            <a:lstStyle/>
            <a:p>
              <a:pPr>
                <a:defRPr/>
              </a:pPr>
              <a:endParaRPr lang="en-US" dirty="0">
                <a:ea typeface="+mn-ea"/>
                <a:cs typeface="Calibri"/>
              </a:endParaRPr>
            </a:p>
          </p:txBody>
        </p:sp>
        <p:sp>
          <p:nvSpPr>
            <p:cNvPr id="24583" name="_s1029"/>
            <p:cNvSpPr>
              <a:spLocks noChangeArrowheads="1"/>
            </p:cNvSpPr>
            <p:nvPr/>
          </p:nvSpPr>
          <p:spPr bwMode="auto">
            <a:xfrm>
              <a:off x="772" y="1146"/>
              <a:ext cx="2100" cy="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en-US" sz="3200" b="1" dirty="0">
                  <a:solidFill>
                    <a:srgbClr val="1D2A53"/>
                  </a:solidFill>
                  <a:cs typeface="Tw Cen MT"/>
                </a:rPr>
                <a:t>Common </a:t>
              </a:r>
            </a:p>
            <a:p>
              <a:pPr algn="ctr"/>
              <a:r>
                <a:rPr lang="en-US" sz="3200" b="1" dirty="0">
                  <a:solidFill>
                    <a:srgbClr val="1D2A53"/>
                  </a:solidFill>
                  <a:cs typeface="Tw Cen MT"/>
                </a:rPr>
                <a:t>Vision/Expectations</a:t>
              </a:r>
            </a:p>
          </p:txBody>
        </p:sp>
        <p:sp>
          <p:nvSpPr>
            <p:cNvPr id="16393" name="_s1030"/>
            <p:cNvSpPr>
              <a:spLocks noChangeArrowheads="1" noTextEdit="1"/>
            </p:cNvSpPr>
            <p:nvPr/>
          </p:nvSpPr>
          <p:spPr bwMode="auto">
            <a:xfrm>
              <a:off x="1564" y="2187"/>
              <a:ext cx="1107" cy="918"/>
            </a:xfrm>
            <a:prstGeom prst="ellipse">
              <a:avLst/>
            </a:prstGeom>
            <a:solidFill>
              <a:srgbClr val="4B731F">
                <a:alpha val="49804"/>
              </a:srgbClr>
            </a:solidFill>
            <a:ln w="4699">
              <a:solidFill>
                <a:schemeClr val="accent3">
                  <a:lumMod val="50000"/>
                </a:schemeClr>
              </a:solidFill>
              <a:round/>
              <a:headEnd/>
              <a:tailEnd/>
            </a:ln>
          </p:spPr>
          <p:txBody>
            <a:bodyPr anchor="ctr"/>
            <a:lstStyle/>
            <a:p>
              <a:pPr>
                <a:defRPr/>
              </a:pPr>
              <a:endParaRPr lang="en-US" dirty="0">
                <a:ea typeface="+mn-ea"/>
                <a:cs typeface="Calibri"/>
              </a:endParaRPr>
            </a:p>
          </p:txBody>
        </p:sp>
        <p:sp>
          <p:nvSpPr>
            <p:cNvPr id="24585" name="_s1031"/>
            <p:cNvSpPr>
              <a:spLocks noChangeArrowheads="1"/>
            </p:cNvSpPr>
            <p:nvPr/>
          </p:nvSpPr>
          <p:spPr bwMode="auto">
            <a:xfrm>
              <a:off x="2155" y="2754"/>
              <a:ext cx="2049" cy="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r>
                <a:rPr lang="en-US" sz="3200" b="1" dirty="0">
                  <a:solidFill>
                    <a:srgbClr val="1D2A53"/>
                  </a:solidFill>
                  <a:cs typeface="Tw Cen MT"/>
                </a:rPr>
                <a:t>Common </a:t>
              </a:r>
            </a:p>
            <a:p>
              <a:pPr algn="ctr"/>
              <a:r>
                <a:rPr lang="en-US" sz="3200" b="1" dirty="0">
                  <a:solidFill>
                    <a:srgbClr val="1D2A53"/>
                  </a:solidFill>
                  <a:cs typeface="Tw Cen MT"/>
                </a:rPr>
                <a:t>Language </a:t>
              </a:r>
            </a:p>
          </p:txBody>
        </p:sp>
        <p:sp>
          <p:nvSpPr>
            <p:cNvPr id="16395" name="_s1032"/>
            <p:cNvSpPr>
              <a:spLocks noChangeArrowheads="1" noTextEdit="1"/>
            </p:cNvSpPr>
            <p:nvPr/>
          </p:nvSpPr>
          <p:spPr bwMode="auto">
            <a:xfrm>
              <a:off x="960" y="2187"/>
              <a:ext cx="1106" cy="918"/>
            </a:xfrm>
            <a:prstGeom prst="ellipse">
              <a:avLst/>
            </a:prstGeom>
            <a:solidFill>
              <a:srgbClr val="DE3F2E">
                <a:alpha val="49804"/>
              </a:srgbClr>
            </a:solidFill>
            <a:ln w="4699">
              <a:solidFill>
                <a:schemeClr val="accent3">
                  <a:lumMod val="50000"/>
                </a:schemeClr>
              </a:solidFill>
              <a:round/>
              <a:headEnd/>
              <a:tailEnd/>
            </a:ln>
          </p:spPr>
          <p:txBody>
            <a:bodyPr anchor="ctr"/>
            <a:lstStyle/>
            <a:p>
              <a:pPr>
                <a:defRPr/>
              </a:pPr>
              <a:endParaRPr lang="en-US" dirty="0">
                <a:ea typeface="+mn-ea"/>
                <a:cs typeface="Calibri"/>
              </a:endParaRPr>
            </a:p>
          </p:txBody>
        </p:sp>
        <p:sp>
          <p:nvSpPr>
            <p:cNvPr id="24587" name="_s1033"/>
            <p:cNvSpPr>
              <a:spLocks noChangeArrowheads="1"/>
            </p:cNvSpPr>
            <p:nvPr/>
          </p:nvSpPr>
          <p:spPr bwMode="auto">
            <a:xfrm>
              <a:off x="-237" y="2905"/>
              <a:ext cx="1090" cy="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pPr algn="ctr">
                <a:buFont typeface="Arial" charset="0"/>
                <a:buNone/>
              </a:pPr>
              <a:r>
                <a:rPr lang="en-US" sz="3200" b="1" dirty="0">
                  <a:solidFill>
                    <a:srgbClr val="1D2A53"/>
                  </a:solidFill>
                  <a:cs typeface="Tw Cen MT"/>
                </a:rPr>
                <a:t>Common </a:t>
              </a:r>
            </a:p>
            <a:p>
              <a:pPr algn="ctr">
                <a:buFont typeface="Arial" charset="0"/>
                <a:buNone/>
              </a:pPr>
              <a:r>
                <a:rPr lang="en-US" sz="3200" b="1" dirty="0">
                  <a:solidFill>
                    <a:srgbClr val="1D2A53"/>
                  </a:solidFill>
                  <a:cs typeface="Tw Cen MT"/>
                </a:rPr>
                <a:t>Practices</a:t>
              </a:r>
            </a:p>
          </p:txBody>
        </p:sp>
      </p:grpSp>
      <p:sp>
        <p:nvSpPr>
          <p:cNvPr id="24579" name="Text Box 12"/>
          <p:cNvSpPr txBox="1">
            <a:spLocks noChangeArrowheads="1"/>
          </p:cNvSpPr>
          <p:nvPr/>
        </p:nvSpPr>
        <p:spPr bwMode="auto">
          <a:xfrm>
            <a:off x="2758643" y="3571016"/>
            <a:ext cx="39807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9" tIns="45719" rIns="91439" bIns="4571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smtClean="0">
                <a:solidFill>
                  <a:srgbClr val="1D2A53"/>
                </a:solidFill>
                <a:latin typeface="+mn-lt"/>
                <a:cs typeface="Tw Cen MT"/>
              </a:rPr>
              <a:t>SCHOOL COMMUNITY</a:t>
            </a:r>
            <a:endParaRPr lang="en-US" sz="3200" b="1" dirty="0">
              <a:solidFill>
                <a:srgbClr val="1D2A53"/>
              </a:solidFill>
              <a:latin typeface="+mn-lt"/>
              <a:cs typeface="Tw Cen MT"/>
            </a:endParaRPr>
          </a:p>
        </p:txBody>
      </p:sp>
      <p:sp>
        <p:nvSpPr>
          <p:cNvPr id="13" name="TextBox 12"/>
          <p:cNvSpPr txBox="1"/>
          <p:nvPr/>
        </p:nvSpPr>
        <p:spPr>
          <a:xfrm>
            <a:off x="2253730" y="6225726"/>
            <a:ext cx="4696725" cy="369332"/>
          </a:xfrm>
          <a:prstGeom prst="rect">
            <a:avLst/>
          </a:prstGeom>
          <a:noFill/>
        </p:spPr>
        <p:txBody>
          <a:bodyPr wrap="square" rtlCol="0">
            <a:spAutoFit/>
          </a:bodyPr>
          <a:lstStyle/>
          <a:p>
            <a:r>
              <a:rPr lang="en-US" dirty="0" smtClean="0"/>
              <a:t>(USDOE OSEP PBIS TA Center, 2010)</a:t>
            </a:r>
            <a:endParaRPr lang="en-US" dirty="0"/>
          </a:p>
        </p:txBody>
      </p:sp>
    </p:spTree>
    <p:extLst>
      <p:ext uri="{BB962C8B-B14F-4D97-AF65-F5344CB8AC3E}">
        <p14:creationId xmlns:p14="http://schemas.microsoft.com/office/powerpoint/2010/main" val="350116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9" y="274638"/>
            <a:ext cx="9042981" cy="1143000"/>
          </a:xfrm>
        </p:spPr>
        <p:txBody>
          <a:bodyPr>
            <a:noAutofit/>
          </a:bodyPr>
          <a:lstStyle/>
          <a:p>
            <a:pPr>
              <a:spcBef>
                <a:spcPts val="0"/>
              </a:spcBef>
              <a:buClr>
                <a:schemeClr val="dk1"/>
              </a:buClr>
              <a:buSzPct val="25000"/>
            </a:pPr>
            <a:r>
              <a:rPr lang="en-US" b="1" dirty="0">
                <a:solidFill>
                  <a:srgbClr val="1F497D"/>
                </a:solidFill>
              </a:rPr>
              <a:t>Continuum of Practices to Discourage “Inappropriate” Behavior</a:t>
            </a:r>
          </a:p>
        </p:txBody>
      </p:sp>
      <p:sp>
        <p:nvSpPr>
          <p:cNvPr id="6" name="Content Placeholder 5"/>
          <p:cNvSpPr>
            <a:spLocks noGrp="1"/>
          </p:cNvSpPr>
          <p:nvPr>
            <p:ph idx="1"/>
          </p:nvPr>
        </p:nvSpPr>
        <p:spPr/>
        <p:txBody>
          <a:bodyPr>
            <a:normAutofit fontScale="92500" lnSpcReduction="20000"/>
          </a:bodyPr>
          <a:lstStyle/>
          <a:p>
            <a:pPr marL="0" indent="0">
              <a:buNone/>
            </a:pPr>
            <a:r>
              <a:rPr lang="en-US" b="1" dirty="0" smtClean="0"/>
              <a:t>Pre-correction practices</a:t>
            </a:r>
          </a:p>
          <a:p>
            <a:pPr lvl="1"/>
            <a:r>
              <a:rPr lang="en-US" dirty="0" smtClean="0"/>
              <a:t>Define, post, teach,</a:t>
            </a:r>
            <a:r>
              <a:rPr lang="en-US" dirty="0"/>
              <a:t> </a:t>
            </a:r>
            <a:r>
              <a:rPr lang="en-US" dirty="0" smtClean="0"/>
              <a:t>model, practice, and reinforce expected behaviors</a:t>
            </a:r>
          </a:p>
          <a:p>
            <a:pPr lvl="1"/>
            <a:r>
              <a:rPr lang="en-US" dirty="0" smtClean="0"/>
              <a:t>Prompting or pre-correction, especially right before a challenging time</a:t>
            </a:r>
          </a:p>
          <a:p>
            <a:pPr lvl="1"/>
            <a:r>
              <a:rPr lang="en-US" dirty="0" smtClean="0"/>
              <a:t>Active supervision (move, scan, …)</a:t>
            </a:r>
          </a:p>
          <a:p>
            <a:pPr lvl="1"/>
            <a:r>
              <a:rPr lang="en-US" dirty="0" smtClean="0"/>
              <a:t>Proximity control</a:t>
            </a:r>
          </a:p>
          <a:p>
            <a:pPr lvl="1"/>
            <a:r>
              <a:rPr lang="en-US" dirty="0" smtClean="0"/>
              <a:t>Physical arrangements free of distractions that promote learning and prevent problem behavior</a:t>
            </a:r>
          </a:p>
          <a:p>
            <a:pPr lvl="1"/>
            <a:r>
              <a:rPr lang="en-US" dirty="0" smtClean="0"/>
              <a:t>High levels of opportunities to respond, active engagement</a:t>
            </a:r>
          </a:p>
          <a:p>
            <a:pPr lvl="1"/>
            <a:r>
              <a:rPr lang="en-US" dirty="0" smtClean="0"/>
              <a:t>Adequate wait time for student responses</a:t>
            </a:r>
          </a:p>
          <a:p>
            <a:pPr lvl="1"/>
            <a:endParaRPr lang="en-US" dirty="0" smtClean="0"/>
          </a:p>
          <a:p>
            <a:pPr lvl="1"/>
            <a:endParaRPr lang="en-US" dirty="0"/>
          </a:p>
        </p:txBody>
      </p:sp>
    </p:spTree>
    <p:extLst>
      <p:ext uri="{BB962C8B-B14F-4D97-AF65-F5344CB8AC3E}">
        <p14:creationId xmlns:p14="http://schemas.microsoft.com/office/powerpoint/2010/main" val="2629579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rgbClr val="1F497D"/>
                </a:solidFill>
              </a:rPr>
              <a:t>Continuum of Practices to Discourage “Inappropriate” Behavior</a:t>
            </a: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b="1" dirty="0" smtClean="0"/>
              <a:t>Low level </a:t>
            </a:r>
            <a:r>
              <a:rPr lang="en-US" b="1" dirty="0"/>
              <a:t>b</a:t>
            </a:r>
            <a:r>
              <a:rPr lang="en-US" b="1" dirty="0" smtClean="0"/>
              <a:t>ehavior </a:t>
            </a:r>
            <a:r>
              <a:rPr lang="en-US" b="1" dirty="0"/>
              <a:t>e</a:t>
            </a:r>
            <a:r>
              <a:rPr lang="en-US" b="1" dirty="0" smtClean="0"/>
              <a:t>rror practices (in addition to pre-correction practices)</a:t>
            </a:r>
          </a:p>
          <a:p>
            <a:pPr lvl="1"/>
            <a:r>
              <a:rPr lang="en-US" i="1" dirty="0" smtClean="0"/>
              <a:t>Specific and Contingent Error Correction</a:t>
            </a:r>
          </a:p>
          <a:p>
            <a:pPr lvl="1"/>
            <a:r>
              <a:rPr lang="en-US" dirty="0" smtClean="0"/>
              <a:t>Re-directing</a:t>
            </a:r>
          </a:p>
          <a:p>
            <a:pPr lvl="1"/>
            <a:r>
              <a:rPr lang="en-US" dirty="0" smtClean="0"/>
              <a:t>Re-teaching with additional practice</a:t>
            </a:r>
          </a:p>
          <a:p>
            <a:pPr lvl="1"/>
            <a:r>
              <a:rPr lang="en-US" dirty="0" smtClean="0"/>
              <a:t>Behavior specific praise of peers in close proximity engaged in desired behavior</a:t>
            </a:r>
          </a:p>
          <a:p>
            <a:pPr lvl="1"/>
            <a:r>
              <a:rPr lang="en-US" dirty="0" smtClean="0"/>
              <a:t>Planned Ignoring</a:t>
            </a:r>
          </a:p>
          <a:p>
            <a:pPr lvl="1"/>
            <a:r>
              <a:rPr lang="en-US" dirty="0" smtClean="0"/>
              <a:t>Direct eye contact/signal/non-verbal cue</a:t>
            </a:r>
          </a:p>
          <a:p>
            <a:pPr lvl="1"/>
            <a:r>
              <a:rPr lang="en-US" dirty="0" smtClean="0"/>
              <a:t>Provide choice</a:t>
            </a:r>
          </a:p>
          <a:p>
            <a:pPr lvl="1"/>
            <a:r>
              <a:rPr lang="en-US" dirty="0" smtClean="0"/>
              <a:t>Time out from reinforcement</a:t>
            </a:r>
          </a:p>
          <a:p>
            <a:endParaRPr lang="en-US" dirty="0" smtClean="0"/>
          </a:p>
          <a:p>
            <a:endParaRPr lang="en-US" dirty="0" smtClean="0"/>
          </a:p>
          <a:p>
            <a:endParaRPr lang="en-US" dirty="0"/>
          </a:p>
        </p:txBody>
      </p:sp>
    </p:spTree>
    <p:extLst>
      <p:ext uri="{BB962C8B-B14F-4D97-AF65-F5344CB8AC3E}">
        <p14:creationId xmlns:p14="http://schemas.microsoft.com/office/powerpoint/2010/main" val="2869065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1F497D"/>
                </a:solidFill>
              </a:rPr>
              <a:t>Continuum of Practices to Discourage Repeated Behavioral Errors that Interfere with Learning </a:t>
            </a:r>
          </a:p>
        </p:txBody>
      </p:sp>
      <p:sp>
        <p:nvSpPr>
          <p:cNvPr id="3" name="Content Placeholder 2"/>
          <p:cNvSpPr>
            <a:spLocks noGrp="1"/>
          </p:cNvSpPr>
          <p:nvPr>
            <p:ph idx="1"/>
          </p:nvPr>
        </p:nvSpPr>
        <p:spPr>
          <a:xfrm>
            <a:off x="324304" y="2082321"/>
            <a:ext cx="8229600" cy="4303095"/>
          </a:xfrm>
        </p:spPr>
        <p:txBody>
          <a:bodyPr>
            <a:normAutofit fontScale="92500" lnSpcReduction="10000"/>
          </a:bodyPr>
          <a:lstStyle/>
          <a:p>
            <a:pPr marL="0" indent="0">
              <a:buNone/>
            </a:pPr>
            <a:r>
              <a:rPr lang="en-US" b="1" dirty="0" smtClean="0"/>
              <a:t>Repeated behavior error practices (in addition to pre-correction practices and low level behavior strategies)</a:t>
            </a:r>
          </a:p>
          <a:p>
            <a:pPr lvl="1"/>
            <a:r>
              <a:rPr lang="en-US" dirty="0" smtClean="0"/>
              <a:t>Behavioral Contracting</a:t>
            </a:r>
          </a:p>
          <a:p>
            <a:pPr lvl="1"/>
            <a:r>
              <a:rPr lang="en-US" dirty="0" smtClean="0"/>
              <a:t>Restitution/Restorative</a:t>
            </a:r>
          </a:p>
          <a:p>
            <a:pPr lvl="1"/>
            <a:r>
              <a:rPr lang="en-US" dirty="0" smtClean="0"/>
              <a:t>Reflective Assignment</a:t>
            </a:r>
          </a:p>
          <a:p>
            <a:pPr marL="457200" lvl="1" indent="0">
              <a:buNone/>
            </a:pPr>
            <a:endParaRPr lang="en-US" dirty="0" smtClean="0"/>
          </a:p>
          <a:p>
            <a:pPr marL="457200" lvl="1" indent="0" algn="ctr">
              <a:buNone/>
            </a:pPr>
            <a:r>
              <a:rPr lang="en-US" dirty="0" smtClean="0"/>
              <a:t>This may be where we begin collecting data on behaviors to inform next steps (</a:t>
            </a:r>
            <a:r>
              <a:rPr lang="en-US" i="1" dirty="0" smtClean="0"/>
              <a:t>think minor behavior data collection forms</a:t>
            </a:r>
            <a:r>
              <a:rPr lang="en-US" dirty="0" smtClean="0"/>
              <a: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2970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333" y="0"/>
            <a:ext cx="8427251" cy="1597233"/>
          </a:xfrm>
        </p:spPr>
        <p:txBody>
          <a:bodyPr>
            <a:noAutofit/>
          </a:bodyPr>
          <a:lstStyle/>
          <a:p>
            <a:r>
              <a:rPr lang="en-US" b="1" dirty="0" smtClean="0">
                <a:solidFill>
                  <a:srgbClr val="1F497D"/>
                </a:solidFill>
              </a:rPr>
              <a:t>Specific and Contingent Error Correction </a:t>
            </a:r>
            <a:r>
              <a:rPr lang="en-US" b="1" dirty="0">
                <a:solidFill>
                  <a:srgbClr val="1F497D"/>
                </a:solidFill>
              </a:rPr>
              <a:t>D</a:t>
            </a:r>
            <a:r>
              <a:rPr lang="en-US" b="1" dirty="0" smtClean="0">
                <a:solidFill>
                  <a:srgbClr val="1F497D"/>
                </a:solidFill>
              </a:rPr>
              <a:t>efinition</a:t>
            </a:r>
            <a:endParaRPr lang="en-US" b="1" i="1" dirty="0">
              <a:solidFill>
                <a:srgbClr val="1F497D"/>
              </a:solidFill>
            </a:endParaRPr>
          </a:p>
        </p:txBody>
      </p:sp>
      <p:sp>
        <p:nvSpPr>
          <p:cNvPr id="4" name="Subtitle 3"/>
          <p:cNvSpPr>
            <a:spLocks noGrp="1"/>
          </p:cNvSpPr>
          <p:nvPr>
            <p:ph type="subTitle" idx="1"/>
          </p:nvPr>
        </p:nvSpPr>
        <p:spPr>
          <a:xfrm>
            <a:off x="541866" y="1597233"/>
            <a:ext cx="8144933" cy="4278634"/>
          </a:xfrm>
        </p:spPr>
        <p:txBody>
          <a:bodyPr>
            <a:normAutofit fontScale="92500" lnSpcReduction="20000"/>
          </a:bodyPr>
          <a:lstStyle/>
          <a:p>
            <a:pPr algn="l"/>
            <a:r>
              <a:rPr lang="en-US" b="1" dirty="0">
                <a:solidFill>
                  <a:schemeClr val="accent6"/>
                </a:solidFill>
              </a:rPr>
              <a:t>Error correction </a:t>
            </a:r>
            <a:r>
              <a:rPr lang="en-US" dirty="0">
                <a:solidFill>
                  <a:srgbClr val="1D2A53"/>
                </a:solidFill>
              </a:rPr>
              <a:t>is an informative statement provided by a teacher or other adult following the occurrence of an undesired behavior.  </a:t>
            </a:r>
            <a:endParaRPr lang="en-US" dirty="0" smtClean="0">
              <a:solidFill>
                <a:srgbClr val="1D2A53"/>
              </a:solidFill>
            </a:endParaRPr>
          </a:p>
          <a:p>
            <a:pPr algn="l"/>
            <a:endParaRPr lang="en-US" dirty="0"/>
          </a:p>
          <a:p>
            <a:pPr algn="l"/>
            <a:r>
              <a:rPr lang="en-US" dirty="0" smtClean="0">
                <a:solidFill>
                  <a:srgbClr val="1D2A53"/>
                </a:solidFill>
              </a:rPr>
              <a:t>It </a:t>
            </a:r>
            <a:r>
              <a:rPr lang="en-US" dirty="0">
                <a:solidFill>
                  <a:srgbClr val="1D2A53"/>
                </a:solidFill>
              </a:rPr>
              <a:t>is </a:t>
            </a:r>
            <a:r>
              <a:rPr lang="en-US" b="1" i="1" dirty="0">
                <a:solidFill>
                  <a:srgbClr val="DD8047"/>
                </a:solidFill>
              </a:rPr>
              <a:t>contingent</a:t>
            </a:r>
            <a:r>
              <a:rPr lang="en-US" dirty="0"/>
              <a:t> </a:t>
            </a:r>
            <a:r>
              <a:rPr lang="en-US" dirty="0">
                <a:solidFill>
                  <a:srgbClr val="1D2A53"/>
                </a:solidFill>
              </a:rPr>
              <a:t>(occurs immediately after the undesired </a:t>
            </a:r>
            <a:r>
              <a:rPr lang="en-US" dirty="0" smtClean="0">
                <a:solidFill>
                  <a:srgbClr val="1D2A53"/>
                </a:solidFill>
              </a:rPr>
              <a:t>behavior);</a:t>
            </a:r>
            <a:r>
              <a:rPr lang="en-US" dirty="0" smtClean="0"/>
              <a:t> </a:t>
            </a:r>
            <a:r>
              <a:rPr lang="en-US" b="1" i="1" dirty="0">
                <a:solidFill>
                  <a:srgbClr val="DD8047"/>
                </a:solidFill>
              </a:rPr>
              <a:t>specific</a:t>
            </a:r>
            <a:r>
              <a:rPr lang="en-US" dirty="0"/>
              <a:t> </a:t>
            </a:r>
            <a:r>
              <a:rPr lang="en-US" dirty="0">
                <a:solidFill>
                  <a:srgbClr val="1D2A53"/>
                </a:solidFill>
              </a:rPr>
              <a:t>(tells the learner exactly what they are doing incorrectly and what they should do differently in the future); and</a:t>
            </a:r>
            <a:r>
              <a:rPr lang="en-US" dirty="0"/>
              <a:t> </a:t>
            </a:r>
            <a:r>
              <a:rPr lang="en-US" b="1" i="1" dirty="0">
                <a:solidFill>
                  <a:srgbClr val="DD8047"/>
                </a:solidFill>
              </a:rPr>
              <a:t>brief</a:t>
            </a:r>
            <a:r>
              <a:rPr lang="en-US" dirty="0">
                <a:solidFill>
                  <a:srgbClr val="DD8047"/>
                </a:solidFill>
              </a:rPr>
              <a:t> </a:t>
            </a:r>
            <a:r>
              <a:rPr lang="en-US" dirty="0">
                <a:solidFill>
                  <a:srgbClr val="1D2A53"/>
                </a:solidFill>
              </a:rPr>
              <a:t>(after redirecting back to appropriate behavior, move on). </a:t>
            </a:r>
          </a:p>
        </p:txBody>
      </p:sp>
    </p:spTree>
    <p:extLst>
      <p:ext uri="{BB962C8B-B14F-4D97-AF65-F5344CB8AC3E}">
        <p14:creationId xmlns:p14="http://schemas.microsoft.com/office/powerpoint/2010/main" val="1580920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4119" y="274638"/>
            <a:ext cx="8826302" cy="1143000"/>
          </a:xfrm>
        </p:spPr>
        <p:txBody>
          <a:bodyPr>
            <a:noAutofit/>
          </a:bodyPr>
          <a:lstStyle/>
          <a:p>
            <a:pPr>
              <a:buSzPct val="25000"/>
              <a:defRPr/>
            </a:pPr>
            <a:r>
              <a:rPr lang="en-US" b="1" dirty="0">
                <a:solidFill>
                  <a:srgbClr val="1F497D"/>
                </a:solidFill>
              </a:rPr>
              <a:t>Why Focus on Response Strategies &amp; </a:t>
            </a:r>
            <a:br>
              <a:rPr lang="en-US" b="1" dirty="0">
                <a:solidFill>
                  <a:srgbClr val="1F497D"/>
                </a:solidFill>
              </a:rPr>
            </a:br>
            <a:r>
              <a:rPr lang="en-US" b="1" dirty="0">
                <a:solidFill>
                  <a:srgbClr val="1F497D"/>
                </a:solidFill>
              </a:rPr>
              <a:t>Error Correction?</a:t>
            </a:r>
          </a:p>
        </p:txBody>
      </p:sp>
      <p:sp>
        <p:nvSpPr>
          <p:cNvPr id="15363" name="Content Placeholder 2"/>
          <p:cNvSpPr>
            <a:spLocks noGrp="1"/>
          </p:cNvSpPr>
          <p:nvPr>
            <p:ph idx="1"/>
          </p:nvPr>
        </p:nvSpPr>
        <p:spPr>
          <a:xfrm>
            <a:off x="582621" y="1477570"/>
            <a:ext cx="8229600" cy="5179690"/>
          </a:xfrm>
        </p:spPr>
        <p:txBody>
          <a:bodyPr>
            <a:normAutofit fontScale="92500" lnSpcReduction="20000"/>
          </a:bodyPr>
          <a:lstStyle/>
          <a:p>
            <a:pPr marL="0" indent="0" algn="ctr" eaLnBrk="1" hangingPunct="1">
              <a:buNone/>
            </a:pPr>
            <a:endParaRPr lang="en-US" altLang="ja-JP" dirty="0" smtClean="0">
              <a:ea typeface="ＭＳ Ｐゴシック" pitchFamily="34" charset="-128"/>
            </a:endParaRPr>
          </a:p>
          <a:p>
            <a:pPr marL="0" indent="0" algn="ctr" eaLnBrk="1" hangingPunct="1">
              <a:buNone/>
            </a:pPr>
            <a:r>
              <a:rPr lang="en-US" altLang="ja-JP" dirty="0" smtClean="0">
                <a:ea typeface="ＭＳ Ｐゴシック" pitchFamily="34" charset="-128"/>
              </a:rPr>
              <a:t>What is the single most commonly used but </a:t>
            </a:r>
            <a:r>
              <a:rPr lang="en-US" altLang="ja-JP" i="1" dirty="0" smtClean="0">
                <a:solidFill>
                  <a:srgbClr val="DD8047"/>
                </a:solidFill>
                <a:ea typeface="ＭＳ Ｐゴシック" pitchFamily="34" charset="-128"/>
              </a:rPr>
              <a:t>least effective</a:t>
            </a:r>
            <a:r>
              <a:rPr lang="en-US" altLang="ja-JP" i="1" dirty="0" smtClean="0">
                <a:solidFill>
                  <a:schemeClr val="accent2"/>
                </a:solidFill>
                <a:ea typeface="ＭＳ Ｐゴシック" pitchFamily="34" charset="-128"/>
              </a:rPr>
              <a:t> </a:t>
            </a:r>
            <a:r>
              <a:rPr lang="en-US" altLang="ja-JP" dirty="0" smtClean="0">
                <a:ea typeface="ＭＳ Ｐゴシック" pitchFamily="34" charset="-128"/>
              </a:rPr>
              <a:t>method for addressing undesirable behavior?</a:t>
            </a:r>
          </a:p>
          <a:p>
            <a:pPr marL="0" indent="0" algn="ctr" eaLnBrk="1" hangingPunct="1">
              <a:buNone/>
            </a:pPr>
            <a:endParaRPr lang="en-US" altLang="ja-JP" dirty="0" smtClean="0">
              <a:ea typeface="ＭＳ Ｐゴシック" pitchFamily="34" charset="-128"/>
            </a:endParaRPr>
          </a:p>
          <a:p>
            <a:pPr marL="0" indent="0" algn="ctr" eaLnBrk="1" hangingPunct="1">
              <a:buNone/>
            </a:pPr>
            <a:r>
              <a:rPr lang="en-US" altLang="ja-JP" dirty="0" smtClean="0">
                <a:ea typeface="ＭＳ Ｐゴシック" pitchFamily="34" charset="-128"/>
              </a:rPr>
              <a:t>The single most commonly used but least effective method for addressing undesirable behavior is to </a:t>
            </a:r>
            <a:r>
              <a:rPr lang="en-US" altLang="ja-JP" i="1" dirty="0">
                <a:solidFill>
                  <a:srgbClr val="DD8047"/>
                </a:solidFill>
                <a:ea typeface="ＭＳ Ｐゴシック" pitchFamily="34" charset="-128"/>
              </a:rPr>
              <a:t>verbally scold and berate a </a:t>
            </a:r>
            <a:r>
              <a:rPr lang="en-US" altLang="ja-JP" i="1" dirty="0" smtClean="0">
                <a:solidFill>
                  <a:srgbClr val="DD8047"/>
                </a:solidFill>
                <a:ea typeface="ＭＳ Ｐゴシック" pitchFamily="34" charset="-128"/>
              </a:rPr>
              <a:t>student</a:t>
            </a:r>
            <a:r>
              <a:rPr lang="en-US" altLang="ja-JP" dirty="0">
                <a:solidFill>
                  <a:srgbClr val="DD8047"/>
                </a:solidFill>
                <a:ea typeface="ＭＳ Ｐゴシック" pitchFamily="34" charset="-128"/>
              </a:rPr>
              <a:t> </a:t>
            </a:r>
            <a:r>
              <a:rPr lang="en-US" altLang="ja-JP" dirty="0" smtClean="0">
                <a:solidFill>
                  <a:srgbClr val="DD8047"/>
                </a:solidFill>
                <a:ea typeface="ＭＳ Ｐゴシック" pitchFamily="34" charset="-128"/>
              </a:rPr>
              <a:t> </a:t>
            </a:r>
            <a:r>
              <a:rPr lang="en-US" altLang="ja-JP" sz="2400" dirty="0" smtClean="0">
                <a:ea typeface="ＭＳ Ｐゴシック" pitchFamily="34" charset="-128"/>
              </a:rPr>
              <a:t>(</a:t>
            </a:r>
            <a:r>
              <a:rPr lang="en-US" altLang="ja-JP" sz="2400" dirty="0" err="1" smtClean="0">
                <a:ea typeface="ＭＳ Ｐゴシック" pitchFamily="34" charset="-128"/>
              </a:rPr>
              <a:t>Albetro</a:t>
            </a:r>
            <a:r>
              <a:rPr lang="en-US" altLang="ja-JP" sz="2400" dirty="0" smtClean="0">
                <a:ea typeface="ＭＳ Ｐゴシック" pitchFamily="34" charset="-128"/>
              </a:rPr>
              <a:t> &amp; Troutman, 2006).</a:t>
            </a:r>
          </a:p>
          <a:p>
            <a:pPr marL="0" indent="0" algn="ctr" eaLnBrk="1" hangingPunct="1">
              <a:buNone/>
            </a:pPr>
            <a:endParaRPr lang="en-US" altLang="ja-JP" sz="2400" dirty="0">
              <a:ea typeface="ＭＳ Ｐゴシック" pitchFamily="34" charset="-128"/>
            </a:endParaRPr>
          </a:p>
          <a:p>
            <a:pPr marL="0" indent="0" algn="ctr" eaLnBrk="1" hangingPunct="1">
              <a:buNone/>
            </a:pPr>
            <a:r>
              <a:rPr lang="en-US" altLang="ja-JP" dirty="0">
                <a:ea typeface="ＭＳ Ｐゴシック" pitchFamily="34" charset="-128"/>
              </a:rPr>
              <a:t>How do we begin to replace the “</a:t>
            </a:r>
            <a:r>
              <a:rPr lang="en-US" altLang="ja-JP" i="1" dirty="0">
                <a:solidFill>
                  <a:srgbClr val="DD8047"/>
                </a:solidFill>
                <a:ea typeface="ＭＳ Ｐゴシック" pitchFamily="34" charset="-128"/>
              </a:rPr>
              <a:t>No, Stop, Don’t</a:t>
            </a:r>
            <a:r>
              <a:rPr lang="en-US" altLang="ja-JP" i="1" dirty="0" smtClean="0">
                <a:ea typeface="ＭＳ Ｐゴシック" pitchFamily="34" charset="-128"/>
              </a:rPr>
              <a:t>” </a:t>
            </a:r>
            <a:r>
              <a:rPr lang="en-US" altLang="ja-JP" dirty="0">
                <a:ea typeface="ＭＳ Ｐゴシック" pitchFamily="34" charset="-128"/>
              </a:rPr>
              <a:t>statements</a:t>
            </a:r>
            <a:r>
              <a:rPr lang="en-US" altLang="ja-JP" dirty="0" smtClean="0">
                <a:ea typeface="ＭＳ Ｐゴシック" pitchFamily="34" charset="-128"/>
              </a:rPr>
              <a:t>…</a:t>
            </a:r>
            <a:endParaRPr lang="en-US" altLang="ja-JP" dirty="0">
              <a:ea typeface="ＭＳ Ｐゴシック" pitchFamily="34" charset="-128"/>
            </a:endParaRPr>
          </a:p>
          <a:p>
            <a:pPr eaLnBrk="1" hangingPunct="1">
              <a:buFont typeface="Arial" pitchFamily="34" charset="0"/>
              <a:buNone/>
            </a:pPr>
            <a:endParaRPr lang="en-US" dirty="0">
              <a:ea typeface="ＭＳ Ｐゴシック" pitchFamily="34" charset="-128"/>
            </a:endParaRPr>
          </a:p>
        </p:txBody>
      </p:sp>
    </p:spTree>
    <p:extLst>
      <p:ext uri="{BB962C8B-B14F-4D97-AF65-F5344CB8AC3E}">
        <p14:creationId xmlns:p14="http://schemas.microsoft.com/office/powerpoint/2010/main" val="2511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fade">
                                      <p:cBhvr>
                                        <p:cTn id="17"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1965" y="350815"/>
            <a:ext cx="8277227" cy="2773426"/>
          </a:xfrm>
        </p:spPr>
        <p:txBody>
          <a:bodyPr>
            <a:noAutofit/>
          </a:bodyPr>
          <a:lstStyle/>
          <a:p>
            <a:r>
              <a:rPr lang="en-US" b="1" dirty="0" smtClean="0">
                <a:solidFill>
                  <a:srgbClr val="1F497D"/>
                </a:solidFill>
              </a:rPr>
              <a:t>“</a:t>
            </a:r>
            <a:r>
              <a:rPr lang="en-US" b="1" dirty="0">
                <a:solidFill>
                  <a:srgbClr val="1F497D"/>
                </a:solidFill>
              </a:rPr>
              <a:t>Negative</a:t>
            </a:r>
            <a:r>
              <a:rPr lang="en-US" b="1" dirty="0" smtClean="0">
                <a:solidFill>
                  <a:srgbClr val="1F497D"/>
                </a:solidFill>
              </a:rPr>
              <a:t>” interactions are not wrong and are part of feedback… the key is the way in which they are delivered…</a:t>
            </a:r>
            <a:endParaRPr lang="en-US" b="1" dirty="0">
              <a:solidFill>
                <a:srgbClr val="1F497D"/>
              </a:solidFill>
            </a:endParaRPr>
          </a:p>
        </p:txBody>
      </p:sp>
      <p:sp>
        <p:nvSpPr>
          <p:cNvPr id="4" name="Content Placeholder 2"/>
          <p:cNvSpPr txBox="1">
            <a:spLocks/>
          </p:cNvSpPr>
          <p:nvPr/>
        </p:nvSpPr>
        <p:spPr>
          <a:xfrm>
            <a:off x="119530" y="3833605"/>
            <a:ext cx="9024470" cy="1497151"/>
          </a:xfrm>
          <a:prstGeom prst="rect">
            <a:avLst/>
          </a:prstGeom>
          <a:solidFill>
            <a:srgbClr val="FFFFFF"/>
          </a:solidFill>
        </p:spPr>
        <p:txBody>
          <a:bodyPr vert="horz" lIns="91440" tIns="45720" rIns="91440" bIns="45720" rtlCol="0">
            <a:noAutofit/>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smtClean="0">
                <a:solidFill>
                  <a:srgbClr val="000000"/>
                </a:solidFill>
                <a:latin typeface="Calibri"/>
                <a:cs typeface="Calibri"/>
              </a:rPr>
              <a:t>Set the Tone</a:t>
            </a:r>
          </a:p>
          <a:p>
            <a:pPr algn="ctr"/>
            <a:r>
              <a:rPr lang="en-US" sz="2800" dirty="0" smtClean="0">
                <a:solidFill>
                  <a:srgbClr val="000000"/>
                </a:solidFill>
                <a:latin typeface="Calibri"/>
                <a:cs typeface="Calibri"/>
              </a:rPr>
              <a:t>Responses to inappropriate behaviors are always: </a:t>
            </a:r>
            <a:br>
              <a:rPr lang="en-US" sz="2800" dirty="0" smtClean="0">
                <a:solidFill>
                  <a:srgbClr val="000000"/>
                </a:solidFill>
                <a:latin typeface="Calibri"/>
                <a:cs typeface="Calibri"/>
              </a:rPr>
            </a:br>
            <a:r>
              <a:rPr lang="en-US" sz="2800" dirty="0" smtClean="0">
                <a:solidFill>
                  <a:srgbClr val="000000"/>
                </a:solidFill>
                <a:latin typeface="Calibri"/>
                <a:cs typeface="Calibri"/>
              </a:rPr>
              <a:t>1. Calm   2. Consistent   3. Brief   4. Immediate  5. Respectful</a:t>
            </a:r>
            <a:endParaRPr lang="en-US" sz="2800" dirty="0">
              <a:solidFill>
                <a:srgbClr val="000000"/>
              </a:solidFill>
              <a:latin typeface="Calibri"/>
              <a:cs typeface="Calibri"/>
            </a:endParaRPr>
          </a:p>
        </p:txBody>
      </p:sp>
    </p:spTree>
    <p:extLst>
      <p:ext uri="{BB962C8B-B14F-4D97-AF65-F5344CB8AC3E}">
        <p14:creationId xmlns:p14="http://schemas.microsoft.com/office/powerpoint/2010/main" val="9953887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Goals of Error Correction</a:t>
            </a:r>
          </a:p>
        </p:txBody>
      </p:sp>
      <p:sp>
        <p:nvSpPr>
          <p:cNvPr id="3" name="Content Placeholder 2"/>
          <p:cNvSpPr>
            <a:spLocks noGrp="1"/>
          </p:cNvSpPr>
          <p:nvPr>
            <p:ph idx="1"/>
          </p:nvPr>
        </p:nvSpPr>
        <p:spPr/>
        <p:txBody>
          <a:bodyPr>
            <a:normAutofit/>
          </a:bodyPr>
          <a:lstStyle/>
          <a:p>
            <a:r>
              <a:rPr lang="en-US" dirty="0" smtClean="0"/>
              <a:t>Interrupt the problem behavior and engage the students in the expected behavior</a:t>
            </a:r>
          </a:p>
          <a:p>
            <a:r>
              <a:rPr lang="en-US" dirty="0" smtClean="0"/>
              <a:t>Ensure the students exhibit the expected behavior in future occurrences of similar situations</a:t>
            </a:r>
          </a:p>
          <a:p>
            <a:r>
              <a:rPr lang="en-US" dirty="0" smtClean="0"/>
              <a:t>Avoid escalation of the problem behavior</a:t>
            </a:r>
          </a:p>
          <a:p>
            <a:pPr marL="0" indent="0" algn="r">
              <a:buNone/>
            </a:pPr>
            <a:r>
              <a:rPr lang="en-US" sz="2000" dirty="0" smtClean="0"/>
              <a:t>(Colvin, 2010)</a:t>
            </a:r>
            <a:endParaRPr lang="en-US" sz="2000" dirty="0"/>
          </a:p>
          <a:p>
            <a:pPr algn="r"/>
            <a:endParaRPr lang="en-US" dirty="0"/>
          </a:p>
        </p:txBody>
      </p:sp>
    </p:spTree>
    <p:extLst>
      <p:ext uri="{BB962C8B-B14F-4D97-AF65-F5344CB8AC3E}">
        <p14:creationId xmlns:p14="http://schemas.microsoft.com/office/powerpoint/2010/main" val="408705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95095140"/>
              </p:ext>
            </p:extLst>
          </p:nvPr>
        </p:nvGraphicFramePr>
        <p:xfrm>
          <a:off x="118130" y="1"/>
          <a:ext cx="8874516" cy="6694276"/>
        </p:xfrm>
        <a:graphic>
          <a:graphicData uri="http://schemas.openxmlformats.org/drawingml/2006/table">
            <a:tbl>
              <a:tblPr firstRow="1" bandRow="1">
                <a:tableStyleId>{5C22544A-7EE6-4342-B048-85BDC9FD1C3A}</a:tableStyleId>
              </a:tblPr>
              <a:tblGrid>
                <a:gridCol w="4437258">
                  <a:extLst>
                    <a:ext uri="{9D8B030D-6E8A-4147-A177-3AD203B41FA5}">
                      <a16:colId xmlns:a16="http://schemas.microsoft.com/office/drawing/2014/main" val="20000"/>
                    </a:ext>
                  </a:extLst>
                </a:gridCol>
                <a:gridCol w="4437258">
                  <a:extLst>
                    <a:ext uri="{9D8B030D-6E8A-4147-A177-3AD203B41FA5}">
                      <a16:colId xmlns:a16="http://schemas.microsoft.com/office/drawing/2014/main" val="20001"/>
                    </a:ext>
                  </a:extLst>
                </a:gridCol>
              </a:tblGrid>
              <a:tr h="547128">
                <a:tc gridSpan="2">
                  <a:txBody>
                    <a:bodyPr/>
                    <a:lstStyle/>
                    <a:p>
                      <a:pPr algn="ctr"/>
                      <a:r>
                        <a:rPr lang="en-US" sz="2800" b="1" kern="1200" dirty="0" smtClean="0">
                          <a:solidFill>
                            <a:srgbClr val="000000"/>
                          </a:solidFill>
                          <a:effectLst/>
                          <a:latin typeface="+mn-lt"/>
                          <a:ea typeface="+mn-ea"/>
                          <a:cs typeface="+mn-cs"/>
                        </a:rPr>
                        <a:t>Specific and Contingent Error Correction</a:t>
                      </a:r>
                      <a:r>
                        <a:rPr lang="en-US" sz="2800" dirty="0" smtClean="0">
                          <a:solidFill>
                            <a:srgbClr val="000000"/>
                          </a:solidFill>
                          <a:effectLst/>
                        </a:rPr>
                        <a:t> </a:t>
                      </a:r>
                      <a:endParaRPr lang="en-US" sz="2800" dirty="0">
                        <a:solidFill>
                          <a:srgbClr val="000000"/>
                        </a:solidFill>
                      </a:endParaRPr>
                    </a:p>
                  </a:txBody>
                  <a:tcPr/>
                </a:tc>
                <a:tc hMerge="1">
                  <a:txBody>
                    <a:bodyPr/>
                    <a:lstStyle/>
                    <a:p>
                      <a:endParaRPr lang="en-US" dirty="0"/>
                    </a:p>
                  </a:txBody>
                  <a:tcPr/>
                </a:tc>
                <a:extLst>
                  <a:ext uri="{0D108BD9-81ED-4DB2-BD59-A6C34878D82A}">
                    <a16:rowId xmlns:a16="http://schemas.microsoft.com/office/drawing/2014/main" val="10000"/>
                  </a:ext>
                </a:extLst>
              </a:tr>
              <a:tr h="547128">
                <a:tc>
                  <a:txBody>
                    <a:bodyPr/>
                    <a:lstStyle/>
                    <a:p>
                      <a:pPr algn="ctr"/>
                      <a:r>
                        <a:rPr lang="en-US" sz="2800" dirty="0" smtClean="0"/>
                        <a:t>Examples</a:t>
                      </a:r>
                      <a:endParaRPr lang="en-US" sz="2800" dirty="0"/>
                    </a:p>
                  </a:txBody>
                  <a:tcPr/>
                </a:tc>
                <a:tc>
                  <a:txBody>
                    <a:bodyPr/>
                    <a:lstStyle/>
                    <a:p>
                      <a:pPr algn="ctr"/>
                      <a:r>
                        <a:rPr lang="en-US" sz="2800" dirty="0" smtClean="0"/>
                        <a:t>Non-Examples</a:t>
                      </a:r>
                      <a:endParaRPr lang="en-US" sz="2800" dirty="0"/>
                    </a:p>
                  </a:txBody>
                  <a:tcPr/>
                </a:tc>
                <a:extLst>
                  <a:ext uri="{0D108BD9-81ED-4DB2-BD59-A6C34878D82A}">
                    <a16:rowId xmlns:a16="http://schemas.microsoft.com/office/drawing/2014/main" val="10001"/>
                  </a:ext>
                </a:extLst>
              </a:tr>
              <a:tr h="2349434">
                <a:tc>
                  <a:txBody>
                    <a:bodyPr/>
                    <a:lstStyle/>
                    <a:p>
                      <a:r>
                        <a:rPr lang="en-US" sz="2800" kern="1200" dirty="0" smtClean="0">
                          <a:solidFill>
                            <a:schemeClr val="dk1"/>
                          </a:solidFill>
                          <a:effectLst/>
                          <a:latin typeface="+mn-lt"/>
                          <a:ea typeface="+mn-ea"/>
                          <a:cs typeface="+mn-cs"/>
                        </a:rPr>
                        <a:t>Joe, please raise your hand to contribute when we are having a class discussion. Calling out is not appropriate during this time.</a:t>
                      </a:r>
                      <a:r>
                        <a:rPr lang="en-US" sz="2800" dirty="0" smtClean="0">
                          <a:effectLst/>
                        </a:rPr>
                        <a:t> </a:t>
                      </a:r>
                      <a:endParaRPr lang="en-US" sz="2800" dirty="0"/>
                    </a:p>
                  </a:txBody>
                  <a:tcPr/>
                </a:tc>
                <a:tc>
                  <a:txBody>
                    <a:bodyPr/>
                    <a:lstStyle/>
                    <a:p>
                      <a:r>
                        <a:rPr lang="en-US" sz="2800" kern="1200" dirty="0" smtClean="0">
                          <a:solidFill>
                            <a:schemeClr val="dk1"/>
                          </a:solidFill>
                          <a:effectLst/>
                          <a:latin typeface="+mn-lt"/>
                          <a:ea typeface="+mn-ea"/>
                          <a:cs typeface="+mn-cs"/>
                        </a:rPr>
                        <a:t>How many times do I need to say “raise your hand”?</a:t>
                      </a:r>
                      <a:r>
                        <a:rPr lang="en-US" sz="2800" dirty="0" smtClean="0">
                          <a:effectLst/>
                        </a:rPr>
                        <a:t> </a:t>
                      </a:r>
                      <a:endParaRPr lang="en-US" sz="2800" dirty="0"/>
                    </a:p>
                  </a:txBody>
                  <a:tcPr/>
                </a:tc>
                <a:extLst>
                  <a:ext uri="{0D108BD9-81ED-4DB2-BD59-A6C34878D82A}">
                    <a16:rowId xmlns:a16="http://schemas.microsoft.com/office/drawing/2014/main" val="10002"/>
                  </a:ext>
                </a:extLst>
              </a:tr>
              <a:tr h="3250586">
                <a:tc>
                  <a:txBody>
                    <a:bodyPr/>
                    <a:lstStyle/>
                    <a:p>
                      <a:r>
                        <a:rPr lang="en-US" sz="2800" kern="1200" dirty="0" smtClean="0">
                          <a:solidFill>
                            <a:schemeClr val="dk1"/>
                          </a:solidFill>
                          <a:effectLst/>
                          <a:latin typeface="+mn-lt"/>
                          <a:ea typeface="+mn-ea"/>
                          <a:cs typeface="+mn-cs"/>
                        </a:rPr>
                        <a:t>Jillian, remember to be on time to class which means you are in the door before the final bell rings.</a:t>
                      </a:r>
                      <a:r>
                        <a:rPr lang="en-US" sz="2800" dirty="0" smtClean="0">
                          <a:effectLst/>
                        </a:rPr>
                        <a:t> </a:t>
                      </a:r>
                      <a:endParaRPr lang="en-US" sz="2800" dirty="0"/>
                    </a:p>
                  </a:txBody>
                  <a:tcPr/>
                </a:tc>
                <a:tc>
                  <a:txBody>
                    <a:bodyPr/>
                    <a:lstStyle/>
                    <a:p>
                      <a:r>
                        <a:rPr lang="en-US" sz="2800" kern="1200" dirty="0" smtClean="0">
                          <a:solidFill>
                            <a:schemeClr val="dk1"/>
                          </a:solidFill>
                          <a:effectLst/>
                          <a:latin typeface="+mn-lt"/>
                          <a:ea typeface="+mn-ea"/>
                          <a:cs typeface="+mn-cs"/>
                        </a:rPr>
                        <a:t>We have gone over this a million times! You need to have bring your materials to class. What are you thinking? What would happen if I sent you to the office or called home? …</a:t>
                      </a:r>
                      <a:r>
                        <a:rPr lang="en-US" sz="2800" dirty="0" smtClean="0">
                          <a:effectLst/>
                        </a:rPr>
                        <a:t> </a:t>
                      </a:r>
                      <a:endParaRPr lang="en-US"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4494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399" y="280345"/>
            <a:ext cx="8873067" cy="721005"/>
          </a:xfrm>
        </p:spPr>
        <p:txBody>
          <a:bodyPr>
            <a:noAutofit/>
          </a:bodyPr>
          <a:lstStyle/>
          <a:p>
            <a:pPr eaLnBrk="1" hangingPunct="1"/>
            <a:r>
              <a:rPr lang="en-US" b="1" dirty="0" smtClean="0">
                <a:solidFill>
                  <a:srgbClr val="1F497D"/>
                </a:solidFill>
              </a:rPr>
              <a:t>Steps to Specific and Contingent </a:t>
            </a:r>
            <a:br>
              <a:rPr lang="en-US" b="1" dirty="0" smtClean="0">
                <a:solidFill>
                  <a:srgbClr val="1F497D"/>
                </a:solidFill>
              </a:rPr>
            </a:br>
            <a:r>
              <a:rPr lang="en-US" b="1" dirty="0" smtClean="0">
                <a:solidFill>
                  <a:srgbClr val="1F497D"/>
                </a:solidFill>
              </a:rPr>
              <a:t>Error Correction:</a:t>
            </a:r>
            <a:endParaRPr lang="en-US" b="1" dirty="0">
              <a:solidFill>
                <a:srgbClr val="1F497D"/>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18917482"/>
              </p:ext>
            </p:extLst>
          </p:nvPr>
        </p:nvGraphicFramePr>
        <p:xfrm>
          <a:off x="0" y="1818852"/>
          <a:ext cx="9025466" cy="4459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08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1F497D"/>
                </a:solidFill>
              </a:rPr>
              <a:t>Additional Considerations for Response Systems …</a:t>
            </a:r>
          </a:p>
        </p:txBody>
      </p:sp>
      <p:sp>
        <p:nvSpPr>
          <p:cNvPr id="3" name="Content Placeholder 2"/>
          <p:cNvSpPr>
            <a:spLocks noGrp="1"/>
          </p:cNvSpPr>
          <p:nvPr>
            <p:ph idx="1"/>
          </p:nvPr>
        </p:nvSpPr>
        <p:spPr/>
        <p:txBody>
          <a:bodyPr/>
          <a:lstStyle/>
          <a:p>
            <a:pPr marL="0" indent="0" algn="ctr">
              <a:buNone/>
            </a:pPr>
            <a:r>
              <a:rPr lang="en-US" dirty="0" smtClean="0"/>
              <a:t>Response Costs Systems</a:t>
            </a:r>
          </a:p>
          <a:p>
            <a:pPr marL="0" indent="0" algn="ctr">
              <a:buNone/>
            </a:pPr>
            <a:endParaRPr lang="en-US" dirty="0"/>
          </a:p>
        </p:txBody>
      </p:sp>
    </p:spTree>
    <p:extLst>
      <p:ext uri="{BB962C8B-B14F-4D97-AF65-F5344CB8AC3E}">
        <p14:creationId xmlns:p14="http://schemas.microsoft.com/office/powerpoint/2010/main" val="192333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20891093"/>
              </p:ext>
            </p:extLst>
          </p:nvPr>
        </p:nvGraphicFramePr>
        <p:xfrm>
          <a:off x="739911" y="1320800"/>
          <a:ext cx="7664178"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 y="297356"/>
            <a:ext cx="9144000" cy="769437"/>
          </a:xfrm>
          <a:prstGeom prst="rect">
            <a:avLst/>
          </a:prstGeom>
          <a:noFill/>
          <a:ln>
            <a:noFill/>
          </a:ln>
        </p:spPr>
        <p:txBody>
          <a:bodyPr wrap="square" lIns="91435" tIns="45718" rIns="91435" bIns="45718">
            <a:spAutoFit/>
          </a:bodyPr>
          <a:lstStyle/>
          <a:p>
            <a:pPr algn="ctr">
              <a:buClr>
                <a:schemeClr val="dk1"/>
              </a:buClr>
              <a:defRPr/>
            </a:pPr>
            <a:r>
              <a:rPr lang="en-US" sz="4400" b="1" dirty="0">
                <a:solidFill>
                  <a:srgbClr val="1F497D"/>
                </a:solidFill>
                <a:latin typeface="+mj-lt"/>
                <a:ea typeface="Calibri"/>
                <a:cs typeface="Calibri"/>
                <a:sym typeface="Calibri"/>
              </a:rPr>
              <a:t>U.S. Public Health: Tiered Logic Model</a:t>
            </a:r>
          </a:p>
        </p:txBody>
      </p:sp>
      <p:sp>
        <p:nvSpPr>
          <p:cNvPr id="91140" name="TextBox 4"/>
          <p:cNvSpPr txBox="1">
            <a:spLocks noChangeArrowheads="1"/>
          </p:cNvSpPr>
          <p:nvPr/>
        </p:nvSpPr>
        <p:spPr bwMode="auto">
          <a:xfrm>
            <a:off x="152401" y="6586210"/>
            <a:ext cx="8770938" cy="265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dirty="0">
                <a:solidFill>
                  <a:srgbClr val="000000"/>
                </a:solidFill>
              </a:rPr>
              <a:t>Walker et al. (1996). Integrated approaches to preventing antisocial behavior patterns among school-age children and youth. </a:t>
            </a:r>
            <a:r>
              <a:rPr lang="en-US" altLang="en-US" sz="1100" i="1" dirty="0">
                <a:solidFill>
                  <a:srgbClr val="000000"/>
                </a:solidFill>
              </a:rPr>
              <a:t>JEBD, 4</a:t>
            </a:r>
            <a:r>
              <a:rPr lang="en-US" altLang="en-US" sz="1100" dirty="0">
                <a:solidFill>
                  <a:srgbClr val="000000"/>
                </a:solidFill>
              </a:rPr>
              <a:t>, 194 – 209.</a:t>
            </a:r>
          </a:p>
        </p:txBody>
      </p:sp>
      <p:sp>
        <p:nvSpPr>
          <p:cNvPr id="6" name="Right Arrow Callout 5"/>
          <p:cNvSpPr/>
          <p:nvPr/>
        </p:nvSpPr>
        <p:spPr>
          <a:xfrm>
            <a:off x="1270000" y="5003800"/>
            <a:ext cx="2501900" cy="1155700"/>
          </a:xfrm>
          <a:prstGeom prst="rightArrowCallout">
            <a:avLst/>
          </a:prstGeom>
          <a:solidFill>
            <a:srgbClr val="18D637"/>
          </a:solidFill>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defTabSz="457177">
              <a:defRPr/>
            </a:pPr>
            <a:r>
              <a:rPr lang="en-US" sz="4400" dirty="0">
                <a:solidFill>
                  <a:prstClr val="black"/>
                </a:solidFill>
              </a:rPr>
              <a:t>All</a:t>
            </a:r>
          </a:p>
        </p:txBody>
      </p:sp>
      <p:sp>
        <p:nvSpPr>
          <p:cNvPr id="7" name="Right Arrow Callout 6"/>
          <p:cNvSpPr/>
          <p:nvPr/>
        </p:nvSpPr>
        <p:spPr>
          <a:xfrm>
            <a:off x="1270000" y="3327400"/>
            <a:ext cx="2654300" cy="1155700"/>
          </a:xfrm>
          <a:prstGeom prst="right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defTabSz="457177">
              <a:defRPr/>
            </a:pPr>
            <a:r>
              <a:rPr lang="en-US" sz="4400" dirty="0">
                <a:solidFill>
                  <a:prstClr val="black"/>
                </a:solidFill>
              </a:rPr>
              <a:t>Some</a:t>
            </a:r>
          </a:p>
        </p:txBody>
      </p:sp>
      <p:sp>
        <p:nvSpPr>
          <p:cNvPr id="8" name="Right Arrow Callout 7"/>
          <p:cNvSpPr/>
          <p:nvPr/>
        </p:nvSpPr>
        <p:spPr>
          <a:xfrm>
            <a:off x="1270000" y="1930400"/>
            <a:ext cx="2806700" cy="1155700"/>
          </a:xfrm>
          <a:prstGeom prst="right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defTabSz="457177">
              <a:defRPr/>
            </a:pPr>
            <a:r>
              <a:rPr lang="en-US" sz="4400" dirty="0">
                <a:solidFill>
                  <a:prstClr val="black"/>
                </a:solidFill>
              </a:rPr>
              <a:t>A few</a:t>
            </a:r>
          </a:p>
        </p:txBody>
      </p:sp>
    </p:spTree>
    <p:extLst>
      <p:ext uri="{BB962C8B-B14F-4D97-AF65-F5344CB8AC3E}">
        <p14:creationId xmlns:p14="http://schemas.microsoft.com/office/powerpoint/2010/main" val="35404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lang="en-US" b="1" dirty="0">
                <a:solidFill>
                  <a:srgbClr val="1F497D"/>
                </a:solidFill>
              </a:rPr>
              <a:t>Cautionary Tales</a:t>
            </a:r>
          </a:p>
        </p:txBody>
      </p:sp>
      <p:sp>
        <p:nvSpPr>
          <p:cNvPr id="25603" name="Content Placeholder 2"/>
          <p:cNvSpPr>
            <a:spLocks noGrp="1"/>
          </p:cNvSpPr>
          <p:nvPr>
            <p:ph idx="1"/>
          </p:nvPr>
        </p:nvSpPr>
        <p:spPr/>
        <p:txBody>
          <a:bodyPr>
            <a:normAutofit/>
          </a:bodyPr>
          <a:lstStyle/>
          <a:p>
            <a:pPr eaLnBrk="1" hangingPunct="1"/>
            <a:r>
              <a:rPr lang="en-US" sz="3600" dirty="0" smtClean="0">
                <a:latin typeface="Calibri"/>
                <a:cs typeface="Calibri"/>
              </a:rPr>
              <a:t>Response cost does not teach replacement behavior</a:t>
            </a:r>
          </a:p>
          <a:p>
            <a:pPr eaLnBrk="1" hangingPunct="1"/>
            <a:r>
              <a:rPr lang="en-US" sz="3600" dirty="0" smtClean="0">
                <a:latin typeface="Calibri"/>
                <a:cs typeface="Calibri"/>
              </a:rPr>
              <a:t>Response cost is a complex procedure to implement correctly</a:t>
            </a:r>
          </a:p>
          <a:p>
            <a:pPr lvl="1" eaLnBrk="1" hangingPunct="1"/>
            <a:r>
              <a:rPr lang="en-US" sz="3600" dirty="0" smtClean="0">
                <a:latin typeface="Calibri"/>
                <a:cs typeface="Calibri"/>
              </a:rPr>
              <a:t>Requires balance between positive reinforcement (BSPS) and “fines” (punishment) … 4:1 ratios</a:t>
            </a:r>
          </a:p>
        </p:txBody>
      </p:sp>
      <p:sp>
        <p:nvSpPr>
          <p:cNvPr id="25604" name="TextBox 3"/>
          <p:cNvSpPr txBox="1">
            <a:spLocks noChangeArrowheads="1"/>
          </p:cNvSpPr>
          <p:nvPr/>
        </p:nvSpPr>
        <p:spPr bwMode="auto">
          <a:xfrm>
            <a:off x="3426794" y="5784705"/>
            <a:ext cx="46362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a:cs typeface="Calibri"/>
              </a:rPr>
              <a:t>          (</a:t>
            </a:r>
            <a:r>
              <a:rPr lang="en-US" sz="1400" dirty="0" err="1">
                <a:latin typeface="Calibri"/>
                <a:cs typeface="Calibri"/>
              </a:rPr>
              <a:t>Darch</a:t>
            </a:r>
            <a:r>
              <a:rPr lang="en-US" sz="1400" dirty="0">
                <a:latin typeface="Calibri"/>
                <a:cs typeface="Calibri"/>
              </a:rPr>
              <a:t>, &amp; </a:t>
            </a:r>
            <a:r>
              <a:rPr lang="en-US" sz="1400" dirty="0" err="1">
                <a:latin typeface="Calibri"/>
                <a:cs typeface="Calibri"/>
              </a:rPr>
              <a:t>Kame’enui</a:t>
            </a:r>
            <a:r>
              <a:rPr lang="en-US" sz="1400" dirty="0">
                <a:latin typeface="Calibri"/>
                <a:cs typeface="Calibri"/>
              </a:rPr>
              <a:t>, 2004; Webber, &amp; </a:t>
            </a:r>
            <a:r>
              <a:rPr lang="en-US" sz="1400" dirty="0" err="1">
                <a:latin typeface="Calibri"/>
                <a:cs typeface="Calibri"/>
              </a:rPr>
              <a:t>Plotts</a:t>
            </a:r>
            <a:r>
              <a:rPr lang="en-US" sz="1400" dirty="0">
                <a:latin typeface="Calibri"/>
                <a:cs typeface="Calibri"/>
              </a:rPr>
              <a:t>, 2008</a:t>
            </a:r>
            <a:r>
              <a:rPr lang="en-US" sz="1400" dirty="0" smtClean="0">
                <a:latin typeface="Calibri"/>
                <a:cs typeface="Calibri"/>
              </a:rPr>
              <a:t>) </a:t>
            </a:r>
            <a:endParaRPr lang="en-US" sz="1400" dirty="0">
              <a:latin typeface="Calibri"/>
              <a:cs typeface="Calibri"/>
            </a:endParaRPr>
          </a:p>
        </p:txBody>
      </p:sp>
    </p:spTree>
    <p:extLst>
      <p:ext uri="{BB962C8B-B14F-4D97-AF65-F5344CB8AC3E}">
        <p14:creationId xmlns:p14="http://schemas.microsoft.com/office/powerpoint/2010/main" val="212256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74637"/>
            <a:ext cx="8686800" cy="1143000"/>
          </a:xfrm>
        </p:spPr>
        <p:txBody>
          <a:bodyPr>
            <a:noAutofit/>
          </a:bodyPr>
          <a:lstStyle/>
          <a:p>
            <a:r>
              <a:rPr lang="en-US" b="1" dirty="0">
                <a:solidFill>
                  <a:srgbClr val="1F497D"/>
                </a:solidFill>
              </a:rPr>
              <a:t>Considerations with Response Cost </a:t>
            </a:r>
          </a:p>
        </p:txBody>
      </p:sp>
      <p:sp>
        <p:nvSpPr>
          <p:cNvPr id="3" name="Content Placeholder 2"/>
          <p:cNvSpPr>
            <a:spLocks noGrp="1"/>
          </p:cNvSpPr>
          <p:nvPr>
            <p:ph idx="1"/>
          </p:nvPr>
        </p:nvSpPr>
        <p:spPr>
          <a:xfrm>
            <a:off x="687292" y="1600200"/>
            <a:ext cx="8059271" cy="4953000"/>
          </a:xfrm>
        </p:spPr>
        <p:txBody>
          <a:bodyPr>
            <a:normAutofit/>
          </a:bodyPr>
          <a:lstStyle/>
          <a:p>
            <a:pPr eaLnBrk="1" hangingPunct="1">
              <a:buClr>
                <a:schemeClr val="accent6"/>
              </a:buClr>
            </a:pPr>
            <a:r>
              <a:rPr lang="en-US" dirty="0" smtClean="0">
                <a:latin typeface="Calibri"/>
                <a:cs typeface="Calibri"/>
              </a:rPr>
              <a:t>If you use a “response cost” be sure students can earn positives as well </a:t>
            </a:r>
            <a:r>
              <a:rPr lang="en-US" i="1" dirty="0" smtClean="0">
                <a:latin typeface="Calibri"/>
                <a:cs typeface="Calibri"/>
              </a:rPr>
              <a:t>(4:1 ratio)</a:t>
            </a:r>
          </a:p>
          <a:p>
            <a:pPr eaLnBrk="1" hangingPunct="1">
              <a:buClr>
                <a:schemeClr val="accent6"/>
              </a:buClr>
            </a:pPr>
            <a:r>
              <a:rPr lang="en-US" dirty="0" smtClean="0">
                <a:latin typeface="Calibri"/>
                <a:cs typeface="Calibri"/>
              </a:rPr>
              <a:t>Is it working? </a:t>
            </a:r>
            <a:r>
              <a:rPr lang="en-US" i="1" dirty="0" smtClean="0">
                <a:latin typeface="Calibri"/>
                <a:cs typeface="Calibri"/>
              </a:rPr>
              <a:t>Test - are the same students doing well and doing poorly each day? Do students know who is “always on red”?</a:t>
            </a:r>
          </a:p>
          <a:p>
            <a:pPr eaLnBrk="1" hangingPunct="1">
              <a:buClr>
                <a:schemeClr val="accent6"/>
              </a:buClr>
            </a:pPr>
            <a:r>
              <a:rPr lang="en-US" dirty="0" smtClean="0">
                <a:latin typeface="Calibri"/>
                <a:cs typeface="Calibri"/>
              </a:rPr>
              <a:t>What do you do when a student has lost everything by 9:30 on Monday morning?</a:t>
            </a:r>
          </a:p>
          <a:p>
            <a:pPr eaLnBrk="1" hangingPunct="1">
              <a:buClr>
                <a:schemeClr val="accent6"/>
              </a:buClr>
            </a:pPr>
            <a:r>
              <a:rPr lang="en-US" i="1" dirty="0" smtClean="0">
                <a:latin typeface="Calibri"/>
                <a:cs typeface="Calibri"/>
              </a:rPr>
              <a:t>Avoid drawing attention to negative behavior (first response?)</a:t>
            </a:r>
          </a:p>
        </p:txBody>
      </p:sp>
      <p:sp>
        <p:nvSpPr>
          <p:cNvPr id="28676" name="TextBox 3"/>
          <p:cNvSpPr txBox="1">
            <a:spLocks noChangeArrowheads="1"/>
          </p:cNvSpPr>
          <p:nvPr/>
        </p:nvSpPr>
        <p:spPr bwMode="auto">
          <a:xfrm>
            <a:off x="6127916" y="5966107"/>
            <a:ext cx="25588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a:cs typeface="Calibri"/>
              </a:rPr>
              <a:t>(</a:t>
            </a:r>
            <a:r>
              <a:rPr lang="en-US" sz="1400" dirty="0">
                <a:latin typeface="Calibri"/>
                <a:cs typeface="Calibri"/>
              </a:rPr>
              <a:t>Anderson, 2008)</a:t>
            </a:r>
          </a:p>
        </p:txBody>
      </p:sp>
    </p:spTree>
    <p:extLst>
      <p:ext uri="{BB962C8B-B14F-4D97-AF65-F5344CB8AC3E}">
        <p14:creationId xmlns:p14="http://schemas.microsoft.com/office/powerpoint/2010/main" val="179093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179373" y="274637"/>
            <a:ext cx="8812221"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solidFill>
                  <a:srgbClr val="1F497D"/>
                </a:solidFill>
              </a:rPr>
              <a:t>Considerations with Response Cost </a:t>
            </a:r>
          </a:p>
        </p:txBody>
      </p:sp>
      <p:sp>
        <p:nvSpPr>
          <p:cNvPr id="520" name="Shape 520"/>
          <p:cNvSpPr txBox="1">
            <a:spLocks noGrp="1"/>
          </p:cNvSpPr>
          <p:nvPr>
            <p:ph type="body" idx="1"/>
          </p:nvPr>
        </p:nvSpPr>
        <p:spPr>
          <a:xfrm>
            <a:off x="457200" y="1600200"/>
            <a:ext cx="8229600" cy="495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6"/>
              </a:buClr>
              <a:buSzPct val="100000"/>
              <a:buFont typeface="Arial"/>
              <a:buChar char="•"/>
            </a:pPr>
            <a:r>
              <a:rPr lang="en-US" sz="3200" b="0" i="0" u="none" strike="noStrike" cap="none">
                <a:solidFill>
                  <a:schemeClr val="dk1"/>
                </a:solidFill>
                <a:latin typeface="Calibri"/>
                <a:ea typeface="Calibri"/>
                <a:cs typeface="Calibri"/>
                <a:sym typeface="Calibri"/>
              </a:rPr>
              <a:t>If you use a “response cost” be sure students can earn positives as well </a:t>
            </a:r>
            <a:r>
              <a:rPr lang="en-US" sz="3200" b="0" i="1" u="none" strike="noStrike" cap="none">
                <a:solidFill>
                  <a:schemeClr val="dk1"/>
                </a:solidFill>
                <a:latin typeface="Calibri"/>
                <a:ea typeface="Calibri"/>
                <a:cs typeface="Calibri"/>
                <a:sym typeface="Calibri"/>
              </a:rPr>
              <a:t>(4:1 ratio)</a:t>
            </a:r>
          </a:p>
          <a:p>
            <a:pPr marL="342900" marR="0" lvl="0" indent="-342900" algn="l" rtl="0">
              <a:spcBef>
                <a:spcPts val="640"/>
              </a:spcBef>
              <a:spcAft>
                <a:spcPts val="0"/>
              </a:spcAft>
              <a:buClr>
                <a:schemeClr val="accent6"/>
              </a:buClr>
              <a:buSzPct val="100000"/>
              <a:buFont typeface="Arial"/>
              <a:buChar char="•"/>
            </a:pPr>
            <a:r>
              <a:rPr lang="en-US" sz="3200" b="0" i="0" u="none" strike="noStrike" cap="none">
                <a:solidFill>
                  <a:schemeClr val="dk1"/>
                </a:solidFill>
                <a:latin typeface="Calibri"/>
                <a:ea typeface="Calibri"/>
                <a:cs typeface="Calibri"/>
                <a:sym typeface="Calibri"/>
              </a:rPr>
              <a:t>Is it working? </a:t>
            </a:r>
            <a:r>
              <a:rPr lang="en-US" sz="3200" b="0" i="1" u="none" strike="noStrike" cap="none">
                <a:solidFill>
                  <a:schemeClr val="dk1"/>
                </a:solidFill>
                <a:latin typeface="Calibri"/>
                <a:ea typeface="Calibri"/>
                <a:cs typeface="Calibri"/>
                <a:sym typeface="Calibri"/>
              </a:rPr>
              <a:t>Test - are the same students doing well and doing poorly each day? Do students know who is “always on red”?</a:t>
            </a:r>
          </a:p>
          <a:p>
            <a:pPr marL="342900" marR="0" lvl="0" indent="-342900" algn="l" rtl="0">
              <a:spcBef>
                <a:spcPts val="640"/>
              </a:spcBef>
              <a:spcAft>
                <a:spcPts val="0"/>
              </a:spcAft>
              <a:buClr>
                <a:schemeClr val="accent6"/>
              </a:buClr>
              <a:buSzPct val="100000"/>
              <a:buFont typeface="Arial"/>
              <a:buChar char="•"/>
            </a:pPr>
            <a:r>
              <a:rPr lang="en-US" sz="3200" b="0" i="0" u="none" strike="noStrike" cap="none">
                <a:solidFill>
                  <a:schemeClr val="dk1"/>
                </a:solidFill>
                <a:latin typeface="Calibri"/>
                <a:ea typeface="Calibri"/>
                <a:cs typeface="Calibri"/>
                <a:sym typeface="Calibri"/>
              </a:rPr>
              <a:t>What do you do when a student has lost everything by 9:30 on Monday morning?</a:t>
            </a:r>
          </a:p>
          <a:p>
            <a:pPr marL="342900" marR="0" lvl="0" indent="-342900" algn="l" rtl="0">
              <a:spcBef>
                <a:spcPts val="640"/>
              </a:spcBef>
              <a:buClr>
                <a:schemeClr val="accent6"/>
              </a:buClr>
              <a:buSzPct val="100000"/>
              <a:buFont typeface="Arial"/>
              <a:buChar char="•"/>
            </a:pPr>
            <a:r>
              <a:rPr lang="en-US" sz="3200" b="0" i="1" u="none" strike="noStrike" cap="none">
                <a:solidFill>
                  <a:schemeClr val="dk1"/>
                </a:solidFill>
                <a:latin typeface="Calibri"/>
                <a:ea typeface="Calibri"/>
                <a:cs typeface="Calibri"/>
                <a:sym typeface="Calibri"/>
              </a:rPr>
              <a:t>Avoid drawing attention to negative behavior</a:t>
            </a:r>
          </a:p>
        </p:txBody>
      </p:sp>
      <p:sp>
        <p:nvSpPr>
          <p:cNvPr id="521" name="Shape 521"/>
          <p:cNvSpPr txBox="1"/>
          <p:nvPr/>
        </p:nvSpPr>
        <p:spPr>
          <a:xfrm>
            <a:off x="6127916" y="5966107"/>
            <a:ext cx="255888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Anderson, 2008)</a:t>
            </a:r>
          </a:p>
        </p:txBody>
      </p:sp>
    </p:spTree>
    <p:extLst>
      <p:ext uri="{BB962C8B-B14F-4D97-AF65-F5344CB8AC3E}">
        <p14:creationId xmlns:p14="http://schemas.microsoft.com/office/powerpoint/2010/main" val="29969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0">
                                            <p:txEl>
                                              <p:pRg st="0" end="0"/>
                                            </p:txEl>
                                          </p:spTgt>
                                        </p:tgtEl>
                                        <p:attrNameLst>
                                          <p:attrName>style.visibility</p:attrName>
                                        </p:attrNameLst>
                                      </p:cBhvr>
                                      <p:to>
                                        <p:strVal val="visible"/>
                                      </p:to>
                                    </p:set>
                                    <p:anim calcmode="lin" valueType="num">
                                      <p:cBhvr additive="base">
                                        <p:cTn id="7" dur="500"/>
                                        <p:tgtEl>
                                          <p:spTgt spid="5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0">
                                            <p:txEl>
                                              <p:pRg st="1" end="1"/>
                                            </p:txEl>
                                          </p:spTgt>
                                        </p:tgtEl>
                                        <p:attrNameLst>
                                          <p:attrName>style.visibility</p:attrName>
                                        </p:attrNameLst>
                                      </p:cBhvr>
                                      <p:to>
                                        <p:strVal val="visible"/>
                                      </p:to>
                                    </p:set>
                                    <p:anim calcmode="lin" valueType="num">
                                      <p:cBhvr additive="base">
                                        <p:cTn id="12" dur="500"/>
                                        <p:tgtEl>
                                          <p:spTgt spid="5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0">
                                            <p:txEl>
                                              <p:pRg st="2" end="2"/>
                                            </p:txEl>
                                          </p:spTgt>
                                        </p:tgtEl>
                                        <p:attrNameLst>
                                          <p:attrName>style.visibility</p:attrName>
                                        </p:attrNameLst>
                                      </p:cBhvr>
                                      <p:to>
                                        <p:strVal val="visible"/>
                                      </p:to>
                                    </p:set>
                                    <p:anim calcmode="lin" valueType="num">
                                      <p:cBhvr additive="base">
                                        <p:cTn id="17" dur="500"/>
                                        <p:tgtEl>
                                          <p:spTgt spid="5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20">
                                            <p:txEl>
                                              <p:pRg st="3" end="3"/>
                                            </p:txEl>
                                          </p:spTgt>
                                        </p:tgtEl>
                                        <p:attrNameLst>
                                          <p:attrName>style.visibility</p:attrName>
                                        </p:attrNameLst>
                                      </p:cBhvr>
                                      <p:to>
                                        <p:strVal val="visible"/>
                                      </p:to>
                                    </p:set>
                                    <p:anim calcmode="lin" valueType="num">
                                      <p:cBhvr additive="base">
                                        <p:cTn id="22" dur="500"/>
                                        <p:tgtEl>
                                          <p:spTgt spid="5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6433"/>
            <a:ext cx="2523493" cy="4805620"/>
          </a:xfrm>
        </p:spPr>
        <p:txBody>
          <a:bodyPr>
            <a:noAutofit/>
          </a:bodyPr>
          <a:lstStyle/>
          <a:p>
            <a:r>
              <a:rPr lang="en-US" sz="3200" b="1" dirty="0">
                <a:solidFill>
                  <a:srgbClr val="1F497D"/>
                </a:solidFill>
              </a:rPr>
              <a:t>Which practices are currently reflected in your flowchart?</a:t>
            </a:r>
          </a:p>
        </p:txBody>
      </p:sp>
      <p:pic>
        <p:nvPicPr>
          <p:cNvPr id="4" name="Picture 3" descr="Screen Shot 2017-06-11 at 8.2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693" y="182564"/>
            <a:ext cx="6051177" cy="6675436"/>
          </a:xfrm>
          <a:prstGeom prst="rect">
            <a:avLst/>
          </a:prstGeom>
        </p:spPr>
      </p:pic>
    </p:spTree>
    <p:extLst>
      <p:ext uri="{BB962C8B-B14F-4D97-AF65-F5344CB8AC3E}">
        <p14:creationId xmlns:p14="http://schemas.microsoft.com/office/powerpoint/2010/main" val="2930334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056272" y="649802"/>
            <a:ext cx="7328284" cy="4423626"/>
          </a:xfrm>
          <a:prstGeom prst="cloudCallout">
            <a:avLst>
              <a:gd name="adj1" fmla="val -46015"/>
              <a:gd name="adj2" fmla="val 78771"/>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3600" dirty="0" smtClean="0">
              <a:solidFill>
                <a:srgbClr val="000000"/>
              </a:solidFill>
            </a:endParaRPr>
          </a:p>
          <a:p>
            <a:pPr algn="ctr"/>
            <a:endParaRPr lang="en-US" sz="3600" dirty="0">
              <a:solidFill>
                <a:srgbClr val="000000"/>
              </a:solidFill>
            </a:endParaRPr>
          </a:p>
          <a:p>
            <a:pPr algn="ctr"/>
            <a:endParaRPr lang="en-US" sz="3600" dirty="0" smtClean="0">
              <a:solidFill>
                <a:srgbClr val="000000"/>
              </a:solidFill>
            </a:endParaRPr>
          </a:p>
          <a:p>
            <a:pPr algn="ctr"/>
            <a:r>
              <a:rPr lang="en-US" sz="3600" dirty="0">
                <a:solidFill>
                  <a:srgbClr val="000000"/>
                </a:solidFill>
                <a:latin typeface="+mj-lt"/>
                <a:ea typeface="+mj-ea"/>
                <a:cs typeface="+mj-cs"/>
              </a:rPr>
              <a:t>What practices are currently reflected in your flowchart? </a:t>
            </a:r>
            <a:r>
              <a:rPr lang="en-US" sz="3600" dirty="0" smtClean="0">
                <a:solidFill>
                  <a:srgbClr val="000000"/>
                </a:solidFill>
                <a:latin typeface="+mj-lt"/>
                <a:ea typeface="+mj-ea"/>
                <a:cs typeface="+mj-cs"/>
              </a:rPr>
              <a:t>How have </a:t>
            </a:r>
            <a:r>
              <a:rPr lang="en-US" sz="3600" dirty="0">
                <a:solidFill>
                  <a:srgbClr val="000000"/>
                </a:solidFill>
                <a:latin typeface="+mj-lt"/>
                <a:ea typeface="+mj-ea"/>
                <a:cs typeface="+mj-cs"/>
              </a:rPr>
              <a:t>staff been supported to use these practices?</a:t>
            </a:r>
            <a:br>
              <a:rPr lang="en-US" sz="3600" dirty="0">
                <a:solidFill>
                  <a:srgbClr val="000000"/>
                </a:solidFill>
                <a:latin typeface="+mj-lt"/>
                <a:ea typeface="+mj-ea"/>
                <a:cs typeface="+mj-cs"/>
              </a:rPr>
            </a:br>
            <a:r>
              <a:rPr lang="en-US" sz="3600" dirty="0">
                <a:solidFill>
                  <a:srgbClr val="000000"/>
                </a:solidFill>
                <a:latin typeface="+mj-lt"/>
                <a:ea typeface="+mj-ea"/>
                <a:cs typeface="+mj-cs"/>
              </a:rPr>
              <a:t/>
            </a:r>
            <a:br>
              <a:rPr lang="en-US" sz="3600" dirty="0">
                <a:solidFill>
                  <a:srgbClr val="000000"/>
                </a:solidFill>
                <a:latin typeface="+mj-lt"/>
                <a:ea typeface="+mj-ea"/>
                <a:cs typeface="+mj-cs"/>
              </a:rPr>
            </a:br>
            <a:endParaRPr lang="en-US" sz="3600" dirty="0">
              <a:solidFill>
                <a:srgbClr val="000000"/>
              </a:solidFill>
              <a:latin typeface="+mj-lt"/>
              <a:ea typeface="+mj-ea"/>
              <a:cs typeface="+mj-cs"/>
            </a:endParaRPr>
          </a:p>
        </p:txBody>
      </p:sp>
    </p:spTree>
    <p:extLst>
      <p:ext uri="{BB962C8B-B14F-4D97-AF65-F5344CB8AC3E}">
        <p14:creationId xmlns:p14="http://schemas.microsoft.com/office/powerpoint/2010/main" val="3274676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1640" y="304800"/>
            <a:ext cx="9032360" cy="1371600"/>
          </a:xfrm>
        </p:spPr>
        <p:txBody>
          <a:bodyPr>
            <a:noAutofit/>
          </a:bodyPr>
          <a:lstStyle/>
          <a:p>
            <a:pPr eaLnBrk="1" hangingPunct="1"/>
            <a:r>
              <a:rPr lang="en-US" sz="3600" b="1" dirty="0">
                <a:solidFill>
                  <a:srgbClr val="1F497D"/>
                </a:solidFill>
              </a:rPr>
              <a:t>How will we begin to analyze the error and identify the possible function of the behavior? Data …</a:t>
            </a:r>
          </a:p>
        </p:txBody>
      </p:sp>
      <p:pic>
        <p:nvPicPr>
          <p:cNvPr id="501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781636"/>
            <a:ext cx="6858000" cy="5257800"/>
          </a:xfrm>
          <a:noFill/>
        </p:spPr>
      </p:pic>
      <p:sp>
        <p:nvSpPr>
          <p:cNvPr id="48132" name="Oval 4"/>
          <p:cNvSpPr>
            <a:spLocks noChangeArrowheads="1"/>
          </p:cNvSpPr>
          <p:nvPr/>
        </p:nvSpPr>
        <p:spPr bwMode="auto">
          <a:xfrm>
            <a:off x="3276600" y="3124200"/>
            <a:ext cx="2286000" cy="2895600"/>
          </a:xfrm>
          <a:prstGeom prst="ellipse">
            <a:avLst/>
          </a:prstGeom>
          <a:noFill/>
          <a:ln w="349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902429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68941" y="328706"/>
            <a:ext cx="8755529" cy="6170706"/>
          </a:xfrm>
          <a:solidFill>
            <a:schemeClr val="accent1">
              <a:lumMod val="40000"/>
              <a:lumOff val="60000"/>
            </a:schemeClr>
          </a:solidFill>
          <a:effectLst>
            <a:outerShdw blurRad="50800" dist="38100" dir="2700000" algn="tl" rotWithShape="0">
              <a:prstClr val="black">
                <a:alpha val="40000"/>
              </a:prstClr>
            </a:outerShdw>
          </a:effectLst>
        </p:spPr>
        <p:txBody>
          <a:bodyPr rtlCol="0">
            <a:noAutofit/>
          </a:bodyPr>
          <a:lstStyle/>
          <a:p>
            <a:pPr marL="12700" algn="just" eaLnBrk="1" fontAlgn="auto" hangingPunct="1">
              <a:lnSpc>
                <a:spcPct val="134000"/>
              </a:lnSpc>
              <a:spcBef>
                <a:spcPts val="0"/>
              </a:spcBef>
              <a:spcAft>
                <a:spcPts val="0"/>
              </a:spcAft>
              <a:buFont typeface="Arial" charset="0"/>
              <a:buNone/>
              <a:defRPr/>
            </a:pPr>
            <a:r>
              <a:rPr lang="en-US" sz="2800" i="1" dirty="0" smtClean="0"/>
              <a:t>I’ve come to a frightening conclusion that I am the decisive element in the classroom. It’s my personal approach that creates the climate. It’s my daily mood that makes the weather. As a teacher, I possess a tremendous power to make a child’s life miserable or joyous. I can be a tool for torture or an instrument of inspiration. I can humiliate or humor, hurt or heal. In all situations, it is my response that decides whether a crisis will be escalated or de-escalated and a child humanized or dehumanized.</a:t>
            </a:r>
          </a:p>
          <a:p>
            <a:pPr algn="just" eaLnBrk="1" fontAlgn="auto" hangingPunct="1">
              <a:spcAft>
                <a:spcPts val="0"/>
              </a:spcAft>
              <a:buFont typeface="Arial" charset="0"/>
              <a:buNone/>
              <a:defRPr/>
            </a:pPr>
            <a:r>
              <a:rPr lang="en-US" sz="2800" dirty="0" smtClean="0">
                <a:solidFill>
                  <a:schemeClr val="accent1">
                    <a:lumMod val="50000"/>
                  </a:schemeClr>
                </a:solidFill>
              </a:rPr>
              <a:t>						</a:t>
            </a:r>
            <a:r>
              <a:rPr lang="en-US" sz="1800" dirty="0" smtClean="0">
                <a:solidFill>
                  <a:schemeClr val="accent1">
                    <a:lumMod val="50000"/>
                  </a:schemeClr>
                </a:solidFill>
              </a:rPr>
              <a:t>	</a:t>
            </a:r>
            <a:r>
              <a:rPr lang="en-US" sz="1800" dirty="0" smtClean="0">
                <a:solidFill>
                  <a:srgbClr val="000000"/>
                </a:solidFill>
              </a:rPr>
              <a:t>~</a:t>
            </a:r>
            <a:r>
              <a:rPr lang="en-US" sz="1800" dirty="0" err="1" smtClean="0">
                <a:solidFill>
                  <a:srgbClr val="000000"/>
                </a:solidFill>
              </a:rPr>
              <a:t>HaimGinott</a:t>
            </a:r>
            <a:endParaRPr lang="en-US" sz="1800" dirty="0" smtClean="0">
              <a:solidFill>
                <a:srgbClr val="000000"/>
              </a:solidFill>
            </a:endParaRPr>
          </a:p>
        </p:txBody>
      </p:sp>
    </p:spTree>
    <p:extLst>
      <p:ext uri="{BB962C8B-B14F-4D97-AF65-F5344CB8AC3E}">
        <p14:creationId xmlns:p14="http://schemas.microsoft.com/office/powerpoint/2010/main" val="24184159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Data:  Fluency and Fidelity</a:t>
            </a:r>
          </a:p>
        </p:txBody>
      </p:sp>
      <p:sp>
        <p:nvSpPr>
          <p:cNvPr id="3" name="Content Placeholder 2"/>
          <p:cNvSpPr>
            <a:spLocks noGrp="1"/>
          </p:cNvSpPr>
          <p:nvPr>
            <p:ph idx="1"/>
          </p:nvPr>
        </p:nvSpPr>
        <p:spPr/>
        <p:txBody>
          <a:bodyPr>
            <a:normAutofit fontScale="77500" lnSpcReduction="20000"/>
          </a:bodyPr>
          <a:lstStyle/>
          <a:p>
            <a:r>
              <a:rPr lang="en-US" dirty="0" smtClean="0"/>
              <a:t>Provide snapshots to staff members and ask them to chose an option for data collection on their current response rates </a:t>
            </a:r>
          </a:p>
          <a:p>
            <a:pPr lvl="1"/>
            <a:r>
              <a:rPr lang="en-US" dirty="0" smtClean="0"/>
              <a:t>Record themselves and take data</a:t>
            </a:r>
          </a:p>
          <a:p>
            <a:pPr lvl="1"/>
            <a:r>
              <a:rPr lang="en-US" dirty="0" smtClean="0"/>
              <a:t>Invite a buddy/peer to observe them for 10-20 minutes and record data</a:t>
            </a:r>
          </a:p>
          <a:p>
            <a:pPr lvl="1"/>
            <a:r>
              <a:rPr lang="en-US" dirty="0" smtClean="0"/>
              <a:t>Ask team members and/or coaches to conduct learning walks to collect data on response ratios</a:t>
            </a:r>
          </a:p>
          <a:p>
            <a:r>
              <a:rPr lang="en-US" dirty="0" smtClean="0"/>
              <a:t>Facilitate “universal days” when all staff are asked to practice fluency with responses (BSP, EC) and submit data on ratios (self- or peer assessment). Submit data to team</a:t>
            </a:r>
          </a:p>
          <a:p>
            <a:r>
              <a:rPr lang="en-US" dirty="0" smtClean="0"/>
              <a:t>Tier 2 and 3 Progress Monitoring Data</a:t>
            </a:r>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1317655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4" y="274637"/>
            <a:ext cx="8964706" cy="1214954"/>
          </a:xfrm>
        </p:spPr>
        <p:txBody>
          <a:bodyPr>
            <a:noAutofit/>
          </a:bodyPr>
          <a:lstStyle/>
          <a:p>
            <a:r>
              <a:rPr lang="en-US" sz="3600" b="1" dirty="0">
                <a:solidFill>
                  <a:srgbClr val="1F497D"/>
                </a:solidFill>
                <a:sym typeface="Arial"/>
              </a:rPr>
              <a:t>Behavior Specific </a:t>
            </a:r>
            <a:r>
              <a:rPr lang="en-US" sz="3600" b="1" dirty="0" smtClean="0">
                <a:solidFill>
                  <a:srgbClr val="1F497D"/>
                </a:solidFill>
                <a:sym typeface="Arial"/>
              </a:rPr>
              <a:t>Contingent Praise and Error Correction are the </a:t>
            </a:r>
            <a:r>
              <a:rPr lang="en-US" sz="3600" b="1" dirty="0">
                <a:solidFill>
                  <a:srgbClr val="1F497D"/>
                </a:solidFill>
                <a:sym typeface="Arial"/>
              </a:rPr>
              <a:t>basic </a:t>
            </a:r>
            <a:r>
              <a:rPr lang="en-US" sz="3600" b="1" dirty="0" smtClean="0">
                <a:solidFill>
                  <a:srgbClr val="1F497D"/>
                </a:solidFill>
                <a:sym typeface="Arial"/>
              </a:rPr>
              <a:t>practices…</a:t>
            </a:r>
            <a:r>
              <a:rPr lang="en-US" sz="3600" b="1" dirty="0">
                <a:solidFill>
                  <a:srgbClr val="1F497D"/>
                </a:solidFill>
                <a:sym typeface="Arial"/>
              </a:rPr>
              <a:t/>
            </a:r>
            <a:br>
              <a:rPr lang="en-US" sz="3600" b="1" dirty="0">
                <a:solidFill>
                  <a:srgbClr val="1F497D"/>
                </a:solidFill>
                <a:sym typeface="Arial"/>
              </a:rPr>
            </a:br>
            <a:r>
              <a:rPr lang="en-US" sz="3600" b="1" dirty="0" smtClean="0">
                <a:solidFill>
                  <a:srgbClr val="1F497D"/>
                </a:solidFill>
                <a:sym typeface="Arial"/>
              </a:rPr>
              <a:t> </a:t>
            </a:r>
            <a:endParaRPr lang="en-US" sz="3600" b="1" dirty="0">
              <a:solidFill>
                <a:srgbClr val="1F497D"/>
              </a:solidFill>
              <a:sym typeface="Arial"/>
            </a:endParaRPr>
          </a:p>
        </p:txBody>
      </p:sp>
      <p:sp>
        <p:nvSpPr>
          <p:cNvPr id="3" name="Content Placeholder 2"/>
          <p:cNvSpPr>
            <a:spLocks noGrp="1"/>
          </p:cNvSpPr>
          <p:nvPr>
            <p:ph idx="1"/>
          </p:nvPr>
        </p:nvSpPr>
        <p:spPr>
          <a:xfrm>
            <a:off x="179294" y="1794130"/>
            <a:ext cx="8546353" cy="4525963"/>
          </a:xfrm>
        </p:spPr>
        <p:txBody>
          <a:bodyPr>
            <a:normAutofit/>
          </a:bodyPr>
          <a:lstStyle/>
          <a:p>
            <a:pPr marL="457200" indent="-457200">
              <a:buClr>
                <a:schemeClr val="accent6"/>
              </a:buClr>
              <a:buFont typeface="Wingdings" charset="2"/>
              <a:buChar char="§"/>
            </a:pPr>
            <a:r>
              <a:rPr lang="en-US" dirty="0" smtClean="0"/>
              <a:t>Do teachers at your school use the 4:1 guideline?  </a:t>
            </a:r>
          </a:p>
          <a:p>
            <a:pPr marL="857250" lvl="1" indent="-457200">
              <a:buClr>
                <a:schemeClr val="accent6"/>
              </a:buClr>
              <a:buFont typeface="Wingdings" charset="2"/>
              <a:buChar char="§"/>
            </a:pPr>
            <a:r>
              <a:rPr lang="en-US" dirty="0" smtClean="0"/>
              <a:t>Is it used accurately?</a:t>
            </a:r>
          </a:p>
          <a:p>
            <a:pPr marL="857250" lvl="1" indent="-457200">
              <a:buClr>
                <a:schemeClr val="accent6"/>
              </a:buClr>
              <a:buFont typeface="Wingdings" charset="2"/>
              <a:buChar char="§"/>
            </a:pPr>
            <a:r>
              <a:rPr lang="en-US" dirty="0" smtClean="0"/>
              <a:t>Is it used equitably?</a:t>
            </a:r>
          </a:p>
          <a:p>
            <a:pPr marL="857250" lvl="1" indent="-457200">
              <a:buClr>
                <a:schemeClr val="accent6"/>
              </a:buClr>
              <a:buFont typeface="Wingdings" charset="2"/>
              <a:buChar char="§"/>
            </a:pPr>
            <a:r>
              <a:rPr lang="en-US" dirty="0" smtClean="0"/>
              <a:t>How do you know?</a:t>
            </a:r>
          </a:p>
          <a:p>
            <a:pPr marL="857250" lvl="1" indent="-457200">
              <a:buClr>
                <a:schemeClr val="accent6"/>
              </a:buClr>
              <a:buFont typeface="Wingdings" charset="2"/>
              <a:buChar char="§"/>
            </a:pPr>
            <a:endParaRPr lang="en-US" dirty="0" smtClean="0"/>
          </a:p>
          <a:p>
            <a:pPr marL="457200" indent="-457200">
              <a:buClr>
                <a:schemeClr val="accent6"/>
              </a:buClr>
              <a:buFont typeface="Wingdings" charset="2"/>
              <a:buChar char="§"/>
            </a:pPr>
            <a:r>
              <a:rPr lang="en-US" dirty="0" smtClean="0"/>
              <a:t>If not, how might you support your to use this evidence-based practice with fluency?</a:t>
            </a:r>
            <a:endParaRPr lang="en-US" dirty="0"/>
          </a:p>
        </p:txBody>
      </p:sp>
    </p:spTree>
    <p:extLst>
      <p:ext uri="{BB962C8B-B14F-4D97-AF65-F5344CB8AC3E}">
        <p14:creationId xmlns:p14="http://schemas.microsoft.com/office/powerpoint/2010/main" val="4251868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304800"/>
            <a:ext cx="8229600" cy="838200"/>
          </a:xfrm>
        </p:spPr>
        <p:txBody>
          <a:bodyPr>
            <a:normAutofit/>
          </a:bodyPr>
          <a:lstStyle/>
          <a:p>
            <a:r>
              <a:rPr lang="en-US" b="1" dirty="0">
                <a:solidFill>
                  <a:srgbClr val="1F497D"/>
                </a:solidFill>
              </a:rPr>
              <a:t>Team &amp; School-wide Supports</a:t>
            </a:r>
          </a:p>
        </p:txBody>
      </p:sp>
      <p:sp>
        <p:nvSpPr>
          <p:cNvPr id="23555" name="Content Placeholder 4"/>
          <p:cNvSpPr>
            <a:spLocks noGrp="1"/>
          </p:cNvSpPr>
          <p:nvPr>
            <p:ph sz="half" idx="1"/>
          </p:nvPr>
        </p:nvSpPr>
        <p:spPr>
          <a:xfrm>
            <a:off x="457200" y="1447800"/>
            <a:ext cx="4038600" cy="5105400"/>
          </a:xfrm>
          <a:ln>
            <a:solidFill>
              <a:schemeClr val="tx1"/>
            </a:solidFill>
            <a:miter lim="800000"/>
            <a:headEnd/>
            <a:tailEnd/>
          </a:ln>
        </p:spPr>
        <p:txBody>
          <a:bodyPr/>
          <a:lstStyle/>
          <a:p>
            <a:r>
              <a:rPr lang="en-US" u="sng" dirty="0" smtClean="0"/>
              <a:t>Team Supports </a:t>
            </a:r>
            <a:r>
              <a:rPr lang="en-US" sz="2000" u="sng" dirty="0" smtClean="0"/>
              <a:t>(e.g. Dept., Grade Level, PLC)</a:t>
            </a:r>
          </a:p>
          <a:p>
            <a:pPr lvl="1"/>
            <a:r>
              <a:rPr lang="en-US" sz="2000" dirty="0" smtClean="0">
                <a:solidFill>
                  <a:schemeClr val="tx1"/>
                </a:solidFill>
              </a:rPr>
              <a:t>Make Classroom improvement a regular part of meetings and activities </a:t>
            </a:r>
          </a:p>
          <a:p>
            <a:pPr lvl="1"/>
            <a:r>
              <a:rPr lang="en-US" sz="2000" dirty="0" smtClean="0">
                <a:solidFill>
                  <a:schemeClr val="tx1"/>
                </a:solidFill>
              </a:rPr>
              <a:t>Begin meeting w/ </a:t>
            </a:r>
            <a:r>
              <a:rPr lang="en-US" sz="2000" u="sng" dirty="0" smtClean="0">
                <a:solidFill>
                  <a:schemeClr val="tx1"/>
                </a:solidFill>
              </a:rPr>
              <a:t>2 minute check</a:t>
            </a:r>
            <a:r>
              <a:rPr lang="en-US" sz="2000" dirty="0" smtClean="0">
                <a:solidFill>
                  <a:schemeClr val="tx1"/>
                </a:solidFill>
              </a:rPr>
              <a:t>:</a:t>
            </a:r>
          </a:p>
          <a:p>
            <a:pPr lvl="2"/>
            <a:r>
              <a:rPr lang="en-US" sz="1600" dirty="0" smtClean="0"/>
              <a:t>Check-In &amp; Celebrate successes</a:t>
            </a:r>
          </a:p>
          <a:p>
            <a:pPr lvl="2" eaLnBrk="1" hangingPunct="1"/>
            <a:r>
              <a:rPr lang="en-US" sz="1600" dirty="0" smtClean="0"/>
              <a:t>Encourage implementation</a:t>
            </a:r>
          </a:p>
          <a:p>
            <a:pPr lvl="2" eaLnBrk="1" hangingPunct="1"/>
            <a:r>
              <a:rPr lang="en-US" sz="1600" dirty="0"/>
              <a:t>P</a:t>
            </a:r>
            <a:r>
              <a:rPr lang="en-US" sz="1600" dirty="0" smtClean="0"/>
              <a:t>roblem solve &amp; enhance implementation</a:t>
            </a:r>
          </a:p>
          <a:p>
            <a:pPr lvl="2" eaLnBrk="1" hangingPunct="1"/>
            <a:r>
              <a:rPr lang="en-US" sz="1600" dirty="0" smtClean="0"/>
              <a:t>Support Habit Development!</a:t>
            </a:r>
          </a:p>
          <a:p>
            <a:endParaRPr lang="en-US" u="sng" dirty="0" smtClean="0"/>
          </a:p>
        </p:txBody>
      </p:sp>
      <p:sp>
        <p:nvSpPr>
          <p:cNvPr id="23556" name="Content Placeholder 5"/>
          <p:cNvSpPr>
            <a:spLocks noGrp="1"/>
          </p:cNvSpPr>
          <p:nvPr>
            <p:ph sz="half" idx="2"/>
          </p:nvPr>
        </p:nvSpPr>
        <p:spPr>
          <a:xfrm>
            <a:off x="4648200" y="1447800"/>
            <a:ext cx="4038600" cy="5105400"/>
          </a:xfrm>
          <a:ln>
            <a:solidFill>
              <a:schemeClr val="tx1"/>
            </a:solidFill>
            <a:miter lim="800000"/>
            <a:headEnd/>
            <a:tailEnd/>
          </a:ln>
        </p:spPr>
        <p:txBody>
          <a:bodyPr/>
          <a:lstStyle/>
          <a:p>
            <a:r>
              <a:rPr lang="en-US" u="sng" dirty="0" smtClean="0"/>
              <a:t>School-wide Supports</a:t>
            </a:r>
          </a:p>
          <a:p>
            <a:pPr lvl="1"/>
            <a:r>
              <a:rPr lang="en-US" sz="2000" dirty="0" smtClean="0">
                <a:solidFill>
                  <a:schemeClr val="tx1"/>
                </a:solidFill>
              </a:rPr>
              <a:t>Reminder on Morning announcements</a:t>
            </a:r>
          </a:p>
          <a:p>
            <a:pPr lvl="1"/>
            <a:r>
              <a:rPr lang="en-US" sz="2000" dirty="0" smtClean="0">
                <a:solidFill>
                  <a:schemeClr val="tx1"/>
                </a:solidFill>
                <a:sym typeface="Wingdings" pitchFamily="2" charset="2"/>
              </a:rPr>
              <a:t>Regular review/check-in at staff meeting</a:t>
            </a:r>
          </a:p>
          <a:p>
            <a:pPr lvl="2"/>
            <a:r>
              <a:rPr lang="en-US" sz="1800" dirty="0" smtClean="0">
                <a:sym typeface="Wingdings" pitchFamily="2" charset="2"/>
              </a:rPr>
              <a:t>Rewards for implementers &amp; exemplars</a:t>
            </a:r>
          </a:p>
          <a:p>
            <a:pPr lvl="3"/>
            <a:r>
              <a:rPr lang="en-US" sz="1600" dirty="0" smtClean="0">
                <a:solidFill>
                  <a:schemeClr val="tx1"/>
                </a:solidFill>
                <a:sym typeface="Wingdings" pitchFamily="2" charset="2"/>
              </a:rPr>
              <a:t>Recognize your Buddy</a:t>
            </a:r>
          </a:p>
          <a:p>
            <a:pPr lvl="3"/>
            <a:r>
              <a:rPr lang="en-US" sz="1600" dirty="0" smtClean="0">
                <a:solidFill>
                  <a:schemeClr val="tx1"/>
                </a:solidFill>
                <a:sym typeface="Wingdings" pitchFamily="2" charset="2"/>
              </a:rPr>
              <a:t>Recognize someone you observed engage in the practice</a:t>
            </a:r>
          </a:p>
          <a:p>
            <a:pPr lvl="1"/>
            <a:r>
              <a:rPr lang="en-US" sz="2000" dirty="0" smtClean="0">
                <a:solidFill>
                  <a:schemeClr val="tx1"/>
                </a:solidFill>
                <a:sym typeface="Wingdings" pitchFamily="2" charset="2"/>
              </a:rPr>
              <a:t>Daily or weekly implementation updates &amp; recognition</a:t>
            </a:r>
          </a:p>
        </p:txBody>
      </p:sp>
    </p:spTree>
    <p:extLst>
      <p:ext uri="{BB962C8B-B14F-4D97-AF65-F5344CB8AC3E}">
        <p14:creationId xmlns:p14="http://schemas.microsoft.com/office/powerpoint/2010/main" val="970695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p:nvPr/>
        </p:nvSpPr>
        <p:spPr>
          <a:xfrm>
            <a:off x="152400" y="142875"/>
            <a:ext cx="7051674" cy="1143000"/>
          </a:xfrm>
          <a:prstGeom prst="rect">
            <a:avLst/>
          </a:prstGeom>
          <a:noFill/>
          <a:ln>
            <a:noFill/>
          </a:ln>
        </p:spPr>
        <p:txBody>
          <a:bodyPr wrap="square" lIns="84200" tIns="42100" rIns="84200" bIns="42100" anchor="ctr" anchorCtr="0">
            <a:noAutofit/>
          </a:bodyPr>
          <a:lstStyle/>
          <a:p>
            <a:pPr marL="0" marR="0" lvl="0" indent="0" algn="l" rtl="0">
              <a:lnSpc>
                <a:spcPct val="100000"/>
              </a:lnSpc>
              <a:spcBef>
                <a:spcPts val="0"/>
              </a:spcBef>
              <a:spcAft>
                <a:spcPts val="0"/>
              </a:spcAft>
              <a:buClr>
                <a:srgbClr val="000000"/>
              </a:buClr>
              <a:buFont typeface="Arial"/>
              <a:buNone/>
            </a:pPr>
            <a:endParaRPr sz="5500" b="0" i="0" u="none" strike="noStrike" cap="none">
              <a:solidFill>
                <a:srgbClr val="800040"/>
              </a:solidFill>
              <a:latin typeface="Calibri"/>
              <a:ea typeface="Calibri"/>
              <a:cs typeface="Calibri"/>
              <a:sym typeface="Calibri"/>
            </a:endParaRPr>
          </a:p>
        </p:txBody>
      </p:sp>
      <p:sp>
        <p:nvSpPr>
          <p:cNvPr id="324" name="Shape 324"/>
          <p:cNvSpPr/>
          <p:nvPr/>
        </p:nvSpPr>
        <p:spPr>
          <a:xfrm>
            <a:off x="1016986" y="703391"/>
            <a:ext cx="5680364" cy="5943205"/>
          </a:xfrm>
          <a:prstGeom prst="triangle">
            <a:avLst>
              <a:gd name="adj" fmla="val 50000"/>
            </a:avLst>
          </a:prstGeom>
          <a:solidFill>
            <a:srgbClr val="00B050"/>
          </a:solidFill>
          <a:ln w="25400" cap="flat" cmpd="sng">
            <a:solidFill>
              <a:srgbClr val="00B050"/>
            </a:solidFill>
            <a:prstDash val="solid"/>
            <a:round/>
            <a:headEnd type="none" w="med" len="med"/>
            <a:tailEnd type="none" w="med" len="med"/>
          </a:ln>
        </p:spPr>
        <p:txBody>
          <a:bodyPr wrap="square" lIns="84200" tIns="42100" rIns="84200" bIns="42100" anchor="ctr" anchorCtr="0">
            <a:noAutofit/>
          </a:bodyPr>
          <a:lstStyle/>
          <a:p>
            <a:pPr marL="0" marR="0" lvl="0" indent="0" algn="ctr" rtl="0">
              <a:lnSpc>
                <a:spcPct val="100000"/>
              </a:lnSpc>
              <a:spcBef>
                <a:spcPts val="0"/>
              </a:spcBef>
              <a:spcAft>
                <a:spcPts val="0"/>
              </a:spcAft>
              <a:buClr>
                <a:srgbClr val="000000"/>
              </a:buClr>
              <a:buFont typeface="Arial"/>
              <a:buNone/>
            </a:pPr>
            <a:endParaRPr sz="1700" b="0" i="0" u="none" strike="noStrike" cap="none">
              <a:solidFill>
                <a:srgbClr val="FFFFFF"/>
              </a:solidFill>
              <a:latin typeface="Calibri"/>
              <a:ea typeface="Calibri"/>
              <a:cs typeface="Calibri"/>
              <a:sym typeface="Calibri"/>
            </a:endParaRPr>
          </a:p>
        </p:txBody>
      </p:sp>
      <p:sp>
        <p:nvSpPr>
          <p:cNvPr id="325" name="Shape 325"/>
          <p:cNvSpPr/>
          <p:nvPr/>
        </p:nvSpPr>
        <p:spPr>
          <a:xfrm>
            <a:off x="1954150" y="703391"/>
            <a:ext cx="3862450" cy="3940044"/>
          </a:xfrm>
          <a:prstGeom prst="triangle">
            <a:avLst>
              <a:gd name="adj" fmla="val 50000"/>
            </a:avLst>
          </a:prstGeom>
          <a:gradFill>
            <a:gsLst>
              <a:gs pos="0">
                <a:srgbClr val="00B050"/>
              </a:gs>
              <a:gs pos="14000">
                <a:srgbClr val="FFFF57"/>
              </a:gs>
              <a:gs pos="100000">
                <a:srgbClr val="FFFF57"/>
              </a:gs>
            </a:gsLst>
            <a:lin ang="16200000" scaled="0"/>
          </a:gradFill>
          <a:ln w="9525" cap="rnd" cmpd="sng">
            <a:solidFill>
              <a:srgbClr val="00B050"/>
            </a:solidFill>
            <a:prstDash val="solid"/>
            <a:miter lim="8000"/>
            <a:headEnd type="none" w="med" len="med"/>
            <a:tailEnd type="none" w="med" len="med"/>
          </a:ln>
        </p:spPr>
        <p:txBody>
          <a:bodyPr wrap="square" lIns="84200" tIns="42100" rIns="84200" bIns="42100" anchor="ctr" anchorCtr="0">
            <a:noAutofit/>
          </a:bodyPr>
          <a:lstStyle/>
          <a:p>
            <a:pPr marL="0" marR="0" lvl="0" indent="0" algn="ctr" rtl="0">
              <a:lnSpc>
                <a:spcPct val="100000"/>
              </a:lnSpc>
              <a:spcBef>
                <a:spcPts val="0"/>
              </a:spcBef>
              <a:spcAft>
                <a:spcPts val="0"/>
              </a:spcAft>
              <a:buClr>
                <a:srgbClr val="000000"/>
              </a:buClr>
              <a:buFont typeface="Arial"/>
              <a:buNone/>
            </a:pPr>
            <a:endParaRPr sz="1700" b="0" i="0" u="none" strike="noStrike" cap="none">
              <a:solidFill>
                <a:srgbClr val="FFFFFF"/>
              </a:solidFill>
              <a:latin typeface="Calibri"/>
              <a:ea typeface="Calibri"/>
              <a:cs typeface="Calibri"/>
              <a:sym typeface="Calibri"/>
            </a:endParaRPr>
          </a:p>
        </p:txBody>
      </p:sp>
      <p:sp>
        <p:nvSpPr>
          <p:cNvPr id="326" name="Shape 326"/>
          <p:cNvSpPr/>
          <p:nvPr/>
        </p:nvSpPr>
        <p:spPr>
          <a:xfrm>
            <a:off x="2601850" y="703391"/>
            <a:ext cx="2567049" cy="2460940"/>
          </a:xfrm>
          <a:prstGeom prst="triangle">
            <a:avLst>
              <a:gd name="adj" fmla="val 50000"/>
            </a:avLst>
          </a:prstGeom>
          <a:gradFill>
            <a:gsLst>
              <a:gs pos="0">
                <a:srgbClr val="FFFF57"/>
              </a:gs>
              <a:gs pos="16000">
                <a:srgbClr val="FFFF57"/>
              </a:gs>
              <a:gs pos="51000">
                <a:srgbClr val="C00000"/>
              </a:gs>
              <a:gs pos="100000">
                <a:srgbClr val="C00000"/>
              </a:gs>
            </a:gsLst>
            <a:lin ang="16200000" scaled="0"/>
          </a:gradFill>
          <a:ln w="25400" cap="flat" cmpd="sng">
            <a:solidFill>
              <a:srgbClr val="FFFF57"/>
            </a:solidFill>
            <a:prstDash val="solid"/>
            <a:round/>
            <a:headEnd type="none" w="med" len="med"/>
            <a:tailEnd type="none" w="med" len="med"/>
          </a:ln>
        </p:spPr>
        <p:txBody>
          <a:bodyPr wrap="square" lIns="84200" tIns="42100" rIns="84200" bIns="42100" anchor="ctr" anchorCtr="0">
            <a:noAutofit/>
          </a:bodyPr>
          <a:lstStyle/>
          <a:p>
            <a:pPr marL="0" marR="0" lvl="0" indent="0" algn="ctr" rtl="0">
              <a:lnSpc>
                <a:spcPct val="100000"/>
              </a:lnSpc>
              <a:spcBef>
                <a:spcPts val="0"/>
              </a:spcBef>
              <a:spcAft>
                <a:spcPts val="0"/>
              </a:spcAft>
              <a:buClr>
                <a:srgbClr val="000000"/>
              </a:buClr>
              <a:buFont typeface="Arial"/>
              <a:buNone/>
            </a:pPr>
            <a:endParaRPr sz="1700" b="0" i="0" u="none" strike="noStrike" cap="none">
              <a:solidFill>
                <a:srgbClr val="FFFFFF"/>
              </a:solidFill>
              <a:latin typeface="Calibri"/>
              <a:ea typeface="Calibri"/>
              <a:cs typeface="Calibri"/>
              <a:sym typeface="Calibri"/>
            </a:endParaRPr>
          </a:p>
        </p:txBody>
      </p:sp>
      <p:sp>
        <p:nvSpPr>
          <p:cNvPr id="327" name="Shape 327"/>
          <p:cNvSpPr txBox="1"/>
          <p:nvPr/>
        </p:nvSpPr>
        <p:spPr>
          <a:xfrm>
            <a:off x="-101019" y="-210816"/>
            <a:ext cx="9245019" cy="1196975"/>
          </a:xfrm>
          <a:prstGeom prst="rect">
            <a:avLst/>
          </a:prstGeom>
          <a:noFill/>
          <a:ln>
            <a:noFill/>
          </a:ln>
        </p:spPr>
        <p:txBody>
          <a:bodyPr wrap="square" lIns="93800" tIns="46900" rIns="93800" bIns="46900" anchor="ctr" anchorCtr="0">
            <a:noAutofit/>
          </a:bodyPr>
          <a:lstStyle/>
          <a:p>
            <a:pPr algn="ctr">
              <a:buClr>
                <a:srgbClr val="3A54A5"/>
              </a:buClr>
              <a:buSzPct val="25000"/>
            </a:pPr>
            <a:r>
              <a:rPr lang="en-US" sz="3200" b="1" dirty="0">
                <a:solidFill>
                  <a:srgbClr val="1F497D"/>
                </a:solidFill>
                <a:latin typeface="+mj-lt"/>
                <a:ea typeface="+mj-ea"/>
                <a:cs typeface="+mj-cs"/>
              </a:rPr>
              <a:t>Building Capacity through a Continuum of Supports</a:t>
            </a:r>
          </a:p>
        </p:txBody>
      </p:sp>
      <p:sp>
        <p:nvSpPr>
          <p:cNvPr id="328" name="Shape 328"/>
          <p:cNvSpPr txBox="1"/>
          <p:nvPr/>
        </p:nvSpPr>
        <p:spPr>
          <a:xfrm>
            <a:off x="5741192" y="1169854"/>
            <a:ext cx="2925760" cy="1570036"/>
          </a:xfrm>
          <a:prstGeom prst="rect">
            <a:avLst/>
          </a:prstGeom>
          <a:noFill/>
          <a:ln w="28575" cap="flat" cmpd="sng">
            <a:solidFill>
              <a:schemeClr val="dk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1D2A53"/>
              </a:buClr>
              <a:buSzPct val="25000"/>
              <a:buFont typeface="Questrial"/>
              <a:buNone/>
            </a:pPr>
            <a:r>
              <a:rPr lang="en-US" sz="3200" b="0" i="0" u="none" strike="noStrike" cap="none" dirty="0">
                <a:solidFill>
                  <a:srgbClr val="1D2A53"/>
                </a:solidFill>
                <a:ea typeface="Questrial"/>
                <a:cs typeface="Questrial"/>
                <a:sym typeface="Questrial"/>
              </a:rPr>
              <a:t>Support for a </a:t>
            </a:r>
            <a:r>
              <a:rPr lang="en-US" sz="3200" b="0" i="1" u="none" strike="noStrike" cap="none" dirty="0">
                <a:solidFill>
                  <a:srgbClr val="1D2A53"/>
                </a:solidFill>
                <a:ea typeface="Questrial"/>
                <a:cs typeface="Questrial"/>
                <a:sym typeface="Questrial"/>
              </a:rPr>
              <a:t>Few</a:t>
            </a:r>
            <a:r>
              <a:rPr lang="en-US" sz="3200" b="0" i="0" u="none" strike="noStrike" cap="none" dirty="0">
                <a:solidFill>
                  <a:srgbClr val="1D2A53"/>
                </a:solidFill>
                <a:ea typeface="Questrial"/>
                <a:cs typeface="Questrial"/>
                <a:sym typeface="Questrial"/>
              </a:rPr>
              <a:t> Schools, Staff</a:t>
            </a:r>
          </a:p>
        </p:txBody>
      </p:sp>
      <p:sp>
        <p:nvSpPr>
          <p:cNvPr id="329" name="Shape 329"/>
          <p:cNvSpPr txBox="1"/>
          <p:nvPr/>
        </p:nvSpPr>
        <p:spPr>
          <a:xfrm>
            <a:off x="5181600" y="2916464"/>
            <a:ext cx="3962399" cy="1570038"/>
          </a:xfrm>
          <a:prstGeom prst="rect">
            <a:avLst/>
          </a:prstGeom>
          <a:noFill/>
          <a:ln w="28575" cap="flat" cmpd="sng">
            <a:solidFill>
              <a:schemeClr val="dk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1D2A53"/>
              </a:buClr>
              <a:buSzPct val="25000"/>
              <a:buFont typeface="Questrial"/>
              <a:buNone/>
            </a:pPr>
            <a:r>
              <a:rPr lang="en-US" sz="3200" b="0" i="0" u="none" strike="noStrike" cap="none" dirty="0">
                <a:solidFill>
                  <a:srgbClr val="1D2A53"/>
                </a:solidFill>
                <a:ea typeface="Questrial"/>
                <a:cs typeface="Questrial"/>
                <a:sym typeface="Questrial"/>
              </a:rPr>
              <a:t>Support for </a:t>
            </a:r>
            <a:r>
              <a:rPr lang="en-US" sz="3200" b="0" i="1" u="none" strike="noStrike" cap="none" dirty="0">
                <a:solidFill>
                  <a:srgbClr val="1D2A53"/>
                </a:solidFill>
                <a:ea typeface="Questrial"/>
                <a:cs typeface="Questrial"/>
                <a:sym typeface="Questrial"/>
              </a:rPr>
              <a:t>Some</a:t>
            </a:r>
            <a:r>
              <a:rPr lang="en-US" sz="3200" b="0" i="0" u="none" strike="noStrike" cap="none" dirty="0">
                <a:solidFill>
                  <a:srgbClr val="1D2A53"/>
                </a:solidFill>
                <a:ea typeface="Questrial"/>
                <a:cs typeface="Questrial"/>
                <a:sym typeface="Questrial"/>
              </a:rPr>
              <a:t>: Small Groups of Schools, Staff</a:t>
            </a:r>
          </a:p>
        </p:txBody>
      </p:sp>
      <p:sp>
        <p:nvSpPr>
          <p:cNvPr id="330" name="Shape 330"/>
          <p:cNvSpPr txBox="1"/>
          <p:nvPr/>
        </p:nvSpPr>
        <p:spPr>
          <a:xfrm>
            <a:off x="5581557" y="4870689"/>
            <a:ext cx="3245030" cy="1077913"/>
          </a:xfrm>
          <a:prstGeom prst="rect">
            <a:avLst/>
          </a:prstGeom>
          <a:noFill/>
          <a:ln w="28575" cap="flat" cmpd="sng">
            <a:solidFill>
              <a:schemeClr val="dk2"/>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1D2A53"/>
              </a:buClr>
              <a:buSzPct val="25000"/>
              <a:buFont typeface="Questrial"/>
              <a:buNone/>
            </a:pPr>
            <a:r>
              <a:rPr lang="en-US" sz="3200" b="0" i="0" u="none" strike="noStrike" cap="none" dirty="0">
                <a:solidFill>
                  <a:srgbClr val="1D2A53"/>
                </a:solidFill>
                <a:ea typeface="Questrial"/>
                <a:cs typeface="Questrial"/>
                <a:sym typeface="Questrial"/>
              </a:rPr>
              <a:t>Support for </a:t>
            </a:r>
            <a:r>
              <a:rPr lang="en-US" sz="3200" b="0" i="1" u="none" strike="noStrike" cap="none" dirty="0">
                <a:solidFill>
                  <a:srgbClr val="1D2A53"/>
                </a:solidFill>
                <a:ea typeface="Questrial"/>
                <a:cs typeface="Questrial"/>
                <a:sym typeface="Questrial"/>
              </a:rPr>
              <a:t>All</a:t>
            </a:r>
            <a:r>
              <a:rPr lang="en-US" sz="3200" b="0" i="0" u="none" strike="noStrike" cap="none" dirty="0">
                <a:solidFill>
                  <a:srgbClr val="1D2A53"/>
                </a:solidFill>
                <a:ea typeface="Questrial"/>
                <a:cs typeface="Questrial"/>
                <a:sym typeface="Questrial"/>
              </a:rPr>
              <a:t> Schools, Staff</a:t>
            </a:r>
          </a:p>
        </p:txBody>
      </p:sp>
      <p:grpSp>
        <p:nvGrpSpPr>
          <p:cNvPr id="331" name="Shape 331"/>
          <p:cNvGrpSpPr/>
          <p:nvPr/>
        </p:nvGrpSpPr>
        <p:grpSpPr>
          <a:xfrm>
            <a:off x="33214" y="1208408"/>
            <a:ext cx="1113989" cy="4955625"/>
            <a:chOff x="33214" y="1208408"/>
            <a:chExt cx="1113989" cy="4955625"/>
          </a:xfrm>
        </p:grpSpPr>
        <p:sp>
          <p:nvSpPr>
            <p:cNvPr id="332" name="Shape 332"/>
            <p:cNvSpPr/>
            <p:nvPr/>
          </p:nvSpPr>
          <p:spPr>
            <a:xfrm>
              <a:off x="33214" y="1208408"/>
              <a:ext cx="1113989" cy="4955625"/>
            </a:xfrm>
            <a:prstGeom prst="upDownArrow">
              <a:avLst>
                <a:gd name="adj1" fmla="val 50000"/>
                <a:gd name="adj2" fmla="val 50000"/>
              </a:avLst>
            </a:prstGeom>
            <a:gradFill>
              <a:gsLst>
                <a:gs pos="0">
                  <a:srgbClr val="A1B2E9"/>
                </a:gs>
                <a:gs pos="100000">
                  <a:srgbClr val="BDCEFF"/>
                </a:gs>
              </a:gsLst>
              <a:lin ang="16200000" scaled="0"/>
            </a:gradFill>
            <a:ln w="9525" cap="flat" cmpd="sng">
              <a:solidFill>
                <a:srgbClr val="A4B1DC"/>
              </a:solidFill>
              <a:prstDash val="solid"/>
              <a:round/>
              <a:headEnd type="none" w="med" len="med"/>
              <a:tailEnd type="none" w="med" len="med"/>
            </a:ln>
            <a:effectLst>
              <a:outerShdw blurRad="39999" dist="23000" dir="5400000" rotWithShape="0">
                <a:srgbClr val="000000">
                  <a:alpha val="34509"/>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33" name="Shape 333"/>
            <p:cNvSpPr txBox="1"/>
            <p:nvPr/>
          </p:nvSpPr>
          <p:spPr>
            <a:xfrm rot="-5400000">
              <a:off x="-1039879" y="3497780"/>
              <a:ext cx="3230553" cy="58477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0" i="0" u="none" strike="noStrike" cap="none" dirty="0">
                  <a:solidFill>
                    <a:srgbClr val="000000"/>
                  </a:solidFill>
                  <a:ea typeface="Arial"/>
                  <a:cs typeface="Arial"/>
                  <a:sym typeface="Arial"/>
                </a:rPr>
                <a:t>Data-Informed </a:t>
              </a:r>
            </a:p>
          </p:txBody>
        </p:sp>
      </p:grpSp>
    </p:spTree>
    <p:extLst>
      <p:ext uri="{BB962C8B-B14F-4D97-AF65-F5344CB8AC3E}">
        <p14:creationId xmlns:p14="http://schemas.microsoft.com/office/powerpoint/2010/main" val="25357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anim calcmode="lin" valueType="num">
                                      <p:cBhvr additive="base">
                                        <p:cTn id="12" dur="2000"/>
                                        <p:tgtEl>
                                          <p:spTgt spid="32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gtEl>
                                        <p:attrNameLst>
                                          <p:attrName>style.visibility</p:attrName>
                                        </p:attrNameLst>
                                      </p:cBhvr>
                                      <p:to>
                                        <p:strVal val="visible"/>
                                      </p:to>
                                    </p:set>
                                    <p:animEffect transition="in" filter="fade">
                                      <p:cBhvr>
                                        <p:cTn id="17" dur="500"/>
                                        <p:tgtEl>
                                          <p:spTgt spid="3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26"/>
                                        </p:tgtEl>
                                        <p:attrNameLst>
                                          <p:attrName>style.visibility</p:attrName>
                                        </p:attrNameLst>
                                      </p:cBhvr>
                                      <p:to>
                                        <p:strVal val="visible"/>
                                      </p:to>
                                    </p:set>
                                    <p:anim calcmode="lin" valueType="num">
                                      <p:cBhvr additive="base">
                                        <p:cTn id="22" dur="2000"/>
                                        <p:tgtEl>
                                          <p:spTgt spid="32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8"/>
                                        </p:tgtEl>
                                        <p:attrNameLst>
                                          <p:attrName>style.visibility</p:attrName>
                                        </p:attrNameLst>
                                      </p:cBhvr>
                                      <p:to>
                                        <p:strVal val="visible"/>
                                      </p:to>
                                    </p:set>
                                    <p:animEffect transition="in" filter="fade">
                                      <p:cBhvr>
                                        <p:cTn id="27" dur="500"/>
                                        <p:tgtEl>
                                          <p:spTgt spid="3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
                                        </p:tgtEl>
                                        <p:attrNameLst>
                                          <p:attrName>style.visibility</p:attrName>
                                        </p:attrNameLst>
                                      </p:cBhvr>
                                      <p:to>
                                        <p:strVal val="visible"/>
                                      </p:to>
                                    </p:set>
                                    <p:animEffect transition="in" filter="fade">
                                      <p:cBhvr>
                                        <p:cTn id="32"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Connections to Tier 1 School-wide</a:t>
            </a:r>
          </a:p>
        </p:txBody>
      </p:sp>
      <p:pic>
        <p:nvPicPr>
          <p:cNvPr id="4" name="Picture 3" descr="Screen Shot 2017-06-11 at 8.2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35734"/>
            <a:ext cx="3881323" cy="4281734"/>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86350" y="2776429"/>
            <a:ext cx="4218579" cy="3234244"/>
          </a:xfrm>
          <a:prstGeom prst="rect">
            <a:avLst/>
          </a:prstGeom>
          <a:noFill/>
        </p:spPr>
      </p:pic>
    </p:spTree>
    <p:extLst>
      <p:ext uri="{BB962C8B-B14F-4D97-AF65-F5344CB8AC3E}">
        <p14:creationId xmlns:p14="http://schemas.microsoft.com/office/powerpoint/2010/main" val="3222813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Video Resources</a:t>
            </a:r>
          </a:p>
        </p:txBody>
      </p:sp>
      <p:sp>
        <p:nvSpPr>
          <p:cNvPr id="3" name="Content Placeholder 2"/>
          <p:cNvSpPr>
            <a:spLocks noGrp="1"/>
          </p:cNvSpPr>
          <p:nvPr>
            <p:ph idx="1"/>
          </p:nvPr>
        </p:nvSpPr>
        <p:spPr/>
        <p:txBody>
          <a:bodyPr/>
          <a:lstStyle/>
          <a:p>
            <a:r>
              <a:rPr lang="en-US" sz="2400" dirty="0"/>
              <a:t>PBIS in the Classroom: Behavior Basics </a:t>
            </a:r>
            <a:r>
              <a:rPr lang="en-US" sz="2400" dirty="0">
                <a:hlinkClick r:id="rId2"/>
              </a:rPr>
              <a:t>https://youtu.be/ulFGmYBzxmk</a:t>
            </a:r>
            <a:endParaRPr lang="en-US" sz="2400" dirty="0"/>
          </a:p>
          <a:p>
            <a:r>
              <a:rPr lang="en-US" sz="2400" dirty="0"/>
              <a:t>Enhanced PBIS Correction Video </a:t>
            </a:r>
            <a:r>
              <a:rPr lang="en-US" sz="2400" dirty="0" smtClean="0"/>
              <a:t>with Reflection Questions (in Google Folder) </a:t>
            </a:r>
            <a:r>
              <a:rPr lang="en-US" sz="2400" dirty="0" smtClean="0">
                <a:hlinkClick r:id="rId3"/>
              </a:rPr>
              <a:t>https</a:t>
            </a:r>
            <a:r>
              <a:rPr lang="en-US" sz="2400" dirty="0">
                <a:hlinkClick r:id="rId3"/>
              </a:rPr>
              <a:t>://youtu.be/</a:t>
            </a:r>
            <a:r>
              <a:rPr lang="en-US" sz="2400" dirty="0" smtClean="0">
                <a:hlinkClick r:id="rId3"/>
              </a:rPr>
              <a:t>0OezuGBmyzw</a:t>
            </a:r>
            <a:endParaRPr lang="en-US" sz="2400" dirty="0" smtClean="0"/>
          </a:p>
          <a:p>
            <a:r>
              <a:rPr lang="en-US" sz="2400" dirty="0" smtClean="0"/>
              <a:t>Quick videos specific </a:t>
            </a:r>
            <a:r>
              <a:rPr lang="en-US" sz="2400" dirty="0"/>
              <a:t>to practices </a:t>
            </a:r>
            <a:r>
              <a:rPr lang="en-US" sz="2400" dirty="0">
                <a:hlinkClick r:id="rId4"/>
              </a:rPr>
              <a:t>https://louisville.edu/education/abri/</a:t>
            </a:r>
            <a:r>
              <a:rPr lang="en-US" sz="2400" dirty="0" smtClean="0">
                <a:hlinkClick r:id="rId4"/>
              </a:rPr>
              <a:t>training.html</a:t>
            </a:r>
            <a:endParaRPr lang="en-US" sz="2400" dirty="0" smtClean="0"/>
          </a:p>
          <a:p>
            <a:r>
              <a:rPr lang="en-US" sz="2400" dirty="0" smtClean="0"/>
              <a:t>Practice with data collection on ratios</a:t>
            </a:r>
          </a:p>
          <a:p>
            <a:pPr lvl="1"/>
            <a:r>
              <a:rPr lang="en-US" sz="2000" dirty="0" smtClean="0"/>
              <a:t>High School </a:t>
            </a:r>
            <a:endParaRPr lang="en-US" sz="2000" dirty="0"/>
          </a:p>
          <a:p>
            <a:endParaRPr lang="en-US" sz="2400" dirty="0"/>
          </a:p>
          <a:p>
            <a:endParaRPr lang="en-US" dirty="0"/>
          </a:p>
        </p:txBody>
      </p:sp>
    </p:spTree>
    <p:extLst>
      <p:ext uri="{BB962C8B-B14F-4D97-AF65-F5344CB8AC3E}">
        <p14:creationId xmlns:p14="http://schemas.microsoft.com/office/powerpoint/2010/main" val="521625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56" y="878076"/>
            <a:ext cx="3251628" cy="5268448"/>
          </a:xfrm>
        </p:spPr>
        <p:txBody>
          <a:bodyPr>
            <a:noAutofit/>
          </a:bodyPr>
          <a:lstStyle/>
          <a:p>
            <a:r>
              <a:rPr lang="en-US" sz="4000" b="1" dirty="0">
                <a:solidFill>
                  <a:srgbClr val="1F497D"/>
                </a:solidFill>
              </a:rPr>
              <a:t>An example of supporting teachers’ use of Behavior Specific Praise with students</a:t>
            </a:r>
          </a:p>
        </p:txBody>
      </p:sp>
      <p:pic>
        <p:nvPicPr>
          <p:cNvPr id="6" name="Content Placeholder 5" descr="Screen Shot 2017-06-02 at 1.10.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688" t="-284" r="3981" b="284"/>
          <a:stretch/>
        </p:blipFill>
        <p:spPr>
          <a:xfrm>
            <a:off x="4281587" y="113712"/>
            <a:ext cx="4703680" cy="670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81708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Define and Teach Rules and Routines aligned with  School-wide Expectations (Classroom Matrix)</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Identify Continuum of Practices for Responding to Behavior</a:t>
            </a:r>
          </a:p>
          <a:p>
            <a:pPr marL="287331" indent="-287331">
              <a:spcBef>
                <a:spcPts val="1500"/>
              </a:spcBef>
              <a:buClr>
                <a:schemeClr val="dk2"/>
              </a:buClr>
              <a:buFont typeface="Noto Sans Symbols"/>
              <a:buAutoNum type="arabicPeriod"/>
            </a:pPr>
            <a:r>
              <a:rPr lang="en-US" sz="1800" b="1" dirty="0">
                <a:solidFill>
                  <a:schemeClr val="accent6">
                    <a:lumMod val="75000"/>
                  </a:schemeClr>
                </a:solidFill>
                <a:latin typeface="Questrial"/>
                <a:ea typeface="Questrial"/>
                <a:cs typeface="Questrial"/>
                <a:sym typeface="Questrial"/>
              </a:rPr>
              <a:t>Arrange </a:t>
            </a:r>
            <a:r>
              <a:rPr lang="en-US" sz="1800" b="1" dirty="0" smtClean="0">
                <a:solidFill>
                  <a:schemeClr val="accent6">
                    <a:lumMod val="75000"/>
                  </a:schemeClr>
                </a:solidFill>
                <a:latin typeface="Questrial"/>
                <a:ea typeface="Questrial"/>
                <a:cs typeface="Questrial"/>
                <a:sym typeface="Questrial"/>
              </a:rPr>
              <a:t>physical space to prompt appropriate behavior</a:t>
            </a:r>
            <a:endParaRPr lang="en-US" sz="1800" b="1" dirty="0">
              <a:solidFill>
                <a:schemeClr val="accent6">
                  <a:lumMod val="75000"/>
                </a:schemeClr>
              </a:solidFill>
              <a:latin typeface="Questrial"/>
              <a:ea typeface="Questrial"/>
              <a:cs typeface="Questrial"/>
              <a:sym typeface="Questrial"/>
            </a:endParaRP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Employ Active Supervision</a:t>
            </a:r>
          </a:p>
          <a:p>
            <a:pPr marL="287331" indent="-287331">
              <a:spcBef>
                <a:spcPts val="1500"/>
              </a:spcBef>
              <a:buClr>
                <a:schemeClr val="dk2"/>
              </a:buClr>
              <a:buFont typeface="Arial"/>
              <a:buAutoNum type="arabicPeriod"/>
            </a:pPr>
            <a:r>
              <a:rPr lang="en-US" sz="1800" dirty="0">
                <a:solidFill>
                  <a:schemeClr val="dk2"/>
                </a:solidFill>
                <a:latin typeface="Questrial"/>
                <a:ea typeface="Questrial"/>
                <a:cs typeface="Questrial"/>
                <a:sym typeface="Questrial"/>
              </a:rPr>
              <a:t>Develop Class-Wide Group Contingencies</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Provide Multiple Opportunities to Respond</a:t>
            </a:r>
          </a:p>
        </p:txBody>
      </p:sp>
      <p:sp>
        <p:nvSpPr>
          <p:cNvPr id="8" name="Shape 123"/>
          <p:cNvSpPr txBox="1">
            <a:spLocks/>
          </p:cNvSpPr>
          <p:nvPr/>
        </p:nvSpPr>
        <p:spPr>
          <a:xfrm>
            <a:off x="867192" y="1268837"/>
            <a:ext cx="2271337" cy="1648937"/>
          </a:xfrm>
          <a:prstGeom prst="rect">
            <a:avLst/>
          </a:prstGeom>
          <a:solidFill>
            <a:schemeClr val="bg2">
              <a:lumMod val="75000"/>
              <a:alpha val="30000"/>
            </a:schemeClr>
          </a:solidFill>
          <a:ln>
            <a:noFill/>
          </a:ln>
        </p:spPr>
        <p:txBody>
          <a:bodyPr vert="horz" lIns="68568" tIns="34274" rIns="68568" bIns="34274"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00"/>
                </a:solidFill>
                <a:latin typeface="Questrial"/>
                <a:ea typeface="Questrial"/>
                <a:cs typeface="Questrial"/>
                <a:sym typeface="Questrial"/>
              </a:rPr>
              <a:t>Positive Classroom Behavioral Supports</a:t>
            </a:r>
            <a:endParaRPr lang="en-US" sz="2400" b="1" u="sng" dirty="0">
              <a:solidFill>
                <a:srgbClr val="000000"/>
              </a:solidFill>
              <a:latin typeface="Questrial"/>
              <a:ea typeface="Questrial"/>
              <a:cs typeface="Questrial"/>
              <a:sym typeface="Questrial"/>
            </a:endParaRPr>
          </a:p>
        </p:txBody>
      </p:sp>
      <p:pic>
        <p:nvPicPr>
          <p:cNvPr id="9" name="Picture 8" descr="Screen Shot 2017-12-02 at 4.01.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3" y="23392"/>
            <a:ext cx="1089442" cy="1128075"/>
          </a:xfrm>
          <a:prstGeom prst="rect">
            <a:avLst/>
          </a:prstGeom>
        </p:spPr>
      </p:pic>
    </p:spTree>
    <p:extLst>
      <p:ext uri="{BB962C8B-B14F-4D97-AF65-F5344CB8AC3E}">
        <p14:creationId xmlns:p14="http://schemas.microsoft.com/office/powerpoint/2010/main" val="1019912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1F497D"/>
                </a:solidFill>
              </a:rPr>
              <a:t>Make sure you have easy access to all parts of the room</a:t>
            </a:r>
          </a:p>
        </p:txBody>
      </p:sp>
      <p:sp>
        <p:nvSpPr>
          <p:cNvPr id="3" name="Content Placeholder 2"/>
          <p:cNvSpPr>
            <a:spLocks noGrp="1"/>
          </p:cNvSpPr>
          <p:nvPr>
            <p:ph idx="1"/>
          </p:nvPr>
        </p:nvSpPr>
        <p:spPr/>
        <p:txBody>
          <a:bodyPr/>
          <a:lstStyle/>
          <a:p>
            <a:r>
              <a:rPr lang="en-US" dirty="0" smtClean="0"/>
              <a:t>Allows for effective proximity control (one </a:t>
            </a:r>
            <a:r>
              <a:rPr lang="en-US" dirty="0" err="1" smtClean="0"/>
              <a:t>fo</a:t>
            </a:r>
            <a:r>
              <a:rPr lang="en-US" dirty="0" smtClean="0"/>
              <a:t> the most effective practices)</a:t>
            </a:r>
          </a:p>
          <a:p>
            <a:r>
              <a:rPr lang="en-US" dirty="0" smtClean="0"/>
              <a:t>Allows for effective supervision</a:t>
            </a:r>
          </a:p>
          <a:p>
            <a:r>
              <a:rPr lang="en-US" dirty="0" smtClean="0"/>
              <a:t>Allows for delivery of responses to behavior (positive reinforcement, error correction)</a:t>
            </a:r>
            <a:endParaRPr lang="en-US" dirty="0"/>
          </a:p>
        </p:txBody>
      </p:sp>
      <p:sp>
        <p:nvSpPr>
          <p:cNvPr id="4" name="TextBox 3"/>
          <p:cNvSpPr txBox="1"/>
          <p:nvPr/>
        </p:nvSpPr>
        <p:spPr>
          <a:xfrm>
            <a:off x="7064034" y="6379038"/>
            <a:ext cx="1465741" cy="369332"/>
          </a:xfrm>
          <a:prstGeom prst="rect">
            <a:avLst/>
          </a:prstGeom>
          <a:noFill/>
        </p:spPr>
        <p:txBody>
          <a:bodyPr wrap="none" rtlCol="0">
            <a:spAutoFit/>
          </a:bodyPr>
          <a:lstStyle/>
          <a:p>
            <a:r>
              <a:rPr lang="en-US" dirty="0"/>
              <a:t>(</a:t>
            </a:r>
            <a:r>
              <a:rPr lang="en-US" dirty="0" err="1"/>
              <a:t>Sprick</a:t>
            </a:r>
            <a:r>
              <a:rPr lang="en-US" dirty="0"/>
              <a:t>, </a:t>
            </a:r>
            <a:r>
              <a:rPr lang="en-US" dirty="0" smtClean="0"/>
              <a:t>2010)</a:t>
            </a:r>
            <a:endParaRPr lang="en-US" dirty="0"/>
          </a:p>
        </p:txBody>
      </p:sp>
    </p:spTree>
    <p:extLst>
      <p:ext uri="{BB962C8B-B14F-4D97-AF65-F5344CB8AC3E}">
        <p14:creationId xmlns:p14="http://schemas.microsoft.com/office/powerpoint/2010/main" val="2432856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497D"/>
                </a:solidFill>
              </a:rPr>
              <a:t>Considerations</a:t>
            </a:r>
          </a:p>
        </p:txBody>
      </p:sp>
      <p:sp>
        <p:nvSpPr>
          <p:cNvPr id="3" name="Content Placeholder 2"/>
          <p:cNvSpPr>
            <a:spLocks noGrp="1"/>
          </p:cNvSpPr>
          <p:nvPr>
            <p:ph idx="1"/>
          </p:nvPr>
        </p:nvSpPr>
        <p:spPr/>
        <p:txBody>
          <a:bodyPr>
            <a:noAutofit/>
          </a:bodyPr>
          <a:lstStyle/>
          <a:p>
            <a:pPr lvl="0"/>
            <a:r>
              <a:rPr lang="en-US" dirty="0"/>
              <a:t>Desks and furniture arrangement are built around the most frequent types of instructional activities </a:t>
            </a:r>
          </a:p>
          <a:p>
            <a:pPr lvl="0"/>
            <a:r>
              <a:rPr lang="en-US" dirty="0"/>
              <a:t>Desks and furniture are arranged so that students can be seen at all times and the teacher has easy access to all areas of the </a:t>
            </a:r>
            <a:r>
              <a:rPr lang="en-US" dirty="0" smtClean="0"/>
              <a:t>classroom</a:t>
            </a:r>
            <a:endParaRPr lang="en-US" dirty="0"/>
          </a:p>
        </p:txBody>
      </p:sp>
      <p:sp>
        <p:nvSpPr>
          <p:cNvPr id="4" name="TextBox 3"/>
          <p:cNvSpPr txBox="1"/>
          <p:nvPr/>
        </p:nvSpPr>
        <p:spPr>
          <a:xfrm>
            <a:off x="7064034" y="6379038"/>
            <a:ext cx="1465741" cy="369332"/>
          </a:xfrm>
          <a:prstGeom prst="rect">
            <a:avLst/>
          </a:prstGeom>
          <a:noFill/>
        </p:spPr>
        <p:txBody>
          <a:bodyPr wrap="none" rtlCol="0">
            <a:spAutoFit/>
          </a:bodyPr>
          <a:lstStyle/>
          <a:p>
            <a:r>
              <a:rPr lang="en-US" dirty="0"/>
              <a:t>(</a:t>
            </a:r>
            <a:r>
              <a:rPr lang="en-US" dirty="0" err="1"/>
              <a:t>Sprick</a:t>
            </a:r>
            <a:r>
              <a:rPr lang="en-US" dirty="0"/>
              <a:t>, </a:t>
            </a:r>
            <a:r>
              <a:rPr lang="en-US" dirty="0" smtClean="0"/>
              <a:t>2010)</a:t>
            </a:r>
            <a:endParaRPr lang="en-US" dirty="0"/>
          </a:p>
        </p:txBody>
      </p:sp>
    </p:spTree>
    <p:extLst>
      <p:ext uri="{BB962C8B-B14F-4D97-AF65-F5344CB8AC3E}">
        <p14:creationId xmlns:p14="http://schemas.microsoft.com/office/powerpoint/2010/main" val="1188622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497D"/>
                </a:solidFill>
              </a:rPr>
              <a:t>Considerations</a:t>
            </a:r>
          </a:p>
        </p:txBody>
      </p:sp>
      <p:sp>
        <p:nvSpPr>
          <p:cNvPr id="3" name="Content Placeholder 2"/>
          <p:cNvSpPr>
            <a:spLocks noGrp="1"/>
          </p:cNvSpPr>
          <p:nvPr>
            <p:ph idx="1"/>
          </p:nvPr>
        </p:nvSpPr>
        <p:spPr/>
        <p:txBody>
          <a:bodyPr>
            <a:normAutofit lnSpcReduction="10000"/>
          </a:bodyPr>
          <a:lstStyle/>
          <a:p>
            <a:pPr lvl="0"/>
            <a:r>
              <a:rPr lang="en-US" dirty="0" smtClean="0"/>
              <a:t>Avoid </a:t>
            </a:r>
            <a:r>
              <a:rPr lang="en-US" dirty="0"/>
              <a:t>placing desks near high-traffic areas. If not possible, be sure to have routines form times of the day students will be accessing high-traffic areas</a:t>
            </a:r>
          </a:p>
          <a:p>
            <a:pPr lvl="0"/>
            <a:r>
              <a:rPr lang="en-US" dirty="0"/>
              <a:t>Movement in the classroom (traffic patterns) should be clearly defined and allow movement without disruption to others</a:t>
            </a:r>
          </a:p>
          <a:p>
            <a:r>
              <a:rPr lang="en-US" dirty="0"/>
              <a:t>Materials are clearly labeled, easily accessible, and organized for ease of use </a:t>
            </a:r>
          </a:p>
        </p:txBody>
      </p:sp>
      <p:sp>
        <p:nvSpPr>
          <p:cNvPr id="4" name="TextBox 3"/>
          <p:cNvSpPr txBox="1"/>
          <p:nvPr/>
        </p:nvSpPr>
        <p:spPr>
          <a:xfrm>
            <a:off x="7064034" y="6379038"/>
            <a:ext cx="1465741" cy="369332"/>
          </a:xfrm>
          <a:prstGeom prst="rect">
            <a:avLst/>
          </a:prstGeom>
          <a:noFill/>
        </p:spPr>
        <p:txBody>
          <a:bodyPr wrap="none" rtlCol="0">
            <a:spAutoFit/>
          </a:bodyPr>
          <a:lstStyle/>
          <a:p>
            <a:r>
              <a:rPr lang="en-US" dirty="0"/>
              <a:t>(</a:t>
            </a:r>
            <a:r>
              <a:rPr lang="en-US" dirty="0" err="1"/>
              <a:t>Sprick</a:t>
            </a:r>
            <a:r>
              <a:rPr lang="en-US" dirty="0"/>
              <a:t>, </a:t>
            </a:r>
            <a:r>
              <a:rPr lang="en-US" dirty="0" smtClean="0"/>
              <a:t>2010)</a:t>
            </a:r>
            <a:endParaRPr lang="en-US" dirty="0"/>
          </a:p>
        </p:txBody>
      </p:sp>
    </p:spTree>
    <p:extLst>
      <p:ext uri="{BB962C8B-B14F-4D97-AF65-F5344CB8AC3E}">
        <p14:creationId xmlns:p14="http://schemas.microsoft.com/office/powerpoint/2010/main" val="3213630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497D"/>
                </a:solidFill>
              </a:rPr>
              <a:t>Arrangement of Desks</a:t>
            </a:r>
          </a:p>
        </p:txBody>
      </p:sp>
      <p:sp>
        <p:nvSpPr>
          <p:cNvPr id="3" name="Content Placeholder 2"/>
          <p:cNvSpPr>
            <a:spLocks noGrp="1"/>
          </p:cNvSpPr>
          <p:nvPr>
            <p:ph idx="1"/>
          </p:nvPr>
        </p:nvSpPr>
        <p:spPr/>
        <p:txBody>
          <a:bodyPr/>
          <a:lstStyle/>
          <a:p>
            <a:r>
              <a:rPr lang="en-US" dirty="0" smtClean="0"/>
              <a:t>Consider the instructional tasks students are most likely to engage in and arrange space to optimize these tasks</a:t>
            </a:r>
          </a:p>
          <a:p>
            <a:r>
              <a:rPr lang="en-US" dirty="0" smtClean="0"/>
              <a:t>Avoid placing desks near high-traffic areas</a:t>
            </a:r>
          </a:p>
          <a:p>
            <a:pPr lvl="1"/>
            <a:r>
              <a:rPr lang="en-US" dirty="0" smtClean="0"/>
              <a:t>If not possible, be sure to have routines for times of the day students will be accessing high-traffic areas</a:t>
            </a:r>
            <a:endParaRPr lang="en-US" dirty="0"/>
          </a:p>
        </p:txBody>
      </p:sp>
      <p:sp>
        <p:nvSpPr>
          <p:cNvPr id="4" name="TextBox 3"/>
          <p:cNvSpPr txBox="1"/>
          <p:nvPr/>
        </p:nvSpPr>
        <p:spPr>
          <a:xfrm>
            <a:off x="7178201" y="6478090"/>
            <a:ext cx="1465741" cy="369332"/>
          </a:xfrm>
          <a:prstGeom prst="rect">
            <a:avLst/>
          </a:prstGeom>
          <a:noFill/>
        </p:spPr>
        <p:txBody>
          <a:bodyPr wrap="none" rtlCol="0">
            <a:spAutoFit/>
          </a:bodyPr>
          <a:lstStyle/>
          <a:p>
            <a:r>
              <a:rPr lang="en-US" dirty="0"/>
              <a:t>(</a:t>
            </a:r>
            <a:r>
              <a:rPr lang="en-US" dirty="0" err="1"/>
              <a:t>Sprick</a:t>
            </a:r>
            <a:r>
              <a:rPr lang="en-US" dirty="0"/>
              <a:t>, </a:t>
            </a:r>
            <a:r>
              <a:rPr lang="en-US" dirty="0" smtClean="0"/>
              <a:t>2010)</a:t>
            </a:r>
            <a:endParaRPr lang="en-US" dirty="0"/>
          </a:p>
        </p:txBody>
      </p:sp>
    </p:spTree>
    <p:extLst>
      <p:ext uri="{BB962C8B-B14F-4D97-AF65-F5344CB8AC3E}">
        <p14:creationId xmlns:p14="http://schemas.microsoft.com/office/powerpoint/2010/main" val="26063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497D"/>
                </a:solidFill>
              </a:rPr>
              <a:t>What does it look like?</a:t>
            </a:r>
          </a:p>
        </p:txBody>
      </p:sp>
      <p:sp>
        <p:nvSpPr>
          <p:cNvPr id="3" name="Content Placeholder 2"/>
          <p:cNvSpPr>
            <a:spLocks noGrp="1"/>
          </p:cNvSpPr>
          <p:nvPr>
            <p:ph idx="1"/>
          </p:nvPr>
        </p:nvSpPr>
        <p:spPr/>
        <p:txBody>
          <a:bodyPr>
            <a:normAutofit lnSpcReduction="10000"/>
          </a:bodyPr>
          <a:lstStyle/>
          <a:p>
            <a:pPr lvl="0"/>
            <a:r>
              <a:rPr lang="en-US" dirty="0" smtClean="0"/>
              <a:t>Traffic </a:t>
            </a:r>
            <a:r>
              <a:rPr lang="en-US" dirty="0"/>
              <a:t>patterns are clearly defined and allow movement without disrupting others</a:t>
            </a:r>
          </a:p>
          <a:p>
            <a:pPr lvl="0"/>
            <a:r>
              <a:rPr lang="en-US" dirty="0"/>
              <a:t>Desks and furniture arrangement are built around the types of instructional activities and are arranged for maximum student and teacher visibility and access </a:t>
            </a:r>
          </a:p>
          <a:p>
            <a:pPr lvl="0"/>
            <a:r>
              <a:rPr lang="en-US" dirty="0"/>
              <a:t>Materials are clearly labeled, easily accessible, and organized for ease of use</a:t>
            </a:r>
          </a:p>
          <a:p>
            <a:pPr marL="0" indent="0">
              <a:buNone/>
            </a:pPr>
            <a:r>
              <a:rPr lang="en-US" dirty="0"/>
              <a:t> </a:t>
            </a:r>
          </a:p>
          <a:p>
            <a:endParaRPr lang="en-US" dirty="0"/>
          </a:p>
        </p:txBody>
      </p:sp>
    </p:spTree>
    <p:extLst>
      <p:ext uri="{BB962C8B-B14F-4D97-AF65-F5344CB8AC3E}">
        <p14:creationId xmlns:p14="http://schemas.microsoft.com/office/powerpoint/2010/main" val="1454930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buClr>
                <a:schemeClr val="dk2"/>
              </a:buClr>
              <a:buSzPct val="25000"/>
              <a:buFont typeface="Arial"/>
              <a:buNone/>
            </a:pPr>
            <a:r>
              <a:rPr lang="en-US" b="1" i="0" u="none" strike="noStrike" cap="none" baseline="0" dirty="0" smtClean="0">
                <a:solidFill>
                  <a:schemeClr val="dk2"/>
                </a:solidFill>
                <a:ea typeface="Arial"/>
                <a:sym typeface="Arial"/>
              </a:rPr>
              <a:t>Tips for Implementation</a:t>
            </a:r>
            <a:r>
              <a:rPr lang="en-US" b="1" i="0" u="none" strike="noStrike" cap="none" dirty="0" smtClean="0">
                <a:solidFill>
                  <a:schemeClr val="dk2"/>
                </a:solidFill>
                <a:ea typeface="Arial"/>
                <a:sym typeface="Arial"/>
              </a:rPr>
              <a:t> </a:t>
            </a:r>
            <a:endParaRPr lang="en-US" b="1" i="0" u="none" strike="noStrike" cap="none" baseline="0" dirty="0">
              <a:solidFill>
                <a:schemeClr val="dk2"/>
              </a:solidFill>
              <a:ea typeface="Arial"/>
              <a:sym typeface="Arial"/>
            </a:endParaRPr>
          </a:p>
        </p:txBody>
      </p:sp>
      <p:sp>
        <p:nvSpPr>
          <p:cNvPr id="2" name="Content Placeholder 1"/>
          <p:cNvSpPr>
            <a:spLocks noGrp="1"/>
          </p:cNvSpPr>
          <p:nvPr>
            <p:ph idx="1"/>
          </p:nvPr>
        </p:nvSpPr>
        <p:spPr>
          <a:xfrm>
            <a:off x="457200" y="1600200"/>
            <a:ext cx="8229600" cy="5104580"/>
          </a:xfrm>
        </p:spPr>
        <p:txBody>
          <a:bodyPr>
            <a:normAutofit fontScale="92500" lnSpcReduction="10000"/>
          </a:bodyPr>
          <a:lstStyle/>
          <a:p>
            <a:pPr lvl="0"/>
            <a:r>
              <a:rPr lang="en-US" sz="3500" dirty="0"/>
              <a:t>Keep high-traffic areas free from congestion, such as:  group work areas, space around the pencil sharpener, doorways, students’ desks and teacher’s desk</a:t>
            </a:r>
          </a:p>
          <a:p>
            <a:pPr lvl="0"/>
            <a:r>
              <a:rPr lang="en-US" sz="3500" dirty="0"/>
              <a:t>Be sure all students can be easily seen and they can see the teacher (Teacher should sit down at every desk before the first day of school)</a:t>
            </a:r>
          </a:p>
          <a:p>
            <a:pPr lvl="0"/>
            <a:r>
              <a:rPr lang="en-US" sz="3500" dirty="0"/>
              <a:t>Make sure that frequently used materials and supplies are readily accessible</a:t>
            </a:r>
          </a:p>
          <a:p>
            <a:endParaRPr lang="en-US" dirty="0"/>
          </a:p>
        </p:txBody>
      </p:sp>
    </p:spTree>
    <p:extLst>
      <p:ext uri="{BB962C8B-B14F-4D97-AF65-F5344CB8AC3E}">
        <p14:creationId xmlns:p14="http://schemas.microsoft.com/office/powerpoint/2010/main" val="335854669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3451225" y="3009900"/>
            <a:ext cx="2286000" cy="2322513"/>
          </a:xfrm>
          <a:prstGeom prst="ellipse">
            <a:avLst/>
          </a:prstGeom>
          <a:noFill/>
          <a:ln w="635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pPr algn="ctr"/>
            <a:endParaRPr lang="en-US" sz="2400">
              <a:latin typeface="Calibri" charset="0"/>
            </a:endParaRPr>
          </a:p>
        </p:txBody>
      </p:sp>
      <p:sp>
        <p:nvSpPr>
          <p:cNvPr id="51202" name="Oval 3"/>
          <p:cNvSpPr>
            <a:spLocks noChangeArrowheads="1"/>
          </p:cNvSpPr>
          <p:nvPr/>
        </p:nvSpPr>
        <p:spPr bwMode="auto">
          <a:xfrm>
            <a:off x="4114800" y="2024064"/>
            <a:ext cx="2286000" cy="2319337"/>
          </a:xfrm>
          <a:prstGeom prst="ellipse">
            <a:avLst/>
          </a:prstGeom>
          <a:noFill/>
          <a:ln w="635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solidFill>
                <a:srgbClr val="FF6600"/>
              </a:solidFill>
              <a:latin typeface="Calibri" charset="0"/>
            </a:endParaRPr>
          </a:p>
        </p:txBody>
      </p:sp>
      <p:sp>
        <p:nvSpPr>
          <p:cNvPr id="51203" name="Oval 4"/>
          <p:cNvSpPr>
            <a:spLocks noChangeArrowheads="1"/>
          </p:cNvSpPr>
          <p:nvPr/>
        </p:nvSpPr>
        <p:spPr bwMode="auto">
          <a:xfrm>
            <a:off x="2319866" y="1117600"/>
            <a:ext cx="4596871" cy="4625157"/>
          </a:xfrm>
          <a:prstGeom prst="ellipse">
            <a:avLst/>
          </a:prstGeom>
          <a:noFill/>
          <a:ln w="63500">
            <a:solidFill>
              <a:srgbClr val="660066"/>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solidFill>
                <a:srgbClr val="660066"/>
              </a:solidFill>
              <a:latin typeface="Calibri" charset="0"/>
            </a:endParaRPr>
          </a:p>
        </p:txBody>
      </p:sp>
      <p:sp>
        <p:nvSpPr>
          <p:cNvPr id="51204" name="Oval 5"/>
          <p:cNvSpPr>
            <a:spLocks noChangeArrowheads="1"/>
          </p:cNvSpPr>
          <p:nvPr/>
        </p:nvSpPr>
        <p:spPr bwMode="auto">
          <a:xfrm>
            <a:off x="2743200" y="2024063"/>
            <a:ext cx="2286000" cy="2322512"/>
          </a:xfrm>
          <a:prstGeom prst="ellipse">
            <a:avLst/>
          </a:prstGeom>
          <a:noFill/>
          <a:ln w="635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solidFill>
                <a:srgbClr val="000000"/>
              </a:solidFill>
              <a:latin typeface="Calibri" charset="0"/>
            </a:endParaRPr>
          </a:p>
        </p:txBody>
      </p:sp>
      <p:sp>
        <p:nvSpPr>
          <p:cNvPr id="51205" name="Text Box 6"/>
          <p:cNvSpPr txBox="1">
            <a:spLocks noChangeArrowheads="1"/>
          </p:cNvSpPr>
          <p:nvPr/>
        </p:nvSpPr>
        <p:spPr bwMode="auto">
          <a:xfrm>
            <a:off x="2689225" y="2743200"/>
            <a:ext cx="1501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8000"/>
                </a:solidFill>
                <a:latin typeface="Calibri"/>
              </a:rPr>
              <a:t>SYSTEMS</a:t>
            </a:r>
          </a:p>
        </p:txBody>
      </p:sp>
      <p:sp>
        <p:nvSpPr>
          <p:cNvPr id="51206" name="Text Box 7"/>
          <p:cNvSpPr txBox="1">
            <a:spLocks noChangeArrowheads="1"/>
          </p:cNvSpPr>
          <p:nvPr/>
        </p:nvSpPr>
        <p:spPr bwMode="auto">
          <a:xfrm>
            <a:off x="3915222" y="4370388"/>
            <a:ext cx="133419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FF"/>
                </a:solidFill>
                <a:latin typeface="Calibri"/>
              </a:rPr>
              <a:t>PRACTICES</a:t>
            </a:r>
          </a:p>
        </p:txBody>
      </p:sp>
      <p:sp>
        <p:nvSpPr>
          <p:cNvPr id="5128" name="Text Box 8"/>
          <p:cNvSpPr txBox="1">
            <a:spLocks noChangeArrowheads="1"/>
          </p:cNvSpPr>
          <p:nvPr/>
        </p:nvSpPr>
        <p:spPr bwMode="auto">
          <a:xfrm>
            <a:off x="5313316" y="2789238"/>
            <a:ext cx="787385" cy="400105"/>
          </a:xfrm>
          <a:prstGeom prst="rect">
            <a:avLst/>
          </a:prstGeom>
          <a:noFill/>
          <a:ln w="9525">
            <a:noFill/>
            <a:miter lim="800000"/>
            <a:headEnd/>
            <a:tailEnd/>
          </a:ln>
        </p:spPr>
        <p:txBody>
          <a:bodyPr wrap="none" lIns="91435" tIns="45718" rIns="91435" bIns="45718">
            <a:spAutoFit/>
          </a:bodyPr>
          <a:lstStyle/>
          <a:p>
            <a:pPr>
              <a:defRPr/>
            </a:pPr>
            <a:r>
              <a:rPr lang="en-US" sz="2000" b="1" dirty="0">
                <a:solidFill>
                  <a:srgbClr val="FF6600"/>
                </a:solidFill>
                <a:latin typeface="Calibri"/>
                <a:cs typeface="Calibri"/>
              </a:rPr>
              <a:t>DATA</a:t>
            </a:r>
          </a:p>
        </p:txBody>
      </p:sp>
      <p:sp>
        <p:nvSpPr>
          <p:cNvPr id="51208" name="Text Box 9"/>
          <p:cNvSpPr txBox="1">
            <a:spLocks noChangeArrowheads="1"/>
          </p:cNvSpPr>
          <p:nvPr/>
        </p:nvSpPr>
        <p:spPr bwMode="auto">
          <a:xfrm>
            <a:off x="-533400" y="1739900"/>
            <a:ext cx="2438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a:solidFill>
                  <a:srgbClr val="FF0000"/>
                </a:solidFill>
                <a:latin typeface="Calibri" charset="0"/>
              </a:rPr>
              <a:t> </a:t>
            </a:r>
            <a:endParaRPr lang="en-US" sz="3600" b="1">
              <a:solidFill>
                <a:srgbClr val="000000"/>
              </a:solidFill>
              <a:latin typeface="Calibri" charset="0"/>
            </a:endParaRPr>
          </a:p>
        </p:txBody>
      </p:sp>
      <p:sp>
        <p:nvSpPr>
          <p:cNvPr id="51209" name="Text Box 13"/>
          <p:cNvSpPr txBox="1">
            <a:spLocks noChangeArrowheads="1"/>
          </p:cNvSpPr>
          <p:nvPr/>
        </p:nvSpPr>
        <p:spPr bwMode="auto">
          <a:xfrm>
            <a:off x="3647638" y="1146182"/>
            <a:ext cx="1931278" cy="954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rgbClr val="660066"/>
                </a:solidFill>
                <a:latin typeface="Calibri"/>
              </a:rPr>
              <a:t>EQUITABLE </a:t>
            </a:r>
          </a:p>
          <a:p>
            <a:pPr algn="ctr"/>
            <a:r>
              <a:rPr lang="en-US" sz="2800" b="1" dirty="0">
                <a:solidFill>
                  <a:srgbClr val="660066"/>
                </a:solidFill>
                <a:latin typeface="Calibri"/>
              </a:rPr>
              <a:t>OUTCOMES</a:t>
            </a:r>
          </a:p>
        </p:txBody>
      </p:sp>
      <p:sp>
        <p:nvSpPr>
          <p:cNvPr id="51210" name="Text Box 14"/>
          <p:cNvSpPr txBox="1">
            <a:spLocks noChangeArrowheads="1"/>
          </p:cNvSpPr>
          <p:nvPr/>
        </p:nvSpPr>
        <p:spPr bwMode="auto">
          <a:xfrm>
            <a:off x="-50800" y="9213"/>
            <a:ext cx="5300215" cy="2062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353">
              <a:spcBef>
                <a:spcPct val="0"/>
              </a:spcBef>
            </a:pPr>
            <a:r>
              <a:rPr lang="en-US" sz="3200" b="1" dirty="0">
                <a:solidFill>
                  <a:srgbClr val="1F497D"/>
                </a:solidFill>
                <a:latin typeface="+mj-lt"/>
                <a:ea typeface="Calibri"/>
                <a:cs typeface="Bodoni 72 Book"/>
              </a:rPr>
              <a:t>Supporting Social Competence &amp; Academic Achievement ... </a:t>
            </a:r>
          </a:p>
          <a:p>
            <a:pPr defTabSz="914353">
              <a:spcBef>
                <a:spcPct val="0"/>
              </a:spcBef>
            </a:pPr>
            <a:r>
              <a:rPr lang="en-US" sz="3200" b="1" dirty="0">
                <a:solidFill>
                  <a:srgbClr val="1F497D"/>
                </a:solidFill>
                <a:latin typeface="+mj-lt"/>
                <a:ea typeface="Calibri"/>
                <a:cs typeface="Bodoni 72 Book"/>
              </a:rPr>
              <a:t>Culture matters</a:t>
            </a:r>
          </a:p>
        </p:txBody>
      </p:sp>
      <p:sp>
        <p:nvSpPr>
          <p:cNvPr id="51211" name="TextBox 15"/>
          <p:cNvSpPr txBox="1">
            <a:spLocks noChangeArrowheads="1"/>
          </p:cNvSpPr>
          <p:nvPr/>
        </p:nvSpPr>
        <p:spPr bwMode="auto">
          <a:xfrm>
            <a:off x="6602414" y="1312863"/>
            <a:ext cx="2362200" cy="2677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a:solidFill>
                  <a:srgbClr val="FF6600"/>
                </a:solidFill>
                <a:latin typeface="Calibri"/>
                <a:cs typeface="Calibri"/>
              </a:rPr>
              <a:t>Outcome data (social behavior, academic </a:t>
            </a:r>
            <a:r>
              <a:rPr lang="en-US" b="1" dirty="0" smtClean="0">
                <a:solidFill>
                  <a:srgbClr val="FF6600"/>
                </a:solidFill>
                <a:latin typeface="Calibri"/>
                <a:cs typeface="Calibri"/>
              </a:rPr>
              <a:t>achievement, </a:t>
            </a:r>
            <a:r>
              <a:rPr lang="en-US" b="1" dirty="0">
                <a:solidFill>
                  <a:srgbClr val="FF6600"/>
                </a:solidFill>
                <a:latin typeface="Calibri"/>
                <a:cs typeface="Calibri"/>
              </a:rPr>
              <a:t>Progress Monitoring, </a:t>
            </a:r>
            <a:r>
              <a:rPr lang="en-US" b="1" dirty="0" smtClean="0">
                <a:solidFill>
                  <a:srgbClr val="FF6600"/>
                </a:solidFill>
                <a:latin typeface="Calibri"/>
                <a:cs typeface="Calibri"/>
              </a:rPr>
              <a:t>Fidelity)</a:t>
            </a:r>
            <a:r>
              <a:rPr lang="en-US" sz="1800" b="1" dirty="0" smtClean="0">
                <a:solidFill>
                  <a:srgbClr val="FF6600"/>
                </a:solidFill>
                <a:latin typeface="Calibri"/>
                <a:cs typeface="Calibri"/>
              </a:rPr>
              <a:t> </a:t>
            </a:r>
            <a:endParaRPr lang="en-US" sz="1800" b="1" dirty="0">
              <a:solidFill>
                <a:srgbClr val="FF6600"/>
              </a:solidFill>
              <a:latin typeface="Calibri"/>
              <a:cs typeface="Calibri"/>
            </a:endParaRPr>
          </a:p>
        </p:txBody>
      </p:sp>
      <p:sp>
        <p:nvSpPr>
          <p:cNvPr id="51212" name="TextBox 16"/>
          <p:cNvSpPr txBox="1">
            <a:spLocks noChangeArrowheads="1"/>
          </p:cNvSpPr>
          <p:nvPr/>
        </p:nvSpPr>
        <p:spPr bwMode="auto">
          <a:xfrm>
            <a:off x="268938" y="4255527"/>
            <a:ext cx="2330823" cy="1569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008000"/>
                </a:solidFill>
                <a:latin typeface="Calibri"/>
              </a:rPr>
              <a:t>What we do to support adults to implement the practices</a:t>
            </a:r>
          </a:p>
        </p:txBody>
      </p:sp>
      <p:sp>
        <p:nvSpPr>
          <p:cNvPr id="51213" name="TextBox 18"/>
          <p:cNvSpPr txBox="1">
            <a:spLocks noChangeArrowheads="1"/>
          </p:cNvSpPr>
          <p:nvPr/>
        </p:nvSpPr>
        <p:spPr bwMode="auto">
          <a:xfrm>
            <a:off x="3733800" y="5744003"/>
            <a:ext cx="3182938"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rgbClr val="0000FF"/>
                </a:solidFill>
                <a:latin typeface="Calibri"/>
              </a:rPr>
              <a:t>What we do to </a:t>
            </a:r>
          </a:p>
          <a:p>
            <a:pPr algn="ctr"/>
            <a:r>
              <a:rPr lang="en-US" b="1" dirty="0">
                <a:solidFill>
                  <a:srgbClr val="0000FF"/>
                </a:solidFill>
                <a:latin typeface="Calibri"/>
              </a:rPr>
              <a:t>support students</a:t>
            </a:r>
          </a:p>
        </p:txBody>
      </p:sp>
      <p:pic>
        <p:nvPicPr>
          <p:cNvPr id="51214" name="Picture 3" descr="orange arr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1326" y="2355850"/>
            <a:ext cx="1565275"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5" name="Picture 4" descr="green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045510" flipV="1">
            <a:off x="1207294" y="2851944"/>
            <a:ext cx="18161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6" name="Picture 5" descr="curved-arrow-bright-blue-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8953">
            <a:off x="5043488" y="4649788"/>
            <a:ext cx="70485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7" name="TextBox 2"/>
          <p:cNvSpPr txBox="1">
            <a:spLocks noChangeArrowheads="1"/>
          </p:cNvSpPr>
          <p:nvPr/>
        </p:nvSpPr>
        <p:spPr bwMode="auto">
          <a:xfrm>
            <a:off x="7128412" y="4276725"/>
            <a:ext cx="184663" cy="37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latin typeface="Calibri"/>
            </a:endParaRPr>
          </a:p>
        </p:txBody>
      </p:sp>
    </p:spTree>
    <p:extLst>
      <p:ext uri="{BB962C8B-B14F-4D97-AF65-F5344CB8AC3E}">
        <p14:creationId xmlns:p14="http://schemas.microsoft.com/office/powerpoint/2010/main" val="76506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14"/>
                                        </p:tgtEl>
                                        <p:attrNameLst>
                                          <p:attrName>style.visibility</p:attrName>
                                        </p:attrNameLst>
                                      </p:cBhvr>
                                      <p:to>
                                        <p:strVal val="visible"/>
                                      </p:to>
                                    </p:set>
                                    <p:animEffect transition="in" filter="fade">
                                      <p:cBhvr>
                                        <p:cTn id="7" dur="500"/>
                                        <p:tgtEl>
                                          <p:spTgt spid="512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2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16"/>
                                        </p:tgtEl>
                                        <p:attrNameLst>
                                          <p:attrName>style.visibility</p:attrName>
                                        </p:attrNameLst>
                                      </p:cBhvr>
                                      <p:to>
                                        <p:strVal val="visible"/>
                                      </p:to>
                                    </p:set>
                                    <p:animEffect transition="in" filter="fade">
                                      <p:cBhvr>
                                        <p:cTn id="16" dur="500"/>
                                        <p:tgtEl>
                                          <p:spTgt spid="512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1215"/>
                                        </p:tgtEl>
                                        <p:attrNameLst>
                                          <p:attrName>style.visibility</p:attrName>
                                        </p:attrNameLst>
                                      </p:cBhvr>
                                      <p:to>
                                        <p:strVal val="visible"/>
                                      </p:to>
                                    </p:set>
                                    <p:animEffect transition="in" filter="fade">
                                      <p:cBhvr>
                                        <p:cTn id="25" dur="500"/>
                                        <p:tgtEl>
                                          <p:spTgt spid="512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12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grpId="0" nodeType="clickEffect">
                                  <p:stCondLst>
                                    <p:cond delay="0"/>
                                  </p:stCondLst>
                                  <p:childTnLst>
                                    <p:animScale>
                                      <p:cBhvr>
                                        <p:cTn id="33" dur="2000" fill="hold"/>
                                        <p:tgtEl>
                                          <p:spTgt spid="5120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11" grpId="0"/>
      <p:bldP spid="51212" grpId="0"/>
      <p:bldP spid="512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rtl="0">
              <a:spcBef>
                <a:spcPts val="0"/>
              </a:spcBef>
              <a:buClr>
                <a:schemeClr val="dk2"/>
              </a:buClr>
              <a:buSzPct val="25000"/>
              <a:buFont typeface="Arial"/>
              <a:buNone/>
            </a:pPr>
            <a:r>
              <a:rPr lang="en-US" b="1" i="0" u="none" strike="noStrike" cap="none" baseline="0" dirty="0" smtClean="0">
                <a:solidFill>
                  <a:schemeClr val="dk2"/>
                </a:solidFill>
                <a:ea typeface="Arial"/>
                <a:sym typeface="Arial"/>
              </a:rPr>
              <a:t>Tips for Implementation</a:t>
            </a:r>
            <a:r>
              <a:rPr lang="en-US" b="1" i="0" u="none" strike="noStrike" cap="none" dirty="0" smtClean="0">
                <a:solidFill>
                  <a:schemeClr val="dk2"/>
                </a:solidFill>
                <a:ea typeface="Arial"/>
                <a:sym typeface="Arial"/>
              </a:rPr>
              <a:t> </a:t>
            </a:r>
            <a:endParaRPr lang="en-US" b="1" i="0" u="none" strike="noStrike" cap="none" baseline="0" dirty="0">
              <a:solidFill>
                <a:schemeClr val="dk2"/>
              </a:solidFill>
              <a:ea typeface="Arial"/>
              <a:sym typeface="Arial"/>
            </a:endParaRPr>
          </a:p>
        </p:txBody>
      </p:sp>
      <p:sp>
        <p:nvSpPr>
          <p:cNvPr id="2" name="Content Placeholder 1"/>
          <p:cNvSpPr>
            <a:spLocks noGrp="1"/>
          </p:cNvSpPr>
          <p:nvPr>
            <p:ph idx="1"/>
          </p:nvPr>
        </p:nvSpPr>
        <p:spPr/>
        <p:txBody>
          <a:bodyPr>
            <a:normAutofit/>
          </a:bodyPr>
          <a:lstStyle/>
          <a:p>
            <a:r>
              <a:rPr lang="en-US" dirty="0" smtClean="0"/>
              <a:t>Be </a:t>
            </a:r>
            <a:r>
              <a:rPr lang="en-US" dirty="0"/>
              <a:t>sure students can see instructional presentations and displays</a:t>
            </a:r>
          </a:p>
          <a:p>
            <a:pPr lvl="0"/>
            <a:r>
              <a:rPr lang="en-US" dirty="0"/>
              <a:t>Invite a colleague to observe and provide feedback regarding physical arrangement</a:t>
            </a:r>
          </a:p>
          <a:p>
            <a:pPr lvl="0"/>
            <a:r>
              <a:rPr lang="en-US" dirty="0"/>
              <a:t>Choose arrangements that support the most frequent type of instruction used</a:t>
            </a:r>
          </a:p>
          <a:p>
            <a:endParaRPr lang="en-US" dirty="0"/>
          </a:p>
        </p:txBody>
      </p:sp>
    </p:spTree>
    <p:extLst>
      <p:ext uri="{BB962C8B-B14F-4D97-AF65-F5344CB8AC3E}">
        <p14:creationId xmlns:p14="http://schemas.microsoft.com/office/powerpoint/2010/main" val="2621302782"/>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1699971"/>
              </p:ext>
            </p:extLst>
          </p:nvPr>
        </p:nvGraphicFramePr>
        <p:xfrm>
          <a:off x="45903" y="107097"/>
          <a:ext cx="9012033" cy="6625822"/>
        </p:xfrm>
        <a:graphic>
          <a:graphicData uri="http://schemas.openxmlformats.org/drawingml/2006/table">
            <a:tbl>
              <a:tblPr firstRow="1" bandRow="1">
                <a:tableStyleId>{5C22544A-7EE6-4342-B048-85BDC9FD1C3A}</a:tableStyleId>
              </a:tblPr>
              <a:tblGrid>
                <a:gridCol w="2605890">
                  <a:extLst>
                    <a:ext uri="{9D8B030D-6E8A-4147-A177-3AD203B41FA5}">
                      <a16:colId xmlns:a16="http://schemas.microsoft.com/office/drawing/2014/main" val="20000"/>
                    </a:ext>
                  </a:extLst>
                </a:gridCol>
                <a:gridCol w="6406143">
                  <a:extLst>
                    <a:ext uri="{9D8B030D-6E8A-4147-A177-3AD203B41FA5}">
                      <a16:colId xmlns:a16="http://schemas.microsoft.com/office/drawing/2014/main" val="20001"/>
                    </a:ext>
                  </a:extLst>
                </a:gridCol>
              </a:tblGrid>
              <a:tr h="1251694">
                <a:tc gridSpan="2">
                  <a:txBody>
                    <a:bodyPr/>
                    <a:lstStyle/>
                    <a:p>
                      <a:r>
                        <a:rPr lang="en-US" sz="3200" dirty="0" smtClean="0">
                          <a:solidFill>
                            <a:srgbClr val="000000"/>
                          </a:solidFill>
                        </a:rPr>
                        <a:t>Physical</a:t>
                      </a:r>
                      <a:r>
                        <a:rPr lang="en-US" sz="3200" baseline="0" dirty="0" smtClean="0">
                          <a:solidFill>
                            <a:srgbClr val="000000"/>
                          </a:solidFill>
                        </a:rPr>
                        <a:t> Arrangements and Instructional Activities</a:t>
                      </a:r>
                      <a:endParaRPr lang="en-US" sz="3200" dirty="0">
                        <a:solidFill>
                          <a:srgbClr val="000000"/>
                        </a:solidFill>
                      </a:endParaRPr>
                    </a:p>
                  </a:txBody>
                  <a:tcPr/>
                </a:tc>
                <a:tc hMerge="1">
                  <a:txBody>
                    <a:bodyPr/>
                    <a:lstStyle/>
                    <a:p>
                      <a:endParaRPr lang="en-US" dirty="0"/>
                    </a:p>
                  </a:txBody>
                  <a:tcPr/>
                </a:tc>
                <a:extLst>
                  <a:ext uri="{0D108BD9-81ED-4DB2-BD59-A6C34878D82A}">
                    <a16:rowId xmlns:a16="http://schemas.microsoft.com/office/drawing/2014/main" val="10000"/>
                  </a:ext>
                </a:extLst>
              </a:tr>
              <a:tr h="1154344">
                <a:tc>
                  <a:txBody>
                    <a:bodyPr/>
                    <a:lstStyle/>
                    <a:p>
                      <a:r>
                        <a:rPr lang="en-US" sz="3200" kern="1200" dirty="0" smtClean="0">
                          <a:solidFill>
                            <a:schemeClr val="dk1"/>
                          </a:solidFill>
                          <a:effectLst/>
                          <a:latin typeface="+mn-lt"/>
                          <a:ea typeface="+mn-ea"/>
                          <a:cs typeface="+mn-cs"/>
                        </a:rPr>
                        <a:t>Desks in Rows,</a:t>
                      </a:r>
                    </a:p>
                    <a:p>
                      <a:r>
                        <a:rPr lang="en-US" sz="3200" kern="1200" dirty="0" smtClean="0">
                          <a:solidFill>
                            <a:schemeClr val="dk1"/>
                          </a:solidFill>
                          <a:effectLst/>
                          <a:latin typeface="+mn-lt"/>
                          <a:ea typeface="+mn-ea"/>
                          <a:cs typeface="+mn-cs"/>
                        </a:rPr>
                        <a:t>Front to Back</a:t>
                      </a:r>
                      <a:r>
                        <a:rPr lang="en-US" sz="3200" dirty="0" smtClean="0">
                          <a:effectLst/>
                        </a:rPr>
                        <a:t> </a:t>
                      </a:r>
                      <a:endParaRPr lang="en-US" sz="3200" dirty="0">
                        <a:effectLst/>
                        <a:latin typeface="Cambria"/>
                        <a:ea typeface="ＭＳ 明朝"/>
                        <a:cs typeface="Times New Roman"/>
                      </a:endParaRPr>
                    </a:p>
                  </a:txBody>
                  <a:tcPr marL="68580" marR="68580" marT="0" marB="0"/>
                </a:tc>
                <a:tc>
                  <a:txBody>
                    <a:bodyPr/>
                    <a:lstStyle/>
                    <a:p>
                      <a:pPr marL="0" marR="0" algn="l">
                        <a:spcBef>
                          <a:spcPts val="0"/>
                        </a:spcBef>
                        <a:spcAft>
                          <a:spcPts val="0"/>
                        </a:spcAft>
                      </a:pPr>
                      <a:r>
                        <a:rPr lang="en-US" sz="3200" kern="1200" dirty="0" smtClean="0">
                          <a:solidFill>
                            <a:schemeClr val="dk1"/>
                          </a:solidFill>
                          <a:effectLst/>
                          <a:latin typeface="+mn-lt"/>
                          <a:ea typeface="+mn-ea"/>
                          <a:cs typeface="+mn-cs"/>
                        </a:rPr>
                        <a:t>Whole Group Instruction</a:t>
                      </a:r>
                      <a:r>
                        <a:rPr lang="en-US" sz="3200" dirty="0" smtClean="0">
                          <a:effectLst/>
                        </a:rPr>
                        <a:t> </a:t>
                      </a:r>
                      <a:endParaRPr lang="en-US" sz="32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1"/>
                  </a:ext>
                </a:extLst>
              </a:tr>
              <a:tr h="1251694">
                <a:tc>
                  <a:txBody>
                    <a:bodyPr/>
                    <a:lstStyle/>
                    <a:p>
                      <a:r>
                        <a:rPr lang="en-US" sz="3200" kern="1200" dirty="0" smtClean="0">
                          <a:solidFill>
                            <a:schemeClr val="dk1"/>
                          </a:solidFill>
                          <a:effectLst/>
                          <a:latin typeface="+mn-lt"/>
                          <a:ea typeface="+mn-ea"/>
                          <a:cs typeface="+mn-cs"/>
                        </a:rPr>
                        <a:t>Desks Side to Side</a:t>
                      </a:r>
                      <a:r>
                        <a:rPr lang="en-US" sz="3200" dirty="0" smtClean="0">
                          <a:effectLst/>
                        </a:rPr>
                        <a:t> </a:t>
                      </a:r>
                      <a:endParaRPr lang="en-US" sz="3200" dirty="0"/>
                    </a:p>
                  </a:txBody>
                  <a:tcPr/>
                </a:tc>
                <a:tc>
                  <a:txBody>
                    <a:bodyPr/>
                    <a:lstStyle/>
                    <a:p>
                      <a:r>
                        <a:rPr lang="en-US" sz="3200" kern="1200" dirty="0" smtClean="0">
                          <a:solidFill>
                            <a:schemeClr val="dk1"/>
                          </a:solidFill>
                          <a:effectLst/>
                          <a:latin typeface="+mn-lt"/>
                          <a:ea typeface="+mn-ea"/>
                          <a:cs typeface="+mn-cs"/>
                        </a:rPr>
                        <a:t>Whole group instruction with frequent use of the “board”</a:t>
                      </a:r>
                      <a:r>
                        <a:rPr lang="en-US" sz="3200" dirty="0" smtClean="0">
                          <a:effectLst/>
                        </a:rPr>
                        <a:t> </a:t>
                      </a:r>
                      <a:endParaRPr lang="en-US" sz="3200" dirty="0"/>
                    </a:p>
                  </a:txBody>
                  <a:tcPr/>
                </a:tc>
                <a:extLst>
                  <a:ext uri="{0D108BD9-81ED-4DB2-BD59-A6C34878D82A}">
                    <a16:rowId xmlns:a16="http://schemas.microsoft.com/office/drawing/2014/main" val="10002"/>
                  </a:ext>
                </a:extLst>
              </a:tr>
              <a:tr h="1716396">
                <a:tc>
                  <a:txBody>
                    <a:bodyPr/>
                    <a:lstStyle/>
                    <a:p>
                      <a:r>
                        <a:rPr lang="en-US" sz="3200" kern="1200" dirty="0" smtClean="0">
                          <a:solidFill>
                            <a:schemeClr val="dk1"/>
                          </a:solidFill>
                          <a:effectLst/>
                          <a:latin typeface="+mn-lt"/>
                          <a:ea typeface="+mn-ea"/>
                          <a:cs typeface="+mn-cs"/>
                        </a:rPr>
                        <a:t>Desks in Clusters</a:t>
                      </a:r>
                      <a:r>
                        <a:rPr lang="en-US" sz="3200" dirty="0" smtClean="0">
                          <a:effectLst/>
                        </a:rPr>
                        <a:t> </a:t>
                      </a:r>
                      <a:endParaRPr lang="en-US" sz="3200" dirty="0"/>
                    </a:p>
                  </a:txBody>
                  <a:tcPr/>
                </a:tc>
                <a:tc>
                  <a:txBody>
                    <a:bodyPr/>
                    <a:lstStyle/>
                    <a:p>
                      <a:r>
                        <a:rPr lang="en-US" sz="3200" kern="1200" dirty="0" smtClean="0">
                          <a:solidFill>
                            <a:schemeClr val="dk1"/>
                          </a:solidFill>
                          <a:effectLst/>
                          <a:latin typeface="+mn-lt"/>
                          <a:ea typeface="+mn-ea"/>
                          <a:cs typeface="+mn-cs"/>
                        </a:rPr>
                        <a:t>Allows for easy circulation and access to all students at any time</a:t>
                      </a:r>
                    </a:p>
                    <a:p>
                      <a:r>
                        <a:rPr lang="en-US" sz="3200" kern="1200" dirty="0" smtClean="0">
                          <a:solidFill>
                            <a:schemeClr val="dk1"/>
                          </a:solidFill>
                          <a:effectLst/>
                          <a:latin typeface="+mn-lt"/>
                          <a:ea typeface="+mn-ea"/>
                          <a:cs typeface="+mn-cs"/>
                        </a:rPr>
                        <a:t>Small group/ cooperative groups</a:t>
                      </a:r>
                      <a:r>
                        <a:rPr lang="en-US" sz="3200" dirty="0" smtClean="0">
                          <a:effectLst/>
                        </a:rPr>
                        <a:t> </a:t>
                      </a:r>
                      <a:endParaRPr lang="en-US" sz="3200" dirty="0"/>
                    </a:p>
                  </a:txBody>
                  <a:tcPr/>
                </a:tc>
                <a:extLst>
                  <a:ext uri="{0D108BD9-81ED-4DB2-BD59-A6C34878D82A}">
                    <a16:rowId xmlns:a16="http://schemas.microsoft.com/office/drawing/2014/main" val="10003"/>
                  </a:ext>
                </a:extLst>
              </a:tr>
              <a:tr h="1251694">
                <a:tc>
                  <a:txBody>
                    <a:bodyPr/>
                    <a:lstStyle/>
                    <a:p>
                      <a:r>
                        <a:rPr lang="en-US" sz="3200" kern="1200" dirty="0" smtClean="0">
                          <a:solidFill>
                            <a:schemeClr val="dk1"/>
                          </a:solidFill>
                          <a:effectLst/>
                          <a:latin typeface="+mn-lt"/>
                          <a:ea typeface="+mn-ea"/>
                          <a:cs typeface="+mn-cs"/>
                        </a:rPr>
                        <a:t>Desks in U-Shape</a:t>
                      </a:r>
                      <a:r>
                        <a:rPr lang="en-US" sz="3200" dirty="0" smtClean="0">
                          <a:effectLst/>
                        </a:rPr>
                        <a:t> </a:t>
                      </a:r>
                      <a:endParaRPr lang="en-US" sz="3200" dirty="0"/>
                    </a:p>
                  </a:txBody>
                  <a:tcPr/>
                </a:tc>
                <a:tc>
                  <a:txBody>
                    <a:bodyPr/>
                    <a:lstStyle/>
                    <a:p>
                      <a:r>
                        <a:rPr lang="en-US" sz="3200" kern="1200" dirty="0" smtClean="0">
                          <a:solidFill>
                            <a:schemeClr val="dk1"/>
                          </a:solidFill>
                          <a:effectLst/>
                          <a:latin typeface="+mn-lt"/>
                          <a:ea typeface="+mn-ea"/>
                          <a:cs typeface="+mn-cs"/>
                        </a:rPr>
                        <a:t>Class discussion and teacher-led instruction with student participation</a:t>
                      </a:r>
                      <a:r>
                        <a:rPr lang="en-US" sz="3200" dirty="0" smtClean="0">
                          <a:effectLst/>
                        </a:rPr>
                        <a:t> </a:t>
                      </a:r>
                      <a:endParaRPr lang="en-US" sz="3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55482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Shape 911"/>
          <p:cNvSpPr txBox="1">
            <a:spLocks noGrp="1"/>
          </p:cNvSpPr>
          <p:nvPr>
            <p:ph type="title"/>
          </p:nvPr>
        </p:nvSpPr>
        <p:spPr>
          <a:xfrm>
            <a:off x="0" y="65464"/>
            <a:ext cx="9144000" cy="1143000"/>
          </a:xfrm>
          <a:prstGeom prst="rect">
            <a:avLst/>
          </a:prstGeom>
          <a:noFill/>
          <a:ln>
            <a:noFill/>
          </a:ln>
        </p:spPr>
        <p:txBody>
          <a:bodyPr lIns="91425" tIns="45700" rIns="91425" bIns="45700" anchor="ctr" anchorCtr="0">
            <a:noAutofit/>
          </a:bodyPr>
          <a:lstStyle/>
          <a:p>
            <a:pPr>
              <a:buClr>
                <a:schemeClr val="dk2"/>
              </a:buClr>
              <a:buSzPct val="25000"/>
            </a:pPr>
            <a:r>
              <a:rPr lang="en-US" b="1" dirty="0">
                <a:solidFill>
                  <a:srgbClr val="1F497D"/>
                </a:solidFill>
              </a:rPr>
              <a:t>Guiding Questions for Planning </a:t>
            </a:r>
            <a:br>
              <a:rPr lang="en-US" b="1" dirty="0">
                <a:solidFill>
                  <a:srgbClr val="1F497D"/>
                </a:solidFill>
              </a:rPr>
            </a:br>
            <a:r>
              <a:rPr lang="en-US" b="1" dirty="0">
                <a:solidFill>
                  <a:srgbClr val="1F497D"/>
                </a:solidFill>
              </a:rPr>
              <a:t>Physical Space</a:t>
            </a:r>
          </a:p>
        </p:txBody>
      </p:sp>
      <p:sp>
        <p:nvSpPr>
          <p:cNvPr id="912" name="Shape 912"/>
          <p:cNvSpPr txBox="1">
            <a:spLocks noGrp="1"/>
          </p:cNvSpPr>
          <p:nvPr>
            <p:ph type="body" idx="1"/>
          </p:nvPr>
        </p:nvSpPr>
        <p:spPr>
          <a:xfrm>
            <a:off x="355189" y="1412577"/>
            <a:ext cx="8619477" cy="5377688"/>
          </a:xfrm>
          <a:prstGeom prst="rect">
            <a:avLst/>
          </a:prstGeom>
          <a:solidFill>
            <a:srgbClr val="FFFFFF"/>
          </a:solidFill>
          <a:ln>
            <a:noFill/>
          </a:ln>
        </p:spPr>
        <p:txBody>
          <a:bodyPr lIns="91425" tIns="45700" rIns="91425" bIns="45700" anchor="t" anchorCtr="0">
            <a:noAutofit/>
          </a:bodyPr>
          <a:lstStyle/>
          <a:p>
            <a:pPr marL="514350" marR="0" lvl="0" indent="-514350" algn="l" rtl="0">
              <a:spcBef>
                <a:spcPts val="0"/>
              </a:spcBef>
              <a:spcAft>
                <a:spcPts val="0"/>
              </a:spcAft>
              <a:buClr>
                <a:schemeClr val="dk1"/>
              </a:buClr>
              <a:buSzPct val="100000"/>
              <a:buFont typeface="Calibri"/>
              <a:buAutoNum type="arabicPeriod"/>
            </a:pPr>
            <a:r>
              <a:rPr lang="en-US" sz="2400" b="0" i="0" u="none" strike="noStrike" cap="none" dirty="0">
                <a:latin typeface="Calibri"/>
                <a:ea typeface="Calibri"/>
                <a:cs typeface="Calibri"/>
                <a:sym typeface="Calibri"/>
              </a:rPr>
              <a:t>How many students will you have in the room at one time?</a:t>
            </a:r>
          </a:p>
          <a:p>
            <a:pPr marL="514350" marR="0" lvl="0" indent="-514350" algn="l" rtl="0">
              <a:spcBef>
                <a:spcPts val="440"/>
              </a:spcBef>
              <a:spcAft>
                <a:spcPts val="0"/>
              </a:spcAft>
              <a:buClr>
                <a:schemeClr val="dk1"/>
              </a:buClr>
              <a:buSzPct val="100000"/>
              <a:buFont typeface="Calibri"/>
              <a:buAutoNum type="arabicPeriod"/>
            </a:pPr>
            <a:r>
              <a:rPr lang="en-US" sz="2400" b="0" i="0" u="none" strike="noStrike" cap="none" dirty="0">
                <a:latin typeface="Calibri"/>
                <a:ea typeface="Calibri"/>
                <a:cs typeface="Calibri"/>
                <a:sym typeface="Calibri"/>
              </a:rPr>
              <a:t>How should student desks/seats be grouped? </a:t>
            </a:r>
          </a:p>
          <a:p>
            <a:pPr marL="514350" marR="0" lvl="0" indent="-514350" algn="l" rtl="0">
              <a:spcBef>
                <a:spcPts val="440"/>
              </a:spcBef>
              <a:spcAft>
                <a:spcPts val="0"/>
              </a:spcAft>
              <a:buClr>
                <a:schemeClr val="dk1"/>
              </a:buClr>
              <a:buSzPct val="100000"/>
              <a:buFont typeface="Calibri"/>
              <a:buAutoNum type="arabicPeriod"/>
            </a:pPr>
            <a:r>
              <a:rPr lang="en-US" sz="2400" b="0" i="0" u="none" strike="noStrike" cap="none" dirty="0">
                <a:latin typeface="Calibri"/>
                <a:ea typeface="Calibri"/>
                <a:cs typeface="Calibri"/>
                <a:sym typeface="Calibri"/>
              </a:rPr>
              <a:t>What kinds of activities will be taking place in your classroom and where will they take place? Will student desk arrangement change to best suit activity? </a:t>
            </a:r>
          </a:p>
          <a:p>
            <a:pPr marL="514350" marR="0" lvl="0" indent="-514350" algn="l" rtl="0">
              <a:spcBef>
                <a:spcPts val="440"/>
              </a:spcBef>
              <a:spcAft>
                <a:spcPts val="0"/>
              </a:spcAft>
              <a:buClr>
                <a:schemeClr val="dk1"/>
              </a:buClr>
              <a:buSzPct val="100000"/>
              <a:buFont typeface="Calibri"/>
              <a:buAutoNum type="arabicPeriod"/>
            </a:pPr>
            <a:r>
              <a:rPr lang="en-US" sz="2400" b="0" i="0" u="none" strike="noStrike" cap="none" dirty="0">
                <a:latin typeface="Calibri"/>
                <a:ea typeface="Calibri"/>
                <a:cs typeface="Calibri"/>
                <a:sym typeface="Calibri"/>
              </a:rPr>
              <a:t>How is movement in the classroom to be regulated? High traffic areas?</a:t>
            </a:r>
          </a:p>
          <a:p>
            <a:pPr marL="514350" marR="0" lvl="0" indent="-514350" algn="l" rtl="0">
              <a:spcBef>
                <a:spcPts val="440"/>
              </a:spcBef>
              <a:spcAft>
                <a:spcPts val="0"/>
              </a:spcAft>
              <a:buClr>
                <a:schemeClr val="dk1"/>
              </a:buClr>
              <a:buSzPct val="100000"/>
              <a:buFont typeface="Calibri"/>
              <a:buAutoNum type="arabicPeriod"/>
            </a:pPr>
            <a:r>
              <a:rPr lang="en-US" sz="2400" b="0" i="0" u="none" strike="noStrike" cap="none" dirty="0">
                <a:latin typeface="Calibri"/>
                <a:ea typeface="Calibri"/>
                <a:cs typeface="Calibri"/>
                <a:sym typeface="Calibri"/>
              </a:rPr>
              <a:t>What can you do to create a sense of well-being and safety for your students in your classroom?</a:t>
            </a:r>
          </a:p>
          <a:p>
            <a:pPr marL="514350" marR="0" lvl="0" indent="-514350" algn="l" rtl="0">
              <a:spcBef>
                <a:spcPts val="440"/>
              </a:spcBef>
              <a:buClr>
                <a:schemeClr val="dk1"/>
              </a:buClr>
              <a:buSzPct val="100000"/>
              <a:buFont typeface="Calibri"/>
              <a:buAutoNum type="arabicPeriod"/>
            </a:pPr>
            <a:r>
              <a:rPr lang="en-US" sz="2400" b="0" i="0" u="none" strike="noStrike" cap="none" dirty="0">
                <a:latin typeface="Calibri"/>
                <a:ea typeface="Calibri"/>
                <a:cs typeface="Calibri"/>
                <a:sym typeface="Calibri"/>
              </a:rPr>
              <a:t>Does the physical arrangement of the classroom maximize the opportunity for positive teacher–student interaction while minimizing the possibility for disruptions? Teacher desk placement? Clutter or teacher view obstructed? </a:t>
            </a:r>
          </a:p>
        </p:txBody>
      </p:sp>
    </p:spTree>
    <p:extLst>
      <p:ext uri="{BB962C8B-B14F-4D97-AF65-F5344CB8AC3E}">
        <p14:creationId xmlns:p14="http://schemas.microsoft.com/office/powerpoint/2010/main" val="1592241504"/>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497D"/>
                </a:solidFill>
              </a:rPr>
              <a:t>Data:  Fluency and Fidelity</a:t>
            </a:r>
          </a:p>
        </p:txBody>
      </p:sp>
      <p:sp>
        <p:nvSpPr>
          <p:cNvPr id="3" name="Content Placeholder 2"/>
          <p:cNvSpPr>
            <a:spLocks noGrp="1"/>
          </p:cNvSpPr>
          <p:nvPr>
            <p:ph idx="1"/>
          </p:nvPr>
        </p:nvSpPr>
        <p:spPr/>
        <p:txBody>
          <a:bodyPr>
            <a:normAutofit lnSpcReduction="10000"/>
          </a:bodyPr>
          <a:lstStyle/>
          <a:p>
            <a:r>
              <a:rPr lang="en-US" dirty="0" smtClean="0"/>
              <a:t>Provide snapshots to staff members and ask them to chose an option for data collection on their physical arrangements</a:t>
            </a:r>
          </a:p>
          <a:p>
            <a:pPr lvl="1"/>
            <a:r>
              <a:rPr lang="en-US" dirty="0" smtClean="0"/>
              <a:t>Use snapshot to conduct self-assessment. Focus on a predictable time of the day when problems are occurring</a:t>
            </a:r>
          </a:p>
          <a:p>
            <a:pPr lvl="1"/>
            <a:r>
              <a:rPr lang="en-US" dirty="0" smtClean="0"/>
              <a:t>Invite a buddy/peer to observe physical arrangement, assess, and provide feedback</a:t>
            </a:r>
          </a:p>
          <a:p>
            <a:pPr lvl="1"/>
            <a:r>
              <a:rPr lang="en-US" dirty="0" smtClean="0"/>
              <a:t>Ask team members and/or coaches to conduct learning walks to assess physical arrangements</a:t>
            </a:r>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8736598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Define and Teach Rules and Routines aligned with  School-wide Expectations (Classroom Matrix)</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Identify Continuum of Practices for Responding to Behavior</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Arrange orderly physical environment</a:t>
            </a:r>
          </a:p>
          <a:p>
            <a:pPr marL="287331" indent="-287331">
              <a:spcBef>
                <a:spcPts val="1500"/>
              </a:spcBef>
              <a:buClr>
                <a:schemeClr val="dk2"/>
              </a:buClr>
              <a:buFont typeface="Noto Sans Symbols"/>
              <a:buAutoNum type="arabicPeriod"/>
            </a:pPr>
            <a:r>
              <a:rPr lang="en-US" sz="1800" b="1" dirty="0">
                <a:solidFill>
                  <a:srgbClr val="E46C0A"/>
                </a:solidFill>
                <a:latin typeface="Questrial"/>
                <a:ea typeface="Questrial"/>
                <a:cs typeface="Questrial"/>
                <a:sym typeface="Questrial"/>
              </a:rPr>
              <a:t>Employ Active Supervision</a:t>
            </a:r>
          </a:p>
          <a:p>
            <a:pPr marL="287331" indent="-287331">
              <a:spcBef>
                <a:spcPts val="1500"/>
              </a:spcBef>
              <a:buClr>
                <a:schemeClr val="dk2"/>
              </a:buClr>
              <a:buFont typeface="Arial"/>
              <a:buAutoNum type="arabicPeriod"/>
            </a:pPr>
            <a:r>
              <a:rPr lang="en-US" sz="1800" dirty="0">
                <a:solidFill>
                  <a:schemeClr val="dk2"/>
                </a:solidFill>
                <a:latin typeface="Questrial"/>
                <a:ea typeface="Questrial"/>
                <a:cs typeface="Questrial"/>
                <a:sym typeface="Questrial"/>
              </a:rPr>
              <a:t>Develop Class-Wide Group Contingencies</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Provide Multiple Opportunities to Respond</a:t>
            </a:r>
          </a:p>
        </p:txBody>
      </p:sp>
      <p:sp>
        <p:nvSpPr>
          <p:cNvPr id="8" name="Shape 123"/>
          <p:cNvSpPr txBox="1">
            <a:spLocks/>
          </p:cNvSpPr>
          <p:nvPr/>
        </p:nvSpPr>
        <p:spPr>
          <a:xfrm>
            <a:off x="867192" y="1201105"/>
            <a:ext cx="2271337" cy="1648937"/>
          </a:xfrm>
          <a:prstGeom prst="rect">
            <a:avLst/>
          </a:prstGeom>
          <a:solidFill>
            <a:schemeClr val="bg2">
              <a:lumMod val="75000"/>
              <a:alpha val="30000"/>
            </a:schemeClr>
          </a:solidFill>
          <a:ln>
            <a:noFill/>
          </a:ln>
        </p:spPr>
        <p:txBody>
          <a:bodyPr vert="horz" lIns="68568" tIns="34274" rIns="68568" bIns="34274"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00"/>
                </a:solidFill>
                <a:latin typeface="Questrial"/>
                <a:ea typeface="Questrial"/>
                <a:cs typeface="Questrial"/>
                <a:sym typeface="Questrial"/>
              </a:rPr>
              <a:t>Positive Classroom Behavioral Supports</a:t>
            </a:r>
            <a:endParaRPr lang="en-US" sz="2400" b="1" u="sng" dirty="0">
              <a:solidFill>
                <a:srgbClr val="000000"/>
              </a:solidFill>
              <a:latin typeface="Questrial"/>
              <a:ea typeface="Questrial"/>
              <a:cs typeface="Questrial"/>
              <a:sym typeface="Questrial"/>
            </a:endParaRPr>
          </a:p>
        </p:txBody>
      </p:sp>
      <p:pic>
        <p:nvPicPr>
          <p:cNvPr id="9" name="Picture 8" descr="Screen Shot 2017-12-02 at 4.01.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3" y="23392"/>
            <a:ext cx="1089442" cy="1128075"/>
          </a:xfrm>
          <a:prstGeom prst="rect">
            <a:avLst/>
          </a:prstGeom>
        </p:spPr>
      </p:pic>
    </p:spTree>
    <p:extLst>
      <p:ext uri="{BB962C8B-B14F-4D97-AF65-F5344CB8AC3E}">
        <p14:creationId xmlns:p14="http://schemas.microsoft.com/office/powerpoint/2010/main" val="32775099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65299" y="256409"/>
            <a:ext cx="8406168" cy="721147"/>
          </a:xfrm>
          <a:prstGeom prst="rect">
            <a:avLst/>
          </a:prstGeom>
        </p:spPr>
        <p:txBody>
          <a:bodyPr lIns="91425" tIns="91425" rIns="91425" bIns="91425" anchor="ctr" anchorCtr="0">
            <a:noAutofit/>
          </a:bodyPr>
          <a:lstStyle/>
          <a:p>
            <a:pPr>
              <a:spcBef>
                <a:spcPts val="0"/>
              </a:spcBef>
              <a:buNone/>
            </a:pPr>
            <a:r>
              <a:rPr lang="en-US" b="1" dirty="0" smtClean="0">
                <a:solidFill>
                  <a:srgbClr val="1F497D"/>
                </a:solidFill>
              </a:rPr>
              <a:t>Defini</a:t>
            </a:r>
            <a:r>
              <a:rPr lang="en-US" b="1" dirty="0">
                <a:solidFill>
                  <a:srgbClr val="1F497D"/>
                </a:solidFill>
              </a:rPr>
              <a:t>tio</a:t>
            </a:r>
            <a:r>
              <a:rPr lang="en-US" b="1" dirty="0" smtClean="0">
                <a:solidFill>
                  <a:srgbClr val="1F497D"/>
                </a:solidFill>
              </a:rPr>
              <a:t>n of </a:t>
            </a:r>
            <a:r>
              <a:rPr lang="en-US" b="1" dirty="0">
                <a:solidFill>
                  <a:srgbClr val="1F497D"/>
                </a:solidFill>
              </a:rPr>
              <a:t>Active Supervision</a:t>
            </a:r>
          </a:p>
        </p:txBody>
      </p:sp>
      <p:sp>
        <p:nvSpPr>
          <p:cNvPr id="161" name="Shape 161"/>
          <p:cNvSpPr txBox="1">
            <a:spLocks noGrp="1"/>
          </p:cNvSpPr>
          <p:nvPr>
            <p:ph idx="1"/>
          </p:nvPr>
        </p:nvSpPr>
        <p:spPr>
          <a:xfrm>
            <a:off x="365298" y="1320800"/>
            <a:ext cx="8524702" cy="5537200"/>
          </a:xfrm>
          <a:prstGeom prst="rect">
            <a:avLst/>
          </a:prstGeom>
          <a:solidFill>
            <a:srgbClr val="FFFFFF"/>
          </a:solidFill>
        </p:spPr>
        <p:txBody>
          <a:bodyPr lIns="91425" tIns="91425" rIns="91425" bIns="91425" anchor="t" anchorCtr="0">
            <a:noAutofit/>
          </a:bodyPr>
          <a:lstStyle/>
          <a:p>
            <a:r>
              <a:rPr lang="en-US" dirty="0"/>
              <a:t>T</a:t>
            </a:r>
            <a:r>
              <a:rPr lang="en-US" dirty="0" smtClean="0"/>
              <a:t>he </a:t>
            </a:r>
            <a:r>
              <a:rPr lang="en-US" dirty="0"/>
              <a:t>process of monitoring learning and performance in the classroom or any school setting, that incorporates </a:t>
            </a:r>
            <a:r>
              <a:rPr lang="en-US" i="1" dirty="0"/>
              <a:t>moving</a:t>
            </a:r>
            <a:r>
              <a:rPr lang="en-US" dirty="0"/>
              <a:t>, </a:t>
            </a:r>
            <a:r>
              <a:rPr lang="en-US" i="1" dirty="0"/>
              <a:t>scanning</a:t>
            </a:r>
            <a:r>
              <a:rPr lang="en-US" dirty="0"/>
              <a:t>, and </a:t>
            </a:r>
            <a:r>
              <a:rPr lang="en-US" i="1" dirty="0"/>
              <a:t>interacting</a:t>
            </a:r>
            <a:r>
              <a:rPr lang="en-US" dirty="0"/>
              <a:t> with students. </a:t>
            </a:r>
            <a:endParaRPr lang="en-US" dirty="0" smtClean="0"/>
          </a:p>
          <a:p>
            <a:r>
              <a:rPr lang="en-US" dirty="0" smtClean="0"/>
              <a:t>It </a:t>
            </a:r>
            <a:r>
              <a:rPr lang="en-US" dirty="0"/>
              <a:t>allows teachers to monitor student learning, identify students needing additional support, and provide feedback for social and academic behavior.</a:t>
            </a:r>
          </a:p>
          <a:p>
            <a:pPr marL="0" lvl="0" indent="0" rtl="0">
              <a:spcBef>
                <a:spcPts val="0"/>
              </a:spcBef>
              <a:buNone/>
            </a:pPr>
            <a:endParaRPr sz="3600" dirty="0"/>
          </a:p>
        </p:txBody>
      </p:sp>
    </p:spTree>
    <p:extLst>
      <p:ext uri="{BB962C8B-B14F-4D97-AF65-F5344CB8AC3E}">
        <p14:creationId xmlns:p14="http://schemas.microsoft.com/office/powerpoint/2010/main" val="431174487"/>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929878"/>
              </p:ext>
            </p:extLst>
          </p:nvPr>
        </p:nvGraphicFramePr>
        <p:xfrm>
          <a:off x="265788" y="324898"/>
          <a:ext cx="8623492" cy="6254266"/>
        </p:xfrm>
        <a:graphic>
          <a:graphicData uri="http://schemas.openxmlformats.org/drawingml/2006/table">
            <a:tbl>
              <a:tblPr firstRow="1" bandRow="1">
                <a:tableStyleId>{5C22544A-7EE6-4342-B048-85BDC9FD1C3A}</a:tableStyleId>
              </a:tblPr>
              <a:tblGrid>
                <a:gridCol w="2303538">
                  <a:extLst>
                    <a:ext uri="{9D8B030D-6E8A-4147-A177-3AD203B41FA5}">
                      <a16:colId xmlns:a16="http://schemas.microsoft.com/office/drawing/2014/main" val="20000"/>
                    </a:ext>
                  </a:extLst>
                </a:gridCol>
                <a:gridCol w="6319954">
                  <a:extLst>
                    <a:ext uri="{9D8B030D-6E8A-4147-A177-3AD203B41FA5}">
                      <a16:colId xmlns:a16="http://schemas.microsoft.com/office/drawing/2014/main" val="20001"/>
                    </a:ext>
                  </a:extLst>
                </a:gridCol>
              </a:tblGrid>
              <a:tr h="1664448">
                <a:tc gridSpan="2">
                  <a:txBody>
                    <a:bodyPr/>
                    <a:lstStyle/>
                    <a:p>
                      <a:pPr algn="ctr"/>
                      <a:r>
                        <a:rPr lang="en-US" sz="4400" dirty="0" smtClean="0">
                          <a:solidFill>
                            <a:srgbClr val="000000"/>
                          </a:solidFill>
                        </a:rPr>
                        <a:t>3 Teacher Behaviors</a:t>
                      </a:r>
                      <a:endParaRPr lang="en-US" sz="4400" dirty="0">
                        <a:solidFill>
                          <a:srgbClr val="000000"/>
                        </a:solidFill>
                      </a:endParaRPr>
                    </a:p>
                  </a:txBody>
                  <a:tcPr/>
                </a:tc>
                <a:tc hMerge="1">
                  <a:txBody>
                    <a:bodyPr/>
                    <a:lstStyle/>
                    <a:p>
                      <a:endParaRPr lang="en-US" dirty="0"/>
                    </a:p>
                  </a:txBody>
                  <a:tcPr/>
                </a:tc>
                <a:extLst>
                  <a:ext uri="{0D108BD9-81ED-4DB2-BD59-A6C34878D82A}">
                    <a16:rowId xmlns:a16="http://schemas.microsoft.com/office/drawing/2014/main" val="10000"/>
                  </a:ext>
                </a:extLst>
              </a:tr>
              <a:tr h="1968538">
                <a:tc>
                  <a:txBody>
                    <a:bodyPr/>
                    <a:lstStyle/>
                    <a:p>
                      <a:r>
                        <a:rPr lang="en-US" sz="3200" dirty="0" smtClean="0"/>
                        <a:t>Moving</a:t>
                      </a:r>
                      <a:endParaRPr lang="en-US" sz="3200" dirty="0"/>
                    </a:p>
                  </a:txBody>
                  <a:tcPr/>
                </a:tc>
                <a:tc>
                  <a:txBody>
                    <a:bodyPr/>
                    <a:lstStyle/>
                    <a:p>
                      <a:r>
                        <a:rPr lang="en-US" sz="3200" kern="1200" dirty="0" smtClean="0">
                          <a:solidFill>
                            <a:schemeClr val="dk1"/>
                          </a:solidFill>
                          <a:effectLst/>
                          <a:latin typeface="+mn-lt"/>
                          <a:ea typeface="+mn-ea"/>
                          <a:cs typeface="+mn-cs"/>
                        </a:rPr>
                        <a:t>Continuous, random teacher circulation throughout all parts of classroom </a:t>
                      </a:r>
                      <a:endParaRPr lang="en-US" sz="3200" dirty="0"/>
                    </a:p>
                  </a:txBody>
                  <a:tcPr/>
                </a:tc>
                <a:extLst>
                  <a:ext uri="{0D108BD9-81ED-4DB2-BD59-A6C34878D82A}">
                    <a16:rowId xmlns:a16="http://schemas.microsoft.com/office/drawing/2014/main" val="10001"/>
                  </a:ext>
                </a:extLst>
              </a:tr>
              <a:tr h="1065830">
                <a:tc>
                  <a:txBody>
                    <a:bodyPr/>
                    <a:lstStyle/>
                    <a:p>
                      <a:r>
                        <a:rPr lang="en-US" sz="3200" dirty="0" smtClean="0"/>
                        <a:t>Scanning</a:t>
                      </a:r>
                      <a:endParaRPr lang="en-US" sz="3200" dirty="0"/>
                    </a:p>
                  </a:txBody>
                  <a:tcPr/>
                </a:tc>
                <a:tc>
                  <a:txBody>
                    <a:bodyPr/>
                    <a:lstStyle/>
                    <a:p>
                      <a:r>
                        <a:rPr lang="en-US" sz="3200" kern="1200" dirty="0" smtClean="0">
                          <a:solidFill>
                            <a:schemeClr val="dk1"/>
                          </a:solidFill>
                          <a:effectLst/>
                          <a:latin typeface="+mn-lt"/>
                          <a:ea typeface="+mn-ea"/>
                          <a:cs typeface="+mn-cs"/>
                        </a:rPr>
                        <a:t>Frequent and intentional visual sweep of all parts of classroom</a:t>
                      </a:r>
                      <a:r>
                        <a:rPr lang="en-US" sz="3200" dirty="0" smtClean="0">
                          <a:effectLst/>
                        </a:rPr>
                        <a:t> </a:t>
                      </a:r>
                      <a:endParaRPr lang="en-US" sz="3200" dirty="0"/>
                    </a:p>
                  </a:txBody>
                  <a:tcPr/>
                </a:tc>
                <a:extLst>
                  <a:ext uri="{0D108BD9-81ED-4DB2-BD59-A6C34878D82A}">
                    <a16:rowId xmlns:a16="http://schemas.microsoft.com/office/drawing/2014/main" val="10002"/>
                  </a:ext>
                </a:extLst>
              </a:tr>
              <a:tr h="1065830">
                <a:tc>
                  <a:txBody>
                    <a:bodyPr/>
                    <a:lstStyle/>
                    <a:p>
                      <a:r>
                        <a:rPr lang="en-US" sz="3200" dirty="0" smtClean="0"/>
                        <a:t>Interacting</a:t>
                      </a:r>
                      <a:endParaRPr lang="en-US" sz="3200" dirty="0"/>
                    </a:p>
                  </a:txBody>
                  <a:tcPr/>
                </a:tc>
                <a:tc>
                  <a:txBody>
                    <a:bodyPr/>
                    <a:lstStyle/>
                    <a:p>
                      <a:r>
                        <a:rPr lang="en-US" sz="3200" kern="1200" dirty="0" smtClean="0">
                          <a:solidFill>
                            <a:schemeClr val="dk1"/>
                          </a:solidFill>
                          <a:effectLst/>
                          <a:latin typeface="+mn-lt"/>
                          <a:ea typeface="+mn-ea"/>
                          <a:cs typeface="+mn-cs"/>
                        </a:rPr>
                        <a:t>Frequent and positive communication to encourage, reinforce, and correct</a:t>
                      </a:r>
                      <a:r>
                        <a:rPr lang="en-US" sz="3200" dirty="0" smtClean="0">
                          <a:effectLst/>
                        </a:rPr>
                        <a:t> </a:t>
                      </a:r>
                      <a:endParaRPr lang="en-US" sz="3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45953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40497588"/>
              </p:ext>
            </p:extLst>
          </p:nvPr>
        </p:nvGraphicFramePr>
        <p:xfrm>
          <a:off x="76505" y="137693"/>
          <a:ext cx="8960440" cy="7200343"/>
        </p:xfrm>
        <a:graphic>
          <a:graphicData uri="http://schemas.openxmlformats.org/drawingml/2006/table">
            <a:tbl>
              <a:tblPr firstRow="1" bandRow="1">
                <a:tableStyleId>{5C22544A-7EE6-4342-B048-85BDC9FD1C3A}</a:tableStyleId>
              </a:tblPr>
              <a:tblGrid>
                <a:gridCol w="8960440">
                  <a:extLst>
                    <a:ext uri="{9D8B030D-6E8A-4147-A177-3AD203B41FA5}">
                      <a16:colId xmlns:a16="http://schemas.microsoft.com/office/drawing/2014/main" val="20000"/>
                    </a:ext>
                  </a:extLst>
                </a:gridCol>
              </a:tblGrid>
              <a:tr h="871980">
                <a:tc>
                  <a:txBody>
                    <a:bodyPr/>
                    <a:lstStyle/>
                    <a:p>
                      <a:pPr algn="ctr"/>
                      <a:r>
                        <a:rPr lang="en-US" sz="4000" dirty="0" smtClean="0">
                          <a:solidFill>
                            <a:srgbClr val="000000"/>
                          </a:solidFill>
                        </a:rPr>
                        <a:t>Examples</a:t>
                      </a:r>
                      <a:endParaRPr lang="en-US" sz="4000" dirty="0">
                        <a:solidFill>
                          <a:srgbClr val="000000"/>
                        </a:solidFill>
                      </a:endParaRPr>
                    </a:p>
                  </a:txBody>
                  <a:tcPr/>
                </a:tc>
                <a:extLst>
                  <a:ext uri="{0D108BD9-81ED-4DB2-BD59-A6C34878D82A}">
                    <a16:rowId xmlns:a16="http://schemas.microsoft.com/office/drawing/2014/main" val="10000"/>
                  </a:ext>
                </a:extLst>
              </a:tr>
              <a:tr h="1939243">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During independent student work, teacher </a:t>
                      </a:r>
                      <a:r>
                        <a:rPr lang="en-US" sz="3200" i="1" dirty="0">
                          <a:solidFill>
                            <a:srgbClr val="000000"/>
                          </a:solidFill>
                          <a:effectLst/>
                          <a:latin typeface="Cambria"/>
                          <a:ea typeface="Times New Roman"/>
                          <a:cs typeface="Times New Roman"/>
                        </a:rPr>
                        <a:t>moves</a:t>
                      </a:r>
                      <a:r>
                        <a:rPr lang="en-US" sz="3200" dirty="0">
                          <a:solidFill>
                            <a:srgbClr val="000000"/>
                          </a:solidFill>
                          <a:effectLst/>
                          <a:latin typeface="Cambria"/>
                          <a:ea typeface="Times New Roman"/>
                          <a:cs typeface="Times New Roman"/>
                        </a:rPr>
                        <a:t> around the room </a:t>
                      </a:r>
                      <a:r>
                        <a:rPr lang="en-US" sz="3200" i="1" dirty="0">
                          <a:solidFill>
                            <a:srgbClr val="000000"/>
                          </a:solidFill>
                          <a:effectLst/>
                          <a:latin typeface="Cambria"/>
                          <a:ea typeface="Times New Roman"/>
                          <a:cs typeface="Times New Roman"/>
                        </a:rPr>
                        <a:t>continuously and randomly</a:t>
                      </a:r>
                      <a:r>
                        <a:rPr lang="en-US" sz="3200" dirty="0">
                          <a:solidFill>
                            <a:srgbClr val="000000"/>
                          </a:solidFill>
                          <a:effectLst/>
                          <a:latin typeface="Cambria"/>
                          <a:ea typeface="Times New Roman"/>
                          <a:cs typeface="Times New Roman"/>
                        </a:rPr>
                        <a:t> to provide </a:t>
                      </a:r>
                      <a:r>
                        <a:rPr lang="en-US" sz="3200" i="1" dirty="0">
                          <a:solidFill>
                            <a:srgbClr val="000000"/>
                          </a:solidFill>
                          <a:effectLst/>
                          <a:latin typeface="Cambria"/>
                          <a:ea typeface="Times New Roman"/>
                          <a:cs typeface="Times New Roman"/>
                        </a:rPr>
                        <a:t>feedback</a:t>
                      </a:r>
                      <a:r>
                        <a:rPr lang="en-US" sz="3200" dirty="0">
                          <a:solidFill>
                            <a:srgbClr val="000000"/>
                          </a:solidFill>
                          <a:effectLst/>
                          <a:latin typeface="Cambria"/>
                          <a:ea typeface="Times New Roman"/>
                          <a:cs typeface="Times New Roman"/>
                        </a:rPr>
                        <a:t> for </a:t>
                      </a:r>
                      <a:r>
                        <a:rPr lang="en-US" sz="3200" i="1" dirty="0">
                          <a:solidFill>
                            <a:srgbClr val="000000"/>
                          </a:solidFill>
                          <a:effectLst/>
                          <a:latin typeface="Cambria"/>
                          <a:ea typeface="Times New Roman"/>
                          <a:cs typeface="Times New Roman"/>
                        </a:rPr>
                        <a:t>social and academic </a:t>
                      </a:r>
                      <a:r>
                        <a:rPr lang="en-US" sz="3200" dirty="0">
                          <a:solidFill>
                            <a:srgbClr val="000000"/>
                          </a:solidFill>
                          <a:effectLst/>
                          <a:latin typeface="Cambria"/>
                          <a:ea typeface="Times New Roman"/>
                          <a:cs typeface="Times New Roman"/>
                        </a:rPr>
                        <a:t>behaviors.</a:t>
                      </a:r>
                      <a:endParaRPr lang="en-US" sz="3200"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1"/>
                  </a:ext>
                </a:extLst>
              </a:tr>
              <a:tr h="1939243">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During small group work, teacher may be working intensely with one group at a time, but </a:t>
                      </a:r>
                      <a:r>
                        <a:rPr lang="en-US" sz="3200" i="1" dirty="0">
                          <a:solidFill>
                            <a:srgbClr val="000000"/>
                          </a:solidFill>
                          <a:effectLst/>
                          <a:latin typeface="Cambria"/>
                          <a:ea typeface="Times New Roman"/>
                          <a:cs typeface="Times New Roman"/>
                        </a:rPr>
                        <a:t>moves randomly</a:t>
                      </a:r>
                      <a:r>
                        <a:rPr lang="en-US" sz="3200" dirty="0">
                          <a:solidFill>
                            <a:srgbClr val="000000"/>
                          </a:solidFill>
                          <a:effectLst/>
                          <a:latin typeface="Cambria"/>
                          <a:ea typeface="Times New Roman"/>
                          <a:cs typeface="Times New Roman"/>
                        </a:rPr>
                        <a:t>, </a:t>
                      </a:r>
                      <a:r>
                        <a:rPr lang="en-US" sz="3200" i="1" dirty="0">
                          <a:solidFill>
                            <a:srgbClr val="000000"/>
                          </a:solidFill>
                          <a:effectLst/>
                          <a:latin typeface="Cambria"/>
                          <a:ea typeface="Times New Roman"/>
                          <a:cs typeface="Times New Roman"/>
                        </a:rPr>
                        <a:t>scans continuously</a:t>
                      </a:r>
                      <a:r>
                        <a:rPr lang="en-US" sz="3200" dirty="0">
                          <a:solidFill>
                            <a:srgbClr val="000000"/>
                          </a:solidFill>
                          <a:effectLst/>
                          <a:latin typeface="Cambria"/>
                          <a:ea typeface="Times New Roman"/>
                          <a:cs typeface="Times New Roman"/>
                        </a:rPr>
                        <a:t>, and </a:t>
                      </a:r>
                      <a:r>
                        <a:rPr lang="en-US" sz="3200" i="1" dirty="0">
                          <a:solidFill>
                            <a:srgbClr val="000000"/>
                          </a:solidFill>
                          <a:effectLst/>
                          <a:latin typeface="Cambria"/>
                          <a:ea typeface="Times New Roman"/>
                          <a:cs typeface="Times New Roman"/>
                        </a:rPr>
                        <a:t>provides feedback</a:t>
                      </a:r>
                      <a:r>
                        <a:rPr lang="en-US" sz="3200" dirty="0">
                          <a:solidFill>
                            <a:srgbClr val="000000"/>
                          </a:solidFill>
                          <a:effectLst/>
                          <a:latin typeface="Cambria"/>
                          <a:ea typeface="Times New Roman"/>
                          <a:cs typeface="Times New Roman"/>
                        </a:rPr>
                        <a:t> in the form of </a:t>
                      </a:r>
                      <a:r>
                        <a:rPr lang="en-US" sz="3200" i="1" dirty="0">
                          <a:solidFill>
                            <a:srgbClr val="000000"/>
                          </a:solidFill>
                          <a:effectLst/>
                          <a:latin typeface="Cambria"/>
                          <a:ea typeface="Times New Roman"/>
                          <a:cs typeface="Times New Roman"/>
                        </a:rPr>
                        <a:t>positive reinforcement and error correction.</a:t>
                      </a:r>
                      <a:endParaRPr lang="en-US" sz="3200" i="1"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2"/>
                  </a:ext>
                </a:extLst>
              </a:tr>
              <a:tr h="1939243">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During teacher-led instruction, teacher frequently does a </a:t>
                      </a:r>
                      <a:r>
                        <a:rPr lang="en-US" sz="3200" i="1" dirty="0">
                          <a:solidFill>
                            <a:srgbClr val="000000"/>
                          </a:solidFill>
                          <a:effectLst/>
                          <a:latin typeface="Cambria"/>
                          <a:ea typeface="Times New Roman"/>
                          <a:cs typeface="Times New Roman"/>
                        </a:rPr>
                        <a:t>visual sweep </a:t>
                      </a:r>
                      <a:r>
                        <a:rPr lang="en-US" sz="3200" dirty="0">
                          <a:solidFill>
                            <a:srgbClr val="000000"/>
                          </a:solidFill>
                          <a:effectLst/>
                          <a:latin typeface="Cambria"/>
                          <a:ea typeface="Times New Roman"/>
                          <a:cs typeface="Times New Roman"/>
                        </a:rPr>
                        <a:t>of the class, making sure that </a:t>
                      </a:r>
                      <a:r>
                        <a:rPr lang="en-US" sz="3200" i="1" dirty="0">
                          <a:solidFill>
                            <a:srgbClr val="000000"/>
                          </a:solidFill>
                          <a:effectLst/>
                          <a:latin typeface="Cambria"/>
                          <a:ea typeface="Times New Roman"/>
                          <a:cs typeface="Times New Roman"/>
                        </a:rPr>
                        <a:t>all students </a:t>
                      </a:r>
                      <a:r>
                        <a:rPr lang="en-US" sz="3200" dirty="0">
                          <a:solidFill>
                            <a:srgbClr val="000000"/>
                          </a:solidFill>
                          <a:effectLst/>
                          <a:latin typeface="Cambria"/>
                          <a:ea typeface="Times New Roman"/>
                          <a:cs typeface="Times New Roman"/>
                        </a:rPr>
                        <a:t>are within constant sight.</a:t>
                      </a:r>
                      <a:endParaRPr lang="en-US" sz="3200"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09064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02542134"/>
              </p:ext>
            </p:extLst>
          </p:nvPr>
        </p:nvGraphicFramePr>
        <p:xfrm>
          <a:off x="76505" y="137693"/>
          <a:ext cx="9067495" cy="6701186"/>
        </p:xfrm>
        <a:graphic>
          <a:graphicData uri="http://schemas.openxmlformats.org/drawingml/2006/table">
            <a:tbl>
              <a:tblPr firstRow="1" bandRow="1">
                <a:tableStyleId>{5C22544A-7EE6-4342-B048-85BDC9FD1C3A}</a:tableStyleId>
              </a:tblPr>
              <a:tblGrid>
                <a:gridCol w="9067495">
                  <a:extLst>
                    <a:ext uri="{9D8B030D-6E8A-4147-A177-3AD203B41FA5}">
                      <a16:colId xmlns:a16="http://schemas.microsoft.com/office/drawing/2014/main" val="20000"/>
                    </a:ext>
                  </a:extLst>
                </a:gridCol>
              </a:tblGrid>
              <a:tr h="871980">
                <a:tc>
                  <a:txBody>
                    <a:bodyPr/>
                    <a:lstStyle/>
                    <a:p>
                      <a:pPr algn="ctr"/>
                      <a:r>
                        <a:rPr lang="en-US" sz="4000" dirty="0" smtClean="0">
                          <a:solidFill>
                            <a:srgbClr val="000000"/>
                          </a:solidFill>
                        </a:rPr>
                        <a:t>Non-examples</a:t>
                      </a:r>
                      <a:endParaRPr lang="en-US" sz="4000" dirty="0">
                        <a:solidFill>
                          <a:srgbClr val="000000"/>
                        </a:solidFill>
                      </a:endParaRPr>
                    </a:p>
                  </a:txBody>
                  <a:tcPr/>
                </a:tc>
                <a:extLst>
                  <a:ext uri="{0D108BD9-81ED-4DB2-BD59-A6C34878D82A}">
                    <a16:rowId xmlns:a16="http://schemas.microsoft.com/office/drawing/2014/main" val="10000"/>
                  </a:ext>
                </a:extLst>
              </a:tr>
              <a:tr h="1939243">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Teacher </a:t>
                      </a:r>
                      <a:r>
                        <a:rPr lang="en-US" sz="3200" i="1" dirty="0">
                          <a:solidFill>
                            <a:srgbClr val="000000"/>
                          </a:solidFill>
                          <a:effectLst/>
                          <a:latin typeface="Cambria"/>
                          <a:ea typeface="Times New Roman"/>
                          <a:cs typeface="Times New Roman"/>
                        </a:rPr>
                        <a:t>moves in predictable patterns </a:t>
                      </a:r>
                      <a:r>
                        <a:rPr lang="en-US" sz="3200" dirty="0">
                          <a:solidFill>
                            <a:srgbClr val="000000"/>
                          </a:solidFill>
                          <a:effectLst/>
                          <a:latin typeface="Cambria"/>
                          <a:ea typeface="Times New Roman"/>
                          <a:cs typeface="Times New Roman"/>
                        </a:rPr>
                        <a:t>throughout the day (e.g., walks the rows in the same manner each period).</a:t>
                      </a:r>
                      <a:endParaRPr lang="en-US" sz="3200"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1"/>
                  </a:ext>
                </a:extLst>
              </a:tr>
              <a:tr h="1939243">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Teacher stops and talks with a student or group of students for an extended period of time </a:t>
                      </a:r>
                      <a:r>
                        <a:rPr lang="en-US" sz="3200" i="1" dirty="0">
                          <a:solidFill>
                            <a:srgbClr val="000000"/>
                          </a:solidFill>
                          <a:effectLst/>
                          <a:latin typeface="Cambria"/>
                          <a:ea typeface="Times New Roman"/>
                          <a:cs typeface="Times New Roman"/>
                        </a:rPr>
                        <a:t>without scanning</a:t>
                      </a:r>
                      <a:r>
                        <a:rPr lang="en-US" sz="3200" dirty="0">
                          <a:solidFill>
                            <a:srgbClr val="000000"/>
                          </a:solidFill>
                          <a:effectLst/>
                          <a:latin typeface="Cambria"/>
                          <a:ea typeface="Times New Roman"/>
                          <a:cs typeface="Times New Roman"/>
                        </a:rPr>
                        <a:t> the rest of the room or providing any feedback to other students.</a:t>
                      </a:r>
                      <a:endParaRPr lang="en-US" sz="3200"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2"/>
                  </a:ext>
                </a:extLst>
              </a:tr>
              <a:tr h="1939243">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During teacher-led instruction, teacher stands at the front of the classroom attending to and talking about what is being displayed on the </a:t>
                      </a:r>
                      <a:r>
                        <a:rPr lang="en-US" sz="3200" dirty="0" err="1">
                          <a:solidFill>
                            <a:srgbClr val="000000"/>
                          </a:solidFill>
                          <a:effectLst/>
                          <a:latin typeface="Cambria"/>
                          <a:ea typeface="Times New Roman"/>
                          <a:cs typeface="Times New Roman"/>
                        </a:rPr>
                        <a:t>SMARTBoard</a:t>
                      </a:r>
                      <a:r>
                        <a:rPr lang="en-US" sz="3200" dirty="0">
                          <a:solidFill>
                            <a:srgbClr val="000000"/>
                          </a:solidFill>
                          <a:effectLst/>
                          <a:latin typeface="Cambria"/>
                          <a:ea typeface="Times New Roman"/>
                          <a:cs typeface="Times New Roman"/>
                        </a:rPr>
                        <a:t>.</a:t>
                      </a:r>
                      <a:endParaRPr lang="en-US" sz="3200"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8130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Rationale</a:t>
            </a:r>
          </a:p>
        </p:txBody>
      </p:sp>
      <p:sp>
        <p:nvSpPr>
          <p:cNvPr id="154" name="Shape 154"/>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buClr>
                <a:schemeClr val="accent6"/>
              </a:buClr>
              <a:buSzPct val="98333"/>
              <a:buFont typeface="Wingdings" charset="2"/>
              <a:buChar char="§"/>
            </a:pPr>
            <a:r>
              <a:rPr lang="en-US" sz="2950" b="0" i="0" u="none" strike="noStrike" cap="none" baseline="0" dirty="0">
                <a:solidFill>
                  <a:srgbClr val="1D2A53"/>
                </a:solidFill>
                <a:ea typeface="Calibri"/>
                <a:sym typeface="Calibri"/>
              </a:rPr>
              <a:t>Allows for the provision of immediate learning assistance to students</a:t>
            </a:r>
          </a:p>
          <a:p>
            <a:pPr marL="457200" marR="0" lvl="0" indent="-457200" algn="l" rtl="0">
              <a:lnSpc>
                <a:spcPct val="80000"/>
              </a:lnSpc>
              <a:spcBef>
                <a:spcPts val="590"/>
              </a:spcBef>
              <a:buClr>
                <a:schemeClr val="accent6"/>
              </a:buClr>
              <a:buSzPct val="98333"/>
              <a:buFont typeface="Wingdings" charset="2"/>
              <a:buChar char="§"/>
            </a:pPr>
            <a:r>
              <a:rPr lang="en-US" sz="2950" b="0" i="0" u="none" strike="noStrike" cap="none" baseline="0" dirty="0">
                <a:solidFill>
                  <a:srgbClr val="1D2A53"/>
                </a:solidFill>
                <a:ea typeface="Calibri"/>
                <a:sym typeface="Calibri"/>
              </a:rPr>
              <a:t>Increases student engagement</a:t>
            </a:r>
          </a:p>
          <a:p>
            <a:pPr marL="457200" marR="0" lvl="0" indent="-457200" algn="l" rtl="0">
              <a:lnSpc>
                <a:spcPct val="80000"/>
              </a:lnSpc>
              <a:spcBef>
                <a:spcPts val="590"/>
              </a:spcBef>
              <a:buClr>
                <a:schemeClr val="accent6"/>
              </a:buClr>
              <a:buSzPct val="98333"/>
              <a:buFont typeface="Wingdings" charset="2"/>
              <a:buChar char="§"/>
            </a:pPr>
            <a:r>
              <a:rPr lang="en-US" sz="2950" b="0" i="0" u="none" strike="noStrike" cap="none" baseline="0" dirty="0">
                <a:solidFill>
                  <a:srgbClr val="1D2A53"/>
                </a:solidFill>
                <a:ea typeface="Calibri"/>
                <a:sym typeface="Calibri"/>
              </a:rPr>
              <a:t>Reduces inappropriate behavior; increases </a:t>
            </a:r>
            <a:r>
              <a:rPr lang="en-US" sz="2950" b="0" i="0" u="none" strike="noStrike" cap="none" baseline="0" dirty="0" smtClean="0">
                <a:solidFill>
                  <a:srgbClr val="1D2A53"/>
                </a:solidFill>
                <a:ea typeface="Calibri"/>
                <a:sym typeface="Calibri"/>
              </a:rPr>
              <a:t>appropriate behavior</a:t>
            </a:r>
            <a:endParaRPr lang="en-US" sz="2950" b="0" i="0" u="none" strike="noStrike" cap="none" baseline="0" dirty="0">
              <a:solidFill>
                <a:srgbClr val="1D2A53"/>
              </a:solidFill>
              <a:ea typeface="Calibri"/>
              <a:sym typeface="Calibri"/>
            </a:endParaRPr>
          </a:p>
          <a:p>
            <a:pPr marL="457200" marR="0" lvl="0" indent="-457200" algn="l" rtl="0">
              <a:lnSpc>
                <a:spcPct val="80000"/>
              </a:lnSpc>
              <a:spcBef>
                <a:spcPts val="590"/>
              </a:spcBef>
              <a:buClr>
                <a:schemeClr val="accent6"/>
              </a:buClr>
              <a:buSzPct val="98333"/>
              <a:buFont typeface="Wingdings" charset="2"/>
              <a:buChar char="§"/>
            </a:pPr>
            <a:r>
              <a:rPr lang="en-US" sz="2950" b="0" i="0" u="none" strike="noStrike" cap="none" baseline="0" dirty="0">
                <a:solidFill>
                  <a:srgbClr val="1D2A53"/>
                </a:solidFill>
                <a:ea typeface="Calibri"/>
                <a:sym typeface="Calibri"/>
              </a:rPr>
              <a:t>Provides knowledge on whether students are using expectations</a:t>
            </a:r>
          </a:p>
          <a:p>
            <a:pPr marL="457200" marR="0" lvl="0" indent="-457200" algn="l" rtl="0">
              <a:lnSpc>
                <a:spcPct val="80000"/>
              </a:lnSpc>
              <a:spcBef>
                <a:spcPts val="590"/>
              </a:spcBef>
              <a:buClr>
                <a:schemeClr val="accent6"/>
              </a:buClr>
              <a:buSzPct val="98333"/>
              <a:buFont typeface="Wingdings" charset="2"/>
              <a:buChar char="§"/>
            </a:pPr>
            <a:r>
              <a:rPr lang="en-US" sz="2950" b="0" i="0" u="none" strike="noStrike" cap="none" baseline="0" dirty="0">
                <a:solidFill>
                  <a:srgbClr val="1D2A53"/>
                </a:solidFill>
                <a:ea typeface="Calibri"/>
                <a:sym typeface="Calibri"/>
              </a:rPr>
              <a:t>Allows for frequent use of encouragement</a:t>
            </a:r>
          </a:p>
          <a:p>
            <a:pPr marL="457200" marR="0" lvl="0" indent="-457200" algn="l" rtl="0">
              <a:lnSpc>
                <a:spcPct val="80000"/>
              </a:lnSpc>
              <a:spcBef>
                <a:spcPts val="590"/>
              </a:spcBef>
              <a:buClr>
                <a:schemeClr val="accent6"/>
              </a:buClr>
              <a:buSzPct val="98333"/>
              <a:buFont typeface="Wingdings" charset="2"/>
              <a:buChar char="§"/>
            </a:pPr>
            <a:r>
              <a:rPr lang="en-US" sz="2950" b="0" i="0" u="none" strike="noStrike" cap="none" baseline="0" dirty="0">
                <a:solidFill>
                  <a:srgbClr val="1D2A53"/>
                </a:solidFill>
                <a:ea typeface="Calibri"/>
                <a:sym typeface="Calibri"/>
              </a:rPr>
              <a:t>Allows for timely correction of behavioral errors</a:t>
            </a:r>
          </a:p>
          <a:p>
            <a:pPr marL="457200" marR="0" lvl="0" indent="-457200" algn="l" rtl="0">
              <a:lnSpc>
                <a:spcPct val="80000"/>
              </a:lnSpc>
              <a:spcBef>
                <a:spcPts val="590"/>
              </a:spcBef>
              <a:buClr>
                <a:schemeClr val="accent6"/>
              </a:buClr>
              <a:buSzPct val="98333"/>
              <a:buFont typeface="Wingdings" charset="2"/>
              <a:buChar char="§"/>
            </a:pPr>
            <a:r>
              <a:rPr lang="en-US" sz="2950" b="0" i="0" u="none" strike="noStrike" cap="none" baseline="0" dirty="0">
                <a:solidFill>
                  <a:srgbClr val="1D2A53"/>
                </a:solidFill>
                <a:ea typeface="Calibri"/>
                <a:sym typeface="Calibri"/>
              </a:rPr>
              <a:t>Builds positive adult-student </a:t>
            </a:r>
            <a:r>
              <a:rPr lang="en-US" sz="2950" b="0" i="0" u="none" strike="noStrike" cap="none" baseline="0" dirty="0" smtClean="0">
                <a:solidFill>
                  <a:srgbClr val="1D2A53"/>
                </a:solidFill>
                <a:ea typeface="Calibri"/>
                <a:sym typeface="Calibri"/>
              </a:rPr>
              <a:t>relationships</a:t>
            </a:r>
            <a:endParaRPr lang="en-US" sz="2950" b="0" i="0" u="none" strike="noStrike" cap="none" baseline="0" dirty="0">
              <a:solidFill>
                <a:srgbClr val="1D2A53"/>
              </a:solidFill>
              <a:ea typeface="Calibri"/>
              <a:sym typeface="Calibri"/>
            </a:endParaRPr>
          </a:p>
          <a:p>
            <a:pPr marL="0" marR="0" lvl="0" indent="0" algn="l" rtl="0">
              <a:lnSpc>
                <a:spcPct val="80000"/>
              </a:lnSpc>
              <a:spcBef>
                <a:spcPts val="592"/>
              </a:spcBef>
              <a:buClr>
                <a:schemeClr val="dk1"/>
              </a:buClr>
              <a:buFont typeface="Arial"/>
              <a:buNone/>
            </a:pPr>
            <a:endParaRPr sz="2950" b="0" i="0" u="none" strike="noStrike" cap="none" baseline="0" dirty="0">
              <a:solidFill>
                <a:schemeClr val="dk1"/>
              </a:solidFill>
              <a:latin typeface="Calibri"/>
              <a:ea typeface="Calibri"/>
              <a:cs typeface="Calibri"/>
              <a:sym typeface="Calibri"/>
            </a:endParaRPr>
          </a:p>
          <a:p>
            <a:pPr marL="342900" marR="0" lvl="0" indent="-154940" algn="l" rtl="0">
              <a:lnSpc>
                <a:spcPct val="80000"/>
              </a:lnSpc>
              <a:spcBef>
                <a:spcPts val="592"/>
              </a:spcBef>
              <a:buClr>
                <a:schemeClr val="dk1"/>
              </a:buClr>
              <a:buFont typeface="Arial"/>
              <a:buNone/>
            </a:pPr>
            <a:endParaRPr sz="295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842882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3" name="Shape 123"/>
          <p:cNvSpPr txBox="1">
            <a:spLocks noGrp="1"/>
          </p:cNvSpPr>
          <p:nvPr>
            <p:ph type="title"/>
          </p:nvPr>
        </p:nvSpPr>
        <p:spPr>
          <a:xfrm>
            <a:off x="1019592" y="1094500"/>
            <a:ext cx="2271337" cy="1648937"/>
          </a:xfrm>
          <a:prstGeom prst="rect">
            <a:avLst/>
          </a:prstGeom>
          <a:solidFill>
            <a:schemeClr val="bg2">
              <a:lumMod val="75000"/>
              <a:alpha val="30000"/>
            </a:schemeClr>
          </a:solidFill>
          <a:ln>
            <a:noFill/>
          </a:ln>
        </p:spPr>
        <p:txBody>
          <a:bodyPr lIns="68568" tIns="34274" rIns="68568" bIns="34274" anchor="ctr" anchorCtr="0">
            <a:noAutofit/>
          </a:bodyPr>
          <a:lstStyle/>
          <a:p>
            <a:r>
              <a:rPr lang="en-US" sz="2400" b="1" dirty="0" smtClean="0">
                <a:solidFill>
                  <a:srgbClr val="000000"/>
                </a:solidFill>
                <a:latin typeface="Questrial"/>
                <a:ea typeface="Questrial"/>
                <a:cs typeface="Questrial"/>
                <a:sym typeface="Questrial"/>
              </a:rPr>
              <a:t>Positive </a:t>
            </a:r>
            <a:r>
              <a:rPr lang="en-US" sz="2400" b="1" dirty="0">
                <a:solidFill>
                  <a:srgbClr val="000000"/>
                </a:solidFill>
                <a:latin typeface="Questrial"/>
                <a:ea typeface="Questrial"/>
                <a:cs typeface="Questrial"/>
                <a:sym typeface="Questrial"/>
              </a:rPr>
              <a:t>Classroom Behavioral Supports</a:t>
            </a:r>
            <a:endParaRPr lang="en-US" sz="2400" b="1" u="sng" dirty="0">
              <a:solidFill>
                <a:srgbClr val="000000"/>
              </a:solidFill>
              <a:latin typeface="Questrial"/>
              <a:ea typeface="Questrial"/>
              <a:cs typeface="Questrial"/>
              <a:sym typeface="Questrial"/>
            </a:endParaRPr>
          </a:p>
        </p:txBody>
      </p:sp>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b="1" dirty="0" smtClean="0">
                <a:solidFill>
                  <a:srgbClr val="FF6600"/>
                </a:solidFill>
                <a:latin typeface="Questrial"/>
                <a:ea typeface="Questrial"/>
                <a:cs typeface="Questrial"/>
                <a:sym typeface="Questrial"/>
              </a:rPr>
              <a:t>Define and Teach Rules </a:t>
            </a:r>
            <a:r>
              <a:rPr lang="en-US" sz="1800" b="1" dirty="0">
                <a:solidFill>
                  <a:srgbClr val="FF6600"/>
                </a:solidFill>
                <a:latin typeface="Questrial"/>
                <a:ea typeface="Questrial"/>
                <a:cs typeface="Questrial"/>
                <a:sym typeface="Questrial"/>
              </a:rPr>
              <a:t>and Routines aligned with </a:t>
            </a:r>
            <a:r>
              <a:rPr lang="en-US" sz="1800" b="1" dirty="0" smtClean="0">
                <a:solidFill>
                  <a:srgbClr val="FF6600"/>
                </a:solidFill>
                <a:latin typeface="Questrial"/>
                <a:ea typeface="Questrial"/>
                <a:cs typeface="Questrial"/>
                <a:sym typeface="Questrial"/>
              </a:rPr>
              <a:t>School</a:t>
            </a:r>
            <a:r>
              <a:rPr lang="en-US" sz="1800" b="1" dirty="0">
                <a:solidFill>
                  <a:srgbClr val="FF6600"/>
                </a:solidFill>
                <a:latin typeface="Questrial"/>
                <a:ea typeface="Questrial"/>
                <a:cs typeface="Questrial"/>
                <a:sym typeface="Questrial"/>
              </a:rPr>
              <a:t>-wide </a:t>
            </a:r>
            <a:r>
              <a:rPr lang="en-US" sz="1800" b="1" dirty="0" smtClean="0">
                <a:solidFill>
                  <a:srgbClr val="FF6600"/>
                </a:solidFill>
                <a:latin typeface="Questrial"/>
                <a:ea typeface="Questrial"/>
                <a:cs typeface="Questrial"/>
                <a:sym typeface="Questrial"/>
              </a:rPr>
              <a:t>Expectations (Classroom Matrix)</a:t>
            </a:r>
            <a:endParaRPr lang="en-US" sz="1800" b="1" dirty="0">
              <a:solidFill>
                <a:srgbClr val="FF6600"/>
              </a:solidFill>
              <a:latin typeface="Questrial"/>
              <a:ea typeface="Questrial"/>
              <a:cs typeface="Questrial"/>
              <a:sym typeface="Questrial"/>
            </a:endParaRPr>
          </a:p>
          <a:p>
            <a:pPr marL="287331" indent="-287331">
              <a:spcBef>
                <a:spcPts val="1500"/>
              </a:spcBef>
              <a:buClr>
                <a:schemeClr val="dk2"/>
              </a:buClr>
              <a:buFont typeface="Noto Sans Symbols"/>
              <a:buAutoNum type="arabicPeriod"/>
            </a:pPr>
            <a:r>
              <a:rPr lang="en-US" sz="1800" dirty="0" smtClean="0">
                <a:solidFill>
                  <a:schemeClr val="dk2"/>
                </a:solidFill>
                <a:latin typeface="Questrial"/>
                <a:ea typeface="Questrial"/>
                <a:cs typeface="Questrial"/>
                <a:sym typeface="Questrial"/>
              </a:rPr>
              <a:t>Identify Continuum of Practices for Responding to Behavior</a:t>
            </a:r>
          </a:p>
          <a:p>
            <a:pPr marL="287331" indent="-287331">
              <a:spcBef>
                <a:spcPts val="15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Arrange physical space to prompt appropriate behavior</a:t>
            </a:r>
          </a:p>
          <a:p>
            <a:pPr marL="287331" indent="-287331">
              <a:spcBef>
                <a:spcPts val="1500"/>
              </a:spcBef>
              <a:buClr>
                <a:schemeClr val="dk2"/>
              </a:buClr>
              <a:buFont typeface="Noto Sans Symbols"/>
              <a:buAutoNum type="arabicPeriod"/>
            </a:pPr>
            <a:r>
              <a:rPr lang="en-US" sz="1800" dirty="0" smtClean="0">
                <a:solidFill>
                  <a:schemeClr val="tx2"/>
                </a:solidFill>
                <a:latin typeface="Questrial"/>
                <a:ea typeface="Questrial"/>
                <a:cs typeface="Questrial"/>
                <a:sym typeface="Questrial"/>
              </a:rPr>
              <a:t>Employ </a:t>
            </a:r>
            <a:r>
              <a:rPr lang="en-US" sz="1800" dirty="0">
                <a:solidFill>
                  <a:schemeClr val="tx2"/>
                </a:solidFill>
                <a:latin typeface="Questrial"/>
                <a:ea typeface="Questrial"/>
                <a:cs typeface="Questrial"/>
                <a:sym typeface="Questrial"/>
              </a:rPr>
              <a:t>Active </a:t>
            </a:r>
            <a:r>
              <a:rPr lang="en-US" sz="1800" dirty="0">
                <a:solidFill>
                  <a:schemeClr val="dk2"/>
                </a:solidFill>
                <a:latin typeface="Questrial"/>
                <a:ea typeface="Questrial"/>
                <a:cs typeface="Questrial"/>
                <a:sym typeface="Questrial"/>
              </a:rPr>
              <a:t>Supervision</a:t>
            </a:r>
          </a:p>
          <a:p>
            <a:pPr marL="287331" indent="-287331">
              <a:spcBef>
                <a:spcPts val="1500"/>
              </a:spcBef>
              <a:buClr>
                <a:schemeClr val="dk2"/>
              </a:buClr>
              <a:buFont typeface="Arial"/>
              <a:buAutoNum type="arabicPeriod"/>
            </a:pPr>
            <a:r>
              <a:rPr lang="en-US" sz="1800" dirty="0" smtClean="0">
                <a:solidFill>
                  <a:schemeClr val="dk2"/>
                </a:solidFill>
                <a:latin typeface="Questrial"/>
                <a:ea typeface="Questrial"/>
                <a:cs typeface="Questrial"/>
                <a:sym typeface="Questrial"/>
              </a:rPr>
              <a:t>Develop Class</a:t>
            </a:r>
            <a:r>
              <a:rPr lang="en-US" sz="1800" dirty="0">
                <a:solidFill>
                  <a:schemeClr val="dk2"/>
                </a:solidFill>
                <a:latin typeface="Questrial"/>
                <a:ea typeface="Questrial"/>
                <a:cs typeface="Questrial"/>
                <a:sym typeface="Questrial"/>
              </a:rPr>
              <a:t>-Wide Group </a:t>
            </a:r>
            <a:r>
              <a:rPr lang="en-US" sz="1800" dirty="0" smtClean="0">
                <a:solidFill>
                  <a:schemeClr val="dk2"/>
                </a:solidFill>
                <a:latin typeface="Questrial"/>
                <a:ea typeface="Questrial"/>
                <a:cs typeface="Questrial"/>
                <a:sym typeface="Questrial"/>
              </a:rPr>
              <a:t>Contingencies</a:t>
            </a:r>
            <a:endParaRPr lang="en-US" sz="1800" dirty="0">
              <a:solidFill>
                <a:schemeClr val="dk2"/>
              </a:solidFill>
              <a:latin typeface="Questrial"/>
              <a:ea typeface="Questrial"/>
              <a:cs typeface="Questrial"/>
              <a:sym typeface="Questrial"/>
            </a:endParaRP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Provide Multiple Opportunities to Respond</a:t>
            </a:r>
          </a:p>
        </p:txBody>
      </p:sp>
      <p:pic>
        <p:nvPicPr>
          <p:cNvPr id="2" name="Picture 1" descr="Screen Shot 2017-12-02 at 4.01.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2" y="23392"/>
            <a:ext cx="1274161" cy="1319344"/>
          </a:xfrm>
          <a:prstGeom prst="rect">
            <a:avLst/>
          </a:prstGeom>
        </p:spPr>
      </p:pic>
    </p:spTree>
    <p:extLst>
      <p:ext uri="{BB962C8B-B14F-4D97-AF65-F5344CB8AC3E}">
        <p14:creationId xmlns:p14="http://schemas.microsoft.com/office/powerpoint/2010/main" val="4982130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Data:  Fluency and Fidelity</a:t>
            </a:r>
          </a:p>
        </p:txBody>
      </p:sp>
      <p:sp>
        <p:nvSpPr>
          <p:cNvPr id="3" name="Content Placeholder 2"/>
          <p:cNvSpPr>
            <a:spLocks noGrp="1"/>
          </p:cNvSpPr>
          <p:nvPr>
            <p:ph idx="1"/>
          </p:nvPr>
        </p:nvSpPr>
        <p:spPr/>
        <p:txBody>
          <a:bodyPr>
            <a:normAutofit fontScale="92500" lnSpcReduction="20000"/>
          </a:bodyPr>
          <a:lstStyle/>
          <a:p>
            <a:r>
              <a:rPr lang="en-US" dirty="0" smtClean="0"/>
              <a:t>Provide snapshots to staff members and ask them to chose an option for data collection on active supervision</a:t>
            </a:r>
          </a:p>
          <a:p>
            <a:pPr lvl="1"/>
            <a:r>
              <a:rPr lang="en-US" dirty="0" smtClean="0"/>
              <a:t>Use snapshot to conduct self-assessment. Focus on a predictable time of the day when problems are occurring. Check on fluency with 3 components (moving, scanning, interacting)</a:t>
            </a:r>
          </a:p>
          <a:p>
            <a:pPr lvl="1"/>
            <a:r>
              <a:rPr lang="en-US" dirty="0" smtClean="0"/>
              <a:t>Invite a buddy/peer to observe active supervision during a challenging time, assess, and provide feedback</a:t>
            </a:r>
          </a:p>
          <a:p>
            <a:pPr lvl="1"/>
            <a:r>
              <a:rPr lang="en-US" dirty="0" smtClean="0"/>
              <a:t>Ask team members and/or coaches to conduct learning walks to assess active supervision</a:t>
            </a:r>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12529953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Users\Cathy\AppData\Local\Microsoft\Windows\Temporary Internet Files\Content.IE5\2SHFKYC0\MP900409483[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 name="Shape 122"/>
          <p:cNvSpPr txBox="1">
            <a:spLocks/>
          </p:cNvSpPr>
          <p:nvPr/>
        </p:nvSpPr>
        <p:spPr>
          <a:xfrm>
            <a:off x="6213653" y="0"/>
            <a:ext cx="2930347" cy="6858001"/>
          </a:xfrm>
          <a:prstGeom prst="rect">
            <a:avLst/>
          </a:prstGeom>
          <a:solidFill>
            <a:srgbClr val="FFFFFF">
              <a:alpha val="69803"/>
            </a:srgbClr>
          </a:solidFill>
          <a:ln>
            <a:noFill/>
          </a:ln>
        </p:spPr>
        <p:txBody>
          <a:bodyPr lIns="91423" tIns="45699" rIns="91423" bIns="45699" anchor="ctr"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pPr marL="287331" indent="-287331">
              <a:spcBef>
                <a:spcPts val="600"/>
              </a:spcBef>
              <a:buClr>
                <a:schemeClr val="dk2"/>
              </a:buClr>
              <a:buFont typeface="Noto Sans Symbols"/>
              <a:buAutoNum type="arabicPeriod"/>
            </a:pPr>
            <a:r>
              <a:rPr lang="en-US" sz="1800" dirty="0">
                <a:solidFill>
                  <a:schemeClr val="tx2"/>
                </a:solidFill>
                <a:latin typeface="Questrial"/>
                <a:ea typeface="Questrial"/>
                <a:cs typeface="Questrial"/>
                <a:sym typeface="Questrial"/>
              </a:rPr>
              <a:t>Define and Teach Rules and Routines aligned with  School-wide Expectations (Classroom Matrix)</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Identify Continuum of Practices for Responding to Behavior</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Arrange orderly physical environment</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Employ Active Supervision</a:t>
            </a:r>
          </a:p>
          <a:p>
            <a:pPr marL="287331" indent="-287331">
              <a:spcBef>
                <a:spcPts val="1500"/>
              </a:spcBef>
              <a:buClr>
                <a:schemeClr val="dk2"/>
              </a:buClr>
              <a:buFont typeface="Arial"/>
              <a:buAutoNum type="arabicPeriod"/>
            </a:pPr>
            <a:r>
              <a:rPr lang="en-US" sz="1800" b="1" dirty="0">
                <a:solidFill>
                  <a:srgbClr val="E46C0A"/>
                </a:solidFill>
                <a:latin typeface="Questrial"/>
                <a:ea typeface="Questrial"/>
                <a:cs typeface="Questrial"/>
                <a:sym typeface="Questrial"/>
              </a:rPr>
              <a:t>Develop Class-Wide Group Contingencies</a:t>
            </a:r>
          </a:p>
          <a:p>
            <a:pPr marL="287331" indent="-287331">
              <a:spcBef>
                <a:spcPts val="1500"/>
              </a:spcBef>
              <a:buClr>
                <a:schemeClr val="dk2"/>
              </a:buClr>
              <a:buFont typeface="Noto Sans Symbols"/>
              <a:buAutoNum type="arabicPeriod"/>
            </a:pPr>
            <a:r>
              <a:rPr lang="en-US" sz="1800" dirty="0">
                <a:solidFill>
                  <a:schemeClr val="dk2"/>
                </a:solidFill>
                <a:latin typeface="Questrial"/>
                <a:ea typeface="Questrial"/>
                <a:cs typeface="Questrial"/>
                <a:sym typeface="Questrial"/>
              </a:rPr>
              <a:t>Provide Multiple Opportunities to Respond</a:t>
            </a:r>
          </a:p>
        </p:txBody>
      </p:sp>
      <p:sp>
        <p:nvSpPr>
          <p:cNvPr id="8" name="Shape 123"/>
          <p:cNvSpPr txBox="1">
            <a:spLocks/>
          </p:cNvSpPr>
          <p:nvPr/>
        </p:nvSpPr>
        <p:spPr>
          <a:xfrm>
            <a:off x="867192" y="1184172"/>
            <a:ext cx="2271337" cy="1648937"/>
          </a:xfrm>
          <a:prstGeom prst="rect">
            <a:avLst/>
          </a:prstGeom>
          <a:solidFill>
            <a:schemeClr val="bg2">
              <a:lumMod val="75000"/>
              <a:alpha val="30000"/>
            </a:schemeClr>
          </a:solidFill>
          <a:ln>
            <a:noFill/>
          </a:ln>
        </p:spPr>
        <p:txBody>
          <a:bodyPr vert="horz" lIns="68568" tIns="34274" rIns="68568" bIns="34274"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0000"/>
                </a:solidFill>
                <a:latin typeface="Questrial"/>
                <a:ea typeface="Questrial"/>
                <a:cs typeface="Questrial"/>
                <a:sym typeface="Questrial"/>
              </a:rPr>
              <a:t>Positive Classroom Behavioral Supports</a:t>
            </a:r>
            <a:endParaRPr lang="en-US" sz="2400" b="1" u="sng" dirty="0">
              <a:solidFill>
                <a:srgbClr val="000000"/>
              </a:solidFill>
              <a:latin typeface="Questrial"/>
              <a:ea typeface="Questrial"/>
              <a:cs typeface="Questrial"/>
              <a:sym typeface="Questrial"/>
            </a:endParaRPr>
          </a:p>
        </p:txBody>
      </p:sp>
      <p:pic>
        <p:nvPicPr>
          <p:cNvPr id="9" name="Picture 8" descr="Screen Shot 2017-12-02 at 4.01.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3" y="23392"/>
            <a:ext cx="1089442" cy="1128075"/>
          </a:xfrm>
          <a:prstGeom prst="rect">
            <a:avLst/>
          </a:prstGeom>
        </p:spPr>
      </p:pic>
    </p:spTree>
    <p:extLst>
      <p:ext uri="{BB962C8B-B14F-4D97-AF65-F5344CB8AC3E}">
        <p14:creationId xmlns:p14="http://schemas.microsoft.com/office/powerpoint/2010/main" val="16510681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a:bodyPr>
          <a:lstStyle/>
          <a:p>
            <a:r>
              <a:rPr lang="en-US" b="1" dirty="0" smtClean="0">
                <a:solidFill>
                  <a:srgbClr val="1F497D"/>
                </a:solidFill>
              </a:rPr>
              <a:t>Group </a:t>
            </a:r>
            <a:r>
              <a:rPr lang="en-US" b="1" dirty="0">
                <a:solidFill>
                  <a:srgbClr val="1F497D"/>
                </a:solidFill>
              </a:rPr>
              <a:t>Contingencies</a:t>
            </a:r>
          </a:p>
        </p:txBody>
      </p:sp>
      <p:sp>
        <p:nvSpPr>
          <p:cNvPr id="54274" name="Content Placeholder 2"/>
          <p:cNvSpPr>
            <a:spLocks noGrp="1"/>
          </p:cNvSpPr>
          <p:nvPr>
            <p:ph idx="1"/>
          </p:nvPr>
        </p:nvSpPr>
        <p:spPr/>
        <p:txBody>
          <a:bodyPr>
            <a:normAutofit/>
          </a:bodyPr>
          <a:lstStyle/>
          <a:p>
            <a:pPr marL="0" indent="0">
              <a:buClr>
                <a:schemeClr val="accent6"/>
              </a:buClr>
              <a:buNone/>
            </a:pPr>
            <a:r>
              <a:rPr lang="en-US" dirty="0"/>
              <a:t>A </a:t>
            </a:r>
            <a:r>
              <a:rPr lang="en-US" b="1" i="1" dirty="0"/>
              <a:t>Group Contingency</a:t>
            </a:r>
            <a:r>
              <a:rPr lang="en-US" dirty="0"/>
              <a:t> is used to acknowledge students for performing a desired behavior, saves time and resources by designing a program for an entire classroom rather than individual students, and encourages positive social interactions between peers</a:t>
            </a:r>
            <a:r>
              <a:rPr lang="en-US" dirty="0" smtClean="0"/>
              <a:t>. </a:t>
            </a:r>
            <a:r>
              <a:rPr lang="en-US" sz="1900" dirty="0" smtClean="0">
                <a:latin typeface="Calibri" charset="0"/>
                <a:ea typeface="MS PGothic" charset="0"/>
              </a:rPr>
              <a:t>(</a:t>
            </a:r>
            <a:r>
              <a:rPr lang="en-US" sz="1900" dirty="0">
                <a:latin typeface="Calibri" charset="0"/>
                <a:ea typeface="MS PGothic" charset="0"/>
              </a:rPr>
              <a:t>Murphy et. al, 2007)</a:t>
            </a:r>
            <a:r>
              <a:rPr lang="en-US" dirty="0">
                <a:latin typeface="Calibri" charset="0"/>
                <a:ea typeface="MS PGothic" charset="0"/>
              </a:rPr>
              <a:t>. </a:t>
            </a:r>
            <a:endParaRPr lang="en-US" dirty="0" smtClean="0">
              <a:latin typeface="Calibri" charset="0"/>
              <a:ea typeface="MS PGothic" charset="0"/>
            </a:endParaRPr>
          </a:p>
          <a:p>
            <a:pPr marL="0" indent="0">
              <a:buFont typeface="Arial" charset="0"/>
              <a:buNone/>
            </a:pPr>
            <a:endParaRPr lang="en-US" dirty="0">
              <a:latin typeface="Calibri" charset="0"/>
              <a:ea typeface="MS PGothic" charset="0"/>
            </a:endParaRPr>
          </a:p>
        </p:txBody>
      </p:sp>
    </p:spTree>
    <p:extLst>
      <p:ext uri="{BB962C8B-B14F-4D97-AF65-F5344CB8AC3E}">
        <p14:creationId xmlns:p14="http://schemas.microsoft.com/office/powerpoint/2010/main" val="34375668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noAutofit/>
          </a:bodyPr>
          <a:lstStyle/>
          <a:p>
            <a:pPr eaLnBrk="1" hangingPunct="1"/>
            <a:r>
              <a:rPr lang="en-US" sz="4000" b="1" dirty="0" smtClean="0">
                <a:solidFill>
                  <a:schemeClr val="tx2"/>
                </a:solidFill>
                <a:ea typeface="MS PGothic" charset="0"/>
              </a:rPr>
              <a:t>Guidelines for Group Contingencies</a:t>
            </a:r>
            <a:endParaRPr lang="en-US" sz="4000" b="1" dirty="0">
              <a:solidFill>
                <a:schemeClr val="tx2"/>
              </a:solidFill>
              <a:ea typeface="MS PGothic" charset="0"/>
            </a:endParaRPr>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Arial" pitchFamily="34" charset="0"/>
              <a:buNone/>
              <a:defRPr/>
            </a:pPr>
            <a:r>
              <a:rPr lang="en-US" dirty="0">
                <a:ea typeface="+mn-ea"/>
                <a:cs typeface="+mn-cs"/>
              </a:rPr>
              <a:t>There are six guidelines for implementing a group contingency: </a:t>
            </a:r>
            <a:endParaRPr lang="en-US" dirty="0" smtClean="0">
              <a:ea typeface="+mn-ea"/>
              <a:cs typeface="+mn-cs"/>
            </a:endParaRPr>
          </a:p>
          <a:p>
            <a:pPr lvl="1" eaLnBrk="1" fontAlgn="auto" hangingPunct="1">
              <a:spcAft>
                <a:spcPts val="0"/>
              </a:spcAft>
              <a:buClr>
                <a:schemeClr val="accent6"/>
              </a:buClr>
              <a:buFont typeface="Arial" pitchFamily="34" charset="0"/>
              <a:buChar char="–"/>
              <a:defRPr/>
            </a:pPr>
            <a:r>
              <a:rPr lang="en-US" dirty="0" smtClean="0">
                <a:ea typeface="+mn-ea"/>
                <a:cs typeface="+mn-cs"/>
              </a:rPr>
              <a:t>choose </a:t>
            </a:r>
            <a:r>
              <a:rPr lang="en-US" dirty="0">
                <a:ea typeface="+mn-ea"/>
                <a:cs typeface="+mn-cs"/>
              </a:rPr>
              <a:t>a powerful </a:t>
            </a:r>
            <a:r>
              <a:rPr lang="en-US" dirty="0" smtClean="0">
                <a:ea typeface="+mn-ea"/>
                <a:cs typeface="+mn-cs"/>
              </a:rPr>
              <a:t>reinforcer</a:t>
            </a:r>
          </a:p>
          <a:p>
            <a:pPr lvl="1" eaLnBrk="1" fontAlgn="auto" hangingPunct="1">
              <a:spcAft>
                <a:spcPts val="0"/>
              </a:spcAft>
              <a:buClr>
                <a:schemeClr val="accent6"/>
              </a:buClr>
              <a:buFont typeface="Arial" pitchFamily="34" charset="0"/>
              <a:buChar char="–"/>
              <a:defRPr/>
            </a:pPr>
            <a:r>
              <a:rPr lang="en-US" dirty="0" smtClean="0">
                <a:ea typeface="+mn-ea"/>
                <a:cs typeface="+mn-cs"/>
              </a:rPr>
              <a:t>determine </a:t>
            </a:r>
            <a:r>
              <a:rPr lang="en-US" dirty="0">
                <a:ea typeface="+mn-ea"/>
                <a:cs typeface="+mn-cs"/>
              </a:rPr>
              <a:t>the behavior to change and collateral behaviors that might be </a:t>
            </a:r>
            <a:r>
              <a:rPr lang="en-US" dirty="0" smtClean="0">
                <a:ea typeface="+mn-ea"/>
                <a:cs typeface="+mn-cs"/>
              </a:rPr>
              <a:t>affected</a:t>
            </a:r>
          </a:p>
          <a:p>
            <a:pPr lvl="1" eaLnBrk="1" fontAlgn="auto" hangingPunct="1">
              <a:spcAft>
                <a:spcPts val="0"/>
              </a:spcAft>
              <a:buClr>
                <a:schemeClr val="accent6"/>
              </a:buClr>
              <a:buFont typeface="Arial" pitchFamily="34" charset="0"/>
              <a:buChar char="–"/>
              <a:defRPr/>
            </a:pPr>
            <a:r>
              <a:rPr lang="en-US" dirty="0" smtClean="0">
                <a:ea typeface="+mn-ea"/>
                <a:cs typeface="+mn-cs"/>
              </a:rPr>
              <a:t>set </a:t>
            </a:r>
            <a:r>
              <a:rPr lang="en-US" dirty="0">
                <a:ea typeface="+mn-ea"/>
                <a:cs typeface="+mn-cs"/>
              </a:rPr>
              <a:t>appropriate performance </a:t>
            </a:r>
            <a:r>
              <a:rPr lang="en-US" dirty="0" smtClean="0">
                <a:ea typeface="+mn-ea"/>
                <a:cs typeface="+mn-cs"/>
              </a:rPr>
              <a:t>criteria</a:t>
            </a:r>
          </a:p>
          <a:p>
            <a:pPr lvl="1" eaLnBrk="1" fontAlgn="auto" hangingPunct="1">
              <a:spcAft>
                <a:spcPts val="0"/>
              </a:spcAft>
              <a:buClr>
                <a:schemeClr val="accent6"/>
              </a:buClr>
              <a:buFont typeface="Arial" pitchFamily="34" charset="0"/>
              <a:buChar char="–"/>
              <a:defRPr/>
            </a:pPr>
            <a:r>
              <a:rPr lang="en-US" dirty="0" smtClean="0">
                <a:ea typeface="+mn-ea"/>
                <a:cs typeface="+mn-cs"/>
              </a:rPr>
              <a:t>combine </a:t>
            </a:r>
            <a:r>
              <a:rPr lang="en-US" dirty="0">
                <a:ea typeface="+mn-ea"/>
                <a:cs typeface="+mn-cs"/>
              </a:rPr>
              <a:t>with other </a:t>
            </a:r>
            <a:r>
              <a:rPr lang="en-US" dirty="0" smtClean="0">
                <a:ea typeface="+mn-ea"/>
                <a:cs typeface="+mn-cs"/>
              </a:rPr>
              <a:t>procedures</a:t>
            </a:r>
          </a:p>
          <a:p>
            <a:pPr lvl="1" eaLnBrk="1" fontAlgn="auto" hangingPunct="1">
              <a:spcAft>
                <a:spcPts val="0"/>
              </a:spcAft>
              <a:buClr>
                <a:schemeClr val="accent6"/>
              </a:buClr>
              <a:buFont typeface="Arial" pitchFamily="34" charset="0"/>
              <a:buChar char="–"/>
              <a:defRPr/>
            </a:pPr>
            <a:r>
              <a:rPr lang="en-US" dirty="0" smtClean="0">
                <a:ea typeface="+mn-ea"/>
                <a:cs typeface="+mn-cs"/>
              </a:rPr>
              <a:t>select </a:t>
            </a:r>
            <a:r>
              <a:rPr lang="en-US" dirty="0">
                <a:ea typeface="+mn-ea"/>
                <a:cs typeface="+mn-cs"/>
              </a:rPr>
              <a:t>the most appropriate group </a:t>
            </a:r>
            <a:r>
              <a:rPr lang="en-US" dirty="0" smtClean="0">
                <a:ea typeface="+mn-ea"/>
                <a:cs typeface="+mn-cs"/>
              </a:rPr>
              <a:t>contingency</a:t>
            </a:r>
          </a:p>
          <a:p>
            <a:pPr lvl="1" eaLnBrk="1" fontAlgn="auto" hangingPunct="1">
              <a:spcAft>
                <a:spcPts val="0"/>
              </a:spcAft>
              <a:buClr>
                <a:schemeClr val="accent6"/>
              </a:buClr>
              <a:buFont typeface="Arial" pitchFamily="34" charset="0"/>
              <a:buChar char="–"/>
              <a:defRPr/>
            </a:pPr>
            <a:r>
              <a:rPr lang="en-US" dirty="0" smtClean="0">
                <a:ea typeface="+mn-ea"/>
                <a:cs typeface="+mn-cs"/>
              </a:rPr>
              <a:t>monitor </a:t>
            </a:r>
            <a:r>
              <a:rPr lang="en-US" dirty="0">
                <a:ea typeface="+mn-ea"/>
                <a:cs typeface="+mn-cs"/>
              </a:rPr>
              <a:t>individual and group </a:t>
            </a:r>
            <a:r>
              <a:rPr lang="en-US" dirty="0" smtClean="0">
                <a:ea typeface="+mn-ea"/>
                <a:cs typeface="+mn-cs"/>
              </a:rPr>
              <a:t>performance</a:t>
            </a:r>
            <a:endParaRPr lang="en-US" dirty="0">
              <a:ea typeface="+mn-ea"/>
              <a:cs typeface="+mn-cs"/>
            </a:endParaRPr>
          </a:p>
          <a:p>
            <a:pPr eaLnBrk="1" fontAlgn="auto" hangingPunct="1">
              <a:spcAft>
                <a:spcPts val="0"/>
              </a:spcAft>
              <a:buFont typeface="Arial" pitchFamily="34" charset="0"/>
              <a:buChar char="•"/>
              <a:defRPr/>
            </a:pPr>
            <a:endParaRPr lang="en-US" dirty="0">
              <a:ea typeface="+mn-ea"/>
              <a:cs typeface="+mn-cs"/>
            </a:endParaRPr>
          </a:p>
        </p:txBody>
      </p:sp>
      <p:sp>
        <p:nvSpPr>
          <p:cNvPr id="60419" name="TextBox 3"/>
          <p:cNvSpPr txBox="1">
            <a:spLocks noChangeArrowheads="1"/>
          </p:cNvSpPr>
          <p:nvPr/>
        </p:nvSpPr>
        <p:spPr bwMode="auto">
          <a:xfrm>
            <a:off x="306086" y="6136415"/>
            <a:ext cx="845691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1400" dirty="0" smtClean="0"/>
              <a:t>PEARSON </a:t>
            </a:r>
            <a:r>
              <a:rPr lang="en-US" sz="1400" dirty="0"/>
              <a:t>online resource to accompany </a:t>
            </a:r>
            <a:r>
              <a:rPr lang="en-US" sz="1400" i="1" dirty="0"/>
              <a:t>Applied Behavior Analysis,</a:t>
            </a:r>
            <a:r>
              <a:rPr lang="en-US" sz="1400" dirty="0"/>
              <a:t> Second Edition</a:t>
            </a:r>
            <a:r>
              <a:rPr lang="en-US" sz="1400" dirty="0" smtClean="0"/>
              <a:t>, </a:t>
            </a:r>
          </a:p>
          <a:p>
            <a:pPr algn="ctr" eaLnBrk="1" hangingPunct="1"/>
            <a:r>
              <a:rPr lang="en-US" sz="1400" dirty="0" smtClean="0"/>
              <a:t>by </a:t>
            </a:r>
            <a:r>
              <a:rPr lang="en-US" sz="1400" b="1" dirty="0"/>
              <a:t>John O. Cooper, Timothy E. Heron, and William L. </a:t>
            </a:r>
            <a:r>
              <a:rPr lang="en-US" sz="1400" b="1" dirty="0" err="1"/>
              <a:t>Heward</a:t>
            </a:r>
            <a:endParaRPr lang="en-US" sz="1400" dirty="0"/>
          </a:p>
        </p:txBody>
      </p:sp>
    </p:spTree>
    <p:extLst>
      <p:ext uri="{BB962C8B-B14F-4D97-AF65-F5344CB8AC3E}">
        <p14:creationId xmlns:p14="http://schemas.microsoft.com/office/powerpoint/2010/main" val="220461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5"/>
            <a:ext cx="8229600" cy="1143000"/>
          </a:xfrm>
        </p:spPr>
        <p:txBody>
          <a:bodyPr/>
          <a:lstStyle/>
          <a:p>
            <a:r>
              <a:rPr lang="en-US" b="1" dirty="0">
                <a:solidFill>
                  <a:srgbClr val="1F497D"/>
                </a:solidFill>
              </a:rPr>
              <a:t>Types of Group Contingencies</a:t>
            </a:r>
          </a:p>
        </p:txBody>
      </p:sp>
      <p:sp>
        <p:nvSpPr>
          <p:cNvPr id="3" name="Text Placeholder 2"/>
          <p:cNvSpPr>
            <a:spLocks noGrp="1"/>
          </p:cNvSpPr>
          <p:nvPr>
            <p:ph type="body" idx="1"/>
          </p:nvPr>
        </p:nvSpPr>
        <p:spPr>
          <a:xfrm>
            <a:off x="177663" y="1264127"/>
            <a:ext cx="8509137" cy="5403006"/>
          </a:xfrm>
        </p:spPr>
        <p:txBody>
          <a:bodyPr/>
          <a:lstStyle/>
          <a:p>
            <a:r>
              <a:rPr lang="en-US" dirty="0" smtClean="0"/>
              <a:t>Dependent (</a:t>
            </a:r>
            <a:r>
              <a:rPr lang="en-US" i="1" dirty="0" smtClean="0"/>
              <a:t>One for all</a:t>
            </a:r>
            <a:r>
              <a:rPr lang="en-US" dirty="0" smtClean="0"/>
              <a:t>)</a:t>
            </a:r>
          </a:p>
          <a:p>
            <a:pPr lvl="1"/>
            <a:r>
              <a:rPr lang="en-US" dirty="0" smtClean="0"/>
              <a:t>The delivery of the group’s reinforcement is contingent on the behavior of one or a few individuals in the group</a:t>
            </a:r>
          </a:p>
          <a:p>
            <a:pPr lvl="1"/>
            <a:r>
              <a:rPr lang="en-US" dirty="0" smtClean="0"/>
              <a:t>“If Joe and Cindy keep their desks organized for 3 days, the entire class will receive new supplies”</a:t>
            </a:r>
          </a:p>
          <a:p>
            <a:r>
              <a:rPr lang="en-US" b="1" dirty="0" smtClean="0">
                <a:solidFill>
                  <a:srgbClr val="FF0000"/>
                </a:solidFill>
              </a:rPr>
              <a:t>Cautions</a:t>
            </a:r>
          </a:p>
          <a:p>
            <a:pPr lvl="1"/>
            <a:r>
              <a:rPr lang="en-US" dirty="0" smtClean="0"/>
              <a:t>Must be sure students </a:t>
            </a:r>
            <a:r>
              <a:rPr lang="en-US" i="1" dirty="0" smtClean="0"/>
              <a:t>can do </a:t>
            </a:r>
            <a:r>
              <a:rPr lang="en-US" dirty="0" smtClean="0"/>
              <a:t>behaviors</a:t>
            </a:r>
          </a:p>
          <a:p>
            <a:pPr lvl="1"/>
            <a:r>
              <a:rPr lang="en-US" dirty="0"/>
              <a:t>Student does not meet expectation and is embarrassed </a:t>
            </a:r>
            <a:r>
              <a:rPr lang="en-US" dirty="0" smtClean="0"/>
              <a:t>and </a:t>
            </a:r>
            <a:r>
              <a:rPr lang="en-US" i="1" dirty="0" smtClean="0"/>
              <a:t>punished</a:t>
            </a:r>
            <a:r>
              <a:rPr lang="en-US" i="1" dirty="0"/>
              <a:t> </a:t>
            </a:r>
            <a:r>
              <a:rPr lang="en-US" i="1" dirty="0" smtClean="0"/>
              <a:t>or rejected</a:t>
            </a:r>
            <a:r>
              <a:rPr lang="en-US" dirty="0" smtClean="0"/>
              <a:t> by their peers  </a:t>
            </a:r>
            <a:endParaRPr lang="en-US" dirty="0"/>
          </a:p>
        </p:txBody>
      </p:sp>
      <p:sp>
        <p:nvSpPr>
          <p:cNvPr id="4" name="TextBox 3"/>
          <p:cNvSpPr txBox="1"/>
          <p:nvPr/>
        </p:nvSpPr>
        <p:spPr>
          <a:xfrm>
            <a:off x="4248804" y="6359356"/>
            <a:ext cx="2409847" cy="307777"/>
          </a:xfrm>
          <a:prstGeom prst="rect">
            <a:avLst/>
          </a:prstGeom>
          <a:noFill/>
        </p:spPr>
        <p:txBody>
          <a:bodyPr wrap="none" rtlCol="0">
            <a:spAutoFit/>
          </a:bodyPr>
          <a:lstStyle/>
          <a:p>
            <a:r>
              <a:rPr lang="en-US" dirty="0" smtClean="0"/>
              <a:t>(</a:t>
            </a:r>
            <a:r>
              <a:rPr lang="en-US" dirty="0" err="1" smtClean="0"/>
              <a:t>Simonsen</a:t>
            </a:r>
            <a:r>
              <a:rPr lang="en-US" dirty="0" smtClean="0"/>
              <a:t> &amp; Meyers, 2015)</a:t>
            </a:r>
            <a:endParaRPr lang="en-US" dirty="0"/>
          </a:p>
        </p:txBody>
      </p:sp>
    </p:spTree>
    <p:extLst>
      <p:ext uri="{BB962C8B-B14F-4D97-AF65-F5344CB8AC3E}">
        <p14:creationId xmlns:p14="http://schemas.microsoft.com/office/powerpoint/2010/main" val="5150349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63"/>
            <a:ext cx="8229600" cy="1143000"/>
          </a:xfrm>
        </p:spPr>
        <p:txBody>
          <a:bodyPr/>
          <a:lstStyle/>
          <a:p>
            <a:r>
              <a:rPr lang="en-US" b="1" dirty="0">
                <a:solidFill>
                  <a:srgbClr val="1F497D"/>
                </a:solidFill>
              </a:rPr>
              <a:t>Types of Group Contingencies</a:t>
            </a:r>
          </a:p>
        </p:txBody>
      </p:sp>
      <p:sp>
        <p:nvSpPr>
          <p:cNvPr id="3" name="Text Placeholder 2"/>
          <p:cNvSpPr>
            <a:spLocks noGrp="1"/>
          </p:cNvSpPr>
          <p:nvPr>
            <p:ph type="body" idx="1"/>
          </p:nvPr>
        </p:nvSpPr>
        <p:spPr>
          <a:xfrm>
            <a:off x="457200" y="1025637"/>
            <a:ext cx="8686800" cy="5622644"/>
          </a:xfrm>
        </p:spPr>
        <p:txBody>
          <a:bodyPr/>
          <a:lstStyle/>
          <a:p>
            <a:r>
              <a:rPr lang="en-US" dirty="0" smtClean="0"/>
              <a:t>Interdependent </a:t>
            </a:r>
            <a:r>
              <a:rPr lang="en-US" dirty="0"/>
              <a:t>(All for </a:t>
            </a:r>
            <a:r>
              <a:rPr lang="en-US" dirty="0" smtClean="0"/>
              <a:t>one)</a:t>
            </a:r>
          </a:p>
          <a:p>
            <a:pPr lvl="1"/>
            <a:r>
              <a:rPr lang="en-US" dirty="0" smtClean="0"/>
              <a:t>The delivery of the reinforcement depends on every student in the group meeting the criteria for reinforcement</a:t>
            </a:r>
          </a:p>
          <a:p>
            <a:pPr lvl="1"/>
            <a:r>
              <a:rPr lang="en-US" dirty="0" smtClean="0"/>
              <a:t>If </a:t>
            </a:r>
            <a:r>
              <a:rPr lang="en-US" dirty="0"/>
              <a:t>entire class completes the goal they all get a </a:t>
            </a:r>
            <a:r>
              <a:rPr lang="en-US" dirty="0" smtClean="0"/>
              <a:t>reinforcement</a:t>
            </a:r>
          </a:p>
          <a:p>
            <a:r>
              <a:rPr lang="en-US" b="1" dirty="0" smtClean="0">
                <a:solidFill>
                  <a:srgbClr val="FF0000"/>
                </a:solidFill>
              </a:rPr>
              <a:t>Cautions</a:t>
            </a:r>
          </a:p>
          <a:p>
            <a:pPr lvl="1"/>
            <a:r>
              <a:rPr lang="en-US" dirty="0"/>
              <a:t>Student does not meet expectation and is embarrassed and </a:t>
            </a:r>
            <a:r>
              <a:rPr lang="en-US" i="1" dirty="0"/>
              <a:t>punished or rejected</a:t>
            </a:r>
            <a:r>
              <a:rPr lang="en-US" dirty="0"/>
              <a:t> by their peers  </a:t>
            </a:r>
            <a:endParaRPr lang="en-US" dirty="0" smtClean="0"/>
          </a:p>
          <a:p>
            <a:pPr lvl="1"/>
            <a:r>
              <a:rPr lang="en-US" dirty="0" smtClean="0"/>
              <a:t>Student not interested in reinforcement or in helping peers</a:t>
            </a:r>
            <a:endParaRPr lang="en-US" dirty="0"/>
          </a:p>
        </p:txBody>
      </p:sp>
      <p:sp>
        <p:nvSpPr>
          <p:cNvPr id="4" name="TextBox 3"/>
          <p:cNvSpPr txBox="1"/>
          <p:nvPr/>
        </p:nvSpPr>
        <p:spPr>
          <a:xfrm>
            <a:off x="4248804" y="6359356"/>
            <a:ext cx="2409847" cy="307777"/>
          </a:xfrm>
          <a:prstGeom prst="rect">
            <a:avLst/>
          </a:prstGeom>
          <a:noFill/>
        </p:spPr>
        <p:txBody>
          <a:bodyPr wrap="none" rtlCol="0">
            <a:spAutoFit/>
          </a:bodyPr>
          <a:lstStyle/>
          <a:p>
            <a:r>
              <a:rPr lang="en-US" dirty="0" smtClean="0"/>
              <a:t>(</a:t>
            </a:r>
            <a:r>
              <a:rPr lang="en-US" dirty="0" err="1" smtClean="0"/>
              <a:t>Simonsen</a:t>
            </a:r>
            <a:r>
              <a:rPr lang="en-US" dirty="0" smtClean="0"/>
              <a:t> &amp; Meyers, 2015)</a:t>
            </a:r>
            <a:endParaRPr lang="en-US" dirty="0"/>
          </a:p>
        </p:txBody>
      </p:sp>
    </p:spTree>
    <p:extLst>
      <p:ext uri="{BB962C8B-B14F-4D97-AF65-F5344CB8AC3E}">
        <p14:creationId xmlns:p14="http://schemas.microsoft.com/office/powerpoint/2010/main" val="2393233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431"/>
            <a:ext cx="8229600" cy="1143000"/>
          </a:xfrm>
        </p:spPr>
        <p:txBody>
          <a:bodyPr/>
          <a:lstStyle/>
          <a:p>
            <a:pPr algn="l"/>
            <a:r>
              <a:rPr lang="en-US" b="1" dirty="0">
                <a:solidFill>
                  <a:srgbClr val="1F497D"/>
                </a:solidFill>
              </a:rPr>
              <a:t>Types of Group Contingencies</a:t>
            </a:r>
          </a:p>
        </p:txBody>
      </p:sp>
      <p:sp>
        <p:nvSpPr>
          <p:cNvPr id="3" name="Text Placeholder 2"/>
          <p:cNvSpPr>
            <a:spLocks noGrp="1"/>
          </p:cNvSpPr>
          <p:nvPr>
            <p:ph type="body" idx="1"/>
          </p:nvPr>
        </p:nvSpPr>
        <p:spPr>
          <a:xfrm>
            <a:off x="151203" y="1040834"/>
            <a:ext cx="8830253" cy="5596062"/>
          </a:xfrm>
        </p:spPr>
        <p:txBody>
          <a:bodyPr/>
          <a:lstStyle/>
          <a:p>
            <a:r>
              <a:rPr lang="en-US" dirty="0" smtClean="0"/>
              <a:t>Independent (every </a:t>
            </a:r>
            <a:r>
              <a:rPr lang="en-US" dirty="0"/>
              <a:t>p</a:t>
            </a:r>
            <a:r>
              <a:rPr lang="en-US" dirty="0" smtClean="0"/>
              <a:t>erson for themself) </a:t>
            </a:r>
          </a:p>
          <a:p>
            <a:pPr lvl="1"/>
            <a:r>
              <a:rPr lang="en-US" dirty="0" smtClean="0"/>
              <a:t>The delivery of reinforcement is given to any student meeting criteria and not given to those not meeting criteria </a:t>
            </a:r>
          </a:p>
          <a:p>
            <a:pPr lvl="1"/>
            <a:r>
              <a:rPr lang="en-US" dirty="0" smtClean="0"/>
              <a:t>Anyone who arrives on time to class all week can earn a “turn in homework late” pass</a:t>
            </a:r>
          </a:p>
          <a:p>
            <a:r>
              <a:rPr lang="en-US" b="1" dirty="0" smtClean="0">
                <a:solidFill>
                  <a:srgbClr val="FF0000"/>
                </a:solidFill>
              </a:rPr>
              <a:t>Cautions</a:t>
            </a:r>
          </a:p>
          <a:p>
            <a:pPr lvl="1"/>
            <a:r>
              <a:rPr lang="en-US" dirty="0" smtClean="0"/>
              <a:t> Students not motivated by reinforcement</a:t>
            </a:r>
          </a:p>
          <a:p>
            <a:pPr lvl="1"/>
            <a:r>
              <a:rPr lang="en-US" dirty="0" smtClean="0"/>
              <a:t>Continued inability to meet criteria may lead to frustration</a:t>
            </a:r>
          </a:p>
          <a:p>
            <a:pPr lvl="1"/>
            <a:r>
              <a:rPr lang="en-US" dirty="0" smtClean="0"/>
              <a:t>Does not foster community</a:t>
            </a:r>
            <a:endParaRPr lang="en-US" dirty="0"/>
          </a:p>
        </p:txBody>
      </p:sp>
      <p:sp>
        <p:nvSpPr>
          <p:cNvPr id="4" name="TextBox 3"/>
          <p:cNvSpPr txBox="1"/>
          <p:nvPr/>
        </p:nvSpPr>
        <p:spPr>
          <a:xfrm>
            <a:off x="4490728" y="6359356"/>
            <a:ext cx="2409847" cy="307777"/>
          </a:xfrm>
          <a:prstGeom prst="rect">
            <a:avLst/>
          </a:prstGeom>
          <a:noFill/>
        </p:spPr>
        <p:txBody>
          <a:bodyPr wrap="none" rtlCol="0">
            <a:spAutoFit/>
          </a:bodyPr>
          <a:lstStyle/>
          <a:p>
            <a:r>
              <a:rPr lang="en-US" dirty="0" smtClean="0"/>
              <a:t>(</a:t>
            </a:r>
            <a:r>
              <a:rPr lang="en-US" dirty="0" err="1" smtClean="0"/>
              <a:t>Simonsen</a:t>
            </a:r>
            <a:r>
              <a:rPr lang="en-US" dirty="0" smtClean="0"/>
              <a:t> &amp; Meyers, 2015)</a:t>
            </a:r>
            <a:endParaRPr lang="en-US" dirty="0"/>
          </a:p>
        </p:txBody>
      </p:sp>
    </p:spTree>
    <p:extLst>
      <p:ext uri="{BB962C8B-B14F-4D97-AF65-F5344CB8AC3E}">
        <p14:creationId xmlns:p14="http://schemas.microsoft.com/office/powerpoint/2010/main" val="18786735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297" y="288119"/>
            <a:ext cx="8540557" cy="3977272"/>
          </a:xfrm>
        </p:spPr>
        <p:txBody>
          <a:bodyPr>
            <a:normAutofit/>
          </a:bodyPr>
          <a:lstStyle/>
          <a:p>
            <a:pPr algn="l"/>
            <a:r>
              <a:rPr lang="en-US" sz="4000" dirty="0" smtClean="0">
                <a:solidFill>
                  <a:srgbClr val="1F497D"/>
                </a:solidFill>
              </a:rPr>
              <a:t/>
            </a:r>
            <a:br>
              <a:rPr lang="en-US" sz="4000" dirty="0" smtClean="0">
                <a:solidFill>
                  <a:srgbClr val="1F497D"/>
                </a:solidFill>
              </a:rPr>
            </a:br>
            <a:r>
              <a:rPr lang="en-US" sz="4900" b="1" dirty="0">
                <a:solidFill>
                  <a:srgbClr val="1F497D"/>
                </a:solidFill>
              </a:rPr>
              <a:t>Positive Behavior Game:  An Interdependent Group Contingency</a:t>
            </a:r>
            <a:br>
              <a:rPr lang="en-US" sz="4900" b="1" dirty="0">
                <a:solidFill>
                  <a:srgbClr val="1F497D"/>
                </a:solidFill>
              </a:rPr>
            </a:br>
            <a:endParaRPr lang="en-US" sz="4900" b="1" dirty="0">
              <a:solidFill>
                <a:srgbClr val="1F497D"/>
              </a:solidFill>
            </a:endParaRPr>
          </a:p>
        </p:txBody>
      </p:sp>
    </p:spTree>
    <p:extLst>
      <p:ext uri="{BB962C8B-B14F-4D97-AF65-F5344CB8AC3E}">
        <p14:creationId xmlns:p14="http://schemas.microsoft.com/office/powerpoint/2010/main" val="8088224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Positive Behavior Game</a:t>
            </a:r>
          </a:p>
        </p:txBody>
      </p:sp>
      <p:sp>
        <p:nvSpPr>
          <p:cNvPr id="3" name="Content Placeholder 2"/>
          <p:cNvSpPr>
            <a:spLocks noGrp="1"/>
          </p:cNvSpPr>
          <p:nvPr>
            <p:ph idx="1"/>
          </p:nvPr>
        </p:nvSpPr>
        <p:spPr/>
        <p:txBody>
          <a:bodyPr/>
          <a:lstStyle/>
          <a:p>
            <a:r>
              <a:rPr lang="en-US" dirty="0"/>
              <a:t>The </a:t>
            </a:r>
            <a:r>
              <a:rPr lang="en-US" b="1" dirty="0"/>
              <a:t>Positive Behavior Game</a:t>
            </a:r>
            <a:r>
              <a:rPr lang="en-US" dirty="0"/>
              <a:t> is adapted from the Good Behavior Game. It is a </a:t>
            </a:r>
            <a:r>
              <a:rPr lang="en-US" dirty="0" smtClean="0"/>
              <a:t>game format used to </a:t>
            </a:r>
            <a:r>
              <a:rPr lang="en-US" dirty="0"/>
              <a:t>explicitly teach, remind, and acknowledge positive student behavior and has been shown to increase student social and academic success without detracting from instruction.</a:t>
            </a:r>
          </a:p>
          <a:p>
            <a:endParaRPr lang="en-US" dirty="0"/>
          </a:p>
        </p:txBody>
      </p:sp>
    </p:spTree>
    <p:extLst>
      <p:ext uri="{BB962C8B-B14F-4D97-AF65-F5344CB8AC3E}">
        <p14:creationId xmlns:p14="http://schemas.microsoft.com/office/powerpoint/2010/main" val="433213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533400" y="325537"/>
            <a:ext cx="7848599" cy="91535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solidFill>
                  <a:srgbClr val="1F497D"/>
                </a:solidFill>
              </a:rPr>
              <a:t>The Positive Behavior Game (PBG</a:t>
            </a:r>
            <a:r>
              <a:rPr lang="en-US" b="1" dirty="0" smtClean="0">
                <a:solidFill>
                  <a:srgbClr val="1F497D"/>
                </a:solidFill>
              </a:rPr>
              <a:t>)</a:t>
            </a:r>
            <a:endParaRPr lang="en-US" b="1" dirty="0">
              <a:solidFill>
                <a:srgbClr val="1F497D"/>
              </a:solidFill>
            </a:endParaRPr>
          </a:p>
        </p:txBody>
      </p:sp>
      <p:sp>
        <p:nvSpPr>
          <p:cNvPr id="548" name="Shape 548"/>
          <p:cNvSpPr txBox="1">
            <a:spLocks noGrp="1"/>
          </p:cNvSpPr>
          <p:nvPr>
            <p:ph type="body" idx="1"/>
          </p:nvPr>
        </p:nvSpPr>
        <p:spPr>
          <a:xfrm>
            <a:off x="365297" y="1600200"/>
            <a:ext cx="8257568" cy="437689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10253F"/>
              </a:buClr>
              <a:buSzPct val="25000"/>
              <a:buFont typeface="Arial"/>
              <a:buNone/>
            </a:pPr>
            <a:r>
              <a:rPr lang="en-US" sz="3200" b="0" i="0" u="none" strike="noStrike" cap="none" dirty="0" smtClean="0">
                <a:solidFill>
                  <a:srgbClr val="10253F"/>
                </a:solidFill>
                <a:latin typeface="Calibri"/>
                <a:ea typeface="Calibri"/>
                <a:cs typeface="Calibri"/>
                <a:sym typeface="Calibri"/>
              </a:rPr>
              <a:t>It </a:t>
            </a:r>
            <a:r>
              <a:rPr lang="en-US" sz="3200" b="0" i="0" u="none" strike="noStrike" cap="none" dirty="0">
                <a:solidFill>
                  <a:srgbClr val="10253F"/>
                </a:solidFill>
                <a:latin typeface="Calibri"/>
                <a:ea typeface="Calibri"/>
                <a:cs typeface="Calibri"/>
                <a:sym typeface="Calibri"/>
              </a:rPr>
              <a:t>increases student social and academic success without detracting from instruction </a:t>
            </a:r>
            <a:endParaRPr lang="en-US" sz="3200" b="0" i="0" u="none" strike="noStrike" cap="none" dirty="0" smtClean="0">
              <a:solidFill>
                <a:srgbClr val="10253F"/>
              </a:solidFill>
              <a:latin typeface="Calibri"/>
              <a:ea typeface="Calibri"/>
              <a:cs typeface="Calibri"/>
              <a:sym typeface="Calibri"/>
            </a:endParaRPr>
          </a:p>
          <a:p>
            <a:pPr marL="0" marR="0" lvl="0" indent="0" algn="ctr" rtl="0">
              <a:spcBef>
                <a:spcPts val="0"/>
              </a:spcBef>
              <a:spcAft>
                <a:spcPts val="0"/>
              </a:spcAft>
              <a:buClr>
                <a:srgbClr val="10253F"/>
              </a:buClr>
              <a:buSzPct val="25000"/>
              <a:buFont typeface="Arial"/>
              <a:buNone/>
            </a:pPr>
            <a:endParaRPr sz="3200" b="0" i="0" u="none" strike="noStrike" cap="none" dirty="0">
              <a:solidFill>
                <a:srgbClr val="10253F"/>
              </a:solidFill>
              <a:latin typeface="Calibri"/>
              <a:ea typeface="Calibri"/>
              <a:cs typeface="Calibri"/>
              <a:sym typeface="Calibri"/>
            </a:endParaRPr>
          </a:p>
          <a:p>
            <a:pPr marL="0" marR="0" lvl="0" indent="0" algn="ctr" rtl="0">
              <a:spcBef>
                <a:spcPts val="640"/>
              </a:spcBef>
              <a:buClr>
                <a:srgbClr val="10253F"/>
              </a:buClr>
              <a:buSzPct val="25000"/>
              <a:buFont typeface="Arial"/>
              <a:buNone/>
            </a:pPr>
            <a:r>
              <a:rPr lang="en-US" sz="3200" b="0" i="0" u="none" strike="noStrike" cap="none" dirty="0">
                <a:solidFill>
                  <a:srgbClr val="10253F"/>
                </a:solidFill>
                <a:latin typeface="Calibri"/>
                <a:ea typeface="Calibri"/>
                <a:cs typeface="Calibri"/>
                <a:sym typeface="Calibri"/>
              </a:rPr>
              <a:t>The PBG is directly linked to the school-wide behavioral expectation and supports consistency of expectations across </a:t>
            </a:r>
            <a:r>
              <a:rPr lang="en-US" sz="3200" b="0" i="0" u="none" strike="noStrike" cap="none" dirty="0" smtClean="0">
                <a:solidFill>
                  <a:srgbClr val="10253F"/>
                </a:solidFill>
                <a:latin typeface="Calibri"/>
                <a:ea typeface="Calibri"/>
                <a:cs typeface="Calibri"/>
                <a:sym typeface="Calibri"/>
              </a:rPr>
              <a:t>classrooms</a:t>
            </a:r>
          </a:p>
          <a:p>
            <a:pPr marL="0" marR="0" lvl="0" indent="0" algn="ctr" rtl="0">
              <a:spcBef>
                <a:spcPts val="640"/>
              </a:spcBef>
              <a:buClr>
                <a:srgbClr val="10253F"/>
              </a:buClr>
              <a:buSzPct val="25000"/>
              <a:buFont typeface="Arial"/>
              <a:buNone/>
            </a:pPr>
            <a:endParaRPr lang="en-US" sz="3200" b="0" i="0" u="none" strike="noStrike" cap="none" dirty="0" smtClean="0">
              <a:solidFill>
                <a:srgbClr val="10253F"/>
              </a:solidFill>
              <a:latin typeface="Calibri"/>
              <a:ea typeface="Calibri"/>
              <a:cs typeface="Calibri"/>
              <a:sym typeface="Calibri"/>
            </a:endParaRPr>
          </a:p>
          <a:p>
            <a:pPr marL="0" indent="0" algn="ctr">
              <a:spcBef>
                <a:spcPts val="640"/>
              </a:spcBef>
              <a:buClr>
                <a:srgbClr val="10253F"/>
              </a:buClr>
              <a:buSzPct val="25000"/>
              <a:buNone/>
            </a:pPr>
            <a:r>
              <a:rPr lang="en-US" dirty="0">
                <a:solidFill>
                  <a:srgbClr val="10253F"/>
                </a:solidFill>
                <a:ea typeface="Calibri"/>
                <a:cs typeface="Calibri"/>
                <a:sym typeface="Calibri"/>
              </a:rPr>
              <a:t>The game format makes it more appealing to students, and focuses teacher attention on the positive behaviors students </a:t>
            </a:r>
            <a:r>
              <a:rPr lang="en-US" dirty="0" smtClean="0">
                <a:solidFill>
                  <a:srgbClr val="10253F"/>
                </a:solidFill>
                <a:ea typeface="Calibri"/>
                <a:cs typeface="Calibri"/>
                <a:sym typeface="Calibri"/>
              </a:rPr>
              <a:t>display  </a:t>
            </a:r>
            <a:endParaRPr lang="en-US" dirty="0">
              <a:solidFill>
                <a:srgbClr val="10253F"/>
              </a:solidFill>
              <a:ea typeface="Calibri"/>
              <a:cs typeface="Calibri"/>
              <a:sym typeface="Calibri"/>
            </a:endParaRPr>
          </a:p>
          <a:p>
            <a:pPr marL="0" marR="0" lvl="0" indent="0" algn="ctr" rtl="0">
              <a:spcBef>
                <a:spcPts val="640"/>
              </a:spcBef>
              <a:buClr>
                <a:srgbClr val="10253F"/>
              </a:buClr>
              <a:buSzPct val="25000"/>
              <a:buFont typeface="Arial"/>
              <a:buNone/>
            </a:pPr>
            <a:endParaRPr lang="en-US" sz="3200" b="0" i="0" u="none" strike="noStrike" cap="none" dirty="0">
              <a:solidFill>
                <a:srgbClr val="10253F"/>
              </a:solidFill>
              <a:latin typeface="Calibri"/>
              <a:ea typeface="Calibri"/>
              <a:cs typeface="Calibri"/>
              <a:sym typeface="Calibri"/>
            </a:endParaRPr>
          </a:p>
        </p:txBody>
      </p:sp>
    </p:spTree>
    <p:extLst>
      <p:ext uri="{BB962C8B-B14F-4D97-AF65-F5344CB8AC3E}">
        <p14:creationId xmlns:p14="http://schemas.microsoft.com/office/powerpoint/2010/main" val="4232820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extLst>
              <p:ext uri="{D42A27DB-BD31-4B8C-83A1-F6EECF244321}">
                <p14:modId xmlns:p14="http://schemas.microsoft.com/office/powerpoint/2010/main" val="1932664211"/>
              </p:ext>
            </p:extLst>
          </p:nvPr>
        </p:nvGraphicFramePr>
        <p:xfrm>
          <a:off x="0" y="1"/>
          <a:ext cx="9143999" cy="6877074"/>
        </p:xfrm>
        <a:graphic>
          <a:graphicData uri="http://schemas.openxmlformats.org/drawingml/2006/table">
            <a:tbl>
              <a:tblPr/>
              <a:tblGrid>
                <a:gridCol w="751639">
                  <a:extLst>
                    <a:ext uri="{9D8B030D-6E8A-4147-A177-3AD203B41FA5}">
                      <a16:colId xmlns:a16="http://schemas.microsoft.com/office/drawing/2014/main" val="20000"/>
                    </a:ext>
                  </a:extLst>
                </a:gridCol>
                <a:gridCol w="1729069">
                  <a:extLst>
                    <a:ext uri="{9D8B030D-6E8A-4147-A177-3AD203B41FA5}">
                      <a16:colId xmlns:a16="http://schemas.microsoft.com/office/drawing/2014/main" val="20001"/>
                    </a:ext>
                  </a:extLst>
                </a:gridCol>
                <a:gridCol w="1411283">
                  <a:extLst>
                    <a:ext uri="{9D8B030D-6E8A-4147-A177-3AD203B41FA5}">
                      <a16:colId xmlns:a16="http://schemas.microsoft.com/office/drawing/2014/main" val="20002"/>
                    </a:ext>
                  </a:extLst>
                </a:gridCol>
                <a:gridCol w="1400064">
                  <a:extLst>
                    <a:ext uri="{9D8B030D-6E8A-4147-A177-3AD203B41FA5}">
                      <a16:colId xmlns:a16="http://schemas.microsoft.com/office/drawing/2014/main" val="20003"/>
                    </a:ext>
                  </a:extLst>
                </a:gridCol>
                <a:gridCol w="1321534">
                  <a:extLst>
                    <a:ext uri="{9D8B030D-6E8A-4147-A177-3AD203B41FA5}">
                      <a16:colId xmlns:a16="http://schemas.microsoft.com/office/drawing/2014/main" val="20004"/>
                    </a:ext>
                  </a:extLst>
                </a:gridCol>
                <a:gridCol w="1258664">
                  <a:extLst>
                    <a:ext uri="{9D8B030D-6E8A-4147-A177-3AD203B41FA5}">
                      <a16:colId xmlns:a16="http://schemas.microsoft.com/office/drawing/2014/main" val="20005"/>
                    </a:ext>
                  </a:extLst>
                </a:gridCol>
                <a:gridCol w="1271746">
                  <a:extLst>
                    <a:ext uri="{9D8B030D-6E8A-4147-A177-3AD203B41FA5}">
                      <a16:colId xmlns:a16="http://schemas.microsoft.com/office/drawing/2014/main" val="20006"/>
                    </a:ext>
                  </a:extLst>
                </a:gridCol>
              </a:tblGrid>
              <a:tr h="527549">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smtClean="0">
                          <a:ln>
                            <a:noFill/>
                          </a:ln>
                          <a:solidFill>
                            <a:schemeClr val="tx1"/>
                          </a:solidFill>
                          <a:effectLst/>
                          <a:latin typeface="Arial" pitchFamily="31" charset="0"/>
                          <a:ea typeface="Arial" pitchFamily="31" charset="0"/>
                          <a:cs typeface="Arial" pitchFamily="31" charset="0"/>
                        </a:rPr>
                        <a:t>School-wide Teaching </a:t>
                      </a:r>
                      <a:r>
                        <a:rPr kumimoji="0" lang="en-US" sz="2200" b="1" i="0" u="none" strike="noStrike" cap="none" normalizeH="0" baseline="0" dirty="0">
                          <a:ln>
                            <a:noFill/>
                          </a:ln>
                          <a:solidFill>
                            <a:schemeClr val="tx1"/>
                          </a:solidFill>
                          <a:effectLst/>
                          <a:latin typeface="Arial" pitchFamily="31" charset="0"/>
                          <a:ea typeface="Arial" pitchFamily="31" charset="0"/>
                          <a:cs typeface="Arial" pitchFamily="31" charset="0"/>
                        </a:rPr>
                        <a:t>Matrix</a:t>
                      </a:r>
                    </a:p>
                  </a:txBody>
                  <a:tcPr marL="91445" marR="91445" marT="45721" marB="45721"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1" charset="0"/>
                          <a:ea typeface="Arial" pitchFamily="31" charset="0"/>
                          <a:cs typeface="Arial" pitchFamily="31" charset="0"/>
                        </a:rPr>
                        <a:t>SETTING</a:t>
                      </a:r>
                      <a:endParaRPr kumimoji="0" lang="en-US" sz="14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713703">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Hallways</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1" charset="0"/>
                          <a:ea typeface="Times New Roman" pitchFamily="31" charset="0"/>
                          <a:cs typeface="Times New Roman" pitchFamily="31" charset="0"/>
                        </a:rPr>
                        <a:t>Cafeteria</a:t>
                      </a: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Library/</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Computer Lab</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Bus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Arial" pitchFamily="31" charset="0"/>
                          <a:cs typeface="Arial" pitchFamily="31" charset="0"/>
                        </a:rPr>
                        <a:t>Classroom</a:t>
                      </a:r>
                      <a:endParaRPr kumimoji="0" lang="en-US" sz="14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1338191">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Be Respectful</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Keep hands feet and other objects to self</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Eat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only </a:t>
                      </a: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your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food</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Study, read,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compute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Watch for your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stop</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51661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Be Responsible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Use quiet voice</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Replace trays &amp;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utensils</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Push in chairs.</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Treat books carefully.</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Wipe your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feet</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Sit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appropriately</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3778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Be Safe</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Maintain your own physical space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Stay to the right</a:t>
                      </a:r>
                      <a:endParaRPr kumimoji="0" lang="en-US" sz="2000" b="0" i="0" u="none" strike="noStrike" cap="none" normalizeH="0" baseline="0" dirty="0" smtClean="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Clean up your eating area</a:t>
                      </a:r>
                      <a:endParaRPr kumimoji="0" lang="en-US" sz="1200" b="0" i="0" u="none" strike="noStrike" cap="none" normalizeH="0" baseline="0" dirty="0" smtClean="0">
                        <a:ln>
                          <a:noFill/>
                        </a:ln>
                        <a:solidFill>
                          <a:schemeClr val="tx1"/>
                        </a:solidFill>
                        <a:effectLst/>
                        <a:latin typeface="Arial" pitchFamily="31" charset="0"/>
                        <a:ea typeface="Arial" pitchFamily="31" charset="0"/>
                        <a:cs typeface="Arial" pitchFamily="31"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Arial" pitchFamily="31" charset="0"/>
                          <a:cs typeface="Arial" pitchFamily="31" charset="0"/>
                        </a:rPr>
                        <a:t>Whisper.</a:t>
                      </a:r>
                      <a:endParaRPr kumimoji="0" lang="en-US" sz="14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Return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books</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Use a quiet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voice</a:t>
                      </a:r>
                      <a:endParaRPr kumimoji="0" lang="en-US" sz="1200" b="0" i="0" u="none" strike="noStrike" cap="none" normalizeH="0" baseline="0" dirty="0">
                        <a:ln>
                          <a:noFill/>
                        </a:ln>
                        <a:solidFill>
                          <a:schemeClr val="tx1"/>
                        </a:solidFill>
                        <a:effectLst/>
                        <a:latin typeface="Times New Roman" pitchFamily="31" charset="0"/>
                        <a:ea typeface="Times New Roman" pitchFamily="31" charset="0"/>
                        <a:cs typeface="Times New Roman" pitchFamily="31"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1" charset="0"/>
                          <a:ea typeface="Times New Roman" pitchFamily="31" charset="0"/>
                          <a:cs typeface="Times New Roman" pitchFamily="31" charset="0"/>
                        </a:rPr>
                        <a:t>Stay in your </a:t>
                      </a:r>
                      <a:r>
                        <a:rPr kumimoji="0" lang="en-US" sz="1200" b="0" i="0" u="none" strike="noStrike" cap="none" normalizeH="0" baseline="0" dirty="0" smtClean="0">
                          <a:ln>
                            <a:noFill/>
                          </a:ln>
                          <a:solidFill>
                            <a:schemeClr val="tx1"/>
                          </a:solidFill>
                          <a:effectLst/>
                          <a:latin typeface="Arial" pitchFamily="31" charset="0"/>
                          <a:ea typeface="Times New Roman" pitchFamily="31" charset="0"/>
                          <a:cs typeface="Times New Roman" pitchFamily="31" charset="0"/>
                        </a:rPr>
                        <a:t>seat</a:t>
                      </a: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14031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smtClean="0">
                          <a:ln>
                            <a:noFill/>
                          </a:ln>
                          <a:solidFill>
                            <a:schemeClr val="tx1"/>
                          </a:solidFill>
                          <a:effectLst/>
                          <a:latin typeface="Arial" pitchFamily="31" charset="0"/>
                          <a:ea typeface="Times New Roman" pitchFamily="31" charset="0"/>
                          <a:cs typeface="Times New Roman" pitchFamily="31" charset="0"/>
                        </a:rPr>
                        <a:t>Conditions for Learning</a:t>
                      </a:r>
                      <a:endParaRPr kumimoji="0" lang="en-US" sz="1400" b="0" i="0" u="none" strike="noStrike" kern="1200" cap="none" normalizeH="0" baseline="0" dirty="0">
                        <a:ln>
                          <a:noFill/>
                        </a:ln>
                        <a:solidFill>
                          <a:schemeClr val="tx1"/>
                        </a:solidFill>
                        <a:effectLst/>
                        <a:latin typeface="Arial" pitchFamily="31" charset="0"/>
                        <a:ea typeface="Times New Roman" pitchFamily="31" charset="0"/>
                        <a:cs typeface="Times New Roman"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Arial" pitchFamily="31" charset="0"/>
                          <a:cs typeface="Arial" pitchFamily="31" charset="0"/>
                        </a:rPr>
                        <a:t>Stand in hall during passing periods</a:t>
                      </a:r>
                      <a:endParaRPr kumimoji="0" lang="en-US" sz="14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Arial" pitchFamily="31" charset="0"/>
                          <a:cs typeface="Arial" pitchFamily="31" charset="0"/>
                        </a:rPr>
                        <a:t>Supervise students until all enter cafeteria</a:t>
                      </a:r>
                      <a:endParaRPr kumimoji="0" lang="en-US" sz="14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Arial" pitchFamily="31" charset="0"/>
                          <a:cs typeface="Arial" pitchFamily="31" charset="0"/>
                        </a:rPr>
                        <a:t>Instruct from back to keep eyes on all screens</a:t>
                      </a:r>
                      <a:endParaRPr kumimoji="0" lang="en-US" sz="14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1" charset="0"/>
                          <a:ea typeface="Arial" pitchFamily="31" charset="0"/>
                          <a:cs typeface="Arial" pitchFamily="31" charset="0"/>
                        </a:rPr>
                        <a:t>Ensure students enter bus calmly</a:t>
                      </a:r>
                      <a:endParaRPr kumimoji="0" lang="en-US" sz="14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1" charset="0"/>
                        <a:ea typeface="Arial" pitchFamily="31" charset="0"/>
                        <a:cs typeface="Arial" pitchFamily="31" charset="0"/>
                      </a:endParaRPr>
                    </a:p>
                  </a:txBody>
                  <a:tcPr marL="91445" marR="91445"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
        <p:nvSpPr>
          <p:cNvPr id="102453" name="Rectangle 59"/>
          <p:cNvSpPr>
            <a:spLocks noChangeArrowheads="1"/>
          </p:cNvSpPr>
          <p:nvPr/>
        </p:nvSpPr>
        <p:spPr bwMode="auto">
          <a:xfrm>
            <a:off x="211455" y="8043863"/>
            <a:ext cx="185738" cy="645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8" rIns="91438" bIns="45718" anchor="ctr">
            <a:spAutoFit/>
          </a:bodyPr>
          <a:lstStyle/>
          <a:p>
            <a:r>
              <a:rPr lang="en-US" sz="1200">
                <a:solidFill>
                  <a:srgbClr val="000000"/>
                </a:solidFill>
                <a:latin typeface="Calibri" pitchFamily="34" charset="0"/>
                <a:cs typeface="Times New Roman" pitchFamily="18" charset="0"/>
              </a:rPr>
              <a:t/>
            </a:r>
            <a:br>
              <a:rPr lang="en-US" sz="1200">
                <a:solidFill>
                  <a:srgbClr val="000000"/>
                </a:solidFill>
                <a:latin typeface="Calibri" pitchFamily="34" charset="0"/>
                <a:cs typeface="Times New Roman" pitchFamily="18" charset="0"/>
              </a:rPr>
            </a:br>
            <a:endParaRPr lang="en-US" sz="2400">
              <a:solidFill>
                <a:srgbClr val="000000"/>
              </a:solidFill>
              <a:latin typeface="Calibri" pitchFamily="34" charset="0"/>
            </a:endParaRPr>
          </a:p>
        </p:txBody>
      </p:sp>
      <p:sp>
        <p:nvSpPr>
          <p:cNvPr id="102454" name="Text Box 60"/>
          <p:cNvSpPr txBox="1">
            <a:spLocks noChangeArrowheads="1"/>
          </p:cNvSpPr>
          <p:nvPr/>
        </p:nvSpPr>
        <p:spPr bwMode="auto">
          <a:xfrm rot="-5400000">
            <a:off x="-896540" y="3595450"/>
            <a:ext cx="2590324"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lnSpc>
                <a:spcPct val="90000"/>
              </a:lnSpc>
              <a:spcBef>
                <a:spcPct val="50000"/>
              </a:spcBef>
              <a:spcAft>
                <a:spcPct val="25000"/>
              </a:spcAft>
              <a:buClr>
                <a:srgbClr val="000000"/>
              </a:buClr>
            </a:pPr>
            <a:r>
              <a:rPr lang="en-US">
                <a:solidFill>
                  <a:srgbClr val="000000"/>
                </a:solidFill>
                <a:latin typeface="Calibri" pitchFamily="34" charset="0"/>
              </a:rPr>
              <a:t>Expectations</a:t>
            </a:r>
          </a:p>
        </p:txBody>
      </p:sp>
      <p:pic>
        <p:nvPicPr>
          <p:cNvPr id="102458"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053" y="0"/>
            <a:ext cx="0"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p:nvPr/>
        </p:nvGrpSpPr>
        <p:grpSpPr>
          <a:xfrm>
            <a:off x="3686867" y="1387711"/>
            <a:ext cx="4267676" cy="2253778"/>
            <a:chOff x="3378390" y="1097944"/>
            <a:chExt cx="4267676" cy="1981676"/>
          </a:xfrm>
        </p:grpSpPr>
        <p:sp>
          <p:nvSpPr>
            <p:cNvPr id="6" name="Left Arrow 5"/>
            <p:cNvSpPr>
              <a:spLocks noChangeArrowheads="1"/>
            </p:cNvSpPr>
            <p:nvPr/>
          </p:nvSpPr>
          <p:spPr bwMode="auto">
            <a:xfrm rot="9710362">
              <a:off x="3378390" y="1097944"/>
              <a:ext cx="4267676" cy="1981676"/>
            </a:xfrm>
            <a:prstGeom prst="leftArrow">
              <a:avLst>
                <a:gd name="adj1" fmla="val 50000"/>
                <a:gd name="adj2" fmla="val 49991"/>
              </a:avLst>
            </a:prstGeom>
            <a:solidFill>
              <a:srgbClr val="FFFF00"/>
            </a:solidFill>
            <a:ln w="9525">
              <a:solidFill>
                <a:schemeClr val="tx1"/>
              </a:solidFill>
              <a:round/>
              <a:headEnd/>
              <a:tailEnd/>
            </a:ln>
          </p:spPr>
          <p:txBody>
            <a:bodyPr vert="vert270" lIns="91438" tIns="45718" rIns="91438" bIns="45718" anchor="ctr"/>
            <a:lstStyle/>
            <a:p>
              <a:pPr algn="ctr"/>
              <a:endParaRPr lang="en-US" sz="3200" dirty="0">
                <a:solidFill>
                  <a:srgbClr val="000000"/>
                </a:solidFill>
                <a:latin typeface="Calibri" pitchFamily="34" charset="0"/>
              </a:endParaRPr>
            </a:p>
          </p:txBody>
        </p:sp>
        <p:sp>
          <p:nvSpPr>
            <p:cNvPr id="2" name="TextBox 1"/>
            <p:cNvSpPr txBox="1"/>
            <p:nvPr/>
          </p:nvSpPr>
          <p:spPr>
            <a:xfrm rot="20416471">
              <a:off x="3965268" y="1487755"/>
              <a:ext cx="3501081" cy="1077218"/>
            </a:xfrm>
            <a:prstGeom prst="rect">
              <a:avLst/>
            </a:prstGeom>
            <a:noFill/>
          </p:spPr>
          <p:txBody>
            <a:bodyPr wrap="square" rtlCol="0">
              <a:spAutoFit/>
            </a:bodyPr>
            <a:lstStyle/>
            <a:p>
              <a:r>
                <a:rPr lang="en-US" sz="3200" dirty="0" smtClean="0"/>
                <a:t>What about the classroom?</a:t>
              </a:r>
              <a:endParaRPr lang="en-US" sz="3200" dirty="0"/>
            </a:p>
          </p:txBody>
        </p:sp>
      </p:grpSp>
    </p:spTree>
    <p:extLst>
      <p:ext uri="{BB962C8B-B14F-4D97-AF65-F5344CB8AC3E}">
        <p14:creationId xmlns:p14="http://schemas.microsoft.com/office/powerpoint/2010/main" val="4672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8930318"/>
              </p:ext>
            </p:extLst>
          </p:nvPr>
        </p:nvGraphicFramePr>
        <p:xfrm>
          <a:off x="147660" y="177218"/>
          <a:ext cx="8889284" cy="6528382"/>
        </p:xfrm>
        <a:graphic>
          <a:graphicData uri="http://schemas.openxmlformats.org/drawingml/2006/table">
            <a:tbl>
              <a:tblPr firstRow="1" bandRow="1">
                <a:tableStyleId>{5C22544A-7EE6-4342-B048-85BDC9FD1C3A}</a:tableStyleId>
              </a:tblPr>
              <a:tblGrid>
                <a:gridCol w="4444642">
                  <a:extLst>
                    <a:ext uri="{9D8B030D-6E8A-4147-A177-3AD203B41FA5}">
                      <a16:colId xmlns:a16="http://schemas.microsoft.com/office/drawing/2014/main" val="20000"/>
                    </a:ext>
                  </a:extLst>
                </a:gridCol>
                <a:gridCol w="4444642">
                  <a:extLst>
                    <a:ext uri="{9D8B030D-6E8A-4147-A177-3AD203B41FA5}">
                      <a16:colId xmlns:a16="http://schemas.microsoft.com/office/drawing/2014/main" val="20001"/>
                    </a:ext>
                  </a:extLst>
                </a:gridCol>
              </a:tblGrid>
              <a:tr h="1213489">
                <a:tc>
                  <a:txBody>
                    <a:bodyPr/>
                    <a:lstStyle/>
                    <a:p>
                      <a:pPr marL="0" marR="0" algn="ctr">
                        <a:spcBef>
                          <a:spcPts val="0"/>
                        </a:spcBef>
                        <a:spcAft>
                          <a:spcPts val="0"/>
                        </a:spcAft>
                      </a:pPr>
                      <a:r>
                        <a:rPr lang="en-US" sz="3200" b="1" dirty="0">
                          <a:solidFill>
                            <a:srgbClr val="000000"/>
                          </a:solidFill>
                          <a:effectLst/>
                          <a:latin typeface="Cambria"/>
                          <a:ea typeface="Cambria"/>
                          <a:cs typeface="Cambria"/>
                        </a:rPr>
                        <a:t>Component</a:t>
                      </a:r>
                      <a:endParaRPr lang="en-US" sz="3200" dirty="0">
                        <a:solidFill>
                          <a:srgbClr val="000000"/>
                        </a:solidFill>
                        <a:effectLst/>
                        <a:latin typeface="Cambria"/>
                        <a:ea typeface="Cambria"/>
                        <a:cs typeface="Cambria"/>
                      </a:endParaRPr>
                    </a:p>
                  </a:txBody>
                  <a:tcPr marL="68580" marR="68580" marT="0" marB="0"/>
                </a:tc>
                <a:tc>
                  <a:txBody>
                    <a:bodyPr/>
                    <a:lstStyle/>
                    <a:p>
                      <a:pPr marL="0" marR="0" algn="ctr">
                        <a:spcBef>
                          <a:spcPts val="0"/>
                        </a:spcBef>
                        <a:spcAft>
                          <a:spcPts val="0"/>
                        </a:spcAft>
                      </a:pPr>
                      <a:r>
                        <a:rPr lang="en-US" sz="3200" b="1" dirty="0">
                          <a:solidFill>
                            <a:srgbClr val="000000"/>
                          </a:solidFill>
                          <a:effectLst/>
                          <a:latin typeface="Cambria"/>
                          <a:ea typeface="Cambria"/>
                          <a:cs typeface="Cambria"/>
                        </a:rPr>
                        <a:t>Example</a:t>
                      </a:r>
                      <a:endParaRPr lang="en-US" sz="3200"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0"/>
                  </a:ext>
                </a:extLst>
              </a:tr>
              <a:tr h="3188936">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The teacher identifies and teaches/re-teaches the target behavior.</a:t>
                      </a:r>
                      <a:endParaRPr lang="en-US" sz="3200" dirty="0">
                        <a:solidFill>
                          <a:srgbClr val="000000"/>
                        </a:solidFill>
                        <a:effectLst/>
                        <a:latin typeface="Cambria"/>
                        <a:ea typeface="Cambria"/>
                        <a:cs typeface="Cambria"/>
                      </a:endParaRPr>
                    </a:p>
                  </a:txBody>
                  <a:tcPr marL="68580" marR="68580" marT="0" marB="0"/>
                </a:tc>
                <a:tc>
                  <a:txBody>
                    <a:bodyPr/>
                    <a:lstStyle/>
                    <a:p>
                      <a:pPr marL="0" marR="0">
                        <a:spcBef>
                          <a:spcPts val="0"/>
                        </a:spcBef>
                        <a:spcAft>
                          <a:spcPts val="0"/>
                        </a:spcAft>
                      </a:pPr>
                      <a:r>
                        <a:rPr lang="en-US" sz="3200" dirty="0">
                          <a:solidFill>
                            <a:srgbClr val="000000"/>
                          </a:solidFill>
                          <a:effectLst/>
                          <a:latin typeface="Cambria"/>
                          <a:ea typeface="Cambria"/>
                          <a:cs typeface="Cambria"/>
                        </a:rPr>
                        <a:t>Target Behavior:  Raise hand to contribute during class discussion. (Model as necessary and write the targeted behavior to display)</a:t>
                      </a:r>
                    </a:p>
                  </a:txBody>
                  <a:tcPr marL="68580" marR="68580" marT="0" marB="0"/>
                </a:tc>
                <a:extLst>
                  <a:ext uri="{0D108BD9-81ED-4DB2-BD59-A6C34878D82A}">
                    <a16:rowId xmlns:a16="http://schemas.microsoft.com/office/drawing/2014/main" val="10001"/>
                  </a:ext>
                </a:extLst>
              </a:tr>
              <a:tr h="2125957">
                <a:tc>
                  <a:txBody>
                    <a:bodyPr/>
                    <a:lstStyle/>
                    <a:p>
                      <a:pPr marL="0" marR="0">
                        <a:spcBef>
                          <a:spcPts val="0"/>
                        </a:spcBef>
                        <a:spcAft>
                          <a:spcPts val="0"/>
                        </a:spcAft>
                      </a:pPr>
                      <a:r>
                        <a:rPr lang="en-US" sz="3200">
                          <a:solidFill>
                            <a:srgbClr val="000000"/>
                          </a:solidFill>
                          <a:effectLst/>
                          <a:latin typeface="Cambria"/>
                          <a:ea typeface="Times New Roman"/>
                          <a:cs typeface="Times New Roman"/>
                        </a:rPr>
                        <a:t>The class plays during instruction for at least 10 minutes.</a:t>
                      </a:r>
                      <a:endParaRPr lang="en-US" sz="3200">
                        <a:solidFill>
                          <a:srgbClr val="000000"/>
                        </a:solidFill>
                        <a:effectLst/>
                        <a:latin typeface="Cambria"/>
                        <a:ea typeface="Cambria"/>
                        <a:cs typeface="Cambria"/>
                      </a:endParaRPr>
                    </a:p>
                  </a:txBody>
                  <a:tcPr marL="68580" marR="68580" marT="0" marB="0"/>
                </a:tc>
                <a:tc>
                  <a:txBody>
                    <a:bodyPr/>
                    <a:lstStyle/>
                    <a:p>
                      <a:pPr marL="0" marR="0">
                        <a:spcBef>
                          <a:spcPts val="0"/>
                        </a:spcBef>
                        <a:spcAft>
                          <a:spcPts val="0"/>
                        </a:spcAft>
                      </a:pPr>
                      <a:r>
                        <a:rPr lang="en-US" sz="3200" dirty="0">
                          <a:solidFill>
                            <a:srgbClr val="000000"/>
                          </a:solidFill>
                          <a:effectLst/>
                          <a:latin typeface="Cambria"/>
                          <a:ea typeface="Cambria"/>
                          <a:cs typeface="Cambria"/>
                        </a:rPr>
                        <a:t>During teacher-led instruction, the timer is set for 10 minutes and the game is played.</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92547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097194"/>
              </p:ext>
            </p:extLst>
          </p:nvPr>
        </p:nvGraphicFramePr>
        <p:xfrm>
          <a:off x="147660" y="672518"/>
          <a:ext cx="8889284" cy="5308960"/>
        </p:xfrm>
        <a:graphic>
          <a:graphicData uri="http://schemas.openxmlformats.org/drawingml/2006/table">
            <a:tbl>
              <a:tblPr firstRow="1" bandRow="1">
                <a:tableStyleId>{5C22544A-7EE6-4342-B048-85BDC9FD1C3A}</a:tableStyleId>
              </a:tblPr>
              <a:tblGrid>
                <a:gridCol w="4444642">
                  <a:extLst>
                    <a:ext uri="{9D8B030D-6E8A-4147-A177-3AD203B41FA5}">
                      <a16:colId xmlns:a16="http://schemas.microsoft.com/office/drawing/2014/main" val="20000"/>
                    </a:ext>
                  </a:extLst>
                </a:gridCol>
                <a:gridCol w="4444642">
                  <a:extLst>
                    <a:ext uri="{9D8B030D-6E8A-4147-A177-3AD203B41FA5}">
                      <a16:colId xmlns:a16="http://schemas.microsoft.com/office/drawing/2014/main" val="20001"/>
                    </a:ext>
                  </a:extLst>
                </a:gridCol>
              </a:tblGrid>
              <a:tr h="470482">
                <a:tc>
                  <a:txBody>
                    <a:bodyPr/>
                    <a:lstStyle/>
                    <a:p>
                      <a:pPr marL="0" marR="0" algn="ctr">
                        <a:spcBef>
                          <a:spcPts val="0"/>
                        </a:spcBef>
                        <a:spcAft>
                          <a:spcPts val="0"/>
                        </a:spcAft>
                      </a:pPr>
                      <a:r>
                        <a:rPr lang="en-US" sz="3200" b="1" dirty="0" smtClean="0">
                          <a:solidFill>
                            <a:srgbClr val="000000"/>
                          </a:solidFill>
                          <a:effectLst/>
                          <a:latin typeface="Cambria"/>
                          <a:ea typeface="Cambria"/>
                          <a:cs typeface="Cambria"/>
                        </a:rPr>
                        <a:t>Component</a:t>
                      </a:r>
                    </a:p>
                    <a:p>
                      <a:pPr marL="0" marR="0" algn="ctr">
                        <a:spcBef>
                          <a:spcPts val="0"/>
                        </a:spcBef>
                        <a:spcAft>
                          <a:spcPts val="0"/>
                        </a:spcAft>
                      </a:pPr>
                      <a:endParaRPr lang="en-US" sz="3200" dirty="0">
                        <a:solidFill>
                          <a:srgbClr val="000000"/>
                        </a:solidFill>
                        <a:effectLst/>
                        <a:latin typeface="Cambria"/>
                        <a:ea typeface="Cambria"/>
                        <a:cs typeface="Cambria"/>
                      </a:endParaRPr>
                    </a:p>
                  </a:txBody>
                  <a:tcPr marL="68580" marR="68580" marT="0" marB="0"/>
                </a:tc>
                <a:tc>
                  <a:txBody>
                    <a:bodyPr/>
                    <a:lstStyle/>
                    <a:p>
                      <a:pPr marL="0" marR="0" algn="ctr">
                        <a:spcBef>
                          <a:spcPts val="0"/>
                        </a:spcBef>
                        <a:spcAft>
                          <a:spcPts val="0"/>
                        </a:spcAft>
                      </a:pPr>
                      <a:r>
                        <a:rPr lang="en-US" sz="3200" b="1">
                          <a:solidFill>
                            <a:srgbClr val="000000"/>
                          </a:solidFill>
                          <a:effectLst/>
                          <a:latin typeface="Cambria"/>
                          <a:ea typeface="Cambria"/>
                          <a:cs typeface="Cambria"/>
                        </a:rPr>
                        <a:t>Example</a:t>
                      </a:r>
                      <a:endParaRPr lang="en-US" sz="320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0"/>
                  </a:ext>
                </a:extLst>
              </a:tr>
              <a:tr h="4333600">
                <a:tc>
                  <a:txBody>
                    <a:bodyPr/>
                    <a:lstStyle/>
                    <a:p>
                      <a:pPr marL="0" marR="0">
                        <a:spcBef>
                          <a:spcPts val="0"/>
                        </a:spcBef>
                        <a:spcAft>
                          <a:spcPts val="0"/>
                        </a:spcAft>
                      </a:pPr>
                      <a:r>
                        <a:rPr lang="en-US" sz="3200">
                          <a:solidFill>
                            <a:srgbClr val="000000"/>
                          </a:solidFill>
                          <a:effectLst/>
                          <a:latin typeface="Cambria"/>
                          <a:ea typeface="Times New Roman"/>
                          <a:cs typeface="Times New Roman"/>
                        </a:rPr>
                        <a:t>Teacher provides pre-correction(reminders)before predictable or challenging transitions or routines.</a:t>
                      </a:r>
                      <a:endParaRPr lang="en-US" sz="3200">
                        <a:solidFill>
                          <a:srgbClr val="000000"/>
                        </a:solidFill>
                        <a:effectLst/>
                        <a:latin typeface="Cambria"/>
                        <a:ea typeface="Cambria"/>
                        <a:cs typeface="Cambria"/>
                      </a:endParaRPr>
                    </a:p>
                  </a:txBody>
                  <a:tcPr marL="68580" marR="68580" marT="0" marB="0"/>
                </a:tc>
                <a:tc>
                  <a:txBody>
                    <a:bodyPr/>
                    <a:lstStyle/>
                    <a:p>
                      <a:pPr marL="0" marR="0">
                        <a:spcBef>
                          <a:spcPts val="0"/>
                        </a:spcBef>
                        <a:spcAft>
                          <a:spcPts val="0"/>
                        </a:spcAft>
                      </a:pPr>
                      <a:r>
                        <a:rPr lang="en-US" sz="3200" dirty="0">
                          <a:solidFill>
                            <a:srgbClr val="000000"/>
                          </a:solidFill>
                          <a:effectLst/>
                          <a:latin typeface="Cambria"/>
                          <a:ea typeface="Cambria"/>
                          <a:cs typeface="Cambria"/>
                        </a:rPr>
                        <a:t>Before playing the game, teacher writes the targeted behavior to display</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427967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6768771"/>
              </p:ext>
            </p:extLst>
          </p:nvPr>
        </p:nvGraphicFramePr>
        <p:xfrm>
          <a:off x="147660" y="177218"/>
          <a:ext cx="8889284" cy="6477943"/>
        </p:xfrm>
        <a:graphic>
          <a:graphicData uri="http://schemas.openxmlformats.org/drawingml/2006/table">
            <a:tbl>
              <a:tblPr firstRow="1" bandRow="1">
                <a:tableStyleId>{5C22544A-7EE6-4342-B048-85BDC9FD1C3A}</a:tableStyleId>
              </a:tblPr>
              <a:tblGrid>
                <a:gridCol w="4444642">
                  <a:extLst>
                    <a:ext uri="{9D8B030D-6E8A-4147-A177-3AD203B41FA5}">
                      <a16:colId xmlns:a16="http://schemas.microsoft.com/office/drawing/2014/main" val="20000"/>
                    </a:ext>
                  </a:extLst>
                </a:gridCol>
                <a:gridCol w="4444642">
                  <a:extLst>
                    <a:ext uri="{9D8B030D-6E8A-4147-A177-3AD203B41FA5}">
                      <a16:colId xmlns:a16="http://schemas.microsoft.com/office/drawing/2014/main" val="20001"/>
                    </a:ext>
                  </a:extLst>
                </a:gridCol>
              </a:tblGrid>
              <a:tr h="1113464">
                <a:tc>
                  <a:txBody>
                    <a:bodyPr/>
                    <a:lstStyle/>
                    <a:p>
                      <a:pPr marL="0" marR="0" algn="ctr">
                        <a:spcBef>
                          <a:spcPts val="0"/>
                        </a:spcBef>
                        <a:spcAft>
                          <a:spcPts val="0"/>
                        </a:spcAft>
                      </a:pPr>
                      <a:r>
                        <a:rPr lang="en-US" sz="3200" b="1" dirty="0">
                          <a:solidFill>
                            <a:srgbClr val="000000"/>
                          </a:solidFill>
                          <a:effectLst/>
                          <a:latin typeface="Cambria"/>
                          <a:ea typeface="Cambria"/>
                          <a:cs typeface="Cambria"/>
                        </a:rPr>
                        <a:t>Component</a:t>
                      </a:r>
                      <a:endParaRPr lang="en-US" sz="3200" dirty="0">
                        <a:solidFill>
                          <a:srgbClr val="000000"/>
                        </a:solidFill>
                        <a:effectLst/>
                        <a:latin typeface="Cambria"/>
                        <a:ea typeface="Cambria"/>
                        <a:cs typeface="Cambria"/>
                      </a:endParaRPr>
                    </a:p>
                  </a:txBody>
                  <a:tcPr marL="68580" marR="68580" marT="0" marB="0"/>
                </a:tc>
                <a:tc>
                  <a:txBody>
                    <a:bodyPr/>
                    <a:lstStyle/>
                    <a:p>
                      <a:pPr marL="0" marR="0" algn="ctr">
                        <a:spcBef>
                          <a:spcPts val="0"/>
                        </a:spcBef>
                        <a:spcAft>
                          <a:spcPts val="0"/>
                        </a:spcAft>
                      </a:pPr>
                      <a:r>
                        <a:rPr lang="en-US" sz="3200" b="1">
                          <a:solidFill>
                            <a:srgbClr val="000000"/>
                          </a:solidFill>
                          <a:effectLst/>
                          <a:latin typeface="Cambria"/>
                          <a:ea typeface="Cambria"/>
                          <a:cs typeface="Cambria"/>
                        </a:rPr>
                        <a:t>Example</a:t>
                      </a:r>
                      <a:endParaRPr lang="en-US" sz="320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0"/>
                  </a:ext>
                </a:extLst>
              </a:tr>
              <a:tr h="1414418">
                <a:tc rowSpan="2">
                  <a:txBody>
                    <a:bodyPr/>
                    <a:lstStyle/>
                    <a:p>
                      <a:pPr marL="0" marR="0">
                        <a:spcBef>
                          <a:spcPts val="0"/>
                        </a:spcBef>
                        <a:spcAft>
                          <a:spcPts val="0"/>
                        </a:spcAft>
                      </a:pPr>
                      <a:r>
                        <a:rPr lang="en-US" sz="3200" dirty="0">
                          <a:solidFill>
                            <a:srgbClr val="000000"/>
                          </a:solidFill>
                          <a:effectLst/>
                          <a:latin typeface="Cambria"/>
                          <a:ea typeface="Times New Roman"/>
                          <a:cs typeface="Times New Roman"/>
                        </a:rPr>
                        <a:t>When the teacher observes a student(s) engaging in the targeted behavior, the teacher delivers behavior specific praise and the class gets a point. Points are displayed for the class.</a:t>
                      </a:r>
                      <a:endParaRPr lang="en-US" sz="3200" dirty="0">
                        <a:solidFill>
                          <a:srgbClr val="000000"/>
                        </a:solidFill>
                        <a:effectLst/>
                        <a:latin typeface="Cambria"/>
                        <a:ea typeface="Cambria"/>
                        <a:cs typeface="Cambria"/>
                      </a:endParaRPr>
                    </a:p>
                    <a:p>
                      <a:pPr marL="0" marR="0">
                        <a:spcBef>
                          <a:spcPts val="0"/>
                        </a:spcBef>
                        <a:spcAft>
                          <a:spcPts val="0"/>
                        </a:spcAft>
                      </a:pPr>
                      <a:r>
                        <a:rPr lang="en-US" sz="3200" dirty="0">
                          <a:solidFill>
                            <a:srgbClr val="000000"/>
                          </a:solidFill>
                          <a:effectLst/>
                          <a:latin typeface="Cambria"/>
                          <a:ea typeface="Cambria"/>
                          <a:cs typeface="Cambria"/>
                        </a:rPr>
                        <a:t> </a:t>
                      </a:r>
                    </a:p>
                    <a:p>
                      <a:pPr marL="0" marR="0">
                        <a:spcBef>
                          <a:spcPts val="0"/>
                        </a:spcBef>
                        <a:spcAft>
                          <a:spcPts val="0"/>
                        </a:spcAft>
                      </a:pPr>
                      <a:r>
                        <a:rPr lang="en-US" sz="3200" dirty="0">
                          <a:solidFill>
                            <a:srgbClr val="000000"/>
                          </a:solidFill>
                          <a:effectLst/>
                          <a:latin typeface="Cambria"/>
                          <a:ea typeface="Cambria"/>
                          <a:cs typeface="Cambria"/>
                        </a:rPr>
                        <a:t> </a:t>
                      </a:r>
                    </a:p>
                  </a:txBody>
                  <a:tcPr marL="68580" marR="68580" marT="0" marB="0"/>
                </a:tc>
                <a:tc>
                  <a:txBody>
                    <a:bodyPr/>
                    <a:lstStyle/>
                    <a:p>
                      <a:pPr marL="0" marR="0" algn="ctr">
                        <a:spcBef>
                          <a:spcPts val="0"/>
                        </a:spcBef>
                        <a:spcAft>
                          <a:spcPts val="0"/>
                        </a:spcAft>
                      </a:pPr>
                      <a:r>
                        <a:rPr lang="en-US" sz="3200" dirty="0" smtClean="0">
                          <a:solidFill>
                            <a:srgbClr val="000000"/>
                          </a:solidFill>
                          <a:effectLst/>
                          <a:latin typeface="Cambria"/>
                          <a:ea typeface="Cambria"/>
                          <a:cs typeface="Cambria"/>
                        </a:rPr>
                        <a:t>Targeted Behavior:  Hand Raising</a:t>
                      </a:r>
                      <a:r>
                        <a:rPr lang="en-US" sz="3200" dirty="0">
                          <a:solidFill>
                            <a:srgbClr val="000000"/>
                          </a:solidFill>
                          <a:effectLst/>
                          <a:latin typeface="Cambria"/>
                          <a:ea typeface="Cambria"/>
                          <a:cs typeface="Cambria"/>
                        </a:rPr>
                        <a:t> </a:t>
                      </a:r>
                    </a:p>
                  </a:txBody>
                  <a:tcPr marL="68580" marR="68580" marT="0" marB="0"/>
                </a:tc>
                <a:extLst>
                  <a:ext uri="{0D108BD9-81ED-4DB2-BD59-A6C34878D82A}">
                    <a16:rowId xmlns:a16="http://schemas.microsoft.com/office/drawing/2014/main" val="10001"/>
                  </a:ext>
                </a:extLst>
              </a:tr>
              <a:tr h="2682240">
                <a:tc vMerge="1">
                  <a:txBody>
                    <a:bodyPr/>
                    <a:lstStyle/>
                    <a:p>
                      <a:endParaRPr lang="en-US"/>
                    </a:p>
                  </a:txBody>
                  <a:tcPr/>
                </a:tc>
                <a:tc>
                  <a:txBody>
                    <a:bodyPr/>
                    <a:lstStyle/>
                    <a:p>
                      <a:pPr marL="0" marR="0" algn="ctr">
                        <a:spcBef>
                          <a:spcPts val="0"/>
                        </a:spcBef>
                        <a:spcAft>
                          <a:spcPts val="0"/>
                        </a:spcAft>
                      </a:pPr>
                      <a:endParaRPr lang="en-US" sz="3200"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2"/>
                  </a:ext>
                </a:extLst>
              </a:tr>
            </a:tbl>
          </a:graphicData>
        </a:graphic>
      </p:graphicFrame>
      <p:pic>
        <p:nvPicPr>
          <p:cNvPr id="3" name="Picture 2" descr="Macintosh HD:Users:kimberlyyanek:Desktop:Screen Shot 2017-11-30 at 6.52.01 AM.png"/>
          <p:cNvPicPr/>
          <p:nvPr/>
        </p:nvPicPr>
        <p:blipFill>
          <a:blip r:embed="rId2">
            <a:extLst>
              <a:ext uri="{28A0092B-C50C-407E-A947-70E740481C1C}">
                <a14:useLocalDpi xmlns:a14="http://schemas.microsoft.com/office/drawing/2010/main" val="0"/>
              </a:ext>
            </a:extLst>
          </a:blip>
          <a:srcRect/>
          <a:stretch>
            <a:fillRect/>
          </a:stretch>
        </p:blipFill>
        <p:spPr bwMode="auto">
          <a:xfrm>
            <a:off x="5360670" y="3569970"/>
            <a:ext cx="1167130" cy="849630"/>
          </a:xfrm>
          <a:prstGeom prst="rect">
            <a:avLst/>
          </a:prstGeom>
          <a:noFill/>
          <a:ln>
            <a:noFill/>
          </a:ln>
        </p:spPr>
      </p:pic>
      <p:pic>
        <p:nvPicPr>
          <p:cNvPr id="5" name="Picture 4" descr="Macintosh HD:Users:kimberlyyanek:Desktop:Screen Shot 2017-11-30 at 6.52.01 AM.png"/>
          <p:cNvPicPr/>
          <p:nvPr/>
        </p:nvPicPr>
        <p:blipFill>
          <a:blip r:embed="rId2">
            <a:extLst>
              <a:ext uri="{28A0092B-C50C-407E-A947-70E740481C1C}">
                <a14:useLocalDpi xmlns:a14="http://schemas.microsoft.com/office/drawing/2010/main" val="0"/>
              </a:ext>
            </a:extLst>
          </a:blip>
          <a:srcRect/>
          <a:stretch>
            <a:fillRect/>
          </a:stretch>
        </p:blipFill>
        <p:spPr bwMode="auto">
          <a:xfrm>
            <a:off x="7443470" y="3569970"/>
            <a:ext cx="976630" cy="674370"/>
          </a:xfrm>
          <a:prstGeom prst="rect">
            <a:avLst/>
          </a:prstGeom>
          <a:noFill/>
          <a:ln>
            <a:noFill/>
          </a:ln>
        </p:spPr>
      </p:pic>
    </p:spTree>
    <p:extLst>
      <p:ext uri="{BB962C8B-B14F-4D97-AF65-F5344CB8AC3E}">
        <p14:creationId xmlns:p14="http://schemas.microsoft.com/office/powerpoint/2010/main" val="3237469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14839679"/>
              </p:ext>
            </p:extLst>
          </p:nvPr>
        </p:nvGraphicFramePr>
        <p:xfrm>
          <a:off x="110440" y="388599"/>
          <a:ext cx="8889284" cy="3064184"/>
        </p:xfrm>
        <a:graphic>
          <a:graphicData uri="http://schemas.openxmlformats.org/drawingml/2006/table">
            <a:tbl>
              <a:tblPr firstRow="1" bandRow="1">
                <a:tableStyleId>{5C22544A-7EE6-4342-B048-85BDC9FD1C3A}</a:tableStyleId>
              </a:tblPr>
              <a:tblGrid>
                <a:gridCol w="4444642">
                  <a:extLst>
                    <a:ext uri="{9D8B030D-6E8A-4147-A177-3AD203B41FA5}">
                      <a16:colId xmlns:a16="http://schemas.microsoft.com/office/drawing/2014/main" val="20000"/>
                    </a:ext>
                  </a:extLst>
                </a:gridCol>
                <a:gridCol w="4444642">
                  <a:extLst>
                    <a:ext uri="{9D8B030D-6E8A-4147-A177-3AD203B41FA5}">
                      <a16:colId xmlns:a16="http://schemas.microsoft.com/office/drawing/2014/main" val="20001"/>
                    </a:ext>
                  </a:extLst>
                </a:gridCol>
              </a:tblGrid>
              <a:tr h="1113464">
                <a:tc>
                  <a:txBody>
                    <a:bodyPr/>
                    <a:lstStyle/>
                    <a:p>
                      <a:pPr marL="0" marR="0" algn="ctr">
                        <a:spcBef>
                          <a:spcPts val="0"/>
                        </a:spcBef>
                        <a:spcAft>
                          <a:spcPts val="0"/>
                        </a:spcAft>
                      </a:pPr>
                      <a:r>
                        <a:rPr lang="en-US" sz="3200" b="1" dirty="0">
                          <a:solidFill>
                            <a:srgbClr val="000000"/>
                          </a:solidFill>
                          <a:effectLst/>
                          <a:latin typeface="Cambria"/>
                          <a:ea typeface="Cambria"/>
                          <a:cs typeface="Cambria"/>
                        </a:rPr>
                        <a:t>Component</a:t>
                      </a:r>
                      <a:endParaRPr lang="en-US" sz="3200" dirty="0">
                        <a:solidFill>
                          <a:srgbClr val="000000"/>
                        </a:solidFill>
                        <a:effectLst/>
                        <a:latin typeface="Cambria"/>
                        <a:ea typeface="Cambria"/>
                        <a:cs typeface="Cambria"/>
                      </a:endParaRPr>
                    </a:p>
                  </a:txBody>
                  <a:tcPr marL="68580" marR="68580" marT="0" marB="0"/>
                </a:tc>
                <a:tc>
                  <a:txBody>
                    <a:bodyPr/>
                    <a:lstStyle/>
                    <a:p>
                      <a:pPr marL="0" marR="0" algn="ctr">
                        <a:spcBef>
                          <a:spcPts val="0"/>
                        </a:spcBef>
                        <a:spcAft>
                          <a:spcPts val="0"/>
                        </a:spcAft>
                      </a:pPr>
                      <a:r>
                        <a:rPr lang="en-US" sz="3200" b="1">
                          <a:solidFill>
                            <a:srgbClr val="000000"/>
                          </a:solidFill>
                          <a:effectLst/>
                          <a:latin typeface="Cambria"/>
                          <a:ea typeface="Cambria"/>
                          <a:cs typeface="Cambria"/>
                        </a:rPr>
                        <a:t>Example</a:t>
                      </a:r>
                      <a:endParaRPr lang="en-US" sz="320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0"/>
                  </a:ext>
                </a:extLst>
              </a:tr>
              <a:tr h="1113464">
                <a:tc>
                  <a:txBody>
                    <a:bodyPr/>
                    <a:lstStyle/>
                    <a:p>
                      <a:pPr marL="0" marR="0">
                        <a:spcBef>
                          <a:spcPts val="0"/>
                        </a:spcBef>
                        <a:spcAft>
                          <a:spcPts val="0"/>
                        </a:spcAft>
                      </a:pPr>
                      <a:r>
                        <a:rPr lang="en-US" sz="3200">
                          <a:solidFill>
                            <a:srgbClr val="000000"/>
                          </a:solidFill>
                          <a:effectLst/>
                          <a:latin typeface="Cambria"/>
                          <a:ea typeface="Times New Roman"/>
                          <a:cs typeface="Times New Roman"/>
                        </a:rPr>
                        <a:t>If a student needs a reminder, the teacher uses error correction, reminders, re-teaching</a:t>
                      </a:r>
                      <a:endParaRPr lang="en-US" sz="3200">
                        <a:solidFill>
                          <a:srgbClr val="000000"/>
                        </a:solidFill>
                        <a:effectLst/>
                        <a:latin typeface="Cambria"/>
                        <a:ea typeface="Cambria"/>
                        <a:cs typeface="Cambria"/>
                      </a:endParaRPr>
                    </a:p>
                  </a:txBody>
                  <a:tcPr marL="68580" marR="68580" marT="0" marB="0"/>
                </a:tc>
                <a:tc>
                  <a:txBody>
                    <a:bodyPr/>
                    <a:lstStyle/>
                    <a:p>
                      <a:pPr marL="0" marR="0">
                        <a:spcBef>
                          <a:spcPts val="0"/>
                        </a:spcBef>
                        <a:spcAft>
                          <a:spcPts val="0"/>
                        </a:spcAft>
                      </a:pPr>
                      <a:r>
                        <a:rPr lang="en-US" sz="3200" dirty="0">
                          <a:solidFill>
                            <a:srgbClr val="000000"/>
                          </a:solidFill>
                          <a:effectLst/>
                          <a:latin typeface="Cambria"/>
                          <a:ea typeface="Cambria"/>
                          <a:cs typeface="Cambria"/>
                        </a:rPr>
                        <a:t>“Jillian, please remember to raise your hand during class discussion. “</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86705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1148761"/>
              </p:ext>
            </p:extLst>
          </p:nvPr>
        </p:nvGraphicFramePr>
        <p:xfrm>
          <a:off x="50800" y="126996"/>
          <a:ext cx="8991600" cy="6722111"/>
        </p:xfrm>
        <a:graphic>
          <a:graphicData uri="http://schemas.openxmlformats.org/drawingml/2006/table">
            <a:tbl>
              <a:tblPr firstRow="1" bandRow="1">
                <a:tableStyleId>{5C22544A-7EE6-4342-B048-85BDC9FD1C3A}</a:tableStyleId>
              </a:tblPr>
              <a:tblGrid>
                <a:gridCol w="8991600">
                  <a:extLst>
                    <a:ext uri="{9D8B030D-6E8A-4147-A177-3AD203B41FA5}">
                      <a16:colId xmlns:a16="http://schemas.microsoft.com/office/drawing/2014/main" val="20000"/>
                    </a:ext>
                  </a:extLst>
                </a:gridCol>
              </a:tblGrid>
              <a:tr h="827088">
                <a:tc>
                  <a:txBody>
                    <a:bodyPr/>
                    <a:lstStyle/>
                    <a:p>
                      <a:pPr marL="0" marR="0">
                        <a:spcBef>
                          <a:spcPts val="0"/>
                        </a:spcBef>
                        <a:spcAft>
                          <a:spcPts val="0"/>
                        </a:spcAft>
                      </a:pPr>
                      <a:r>
                        <a:rPr lang="en-US" sz="3200" dirty="0" smtClean="0">
                          <a:solidFill>
                            <a:srgbClr val="000000"/>
                          </a:solidFill>
                          <a:effectLst/>
                          <a:latin typeface="Cambria"/>
                          <a:ea typeface="Cambria"/>
                          <a:cs typeface="Cambria"/>
                        </a:rPr>
                        <a:t>Positive Behavior</a:t>
                      </a:r>
                      <a:r>
                        <a:rPr lang="en-US" sz="3200" baseline="0" dirty="0" smtClean="0">
                          <a:solidFill>
                            <a:srgbClr val="000000"/>
                          </a:solidFill>
                          <a:effectLst/>
                          <a:latin typeface="Cambria"/>
                          <a:ea typeface="Cambria"/>
                          <a:cs typeface="Cambria"/>
                        </a:rPr>
                        <a:t> Game</a:t>
                      </a:r>
                      <a:endParaRPr lang="en-US" sz="3200" dirty="0">
                        <a:solidFill>
                          <a:srgbClr val="000000"/>
                        </a:solidFill>
                        <a:effectLst/>
                        <a:latin typeface="Cambria"/>
                        <a:ea typeface="Cambria"/>
                        <a:cs typeface="Cambria"/>
                      </a:endParaRPr>
                    </a:p>
                  </a:txBody>
                  <a:tcPr marL="68580" marR="68580" marT="0" marB="0" anchor="ctr"/>
                </a:tc>
                <a:extLst>
                  <a:ext uri="{0D108BD9-81ED-4DB2-BD59-A6C34878D82A}">
                    <a16:rowId xmlns:a16="http://schemas.microsoft.com/office/drawing/2014/main" val="10000"/>
                  </a:ext>
                </a:extLst>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Display and teach </a:t>
                      </a:r>
                      <a:r>
                        <a:rPr lang="en-US" sz="2800" dirty="0">
                          <a:solidFill>
                            <a:srgbClr val="000000"/>
                          </a:solidFill>
                          <a:effectLst/>
                          <a:latin typeface="Cambria"/>
                          <a:ea typeface="Times New Roman"/>
                          <a:cs typeface="Times New Roman"/>
                        </a:rPr>
                        <a:t>the targeted </a:t>
                      </a:r>
                      <a:r>
                        <a:rPr lang="en-US" sz="2800" dirty="0" smtClean="0">
                          <a:solidFill>
                            <a:srgbClr val="000000"/>
                          </a:solidFill>
                          <a:effectLst/>
                          <a:latin typeface="Cambria"/>
                          <a:ea typeface="Times New Roman"/>
                          <a:cs typeface="Times New Roman"/>
                        </a:rPr>
                        <a:t>behavior  </a:t>
                      </a:r>
                      <a:endParaRPr lang="en-US" sz="2800" dirty="0">
                        <a:solidFill>
                          <a:srgbClr val="000000"/>
                        </a:solidFill>
                        <a:effectLst/>
                        <a:latin typeface="Cambria"/>
                        <a:ea typeface="Cambria"/>
                        <a:cs typeface="Cambria"/>
                      </a:endParaRPr>
                    </a:p>
                  </a:txBody>
                  <a:tcPr marL="68580" marR="68580" marT="0" marB="0" anchor="ctr"/>
                </a:tc>
                <a:extLst>
                  <a:ext uri="{0D108BD9-81ED-4DB2-BD59-A6C34878D82A}">
                    <a16:rowId xmlns:a16="http://schemas.microsoft.com/office/drawing/2014/main" val="10001"/>
                  </a:ext>
                </a:extLst>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Play </a:t>
                      </a:r>
                      <a:r>
                        <a:rPr lang="en-US" sz="2800" dirty="0">
                          <a:solidFill>
                            <a:srgbClr val="000000"/>
                          </a:solidFill>
                          <a:effectLst/>
                          <a:latin typeface="Cambria"/>
                          <a:ea typeface="Times New Roman"/>
                          <a:cs typeface="Times New Roman"/>
                        </a:rPr>
                        <a:t>for at least 10 </a:t>
                      </a:r>
                      <a:r>
                        <a:rPr lang="en-US" sz="2800" dirty="0" smtClean="0">
                          <a:solidFill>
                            <a:srgbClr val="000000"/>
                          </a:solidFill>
                          <a:effectLst/>
                          <a:latin typeface="Cambria"/>
                          <a:ea typeface="Times New Roman"/>
                          <a:cs typeface="Times New Roman"/>
                        </a:rPr>
                        <a:t>minutes </a:t>
                      </a:r>
                      <a:endParaRPr lang="en-US" sz="2800" dirty="0">
                        <a:solidFill>
                          <a:srgbClr val="000000"/>
                        </a:solidFill>
                        <a:effectLst/>
                        <a:latin typeface="Cambria"/>
                        <a:ea typeface="Cambria"/>
                        <a:cs typeface="Cambria"/>
                      </a:endParaRPr>
                    </a:p>
                  </a:txBody>
                  <a:tcPr marL="68580" marR="68580" marT="0" marB="0" anchor="ctr"/>
                </a:tc>
                <a:extLst>
                  <a:ext uri="{0D108BD9-81ED-4DB2-BD59-A6C34878D82A}">
                    <a16:rowId xmlns:a16="http://schemas.microsoft.com/office/drawing/2014/main" val="10002"/>
                  </a:ext>
                </a:extLst>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Provide pre</a:t>
                      </a:r>
                      <a:r>
                        <a:rPr lang="en-US" sz="2800" dirty="0">
                          <a:solidFill>
                            <a:srgbClr val="000000"/>
                          </a:solidFill>
                          <a:effectLst/>
                          <a:latin typeface="Cambria"/>
                          <a:ea typeface="Times New Roman"/>
                          <a:cs typeface="Times New Roman"/>
                        </a:rPr>
                        <a:t>-corrections prior to difficult transitions or </a:t>
                      </a:r>
                      <a:r>
                        <a:rPr lang="en-US" sz="2800" dirty="0" smtClean="0">
                          <a:solidFill>
                            <a:srgbClr val="000000"/>
                          </a:solidFill>
                          <a:effectLst/>
                          <a:latin typeface="Cambria"/>
                          <a:ea typeface="Times New Roman"/>
                          <a:cs typeface="Times New Roman"/>
                        </a:rPr>
                        <a:t>routines </a:t>
                      </a:r>
                      <a:endParaRPr lang="en-US" sz="2800" dirty="0">
                        <a:solidFill>
                          <a:srgbClr val="000000"/>
                        </a:solidFill>
                        <a:effectLst/>
                        <a:latin typeface="Cambria"/>
                        <a:ea typeface="Cambria"/>
                        <a:cs typeface="Cambria"/>
                      </a:endParaRPr>
                    </a:p>
                  </a:txBody>
                  <a:tcPr marL="68580" marR="68580" marT="0" marB="0" anchor="ctr"/>
                </a:tc>
                <a:extLst>
                  <a:ext uri="{0D108BD9-81ED-4DB2-BD59-A6C34878D82A}">
                    <a16:rowId xmlns:a16="http://schemas.microsoft.com/office/drawing/2014/main" val="10003"/>
                  </a:ext>
                </a:extLst>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Deliver points </a:t>
                      </a:r>
                      <a:r>
                        <a:rPr lang="en-US" sz="2800" dirty="0">
                          <a:solidFill>
                            <a:srgbClr val="000000"/>
                          </a:solidFill>
                          <a:effectLst/>
                          <a:latin typeface="Cambria"/>
                          <a:ea typeface="Times New Roman"/>
                          <a:cs typeface="Times New Roman"/>
                        </a:rPr>
                        <a:t>for engaging in the identified target </a:t>
                      </a:r>
                      <a:r>
                        <a:rPr lang="en-US" sz="2800" dirty="0" smtClean="0">
                          <a:solidFill>
                            <a:srgbClr val="000000"/>
                          </a:solidFill>
                          <a:effectLst/>
                          <a:latin typeface="Cambria"/>
                          <a:ea typeface="Times New Roman"/>
                          <a:cs typeface="Times New Roman"/>
                        </a:rPr>
                        <a:t>behavior</a:t>
                      </a:r>
                      <a:endParaRPr lang="en-US" sz="2800" dirty="0">
                        <a:solidFill>
                          <a:srgbClr val="000000"/>
                        </a:solidFill>
                        <a:effectLst/>
                        <a:latin typeface="Cambria"/>
                        <a:ea typeface="Cambria"/>
                        <a:cs typeface="Cambria"/>
                      </a:endParaRPr>
                    </a:p>
                  </a:txBody>
                  <a:tcPr marL="68580" marR="68580" marT="0" marB="0" anchor="ctr"/>
                </a:tc>
                <a:extLst>
                  <a:ext uri="{0D108BD9-81ED-4DB2-BD59-A6C34878D82A}">
                    <a16:rowId xmlns:a16="http://schemas.microsoft.com/office/drawing/2014/main" val="10004"/>
                  </a:ext>
                </a:extLst>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Provide a </a:t>
                      </a:r>
                      <a:r>
                        <a:rPr lang="en-US" sz="2800" dirty="0">
                          <a:solidFill>
                            <a:srgbClr val="000000"/>
                          </a:solidFill>
                          <a:effectLst/>
                          <a:latin typeface="Cambria"/>
                          <a:ea typeface="Times New Roman"/>
                          <a:cs typeface="Times New Roman"/>
                        </a:rPr>
                        <a:t>behavior specific praise statement when delivering a </a:t>
                      </a:r>
                      <a:r>
                        <a:rPr lang="en-US" sz="2800" dirty="0" smtClean="0">
                          <a:solidFill>
                            <a:srgbClr val="000000"/>
                          </a:solidFill>
                          <a:effectLst/>
                          <a:latin typeface="Cambria"/>
                          <a:ea typeface="Times New Roman"/>
                          <a:cs typeface="Times New Roman"/>
                        </a:rPr>
                        <a:t>point</a:t>
                      </a:r>
                      <a:endParaRPr lang="en-US" sz="2800" dirty="0">
                        <a:solidFill>
                          <a:srgbClr val="000000"/>
                        </a:solidFill>
                        <a:effectLst/>
                        <a:latin typeface="Cambria"/>
                        <a:ea typeface="Cambria"/>
                        <a:cs typeface="Cambria"/>
                      </a:endParaRPr>
                    </a:p>
                  </a:txBody>
                  <a:tcPr marL="68580" marR="68580" marT="0" marB="0" anchor="ctr"/>
                </a:tc>
                <a:extLst>
                  <a:ext uri="{0D108BD9-81ED-4DB2-BD59-A6C34878D82A}">
                    <a16:rowId xmlns:a16="http://schemas.microsoft.com/office/drawing/2014/main" val="10005"/>
                  </a:ext>
                </a:extLst>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Display points</a:t>
                      </a:r>
                      <a:endParaRPr lang="en-US" sz="2800" dirty="0">
                        <a:solidFill>
                          <a:srgbClr val="000000"/>
                        </a:solidFill>
                        <a:effectLst/>
                        <a:latin typeface="Cambria"/>
                        <a:ea typeface="Cambria"/>
                        <a:cs typeface="Cambria"/>
                      </a:endParaRPr>
                    </a:p>
                  </a:txBody>
                  <a:tcPr marL="68580" marR="68580" marT="0" marB="0" anchor="ctr"/>
                </a:tc>
                <a:extLst>
                  <a:ext uri="{0D108BD9-81ED-4DB2-BD59-A6C34878D82A}">
                    <a16:rowId xmlns:a16="http://schemas.microsoft.com/office/drawing/2014/main" val="10006"/>
                  </a:ext>
                </a:extLst>
              </a:tr>
              <a:tr h="827088">
                <a:tc>
                  <a:txBody>
                    <a:bodyPr/>
                    <a:lstStyle/>
                    <a:p>
                      <a:pPr marL="0" marR="0">
                        <a:spcBef>
                          <a:spcPts val="0"/>
                        </a:spcBef>
                        <a:spcAft>
                          <a:spcPts val="0"/>
                        </a:spcAft>
                      </a:pPr>
                      <a:r>
                        <a:rPr lang="en-US" sz="2800" dirty="0">
                          <a:solidFill>
                            <a:srgbClr val="000000"/>
                          </a:solidFill>
                          <a:effectLst/>
                          <a:latin typeface="Cambria"/>
                          <a:ea typeface="Times New Roman"/>
                          <a:cs typeface="Times New Roman"/>
                        </a:rPr>
                        <a:t>If the students need reminders, </a:t>
                      </a:r>
                      <a:r>
                        <a:rPr lang="en-US" sz="2800" dirty="0" smtClean="0">
                          <a:solidFill>
                            <a:srgbClr val="000000"/>
                          </a:solidFill>
                          <a:effectLst/>
                          <a:latin typeface="Cambria"/>
                          <a:ea typeface="Times New Roman"/>
                          <a:cs typeface="Times New Roman"/>
                        </a:rPr>
                        <a:t>re</a:t>
                      </a:r>
                      <a:r>
                        <a:rPr lang="en-US" sz="2800" dirty="0">
                          <a:solidFill>
                            <a:srgbClr val="000000"/>
                          </a:solidFill>
                          <a:effectLst/>
                          <a:latin typeface="Cambria"/>
                          <a:ea typeface="Times New Roman"/>
                          <a:cs typeface="Times New Roman"/>
                        </a:rPr>
                        <a:t>-teach </a:t>
                      </a:r>
                      <a:r>
                        <a:rPr lang="en-US" sz="2800" dirty="0" smtClean="0">
                          <a:solidFill>
                            <a:srgbClr val="000000"/>
                          </a:solidFill>
                          <a:effectLst/>
                          <a:latin typeface="Cambria"/>
                          <a:ea typeface="Times New Roman"/>
                          <a:cs typeface="Times New Roman"/>
                        </a:rPr>
                        <a:t>and </a:t>
                      </a:r>
                      <a:r>
                        <a:rPr lang="en-US" sz="2800" dirty="0">
                          <a:solidFill>
                            <a:srgbClr val="000000"/>
                          </a:solidFill>
                          <a:effectLst/>
                          <a:latin typeface="Cambria"/>
                          <a:ea typeface="Times New Roman"/>
                          <a:cs typeface="Times New Roman"/>
                        </a:rPr>
                        <a:t>remind/re-teach/correct for the targeted </a:t>
                      </a:r>
                      <a:r>
                        <a:rPr lang="en-US" sz="2800" dirty="0" smtClean="0">
                          <a:solidFill>
                            <a:srgbClr val="000000"/>
                          </a:solidFill>
                          <a:effectLst/>
                          <a:latin typeface="Cambria"/>
                          <a:ea typeface="Times New Roman"/>
                          <a:cs typeface="Times New Roman"/>
                        </a:rPr>
                        <a:t>behavior</a:t>
                      </a:r>
                      <a:endParaRPr lang="en-US" sz="2800" dirty="0">
                        <a:solidFill>
                          <a:srgbClr val="000000"/>
                        </a:solidFill>
                        <a:effectLst/>
                        <a:latin typeface="Cambria"/>
                        <a:ea typeface="Cambria"/>
                        <a:cs typeface="Cambria"/>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0986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139171"/>
            <a:ext cx="8229600" cy="1143000"/>
          </a:xfrm>
          <a:prstGeom prst="rect">
            <a:avLst/>
          </a:prstGeom>
          <a:noFill/>
          <a:ln>
            <a:noFill/>
          </a:ln>
        </p:spPr>
        <p:txBody>
          <a:bodyPr lIns="91425" tIns="45700" rIns="91425" bIns="45700" anchor="ctr" anchorCtr="0">
            <a:noAutofit/>
          </a:bodyPr>
          <a:lstStyle/>
          <a:p>
            <a:pPr>
              <a:buSzPct val="25000"/>
            </a:pPr>
            <a:r>
              <a:rPr lang="en-US" b="1" dirty="0">
                <a:solidFill>
                  <a:srgbClr val="1F497D"/>
                </a:solidFill>
              </a:rPr>
              <a:t>Positive Behavior Game</a:t>
            </a:r>
          </a:p>
        </p:txBody>
      </p:sp>
      <p:sp>
        <p:nvSpPr>
          <p:cNvPr id="560" name="Shape 56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10253F"/>
              </a:buClr>
              <a:buSzPct val="100000"/>
              <a:buFont typeface="Arial"/>
              <a:buChar char="•"/>
            </a:pPr>
            <a:r>
              <a:rPr lang="en-US" sz="3200" b="0" i="0" u="none" strike="noStrike" cap="none" dirty="0">
                <a:solidFill>
                  <a:srgbClr val="10253F"/>
                </a:solidFill>
                <a:latin typeface="Calibri"/>
                <a:ea typeface="Calibri"/>
                <a:cs typeface="Calibri"/>
                <a:sym typeface="Calibri"/>
              </a:rPr>
              <a:t>Teacher sets up the students to “catch” them having positive behaviors</a:t>
            </a:r>
          </a:p>
          <a:p>
            <a:pPr marL="742950" marR="0" lvl="1" indent="-285750" algn="l" rtl="0">
              <a:lnSpc>
                <a:spcPct val="90000"/>
              </a:lnSpc>
              <a:spcBef>
                <a:spcPts val="560"/>
              </a:spcBef>
              <a:spcAft>
                <a:spcPts val="0"/>
              </a:spcAft>
              <a:buClr>
                <a:srgbClr val="10253F"/>
              </a:buClr>
              <a:buSzPct val="100000"/>
              <a:buFont typeface="Arial"/>
              <a:buChar char="–"/>
            </a:pPr>
            <a:r>
              <a:rPr lang="en-US" sz="2800" b="0" i="0" u="none" strike="noStrike" cap="none" dirty="0">
                <a:solidFill>
                  <a:srgbClr val="10253F"/>
                </a:solidFill>
                <a:latin typeface="Calibri"/>
                <a:ea typeface="Calibri"/>
                <a:cs typeface="Calibri"/>
                <a:sym typeface="Calibri"/>
              </a:rPr>
              <a:t>Teacher has to catch the students engaging in the desired behaviors </a:t>
            </a:r>
          </a:p>
          <a:p>
            <a:pPr marL="742950" marR="0" lvl="1" indent="-285750" algn="l" rtl="0">
              <a:lnSpc>
                <a:spcPct val="90000"/>
              </a:lnSpc>
              <a:spcBef>
                <a:spcPts val="560"/>
              </a:spcBef>
              <a:spcAft>
                <a:spcPts val="0"/>
              </a:spcAft>
              <a:buClr>
                <a:srgbClr val="10253F"/>
              </a:buClr>
              <a:buSzPct val="100000"/>
              <a:buFont typeface="Arial"/>
              <a:buChar char="–"/>
            </a:pPr>
            <a:r>
              <a:rPr lang="en-US" sz="2800" b="0" i="0" u="none" strike="noStrike" cap="none" dirty="0">
                <a:solidFill>
                  <a:srgbClr val="10253F"/>
                </a:solidFill>
                <a:latin typeface="Calibri"/>
                <a:ea typeface="Calibri"/>
                <a:cs typeface="Calibri"/>
                <a:sym typeface="Calibri"/>
              </a:rPr>
              <a:t>If students need a reminder, the students do not get a </a:t>
            </a:r>
            <a:r>
              <a:rPr lang="en-US" sz="2800" b="0" i="0" u="none" strike="noStrike" cap="none" dirty="0" smtClean="0">
                <a:solidFill>
                  <a:srgbClr val="10253F"/>
                </a:solidFill>
                <a:latin typeface="Calibri"/>
                <a:ea typeface="Calibri"/>
                <a:cs typeface="Calibri"/>
                <a:sym typeface="Calibri"/>
              </a:rPr>
              <a:t>point (do not take points away) </a:t>
            </a:r>
            <a:endParaRPr lang="en-US" sz="2800" b="0" i="0" u="none" strike="noStrike" cap="none" dirty="0">
              <a:solidFill>
                <a:srgbClr val="10253F"/>
              </a:solidFill>
              <a:latin typeface="Calibri"/>
              <a:ea typeface="Calibri"/>
              <a:cs typeface="Calibri"/>
              <a:sym typeface="Calibri"/>
            </a:endParaRPr>
          </a:p>
          <a:p>
            <a:pPr marL="342900" marR="0" lvl="0" indent="-342900" algn="l" rtl="0">
              <a:lnSpc>
                <a:spcPct val="90000"/>
              </a:lnSpc>
              <a:spcBef>
                <a:spcPts val="640"/>
              </a:spcBef>
              <a:spcAft>
                <a:spcPts val="0"/>
              </a:spcAft>
              <a:buClr>
                <a:srgbClr val="10253F"/>
              </a:buClr>
              <a:buSzPct val="100000"/>
              <a:buFont typeface="Arial"/>
              <a:buChar char="•"/>
            </a:pPr>
            <a:r>
              <a:rPr lang="en-US" sz="3200" b="0" i="0" u="none" strike="noStrike" cap="none" dirty="0">
                <a:solidFill>
                  <a:srgbClr val="10253F"/>
                </a:solidFill>
                <a:latin typeface="Calibri"/>
                <a:ea typeface="Calibri"/>
                <a:cs typeface="Calibri"/>
                <a:sym typeface="Calibri"/>
              </a:rPr>
              <a:t>Whole group earning </a:t>
            </a:r>
            <a:r>
              <a:rPr lang="en-US" sz="3200" b="0" i="0" u="none" strike="noStrike" cap="none" dirty="0" smtClean="0">
                <a:solidFill>
                  <a:srgbClr val="10253F"/>
                </a:solidFill>
                <a:latin typeface="Calibri"/>
                <a:ea typeface="Calibri"/>
                <a:cs typeface="Calibri"/>
                <a:sym typeface="Calibri"/>
              </a:rPr>
              <a:t>acknowledgement</a:t>
            </a:r>
            <a:endParaRPr lang="en-US" sz="3200" b="0" i="0" u="none" strike="noStrike" cap="none" dirty="0">
              <a:solidFill>
                <a:srgbClr val="10253F"/>
              </a:solidFill>
              <a:latin typeface="Calibri"/>
              <a:ea typeface="Calibri"/>
              <a:cs typeface="Calibri"/>
              <a:sym typeface="Calibri"/>
            </a:endParaRPr>
          </a:p>
          <a:p>
            <a:pPr marL="742950" marR="0" lvl="1" indent="-285750" algn="l" rtl="0">
              <a:lnSpc>
                <a:spcPct val="90000"/>
              </a:lnSpc>
              <a:spcBef>
                <a:spcPts val="560"/>
              </a:spcBef>
              <a:spcAft>
                <a:spcPts val="0"/>
              </a:spcAft>
              <a:buClr>
                <a:srgbClr val="10253F"/>
              </a:buClr>
              <a:buSzPct val="100000"/>
              <a:buFont typeface="Arial"/>
              <a:buChar char="–"/>
            </a:pPr>
            <a:r>
              <a:rPr lang="en-US" sz="2800" b="0" i="0" u="none" strike="noStrike" cap="none" dirty="0">
                <a:solidFill>
                  <a:srgbClr val="10253F"/>
                </a:solidFill>
                <a:latin typeface="Calibri"/>
                <a:ea typeface="Calibri"/>
                <a:cs typeface="Calibri"/>
                <a:sym typeface="Calibri"/>
              </a:rPr>
              <a:t>Based on the overall behavior of the group</a:t>
            </a:r>
          </a:p>
          <a:p>
            <a:pPr marL="342900" marR="0" lvl="0" indent="-342900" algn="l" rtl="0">
              <a:lnSpc>
                <a:spcPct val="90000"/>
              </a:lnSpc>
              <a:spcBef>
                <a:spcPts val="640"/>
              </a:spcBef>
              <a:spcAft>
                <a:spcPts val="0"/>
              </a:spcAft>
              <a:buClr>
                <a:srgbClr val="10253F"/>
              </a:buClr>
              <a:buSzPct val="100000"/>
              <a:buFont typeface="Arial"/>
              <a:buChar char="•"/>
            </a:pPr>
            <a:r>
              <a:rPr lang="en-US" sz="3200" b="0" i="0" u="none" strike="noStrike" cap="none" dirty="0">
                <a:solidFill>
                  <a:srgbClr val="10253F"/>
                </a:solidFill>
                <a:latin typeface="Calibri"/>
                <a:ea typeface="Calibri"/>
                <a:cs typeface="Calibri"/>
                <a:sym typeface="Calibri"/>
              </a:rPr>
              <a:t>Cultivate and reinforce social responsibility</a:t>
            </a:r>
          </a:p>
          <a:p>
            <a:pPr marL="0" marR="0" lvl="0" indent="0" algn="l" rtl="0">
              <a:lnSpc>
                <a:spcPct val="90000"/>
              </a:lnSpc>
              <a:spcBef>
                <a:spcPts val="640"/>
              </a:spcBef>
              <a:spcAft>
                <a:spcPts val="0"/>
              </a:spcAft>
              <a:buClr>
                <a:schemeClr val="dk1"/>
              </a:buClr>
              <a:buSzPct val="25000"/>
              <a:buFont typeface="Arial"/>
              <a:buNone/>
            </a:pPr>
            <a:endParaRPr sz="3200" b="0" i="0" u="none" strike="noStrike" cap="none" dirty="0">
              <a:solidFill>
                <a:srgbClr val="10253F"/>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ct val="100000"/>
              <a:buFont typeface="Arial"/>
              <a:buNone/>
            </a:pPr>
            <a:endParaRPr sz="3200" b="0" i="0" u="none" strike="noStrike" cap="none" dirty="0">
              <a:solidFill>
                <a:srgbClr val="10253F"/>
              </a:solidFill>
              <a:latin typeface="Calibri"/>
              <a:ea typeface="Calibri"/>
              <a:cs typeface="Calibri"/>
              <a:sym typeface="Calibri"/>
            </a:endParaRPr>
          </a:p>
          <a:p>
            <a:pPr marL="342900" marR="0" lvl="0" indent="-342900" algn="l" rtl="0">
              <a:lnSpc>
                <a:spcPct val="90000"/>
              </a:lnSpc>
              <a:spcBef>
                <a:spcPts val="640"/>
              </a:spcBef>
              <a:buClr>
                <a:schemeClr val="dk1"/>
              </a:buClr>
              <a:buSzPct val="100000"/>
              <a:buFont typeface="Arial"/>
              <a:buNone/>
            </a:pPr>
            <a:endParaRPr sz="3200" b="0" i="0" u="none" strike="noStrike" cap="none" dirty="0">
              <a:solidFill>
                <a:srgbClr val="10253F"/>
              </a:solidFill>
              <a:latin typeface="Calibri"/>
              <a:ea typeface="Calibri"/>
              <a:cs typeface="Calibri"/>
              <a:sym typeface="Calibri"/>
            </a:endParaRPr>
          </a:p>
        </p:txBody>
      </p:sp>
    </p:spTree>
    <p:extLst>
      <p:ext uri="{BB962C8B-B14F-4D97-AF65-F5344CB8AC3E}">
        <p14:creationId xmlns:p14="http://schemas.microsoft.com/office/powerpoint/2010/main" val="41931842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57200" y="95346"/>
            <a:ext cx="8229600" cy="1143000"/>
          </a:xfrm>
          <a:prstGeom prst="rect">
            <a:avLst/>
          </a:prstGeom>
          <a:noFill/>
          <a:ln>
            <a:noFill/>
          </a:ln>
        </p:spPr>
        <p:txBody>
          <a:bodyPr lIns="91425" tIns="45700" rIns="91425" bIns="45700" anchor="ctr" anchorCtr="0">
            <a:noAutofit/>
          </a:bodyPr>
          <a:lstStyle/>
          <a:p>
            <a:pPr lvl="0">
              <a:buSzPct val="25000"/>
            </a:pPr>
            <a:r>
              <a:rPr lang="en-US" b="1" dirty="0" smtClean="0">
                <a:solidFill>
                  <a:srgbClr val="1F497D"/>
                </a:solidFill>
              </a:rPr>
              <a:t>Set Students up for Success</a:t>
            </a:r>
            <a:endParaRPr lang="en-US" b="1" dirty="0">
              <a:solidFill>
                <a:srgbClr val="1F497D"/>
              </a:solidFill>
            </a:endParaRPr>
          </a:p>
        </p:txBody>
      </p:sp>
      <p:sp>
        <p:nvSpPr>
          <p:cNvPr id="621" name="Shape 621"/>
          <p:cNvSpPr txBox="1">
            <a:spLocks noGrp="1"/>
          </p:cNvSpPr>
          <p:nvPr>
            <p:ph type="body" idx="1"/>
          </p:nvPr>
        </p:nvSpPr>
        <p:spPr>
          <a:xfrm>
            <a:off x="457200" y="1397000"/>
            <a:ext cx="8229600" cy="5105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dirty="0" smtClean="0">
                <a:solidFill>
                  <a:schemeClr val="dk1"/>
                </a:solidFill>
                <a:latin typeface="Calibri"/>
                <a:ea typeface="Calibri"/>
                <a:cs typeface="Calibri"/>
                <a:sym typeface="Calibri"/>
              </a:rPr>
              <a:t>Pre</a:t>
            </a:r>
            <a:r>
              <a:rPr lang="en-US" sz="2720" b="0" i="0" u="none" strike="noStrike" cap="none" dirty="0">
                <a:solidFill>
                  <a:schemeClr val="dk1"/>
                </a:solidFill>
                <a:latin typeface="Calibri"/>
                <a:ea typeface="Calibri"/>
                <a:cs typeface="Calibri"/>
                <a:sym typeface="Calibri"/>
              </a:rPr>
              <a:t>-teaching, and re-teaching the </a:t>
            </a:r>
            <a:r>
              <a:rPr lang="en-US" sz="2720" b="0" i="0" u="none" strike="noStrike" cap="none" dirty="0" smtClean="0">
                <a:solidFill>
                  <a:schemeClr val="dk1"/>
                </a:solidFill>
                <a:latin typeface="Calibri"/>
                <a:ea typeface="Calibri"/>
                <a:cs typeface="Calibri"/>
                <a:sym typeface="Calibri"/>
              </a:rPr>
              <a:t>targeted </a:t>
            </a:r>
            <a:r>
              <a:rPr lang="en-US" sz="2720" b="0" i="0" u="none" strike="noStrike" cap="none" dirty="0">
                <a:solidFill>
                  <a:schemeClr val="dk1"/>
                </a:solidFill>
                <a:latin typeface="Calibri"/>
                <a:ea typeface="Calibri"/>
                <a:cs typeface="Calibri"/>
                <a:sym typeface="Calibri"/>
              </a:rPr>
              <a:t>behavior</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dirty="0" smtClean="0">
                <a:solidFill>
                  <a:schemeClr val="dk1"/>
                </a:solidFill>
                <a:latin typeface="Calibri"/>
                <a:ea typeface="Calibri"/>
                <a:cs typeface="Calibri"/>
                <a:sym typeface="Calibri"/>
              </a:rPr>
              <a:t>Pre-correct: provide reminders </a:t>
            </a:r>
            <a:r>
              <a:rPr lang="en-US" sz="2720" b="0" i="0" u="none" strike="noStrike" cap="none" dirty="0">
                <a:solidFill>
                  <a:schemeClr val="dk1"/>
                </a:solidFill>
                <a:latin typeface="Calibri"/>
                <a:ea typeface="Calibri"/>
                <a:cs typeface="Calibri"/>
                <a:sym typeface="Calibri"/>
              </a:rPr>
              <a:t>BEFORE you anticipate the problem behavior </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Consider a non-verbal cue to use the desired behavior</a:t>
            </a:r>
          </a:p>
          <a:p>
            <a:pPr marL="742950" marR="0" lvl="1" indent="-285750" algn="l" rtl="0">
              <a:lnSpc>
                <a:spcPct val="9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EX: Sign, thumb’s up, wink, point to the points on the </a:t>
            </a:r>
            <a:r>
              <a:rPr lang="en-US" sz="2380" b="0" i="0" u="none" strike="noStrike" cap="none" dirty="0" smtClean="0">
                <a:solidFill>
                  <a:schemeClr val="dk1"/>
                </a:solidFill>
                <a:latin typeface="Calibri"/>
                <a:ea typeface="Calibri"/>
                <a:cs typeface="Calibri"/>
                <a:sym typeface="Calibri"/>
              </a:rPr>
              <a:t>board</a:t>
            </a:r>
          </a:p>
          <a:p>
            <a:pPr indent="-285750">
              <a:lnSpc>
                <a:spcPct val="90000"/>
              </a:lnSpc>
              <a:spcBef>
                <a:spcPts val="476"/>
              </a:spcBef>
              <a:buClr>
                <a:schemeClr val="dk1"/>
              </a:buClr>
              <a:buSzPct val="99166"/>
              <a:buFont typeface="Arial"/>
              <a:buChar char="–"/>
            </a:pPr>
            <a:r>
              <a:rPr lang="en-US" sz="2780" dirty="0" smtClean="0">
                <a:solidFill>
                  <a:schemeClr val="dk1"/>
                </a:solidFill>
                <a:latin typeface="Calibri"/>
                <a:ea typeface="Calibri"/>
                <a:cs typeface="Calibri"/>
                <a:sym typeface="Calibri"/>
              </a:rPr>
              <a:t>Use proximity by moving near a student needing a prompt. Deliver BSP once the student demonstrates behavior</a:t>
            </a:r>
            <a:endParaRPr lang="en-US" sz="278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Make them “special earners” to earn additional points for the class when they demonstrate the desired behaviors </a:t>
            </a:r>
          </a:p>
          <a:p>
            <a:pPr marL="1314450" marR="0" lvl="2" indent="-514350" algn="l" rtl="0">
              <a:lnSpc>
                <a:spcPct val="90000"/>
              </a:lnSpc>
              <a:spcBef>
                <a:spcPts val="408"/>
              </a:spcBef>
              <a:spcAft>
                <a:spcPts val="0"/>
              </a:spcAft>
              <a:buClr>
                <a:schemeClr val="dk1"/>
              </a:buClr>
              <a:buSzPct val="102000"/>
              <a:buFont typeface="Arial"/>
              <a:buNone/>
            </a:pPr>
            <a:endParaRPr sz="2040"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476"/>
              </a:spcBef>
              <a:spcAft>
                <a:spcPts val="0"/>
              </a:spcAft>
              <a:buClr>
                <a:schemeClr val="dk1"/>
              </a:buClr>
              <a:buSzPct val="99166"/>
              <a:buFont typeface="Arial"/>
              <a:buNone/>
            </a:pPr>
            <a:endParaRPr sz="2380"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476"/>
              </a:spcBef>
              <a:spcAft>
                <a:spcPts val="0"/>
              </a:spcAft>
              <a:buClr>
                <a:schemeClr val="dk1"/>
              </a:buClr>
              <a:buSzPct val="99166"/>
              <a:buFont typeface="Arial"/>
              <a:buNone/>
            </a:pPr>
            <a:endParaRPr sz="2380"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476"/>
              </a:spcBef>
              <a:spcAft>
                <a:spcPts val="0"/>
              </a:spcAft>
              <a:buClr>
                <a:schemeClr val="dk1"/>
              </a:buClr>
              <a:buSzPct val="99166"/>
              <a:buFont typeface="Arial"/>
              <a:buNone/>
            </a:pPr>
            <a:endParaRPr sz="2380" b="0" i="0" u="none" strike="noStrike" cap="none" dirty="0">
              <a:solidFill>
                <a:schemeClr val="dk1"/>
              </a:solidFill>
              <a:latin typeface="Calibri"/>
              <a:ea typeface="Calibri"/>
              <a:cs typeface="Calibri"/>
              <a:sym typeface="Calibri"/>
            </a:endParaRPr>
          </a:p>
          <a:p>
            <a:pPr marL="400050" marR="0" lvl="1" indent="-6350" algn="l" rtl="0">
              <a:lnSpc>
                <a:spcPct val="90000"/>
              </a:lnSpc>
              <a:spcBef>
                <a:spcPts val="476"/>
              </a:spcBef>
              <a:spcAft>
                <a:spcPts val="0"/>
              </a:spcAft>
              <a:buClr>
                <a:schemeClr val="dk1"/>
              </a:buClr>
              <a:buSzPct val="25000"/>
              <a:buFont typeface="Arial"/>
              <a:buNone/>
            </a:pPr>
            <a:endParaRPr sz="238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76"/>
              </a:spcBef>
              <a:buClr>
                <a:schemeClr val="dk1"/>
              </a:buClr>
              <a:buSzPct val="99166"/>
              <a:buFont typeface="Arial"/>
              <a:buNone/>
            </a:pPr>
            <a:endParaRPr sz="238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54343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50523"/>
            <a:ext cx="8229600" cy="1143000"/>
          </a:xfrm>
          <a:prstGeom prst="rect">
            <a:avLst/>
          </a:prstGeom>
          <a:noFill/>
          <a:ln>
            <a:noFill/>
          </a:ln>
        </p:spPr>
        <p:txBody>
          <a:bodyPr lIns="91425" tIns="45700" rIns="91425" bIns="45700" anchor="ctr" anchorCtr="0">
            <a:noAutofit/>
          </a:bodyPr>
          <a:lstStyle/>
          <a:p>
            <a:pPr>
              <a:buSzPct val="25000"/>
            </a:pPr>
            <a:r>
              <a:rPr lang="en-US" b="1" dirty="0" smtClean="0">
                <a:solidFill>
                  <a:srgbClr val="1F497D"/>
                </a:solidFill>
              </a:rPr>
              <a:t>Support </a:t>
            </a:r>
            <a:r>
              <a:rPr lang="en-US" b="1" dirty="0">
                <a:solidFill>
                  <a:srgbClr val="1F497D"/>
                </a:solidFill>
              </a:rPr>
              <a:t>ALL Students</a:t>
            </a:r>
          </a:p>
        </p:txBody>
      </p:sp>
      <p:sp>
        <p:nvSpPr>
          <p:cNvPr id="614" name="Shape 614"/>
          <p:cNvSpPr txBox="1">
            <a:spLocks noGrp="1"/>
          </p:cNvSpPr>
          <p:nvPr>
            <p:ph type="body" idx="1"/>
          </p:nvPr>
        </p:nvSpPr>
        <p:spPr>
          <a:xfrm>
            <a:off x="717175" y="1307175"/>
            <a:ext cx="7883010" cy="521215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b="0" i="0" u="none" strike="noStrike" cap="none" dirty="0">
                <a:solidFill>
                  <a:schemeClr val="dk1"/>
                </a:solidFill>
                <a:latin typeface="Calibri"/>
                <a:ea typeface="Calibri"/>
                <a:cs typeface="Calibri"/>
                <a:sym typeface="Calibri"/>
              </a:rPr>
              <a:t>Consider how accessible the game is to your learners with special needs:</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Do any students need images on the board in addition to words?</a:t>
            </a:r>
          </a:p>
          <a:p>
            <a:pPr marL="742950" marR="0" lvl="1" indent="-285750" algn="l" rtl="0">
              <a:lnSpc>
                <a:spcPct val="90000"/>
              </a:lnSpc>
              <a:spcBef>
                <a:spcPts val="518"/>
              </a:spcBef>
              <a:spcAft>
                <a:spcPts val="0"/>
              </a:spcAft>
              <a:buClr>
                <a:schemeClr val="dk1"/>
              </a:buClr>
              <a:buSzPct val="99615"/>
              <a:buFont typeface="Arial"/>
              <a:buChar char="–"/>
            </a:pPr>
            <a:r>
              <a:rPr lang="en-US" b="0" i="0" u="none" strike="noStrike" cap="none" dirty="0">
                <a:solidFill>
                  <a:schemeClr val="dk1"/>
                </a:solidFill>
                <a:latin typeface="Calibri"/>
                <a:ea typeface="Calibri"/>
                <a:cs typeface="Calibri"/>
                <a:sym typeface="Calibri"/>
              </a:rPr>
              <a:t>EX: PICTURE of </a:t>
            </a:r>
            <a:r>
              <a:rPr lang="en-US" b="0" i="0" u="none" strike="noStrike" cap="none" dirty="0" smtClean="0">
                <a:solidFill>
                  <a:schemeClr val="dk1"/>
                </a:solidFill>
                <a:latin typeface="Calibri"/>
                <a:ea typeface="Calibri"/>
                <a:cs typeface="Calibri"/>
                <a:sym typeface="Calibri"/>
              </a:rPr>
              <a:t>students raising </a:t>
            </a:r>
            <a:r>
              <a:rPr lang="en-US" b="0" i="0" u="none" strike="noStrike" cap="none" dirty="0">
                <a:solidFill>
                  <a:schemeClr val="dk1"/>
                </a:solidFill>
                <a:latin typeface="Calibri"/>
                <a:ea typeface="Calibri"/>
                <a:cs typeface="Calibri"/>
                <a:sym typeface="Calibri"/>
              </a:rPr>
              <a:t>their hand.</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Do any students have behavioral challenges?</a:t>
            </a:r>
          </a:p>
          <a:p>
            <a:pPr marL="742950" marR="0" lvl="1" indent="-285750" algn="l" rtl="0">
              <a:lnSpc>
                <a:spcPct val="90000"/>
              </a:lnSpc>
              <a:spcBef>
                <a:spcPts val="518"/>
              </a:spcBef>
              <a:spcAft>
                <a:spcPts val="0"/>
              </a:spcAft>
              <a:buClr>
                <a:schemeClr val="dk1"/>
              </a:buClr>
              <a:buSzPct val="99615"/>
              <a:buFont typeface="Arial"/>
              <a:buChar char="–"/>
            </a:pPr>
            <a:r>
              <a:rPr lang="en-US" b="0" i="0" u="none" strike="noStrike" cap="none" dirty="0">
                <a:solidFill>
                  <a:schemeClr val="dk1"/>
                </a:solidFill>
                <a:latin typeface="Calibri"/>
                <a:ea typeface="Calibri"/>
                <a:cs typeface="Calibri"/>
                <a:sym typeface="Calibri"/>
              </a:rPr>
              <a:t> They may need additional practice, reminders, and reinforcement</a:t>
            </a:r>
          </a:p>
          <a:p>
            <a:pPr marL="742950" marR="0" lvl="1" indent="-285750" algn="l" rtl="0">
              <a:lnSpc>
                <a:spcPct val="90000"/>
              </a:lnSpc>
              <a:spcBef>
                <a:spcPts val="518"/>
              </a:spcBef>
              <a:spcAft>
                <a:spcPts val="0"/>
              </a:spcAft>
              <a:buClr>
                <a:schemeClr val="dk1"/>
              </a:buClr>
              <a:buSzPct val="99615"/>
              <a:buFont typeface="Arial"/>
              <a:buChar char="–"/>
            </a:pPr>
            <a:r>
              <a:rPr lang="en-US" b="0" i="0" u="none" strike="noStrike" cap="none" dirty="0">
                <a:solidFill>
                  <a:schemeClr val="dk1"/>
                </a:solidFill>
                <a:latin typeface="Calibri"/>
                <a:ea typeface="Calibri"/>
                <a:cs typeface="Calibri"/>
                <a:sym typeface="Calibri"/>
              </a:rPr>
              <a:t>Do not allow their behaviors to bring down the average for the entire class. </a:t>
            </a:r>
            <a:endParaRPr sz="3200" b="0" i="0" u="none" strike="noStrike" cap="none" dirty="0">
              <a:solidFill>
                <a:schemeClr val="dk1"/>
              </a:solidFill>
              <a:latin typeface="Calibri"/>
              <a:ea typeface="Calibri"/>
              <a:cs typeface="Calibri"/>
              <a:sym typeface="Calibri"/>
            </a:endParaRPr>
          </a:p>
          <a:p>
            <a:pPr marL="1314450" marR="0" lvl="2" indent="-514350" algn="l" rtl="0">
              <a:lnSpc>
                <a:spcPct val="90000"/>
              </a:lnSpc>
              <a:spcBef>
                <a:spcPts val="444"/>
              </a:spcBef>
              <a:spcAft>
                <a:spcPts val="0"/>
              </a:spcAft>
              <a:buClr>
                <a:schemeClr val="dk1"/>
              </a:buClr>
              <a:buSzPct val="100909"/>
              <a:buFont typeface="Arial"/>
              <a:buNone/>
            </a:pPr>
            <a:endParaRPr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518"/>
              </a:spcBef>
              <a:spcAft>
                <a:spcPts val="0"/>
              </a:spcAft>
              <a:buClr>
                <a:schemeClr val="dk1"/>
              </a:buClr>
              <a:buSzPct val="99615"/>
              <a:buFont typeface="Arial"/>
              <a:buNone/>
            </a:pPr>
            <a:endParaRPr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518"/>
              </a:spcBef>
              <a:spcAft>
                <a:spcPts val="0"/>
              </a:spcAft>
              <a:buClr>
                <a:schemeClr val="dk1"/>
              </a:buClr>
              <a:buSzPct val="99615"/>
              <a:buFont typeface="Arial"/>
              <a:buNone/>
            </a:pPr>
            <a:endParaRPr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518"/>
              </a:spcBef>
              <a:spcAft>
                <a:spcPts val="0"/>
              </a:spcAft>
              <a:buClr>
                <a:schemeClr val="dk1"/>
              </a:buClr>
              <a:buSzPct val="99615"/>
              <a:buFont typeface="Arial"/>
              <a:buNone/>
            </a:pPr>
            <a:endParaRPr b="0" i="0" u="none" strike="noStrike" cap="none" dirty="0">
              <a:solidFill>
                <a:schemeClr val="dk1"/>
              </a:solidFill>
              <a:latin typeface="Calibri"/>
              <a:ea typeface="Calibri"/>
              <a:cs typeface="Calibri"/>
              <a:sym typeface="Calibri"/>
            </a:endParaRPr>
          </a:p>
          <a:p>
            <a:pPr marL="400050" marR="0" lvl="1" indent="-6350" algn="l" rtl="0">
              <a:lnSpc>
                <a:spcPct val="90000"/>
              </a:lnSpc>
              <a:spcBef>
                <a:spcPts val="518"/>
              </a:spcBef>
              <a:spcAft>
                <a:spcPts val="0"/>
              </a:spcAft>
              <a:buClr>
                <a:schemeClr val="dk1"/>
              </a:buClr>
              <a:buSzPct val="25000"/>
              <a:buFont typeface="Arial"/>
              <a:buNone/>
            </a:pPr>
            <a:endParaRPr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518"/>
              </a:spcBef>
              <a:buClr>
                <a:schemeClr val="dk1"/>
              </a:buClr>
              <a:buSzPct val="99615"/>
              <a:buFont typeface="Arial"/>
              <a:buNone/>
            </a:pP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9570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58800" y="0"/>
            <a:ext cx="8636000" cy="6248400"/>
          </a:xfrm>
          <a:prstGeom prst="cloudCallout">
            <a:avLst>
              <a:gd name="adj1" fmla="val -55566"/>
              <a:gd name="adj2" fmla="val 43714"/>
            </a:avLst>
          </a:prstGeom>
          <a:solidFill>
            <a:schemeClr val="tx2">
              <a:lumMod val="20000"/>
              <a:lumOff val="80000"/>
              <a:alpha val="6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3600" dirty="0" smtClean="0">
              <a:solidFill>
                <a:srgbClr val="000000"/>
              </a:solidFill>
            </a:endParaRPr>
          </a:p>
          <a:p>
            <a:pPr algn="ctr"/>
            <a:endParaRPr lang="en-US" sz="3600" dirty="0">
              <a:solidFill>
                <a:srgbClr val="000000"/>
              </a:solidFill>
            </a:endParaRPr>
          </a:p>
          <a:p>
            <a:pPr algn="ctr"/>
            <a:endParaRPr lang="en-US" sz="3600" dirty="0" smtClean="0">
              <a:solidFill>
                <a:srgbClr val="000000"/>
              </a:solidFill>
            </a:endParaRPr>
          </a:p>
          <a:p>
            <a:pPr algn="ctr"/>
            <a:r>
              <a:rPr lang="en-US" sz="3600" dirty="0">
                <a:solidFill>
                  <a:srgbClr val="000000"/>
                </a:solidFill>
              </a:rPr>
              <a:t/>
            </a:r>
            <a:br>
              <a:rPr lang="en-US" sz="3600" dirty="0">
                <a:solidFill>
                  <a:srgbClr val="000000"/>
                </a:solidFill>
              </a:rPr>
            </a:br>
            <a:endParaRPr lang="en-US" sz="3600" dirty="0">
              <a:solidFill>
                <a:srgbClr val="000000"/>
              </a:solidFill>
              <a:effectLst/>
              <a:ea typeface="Cambria"/>
              <a:cs typeface="Cambria"/>
            </a:endParaRPr>
          </a:p>
        </p:txBody>
      </p:sp>
      <p:sp>
        <p:nvSpPr>
          <p:cNvPr id="2" name="Title 1"/>
          <p:cNvSpPr>
            <a:spLocks noGrp="1"/>
          </p:cNvSpPr>
          <p:nvPr>
            <p:ph type="title"/>
          </p:nvPr>
        </p:nvSpPr>
        <p:spPr/>
        <p:txBody>
          <a:bodyPr>
            <a:normAutofit/>
          </a:bodyPr>
          <a:lstStyle/>
          <a:p>
            <a:r>
              <a:rPr lang="en-US" b="1" dirty="0" smtClean="0">
                <a:solidFill>
                  <a:srgbClr val="1F497D"/>
                </a:solidFill>
              </a:rPr>
              <a:t>Reflections:  Discuss with Team</a:t>
            </a:r>
            <a:endParaRPr lang="en-US" b="1" dirty="0">
              <a:solidFill>
                <a:srgbClr val="1F497D"/>
              </a:solidFill>
            </a:endParaRPr>
          </a:p>
        </p:txBody>
      </p:sp>
      <p:sp>
        <p:nvSpPr>
          <p:cNvPr id="3" name="Content Placeholder 2"/>
          <p:cNvSpPr>
            <a:spLocks noGrp="1"/>
          </p:cNvSpPr>
          <p:nvPr>
            <p:ph idx="1"/>
          </p:nvPr>
        </p:nvSpPr>
        <p:spPr>
          <a:xfrm>
            <a:off x="644698" y="1697566"/>
            <a:ext cx="8257568" cy="4583997"/>
          </a:xfrm>
        </p:spPr>
        <p:txBody>
          <a:bodyPr>
            <a:normAutofit/>
          </a:bodyPr>
          <a:lstStyle/>
          <a:p>
            <a:pPr marL="857250" lvl="1" indent="-457200">
              <a:buFont typeface="Wingdings" charset="2"/>
              <a:buChar char="§"/>
            </a:pPr>
            <a:r>
              <a:rPr lang="en-US" dirty="0" smtClean="0"/>
              <a:t>What </a:t>
            </a:r>
            <a:r>
              <a:rPr lang="en-US" dirty="0"/>
              <a:t>are the benefits of using this strategy?</a:t>
            </a:r>
          </a:p>
          <a:p>
            <a:pPr marL="857250" lvl="1" indent="-457200">
              <a:buFont typeface="Wingdings" charset="2"/>
              <a:buChar char="§"/>
            </a:pPr>
            <a:r>
              <a:rPr lang="en-US" dirty="0" smtClean="0"/>
              <a:t>What are some potential obstacles to using group contingencies? What are some possible solutions?</a:t>
            </a:r>
          </a:p>
          <a:p>
            <a:pPr marL="857250" lvl="1" indent="-457200">
              <a:buFont typeface="Wingdings" charset="2"/>
              <a:buChar char="§"/>
            </a:pPr>
            <a:r>
              <a:rPr lang="en-US" dirty="0" smtClean="0"/>
              <a:t>Are there predictable times of the day when all/some staff might play this game (precision statement)?</a:t>
            </a:r>
          </a:p>
          <a:p>
            <a:pPr marL="400050" lvl="1" indent="0">
              <a:buNone/>
            </a:pPr>
            <a:endParaRPr lang="en-US" dirty="0" smtClean="0"/>
          </a:p>
        </p:txBody>
      </p:sp>
    </p:spTree>
    <p:extLst>
      <p:ext uri="{BB962C8B-B14F-4D97-AF65-F5344CB8AC3E}">
        <p14:creationId xmlns:p14="http://schemas.microsoft.com/office/powerpoint/2010/main" val="272429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Data:  Fluency and Fidelity</a:t>
            </a:r>
          </a:p>
        </p:txBody>
      </p:sp>
      <p:sp>
        <p:nvSpPr>
          <p:cNvPr id="3" name="Content Placeholder 2"/>
          <p:cNvSpPr>
            <a:spLocks noGrp="1"/>
          </p:cNvSpPr>
          <p:nvPr>
            <p:ph idx="1"/>
          </p:nvPr>
        </p:nvSpPr>
        <p:spPr/>
        <p:txBody>
          <a:bodyPr>
            <a:normAutofit/>
          </a:bodyPr>
          <a:lstStyle/>
          <a:p>
            <a:r>
              <a:rPr lang="en-US" dirty="0" smtClean="0"/>
              <a:t>Use a precision statement (developed by team responsible for implementing/progress monitoring tier 1) to identify solution using PBG or other group contingency</a:t>
            </a:r>
          </a:p>
          <a:p>
            <a:pPr lvl="0">
              <a:lnSpc>
                <a:spcPct val="90000"/>
              </a:lnSpc>
              <a:spcBef>
                <a:spcPts val="592"/>
              </a:spcBef>
              <a:buClr>
                <a:srgbClr val="10253F"/>
              </a:buClr>
              <a:buSzPct val="98666"/>
            </a:pPr>
            <a:r>
              <a:rPr lang="en-US" dirty="0">
                <a:solidFill>
                  <a:srgbClr val="000000"/>
                </a:solidFill>
                <a:ea typeface="Calibri"/>
                <a:cs typeface="Calibri"/>
                <a:sym typeface="Calibri"/>
              </a:rPr>
              <a:t>Consider keeping track </a:t>
            </a:r>
            <a:r>
              <a:rPr lang="en-US" dirty="0" smtClean="0">
                <a:solidFill>
                  <a:srgbClr val="000000"/>
                </a:solidFill>
                <a:ea typeface="Calibri"/>
                <a:cs typeface="Calibri"/>
                <a:sym typeface="Calibri"/>
              </a:rPr>
              <a:t>of class data </a:t>
            </a:r>
            <a:endParaRPr lang="en-US" dirty="0">
              <a:solidFill>
                <a:srgbClr val="000000"/>
              </a:solidFill>
              <a:ea typeface="Calibri"/>
              <a:cs typeface="Calibri"/>
              <a:sym typeface="Calibri"/>
            </a:endParaRPr>
          </a:p>
          <a:p>
            <a:pPr lvl="1">
              <a:lnSpc>
                <a:spcPct val="90000"/>
              </a:lnSpc>
              <a:spcBef>
                <a:spcPts val="518"/>
              </a:spcBef>
              <a:buClr>
                <a:srgbClr val="10253F"/>
              </a:buClr>
              <a:buSzPct val="99615"/>
            </a:pPr>
            <a:r>
              <a:rPr lang="en-US" sz="3200" dirty="0">
                <a:solidFill>
                  <a:srgbClr val="000000"/>
                </a:solidFill>
                <a:ea typeface="Calibri"/>
                <a:cs typeface="Calibri"/>
                <a:sym typeface="Calibri"/>
              </a:rPr>
              <a:t>Are there more Class points each day?</a:t>
            </a:r>
          </a:p>
          <a:p>
            <a:pPr lvl="1">
              <a:lnSpc>
                <a:spcPct val="90000"/>
              </a:lnSpc>
              <a:spcBef>
                <a:spcPts val="518"/>
              </a:spcBef>
              <a:buClr>
                <a:srgbClr val="10253F"/>
              </a:buClr>
              <a:buSzPct val="99615"/>
            </a:pPr>
            <a:r>
              <a:rPr lang="en-US" sz="3200" dirty="0">
                <a:solidFill>
                  <a:srgbClr val="000000"/>
                </a:solidFill>
                <a:ea typeface="Calibri"/>
                <a:cs typeface="Calibri"/>
                <a:sym typeface="Calibri"/>
              </a:rPr>
              <a:t>Do school-wide data reflect a reduction in </a:t>
            </a:r>
            <a:r>
              <a:rPr lang="en-US" sz="3200" dirty="0" smtClean="0">
                <a:solidFill>
                  <a:srgbClr val="000000"/>
                </a:solidFill>
                <a:ea typeface="Calibri"/>
                <a:cs typeface="Calibri"/>
                <a:sym typeface="Calibri"/>
              </a:rPr>
              <a:t>disrespect and disruption in the classroom?</a:t>
            </a:r>
            <a:endParaRPr lang="en-US" sz="3200" dirty="0">
              <a:solidFill>
                <a:srgbClr val="000000"/>
              </a:solidFill>
              <a:ea typeface="Calibri"/>
              <a:cs typeface="Calibri"/>
              <a:sym typeface="Calibri"/>
            </a:endParaRPr>
          </a:p>
          <a:p>
            <a:endParaRPr lang="en-US" dirty="0" smtClean="0"/>
          </a:p>
        </p:txBody>
      </p:sp>
      <p:pic>
        <p:nvPicPr>
          <p:cNvPr id="4" name="Picture 3" descr="Screen Shot 2017-11-27 at 4.4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3183" cy="1417639"/>
          </a:xfrm>
          <a:prstGeom prst="rect">
            <a:avLst/>
          </a:prstGeom>
        </p:spPr>
      </p:pic>
    </p:spTree>
    <p:extLst>
      <p:ext uri="{BB962C8B-B14F-4D97-AF65-F5344CB8AC3E}">
        <p14:creationId xmlns:p14="http://schemas.microsoft.com/office/powerpoint/2010/main" val="3150789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35131</TotalTime>
  <Words>10840</Words>
  <Application>Microsoft Office PowerPoint</Application>
  <PresentationFormat>On-screen Show (4:3)</PresentationFormat>
  <Paragraphs>1152</Paragraphs>
  <Slides>116</Slides>
  <Notes>46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116</vt:i4>
      </vt:variant>
    </vt:vector>
  </HeadingPairs>
  <TitlesOfParts>
    <vt:vector size="130" baseType="lpstr">
      <vt:lpstr>MS PGothic</vt:lpstr>
      <vt:lpstr>MS PGothic</vt:lpstr>
      <vt:lpstr>Arial</vt:lpstr>
      <vt:lpstr>Bodoni 72 Book</vt:lpstr>
      <vt:lpstr>Calibri</vt:lpstr>
      <vt:lpstr>Cambria</vt:lpstr>
      <vt:lpstr>Gill Sans MT</vt:lpstr>
      <vt:lpstr>ＭＳ 明朝</vt:lpstr>
      <vt:lpstr>Noto Sans Symbols</vt:lpstr>
      <vt:lpstr>Questrial</vt:lpstr>
      <vt:lpstr>Times New Roman</vt:lpstr>
      <vt:lpstr>Tw Cen MT</vt:lpstr>
      <vt:lpstr>Wingdings</vt:lpstr>
      <vt:lpstr>Office Theme</vt:lpstr>
      <vt:lpstr>Positive Classroom Behavioral Supports</vt:lpstr>
      <vt:lpstr>Learning Intentions</vt:lpstr>
      <vt:lpstr>What is PBIS … </vt:lpstr>
      <vt:lpstr>Consistency Matters</vt:lpstr>
      <vt:lpstr>PowerPoint Presentation</vt:lpstr>
      <vt:lpstr>PowerPoint Presentation</vt:lpstr>
      <vt:lpstr>PowerPoint Presentation</vt:lpstr>
      <vt:lpstr>Positive Classroom Behavioral Supports</vt:lpstr>
      <vt:lpstr>PowerPoint Presentation</vt:lpstr>
      <vt:lpstr>Common Language </vt:lpstr>
      <vt:lpstr>Common Language </vt:lpstr>
      <vt:lpstr>Sample Classroom Matrix</vt:lpstr>
      <vt:lpstr>Development of Classroom Teaching Matrix</vt:lpstr>
      <vt:lpstr>Development of Classroom Teaching Matrix</vt:lpstr>
      <vt:lpstr>PowerPoint Presentation</vt:lpstr>
      <vt:lpstr>Classroom Rules</vt:lpstr>
      <vt:lpstr>PowerPoint Presentation</vt:lpstr>
      <vt:lpstr>Why routines and signals?</vt:lpstr>
      <vt:lpstr>PowerPoint Presentation</vt:lpstr>
      <vt:lpstr>PowerPoint Presentation</vt:lpstr>
      <vt:lpstr>PowerPoint Presentation</vt:lpstr>
      <vt:lpstr>PowerPoint Presentation</vt:lpstr>
      <vt:lpstr>I taught the behaviors defined on my classroom matrix using explicit instruction</vt:lpstr>
      <vt:lpstr>Data:  Fluency and Fidelity</vt:lpstr>
      <vt:lpstr>PowerPoint Presentation</vt:lpstr>
      <vt:lpstr>Do you ever feel like Bill Murray in Groundhog Day?</vt:lpstr>
      <vt:lpstr>Science of Behavior</vt:lpstr>
      <vt:lpstr>Define Behavior  (anything we say or do)</vt:lpstr>
      <vt:lpstr>Antecedents (precede behavior)</vt:lpstr>
      <vt:lpstr>Consequences (follow behavior)</vt:lpstr>
      <vt:lpstr>Continuum of Practices to Encourage Appropriate Behavior</vt:lpstr>
      <vt:lpstr>What is acknowledgement/reinforcement?</vt:lpstr>
      <vt:lpstr>General Praise and Non-contingent Attention</vt:lpstr>
      <vt:lpstr>Behavior Specific Contingent Praise</vt:lpstr>
      <vt:lpstr>Practice with Behavior Specific Praise</vt:lpstr>
      <vt:lpstr>What if students do not find praise reinforcing?</vt:lpstr>
      <vt:lpstr> Continuum of Practices to Discourage “Inappropriate” Behavior</vt:lpstr>
      <vt:lpstr>Reasons Students Commonly Misbehave</vt:lpstr>
      <vt:lpstr>PowerPoint Presentation</vt:lpstr>
      <vt:lpstr>Continuum of Practices to Discourage “Inappropriate” Behavior</vt:lpstr>
      <vt:lpstr>Continuum of Practices to Discourage “Inappropriate” Behavior</vt:lpstr>
      <vt:lpstr>Continuum of Practices to Discourage Repeated Behavioral Errors that Interfere with Learning </vt:lpstr>
      <vt:lpstr>Specific and Contingent Error Correction Definition</vt:lpstr>
      <vt:lpstr>Why Focus on Response Strategies &amp;  Error Correction?</vt:lpstr>
      <vt:lpstr>“Negative” interactions are not wrong and are part of feedback… the key is the way in which they are delivered…</vt:lpstr>
      <vt:lpstr>Goals of Error Correction</vt:lpstr>
      <vt:lpstr>PowerPoint Presentation</vt:lpstr>
      <vt:lpstr>Steps to Specific and Contingent  Error Correction:</vt:lpstr>
      <vt:lpstr>Additional Considerations for Response Systems …</vt:lpstr>
      <vt:lpstr>Cautionary Tales</vt:lpstr>
      <vt:lpstr>Considerations with Response Cost </vt:lpstr>
      <vt:lpstr>Considerations with Response Cost </vt:lpstr>
      <vt:lpstr>Which practices are currently reflected in your flowchart?</vt:lpstr>
      <vt:lpstr>PowerPoint Presentation</vt:lpstr>
      <vt:lpstr>How will we begin to analyze the error and identify the possible function of the behavior? Data …</vt:lpstr>
      <vt:lpstr>PowerPoint Presentation</vt:lpstr>
      <vt:lpstr>Data:  Fluency and Fidelity</vt:lpstr>
      <vt:lpstr>Behavior Specific Contingent Praise and Error Correction are the basic practices…  </vt:lpstr>
      <vt:lpstr>Team &amp; School-wide Supports</vt:lpstr>
      <vt:lpstr>Connections to Tier 1 School-wide</vt:lpstr>
      <vt:lpstr>Video Resources</vt:lpstr>
      <vt:lpstr>An example of supporting teachers’ use of Behavior Specific Praise with students</vt:lpstr>
      <vt:lpstr>PowerPoint Presentation</vt:lpstr>
      <vt:lpstr>Make sure you have easy access to all parts of the room</vt:lpstr>
      <vt:lpstr>Considerations</vt:lpstr>
      <vt:lpstr>Considerations</vt:lpstr>
      <vt:lpstr>Arrangement of Desks</vt:lpstr>
      <vt:lpstr>What does it look like?</vt:lpstr>
      <vt:lpstr>Tips for Implementation </vt:lpstr>
      <vt:lpstr>Tips for Implementation </vt:lpstr>
      <vt:lpstr>PowerPoint Presentation</vt:lpstr>
      <vt:lpstr>Guiding Questions for Planning  Physical Space</vt:lpstr>
      <vt:lpstr>Data:  Fluency and Fidelity</vt:lpstr>
      <vt:lpstr>PowerPoint Presentation</vt:lpstr>
      <vt:lpstr>Definition of Active Supervision</vt:lpstr>
      <vt:lpstr>PowerPoint Presentation</vt:lpstr>
      <vt:lpstr>PowerPoint Presentation</vt:lpstr>
      <vt:lpstr>PowerPoint Presentation</vt:lpstr>
      <vt:lpstr>Rationale</vt:lpstr>
      <vt:lpstr>Data:  Fluency and Fidelity</vt:lpstr>
      <vt:lpstr>PowerPoint Presentation</vt:lpstr>
      <vt:lpstr>Group Contingencies</vt:lpstr>
      <vt:lpstr>Guidelines for Group Contingencies</vt:lpstr>
      <vt:lpstr>Types of Group Contingencies</vt:lpstr>
      <vt:lpstr>Types of Group Contingencies</vt:lpstr>
      <vt:lpstr>Types of Group Contingencies</vt:lpstr>
      <vt:lpstr> Positive Behavior Game:  An Interdependent Group Contingency </vt:lpstr>
      <vt:lpstr>Positive Behavior Game</vt:lpstr>
      <vt:lpstr>The Positive Behavior Game (PBG)</vt:lpstr>
      <vt:lpstr>PowerPoint Presentation</vt:lpstr>
      <vt:lpstr>PowerPoint Presentation</vt:lpstr>
      <vt:lpstr>PowerPoint Presentation</vt:lpstr>
      <vt:lpstr>PowerPoint Presentation</vt:lpstr>
      <vt:lpstr>PowerPoint Presentation</vt:lpstr>
      <vt:lpstr>Positive Behavior Game</vt:lpstr>
      <vt:lpstr>Set Students up for Success</vt:lpstr>
      <vt:lpstr>Support ALL Students</vt:lpstr>
      <vt:lpstr>Reflections:  Discuss with Team</vt:lpstr>
      <vt:lpstr>Data:  Fluency and Fidelity</vt:lpstr>
      <vt:lpstr>Data:  Fluency and Fidelity</vt:lpstr>
      <vt:lpstr>Data:  Fluency and Fidelity</vt:lpstr>
      <vt:lpstr>Data:  Fluency and Fidelity</vt:lpstr>
      <vt:lpstr>PowerPoint Presentation</vt:lpstr>
      <vt:lpstr>Opportunities to Respond (OTRs)</vt:lpstr>
      <vt:lpstr>Rationale for Providing OTR</vt:lpstr>
      <vt:lpstr>High Rates of OTRs</vt:lpstr>
      <vt:lpstr>Use a Variety of OTRs</vt:lpstr>
      <vt:lpstr>Types of OTRs</vt:lpstr>
      <vt:lpstr>Individual Responding</vt:lpstr>
      <vt:lpstr>Unison Responding</vt:lpstr>
      <vt:lpstr>Mixed Responding</vt:lpstr>
      <vt:lpstr>Other Strategies</vt:lpstr>
      <vt:lpstr>Behavioral Pre-Correction</vt:lpstr>
      <vt:lpstr>Tips for Implementation </vt:lpstr>
      <vt:lpstr>Monitoring OTRs  </vt:lpstr>
      <vt:lpstr>Data:  Fluency and Fidelity</vt:lpstr>
    </vt:vector>
  </TitlesOfParts>
  <Company>MidAtlantic PBIS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Classroom Behavioral Supports</dc:title>
  <dc:creator>Kimberly Yanek</dc:creator>
  <cp:lastModifiedBy>Hearn, Sarah</cp:lastModifiedBy>
  <cp:revision>63</cp:revision>
  <cp:lastPrinted>2017-11-27T19:40:35Z</cp:lastPrinted>
  <dcterms:created xsi:type="dcterms:W3CDTF">2017-11-09T14:08:11Z</dcterms:created>
  <dcterms:modified xsi:type="dcterms:W3CDTF">2017-12-04T13:51:32Z</dcterms:modified>
</cp:coreProperties>
</file>