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rts/chart1.xml" ContentType="application/vnd.openxmlformats-officedocument.drawingml.chart+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5305" r:id="rId1"/>
    <p:sldMasterId id="2147485331" r:id="rId2"/>
    <p:sldMasterId id="2147485344" r:id="rId3"/>
    <p:sldMasterId id="2147485358" r:id="rId4"/>
  </p:sldMasterIdLst>
  <p:notesMasterIdLst>
    <p:notesMasterId r:id="rId113"/>
  </p:notesMasterIdLst>
  <p:handoutMasterIdLst>
    <p:handoutMasterId r:id="rId114"/>
  </p:handoutMasterIdLst>
  <p:sldIdLst>
    <p:sldId id="1059" r:id="rId5"/>
    <p:sldId id="368" r:id="rId6"/>
    <p:sldId id="1053" r:id="rId7"/>
    <p:sldId id="389" r:id="rId8"/>
    <p:sldId id="692" r:id="rId9"/>
    <p:sldId id="694" r:id="rId10"/>
    <p:sldId id="1225" r:id="rId11"/>
    <p:sldId id="1106" r:id="rId12"/>
    <p:sldId id="1107" r:id="rId13"/>
    <p:sldId id="737" r:id="rId14"/>
    <p:sldId id="1232" r:id="rId15"/>
    <p:sldId id="1104" r:id="rId16"/>
    <p:sldId id="1149" r:id="rId17"/>
    <p:sldId id="1105" r:id="rId18"/>
    <p:sldId id="867" r:id="rId19"/>
    <p:sldId id="1048" r:id="rId20"/>
    <p:sldId id="1005" r:id="rId21"/>
    <p:sldId id="1108" r:id="rId22"/>
    <p:sldId id="1141" r:id="rId23"/>
    <p:sldId id="1142" r:id="rId24"/>
    <p:sldId id="1234" r:id="rId25"/>
    <p:sldId id="1113" r:id="rId26"/>
    <p:sldId id="1144" r:id="rId27"/>
    <p:sldId id="1114" r:id="rId28"/>
    <p:sldId id="903" r:id="rId29"/>
    <p:sldId id="889" r:id="rId30"/>
    <p:sldId id="1182" r:id="rId31"/>
    <p:sldId id="1116" r:id="rId32"/>
    <p:sldId id="1145" r:id="rId33"/>
    <p:sldId id="1117" r:id="rId34"/>
    <p:sldId id="900" r:id="rId35"/>
    <p:sldId id="901" r:id="rId36"/>
    <p:sldId id="1119" r:id="rId37"/>
    <p:sldId id="1118" r:id="rId38"/>
    <p:sldId id="1226" r:id="rId39"/>
    <p:sldId id="1230" r:id="rId40"/>
    <p:sldId id="899" r:id="rId41"/>
    <p:sldId id="1073" r:id="rId42"/>
    <p:sldId id="1124" r:id="rId43"/>
    <p:sldId id="1121" r:id="rId44"/>
    <p:sldId id="1120" r:id="rId45"/>
    <p:sldId id="1180" r:id="rId46"/>
    <p:sldId id="1181" r:id="rId47"/>
    <p:sldId id="1224" r:id="rId48"/>
    <p:sldId id="1184" r:id="rId49"/>
    <p:sldId id="1188" r:id="rId50"/>
    <p:sldId id="1189" r:id="rId51"/>
    <p:sldId id="1190" r:id="rId52"/>
    <p:sldId id="1191" r:id="rId53"/>
    <p:sldId id="1192" r:id="rId54"/>
    <p:sldId id="1193" r:id="rId55"/>
    <p:sldId id="1194" r:id="rId56"/>
    <p:sldId id="1221" r:id="rId57"/>
    <p:sldId id="1195" r:id="rId58"/>
    <p:sldId id="891" r:id="rId59"/>
    <p:sldId id="1125" r:id="rId60"/>
    <p:sldId id="969" r:id="rId61"/>
    <p:sldId id="884" r:id="rId62"/>
    <p:sldId id="908" r:id="rId63"/>
    <p:sldId id="909" r:id="rId64"/>
    <p:sldId id="1060" r:id="rId65"/>
    <p:sldId id="965" r:id="rId66"/>
    <p:sldId id="1231" r:id="rId67"/>
    <p:sldId id="1130" r:id="rId68"/>
    <p:sldId id="1171" r:id="rId69"/>
    <p:sldId id="1132" r:id="rId70"/>
    <p:sldId id="910" r:id="rId71"/>
    <p:sldId id="896" r:id="rId72"/>
    <p:sldId id="1044" r:id="rId73"/>
    <p:sldId id="905" r:id="rId74"/>
    <p:sldId id="897" r:id="rId75"/>
    <p:sldId id="885" r:id="rId76"/>
    <p:sldId id="912" r:id="rId77"/>
    <p:sldId id="974" r:id="rId78"/>
    <p:sldId id="1056" r:id="rId79"/>
    <p:sldId id="1168" r:id="rId80"/>
    <p:sldId id="1197" r:id="rId81"/>
    <p:sldId id="1198" r:id="rId82"/>
    <p:sldId id="1235" r:id="rId83"/>
    <p:sldId id="1199" r:id="rId84"/>
    <p:sldId id="1200" r:id="rId85"/>
    <p:sldId id="1201" r:id="rId86"/>
    <p:sldId id="1202" r:id="rId87"/>
    <p:sldId id="1203" r:id="rId88"/>
    <p:sldId id="1204" r:id="rId89"/>
    <p:sldId id="1205" r:id="rId90"/>
    <p:sldId id="1206" r:id="rId91"/>
    <p:sldId id="1207" r:id="rId92"/>
    <p:sldId id="1208" r:id="rId93"/>
    <p:sldId id="1209" r:id="rId94"/>
    <p:sldId id="1210" r:id="rId95"/>
    <p:sldId id="1211" r:id="rId96"/>
    <p:sldId id="1212" r:id="rId97"/>
    <p:sldId id="1213" r:id="rId98"/>
    <p:sldId id="1214" r:id="rId99"/>
    <p:sldId id="1215" r:id="rId100"/>
    <p:sldId id="1218" r:id="rId101"/>
    <p:sldId id="1219" r:id="rId102"/>
    <p:sldId id="1220" r:id="rId103"/>
    <p:sldId id="1216" r:id="rId104"/>
    <p:sldId id="1222" r:id="rId105"/>
    <p:sldId id="1153" r:id="rId106"/>
    <p:sldId id="1154" r:id="rId107"/>
    <p:sldId id="1229" r:id="rId108"/>
    <p:sldId id="1007" r:id="rId109"/>
    <p:sldId id="1223" r:id="rId110"/>
    <p:sldId id="1178" r:id="rId111"/>
    <p:sldId id="804" r:id="rId1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E9C"/>
    <a:srgbClr val="FFFF00"/>
    <a:srgbClr val="F7FB94"/>
    <a:srgbClr val="FF9900"/>
    <a:srgbClr val="3333CC"/>
    <a:srgbClr val="003399"/>
    <a:srgbClr val="DCF8AE"/>
    <a:srgbClr val="FF0000"/>
    <a:srgbClr val="FFCC00"/>
    <a:srgbClr val="FFE3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96" autoAdjust="0"/>
    <p:restoredTop sz="57390" autoAdjust="0"/>
  </p:normalViewPr>
  <p:slideViewPr>
    <p:cSldViewPr>
      <p:cViewPr varScale="1">
        <p:scale>
          <a:sx n="57" d="100"/>
          <a:sy n="57" d="100"/>
        </p:scale>
        <p:origin x="606" y="66"/>
      </p:cViewPr>
      <p:guideLst>
        <p:guide orient="horz" pos="2160"/>
        <p:guide pos="2880"/>
      </p:guideLst>
    </p:cSldViewPr>
  </p:slideViewPr>
  <p:outlineViewPr>
    <p:cViewPr>
      <p:scale>
        <a:sx n="33" d="100"/>
        <a:sy n="33" d="100"/>
      </p:scale>
      <p:origin x="2584" y="2288"/>
    </p:cViewPr>
  </p:outlineViewPr>
  <p:notesTextViewPr>
    <p:cViewPr>
      <p:scale>
        <a:sx n="150" d="100"/>
        <a:sy n="150" d="100"/>
      </p:scale>
      <p:origin x="0" y="0"/>
    </p:cViewPr>
  </p:notesTextViewPr>
  <p:sorterViewPr>
    <p:cViewPr>
      <p:scale>
        <a:sx n="158" d="100"/>
        <a:sy n="158" d="100"/>
      </p:scale>
      <p:origin x="0" y="-44216"/>
    </p:cViewPr>
  </p:sorterViewPr>
  <p:notesViewPr>
    <p:cSldViewPr>
      <p:cViewPr varScale="1">
        <p:scale>
          <a:sx n="73" d="100"/>
          <a:sy n="73" d="100"/>
        </p:scale>
        <p:origin x="1716"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heme" Target="theme/theme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Rachelle's Behavior Report Data</a:t>
            </a:r>
          </a:p>
          <a:p>
            <a:pPr>
              <a:defRPr/>
            </a:pPr>
            <a:r>
              <a:rPr lang="en-US"/>
              <a:t>Using Kind Words with Peers</a:t>
            </a:r>
          </a:p>
        </c:rich>
      </c:tx>
      <c:layout/>
      <c:overlay val="0"/>
    </c:title>
    <c:autoTitleDeleted val="0"/>
    <c:plotArea>
      <c:layout/>
      <c:lineChart>
        <c:grouping val="standard"/>
        <c:varyColors val="0"/>
        <c:ser>
          <c:idx val="0"/>
          <c:order val="0"/>
          <c:tx>
            <c:strRef>
              <c:f>Sheet1!$A$2</c:f>
              <c:strCache>
                <c:ptCount val="1"/>
                <c:pt idx="0">
                  <c:v>% Earned</c:v>
                </c:pt>
              </c:strCache>
            </c:strRef>
          </c:tx>
          <c:dLbls>
            <c:dLbl>
              <c:idx val="16"/>
              <c:dLblPos val="r"/>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Sheet1!$B$1:$R$1</c:f>
              <c:numCache>
                <c:formatCode>m/d;@</c:formatCode>
                <c:ptCount val="17"/>
                <c:pt idx="0">
                  <c:v>41675</c:v>
                </c:pt>
                <c:pt idx="1">
                  <c:v>41676</c:v>
                </c:pt>
                <c:pt idx="2">
                  <c:v>41677</c:v>
                </c:pt>
                <c:pt idx="3">
                  <c:v>41680</c:v>
                </c:pt>
                <c:pt idx="4">
                  <c:v>41681</c:v>
                </c:pt>
                <c:pt idx="5">
                  <c:v>41682</c:v>
                </c:pt>
                <c:pt idx="6">
                  <c:v>41683</c:v>
                </c:pt>
                <c:pt idx="7">
                  <c:v>39127</c:v>
                </c:pt>
                <c:pt idx="8">
                  <c:v>41687</c:v>
                </c:pt>
                <c:pt idx="9">
                  <c:v>41688</c:v>
                </c:pt>
                <c:pt idx="10">
                  <c:v>41689</c:v>
                </c:pt>
                <c:pt idx="11">
                  <c:v>41690</c:v>
                </c:pt>
                <c:pt idx="12">
                  <c:v>41691</c:v>
                </c:pt>
                <c:pt idx="13">
                  <c:v>41694</c:v>
                </c:pt>
                <c:pt idx="14">
                  <c:v>41695</c:v>
                </c:pt>
              </c:numCache>
            </c:numRef>
          </c:cat>
          <c:val>
            <c:numRef>
              <c:f>Sheet1!$B$2:$R$2</c:f>
              <c:numCache>
                <c:formatCode>General</c:formatCode>
                <c:ptCount val="17"/>
                <c:pt idx="0">
                  <c:v>80</c:v>
                </c:pt>
                <c:pt idx="1">
                  <c:v>100</c:v>
                </c:pt>
                <c:pt idx="2">
                  <c:v>100</c:v>
                </c:pt>
                <c:pt idx="3">
                  <c:v>70</c:v>
                </c:pt>
                <c:pt idx="4">
                  <c:v>100</c:v>
                </c:pt>
                <c:pt idx="5">
                  <c:v>100</c:v>
                </c:pt>
                <c:pt idx="6">
                  <c:v>100</c:v>
                </c:pt>
                <c:pt idx="7">
                  <c:v>50</c:v>
                </c:pt>
                <c:pt idx="8">
                  <c:v>60</c:v>
                </c:pt>
                <c:pt idx="9">
                  <c:v>70</c:v>
                </c:pt>
                <c:pt idx="10">
                  <c:v>43</c:v>
                </c:pt>
                <c:pt idx="11">
                  <c:v>70</c:v>
                </c:pt>
                <c:pt idx="12">
                  <c:v>38</c:v>
                </c:pt>
                <c:pt idx="13">
                  <c:v>21</c:v>
                </c:pt>
                <c:pt idx="14">
                  <c:v>43</c:v>
                </c:pt>
              </c:numCache>
            </c:numRef>
          </c:val>
          <c:smooth val="0"/>
        </c:ser>
        <c:dLbls>
          <c:showLegendKey val="0"/>
          <c:showVal val="0"/>
          <c:showCatName val="0"/>
          <c:showSerName val="0"/>
          <c:showPercent val="0"/>
          <c:showBubbleSize val="0"/>
        </c:dLbls>
        <c:marker val="1"/>
        <c:smooth val="0"/>
        <c:axId val="311634608"/>
        <c:axId val="311635168"/>
      </c:lineChart>
      <c:dateAx>
        <c:axId val="311634608"/>
        <c:scaling>
          <c:orientation val="minMax"/>
          <c:max val="41695"/>
          <c:min val="41675"/>
        </c:scaling>
        <c:delete val="0"/>
        <c:axPos val="b"/>
        <c:numFmt formatCode="m/d/yy" sourceLinked="0"/>
        <c:majorTickMark val="none"/>
        <c:minorTickMark val="none"/>
        <c:tickLblPos val="nextTo"/>
        <c:txPr>
          <a:bodyPr rot="-2700000" vert="horz"/>
          <a:lstStyle/>
          <a:p>
            <a:pPr>
              <a:defRPr/>
            </a:pPr>
            <a:endParaRPr lang="en-US"/>
          </a:p>
        </c:txPr>
        <c:crossAx val="311635168"/>
        <c:crosses val="autoZero"/>
        <c:auto val="1"/>
        <c:lblOffset val="100"/>
        <c:baseTimeUnit val="days"/>
        <c:majorUnit val="2"/>
        <c:majorTimeUnit val="days"/>
        <c:minorUnit val="1"/>
        <c:minorTimeUnit val="days"/>
      </c:dateAx>
      <c:valAx>
        <c:axId val="311635168"/>
        <c:scaling>
          <c:orientation val="minMax"/>
          <c:max val="100"/>
        </c:scaling>
        <c:delete val="0"/>
        <c:axPos val="l"/>
        <c:majorGridlines/>
        <c:title>
          <c:tx>
            <c:rich>
              <a:bodyPr/>
              <a:lstStyle/>
              <a:p>
                <a:pPr>
                  <a:defRPr/>
                </a:pPr>
                <a:r>
                  <a:rPr lang="en-US"/>
                  <a:t>Percentatge of Points Earned</a:t>
                </a:r>
              </a:p>
            </c:rich>
          </c:tx>
          <c:layout/>
          <c:overlay val="0"/>
        </c:title>
        <c:numFmt formatCode="General" sourceLinked="1"/>
        <c:majorTickMark val="none"/>
        <c:minorTickMark val="none"/>
        <c:tickLblPos val="nextTo"/>
        <c:txPr>
          <a:bodyPr rot="0" vert="horz"/>
          <a:lstStyle/>
          <a:p>
            <a:pPr>
              <a:defRPr/>
            </a:pPr>
            <a:endParaRPr lang="en-US"/>
          </a:p>
        </c:txPr>
        <c:crossAx val="311634608"/>
        <c:crosses val="autoZero"/>
        <c:crossBetween val="between"/>
        <c:majorUnit val="20"/>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6692F4-7DF9-4F4F-BC11-EF35F30BE697}"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0726D310-C424-46A4-9610-476EA901D117}">
      <dgm:prSet phldrT="[Text]" custT="1"/>
      <dgm:spPr/>
      <dgm:t>
        <a:bodyPr/>
        <a:lstStyle/>
        <a:p>
          <a:r>
            <a:rPr lang="en-US" sz="2000" dirty="0" smtClean="0"/>
            <a:t>Identify Students</a:t>
          </a:r>
        </a:p>
        <a:p>
          <a:r>
            <a:rPr lang="en-US" sz="2000" dirty="0" smtClean="0"/>
            <a:t>“In”</a:t>
          </a:r>
          <a:endParaRPr lang="en-US" sz="2000" dirty="0"/>
        </a:p>
      </dgm:t>
    </dgm:pt>
    <dgm:pt modelId="{286593D3-DE55-4A38-B0EE-D27EBEE1AAA5}" type="parTrans" cxnId="{EEDBD8C1-ACF9-405A-949A-9188BDF1196C}">
      <dgm:prSet/>
      <dgm:spPr/>
      <dgm:t>
        <a:bodyPr/>
        <a:lstStyle/>
        <a:p>
          <a:endParaRPr lang="en-US"/>
        </a:p>
      </dgm:t>
    </dgm:pt>
    <dgm:pt modelId="{0B69DCD6-B65F-44C9-A7EF-95D585F6CFCD}" type="sibTrans" cxnId="{EEDBD8C1-ACF9-405A-949A-9188BDF1196C}">
      <dgm:prSet/>
      <dgm:spPr/>
      <dgm:t>
        <a:bodyPr/>
        <a:lstStyle/>
        <a:p>
          <a:endParaRPr lang="en-US"/>
        </a:p>
      </dgm:t>
    </dgm:pt>
    <dgm:pt modelId="{C5868410-0C3E-4D97-8EAA-BD6032616808}">
      <dgm:prSet phldrT="[Text]" custT="1"/>
      <dgm:spPr/>
      <dgm:t>
        <a:bodyPr/>
        <a:lstStyle/>
        <a:p>
          <a:r>
            <a:rPr lang="en-US" sz="2000" dirty="0" smtClean="0"/>
            <a:t>Progress Monitor</a:t>
          </a:r>
        </a:p>
        <a:p>
          <a:r>
            <a:rPr lang="en-US" sz="2000" dirty="0" smtClean="0"/>
            <a:t>“On”</a:t>
          </a:r>
          <a:endParaRPr lang="en-US" sz="2000" dirty="0"/>
        </a:p>
      </dgm:t>
    </dgm:pt>
    <dgm:pt modelId="{82FD6CC1-9399-4FB3-A830-B8F9D8B1DDF3}" type="parTrans" cxnId="{A766CBC1-AB40-4ECC-8F8C-C6BACD480CCB}">
      <dgm:prSet/>
      <dgm:spPr/>
      <dgm:t>
        <a:bodyPr/>
        <a:lstStyle/>
        <a:p>
          <a:endParaRPr lang="en-US"/>
        </a:p>
      </dgm:t>
    </dgm:pt>
    <dgm:pt modelId="{8DB07E53-EB97-41D9-9DE9-9FCF7C8758BF}" type="sibTrans" cxnId="{A766CBC1-AB40-4ECC-8F8C-C6BACD480CCB}">
      <dgm:prSet/>
      <dgm:spPr/>
      <dgm:t>
        <a:bodyPr/>
        <a:lstStyle/>
        <a:p>
          <a:endParaRPr lang="en-US"/>
        </a:p>
      </dgm:t>
    </dgm:pt>
    <dgm:pt modelId="{A2A1880A-B789-42A3-B86C-8AB46DC387F2}">
      <dgm:prSet phldrT="[Text]" custT="1"/>
      <dgm:spPr/>
      <dgm:t>
        <a:bodyPr/>
        <a:lstStyle/>
        <a:p>
          <a:r>
            <a:rPr lang="en-US" sz="2000" dirty="0" smtClean="0"/>
            <a:t>Transition</a:t>
          </a:r>
        </a:p>
        <a:p>
          <a:r>
            <a:rPr lang="en-US" sz="2000" dirty="0" smtClean="0"/>
            <a:t>“Out”</a:t>
          </a:r>
          <a:endParaRPr lang="en-US" sz="2000" dirty="0"/>
        </a:p>
      </dgm:t>
    </dgm:pt>
    <dgm:pt modelId="{B8ACD9FA-95B1-43CE-B0D9-19E826E387D8}" type="parTrans" cxnId="{24BE82E3-BC58-44D8-AF85-38A8A40ED4D8}">
      <dgm:prSet/>
      <dgm:spPr/>
      <dgm:t>
        <a:bodyPr/>
        <a:lstStyle/>
        <a:p>
          <a:endParaRPr lang="en-US"/>
        </a:p>
      </dgm:t>
    </dgm:pt>
    <dgm:pt modelId="{D216BD3D-771B-4231-B076-DDC024940A04}" type="sibTrans" cxnId="{24BE82E3-BC58-44D8-AF85-38A8A40ED4D8}">
      <dgm:prSet/>
      <dgm:spPr/>
      <dgm:t>
        <a:bodyPr/>
        <a:lstStyle/>
        <a:p>
          <a:endParaRPr lang="en-US"/>
        </a:p>
      </dgm:t>
    </dgm:pt>
    <dgm:pt modelId="{8AD9EDA0-53AA-4E24-912B-06C582CE11FD}" type="pres">
      <dgm:prSet presAssocID="{016692F4-7DF9-4F4F-BC11-EF35F30BE697}" presName="Name0" presStyleCnt="0">
        <dgm:presLayoutVars>
          <dgm:dir/>
          <dgm:resizeHandles val="exact"/>
        </dgm:presLayoutVars>
      </dgm:prSet>
      <dgm:spPr/>
    </dgm:pt>
    <dgm:pt modelId="{62E2344A-A63A-4AEF-A71F-79EA891697DF}" type="pres">
      <dgm:prSet presAssocID="{0726D310-C424-46A4-9610-476EA901D117}" presName="composite" presStyleCnt="0"/>
      <dgm:spPr/>
    </dgm:pt>
    <dgm:pt modelId="{71701DAE-D6DC-476A-A9B7-FB03B1CF441C}" type="pres">
      <dgm:prSet presAssocID="{0726D310-C424-46A4-9610-476EA901D117}" presName="bgChev" presStyleLbl="node1" presStyleIdx="0" presStyleCnt="3" custScaleY="149730"/>
      <dgm:spPr/>
    </dgm:pt>
    <dgm:pt modelId="{1BA1E3A7-D98E-4AF2-893F-20B7FE2EE9C2}" type="pres">
      <dgm:prSet presAssocID="{0726D310-C424-46A4-9610-476EA901D117}" presName="txNode" presStyleLbl="fgAcc1" presStyleIdx="0" presStyleCnt="3" custScaleY="139604">
        <dgm:presLayoutVars>
          <dgm:bulletEnabled val="1"/>
        </dgm:presLayoutVars>
      </dgm:prSet>
      <dgm:spPr/>
      <dgm:t>
        <a:bodyPr/>
        <a:lstStyle/>
        <a:p>
          <a:endParaRPr lang="en-US"/>
        </a:p>
      </dgm:t>
    </dgm:pt>
    <dgm:pt modelId="{44201103-CA0E-4D3B-888A-8BAB2707D53B}" type="pres">
      <dgm:prSet presAssocID="{0B69DCD6-B65F-44C9-A7EF-95D585F6CFCD}" presName="compositeSpace" presStyleCnt="0"/>
      <dgm:spPr/>
    </dgm:pt>
    <dgm:pt modelId="{DDB386D7-F357-47D1-8E04-8A5F460C0038}" type="pres">
      <dgm:prSet presAssocID="{C5868410-0C3E-4D97-8EAA-BD6032616808}" presName="composite" presStyleCnt="0"/>
      <dgm:spPr/>
    </dgm:pt>
    <dgm:pt modelId="{F2B8A9AE-E1A9-452C-878E-A491D7D88275}" type="pres">
      <dgm:prSet presAssocID="{C5868410-0C3E-4D97-8EAA-BD6032616808}" presName="bgChev" presStyleLbl="node1" presStyleIdx="1" presStyleCnt="3" custScaleY="151575"/>
      <dgm:spPr/>
    </dgm:pt>
    <dgm:pt modelId="{ED358AA8-B1A0-4E7B-A26B-9DB566644C80}" type="pres">
      <dgm:prSet presAssocID="{C5868410-0C3E-4D97-8EAA-BD6032616808}" presName="txNode" presStyleLbl="fgAcc1" presStyleIdx="1" presStyleCnt="3" custScaleY="136791">
        <dgm:presLayoutVars>
          <dgm:bulletEnabled val="1"/>
        </dgm:presLayoutVars>
      </dgm:prSet>
      <dgm:spPr/>
      <dgm:t>
        <a:bodyPr/>
        <a:lstStyle/>
        <a:p>
          <a:endParaRPr lang="en-US"/>
        </a:p>
      </dgm:t>
    </dgm:pt>
    <dgm:pt modelId="{A0F7A973-5504-454D-894E-6F33DB3A26F2}" type="pres">
      <dgm:prSet presAssocID="{8DB07E53-EB97-41D9-9DE9-9FCF7C8758BF}" presName="compositeSpace" presStyleCnt="0"/>
      <dgm:spPr/>
    </dgm:pt>
    <dgm:pt modelId="{A8B6F495-8DC6-4E12-BC70-5D3A9BE94B94}" type="pres">
      <dgm:prSet presAssocID="{A2A1880A-B789-42A3-B86C-8AB46DC387F2}" presName="composite" presStyleCnt="0"/>
      <dgm:spPr/>
    </dgm:pt>
    <dgm:pt modelId="{4529098C-4CF2-4B97-AD39-F44235F385CB}" type="pres">
      <dgm:prSet presAssocID="{A2A1880A-B789-42A3-B86C-8AB46DC387F2}" presName="bgChev" presStyleLbl="node1" presStyleIdx="2" presStyleCnt="3" custScaleY="133618"/>
      <dgm:spPr/>
    </dgm:pt>
    <dgm:pt modelId="{734C392D-9DA8-4C8B-AFF5-8BEA3B1D00C1}" type="pres">
      <dgm:prSet presAssocID="{A2A1880A-B789-42A3-B86C-8AB46DC387F2}" presName="txNode" presStyleLbl="fgAcc1" presStyleIdx="2" presStyleCnt="3" custScaleY="128600">
        <dgm:presLayoutVars>
          <dgm:bulletEnabled val="1"/>
        </dgm:presLayoutVars>
      </dgm:prSet>
      <dgm:spPr/>
      <dgm:t>
        <a:bodyPr/>
        <a:lstStyle/>
        <a:p>
          <a:endParaRPr lang="en-US"/>
        </a:p>
      </dgm:t>
    </dgm:pt>
  </dgm:ptLst>
  <dgm:cxnLst>
    <dgm:cxn modelId="{24BE82E3-BC58-44D8-AF85-38A8A40ED4D8}" srcId="{016692F4-7DF9-4F4F-BC11-EF35F30BE697}" destId="{A2A1880A-B789-42A3-B86C-8AB46DC387F2}" srcOrd="2" destOrd="0" parTransId="{B8ACD9FA-95B1-43CE-B0D9-19E826E387D8}" sibTransId="{D216BD3D-771B-4231-B076-DDC024940A04}"/>
    <dgm:cxn modelId="{FA28E42D-DF8F-49CD-ABFF-8B3D7FE9A7ED}" type="presOf" srcId="{016692F4-7DF9-4F4F-BC11-EF35F30BE697}" destId="{8AD9EDA0-53AA-4E24-912B-06C582CE11FD}" srcOrd="0" destOrd="0" presId="urn:microsoft.com/office/officeart/2005/8/layout/chevronAccent+Icon"/>
    <dgm:cxn modelId="{19E42C56-543C-44EE-A2BC-45F228C928FE}" type="presOf" srcId="{C5868410-0C3E-4D97-8EAA-BD6032616808}" destId="{ED358AA8-B1A0-4E7B-A26B-9DB566644C80}" srcOrd="0" destOrd="0" presId="urn:microsoft.com/office/officeart/2005/8/layout/chevronAccent+Icon"/>
    <dgm:cxn modelId="{EEDBD8C1-ACF9-405A-949A-9188BDF1196C}" srcId="{016692F4-7DF9-4F4F-BC11-EF35F30BE697}" destId="{0726D310-C424-46A4-9610-476EA901D117}" srcOrd="0" destOrd="0" parTransId="{286593D3-DE55-4A38-B0EE-D27EBEE1AAA5}" sibTransId="{0B69DCD6-B65F-44C9-A7EF-95D585F6CFCD}"/>
    <dgm:cxn modelId="{E7CBFC87-1222-40F1-8005-30BE1F63A73B}" type="presOf" srcId="{0726D310-C424-46A4-9610-476EA901D117}" destId="{1BA1E3A7-D98E-4AF2-893F-20B7FE2EE9C2}" srcOrd="0" destOrd="0" presId="urn:microsoft.com/office/officeart/2005/8/layout/chevronAccent+Icon"/>
    <dgm:cxn modelId="{A766CBC1-AB40-4ECC-8F8C-C6BACD480CCB}" srcId="{016692F4-7DF9-4F4F-BC11-EF35F30BE697}" destId="{C5868410-0C3E-4D97-8EAA-BD6032616808}" srcOrd="1" destOrd="0" parTransId="{82FD6CC1-9399-4FB3-A830-B8F9D8B1DDF3}" sibTransId="{8DB07E53-EB97-41D9-9DE9-9FCF7C8758BF}"/>
    <dgm:cxn modelId="{B81CB7BC-945A-485A-8ECF-C9C84DC8D35D}" type="presOf" srcId="{A2A1880A-B789-42A3-B86C-8AB46DC387F2}" destId="{734C392D-9DA8-4C8B-AFF5-8BEA3B1D00C1}" srcOrd="0" destOrd="0" presId="urn:microsoft.com/office/officeart/2005/8/layout/chevronAccent+Icon"/>
    <dgm:cxn modelId="{7A62C69C-2C3A-4DE7-AE68-E48F49494C4C}" type="presParOf" srcId="{8AD9EDA0-53AA-4E24-912B-06C582CE11FD}" destId="{62E2344A-A63A-4AEF-A71F-79EA891697DF}" srcOrd="0" destOrd="0" presId="urn:microsoft.com/office/officeart/2005/8/layout/chevronAccent+Icon"/>
    <dgm:cxn modelId="{2C216802-59B5-445C-90C8-EADF2E5C0C36}" type="presParOf" srcId="{62E2344A-A63A-4AEF-A71F-79EA891697DF}" destId="{71701DAE-D6DC-476A-A9B7-FB03B1CF441C}" srcOrd="0" destOrd="0" presId="urn:microsoft.com/office/officeart/2005/8/layout/chevronAccent+Icon"/>
    <dgm:cxn modelId="{BBDEBC65-2C1D-4AAA-A7B0-A9F4F66EA0E7}" type="presParOf" srcId="{62E2344A-A63A-4AEF-A71F-79EA891697DF}" destId="{1BA1E3A7-D98E-4AF2-893F-20B7FE2EE9C2}" srcOrd="1" destOrd="0" presId="urn:microsoft.com/office/officeart/2005/8/layout/chevronAccent+Icon"/>
    <dgm:cxn modelId="{019DB8B9-41A1-494D-91AF-54D13092574E}" type="presParOf" srcId="{8AD9EDA0-53AA-4E24-912B-06C582CE11FD}" destId="{44201103-CA0E-4D3B-888A-8BAB2707D53B}" srcOrd="1" destOrd="0" presId="urn:microsoft.com/office/officeart/2005/8/layout/chevronAccent+Icon"/>
    <dgm:cxn modelId="{528455BB-561A-4DD9-AB50-9C6D62403BFC}" type="presParOf" srcId="{8AD9EDA0-53AA-4E24-912B-06C582CE11FD}" destId="{DDB386D7-F357-47D1-8E04-8A5F460C0038}" srcOrd="2" destOrd="0" presId="urn:microsoft.com/office/officeart/2005/8/layout/chevronAccent+Icon"/>
    <dgm:cxn modelId="{8F44609D-6EFB-493B-9352-E3A9C2BD2935}" type="presParOf" srcId="{DDB386D7-F357-47D1-8E04-8A5F460C0038}" destId="{F2B8A9AE-E1A9-452C-878E-A491D7D88275}" srcOrd="0" destOrd="0" presId="urn:microsoft.com/office/officeart/2005/8/layout/chevronAccent+Icon"/>
    <dgm:cxn modelId="{21655567-7E1A-467E-AEE4-1B117FFC2321}" type="presParOf" srcId="{DDB386D7-F357-47D1-8E04-8A5F460C0038}" destId="{ED358AA8-B1A0-4E7B-A26B-9DB566644C80}" srcOrd="1" destOrd="0" presId="urn:microsoft.com/office/officeart/2005/8/layout/chevronAccent+Icon"/>
    <dgm:cxn modelId="{DF48F07A-1C8C-45DA-9F82-A9A93D88E716}" type="presParOf" srcId="{8AD9EDA0-53AA-4E24-912B-06C582CE11FD}" destId="{A0F7A973-5504-454D-894E-6F33DB3A26F2}" srcOrd="3" destOrd="0" presId="urn:microsoft.com/office/officeart/2005/8/layout/chevronAccent+Icon"/>
    <dgm:cxn modelId="{3512B2E6-3980-4834-A197-54131CD18C4A}" type="presParOf" srcId="{8AD9EDA0-53AA-4E24-912B-06C582CE11FD}" destId="{A8B6F495-8DC6-4E12-BC70-5D3A9BE94B94}" srcOrd="4" destOrd="0" presId="urn:microsoft.com/office/officeart/2005/8/layout/chevronAccent+Icon"/>
    <dgm:cxn modelId="{8BE19300-E75B-43B6-9E2C-61AC54C452FD}" type="presParOf" srcId="{A8B6F495-8DC6-4E12-BC70-5D3A9BE94B94}" destId="{4529098C-4CF2-4B97-AD39-F44235F385CB}" srcOrd="0" destOrd="0" presId="urn:microsoft.com/office/officeart/2005/8/layout/chevronAccent+Icon"/>
    <dgm:cxn modelId="{72B7FF33-05F0-4F0B-B55A-8501BEA3B98D}" type="presParOf" srcId="{A8B6F495-8DC6-4E12-BC70-5D3A9BE94B94}" destId="{734C392D-9DA8-4C8B-AFF5-8BEA3B1D00C1}"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01DAE-D6DC-476A-A9B7-FB03B1CF441C}">
      <dsp:nvSpPr>
        <dsp:cNvPr id="0" name=""/>
        <dsp:cNvSpPr/>
      </dsp:nvSpPr>
      <dsp:spPr>
        <a:xfrm>
          <a:off x="875" y="1908915"/>
          <a:ext cx="2198712" cy="127076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A1E3A7-D98E-4AF2-893F-20B7FE2EE9C2}">
      <dsp:nvSpPr>
        <dsp:cNvPr id="0" name=""/>
        <dsp:cNvSpPr/>
      </dsp:nvSpPr>
      <dsp:spPr>
        <a:xfrm>
          <a:off x="587198" y="2164061"/>
          <a:ext cx="1856690" cy="11848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Identify Students</a:t>
          </a:r>
        </a:p>
        <a:p>
          <a:pPr lvl="0" algn="ctr" defTabSz="889000">
            <a:lnSpc>
              <a:spcPct val="90000"/>
            </a:lnSpc>
            <a:spcBef>
              <a:spcPct val="0"/>
            </a:spcBef>
            <a:spcAft>
              <a:spcPct val="35000"/>
            </a:spcAft>
          </a:pPr>
          <a:r>
            <a:rPr lang="en-US" sz="2000" kern="1200" dirty="0" smtClean="0"/>
            <a:t>“In”</a:t>
          </a:r>
          <a:endParaRPr lang="en-US" sz="2000" kern="1200" dirty="0"/>
        </a:p>
      </dsp:txBody>
      <dsp:txXfrm>
        <a:off x="621900" y="2198763"/>
        <a:ext cx="1787286" cy="1115419"/>
      </dsp:txXfrm>
    </dsp:sp>
    <dsp:sp modelId="{F2B8A9AE-E1A9-452C-878E-A491D7D88275}">
      <dsp:nvSpPr>
        <dsp:cNvPr id="0" name=""/>
        <dsp:cNvSpPr/>
      </dsp:nvSpPr>
      <dsp:spPr>
        <a:xfrm>
          <a:off x="2512293" y="1910969"/>
          <a:ext cx="2198712" cy="1286421"/>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358AA8-B1A0-4E7B-A26B-9DB566644C80}">
      <dsp:nvSpPr>
        <dsp:cNvPr id="0" name=""/>
        <dsp:cNvSpPr/>
      </dsp:nvSpPr>
      <dsp:spPr>
        <a:xfrm>
          <a:off x="3098616" y="2185881"/>
          <a:ext cx="1856690" cy="11609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Progress Monitor</a:t>
          </a:r>
        </a:p>
        <a:p>
          <a:pPr lvl="0" algn="ctr" defTabSz="889000">
            <a:lnSpc>
              <a:spcPct val="90000"/>
            </a:lnSpc>
            <a:spcBef>
              <a:spcPct val="0"/>
            </a:spcBef>
            <a:spcAft>
              <a:spcPct val="35000"/>
            </a:spcAft>
          </a:pPr>
          <a:r>
            <a:rPr lang="en-US" sz="2000" kern="1200" dirty="0" smtClean="0"/>
            <a:t>“On”</a:t>
          </a:r>
          <a:endParaRPr lang="en-US" sz="2000" kern="1200" dirty="0"/>
        </a:p>
      </dsp:txBody>
      <dsp:txXfrm>
        <a:off x="3132619" y="2219884"/>
        <a:ext cx="1788684" cy="1092943"/>
      </dsp:txXfrm>
    </dsp:sp>
    <dsp:sp modelId="{4529098C-4CF2-4B97-AD39-F44235F385CB}">
      <dsp:nvSpPr>
        <dsp:cNvPr id="0" name=""/>
        <dsp:cNvSpPr/>
      </dsp:nvSpPr>
      <dsp:spPr>
        <a:xfrm>
          <a:off x="5023711" y="1966449"/>
          <a:ext cx="2198712" cy="1134019"/>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C392D-9DA8-4C8B-AFF5-8BEA3B1D00C1}">
      <dsp:nvSpPr>
        <dsp:cNvPr id="0" name=""/>
        <dsp:cNvSpPr/>
      </dsp:nvSpPr>
      <dsp:spPr>
        <a:xfrm>
          <a:off x="5610034" y="2199918"/>
          <a:ext cx="1856690" cy="10914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Transition</a:t>
          </a:r>
        </a:p>
        <a:p>
          <a:pPr lvl="0" algn="ctr" defTabSz="889000">
            <a:lnSpc>
              <a:spcPct val="90000"/>
            </a:lnSpc>
            <a:spcBef>
              <a:spcPct val="0"/>
            </a:spcBef>
            <a:spcAft>
              <a:spcPct val="35000"/>
            </a:spcAft>
          </a:pPr>
          <a:r>
            <a:rPr lang="en-US" sz="2000" kern="1200" dirty="0" smtClean="0"/>
            <a:t>“Out”</a:t>
          </a:r>
          <a:endParaRPr lang="en-US" sz="2000" kern="1200" dirty="0"/>
        </a:p>
      </dsp:txBody>
      <dsp:txXfrm>
        <a:off x="5642001" y="2231885"/>
        <a:ext cx="1792756" cy="10274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2"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ea typeface="+mn-ea"/>
                <a:cs typeface="+mn-cs"/>
              </a:defRPr>
            </a:lvl1pPr>
          </a:lstStyle>
          <a:p>
            <a:pPr>
              <a:defRPr/>
            </a:pPr>
            <a:endParaRPr lang="en-US" sz="800" dirty="0" smtClean="0"/>
          </a:p>
          <a:p>
            <a:pPr>
              <a:defRPr/>
            </a:pPr>
            <a:r>
              <a:rPr lang="en-US" dirty="0" smtClean="0"/>
              <a:t>DE-PBS </a:t>
            </a:r>
            <a:r>
              <a:rPr lang="en-US" dirty="0"/>
              <a:t>Tier 2 Team Training</a:t>
            </a:r>
          </a:p>
        </p:txBody>
      </p:sp>
      <p:sp>
        <p:nvSpPr>
          <p:cNvPr id="1372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cs typeface="+mn-cs"/>
              </a:defRPr>
            </a:lvl1pPr>
          </a:lstStyle>
          <a:p>
            <a:pPr>
              <a:defRPr/>
            </a:pPr>
            <a:endParaRPr lang="en-US" sz="800" dirty="0" smtClean="0"/>
          </a:p>
          <a:p>
            <a:pPr>
              <a:defRPr/>
            </a:pPr>
            <a:r>
              <a:rPr lang="en-US" dirty="0" smtClean="0"/>
              <a:t>November </a:t>
            </a:r>
            <a:r>
              <a:rPr lang="en-US" dirty="0"/>
              <a:t>29, 2017 </a:t>
            </a:r>
          </a:p>
          <a:p>
            <a:pPr>
              <a:defRPr/>
            </a:pPr>
            <a:r>
              <a:rPr lang="en-US" dirty="0" smtClean="0"/>
              <a:t> </a:t>
            </a:r>
            <a:endParaRPr lang="en-US" dirty="0"/>
          </a:p>
        </p:txBody>
      </p:sp>
      <p:sp>
        <p:nvSpPr>
          <p:cNvPr id="137220" name="Rectangle 4"/>
          <p:cNvSpPr>
            <a:spLocks noGrp="1" noChangeArrowheads="1"/>
          </p:cNvSpPr>
          <p:nvPr>
            <p:ph type="ftr" sz="quarter" idx="2"/>
          </p:nvPr>
        </p:nvSpPr>
        <p:spPr bwMode="auto">
          <a:xfrm>
            <a:off x="2"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ea typeface="+mn-ea"/>
                <a:cs typeface="+mn-cs"/>
              </a:defRPr>
            </a:lvl1pPr>
          </a:lstStyle>
          <a:p>
            <a:pPr>
              <a:defRPr/>
            </a:pPr>
            <a:r>
              <a:rPr lang="en-US" sz="900" dirty="0" smtClean="0"/>
              <a:t>For more Tier 2 resources, visit delawarepbs.org</a:t>
            </a:r>
          </a:p>
          <a:p>
            <a:pPr>
              <a:defRPr/>
            </a:pPr>
            <a:endParaRPr lang="en-US" sz="900" dirty="0"/>
          </a:p>
        </p:txBody>
      </p:sp>
      <p:sp>
        <p:nvSpPr>
          <p:cNvPr id="1372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cs typeface="+mn-cs"/>
              </a:defRPr>
            </a:lvl1pPr>
          </a:lstStyle>
          <a:p>
            <a:pPr>
              <a:defRPr/>
            </a:pPr>
            <a:r>
              <a:rPr lang="en-US" b="1" dirty="0" smtClean="0"/>
              <a:t>pg. </a:t>
            </a:r>
            <a:fld id="{3B44FAB9-522B-C649-82EF-6141BC7E2667}" type="slidenum">
              <a:rPr lang="en-US" b="1" smtClean="0"/>
              <a:pPr>
                <a:defRPr/>
              </a:pPr>
              <a:t>‹#›</a:t>
            </a:fld>
            <a:endParaRPr lang="en-US" b="1" dirty="0"/>
          </a:p>
        </p:txBody>
      </p:sp>
    </p:spTree>
    <p:extLst>
      <p:ext uri="{BB962C8B-B14F-4D97-AF65-F5344CB8AC3E}">
        <p14:creationId xmlns:p14="http://schemas.microsoft.com/office/powerpoint/2010/main" val="86839542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2"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ea typeface="+mn-ea"/>
                <a:cs typeface="+mn-cs"/>
              </a:defRPr>
            </a:lvl1pPr>
          </a:lstStyle>
          <a:p>
            <a:pPr>
              <a:defRPr/>
            </a:pPr>
            <a:r>
              <a:rPr lang="en-US" smtClean="0"/>
              <a:t>DRAFT </a:t>
            </a:r>
            <a:endParaRPr lang="en-US"/>
          </a:p>
        </p:txBody>
      </p:sp>
      <p:sp>
        <p:nvSpPr>
          <p:cNvPr id="81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cs typeface="+mn-cs"/>
              </a:defRPr>
            </a:lvl1pPr>
          </a:lstStyle>
          <a:p>
            <a:pPr>
              <a:defRPr/>
            </a:pPr>
            <a:fld id="{359675BD-7258-4FE1-B371-7CD8396EAFC4}" type="datetime9">
              <a:rPr lang="en-US" smtClean="0"/>
              <a:t>2/5/2018 12:59:49 PM</a:t>
            </a:fld>
            <a:endParaRPr lang="en-US"/>
          </a:p>
        </p:txBody>
      </p:sp>
      <p:sp>
        <p:nvSpPr>
          <p:cNvPr id="1065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197" name="Rectangle 5"/>
          <p:cNvSpPr>
            <a:spLocks noGrp="1" noChangeArrowheads="1"/>
          </p:cNvSpPr>
          <p:nvPr>
            <p:ph type="body" sz="quarter" idx="3"/>
          </p:nvPr>
        </p:nvSpPr>
        <p:spPr bwMode="auto">
          <a:xfrm>
            <a:off x="701675" y="4416430"/>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2"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ea typeface="+mn-ea"/>
                <a:cs typeface="+mn-cs"/>
              </a:defRPr>
            </a:lvl1pPr>
          </a:lstStyle>
          <a:p>
            <a:pPr>
              <a:defRPr/>
            </a:pPr>
            <a:endParaRPr lang="en-US"/>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cs typeface="+mn-cs"/>
              </a:defRPr>
            </a:lvl1pPr>
          </a:lstStyle>
          <a:p>
            <a:pPr>
              <a:defRPr/>
            </a:pPr>
            <a:fld id="{87976D3B-34A1-D347-8085-EE1FFECD9AC4}" type="slidenum">
              <a:rPr lang="en-US"/>
              <a:pPr>
                <a:defRPr/>
              </a:pPr>
              <a:t>‹#›</a:t>
            </a:fld>
            <a:endParaRPr lang="en-US"/>
          </a:p>
        </p:txBody>
      </p:sp>
    </p:spTree>
    <p:extLst>
      <p:ext uri="{BB962C8B-B14F-4D97-AF65-F5344CB8AC3E}">
        <p14:creationId xmlns:p14="http://schemas.microsoft.com/office/powerpoint/2010/main" val="479251087"/>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a:t>
            </a:fld>
            <a:endParaRPr lang="en-US"/>
          </a:p>
        </p:txBody>
      </p:sp>
      <p:sp>
        <p:nvSpPr>
          <p:cNvPr id="5" name="Date Placeholder 4"/>
          <p:cNvSpPr>
            <a:spLocks noGrp="1"/>
          </p:cNvSpPr>
          <p:nvPr>
            <p:ph type="dt" idx="11"/>
          </p:nvPr>
        </p:nvSpPr>
        <p:spPr/>
        <p:txBody>
          <a:bodyPr/>
          <a:lstStyle/>
          <a:p>
            <a:pPr>
              <a:defRPr/>
            </a:pPr>
            <a:fld id="{A5DE30ED-1AC1-48B4-BC4F-628BFACA6CFB}"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49178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9163"/>
            <a:endParaRPr lang="en-US" dirty="0"/>
          </a:p>
        </p:txBody>
      </p:sp>
      <p:sp>
        <p:nvSpPr>
          <p:cNvPr id="126979"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DC1247-4B57-4CAA-9AD4-396C014C5D4E}" type="datetime9">
              <a:rPr lang="en-US" sz="1200" smtClean="0">
                <a:latin typeface="Georgia" charset="0"/>
                <a:cs typeface="Arial" charset="0"/>
              </a:rPr>
              <a:t>2/5/2018 12:59:49 PM</a:t>
            </a:fld>
            <a:endParaRPr lang="en-US" sz="1200">
              <a:latin typeface="Georgia" charset="0"/>
              <a:cs typeface="Arial" charset="0"/>
            </a:endParaRPr>
          </a:p>
        </p:txBody>
      </p:sp>
      <p:sp>
        <p:nvSpPr>
          <p:cNvPr id="5" name="Footer Placeholder 4"/>
          <p:cNvSpPr>
            <a:spLocks noGrp="1"/>
          </p:cNvSpPr>
          <p:nvPr>
            <p:ph type="ftr" sz="quarter" idx="4"/>
          </p:nvPr>
        </p:nvSpPr>
        <p:spPr/>
        <p:txBody>
          <a:bodyPr/>
          <a:lstStyle/>
          <a:p>
            <a:pPr>
              <a:defRPr/>
            </a:pPr>
            <a:r>
              <a:rPr lang="en-US" smtClean="0"/>
              <a:t>DE-PBS Cadre Meeting</a:t>
            </a:r>
            <a:endParaRPr lang="en-US"/>
          </a:p>
        </p:txBody>
      </p:sp>
      <p:sp>
        <p:nvSpPr>
          <p:cNvPr id="126981" name="Slide Number Placeholder 5"/>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33E274-2328-5143-B7C6-58AE2FBDC7AE}" type="slidenum">
              <a:rPr lang="en-US" sz="1200">
                <a:latin typeface="Georgia" charset="0"/>
                <a:cs typeface="Arial" charset="0"/>
              </a:rPr>
              <a:pPr eaLnBrk="1" hangingPunct="1"/>
              <a:t>10</a:t>
            </a:fld>
            <a:endParaRPr lang="en-US" sz="1200">
              <a:latin typeface="Georgia" charset="0"/>
              <a:cs typeface="Arial" charset="0"/>
            </a:endParaRPr>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97995025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95DCEDE-1B07-844D-8A64-1F38A46326CD}" type="slidenum">
              <a:rPr lang="en-US">
                <a:solidFill>
                  <a:srgbClr val="000000"/>
                </a:solidFill>
                <a:latin typeface="Calibri" charset="0"/>
              </a:rPr>
              <a:pPr eaLnBrk="1" hangingPunct="1"/>
              <a:t>100</a:t>
            </a:fld>
            <a:endParaRPr lang="en-US">
              <a:solidFill>
                <a:srgbClr val="000000"/>
              </a:solidFill>
              <a:latin typeface="Calibri" charset="0"/>
            </a:endParaRPr>
          </a:p>
        </p:txBody>
      </p:sp>
      <p:sp>
        <p:nvSpPr>
          <p:cNvPr id="2" name="Date Placeholder 1"/>
          <p:cNvSpPr>
            <a:spLocks noGrp="1"/>
          </p:cNvSpPr>
          <p:nvPr>
            <p:ph type="dt" idx="10"/>
          </p:nvPr>
        </p:nvSpPr>
        <p:spPr/>
        <p:txBody>
          <a:bodyPr/>
          <a:lstStyle/>
          <a:p>
            <a:pPr>
              <a:defRPr/>
            </a:pPr>
            <a:fld id="{429C3BFA-0BB0-46AB-980F-38405CF78B3B}"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113218385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DRAFT </a:t>
            </a:r>
            <a:endParaRPr lang="en-US"/>
          </a:p>
        </p:txBody>
      </p:sp>
      <p:sp>
        <p:nvSpPr>
          <p:cNvPr id="5" name="Date Placeholder 4"/>
          <p:cNvSpPr>
            <a:spLocks noGrp="1"/>
          </p:cNvSpPr>
          <p:nvPr>
            <p:ph type="dt" idx="11"/>
          </p:nvPr>
        </p:nvSpPr>
        <p:spPr/>
        <p:txBody>
          <a:bodyPr/>
          <a:lstStyle/>
          <a:p>
            <a:pPr>
              <a:defRPr/>
            </a:pPr>
            <a:fld id="{359675BD-7258-4FE1-B371-7CD8396EAFC4}" type="datetime9">
              <a:rPr lang="en-US" smtClean="0"/>
              <a:t>2/5/2018 12:59:50 PM</a:t>
            </a:fld>
            <a:endParaRPr lang="en-US"/>
          </a:p>
        </p:txBody>
      </p:sp>
      <p:sp>
        <p:nvSpPr>
          <p:cNvPr id="6" name="Slide Number Placeholder 5"/>
          <p:cNvSpPr>
            <a:spLocks noGrp="1"/>
          </p:cNvSpPr>
          <p:nvPr>
            <p:ph type="sldNum" sz="quarter" idx="12"/>
          </p:nvPr>
        </p:nvSpPr>
        <p:spPr/>
        <p:txBody>
          <a:bodyPr/>
          <a:lstStyle/>
          <a:p>
            <a:pPr>
              <a:defRPr/>
            </a:pPr>
            <a:fld id="{87976D3B-34A1-D347-8085-EE1FFECD9AC4}" type="slidenum">
              <a:rPr lang="en-US" smtClean="0"/>
              <a:pPr>
                <a:defRPr/>
              </a:pPr>
              <a:t>101</a:t>
            </a:fld>
            <a:endParaRPr lang="en-US"/>
          </a:p>
        </p:txBody>
      </p:sp>
    </p:spTree>
    <p:extLst>
      <p:ext uri="{BB962C8B-B14F-4D97-AF65-F5344CB8AC3E}">
        <p14:creationId xmlns:p14="http://schemas.microsoft.com/office/powerpoint/2010/main" val="15717287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p:nvPr>
        </p:nvSpPr>
        <p:spPr>
          <a:ln/>
        </p:spPr>
      </p:sp>
      <p:sp>
        <p:nvSpPr>
          <p:cNvPr id="2181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181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defRPr sz="2400">
                <a:solidFill>
                  <a:schemeClr val="tx1"/>
                </a:solidFill>
                <a:latin typeface="Arial" charset="0"/>
                <a:ea typeface="ＭＳ Ｐゴシック" charset="0"/>
                <a:cs typeface="ＭＳ Ｐゴシック" charset="0"/>
              </a:defRPr>
            </a:lvl1pPr>
            <a:lvl2pPr marL="742950" indent="-285750" defTabSz="923925" eaLnBrk="0" hangingPunct="0">
              <a:defRPr sz="2400">
                <a:solidFill>
                  <a:schemeClr val="tx1"/>
                </a:solidFill>
                <a:latin typeface="Arial" charset="0"/>
                <a:ea typeface="ＭＳ Ｐゴシック" charset="0"/>
              </a:defRPr>
            </a:lvl2pPr>
            <a:lvl3pPr marL="1143000" indent="-228600" defTabSz="923925" eaLnBrk="0" hangingPunct="0">
              <a:defRPr sz="2400">
                <a:solidFill>
                  <a:schemeClr val="tx1"/>
                </a:solidFill>
                <a:latin typeface="Arial" charset="0"/>
                <a:ea typeface="ＭＳ Ｐゴシック" charset="0"/>
              </a:defRPr>
            </a:lvl3pPr>
            <a:lvl4pPr marL="1600200" indent="-228600" defTabSz="923925" eaLnBrk="0" hangingPunct="0">
              <a:defRPr sz="2400">
                <a:solidFill>
                  <a:schemeClr val="tx1"/>
                </a:solidFill>
                <a:latin typeface="Arial" charset="0"/>
                <a:ea typeface="ＭＳ Ｐゴシック" charset="0"/>
              </a:defRPr>
            </a:lvl4pPr>
            <a:lvl5pPr marL="2057400" indent="-228600" defTabSz="923925" eaLnBrk="0" hangingPunct="0">
              <a:defRPr sz="2400">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4FBC2E-04C2-DE40-BC4A-6B12036D24DF}" type="slidenum">
              <a:rPr lang="en-US" sz="1200">
                <a:solidFill>
                  <a:srgbClr val="000000"/>
                </a:solidFill>
              </a:rPr>
              <a:pPr eaLnBrk="1" hangingPunct="1"/>
              <a:t>102</a:t>
            </a:fld>
            <a:endParaRPr lang="en-US" sz="1200">
              <a:solidFill>
                <a:srgbClr val="000000"/>
              </a:solidFill>
            </a:endParaRPr>
          </a:p>
        </p:txBody>
      </p:sp>
      <p:sp>
        <p:nvSpPr>
          <p:cNvPr id="2" name="Date Placeholder 1"/>
          <p:cNvSpPr>
            <a:spLocks noGrp="1"/>
          </p:cNvSpPr>
          <p:nvPr>
            <p:ph type="dt" idx="10"/>
          </p:nvPr>
        </p:nvSpPr>
        <p:spPr/>
        <p:txBody>
          <a:bodyPr/>
          <a:lstStyle/>
          <a:p>
            <a:pPr>
              <a:defRPr/>
            </a:pPr>
            <a:fld id="{3AF2391A-4A60-4C00-8B32-605B608611DB}"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2581893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103</a:t>
            </a:fld>
            <a:endParaRPr lang="en-US"/>
          </a:p>
        </p:txBody>
      </p:sp>
      <p:sp>
        <p:nvSpPr>
          <p:cNvPr id="5" name="Date Placeholder 4"/>
          <p:cNvSpPr>
            <a:spLocks noGrp="1"/>
          </p:cNvSpPr>
          <p:nvPr>
            <p:ph type="dt" idx="11"/>
          </p:nvPr>
        </p:nvSpPr>
        <p:spPr/>
        <p:txBody>
          <a:bodyPr/>
          <a:lstStyle/>
          <a:p>
            <a:pPr>
              <a:defRPr/>
            </a:pPr>
            <a:fld id="{A1D2810E-1EEE-4DBA-A65C-26DD18CCA43B}" type="datetime9">
              <a:rPr lang="en-US" smtClean="0"/>
              <a:t>2/5/2018 12:59:50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66648241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pPr>
              <a:defRPr/>
            </a:pPr>
            <a:r>
              <a:rPr lang="en-US" smtClean="0"/>
              <a:t>DRAFT </a:t>
            </a:r>
            <a:endParaRPr lang="en-US"/>
          </a:p>
        </p:txBody>
      </p:sp>
      <p:sp>
        <p:nvSpPr>
          <p:cNvPr id="5" name="Date Placeholder 4"/>
          <p:cNvSpPr>
            <a:spLocks noGrp="1"/>
          </p:cNvSpPr>
          <p:nvPr>
            <p:ph type="dt" idx="11"/>
          </p:nvPr>
        </p:nvSpPr>
        <p:spPr/>
        <p:txBody>
          <a:bodyPr/>
          <a:lstStyle/>
          <a:p>
            <a:pPr>
              <a:defRPr/>
            </a:pPr>
            <a:fld id="{359675BD-7258-4FE1-B371-7CD8396EAFC4}" type="datetime9">
              <a:rPr lang="en-US" smtClean="0"/>
              <a:t>2/5/2018 12:59:50 PM</a:t>
            </a:fld>
            <a:endParaRPr lang="en-US"/>
          </a:p>
        </p:txBody>
      </p:sp>
      <p:sp>
        <p:nvSpPr>
          <p:cNvPr id="6" name="Slide Number Placeholder 5"/>
          <p:cNvSpPr>
            <a:spLocks noGrp="1"/>
          </p:cNvSpPr>
          <p:nvPr>
            <p:ph type="sldNum" sz="quarter" idx="12"/>
          </p:nvPr>
        </p:nvSpPr>
        <p:spPr/>
        <p:txBody>
          <a:bodyPr/>
          <a:lstStyle/>
          <a:p>
            <a:pPr>
              <a:defRPr/>
            </a:pPr>
            <a:fld id="{87976D3B-34A1-D347-8085-EE1FFECD9AC4}" type="slidenum">
              <a:rPr lang="en-US" smtClean="0"/>
              <a:pPr>
                <a:defRPr/>
              </a:pPr>
              <a:t>104</a:t>
            </a:fld>
            <a:endParaRPr lang="en-US"/>
          </a:p>
        </p:txBody>
      </p:sp>
    </p:spTree>
    <p:extLst>
      <p:ext uri="{BB962C8B-B14F-4D97-AF65-F5344CB8AC3E}">
        <p14:creationId xmlns:p14="http://schemas.microsoft.com/office/powerpoint/2010/main" val="119435382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105</a:t>
            </a:fld>
            <a:endParaRPr lang="en-US"/>
          </a:p>
        </p:txBody>
      </p:sp>
      <p:sp>
        <p:nvSpPr>
          <p:cNvPr id="5" name="Date Placeholder 4"/>
          <p:cNvSpPr>
            <a:spLocks noGrp="1"/>
          </p:cNvSpPr>
          <p:nvPr>
            <p:ph type="dt" idx="11"/>
          </p:nvPr>
        </p:nvSpPr>
        <p:spPr/>
        <p:txBody>
          <a:bodyPr/>
          <a:lstStyle/>
          <a:p>
            <a:pPr>
              <a:defRPr/>
            </a:pPr>
            <a:fld id="{DFD1B535-7D3E-4D2E-A01B-C9E5346C28B7}" type="datetime9">
              <a:rPr lang="en-US" smtClean="0"/>
              <a:t>2/5/2018 12:59:50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026639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DRAFT </a:t>
            </a:r>
            <a:endParaRPr lang="en-US"/>
          </a:p>
        </p:txBody>
      </p:sp>
      <p:sp>
        <p:nvSpPr>
          <p:cNvPr id="5" name="Date Placeholder 4"/>
          <p:cNvSpPr>
            <a:spLocks noGrp="1"/>
          </p:cNvSpPr>
          <p:nvPr>
            <p:ph type="dt" idx="11"/>
          </p:nvPr>
        </p:nvSpPr>
        <p:spPr/>
        <p:txBody>
          <a:bodyPr/>
          <a:lstStyle/>
          <a:p>
            <a:pPr>
              <a:defRPr/>
            </a:pPr>
            <a:fld id="{359675BD-7258-4FE1-B371-7CD8396EAFC4}" type="datetime9">
              <a:rPr lang="en-US" smtClean="0"/>
              <a:t>2/5/2018 12:59:50 PM</a:t>
            </a:fld>
            <a:endParaRPr lang="en-US"/>
          </a:p>
        </p:txBody>
      </p:sp>
      <p:sp>
        <p:nvSpPr>
          <p:cNvPr id="6" name="Slide Number Placeholder 5"/>
          <p:cNvSpPr>
            <a:spLocks noGrp="1"/>
          </p:cNvSpPr>
          <p:nvPr>
            <p:ph type="sldNum" sz="quarter" idx="12"/>
          </p:nvPr>
        </p:nvSpPr>
        <p:spPr/>
        <p:txBody>
          <a:bodyPr/>
          <a:lstStyle/>
          <a:p>
            <a:pPr>
              <a:defRPr/>
            </a:pPr>
            <a:fld id="{87976D3B-34A1-D347-8085-EE1FFECD9AC4}" type="slidenum">
              <a:rPr lang="en-US" smtClean="0"/>
              <a:pPr>
                <a:defRPr/>
              </a:pPr>
              <a:t>106</a:t>
            </a:fld>
            <a:endParaRPr lang="en-US"/>
          </a:p>
        </p:txBody>
      </p:sp>
    </p:spTree>
    <p:extLst>
      <p:ext uri="{BB962C8B-B14F-4D97-AF65-F5344CB8AC3E}">
        <p14:creationId xmlns:p14="http://schemas.microsoft.com/office/powerpoint/2010/main" val="103576817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107</a:t>
            </a:fld>
            <a:endParaRPr lang="en-US"/>
          </a:p>
        </p:txBody>
      </p:sp>
      <p:sp>
        <p:nvSpPr>
          <p:cNvPr id="5" name="Date Placeholder 4"/>
          <p:cNvSpPr>
            <a:spLocks noGrp="1"/>
          </p:cNvSpPr>
          <p:nvPr>
            <p:ph type="dt" idx="11"/>
          </p:nvPr>
        </p:nvSpPr>
        <p:spPr/>
        <p:txBody>
          <a:bodyPr/>
          <a:lstStyle/>
          <a:p>
            <a:pPr>
              <a:defRPr/>
            </a:pPr>
            <a:fld id="{955045DF-B9B8-408B-953A-D6BB6C734B53}" type="datetime9">
              <a:rPr lang="en-US" smtClean="0"/>
              <a:t>2/5/2018 12:59:50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03459445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108</a:t>
            </a:fld>
            <a:endParaRPr lang="en-US"/>
          </a:p>
        </p:txBody>
      </p:sp>
      <p:sp>
        <p:nvSpPr>
          <p:cNvPr id="5" name="Date Placeholder 4"/>
          <p:cNvSpPr>
            <a:spLocks noGrp="1"/>
          </p:cNvSpPr>
          <p:nvPr>
            <p:ph type="dt" idx="11"/>
          </p:nvPr>
        </p:nvSpPr>
        <p:spPr/>
        <p:txBody>
          <a:bodyPr/>
          <a:lstStyle/>
          <a:p>
            <a:pPr>
              <a:defRPr/>
            </a:pPr>
            <a:fld id="{17C27670-82CD-4983-86BB-73EB7A3460F5}" type="datetime9">
              <a:rPr lang="en-US" smtClean="0"/>
              <a:t>2/5/2018 12:59:50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4116291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11</a:t>
            </a:fld>
            <a:endParaRPr lang="en-US"/>
          </a:p>
        </p:txBody>
      </p:sp>
    </p:spTree>
    <p:extLst>
      <p:ext uri="{BB962C8B-B14F-4D97-AF65-F5344CB8AC3E}">
        <p14:creationId xmlns:p14="http://schemas.microsoft.com/office/powerpoint/2010/main" val="770313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12</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12</a:t>
            </a:fld>
            <a:endParaRPr lang="en-US" sz="1200"/>
          </a:p>
        </p:txBody>
      </p:sp>
      <p:sp>
        <p:nvSpPr>
          <p:cNvPr id="122883" name="Rectangle 7"/>
          <p:cNvSpPr txBox="1">
            <a:spLocks noGrp="1" noChangeArrowheads="1"/>
          </p:cNvSpPr>
          <p:nvPr/>
        </p:nvSpPr>
        <p:spPr bwMode="auto">
          <a:xfrm>
            <a:off x="3971926" y="8831268"/>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12</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416430"/>
            <a:ext cx="5140325" cy="4183063"/>
          </a:xfrm>
          <a:solidFill>
            <a:srgbClr val="FFFFFF"/>
          </a:solidFill>
          <a:ln>
            <a:solidFill>
              <a:srgbClr val="000000"/>
            </a:solidFill>
          </a:ln>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defTabSz="921617" eaLnBrk="1" fontAlgn="auto" hangingPunct="1">
              <a:spcBef>
                <a:spcPts val="0"/>
              </a:spcBef>
              <a:spcAft>
                <a:spcPts val="0"/>
              </a:spcAft>
              <a:defRPr/>
            </a:pPr>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443F4F60-7E66-4AE3-AD38-FD2D39430A43}" type="datetime9">
              <a:rPr lang="en-US" altLang="en-US" smtClean="0"/>
              <a:t>2/5/2018 12:59:49 PM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1931645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13</a:t>
            </a:fld>
            <a:endParaRPr lang="en-US"/>
          </a:p>
        </p:txBody>
      </p:sp>
      <p:sp>
        <p:nvSpPr>
          <p:cNvPr id="5" name="Date Placeholder 4"/>
          <p:cNvSpPr>
            <a:spLocks noGrp="1"/>
          </p:cNvSpPr>
          <p:nvPr>
            <p:ph type="dt" idx="11"/>
          </p:nvPr>
        </p:nvSpPr>
        <p:spPr/>
        <p:txBody>
          <a:bodyPr/>
          <a:lstStyle/>
          <a:p>
            <a:pPr>
              <a:defRPr/>
            </a:pPr>
            <a:fld id="{0E7CE9EB-1AA5-4F04-BA55-ED00E53BC11A}"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3058323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14</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14</a:t>
            </a:fld>
            <a:endParaRPr lang="en-US" sz="1200"/>
          </a:p>
        </p:txBody>
      </p:sp>
      <p:sp>
        <p:nvSpPr>
          <p:cNvPr id="122883" name="Rectangle 7"/>
          <p:cNvSpPr txBox="1">
            <a:spLocks noGrp="1" noChangeArrowheads="1"/>
          </p:cNvSpPr>
          <p:nvPr/>
        </p:nvSpPr>
        <p:spPr bwMode="auto">
          <a:xfrm>
            <a:off x="3971926" y="8831268"/>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14</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416430"/>
            <a:ext cx="5140325" cy="4183063"/>
          </a:xfrm>
          <a:solidFill>
            <a:srgbClr val="FFFFFF"/>
          </a:solidFill>
          <a:ln>
            <a:solidFill>
              <a:srgbClr val="000000"/>
            </a:solidFill>
          </a:ln>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marL="0" marR="0" indent="0" algn="l" defTabSz="921617" rtl="0" eaLnBrk="1" fontAlgn="auto" latinLnBrk="0" hangingPunct="1">
              <a:lnSpc>
                <a:spcPct val="100000"/>
              </a:lnSpc>
              <a:spcBef>
                <a:spcPts val="0"/>
              </a:spcBef>
              <a:spcAft>
                <a:spcPts val="0"/>
              </a:spcAft>
              <a:buClrTx/>
              <a:buSzTx/>
              <a:buFontTx/>
              <a:buNone/>
              <a:tabLst/>
              <a:defRPr/>
            </a:pPr>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F7B38AF5-F123-4CCA-A645-9928472AE8C7}" type="datetime9">
              <a:rPr lang="en-US" altLang="en-US" smtClean="0"/>
              <a:t>2/5/2018 12:59:49 PM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2792267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15</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15</a:t>
            </a:fld>
            <a:endParaRPr lang="en-US" sz="1200"/>
          </a:p>
        </p:txBody>
      </p:sp>
      <p:sp>
        <p:nvSpPr>
          <p:cNvPr id="122883" name="Rectangle 7"/>
          <p:cNvSpPr txBox="1">
            <a:spLocks noGrp="1" noChangeArrowheads="1"/>
          </p:cNvSpPr>
          <p:nvPr/>
        </p:nvSpPr>
        <p:spPr bwMode="auto">
          <a:xfrm>
            <a:off x="3971926" y="8831268"/>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15</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416430"/>
            <a:ext cx="5140325" cy="4183063"/>
          </a:xfrm>
          <a:solidFill>
            <a:srgbClr val="FFFFFF"/>
          </a:solidFill>
          <a:ln>
            <a:solidFill>
              <a:srgbClr val="000000"/>
            </a:solidFill>
          </a:ln>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defTabSz="921617" eaLnBrk="1" fontAlgn="auto" hangingPunct="1">
              <a:spcBef>
                <a:spcPts val="0"/>
              </a:spcBef>
              <a:spcAft>
                <a:spcPts val="0"/>
              </a:spcAft>
              <a:defRPr/>
            </a:pPr>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C5C6BE22-6A65-4873-9CEE-6F94FFB77890}" type="datetime9">
              <a:rPr lang="en-US" altLang="en-US" smtClean="0"/>
              <a:t>2/5/2018 12:59:49 PM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3219218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16</a:t>
            </a:fld>
            <a:endParaRPr lang="en-US"/>
          </a:p>
        </p:txBody>
      </p:sp>
      <p:sp>
        <p:nvSpPr>
          <p:cNvPr id="5" name="Date Placeholder 4"/>
          <p:cNvSpPr>
            <a:spLocks noGrp="1"/>
          </p:cNvSpPr>
          <p:nvPr>
            <p:ph type="dt" idx="11"/>
          </p:nvPr>
        </p:nvSpPr>
        <p:spPr/>
        <p:txBody>
          <a:bodyPr/>
          <a:lstStyle/>
          <a:p>
            <a:pPr>
              <a:defRPr/>
            </a:pPr>
            <a:fld id="{D01C9550-C6BE-4FA0-A742-A0CC1389D913}"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3202146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17</a:t>
            </a:fld>
            <a:endParaRPr lang="en-US"/>
          </a:p>
        </p:txBody>
      </p:sp>
      <p:sp>
        <p:nvSpPr>
          <p:cNvPr id="5" name="Date Placeholder 4"/>
          <p:cNvSpPr>
            <a:spLocks noGrp="1"/>
          </p:cNvSpPr>
          <p:nvPr>
            <p:ph type="dt" idx="11"/>
          </p:nvPr>
        </p:nvSpPr>
        <p:spPr/>
        <p:txBody>
          <a:bodyPr/>
          <a:lstStyle/>
          <a:p>
            <a:pPr>
              <a:defRPr/>
            </a:pPr>
            <a:fld id="{55CBDC54-75D4-49AA-8E81-125F316EADB6}"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3202146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970939" y="8829968"/>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27" tIns="46215" rIns="92427" bIns="46215" anchor="b"/>
          <a:lstStyle>
            <a:lvl1pPr defTabSz="895350" eaLnBrk="0" hangingPunct="0">
              <a:defRPr>
                <a:solidFill>
                  <a:schemeClr val="tx1"/>
                </a:solidFill>
                <a:latin typeface="Arial" charset="0"/>
                <a:cs typeface="Arial" charset="0"/>
              </a:defRPr>
            </a:lvl1pPr>
            <a:lvl2pPr marL="742950" indent="-285750" defTabSz="895350" eaLnBrk="0" hangingPunct="0">
              <a:defRPr>
                <a:solidFill>
                  <a:schemeClr val="tx1"/>
                </a:solidFill>
                <a:latin typeface="Arial" charset="0"/>
                <a:cs typeface="Arial" charset="0"/>
              </a:defRPr>
            </a:lvl2pPr>
            <a:lvl3pPr marL="1143000" indent="-228600" defTabSz="895350" eaLnBrk="0" hangingPunct="0">
              <a:defRPr>
                <a:solidFill>
                  <a:schemeClr val="tx1"/>
                </a:solidFill>
                <a:latin typeface="Arial" charset="0"/>
                <a:cs typeface="Arial" charset="0"/>
              </a:defRPr>
            </a:lvl3pPr>
            <a:lvl4pPr marL="1600200" indent="-228600" defTabSz="895350" eaLnBrk="0" hangingPunct="0">
              <a:defRPr>
                <a:solidFill>
                  <a:schemeClr val="tx1"/>
                </a:solidFill>
                <a:latin typeface="Arial" charset="0"/>
                <a:cs typeface="Arial" charset="0"/>
              </a:defRPr>
            </a:lvl4pPr>
            <a:lvl5pPr marL="2057400" indent="-228600" defTabSz="895350" eaLnBrk="0" hangingPunct="0">
              <a:defRPr>
                <a:solidFill>
                  <a:schemeClr val="tx1"/>
                </a:solidFill>
                <a:latin typeface="Arial" charset="0"/>
                <a:cs typeface="Arial" charset="0"/>
              </a:defRPr>
            </a:lvl5pPr>
            <a:lvl6pPr marL="2514600" indent="-228600" defTabSz="895350" eaLnBrk="0" fontAlgn="base" hangingPunct="0">
              <a:spcBef>
                <a:spcPct val="0"/>
              </a:spcBef>
              <a:spcAft>
                <a:spcPct val="0"/>
              </a:spcAft>
              <a:defRPr>
                <a:solidFill>
                  <a:schemeClr val="tx1"/>
                </a:solidFill>
                <a:latin typeface="Arial" charset="0"/>
                <a:cs typeface="Arial" charset="0"/>
              </a:defRPr>
            </a:lvl6pPr>
            <a:lvl7pPr marL="2971800" indent="-228600" defTabSz="895350" eaLnBrk="0" fontAlgn="base" hangingPunct="0">
              <a:spcBef>
                <a:spcPct val="0"/>
              </a:spcBef>
              <a:spcAft>
                <a:spcPct val="0"/>
              </a:spcAft>
              <a:defRPr>
                <a:solidFill>
                  <a:schemeClr val="tx1"/>
                </a:solidFill>
                <a:latin typeface="Arial" charset="0"/>
                <a:cs typeface="Arial" charset="0"/>
              </a:defRPr>
            </a:lvl7pPr>
            <a:lvl8pPr marL="3429000" indent="-228600" defTabSz="895350" eaLnBrk="0" fontAlgn="base" hangingPunct="0">
              <a:spcBef>
                <a:spcPct val="0"/>
              </a:spcBef>
              <a:spcAft>
                <a:spcPct val="0"/>
              </a:spcAft>
              <a:defRPr>
                <a:solidFill>
                  <a:schemeClr val="tx1"/>
                </a:solidFill>
                <a:latin typeface="Arial" charset="0"/>
                <a:cs typeface="Arial" charset="0"/>
              </a:defRPr>
            </a:lvl8pPr>
            <a:lvl9pPr marL="3886200" indent="-228600" defTabSz="895350" eaLnBrk="0" fontAlgn="base" hangingPunct="0">
              <a:spcBef>
                <a:spcPct val="0"/>
              </a:spcBef>
              <a:spcAft>
                <a:spcPct val="0"/>
              </a:spcAft>
              <a:defRPr>
                <a:solidFill>
                  <a:schemeClr val="tx1"/>
                </a:solidFill>
                <a:latin typeface="Arial" charset="0"/>
                <a:cs typeface="Arial" charset="0"/>
              </a:defRPr>
            </a:lvl9pPr>
          </a:lstStyle>
          <a:p>
            <a:pPr algn="r" eaLnBrk="1" hangingPunct="1"/>
            <a:fld id="{399677C9-3E88-4EB4-BBC4-6CAF8E659128}" type="slidenum">
              <a:rPr lang="en-US" sz="1200">
                <a:solidFill>
                  <a:srgbClr val="000000"/>
                </a:solidFill>
              </a:rPr>
              <a:pPr algn="r" eaLnBrk="1" hangingPunct="1"/>
              <a:t>18</a:t>
            </a:fld>
            <a:endParaRPr lang="en-US" sz="1200">
              <a:solidFill>
                <a:srgbClr val="000000"/>
              </a:solidFill>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 name="Date Placeholder 1"/>
          <p:cNvSpPr>
            <a:spLocks noGrp="1"/>
          </p:cNvSpPr>
          <p:nvPr>
            <p:ph type="dt" idx="10"/>
          </p:nvPr>
        </p:nvSpPr>
        <p:spPr/>
        <p:txBody>
          <a:bodyPr/>
          <a:lstStyle/>
          <a:p>
            <a:pPr>
              <a:defRPr/>
            </a:pPr>
            <a:fld id="{7474BE26-F552-4168-BE73-233728BAC2E8}" type="datetime9">
              <a:rPr lang="en-US" smtClean="0"/>
              <a:t>2/5/2018 12:59:49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1725339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970939" y="8829968"/>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27" tIns="46215" rIns="92427" bIns="46215" anchor="b"/>
          <a:lstStyle>
            <a:lvl1pPr defTabSz="895350" eaLnBrk="0" hangingPunct="0">
              <a:defRPr>
                <a:solidFill>
                  <a:schemeClr val="tx1"/>
                </a:solidFill>
                <a:latin typeface="Arial" charset="0"/>
                <a:cs typeface="Arial" charset="0"/>
              </a:defRPr>
            </a:lvl1pPr>
            <a:lvl2pPr marL="742950" indent="-285750" defTabSz="895350" eaLnBrk="0" hangingPunct="0">
              <a:defRPr>
                <a:solidFill>
                  <a:schemeClr val="tx1"/>
                </a:solidFill>
                <a:latin typeface="Arial" charset="0"/>
                <a:cs typeface="Arial" charset="0"/>
              </a:defRPr>
            </a:lvl2pPr>
            <a:lvl3pPr marL="1143000" indent="-228600" defTabSz="895350" eaLnBrk="0" hangingPunct="0">
              <a:defRPr>
                <a:solidFill>
                  <a:schemeClr val="tx1"/>
                </a:solidFill>
                <a:latin typeface="Arial" charset="0"/>
                <a:cs typeface="Arial" charset="0"/>
              </a:defRPr>
            </a:lvl3pPr>
            <a:lvl4pPr marL="1600200" indent="-228600" defTabSz="895350" eaLnBrk="0" hangingPunct="0">
              <a:defRPr>
                <a:solidFill>
                  <a:schemeClr val="tx1"/>
                </a:solidFill>
                <a:latin typeface="Arial" charset="0"/>
                <a:cs typeface="Arial" charset="0"/>
              </a:defRPr>
            </a:lvl4pPr>
            <a:lvl5pPr marL="2057400" indent="-228600" defTabSz="895350" eaLnBrk="0" hangingPunct="0">
              <a:defRPr>
                <a:solidFill>
                  <a:schemeClr val="tx1"/>
                </a:solidFill>
                <a:latin typeface="Arial" charset="0"/>
                <a:cs typeface="Arial" charset="0"/>
              </a:defRPr>
            </a:lvl5pPr>
            <a:lvl6pPr marL="2514600" indent="-228600" defTabSz="895350" eaLnBrk="0" fontAlgn="base" hangingPunct="0">
              <a:spcBef>
                <a:spcPct val="0"/>
              </a:spcBef>
              <a:spcAft>
                <a:spcPct val="0"/>
              </a:spcAft>
              <a:defRPr>
                <a:solidFill>
                  <a:schemeClr val="tx1"/>
                </a:solidFill>
                <a:latin typeface="Arial" charset="0"/>
                <a:cs typeface="Arial" charset="0"/>
              </a:defRPr>
            </a:lvl6pPr>
            <a:lvl7pPr marL="2971800" indent="-228600" defTabSz="895350" eaLnBrk="0" fontAlgn="base" hangingPunct="0">
              <a:spcBef>
                <a:spcPct val="0"/>
              </a:spcBef>
              <a:spcAft>
                <a:spcPct val="0"/>
              </a:spcAft>
              <a:defRPr>
                <a:solidFill>
                  <a:schemeClr val="tx1"/>
                </a:solidFill>
                <a:latin typeface="Arial" charset="0"/>
                <a:cs typeface="Arial" charset="0"/>
              </a:defRPr>
            </a:lvl7pPr>
            <a:lvl8pPr marL="3429000" indent="-228600" defTabSz="895350" eaLnBrk="0" fontAlgn="base" hangingPunct="0">
              <a:spcBef>
                <a:spcPct val="0"/>
              </a:spcBef>
              <a:spcAft>
                <a:spcPct val="0"/>
              </a:spcAft>
              <a:defRPr>
                <a:solidFill>
                  <a:schemeClr val="tx1"/>
                </a:solidFill>
                <a:latin typeface="Arial" charset="0"/>
                <a:cs typeface="Arial" charset="0"/>
              </a:defRPr>
            </a:lvl8pPr>
            <a:lvl9pPr marL="3886200" indent="-228600" defTabSz="895350" eaLnBrk="0" fontAlgn="base" hangingPunct="0">
              <a:spcBef>
                <a:spcPct val="0"/>
              </a:spcBef>
              <a:spcAft>
                <a:spcPct val="0"/>
              </a:spcAft>
              <a:defRPr>
                <a:solidFill>
                  <a:schemeClr val="tx1"/>
                </a:solidFill>
                <a:latin typeface="Arial" charset="0"/>
                <a:cs typeface="Arial" charset="0"/>
              </a:defRPr>
            </a:lvl9pPr>
          </a:lstStyle>
          <a:p>
            <a:pPr algn="r" eaLnBrk="1" hangingPunct="1"/>
            <a:fld id="{399677C9-3E88-4EB4-BBC4-6CAF8E659128}" type="slidenum">
              <a:rPr lang="en-US" sz="1200">
                <a:solidFill>
                  <a:srgbClr val="000000"/>
                </a:solidFill>
              </a:rPr>
              <a:pPr algn="r" eaLnBrk="1" hangingPunct="1"/>
              <a:t>19</a:t>
            </a:fld>
            <a:endParaRPr lang="en-US" sz="1200">
              <a:solidFill>
                <a:srgbClr val="000000"/>
              </a:solidFill>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 name="Date Placeholder 1"/>
          <p:cNvSpPr>
            <a:spLocks noGrp="1"/>
          </p:cNvSpPr>
          <p:nvPr>
            <p:ph type="dt" idx="10"/>
          </p:nvPr>
        </p:nvSpPr>
        <p:spPr/>
        <p:txBody>
          <a:bodyPr/>
          <a:lstStyle/>
          <a:p>
            <a:pPr>
              <a:defRPr/>
            </a:pPr>
            <a:fld id="{6AFDDA4A-B1AC-4309-AEA8-EE12ED697B04}" type="datetime9">
              <a:rPr lang="en-US" smtClean="0"/>
              <a:t>2/5/2018 12:59:49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68607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7B3AFB-A389-FE4F-8BF2-D80C98ABB2AB}" type="slidenum">
              <a:rPr lang="en-US" sz="1200"/>
              <a:pPr eaLnBrk="1" hangingPunct="1"/>
              <a:t>2</a:t>
            </a:fld>
            <a:endParaRPr lang="en-US" sz="1200"/>
          </a:p>
        </p:txBody>
      </p:sp>
      <p:sp>
        <p:nvSpPr>
          <p:cNvPr id="10957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AA2897D-FFB5-7444-9238-99E6BAAE72DE}" type="slidenum">
              <a:rPr lang="en-US" sz="1200"/>
              <a:pPr algn="r" eaLnBrk="1" hangingPunct="1"/>
              <a:t>2</a:t>
            </a:fld>
            <a:endParaRPr 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
        <p:nvSpPr>
          <p:cNvPr id="2" name="Date Placeholder 1"/>
          <p:cNvSpPr>
            <a:spLocks noGrp="1"/>
          </p:cNvSpPr>
          <p:nvPr>
            <p:ph type="dt" idx="10"/>
          </p:nvPr>
        </p:nvSpPr>
        <p:spPr/>
        <p:txBody>
          <a:bodyPr/>
          <a:lstStyle/>
          <a:p>
            <a:pPr>
              <a:defRPr/>
            </a:pPr>
            <a:fld id="{A24C39E6-C2E0-47BA-838A-A5737BA4A1BE}" type="datetime9">
              <a:rPr lang="en-US" smtClean="0"/>
              <a:t>2/5/2018 12:59:49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705037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970939" y="8829968"/>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27" tIns="46215" rIns="92427" bIns="46215" anchor="b"/>
          <a:lstStyle>
            <a:lvl1pPr defTabSz="895350" eaLnBrk="0" hangingPunct="0">
              <a:defRPr>
                <a:solidFill>
                  <a:schemeClr val="tx1"/>
                </a:solidFill>
                <a:latin typeface="Arial" charset="0"/>
                <a:cs typeface="Arial" charset="0"/>
              </a:defRPr>
            </a:lvl1pPr>
            <a:lvl2pPr marL="742950" indent="-285750" defTabSz="895350" eaLnBrk="0" hangingPunct="0">
              <a:defRPr>
                <a:solidFill>
                  <a:schemeClr val="tx1"/>
                </a:solidFill>
                <a:latin typeface="Arial" charset="0"/>
                <a:cs typeface="Arial" charset="0"/>
              </a:defRPr>
            </a:lvl2pPr>
            <a:lvl3pPr marL="1143000" indent="-228600" defTabSz="895350" eaLnBrk="0" hangingPunct="0">
              <a:defRPr>
                <a:solidFill>
                  <a:schemeClr val="tx1"/>
                </a:solidFill>
                <a:latin typeface="Arial" charset="0"/>
                <a:cs typeface="Arial" charset="0"/>
              </a:defRPr>
            </a:lvl3pPr>
            <a:lvl4pPr marL="1600200" indent="-228600" defTabSz="895350" eaLnBrk="0" hangingPunct="0">
              <a:defRPr>
                <a:solidFill>
                  <a:schemeClr val="tx1"/>
                </a:solidFill>
                <a:latin typeface="Arial" charset="0"/>
                <a:cs typeface="Arial" charset="0"/>
              </a:defRPr>
            </a:lvl4pPr>
            <a:lvl5pPr marL="2057400" indent="-228600" defTabSz="895350" eaLnBrk="0" hangingPunct="0">
              <a:defRPr>
                <a:solidFill>
                  <a:schemeClr val="tx1"/>
                </a:solidFill>
                <a:latin typeface="Arial" charset="0"/>
                <a:cs typeface="Arial" charset="0"/>
              </a:defRPr>
            </a:lvl5pPr>
            <a:lvl6pPr marL="2514600" indent="-228600" defTabSz="895350" eaLnBrk="0" fontAlgn="base" hangingPunct="0">
              <a:spcBef>
                <a:spcPct val="0"/>
              </a:spcBef>
              <a:spcAft>
                <a:spcPct val="0"/>
              </a:spcAft>
              <a:defRPr>
                <a:solidFill>
                  <a:schemeClr val="tx1"/>
                </a:solidFill>
                <a:latin typeface="Arial" charset="0"/>
                <a:cs typeface="Arial" charset="0"/>
              </a:defRPr>
            </a:lvl6pPr>
            <a:lvl7pPr marL="2971800" indent="-228600" defTabSz="895350" eaLnBrk="0" fontAlgn="base" hangingPunct="0">
              <a:spcBef>
                <a:spcPct val="0"/>
              </a:spcBef>
              <a:spcAft>
                <a:spcPct val="0"/>
              </a:spcAft>
              <a:defRPr>
                <a:solidFill>
                  <a:schemeClr val="tx1"/>
                </a:solidFill>
                <a:latin typeface="Arial" charset="0"/>
                <a:cs typeface="Arial" charset="0"/>
              </a:defRPr>
            </a:lvl7pPr>
            <a:lvl8pPr marL="3429000" indent="-228600" defTabSz="895350" eaLnBrk="0" fontAlgn="base" hangingPunct="0">
              <a:spcBef>
                <a:spcPct val="0"/>
              </a:spcBef>
              <a:spcAft>
                <a:spcPct val="0"/>
              </a:spcAft>
              <a:defRPr>
                <a:solidFill>
                  <a:schemeClr val="tx1"/>
                </a:solidFill>
                <a:latin typeface="Arial" charset="0"/>
                <a:cs typeface="Arial" charset="0"/>
              </a:defRPr>
            </a:lvl8pPr>
            <a:lvl9pPr marL="3886200" indent="-228600" defTabSz="895350" eaLnBrk="0" fontAlgn="base" hangingPunct="0">
              <a:spcBef>
                <a:spcPct val="0"/>
              </a:spcBef>
              <a:spcAft>
                <a:spcPct val="0"/>
              </a:spcAft>
              <a:defRPr>
                <a:solidFill>
                  <a:schemeClr val="tx1"/>
                </a:solidFill>
                <a:latin typeface="Arial" charset="0"/>
                <a:cs typeface="Arial" charset="0"/>
              </a:defRPr>
            </a:lvl9pPr>
          </a:lstStyle>
          <a:p>
            <a:pPr algn="r" eaLnBrk="1" hangingPunct="1"/>
            <a:fld id="{399677C9-3E88-4EB4-BBC4-6CAF8E659128}" type="slidenum">
              <a:rPr lang="en-US" sz="1200">
                <a:solidFill>
                  <a:srgbClr val="000000"/>
                </a:solidFill>
              </a:rPr>
              <a:pPr algn="r" eaLnBrk="1" hangingPunct="1"/>
              <a:t>20</a:t>
            </a:fld>
            <a:endParaRPr lang="en-US" sz="1200">
              <a:solidFill>
                <a:srgbClr val="000000"/>
              </a:solidFill>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 name="Date Placeholder 1"/>
          <p:cNvSpPr>
            <a:spLocks noGrp="1"/>
          </p:cNvSpPr>
          <p:nvPr>
            <p:ph type="dt" idx="10"/>
          </p:nvPr>
        </p:nvSpPr>
        <p:spPr/>
        <p:txBody>
          <a:bodyPr/>
          <a:lstStyle/>
          <a:p>
            <a:pPr>
              <a:defRPr/>
            </a:pPr>
            <a:fld id="{E62D94A6-B364-43AB-B75F-7AD4393649F1}" type="datetime9">
              <a:rPr lang="en-US" smtClean="0"/>
              <a:t>2/5/2018 12:59:49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1249575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F1BD1A-3A94-B84C-B2D4-BD0BE2CC95D7}"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70558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22</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22</a:t>
            </a:fld>
            <a:endParaRPr lang="en-US" sz="1200"/>
          </a:p>
        </p:txBody>
      </p:sp>
      <p:sp>
        <p:nvSpPr>
          <p:cNvPr id="122883" name="Rectangle 7"/>
          <p:cNvSpPr txBox="1">
            <a:spLocks noGrp="1" noChangeArrowheads="1"/>
          </p:cNvSpPr>
          <p:nvPr/>
        </p:nvSpPr>
        <p:spPr bwMode="auto">
          <a:xfrm>
            <a:off x="3971926" y="8831268"/>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22</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416430"/>
            <a:ext cx="5140325" cy="4183063"/>
          </a:xfrm>
          <a:solidFill>
            <a:srgbClr val="FFFFFF"/>
          </a:solidFill>
          <a:ln>
            <a:solidFill>
              <a:srgbClr val="000000"/>
            </a:solidFill>
          </a:ln>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DA4FCA74-88FA-4A98-8321-7DB8B330C019}" type="datetime9">
              <a:rPr lang="en-US" altLang="en-US" smtClean="0"/>
              <a:t>2/5/2018 12:59:49 PM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1297663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23</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23</a:t>
            </a:fld>
            <a:endParaRPr lang="en-US" sz="1200"/>
          </a:p>
        </p:txBody>
      </p:sp>
      <p:sp>
        <p:nvSpPr>
          <p:cNvPr id="122883" name="Rectangle 7"/>
          <p:cNvSpPr txBox="1">
            <a:spLocks noGrp="1" noChangeArrowheads="1"/>
          </p:cNvSpPr>
          <p:nvPr/>
        </p:nvSpPr>
        <p:spPr bwMode="auto">
          <a:xfrm>
            <a:off x="3971926" y="8831268"/>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23</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416430"/>
            <a:ext cx="5140325" cy="4183063"/>
          </a:xfrm>
          <a:solidFill>
            <a:srgbClr val="FFFFFF"/>
          </a:solidFill>
          <a:ln>
            <a:solidFill>
              <a:srgbClr val="000000"/>
            </a:solidFill>
          </a:ln>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89E7D9E1-8452-408C-B74E-967C06A94830}" type="datetime9">
              <a:rPr lang="en-US" altLang="en-US" smtClean="0"/>
              <a:t>2/5/2018 12:59:49 PM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1297663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24</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24</a:t>
            </a:fld>
            <a:endParaRPr lang="en-US" sz="1200"/>
          </a:p>
        </p:txBody>
      </p:sp>
      <p:sp>
        <p:nvSpPr>
          <p:cNvPr id="122883" name="Rectangle 7"/>
          <p:cNvSpPr txBox="1">
            <a:spLocks noGrp="1" noChangeArrowheads="1"/>
          </p:cNvSpPr>
          <p:nvPr/>
        </p:nvSpPr>
        <p:spPr bwMode="auto">
          <a:xfrm>
            <a:off x="3971926" y="8831268"/>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24</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416430"/>
            <a:ext cx="5140325" cy="4183063"/>
          </a:xfrm>
          <a:solidFill>
            <a:srgbClr val="FFFFFF"/>
          </a:solidFill>
          <a:ln>
            <a:solidFill>
              <a:srgbClr val="000000"/>
            </a:solidFill>
          </a:ln>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944E85C1-4159-48F7-A062-96DE446EF0E6}" type="datetime9">
              <a:rPr lang="en-US" altLang="en-US" smtClean="0"/>
              <a:t>2/5/2018 12:59:49 PM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2054438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25</a:t>
            </a:fld>
            <a:endParaRPr lang="en-US"/>
          </a:p>
        </p:txBody>
      </p:sp>
      <p:sp>
        <p:nvSpPr>
          <p:cNvPr id="5" name="Date Placeholder 4"/>
          <p:cNvSpPr>
            <a:spLocks noGrp="1"/>
          </p:cNvSpPr>
          <p:nvPr>
            <p:ph type="dt" idx="11"/>
          </p:nvPr>
        </p:nvSpPr>
        <p:spPr/>
        <p:txBody>
          <a:bodyPr/>
          <a:lstStyle/>
          <a:p>
            <a:pPr>
              <a:defRPr/>
            </a:pPr>
            <a:fld id="{265268BE-3954-428E-B199-910AA2C98087}"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746663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26</a:t>
            </a:fld>
            <a:endParaRPr lang="en-US"/>
          </a:p>
        </p:txBody>
      </p:sp>
      <p:sp>
        <p:nvSpPr>
          <p:cNvPr id="5" name="Date Placeholder 4"/>
          <p:cNvSpPr>
            <a:spLocks noGrp="1"/>
          </p:cNvSpPr>
          <p:nvPr>
            <p:ph type="dt" idx="11"/>
          </p:nvPr>
        </p:nvSpPr>
        <p:spPr/>
        <p:txBody>
          <a:bodyPr/>
          <a:lstStyle/>
          <a:p>
            <a:pPr>
              <a:defRPr/>
            </a:pPr>
            <a:fld id="{C61A1DC8-4C29-487F-AAA6-4BDE63F52C12}"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674950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27</a:t>
            </a:fld>
            <a:endParaRPr lang="en-US"/>
          </a:p>
        </p:txBody>
      </p:sp>
      <p:sp>
        <p:nvSpPr>
          <p:cNvPr id="5" name="Date Placeholder 4"/>
          <p:cNvSpPr>
            <a:spLocks noGrp="1"/>
          </p:cNvSpPr>
          <p:nvPr>
            <p:ph type="dt" idx="11"/>
          </p:nvPr>
        </p:nvSpPr>
        <p:spPr/>
        <p:txBody>
          <a:bodyPr/>
          <a:lstStyle/>
          <a:p>
            <a:pPr>
              <a:defRPr/>
            </a:pPr>
            <a:fld id="{DA8216C1-162B-4C67-9405-91D0D1E2FECD}"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674950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28</a:t>
            </a:fld>
            <a:endParaRPr lang="en-US"/>
          </a:p>
        </p:txBody>
      </p:sp>
      <p:sp>
        <p:nvSpPr>
          <p:cNvPr id="5" name="Date Placeholder 4"/>
          <p:cNvSpPr>
            <a:spLocks noGrp="1"/>
          </p:cNvSpPr>
          <p:nvPr>
            <p:ph type="dt" idx="11"/>
          </p:nvPr>
        </p:nvSpPr>
        <p:spPr/>
        <p:txBody>
          <a:bodyPr/>
          <a:lstStyle/>
          <a:p>
            <a:pPr>
              <a:defRPr/>
            </a:pPr>
            <a:fld id="{D0700EAF-4BE4-464F-8911-798E573B9447}"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788437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Georgia" charset="0"/>
                <a:ea typeface="ＭＳ Ｐゴシック" charset="0"/>
                <a:cs typeface="ＭＳ Ｐゴシック" charset="0"/>
              </a:defRPr>
            </a:lvl1pPr>
            <a:lvl2pPr marL="757066" indent="-291179">
              <a:defRPr sz="1200">
                <a:solidFill>
                  <a:schemeClr val="tx1"/>
                </a:solidFill>
                <a:latin typeface="Georgia" charset="0"/>
                <a:ea typeface="ＭＳ Ｐゴシック" charset="0"/>
              </a:defRPr>
            </a:lvl2pPr>
            <a:lvl3pPr marL="1164717" indent="-232943">
              <a:defRPr sz="1200">
                <a:solidFill>
                  <a:schemeClr val="tx1"/>
                </a:solidFill>
                <a:latin typeface="Georgia" charset="0"/>
                <a:ea typeface="ＭＳ Ｐゴシック" charset="0"/>
              </a:defRPr>
            </a:lvl3pPr>
            <a:lvl4pPr marL="1630604" indent="-232943">
              <a:defRPr sz="1200">
                <a:solidFill>
                  <a:schemeClr val="tx1"/>
                </a:solidFill>
                <a:latin typeface="Georgia" charset="0"/>
                <a:ea typeface="ＭＳ Ｐゴシック" charset="0"/>
              </a:defRPr>
            </a:lvl4pPr>
            <a:lvl5pPr marL="2096491" indent="-232943">
              <a:defRPr sz="1200">
                <a:solidFill>
                  <a:schemeClr val="tx1"/>
                </a:solidFill>
                <a:latin typeface="Georgia" charset="0"/>
                <a:ea typeface="ＭＳ Ｐゴシック" charset="0"/>
              </a:defRPr>
            </a:lvl5pPr>
            <a:lvl6pPr marL="2562377" indent="-232943" eaLnBrk="0" fontAlgn="base" hangingPunct="0">
              <a:spcBef>
                <a:spcPct val="30000"/>
              </a:spcBef>
              <a:spcAft>
                <a:spcPct val="0"/>
              </a:spcAft>
              <a:defRPr sz="1200">
                <a:solidFill>
                  <a:schemeClr val="tx1"/>
                </a:solidFill>
                <a:latin typeface="Georgia" charset="0"/>
                <a:ea typeface="ＭＳ Ｐゴシック" charset="0"/>
              </a:defRPr>
            </a:lvl6pPr>
            <a:lvl7pPr marL="3028264" indent="-232943" eaLnBrk="0" fontAlgn="base" hangingPunct="0">
              <a:spcBef>
                <a:spcPct val="30000"/>
              </a:spcBef>
              <a:spcAft>
                <a:spcPct val="0"/>
              </a:spcAft>
              <a:defRPr sz="1200">
                <a:solidFill>
                  <a:schemeClr val="tx1"/>
                </a:solidFill>
                <a:latin typeface="Georgia" charset="0"/>
                <a:ea typeface="ＭＳ Ｐゴシック" charset="0"/>
              </a:defRPr>
            </a:lvl7pPr>
            <a:lvl8pPr marL="3494151" indent="-232943" eaLnBrk="0" fontAlgn="base" hangingPunct="0">
              <a:spcBef>
                <a:spcPct val="30000"/>
              </a:spcBef>
              <a:spcAft>
                <a:spcPct val="0"/>
              </a:spcAft>
              <a:defRPr sz="1200">
                <a:solidFill>
                  <a:schemeClr val="tx1"/>
                </a:solidFill>
                <a:latin typeface="Georgia" charset="0"/>
                <a:ea typeface="ＭＳ Ｐゴシック" charset="0"/>
              </a:defRPr>
            </a:lvl8pPr>
            <a:lvl9pPr marL="3960038" indent="-232943" eaLnBrk="0" fontAlgn="base" hangingPunct="0">
              <a:spcBef>
                <a:spcPct val="30000"/>
              </a:spcBef>
              <a:spcAft>
                <a:spcPct val="0"/>
              </a:spcAft>
              <a:defRPr sz="1200">
                <a:solidFill>
                  <a:schemeClr val="tx1"/>
                </a:solidFill>
                <a:latin typeface="Georgia" charset="0"/>
                <a:ea typeface="ＭＳ Ｐゴシック" charset="0"/>
              </a:defRPr>
            </a:lvl9pPr>
          </a:lstStyle>
          <a:p>
            <a:pPr>
              <a:defRPr/>
            </a:pPr>
            <a:fld id="{E56AFE6E-E549-BF43-9F05-94B8ED560D40}" type="slidenum">
              <a:rPr lang="en-US">
                <a:latin typeface="Arial" charset="0"/>
                <a:cs typeface="Arial" charset="0"/>
              </a:rPr>
              <a:pPr>
                <a:defRPr/>
              </a:pPr>
              <a:t>29</a:t>
            </a:fld>
            <a:endParaRPr lang="en-US">
              <a:latin typeface="Arial" charset="0"/>
              <a:cs typeface="Arial" charset="0"/>
            </a:endParaRPr>
          </a:p>
        </p:txBody>
      </p:sp>
      <p:sp>
        <p:nvSpPr>
          <p:cNvPr id="15565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7" rIns="93172" bIns="46587"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38888BC-3194-5B42-946C-17A57F556742}" type="slidenum">
              <a:rPr lang="en-US" sz="1200"/>
              <a:pPr algn="r" eaLnBrk="1" hangingPunct="1"/>
              <a:t>29</a:t>
            </a:fld>
            <a:endParaRPr lang="en-US" sz="1200"/>
          </a:p>
        </p:txBody>
      </p:sp>
      <p:sp>
        <p:nvSpPr>
          <p:cNvPr id="155651"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endParaRPr lang="en-US" dirty="0"/>
          </a:p>
        </p:txBody>
      </p:sp>
      <p:sp>
        <p:nvSpPr>
          <p:cNvPr id="2" name="Date Placeholder 1"/>
          <p:cNvSpPr>
            <a:spLocks noGrp="1"/>
          </p:cNvSpPr>
          <p:nvPr>
            <p:ph type="dt" idx="10"/>
          </p:nvPr>
        </p:nvSpPr>
        <p:spPr/>
        <p:txBody>
          <a:bodyPr/>
          <a:lstStyle/>
          <a:p>
            <a:pPr>
              <a:defRPr/>
            </a:pPr>
            <a:fld id="{E1449A7C-DD87-4B10-ADD2-6D4193FE170B}" type="datetime9">
              <a:rPr lang="en-US" smtClean="0"/>
              <a:t>2/5/2018 12:59:49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334818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endParaRPr lang="en-US" altLang="en-US" dirty="0"/>
          </a:p>
        </p:txBody>
      </p:sp>
      <p:sp>
        <p:nvSpPr>
          <p:cNvPr id="18435" name="Footer Placeholder 3"/>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320" eaLnBrk="0" hangingPunct="0">
              <a:defRPr sz="2400">
                <a:solidFill>
                  <a:schemeClr val="tx1"/>
                </a:solidFill>
                <a:latin typeface="Arial" pitchFamily="34" charset="0"/>
                <a:ea typeface="ＭＳ Ｐゴシック" pitchFamily="34" charset="-128"/>
              </a:defRPr>
            </a:lvl1pPr>
            <a:lvl2pPr marL="742935" indent="-285744" defTabSz="922320" eaLnBrk="0" hangingPunct="0">
              <a:defRPr sz="2400">
                <a:solidFill>
                  <a:schemeClr val="tx1"/>
                </a:solidFill>
                <a:latin typeface="Arial" pitchFamily="34" charset="0"/>
                <a:ea typeface="ＭＳ Ｐゴシック" pitchFamily="34" charset="-128"/>
              </a:defRPr>
            </a:lvl2pPr>
            <a:lvl3pPr marL="1142977" indent="-228595" defTabSz="922320" eaLnBrk="0" hangingPunct="0">
              <a:defRPr sz="2400">
                <a:solidFill>
                  <a:schemeClr val="tx1"/>
                </a:solidFill>
                <a:latin typeface="Arial" pitchFamily="34" charset="0"/>
                <a:ea typeface="ＭＳ Ｐゴシック" pitchFamily="34" charset="-128"/>
              </a:defRPr>
            </a:lvl3pPr>
            <a:lvl4pPr marL="1600168" indent="-228595" defTabSz="922320" eaLnBrk="0" hangingPunct="0">
              <a:defRPr sz="2400">
                <a:solidFill>
                  <a:schemeClr val="tx1"/>
                </a:solidFill>
                <a:latin typeface="Arial" pitchFamily="34" charset="0"/>
                <a:ea typeface="ＭＳ Ｐゴシック" pitchFamily="34" charset="-128"/>
              </a:defRPr>
            </a:lvl4pPr>
            <a:lvl5pPr marL="2057359" indent="-228595" defTabSz="922320" eaLnBrk="0" hangingPunct="0">
              <a:defRPr sz="2400">
                <a:solidFill>
                  <a:schemeClr val="tx1"/>
                </a:solidFill>
                <a:latin typeface="Arial" pitchFamily="34" charset="0"/>
                <a:ea typeface="ＭＳ Ｐゴシック" pitchFamily="34" charset="-128"/>
              </a:defRPr>
            </a:lvl5pPr>
            <a:lvl6pPr marL="2514550"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740"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932"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122"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200"/>
              <a:t>DE-PBS Project: BSP</a:t>
            </a:r>
          </a:p>
        </p:txBody>
      </p:sp>
      <p:sp>
        <p:nvSpPr>
          <p:cNvPr id="18436"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20" eaLnBrk="0" hangingPunct="0">
              <a:defRPr sz="2400">
                <a:solidFill>
                  <a:schemeClr val="tx1"/>
                </a:solidFill>
                <a:latin typeface="Arial" pitchFamily="34" charset="0"/>
                <a:ea typeface="ＭＳ Ｐゴシック" pitchFamily="34" charset="-128"/>
              </a:defRPr>
            </a:lvl1pPr>
            <a:lvl2pPr marL="742935" indent="-285744" defTabSz="922320" eaLnBrk="0" hangingPunct="0">
              <a:defRPr sz="2400">
                <a:solidFill>
                  <a:schemeClr val="tx1"/>
                </a:solidFill>
                <a:latin typeface="Arial" pitchFamily="34" charset="0"/>
                <a:ea typeface="ＭＳ Ｐゴシック" pitchFamily="34" charset="-128"/>
              </a:defRPr>
            </a:lvl2pPr>
            <a:lvl3pPr marL="1142977" indent="-228595" defTabSz="922320" eaLnBrk="0" hangingPunct="0">
              <a:defRPr sz="2400">
                <a:solidFill>
                  <a:schemeClr val="tx1"/>
                </a:solidFill>
                <a:latin typeface="Arial" pitchFamily="34" charset="0"/>
                <a:ea typeface="ＭＳ Ｐゴシック" pitchFamily="34" charset="-128"/>
              </a:defRPr>
            </a:lvl3pPr>
            <a:lvl4pPr marL="1600168" indent="-228595" defTabSz="922320" eaLnBrk="0" hangingPunct="0">
              <a:defRPr sz="2400">
                <a:solidFill>
                  <a:schemeClr val="tx1"/>
                </a:solidFill>
                <a:latin typeface="Arial" pitchFamily="34" charset="0"/>
                <a:ea typeface="ＭＳ Ｐゴシック" pitchFamily="34" charset="-128"/>
              </a:defRPr>
            </a:lvl4pPr>
            <a:lvl5pPr marL="2057359" indent="-228595" defTabSz="922320" eaLnBrk="0" hangingPunct="0">
              <a:defRPr sz="2400">
                <a:solidFill>
                  <a:schemeClr val="tx1"/>
                </a:solidFill>
                <a:latin typeface="Arial" pitchFamily="34" charset="0"/>
                <a:ea typeface="ＭＳ Ｐゴシック" pitchFamily="34" charset="-128"/>
              </a:defRPr>
            </a:lvl5pPr>
            <a:lvl6pPr marL="2514550"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740"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932"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122"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58299F8-9BD4-45E7-B25D-CCBA6FC99C91}" type="slidenum">
              <a:rPr lang="en-US" altLang="en-US" sz="1200"/>
              <a:pPr eaLnBrk="1" hangingPunct="1"/>
              <a:t>3</a:t>
            </a:fld>
            <a:endParaRPr lang="en-US" altLang="en-US" sz="1200"/>
          </a:p>
        </p:txBody>
      </p:sp>
      <p:sp>
        <p:nvSpPr>
          <p:cNvPr id="18437" name="Date Placeholder 1"/>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35" indent="-285744" eaLnBrk="0" hangingPunct="0">
              <a:defRPr sz="2400">
                <a:solidFill>
                  <a:schemeClr val="tx1"/>
                </a:solidFill>
                <a:latin typeface="Arial" pitchFamily="34" charset="0"/>
                <a:ea typeface="ＭＳ Ｐゴシック" pitchFamily="34" charset="-128"/>
              </a:defRPr>
            </a:lvl2pPr>
            <a:lvl3pPr marL="1142977" indent="-228595" eaLnBrk="0" hangingPunct="0">
              <a:defRPr sz="2400">
                <a:solidFill>
                  <a:schemeClr val="tx1"/>
                </a:solidFill>
                <a:latin typeface="Arial" pitchFamily="34" charset="0"/>
                <a:ea typeface="ＭＳ Ｐゴシック" pitchFamily="34" charset="-128"/>
              </a:defRPr>
            </a:lvl3pPr>
            <a:lvl4pPr marL="1600168" indent="-228595" eaLnBrk="0" hangingPunct="0">
              <a:defRPr sz="2400">
                <a:solidFill>
                  <a:schemeClr val="tx1"/>
                </a:solidFill>
                <a:latin typeface="Arial" pitchFamily="34" charset="0"/>
                <a:ea typeface="ＭＳ Ｐゴシック" pitchFamily="34" charset="-128"/>
              </a:defRPr>
            </a:lvl4pPr>
            <a:lvl5pPr marL="2057359" indent="-228595" eaLnBrk="0" hangingPunct="0">
              <a:defRPr sz="2400">
                <a:solidFill>
                  <a:schemeClr val="tx1"/>
                </a:solidFill>
                <a:latin typeface="Arial" pitchFamily="34" charset="0"/>
                <a:ea typeface="ＭＳ Ｐゴシック" pitchFamily="34" charset="-128"/>
              </a:defRPr>
            </a:lvl5pPr>
            <a:lvl6pPr marL="2514550" indent="-22859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740" indent="-22859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932" indent="-22859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122" indent="-22859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AD40C71-3237-4BDF-B04B-57110A68FBD2}" type="datetime9">
              <a:rPr lang="en-US" altLang="en-US" sz="1200" smtClean="0">
                <a:latin typeface="Calibri" pitchFamily="34" charset="0"/>
              </a:rPr>
              <a:t>2/5/2018 12:59:49 PM</a:t>
            </a:fld>
            <a:endParaRPr lang="en-US" altLang="en-US" sz="1200">
              <a:latin typeface="Calibri" pitchFamily="34" charset="0"/>
            </a:endParaRPr>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500448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30</a:t>
            </a:fld>
            <a:endParaRPr lang="en-US"/>
          </a:p>
        </p:txBody>
      </p:sp>
      <p:sp>
        <p:nvSpPr>
          <p:cNvPr id="5" name="Date Placeholder 4"/>
          <p:cNvSpPr>
            <a:spLocks noGrp="1"/>
          </p:cNvSpPr>
          <p:nvPr>
            <p:ph type="dt" idx="11"/>
          </p:nvPr>
        </p:nvSpPr>
        <p:spPr/>
        <p:txBody>
          <a:bodyPr/>
          <a:lstStyle/>
          <a:p>
            <a:pPr>
              <a:defRPr/>
            </a:pPr>
            <a:fld id="{66789123-B370-4040-AFC7-E89486DA7ACF}"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956515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3248DA-696F-114A-82AD-53930545B8A2}" type="slidenum">
              <a:rPr lang="en-US" sz="1200"/>
              <a:pPr eaLnBrk="1" hangingPunct="1"/>
              <a:t>31</a:t>
            </a:fld>
            <a:endParaRPr lang="en-US" sz="1200"/>
          </a:p>
        </p:txBody>
      </p:sp>
      <p:sp>
        <p:nvSpPr>
          <p:cNvPr id="15872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4B341A4-E767-D046-B0DE-2426AEBA2AA5}" type="slidenum">
              <a:rPr lang="en-US" sz="1200"/>
              <a:pPr algn="r" eaLnBrk="1" hangingPunct="1"/>
              <a:t>31</a:t>
            </a:fld>
            <a:endParaRPr lang="en-US" sz="120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 name="Date Placeholder 1"/>
          <p:cNvSpPr>
            <a:spLocks noGrp="1"/>
          </p:cNvSpPr>
          <p:nvPr>
            <p:ph type="dt" idx="10"/>
          </p:nvPr>
        </p:nvSpPr>
        <p:spPr/>
        <p:txBody>
          <a:bodyPr/>
          <a:lstStyle/>
          <a:p>
            <a:pPr>
              <a:defRPr/>
            </a:pPr>
            <a:fld id="{645A6EAB-118D-4467-8580-3CD238DCABCC}" type="datetime9">
              <a:rPr lang="en-US" smtClean="0"/>
              <a:t>2/5/2018 12:59:49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1865696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defRPr sz="2400">
                <a:solidFill>
                  <a:schemeClr val="tx1"/>
                </a:solidFill>
                <a:latin typeface="Arial" charset="0"/>
                <a:ea typeface="ＭＳ Ｐゴシック" charset="0"/>
                <a:cs typeface="ＭＳ Ｐゴシック" charset="0"/>
              </a:defRPr>
            </a:lvl1pPr>
            <a:lvl2pPr marL="742950" indent="-285750" defTabSz="923925" eaLnBrk="0" hangingPunct="0">
              <a:defRPr sz="2400">
                <a:solidFill>
                  <a:schemeClr val="tx1"/>
                </a:solidFill>
                <a:latin typeface="Arial" charset="0"/>
                <a:ea typeface="ＭＳ Ｐゴシック" charset="0"/>
              </a:defRPr>
            </a:lvl2pPr>
            <a:lvl3pPr marL="1143000" indent="-228600" defTabSz="923925" eaLnBrk="0" hangingPunct="0">
              <a:defRPr sz="2400">
                <a:solidFill>
                  <a:schemeClr val="tx1"/>
                </a:solidFill>
                <a:latin typeface="Arial" charset="0"/>
                <a:ea typeface="ＭＳ Ｐゴシック" charset="0"/>
              </a:defRPr>
            </a:lvl3pPr>
            <a:lvl4pPr marL="1600200" indent="-228600" defTabSz="923925" eaLnBrk="0" hangingPunct="0">
              <a:defRPr sz="2400">
                <a:solidFill>
                  <a:schemeClr val="tx1"/>
                </a:solidFill>
                <a:latin typeface="Arial" charset="0"/>
                <a:ea typeface="ＭＳ Ｐゴシック" charset="0"/>
              </a:defRPr>
            </a:lvl4pPr>
            <a:lvl5pPr marL="2057400" indent="-228600" defTabSz="923925" eaLnBrk="0" hangingPunct="0">
              <a:defRPr sz="2400">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C7BD6E-69E1-7A42-9D2F-B098D240C880}" type="slidenum">
              <a:rPr lang="en-US" sz="1200"/>
              <a:pPr eaLnBrk="1" hangingPunct="1"/>
              <a:t>32</a:t>
            </a:fld>
            <a:endParaRPr lang="en-US" sz="120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
        <p:nvSpPr>
          <p:cNvPr id="2" name="Date Placeholder 1"/>
          <p:cNvSpPr>
            <a:spLocks noGrp="1"/>
          </p:cNvSpPr>
          <p:nvPr>
            <p:ph type="dt" idx="10"/>
          </p:nvPr>
        </p:nvSpPr>
        <p:spPr/>
        <p:txBody>
          <a:bodyPr/>
          <a:lstStyle/>
          <a:p>
            <a:pPr>
              <a:defRPr/>
            </a:pPr>
            <a:fld id="{6F217BCC-1069-4EB2-847E-C2893B1FACFE}" type="datetime9">
              <a:rPr lang="en-US" smtClean="0"/>
              <a:t>2/5/2018 12:59:49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1217306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33</a:t>
            </a:fld>
            <a:endParaRPr lang="en-US"/>
          </a:p>
        </p:txBody>
      </p:sp>
      <p:sp>
        <p:nvSpPr>
          <p:cNvPr id="5" name="Date Placeholder 4"/>
          <p:cNvSpPr>
            <a:spLocks noGrp="1"/>
          </p:cNvSpPr>
          <p:nvPr>
            <p:ph type="dt" idx="11"/>
          </p:nvPr>
        </p:nvSpPr>
        <p:spPr/>
        <p:txBody>
          <a:bodyPr/>
          <a:lstStyle/>
          <a:p>
            <a:pPr>
              <a:defRPr/>
            </a:pPr>
            <a:fld id="{1C0585CF-A9FA-4D68-9B5C-F8BFE11CDCAE}"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489402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34</a:t>
            </a:fld>
            <a:endParaRPr lang="en-US"/>
          </a:p>
        </p:txBody>
      </p:sp>
      <p:sp>
        <p:nvSpPr>
          <p:cNvPr id="5" name="Date Placeholder 4"/>
          <p:cNvSpPr>
            <a:spLocks noGrp="1"/>
          </p:cNvSpPr>
          <p:nvPr>
            <p:ph type="dt" idx="11"/>
          </p:nvPr>
        </p:nvSpPr>
        <p:spPr/>
        <p:txBody>
          <a:bodyPr/>
          <a:lstStyle/>
          <a:p>
            <a:pPr>
              <a:defRPr/>
            </a:pPr>
            <a:fld id="{593D09D0-5A79-436C-8F41-96200C8E7756}"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259013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124931"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B1B40E-E093-4B20-9197-5EE745E43E2C}" type="datetime9">
              <a:rPr lang="en-US" sz="1200" smtClean="0">
                <a:latin typeface="Georgia" charset="0"/>
                <a:cs typeface="Arial" charset="0"/>
              </a:rPr>
              <a:t>2/5/2018 12:59:49 PM</a:t>
            </a:fld>
            <a:endParaRPr lang="en-US" sz="1200">
              <a:latin typeface="Georgia" charset="0"/>
              <a:cs typeface="Arial" charset="0"/>
            </a:endParaRPr>
          </a:p>
        </p:txBody>
      </p:sp>
      <p:sp>
        <p:nvSpPr>
          <p:cNvPr id="5" name="Footer Placeholder 4"/>
          <p:cNvSpPr>
            <a:spLocks noGrp="1"/>
          </p:cNvSpPr>
          <p:nvPr>
            <p:ph type="ftr" sz="quarter" idx="4"/>
          </p:nvPr>
        </p:nvSpPr>
        <p:spPr/>
        <p:txBody>
          <a:bodyPr/>
          <a:lstStyle/>
          <a:p>
            <a:pPr>
              <a:defRPr/>
            </a:pPr>
            <a:r>
              <a:rPr lang="en-US" smtClean="0"/>
              <a:t>DE-PBS Cadre Meeting</a:t>
            </a:r>
            <a:endParaRPr lang="en-US"/>
          </a:p>
        </p:txBody>
      </p:sp>
      <p:sp>
        <p:nvSpPr>
          <p:cNvPr id="124933" name="Slide Number Placeholder 5"/>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CA4153-5444-D041-85E9-1AC7EE5FB7E8}" type="slidenum">
              <a:rPr lang="en-US" sz="1200">
                <a:latin typeface="Georgia" charset="0"/>
                <a:cs typeface="Arial" charset="0"/>
              </a:rPr>
              <a:pPr eaLnBrk="1" hangingPunct="1"/>
              <a:t>35</a:t>
            </a:fld>
            <a:endParaRPr lang="en-US" sz="1200">
              <a:latin typeface="Georgia" charset="0"/>
              <a:cs typeface="Arial" charset="0"/>
            </a:endParaRPr>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724946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36</a:t>
            </a:fld>
            <a:endParaRPr lang="en-US"/>
          </a:p>
        </p:txBody>
      </p:sp>
      <p:sp>
        <p:nvSpPr>
          <p:cNvPr id="5" name="Date Placeholder 4"/>
          <p:cNvSpPr>
            <a:spLocks noGrp="1"/>
          </p:cNvSpPr>
          <p:nvPr>
            <p:ph type="dt" idx="11"/>
          </p:nvPr>
        </p:nvSpPr>
        <p:spPr/>
        <p:txBody>
          <a:bodyPr/>
          <a:lstStyle/>
          <a:p>
            <a:pPr>
              <a:defRPr/>
            </a:pPr>
            <a:fld id="{8F4ED066-D9DA-42A9-83BA-4C88B60B9BF7}"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334433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37</a:t>
            </a:fld>
            <a:endParaRPr lang="en-US">
              <a:solidFill>
                <a:prstClr val="black"/>
              </a:solidFill>
            </a:endParaRPr>
          </a:p>
        </p:txBody>
      </p:sp>
      <p:sp>
        <p:nvSpPr>
          <p:cNvPr id="5" name="Date Placeholder 4"/>
          <p:cNvSpPr>
            <a:spLocks noGrp="1"/>
          </p:cNvSpPr>
          <p:nvPr>
            <p:ph type="dt" idx="11"/>
          </p:nvPr>
        </p:nvSpPr>
        <p:spPr/>
        <p:txBody>
          <a:bodyPr/>
          <a:lstStyle/>
          <a:p>
            <a:pPr>
              <a:defRPr/>
            </a:pPr>
            <a:fld id="{9840B68C-F881-4E15-BCB9-3AC0F98314F9}"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4018903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38</a:t>
            </a:fld>
            <a:endParaRPr lang="en-US">
              <a:solidFill>
                <a:prstClr val="black"/>
              </a:solidFill>
            </a:endParaRPr>
          </a:p>
        </p:txBody>
      </p:sp>
      <p:sp>
        <p:nvSpPr>
          <p:cNvPr id="5" name="Date Placeholder 4"/>
          <p:cNvSpPr>
            <a:spLocks noGrp="1"/>
          </p:cNvSpPr>
          <p:nvPr>
            <p:ph type="dt" idx="11"/>
          </p:nvPr>
        </p:nvSpPr>
        <p:spPr/>
        <p:txBody>
          <a:bodyPr/>
          <a:lstStyle/>
          <a:p>
            <a:pPr>
              <a:defRPr/>
            </a:pPr>
            <a:fld id="{DCA4167C-A983-4C5B-87D3-F55A33AE1661}"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401890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Georgia" charset="0"/>
                <a:ea typeface="ＭＳ Ｐゴシック" charset="0"/>
                <a:cs typeface="ＭＳ Ｐゴシック" charset="0"/>
              </a:defRPr>
            </a:lvl1pPr>
            <a:lvl2pPr marL="757066" indent="-291179">
              <a:defRPr sz="1200">
                <a:solidFill>
                  <a:schemeClr val="tx1"/>
                </a:solidFill>
                <a:latin typeface="Georgia" charset="0"/>
                <a:ea typeface="ＭＳ Ｐゴシック" charset="0"/>
              </a:defRPr>
            </a:lvl2pPr>
            <a:lvl3pPr marL="1164717" indent="-232943">
              <a:defRPr sz="1200">
                <a:solidFill>
                  <a:schemeClr val="tx1"/>
                </a:solidFill>
                <a:latin typeface="Georgia" charset="0"/>
                <a:ea typeface="ＭＳ Ｐゴシック" charset="0"/>
              </a:defRPr>
            </a:lvl3pPr>
            <a:lvl4pPr marL="1630604" indent="-232943">
              <a:defRPr sz="1200">
                <a:solidFill>
                  <a:schemeClr val="tx1"/>
                </a:solidFill>
                <a:latin typeface="Georgia" charset="0"/>
                <a:ea typeface="ＭＳ Ｐゴシック" charset="0"/>
              </a:defRPr>
            </a:lvl4pPr>
            <a:lvl5pPr marL="2096491" indent="-232943">
              <a:defRPr sz="1200">
                <a:solidFill>
                  <a:schemeClr val="tx1"/>
                </a:solidFill>
                <a:latin typeface="Georgia" charset="0"/>
                <a:ea typeface="ＭＳ Ｐゴシック" charset="0"/>
              </a:defRPr>
            </a:lvl5pPr>
            <a:lvl6pPr marL="2562377" indent="-232943" eaLnBrk="0" fontAlgn="base" hangingPunct="0">
              <a:spcBef>
                <a:spcPct val="30000"/>
              </a:spcBef>
              <a:spcAft>
                <a:spcPct val="0"/>
              </a:spcAft>
              <a:defRPr sz="1200">
                <a:solidFill>
                  <a:schemeClr val="tx1"/>
                </a:solidFill>
                <a:latin typeface="Georgia" charset="0"/>
                <a:ea typeface="ＭＳ Ｐゴシック" charset="0"/>
              </a:defRPr>
            </a:lvl6pPr>
            <a:lvl7pPr marL="3028264" indent="-232943" eaLnBrk="0" fontAlgn="base" hangingPunct="0">
              <a:spcBef>
                <a:spcPct val="30000"/>
              </a:spcBef>
              <a:spcAft>
                <a:spcPct val="0"/>
              </a:spcAft>
              <a:defRPr sz="1200">
                <a:solidFill>
                  <a:schemeClr val="tx1"/>
                </a:solidFill>
                <a:latin typeface="Georgia" charset="0"/>
                <a:ea typeface="ＭＳ Ｐゴシック" charset="0"/>
              </a:defRPr>
            </a:lvl7pPr>
            <a:lvl8pPr marL="3494151" indent="-232943" eaLnBrk="0" fontAlgn="base" hangingPunct="0">
              <a:spcBef>
                <a:spcPct val="30000"/>
              </a:spcBef>
              <a:spcAft>
                <a:spcPct val="0"/>
              </a:spcAft>
              <a:defRPr sz="1200">
                <a:solidFill>
                  <a:schemeClr val="tx1"/>
                </a:solidFill>
                <a:latin typeface="Georgia" charset="0"/>
                <a:ea typeface="ＭＳ Ｐゴシック" charset="0"/>
              </a:defRPr>
            </a:lvl8pPr>
            <a:lvl9pPr marL="3960038" indent="-232943" eaLnBrk="0" fontAlgn="base" hangingPunct="0">
              <a:spcBef>
                <a:spcPct val="30000"/>
              </a:spcBef>
              <a:spcAft>
                <a:spcPct val="0"/>
              </a:spcAft>
              <a:defRPr sz="1200">
                <a:solidFill>
                  <a:schemeClr val="tx1"/>
                </a:solidFill>
                <a:latin typeface="Georgia" charset="0"/>
                <a:ea typeface="ＭＳ Ｐゴシック" charset="0"/>
              </a:defRPr>
            </a:lvl9pPr>
          </a:lstStyle>
          <a:p>
            <a:pPr>
              <a:defRPr/>
            </a:pPr>
            <a:fld id="{E56AFE6E-E549-BF43-9F05-94B8ED560D40}" type="slidenum">
              <a:rPr lang="en-US">
                <a:latin typeface="Arial" charset="0"/>
                <a:cs typeface="Arial" charset="0"/>
              </a:rPr>
              <a:pPr>
                <a:defRPr/>
              </a:pPr>
              <a:t>39</a:t>
            </a:fld>
            <a:endParaRPr lang="en-US">
              <a:latin typeface="Arial" charset="0"/>
              <a:cs typeface="Arial" charset="0"/>
            </a:endParaRPr>
          </a:p>
        </p:txBody>
      </p:sp>
      <p:sp>
        <p:nvSpPr>
          <p:cNvPr id="15565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7" rIns="93172" bIns="46587"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38888BC-3194-5B42-946C-17A57F556742}" type="slidenum">
              <a:rPr lang="en-US" sz="1200"/>
              <a:pPr algn="r" eaLnBrk="1" hangingPunct="1"/>
              <a:t>39</a:t>
            </a:fld>
            <a:endParaRPr lang="en-US" sz="1200"/>
          </a:p>
        </p:txBody>
      </p:sp>
      <p:sp>
        <p:nvSpPr>
          <p:cNvPr id="155651"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US" dirty="0"/>
          </a:p>
        </p:txBody>
      </p:sp>
      <p:sp>
        <p:nvSpPr>
          <p:cNvPr id="2" name="Date Placeholder 1"/>
          <p:cNvSpPr>
            <a:spLocks noGrp="1"/>
          </p:cNvSpPr>
          <p:nvPr>
            <p:ph type="dt" idx="10"/>
          </p:nvPr>
        </p:nvSpPr>
        <p:spPr/>
        <p:txBody>
          <a:bodyPr/>
          <a:lstStyle/>
          <a:p>
            <a:pPr>
              <a:defRPr/>
            </a:pPr>
            <a:fld id="{D1D39B24-40C2-4423-A2CC-D9B820F11871}" type="datetime9">
              <a:rPr lang="en-US" smtClean="0"/>
              <a:t>2/5/2018 12:59:49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1792448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753419-2B13-6445-930D-E9AA742E37A2}" type="slidenum">
              <a:rPr lang="en-US" sz="1200"/>
              <a:pPr eaLnBrk="1" hangingPunct="1"/>
              <a:t>4</a:t>
            </a:fld>
            <a:endParaRPr lang="en-US" sz="1200"/>
          </a:p>
        </p:txBody>
      </p:sp>
      <p:sp>
        <p:nvSpPr>
          <p:cNvPr id="11469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6523664-9ED7-5D44-A301-AB52A448B891}" type="slidenum">
              <a:rPr lang="en-US" sz="1200"/>
              <a:pPr algn="r" eaLnBrk="1" hangingPunct="1"/>
              <a:t>4</a:t>
            </a:fld>
            <a:endParaRPr 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eaLnBrk="1" hangingPunct="1">
              <a:buFontTx/>
              <a:buNone/>
            </a:pPr>
            <a:endParaRPr lang="en-US" dirty="0"/>
          </a:p>
        </p:txBody>
      </p:sp>
      <p:sp>
        <p:nvSpPr>
          <p:cNvPr id="2" name="Date Placeholder 1"/>
          <p:cNvSpPr>
            <a:spLocks noGrp="1"/>
          </p:cNvSpPr>
          <p:nvPr>
            <p:ph type="dt" idx="10"/>
          </p:nvPr>
        </p:nvSpPr>
        <p:spPr/>
        <p:txBody>
          <a:bodyPr/>
          <a:lstStyle/>
          <a:p>
            <a:pPr>
              <a:defRPr/>
            </a:pPr>
            <a:fld id="{E59E6637-2765-4D19-9E01-C33034747416}" type="datetime9">
              <a:rPr lang="en-US" smtClean="0"/>
              <a:t>2/5/2018 12:59:49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844787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1617"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40</a:t>
            </a:fld>
            <a:endParaRPr lang="en-US"/>
          </a:p>
        </p:txBody>
      </p:sp>
      <p:sp>
        <p:nvSpPr>
          <p:cNvPr id="5" name="Date Placeholder 4"/>
          <p:cNvSpPr>
            <a:spLocks noGrp="1"/>
          </p:cNvSpPr>
          <p:nvPr>
            <p:ph type="dt" idx="11"/>
          </p:nvPr>
        </p:nvSpPr>
        <p:spPr/>
        <p:txBody>
          <a:bodyPr/>
          <a:lstStyle/>
          <a:p>
            <a:pPr>
              <a:defRPr/>
            </a:pPr>
            <a:fld id="{589D7A7B-3A94-4CA3-9ADA-DAD60AC8070F}"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41939205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161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41</a:t>
            </a:fld>
            <a:endParaRPr lang="en-US"/>
          </a:p>
        </p:txBody>
      </p:sp>
      <p:sp>
        <p:nvSpPr>
          <p:cNvPr id="5" name="Date Placeholder 4"/>
          <p:cNvSpPr>
            <a:spLocks noGrp="1"/>
          </p:cNvSpPr>
          <p:nvPr>
            <p:ph type="dt" idx="11"/>
          </p:nvPr>
        </p:nvSpPr>
        <p:spPr/>
        <p:txBody>
          <a:bodyPr/>
          <a:lstStyle/>
          <a:p>
            <a:pPr>
              <a:defRPr/>
            </a:pPr>
            <a:fld id="{212268E8-EA70-4C5F-AC20-6A06CE2693B2}"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41861657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124931"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24C728-E440-42C1-BFB7-661FC76B6B00}" type="datetime9">
              <a:rPr lang="en-US" sz="1200" smtClean="0">
                <a:latin typeface="Georgia" charset="0"/>
                <a:cs typeface="Arial" charset="0"/>
              </a:rPr>
              <a:t>2/5/2018 12:59:49 PM</a:t>
            </a:fld>
            <a:endParaRPr lang="en-US" sz="1200">
              <a:latin typeface="Georgia" charset="0"/>
              <a:cs typeface="Arial" charset="0"/>
            </a:endParaRPr>
          </a:p>
        </p:txBody>
      </p:sp>
      <p:sp>
        <p:nvSpPr>
          <p:cNvPr id="5" name="Footer Placeholder 4"/>
          <p:cNvSpPr>
            <a:spLocks noGrp="1"/>
          </p:cNvSpPr>
          <p:nvPr>
            <p:ph type="ftr" sz="quarter" idx="4"/>
          </p:nvPr>
        </p:nvSpPr>
        <p:spPr/>
        <p:txBody>
          <a:bodyPr/>
          <a:lstStyle/>
          <a:p>
            <a:pPr>
              <a:defRPr/>
            </a:pPr>
            <a:r>
              <a:rPr lang="en-US" smtClean="0"/>
              <a:t>DE-PBS Cadre Meeting</a:t>
            </a:r>
            <a:endParaRPr lang="en-US"/>
          </a:p>
        </p:txBody>
      </p:sp>
      <p:sp>
        <p:nvSpPr>
          <p:cNvPr id="124933" name="Slide Number Placeholder 5"/>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CA4153-5444-D041-85E9-1AC7EE5FB7E8}" type="slidenum">
              <a:rPr lang="en-US" sz="1200">
                <a:latin typeface="Georgia" charset="0"/>
                <a:cs typeface="Arial" charset="0"/>
              </a:rPr>
              <a:pPr eaLnBrk="1" hangingPunct="1"/>
              <a:t>42</a:t>
            </a:fld>
            <a:endParaRPr lang="en-US" sz="1200">
              <a:latin typeface="Georgia" charset="0"/>
              <a:cs typeface="Arial" charset="0"/>
            </a:endParaRPr>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35093637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161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43</a:t>
            </a:fld>
            <a:endParaRPr lang="en-US"/>
          </a:p>
        </p:txBody>
      </p:sp>
      <p:sp>
        <p:nvSpPr>
          <p:cNvPr id="5" name="Date Placeholder 4"/>
          <p:cNvSpPr>
            <a:spLocks noGrp="1"/>
          </p:cNvSpPr>
          <p:nvPr>
            <p:ph type="dt" idx="11"/>
          </p:nvPr>
        </p:nvSpPr>
        <p:spPr/>
        <p:txBody>
          <a:bodyPr/>
          <a:lstStyle/>
          <a:p>
            <a:pPr>
              <a:defRPr/>
            </a:pPr>
            <a:fld id="{411E2B07-4EBA-404A-A58C-DD5192F3D9F1}"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41939205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44</a:t>
            </a:fld>
            <a:endParaRPr lang="en-US"/>
          </a:p>
        </p:txBody>
      </p:sp>
      <p:sp>
        <p:nvSpPr>
          <p:cNvPr id="5" name="Date Placeholder 4"/>
          <p:cNvSpPr>
            <a:spLocks noGrp="1"/>
          </p:cNvSpPr>
          <p:nvPr>
            <p:ph type="dt" idx="11"/>
          </p:nvPr>
        </p:nvSpPr>
        <p:spPr/>
        <p:txBody>
          <a:bodyPr/>
          <a:lstStyle/>
          <a:p>
            <a:pPr>
              <a:defRPr/>
            </a:pPr>
            <a:fld id="{64F5C5A2-B7A6-448E-82C6-B2FFAF960DFB}"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790082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45</a:t>
            </a:fld>
            <a:endParaRPr lang="en-US"/>
          </a:p>
        </p:txBody>
      </p:sp>
      <p:sp>
        <p:nvSpPr>
          <p:cNvPr id="5" name="Date Placeholder 4"/>
          <p:cNvSpPr>
            <a:spLocks noGrp="1"/>
          </p:cNvSpPr>
          <p:nvPr>
            <p:ph type="dt" idx="11"/>
          </p:nvPr>
        </p:nvSpPr>
        <p:spPr/>
        <p:txBody>
          <a:bodyPr/>
          <a:lstStyle/>
          <a:p>
            <a:pPr>
              <a:defRPr/>
            </a:pPr>
            <a:fld id="{E03EDBC0-4F6B-4273-8672-B3FC9F1DDD95}"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40802449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2C5EF-43C6-4ADA-BE4B-86E4A1D060F2}" type="slidenum">
              <a:rPr lang="en-US" smtClean="0">
                <a:solidFill>
                  <a:prstClr val="black"/>
                </a:solidFill>
              </a:rPr>
              <a:pPr/>
              <a:t>46</a:t>
            </a:fld>
            <a:endParaRPr lang="en-US">
              <a:solidFill>
                <a:prstClr val="black"/>
              </a:solidFill>
            </a:endParaRPr>
          </a:p>
        </p:txBody>
      </p:sp>
      <p:sp>
        <p:nvSpPr>
          <p:cNvPr id="5" name="Date Placeholder 4"/>
          <p:cNvSpPr>
            <a:spLocks noGrp="1"/>
          </p:cNvSpPr>
          <p:nvPr>
            <p:ph type="dt" idx="11"/>
          </p:nvPr>
        </p:nvSpPr>
        <p:spPr/>
        <p:txBody>
          <a:bodyPr/>
          <a:lstStyle/>
          <a:p>
            <a:pPr>
              <a:defRPr/>
            </a:pPr>
            <a:fld id="{4CCBD1D8-31EF-46EC-88E3-FCBC9A71F58F}"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064523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2C5EF-43C6-4ADA-BE4B-86E4A1D060F2}" type="slidenum">
              <a:rPr lang="en-US" smtClean="0">
                <a:solidFill>
                  <a:prstClr val="black"/>
                </a:solidFill>
              </a:rPr>
              <a:pPr/>
              <a:t>47</a:t>
            </a:fld>
            <a:endParaRPr lang="en-US">
              <a:solidFill>
                <a:prstClr val="black"/>
              </a:solidFill>
            </a:endParaRPr>
          </a:p>
        </p:txBody>
      </p:sp>
      <p:sp>
        <p:nvSpPr>
          <p:cNvPr id="5" name="Date Placeholder 4"/>
          <p:cNvSpPr>
            <a:spLocks noGrp="1"/>
          </p:cNvSpPr>
          <p:nvPr>
            <p:ph type="dt" idx="11"/>
          </p:nvPr>
        </p:nvSpPr>
        <p:spPr/>
        <p:txBody>
          <a:bodyPr/>
          <a:lstStyle/>
          <a:p>
            <a:pPr>
              <a:defRPr/>
            </a:pPr>
            <a:fld id="{BA275F1C-1DCA-44CC-904B-2A94F4D57C0E}"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7689191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56">
              <a:defRPr/>
            </a:pPr>
            <a:endParaRPr lang="en-US" dirty="0"/>
          </a:p>
        </p:txBody>
      </p:sp>
      <p:sp>
        <p:nvSpPr>
          <p:cNvPr id="4" name="Slide Number Placeholder 3"/>
          <p:cNvSpPr>
            <a:spLocks noGrp="1"/>
          </p:cNvSpPr>
          <p:nvPr>
            <p:ph type="sldNum" sz="quarter" idx="10"/>
          </p:nvPr>
        </p:nvSpPr>
        <p:spPr/>
        <p:txBody>
          <a:bodyPr/>
          <a:lstStyle/>
          <a:p>
            <a:fld id="{28B2C5EF-43C6-4ADA-BE4B-86E4A1D060F2}" type="slidenum">
              <a:rPr lang="en-US" smtClean="0">
                <a:solidFill>
                  <a:prstClr val="black"/>
                </a:solidFill>
              </a:rPr>
              <a:pPr/>
              <a:t>48</a:t>
            </a:fld>
            <a:endParaRPr lang="en-US">
              <a:solidFill>
                <a:prstClr val="black"/>
              </a:solidFill>
            </a:endParaRPr>
          </a:p>
        </p:txBody>
      </p:sp>
      <p:sp>
        <p:nvSpPr>
          <p:cNvPr id="5" name="Date Placeholder 4"/>
          <p:cNvSpPr>
            <a:spLocks noGrp="1"/>
          </p:cNvSpPr>
          <p:nvPr>
            <p:ph type="dt" idx="11"/>
          </p:nvPr>
        </p:nvSpPr>
        <p:spPr/>
        <p:txBody>
          <a:bodyPr/>
          <a:lstStyle/>
          <a:p>
            <a:pPr>
              <a:defRPr/>
            </a:pPr>
            <a:fld id="{B944A514-A1C9-4597-A6B5-8638014C32E8}"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39035417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56">
              <a:defRPr/>
            </a:pPr>
            <a:endParaRPr lang="en-US" dirty="0"/>
          </a:p>
        </p:txBody>
      </p:sp>
      <p:sp>
        <p:nvSpPr>
          <p:cNvPr id="4" name="Slide Number Placeholder 3"/>
          <p:cNvSpPr>
            <a:spLocks noGrp="1"/>
          </p:cNvSpPr>
          <p:nvPr>
            <p:ph type="sldNum" sz="quarter" idx="10"/>
          </p:nvPr>
        </p:nvSpPr>
        <p:spPr/>
        <p:txBody>
          <a:bodyPr/>
          <a:lstStyle/>
          <a:p>
            <a:fld id="{28B2C5EF-43C6-4ADA-BE4B-86E4A1D060F2}" type="slidenum">
              <a:rPr lang="en-US" smtClean="0">
                <a:solidFill>
                  <a:prstClr val="black"/>
                </a:solidFill>
              </a:rPr>
              <a:pPr/>
              <a:t>49</a:t>
            </a:fld>
            <a:endParaRPr lang="en-US">
              <a:solidFill>
                <a:prstClr val="black"/>
              </a:solidFill>
            </a:endParaRPr>
          </a:p>
        </p:txBody>
      </p:sp>
      <p:sp>
        <p:nvSpPr>
          <p:cNvPr id="5" name="Date Placeholder 4"/>
          <p:cNvSpPr>
            <a:spLocks noGrp="1"/>
          </p:cNvSpPr>
          <p:nvPr>
            <p:ph type="dt" idx="11"/>
          </p:nvPr>
        </p:nvSpPr>
        <p:spPr/>
        <p:txBody>
          <a:bodyPr/>
          <a:lstStyle/>
          <a:p>
            <a:pPr>
              <a:defRPr/>
            </a:pPr>
            <a:fld id="{F0CFB181-D336-4C43-8F61-0FB85247F784}"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88895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3681431-A8FF-DA4C-9145-AF9EB1D9912F}" type="slidenum">
              <a:rPr lang="en-US" altLang="en-US" sz="1200"/>
              <a:pPr eaLnBrk="1" hangingPunct="1">
                <a:defRPr/>
              </a:pPr>
              <a:t>5</a:t>
            </a:fld>
            <a:endParaRPr lang="en-US" altLang="en-US" sz="1200"/>
          </a:p>
        </p:txBody>
      </p:sp>
      <p:sp>
        <p:nvSpPr>
          <p:cNvPr id="11673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898" tIns="46949" rIns="93898" bIns="46949"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F5158B6-3E17-3845-8BDC-5B3A9AD78522}" type="slidenum">
              <a:rPr lang="en-US" sz="1200"/>
              <a:pPr algn="r" eaLnBrk="1" hangingPunct="1"/>
              <a:t>5</a:t>
            </a:fld>
            <a:endParaRPr lang="en-US" sz="1200"/>
          </a:p>
        </p:txBody>
      </p:sp>
      <p:sp>
        <p:nvSpPr>
          <p:cNvPr id="116739"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3898" tIns="46949" rIns="93898" bIns="46949"/>
          <a:lstStyle/>
          <a:p>
            <a:pPr eaLnBrk="1" hangingPunct="1">
              <a:defRPr/>
            </a:pPr>
            <a:endParaRPr lang="en-US" altLang="en-US" dirty="0"/>
          </a:p>
        </p:txBody>
      </p:sp>
      <p:sp>
        <p:nvSpPr>
          <p:cNvPr id="158726" name="Date Placeholder 1"/>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B43384B1-4B39-42C4-8BF6-80C2E58EC677}" type="datetime9">
              <a:rPr lang="en-US" altLang="en-US" smtClean="0"/>
              <a:t>2/5/2018 12:59:49 PM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32057977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2C5EF-43C6-4ADA-BE4B-86E4A1D060F2}" type="slidenum">
              <a:rPr lang="en-US" smtClean="0">
                <a:solidFill>
                  <a:prstClr val="black"/>
                </a:solidFill>
              </a:rPr>
              <a:pPr/>
              <a:t>50</a:t>
            </a:fld>
            <a:endParaRPr lang="en-US">
              <a:solidFill>
                <a:prstClr val="black"/>
              </a:solidFill>
            </a:endParaRPr>
          </a:p>
        </p:txBody>
      </p:sp>
      <p:sp>
        <p:nvSpPr>
          <p:cNvPr id="5" name="Date Placeholder 4"/>
          <p:cNvSpPr>
            <a:spLocks noGrp="1"/>
          </p:cNvSpPr>
          <p:nvPr>
            <p:ph type="dt" idx="11"/>
          </p:nvPr>
        </p:nvSpPr>
        <p:spPr/>
        <p:txBody>
          <a:bodyPr/>
          <a:lstStyle/>
          <a:p>
            <a:pPr>
              <a:defRPr/>
            </a:pPr>
            <a:fld id="{74EC99DF-CF16-4527-8C1E-C9B6A160A45C}"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36485390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CD6484-53E6-F742-B89E-86603A4FF3DB}" type="slidenum">
              <a:rPr lang="en-US" smtClean="0">
                <a:solidFill>
                  <a:prstClr val="black"/>
                </a:solidFill>
              </a:rPr>
              <a:pPr/>
              <a:t>51</a:t>
            </a:fld>
            <a:endParaRPr lang="en-US">
              <a:solidFill>
                <a:prstClr val="black"/>
              </a:solidFill>
            </a:endParaRPr>
          </a:p>
        </p:txBody>
      </p:sp>
      <p:sp>
        <p:nvSpPr>
          <p:cNvPr id="5" name="Date Placeholder 4"/>
          <p:cNvSpPr>
            <a:spLocks noGrp="1"/>
          </p:cNvSpPr>
          <p:nvPr>
            <p:ph type="dt" idx="11"/>
          </p:nvPr>
        </p:nvSpPr>
        <p:spPr/>
        <p:txBody>
          <a:bodyPr/>
          <a:lstStyle/>
          <a:p>
            <a:pPr>
              <a:defRPr/>
            </a:pPr>
            <a:fld id="{11C9E549-1E66-41F8-BF1E-212E63CA4760}"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6957107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CD6484-53E6-F742-B89E-86603A4FF3DB}" type="slidenum">
              <a:rPr lang="en-US" smtClean="0">
                <a:solidFill>
                  <a:prstClr val="black"/>
                </a:solidFill>
              </a:rPr>
              <a:pPr/>
              <a:t>52</a:t>
            </a:fld>
            <a:endParaRPr lang="en-US">
              <a:solidFill>
                <a:prstClr val="black"/>
              </a:solidFill>
            </a:endParaRPr>
          </a:p>
        </p:txBody>
      </p:sp>
      <p:sp>
        <p:nvSpPr>
          <p:cNvPr id="5" name="Date Placeholder 4"/>
          <p:cNvSpPr>
            <a:spLocks noGrp="1"/>
          </p:cNvSpPr>
          <p:nvPr>
            <p:ph type="dt" idx="11"/>
          </p:nvPr>
        </p:nvSpPr>
        <p:spPr/>
        <p:txBody>
          <a:bodyPr/>
          <a:lstStyle/>
          <a:p>
            <a:pPr>
              <a:defRPr/>
            </a:pPr>
            <a:fld id="{6ED30872-9D8C-4170-9198-65A41C9C96C9}"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8050122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53</a:t>
            </a:fld>
            <a:endParaRPr lang="en-US"/>
          </a:p>
        </p:txBody>
      </p:sp>
      <p:sp>
        <p:nvSpPr>
          <p:cNvPr id="5" name="Date Placeholder 4"/>
          <p:cNvSpPr>
            <a:spLocks noGrp="1"/>
          </p:cNvSpPr>
          <p:nvPr>
            <p:ph type="dt" idx="11"/>
          </p:nvPr>
        </p:nvSpPr>
        <p:spPr/>
        <p:txBody>
          <a:bodyPr/>
          <a:lstStyle/>
          <a:p>
            <a:pPr>
              <a:defRPr/>
            </a:pPr>
            <a:fld id="{8F4ED066-D9DA-42A9-83BA-4C88B60B9BF7}"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9713952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54</a:t>
            </a:fld>
            <a:endParaRPr lang="en-US"/>
          </a:p>
        </p:txBody>
      </p:sp>
      <p:sp>
        <p:nvSpPr>
          <p:cNvPr id="5" name="Date Placeholder 4"/>
          <p:cNvSpPr>
            <a:spLocks noGrp="1"/>
          </p:cNvSpPr>
          <p:nvPr>
            <p:ph type="dt" idx="11"/>
          </p:nvPr>
        </p:nvSpPr>
        <p:spPr/>
        <p:txBody>
          <a:bodyPr/>
          <a:lstStyle/>
          <a:p>
            <a:pPr>
              <a:defRPr/>
            </a:pPr>
            <a:fld id="{78FEA217-DE6E-49D1-96DF-EEFF5E836144}"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41939205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55</a:t>
            </a:fld>
            <a:endParaRPr lang="en-US"/>
          </a:p>
        </p:txBody>
      </p:sp>
      <p:sp>
        <p:nvSpPr>
          <p:cNvPr id="5" name="Date Placeholder 4"/>
          <p:cNvSpPr>
            <a:spLocks noGrp="1"/>
          </p:cNvSpPr>
          <p:nvPr>
            <p:ph type="dt" idx="11"/>
          </p:nvPr>
        </p:nvSpPr>
        <p:spPr/>
        <p:txBody>
          <a:bodyPr/>
          <a:lstStyle/>
          <a:p>
            <a:pPr>
              <a:defRPr/>
            </a:pPr>
            <a:fld id="{CB1D7B19-A157-4DB6-9D67-FA181EA06C53}"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4090235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56</a:t>
            </a:fld>
            <a:endParaRPr lang="en-US"/>
          </a:p>
        </p:txBody>
      </p:sp>
      <p:sp>
        <p:nvSpPr>
          <p:cNvPr id="5" name="Date Placeholder 4"/>
          <p:cNvSpPr>
            <a:spLocks noGrp="1"/>
          </p:cNvSpPr>
          <p:nvPr>
            <p:ph type="dt" idx="11"/>
          </p:nvPr>
        </p:nvSpPr>
        <p:spPr/>
        <p:txBody>
          <a:bodyPr/>
          <a:lstStyle/>
          <a:p>
            <a:pPr>
              <a:defRPr/>
            </a:pPr>
            <a:fld id="{ECBA879C-AB1F-4C8E-9BC3-E1AB3210B8CB}"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32619369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57</a:t>
            </a:fld>
            <a:endParaRPr lang="en-US">
              <a:solidFill>
                <a:prstClr val="black"/>
              </a:solidFill>
            </a:endParaRPr>
          </a:p>
        </p:txBody>
      </p:sp>
      <p:sp>
        <p:nvSpPr>
          <p:cNvPr id="5" name="Date Placeholder 4"/>
          <p:cNvSpPr>
            <a:spLocks noGrp="1"/>
          </p:cNvSpPr>
          <p:nvPr>
            <p:ph type="dt" idx="11"/>
          </p:nvPr>
        </p:nvSpPr>
        <p:spPr/>
        <p:txBody>
          <a:bodyPr/>
          <a:lstStyle/>
          <a:p>
            <a:pPr>
              <a:defRPr/>
            </a:pPr>
            <a:fld id="{430977D1-8328-4B0A-A36E-CD04AEAD6C35}"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7466634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58</a:t>
            </a:fld>
            <a:endParaRPr lang="en-US">
              <a:solidFill>
                <a:prstClr val="black"/>
              </a:solidFill>
            </a:endParaRPr>
          </a:p>
        </p:txBody>
      </p:sp>
      <p:sp>
        <p:nvSpPr>
          <p:cNvPr id="5" name="Date Placeholder 4"/>
          <p:cNvSpPr>
            <a:spLocks noGrp="1"/>
          </p:cNvSpPr>
          <p:nvPr>
            <p:ph type="dt" idx="11"/>
          </p:nvPr>
        </p:nvSpPr>
        <p:spPr/>
        <p:txBody>
          <a:bodyPr/>
          <a:lstStyle/>
          <a:p>
            <a:pPr>
              <a:defRPr/>
            </a:pPr>
            <a:fld id="{BACB4D0F-6D2C-4968-9812-2107BBD225D3}"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7466634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59</a:t>
            </a:fld>
            <a:endParaRPr lang="en-US"/>
          </a:p>
        </p:txBody>
      </p:sp>
      <p:sp>
        <p:nvSpPr>
          <p:cNvPr id="5" name="Date Placeholder 4"/>
          <p:cNvSpPr>
            <a:spLocks noGrp="1"/>
          </p:cNvSpPr>
          <p:nvPr>
            <p:ph type="dt" idx="11"/>
          </p:nvPr>
        </p:nvSpPr>
        <p:spPr/>
        <p:txBody>
          <a:bodyPr/>
          <a:lstStyle/>
          <a:p>
            <a:pPr>
              <a:defRPr/>
            </a:pPr>
            <a:fld id="{23B753EC-744E-44B6-BBF7-053BB0C4FBD1}"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30291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Georgia" charset="0"/>
                <a:ea typeface="ＭＳ Ｐゴシック" charset="0"/>
                <a:cs typeface="ＭＳ Ｐゴシック" charset="0"/>
              </a:defRPr>
            </a:lvl1pPr>
            <a:lvl2pPr marL="757066" indent="-291179">
              <a:defRPr sz="1200">
                <a:solidFill>
                  <a:schemeClr val="tx1"/>
                </a:solidFill>
                <a:latin typeface="Georgia" charset="0"/>
                <a:ea typeface="ＭＳ Ｐゴシック" charset="0"/>
              </a:defRPr>
            </a:lvl2pPr>
            <a:lvl3pPr marL="1164717" indent="-232943">
              <a:defRPr sz="1200">
                <a:solidFill>
                  <a:schemeClr val="tx1"/>
                </a:solidFill>
                <a:latin typeface="Georgia" charset="0"/>
                <a:ea typeface="ＭＳ Ｐゴシック" charset="0"/>
              </a:defRPr>
            </a:lvl3pPr>
            <a:lvl4pPr marL="1630604" indent="-232943">
              <a:defRPr sz="1200">
                <a:solidFill>
                  <a:schemeClr val="tx1"/>
                </a:solidFill>
                <a:latin typeface="Georgia" charset="0"/>
                <a:ea typeface="ＭＳ Ｐゴシック" charset="0"/>
              </a:defRPr>
            </a:lvl4pPr>
            <a:lvl5pPr marL="2096491" indent="-232943">
              <a:defRPr sz="1200">
                <a:solidFill>
                  <a:schemeClr val="tx1"/>
                </a:solidFill>
                <a:latin typeface="Georgia" charset="0"/>
                <a:ea typeface="ＭＳ Ｐゴシック" charset="0"/>
              </a:defRPr>
            </a:lvl5pPr>
            <a:lvl6pPr marL="2562377" indent="-232943" eaLnBrk="0" fontAlgn="base" hangingPunct="0">
              <a:spcBef>
                <a:spcPct val="30000"/>
              </a:spcBef>
              <a:spcAft>
                <a:spcPct val="0"/>
              </a:spcAft>
              <a:defRPr sz="1200">
                <a:solidFill>
                  <a:schemeClr val="tx1"/>
                </a:solidFill>
                <a:latin typeface="Georgia" charset="0"/>
                <a:ea typeface="ＭＳ Ｐゴシック" charset="0"/>
              </a:defRPr>
            </a:lvl6pPr>
            <a:lvl7pPr marL="3028264" indent="-232943" eaLnBrk="0" fontAlgn="base" hangingPunct="0">
              <a:spcBef>
                <a:spcPct val="30000"/>
              </a:spcBef>
              <a:spcAft>
                <a:spcPct val="0"/>
              </a:spcAft>
              <a:defRPr sz="1200">
                <a:solidFill>
                  <a:schemeClr val="tx1"/>
                </a:solidFill>
                <a:latin typeface="Georgia" charset="0"/>
                <a:ea typeface="ＭＳ Ｐゴシック" charset="0"/>
              </a:defRPr>
            </a:lvl7pPr>
            <a:lvl8pPr marL="3494151" indent="-232943" eaLnBrk="0" fontAlgn="base" hangingPunct="0">
              <a:spcBef>
                <a:spcPct val="30000"/>
              </a:spcBef>
              <a:spcAft>
                <a:spcPct val="0"/>
              </a:spcAft>
              <a:defRPr sz="1200">
                <a:solidFill>
                  <a:schemeClr val="tx1"/>
                </a:solidFill>
                <a:latin typeface="Georgia" charset="0"/>
                <a:ea typeface="ＭＳ Ｐゴシック" charset="0"/>
              </a:defRPr>
            </a:lvl8pPr>
            <a:lvl9pPr marL="3960038" indent="-232943" eaLnBrk="0" fontAlgn="base" hangingPunct="0">
              <a:spcBef>
                <a:spcPct val="30000"/>
              </a:spcBef>
              <a:spcAft>
                <a:spcPct val="0"/>
              </a:spcAft>
              <a:defRPr sz="1200">
                <a:solidFill>
                  <a:schemeClr val="tx1"/>
                </a:solidFill>
                <a:latin typeface="Georgia" charset="0"/>
                <a:ea typeface="ＭＳ Ｐゴシック" charset="0"/>
              </a:defRPr>
            </a:lvl9pPr>
          </a:lstStyle>
          <a:p>
            <a:pPr>
              <a:defRPr/>
            </a:pPr>
            <a:fld id="{190EB63F-A8A1-A145-9BA0-7DF132452C65}" type="slidenum">
              <a:rPr lang="en-US">
                <a:latin typeface="Arial" charset="0"/>
                <a:cs typeface="Arial" charset="0"/>
              </a:rPr>
              <a:pPr>
                <a:defRPr/>
              </a:pPr>
              <a:t>6</a:t>
            </a:fld>
            <a:endParaRPr lang="en-US">
              <a:latin typeface="Arial" charset="0"/>
              <a:cs typeface="Arial" charset="0"/>
            </a:endParaRPr>
          </a:p>
        </p:txBody>
      </p:sp>
      <p:sp>
        <p:nvSpPr>
          <p:cNvPr id="120834"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3907" tIns="46955" rIns="93907" bIns="46955"/>
          <a:lstStyle/>
          <a:p>
            <a:pPr marL="0" marR="0" indent="0" algn="l" defTabSz="931774" rtl="0" eaLnBrk="1" fontAlgn="auto" latinLnBrk="0" hangingPunct="1">
              <a:lnSpc>
                <a:spcPct val="100000"/>
              </a:lnSpc>
              <a:spcBef>
                <a:spcPts val="0"/>
              </a:spcBef>
              <a:spcAft>
                <a:spcPts val="0"/>
              </a:spcAft>
              <a:buClrTx/>
              <a:buSzTx/>
              <a:buFontTx/>
              <a:buNone/>
              <a:tabLst/>
              <a:defRPr/>
            </a:pPr>
            <a:endParaRPr lang="en-US" dirty="0"/>
          </a:p>
        </p:txBody>
      </p:sp>
      <p:sp>
        <p:nvSpPr>
          <p:cNvPr id="120836" name="Date Placeholder 1"/>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F16C0D-85EC-4F00-AAF7-DAEE5340468C}" type="datetime9">
              <a:rPr lang="en-US" sz="1200" smtClean="0">
                <a:latin typeface="Georgia" charset="0"/>
                <a:cs typeface="Arial" charset="0"/>
              </a:rPr>
              <a:t>2/5/2018 12:59:49 PM</a:t>
            </a:fld>
            <a:endParaRPr lang="en-US" sz="1200">
              <a:latin typeface="Georgia" charset="0"/>
              <a:cs typeface="Arial" charset="0"/>
            </a:endParaRPr>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28174536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60</a:t>
            </a:fld>
            <a:endParaRPr lang="en-US"/>
          </a:p>
        </p:txBody>
      </p:sp>
      <p:sp>
        <p:nvSpPr>
          <p:cNvPr id="5" name="Date Placeholder 4"/>
          <p:cNvSpPr>
            <a:spLocks noGrp="1"/>
          </p:cNvSpPr>
          <p:nvPr>
            <p:ph type="dt" idx="11"/>
          </p:nvPr>
        </p:nvSpPr>
        <p:spPr/>
        <p:txBody>
          <a:bodyPr/>
          <a:lstStyle/>
          <a:p>
            <a:pPr>
              <a:defRPr/>
            </a:pPr>
            <a:fld id="{02193B6A-1E86-4B92-AFC3-A96D08C3EA2E}"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1134218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61</a:t>
            </a:fld>
            <a:endParaRPr lang="en-US"/>
          </a:p>
        </p:txBody>
      </p:sp>
      <p:sp>
        <p:nvSpPr>
          <p:cNvPr id="5" name="Date Placeholder 4"/>
          <p:cNvSpPr>
            <a:spLocks noGrp="1"/>
          </p:cNvSpPr>
          <p:nvPr>
            <p:ph type="dt" idx="11"/>
          </p:nvPr>
        </p:nvSpPr>
        <p:spPr/>
        <p:txBody>
          <a:bodyPr/>
          <a:lstStyle/>
          <a:p>
            <a:pPr>
              <a:defRPr/>
            </a:pPr>
            <a:fld id="{02B18A08-CE1F-495F-B530-93687F538DA4}"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1134218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62</a:t>
            </a:fld>
            <a:endParaRPr lang="en-US"/>
          </a:p>
        </p:txBody>
      </p:sp>
      <p:sp>
        <p:nvSpPr>
          <p:cNvPr id="5" name="Date Placeholder 4"/>
          <p:cNvSpPr>
            <a:spLocks noGrp="1"/>
          </p:cNvSpPr>
          <p:nvPr>
            <p:ph type="dt" idx="11"/>
          </p:nvPr>
        </p:nvSpPr>
        <p:spPr/>
        <p:txBody>
          <a:bodyPr/>
          <a:lstStyle/>
          <a:p>
            <a:pPr>
              <a:defRPr/>
            </a:pPr>
            <a:fld id="{5BE9C3C9-6F28-4616-BF6B-52BB84BE945E}"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9344666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63</a:t>
            </a:fld>
            <a:endParaRPr lang="en-US"/>
          </a:p>
        </p:txBody>
      </p:sp>
      <p:sp>
        <p:nvSpPr>
          <p:cNvPr id="5" name="Date Placeholder 4"/>
          <p:cNvSpPr>
            <a:spLocks noGrp="1"/>
          </p:cNvSpPr>
          <p:nvPr>
            <p:ph type="dt" idx="11"/>
          </p:nvPr>
        </p:nvSpPr>
        <p:spPr/>
        <p:txBody>
          <a:bodyPr/>
          <a:lstStyle/>
          <a:p>
            <a:pPr>
              <a:defRPr/>
            </a:pPr>
            <a:fld id="{8F4ED066-D9DA-42A9-83BA-4C88B60B9BF7}"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6938620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64</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64</a:t>
            </a:fld>
            <a:endParaRPr lang="en-US" sz="1200"/>
          </a:p>
        </p:txBody>
      </p:sp>
      <p:sp>
        <p:nvSpPr>
          <p:cNvPr id="122883" name="Rectangle 7"/>
          <p:cNvSpPr txBox="1">
            <a:spLocks noGrp="1" noChangeArrowheads="1"/>
          </p:cNvSpPr>
          <p:nvPr/>
        </p:nvSpPr>
        <p:spPr bwMode="auto">
          <a:xfrm>
            <a:off x="3971926" y="8831268"/>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64</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416430"/>
            <a:ext cx="5140325" cy="4183063"/>
          </a:xfrm>
          <a:solidFill>
            <a:srgbClr val="FFFFFF"/>
          </a:solidFill>
          <a:ln>
            <a:solidFill>
              <a:srgbClr val="000000"/>
            </a:solidFill>
          </a:ln>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2CFED3AD-1E1F-4C54-8D68-B25495DC8773}" type="datetime9">
              <a:rPr lang="en-US" altLang="en-US" smtClean="0"/>
              <a:t>2/5/2018 12:59:49 PM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13401265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65</a:t>
            </a:fld>
            <a:endParaRPr lang="en-US"/>
          </a:p>
        </p:txBody>
      </p:sp>
      <p:sp>
        <p:nvSpPr>
          <p:cNvPr id="5" name="Date Placeholder 4"/>
          <p:cNvSpPr>
            <a:spLocks noGrp="1"/>
          </p:cNvSpPr>
          <p:nvPr>
            <p:ph type="dt" idx="11"/>
          </p:nvPr>
        </p:nvSpPr>
        <p:spPr/>
        <p:txBody>
          <a:bodyPr/>
          <a:lstStyle/>
          <a:p>
            <a:pPr>
              <a:defRPr/>
            </a:pPr>
            <a:fld id="{314471BB-13DD-4ED3-8E45-DC40B864F91A}" type="datetime9">
              <a:rPr lang="en-US" smtClean="0"/>
              <a:t>2/5/2018 12:59:49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30135047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66</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66</a:t>
            </a:fld>
            <a:endParaRPr lang="en-US" sz="1200"/>
          </a:p>
        </p:txBody>
      </p:sp>
      <p:sp>
        <p:nvSpPr>
          <p:cNvPr id="122883" name="Rectangle 7"/>
          <p:cNvSpPr txBox="1">
            <a:spLocks noGrp="1" noChangeArrowheads="1"/>
          </p:cNvSpPr>
          <p:nvPr/>
        </p:nvSpPr>
        <p:spPr bwMode="auto">
          <a:xfrm>
            <a:off x="3971926" y="8831268"/>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66</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416430"/>
            <a:ext cx="5140325" cy="4183063"/>
          </a:xfrm>
          <a:solidFill>
            <a:srgbClr val="FFFFFF"/>
          </a:solidFill>
          <a:ln>
            <a:solidFill>
              <a:srgbClr val="000000"/>
            </a:solidFill>
          </a:ln>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9FC8C0FB-5777-4CF5-8357-749851F40948}" type="datetime9">
              <a:rPr lang="en-US" altLang="en-US" smtClean="0"/>
              <a:t>2/5/2018 12:59:49 PM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22489195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67</a:t>
            </a:fld>
            <a:endParaRPr lang="en-US">
              <a:solidFill>
                <a:prstClr val="black"/>
              </a:solidFill>
            </a:endParaRPr>
          </a:p>
        </p:txBody>
      </p:sp>
      <p:sp>
        <p:nvSpPr>
          <p:cNvPr id="5" name="Date Placeholder 4"/>
          <p:cNvSpPr>
            <a:spLocks noGrp="1"/>
          </p:cNvSpPr>
          <p:nvPr>
            <p:ph type="dt" idx="11"/>
          </p:nvPr>
        </p:nvSpPr>
        <p:spPr/>
        <p:txBody>
          <a:bodyPr/>
          <a:lstStyle/>
          <a:p>
            <a:pPr>
              <a:defRPr/>
            </a:pPr>
            <a:fld id="{25FB74FC-D3BD-4384-BC2C-43EE1AEEABE1}" type="datetime9">
              <a:rPr lang="en-US" smtClean="0"/>
              <a:t>2/5/2018 12:59:50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2784151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68</a:t>
            </a:fld>
            <a:endParaRPr lang="en-US"/>
          </a:p>
        </p:txBody>
      </p:sp>
      <p:sp>
        <p:nvSpPr>
          <p:cNvPr id="5" name="Date Placeholder 4"/>
          <p:cNvSpPr>
            <a:spLocks noGrp="1"/>
          </p:cNvSpPr>
          <p:nvPr>
            <p:ph type="dt" idx="11"/>
          </p:nvPr>
        </p:nvSpPr>
        <p:spPr/>
        <p:txBody>
          <a:bodyPr/>
          <a:lstStyle/>
          <a:p>
            <a:pPr>
              <a:defRPr/>
            </a:pPr>
            <a:fld id="{2357392B-2730-463A-9179-10F697F61695}" type="datetime9">
              <a:rPr lang="en-US" smtClean="0"/>
              <a:t>2/5/2018 12:59:50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7529520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69</a:t>
            </a:fld>
            <a:endParaRPr lang="en-US">
              <a:solidFill>
                <a:prstClr val="black"/>
              </a:solidFill>
            </a:endParaRPr>
          </a:p>
        </p:txBody>
      </p:sp>
      <p:sp>
        <p:nvSpPr>
          <p:cNvPr id="5" name="Date Placeholder 4"/>
          <p:cNvSpPr>
            <a:spLocks noGrp="1"/>
          </p:cNvSpPr>
          <p:nvPr>
            <p:ph type="dt" idx="11"/>
          </p:nvPr>
        </p:nvSpPr>
        <p:spPr/>
        <p:txBody>
          <a:bodyPr/>
          <a:lstStyle/>
          <a:p>
            <a:pPr>
              <a:defRPr/>
            </a:pPr>
            <a:fld id="{FD931C5E-4416-4077-8FB1-527214693E15}" type="datetime9">
              <a:rPr lang="en-US" smtClean="0"/>
              <a:t>2/5/2018 12:59:50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401890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7</a:t>
            </a:fld>
            <a:endParaRPr lang="en-US"/>
          </a:p>
        </p:txBody>
      </p:sp>
    </p:spTree>
    <p:extLst>
      <p:ext uri="{BB962C8B-B14F-4D97-AF65-F5344CB8AC3E}">
        <p14:creationId xmlns:p14="http://schemas.microsoft.com/office/powerpoint/2010/main" val="11651488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70</a:t>
            </a:fld>
            <a:endParaRPr lang="en-US">
              <a:solidFill>
                <a:prstClr val="black"/>
              </a:solidFill>
            </a:endParaRPr>
          </a:p>
        </p:txBody>
      </p:sp>
      <p:sp>
        <p:nvSpPr>
          <p:cNvPr id="5" name="Date Placeholder 4"/>
          <p:cNvSpPr>
            <a:spLocks noGrp="1"/>
          </p:cNvSpPr>
          <p:nvPr>
            <p:ph type="dt" idx="11"/>
          </p:nvPr>
        </p:nvSpPr>
        <p:spPr/>
        <p:txBody>
          <a:bodyPr/>
          <a:lstStyle/>
          <a:p>
            <a:pPr>
              <a:defRPr/>
            </a:pPr>
            <a:fld id="{0A973659-74E4-4086-B18D-76DBB567BF64}" type="datetime9">
              <a:rPr lang="en-US" smtClean="0"/>
              <a:t>2/5/2018 12:59:50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4018903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71</a:t>
            </a:fld>
            <a:endParaRPr lang="en-US"/>
          </a:p>
        </p:txBody>
      </p:sp>
      <p:sp>
        <p:nvSpPr>
          <p:cNvPr id="5" name="Date Placeholder 4"/>
          <p:cNvSpPr>
            <a:spLocks noGrp="1"/>
          </p:cNvSpPr>
          <p:nvPr>
            <p:ph type="dt" idx="11"/>
          </p:nvPr>
        </p:nvSpPr>
        <p:spPr/>
        <p:txBody>
          <a:bodyPr/>
          <a:lstStyle/>
          <a:p>
            <a:pPr>
              <a:defRPr/>
            </a:pPr>
            <a:fld id="{5A3A0056-6DF0-4492-A044-682D0027D17B}" type="datetime9">
              <a:rPr lang="en-US" smtClean="0"/>
              <a:t>2/5/2018 12:59:50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9519685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EBA648-783C-3F4A-9F10-D995C6E60020}" type="slidenum">
              <a:rPr lang="en-US" sz="1200">
                <a:solidFill>
                  <a:prstClr val="black"/>
                </a:solidFill>
              </a:rPr>
              <a:pPr eaLnBrk="1" hangingPunct="1"/>
              <a:t>72</a:t>
            </a:fld>
            <a:endParaRPr lang="en-US" sz="1200">
              <a:solidFill>
                <a:prstClr val="black"/>
              </a:solidFill>
            </a:endParaRPr>
          </a:p>
        </p:txBody>
      </p:sp>
      <p:sp>
        <p:nvSpPr>
          <p:cNvPr id="14541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5A729E4-215D-F04C-9E92-4A45837765BE}" type="slidenum">
              <a:rPr lang="en-US" sz="1200">
                <a:solidFill>
                  <a:prstClr val="black"/>
                </a:solidFill>
              </a:rPr>
              <a:pPr algn="r" eaLnBrk="1" hangingPunct="1"/>
              <a:t>72</a:t>
            </a:fld>
            <a:endParaRPr lang="en-US" sz="1200">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 name="Date Placeholder 1"/>
          <p:cNvSpPr>
            <a:spLocks noGrp="1"/>
          </p:cNvSpPr>
          <p:nvPr>
            <p:ph type="dt" idx="10"/>
          </p:nvPr>
        </p:nvSpPr>
        <p:spPr/>
        <p:txBody>
          <a:bodyPr/>
          <a:lstStyle/>
          <a:p>
            <a:pPr>
              <a:defRPr/>
            </a:pPr>
            <a:fld id="{19DC986A-5609-4773-A707-56380F5A0F8F}"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9360871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73</a:t>
            </a:fld>
            <a:endParaRPr lang="en-US"/>
          </a:p>
        </p:txBody>
      </p:sp>
      <p:sp>
        <p:nvSpPr>
          <p:cNvPr id="5" name="Date Placeholder 4"/>
          <p:cNvSpPr>
            <a:spLocks noGrp="1"/>
          </p:cNvSpPr>
          <p:nvPr>
            <p:ph type="dt" idx="11"/>
          </p:nvPr>
        </p:nvSpPr>
        <p:spPr/>
        <p:txBody>
          <a:bodyPr/>
          <a:lstStyle/>
          <a:p>
            <a:pPr>
              <a:defRPr/>
            </a:pPr>
            <a:fld id="{06748067-DE27-44D3-8FD2-8E0C1F22CA95}" type="datetime9">
              <a:rPr lang="en-US" smtClean="0"/>
              <a:t>2/5/2018 12:59:50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9721527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74</a:t>
            </a:fld>
            <a:endParaRPr lang="en-US"/>
          </a:p>
        </p:txBody>
      </p:sp>
      <p:sp>
        <p:nvSpPr>
          <p:cNvPr id="5" name="Date Placeholder 4"/>
          <p:cNvSpPr>
            <a:spLocks noGrp="1"/>
          </p:cNvSpPr>
          <p:nvPr>
            <p:ph type="dt" idx="11"/>
          </p:nvPr>
        </p:nvSpPr>
        <p:spPr/>
        <p:txBody>
          <a:bodyPr/>
          <a:lstStyle/>
          <a:p>
            <a:pPr>
              <a:defRPr/>
            </a:pPr>
            <a:fld id="{1140EB9C-C6D9-46D8-B566-6D42355AFF5E}" type="datetime9">
              <a:rPr lang="en-US" smtClean="0"/>
              <a:t>2/5/2018 12:59:50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9721527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Georgia" charset="0"/>
                <a:ea typeface="ＭＳ Ｐゴシック" charset="0"/>
                <a:cs typeface="ＭＳ Ｐゴシック" charset="0"/>
              </a:defRPr>
            </a:lvl1pPr>
            <a:lvl2pPr marL="757024" indent="-291163">
              <a:defRPr sz="1200">
                <a:solidFill>
                  <a:schemeClr val="tx1"/>
                </a:solidFill>
                <a:latin typeface="Georgia" charset="0"/>
                <a:ea typeface="ＭＳ Ｐゴシック" charset="0"/>
              </a:defRPr>
            </a:lvl2pPr>
            <a:lvl3pPr marL="1164653" indent="-232930">
              <a:defRPr sz="1200">
                <a:solidFill>
                  <a:schemeClr val="tx1"/>
                </a:solidFill>
                <a:latin typeface="Georgia" charset="0"/>
                <a:ea typeface="ＭＳ Ｐゴシック" charset="0"/>
              </a:defRPr>
            </a:lvl3pPr>
            <a:lvl4pPr marL="1630514" indent="-232930">
              <a:defRPr sz="1200">
                <a:solidFill>
                  <a:schemeClr val="tx1"/>
                </a:solidFill>
                <a:latin typeface="Georgia" charset="0"/>
                <a:ea typeface="ＭＳ Ｐゴシック" charset="0"/>
              </a:defRPr>
            </a:lvl4pPr>
            <a:lvl5pPr marL="2096375" indent="-232930">
              <a:defRPr sz="1200">
                <a:solidFill>
                  <a:schemeClr val="tx1"/>
                </a:solidFill>
                <a:latin typeface="Georgia" charset="0"/>
                <a:ea typeface="ＭＳ Ｐゴシック" charset="0"/>
              </a:defRPr>
            </a:lvl5pPr>
            <a:lvl6pPr marL="2562236" indent="-232930" eaLnBrk="0" fontAlgn="base" hangingPunct="0">
              <a:spcBef>
                <a:spcPct val="30000"/>
              </a:spcBef>
              <a:spcAft>
                <a:spcPct val="0"/>
              </a:spcAft>
              <a:defRPr sz="1200">
                <a:solidFill>
                  <a:schemeClr val="tx1"/>
                </a:solidFill>
                <a:latin typeface="Georgia" charset="0"/>
                <a:ea typeface="ＭＳ Ｐゴシック" charset="0"/>
              </a:defRPr>
            </a:lvl6pPr>
            <a:lvl7pPr marL="3028096" indent="-232930" eaLnBrk="0" fontAlgn="base" hangingPunct="0">
              <a:spcBef>
                <a:spcPct val="30000"/>
              </a:spcBef>
              <a:spcAft>
                <a:spcPct val="0"/>
              </a:spcAft>
              <a:defRPr sz="1200">
                <a:solidFill>
                  <a:schemeClr val="tx1"/>
                </a:solidFill>
                <a:latin typeface="Georgia" charset="0"/>
                <a:ea typeface="ＭＳ Ｐゴシック" charset="0"/>
              </a:defRPr>
            </a:lvl7pPr>
            <a:lvl8pPr marL="3493957" indent="-232930" eaLnBrk="0" fontAlgn="base" hangingPunct="0">
              <a:spcBef>
                <a:spcPct val="30000"/>
              </a:spcBef>
              <a:spcAft>
                <a:spcPct val="0"/>
              </a:spcAft>
              <a:defRPr sz="1200">
                <a:solidFill>
                  <a:schemeClr val="tx1"/>
                </a:solidFill>
                <a:latin typeface="Georgia" charset="0"/>
                <a:ea typeface="ＭＳ Ｐゴシック" charset="0"/>
              </a:defRPr>
            </a:lvl8pPr>
            <a:lvl9pPr marL="3959819" indent="-232930" eaLnBrk="0" fontAlgn="base" hangingPunct="0">
              <a:spcBef>
                <a:spcPct val="30000"/>
              </a:spcBef>
              <a:spcAft>
                <a:spcPct val="0"/>
              </a:spcAft>
              <a:defRPr sz="1200">
                <a:solidFill>
                  <a:schemeClr val="tx1"/>
                </a:solidFill>
                <a:latin typeface="Georgia" charset="0"/>
                <a:ea typeface="ＭＳ Ｐゴシック" charset="0"/>
              </a:defRPr>
            </a:lvl9pPr>
          </a:lstStyle>
          <a:p>
            <a:pPr>
              <a:defRPr/>
            </a:pPr>
            <a:fld id="{E56AFE6E-E549-BF43-9F05-94B8ED560D40}" type="slidenum">
              <a:rPr lang="en-US">
                <a:latin typeface="Arial" charset="0"/>
                <a:cs typeface="Arial" charset="0"/>
              </a:rPr>
              <a:pPr>
                <a:defRPr/>
              </a:pPr>
              <a:t>75</a:t>
            </a:fld>
            <a:endParaRPr lang="en-US">
              <a:latin typeface="Arial" charset="0"/>
              <a:cs typeface="Arial" charset="0"/>
            </a:endParaRPr>
          </a:p>
        </p:txBody>
      </p:sp>
      <p:sp>
        <p:nvSpPr>
          <p:cNvPr id="155650"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67" tIns="46585" rIns="93167" bIns="4658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38888BC-3194-5B42-946C-17A57F556742}" type="slidenum">
              <a:rPr lang="en-US" sz="1200"/>
              <a:pPr algn="r" eaLnBrk="1" hangingPunct="1"/>
              <a:t>75</a:t>
            </a:fld>
            <a:endParaRPr lang="en-US" sz="1200"/>
          </a:p>
        </p:txBody>
      </p:sp>
      <p:sp>
        <p:nvSpPr>
          <p:cNvPr id="155651"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US" dirty="0"/>
          </a:p>
        </p:txBody>
      </p:sp>
      <p:sp>
        <p:nvSpPr>
          <p:cNvPr id="2" name="Date Placeholder 1"/>
          <p:cNvSpPr>
            <a:spLocks noGrp="1"/>
          </p:cNvSpPr>
          <p:nvPr>
            <p:ph type="dt" idx="10"/>
          </p:nvPr>
        </p:nvSpPr>
        <p:spPr/>
        <p:txBody>
          <a:bodyPr/>
          <a:lstStyle/>
          <a:p>
            <a:pPr>
              <a:defRPr/>
            </a:pPr>
            <a:fld id="{01DDA940-C177-4900-8015-1EEBAEE1D037}"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37984631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76</a:t>
            </a:fld>
            <a:endParaRPr lang="en-US">
              <a:solidFill>
                <a:prstClr val="black"/>
              </a:solidFill>
            </a:endParaRPr>
          </a:p>
        </p:txBody>
      </p:sp>
      <p:sp>
        <p:nvSpPr>
          <p:cNvPr id="5" name="Date Placeholder 4"/>
          <p:cNvSpPr>
            <a:spLocks noGrp="1"/>
          </p:cNvSpPr>
          <p:nvPr>
            <p:ph type="dt" idx="11"/>
          </p:nvPr>
        </p:nvSpPr>
        <p:spPr/>
        <p:txBody>
          <a:bodyPr/>
          <a:lstStyle/>
          <a:p>
            <a:pPr>
              <a:defRPr/>
            </a:pPr>
            <a:fld id="{6FE45AE2-1FD1-4CEE-8C38-C6440D077117}" type="datetime9">
              <a:rPr lang="en-US" smtClean="0"/>
              <a:t>2/5/2018 12:59:50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4018903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77</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77</a:t>
            </a:fld>
            <a:endParaRPr lang="en-US" sz="1200"/>
          </a:p>
        </p:txBody>
      </p:sp>
      <p:sp>
        <p:nvSpPr>
          <p:cNvPr id="122883" name="Rectangle 7"/>
          <p:cNvSpPr txBox="1">
            <a:spLocks noGrp="1" noChangeArrowheads="1"/>
          </p:cNvSpPr>
          <p:nvPr/>
        </p:nvSpPr>
        <p:spPr bwMode="auto">
          <a:xfrm>
            <a:off x="3971926" y="8831268"/>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77</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416430"/>
            <a:ext cx="5140325" cy="4183063"/>
          </a:xfrm>
          <a:solidFill>
            <a:srgbClr val="FFFFFF"/>
          </a:solidFill>
          <a:ln>
            <a:solidFill>
              <a:srgbClr val="000000"/>
            </a:solidFill>
          </a:ln>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0912B20A-0075-4F9E-A557-00EC205C002B}" type="datetime9">
              <a:rPr lang="en-US" altLang="en-US" smtClean="0"/>
              <a:t>2/5/2018 12:59:50 PM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12976637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95DCEDE-1B07-844D-8A64-1F38A46326CD}" type="slidenum">
              <a:rPr lang="en-US">
                <a:solidFill>
                  <a:srgbClr val="000000"/>
                </a:solidFill>
                <a:latin typeface="Calibri" charset="0"/>
              </a:rPr>
              <a:pPr eaLnBrk="1" hangingPunct="1"/>
              <a:t>78</a:t>
            </a:fld>
            <a:endParaRPr lang="en-US">
              <a:solidFill>
                <a:srgbClr val="000000"/>
              </a:solidFill>
              <a:latin typeface="Calibri" charset="0"/>
            </a:endParaRPr>
          </a:p>
        </p:txBody>
      </p:sp>
      <p:sp>
        <p:nvSpPr>
          <p:cNvPr id="2" name="Date Placeholder 1"/>
          <p:cNvSpPr>
            <a:spLocks noGrp="1"/>
          </p:cNvSpPr>
          <p:nvPr>
            <p:ph type="dt" idx="10"/>
          </p:nvPr>
        </p:nvSpPr>
        <p:spPr/>
        <p:txBody>
          <a:bodyPr/>
          <a:lstStyle/>
          <a:p>
            <a:pPr>
              <a:defRPr/>
            </a:pPr>
            <a:fld id="{66C43337-B319-40DB-B095-FD41344E9B72}"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3579188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DRAFT </a:t>
            </a:r>
            <a:endParaRPr lang="en-US"/>
          </a:p>
        </p:txBody>
      </p:sp>
      <p:sp>
        <p:nvSpPr>
          <p:cNvPr id="5" name="Date Placeholder 4"/>
          <p:cNvSpPr>
            <a:spLocks noGrp="1"/>
          </p:cNvSpPr>
          <p:nvPr>
            <p:ph type="dt" idx="11"/>
          </p:nvPr>
        </p:nvSpPr>
        <p:spPr/>
        <p:txBody>
          <a:bodyPr/>
          <a:lstStyle/>
          <a:p>
            <a:pPr>
              <a:defRPr/>
            </a:pPr>
            <a:fld id="{359675BD-7258-4FE1-B371-7CD8396EAFC4}" type="datetime9">
              <a:rPr lang="en-US" smtClean="0"/>
              <a:t>2/5/2018 12:59:50 PM</a:t>
            </a:fld>
            <a:endParaRPr lang="en-US"/>
          </a:p>
        </p:txBody>
      </p:sp>
      <p:sp>
        <p:nvSpPr>
          <p:cNvPr id="6" name="Slide Number Placeholder 5"/>
          <p:cNvSpPr>
            <a:spLocks noGrp="1"/>
          </p:cNvSpPr>
          <p:nvPr>
            <p:ph type="sldNum" sz="quarter" idx="12"/>
          </p:nvPr>
        </p:nvSpPr>
        <p:spPr/>
        <p:txBody>
          <a:bodyPr/>
          <a:lstStyle/>
          <a:p>
            <a:pPr>
              <a:defRPr/>
            </a:pPr>
            <a:fld id="{87976D3B-34A1-D347-8085-EE1FFECD9AC4}" type="slidenum">
              <a:rPr lang="en-US" smtClean="0"/>
              <a:pPr>
                <a:defRPr/>
              </a:pPr>
              <a:t>79</a:t>
            </a:fld>
            <a:endParaRPr lang="en-US"/>
          </a:p>
        </p:txBody>
      </p:sp>
    </p:spTree>
    <p:extLst>
      <p:ext uri="{BB962C8B-B14F-4D97-AF65-F5344CB8AC3E}">
        <p14:creationId xmlns:p14="http://schemas.microsoft.com/office/powerpoint/2010/main" val="582610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8</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8</a:t>
            </a:fld>
            <a:endParaRPr lang="en-US" sz="1200"/>
          </a:p>
        </p:txBody>
      </p:sp>
      <p:sp>
        <p:nvSpPr>
          <p:cNvPr id="122883" name="Rectangle 7"/>
          <p:cNvSpPr txBox="1">
            <a:spLocks noGrp="1" noChangeArrowheads="1"/>
          </p:cNvSpPr>
          <p:nvPr/>
        </p:nvSpPr>
        <p:spPr bwMode="auto">
          <a:xfrm>
            <a:off x="3971926" y="8831268"/>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8</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416430"/>
            <a:ext cx="5140325" cy="4183063"/>
          </a:xfrm>
          <a:solidFill>
            <a:srgbClr val="FFFFFF"/>
          </a:solidFill>
          <a:ln>
            <a:solidFill>
              <a:srgbClr val="000000"/>
            </a:solidFill>
          </a:ln>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marL="0" marR="0" indent="0" algn="l" defTabSz="921617" rtl="0" eaLnBrk="1" fontAlgn="auto" latinLnBrk="0" hangingPunct="1">
              <a:lnSpc>
                <a:spcPct val="100000"/>
              </a:lnSpc>
              <a:spcBef>
                <a:spcPts val="0"/>
              </a:spcBef>
              <a:spcAft>
                <a:spcPts val="0"/>
              </a:spcAft>
              <a:buClrTx/>
              <a:buSzTx/>
              <a:buFontTx/>
              <a:buNone/>
              <a:tabLst/>
              <a:defRPr/>
            </a:pPr>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27DAB528-412A-4448-A9A2-8F9DAF9FB59C}" type="datetime9">
              <a:rPr lang="en-US" altLang="en-US" smtClean="0"/>
              <a:t>2/5/2018 12:59:49 PM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10773057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defTabSz="924458" eaLnBrk="1" hangingPunct="1"/>
            <a:fld id="{E4A73291-1D2D-3648-ABE6-EA90457FA48B}" type="slidenum">
              <a:rPr lang="en-US">
                <a:solidFill>
                  <a:srgbClr val="000000"/>
                </a:solidFill>
                <a:cs typeface="ＭＳ Ｐゴシック" charset="0"/>
              </a:rPr>
              <a:pPr defTabSz="924458" eaLnBrk="1" hangingPunct="1"/>
              <a:t>80</a:t>
            </a:fld>
            <a:endParaRPr lang="en-US">
              <a:solidFill>
                <a:srgbClr val="000000"/>
              </a:solidFill>
              <a:cs typeface="ＭＳ Ｐゴシック" charset="0"/>
            </a:endParaRPr>
          </a:p>
        </p:txBody>
      </p:sp>
      <p:sp>
        <p:nvSpPr>
          <p:cNvPr id="72707" name="Rectangle 7"/>
          <p:cNvSpPr txBox="1">
            <a:spLocks noGrp="1" noChangeArrowheads="1"/>
          </p:cNvSpPr>
          <p:nvPr/>
        </p:nvSpPr>
        <p:spPr bwMode="auto">
          <a:xfrm>
            <a:off x="3970940" y="8829967"/>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1" tIns="46221" rIns="92441" bIns="46221" anchor="b"/>
          <a:lstStyle>
            <a:lvl1pPr defTabSz="931863" eaLnBrk="0" hangingPunct="0">
              <a:defRPr>
                <a:solidFill>
                  <a:schemeClr val="tx1"/>
                </a:solidFill>
                <a:latin typeface="Arial" charset="0"/>
                <a:ea typeface="ＭＳ Ｐゴシック" charset="0"/>
                <a:cs typeface="Arial" charset="0"/>
              </a:defRPr>
            </a:lvl1pPr>
            <a:lvl2pPr marL="742950" indent="-285750" defTabSz="931863" eaLnBrk="0" hangingPunct="0">
              <a:defRPr>
                <a:solidFill>
                  <a:schemeClr val="tx1"/>
                </a:solidFill>
                <a:latin typeface="Arial" charset="0"/>
                <a:ea typeface="Arial" charset="0"/>
                <a:cs typeface="Arial" charset="0"/>
              </a:defRPr>
            </a:lvl2pPr>
            <a:lvl3pPr marL="1143000" indent="-228600" defTabSz="931863" eaLnBrk="0" hangingPunct="0">
              <a:defRPr>
                <a:solidFill>
                  <a:schemeClr val="tx1"/>
                </a:solidFill>
                <a:latin typeface="Arial" charset="0"/>
                <a:ea typeface="Arial" charset="0"/>
                <a:cs typeface="Arial" charset="0"/>
              </a:defRPr>
            </a:lvl3pPr>
            <a:lvl4pPr marL="1600200" indent="-228600" defTabSz="931863" eaLnBrk="0" hangingPunct="0">
              <a:defRPr>
                <a:solidFill>
                  <a:schemeClr val="tx1"/>
                </a:solidFill>
                <a:latin typeface="Arial" charset="0"/>
                <a:ea typeface="Arial" charset="0"/>
                <a:cs typeface="Arial" charset="0"/>
              </a:defRPr>
            </a:lvl4pPr>
            <a:lvl5pPr marL="2057400" indent="-228600" defTabSz="931863" eaLnBrk="0" hangingPunct="0">
              <a:defRPr>
                <a:solidFill>
                  <a:schemeClr val="tx1"/>
                </a:solidFill>
                <a:latin typeface="Arial" charset="0"/>
                <a:ea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63414DF5-D2FA-7449-9ACB-4259EC241BCD}" type="slidenum">
              <a:rPr lang="en-US" sz="1200">
                <a:solidFill>
                  <a:srgbClr val="000000"/>
                </a:solidFill>
                <a:cs typeface="ＭＳ Ｐゴシック" charset="0"/>
              </a:rPr>
              <a:pPr algn="r" eaLnBrk="1" hangingPunct="1"/>
              <a:t>80</a:t>
            </a:fld>
            <a:endParaRPr lang="en-US" sz="1200">
              <a:solidFill>
                <a:srgbClr val="000000"/>
              </a:solidFill>
              <a:cs typeface="ＭＳ Ｐゴシック" charset="0"/>
            </a:endParaRPr>
          </a:p>
        </p:txBody>
      </p:sp>
      <p:sp>
        <p:nvSpPr>
          <p:cNvPr id="7270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2709"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 name="Date Placeholder 1"/>
          <p:cNvSpPr>
            <a:spLocks noGrp="1"/>
          </p:cNvSpPr>
          <p:nvPr>
            <p:ph type="dt" idx="10"/>
          </p:nvPr>
        </p:nvSpPr>
        <p:spPr/>
        <p:txBody>
          <a:bodyPr/>
          <a:lstStyle/>
          <a:p>
            <a:pPr>
              <a:defRPr/>
            </a:pPr>
            <a:fld id="{F5D85D1A-A21B-4E34-95CC-E4599C6D7B5D}"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35050942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defTabSz="924458" eaLnBrk="1" hangingPunct="1"/>
            <a:fld id="{EC10F9AF-CBB0-1246-9F31-C63A76F2F1E0}" type="slidenum">
              <a:rPr lang="en-US">
                <a:solidFill>
                  <a:srgbClr val="000000"/>
                </a:solidFill>
                <a:cs typeface="ＭＳ Ｐゴシック" charset="0"/>
              </a:rPr>
              <a:pPr defTabSz="924458" eaLnBrk="1" hangingPunct="1"/>
              <a:t>81</a:t>
            </a:fld>
            <a:endParaRPr lang="en-US">
              <a:solidFill>
                <a:srgbClr val="000000"/>
              </a:solidFill>
              <a:cs typeface="ＭＳ Ｐゴシック" charset="0"/>
            </a:endParaRPr>
          </a:p>
        </p:txBody>
      </p:sp>
      <p:sp>
        <p:nvSpPr>
          <p:cNvPr id="73731" name="Rectangle 7"/>
          <p:cNvSpPr txBox="1">
            <a:spLocks noGrp="1" noChangeArrowheads="1"/>
          </p:cNvSpPr>
          <p:nvPr/>
        </p:nvSpPr>
        <p:spPr bwMode="auto">
          <a:xfrm>
            <a:off x="3970940" y="8829967"/>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1" tIns="46221" rIns="92441" bIns="46221" anchor="b"/>
          <a:lstStyle>
            <a:lvl1pPr defTabSz="931863" eaLnBrk="0" hangingPunct="0">
              <a:defRPr>
                <a:solidFill>
                  <a:schemeClr val="tx1"/>
                </a:solidFill>
                <a:latin typeface="Arial" charset="0"/>
                <a:ea typeface="ＭＳ Ｐゴシック" charset="0"/>
                <a:cs typeface="Arial" charset="0"/>
              </a:defRPr>
            </a:lvl1pPr>
            <a:lvl2pPr marL="742950" indent="-285750" defTabSz="931863" eaLnBrk="0" hangingPunct="0">
              <a:defRPr>
                <a:solidFill>
                  <a:schemeClr val="tx1"/>
                </a:solidFill>
                <a:latin typeface="Arial" charset="0"/>
                <a:ea typeface="Arial" charset="0"/>
                <a:cs typeface="Arial" charset="0"/>
              </a:defRPr>
            </a:lvl2pPr>
            <a:lvl3pPr marL="1143000" indent="-228600" defTabSz="931863" eaLnBrk="0" hangingPunct="0">
              <a:defRPr>
                <a:solidFill>
                  <a:schemeClr val="tx1"/>
                </a:solidFill>
                <a:latin typeface="Arial" charset="0"/>
                <a:ea typeface="Arial" charset="0"/>
                <a:cs typeface="Arial" charset="0"/>
              </a:defRPr>
            </a:lvl3pPr>
            <a:lvl4pPr marL="1600200" indent="-228600" defTabSz="931863" eaLnBrk="0" hangingPunct="0">
              <a:defRPr>
                <a:solidFill>
                  <a:schemeClr val="tx1"/>
                </a:solidFill>
                <a:latin typeface="Arial" charset="0"/>
                <a:ea typeface="Arial" charset="0"/>
                <a:cs typeface="Arial" charset="0"/>
              </a:defRPr>
            </a:lvl4pPr>
            <a:lvl5pPr marL="2057400" indent="-228600" defTabSz="931863" eaLnBrk="0" hangingPunct="0">
              <a:defRPr>
                <a:solidFill>
                  <a:schemeClr val="tx1"/>
                </a:solidFill>
                <a:latin typeface="Arial" charset="0"/>
                <a:ea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F7F5E412-8002-9C4B-98E1-180C6F5AC3F2}" type="slidenum">
              <a:rPr lang="en-US" sz="1200">
                <a:solidFill>
                  <a:srgbClr val="000000"/>
                </a:solidFill>
                <a:cs typeface="ＭＳ Ｐゴシック" charset="0"/>
              </a:rPr>
              <a:pPr algn="r" eaLnBrk="1" hangingPunct="1"/>
              <a:t>81</a:t>
            </a:fld>
            <a:endParaRPr lang="en-US" sz="1200">
              <a:solidFill>
                <a:srgbClr val="000000"/>
              </a:solidFill>
              <a:cs typeface="ＭＳ Ｐゴシック" charset="0"/>
            </a:endParaRPr>
          </a:p>
        </p:txBody>
      </p:sp>
      <p:sp>
        <p:nvSpPr>
          <p:cNvPr id="73732"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373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2" name="Date Placeholder 1"/>
          <p:cNvSpPr>
            <a:spLocks noGrp="1"/>
          </p:cNvSpPr>
          <p:nvPr>
            <p:ph type="dt" idx="10"/>
          </p:nvPr>
        </p:nvSpPr>
        <p:spPr/>
        <p:txBody>
          <a:bodyPr/>
          <a:lstStyle/>
          <a:p>
            <a:pPr>
              <a:defRPr/>
            </a:pPr>
            <a:fld id="{782AFC48-54DA-4774-91E1-2852BD0940F8}"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4296631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defTabSz="924458" eaLnBrk="1" hangingPunct="1"/>
            <a:fld id="{716B77DB-A551-3240-BBED-D67CB6FD19B0}" type="slidenum">
              <a:rPr lang="en-US">
                <a:solidFill>
                  <a:srgbClr val="000000"/>
                </a:solidFill>
                <a:cs typeface="ＭＳ Ｐゴシック" charset="0"/>
              </a:rPr>
              <a:pPr defTabSz="924458" eaLnBrk="1" hangingPunct="1"/>
              <a:t>82</a:t>
            </a:fld>
            <a:endParaRPr lang="en-US">
              <a:solidFill>
                <a:srgbClr val="000000"/>
              </a:solidFill>
              <a:cs typeface="ＭＳ Ｐゴシック" charset="0"/>
            </a:endParaRPr>
          </a:p>
        </p:txBody>
      </p:sp>
      <p:sp>
        <p:nvSpPr>
          <p:cNvPr id="74755" name="Rectangle 7"/>
          <p:cNvSpPr txBox="1">
            <a:spLocks noGrp="1" noChangeArrowheads="1"/>
          </p:cNvSpPr>
          <p:nvPr/>
        </p:nvSpPr>
        <p:spPr bwMode="auto">
          <a:xfrm>
            <a:off x="3970940" y="8829967"/>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1" tIns="46221" rIns="92441" bIns="46221" anchor="b"/>
          <a:lstStyle>
            <a:lvl1pPr defTabSz="931863" eaLnBrk="0" hangingPunct="0">
              <a:defRPr>
                <a:solidFill>
                  <a:schemeClr val="tx1"/>
                </a:solidFill>
                <a:latin typeface="Arial" charset="0"/>
                <a:ea typeface="ＭＳ Ｐゴシック" charset="0"/>
                <a:cs typeface="Arial" charset="0"/>
              </a:defRPr>
            </a:lvl1pPr>
            <a:lvl2pPr marL="742950" indent="-285750" defTabSz="931863" eaLnBrk="0" hangingPunct="0">
              <a:defRPr>
                <a:solidFill>
                  <a:schemeClr val="tx1"/>
                </a:solidFill>
                <a:latin typeface="Arial" charset="0"/>
                <a:ea typeface="Arial" charset="0"/>
                <a:cs typeface="Arial" charset="0"/>
              </a:defRPr>
            </a:lvl2pPr>
            <a:lvl3pPr marL="1143000" indent="-228600" defTabSz="931863" eaLnBrk="0" hangingPunct="0">
              <a:defRPr>
                <a:solidFill>
                  <a:schemeClr val="tx1"/>
                </a:solidFill>
                <a:latin typeface="Arial" charset="0"/>
                <a:ea typeface="Arial" charset="0"/>
                <a:cs typeface="Arial" charset="0"/>
              </a:defRPr>
            </a:lvl3pPr>
            <a:lvl4pPr marL="1600200" indent="-228600" defTabSz="931863" eaLnBrk="0" hangingPunct="0">
              <a:defRPr>
                <a:solidFill>
                  <a:schemeClr val="tx1"/>
                </a:solidFill>
                <a:latin typeface="Arial" charset="0"/>
                <a:ea typeface="Arial" charset="0"/>
                <a:cs typeface="Arial" charset="0"/>
              </a:defRPr>
            </a:lvl4pPr>
            <a:lvl5pPr marL="2057400" indent="-228600" defTabSz="931863" eaLnBrk="0" hangingPunct="0">
              <a:defRPr>
                <a:solidFill>
                  <a:schemeClr val="tx1"/>
                </a:solidFill>
                <a:latin typeface="Arial" charset="0"/>
                <a:ea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054DE10F-00B7-1E47-8EC9-74430FB35A90}" type="slidenum">
              <a:rPr lang="en-US" sz="1200">
                <a:solidFill>
                  <a:srgbClr val="000000"/>
                </a:solidFill>
                <a:cs typeface="ＭＳ Ｐゴシック" charset="0"/>
              </a:rPr>
              <a:pPr algn="r" eaLnBrk="1" hangingPunct="1"/>
              <a:t>82</a:t>
            </a:fld>
            <a:endParaRPr lang="en-US" sz="1200">
              <a:solidFill>
                <a:srgbClr val="000000"/>
              </a:solidFill>
              <a:cs typeface="ＭＳ Ｐゴシック" charset="0"/>
            </a:endParaRPr>
          </a:p>
        </p:txBody>
      </p:sp>
      <p:sp>
        <p:nvSpPr>
          <p:cNvPr id="7475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475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 name="Date Placeholder 1"/>
          <p:cNvSpPr>
            <a:spLocks noGrp="1"/>
          </p:cNvSpPr>
          <p:nvPr>
            <p:ph type="dt" idx="10"/>
          </p:nvPr>
        </p:nvSpPr>
        <p:spPr/>
        <p:txBody>
          <a:bodyPr/>
          <a:lstStyle/>
          <a:p>
            <a:pPr>
              <a:defRPr/>
            </a:pPr>
            <a:fld id="{493A7B8D-8B14-4A9F-9E92-DE022474985E}"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345903243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defTabSz="924458" eaLnBrk="1" hangingPunct="1"/>
            <a:fld id="{11630F5A-221D-834E-889F-AAAA6E3BCE59}" type="slidenum">
              <a:rPr lang="en-US">
                <a:solidFill>
                  <a:srgbClr val="000000"/>
                </a:solidFill>
                <a:cs typeface="ＭＳ Ｐゴシック" charset="0"/>
              </a:rPr>
              <a:pPr defTabSz="924458" eaLnBrk="1" hangingPunct="1"/>
              <a:t>83</a:t>
            </a:fld>
            <a:endParaRPr lang="en-US">
              <a:solidFill>
                <a:srgbClr val="000000"/>
              </a:solidFill>
              <a:cs typeface="ＭＳ Ｐゴシック" charset="0"/>
            </a:endParaRPr>
          </a:p>
        </p:txBody>
      </p:sp>
      <p:sp>
        <p:nvSpPr>
          <p:cNvPr id="2" name="Date Placeholder 1"/>
          <p:cNvSpPr>
            <a:spLocks noGrp="1"/>
          </p:cNvSpPr>
          <p:nvPr>
            <p:ph type="dt" idx="10"/>
          </p:nvPr>
        </p:nvSpPr>
        <p:spPr/>
        <p:txBody>
          <a:bodyPr/>
          <a:lstStyle/>
          <a:p>
            <a:pPr>
              <a:defRPr/>
            </a:pPr>
            <a:fld id="{11D40535-0738-4386-9AE8-1B16886A6EA0}"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72294899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84</a:t>
            </a:fld>
            <a:endParaRPr lang="en-US"/>
          </a:p>
        </p:txBody>
      </p:sp>
      <p:sp>
        <p:nvSpPr>
          <p:cNvPr id="5" name="Date Placeholder 4"/>
          <p:cNvSpPr>
            <a:spLocks noGrp="1"/>
          </p:cNvSpPr>
          <p:nvPr>
            <p:ph type="dt" idx="11"/>
          </p:nvPr>
        </p:nvSpPr>
        <p:spPr/>
        <p:txBody>
          <a:bodyPr/>
          <a:lstStyle/>
          <a:p>
            <a:pPr>
              <a:defRPr/>
            </a:pPr>
            <a:fld id="{D018C111-F135-4C38-9762-E185E4E376F4}" type="datetime9">
              <a:rPr lang="en-US" smtClean="0"/>
              <a:t>2/5/2018 12:59:50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8087523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defTabSz="924458" eaLnBrk="1" hangingPunct="1"/>
            <a:fld id="{F3F1D2D2-B7F3-5740-BDE8-CFC83AFFE4E8}" type="slidenum">
              <a:rPr lang="en-US">
                <a:solidFill>
                  <a:srgbClr val="000000"/>
                </a:solidFill>
                <a:cs typeface="ＭＳ Ｐゴシック" charset="0"/>
              </a:rPr>
              <a:pPr defTabSz="924458" eaLnBrk="1" hangingPunct="1"/>
              <a:t>85</a:t>
            </a:fld>
            <a:endParaRPr lang="en-US">
              <a:solidFill>
                <a:srgbClr val="000000"/>
              </a:solidFill>
              <a:cs typeface="ＭＳ Ｐゴシック" charset="0"/>
            </a:endParaRPr>
          </a:p>
        </p:txBody>
      </p:sp>
      <p:sp>
        <p:nvSpPr>
          <p:cNvPr id="2" name="Date Placeholder 1"/>
          <p:cNvSpPr>
            <a:spLocks noGrp="1"/>
          </p:cNvSpPr>
          <p:nvPr>
            <p:ph type="dt" idx="10"/>
          </p:nvPr>
        </p:nvSpPr>
        <p:spPr/>
        <p:txBody>
          <a:bodyPr/>
          <a:lstStyle/>
          <a:p>
            <a:pPr>
              <a:defRPr/>
            </a:pPr>
            <a:fld id="{249827C7-6692-41ED-BC4B-78147E824B4F}"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31835808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86</a:t>
            </a:fld>
            <a:endParaRPr lang="en-US"/>
          </a:p>
        </p:txBody>
      </p:sp>
      <p:sp>
        <p:nvSpPr>
          <p:cNvPr id="5" name="Date Placeholder 4"/>
          <p:cNvSpPr>
            <a:spLocks noGrp="1"/>
          </p:cNvSpPr>
          <p:nvPr>
            <p:ph type="dt" idx="11"/>
          </p:nvPr>
        </p:nvSpPr>
        <p:spPr/>
        <p:txBody>
          <a:bodyPr/>
          <a:lstStyle/>
          <a:p>
            <a:pPr>
              <a:defRPr/>
            </a:pPr>
            <a:fld id="{5FD8AA08-77FD-4CDD-B8AB-D1012E36C8A5}" type="datetime9">
              <a:rPr lang="en-US" smtClean="0"/>
              <a:t>2/5/2018 12:59:50 PM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4781135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2F6F3F5-CCEF-F84F-B77B-9874C6E23DEB}" type="slidenum">
              <a:rPr lang="en-US">
                <a:latin typeface="Calibri" charset="0"/>
                <a:cs typeface="ＭＳ Ｐゴシック" charset="0"/>
              </a:rPr>
              <a:pPr eaLnBrk="1" hangingPunct="1"/>
              <a:t>87</a:t>
            </a:fld>
            <a:endParaRPr lang="en-US">
              <a:latin typeface="Calibri" charset="0"/>
              <a:cs typeface="ＭＳ Ｐゴシック" charset="0"/>
            </a:endParaRPr>
          </a:p>
        </p:txBody>
      </p:sp>
      <p:sp>
        <p:nvSpPr>
          <p:cNvPr id="2" name="Date Placeholder 1"/>
          <p:cNvSpPr>
            <a:spLocks noGrp="1"/>
          </p:cNvSpPr>
          <p:nvPr>
            <p:ph type="dt" idx="10"/>
          </p:nvPr>
        </p:nvSpPr>
        <p:spPr/>
        <p:txBody>
          <a:bodyPr/>
          <a:lstStyle/>
          <a:p>
            <a:pPr>
              <a:defRPr/>
            </a:pPr>
            <a:fld id="{196797B3-5504-4D02-9D78-1076B73D8389}"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13474352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854" eaLnBrk="0" hangingPunct="0">
              <a:defRPr>
                <a:solidFill>
                  <a:schemeClr val="tx1"/>
                </a:solidFill>
                <a:latin typeface="Arial" charset="0"/>
                <a:ea typeface="ＭＳ Ｐゴシック" charset="0"/>
                <a:cs typeface="Arial" charset="0"/>
              </a:defRPr>
            </a:lvl1pPr>
            <a:lvl2pPr marL="751122" indent="-288893" defTabSz="922854" eaLnBrk="0" hangingPunct="0">
              <a:defRPr>
                <a:solidFill>
                  <a:schemeClr val="tx1"/>
                </a:solidFill>
                <a:latin typeface="Arial" charset="0"/>
                <a:ea typeface="Arial" charset="0"/>
                <a:cs typeface="Arial" charset="0"/>
              </a:defRPr>
            </a:lvl2pPr>
            <a:lvl3pPr marL="1155573" indent="-231115" defTabSz="922854" eaLnBrk="0" hangingPunct="0">
              <a:defRPr>
                <a:solidFill>
                  <a:schemeClr val="tx1"/>
                </a:solidFill>
                <a:latin typeface="Arial" charset="0"/>
                <a:ea typeface="Arial" charset="0"/>
                <a:cs typeface="Arial" charset="0"/>
              </a:defRPr>
            </a:lvl3pPr>
            <a:lvl4pPr marL="1617802" indent="-231115" defTabSz="922854" eaLnBrk="0" hangingPunct="0">
              <a:defRPr>
                <a:solidFill>
                  <a:schemeClr val="tx1"/>
                </a:solidFill>
                <a:latin typeface="Arial" charset="0"/>
                <a:ea typeface="Arial" charset="0"/>
                <a:cs typeface="Arial" charset="0"/>
              </a:defRPr>
            </a:lvl4pPr>
            <a:lvl5pPr marL="2080031" indent="-231115" defTabSz="922854" eaLnBrk="0" hangingPunct="0">
              <a:defRPr>
                <a:solidFill>
                  <a:schemeClr val="tx1"/>
                </a:solidFill>
                <a:latin typeface="Arial" charset="0"/>
                <a:ea typeface="Arial" charset="0"/>
                <a:cs typeface="Arial" charset="0"/>
              </a:defRPr>
            </a:lvl5pPr>
            <a:lvl6pPr marL="2542261" indent="-231115" defTabSz="922854" eaLnBrk="0" fontAlgn="base" hangingPunct="0">
              <a:spcBef>
                <a:spcPct val="0"/>
              </a:spcBef>
              <a:spcAft>
                <a:spcPct val="0"/>
              </a:spcAft>
              <a:defRPr>
                <a:solidFill>
                  <a:schemeClr val="tx1"/>
                </a:solidFill>
                <a:latin typeface="Arial" charset="0"/>
                <a:ea typeface="Arial" charset="0"/>
                <a:cs typeface="Arial" charset="0"/>
              </a:defRPr>
            </a:lvl6pPr>
            <a:lvl7pPr marL="3004490" indent="-231115" defTabSz="922854" eaLnBrk="0" fontAlgn="base" hangingPunct="0">
              <a:spcBef>
                <a:spcPct val="0"/>
              </a:spcBef>
              <a:spcAft>
                <a:spcPct val="0"/>
              </a:spcAft>
              <a:defRPr>
                <a:solidFill>
                  <a:schemeClr val="tx1"/>
                </a:solidFill>
                <a:latin typeface="Arial" charset="0"/>
                <a:ea typeface="Arial" charset="0"/>
                <a:cs typeface="Arial" charset="0"/>
              </a:defRPr>
            </a:lvl7pPr>
            <a:lvl8pPr marL="3466719" indent="-231115" defTabSz="922854" eaLnBrk="0" fontAlgn="base" hangingPunct="0">
              <a:spcBef>
                <a:spcPct val="0"/>
              </a:spcBef>
              <a:spcAft>
                <a:spcPct val="0"/>
              </a:spcAft>
              <a:defRPr>
                <a:solidFill>
                  <a:schemeClr val="tx1"/>
                </a:solidFill>
                <a:latin typeface="Arial" charset="0"/>
                <a:ea typeface="Arial" charset="0"/>
                <a:cs typeface="Arial" charset="0"/>
              </a:defRPr>
            </a:lvl8pPr>
            <a:lvl9pPr marL="3928948" indent="-231115" defTabSz="922854"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235F32-E939-E640-ACC8-336DCE24487E}" type="slidenum">
              <a:rPr lang="en-US">
                <a:cs typeface="ＭＳ Ｐゴシック" charset="0"/>
              </a:rPr>
              <a:pPr eaLnBrk="1" hangingPunct="1"/>
              <a:t>88</a:t>
            </a:fld>
            <a:endParaRPr lang="en-US">
              <a:cs typeface="ＭＳ Ｐゴシック"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2" name="Date Placeholder 1"/>
          <p:cNvSpPr>
            <a:spLocks noGrp="1"/>
          </p:cNvSpPr>
          <p:nvPr>
            <p:ph type="dt" idx="10"/>
          </p:nvPr>
        </p:nvSpPr>
        <p:spPr/>
        <p:txBody>
          <a:bodyPr/>
          <a:lstStyle/>
          <a:p>
            <a:pPr>
              <a:defRPr/>
            </a:pPr>
            <a:fld id="{5AB7BA77-BA59-4481-99DE-76E892AECDEF}"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5978392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878" eaLnBrk="0" hangingPunct="0">
              <a:defRPr>
                <a:solidFill>
                  <a:schemeClr val="tx1"/>
                </a:solidFill>
                <a:latin typeface="Arial" charset="0"/>
                <a:ea typeface="ＭＳ Ｐゴシック" charset="0"/>
                <a:cs typeface="Arial" charset="0"/>
              </a:defRPr>
            </a:lvl1pPr>
            <a:lvl2pPr marL="751122" indent="-288893" defTabSz="930878" eaLnBrk="0" hangingPunct="0">
              <a:defRPr>
                <a:solidFill>
                  <a:schemeClr val="tx1"/>
                </a:solidFill>
                <a:latin typeface="Arial" charset="0"/>
                <a:ea typeface="Arial" charset="0"/>
                <a:cs typeface="Arial" charset="0"/>
              </a:defRPr>
            </a:lvl2pPr>
            <a:lvl3pPr marL="1155573" indent="-231115" defTabSz="930878" eaLnBrk="0" hangingPunct="0">
              <a:defRPr>
                <a:solidFill>
                  <a:schemeClr val="tx1"/>
                </a:solidFill>
                <a:latin typeface="Arial" charset="0"/>
                <a:ea typeface="Arial" charset="0"/>
                <a:cs typeface="Arial" charset="0"/>
              </a:defRPr>
            </a:lvl3pPr>
            <a:lvl4pPr marL="1617802" indent="-231115" defTabSz="930878" eaLnBrk="0" hangingPunct="0">
              <a:defRPr>
                <a:solidFill>
                  <a:schemeClr val="tx1"/>
                </a:solidFill>
                <a:latin typeface="Arial" charset="0"/>
                <a:ea typeface="Arial" charset="0"/>
                <a:cs typeface="Arial" charset="0"/>
              </a:defRPr>
            </a:lvl4pPr>
            <a:lvl5pPr marL="2080031" indent="-231115" defTabSz="930878" eaLnBrk="0" hangingPunct="0">
              <a:defRPr>
                <a:solidFill>
                  <a:schemeClr val="tx1"/>
                </a:solidFill>
                <a:latin typeface="Arial" charset="0"/>
                <a:ea typeface="Arial" charset="0"/>
                <a:cs typeface="Arial" charset="0"/>
              </a:defRPr>
            </a:lvl5pPr>
            <a:lvl6pPr marL="2542261" indent="-231115" defTabSz="930878" eaLnBrk="0" fontAlgn="base" hangingPunct="0">
              <a:spcBef>
                <a:spcPct val="0"/>
              </a:spcBef>
              <a:spcAft>
                <a:spcPct val="0"/>
              </a:spcAft>
              <a:defRPr>
                <a:solidFill>
                  <a:schemeClr val="tx1"/>
                </a:solidFill>
                <a:latin typeface="Arial" charset="0"/>
                <a:ea typeface="Arial" charset="0"/>
                <a:cs typeface="Arial" charset="0"/>
              </a:defRPr>
            </a:lvl6pPr>
            <a:lvl7pPr marL="3004490" indent="-231115" defTabSz="930878" eaLnBrk="0" fontAlgn="base" hangingPunct="0">
              <a:spcBef>
                <a:spcPct val="0"/>
              </a:spcBef>
              <a:spcAft>
                <a:spcPct val="0"/>
              </a:spcAft>
              <a:defRPr>
                <a:solidFill>
                  <a:schemeClr val="tx1"/>
                </a:solidFill>
                <a:latin typeface="Arial" charset="0"/>
                <a:ea typeface="Arial" charset="0"/>
                <a:cs typeface="Arial" charset="0"/>
              </a:defRPr>
            </a:lvl7pPr>
            <a:lvl8pPr marL="3466719" indent="-231115" defTabSz="930878" eaLnBrk="0" fontAlgn="base" hangingPunct="0">
              <a:spcBef>
                <a:spcPct val="0"/>
              </a:spcBef>
              <a:spcAft>
                <a:spcPct val="0"/>
              </a:spcAft>
              <a:defRPr>
                <a:solidFill>
                  <a:schemeClr val="tx1"/>
                </a:solidFill>
                <a:latin typeface="Arial" charset="0"/>
                <a:ea typeface="Arial" charset="0"/>
                <a:cs typeface="Arial" charset="0"/>
              </a:defRPr>
            </a:lvl8pPr>
            <a:lvl9pPr marL="3928948" indent="-231115" defTabSz="93087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7814661-20D3-B74F-AB61-D1AEEE517647}" type="slidenum">
              <a:rPr lang="en-US">
                <a:solidFill>
                  <a:srgbClr val="000000"/>
                </a:solidFill>
                <a:cs typeface="ＭＳ Ｐゴシック" charset="0"/>
              </a:rPr>
              <a:pPr eaLnBrk="1" hangingPunct="1"/>
              <a:t>89</a:t>
            </a:fld>
            <a:endParaRPr lang="en-US">
              <a:solidFill>
                <a:srgbClr val="000000"/>
              </a:solidFill>
              <a:cs typeface="ＭＳ Ｐゴシック"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2" name="Date Placeholder 1"/>
          <p:cNvSpPr>
            <a:spLocks noGrp="1"/>
          </p:cNvSpPr>
          <p:nvPr>
            <p:ph type="dt" idx="10"/>
          </p:nvPr>
        </p:nvSpPr>
        <p:spPr/>
        <p:txBody>
          <a:bodyPr/>
          <a:lstStyle/>
          <a:p>
            <a:pPr>
              <a:defRPr/>
            </a:pPr>
            <a:fld id="{647770CC-3B85-4218-8B15-C4699579839E}"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801561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9163"/>
            <a:endParaRPr lang="en-US" dirty="0"/>
          </a:p>
        </p:txBody>
      </p:sp>
      <p:sp>
        <p:nvSpPr>
          <p:cNvPr id="126979"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7B4E34-695C-4C1D-8B34-815C63D05A1F}" type="datetime9">
              <a:rPr lang="en-US" sz="1200" smtClean="0">
                <a:latin typeface="Georgia" charset="0"/>
                <a:cs typeface="Arial" charset="0"/>
              </a:rPr>
              <a:t>2/5/2018 12:59:49 PM</a:t>
            </a:fld>
            <a:endParaRPr lang="en-US" sz="1200">
              <a:latin typeface="Georgia" charset="0"/>
              <a:cs typeface="Arial" charset="0"/>
            </a:endParaRPr>
          </a:p>
        </p:txBody>
      </p:sp>
      <p:sp>
        <p:nvSpPr>
          <p:cNvPr id="5" name="Footer Placeholder 4"/>
          <p:cNvSpPr>
            <a:spLocks noGrp="1"/>
          </p:cNvSpPr>
          <p:nvPr>
            <p:ph type="ftr" sz="quarter" idx="4"/>
          </p:nvPr>
        </p:nvSpPr>
        <p:spPr/>
        <p:txBody>
          <a:bodyPr/>
          <a:lstStyle/>
          <a:p>
            <a:pPr>
              <a:defRPr/>
            </a:pPr>
            <a:r>
              <a:rPr lang="en-US" smtClean="0"/>
              <a:t>DE-PBS Cadre Meeting</a:t>
            </a:r>
            <a:endParaRPr lang="en-US"/>
          </a:p>
        </p:txBody>
      </p:sp>
      <p:sp>
        <p:nvSpPr>
          <p:cNvPr id="126981" name="Slide Number Placeholder 5"/>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33E274-2328-5143-B7C6-58AE2FBDC7AE}" type="slidenum">
              <a:rPr lang="en-US" sz="1200">
                <a:latin typeface="Georgia" charset="0"/>
                <a:cs typeface="Arial" charset="0"/>
              </a:rPr>
              <a:pPr eaLnBrk="1" hangingPunct="1"/>
              <a:t>9</a:t>
            </a:fld>
            <a:endParaRPr lang="en-US" sz="1200">
              <a:latin typeface="Georgia" charset="0"/>
              <a:cs typeface="Arial" charset="0"/>
            </a:endParaRPr>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41705269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299F081-070F-C84A-9D6B-BBA82A92B6F1}" type="slidenum">
              <a:rPr lang="en-US">
                <a:latin typeface="Calibri" charset="0"/>
                <a:cs typeface="ＭＳ Ｐゴシック" charset="0"/>
              </a:rPr>
              <a:pPr eaLnBrk="1" hangingPunct="1"/>
              <a:t>90</a:t>
            </a:fld>
            <a:endParaRPr lang="en-US">
              <a:latin typeface="Calibri" charset="0"/>
              <a:cs typeface="ＭＳ Ｐゴシック" charset="0"/>
            </a:endParaRPr>
          </a:p>
        </p:txBody>
      </p:sp>
      <p:sp>
        <p:nvSpPr>
          <p:cNvPr id="2" name="Date Placeholder 1"/>
          <p:cNvSpPr>
            <a:spLocks noGrp="1"/>
          </p:cNvSpPr>
          <p:nvPr>
            <p:ph type="dt" idx="10"/>
          </p:nvPr>
        </p:nvSpPr>
        <p:spPr/>
        <p:txBody>
          <a:bodyPr/>
          <a:lstStyle/>
          <a:p>
            <a:pPr>
              <a:defRPr/>
            </a:pPr>
            <a:fld id="{0B6F76CA-F89F-4961-AE8E-ACCC6E76D99B}"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14346483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8F88C10-FD15-654E-A295-C7D3FD765525}" type="slidenum">
              <a:rPr lang="en-US">
                <a:latin typeface="Calibri" charset="0"/>
                <a:cs typeface="ＭＳ Ｐゴシック" charset="0"/>
              </a:rPr>
              <a:pPr eaLnBrk="1" hangingPunct="1"/>
              <a:t>91</a:t>
            </a:fld>
            <a:endParaRPr lang="en-US">
              <a:latin typeface="Calibri" charset="0"/>
              <a:cs typeface="ＭＳ Ｐゴシック" charset="0"/>
            </a:endParaRPr>
          </a:p>
        </p:txBody>
      </p:sp>
      <p:sp>
        <p:nvSpPr>
          <p:cNvPr id="2" name="Date Placeholder 1"/>
          <p:cNvSpPr>
            <a:spLocks noGrp="1"/>
          </p:cNvSpPr>
          <p:nvPr>
            <p:ph type="dt" idx="10"/>
          </p:nvPr>
        </p:nvSpPr>
        <p:spPr/>
        <p:txBody>
          <a:bodyPr/>
          <a:lstStyle/>
          <a:p>
            <a:pPr>
              <a:defRPr/>
            </a:pPr>
            <a:fld id="{1BF8CB2A-C34B-4213-A693-6AD34F0C1C11}"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16288635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854" eaLnBrk="0" hangingPunct="0">
              <a:defRPr>
                <a:solidFill>
                  <a:schemeClr val="tx1"/>
                </a:solidFill>
                <a:latin typeface="Arial" charset="0"/>
                <a:ea typeface="ＭＳ Ｐゴシック" charset="0"/>
                <a:cs typeface="Arial" charset="0"/>
              </a:defRPr>
            </a:lvl1pPr>
            <a:lvl2pPr marL="751122" indent="-288893" defTabSz="922854" eaLnBrk="0" hangingPunct="0">
              <a:defRPr>
                <a:solidFill>
                  <a:schemeClr val="tx1"/>
                </a:solidFill>
                <a:latin typeface="Arial" charset="0"/>
                <a:ea typeface="Arial" charset="0"/>
                <a:cs typeface="Arial" charset="0"/>
              </a:defRPr>
            </a:lvl2pPr>
            <a:lvl3pPr marL="1155573" indent="-231115" defTabSz="922854" eaLnBrk="0" hangingPunct="0">
              <a:defRPr>
                <a:solidFill>
                  <a:schemeClr val="tx1"/>
                </a:solidFill>
                <a:latin typeface="Arial" charset="0"/>
                <a:ea typeface="Arial" charset="0"/>
                <a:cs typeface="Arial" charset="0"/>
              </a:defRPr>
            </a:lvl3pPr>
            <a:lvl4pPr marL="1617802" indent="-231115" defTabSz="922854" eaLnBrk="0" hangingPunct="0">
              <a:defRPr>
                <a:solidFill>
                  <a:schemeClr val="tx1"/>
                </a:solidFill>
                <a:latin typeface="Arial" charset="0"/>
                <a:ea typeface="Arial" charset="0"/>
                <a:cs typeface="Arial" charset="0"/>
              </a:defRPr>
            </a:lvl4pPr>
            <a:lvl5pPr marL="2080031" indent="-231115" defTabSz="922854" eaLnBrk="0" hangingPunct="0">
              <a:defRPr>
                <a:solidFill>
                  <a:schemeClr val="tx1"/>
                </a:solidFill>
                <a:latin typeface="Arial" charset="0"/>
                <a:ea typeface="Arial" charset="0"/>
                <a:cs typeface="Arial" charset="0"/>
              </a:defRPr>
            </a:lvl5pPr>
            <a:lvl6pPr marL="2542261" indent="-231115" defTabSz="922854" eaLnBrk="0" fontAlgn="base" hangingPunct="0">
              <a:spcBef>
                <a:spcPct val="0"/>
              </a:spcBef>
              <a:spcAft>
                <a:spcPct val="0"/>
              </a:spcAft>
              <a:defRPr>
                <a:solidFill>
                  <a:schemeClr val="tx1"/>
                </a:solidFill>
                <a:latin typeface="Arial" charset="0"/>
                <a:ea typeface="Arial" charset="0"/>
                <a:cs typeface="Arial" charset="0"/>
              </a:defRPr>
            </a:lvl6pPr>
            <a:lvl7pPr marL="3004490" indent="-231115" defTabSz="922854" eaLnBrk="0" fontAlgn="base" hangingPunct="0">
              <a:spcBef>
                <a:spcPct val="0"/>
              </a:spcBef>
              <a:spcAft>
                <a:spcPct val="0"/>
              </a:spcAft>
              <a:defRPr>
                <a:solidFill>
                  <a:schemeClr val="tx1"/>
                </a:solidFill>
                <a:latin typeface="Arial" charset="0"/>
                <a:ea typeface="Arial" charset="0"/>
                <a:cs typeface="Arial" charset="0"/>
              </a:defRPr>
            </a:lvl7pPr>
            <a:lvl8pPr marL="3466719" indent="-231115" defTabSz="922854" eaLnBrk="0" fontAlgn="base" hangingPunct="0">
              <a:spcBef>
                <a:spcPct val="0"/>
              </a:spcBef>
              <a:spcAft>
                <a:spcPct val="0"/>
              </a:spcAft>
              <a:defRPr>
                <a:solidFill>
                  <a:schemeClr val="tx1"/>
                </a:solidFill>
                <a:latin typeface="Arial" charset="0"/>
                <a:ea typeface="Arial" charset="0"/>
                <a:cs typeface="Arial" charset="0"/>
              </a:defRPr>
            </a:lvl8pPr>
            <a:lvl9pPr marL="3928948" indent="-231115" defTabSz="922854"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F1FC736-6090-DE4D-92BC-9399E65D4910}" type="slidenum">
              <a:rPr lang="en-US">
                <a:cs typeface="ＭＳ Ｐゴシック" charset="0"/>
              </a:rPr>
              <a:pPr eaLnBrk="1" hangingPunct="1"/>
              <a:t>92</a:t>
            </a:fld>
            <a:endParaRPr lang="en-US">
              <a:cs typeface="ＭＳ Ｐゴシック"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 name="Date Placeholder 1"/>
          <p:cNvSpPr>
            <a:spLocks noGrp="1"/>
          </p:cNvSpPr>
          <p:nvPr>
            <p:ph type="dt" idx="10"/>
          </p:nvPr>
        </p:nvSpPr>
        <p:spPr/>
        <p:txBody>
          <a:bodyPr/>
          <a:lstStyle/>
          <a:p>
            <a:pPr>
              <a:defRPr/>
            </a:pPr>
            <a:fld id="{7AC60BB0-8251-4E81-9835-E7420FA3B5EB}"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16586840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51107" indent="-288887" eaLnBrk="0" hangingPunct="0">
              <a:defRPr>
                <a:solidFill>
                  <a:schemeClr val="tx1"/>
                </a:solidFill>
                <a:latin typeface="Arial" charset="0"/>
                <a:ea typeface="Arial" charset="0"/>
                <a:cs typeface="Arial" charset="0"/>
              </a:defRPr>
            </a:lvl2pPr>
            <a:lvl3pPr marL="1155550" indent="-231111" eaLnBrk="0" hangingPunct="0">
              <a:defRPr>
                <a:solidFill>
                  <a:schemeClr val="tx1"/>
                </a:solidFill>
                <a:latin typeface="Arial" charset="0"/>
                <a:ea typeface="Arial" charset="0"/>
                <a:cs typeface="Arial" charset="0"/>
              </a:defRPr>
            </a:lvl3pPr>
            <a:lvl4pPr marL="1617770" indent="-231111" eaLnBrk="0" hangingPunct="0">
              <a:defRPr>
                <a:solidFill>
                  <a:schemeClr val="tx1"/>
                </a:solidFill>
                <a:latin typeface="Arial" charset="0"/>
                <a:ea typeface="Arial" charset="0"/>
                <a:cs typeface="Arial" charset="0"/>
              </a:defRPr>
            </a:lvl4pPr>
            <a:lvl5pPr marL="2079990" indent="-231111" eaLnBrk="0" hangingPunct="0">
              <a:defRPr>
                <a:solidFill>
                  <a:schemeClr val="tx1"/>
                </a:solidFill>
                <a:latin typeface="Arial" charset="0"/>
                <a:ea typeface="Arial" charset="0"/>
                <a:cs typeface="Arial" charset="0"/>
              </a:defRPr>
            </a:lvl5pPr>
            <a:lvl6pPr marL="2542210" indent="-231111" eaLnBrk="0" fontAlgn="base" hangingPunct="0">
              <a:spcBef>
                <a:spcPct val="0"/>
              </a:spcBef>
              <a:spcAft>
                <a:spcPct val="0"/>
              </a:spcAft>
              <a:defRPr>
                <a:solidFill>
                  <a:schemeClr val="tx1"/>
                </a:solidFill>
                <a:latin typeface="Arial" charset="0"/>
                <a:ea typeface="Arial" charset="0"/>
                <a:cs typeface="Arial" charset="0"/>
              </a:defRPr>
            </a:lvl6pPr>
            <a:lvl7pPr marL="3004430" indent="-231111" eaLnBrk="0" fontAlgn="base" hangingPunct="0">
              <a:spcBef>
                <a:spcPct val="0"/>
              </a:spcBef>
              <a:spcAft>
                <a:spcPct val="0"/>
              </a:spcAft>
              <a:defRPr>
                <a:solidFill>
                  <a:schemeClr val="tx1"/>
                </a:solidFill>
                <a:latin typeface="Arial" charset="0"/>
                <a:ea typeface="Arial" charset="0"/>
                <a:cs typeface="Arial" charset="0"/>
              </a:defRPr>
            </a:lvl7pPr>
            <a:lvl8pPr marL="3466650" indent="-231111" eaLnBrk="0" fontAlgn="base" hangingPunct="0">
              <a:spcBef>
                <a:spcPct val="0"/>
              </a:spcBef>
              <a:spcAft>
                <a:spcPct val="0"/>
              </a:spcAft>
              <a:defRPr>
                <a:solidFill>
                  <a:schemeClr val="tx1"/>
                </a:solidFill>
                <a:latin typeface="Arial" charset="0"/>
                <a:ea typeface="Arial" charset="0"/>
                <a:cs typeface="Arial" charset="0"/>
              </a:defRPr>
            </a:lvl8pPr>
            <a:lvl9pPr marL="3928869" indent="-23111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4B8EF29-8B09-934C-91A0-C2AA1DE94E60}" type="slidenum">
              <a:rPr lang="en-US">
                <a:solidFill>
                  <a:prstClr val="black"/>
                </a:solidFill>
                <a:latin typeface="Calibri" charset="0"/>
              </a:rPr>
              <a:pPr eaLnBrk="1" hangingPunct="1"/>
              <a:t>93</a:t>
            </a:fld>
            <a:endParaRPr lang="en-US">
              <a:solidFill>
                <a:prstClr val="black"/>
              </a:solidFill>
              <a:latin typeface="Calibri" charset="0"/>
            </a:endParaRPr>
          </a:p>
        </p:txBody>
      </p:sp>
      <p:sp>
        <p:nvSpPr>
          <p:cNvPr id="2" name="Date Placeholder 1"/>
          <p:cNvSpPr>
            <a:spLocks noGrp="1"/>
          </p:cNvSpPr>
          <p:nvPr>
            <p:ph type="dt" idx="10"/>
          </p:nvPr>
        </p:nvSpPr>
        <p:spPr/>
        <p:txBody>
          <a:bodyPr/>
          <a:lstStyle/>
          <a:p>
            <a:pPr>
              <a:defRPr/>
            </a:pPr>
            <a:fld id="{2BB64BE2-AAC3-4ADB-B30E-F4239025EE08}"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557188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16434" eaLnBrk="0" hangingPunct="0">
              <a:defRPr>
                <a:solidFill>
                  <a:schemeClr val="tx1"/>
                </a:solidFill>
                <a:latin typeface="Arial" charset="0"/>
                <a:ea typeface="ＭＳ Ｐゴシック" charset="0"/>
                <a:cs typeface="Arial" charset="0"/>
              </a:defRPr>
            </a:lvl1pPr>
            <a:lvl2pPr marL="751122" indent="-288893" defTabSz="916434" eaLnBrk="0" hangingPunct="0">
              <a:defRPr>
                <a:solidFill>
                  <a:schemeClr val="tx1"/>
                </a:solidFill>
                <a:latin typeface="Arial" charset="0"/>
                <a:ea typeface="Arial" charset="0"/>
                <a:cs typeface="Arial" charset="0"/>
              </a:defRPr>
            </a:lvl2pPr>
            <a:lvl3pPr marL="1155573" indent="-231115" defTabSz="916434" eaLnBrk="0" hangingPunct="0">
              <a:defRPr>
                <a:solidFill>
                  <a:schemeClr val="tx1"/>
                </a:solidFill>
                <a:latin typeface="Arial" charset="0"/>
                <a:ea typeface="Arial" charset="0"/>
                <a:cs typeface="Arial" charset="0"/>
              </a:defRPr>
            </a:lvl3pPr>
            <a:lvl4pPr marL="1617802" indent="-231115" defTabSz="916434" eaLnBrk="0" hangingPunct="0">
              <a:defRPr>
                <a:solidFill>
                  <a:schemeClr val="tx1"/>
                </a:solidFill>
                <a:latin typeface="Arial" charset="0"/>
                <a:ea typeface="Arial" charset="0"/>
                <a:cs typeface="Arial" charset="0"/>
              </a:defRPr>
            </a:lvl4pPr>
            <a:lvl5pPr marL="2080031" indent="-231115" defTabSz="916434" eaLnBrk="0" hangingPunct="0">
              <a:defRPr>
                <a:solidFill>
                  <a:schemeClr val="tx1"/>
                </a:solidFill>
                <a:latin typeface="Arial" charset="0"/>
                <a:ea typeface="Arial" charset="0"/>
                <a:cs typeface="Arial" charset="0"/>
              </a:defRPr>
            </a:lvl5pPr>
            <a:lvl6pPr marL="2542261" indent="-231115" defTabSz="916434" eaLnBrk="0" fontAlgn="base" hangingPunct="0">
              <a:spcBef>
                <a:spcPct val="0"/>
              </a:spcBef>
              <a:spcAft>
                <a:spcPct val="0"/>
              </a:spcAft>
              <a:defRPr>
                <a:solidFill>
                  <a:schemeClr val="tx1"/>
                </a:solidFill>
                <a:latin typeface="Arial" charset="0"/>
                <a:ea typeface="Arial" charset="0"/>
                <a:cs typeface="Arial" charset="0"/>
              </a:defRPr>
            </a:lvl6pPr>
            <a:lvl7pPr marL="3004490" indent="-231115" defTabSz="916434" eaLnBrk="0" fontAlgn="base" hangingPunct="0">
              <a:spcBef>
                <a:spcPct val="0"/>
              </a:spcBef>
              <a:spcAft>
                <a:spcPct val="0"/>
              </a:spcAft>
              <a:defRPr>
                <a:solidFill>
                  <a:schemeClr val="tx1"/>
                </a:solidFill>
                <a:latin typeface="Arial" charset="0"/>
                <a:ea typeface="Arial" charset="0"/>
                <a:cs typeface="Arial" charset="0"/>
              </a:defRPr>
            </a:lvl7pPr>
            <a:lvl8pPr marL="3466719" indent="-231115" defTabSz="916434" eaLnBrk="0" fontAlgn="base" hangingPunct="0">
              <a:spcBef>
                <a:spcPct val="0"/>
              </a:spcBef>
              <a:spcAft>
                <a:spcPct val="0"/>
              </a:spcAft>
              <a:defRPr>
                <a:solidFill>
                  <a:schemeClr val="tx1"/>
                </a:solidFill>
                <a:latin typeface="Arial" charset="0"/>
                <a:ea typeface="Arial" charset="0"/>
                <a:cs typeface="Arial" charset="0"/>
              </a:defRPr>
            </a:lvl8pPr>
            <a:lvl9pPr marL="3928948" indent="-231115" defTabSz="916434"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a:solidFill>
                  <a:srgbClr val="000000"/>
                </a:solidFill>
                <a:cs typeface="ＭＳ Ｐゴシック" charset="0"/>
              </a:rPr>
              <a:t>From Hawken, Pettersson, Mootz, and Anderson (2005). Copyright by The Guilford Press. Permission to reproduce this handout is granted to purchasers of the DVD for personal use only (see License to Reproduce Downloadable Files for details).  </a:t>
            </a:r>
          </a:p>
        </p:txBody>
      </p:sp>
      <p:sp>
        <p:nvSpPr>
          <p:cNvPr id="7577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6434" eaLnBrk="0" hangingPunct="0">
              <a:defRPr>
                <a:solidFill>
                  <a:schemeClr val="tx1"/>
                </a:solidFill>
                <a:latin typeface="Arial" charset="0"/>
                <a:ea typeface="ＭＳ Ｐゴシック" charset="0"/>
                <a:cs typeface="Arial" charset="0"/>
              </a:defRPr>
            </a:lvl1pPr>
            <a:lvl2pPr marL="751122" indent="-288893" defTabSz="916434" eaLnBrk="0" hangingPunct="0">
              <a:defRPr>
                <a:solidFill>
                  <a:schemeClr val="tx1"/>
                </a:solidFill>
                <a:latin typeface="Arial" charset="0"/>
                <a:ea typeface="Arial" charset="0"/>
                <a:cs typeface="Arial" charset="0"/>
              </a:defRPr>
            </a:lvl2pPr>
            <a:lvl3pPr marL="1155573" indent="-231115" defTabSz="916434" eaLnBrk="0" hangingPunct="0">
              <a:defRPr>
                <a:solidFill>
                  <a:schemeClr val="tx1"/>
                </a:solidFill>
                <a:latin typeface="Arial" charset="0"/>
                <a:ea typeface="Arial" charset="0"/>
                <a:cs typeface="Arial" charset="0"/>
              </a:defRPr>
            </a:lvl3pPr>
            <a:lvl4pPr marL="1617802" indent="-231115" defTabSz="916434" eaLnBrk="0" hangingPunct="0">
              <a:defRPr>
                <a:solidFill>
                  <a:schemeClr val="tx1"/>
                </a:solidFill>
                <a:latin typeface="Arial" charset="0"/>
                <a:ea typeface="Arial" charset="0"/>
                <a:cs typeface="Arial" charset="0"/>
              </a:defRPr>
            </a:lvl4pPr>
            <a:lvl5pPr marL="2080031" indent="-231115" defTabSz="916434" eaLnBrk="0" hangingPunct="0">
              <a:defRPr>
                <a:solidFill>
                  <a:schemeClr val="tx1"/>
                </a:solidFill>
                <a:latin typeface="Arial" charset="0"/>
                <a:ea typeface="Arial" charset="0"/>
                <a:cs typeface="Arial" charset="0"/>
              </a:defRPr>
            </a:lvl5pPr>
            <a:lvl6pPr marL="2542261" indent="-231115" defTabSz="916434" eaLnBrk="0" fontAlgn="base" hangingPunct="0">
              <a:spcBef>
                <a:spcPct val="0"/>
              </a:spcBef>
              <a:spcAft>
                <a:spcPct val="0"/>
              </a:spcAft>
              <a:defRPr>
                <a:solidFill>
                  <a:schemeClr val="tx1"/>
                </a:solidFill>
                <a:latin typeface="Arial" charset="0"/>
                <a:ea typeface="Arial" charset="0"/>
                <a:cs typeface="Arial" charset="0"/>
              </a:defRPr>
            </a:lvl6pPr>
            <a:lvl7pPr marL="3004490" indent="-231115" defTabSz="916434" eaLnBrk="0" fontAlgn="base" hangingPunct="0">
              <a:spcBef>
                <a:spcPct val="0"/>
              </a:spcBef>
              <a:spcAft>
                <a:spcPct val="0"/>
              </a:spcAft>
              <a:defRPr>
                <a:solidFill>
                  <a:schemeClr val="tx1"/>
                </a:solidFill>
                <a:latin typeface="Arial" charset="0"/>
                <a:ea typeface="Arial" charset="0"/>
                <a:cs typeface="Arial" charset="0"/>
              </a:defRPr>
            </a:lvl7pPr>
            <a:lvl8pPr marL="3466719" indent="-231115" defTabSz="916434" eaLnBrk="0" fontAlgn="base" hangingPunct="0">
              <a:spcBef>
                <a:spcPct val="0"/>
              </a:spcBef>
              <a:spcAft>
                <a:spcPct val="0"/>
              </a:spcAft>
              <a:defRPr>
                <a:solidFill>
                  <a:schemeClr val="tx1"/>
                </a:solidFill>
                <a:latin typeface="Arial" charset="0"/>
                <a:ea typeface="Arial" charset="0"/>
                <a:cs typeface="Arial" charset="0"/>
              </a:defRPr>
            </a:lvl8pPr>
            <a:lvl9pPr marL="3928948" indent="-231115" defTabSz="916434"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D7D708A-D3F2-7649-92CA-1BCE6D6C2B75}" type="slidenum">
              <a:rPr lang="en-US">
                <a:solidFill>
                  <a:srgbClr val="000000"/>
                </a:solidFill>
                <a:cs typeface="ＭＳ Ｐゴシック" charset="0"/>
              </a:rPr>
              <a:pPr eaLnBrk="1" hangingPunct="1"/>
              <a:t>94</a:t>
            </a:fld>
            <a:endParaRPr lang="en-US">
              <a:solidFill>
                <a:srgbClr val="000000"/>
              </a:solidFill>
              <a:cs typeface="ＭＳ Ｐゴシック" charset="0"/>
            </a:endParaRPr>
          </a:p>
        </p:txBody>
      </p:sp>
      <p:sp>
        <p:nvSpPr>
          <p:cNvPr id="75780"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578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2" name="Date Placeholder 1"/>
          <p:cNvSpPr>
            <a:spLocks noGrp="1"/>
          </p:cNvSpPr>
          <p:nvPr>
            <p:ph type="dt" idx="10"/>
          </p:nvPr>
        </p:nvSpPr>
        <p:spPr/>
        <p:txBody>
          <a:bodyPr/>
          <a:lstStyle/>
          <a:p>
            <a:pPr>
              <a:defRPr/>
            </a:pPr>
            <a:fld id="{0BF070E1-314F-4B2F-94E7-A2D31EDEC7CF}"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29205943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defTabSz="924458" eaLnBrk="1" hangingPunct="1"/>
            <a:fld id="{DBC8F776-F412-284B-AB04-A48300BCC3AA}" type="slidenum">
              <a:rPr lang="en-US">
                <a:solidFill>
                  <a:srgbClr val="000000"/>
                </a:solidFill>
                <a:cs typeface="ＭＳ Ｐゴシック" charset="0"/>
              </a:rPr>
              <a:pPr defTabSz="924458" eaLnBrk="1" hangingPunct="1"/>
              <a:t>95</a:t>
            </a:fld>
            <a:endParaRPr lang="en-US">
              <a:solidFill>
                <a:srgbClr val="000000"/>
              </a:solidFill>
              <a:cs typeface="ＭＳ Ｐゴシック" charset="0"/>
            </a:endParaRPr>
          </a:p>
        </p:txBody>
      </p:sp>
      <p:sp>
        <p:nvSpPr>
          <p:cNvPr id="76803" name="Rectangle 7"/>
          <p:cNvSpPr txBox="1">
            <a:spLocks noGrp="1" noChangeArrowheads="1"/>
          </p:cNvSpPr>
          <p:nvPr/>
        </p:nvSpPr>
        <p:spPr bwMode="auto">
          <a:xfrm>
            <a:off x="3970940" y="8829967"/>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1" tIns="46221" rIns="92441" bIns="46221" anchor="b"/>
          <a:lstStyle>
            <a:lvl1pPr defTabSz="931863" eaLnBrk="0" hangingPunct="0">
              <a:defRPr>
                <a:solidFill>
                  <a:schemeClr val="tx1"/>
                </a:solidFill>
                <a:latin typeface="Arial" charset="0"/>
                <a:ea typeface="ＭＳ Ｐゴシック" charset="0"/>
                <a:cs typeface="Arial" charset="0"/>
              </a:defRPr>
            </a:lvl1pPr>
            <a:lvl2pPr marL="742950" indent="-285750" defTabSz="931863" eaLnBrk="0" hangingPunct="0">
              <a:defRPr>
                <a:solidFill>
                  <a:schemeClr val="tx1"/>
                </a:solidFill>
                <a:latin typeface="Arial" charset="0"/>
                <a:ea typeface="Arial" charset="0"/>
                <a:cs typeface="Arial" charset="0"/>
              </a:defRPr>
            </a:lvl2pPr>
            <a:lvl3pPr marL="1143000" indent="-228600" defTabSz="931863" eaLnBrk="0" hangingPunct="0">
              <a:defRPr>
                <a:solidFill>
                  <a:schemeClr val="tx1"/>
                </a:solidFill>
                <a:latin typeface="Arial" charset="0"/>
                <a:ea typeface="Arial" charset="0"/>
                <a:cs typeface="Arial" charset="0"/>
              </a:defRPr>
            </a:lvl3pPr>
            <a:lvl4pPr marL="1600200" indent="-228600" defTabSz="931863" eaLnBrk="0" hangingPunct="0">
              <a:defRPr>
                <a:solidFill>
                  <a:schemeClr val="tx1"/>
                </a:solidFill>
                <a:latin typeface="Arial" charset="0"/>
                <a:ea typeface="Arial" charset="0"/>
                <a:cs typeface="Arial" charset="0"/>
              </a:defRPr>
            </a:lvl4pPr>
            <a:lvl5pPr marL="2057400" indent="-228600" defTabSz="931863" eaLnBrk="0" hangingPunct="0">
              <a:defRPr>
                <a:solidFill>
                  <a:schemeClr val="tx1"/>
                </a:solidFill>
                <a:latin typeface="Arial" charset="0"/>
                <a:ea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B0791360-A284-B04E-A0A1-7366B4186E3D}" type="slidenum">
              <a:rPr lang="en-US" sz="1200">
                <a:solidFill>
                  <a:srgbClr val="000000"/>
                </a:solidFill>
                <a:cs typeface="ＭＳ Ｐゴシック" charset="0"/>
              </a:rPr>
              <a:pPr algn="r" eaLnBrk="1" hangingPunct="1"/>
              <a:t>95</a:t>
            </a:fld>
            <a:endParaRPr lang="en-US" sz="1200">
              <a:solidFill>
                <a:srgbClr val="000000"/>
              </a:solidFill>
              <a:cs typeface="ＭＳ Ｐゴシック" charset="0"/>
            </a:endParaRPr>
          </a:p>
        </p:txBody>
      </p:sp>
      <p:sp>
        <p:nvSpPr>
          <p:cNvPr id="76804"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680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2" name="Date Placeholder 1"/>
          <p:cNvSpPr>
            <a:spLocks noGrp="1"/>
          </p:cNvSpPr>
          <p:nvPr>
            <p:ph type="dt" idx="10"/>
          </p:nvPr>
        </p:nvSpPr>
        <p:spPr/>
        <p:txBody>
          <a:bodyPr/>
          <a:lstStyle/>
          <a:p>
            <a:pPr>
              <a:defRPr/>
            </a:pPr>
            <a:fld id="{5BC3AB03-01D8-4FB9-BF3A-694A192A4E84}"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34641044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defTabSz="924458" eaLnBrk="1" hangingPunct="1"/>
            <a:fld id="{4EC0C60D-9F0F-D54C-BCD5-124EBEC9C2F8}" type="slidenum">
              <a:rPr lang="en-US">
                <a:solidFill>
                  <a:srgbClr val="000000"/>
                </a:solidFill>
                <a:cs typeface="ＭＳ Ｐゴシック" charset="0"/>
              </a:rPr>
              <a:pPr defTabSz="924458" eaLnBrk="1" hangingPunct="1"/>
              <a:t>96</a:t>
            </a:fld>
            <a:endParaRPr lang="en-US">
              <a:solidFill>
                <a:srgbClr val="000000"/>
              </a:solidFill>
              <a:cs typeface="ＭＳ Ｐゴシック" charset="0"/>
            </a:endParaRPr>
          </a:p>
        </p:txBody>
      </p:sp>
      <p:sp>
        <p:nvSpPr>
          <p:cNvPr id="77827" name="Rectangle 7"/>
          <p:cNvSpPr txBox="1">
            <a:spLocks noGrp="1" noChangeArrowheads="1"/>
          </p:cNvSpPr>
          <p:nvPr/>
        </p:nvSpPr>
        <p:spPr bwMode="auto">
          <a:xfrm>
            <a:off x="3970940" y="8829967"/>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1" tIns="46221" rIns="92441" bIns="46221" anchor="b"/>
          <a:lstStyle>
            <a:lvl1pPr defTabSz="931863" eaLnBrk="0" hangingPunct="0">
              <a:defRPr>
                <a:solidFill>
                  <a:schemeClr val="tx1"/>
                </a:solidFill>
                <a:latin typeface="Arial" charset="0"/>
                <a:ea typeface="ＭＳ Ｐゴシック" charset="0"/>
                <a:cs typeface="Arial" charset="0"/>
              </a:defRPr>
            </a:lvl1pPr>
            <a:lvl2pPr marL="742950" indent="-285750" defTabSz="931863" eaLnBrk="0" hangingPunct="0">
              <a:defRPr>
                <a:solidFill>
                  <a:schemeClr val="tx1"/>
                </a:solidFill>
                <a:latin typeface="Arial" charset="0"/>
                <a:ea typeface="Arial" charset="0"/>
                <a:cs typeface="Arial" charset="0"/>
              </a:defRPr>
            </a:lvl2pPr>
            <a:lvl3pPr marL="1143000" indent="-228600" defTabSz="931863" eaLnBrk="0" hangingPunct="0">
              <a:defRPr>
                <a:solidFill>
                  <a:schemeClr val="tx1"/>
                </a:solidFill>
                <a:latin typeface="Arial" charset="0"/>
                <a:ea typeface="Arial" charset="0"/>
                <a:cs typeface="Arial" charset="0"/>
              </a:defRPr>
            </a:lvl3pPr>
            <a:lvl4pPr marL="1600200" indent="-228600" defTabSz="931863" eaLnBrk="0" hangingPunct="0">
              <a:defRPr>
                <a:solidFill>
                  <a:schemeClr val="tx1"/>
                </a:solidFill>
                <a:latin typeface="Arial" charset="0"/>
                <a:ea typeface="Arial" charset="0"/>
                <a:cs typeface="Arial" charset="0"/>
              </a:defRPr>
            </a:lvl4pPr>
            <a:lvl5pPr marL="2057400" indent="-228600" defTabSz="931863" eaLnBrk="0" hangingPunct="0">
              <a:defRPr>
                <a:solidFill>
                  <a:schemeClr val="tx1"/>
                </a:solidFill>
                <a:latin typeface="Arial" charset="0"/>
                <a:ea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B274E648-C7B1-7E47-AD88-B50B28F3B7B5}" type="slidenum">
              <a:rPr lang="en-US" sz="1200">
                <a:solidFill>
                  <a:srgbClr val="000000"/>
                </a:solidFill>
                <a:cs typeface="ＭＳ Ｐゴシック" charset="0"/>
              </a:rPr>
              <a:pPr algn="r" eaLnBrk="1" hangingPunct="1"/>
              <a:t>96</a:t>
            </a:fld>
            <a:endParaRPr lang="en-US" sz="1200">
              <a:solidFill>
                <a:srgbClr val="000000"/>
              </a:solidFill>
              <a:cs typeface="ＭＳ Ｐゴシック" charset="0"/>
            </a:endParaRPr>
          </a:p>
        </p:txBody>
      </p:sp>
      <p:sp>
        <p:nvSpPr>
          <p:cNvPr id="7782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782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2" name="Date Placeholder 1"/>
          <p:cNvSpPr>
            <a:spLocks noGrp="1"/>
          </p:cNvSpPr>
          <p:nvPr>
            <p:ph type="dt" idx="10"/>
          </p:nvPr>
        </p:nvSpPr>
        <p:spPr/>
        <p:txBody>
          <a:bodyPr/>
          <a:lstStyle/>
          <a:p>
            <a:pPr>
              <a:defRPr/>
            </a:pPr>
            <a:fld id="{29A372B7-8BBC-4587-AC14-0E52A952FC37}"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78697829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150532"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07" indent="-288887" eaLnBrk="0" hangingPunct="0">
              <a:defRPr>
                <a:solidFill>
                  <a:schemeClr val="tx1"/>
                </a:solidFill>
                <a:latin typeface="Arial" charset="0"/>
                <a:ea typeface="Arial" charset="0"/>
                <a:cs typeface="Arial" charset="0"/>
              </a:defRPr>
            </a:lvl2pPr>
            <a:lvl3pPr marL="1155550" indent="-231111" eaLnBrk="0" hangingPunct="0">
              <a:defRPr>
                <a:solidFill>
                  <a:schemeClr val="tx1"/>
                </a:solidFill>
                <a:latin typeface="Arial" charset="0"/>
                <a:ea typeface="Arial" charset="0"/>
                <a:cs typeface="Arial" charset="0"/>
              </a:defRPr>
            </a:lvl3pPr>
            <a:lvl4pPr marL="1617770" indent="-231111" eaLnBrk="0" hangingPunct="0">
              <a:defRPr>
                <a:solidFill>
                  <a:schemeClr val="tx1"/>
                </a:solidFill>
                <a:latin typeface="Arial" charset="0"/>
                <a:ea typeface="Arial" charset="0"/>
                <a:cs typeface="Arial" charset="0"/>
              </a:defRPr>
            </a:lvl4pPr>
            <a:lvl5pPr marL="2079990" indent="-231111" eaLnBrk="0" hangingPunct="0">
              <a:defRPr>
                <a:solidFill>
                  <a:schemeClr val="tx1"/>
                </a:solidFill>
                <a:latin typeface="Arial" charset="0"/>
                <a:ea typeface="Arial" charset="0"/>
                <a:cs typeface="Arial" charset="0"/>
              </a:defRPr>
            </a:lvl5pPr>
            <a:lvl6pPr marL="2542210" indent="-231111" eaLnBrk="0" fontAlgn="base" hangingPunct="0">
              <a:spcBef>
                <a:spcPct val="0"/>
              </a:spcBef>
              <a:spcAft>
                <a:spcPct val="0"/>
              </a:spcAft>
              <a:defRPr>
                <a:solidFill>
                  <a:schemeClr val="tx1"/>
                </a:solidFill>
                <a:latin typeface="Arial" charset="0"/>
                <a:ea typeface="Arial" charset="0"/>
                <a:cs typeface="Arial" charset="0"/>
              </a:defRPr>
            </a:lvl6pPr>
            <a:lvl7pPr marL="3004430" indent="-231111" eaLnBrk="0" fontAlgn="base" hangingPunct="0">
              <a:spcBef>
                <a:spcPct val="0"/>
              </a:spcBef>
              <a:spcAft>
                <a:spcPct val="0"/>
              </a:spcAft>
              <a:defRPr>
                <a:solidFill>
                  <a:schemeClr val="tx1"/>
                </a:solidFill>
                <a:latin typeface="Arial" charset="0"/>
                <a:ea typeface="Arial" charset="0"/>
                <a:cs typeface="Arial" charset="0"/>
              </a:defRPr>
            </a:lvl7pPr>
            <a:lvl8pPr marL="3466650" indent="-231111" eaLnBrk="0" fontAlgn="base" hangingPunct="0">
              <a:spcBef>
                <a:spcPct val="0"/>
              </a:spcBef>
              <a:spcAft>
                <a:spcPct val="0"/>
              </a:spcAft>
              <a:defRPr>
                <a:solidFill>
                  <a:schemeClr val="tx1"/>
                </a:solidFill>
                <a:latin typeface="Arial" charset="0"/>
                <a:ea typeface="Arial" charset="0"/>
                <a:cs typeface="Arial" charset="0"/>
              </a:defRPr>
            </a:lvl8pPr>
            <a:lvl9pPr marL="3928869" indent="-231111" eaLnBrk="0" fontAlgn="base" hangingPunct="0">
              <a:spcBef>
                <a:spcPct val="0"/>
              </a:spcBef>
              <a:spcAft>
                <a:spcPct val="0"/>
              </a:spcAft>
              <a:defRPr>
                <a:solidFill>
                  <a:schemeClr val="tx1"/>
                </a:solidFill>
                <a:latin typeface="Arial" charset="0"/>
                <a:ea typeface="Arial" charset="0"/>
                <a:cs typeface="Arial" charset="0"/>
              </a:defRPr>
            </a:lvl9pPr>
          </a:lstStyle>
          <a:p>
            <a:pPr defTabSz="924439" eaLnBrk="1" hangingPunct="1"/>
            <a:fld id="{669A79A8-8ABB-874A-BD38-F7B49B67BDB2}" type="slidenum">
              <a:rPr lang="en-US">
                <a:solidFill>
                  <a:prstClr val="black"/>
                </a:solidFill>
                <a:cs typeface="ＭＳ Ｐゴシック" charset="0"/>
              </a:rPr>
              <a:pPr defTabSz="924439" eaLnBrk="1" hangingPunct="1"/>
              <a:t>97</a:t>
            </a:fld>
            <a:endParaRPr lang="en-US">
              <a:solidFill>
                <a:prstClr val="black"/>
              </a:solidFill>
              <a:cs typeface="ＭＳ Ｐゴシック" charset="0"/>
            </a:endParaRPr>
          </a:p>
        </p:txBody>
      </p:sp>
      <p:sp>
        <p:nvSpPr>
          <p:cNvPr id="2" name="Date Placeholder 1"/>
          <p:cNvSpPr>
            <a:spLocks noGrp="1"/>
          </p:cNvSpPr>
          <p:nvPr>
            <p:ph type="dt" idx="10"/>
          </p:nvPr>
        </p:nvSpPr>
        <p:spPr/>
        <p:txBody>
          <a:bodyPr/>
          <a:lstStyle/>
          <a:p>
            <a:pPr>
              <a:defRPr/>
            </a:pPr>
            <a:fld id="{7DE1C7A0-0DDC-4576-B055-8625F5D8338F}"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5699256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6416" eaLnBrk="0" hangingPunct="0">
              <a:defRPr>
                <a:solidFill>
                  <a:schemeClr val="tx1"/>
                </a:solidFill>
                <a:latin typeface="Arial" charset="0"/>
                <a:ea typeface="ＭＳ Ｐゴシック" charset="0"/>
                <a:cs typeface="Arial" charset="0"/>
              </a:defRPr>
            </a:lvl1pPr>
            <a:lvl2pPr marL="751107" indent="-288887" defTabSz="916416" eaLnBrk="0" hangingPunct="0">
              <a:defRPr>
                <a:solidFill>
                  <a:schemeClr val="tx1"/>
                </a:solidFill>
                <a:latin typeface="Arial" charset="0"/>
                <a:ea typeface="Arial" charset="0"/>
                <a:cs typeface="Arial" charset="0"/>
              </a:defRPr>
            </a:lvl2pPr>
            <a:lvl3pPr marL="1155550" indent="-231111" defTabSz="916416" eaLnBrk="0" hangingPunct="0">
              <a:defRPr>
                <a:solidFill>
                  <a:schemeClr val="tx1"/>
                </a:solidFill>
                <a:latin typeface="Arial" charset="0"/>
                <a:ea typeface="Arial" charset="0"/>
                <a:cs typeface="Arial" charset="0"/>
              </a:defRPr>
            </a:lvl3pPr>
            <a:lvl4pPr marL="1617770" indent="-231111" defTabSz="916416" eaLnBrk="0" hangingPunct="0">
              <a:defRPr>
                <a:solidFill>
                  <a:schemeClr val="tx1"/>
                </a:solidFill>
                <a:latin typeface="Arial" charset="0"/>
                <a:ea typeface="Arial" charset="0"/>
                <a:cs typeface="Arial" charset="0"/>
              </a:defRPr>
            </a:lvl4pPr>
            <a:lvl5pPr marL="2079990" indent="-231111" defTabSz="916416" eaLnBrk="0" hangingPunct="0">
              <a:defRPr>
                <a:solidFill>
                  <a:schemeClr val="tx1"/>
                </a:solidFill>
                <a:latin typeface="Arial" charset="0"/>
                <a:ea typeface="Arial" charset="0"/>
                <a:cs typeface="Arial" charset="0"/>
              </a:defRPr>
            </a:lvl5pPr>
            <a:lvl6pPr marL="2542210" indent="-231111" defTabSz="916416" eaLnBrk="0" fontAlgn="base" hangingPunct="0">
              <a:spcBef>
                <a:spcPct val="0"/>
              </a:spcBef>
              <a:spcAft>
                <a:spcPct val="0"/>
              </a:spcAft>
              <a:defRPr>
                <a:solidFill>
                  <a:schemeClr val="tx1"/>
                </a:solidFill>
                <a:latin typeface="Arial" charset="0"/>
                <a:ea typeface="Arial" charset="0"/>
                <a:cs typeface="Arial" charset="0"/>
              </a:defRPr>
            </a:lvl6pPr>
            <a:lvl7pPr marL="3004430" indent="-231111" defTabSz="916416" eaLnBrk="0" fontAlgn="base" hangingPunct="0">
              <a:spcBef>
                <a:spcPct val="0"/>
              </a:spcBef>
              <a:spcAft>
                <a:spcPct val="0"/>
              </a:spcAft>
              <a:defRPr>
                <a:solidFill>
                  <a:schemeClr val="tx1"/>
                </a:solidFill>
                <a:latin typeface="Arial" charset="0"/>
                <a:ea typeface="Arial" charset="0"/>
                <a:cs typeface="Arial" charset="0"/>
              </a:defRPr>
            </a:lvl7pPr>
            <a:lvl8pPr marL="3466650" indent="-231111" defTabSz="916416" eaLnBrk="0" fontAlgn="base" hangingPunct="0">
              <a:spcBef>
                <a:spcPct val="0"/>
              </a:spcBef>
              <a:spcAft>
                <a:spcPct val="0"/>
              </a:spcAft>
              <a:defRPr>
                <a:solidFill>
                  <a:schemeClr val="tx1"/>
                </a:solidFill>
                <a:latin typeface="Arial" charset="0"/>
                <a:ea typeface="Arial" charset="0"/>
                <a:cs typeface="Arial" charset="0"/>
              </a:defRPr>
            </a:lvl8pPr>
            <a:lvl9pPr marL="3928869" indent="-231111" defTabSz="916416"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3F7F141-142B-FA4E-A858-3EBA52585EA9}" type="slidenum">
              <a:rPr lang="en-US">
                <a:solidFill>
                  <a:srgbClr val="000000"/>
                </a:solidFill>
                <a:cs typeface="ＭＳ Ｐゴシック" charset="0"/>
              </a:rPr>
              <a:pPr eaLnBrk="1" hangingPunct="1"/>
              <a:t>98</a:t>
            </a:fld>
            <a:endParaRPr lang="en-US">
              <a:solidFill>
                <a:srgbClr val="000000"/>
              </a:solidFill>
              <a:cs typeface="ＭＳ Ｐゴシック"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dirty="0"/>
          </a:p>
        </p:txBody>
      </p:sp>
      <p:sp>
        <p:nvSpPr>
          <p:cNvPr id="2" name="Date Placeholder 1"/>
          <p:cNvSpPr>
            <a:spLocks noGrp="1"/>
          </p:cNvSpPr>
          <p:nvPr>
            <p:ph type="dt" idx="10"/>
          </p:nvPr>
        </p:nvSpPr>
        <p:spPr/>
        <p:txBody>
          <a:bodyPr/>
          <a:lstStyle/>
          <a:p>
            <a:pPr>
              <a:defRPr/>
            </a:pPr>
            <a:fld id="{B6956020-964A-43AE-89CC-DB1664436073}"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34682666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76C1815-7E03-4E4A-8617-5BA535A8FFA1}" type="slidenum">
              <a:rPr lang="en-US">
                <a:latin typeface="Calibri" charset="0"/>
                <a:cs typeface="ＭＳ Ｐゴシック" charset="0"/>
              </a:rPr>
              <a:pPr eaLnBrk="1" hangingPunct="1"/>
              <a:t>99</a:t>
            </a:fld>
            <a:endParaRPr lang="en-US">
              <a:latin typeface="Calibri" charset="0"/>
              <a:cs typeface="ＭＳ Ｐゴシック" charset="0"/>
            </a:endParaRPr>
          </a:p>
        </p:txBody>
      </p:sp>
      <p:sp>
        <p:nvSpPr>
          <p:cNvPr id="2" name="Date Placeholder 1"/>
          <p:cNvSpPr>
            <a:spLocks noGrp="1"/>
          </p:cNvSpPr>
          <p:nvPr>
            <p:ph type="dt" idx="10"/>
          </p:nvPr>
        </p:nvSpPr>
        <p:spPr/>
        <p:txBody>
          <a:bodyPr/>
          <a:lstStyle/>
          <a:p>
            <a:pPr>
              <a:defRPr/>
            </a:pPr>
            <a:fld id="{966AEA69-6B90-4532-8670-BE21D233A4A0}" type="datetime9">
              <a:rPr lang="en-US" smtClean="0"/>
              <a:t>2/5/2018 12:59:50 PM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3564037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9BBC3771-C892-4E24-A135-5D9C8F34BCAC}" type="datetime1">
              <a:rPr lang="en-US" smtClean="0"/>
              <a:t>2/5/2018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010AB8C-B1E7-894A-A2B2-BA34B23A338D}"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B13C6DE-AA53-49D0-99B9-7321261B780F}" type="datetime1">
              <a:rPr lang="en-US" smtClean="0"/>
              <a:t>2/5/2018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C428AF8-340F-4D42-B8C4-3B6DE8816C7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431A1EA-EDC5-4C3E-9399-F040D223B2FF}" type="datetime1">
              <a:rPr lang="en-US" smtClean="0"/>
              <a:t>2/5/2018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22AAC0-5531-9D40-B10F-6A33C6608193}"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rtlCol="0"/>
          <a:lstStyle>
            <a:lvl1pPr eaLnBrk="1" fontAlgn="auto" hangingPunct="1">
              <a:spcBef>
                <a:spcPts val="0"/>
              </a:spcBef>
              <a:spcAft>
                <a:spcPts val="0"/>
              </a:spcAft>
              <a:defRPr>
                <a:latin typeface="+mn-lt"/>
                <a:ea typeface="+mn-ea"/>
                <a:cs typeface="+mn-cs"/>
              </a:defRPr>
            </a:lvl1pPr>
          </a:lstStyle>
          <a:p>
            <a:pPr>
              <a:defRPr/>
            </a:pPr>
            <a:fld id="{BA42672B-6727-478F-80FC-B3FF03C6276B}" type="datetime1">
              <a:rPr lang="en-US" smtClean="0"/>
              <a:t>2/5/2018</a:t>
            </a:fld>
            <a:endParaRPr lang="en-US"/>
          </a:p>
        </p:txBody>
      </p:sp>
      <p:sp>
        <p:nvSpPr>
          <p:cNvPr id="5" name="Rectangle 5"/>
          <p:cNvSpPr>
            <a:spLocks noGrp="1" noChangeArrowheads="1"/>
          </p:cNvSpPr>
          <p:nvPr>
            <p:ph type="ftr" sz="quarter" idx="11"/>
          </p:nvPr>
        </p:nvSpPr>
        <p:spPr/>
        <p:txBody>
          <a:bodyPr rtlCol="0"/>
          <a:lstStyle>
            <a:lvl1pPr algn="l" eaLnBrk="1" fontAlgn="auto" hangingPunct="1">
              <a:spcBef>
                <a:spcPts val="0"/>
              </a:spcBef>
              <a:spcAft>
                <a:spcPts val="0"/>
              </a:spcAft>
              <a:defRPr>
                <a:latin typeface="+mn-lt"/>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charset="0"/>
                <a:cs typeface="Arial" charset="0"/>
              </a:defRPr>
            </a:lvl1pPr>
          </a:lstStyle>
          <a:p>
            <a:fld id="{CDBA7263-9E2A-B841-8838-61289DEBC97D}" type="slidenum">
              <a:rPr lang="en-US"/>
              <a:pPr/>
              <a:t>‹#›</a:t>
            </a:fld>
            <a:endParaRPr lang="en-US"/>
          </a:p>
        </p:txBody>
      </p:sp>
    </p:spTree>
    <p:extLst>
      <p:ext uri="{BB962C8B-B14F-4D97-AF65-F5344CB8AC3E}">
        <p14:creationId xmlns:p14="http://schemas.microsoft.com/office/powerpoint/2010/main" val="89534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1C27523B-E39B-4FB8-9517-7AEF0AF7A25F}" type="datetime1">
              <a:rPr lang="en-US" smtClean="0">
                <a:solidFill>
                  <a:srgbClr val="CCDDEA"/>
                </a:solidFill>
              </a:rPr>
              <a:t>2/5/2018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7010AB8C-B1E7-894A-A2B2-BA34B23A338D}" type="slidenum">
              <a:rPr lang="en-US" smtClean="0"/>
              <a:pPr>
                <a:defRPr/>
              </a:pPr>
              <a:t>‹#›</a:t>
            </a:fld>
            <a:endParaRPr lang="en-US"/>
          </a:p>
        </p:txBody>
      </p:sp>
    </p:spTree>
    <p:extLst>
      <p:ext uri="{BB962C8B-B14F-4D97-AF65-F5344CB8AC3E}">
        <p14:creationId xmlns:p14="http://schemas.microsoft.com/office/powerpoint/2010/main" val="189481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02F9845-C603-4A81-B232-3688D83D6272}" type="datetime1">
              <a:rPr lang="en-US" smtClean="0">
                <a:solidFill>
                  <a:srgbClr val="CCDDEA"/>
                </a:solidFill>
              </a:rPr>
              <a:t>2/5/2018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ABA4394D-2F8B-C749-BDE5-BAC715D6547F}" type="slidenum">
              <a:rPr lang="en-US" smtClean="0"/>
              <a:pPr>
                <a:defRPr/>
              </a:pPr>
              <a:t>‹#›</a:t>
            </a:fld>
            <a:endParaRPr lang="en-US"/>
          </a:p>
        </p:txBody>
      </p:sp>
    </p:spTree>
    <p:extLst>
      <p:ext uri="{BB962C8B-B14F-4D97-AF65-F5344CB8AC3E}">
        <p14:creationId xmlns:p14="http://schemas.microsoft.com/office/powerpoint/2010/main" val="2537201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793B2A7-A733-4045-B8B2-27CC65E5131F}" type="datetime1">
              <a:rPr lang="en-US" smtClean="0">
                <a:solidFill>
                  <a:srgbClr val="CCDDEA"/>
                </a:solidFill>
              </a:rPr>
              <a:t>2/5/2018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06845C44-369C-4547-8276-87D42E6802FD}" type="slidenum">
              <a:rPr lang="en-US" smtClean="0"/>
              <a:pPr>
                <a:defRPr/>
              </a:pPr>
              <a:t>‹#›</a:t>
            </a:fld>
            <a:endParaRPr lang="en-US"/>
          </a:p>
        </p:txBody>
      </p:sp>
    </p:spTree>
    <p:extLst>
      <p:ext uri="{BB962C8B-B14F-4D97-AF65-F5344CB8AC3E}">
        <p14:creationId xmlns:p14="http://schemas.microsoft.com/office/powerpoint/2010/main" val="711119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5FC75ECA-CC56-418A-86A3-139D8E4CE4ED}" type="datetime1">
              <a:rPr lang="en-US" smtClean="0">
                <a:solidFill>
                  <a:srgbClr val="CCDDEA"/>
                </a:solidFill>
              </a:rPr>
              <a:t>2/5/2018</a:t>
            </a:fld>
            <a:endParaRPr lang="en-US">
              <a:solidFill>
                <a:srgbClr val="CCDDEA"/>
              </a:solidFill>
            </a:endParaRPr>
          </a:p>
        </p:txBody>
      </p:sp>
      <p:sp>
        <p:nvSpPr>
          <p:cNvPr id="6" name="Footer Placeholder 5"/>
          <p:cNvSpPr>
            <a:spLocks noGrp="1"/>
          </p:cNvSpPr>
          <p:nvPr>
            <p:ph type="ftr" sz="quarter" idx="11"/>
          </p:nvPr>
        </p:nvSpPr>
        <p:spPr/>
        <p:txBody>
          <a:bodyPr/>
          <a:lstStyle/>
          <a:p>
            <a:pPr>
              <a:defRPr/>
            </a:pPr>
            <a:endParaRPr lang="en-US">
              <a:solidFill>
                <a:srgbClr val="CCDDEA"/>
              </a:solidFill>
            </a:endParaRPr>
          </a:p>
        </p:txBody>
      </p:sp>
      <p:sp>
        <p:nvSpPr>
          <p:cNvPr id="7" name="Slide Number Placeholder 6"/>
          <p:cNvSpPr>
            <a:spLocks noGrp="1"/>
          </p:cNvSpPr>
          <p:nvPr>
            <p:ph type="sldNum" sz="quarter" idx="12"/>
          </p:nvPr>
        </p:nvSpPr>
        <p:spPr/>
        <p:txBody>
          <a:bodyPr/>
          <a:lstStyle/>
          <a:p>
            <a:pPr>
              <a:defRPr/>
            </a:pPr>
            <a:fld id="{6D527121-BEAB-BD4D-8254-66C5ADA03BDF}" type="slidenum">
              <a:rPr lang="en-US" smtClean="0"/>
              <a:pPr>
                <a:defRPr/>
              </a:pPr>
              <a:t>‹#›</a:t>
            </a:fld>
            <a:endParaRPr lang="en-US"/>
          </a:p>
        </p:txBody>
      </p:sp>
    </p:spTree>
    <p:extLst>
      <p:ext uri="{BB962C8B-B14F-4D97-AF65-F5344CB8AC3E}">
        <p14:creationId xmlns:p14="http://schemas.microsoft.com/office/powerpoint/2010/main" val="1485086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2E65C78A-E641-4C67-8DE5-3E859477EDDE}" type="datetime1">
              <a:rPr lang="en-US" smtClean="0">
                <a:solidFill>
                  <a:srgbClr val="CCDDEA"/>
                </a:solidFill>
              </a:rPr>
              <a:t>2/5/2018</a:t>
            </a:fld>
            <a:endParaRPr lang="en-US">
              <a:solidFill>
                <a:srgbClr val="CCDDEA"/>
              </a:solidFill>
            </a:endParaRPr>
          </a:p>
        </p:txBody>
      </p:sp>
      <p:sp>
        <p:nvSpPr>
          <p:cNvPr id="8" name="Footer Placeholder 7"/>
          <p:cNvSpPr>
            <a:spLocks noGrp="1"/>
          </p:cNvSpPr>
          <p:nvPr>
            <p:ph type="ftr" sz="quarter" idx="11"/>
          </p:nvPr>
        </p:nvSpPr>
        <p:spPr/>
        <p:txBody>
          <a:bodyPr/>
          <a:lstStyle/>
          <a:p>
            <a:pPr>
              <a:defRPr/>
            </a:pPr>
            <a:endParaRPr lang="en-US">
              <a:solidFill>
                <a:srgbClr val="CCDDEA"/>
              </a:solidFill>
            </a:endParaRPr>
          </a:p>
        </p:txBody>
      </p:sp>
      <p:sp>
        <p:nvSpPr>
          <p:cNvPr id="9" name="Slide Number Placeholder 8"/>
          <p:cNvSpPr>
            <a:spLocks noGrp="1"/>
          </p:cNvSpPr>
          <p:nvPr>
            <p:ph type="sldNum" sz="quarter" idx="12"/>
          </p:nvPr>
        </p:nvSpPr>
        <p:spPr/>
        <p:txBody>
          <a:bodyPr/>
          <a:lstStyle/>
          <a:p>
            <a:pPr>
              <a:defRPr/>
            </a:pPr>
            <a:fld id="{2D23A421-3B61-7C46-8448-CC912ECB0710}" type="slidenum">
              <a:rPr lang="en-US" smtClean="0"/>
              <a:pPr>
                <a:defRPr/>
              </a:pPr>
              <a:t>‹#›</a:t>
            </a:fld>
            <a:endParaRPr lang="en-US"/>
          </a:p>
        </p:txBody>
      </p:sp>
    </p:spTree>
    <p:extLst>
      <p:ext uri="{BB962C8B-B14F-4D97-AF65-F5344CB8AC3E}">
        <p14:creationId xmlns:p14="http://schemas.microsoft.com/office/powerpoint/2010/main" val="3017739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AC95431-9F66-4E11-820A-83B09CCDE82F}" type="datetime1">
              <a:rPr lang="en-US" smtClean="0">
                <a:solidFill>
                  <a:srgbClr val="CCDDEA"/>
                </a:solidFill>
              </a:rPr>
              <a:t>2/5/2018</a:t>
            </a:fld>
            <a:endParaRPr lang="en-US">
              <a:solidFill>
                <a:srgbClr val="CCDDEA"/>
              </a:solidFill>
            </a:endParaRPr>
          </a:p>
        </p:txBody>
      </p:sp>
      <p:sp>
        <p:nvSpPr>
          <p:cNvPr id="4" name="Footer Placeholder 3"/>
          <p:cNvSpPr>
            <a:spLocks noGrp="1"/>
          </p:cNvSpPr>
          <p:nvPr>
            <p:ph type="ftr" sz="quarter" idx="11"/>
          </p:nvPr>
        </p:nvSpPr>
        <p:spPr/>
        <p:txBody>
          <a:bodyPr/>
          <a:lstStyle/>
          <a:p>
            <a:pPr>
              <a:defRPr/>
            </a:pPr>
            <a:endParaRPr lang="en-US">
              <a:solidFill>
                <a:srgbClr val="CCDDEA"/>
              </a:solidFill>
            </a:endParaRPr>
          </a:p>
        </p:txBody>
      </p:sp>
      <p:sp>
        <p:nvSpPr>
          <p:cNvPr id="5" name="Slide Number Placeholder 4"/>
          <p:cNvSpPr>
            <a:spLocks noGrp="1"/>
          </p:cNvSpPr>
          <p:nvPr>
            <p:ph type="sldNum" sz="quarter" idx="12"/>
          </p:nvPr>
        </p:nvSpPr>
        <p:spPr/>
        <p:txBody>
          <a:bodyPr/>
          <a:lstStyle/>
          <a:p>
            <a:pPr>
              <a:defRPr/>
            </a:pPr>
            <a:fld id="{E39B0DFA-0ECC-114C-8DAD-1EED9CEDD814}" type="slidenum">
              <a:rPr lang="en-US" smtClean="0"/>
              <a:pPr>
                <a:defRPr/>
              </a:pPr>
              <a:t>‹#›</a:t>
            </a:fld>
            <a:endParaRPr lang="en-US"/>
          </a:p>
        </p:txBody>
      </p:sp>
    </p:spTree>
    <p:extLst>
      <p:ext uri="{BB962C8B-B14F-4D97-AF65-F5344CB8AC3E}">
        <p14:creationId xmlns:p14="http://schemas.microsoft.com/office/powerpoint/2010/main" val="1300569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F6F32EC-42F1-4CB3-A4F1-689D0FF995FC}" type="datetime1">
              <a:rPr lang="en-US" smtClean="0">
                <a:solidFill>
                  <a:srgbClr val="CCDDEA"/>
                </a:solidFill>
              </a:rPr>
              <a:t>2/5/2018</a:t>
            </a:fld>
            <a:endParaRPr lang="en-US">
              <a:solidFill>
                <a:srgbClr val="CCDDEA"/>
              </a:solidFill>
            </a:endParaRPr>
          </a:p>
        </p:txBody>
      </p:sp>
      <p:sp>
        <p:nvSpPr>
          <p:cNvPr id="3" name="Footer Placeholder 2"/>
          <p:cNvSpPr>
            <a:spLocks noGrp="1"/>
          </p:cNvSpPr>
          <p:nvPr>
            <p:ph type="ftr" sz="quarter" idx="11"/>
          </p:nvPr>
        </p:nvSpPr>
        <p:spPr/>
        <p:txBody>
          <a:bodyPr/>
          <a:lstStyle/>
          <a:p>
            <a:pPr>
              <a:defRPr/>
            </a:pPr>
            <a:endParaRPr lang="en-US">
              <a:solidFill>
                <a:srgbClr val="CCDDEA"/>
              </a:solidFill>
            </a:endParaRPr>
          </a:p>
        </p:txBody>
      </p:sp>
      <p:sp>
        <p:nvSpPr>
          <p:cNvPr id="4" name="Slide Number Placeholder 3"/>
          <p:cNvSpPr>
            <a:spLocks noGrp="1"/>
          </p:cNvSpPr>
          <p:nvPr>
            <p:ph type="sldNum" sz="quarter" idx="12"/>
          </p:nvPr>
        </p:nvSpPr>
        <p:spPr/>
        <p:txBody>
          <a:bodyPr/>
          <a:lstStyle/>
          <a:p>
            <a:pPr>
              <a:defRPr/>
            </a:pPr>
            <a:fld id="{CCEB463E-D9A9-AF49-88ED-5FC116A48F34}" type="slidenum">
              <a:rPr lang="en-US" smtClean="0"/>
              <a:pPr>
                <a:defRPr/>
              </a:pPr>
              <a:t>‹#›</a:t>
            </a:fld>
            <a:endParaRPr lang="en-US"/>
          </a:p>
        </p:txBody>
      </p:sp>
    </p:spTree>
    <p:extLst>
      <p:ext uri="{BB962C8B-B14F-4D97-AF65-F5344CB8AC3E}">
        <p14:creationId xmlns:p14="http://schemas.microsoft.com/office/powerpoint/2010/main" val="58628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EF4EF3C-A910-4D47-B2C9-0C4FC9D4C356}" type="datetime1">
              <a:rPr lang="en-US" smtClean="0"/>
              <a:t>2/5/2018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A4394D-2F8B-C749-BDE5-BAC715D6547F}"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966BD8D-149D-4E63-B144-37B0CD00F57A}" type="datetime1">
              <a:rPr lang="en-US" smtClean="0">
                <a:solidFill>
                  <a:srgbClr val="CCDDEA"/>
                </a:solidFill>
              </a:rPr>
              <a:t>2/5/2018</a:t>
            </a:fld>
            <a:endParaRPr lang="en-US">
              <a:solidFill>
                <a:srgbClr val="CCDDEA"/>
              </a:solidFill>
            </a:endParaRPr>
          </a:p>
        </p:txBody>
      </p:sp>
      <p:sp>
        <p:nvSpPr>
          <p:cNvPr id="6" name="Footer Placeholder 5"/>
          <p:cNvSpPr>
            <a:spLocks noGrp="1"/>
          </p:cNvSpPr>
          <p:nvPr>
            <p:ph type="ftr" sz="quarter" idx="11"/>
          </p:nvPr>
        </p:nvSpPr>
        <p:spPr/>
        <p:txBody>
          <a:bodyPr/>
          <a:lstStyle/>
          <a:p>
            <a:pPr>
              <a:defRPr/>
            </a:pPr>
            <a:endParaRPr lang="en-US">
              <a:solidFill>
                <a:srgbClr val="CCDDEA"/>
              </a:solidFill>
            </a:endParaRPr>
          </a:p>
        </p:txBody>
      </p:sp>
      <p:sp>
        <p:nvSpPr>
          <p:cNvPr id="7" name="Slide Number Placeholder 6"/>
          <p:cNvSpPr>
            <a:spLocks noGrp="1"/>
          </p:cNvSpPr>
          <p:nvPr>
            <p:ph type="sldNum" sz="quarter" idx="12"/>
          </p:nvPr>
        </p:nvSpPr>
        <p:spPr/>
        <p:txBody>
          <a:bodyPr/>
          <a:lstStyle/>
          <a:p>
            <a:pPr>
              <a:defRPr/>
            </a:pPr>
            <a:fld id="{766B62FF-6A04-0649-B3E8-CD6A6DF18F19}"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1453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C0A87D88-A722-4C3D-B360-0CB4B7EAF0BC}" type="datetime1">
              <a:rPr lang="en-US" smtClean="0">
                <a:solidFill>
                  <a:srgbClr val="CCDDEA"/>
                </a:solidFill>
              </a:rPr>
              <a:t>2/5/2018</a:t>
            </a:fld>
            <a:endParaRPr lang="en-US">
              <a:solidFill>
                <a:srgbClr val="CCDDEA"/>
              </a:solidFill>
            </a:endParaRPr>
          </a:p>
        </p:txBody>
      </p:sp>
      <p:sp>
        <p:nvSpPr>
          <p:cNvPr id="9" name="Slide Number Placeholder 8"/>
          <p:cNvSpPr>
            <a:spLocks noGrp="1"/>
          </p:cNvSpPr>
          <p:nvPr>
            <p:ph type="sldNum" sz="quarter" idx="11"/>
          </p:nvPr>
        </p:nvSpPr>
        <p:spPr/>
        <p:txBody>
          <a:bodyPr/>
          <a:lstStyle/>
          <a:p>
            <a:pPr>
              <a:defRPr/>
            </a:pPr>
            <a:fld id="{25FEC8BD-F321-4042-9B02-DD518E2500DA}"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solidFill>
                <a:srgbClr val="CCDDEA"/>
              </a:solidFill>
            </a:endParaRPr>
          </a:p>
        </p:txBody>
      </p:sp>
    </p:spTree>
    <p:extLst>
      <p:ext uri="{BB962C8B-B14F-4D97-AF65-F5344CB8AC3E}">
        <p14:creationId xmlns:p14="http://schemas.microsoft.com/office/powerpoint/2010/main" val="1584013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2191631-F1E1-497B-88FE-22B7533006B8}" type="datetime1">
              <a:rPr lang="en-US" smtClean="0">
                <a:solidFill>
                  <a:srgbClr val="CCDDEA"/>
                </a:solidFill>
              </a:rPr>
              <a:t>2/5/2018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FC428AF8-340F-4D42-B8C4-3B6DE8816C7A}" type="slidenum">
              <a:rPr lang="en-US" smtClean="0"/>
              <a:pPr>
                <a:defRPr/>
              </a:pPr>
              <a:t>‹#›</a:t>
            </a:fld>
            <a:endParaRPr lang="en-US"/>
          </a:p>
        </p:txBody>
      </p:sp>
    </p:spTree>
    <p:extLst>
      <p:ext uri="{BB962C8B-B14F-4D97-AF65-F5344CB8AC3E}">
        <p14:creationId xmlns:p14="http://schemas.microsoft.com/office/powerpoint/2010/main" val="2183271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270F64-DDE3-4A93-82CE-65A2CDC3D02E}" type="datetime1">
              <a:rPr lang="en-US" smtClean="0">
                <a:solidFill>
                  <a:srgbClr val="CCDDEA"/>
                </a:solidFill>
              </a:rPr>
              <a:t>2/5/2018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1522AAC0-5531-9D40-B10F-6A33C6608193}" type="slidenum">
              <a:rPr lang="en-US" smtClean="0"/>
              <a:pPr>
                <a:defRPr/>
              </a:pPr>
              <a:t>‹#›</a:t>
            </a:fld>
            <a:endParaRPr lang="en-US"/>
          </a:p>
        </p:txBody>
      </p:sp>
    </p:spTree>
    <p:extLst>
      <p:ext uri="{BB962C8B-B14F-4D97-AF65-F5344CB8AC3E}">
        <p14:creationId xmlns:p14="http://schemas.microsoft.com/office/powerpoint/2010/main" val="4038460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lvl1pPr>
          </a:lstStyle>
          <a:p>
            <a:pPr>
              <a:defRPr/>
            </a:pPr>
            <a:fld id="{4B9809DB-C0DB-4237-B899-227E3AD3EC1D}" type="datetime1">
              <a:rPr lang="en-US" smtClean="0">
                <a:solidFill>
                  <a:srgbClr val="CCDDEA"/>
                </a:solidFill>
              </a:rPr>
              <a:t>2/5/2018</a:t>
            </a:fld>
            <a:endParaRPr lang="en-US">
              <a:solidFill>
                <a:srgbClr val="CCDDEA"/>
              </a:solidFill>
            </a:endParaRPr>
          </a:p>
        </p:txBody>
      </p:sp>
      <p:sp>
        <p:nvSpPr>
          <p:cNvPr id="5" name="Rectangle 5"/>
          <p:cNvSpPr>
            <a:spLocks noGrp="1" noChangeArrowheads="1"/>
          </p:cNvSpPr>
          <p:nvPr>
            <p:ph type="ftr" sz="quarter" idx="11"/>
          </p:nvPr>
        </p:nvSpPr>
        <p:spPr/>
        <p:txBody>
          <a:bodyPr/>
          <a:lstStyle>
            <a:lvl1pPr algn="l" eaLnBrk="1" hangingPunct="1">
              <a:defRPr/>
            </a:lvl1pPr>
          </a:lstStyle>
          <a:p>
            <a:pPr>
              <a:defRPr/>
            </a:pPr>
            <a:endParaRPr lang="en-US">
              <a:solidFill>
                <a:srgbClr val="CCDDEA"/>
              </a:solidFill>
            </a:endParaRPr>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5EDC8DFA-CE60-F54B-B9BF-796F5D40EF65}" type="slidenum">
              <a:rPr lang="en-US"/>
              <a:pPr>
                <a:defRPr/>
              </a:pPr>
              <a:t>‹#›</a:t>
            </a:fld>
            <a:endParaRPr lang="en-US"/>
          </a:p>
        </p:txBody>
      </p:sp>
    </p:spTree>
    <p:extLst>
      <p:ext uri="{BB962C8B-B14F-4D97-AF65-F5344CB8AC3E}">
        <p14:creationId xmlns:p14="http://schemas.microsoft.com/office/powerpoint/2010/main" val="3960331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D8C8A9EA-5476-492C-8739-428B70B46C18}" type="datetime1">
              <a:rPr lang="en-US" smtClean="0">
                <a:solidFill>
                  <a:srgbClr val="CCDDEA"/>
                </a:solidFill>
              </a:rPr>
              <a:t>2/5/2018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7010AB8C-B1E7-894A-A2B2-BA34B23A338D}" type="slidenum">
              <a:rPr lang="en-US" smtClean="0"/>
              <a:pPr>
                <a:defRPr/>
              </a:pPr>
              <a:t>‹#›</a:t>
            </a:fld>
            <a:endParaRPr lang="en-US"/>
          </a:p>
        </p:txBody>
      </p:sp>
    </p:spTree>
    <p:extLst>
      <p:ext uri="{BB962C8B-B14F-4D97-AF65-F5344CB8AC3E}">
        <p14:creationId xmlns:p14="http://schemas.microsoft.com/office/powerpoint/2010/main" val="3974233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81391DA-CEAC-4289-AE71-08A2A5092BFD}" type="datetime1">
              <a:rPr lang="en-US" smtClean="0">
                <a:solidFill>
                  <a:srgbClr val="CCDDEA"/>
                </a:solidFill>
              </a:rPr>
              <a:t>2/5/2018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ABA4394D-2F8B-C749-BDE5-BAC715D6547F}" type="slidenum">
              <a:rPr lang="en-US" smtClean="0"/>
              <a:pPr>
                <a:defRPr/>
              </a:pPr>
              <a:t>‹#›</a:t>
            </a:fld>
            <a:endParaRPr lang="en-US"/>
          </a:p>
        </p:txBody>
      </p:sp>
    </p:spTree>
    <p:extLst>
      <p:ext uri="{BB962C8B-B14F-4D97-AF65-F5344CB8AC3E}">
        <p14:creationId xmlns:p14="http://schemas.microsoft.com/office/powerpoint/2010/main" val="2096771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89CF12B-FC36-436F-BA96-2EF76C897ADD}" type="datetime1">
              <a:rPr lang="en-US" smtClean="0">
                <a:solidFill>
                  <a:srgbClr val="CCDDEA"/>
                </a:solidFill>
              </a:rPr>
              <a:t>2/5/2018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06845C44-369C-4547-8276-87D42E6802FD}" type="slidenum">
              <a:rPr lang="en-US" smtClean="0"/>
              <a:pPr>
                <a:defRPr/>
              </a:pPr>
              <a:t>‹#›</a:t>
            </a:fld>
            <a:endParaRPr lang="en-US"/>
          </a:p>
        </p:txBody>
      </p:sp>
    </p:spTree>
    <p:extLst>
      <p:ext uri="{BB962C8B-B14F-4D97-AF65-F5344CB8AC3E}">
        <p14:creationId xmlns:p14="http://schemas.microsoft.com/office/powerpoint/2010/main" val="783890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8BF851FF-6CBB-472F-BA8D-A9E46B7E12B5}" type="datetime1">
              <a:rPr lang="en-US" smtClean="0">
                <a:solidFill>
                  <a:srgbClr val="CCDDEA"/>
                </a:solidFill>
              </a:rPr>
              <a:t>2/5/2018</a:t>
            </a:fld>
            <a:endParaRPr lang="en-US">
              <a:solidFill>
                <a:srgbClr val="CCDDEA"/>
              </a:solidFill>
            </a:endParaRPr>
          </a:p>
        </p:txBody>
      </p:sp>
      <p:sp>
        <p:nvSpPr>
          <p:cNvPr id="6" name="Footer Placeholder 5"/>
          <p:cNvSpPr>
            <a:spLocks noGrp="1"/>
          </p:cNvSpPr>
          <p:nvPr>
            <p:ph type="ftr" sz="quarter" idx="11"/>
          </p:nvPr>
        </p:nvSpPr>
        <p:spPr/>
        <p:txBody>
          <a:bodyPr/>
          <a:lstStyle/>
          <a:p>
            <a:pPr>
              <a:defRPr/>
            </a:pPr>
            <a:endParaRPr lang="en-US">
              <a:solidFill>
                <a:srgbClr val="CCDDEA"/>
              </a:solidFill>
            </a:endParaRPr>
          </a:p>
        </p:txBody>
      </p:sp>
      <p:sp>
        <p:nvSpPr>
          <p:cNvPr id="7" name="Slide Number Placeholder 6"/>
          <p:cNvSpPr>
            <a:spLocks noGrp="1"/>
          </p:cNvSpPr>
          <p:nvPr>
            <p:ph type="sldNum" sz="quarter" idx="12"/>
          </p:nvPr>
        </p:nvSpPr>
        <p:spPr/>
        <p:txBody>
          <a:bodyPr/>
          <a:lstStyle/>
          <a:p>
            <a:pPr>
              <a:defRPr/>
            </a:pPr>
            <a:fld id="{6D527121-BEAB-BD4D-8254-66C5ADA03BDF}" type="slidenum">
              <a:rPr lang="en-US" smtClean="0"/>
              <a:pPr>
                <a:defRPr/>
              </a:pPr>
              <a:t>‹#›</a:t>
            </a:fld>
            <a:endParaRPr lang="en-US"/>
          </a:p>
        </p:txBody>
      </p:sp>
    </p:spTree>
    <p:extLst>
      <p:ext uri="{BB962C8B-B14F-4D97-AF65-F5344CB8AC3E}">
        <p14:creationId xmlns:p14="http://schemas.microsoft.com/office/powerpoint/2010/main" val="2571396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899CF730-82C9-49DF-B76F-E94FA90BC3EB}" type="datetime1">
              <a:rPr lang="en-US" smtClean="0">
                <a:solidFill>
                  <a:srgbClr val="CCDDEA"/>
                </a:solidFill>
              </a:rPr>
              <a:t>2/5/2018</a:t>
            </a:fld>
            <a:endParaRPr lang="en-US">
              <a:solidFill>
                <a:srgbClr val="CCDDEA"/>
              </a:solidFill>
            </a:endParaRPr>
          </a:p>
        </p:txBody>
      </p:sp>
      <p:sp>
        <p:nvSpPr>
          <p:cNvPr id="8" name="Footer Placeholder 7"/>
          <p:cNvSpPr>
            <a:spLocks noGrp="1"/>
          </p:cNvSpPr>
          <p:nvPr>
            <p:ph type="ftr" sz="quarter" idx="11"/>
          </p:nvPr>
        </p:nvSpPr>
        <p:spPr/>
        <p:txBody>
          <a:bodyPr/>
          <a:lstStyle/>
          <a:p>
            <a:pPr>
              <a:defRPr/>
            </a:pPr>
            <a:endParaRPr lang="en-US">
              <a:solidFill>
                <a:srgbClr val="CCDDEA"/>
              </a:solidFill>
            </a:endParaRPr>
          </a:p>
        </p:txBody>
      </p:sp>
      <p:sp>
        <p:nvSpPr>
          <p:cNvPr id="9" name="Slide Number Placeholder 8"/>
          <p:cNvSpPr>
            <a:spLocks noGrp="1"/>
          </p:cNvSpPr>
          <p:nvPr>
            <p:ph type="sldNum" sz="quarter" idx="12"/>
          </p:nvPr>
        </p:nvSpPr>
        <p:spPr/>
        <p:txBody>
          <a:bodyPr/>
          <a:lstStyle/>
          <a:p>
            <a:pPr>
              <a:defRPr/>
            </a:pPr>
            <a:fld id="{2D23A421-3B61-7C46-8448-CC912ECB0710}" type="slidenum">
              <a:rPr lang="en-US" smtClean="0"/>
              <a:pPr>
                <a:defRPr/>
              </a:pPr>
              <a:t>‹#›</a:t>
            </a:fld>
            <a:endParaRPr lang="en-US"/>
          </a:p>
        </p:txBody>
      </p:sp>
    </p:spTree>
    <p:extLst>
      <p:ext uri="{BB962C8B-B14F-4D97-AF65-F5344CB8AC3E}">
        <p14:creationId xmlns:p14="http://schemas.microsoft.com/office/powerpoint/2010/main" val="391567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11694C0-C4B5-45C8-B9D9-8D934584095D}" type="datetime1">
              <a:rPr lang="en-US" smtClean="0"/>
              <a:t>2/5/2018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845C44-369C-4547-8276-87D42E6802FD}"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0FA9CAE-8AFB-4AEE-B3C1-8625FC534CE5}" type="datetime1">
              <a:rPr lang="en-US" smtClean="0">
                <a:solidFill>
                  <a:srgbClr val="CCDDEA"/>
                </a:solidFill>
              </a:rPr>
              <a:t>2/5/2018</a:t>
            </a:fld>
            <a:endParaRPr lang="en-US">
              <a:solidFill>
                <a:srgbClr val="CCDDEA"/>
              </a:solidFill>
            </a:endParaRPr>
          </a:p>
        </p:txBody>
      </p:sp>
      <p:sp>
        <p:nvSpPr>
          <p:cNvPr id="4" name="Footer Placeholder 3"/>
          <p:cNvSpPr>
            <a:spLocks noGrp="1"/>
          </p:cNvSpPr>
          <p:nvPr>
            <p:ph type="ftr" sz="quarter" idx="11"/>
          </p:nvPr>
        </p:nvSpPr>
        <p:spPr/>
        <p:txBody>
          <a:bodyPr/>
          <a:lstStyle/>
          <a:p>
            <a:pPr>
              <a:defRPr/>
            </a:pPr>
            <a:endParaRPr lang="en-US">
              <a:solidFill>
                <a:srgbClr val="CCDDEA"/>
              </a:solidFill>
            </a:endParaRPr>
          </a:p>
        </p:txBody>
      </p:sp>
      <p:sp>
        <p:nvSpPr>
          <p:cNvPr id="5" name="Slide Number Placeholder 4"/>
          <p:cNvSpPr>
            <a:spLocks noGrp="1"/>
          </p:cNvSpPr>
          <p:nvPr>
            <p:ph type="sldNum" sz="quarter" idx="12"/>
          </p:nvPr>
        </p:nvSpPr>
        <p:spPr/>
        <p:txBody>
          <a:bodyPr/>
          <a:lstStyle/>
          <a:p>
            <a:pPr>
              <a:defRPr/>
            </a:pPr>
            <a:fld id="{E39B0DFA-0ECC-114C-8DAD-1EED9CEDD814}" type="slidenum">
              <a:rPr lang="en-US" smtClean="0"/>
              <a:pPr>
                <a:defRPr/>
              </a:pPr>
              <a:t>‹#›</a:t>
            </a:fld>
            <a:endParaRPr lang="en-US"/>
          </a:p>
        </p:txBody>
      </p:sp>
    </p:spTree>
    <p:extLst>
      <p:ext uri="{BB962C8B-B14F-4D97-AF65-F5344CB8AC3E}">
        <p14:creationId xmlns:p14="http://schemas.microsoft.com/office/powerpoint/2010/main" val="2408968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373C45-015D-4D34-AE90-551DCA34441E}" type="datetime1">
              <a:rPr lang="en-US" smtClean="0">
                <a:solidFill>
                  <a:srgbClr val="CCDDEA"/>
                </a:solidFill>
              </a:rPr>
              <a:t>2/5/2018</a:t>
            </a:fld>
            <a:endParaRPr lang="en-US">
              <a:solidFill>
                <a:srgbClr val="CCDDEA"/>
              </a:solidFill>
            </a:endParaRPr>
          </a:p>
        </p:txBody>
      </p:sp>
      <p:sp>
        <p:nvSpPr>
          <p:cNvPr id="3" name="Footer Placeholder 2"/>
          <p:cNvSpPr>
            <a:spLocks noGrp="1"/>
          </p:cNvSpPr>
          <p:nvPr>
            <p:ph type="ftr" sz="quarter" idx="11"/>
          </p:nvPr>
        </p:nvSpPr>
        <p:spPr/>
        <p:txBody>
          <a:bodyPr/>
          <a:lstStyle/>
          <a:p>
            <a:pPr>
              <a:defRPr/>
            </a:pPr>
            <a:endParaRPr lang="en-US">
              <a:solidFill>
                <a:srgbClr val="CCDDEA"/>
              </a:solidFill>
            </a:endParaRPr>
          </a:p>
        </p:txBody>
      </p:sp>
      <p:sp>
        <p:nvSpPr>
          <p:cNvPr id="4" name="Slide Number Placeholder 3"/>
          <p:cNvSpPr>
            <a:spLocks noGrp="1"/>
          </p:cNvSpPr>
          <p:nvPr>
            <p:ph type="sldNum" sz="quarter" idx="12"/>
          </p:nvPr>
        </p:nvSpPr>
        <p:spPr/>
        <p:txBody>
          <a:bodyPr/>
          <a:lstStyle/>
          <a:p>
            <a:pPr>
              <a:defRPr/>
            </a:pPr>
            <a:fld id="{CCEB463E-D9A9-AF49-88ED-5FC116A48F34}" type="slidenum">
              <a:rPr lang="en-US" smtClean="0"/>
              <a:pPr>
                <a:defRPr/>
              </a:pPr>
              <a:t>‹#›</a:t>
            </a:fld>
            <a:endParaRPr lang="en-US"/>
          </a:p>
        </p:txBody>
      </p:sp>
    </p:spTree>
    <p:extLst>
      <p:ext uri="{BB962C8B-B14F-4D97-AF65-F5344CB8AC3E}">
        <p14:creationId xmlns:p14="http://schemas.microsoft.com/office/powerpoint/2010/main" val="192335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6421F1F-106D-4AC0-9C66-4C0C0A28F398}" type="datetime1">
              <a:rPr lang="en-US" smtClean="0">
                <a:solidFill>
                  <a:srgbClr val="CCDDEA"/>
                </a:solidFill>
              </a:rPr>
              <a:t>2/5/2018</a:t>
            </a:fld>
            <a:endParaRPr lang="en-US">
              <a:solidFill>
                <a:srgbClr val="CCDDEA"/>
              </a:solidFill>
            </a:endParaRPr>
          </a:p>
        </p:txBody>
      </p:sp>
      <p:sp>
        <p:nvSpPr>
          <p:cNvPr id="6" name="Footer Placeholder 5"/>
          <p:cNvSpPr>
            <a:spLocks noGrp="1"/>
          </p:cNvSpPr>
          <p:nvPr>
            <p:ph type="ftr" sz="quarter" idx="11"/>
          </p:nvPr>
        </p:nvSpPr>
        <p:spPr/>
        <p:txBody>
          <a:bodyPr/>
          <a:lstStyle/>
          <a:p>
            <a:pPr>
              <a:defRPr/>
            </a:pPr>
            <a:endParaRPr lang="en-US">
              <a:solidFill>
                <a:srgbClr val="CCDDEA"/>
              </a:solidFill>
            </a:endParaRPr>
          </a:p>
        </p:txBody>
      </p:sp>
      <p:sp>
        <p:nvSpPr>
          <p:cNvPr id="7" name="Slide Number Placeholder 6"/>
          <p:cNvSpPr>
            <a:spLocks noGrp="1"/>
          </p:cNvSpPr>
          <p:nvPr>
            <p:ph type="sldNum" sz="quarter" idx="12"/>
          </p:nvPr>
        </p:nvSpPr>
        <p:spPr/>
        <p:txBody>
          <a:bodyPr/>
          <a:lstStyle/>
          <a:p>
            <a:pPr>
              <a:defRPr/>
            </a:pPr>
            <a:fld id="{766B62FF-6A04-0649-B3E8-CD6A6DF18F19}"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0077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0A6E5285-776B-430C-96C7-90E9E8165837}" type="datetime1">
              <a:rPr lang="en-US" smtClean="0">
                <a:solidFill>
                  <a:srgbClr val="CCDDEA"/>
                </a:solidFill>
              </a:rPr>
              <a:t>2/5/2018</a:t>
            </a:fld>
            <a:endParaRPr lang="en-US">
              <a:solidFill>
                <a:srgbClr val="CCDDEA"/>
              </a:solidFill>
            </a:endParaRPr>
          </a:p>
        </p:txBody>
      </p:sp>
      <p:sp>
        <p:nvSpPr>
          <p:cNvPr id="9" name="Slide Number Placeholder 8"/>
          <p:cNvSpPr>
            <a:spLocks noGrp="1"/>
          </p:cNvSpPr>
          <p:nvPr>
            <p:ph type="sldNum" sz="quarter" idx="11"/>
          </p:nvPr>
        </p:nvSpPr>
        <p:spPr/>
        <p:txBody>
          <a:bodyPr/>
          <a:lstStyle/>
          <a:p>
            <a:pPr>
              <a:defRPr/>
            </a:pPr>
            <a:fld id="{25FEC8BD-F321-4042-9B02-DD518E2500DA}"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solidFill>
                <a:srgbClr val="CCDDEA"/>
              </a:solidFill>
            </a:endParaRPr>
          </a:p>
        </p:txBody>
      </p:sp>
    </p:spTree>
    <p:extLst>
      <p:ext uri="{BB962C8B-B14F-4D97-AF65-F5344CB8AC3E}">
        <p14:creationId xmlns:p14="http://schemas.microsoft.com/office/powerpoint/2010/main" val="101986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02D90E3-0581-4464-9960-9AB15C08B8C6}" type="datetime1">
              <a:rPr lang="en-US" smtClean="0">
                <a:solidFill>
                  <a:srgbClr val="CCDDEA"/>
                </a:solidFill>
              </a:rPr>
              <a:t>2/5/2018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FC428AF8-340F-4D42-B8C4-3B6DE8816C7A}" type="slidenum">
              <a:rPr lang="en-US" smtClean="0"/>
              <a:pPr>
                <a:defRPr/>
              </a:pPr>
              <a:t>‹#›</a:t>
            </a:fld>
            <a:endParaRPr lang="en-US"/>
          </a:p>
        </p:txBody>
      </p:sp>
    </p:spTree>
    <p:extLst>
      <p:ext uri="{BB962C8B-B14F-4D97-AF65-F5344CB8AC3E}">
        <p14:creationId xmlns:p14="http://schemas.microsoft.com/office/powerpoint/2010/main" val="353174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EFF8E7B-E6C6-4C9B-A7E5-EFE2D87A55F4}" type="datetime1">
              <a:rPr lang="en-US" smtClean="0">
                <a:solidFill>
                  <a:srgbClr val="CCDDEA"/>
                </a:solidFill>
              </a:rPr>
              <a:t>2/5/2018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1522AAC0-5531-9D40-B10F-6A33C6608193}" type="slidenum">
              <a:rPr lang="en-US" smtClean="0"/>
              <a:pPr>
                <a:defRPr/>
              </a:pPr>
              <a:t>‹#›</a:t>
            </a:fld>
            <a:endParaRPr lang="en-US"/>
          </a:p>
        </p:txBody>
      </p:sp>
    </p:spTree>
    <p:extLst>
      <p:ext uri="{BB962C8B-B14F-4D97-AF65-F5344CB8AC3E}">
        <p14:creationId xmlns:p14="http://schemas.microsoft.com/office/powerpoint/2010/main" val="13973043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lvl1pPr>
          </a:lstStyle>
          <a:p>
            <a:pPr>
              <a:defRPr/>
            </a:pPr>
            <a:fld id="{F8DF024B-108F-428C-8AC7-AF29B7A9A66D}" type="datetime1">
              <a:rPr lang="en-US" smtClean="0">
                <a:solidFill>
                  <a:srgbClr val="CCDDEA"/>
                </a:solidFill>
              </a:rPr>
              <a:t>2/5/2018</a:t>
            </a:fld>
            <a:endParaRPr lang="en-US">
              <a:solidFill>
                <a:srgbClr val="CCDDEA"/>
              </a:solidFill>
            </a:endParaRPr>
          </a:p>
        </p:txBody>
      </p:sp>
      <p:sp>
        <p:nvSpPr>
          <p:cNvPr id="5" name="Rectangle 5"/>
          <p:cNvSpPr>
            <a:spLocks noGrp="1" noChangeArrowheads="1"/>
          </p:cNvSpPr>
          <p:nvPr>
            <p:ph type="ftr" sz="quarter" idx="11"/>
          </p:nvPr>
        </p:nvSpPr>
        <p:spPr/>
        <p:txBody>
          <a:bodyPr/>
          <a:lstStyle>
            <a:lvl1pPr algn="l" eaLnBrk="1" hangingPunct="1">
              <a:defRPr/>
            </a:lvl1pPr>
          </a:lstStyle>
          <a:p>
            <a:pPr>
              <a:defRPr/>
            </a:pPr>
            <a:endParaRPr lang="en-US">
              <a:solidFill>
                <a:srgbClr val="CCDDEA"/>
              </a:solidFill>
            </a:endParaRPr>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5EDC8DFA-CE60-F54B-B9BF-796F5D40EF65}" type="slidenum">
              <a:rPr lang="en-US"/>
              <a:pPr>
                <a:defRPr/>
              </a:pPr>
              <a:t>‹#›</a:t>
            </a:fld>
            <a:endParaRPr lang="en-US"/>
          </a:p>
        </p:txBody>
      </p:sp>
    </p:spTree>
    <p:extLst>
      <p:ext uri="{BB962C8B-B14F-4D97-AF65-F5344CB8AC3E}">
        <p14:creationId xmlns:p14="http://schemas.microsoft.com/office/powerpoint/2010/main" val="1492852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88DB8768-E833-4BB8-8892-859479118D3E}" type="datetime1">
              <a:rPr lang="en-US" smtClean="0">
                <a:solidFill>
                  <a:srgbClr val="CCDDEA"/>
                </a:solidFill>
              </a:rPr>
              <a:t>2/5/2018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7010AB8C-B1E7-894A-A2B2-BA34B23A338D}" type="slidenum">
              <a:rPr lang="en-US" smtClean="0"/>
              <a:pPr>
                <a:defRPr/>
              </a:pPr>
              <a:t>‹#›</a:t>
            </a:fld>
            <a:endParaRPr lang="en-US"/>
          </a:p>
        </p:txBody>
      </p:sp>
    </p:spTree>
    <p:extLst>
      <p:ext uri="{BB962C8B-B14F-4D97-AF65-F5344CB8AC3E}">
        <p14:creationId xmlns:p14="http://schemas.microsoft.com/office/powerpoint/2010/main" val="31602567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8E7BA77-CD11-48EC-B4CA-B50071D20EE8}" type="datetime1">
              <a:rPr lang="en-US" smtClean="0">
                <a:solidFill>
                  <a:srgbClr val="CCDDEA"/>
                </a:solidFill>
              </a:rPr>
              <a:t>2/5/2018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ABA4394D-2F8B-C749-BDE5-BAC715D6547F}" type="slidenum">
              <a:rPr lang="en-US" smtClean="0"/>
              <a:pPr>
                <a:defRPr/>
              </a:pPr>
              <a:t>‹#›</a:t>
            </a:fld>
            <a:endParaRPr lang="en-US"/>
          </a:p>
        </p:txBody>
      </p:sp>
    </p:spTree>
    <p:extLst>
      <p:ext uri="{BB962C8B-B14F-4D97-AF65-F5344CB8AC3E}">
        <p14:creationId xmlns:p14="http://schemas.microsoft.com/office/powerpoint/2010/main" val="21159995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4F9BAC7-3919-4D53-801C-C97D972ED03E}" type="datetime1">
              <a:rPr lang="en-US" smtClean="0">
                <a:solidFill>
                  <a:srgbClr val="CCDDEA"/>
                </a:solidFill>
              </a:rPr>
              <a:t>2/5/2018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06845C44-369C-4547-8276-87D42E6802FD}" type="slidenum">
              <a:rPr lang="en-US" smtClean="0"/>
              <a:pPr>
                <a:defRPr/>
              </a:pPr>
              <a:t>‹#›</a:t>
            </a:fld>
            <a:endParaRPr lang="en-US"/>
          </a:p>
        </p:txBody>
      </p:sp>
    </p:spTree>
    <p:extLst>
      <p:ext uri="{BB962C8B-B14F-4D97-AF65-F5344CB8AC3E}">
        <p14:creationId xmlns:p14="http://schemas.microsoft.com/office/powerpoint/2010/main" val="1305874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B3F0B638-46FC-4E43-8E26-038E128EAD84}" type="datetime1">
              <a:rPr lang="en-US" smtClean="0"/>
              <a:t>2/5/2018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527121-BEAB-BD4D-8254-66C5ADA03BDF}"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71594A7A-8A42-47C9-B165-D1EA737164AF}" type="datetime1">
              <a:rPr lang="en-US" smtClean="0">
                <a:solidFill>
                  <a:srgbClr val="CCDDEA"/>
                </a:solidFill>
              </a:rPr>
              <a:t>2/5/2018</a:t>
            </a:fld>
            <a:endParaRPr lang="en-US">
              <a:solidFill>
                <a:srgbClr val="CCDDEA"/>
              </a:solidFill>
            </a:endParaRPr>
          </a:p>
        </p:txBody>
      </p:sp>
      <p:sp>
        <p:nvSpPr>
          <p:cNvPr id="6" name="Footer Placeholder 5"/>
          <p:cNvSpPr>
            <a:spLocks noGrp="1"/>
          </p:cNvSpPr>
          <p:nvPr>
            <p:ph type="ftr" sz="quarter" idx="11"/>
          </p:nvPr>
        </p:nvSpPr>
        <p:spPr/>
        <p:txBody>
          <a:bodyPr/>
          <a:lstStyle/>
          <a:p>
            <a:pPr>
              <a:defRPr/>
            </a:pPr>
            <a:endParaRPr lang="en-US">
              <a:solidFill>
                <a:srgbClr val="CCDDEA"/>
              </a:solidFill>
            </a:endParaRPr>
          </a:p>
        </p:txBody>
      </p:sp>
      <p:sp>
        <p:nvSpPr>
          <p:cNvPr id="7" name="Slide Number Placeholder 6"/>
          <p:cNvSpPr>
            <a:spLocks noGrp="1"/>
          </p:cNvSpPr>
          <p:nvPr>
            <p:ph type="sldNum" sz="quarter" idx="12"/>
          </p:nvPr>
        </p:nvSpPr>
        <p:spPr/>
        <p:txBody>
          <a:bodyPr/>
          <a:lstStyle/>
          <a:p>
            <a:pPr>
              <a:defRPr/>
            </a:pPr>
            <a:fld id="{6D527121-BEAB-BD4D-8254-66C5ADA03BDF}" type="slidenum">
              <a:rPr lang="en-US" smtClean="0"/>
              <a:pPr>
                <a:defRPr/>
              </a:pPr>
              <a:t>‹#›</a:t>
            </a:fld>
            <a:endParaRPr lang="en-US"/>
          </a:p>
        </p:txBody>
      </p:sp>
    </p:spTree>
    <p:extLst>
      <p:ext uri="{BB962C8B-B14F-4D97-AF65-F5344CB8AC3E}">
        <p14:creationId xmlns:p14="http://schemas.microsoft.com/office/powerpoint/2010/main" val="1515391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16B1CEFC-D7BC-483F-9134-AF316AFEEED2}" type="datetime1">
              <a:rPr lang="en-US" smtClean="0">
                <a:solidFill>
                  <a:srgbClr val="CCDDEA"/>
                </a:solidFill>
              </a:rPr>
              <a:t>2/5/2018</a:t>
            </a:fld>
            <a:endParaRPr lang="en-US">
              <a:solidFill>
                <a:srgbClr val="CCDDEA"/>
              </a:solidFill>
            </a:endParaRPr>
          </a:p>
        </p:txBody>
      </p:sp>
      <p:sp>
        <p:nvSpPr>
          <p:cNvPr id="8" name="Footer Placeholder 7"/>
          <p:cNvSpPr>
            <a:spLocks noGrp="1"/>
          </p:cNvSpPr>
          <p:nvPr>
            <p:ph type="ftr" sz="quarter" idx="11"/>
          </p:nvPr>
        </p:nvSpPr>
        <p:spPr/>
        <p:txBody>
          <a:bodyPr/>
          <a:lstStyle/>
          <a:p>
            <a:pPr>
              <a:defRPr/>
            </a:pPr>
            <a:endParaRPr lang="en-US">
              <a:solidFill>
                <a:srgbClr val="CCDDEA"/>
              </a:solidFill>
            </a:endParaRPr>
          </a:p>
        </p:txBody>
      </p:sp>
      <p:sp>
        <p:nvSpPr>
          <p:cNvPr id="9" name="Slide Number Placeholder 8"/>
          <p:cNvSpPr>
            <a:spLocks noGrp="1"/>
          </p:cNvSpPr>
          <p:nvPr>
            <p:ph type="sldNum" sz="quarter" idx="12"/>
          </p:nvPr>
        </p:nvSpPr>
        <p:spPr/>
        <p:txBody>
          <a:bodyPr/>
          <a:lstStyle/>
          <a:p>
            <a:pPr>
              <a:defRPr/>
            </a:pPr>
            <a:fld id="{2D23A421-3B61-7C46-8448-CC912ECB0710}" type="slidenum">
              <a:rPr lang="en-US" smtClean="0"/>
              <a:pPr>
                <a:defRPr/>
              </a:pPr>
              <a:t>‹#›</a:t>
            </a:fld>
            <a:endParaRPr lang="en-US"/>
          </a:p>
        </p:txBody>
      </p:sp>
    </p:spTree>
    <p:extLst>
      <p:ext uri="{BB962C8B-B14F-4D97-AF65-F5344CB8AC3E}">
        <p14:creationId xmlns:p14="http://schemas.microsoft.com/office/powerpoint/2010/main" val="1875492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8A8F239C-750D-46A2-B514-336A4BCFBA1B}" type="datetime1">
              <a:rPr lang="en-US" smtClean="0">
                <a:solidFill>
                  <a:srgbClr val="CCDDEA"/>
                </a:solidFill>
              </a:rPr>
              <a:t>2/5/2018</a:t>
            </a:fld>
            <a:endParaRPr lang="en-US">
              <a:solidFill>
                <a:srgbClr val="CCDDEA"/>
              </a:solidFill>
            </a:endParaRPr>
          </a:p>
        </p:txBody>
      </p:sp>
      <p:sp>
        <p:nvSpPr>
          <p:cNvPr id="4" name="Footer Placeholder 3"/>
          <p:cNvSpPr>
            <a:spLocks noGrp="1"/>
          </p:cNvSpPr>
          <p:nvPr>
            <p:ph type="ftr" sz="quarter" idx="11"/>
          </p:nvPr>
        </p:nvSpPr>
        <p:spPr/>
        <p:txBody>
          <a:bodyPr/>
          <a:lstStyle/>
          <a:p>
            <a:pPr>
              <a:defRPr/>
            </a:pPr>
            <a:endParaRPr lang="en-US">
              <a:solidFill>
                <a:srgbClr val="CCDDEA"/>
              </a:solidFill>
            </a:endParaRPr>
          </a:p>
        </p:txBody>
      </p:sp>
      <p:sp>
        <p:nvSpPr>
          <p:cNvPr id="5" name="Slide Number Placeholder 4"/>
          <p:cNvSpPr>
            <a:spLocks noGrp="1"/>
          </p:cNvSpPr>
          <p:nvPr>
            <p:ph type="sldNum" sz="quarter" idx="12"/>
          </p:nvPr>
        </p:nvSpPr>
        <p:spPr/>
        <p:txBody>
          <a:bodyPr/>
          <a:lstStyle/>
          <a:p>
            <a:pPr>
              <a:defRPr/>
            </a:pPr>
            <a:fld id="{E39B0DFA-0ECC-114C-8DAD-1EED9CEDD814}" type="slidenum">
              <a:rPr lang="en-US" smtClean="0"/>
              <a:pPr>
                <a:defRPr/>
              </a:pPr>
              <a:t>‹#›</a:t>
            </a:fld>
            <a:endParaRPr lang="en-US"/>
          </a:p>
        </p:txBody>
      </p:sp>
    </p:spTree>
    <p:extLst>
      <p:ext uri="{BB962C8B-B14F-4D97-AF65-F5344CB8AC3E}">
        <p14:creationId xmlns:p14="http://schemas.microsoft.com/office/powerpoint/2010/main" val="82579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484106F-B3AB-42A8-8947-63EFF444AC0F}" type="datetime1">
              <a:rPr lang="en-US" smtClean="0">
                <a:solidFill>
                  <a:srgbClr val="CCDDEA"/>
                </a:solidFill>
              </a:rPr>
              <a:t>2/5/2018</a:t>
            </a:fld>
            <a:endParaRPr lang="en-US">
              <a:solidFill>
                <a:srgbClr val="CCDDEA"/>
              </a:solidFill>
            </a:endParaRPr>
          </a:p>
        </p:txBody>
      </p:sp>
      <p:sp>
        <p:nvSpPr>
          <p:cNvPr id="3" name="Footer Placeholder 2"/>
          <p:cNvSpPr>
            <a:spLocks noGrp="1"/>
          </p:cNvSpPr>
          <p:nvPr>
            <p:ph type="ftr" sz="quarter" idx="11"/>
          </p:nvPr>
        </p:nvSpPr>
        <p:spPr/>
        <p:txBody>
          <a:bodyPr/>
          <a:lstStyle/>
          <a:p>
            <a:pPr>
              <a:defRPr/>
            </a:pPr>
            <a:endParaRPr lang="en-US">
              <a:solidFill>
                <a:srgbClr val="CCDDEA"/>
              </a:solidFill>
            </a:endParaRPr>
          </a:p>
        </p:txBody>
      </p:sp>
      <p:sp>
        <p:nvSpPr>
          <p:cNvPr id="4" name="Slide Number Placeholder 3"/>
          <p:cNvSpPr>
            <a:spLocks noGrp="1"/>
          </p:cNvSpPr>
          <p:nvPr>
            <p:ph type="sldNum" sz="quarter" idx="12"/>
          </p:nvPr>
        </p:nvSpPr>
        <p:spPr/>
        <p:txBody>
          <a:bodyPr/>
          <a:lstStyle/>
          <a:p>
            <a:pPr>
              <a:defRPr/>
            </a:pPr>
            <a:fld id="{CCEB463E-D9A9-AF49-88ED-5FC116A48F34}" type="slidenum">
              <a:rPr lang="en-US" smtClean="0"/>
              <a:pPr>
                <a:defRPr/>
              </a:pPr>
              <a:t>‹#›</a:t>
            </a:fld>
            <a:endParaRPr lang="en-US"/>
          </a:p>
        </p:txBody>
      </p:sp>
    </p:spTree>
    <p:extLst>
      <p:ext uri="{BB962C8B-B14F-4D97-AF65-F5344CB8AC3E}">
        <p14:creationId xmlns:p14="http://schemas.microsoft.com/office/powerpoint/2010/main" val="1169254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32F3887-2326-44FC-BD87-96F0A302F440}" type="datetime1">
              <a:rPr lang="en-US" smtClean="0">
                <a:solidFill>
                  <a:srgbClr val="CCDDEA"/>
                </a:solidFill>
              </a:rPr>
              <a:t>2/5/2018</a:t>
            </a:fld>
            <a:endParaRPr lang="en-US">
              <a:solidFill>
                <a:srgbClr val="CCDDEA"/>
              </a:solidFill>
            </a:endParaRPr>
          </a:p>
        </p:txBody>
      </p:sp>
      <p:sp>
        <p:nvSpPr>
          <p:cNvPr id="6" name="Footer Placeholder 5"/>
          <p:cNvSpPr>
            <a:spLocks noGrp="1"/>
          </p:cNvSpPr>
          <p:nvPr>
            <p:ph type="ftr" sz="quarter" idx="11"/>
          </p:nvPr>
        </p:nvSpPr>
        <p:spPr/>
        <p:txBody>
          <a:bodyPr/>
          <a:lstStyle/>
          <a:p>
            <a:pPr>
              <a:defRPr/>
            </a:pPr>
            <a:endParaRPr lang="en-US">
              <a:solidFill>
                <a:srgbClr val="CCDDEA"/>
              </a:solidFill>
            </a:endParaRPr>
          </a:p>
        </p:txBody>
      </p:sp>
      <p:sp>
        <p:nvSpPr>
          <p:cNvPr id="7" name="Slide Number Placeholder 6"/>
          <p:cNvSpPr>
            <a:spLocks noGrp="1"/>
          </p:cNvSpPr>
          <p:nvPr>
            <p:ph type="sldNum" sz="quarter" idx="12"/>
          </p:nvPr>
        </p:nvSpPr>
        <p:spPr/>
        <p:txBody>
          <a:bodyPr/>
          <a:lstStyle/>
          <a:p>
            <a:pPr>
              <a:defRPr/>
            </a:pPr>
            <a:fld id="{766B62FF-6A04-0649-B3E8-CD6A6DF18F19}"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86088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DFBA6915-7780-4E37-A46D-5B847596CBB0}" type="datetime1">
              <a:rPr lang="en-US" smtClean="0">
                <a:solidFill>
                  <a:srgbClr val="CCDDEA"/>
                </a:solidFill>
              </a:rPr>
              <a:t>2/5/2018</a:t>
            </a:fld>
            <a:endParaRPr lang="en-US">
              <a:solidFill>
                <a:srgbClr val="CCDDEA"/>
              </a:solidFill>
            </a:endParaRPr>
          </a:p>
        </p:txBody>
      </p:sp>
      <p:sp>
        <p:nvSpPr>
          <p:cNvPr id="9" name="Slide Number Placeholder 8"/>
          <p:cNvSpPr>
            <a:spLocks noGrp="1"/>
          </p:cNvSpPr>
          <p:nvPr>
            <p:ph type="sldNum" sz="quarter" idx="11"/>
          </p:nvPr>
        </p:nvSpPr>
        <p:spPr/>
        <p:txBody>
          <a:bodyPr/>
          <a:lstStyle/>
          <a:p>
            <a:pPr>
              <a:defRPr/>
            </a:pPr>
            <a:fld id="{25FEC8BD-F321-4042-9B02-DD518E2500DA}"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solidFill>
                <a:srgbClr val="CCDDEA"/>
              </a:solidFill>
            </a:endParaRPr>
          </a:p>
        </p:txBody>
      </p:sp>
    </p:spTree>
    <p:extLst>
      <p:ext uri="{BB962C8B-B14F-4D97-AF65-F5344CB8AC3E}">
        <p14:creationId xmlns:p14="http://schemas.microsoft.com/office/powerpoint/2010/main" val="35134082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9B737CF-2BFB-4D5D-B4A8-D139486A599B}" type="datetime1">
              <a:rPr lang="en-US" smtClean="0">
                <a:solidFill>
                  <a:srgbClr val="CCDDEA"/>
                </a:solidFill>
              </a:rPr>
              <a:t>2/5/2018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FC428AF8-340F-4D42-B8C4-3B6DE8816C7A}" type="slidenum">
              <a:rPr lang="en-US" smtClean="0"/>
              <a:pPr>
                <a:defRPr/>
              </a:pPr>
              <a:t>‹#›</a:t>
            </a:fld>
            <a:endParaRPr lang="en-US"/>
          </a:p>
        </p:txBody>
      </p:sp>
    </p:spTree>
    <p:extLst>
      <p:ext uri="{BB962C8B-B14F-4D97-AF65-F5344CB8AC3E}">
        <p14:creationId xmlns:p14="http://schemas.microsoft.com/office/powerpoint/2010/main" val="25940856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778BA6E-E242-4E42-876C-3AD005DDF3FA}" type="datetime1">
              <a:rPr lang="en-US" smtClean="0">
                <a:solidFill>
                  <a:srgbClr val="CCDDEA"/>
                </a:solidFill>
              </a:rPr>
              <a:t>2/5/2018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1522AAC0-5531-9D40-B10F-6A33C6608193}" type="slidenum">
              <a:rPr lang="en-US" smtClean="0"/>
              <a:pPr>
                <a:defRPr/>
              </a:pPr>
              <a:t>‹#›</a:t>
            </a:fld>
            <a:endParaRPr lang="en-US"/>
          </a:p>
        </p:txBody>
      </p:sp>
    </p:spTree>
    <p:extLst>
      <p:ext uri="{BB962C8B-B14F-4D97-AF65-F5344CB8AC3E}">
        <p14:creationId xmlns:p14="http://schemas.microsoft.com/office/powerpoint/2010/main" val="28135679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rtlCol="0"/>
          <a:lstStyle>
            <a:lvl1pPr eaLnBrk="1" fontAlgn="auto" hangingPunct="1">
              <a:spcBef>
                <a:spcPts val="0"/>
              </a:spcBef>
              <a:spcAft>
                <a:spcPts val="0"/>
              </a:spcAft>
              <a:defRPr>
                <a:latin typeface="+mn-lt"/>
                <a:ea typeface="+mn-ea"/>
                <a:cs typeface="+mn-cs"/>
              </a:defRPr>
            </a:lvl1pPr>
          </a:lstStyle>
          <a:p>
            <a:pPr>
              <a:defRPr/>
            </a:pPr>
            <a:fld id="{83256D04-F66B-4FC1-8342-079C05F29927}" type="datetime1">
              <a:rPr lang="en-US" smtClean="0">
                <a:solidFill>
                  <a:srgbClr val="CCDDEA"/>
                </a:solidFill>
              </a:rPr>
              <a:t>2/5/2018</a:t>
            </a:fld>
            <a:endParaRPr lang="en-US">
              <a:solidFill>
                <a:srgbClr val="CCDDEA"/>
              </a:solidFill>
            </a:endParaRPr>
          </a:p>
        </p:txBody>
      </p:sp>
      <p:sp>
        <p:nvSpPr>
          <p:cNvPr id="5" name="Rectangle 5"/>
          <p:cNvSpPr>
            <a:spLocks noGrp="1" noChangeArrowheads="1"/>
          </p:cNvSpPr>
          <p:nvPr>
            <p:ph type="ftr" sz="quarter" idx="11"/>
          </p:nvPr>
        </p:nvSpPr>
        <p:spPr/>
        <p:txBody>
          <a:bodyPr rtlCol="0"/>
          <a:lstStyle>
            <a:lvl1pPr algn="l" eaLnBrk="1" fontAlgn="auto" hangingPunct="1">
              <a:spcBef>
                <a:spcPts val="0"/>
              </a:spcBef>
              <a:spcAft>
                <a:spcPts val="0"/>
              </a:spcAft>
              <a:defRPr>
                <a:latin typeface="+mn-lt"/>
                <a:ea typeface="ＭＳ Ｐゴシック" charset="0"/>
                <a:cs typeface="ＭＳ Ｐゴシック" charset="0"/>
              </a:defRPr>
            </a:lvl1pPr>
          </a:lstStyle>
          <a:p>
            <a:pPr>
              <a:defRPr/>
            </a:pPr>
            <a:endParaRPr lang="en-US">
              <a:solidFill>
                <a:srgbClr val="CCDDEA"/>
              </a:solidFill>
            </a:endParaRPr>
          </a:p>
        </p:txBody>
      </p:sp>
      <p:sp>
        <p:nvSpPr>
          <p:cNvPr id="6" name="Rectangle 6"/>
          <p:cNvSpPr>
            <a:spLocks noGrp="1" noChangeArrowheads="1"/>
          </p:cNvSpPr>
          <p:nvPr>
            <p:ph type="sldNum" sz="quarter" idx="12"/>
          </p:nvPr>
        </p:nvSpPr>
        <p:spPr/>
        <p:txBody>
          <a:bodyPr/>
          <a:lstStyle>
            <a:lvl1pPr>
              <a:defRPr>
                <a:latin typeface="Calibri" charset="0"/>
                <a:cs typeface="Arial" charset="0"/>
              </a:defRPr>
            </a:lvl1pPr>
          </a:lstStyle>
          <a:p>
            <a:fld id="{CDBA7263-9E2A-B841-8838-61289DEBC97D}" type="slidenum">
              <a:rPr lang="en-US" smtClean="0"/>
              <a:pPr/>
              <a:t>‹#›</a:t>
            </a:fld>
            <a:endParaRPr lang="en-US" dirty="0"/>
          </a:p>
        </p:txBody>
      </p:sp>
    </p:spTree>
    <p:extLst>
      <p:ext uri="{BB962C8B-B14F-4D97-AF65-F5344CB8AC3E}">
        <p14:creationId xmlns:p14="http://schemas.microsoft.com/office/powerpoint/2010/main" val="192598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D90B34B-DD05-4F93-B946-65F13E027381}" type="datetime1">
              <a:rPr lang="en-US" smtClean="0"/>
              <a:t>2/5/2018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D23A421-3B61-7C46-8448-CC912ECB071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68E7B23-67D1-4FB4-8BD6-DA56E11F673F}" type="datetime1">
              <a:rPr lang="en-US" smtClean="0"/>
              <a:t>2/5/2018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39B0DFA-0ECC-114C-8DAD-1EED9CEDD81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06763A9-528C-4F53-B1F6-3BD2472F0188}" type="datetime1">
              <a:rPr lang="en-US" smtClean="0"/>
              <a:t>2/5/2018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CEB463E-D9A9-AF49-88ED-5FC116A48F3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DB56F4D-9917-4E0C-898D-065CEF9DD3B2}" type="datetime1">
              <a:rPr lang="en-US" smtClean="0"/>
              <a:t>2/5/2018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66B62FF-6A04-0649-B3E8-CD6A6DF18F19}"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A9FB88AD-00FD-46EB-953D-D13DEA379CCC}" type="datetime1">
              <a:rPr lang="en-US" smtClean="0"/>
              <a:t>2/5/2018</a:t>
            </a:fld>
            <a:endParaRPr lang="en-US"/>
          </a:p>
        </p:txBody>
      </p:sp>
      <p:sp>
        <p:nvSpPr>
          <p:cNvPr id="9" name="Slide Number Placeholder 8"/>
          <p:cNvSpPr>
            <a:spLocks noGrp="1"/>
          </p:cNvSpPr>
          <p:nvPr>
            <p:ph type="sldNum" sz="quarter" idx="11"/>
          </p:nvPr>
        </p:nvSpPr>
        <p:spPr/>
        <p:txBody>
          <a:bodyPr/>
          <a:lstStyle/>
          <a:p>
            <a:pPr>
              <a:defRPr/>
            </a:pPr>
            <a:fld id="{25FEC8BD-F321-4042-9B02-DD518E2500DA}"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0062E2C-414D-DA4D-9252-3A3C23FC1862}" type="slidenum">
              <a:rPr lang="en-US"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C791B408-6FD4-43BA-921B-AC57716AA916}" type="datetime1">
              <a:rPr lang="en-US" smtClean="0"/>
              <a:t>2/5/2018</a:t>
            </a:fld>
            <a:endParaRPr lang="en-US"/>
          </a:p>
        </p:txBody>
      </p:sp>
    </p:spTree>
  </p:cSld>
  <p:clrMap bg1="lt1" tx1="dk1" bg2="lt2" tx2="dk2" accent1="accent1" accent2="accent2" accent3="accent3" accent4="accent4" accent5="accent5" accent6="accent6" hlink="hlink" folHlink="folHlink"/>
  <p:sldLayoutIdLst>
    <p:sldLayoutId id="2147485306" r:id="rId1"/>
    <p:sldLayoutId id="2147485307" r:id="rId2"/>
    <p:sldLayoutId id="2147485308" r:id="rId3"/>
    <p:sldLayoutId id="2147485309" r:id="rId4"/>
    <p:sldLayoutId id="2147485310" r:id="rId5"/>
    <p:sldLayoutId id="2147485311" r:id="rId6"/>
    <p:sldLayoutId id="2147485312" r:id="rId7"/>
    <p:sldLayoutId id="2147485313" r:id="rId8"/>
    <p:sldLayoutId id="2147485314" r:id="rId9"/>
    <p:sldLayoutId id="2147485315" r:id="rId10"/>
    <p:sldLayoutId id="2147485316" r:id="rId11"/>
    <p:sldLayoutId id="2147485371" r:id="rId1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0062E2C-414D-DA4D-9252-3A3C23FC1862}" type="slidenum">
              <a:rPr lang="en-US"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solidFill>
                <a:srgbClr val="CCDDEA"/>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DBC326AA-DA21-410F-888B-9B7552599407}" type="datetime1">
              <a:rPr lang="en-US" smtClean="0">
                <a:solidFill>
                  <a:srgbClr val="CCDDEA"/>
                </a:solidFill>
              </a:rPr>
              <a:t>2/5/2018</a:t>
            </a:fld>
            <a:endParaRPr lang="en-US">
              <a:solidFill>
                <a:srgbClr val="CCDDEA"/>
              </a:solidFill>
            </a:endParaRPr>
          </a:p>
        </p:txBody>
      </p:sp>
    </p:spTree>
    <p:extLst>
      <p:ext uri="{BB962C8B-B14F-4D97-AF65-F5344CB8AC3E}">
        <p14:creationId xmlns:p14="http://schemas.microsoft.com/office/powerpoint/2010/main" val="4132383203"/>
      </p:ext>
    </p:extLst>
  </p:cSld>
  <p:clrMap bg1="lt1" tx1="dk1" bg2="lt2" tx2="dk2" accent1="accent1" accent2="accent2" accent3="accent3" accent4="accent4" accent5="accent5" accent6="accent6" hlink="hlink" folHlink="folHlink"/>
  <p:sldLayoutIdLst>
    <p:sldLayoutId id="2147485332" r:id="rId1"/>
    <p:sldLayoutId id="2147485333" r:id="rId2"/>
    <p:sldLayoutId id="2147485334" r:id="rId3"/>
    <p:sldLayoutId id="2147485335" r:id="rId4"/>
    <p:sldLayoutId id="2147485336" r:id="rId5"/>
    <p:sldLayoutId id="2147485337" r:id="rId6"/>
    <p:sldLayoutId id="2147485338" r:id="rId7"/>
    <p:sldLayoutId id="2147485339" r:id="rId8"/>
    <p:sldLayoutId id="2147485340" r:id="rId9"/>
    <p:sldLayoutId id="2147485341" r:id="rId10"/>
    <p:sldLayoutId id="2147485342" r:id="rId11"/>
    <p:sldLayoutId id="2147485343" r:id="rId1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0062E2C-414D-DA4D-9252-3A3C23FC1862}" type="slidenum">
              <a:rPr lang="en-US"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solidFill>
                <a:srgbClr val="CCDDEA"/>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3C5CEE97-40EE-454F-8126-D4B39365F74B}" type="datetime1">
              <a:rPr lang="en-US" smtClean="0">
                <a:solidFill>
                  <a:srgbClr val="CCDDEA"/>
                </a:solidFill>
              </a:rPr>
              <a:t>2/5/2018</a:t>
            </a:fld>
            <a:endParaRPr lang="en-US">
              <a:solidFill>
                <a:srgbClr val="CCDDEA"/>
              </a:solidFill>
            </a:endParaRPr>
          </a:p>
        </p:txBody>
      </p:sp>
    </p:spTree>
    <p:extLst>
      <p:ext uri="{BB962C8B-B14F-4D97-AF65-F5344CB8AC3E}">
        <p14:creationId xmlns:p14="http://schemas.microsoft.com/office/powerpoint/2010/main" val="3340570675"/>
      </p:ext>
    </p:extLst>
  </p:cSld>
  <p:clrMap bg1="lt1" tx1="dk1" bg2="lt2" tx2="dk2" accent1="accent1" accent2="accent2" accent3="accent3" accent4="accent4" accent5="accent5" accent6="accent6" hlink="hlink" folHlink="folHlink"/>
  <p:sldLayoutIdLst>
    <p:sldLayoutId id="2147485345" r:id="rId1"/>
    <p:sldLayoutId id="2147485346" r:id="rId2"/>
    <p:sldLayoutId id="2147485347" r:id="rId3"/>
    <p:sldLayoutId id="2147485348" r:id="rId4"/>
    <p:sldLayoutId id="2147485349" r:id="rId5"/>
    <p:sldLayoutId id="2147485350" r:id="rId6"/>
    <p:sldLayoutId id="2147485351" r:id="rId7"/>
    <p:sldLayoutId id="2147485352" r:id="rId8"/>
    <p:sldLayoutId id="2147485353" r:id="rId9"/>
    <p:sldLayoutId id="2147485354" r:id="rId10"/>
    <p:sldLayoutId id="2147485355" r:id="rId11"/>
    <p:sldLayoutId id="2147485356" r:id="rId1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latin typeface="Calibri" panose="020F0502020204030204" pitchFamily="34" charset="0"/>
              </a:defRPr>
            </a:lvl1pPr>
          </a:lstStyle>
          <a:p>
            <a:pPr>
              <a:defRPr/>
            </a:pPr>
            <a:fld id="{30062E2C-414D-DA4D-9252-3A3C23FC1862}" type="slidenum">
              <a:rPr lang="en-US" smtClean="0"/>
              <a:pPr>
                <a:defRPr/>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latin typeface="Calibri" panose="020F0502020204030204" pitchFamily="34" charset="0"/>
              </a:defRPr>
            </a:lvl1pPr>
          </a:lstStyle>
          <a:p>
            <a:pPr>
              <a:defRPr/>
            </a:pPr>
            <a:endParaRPr lang="en-US" dirty="0">
              <a:solidFill>
                <a:srgbClr val="CCDDEA"/>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latin typeface="Calibri" panose="020F0502020204030204" pitchFamily="34" charset="0"/>
              </a:defRPr>
            </a:lvl1pPr>
          </a:lstStyle>
          <a:p>
            <a:pPr>
              <a:defRPr/>
            </a:pPr>
            <a:fld id="{9A974AC2-5937-4AFA-B3CD-D4792C2FE8B2}" type="datetime1">
              <a:rPr lang="en-US" smtClean="0">
                <a:solidFill>
                  <a:srgbClr val="CCDDEA"/>
                </a:solidFill>
              </a:rPr>
              <a:t>2/5/2018</a:t>
            </a:fld>
            <a:endParaRPr lang="en-US" dirty="0">
              <a:solidFill>
                <a:srgbClr val="CCDDEA"/>
              </a:solidFill>
            </a:endParaRPr>
          </a:p>
        </p:txBody>
      </p:sp>
    </p:spTree>
    <p:extLst>
      <p:ext uri="{BB962C8B-B14F-4D97-AF65-F5344CB8AC3E}">
        <p14:creationId xmlns:p14="http://schemas.microsoft.com/office/powerpoint/2010/main" val="2311015623"/>
      </p:ext>
    </p:extLst>
  </p:cSld>
  <p:clrMap bg1="lt1" tx1="dk1" bg2="lt2" tx2="dk2" accent1="accent1" accent2="accent2" accent3="accent3" accent4="accent4" accent5="accent5" accent6="accent6" hlink="hlink" folHlink="folHlink"/>
  <p:sldLayoutIdLst>
    <p:sldLayoutId id="2147485359" r:id="rId1"/>
    <p:sldLayoutId id="2147485360" r:id="rId2"/>
    <p:sldLayoutId id="2147485361" r:id="rId3"/>
    <p:sldLayoutId id="2147485362" r:id="rId4"/>
    <p:sldLayoutId id="2147485363" r:id="rId5"/>
    <p:sldLayoutId id="2147485364" r:id="rId6"/>
    <p:sldLayoutId id="2147485365" r:id="rId7"/>
    <p:sldLayoutId id="2147485366" r:id="rId8"/>
    <p:sldLayoutId id="2147485367" r:id="rId9"/>
    <p:sldLayoutId id="2147485368" r:id="rId10"/>
    <p:sldLayoutId id="2147485369" r:id="rId11"/>
    <p:sldLayoutId id="2147485370" r:id="rId1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2.xml"/><Relationship Id="rId1" Type="http://schemas.openxmlformats.org/officeDocument/2006/relationships/slideLayout" Target="../slideLayouts/slideLayout38.xml"/></Relationships>
</file>

<file path=ppt/slides/_rels/slide10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3.xml"/><Relationship Id="rId1" Type="http://schemas.openxmlformats.org/officeDocument/2006/relationships/slideLayout" Target="../slideLayouts/slideLayout3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6.xml"/><Relationship Id="rId1" Type="http://schemas.openxmlformats.org/officeDocument/2006/relationships/slideLayout" Target="../slideLayouts/slideLayout3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youtube.com/watch?v=tjixn5i4rqk"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7.png"/><Relationship Id="rId4" Type="http://schemas.openxmlformats.org/officeDocument/2006/relationships/oleObject" Target="../embeddings/oleObject2.bin"/></Relationships>
</file>

<file path=ppt/slides/_rels/slide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457200"/>
            <a:ext cx="8077200" cy="5943600"/>
          </a:xfrm>
          <a:solidFill>
            <a:schemeClr val="bg1"/>
          </a:solidFill>
          <a:ln w="76200">
            <a:solidFill>
              <a:srgbClr val="FF9900"/>
            </a:solidFill>
          </a:ln>
        </p:spPr>
        <p:txBody>
          <a:bodyPr>
            <a:normAutofit fontScale="92500" lnSpcReduction="20000"/>
          </a:bodyPr>
          <a:lstStyle/>
          <a:p>
            <a:pPr marL="114300" indent="0" algn="ctr">
              <a:buNone/>
            </a:pPr>
            <a:endParaRPr lang="en-US" sz="1500" b="1" dirty="0" smtClean="0">
              <a:latin typeface="Trebuchet MS" panose="020B0603020202020204" pitchFamily="34" charset="0"/>
            </a:endParaRPr>
          </a:p>
          <a:p>
            <a:pPr marL="114300" indent="0" algn="ctr">
              <a:buNone/>
            </a:pPr>
            <a:r>
              <a:rPr lang="en-US" sz="8000" b="1" dirty="0" smtClean="0">
                <a:latin typeface="Trebuchet MS" panose="020B0603020202020204" pitchFamily="34" charset="0"/>
              </a:rPr>
              <a:t>WELCOME </a:t>
            </a:r>
          </a:p>
          <a:p>
            <a:pPr marL="114300" indent="0" algn="ctr">
              <a:lnSpc>
                <a:spcPct val="150000"/>
              </a:lnSpc>
              <a:buNone/>
            </a:pPr>
            <a:r>
              <a:rPr lang="en-US" dirty="0" smtClean="0">
                <a:latin typeface="Trebuchet MS" panose="020B0603020202020204" pitchFamily="34" charset="0"/>
              </a:rPr>
              <a:t>to: </a:t>
            </a:r>
          </a:p>
          <a:p>
            <a:pPr marL="114300" indent="0" algn="ctr">
              <a:buNone/>
            </a:pPr>
            <a:r>
              <a:rPr lang="en-US" sz="3200" b="1" dirty="0" smtClean="0">
                <a:latin typeface="Trebuchet MS" panose="020B0603020202020204" pitchFamily="34" charset="0"/>
              </a:rPr>
              <a:t>Designing </a:t>
            </a:r>
            <a:r>
              <a:rPr lang="en-US" sz="3200" b="1" dirty="0">
                <a:latin typeface="Trebuchet MS" panose="020B0603020202020204" pitchFamily="34" charset="0"/>
              </a:rPr>
              <a:t>Tier 2 Systems for Implementing Targeted </a:t>
            </a:r>
            <a:r>
              <a:rPr lang="en-US" sz="3200" b="1" dirty="0" smtClean="0">
                <a:latin typeface="Trebuchet MS" panose="020B0603020202020204" pitchFamily="34" charset="0"/>
              </a:rPr>
              <a:t>Interventions</a:t>
            </a:r>
          </a:p>
          <a:p>
            <a:pPr marL="114300" indent="0" algn="ctr">
              <a:lnSpc>
                <a:spcPct val="150000"/>
              </a:lnSpc>
              <a:buNone/>
            </a:pPr>
            <a:endParaRPr lang="en-US" sz="1700" dirty="0" smtClean="0">
              <a:latin typeface="Trebuchet MS" panose="020B0603020202020204" pitchFamily="34" charset="0"/>
            </a:endParaRPr>
          </a:p>
          <a:p>
            <a:pPr marL="114300" indent="0" algn="ctr">
              <a:lnSpc>
                <a:spcPct val="110000"/>
              </a:lnSpc>
              <a:buNone/>
            </a:pPr>
            <a:r>
              <a:rPr lang="en-US" sz="2400" i="1" dirty="0" smtClean="0">
                <a:latin typeface="Trebuchet MS" panose="020B0603020202020204" pitchFamily="34" charset="0"/>
              </a:rPr>
              <a:t>Before we get started, </a:t>
            </a:r>
          </a:p>
          <a:p>
            <a:pPr marL="114300" indent="0" algn="ctr">
              <a:lnSpc>
                <a:spcPct val="110000"/>
              </a:lnSpc>
              <a:buNone/>
            </a:pPr>
            <a:r>
              <a:rPr lang="en-US" sz="2400" i="1" dirty="0" smtClean="0">
                <a:latin typeface="Trebuchet MS" panose="020B0603020202020204" pitchFamily="34" charset="0"/>
              </a:rPr>
              <a:t>please find an evaluation form </a:t>
            </a:r>
          </a:p>
          <a:p>
            <a:pPr marL="114300" indent="0" algn="ctr">
              <a:lnSpc>
                <a:spcPct val="110000"/>
              </a:lnSpc>
              <a:buNone/>
            </a:pPr>
            <a:r>
              <a:rPr lang="en-US" sz="2400" i="1" dirty="0" smtClean="0">
                <a:latin typeface="Trebuchet MS" panose="020B0603020202020204" pitchFamily="34" charset="0"/>
              </a:rPr>
              <a:t>(in the front of your folder)</a:t>
            </a:r>
          </a:p>
          <a:p>
            <a:pPr marL="114300" indent="0" algn="ctr">
              <a:lnSpc>
                <a:spcPct val="110000"/>
              </a:lnSpc>
              <a:buNone/>
            </a:pPr>
            <a:r>
              <a:rPr lang="en-US" sz="2400" i="1" dirty="0">
                <a:solidFill>
                  <a:schemeClr val="accent1">
                    <a:lumMod val="75000"/>
                  </a:schemeClr>
                </a:solidFill>
                <a:latin typeface="Trebuchet MS" panose="020B0603020202020204" pitchFamily="34" charset="0"/>
              </a:rPr>
              <a:t>a</a:t>
            </a:r>
            <a:r>
              <a:rPr lang="en-US" sz="2400" i="1" dirty="0" smtClean="0">
                <a:solidFill>
                  <a:schemeClr val="accent1">
                    <a:lumMod val="75000"/>
                  </a:schemeClr>
                </a:solidFill>
                <a:latin typeface="Trebuchet MS" panose="020B0603020202020204" pitchFamily="34" charset="0"/>
              </a:rPr>
              <a:t>nd </a:t>
            </a:r>
            <a:r>
              <a:rPr lang="en-US" sz="2400" b="1" i="1" dirty="0" smtClean="0">
                <a:solidFill>
                  <a:schemeClr val="accent1">
                    <a:lumMod val="75000"/>
                  </a:schemeClr>
                </a:solidFill>
                <a:latin typeface="Trebuchet MS" panose="020B0603020202020204" pitchFamily="34" charset="0"/>
              </a:rPr>
              <a:t>complete the “Before the Workshop” questions.</a:t>
            </a:r>
          </a:p>
          <a:p>
            <a:pPr marL="114300" indent="0" algn="ctr">
              <a:lnSpc>
                <a:spcPct val="150000"/>
              </a:lnSpc>
              <a:buNone/>
            </a:pPr>
            <a:r>
              <a:rPr lang="en-US" sz="6000" b="1" dirty="0" smtClean="0">
                <a:latin typeface="Trebuchet MS" panose="020B0603020202020204" pitchFamily="34" charset="0"/>
              </a:rPr>
              <a:t>THANK YOU!</a:t>
            </a:r>
            <a:endParaRPr lang="en-US" sz="6000" b="1" dirty="0">
              <a:latin typeface="Trebuchet MS" panose="020B0603020202020204" pitchFamily="34" charset="0"/>
            </a:endParaRPr>
          </a:p>
        </p:txBody>
      </p:sp>
      <p:pic>
        <p:nvPicPr>
          <p:cNvPr id="4" name="Picture 4" descr="C:\Users\pell\AppData\Local\Microsoft\Windows\Temporary Internet Files\Content.IE5\LTKN6RBA\MP900442248[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5486400"/>
            <a:ext cx="1771650" cy="1181100"/>
          </a:xfrm>
          <a:prstGeom prst="rect">
            <a:avLst/>
          </a:prstGeom>
          <a:noFill/>
          <a:ln w="38100">
            <a:solidFill>
              <a:srgbClr val="FF9900"/>
            </a:solidFill>
            <a:miter lim="800000"/>
            <a:headEnd/>
            <a:tailEnd/>
          </a:ln>
          <a:extLst>
            <a:ext uri="{909E8E84-426E-40dd-AFC4-6F175D3DCCD1}">
              <a14:hiddenFill xmlns:a14="http://schemas.microsoft.com/office/drawing/2010/main" xmlns="">
                <a:solidFill>
                  <a:srgbClr val="FFFFFF"/>
                </a:solidFill>
              </a14:hiddenFill>
            </a:ext>
          </a:extLst>
        </p:spPr>
      </p:pic>
      <p:pic>
        <p:nvPicPr>
          <p:cNvPr id="5" name="Picture 2" descr="C:\Users\pell\AppData\Local\Microsoft\Windows\Temporary Internet Files\Content.IE5\X1MKWINL\MP900439326[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86600" y="914400"/>
            <a:ext cx="1749621" cy="1359108"/>
          </a:xfrm>
          <a:prstGeom prst="rect">
            <a:avLst/>
          </a:prstGeom>
          <a:noFill/>
          <a:ln w="38100">
            <a:solidFill>
              <a:srgbClr val="FF99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13089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457700" y="1371600"/>
            <a:ext cx="3657600" cy="639762"/>
          </a:xfrm>
        </p:spPr>
        <p:txBody>
          <a:bodyPr/>
          <a:lstStyle/>
          <a:p>
            <a:r>
              <a:rPr lang="en-US" sz="2800" dirty="0" smtClean="0"/>
              <a:t>Differences</a:t>
            </a:r>
            <a:endParaRPr lang="en-US" sz="2800" dirty="0"/>
          </a:p>
        </p:txBody>
      </p:sp>
      <p:sp>
        <p:nvSpPr>
          <p:cNvPr id="31747" name="Content Placeholder 2"/>
          <p:cNvSpPr>
            <a:spLocks noGrp="1"/>
          </p:cNvSpPr>
          <p:nvPr>
            <p:ph sz="half" idx="2"/>
          </p:nvPr>
        </p:nvSpPr>
        <p:spPr>
          <a:xfrm>
            <a:off x="4038600" y="2057400"/>
            <a:ext cx="4114800" cy="4626262"/>
          </a:xfrm>
        </p:spPr>
        <p:txBody>
          <a:bodyPr rtlCol="0">
            <a:noAutofit/>
          </a:bodyPr>
          <a:lstStyle/>
          <a:p>
            <a:pPr eaLnBrk="1" fontAlgn="auto" hangingPunct="1">
              <a:buClr>
                <a:srgbClr val="3333CC"/>
              </a:buClr>
              <a:buFont typeface="Wingdings" panose="05000000000000000000" pitchFamily="2" charset="2"/>
              <a:buChar char="Ø"/>
              <a:defRPr/>
            </a:pPr>
            <a:r>
              <a:rPr lang="en-US" sz="2000" dirty="0" smtClean="0">
                <a:ea typeface="Verdana" panose="020B0604030504040204" pitchFamily="34" charset="0"/>
                <a:cs typeface="Verdana" panose="020B0604030504040204" pitchFamily="34" charset="0"/>
              </a:rPr>
              <a:t>Tier 2 focuses on group-based interventions rather than highly individualized supports</a:t>
            </a:r>
          </a:p>
          <a:p>
            <a:pPr eaLnBrk="1" fontAlgn="auto" hangingPunct="1">
              <a:buClr>
                <a:srgbClr val="3333CC"/>
              </a:buClr>
              <a:buFont typeface="Wingdings" panose="05000000000000000000" pitchFamily="2" charset="2"/>
              <a:buChar char="Ø"/>
              <a:defRPr/>
            </a:pPr>
            <a:endParaRPr lang="en-US" sz="2000" dirty="0" smtClean="0">
              <a:ea typeface="Verdana" panose="020B0604030504040204" pitchFamily="34" charset="0"/>
              <a:cs typeface="Verdana" panose="020B0604030504040204" pitchFamily="34" charset="0"/>
            </a:endParaRPr>
          </a:p>
          <a:p>
            <a:pPr eaLnBrk="1" fontAlgn="auto" hangingPunct="1">
              <a:buClr>
                <a:srgbClr val="3333CC"/>
              </a:buClr>
              <a:buFont typeface="Wingdings" panose="05000000000000000000" pitchFamily="2" charset="2"/>
              <a:buChar char="Ø"/>
              <a:defRPr/>
            </a:pPr>
            <a:r>
              <a:rPr lang="en-US" sz="2000" dirty="0" smtClean="0">
                <a:ea typeface="Verdana" panose="020B0604030504040204" pitchFamily="34" charset="0"/>
                <a:cs typeface="Verdana" panose="020B0604030504040204" pitchFamily="34" charset="0"/>
              </a:rPr>
              <a:t>Tier 2 interventions can be determined without pulling together a team </a:t>
            </a:r>
            <a:r>
              <a:rPr lang="en-US" sz="2000" dirty="0">
                <a:ea typeface="Verdana" panose="020B0604030504040204" pitchFamily="34" charset="0"/>
                <a:cs typeface="Verdana" panose="020B0604030504040204" pitchFamily="34" charset="0"/>
              </a:rPr>
              <a:t>formed </a:t>
            </a:r>
            <a:r>
              <a:rPr lang="en-US" sz="2000" dirty="0" smtClean="0">
                <a:ea typeface="Verdana" panose="020B0604030504040204" pitchFamily="34" charset="0"/>
                <a:cs typeface="Verdana" panose="020B0604030504040204" pitchFamily="34" charset="0"/>
              </a:rPr>
              <a:t>specifically for the student</a:t>
            </a:r>
          </a:p>
          <a:p>
            <a:pPr eaLnBrk="1" fontAlgn="auto" hangingPunct="1">
              <a:buClr>
                <a:srgbClr val="3333CC"/>
              </a:buClr>
              <a:buFont typeface="Wingdings" panose="05000000000000000000" pitchFamily="2" charset="2"/>
              <a:buChar char="Ø"/>
              <a:defRPr/>
            </a:pPr>
            <a:endParaRPr lang="en-US" sz="2000" dirty="0" smtClean="0">
              <a:ea typeface="Verdana" panose="020B0604030504040204" pitchFamily="34" charset="0"/>
              <a:cs typeface="Verdana" panose="020B0604030504040204" pitchFamily="34" charset="0"/>
            </a:endParaRPr>
          </a:p>
          <a:p>
            <a:pPr eaLnBrk="1" fontAlgn="auto" hangingPunct="1">
              <a:buClr>
                <a:srgbClr val="3333CC"/>
              </a:buClr>
              <a:buFont typeface="Wingdings" panose="05000000000000000000" pitchFamily="2" charset="2"/>
              <a:buChar char="Ø"/>
              <a:defRPr/>
            </a:pPr>
            <a:r>
              <a:rPr lang="en-US" sz="2000" dirty="0" smtClean="0">
                <a:ea typeface="Verdana" panose="020B0604030504040204" pitchFamily="34" charset="0"/>
                <a:cs typeface="Verdana" panose="020B0604030504040204" pitchFamily="34" charset="0"/>
              </a:rPr>
              <a:t>Data used for monitoring students at Tier 2 are often existing data sources, such as ODRs, rather than observation data taken on specifically defined behaviors</a:t>
            </a:r>
            <a:endParaRPr lang="en-US" sz="2000" dirty="0">
              <a:ea typeface="Verdana" panose="020B0604030504040204" pitchFamily="34" charset="0"/>
              <a:cs typeface="Verdana" panose="020B0604030504040204" pitchFamily="34" charset="0"/>
            </a:endParaRPr>
          </a:p>
        </p:txBody>
      </p:sp>
      <p:sp>
        <p:nvSpPr>
          <p:cNvPr id="3" name="Text Placeholder 2"/>
          <p:cNvSpPr>
            <a:spLocks noGrp="1"/>
          </p:cNvSpPr>
          <p:nvPr>
            <p:ph type="body" sz="quarter" idx="3"/>
          </p:nvPr>
        </p:nvSpPr>
        <p:spPr>
          <a:xfrm>
            <a:off x="228600" y="1371600"/>
            <a:ext cx="3657600" cy="639762"/>
          </a:xfrm>
        </p:spPr>
        <p:txBody>
          <a:bodyPr/>
          <a:lstStyle/>
          <a:p>
            <a:r>
              <a:rPr lang="en-US" sz="2800" dirty="0" smtClean="0"/>
              <a:t>Similarities</a:t>
            </a:r>
            <a:endParaRPr lang="en-US" sz="2800" dirty="0"/>
          </a:p>
        </p:txBody>
      </p:sp>
      <p:sp>
        <p:nvSpPr>
          <p:cNvPr id="4" name="Content Placeholder 3"/>
          <p:cNvSpPr>
            <a:spLocks noGrp="1"/>
          </p:cNvSpPr>
          <p:nvPr>
            <p:ph sz="quarter" idx="4"/>
          </p:nvPr>
        </p:nvSpPr>
        <p:spPr>
          <a:xfrm>
            <a:off x="228600" y="2133600"/>
            <a:ext cx="3962400" cy="3951288"/>
          </a:xfrm>
        </p:spPr>
        <p:txBody>
          <a:bodyPr>
            <a:noAutofit/>
          </a:bodyPr>
          <a:lstStyle/>
          <a:p>
            <a:pPr>
              <a:buClr>
                <a:srgbClr val="3333CC"/>
              </a:buClr>
              <a:buFont typeface="Wingdings" panose="05000000000000000000" pitchFamily="2" charset="2"/>
              <a:buChar char="ü"/>
            </a:pPr>
            <a:r>
              <a:rPr lang="en-US" sz="2000" dirty="0">
                <a:ea typeface="Verdana" panose="020B0604030504040204" pitchFamily="34" charset="0"/>
                <a:cs typeface="Verdana" panose="020B0604030504040204" pitchFamily="34" charset="0"/>
              </a:rPr>
              <a:t>Systematic problem solving process is </a:t>
            </a:r>
            <a:r>
              <a:rPr lang="en-US" sz="2000" dirty="0" smtClean="0">
                <a:ea typeface="Verdana" panose="020B0604030504040204" pitchFamily="34" charset="0"/>
                <a:cs typeface="Verdana" panose="020B0604030504040204" pitchFamily="34" charset="0"/>
              </a:rPr>
              <a:t>foundation</a:t>
            </a:r>
          </a:p>
          <a:p>
            <a:pPr marL="114300" indent="0">
              <a:buClr>
                <a:srgbClr val="3333CC"/>
              </a:buClr>
              <a:buNone/>
            </a:pPr>
            <a:endParaRPr lang="en-US" sz="2000" dirty="0">
              <a:ea typeface="Verdana" panose="020B0604030504040204" pitchFamily="34" charset="0"/>
              <a:cs typeface="Verdana" panose="020B0604030504040204" pitchFamily="34" charset="0"/>
            </a:endParaRPr>
          </a:p>
          <a:p>
            <a:pPr>
              <a:buClr>
                <a:srgbClr val="3333CC"/>
              </a:buClr>
              <a:buFont typeface="Wingdings" panose="05000000000000000000" pitchFamily="2" charset="2"/>
              <a:buChar char="ü"/>
            </a:pPr>
            <a:r>
              <a:rPr lang="en-US" sz="2000" dirty="0" smtClean="0">
                <a:ea typeface="Verdana" panose="020B0604030504040204" pitchFamily="34" charset="0"/>
                <a:cs typeface="Verdana" panose="020B0604030504040204" pitchFamily="34" charset="0"/>
              </a:rPr>
              <a:t>Supports put in place are based on the function of the student behavior</a:t>
            </a:r>
          </a:p>
          <a:p>
            <a:pPr>
              <a:buClr>
                <a:srgbClr val="3333CC"/>
              </a:buClr>
              <a:buFont typeface="Wingdings" panose="05000000000000000000" pitchFamily="2" charset="2"/>
              <a:buChar char="ü"/>
            </a:pPr>
            <a:endParaRPr lang="en-US" sz="2000" dirty="0" smtClean="0">
              <a:ea typeface="Verdana" panose="020B0604030504040204" pitchFamily="34" charset="0"/>
              <a:cs typeface="Verdana" panose="020B0604030504040204" pitchFamily="34" charset="0"/>
            </a:endParaRPr>
          </a:p>
          <a:p>
            <a:pPr>
              <a:buClr>
                <a:srgbClr val="3333CC"/>
              </a:buClr>
              <a:buFont typeface="Wingdings" panose="05000000000000000000" pitchFamily="2" charset="2"/>
              <a:buChar char="ü"/>
            </a:pPr>
            <a:r>
              <a:rPr lang="en-US" sz="2000" dirty="0" smtClean="0">
                <a:ea typeface="Verdana" panose="020B0604030504040204" pitchFamily="34" charset="0"/>
                <a:cs typeface="Verdana" panose="020B0604030504040204" pitchFamily="34" charset="0"/>
              </a:rPr>
              <a:t>Data are used for determining &amp; monitoring interventions</a:t>
            </a:r>
            <a:endParaRPr lang="en-US" sz="2000" dirty="0">
              <a:ea typeface="Verdana" panose="020B0604030504040204" pitchFamily="34" charset="0"/>
              <a:cs typeface="Verdana" panose="020B0604030504040204" pitchFamily="34" charset="0"/>
            </a:endParaRPr>
          </a:p>
        </p:txBody>
      </p:sp>
      <p:sp>
        <p:nvSpPr>
          <p:cNvPr id="8" name="Text Box 2"/>
          <p:cNvSpPr txBox="1">
            <a:spLocks noChangeArrowheads="1"/>
          </p:cNvSpPr>
          <p:nvPr/>
        </p:nvSpPr>
        <p:spPr bwMode="auto">
          <a:xfrm>
            <a:off x="228600" y="381000"/>
            <a:ext cx="8458200" cy="861774"/>
          </a:xfrm>
          <a:prstGeom prst="rect">
            <a:avLst/>
          </a:prstGeom>
          <a:gradFill flip="none" rotWithShape="1">
            <a:gsLst>
              <a:gs pos="0">
                <a:srgbClr val="FFFF00"/>
              </a:gs>
              <a:gs pos="76000">
                <a:schemeClr val="accent1">
                  <a:lumMod val="40000"/>
                  <a:lumOff val="60000"/>
                </a:schemeClr>
              </a:gs>
              <a:gs pos="100000">
                <a:srgbClr val="FF0000"/>
              </a:gs>
            </a:gsLst>
            <a:lin ang="0" scaled="0"/>
            <a:tileRect/>
          </a:gra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endParaRPr lang="en-US" sz="1100" b="1" dirty="0" smtClean="0">
              <a:solidFill>
                <a:schemeClr val="tx2"/>
              </a:solidFill>
              <a:latin typeface="Trebuchet MS" panose="020B0603020202020204" pitchFamily="34" charset="0"/>
            </a:endParaRPr>
          </a:p>
          <a:p>
            <a:pPr algn="ctr">
              <a:spcBef>
                <a:spcPts val="0"/>
              </a:spcBef>
            </a:pPr>
            <a:r>
              <a:rPr lang="en-US" sz="2800" b="1" dirty="0" smtClean="0">
                <a:solidFill>
                  <a:schemeClr val="tx2"/>
                </a:solidFill>
                <a:latin typeface="Trebuchet MS" panose="020B0603020202020204" pitchFamily="34" charset="0"/>
              </a:rPr>
              <a:t>Tier 2 &amp; 3 Comparisons</a:t>
            </a:r>
          </a:p>
          <a:p>
            <a:pPr algn="ctr">
              <a:spcBef>
                <a:spcPts val="0"/>
              </a:spcBef>
            </a:pPr>
            <a:endParaRPr lang="en-US" sz="1100" b="1" dirty="0" smtClean="0">
              <a:solidFill>
                <a:schemeClr val="tx2"/>
              </a:solidFill>
              <a:latin typeface="Trebuchet MS" panose="020B0603020202020204" pitchFamily="34" charset="0"/>
            </a:endParaRPr>
          </a:p>
        </p:txBody>
      </p:sp>
    </p:spTree>
    <p:extLst>
      <p:ext uri="{BB962C8B-B14F-4D97-AF65-F5344CB8AC3E}">
        <p14:creationId xmlns:p14="http://schemas.microsoft.com/office/powerpoint/2010/main" val="427730572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eaLnBrk="1" fontAlgn="auto" hangingPunct="1">
              <a:spcAft>
                <a:spcPts val="0"/>
              </a:spcAft>
              <a:defRPr/>
            </a:pPr>
            <a:r>
              <a:rPr lang="en-US" dirty="0" smtClean="0">
                <a:latin typeface="Trebuchet MS" panose="020B0603020202020204" pitchFamily="34" charset="0"/>
                <a:cs typeface="Arial" pitchFamily="34" charset="0"/>
              </a:rPr>
              <a:t>Check-in-Check-out</a:t>
            </a:r>
            <a:r>
              <a:rPr lang="en-US" dirty="0" smtClean="0">
                <a:ea typeface="+mj-ea"/>
                <a:cs typeface="Arial" pitchFamily="34" charset="0"/>
              </a:rPr>
              <a:t> </a:t>
            </a:r>
          </a:p>
        </p:txBody>
      </p:sp>
      <p:sp>
        <p:nvSpPr>
          <p:cNvPr id="172034" name="Content Placeholder 2"/>
          <p:cNvSpPr>
            <a:spLocks noGrp="1"/>
          </p:cNvSpPr>
          <p:nvPr>
            <p:ph idx="1"/>
          </p:nvPr>
        </p:nvSpPr>
        <p:spPr>
          <a:xfrm>
            <a:off x="292768" y="1417638"/>
            <a:ext cx="7772400" cy="4608512"/>
          </a:xfrm>
        </p:spPr>
        <p:txBody>
          <a:bodyPr>
            <a:normAutofit fontScale="92500" lnSpcReduction="10000"/>
          </a:bodyPr>
          <a:lstStyle/>
          <a:p>
            <a:pPr marL="114300" indent="0" eaLnBrk="1" hangingPunct="1">
              <a:lnSpc>
                <a:spcPct val="90000"/>
              </a:lnSpc>
              <a:buNone/>
            </a:pPr>
            <a:r>
              <a:rPr lang="en-US" sz="2800" b="1" dirty="0" smtClean="0">
                <a:latin typeface="Calibri" charset="0"/>
                <a:cs typeface="Arial" charset="0"/>
              </a:rPr>
              <a:t>More Resources – General Information and </a:t>
            </a:r>
            <a:r>
              <a:rPr lang="en-US" sz="2800" b="1" dirty="0" smtClean="0">
                <a:solidFill>
                  <a:srgbClr val="000000"/>
                </a:solidFill>
                <a:latin typeface="Calibri" charset="0"/>
                <a:cs typeface="Arial" charset="0"/>
              </a:rPr>
              <a:t>Fidelity Checking Resources :</a:t>
            </a:r>
          </a:p>
          <a:p>
            <a:pPr marL="114300" indent="0" eaLnBrk="1" hangingPunct="1">
              <a:lnSpc>
                <a:spcPct val="90000"/>
              </a:lnSpc>
              <a:buNone/>
            </a:pPr>
            <a:endParaRPr lang="en-US" sz="1600" b="1" dirty="0" smtClean="0">
              <a:solidFill>
                <a:srgbClr val="000000"/>
              </a:solidFill>
              <a:latin typeface="Calibri" charset="0"/>
              <a:cs typeface="Arial" charset="0"/>
            </a:endParaRPr>
          </a:p>
          <a:p>
            <a:pPr>
              <a:lnSpc>
                <a:spcPct val="90000"/>
              </a:lnSpc>
            </a:pPr>
            <a:r>
              <a:rPr lang="en-US" sz="2400" dirty="0" smtClean="0">
                <a:solidFill>
                  <a:srgbClr val="465E9C"/>
                </a:solidFill>
                <a:cs typeface="Arial" charset="0"/>
              </a:rPr>
              <a:t>PBIS.ORG APPS: https</a:t>
            </a:r>
            <a:r>
              <a:rPr lang="en-US" sz="2400" dirty="0">
                <a:solidFill>
                  <a:srgbClr val="465E9C"/>
                </a:solidFill>
                <a:cs typeface="Arial" charset="0"/>
              </a:rPr>
              <a:t>://</a:t>
            </a:r>
            <a:r>
              <a:rPr lang="en-US" sz="2400" b="1" dirty="0">
                <a:solidFill>
                  <a:srgbClr val="465E9C"/>
                </a:solidFill>
                <a:cs typeface="Arial" charset="0"/>
              </a:rPr>
              <a:t>www.pbisapps.org</a:t>
            </a:r>
            <a:r>
              <a:rPr lang="en-US" sz="2400" dirty="0">
                <a:solidFill>
                  <a:srgbClr val="465E9C"/>
                </a:solidFill>
                <a:cs typeface="Arial" charset="0"/>
              </a:rPr>
              <a:t>/Resources/Pages/CICO-SWIS-</a:t>
            </a:r>
            <a:r>
              <a:rPr lang="en-US" sz="2400" dirty="0" smtClean="0">
                <a:solidFill>
                  <a:srgbClr val="465E9C"/>
                </a:solidFill>
                <a:cs typeface="Arial" charset="0"/>
              </a:rPr>
              <a:t>Publications.aspx</a:t>
            </a:r>
          </a:p>
          <a:p>
            <a:pPr>
              <a:lnSpc>
                <a:spcPct val="90000"/>
              </a:lnSpc>
            </a:pPr>
            <a:endParaRPr lang="en-US" sz="2400" dirty="0" smtClean="0">
              <a:solidFill>
                <a:srgbClr val="465E9C"/>
              </a:solidFill>
              <a:cs typeface="Arial" charset="0"/>
            </a:endParaRPr>
          </a:p>
          <a:p>
            <a:pPr>
              <a:lnSpc>
                <a:spcPct val="90000"/>
              </a:lnSpc>
            </a:pPr>
            <a:r>
              <a:rPr lang="en-US" sz="2400" dirty="0">
                <a:solidFill>
                  <a:srgbClr val="465E9C"/>
                </a:solidFill>
                <a:cs typeface="Arial" charset="0"/>
              </a:rPr>
              <a:t>MICHIGAN IBLS INITIATIVE : </a:t>
            </a:r>
            <a:r>
              <a:rPr lang="en-US" sz="2400" dirty="0" smtClean="0">
                <a:solidFill>
                  <a:srgbClr val="465E9C"/>
                </a:solidFill>
                <a:cs typeface="Arial" charset="0"/>
              </a:rPr>
              <a:t>http</a:t>
            </a:r>
            <a:r>
              <a:rPr lang="en-US" sz="2400" dirty="0">
                <a:solidFill>
                  <a:srgbClr val="465E9C"/>
                </a:solidFill>
                <a:cs typeface="Arial" charset="0"/>
              </a:rPr>
              <a:t>://</a:t>
            </a:r>
            <a:r>
              <a:rPr lang="en-US" sz="2400" b="1" dirty="0">
                <a:solidFill>
                  <a:srgbClr val="465E9C"/>
                </a:solidFill>
                <a:cs typeface="Arial" charset="0"/>
              </a:rPr>
              <a:t>miblsi.cenmi.org</a:t>
            </a:r>
            <a:r>
              <a:rPr lang="en-US" sz="2400" dirty="0">
                <a:solidFill>
                  <a:srgbClr val="465E9C"/>
                </a:solidFill>
                <a:cs typeface="Arial" charset="0"/>
              </a:rPr>
              <a:t>/MiBLSiModel/Implementation/ElementarySchools/TierIISupports/Behavior/TargetBehaviorInterventions/CheckInCheckOut/</a:t>
            </a:r>
            <a:r>
              <a:rPr lang="en-US" sz="2400" dirty="0" smtClean="0">
                <a:solidFill>
                  <a:srgbClr val="465E9C"/>
                </a:solidFill>
                <a:cs typeface="Arial" charset="0"/>
              </a:rPr>
              <a:t>AdditionalCICOResources.aspx </a:t>
            </a:r>
          </a:p>
          <a:p>
            <a:pPr>
              <a:lnSpc>
                <a:spcPct val="90000"/>
              </a:lnSpc>
            </a:pPr>
            <a:endParaRPr lang="en-US" sz="2400" dirty="0">
              <a:solidFill>
                <a:srgbClr val="465E9C"/>
              </a:solidFill>
              <a:cs typeface="Arial" charset="0"/>
            </a:endParaRPr>
          </a:p>
          <a:p>
            <a:pPr eaLnBrk="1" hangingPunct="1">
              <a:lnSpc>
                <a:spcPct val="90000"/>
              </a:lnSpc>
            </a:pPr>
            <a:r>
              <a:rPr lang="en-US" sz="2400" dirty="0" smtClean="0">
                <a:solidFill>
                  <a:srgbClr val="465E9C"/>
                </a:solidFill>
                <a:cs typeface="Arial" charset="0"/>
              </a:rPr>
              <a:t>PBIS WORLD: </a:t>
            </a:r>
          </a:p>
          <a:p>
            <a:pPr marL="411480" lvl="1" indent="0">
              <a:lnSpc>
                <a:spcPct val="90000"/>
              </a:lnSpc>
              <a:buNone/>
            </a:pPr>
            <a:r>
              <a:rPr lang="en-US" sz="2400" dirty="0" smtClean="0">
                <a:solidFill>
                  <a:srgbClr val="465E9C"/>
                </a:solidFill>
                <a:cs typeface="Arial" charset="0"/>
              </a:rPr>
              <a:t>http</a:t>
            </a:r>
            <a:r>
              <a:rPr lang="en-US" sz="2400" dirty="0">
                <a:solidFill>
                  <a:srgbClr val="465E9C"/>
                </a:solidFill>
                <a:cs typeface="Arial" charset="0"/>
              </a:rPr>
              <a:t>://www.</a:t>
            </a:r>
            <a:r>
              <a:rPr lang="en-US" sz="2400" b="1" dirty="0">
                <a:solidFill>
                  <a:srgbClr val="465E9C"/>
                </a:solidFill>
                <a:cs typeface="Arial" charset="0"/>
              </a:rPr>
              <a:t>pbisworld.com</a:t>
            </a:r>
            <a:r>
              <a:rPr lang="en-US" sz="2400" dirty="0">
                <a:solidFill>
                  <a:srgbClr val="465E9C"/>
                </a:solidFill>
                <a:cs typeface="Arial" charset="0"/>
              </a:rPr>
              <a:t>/tier-2/check-in-check-out-cico</a:t>
            </a:r>
            <a:r>
              <a:rPr lang="en-US" sz="2400" dirty="0" smtClean="0">
                <a:solidFill>
                  <a:srgbClr val="465E9C"/>
                </a:solidFill>
                <a:cs typeface="Arial" charset="0"/>
              </a:rPr>
              <a:t>/ </a:t>
            </a:r>
            <a:endParaRPr lang="en-US" sz="2400" dirty="0">
              <a:solidFill>
                <a:srgbClr val="465E9C"/>
              </a:solidFill>
              <a:cs typeface="Arial" charset="0"/>
            </a:endParaRPr>
          </a:p>
        </p:txBody>
      </p:sp>
    </p:spTree>
    <p:extLst>
      <p:ext uri="{BB962C8B-B14F-4D97-AF65-F5344CB8AC3E}">
        <p14:creationId xmlns:p14="http://schemas.microsoft.com/office/powerpoint/2010/main" val="265075485"/>
      </p:ext>
    </p:extLst>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Beyond CICO</a:t>
            </a:r>
            <a:endParaRPr lang="en-US" dirty="0"/>
          </a:p>
        </p:txBody>
      </p:sp>
      <p:sp>
        <p:nvSpPr>
          <p:cNvPr id="3" name="Content Placeholder 2"/>
          <p:cNvSpPr>
            <a:spLocks noGrp="1"/>
          </p:cNvSpPr>
          <p:nvPr>
            <p:ph idx="1"/>
          </p:nvPr>
        </p:nvSpPr>
        <p:spPr/>
        <p:txBody>
          <a:bodyPr>
            <a:normAutofit/>
          </a:bodyPr>
          <a:lstStyle/>
          <a:p>
            <a:r>
              <a:rPr lang="en-US" sz="3600" dirty="0" smtClean="0"/>
              <a:t>Making an informed decision regarding how to select additional Tier 2 interventions</a:t>
            </a:r>
          </a:p>
          <a:p>
            <a:pPr lvl="2"/>
            <a:r>
              <a:rPr lang="en-US" sz="3200" dirty="0" smtClean="0"/>
              <a:t>Asset Mapping</a:t>
            </a:r>
          </a:p>
          <a:p>
            <a:pPr lvl="2"/>
            <a:r>
              <a:rPr lang="en-US" sz="3200" dirty="0" smtClean="0"/>
              <a:t>Research</a:t>
            </a:r>
            <a:endParaRPr lang="en-US" sz="32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57057" y="3962400"/>
            <a:ext cx="3677343" cy="2683311"/>
          </a:xfrm>
          <a:prstGeom prst="rect">
            <a:avLst/>
          </a:prstGeom>
        </p:spPr>
      </p:pic>
    </p:spTree>
    <p:extLst>
      <p:ext uri="{BB962C8B-B14F-4D97-AF65-F5344CB8AC3E}">
        <p14:creationId xmlns:p14="http://schemas.microsoft.com/office/powerpoint/2010/main" val="61219798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Content Placeholder 2"/>
          <p:cNvSpPr>
            <a:spLocks noGrp="1"/>
          </p:cNvSpPr>
          <p:nvPr>
            <p:ph idx="1"/>
          </p:nvPr>
        </p:nvSpPr>
        <p:spPr>
          <a:xfrm>
            <a:off x="152399" y="1828800"/>
            <a:ext cx="5127625" cy="4648200"/>
          </a:xfrm>
        </p:spPr>
        <p:txBody>
          <a:bodyPr>
            <a:noAutofit/>
          </a:bodyPr>
          <a:lstStyle/>
          <a:p>
            <a:r>
              <a:rPr lang="en-US" sz="2400" dirty="0">
                <a:ea typeface="Verdana" panose="020B0604030504040204" pitchFamily="34" charset="0"/>
                <a:cs typeface="Trebuchet MS"/>
              </a:rPr>
              <a:t>List all </a:t>
            </a:r>
            <a:r>
              <a:rPr lang="en-US" sz="2400" dirty="0" smtClean="0">
                <a:ea typeface="Verdana" panose="020B0604030504040204" pitchFamily="34" charset="0"/>
                <a:cs typeface="Trebuchet MS"/>
              </a:rPr>
              <a:t>interventions currently available </a:t>
            </a:r>
            <a:r>
              <a:rPr lang="en-US" sz="2400" dirty="0">
                <a:ea typeface="Verdana" panose="020B0604030504040204" pitchFamily="34" charset="0"/>
                <a:cs typeface="Trebuchet MS"/>
              </a:rPr>
              <a:t>in your </a:t>
            </a:r>
            <a:r>
              <a:rPr lang="en-US" sz="2400" dirty="0" smtClean="0">
                <a:ea typeface="Verdana" panose="020B0604030504040204" pitchFamily="34" charset="0"/>
                <a:cs typeface="Trebuchet MS"/>
              </a:rPr>
              <a:t>school (refer back to triangle activity)</a:t>
            </a:r>
          </a:p>
          <a:p>
            <a:r>
              <a:rPr lang="en-US" sz="2400" dirty="0" smtClean="0">
                <a:ea typeface="Verdana" panose="020B0604030504040204" pitchFamily="34" charset="0"/>
                <a:cs typeface="Trebuchet MS"/>
              </a:rPr>
              <a:t>Indicate what function they address</a:t>
            </a:r>
          </a:p>
          <a:p>
            <a:r>
              <a:rPr lang="en-US" sz="2400" dirty="0" smtClean="0">
                <a:ea typeface="Verdana" panose="020B0604030504040204" pitchFamily="34" charset="0"/>
                <a:cs typeface="Trebuchet MS"/>
              </a:rPr>
              <a:t>Are there any empty cells – functions with no interventions available?</a:t>
            </a:r>
          </a:p>
          <a:p>
            <a:r>
              <a:rPr lang="en-US" sz="2400" dirty="0" smtClean="0">
                <a:ea typeface="Verdana" panose="020B0604030504040204" pitchFamily="34" charset="0"/>
                <a:cs typeface="Trebuchet MS"/>
              </a:rPr>
              <a:t>Based on what you know from your data, do you have groups of students whose problem behavior is not being addressed with these functions?   </a:t>
            </a:r>
          </a:p>
        </p:txBody>
      </p:sp>
      <p:pic>
        <p:nvPicPr>
          <p:cNvPr id="217091" name="Picture 4" descr="C:\Documents and Settings\lsmith\Local Settings\Temporary Internet Files\Content.IE5\CFOUV4Q5\MP900433139[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80025" y="2514600"/>
            <a:ext cx="3101975"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17092" name="Rectangle 2"/>
          <p:cNvSpPr txBox="1">
            <a:spLocks noChangeArrowheads="1"/>
          </p:cNvSpPr>
          <p:nvPr/>
        </p:nvSpPr>
        <p:spPr bwMode="auto">
          <a:xfrm>
            <a:off x="609600" y="152400"/>
            <a:ext cx="7772400" cy="1181100"/>
          </a:xfrm>
          <a:prstGeom prst="rect">
            <a:avLst/>
          </a:prstGeom>
          <a:solidFill>
            <a:srgbClr val="465E9C"/>
          </a:solidFill>
          <a:ln>
            <a:solidFill>
              <a:srgbClr val="3333CC"/>
            </a:solidFill>
          </a:ln>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spc="-100" dirty="0">
                <a:solidFill>
                  <a:schemeClr val="bg1"/>
                </a:solidFill>
                <a:latin typeface="Trebuchet MS" panose="020B0603020202020204" pitchFamily="34" charset="0"/>
              </a:rPr>
              <a:t>Activity  - </a:t>
            </a:r>
            <a:r>
              <a:rPr lang="en-US" sz="3200" b="1" spc="-100" dirty="0" smtClean="0">
                <a:solidFill>
                  <a:schemeClr val="bg1"/>
                </a:solidFill>
                <a:latin typeface="Trebuchet MS" panose="020B0603020202020204" pitchFamily="34" charset="0"/>
              </a:rPr>
              <a:t>Maximize Internal Resources – Asset Mapping </a:t>
            </a:r>
            <a:r>
              <a:rPr lang="en-US" sz="3200" b="1" i="1" spc="-100" dirty="0" smtClean="0">
                <a:solidFill>
                  <a:schemeClr val="bg1"/>
                </a:solidFill>
                <a:latin typeface="Trebuchet MS" panose="020B0603020202020204" pitchFamily="34" charset="0"/>
              </a:rPr>
              <a:t>by Intervention</a:t>
            </a:r>
            <a:endParaRPr lang="en-US" sz="2800" i="1" dirty="0">
              <a:solidFill>
                <a:schemeClr val="bg1"/>
              </a:solidFill>
              <a:latin typeface="Trebuchet MS" charset="0"/>
            </a:endParaRPr>
          </a:p>
        </p:txBody>
      </p:sp>
      <p:sp>
        <p:nvSpPr>
          <p:cNvPr id="5" name="Folded Corner 4"/>
          <p:cNvSpPr/>
          <p:nvPr/>
        </p:nvSpPr>
        <p:spPr>
          <a:xfrm>
            <a:off x="7239000" y="1219200"/>
            <a:ext cx="1295400" cy="533400"/>
          </a:xfrm>
          <a:prstGeom prst="foldedCorner">
            <a:avLst>
              <a:gd name="adj" fmla="val 41917"/>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Handout</a:t>
            </a:r>
            <a:endParaRPr lang="en-US" dirty="0"/>
          </a:p>
        </p:txBody>
      </p:sp>
    </p:spTree>
    <p:extLst>
      <p:ext uri="{BB962C8B-B14F-4D97-AF65-F5344CB8AC3E}">
        <p14:creationId xmlns:p14="http://schemas.microsoft.com/office/powerpoint/2010/main" val="41181258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mapping activity</a:t>
            </a:r>
            <a:endParaRPr lang="en-US" dirty="0"/>
          </a:p>
        </p:txBody>
      </p:sp>
      <p:sp>
        <p:nvSpPr>
          <p:cNvPr id="3" name="Content Placeholder 2"/>
          <p:cNvSpPr>
            <a:spLocks noGrp="1"/>
          </p:cNvSpPr>
          <p:nvPr>
            <p:ph idx="1"/>
          </p:nvPr>
        </p:nvSpPr>
        <p:spPr>
          <a:xfrm>
            <a:off x="152400" y="1600200"/>
            <a:ext cx="4953000" cy="5181600"/>
          </a:xfrm>
        </p:spPr>
        <p:txBody>
          <a:bodyPr>
            <a:normAutofit fontScale="85000" lnSpcReduction="20000"/>
          </a:bodyPr>
          <a:lstStyle/>
          <a:p>
            <a:r>
              <a:rPr lang="en-US" sz="2800" dirty="0" smtClean="0">
                <a:ea typeface="Verdana" panose="020B0604030504040204" pitchFamily="34" charset="0"/>
                <a:cs typeface="Trebuchet MS"/>
              </a:rPr>
              <a:t>Take your current </a:t>
            </a:r>
            <a:r>
              <a:rPr lang="en-US" sz="2800" dirty="0">
                <a:ea typeface="Verdana" panose="020B0604030504040204" pitchFamily="34" charset="0"/>
                <a:cs typeface="Trebuchet MS"/>
              </a:rPr>
              <a:t>interventions </a:t>
            </a:r>
            <a:r>
              <a:rPr lang="en-US" sz="2800" dirty="0" smtClean="0">
                <a:ea typeface="Verdana" panose="020B0604030504040204" pitchFamily="34" charset="0"/>
                <a:cs typeface="Trebuchet MS"/>
              </a:rPr>
              <a:t>from previous activity and list them at the top of the worksheet.</a:t>
            </a:r>
          </a:p>
          <a:p>
            <a:r>
              <a:rPr lang="en-US" sz="2800" dirty="0" smtClean="0">
                <a:ea typeface="Verdana" panose="020B0604030504040204" pitchFamily="34" charset="0"/>
                <a:cs typeface="Trebuchet MS"/>
              </a:rPr>
              <a:t>Indicate which school personnel are actively involved in each intervention.</a:t>
            </a:r>
          </a:p>
          <a:p>
            <a:r>
              <a:rPr lang="en-US" sz="2800" dirty="0" smtClean="0">
                <a:ea typeface="Verdana" panose="020B0604030504040204" pitchFamily="34" charset="0"/>
                <a:cs typeface="Trebuchet MS"/>
              </a:rPr>
              <a:t>Are </a:t>
            </a:r>
            <a:r>
              <a:rPr lang="en-US" sz="2800" dirty="0">
                <a:ea typeface="Verdana" panose="020B0604030504040204" pitchFamily="34" charset="0"/>
                <a:cs typeface="Trebuchet MS"/>
              </a:rPr>
              <a:t>there any empty </a:t>
            </a:r>
            <a:r>
              <a:rPr lang="en-US" sz="2800" dirty="0" smtClean="0">
                <a:ea typeface="Verdana" panose="020B0604030504040204" pitchFamily="34" charset="0"/>
                <a:cs typeface="Trebuchet MS"/>
              </a:rPr>
              <a:t>rows  </a:t>
            </a:r>
            <a:r>
              <a:rPr lang="en-US" sz="2800" dirty="0">
                <a:ea typeface="Verdana" panose="020B0604030504040204" pitchFamily="34" charset="0"/>
                <a:cs typeface="Trebuchet MS"/>
              </a:rPr>
              <a:t>– </a:t>
            </a:r>
            <a:r>
              <a:rPr lang="en-US" sz="2800" dirty="0" smtClean="0">
                <a:ea typeface="Verdana" panose="020B0604030504040204" pitchFamily="34" charset="0"/>
                <a:cs typeface="Trebuchet MS"/>
              </a:rPr>
              <a:t>school personnel not included in your interventions work? Can you match these personnel with group needs identified in previous activity? </a:t>
            </a:r>
          </a:p>
          <a:p>
            <a:r>
              <a:rPr lang="en-US" sz="2800" dirty="0" smtClean="0">
                <a:ea typeface="Verdana" panose="020B0604030504040204" pitchFamily="34" charset="0"/>
                <a:cs typeface="Trebuchet MS"/>
              </a:rPr>
              <a:t>Are there school personnel who you might want to acknowledge for the intervention support they do provide?</a:t>
            </a:r>
            <a:endParaRPr lang="en-US" sz="2800" dirty="0">
              <a:ea typeface="Verdana" panose="020B0604030504040204" pitchFamily="34" charset="0"/>
              <a:cs typeface="Trebuchet MS"/>
            </a:endParaRPr>
          </a:p>
        </p:txBody>
      </p:sp>
      <p:sp>
        <p:nvSpPr>
          <p:cNvPr id="4" name="Rectangle 2"/>
          <p:cNvSpPr txBox="1">
            <a:spLocks noChangeArrowheads="1"/>
          </p:cNvSpPr>
          <p:nvPr/>
        </p:nvSpPr>
        <p:spPr bwMode="auto">
          <a:xfrm>
            <a:off x="609600" y="152400"/>
            <a:ext cx="7772400" cy="1181100"/>
          </a:xfrm>
          <a:prstGeom prst="rect">
            <a:avLst/>
          </a:prstGeom>
          <a:solidFill>
            <a:srgbClr val="465E9C"/>
          </a:solidFill>
          <a:ln>
            <a:solidFill>
              <a:srgbClr val="3333CC"/>
            </a:solidFill>
          </a:ln>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spc="-100" dirty="0">
                <a:solidFill>
                  <a:schemeClr val="bg1"/>
                </a:solidFill>
                <a:latin typeface="Trebuchet MS" panose="020B0603020202020204" pitchFamily="34" charset="0"/>
              </a:rPr>
              <a:t>Activity  - </a:t>
            </a:r>
            <a:r>
              <a:rPr lang="en-US" sz="3200" b="1" spc="-100" dirty="0" smtClean="0">
                <a:solidFill>
                  <a:schemeClr val="bg1"/>
                </a:solidFill>
                <a:latin typeface="Trebuchet MS" panose="020B0603020202020204" pitchFamily="34" charset="0"/>
              </a:rPr>
              <a:t>Maximize Internal Resources – Asset Mapping </a:t>
            </a:r>
            <a:r>
              <a:rPr lang="en-US" sz="3200" b="1" i="1" spc="-100" dirty="0" smtClean="0">
                <a:solidFill>
                  <a:schemeClr val="bg1"/>
                </a:solidFill>
                <a:latin typeface="Trebuchet MS" panose="020B0603020202020204" pitchFamily="34" charset="0"/>
              </a:rPr>
              <a:t>by People</a:t>
            </a:r>
            <a:endParaRPr lang="en-US" sz="2800" i="1" dirty="0">
              <a:solidFill>
                <a:schemeClr val="bg1"/>
              </a:solidFill>
              <a:latin typeface="Trebuchet MS" charset="0"/>
            </a:endParaRPr>
          </a:p>
        </p:txBody>
      </p:sp>
      <p:pic>
        <p:nvPicPr>
          <p:cNvPr id="5" name="Picture 4" descr="C:\Documents and Settings\lsmith\Local Settings\Temporary Internet Files\Content.IE5\CFOUV4Q5\MP900433139[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80025" y="2514600"/>
            <a:ext cx="3101975"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Folded Corner 5"/>
          <p:cNvSpPr/>
          <p:nvPr/>
        </p:nvSpPr>
        <p:spPr>
          <a:xfrm>
            <a:off x="7239000" y="1066800"/>
            <a:ext cx="1295400" cy="533400"/>
          </a:xfrm>
          <a:prstGeom prst="foldedCorner">
            <a:avLst>
              <a:gd name="adj" fmla="val 38310"/>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Handout</a:t>
            </a:r>
            <a:endParaRPr lang="en-US" dirty="0"/>
          </a:p>
        </p:txBody>
      </p:sp>
    </p:spTree>
    <p:extLst>
      <p:ext uri="{BB962C8B-B14F-4D97-AF65-F5344CB8AC3E}">
        <p14:creationId xmlns:p14="http://schemas.microsoft.com/office/powerpoint/2010/main" val="76034708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Analysis	</a:t>
            </a:r>
            <a:endParaRPr lang="en-US" dirty="0"/>
          </a:p>
        </p:txBody>
      </p:sp>
      <p:sp>
        <p:nvSpPr>
          <p:cNvPr id="3" name="Content Placeholder 2"/>
          <p:cNvSpPr>
            <a:spLocks noGrp="1"/>
          </p:cNvSpPr>
          <p:nvPr>
            <p:ph idx="1"/>
          </p:nvPr>
        </p:nvSpPr>
        <p:spPr>
          <a:xfrm>
            <a:off x="457200" y="1600200"/>
            <a:ext cx="5410200" cy="4800600"/>
          </a:xfrm>
        </p:spPr>
        <p:txBody>
          <a:bodyPr>
            <a:normAutofit/>
          </a:bodyPr>
          <a:lstStyle/>
          <a:p>
            <a:r>
              <a:rPr lang="en-US" sz="2400" dirty="0" smtClean="0"/>
              <a:t>Are there problem behaviors that have no resource(s)/intervention(s)?</a:t>
            </a:r>
          </a:p>
          <a:p>
            <a:r>
              <a:rPr lang="en-US" sz="2400" dirty="0" smtClean="0"/>
              <a:t>Are there people whose expertise could be utilized more strategically?</a:t>
            </a:r>
          </a:p>
          <a:p>
            <a:endParaRPr lang="en-US" sz="2400" dirty="0"/>
          </a:p>
          <a:p>
            <a:endParaRPr lang="en-US" sz="2400" dirty="0" smtClean="0"/>
          </a:p>
          <a:p>
            <a:pPr marL="114300" indent="0">
              <a:buNone/>
            </a:pPr>
            <a:r>
              <a:rPr lang="en-US" sz="2400" dirty="0" smtClean="0"/>
              <a:t>NEXT STEPS:</a:t>
            </a:r>
          </a:p>
          <a:p>
            <a:pPr marL="411480" lvl="1" indent="0">
              <a:buNone/>
            </a:pPr>
            <a:r>
              <a:rPr lang="en-US" sz="2400" dirty="0" smtClean="0"/>
              <a:t>How are we going to match these student needs with existing and/or new resources?</a:t>
            </a:r>
            <a:endParaRPr lang="en-US" sz="2400" dirty="0"/>
          </a:p>
        </p:txBody>
      </p:sp>
    </p:spTree>
    <p:extLst>
      <p:ext uri="{BB962C8B-B14F-4D97-AF65-F5344CB8AC3E}">
        <p14:creationId xmlns:p14="http://schemas.microsoft.com/office/powerpoint/2010/main" val="134271201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74638"/>
            <a:ext cx="7924800" cy="1020762"/>
          </a:xfrm>
          <a:solidFill>
            <a:srgbClr val="465E9C"/>
          </a:solidFill>
          <a:ln>
            <a:solidFill>
              <a:srgbClr val="3333CC"/>
            </a:solidFill>
          </a:ln>
        </p:spPr>
        <p:txBody>
          <a:bodyPr/>
          <a:lstStyle/>
          <a:p>
            <a:r>
              <a:rPr lang="en-US" sz="3200" b="1" dirty="0" smtClean="0">
                <a:solidFill>
                  <a:schemeClr val="bg1"/>
                </a:solidFill>
                <a:latin typeface="Trebuchet MS" panose="020B0603020202020204" pitchFamily="34" charset="0"/>
              </a:rPr>
              <a:t>Where do we go from here? Action Plan!</a:t>
            </a:r>
            <a:endParaRPr lang="en-US" sz="3200" b="1" dirty="0">
              <a:solidFill>
                <a:schemeClr val="bg1"/>
              </a:solidFill>
              <a:latin typeface="Trebuchet MS" panose="020B0603020202020204" pitchFamily="34" charset="0"/>
            </a:endParaRPr>
          </a:p>
        </p:txBody>
      </p:sp>
      <p:sp>
        <p:nvSpPr>
          <p:cNvPr id="8" name="Content Placeholder 7"/>
          <p:cNvSpPr>
            <a:spLocks noGrp="1"/>
          </p:cNvSpPr>
          <p:nvPr>
            <p:ph idx="1"/>
          </p:nvPr>
        </p:nvSpPr>
        <p:spPr>
          <a:xfrm>
            <a:off x="417272" y="1728167"/>
            <a:ext cx="6705600" cy="4800600"/>
          </a:xfrm>
        </p:spPr>
        <p:txBody>
          <a:bodyPr>
            <a:normAutofit fontScale="92500" lnSpcReduction="10000"/>
          </a:bodyPr>
          <a:lstStyle/>
          <a:p>
            <a:pPr lvl="1">
              <a:buClr>
                <a:srgbClr val="3333CC"/>
              </a:buClr>
            </a:pPr>
            <a:r>
              <a:rPr lang="en-US" sz="2800" dirty="0" smtClean="0"/>
              <a:t>Where will you start? </a:t>
            </a:r>
            <a:endParaRPr lang="en-US" sz="2800" dirty="0"/>
          </a:p>
          <a:p>
            <a:pPr lvl="2">
              <a:buClr>
                <a:srgbClr val="3333CC"/>
              </a:buClr>
            </a:pPr>
            <a:r>
              <a:rPr lang="en-US" sz="2600" dirty="0" smtClean="0"/>
              <a:t>Use your TFI scores</a:t>
            </a:r>
          </a:p>
          <a:p>
            <a:pPr lvl="2">
              <a:buClr>
                <a:srgbClr val="3333CC"/>
              </a:buClr>
            </a:pPr>
            <a:r>
              <a:rPr lang="en-US" sz="2600" dirty="0" smtClean="0"/>
              <a:t>Review your Asset Maps</a:t>
            </a:r>
          </a:p>
          <a:p>
            <a:pPr lvl="1">
              <a:buClr>
                <a:srgbClr val="3333CC"/>
              </a:buClr>
            </a:pPr>
            <a:r>
              <a:rPr lang="en-US" sz="2800" dirty="0" smtClean="0"/>
              <a:t>Develop 3 Next Steps</a:t>
            </a:r>
          </a:p>
          <a:p>
            <a:pPr lvl="2">
              <a:buClr>
                <a:srgbClr val="3333CC"/>
              </a:buClr>
            </a:pPr>
            <a:r>
              <a:rPr lang="en-US" sz="2600" dirty="0" smtClean="0"/>
              <a:t>What</a:t>
            </a:r>
          </a:p>
          <a:p>
            <a:pPr lvl="2">
              <a:buClr>
                <a:srgbClr val="3333CC"/>
              </a:buClr>
            </a:pPr>
            <a:r>
              <a:rPr lang="en-US" sz="2600" dirty="0" smtClean="0"/>
              <a:t>Who</a:t>
            </a:r>
          </a:p>
          <a:p>
            <a:pPr lvl="2">
              <a:buClr>
                <a:srgbClr val="3333CC"/>
              </a:buClr>
            </a:pPr>
            <a:r>
              <a:rPr lang="en-US" sz="2600" dirty="0" smtClean="0"/>
              <a:t>When</a:t>
            </a:r>
            <a:endParaRPr lang="en-US" sz="2600" dirty="0"/>
          </a:p>
          <a:p>
            <a:pPr lvl="1">
              <a:buClr>
                <a:srgbClr val="3333CC"/>
              </a:buClr>
            </a:pPr>
            <a:r>
              <a:rPr lang="en-US" sz="2800" dirty="0" smtClean="0"/>
              <a:t>Each team will report out one next step</a:t>
            </a:r>
          </a:p>
          <a:p>
            <a:pPr marL="411480" lvl="1" indent="0">
              <a:buClr>
                <a:srgbClr val="3333CC"/>
              </a:buClr>
              <a:buNone/>
            </a:pPr>
            <a:endParaRPr lang="en-US" sz="2800" dirty="0" smtClean="0"/>
          </a:p>
          <a:p>
            <a:pPr marL="411480" lvl="1" indent="0">
              <a:buClr>
                <a:srgbClr val="3333CC"/>
              </a:buClr>
              <a:buNone/>
            </a:pPr>
            <a:r>
              <a:rPr lang="en-US" sz="2800" dirty="0" smtClean="0"/>
              <a:t>[insert screen shot of document, send all docs to PD team]</a:t>
            </a:r>
            <a:endParaRPr lang="en-US" sz="2800" dirty="0"/>
          </a:p>
        </p:txBody>
      </p:sp>
      <p:grpSp>
        <p:nvGrpSpPr>
          <p:cNvPr id="10" name="Group 9"/>
          <p:cNvGrpSpPr/>
          <p:nvPr/>
        </p:nvGrpSpPr>
        <p:grpSpPr>
          <a:xfrm rot="1686142">
            <a:off x="6705991" y="5578177"/>
            <a:ext cx="1859251" cy="1448645"/>
            <a:chOff x="1621757" y="2920389"/>
            <a:chExt cx="1788662" cy="1597304"/>
          </a:xfrm>
          <a:effectLst>
            <a:reflection blurRad="6350" stA="52000" endA="300" endPos="35000" dir="5400000" sy="-100000" algn="bl" rotWithShape="0"/>
          </a:effectLst>
        </p:grpSpPr>
        <p:sp>
          <p:nvSpPr>
            <p:cNvPr id="11" name="Freeform 10"/>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rot="19962890">
              <a:off x="1851218" y="3806086"/>
              <a:ext cx="599822" cy="220585"/>
            </a:xfrm>
            <a:prstGeom prst="rect">
              <a:avLst/>
            </a:prstGeom>
            <a:noFill/>
          </p:spPr>
          <p:txBody>
            <a:bodyPr wrap="square" rtlCol="0">
              <a:spAutoFit/>
            </a:bodyPr>
            <a:lstStyle/>
            <a:p>
              <a:pPr algn="ctr"/>
              <a:r>
                <a:rPr lang="en-US" sz="700" b="1" dirty="0" smtClean="0"/>
                <a:t>Systems</a:t>
              </a:r>
            </a:p>
          </p:txBody>
        </p:sp>
        <p:sp>
          <p:nvSpPr>
            <p:cNvPr id="13" name="Freeform 12"/>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20049099">
              <a:off x="2584348" y="3401452"/>
              <a:ext cx="593392" cy="339361"/>
            </a:xfrm>
            <a:prstGeom prst="rect">
              <a:avLst/>
            </a:prstGeom>
            <a:noFill/>
          </p:spPr>
          <p:txBody>
            <a:bodyPr wrap="square" rtlCol="0">
              <a:spAutoFit/>
            </a:bodyPr>
            <a:lstStyle/>
            <a:p>
              <a:pPr algn="ctr"/>
              <a:r>
                <a:rPr lang="en-US" sz="700" b="1" dirty="0" smtClean="0"/>
                <a:t>Problem-Solving</a:t>
              </a:r>
            </a:p>
          </p:txBody>
        </p:sp>
      </p:grpSp>
    </p:spTree>
    <p:extLst>
      <p:ext uri="{BB962C8B-B14F-4D97-AF65-F5344CB8AC3E}">
        <p14:creationId xmlns:p14="http://schemas.microsoft.com/office/powerpoint/2010/main" val="102332660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7620000" cy="1143000"/>
          </a:xfrm>
        </p:spPr>
        <p:txBody>
          <a:bodyPr/>
          <a:lstStyle/>
          <a:p>
            <a:r>
              <a:rPr lang="en-US" dirty="0" smtClean="0"/>
              <a:t>Whew… that was a lot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530" y="3810000"/>
            <a:ext cx="3778770" cy="2514600"/>
          </a:xfrm>
          <a:prstGeom prst="rect">
            <a:avLst/>
          </a:prstGeom>
        </p:spPr>
      </p:pic>
      <p:sp>
        <p:nvSpPr>
          <p:cNvPr id="6" name="Content Placeholder 5"/>
          <p:cNvSpPr>
            <a:spLocks noGrp="1"/>
          </p:cNvSpPr>
          <p:nvPr>
            <p:ph idx="1"/>
          </p:nvPr>
        </p:nvSpPr>
        <p:spPr>
          <a:xfrm>
            <a:off x="457200" y="1600200"/>
            <a:ext cx="7620000" cy="1981200"/>
          </a:xfrm>
        </p:spPr>
        <p:txBody>
          <a:bodyPr>
            <a:normAutofit/>
          </a:bodyPr>
          <a:lstStyle/>
          <a:p>
            <a:r>
              <a:rPr lang="en-US" sz="3200" dirty="0" smtClean="0"/>
              <a:t>You aren’t going to create the full system overnight, it</a:t>
            </a:r>
            <a:r>
              <a:rPr lang="fr-FR" sz="3200" dirty="0" smtClean="0"/>
              <a:t>’</a:t>
            </a:r>
            <a:r>
              <a:rPr lang="en-US" sz="3200" dirty="0" smtClean="0"/>
              <a:t>s a process</a:t>
            </a:r>
          </a:p>
        </p:txBody>
      </p:sp>
    </p:spTree>
    <p:extLst>
      <p:ext uri="{BB962C8B-B14F-4D97-AF65-F5344CB8AC3E}">
        <p14:creationId xmlns:p14="http://schemas.microsoft.com/office/powerpoint/2010/main" val="415749222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458200" cy="1143000"/>
          </a:xfrm>
        </p:spPr>
        <p:txBody>
          <a:bodyPr/>
          <a:lstStyle/>
          <a:p>
            <a:r>
              <a:rPr lang="en-US" sz="4000" b="1" dirty="0" smtClean="0">
                <a:latin typeface="Trebuchet MS"/>
                <a:cs typeface="Trebuchet MS"/>
              </a:rPr>
              <a:t>Extensions to Today’s Discussions</a:t>
            </a:r>
            <a:endParaRPr lang="en-US" sz="4000" b="1" dirty="0">
              <a:latin typeface="Trebuchet MS"/>
              <a:cs typeface="Trebuchet MS"/>
            </a:endParaRPr>
          </a:p>
        </p:txBody>
      </p:sp>
      <p:sp>
        <p:nvSpPr>
          <p:cNvPr id="3" name="Content Placeholder 2"/>
          <p:cNvSpPr>
            <a:spLocks noGrp="1"/>
          </p:cNvSpPr>
          <p:nvPr>
            <p:ph idx="1"/>
          </p:nvPr>
        </p:nvSpPr>
        <p:spPr>
          <a:xfrm>
            <a:off x="762000" y="1524000"/>
            <a:ext cx="7238999" cy="4800600"/>
          </a:xfrm>
        </p:spPr>
        <p:txBody>
          <a:bodyPr>
            <a:noAutofit/>
          </a:bodyPr>
          <a:lstStyle/>
          <a:p>
            <a:pPr>
              <a:buFont typeface="Arial"/>
              <a:buChar char="•"/>
            </a:pPr>
            <a:r>
              <a:rPr lang="en-US" sz="3200" dirty="0" smtClean="0"/>
              <a:t>Your District Coach and </a:t>
            </a:r>
            <a:r>
              <a:rPr lang="en-US" sz="3200" dirty="0" err="1" smtClean="0"/>
              <a:t>delawarepbs.org</a:t>
            </a:r>
            <a:endParaRPr lang="en-US" sz="3200" dirty="0" smtClean="0"/>
          </a:p>
          <a:p>
            <a:pPr>
              <a:buFont typeface="Arial"/>
              <a:buChar char="•"/>
            </a:pPr>
            <a:endParaRPr lang="en-US" sz="1400" dirty="0"/>
          </a:p>
          <a:p>
            <a:pPr>
              <a:buFont typeface="Arial"/>
              <a:buChar char="•"/>
            </a:pPr>
            <a:r>
              <a:rPr lang="en-US" sz="3200" dirty="0" smtClean="0"/>
              <a:t>Spring Recognition Process</a:t>
            </a:r>
          </a:p>
          <a:p>
            <a:pPr lvl="1">
              <a:buFont typeface="Arial"/>
              <a:buChar char="•"/>
            </a:pPr>
            <a:r>
              <a:rPr lang="en-US" sz="3000" dirty="0" smtClean="0"/>
              <a:t>Phase 3 and 4</a:t>
            </a:r>
          </a:p>
          <a:p>
            <a:pPr lvl="1">
              <a:buFont typeface="Arial"/>
              <a:buChar char="•"/>
            </a:pPr>
            <a:r>
              <a:rPr lang="en-US" sz="3000" dirty="0" smtClean="0"/>
              <a:t>Spring = guidelines</a:t>
            </a:r>
          </a:p>
          <a:p>
            <a:pPr lvl="1">
              <a:buFont typeface="Arial"/>
              <a:buChar char="•"/>
            </a:pPr>
            <a:r>
              <a:rPr lang="en-US" sz="3000" dirty="0" smtClean="0"/>
              <a:t>June = deadline</a:t>
            </a:r>
            <a:endParaRPr lang="en-US" sz="3000" dirty="0"/>
          </a:p>
          <a:p>
            <a:pPr lvl="1">
              <a:buFont typeface="Arial"/>
              <a:buChar char="•"/>
            </a:pPr>
            <a:endParaRPr lang="en-US" sz="1400" dirty="0" smtClean="0"/>
          </a:p>
          <a:p>
            <a:pPr>
              <a:buFont typeface="Arial"/>
              <a:buChar char="•"/>
            </a:pPr>
            <a:r>
              <a:rPr lang="en-US" sz="3200" dirty="0"/>
              <a:t>½ Day Networking Session</a:t>
            </a:r>
          </a:p>
          <a:p>
            <a:pPr lvl="1">
              <a:buFont typeface="Arial"/>
              <a:buChar char="•"/>
            </a:pPr>
            <a:r>
              <a:rPr lang="en-US" sz="3000" dirty="0"/>
              <a:t>Particular focus on evaluation</a:t>
            </a:r>
          </a:p>
          <a:p>
            <a:pPr lvl="1">
              <a:buFont typeface="Arial"/>
              <a:buChar char="•"/>
            </a:pPr>
            <a:endParaRPr lang="en-US" sz="3000" dirty="0" smtClean="0"/>
          </a:p>
        </p:txBody>
      </p:sp>
    </p:spTree>
    <p:extLst>
      <p:ext uri="{BB962C8B-B14F-4D97-AF65-F5344CB8AC3E}">
        <p14:creationId xmlns:p14="http://schemas.microsoft.com/office/powerpoint/2010/main" val="4905818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
            <a:ext cx="7620000" cy="1143000"/>
          </a:xfrm>
        </p:spPr>
        <p:txBody>
          <a:bodyPr/>
          <a:lstStyle/>
          <a:p>
            <a:r>
              <a:rPr lang="en-US" sz="4000" b="1" dirty="0" smtClean="0">
                <a:latin typeface="Trebuchet MS" panose="020B0603020202020204" pitchFamily="34" charset="0"/>
              </a:rPr>
              <a:t>Immediate Next Steps</a:t>
            </a:r>
            <a:endParaRPr lang="en-US" sz="4000" b="1" dirty="0">
              <a:latin typeface="Trebuchet MS" panose="020B0603020202020204" pitchFamily="34" charset="0"/>
            </a:endParaRPr>
          </a:p>
        </p:txBody>
      </p:sp>
      <p:sp>
        <p:nvSpPr>
          <p:cNvPr id="3" name="Content Placeholder 2"/>
          <p:cNvSpPr>
            <a:spLocks noGrp="1"/>
          </p:cNvSpPr>
          <p:nvPr>
            <p:ph idx="1"/>
          </p:nvPr>
        </p:nvSpPr>
        <p:spPr>
          <a:xfrm>
            <a:off x="838200" y="1143000"/>
            <a:ext cx="7086600" cy="4381500"/>
          </a:xfrm>
        </p:spPr>
        <p:txBody>
          <a:bodyPr>
            <a:normAutofit/>
          </a:bodyPr>
          <a:lstStyle/>
          <a:p>
            <a:pPr>
              <a:buClr>
                <a:srgbClr val="465E9C"/>
              </a:buClr>
            </a:pPr>
            <a:r>
              <a:rPr lang="en-US" sz="2800" b="1" dirty="0" smtClean="0">
                <a:solidFill>
                  <a:srgbClr val="465E9C"/>
                </a:solidFill>
              </a:rPr>
              <a:t>Turn in your Team Packet</a:t>
            </a:r>
          </a:p>
          <a:p>
            <a:pPr lvl="1"/>
            <a:r>
              <a:rPr lang="en-US" sz="2800" dirty="0" smtClean="0"/>
              <a:t>Make </a:t>
            </a:r>
            <a:r>
              <a:rPr lang="en-US" sz="2800" dirty="0"/>
              <a:t>sure </a:t>
            </a:r>
            <a:r>
              <a:rPr lang="en-US" sz="2800" dirty="0" smtClean="0"/>
              <a:t>your team leader/contact </a:t>
            </a:r>
            <a:r>
              <a:rPr lang="en-US" sz="2800" dirty="0"/>
              <a:t>name </a:t>
            </a:r>
            <a:r>
              <a:rPr lang="en-US" sz="2800" dirty="0" smtClean="0"/>
              <a:t>is on it</a:t>
            </a:r>
          </a:p>
          <a:p>
            <a:pPr lvl="2"/>
            <a:r>
              <a:rPr lang="en-US" sz="2600" dirty="0" smtClean="0"/>
              <a:t>We will review and email scanned copy back to team leader/contact </a:t>
            </a:r>
          </a:p>
          <a:p>
            <a:pPr lvl="2"/>
            <a:r>
              <a:rPr lang="en-US" sz="2600" dirty="0" smtClean="0"/>
              <a:t>We will enter your TFI scores and get you a report</a:t>
            </a:r>
          </a:p>
          <a:p>
            <a:pPr lvl="2"/>
            <a:endParaRPr lang="en-US" sz="2600" dirty="0" smtClean="0"/>
          </a:p>
          <a:p>
            <a:pPr>
              <a:buClr>
                <a:srgbClr val="465E9C"/>
              </a:buClr>
            </a:pPr>
            <a:r>
              <a:rPr lang="en-US" sz="2800" b="1" u="sng" dirty="0" smtClean="0">
                <a:solidFill>
                  <a:srgbClr val="465E9C"/>
                </a:solidFill>
              </a:rPr>
              <a:t>Please complete evaluations </a:t>
            </a:r>
          </a:p>
          <a:p>
            <a:endParaRPr lang="en-US" sz="2800" dirty="0" smtClean="0"/>
          </a:p>
        </p:txBody>
      </p:sp>
      <p:sp>
        <p:nvSpPr>
          <p:cNvPr id="5" name="Title 1"/>
          <p:cNvSpPr txBox="1">
            <a:spLocks/>
          </p:cNvSpPr>
          <p:nvPr/>
        </p:nvSpPr>
        <p:spPr>
          <a:xfrm>
            <a:off x="152400" y="5467350"/>
            <a:ext cx="84582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400" b="1" dirty="0" smtClean="0">
                <a:latin typeface="Trebuchet MS" panose="020B0603020202020204" pitchFamily="34" charset="0"/>
              </a:rPr>
              <a:t>Thank you for your attendance!</a:t>
            </a:r>
            <a:endParaRPr lang="en-US" sz="4400" b="1" dirty="0">
              <a:latin typeface="Trebuchet MS" panose="020B0603020202020204" pitchFamily="34" charset="0"/>
            </a:endParaRPr>
          </a:p>
        </p:txBody>
      </p:sp>
    </p:spTree>
    <p:extLst>
      <p:ext uri="{BB962C8B-B14F-4D97-AF65-F5344CB8AC3E}">
        <p14:creationId xmlns:p14="http://schemas.microsoft.com/office/powerpoint/2010/main" val="2414162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6248400" cy="2133600"/>
          </a:xfrm>
        </p:spPr>
        <p:txBody>
          <a:bodyPr>
            <a:normAutofit fontScale="90000"/>
          </a:bodyPr>
          <a:lstStyle/>
          <a:p>
            <a:r>
              <a:rPr lang="en-US" b="1" dirty="0" smtClean="0">
                <a:latin typeface="Tunga" charset="0"/>
                <a:ea typeface="Tunga" charset="0"/>
                <a:cs typeface="Tunga" charset="0"/>
              </a:rPr>
              <a:t>REMEMBER:</a:t>
            </a:r>
            <a:r>
              <a:rPr lang="en-US" b="1" dirty="0">
                <a:latin typeface="Tunga" charset="0"/>
                <a:ea typeface="Tunga" charset="0"/>
                <a:cs typeface="Tunga" charset="0"/>
              </a:rPr>
              <a:t/>
            </a:r>
            <a:br>
              <a:rPr lang="en-US" b="1" dirty="0">
                <a:latin typeface="Tunga" charset="0"/>
                <a:ea typeface="Tunga" charset="0"/>
                <a:cs typeface="Tunga" charset="0"/>
              </a:rPr>
            </a:br>
            <a:r>
              <a:rPr lang="en-US" b="1" dirty="0">
                <a:latin typeface="Tunga" charset="0"/>
                <a:ea typeface="Tunga" charset="0"/>
                <a:cs typeface="Tunga" charset="0"/>
              </a:rPr>
              <a:t>Tiers 2 gives students a higher dosage of what we already do at Tier </a:t>
            </a:r>
            <a:r>
              <a:rPr lang="en-US" b="1" dirty="0" smtClean="0">
                <a:latin typeface="Tunga" charset="0"/>
                <a:ea typeface="Tunga" charset="0"/>
                <a:cs typeface="Tunga" charset="0"/>
              </a:rPr>
              <a:t>1</a:t>
            </a:r>
            <a:r>
              <a:rPr lang="en-US" b="1" dirty="0">
                <a:latin typeface="Tunga" charset="0"/>
                <a:ea typeface="Tunga" charset="0"/>
                <a:cs typeface="Tunga" charset="0"/>
              </a:rPr>
              <a:t/>
            </a:r>
            <a:br>
              <a:rPr lang="en-US" b="1" dirty="0">
                <a:latin typeface="Tunga" charset="0"/>
                <a:ea typeface="Tunga" charset="0"/>
                <a:cs typeface="Tunga" charset="0"/>
              </a:rPr>
            </a:br>
            <a:endParaRPr lang="en-US" b="1" dirty="0">
              <a:latin typeface="Tunga" charset="0"/>
              <a:ea typeface="Tunga" charset="0"/>
              <a:cs typeface="Tunga" charset="0"/>
            </a:endParaRPr>
          </a:p>
        </p:txBody>
      </p:sp>
      <p:sp>
        <p:nvSpPr>
          <p:cNvPr id="3" name="Content Placeholder 2"/>
          <p:cNvSpPr>
            <a:spLocks noGrp="1"/>
          </p:cNvSpPr>
          <p:nvPr>
            <p:ph idx="1"/>
          </p:nvPr>
        </p:nvSpPr>
        <p:spPr>
          <a:xfrm>
            <a:off x="1143000" y="2886635"/>
            <a:ext cx="6802776" cy="3715502"/>
          </a:xfrm>
        </p:spPr>
        <p:txBody>
          <a:bodyPr>
            <a:normAutofit/>
          </a:bodyPr>
          <a:lstStyle/>
          <a:p>
            <a:r>
              <a:rPr lang="en-US" sz="3200" dirty="0" smtClean="0"/>
              <a:t>Teach Skills</a:t>
            </a:r>
          </a:p>
          <a:p>
            <a:r>
              <a:rPr lang="en-US" sz="3200" dirty="0" smtClean="0"/>
              <a:t>Prompt use</a:t>
            </a:r>
          </a:p>
          <a:p>
            <a:r>
              <a:rPr lang="en-US" sz="3200" dirty="0" smtClean="0"/>
              <a:t>Reinforce the use of skills</a:t>
            </a:r>
            <a:endParaRPr lang="en-US" sz="3200" dirty="0"/>
          </a:p>
          <a:p>
            <a:r>
              <a:rPr lang="en-US" sz="3200" dirty="0" smtClean="0"/>
              <a:t>Monitor effectiveness</a:t>
            </a:r>
          </a:p>
          <a:p>
            <a:r>
              <a:rPr lang="en-US" sz="3200" dirty="0" smtClean="0"/>
              <a:t>Communicate </a:t>
            </a:r>
          </a:p>
          <a:p>
            <a:endParaRPr lang="en-US" sz="3200"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78370" y="2590800"/>
            <a:ext cx="2710907" cy="3511371"/>
          </a:xfrm>
          <a:prstGeom prst="rect">
            <a:avLst/>
          </a:prstGeom>
        </p:spPr>
      </p:pic>
    </p:spTree>
    <p:extLst>
      <p:ext uri="{BB962C8B-B14F-4D97-AF65-F5344CB8AC3E}">
        <p14:creationId xmlns:p14="http://schemas.microsoft.com/office/powerpoint/2010/main" val="1846240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6" name="Line 31"/>
          <p:cNvSpPr>
            <a:spLocks noChangeShapeType="1"/>
          </p:cNvSpPr>
          <p:nvPr/>
        </p:nvSpPr>
        <p:spPr bwMode="auto">
          <a:xfrm>
            <a:off x="1002257" y="1777739"/>
            <a:ext cx="5677" cy="471761"/>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21857" name="Text Box 2"/>
          <p:cNvSpPr txBox="1">
            <a:spLocks noChangeArrowheads="1"/>
          </p:cNvSpPr>
          <p:nvPr/>
        </p:nvSpPr>
        <p:spPr bwMode="auto">
          <a:xfrm>
            <a:off x="441325" y="152400"/>
            <a:ext cx="8166166" cy="83099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b="1" dirty="0">
                <a:solidFill>
                  <a:schemeClr val="tx2"/>
                </a:solidFill>
                <a:latin typeface="Trebuchet MS" panose="020B0603020202020204" pitchFamily="34" charset="0"/>
              </a:rPr>
              <a:t>3-Tiered System of Support </a:t>
            </a:r>
          </a:p>
          <a:p>
            <a:pPr algn="ctr">
              <a:spcBef>
                <a:spcPts val="0"/>
              </a:spcBef>
            </a:pPr>
            <a:r>
              <a:rPr lang="en-US" b="1" dirty="0">
                <a:solidFill>
                  <a:schemeClr val="tx2"/>
                </a:solidFill>
                <a:latin typeface="Trebuchet MS" panose="020B0603020202020204" pitchFamily="34" charset="0"/>
              </a:rPr>
              <a:t>Necessary Conversations (Teams)</a:t>
            </a:r>
            <a:endParaRPr lang="en-US" dirty="0">
              <a:solidFill>
                <a:schemeClr val="tx2"/>
              </a:solidFill>
              <a:latin typeface="Trebuchet MS" panose="020B0603020202020204" pitchFamily="34" charset="0"/>
            </a:endParaRPr>
          </a:p>
        </p:txBody>
      </p:sp>
      <p:sp>
        <p:nvSpPr>
          <p:cNvPr id="121863" name="Line 31"/>
          <p:cNvSpPr>
            <a:spLocks noChangeShapeType="1"/>
          </p:cNvSpPr>
          <p:nvPr/>
        </p:nvSpPr>
        <p:spPr bwMode="auto">
          <a:xfrm flipH="1">
            <a:off x="1015906" y="2802300"/>
            <a:ext cx="0" cy="178346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3" name="Line 63"/>
          <p:cNvSpPr>
            <a:spLocks noChangeShapeType="1"/>
          </p:cNvSpPr>
          <p:nvPr/>
        </p:nvSpPr>
        <p:spPr bwMode="auto">
          <a:xfrm>
            <a:off x="2022447" y="1495425"/>
            <a:ext cx="12657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1875" name="Line 65"/>
          <p:cNvSpPr>
            <a:spLocks noChangeShapeType="1"/>
          </p:cNvSpPr>
          <p:nvPr/>
        </p:nvSpPr>
        <p:spPr bwMode="auto">
          <a:xfrm>
            <a:off x="5320433" y="1495425"/>
            <a:ext cx="1524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1879" name="Text Box 78"/>
          <p:cNvSpPr txBox="1">
            <a:spLocks noChangeArrowheads="1"/>
          </p:cNvSpPr>
          <p:nvPr/>
        </p:nvSpPr>
        <p:spPr bwMode="auto">
          <a:xfrm>
            <a:off x="307947" y="2249500"/>
            <a:ext cx="1600200" cy="738188"/>
          </a:xfrm>
          <a:prstGeom prst="rect">
            <a:avLst/>
          </a:prstGeom>
          <a:solidFill>
            <a:schemeClr val="bg1"/>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Plans SW &amp; Class-wide supports</a:t>
            </a:r>
          </a:p>
        </p:txBody>
      </p:sp>
      <p:sp>
        <p:nvSpPr>
          <p:cNvPr id="121883" name="Text Box 82"/>
          <p:cNvSpPr txBox="1">
            <a:spLocks noChangeArrowheads="1"/>
          </p:cNvSpPr>
          <p:nvPr/>
        </p:nvSpPr>
        <p:spPr bwMode="auto">
          <a:xfrm>
            <a:off x="6959505" y="2089005"/>
            <a:ext cx="1749492" cy="954088"/>
          </a:xfrm>
          <a:prstGeom prst="rect">
            <a:avLst/>
          </a:prstGeom>
          <a:solidFill>
            <a:schemeClr val="bg1"/>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Uses Process data; determines overall intervention effectiveness</a:t>
            </a:r>
          </a:p>
        </p:txBody>
      </p:sp>
      <p:sp>
        <p:nvSpPr>
          <p:cNvPr id="121892" name="Text Box 39"/>
          <p:cNvSpPr txBox="1">
            <a:spLocks noChangeArrowheads="1"/>
          </p:cNvSpPr>
          <p:nvPr/>
        </p:nvSpPr>
        <p:spPr bwMode="auto">
          <a:xfrm>
            <a:off x="269847" y="1190625"/>
            <a:ext cx="1676400" cy="584775"/>
          </a:xfrm>
          <a:prstGeom prst="rect">
            <a:avLst/>
          </a:prstGeom>
          <a:solidFill>
            <a:srgbClr val="92D050"/>
          </a:solidFill>
          <a:ln>
            <a:solidFill>
              <a:schemeClr val="tx1"/>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School-wide</a:t>
            </a:r>
            <a:br>
              <a:rPr lang="en-US" sz="1600" b="1" dirty="0">
                <a:latin typeface="Trebuchet MS" panose="020B0603020202020204" pitchFamily="34" charset="0"/>
              </a:rPr>
            </a:br>
            <a:r>
              <a:rPr lang="en-US" sz="1600" b="1" dirty="0">
                <a:latin typeface="Trebuchet MS" panose="020B0603020202020204" pitchFamily="34" charset="0"/>
              </a:rPr>
              <a:t>Team</a:t>
            </a:r>
          </a:p>
        </p:txBody>
      </p:sp>
      <p:sp>
        <p:nvSpPr>
          <p:cNvPr id="121893" name="Text Box 39"/>
          <p:cNvSpPr txBox="1">
            <a:spLocks noChangeArrowheads="1"/>
          </p:cNvSpPr>
          <p:nvPr/>
        </p:nvSpPr>
        <p:spPr bwMode="auto">
          <a:xfrm>
            <a:off x="332199" y="4668790"/>
            <a:ext cx="1600200" cy="1077218"/>
          </a:xfrm>
          <a:prstGeom prst="rect">
            <a:avLst/>
          </a:prstGeom>
          <a:solidFill>
            <a:srgbClr val="92D050"/>
          </a:solidFill>
          <a:ln>
            <a:solidFill>
              <a:schemeClr val="tx1"/>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Universal Support through SW </a:t>
            </a:r>
            <a:r>
              <a:rPr lang="en-US" sz="1600" b="1" dirty="0" smtClean="0">
                <a:latin typeface="Trebuchet MS" panose="020B0603020202020204" pitchFamily="34" charset="0"/>
              </a:rPr>
              <a:t>Program</a:t>
            </a:r>
          </a:p>
        </p:txBody>
      </p:sp>
      <p:sp>
        <p:nvSpPr>
          <p:cNvPr id="41" name="Line 31"/>
          <p:cNvSpPr>
            <a:spLocks noChangeShapeType="1"/>
          </p:cNvSpPr>
          <p:nvPr/>
        </p:nvSpPr>
        <p:spPr bwMode="auto">
          <a:xfrm>
            <a:off x="7870523" y="1574029"/>
            <a:ext cx="1" cy="48669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 name="Group 2"/>
          <p:cNvGrpSpPr/>
          <p:nvPr/>
        </p:nvGrpSpPr>
        <p:grpSpPr>
          <a:xfrm>
            <a:off x="6767606" y="3043090"/>
            <a:ext cx="2357344" cy="2441307"/>
            <a:chOff x="6666100" y="3257924"/>
            <a:chExt cx="2357344" cy="2441307"/>
          </a:xfrm>
        </p:grpSpPr>
        <p:sp>
          <p:nvSpPr>
            <p:cNvPr id="121862" name="Text Box 18"/>
            <p:cNvSpPr txBox="1">
              <a:spLocks noChangeArrowheads="1"/>
            </p:cNvSpPr>
            <p:nvPr/>
          </p:nvSpPr>
          <p:spPr bwMode="auto">
            <a:xfrm>
              <a:off x="6666100" y="4883624"/>
              <a:ext cx="1133921" cy="800219"/>
            </a:xfrm>
            <a:prstGeom prst="rect">
              <a:avLst/>
            </a:prstGeom>
            <a:solidFill>
              <a:srgbClr val="FF00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a:latin typeface="Trebuchet MS" panose="020B0603020202020204" pitchFamily="34" charset="0"/>
                </a:rPr>
                <a:t>FBA/</a:t>
              </a:r>
              <a:r>
                <a:rPr lang="en-US" sz="1600" b="1" dirty="0" smtClean="0">
                  <a:latin typeface="Trebuchet MS" panose="020B0603020202020204" pitchFamily="34" charset="0"/>
                </a:rPr>
                <a:t>BSP</a:t>
              </a:r>
            </a:p>
            <a:p>
              <a:pPr algn="ctr">
                <a:spcBef>
                  <a:spcPct val="25000"/>
                </a:spcBef>
              </a:pPr>
              <a:r>
                <a:rPr lang="en-US" sz="1600" b="1" dirty="0" smtClean="0">
                  <a:latin typeface="Trebuchet MS" panose="020B0603020202020204" pitchFamily="34" charset="0"/>
                </a:rPr>
                <a:t>PTR</a:t>
              </a:r>
            </a:p>
            <a:p>
              <a:pPr algn="ctr">
                <a:spcBef>
                  <a:spcPct val="25000"/>
                </a:spcBef>
              </a:pPr>
              <a:endParaRPr lang="en-US" sz="800" b="1" dirty="0" smtClean="0">
                <a:latin typeface="Trebuchet MS" panose="020B0603020202020204" pitchFamily="34" charset="0"/>
              </a:endParaRPr>
            </a:p>
          </p:txBody>
        </p:sp>
        <p:sp>
          <p:nvSpPr>
            <p:cNvPr id="121870" name="Line 28"/>
            <p:cNvSpPr>
              <a:spLocks noChangeShapeType="1"/>
            </p:cNvSpPr>
            <p:nvPr/>
          </p:nvSpPr>
          <p:spPr bwMode="auto">
            <a:xfrm flipH="1">
              <a:off x="7373094" y="3257924"/>
              <a:ext cx="395925" cy="1610309"/>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21871" name="Text Box 18"/>
            <p:cNvSpPr txBox="1">
              <a:spLocks noChangeArrowheads="1"/>
            </p:cNvSpPr>
            <p:nvPr/>
          </p:nvSpPr>
          <p:spPr bwMode="auto">
            <a:xfrm>
              <a:off x="7896385" y="4868234"/>
              <a:ext cx="1127059" cy="830997"/>
            </a:xfrm>
            <a:prstGeom prst="rect">
              <a:avLst/>
            </a:prstGeom>
            <a:solidFill>
              <a:srgbClr val="FF00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smtClean="0">
                  <a:solidFill>
                    <a:srgbClr val="000000"/>
                  </a:solidFill>
                  <a:latin typeface="Trebuchet MS" panose="020B0603020202020204" pitchFamily="34" charset="0"/>
                </a:rPr>
                <a:t>Person Centered Planning</a:t>
              </a:r>
            </a:p>
          </p:txBody>
        </p:sp>
        <p:sp>
          <p:nvSpPr>
            <p:cNvPr id="61" name="Line 28"/>
            <p:cNvSpPr>
              <a:spLocks noChangeShapeType="1"/>
            </p:cNvSpPr>
            <p:nvPr/>
          </p:nvSpPr>
          <p:spPr bwMode="auto">
            <a:xfrm>
              <a:off x="7769018" y="3257927"/>
              <a:ext cx="426927" cy="162569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4" name="Group 3"/>
          <p:cNvGrpSpPr/>
          <p:nvPr/>
        </p:nvGrpSpPr>
        <p:grpSpPr>
          <a:xfrm>
            <a:off x="2241899" y="4493215"/>
            <a:ext cx="4216207" cy="2149951"/>
            <a:chOff x="2099072" y="4537862"/>
            <a:chExt cx="4216207" cy="2149951"/>
          </a:xfrm>
        </p:grpSpPr>
        <p:sp>
          <p:nvSpPr>
            <p:cNvPr id="19" name="Left Brace 18"/>
            <p:cNvSpPr/>
            <p:nvPr/>
          </p:nvSpPr>
          <p:spPr>
            <a:xfrm>
              <a:off x="2378142" y="4800600"/>
              <a:ext cx="423514" cy="1887213"/>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9" name="Straight Connector 58"/>
            <p:cNvCxnSpPr>
              <a:endCxn id="20" idx="1"/>
            </p:cNvCxnSpPr>
            <p:nvPr/>
          </p:nvCxnSpPr>
          <p:spPr>
            <a:xfrm flipH="1">
              <a:off x="6035416" y="4537862"/>
              <a:ext cx="279863" cy="1199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860" name="Text Box 15"/>
            <p:cNvSpPr txBox="1">
              <a:spLocks noChangeArrowheads="1"/>
            </p:cNvSpPr>
            <p:nvPr/>
          </p:nvSpPr>
          <p:spPr bwMode="auto">
            <a:xfrm>
              <a:off x="2705564" y="5358576"/>
              <a:ext cx="3050803" cy="338554"/>
            </a:xfrm>
            <a:prstGeom prst="rect">
              <a:avLst/>
            </a:prstGeom>
            <a:solidFill>
              <a:srgbClr val="FFFF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a:solidFill>
                    <a:srgbClr val="000000"/>
                  </a:solidFill>
                  <a:latin typeface="Trebuchet MS" panose="020B0603020202020204" pitchFamily="34" charset="0"/>
                  <a:cs typeface="Arial" charset="0"/>
                </a:rPr>
                <a:t>Group </a:t>
              </a:r>
              <a:r>
                <a:rPr lang="en-US" sz="1600" b="1" dirty="0" smtClean="0">
                  <a:solidFill>
                    <a:srgbClr val="000000"/>
                  </a:solidFill>
                  <a:latin typeface="Trebuchet MS" panose="020B0603020202020204" pitchFamily="34" charset="0"/>
                  <a:cs typeface="Arial" charset="0"/>
                </a:rPr>
                <a:t>interventions</a:t>
              </a:r>
            </a:p>
          </p:txBody>
        </p:sp>
        <p:sp>
          <p:nvSpPr>
            <p:cNvPr id="121861" name="Text Box 16"/>
            <p:cNvSpPr txBox="1">
              <a:spLocks noChangeArrowheads="1"/>
            </p:cNvSpPr>
            <p:nvPr/>
          </p:nvSpPr>
          <p:spPr bwMode="auto">
            <a:xfrm>
              <a:off x="2714493" y="5791565"/>
              <a:ext cx="3041874" cy="338554"/>
            </a:xfrm>
            <a:prstGeom prst="rect">
              <a:avLst/>
            </a:prstGeom>
            <a:solidFill>
              <a:srgbClr val="FFFF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dirty="0">
                  <a:solidFill>
                    <a:srgbClr val="000000"/>
                  </a:solidFill>
                  <a:latin typeface="Trebuchet MS" panose="020B0603020202020204" pitchFamily="34" charset="0"/>
                </a:rPr>
                <a:t>Group w. </a:t>
              </a:r>
              <a:r>
                <a:rPr lang="en-US" sz="1600" b="1" dirty="0" smtClean="0">
                  <a:solidFill>
                    <a:srgbClr val="000000"/>
                  </a:solidFill>
                  <a:latin typeface="Trebuchet MS" panose="020B0603020202020204" pitchFamily="34" charset="0"/>
                </a:rPr>
                <a:t>individual features</a:t>
              </a:r>
              <a:endParaRPr lang="en-US" sz="1600" b="1" dirty="0">
                <a:solidFill>
                  <a:srgbClr val="000000"/>
                </a:solidFill>
                <a:latin typeface="Trebuchet MS" panose="020B0603020202020204" pitchFamily="34" charset="0"/>
              </a:endParaRPr>
            </a:p>
          </p:txBody>
        </p:sp>
        <p:sp>
          <p:nvSpPr>
            <p:cNvPr id="121867" name="Text Box 42"/>
            <p:cNvSpPr txBox="1">
              <a:spLocks noChangeArrowheads="1"/>
            </p:cNvSpPr>
            <p:nvPr/>
          </p:nvSpPr>
          <p:spPr bwMode="auto">
            <a:xfrm>
              <a:off x="2725130" y="6214708"/>
              <a:ext cx="3072115" cy="338554"/>
            </a:xfrm>
            <a:prstGeom prst="rect">
              <a:avLst/>
            </a:prstGeom>
            <a:solidFill>
              <a:srgbClr val="FFCC00">
                <a:alpha val="50195"/>
              </a:srgbClr>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ts val="0"/>
                </a:spcBef>
              </a:pPr>
              <a:r>
                <a:rPr lang="en-US" sz="1600" b="1" dirty="0">
                  <a:latin typeface="Trebuchet MS" panose="020B0603020202020204" pitchFamily="34" charset="0"/>
                </a:rPr>
                <a:t>Brief </a:t>
              </a:r>
              <a:r>
                <a:rPr lang="en-US" sz="1600" b="1" dirty="0" smtClean="0">
                  <a:latin typeface="Trebuchet MS" panose="020B0603020202020204" pitchFamily="34" charset="0"/>
                </a:rPr>
                <a:t>FBA/BSP</a:t>
              </a:r>
              <a:endParaRPr lang="en-US" sz="1600" b="1" dirty="0">
                <a:latin typeface="Trebuchet MS" panose="020B0603020202020204" pitchFamily="34" charset="0"/>
              </a:endParaRPr>
            </a:p>
          </p:txBody>
        </p:sp>
        <p:sp>
          <p:nvSpPr>
            <p:cNvPr id="20" name="Right Brace 19"/>
            <p:cNvSpPr/>
            <p:nvPr/>
          </p:nvSpPr>
          <p:spPr>
            <a:xfrm>
              <a:off x="5739116" y="4800600"/>
              <a:ext cx="296300" cy="1873278"/>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a:endCxn id="19" idx="1"/>
            </p:cNvCxnSpPr>
            <p:nvPr/>
          </p:nvCxnSpPr>
          <p:spPr>
            <a:xfrm>
              <a:off x="2099072" y="4563342"/>
              <a:ext cx="279070" cy="1180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Box 15"/>
            <p:cNvSpPr txBox="1">
              <a:spLocks noChangeArrowheads="1"/>
            </p:cNvSpPr>
            <p:nvPr/>
          </p:nvSpPr>
          <p:spPr bwMode="auto">
            <a:xfrm>
              <a:off x="2725130" y="4922814"/>
              <a:ext cx="3031237" cy="338554"/>
            </a:xfrm>
            <a:prstGeom prst="rect">
              <a:avLst/>
            </a:prstGeom>
            <a:solidFill>
              <a:srgbClr val="FFFF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smtClean="0">
                  <a:solidFill>
                    <a:srgbClr val="000000"/>
                  </a:solidFill>
                  <a:latin typeface="Trebuchet MS" panose="020B0603020202020204" pitchFamily="34" charset="0"/>
                  <a:cs typeface="Arial" charset="0"/>
                </a:rPr>
                <a:t>CICO</a:t>
              </a:r>
            </a:p>
          </p:txBody>
        </p:sp>
      </p:grpSp>
      <p:sp>
        <p:nvSpPr>
          <p:cNvPr id="121866" name="Text Box 39"/>
          <p:cNvSpPr txBox="1">
            <a:spLocks noChangeArrowheads="1"/>
          </p:cNvSpPr>
          <p:nvPr/>
        </p:nvSpPr>
        <p:spPr bwMode="auto">
          <a:xfrm>
            <a:off x="6959506" y="1232071"/>
            <a:ext cx="1749491" cy="430887"/>
          </a:xfrm>
          <a:prstGeom prst="rect">
            <a:avLst/>
          </a:prstGeom>
          <a:solidFill>
            <a:srgbClr val="FF00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3 </a:t>
            </a:r>
            <a:r>
              <a:rPr lang="en-US" sz="1600" b="1" dirty="0" smtClean="0">
                <a:latin typeface="Trebuchet MS" panose="020B0603020202020204" pitchFamily="34" charset="0"/>
              </a:rPr>
              <a:t>Team</a:t>
            </a:r>
          </a:p>
          <a:p>
            <a:pPr algn="ctr" eaLnBrk="1" hangingPunct="1">
              <a:spcBef>
                <a:spcPct val="50000"/>
              </a:spcBef>
            </a:pPr>
            <a:endParaRPr lang="en-US" sz="400" b="1" dirty="0">
              <a:latin typeface="Trebuchet MS" panose="020B0603020202020204" pitchFamily="34" charset="0"/>
            </a:endParaRPr>
          </a:p>
        </p:txBody>
      </p:sp>
      <p:grpSp>
        <p:nvGrpSpPr>
          <p:cNvPr id="38" name="Group 37"/>
          <p:cNvGrpSpPr/>
          <p:nvPr/>
        </p:nvGrpSpPr>
        <p:grpSpPr>
          <a:xfrm>
            <a:off x="2160783" y="1955872"/>
            <a:ext cx="4495800" cy="2745268"/>
            <a:chOff x="2057400" y="2380958"/>
            <a:chExt cx="4495800" cy="2745268"/>
          </a:xfrm>
        </p:grpSpPr>
        <p:sp>
          <p:nvSpPr>
            <p:cNvPr id="39" name="Text Box 81"/>
            <p:cNvSpPr txBox="1">
              <a:spLocks noChangeArrowheads="1"/>
            </p:cNvSpPr>
            <p:nvPr/>
          </p:nvSpPr>
          <p:spPr bwMode="auto">
            <a:xfrm>
              <a:off x="4427603" y="3467991"/>
              <a:ext cx="2125597" cy="1632755"/>
            </a:xfrm>
            <a:prstGeom prst="rect">
              <a:avLst/>
            </a:prstGeom>
            <a:solidFill>
              <a:schemeClr val="bg1"/>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b="1" u="sng" dirty="0" smtClean="0"/>
                <a:t>Problem Solving Conversations</a:t>
              </a:r>
              <a:endParaRPr lang="en-US" sz="1400" dirty="0" smtClean="0"/>
            </a:p>
            <a:p>
              <a:pPr algn="ctr" eaLnBrk="1" hangingPunct="1">
                <a:spcBef>
                  <a:spcPct val="15000"/>
                </a:spcBef>
              </a:pPr>
              <a:r>
                <a:rPr lang="en-US" sz="1400" dirty="0"/>
                <a:t>M</a:t>
              </a:r>
              <a:r>
                <a:rPr lang="en-US" sz="1400" dirty="0" smtClean="0"/>
                <a:t>atches students to interventions and monitors progress, making adjustments as needed</a:t>
              </a:r>
            </a:p>
          </p:txBody>
        </p:sp>
        <p:grpSp>
          <p:nvGrpSpPr>
            <p:cNvPr id="40" name="Group 39"/>
            <p:cNvGrpSpPr/>
            <p:nvPr/>
          </p:nvGrpSpPr>
          <p:grpSpPr>
            <a:xfrm>
              <a:off x="3851547" y="2380958"/>
              <a:ext cx="720979" cy="1027430"/>
              <a:chOff x="3810001" y="2486921"/>
              <a:chExt cx="720979" cy="1334185"/>
            </a:xfrm>
          </p:grpSpPr>
          <p:cxnSp>
            <p:nvCxnSpPr>
              <p:cNvPr id="45" name="Straight Arrow Connector 44"/>
              <p:cNvCxnSpPr/>
              <p:nvPr/>
            </p:nvCxnSpPr>
            <p:spPr>
              <a:xfrm flipH="1">
                <a:off x="3810001" y="2486921"/>
                <a:ext cx="454615" cy="1323556"/>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4320231" y="3209209"/>
                <a:ext cx="210749" cy="611897"/>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grpSp>
        <p:sp>
          <p:nvSpPr>
            <p:cNvPr id="44" name="Text Box 80"/>
            <p:cNvSpPr txBox="1">
              <a:spLocks noChangeArrowheads="1"/>
            </p:cNvSpPr>
            <p:nvPr/>
          </p:nvSpPr>
          <p:spPr bwMode="auto">
            <a:xfrm>
              <a:off x="2057400" y="3461155"/>
              <a:ext cx="2301942" cy="1665071"/>
            </a:xfrm>
            <a:prstGeom prst="rect">
              <a:avLst/>
            </a:prstGeom>
            <a:solidFill>
              <a:schemeClr val="bg1"/>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b="1" u="sng" dirty="0" smtClean="0"/>
                <a:t>System </a:t>
              </a:r>
            </a:p>
            <a:p>
              <a:pPr algn="ctr" eaLnBrk="1" hangingPunct="1">
                <a:spcBef>
                  <a:spcPct val="15000"/>
                </a:spcBef>
              </a:pPr>
              <a:r>
                <a:rPr lang="en-US" sz="1400" b="1" u="sng" dirty="0" smtClean="0"/>
                <a:t>Conversations</a:t>
              </a:r>
            </a:p>
            <a:p>
              <a:pPr algn="ctr" eaLnBrk="1" hangingPunct="1">
                <a:spcBef>
                  <a:spcPct val="15000"/>
                </a:spcBef>
              </a:pPr>
              <a:r>
                <a:rPr lang="en-US" sz="1400" dirty="0" smtClean="0"/>
                <a:t>Uses </a:t>
              </a:r>
              <a:r>
                <a:rPr lang="en-US" sz="1400" dirty="0"/>
                <a:t>p</a:t>
              </a:r>
              <a:r>
                <a:rPr lang="en-US" sz="1400" dirty="0" smtClean="0"/>
                <a:t>rocess </a:t>
              </a:r>
              <a:r>
                <a:rPr lang="en-US" sz="1400" dirty="0"/>
                <a:t>data; </a:t>
              </a:r>
              <a:r>
                <a:rPr lang="en-US" sz="1400" dirty="0" smtClean="0"/>
                <a:t>evaluates overall effectiveness; does NOT involve discussion of individual students</a:t>
              </a:r>
              <a:endParaRPr lang="en-US" sz="1400" dirty="0"/>
            </a:p>
          </p:txBody>
        </p:sp>
      </p:grpSp>
      <p:sp>
        <p:nvSpPr>
          <p:cNvPr id="47" name="Text Box 82"/>
          <p:cNvSpPr txBox="1">
            <a:spLocks noChangeArrowheads="1"/>
          </p:cNvSpPr>
          <p:nvPr/>
        </p:nvSpPr>
        <p:spPr bwMode="auto">
          <a:xfrm>
            <a:off x="2786325" y="1750936"/>
            <a:ext cx="3184458" cy="1018740"/>
          </a:xfrm>
          <a:prstGeom prst="rect">
            <a:avLst/>
          </a:prstGeom>
          <a:solidFill>
            <a:srgbClr val="FFFF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Identifies targeted student needs,</a:t>
            </a:r>
          </a:p>
          <a:p>
            <a:pPr algn="ctr" eaLnBrk="1" hangingPunct="1">
              <a:spcBef>
                <a:spcPct val="15000"/>
              </a:spcBef>
            </a:pPr>
            <a:r>
              <a:rPr lang="en-US" sz="1400" dirty="0"/>
              <a:t>Selects and supports implementation of relevant interventions, and</a:t>
            </a:r>
          </a:p>
          <a:p>
            <a:pPr algn="ctr" eaLnBrk="1" hangingPunct="1">
              <a:spcBef>
                <a:spcPct val="15000"/>
              </a:spcBef>
            </a:pPr>
            <a:r>
              <a:rPr lang="en-US" sz="1400" dirty="0"/>
              <a:t>Evaluates interventions’ use</a:t>
            </a:r>
          </a:p>
        </p:txBody>
      </p:sp>
      <p:sp>
        <p:nvSpPr>
          <p:cNvPr id="43" name="Line 31"/>
          <p:cNvSpPr>
            <a:spLocks noChangeShapeType="1"/>
          </p:cNvSpPr>
          <p:nvPr/>
        </p:nvSpPr>
        <p:spPr bwMode="auto">
          <a:xfrm>
            <a:off x="4361931" y="1562720"/>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21872" name="Text Box 36"/>
          <p:cNvSpPr txBox="1">
            <a:spLocks noChangeArrowheads="1"/>
          </p:cNvSpPr>
          <p:nvPr/>
        </p:nvSpPr>
        <p:spPr bwMode="auto">
          <a:xfrm>
            <a:off x="3394046" y="1190625"/>
            <a:ext cx="1811313" cy="338554"/>
          </a:xfrm>
          <a:prstGeom prst="rect">
            <a:avLst/>
          </a:prstGeom>
          <a:solidFill>
            <a:srgbClr val="FFFF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T</a:t>
            </a:r>
            <a:r>
              <a:rPr lang="en-US" sz="1600" b="1" dirty="0" smtClean="0">
                <a:latin typeface="Trebuchet MS" panose="020B0603020202020204" pitchFamily="34" charset="0"/>
              </a:rPr>
              <a:t>eam</a:t>
            </a:r>
            <a:endParaRPr lang="en-US" sz="1600" b="1" dirty="0">
              <a:latin typeface="Trebuchet MS" panose="020B0603020202020204" pitchFamily="34" charset="0"/>
            </a:endParaRPr>
          </a:p>
        </p:txBody>
      </p:sp>
      <p:sp>
        <p:nvSpPr>
          <p:cNvPr id="49" name="TextBox 3"/>
          <p:cNvSpPr txBox="1">
            <a:spLocks noChangeArrowheads="1"/>
          </p:cNvSpPr>
          <p:nvPr/>
        </p:nvSpPr>
        <p:spPr bwMode="auto">
          <a:xfrm>
            <a:off x="5302269" y="6568855"/>
            <a:ext cx="3810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i="1" dirty="0">
                <a:latin typeface="Candara" charset="0"/>
              </a:rPr>
              <a:t>Adapted from the Illinois PBIS Network </a:t>
            </a:r>
          </a:p>
        </p:txBody>
      </p:sp>
    </p:spTree>
    <p:extLst>
      <p:ext uri="{BB962C8B-B14F-4D97-AF65-F5344CB8AC3E}">
        <p14:creationId xmlns:p14="http://schemas.microsoft.com/office/powerpoint/2010/main" val="2338632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863"/>
                                        </p:tgtEl>
                                        <p:attrNameLst>
                                          <p:attrName>style.visibility</p:attrName>
                                        </p:attrNameLst>
                                      </p:cBhvr>
                                      <p:to>
                                        <p:strVal val="visible"/>
                                      </p:to>
                                    </p:set>
                                    <p:animEffect transition="in" filter="dissolve">
                                      <p:cBhvr>
                                        <p:cTn id="7" dur="500"/>
                                        <p:tgtEl>
                                          <p:spTgt spid="12186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1893"/>
                                        </p:tgtEl>
                                        <p:attrNameLst>
                                          <p:attrName>style.visibility</p:attrName>
                                        </p:attrNameLst>
                                      </p:cBhvr>
                                      <p:to>
                                        <p:strVal val="visible"/>
                                      </p:to>
                                    </p:set>
                                    <p:animEffect transition="in" filter="dissolve">
                                      <p:cBhvr>
                                        <p:cTn id="10" dur="500"/>
                                        <p:tgtEl>
                                          <p:spTgt spid="12189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3" grpId="0" animBg="1"/>
      <p:bldP spid="1218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Title 3"/>
          <p:cNvSpPr>
            <a:spLocks noGrp="1"/>
          </p:cNvSpPr>
          <p:nvPr>
            <p:ph type="ctrTitle"/>
          </p:nvPr>
        </p:nvSpPr>
        <p:spPr>
          <a:xfrm>
            <a:off x="533400" y="3810000"/>
            <a:ext cx="7543800" cy="2593975"/>
          </a:xfrm>
        </p:spPr>
        <p:txBody>
          <a:bodyPr/>
          <a:lstStyle/>
          <a:p>
            <a:r>
              <a:rPr lang="en-US" sz="4800" b="1" dirty="0" smtClean="0">
                <a:latin typeface="+mn-lt"/>
              </a:rPr>
              <a:t>Let’s Talk Tier 2…</a:t>
            </a:r>
            <a:br>
              <a:rPr lang="en-US" sz="4800" b="1" dirty="0" smtClean="0">
                <a:latin typeface="+mn-lt"/>
              </a:rPr>
            </a:br>
            <a:endParaRPr lang="en-US" sz="4800" b="1" dirty="0">
              <a:latin typeface="+mn-lt"/>
            </a:endParaRPr>
          </a:p>
        </p:txBody>
      </p:sp>
      <p:pic>
        <p:nvPicPr>
          <p:cNvPr id="7172" name="Picture 4" descr="Image result for Tier 2 intervention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 y="381000"/>
            <a:ext cx="3352800" cy="2975609"/>
          </a:xfrm>
          <a:prstGeom prst="rect">
            <a:avLst/>
          </a:prstGeom>
          <a:noFill/>
          <a:ln w="57150">
            <a:solidFill>
              <a:srgbClr val="0070C0"/>
            </a:solidFill>
          </a:ln>
          <a:extLst>
            <a:ext uri="{909E8E84-426E-40dd-AFC4-6F175D3DCCD1}">
              <a14:hiddenFill xmlns:a14="http://schemas.microsoft.com/office/drawing/2010/main" xmlns="">
                <a:solidFill>
                  <a:srgbClr val="FFFFFF"/>
                </a:solidFill>
              </a14:hiddenFill>
            </a:ext>
          </a:extLst>
        </p:spPr>
      </p:pic>
      <p:pic>
        <p:nvPicPr>
          <p:cNvPr id="7174" name="Picture 6" descr="Image result for small student group with teache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43400" y="2213608"/>
            <a:ext cx="3886200" cy="2590800"/>
          </a:xfrm>
          <a:prstGeom prst="rect">
            <a:avLst/>
          </a:prstGeom>
          <a:noFill/>
          <a:ln w="57150">
            <a:solidFill>
              <a:srgbClr val="0070C0"/>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1615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2" name="Text Box 36"/>
          <p:cNvSpPr txBox="1">
            <a:spLocks noChangeArrowheads="1"/>
          </p:cNvSpPr>
          <p:nvPr/>
        </p:nvSpPr>
        <p:spPr bwMode="auto">
          <a:xfrm>
            <a:off x="3248337" y="1320563"/>
            <a:ext cx="1676400" cy="45397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500" b="1" dirty="0">
              <a:latin typeface="Trebuchet MS" panose="020B0603020202020204" pitchFamily="34" charset="0"/>
            </a:endParaRPr>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81" name="Text Box 80"/>
          <p:cNvSpPr txBox="1">
            <a:spLocks noChangeArrowheads="1"/>
          </p:cNvSpPr>
          <p:nvPr/>
        </p:nvSpPr>
        <p:spPr bwMode="auto">
          <a:xfrm>
            <a:off x="1834284" y="3225243"/>
            <a:ext cx="2362201" cy="1889748"/>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System </a:t>
            </a:r>
          </a:p>
          <a:p>
            <a:pPr algn="ctr" eaLnBrk="1" hangingPunct="1">
              <a:spcBef>
                <a:spcPct val="15000"/>
              </a:spcBef>
            </a:pPr>
            <a:r>
              <a:rPr lang="en-US" sz="1600" b="1" u="sng" dirty="0"/>
              <a:t>Conversations</a:t>
            </a:r>
          </a:p>
          <a:p>
            <a:pPr algn="ctr" eaLnBrk="1" hangingPunct="1">
              <a:spcBef>
                <a:spcPct val="15000"/>
              </a:spcBef>
            </a:pPr>
            <a:r>
              <a:rPr lang="en-US" sz="1600" dirty="0"/>
              <a:t>Uses process data; evaluates overall effectiveness; does </a:t>
            </a:r>
            <a:r>
              <a:rPr lang="en-US" sz="1600" dirty="0" smtClean="0"/>
              <a:t>NOT </a:t>
            </a:r>
            <a:r>
              <a:rPr lang="en-US" sz="1600" dirty="0"/>
              <a:t>involve discussion of individual students</a:t>
            </a:r>
          </a:p>
        </p:txBody>
      </p:sp>
      <p:sp>
        <p:nvSpPr>
          <p:cNvPr id="121882" name="Text Box 81"/>
          <p:cNvSpPr txBox="1">
            <a:spLocks noChangeArrowheads="1"/>
          </p:cNvSpPr>
          <p:nvPr/>
        </p:nvSpPr>
        <p:spPr bwMode="auto">
          <a:xfrm>
            <a:off x="4267200" y="3250984"/>
            <a:ext cx="2217738" cy="1852815"/>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Problem Solving Conversations</a:t>
            </a:r>
            <a:endParaRPr lang="en-US" sz="1600" dirty="0"/>
          </a:p>
          <a:p>
            <a:pPr algn="ctr" eaLnBrk="1" hangingPunct="1">
              <a:spcBef>
                <a:spcPct val="15000"/>
              </a:spcBef>
            </a:pPr>
            <a:r>
              <a:rPr lang="en-US" sz="1600" dirty="0"/>
              <a:t>Matches students to interventions and monitors progress, making adjustments as needed</a:t>
            </a:r>
          </a:p>
        </p:txBody>
      </p:sp>
      <p:sp>
        <p:nvSpPr>
          <p:cNvPr id="41" name="Line 31"/>
          <p:cNvSpPr>
            <a:spLocks noChangeShapeType="1"/>
          </p:cNvSpPr>
          <p:nvPr/>
        </p:nvSpPr>
        <p:spPr bwMode="auto">
          <a:xfrm>
            <a:off x="7732745" y="1994073"/>
            <a:ext cx="0" cy="212680"/>
          </a:xfrm>
          <a:prstGeom prst="line">
            <a:avLst/>
          </a:prstGeom>
          <a:noFill/>
          <a:ln w="9525">
            <a:solidFill>
              <a:schemeClr val="bg1">
                <a:lumMod val="75000"/>
              </a:schemeClr>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cxnSp>
        <p:nvCxnSpPr>
          <p:cNvPr id="30" name="Straight Arrow Connector 29"/>
          <p:cNvCxnSpPr/>
          <p:nvPr/>
        </p:nvCxnSpPr>
        <p:spPr>
          <a:xfrm flipH="1">
            <a:off x="3574412" y="2921813"/>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411597" y="2921813"/>
            <a:ext cx="228600"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Text Box 82"/>
          <p:cNvSpPr txBox="1">
            <a:spLocks noChangeArrowheads="1"/>
          </p:cNvSpPr>
          <p:nvPr/>
        </p:nvSpPr>
        <p:spPr bwMode="auto">
          <a:xfrm>
            <a:off x="1248321" y="2013117"/>
            <a:ext cx="6064733" cy="830997"/>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dirty="0"/>
              <a:t>Identifies targeted student </a:t>
            </a:r>
            <a:r>
              <a:rPr lang="en-US" sz="1600" dirty="0" smtClean="0"/>
              <a:t>needs, Selects </a:t>
            </a:r>
            <a:r>
              <a:rPr lang="en-US" sz="1600" dirty="0"/>
              <a:t>and supports implementation of relevant </a:t>
            </a:r>
            <a:r>
              <a:rPr lang="en-US" sz="1600" dirty="0" smtClean="0"/>
              <a:t>interventions, and Evaluates </a:t>
            </a:r>
            <a:r>
              <a:rPr lang="en-US" sz="1600" dirty="0"/>
              <a:t>interventions’ use</a:t>
            </a:r>
          </a:p>
        </p:txBody>
      </p:sp>
      <p:sp>
        <p:nvSpPr>
          <p:cNvPr id="40" name="Line 31"/>
          <p:cNvSpPr>
            <a:spLocks noChangeShapeType="1"/>
          </p:cNvSpPr>
          <p:nvPr/>
        </p:nvSpPr>
        <p:spPr bwMode="auto">
          <a:xfrm>
            <a:off x="4086537" y="1777554"/>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265156059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2" name="Text Box 36"/>
          <p:cNvSpPr txBox="1">
            <a:spLocks noChangeArrowheads="1"/>
          </p:cNvSpPr>
          <p:nvPr/>
        </p:nvSpPr>
        <p:spPr bwMode="auto">
          <a:xfrm>
            <a:off x="3248337" y="1320563"/>
            <a:ext cx="1676400" cy="45397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500" b="1" dirty="0">
              <a:latin typeface="Trebuchet MS" panose="020B0603020202020204" pitchFamily="34" charset="0"/>
            </a:endParaRPr>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81" name="Text Box 80"/>
          <p:cNvSpPr txBox="1">
            <a:spLocks noChangeArrowheads="1"/>
          </p:cNvSpPr>
          <p:nvPr/>
        </p:nvSpPr>
        <p:spPr bwMode="auto">
          <a:xfrm>
            <a:off x="1910484" y="3187958"/>
            <a:ext cx="2362201" cy="1889748"/>
          </a:xfrm>
          <a:prstGeom prst="rect">
            <a:avLst/>
          </a:prstGeom>
          <a:solidFill>
            <a:schemeClr val="bg2">
              <a:lumMod val="75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System </a:t>
            </a:r>
          </a:p>
          <a:p>
            <a:pPr algn="ctr" eaLnBrk="1" hangingPunct="1">
              <a:spcBef>
                <a:spcPct val="15000"/>
              </a:spcBef>
            </a:pPr>
            <a:r>
              <a:rPr lang="en-US" sz="1600" b="1" u="sng" dirty="0"/>
              <a:t>Conversations</a:t>
            </a:r>
          </a:p>
          <a:p>
            <a:pPr algn="ctr" eaLnBrk="1" hangingPunct="1">
              <a:spcBef>
                <a:spcPct val="15000"/>
              </a:spcBef>
            </a:pPr>
            <a:r>
              <a:rPr lang="en-US" sz="1600" dirty="0"/>
              <a:t>Uses process data; evaluates overall effectiveness; does NOT involve discussion of individual students</a:t>
            </a:r>
          </a:p>
        </p:txBody>
      </p:sp>
      <p:sp>
        <p:nvSpPr>
          <p:cNvPr id="121882" name="Text Box 81"/>
          <p:cNvSpPr txBox="1">
            <a:spLocks noChangeArrowheads="1"/>
          </p:cNvSpPr>
          <p:nvPr/>
        </p:nvSpPr>
        <p:spPr bwMode="auto">
          <a:xfrm>
            <a:off x="4343400" y="3213699"/>
            <a:ext cx="2217738" cy="1852815"/>
          </a:xfrm>
          <a:prstGeom prst="rect">
            <a:avLst/>
          </a:prstGeom>
          <a:solidFill>
            <a:schemeClr val="accent1">
              <a:lumMod val="20000"/>
              <a:lumOff val="8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Problem Solving Conversations</a:t>
            </a:r>
            <a:endParaRPr lang="en-US" sz="1600" dirty="0"/>
          </a:p>
          <a:p>
            <a:pPr algn="ctr" eaLnBrk="1" hangingPunct="1">
              <a:spcBef>
                <a:spcPct val="15000"/>
              </a:spcBef>
            </a:pPr>
            <a:r>
              <a:rPr lang="en-US" sz="1600" dirty="0"/>
              <a:t>Matches students to interventions and monitors progress, making adjustments as needed</a:t>
            </a:r>
          </a:p>
        </p:txBody>
      </p:sp>
      <p:sp>
        <p:nvSpPr>
          <p:cNvPr id="41" name="Line 31"/>
          <p:cNvSpPr>
            <a:spLocks noChangeShapeType="1"/>
          </p:cNvSpPr>
          <p:nvPr/>
        </p:nvSpPr>
        <p:spPr bwMode="auto">
          <a:xfrm>
            <a:off x="7732745" y="1994073"/>
            <a:ext cx="0" cy="212680"/>
          </a:xfrm>
          <a:prstGeom prst="line">
            <a:avLst/>
          </a:prstGeom>
          <a:noFill/>
          <a:ln w="9525">
            <a:solidFill>
              <a:schemeClr val="bg1">
                <a:lumMod val="75000"/>
              </a:schemeClr>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3" name="Group 32"/>
          <p:cNvGrpSpPr/>
          <p:nvPr/>
        </p:nvGrpSpPr>
        <p:grpSpPr>
          <a:xfrm rot="1686142">
            <a:off x="3005495" y="4774522"/>
            <a:ext cx="2347106" cy="2196123"/>
            <a:chOff x="1621757" y="2920389"/>
            <a:chExt cx="1788662" cy="1597304"/>
          </a:xfrm>
          <a:effectLst>
            <a:reflection blurRad="6350" stA="52000" endA="300" endPos="35000" dir="5400000" sy="-100000" algn="bl" rotWithShape="0"/>
          </a:effectLst>
        </p:grpSpPr>
        <p:sp>
          <p:nvSpPr>
            <p:cNvPr id="34" name="Freeform 33"/>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rot="19962890">
              <a:off x="1851219" y="3800961"/>
              <a:ext cx="599822" cy="230832"/>
            </a:xfrm>
            <a:prstGeom prst="rect">
              <a:avLst/>
            </a:prstGeom>
            <a:noFill/>
          </p:spPr>
          <p:txBody>
            <a:bodyPr wrap="square" rtlCol="0">
              <a:spAutoFit/>
            </a:bodyPr>
            <a:lstStyle/>
            <a:p>
              <a:pPr algn="ctr"/>
              <a:r>
                <a:rPr lang="en-US" sz="900" b="1" dirty="0" smtClean="0"/>
                <a:t>Systems</a:t>
              </a:r>
            </a:p>
          </p:txBody>
        </p:sp>
        <p:sp>
          <p:nvSpPr>
            <p:cNvPr id="37" name="Freeform 36"/>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rot="20049099">
              <a:off x="2584348" y="3386467"/>
              <a:ext cx="593392" cy="369332"/>
            </a:xfrm>
            <a:prstGeom prst="rect">
              <a:avLst/>
            </a:prstGeom>
            <a:noFill/>
          </p:spPr>
          <p:txBody>
            <a:bodyPr wrap="square" rtlCol="0">
              <a:spAutoFit/>
            </a:bodyPr>
            <a:lstStyle/>
            <a:p>
              <a:pPr algn="ctr"/>
              <a:r>
                <a:rPr lang="en-US" sz="900" b="1" dirty="0" smtClean="0"/>
                <a:t>Problem-Solving</a:t>
              </a:r>
            </a:p>
          </p:txBody>
        </p:sp>
      </p:grpSp>
      <p:sp>
        <p:nvSpPr>
          <p:cNvPr id="31"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cxnSp>
        <p:nvCxnSpPr>
          <p:cNvPr id="30" name="Straight Arrow Connector 29"/>
          <p:cNvCxnSpPr/>
          <p:nvPr/>
        </p:nvCxnSpPr>
        <p:spPr>
          <a:xfrm flipH="1">
            <a:off x="3658615" y="2605812"/>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495800" y="2605812"/>
            <a:ext cx="228600"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0" name="Line 31"/>
          <p:cNvSpPr>
            <a:spLocks noChangeShapeType="1"/>
          </p:cNvSpPr>
          <p:nvPr/>
        </p:nvSpPr>
        <p:spPr bwMode="auto">
          <a:xfrm>
            <a:off x="4086537" y="1777554"/>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cxnSp>
        <p:nvCxnSpPr>
          <p:cNvPr id="18" name="Straight Arrow Connector 17"/>
          <p:cNvCxnSpPr/>
          <p:nvPr/>
        </p:nvCxnSpPr>
        <p:spPr>
          <a:xfrm flipH="1">
            <a:off x="3574412" y="2921813"/>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4411597" y="2921813"/>
            <a:ext cx="228600"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Text Box 82"/>
          <p:cNvSpPr txBox="1">
            <a:spLocks noChangeArrowheads="1"/>
          </p:cNvSpPr>
          <p:nvPr/>
        </p:nvSpPr>
        <p:spPr bwMode="auto">
          <a:xfrm>
            <a:off x="1248321" y="2013117"/>
            <a:ext cx="6064733" cy="830997"/>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dirty="0"/>
              <a:t>Identifies targeted student </a:t>
            </a:r>
            <a:r>
              <a:rPr lang="en-US" sz="1600" dirty="0" smtClean="0"/>
              <a:t>needs, Selects </a:t>
            </a:r>
            <a:r>
              <a:rPr lang="en-US" sz="1600" dirty="0"/>
              <a:t>and supports implementation of relevant </a:t>
            </a:r>
            <a:r>
              <a:rPr lang="en-US" sz="1600" dirty="0" smtClean="0"/>
              <a:t>interventions, and Evaluates </a:t>
            </a:r>
            <a:r>
              <a:rPr lang="en-US" sz="1600" dirty="0"/>
              <a:t>interventions’ use</a:t>
            </a:r>
          </a:p>
        </p:txBody>
      </p:sp>
    </p:spTree>
    <p:extLst>
      <p:ext uri="{BB962C8B-B14F-4D97-AF65-F5344CB8AC3E}">
        <p14:creationId xmlns:p14="http://schemas.microsoft.com/office/powerpoint/2010/main" val="405773216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a:xfrm>
            <a:off x="838200" y="152400"/>
            <a:ext cx="7124700" cy="923925"/>
          </a:xfrm>
        </p:spPr>
        <p:txBody>
          <a:bodyPr/>
          <a:lstStyle/>
          <a:p>
            <a:pPr eaLnBrk="1" hangingPunct="1"/>
            <a:r>
              <a:rPr lang="en-US" sz="3200" b="1" dirty="0">
                <a:latin typeface="Trebuchet MS" panose="020B0603020202020204" pitchFamily="34" charset="0"/>
              </a:rPr>
              <a:t>Percentage </a:t>
            </a:r>
            <a:r>
              <a:rPr lang="en-US" sz="3200" b="1" dirty="0" smtClean="0">
                <a:latin typeface="Trebuchet MS" panose="020B0603020202020204" pitchFamily="34" charset="0"/>
              </a:rPr>
              <a:t>Activity</a:t>
            </a:r>
            <a:endParaRPr lang="en-US" sz="3200" b="1" dirty="0">
              <a:latin typeface="Trebuchet MS" panose="020B0603020202020204" pitchFamily="34" charset="0"/>
            </a:endParaRPr>
          </a:p>
        </p:txBody>
      </p:sp>
      <p:sp>
        <p:nvSpPr>
          <p:cNvPr id="143362" name="Rectangle 3"/>
          <p:cNvSpPr>
            <a:spLocks noGrp="1" noChangeArrowheads="1"/>
          </p:cNvSpPr>
          <p:nvPr>
            <p:ph idx="1"/>
          </p:nvPr>
        </p:nvSpPr>
        <p:spPr>
          <a:xfrm>
            <a:off x="328246" y="1600200"/>
            <a:ext cx="7901354" cy="4564423"/>
          </a:xfrm>
        </p:spPr>
        <p:txBody>
          <a:bodyPr>
            <a:noAutofit/>
          </a:bodyPr>
          <a:lstStyle/>
          <a:p>
            <a:pPr marL="114300" indent="0">
              <a:buClr>
                <a:schemeClr val="tx2"/>
              </a:buClr>
              <a:buNone/>
            </a:pPr>
            <a:r>
              <a:rPr lang="en-US" sz="2800" dirty="0" smtClean="0">
                <a:solidFill>
                  <a:srgbClr val="0070C0"/>
                </a:solidFill>
                <a:cs typeface="Trebuchet MS"/>
              </a:rPr>
              <a:t>Part 2 of Reflection Packet</a:t>
            </a:r>
          </a:p>
          <a:p>
            <a:pPr marL="571500" indent="-457200">
              <a:buClr>
                <a:schemeClr val="tx2"/>
              </a:buClr>
              <a:buFont typeface="+mj-lt"/>
              <a:buAutoNum type="arabicParenR"/>
            </a:pPr>
            <a:r>
              <a:rPr lang="en-US" sz="2800" dirty="0" smtClean="0">
                <a:cs typeface="Trebuchet MS"/>
              </a:rPr>
              <a:t>What </a:t>
            </a:r>
            <a:r>
              <a:rPr lang="en-US" sz="2800" dirty="0">
                <a:cs typeface="Trebuchet MS"/>
              </a:rPr>
              <a:t>is your total building population</a:t>
            </a:r>
            <a:r>
              <a:rPr lang="en-US" sz="2800" dirty="0" smtClean="0">
                <a:cs typeface="Trebuchet MS"/>
              </a:rPr>
              <a:t>? </a:t>
            </a:r>
          </a:p>
          <a:p>
            <a:pPr marL="571500" indent="-457200">
              <a:buClr>
                <a:schemeClr val="tx2"/>
              </a:buClr>
              <a:buFont typeface="+mj-lt"/>
              <a:buAutoNum type="arabicParenR"/>
            </a:pPr>
            <a:endParaRPr lang="en-US" sz="1200" dirty="0" smtClean="0">
              <a:cs typeface="Trebuchet MS"/>
            </a:endParaRPr>
          </a:p>
          <a:p>
            <a:pPr marL="571500" indent="-457200">
              <a:buClr>
                <a:schemeClr val="tx2"/>
              </a:buClr>
              <a:buFont typeface="+mj-lt"/>
              <a:buAutoNum type="arabicParenR"/>
            </a:pPr>
            <a:r>
              <a:rPr lang="en-US" sz="2800" dirty="0" smtClean="0">
                <a:cs typeface="Trebuchet MS"/>
              </a:rPr>
              <a:t>What </a:t>
            </a:r>
            <a:r>
              <a:rPr lang="en-US" sz="2800" dirty="0">
                <a:cs typeface="Trebuchet MS"/>
              </a:rPr>
              <a:t>would </a:t>
            </a:r>
            <a:r>
              <a:rPr lang="en-US" sz="2800" dirty="0" smtClean="0">
                <a:cs typeface="Trebuchet MS"/>
              </a:rPr>
              <a:t>15</a:t>
            </a:r>
            <a:r>
              <a:rPr lang="en-US" sz="2800" dirty="0">
                <a:cs typeface="Trebuchet MS"/>
              </a:rPr>
              <a:t>% of your building population be?  What would </a:t>
            </a:r>
            <a:r>
              <a:rPr lang="en-US" sz="2800" dirty="0" smtClean="0">
                <a:cs typeface="Trebuchet MS"/>
              </a:rPr>
              <a:t>5</a:t>
            </a:r>
            <a:r>
              <a:rPr lang="en-US" sz="2800" dirty="0">
                <a:cs typeface="Trebuchet MS"/>
              </a:rPr>
              <a:t>% be?  </a:t>
            </a:r>
            <a:endParaRPr lang="en-US" sz="2800" dirty="0" smtClean="0">
              <a:cs typeface="Trebuchet MS"/>
            </a:endParaRPr>
          </a:p>
          <a:p>
            <a:pPr lvl="2">
              <a:buClr>
                <a:schemeClr val="tx2"/>
              </a:buClr>
              <a:buFont typeface="Wingdings" panose="05000000000000000000" pitchFamily="2" charset="2"/>
              <a:buChar char="§"/>
            </a:pPr>
            <a:r>
              <a:rPr lang="en-US" sz="2200" dirty="0" smtClean="0">
                <a:cs typeface="Trebuchet MS"/>
              </a:rPr>
              <a:t>Consider </a:t>
            </a:r>
            <a:r>
              <a:rPr lang="en-US" sz="2200" dirty="0">
                <a:cs typeface="Trebuchet MS"/>
              </a:rPr>
              <a:t>these 2</a:t>
            </a:r>
            <a:r>
              <a:rPr lang="en-US" sz="2200" dirty="0" smtClean="0">
                <a:cs typeface="Trebuchet MS"/>
              </a:rPr>
              <a:t> </a:t>
            </a:r>
            <a:r>
              <a:rPr lang="en-US" sz="2200" dirty="0">
                <a:cs typeface="Trebuchet MS"/>
              </a:rPr>
              <a:t>numbers </a:t>
            </a:r>
            <a:r>
              <a:rPr lang="en-US" sz="2200" dirty="0" smtClean="0">
                <a:cs typeface="Trebuchet MS"/>
              </a:rPr>
              <a:t>as </a:t>
            </a:r>
            <a:r>
              <a:rPr lang="en-US" sz="2200" dirty="0">
                <a:cs typeface="Trebuchet MS"/>
              </a:rPr>
              <a:t>range of students who should be receiving </a:t>
            </a:r>
            <a:r>
              <a:rPr lang="en-US" sz="2200" u="sng" dirty="0" smtClean="0">
                <a:cs typeface="Trebuchet MS"/>
              </a:rPr>
              <a:t>Tier 2</a:t>
            </a:r>
            <a:r>
              <a:rPr lang="en-US" sz="2200" dirty="0" smtClean="0">
                <a:cs typeface="Trebuchet MS"/>
              </a:rPr>
              <a:t> interventions.</a:t>
            </a:r>
          </a:p>
          <a:p>
            <a:pPr marL="571500" indent="-457200">
              <a:buClr>
                <a:schemeClr val="tx2"/>
              </a:buClr>
              <a:buFont typeface="+mj-lt"/>
              <a:buAutoNum type="arabicParenR"/>
            </a:pPr>
            <a:endParaRPr lang="en-US" sz="1200" dirty="0">
              <a:cs typeface="Trebuchet MS"/>
            </a:endParaRPr>
          </a:p>
          <a:p>
            <a:pPr marL="571500" indent="-457200">
              <a:buClr>
                <a:schemeClr val="tx2"/>
              </a:buClr>
              <a:buFont typeface="+mj-lt"/>
              <a:buAutoNum type="arabicParenR"/>
            </a:pPr>
            <a:r>
              <a:rPr lang="en-US" sz="2800" dirty="0" smtClean="0">
                <a:cs typeface="Trebuchet MS"/>
              </a:rPr>
              <a:t>What would 5% of your building population be? </a:t>
            </a:r>
            <a:r>
              <a:rPr lang="en-US" sz="2800" dirty="0">
                <a:cs typeface="Trebuchet MS"/>
              </a:rPr>
              <a:t>What would </a:t>
            </a:r>
            <a:r>
              <a:rPr lang="en-US" sz="2800" dirty="0" smtClean="0">
                <a:cs typeface="Trebuchet MS"/>
              </a:rPr>
              <a:t>1% be?</a:t>
            </a:r>
          </a:p>
          <a:p>
            <a:pPr lvl="2">
              <a:buClr>
                <a:schemeClr val="tx2"/>
              </a:buClr>
              <a:buFont typeface="Wingdings" panose="05000000000000000000" pitchFamily="2" charset="2"/>
              <a:buChar char="§"/>
            </a:pPr>
            <a:r>
              <a:rPr lang="en-US" sz="2200" dirty="0" smtClean="0">
                <a:cs typeface="Trebuchet MS"/>
              </a:rPr>
              <a:t>Consider these </a:t>
            </a:r>
            <a:r>
              <a:rPr lang="en-US" sz="2200" dirty="0">
                <a:cs typeface="Trebuchet MS"/>
              </a:rPr>
              <a:t>2</a:t>
            </a:r>
            <a:r>
              <a:rPr lang="en-US" sz="2200" dirty="0" smtClean="0">
                <a:cs typeface="Trebuchet MS"/>
              </a:rPr>
              <a:t> numbers as range of students who should be receiving </a:t>
            </a:r>
            <a:r>
              <a:rPr lang="en-US" sz="2200" u="sng" dirty="0" smtClean="0">
                <a:cs typeface="Trebuchet MS"/>
              </a:rPr>
              <a:t>Tier 3 </a:t>
            </a:r>
            <a:r>
              <a:rPr lang="en-US" sz="2200" dirty="0" smtClean="0">
                <a:cs typeface="Trebuchet MS"/>
              </a:rPr>
              <a:t>interventions. </a:t>
            </a:r>
          </a:p>
          <a:p>
            <a:pPr marL="114300" indent="0" eaLnBrk="1" hangingPunct="1">
              <a:buClr>
                <a:schemeClr val="tx2"/>
              </a:buClr>
              <a:buNone/>
            </a:pPr>
            <a:endParaRPr lang="en-US" sz="1200" dirty="0" smtClean="0">
              <a:cs typeface="Trebuchet MS"/>
            </a:endParaRPr>
          </a:p>
        </p:txBody>
      </p:sp>
      <p:sp>
        <p:nvSpPr>
          <p:cNvPr id="8" name="Title 1"/>
          <p:cNvSpPr txBox="1">
            <a:spLocks/>
          </p:cNvSpPr>
          <p:nvPr/>
        </p:nvSpPr>
        <p:spPr>
          <a:xfrm>
            <a:off x="304800" y="274638"/>
            <a:ext cx="7924800" cy="1020762"/>
          </a:xfrm>
          <a:prstGeom prst="rect">
            <a:avLst/>
          </a:prstGeom>
          <a:solidFill>
            <a:schemeClr val="bg1"/>
          </a:solidFill>
          <a:ln w="57150">
            <a:solidFill>
              <a:srgbClr val="003399"/>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a:latin typeface="Trebuchet MS" panose="020B0603020202020204" pitchFamily="34" charset="0"/>
              </a:rPr>
              <a:t>Tier 2 </a:t>
            </a:r>
            <a:r>
              <a:rPr lang="en-US" sz="2400" b="1" i="1" dirty="0" smtClean="0">
                <a:latin typeface="Trebuchet MS" panose="020B0603020202020204" pitchFamily="34" charset="0"/>
              </a:rPr>
              <a:t>System Conversation </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smtClean="0">
                <a:latin typeface="Trebuchet MS" panose="020B0603020202020204" pitchFamily="34" charset="0"/>
              </a:rPr>
              <a:t>     Create your Expected Triangle</a:t>
            </a:r>
          </a:p>
        </p:txBody>
      </p:sp>
    </p:spTree>
    <p:extLst>
      <p:ext uri="{BB962C8B-B14F-4D97-AF65-F5344CB8AC3E}">
        <p14:creationId xmlns:p14="http://schemas.microsoft.com/office/powerpoint/2010/main" val="3177356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a:xfrm>
            <a:off x="838200" y="152400"/>
            <a:ext cx="7124700" cy="923925"/>
          </a:xfrm>
        </p:spPr>
        <p:txBody>
          <a:bodyPr/>
          <a:lstStyle/>
          <a:p>
            <a:pPr eaLnBrk="1" hangingPunct="1"/>
            <a:r>
              <a:rPr lang="en-US" sz="3200" b="1" dirty="0">
                <a:latin typeface="Trebuchet MS" panose="020B0603020202020204" pitchFamily="34" charset="0"/>
              </a:rPr>
              <a:t>Percentage </a:t>
            </a:r>
            <a:r>
              <a:rPr lang="en-US" sz="3200" b="1" dirty="0" smtClean="0">
                <a:latin typeface="Trebuchet MS" panose="020B0603020202020204" pitchFamily="34" charset="0"/>
              </a:rPr>
              <a:t>Activity</a:t>
            </a:r>
            <a:endParaRPr lang="en-US" sz="3200" b="1" dirty="0">
              <a:latin typeface="Trebuchet MS" panose="020B0603020202020204" pitchFamily="34" charset="0"/>
            </a:endParaRPr>
          </a:p>
        </p:txBody>
      </p:sp>
      <p:sp>
        <p:nvSpPr>
          <p:cNvPr id="143362" name="Rectangle 3"/>
          <p:cNvSpPr>
            <a:spLocks noGrp="1" noChangeArrowheads="1"/>
          </p:cNvSpPr>
          <p:nvPr>
            <p:ph idx="1"/>
          </p:nvPr>
        </p:nvSpPr>
        <p:spPr>
          <a:xfrm>
            <a:off x="457200" y="1600200"/>
            <a:ext cx="7924800" cy="4564423"/>
          </a:xfrm>
        </p:spPr>
        <p:txBody>
          <a:bodyPr>
            <a:noAutofit/>
          </a:bodyPr>
          <a:lstStyle/>
          <a:p>
            <a:pPr marL="571500" indent="-457200" eaLnBrk="1" hangingPunct="1">
              <a:buClr>
                <a:schemeClr val="tx2"/>
              </a:buClr>
              <a:buFont typeface="+mj-lt"/>
              <a:buAutoNum type="arabicParenR"/>
            </a:pPr>
            <a:r>
              <a:rPr lang="en-US" sz="2800" dirty="0" smtClean="0">
                <a:solidFill>
                  <a:srgbClr val="000000"/>
                </a:solidFill>
                <a:cs typeface="Trebuchet MS"/>
              </a:rPr>
              <a:t>Looking at your DDRT, is your SW program is working as intended?  (80% are responding)</a:t>
            </a:r>
          </a:p>
          <a:p>
            <a:pPr lvl="2">
              <a:buClr>
                <a:schemeClr val="tx2"/>
              </a:buClr>
            </a:pPr>
            <a:r>
              <a:rPr lang="en-US" sz="2400" dirty="0">
                <a:solidFill>
                  <a:srgbClr val="000000"/>
                </a:solidFill>
                <a:cs typeface="Trebuchet MS"/>
              </a:rPr>
              <a:t>Do you have tier 1 needs?</a:t>
            </a:r>
          </a:p>
          <a:p>
            <a:pPr lvl="2">
              <a:buClr>
                <a:schemeClr val="tx2"/>
              </a:buClr>
            </a:pPr>
            <a:r>
              <a:rPr lang="en-US" sz="2400" dirty="0">
                <a:solidFill>
                  <a:srgbClr val="000000"/>
                </a:solidFill>
                <a:cs typeface="Trebuchet MS"/>
              </a:rPr>
              <a:t>If yes, how will you follow up with tier 1 team?</a:t>
            </a:r>
          </a:p>
          <a:p>
            <a:pPr marL="571500" indent="-457200" eaLnBrk="1" hangingPunct="1">
              <a:buClr>
                <a:schemeClr val="tx2"/>
              </a:buClr>
              <a:buFont typeface="+mj-lt"/>
              <a:buAutoNum type="arabicParenR"/>
            </a:pPr>
            <a:endParaRPr lang="en-US" sz="1000" dirty="0" smtClean="0">
              <a:solidFill>
                <a:srgbClr val="000000"/>
              </a:solidFill>
              <a:cs typeface="Trebuchet MS"/>
            </a:endParaRPr>
          </a:p>
          <a:p>
            <a:pPr marL="571500" indent="-457200" eaLnBrk="1" hangingPunct="1">
              <a:buClr>
                <a:schemeClr val="tx2"/>
              </a:buClr>
              <a:buFont typeface="+mj-lt"/>
              <a:buAutoNum type="arabicParenR"/>
            </a:pPr>
            <a:r>
              <a:rPr lang="en-US" sz="2800" dirty="0" smtClean="0">
                <a:solidFill>
                  <a:srgbClr val="000000"/>
                </a:solidFill>
                <a:cs typeface="Trebuchet MS"/>
              </a:rPr>
              <a:t>Complete chart for expected and actual triangle.</a:t>
            </a:r>
          </a:p>
          <a:p>
            <a:pPr marL="571500" indent="-457200" eaLnBrk="1" hangingPunct="1">
              <a:buClr>
                <a:schemeClr val="tx2"/>
              </a:buClr>
              <a:buFont typeface="+mj-lt"/>
              <a:buAutoNum type="arabicParenR"/>
            </a:pPr>
            <a:endParaRPr lang="en-US" sz="2800" dirty="0" smtClean="0">
              <a:solidFill>
                <a:srgbClr val="000000"/>
              </a:solidFill>
              <a:cs typeface="Trebuchet MS"/>
            </a:endParaRPr>
          </a:p>
          <a:p>
            <a:pPr marL="571500" indent="-457200">
              <a:buClr>
                <a:schemeClr val="tx2"/>
              </a:buClr>
              <a:buFont typeface="+mj-lt"/>
              <a:buAutoNum type="arabicParenR"/>
            </a:pPr>
            <a:r>
              <a:rPr lang="en-US" sz="2800" dirty="0">
                <a:solidFill>
                  <a:srgbClr val="000000"/>
                </a:solidFill>
                <a:cs typeface="Trebuchet MS"/>
              </a:rPr>
              <a:t>Look back at Part 1, and discuss willingness and </a:t>
            </a:r>
            <a:r>
              <a:rPr lang="en-US" sz="2800" dirty="0" smtClean="0">
                <a:solidFill>
                  <a:srgbClr val="000000"/>
                </a:solidFill>
                <a:cs typeface="Trebuchet MS"/>
              </a:rPr>
              <a:t>readiness to examine tier 1 and tier 2</a:t>
            </a:r>
          </a:p>
          <a:p>
            <a:pPr marL="571500" indent="-457200" eaLnBrk="1" hangingPunct="1">
              <a:buClr>
                <a:schemeClr val="tx2"/>
              </a:buClr>
              <a:buFont typeface="+mj-lt"/>
              <a:buAutoNum type="arabicParenR"/>
            </a:pPr>
            <a:endParaRPr lang="en-US" sz="2800" dirty="0" smtClean="0">
              <a:solidFill>
                <a:srgbClr val="000000"/>
              </a:solidFill>
              <a:cs typeface="Trebuchet MS"/>
            </a:endParaRPr>
          </a:p>
        </p:txBody>
      </p:sp>
      <p:sp>
        <p:nvSpPr>
          <p:cNvPr id="8" name="Title 1"/>
          <p:cNvSpPr txBox="1">
            <a:spLocks/>
          </p:cNvSpPr>
          <p:nvPr/>
        </p:nvSpPr>
        <p:spPr>
          <a:xfrm>
            <a:off x="228600" y="152401"/>
            <a:ext cx="7924800" cy="1066800"/>
          </a:xfrm>
          <a:prstGeom prst="rect">
            <a:avLst/>
          </a:prstGeom>
          <a:solidFill>
            <a:schemeClr val="bg1"/>
          </a:solidFill>
          <a:ln w="57150">
            <a:solidFill>
              <a:srgbClr val="003399"/>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a:latin typeface="Trebuchet MS" panose="020B0603020202020204" pitchFamily="34" charset="0"/>
              </a:rPr>
              <a:t>Tier 2 </a:t>
            </a:r>
            <a:r>
              <a:rPr lang="en-US" sz="2400" b="1" i="1" dirty="0" smtClean="0">
                <a:latin typeface="Trebuchet MS" panose="020B0603020202020204" pitchFamily="34" charset="0"/>
              </a:rPr>
              <a:t>System Conversation </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smtClean="0">
                <a:latin typeface="Trebuchet MS" panose="020B0603020202020204" pitchFamily="34" charset="0"/>
              </a:rPr>
              <a:t>     Review &amp; Compare with </a:t>
            </a:r>
            <a:r>
              <a:rPr lang="en-US" sz="3200" b="1" dirty="0">
                <a:latin typeface="Trebuchet MS" panose="020B0603020202020204" pitchFamily="34" charset="0"/>
              </a:rPr>
              <a:t>A</a:t>
            </a:r>
            <a:r>
              <a:rPr lang="en-US" sz="3200" b="1" dirty="0" smtClean="0">
                <a:latin typeface="Trebuchet MS" panose="020B0603020202020204" pitchFamily="34" charset="0"/>
              </a:rPr>
              <a:t>ctual </a:t>
            </a:r>
            <a:r>
              <a:rPr lang="en-US" sz="3200" b="1" dirty="0">
                <a:latin typeface="Trebuchet MS" panose="020B0603020202020204" pitchFamily="34" charset="0"/>
              </a:rPr>
              <a:t>T</a:t>
            </a:r>
            <a:r>
              <a:rPr lang="en-US" sz="3200" b="1" dirty="0" smtClean="0">
                <a:latin typeface="Trebuchet MS" panose="020B0603020202020204" pitchFamily="34" charset="0"/>
              </a:rPr>
              <a:t>riangle </a:t>
            </a:r>
            <a:endParaRPr lang="en-US" sz="3200" b="1" dirty="0">
              <a:solidFill>
                <a:schemeClr val="accent4"/>
              </a:solidFill>
              <a:latin typeface="Trebuchet MS" panose="020B0603020202020204" pitchFamily="34" charset="0"/>
            </a:endParaRPr>
          </a:p>
        </p:txBody>
      </p:sp>
    </p:spTree>
    <p:extLst>
      <p:ext uri="{BB962C8B-B14F-4D97-AF65-F5344CB8AC3E}">
        <p14:creationId xmlns:p14="http://schemas.microsoft.com/office/powerpoint/2010/main" val="1713836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p:cNvGraphicFramePr>
            <a:graphicFrameLocks noChangeAspect="1"/>
          </p:cNvGraphicFramePr>
          <p:nvPr>
            <p:extLst>
              <p:ext uri="{D42A27DB-BD31-4B8C-83A1-F6EECF244321}">
                <p14:modId xmlns:p14="http://schemas.microsoft.com/office/powerpoint/2010/main" val="561813884"/>
              </p:ext>
            </p:extLst>
          </p:nvPr>
        </p:nvGraphicFramePr>
        <p:xfrm>
          <a:off x="0" y="96838"/>
          <a:ext cx="9144000" cy="6761162"/>
        </p:xfrm>
        <a:graphic>
          <a:graphicData uri="http://schemas.openxmlformats.org/presentationml/2006/ole">
            <mc:AlternateContent xmlns:mc="http://schemas.openxmlformats.org/markup-compatibility/2006">
              <mc:Choice xmlns:v="urn:schemas-microsoft-com:vml" Requires="v">
                <p:oleObj spid="_x0000_s5292" name="Document" r:id="rId4" imgW="6115241" imgH="4536324" progId="Word.Document.8">
                  <p:embed/>
                </p:oleObj>
              </mc:Choice>
              <mc:Fallback>
                <p:oleObj name="Document" r:id="rId4" imgW="6115241" imgH="4536324" progId="Word.Document.8">
                  <p:embed/>
                  <p:pic>
                    <p:nvPicPr>
                      <p:cNvPr id="0" name=""/>
                      <p:cNvPicPr>
                        <a:picLocks noChangeAspect="1" noChangeArrowheads="1"/>
                      </p:cNvPicPr>
                      <p:nvPr/>
                    </p:nvPicPr>
                    <p:blipFill>
                      <a:blip r:embed="rId5"/>
                      <a:srcRect/>
                      <a:stretch>
                        <a:fillRect/>
                      </a:stretch>
                    </p:blipFill>
                    <p:spPr bwMode="auto">
                      <a:xfrm>
                        <a:off x="0" y="96838"/>
                        <a:ext cx="9144000" cy="67611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4861141"/>
      </p:ext>
    </p:extLst>
  </p:cSld>
  <p:clrMapOvr>
    <a:masterClrMapping/>
  </p:clrMapOvr>
  <p:transition spd="slow">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7620000" cy="1325562"/>
          </a:xfrm>
          <a:prstGeom prst="rect">
            <a:avLst/>
          </a:prstGeom>
          <a:ln w="57150">
            <a:solidFill>
              <a:srgbClr val="003399"/>
            </a:solidFill>
          </a:ln>
        </p:spPr>
        <p:txBody>
          <a:bodyPr vert="horz" lIns="91440" tIns="45720" rIns="91440" bIns="45720" rtlCol="0" anchor="ctr">
            <a:normAutofit fontScale="67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dirty="0" smtClean="0">
                <a:latin typeface="+mn-lt"/>
                <a:cs typeface="Trebuchet MS"/>
              </a:rPr>
              <a:t>Looking at your SW data in detail</a:t>
            </a:r>
            <a:r>
              <a:rPr lang="en-US" dirty="0">
                <a:latin typeface="+mn-lt"/>
                <a:cs typeface="Trebuchet MS"/>
              </a:rPr>
              <a:t/>
            </a:r>
            <a:br>
              <a:rPr lang="en-US" dirty="0">
                <a:latin typeface="+mn-lt"/>
                <a:cs typeface="Trebuchet MS"/>
              </a:rPr>
            </a:br>
            <a:r>
              <a:rPr lang="en-US" sz="4800" dirty="0" smtClean="0">
                <a:solidFill>
                  <a:srgbClr val="FF9900"/>
                </a:solidFill>
                <a:latin typeface="+mn-lt"/>
                <a:cs typeface="Trebuchet MS"/>
              </a:rPr>
              <a:t>Drilling down can reveal opportunities for SW and/or CR interventions</a:t>
            </a:r>
            <a:endParaRPr lang="en-US" dirty="0">
              <a:solidFill>
                <a:srgbClr val="FF9900"/>
              </a:solidFill>
              <a:latin typeface="+mn-lt"/>
              <a:cs typeface="Trebuchet MS"/>
            </a:endParaRPr>
          </a:p>
        </p:txBody>
      </p:sp>
      <p:sp>
        <p:nvSpPr>
          <p:cNvPr id="4" name="Content Placeholder 2"/>
          <p:cNvSpPr txBox="1">
            <a:spLocks/>
          </p:cNvSpPr>
          <p:nvPr/>
        </p:nvSpPr>
        <p:spPr>
          <a:xfrm>
            <a:off x="457200" y="1981200"/>
            <a:ext cx="7467600" cy="3962400"/>
          </a:xfrm>
          <a:prstGeom prst="rect">
            <a:avLst/>
          </a:prstGeom>
        </p:spPr>
        <p:txBody>
          <a:bodyPr>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0">
              <a:defRPr sz="1800">
                <a:solidFill>
                  <a:srgbClr val="000000"/>
                </a:solidFill>
              </a:defRPr>
            </a:pPr>
            <a:r>
              <a:rPr lang="en-US" sz="2800" dirty="0">
                <a:solidFill>
                  <a:srgbClr val="000000"/>
                </a:solidFill>
              </a:rPr>
              <a:t>Your team reviews the September data and notice that there are a couple of students with 5+ referrals for being late to class. You begin using daily report cards with them. </a:t>
            </a:r>
            <a:r>
              <a:rPr lang="en-US" sz="2800" b="1" i="1" dirty="0">
                <a:solidFill>
                  <a:schemeClr val="tx2">
                    <a:lumMod val="75000"/>
                  </a:schemeClr>
                </a:solidFill>
              </a:rPr>
              <a:t>Which Tier</a:t>
            </a:r>
            <a:r>
              <a:rPr lang="en-US" sz="2800" b="1" i="1" dirty="0" smtClean="0">
                <a:solidFill>
                  <a:schemeClr val="tx2">
                    <a:lumMod val="75000"/>
                  </a:schemeClr>
                </a:solidFill>
              </a:rPr>
              <a:t>?</a:t>
            </a:r>
          </a:p>
          <a:p>
            <a:pPr marL="114300" lvl="0" indent="0" fontAlgn="auto">
              <a:spcAft>
                <a:spcPts val="0"/>
              </a:spcAft>
              <a:buNone/>
            </a:pPr>
            <a:endParaRPr lang="en-US" sz="2800" dirty="0">
              <a:solidFill>
                <a:srgbClr val="858585"/>
              </a:solidFill>
            </a:endParaRPr>
          </a:p>
          <a:p>
            <a:pPr fontAlgn="auto">
              <a:spcAft>
                <a:spcPts val="0"/>
              </a:spcAft>
            </a:pPr>
            <a:r>
              <a:rPr lang="en-US" sz="2800" dirty="0" smtClean="0"/>
              <a:t>Your Tier 2 team </a:t>
            </a:r>
            <a:r>
              <a:rPr lang="en-US" sz="2800" dirty="0"/>
              <a:t>reviews the October </a:t>
            </a:r>
            <a:r>
              <a:rPr lang="en-US" sz="2800" dirty="0" smtClean="0"/>
              <a:t>student data. From this data, over </a:t>
            </a:r>
            <a:r>
              <a:rPr lang="en-US" sz="2800" dirty="0"/>
              <a:t>50 students </a:t>
            </a:r>
            <a:r>
              <a:rPr lang="en-US" sz="2800" dirty="0" smtClean="0"/>
              <a:t>have been referred to the team for </a:t>
            </a:r>
            <a:r>
              <a:rPr lang="en-US" sz="2800" dirty="0"/>
              <a:t>5+ referrals for being late to class. </a:t>
            </a:r>
            <a:r>
              <a:rPr lang="en-US" sz="2800" b="1" i="1" dirty="0">
                <a:solidFill>
                  <a:srgbClr val="354675"/>
                </a:solidFill>
              </a:rPr>
              <a:t>What would you do?</a:t>
            </a:r>
          </a:p>
          <a:p>
            <a:pPr marL="114300" indent="0" fontAlgn="auto">
              <a:spcAft>
                <a:spcPts val="0"/>
              </a:spcAft>
              <a:buNone/>
            </a:pPr>
            <a:endParaRPr lang="en-US" dirty="0"/>
          </a:p>
        </p:txBody>
      </p:sp>
    </p:spTree>
    <p:extLst>
      <p:ext uri="{BB962C8B-B14F-4D97-AF65-F5344CB8AC3E}">
        <p14:creationId xmlns:p14="http://schemas.microsoft.com/office/powerpoint/2010/main" val="3176354542"/>
      </p:ext>
    </p:extLst>
  </p:cSld>
  <p:clrMapOvr>
    <a:masterClrMapping/>
  </p:clrMapOvr>
  <p:transition spd="slow">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685800" y="228600"/>
            <a:ext cx="7124700" cy="923925"/>
          </a:xfrm>
          <a:solidFill>
            <a:schemeClr val="bg1"/>
          </a:solidFill>
          <a:ln w="38100">
            <a:solidFill>
              <a:srgbClr val="0070C0"/>
            </a:solidFill>
          </a:ln>
        </p:spPr>
        <p:txBody>
          <a:bodyPr/>
          <a:lstStyle/>
          <a:p>
            <a:pPr algn="ctr" eaLnBrk="1" hangingPunct="1"/>
            <a:r>
              <a:rPr lang="en-US" sz="4000" b="1" dirty="0">
                <a:latin typeface="Trebuchet MS" panose="020B0603020202020204" pitchFamily="34" charset="0"/>
              </a:rPr>
              <a:t>Agenda</a:t>
            </a:r>
          </a:p>
        </p:txBody>
      </p:sp>
      <p:sp>
        <p:nvSpPr>
          <p:cNvPr id="18434" name="Rectangle 3"/>
          <p:cNvSpPr>
            <a:spLocks noGrp="1" noChangeArrowheads="1"/>
          </p:cNvSpPr>
          <p:nvPr>
            <p:ph idx="1"/>
          </p:nvPr>
        </p:nvSpPr>
        <p:spPr>
          <a:xfrm>
            <a:off x="1295400" y="1524000"/>
            <a:ext cx="6686550" cy="4419600"/>
          </a:xfrm>
          <a:noFill/>
        </p:spPr>
        <p:txBody>
          <a:bodyPr rtlCol="0">
            <a:noAutofit/>
          </a:bodyPr>
          <a:lstStyle/>
          <a:p>
            <a:pPr marL="571500" indent="-457200">
              <a:buClr>
                <a:srgbClr val="003399"/>
              </a:buClr>
              <a:buFont typeface="+mj-lt"/>
              <a:buAutoNum type="arabicPeriod"/>
              <a:defRPr/>
            </a:pPr>
            <a:r>
              <a:rPr lang="en-US" sz="2600" dirty="0" smtClean="0"/>
              <a:t>Multi-Tiered System Of Support</a:t>
            </a:r>
            <a:endParaRPr lang="en-US" sz="2600" dirty="0"/>
          </a:p>
          <a:p>
            <a:pPr marL="571500" indent="-457200">
              <a:buClr>
                <a:srgbClr val="003399"/>
              </a:buClr>
              <a:buFont typeface="+mj-lt"/>
              <a:buAutoNum type="arabicPeriod"/>
              <a:defRPr/>
            </a:pPr>
            <a:r>
              <a:rPr lang="en-US" sz="2600" dirty="0" smtClean="0"/>
              <a:t>Tier 2: Elements of Effective Systems Conversations</a:t>
            </a:r>
          </a:p>
          <a:p>
            <a:pPr marL="571500" indent="-457200">
              <a:buClr>
                <a:srgbClr val="003399"/>
              </a:buClr>
              <a:buFont typeface="+mj-lt"/>
              <a:buAutoNum type="arabicPeriod"/>
              <a:defRPr/>
            </a:pPr>
            <a:r>
              <a:rPr lang="en-US" sz="2600" dirty="0" smtClean="0"/>
              <a:t>Gallaher Elementary (Christina)</a:t>
            </a:r>
          </a:p>
          <a:p>
            <a:pPr marL="571500" indent="-457200">
              <a:buClr>
                <a:srgbClr val="003399"/>
              </a:buClr>
              <a:buFont typeface="+mj-lt"/>
              <a:buAutoNum type="arabicPeriod"/>
              <a:defRPr/>
            </a:pPr>
            <a:r>
              <a:rPr lang="en-US" sz="2600" dirty="0" smtClean="0"/>
              <a:t>Tier </a:t>
            </a:r>
            <a:r>
              <a:rPr lang="en-US" sz="2600" dirty="0"/>
              <a:t>2: Elements of Effective </a:t>
            </a:r>
            <a:r>
              <a:rPr lang="en-US" sz="2600" dirty="0" smtClean="0"/>
              <a:t>Problem-Solving </a:t>
            </a:r>
            <a:r>
              <a:rPr lang="en-US" sz="2600" dirty="0"/>
              <a:t>Conversations</a:t>
            </a:r>
          </a:p>
          <a:p>
            <a:pPr marL="571500" indent="-457200">
              <a:buClr>
                <a:srgbClr val="003399"/>
              </a:buClr>
              <a:buFont typeface="+mj-lt"/>
              <a:buAutoNum type="arabicPeriod"/>
              <a:defRPr/>
            </a:pPr>
            <a:r>
              <a:rPr lang="en-US" sz="2600" dirty="0" smtClean="0"/>
              <a:t>Exploring Interventions</a:t>
            </a:r>
          </a:p>
          <a:p>
            <a:pPr marL="777240" lvl="2" indent="0">
              <a:buClr>
                <a:srgbClr val="003399"/>
              </a:buClr>
              <a:buNone/>
              <a:defRPr/>
            </a:pPr>
            <a:r>
              <a:rPr lang="en-US" sz="2600" dirty="0" smtClean="0"/>
              <a:t>Check-in, Check-out (CICO)</a:t>
            </a:r>
          </a:p>
          <a:p>
            <a:pPr marL="777240" lvl="2" indent="0">
              <a:buClr>
                <a:srgbClr val="003399"/>
              </a:buClr>
              <a:buNone/>
              <a:defRPr/>
            </a:pPr>
            <a:r>
              <a:rPr lang="en-US" sz="2600" dirty="0" smtClean="0"/>
              <a:t>Asset Mapping</a:t>
            </a:r>
          </a:p>
          <a:p>
            <a:pPr marL="571500" indent="-457200">
              <a:buClr>
                <a:srgbClr val="003399"/>
              </a:buClr>
              <a:buFont typeface="+mj-lt"/>
              <a:buAutoNum type="arabicPeriod"/>
              <a:defRPr/>
            </a:pPr>
            <a:r>
              <a:rPr lang="en-US" sz="2600" dirty="0" smtClean="0"/>
              <a:t>Action Planning</a:t>
            </a:r>
            <a:endParaRPr lang="en-US" sz="2600" dirty="0"/>
          </a:p>
          <a:p>
            <a:pPr marL="411480" lvl="1" indent="0">
              <a:buClr>
                <a:srgbClr val="003399"/>
              </a:buClr>
              <a:buNone/>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7620000" cy="1325562"/>
          </a:xfrm>
          <a:prstGeom prst="rect">
            <a:avLst/>
          </a:prstGeom>
          <a:ln w="57150">
            <a:solidFill>
              <a:srgbClr val="003399"/>
            </a:solidFill>
          </a:ln>
        </p:spPr>
        <p:txBody>
          <a:bodyPr vert="horz" lIns="91440" tIns="45720" rIns="91440" bIns="45720" rtlCol="0" anchor="ctr">
            <a:normAutofit fontScale="67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dirty="0" smtClean="0">
                <a:latin typeface="+mn-lt"/>
                <a:cs typeface="Trebuchet MS"/>
              </a:rPr>
              <a:t>Looking at your SW data in detail</a:t>
            </a:r>
            <a:r>
              <a:rPr lang="en-US" dirty="0">
                <a:latin typeface="+mn-lt"/>
                <a:cs typeface="Trebuchet MS"/>
              </a:rPr>
              <a:t/>
            </a:r>
            <a:br>
              <a:rPr lang="en-US" dirty="0">
                <a:latin typeface="+mn-lt"/>
                <a:cs typeface="Trebuchet MS"/>
              </a:rPr>
            </a:br>
            <a:r>
              <a:rPr lang="en-US" sz="4800" dirty="0" smtClean="0">
                <a:solidFill>
                  <a:srgbClr val="FF9900"/>
                </a:solidFill>
                <a:latin typeface="+mn-lt"/>
                <a:cs typeface="Trebuchet MS"/>
              </a:rPr>
              <a:t>Drilling down can reveal opportunities for SW and/or CR interventions</a:t>
            </a:r>
            <a:endParaRPr lang="en-US" dirty="0">
              <a:solidFill>
                <a:srgbClr val="FF9900"/>
              </a:solidFill>
              <a:latin typeface="+mn-lt"/>
              <a:cs typeface="Trebuchet MS"/>
            </a:endParaRPr>
          </a:p>
        </p:txBody>
      </p:sp>
      <p:sp>
        <p:nvSpPr>
          <p:cNvPr id="4" name="Content Placeholder 2"/>
          <p:cNvSpPr txBox="1">
            <a:spLocks/>
          </p:cNvSpPr>
          <p:nvPr/>
        </p:nvSpPr>
        <p:spPr>
          <a:xfrm>
            <a:off x="457200" y="2057400"/>
            <a:ext cx="7467600" cy="38100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fontAlgn="auto">
              <a:spcAft>
                <a:spcPts val="0"/>
              </a:spcAft>
              <a:buClr>
                <a:srgbClr val="003399"/>
              </a:buClr>
            </a:pPr>
            <a:r>
              <a:rPr lang="en-US" sz="2800" dirty="0" smtClean="0">
                <a:solidFill>
                  <a:srgbClr val="000000"/>
                </a:solidFill>
                <a:cs typeface="Trebuchet MS"/>
              </a:rPr>
              <a:t>Your Tier 2 team reviews the referrals for November. There are 26 students with 4+ referrals for fighting in the hallway, hallway disruption, late to class, and offensive touching (location: hallway). </a:t>
            </a:r>
            <a:r>
              <a:rPr lang="en-US" sz="2800" b="1" i="1" dirty="0" smtClean="0">
                <a:solidFill>
                  <a:schemeClr val="tx2">
                    <a:lumMod val="75000"/>
                  </a:schemeClr>
                </a:solidFill>
                <a:cs typeface="Trebuchet MS"/>
              </a:rPr>
              <a:t>What would you do?</a:t>
            </a:r>
          </a:p>
        </p:txBody>
      </p:sp>
    </p:spTree>
    <p:extLst>
      <p:ext uri="{BB962C8B-B14F-4D97-AF65-F5344CB8AC3E}">
        <p14:creationId xmlns:p14="http://schemas.microsoft.com/office/powerpoint/2010/main" val="1213022951"/>
      </p:ext>
    </p:extLst>
  </p:cSld>
  <p:clrMapOvr>
    <a:masterClrMapping/>
  </p:clrMapOvr>
  <p:transition spd="slow">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AutoShape 5"/>
          <p:cNvSpPr>
            <a:spLocks noChangeArrowheads="1"/>
          </p:cNvSpPr>
          <p:nvPr/>
        </p:nvSpPr>
        <p:spPr bwMode="auto">
          <a:xfrm flipV="1">
            <a:off x="1793875" y="2201042"/>
            <a:ext cx="5486400" cy="4229100"/>
          </a:xfrm>
          <a:prstGeom prst="triangle">
            <a:avLst>
              <a:gd name="adj" fmla="val 50000"/>
            </a:avLst>
          </a:prstGeom>
          <a:gradFill rotWithShape="0">
            <a:gsLst>
              <a:gs pos="0">
                <a:srgbClr val="FFFF00"/>
              </a:gs>
              <a:gs pos="100000">
                <a:srgbClr val="CC0000"/>
              </a:gs>
            </a:gsLst>
            <a:lin ang="5400000" scaled="1"/>
          </a:gradFill>
          <a:ln w="19050">
            <a:solidFill>
              <a:schemeClr val="tx1"/>
            </a:solidFill>
            <a:miter lim="800000"/>
            <a:headEnd/>
            <a:tailEnd/>
          </a:ln>
        </p:spPr>
        <p:txBody>
          <a:bodyPr rot="10800000" wrap="none" anchor="ctr"/>
          <a:lstStyle/>
          <a:p>
            <a:pPr algn="ctr" eaLnBrk="0" fontAlgn="base" hangingPunct="0">
              <a:spcBef>
                <a:spcPct val="0"/>
              </a:spcBef>
              <a:spcAft>
                <a:spcPct val="0"/>
              </a:spcAft>
            </a:pPr>
            <a:r>
              <a:rPr lang="en-US" sz="2400">
                <a:solidFill>
                  <a:prstClr val="black"/>
                </a:solidFill>
                <a:latin typeface="Times" pitchFamily="-84" charset="0"/>
                <a:ea typeface="ＭＳ Ｐゴシック" pitchFamily="34" charset="-128"/>
              </a:rPr>
              <a:t> </a:t>
            </a:r>
          </a:p>
        </p:txBody>
      </p:sp>
      <p:sp>
        <p:nvSpPr>
          <p:cNvPr id="38915" name="Rectangle 6"/>
          <p:cNvSpPr>
            <a:spLocks noChangeArrowheads="1"/>
          </p:cNvSpPr>
          <p:nvPr/>
        </p:nvSpPr>
        <p:spPr bwMode="auto">
          <a:xfrm>
            <a:off x="1524000" y="1134242"/>
            <a:ext cx="6096000" cy="1084263"/>
          </a:xfrm>
          <a:prstGeom prst="rect">
            <a:avLst/>
          </a:prstGeom>
          <a:solidFill>
            <a:srgbClr val="009900"/>
          </a:solidFill>
          <a:ln w="19050">
            <a:solidFill>
              <a:schemeClr val="tx1"/>
            </a:solidFill>
            <a:miter lim="800000"/>
            <a:headEnd/>
            <a:tailEnd/>
          </a:ln>
        </p:spPr>
        <p:txBody>
          <a:bodyPr wrap="square" lIns="90487" tIns="44450" rIns="90487" bIns="44450">
            <a:spAutoFit/>
          </a:bodyPr>
          <a:lstStyle/>
          <a:p>
            <a:pPr algn="ctr" eaLnBrk="0" fontAlgn="base" hangingPunct="0">
              <a:spcBef>
                <a:spcPct val="0"/>
              </a:spcBef>
              <a:spcAft>
                <a:spcPct val="0"/>
              </a:spcAft>
            </a:pPr>
            <a:r>
              <a:rPr lang="en-US" sz="2400" b="1" dirty="0">
                <a:solidFill>
                  <a:prstClr val="black"/>
                </a:solidFill>
                <a:latin typeface="Tw Cen MT"/>
                <a:ea typeface="ＭＳ Ｐゴシック" pitchFamily="34" charset="-128"/>
                <a:cs typeface="Tw Cen MT"/>
              </a:rPr>
              <a:t>Tier 1/Universal</a:t>
            </a:r>
            <a:r>
              <a:rPr lang="en-US" sz="2800" dirty="0">
                <a:solidFill>
                  <a:srgbClr val="010464"/>
                </a:solidFill>
                <a:latin typeface="Tw Cen MT"/>
                <a:ea typeface="ＭＳ Ｐゴシック" pitchFamily="34" charset="-128"/>
                <a:cs typeface="Tw Cen MT"/>
              </a:rPr>
              <a:t> </a:t>
            </a:r>
          </a:p>
          <a:p>
            <a:pPr algn="ctr" eaLnBrk="0" fontAlgn="base" hangingPunct="0">
              <a:spcBef>
                <a:spcPct val="0"/>
              </a:spcBef>
              <a:spcAft>
                <a:spcPct val="0"/>
              </a:spcAft>
            </a:pPr>
            <a:endParaRPr lang="en-US" sz="400" dirty="0">
              <a:solidFill>
                <a:srgbClr val="010464"/>
              </a:solidFill>
              <a:latin typeface="Tw Cen MT"/>
              <a:ea typeface="ＭＳ Ｐゴシック" pitchFamily="34" charset="-128"/>
              <a:cs typeface="Tw Cen MT"/>
            </a:endParaRPr>
          </a:p>
          <a:p>
            <a:pPr algn="ctr" eaLnBrk="0" fontAlgn="base" hangingPunct="0">
              <a:spcBef>
                <a:spcPct val="0"/>
              </a:spcBef>
              <a:spcAft>
                <a:spcPct val="0"/>
              </a:spcAft>
            </a:pPr>
            <a:r>
              <a:rPr lang="en-US" sz="1600" i="1" dirty="0">
                <a:solidFill>
                  <a:prstClr val="white"/>
                </a:solidFill>
                <a:latin typeface="Tw Cen MT"/>
                <a:ea typeface="ＭＳ Ｐゴシック" pitchFamily="34" charset="-128"/>
                <a:cs typeface="Tw Cen MT"/>
              </a:rPr>
              <a:t>School-Wide Assessment</a:t>
            </a:r>
          </a:p>
          <a:p>
            <a:pPr algn="ctr" eaLnBrk="0" fontAlgn="base" hangingPunct="0">
              <a:spcBef>
                <a:spcPct val="0"/>
              </a:spcBef>
              <a:spcAft>
                <a:spcPct val="0"/>
              </a:spcAft>
            </a:pPr>
            <a:r>
              <a:rPr lang="en-US" sz="1600" i="1" dirty="0">
                <a:solidFill>
                  <a:prstClr val="white"/>
                </a:solidFill>
                <a:latin typeface="Tw Cen MT"/>
                <a:ea typeface="ＭＳ Ｐゴシック" pitchFamily="34" charset="-128"/>
                <a:cs typeface="Tw Cen MT"/>
              </a:rPr>
              <a:t>School-Wide Prevention Systems</a:t>
            </a:r>
            <a:endParaRPr lang="en-US" sz="1600" dirty="0">
              <a:solidFill>
                <a:prstClr val="white"/>
              </a:solidFill>
              <a:latin typeface="Tw Cen MT"/>
              <a:ea typeface="ＭＳ Ｐゴシック" pitchFamily="34" charset="-128"/>
              <a:cs typeface="Tw Cen MT"/>
            </a:endParaRPr>
          </a:p>
        </p:txBody>
      </p:sp>
      <p:sp>
        <p:nvSpPr>
          <p:cNvPr id="38917" name="Text Box 8"/>
          <p:cNvSpPr txBox="1">
            <a:spLocks noChangeArrowheads="1"/>
          </p:cNvSpPr>
          <p:nvPr/>
        </p:nvSpPr>
        <p:spPr bwMode="auto">
          <a:xfrm>
            <a:off x="7086600" y="2581870"/>
            <a:ext cx="1660525"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base">
              <a:spcBef>
                <a:spcPct val="50000"/>
              </a:spcBef>
              <a:spcAft>
                <a:spcPct val="0"/>
              </a:spcAft>
            </a:pPr>
            <a:r>
              <a:rPr lang="en-US" sz="1400" b="1" dirty="0">
                <a:solidFill>
                  <a:srgbClr val="1D2A53"/>
                </a:solidFill>
                <a:latin typeface="Tw Cen MT"/>
                <a:cs typeface="Tw Cen MT"/>
              </a:rPr>
              <a:t>   </a:t>
            </a:r>
            <a:r>
              <a:rPr lang="en-US" i="1" dirty="0">
                <a:latin typeface="Helvetica" charset="0"/>
                <a:ea typeface="Helvetica" charset="0"/>
                <a:cs typeface="Helvetica" charset="0"/>
              </a:rPr>
              <a:t>Check-in/ Check-out (CICO)</a:t>
            </a:r>
          </a:p>
        </p:txBody>
      </p:sp>
      <p:sp>
        <p:nvSpPr>
          <p:cNvPr id="38919" name="Text Box 10"/>
          <p:cNvSpPr txBox="1">
            <a:spLocks noChangeArrowheads="1"/>
          </p:cNvSpPr>
          <p:nvPr/>
        </p:nvSpPr>
        <p:spPr bwMode="auto">
          <a:xfrm>
            <a:off x="5542043" y="4869241"/>
            <a:ext cx="3454792"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base">
              <a:spcBef>
                <a:spcPct val="0"/>
              </a:spcBef>
              <a:spcAft>
                <a:spcPct val="0"/>
              </a:spcAft>
            </a:pPr>
            <a:r>
              <a:rPr lang="en-US" i="1" dirty="0">
                <a:latin typeface="Helvetica" charset="0"/>
                <a:ea typeface="Helvetica" charset="0"/>
                <a:cs typeface="Helvetica" charset="0"/>
              </a:rPr>
              <a:t>Brief Functional Behavior </a:t>
            </a:r>
            <a:endParaRPr lang="en-US" i="1" dirty="0" smtClean="0">
              <a:latin typeface="Helvetica" charset="0"/>
              <a:ea typeface="Helvetica" charset="0"/>
              <a:cs typeface="Helvetica" charset="0"/>
            </a:endParaRPr>
          </a:p>
          <a:p>
            <a:pPr fontAlgn="base">
              <a:spcBef>
                <a:spcPct val="0"/>
              </a:spcBef>
              <a:spcAft>
                <a:spcPct val="0"/>
              </a:spcAft>
            </a:pPr>
            <a:r>
              <a:rPr lang="en-US" i="1" dirty="0" smtClean="0">
                <a:latin typeface="Helvetica" charset="0"/>
                <a:ea typeface="Helvetica" charset="0"/>
                <a:cs typeface="Helvetica" charset="0"/>
              </a:rPr>
              <a:t>Assessment/Behavior </a:t>
            </a:r>
          </a:p>
          <a:p>
            <a:pPr fontAlgn="base">
              <a:spcBef>
                <a:spcPct val="0"/>
              </a:spcBef>
              <a:spcAft>
                <a:spcPct val="0"/>
              </a:spcAft>
            </a:pPr>
            <a:r>
              <a:rPr lang="en-US" i="1" dirty="0" smtClean="0">
                <a:latin typeface="Helvetica" charset="0"/>
                <a:ea typeface="Helvetica" charset="0"/>
                <a:cs typeface="Helvetica" charset="0"/>
              </a:rPr>
              <a:t>Intervention </a:t>
            </a:r>
            <a:r>
              <a:rPr lang="en-US" i="1" dirty="0">
                <a:latin typeface="Helvetica" charset="0"/>
                <a:ea typeface="Helvetica" charset="0"/>
                <a:cs typeface="Helvetica" charset="0"/>
              </a:rPr>
              <a:t>Planning (FBA/BIP)</a:t>
            </a:r>
          </a:p>
        </p:txBody>
      </p:sp>
      <p:sp>
        <p:nvSpPr>
          <p:cNvPr id="38920" name="Text Box 11"/>
          <p:cNvSpPr txBox="1">
            <a:spLocks noChangeArrowheads="1"/>
          </p:cNvSpPr>
          <p:nvPr/>
        </p:nvSpPr>
        <p:spPr bwMode="auto">
          <a:xfrm>
            <a:off x="5088171" y="5964702"/>
            <a:ext cx="21043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base">
              <a:spcBef>
                <a:spcPct val="0"/>
              </a:spcBef>
              <a:spcAft>
                <a:spcPct val="0"/>
              </a:spcAft>
            </a:pPr>
            <a:r>
              <a:rPr lang="en-US" i="1" dirty="0">
                <a:latin typeface="Helvetica" charset="0"/>
                <a:ea typeface="Helvetica" charset="0"/>
                <a:cs typeface="Helvetica" charset="0"/>
              </a:rPr>
              <a:t>Complex </a:t>
            </a:r>
            <a:r>
              <a:rPr lang="en-US" i="1" dirty="0" smtClean="0">
                <a:latin typeface="Helvetica" charset="0"/>
                <a:ea typeface="Helvetica" charset="0"/>
                <a:cs typeface="Helvetica" charset="0"/>
              </a:rPr>
              <a:t>FBA/BIP </a:t>
            </a:r>
            <a:endParaRPr lang="en-US" i="1" dirty="0">
              <a:latin typeface="Helvetica" charset="0"/>
              <a:ea typeface="Helvetica" charset="0"/>
              <a:cs typeface="Helvetica" charset="0"/>
            </a:endParaRPr>
          </a:p>
        </p:txBody>
      </p:sp>
      <p:sp>
        <p:nvSpPr>
          <p:cNvPr id="38922" name="Text Box 13"/>
          <p:cNvSpPr txBox="1">
            <a:spLocks noChangeArrowheads="1"/>
          </p:cNvSpPr>
          <p:nvPr/>
        </p:nvSpPr>
        <p:spPr bwMode="auto">
          <a:xfrm>
            <a:off x="-488732" y="1144952"/>
            <a:ext cx="1936531"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fontAlgn="base">
              <a:spcBef>
                <a:spcPct val="50000"/>
              </a:spcBef>
              <a:spcAft>
                <a:spcPct val="0"/>
              </a:spcAft>
            </a:pPr>
            <a:r>
              <a:rPr lang="en-US" sz="1200" i="1" dirty="0">
                <a:solidFill>
                  <a:srgbClr val="C0504D"/>
                </a:solidFill>
                <a:latin typeface="Tw Cen MT"/>
                <a:cs typeface="Tw Cen MT"/>
              </a:rPr>
              <a:t>       </a:t>
            </a:r>
            <a:r>
              <a:rPr lang="en-US" i="1" dirty="0">
                <a:latin typeface="Helvetica" charset="0"/>
                <a:ea typeface="Helvetica" charset="0"/>
                <a:cs typeface="Helvetica" charset="0"/>
              </a:rPr>
              <a:t>ODRs, </a:t>
            </a:r>
            <a:r>
              <a:rPr lang="en-US" i="1" dirty="0" smtClean="0">
                <a:latin typeface="Helvetica" charset="0"/>
                <a:ea typeface="Helvetica" charset="0"/>
                <a:cs typeface="Helvetica" charset="0"/>
              </a:rPr>
              <a:t>Credits,         Attendance, </a:t>
            </a:r>
            <a:br>
              <a:rPr lang="en-US" i="1" dirty="0" smtClean="0">
                <a:latin typeface="Helvetica" charset="0"/>
                <a:ea typeface="Helvetica" charset="0"/>
                <a:cs typeface="Helvetica" charset="0"/>
              </a:rPr>
            </a:br>
            <a:r>
              <a:rPr lang="en-US" i="1" dirty="0" smtClean="0">
                <a:latin typeface="Helvetica" charset="0"/>
                <a:ea typeface="Helvetica" charset="0"/>
                <a:cs typeface="Helvetica" charset="0"/>
              </a:rPr>
              <a:t>Grades, etc</a:t>
            </a:r>
            <a:r>
              <a:rPr lang="en-US" i="1" dirty="0">
                <a:latin typeface="Helvetica" charset="0"/>
                <a:ea typeface="Helvetica" charset="0"/>
                <a:cs typeface="Helvetica" charset="0"/>
              </a:rPr>
              <a:t>.</a:t>
            </a:r>
            <a:endParaRPr lang="en-US" b="1" i="1" dirty="0">
              <a:latin typeface="Helvetica" charset="0"/>
              <a:ea typeface="Helvetica" charset="0"/>
              <a:cs typeface="Helvetica" charset="0"/>
            </a:endParaRPr>
          </a:p>
        </p:txBody>
      </p:sp>
      <p:sp>
        <p:nvSpPr>
          <p:cNvPr id="38923" name="Text Box 14"/>
          <p:cNvSpPr txBox="1">
            <a:spLocks noChangeArrowheads="1"/>
          </p:cNvSpPr>
          <p:nvPr/>
        </p:nvSpPr>
        <p:spPr bwMode="auto">
          <a:xfrm>
            <a:off x="447550" y="2881990"/>
            <a:ext cx="19050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base">
              <a:spcBef>
                <a:spcPct val="50000"/>
              </a:spcBef>
              <a:spcAft>
                <a:spcPct val="0"/>
              </a:spcAft>
            </a:pPr>
            <a:r>
              <a:rPr lang="en-US" i="1" dirty="0">
                <a:latin typeface="Helvetica" charset="0"/>
                <a:ea typeface="Helvetica" charset="0"/>
                <a:cs typeface="Helvetica" charset="0"/>
              </a:rPr>
              <a:t>Daily Progress </a:t>
            </a:r>
            <a:br>
              <a:rPr lang="en-US" i="1" dirty="0">
                <a:latin typeface="Helvetica" charset="0"/>
                <a:ea typeface="Helvetica" charset="0"/>
                <a:cs typeface="Helvetica" charset="0"/>
              </a:rPr>
            </a:br>
            <a:r>
              <a:rPr lang="en-US" i="1" dirty="0">
                <a:latin typeface="Helvetica" charset="0"/>
                <a:ea typeface="Helvetica" charset="0"/>
                <a:cs typeface="Helvetica" charset="0"/>
              </a:rPr>
              <a:t>    Report (DPR) </a:t>
            </a:r>
            <a:br>
              <a:rPr lang="en-US" i="1" dirty="0">
                <a:latin typeface="Helvetica" charset="0"/>
                <a:ea typeface="Helvetica" charset="0"/>
                <a:cs typeface="Helvetica" charset="0"/>
              </a:rPr>
            </a:br>
            <a:r>
              <a:rPr lang="en-US" dirty="0">
                <a:latin typeface="Helvetica" charset="0"/>
                <a:ea typeface="Helvetica" charset="0"/>
                <a:cs typeface="Helvetica" charset="0"/>
              </a:rPr>
              <a:t>          </a:t>
            </a:r>
            <a:r>
              <a:rPr lang="en-US" dirty="0" smtClean="0">
                <a:latin typeface="Helvetica" charset="0"/>
                <a:ea typeface="Helvetica" charset="0"/>
                <a:cs typeface="Helvetica" charset="0"/>
              </a:rPr>
              <a:t> </a:t>
            </a:r>
            <a:r>
              <a:rPr lang="en-US" dirty="0">
                <a:latin typeface="Helvetica" charset="0"/>
                <a:ea typeface="Helvetica" charset="0"/>
                <a:cs typeface="Helvetica" charset="0"/>
              </a:rPr>
              <a:t/>
            </a:r>
            <a:br>
              <a:rPr lang="en-US" dirty="0">
                <a:latin typeface="Helvetica" charset="0"/>
                <a:ea typeface="Helvetica" charset="0"/>
                <a:cs typeface="Helvetica" charset="0"/>
              </a:rPr>
            </a:br>
            <a:r>
              <a:rPr lang="en-US" dirty="0">
                <a:latin typeface="Helvetica" charset="0"/>
                <a:ea typeface="Helvetica" charset="0"/>
                <a:cs typeface="Helvetica" charset="0"/>
              </a:rPr>
              <a:t>            </a:t>
            </a:r>
            <a:r>
              <a:rPr lang="en-US" dirty="0" smtClean="0">
                <a:latin typeface="Helvetica" charset="0"/>
                <a:ea typeface="Helvetica" charset="0"/>
                <a:cs typeface="Helvetica" charset="0"/>
              </a:rPr>
              <a:t> </a:t>
            </a:r>
            <a:endParaRPr lang="en-US" b="1" dirty="0">
              <a:latin typeface="Helvetica" charset="0"/>
              <a:ea typeface="Helvetica" charset="0"/>
              <a:cs typeface="Helvetica" charset="0"/>
            </a:endParaRPr>
          </a:p>
        </p:txBody>
      </p:sp>
      <p:sp>
        <p:nvSpPr>
          <p:cNvPr id="38925" name="Text Box 16"/>
          <p:cNvSpPr txBox="1">
            <a:spLocks noChangeArrowheads="1"/>
          </p:cNvSpPr>
          <p:nvPr/>
        </p:nvSpPr>
        <p:spPr bwMode="auto">
          <a:xfrm>
            <a:off x="6171347" y="3834565"/>
            <a:ext cx="255758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0"/>
              </a:spcBef>
              <a:spcAft>
                <a:spcPct val="0"/>
              </a:spcAft>
            </a:pPr>
            <a:r>
              <a:rPr lang="en-US" i="1" dirty="0">
                <a:latin typeface="Helvetica" charset="0"/>
                <a:ea typeface="Helvetica" charset="0"/>
                <a:cs typeface="Helvetica" charset="0"/>
              </a:rPr>
              <a:t> </a:t>
            </a:r>
            <a:r>
              <a:rPr lang="en-US" i="1" dirty="0" smtClean="0">
                <a:latin typeface="Helvetica" charset="0"/>
                <a:ea typeface="Helvetica" charset="0"/>
                <a:cs typeface="Helvetica" charset="0"/>
              </a:rPr>
              <a:t>Continuum of </a:t>
            </a:r>
          </a:p>
          <a:p>
            <a:pPr algn="ctr" fontAlgn="base">
              <a:spcBef>
                <a:spcPct val="0"/>
              </a:spcBef>
              <a:spcAft>
                <a:spcPct val="0"/>
              </a:spcAft>
            </a:pPr>
            <a:r>
              <a:rPr lang="en-US" i="1" dirty="0" smtClean="0">
                <a:latin typeface="Helvetica" charset="0"/>
                <a:ea typeface="Helvetica" charset="0"/>
                <a:cs typeface="Helvetica" charset="0"/>
              </a:rPr>
              <a:t>Groups </a:t>
            </a:r>
            <a:endParaRPr lang="en-US" i="1" dirty="0">
              <a:latin typeface="Helvetica" charset="0"/>
              <a:ea typeface="Helvetica" charset="0"/>
              <a:cs typeface="Helvetica" charset="0"/>
            </a:endParaRPr>
          </a:p>
        </p:txBody>
      </p:sp>
      <p:sp>
        <p:nvSpPr>
          <p:cNvPr id="38928" name="Rectangle 26"/>
          <p:cNvSpPr>
            <a:spLocks noChangeArrowheads="1"/>
          </p:cNvSpPr>
          <p:nvPr/>
        </p:nvSpPr>
        <p:spPr bwMode="auto">
          <a:xfrm>
            <a:off x="3394075" y="2543942"/>
            <a:ext cx="22860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pPr>
            <a:r>
              <a:rPr lang="en-US" sz="2400" b="1" dirty="0">
                <a:solidFill>
                  <a:prstClr val="black"/>
                </a:solidFill>
                <a:latin typeface="Tw Cen MT"/>
                <a:ea typeface="ＭＳ Ｐゴシック" pitchFamily="34" charset="-128"/>
                <a:cs typeface="Tw Cen MT"/>
              </a:rPr>
              <a:t>Tier 2/</a:t>
            </a:r>
            <a:br>
              <a:rPr lang="en-US" sz="2400" b="1" dirty="0">
                <a:solidFill>
                  <a:prstClr val="black"/>
                </a:solidFill>
                <a:latin typeface="Tw Cen MT"/>
                <a:ea typeface="ＭＳ Ｐゴシック" pitchFamily="34" charset="-128"/>
                <a:cs typeface="Tw Cen MT"/>
              </a:rPr>
            </a:br>
            <a:r>
              <a:rPr lang="en-US" sz="2400" b="1" dirty="0">
                <a:solidFill>
                  <a:prstClr val="black"/>
                </a:solidFill>
                <a:latin typeface="Tw Cen MT"/>
                <a:ea typeface="ＭＳ Ｐゴシック" pitchFamily="34" charset="-128"/>
                <a:cs typeface="Tw Cen MT"/>
              </a:rPr>
              <a:t>Secondary  </a:t>
            </a:r>
          </a:p>
          <a:p>
            <a:pPr algn="ctr" fontAlgn="base">
              <a:spcBef>
                <a:spcPct val="20000"/>
              </a:spcBef>
              <a:spcAft>
                <a:spcPct val="0"/>
              </a:spcAft>
            </a:pPr>
            <a:endParaRPr lang="en-US" sz="2400" b="1" dirty="0">
              <a:solidFill>
                <a:prstClr val="black"/>
              </a:solidFill>
              <a:latin typeface="Tw Cen MT"/>
              <a:ea typeface="ＭＳ Ｐゴシック" pitchFamily="34" charset="-128"/>
              <a:cs typeface="Tw Cen MT"/>
            </a:endParaRPr>
          </a:p>
          <a:p>
            <a:pPr algn="ctr" fontAlgn="base">
              <a:spcBef>
                <a:spcPct val="20000"/>
              </a:spcBef>
              <a:spcAft>
                <a:spcPct val="0"/>
              </a:spcAft>
            </a:pPr>
            <a:endParaRPr lang="en-US" sz="2400" b="1" dirty="0">
              <a:solidFill>
                <a:prstClr val="black"/>
              </a:solidFill>
              <a:latin typeface="Tw Cen MT"/>
              <a:ea typeface="ＭＳ Ｐゴシック" pitchFamily="34" charset="-128"/>
              <a:cs typeface="Tw Cen MT"/>
            </a:endParaRPr>
          </a:p>
          <a:p>
            <a:pPr algn="ctr" fontAlgn="base">
              <a:spcBef>
                <a:spcPct val="20000"/>
              </a:spcBef>
              <a:spcAft>
                <a:spcPct val="0"/>
              </a:spcAft>
            </a:pPr>
            <a:r>
              <a:rPr lang="en-US" sz="2400" b="1" dirty="0">
                <a:solidFill>
                  <a:prstClr val="black"/>
                </a:solidFill>
                <a:latin typeface="Tw Cen MT"/>
                <a:ea typeface="ＭＳ Ｐゴシック" pitchFamily="34" charset="-128"/>
                <a:cs typeface="Tw Cen MT"/>
              </a:rPr>
              <a:t>Tier 3/</a:t>
            </a:r>
          </a:p>
          <a:p>
            <a:pPr algn="ctr" fontAlgn="base">
              <a:spcBef>
                <a:spcPct val="20000"/>
              </a:spcBef>
              <a:spcAft>
                <a:spcPct val="0"/>
              </a:spcAft>
            </a:pPr>
            <a:r>
              <a:rPr lang="en-US" sz="2400" b="1" dirty="0">
                <a:solidFill>
                  <a:prstClr val="black"/>
                </a:solidFill>
                <a:latin typeface="Tw Cen MT"/>
                <a:ea typeface="ＭＳ Ｐゴシック" pitchFamily="34" charset="-128"/>
                <a:cs typeface="Tw Cen MT"/>
              </a:rPr>
              <a:t>Tertiary</a:t>
            </a:r>
            <a:endParaRPr lang="en-US" sz="2400" dirty="0">
              <a:solidFill>
                <a:prstClr val="black"/>
              </a:solidFill>
              <a:latin typeface="Tw Cen MT"/>
              <a:ea typeface="ＭＳ Ｐゴシック" pitchFamily="34" charset="-128"/>
              <a:cs typeface="Tw Cen MT"/>
            </a:endParaRPr>
          </a:p>
        </p:txBody>
      </p:sp>
      <p:sp>
        <p:nvSpPr>
          <p:cNvPr id="38929" name="Text Box 27"/>
          <p:cNvSpPr txBox="1">
            <a:spLocks noChangeArrowheads="1"/>
          </p:cNvSpPr>
          <p:nvPr/>
        </p:nvSpPr>
        <p:spPr bwMode="auto">
          <a:xfrm rot="-3363358">
            <a:off x="5029200" y="3244030"/>
            <a:ext cx="2133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50000"/>
              </a:spcBef>
              <a:spcAft>
                <a:spcPct val="0"/>
              </a:spcAft>
            </a:pPr>
            <a:r>
              <a:rPr lang="en-US" sz="2400" b="1">
                <a:solidFill>
                  <a:srgbClr val="990000"/>
                </a:solidFill>
                <a:latin typeface="Tw Cen MT"/>
                <a:cs typeface="Tw Cen MT"/>
              </a:rPr>
              <a:t>Intervention</a:t>
            </a:r>
          </a:p>
        </p:txBody>
      </p:sp>
      <p:sp>
        <p:nvSpPr>
          <p:cNvPr id="38930" name="Text Box 28"/>
          <p:cNvSpPr txBox="1">
            <a:spLocks noChangeArrowheads="1"/>
          </p:cNvSpPr>
          <p:nvPr/>
        </p:nvSpPr>
        <p:spPr bwMode="auto">
          <a:xfrm rot="3429989">
            <a:off x="1905000" y="3253555"/>
            <a:ext cx="2133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50000"/>
              </a:spcBef>
              <a:spcAft>
                <a:spcPct val="0"/>
              </a:spcAft>
            </a:pPr>
            <a:r>
              <a:rPr lang="en-US" sz="2400" b="1">
                <a:solidFill>
                  <a:srgbClr val="990000"/>
                </a:solidFill>
                <a:latin typeface="Tw Cen MT"/>
                <a:cs typeface="Tw Cen MT"/>
              </a:rPr>
              <a:t>Assessment</a:t>
            </a:r>
            <a:endParaRPr lang="en-US" sz="2400">
              <a:solidFill>
                <a:srgbClr val="990000"/>
              </a:solidFill>
              <a:latin typeface="Tw Cen MT"/>
              <a:cs typeface="Tw Cen MT"/>
            </a:endParaRPr>
          </a:p>
        </p:txBody>
      </p:sp>
      <p:sp>
        <p:nvSpPr>
          <p:cNvPr id="19" name="Text Box 8"/>
          <p:cNvSpPr txBox="1">
            <a:spLocks noChangeArrowheads="1"/>
          </p:cNvSpPr>
          <p:nvPr/>
        </p:nvSpPr>
        <p:spPr bwMode="auto">
          <a:xfrm>
            <a:off x="7572330" y="1336434"/>
            <a:ext cx="155590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50000"/>
              </a:spcBef>
              <a:spcAft>
                <a:spcPct val="0"/>
              </a:spcAft>
            </a:pPr>
            <a:r>
              <a:rPr lang="en-US" i="1" dirty="0" smtClean="0">
                <a:latin typeface="Helvetica" charset="0"/>
                <a:ea typeface="Helvetica" charset="0"/>
                <a:cs typeface="Helvetica" charset="0"/>
              </a:rPr>
              <a:t>Classroom Management</a:t>
            </a:r>
            <a:endParaRPr lang="en-US" i="1" dirty="0">
              <a:latin typeface="Helvetica" charset="0"/>
              <a:ea typeface="Helvetica" charset="0"/>
              <a:cs typeface="Helvetica" charset="0"/>
            </a:endParaRPr>
          </a:p>
        </p:txBody>
      </p:sp>
      <p:sp>
        <p:nvSpPr>
          <p:cNvPr id="22" name="Text Box 29"/>
          <p:cNvSpPr txBox="1">
            <a:spLocks noChangeArrowheads="1"/>
          </p:cNvSpPr>
          <p:nvPr/>
        </p:nvSpPr>
        <p:spPr bwMode="auto">
          <a:xfrm>
            <a:off x="1643792" y="5469405"/>
            <a:ext cx="2438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128"/>
              </a:defRPr>
            </a:lvl1pPr>
            <a:lvl2pPr marL="37931725" indent="-37474525" eaLnBrk="0" hangingPunct="0">
              <a:defRPr sz="2400">
                <a:solidFill>
                  <a:schemeClr val="tx1"/>
                </a:solidFill>
                <a:latin typeface="Helvetica" charset="0"/>
                <a:ea typeface="ＭＳ Ｐゴシック" charset="-128"/>
              </a:defRPr>
            </a:lvl2pPr>
            <a:lvl3pPr eaLnBrk="0" hangingPunct="0">
              <a:defRPr sz="2400">
                <a:solidFill>
                  <a:schemeClr val="tx1"/>
                </a:solidFill>
                <a:latin typeface="Helvetica" charset="0"/>
                <a:ea typeface="ＭＳ Ｐゴシック" charset="-128"/>
              </a:defRPr>
            </a:lvl3pPr>
            <a:lvl4pPr eaLnBrk="0" hangingPunct="0">
              <a:defRPr sz="2400">
                <a:solidFill>
                  <a:schemeClr val="tx1"/>
                </a:solidFill>
                <a:latin typeface="Helvetica" charset="0"/>
                <a:ea typeface="ＭＳ Ｐゴシック" charset="-128"/>
              </a:defRPr>
            </a:lvl4pPr>
            <a:lvl5pPr eaLnBrk="0" hangingPunct="0">
              <a:defRPr sz="2400">
                <a:solidFill>
                  <a:schemeClr val="tx1"/>
                </a:solidFill>
                <a:latin typeface="Helvetica" charset="0"/>
                <a:ea typeface="ＭＳ Ｐゴシック" charset="-128"/>
              </a:defRPr>
            </a:lvl5pPr>
            <a:lvl6pPr marL="457200" eaLnBrk="0" fontAlgn="base" hangingPunct="0">
              <a:spcBef>
                <a:spcPct val="0"/>
              </a:spcBef>
              <a:spcAft>
                <a:spcPct val="0"/>
              </a:spcAft>
              <a:defRPr sz="2400">
                <a:solidFill>
                  <a:schemeClr val="tx1"/>
                </a:solidFill>
                <a:latin typeface="Helvetica" charset="0"/>
                <a:ea typeface="ＭＳ Ｐゴシック" charset="-128"/>
              </a:defRPr>
            </a:lvl6pPr>
            <a:lvl7pPr marL="914400" eaLnBrk="0" fontAlgn="base" hangingPunct="0">
              <a:spcBef>
                <a:spcPct val="0"/>
              </a:spcBef>
              <a:spcAft>
                <a:spcPct val="0"/>
              </a:spcAft>
              <a:defRPr sz="2400">
                <a:solidFill>
                  <a:schemeClr val="tx1"/>
                </a:solidFill>
                <a:latin typeface="Helvetica" charset="0"/>
                <a:ea typeface="ＭＳ Ｐゴシック" charset="-128"/>
              </a:defRPr>
            </a:lvl7pPr>
            <a:lvl8pPr marL="1371600" eaLnBrk="0" fontAlgn="base" hangingPunct="0">
              <a:spcBef>
                <a:spcPct val="0"/>
              </a:spcBef>
              <a:spcAft>
                <a:spcPct val="0"/>
              </a:spcAft>
              <a:defRPr sz="2400">
                <a:solidFill>
                  <a:schemeClr val="tx1"/>
                </a:solidFill>
                <a:latin typeface="Helvetica" charset="0"/>
                <a:ea typeface="ＭＳ Ｐゴシック" charset="-128"/>
              </a:defRPr>
            </a:lvl8pPr>
            <a:lvl9pPr marL="1828800" eaLnBrk="0" fontAlgn="base" hangingPunct="0">
              <a:spcBef>
                <a:spcPct val="0"/>
              </a:spcBef>
              <a:spcAft>
                <a:spcPct val="0"/>
              </a:spcAft>
              <a:defRPr sz="2400">
                <a:solidFill>
                  <a:schemeClr val="tx1"/>
                </a:solidFill>
                <a:latin typeface="Helvetica" charset="0"/>
                <a:ea typeface="ＭＳ Ｐゴシック" charset="-128"/>
              </a:defRPr>
            </a:lvl9pPr>
          </a:lstStyle>
          <a:p>
            <a:pPr eaLnBrk="1" hangingPunct="1">
              <a:spcBef>
                <a:spcPct val="50000"/>
              </a:spcBef>
            </a:pPr>
            <a:r>
              <a:rPr lang="en-US" sz="1800" i="1" smtClean="0"/>
              <a:t>Observations </a:t>
            </a:r>
            <a:r>
              <a:rPr lang="en-US" sz="1800" i="1" dirty="0"/>
              <a:t/>
            </a:r>
            <a:br>
              <a:rPr lang="en-US" sz="1800" i="1" dirty="0"/>
            </a:br>
            <a:r>
              <a:rPr lang="en-US" sz="1800" i="1" dirty="0"/>
              <a:t>and ABC Analysis</a:t>
            </a:r>
          </a:p>
        </p:txBody>
      </p:sp>
      <p:sp>
        <p:nvSpPr>
          <p:cNvPr id="23" name="Text Box 28"/>
          <p:cNvSpPr txBox="1">
            <a:spLocks noChangeArrowheads="1"/>
          </p:cNvSpPr>
          <p:nvPr/>
        </p:nvSpPr>
        <p:spPr bwMode="auto">
          <a:xfrm>
            <a:off x="958004" y="3947969"/>
            <a:ext cx="203712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Helvetica" charset="0"/>
                <a:ea typeface="ＭＳ Ｐゴシック" charset="-128"/>
              </a:defRPr>
            </a:lvl1pPr>
            <a:lvl2pPr marL="37931725" indent="-37474525" eaLnBrk="0" hangingPunct="0">
              <a:defRPr sz="2400">
                <a:solidFill>
                  <a:schemeClr val="tx1"/>
                </a:solidFill>
                <a:latin typeface="Helvetica" charset="0"/>
                <a:ea typeface="ＭＳ Ｐゴシック" charset="-128"/>
              </a:defRPr>
            </a:lvl2pPr>
            <a:lvl3pPr eaLnBrk="0" hangingPunct="0">
              <a:defRPr sz="2400">
                <a:solidFill>
                  <a:schemeClr val="tx1"/>
                </a:solidFill>
                <a:latin typeface="Helvetica" charset="0"/>
                <a:ea typeface="ＭＳ Ｐゴシック" charset="-128"/>
              </a:defRPr>
            </a:lvl3pPr>
            <a:lvl4pPr eaLnBrk="0" hangingPunct="0">
              <a:defRPr sz="2400">
                <a:solidFill>
                  <a:schemeClr val="tx1"/>
                </a:solidFill>
                <a:latin typeface="Helvetica" charset="0"/>
                <a:ea typeface="ＭＳ Ｐゴシック" charset="-128"/>
              </a:defRPr>
            </a:lvl4pPr>
            <a:lvl5pPr eaLnBrk="0" hangingPunct="0">
              <a:defRPr sz="2400">
                <a:solidFill>
                  <a:schemeClr val="tx1"/>
                </a:solidFill>
                <a:latin typeface="Helvetica" charset="0"/>
                <a:ea typeface="ＭＳ Ｐゴシック" charset="-128"/>
              </a:defRPr>
            </a:lvl5pPr>
            <a:lvl6pPr marL="457200" eaLnBrk="0" fontAlgn="base" hangingPunct="0">
              <a:spcBef>
                <a:spcPct val="0"/>
              </a:spcBef>
              <a:spcAft>
                <a:spcPct val="0"/>
              </a:spcAft>
              <a:defRPr sz="2400">
                <a:solidFill>
                  <a:schemeClr val="tx1"/>
                </a:solidFill>
                <a:latin typeface="Helvetica" charset="0"/>
                <a:ea typeface="ＭＳ Ｐゴシック" charset="-128"/>
              </a:defRPr>
            </a:lvl6pPr>
            <a:lvl7pPr marL="914400" eaLnBrk="0" fontAlgn="base" hangingPunct="0">
              <a:spcBef>
                <a:spcPct val="0"/>
              </a:spcBef>
              <a:spcAft>
                <a:spcPct val="0"/>
              </a:spcAft>
              <a:defRPr sz="2400">
                <a:solidFill>
                  <a:schemeClr val="tx1"/>
                </a:solidFill>
                <a:latin typeface="Helvetica" charset="0"/>
                <a:ea typeface="ＭＳ Ｐゴシック" charset="-128"/>
              </a:defRPr>
            </a:lvl7pPr>
            <a:lvl8pPr marL="1371600" eaLnBrk="0" fontAlgn="base" hangingPunct="0">
              <a:spcBef>
                <a:spcPct val="0"/>
              </a:spcBef>
              <a:spcAft>
                <a:spcPct val="0"/>
              </a:spcAft>
              <a:defRPr sz="2400">
                <a:solidFill>
                  <a:schemeClr val="tx1"/>
                </a:solidFill>
                <a:latin typeface="Helvetica" charset="0"/>
                <a:ea typeface="ＭＳ Ｐゴシック" charset="-128"/>
              </a:defRPr>
            </a:lvl8pPr>
            <a:lvl9pPr marL="1828800" eaLnBrk="0" fontAlgn="base" hangingPunct="0">
              <a:spcBef>
                <a:spcPct val="0"/>
              </a:spcBef>
              <a:spcAft>
                <a:spcPct val="0"/>
              </a:spcAft>
              <a:defRPr sz="2400">
                <a:solidFill>
                  <a:schemeClr val="tx1"/>
                </a:solidFill>
                <a:latin typeface="Helvetica" charset="0"/>
                <a:ea typeface="ＭＳ Ｐゴシック" charset="-128"/>
              </a:defRPr>
            </a:lvl9pPr>
          </a:lstStyle>
          <a:p>
            <a:pPr eaLnBrk="1" hangingPunct="1">
              <a:spcBef>
                <a:spcPct val="50000"/>
              </a:spcBef>
            </a:pPr>
            <a:r>
              <a:rPr lang="en-US" sz="1800" i="1" dirty="0" smtClean="0"/>
              <a:t>Interviews</a:t>
            </a:r>
            <a:r>
              <a:rPr lang="en-US" sz="1800" i="1" dirty="0"/>
              <a:t>, Questionnaires, </a:t>
            </a:r>
            <a:r>
              <a:rPr lang="en-US" sz="1800" i="1" dirty="0" smtClean="0"/>
              <a:t>Behavior Rating Scale, etc</a:t>
            </a:r>
            <a:r>
              <a:rPr lang="en-US" sz="1800" i="1" dirty="0"/>
              <a:t>.</a:t>
            </a:r>
            <a:r>
              <a:rPr lang="en-US" sz="1800" b="1" dirty="0"/>
              <a:t> </a:t>
            </a:r>
          </a:p>
        </p:txBody>
      </p:sp>
      <p:sp>
        <p:nvSpPr>
          <p:cNvPr id="18" name="Rectangle 2"/>
          <p:cNvSpPr txBox="1">
            <a:spLocks noChangeArrowheads="1"/>
          </p:cNvSpPr>
          <p:nvPr/>
        </p:nvSpPr>
        <p:spPr>
          <a:xfrm>
            <a:off x="685800" y="152400"/>
            <a:ext cx="8305800" cy="914400"/>
          </a:xfrm>
          <a:prstGeom prst="rect">
            <a:avLst/>
          </a:prstGeom>
        </p:spPr>
        <p:txBody>
          <a:bodyPr>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b="1" smtClean="0">
                <a:solidFill>
                  <a:srgbClr val="003399"/>
                </a:solidFill>
                <a:latin typeface="Trebuchet MS" panose="020B0603020202020204" pitchFamily="34" charset="0"/>
              </a:rPr>
              <a:t>Positive Behavior Support as Your MTSS</a:t>
            </a:r>
            <a:endParaRPr lang="en-US" b="1" dirty="0" smtClean="0">
              <a:solidFill>
                <a:srgbClr val="003399"/>
              </a:solidFill>
              <a:latin typeface="Trebuchet MS" panose="020B0603020202020204" pitchFamily="34" charset="0"/>
            </a:endParaRPr>
          </a:p>
        </p:txBody>
      </p:sp>
    </p:spTree>
    <p:extLst>
      <p:ext uri="{BB962C8B-B14F-4D97-AF65-F5344CB8AC3E}">
        <p14:creationId xmlns:p14="http://schemas.microsoft.com/office/powerpoint/2010/main" val="1940896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2" name="Text Box 36"/>
          <p:cNvSpPr txBox="1">
            <a:spLocks noChangeArrowheads="1"/>
          </p:cNvSpPr>
          <p:nvPr/>
        </p:nvSpPr>
        <p:spPr bwMode="auto">
          <a:xfrm>
            <a:off x="3248337" y="1202901"/>
            <a:ext cx="1676400" cy="45397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500" b="1" dirty="0">
              <a:latin typeface="Trebuchet MS" panose="020B0603020202020204" pitchFamily="34" charset="0"/>
            </a:endParaRPr>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81" name="Text Box 80"/>
          <p:cNvSpPr txBox="1">
            <a:spLocks noChangeArrowheads="1"/>
          </p:cNvSpPr>
          <p:nvPr/>
        </p:nvSpPr>
        <p:spPr bwMode="auto">
          <a:xfrm>
            <a:off x="1918487" y="2909242"/>
            <a:ext cx="2362201" cy="1889748"/>
          </a:xfrm>
          <a:prstGeom prst="rect">
            <a:avLst/>
          </a:prstGeom>
          <a:solidFill>
            <a:schemeClr val="bg2">
              <a:lumMod val="75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System </a:t>
            </a:r>
          </a:p>
          <a:p>
            <a:pPr algn="ctr" eaLnBrk="1" hangingPunct="1">
              <a:spcBef>
                <a:spcPct val="15000"/>
              </a:spcBef>
            </a:pPr>
            <a:r>
              <a:rPr lang="en-US" sz="1600" b="1" u="sng" dirty="0"/>
              <a:t>Conversations</a:t>
            </a:r>
          </a:p>
          <a:p>
            <a:pPr algn="ctr" eaLnBrk="1" hangingPunct="1">
              <a:spcBef>
                <a:spcPct val="15000"/>
              </a:spcBef>
            </a:pPr>
            <a:r>
              <a:rPr lang="en-US" sz="1600" dirty="0"/>
              <a:t>Uses process data; evaluates overall effectiveness; does NOT involve discussion of individual students</a:t>
            </a:r>
          </a:p>
        </p:txBody>
      </p:sp>
      <p:sp>
        <p:nvSpPr>
          <p:cNvPr id="121882" name="Text Box 81"/>
          <p:cNvSpPr txBox="1">
            <a:spLocks noChangeArrowheads="1"/>
          </p:cNvSpPr>
          <p:nvPr/>
        </p:nvSpPr>
        <p:spPr bwMode="auto">
          <a:xfrm>
            <a:off x="4351403" y="2934983"/>
            <a:ext cx="2217738" cy="1852815"/>
          </a:xfrm>
          <a:prstGeom prst="rect">
            <a:avLst/>
          </a:prstGeom>
          <a:solidFill>
            <a:schemeClr val="accent1">
              <a:lumMod val="20000"/>
              <a:lumOff val="8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Problem Solving Conversations</a:t>
            </a:r>
            <a:endParaRPr lang="en-US" sz="1600" dirty="0"/>
          </a:p>
          <a:p>
            <a:pPr algn="ctr" eaLnBrk="1" hangingPunct="1">
              <a:spcBef>
                <a:spcPct val="15000"/>
              </a:spcBef>
            </a:pPr>
            <a:r>
              <a:rPr lang="en-US" sz="1600" dirty="0"/>
              <a:t>Matches students to interventions and monitors progress, making adjustments as needed</a:t>
            </a:r>
          </a:p>
        </p:txBody>
      </p:sp>
      <p:sp>
        <p:nvSpPr>
          <p:cNvPr id="41" name="Line 31"/>
          <p:cNvSpPr>
            <a:spLocks noChangeShapeType="1"/>
          </p:cNvSpPr>
          <p:nvPr/>
        </p:nvSpPr>
        <p:spPr bwMode="auto">
          <a:xfrm>
            <a:off x="7732745" y="1994073"/>
            <a:ext cx="0" cy="212680"/>
          </a:xfrm>
          <a:prstGeom prst="line">
            <a:avLst/>
          </a:prstGeom>
          <a:noFill/>
          <a:ln w="9525">
            <a:solidFill>
              <a:schemeClr val="bg1">
                <a:lumMod val="75000"/>
              </a:schemeClr>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3" name="Group 32"/>
          <p:cNvGrpSpPr/>
          <p:nvPr/>
        </p:nvGrpSpPr>
        <p:grpSpPr>
          <a:xfrm rot="1686142">
            <a:off x="3013498" y="4495806"/>
            <a:ext cx="2347106" cy="2196123"/>
            <a:chOff x="1621757" y="2920389"/>
            <a:chExt cx="1788662" cy="1597304"/>
          </a:xfrm>
          <a:effectLst>
            <a:reflection blurRad="6350" stA="52000" endA="300" endPos="35000" dir="5400000" sy="-100000" algn="bl" rotWithShape="0"/>
          </a:effectLst>
        </p:grpSpPr>
        <p:sp>
          <p:nvSpPr>
            <p:cNvPr id="34" name="Freeform 33"/>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rot="19962890">
              <a:off x="1851219" y="3800961"/>
              <a:ext cx="599822" cy="230832"/>
            </a:xfrm>
            <a:prstGeom prst="rect">
              <a:avLst/>
            </a:prstGeom>
            <a:noFill/>
          </p:spPr>
          <p:txBody>
            <a:bodyPr wrap="square" rtlCol="0">
              <a:spAutoFit/>
            </a:bodyPr>
            <a:lstStyle/>
            <a:p>
              <a:pPr algn="ctr"/>
              <a:r>
                <a:rPr lang="en-US" sz="900" b="1" dirty="0" smtClean="0"/>
                <a:t>Systems</a:t>
              </a:r>
            </a:p>
          </p:txBody>
        </p:sp>
        <p:sp>
          <p:nvSpPr>
            <p:cNvPr id="37" name="Freeform 36"/>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rot="20049099">
              <a:off x="2584348" y="3386467"/>
              <a:ext cx="593392" cy="369332"/>
            </a:xfrm>
            <a:prstGeom prst="rect">
              <a:avLst/>
            </a:prstGeom>
            <a:noFill/>
          </p:spPr>
          <p:txBody>
            <a:bodyPr wrap="square" rtlCol="0">
              <a:spAutoFit/>
            </a:bodyPr>
            <a:lstStyle/>
            <a:p>
              <a:pPr algn="ctr"/>
              <a:r>
                <a:rPr lang="en-US" sz="900" b="1" dirty="0" smtClean="0"/>
                <a:t>Problem-Solving</a:t>
              </a:r>
            </a:p>
          </p:txBody>
        </p:sp>
      </p:grpSp>
      <p:sp>
        <p:nvSpPr>
          <p:cNvPr id="31"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cxnSp>
        <p:nvCxnSpPr>
          <p:cNvPr id="30" name="Straight Arrow Connector 29"/>
          <p:cNvCxnSpPr/>
          <p:nvPr/>
        </p:nvCxnSpPr>
        <p:spPr>
          <a:xfrm flipH="1">
            <a:off x="3658615" y="2605812"/>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495800" y="2605812"/>
            <a:ext cx="228600"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Text Box 82"/>
          <p:cNvSpPr txBox="1">
            <a:spLocks noChangeArrowheads="1"/>
          </p:cNvSpPr>
          <p:nvPr/>
        </p:nvSpPr>
        <p:spPr bwMode="auto">
          <a:xfrm>
            <a:off x="1583559" y="1896905"/>
            <a:ext cx="5394258" cy="830997"/>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dirty="0"/>
              <a:t>Identifies targeted student needs, Selects and supports implementation of relevant interventions, and Evaluates interventions’ use</a:t>
            </a:r>
          </a:p>
        </p:txBody>
      </p:sp>
      <p:sp>
        <p:nvSpPr>
          <p:cNvPr id="40" name="Line 31"/>
          <p:cNvSpPr>
            <a:spLocks noChangeShapeType="1"/>
          </p:cNvSpPr>
          <p:nvPr/>
        </p:nvSpPr>
        <p:spPr bwMode="auto">
          <a:xfrm>
            <a:off x="4086537" y="1656871"/>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81450668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81" name="Text Box 80"/>
          <p:cNvSpPr txBox="1">
            <a:spLocks noChangeArrowheads="1"/>
          </p:cNvSpPr>
          <p:nvPr/>
        </p:nvSpPr>
        <p:spPr bwMode="auto">
          <a:xfrm>
            <a:off x="1905000" y="1219200"/>
            <a:ext cx="2362201" cy="1889748"/>
          </a:xfrm>
          <a:prstGeom prst="rect">
            <a:avLst/>
          </a:prstGeom>
          <a:solidFill>
            <a:schemeClr val="bg2">
              <a:lumMod val="75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System </a:t>
            </a:r>
          </a:p>
          <a:p>
            <a:pPr algn="ctr" eaLnBrk="1" hangingPunct="1">
              <a:spcBef>
                <a:spcPct val="15000"/>
              </a:spcBef>
            </a:pPr>
            <a:r>
              <a:rPr lang="en-US" sz="1600" b="1" u="sng" dirty="0"/>
              <a:t>Conversations</a:t>
            </a:r>
          </a:p>
          <a:p>
            <a:pPr algn="ctr" eaLnBrk="1" hangingPunct="1">
              <a:spcBef>
                <a:spcPct val="15000"/>
              </a:spcBef>
            </a:pPr>
            <a:r>
              <a:rPr lang="en-US" sz="1600" dirty="0"/>
              <a:t>Uses process data; evaluates overall effectiveness; does NOT involve discussion of individual students</a:t>
            </a:r>
          </a:p>
        </p:txBody>
      </p:sp>
      <p:sp>
        <p:nvSpPr>
          <p:cNvPr id="121882" name="Text Box 81"/>
          <p:cNvSpPr txBox="1">
            <a:spLocks noChangeArrowheads="1"/>
          </p:cNvSpPr>
          <p:nvPr/>
        </p:nvSpPr>
        <p:spPr bwMode="auto">
          <a:xfrm>
            <a:off x="4337916" y="1244941"/>
            <a:ext cx="2217738" cy="1852815"/>
          </a:xfrm>
          <a:prstGeom prst="rect">
            <a:avLst/>
          </a:prstGeom>
          <a:solidFill>
            <a:schemeClr val="accent1">
              <a:lumMod val="20000"/>
              <a:lumOff val="8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Problem Solving Conversations</a:t>
            </a:r>
            <a:endParaRPr lang="en-US" sz="1600" dirty="0"/>
          </a:p>
          <a:p>
            <a:pPr algn="ctr" eaLnBrk="1" hangingPunct="1">
              <a:spcBef>
                <a:spcPct val="15000"/>
              </a:spcBef>
            </a:pPr>
            <a:r>
              <a:rPr lang="en-US" sz="1600" dirty="0"/>
              <a:t>Matches students to interventions and monitors progress, making adjustments as needed</a:t>
            </a:r>
          </a:p>
        </p:txBody>
      </p:sp>
      <p:sp>
        <p:nvSpPr>
          <p:cNvPr id="41" name="Line 31"/>
          <p:cNvSpPr>
            <a:spLocks noChangeShapeType="1"/>
          </p:cNvSpPr>
          <p:nvPr/>
        </p:nvSpPr>
        <p:spPr bwMode="auto">
          <a:xfrm>
            <a:off x="7732745" y="1994073"/>
            <a:ext cx="0" cy="212680"/>
          </a:xfrm>
          <a:prstGeom prst="line">
            <a:avLst/>
          </a:prstGeom>
          <a:noFill/>
          <a:ln w="9525">
            <a:solidFill>
              <a:schemeClr val="bg1">
                <a:lumMod val="75000"/>
              </a:schemeClr>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3" name="Group 32"/>
          <p:cNvGrpSpPr/>
          <p:nvPr/>
        </p:nvGrpSpPr>
        <p:grpSpPr>
          <a:xfrm rot="1686142">
            <a:off x="3045886" y="2861747"/>
            <a:ext cx="2347106" cy="2196123"/>
            <a:chOff x="1621757" y="2920389"/>
            <a:chExt cx="1788662" cy="1597304"/>
          </a:xfrm>
          <a:effectLst>
            <a:reflection blurRad="6350" stA="52000" endA="300" endPos="35000" dir="5400000" sy="-100000" algn="bl" rotWithShape="0"/>
          </a:effectLst>
        </p:grpSpPr>
        <p:sp>
          <p:nvSpPr>
            <p:cNvPr id="34" name="Freeform 33"/>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rot="19962890">
              <a:off x="1851219" y="3800961"/>
              <a:ext cx="599822" cy="230832"/>
            </a:xfrm>
            <a:prstGeom prst="rect">
              <a:avLst/>
            </a:prstGeom>
            <a:noFill/>
          </p:spPr>
          <p:txBody>
            <a:bodyPr wrap="square" rtlCol="0">
              <a:spAutoFit/>
            </a:bodyPr>
            <a:lstStyle/>
            <a:p>
              <a:pPr algn="ctr"/>
              <a:r>
                <a:rPr lang="en-US" sz="900" b="1" dirty="0" smtClean="0"/>
                <a:t>Systems</a:t>
              </a:r>
            </a:p>
          </p:txBody>
        </p:sp>
        <p:sp>
          <p:nvSpPr>
            <p:cNvPr id="37" name="Freeform 36"/>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rot="20049099">
              <a:off x="2584348" y="3386467"/>
              <a:ext cx="593392" cy="369332"/>
            </a:xfrm>
            <a:prstGeom prst="rect">
              <a:avLst/>
            </a:prstGeom>
            <a:noFill/>
          </p:spPr>
          <p:txBody>
            <a:bodyPr wrap="square" rtlCol="0">
              <a:spAutoFit/>
            </a:bodyPr>
            <a:lstStyle/>
            <a:p>
              <a:pPr algn="ctr"/>
              <a:r>
                <a:rPr lang="en-US" sz="900" b="1" dirty="0" smtClean="0"/>
                <a:t>Problem-Solving</a:t>
              </a:r>
            </a:p>
          </p:txBody>
        </p:sp>
      </p:grpSp>
      <p:sp>
        <p:nvSpPr>
          <p:cNvPr id="31" name="Text Box 2"/>
          <p:cNvSpPr txBox="1">
            <a:spLocks noChangeArrowheads="1"/>
          </p:cNvSpPr>
          <p:nvPr/>
        </p:nvSpPr>
        <p:spPr bwMode="auto">
          <a:xfrm>
            <a:off x="441325" y="152400"/>
            <a:ext cx="8166166" cy="523220"/>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smtClean="0">
                <a:solidFill>
                  <a:schemeClr val="tx2"/>
                </a:solidFill>
                <a:latin typeface="Trebuchet MS" panose="020B0603020202020204" pitchFamily="34" charset="0"/>
              </a:rPr>
              <a:t>Tier 2</a:t>
            </a:r>
            <a:endParaRPr lang="en-US" sz="2800" dirty="0">
              <a:solidFill>
                <a:schemeClr val="tx2"/>
              </a:solidFill>
              <a:latin typeface="Trebuchet MS" panose="020B0603020202020204" pitchFamily="34" charset="0"/>
            </a:endParaRPr>
          </a:p>
        </p:txBody>
      </p:sp>
      <p:cxnSp>
        <p:nvCxnSpPr>
          <p:cNvPr id="18" name="Straight Arrow Connector 17"/>
          <p:cNvCxnSpPr/>
          <p:nvPr/>
        </p:nvCxnSpPr>
        <p:spPr>
          <a:xfrm flipH="1">
            <a:off x="3352800" y="762000"/>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4953000" y="762000"/>
            <a:ext cx="228598"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4191000" y="4953000"/>
            <a:ext cx="2" cy="762000"/>
          </a:xfrm>
          <a:prstGeom prst="straightConnector1">
            <a:avLst/>
          </a:prstGeom>
          <a:ln w="76200" cmpd="sng">
            <a:tailEnd type="arrow"/>
          </a:ln>
        </p:spPr>
        <p:style>
          <a:lnRef idx="1">
            <a:schemeClr val="dk1"/>
          </a:lnRef>
          <a:fillRef idx="0">
            <a:schemeClr val="dk1"/>
          </a:fillRef>
          <a:effectRef idx="0">
            <a:schemeClr val="dk1"/>
          </a:effectRef>
          <a:fontRef idx="minor">
            <a:schemeClr val="tx1"/>
          </a:fontRef>
        </p:style>
      </p:cxnSp>
      <p:sp>
        <p:nvSpPr>
          <p:cNvPr id="25" name="Text Box 82"/>
          <p:cNvSpPr txBox="1">
            <a:spLocks noChangeArrowheads="1"/>
          </p:cNvSpPr>
          <p:nvPr/>
        </p:nvSpPr>
        <p:spPr bwMode="auto">
          <a:xfrm>
            <a:off x="1676400" y="5791200"/>
            <a:ext cx="5394258" cy="523220"/>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2800" b="1" dirty="0" smtClean="0"/>
              <a:t>Check-In / Check –Out (CICO)</a:t>
            </a:r>
            <a:endParaRPr lang="en-US" sz="2800" b="1" dirty="0"/>
          </a:p>
        </p:txBody>
      </p:sp>
    </p:spTree>
    <p:extLst>
      <p:ext uri="{BB962C8B-B14F-4D97-AF65-F5344CB8AC3E}">
        <p14:creationId xmlns:p14="http://schemas.microsoft.com/office/powerpoint/2010/main" val="337281794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2" name="Text Box 36"/>
          <p:cNvSpPr txBox="1">
            <a:spLocks noChangeArrowheads="1"/>
          </p:cNvSpPr>
          <p:nvPr/>
        </p:nvSpPr>
        <p:spPr bwMode="auto">
          <a:xfrm>
            <a:off x="3248337" y="1224352"/>
            <a:ext cx="1676400" cy="45397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500" b="1" dirty="0">
              <a:latin typeface="Trebuchet MS" panose="020B0603020202020204" pitchFamily="34" charset="0"/>
            </a:endParaRPr>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81" name="Text Box 80"/>
          <p:cNvSpPr txBox="1">
            <a:spLocks noChangeArrowheads="1"/>
          </p:cNvSpPr>
          <p:nvPr/>
        </p:nvSpPr>
        <p:spPr bwMode="auto">
          <a:xfrm>
            <a:off x="1918487" y="2909242"/>
            <a:ext cx="2362201" cy="1889748"/>
          </a:xfrm>
          <a:prstGeom prst="rect">
            <a:avLst/>
          </a:prstGeom>
          <a:solidFill>
            <a:schemeClr val="bg2">
              <a:lumMod val="75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System </a:t>
            </a:r>
          </a:p>
          <a:p>
            <a:pPr algn="ctr" eaLnBrk="1" hangingPunct="1">
              <a:spcBef>
                <a:spcPct val="15000"/>
              </a:spcBef>
            </a:pPr>
            <a:r>
              <a:rPr lang="en-US" sz="1600" b="1" u="sng" dirty="0"/>
              <a:t>Conversations</a:t>
            </a:r>
          </a:p>
          <a:p>
            <a:pPr algn="ctr" eaLnBrk="1" hangingPunct="1">
              <a:spcBef>
                <a:spcPct val="15000"/>
              </a:spcBef>
            </a:pPr>
            <a:r>
              <a:rPr lang="en-US" sz="1600" dirty="0"/>
              <a:t>Uses process data; evaluates overall effectiveness; does NOT involve discussion of individual students</a:t>
            </a:r>
          </a:p>
        </p:txBody>
      </p:sp>
      <p:sp>
        <p:nvSpPr>
          <p:cNvPr id="121882" name="Text Box 81"/>
          <p:cNvSpPr txBox="1">
            <a:spLocks noChangeArrowheads="1"/>
          </p:cNvSpPr>
          <p:nvPr/>
        </p:nvSpPr>
        <p:spPr bwMode="auto">
          <a:xfrm>
            <a:off x="4351403" y="2934983"/>
            <a:ext cx="2217738" cy="1852815"/>
          </a:xfrm>
          <a:prstGeom prst="rect">
            <a:avLst/>
          </a:prstGeom>
          <a:solidFill>
            <a:schemeClr val="accent1">
              <a:lumMod val="20000"/>
              <a:lumOff val="80000"/>
              <a:alpha val="80000"/>
            </a:schemeClr>
          </a:solidFill>
          <a:ln w="9525">
            <a:solidFill>
              <a:schemeClr val="bg1">
                <a:lumMod val="50000"/>
              </a:schemeClr>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solidFill>
                  <a:schemeClr val="bg1">
                    <a:lumMod val="65000"/>
                  </a:schemeClr>
                </a:solidFill>
              </a:rPr>
              <a:t>Problem Solving Conversations</a:t>
            </a:r>
            <a:endParaRPr lang="en-US" sz="1600" dirty="0">
              <a:solidFill>
                <a:schemeClr val="bg1">
                  <a:lumMod val="65000"/>
                </a:schemeClr>
              </a:solidFill>
            </a:endParaRPr>
          </a:p>
          <a:p>
            <a:pPr algn="ctr" eaLnBrk="1" hangingPunct="1">
              <a:spcBef>
                <a:spcPct val="15000"/>
              </a:spcBef>
            </a:pPr>
            <a:r>
              <a:rPr lang="en-US" sz="1600" dirty="0">
                <a:solidFill>
                  <a:schemeClr val="bg1">
                    <a:lumMod val="65000"/>
                  </a:schemeClr>
                </a:solidFill>
              </a:rPr>
              <a:t>Matches students to interventions and monitors progress, making adjustments as needed</a:t>
            </a:r>
          </a:p>
        </p:txBody>
      </p:sp>
      <p:sp>
        <p:nvSpPr>
          <p:cNvPr id="41" name="Line 31"/>
          <p:cNvSpPr>
            <a:spLocks noChangeShapeType="1"/>
          </p:cNvSpPr>
          <p:nvPr/>
        </p:nvSpPr>
        <p:spPr bwMode="auto">
          <a:xfrm>
            <a:off x="7732745" y="1994073"/>
            <a:ext cx="0" cy="212680"/>
          </a:xfrm>
          <a:prstGeom prst="line">
            <a:avLst/>
          </a:prstGeom>
          <a:noFill/>
          <a:ln w="9525">
            <a:solidFill>
              <a:schemeClr val="bg1">
                <a:lumMod val="75000"/>
              </a:schemeClr>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3" name="Group 32"/>
          <p:cNvGrpSpPr/>
          <p:nvPr/>
        </p:nvGrpSpPr>
        <p:grpSpPr>
          <a:xfrm rot="1686142">
            <a:off x="3013498" y="4495806"/>
            <a:ext cx="2347106" cy="2196123"/>
            <a:chOff x="1621757" y="2920389"/>
            <a:chExt cx="1788662" cy="1597304"/>
          </a:xfrm>
          <a:effectLst>
            <a:reflection blurRad="6350" stA="52000" endA="300" endPos="35000" dir="5400000" sy="-100000" algn="bl" rotWithShape="0"/>
          </a:effectLst>
        </p:grpSpPr>
        <p:sp>
          <p:nvSpPr>
            <p:cNvPr id="34" name="Freeform 33"/>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rot="19962890">
              <a:off x="1851219" y="3800961"/>
              <a:ext cx="599822" cy="230832"/>
            </a:xfrm>
            <a:prstGeom prst="rect">
              <a:avLst/>
            </a:prstGeom>
            <a:noFill/>
          </p:spPr>
          <p:txBody>
            <a:bodyPr wrap="square" rtlCol="0">
              <a:spAutoFit/>
            </a:bodyPr>
            <a:lstStyle/>
            <a:p>
              <a:pPr algn="ctr"/>
              <a:r>
                <a:rPr lang="en-US" sz="900" b="1" dirty="0" smtClean="0"/>
                <a:t>Systems</a:t>
              </a:r>
            </a:p>
          </p:txBody>
        </p:sp>
        <p:sp>
          <p:nvSpPr>
            <p:cNvPr id="37" name="Freeform 36"/>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alpha val="80000"/>
              </a:schemeClr>
            </a:solidFill>
            <a:ln w="571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rot="20049099">
              <a:off x="2584348" y="3436820"/>
              <a:ext cx="593392" cy="268626"/>
            </a:xfrm>
            <a:prstGeom prst="rect">
              <a:avLst/>
            </a:prstGeom>
            <a:noFill/>
          </p:spPr>
          <p:txBody>
            <a:bodyPr wrap="square" rtlCol="0">
              <a:spAutoFit/>
            </a:bodyPr>
            <a:lstStyle/>
            <a:p>
              <a:pPr algn="ctr"/>
              <a:r>
                <a:rPr lang="en-US" sz="900" b="1" dirty="0" smtClean="0">
                  <a:solidFill>
                    <a:schemeClr val="bg1">
                      <a:lumMod val="65000"/>
                    </a:schemeClr>
                  </a:solidFill>
                </a:rPr>
                <a:t>Problem-Solving</a:t>
              </a:r>
            </a:p>
          </p:txBody>
        </p:sp>
      </p:grpSp>
      <p:sp>
        <p:nvSpPr>
          <p:cNvPr id="31"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cxnSp>
        <p:nvCxnSpPr>
          <p:cNvPr id="30" name="Straight Arrow Connector 29"/>
          <p:cNvCxnSpPr/>
          <p:nvPr/>
        </p:nvCxnSpPr>
        <p:spPr>
          <a:xfrm flipH="1">
            <a:off x="3658615" y="2605812"/>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495800" y="2605812"/>
            <a:ext cx="228600"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Text Box 82"/>
          <p:cNvSpPr txBox="1">
            <a:spLocks noChangeArrowheads="1"/>
          </p:cNvSpPr>
          <p:nvPr/>
        </p:nvSpPr>
        <p:spPr bwMode="auto">
          <a:xfrm>
            <a:off x="1616141" y="1873859"/>
            <a:ext cx="5394258" cy="830997"/>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dirty="0"/>
              <a:t>Identifies targeted student needs, Selects and supports implementation of relevant interventions, and Evaluates interventions’ use</a:t>
            </a:r>
          </a:p>
        </p:txBody>
      </p:sp>
      <p:sp>
        <p:nvSpPr>
          <p:cNvPr id="40" name="Line 31"/>
          <p:cNvSpPr>
            <a:spLocks noChangeShapeType="1"/>
          </p:cNvSpPr>
          <p:nvPr/>
        </p:nvSpPr>
        <p:spPr bwMode="auto">
          <a:xfrm>
            <a:off x="4115424" y="1678322"/>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68796989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442" y="1524000"/>
            <a:ext cx="6664184" cy="5334000"/>
          </a:xfrm>
        </p:spPr>
        <p:txBody>
          <a:bodyPr>
            <a:normAutofit fontScale="92500"/>
          </a:bodyPr>
          <a:lstStyle/>
          <a:p>
            <a:pPr>
              <a:buClr>
                <a:schemeClr val="tx2">
                  <a:lumMod val="50000"/>
                </a:schemeClr>
              </a:buClr>
            </a:pPr>
            <a:r>
              <a:rPr lang="en-US" sz="2600" dirty="0" smtClean="0"/>
              <a:t>Examining </a:t>
            </a:r>
            <a:r>
              <a:rPr lang="en-US" sz="2600" dirty="0"/>
              <a:t>&amp; addressing gaps in available Tier 2 </a:t>
            </a:r>
            <a:r>
              <a:rPr lang="en-US" sz="2600" dirty="0" smtClean="0"/>
              <a:t>interventions </a:t>
            </a:r>
          </a:p>
          <a:p>
            <a:pPr>
              <a:buClr>
                <a:schemeClr val="tx2">
                  <a:lumMod val="50000"/>
                </a:schemeClr>
              </a:buClr>
            </a:pPr>
            <a:endParaRPr lang="en-US" sz="2600" dirty="0"/>
          </a:p>
          <a:p>
            <a:pPr>
              <a:buClr>
                <a:schemeClr val="tx2">
                  <a:lumMod val="50000"/>
                </a:schemeClr>
              </a:buClr>
            </a:pPr>
            <a:r>
              <a:rPr lang="en-US" sz="2600" dirty="0" smtClean="0"/>
              <a:t>Identifying interventions for implementation and that need refinement </a:t>
            </a:r>
            <a:r>
              <a:rPr lang="en-US" sz="2600" b="1" dirty="0" smtClean="0">
                <a:solidFill>
                  <a:srgbClr val="0070C0"/>
                </a:solidFill>
              </a:rPr>
              <a:t>*</a:t>
            </a:r>
          </a:p>
          <a:p>
            <a:pPr>
              <a:buClr>
                <a:schemeClr val="tx2">
                  <a:lumMod val="50000"/>
                </a:schemeClr>
              </a:buClr>
            </a:pPr>
            <a:endParaRPr lang="en-US" sz="2600" dirty="0" smtClean="0"/>
          </a:p>
          <a:p>
            <a:pPr>
              <a:buClr>
                <a:schemeClr val="tx2">
                  <a:lumMod val="50000"/>
                </a:schemeClr>
              </a:buClr>
            </a:pPr>
            <a:r>
              <a:rPr lang="en-US" sz="2600" dirty="0" smtClean="0"/>
              <a:t>Determining percent </a:t>
            </a:r>
            <a:r>
              <a:rPr lang="en-US" sz="2600" dirty="0"/>
              <a:t>of students successful in group </a:t>
            </a:r>
            <a:r>
              <a:rPr lang="en-US" sz="2600" dirty="0" smtClean="0"/>
              <a:t>interventions</a:t>
            </a:r>
            <a:r>
              <a:rPr lang="en-US" sz="2600" b="1" dirty="0" smtClean="0">
                <a:solidFill>
                  <a:srgbClr val="0070C0"/>
                </a:solidFill>
              </a:rPr>
              <a:t>*</a:t>
            </a:r>
          </a:p>
          <a:p>
            <a:pPr>
              <a:buClr>
                <a:schemeClr val="tx2">
                  <a:lumMod val="50000"/>
                </a:schemeClr>
              </a:buClr>
            </a:pPr>
            <a:endParaRPr lang="en-US" sz="2600" dirty="0" smtClean="0"/>
          </a:p>
          <a:p>
            <a:pPr>
              <a:buClr>
                <a:schemeClr val="tx2">
                  <a:lumMod val="50000"/>
                </a:schemeClr>
              </a:buClr>
            </a:pPr>
            <a:r>
              <a:rPr lang="en-US" sz="2600" dirty="0"/>
              <a:t>Identifying students for problem solving </a:t>
            </a:r>
            <a:r>
              <a:rPr lang="en-US" sz="2600" dirty="0" smtClean="0"/>
              <a:t>conversations</a:t>
            </a:r>
            <a:r>
              <a:rPr lang="en-US" sz="2600" b="1" i="1" dirty="0" smtClean="0">
                <a:solidFill>
                  <a:srgbClr val="0070C0"/>
                </a:solidFill>
              </a:rPr>
              <a:t>*</a:t>
            </a:r>
            <a:endParaRPr lang="en-US" sz="2600" b="1" i="1" dirty="0">
              <a:solidFill>
                <a:srgbClr val="0070C0"/>
              </a:solidFill>
            </a:endParaRPr>
          </a:p>
          <a:p>
            <a:endParaRPr lang="en-US" dirty="0" smtClean="0"/>
          </a:p>
          <a:p>
            <a:pPr marL="777240" lvl="2" indent="0">
              <a:buNone/>
            </a:pPr>
            <a:r>
              <a:rPr lang="en-US" sz="2000" b="1" i="1" dirty="0" smtClean="0">
                <a:solidFill>
                  <a:srgbClr val="0070C0"/>
                </a:solidFill>
              </a:rPr>
              <a:t>* Data will guide yours systems team in these activities</a:t>
            </a:r>
            <a:r>
              <a:rPr lang="en-US" b="1" i="1" dirty="0" smtClean="0">
                <a:solidFill>
                  <a:srgbClr val="0070C0"/>
                </a:solidFill>
              </a:rPr>
              <a:t>.</a:t>
            </a:r>
            <a:endParaRPr lang="en-US" b="1" i="1" dirty="0">
              <a:solidFill>
                <a:srgbClr val="0070C0"/>
              </a:solidFill>
            </a:endParaRPr>
          </a:p>
          <a:p>
            <a:endParaRPr lang="en-US" dirty="0" smtClean="0"/>
          </a:p>
          <a:p>
            <a:endParaRPr lang="en-US" dirty="0"/>
          </a:p>
          <a:p>
            <a:endParaRPr lang="en-US" dirty="0"/>
          </a:p>
        </p:txBody>
      </p:sp>
      <p:sp>
        <p:nvSpPr>
          <p:cNvPr id="10" name="Title 1"/>
          <p:cNvSpPr txBox="1">
            <a:spLocks/>
          </p:cNvSpPr>
          <p:nvPr/>
        </p:nvSpPr>
        <p:spPr>
          <a:xfrm>
            <a:off x="266005" y="351312"/>
            <a:ext cx="8534400" cy="715488"/>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latin typeface="Trebuchet MS" panose="020B0603020202020204" pitchFamily="34" charset="0"/>
              </a:rPr>
              <a:t>Outcomes</a:t>
            </a:r>
            <a:endParaRPr lang="en-US" sz="3000" b="1" dirty="0">
              <a:latin typeface="Trebuchet MS" panose="020B0603020202020204" pitchFamily="34" charset="0"/>
            </a:endParaRPr>
          </a:p>
        </p:txBody>
      </p:sp>
      <p:grpSp>
        <p:nvGrpSpPr>
          <p:cNvPr id="5" name="Group 4"/>
          <p:cNvGrpSpPr/>
          <p:nvPr/>
        </p:nvGrpSpPr>
        <p:grpSpPr>
          <a:xfrm>
            <a:off x="7010400" y="228600"/>
            <a:ext cx="2133600" cy="2133600"/>
            <a:chOff x="3106502" y="479809"/>
            <a:chExt cx="1389302" cy="1653488"/>
          </a:xfrm>
        </p:grpSpPr>
        <p:sp>
          <p:nvSpPr>
            <p:cNvPr id="6" name="Freeform 5"/>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49032">
              <a:off x="3408371" y="1136038"/>
              <a:ext cx="787094" cy="701247"/>
            </a:xfrm>
            <a:prstGeom prst="rect">
              <a:avLst/>
            </a:prstGeom>
            <a:noFill/>
          </p:spPr>
          <p:txBody>
            <a:bodyPr wrap="square" rtlCol="0">
              <a:spAutoFit/>
            </a:bodyPr>
            <a:lstStyle/>
            <a:p>
              <a:pPr algn="ctr"/>
              <a:r>
                <a:rPr lang="en-US" b="1" dirty="0" smtClean="0"/>
                <a:t>Systems</a:t>
              </a:r>
            </a:p>
          </p:txBody>
        </p:sp>
      </p:grpSp>
    </p:spTree>
    <p:extLst>
      <p:ext uri="{BB962C8B-B14F-4D97-AF65-F5344CB8AC3E}">
        <p14:creationId xmlns:p14="http://schemas.microsoft.com/office/powerpoint/2010/main" val="3314568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131" y="1600200"/>
            <a:ext cx="8242364" cy="5257800"/>
          </a:xfrm>
        </p:spPr>
        <p:txBody>
          <a:bodyPr>
            <a:normAutofit fontScale="70000" lnSpcReduction="20000"/>
          </a:bodyPr>
          <a:lstStyle/>
          <a:p>
            <a:pPr marL="114300" indent="0">
              <a:buClr>
                <a:schemeClr val="tx2"/>
              </a:buClr>
              <a:buNone/>
            </a:pPr>
            <a:r>
              <a:rPr lang="en-US" sz="3600" b="1" dirty="0" smtClean="0"/>
              <a:t>Team Operating Procedures (Logistics)</a:t>
            </a:r>
          </a:p>
          <a:p>
            <a:pPr lvl="1"/>
            <a:r>
              <a:rPr lang="en-US" sz="3300" dirty="0" smtClean="0"/>
              <a:t>Monthly meeting schedule</a:t>
            </a:r>
          </a:p>
          <a:p>
            <a:pPr lvl="1"/>
            <a:r>
              <a:rPr lang="en-US" sz="3300" dirty="0" smtClean="0"/>
              <a:t>Agenda, minutes, and use of meeting roles</a:t>
            </a:r>
          </a:p>
          <a:p>
            <a:pPr marL="114300" indent="0">
              <a:buClr>
                <a:schemeClr val="tx2"/>
              </a:buClr>
              <a:buNone/>
            </a:pPr>
            <a:r>
              <a:rPr lang="en-US" sz="3600" b="1" dirty="0" smtClean="0"/>
              <a:t>System Set up Activities</a:t>
            </a:r>
          </a:p>
          <a:p>
            <a:pPr lvl="1"/>
            <a:r>
              <a:rPr lang="en-US" sz="3300" dirty="0"/>
              <a:t>Develop process for identifying students for Tier 2 support</a:t>
            </a:r>
          </a:p>
          <a:p>
            <a:pPr lvl="2"/>
            <a:r>
              <a:rPr lang="en-US" sz="3300" dirty="0"/>
              <a:t>Request for assistance </a:t>
            </a:r>
          </a:p>
          <a:p>
            <a:pPr lvl="2"/>
            <a:r>
              <a:rPr lang="en-US" sz="3300" dirty="0"/>
              <a:t>Forms &amp; data rules</a:t>
            </a:r>
          </a:p>
          <a:p>
            <a:pPr marL="114300" indent="0">
              <a:buClr>
                <a:schemeClr val="tx2"/>
              </a:buClr>
              <a:buNone/>
            </a:pPr>
            <a:r>
              <a:rPr lang="en-US" sz="3600" b="1" dirty="0" smtClean="0"/>
              <a:t>Staffing </a:t>
            </a:r>
          </a:p>
          <a:p>
            <a:pPr lvl="1"/>
            <a:r>
              <a:rPr lang="en-US" sz="3600" dirty="0"/>
              <a:t>Identification of coordinators &amp; facilitators of existing interventions</a:t>
            </a:r>
          </a:p>
          <a:p>
            <a:pPr lvl="1"/>
            <a:r>
              <a:rPr lang="en-US" sz="3600" dirty="0"/>
              <a:t>Identification of coordinators &amp; facilitators of new </a:t>
            </a:r>
            <a:r>
              <a:rPr lang="en-US" sz="3600" dirty="0" smtClean="0"/>
              <a:t>interventions</a:t>
            </a:r>
            <a:endParaRPr lang="en-US" sz="3600" b="1" dirty="0" smtClean="0"/>
          </a:p>
          <a:p>
            <a:pPr marL="114300" indent="0">
              <a:buClr>
                <a:schemeClr val="tx2"/>
              </a:buClr>
              <a:buNone/>
            </a:pPr>
            <a:r>
              <a:rPr lang="en-US" sz="3600" b="1" dirty="0" smtClean="0"/>
              <a:t>Communication:</a:t>
            </a:r>
          </a:p>
          <a:p>
            <a:pPr lvl="1"/>
            <a:r>
              <a:rPr lang="en-US" sz="3400" dirty="0" smtClean="0"/>
              <a:t>with staff, student, families</a:t>
            </a:r>
            <a:endParaRPr lang="en-US" dirty="0" smtClean="0"/>
          </a:p>
          <a:p>
            <a:pPr marL="571500" indent="-457200">
              <a:buFont typeface="+mj-lt"/>
              <a:buAutoNum type="arabicParenR"/>
            </a:pPr>
            <a:endParaRPr lang="en-US" dirty="0" smtClean="0"/>
          </a:p>
          <a:p>
            <a:pPr marL="571500" indent="-457200">
              <a:buFont typeface="+mj-lt"/>
              <a:buAutoNum type="arabicParenR"/>
            </a:pPr>
            <a:endParaRPr lang="en-US" dirty="0"/>
          </a:p>
        </p:txBody>
      </p:sp>
      <p:sp>
        <p:nvSpPr>
          <p:cNvPr id="8" name="Title 1"/>
          <p:cNvSpPr txBox="1">
            <a:spLocks/>
          </p:cNvSpPr>
          <p:nvPr/>
        </p:nvSpPr>
        <p:spPr>
          <a:xfrm>
            <a:off x="253305" y="351312"/>
            <a:ext cx="8534400" cy="867888"/>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latin typeface="Trebuchet MS" panose="020B0603020202020204" pitchFamily="34" charset="0"/>
              </a:rPr>
              <a:t>The Logistics and Set - Up</a:t>
            </a:r>
            <a:endParaRPr lang="en-US" sz="3000" b="1" dirty="0">
              <a:latin typeface="Trebuchet MS" panose="020B0603020202020204" pitchFamily="34" charset="0"/>
            </a:endParaRPr>
          </a:p>
        </p:txBody>
      </p:sp>
      <p:grpSp>
        <p:nvGrpSpPr>
          <p:cNvPr id="9" name="Group 8"/>
          <p:cNvGrpSpPr/>
          <p:nvPr/>
        </p:nvGrpSpPr>
        <p:grpSpPr>
          <a:xfrm>
            <a:off x="7010400" y="228600"/>
            <a:ext cx="2133600" cy="2133600"/>
            <a:chOff x="3106502" y="479809"/>
            <a:chExt cx="1389302" cy="1653488"/>
          </a:xfrm>
        </p:grpSpPr>
        <p:sp>
          <p:nvSpPr>
            <p:cNvPr id="10" name="Freeform 9"/>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49032">
              <a:off x="3408371" y="1136038"/>
              <a:ext cx="787094" cy="701247"/>
            </a:xfrm>
            <a:prstGeom prst="rect">
              <a:avLst/>
            </a:prstGeom>
            <a:noFill/>
          </p:spPr>
          <p:txBody>
            <a:bodyPr wrap="square" rtlCol="0">
              <a:spAutoFit/>
            </a:bodyPr>
            <a:lstStyle/>
            <a:p>
              <a:pPr algn="ctr"/>
              <a:r>
                <a:rPr lang="en-US" b="1" dirty="0" smtClean="0"/>
                <a:t>Systems</a:t>
              </a:r>
            </a:p>
          </p:txBody>
        </p:sp>
      </p:grpSp>
    </p:spTree>
    <p:extLst>
      <p:ext uri="{BB962C8B-B14F-4D97-AF65-F5344CB8AC3E}">
        <p14:creationId xmlns:p14="http://schemas.microsoft.com/office/powerpoint/2010/main" val="3520735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131" y="2057400"/>
            <a:ext cx="8242364" cy="4800600"/>
          </a:xfrm>
        </p:spPr>
        <p:txBody>
          <a:bodyPr>
            <a:normAutofit/>
          </a:bodyPr>
          <a:lstStyle/>
          <a:p>
            <a:pPr marL="114300" indent="0">
              <a:buClr>
                <a:schemeClr val="tx2"/>
              </a:buClr>
              <a:buNone/>
            </a:pPr>
            <a:r>
              <a:rPr lang="en-US" sz="2500" b="1" dirty="0" smtClean="0"/>
              <a:t>Your Interventions</a:t>
            </a:r>
          </a:p>
          <a:p>
            <a:pPr lvl="1">
              <a:buClr>
                <a:schemeClr val="tx2"/>
              </a:buClr>
            </a:pPr>
            <a:r>
              <a:rPr lang="en-US" sz="2500" dirty="0" smtClean="0"/>
              <a:t>Relationship- and Skill-Building</a:t>
            </a:r>
          </a:p>
          <a:p>
            <a:pPr marL="114300" indent="0">
              <a:buClr>
                <a:schemeClr val="tx2"/>
              </a:buClr>
              <a:buNone/>
            </a:pPr>
            <a:endParaRPr lang="en-US" sz="2500" b="1" dirty="0" smtClean="0"/>
          </a:p>
          <a:p>
            <a:pPr marL="114300" indent="0">
              <a:buClr>
                <a:schemeClr val="tx2"/>
              </a:buClr>
              <a:buNone/>
            </a:pPr>
            <a:r>
              <a:rPr lang="en-US" sz="2500" b="1" dirty="0" smtClean="0"/>
              <a:t>Measurement and Evaluation:</a:t>
            </a:r>
          </a:p>
          <a:p>
            <a:pPr lvl="1"/>
            <a:r>
              <a:rPr lang="en-US" sz="2500" dirty="0" smtClean="0"/>
              <a:t>Of the Intervention’s Use and Fidelity</a:t>
            </a:r>
          </a:p>
          <a:p>
            <a:pPr marL="571500" indent="-457200">
              <a:buFont typeface="+mj-lt"/>
              <a:buAutoNum type="arabicParenR"/>
            </a:pPr>
            <a:endParaRPr lang="en-US" dirty="0" smtClean="0"/>
          </a:p>
          <a:p>
            <a:pPr marL="571500" indent="-457200">
              <a:buFont typeface="+mj-lt"/>
              <a:buAutoNum type="arabicParenR"/>
            </a:pPr>
            <a:endParaRPr lang="en-US" dirty="0"/>
          </a:p>
        </p:txBody>
      </p:sp>
      <p:sp>
        <p:nvSpPr>
          <p:cNvPr id="8" name="Title 1"/>
          <p:cNvSpPr txBox="1">
            <a:spLocks/>
          </p:cNvSpPr>
          <p:nvPr/>
        </p:nvSpPr>
        <p:spPr>
          <a:xfrm>
            <a:off x="253305" y="351312"/>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i="1" dirty="0" smtClean="0">
                <a:latin typeface="Trebuchet MS" panose="020B0603020202020204" pitchFamily="34" charset="0"/>
              </a:rPr>
              <a:t>Additional Tier 2 System </a:t>
            </a:r>
          </a:p>
          <a:p>
            <a:pPr fontAlgn="auto">
              <a:spcAft>
                <a:spcPts val="0"/>
              </a:spcAft>
            </a:pPr>
            <a:r>
              <a:rPr lang="en-US" sz="3200" b="1" i="1" dirty="0" smtClean="0">
                <a:latin typeface="Trebuchet MS" panose="020B0603020202020204" pitchFamily="34" charset="0"/>
              </a:rPr>
              <a:t>Conversations</a:t>
            </a:r>
            <a:endParaRPr lang="en-US" sz="3000" b="1" dirty="0">
              <a:latin typeface="Trebuchet MS" panose="020B0603020202020204" pitchFamily="34" charset="0"/>
            </a:endParaRPr>
          </a:p>
        </p:txBody>
      </p:sp>
      <p:sp>
        <p:nvSpPr>
          <p:cNvPr id="4" name="Down Arrow 3"/>
          <p:cNvSpPr/>
          <p:nvPr/>
        </p:nvSpPr>
        <p:spPr>
          <a:xfrm>
            <a:off x="4343400" y="4876800"/>
            <a:ext cx="3433939" cy="198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Coming</a:t>
            </a:r>
          </a:p>
          <a:p>
            <a:pPr algn="ctr"/>
            <a:r>
              <a:rPr lang="en-US" sz="2800" b="1" dirty="0" smtClean="0"/>
              <a:t>Soon</a:t>
            </a:r>
            <a:endParaRPr lang="en-US" sz="2800" b="1" dirty="0"/>
          </a:p>
        </p:txBody>
      </p:sp>
      <p:grpSp>
        <p:nvGrpSpPr>
          <p:cNvPr id="9" name="Group 8"/>
          <p:cNvGrpSpPr/>
          <p:nvPr/>
        </p:nvGrpSpPr>
        <p:grpSpPr>
          <a:xfrm>
            <a:off x="7010400" y="228600"/>
            <a:ext cx="2133600" cy="2133600"/>
            <a:chOff x="3106502" y="479809"/>
            <a:chExt cx="1389302" cy="1653488"/>
          </a:xfrm>
        </p:grpSpPr>
        <p:sp>
          <p:nvSpPr>
            <p:cNvPr id="10" name="Freeform 9"/>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49032">
              <a:off x="3408371" y="1136038"/>
              <a:ext cx="787094" cy="701247"/>
            </a:xfrm>
            <a:prstGeom prst="rect">
              <a:avLst/>
            </a:prstGeom>
            <a:noFill/>
          </p:spPr>
          <p:txBody>
            <a:bodyPr wrap="square" rtlCol="0">
              <a:spAutoFit/>
            </a:bodyPr>
            <a:lstStyle/>
            <a:p>
              <a:pPr algn="ctr"/>
              <a:r>
                <a:rPr lang="en-US" b="1" dirty="0" smtClean="0"/>
                <a:t>Systems</a:t>
              </a:r>
            </a:p>
          </p:txBody>
        </p:sp>
      </p:grpSp>
    </p:spTree>
    <p:extLst>
      <p:ext uri="{BB962C8B-B14F-4D97-AF65-F5344CB8AC3E}">
        <p14:creationId xmlns:p14="http://schemas.microsoft.com/office/powerpoint/2010/main" val="2082508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3305" y="351312"/>
            <a:ext cx="8534400" cy="1031274"/>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3200" b="1" dirty="0" smtClean="0">
                <a:latin typeface="Trebuchet MS" panose="020B0603020202020204" pitchFamily="34" charset="0"/>
              </a:rPr>
              <a:t>Determine Team </a:t>
            </a:r>
            <a:r>
              <a:rPr lang="en-US" sz="3200" b="1" dirty="0">
                <a:latin typeface="Trebuchet MS" panose="020B0603020202020204" pitchFamily="34" charset="0"/>
              </a:rPr>
              <a:t>Operating </a:t>
            </a:r>
            <a:endParaRPr lang="en-US" sz="3200" b="1" dirty="0" smtClean="0">
              <a:latin typeface="Trebuchet MS" panose="020B0603020202020204" pitchFamily="34" charset="0"/>
            </a:endParaRPr>
          </a:p>
          <a:p>
            <a:pPr marL="114300">
              <a:buClr>
                <a:schemeClr val="tx2"/>
              </a:buClr>
            </a:pPr>
            <a:r>
              <a:rPr lang="en-US" sz="3200" b="1" dirty="0" smtClean="0">
                <a:latin typeface="Trebuchet MS" panose="020B0603020202020204" pitchFamily="34" charset="0"/>
              </a:rPr>
              <a:t>Procedures… </a:t>
            </a:r>
          </a:p>
        </p:txBody>
      </p:sp>
      <p:sp>
        <p:nvSpPr>
          <p:cNvPr id="4" name="Rectangle 3"/>
          <p:cNvSpPr/>
          <p:nvPr/>
        </p:nvSpPr>
        <p:spPr>
          <a:xfrm>
            <a:off x="165164" y="2086834"/>
            <a:ext cx="8534400" cy="3330464"/>
          </a:xfrm>
          <a:prstGeom prst="rect">
            <a:avLst/>
          </a:prstGeom>
        </p:spPr>
        <p:txBody>
          <a:bodyPr wrap="square">
            <a:spAutoFit/>
          </a:bodyPr>
          <a:lstStyle/>
          <a:p>
            <a:pPr marL="1485900" lvl="2" indent="-571500">
              <a:lnSpc>
                <a:spcPct val="150000"/>
              </a:lnSpc>
              <a:buFont typeface="Arial" panose="020B0604020202020204" pitchFamily="34" charset="0"/>
              <a:buChar char="•"/>
            </a:pPr>
            <a:r>
              <a:rPr lang="en-US" sz="3600" dirty="0" smtClean="0">
                <a:latin typeface="+mn-lt"/>
              </a:rPr>
              <a:t>Monthly </a:t>
            </a:r>
            <a:r>
              <a:rPr lang="en-US" sz="3600" dirty="0">
                <a:latin typeface="+mn-lt"/>
              </a:rPr>
              <a:t>meeting schedule</a:t>
            </a:r>
          </a:p>
          <a:p>
            <a:pPr marL="1485900" lvl="2" indent="-571500">
              <a:lnSpc>
                <a:spcPct val="150000"/>
              </a:lnSpc>
              <a:buFont typeface="Arial" panose="020B0604020202020204" pitchFamily="34" charset="0"/>
              <a:buChar char="•"/>
            </a:pPr>
            <a:r>
              <a:rPr lang="en-US" sz="3600" dirty="0">
                <a:latin typeface="+mn-lt"/>
              </a:rPr>
              <a:t>Agenda &amp; minutes</a:t>
            </a:r>
          </a:p>
          <a:p>
            <a:pPr marL="1485900" lvl="2" indent="-571500">
              <a:lnSpc>
                <a:spcPct val="150000"/>
              </a:lnSpc>
              <a:buFont typeface="Arial" panose="020B0604020202020204" pitchFamily="34" charset="0"/>
              <a:buChar char="•"/>
            </a:pPr>
            <a:r>
              <a:rPr lang="en-US" sz="3600" dirty="0">
                <a:latin typeface="+mn-lt"/>
              </a:rPr>
              <a:t>Use of meeting </a:t>
            </a:r>
            <a:r>
              <a:rPr lang="en-US" sz="3600" dirty="0" smtClean="0">
                <a:latin typeface="+mn-lt"/>
              </a:rPr>
              <a:t>roles</a:t>
            </a:r>
          </a:p>
          <a:p>
            <a:pPr marL="1485900" lvl="2" indent="-571500">
              <a:lnSpc>
                <a:spcPct val="150000"/>
              </a:lnSpc>
              <a:buFont typeface="Arial" panose="020B0604020202020204" pitchFamily="34" charset="0"/>
              <a:buChar char="•"/>
            </a:pPr>
            <a:r>
              <a:rPr lang="en-US" sz="3600" dirty="0" smtClean="0">
                <a:latin typeface="+mn-lt"/>
              </a:rPr>
              <a:t>Current Action Plan</a:t>
            </a:r>
            <a:endParaRPr lang="en-US" dirty="0">
              <a:latin typeface="+mn-lt"/>
            </a:endParaRPr>
          </a:p>
        </p:txBody>
      </p:sp>
      <p:grpSp>
        <p:nvGrpSpPr>
          <p:cNvPr id="9" name="Group 8"/>
          <p:cNvGrpSpPr/>
          <p:nvPr/>
        </p:nvGrpSpPr>
        <p:grpSpPr>
          <a:xfrm>
            <a:off x="7010400" y="228600"/>
            <a:ext cx="2133600" cy="2133600"/>
            <a:chOff x="3106502" y="479809"/>
            <a:chExt cx="1389302" cy="1653488"/>
          </a:xfrm>
        </p:grpSpPr>
        <p:sp>
          <p:nvSpPr>
            <p:cNvPr id="10" name="Freeform 9"/>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49032">
              <a:off x="3408371" y="1136038"/>
              <a:ext cx="787094" cy="701247"/>
            </a:xfrm>
            <a:prstGeom prst="rect">
              <a:avLst/>
            </a:prstGeom>
            <a:noFill/>
          </p:spPr>
          <p:txBody>
            <a:bodyPr wrap="square" rtlCol="0">
              <a:spAutoFit/>
            </a:bodyPr>
            <a:lstStyle/>
            <a:p>
              <a:pPr algn="ctr"/>
              <a:r>
                <a:rPr lang="en-US" b="1" dirty="0" smtClean="0"/>
                <a:t>Systems</a:t>
              </a:r>
            </a:p>
          </p:txBody>
        </p:sp>
      </p:grpSp>
    </p:spTree>
    <p:extLst>
      <p:ext uri="{BB962C8B-B14F-4D97-AF65-F5344CB8AC3E}">
        <p14:creationId xmlns:p14="http://schemas.microsoft.com/office/powerpoint/2010/main" val="3346871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685800" y="1600200"/>
            <a:ext cx="6324600" cy="4495800"/>
          </a:xfrm>
          <a:solidFill>
            <a:schemeClr val="tx2">
              <a:lumMod val="20000"/>
              <a:lumOff val="80000"/>
            </a:schemeClr>
          </a:solidFill>
          <a:ln w="28575">
            <a:solidFill>
              <a:schemeClr val="tx1"/>
            </a:solidFill>
          </a:ln>
        </p:spPr>
        <p:txBody>
          <a:bodyPr rtlCol="0">
            <a:normAutofit/>
          </a:bodyPr>
          <a:lstStyle/>
          <a:p>
            <a:pPr marL="457200" indent="-457200" eaLnBrk="1" fontAlgn="auto" hangingPunct="1">
              <a:lnSpc>
                <a:spcPct val="90000"/>
              </a:lnSpc>
              <a:buClr>
                <a:srgbClr val="003399"/>
              </a:buClr>
              <a:buFont typeface="+mj-lt"/>
              <a:buAutoNum type="arabicPeriod"/>
              <a:defRPr/>
            </a:pPr>
            <a:r>
              <a:rPr lang="en-US" sz="2400" dirty="0" smtClean="0">
                <a:ea typeface="+mn-ea"/>
                <a:cs typeface="+mn-cs"/>
              </a:rPr>
              <a:t>Review </a:t>
            </a:r>
            <a:r>
              <a:rPr lang="en-US" sz="2400" dirty="0" smtClean="0"/>
              <a:t>summary data for </a:t>
            </a:r>
            <a:r>
              <a:rPr lang="en-US" sz="2400" dirty="0" smtClean="0">
                <a:ea typeface="+mn-ea"/>
                <a:cs typeface="+mn-cs"/>
              </a:rPr>
              <a:t>current tier 2 intervention</a:t>
            </a:r>
            <a:r>
              <a:rPr lang="en-US" sz="2400" dirty="0" smtClean="0"/>
              <a:t>: </a:t>
            </a:r>
            <a:r>
              <a:rPr lang="en-US" dirty="0" smtClean="0">
                <a:ea typeface="+mn-ea"/>
                <a:cs typeface="+mn-cs"/>
              </a:rPr>
              <a:t>(</a:t>
            </a:r>
            <a:r>
              <a:rPr lang="en-US" b="1" i="1" dirty="0" smtClean="0">
                <a:ea typeface="+mn-ea"/>
                <a:cs typeface="+mn-cs"/>
              </a:rPr>
              <a:t>record on Tracking Tool for </a:t>
            </a:r>
            <a:r>
              <a:rPr lang="en-US" b="1" i="1" u="sng" dirty="0" smtClean="0">
                <a:ea typeface="+mn-ea"/>
                <a:cs typeface="+mn-cs"/>
              </a:rPr>
              <a:t>each intervention</a:t>
            </a:r>
            <a:r>
              <a:rPr lang="en-US" dirty="0" smtClean="0">
                <a:ea typeface="+mn-ea"/>
                <a:cs typeface="+mn-cs"/>
              </a:rPr>
              <a:t>)</a:t>
            </a:r>
          </a:p>
          <a:p>
            <a:pPr marL="914400" lvl="1" indent="-457200" eaLnBrk="1" fontAlgn="auto" hangingPunct="1">
              <a:lnSpc>
                <a:spcPct val="90000"/>
              </a:lnSpc>
              <a:buFont typeface="Wingdings" panose="05000000000000000000" pitchFamily="2" charset="2"/>
              <a:buChar char="ü"/>
              <a:defRPr/>
            </a:pPr>
            <a:r>
              <a:rPr lang="en-US" dirty="0" smtClean="0"/>
              <a:t>Provide %age of students responding, not responding, graduating </a:t>
            </a:r>
          </a:p>
          <a:p>
            <a:pPr marL="914400" lvl="1" indent="-457200" eaLnBrk="1" fontAlgn="auto" hangingPunct="1">
              <a:lnSpc>
                <a:spcPct val="90000"/>
              </a:lnSpc>
              <a:buFont typeface="Wingdings" panose="05000000000000000000" pitchFamily="2" charset="2"/>
              <a:buChar char="ü"/>
              <a:defRPr/>
            </a:pPr>
            <a:r>
              <a:rPr lang="en-US" dirty="0" smtClean="0"/>
              <a:t>Determine if changes are needed*</a:t>
            </a:r>
          </a:p>
          <a:p>
            <a:pPr marL="914400" lvl="1" indent="-457200" eaLnBrk="1" fontAlgn="auto" hangingPunct="1">
              <a:lnSpc>
                <a:spcPct val="90000"/>
              </a:lnSpc>
              <a:buFont typeface="Wingdings" panose="05000000000000000000" pitchFamily="2" charset="2"/>
              <a:buChar char="ü"/>
              <a:defRPr/>
            </a:pPr>
            <a:r>
              <a:rPr lang="en-US" dirty="0" smtClean="0"/>
              <a:t>Decide how to share this summary info with staff</a:t>
            </a:r>
          </a:p>
          <a:p>
            <a:pPr marL="914400" lvl="1" indent="-457200" eaLnBrk="1" fontAlgn="auto" hangingPunct="1">
              <a:lnSpc>
                <a:spcPct val="90000"/>
              </a:lnSpc>
              <a:buFont typeface="Wingdings" panose="05000000000000000000" pitchFamily="2" charset="2"/>
              <a:buChar char="ü"/>
              <a:defRPr/>
            </a:pPr>
            <a:endParaRPr lang="en-US" dirty="0" smtClean="0"/>
          </a:p>
          <a:p>
            <a:pPr marL="457200" indent="-457200" eaLnBrk="1" fontAlgn="auto" hangingPunct="1">
              <a:lnSpc>
                <a:spcPct val="90000"/>
              </a:lnSpc>
              <a:buClr>
                <a:srgbClr val="003399"/>
              </a:buClr>
              <a:buFont typeface="+mj-lt"/>
              <a:buAutoNum type="arabicPeriod"/>
              <a:defRPr/>
            </a:pPr>
            <a:r>
              <a:rPr lang="en-US" sz="2400" dirty="0" smtClean="0"/>
              <a:t>Determine how to roll-out a new intervention</a:t>
            </a:r>
          </a:p>
          <a:p>
            <a:pPr marL="457200" indent="-457200" eaLnBrk="1" fontAlgn="auto" hangingPunct="1">
              <a:lnSpc>
                <a:spcPct val="90000"/>
              </a:lnSpc>
              <a:buClr>
                <a:srgbClr val="003399"/>
              </a:buClr>
              <a:buFont typeface="+mj-lt"/>
              <a:buAutoNum type="arabicPeriod"/>
              <a:defRPr/>
            </a:pPr>
            <a:endParaRPr lang="en-US" sz="2400" dirty="0" smtClean="0"/>
          </a:p>
          <a:p>
            <a:pPr marL="457200" indent="-457200" eaLnBrk="1" fontAlgn="auto" hangingPunct="1">
              <a:lnSpc>
                <a:spcPct val="90000"/>
              </a:lnSpc>
              <a:buClr>
                <a:srgbClr val="003399"/>
              </a:buClr>
              <a:buFont typeface="+mj-lt"/>
              <a:buAutoNum type="arabicPeriod"/>
              <a:defRPr/>
            </a:pPr>
            <a:r>
              <a:rPr lang="en-US" sz="2400" dirty="0" smtClean="0">
                <a:ea typeface="+mn-ea"/>
                <a:cs typeface="+mn-cs"/>
              </a:rPr>
              <a:t>Discuss possible new interventions for behaviors of concern</a:t>
            </a:r>
            <a:endParaRPr lang="en-US" sz="2400" dirty="0">
              <a:ea typeface="+mn-ea"/>
              <a:cs typeface="+mn-cs"/>
            </a:endParaRPr>
          </a:p>
        </p:txBody>
      </p:sp>
      <p:sp>
        <p:nvSpPr>
          <p:cNvPr id="11" name="Title 1"/>
          <p:cNvSpPr txBox="1">
            <a:spLocks/>
          </p:cNvSpPr>
          <p:nvPr/>
        </p:nvSpPr>
        <p:spPr>
          <a:xfrm>
            <a:off x="152400" y="228600"/>
            <a:ext cx="8778922" cy="9144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latin typeface="Trebuchet MS" panose="020B0603020202020204" pitchFamily="34" charset="0"/>
              </a:rPr>
              <a:t>Sample Mtg. Agenda</a:t>
            </a:r>
            <a:endParaRPr lang="en-US" sz="3200" b="1" dirty="0">
              <a:latin typeface="Trebuchet MS" panose="020B0603020202020204" pitchFamily="34" charset="0"/>
            </a:endParaRPr>
          </a:p>
        </p:txBody>
      </p:sp>
      <p:grpSp>
        <p:nvGrpSpPr>
          <p:cNvPr id="10" name="Group 9"/>
          <p:cNvGrpSpPr/>
          <p:nvPr/>
        </p:nvGrpSpPr>
        <p:grpSpPr>
          <a:xfrm>
            <a:off x="7010400" y="228600"/>
            <a:ext cx="2133600" cy="2133600"/>
            <a:chOff x="3106502" y="479809"/>
            <a:chExt cx="1389302" cy="1653488"/>
          </a:xfrm>
        </p:grpSpPr>
        <p:sp>
          <p:nvSpPr>
            <p:cNvPr id="12" name="Freeform 11"/>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49032">
              <a:off x="3408371" y="1136038"/>
              <a:ext cx="787094" cy="701247"/>
            </a:xfrm>
            <a:prstGeom prst="rect">
              <a:avLst/>
            </a:prstGeom>
            <a:noFill/>
          </p:spPr>
          <p:txBody>
            <a:bodyPr wrap="square" rtlCol="0">
              <a:spAutoFit/>
            </a:bodyPr>
            <a:lstStyle/>
            <a:p>
              <a:pPr algn="ctr"/>
              <a:r>
                <a:rPr lang="en-US" b="1" dirty="0" smtClean="0"/>
                <a:t>Systems</a:t>
              </a:r>
            </a:p>
          </p:txBody>
        </p:sp>
      </p:grpSp>
    </p:spTree>
    <p:extLst>
      <p:ext uri="{BB962C8B-B14F-4D97-AF65-F5344CB8AC3E}">
        <p14:creationId xmlns:p14="http://schemas.microsoft.com/office/powerpoint/2010/main" val="2763164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304800" y="304800"/>
            <a:ext cx="7620000" cy="1219200"/>
          </a:xfrm>
          <a:ln w="28575">
            <a:solidFill>
              <a:srgbClr val="0070C0"/>
            </a:solidFill>
          </a:ln>
        </p:spPr>
        <p:txBody>
          <a:bodyPr>
            <a:normAutofit/>
          </a:bodyPr>
          <a:lstStyle/>
          <a:p>
            <a:pPr algn="ctr">
              <a:defRPr/>
            </a:pPr>
            <a:r>
              <a:rPr lang="en-US" b="1" dirty="0" smtClean="0">
                <a:latin typeface="Trebuchet MS" panose="020B0603020202020204" pitchFamily="34" charset="0"/>
              </a:rPr>
              <a:t>Meeting Roles</a:t>
            </a:r>
            <a:endParaRPr lang="en-US" dirty="0" smtClean="0">
              <a:solidFill>
                <a:schemeClr val="accent3"/>
              </a:solidFill>
              <a:latin typeface="Trebuchet MS" panose="020B0603020202020204" pitchFamily="34" charset="0"/>
            </a:endParaRPr>
          </a:p>
        </p:txBody>
      </p:sp>
      <p:sp>
        <p:nvSpPr>
          <p:cNvPr id="17410" name="Content Placeholder 2"/>
          <p:cNvSpPr>
            <a:spLocks noGrp="1"/>
          </p:cNvSpPr>
          <p:nvPr>
            <p:ph idx="1"/>
          </p:nvPr>
        </p:nvSpPr>
        <p:spPr>
          <a:xfrm>
            <a:off x="381000" y="1752600"/>
            <a:ext cx="8077200" cy="5105400"/>
          </a:xfrm>
        </p:spPr>
        <p:txBody>
          <a:bodyPr>
            <a:normAutofit/>
          </a:bodyPr>
          <a:lstStyle/>
          <a:p>
            <a:pPr lvl="1">
              <a:lnSpc>
                <a:spcPct val="90000"/>
              </a:lnSpc>
            </a:pPr>
            <a:r>
              <a:rPr lang="en-US" altLang="en-US" sz="2600" b="1" dirty="0" smtClean="0"/>
              <a:t>Required for Today:</a:t>
            </a:r>
          </a:p>
          <a:p>
            <a:pPr lvl="2" eaLnBrk="1" hangingPunct="1">
              <a:lnSpc>
                <a:spcPct val="90000"/>
              </a:lnSpc>
            </a:pPr>
            <a:r>
              <a:rPr lang="en-US" altLang="en-US" sz="2400" b="1" dirty="0" smtClean="0">
                <a:solidFill>
                  <a:srgbClr val="0070C0"/>
                </a:solidFill>
              </a:rPr>
              <a:t>Recorder/Note taker </a:t>
            </a:r>
            <a:r>
              <a:rPr lang="en-US" altLang="en-US" sz="2400" dirty="0" smtClean="0"/>
              <a:t>– Completes Forms; takes notes; keeps track of decisions made </a:t>
            </a:r>
          </a:p>
          <a:p>
            <a:pPr marL="777240" lvl="2" indent="0" eaLnBrk="1" hangingPunct="1">
              <a:lnSpc>
                <a:spcPct val="90000"/>
              </a:lnSpc>
              <a:buNone/>
            </a:pPr>
            <a:endParaRPr lang="en-US" altLang="en-US" sz="1100" dirty="0" smtClean="0"/>
          </a:p>
          <a:p>
            <a:pPr lvl="2" eaLnBrk="1" hangingPunct="1">
              <a:lnSpc>
                <a:spcPct val="90000"/>
              </a:lnSpc>
            </a:pPr>
            <a:r>
              <a:rPr lang="en-US" altLang="en-US" sz="2400" b="1" dirty="0" smtClean="0">
                <a:solidFill>
                  <a:srgbClr val="0070C0"/>
                </a:solidFill>
              </a:rPr>
              <a:t>Reporter</a:t>
            </a:r>
            <a:r>
              <a:rPr lang="en-US" altLang="en-US" sz="2400" dirty="0" smtClean="0">
                <a:solidFill>
                  <a:srgbClr val="0070C0"/>
                </a:solidFill>
              </a:rPr>
              <a:t> </a:t>
            </a:r>
            <a:r>
              <a:rPr lang="en-US" altLang="en-US" sz="2400" dirty="0" smtClean="0"/>
              <a:t>- Uses recorder’s notes to share with the group</a:t>
            </a:r>
          </a:p>
          <a:p>
            <a:pPr marL="777240" lvl="2" indent="0" eaLnBrk="1" hangingPunct="1">
              <a:lnSpc>
                <a:spcPct val="90000"/>
              </a:lnSpc>
              <a:buNone/>
            </a:pPr>
            <a:endParaRPr lang="en-US" altLang="en-US" sz="2400" dirty="0" smtClean="0"/>
          </a:p>
          <a:p>
            <a:pPr lvl="1">
              <a:lnSpc>
                <a:spcPct val="90000"/>
              </a:lnSpc>
            </a:pPr>
            <a:r>
              <a:rPr lang="en-US" altLang="en-US" sz="2600" b="1" dirty="0" smtClean="0"/>
              <a:t>Optional:</a:t>
            </a:r>
            <a:endParaRPr lang="en-US" altLang="en-US" sz="2600" b="1" dirty="0"/>
          </a:p>
          <a:p>
            <a:pPr lvl="2">
              <a:lnSpc>
                <a:spcPct val="90000"/>
              </a:lnSpc>
            </a:pPr>
            <a:r>
              <a:rPr lang="en-US" altLang="en-US" sz="2400" b="1" dirty="0">
                <a:solidFill>
                  <a:srgbClr val="0070C0"/>
                </a:solidFill>
              </a:rPr>
              <a:t>Facilitator</a:t>
            </a:r>
            <a:r>
              <a:rPr lang="en-US" altLang="en-US" sz="2400" dirty="0">
                <a:solidFill>
                  <a:srgbClr val="0070C0"/>
                </a:solidFill>
              </a:rPr>
              <a:t> </a:t>
            </a:r>
            <a:r>
              <a:rPr lang="en-US" altLang="en-US" sz="2400" dirty="0"/>
              <a:t>- Guides the case study activity; remains objective</a:t>
            </a:r>
          </a:p>
          <a:p>
            <a:pPr lvl="2">
              <a:lnSpc>
                <a:spcPct val="90000"/>
              </a:lnSpc>
            </a:pPr>
            <a:endParaRPr lang="en-US" altLang="en-US" sz="1100" dirty="0"/>
          </a:p>
          <a:p>
            <a:pPr lvl="2">
              <a:lnSpc>
                <a:spcPct val="90000"/>
              </a:lnSpc>
            </a:pPr>
            <a:r>
              <a:rPr lang="en-US" altLang="en-US" sz="2400" b="1" dirty="0">
                <a:solidFill>
                  <a:srgbClr val="0070C0"/>
                </a:solidFill>
              </a:rPr>
              <a:t>Timekeeper</a:t>
            </a:r>
            <a:r>
              <a:rPr lang="en-US" altLang="en-US" sz="2400" b="1" dirty="0"/>
              <a:t> </a:t>
            </a:r>
            <a:r>
              <a:rPr lang="en-US" altLang="en-US" sz="2400" dirty="0"/>
              <a:t>- Keeps track of time spent on issue; prompts group when allotted time is up </a:t>
            </a:r>
          </a:p>
          <a:p>
            <a:pPr lvl="2">
              <a:lnSpc>
                <a:spcPct val="90000"/>
              </a:lnSpc>
            </a:pPr>
            <a:endParaRPr lang="en-US" altLang="en-US" sz="2400" dirty="0"/>
          </a:p>
          <a:p>
            <a:pPr lvl="2" eaLnBrk="1" hangingPunct="1">
              <a:lnSpc>
                <a:spcPct val="90000"/>
              </a:lnSpc>
            </a:pPr>
            <a:endParaRPr lang="en-US" altLang="en-US" sz="2400" dirty="0" smtClean="0"/>
          </a:p>
          <a:p>
            <a:pPr lvl="2" eaLnBrk="1" hangingPunct="1">
              <a:lnSpc>
                <a:spcPct val="90000"/>
              </a:lnSpc>
              <a:buFontTx/>
              <a:buNone/>
            </a:pPr>
            <a:endParaRPr lang="en-US" altLang="en-US" dirty="0" smtClean="0"/>
          </a:p>
          <a:p>
            <a:endParaRPr lang="en-US" altLang="en-US" dirty="0" smtClean="0"/>
          </a:p>
        </p:txBody>
      </p:sp>
    </p:spTree>
    <p:extLst>
      <p:ext uri="{BB962C8B-B14F-4D97-AF65-F5344CB8AC3E}">
        <p14:creationId xmlns:p14="http://schemas.microsoft.com/office/powerpoint/2010/main" val="282767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3305" y="351312"/>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3200" b="1" dirty="0">
                <a:latin typeface="Trebuchet MS" panose="020B0603020202020204" pitchFamily="34" charset="0"/>
              </a:rPr>
              <a:t>Develop P</a:t>
            </a:r>
            <a:r>
              <a:rPr lang="en-US" sz="3200" b="1" dirty="0" smtClean="0">
                <a:latin typeface="Trebuchet MS" panose="020B0603020202020204" pitchFamily="34" charset="0"/>
              </a:rPr>
              <a:t>rocesses for:</a:t>
            </a:r>
            <a:endParaRPr lang="en-US" sz="3200" b="1" dirty="0">
              <a:latin typeface="Trebuchet MS" panose="020B0603020202020204" pitchFamily="34" charset="0"/>
            </a:endParaRPr>
          </a:p>
        </p:txBody>
      </p:sp>
      <p:sp>
        <p:nvSpPr>
          <p:cNvPr id="2" name="Rectangle 1"/>
          <p:cNvSpPr/>
          <p:nvPr/>
        </p:nvSpPr>
        <p:spPr>
          <a:xfrm>
            <a:off x="609600" y="2111218"/>
            <a:ext cx="7167739" cy="3785652"/>
          </a:xfrm>
          <a:prstGeom prst="rect">
            <a:avLst/>
          </a:prstGeom>
        </p:spPr>
        <p:txBody>
          <a:bodyPr wrap="square">
            <a:spAutoFit/>
          </a:bodyPr>
          <a:lstStyle/>
          <a:p>
            <a:pPr lvl="1"/>
            <a:r>
              <a:rPr lang="en-US" sz="3600" dirty="0">
                <a:latin typeface="+mn-lt"/>
              </a:rPr>
              <a:t>I</a:t>
            </a:r>
            <a:r>
              <a:rPr lang="en-US" sz="3600" dirty="0" smtClean="0">
                <a:latin typeface="+mn-lt"/>
              </a:rPr>
              <a:t>dentifying </a:t>
            </a:r>
            <a:r>
              <a:rPr lang="en-US" sz="3600" dirty="0">
                <a:latin typeface="+mn-lt"/>
              </a:rPr>
              <a:t>students for Tier 2 </a:t>
            </a:r>
            <a:r>
              <a:rPr lang="en-US" sz="3600" dirty="0" smtClean="0">
                <a:latin typeface="+mn-lt"/>
              </a:rPr>
              <a:t>support</a:t>
            </a:r>
          </a:p>
          <a:p>
            <a:pPr lvl="1"/>
            <a:endParaRPr lang="en-US" sz="2400" dirty="0">
              <a:latin typeface="+mn-lt"/>
            </a:endParaRPr>
          </a:p>
          <a:p>
            <a:pPr marL="1485900" lvl="2" indent="-571500">
              <a:buFont typeface="Arial" panose="020B0604020202020204" pitchFamily="34" charset="0"/>
              <a:buChar char="•"/>
            </a:pPr>
            <a:r>
              <a:rPr lang="en-US" sz="3600" dirty="0" smtClean="0">
                <a:latin typeface="+mn-lt"/>
              </a:rPr>
              <a:t>Forms </a:t>
            </a:r>
            <a:r>
              <a:rPr lang="en-US" sz="3600" dirty="0">
                <a:latin typeface="+mn-lt"/>
              </a:rPr>
              <a:t>&amp; data </a:t>
            </a:r>
            <a:r>
              <a:rPr lang="en-US" sz="3600" dirty="0" smtClean="0">
                <a:latin typeface="+mn-lt"/>
              </a:rPr>
              <a:t>rules</a:t>
            </a:r>
          </a:p>
          <a:p>
            <a:pPr marL="1485900" lvl="2" indent="-571500">
              <a:buFont typeface="Arial" panose="020B0604020202020204" pitchFamily="34" charset="0"/>
              <a:buChar char="•"/>
            </a:pPr>
            <a:endParaRPr lang="en-US" sz="3600" dirty="0" smtClean="0">
              <a:latin typeface="+mn-lt"/>
            </a:endParaRPr>
          </a:p>
          <a:p>
            <a:pPr marL="1485900" lvl="2" indent="-571500">
              <a:buFont typeface="Arial" panose="020B0604020202020204" pitchFamily="34" charset="0"/>
              <a:buChar char="•"/>
            </a:pPr>
            <a:r>
              <a:rPr lang="en-US" sz="3600" dirty="0">
                <a:latin typeface="+mn-lt"/>
              </a:rPr>
              <a:t>Request for assistance </a:t>
            </a:r>
          </a:p>
          <a:p>
            <a:pPr marL="1485900" lvl="2" indent="-571500">
              <a:buFont typeface="Arial" panose="020B0604020202020204" pitchFamily="34" charset="0"/>
              <a:buChar char="•"/>
            </a:pPr>
            <a:endParaRPr lang="en-US" sz="3600" dirty="0"/>
          </a:p>
        </p:txBody>
      </p:sp>
      <p:grpSp>
        <p:nvGrpSpPr>
          <p:cNvPr id="9" name="Group 8"/>
          <p:cNvGrpSpPr/>
          <p:nvPr/>
        </p:nvGrpSpPr>
        <p:grpSpPr>
          <a:xfrm>
            <a:off x="7010400" y="228600"/>
            <a:ext cx="2133600" cy="2133600"/>
            <a:chOff x="3106502" y="479809"/>
            <a:chExt cx="1389302" cy="1653488"/>
          </a:xfrm>
        </p:grpSpPr>
        <p:sp>
          <p:nvSpPr>
            <p:cNvPr id="10" name="Freeform 9"/>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49032">
              <a:off x="3408371" y="1136038"/>
              <a:ext cx="787094" cy="701247"/>
            </a:xfrm>
            <a:prstGeom prst="rect">
              <a:avLst/>
            </a:prstGeom>
            <a:noFill/>
          </p:spPr>
          <p:txBody>
            <a:bodyPr wrap="square" rtlCol="0">
              <a:spAutoFit/>
            </a:bodyPr>
            <a:lstStyle/>
            <a:p>
              <a:pPr algn="ctr"/>
              <a:r>
                <a:rPr lang="en-US" b="1" dirty="0" smtClean="0"/>
                <a:t>Systems</a:t>
              </a:r>
            </a:p>
          </p:txBody>
        </p:sp>
      </p:grpSp>
    </p:spTree>
    <p:extLst>
      <p:ext uri="{BB962C8B-B14F-4D97-AF65-F5344CB8AC3E}">
        <p14:creationId xmlns:p14="http://schemas.microsoft.com/office/powerpoint/2010/main" val="142252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idx="1"/>
          </p:nvPr>
        </p:nvSpPr>
        <p:spPr>
          <a:xfrm>
            <a:off x="378626" y="1584843"/>
            <a:ext cx="7620000" cy="4800600"/>
          </a:xfrm>
        </p:spPr>
        <p:txBody>
          <a:bodyPr>
            <a:normAutofit lnSpcReduction="10000"/>
          </a:bodyPr>
          <a:lstStyle/>
          <a:p>
            <a:pPr>
              <a:buNone/>
            </a:pPr>
            <a:r>
              <a:rPr lang="en-US" sz="2400" b="1" dirty="0">
                <a:latin typeface="Trebuchet MS" panose="020B0603020202020204" pitchFamily="34" charset="0"/>
              </a:rPr>
              <a:t>Identifying Students for Tier 2 </a:t>
            </a:r>
            <a:r>
              <a:rPr lang="en-US" sz="2400" b="1" dirty="0" smtClean="0">
                <a:latin typeface="Trebuchet MS" panose="020B0603020202020204" pitchFamily="34" charset="0"/>
              </a:rPr>
              <a:t>Interventions </a:t>
            </a:r>
            <a:r>
              <a:rPr lang="en-US" sz="3600" b="1" dirty="0" smtClean="0">
                <a:latin typeface="Trebuchet MS" panose="020B0603020202020204" pitchFamily="34" charset="0"/>
              </a:rPr>
              <a:t>(IN)</a:t>
            </a:r>
            <a:endParaRPr lang="en-US" sz="3600" b="1" dirty="0">
              <a:latin typeface="Trebuchet MS" panose="020B0603020202020204" pitchFamily="34" charset="0"/>
            </a:endParaRPr>
          </a:p>
          <a:p>
            <a:pPr eaLnBrk="1" hangingPunct="1">
              <a:buFontTx/>
              <a:buNone/>
            </a:pPr>
            <a:endParaRPr lang="en-US" sz="1200" b="1" dirty="0" smtClean="0">
              <a:latin typeface="Calibri" charset="0"/>
            </a:endParaRPr>
          </a:p>
          <a:p>
            <a:pPr lvl="1">
              <a:buFontTx/>
              <a:buNone/>
            </a:pPr>
            <a:r>
              <a:rPr lang="en-US" sz="2400" b="1" dirty="0" smtClean="0">
                <a:latin typeface="Calibri" charset="0"/>
              </a:rPr>
              <a:t>Student </a:t>
            </a:r>
            <a:r>
              <a:rPr lang="en-US" sz="2400" b="1" dirty="0">
                <a:latin typeface="Calibri" charset="0"/>
              </a:rPr>
              <a:t>outcome </a:t>
            </a:r>
            <a:r>
              <a:rPr lang="en-US" sz="2400" b="1" dirty="0" smtClean="0">
                <a:latin typeface="Calibri" charset="0"/>
              </a:rPr>
              <a:t>data from School-wide:</a:t>
            </a:r>
            <a:endParaRPr lang="en-US" sz="2400" b="1" dirty="0">
              <a:latin typeface="Calibri" charset="0"/>
            </a:endParaRPr>
          </a:p>
          <a:p>
            <a:pPr lvl="2"/>
            <a:r>
              <a:rPr lang="en-US" sz="2400" dirty="0">
                <a:latin typeface="Calibri" charset="0"/>
              </a:rPr>
              <a:t>Office Discipline Referrals</a:t>
            </a:r>
          </a:p>
          <a:p>
            <a:pPr lvl="2"/>
            <a:r>
              <a:rPr lang="en-US" sz="2400" dirty="0">
                <a:latin typeface="Calibri" charset="0"/>
              </a:rPr>
              <a:t>Suspensions</a:t>
            </a:r>
          </a:p>
          <a:p>
            <a:pPr lvl="2"/>
            <a:r>
              <a:rPr lang="en-US" sz="2400" dirty="0">
                <a:latin typeface="Calibri" charset="0"/>
              </a:rPr>
              <a:t>Attendance</a:t>
            </a:r>
          </a:p>
          <a:p>
            <a:pPr lvl="2"/>
            <a:r>
              <a:rPr lang="en-US" sz="2400" dirty="0" err="1" smtClean="0">
                <a:latin typeface="Calibri" charset="0"/>
              </a:rPr>
              <a:t>Tardies</a:t>
            </a:r>
            <a:endParaRPr lang="en-US" sz="2400" dirty="0">
              <a:latin typeface="Calibri" charset="0"/>
            </a:endParaRPr>
          </a:p>
          <a:p>
            <a:pPr lvl="2"/>
            <a:r>
              <a:rPr lang="en-US" sz="2400" dirty="0" smtClean="0">
                <a:latin typeface="Calibri" charset="0"/>
              </a:rPr>
              <a:t>Nursing/Wellness Visits</a:t>
            </a:r>
            <a:endParaRPr lang="en-US" sz="2400" dirty="0">
              <a:latin typeface="Calibri" charset="0"/>
            </a:endParaRPr>
          </a:p>
          <a:p>
            <a:pPr marL="411480" lvl="1" indent="0">
              <a:buNone/>
            </a:pPr>
            <a:r>
              <a:rPr lang="en-US" sz="2400" b="1" dirty="0" smtClean="0">
                <a:latin typeface="Calibri" charset="0"/>
              </a:rPr>
              <a:t>Additional Sources:</a:t>
            </a:r>
            <a:endParaRPr lang="en-US" sz="2400" b="1" dirty="0">
              <a:latin typeface="Calibri" charset="0"/>
            </a:endParaRPr>
          </a:p>
          <a:p>
            <a:pPr lvl="1">
              <a:buFont typeface="Arial" charset="0"/>
              <a:buChar char="•"/>
            </a:pPr>
            <a:r>
              <a:rPr lang="en-US" sz="2400" dirty="0">
                <a:latin typeface="Calibri" charset="0"/>
              </a:rPr>
              <a:t>Universal Screeners (SSBD, BESS etc</a:t>
            </a:r>
            <a:r>
              <a:rPr lang="en-US" sz="2400" dirty="0" smtClean="0">
                <a:latin typeface="Calibri" charset="0"/>
              </a:rPr>
              <a:t>.) </a:t>
            </a:r>
            <a:endParaRPr lang="en-US" sz="2400" dirty="0">
              <a:latin typeface="Calibri" charset="0"/>
            </a:endParaRPr>
          </a:p>
          <a:p>
            <a:pPr lvl="1">
              <a:buFont typeface="Arial" charset="0"/>
              <a:buChar char="•"/>
            </a:pPr>
            <a:r>
              <a:rPr lang="en-US" sz="2400" dirty="0">
                <a:latin typeface="Calibri" charset="0"/>
              </a:rPr>
              <a:t>Requests for Assistance made by teachers, family members and/or students</a:t>
            </a:r>
            <a:endParaRPr lang="en-US" sz="2400" dirty="0">
              <a:solidFill>
                <a:srgbClr val="FF0000"/>
              </a:solidFill>
              <a:latin typeface="Calibri" charset="0"/>
            </a:endParaRPr>
          </a:p>
          <a:p>
            <a:pPr eaLnBrk="1" hangingPunct="1">
              <a:buFont typeface="Wingdings" charset="0"/>
              <a:buChar char=""/>
            </a:pPr>
            <a:endParaRPr lang="en-US" dirty="0">
              <a:latin typeface="Calibri" charset="0"/>
            </a:endParaRPr>
          </a:p>
        </p:txBody>
      </p:sp>
      <p:sp>
        <p:nvSpPr>
          <p:cNvPr id="8" name="Title 1"/>
          <p:cNvSpPr txBox="1">
            <a:spLocks/>
          </p:cNvSpPr>
          <p:nvPr/>
        </p:nvSpPr>
        <p:spPr>
          <a:xfrm>
            <a:off x="228600" y="206983"/>
            <a:ext cx="8534400" cy="1146169"/>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latin typeface="Trebuchet MS" panose="020B0603020202020204" pitchFamily="34" charset="0"/>
              </a:rPr>
              <a:t>Develop Data Rules for…</a:t>
            </a:r>
          </a:p>
        </p:txBody>
      </p:sp>
      <p:grpSp>
        <p:nvGrpSpPr>
          <p:cNvPr id="12" name="Group 11"/>
          <p:cNvGrpSpPr/>
          <p:nvPr/>
        </p:nvGrpSpPr>
        <p:grpSpPr>
          <a:xfrm>
            <a:off x="7696200" y="2907"/>
            <a:ext cx="1084502" cy="1271758"/>
            <a:chOff x="3106502" y="479809"/>
            <a:chExt cx="1389302" cy="1653488"/>
          </a:xfrm>
        </p:grpSpPr>
        <p:sp>
          <p:nvSpPr>
            <p:cNvPr id="13" name="Freeform 12"/>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7" name="Oval 6"/>
          <p:cNvSpPr/>
          <p:nvPr/>
        </p:nvSpPr>
        <p:spPr>
          <a:xfrm>
            <a:off x="7031413" y="4194968"/>
            <a:ext cx="1796651" cy="1870224"/>
          </a:xfrm>
          <a:prstGeom prst="ellipse">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50000"/>
                  </a:schemeClr>
                </a:solidFill>
              </a:rPr>
              <a:t>Decision rules in place</a:t>
            </a:r>
            <a:endParaRPr lang="en-US" dirty="0">
              <a:solidFill>
                <a:schemeClr val="bg2">
                  <a:lumMod val="50000"/>
                </a:schemeClr>
              </a:solidFill>
            </a:endParaRPr>
          </a:p>
        </p:txBody>
      </p:sp>
      <p:sp>
        <p:nvSpPr>
          <p:cNvPr id="9" name="Oval 8"/>
          <p:cNvSpPr/>
          <p:nvPr/>
        </p:nvSpPr>
        <p:spPr>
          <a:xfrm>
            <a:off x="5943600" y="2361101"/>
            <a:ext cx="1796651" cy="1870224"/>
          </a:xfrm>
          <a:prstGeom prst="ellipse">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50000"/>
                  </a:schemeClr>
                </a:solidFill>
              </a:rPr>
              <a:t>Multiple data sources</a:t>
            </a:r>
            <a:endParaRPr lang="en-US" dirty="0">
              <a:solidFill>
                <a:schemeClr val="bg2">
                  <a:lumMod val="50000"/>
                </a:schemeClr>
              </a:solidFill>
            </a:endParaRPr>
          </a:p>
        </p:txBody>
      </p:sp>
    </p:spTree>
    <p:extLst>
      <p:ext uri="{BB962C8B-B14F-4D97-AF65-F5344CB8AC3E}">
        <p14:creationId xmlns:p14="http://schemas.microsoft.com/office/powerpoint/2010/main" val="7535392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60848"/>
            <a:ext cx="3657600" cy="639762"/>
          </a:xfrm>
        </p:spPr>
        <p:txBody>
          <a:bodyPr/>
          <a:lstStyle/>
          <a:p>
            <a:r>
              <a:rPr lang="en-US" sz="2400" dirty="0">
                <a:latin typeface="Trebuchet MS" charset="0"/>
              </a:rPr>
              <a:t>Request </a:t>
            </a:r>
            <a:r>
              <a:rPr lang="en-US" sz="2400" dirty="0" smtClean="0">
                <a:latin typeface="Trebuchet MS" charset="0"/>
              </a:rPr>
              <a:t>Form Data</a:t>
            </a:r>
            <a:endParaRPr lang="en-US" sz="2800" dirty="0">
              <a:latin typeface="Trebuchet MS" charset="0"/>
            </a:endParaRPr>
          </a:p>
        </p:txBody>
      </p:sp>
      <p:sp>
        <p:nvSpPr>
          <p:cNvPr id="162818" name="Rectangle 3"/>
          <p:cNvSpPr>
            <a:spLocks noGrp="1" noChangeArrowheads="1"/>
          </p:cNvSpPr>
          <p:nvPr>
            <p:ph sz="half" idx="2"/>
          </p:nvPr>
        </p:nvSpPr>
        <p:spPr>
          <a:xfrm>
            <a:off x="404649" y="2382925"/>
            <a:ext cx="3962400" cy="3951288"/>
          </a:xfrm>
        </p:spPr>
        <p:txBody>
          <a:bodyPr>
            <a:normAutofit/>
          </a:bodyPr>
          <a:lstStyle/>
          <a:p>
            <a:pPr>
              <a:buClr>
                <a:schemeClr val="tx2">
                  <a:lumMod val="75000"/>
                </a:schemeClr>
              </a:buClr>
            </a:pPr>
            <a:r>
              <a:rPr lang="en-US" sz="2200" dirty="0" smtClean="0"/>
              <a:t>Should </a:t>
            </a:r>
            <a:r>
              <a:rPr lang="en-US" sz="2200" dirty="0"/>
              <a:t>be brief</a:t>
            </a:r>
          </a:p>
          <a:p>
            <a:pPr>
              <a:buClr>
                <a:schemeClr val="tx2">
                  <a:lumMod val="75000"/>
                </a:schemeClr>
              </a:buClr>
            </a:pPr>
            <a:r>
              <a:rPr lang="en-US" sz="2200" dirty="0"/>
              <a:t>One form </a:t>
            </a:r>
            <a:r>
              <a:rPr lang="en-US" sz="2200" dirty="0" smtClean="0"/>
              <a:t>whether concern </a:t>
            </a:r>
            <a:r>
              <a:rPr lang="en-US" sz="2200" dirty="0"/>
              <a:t>is </a:t>
            </a:r>
            <a:r>
              <a:rPr lang="en-US" sz="2200" dirty="0" smtClean="0"/>
              <a:t>academic, behavioral </a:t>
            </a:r>
            <a:r>
              <a:rPr lang="en-US" sz="2200" dirty="0"/>
              <a:t>or </a:t>
            </a:r>
            <a:r>
              <a:rPr lang="en-US" sz="2200" dirty="0" smtClean="0"/>
              <a:t>both</a:t>
            </a:r>
            <a:endParaRPr lang="en-US" sz="2200" dirty="0"/>
          </a:p>
          <a:p>
            <a:pPr>
              <a:buClr>
                <a:schemeClr val="tx2">
                  <a:lumMod val="75000"/>
                </a:schemeClr>
              </a:buClr>
            </a:pPr>
            <a:r>
              <a:rPr lang="en-US" sz="2200" dirty="0"/>
              <a:t>Should contain name of person requesting assistance and the dates/times they are available to meet, if </a:t>
            </a:r>
            <a:r>
              <a:rPr lang="en-US" sz="2200" dirty="0" smtClean="0"/>
              <a:t>needed</a:t>
            </a:r>
          </a:p>
          <a:p>
            <a:pPr>
              <a:buClr>
                <a:schemeClr val="tx2">
                  <a:lumMod val="75000"/>
                </a:schemeClr>
              </a:buClr>
            </a:pPr>
            <a:r>
              <a:rPr lang="en-US" sz="2200" dirty="0" smtClean="0"/>
              <a:t>You </a:t>
            </a:r>
            <a:r>
              <a:rPr lang="en-US" sz="2200" dirty="0"/>
              <a:t>may have one </a:t>
            </a:r>
            <a:r>
              <a:rPr lang="en-US" sz="2200" dirty="0" smtClean="0"/>
              <a:t>already  for teachers </a:t>
            </a:r>
            <a:r>
              <a:rPr lang="en-US" sz="2200" dirty="0" smtClean="0">
                <a:solidFill>
                  <a:srgbClr val="000000"/>
                </a:solidFill>
              </a:rPr>
              <a:t>but do you have one for families and students?</a:t>
            </a:r>
          </a:p>
          <a:p>
            <a:pPr lvl="1" eaLnBrk="1" hangingPunct="1"/>
            <a:endParaRPr lang="en-US" dirty="0">
              <a:latin typeface="Trebuchet MS" charset="0"/>
            </a:endParaRPr>
          </a:p>
        </p:txBody>
      </p:sp>
      <p:pic>
        <p:nvPicPr>
          <p:cNvPr id="19865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740526" y="1419726"/>
            <a:ext cx="4054702" cy="5091369"/>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12" name="Title 1"/>
          <p:cNvSpPr txBox="1">
            <a:spLocks/>
          </p:cNvSpPr>
          <p:nvPr/>
        </p:nvSpPr>
        <p:spPr>
          <a:xfrm>
            <a:off x="204537" y="307304"/>
            <a:ext cx="8534400" cy="9144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000" b="1" dirty="0" smtClean="0">
                <a:latin typeface="Trebuchet MS" panose="020B0603020202020204" pitchFamily="34" charset="0"/>
              </a:rPr>
              <a:t>Create or Improve </a:t>
            </a:r>
          </a:p>
          <a:p>
            <a:pPr fontAlgn="auto">
              <a:spcAft>
                <a:spcPts val="0"/>
              </a:spcAft>
            </a:pPr>
            <a:r>
              <a:rPr lang="en-US" sz="3000" b="1" dirty="0" smtClean="0">
                <a:latin typeface="Trebuchet MS" panose="020B0603020202020204" pitchFamily="34" charset="0"/>
              </a:rPr>
              <a:t>Request for Tier 2 Assistance…</a:t>
            </a:r>
            <a:endParaRPr lang="en-US" sz="3000" b="1" dirty="0">
              <a:latin typeface="Trebuchet MS" panose="020B0603020202020204" pitchFamily="34" charset="0"/>
            </a:endParaRPr>
          </a:p>
        </p:txBody>
      </p:sp>
      <p:grpSp>
        <p:nvGrpSpPr>
          <p:cNvPr id="16" name="Group 15"/>
          <p:cNvGrpSpPr/>
          <p:nvPr/>
        </p:nvGrpSpPr>
        <p:grpSpPr>
          <a:xfrm>
            <a:off x="7848600" y="5586242"/>
            <a:ext cx="1084502" cy="1271758"/>
            <a:chOff x="3106502" y="479809"/>
            <a:chExt cx="1389302" cy="1653488"/>
          </a:xfrm>
        </p:grpSpPr>
        <p:sp>
          <p:nvSpPr>
            <p:cNvPr id="17" name="Freeform 16"/>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19592279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3305" y="351312"/>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3200" b="1" dirty="0" smtClean="0">
                <a:latin typeface="Trebuchet MS" panose="020B0603020202020204" pitchFamily="34" charset="0"/>
              </a:rPr>
              <a:t>Pull Together Effective Tier 2 Team </a:t>
            </a:r>
          </a:p>
          <a:p>
            <a:pPr marL="114300">
              <a:buClr>
                <a:schemeClr val="tx2"/>
              </a:buClr>
            </a:pPr>
            <a:r>
              <a:rPr lang="en-US" sz="3200" b="1" dirty="0" smtClean="0">
                <a:latin typeface="Trebuchet MS" panose="020B0603020202020204" pitchFamily="34" charset="0"/>
              </a:rPr>
              <a:t>(PST/IST/? Team)…</a:t>
            </a:r>
            <a:endParaRPr lang="en-US" sz="3200" b="1" dirty="0">
              <a:latin typeface="Trebuchet MS" panose="020B0603020202020204" pitchFamily="34" charset="0"/>
            </a:endParaRPr>
          </a:p>
        </p:txBody>
      </p:sp>
      <p:grpSp>
        <p:nvGrpSpPr>
          <p:cNvPr id="5" name="Group 4"/>
          <p:cNvGrpSpPr/>
          <p:nvPr/>
        </p:nvGrpSpPr>
        <p:grpSpPr>
          <a:xfrm>
            <a:off x="7848600" y="5586242"/>
            <a:ext cx="1084502" cy="1271758"/>
            <a:chOff x="3106502" y="479809"/>
            <a:chExt cx="1389302" cy="1653488"/>
          </a:xfrm>
        </p:grpSpPr>
        <p:sp>
          <p:nvSpPr>
            <p:cNvPr id="6" name="Freeform 5"/>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3" name="Rectangle 2"/>
          <p:cNvSpPr/>
          <p:nvPr/>
        </p:nvSpPr>
        <p:spPr>
          <a:xfrm>
            <a:off x="621952" y="1768346"/>
            <a:ext cx="6991045" cy="3444020"/>
          </a:xfrm>
          <a:prstGeom prst="rect">
            <a:avLst/>
          </a:prstGeom>
        </p:spPr>
        <p:txBody>
          <a:bodyPr wrap="square">
            <a:spAutoFit/>
          </a:bodyPr>
          <a:lstStyle/>
          <a:p>
            <a:pPr eaLnBrk="1" hangingPunct="1">
              <a:lnSpc>
                <a:spcPct val="90000"/>
              </a:lnSpc>
              <a:buClr>
                <a:schemeClr val="accent2"/>
              </a:buClr>
            </a:pPr>
            <a:r>
              <a:rPr lang="en-US" sz="2800" b="1" dirty="0">
                <a:latin typeface="Calibri" charset="0"/>
              </a:rPr>
              <a:t>Required: </a:t>
            </a:r>
          </a:p>
          <a:p>
            <a:pPr lvl="1" eaLnBrk="1" hangingPunct="1">
              <a:lnSpc>
                <a:spcPct val="90000"/>
              </a:lnSpc>
            </a:pPr>
            <a:r>
              <a:rPr lang="en-US" sz="2400" dirty="0">
                <a:latin typeface="Calibri" charset="0"/>
              </a:rPr>
              <a:t>Administration</a:t>
            </a:r>
          </a:p>
          <a:p>
            <a:pPr lvl="1" eaLnBrk="1" hangingPunct="1">
              <a:lnSpc>
                <a:spcPct val="90000"/>
              </a:lnSpc>
            </a:pPr>
            <a:r>
              <a:rPr lang="en-US" sz="2400" dirty="0">
                <a:latin typeface="Calibri" charset="0"/>
              </a:rPr>
              <a:t>School Psychologist</a:t>
            </a:r>
          </a:p>
          <a:p>
            <a:pPr lvl="1" eaLnBrk="1" hangingPunct="1">
              <a:lnSpc>
                <a:spcPct val="90000"/>
              </a:lnSpc>
            </a:pPr>
            <a:r>
              <a:rPr lang="en-US" sz="2400" dirty="0">
                <a:latin typeface="Calibri" charset="0"/>
              </a:rPr>
              <a:t>Staff with RTI experience</a:t>
            </a:r>
          </a:p>
          <a:p>
            <a:pPr lvl="1" eaLnBrk="1" hangingPunct="1">
              <a:lnSpc>
                <a:spcPct val="90000"/>
              </a:lnSpc>
            </a:pPr>
            <a:r>
              <a:rPr lang="en-US" sz="2400" dirty="0">
                <a:latin typeface="Calibri" charset="0"/>
              </a:rPr>
              <a:t>Tier 1 – School-wide Team Representative</a:t>
            </a:r>
          </a:p>
          <a:p>
            <a:pPr lvl="1" eaLnBrk="1" hangingPunct="1">
              <a:lnSpc>
                <a:spcPct val="90000"/>
              </a:lnSpc>
            </a:pPr>
            <a:r>
              <a:rPr lang="en-US" sz="2400" dirty="0">
                <a:latin typeface="Calibri" charset="0"/>
              </a:rPr>
              <a:t>Intervention Coordinators of each intervention </a:t>
            </a:r>
          </a:p>
          <a:p>
            <a:pPr lvl="1" eaLnBrk="1" hangingPunct="1">
              <a:lnSpc>
                <a:spcPct val="90000"/>
              </a:lnSpc>
            </a:pPr>
            <a:endParaRPr lang="en-US" dirty="0">
              <a:latin typeface="Calibri" charset="0"/>
            </a:endParaRPr>
          </a:p>
          <a:p>
            <a:pPr eaLnBrk="1" hangingPunct="1">
              <a:lnSpc>
                <a:spcPct val="90000"/>
              </a:lnSpc>
              <a:buClr>
                <a:srgbClr val="3333CC"/>
              </a:buClr>
            </a:pPr>
            <a:r>
              <a:rPr lang="en-US" sz="2800" b="1" dirty="0">
                <a:latin typeface="Calibri" charset="0"/>
              </a:rPr>
              <a:t>Consider:</a:t>
            </a:r>
          </a:p>
          <a:p>
            <a:pPr lvl="1" eaLnBrk="1" hangingPunct="1">
              <a:lnSpc>
                <a:spcPct val="90000"/>
              </a:lnSpc>
              <a:buClr>
                <a:srgbClr val="3333CC"/>
              </a:buClr>
            </a:pPr>
            <a:r>
              <a:rPr lang="en-US" sz="2400" dirty="0">
                <a:latin typeface="Calibri" charset="0"/>
              </a:rPr>
              <a:t>Counselors, Social Workers, Family Crisis Therapists, Community representatives</a:t>
            </a:r>
          </a:p>
        </p:txBody>
      </p:sp>
      <p:sp>
        <p:nvSpPr>
          <p:cNvPr id="4" name="Oval 3"/>
          <p:cNvSpPr/>
          <p:nvPr/>
        </p:nvSpPr>
        <p:spPr>
          <a:xfrm>
            <a:off x="4878637" y="5479465"/>
            <a:ext cx="1664048" cy="1261123"/>
          </a:xfrm>
          <a:prstGeom prst="ellipse">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50000"/>
                  </a:schemeClr>
                </a:solidFill>
              </a:rPr>
              <a:t>Applied behavioral  expertise</a:t>
            </a:r>
            <a:endParaRPr lang="en-US" dirty="0">
              <a:solidFill>
                <a:schemeClr val="bg2">
                  <a:lumMod val="50000"/>
                </a:schemeClr>
              </a:solidFill>
            </a:endParaRPr>
          </a:p>
        </p:txBody>
      </p:sp>
      <p:sp>
        <p:nvSpPr>
          <p:cNvPr id="11" name="Oval 10"/>
          <p:cNvSpPr/>
          <p:nvPr/>
        </p:nvSpPr>
        <p:spPr>
          <a:xfrm>
            <a:off x="6762003" y="3628079"/>
            <a:ext cx="2034995" cy="1583511"/>
          </a:xfrm>
          <a:prstGeom prst="ellipse">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50000"/>
                  </a:schemeClr>
                </a:solidFill>
              </a:rPr>
              <a:t>Knowledge of students</a:t>
            </a:r>
            <a:endParaRPr lang="en-US" dirty="0">
              <a:solidFill>
                <a:schemeClr val="bg2">
                  <a:lumMod val="50000"/>
                </a:schemeClr>
              </a:solidFill>
            </a:endParaRPr>
          </a:p>
        </p:txBody>
      </p:sp>
      <p:sp>
        <p:nvSpPr>
          <p:cNvPr id="12" name="Oval 11"/>
          <p:cNvSpPr/>
          <p:nvPr/>
        </p:nvSpPr>
        <p:spPr>
          <a:xfrm>
            <a:off x="5975749" y="1201821"/>
            <a:ext cx="2556987" cy="1870224"/>
          </a:xfrm>
          <a:prstGeom prst="ellipse">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50000"/>
                  </a:schemeClr>
                </a:solidFill>
              </a:rPr>
              <a:t>Knowledge about operation of school across grade levels and programs</a:t>
            </a:r>
            <a:endParaRPr lang="en-US" dirty="0">
              <a:solidFill>
                <a:schemeClr val="bg2">
                  <a:lumMod val="50000"/>
                </a:schemeClr>
              </a:solidFill>
            </a:endParaRPr>
          </a:p>
        </p:txBody>
      </p:sp>
      <p:sp>
        <p:nvSpPr>
          <p:cNvPr id="14" name="Oval 13"/>
          <p:cNvSpPr/>
          <p:nvPr/>
        </p:nvSpPr>
        <p:spPr>
          <a:xfrm>
            <a:off x="1295400" y="5486400"/>
            <a:ext cx="2399236" cy="1146318"/>
          </a:xfrm>
          <a:prstGeom prst="ellipse">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50000"/>
                  </a:schemeClr>
                </a:solidFill>
              </a:rPr>
              <a:t>Administrative authority</a:t>
            </a:r>
            <a:endParaRPr lang="en-US" dirty="0">
              <a:solidFill>
                <a:schemeClr val="bg2">
                  <a:lumMod val="50000"/>
                </a:schemeClr>
              </a:solidFill>
            </a:endParaRPr>
          </a:p>
        </p:txBody>
      </p:sp>
    </p:spTree>
    <p:extLst>
      <p:ext uri="{BB962C8B-B14F-4D97-AF65-F5344CB8AC3E}">
        <p14:creationId xmlns:p14="http://schemas.microsoft.com/office/powerpoint/2010/main" val="386852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3305" y="351312"/>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3200" b="1" dirty="0" smtClean="0">
                <a:latin typeface="Trebuchet MS" panose="020B0603020202020204" pitchFamily="34" charset="0"/>
              </a:rPr>
              <a:t>Team </a:t>
            </a:r>
            <a:r>
              <a:rPr lang="en-US" sz="3200" b="1" dirty="0">
                <a:latin typeface="Trebuchet MS" panose="020B0603020202020204" pitchFamily="34" charset="0"/>
              </a:rPr>
              <a:t>leader vs. Coordinator vs. Facilitator</a:t>
            </a:r>
          </a:p>
        </p:txBody>
      </p:sp>
      <p:grpSp>
        <p:nvGrpSpPr>
          <p:cNvPr id="5" name="Group 4"/>
          <p:cNvGrpSpPr/>
          <p:nvPr/>
        </p:nvGrpSpPr>
        <p:grpSpPr>
          <a:xfrm>
            <a:off x="7848600" y="5586242"/>
            <a:ext cx="1084502" cy="1271758"/>
            <a:chOff x="3106502" y="479809"/>
            <a:chExt cx="1389302" cy="1653488"/>
          </a:xfrm>
        </p:grpSpPr>
        <p:sp>
          <p:nvSpPr>
            <p:cNvPr id="6" name="Freeform 5"/>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9" name="Rectangle 5"/>
          <p:cNvSpPr>
            <a:spLocks noGrp="1" noChangeArrowheads="1"/>
          </p:cNvSpPr>
          <p:nvPr>
            <p:ph idx="1"/>
          </p:nvPr>
        </p:nvSpPr>
        <p:spPr>
          <a:xfrm>
            <a:off x="457200" y="1676400"/>
            <a:ext cx="8208911" cy="3069297"/>
          </a:xfrm>
        </p:spPr>
        <p:txBody>
          <a:bodyPr>
            <a:normAutofit lnSpcReduction="10000"/>
          </a:bodyPr>
          <a:lstStyle/>
          <a:p>
            <a:pPr marL="114300" indent="0" eaLnBrk="1" hangingPunct="1">
              <a:lnSpc>
                <a:spcPct val="80000"/>
              </a:lnSpc>
              <a:buNone/>
            </a:pPr>
            <a:r>
              <a:rPr lang="en-US" sz="2600" b="1" dirty="0">
                <a:solidFill>
                  <a:srgbClr val="800000"/>
                </a:solidFill>
              </a:rPr>
              <a:t>Tier 2 Team Leader</a:t>
            </a:r>
          </a:p>
          <a:p>
            <a:pPr eaLnBrk="1" hangingPunct="1">
              <a:lnSpc>
                <a:spcPct val="80000"/>
              </a:lnSpc>
              <a:buClr>
                <a:srgbClr val="3333CC"/>
              </a:buClr>
              <a:buFont typeface="Arial" charset="0"/>
              <a:buChar char="•"/>
            </a:pPr>
            <a:r>
              <a:rPr lang="en-US" sz="2000" dirty="0" smtClean="0">
                <a:latin typeface="Calibri" charset="0"/>
              </a:rPr>
              <a:t>Schedules monthly meetings </a:t>
            </a:r>
          </a:p>
          <a:p>
            <a:pPr eaLnBrk="1" hangingPunct="1">
              <a:lnSpc>
                <a:spcPct val="80000"/>
              </a:lnSpc>
              <a:buClr>
                <a:srgbClr val="3333CC"/>
              </a:buClr>
              <a:buFont typeface="Arial" charset="0"/>
              <a:buChar char="•"/>
            </a:pPr>
            <a:r>
              <a:rPr lang="en-US" sz="2000" dirty="0" smtClean="0">
                <a:latin typeface="Calibri" charset="0"/>
              </a:rPr>
              <a:t>Collect &amp; review data </a:t>
            </a:r>
            <a:r>
              <a:rPr lang="en-US" sz="2000" dirty="0">
                <a:latin typeface="Calibri" charset="0"/>
              </a:rPr>
              <a:t>to share during team </a:t>
            </a:r>
            <a:r>
              <a:rPr lang="en-US" sz="2000" dirty="0" smtClean="0">
                <a:latin typeface="Calibri" charset="0"/>
              </a:rPr>
              <a:t>meetings</a:t>
            </a:r>
          </a:p>
          <a:p>
            <a:pPr eaLnBrk="1" hangingPunct="1">
              <a:lnSpc>
                <a:spcPct val="80000"/>
              </a:lnSpc>
              <a:buClr>
                <a:srgbClr val="3333CC"/>
              </a:buClr>
              <a:buFont typeface="Arial" charset="0"/>
              <a:buChar char="•"/>
            </a:pPr>
            <a:r>
              <a:rPr lang="en-US" sz="2000" dirty="0" smtClean="0">
                <a:latin typeface="Calibri" charset="0"/>
              </a:rPr>
              <a:t>Provide general staff updates</a:t>
            </a:r>
          </a:p>
          <a:p>
            <a:pPr marL="0" indent="0" eaLnBrk="1" hangingPunct="1">
              <a:lnSpc>
                <a:spcPct val="80000"/>
              </a:lnSpc>
              <a:buNone/>
            </a:pPr>
            <a:endParaRPr lang="en-US" sz="1800" dirty="0">
              <a:latin typeface="Calibri" charset="0"/>
            </a:endParaRPr>
          </a:p>
          <a:p>
            <a:pPr marL="411480" lvl="1" indent="0">
              <a:lnSpc>
                <a:spcPct val="80000"/>
              </a:lnSpc>
              <a:buNone/>
            </a:pPr>
            <a:r>
              <a:rPr lang="en-US" sz="2600" b="1" dirty="0" smtClean="0">
                <a:solidFill>
                  <a:srgbClr val="800000"/>
                </a:solidFill>
              </a:rPr>
              <a:t>Intervention Coordinators</a:t>
            </a:r>
          </a:p>
          <a:p>
            <a:pPr lvl="1">
              <a:lnSpc>
                <a:spcPct val="82000"/>
              </a:lnSpc>
              <a:spcBef>
                <a:spcPts val="600"/>
              </a:spcBef>
              <a:buClr>
                <a:srgbClr val="3333CC"/>
              </a:buClr>
              <a:buFont typeface="Arial" charset="0"/>
              <a:buChar char="•"/>
            </a:pPr>
            <a:r>
              <a:rPr lang="en-US" dirty="0">
                <a:latin typeface="Calibri" charset="0"/>
              </a:rPr>
              <a:t>Organizes and/or oversees the specific interventions such as CICO or group interventions with &amp; without individual </a:t>
            </a:r>
            <a:r>
              <a:rPr lang="en-US" dirty="0" smtClean="0">
                <a:latin typeface="Calibri" charset="0"/>
              </a:rPr>
              <a:t>features</a:t>
            </a:r>
          </a:p>
          <a:p>
            <a:pPr lvl="1">
              <a:lnSpc>
                <a:spcPct val="82000"/>
              </a:lnSpc>
              <a:spcBef>
                <a:spcPts val="600"/>
              </a:spcBef>
              <a:buClr>
                <a:srgbClr val="3333CC"/>
              </a:buClr>
              <a:buFont typeface="Arial" charset="0"/>
              <a:buChar char="•"/>
            </a:pPr>
            <a:r>
              <a:rPr lang="en-US" dirty="0" smtClean="0">
                <a:latin typeface="Calibri" charset="0"/>
              </a:rPr>
              <a:t>Communicates with intervention facilitators</a:t>
            </a:r>
          </a:p>
          <a:p>
            <a:pPr lvl="1">
              <a:lnSpc>
                <a:spcPct val="82000"/>
              </a:lnSpc>
              <a:spcBef>
                <a:spcPts val="600"/>
              </a:spcBef>
              <a:buClr>
                <a:srgbClr val="3333CC"/>
              </a:buClr>
              <a:buFont typeface="Arial" charset="0"/>
              <a:buChar char="•"/>
            </a:pPr>
            <a:r>
              <a:rPr lang="en-US" dirty="0" smtClean="0">
                <a:latin typeface="Calibri" charset="0"/>
              </a:rPr>
              <a:t>May also be a facilitator of group interventions </a:t>
            </a:r>
            <a:endParaRPr lang="en-US" dirty="0">
              <a:latin typeface="Calibri" charset="0"/>
            </a:endParaRPr>
          </a:p>
          <a:p>
            <a:pPr lvl="1">
              <a:lnSpc>
                <a:spcPct val="80000"/>
              </a:lnSpc>
              <a:buFont typeface="Arial" charset="0"/>
              <a:buChar char="•"/>
            </a:pPr>
            <a:endParaRPr lang="en-US" sz="1600" b="1" dirty="0" smtClean="0"/>
          </a:p>
          <a:p>
            <a:pPr eaLnBrk="1" fontAlgn="auto" hangingPunct="1">
              <a:lnSpc>
                <a:spcPct val="90000"/>
              </a:lnSpc>
              <a:spcAft>
                <a:spcPts val="0"/>
              </a:spcAft>
              <a:buFont typeface="Arial" pitchFamily="34" charset="0"/>
              <a:buChar char="•"/>
              <a:defRPr/>
            </a:pPr>
            <a:endParaRPr lang="en-US" sz="2000" dirty="0"/>
          </a:p>
          <a:p>
            <a:pPr eaLnBrk="1" hangingPunct="1">
              <a:lnSpc>
                <a:spcPct val="80000"/>
              </a:lnSpc>
              <a:buFont typeface="Arial" charset="0"/>
              <a:buChar char="•"/>
            </a:pPr>
            <a:endParaRPr lang="en-US" sz="2000" b="1" dirty="0"/>
          </a:p>
          <a:p>
            <a:pPr eaLnBrk="1" hangingPunct="1">
              <a:lnSpc>
                <a:spcPct val="80000"/>
              </a:lnSpc>
              <a:buFont typeface="Arial" charset="0"/>
              <a:buChar char="•"/>
            </a:pPr>
            <a:endParaRPr lang="en-US" sz="2000" dirty="0">
              <a:latin typeface="Calibri" charset="0"/>
            </a:endParaRPr>
          </a:p>
          <a:p>
            <a:pPr marL="0" indent="0" eaLnBrk="1" hangingPunct="1">
              <a:lnSpc>
                <a:spcPct val="80000"/>
              </a:lnSpc>
              <a:buNone/>
            </a:pPr>
            <a:endParaRPr lang="en-US" dirty="0">
              <a:latin typeface="Calibri" charset="0"/>
            </a:endParaRPr>
          </a:p>
        </p:txBody>
      </p:sp>
      <p:sp>
        <p:nvSpPr>
          <p:cNvPr id="10" name="TextBox 9"/>
          <p:cNvSpPr txBox="1"/>
          <p:nvPr/>
        </p:nvSpPr>
        <p:spPr>
          <a:xfrm>
            <a:off x="990600" y="4800600"/>
            <a:ext cx="7155797" cy="1802545"/>
          </a:xfrm>
          <a:prstGeom prst="rect">
            <a:avLst/>
          </a:prstGeom>
          <a:noFill/>
        </p:spPr>
        <p:txBody>
          <a:bodyPr wrap="square" rtlCol="0">
            <a:spAutoFit/>
          </a:bodyPr>
          <a:lstStyle/>
          <a:p>
            <a:pPr marL="411480" lvl="1" indent="0">
              <a:lnSpc>
                <a:spcPct val="80000"/>
              </a:lnSpc>
              <a:buNone/>
            </a:pPr>
            <a:r>
              <a:rPr lang="en-US" sz="2600" b="1" dirty="0">
                <a:solidFill>
                  <a:srgbClr val="800000"/>
                </a:solidFill>
                <a:latin typeface="+mn-lt"/>
              </a:rPr>
              <a:t>Facilitators-Trained Staff</a:t>
            </a:r>
          </a:p>
          <a:p>
            <a:pPr marL="800100" lvl="1" indent="-342900">
              <a:lnSpc>
                <a:spcPct val="90000"/>
              </a:lnSpc>
              <a:buClr>
                <a:srgbClr val="3333CC"/>
              </a:buClr>
              <a:buFont typeface="Arial"/>
              <a:buChar char="•"/>
              <a:defRPr/>
            </a:pPr>
            <a:r>
              <a:rPr lang="en-US" sz="2000" dirty="0">
                <a:latin typeface="Calibri"/>
                <a:cs typeface="Calibri"/>
              </a:rPr>
              <a:t>Directly provides intervention support services to youth/families</a:t>
            </a:r>
          </a:p>
          <a:p>
            <a:pPr marL="800100" lvl="1" indent="-342900">
              <a:lnSpc>
                <a:spcPct val="90000"/>
              </a:lnSpc>
              <a:buClr>
                <a:srgbClr val="3333CC"/>
              </a:buClr>
              <a:buFont typeface="Arial"/>
              <a:buChar char="•"/>
              <a:defRPr/>
            </a:pPr>
            <a:r>
              <a:rPr lang="en-US" sz="2000" dirty="0">
                <a:latin typeface="Calibri"/>
                <a:cs typeface="Calibri"/>
              </a:rPr>
              <a:t>Roles include: meeting with students for CICO, running groups, not necessarily members of systems </a:t>
            </a:r>
            <a:r>
              <a:rPr lang="en-US" sz="2000" dirty="0" smtClean="0">
                <a:latin typeface="Calibri"/>
                <a:cs typeface="Calibri"/>
              </a:rPr>
              <a:t>team</a:t>
            </a:r>
          </a:p>
          <a:p>
            <a:pPr marL="800100" lvl="1" indent="-342900">
              <a:lnSpc>
                <a:spcPct val="90000"/>
              </a:lnSpc>
              <a:buClr>
                <a:srgbClr val="3333CC"/>
              </a:buClr>
              <a:buFont typeface="Arial"/>
              <a:buChar char="•"/>
              <a:defRPr/>
            </a:pPr>
            <a:r>
              <a:rPr lang="en-US" sz="2000" dirty="0" smtClean="0">
                <a:latin typeface="Calibri"/>
                <a:cs typeface="Calibri"/>
              </a:rPr>
              <a:t>Report student progress</a:t>
            </a:r>
            <a:endParaRPr lang="en-US" sz="2000" dirty="0">
              <a:latin typeface="Calibri"/>
              <a:cs typeface="Calibri"/>
            </a:endParaRPr>
          </a:p>
        </p:txBody>
      </p:sp>
    </p:spTree>
    <p:extLst>
      <p:ext uri="{BB962C8B-B14F-4D97-AF65-F5344CB8AC3E}">
        <p14:creationId xmlns:p14="http://schemas.microsoft.com/office/powerpoint/2010/main" val="33706407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91526126"/>
              </p:ext>
            </p:extLst>
          </p:nvPr>
        </p:nvGraphicFramePr>
        <p:xfrm>
          <a:off x="567380" y="1371599"/>
          <a:ext cx="8348020" cy="5483033"/>
        </p:xfrm>
        <a:graphic>
          <a:graphicData uri="http://schemas.openxmlformats.org/drawingml/2006/table">
            <a:tbl>
              <a:tblPr firstRow="1" bandRow="1">
                <a:tableStyleId>{5C22544A-7EE6-4342-B048-85BDC9FD1C3A}</a:tableStyleId>
              </a:tblPr>
              <a:tblGrid>
                <a:gridCol w="4174010"/>
                <a:gridCol w="4174010"/>
              </a:tblGrid>
              <a:tr h="5483033">
                <a:tc>
                  <a:txBody>
                    <a:bodyPr/>
                    <a:lstStyle/>
                    <a:p>
                      <a:pPr lvl="0">
                        <a:buClr>
                          <a:srgbClr val="3333CC"/>
                        </a:buClr>
                        <a:buFont typeface="Wingdings" panose="05000000000000000000" pitchFamily="2" charset="2"/>
                        <a:buNone/>
                        <a:defRPr/>
                      </a:pPr>
                      <a:r>
                        <a:rPr lang="en-US" sz="2800" b="1" dirty="0" smtClean="0">
                          <a:solidFill>
                            <a:srgbClr val="0070C0"/>
                          </a:solidFill>
                          <a:ea typeface="Verdana" panose="020B0604030504040204" pitchFamily="34" charset="0"/>
                          <a:cs typeface="Verdana" panose="020B0604030504040204" pitchFamily="34" charset="0"/>
                        </a:rPr>
                        <a:t>TEAM</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2.1 Team Composition</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2.2 Team Operating Procedures</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2.3 Screening</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2.4 Request for Assistance</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2.5 Options for Tier II </a:t>
                      </a:r>
                    </a:p>
                    <a:p>
                      <a:pPr lvl="0">
                        <a:buClr>
                          <a:srgbClr val="3333CC"/>
                        </a:buClr>
                        <a:buFont typeface="Wingdings" panose="05000000000000000000" pitchFamily="2" charset="2"/>
                        <a:buNone/>
                        <a:defRPr/>
                      </a:pPr>
                      <a:endParaRPr lang="en-US" sz="2200" b="0" dirty="0" smtClean="0">
                        <a:solidFill>
                          <a:schemeClr val="tx1"/>
                        </a:solidFill>
                        <a:ea typeface="Verdana" panose="020B0604030504040204" pitchFamily="34" charset="0"/>
                        <a:cs typeface="Verdana" panose="020B0604030504040204" pitchFamily="34" charset="0"/>
                      </a:endParaRPr>
                    </a:p>
                    <a:p>
                      <a:pPr lvl="0">
                        <a:buClr>
                          <a:srgbClr val="3333CC"/>
                        </a:buClr>
                        <a:buFont typeface="Wingdings" panose="05000000000000000000" pitchFamily="2" charset="2"/>
                        <a:buNone/>
                        <a:defRPr/>
                      </a:pPr>
                      <a:r>
                        <a:rPr lang="en-US" sz="2800" b="1" dirty="0" smtClean="0">
                          <a:solidFill>
                            <a:srgbClr val="0070C0"/>
                          </a:solidFill>
                          <a:ea typeface="Verdana" panose="020B0604030504040204" pitchFamily="34" charset="0"/>
                          <a:cs typeface="Verdana" panose="020B0604030504040204" pitchFamily="34" charset="0"/>
                        </a:rPr>
                        <a:t>INTERVENTIONS</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2.6 Tier II Critical Features</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2.7 Practice Matched to Student Need</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2.8 Access to Tier 1 Supports</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2.9 Professional Development</a:t>
                      </a:r>
                    </a:p>
                    <a:p>
                      <a:pPr lvl="0">
                        <a:buClr>
                          <a:srgbClr val="3333CC"/>
                        </a:buClr>
                        <a:buFont typeface="Wingdings" panose="05000000000000000000" pitchFamily="2" charset="2"/>
                        <a:buChar char="§"/>
                        <a:defRPr/>
                      </a:pPr>
                      <a:endParaRPr lang="en-US" sz="2200" b="0" dirty="0" smtClean="0">
                        <a:solidFill>
                          <a:schemeClr val="tx1"/>
                        </a:solidFill>
                        <a:ea typeface="Verdana" panose="020B0604030504040204" pitchFamily="34" charset="0"/>
                        <a:cs typeface="Verdana" panose="020B0604030504040204" pitchFamily="34" charset="0"/>
                      </a:endParaRPr>
                    </a:p>
                    <a:p>
                      <a:endParaRPr lang="en-US" b="0" dirty="0">
                        <a:solidFill>
                          <a:schemeClr val="tx1"/>
                        </a:solidFill>
                      </a:endParaRPr>
                    </a:p>
                  </a:txBody>
                  <a:tcPr>
                    <a:noFill/>
                  </a:tcPr>
                </a:tc>
                <a:tc>
                  <a:txBody>
                    <a:bodyPr/>
                    <a:lstStyle/>
                    <a:p>
                      <a:pPr lvl="0">
                        <a:buClr>
                          <a:srgbClr val="3333CC"/>
                        </a:buClr>
                        <a:buFont typeface="Wingdings" panose="05000000000000000000" pitchFamily="2" charset="2"/>
                        <a:buNone/>
                        <a:defRPr/>
                      </a:pPr>
                      <a:r>
                        <a:rPr lang="en-US" sz="2800" b="1" dirty="0" smtClean="0">
                          <a:solidFill>
                            <a:srgbClr val="0070C0"/>
                          </a:solidFill>
                          <a:ea typeface="Verdana" panose="020B0604030504040204" pitchFamily="34" charset="0"/>
                          <a:cs typeface="Verdana" panose="020B0604030504040204" pitchFamily="34" charset="0"/>
                        </a:rPr>
                        <a:t>EVALUATION</a:t>
                      </a:r>
                    </a:p>
                    <a:p>
                      <a:pPr marL="0" marR="0" lvl="0" indent="0" algn="l" defTabSz="914400" rtl="0" eaLnBrk="1" fontAlgn="auto" latinLnBrk="0" hangingPunct="1">
                        <a:lnSpc>
                          <a:spcPct val="100000"/>
                        </a:lnSpc>
                        <a:spcBef>
                          <a:spcPts val="0"/>
                        </a:spcBef>
                        <a:spcAft>
                          <a:spcPts val="0"/>
                        </a:spcAft>
                        <a:buClr>
                          <a:srgbClr val="3333CC"/>
                        </a:buClr>
                        <a:buSzTx/>
                        <a:buFont typeface="Wingdings" panose="05000000000000000000" pitchFamily="2" charset="2"/>
                        <a:buChar char="§"/>
                        <a:tabLst/>
                        <a:defRPr/>
                      </a:pPr>
                      <a:r>
                        <a:rPr lang="en-US" sz="2200" b="0" dirty="0" smtClean="0">
                          <a:solidFill>
                            <a:schemeClr val="tx1"/>
                          </a:solidFill>
                          <a:ea typeface="Verdana" panose="020B0604030504040204" pitchFamily="34" charset="0"/>
                          <a:cs typeface="Verdana" panose="020B0604030504040204" pitchFamily="34" charset="0"/>
                        </a:rPr>
                        <a:t>2.10 Level of Use</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2.11 Student Performance Data</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2.12 Fidelity Data</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2.13 Annual Evaluation</a:t>
                      </a:r>
                    </a:p>
                    <a:p>
                      <a:endParaRPr lang="en-US" b="0" dirty="0">
                        <a:solidFill>
                          <a:schemeClr val="tx1"/>
                        </a:solidFill>
                      </a:endParaRPr>
                    </a:p>
                  </a:txBody>
                  <a:tcPr>
                    <a:noFill/>
                  </a:tcPr>
                </a:tc>
              </a:tr>
            </a:tbl>
          </a:graphicData>
        </a:graphic>
      </p:graphicFrame>
      <p:sp>
        <p:nvSpPr>
          <p:cNvPr id="2" name="Title 1"/>
          <p:cNvSpPr>
            <a:spLocks noGrp="1"/>
          </p:cNvSpPr>
          <p:nvPr>
            <p:ph type="title"/>
          </p:nvPr>
        </p:nvSpPr>
        <p:spPr>
          <a:xfrm>
            <a:off x="228600" y="152400"/>
            <a:ext cx="8382000" cy="923925"/>
          </a:xfrm>
          <a:solidFill>
            <a:schemeClr val="bg1"/>
          </a:solidFill>
          <a:ln w="57150">
            <a:solidFill>
              <a:srgbClr val="003399"/>
            </a:solidFill>
          </a:ln>
        </p:spPr>
        <p:txBody>
          <a:bodyPr rtlCol="0">
            <a:normAutofit fontScale="90000"/>
          </a:bodyPr>
          <a:lstStyle/>
          <a:p>
            <a:pPr algn="ctr" eaLnBrk="1" fontAlgn="auto" hangingPunct="1">
              <a:spcAft>
                <a:spcPts val="0"/>
              </a:spcAft>
              <a:defRPr/>
            </a:pPr>
            <a:r>
              <a:rPr lang="en-US" sz="3200" b="1" i="1" dirty="0" smtClean="0">
                <a:latin typeface="Trebuchet MS" panose="020B0603020202020204" pitchFamily="34" charset="0"/>
              </a:rPr>
              <a:t>The Tiered Fidelity Inventory</a:t>
            </a:r>
            <a:r>
              <a:rPr lang="en-US" sz="3200" b="1" dirty="0">
                <a:latin typeface="Trebuchet MS" panose="020B0603020202020204" pitchFamily="34" charset="0"/>
              </a:rPr>
              <a:t/>
            </a:r>
            <a:br>
              <a:rPr lang="en-US" sz="3200" b="1" dirty="0">
                <a:latin typeface="Trebuchet MS" panose="020B0603020202020204" pitchFamily="34" charset="0"/>
              </a:rPr>
            </a:br>
            <a:r>
              <a:rPr lang="en-US" sz="3200" b="1" dirty="0" smtClean="0">
                <a:latin typeface="Trebuchet MS" panose="020B0603020202020204" pitchFamily="34" charset="0"/>
              </a:rPr>
              <a:t>Your Tier 2 Planning Tool</a:t>
            </a:r>
            <a:endParaRPr lang="en-US" sz="3200" b="1" dirty="0">
              <a:latin typeface="Trebuchet MS" panose="020B0603020202020204" pitchFamily="34" charset="0"/>
            </a:endParaRPr>
          </a:p>
        </p:txBody>
      </p:sp>
      <p:pic>
        <p:nvPicPr>
          <p:cNvPr id="7170" name="Picture 2" descr="http://images.clipartpanda.com/pencil-writing-clipart-RcdornMc9.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5334000" y="3657600"/>
            <a:ext cx="1828800" cy="27398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662866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74638"/>
            <a:ext cx="7924800" cy="1020762"/>
          </a:xfrm>
          <a:solidFill>
            <a:schemeClr val="accent6">
              <a:lumMod val="20000"/>
              <a:lumOff val="80000"/>
            </a:schemeClr>
          </a:solidFill>
          <a:ln>
            <a:solidFill>
              <a:srgbClr val="3333CC"/>
            </a:solidFill>
          </a:ln>
        </p:spPr>
        <p:txBody>
          <a:bodyPr/>
          <a:lstStyle/>
          <a:p>
            <a:r>
              <a:rPr lang="en-US" sz="3200" b="1" dirty="0" smtClean="0">
                <a:latin typeface="Trebuchet MS" panose="020B0603020202020204" pitchFamily="34" charset="0"/>
              </a:rPr>
              <a:t>Activity  - Reflection on Your Interventions</a:t>
            </a:r>
            <a:endParaRPr lang="en-US" sz="3200" b="1" dirty="0">
              <a:solidFill>
                <a:srgbClr val="FF0000"/>
              </a:solidFill>
              <a:latin typeface="Trebuchet MS" panose="020B0603020202020204" pitchFamily="34" charset="0"/>
            </a:endParaRPr>
          </a:p>
        </p:txBody>
      </p:sp>
      <p:sp>
        <p:nvSpPr>
          <p:cNvPr id="8" name="Content Placeholder 7"/>
          <p:cNvSpPr>
            <a:spLocks noGrp="1"/>
          </p:cNvSpPr>
          <p:nvPr>
            <p:ph idx="1"/>
          </p:nvPr>
        </p:nvSpPr>
        <p:spPr>
          <a:xfrm>
            <a:off x="839434" y="1600200"/>
            <a:ext cx="7007931" cy="4876800"/>
          </a:xfrm>
        </p:spPr>
        <p:txBody>
          <a:bodyPr>
            <a:noAutofit/>
          </a:bodyPr>
          <a:lstStyle/>
          <a:p>
            <a:pPr marL="114300" indent="0">
              <a:buClr>
                <a:schemeClr val="tx2"/>
              </a:buClr>
              <a:buNone/>
            </a:pPr>
            <a:r>
              <a:rPr lang="en-US" sz="3200" b="1" dirty="0"/>
              <a:t>Complete </a:t>
            </a:r>
            <a:r>
              <a:rPr lang="en-US" sz="3200" b="1" dirty="0" smtClean="0"/>
              <a:t>these TFI Items: </a:t>
            </a:r>
            <a:endParaRPr lang="en-US" sz="3200" b="1" dirty="0"/>
          </a:p>
          <a:p>
            <a:pPr lvl="3">
              <a:buClr>
                <a:schemeClr val="tx2"/>
              </a:buClr>
              <a:buFont typeface="Wingdings" panose="05000000000000000000" pitchFamily="2" charset="2"/>
              <a:buChar char="ü"/>
            </a:pPr>
            <a:r>
              <a:rPr lang="en-US" sz="4000" b="1" dirty="0" smtClean="0">
                <a:solidFill>
                  <a:srgbClr val="0070C0"/>
                </a:solidFill>
              </a:rPr>
              <a:t>2.1</a:t>
            </a:r>
          </a:p>
          <a:p>
            <a:pPr lvl="3">
              <a:buClr>
                <a:schemeClr val="tx2"/>
              </a:buClr>
              <a:buFont typeface="Wingdings" panose="05000000000000000000" pitchFamily="2" charset="2"/>
              <a:buChar char="ü"/>
            </a:pPr>
            <a:r>
              <a:rPr lang="en-US" sz="4000" b="1" dirty="0" smtClean="0">
                <a:solidFill>
                  <a:srgbClr val="0070C0"/>
                </a:solidFill>
              </a:rPr>
              <a:t>2.2</a:t>
            </a:r>
          </a:p>
          <a:p>
            <a:pPr lvl="3">
              <a:buClr>
                <a:schemeClr val="tx2"/>
              </a:buClr>
              <a:buFont typeface="Wingdings" panose="05000000000000000000" pitchFamily="2" charset="2"/>
              <a:buChar char="ü"/>
            </a:pPr>
            <a:r>
              <a:rPr lang="en-US" sz="4000" b="1" dirty="0" smtClean="0">
                <a:solidFill>
                  <a:srgbClr val="0070C0"/>
                </a:solidFill>
              </a:rPr>
              <a:t>2.3</a:t>
            </a:r>
          </a:p>
          <a:p>
            <a:pPr lvl="3">
              <a:buClr>
                <a:schemeClr val="tx2"/>
              </a:buClr>
              <a:buFont typeface="Wingdings" panose="05000000000000000000" pitchFamily="2" charset="2"/>
              <a:buChar char="ü"/>
            </a:pPr>
            <a:r>
              <a:rPr lang="en-US" sz="4000" b="1" dirty="0" smtClean="0">
                <a:solidFill>
                  <a:srgbClr val="0070C0"/>
                </a:solidFill>
              </a:rPr>
              <a:t>2.4</a:t>
            </a:r>
          </a:p>
          <a:p>
            <a:pPr marL="411480" lvl="1" indent="0">
              <a:buClr>
                <a:schemeClr val="tx2"/>
              </a:buClr>
              <a:buNone/>
            </a:pPr>
            <a:endParaRPr lang="en-US" sz="3200" b="1" dirty="0" smtClean="0"/>
          </a:p>
          <a:p>
            <a:pPr>
              <a:buClr>
                <a:schemeClr val="tx2"/>
              </a:buClr>
              <a:buFont typeface="Wingdings" panose="05000000000000000000" pitchFamily="2" charset="2"/>
              <a:buChar char="q"/>
            </a:pPr>
            <a:endParaRPr lang="en-US" sz="3200" b="1" dirty="0" smtClean="0"/>
          </a:p>
          <a:p>
            <a:pPr marL="114300" indent="0">
              <a:buClr>
                <a:srgbClr val="003399"/>
              </a:buClr>
              <a:buNone/>
            </a:pPr>
            <a:endParaRPr lang="en-US" sz="2000" dirty="0"/>
          </a:p>
        </p:txBody>
      </p:sp>
      <p:pic>
        <p:nvPicPr>
          <p:cNvPr id="13" name="Picture 2" descr="http://images.clipartpanda.com/pencil-writing-clipart-RcdornMc9.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4648200" y="2097885"/>
            <a:ext cx="2590800" cy="38814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952221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idx="1"/>
          </p:nvPr>
        </p:nvSpPr>
        <p:spPr>
          <a:xfrm>
            <a:off x="878426" y="1900747"/>
            <a:ext cx="6172200" cy="4572000"/>
          </a:xfrm>
        </p:spPr>
        <p:txBody>
          <a:bodyPr>
            <a:normAutofit/>
          </a:bodyPr>
          <a:lstStyle/>
          <a:p>
            <a:pPr eaLnBrk="1" hangingPunct="1"/>
            <a:r>
              <a:rPr lang="en-US" sz="2600" dirty="0" smtClean="0"/>
              <a:t>Support communication </a:t>
            </a:r>
            <a:r>
              <a:rPr lang="en-US" sz="2600" dirty="0"/>
              <a:t>with </a:t>
            </a:r>
            <a:r>
              <a:rPr lang="en-US" sz="2600" b="1" dirty="0"/>
              <a:t>staff, students, and families </a:t>
            </a:r>
            <a:endParaRPr lang="en-US" sz="2600" b="1" dirty="0" smtClean="0"/>
          </a:p>
          <a:p>
            <a:pPr eaLnBrk="1" hangingPunct="1"/>
            <a:r>
              <a:rPr lang="en-US" sz="2600" dirty="0" smtClean="0"/>
              <a:t>Inform all about </a:t>
            </a:r>
            <a:r>
              <a:rPr lang="en-US" sz="2600" dirty="0"/>
              <a:t>how students are eligible for the </a:t>
            </a:r>
            <a:r>
              <a:rPr lang="en-US" sz="2600" dirty="0" smtClean="0"/>
              <a:t>intervention</a:t>
            </a:r>
          </a:p>
          <a:p>
            <a:pPr eaLnBrk="1" hangingPunct="1"/>
            <a:r>
              <a:rPr lang="en-US" sz="2600" dirty="0" smtClean="0"/>
              <a:t>Share types of interventions available</a:t>
            </a:r>
          </a:p>
          <a:p>
            <a:pPr eaLnBrk="1" hangingPunct="1"/>
            <a:r>
              <a:rPr lang="en-US" sz="2600" dirty="0" smtClean="0"/>
              <a:t>Share the process to request assistance for a student</a:t>
            </a:r>
          </a:p>
          <a:p>
            <a:pPr eaLnBrk="1" hangingPunct="1"/>
            <a:r>
              <a:rPr lang="en-US" sz="2600" dirty="0" smtClean="0"/>
              <a:t>Plan to share updates on overall intervention success</a:t>
            </a:r>
          </a:p>
        </p:txBody>
      </p:sp>
      <p:sp>
        <p:nvSpPr>
          <p:cNvPr id="9" name="Title 1"/>
          <p:cNvSpPr txBox="1">
            <a:spLocks/>
          </p:cNvSpPr>
          <p:nvPr/>
        </p:nvSpPr>
        <p:spPr>
          <a:xfrm>
            <a:off x="304800" y="304800"/>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latin typeface="Trebuchet MS" panose="020B0603020202020204" pitchFamily="34" charset="0"/>
              </a:rPr>
              <a:t>Set-Up Your Communication Methods</a:t>
            </a:r>
            <a:endParaRPr lang="en-US" sz="3200" b="1" dirty="0">
              <a:latin typeface="Trebuchet MS" panose="020B0603020202020204" pitchFamily="34" charset="0"/>
            </a:endParaRPr>
          </a:p>
        </p:txBody>
      </p:sp>
      <p:grpSp>
        <p:nvGrpSpPr>
          <p:cNvPr id="14" name="Group 13"/>
          <p:cNvGrpSpPr/>
          <p:nvPr/>
        </p:nvGrpSpPr>
        <p:grpSpPr>
          <a:xfrm>
            <a:off x="7010400" y="228600"/>
            <a:ext cx="2133600" cy="2133600"/>
            <a:chOff x="3106502" y="479809"/>
            <a:chExt cx="1389302" cy="1653488"/>
          </a:xfrm>
        </p:grpSpPr>
        <p:sp>
          <p:nvSpPr>
            <p:cNvPr id="15" name="Freeform 14"/>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49032">
              <a:off x="3408371" y="1136038"/>
              <a:ext cx="787094" cy="701247"/>
            </a:xfrm>
            <a:prstGeom prst="rect">
              <a:avLst/>
            </a:prstGeom>
            <a:noFill/>
          </p:spPr>
          <p:txBody>
            <a:bodyPr wrap="square" rtlCol="0">
              <a:spAutoFit/>
            </a:bodyPr>
            <a:lstStyle/>
            <a:p>
              <a:pPr algn="ctr"/>
              <a:r>
                <a:rPr lang="en-US" b="1" dirty="0" smtClean="0"/>
                <a:t>Systems</a:t>
              </a:r>
            </a:p>
          </p:txBody>
        </p:sp>
      </p:grpSp>
    </p:spTree>
    <p:extLst>
      <p:ext uri="{BB962C8B-B14F-4D97-AF65-F5344CB8AC3E}">
        <p14:creationId xmlns:p14="http://schemas.microsoft.com/office/powerpoint/2010/main" val="2378378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idx="1"/>
          </p:nvPr>
        </p:nvSpPr>
        <p:spPr>
          <a:xfrm>
            <a:off x="762000" y="1752600"/>
            <a:ext cx="6781800" cy="4572000"/>
          </a:xfrm>
        </p:spPr>
        <p:txBody>
          <a:bodyPr>
            <a:normAutofit/>
          </a:bodyPr>
          <a:lstStyle/>
          <a:p>
            <a:pPr marL="114300" indent="0" eaLnBrk="1" hangingPunct="1">
              <a:buNone/>
            </a:pPr>
            <a:r>
              <a:rPr lang="en-US" sz="4400" dirty="0" smtClean="0"/>
              <a:t>Example ideas:</a:t>
            </a:r>
          </a:p>
          <a:p>
            <a:pPr lvl="1"/>
            <a:r>
              <a:rPr lang="en-US" sz="3200" dirty="0" smtClean="0"/>
              <a:t>Email</a:t>
            </a:r>
          </a:p>
          <a:p>
            <a:pPr lvl="1"/>
            <a:r>
              <a:rPr lang="en-US" sz="3200" dirty="0" smtClean="0"/>
              <a:t>Newsletters</a:t>
            </a:r>
          </a:p>
          <a:p>
            <a:pPr lvl="1"/>
            <a:r>
              <a:rPr lang="en-US" sz="3200" dirty="0" smtClean="0"/>
              <a:t>Website</a:t>
            </a:r>
          </a:p>
          <a:p>
            <a:pPr lvl="1"/>
            <a:r>
              <a:rPr lang="en-US" sz="3200" dirty="0" smtClean="0"/>
              <a:t>Parent Meetings</a:t>
            </a:r>
          </a:p>
          <a:p>
            <a:pPr lvl="1"/>
            <a:r>
              <a:rPr lang="en-US" sz="3200" dirty="0" smtClean="0"/>
              <a:t>Open House/Back-to-School</a:t>
            </a:r>
          </a:p>
        </p:txBody>
      </p:sp>
      <p:sp>
        <p:nvSpPr>
          <p:cNvPr id="9" name="Title 1"/>
          <p:cNvSpPr txBox="1">
            <a:spLocks/>
          </p:cNvSpPr>
          <p:nvPr/>
        </p:nvSpPr>
        <p:spPr>
          <a:xfrm>
            <a:off x="304800" y="304800"/>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latin typeface="Trebuchet MS" panose="020B0603020202020204" pitchFamily="34" charset="0"/>
              </a:rPr>
              <a:t>Communication </a:t>
            </a:r>
            <a:r>
              <a:rPr lang="en-US" sz="3200" b="1" dirty="0">
                <a:latin typeface="Trebuchet MS" panose="020B0603020202020204" pitchFamily="34" charset="0"/>
              </a:rPr>
              <a:t>Methods</a:t>
            </a:r>
          </a:p>
        </p:txBody>
      </p:sp>
      <p:grpSp>
        <p:nvGrpSpPr>
          <p:cNvPr id="7" name="Group 6"/>
          <p:cNvGrpSpPr/>
          <p:nvPr/>
        </p:nvGrpSpPr>
        <p:grpSpPr>
          <a:xfrm>
            <a:off x="7010400" y="228600"/>
            <a:ext cx="2133600" cy="2133600"/>
            <a:chOff x="3106502" y="479809"/>
            <a:chExt cx="1389302" cy="1653488"/>
          </a:xfrm>
        </p:grpSpPr>
        <p:sp>
          <p:nvSpPr>
            <p:cNvPr id="12" name="Freeform 11"/>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49032">
              <a:off x="3408371" y="1136038"/>
              <a:ext cx="787094" cy="701247"/>
            </a:xfrm>
            <a:prstGeom prst="rect">
              <a:avLst/>
            </a:prstGeom>
            <a:noFill/>
          </p:spPr>
          <p:txBody>
            <a:bodyPr wrap="square" rtlCol="0">
              <a:spAutoFit/>
            </a:bodyPr>
            <a:lstStyle/>
            <a:p>
              <a:pPr algn="ctr"/>
              <a:r>
                <a:rPr lang="en-US" b="1" dirty="0" smtClean="0"/>
                <a:t>Systems</a:t>
              </a:r>
            </a:p>
          </p:txBody>
        </p:sp>
      </p:grpSp>
    </p:spTree>
    <p:extLst>
      <p:ext uri="{BB962C8B-B14F-4D97-AF65-F5344CB8AC3E}">
        <p14:creationId xmlns:p14="http://schemas.microsoft.com/office/powerpoint/2010/main" val="27969121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762000" y="1960756"/>
            <a:ext cx="6934200" cy="4876800"/>
          </a:xfrm>
          <a:ln w="28575">
            <a:noFill/>
          </a:ln>
        </p:spPr>
        <p:txBody>
          <a:bodyPr rtlCol="0">
            <a:normAutofit/>
          </a:bodyPr>
          <a:lstStyle/>
          <a:p>
            <a:pPr marL="0" indent="0" eaLnBrk="1" fontAlgn="auto" hangingPunct="1">
              <a:lnSpc>
                <a:spcPct val="90000"/>
              </a:lnSpc>
              <a:buClr>
                <a:srgbClr val="003399"/>
              </a:buClr>
              <a:buNone/>
              <a:defRPr/>
            </a:pPr>
            <a:r>
              <a:rPr lang="en-US" sz="4400" dirty="0" smtClean="0"/>
              <a:t>Written process for:</a:t>
            </a:r>
          </a:p>
          <a:p>
            <a:pPr marL="754380" lvl="1" indent="-457200">
              <a:lnSpc>
                <a:spcPct val="90000"/>
              </a:lnSpc>
              <a:buClr>
                <a:srgbClr val="003399"/>
              </a:buClr>
              <a:defRPr/>
            </a:pPr>
            <a:endParaRPr lang="en-US" sz="3200" dirty="0" smtClean="0"/>
          </a:p>
          <a:p>
            <a:pPr marL="754380" lvl="1" indent="-457200">
              <a:lnSpc>
                <a:spcPct val="90000"/>
              </a:lnSpc>
              <a:buClr>
                <a:srgbClr val="003399"/>
              </a:buClr>
              <a:defRPr/>
            </a:pPr>
            <a:r>
              <a:rPr lang="en-US" sz="3200" dirty="0" smtClean="0"/>
              <a:t>Teaching staff how to refer students to Tier 2 services</a:t>
            </a:r>
          </a:p>
          <a:p>
            <a:pPr marL="754380" lvl="1" indent="-457200">
              <a:lnSpc>
                <a:spcPct val="90000"/>
              </a:lnSpc>
              <a:buClr>
                <a:srgbClr val="003399"/>
              </a:buClr>
              <a:defRPr/>
            </a:pPr>
            <a:endParaRPr lang="en-US" sz="3200" dirty="0" smtClean="0"/>
          </a:p>
          <a:p>
            <a:pPr marL="754380" lvl="1" indent="-457200">
              <a:lnSpc>
                <a:spcPct val="90000"/>
              </a:lnSpc>
              <a:buClr>
                <a:srgbClr val="003399"/>
              </a:buClr>
              <a:defRPr/>
            </a:pPr>
            <a:r>
              <a:rPr lang="en-US" sz="3200" dirty="0" smtClean="0"/>
              <a:t>Implement each Tier 2 intervention in place </a:t>
            </a:r>
            <a:endParaRPr lang="en-US" sz="3200" dirty="0"/>
          </a:p>
        </p:txBody>
      </p:sp>
      <p:sp>
        <p:nvSpPr>
          <p:cNvPr id="11" name="Title 1"/>
          <p:cNvSpPr txBox="1">
            <a:spLocks/>
          </p:cNvSpPr>
          <p:nvPr/>
        </p:nvSpPr>
        <p:spPr>
          <a:xfrm>
            <a:off x="152400" y="228600"/>
            <a:ext cx="8778922"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latin typeface="Trebuchet MS" panose="020B0603020202020204" pitchFamily="34" charset="0"/>
              </a:rPr>
              <a:t>Develop You Professional Development</a:t>
            </a:r>
            <a:endParaRPr lang="en-US" sz="3200" b="1" dirty="0">
              <a:latin typeface="Trebuchet MS" panose="020B0603020202020204" pitchFamily="34" charset="0"/>
            </a:endParaRPr>
          </a:p>
        </p:txBody>
      </p:sp>
      <p:grpSp>
        <p:nvGrpSpPr>
          <p:cNvPr id="10" name="Group 9"/>
          <p:cNvGrpSpPr/>
          <p:nvPr/>
        </p:nvGrpSpPr>
        <p:grpSpPr>
          <a:xfrm>
            <a:off x="7010400" y="599378"/>
            <a:ext cx="2133600" cy="2133600"/>
            <a:chOff x="3106502" y="479809"/>
            <a:chExt cx="1389302" cy="1653488"/>
          </a:xfrm>
        </p:grpSpPr>
        <p:sp>
          <p:nvSpPr>
            <p:cNvPr id="12" name="Freeform 11"/>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49032">
              <a:off x="3408371" y="1136038"/>
              <a:ext cx="787094" cy="701247"/>
            </a:xfrm>
            <a:prstGeom prst="rect">
              <a:avLst/>
            </a:prstGeom>
            <a:noFill/>
          </p:spPr>
          <p:txBody>
            <a:bodyPr wrap="square" rtlCol="0">
              <a:spAutoFit/>
            </a:bodyPr>
            <a:lstStyle/>
            <a:p>
              <a:pPr algn="ctr"/>
              <a:r>
                <a:rPr lang="en-US" b="1" dirty="0" smtClean="0"/>
                <a:t>Systems</a:t>
              </a:r>
            </a:p>
          </p:txBody>
        </p:sp>
      </p:grpSp>
    </p:spTree>
    <p:extLst>
      <p:ext uri="{BB962C8B-B14F-4D97-AF65-F5344CB8AC3E}">
        <p14:creationId xmlns:p14="http://schemas.microsoft.com/office/powerpoint/2010/main" val="212219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5" name="Text Box 2"/>
          <p:cNvSpPr txBox="1">
            <a:spLocks noChangeArrowheads="1"/>
          </p:cNvSpPr>
          <p:nvPr/>
        </p:nvSpPr>
        <p:spPr bwMode="auto">
          <a:xfrm>
            <a:off x="609600" y="2016411"/>
            <a:ext cx="3876675"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latin typeface="Arial Narrow" charset="0"/>
                <a:cs typeface="Arial" charset="0"/>
              </a:rPr>
              <a:t>Tier 3/Tertiary Interventions	           1-5%</a:t>
            </a:r>
            <a:endParaRPr lang="en-US" sz="1600" b="1" dirty="0">
              <a:latin typeface="Arial Narrow" charset="0"/>
              <a:cs typeface="Arial" charset="0"/>
            </a:endParaRPr>
          </a:p>
          <a:p>
            <a:pPr>
              <a:buFontTx/>
              <a:buChar char="•"/>
            </a:pPr>
            <a:r>
              <a:rPr lang="en-US" sz="1400" dirty="0">
                <a:latin typeface="Arial Narrow" charset="0"/>
                <a:cs typeface="Arial" charset="0"/>
              </a:rPr>
              <a:t>Individual students</a:t>
            </a:r>
          </a:p>
          <a:p>
            <a:pPr>
              <a:buFontTx/>
              <a:buChar char="•"/>
            </a:pPr>
            <a:r>
              <a:rPr lang="en-US" sz="1400" dirty="0">
                <a:latin typeface="Arial Narrow" charset="0"/>
                <a:cs typeface="Arial" charset="0"/>
              </a:rPr>
              <a:t>Assessment-based</a:t>
            </a:r>
          </a:p>
          <a:p>
            <a:pPr>
              <a:buFontTx/>
              <a:buChar char="•"/>
            </a:pPr>
            <a:r>
              <a:rPr lang="en-US" sz="1400" dirty="0">
                <a:latin typeface="Arial Narrow" charset="0"/>
                <a:cs typeface="Arial" charset="0"/>
              </a:rPr>
              <a:t>High intensity</a:t>
            </a:r>
          </a:p>
        </p:txBody>
      </p:sp>
      <p:sp>
        <p:nvSpPr>
          <p:cNvPr id="113666" name="Text Box 3"/>
          <p:cNvSpPr txBox="1">
            <a:spLocks noChangeArrowheads="1"/>
          </p:cNvSpPr>
          <p:nvPr/>
        </p:nvSpPr>
        <p:spPr bwMode="auto">
          <a:xfrm>
            <a:off x="4529138" y="2016411"/>
            <a:ext cx="4354512" cy="97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latin typeface="Arial Narrow" charset="0"/>
                <a:cs typeface="Arial" charset="0"/>
              </a:rPr>
              <a:t>  </a:t>
            </a:r>
            <a:r>
              <a:rPr lang="en-US" sz="1600" b="1" u="sng">
                <a:latin typeface="Arial Narrow" charset="0"/>
                <a:cs typeface="Arial" charset="0"/>
              </a:rPr>
              <a:t>1-5%		Tier 3/Tertiary Interventions</a:t>
            </a:r>
            <a:endParaRPr lang="en-US" sz="1600" b="1">
              <a:latin typeface="Arial Narrow" charset="0"/>
              <a:cs typeface="Arial" charset="0"/>
            </a:endParaRPr>
          </a:p>
          <a:p>
            <a:pPr lvl="4">
              <a:buFontTx/>
              <a:buChar char="•"/>
            </a:pPr>
            <a:r>
              <a:rPr lang="en-US" sz="1400">
                <a:latin typeface="Arial Narrow" charset="0"/>
                <a:cs typeface="Arial" charset="0"/>
              </a:rPr>
              <a:t>Individual students</a:t>
            </a:r>
          </a:p>
          <a:p>
            <a:pPr lvl="4">
              <a:buFontTx/>
              <a:buChar char="•"/>
            </a:pPr>
            <a:r>
              <a:rPr lang="en-US" sz="1400">
                <a:latin typeface="Arial Narrow" charset="0"/>
                <a:cs typeface="Arial" charset="0"/>
              </a:rPr>
              <a:t>Assessment-based</a:t>
            </a:r>
          </a:p>
          <a:p>
            <a:pPr lvl="4">
              <a:buFontTx/>
              <a:buChar char="•"/>
            </a:pPr>
            <a:r>
              <a:rPr lang="en-US" sz="1400">
                <a:latin typeface="Arial Narrow" charset="0"/>
                <a:cs typeface="Arial" charset="0"/>
              </a:rPr>
              <a:t>Intense, durable procedures</a:t>
            </a:r>
          </a:p>
        </p:txBody>
      </p:sp>
      <p:sp>
        <p:nvSpPr>
          <p:cNvPr id="113667" name="Text Box 4"/>
          <p:cNvSpPr txBox="1">
            <a:spLocks noChangeArrowheads="1"/>
          </p:cNvSpPr>
          <p:nvPr/>
        </p:nvSpPr>
        <p:spPr bwMode="auto">
          <a:xfrm>
            <a:off x="609600" y="3070511"/>
            <a:ext cx="3476625" cy="184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latin typeface="Arial Narrow" charset="0"/>
                <a:cs typeface="Arial" charset="0"/>
              </a:rPr>
              <a:t>Tier 2/Secondary Interventions        5-15%</a:t>
            </a:r>
            <a:endParaRPr lang="en-US" sz="1600" b="1" dirty="0">
              <a:latin typeface="Arial Narrow" charset="0"/>
              <a:cs typeface="Arial" charset="0"/>
            </a:endParaRPr>
          </a:p>
          <a:p>
            <a:pPr>
              <a:buFontTx/>
              <a:buChar char="•"/>
            </a:pPr>
            <a:r>
              <a:rPr lang="en-US" sz="1400" dirty="0">
                <a:latin typeface="Arial Narrow" charset="0"/>
                <a:cs typeface="Arial" charset="0"/>
              </a:rPr>
              <a:t>Some students (at-risk)</a:t>
            </a:r>
          </a:p>
          <a:p>
            <a:pPr>
              <a:buFontTx/>
              <a:buChar char="•"/>
            </a:pPr>
            <a:r>
              <a:rPr lang="en-US" sz="1400" dirty="0">
                <a:latin typeface="Arial Narrow" charset="0"/>
                <a:cs typeface="Arial" charset="0"/>
              </a:rPr>
              <a:t>High efficiency</a:t>
            </a:r>
          </a:p>
          <a:p>
            <a:pPr>
              <a:buFontTx/>
              <a:buChar char="•"/>
            </a:pPr>
            <a:r>
              <a:rPr lang="en-US" sz="1400" dirty="0">
                <a:latin typeface="Arial Narrow" charset="0"/>
                <a:cs typeface="Arial" charset="0"/>
              </a:rPr>
              <a:t>Rapid response</a:t>
            </a:r>
          </a:p>
          <a:p>
            <a:pPr>
              <a:buFontTx/>
              <a:buChar char="•"/>
            </a:pPr>
            <a:r>
              <a:rPr lang="en-US" sz="1400" dirty="0">
                <a:latin typeface="Arial Narrow" charset="0"/>
                <a:cs typeface="Arial" charset="0"/>
              </a:rPr>
              <a:t>Small group interventions</a:t>
            </a:r>
          </a:p>
          <a:p>
            <a:pPr>
              <a:buFontTx/>
              <a:buChar char="•"/>
            </a:pPr>
            <a:r>
              <a:rPr lang="en-US" sz="1400" dirty="0">
                <a:latin typeface="Arial Narrow" charset="0"/>
                <a:cs typeface="Arial" charset="0"/>
              </a:rPr>
              <a:t> Some individualizing</a:t>
            </a:r>
          </a:p>
          <a:p>
            <a:pPr>
              <a:buFontTx/>
              <a:buChar char="•"/>
            </a:pPr>
            <a:endParaRPr lang="en-US" sz="1400" dirty="0">
              <a:latin typeface="Arial Narrow" charset="0"/>
              <a:cs typeface="Arial" charset="0"/>
            </a:endParaRPr>
          </a:p>
          <a:p>
            <a:endParaRPr lang="en-US" sz="1400" dirty="0">
              <a:latin typeface="Arial Narrow" charset="0"/>
              <a:cs typeface="Arial" charset="0"/>
            </a:endParaRPr>
          </a:p>
        </p:txBody>
      </p:sp>
      <p:sp>
        <p:nvSpPr>
          <p:cNvPr id="113668" name="Text Box 5"/>
          <p:cNvSpPr txBox="1">
            <a:spLocks noChangeArrowheads="1"/>
          </p:cNvSpPr>
          <p:nvPr/>
        </p:nvSpPr>
        <p:spPr bwMode="auto">
          <a:xfrm>
            <a:off x="4529138" y="3067336"/>
            <a:ext cx="4354512"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latin typeface="Arial Narrow" charset="0"/>
                <a:cs typeface="Arial" charset="0"/>
              </a:rPr>
              <a:t>         </a:t>
            </a:r>
            <a:r>
              <a:rPr lang="en-US" sz="1600" b="1" u="sng">
                <a:latin typeface="Arial Narrow" charset="0"/>
                <a:cs typeface="Arial" charset="0"/>
              </a:rPr>
              <a:t>5-15%	                 Tier 2/Secondary Interventions</a:t>
            </a:r>
            <a:endParaRPr lang="en-US" sz="1600" b="1">
              <a:latin typeface="Arial Narrow" charset="0"/>
              <a:cs typeface="Arial" charset="0"/>
            </a:endParaRPr>
          </a:p>
          <a:p>
            <a:pPr lvl="4">
              <a:buFontTx/>
              <a:buChar char="•"/>
            </a:pPr>
            <a:r>
              <a:rPr lang="en-US" sz="1400">
                <a:latin typeface="Arial Narrow" charset="0"/>
                <a:cs typeface="Arial" charset="0"/>
              </a:rPr>
              <a:t>Some students (at-risk)</a:t>
            </a:r>
          </a:p>
          <a:p>
            <a:pPr lvl="4">
              <a:buFontTx/>
              <a:buChar char="•"/>
            </a:pPr>
            <a:r>
              <a:rPr lang="en-US" sz="1400">
                <a:latin typeface="Arial Narrow" charset="0"/>
                <a:cs typeface="Arial" charset="0"/>
              </a:rPr>
              <a:t>High efficiency</a:t>
            </a:r>
          </a:p>
          <a:p>
            <a:pPr lvl="4">
              <a:buFontTx/>
              <a:buChar char="•"/>
            </a:pPr>
            <a:r>
              <a:rPr lang="en-US" sz="1400">
                <a:latin typeface="Arial Narrow" charset="0"/>
                <a:cs typeface="Arial" charset="0"/>
              </a:rPr>
              <a:t>Rapid response</a:t>
            </a:r>
          </a:p>
          <a:p>
            <a:pPr lvl="4">
              <a:buFontTx/>
              <a:buChar char="•"/>
            </a:pPr>
            <a:r>
              <a:rPr lang="en-US" sz="1400">
                <a:latin typeface="Arial Narrow" charset="0"/>
                <a:cs typeface="Arial" charset="0"/>
              </a:rPr>
              <a:t>Small group interventions</a:t>
            </a:r>
          </a:p>
          <a:p>
            <a:pPr lvl="4">
              <a:buFontTx/>
              <a:buChar char="•"/>
            </a:pPr>
            <a:r>
              <a:rPr lang="en-US" sz="1400">
                <a:latin typeface="Arial Narrow" charset="0"/>
                <a:cs typeface="Arial" charset="0"/>
              </a:rPr>
              <a:t>Some individualizing</a:t>
            </a:r>
          </a:p>
          <a:p>
            <a:endParaRPr lang="en-US" sz="1400">
              <a:latin typeface="Arial Narrow" charset="0"/>
              <a:cs typeface="Arial" charset="0"/>
            </a:endParaRPr>
          </a:p>
        </p:txBody>
      </p:sp>
      <p:sp>
        <p:nvSpPr>
          <p:cNvPr id="113669" name="Text Box 6"/>
          <p:cNvSpPr txBox="1">
            <a:spLocks noChangeArrowheads="1"/>
          </p:cNvSpPr>
          <p:nvPr/>
        </p:nvSpPr>
        <p:spPr bwMode="auto">
          <a:xfrm>
            <a:off x="533400" y="4715161"/>
            <a:ext cx="32766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latin typeface="Arial Narrow" charset="0"/>
                <a:cs typeface="Arial" charset="0"/>
              </a:rPr>
              <a:t>Tier 1/Universal Interventions   80-90%</a:t>
            </a:r>
            <a:endParaRPr lang="en-US" sz="1600" b="1" dirty="0">
              <a:latin typeface="Arial Narrow" charset="0"/>
              <a:cs typeface="Arial" charset="0"/>
            </a:endParaRPr>
          </a:p>
          <a:p>
            <a:pPr>
              <a:buFontTx/>
              <a:buChar char="•"/>
            </a:pPr>
            <a:r>
              <a:rPr lang="en-US" sz="1400" dirty="0">
                <a:latin typeface="Arial Narrow" charset="0"/>
                <a:cs typeface="Arial" charset="0"/>
              </a:rPr>
              <a:t>All students</a:t>
            </a:r>
          </a:p>
          <a:p>
            <a:pPr>
              <a:buFontTx/>
              <a:buChar char="•"/>
            </a:pPr>
            <a:r>
              <a:rPr lang="en-US" sz="1400" dirty="0">
                <a:latin typeface="Arial Narrow" charset="0"/>
                <a:cs typeface="Arial" charset="0"/>
              </a:rPr>
              <a:t>Preventive, proactive</a:t>
            </a:r>
          </a:p>
        </p:txBody>
      </p:sp>
      <p:sp>
        <p:nvSpPr>
          <p:cNvPr id="113670" name="Text Box 7"/>
          <p:cNvSpPr txBox="1">
            <a:spLocks noChangeArrowheads="1"/>
          </p:cNvSpPr>
          <p:nvPr/>
        </p:nvSpPr>
        <p:spPr bwMode="auto">
          <a:xfrm>
            <a:off x="4529138" y="4715161"/>
            <a:ext cx="4354512"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latin typeface="Arial Narrow" charset="0"/>
                <a:cs typeface="Arial" charset="0"/>
              </a:rPr>
              <a:t>	</a:t>
            </a:r>
            <a:r>
              <a:rPr lang="en-US" sz="1600" b="1" u="sng">
                <a:latin typeface="Arial Narrow" charset="0"/>
                <a:cs typeface="Arial" charset="0"/>
              </a:rPr>
              <a:t>80-90%	Tier 1/Universal Interventions</a:t>
            </a:r>
            <a:endParaRPr lang="en-US" sz="1600" b="1">
              <a:latin typeface="Arial Narrow" charset="0"/>
              <a:cs typeface="Arial" charset="0"/>
            </a:endParaRPr>
          </a:p>
          <a:p>
            <a:pPr lvl="4">
              <a:buFontTx/>
              <a:buChar char="•"/>
            </a:pPr>
            <a:r>
              <a:rPr lang="en-US" sz="1400">
                <a:latin typeface="Arial Narrow" charset="0"/>
                <a:cs typeface="Arial" charset="0"/>
              </a:rPr>
              <a:t>All settings, all students</a:t>
            </a:r>
          </a:p>
          <a:p>
            <a:pPr lvl="4">
              <a:buFontTx/>
              <a:buChar char="•"/>
            </a:pPr>
            <a:r>
              <a:rPr lang="en-US" sz="1400">
                <a:latin typeface="Arial Narrow" charset="0"/>
                <a:cs typeface="Arial" charset="0"/>
              </a:rPr>
              <a:t>Preventive, proactive</a:t>
            </a:r>
          </a:p>
        </p:txBody>
      </p:sp>
      <p:sp>
        <p:nvSpPr>
          <p:cNvPr id="113671" name="Rectangle 8"/>
          <p:cNvSpPr>
            <a:spLocks noGrp="1" noChangeArrowheads="1"/>
          </p:cNvSpPr>
          <p:nvPr>
            <p:ph type="title" idx="4294967295"/>
          </p:nvPr>
        </p:nvSpPr>
        <p:spPr>
          <a:xfrm>
            <a:off x="707571" y="304800"/>
            <a:ext cx="7467600" cy="914400"/>
          </a:xfrm>
          <a:solidFill>
            <a:schemeClr val="bg1"/>
          </a:solidFill>
          <a:ln w="28575">
            <a:solidFill>
              <a:srgbClr val="0070C0"/>
            </a:solidFill>
          </a:ln>
        </p:spPr>
        <p:txBody>
          <a:bodyPr/>
          <a:lstStyle/>
          <a:p>
            <a:pPr algn="ctr" eaLnBrk="1" hangingPunct="1"/>
            <a:r>
              <a:rPr lang="en-US" sz="2800" b="1" dirty="0">
                <a:latin typeface="Trebuchet MS" panose="020B0603020202020204" pitchFamily="34" charset="0"/>
              </a:rPr>
              <a:t>School-Wide Systems for Student Success: A </a:t>
            </a:r>
            <a:r>
              <a:rPr lang="en-US" sz="2800" b="1" dirty="0" smtClean="0">
                <a:latin typeface="Trebuchet MS" panose="020B0603020202020204" pitchFamily="34" charset="0"/>
              </a:rPr>
              <a:t>Multi-Tiered System of Support</a:t>
            </a:r>
            <a:endParaRPr lang="en-US" sz="2800" b="1" dirty="0">
              <a:latin typeface="Trebuchet MS" panose="020B0603020202020204" pitchFamily="34" charset="0"/>
            </a:endParaRPr>
          </a:p>
        </p:txBody>
      </p:sp>
      <p:sp>
        <p:nvSpPr>
          <p:cNvPr id="113672" name="Text Box 9"/>
          <p:cNvSpPr txBox="1">
            <a:spLocks noChangeArrowheads="1"/>
          </p:cNvSpPr>
          <p:nvPr/>
        </p:nvSpPr>
        <p:spPr bwMode="auto">
          <a:xfrm>
            <a:off x="762000" y="1449674"/>
            <a:ext cx="25415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latin typeface="Century Gothic" charset="0"/>
                <a:cs typeface="Arial" charset="0"/>
              </a:rPr>
              <a:t>Academic Systems</a:t>
            </a:r>
          </a:p>
        </p:txBody>
      </p:sp>
      <p:sp>
        <p:nvSpPr>
          <p:cNvPr id="113673" name="Text Box 10"/>
          <p:cNvSpPr txBox="1">
            <a:spLocks noChangeArrowheads="1"/>
          </p:cNvSpPr>
          <p:nvPr/>
        </p:nvSpPr>
        <p:spPr bwMode="auto">
          <a:xfrm>
            <a:off x="5715000" y="1451261"/>
            <a:ext cx="25384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latin typeface="Century Gothic" charset="0"/>
                <a:cs typeface="Arial" charset="0"/>
              </a:rPr>
              <a:t>Behavioral Systems</a:t>
            </a:r>
          </a:p>
        </p:txBody>
      </p:sp>
      <p:grpSp>
        <p:nvGrpSpPr>
          <p:cNvPr id="113674" name="Group 11"/>
          <p:cNvGrpSpPr>
            <a:grpSpLocks/>
          </p:cNvGrpSpPr>
          <p:nvPr/>
        </p:nvGrpSpPr>
        <p:grpSpPr bwMode="auto">
          <a:xfrm>
            <a:off x="3276600" y="2048161"/>
            <a:ext cx="2667000" cy="4448175"/>
            <a:chOff x="1989" y="1230"/>
            <a:chExt cx="1680" cy="2802"/>
          </a:xfrm>
        </p:grpSpPr>
        <p:grpSp>
          <p:nvGrpSpPr>
            <p:cNvPr id="113676" name="Group 12"/>
            <p:cNvGrpSpPr>
              <a:grpSpLocks/>
            </p:cNvGrpSpPr>
            <p:nvPr/>
          </p:nvGrpSpPr>
          <p:grpSpPr bwMode="auto">
            <a:xfrm>
              <a:off x="1989" y="1230"/>
              <a:ext cx="1680" cy="2802"/>
              <a:chOff x="1989" y="1230"/>
              <a:chExt cx="1680" cy="2802"/>
            </a:xfrm>
          </p:grpSpPr>
          <p:sp>
            <p:nvSpPr>
              <p:cNvPr id="113678"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p>
            </p:txBody>
          </p:sp>
          <p:sp>
            <p:nvSpPr>
              <p:cNvPr id="113679"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3680"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3681"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3682"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113677"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113675" name="Text Box 19"/>
          <p:cNvSpPr txBox="1">
            <a:spLocks noChangeArrowheads="1"/>
          </p:cNvSpPr>
          <p:nvPr/>
        </p:nvSpPr>
        <p:spPr bwMode="auto">
          <a:xfrm>
            <a:off x="6324600" y="5943600"/>
            <a:ext cx="25590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800" i="1" dirty="0">
                <a:latin typeface="Century Gothic" charset="0"/>
                <a:cs typeface="Arial" charset="0"/>
              </a:rPr>
              <a:t>Illinois PBIS Network, Revised May 15, 2008. Adapted from “What is school-wide PBS?” OSEP Technical Assistance Center on Positive Behavioral Interventions and Supports.  Accessed at http://pbis.org/schoolwide.htm</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p:cNvSpPr txBox="1">
            <a:spLocks/>
          </p:cNvSpPr>
          <p:nvPr/>
        </p:nvSpPr>
        <p:spPr>
          <a:xfrm>
            <a:off x="94982" y="342900"/>
            <a:ext cx="8534400" cy="780814"/>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3200" b="1" dirty="0" smtClean="0">
                <a:latin typeface="Trebuchet MS" panose="020B0603020202020204" pitchFamily="34" charset="0"/>
              </a:rPr>
              <a:t>    Your Interventions</a:t>
            </a:r>
            <a:endParaRPr lang="en-US" sz="3200" b="1" dirty="0">
              <a:latin typeface="Trebuchet MS" panose="020B0603020202020204" pitchFamily="34" charset="0"/>
            </a:endParaRPr>
          </a:p>
        </p:txBody>
      </p:sp>
      <p:sp>
        <p:nvSpPr>
          <p:cNvPr id="3" name="AutoShape 4" descr="data:image/jpeg;base64,/9j/4AAQSkZJRgABAQAAAQABAAD/2wCEAAkGBhQSEBQUERQWFRQWFRcWGBcVFhgWGBgXFRcVGBUVFBQXHSYeFxojGRQVHy8gIycpLCwsFR4xNTAqNSYrLCkBCQoKDgwOGg8PGikkHyQsLCwsLCwsLCwsLCwsLCwsLCksLCwsLCkpLCwsLCksKSwsLCwpLCksLCksLCwsLCwsLP/AABEIALcBEwMBIgACEQEDEQH/xAAcAAABBQEBAQAAAAAAAAAAAAAEAAIDBQYBBwj/xABEEAABAwEFBAgDBgQDCAMAAAABAAIRAwQSITFBBVFhcQYigZGhscHwEzLRB0JSYnLhFBWC8SOSohYzQ1NzwuLyJIOy/8QAGgEAAgMBAQAAAAAAAAAAAAAAAQIAAwQFBv/EACcRAAICAgICAgEEAwAAAAAAAAABAhEDIRIxBFETQTIiQmHwcYGx/9oADAMBAAIRAxEAPwD1JoUrQmNClaEwo4LC/axtsUrO2l1r1Qzhg0gZgu+9mMB2rdheY/bg8BlmGp+J3C5meZ81CHkrnSZOKcxhJ0HLPvKiCe12k/2QGJ2UmkxmUSKIA4+/RDUsMkQ10+X7BEgbTDbhl0Rl6q16NdJH2Os14l1MESGkiRucOXNUBfjw9+KdZHlpcM48Ql2g9n0rs/aDK9JlWk68x4kH0O4g4Ihea/ZjbTSJpmfh1TLdzXgbtJHkF6SjditUcKSSSgDoXVwLqgRJJJKEEuJJKEEkkkoQSSSShBLi6koQauFOXFCDCuJxXFCDVxOXCoA4kuwuKEOLqUJKEIWhSNTGqQIkHBeffbVZnuslJzKd5rHkveMbgIAAjc4xj+Ub16EFHbLG2rTfTqCWPaWuHAiEAnymXJB6uOmHRapYrQ6lUg/ea4YhzTkee8aGVRBygQttTDmn0asQg72CffwUIHNr6HXzRNlrS/m0g8wqlrkbsukXVmtGp81LClZ7H9n1Emyicw4wdRBwI96L0GlWBAPfzWP6MVG06TW+8VoadcXyBuH19Qq4yX0WyhumWN5IFDB6c2onJ8SCQV1DB6kFRQV4yVJcDl1Erao4kurigBJJErC9IunxvGnZSIGBqxM/9MHCOJ7N6DdBSbNrabWymJqPawb3ODR4qptPTKys/wCLe/Q1zvGI8V5hUrvquLnuL3b3Ek95ThQVbyFqxm5qfaNTnq0nkcXBvgJRFm6e0XfO17OODh4Y+C8/+FCkZRMoc2H40et2S3MqtvU3hw4HLmMx2qYrzCxV3UnXmOLXDd5Ea8it7sXbArtxgPA6w3j8Q4eXcrFKyqUaLEpqcVxEU4uFOXCiQ4kurigDi4upKEIwE8JoTwiEcE4JoXKlYNzQClZmvtE6N07XY3F7gx1IF7HkEgaFrgASWnDIZwV862qylriNy+mrfb5BBxBwjSDv3rzjph0AMfGogXTJcwZsG8b28NPJG6L1i1s8na0weHqu++5WVqsRYJjDhpzQDKZOAxk3QineytxrRNYrI6o4NYJPh2rd7B2E2lDji7U8843Kp2NYvht46lXbdqNYJJmN2PisuSbk6RrxQUVbNVZat0ToMe5TdH9o1H1Pi1RdZLroOZDoF47sGgDkqjYW25qAubDTv4rR7bs/xKBdRMODcI33h4xgpD+Bp/yXz6swSMHDPfGHfkob8KS20/hBjBMAATyEEoGtVx964hamDFtBwrJza24qrdadyey0d8eSBY4F3SrnmimVFTU6/qjKNpmY099idGecCwSUdKqpoUMrVGT6cbXDafwGk3n4ugxDd3b5c15+3Z0mQe9F9I7eXWqqT/zHDsBIA7goKFsWOc25G/HiSiS0rJdzP7qZrQmvqYKGpagOKVMjjRO1m9OYQP3QRtajdbR6f3T2V0WzagJ9+SN2fbHU3te3TuO8HgQs3TtQOXvNWVltOPMq6BVM9To1g9oc3JwBHanKq6MVSbOJ0cR5H1KtVYZzq4V1cKJDiS6uFQA1JdSUIRhPCaE8IkG1qt0Sqq0VyTOvvJS2yvLiNBh9UDVqAfT1lKzbihSsYzrPE7+Iw1nxR1SSVW7Lq3qrvytz4uOm7AFWd6SoiZvyoz+3eilB9CoWUWB5BN4CDJxx7V5JsvZIFRwOdNzgR+a84A8oAx4r3yq2WkcF5F092S+laBXpYSIdHDUjXDPklmtaEg7ewdlHHIdqNs2yLxvVXSBk0CBzO9U9k221w64uu4Yj6hHHaYLCA8SRH1WRpmr9PYT/ADABxxugZYTP0Wg2XtdwNMQ6HOHVOBdldgcSZx3bjKwjaQnF17gSY81sOhrS+oDIPwxgBkCANBrBTwgr0TlrZ6ntUzTniB3lZi1Vet4d2ITrdtKq20U2F8sexziMhAaZwHEBB1qpz94HE9xWtk8eFIT627lB70+jaO76oOq7y14fsomVYjD6gA4nuSGrjosrPtPrkHIH0EBWOzrWS4jGNJ4bjvWKs1r67uZHiPp4LRWS1Mpy5xaBGJ9DxTlc4aNTQq+/20RzKstkYmMBv3LMU9rBzA4TyPzcRzyIVxZLSLsu+WCSdIiSe71TNGDJDR45bdosDyahgkkmc5Ofip7E6m/FrlD0nsAc6pUpyAXOc29LjBJIknEnmhaFg+X4bmvkYyCyOEZzPFc6l3Zp5O6ovXtwgIKrRIGKLslN4+cLlqOBVaey1pNFaXqKo4JVKbnO6vfuTLNXIq3GuazKXVOs4zqARAHAKzkkUKDY9j8fp9FZUHQZQO0WhpYcJN4OAEC8x0XgNJBHaCuUqpcYHvmr8bKcirR6l0JqXqDiMr8dzW/stCqroxY/h2SkDmRfPN/W8iO5WivMp1cJSXCoAUrhcuEphKhB95JRSkoAkC690AncCVwLpEiEwTPvtIGMzPvH6oSvWkY+GnHDRNFaHQd/7KK0uuwdEjOtBA9e0PpyaToJzwBy3g96C/2utLcxTd/SR5O3KesQcRu99yqbQzv9++RS2aFjhL8kWjen7wOtRaeTiPMFF7RpNtFFtRmonkRm08QVlKlLd2enqFEy11WY0XuaR1onqujMObkcPJFS9iZPFjVw0wLpR0YNECvSH+GfnA+4Tr+k+B5qhp1l6xsTalK10i1wAcQWvY7LHMcQV530q6Jvsby5suoE9V2rZ+6/jx1STh9oxJtOmVdSovQ/s4oXKTXkYPe8GdxFwHvavMTXC9r2DZhTstJkZU2zzIk+JKGJbsk3oJ2zS/8AkUP+jXH/AOPqUBXG+Dy4YHlhBU1p2iXWmmHYinSx3m84z/paFDXAuDgYxzIyPgQruzXjXGMb/u2DvPVHj2YHzQzBLo97jCJEw4axOOP5T6FAsebwdwPiCDhzHiikW32UtjtEB7uJ8xh2o9trLonLdjEcd5CLqdCKjbA2sZNQG+5g0pkbtXDPkqezkayitAjOOTr6NXYTiAXA5YcdHH1RnSTaPwqTT/wySHkYgbg6OMqk2XJyB8Pl4HNW1uc/+HqhsucWEQDJIOBcIzMShNcospmtmZt1tpG6GvDpzA0nJFWGzsaJEBUbvhtaW/LlmIzyxQ1n2kRhMxqua4v6CpL7NNarYNFU1qkoX+LJXDWSKw2gyiQ2N5KiOx8L34nGWjGDMm66cBKEqWkiCMwZCm/mNR4uyANQNeadQbF5pEe1K0uEaDPiSSfE+CM6OWM2ivTpDIuBcdzRi89wKCtNnJUezOlVSxVZpXZui9eAMiZLRuyW7FC9IwZ51tnvSUoew2r4lJlSIvta6DpeAMeKmVjVaM/Z1cJSlNKBBFMKcUwqEOLiSShCYJwTQnBMAxm27MRUeAYIJPZiR6KnZtR7DDwS2czqMlpel1mILag1wPMft5LM1LZe6pGGpjfuSs7PjvlBDaxI69LrN+8zUcR9EPWrBwkHD3+/coq9MsN6lJG4CUCbYfiZENcMi0iHDmMiPEHekNaQQXQY94/vHemUhNVo3uA/zYfXvTq2h7ErNXDKjHkTdMkD3vUH+iY2V1GpeYMdRo5u4/XRaWzWttalDxfpuBaQ7MTgWu3oWntCz1AG3wDH35H+o4KO0WCpRN+ljvacnD0O4p1oyZYLIvTPMeluwTYq935qbpdTdvbuP5hkew6r2SxWgOptc3ItBHIgQs7tzZtPaNlLAbr2m82c2PiIcPwnIxwOgVd0b2jWbYatKqLtSjNM74Ajy15FBKjC4tumaDZrviGrXzBeQ39DIb4geaMrDquE9+H5fVpld2fQAslKBm0E/wBX/smF+WeIjvEebU6WjXyv++iGgMQcccD29U8sQE3Z9mvV2sIwL5y0MOPqmNdG7OdRmJ7MQrPYVGa5doAfH9k30CbqzYgrzjpl0eFGr8Rgim86ZNdqOAOY7V6FQfKbbbG2rTcyoJa4QR6jceKQwwyPFO/o8qstlecWdbHQjyK0ezmVcJYRHDLnOnvlRdIujtSyPEOljpuuGB/S7jHeg7Laq5MB7hzcmTOlqauJYbS29UBLXkMg/KGBpF0mJcZJ1y3rLWogGRqr7amz3uaHSarmkzBvGNYaJiCPFZq1WjSIhZMkHyM8qi6ELQuG0IJ1VR/HxQ+Oiv5CybUlE0H4qqbXKnp14StUFMvatYBnFZqybOfWtlJkSKlVrSOBIvdl2SrAVS5bD7PNizUdaXDBoLKfEn53DkMO0rRgk3KkZ/IS42z0yiwBoAyGS6oG1FNfBWqcL2jHGQpXCuubCjL1TRYOKaSml6a6ogQ7KSiNVJGgWGBOCQanAJqIB7UsfxaTmakSOYy98V51aLI4A3ZMaa+8l6lCxXS/Z7qdUVKZgPz3Xh83gZ70Gjb4mSpcTMMZUxlxE5jjuTn7KDm4ydcfMckY3aNYfNTDuI4J38YamBF2TkPqqzrWzNUaxD3UyDA+V28a9yJDJ97/AN1ZbT2feENwjHiqOja+sWv6rhmOG8cFB07Jn0Z9780VYNt1aBA+dn4Hab7p+6oA9JyhGr7Ltj6Vd/xKBuVdaZwJ/Scj2eCjtlRr2umWviHC7BIbpzVE6lqMD7hGG2GpHxD12iA/Ujc/eOOfNGzPPH9o0dntzf4drR91oGPBoIUJtWJjjrucD25qrq2k3IyOE9gzB1HWzUlnpOe49sk4+8irUVNJB9+SAJJmB35DsKvLGRTaAMSfm57geCqQ9tEYYvOp7fDyU+z3XjJwwx/fQjiixeN7fRpLPXi6FagLOUasvB3K2ftCGyMSMx6quzL5GPqhbZ2Uy0UXU6nykZ6tIycFiLF0HpMcXVnGpj1WyWt4XtTy81qrXtAuACrbVXiOS1Y8V7ZhfkzgnGL0KrWbTbdYA0bmgADsCptqVpuNzLjrjmY1U5aXGSobVTmuwfhE++0rbCKRhlJsqeluwW1aDg0BpAwIAGnBea7OfLYd8zeqezBezVLMXTOS8o2ns007bWaMr8/5gD6rF5cUoqRr8aT5NEtEKcMTG2F0ao6x7MJzwXIk0dVJhOyNnmrUbTb944ncNT2Ber7PotpsaxghrRAWc6M7GFGnePzv36N0HCc+5aJtQALqeNh4Qt9s5nkZeUqXSD21E2ljJxngd3mhhUJCIpmBCvaooTC6VQjWffBSYO4FCtepQ8ZFVONliYLarX8Mw4Y+fEIR+12qztFIVG3TmMWn0Kpn024yMRgsWXnBmnGoyR07ZG5JZ617QuvcAMl1UfLMt4QNN/PHbl3+cP3KAJ4R+WQfjiSfzOoUHtZ7qlMh0YYicMf7SimoLb1mc+zVWs+a6SOYxjty7UFlkFRSdozDS9pwPYcZ3+XgjqNuORAGk+RVXZXurU2VGjFwF4DGHDA+MH+pHWdkfMI545+/Ban7OlBqSssRSBHvPVU219jg9YCT7y3K5oVRv4duhHvcihRvCSiiW0YI2aMiuOaQPeisNp2Z1N7uqYJwMYZ4CeSDvDsHsT5puKLOTIiSmgYiVI6oAOf9h9VFUtLZz9/2CVoFlxs+zXmBo0JHIdU92Mourb20jdbn5f8Aln2KjZbHUmkMcf8AEAx4buBMpUGk8Z996ZaK+Fu2H06zqjxOc4R5j6K9c660MGAGZwEnPDh6qv2XRDCHvyBnTPSOKdULnE4w3nmOOko/5Hb5Ol9BdPbcGBj73FW9ktZe29lKz1KxAEAakAHmtGKYaABkME+GPJ36MHnzUIqK7f8Aw4XZIW2Nl6lBy96p9RnWW/o4T2DCkpW2OSXb8O5S3VS7d2Q55vU3vYdbrnNnnBRWxXpFjabQ2kCajmtZvcQO6VmH7Ls9pebQ2pULT1ZbTABIJxk90YHBCVOjpvBzpcd7iSe8q22Zs2sxr6FJwFIu+IJExMEgdoRnijKNPYscsoytaKe1WYU3lmeoO8HI+9QVd7B2FeipU+TMDV37eaPp7CvBrqzWuc04AHCCRenfvA+sIGz/AGhsbVfSq0HC49zL1MhwN0kTdMEZaSudHwUsjfa+joz858EumaqjZycSIRDLKqFvTqzaCryFM/VT2HpF/EOLKdKq1sGaj7rQBpABJJ3fstrjIxKUfZasrA4tMiSAdCRgSN4071IMAoabQAIEAAAAZADIBPvykY6JGvgSdE2hVJxOvkhra/ANH3jHYMT9O1TMKlaJewo1ffvmUJtBuF8DE4Hnv7fRSAyDOUHxQr6hLXNGbhh+rMeIVc8fKLHjKmYm3h/xHc0kqtuJcSRikuT88fRv+GXs2gKcCqno9toWqgKgF0yWubuc3MDhiCOatAVU04umWp2rRI0qQFQtKeChZDMjZQpXxTN1znOOG8EkYIOjs+0OxdhzIyWg2lTALnSBI+Y6YQsm2hVrPLDWc4D5rpuME4gF3zOPARzWyDtGjxpdoumV2UY+JUDn6NYBM9maMFoe/EgtByaAS48xombJ2IymOqACdY63bM+JJVoLN7JJ54CITI1SlEptuUarqFQU2TLcs3HEaenBecuvgkEkEHEHQ6yDkvZBZ8Mu6exYTpjsgttN5owe28Y/FJBPcAmEi03RlSah4pGoWC84NAGqJrVRTHXw3bydw4rPW6s+q7EQNG7vqUraRXlmsfXZpdmW5tpeAIBa0C6Pmhoi8B95aezbLDOtN4e8wf7rzOxWEhwLHEPBzbmDzC3Ox9v2lgIfdqBwgk4OPhEorIl2VwzX+Rc/DLjj78lYUaHv3CAstvH3mub2Bw/04+CtLDaWOdAe09vnqO1HlZo5qtHbLZwXzo3zRodLeI9EqFIQY3+SiJuvIP3hPaM1uwxqJwvMyc8r/jRHTPWA/N6yjXNxQVjxqnhj3gI+FfLsxoiGaTmSkc04YoEIn2YHRVNr2o6l1adM1KkGGiYA3ugTHBXhdghaVldeL2wJEG8NOXYEU9Aa9Ga/2htjzAuM5M+pKdsvorMufJJJJ5k4laEbPAMkyT2IqizCE7mktCKHsGs2xmCOqMEaIGDRASqVA0IZ1RV7ZZpBZepWNgKCys1Kdaa4a0uOQE9yR90N/IM6peqnc0Xe04u9B2IsFV1jBuzq4yeZxKLbW0b1na7hzPonkhUwymMHTlB8lUNtQLgJJg4Q13mRCtaODXSZMHlloFU1XddvvRSHbJI7bMHmKN4ZzMTIBOEbykrdjGuAJAJjMpLN8WP0Xc5ezzb7ObZD61L8QbUHZ1Xf9q3YK8o6KWz4dsonRxNM/wBYw/1AL1MOXM8uPHJfs3+O7gTNKeHKBrk8OWSy8H2kxpulwmJwzx5KmtW0BSPyxLZ7ZicswFe2rFp4Yqm2lY21BDuwjMe/Ra8MtCxlwnZabPqi6JMkics+zeFZB2Cx1K1n4wpH8I7Yzw79VqaFXDE4LQ0aX7DGqq6SWC/RLmmHNEgxOGo96omttJrIvG6HYiAHPI/EGzAadCTjuQFt2+0ktaC5kQb8Amd13JVuaj9i030eZ7Y2S50kl17R0Eqia2oXXXwCPwzLhv4L1G30WvBuzG45jhxWSpbCea7iB1eqLzsADjgCq3IyuLboh2bs4gYCB3fVaOwWUDMeMqwo7GZTDQ5155ya3AdpR1Kwtb1nQOA071VysuWJ/ZyzUQjKOy2EyWid6YbhIDHdbdn37uaLs1cTBwduOvLerYNMryQcQa07cpUCGOkDfHV70rbWD2B9M3rvWEbtfBQV6N8EFsgql/ldWi6aDiB+E/L3aL0EIRSOHOUmzSbMIJc4YghvqVYAKo6POIpm+26bxwzw4HdmrJ9rA074CzZM2OLf6kaIYckl+LOVc1xhUFS3A5A9ia21jcffalXkYn+4Z+PlX7Seo+BK7/G7kPVqh28YYYIdlJ04EO7IPgZ8FbGeOXTRXLHkj2mWZqSnmGjimUmXRjmh69fVGrEuiOrWkqSzU5KGAkqwpG6OJTy0hVthIOgyCrdpVpLWbzMDEkNxgDnHii6tS6FW2R99zn78AfyjceJk9yWC+xpP6JnA69UfhBxPMjLkFKx8YYAbgm1MQu2fPiiANDopu5Kpq1OsOfmrKsYpnsVQ75uz1COP7JMvaNTqhJDU3YJKuh7MVsr7LLTg+tUp0ACHZ33CCDkIbp+Jb0U6IyLqnGYb4KLaEuxcS7yHKcB3dqhs5wE+Jnxkrj5ZvJto6cIKPTC6oYWm6Gg8CT6lCByPs8nfCHGzam7vIWacG+kWxkl2RHFVNZpxE4jerx1jcM4Q9TZoJknwVmKEl2hJtPoy9ssRc5rwYewyCPIjUIyrb3Cm44AAEk6wM4V43YjNZPb9ELtXosK9J1Ivu0zoxsPiZg1J3q9qVUh8c+PZnHvuuZGVTqgkzjm08JAK7Wp3ao60te2f6mkCO5w7lc1OjD3UBRL2XQ5pDyyX9RwdnhjAiZ7FeDZzDWp1LzW3A6GNpYEubdBm9OAlZuGy/wCWNGJtluYx1xxxwdMicmwI0zk8kNaHj4ha0ktkcMRr4rc2johZKpJqgPLsy6mJ74nLDNNPQOyECHVByqHu6wKjxX9i/OvRQ7Ll9Wbsw0Cd0T9VmNu7drvtZs7BdBqBjA4RN4hofO4nEcF65U6P03UvhNeWNgN/w7odA0vGe/PFVts+zazVajKjzWvsADS2pEXTIPy5ymjhaQsvIiUNm2CbIR8R4qPcL0xAPIE6ce5MtNrbdM55gk4zzR/Sq30qRGFSq5v5gMNZhuAQWz+mdgbHxaVEHjUa89zylSXLQzy/p2T0bPUDA6oxwmS0yBIiZIzHcnUxfwiMJJdl2BX9l29Za4ijXYCREEg+vko29GCXTUPxBoGdXvxxWjNlyZFV6KcMcUHdb/v+ijNQBwaHuedzf2RFbAfKBzKKfshzTFOk4YnEg+yg7R0frVCb7rjRjjmeACy8ZGrnF/Y9tQHC8BwCRb+HHsURDaDTcYSNTmT9Vnj09Yx5aQ9h/M36SikB0aoUSnCmq2z9JL4FwOf+mm4+iObaqrmmKL50kR5wrUkUydDnkjPEINxLjonN+PONF4E8D5FTmg/MMcP6Suj4+etSOfnwJ7ido0o0RFIYlxyXaNnMZHmUBtO2kC60GBmYW38nSMf4rYJtnaBPUZ8zzdb6nsHop7MPhtDQNNyz2yGG0VDXaLwHVp4wAAcXcST4QtZQoOA67fEFWyqKoqjcnYg6V1rMc8FI9kwAETSsBPykcjgVRKaj2XKLfRBan9UBVVT5vfNXFqsFT8J7MVW1LI8OMtdkNCmhKPsWcX6JmVcMUlExroyPcuo6IVFh6SULS7/eOnc4P9MFp7NaGwOsOxpHokkuVwR0ObLCyVozdeHKPIBGXkklKoF2CVwobqSSgyJGtT7qSSg5DWpPI6pA5glUm0OjteqZ/iA3lSHmSkkgBtoqX9AbSTItpHKiz6qWj0MtjctovH/1M+q6khxXoW2WFm2Fbm528O/VZ2HycFe2Ftdv+8qsdyplv/eQkkl4INsyPSL7Nza6rn1bVUDScGNADQNBGuGpVQPsSof8+p3NXUk6VKkB7HM+xOjpXq9zVd7N+z+rQwo2+0tG6QR/lMhJJEBorJZLUzO1l/66NPzbCtaNZ0de67+mPUpJJaCR1Wg5NaOQCGbYWAzdE74E966kiQlDEoSSRAK6u3UkkyFJKdCVN/ApJKtydjUqIf4S7kAOQAUbmpJJ07FaIn05QlHYD3Okvhu4ZpJJMivseDroMGy6jPkqHk7FPZWqN+doPEH0SSVVV0Nd9hDXNOKSSSNsl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a:off x="7162800" y="0"/>
            <a:ext cx="1948432" cy="1905000"/>
            <a:chOff x="3106502" y="479809"/>
            <a:chExt cx="1389302" cy="1653488"/>
          </a:xfrm>
        </p:grpSpPr>
        <p:sp>
          <p:nvSpPr>
            <p:cNvPr id="15" name="Freeform 14"/>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49032">
              <a:off x="3407607" y="1159624"/>
              <a:ext cx="787094" cy="293856"/>
            </a:xfrm>
            <a:prstGeom prst="rect">
              <a:avLst/>
            </a:prstGeom>
            <a:noFill/>
          </p:spPr>
          <p:txBody>
            <a:bodyPr wrap="square" rtlCol="0">
              <a:spAutoFit/>
            </a:bodyPr>
            <a:lstStyle/>
            <a:p>
              <a:pPr algn="ctr"/>
              <a:r>
                <a:rPr lang="en-US" sz="1600" b="1" dirty="0" smtClean="0"/>
                <a:t>Systems</a:t>
              </a:r>
            </a:p>
          </p:txBody>
        </p:sp>
      </p:grpSp>
      <p:sp>
        <p:nvSpPr>
          <p:cNvPr id="10" name="Rectangle 9"/>
          <p:cNvSpPr/>
          <p:nvPr/>
        </p:nvSpPr>
        <p:spPr>
          <a:xfrm>
            <a:off x="444372" y="1295521"/>
            <a:ext cx="7003397" cy="1837426"/>
          </a:xfrm>
          <a:prstGeom prst="rect">
            <a:avLst/>
          </a:prstGeom>
        </p:spPr>
        <p:txBody>
          <a:bodyPr wrap="square">
            <a:spAutoFit/>
          </a:bodyPr>
          <a:lstStyle/>
          <a:p>
            <a:pPr eaLnBrk="1" hangingPunct="1">
              <a:lnSpc>
                <a:spcPct val="90000"/>
              </a:lnSpc>
              <a:buClr>
                <a:schemeClr val="accent2"/>
              </a:buClr>
            </a:pPr>
            <a:r>
              <a:rPr lang="en-US" sz="2800" dirty="0" smtClean="0">
                <a:latin typeface="Calibri" charset="0"/>
              </a:rPr>
              <a:t>Tier </a:t>
            </a:r>
            <a:r>
              <a:rPr lang="en-US" sz="2800" dirty="0">
                <a:latin typeface="Calibri" charset="0"/>
              </a:rPr>
              <a:t>II supports are explicitly linked to Tier I </a:t>
            </a:r>
            <a:r>
              <a:rPr lang="en-US" sz="2800" dirty="0" smtClean="0">
                <a:latin typeface="Calibri" charset="0"/>
              </a:rPr>
              <a:t>supports.</a:t>
            </a:r>
          </a:p>
          <a:p>
            <a:pPr eaLnBrk="1" hangingPunct="1">
              <a:lnSpc>
                <a:spcPct val="90000"/>
              </a:lnSpc>
              <a:buClr>
                <a:schemeClr val="accent2"/>
              </a:buClr>
            </a:pPr>
            <a:endParaRPr lang="en-US" sz="1400" dirty="0">
              <a:latin typeface="Calibri" charset="0"/>
            </a:endParaRPr>
          </a:p>
          <a:p>
            <a:pPr eaLnBrk="1" hangingPunct="1">
              <a:lnSpc>
                <a:spcPct val="90000"/>
              </a:lnSpc>
              <a:buClr>
                <a:schemeClr val="accent2"/>
              </a:buClr>
            </a:pPr>
            <a:r>
              <a:rPr lang="en-US" sz="2800" dirty="0">
                <a:latin typeface="Calibri" charset="0"/>
              </a:rPr>
              <a:t>S</a:t>
            </a:r>
            <a:r>
              <a:rPr lang="en-US" sz="2800" dirty="0" smtClean="0">
                <a:latin typeface="Calibri" charset="0"/>
              </a:rPr>
              <a:t>tudents </a:t>
            </a:r>
            <a:r>
              <a:rPr lang="en-US" sz="2800" dirty="0">
                <a:latin typeface="Calibri" charset="0"/>
              </a:rPr>
              <a:t>receiving Tier II supports have access </a:t>
            </a:r>
            <a:r>
              <a:rPr lang="en-US" sz="2800" dirty="0" smtClean="0">
                <a:latin typeface="Calibri" charset="0"/>
              </a:rPr>
              <a:t>to Tier </a:t>
            </a:r>
            <a:r>
              <a:rPr lang="en-US" sz="2800" dirty="0">
                <a:latin typeface="Calibri" charset="0"/>
              </a:rPr>
              <a:t>I supports. </a:t>
            </a:r>
          </a:p>
        </p:txBody>
      </p:sp>
      <p:sp>
        <p:nvSpPr>
          <p:cNvPr id="12" name="Isosceles Triangle 11"/>
          <p:cNvSpPr/>
          <p:nvPr/>
        </p:nvSpPr>
        <p:spPr>
          <a:xfrm>
            <a:off x="652287" y="4144059"/>
            <a:ext cx="7067549" cy="2528546"/>
          </a:xfrm>
          <a:prstGeom prst="triangl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39"/>
          <p:cNvSpPr txBox="1">
            <a:spLocks noChangeArrowheads="1"/>
          </p:cNvSpPr>
          <p:nvPr/>
        </p:nvSpPr>
        <p:spPr bwMode="auto">
          <a:xfrm>
            <a:off x="200011" y="3429000"/>
            <a:ext cx="1676400" cy="584775"/>
          </a:xfrm>
          <a:prstGeom prst="rect">
            <a:avLst/>
          </a:prstGeom>
          <a:solidFill>
            <a:srgbClr val="92D050"/>
          </a:solidFill>
          <a:ln>
            <a:solidFill>
              <a:srgbClr val="3333CC"/>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School-wide</a:t>
            </a:r>
            <a:br>
              <a:rPr lang="en-US" sz="1600" b="1" dirty="0">
                <a:latin typeface="Trebuchet MS" panose="020B0603020202020204" pitchFamily="34" charset="0"/>
              </a:rPr>
            </a:br>
            <a:r>
              <a:rPr lang="en-US" sz="1600" b="1" dirty="0">
                <a:latin typeface="Trebuchet MS" panose="020B0603020202020204" pitchFamily="34" charset="0"/>
              </a:rPr>
              <a:t>Team</a:t>
            </a:r>
          </a:p>
        </p:txBody>
      </p:sp>
      <p:grpSp>
        <p:nvGrpSpPr>
          <p:cNvPr id="2" name="Group 1"/>
          <p:cNvGrpSpPr/>
          <p:nvPr/>
        </p:nvGrpSpPr>
        <p:grpSpPr>
          <a:xfrm>
            <a:off x="1952611" y="3429000"/>
            <a:ext cx="3244089" cy="1465228"/>
            <a:chOff x="1952611" y="3429000"/>
            <a:chExt cx="3244089" cy="1465228"/>
          </a:xfrm>
        </p:grpSpPr>
        <p:sp>
          <p:nvSpPr>
            <p:cNvPr id="17" name="Text Box 36"/>
            <p:cNvSpPr txBox="1">
              <a:spLocks noChangeArrowheads="1"/>
            </p:cNvSpPr>
            <p:nvPr/>
          </p:nvSpPr>
          <p:spPr bwMode="auto">
            <a:xfrm>
              <a:off x="3448159" y="3429000"/>
              <a:ext cx="1676400" cy="52322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800" b="1" dirty="0">
                <a:latin typeface="Trebuchet MS" panose="020B0603020202020204" pitchFamily="34" charset="0"/>
              </a:endParaRPr>
            </a:p>
          </p:txBody>
        </p:sp>
        <p:sp>
          <p:nvSpPr>
            <p:cNvPr id="18" name="Line 63"/>
            <p:cNvSpPr>
              <a:spLocks noChangeShapeType="1"/>
            </p:cNvSpPr>
            <p:nvPr/>
          </p:nvSpPr>
          <p:spPr bwMode="auto">
            <a:xfrm>
              <a:off x="1952611" y="3733800"/>
              <a:ext cx="12657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1" name="Isosceles Triangle 20"/>
            <p:cNvSpPr/>
            <p:nvPr/>
          </p:nvSpPr>
          <p:spPr>
            <a:xfrm>
              <a:off x="3200400" y="4191000"/>
              <a:ext cx="1996300" cy="703228"/>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962400" y="3429000"/>
            <a:ext cx="4492691" cy="940164"/>
            <a:chOff x="3962400" y="3429000"/>
            <a:chExt cx="4492691" cy="940164"/>
          </a:xfrm>
        </p:grpSpPr>
        <p:sp>
          <p:nvSpPr>
            <p:cNvPr id="13" name="Text Box 39"/>
            <p:cNvSpPr txBox="1">
              <a:spLocks noChangeArrowheads="1"/>
            </p:cNvSpPr>
            <p:nvPr/>
          </p:nvSpPr>
          <p:spPr bwMode="auto">
            <a:xfrm>
              <a:off x="6705600" y="3429000"/>
              <a:ext cx="1749491" cy="523220"/>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3 </a:t>
              </a:r>
              <a:r>
                <a:rPr lang="en-US" sz="1600" b="1" dirty="0" smtClean="0">
                  <a:latin typeface="Trebuchet MS" panose="020B0603020202020204" pitchFamily="34" charset="0"/>
                </a:rPr>
                <a:t>Team</a:t>
              </a:r>
              <a:endParaRPr lang="en-US" sz="1600" b="1" dirty="0">
                <a:latin typeface="Trebuchet MS" panose="020B0603020202020204" pitchFamily="34" charset="0"/>
              </a:endParaRPr>
            </a:p>
            <a:p>
              <a:pPr algn="ctr" eaLnBrk="1" hangingPunct="1">
                <a:spcBef>
                  <a:spcPct val="50000"/>
                </a:spcBef>
              </a:pPr>
              <a:endParaRPr lang="en-US" sz="800" b="1" dirty="0" smtClean="0">
                <a:latin typeface="Trebuchet MS" panose="020B0603020202020204" pitchFamily="34" charset="0"/>
              </a:endParaRPr>
            </a:p>
          </p:txBody>
        </p:sp>
        <p:sp>
          <p:nvSpPr>
            <p:cNvPr id="19" name="Line 65"/>
            <p:cNvSpPr>
              <a:spLocks noChangeShapeType="1"/>
            </p:cNvSpPr>
            <p:nvPr/>
          </p:nvSpPr>
          <p:spPr bwMode="auto">
            <a:xfrm>
              <a:off x="5365669" y="3733800"/>
              <a:ext cx="117481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 name="Isosceles Triangle 21"/>
            <p:cNvSpPr/>
            <p:nvPr/>
          </p:nvSpPr>
          <p:spPr>
            <a:xfrm>
              <a:off x="3962400" y="4191000"/>
              <a:ext cx="452961" cy="178164"/>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638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p:cNvSpPr txBox="1">
            <a:spLocks/>
          </p:cNvSpPr>
          <p:nvPr/>
        </p:nvSpPr>
        <p:spPr>
          <a:xfrm>
            <a:off x="94982" y="342900"/>
            <a:ext cx="8534400" cy="8763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3200" b="1" dirty="0" smtClean="0">
                <a:latin typeface="Trebuchet MS" panose="020B0603020202020204" pitchFamily="34" charset="0"/>
              </a:rPr>
              <a:t>    Your Interventions</a:t>
            </a:r>
            <a:endParaRPr lang="en-US" sz="3200" b="1" dirty="0">
              <a:latin typeface="Trebuchet MS" panose="020B0603020202020204" pitchFamily="34" charset="0"/>
            </a:endParaRPr>
          </a:p>
        </p:txBody>
      </p:sp>
      <p:sp>
        <p:nvSpPr>
          <p:cNvPr id="3" name="AutoShape 4" descr="data:image/jpeg;base64,/9j/4AAQSkZJRgABAQAAAQABAAD/2wCEAAkGBhQSEBQUERQWFRQWFRcWGBcVFhgWGBgXFRcVGBUVFBQXHSYeFxojGRQVHy8gIycpLCwsFR4xNTAqNSYrLCkBCQoKDgwOGg8PGikkHyQsLCwsLCwsLCwsLCwsLCwsLCksLCwsLCkpLCwsLCksKSwsLCwpLCksLCksLCwsLCwsLP/AABEIALcBEwMBIgACEQEDEQH/xAAcAAABBQEBAQAAAAAAAAAAAAAEAAIDBQYBBwj/xABEEAABAwEFBAgDBgQDCAMAAAABAAIRAwQSITFBBVFhcQYigZGhscHwEzLRB0JSYnLhFBWC8SOSohYzQ1NzwuLyJIOy/8QAGgEAAgMBAQAAAAAAAAAAAAAAAQIAAwQFBv/EACcRAAICAgICAgEEAwAAAAAAAAABAhEDIRIxBFETQTIiQmHwcYGx/9oADAMBAAIRAxEAPwD1JoUrQmNClaEwo4LC/axtsUrO2l1r1Qzhg0gZgu+9mMB2rdheY/bg8BlmGp+J3C5meZ81CHkrnSZOKcxhJ0HLPvKiCe12k/2QGJ2UmkxmUSKIA4+/RDUsMkQ10+X7BEgbTDbhl0Rl6q16NdJH2Os14l1MESGkiRucOXNUBfjw9+KdZHlpcM48Ql2g9n0rs/aDK9JlWk68x4kH0O4g4Ihea/ZjbTSJpmfh1TLdzXgbtJHkF6SjditUcKSSSgDoXVwLqgRJJJKEEuJJKEEkkkoQSSSShBLi6koQauFOXFCDCuJxXFCDVxOXCoA4kuwuKEOLqUJKEIWhSNTGqQIkHBeffbVZnuslJzKd5rHkveMbgIAAjc4xj+Ub16EFHbLG2rTfTqCWPaWuHAiEAnymXJB6uOmHRapYrQ6lUg/ea4YhzTkee8aGVRBygQttTDmn0asQg72CffwUIHNr6HXzRNlrS/m0g8wqlrkbsukXVmtGp81LClZ7H9n1Emyicw4wdRBwI96L0GlWBAPfzWP6MVG06TW+8VoadcXyBuH19Qq4yX0WyhumWN5IFDB6c2onJ8SCQV1DB6kFRQV4yVJcDl1Erao4kurigBJJErC9IunxvGnZSIGBqxM/9MHCOJ7N6DdBSbNrabWymJqPawb3ODR4qptPTKys/wCLe/Q1zvGI8V5hUrvquLnuL3b3Ek95ThQVbyFqxm5qfaNTnq0nkcXBvgJRFm6e0XfO17OODh4Y+C8/+FCkZRMoc2H40et2S3MqtvU3hw4HLmMx2qYrzCxV3UnXmOLXDd5Ea8it7sXbArtxgPA6w3j8Q4eXcrFKyqUaLEpqcVxEU4uFOXCiQ4kurigDi4upKEIwE8JoTwiEcE4JoXKlYNzQClZmvtE6N07XY3F7gx1IF7HkEgaFrgASWnDIZwV862qylriNy+mrfb5BBxBwjSDv3rzjph0AMfGogXTJcwZsG8b28NPJG6L1i1s8na0weHqu++5WVqsRYJjDhpzQDKZOAxk3QineytxrRNYrI6o4NYJPh2rd7B2E2lDji7U8843Kp2NYvht46lXbdqNYJJmN2PisuSbk6RrxQUVbNVZat0ToMe5TdH9o1H1Pi1RdZLroOZDoF47sGgDkqjYW25qAubDTv4rR7bs/xKBdRMODcI33h4xgpD+Bp/yXz6swSMHDPfGHfkob8KS20/hBjBMAATyEEoGtVx964hamDFtBwrJza24qrdadyey0d8eSBY4F3SrnmimVFTU6/qjKNpmY099idGecCwSUdKqpoUMrVGT6cbXDafwGk3n4ugxDd3b5c15+3Z0mQe9F9I7eXWqqT/zHDsBIA7goKFsWOc25G/HiSiS0rJdzP7qZrQmvqYKGpagOKVMjjRO1m9OYQP3QRtajdbR6f3T2V0WzagJ9+SN2fbHU3te3TuO8HgQs3TtQOXvNWVltOPMq6BVM9To1g9oc3JwBHanKq6MVSbOJ0cR5H1KtVYZzq4V1cKJDiS6uFQA1JdSUIRhPCaE8IkG1qt0Sqq0VyTOvvJS2yvLiNBh9UDVqAfT1lKzbihSsYzrPE7+Iw1nxR1SSVW7Lq3qrvytz4uOm7AFWd6SoiZvyoz+3eilB9CoWUWB5BN4CDJxx7V5JsvZIFRwOdNzgR+a84A8oAx4r3yq2WkcF5F092S+laBXpYSIdHDUjXDPklmtaEg7ewdlHHIdqNs2yLxvVXSBk0CBzO9U9k221w64uu4Yj6hHHaYLCA8SRH1WRpmr9PYT/ADABxxugZYTP0Wg2XtdwNMQ6HOHVOBdldgcSZx3bjKwjaQnF17gSY81sOhrS+oDIPwxgBkCANBrBTwgr0TlrZ6ntUzTniB3lZi1Vet4d2ITrdtKq20U2F8sexziMhAaZwHEBB1qpz94HE9xWtk8eFIT627lB70+jaO76oOq7y14fsomVYjD6gA4nuSGrjosrPtPrkHIH0EBWOzrWS4jGNJ4bjvWKs1r67uZHiPp4LRWS1Mpy5xaBGJ9DxTlc4aNTQq+/20RzKstkYmMBv3LMU9rBzA4TyPzcRzyIVxZLSLsu+WCSdIiSe71TNGDJDR45bdosDyahgkkmc5Ofip7E6m/FrlD0nsAc6pUpyAXOc29LjBJIknEnmhaFg+X4bmvkYyCyOEZzPFc6l3Zp5O6ovXtwgIKrRIGKLslN4+cLlqOBVaey1pNFaXqKo4JVKbnO6vfuTLNXIq3GuazKXVOs4zqARAHAKzkkUKDY9j8fp9FZUHQZQO0WhpYcJN4OAEC8x0XgNJBHaCuUqpcYHvmr8bKcirR6l0JqXqDiMr8dzW/stCqroxY/h2SkDmRfPN/W8iO5WivMp1cJSXCoAUrhcuEphKhB95JRSkoAkC690AncCVwLpEiEwTPvtIGMzPvH6oSvWkY+GnHDRNFaHQd/7KK0uuwdEjOtBA9e0PpyaToJzwBy3g96C/2utLcxTd/SR5O3KesQcRu99yqbQzv9++RS2aFjhL8kWjen7wOtRaeTiPMFF7RpNtFFtRmonkRm08QVlKlLd2enqFEy11WY0XuaR1onqujMObkcPJFS9iZPFjVw0wLpR0YNECvSH+GfnA+4Tr+k+B5qhp1l6xsTalK10i1wAcQWvY7LHMcQV530q6Jvsby5suoE9V2rZ+6/jx1STh9oxJtOmVdSovQ/s4oXKTXkYPe8GdxFwHvavMTXC9r2DZhTstJkZU2zzIk+JKGJbsk3oJ2zS/8AkUP+jXH/AOPqUBXG+Dy4YHlhBU1p2iXWmmHYinSx3m84z/paFDXAuDgYxzIyPgQruzXjXGMb/u2DvPVHj2YHzQzBLo97jCJEw4axOOP5T6FAsebwdwPiCDhzHiikW32UtjtEB7uJ8xh2o9trLonLdjEcd5CLqdCKjbA2sZNQG+5g0pkbtXDPkqezkayitAjOOTr6NXYTiAXA5YcdHH1RnSTaPwqTT/wySHkYgbg6OMqk2XJyB8Pl4HNW1uc/+HqhsucWEQDJIOBcIzMShNcospmtmZt1tpG6GvDpzA0nJFWGzsaJEBUbvhtaW/LlmIzyxQ1n2kRhMxqua4v6CpL7NNarYNFU1qkoX+LJXDWSKw2gyiQ2N5KiOx8L34nGWjGDMm66cBKEqWkiCMwZCm/mNR4uyANQNeadQbF5pEe1K0uEaDPiSSfE+CM6OWM2ivTpDIuBcdzRi89wKCtNnJUezOlVSxVZpXZui9eAMiZLRuyW7FC9IwZ51tnvSUoew2r4lJlSIvta6DpeAMeKmVjVaM/Z1cJSlNKBBFMKcUwqEOLiSShCYJwTQnBMAxm27MRUeAYIJPZiR6KnZtR7DDwS2czqMlpel1mILag1wPMft5LM1LZe6pGGpjfuSs7PjvlBDaxI69LrN+8zUcR9EPWrBwkHD3+/coq9MsN6lJG4CUCbYfiZENcMi0iHDmMiPEHekNaQQXQY94/vHemUhNVo3uA/zYfXvTq2h7ErNXDKjHkTdMkD3vUH+iY2V1GpeYMdRo5u4/XRaWzWttalDxfpuBaQ7MTgWu3oWntCz1AG3wDH35H+o4KO0WCpRN+ljvacnD0O4p1oyZYLIvTPMeluwTYq935qbpdTdvbuP5hkew6r2SxWgOptc3ItBHIgQs7tzZtPaNlLAbr2m82c2PiIcPwnIxwOgVd0b2jWbYatKqLtSjNM74Ajy15FBKjC4tumaDZrviGrXzBeQ39DIb4geaMrDquE9+H5fVpld2fQAslKBm0E/wBX/smF+WeIjvEebU6WjXyv++iGgMQcccD29U8sQE3Z9mvV2sIwL5y0MOPqmNdG7OdRmJ7MQrPYVGa5doAfH9k30CbqzYgrzjpl0eFGr8Rgim86ZNdqOAOY7V6FQfKbbbG2rTcyoJa4QR6jceKQwwyPFO/o8qstlecWdbHQjyK0ezmVcJYRHDLnOnvlRdIujtSyPEOljpuuGB/S7jHeg7Laq5MB7hzcmTOlqauJYbS29UBLXkMg/KGBpF0mJcZJ1y3rLWogGRqr7amz3uaHSarmkzBvGNYaJiCPFZq1WjSIhZMkHyM8qi6ELQuG0IJ1VR/HxQ+Oiv5CybUlE0H4qqbXKnp14StUFMvatYBnFZqybOfWtlJkSKlVrSOBIvdl2SrAVS5bD7PNizUdaXDBoLKfEn53DkMO0rRgk3KkZ/IS42z0yiwBoAyGS6oG1FNfBWqcL2jHGQpXCuubCjL1TRYOKaSml6a6ogQ7KSiNVJGgWGBOCQanAJqIB7UsfxaTmakSOYy98V51aLI4A3ZMaa+8l6lCxXS/Z7qdUVKZgPz3Xh83gZ70Gjb4mSpcTMMZUxlxE5jjuTn7KDm4ydcfMckY3aNYfNTDuI4J38YamBF2TkPqqzrWzNUaxD3UyDA+V28a9yJDJ97/AN1ZbT2feENwjHiqOja+sWv6rhmOG8cFB07Jn0Z9780VYNt1aBA+dn4Hab7p+6oA9JyhGr7Ltj6Vd/xKBuVdaZwJ/Scj2eCjtlRr2umWviHC7BIbpzVE6lqMD7hGG2GpHxD12iA/Ujc/eOOfNGzPPH9o0dntzf4drR91oGPBoIUJtWJjjrucD25qrq2k3IyOE9gzB1HWzUlnpOe49sk4+8irUVNJB9+SAJJmB35DsKvLGRTaAMSfm57geCqQ9tEYYvOp7fDyU+z3XjJwwx/fQjiixeN7fRpLPXi6FagLOUasvB3K2ftCGyMSMx6quzL5GPqhbZ2Uy0UXU6nykZ6tIycFiLF0HpMcXVnGpj1WyWt4XtTy81qrXtAuACrbVXiOS1Y8V7ZhfkzgnGL0KrWbTbdYA0bmgADsCptqVpuNzLjrjmY1U5aXGSobVTmuwfhE++0rbCKRhlJsqeluwW1aDg0BpAwIAGnBea7OfLYd8zeqezBezVLMXTOS8o2ns007bWaMr8/5gD6rF5cUoqRr8aT5NEtEKcMTG2F0ao6x7MJzwXIk0dVJhOyNnmrUbTb944ncNT2Ber7PotpsaxghrRAWc6M7GFGnePzv36N0HCc+5aJtQALqeNh4Qt9s5nkZeUqXSD21E2ljJxngd3mhhUJCIpmBCvaooTC6VQjWffBSYO4FCtepQ8ZFVONliYLarX8Mw4Y+fEIR+12qztFIVG3TmMWn0Kpn024yMRgsWXnBmnGoyR07ZG5JZ617QuvcAMl1UfLMt4QNN/PHbl3+cP3KAJ4R+WQfjiSfzOoUHtZ7qlMh0YYicMf7SimoLb1mc+zVWs+a6SOYxjty7UFlkFRSdozDS9pwPYcZ3+XgjqNuORAGk+RVXZXurU2VGjFwF4DGHDA+MH+pHWdkfMI545+/Ban7OlBqSssRSBHvPVU219jg9YCT7y3K5oVRv4duhHvcihRvCSiiW0YI2aMiuOaQPeisNp2Z1N7uqYJwMYZ4CeSDvDsHsT5puKLOTIiSmgYiVI6oAOf9h9VFUtLZz9/2CVoFlxs+zXmBo0JHIdU92Mourb20jdbn5f8Aln2KjZbHUmkMcf8AEAx4buBMpUGk8Z996ZaK+Fu2H06zqjxOc4R5j6K9c660MGAGZwEnPDh6qv2XRDCHvyBnTPSOKdULnE4w3nmOOko/5Hb5Ol9BdPbcGBj73FW9ktZe29lKz1KxAEAakAHmtGKYaABkME+GPJ36MHnzUIqK7f8Aw4XZIW2Nl6lBy96p9RnWW/o4T2DCkpW2OSXb8O5S3VS7d2Q55vU3vYdbrnNnnBRWxXpFjabQ2kCajmtZvcQO6VmH7Ls9pebQ2pULT1ZbTABIJxk90YHBCVOjpvBzpcd7iSe8q22Zs2sxr6FJwFIu+IJExMEgdoRnijKNPYscsoytaKe1WYU3lmeoO8HI+9QVd7B2FeipU+TMDV37eaPp7CvBrqzWuc04AHCCRenfvA+sIGz/AGhsbVfSq0HC49zL1MhwN0kTdMEZaSudHwUsjfa+joz858EumaqjZycSIRDLKqFvTqzaCryFM/VT2HpF/EOLKdKq1sGaj7rQBpABJJ3fstrjIxKUfZasrA4tMiSAdCRgSN4071IMAoabQAIEAAAAZADIBPvykY6JGvgSdE2hVJxOvkhra/ANH3jHYMT9O1TMKlaJewo1ffvmUJtBuF8DE4Hnv7fRSAyDOUHxQr6hLXNGbhh+rMeIVc8fKLHjKmYm3h/xHc0kqtuJcSRikuT88fRv+GXs2gKcCqno9toWqgKgF0yWubuc3MDhiCOatAVU04umWp2rRI0qQFQtKeChZDMjZQpXxTN1znOOG8EkYIOjs+0OxdhzIyWg2lTALnSBI+Y6YQsm2hVrPLDWc4D5rpuME4gF3zOPARzWyDtGjxpdoumV2UY+JUDn6NYBM9maMFoe/EgtByaAS48xombJ2IymOqACdY63bM+JJVoLN7JJ54CITI1SlEptuUarqFQU2TLcs3HEaenBecuvgkEkEHEHQ6yDkvZBZ8Mu6exYTpjsgttN5owe28Y/FJBPcAmEi03RlSah4pGoWC84NAGqJrVRTHXw3bydw4rPW6s+q7EQNG7vqUraRXlmsfXZpdmW5tpeAIBa0C6Pmhoi8B95aezbLDOtN4e8wf7rzOxWEhwLHEPBzbmDzC3Ox9v2lgIfdqBwgk4OPhEorIl2VwzX+Rc/DLjj78lYUaHv3CAstvH3mub2Bw/04+CtLDaWOdAe09vnqO1HlZo5qtHbLZwXzo3zRodLeI9EqFIQY3+SiJuvIP3hPaM1uwxqJwvMyc8r/jRHTPWA/N6yjXNxQVjxqnhj3gI+FfLsxoiGaTmSkc04YoEIn2YHRVNr2o6l1adM1KkGGiYA3ugTHBXhdghaVldeL2wJEG8NOXYEU9Aa9Ga/2htjzAuM5M+pKdsvorMufJJJJ5k4laEbPAMkyT2IqizCE7mktCKHsGs2xmCOqMEaIGDRASqVA0IZ1RV7ZZpBZepWNgKCys1Kdaa4a0uOQE9yR90N/IM6peqnc0Xe04u9B2IsFV1jBuzq4yeZxKLbW0b1na7hzPonkhUwymMHTlB8lUNtQLgJJg4Q13mRCtaODXSZMHlloFU1XddvvRSHbJI7bMHmKN4ZzMTIBOEbykrdjGuAJAJjMpLN8WP0Xc5ezzb7ObZD61L8QbUHZ1Xf9q3YK8o6KWz4dsonRxNM/wBYw/1AL1MOXM8uPHJfs3+O7gTNKeHKBrk8OWSy8H2kxpulwmJwzx5KmtW0BSPyxLZ7ZicswFe2rFp4Yqm2lY21BDuwjMe/Ra8MtCxlwnZabPqi6JMkics+zeFZB2Cx1K1n4wpH8I7Yzw79VqaFXDE4LQ0aX7DGqq6SWC/RLmmHNEgxOGo96omttJrIvG6HYiAHPI/EGzAadCTjuQFt2+0ktaC5kQb8Amd13JVuaj9i030eZ7Y2S50kl17R0Eqia2oXXXwCPwzLhv4L1G30WvBuzG45jhxWSpbCea7iB1eqLzsADjgCq3IyuLboh2bs4gYCB3fVaOwWUDMeMqwo7GZTDQ5155ya3AdpR1Kwtb1nQOA071VysuWJ/ZyzUQjKOy2EyWid6YbhIDHdbdn37uaLs1cTBwduOvLerYNMryQcQa07cpUCGOkDfHV70rbWD2B9M3rvWEbtfBQV6N8EFsgql/ldWi6aDiB+E/L3aL0EIRSOHOUmzSbMIJc4YghvqVYAKo6POIpm+26bxwzw4HdmrJ9rA074CzZM2OLf6kaIYckl+LOVc1xhUFS3A5A9ia21jcffalXkYn+4Z+PlX7Seo+BK7/G7kPVqh28YYYIdlJ04EO7IPgZ8FbGeOXTRXLHkj2mWZqSnmGjimUmXRjmh69fVGrEuiOrWkqSzU5KGAkqwpG6OJTy0hVthIOgyCrdpVpLWbzMDEkNxgDnHii6tS6FW2R99zn78AfyjceJk9yWC+xpP6JnA69UfhBxPMjLkFKx8YYAbgm1MQu2fPiiANDopu5Kpq1OsOfmrKsYpnsVQ75uz1COP7JMvaNTqhJDU3YJKuh7MVsr7LLTg+tUp0ACHZ33CCDkIbp+Jb0U6IyLqnGYb4KLaEuxcS7yHKcB3dqhs5wE+Jnxkrj5ZvJto6cIKPTC6oYWm6Gg8CT6lCByPs8nfCHGzam7vIWacG+kWxkl2RHFVNZpxE4jerx1jcM4Q9TZoJknwVmKEl2hJtPoy9ssRc5rwYewyCPIjUIyrb3Cm44AAEk6wM4V43YjNZPb9ELtXosK9J1Ivu0zoxsPiZg1J3q9qVUh8c+PZnHvuuZGVTqgkzjm08JAK7Wp3ao60te2f6mkCO5w7lc1OjD3UBRL2XQ5pDyyX9RwdnhjAiZ7FeDZzDWp1LzW3A6GNpYEubdBm9OAlZuGy/wCWNGJtluYx1xxxwdMicmwI0zk8kNaHj4ha0ktkcMRr4rc2johZKpJqgPLsy6mJ74nLDNNPQOyECHVByqHu6wKjxX9i/OvRQ7Ll9Wbsw0Cd0T9VmNu7drvtZs7BdBqBjA4RN4hofO4nEcF65U6P03UvhNeWNgN/w7odA0vGe/PFVts+zazVajKjzWvsADS2pEXTIPy5ymjhaQsvIiUNm2CbIR8R4qPcL0xAPIE6ce5MtNrbdM55gk4zzR/Sq30qRGFSq5v5gMNZhuAQWz+mdgbHxaVEHjUa89zylSXLQzy/p2T0bPUDA6oxwmS0yBIiZIzHcnUxfwiMJJdl2BX9l29Za4ijXYCREEg+vko29GCXTUPxBoGdXvxxWjNlyZFV6KcMcUHdb/v+ijNQBwaHuedzf2RFbAfKBzKKfshzTFOk4YnEg+yg7R0frVCb7rjRjjmeACy8ZGrnF/Y9tQHC8BwCRb+HHsURDaDTcYSNTmT9Vnj09Yx5aQ9h/M36SikB0aoUSnCmq2z9JL4FwOf+mm4+iObaqrmmKL50kR5wrUkUydDnkjPEINxLjonN+PONF4E8D5FTmg/MMcP6Suj4+etSOfnwJ7ido0o0RFIYlxyXaNnMZHmUBtO2kC60GBmYW38nSMf4rYJtnaBPUZ8zzdb6nsHop7MPhtDQNNyz2yGG0VDXaLwHVp4wAAcXcST4QtZQoOA67fEFWyqKoqjcnYg6V1rMc8FI9kwAETSsBPykcjgVRKaj2XKLfRBan9UBVVT5vfNXFqsFT8J7MVW1LI8OMtdkNCmhKPsWcX6JmVcMUlExroyPcuo6IVFh6SULS7/eOnc4P9MFp7NaGwOsOxpHokkuVwR0ObLCyVozdeHKPIBGXkklKoF2CVwobqSSgyJGtT7qSSg5DWpPI6pA5glUm0OjteqZ/iA3lSHmSkkgBtoqX9AbSTItpHKiz6qWj0MtjctovH/1M+q6khxXoW2WFm2Fbm528O/VZ2HycFe2Ftdv+8qsdyplv/eQkkl4INsyPSL7Nza6rn1bVUDScGNADQNBGuGpVQPsSof8+p3NXUk6VKkB7HM+xOjpXq9zVd7N+z+rQwo2+0tG6QR/lMhJJEBorJZLUzO1l/66NPzbCtaNZ0de67+mPUpJJaCR1Wg5NaOQCGbYWAzdE74E966kiQlDEoSSRAK6u3UkkyFJKdCVN/ApJKtydjUqIf4S7kAOQAUbmpJJ07FaIn05QlHYD3Okvhu4ZpJJMivseDroMGy6jPkqHk7FPZWqN+doPEH0SSVVV0Nd9hDXNOKSSSNsl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8666" name="Picture 10" descr="http://teacherpop.org/wp-content/uploads/2013/02/Andy.Canales.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7975" y="2042715"/>
            <a:ext cx="1714500" cy="1143000"/>
          </a:xfrm>
          <a:prstGeom prst="rect">
            <a:avLst/>
          </a:prstGeom>
          <a:noFill/>
          <a:extLst>
            <a:ext uri="{909E8E84-426E-40dd-AFC4-6F175D3DCCD1}">
              <a14:hiddenFill xmlns:a14="http://schemas.microsoft.com/office/drawing/2010/main" xmlns="">
                <a:solidFill>
                  <a:srgbClr val="FFFFFF"/>
                </a:solidFill>
              </a14:hiddenFill>
            </a:ext>
          </a:extLst>
        </p:spPr>
      </p:pic>
      <p:pic>
        <p:nvPicPr>
          <p:cNvPr id="198670" name="Picture 14" descr="http://ecologyofeducation.net/wsite/wp-content/uploads/2011/07/classroom_3student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361" y="3328126"/>
            <a:ext cx="1351727" cy="1266739"/>
          </a:xfrm>
          <a:prstGeom prst="rect">
            <a:avLst/>
          </a:prstGeom>
          <a:noFill/>
          <a:extLst>
            <a:ext uri="{909E8E84-426E-40dd-AFC4-6F175D3DCCD1}">
              <a14:hiddenFill xmlns:a14="http://schemas.microsoft.com/office/drawing/2010/main" xmlns="">
                <a:solidFill>
                  <a:srgbClr val="FFFFFF"/>
                </a:solidFill>
              </a14:hiddenFill>
            </a:ext>
          </a:extLst>
        </p:spPr>
      </p:pic>
      <p:pic>
        <p:nvPicPr>
          <p:cNvPr id="198672" name="Picture 16" descr="http://www.wilkes.edu/Images/academics/pharmacy/PharmClassroom_A_300px.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0359" y="4767013"/>
            <a:ext cx="1549730" cy="118296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Group 13"/>
          <p:cNvGrpSpPr/>
          <p:nvPr/>
        </p:nvGrpSpPr>
        <p:grpSpPr>
          <a:xfrm>
            <a:off x="8026730" y="0"/>
            <a:ext cx="1084502" cy="1271758"/>
            <a:chOff x="3106502" y="479809"/>
            <a:chExt cx="1389302" cy="1653488"/>
          </a:xfrm>
        </p:grpSpPr>
        <p:sp>
          <p:nvSpPr>
            <p:cNvPr id="15" name="Freeform 14"/>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10" name="Rectangle 9"/>
          <p:cNvSpPr/>
          <p:nvPr/>
        </p:nvSpPr>
        <p:spPr>
          <a:xfrm>
            <a:off x="2438400" y="1631497"/>
            <a:ext cx="5821869" cy="4552015"/>
          </a:xfrm>
          <a:prstGeom prst="rect">
            <a:avLst/>
          </a:prstGeom>
        </p:spPr>
        <p:txBody>
          <a:bodyPr wrap="square">
            <a:spAutoFit/>
          </a:bodyPr>
          <a:lstStyle/>
          <a:p>
            <a:pPr eaLnBrk="1" hangingPunct="1">
              <a:lnSpc>
                <a:spcPct val="90000"/>
              </a:lnSpc>
              <a:buClr>
                <a:schemeClr val="accent2"/>
              </a:buClr>
            </a:pPr>
            <a:r>
              <a:rPr lang="en-US" sz="2800" b="1" dirty="0" smtClean="0">
                <a:solidFill>
                  <a:srgbClr val="0070C0"/>
                </a:solidFill>
                <a:latin typeface="+mn-lt"/>
              </a:rPr>
              <a:t>Multiple ongoing, evidence-based behavior </a:t>
            </a:r>
            <a:r>
              <a:rPr lang="en-US" sz="2800" b="1" dirty="0">
                <a:solidFill>
                  <a:srgbClr val="0070C0"/>
                </a:solidFill>
                <a:latin typeface="+mn-lt"/>
              </a:rPr>
              <a:t>support </a:t>
            </a:r>
            <a:r>
              <a:rPr lang="en-US" sz="2800" b="1" dirty="0" smtClean="0">
                <a:solidFill>
                  <a:srgbClr val="0070C0"/>
                </a:solidFill>
                <a:latin typeface="+mn-lt"/>
              </a:rPr>
              <a:t>interventions </a:t>
            </a:r>
            <a:r>
              <a:rPr lang="en-US" sz="2800" b="1" dirty="0" smtClean="0">
                <a:latin typeface="+mn-lt"/>
              </a:rPr>
              <a:t>are available for skill-building and relationship-building.</a:t>
            </a:r>
          </a:p>
          <a:p>
            <a:pPr eaLnBrk="1" hangingPunct="1">
              <a:lnSpc>
                <a:spcPct val="90000"/>
              </a:lnSpc>
              <a:buClr>
                <a:schemeClr val="accent2"/>
              </a:buClr>
            </a:pPr>
            <a:endParaRPr lang="en-US" sz="2400" dirty="0" smtClean="0">
              <a:latin typeface="+mn-lt"/>
            </a:endParaRPr>
          </a:p>
          <a:p>
            <a:pPr eaLnBrk="1" hangingPunct="1">
              <a:lnSpc>
                <a:spcPct val="90000"/>
              </a:lnSpc>
              <a:buClr>
                <a:schemeClr val="accent2"/>
              </a:buClr>
            </a:pPr>
            <a:r>
              <a:rPr lang="en-US" sz="2400" dirty="0">
                <a:latin typeface="+mn-lt"/>
              </a:rPr>
              <a:t>I</a:t>
            </a:r>
            <a:r>
              <a:rPr lang="en-US" sz="2400" dirty="0" smtClean="0">
                <a:latin typeface="+mn-lt"/>
              </a:rPr>
              <a:t>nterventions  provide:</a:t>
            </a:r>
          </a:p>
          <a:p>
            <a:pPr marL="800100" lvl="1" indent="-342900">
              <a:lnSpc>
                <a:spcPct val="90000"/>
              </a:lnSpc>
              <a:buClr>
                <a:schemeClr val="accent2"/>
              </a:buClr>
              <a:buFont typeface="Arial" panose="020B0604020202020204" pitchFamily="34" charset="0"/>
              <a:buChar char="•"/>
            </a:pPr>
            <a:r>
              <a:rPr lang="en-US" sz="2400" i="1" dirty="0" smtClean="0">
                <a:latin typeface="+mn-lt"/>
              </a:rPr>
              <a:t>additional</a:t>
            </a:r>
            <a:r>
              <a:rPr lang="en-US" sz="2400" dirty="0" smtClean="0">
                <a:latin typeface="+mn-lt"/>
              </a:rPr>
              <a:t> </a:t>
            </a:r>
            <a:r>
              <a:rPr lang="en-US" sz="2400" dirty="0">
                <a:latin typeface="+mn-lt"/>
              </a:rPr>
              <a:t>instruction/time for student skill development, </a:t>
            </a:r>
          </a:p>
          <a:p>
            <a:pPr marL="800100" lvl="1" indent="-342900">
              <a:lnSpc>
                <a:spcPct val="90000"/>
              </a:lnSpc>
              <a:buClr>
                <a:schemeClr val="accent2"/>
              </a:buClr>
              <a:buFont typeface="Arial" panose="020B0604020202020204" pitchFamily="34" charset="0"/>
              <a:buChar char="•"/>
            </a:pPr>
            <a:r>
              <a:rPr lang="en-US" sz="2400" i="1" dirty="0" smtClean="0">
                <a:latin typeface="+mn-lt"/>
              </a:rPr>
              <a:t>additional </a:t>
            </a:r>
            <a:r>
              <a:rPr lang="en-US" sz="2400" dirty="0" smtClean="0">
                <a:latin typeface="+mn-lt"/>
              </a:rPr>
              <a:t>structure/predictability, and/or</a:t>
            </a:r>
          </a:p>
          <a:p>
            <a:pPr marL="800100" lvl="1" indent="-342900">
              <a:lnSpc>
                <a:spcPct val="90000"/>
              </a:lnSpc>
              <a:buClr>
                <a:schemeClr val="accent2"/>
              </a:buClr>
              <a:buFont typeface="Arial" panose="020B0604020202020204" pitchFamily="34" charset="0"/>
              <a:buChar char="•"/>
            </a:pPr>
            <a:r>
              <a:rPr lang="en-US" sz="2400" i="1" dirty="0" smtClean="0">
                <a:latin typeface="+mn-lt"/>
              </a:rPr>
              <a:t> increased </a:t>
            </a:r>
            <a:r>
              <a:rPr lang="en-US" sz="2400" dirty="0">
                <a:latin typeface="+mn-lt"/>
              </a:rPr>
              <a:t>opportunity for feedback (e.g., daily progress report</a:t>
            </a:r>
            <a:r>
              <a:rPr lang="en-US" sz="2400" dirty="0" smtClean="0">
                <a:latin typeface="+mn-lt"/>
              </a:rPr>
              <a:t>).</a:t>
            </a:r>
          </a:p>
          <a:p>
            <a:pPr eaLnBrk="1" hangingPunct="1">
              <a:lnSpc>
                <a:spcPct val="90000"/>
              </a:lnSpc>
              <a:buClr>
                <a:schemeClr val="accent2"/>
              </a:buClr>
            </a:pPr>
            <a:r>
              <a:rPr lang="en-US" dirty="0" smtClean="0">
                <a:latin typeface="Calibri" charset="0"/>
              </a:rPr>
              <a:t>. </a:t>
            </a:r>
            <a:endParaRPr lang="en-US" dirty="0">
              <a:latin typeface="Calibri" charset="0"/>
            </a:endParaRPr>
          </a:p>
        </p:txBody>
      </p:sp>
    </p:spTree>
    <p:extLst>
      <p:ext uri="{BB962C8B-B14F-4D97-AF65-F5344CB8AC3E}">
        <p14:creationId xmlns:p14="http://schemas.microsoft.com/office/powerpoint/2010/main" val="34897764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7962900" cy="5181600"/>
          </a:xfrm>
        </p:spPr>
        <p:txBody>
          <a:bodyPr rtlCol="0">
            <a:normAutofit fontScale="92500" lnSpcReduction="20000"/>
          </a:bodyPr>
          <a:lstStyle/>
          <a:p>
            <a:pPr lvl="1" eaLnBrk="1" fontAlgn="auto" hangingPunct="1">
              <a:buClr>
                <a:srgbClr val="3333CC"/>
              </a:buClr>
              <a:buFont typeface="Wingdings" panose="05000000000000000000" pitchFamily="2" charset="2"/>
              <a:buChar char="ü"/>
              <a:defRPr/>
            </a:pPr>
            <a:r>
              <a:rPr lang="en-US" sz="2400" dirty="0" smtClean="0">
                <a:ea typeface="Verdana" panose="020B0604030504040204" pitchFamily="34" charset="0"/>
                <a:cs typeface="Verdana" panose="020B0604030504040204" pitchFamily="34" charset="0"/>
              </a:rPr>
              <a:t>Interventions are </a:t>
            </a:r>
            <a:r>
              <a:rPr lang="en-US" sz="2400" u="sng" dirty="0" smtClean="0">
                <a:ea typeface="Verdana" panose="020B0604030504040204" pitchFamily="34" charset="0"/>
                <a:cs typeface="Verdana" panose="020B0604030504040204" pitchFamily="34" charset="0"/>
              </a:rPr>
              <a:t>efficient</a:t>
            </a:r>
          </a:p>
          <a:p>
            <a:pPr marL="777240" lvl="2" indent="0">
              <a:buClr>
                <a:srgbClr val="3333CC"/>
              </a:buClr>
              <a:buNone/>
              <a:defRPr/>
            </a:pPr>
            <a:r>
              <a:rPr lang="en-US" sz="2400" dirty="0" smtClean="0">
                <a:ea typeface="Verdana" panose="020B0604030504040204" pitchFamily="34" charset="0"/>
                <a:cs typeface="Verdana" panose="020B0604030504040204" pitchFamily="34" charset="0"/>
              </a:rPr>
              <a:t>Continuously available so students can receive support quickly (within 2-3 </a:t>
            </a:r>
            <a:r>
              <a:rPr lang="en-US" sz="2400" dirty="0">
                <a:ea typeface="Verdana" panose="020B0604030504040204" pitchFamily="34" charset="0"/>
                <a:cs typeface="Verdana" panose="020B0604030504040204" pitchFamily="34" charset="0"/>
              </a:rPr>
              <a:t>days </a:t>
            </a:r>
            <a:r>
              <a:rPr lang="en-US" sz="2400" dirty="0" smtClean="0">
                <a:ea typeface="Verdana" panose="020B0604030504040204" pitchFamily="34" charset="0"/>
                <a:cs typeface="Verdana" panose="020B0604030504040204" pitchFamily="34" charset="0"/>
              </a:rPr>
              <a:t>optimally)</a:t>
            </a:r>
          </a:p>
          <a:p>
            <a:pPr lvl="2" eaLnBrk="1" fontAlgn="auto" hangingPunct="1">
              <a:buClr>
                <a:srgbClr val="3333CC"/>
              </a:buClr>
              <a:buFont typeface="Wingdings" panose="05000000000000000000" pitchFamily="2" charset="2"/>
              <a:buChar char="ü"/>
              <a:defRPr/>
            </a:pPr>
            <a:endParaRPr lang="en-US" sz="1050" dirty="0" smtClean="0">
              <a:ea typeface="Verdana" panose="020B0604030504040204" pitchFamily="34" charset="0"/>
              <a:cs typeface="Verdana" panose="020B0604030504040204" pitchFamily="34" charset="0"/>
            </a:endParaRPr>
          </a:p>
          <a:p>
            <a:pPr lvl="1" eaLnBrk="1" fontAlgn="auto" hangingPunct="1">
              <a:buClr>
                <a:srgbClr val="3333CC"/>
              </a:buClr>
              <a:buFont typeface="Wingdings" panose="05000000000000000000" pitchFamily="2" charset="2"/>
              <a:buChar char="ü"/>
              <a:defRPr/>
            </a:pPr>
            <a:r>
              <a:rPr lang="en-US" sz="2400" u="sng" dirty="0" smtClean="0">
                <a:ea typeface="Verdana" panose="020B0604030504040204" pitchFamily="34" charset="0"/>
                <a:cs typeface="Verdana" panose="020B0604030504040204" pitchFamily="34" charset="0"/>
              </a:rPr>
              <a:t>Minimal time </a:t>
            </a:r>
            <a:r>
              <a:rPr lang="en-US" sz="2400" dirty="0" smtClean="0">
                <a:ea typeface="Verdana" panose="020B0604030504040204" pitchFamily="34" charset="0"/>
                <a:cs typeface="Verdana" panose="020B0604030504040204" pitchFamily="34" charset="0"/>
              </a:rPr>
              <a:t>commitment required </a:t>
            </a:r>
            <a:r>
              <a:rPr lang="en-US" sz="2400" u="sng" dirty="0" smtClean="0">
                <a:ea typeface="Verdana" panose="020B0604030504040204" pitchFamily="34" charset="0"/>
                <a:cs typeface="Verdana" panose="020B0604030504040204" pitchFamily="34" charset="0"/>
              </a:rPr>
              <a:t>from classroom teachers</a:t>
            </a:r>
          </a:p>
          <a:p>
            <a:pPr lvl="1" eaLnBrk="1" fontAlgn="auto" hangingPunct="1">
              <a:buClr>
                <a:srgbClr val="3333CC"/>
              </a:buClr>
              <a:buFont typeface="Wingdings" panose="05000000000000000000" pitchFamily="2" charset="2"/>
              <a:buChar char="ü"/>
              <a:defRPr/>
            </a:pPr>
            <a:endParaRPr lang="en-US" sz="1050" dirty="0" smtClean="0">
              <a:ea typeface="Verdana" panose="020B0604030504040204" pitchFamily="34" charset="0"/>
              <a:cs typeface="Verdana" panose="020B0604030504040204" pitchFamily="34" charset="0"/>
            </a:endParaRPr>
          </a:p>
          <a:p>
            <a:pPr lvl="1" eaLnBrk="1" fontAlgn="auto" hangingPunct="1">
              <a:buClr>
                <a:srgbClr val="3333CC"/>
              </a:buClr>
              <a:buFont typeface="Wingdings" panose="05000000000000000000" pitchFamily="2" charset="2"/>
              <a:buChar char="ü"/>
              <a:defRPr/>
            </a:pPr>
            <a:r>
              <a:rPr lang="en-US" sz="2400" dirty="0" smtClean="0">
                <a:ea typeface="Verdana" panose="020B0604030504040204" pitchFamily="34" charset="0"/>
                <a:cs typeface="Verdana" panose="020B0604030504040204" pitchFamily="34" charset="0"/>
              </a:rPr>
              <a:t>Required skill sets needed by teachers </a:t>
            </a:r>
            <a:r>
              <a:rPr lang="en-US" sz="2400" u="sng" dirty="0" smtClean="0">
                <a:ea typeface="Verdana" panose="020B0604030504040204" pitchFamily="34" charset="0"/>
                <a:cs typeface="Verdana" panose="020B0604030504040204" pitchFamily="34" charset="0"/>
              </a:rPr>
              <a:t>easily learned</a:t>
            </a:r>
          </a:p>
          <a:p>
            <a:pPr lvl="1" eaLnBrk="1" fontAlgn="auto" hangingPunct="1">
              <a:buClr>
                <a:srgbClr val="3333CC"/>
              </a:buClr>
              <a:buFont typeface="Wingdings" panose="05000000000000000000" pitchFamily="2" charset="2"/>
              <a:buChar char="ü"/>
              <a:defRPr/>
            </a:pPr>
            <a:endParaRPr lang="en-US" sz="1050" dirty="0" smtClean="0">
              <a:ea typeface="Verdana" panose="020B0604030504040204" pitchFamily="34" charset="0"/>
              <a:cs typeface="Verdana" panose="020B0604030504040204" pitchFamily="34" charset="0"/>
            </a:endParaRPr>
          </a:p>
          <a:p>
            <a:pPr lvl="1" eaLnBrk="1" fontAlgn="auto" hangingPunct="1">
              <a:buClr>
                <a:srgbClr val="3333CC"/>
              </a:buClr>
              <a:buFont typeface="Wingdings" panose="05000000000000000000" pitchFamily="2" charset="2"/>
              <a:buChar char="ü"/>
              <a:defRPr/>
            </a:pPr>
            <a:r>
              <a:rPr lang="en-US" sz="2400" u="sng" dirty="0" smtClean="0">
                <a:ea typeface="Verdana" panose="020B0604030504040204" pitchFamily="34" charset="0"/>
                <a:cs typeface="Verdana" panose="020B0604030504040204" pitchFamily="34" charset="0"/>
              </a:rPr>
              <a:t>Aligned </a:t>
            </a:r>
            <a:r>
              <a:rPr lang="en-US" sz="2400" dirty="0" smtClean="0">
                <a:ea typeface="Verdana" panose="020B0604030504040204" pitchFamily="34" charset="0"/>
                <a:cs typeface="Verdana" panose="020B0604030504040204" pitchFamily="34" charset="0"/>
              </a:rPr>
              <a:t>with school-wide expectations</a:t>
            </a:r>
          </a:p>
          <a:p>
            <a:pPr lvl="1" eaLnBrk="1" fontAlgn="auto" hangingPunct="1">
              <a:buClr>
                <a:srgbClr val="3333CC"/>
              </a:buClr>
              <a:buFont typeface="Wingdings" panose="05000000000000000000" pitchFamily="2" charset="2"/>
              <a:buChar char="ü"/>
              <a:defRPr/>
            </a:pPr>
            <a:endParaRPr lang="en-US" sz="1050" dirty="0" smtClean="0">
              <a:ea typeface="Verdana" panose="020B0604030504040204" pitchFamily="34" charset="0"/>
              <a:cs typeface="Verdana" panose="020B0604030504040204" pitchFamily="34" charset="0"/>
            </a:endParaRPr>
          </a:p>
          <a:p>
            <a:pPr lvl="1" eaLnBrk="1" fontAlgn="auto" hangingPunct="1">
              <a:buClr>
                <a:srgbClr val="3333CC"/>
              </a:buClr>
              <a:buFont typeface="Wingdings" panose="05000000000000000000" pitchFamily="2" charset="2"/>
              <a:buChar char="ü"/>
              <a:defRPr/>
            </a:pPr>
            <a:r>
              <a:rPr lang="en-US" sz="2400" dirty="0" smtClean="0">
                <a:ea typeface="Verdana" panose="020B0604030504040204" pitchFamily="34" charset="0"/>
                <a:cs typeface="Verdana" panose="020B0604030504040204" pitchFamily="34" charset="0"/>
              </a:rPr>
              <a:t>Emphasis on intervention designed to </a:t>
            </a:r>
            <a:r>
              <a:rPr lang="en-US" sz="2400" u="sng" dirty="0" smtClean="0">
                <a:ea typeface="Verdana" panose="020B0604030504040204" pitchFamily="34" charset="0"/>
                <a:cs typeface="Verdana" panose="020B0604030504040204" pitchFamily="34" charset="0"/>
              </a:rPr>
              <a:t>support multiple students simultaneously</a:t>
            </a:r>
            <a:r>
              <a:rPr lang="en-US" sz="2400" dirty="0" smtClean="0">
                <a:ea typeface="Verdana" panose="020B0604030504040204" pitchFamily="34" charset="0"/>
                <a:cs typeface="Verdana" panose="020B0604030504040204" pitchFamily="34" charset="0"/>
              </a:rPr>
              <a:t> (e.g. </a:t>
            </a:r>
            <a:r>
              <a:rPr lang="en-US" sz="2400" i="1" dirty="0" smtClean="0">
                <a:ea typeface="Verdana" panose="020B0604030504040204" pitchFamily="34" charset="0"/>
                <a:cs typeface="Verdana" panose="020B0604030504040204" pitchFamily="34" charset="0"/>
              </a:rPr>
              <a:t>Check-In/Check-Out</a:t>
            </a:r>
            <a:r>
              <a:rPr lang="en-US" sz="2400" dirty="0" smtClean="0">
                <a:ea typeface="Verdana" panose="020B0604030504040204" pitchFamily="34" charset="0"/>
                <a:cs typeface="Verdana" panose="020B0604030504040204" pitchFamily="34" charset="0"/>
              </a:rPr>
              <a:t>, </a:t>
            </a:r>
            <a:r>
              <a:rPr lang="en-US" sz="2400" dirty="0">
                <a:ea typeface="Verdana" panose="020B0604030504040204" pitchFamily="34" charset="0"/>
                <a:cs typeface="Verdana" panose="020B0604030504040204" pitchFamily="34" charset="0"/>
              </a:rPr>
              <a:t>S</a:t>
            </a:r>
            <a:r>
              <a:rPr lang="en-US" sz="2400" dirty="0" smtClean="0">
                <a:ea typeface="Verdana" panose="020B0604030504040204" pitchFamily="34" charset="0"/>
                <a:cs typeface="Verdana" panose="020B0604030504040204" pitchFamily="34" charset="0"/>
              </a:rPr>
              <a:t>ocial Skills Groups, etc.)</a:t>
            </a:r>
          </a:p>
          <a:p>
            <a:pPr marL="1051560" lvl="3" indent="0">
              <a:buClr>
                <a:srgbClr val="3333CC"/>
              </a:buClr>
              <a:buNone/>
              <a:defRPr/>
            </a:pPr>
            <a:r>
              <a:rPr lang="en-US" sz="2400" dirty="0" smtClean="0">
                <a:ea typeface="Verdana" panose="020B0604030504040204" pitchFamily="34" charset="0"/>
                <a:cs typeface="Verdana" panose="020B0604030504040204" pitchFamily="34" charset="0"/>
              </a:rPr>
              <a:t>Consistently implemented with most students, some flexibility</a:t>
            </a:r>
          </a:p>
          <a:p>
            <a:pPr lvl="2" eaLnBrk="1" fontAlgn="auto" hangingPunct="1">
              <a:buClr>
                <a:srgbClr val="3333CC"/>
              </a:buClr>
              <a:buFont typeface="Wingdings" panose="05000000000000000000" pitchFamily="2" charset="2"/>
              <a:buChar char="§"/>
              <a:defRPr/>
            </a:pPr>
            <a:endParaRPr lang="en-US" sz="1050" dirty="0" smtClean="0">
              <a:ea typeface="Verdana" panose="020B0604030504040204" pitchFamily="34" charset="0"/>
              <a:cs typeface="Verdana" panose="020B0604030504040204" pitchFamily="34" charset="0"/>
            </a:endParaRPr>
          </a:p>
          <a:p>
            <a:pPr lvl="1" eaLnBrk="1" fontAlgn="auto" hangingPunct="1">
              <a:buClr>
                <a:srgbClr val="3333CC"/>
              </a:buClr>
              <a:buFont typeface="Wingdings" panose="05000000000000000000" pitchFamily="2" charset="2"/>
              <a:buChar char="ü"/>
              <a:defRPr/>
            </a:pPr>
            <a:r>
              <a:rPr lang="en-US" sz="2400" dirty="0" smtClean="0">
                <a:ea typeface="Verdana" panose="020B0604030504040204" pitchFamily="34" charset="0"/>
                <a:cs typeface="Verdana" panose="020B0604030504040204" pitchFamily="34" charset="0"/>
              </a:rPr>
              <a:t>Intervention selected </a:t>
            </a:r>
            <a:r>
              <a:rPr lang="en-US" sz="2400" u="sng" dirty="0" smtClean="0">
                <a:ea typeface="Verdana" panose="020B0604030504040204" pitchFamily="34" charset="0"/>
                <a:cs typeface="Verdana" panose="020B0604030504040204" pitchFamily="34" charset="0"/>
              </a:rPr>
              <a:t>matched to function </a:t>
            </a:r>
            <a:r>
              <a:rPr lang="en-US" sz="2400" dirty="0" smtClean="0">
                <a:ea typeface="Verdana" panose="020B0604030504040204" pitchFamily="34" charset="0"/>
                <a:cs typeface="Verdana" panose="020B0604030504040204" pitchFamily="34" charset="0"/>
              </a:rPr>
              <a:t>of </a:t>
            </a:r>
          </a:p>
          <a:p>
            <a:pPr marL="411480" lvl="1" indent="0" eaLnBrk="1" fontAlgn="auto" hangingPunct="1">
              <a:buClr>
                <a:srgbClr val="3333CC"/>
              </a:buClr>
              <a:buNone/>
              <a:defRPr/>
            </a:pPr>
            <a:r>
              <a:rPr lang="en-US" sz="2400" dirty="0">
                <a:ea typeface="Verdana" panose="020B0604030504040204" pitchFamily="34" charset="0"/>
                <a:cs typeface="Verdana" panose="020B0604030504040204" pitchFamily="34" charset="0"/>
              </a:rPr>
              <a:t> </a:t>
            </a:r>
            <a:r>
              <a:rPr lang="en-US" sz="2400" dirty="0" smtClean="0">
                <a:ea typeface="Verdana" panose="020B0604030504040204" pitchFamily="34" charset="0"/>
                <a:cs typeface="Verdana" panose="020B0604030504040204" pitchFamily="34" charset="0"/>
              </a:rPr>
              <a:t>   student behavior</a:t>
            </a:r>
          </a:p>
        </p:txBody>
      </p:sp>
      <p:sp>
        <p:nvSpPr>
          <p:cNvPr id="123907" name="TextBox 3"/>
          <p:cNvSpPr txBox="1">
            <a:spLocks noChangeArrowheads="1"/>
          </p:cNvSpPr>
          <p:nvPr/>
        </p:nvSpPr>
        <p:spPr bwMode="auto">
          <a:xfrm>
            <a:off x="152400" y="6335713"/>
            <a:ext cx="39624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dirty="0">
                <a:latin typeface="+mj-lt"/>
              </a:rPr>
              <a:t>Adapted from Rose </a:t>
            </a:r>
            <a:r>
              <a:rPr lang="en-US" sz="1400" i="1" dirty="0" err="1">
                <a:latin typeface="+mj-lt"/>
              </a:rPr>
              <a:t>Iovannone</a:t>
            </a:r>
            <a:r>
              <a:rPr lang="en-US" sz="1400" i="1" dirty="0">
                <a:latin typeface="+mj-lt"/>
              </a:rPr>
              <a:t>, Brief PTR</a:t>
            </a:r>
          </a:p>
        </p:txBody>
      </p:sp>
      <p:grpSp>
        <p:nvGrpSpPr>
          <p:cNvPr id="16" name="Group 15"/>
          <p:cNvGrpSpPr/>
          <p:nvPr/>
        </p:nvGrpSpPr>
        <p:grpSpPr>
          <a:xfrm rot="1686142">
            <a:off x="7053155" y="5060860"/>
            <a:ext cx="1859251" cy="1448645"/>
            <a:chOff x="1621757" y="2920389"/>
            <a:chExt cx="1788662" cy="1597304"/>
          </a:xfrm>
          <a:effectLst>
            <a:reflection blurRad="6350" stA="52000" endA="300" endPos="35000" dir="5400000" sy="-100000" algn="bl" rotWithShape="0"/>
          </a:effectLst>
        </p:grpSpPr>
        <p:sp>
          <p:nvSpPr>
            <p:cNvPr id="17" name="Freeform 16"/>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rot="19962890">
              <a:off x="1851218" y="3806086"/>
              <a:ext cx="599822" cy="220585"/>
            </a:xfrm>
            <a:prstGeom prst="rect">
              <a:avLst/>
            </a:prstGeom>
            <a:noFill/>
          </p:spPr>
          <p:txBody>
            <a:bodyPr wrap="square" rtlCol="0">
              <a:spAutoFit/>
            </a:bodyPr>
            <a:lstStyle/>
            <a:p>
              <a:pPr algn="ctr"/>
              <a:r>
                <a:rPr lang="en-US" sz="700" b="1" dirty="0" smtClean="0"/>
                <a:t>Systems</a:t>
              </a:r>
            </a:p>
          </p:txBody>
        </p:sp>
        <p:sp>
          <p:nvSpPr>
            <p:cNvPr id="19" name="Freeform 18"/>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rot="20049099">
              <a:off x="2584348" y="3401452"/>
              <a:ext cx="593392" cy="339361"/>
            </a:xfrm>
            <a:prstGeom prst="rect">
              <a:avLst/>
            </a:prstGeom>
            <a:noFill/>
          </p:spPr>
          <p:txBody>
            <a:bodyPr wrap="square" rtlCol="0">
              <a:spAutoFit/>
            </a:bodyPr>
            <a:lstStyle/>
            <a:p>
              <a:pPr algn="ctr"/>
              <a:r>
                <a:rPr lang="en-US" sz="700" b="1" dirty="0" smtClean="0"/>
                <a:t>Problem-Solving</a:t>
              </a:r>
            </a:p>
          </p:txBody>
        </p:sp>
      </p:grpSp>
      <p:sp>
        <p:nvSpPr>
          <p:cNvPr id="10" name="Title 1"/>
          <p:cNvSpPr txBox="1">
            <a:spLocks/>
          </p:cNvSpPr>
          <p:nvPr/>
        </p:nvSpPr>
        <p:spPr>
          <a:xfrm>
            <a:off x="228600" y="228599"/>
            <a:ext cx="8534400" cy="900311"/>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3200" b="1" dirty="0" smtClean="0">
                <a:latin typeface="Trebuchet MS" panose="020B0603020202020204" pitchFamily="34" charset="0"/>
              </a:rPr>
              <a:t>Best </a:t>
            </a:r>
            <a:r>
              <a:rPr lang="en-US" sz="3200" b="1" dirty="0">
                <a:latin typeface="Trebuchet MS" panose="020B0603020202020204" pitchFamily="34" charset="0"/>
              </a:rPr>
              <a:t>Practices for </a:t>
            </a:r>
            <a:r>
              <a:rPr lang="en-US" sz="3200" b="1" dirty="0" smtClean="0">
                <a:latin typeface="Trebuchet MS" panose="020B0603020202020204" pitchFamily="34" charset="0"/>
              </a:rPr>
              <a:t>Interventions</a:t>
            </a:r>
            <a:endParaRPr lang="en-US" sz="3200" b="1" dirty="0">
              <a:latin typeface="Trebuchet MS" panose="020B0603020202020204" pitchFamily="34" charset="0"/>
            </a:endParaRPr>
          </a:p>
        </p:txBody>
      </p:sp>
    </p:spTree>
    <p:extLst>
      <p:ext uri="{BB962C8B-B14F-4D97-AF65-F5344CB8AC3E}">
        <p14:creationId xmlns:p14="http://schemas.microsoft.com/office/powerpoint/2010/main" val="32905071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94982" y="342900"/>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2400" b="1" i="1" dirty="0" smtClean="0">
                <a:latin typeface="Trebuchet MS" panose="020B0603020202020204" pitchFamily="34" charset="0"/>
              </a:rPr>
              <a:t>Tier 2 System Conversation</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smtClean="0">
                <a:latin typeface="Trebuchet MS" panose="020B0603020202020204" pitchFamily="34" charset="0"/>
              </a:rPr>
              <a:t>    Your Interventions - Selection</a:t>
            </a:r>
            <a:endParaRPr lang="en-US" sz="3200" b="1" dirty="0">
              <a:latin typeface="Trebuchet MS" panose="020B0603020202020204" pitchFamily="34" charset="0"/>
            </a:endParaRPr>
          </a:p>
        </p:txBody>
      </p:sp>
      <p:sp>
        <p:nvSpPr>
          <p:cNvPr id="3" name="AutoShape 4" descr="data:image/jpeg;base64,/9j/4AAQSkZJRgABAQAAAQABAAD/2wCEAAkGBhQSEBQUERQWFRQWFRcWGBcVFhgWGBgXFRcVGBUVFBQXHSYeFxojGRQVHy8gIycpLCwsFR4xNTAqNSYrLCkBCQoKDgwOGg8PGikkHyQsLCwsLCwsLCwsLCwsLCwsLCksLCwsLCkpLCwsLCksKSwsLCwpLCksLCksLCwsLCwsLP/AABEIALcBEwMBIgACEQEDEQH/xAAcAAABBQEBAQAAAAAAAAAAAAAEAAIDBQYBBwj/xABEEAABAwEFBAgDBgQDCAMAAAABAAIRAwQSITFBBVFhcQYigZGhscHwEzLRB0JSYnLhFBWC8SOSohYzQ1NzwuLyJIOy/8QAGgEAAgMBAQAAAAAAAAAAAAAAAQIAAwQFBv/EACcRAAICAgICAgEEAwAAAAAAAAABAhEDIRIxBFETQTIiQmHwcYGx/9oADAMBAAIRAxEAPwD1JoUrQmNClaEwo4LC/axtsUrO2l1r1Qzhg0gZgu+9mMB2rdheY/bg8BlmGp+J3C5meZ81CHkrnSZOKcxhJ0HLPvKiCe12k/2QGJ2UmkxmUSKIA4+/RDUsMkQ10+X7BEgbTDbhl0Rl6q16NdJH2Os14l1MESGkiRucOXNUBfjw9+KdZHlpcM48Ql2g9n0rs/aDK9JlWk68x4kH0O4g4Ihea/ZjbTSJpmfh1TLdzXgbtJHkF6SjditUcKSSSgDoXVwLqgRJJJKEEuJJKEEkkkoQSSSShBLi6koQauFOXFCDCuJxXFCDVxOXCoA4kuwuKEOLqUJKEIWhSNTGqQIkHBeffbVZnuslJzKd5rHkveMbgIAAjc4xj+Ub16EFHbLG2rTfTqCWPaWuHAiEAnymXJB6uOmHRapYrQ6lUg/ea4YhzTkee8aGVRBygQttTDmn0asQg72CffwUIHNr6HXzRNlrS/m0g8wqlrkbsukXVmtGp81LClZ7H9n1Emyicw4wdRBwI96L0GlWBAPfzWP6MVG06TW+8VoadcXyBuH19Qq4yX0WyhumWN5IFDB6c2onJ8SCQV1DB6kFRQV4yVJcDl1Erao4kurigBJJErC9IunxvGnZSIGBqxM/9MHCOJ7N6DdBSbNrabWymJqPawb3ODR4qptPTKys/wCLe/Q1zvGI8V5hUrvquLnuL3b3Ek95ThQVbyFqxm5qfaNTnq0nkcXBvgJRFm6e0XfO17OODh4Y+C8/+FCkZRMoc2H40et2S3MqtvU3hw4HLmMx2qYrzCxV3UnXmOLXDd5Ea8it7sXbArtxgPA6w3j8Q4eXcrFKyqUaLEpqcVxEU4uFOXCiQ4kurigDi4upKEIwE8JoTwiEcE4JoXKlYNzQClZmvtE6N07XY3F7gx1IF7HkEgaFrgASWnDIZwV862qylriNy+mrfb5BBxBwjSDv3rzjph0AMfGogXTJcwZsG8b28NPJG6L1i1s8na0weHqu++5WVqsRYJjDhpzQDKZOAxk3QineytxrRNYrI6o4NYJPh2rd7B2E2lDji7U8843Kp2NYvht46lXbdqNYJJmN2PisuSbk6RrxQUVbNVZat0ToMe5TdH9o1H1Pi1RdZLroOZDoF47sGgDkqjYW25qAubDTv4rR7bs/xKBdRMODcI33h4xgpD+Bp/yXz6swSMHDPfGHfkob8KS20/hBjBMAATyEEoGtVx964hamDFtBwrJza24qrdadyey0d8eSBY4F3SrnmimVFTU6/qjKNpmY099idGecCwSUdKqpoUMrVGT6cbXDafwGk3n4ugxDd3b5c15+3Z0mQe9F9I7eXWqqT/zHDsBIA7goKFsWOc25G/HiSiS0rJdzP7qZrQmvqYKGpagOKVMjjRO1m9OYQP3QRtajdbR6f3T2V0WzagJ9+SN2fbHU3te3TuO8HgQs3TtQOXvNWVltOPMq6BVM9To1g9oc3JwBHanKq6MVSbOJ0cR5H1KtVYZzq4V1cKJDiS6uFQA1JdSUIRhPCaE8IkG1qt0Sqq0VyTOvvJS2yvLiNBh9UDVqAfT1lKzbihSsYzrPE7+Iw1nxR1SSVW7Lq3qrvytz4uOm7AFWd6SoiZvyoz+3eilB9CoWUWB5BN4CDJxx7V5JsvZIFRwOdNzgR+a84A8oAx4r3yq2WkcF5F092S+laBXpYSIdHDUjXDPklmtaEg7ewdlHHIdqNs2yLxvVXSBk0CBzO9U9k221w64uu4Yj6hHHaYLCA8SRH1WRpmr9PYT/ADABxxugZYTP0Wg2XtdwNMQ6HOHVOBdldgcSZx3bjKwjaQnF17gSY81sOhrS+oDIPwxgBkCANBrBTwgr0TlrZ6ntUzTniB3lZi1Vet4d2ITrdtKq20U2F8sexziMhAaZwHEBB1qpz94HE9xWtk8eFIT627lB70+jaO76oOq7y14fsomVYjD6gA4nuSGrjosrPtPrkHIH0EBWOzrWS4jGNJ4bjvWKs1r67uZHiPp4LRWS1Mpy5xaBGJ9DxTlc4aNTQq+/20RzKstkYmMBv3LMU9rBzA4TyPzcRzyIVxZLSLsu+WCSdIiSe71TNGDJDR45bdosDyahgkkmc5Ofip7E6m/FrlD0nsAc6pUpyAXOc29LjBJIknEnmhaFg+X4bmvkYyCyOEZzPFc6l3Zp5O6ovXtwgIKrRIGKLslN4+cLlqOBVaey1pNFaXqKo4JVKbnO6vfuTLNXIq3GuazKXVOs4zqARAHAKzkkUKDY9j8fp9FZUHQZQO0WhpYcJN4OAEC8x0XgNJBHaCuUqpcYHvmr8bKcirR6l0JqXqDiMr8dzW/stCqroxY/h2SkDmRfPN/W8iO5WivMp1cJSXCoAUrhcuEphKhB95JRSkoAkC690AncCVwLpEiEwTPvtIGMzPvH6oSvWkY+GnHDRNFaHQd/7KK0uuwdEjOtBA9e0PpyaToJzwBy3g96C/2utLcxTd/SR5O3KesQcRu99yqbQzv9++RS2aFjhL8kWjen7wOtRaeTiPMFF7RpNtFFtRmonkRm08QVlKlLd2enqFEy11WY0XuaR1onqujMObkcPJFS9iZPFjVw0wLpR0YNECvSH+GfnA+4Tr+k+B5qhp1l6xsTalK10i1wAcQWvY7LHMcQV530q6Jvsby5suoE9V2rZ+6/jx1STh9oxJtOmVdSovQ/s4oXKTXkYPe8GdxFwHvavMTXC9r2DZhTstJkZU2zzIk+JKGJbsk3oJ2zS/8AkUP+jXH/AOPqUBXG+Dy4YHlhBU1p2iXWmmHYinSx3m84z/paFDXAuDgYxzIyPgQruzXjXGMb/u2DvPVHj2YHzQzBLo97jCJEw4axOOP5T6FAsebwdwPiCDhzHiikW32UtjtEB7uJ8xh2o9trLonLdjEcd5CLqdCKjbA2sZNQG+5g0pkbtXDPkqezkayitAjOOTr6NXYTiAXA5YcdHH1RnSTaPwqTT/wySHkYgbg6OMqk2XJyB8Pl4HNW1uc/+HqhsucWEQDJIOBcIzMShNcospmtmZt1tpG6GvDpzA0nJFWGzsaJEBUbvhtaW/LlmIzyxQ1n2kRhMxqua4v6CpL7NNarYNFU1qkoX+LJXDWSKw2gyiQ2N5KiOx8L34nGWjGDMm66cBKEqWkiCMwZCm/mNR4uyANQNeadQbF5pEe1K0uEaDPiSSfE+CM6OWM2ivTpDIuBcdzRi89wKCtNnJUezOlVSxVZpXZui9eAMiZLRuyW7FC9IwZ51tnvSUoew2r4lJlSIvta6DpeAMeKmVjVaM/Z1cJSlNKBBFMKcUwqEOLiSShCYJwTQnBMAxm27MRUeAYIJPZiR6KnZtR7DDwS2czqMlpel1mILag1wPMft5LM1LZe6pGGpjfuSs7PjvlBDaxI69LrN+8zUcR9EPWrBwkHD3+/coq9MsN6lJG4CUCbYfiZENcMi0iHDmMiPEHekNaQQXQY94/vHemUhNVo3uA/zYfXvTq2h7ErNXDKjHkTdMkD3vUH+iY2V1GpeYMdRo5u4/XRaWzWttalDxfpuBaQ7MTgWu3oWntCz1AG3wDH35H+o4KO0WCpRN+ljvacnD0O4p1oyZYLIvTPMeluwTYq935qbpdTdvbuP5hkew6r2SxWgOptc3ItBHIgQs7tzZtPaNlLAbr2m82c2PiIcPwnIxwOgVd0b2jWbYatKqLtSjNM74Ajy15FBKjC4tumaDZrviGrXzBeQ39DIb4geaMrDquE9+H5fVpld2fQAslKBm0E/wBX/smF+WeIjvEebU6WjXyv++iGgMQcccD29U8sQE3Z9mvV2sIwL5y0MOPqmNdG7OdRmJ7MQrPYVGa5doAfH9k30CbqzYgrzjpl0eFGr8Rgim86ZNdqOAOY7V6FQfKbbbG2rTcyoJa4QR6jceKQwwyPFO/o8qstlecWdbHQjyK0ezmVcJYRHDLnOnvlRdIujtSyPEOljpuuGB/S7jHeg7Laq5MB7hzcmTOlqauJYbS29UBLXkMg/KGBpF0mJcZJ1y3rLWogGRqr7amz3uaHSarmkzBvGNYaJiCPFZq1WjSIhZMkHyM8qi6ELQuG0IJ1VR/HxQ+Oiv5CybUlE0H4qqbXKnp14StUFMvatYBnFZqybOfWtlJkSKlVrSOBIvdl2SrAVS5bD7PNizUdaXDBoLKfEn53DkMO0rRgk3KkZ/IS42z0yiwBoAyGS6oG1FNfBWqcL2jHGQpXCuubCjL1TRYOKaSml6a6ogQ7KSiNVJGgWGBOCQanAJqIB7UsfxaTmakSOYy98V51aLI4A3ZMaa+8l6lCxXS/Z7qdUVKZgPz3Xh83gZ70Gjb4mSpcTMMZUxlxE5jjuTn7KDm4ydcfMckY3aNYfNTDuI4J38YamBF2TkPqqzrWzNUaxD3UyDA+V28a9yJDJ97/AN1ZbT2feENwjHiqOja+sWv6rhmOG8cFB07Jn0Z9780VYNt1aBA+dn4Hab7p+6oA9JyhGr7Ltj6Vd/xKBuVdaZwJ/Scj2eCjtlRr2umWviHC7BIbpzVE6lqMD7hGG2GpHxD12iA/Ujc/eOOfNGzPPH9o0dntzf4drR91oGPBoIUJtWJjjrucD25qrq2k3IyOE9gzB1HWzUlnpOe49sk4+8irUVNJB9+SAJJmB35DsKvLGRTaAMSfm57geCqQ9tEYYvOp7fDyU+z3XjJwwx/fQjiixeN7fRpLPXi6FagLOUasvB3K2ftCGyMSMx6quzL5GPqhbZ2Uy0UXU6nykZ6tIycFiLF0HpMcXVnGpj1WyWt4XtTy81qrXtAuACrbVXiOS1Y8V7ZhfkzgnGL0KrWbTbdYA0bmgADsCptqVpuNzLjrjmY1U5aXGSobVTmuwfhE++0rbCKRhlJsqeluwW1aDg0BpAwIAGnBea7OfLYd8zeqezBezVLMXTOS8o2ns007bWaMr8/5gD6rF5cUoqRr8aT5NEtEKcMTG2F0ao6x7MJzwXIk0dVJhOyNnmrUbTb944ncNT2Ber7PotpsaxghrRAWc6M7GFGnePzv36N0HCc+5aJtQALqeNh4Qt9s5nkZeUqXSD21E2ljJxngd3mhhUJCIpmBCvaooTC6VQjWffBSYO4FCtepQ8ZFVONliYLarX8Mw4Y+fEIR+12qztFIVG3TmMWn0Kpn024yMRgsWXnBmnGoyR07ZG5JZ617QuvcAMl1UfLMt4QNN/PHbl3+cP3KAJ4R+WQfjiSfzOoUHtZ7qlMh0YYicMf7SimoLb1mc+zVWs+a6SOYxjty7UFlkFRSdozDS9pwPYcZ3+XgjqNuORAGk+RVXZXurU2VGjFwF4DGHDA+MH+pHWdkfMI545+/Ban7OlBqSssRSBHvPVU219jg9YCT7y3K5oVRv4duhHvcihRvCSiiW0YI2aMiuOaQPeisNp2Z1N7uqYJwMYZ4CeSDvDsHsT5puKLOTIiSmgYiVI6oAOf9h9VFUtLZz9/2CVoFlxs+zXmBo0JHIdU92Mourb20jdbn5f8Aln2KjZbHUmkMcf8AEAx4buBMpUGk8Z996ZaK+Fu2H06zqjxOc4R5j6K9c660MGAGZwEnPDh6qv2XRDCHvyBnTPSOKdULnE4w3nmOOko/5Hb5Ol9BdPbcGBj73FW9ktZe29lKz1KxAEAakAHmtGKYaABkME+GPJ36MHnzUIqK7f8Aw4XZIW2Nl6lBy96p9RnWW/o4T2DCkpW2OSXb8O5S3VS7d2Q55vU3vYdbrnNnnBRWxXpFjabQ2kCajmtZvcQO6VmH7Ls9pebQ2pULT1ZbTABIJxk90YHBCVOjpvBzpcd7iSe8q22Zs2sxr6FJwFIu+IJExMEgdoRnijKNPYscsoytaKe1WYU3lmeoO8HI+9QVd7B2FeipU+TMDV37eaPp7CvBrqzWuc04AHCCRenfvA+sIGz/AGhsbVfSq0HC49zL1MhwN0kTdMEZaSudHwUsjfa+joz858EumaqjZycSIRDLKqFvTqzaCryFM/VT2HpF/EOLKdKq1sGaj7rQBpABJJ3fstrjIxKUfZasrA4tMiSAdCRgSN4071IMAoabQAIEAAAAZADIBPvykY6JGvgSdE2hVJxOvkhra/ANH3jHYMT9O1TMKlaJewo1ffvmUJtBuF8DE4Hnv7fRSAyDOUHxQr6hLXNGbhh+rMeIVc8fKLHjKmYm3h/xHc0kqtuJcSRikuT88fRv+GXs2gKcCqno9toWqgKgF0yWubuc3MDhiCOatAVU04umWp2rRI0qQFQtKeChZDMjZQpXxTN1znOOG8EkYIOjs+0OxdhzIyWg2lTALnSBI+Y6YQsm2hVrPLDWc4D5rpuME4gF3zOPARzWyDtGjxpdoumV2UY+JUDn6NYBM9maMFoe/EgtByaAS48xombJ2IymOqACdY63bM+JJVoLN7JJ54CITI1SlEptuUarqFQU2TLcs3HEaenBecuvgkEkEHEHQ6yDkvZBZ8Mu6exYTpjsgttN5owe28Y/FJBPcAmEi03RlSah4pGoWC84NAGqJrVRTHXw3bydw4rPW6s+q7EQNG7vqUraRXlmsfXZpdmW5tpeAIBa0C6Pmhoi8B95aezbLDOtN4e8wf7rzOxWEhwLHEPBzbmDzC3Ox9v2lgIfdqBwgk4OPhEorIl2VwzX+Rc/DLjj78lYUaHv3CAstvH3mub2Bw/04+CtLDaWOdAe09vnqO1HlZo5qtHbLZwXzo3zRodLeI9EqFIQY3+SiJuvIP3hPaM1uwxqJwvMyc8r/jRHTPWA/N6yjXNxQVjxqnhj3gI+FfLsxoiGaTmSkc04YoEIn2YHRVNr2o6l1adM1KkGGiYA3ugTHBXhdghaVldeL2wJEG8NOXYEU9Aa9Ga/2htjzAuM5M+pKdsvorMufJJJJ5k4laEbPAMkyT2IqizCE7mktCKHsGs2xmCOqMEaIGDRASqVA0IZ1RV7ZZpBZepWNgKCys1Kdaa4a0uOQE9yR90N/IM6peqnc0Xe04u9B2IsFV1jBuzq4yeZxKLbW0b1na7hzPonkhUwymMHTlB8lUNtQLgJJg4Q13mRCtaODXSZMHlloFU1XddvvRSHbJI7bMHmKN4ZzMTIBOEbykrdjGuAJAJjMpLN8WP0Xc5ezzb7ObZD61L8QbUHZ1Xf9q3YK8o6KWz4dsonRxNM/wBYw/1AL1MOXM8uPHJfs3+O7gTNKeHKBrk8OWSy8H2kxpulwmJwzx5KmtW0BSPyxLZ7ZicswFe2rFp4Yqm2lY21BDuwjMe/Ra8MtCxlwnZabPqi6JMkics+zeFZB2Cx1K1n4wpH8I7Yzw79VqaFXDE4LQ0aX7DGqq6SWC/RLmmHNEgxOGo96omttJrIvG6HYiAHPI/EGzAadCTjuQFt2+0ktaC5kQb8Amd13JVuaj9i030eZ7Y2S50kl17R0Eqia2oXXXwCPwzLhv4L1G30WvBuzG45jhxWSpbCea7iB1eqLzsADjgCq3IyuLboh2bs4gYCB3fVaOwWUDMeMqwo7GZTDQ5155ya3AdpR1Kwtb1nQOA071VysuWJ/ZyzUQjKOy2EyWid6YbhIDHdbdn37uaLs1cTBwduOvLerYNMryQcQa07cpUCGOkDfHV70rbWD2B9M3rvWEbtfBQV6N8EFsgql/ldWi6aDiB+E/L3aL0EIRSOHOUmzSbMIJc4YghvqVYAKo6POIpm+26bxwzw4HdmrJ9rA074CzZM2OLf6kaIYckl+LOVc1xhUFS3A5A9ia21jcffalXkYn+4Z+PlX7Seo+BK7/G7kPVqh28YYYIdlJ04EO7IPgZ8FbGeOXTRXLHkj2mWZqSnmGjimUmXRjmh69fVGrEuiOrWkqSzU5KGAkqwpG6OJTy0hVthIOgyCrdpVpLWbzMDEkNxgDnHii6tS6FW2R99zn78AfyjceJk9yWC+xpP6JnA69UfhBxPMjLkFKx8YYAbgm1MQu2fPiiANDopu5Kpq1OsOfmrKsYpnsVQ75uz1COP7JMvaNTqhJDU3YJKuh7MVsr7LLTg+tUp0ACHZ33CCDkIbp+Jb0U6IyLqnGYb4KLaEuxcS7yHKcB3dqhs5wE+Jnxkrj5ZvJto6cIKPTC6oYWm6Gg8CT6lCByPs8nfCHGzam7vIWacG+kWxkl2RHFVNZpxE4jerx1jcM4Q9TZoJknwVmKEl2hJtPoy9ssRc5rwYewyCPIjUIyrb3Cm44AAEk6wM4V43YjNZPb9ELtXosK9J1Ivu0zoxsPiZg1J3q9qVUh8c+PZnHvuuZGVTqgkzjm08JAK7Wp3ao60te2f6mkCO5w7lc1OjD3UBRL2XQ5pDyyX9RwdnhjAiZ7FeDZzDWp1LzW3A6GNpYEubdBm9OAlZuGy/wCWNGJtluYx1xxxwdMicmwI0zk8kNaHj4ha0ktkcMRr4rc2johZKpJqgPLsy6mJ74nLDNNPQOyECHVByqHu6wKjxX9i/OvRQ7Ll9Wbsw0Cd0T9VmNu7drvtZs7BdBqBjA4RN4hofO4nEcF65U6P03UvhNeWNgN/w7odA0vGe/PFVts+zazVajKjzWvsADS2pEXTIPy5ymjhaQsvIiUNm2CbIR8R4qPcL0xAPIE6ce5MtNrbdM55gk4zzR/Sq30qRGFSq5v5gMNZhuAQWz+mdgbHxaVEHjUa89zylSXLQzy/p2T0bPUDA6oxwmS0yBIiZIzHcnUxfwiMJJdl2BX9l29Za4ijXYCREEg+vko29GCXTUPxBoGdXvxxWjNlyZFV6KcMcUHdb/v+ijNQBwaHuedzf2RFbAfKBzKKfshzTFOk4YnEg+yg7R0frVCb7rjRjjmeACy8ZGrnF/Y9tQHC8BwCRb+HHsURDaDTcYSNTmT9Vnj09Yx5aQ9h/M36SikB0aoUSnCmq2z9JL4FwOf+mm4+iObaqrmmKL50kR5wrUkUydDnkjPEINxLjonN+PONF4E8D5FTmg/MMcP6Suj4+etSOfnwJ7ido0o0RFIYlxyXaNnMZHmUBtO2kC60GBmYW38nSMf4rYJtnaBPUZ8zzdb6nsHop7MPhtDQNNyz2yGG0VDXaLwHVp4wAAcXcST4QtZQoOA67fEFWyqKoqjcnYg6V1rMc8FI9kwAETSsBPykcjgVRKaj2XKLfRBan9UBVVT5vfNXFqsFT8J7MVW1LI8OMtdkNCmhKPsWcX6JmVcMUlExroyPcuo6IVFh6SULS7/eOnc4P9MFp7NaGwOsOxpHokkuVwR0ObLCyVozdeHKPIBGXkklKoF2CVwobqSSgyJGtT7qSSg5DWpPI6pA5glUm0OjteqZ/iA3lSHmSkkgBtoqX9AbSTItpHKiz6qWj0MtjctovH/1M+q6khxXoW2WFm2Fbm528O/VZ2HycFe2Ftdv+8qsdyplv/eQkkl4INsyPSL7Nza6rn1bVUDScGNADQNBGuGpVQPsSof8+p3NXUk6VKkB7HM+xOjpXq9zVd7N+z+rQwo2+0tG6QR/lMhJJEBorJZLUzO1l/66NPzbCtaNZ0de67+mPUpJJaCR1Wg5NaOQCGbYWAzdE74E966kiQlDEoSSRAK6u3UkkyFJKdCVN/ApJKtydjUqIf4S7kAOQAUbmpJJ07FaIn05QlHYD3Okvhu4ZpJJMivseDroMGy6jPkqHk7FPZWqN+doPEH0SSVVV0Nd9hDXNOKSSSNsl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8666" name="Picture 10" descr="http://teacherpop.org/wp-content/uploads/2013/02/Andy.Canales.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7975" y="2042715"/>
            <a:ext cx="1714500" cy="1143000"/>
          </a:xfrm>
          <a:prstGeom prst="rect">
            <a:avLst/>
          </a:prstGeom>
          <a:noFill/>
          <a:extLst>
            <a:ext uri="{909E8E84-426E-40dd-AFC4-6F175D3DCCD1}">
              <a14:hiddenFill xmlns:a14="http://schemas.microsoft.com/office/drawing/2010/main" xmlns="">
                <a:solidFill>
                  <a:srgbClr val="FFFFFF"/>
                </a:solidFill>
              </a14:hiddenFill>
            </a:ext>
          </a:extLst>
        </p:spPr>
      </p:pic>
      <p:pic>
        <p:nvPicPr>
          <p:cNvPr id="198670" name="Picture 14" descr="http://ecologyofeducation.net/wsite/wp-content/uploads/2011/07/classroom_3student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361" y="3328126"/>
            <a:ext cx="1351727" cy="1266739"/>
          </a:xfrm>
          <a:prstGeom prst="rect">
            <a:avLst/>
          </a:prstGeom>
          <a:noFill/>
          <a:extLst>
            <a:ext uri="{909E8E84-426E-40dd-AFC4-6F175D3DCCD1}">
              <a14:hiddenFill xmlns:a14="http://schemas.microsoft.com/office/drawing/2010/main" xmlns="">
                <a:solidFill>
                  <a:srgbClr val="FFFFFF"/>
                </a:solidFill>
              </a14:hiddenFill>
            </a:ext>
          </a:extLst>
        </p:spPr>
      </p:pic>
      <p:pic>
        <p:nvPicPr>
          <p:cNvPr id="198672" name="Picture 16" descr="http://www.wilkes.edu/Images/academics/pharmacy/PharmClassroom_A_300px.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0359" y="4767013"/>
            <a:ext cx="1549730" cy="118296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Group 13"/>
          <p:cNvGrpSpPr/>
          <p:nvPr/>
        </p:nvGrpSpPr>
        <p:grpSpPr>
          <a:xfrm>
            <a:off x="8026730" y="0"/>
            <a:ext cx="1084502" cy="1271758"/>
            <a:chOff x="3106502" y="479809"/>
            <a:chExt cx="1389302" cy="1653488"/>
          </a:xfrm>
        </p:grpSpPr>
        <p:sp>
          <p:nvSpPr>
            <p:cNvPr id="15" name="Freeform 14"/>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10" name="Rectangle 9"/>
          <p:cNvSpPr/>
          <p:nvPr/>
        </p:nvSpPr>
        <p:spPr>
          <a:xfrm>
            <a:off x="2438400" y="1906069"/>
            <a:ext cx="5174597" cy="3422475"/>
          </a:xfrm>
          <a:prstGeom prst="rect">
            <a:avLst/>
          </a:prstGeom>
        </p:spPr>
        <p:txBody>
          <a:bodyPr wrap="square">
            <a:spAutoFit/>
          </a:bodyPr>
          <a:lstStyle/>
          <a:p>
            <a:pPr eaLnBrk="1" hangingPunct="1">
              <a:lnSpc>
                <a:spcPct val="90000"/>
              </a:lnSpc>
              <a:buClr>
                <a:schemeClr val="accent2"/>
              </a:buClr>
            </a:pPr>
            <a:r>
              <a:rPr lang="en-US" sz="2400" dirty="0" smtClean="0">
                <a:latin typeface="Calibri" charset="0"/>
              </a:rPr>
              <a:t>A </a:t>
            </a:r>
            <a:r>
              <a:rPr lang="en-US" sz="2400" dirty="0">
                <a:latin typeface="Calibri" charset="0"/>
              </a:rPr>
              <a:t>formal process is in place to select Tier II interventions </a:t>
            </a:r>
            <a:r>
              <a:rPr lang="en-US" sz="2400" dirty="0" smtClean="0">
                <a:latin typeface="Calibri" charset="0"/>
              </a:rPr>
              <a:t>that:</a:t>
            </a:r>
          </a:p>
          <a:p>
            <a:pPr eaLnBrk="1" hangingPunct="1">
              <a:lnSpc>
                <a:spcPct val="90000"/>
              </a:lnSpc>
              <a:buClr>
                <a:schemeClr val="accent2"/>
              </a:buClr>
            </a:pPr>
            <a:endParaRPr lang="en-US" sz="2400" dirty="0" smtClean="0">
              <a:latin typeface="Calibri" charset="0"/>
            </a:endParaRPr>
          </a:p>
          <a:p>
            <a:pPr marL="800100" lvl="1" indent="-342900">
              <a:lnSpc>
                <a:spcPct val="90000"/>
              </a:lnSpc>
              <a:buClr>
                <a:schemeClr val="accent2"/>
              </a:buClr>
              <a:buFont typeface="Arial" panose="020B0604020202020204" pitchFamily="34" charset="0"/>
              <a:buChar char="•"/>
            </a:pPr>
            <a:r>
              <a:rPr lang="en-US" sz="2400" dirty="0" smtClean="0">
                <a:latin typeface="Calibri" charset="0"/>
              </a:rPr>
              <a:t>Match student </a:t>
            </a:r>
            <a:r>
              <a:rPr lang="en-US" sz="2400" dirty="0">
                <a:latin typeface="Calibri" charset="0"/>
              </a:rPr>
              <a:t>need (e.g., behavioral function</a:t>
            </a:r>
            <a:r>
              <a:rPr lang="en-US" sz="2400" dirty="0" smtClean="0">
                <a:latin typeface="Calibri" charset="0"/>
              </a:rPr>
              <a:t>) </a:t>
            </a:r>
            <a:r>
              <a:rPr lang="en-US" sz="2400" dirty="0">
                <a:latin typeface="Calibri" charset="0"/>
              </a:rPr>
              <a:t>and </a:t>
            </a:r>
            <a:endParaRPr lang="en-US" sz="2400" dirty="0" smtClean="0">
              <a:latin typeface="Calibri" charset="0"/>
            </a:endParaRPr>
          </a:p>
          <a:p>
            <a:pPr lvl="1">
              <a:lnSpc>
                <a:spcPct val="90000"/>
              </a:lnSpc>
              <a:buClr>
                <a:schemeClr val="accent2"/>
              </a:buClr>
            </a:pPr>
            <a:endParaRPr lang="en-US" sz="2400" dirty="0" smtClean="0">
              <a:latin typeface="Calibri" charset="0"/>
            </a:endParaRPr>
          </a:p>
          <a:p>
            <a:pPr marL="800100" lvl="1" indent="-342900">
              <a:lnSpc>
                <a:spcPct val="90000"/>
              </a:lnSpc>
              <a:buClr>
                <a:schemeClr val="accent2"/>
              </a:buClr>
              <a:buFont typeface="Arial" panose="020B0604020202020204" pitchFamily="34" charset="0"/>
              <a:buChar char="•"/>
            </a:pPr>
            <a:r>
              <a:rPr lang="en-US" sz="2400" dirty="0">
                <a:latin typeface="Calibri" charset="0"/>
              </a:rPr>
              <a:t>A</a:t>
            </a:r>
            <a:r>
              <a:rPr lang="en-US" sz="2400" dirty="0" smtClean="0">
                <a:latin typeface="Calibri" charset="0"/>
              </a:rPr>
              <a:t>dapt </a:t>
            </a:r>
            <a:r>
              <a:rPr lang="en-US" sz="2400" dirty="0">
                <a:latin typeface="Calibri" charset="0"/>
              </a:rPr>
              <a:t>to improve contextual fit (e.g., culture, developmental level</a:t>
            </a:r>
            <a:r>
              <a:rPr lang="en-US" sz="2400" dirty="0" smtClean="0">
                <a:latin typeface="Calibri" charset="0"/>
              </a:rPr>
              <a:t>).</a:t>
            </a:r>
          </a:p>
          <a:p>
            <a:pPr eaLnBrk="1" hangingPunct="1">
              <a:lnSpc>
                <a:spcPct val="90000"/>
              </a:lnSpc>
              <a:buClr>
                <a:schemeClr val="accent2"/>
              </a:buClr>
            </a:pPr>
            <a:endParaRPr lang="en-US" sz="2400" dirty="0" smtClean="0">
              <a:latin typeface="Calibri" charset="0"/>
            </a:endParaRPr>
          </a:p>
        </p:txBody>
      </p:sp>
    </p:spTree>
    <p:extLst>
      <p:ext uri="{BB962C8B-B14F-4D97-AF65-F5344CB8AC3E}">
        <p14:creationId xmlns:p14="http://schemas.microsoft.com/office/powerpoint/2010/main" val="5163782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94982" y="342900"/>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3200" b="1" i="1" dirty="0" smtClean="0">
                <a:latin typeface="Trebuchet MS" panose="020B0603020202020204" pitchFamily="34" charset="0"/>
              </a:rPr>
              <a:t>More Information about Interventions</a:t>
            </a:r>
            <a:endParaRPr lang="en-US" sz="3200" b="1" dirty="0">
              <a:latin typeface="Trebuchet MS" panose="020B0603020202020204" pitchFamily="34" charset="0"/>
            </a:endParaRPr>
          </a:p>
        </p:txBody>
      </p:sp>
      <p:sp>
        <p:nvSpPr>
          <p:cNvPr id="3" name="AutoShape 4" descr="data:image/jpeg;base64,/9j/4AAQSkZJRgABAQAAAQABAAD/2wCEAAkGBhQSEBQUERQWFRQWFRcWGBcVFhgWGBgXFRcVGBUVFBQXHSYeFxojGRQVHy8gIycpLCwsFR4xNTAqNSYrLCkBCQoKDgwOGg8PGikkHyQsLCwsLCwsLCwsLCwsLCwsLCksLCwsLCkpLCwsLCksKSwsLCwpLCksLCksLCwsLCwsLP/AABEIALcBEwMBIgACEQEDEQH/xAAcAAABBQEBAQAAAAAAAAAAAAAEAAIDBQYBBwj/xABEEAABAwEFBAgDBgQDCAMAAAABAAIRAwQSITFBBVFhcQYigZGhscHwEzLRB0JSYnLhFBWC8SOSohYzQ1NzwuLyJIOy/8QAGgEAAgMBAQAAAAAAAAAAAAAAAQIAAwQFBv/EACcRAAICAgICAgEEAwAAAAAAAAABAhEDIRIxBFETQTIiQmHwcYGx/9oADAMBAAIRAxEAPwD1JoUrQmNClaEwo4LC/axtsUrO2l1r1Qzhg0gZgu+9mMB2rdheY/bg8BlmGp+J3C5meZ81CHkrnSZOKcxhJ0HLPvKiCe12k/2QGJ2UmkxmUSKIA4+/RDUsMkQ10+X7BEgbTDbhl0Rl6q16NdJH2Os14l1MESGkiRucOXNUBfjw9+KdZHlpcM48Ql2g9n0rs/aDK9JlWk68x4kH0O4g4Ihea/ZjbTSJpmfh1TLdzXgbtJHkF6SjditUcKSSSgDoXVwLqgRJJJKEEuJJKEEkkkoQSSSShBLi6koQauFOXFCDCuJxXFCDVxOXCoA4kuwuKEOLqUJKEIWhSNTGqQIkHBeffbVZnuslJzKd5rHkveMbgIAAjc4xj+Ub16EFHbLG2rTfTqCWPaWuHAiEAnymXJB6uOmHRapYrQ6lUg/ea4YhzTkee8aGVRBygQttTDmn0asQg72CffwUIHNr6HXzRNlrS/m0g8wqlrkbsukXVmtGp81LClZ7H9n1Emyicw4wdRBwI96L0GlWBAPfzWP6MVG06TW+8VoadcXyBuH19Qq4yX0WyhumWN5IFDB6c2onJ8SCQV1DB6kFRQV4yVJcDl1Erao4kurigBJJErC9IunxvGnZSIGBqxM/9MHCOJ7N6DdBSbNrabWymJqPawb3ODR4qptPTKys/wCLe/Q1zvGI8V5hUrvquLnuL3b3Ek95ThQVbyFqxm5qfaNTnq0nkcXBvgJRFm6e0XfO17OODh4Y+C8/+FCkZRMoc2H40et2S3MqtvU3hw4HLmMx2qYrzCxV3UnXmOLXDd5Ea8it7sXbArtxgPA6w3j8Q4eXcrFKyqUaLEpqcVxEU4uFOXCiQ4kurigDi4upKEIwE8JoTwiEcE4JoXKlYNzQClZmvtE6N07XY3F7gx1IF7HkEgaFrgASWnDIZwV862qylriNy+mrfb5BBxBwjSDv3rzjph0AMfGogXTJcwZsG8b28NPJG6L1i1s8na0weHqu++5WVqsRYJjDhpzQDKZOAxk3QineytxrRNYrI6o4NYJPh2rd7B2E2lDji7U8843Kp2NYvht46lXbdqNYJJmN2PisuSbk6RrxQUVbNVZat0ToMe5TdH9o1H1Pi1RdZLroOZDoF47sGgDkqjYW25qAubDTv4rR7bs/xKBdRMODcI33h4xgpD+Bp/yXz6swSMHDPfGHfkob8KS20/hBjBMAATyEEoGtVx964hamDFtBwrJza24qrdadyey0d8eSBY4F3SrnmimVFTU6/qjKNpmY099idGecCwSUdKqpoUMrVGT6cbXDafwGk3n4ugxDd3b5c15+3Z0mQe9F9I7eXWqqT/zHDsBIA7goKFsWOc25G/HiSiS0rJdzP7qZrQmvqYKGpagOKVMjjRO1m9OYQP3QRtajdbR6f3T2V0WzagJ9+SN2fbHU3te3TuO8HgQs3TtQOXvNWVltOPMq6BVM9To1g9oc3JwBHanKq6MVSbOJ0cR5H1KtVYZzq4V1cKJDiS6uFQA1JdSUIRhPCaE8IkG1qt0Sqq0VyTOvvJS2yvLiNBh9UDVqAfT1lKzbihSsYzrPE7+Iw1nxR1SSVW7Lq3qrvytz4uOm7AFWd6SoiZvyoz+3eilB9CoWUWB5BN4CDJxx7V5JsvZIFRwOdNzgR+a84A8oAx4r3yq2WkcF5F092S+laBXpYSIdHDUjXDPklmtaEg7ewdlHHIdqNs2yLxvVXSBk0CBzO9U9k221w64uu4Yj6hHHaYLCA8SRH1WRpmr9PYT/ADABxxugZYTP0Wg2XtdwNMQ6HOHVOBdldgcSZx3bjKwjaQnF17gSY81sOhrS+oDIPwxgBkCANBrBTwgr0TlrZ6ntUzTniB3lZi1Vet4d2ITrdtKq20U2F8sexziMhAaZwHEBB1qpz94HE9xWtk8eFIT627lB70+jaO76oOq7y14fsomVYjD6gA4nuSGrjosrPtPrkHIH0EBWOzrWS4jGNJ4bjvWKs1r67uZHiPp4LRWS1Mpy5xaBGJ9DxTlc4aNTQq+/20RzKstkYmMBv3LMU9rBzA4TyPzcRzyIVxZLSLsu+WCSdIiSe71TNGDJDR45bdosDyahgkkmc5Ofip7E6m/FrlD0nsAc6pUpyAXOc29LjBJIknEnmhaFg+X4bmvkYyCyOEZzPFc6l3Zp5O6ovXtwgIKrRIGKLslN4+cLlqOBVaey1pNFaXqKo4JVKbnO6vfuTLNXIq3GuazKXVOs4zqARAHAKzkkUKDY9j8fp9FZUHQZQO0WhpYcJN4OAEC8x0XgNJBHaCuUqpcYHvmr8bKcirR6l0JqXqDiMr8dzW/stCqroxY/h2SkDmRfPN/W8iO5WivMp1cJSXCoAUrhcuEphKhB95JRSkoAkC690AncCVwLpEiEwTPvtIGMzPvH6oSvWkY+GnHDRNFaHQd/7KK0uuwdEjOtBA9e0PpyaToJzwBy3g96C/2utLcxTd/SR5O3KesQcRu99yqbQzv9++RS2aFjhL8kWjen7wOtRaeTiPMFF7RpNtFFtRmonkRm08QVlKlLd2enqFEy11WY0XuaR1onqujMObkcPJFS9iZPFjVw0wLpR0YNECvSH+GfnA+4Tr+k+B5qhp1l6xsTalK10i1wAcQWvY7LHMcQV530q6Jvsby5suoE9V2rZ+6/jx1STh9oxJtOmVdSovQ/s4oXKTXkYPe8GdxFwHvavMTXC9r2DZhTstJkZU2zzIk+JKGJbsk3oJ2zS/8AkUP+jXH/AOPqUBXG+Dy4YHlhBU1p2iXWmmHYinSx3m84z/paFDXAuDgYxzIyPgQruzXjXGMb/u2DvPVHj2YHzQzBLo97jCJEw4axOOP5T6FAsebwdwPiCDhzHiikW32UtjtEB7uJ8xh2o9trLonLdjEcd5CLqdCKjbA2sZNQG+5g0pkbtXDPkqezkayitAjOOTr6NXYTiAXA5YcdHH1RnSTaPwqTT/wySHkYgbg6OMqk2XJyB8Pl4HNW1uc/+HqhsucWEQDJIOBcIzMShNcospmtmZt1tpG6GvDpzA0nJFWGzsaJEBUbvhtaW/LlmIzyxQ1n2kRhMxqua4v6CpL7NNarYNFU1qkoX+LJXDWSKw2gyiQ2N5KiOx8L34nGWjGDMm66cBKEqWkiCMwZCm/mNR4uyANQNeadQbF5pEe1K0uEaDPiSSfE+CM6OWM2ivTpDIuBcdzRi89wKCtNnJUezOlVSxVZpXZui9eAMiZLRuyW7FC9IwZ51tnvSUoew2r4lJlSIvta6DpeAMeKmVjVaM/Z1cJSlNKBBFMKcUwqEOLiSShCYJwTQnBMAxm27MRUeAYIJPZiR6KnZtR7DDwS2czqMlpel1mILag1wPMft5LM1LZe6pGGpjfuSs7PjvlBDaxI69LrN+8zUcR9EPWrBwkHD3+/coq9MsN6lJG4CUCbYfiZENcMi0iHDmMiPEHekNaQQXQY94/vHemUhNVo3uA/zYfXvTq2h7ErNXDKjHkTdMkD3vUH+iY2V1GpeYMdRo5u4/XRaWzWttalDxfpuBaQ7MTgWu3oWntCz1AG3wDH35H+o4KO0WCpRN+ljvacnD0O4p1oyZYLIvTPMeluwTYq935qbpdTdvbuP5hkew6r2SxWgOptc3ItBHIgQs7tzZtPaNlLAbr2m82c2PiIcPwnIxwOgVd0b2jWbYatKqLtSjNM74Ajy15FBKjC4tumaDZrviGrXzBeQ39DIb4geaMrDquE9+H5fVpld2fQAslKBm0E/wBX/smF+WeIjvEebU6WjXyv++iGgMQcccD29U8sQE3Z9mvV2sIwL5y0MOPqmNdG7OdRmJ7MQrPYVGa5doAfH9k30CbqzYgrzjpl0eFGr8Rgim86ZNdqOAOY7V6FQfKbbbG2rTcyoJa4QR6jceKQwwyPFO/o8qstlecWdbHQjyK0ezmVcJYRHDLnOnvlRdIujtSyPEOljpuuGB/S7jHeg7Laq5MB7hzcmTOlqauJYbS29UBLXkMg/KGBpF0mJcZJ1y3rLWogGRqr7amz3uaHSarmkzBvGNYaJiCPFZq1WjSIhZMkHyM8qi6ELQuG0IJ1VR/HxQ+Oiv5CybUlE0H4qqbXKnp14StUFMvatYBnFZqybOfWtlJkSKlVrSOBIvdl2SrAVS5bD7PNizUdaXDBoLKfEn53DkMO0rRgk3KkZ/IS42z0yiwBoAyGS6oG1FNfBWqcL2jHGQpXCuubCjL1TRYOKaSml6a6ogQ7KSiNVJGgWGBOCQanAJqIB7UsfxaTmakSOYy98V51aLI4A3ZMaa+8l6lCxXS/Z7qdUVKZgPz3Xh83gZ70Gjb4mSpcTMMZUxlxE5jjuTn7KDm4ydcfMckY3aNYfNTDuI4J38YamBF2TkPqqzrWzNUaxD3UyDA+V28a9yJDJ97/AN1ZbT2feENwjHiqOja+sWv6rhmOG8cFB07Jn0Z9780VYNt1aBA+dn4Hab7p+6oA9JyhGr7Ltj6Vd/xKBuVdaZwJ/Scj2eCjtlRr2umWviHC7BIbpzVE6lqMD7hGG2GpHxD12iA/Ujc/eOOfNGzPPH9o0dntzf4drR91oGPBoIUJtWJjjrucD25qrq2k3IyOE9gzB1HWzUlnpOe49sk4+8irUVNJB9+SAJJmB35DsKvLGRTaAMSfm57geCqQ9tEYYvOp7fDyU+z3XjJwwx/fQjiixeN7fRpLPXi6FagLOUasvB3K2ftCGyMSMx6quzL5GPqhbZ2Uy0UXU6nykZ6tIycFiLF0HpMcXVnGpj1WyWt4XtTy81qrXtAuACrbVXiOS1Y8V7ZhfkzgnGL0KrWbTbdYA0bmgADsCptqVpuNzLjrjmY1U5aXGSobVTmuwfhE++0rbCKRhlJsqeluwW1aDg0BpAwIAGnBea7OfLYd8zeqezBezVLMXTOS8o2ns007bWaMr8/5gD6rF5cUoqRr8aT5NEtEKcMTG2F0ao6x7MJzwXIk0dVJhOyNnmrUbTb944ncNT2Ber7PotpsaxghrRAWc6M7GFGnePzv36N0HCc+5aJtQALqeNh4Qt9s5nkZeUqXSD21E2ljJxngd3mhhUJCIpmBCvaooTC6VQjWffBSYO4FCtepQ8ZFVONliYLarX8Mw4Y+fEIR+12qztFIVG3TmMWn0Kpn024yMRgsWXnBmnGoyR07ZG5JZ617QuvcAMl1UfLMt4QNN/PHbl3+cP3KAJ4R+WQfjiSfzOoUHtZ7qlMh0YYicMf7SimoLb1mc+zVWs+a6SOYxjty7UFlkFRSdozDS9pwPYcZ3+XgjqNuORAGk+RVXZXurU2VGjFwF4DGHDA+MH+pHWdkfMI545+/Ban7OlBqSssRSBHvPVU219jg9YCT7y3K5oVRv4duhHvcihRvCSiiW0YI2aMiuOaQPeisNp2Z1N7uqYJwMYZ4CeSDvDsHsT5puKLOTIiSmgYiVI6oAOf9h9VFUtLZz9/2CVoFlxs+zXmBo0JHIdU92Mourb20jdbn5f8Aln2KjZbHUmkMcf8AEAx4buBMpUGk8Z996ZaK+Fu2H06zqjxOc4R5j6K9c660MGAGZwEnPDh6qv2XRDCHvyBnTPSOKdULnE4w3nmOOko/5Hb5Ol9BdPbcGBj73FW9ktZe29lKz1KxAEAakAHmtGKYaABkME+GPJ36MHnzUIqK7f8Aw4XZIW2Nl6lBy96p9RnWW/o4T2DCkpW2OSXb8O5S3VS7d2Q55vU3vYdbrnNnnBRWxXpFjabQ2kCajmtZvcQO6VmH7Ls9pebQ2pULT1ZbTABIJxk90YHBCVOjpvBzpcd7iSe8q22Zs2sxr6FJwFIu+IJExMEgdoRnijKNPYscsoytaKe1WYU3lmeoO8HI+9QVd7B2FeipU+TMDV37eaPp7CvBrqzWuc04AHCCRenfvA+sIGz/AGhsbVfSq0HC49zL1MhwN0kTdMEZaSudHwUsjfa+joz858EumaqjZycSIRDLKqFvTqzaCryFM/VT2HpF/EOLKdKq1sGaj7rQBpABJJ3fstrjIxKUfZasrA4tMiSAdCRgSN4071IMAoabQAIEAAAAZADIBPvykY6JGvgSdE2hVJxOvkhra/ANH3jHYMT9O1TMKlaJewo1ffvmUJtBuF8DE4Hnv7fRSAyDOUHxQr6hLXNGbhh+rMeIVc8fKLHjKmYm3h/xHc0kqtuJcSRikuT88fRv+GXs2gKcCqno9toWqgKgF0yWubuc3MDhiCOatAVU04umWp2rRI0qQFQtKeChZDMjZQpXxTN1znOOG8EkYIOjs+0OxdhzIyWg2lTALnSBI+Y6YQsm2hVrPLDWc4D5rpuME4gF3zOPARzWyDtGjxpdoumV2UY+JUDn6NYBM9maMFoe/EgtByaAS48xombJ2IymOqACdY63bM+JJVoLN7JJ54CITI1SlEptuUarqFQU2TLcs3HEaenBecuvgkEkEHEHQ6yDkvZBZ8Mu6exYTpjsgttN5owe28Y/FJBPcAmEi03RlSah4pGoWC84NAGqJrVRTHXw3bydw4rPW6s+q7EQNG7vqUraRXlmsfXZpdmW5tpeAIBa0C6Pmhoi8B95aezbLDOtN4e8wf7rzOxWEhwLHEPBzbmDzC3Ox9v2lgIfdqBwgk4OPhEorIl2VwzX+Rc/DLjj78lYUaHv3CAstvH3mub2Bw/04+CtLDaWOdAe09vnqO1HlZo5qtHbLZwXzo3zRodLeI9EqFIQY3+SiJuvIP3hPaM1uwxqJwvMyc8r/jRHTPWA/N6yjXNxQVjxqnhj3gI+FfLsxoiGaTmSkc04YoEIn2YHRVNr2o6l1adM1KkGGiYA3ugTHBXhdghaVldeL2wJEG8NOXYEU9Aa9Ga/2htjzAuM5M+pKdsvorMufJJJJ5k4laEbPAMkyT2IqizCE7mktCKHsGs2xmCOqMEaIGDRASqVA0IZ1RV7ZZpBZepWNgKCys1Kdaa4a0uOQE9yR90N/IM6peqnc0Xe04u9B2IsFV1jBuzq4yeZxKLbW0b1na7hzPonkhUwymMHTlB8lUNtQLgJJg4Q13mRCtaODXSZMHlloFU1XddvvRSHbJI7bMHmKN4ZzMTIBOEbykrdjGuAJAJjMpLN8WP0Xc5ezzb7ObZD61L8QbUHZ1Xf9q3YK8o6KWz4dsonRxNM/wBYw/1AL1MOXM8uPHJfs3+O7gTNKeHKBrk8OWSy8H2kxpulwmJwzx5KmtW0BSPyxLZ7ZicswFe2rFp4Yqm2lY21BDuwjMe/Ra8MtCxlwnZabPqi6JMkics+zeFZB2Cx1K1n4wpH8I7Yzw79VqaFXDE4LQ0aX7DGqq6SWC/RLmmHNEgxOGo96omttJrIvG6HYiAHPI/EGzAadCTjuQFt2+0ktaC5kQb8Amd13JVuaj9i030eZ7Y2S50kl17R0Eqia2oXXXwCPwzLhv4L1G30WvBuzG45jhxWSpbCea7iB1eqLzsADjgCq3IyuLboh2bs4gYCB3fVaOwWUDMeMqwo7GZTDQ5155ya3AdpR1Kwtb1nQOA071VysuWJ/ZyzUQjKOy2EyWid6YbhIDHdbdn37uaLs1cTBwduOvLerYNMryQcQa07cpUCGOkDfHV70rbWD2B9M3rvWEbtfBQV6N8EFsgql/ldWi6aDiB+E/L3aL0EIRSOHOUmzSbMIJc4YghvqVYAKo6POIpm+26bxwzw4HdmrJ9rA074CzZM2OLf6kaIYckl+LOVc1xhUFS3A5A9ia21jcffalXkYn+4Z+PlX7Seo+BK7/G7kPVqh28YYYIdlJ04EO7IPgZ8FbGeOXTRXLHkj2mWZqSnmGjimUmXRjmh69fVGrEuiOrWkqSzU5KGAkqwpG6OJTy0hVthIOgyCrdpVpLWbzMDEkNxgDnHii6tS6FW2R99zn78AfyjceJk9yWC+xpP6JnA69UfhBxPMjLkFKx8YYAbgm1MQu2fPiiANDopu5Kpq1OsOfmrKsYpnsVQ75uz1COP7JMvaNTqhJDU3YJKuh7MVsr7LLTg+tUp0ACHZ33CCDkIbp+Jb0U6IyLqnGYb4KLaEuxcS7yHKcB3dqhs5wE+Jnxkrj5ZvJto6cIKPTC6oYWm6Gg8CT6lCByPs8nfCHGzam7vIWacG+kWxkl2RHFVNZpxE4jerx1jcM4Q9TZoJknwVmKEl2hJtPoy9ssRc5rwYewyCPIjUIyrb3Cm44AAEk6wM4V43YjNZPb9ELtXosK9J1Ivu0zoxsPiZg1J3q9qVUh8c+PZnHvuuZGVTqgkzjm08JAK7Wp3ao60te2f6mkCO5w7lc1OjD3UBRL2XQ5pDyyX9RwdnhjAiZ7FeDZzDWp1LzW3A6GNpYEubdBm9OAlZuGy/wCWNGJtluYx1xxxwdMicmwI0zk8kNaHj4ha0ktkcMRr4rc2johZKpJqgPLsy6mJ74nLDNNPQOyECHVByqHu6wKjxX9i/OvRQ7Ll9Wbsw0Cd0T9VmNu7drvtZs7BdBqBjA4RN4hofO4nEcF65U6P03UvhNeWNgN/w7odA0vGe/PFVts+zazVajKjzWvsADS2pEXTIPy5ymjhaQsvIiUNm2CbIR8R4qPcL0xAPIE6ce5MtNrbdM55gk4zzR/Sq30qRGFSq5v5gMNZhuAQWz+mdgbHxaVEHjUa89zylSXLQzy/p2T0bPUDA6oxwmS0yBIiZIzHcnUxfwiMJJdl2BX9l29Za4ijXYCREEg+vko29GCXTUPxBoGdXvxxWjNlyZFV6KcMcUHdb/v+ijNQBwaHuedzf2RFbAfKBzKKfshzTFOk4YnEg+yg7R0frVCb7rjRjjmeACy8ZGrnF/Y9tQHC8BwCRb+HHsURDaDTcYSNTmT9Vnj09Yx5aQ9h/M36SikB0aoUSnCmq2z9JL4FwOf+mm4+iObaqrmmKL50kR5wrUkUydDnkjPEINxLjonN+PONF4E8D5FTmg/MMcP6Suj4+etSOfnwJ7ido0o0RFIYlxyXaNnMZHmUBtO2kC60GBmYW38nSMf4rYJtnaBPUZ8zzdb6nsHop7MPhtDQNNyz2yGG0VDXaLwHVp4wAAcXcST4QtZQoOA67fEFWyqKoqjcnYg6V1rMc8FI9kwAETSsBPykcjgVRKaj2XKLfRBan9UBVVT5vfNXFqsFT8J7MVW1LI8OMtdkNCmhKPsWcX6JmVcMUlExroyPcuo6IVFh6SULS7/eOnc4P9MFp7NaGwOsOxpHokkuVwR0ObLCyVozdeHKPIBGXkklKoF2CVwobqSSgyJGtT7qSSg5DWpPI6pA5glUm0OjteqZ/iA3lSHmSkkgBtoqX9AbSTItpHKiz6qWj0MtjctovH/1M+q6khxXoW2WFm2Fbm528O/VZ2HycFe2Ftdv+8qsdyplv/eQkkl4INsyPSL7Nza6rn1bVUDScGNADQNBGuGpVQPsSof8+p3NXUk6VKkB7HM+xOjpXq9zVd7N+z+rQwo2+0tG6QR/lMhJJEBorJZLUzO1l/66NPzbCtaNZ0de67+mPUpJJaCR1Wg5NaOQCGbYWAzdE74E966kiQlDEoSSRAK6u3UkkyFJKdCVN/ApJKtydjUqIf4S7kAOQAUbmpJJ07FaIn05QlHYD3Okvhu4ZpJJMivseDroMGy6jPkqHk7FPZWqN+doPEH0SSVVV0Nd9hDXNOKSSSNsl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8666" name="Picture 10" descr="http://teacherpop.org/wp-content/uploads/2013/02/Andy.Canales.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981200"/>
            <a:ext cx="2760972" cy="1840648"/>
          </a:xfrm>
          <a:prstGeom prst="rect">
            <a:avLst/>
          </a:prstGeom>
          <a:noFill/>
          <a:ln w="57150" cmpd="sng">
            <a:solidFill>
              <a:srgbClr val="4F81BD"/>
            </a:solidFill>
          </a:ln>
          <a:extLst>
            <a:ext uri="{909E8E84-426E-40dd-AFC4-6F175D3DCCD1}">
              <a14:hiddenFill xmlns:a14="http://schemas.microsoft.com/office/drawing/2010/main" xmlns="">
                <a:solidFill>
                  <a:srgbClr val="FFFFFF"/>
                </a:solidFill>
              </a14:hiddenFill>
            </a:ext>
          </a:extLst>
        </p:spPr>
      </p:pic>
      <p:pic>
        <p:nvPicPr>
          <p:cNvPr id="198670" name="Picture 14" descr="http://ecologyofeducation.net/wsite/wp-content/uploads/2011/07/classroom_3student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76600" y="4191000"/>
            <a:ext cx="2176775" cy="2039913"/>
          </a:xfrm>
          <a:prstGeom prst="rect">
            <a:avLst/>
          </a:prstGeom>
          <a:noFill/>
          <a:ln w="57150" cmpd="sng">
            <a:solidFill>
              <a:srgbClr val="4F81BD"/>
            </a:solidFill>
          </a:ln>
          <a:extLst>
            <a:ext uri="{909E8E84-426E-40dd-AFC4-6F175D3DCCD1}">
              <a14:hiddenFill xmlns:a14="http://schemas.microsoft.com/office/drawing/2010/main" xmlns="">
                <a:solidFill>
                  <a:srgbClr val="FFFFFF"/>
                </a:solidFill>
              </a14:hiddenFill>
            </a:ext>
          </a:extLst>
        </p:spPr>
      </p:pic>
      <p:pic>
        <p:nvPicPr>
          <p:cNvPr id="198672" name="Picture 16" descr="http://www.wilkes.edu/Images/academics/pharmacy/PharmClassroom_A_300px.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91200" y="2362200"/>
            <a:ext cx="2495632" cy="1905000"/>
          </a:xfrm>
          <a:prstGeom prst="rect">
            <a:avLst/>
          </a:prstGeom>
          <a:noFill/>
          <a:ln w="57150" cmpd="sng">
            <a:solidFill>
              <a:srgbClr val="4F81BD"/>
            </a:solidFill>
          </a:ln>
          <a:extLst>
            <a:ext uri="{909E8E84-426E-40dd-AFC4-6F175D3DCCD1}">
              <a14:hiddenFill xmlns:a14="http://schemas.microsoft.com/office/drawing/2010/main" xmlns="">
                <a:solidFill>
                  <a:srgbClr val="FFFFFF"/>
                </a:solidFill>
              </a14:hiddenFill>
            </a:ext>
          </a:extLst>
        </p:spPr>
      </p:pic>
      <p:grpSp>
        <p:nvGrpSpPr>
          <p:cNvPr id="14" name="Group 13"/>
          <p:cNvGrpSpPr/>
          <p:nvPr/>
        </p:nvGrpSpPr>
        <p:grpSpPr>
          <a:xfrm>
            <a:off x="8026730" y="0"/>
            <a:ext cx="1084502" cy="1271758"/>
            <a:chOff x="3106502" y="479809"/>
            <a:chExt cx="1389302" cy="1653488"/>
          </a:xfrm>
        </p:grpSpPr>
        <p:sp>
          <p:nvSpPr>
            <p:cNvPr id="15" name="Freeform 14"/>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4166201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3"/>
          <p:cNvSpPr>
            <a:spLocks noChangeArrowheads="1"/>
          </p:cNvSpPr>
          <p:nvPr/>
        </p:nvSpPr>
        <p:spPr bwMode="auto">
          <a:xfrm>
            <a:off x="762000" y="1371600"/>
            <a:ext cx="7391400" cy="4785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400" b="1" dirty="0">
                <a:latin typeface="Trebuchet MS" panose="020B0603020202020204" pitchFamily="34" charset="0"/>
              </a:rPr>
              <a:t>Study of CICO based on </a:t>
            </a:r>
            <a:r>
              <a:rPr lang="en-US" sz="2400" b="1" dirty="0" smtClean="0">
                <a:latin typeface="Trebuchet MS" panose="020B0603020202020204" pitchFamily="34" charset="0"/>
              </a:rPr>
              <a:t>function:</a:t>
            </a:r>
            <a:endParaRPr lang="en-US" sz="2400" b="1" dirty="0" smtClean="0">
              <a:latin typeface="+mn-lt"/>
            </a:endParaRPr>
          </a:p>
          <a:p>
            <a:pPr marL="285750" indent="-285750">
              <a:spcBef>
                <a:spcPts val="600"/>
              </a:spcBef>
              <a:buFont typeface="Arial" charset="0"/>
              <a:buChar char="•"/>
            </a:pPr>
            <a:r>
              <a:rPr lang="en-US" sz="2400" dirty="0" smtClean="0">
                <a:latin typeface="+mn-lt"/>
              </a:rPr>
              <a:t>Results </a:t>
            </a:r>
            <a:r>
              <a:rPr lang="en-US" sz="2400" dirty="0">
                <a:latin typeface="+mn-lt"/>
              </a:rPr>
              <a:t>indicated that, for students with </a:t>
            </a:r>
            <a:r>
              <a:rPr lang="en-US" sz="2400" i="1" dirty="0">
                <a:solidFill>
                  <a:srgbClr val="0070C0"/>
                </a:solidFill>
                <a:latin typeface="+mn-lt"/>
              </a:rPr>
              <a:t>attention-maintained behavior</a:t>
            </a:r>
            <a:r>
              <a:rPr lang="en-US" sz="2400" dirty="0">
                <a:latin typeface="+mn-lt"/>
              </a:rPr>
              <a:t>, implementation of Check-In/Check-Out was associated with </a:t>
            </a:r>
            <a:r>
              <a:rPr lang="en-US" sz="2400" i="1" dirty="0">
                <a:solidFill>
                  <a:srgbClr val="0070C0"/>
                </a:solidFill>
                <a:latin typeface="+mn-lt"/>
              </a:rPr>
              <a:t>statistically and clinically significant improvements in ratings of problem behavior, ratings of </a:t>
            </a:r>
            <a:r>
              <a:rPr lang="en-US" sz="2400" i="1" dirty="0" err="1">
                <a:solidFill>
                  <a:srgbClr val="0070C0"/>
                </a:solidFill>
                <a:latin typeface="+mn-lt"/>
              </a:rPr>
              <a:t>prosocial</a:t>
            </a:r>
            <a:r>
              <a:rPr lang="en-US" sz="2400" i="1" dirty="0">
                <a:solidFill>
                  <a:srgbClr val="0070C0"/>
                </a:solidFill>
                <a:latin typeface="+mn-lt"/>
              </a:rPr>
              <a:t> behavior, and office discipline referrals</a:t>
            </a:r>
            <a:r>
              <a:rPr lang="en-US" sz="2400" dirty="0">
                <a:latin typeface="+mn-lt"/>
              </a:rPr>
              <a:t>. </a:t>
            </a:r>
          </a:p>
          <a:p>
            <a:pPr marL="285750" indent="-285750">
              <a:spcBef>
                <a:spcPts val="600"/>
              </a:spcBef>
              <a:buFont typeface="Arial" charset="0"/>
              <a:buChar char="•"/>
            </a:pPr>
            <a:endParaRPr lang="en-US" sz="800" dirty="0">
              <a:latin typeface="+mn-lt"/>
            </a:endParaRPr>
          </a:p>
          <a:p>
            <a:pPr marL="285750" indent="-285750">
              <a:spcBef>
                <a:spcPts val="600"/>
              </a:spcBef>
              <a:buFont typeface="Arial" charset="0"/>
              <a:buChar char="•"/>
            </a:pPr>
            <a:r>
              <a:rPr lang="en-US" sz="2400" dirty="0">
                <a:latin typeface="+mn-lt"/>
              </a:rPr>
              <a:t>However, for students with </a:t>
            </a:r>
            <a:r>
              <a:rPr lang="en-US" sz="2400" i="1" dirty="0">
                <a:latin typeface="+mn-lt"/>
              </a:rPr>
              <a:t>escape-maintained </a:t>
            </a:r>
            <a:r>
              <a:rPr lang="en-US" sz="2400" dirty="0">
                <a:latin typeface="+mn-lt"/>
              </a:rPr>
              <a:t>behavior, no statistically significant effects were found.</a:t>
            </a:r>
          </a:p>
          <a:p>
            <a:pPr marL="285750" indent="-285750">
              <a:spcBef>
                <a:spcPts val="600"/>
              </a:spcBef>
              <a:buFont typeface="Arial" charset="0"/>
              <a:buChar char="•"/>
            </a:pPr>
            <a:endParaRPr lang="en-US" sz="800" dirty="0">
              <a:latin typeface="+mn-lt"/>
            </a:endParaRPr>
          </a:p>
          <a:p>
            <a:pPr marL="285750" indent="-285750">
              <a:spcBef>
                <a:spcPts val="600"/>
              </a:spcBef>
              <a:buFont typeface="Arial" charset="0"/>
              <a:buChar char="•"/>
            </a:pPr>
            <a:r>
              <a:rPr lang="en-US" sz="2400" dirty="0">
                <a:latin typeface="+mn-lt"/>
              </a:rPr>
              <a:t>There exists the need for multiple tier two interventions in both academic and behavior </a:t>
            </a:r>
            <a:r>
              <a:rPr lang="en-US" sz="2400" dirty="0" smtClean="0">
                <a:latin typeface="+mn-lt"/>
              </a:rPr>
              <a:t>support.</a:t>
            </a:r>
            <a:endParaRPr lang="en-US" sz="2400" dirty="0">
              <a:latin typeface="+mn-lt"/>
            </a:endParaRPr>
          </a:p>
        </p:txBody>
      </p:sp>
      <p:sp>
        <p:nvSpPr>
          <p:cNvPr id="336898" name="TextBox 4"/>
          <p:cNvSpPr txBox="1">
            <a:spLocks noChangeArrowheads="1"/>
          </p:cNvSpPr>
          <p:nvPr/>
        </p:nvSpPr>
        <p:spPr bwMode="auto">
          <a:xfrm>
            <a:off x="5486400" y="6411912"/>
            <a:ext cx="4038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McIntosh et al., 2009</a:t>
            </a:r>
          </a:p>
        </p:txBody>
      </p:sp>
      <p:sp>
        <p:nvSpPr>
          <p:cNvPr id="336899" name="Title 5"/>
          <p:cNvSpPr>
            <a:spLocks noGrp="1"/>
          </p:cNvSpPr>
          <p:nvPr>
            <p:ph type="title"/>
          </p:nvPr>
        </p:nvSpPr>
        <p:spPr>
          <a:xfrm>
            <a:off x="353538" y="381000"/>
            <a:ext cx="7353300" cy="923925"/>
          </a:xfrm>
        </p:spPr>
        <p:txBody>
          <a:bodyPr/>
          <a:lstStyle/>
          <a:p>
            <a:r>
              <a:rPr lang="en-US" sz="3600" dirty="0">
                <a:latin typeface="Trebuchet MS" panose="020B0603020202020204" pitchFamily="34" charset="0"/>
              </a:rPr>
              <a:t>Research shows function </a:t>
            </a:r>
            <a:r>
              <a:rPr lang="en-US" sz="3600" dirty="0" smtClean="0">
                <a:latin typeface="Trebuchet MS" panose="020B0603020202020204" pitchFamily="34" charset="0"/>
              </a:rPr>
              <a:t>matters</a:t>
            </a:r>
            <a:r>
              <a:rPr lang="en-US" sz="4400" dirty="0">
                <a:solidFill>
                  <a:schemeClr val="tx1"/>
                </a:solidFill>
                <a:latin typeface="Trebuchet MS" panose="020B0603020202020204" pitchFamily="34" charset="0"/>
              </a:rPr>
              <a:t/>
            </a:r>
            <a:br>
              <a:rPr lang="en-US" sz="4400" dirty="0">
                <a:solidFill>
                  <a:schemeClr val="tx1"/>
                </a:solidFill>
                <a:latin typeface="Trebuchet MS" panose="020B0603020202020204" pitchFamily="34" charset="0"/>
              </a:rPr>
            </a:br>
            <a:endParaRPr lang="en-US" sz="1800"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2310391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23900" y="1600200"/>
            <a:ext cx="7391400" cy="5257800"/>
          </a:xfrm>
        </p:spPr>
        <p:txBody>
          <a:bodyPr>
            <a:normAutofit lnSpcReduction="10000"/>
          </a:bodyPr>
          <a:lstStyle/>
          <a:p>
            <a:pPr marL="0" lvl="1" indent="0" algn="ctr">
              <a:buNone/>
            </a:pPr>
            <a:r>
              <a:rPr lang="en-US" sz="2400" b="1" dirty="0">
                <a:latin typeface="Trebuchet MS" panose="020B0603020202020204" pitchFamily="34" charset="0"/>
              </a:rPr>
              <a:t>Relationship-Building Interventions</a:t>
            </a:r>
            <a:endParaRPr lang="en-US" sz="2100" dirty="0" smtClean="0"/>
          </a:p>
          <a:p>
            <a:pPr marL="211931" lvl="1"/>
            <a:endParaRPr lang="en-US" sz="2100" dirty="0" smtClean="0"/>
          </a:p>
          <a:p>
            <a:pPr marL="211931" lvl="1"/>
            <a:r>
              <a:rPr lang="en-US" sz="2400" dirty="0" smtClean="0"/>
              <a:t>For </a:t>
            </a:r>
            <a:r>
              <a:rPr lang="en-US" sz="2400" dirty="0"/>
              <a:t>students whose behavior is a function of seeking </a:t>
            </a:r>
            <a:r>
              <a:rPr lang="en-US" sz="2400" dirty="0" smtClean="0"/>
              <a:t>             adult </a:t>
            </a:r>
            <a:r>
              <a:rPr lang="en-US" sz="2400" dirty="0"/>
              <a:t>attention</a:t>
            </a:r>
          </a:p>
          <a:p>
            <a:pPr marL="211931" lvl="1"/>
            <a:r>
              <a:rPr lang="en-US" sz="2400" dirty="0"/>
              <a:t>For students who “can do” appropriate behavior but typically “don’t do”</a:t>
            </a:r>
          </a:p>
          <a:p>
            <a:pPr marL="211931" lvl="1"/>
            <a:r>
              <a:rPr lang="en-US" sz="2400" dirty="0"/>
              <a:t>Goal: P</a:t>
            </a:r>
            <a:r>
              <a:rPr lang="en-US" sz="2400" dirty="0" smtClean="0"/>
              <a:t>rovide </a:t>
            </a:r>
            <a:r>
              <a:rPr lang="en-US" sz="2400" dirty="0"/>
              <a:t>greater reinforcement for desired behaviors than is currently provided for undesired behavior</a:t>
            </a:r>
          </a:p>
          <a:p>
            <a:pPr lvl="1"/>
            <a:endParaRPr lang="en-US" sz="1000" dirty="0"/>
          </a:p>
          <a:p>
            <a:pPr marL="308610" lvl="1" indent="0" algn="ctr">
              <a:buNone/>
            </a:pPr>
            <a:r>
              <a:rPr lang="en-US" sz="3200" i="1" dirty="0">
                <a:solidFill>
                  <a:srgbClr val="465E9C"/>
                </a:solidFill>
              </a:rPr>
              <a:t>If the student does not experience </a:t>
            </a:r>
            <a:r>
              <a:rPr lang="en-US" sz="3200" i="1" dirty="0" smtClean="0">
                <a:solidFill>
                  <a:srgbClr val="465E9C"/>
                </a:solidFill>
              </a:rPr>
              <a:t>the interactions </a:t>
            </a:r>
            <a:r>
              <a:rPr lang="en-US" sz="3200" b="1" i="1" dirty="0" smtClean="0">
                <a:solidFill>
                  <a:srgbClr val="465E9C"/>
                </a:solidFill>
              </a:rPr>
              <a:t>as positive and supportive</a:t>
            </a:r>
            <a:r>
              <a:rPr lang="en-US" sz="3200" i="1" dirty="0" smtClean="0">
                <a:solidFill>
                  <a:srgbClr val="465E9C"/>
                </a:solidFill>
              </a:rPr>
              <a:t>, </a:t>
            </a:r>
            <a:r>
              <a:rPr lang="en-US" sz="3200" i="1" dirty="0">
                <a:solidFill>
                  <a:srgbClr val="465E9C"/>
                </a:solidFill>
              </a:rPr>
              <a:t>the intervention will not </a:t>
            </a:r>
            <a:r>
              <a:rPr lang="en-US" sz="3200" i="1" dirty="0" smtClean="0">
                <a:solidFill>
                  <a:srgbClr val="465E9C"/>
                </a:solidFill>
              </a:rPr>
              <a:t>work</a:t>
            </a:r>
            <a:r>
              <a:rPr lang="en-US" sz="3200" i="1" dirty="0">
                <a:solidFill>
                  <a:srgbClr val="465E9C"/>
                </a:solidFill>
              </a:rPr>
              <a:t>!</a:t>
            </a:r>
          </a:p>
          <a:p>
            <a:pPr lvl="1"/>
            <a:endParaRPr lang="en-US" dirty="0"/>
          </a:p>
        </p:txBody>
      </p:sp>
      <p:sp>
        <p:nvSpPr>
          <p:cNvPr id="6" name="Title 1"/>
          <p:cNvSpPr>
            <a:spLocks noGrp="1"/>
          </p:cNvSpPr>
          <p:nvPr>
            <p:ph type="title"/>
          </p:nvPr>
        </p:nvSpPr>
        <p:spPr>
          <a:xfrm>
            <a:off x="152400" y="312422"/>
            <a:ext cx="8534400" cy="857250"/>
          </a:xfrm>
          <a:solidFill>
            <a:schemeClr val="accent1">
              <a:lumMod val="60000"/>
              <a:lumOff val="40000"/>
            </a:schemeClr>
          </a:solidFill>
          <a:ln>
            <a:solidFill>
              <a:srgbClr val="3333CC"/>
            </a:solidFill>
          </a:ln>
        </p:spPr>
        <p:txBody>
          <a:bodyPr/>
          <a:lstStyle/>
          <a:p>
            <a:r>
              <a:rPr lang="en-US" sz="2400" b="1" dirty="0" smtClean="0">
                <a:latin typeface="Trebuchet MS" panose="020B0603020202020204" pitchFamily="34" charset="0"/>
              </a:rPr>
              <a:t>Relationship-Building </a:t>
            </a:r>
            <a:r>
              <a:rPr lang="en-US" sz="2400" b="1" dirty="0">
                <a:latin typeface="Trebuchet MS" panose="020B0603020202020204" pitchFamily="34" charset="0"/>
              </a:rPr>
              <a:t>Interventions</a:t>
            </a:r>
            <a:endParaRPr lang="en-US" sz="2400" b="1" i="1" dirty="0">
              <a:latin typeface="Trebuchet MS" panose="020B0603020202020204" pitchFamily="34" charset="0"/>
            </a:endParaRPr>
          </a:p>
        </p:txBody>
      </p:sp>
      <p:sp>
        <p:nvSpPr>
          <p:cNvPr id="2" name="Cloud Callout 1"/>
          <p:cNvSpPr/>
          <p:nvPr/>
        </p:nvSpPr>
        <p:spPr>
          <a:xfrm>
            <a:off x="6629400" y="312422"/>
            <a:ext cx="2514600" cy="1592578"/>
          </a:xfrm>
          <a:prstGeom prst="cloudCallout">
            <a:avLst>
              <a:gd name="adj1" fmla="val -109828"/>
              <a:gd name="adj2" fmla="val -22114"/>
            </a:avLst>
          </a:prstGeom>
          <a:solidFill>
            <a:schemeClr val="tx2">
              <a:lumMod val="20000"/>
              <a:lumOff val="80000"/>
            </a:schemeClr>
          </a:solidFill>
          <a:ln>
            <a:solidFill>
              <a:srgbClr val="465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How is academic success being addressed?</a:t>
            </a:r>
          </a:p>
        </p:txBody>
      </p:sp>
    </p:spTree>
    <p:extLst>
      <p:ext uri="{BB962C8B-B14F-4D97-AF65-F5344CB8AC3E}">
        <p14:creationId xmlns:p14="http://schemas.microsoft.com/office/powerpoint/2010/main" val="1200950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a:solidFill>
            <a:schemeClr val="accent1">
              <a:lumMod val="60000"/>
              <a:lumOff val="40000"/>
            </a:schemeClr>
          </a:solidFill>
          <a:ln>
            <a:solidFill>
              <a:srgbClr val="3333CC"/>
            </a:solidFill>
          </a:ln>
        </p:spPr>
        <p:txBody>
          <a:bodyPr/>
          <a:lstStyle/>
          <a:p>
            <a:r>
              <a:rPr lang="en-US" sz="2400" b="1" dirty="0" smtClean="0">
                <a:latin typeface="Trebuchet MS" panose="020B0603020202020204" pitchFamily="34" charset="0"/>
              </a:rPr>
              <a:t>Relationship-Building </a:t>
            </a:r>
            <a:r>
              <a:rPr lang="en-US" sz="2400" b="1" dirty="0">
                <a:latin typeface="Trebuchet MS" panose="020B0603020202020204" pitchFamily="34" charset="0"/>
              </a:rPr>
              <a:t>Interventions</a:t>
            </a:r>
            <a:endParaRPr lang="en-US" sz="2400" b="1" i="1" dirty="0">
              <a:latin typeface="Trebuchet MS" panose="020B0603020202020204" pitchFamily="34" charset="0"/>
            </a:endParaRPr>
          </a:p>
        </p:txBody>
      </p:sp>
      <p:sp>
        <p:nvSpPr>
          <p:cNvPr id="4" name="Content Placeholder 3"/>
          <p:cNvSpPr>
            <a:spLocks noGrp="1"/>
          </p:cNvSpPr>
          <p:nvPr>
            <p:ph idx="1"/>
          </p:nvPr>
        </p:nvSpPr>
        <p:spPr>
          <a:xfrm>
            <a:off x="28074" y="1524000"/>
            <a:ext cx="7683516" cy="4295636"/>
          </a:xfrm>
        </p:spPr>
        <p:txBody>
          <a:bodyPr>
            <a:noAutofit/>
          </a:bodyPr>
          <a:lstStyle/>
          <a:p>
            <a:pPr lvl="1"/>
            <a:r>
              <a:rPr lang="en-US" sz="2400" b="1" dirty="0"/>
              <a:t>What mentoring opportunities are available </a:t>
            </a:r>
            <a:br>
              <a:rPr lang="en-US" sz="2400" b="1" dirty="0"/>
            </a:br>
            <a:r>
              <a:rPr lang="en-US" sz="2400" b="1" dirty="0"/>
              <a:t>to your students? </a:t>
            </a:r>
          </a:p>
          <a:p>
            <a:pPr lvl="2"/>
            <a:r>
              <a:rPr lang="en-US" sz="2400" dirty="0"/>
              <a:t>Big Brothers/Big Sisters?</a:t>
            </a:r>
          </a:p>
          <a:p>
            <a:pPr lvl="2"/>
            <a:r>
              <a:rPr lang="en-US" sz="2400" dirty="0"/>
              <a:t>Other community-based mentor programs?</a:t>
            </a:r>
          </a:p>
          <a:p>
            <a:pPr lvl="2"/>
            <a:r>
              <a:rPr lang="en-US" sz="2400" dirty="0"/>
              <a:t>School-based mentor programs? As part of before/after school programming</a:t>
            </a:r>
            <a:r>
              <a:rPr lang="en-US" sz="2400" dirty="0" smtClean="0"/>
              <a:t>?</a:t>
            </a:r>
          </a:p>
          <a:p>
            <a:pPr lvl="2"/>
            <a:endParaRPr lang="en-US" sz="1400" dirty="0"/>
          </a:p>
          <a:p>
            <a:pPr lvl="1"/>
            <a:r>
              <a:rPr lang="en-US" sz="2400" b="1" i="1" dirty="0">
                <a:solidFill>
                  <a:srgbClr val="465E9C"/>
                </a:solidFill>
              </a:rPr>
              <a:t>Key features of successful mentoring programs:</a:t>
            </a:r>
          </a:p>
          <a:p>
            <a:pPr lvl="2"/>
            <a:r>
              <a:rPr lang="en-US" sz="2400" i="1" dirty="0">
                <a:solidFill>
                  <a:srgbClr val="465E9C"/>
                </a:solidFill>
              </a:rPr>
              <a:t>Ongoing mentor training with structured activities</a:t>
            </a:r>
          </a:p>
          <a:p>
            <a:pPr lvl="2"/>
            <a:r>
              <a:rPr lang="en-US" sz="2400" i="1" dirty="0">
                <a:solidFill>
                  <a:srgbClr val="465E9C"/>
                </a:solidFill>
              </a:rPr>
              <a:t>Clear expectations regarding contact frequency</a:t>
            </a:r>
          </a:p>
          <a:p>
            <a:pPr lvl="2"/>
            <a:r>
              <a:rPr lang="en-US" sz="2400" i="1" dirty="0">
                <a:solidFill>
                  <a:srgbClr val="465E9C"/>
                </a:solidFill>
              </a:rPr>
              <a:t>Involvement of parents by communicating student goals (</a:t>
            </a:r>
            <a:r>
              <a:rPr lang="en-US" sz="2400" i="1" dirty="0" err="1">
                <a:solidFill>
                  <a:srgbClr val="465E9C"/>
                </a:solidFill>
              </a:rPr>
              <a:t>DuBois</a:t>
            </a:r>
            <a:r>
              <a:rPr lang="en-US" sz="2400" i="1" dirty="0">
                <a:solidFill>
                  <a:srgbClr val="465E9C"/>
                </a:solidFill>
              </a:rPr>
              <a:t> et al, 2002; cited in </a:t>
            </a:r>
            <a:r>
              <a:rPr lang="en-US" sz="2400" i="1" dirty="0" err="1">
                <a:solidFill>
                  <a:srgbClr val="465E9C"/>
                </a:solidFill>
              </a:rPr>
              <a:t>Hawken</a:t>
            </a:r>
            <a:r>
              <a:rPr lang="en-US" sz="2400" i="1" dirty="0">
                <a:solidFill>
                  <a:srgbClr val="465E9C"/>
                </a:solidFill>
              </a:rPr>
              <a:t> et al.)</a:t>
            </a:r>
          </a:p>
          <a:p>
            <a:pPr lvl="2"/>
            <a:endParaRPr lang="en-US" dirty="0"/>
          </a:p>
          <a:p>
            <a:pPr lvl="2"/>
            <a:endParaRPr lang="en-US" dirty="0"/>
          </a:p>
        </p:txBody>
      </p:sp>
      <p:sp>
        <p:nvSpPr>
          <p:cNvPr id="5" name="Cloud Callout 4"/>
          <p:cNvSpPr/>
          <p:nvPr/>
        </p:nvSpPr>
        <p:spPr>
          <a:xfrm>
            <a:off x="6629400" y="312422"/>
            <a:ext cx="2514600" cy="1592578"/>
          </a:xfrm>
          <a:prstGeom prst="cloudCallout">
            <a:avLst>
              <a:gd name="adj1" fmla="val -109828"/>
              <a:gd name="adj2" fmla="val -22114"/>
            </a:avLst>
          </a:prstGeom>
          <a:solidFill>
            <a:schemeClr val="tx2">
              <a:lumMod val="20000"/>
              <a:lumOff val="80000"/>
            </a:schemeClr>
          </a:solidFill>
          <a:ln>
            <a:solidFill>
              <a:srgbClr val="465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How is academic success being addressed?</a:t>
            </a:r>
          </a:p>
        </p:txBody>
      </p:sp>
    </p:spTree>
    <p:extLst>
      <p:ext uri="{BB962C8B-B14F-4D97-AF65-F5344CB8AC3E}">
        <p14:creationId xmlns:p14="http://schemas.microsoft.com/office/powerpoint/2010/main" val="75037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371600"/>
            <a:ext cx="8458200" cy="4724400"/>
          </a:xfrm>
        </p:spPr>
        <p:txBody>
          <a:bodyPr>
            <a:noAutofit/>
          </a:bodyPr>
          <a:lstStyle/>
          <a:p>
            <a:pPr lvl="1"/>
            <a:r>
              <a:rPr lang="en-US" sz="2400" b="1" dirty="0"/>
              <a:t>How will you monitor the effectiveness of </a:t>
            </a:r>
            <a:br>
              <a:rPr lang="en-US" sz="2400" b="1" dirty="0"/>
            </a:br>
            <a:r>
              <a:rPr lang="en-US" sz="2400" b="1" dirty="0"/>
              <a:t>existing mentoring programs? </a:t>
            </a:r>
            <a:endParaRPr lang="en-US" sz="2400" dirty="0" smtClean="0"/>
          </a:p>
          <a:p>
            <a:pPr lvl="2"/>
            <a:r>
              <a:rPr lang="en-US" sz="2400" b="1" dirty="0" smtClean="0"/>
              <a:t>Track </a:t>
            </a:r>
            <a:r>
              <a:rPr lang="en-US" sz="2400" b="1" dirty="0"/>
              <a:t>fidelity </a:t>
            </a:r>
          </a:p>
          <a:p>
            <a:pPr lvl="3"/>
            <a:r>
              <a:rPr lang="en-US" sz="2400" dirty="0"/>
              <a:t>Frequency of mentoring</a:t>
            </a:r>
          </a:p>
          <a:p>
            <a:pPr lvl="3"/>
            <a:r>
              <a:rPr lang="en-US" sz="2400" dirty="0"/>
              <a:t>Frequency of parent contact</a:t>
            </a:r>
          </a:p>
          <a:p>
            <a:pPr lvl="3"/>
            <a:r>
              <a:rPr lang="en-US" sz="2400" dirty="0"/>
              <a:t>Student and/or parent satisfaction with </a:t>
            </a:r>
            <a:r>
              <a:rPr lang="en-US" sz="2400" dirty="0" smtClean="0"/>
              <a:t>match</a:t>
            </a:r>
            <a:endParaRPr lang="en-US" sz="2400" dirty="0"/>
          </a:p>
          <a:p>
            <a:pPr lvl="2"/>
            <a:r>
              <a:rPr lang="en-US" sz="2400" b="1" dirty="0"/>
              <a:t>Track outcomes using existing data as much as possible</a:t>
            </a:r>
          </a:p>
          <a:p>
            <a:pPr lvl="3"/>
            <a:r>
              <a:rPr lang="en-US" sz="2400" dirty="0"/>
              <a:t>Reduction in ODR’s</a:t>
            </a:r>
          </a:p>
          <a:p>
            <a:pPr lvl="3"/>
            <a:r>
              <a:rPr lang="en-US" sz="2400" dirty="0"/>
              <a:t>Improvements in attendance, </a:t>
            </a:r>
            <a:r>
              <a:rPr lang="en-US" sz="2400" dirty="0" err="1"/>
              <a:t>tardies</a:t>
            </a:r>
            <a:r>
              <a:rPr lang="en-US" sz="2400" dirty="0"/>
              <a:t>, skips</a:t>
            </a:r>
          </a:p>
          <a:p>
            <a:pPr lvl="3"/>
            <a:r>
              <a:rPr lang="en-US" sz="2400" dirty="0"/>
              <a:t>Improvements in Daily Report Card of school expectations</a:t>
            </a:r>
          </a:p>
          <a:p>
            <a:pPr lvl="2"/>
            <a:endParaRPr lang="en-US" dirty="0"/>
          </a:p>
        </p:txBody>
      </p:sp>
      <p:sp>
        <p:nvSpPr>
          <p:cNvPr id="7" name="Title 1"/>
          <p:cNvSpPr>
            <a:spLocks noGrp="1"/>
          </p:cNvSpPr>
          <p:nvPr>
            <p:ph type="title"/>
          </p:nvPr>
        </p:nvSpPr>
        <p:spPr>
          <a:xfrm>
            <a:off x="152400" y="257176"/>
            <a:ext cx="8077200" cy="657224"/>
          </a:xfrm>
          <a:solidFill>
            <a:schemeClr val="accent1">
              <a:lumMod val="60000"/>
              <a:lumOff val="40000"/>
            </a:schemeClr>
          </a:solidFill>
          <a:ln>
            <a:solidFill>
              <a:srgbClr val="3333CC"/>
            </a:solidFill>
          </a:ln>
        </p:spPr>
        <p:txBody>
          <a:bodyPr/>
          <a:lstStyle/>
          <a:p>
            <a:r>
              <a:rPr lang="en-US" sz="2400" b="1" dirty="0" smtClean="0">
                <a:latin typeface="Trebuchet MS" panose="020B0603020202020204" pitchFamily="34" charset="0"/>
              </a:rPr>
              <a:t>Relationship-Building </a:t>
            </a:r>
            <a:r>
              <a:rPr lang="en-US" sz="2400" b="1" dirty="0">
                <a:latin typeface="Trebuchet MS" panose="020B0603020202020204" pitchFamily="34" charset="0"/>
              </a:rPr>
              <a:t>Interventions</a:t>
            </a:r>
            <a:endParaRPr lang="en-US" sz="2400" b="1" i="1" dirty="0">
              <a:latin typeface="Trebuchet MS" panose="020B0603020202020204" pitchFamily="34" charset="0"/>
            </a:endParaRPr>
          </a:p>
        </p:txBody>
      </p:sp>
      <p:sp>
        <p:nvSpPr>
          <p:cNvPr id="5" name="Cloud Callout 4"/>
          <p:cNvSpPr/>
          <p:nvPr/>
        </p:nvSpPr>
        <p:spPr>
          <a:xfrm>
            <a:off x="6629400" y="312422"/>
            <a:ext cx="2514600" cy="1592578"/>
          </a:xfrm>
          <a:prstGeom prst="cloudCallout">
            <a:avLst>
              <a:gd name="adj1" fmla="val -109828"/>
              <a:gd name="adj2" fmla="val -22114"/>
            </a:avLst>
          </a:prstGeom>
          <a:solidFill>
            <a:schemeClr val="tx2">
              <a:lumMod val="20000"/>
              <a:lumOff val="80000"/>
            </a:schemeClr>
          </a:solidFill>
          <a:ln>
            <a:solidFill>
              <a:srgbClr val="465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How is academic success being addressed?</a:t>
            </a:r>
          </a:p>
        </p:txBody>
      </p:sp>
      <p:sp>
        <p:nvSpPr>
          <p:cNvPr id="2" name="Rectangle 1"/>
          <p:cNvSpPr/>
          <p:nvPr/>
        </p:nvSpPr>
        <p:spPr>
          <a:xfrm>
            <a:off x="4321978" y="6091535"/>
            <a:ext cx="4127477" cy="461665"/>
          </a:xfrm>
          <a:prstGeom prst="rect">
            <a:avLst/>
          </a:prstGeom>
        </p:spPr>
        <p:txBody>
          <a:bodyPr wrap="none">
            <a:spAutoFit/>
          </a:bodyPr>
          <a:lstStyle/>
          <a:p>
            <a:pPr>
              <a:buNone/>
            </a:pPr>
            <a:r>
              <a:rPr lang="en-US" sz="2400" b="1" i="1" dirty="0" smtClean="0">
                <a:solidFill>
                  <a:srgbClr val="465E9C"/>
                </a:solidFill>
                <a:latin typeface="Trebuchet MS" panose="020B0603020202020204" pitchFamily="34" charset="0"/>
              </a:rPr>
              <a:t>(ON/OUT CONSIDERATIONS)</a:t>
            </a:r>
            <a:endParaRPr lang="en-US" sz="2400" b="1" i="1" dirty="0">
              <a:solidFill>
                <a:srgbClr val="465E9C"/>
              </a:solidFill>
              <a:latin typeface="Trebuchet MS" panose="020B0603020202020204" pitchFamily="34" charset="0"/>
            </a:endParaRPr>
          </a:p>
        </p:txBody>
      </p:sp>
    </p:spTree>
    <p:extLst>
      <p:ext uri="{BB962C8B-B14F-4D97-AF65-F5344CB8AC3E}">
        <p14:creationId xmlns:p14="http://schemas.microsoft.com/office/powerpoint/2010/main" val="11089011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676400"/>
            <a:ext cx="7213289" cy="3950175"/>
          </a:xfrm>
        </p:spPr>
        <p:txBody>
          <a:bodyPr>
            <a:noAutofit/>
          </a:bodyPr>
          <a:lstStyle/>
          <a:p>
            <a:pPr lvl="1"/>
            <a:r>
              <a:rPr lang="en-US" sz="2400" b="1" dirty="0"/>
              <a:t>How will you monitor the effectiveness of </a:t>
            </a:r>
            <a:br>
              <a:rPr lang="en-US" sz="2400" b="1" dirty="0"/>
            </a:br>
            <a:r>
              <a:rPr lang="en-US" sz="2400" b="1" dirty="0"/>
              <a:t>existing mentoring programs? </a:t>
            </a:r>
            <a:endParaRPr lang="en-US" sz="2400" b="1" dirty="0" smtClean="0"/>
          </a:p>
          <a:p>
            <a:pPr lvl="1"/>
            <a:endParaRPr lang="en-US" sz="2400" b="1" dirty="0"/>
          </a:p>
          <a:p>
            <a:pPr lvl="2"/>
            <a:r>
              <a:rPr lang="en-US" sz="2400" dirty="0"/>
              <a:t>Summarize these individual data for use in tracking the success of the system</a:t>
            </a:r>
          </a:p>
          <a:p>
            <a:pPr lvl="2"/>
            <a:endParaRPr lang="en-US" dirty="0"/>
          </a:p>
          <a:p>
            <a:pPr lvl="2"/>
            <a:endParaRPr lang="en-US" dirty="0"/>
          </a:p>
        </p:txBody>
      </p:sp>
      <p:sp>
        <p:nvSpPr>
          <p:cNvPr id="7" name="Title 1"/>
          <p:cNvSpPr>
            <a:spLocks noGrp="1"/>
          </p:cNvSpPr>
          <p:nvPr>
            <p:ph type="title"/>
          </p:nvPr>
        </p:nvSpPr>
        <p:spPr>
          <a:xfrm>
            <a:off x="228600" y="152400"/>
            <a:ext cx="8001000" cy="762000"/>
          </a:xfrm>
          <a:solidFill>
            <a:schemeClr val="accent1">
              <a:lumMod val="60000"/>
              <a:lumOff val="40000"/>
            </a:schemeClr>
          </a:solidFill>
          <a:ln>
            <a:solidFill>
              <a:srgbClr val="3333CC"/>
            </a:solidFill>
          </a:ln>
        </p:spPr>
        <p:txBody>
          <a:bodyPr/>
          <a:lstStyle/>
          <a:p>
            <a:r>
              <a:rPr lang="en-US" sz="2400" b="1" dirty="0" smtClean="0">
                <a:latin typeface="Trebuchet MS" panose="020B0603020202020204" pitchFamily="34" charset="0"/>
              </a:rPr>
              <a:t>Relationship-Building </a:t>
            </a:r>
            <a:r>
              <a:rPr lang="en-US" sz="2400" b="1" dirty="0">
                <a:latin typeface="Trebuchet MS" panose="020B0603020202020204" pitchFamily="34" charset="0"/>
              </a:rPr>
              <a:t>Interventions</a:t>
            </a:r>
            <a:endParaRPr lang="en-US" sz="2400" b="1" i="1" dirty="0">
              <a:latin typeface="Trebuchet MS" panose="020B0603020202020204" pitchFamily="34" charset="0"/>
            </a:endParaRPr>
          </a:p>
        </p:txBody>
      </p:sp>
      <p:sp>
        <p:nvSpPr>
          <p:cNvPr id="5" name="Cloud Callout 4"/>
          <p:cNvSpPr/>
          <p:nvPr/>
        </p:nvSpPr>
        <p:spPr>
          <a:xfrm>
            <a:off x="6629400" y="312422"/>
            <a:ext cx="2514600" cy="1592578"/>
          </a:xfrm>
          <a:prstGeom prst="cloudCallout">
            <a:avLst>
              <a:gd name="adj1" fmla="val -109828"/>
              <a:gd name="adj2" fmla="val -22114"/>
            </a:avLst>
          </a:prstGeom>
          <a:solidFill>
            <a:schemeClr val="tx2">
              <a:lumMod val="20000"/>
              <a:lumOff val="80000"/>
            </a:schemeClr>
          </a:solidFill>
          <a:ln>
            <a:solidFill>
              <a:srgbClr val="465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How is academic success being addressed?</a:t>
            </a:r>
          </a:p>
        </p:txBody>
      </p:sp>
      <p:sp>
        <p:nvSpPr>
          <p:cNvPr id="2" name="Rectangle 1"/>
          <p:cNvSpPr/>
          <p:nvPr/>
        </p:nvSpPr>
        <p:spPr>
          <a:xfrm>
            <a:off x="1371600" y="4572000"/>
            <a:ext cx="7315200" cy="1384995"/>
          </a:xfrm>
          <a:prstGeom prst="rect">
            <a:avLst/>
          </a:prstGeom>
        </p:spPr>
        <p:txBody>
          <a:bodyPr wrap="square">
            <a:spAutoFit/>
          </a:bodyPr>
          <a:lstStyle/>
          <a:p>
            <a:pPr marL="308610" lvl="1" indent="0">
              <a:buNone/>
            </a:pPr>
            <a:r>
              <a:rPr lang="en-US" sz="2800" i="1" dirty="0">
                <a:solidFill>
                  <a:srgbClr val="465E9C"/>
                </a:solidFill>
              </a:rPr>
              <a:t>If the student does not experience the interactions </a:t>
            </a:r>
            <a:r>
              <a:rPr lang="en-US" sz="2800" b="1" i="1" dirty="0">
                <a:solidFill>
                  <a:srgbClr val="465E9C"/>
                </a:solidFill>
              </a:rPr>
              <a:t>as positive and supportive</a:t>
            </a:r>
            <a:r>
              <a:rPr lang="en-US" sz="2800" i="1" dirty="0">
                <a:solidFill>
                  <a:srgbClr val="465E9C"/>
                </a:solidFill>
              </a:rPr>
              <a:t>, the intervention will not work!</a:t>
            </a:r>
          </a:p>
        </p:txBody>
      </p:sp>
      <p:pic>
        <p:nvPicPr>
          <p:cNvPr id="6146" name="Picture 2" descr="Related image"/>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326284"/>
            <a:ext cx="1295400" cy="1876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95671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8679" name="Rectangle 8"/>
          <p:cNvSpPr>
            <a:spLocks noGrp="1" noChangeArrowheads="1"/>
          </p:cNvSpPr>
          <p:nvPr>
            <p:ph type="title" idx="4294967295"/>
          </p:nvPr>
        </p:nvSpPr>
        <p:spPr>
          <a:xfrm>
            <a:off x="464594" y="152400"/>
            <a:ext cx="7688345" cy="762000"/>
          </a:xfrm>
          <a:solidFill>
            <a:srgbClr val="465E9C"/>
          </a:solidFill>
          <a:ln w="28575">
            <a:solidFill>
              <a:srgbClr val="003399"/>
            </a:solidFill>
          </a:ln>
        </p:spPr>
        <p:txBody>
          <a:bodyPr rtlCol="0">
            <a:normAutofit/>
          </a:bodyPr>
          <a:lstStyle/>
          <a:p>
            <a:pPr algn="ctr" eaLnBrk="1" fontAlgn="auto" hangingPunct="1">
              <a:spcAft>
                <a:spcPts val="0"/>
              </a:spcAft>
              <a:defRPr/>
            </a:pPr>
            <a:r>
              <a:rPr lang="en-US" sz="3200" b="1" dirty="0" smtClean="0">
                <a:solidFill>
                  <a:schemeClr val="bg1"/>
                </a:solidFill>
                <a:latin typeface="Trebuchet MS" panose="020B0603020202020204" pitchFamily="34" charset="0"/>
              </a:rPr>
              <a:t>Reflecting on your </a:t>
            </a:r>
            <a:r>
              <a:rPr lang="en-US" sz="3200" b="1" smtClean="0">
                <a:solidFill>
                  <a:schemeClr val="bg1"/>
                </a:solidFill>
                <a:latin typeface="Trebuchet MS" panose="020B0603020202020204" pitchFamily="34" charset="0"/>
              </a:rPr>
              <a:t>school behavioral tiers</a:t>
            </a:r>
            <a:endParaRPr lang="en-US" sz="3200" b="1" dirty="0">
              <a:solidFill>
                <a:schemeClr val="bg1"/>
              </a:solidFill>
              <a:latin typeface="Trebuchet MS" panose="020B0603020202020204" pitchFamily="34" charset="0"/>
            </a:endParaRPr>
          </a:p>
        </p:txBody>
      </p:sp>
      <p:sp>
        <p:nvSpPr>
          <p:cNvPr id="115721" name="Text Box 10"/>
          <p:cNvSpPr txBox="1">
            <a:spLocks noChangeArrowheads="1"/>
          </p:cNvSpPr>
          <p:nvPr/>
        </p:nvSpPr>
        <p:spPr bwMode="auto">
          <a:xfrm>
            <a:off x="1319880" y="1052681"/>
            <a:ext cx="744311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65E9C"/>
                </a:solidFill>
                <a:latin typeface="Century Gothic" charset="0"/>
              </a:rPr>
              <a:t>      Intervention Names  Coordinators        Intent/Outcome Goal</a:t>
            </a:r>
            <a:endParaRPr lang="en-US" sz="1800" b="1" dirty="0">
              <a:solidFill>
                <a:srgbClr val="465E9C"/>
              </a:solidFill>
              <a:latin typeface="Century Gothic" charset="0"/>
            </a:endParaRPr>
          </a:p>
        </p:txBody>
      </p:sp>
      <p:grpSp>
        <p:nvGrpSpPr>
          <p:cNvPr id="115722" name="Group 11"/>
          <p:cNvGrpSpPr>
            <a:grpSpLocks/>
          </p:cNvGrpSpPr>
          <p:nvPr/>
        </p:nvGrpSpPr>
        <p:grpSpPr bwMode="auto">
          <a:xfrm>
            <a:off x="-1333500" y="1914538"/>
            <a:ext cx="2667000" cy="4448175"/>
            <a:chOff x="1989" y="1230"/>
            <a:chExt cx="1680" cy="2802"/>
          </a:xfrm>
        </p:grpSpPr>
        <p:grpSp>
          <p:nvGrpSpPr>
            <p:cNvPr id="115724" name="Group 12"/>
            <p:cNvGrpSpPr>
              <a:grpSpLocks/>
            </p:cNvGrpSpPr>
            <p:nvPr/>
          </p:nvGrpSpPr>
          <p:grpSpPr bwMode="auto">
            <a:xfrm>
              <a:off x="1989" y="1230"/>
              <a:ext cx="1680" cy="2802"/>
              <a:chOff x="1989" y="1230"/>
              <a:chExt cx="1680" cy="2802"/>
            </a:xfrm>
          </p:grpSpPr>
          <p:sp>
            <p:nvSpPr>
              <p:cNvPr id="115726"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p>
            </p:txBody>
          </p:sp>
          <p:sp>
            <p:nvSpPr>
              <p:cNvPr id="115727"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5728"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5729"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5730"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115725"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aphicFrame>
        <p:nvGraphicFramePr>
          <p:cNvPr id="2" name="Table 1"/>
          <p:cNvGraphicFramePr>
            <a:graphicFrameLocks noGrp="1"/>
          </p:cNvGraphicFramePr>
          <p:nvPr>
            <p:extLst>
              <p:ext uri="{D42A27DB-BD31-4B8C-83A1-F6EECF244321}">
                <p14:modId xmlns:p14="http://schemas.microsoft.com/office/powerpoint/2010/main" val="857196230"/>
              </p:ext>
            </p:extLst>
          </p:nvPr>
        </p:nvGraphicFramePr>
        <p:xfrm>
          <a:off x="1331913" y="1462316"/>
          <a:ext cx="7662132" cy="5377460"/>
        </p:xfrm>
        <a:graphic>
          <a:graphicData uri="http://schemas.openxmlformats.org/drawingml/2006/table">
            <a:tbl>
              <a:tblPr firstRow="1" bandRow="1">
                <a:tableStyleId>{21E4AEA4-8DFA-4A89-87EB-49C32662AFE0}</a:tableStyleId>
              </a:tblPr>
              <a:tblGrid>
                <a:gridCol w="420687"/>
                <a:gridCol w="2209800"/>
                <a:gridCol w="1905000"/>
                <a:gridCol w="3126645"/>
              </a:tblGrid>
              <a:tr h="376444">
                <a:tc rowSpan="4">
                  <a:txBody>
                    <a:bodyPr/>
                    <a:lstStyle/>
                    <a:p>
                      <a:pPr algn="ctr"/>
                      <a:r>
                        <a:rPr lang="en-US" dirty="0" smtClean="0">
                          <a:solidFill>
                            <a:sysClr val="windowText" lastClr="000000"/>
                          </a:solidFill>
                        </a:rPr>
                        <a:t>Tier 3</a:t>
                      </a:r>
                      <a:endParaRPr lang="en-US" dirty="0">
                        <a:solidFill>
                          <a:sysClr val="windowText" lastClr="000000"/>
                        </a:solidFill>
                      </a:endParaRPr>
                    </a:p>
                  </a:txBody>
                  <a:tcPr vert="vert27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6444">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6444">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644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76444">
                <a:tc rowSpan="5">
                  <a:txBody>
                    <a:bodyPr/>
                    <a:lstStyle/>
                    <a:p>
                      <a:pPr algn="ctr"/>
                      <a:r>
                        <a:rPr lang="en-US" dirty="0" smtClean="0"/>
                        <a:t>Tier 2</a:t>
                      </a:r>
                      <a:endParaRPr lang="en-US" dirty="0"/>
                    </a:p>
                  </a:txBody>
                  <a:tcPr vert="vert27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644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644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644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644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483688">
                <a:tc rowSpan="5">
                  <a:txBody>
                    <a:bodyPr/>
                    <a:lstStyle/>
                    <a:p>
                      <a:pPr algn="ctr"/>
                      <a:r>
                        <a:rPr lang="en-US" dirty="0" smtClean="0"/>
                        <a:t>Tier 3</a:t>
                      </a:r>
                      <a:endParaRPr lang="en-US" dirty="0"/>
                    </a:p>
                  </a:txBody>
                  <a:tcPr vert="vert27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644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6444">
                <a:tc vMerge="1">
                  <a:txBody>
                    <a:bodyPr/>
                    <a:lstStyle/>
                    <a:p>
                      <a:endParaRPr lang="en-US"/>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644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644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47800"/>
            <a:ext cx="7086600" cy="4191000"/>
          </a:xfrm>
        </p:spPr>
        <p:txBody>
          <a:bodyPr>
            <a:normAutofit fontScale="92500"/>
          </a:bodyPr>
          <a:lstStyle/>
          <a:p>
            <a:pPr marL="0" lvl="1" indent="0" algn="ctr">
              <a:buNone/>
            </a:pPr>
            <a:r>
              <a:rPr lang="en-US" sz="3200" b="1" dirty="0">
                <a:solidFill>
                  <a:srgbClr val="000000"/>
                </a:solidFill>
                <a:latin typeface="Trebuchet MS" panose="020B0603020202020204" pitchFamily="34" charset="0"/>
              </a:rPr>
              <a:t>Skill Building Interventions</a:t>
            </a:r>
            <a:endParaRPr lang="en-US" sz="3200" b="1" i="1" dirty="0">
              <a:solidFill>
                <a:srgbClr val="000000"/>
              </a:solidFill>
              <a:latin typeface="Trebuchet MS" panose="020B0603020202020204" pitchFamily="34" charset="0"/>
            </a:endParaRPr>
          </a:p>
          <a:p>
            <a:pPr marL="0" lvl="1" indent="0" algn="ctr">
              <a:buNone/>
            </a:pPr>
            <a:endParaRPr lang="en-US" sz="1100" dirty="0" smtClean="0"/>
          </a:p>
          <a:p>
            <a:pPr marL="457200" lvl="1" indent="-457200"/>
            <a:r>
              <a:rPr lang="en-US" sz="2800" dirty="0" smtClean="0"/>
              <a:t>For students whose behavior is a function of not having appropriate behaviors in their repertoire </a:t>
            </a:r>
            <a:endParaRPr lang="en-US" sz="2800" dirty="0"/>
          </a:p>
          <a:p>
            <a:pPr marL="457200" lvl="1" indent="-457200"/>
            <a:r>
              <a:rPr lang="en-US" sz="2800" dirty="0" smtClean="0"/>
              <a:t>Students need to be taught desired behaviors and/or appropriate replacement behaviors</a:t>
            </a:r>
          </a:p>
          <a:p>
            <a:pPr marL="457200" lvl="1" indent="-457200"/>
            <a:r>
              <a:rPr lang="en-US" sz="2800" dirty="0" smtClean="0"/>
              <a:t>Goal</a:t>
            </a:r>
            <a:r>
              <a:rPr lang="en-US" sz="2800" dirty="0"/>
              <a:t>: Provide greater </a:t>
            </a:r>
            <a:r>
              <a:rPr lang="en-US" sz="2800" dirty="0" smtClean="0"/>
              <a:t>opportunities </a:t>
            </a:r>
            <a:r>
              <a:rPr lang="en-US" sz="2800" dirty="0"/>
              <a:t>for </a:t>
            </a:r>
            <a:r>
              <a:rPr lang="en-US" sz="2800" dirty="0" smtClean="0"/>
              <a:t>students to learn, practice and generalize desired </a:t>
            </a:r>
            <a:r>
              <a:rPr lang="en-US" sz="2800" dirty="0"/>
              <a:t>behaviors than is currently </a:t>
            </a:r>
            <a:r>
              <a:rPr lang="en-US" sz="2800" dirty="0" smtClean="0"/>
              <a:t>provided</a:t>
            </a:r>
            <a:endParaRPr lang="en-US" sz="2800" dirty="0"/>
          </a:p>
          <a:p>
            <a:pPr lvl="1" algn="ctr"/>
            <a:endParaRPr lang="en-US" dirty="0"/>
          </a:p>
        </p:txBody>
      </p:sp>
      <p:sp>
        <p:nvSpPr>
          <p:cNvPr id="7" name="Title 1"/>
          <p:cNvSpPr txBox="1">
            <a:spLocks/>
          </p:cNvSpPr>
          <p:nvPr/>
        </p:nvSpPr>
        <p:spPr>
          <a:xfrm>
            <a:off x="152400" y="152400"/>
            <a:ext cx="8153400" cy="857250"/>
          </a:xfrm>
          <a:prstGeom prst="rect">
            <a:avLst/>
          </a:prstGeom>
          <a:solidFill>
            <a:schemeClr val="accent1">
              <a:lumMod val="60000"/>
              <a:lumOff val="40000"/>
            </a:schemeClr>
          </a:solidFill>
          <a:ln>
            <a:solidFill>
              <a:srgbClr val="3333CC"/>
            </a:solidFill>
          </a:ln>
        </p:spPr>
        <p:txBody>
          <a:bodyPr vert="horz" lIns="68580" tIns="34290" rIns="68580" bIns="3429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b="1" dirty="0" smtClean="0">
                <a:solidFill>
                  <a:srgbClr val="465E9C"/>
                </a:solidFill>
                <a:latin typeface="Trebuchet MS" panose="020B0603020202020204" pitchFamily="34" charset="0"/>
              </a:rPr>
              <a:t>Skill </a:t>
            </a:r>
            <a:r>
              <a:rPr lang="en-US" sz="2400" b="1" dirty="0">
                <a:solidFill>
                  <a:srgbClr val="465E9C"/>
                </a:solidFill>
                <a:latin typeface="Trebuchet MS" panose="020B0603020202020204" pitchFamily="34" charset="0"/>
              </a:rPr>
              <a:t>Building Interventions</a:t>
            </a:r>
            <a:endParaRPr lang="en-US" sz="2400" b="1" i="1" dirty="0">
              <a:solidFill>
                <a:srgbClr val="465E9C"/>
              </a:solidFill>
              <a:latin typeface="Trebuchet MS" panose="020B0603020202020204" pitchFamily="34" charset="0"/>
            </a:endParaRPr>
          </a:p>
        </p:txBody>
      </p:sp>
      <p:sp>
        <p:nvSpPr>
          <p:cNvPr id="5" name="Cloud Callout 4"/>
          <p:cNvSpPr/>
          <p:nvPr/>
        </p:nvSpPr>
        <p:spPr>
          <a:xfrm>
            <a:off x="6629400" y="312422"/>
            <a:ext cx="2514600" cy="1592578"/>
          </a:xfrm>
          <a:prstGeom prst="cloudCallout">
            <a:avLst>
              <a:gd name="adj1" fmla="val -109828"/>
              <a:gd name="adj2" fmla="val -22114"/>
            </a:avLst>
          </a:prstGeom>
          <a:solidFill>
            <a:schemeClr val="tx2">
              <a:lumMod val="20000"/>
              <a:lumOff val="80000"/>
            </a:schemeClr>
          </a:solidFill>
          <a:ln>
            <a:solidFill>
              <a:srgbClr val="465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How is academic success being addressed?</a:t>
            </a:r>
          </a:p>
        </p:txBody>
      </p:sp>
    </p:spTree>
    <p:extLst>
      <p:ext uri="{BB962C8B-B14F-4D97-AF65-F5344CB8AC3E}">
        <p14:creationId xmlns:p14="http://schemas.microsoft.com/office/powerpoint/2010/main" val="35546959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6934200" cy="4953000"/>
          </a:xfrm>
        </p:spPr>
        <p:txBody>
          <a:bodyPr>
            <a:normAutofit fontScale="92500" lnSpcReduction="10000"/>
          </a:bodyPr>
          <a:lstStyle/>
          <a:p>
            <a:pPr marL="0" indent="0">
              <a:buNone/>
            </a:pPr>
            <a:r>
              <a:rPr lang="en-US" sz="3200" b="1" dirty="0"/>
              <a:t>Key features of successful skill-building Interventions:</a:t>
            </a:r>
          </a:p>
          <a:p>
            <a:r>
              <a:rPr lang="en-US" sz="2600" dirty="0"/>
              <a:t>Implemented in small groups, typically outside of the classroom</a:t>
            </a:r>
          </a:p>
          <a:p>
            <a:r>
              <a:rPr lang="en-US" sz="2600" dirty="0"/>
              <a:t>Address specific challenging behaviors that are replaced with positive behaviors</a:t>
            </a:r>
          </a:p>
          <a:p>
            <a:r>
              <a:rPr lang="en-US" sz="2600" dirty="0"/>
              <a:t>Take place in a natural environment (i.e. in school, with other students) </a:t>
            </a:r>
          </a:p>
          <a:p>
            <a:r>
              <a:rPr lang="en-US" sz="2600" dirty="0"/>
              <a:t>Include progress monitoring</a:t>
            </a:r>
          </a:p>
          <a:p>
            <a:r>
              <a:rPr lang="en-US" sz="2600" dirty="0"/>
              <a:t>Focus on prevention</a:t>
            </a:r>
          </a:p>
          <a:p>
            <a:r>
              <a:rPr lang="en-US" sz="2600" dirty="0"/>
              <a:t>May involve community: parents, teachers, school staff</a:t>
            </a:r>
          </a:p>
          <a:p>
            <a:endParaRPr lang="en-US" dirty="0" smtClean="0"/>
          </a:p>
          <a:p>
            <a:endParaRPr lang="en-US" dirty="0"/>
          </a:p>
        </p:txBody>
      </p:sp>
      <p:sp>
        <p:nvSpPr>
          <p:cNvPr id="6" name="Title 1"/>
          <p:cNvSpPr txBox="1">
            <a:spLocks/>
          </p:cNvSpPr>
          <p:nvPr/>
        </p:nvSpPr>
        <p:spPr>
          <a:xfrm>
            <a:off x="381000" y="304800"/>
            <a:ext cx="8382000" cy="857250"/>
          </a:xfrm>
          <a:prstGeom prst="rect">
            <a:avLst/>
          </a:prstGeom>
          <a:solidFill>
            <a:schemeClr val="accent1">
              <a:lumMod val="60000"/>
              <a:lumOff val="40000"/>
            </a:schemeClr>
          </a:solidFill>
          <a:ln>
            <a:solidFill>
              <a:srgbClr val="3333CC"/>
            </a:solidFill>
          </a:ln>
        </p:spPr>
        <p:txBody>
          <a:bodyPr vert="horz" lIns="68580" tIns="34290" rIns="68580" bIns="3429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b="1" dirty="0" smtClean="0">
                <a:solidFill>
                  <a:srgbClr val="465E9C"/>
                </a:solidFill>
                <a:latin typeface="Trebuchet MS" panose="020B0603020202020204" pitchFamily="34" charset="0"/>
              </a:rPr>
              <a:t>Skill </a:t>
            </a:r>
            <a:r>
              <a:rPr lang="en-US" sz="2400" b="1" dirty="0">
                <a:solidFill>
                  <a:srgbClr val="465E9C"/>
                </a:solidFill>
                <a:latin typeface="Trebuchet MS" panose="020B0603020202020204" pitchFamily="34" charset="0"/>
              </a:rPr>
              <a:t>Building Interventions</a:t>
            </a:r>
            <a:endParaRPr lang="en-US" sz="2400" b="1" i="1" dirty="0">
              <a:solidFill>
                <a:srgbClr val="465E9C"/>
              </a:solidFill>
              <a:latin typeface="Trebuchet MS" panose="020B0603020202020204" pitchFamily="34" charset="0"/>
            </a:endParaRPr>
          </a:p>
        </p:txBody>
      </p:sp>
      <p:sp>
        <p:nvSpPr>
          <p:cNvPr id="5" name="Cloud Callout 4"/>
          <p:cNvSpPr/>
          <p:nvPr/>
        </p:nvSpPr>
        <p:spPr>
          <a:xfrm>
            <a:off x="6629400" y="312422"/>
            <a:ext cx="2514600" cy="1592578"/>
          </a:xfrm>
          <a:prstGeom prst="cloudCallout">
            <a:avLst>
              <a:gd name="adj1" fmla="val -109828"/>
              <a:gd name="adj2" fmla="val -22114"/>
            </a:avLst>
          </a:prstGeom>
          <a:solidFill>
            <a:schemeClr val="tx2">
              <a:lumMod val="20000"/>
              <a:lumOff val="80000"/>
            </a:schemeClr>
          </a:solidFill>
          <a:ln>
            <a:solidFill>
              <a:srgbClr val="465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How is academic success being addressed?</a:t>
            </a:r>
          </a:p>
        </p:txBody>
      </p:sp>
    </p:spTree>
    <p:extLst>
      <p:ext uri="{BB962C8B-B14F-4D97-AF65-F5344CB8AC3E}">
        <p14:creationId xmlns:p14="http://schemas.microsoft.com/office/powerpoint/2010/main" val="7016421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676400"/>
            <a:ext cx="5829300" cy="3900353"/>
          </a:xfrm>
        </p:spPr>
        <p:txBody>
          <a:bodyPr>
            <a:normAutofit/>
          </a:bodyPr>
          <a:lstStyle/>
          <a:p>
            <a:pPr marL="0" indent="0">
              <a:buNone/>
            </a:pPr>
            <a:r>
              <a:rPr lang="en-US" sz="3000" b="1" dirty="0"/>
              <a:t>How will you monitor the success of skill-building interventions</a:t>
            </a:r>
            <a:r>
              <a:rPr lang="en-US" sz="3000" b="1" dirty="0" smtClean="0"/>
              <a:t>?</a:t>
            </a:r>
            <a:endParaRPr lang="en-US" sz="2400" dirty="0"/>
          </a:p>
          <a:p>
            <a:pPr>
              <a:buClr>
                <a:schemeClr val="tx2"/>
              </a:buClr>
            </a:pPr>
            <a:r>
              <a:rPr lang="en-US" sz="2400" dirty="0"/>
              <a:t>Daily Progress Reports (DPRs) </a:t>
            </a:r>
          </a:p>
          <a:p>
            <a:pPr>
              <a:buClr>
                <a:schemeClr val="tx2"/>
              </a:buClr>
            </a:pPr>
            <a:r>
              <a:rPr lang="en-US" sz="2400" dirty="0"/>
              <a:t>Absences &amp; </a:t>
            </a:r>
            <a:r>
              <a:rPr lang="en-US" sz="2400" dirty="0" err="1"/>
              <a:t>tardies</a:t>
            </a:r>
            <a:r>
              <a:rPr lang="en-US" sz="2400" dirty="0"/>
              <a:t> </a:t>
            </a:r>
          </a:p>
          <a:p>
            <a:pPr>
              <a:buClr>
                <a:schemeClr val="tx2"/>
              </a:buClr>
            </a:pPr>
            <a:r>
              <a:rPr lang="en-US" sz="2400" dirty="0"/>
              <a:t>Academic performance </a:t>
            </a:r>
          </a:p>
          <a:p>
            <a:pPr>
              <a:buClr>
                <a:schemeClr val="tx2"/>
              </a:buClr>
            </a:pPr>
            <a:r>
              <a:rPr lang="en-US" sz="2400" dirty="0"/>
              <a:t>Reduction in referrals for behavior problems </a:t>
            </a:r>
          </a:p>
          <a:p>
            <a:pPr>
              <a:buClr>
                <a:schemeClr val="tx2"/>
              </a:buClr>
            </a:pPr>
            <a:r>
              <a:rPr lang="en-US" sz="2400" dirty="0"/>
              <a:t>Teacher rating scales </a:t>
            </a:r>
          </a:p>
          <a:p>
            <a:endParaRPr lang="en-US" dirty="0"/>
          </a:p>
        </p:txBody>
      </p:sp>
      <p:sp>
        <p:nvSpPr>
          <p:cNvPr id="6" name="Title 1"/>
          <p:cNvSpPr txBox="1">
            <a:spLocks/>
          </p:cNvSpPr>
          <p:nvPr/>
        </p:nvSpPr>
        <p:spPr>
          <a:xfrm>
            <a:off x="304800" y="228600"/>
            <a:ext cx="8458200" cy="838200"/>
          </a:xfrm>
          <a:prstGeom prst="rect">
            <a:avLst/>
          </a:prstGeom>
          <a:solidFill>
            <a:schemeClr val="accent1">
              <a:lumMod val="60000"/>
              <a:lumOff val="40000"/>
            </a:schemeClr>
          </a:solidFill>
          <a:ln>
            <a:solidFill>
              <a:srgbClr val="3333CC"/>
            </a:solidFill>
          </a:ln>
        </p:spPr>
        <p:txBody>
          <a:bodyPr vert="horz" lIns="68580" tIns="34290" rIns="68580" bIns="3429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b="1" dirty="0" smtClean="0">
                <a:solidFill>
                  <a:srgbClr val="465E9C"/>
                </a:solidFill>
                <a:latin typeface="Trebuchet MS" panose="020B0603020202020204" pitchFamily="34" charset="0"/>
              </a:rPr>
              <a:t>Skill </a:t>
            </a:r>
            <a:r>
              <a:rPr lang="en-US" sz="2400" b="1" dirty="0">
                <a:solidFill>
                  <a:srgbClr val="465E9C"/>
                </a:solidFill>
                <a:latin typeface="Trebuchet MS" panose="020B0603020202020204" pitchFamily="34" charset="0"/>
              </a:rPr>
              <a:t>Building Interventions</a:t>
            </a:r>
            <a:endParaRPr lang="en-US" sz="2400" b="1" i="1" dirty="0">
              <a:solidFill>
                <a:srgbClr val="465E9C"/>
              </a:solidFill>
              <a:latin typeface="Trebuchet MS" panose="020B0603020202020204" pitchFamily="34" charset="0"/>
            </a:endParaRPr>
          </a:p>
        </p:txBody>
      </p:sp>
      <p:sp>
        <p:nvSpPr>
          <p:cNvPr id="5" name="Cloud Callout 4"/>
          <p:cNvSpPr/>
          <p:nvPr/>
        </p:nvSpPr>
        <p:spPr>
          <a:xfrm>
            <a:off x="6629400" y="312422"/>
            <a:ext cx="2514600" cy="1592578"/>
          </a:xfrm>
          <a:prstGeom prst="cloudCallout">
            <a:avLst>
              <a:gd name="adj1" fmla="val -109828"/>
              <a:gd name="adj2" fmla="val -22114"/>
            </a:avLst>
          </a:prstGeom>
          <a:solidFill>
            <a:schemeClr val="tx2">
              <a:lumMod val="20000"/>
              <a:lumOff val="80000"/>
            </a:schemeClr>
          </a:solidFill>
          <a:ln>
            <a:solidFill>
              <a:srgbClr val="465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How is academic success being addressed?</a:t>
            </a:r>
          </a:p>
        </p:txBody>
      </p:sp>
      <p:sp>
        <p:nvSpPr>
          <p:cNvPr id="7" name="Rectangle 6"/>
          <p:cNvSpPr/>
          <p:nvPr/>
        </p:nvSpPr>
        <p:spPr>
          <a:xfrm>
            <a:off x="4321978" y="6091535"/>
            <a:ext cx="4127477" cy="461665"/>
          </a:xfrm>
          <a:prstGeom prst="rect">
            <a:avLst/>
          </a:prstGeom>
        </p:spPr>
        <p:txBody>
          <a:bodyPr wrap="none">
            <a:spAutoFit/>
          </a:bodyPr>
          <a:lstStyle/>
          <a:p>
            <a:pPr>
              <a:buNone/>
            </a:pPr>
            <a:r>
              <a:rPr lang="en-US" sz="2400" b="1" i="1" dirty="0" smtClean="0">
                <a:solidFill>
                  <a:srgbClr val="465E9C"/>
                </a:solidFill>
                <a:latin typeface="Trebuchet MS" panose="020B0603020202020204" pitchFamily="34" charset="0"/>
              </a:rPr>
              <a:t>(ON/OUT CONSIDERATIONS)</a:t>
            </a:r>
            <a:endParaRPr lang="en-US" sz="2400" b="1" i="1" dirty="0">
              <a:solidFill>
                <a:srgbClr val="465E9C"/>
              </a:solidFill>
              <a:latin typeface="Trebuchet MS" panose="020B0603020202020204" pitchFamily="34" charset="0"/>
            </a:endParaRPr>
          </a:p>
        </p:txBody>
      </p:sp>
    </p:spTree>
    <p:extLst>
      <p:ext uri="{BB962C8B-B14F-4D97-AF65-F5344CB8AC3E}">
        <p14:creationId xmlns:p14="http://schemas.microsoft.com/office/powerpoint/2010/main" val="32760316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74638"/>
            <a:ext cx="7924800" cy="1020762"/>
          </a:xfrm>
          <a:solidFill>
            <a:schemeClr val="accent6">
              <a:lumMod val="20000"/>
              <a:lumOff val="80000"/>
            </a:schemeClr>
          </a:solidFill>
          <a:ln>
            <a:solidFill>
              <a:srgbClr val="3333CC"/>
            </a:solidFill>
          </a:ln>
        </p:spPr>
        <p:txBody>
          <a:bodyPr/>
          <a:lstStyle/>
          <a:p>
            <a:r>
              <a:rPr lang="en-US" sz="3200" b="1" dirty="0" smtClean="0">
                <a:latin typeface="Trebuchet MS" panose="020B0603020202020204" pitchFamily="34" charset="0"/>
              </a:rPr>
              <a:t>Activity  - Reflection on Your Interventions</a:t>
            </a:r>
            <a:endParaRPr lang="en-US" sz="3200" b="1" dirty="0">
              <a:solidFill>
                <a:srgbClr val="FF0000"/>
              </a:solidFill>
              <a:latin typeface="Trebuchet MS" panose="020B0603020202020204" pitchFamily="34" charset="0"/>
            </a:endParaRPr>
          </a:p>
        </p:txBody>
      </p:sp>
      <p:sp>
        <p:nvSpPr>
          <p:cNvPr id="8" name="Content Placeholder 7"/>
          <p:cNvSpPr>
            <a:spLocks noGrp="1"/>
          </p:cNvSpPr>
          <p:nvPr>
            <p:ph idx="1"/>
          </p:nvPr>
        </p:nvSpPr>
        <p:spPr>
          <a:xfrm>
            <a:off x="839434" y="1600200"/>
            <a:ext cx="7007931" cy="4876800"/>
          </a:xfrm>
        </p:spPr>
        <p:txBody>
          <a:bodyPr>
            <a:noAutofit/>
          </a:bodyPr>
          <a:lstStyle/>
          <a:p>
            <a:pPr marL="114300" indent="0">
              <a:buClr>
                <a:schemeClr val="tx2"/>
              </a:buClr>
              <a:buNone/>
            </a:pPr>
            <a:r>
              <a:rPr lang="en-US" sz="3200" b="1" dirty="0"/>
              <a:t>Complete </a:t>
            </a:r>
            <a:r>
              <a:rPr lang="en-US" sz="3200" b="1" dirty="0" smtClean="0"/>
              <a:t>these TFI Items: </a:t>
            </a:r>
            <a:endParaRPr lang="en-US" sz="3200" b="1" dirty="0"/>
          </a:p>
          <a:p>
            <a:pPr lvl="3">
              <a:buClr>
                <a:schemeClr val="tx2"/>
              </a:buClr>
              <a:buFont typeface="Wingdings" panose="05000000000000000000" pitchFamily="2" charset="2"/>
              <a:buChar char="ü"/>
            </a:pPr>
            <a:r>
              <a:rPr lang="en-US" sz="4000" b="1" dirty="0" smtClean="0">
                <a:solidFill>
                  <a:srgbClr val="0070C0"/>
                </a:solidFill>
              </a:rPr>
              <a:t>2.5</a:t>
            </a:r>
          </a:p>
          <a:p>
            <a:pPr lvl="3">
              <a:buClr>
                <a:schemeClr val="tx2"/>
              </a:buClr>
              <a:buFont typeface="Wingdings" panose="05000000000000000000" pitchFamily="2" charset="2"/>
              <a:buChar char="ü"/>
            </a:pPr>
            <a:r>
              <a:rPr lang="en-US" sz="4000" b="1" dirty="0" smtClean="0">
                <a:solidFill>
                  <a:srgbClr val="0070C0"/>
                </a:solidFill>
              </a:rPr>
              <a:t>2.6</a:t>
            </a:r>
          </a:p>
          <a:p>
            <a:pPr lvl="3">
              <a:buClr>
                <a:schemeClr val="tx2"/>
              </a:buClr>
              <a:buFont typeface="Wingdings" panose="05000000000000000000" pitchFamily="2" charset="2"/>
              <a:buChar char="ü"/>
            </a:pPr>
            <a:r>
              <a:rPr lang="en-US" sz="4000" b="1" dirty="0" smtClean="0">
                <a:solidFill>
                  <a:srgbClr val="0070C0"/>
                </a:solidFill>
              </a:rPr>
              <a:t>2.7</a:t>
            </a:r>
          </a:p>
          <a:p>
            <a:pPr lvl="3">
              <a:buClr>
                <a:schemeClr val="tx2"/>
              </a:buClr>
              <a:buFont typeface="Wingdings" panose="05000000000000000000" pitchFamily="2" charset="2"/>
              <a:buChar char="ü"/>
            </a:pPr>
            <a:r>
              <a:rPr lang="en-US" sz="4000" b="1" dirty="0" smtClean="0">
                <a:solidFill>
                  <a:srgbClr val="0070C0"/>
                </a:solidFill>
              </a:rPr>
              <a:t>2.8</a:t>
            </a:r>
          </a:p>
          <a:p>
            <a:pPr lvl="3">
              <a:buClr>
                <a:schemeClr val="tx2"/>
              </a:buClr>
              <a:buFont typeface="Wingdings" panose="05000000000000000000" pitchFamily="2" charset="2"/>
              <a:buChar char="ü"/>
            </a:pPr>
            <a:r>
              <a:rPr lang="en-US" sz="4000" b="1" dirty="0" smtClean="0">
                <a:solidFill>
                  <a:srgbClr val="0070C0"/>
                </a:solidFill>
              </a:rPr>
              <a:t>2.9</a:t>
            </a:r>
          </a:p>
          <a:p>
            <a:pPr lvl="1">
              <a:buClr>
                <a:schemeClr val="tx2"/>
              </a:buClr>
            </a:pPr>
            <a:endParaRPr lang="en-US" sz="3200" b="1" dirty="0" smtClean="0"/>
          </a:p>
          <a:p>
            <a:pPr>
              <a:buClr>
                <a:schemeClr val="tx2"/>
              </a:buClr>
              <a:buFont typeface="Wingdings" panose="05000000000000000000" pitchFamily="2" charset="2"/>
              <a:buChar char="q"/>
            </a:pPr>
            <a:endParaRPr lang="en-US" sz="3200" b="1" dirty="0" smtClean="0"/>
          </a:p>
          <a:p>
            <a:pPr marL="114300" indent="0">
              <a:buClr>
                <a:srgbClr val="003399"/>
              </a:buClr>
              <a:buNone/>
            </a:pPr>
            <a:endParaRPr lang="en-US" sz="2000" dirty="0"/>
          </a:p>
        </p:txBody>
      </p:sp>
      <p:pic>
        <p:nvPicPr>
          <p:cNvPr id="13" name="Picture 2" descr="http://images.clipartpanda.com/pencil-writing-clipart-RcdornMc9.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4648200" y="2097885"/>
            <a:ext cx="2590800" cy="38814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902634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94982" y="342900"/>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3200" b="1" i="1" dirty="0" smtClean="0">
                <a:latin typeface="Trebuchet MS" panose="020B0603020202020204" pitchFamily="34" charset="0"/>
              </a:rPr>
              <a:t>More Information about Monitoring</a:t>
            </a:r>
            <a:endParaRPr lang="en-US" sz="3200" b="1" dirty="0">
              <a:latin typeface="Trebuchet MS" panose="020B0603020202020204" pitchFamily="34" charset="0"/>
            </a:endParaRPr>
          </a:p>
        </p:txBody>
      </p:sp>
      <p:sp>
        <p:nvSpPr>
          <p:cNvPr id="3" name="AutoShape 4" descr="data:image/jpeg;base64,/9j/4AAQSkZJRgABAQAAAQABAAD/2wCEAAkGBhQSEBQUERQWFRQWFRcWGBcVFhgWGBgXFRcVGBUVFBQXHSYeFxojGRQVHy8gIycpLCwsFR4xNTAqNSYrLCkBCQoKDgwOGg8PGikkHyQsLCwsLCwsLCwsLCwsLCwsLCksLCwsLCkpLCwsLCksKSwsLCwpLCksLCksLCwsLCwsLP/AABEIALcBEwMBIgACEQEDEQH/xAAcAAABBQEBAQAAAAAAAAAAAAAEAAIDBQYBBwj/xABEEAABAwEFBAgDBgQDCAMAAAABAAIRAwQSITFBBVFhcQYigZGhscHwEzLRB0JSYnLhFBWC8SOSohYzQ1NzwuLyJIOy/8QAGgEAAgMBAQAAAAAAAAAAAAAAAQIAAwQFBv/EACcRAAICAgICAgEEAwAAAAAAAAABAhEDIRIxBFETQTIiQmHwcYGx/9oADAMBAAIRAxEAPwD1JoUrQmNClaEwo4LC/axtsUrO2l1r1Qzhg0gZgu+9mMB2rdheY/bg8BlmGp+J3C5meZ81CHkrnSZOKcxhJ0HLPvKiCe12k/2QGJ2UmkxmUSKIA4+/RDUsMkQ10+X7BEgbTDbhl0Rl6q16NdJH2Os14l1MESGkiRucOXNUBfjw9+KdZHlpcM48Ql2g9n0rs/aDK9JlWk68x4kH0O4g4Ihea/ZjbTSJpmfh1TLdzXgbtJHkF6SjditUcKSSSgDoXVwLqgRJJJKEEuJJKEEkkkoQSSSShBLi6koQauFOXFCDCuJxXFCDVxOXCoA4kuwuKEOLqUJKEIWhSNTGqQIkHBeffbVZnuslJzKd5rHkveMbgIAAjc4xj+Ub16EFHbLG2rTfTqCWPaWuHAiEAnymXJB6uOmHRapYrQ6lUg/ea4YhzTkee8aGVRBygQttTDmn0asQg72CffwUIHNr6HXzRNlrS/m0g8wqlrkbsukXVmtGp81LClZ7H9n1Emyicw4wdRBwI96L0GlWBAPfzWP6MVG06TW+8VoadcXyBuH19Qq4yX0WyhumWN5IFDB6c2onJ8SCQV1DB6kFRQV4yVJcDl1Erao4kurigBJJErC9IunxvGnZSIGBqxM/9MHCOJ7N6DdBSbNrabWymJqPawb3ODR4qptPTKys/wCLe/Q1zvGI8V5hUrvquLnuL3b3Ek95ThQVbyFqxm5qfaNTnq0nkcXBvgJRFm6e0XfO17OODh4Y+C8/+FCkZRMoc2H40et2S3MqtvU3hw4HLmMx2qYrzCxV3UnXmOLXDd5Ea8it7sXbArtxgPA6w3j8Q4eXcrFKyqUaLEpqcVxEU4uFOXCiQ4kurigDi4upKEIwE8JoTwiEcE4JoXKlYNzQClZmvtE6N07XY3F7gx1IF7HkEgaFrgASWnDIZwV862qylriNy+mrfb5BBxBwjSDv3rzjph0AMfGogXTJcwZsG8b28NPJG6L1i1s8na0weHqu++5WVqsRYJjDhpzQDKZOAxk3QineytxrRNYrI6o4NYJPh2rd7B2E2lDji7U8843Kp2NYvht46lXbdqNYJJmN2PisuSbk6RrxQUVbNVZat0ToMe5TdH9o1H1Pi1RdZLroOZDoF47sGgDkqjYW25qAubDTv4rR7bs/xKBdRMODcI33h4xgpD+Bp/yXz6swSMHDPfGHfkob8KS20/hBjBMAATyEEoGtVx964hamDFtBwrJza24qrdadyey0d8eSBY4F3SrnmimVFTU6/qjKNpmY099idGecCwSUdKqpoUMrVGT6cbXDafwGk3n4ugxDd3b5c15+3Z0mQe9F9I7eXWqqT/zHDsBIA7goKFsWOc25G/HiSiS0rJdzP7qZrQmvqYKGpagOKVMjjRO1m9OYQP3QRtajdbR6f3T2V0WzagJ9+SN2fbHU3te3TuO8HgQs3TtQOXvNWVltOPMq6BVM9To1g9oc3JwBHanKq6MVSbOJ0cR5H1KtVYZzq4V1cKJDiS6uFQA1JdSUIRhPCaE8IkG1qt0Sqq0VyTOvvJS2yvLiNBh9UDVqAfT1lKzbihSsYzrPE7+Iw1nxR1SSVW7Lq3qrvytz4uOm7AFWd6SoiZvyoz+3eilB9CoWUWB5BN4CDJxx7V5JsvZIFRwOdNzgR+a84A8oAx4r3yq2WkcF5F092S+laBXpYSIdHDUjXDPklmtaEg7ewdlHHIdqNs2yLxvVXSBk0CBzO9U9k221w64uu4Yj6hHHaYLCA8SRH1WRpmr9PYT/ADABxxugZYTP0Wg2XtdwNMQ6HOHVOBdldgcSZx3bjKwjaQnF17gSY81sOhrS+oDIPwxgBkCANBrBTwgr0TlrZ6ntUzTniB3lZi1Vet4d2ITrdtKq20U2F8sexziMhAaZwHEBB1qpz94HE9xWtk8eFIT627lB70+jaO76oOq7y14fsomVYjD6gA4nuSGrjosrPtPrkHIH0EBWOzrWS4jGNJ4bjvWKs1r67uZHiPp4LRWS1Mpy5xaBGJ9DxTlc4aNTQq+/20RzKstkYmMBv3LMU9rBzA4TyPzcRzyIVxZLSLsu+WCSdIiSe71TNGDJDR45bdosDyahgkkmc5Ofip7E6m/FrlD0nsAc6pUpyAXOc29LjBJIknEnmhaFg+X4bmvkYyCyOEZzPFc6l3Zp5O6ovXtwgIKrRIGKLslN4+cLlqOBVaey1pNFaXqKo4JVKbnO6vfuTLNXIq3GuazKXVOs4zqARAHAKzkkUKDY9j8fp9FZUHQZQO0WhpYcJN4OAEC8x0XgNJBHaCuUqpcYHvmr8bKcirR6l0JqXqDiMr8dzW/stCqroxY/h2SkDmRfPN/W8iO5WivMp1cJSXCoAUrhcuEphKhB95JRSkoAkC690AncCVwLpEiEwTPvtIGMzPvH6oSvWkY+GnHDRNFaHQd/7KK0uuwdEjOtBA9e0PpyaToJzwBy3g96C/2utLcxTd/SR5O3KesQcRu99yqbQzv9++RS2aFjhL8kWjen7wOtRaeTiPMFF7RpNtFFtRmonkRm08QVlKlLd2enqFEy11WY0XuaR1onqujMObkcPJFS9iZPFjVw0wLpR0YNECvSH+GfnA+4Tr+k+B5qhp1l6xsTalK10i1wAcQWvY7LHMcQV530q6Jvsby5suoE9V2rZ+6/jx1STh9oxJtOmVdSovQ/s4oXKTXkYPe8GdxFwHvavMTXC9r2DZhTstJkZU2zzIk+JKGJbsk3oJ2zS/8AkUP+jXH/AOPqUBXG+Dy4YHlhBU1p2iXWmmHYinSx3m84z/paFDXAuDgYxzIyPgQruzXjXGMb/u2DvPVHj2YHzQzBLo97jCJEw4axOOP5T6FAsebwdwPiCDhzHiikW32UtjtEB7uJ8xh2o9trLonLdjEcd5CLqdCKjbA2sZNQG+5g0pkbtXDPkqezkayitAjOOTr6NXYTiAXA5YcdHH1RnSTaPwqTT/wySHkYgbg6OMqk2XJyB8Pl4HNW1uc/+HqhsucWEQDJIOBcIzMShNcospmtmZt1tpG6GvDpzA0nJFWGzsaJEBUbvhtaW/LlmIzyxQ1n2kRhMxqua4v6CpL7NNarYNFU1qkoX+LJXDWSKw2gyiQ2N5KiOx8L34nGWjGDMm66cBKEqWkiCMwZCm/mNR4uyANQNeadQbF5pEe1K0uEaDPiSSfE+CM6OWM2ivTpDIuBcdzRi89wKCtNnJUezOlVSxVZpXZui9eAMiZLRuyW7FC9IwZ51tnvSUoew2r4lJlSIvta6DpeAMeKmVjVaM/Z1cJSlNKBBFMKcUwqEOLiSShCYJwTQnBMAxm27MRUeAYIJPZiR6KnZtR7DDwS2czqMlpel1mILag1wPMft5LM1LZe6pGGpjfuSs7PjvlBDaxI69LrN+8zUcR9EPWrBwkHD3+/coq9MsN6lJG4CUCbYfiZENcMi0iHDmMiPEHekNaQQXQY94/vHemUhNVo3uA/zYfXvTq2h7ErNXDKjHkTdMkD3vUH+iY2V1GpeYMdRo5u4/XRaWzWttalDxfpuBaQ7MTgWu3oWntCz1AG3wDH35H+o4KO0WCpRN+ljvacnD0O4p1oyZYLIvTPMeluwTYq935qbpdTdvbuP5hkew6r2SxWgOptc3ItBHIgQs7tzZtPaNlLAbr2m82c2PiIcPwnIxwOgVd0b2jWbYatKqLtSjNM74Ajy15FBKjC4tumaDZrviGrXzBeQ39DIb4geaMrDquE9+H5fVpld2fQAslKBm0E/wBX/smF+WeIjvEebU6WjXyv++iGgMQcccD29U8sQE3Z9mvV2sIwL5y0MOPqmNdG7OdRmJ7MQrPYVGa5doAfH9k30CbqzYgrzjpl0eFGr8Rgim86ZNdqOAOY7V6FQfKbbbG2rTcyoJa4QR6jceKQwwyPFO/o8qstlecWdbHQjyK0ezmVcJYRHDLnOnvlRdIujtSyPEOljpuuGB/S7jHeg7Laq5MB7hzcmTOlqauJYbS29UBLXkMg/KGBpF0mJcZJ1y3rLWogGRqr7amz3uaHSarmkzBvGNYaJiCPFZq1WjSIhZMkHyM8qi6ELQuG0IJ1VR/HxQ+Oiv5CybUlE0H4qqbXKnp14StUFMvatYBnFZqybOfWtlJkSKlVrSOBIvdl2SrAVS5bD7PNizUdaXDBoLKfEn53DkMO0rRgk3KkZ/IS42z0yiwBoAyGS6oG1FNfBWqcL2jHGQpXCuubCjL1TRYOKaSml6a6ogQ7KSiNVJGgWGBOCQanAJqIB7UsfxaTmakSOYy98V51aLI4A3ZMaa+8l6lCxXS/Z7qdUVKZgPz3Xh83gZ70Gjb4mSpcTMMZUxlxE5jjuTn7KDm4ydcfMckY3aNYfNTDuI4J38YamBF2TkPqqzrWzNUaxD3UyDA+V28a9yJDJ97/AN1ZbT2feENwjHiqOja+sWv6rhmOG8cFB07Jn0Z9780VYNt1aBA+dn4Hab7p+6oA9JyhGr7Ltj6Vd/xKBuVdaZwJ/Scj2eCjtlRr2umWviHC7BIbpzVE6lqMD7hGG2GpHxD12iA/Ujc/eOOfNGzPPH9o0dntzf4drR91oGPBoIUJtWJjjrucD25qrq2k3IyOE9gzB1HWzUlnpOe49sk4+8irUVNJB9+SAJJmB35DsKvLGRTaAMSfm57geCqQ9tEYYvOp7fDyU+z3XjJwwx/fQjiixeN7fRpLPXi6FagLOUasvB3K2ftCGyMSMx6quzL5GPqhbZ2Uy0UXU6nykZ6tIycFiLF0HpMcXVnGpj1WyWt4XtTy81qrXtAuACrbVXiOS1Y8V7ZhfkzgnGL0KrWbTbdYA0bmgADsCptqVpuNzLjrjmY1U5aXGSobVTmuwfhE++0rbCKRhlJsqeluwW1aDg0BpAwIAGnBea7OfLYd8zeqezBezVLMXTOS8o2ns007bWaMr8/5gD6rF5cUoqRr8aT5NEtEKcMTG2F0ao6x7MJzwXIk0dVJhOyNnmrUbTb944ncNT2Ber7PotpsaxghrRAWc6M7GFGnePzv36N0HCc+5aJtQALqeNh4Qt9s5nkZeUqXSD21E2ljJxngd3mhhUJCIpmBCvaooTC6VQjWffBSYO4FCtepQ8ZFVONliYLarX8Mw4Y+fEIR+12qztFIVG3TmMWn0Kpn024yMRgsWXnBmnGoyR07ZG5JZ617QuvcAMl1UfLMt4QNN/PHbl3+cP3KAJ4R+WQfjiSfzOoUHtZ7qlMh0YYicMf7SimoLb1mc+zVWs+a6SOYxjty7UFlkFRSdozDS9pwPYcZ3+XgjqNuORAGk+RVXZXurU2VGjFwF4DGHDA+MH+pHWdkfMI545+/Ban7OlBqSssRSBHvPVU219jg9YCT7y3K5oVRv4duhHvcihRvCSiiW0YI2aMiuOaQPeisNp2Z1N7uqYJwMYZ4CeSDvDsHsT5puKLOTIiSmgYiVI6oAOf9h9VFUtLZz9/2CVoFlxs+zXmBo0JHIdU92Mourb20jdbn5f8Aln2KjZbHUmkMcf8AEAx4buBMpUGk8Z996ZaK+Fu2H06zqjxOc4R5j6K9c660MGAGZwEnPDh6qv2XRDCHvyBnTPSOKdULnE4w3nmOOko/5Hb5Ol9BdPbcGBj73FW9ktZe29lKz1KxAEAakAHmtGKYaABkME+GPJ36MHnzUIqK7f8Aw4XZIW2Nl6lBy96p9RnWW/o4T2DCkpW2OSXb8O5S3VS7d2Q55vU3vYdbrnNnnBRWxXpFjabQ2kCajmtZvcQO6VmH7Ls9pebQ2pULT1ZbTABIJxk90YHBCVOjpvBzpcd7iSe8q22Zs2sxr6FJwFIu+IJExMEgdoRnijKNPYscsoytaKe1WYU3lmeoO8HI+9QVd7B2FeipU+TMDV37eaPp7CvBrqzWuc04AHCCRenfvA+sIGz/AGhsbVfSq0HC49zL1MhwN0kTdMEZaSudHwUsjfa+joz858EumaqjZycSIRDLKqFvTqzaCryFM/VT2HpF/EOLKdKq1sGaj7rQBpABJJ3fstrjIxKUfZasrA4tMiSAdCRgSN4071IMAoabQAIEAAAAZADIBPvykY6JGvgSdE2hVJxOvkhra/ANH3jHYMT9O1TMKlaJewo1ffvmUJtBuF8DE4Hnv7fRSAyDOUHxQr6hLXNGbhh+rMeIVc8fKLHjKmYm3h/xHc0kqtuJcSRikuT88fRv+GXs2gKcCqno9toWqgKgF0yWubuc3MDhiCOatAVU04umWp2rRI0qQFQtKeChZDMjZQpXxTN1znOOG8EkYIOjs+0OxdhzIyWg2lTALnSBI+Y6YQsm2hVrPLDWc4D5rpuME4gF3zOPARzWyDtGjxpdoumV2UY+JUDn6NYBM9maMFoe/EgtByaAS48xombJ2IymOqACdY63bM+JJVoLN7JJ54CITI1SlEptuUarqFQU2TLcs3HEaenBecuvgkEkEHEHQ6yDkvZBZ8Mu6exYTpjsgttN5owe28Y/FJBPcAmEi03RlSah4pGoWC84NAGqJrVRTHXw3bydw4rPW6s+q7EQNG7vqUraRXlmsfXZpdmW5tpeAIBa0C6Pmhoi8B95aezbLDOtN4e8wf7rzOxWEhwLHEPBzbmDzC3Ox9v2lgIfdqBwgk4OPhEorIl2VwzX+Rc/DLjj78lYUaHv3CAstvH3mub2Bw/04+CtLDaWOdAe09vnqO1HlZo5qtHbLZwXzo3zRodLeI9EqFIQY3+SiJuvIP3hPaM1uwxqJwvMyc8r/jRHTPWA/N6yjXNxQVjxqnhj3gI+FfLsxoiGaTmSkc04YoEIn2YHRVNr2o6l1adM1KkGGiYA3ugTHBXhdghaVldeL2wJEG8NOXYEU9Aa9Ga/2htjzAuM5M+pKdsvorMufJJJJ5k4laEbPAMkyT2IqizCE7mktCKHsGs2xmCOqMEaIGDRASqVA0IZ1RV7ZZpBZepWNgKCys1Kdaa4a0uOQE9yR90N/IM6peqnc0Xe04u9B2IsFV1jBuzq4yeZxKLbW0b1na7hzPonkhUwymMHTlB8lUNtQLgJJg4Q13mRCtaODXSZMHlloFU1XddvvRSHbJI7bMHmKN4ZzMTIBOEbykrdjGuAJAJjMpLN8WP0Xc5ezzb7ObZD61L8QbUHZ1Xf9q3YK8o6KWz4dsonRxNM/wBYw/1AL1MOXM8uPHJfs3+O7gTNKeHKBrk8OWSy8H2kxpulwmJwzx5KmtW0BSPyxLZ7ZicswFe2rFp4Yqm2lY21BDuwjMe/Ra8MtCxlwnZabPqi6JMkics+zeFZB2Cx1K1n4wpH8I7Yzw79VqaFXDE4LQ0aX7DGqq6SWC/RLmmHNEgxOGo96omttJrIvG6HYiAHPI/EGzAadCTjuQFt2+0ktaC5kQb8Amd13JVuaj9i030eZ7Y2S50kl17R0Eqia2oXXXwCPwzLhv4L1G30WvBuzG45jhxWSpbCea7iB1eqLzsADjgCq3IyuLboh2bs4gYCB3fVaOwWUDMeMqwo7GZTDQ5155ya3AdpR1Kwtb1nQOA071VysuWJ/ZyzUQjKOy2EyWid6YbhIDHdbdn37uaLs1cTBwduOvLerYNMryQcQa07cpUCGOkDfHV70rbWD2B9M3rvWEbtfBQV6N8EFsgql/ldWi6aDiB+E/L3aL0EIRSOHOUmzSbMIJc4YghvqVYAKo6POIpm+26bxwzw4HdmrJ9rA074CzZM2OLf6kaIYckl+LOVc1xhUFS3A5A9ia21jcffalXkYn+4Z+PlX7Seo+BK7/G7kPVqh28YYYIdlJ04EO7IPgZ8FbGeOXTRXLHkj2mWZqSnmGjimUmXRjmh69fVGrEuiOrWkqSzU5KGAkqwpG6OJTy0hVthIOgyCrdpVpLWbzMDEkNxgDnHii6tS6FW2R99zn78AfyjceJk9yWC+xpP6JnA69UfhBxPMjLkFKx8YYAbgm1MQu2fPiiANDopu5Kpq1OsOfmrKsYpnsVQ75uz1COP7JMvaNTqhJDU3YJKuh7MVsr7LLTg+tUp0ACHZ33CCDkIbp+Jb0U6IyLqnGYb4KLaEuxcS7yHKcB3dqhs5wE+Jnxkrj5ZvJto6cIKPTC6oYWm6Gg8CT6lCByPs8nfCHGzam7vIWacG+kWxkl2RHFVNZpxE4jerx1jcM4Q9TZoJknwVmKEl2hJtPoy9ssRc5rwYewyCPIjUIyrb3Cm44AAEk6wM4V43YjNZPb9ELtXosK9J1Ivu0zoxsPiZg1J3q9qVUh8c+PZnHvuuZGVTqgkzjm08JAK7Wp3ao60te2f6mkCO5w7lc1OjD3UBRL2XQ5pDyyX9RwdnhjAiZ7FeDZzDWp1LzW3A6GNpYEubdBm9OAlZuGy/wCWNGJtluYx1xxxwdMicmwI0zk8kNaHj4ha0ktkcMRr4rc2johZKpJqgPLsy6mJ74nLDNNPQOyECHVByqHu6wKjxX9i/OvRQ7Ll9Wbsw0Cd0T9VmNu7drvtZs7BdBqBjA4RN4hofO4nEcF65U6P03UvhNeWNgN/w7odA0vGe/PFVts+zazVajKjzWvsADS2pEXTIPy5ymjhaQsvIiUNm2CbIR8R4qPcL0xAPIE6ce5MtNrbdM55gk4zzR/Sq30qRGFSq5v5gMNZhuAQWz+mdgbHxaVEHjUa89zylSXLQzy/p2T0bPUDA6oxwmS0yBIiZIzHcnUxfwiMJJdl2BX9l29Za4ijXYCREEg+vko29GCXTUPxBoGdXvxxWjNlyZFV6KcMcUHdb/v+ijNQBwaHuedzf2RFbAfKBzKKfshzTFOk4YnEg+yg7R0frVCb7rjRjjmeACy8ZGrnF/Y9tQHC8BwCRb+HHsURDaDTcYSNTmT9Vnj09Yx5aQ9h/M36SikB0aoUSnCmq2z9JL4FwOf+mm4+iObaqrmmKL50kR5wrUkUydDnkjPEINxLjonN+PONF4E8D5FTmg/MMcP6Suj4+etSOfnwJ7ido0o0RFIYlxyXaNnMZHmUBtO2kC60GBmYW38nSMf4rYJtnaBPUZ8zzdb6nsHop7MPhtDQNNyz2yGG0VDXaLwHVp4wAAcXcST4QtZQoOA67fEFWyqKoqjcnYg6V1rMc8FI9kwAETSsBPykcjgVRKaj2XKLfRBan9UBVVT5vfNXFqsFT8J7MVW1LI8OMtdkNCmhKPsWcX6JmVcMUlExroyPcuo6IVFh6SULS7/eOnc4P9MFp7NaGwOsOxpHokkuVwR0ObLCyVozdeHKPIBGXkklKoF2CVwobqSSgyJGtT7qSSg5DWpPI6pA5glUm0OjteqZ/iA3lSHmSkkgBtoqX9AbSTItpHKiz6qWj0MtjctovH/1M+q6khxXoW2WFm2Fbm528O/VZ2HycFe2Ftdv+8qsdyplv/eQkkl4INsyPSL7Nza6rn1bVUDScGNADQNBGuGpVQPsSof8+p3NXUk6VKkB7HM+xOjpXq9zVd7N+z+rQwo2+0tG6QR/lMhJJEBorJZLUzO1l/66NPzbCtaNZ0de67+mPUpJJaCR1Wg5NaOQCGbYWAzdE74E966kiQlDEoSSRAK6u3UkkyFJKdCVN/ApJKtydjUqIf4S7kAOQAUbmpJJ07FaIn05QlHYD3Okvhu4ZpJJMivseDroMGy6jPkqHk7FPZWqN+doPEH0SSVVV0Nd9hDXNOKSSSNsl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8666" name="Picture 10" descr="http://teacherpop.org/wp-content/uploads/2013/02/Andy.Canales.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981200"/>
            <a:ext cx="2760972" cy="1840648"/>
          </a:xfrm>
          <a:prstGeom prst="rect">
            <a:avLst/>
          </a:prstGeom>
          <a:noFill/>
          <a:ln w="57150" cmpd="sng">
            <a:solidFill>
              <a:srgbClr val="4F81BD"/>
            </a:solidFill>
          </a:ln>
          <a:extLst>
            <a:ext uri="{909E8E84-426E-40dd-AFC4-6F175D3DCCD1}">
              <a14:hiddenFill xmlns:a14="http://schemas.microsoft.com/office/drawing/2010/main" xmlns="">
                <a:solidFill>
                  <a:srgbClr val="FFFFFF"/>
                </a:solidFill>
              </a14:hiddenFill>
            </a:ext>
          </a:extLst>
        </p:spPr>
      </p:pic>
      <p:pic>
        <p:nvPicPr>
          <p:cNvPr id="198670" name="Picture 14" descr="http://ecologyofeducation.net/wsite/wp-content/uploads/2011/07/classroom_3student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76600" y="4191000"/>
            <a:ext cx="2176775" cy="2039913"/>
          </a:xfrm>
          <a:prstGeom prst="rect">
            <a:avLst/>
          </a:prstGeom>
          <a:noFill/>
          <a:ln w="57150" cmpd="sng">
            <a:solidFill>
              <a:srgbClr val="4F81BD"/>
            </a:solidFill>
          </a:ln>
          <a:extLst>
            <a:ext uri="{909E8E84-426E-40dd-AFC4-6F175D3DCCD1}">
              <a14:hiddenFill xmlns:a14="http://schemas.microsoft.com/office/drawing/2010/main" xmlns="">
                <a:solidFill>
                  <a:srgbClr val="FFFFFF"/>
                </a:solidFill>
              </a14:hiddenFill>
            </a:ext>
          </a:extLst>
        </p:spPr>
      </p:pic>
      <p:pic>
        <p:nvPicPr>
          <p:cNvPr id="198672" name="Picture 16" descr="http://www.wilkes.edu/Images/academics/pharmacy/PharmClassroom_A_300px.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91200" y="2362200"/>
            <a:ext cx="2495632" cy="1905000"/>
          </a:xfrm>
          <a:prstGeom prst="rect">
            <a:avLst/>
          </a:prstGeom>
          <a:noFill/>
          <a:ln w="57150" cmpd="sng">
            <a:solidFill>
              <a:srgbClr val="4F81BD"/>
            </a:solidFill>
          </a:ln>
          <a:extLst>
            <a:ext uri="{909E8E84-426E-40dd-AFC4-6F175D3DCCD1}">
              <a14:hiddenFill xmlns:a14="http://schemas.microsoft.com/office/drawing/2010/main" xmlns="">
                <a:solidFill>
                  <a:srgbClr val="FFFFFF"/>
                </a:solidFill>
              </a14:hiddenFill>
            </a:ext>
          </a:extLst>
        </p:spPr>
      </p:pic>
      <p:grpSp>
        <p:nvGrpSpPr>
          <p:cNvPr id="14" name="Group 13"/>
          <p:cNvGrpSpPr/>
          <p:nvPr/>
        </p:nvGrpSpPr>
        <p:grpSpPr>
          <a:xfrm>
            <a:off x="8026730" y="0"/>
            <a:ext cx="1084502" cy="1271758"/>
            <a:chOff x="3106502" y="479809"/>
            <a:chExt cx="1389302" cy="1653488"/>
          </a:xfrm>
        </p:grpSpPr>
        <p:sp>
          <p:nvSpPr>
            <p:cNvPr id="15" name="Freeform 14"/>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11256712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349892" cy="4572000"/>
          </a:xfrm>
        </p:spPr>
        <p:txBody>
          <a:bodyPr>
            <a:normAutofit/>
          </a:bodyPr>
          <a:lstStyle/>
          <a:p>
            <a:pPr marL="114300" indent="0">
              <a:buClr>
                <a:srgbClr val="003399"/>
              </a:buClr>
              <a:buNone/>
            </a:pPr>
            <a:r>
              <a:rPr lang="en-US" sz="2800" b="1" dirty="0" smtClean="0"/>
              <a:t>Meet to review/determine overall effectiveness and efficiency of strategies:</a:t>
            </a:r>
          </a:p>
          <a:p>
            <a:pPr lvl="1">
              <a:spcAft>
                <a:spcPts val="600"/>
              </a:spcAft>
              <a:buClr>
                <a:srgbClr val="003399"/>
              </a:buClr>
            </a:pPr>
            <a:r>
              <a:rPr lang="en-US" sz="2800" dirty="0" smtClean="0"/>
              <a:t>Data-decision rules for student selection</a:t>
            </a:r>
          </a:p>
          <a:p>
            <a:pPr lvl="1">
              <a:spcAft>
                <a:spcPts val="600"/>
              </a:spcAft>
              <a:buClr>
                <a:srgbClr val="003399"/>
              </a:buClr>
            </a:pPr>
            <a:r>
              <a:rPr lang="en-US" sz="2800" dirty="0" smtClean="0"/>
              <a:t>Interventions available</a:t>
            </a:r>
          </a:p>
          <a:p>
            <a:pPr lvl="1">
              <a:spcAft>
                <a:spcPts val="600"/>
              </a:spcAft>
              <a:buClr>
                <a:srgbClr val="003399"/>
              </a:buClr>
            </a:pPr>
            <a:r>
              <a:rPr lang="en-US" sz="2800" dirty="0" smtClean="0"/>
              <a:t>Fidelity of implementation</a:t>
            </a:r>
          </a:p>
          <a:p>
            <a:pPr lvl="1">
              <a:spcAft>
                <a:spcPts val="600"/>
              </a:spcAft>
              <a:buClr>
                <a:srgbClr val="003399"/>
              </a:buClr>
            </a:pPr>
            <a:r>
              <a:rPr lang="en-US" sz="2800" dirty="0" smtClean="0"/>
              <a:t>(On-going) support for implementers</a:t>
            </a:r>
          </a:p>
          <a:p>
            <a:pPr lvl="1">
              <a:spcAft>
                <a:spcPts val="600"/>
              </a:spcAft>
              <a:buClr>
                <a:srgbClr val="003399"/>
              </a:buClr>
            </a:pPr>
            <a:r>
              <a:rPr lang="en-US" sz="2800" dirty="0" smtClean="0"/>
              <a:t>Evaluation/data sharing</a:t>
            </a:r>
            <a:endParaRPr lang="en-US" sz="2800" dirty="0"/>
          </a:p>
        </p:txBody>
      </p:sp>
      <p:sp>
        <p:nvSpPr>
          <p:cNvPr id="8" name="Title 1"/>
          <p:cNvSpPr txBox="1">
            <a:spLocks/>
          </p:cNvSpPr>
          <p:nvPr/>
        </p:nvSpPr>
        <p:spPr>
          <a:xfrm>
            <a:off x="304800" y="304800"/>
            <a:ext cx="8534400" cy="9144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latin typeface="Trebuchet MS" panose="020B0603020202020204" pitchFamily="34" charset="0"/>
              </a:rPr>
              <a:t> Monitoring (Annually)</a:t>
            </a:r>
            <a:endParaRPr lang="en-US" sz="3200" b="1" dirty="0">
              <a:latin typeface="Trebuchet MS" panose="020B0603020202020204" pitchFamily="34" charset="0"/>
            </a:endParaRPr>
          </a:p>
        </p:txBody>
      </p:sp>
      <p:grpSp>
        <p:nvGrpSpPr>
          <p:cNvPr id="9" name="Group 8"/>
          <p:cNvGrpSpPr/>
          <p:nvPr/>
        </p:nvGrpSpPr>
        <p:grpSpPr>
          <a:xfrm>
            <a:off x="7696200" y="2907"/>
            <a:ext cx="1084502" cy="1271758"/>
            <a:chOff x="3106502" y="479809"/>
            <a:chExt cx="1389302" cy="1653488"/>
          </a:xfrm>
        </p:grpSpPr>
        <p:sp>
          <p:nvSpPr>
            <p:cNvPr id="10" name="Freeform 9"/>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19822208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848" y="1455126"/>
            <a:ext cx="7349892" cy="4572000"/>
          </a:xfrm>
        </p:spPr>
        <p:txBody>
          <a:bodyPr>
            <a:noAutofit/>
          </a:bodyPr>
          <a:lstStyle/>
          <a:p>
            <a:pPr>
              <a:buClr>
                <a:srgbClr val="003399"/>
              </a:buClr>
            </a:pPr>
            <a:r>
              <a:rPr lang="en-US" sz="2400" b="1" dirty="0" smtClean="0"/>
              <a:t>Per intervention </a:t>
            </a:r>
            <a:r>
              <a:rPr lang="en-US" sz="2400" dirty="0" smtClean="0"/>
              <a:t>determine</a:t>
            </a:r>
            <a:r>
              <a:rPr lang="en-US" sz="2400" b="1" dirty="0" smtClean="0"/>
              <a:t>: </a:t>
            </a:r>
          </a:p>
          <a:p>
            <a:pPr lvl="1">
              <a:buClr>
                <a:srgbClr val="003399"/>
              </a:buClr>
              <a:buFont typeface="Arial"/>
              <a:buChar char="•"/>
            </a:pPr>
            <a:r>
              <a:rPr lang="en-US" sz="2400" dirty="0"/>
              <a:t>Types of student progress data used </a:t>
            </a:r>
          </a:p>
          <a:p>
            <a:pPr lvl="1">
              <a:buClr>
                <a:srgbClr val="003399"/>
              </a:buClr>
              <a:buFont typeface="Arial"/>
              <a:buChar char="•"/>
            </a:pPr>
            <a:r>
              <a:rPr lang="en-US" sz="2400" dirty="0"/>
              <a:t>Rules of </a:t>
            </a:r>
            <a:r>
              <a:rPr lang="en-US" sz="2400" dirty="0" smtClean="0"/>
              <a:t>effectiveness (ON)</a:t>
            </a:r>
            <a:endParaRPr lang="en-US" sz="2400" dirty="0"/>
          </a:p>
          <a:p>
            <a:pPr lvl="1">
              <a:buClr>
                <a:srgbClr val="003399"/>
              </a:buClr>
              <a:buFont typeface="Arial"/>
              <a:buChar char="•"/>
            </a:pPr>
            <a:r>
              <a:rPr lang="en-US" sz="2400" dirty="0"/>
              <a:t>Rules for intervention fading &amp; </a:t>
            </a:r>
            <a:r>
              <a:rPr lang="en-US" sz="2400" dirty="0" smtClean="0"/>
              <a:t>transition (OUT)</a:t>
            </a:r>
          </a:p>
          <a:p>
            <a:pPr lvl="1">
              <a:buClr>
                <a:srgbClr val="003399"/>
              </a:buClr>
              <a:buFont typeface="Arial"/>
              <a:buChar char="•"/>
            </a:pPr>
            <a:endParaRPr lang="en-US" sz="1400" dirty="0" smtClean="0"/>
          </a:p>
          <a:p>
            <a:pPr>
              <a:buClr>
                <a:srgbClr val="003399"/>
              </a:buClr>
            </a:pPr>
            <a:r>
              <a:rPr lang="en-US" sz="2400" dirty="0" smtClean="0"/>
              <a:t>Identify how </a:t>
            </a:r>
            <a:r>
              <a:rPr lang="en-US" sz="2400" b="1" dirty="0" smtClean="0"/>
              <a:t>student progress data </a:t>
            </a:r>
            <a:r>
              <a:rPr lang="en-US" sz="2400" dirty="0" smtClean="0"/>
              <a:t>will be recorded and brought to system meeting</a:t>
            </a:r>
          </a:p>
          <a:p>
            <a:pPr>
              <a:buClr>
                <a:srgbClr val="003399"/>
              </a:buClr>
            </a:pPr>
            <a:endParaRPr lang="en-US" sz="1400" dirty="0" smtClean="0"/>
          </a:p>
          <a:p>
            <a:pPr>
              <a:buClr>
                <a:srgbClr val="003399"/>
              </a:buClr>
            </a:pPr>
            <a:r>
              <a:rPr lang="en-US" sz="2400" dirty="0"/>
              <a:t>Develop system to monitor </a:t>
            </a:r>
            <a:r>
              <a:rPr lang="en-US" sz="2400" b="1" dirty="0"/>
              <a:t>overall intervention </a:t>
            </a:r>
            <a:r>
              <a:rPr lang="en-US" sz="2400" b="1" dirty="0" smtClean="0"/>
              <a:t>effectiveness</a:t>
            </a:r>
          </a:p>
          <a:p>
            <a:pPr>
              <a:buClr>
                <a:srgbClr val="003399"/>
              </a:buClr>
            </a:pPr>
            <a:endParaRPr lang="en-US" sz="1400" dirty="0"/>
          </a:p>
          <a:p>
            <a:pPr>
              <a:buClr>
                <a:srgbClr val="003399"/>
              </a:buClr>
            </a:pPr>
            <a:r>
              <a:rPr lang="en-US" sz="2400" dirty="0" smtClean="0"/>
              <a:t>Based on data </a:t>
            </a:r>
            <a:r>
              <a:rPr lang="en-US" sz="2400" b="1" dirty="0" smtClean="0"/>
              <a:t>identify gaps </a:t>
            </a:r>
            <a:r>
              <a:rPr lang="en-US" sz="2400" dirty="0" smtClean="0"/>
              <a:t>in types of interventions needed to support student body</a:t>
            </a:r>
            <a:endParaRPr lang="en-US" sz="2400" dirty="0"/>
          </a:p>
        </p:txBody>
      </p:sp>
      <p:sp>
        <p:nvSpPr>
          <p:cNvPr id="8" name="Title 1"/>
          <p:cNvSpPr txBox="1">
            <a:spLocks/>
          </p:cNvSpPr>
          <p:nvPr/>
        </p:nvSpPr>
        <p:spPr>
          <a:xfrm>
            <a:off x="304800" y="304800"/>
            <a:ext cx="8534400" cy="8382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latin typeface="Trebuchet MS" panose="020B0603020202020204" pitchFamily="34" charset="0"/>
              </a:rPr>
              <a:t>Monitoring (On-Going, Big Picture)</a:t>
            </a:r>
            <a:endParaRPr lang="en-US" sz="3200" b="1" dirty="0">
              <a:latin typeface="Trebuchet MS" panose="020B0603020202020204" pitchFamily="34" charset="0"/>
            </a:endParaRPr>
          </a:p>
        </p:txBody>
      </p:sp>
      <p:grpSp>
        <p:nvGrpSpPr>
          <p:cNvPr id="9" name="Group 8"/>
          <p:cNvGrpSpPr/>
          <p:nvPr/>
        </p:nvGrpSpPr>
        <p:grpSpPr>
          <a:xfrm>
            <a:off x="7696200" y="2907"/>
            <a:ext cx="1084502" cy="1271758"/>
            <a:chOff x="3106502" y="479809"/>
            <a:chExt cx="1389302" cy="1653488"/>
          </a:xfrm>
        </p:grpSpPr>
        <p:sp>
          <p:nvSpPr>
            <p:cNvPr id="10" name="Freeform 9"/>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36728708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7391400" cy="4800600"/>
          </a:xfrm>
        </p:spPr>
        <p:txBody>
          <a:bodyPr>
            <a:normAutofit lnSpcReduction="10000"/>
          </a:bodyPr>
          <a:lstStyle/>
          <a:p>
            <a:pPr marL="114300" indent="0">
              <a:buNone/>
            </a:pPr>
            <a:r>
              <a:rPr lang="en-US" sz="2400" dirty="0" smtClean="0"/>
              <a:t>Based on data sources identified to monitor progress for a given intervention, the team will define how they measure student success (ON).  </a:t>
            </a:r>
          </a:p>
          <a:p>
            <a:endParaRPr lang="en-US" sz="2400" dirty="0"/>
          </a:p>
          <a:p>
            <a:pPr lvl="1"/>
            <a:r>
              <a:rPr lang="en-US" sz="2400" dirty="0" smtClean="0"/>
              <a:t>Example ON Rule for</a:t>
            </a:r>
            <a:r>
              <a:rPr lang="en-US" sz="2400" i="1" dirty="0" smtClean="0"/>
              <a:t> Check-in Check-out</a:t>
            </a:r>
            <a:r>
              <a:rPr lang="en-US" sz="2400" dirty="0" smtClean="0"/>
              <a:t>:</a:t>
            </a:r>
          </a:p>
          <a:p>
            <a:pPr lvl="2"/>
            <a:r>
              <a:rPr lang="en-US" sz="2400" dirty="0" smtClean="0">
                <a:solidFill>
                  <a:srgbClr val="465E9C"/>
                </a:solidFill>
              </a:rPr>
              <a:t>After </a:t>
            </a:r>
            <a:r>
              <a:rPr lang="en-US" sz="2400" u="sng" dirty="0" smtClean="0">
                <a:solidFill>
                  <a:srgbClr val="465E9C"/>
                </a:solidFill>
              </a:rPr>
              <a:t>4 weeks</a:t>
            </a:r>
            <a:r>
              <a:rPr lang="en-US" sz="2400" dirty="0" smtClean="0">
                <a:solidFill>
                  <a:srgbClr val="465E9C"/>
                </a:solidFill>
              </a:rPr>
              <a:t>, student has earned </a:t>
            </a:r>
            <a:r>
              <a:rPr lang="en-US" sz="2400" u="sng" dirty="0" smtClean="0">
                <a:solidFill>
                  <a:srgbClr val="465E9C"/>
                </a:solidFill>
              </a:rPr>
              <a:t>80% or more of their Daily Progress Report (DPR) points</a:t>
            </a:r>
            <a:r>
              <a:rPr lang="en-US" sz="2400" dirty="0" smtClean="0">
                <a:solidFill>
                  <a:srgbClr val="465E9C"/>
                </a:solidFill>
              </a:rPr>
              <a:t>.  </a:t>
            </a:r>
            <a:endParaRPr lang="en-US" sz="2400" dirty="0">
              <a:solidFill>
                <a:srgbClr val="465E9C"/>
              </a:solidFill>
            </a:endParaRPr>
          </a:p>
          <a:p>
            <a:endParaRPr lang="en-US" sz="2400" dirty="0"/>
          </a:p>
          <a:p>
            <a:pPr lvl="1"/>
            <a:r>
              <a:rPr lang="en-US" sz="2400" dirty="0"/>
              <a:t>Example ON Rule for</a:t>
            </a:r>
            <a:r>
              <a:rPr lang="en-US" sz="2400" i="1" dirty="0"/>
              <a:t> </a:t>
            </a:r>
            <a:r>
              <a:rPr lang="en-US" sz="2400" i="1" dirty="0" smtClean="0"/>
              <a:t>to Anger Management Group</a:t>
            </a:r>
            <a:r>
              <a:rPr lang="en-US" sz="2400" dirty="0" smtClean="0"/>
              <a:t>: </a:t>
            </a:r>
          </a:p>
          <a:p>
            <a:pPr lvl="2"/>
            <a:r>
              <a:rPr lang="en-US" sz="2400" dirty="0" smtClean="0">
                <a:solidFill>
                  <a:srgbClr val="465E9C"/>
                </a:solidFill>
              </a:rPr>
              <a:t>After </a:t>
            </a:r>
            <a:r>
              <a:rPr lang="en-US" sz="2400" u="sng" dirty="0" smtClean="0">
                <a:solidFill>
                  <a:srgbClr val="465E9C"/>
                </a:solidFill>
              </a:rPr>
              <a:t>4 weeks</a:t>
            </a:r>
            <a:r>
              <a:rPr lang="en-US" sz="2400" dirty="0" smtClean="0">
                <a:solidFill>
                  <a:srgbClr val="465E9C"/>
                </a:solidFill>
              </a:rPr>
              <a:t>, student has </a:t>
            </a:r>
            <a:r>
              <a:rPr lang="en-US" sz="2400" u="sng" dirty="0" smtClean="0">
                <a:solidFill>
                  <a:srgbClr val="465E9C"/>
                </a:solidFill>
              </a:rPr>
              <a:t>no major office discipline referrals for  aggression </a:t>
            </a:r>
            <a:r>
              <a:rPr lang="en-US" sz="2400" dirty="0" smtClean="0">
                <a:solidFill>
                  <a:srgbClr val="465E9C"/>
                </a:solidFill>
              </a:rPr>
              <a:t>related behaviors (e.g., fighting, offensive touching).   </a:t>
            </a:r>
          </a:p>
        </p:txBody>
      </p:sp>
      <p:sp>
        <p:nvSpPr>
          <p:cNvPr id="10" name="Title 1"/>
          <p:cNvSpPr>
            <a:spLocks noGrp="1"/>
          </p:cNvSpPr>
          <p:nvPr>
            <p:ph type="title"/>
          </p:nvPr>
        </p:nvSpPr>
        <p:spPr>
          <a:xfrm>
            <a:off x="44604" y="181277"/>
            <a:ext cx="8991600" cy="1143000"/>
          </a:xfrm>
          <a:solidFill>
            <a:schemeClr val="bg2">
              <a:lumMod val="90000"/>
            </a:schemeClr>
          </a:solidFill>
          <a:ln w="28575">
            <a:solidFill>
              <a:schemeClr val="tx1"/>
            </a:solidFill>
          </a:ln>
        </p:spPr>
        <p:txBody>
          <a:bodyPr/>
          <a:lstStyle/>
          <a:p>
            <a:r>
              <a:rPr lang="en-US" sz="2400" b="1" i="1" dirty="0" smtClean="0">
                <a:latin typeface="Trebuchet MS" panose="020B0603020202020204" pitchFamily="34" charset="0"/>
              </a:rPr>
              <a:t>Monitoring (On-Going)</a:t>
            </a:r>
            <a:r>
              <a:rPr lang="en-US" sz="2800" b="1" dirty="0">
                <a:latin typeface="Trebuchet MS" panose="020B0603020202020204" pitchFamily="34" charset="0"/>
              </a:rPr>
              <a:t/>
            </a:r>
            <a:br>
              <a:rPr lang="en-US" sz="2800" b="1" dirty="0">
                <a:latin typeface="Trebuchet MS" panose="020B0603020202020204" pitchFamily="34" charset="0"/>
              </a:rPr>
            </a:br>
            <a:r>
              <a:rPr lang="en-US" sz="2400" b="1" dirty="0">
                <a:latin typeface="Trebuchet MS" panose="020B0603020202020204" pitchFamily="34" charset="0"/>
              </a:rPr>
              <a:t>     </a:t>
            </a:r>
            <a:r>
              <a:rPr lang="en-US" sz="2800" b="1" dirty="0">
                <a:latin typeface="Trebuchet MS" panose="020B0603020202020204" pitchFamily="34" charset="0"/>
              </a:rPr>
              <a:t>Intervention Tracking Tool </a:t>
            </a:r>
            <a:r>
              <a:rPr lang="en-US" sz="2800" b="1" dirty="0" smtClean="0">
                <a:latin typeface="Trebuchet MS" panose="020B0603020202020204" pitchFamily="34" charset="0"/>
              </a:rPr>
              <a:t>&amp; </a:t>
            </a:r>
            <a:r>
              <a:rPr lang="en-US" sz="2800" b="1" dirty="0">
                <a:latin typeface="Trebuchet MS" panose="020B0603020202020204" pitchFamily="34" charset="0"/>
              </a:rPr>
              <a:t>Effectiveness Monitoring </a:t>
            </a:r>
          </a:p>
        </p:txBody>
      </p:sp>
      <p:grpSp>
        <p:nvGrpSpPr>
          <p:cNvPr id="8" name="Group 7"/>
          <p:cNvGrpSpPr/>
          <p:nvPr/>
        </p:nvGrpSpPr>
        <p:grpSpPr>
          <a:xfrm>
            <a:off x="7824518" y="5586242"/>
            <a:ext cx="1084502" cy="1271758"/>
            <a:chOff x="3106502" y="479809"/>
            <a:chExt cx="1389302" cy="1653488"/>
          </a:xfrm>
        </p:grpSpPr>
        <p:sp>
          <p:nvSpPr>
            <p:cNvPr id="9" name="Freeform 8"/>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14990206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a:solidFill>
            <a:schemeClr val="bg2">
              <a:lumMod val="90000"/>
            </a:schemeClr>
          </a:solidFill>
          <a:ln w="28575">
            <a:solidFill>
              <a:schemeClr val="tx1"/>
            </a:solidFill>
          </a:ln>
        </p:spPr>
        <p:txBody>
          <a:bodyPr/>
          <a:lstStyle/>
          <a:p>
            <a:r>
              <a:rPr lang="en-US" sz="2400" b="1" i="1" dirty="0" smtClean="0">
                <a:latin typeface="Trebuchet MS" panose="020B0603020202020204" pitchFamily="34" charset="0"/>
              </a:rPr>
              <a:t>Monitoring at the SYSTEMS LEVEL</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smtClean="0">
                <a:latin typeface="Trebuchet MS" panose="020B0603020202020204" pitchFamily="34" charset="0"/>
              </a:rPr>
              <a:t>     Overall Intervention </a:t>
            </a:r>
            <a:r>
              <a:rPr lang="en-US" sz="3200" b="1" dirty="0">
                <a:latin typeface="Trebuchet MS" panose="020B0603020202020204" pitchFamily="34" charset="0"/>
              </a:rPr>
              <a:t>E</a:t>
            </a:r>
            <a:r>
              <a:rPr lang="en-US" sz="3200" b="1" dirty="0" smtClean="0">
                <a:latin typeface="Trebuchet MS" panose="020B0603020202020204" pitchFamily="34" charset="0"/>
              </a:rPr>
              <a:t>ffectiveness</a:t>
            </a:r>
            <a:endParaRPr lang="en-US" sz="3200" b="1" dirty="0">
              <a:latin typeface="Trebuchet MS" panose="020B0603020202020204" pitchFamily="34" charset="0"/>
            </a:endParaRPr>
          </a:p>
        </p:txBody>
      </p:sp>
      <p:sp>
        <p:nvSpPr>
          <p:cNvPr id="3" name="Content Placeholder 2"/>
          <p:cNvSpPr>
            <a:spLocks noGrp="1"/>
          </p:cNvSpPr>
          <p:nvPr>
            <p:ph idx="1"/>
          </p:nvPr>
        </p:nvSpPr>
        <p:spPr>
          <a:xfrm>
            <a:off x="609600" y="1676400"/>
            <a:ext cx="7010400" cy="4800600"/>
          </a:xfrm>
        </p:spPr>
        <p:txBody>
          <a:bodyPr>
            <a:normAutofit/>
          </a:bodyPr>
          <a:lstStyle/>
          <a:p>
            <a:endParaRPr lang="en-US" dirty="0" smtClean="0"/>
          </a:p>
          <a:p>
            <a:pPr marL="114300" indent="0">
              <a:buNone/>
            </a:pPr>
            <a:r>
              <a:rPr lang="en-US" sz="2400" dirty="0"/>
              <a:t>For each intervention </a:t>
            </a:r>
            <a:r>
              <a:rPr lang="en-US" sz="2400" u="sng" dirty="0"/>
              <a:t>a plan for progress monitoring </a:t>
            </a:r>
            <a:r>
              <a:rPr lang="en-US" sz="2400" dirty="0"/>
              <a:t>will be established.  As part of a system conversation, the team will collect and summarize intervention data to assess overall response.  </a:t>
            </a:r>
          </a:p>
          <a:p>
            <a:pPr lvl="0"/>
            <a:endParaRPr lang="en-US" sz="2400" dirty="0" smtClean="0"/>
          </a:p>
          <a:p>
            <a:pPr marL="411480" lvl="1" indent="0">
              <a:buNone/>
            </a:pPr>
            <a:r>
              <a:rPr lang="en-US" sz="2400" i="1" dirty="0" smtClean="0">
                <a:solidFill>
                  <a:srgbClr val="465E9C"/>
                </a:solidFill>
              </a:rPr>
              <a:t>Example: If after a month, </a:t>
            </a:r>
            <a:r>
              <a:rPr lang="en-US" sz="2400" b="1" i="1" dirty="0" smtClean="0">
                <a:solidFill>
                  <a:srgbClr val="465E9C"/>
                </a:solidFill>
              </a:rPr>
              <a:t>less </a:t>
            </a:r>
            <a:r>
              <a:rPr lang="en-US" sz="2400" b="1" i="1" dirty="0">
                <a:solidFill>
                  <a:srgbClr val="465E9C"/>
                </a:solidFill>
              </a:rPr>
              <a:t>than 70% of students are responding to </a:t>
            </a:r>
            <a:r>
              <a:rPr lang="en-US" sz="2400" b="1" i="1" dirty="0" smtClean="0">
                <a:solidFill>
                  <a:srgbClr val="465E9C"/>
                </a:solidFill>
              </a:rPr>
              <a:t>an </a:t>
            </a:r>
            <a:r>
              <a:rPr lang="en-US" sz="2400" b="1" i="1" dirty="0">
                <a:solidFill>
                  <a:srgbClr val="465E9C"/>
                </a:solidFill>
              </a:rPr>
              <a:t>interventions</a:t>
            </a:r>
            <a:r>
              <a:rPr lang="en-US" sz="2400" i="1" dirty="0">
                <a:solidFill>
                  <a:srgbClr val="465E9C"/>
                </a:solidFill>
              </a:rPr>
              <a:t>, the Tier 2 </a:t>
            </a:r>
            <a:r>
              <a:rPr lang="en-US" sz="2400" i="1" dirty="0" smtClean="0">
                <a:solidFill>
                  <a:srgbClr val="465E9C"/>
                </a:solidFill>
              </a:rPr>
              <a:t>Team </a:t>
            </a:r>
            <a:r>
              <a:rPr lang="en-US" sz="2400" i="1" dirty="0">
                <a:solidFill>
                  <a:srgbClr val="465E9C"/>
                </a:solidFill>
              </a:rPr>
              <a:t>should </a:t>
            </a:r>
            <a:r>
              <a:rPr lang="en-US" sz="2400" i="1" dirty="0" smtClean="0">
                <a:solidFill>
                  <a:srgbClr val="465E9C"/>
                </a:solidFill>
              </a:rPr>
              <a:t>have a systems conversation to review </a:t>
            </a:r>
            <a:r>
              <a:rPr lang="en-US" sz="2400" i="1" dirty="0">
                <a:solidFill>
                  <a:srgbClr val="465E9C"/>
                </a:solidFill>
              </a:rPr>
              <a:t>the</a:t>
            </a:r>
            <a:r>
              <a:rPr lang="en-US" sz="2400" b="1" i="1" dirty="0">
                <a:solidFill>
                  <a:srgbClr val="465E9C"/>
                </a:solidFill>
              </a:rPr>
              <a:t> fidelity </a:t>
            </a:r>
            <a:r>
              <a:rPr lang="en-US" sz="2400" i="1" dirty="0">
                <a:solidFill>
                  <a:srgbClr val="465E9C"/>
                </a:solidFill>
              </a:rPr>
              <a:t>of </a:t>
            </a:r>
            <a:r>
              <a:rPr lang="en-US" sz="2400" i="1" dirty="0" smtClean="0">
                <a:solidFill>
                  <a:srgbClr val="465E9C"/>
                </a:solidFill>
              </a:rPr>
              <a:t>that intervention </a:t>
            </a:r>
            <a:r>
              <a:rPr lang="en-US" sz="2400" i="1" dirty="0">
                <a:solidFill>
                  <a:srgbClr val="465E9C"/>
                </a:solidFill>
              </a:rPr>
              <a:t>and make adjustments as needed</a:t>
            </a:r>
            <a:r>
              <a:rPr lang="en-US" sz="2400" i="1" dirty="0" smtClean="0">
                <a:solidFill>
                  <a:srgbClr val="465E9C"/>
                </a:solidFill>
              </a:rPr>
              <a:t>.</a:t>
            </a:r>
          </a:p>
          <a:p>
            <a:pPr lvl="0"/>
            <a:endParaRPr lang="en-US" sz="2400" dirty="0"/>
          </a:p>
          <a:p>
            <a:endParaRPr lang="en-US" dirty="0"/>
          </a:p>
        </p:txBody>
      </p:sp>
      <p:grpSp>
        <p:nvGrpSpPr>
          <p:cNvPr id="11" name="Group 10"/>
          <p:cNvGrpSpPr/>
          <p:nvPr/>
        </p:nvGrpSpPr>
        <p:grpSpPr>
          <a:xfrm>
            <a:off x="7696200" y="2907"/>
            <a:ext cx="1084502" cy="1271758"/>
            <a:chOff x="3106502" y="479809"/>
            <a:chExt cx="1389302" cy="1653488"/>
          </a:xfrm>
        </p:grpSpPr>
        <p:sp>
          <p:nvSpPr>
            <p:cNvPr id="12" name="Freeform 11"/>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13256992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17095"/>
            <a:ext cx="7848600" cy="4876800"/>
          </a:xfrm>
        </p:spPr>
        <p:txBody>
          <a:bodyPr>
            <a:normAutofit/>
          </a:bodyPr>
          <a:lstStyle/>
          <a:p>
            <a:pPr lvl="0"/>
            <a:r>
              <a:rPr lang="en-US" sz="2400" b="1" dirty="0"/>
              <a:t># of total students participating</a:t>
            </a:r>
            <a:r>
              <a:rPr lang="en-US" sz="2400" dirty="0"/>
              <a:t> = add together all students participating in a particular group intervention and record. If </a:t>
            </a:r>
            <a:r>
              <a:rPr lang="en-US" sz="2400" dirty="0" smtClean="0"/>
              <a:t>there are multiple </a:t>
            </a:r>
            <a:r>
              <a:rPr lang="en-US" sz="2400" dirty="0"/>
              <a:t>groups of a given intervention, add those students together.  </a:t>
            </a:r>
            <a:endParaRPr lang="en-US" sz="2400" dirty="0" smtClean="0"/>
          </a:p>
          <a:p>
            <a:pPr lvl="0"/>
            <a:endParaRPr lang="en-US" sz="800" dirty="0"/>
          </a:p>
          <a:p>
            <a:pPr lvl="0"/>
            <a:r>
              <a:rPr lang="en-US" sz="2400" b="1" dirty="0"/>
              <a:t># of students responding</a:t>
            </a:r>
            <a:r>
              <a:rPr lang="en-US" sz="2400" dirty="0"/>
              <a:t> = Based on pre-determined definition of response, record number of students responding to given intervention. </a:t>
            </a:r>
            <a:endParaRPr lang="en-US" sz="2400" dirty="0" smtClean="0"/>
          </a:p>
          <a:p>
            <a:pPr lvl="0"/>
            <a:endParaRPr lang="en-US" sz="800" dirty="0"/>
          </a:p>
          <a:p>
            <a:pPr lvl="0"/>
            <a:r>
              <a:rPr lang="en-US" sz="2400" b="1" dirty="0"/>
              <a:t>% of students responding</a:t>
            </a:r>
            <a:r>
              <a:rPr lang="en-US" sz="2400" dirty="0"/>
              <a:t> = Calculate the # of students responding divided by # of students responding and record.  </a:t>
            </a:r>
            <a:endParaRPr lang="en-US" sz="2400" dirty="0" smtClean="0"/>
          </a:p>
          <a:p>
            <a:pPr lvl="0"/>
            <a:endParaRPr lang="en-US" sz="1000" dirty="0"/>
          </a:p>
          <a:p>
            <a:endParaRPr lang="en-US" dirty="0"/>
          </a:p>
        </p:txBody>
      </p:sp>
      <p:sp>
        <p:nvSpPr>
          <p:cNvPr id="6" name="Title 1"/>
          <p:cNvSpPr>
            <a:spLocks noGrp="1"/>
          </p:cNvSpPr>
          <p:nvPr>
            <p:ph type="title"/>
          </p:nvPr>
        </p:nvSpPr>
        <p:spPr>
          <a:xfrm>
            <a:off x="152399" y="381000"/>
            <a:ext cx="8863905" cy="1226224"/>
          </a:xfrm>
          <a:solidFill>
            <a:schemeClr val="bg2">
              <a:lumMod val="90000"/>
            </a:schemeClr>
          </a:solidFill>
          <a:ln w="28575">
            <a:solidFill>
              <a:schemeClr val="tx1"/>
            </a:solidFill>
          </a:ln>
        </p:spPr>
        <p:txBody>
          <a:bodyPr/>
          <a:lstStyle/>
          <a:p>
            <a:r>
              <a:rPr lang="en-US" sz="2400" b="1" i="1" dirty="0">
                <a:latin typeface="Trebuchet MS" panose="020B0603020202020204" pitchFamily="34" charset="0"/>
              </a:rPr>
              <a:t>Monitoring at the SYSTEMS </a:t>
            </a:r>
            <a:r>
              <a:rPr lang="en-US" sz="2400" b="1" i="1" dirty="0" smtClean="0">
                <a:latin typeface="Trebuchet MS" panose="020B0603020202020204" pitchFamily="34" charset="0"/>
              </a:rPr>
              <a:t>LEVEL</a:t>
            </a:r>
            <a:r>
              <a:rPr lang="en-US" sz="2400" b="1" i="1" dirty="0">
                <a:latin typeface="Trebuchet MS" panose="020B0603020202020204" pitchFamily="34" charset="0"/>
              </a:rPr>
              <a:t> </a:t>
            </a:r>
            <a:r>
              <a:rPr lang="en-US" sz="2400" b="1" i="1" dirty="0" smtClean="0">
                <a:latin typeface="Trebuchet MS" panose="020B0603020202020204" pitchFamily="34" charset="0"/>
              </a:rPr>
              <a:t>: </a:t>
            </a:r>
            <a:br>
              <a:rPr lang="en-US" sz="2400" b="1" i="1" dirty="0" smtClean="0">
                <a:latin typeface="Trebuchet MS" panose="020B0603020202020204" pitchFamily="34" charset="0"/>
              </a:rPr>
            </a:br>
            <a:r>
              <a:rPr lang="en-US" sz="2800" b="1" dirty="0" smtClean="0">
                <a:latin typeface="Trebuchet MS" panose="020B0603020202020204" pitchFamily="34" charset="0"/>
              </a:rPr>
              <a:t>The Intervention </a:t>
            </a:r>
            <a:r>
              <a:rPr lang="en-US" sz="2800" b="1" dirty="0">
                <a:latin typeface="Trebuchet MS" panose="020B0603020202020204" pitchFamily="34" charset="0"/>
              </a:rPr>
              <a:t>Tracking </a:t>
            </a:r>
            <a:r>
              <a:rPr lang="en-US" sz="2800" b="1" dirty="0" smtClean="0">
                <a:latin typeface="Trebuchet MS" panose="020B0603020202020204" pitchFamily="34" charset="0"/>
              </a:rPr>
              <a:t>Tool</a:t>
            </a:r>
            <a:endParaRPr lang="en-US" sz="2800" b="1" dirty="0">
              <a:latin typeface="Trebuchet MS" panose="020B0603020202020204" pitchFamily="34" charset="0"/>
            </a:endParaRPr>
          </a:p>
        </p:txBody>
      </p:sp>
      <p:grpSp>
        <p:nvGrpSpPr>
          <p:cNvPr id="11" name="Group 10"/>
          <p:cNvGrpSpPr/>
          <p:nvPr/>
        </p:nvGrpSpPr>
        <p:grpSpPr>
          <a:xfrm>
            <a:off x="7772400" y="0"/>
            <a:ext cx="1084502" cy="1271758"/>
            <a:chOff x="3106501" y="479809"/>
            <a:chExt cx="1389302" cy="1653488"/>
          </a:xfrm>
        </p:grpSpPr>
        <p:sp>
          <p:nvSpPr>
            <p:cNvPr id="12" name="Freeform 11"/>
            <p:cNvSpPr/>
            <p:nvPr/>
          </p:nvSpPr>
          <p:spPr>
            <a:xfrm rot="1686142">
              <a:off x="3106501"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3510307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274638"/>
            <a:ext cx="7924800" cy="868362"/>
          </a:xfrm>
          <a:solidFill>
            <a:schemeClr val="bg1"/>
          </a:solidFill>
          <a:ln w="28575">
            <a:solidFill>
              <a:srgbClr val="003399"/>
            </a:solidFill>
          </a:ln>
        </p:spPr>
        <p:txBody>
          <a:bodyPr rtlCol="0">
            <a:noAutofit/>
          </a:bodyPr>
          <a:lstStyle/>
          <a:p>
            <a:pPr algn="ctr" eaLnBrk="1" fontAlgn="auto" hangingPunct="1">
              <a:spcAft>
                <a:spcPts val="0"/>
              </a:spcAft>
              <a:defRPr/>
            </a:pPr>
            <a:r>
              <a:rPr lang="en-US" altLang="en-US" sz="3200" b="1" dirty="0" smtClean="0">
                <a:latin typeface="Trebuchet MS" panose="020B0603020202020204" pitchFamily="34" charset="0"/>
                <a:ea typeface="ＭＳ Ｐゴシック" pitchFamily="34" charset="-128"/>
              </a:rPr>
              <a:t>System Development is Key!</a:t>
            </a:r>
          </a:p>
        </p:txBody>
      </p:sp>
      <p:sp>
        <p:nvSpPr>
          <p:cNvPr id="14340" name="Rectangle 3"/>
          <p:cNvSpPr>
            <a:spLocks noGrp="1" noChangeArrowheads="1"/>
          </p:cNvSpPr>
          <p:nvPr>
            <p:ph idx="1"/>
          </p:nvPr>
        </p:nvSpPr>
        <p:spPr>
          <a:xfrm>
            <a:off x="914400" y="1593954"/>
            <a:ext cx="7086600" cy="3892446"/>
          </a:xfrm>
        </p:spPr>
        <p:txBody>
          <a:bodyPr rtlCol="0">
            <a:noAutofit/>
          </a:bodyPr>
          <a:lstStyle/>
          <a:p>
            <a:pPr marL="520700" indent="-520700" eaLnBrk="1" fontAlgn="auto" hangingPunct="1">
              <a:spcBef>
                <a:spcPct val="0"/>
              </a:spcBef>
              <a:spcAft>
                <a:spcPts val="0"/>
              </a:spcAft>
              <a:buFontTx/>
              <a:buNone/>
              <a:defRPr/>
            </a:pPr>
            <a:r>
              <a:rPr lang="en-US" sz="2800" dirty="0" smtClean="0">
                <a:ea typeface="Verdana" panose="020B0604030504040204" pitchFamily="34" charset="0"/>
                <a:cs typeface="Verdana" panose="020B0604030504040204" pitchFamily="34" charset="0"/>
              </a:rPr>
              <a:t>Dean </a:t>
            </a:r>
            <a:r>
              <a:rPr lang="en-US" sz="2800" dirty="0" err="1" smtClean="0">
                <a:ea typeface="Verdana" panose="020B0604030504040204" pitchFamily="34" charset="0"/>
                <a:cs typeface="Verdana" panose="020B0604030504040204" pitchFamily="34" charset="0"/>
              </a:rPr>
              <a:t>Fixsen</a:t>
            </a:r>
            <a:r>
              <a:rPr lang="en-US" sz="2800" dirty="0" smtClean="0">
                <a:ea typeface="Verdana" panose="020B0604030504040204" pitchFamily="34" charset="0"/>
                <a:cs typeface="Verdana" panose="020B0604030504040204" pitchFamily="34" charset="0"/>
              </a:rPr>
              <a:t>, Karen </a:t>
            </a:r>
            <a:r>
              <a:rPr lang="en-US" sz="2800" dirty="0" err="1" smtClean="0">
                <a:ea typeface="Verdana" panose="020B0604030504040204" pitchFamily="34" charset="0"/>
                <a:cs typeface="Verdana" panose="020B0604030504040204" pitchFamily="34" charset="0"/>
              </a:rPr>
              <a:t>Blase</a:t>
            </a:r>
            <a:r>
              <a:rPr lang="en-US" sz="2800" dirty="0" smtClean="0">
                <a:ea typeface="Verdana" panose="020B0604030504040204" pitchFamily="34" charset="0"/>
                <a:cs typeface="Verdana" panose="020B0604030504040204" pitchFamily="34" charset="0"/>
              </a:rPr>
              <a:t>, Robert Horner, George </a:t>
            </a:r>
            <a:r>
              <a:rPr lang="en-US" sz="2800" dirty="0" err="1" smtClean="0">
                <a:ea typeface="Verdana" panose="020B0604030504040204" pitchFamily="34" charset="0"/>
                <a:cs typeface="Verdana" panose="020B0604030504040204" pitchFamily="34" charset="0"/>
              </a:rPr>
              <a:t>Sugai</a:t>
            </a:r>
            <a:r>
              <a:rPr lang="en-US" sz="2800" dirty="0" smtClean="0">
                <a:ea typeface="Verdana" panose="020B0604030504040204" pitchFamily="34" charset="0"/>
                <a:cs typeface="Verdana" panose="020B0604030504040204" pitchFamily="34" charset="0"/>
              </a:rPr>
              <a:t>, (2008)</a:t>
            </a:r>
          </a:p>
          <a:p>
            <a:pPr marL="520700" indent="-520700" eaLnBrk="1" fontAlgn="auto" hangingPunct="1">
              <a:spcBef>
                <a:spcPct val="0"/>
              </a:spcBef>
              <a:spcAft>
                <a:spcPts val="0"/>
              </a:spcAft>
              <a:buFontTx/>
              <a:buNone/>
              <a:defRPr/>
            </a:pPr>
            <a:endParaRPr lang="en-US" sz="2800" i="1" dirty="0" smtClean="0">
              <a:ea typeface="Verdana" panose="020B0604030504040204" pitchFamily="34" charset="0"/>
              <a:cs typeface="Verdana" panose="020B0604030504040204" pitchFamily="34" charset="0"/>
            </a:endParaRPr>
          </a:p>
          <a:p>
            <a:pPr marL="520700" indent="-520700" eaLnBrk="1" fontAlgn="auto" hangingPunct="1">
              <a:spcAft>
                <a:spcPts val="0"/>
              </a:spcAft>
              <a:buFont typeface="Arial" pitchFamily="34" charset="0"/>
              <a:buChar char="•"/>
              <a:defRPr/>
            </a:pPr>
            <a:r>
              <a:rPr lang="en-US" sz="2800" i="1" dirty="0" smtClean="0">
                <a:ea typeface="Verdana" panose="020B0604030504040204" pitchFamily="34" charset="0"/>
                <a:cs typeface="Verdana" panose="020B0604030504040204" pitchFamily="34" charset="0"/>
              </a:rPr>
              <a:t>To scale up </a:t>
            </a:r>
            <a:r>
              <a:rPr lang="en-US" sz="2800" i="1" u="sng" dirty="0" smtClean="0">
                <a:solidFill>
                  <a:schemeClr val="accent2"/>
                </a:solidFill>
                <a:ea typeface="Verdana" panose="020B0604030504040204" pitchFamily="34" charset="0"/>
                <a:cs typeface="Verdana" panose="020B0604030504040204" pitchFamily="34" charset="0"/>
              </a:rPr>
              <a:t>interventions</a:t>
            </a:r>
            <a:r>
              <a:rPr lang="en-US" sz="2800" i="1" dirty="0" smtClean="0">
                <a:ea typeface="Verdana" panose="020B0604030504040204" pitchFamily="34" charset="0"/>
                <a:cs typeface="Verdana" panose="020B0604030504040204" pitchFamily="34" charset="0"/>
              </a:rPr>
              <a:t> we must first scale up </a:t>
            </a:r>
            <a:r>
              <a:rPr lang="en-US" sz="2800" i="1" u="sng" dirty="0" smtClean="0">
                <a:solidFill>
                  <a:schemeClr val="accent2"/>
                </a:solidFill>
                <a:ea typeface="Verdana" panose="020B0604030504040204" pitchFamily="34" charset="0"/>
                <a:cs typeface="Verdana" panose="020B0604030504040204" pitchFamily="34" charset="0"/>
              </a:rPr>
              <a:t>implementation capacity</a:t>
            </a:r>
          </a:p>
          <a:p>
            <a:pPr marL="520700" indent="-520700" eaLnBrk="1" fontAlgn="auto" hangingPunct="1">
              <a:spcAft>
                <a:spcPts val="0"/>
              </a:spcAft>
              <a:buFont typeface="Arial" pitchFamily="34" charset="0"/>
              <a:buChar char="•"/>
              <a:defRPr/>
            </a:pPr>
            <a:endParaRPr lang="en-US" sz="2800" i="1" u="sng" dirty="0" smtClean="0">
              <a:solidFill>
                <a:srgbClr val="990017"/>
              </a:solidFill>
              <a:ea typeface="Verdana" panose="020B0604030504040204" pitchFamily="34" charset="0"/>
              <a:cs typeface="Verdana" panose="020B0604030504040204" pitchFamily="34" charset="0"/>
            </a:endParaRPr>
          </a:p>
          <a:p>
            <a:pPr marL="520700" indent="-520700" eaLnBrk="1" fontAlgn="auto" hangingPunct="1">
              <a:spcAft>
                <a:spcPts val="0"/>
              </a:spcAft>
              <a:buFont typeface="Arial" pitchFamily="34" charset="0"/>
              <a:buChar char="•"/>
              <a:defRPr/>
            </a:pPr>
            <a:r>
              <a:rPr lang="en-US" sz="2800" i="1" dirty="0" smtClean="0">
                <a:ea typeface="Verdana" panose="020B0604030504040204" pitchFamily="34" charset="0"/>
                <a:cs typeface="Verdana" panose="020B0604030504040204" pitchFamily="34" charset="0"/>
              </a:rPr>
              <a:t>Building </a:t>
            </a:r>
            <a:r>
              <a:rPr lang="en-US" sz="2800" i="1" u="sng" dirty="0" smtClean="0">
                <a:solidFill>
                  <a:schemeClr val="accent2"/>
                </a:solidFill>
                <a:ea typeface="Verdana" panose="020B0604030504040204" pitchFamily="34" charset="0"/>
                <a:cs typeface="Verdana" panose="020B0604030504040204" pitchFamily="34" charset="0"/>
              </a:rPr>
              <a:t>implementation capacity</a:t>
            </a:r>
            <a:r>
              <a:rPr lang="en-US" sz="2800" i="1" dirty="0" smtClean="0">
                <a:solidFill>
                  <a:schemeClr val="accent2"/>
                </a:solidFill>
                <a:ea typeface="Verdana" panose="020B0604030504040204" pitchFamily="34" charset="0"/>
                <a:cs typeface="Verdana" panose="020B0604030504040204" pitchFamily="34" charset="0"/>
              </a:rPr>
              <a:t> </a:t>
            </a:r>
            <a:r>
              <a:rPr lang="en-US" sz="2800" i="1" dirty="0" smtClean="0">
                <a:ea typeface="Verdana" panose="020B0604030504040204" pitchFamily="34" charset="0"/>
                <a:cs typeface="Verdana" panose="020B0604030504040204" pitchFamily="34" charset="0"/>
              </a:rPr>
              <a:t>is essential to maximizing the use of Positive Behavior Support and other innovations</a:t>
            </a:r>
          </a:p>
        </p:txBody>
      </p:sp>
      <p:sp>
        <p:nvSpPr>
          <p:cNvPr id="119811" name="TextBox 4"/>
          <p:cNvSpPr txBox="1">
            <a:spLocks noChangeArrowheads="1"/>
          </p:cNvSpPr>
          <p:nvPr/>
        </p:nvSpPr>
        <p:spPr bwMode="auto">
          <a:xfrm>
            <a:off x="228600" y="6394554"/>
            <a:ext cx="3810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latin typeface="Candara" charset="0"/>
              </a:rPr>
              <a:t>Adapted from </a:t>
            </a:r>
            <a:r>
              <a:rPr lang="en-US" sz="1600" i="1">
                <a:latin typeface="Candara" charset="0"/>
              </a:rPr>
              <a:t>the Illinois PBIS Network</a:t>
            </a:r>
            <a:r>
              <a:rPr lang="en-US" sz="1600">
                <a:latin typeface="Candara" charset="0"/>
              </a:rPr>
              <a:t>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022" y="2263270"/>
            <a:ext cx="7745178" cy="4594729"/>
          </a:xfrm>
        </p:spPr>
        <p:txBody>
          <a:bodyPr>
            <a:normAutofit fontScale="92500" lnSpcReduction="10000"/>
          </a:bodyPr>
          <a:lstStyle/>
          <a:p>
            <a:pPr lvl="0"/>
            <a:endParaRPr lang="en-US" sz="1200" dirty="0" smtClean="0"/>
          </a:p>
          <a:p>
            <a:pPr marL="411480" lvl="1" indent="0">
              <a:buNone/>
            </a:pPr>
            <a:r>
              <a:rPr lang="en-US" sz="3000" b="1" dirty="0" smtClean="0"/>
              <a:t>If NO</a:t>
            </a:r>
            <a:r>
              <a:rPr lang="en-US" sz="3000" dirty="0" smtClean="0"/>
              <a:t>, the Tier 2 Systems team should review the fidelity of the intervention and make adjustments as needed.  </a:t>
            </a:r>
          </a:p>
          <a:p>
            <a:pPr marL="777240" lvl="2" indent="0">
              <a:buClr>
                <a:srgbClr val="465E9C"/>
              </a:buClr>
              <a:buNone/>
            </a:pPr>
            <a:r>
              <a:rPr lang="en-US" sz="2400" i="1" dirty="0" smtClean="0">
                <a:solidFill>
                  <a:srgbClr val="465E9C"/>
                </a:solidFill>
              </a:rPr>
              <a:t>Example: Mentoring Program</a:t>
            </a:r>
          </a:p>
          <a:p>
            <a:pPr lvl="3">
              <a:buClr>
                <a:srgbClr val="465E9C"/>
              </a:buClr>
            </a:pPr>
            <a:r>
              <a:rPr lang="en-US" sz="2400" i="1" dirty="0" smtClean="0">
                <a:solidFill>
                  <a:srgbClr val="465E9C"/>
                </a:solidFill>
              </a:rPr>
              <a:t>Ask “Are mentors and mentees meeting regularly?”</a:t>
            </a:r>
          </a:p>
          <a:p>
            <a:pPr lvl="4">
              <a:buClr>
                <a:srgbClr val="465E9C"/>
              </a:buClr>
            </a:pPr>
            <a:r>
              <a:rPr lang="en-US" sz="2400" i="1" dirty="0" smtClean="0">
                <a:solidFill>
                  <a:srgbClr val="465E9C"/>
                </a:solidFill>
              </a:rPr>
              <a:t>If not – Is there an issue regarding the schedule? – This a systems conversation</a:t>
            </a:r>
          </a:p>
          <a:p>
            <a:pPr lvl="4">
              <a:buClr>
                <a:srgbClr val="465E9C"/>
              </a:buClr>
            </a:pPr>
            <a:r>
              <a:rPr lang="en-US" sz="2400" i="1" dirty="0" smtClean="0">
                <a:solidFill>
                  <a:srgbClr val="465E9C"/>
                </a:solidFill>
              </a:rPr>
              <a:t>If so but seems isolated to a particular mentor – This is a problem-solving conversation</a:t>
            </a:r>
          </a:p>
          <a:p>
            <a:pPr lvl="2">
              <a:buClr>
                <a:srgbClr val="465E9C"/>
              </a:buClr>
            </a:pPr>
            <a:r>
              <a:rPr lang="en-US" sz="2400" i="1" dirty="0" smtClean="0">
                <a:solidFill>
                  <a:srgbClr val="465E9C"/>
                </a:solidFill>
              </a:rPr>
              <a:t>Ask “Do mentor, student and teacher(s) know what the behavior definitions mean?”</a:t>
            </a:r>
          </a:p>
          <a:p>
            <a:pPr lvl="2"/>
            <a:endParaRPr lang="en-US" sz="2200" dirty="0" smtClean="0"/>
          </a:p>
          <a:p>
            <a:pPr lvl="2"/>
            <a:endParaRPr lang="en-US" sz="2200" dirty="0" smtClean="0"/>
          </a:p>
          <a:p>
            <a:pPr marL="114300" lvl="0" indent="0">
              <a:buNone/>
            </a:pPr>
            <a:endParaRPr lang="en-US" sz="2400" dirty="0"/>
          </a:p>
          <a:p>
            <a:endParaRPr lang="en-US" dirty="0"/>
          </a:p>
        </p:txBody>
      </p:sp>
      <p:grpSp>
        <p:nvGrpSpPr>
          <p:cNvPr id="11" name="Group 10"/>
          <p:cNvGrpSpPr/>
          <p:nvPr/>
        </p:nvGrpSpPr>
        <p:grpSpPr>
          <a:xfrm>
            <a:off x="8087131" y="5563940"/>
            <a:ext cx="1084502" cy="1271758"/>
            <a:chOff x="3106501" y="479809"/>
            <a:chExt cx="1389302" cy="1653488"/>
          </a:xfrm>
        </p:grpSpPr>
        <p:sp>
          <p:nvSpPr>
            <p:cNvPr id="12" name="Freeform 11"/>
            <p:cNvSpPr/>
            <p:nvPr/>
          </p:nvSpPr>
          <p:spPr>
            <a:xfrm rot="1686142">
              <a:off x="3106501"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9" name="Title 1"/>
          <p:cNvSpPr>
            <a:spLocks noGrp="1"/>
          </p:cNvSpPr>
          <p:nvPr>
            <p:ph type="title"/>
          </p:nvPr>
        </p:nvSpPr>
        <p:spPr>
          <a:xfrm>
            <a:off x="152399" y="381000"/>
            <a:ext cx="8863905" cy="895952"/>
          </a:xfrm>
          <a:solidFill>
            <a:schemeClr val="bg2">
              <a:lumMod val="90000"/>
            </a:schemeClr>
          </a:solidFill>
          <a:ln w="28575">
            <a:solidFill>
              <a:schemeClr val="tx1"/>
            </a:solidFill>
          </a:ln>
        </p:spPr>
        <p:txBody>
          <a:bodyPr/>
          <a:lstStyle/>
          <a:p>
            <a:r>
              <a:rPr lang="en-US" sz="2400" b="1" i="1" dirty="0">
                <a:latin typeface="Trebuchet MS" panose="020B0603020202020204" pitchFamily="34" charset="0"/>
              </a:rPr>
              <a:t>Monitoring at the SYSTEMS LEVEL</a:t>
            </a:r>
            <a:r>
              <a:rPr lang="en-US" sz="2400" b="1" i="1" dirty="0" smtClean="0">
                <a:latin typeface="Trebuchet MS" panose="020B0603020202020204" pitchFamily="34" charset="0"/>
              </a:rPr>
              <a:t/>
            </a:r>
            <a:br>
              <a:rPr lang="en-US" sz="2400" b="1" i="1" dirty="0" smtClean="0">
                <a:latin typeface="Trebuchet MS" panose="020B0603020202020204" pitchFamily="34" charset="0"/>
              </a:rPr>
            </a:br>
            <a:r>
              <a:rPr lang="en-US" sz="2800" b="1" dirty="0" smtClean="0">
                <a:latin typeface="Trebuchet MS" panose="020B0603020202020204" pitchFamily="34" charset="0"/>
              </a:rPr>
              <a:t>Progress Monitoring</a:t>
            </a:r>
            <a:endParaRPr lang="en-US" sz="2600" b="1" dirty="0">
              <a:latin typeface="Trebuchet MS" panose="020B0603020202020204" pitchFamily="34" charset="0"/>
            </a:endParaRPr>
          </a:p>
        </p:txBody>
      </p:sp>
      <p:sp>
        <p:nvSpPr>
          <p:cNvPr id="8" name="TextBox 7"/>
          <p:cNvSpPr txBox="1"/>
          <p:nvPr/>
        </p:nvSpPr>
        <p:spPr>
          <a:xfrm>
            <a:off x="80210" y="1590974"/>
            <a:ext cx="8936094" cy="800219"/>
          </a:xfrm>
          <a:prstGeom prst="rect">
            <a:avLst/>
          </a:prstGeom>
          <a:solidFill>
            <a:schemeClr val="accent4">
              <a:lumMod val="20000"/>
              <a:lumOff val="80000"/>
            </a:schemeClr>
          </a:solidFill>
          <a:ln>
            <a:solidFill>
              <a:srgbClr val="465E9C"/>
            </a:solidFill>
          </a:ln>
        </p:spPr>
        <p:txBody>
          <a:bodyPr wrap="square" rtlCol="0">
            <a:spAutoFit/>
          </a:bodyPr>
          <a:lstStyle/>
          <a:p>
            <a:pPr lvl="0" algn="ctr"/>
            <a:r>
              <a:rPr lang="en-US" b="1" dirty="0"/>
              <a:t>Intervention effectiveness</a:t>
            </a:r>
            <a:r>
              <a:rPr lang="en-US" dirty="0"/>
              <a:t> = Note if intervention is effective for a given month.   </a:t>
            </a:r>
            <a:endParaRPr lang="en-US" dirty="0" smtClean="0"/>
          </a:p>
          <a:p>
            <a:pPr lvl="0" algn="ctr"/>
            <a:r>
              <a:rPr lang="en-US" sz="2800" i="1" dirty="0" smtClean="0"/>
              <a:t>“Are 70</a:t>
            </a:r>
            <a:r>
              <a:rPr lang="en-US" sz="2800" i="1" dirty="0"/>
              <a:t>% of </a:t>
            </a:r>
            <a:r>
              <a:rPr lang="en-US" sz="2800" i="1" dirty="0" smtClean="0"/>
              <a:t>students responding </a:t>
            </a:r>
            <a:r>
              <a:rPr lang="en-US" sz="2800" i="1" dirty="0"/>
              <a:t>to any </a:t>
            </a:r>
            <a:r>
              <a:rPr lang="en-US" sz="2800" i="1" dirty="0" smtClean="0"/>
              <a:t>interventions?” </a:t>
            </a:r>
            <a:endParaRPr lang="en-US" sz="2800" i="1" dirty="0"/>
          </a:p>
        </p:txBody>
      </p:sp>
    </p:spTree>
    <p:extLst>
      <p:ext uri="{BB962C8B-B14F-4D97-AF65-F5344CB8AC3E}">
        <p14:creationId xmlns:p14="http://schemas.microsoft.com/office/powerpoint/2010/main" val="2022262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46531"/>
            <a:ext cx="7543800" cy="2020669"/>
          </a:xfrm>
        </p:spPr>
        <p:txBody>
          <a:bodyPr>
            <a:normAutofit/>
          </a:bodyPr>
          <a:lstStyle/>
          <a:p>
            <a:pPr marL="114300" lvl="0" indent="0">
              <a:buNone/>
            </a:pPr>
            <a:endParaRPr lang="en-US" sz="2400" dirty="0" smtClean="0"/>
          </a:p>
          <a:p>
            <a:pPr marL="411480" lvl="1" indent="0">
              <a:buNone/>
            </a:pPr>
            <a:r>
              <a:rPr lang="en-US" sz="2800" b="1" dirty="0" smtClean="0"/>
              <a:t>If YES</a:t>
            </a:r>
            <a:r>
              <a:rPr lang="en-US" sz="2800" dirty="0" smtClean="0"/>
              <a:t>, flag for problem-solving discussion for individual students…</a:t>
            </a:r>
            <a:r>
              <a:rPr lang="en-US" sz="2800" dirty="0"/>
              <a:t> </a:t>
            </a:r>
            <a:r>
              <a:rPr lang="en-US" sz="2800" dirty="0" smtClean="0"/>
              <a:t>this is now a </a:t>
            </a:r>
            <a:r>
              <a:rPr lang="en-US" sz="2800" u="sng" dirty="0" smtClean="0"/>
              <a:t>problem-solving discussion.</a:t>
            </a:r>
          </a:p>
          <a:p>
            <a:pPr lvl="0"/>
            <a:endParaRPr lang="en-US" sz="2400" dirty="0"/>
          </a:p>
          <a:p>
            <a:endParaRPr lang="en-US" dirty="0"/>
          </a:p>
        </p:txBody>
      </p:sp>
      <p:grpSp>
        <p:nvGrpSpPr>
          <p:cNvPr id="9" name="Group 8"/>
          <p:cNvGrpSpPr/>
          <p:nvPr/>
        </p:nvGrpSpPr>
        <p:grpSpPr>
          <a:xfrm>
            <a:off x="5458154" y="4485214"/>
            <a:ext cx="1628446" cy="1809564"/>
            <a:chOff x="4206995" y="452319"/>
            <a:chExt cx="1389302" cy="1653490"/>
          </a:xfrm>
        </p:grpSpPr>
        <p:sp>
          <p:nvSpPr>
            <p:cNvPr id="10" name="Freeform 9"/>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grpSp>
        <p:nvGrpSpPr>
          <p:cNvPr id="15" name="Group 14"/>
          <p:cNvGrpSpPr/>
          <p:nvPr/>
        </p:nvGrpSpPr>
        <p:grpSpPr>
          <a:xfrm>
            <a:off x="2057400" y="4591114"/>
            <a:ext cx="1752600" cy="1703663"/>
            <a:chOff x="3106501" y="479809"/>
            <a:chExt cx="1389302" cy="1653488"/>
          </a:xfrm>
        </p:grpSpPr>
        <p:sp>
          <p:nvSpPr>
            <p:cNvPr id="16" name="Freeform 15"/>
            <p:cNvSpPr/>
            <p:nvPr/>
          </p:nvSpPr>
          <p:spPr>
            <a:xfrm rot="1686142">
              <a:off x="3106501"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rot="49032">
              <a:off x="3407607" y="1157196"/>
              <a:ext cx="787094" cy="298713"/>
            </a:xfrm>
            <a:prstGeom prst="rect">
              <a:avLst/>
            </a:prstGeom>
            <a:noFill/>
          </p:spPr>
          <p:txBody>
            <a:bodyPr wrap="square" rtlCol="0">
              <a:spAutoFit/>
            </a:bodyPr>
            <a:lstStyle/>
            <a:p>
              <a:pPr algn="ctr"/>
              <a:r>
                <a:rPr lang="en-US" sz="1400" b="1" dirty="0" smtClean="0"/>
                <a:t>Systems</a:t>
              </a:r>
            </a:p>
          </p:txBody>
        </p:sp>
      </p:grpSp>
      <p:sp>
        <p:nvSpPr>
          <p:cNvPr id="2" name="Right Arrow 1"/>
          <p:cNvSpPr/>
          <p:nvPr/>
        </p:nvSpPr>
        <p:spPr>
          <a:xfrm>
            <a:off x="3962400" y="5105400"/>
            <a:ext cx="1447800" cy="637934"/>
          </a:xfrm>
          <a:prstGeom prst="rightArrow">
            <a:avLst/>
          </a:prstGeom>
          <a:gradFill>
            <a:gsLst>
              <a:gs pos="94988">
                <a:srgbClr val="FEDBC6"/>
              </a:gs>
              <a:gs pos="0">
                <a:schemeClr val="bg2">
                  <a:lumMod val="50000"/>
                </a:schemeClr>
              </a:gs>
              <a:gs pos="72000">
                <a:schemeClr val="accent1">
                  <a:tint val="44500"/>
                  <a:satMod val="160000"/>
                </a:schemeClr>
              </a:gs>
              <a:gs pos="100000">
                <a:schemeClr val="accent5">
                  <a:lumMod val="20000"/>
                  <a:lumOff val="80000"/>
                </a:schemeClr>
              </a:gs>
            </a:gsLst>
            <a:lin ang="27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8" name="Title 1"/>
          <p:cNvSpPr>
            <a:spLocks noGrp="1"/>
          </p:cNvSpPr>
          <p:nvPr>
            <p:ph type="title"/>
          </p:nvPr>
        </p:nvSpPr>
        <p:spPr>
          <a:xfrm>
            <a:off x="152399" y="228600"/>
            <a:ext cx="8863905" cy="924284"/>
          </a:xfrm>
          <a:solidFill>
            <a:schemeClr val="bg2">
              <a:lumMod val="90000"/>
            </a:schemeClr>
          </a:solidFill>
          <a:ln w="28575">
            <a:solidFill>
              <a:schemeClr val="tx1"/>
            </a:solidFill>
          </a:ln>
        </p:spPr>
        <p:txBody>
          <a:bodyPr/>
          <a:lstStyle/>
          <a:p>
            <a:r>
              <a:rPr lang="en-US" sz="2400" b="1" i="1" dirty="0" smtClean="0">
                <a:latin typeface="Trebuchet MS" panose="020B0603020202020204" pitchFamily="34" charset="0"/>
              </a:rPr>
              <a:t>Monitoring</a:t>
            </a:r>
            <a:br>
              <a:rPr lang="en-US" sz="2400" b="1" i="1" dirty="0" smtClean="0">
                <a:latin typeface="Trebuchet MS" panose="020B0603020202020204" pitchFamily="34" charset="0"/>
              </a:rPr>
            </a:br>
            <a:r>
              <a:rPr lang="en-US" sz="2800" b="1" dirty="0">
                <a:latin typeface="Trebuchet MS" panose="020B0603020202020204" pitchFamily="34" charset="0"/>
              </a:rPr>
              <a:t> </a:t>
            </a:r>
            <a:r>
              <a:rPr lang="en-US" sz="2800" b="1" dirty="0" smtClean="0">
                <a:latin typeface="Trebuchet MS" panose="020B0603020202020204" pitchFamily="34" charset="0"/>
              </a:rPr>
              <a:t>    </a:t>
            </a:r>
            <a:r>
              <a:rPr lang="en-US" sz="2600" b="1" dirty="0" smtClean="0">
                <a:latin typeface="Trebuchet MS" panose="020B0603020202020204" pitchFamily="34" charset="0"/>
              </a:rPr>
              <a:t>Intervention </a:t>
            </a:r>
            <a:r>
              <a:rPr lang="en-US" sz="2600" b="1" dirty="0">
                <a:latin typeface="Trebuchet MS" panose="020B0603020202020204" pitchFamily="34" charset="0"/>
              </a:rPr>
              <a:t>Tracking Tool </a:t>
            </a:r>
            <a:r>
              <a:rPr lang="en-US" sz="2600" b="1" dirty="0" smtClean="0">
                <a:latin typeface="Trebuchet MS" panose="020B0603020202020204" pitchFamily="34" charset="0"/>
              </a:rPr>
              <a:t>&amp; </a:t>
            </a:r>
            <a:r>
              <a:rPr lang="en-US" sz="2600" b="1" dirty="0">
                <a:latin typeface="Trebuchet MS" panose="020B0603020202020204" pitchFamily="34" charset="0"/>
              </a:rPr>
              <a:t>Effectiveness Monitoring</a:t>
            </a:r>
          </a:p>
        </p:txBody>
      </p:sp>
      <p:sp>
        <p:nvSpPr>
          <p:cNvPr id="12" name="TextBox 11"/>
          <p:cNvSpPr txBox="1"/>
          <p:nvPr/>
        </p:nvSpPr>
        <p:spPr>
          <a:xfrm>
            <a:off x="80210" y="1590974"/>
            <a:ext cx="8936094" cy="800219"/>
          </a:xfrm>
          <a:prstGeom prst="rect">
            <a:avLst/>
          </a:prstGeom>
          <a:solidFill>
            <a:schemeClr val="accent4">
              <a:lumMod val="20000"/>
              <a:lumOff val="80000"/>
            </a:schemeClr>
          </a:solidFill>
          <a:ln>
            <a:solidFill>
              <a:srgbClr val="465E9C"/>
            </a:solidFill>
          </a:ln>
        </p:spPr>
        <p:txBody>
          <a:bodyPr wrap="square" rtlCol="0">
            <a:spAutoFit/>
          </a:bodyPr>
          <a:lstStyle/>
          <a:p>
            <a:pPr lvl="0" algn="ctr"/>
            <a:r>
              <a:rPr lang="en-US" b="1" dirty="0"/>
              <a:t>Intervention effectiveness</a:t>
            </a:r>
            <a:r>
              <a:rPr lang="en-US" dirty="0"/>
              <a:t> = Note if intervention is effective for a given month.   </a:t>
            </a:r>
            <a:endParaRPr lang="en-US" dirty="0" smtClean="0"/>
          </a:p>
          <a:p>
            <a:pPr lvl="0" algn="ctr"/>
            <a:r>
              <a:rPr lang="en-US" sz="2800" i="1" dirty="0" smtClean="0"/>
              <a:t>“Are 70</a:t>
            </a:r>
            <a:r>
              <a:rPr lang="en-US" sz="2800" i="1" dirty="0"/>
              <a:t>% of </a:t>
            </a:r>
            <a:r>
              <a:rPr lang="en-US" sz="2800" i="1" dirty="0" smtClean="0"/>
              <a:t>students responding </a:t>
            </a:r>
            <a:r>
              <a:rPr lang="en-US" sz="2800" i="1" dirty="0"/>
              <a:t>to any </a:t>
            </a:r>
            <a:r>
              <a:rPr lang="en-US" sz="2800" i="1" dirty="0" smtClean="0"/>
              <a:t>interventions?” </a:t>
            </a:r>
            <a:endParaRPr lang="en-US" sz="2800" i="1" dirty="0"/>
          </a:p>
        </p:txBody>
      </p:sp>
    </p:spTree>
    <p:extLst>
      <p:ext uri="{BB962C8B-B14F-4D97-AF65-F5344CB8AC3E}">
        <p14:creationId xmlns:p14="http://schemas.microsoft.com/office/powerpoint/2010/main" val="34511495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idx="1"/>
          </p:nvPr>
        </p:nvSpPr>
        <p:spPr>
          <a:xfrm>
            <a:off x="287977" y="4724400"/>
            <a:ext cx="8001000" cy="1752600"/>
          </a:xfrm>
          <a:solidFill>
            <a:schemeClr val="bg1"/>
          </a:solidFill>
          <a:ln w="57150">
            <a:solidFill>
              <a:srgbClr val="800000"/>
            </a:solidFill>
          </a:ln>
        </p:spPr>
        <p:txBody>
          <a:bodyPr>
            <a:normAutofit/>
          </a:bodyPr>
          <a:lstStyle/>
          <a:p>
            <a:pPr marL="114300" indent="0" algn="ctr">
              <a:lnSpc>
                <a:spcPct val="80000"/>
              </a:lnSpc>
              <a:buClr>
                <a:srgbClr val="3333CC"/>
              </a:buClr>
              <a:buNone/>
            </a:pPr>
            <a:r>
              <a:rPr lang="en-US" sz="2600" dirty="0" smtClean="0"/>
              <a:t>“D</a:t>
            </a:r>
            <a:r>
              <a:rPr lang="en-US" altLang="ja-JP" sz="2600" dirty="0" smtClean="0"/>
              <a:t>etermining Response” </a:t>
            </a:r>
          </a:p>
          <a:p>
            <a:pPr marL="114300" indent="0" algn="ctr">
              <a:lnSpc>
                <a:spcPct val="80000"/>
              </a:lnSpc>
              <a:buClr>
                <a:srgbClr val="3333CC"/>
              </a:buClr>
              <a:buNone/>
            </a:pPr>
            <a:r>
              <a:rPr lang="en-US" sz="2600" dirty="0"/>
              <a:t>Data-based Decision-Rules </a:t>
            </a:r>
            <a:r>
              <a:rPr lang="en-US" altLang="ja-JP" sz="2600" dirty="0" smtClean="0"/>
              <a:t>must </a:t>
            </a:r>
            <a:r>
              <a:rPr lang="en-US" altLang="ja-JP" sz="2600" dirty="0"/>
              <a:t>be defined</a:t>
            </a:r>
          </a:p>
          <a:p>
            <a:pPr marL="411480" lvl="1" indent="0" algn="ctr">
              <a:lnSpc>
                <a:spcPct val="80000"/>
              </a:lnSpc>
              <a:buClr>
                <a:srgbClr val="3333CC"/>
              </a:buClr>
              <a:buNone/>
            </a:pPr>
            <a:r>
              <a:rPr lang="en-US" sz="2200" i="1" dirty="0">
                <a:solidFill>
                  <a:srgbClr val="800000"/>
                </a:solidFill>
              </a:rPr>
              <a:t>Data sources defining response are efficient</a:t>
            </a:r>
          </a:p>
          <a:p>
            <a:pPr marL="777240" lvl="2" indent="0" algn="ctr">
              <a:lnSpc>
                <a:spcPct val="80000"/>
              </a:lnSpc>
              <a:buClr>
                <a:srgbClr val="3333CC"/>
              </a:buClr>
              <a:buNone/>
            </a:pPr>
            <a:r>
              <a:rPr lang="en-US" sz="2000" dirty="0"/>
              <a:t>Ex. Daily Progress Report (DPR) cards: </a:t>
            </a:r>
            <a:r>
              <a:rPr lang="en-US" sz="2000" i="1" dirty="0"/>
              <a:t>Student</a:t>
            </a:r>
          </a:p>
          <a:p>
            <a:pPr marL="777240" lvl="2" indent="0" algn="ctr">
              <a:lnSpc>
                <a:spcPct val="80000"/>
              </a:lnSpc>
              <a:buClr>
                <a:srgbClr val="3333CC"/>
              </a:buClr>
              <a:buNone/>
            </a:pPr>
            <a:r>
              <a:rPr lang="en-US" sz="2000" i="1" dirty="0"/>
              <a:t> maintains an 80% average on DPR for 4 weeks</a:t>
            </a:r>
          </a:p>
          <a:p>
            <a:pPr marL="114300" indent="0" eaLnBrk="1" hangingPunct="1">
              <a:lnSpc>
                <a:spcPct val="80000"/>
              </a:lnSpc>
              <a:buClr>
                <a:srgbClr val="3333CC"/>
              </a:buClr>
              <a:buNone/>
            </a:pPr>
            <a:endParaRPr lang="en-US" sz="2000" i="1" dirty="0"/>
          </a:p>
        </p:txBody>
      </p:sp>
      <p:graphicFrame>
        <p:nvGraphicFramePr>
          <p:cNvPr id="3" name="Table 2"/>
          <p:cNvGraphicFramePr>
            <a:graphicFrameLocks noGrp="1"/>
          </p:cNvGraphicFramePr>
          <p:nvPr>
            <p:extLst>
              <p:ext uri="{D42A27DB-BD31-4B8C-83A1-F6EECF244321}">
                <p14:modId xmlns:p14="http://schemas.microsoft.com/office/powerpoint/2010/main" val="1822334873"/>
              </p:ext>
            </p:extLst>
          </p:nvPr>
        </p:nvGraphicFramePr>
        <p:xfrm>
          <a:off x="914400" y="1524000"/>
          <a:ext cx="7086601" cy="2931160"/>
        </p:xfrm>
        <a:graphic>
          <a:graphicData uri="http://schemas.openxmlformats.org/drawingml/2006/table">
            <a:tbl>
              <a:tblPr firstRow="1" bandRow="1">
                <a:tableStyleId>{69CF1AB2-1976-4502-BF36-3FF5EA218861}</a:tableStyleId>
              </a:tblPr>
              <a:tblGrid>
                <a:gridCol w="990600"/>
                <a:gridCol w="6096001"/>
              </a:tblGrid>
              <a:tr h="370840">
                <a:tc>
                  <a:txBody>
                    <a:bodyPr/>
                    <a:lstStyle/>
                    <a:p>
                      <a:r>
                        <a:rPr lang="en-US" sz="1800" b="1" dirty="0" smtClean="0">
                          <a:solidFill>
                            <a:srgbClr val="800000"/>
                          </a:solidFill>
                        </a:rPr>
                        <a:t>80-90%: </a:t>
                      </a:r>
                      <a:endParaRPr lang="en-US" sz="1800" b="1" dirty="0">
                        <a:solidFill>
                          <a:srgbClr val="8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Percent of total population whose needs will be met by only Tier 1 </a:t>
                      </a:r>
                      <a:endParaRPr lang="en-US" sz="1800" b="0" dirty="0" smtClean="0">
                        <a:solidFill>
                          <a:srgbClr val="0099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b="1" dirty="0" smtClean="0">
                          <a:solidFill>
                            <a:srgbClr val="800000"/>
                          </a:solidFill>
                        </a:rPr>
                        <a:t>5-15%: </a:t>
                      </a:r>
                      <a:endParaRPr lang="en-US" sz="1800" b="1" dirty="0">
                        <a:solidFill>
                          <a:srgbClr val="8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Percent of total population expected to need and be supported by Tier 2 interventions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a:r>
                        <a:rPr lang="en-US" sz="1800" b="1" dirty="0" smtClean="0">
                          <a:solidFill>
                            <a:srgbClr val="800000"/>
                          </a:solidFill>
                        </a:rPr>
                        <a:t>7 -12%:</a:t>
                      </a:r>
                      <a:endParaRPr lang="en-US" sz="1800" b="1" dirty="0">
                        <a:solidFill>
                          <a:srgbClr val="8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Could be supported through CICO implemented with fidelity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b="1" dirty="0" smtClean="0">
                          <a:solidFill>
                            <a:srgbClr val="800000"/>
                          </a:solidFill>
                        </a:rPr>
                        <a:t>1-5%: </a:t>
                      </a:r>
                      <a:endParaRPr lang="en-US" sz="1800" b="1" dirty="0">
                        <a:solidFill>
                          <a:srgbClr val="8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Percent of total population expected to need and be supported by Tier 3 interventions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b="1" dirty="0" smtClean="0">
                          <a:solidFill>
                            <a:srgbClr val="800000"/>
                          </a:solidFill>
                        </a:rPr>
                        <a:t>70%: </a:t>
                      </a:r>
                      <a:endParaRPr lang="en-US" sz="1800" b="1" dirty="0">
                        <a:solidFill>
                          <a:srgbClr val="8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Percent of youth (receiving intervention</a:t>
                      </a:r>
                      <a:r>
                        <a:rPr lang="en-US" sz="1800" baseline="0" dirty="0" smtClean="0"/>
                        <a:t> “</a:t>
                      </a:r>
                      <a:r>
                        <a:rPr lang="en-US" altLang="ja-JP" sz="1800" dirty="0" smtClean="0"/>
                        <a:t>X”) that should be responding to intervention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Rounded Rectangle 3"/>
          <p:cNvSpPr/>
          <p:nvPr/>
        </p:nvSpPr>
        <p:spPr>
          <a:xfrm>
            <a:off x="914400" y="3810000"/>
            <a:ext cx="7095451" cy="685800"/>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304800" y="192975"/>
            <a:ext cx="8534400" cy="1026225"/>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a:latin typeface="Trebuchet MS" panose="020B0603020202020204" pitchFamily="34" charset="0"/>
              </a:rPr>
              <a:t>Tier 2 </a:t>
            </a:r>
            <a:r>
              <a:rPr lang="en-US" sz="2400" b="1" i="1" dirty="0" smtClean="0">
                <a:latin typeface="Trebuchet MS" panose="020B0603020202020204" pitchFamily="34" charset="0"/>
              </a:rPr>
              <a:t>System Conversation: </a:t>
            </a:r>
          </a:p>
          <a:p>
            <a:pPr fontAlgn="auto">
              <a:spcAft>
                <a:spcPts val="0"/>
              </a:spcAft>
            </a:pPr>
            <a:r>
              <a:rPr lang="en-US" sz="2400" b="1" i="1" dirty="0">
                <a:latin typeface="Trebuchet MS" panose="020B0603020202020204" pitchFamily="34" charset="0"/>
              </a:rPr>
              <a:t> </a:t>
            </a:r>
            <a:r>
              <a:rPr lang="en-US" sz="2400" b="1" i="1" dirty="0" smtClean="0">
                <a:latin typeface="Trebuchet MS" panose="020B0603020202020204" pitchFamily="34" charset="0"/>
              </a:rPr>
              <a:t>    </a:t>
            </a:r>
            <a:r>
              <a:rPr lang="en-US" sz="3200" b="1" dirty="0" smtClean="0">
                <a:latin typeface="Trebuchet MS" panose="020B0603020202020204" pitchFamily="34" charset="0"/>
              </a:rPr>
              <a:t>Numbers to Keep in Mind</a:t>
            </a:r>
            <a:endParaRPr lang="en-US" sz="3200" b="1" dirty="0">
              <a:latin typeface="Trebuchet MS" panose="020B0603020202020204" pitchFamily="34" charset="0"/>
            </a:endParaRPr>
          </a:p>
        </p:txBody>
      </p:sp>
      <p:grpSp>
        <p:nvGrpSpPr>
          <p:cNvPr id="12" name="Group 11"/>
          <p:cNvGrpSpPr/>
          <p:nvPr/>
        </p:nvGrpSpPr>
        <p:grpSpPr>
          <a:xfrm>
            <a:off x="8059498" y="-24856"/>
            <a:ext cx="1084502" cy="1271758"/>
            <a:chOff x="3106502" y="479809"/>
            <a:chExt cx="1389302" cy="1653488"/>
          </a:xfrm>
        </p:grpSpPr>
        <p:sp>
          <p:nvSpPr>
            <p:cNvPr id="13" name="Freeform 12"/>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33964897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74638"/>
            <a:ext cx="7924800" cy="1020762"/>
          </a:xfrm>
          <a:solidFill>
            <a:schemeClr val="accent6">
              <a:lumMod val="20000"/>
              <a:lumOff val="80000"/>
            </a:schemeClr>
          </a:solidFill>
          <a:ln>
            <a:solidFill>
              <a:srgbClr val="3333CC"/>
            </a:solidFill>
          </a:ln>
        </p:spPr>
        <p:txBody>
          <a:bodyPr/>
          <a:lstStyle/>
          <a:p>
            <a:r>
              <a:rPr lang="en-US" sz="3200" b="1" dirty="0" smtClean="0">
                <a:latin typeface="Trebuchet MS" panose="020B0603020202020204" pitchFamily="34" charset="0"/>
              </a:rPr>
              <a:t>Activity  - Reflection on Your Interventions</a:t>
            </a:r>
            <a:endParaRPr lang="en-US" sz="3200" b="1" dirty="0">
              <a:solidFill>
                <a:srgbClr val="FF0000"/>
              </a:solidFill>
              <a:latin typeface="Trebuchet MS" panose="020B0603020202020204" pitchFamily="34" charset="0"/>
            </a:endParaRPr>
          </a:p>
        </p:txBody>
      </p:sp>
      <p:sp>
        <p:nvSpPr>
          <p:cNvPr id="8" name="Content Placeholder 7"/>
          <p:cNvSpPr>
            <a:spLocks noGrp="1"/>
          </p:cNvSpPr>
          <p:nvPr>
            <p:ph idx="1"/>
          </p:nvPr>
        </p:nvSpPr>
        <p:spPr>
          <a:xfrm>
            <a:off x="839434" y="1600200"/>
            <a:ext cx="7007931" cy="4876800"/>
          </a:xfrm>
        </p:spPr>
        <p:txBody>
          <a:bodyPr>
            <a:noAutofit/>
          </a:bodyPr>
          <a:lstStyle/>
          <a:p>
            <a:pPr marL="114300" indent="0">
              <a:buClr>
                <a:schemeClr val="tx2"/>
              </a:buClr>
              <a:buNone/>
            </a:pPr>
            <a:r>
              <a:rPr lang="en-US" sz="3200" b="1" dirty="0"/>
              <a:t>Complete </a:t>
            </a:r>
            <a:r>
              <a:rPr lang="en-US" sz="3200" b="1" dirty="0" smtClean="0"/>
              <a:t>these TFI Items: </a:t>
            </a:r>
            <a:endParaRPr lang="en-US" sz="3200" b="1" dirty="0"/>
          </a:p>
          <a:p>
            <a:pPr lvl="3">
              <a:buClr>
                <a:schemeClr val="tx2"/>
              </a:buClr>
              <a:buFont typeface="Wingdings" panose="05000000000000000000" pitchFamily="2" charset="2"/>
              <a:buChar char="ü"/>
            </a:pPr>
            <a:r>
              <a:rPr lang="en-US" sz="4000" b="1" dirty="0" smtClean="0">
                <a:solidFill>
                  <a:srgbClr val="0070C0"/>
                </a:solidFill>
              </a:rPr>
              <a:t>2.10</a:t>
            </a:r>
          </a:p>
          <a:p>
            <a:pPr lvl="3">
              <a:buClr>
                <a:schemeClr val="tx2"/>
              </a:buClr>
              <a:buFont typeface="Wingdings" panose="05000000000000000000" pitchFamily="2" charset="2"/>
              <a:buChar char="ü"/>
            </a:pPr>
            <a:r>
              <a:rPr lang="en-US" sz="4000" b="1" dirty="0" smtClean="0">
                <a:solidFill>
                  <a:srgbClr val="0070C0"/>
                </a:solidFill>
              </a:rPr>
              <a:t>2.11</a:t>
            </a:r>
          </a:p>
          <a:p>
            <a:pPr lvl="3">
              <a:buClr>
                <a:schemeClr val="tx2"/>
              </a:buClr>
              <a:buFont typeface="Wingdings" panose="05000000000000000000" pitchFamily="2" charset="2"/>
              <a:buChar char="ü"/>
            </a:pPr>
            <a:r>
              <a:rPr lang="en-US" sz="4000" b="1" dirty="0" smtClean="0">
                <a:solidFill>
                  <a:srgbClr val="0070C0"/>
                </a:solidFill>
              </a:rPr>
              <a:t>2.12</a:t>
            </a:r>
          </a:p>
          <a:p>
            <a:pPr lvl="3">
              <a:buClr>
                <a:schemeClr val="tx2"/>
              </a:buClr>
              <a:buFont typeface="Wingdings" panose="05000000000000000000" pitchFamily="2" charset="2"/>
              <a:buChar char="ü"/>
            </a:pPr>
            <a:r>
              <a:rPr lang="en-US" sz="4000" b="1" dirty="0" smtClean="0">
                <a:solidFill>
                  <a:srgbClr val="0070C0"/>
                </a:solidFill>
              </a:rPr>
              <a:t>2.13</a:t>
            </a:r>
          </a:p>
          <a:p>
            <a:pPr marL="411480" lvl="1" indent="0">
              <a:buClr>
                <a:schemeClr val="tx2"/>
              </a:buClr>
              <a:buNone/>
            </a:pPr>
            <a:endParaRPr lang="en-US" sz="3200" b="1" dirty="0" smtClean="0"/>
          </a:p>
          <a:p>
            <a:pPr>
              <a:buClr>
                <a:schemeClr val="tx2"/>
              </a:buClr>
              <a:buFont typeface="Wingdings" panose="05000000000000000000" pitchFamily="2" charset="2"/>
              <a:buChar char="q"/>
            </a:pPr>
            <a:endParaRPr lang="en-US" sz="3200" b="1" dirty="0" smtClean="0"/>
          </a:p>
          <a:p>
            <a:pPr marL="114300" indent="0">
              <a:buClr>
                <a:srgbClr val="003399"/>
              </a:buClr>
              <a:buNone/>
            </a:pPr>
            <a:endParaRPr lang="en-US" sz="2000" dirty="0"/>
          </a:p>
        </p:txBody>
      </p:sp>
      <p:pic>
        <p:nvPicPr>
          <p:cNvPr id="13" name="Picture 2" descr="http://images.clipartpanda.com/pencil-writing-clipart-RcdornMc9.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4648200" y="2097885"/>
            <a:ext cx="2590800" cy="38814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472899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31"/>
          <p:cNvSpPr>
            <a:spLocks noChangeShapeType="1"/>
          </p:cNvSpPr>
          <p:nvPr/>
        </p:nvSpPr>
        <p:spPr bwMode="auto">
          <a:xfrm>
            <a:off x="1006541" y="1983603"/>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21857"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sp>
        <p:nvSpPr>
          <p:cNvPr id="121862" name="Text Box 18"/>
          <p:cNvSpPr txBox="1">
            <a:spLocks noChangeArrowheads="1"/>
          </p:cNvSpPr>
          <p:nvPr/>
        </p:nvSpPr>
        <p:spPr bwMode="auto">
          <a:xfrm>
            <a:off x="6527751" y="5759861"/>
            <a:ext cx="1133921" cy="954107"/>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a:latin typeface="Trebuchet MS" panose="020B0603020202020204" pitchFamily="34" charset="0"/>
              </a:rPr>
              <a:t>FBA/</a:t>
            </a:r>
            <a:r>
              <a:rPr lang="en-US" sz="1600" b="1" dirty="0" smtClean="0">
                <a:latin typeface="Trebuchet MS" panose="020B0603020202020204" pitchFamily="34" charset="0"/>
              </a:rPr>
              <a:t>BSP</a:t>
            </a:r>
          </a:p>
          <a:p>
            <a:pPr algn="ctr">
              <a:spcBef>
                <a:spcPct val="25000"/>
              </a:spcBef>
            </a:pPr>
            <a:r>
              <a:rPr lang="en-US" sz="1600" b="1" dirty="0" smtClean="0">
                <a:latin typeface="Trebuchet MS" panose="020B0603020202020204" pitchFamily="34" charset="0"/>
              </a:rPr>
              <a:t>PTR</a:t>
            </a:r>
          </a:p>
          <a:p>
            <a:pPr algn="ctr">
              <a:spcBef>
                <a:spcPct val="25000"/>
              </a:spcBef>
            </a:pPr>
            <a:endParaRPr lang="en-US" sz="1600" b="1" dirty="0">
              <a:latin typeface="Trebuchet MS" panose="020B0603020202020204" pitchFamily="34" charset="0"/>
            </a:endParaRPr>
          </a:p>
        </p:txBody>
      </p:sp>
      <p:sp>
        <p:nvSpPr>
          <p:cNvPr id="121863" name="Line 31"/>
          <p:cNvSpPr>
            <a:spLocks noChangeShapeType="1"/>
          </p:cNvSpPr>
          <p:nvPr/>
        </p:nvSpPr>
        <p:spPr bwMode="auto">
          <a:xfrm>
            <a:off x="854141" y="3017132"/>
            <a:ext cx="20574" cy="246926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66" name="Text Box 39"/>
          <p:cNvSpPr txBox="1">
            <a:spLocks noChangeArrowheads="1"/>
          </p:cNvSpPr>
          <p:nvPr/>
        </p:nvSpPr>
        <p:spPr bwMode="auto">
          <a:xfrm>
            <a:off x="6857999" y="1398828"/>
            <a:ext cx="1749491" cy="523220"/>
          </a:xfrm>
          <a:prstGeom prst="rect">
            <a:avLst/>
          </a:prstGeom>
          <a:solidFill>
            <a:schemeClr val="bg1"/>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3 </a:t>
            </a:r>
            <a:r>
              <a:rPr lang="en-US" sz="1600" b="1" dirty="0" smtClean="0">
                <a:latin typeface="Trebuchet MS" panose="020B0603020202020204" pitchFamily="34" charset="0"/>
              </a:rPr>
              <a:t>Team</a:t>
            </a:r>
            <a:endParaRPr lang="en-US" sz="1600" b="1" dirty="0">
              <a:latin typeface="Trebuchet MS" panose="020B0603020202020204" pitchFamily="34" charset="0"/>
            </a:endParaRPr>
          </a:p>
          <a:p>
            <a:pPr algn="ctr" eaLnBrk="1" hangingPunct="1">
              <a:spcBef>
                <a:spcPct val="50000"/>
              </a:spcBef>
            </a:pPr>
            <a:endParaRPr lang="en-US" sz="800" b="1" dirty="0" smtClean="0">
              <a:latin typeface="Trebuchet MS" panose="020B0603020202020204" pitchFamily="34" charset="0"/>
            </a:endParaRPr>
          </a:p>
        </p:txBody>
      </p:sp>
      <p:sp>
        <p:nvSpPr>
          <p:cNvPr id="121870" name="Line 28"/>
          <p:cNvSpPr>
            <a:spLocks noChangeShapeType="1"/>
          </p:cNvSpPr>
          <p:nvPr/>
        </p:nvSpPr>
        <p:spPr bwMode="auto">
          <a:xfrm flipH="1">
            <a:off x="7315200" y="3257924"/>
            <a:ext cx="453819" cy="247960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21871" name="Text Box 18"/>
          <p:cNvSpPr txBox="1">
            <a:spLocks noChangeArrowheads="1"/>
          </p:cNvSpPr>
          <p:nvPr/>
        </p:nvSpPr>
        <p:spPr bwMode="auto">
          <a:xfrm>
            <a:off x="7940720" y="5768490"/>
            <a:ext cx="1127059" cy="946413"/>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smtClean="0">
                <a:solidFill>
                  <a:srgbClr val="000000"/>
                </a:solidFill>
                <a:latin typeface="Trebuchet MS" panose="020B0603020202020204" pitchFamily="34" charset="0"/>
              </a:rPr>
              <a:t>Person Centered Planning</a:t>
            </a:r>
            <a:endParaRPr lang="en-US" sz="1600" b="1" dirty="0">
              <a:solidFill>
                <a:srgbClr val="000000"/>
              </a:solidFill>
              <a:latin typeface="Trebuchet MS" panose="020B0603020202020204" pitchFamily="34" charset="0"/>
            </a:endParaRPr>
          </a:p>
          <a:p>
            <a:pPr algn="ctr">
              <a:spcBef>
                <a:spcPct val="25000"/>
              </a:spcBef>
            </a:pPr>
            <a:endParaRPr lang="en-US" sz="600" b="1" dirty="0" smtClean="0">
              <a:solidFill>
                <a:srgbClr val="000000"/>
              </a:solidFill>
              <a:latin typeface="Trebuchet MS" panose="020B0603020202020204" pitchFamily="34" charset="0"/>
            </a:endParaRPr>
          </a:p>
        </p:txBody>
      </p:sp>
      <p:sp>
        <p:nvSpPr>
          <p:cNvPr id="121872" name="Text Box 36"/>
          <p:cNvSpPr txBox="1">
            <a:spLocks noChangeArrowheads="1"/>
          </p:cNvSpPr>
          <p:nvPr/>
        </p:nvSpPr>
        <p:spPr bwMode="auto">
          <a:xfrm>
            <a:off x="3416489" y="1405459"/>
            <a:ext cx="1676400" cy="52322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800" b="1" dirty="0">
              <a:latin typeface="Trebuchet MS" panose="020B0603020202020204" pitchFamily="34" charset="0"/>
            </a:endParaRPr>
          </a:p>
        </p:txBody>
      </p:sp>
      <p:sp>
        <p:nvSpPr>
          <p:cNvPr id="121873" name="Line 63"/>
          <p:cNvSpPr>
            <a:spLocks noChangeShapeType="1"/>
          </p:cNvSpPr>
          <p:nvPr/>
        </p:nvSpPr>
        <p:spPr bwMode="auto">
          <a:xfrm>
            <a:off x="1920941" y="1710259"/>
            <a:ext cx="12657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1875" name="Line 65"/>
          <p:cNvSpPr>
            <a:spLocks noChangeShapeType="1"/>
          </p:cNvSpPr>
          <p:nvPr/>
        </p:nvSpPr>
        <p:spPr bwMode="auto">
          <a:xfrm>
            <a:off x="5213444" y="1723742"/>
            <a:ext cx="1524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79" name="Text Box 78"/>
          <p:cNvSpPr txBox="1">
            <a:spLocks noChangeArrowheads="1"/>
          </p:cNvSpPr>
          <p:nvPr/>
        </p:nvSpPr>
        <p:spPr bwMode="auto">
          <a:xfrm>
            <a:off x="244541" y="2278945"/>
            <a:ext cx="1600200" cy="1035668"/>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endParaRPr lang="en-US" sz="800" dirty="0" smtClean="0"/>
          </a:p>
          <a:p>
            <a:pPr algn="ctr" eaLnBrk="1" hangingPunct="1">
              <a:spcBef>
                <a:spcPct val="15000"/>
              </a:spcBef>
            </a:pPr>
            <a:r>
              <a:rPr lang="en-US" sz="1400" dirty="0" smtClean="0"/>
              <a:t>Plans </a:t>
            </a:r>
            <a:r>
              <a:rPr lang="en-US" sz="1400" dirty="0"/>
              <a:t>SW &amp; Class-wide </a:t>
            </a:r>
            <a:r>
              <a:rPr lang="en-US" sz="1400" dirty="0" smtClean="0"/>
              <a:t>supports</a:t>
            </a:r>
            <a:endParaRPr lang="en-US" sz="1400" dirty="0"/>
          </a:p>
          <a:p>
            <a:pPr algn="ctr" eaLnBrk="1" hangingPunct="1">
              <a:spcBef>
                <a:spcPct val="15000"/>
              </a:spcBef>
            </a:pPr>
            <a:endParaRPr lang="en-US" sz="800" dirty="0" smtClean="0"/>
          </a:p>
        </p:txBody>
      </p:sp>
      <p:sp>
        <p:nvSpPr>
          <p:cNvPr id="121881" name="Text Box 80"/>
          <p:cNvSpPr txBox="1">
            <a:spLocks noChangeArrowheads="1"/>
          </p:cNvSpPr>
          <p:nvPr/>
        </p:nvSpPr>
        <p:spPr bwMode="auto">
          <a:xfrm>
            <a:off x="2043105" y="3826445"/>
            <a:ext cx="2089837" cy="1665071"/>
          </a:xfrm>
          <a:prstGeom prst="rect">
            <a:avLst/>
          </a:prstGeom>
          <a:solidFill>
            <a:schemeClr val="bg2">
              <a:lumMod val="9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b="1" u="sng" dirty="0" smtClean="0"/>
              <a:t>System </a:t>
            </a:r>
          </a:p>
          <a:p>
            <a:pPr algn="ctr" eaLnBrk="1" hangingPunct="1">
              <a:spcBef>
                <a:spcPct val="15000"/>
              </a:spcBef>
            </a:pPr>
            <a:r>
              <a:rPr lang="en-US" sz="1400" b="1" u="sng" dirty="0" smtClean="0"/>
              <a:t>Conversations</a:t>
            </a:r>
          </a:p>
          <a:p>
            <a:pPr algn="ctr" eaLnBrk="1" hangingPunct="1">
              <a:spcBef>
                <a:spcPct val="15000"/>
              </a:spcBef>
            </a:pPr>
            <a:r>
              <a:rPr lang="en-US" sz="1400" dirty="0"/>
              <a:t>Uses process data; evaluates overall effectiveness; does NOT involve discussion of individual students</a:t>
            </a:r>
          </a:p>
        </p:txBody>
      </p:sp>
      <p:sp>
        <p:nvSpPr>
          <p:cNvPr id="121882" name="Text Box 81"/>
          <p:cNvSpPr txBox="1">
            <a:spLocks noChangeArrowheads="1"/>
          </p:cNvSpPr>
          <p:nvPr/>
        </p:nvSpPr>
        <p:spPr bwMode="auto">
          <a:xfrm>
            <a:off x="4294011" y="3826445"/>
            <a:ext cx="2007154" cy="1679750"/>
          </a:xfrm>
          <a:prstGeom prst="rect">
            <a:avLst/>
          </a:prstGeom>
          <a:solidFill>
            <a:schemeClr val="accent1">
              <a:lumMod val="20000"/>
              <a:lumOff val="8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b="1" u="sng" dirty="0" smtClean="0"/>
              <a:t>Problem Solving Conversations</a:t>
            </a:r>
            <a:endParaRPr lang="en-US" sz="1400" dirty="0" smtClean="0"/>
          </a:p>
          <a:p>
            <a:pPr algn="ctr" eaLnBrk="1" hangingPunct="1">
              <a:spcBef>
                <a:spcPct val="15000"/>
              </a:spcBef>
            </a:pPr>
            <a:r>
              <a:rPr lang="en-US" sz="1400" dirty="0"/>
              <a:t>M</a:t>
            </a:r>
            <a:r>
              <a:rPr lang="en-US" sz="1400" dirty="0" smtClean="0"/>
              <a:t>atches students to interventions and monitors progress, making adjustments as needed</a:t>
            </a:r>
          </a:p>
        </p:txBody>
      </p:sp>
      <p:sp>
        <p:nvSpPr>
          <p:cNvPr id="121883" name="Text Box 82"/>
          <p:cNvSpPr txBox="1">
            <a:spLocks noChangeArrowheads="1"/>
          </p:cNvSpPr>
          <p:nvPr/>
        </p:nvSpPr>
        <p:spPr bwMode="auto">
          <a:xfrm>
            <a:off x="6857999" y="2303839"/>
            <a:ext cx="1749492" cy="954088"/>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Uses Process data; determines overall intervention effectiveness</a:t>
            </a:r>
          </a:p>
        </p:txBody>
      </p:sp>
      <p:sp>
        <p:nvSpPr>
          <p:cNvPr id="121892" name="Text Box 39"/>
          <p:cNvSpPr txBox="1">
            <a:spLocks noChangeArrowheads="1"/>
          </p:cNvSpPr>
          <p:nvPr/>
        </p:nvSpPr>
        <p:spPr bwMode="auto">
          <a:xfrm>
            <a:off x="168341" y="1405459"/>
            <a:ext cx="1676400" cy="584775"/>
          </a:xfrm>
          <a:prstGeom prst="rect">
            <a:avLst/>
          </a:prstGeom>
          <a:solidFill>
            <a:schemeClr val="bg1"/>
          </a:solidFill>
          <a:ln>
            <a:solidFill>
              <a:schemeClr val="tx1"/>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School-wide</a:t>
            </a:r>
            <a:br>
              <a:rPr lang="en-US" sz="1600" b="1" dirty="0">
                <a:latin typeface="Trebuchet MS" panose="020B0603020202020204" pitchFamily="34" charset="0"/>
              </a:rPr>
            </a:br>
            <a:r>
              <a:rPr lang="en-US" sz="1600" b="1" dirty="0">
                <a:latin typeface="Trebuchet MS" panose="020B0603020202020204" pitchFamily="34" charset="0"/>
              </a:rPr>
              <a:t>Team</a:t>
            </a:r>
          </a:p>
        </p:txBody>
      </p:sp>
      <p:sp>
        <p:nvSpPr>
          <p:cNvPr id="121893" name="Text Box 39"/>
          <p:cNvSpPr txBox="1">
            <a:spLocks noChangeArrowheads="1"/>
          </p:cNvSpPr>
          <p:nvPr/>
        </p:nvSpPr>
        <p:spPr bwMode="auto">
          <a:xfrm>
            <a:off x="262738" y="5615066"/>
            <a:ext cx="1600200" cy="1077218"/>
          </a:xfrm>
          <a:prstGeom prst="rect">
            <a:avLst/>
          </a:prstGeom>
          <a:solidFill>
            <a:schemeClr val="bg1"/>
          </a:solidFill>
          <a:ln>
            <a:solidFill>
              <a:schemeClr val="tx1"/>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Universal Support through SW </a:t>
            </a:r>
            <a:r>
              <a:rPr lang="en-US" sz="1600" b="1" dirty="0" smtClean="0">
                <a:latin typeface="Trebuchet MS" panose="020B0603020202020204" pitchFamily="34" charset="0"/>
              </a:rPr>
              <a:t>Program</a:t>
            </a:r>
          </a:p>
        </p:txBody>
      </p:sp>
      <p:sp>
        <p:nvSpPr>
          <p:cNvPr id="121894" name="TextBox 3"/>
          <p:cNvSpPr txBox="1">
            <a:spLocks noChangeArrowheads="1"/>
          </p:cNvSpPr>
          <p:nvPr/>
        </p:nvSpPr>
        <p:spPr bwMode="auto">
          <a:xfrm>
            <a:off x="2023269" y="6618360"/>
            <a:ext cx="3810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i="1" dirty="0">
                <a:latin typeface="Candara" charset="0"/>
              </a:rPr>
              <a:t>Adapted from the Illinois PBIS Network </a:t>
            </a:r>
          </a:p>
        </p:txBody>
      </p:sp>
      <p:cxnSp>
        <p:nvCxnSpPr>
          <p:cNvPr id="5" name="Straight Arrow Connector 4"/>
          <p:cNvCxnSpPr/>
          <p:nvPr/>
        </p:nvCxnSpPr>
        <p:spPr>
          <a:xfrm flipH="1">
            <a:off x="3810001" y="2486921"/>
            <a:ext cx="454615" cy="1323556"/>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41" name="Line 31"/>
          <p:cNvSpPr>
            <a:spLocks noChangeShapeType="1"/>
          </p:cNvSpPr>
          <p:nvPr/>
        </p:nvSpPr>
        <p:spPr bwMode="auto">
          <a:xfrm>
            <a:off x="7688785" y="1922498"/>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cxnSp>
        <p:nvCxnSpPr>
          <p:cNvPr id="48" name="Straight Arrow Connector 47"/>
          <p:cNvCxnSpPr>
            <a:stCxn id="34" idx="2"/>
          </p:cNvCxnSpPr>
          <p:nvPr/>
        </p:nvCxnSpPr>
        <p:spPr>
          <a:xfrm>
            <a:off x="4294011" y="3268203"/>
            <a:ext cx="219567" cy="542274"/>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61" name="Line 28"/>
          <p:cNvSpPr>
            <a:spLocks noChangeShapeType="1"/>
          </p:cNvSpPr>
          <p:nvPr/>
        </p:nvSpPr>
        <p:spPr bwMode="auto">
          <a:xfrm>
            <a:off x="7769019" y="3257927"/>
            <a:ext cx="534404" cy="247960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4" name="Text Box 82"/>
          <p:cNvSpPr txBox="1">
            <a:spLocks noChangeArrowheads="1"/>
          </p:cNvSpPr>
          <p:nvPr/>
        </p:nvSpPr>
        <p:spPr bwMode="auto">
          <a:xfrm>
            <a:off x="3046363" y="2314096"/>
            <a:ext cx="2495295" cy="954107"/>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Determines students in need of targeted interventions; implements &amp; evaluates interventions’ use</a:t>
            </a:r>
          </a:p>
        </p:txBody>
      </p:sp>
      <p:sp>
        <p:nvSpPr>
          <p:cNvPr id="37" name="Line 31"/>
          <p:cNvSpPr>
            <a:spLocks noChangeShapeType="1"/>
          </p:cNvSpPr>
          <p:nvPr/>
        </p:nvSpPr>
        <p:spPr bwMode="auto">
          <a:xfrm>
            <a:off x="4264616" y="1928679"/>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247177176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38800" y="3200400"/>
            <a:ext cx="2590800" cy="2667000"/>
            <a:chOff x="4206995" y="452319"/>
            <a:chExt cx="1389302" cy="1653490"/>
          </a:xfrm>
        </p:grpSpPr>
        <p:sp>
          <p:nvSpPr>
            <p:cNvPr id="5" name="Freeform 4"/>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grpSp>
        <p:nvGrpSpPr>
          <p:cNvPr id="7" name="Group 6"/>
          <p:cNvGrpSpPr/>
          <p:nvPr/>
        </p:nvGrpSpPr>
        <p:grpSpPr>
          <a:xfrm>
            <a:off x="685800" y="3200400"/>
            <a:ext cx="2788325" cy="2510919"/>
            <a:chOff x="3106501" y="479809"/>
            <a:chExt cx="1389302" cy="1653488"/>
          </a:xfrm>
        </p:grpSpPr>
        <p:sp>
          <p:nvSpPr>
            <p:cNvPr id="8" name="Freeform 7"/>
            <p:cNvSpPr/>
            <p:nvPr/>
          </p:nvSpPr>
          <p:spPr>
            <a:xfrm rot="1686142">
              <a:off x="3106501"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rot="49032">
              <a:off x="3407607" y="1157196"/>
              <a:ext cx="787094" cy="298713"/>
            </a:xfrm>
            <a:prstGeom prst="rect">
              <a:avLst/>
            </a:prstGeom>
            <a:noFill/>
          </p:spPr>
          <p:txBody>
            <a:bodyPr wrap="square" rtlCol="0">
              <a:spAutoFit/>
            </a:bodyPr>
            <a:lstStyle/>
            <a:p>
              <a:pPr algn="ctr"/>
              <a:r>
                <a:rPr lang="en-US" sz="1400" b="1" dirty="0" smtClean="0"/>
                <a:t>Systems</a:t>
              </a:r>
            </a:p>
          </p:txBody>
        </p:sp>
      </p:grpSp>
      <p:sp>
        <p:nvSpPr>
          <p:cNvPr id="10" name="Right Arrow 9"/>
          <p:cNvSpPr/>
          <p:nvPr/>
        </p:nvSpPr>
        <p:spPr>
          <a:xfrm>
            <a:off x="3276600" y="3657600"/>
            <a:ext cx="2303399" cy="940210"/>
          </a:xfrm>
          <a:prstGeom prst="rightArrow">
            <a:avLst/>
          </a:prstGeom>
          <a:gradFill>
            <a:gsLst>
              <a:gs pos="94988">
                <a:srgbClr val="FEDBC6"/>
              </a:gs>
              <a:gs pos="0">
                <a:schemeClr val="bg2">
                  <a:lumMod val="50000"/>
                </a:schemeClr>
              </a:gs>
              <a:gs pos="72000">
                <a:schemeClr val="accent1">
                  <a:tint val="44500"/>
                  <a:satMod val="160000"/>
                </a:schemeClr>
              </a:gs>
              <a:gs pos="100000">
                <a:schemeClr val="accent5">
                  <a:lumMod val="20000"/>
                  <a:lumOff val="80000"/>
                </a:schemeClr>
              </a:gs>
            </a:gsLst>
            <a:lin ang="27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1" name="Title 1"/>
          <p:cNvSpPr txBox="1">
            <a:spLocks/>
          </p:cNvSpPr>
          <p:nvPr/>
        </p:nvSpPr>
        <p:spPr>
          <a:xfrm>
            <a:off x="152400" y="228600"/>
            <a:ext cx="8610600" cy="2133600"/>
          </a:xfrm>
          <a:prstGeom prst="rect">
            <a:avLst/>
          </a:prstGeom>
          <a:solidFill>
            <a:schemeClr val="tx2"/>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1800" b="1" i="1" dirty="0">
                <a:solidFill>
                  <a:schemeClr val="bg2">
                    <a:lumMod val="90000"/>
                  </a:schemeClr>
                </a:solidFill>
                <a:latin typeface="Trebuchet MS" panose="020B0603020202020204" pitchFamily="34" charset="0"/>
              </a:rPr>
              <a:t>Tier 2 System </a:t>
            </a:r>
            <a:r>
              <a:rPr lang="en-US" sz="1800" b="1" i="1" dirty="0" smtClean="0">
                <a:solidFill>
                  <a:schemeClr val="bg2">
                    <a:lumMod val="90000"/>
                  </a:schemeClr>
                </a:solidFill>
                <a:latin typeface="Trebuchet MS" panose="020B0603020202020204" pitchFamily="34" charset="0"/>
              </a:rPr>
              <a:t>Conversation </a:t>
            </a:r>
            <a:r>
              <a:rPr lang="en-US" sz="1800" b="1" i="1" dirty="0" smtClean="0">
                <a:solidFill>
                  <a:schemeClr val="accent1">
                    <a:lumMod val="60000"/>
                    <a:lumOff val="40000"/>
                  </a:schemeClr>
                </a:solidFill>
                <a:latin typeface="Trebuchet MS" panose="020B0603020202020204" pitchFamily="34" charset="0"/>
              </a:rPr>
              <a:t>transitioning into a Problem-Solving Conversation</a:t>
            </a:r>
            <a:r>
              <a:rPr lang="en-US" sz="1800" b="1" i="1" dirty="0" smtClean="0">
                <a:latin typeface="Trebuchet MS" panose="020B0603020202020204" pitchFamily="34" charset="0"/>
              </a:rPr>
              <a:t>:</a:t>
            </a:r>
            <a:r>
              <a:rPr lang="en-US" sz="2800" b="1" dirty="0" smtClean="0">
                <a:latin typeface="Trebuchet MS" panose="020B0603020202020204" pitchFamily="34" charset="0"/>
              </a:rPr>
              <a:t/>
            </a:r>
            <a:br>
              <a:rPr lang="en-US" sz="2800" b="1" dirty="0" smtClean="0">
                <a:latin typeface="Trebuchet MS" panose="020B0603020202020204" pitchFamily="34" charset="0"/>
              </a:rPr>
            </a:br>
            <a:endParaRPr lang="en-US" sz="2800" b="1" dirty="0" smtClean="0">
              <a:latin typeface="Trebuchet MS" panose="020B0603020202020204" pitchFamily="34" charset="0"/>
            </a:endParaRPr>
          </a:p>
          <a:p>
            <a:pPr algn="ctr" fontAlgn="auto">
              <a:spcAft>
                <a:spcPts val="0"/>
              </a:spcAft>
            </a:pPr>
            <a:r>
              <a:rPr lang="en-US" sz="3200" b="1" dirty="0" smtClean="0">
                <a:solidFill>
                  <a:schemeClr val="bg2">
                    <a:lumMod val="90000"/>
                  </a:schemeClr>
                </a:solidFill>
                <a:latin typeface="Trebuchet MS" panose="020B0603020202020204" pitchFamily="34" charset="0"/>
              </a:rPr>
              <a:t>As part of your system, </a:t>
            </a:r>
          </a:p>
          <a:p>
            <a:pPr algn="ctr" fontAlgn="auto">
              <a:spcAft>
                <a:spcPts val="0"/>
              </a:spcAft>
            </a:pPr>
            <a:r>
              <a:rPr lang="en-US" sz="3200" b="1" dirty="0" smtClean="0">
                <a:solidFill>
                  <a:schemeClr val="bg2">
                    <a:lumMod val="90000"/>
                  </a:schemeClr>
                </a:solidFill>
                <a:latin typeface="Trebuchet MS" panose="020B0603020202020204" pitchFamily="34" charset="0"/>
              </a:rPr>
              <a:t>when a student in not succeeding…</a:t>
            </a:r>
          </a:p>
        </p:txBody>
      </p:sp>
    </p:spTree>
    <p:extLst>
      <p:ext uri="{BB962C8B-B14F-4D97-AF65-F5344CB8AC3E}">
        <p14:creationId xmlns:p14="http://schemas.microsoft.com/office/powerpoint/2010/main" val="19671971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2" name="Text Box 36"/>
          <p:cNvSpPr txBox="1">
            <a:spLocks noChangeArrowheads="1"/>
          </p:cNvSpPr>
          <p:nvPr/>
        </p:nvSpPr>
        <p:spPr bwMode="auto">
          <a:xfrm>
            <a:off x="3248337" y="1320563"/>
            <a:ext cx="1676400" cy="45397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500" b="1" dirty="0">
              <a:latin typeface="Trebuchet MS" panose="020B0603020202020204" pitchFamily="34" charset="0"/>
            </a:endParaRPr>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81" name="Text Box 80"/>
          <p:cNvSpPr txBox="1">
            <a:spLocks noChangeArrowheads="1"/>
          </p:cNvSpPr>
          <p:nvPr/>
        </p:nvSpPr>
        <p:spPr bwMode="auto">
          <a:xfrm>
            <a:off x="1918487" y="2909242"/>
            <a:ext cx="2362201" cy="1889748"/>
          </a:xfrm>
          <a:prstGeom prst="rect">
            <a:avLst/>
          </a:prstGeom>
          <a:solidFill>
            <a:schemeClr val="bg2">
              <a:lumMod val="9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solidFill>
                  <a:schemeClr val="tx1">
                    <a:lumMod val="50000"/>
                    <a:lumOff val="50000"/>
                  </a:schemeClr>
                </a:solidFill>
              </a:rPr>
              <a:t>System </a:t>
            </a:r>
          </a:p>
          <a:p>
            <a:pPr algn="ctr" eaLnBrk="1" hangingPunct="1">
              <a:spcBef>
                <a:spcPct val="15000"/>
              </a:spcBef>
            </a:pPr>
            <a:r>
              <a:rPr lang="en-US" sz="1600" b="1" u="sng" dirty="0">
                <a:solidFill>
                  <a:schemeClr val="tx1">
                    <a:lumMod val="50000"/>
                    <a:lumOff val="50000"/>
                  </a:schemeClr>
                </a:solidFill>
              </a:rPr>
              <a:t>Conversations</a:t>
            </a:r>
          </a:p>
          <a:p>
            <a:pPr algn="ctr" eaLnBrk="1" hangingPunct="1">
              <a:spcBef>
                <a:spcPct val="15000"/>
              </a:spcBef>
            </a:pPr>
            <a:r>
              <a:rPr lang="en-US" sz="1600" dirty="0">
                <a:solidFill>
                  <a:schemeClr val="bg1">
                    <a:lumMod val="50000"/>
                  </a:schemeClr>
                </a:solidFill>
              </a:rPr>
              <a:t>Uses process data; evaluates overall effectiveness; does NOT involve discussion of individual students</a:t>
            </a:r>
          </a:p>
        </p:txBody>
      </p:sp>
      <p:sp>
        <p:nvSpPr>
          <p:cNvPr id="121882" name="Text Box 81"/>
          <p:cNvSpPr txBox="1">
            <a:spLocks noChangeArrowheads="1"/>
          </p:cNvSpPr>
          <p:nvPr/>
        </p:nvSpPr>
        <p:spPr bwMode="auto">
          <a:xfrm>
            <a:off x="4351403" y="2934983"/>
            <a:ext cx="2217738" cy="1852815"/>
          </a:xfrm>
          <a:prstGeom prst="rect">
            <a:avLst/>
          </a:prstGeom>
          <a:solidFill>
            <a:schemeClr val="accent1">
              <a:lumMod val="20000"/>
              <a:lumOff val="8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Problem Solving Conversations</a:t>
            </a:r>
            <a:endParaRPr lang="en-US" sz="1600" dirty="0"/>
          </a:p>
          <a:p>
            <a:pPr algn="ctr" eaLnBrk="1" hangingPunct="1">
              <a:spcBef>
                <a:spcPct val="15000"/>
              </a:spcBef>
            </a:pPr>
            <a:r>
              <a:rPr lang="en-US" sz="1600" dirty="0"/>
              <a:t>Matches students to interventions and monitors progress, making adjustments as needed</a:t>
            </a:r>
          </a:p>
        </p:txBody>
      </p:sp>
      <p:sp>
        <p:nvSpPr>
          <p:cNvPr id="41" name="Line 31"/>
          <p:cNvSpPr>
            <a:spLocks noChangeShapeType="1"/>
          </p:cNvSpPr>
          <p:nvPr/>
        </p:nvSpPr>
        <p:spPr bwMode="auto">
          <a:xfrm>
            <a:off x="7732745" y="1994073"/>
            <a:ext cx="0" cy="212680"/>
          </a:xfrm>
          <a:prstGeom prst="line">
            <a:avLst/>
          </a:prstGeom>
          <a:noFill/>
          <a:ln w="9525">
            <a:solidFill>
              <a:schemeClr val="bg1">
                <a:lumMod val="75000"/>
              </a:schemeClr>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3" name="Group 32"/>
          <p:cNvGrpSpPr/>
          <p:nvPr/>
        </p:nvGrpSpPr>
        <p:grpSpPr>
          <a:xfrm rot="1686142">
            <a:off x="3013498" y="4495806"/>
            <a:ext cx="2347106" cy="2196123"/>
            <a:chOff x="1621757" y="2920389"/>
            <a:chExt cx="1788662" cy="1597304"/>
          </a:xfrm>
          <a:effectLst>
            <a:reflection blurRad="6350" stA="52000" endA="300" endPos="35000" dir="5400000" sy="-100000" algn="bl" rotWithShape="0"/>
          </a:effectLst>
        </p:grpSpPr>
        <p:sp>
          <p:nvSpPr>
            <p:cNvPr id="34" name="Freeform 33"/>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90000"/>
              </a:schemeClr>
            </a:solidFill>
            <a:ln w="571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rot="19962890">
              <a:off x="1851219" y="3832431"/>
              <a:ext cx="599822" cy="167891"/>
            </a:xfrm>
            <a:prstGeom prst="rect">
              <a:avLst/>
            </a:prstGeom>
            <a:noFill/>
          </p:spPr>
          <p:txBody>
            <a:bodyPr wrap="square" rtlCol="0">
              <a:spAutoFit/>
            </a:bodyPr>
            <a:lstStyle/>
            <a:p>
              <a:pPr algn="ctr"/>
              <a:r>
                <a:rPr lang="en-US" sz="900" b="1" dirty="0" smtClean="0">
                  <a:solidFill>
                    <a:schemeClr val="tx1">
                      <a:lumMod val="50000"/>
                      <a:lumOff val="50000"/>
                    </a:schemeClr>
                  </a:solidFill>
                </a:rPr>
                <a:t>Systems</a:t>
              </a:r>
            </a:p>
          </p:txBody>
        </p:sp>
        <p:sp>
          <p:nvSpPr>
            <p:cNvPr id="37" name="Freeform 36"/>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rot="20049099">
              <a:off x="2584348" y="3386467"/>
              <a:ext cx="593392" cy="369332"/>
            </a:xfrm>
            <a:prstGeom prst="rect">
              <a:avLst/>
            </a:prstGeom>
            <a:noFill/>
          </p:spPr>
          <p:txBody>
            <a:bodyPr wrap="square" rtlCol="0">
              <a:spAutoFit/>
            </a:bodyPr>
            <a:lstStyle/>
            <a:p>
              <a:pPr algn="ctr"/>
              <a:r>
                <a:rPr lang="en-US" sz="900" b="1" dirty="0" smtClean="0"/>
                <a:t>Problem-Solving</a:t>
              </a:r>
            </a:p>
          </p:txBody>
        </p:sp>
      </p:grpSp>
      <p:sp>
        <p:nvSpPr>
          <p:cNvPr id="31"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cxnSp>
        <p:nvCxnSpPr>
          <p:cNvPr id="30" name="Straight Arrow Connector 29"/>
          <p:cNvCxnSpPr/>
          <p:nvPr/>
        </p:nvCxnSpPr>
        <p:spPr>
          <a:xfrm flipH="1">
            <a:off x="3658615" y="2605812"/>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495800" y="2605812"/>
            <a:ext cx="228600"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Text Box 82"/>
          <p:cNvSpPr txBox="1">
            <a:spLocks noChangeArrowheads="1"/>
          </p:cNvSpPr>
          <p:nvPr/>
        </p:nvSpPr>
        <p:spPr bwMode="auto">
          <a:xfrm>
            <a:off x="1616142" y="2028814"/>
            <a:ext cx="5394258" cy="584775"/>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dirty="0"/>
              <a:t>Determines students in need of targeted interventions; implements &amp; evaluates interventions’ use</a:t>
            </a:r>
          </a:p>
        </p:txBody>
      </p:sp>
      <p:sp>
        <p:nvSpPr>
          <p:cNvPr id="40" name="Line 31"/>
          <p:cNvSpPr>
            <a:spLocks noChangeShapeType="1"/>
          </p:cNvSpPr>
          <p:nvPr/>
        </p:nvSpPr>
        <p:spPr bwMode="auto">
          <a:xfrm>
            <a:off x="4086537" y="1777554"/>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57706152"/>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140" y="1442570"/>
            <a:ext cx="7162800" cy="4495800"/>
          </a:xfrm>
        </p:spPr>
        <p:txBody>
          <a:bodyPr>
            <a:normAutofit fontScale="92500" lnSpcReduction="20000"/>
          </a:bodyPr>
          <a:lstStyle/>
          <a:p>
            <a:pPr>
              <a:buClr>
                <a:srgbClr val="003399"/>
              </a:buClr>
            </a:pPr>
            <a:r>
              <a:rPr lang="en-US" sz="3100" dirty="0" smtClean="0"/>
              <a:t>Discussing </a:t>
            </a:r>
            <a:r>
              <a:rPr lang="en-US" sz="3100" b="1" u="sng" dirty="0" smtClean="0"/>
              <a:t>individual students </a:t>
            </a:r>
            <a:r>
              <a:rPr lang="en-US" sz="3100" dirty="0" smtClean="0"/>
              <a:t>identified for supports</a:t>
            </a:r>
          </a:p>
          <a:p>
            <a:pPr lvl="1">
              <a:buClr>
                <a:srgbClr val="003399"/>
              </a:buClr>
            </a:pPr>
            <a:r>
              <a:rPr lang="en-US" sz="2600" dirty="0" smtClean="0"/>
              <a:t>Review request for assistance from staff &amp; home</a:t>
            </a:r>
          </a:p>
          <a:p>
            <a:pPr lvl="1">
              <a:buClr>
                <a:srgbClr val="003399"/>
              </a:buClr>
            </a:pPr>
            <a:r>
              <a:rPr lang="en-US" sz="2600" dirty="0"/>
              <a:t>Review </a:t>
            </a:r>
            <a:r>
              <a:rPr lang="en-US" sz="2600" dirty="0" smtClean="0"/>
              <a:t>students identified via school-wide student outcome data</a:t>
            </a:r>
          </a:p>
          <a:p>
            <a:pPr lvl="1">
              <a:buClr>
                <a:srgbClr val="003399"/>
              </a:buClr>
            </a:pPr>
            <a:endParaRPr lang="en-US" sz="1500" dirty="0" smtClean="0"/>
          </a:p>
          <a:p>
            <a:pPr>
              <a:buClr>
                <a:srgbClr val="003399"/>
              </a:buClr>
            </a:pPr>
            <a:r>
              <a:rPr lang="en-US" sz="2800" b="1" u="sng" dirty="0" smtClean="0"/>
              <a:t>Matching students</a:t>
            </a:r>
            <a:r>
              <a:rPr lang="en-US" sz="2800" u="sng" dirty="0" smtClean="0"/>
              <a:t> </a:t>
            </a:r>
            <a:r>
              <a:rPr lang="en-US" sz="2800" dirty="0" smtClean="0"/>
              <a:t>to existing interventions (examine function of behavior)</a:t>
            </a:r>
          </a:p>
          <a:p>
            <a:pPr>
              <a:buClr>
                <a:srgbClr val="003399"/>
              </a:buClr>
            </a:pPr>
            <a:endParaRPr lang="en-US" sz="1500" dirty="0" smtClean="0"/>
          </a:p>
          <a:p>
            <a:pPr>
              <a:buClr>
                <a:srgbClr val="003399"/>
              </a:buClr>
            </a:pPr>
            <a:r>
              <a:rPr lang="en-US" sz="2800" b="1" u="sng" dirty="0" smtClean="0"/>
              <a:t>Individual Success Monitoring </a:t>
            </a:r>
          </a:p>
          <a:p>
            <a:pPr lvl="1">
              <a:buClr>
                <a:srgbClr val="003399"/>
              </a:buClr>
            </a:pPr>
            <a:r>
              <a:rPr lang="en-US" sz="2600" dirty="0" smtClean="0"/>
              <a:t>Identify need for increased supports</a:t>
            </a:r>
          </a:p>
          <a:p>
            <a:pPr lvl="1">
              <a:buClr>
                <a:srgbClr val="003399"/>
              </a:buClr>
            </a:pPr>
            <a:r>
              <a:rPr lang="en-US" sz="2600" dirty="0" smtClean="0"/>
              <a:t>Identify readiness for decreased supports</a:t>
            </a:r>
          </a:p>
          <a:p>
            <a:pPr lvl="1">
              <a:buClr>
                <a:srgbClr val="003399"/>
              </a:buClr>
            </a:pPr>
            <a:r>
              <a:rPr lang="en-US" sz="2600" dirty="0"/>
              <a:t>Identify readiness for graduating from intervention</a:t>
            </a:r>
          </a:p>
          <a:p>
            <a:pPr marL="411480" lvl="1" indent="0">
              <a:buClr>
                <a:srgbClr val="003399"/>
              </a:buClr>
              <a:buNone/>
            </a:pPr>
            <a:endParaRPr lang="en-US" dirty="0" smtClean="0"/>
          </a:p>
          <a:p>
            <a:endParaRPr lang="en-US" dirty="0"/>
          </a:p>
        </p:txBody>
      </p:sp>
      <p:sp>
        <p:nvSpPr>
          <p:cNvPr id="8" name="Title 1"/>
          <p:cNvSpPr txBox="1">
            <a:spLocks/>
          </p:cNvSpPr>
          <p:nvPr/>
        </p:nvSpPr>
        <p:spPr>
          <a:xfrm>
            <a:off x="304800" y="304800"/>
            <a:ext cx="8600792" cy="9144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smtClean="0">
                <a:latin typeface="Trebuchet MS" panose="020B0603020202020204" pitchFamily="34" charset="0"/>
              </a:rPr>
              <a:t>     </a:t>
            </a:r>
            <a:r>
              <a:rPr lang="en-US" sz="3200" b="1" dirty="0" smtClean="0">
                <a:latin typeface="Trebuchet MS" panose="020B0603020202020204" pitchFamily="34" charset="0"/>
              </a:rPr>
              <a:t>Outcomes</a:t>
            </a:r>
            <a:endParaRPr lang="en-US" sz="3200" b="1" dirty="0">
              <a:latin typeface="Trebuchet MS" panose="020B0603020202020204" pitchFamily="34" charset="0"/>
            </a:endParaRPr>
          </a:p>
        </p:txBody>
      </p:sp>
      <p:grpSp>
        <p:nvGrpSpPr>
          <p:cNvPr id="5" name="Group 4"/>
          <p:cNvGrpSpPr/>
          <p:nvPr/>
        </p:nvGrpSpPr>
        <p:grpSpPr>
          <a:xfrm>
            <a:off x="7162800" y="-12219"/>
            <a:ext cx="1457554" cy="1558120"/>
            <a:chOff x="4206995" y="452319"/>
            <a:chExt cx="1389302" cy="1653490"/>
          </a:xfrm>
        </p:grpSpPr>
        <p:sp>
          <p:nvSpPr>
            <p:cNvPr id="6" name="Freeform 5"/>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15154252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09" y="1905000"/>
            <a:ext cx="7275291" cy="4800600"/>
          </a:xfrm>
        </p:spPr>
        <p:txBody>
          <a:bodyPr/>
          <a:lstStyle/>
          <a:p>
            <a:pPr>
              <a:buClr>
                <a:schemeClr val="tx1"/>
              </a:buClr>
            </a:pPr>
            <a:r>
              <a:rPr lang="en-US" sz="2400" b="1" dirty="0"/>
              <a:t>Logistics</a:t>
            </a:r>
          </a:p>
          <a:p>
            <a:pPr lvl="1">
              <a:buClr>
                <a:schemeClr val="tx1"/>
              </a:buClr>
            </a:pPr>
            <a:r>
              <a:rPr lang="en-US" sz="2400" dirty="0" smtClean="0"/>
              <a:t>Monthly meeting </a:t>
            </a:r>
            <a:r>
              <a:rPr lang="en-US" sz="2400" dirty="0"/>
              <a:t>schedule</a:t>
            </a:r>
          </a:p>
          <a:p>
            <a:pPr lvl="1">
              <a:buClr>
                <a:schemeClr val="tx1"/>
              </a:buClr>
            </a:pPr>
            <a:r>
              <a:rPr lang="en-US" sz="2400" dirty="0" smtClean="0"/>
              <a:t>Use </a:t>
            </a:r>
            <a:r>
              <a:rPr lang="en-US" sz="2400" dirty="0"/>
              <a:t>of meeting </a:t>
            </a:r>
            <a:r>
              <a:rPr lang="en-US" sz="2400" dirty="0" smtClean="0"/>
              <a:t>roles</a:t>
            </a:r>
          </a:p>
          <a:p>
            <a:pPr lvl="1">
              <a:buClr>
                <a:schemeClr val="tx1"/>
              </a:buClr>
            </a:pPr>
            <a:endParaRPr lang="en-US" sz="2400" dirty="0"/>
          </a:p>
          <a:p>
            <a:pPr>
              <a:buClr>
                <a:schemeClr val="tx1"/>
              </a:buClr>
            </a:pPr>
            <a:r>
              <a:rPr lang="en-US" sz="2400" b="1" dirty="0" smtClean="0"/>
              <a:t>Problem-solving conversation set up</a:t>
            </a:r>
          </a:p>
          <a:p>
            <a:pPr lvl="1">
              <a:buClr>
                <a:schemeClr val="tx1"/>
              </a:buClr>
            </a:pPr>
            <a:r>
              <a:rPr lang="en-US" sz="2400" dirty="0" smtClean="0"/>
              <a:t>Develop a process for review of </a:t>
            </a:r>
            <a:r>
              <a:rPr lang="en-US" sz="2400" b="1" u="sng" dirty="0" smtClean="0"/>
              <a:t>individual students </a:t>
            </a:r>
            <a:r>
              <a:rPr lang="en-US" sz="2400" dirty="0" smtClean="0"/>
              <a:t>referred to Tier 2 team &amp; match to interventions available</a:t>
            </a:r>
          </a:p>
          <a:p>
            <a:pPr lvl="2">
              <a:buClr>
                <a:schemeClr val="tx1"/>
              </a:buClr>
            </a:pPr>
            <a:r>
              <a:rPr lang="en-US" sz="2400" dirty="0" smtClean="0"/>
              <a:t>Requests for Assistance </a:t>
            </a:r>
          </a:p>
          <a:p>
            <a:pPr lvl="2">
              <a:buClr>
                <a:schemeClr val="tx1"/>
              </a:buClr>
            </a:pPr>
            <a:r>
              <a:rPr lang="en-US" sz="2400" dirty="0" smtClean="0"/>
              <a:t>School-wide student outcome data (e.g. ODRs)</a:t>
            </a:r>
          </a:p>
          <a:p>
            <a:pPr lvl="2"/>
            <a:endParaRPr lang="en-US" dirty="0" smtClean="0"/>
          </a:p>
          <a:p>
            <a:pPr marL="777240" lvl="2" indent="0">
              <a:buNone/>
            </a:pPr>
            <a:endParaRPr lang="en-US" dirty="0" smtClean="0"/>
          </a:p>
          <a:p>
            <a:pPr lvl="1"/>
            <a:endParaRPr lang="en-US" dirty="0"/>
          </a:p>
        </p:txBody>
      </p:sp>
      <p:sp>
        <p:nvSpPr>
          <p:cNvPr id="7" name="Title 1"/>
          <p:cNvSpPr txBox="1">
            <a:spLocks/>
          </p:cNvSpPr>
          <p:nvPr/>
        </p:nvSpPr>
        <p:spPr>
          <a:xfrm>
            <a:off x="228599" y="381000"/>
            <a:ext cx="8653241" cy="9906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smtClean="0">
                <a:latin typeface="Trebuchet MS" panose="020B0603020202020204" pitchFamily="34" charset="0"/>
              </a:rPr>
              <a:t>     </a:t>
            </a:r>
            <a:r>
              <a:rPr lang="en-US" sz="3200" b="1" dirty="0" smtClean="0">
                <a:latin typeface="Trebuchet MS" panose="020B0603020202020204" pitchFamily="34" charset="0"/>
              </a:rPr>
              <a:t>Logistics and Set Up</a:t>
            </a:r>
            <a:endParaRPr lang="en-US" sz="3200" b="1" dirty="0">
              <a:latin typeface="Trebuchet MS" panose="020B0603020202020204" pitchFamily="34" charset="0"/>
            </a:endParaRPr>
          </a:p>
        </p:txBody>
      </p:sp>
      <p:grpSp>
        <p:nvGrpSpPr>
          <p:cNvPr id="8" name="Group 7"/>
          <p:cNvGrpSpPr/>
          <p:nvPr/>
        </p:nvGrpSpPr>
        <p:grpSpPr>
          <a:xfrm>
            <a:off x="7162800" y="-12219"/>
            <a:ext cx="1457554" cy="1558120"/>
            <a:chOff x="4206995" y="452319"/>
            <a:chExt cx="1389302" cy="1653490"/>
          </a:xfrm>
        </p:grpSpPr>
        <p:sp>
          <p:nvSpPr>
            <p:cNvPr id="9" name="Freeform 8"/>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28852469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idx="1"/>
          </p:nvPr>
        </p:nvSpPr>
        <p:spPr>
          <a:xfrm>
            <a:off x="778600" y="1981200"/>
            <a:ext cx="7124700" cy="4572000"/>
          </a:xfrm>
        </p:spPr>
        <p:txBody>
          <a:bodyPr>
            <a:normAutofit/>
          </a:bodyPr>
          <a:lstStyle/>
          <a:p>
            <a:pPr eaLnBrk="1" hangingPunct="1"/>
            <a:r>
              <a:rPr lang="en-US" sz="2400" b="1" dirty="0" smtClean="0"/>
              <a:t>Part 1</a:t>
            </a:r>
            <a:r>
              <a:rPr lang="en-US" sz="2400" dirty="0" smtClean="0"/>
              <a:t>: Logistics</a:t>
            </a:r>
          </a:p>
          <a:p>
            <a:pPr eaLnBrk="1" hangingPunct="1"/>
            <a:endParaRPr lang="en-US" sz="2400" dirty="0" smtClean="0"/>
          </a:p>
          <a:p>
            <a:pPr eaLnBrk="1" hangingPunct="1"/>
            <a:r>
              <a:rPr lang="en-US" sz="2400" b="1" dirty="0" smtClean="0"/>
              <a:t>Part 2</a:t>
            </a:r>
            <a:r>
              <a:rPr lang="en-US" sz="2400" dirty="0" smtClean="0"/>
              <a:t>: Set-Up</a:t>
            </a:r>
            <a:endParaRPr lang="en-US" sz="2400" dirty="0"/>
          </a:p>
        </p:txBody>
      </p:sp>
      <p:sp>
        <p:nvSpPr>
          <p:cNvPr id="8" name="Title 1"/>
          <p:cNvSpPr txBox="1">
            <a:spLocks/>
          </p:cNvSpPr>
          <p:nvPr/>
        </p:nvSpPr>
        <p:spPr>
          <a:xfrm>
            <a:off x="228599" y="3810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a:latin typeface="Trebuchet MS" panose="020B0603020202020204" pitchFamily="34" charset="0"/>
              </a:rPr>
              <a:t>Activity:  Guiding Questions </a:t>
            </a:r>
            <a:r>
              <a:rPr lang="en-US" sz="2400" b="1" i="1" dirty="0">
                <a:latin typeface="Trebuchet MS" panose="020B0603020202020204" pitchFamily="34" charset="0"/>
              </a:rPr>
              <a:t>Tier 2 Problem-Solving Conversation</a:t>
            </a:r>
            <a:endParaRPr lang="en-US" sz="2400" b="1" dirty="0">
              <a:latin typeface="Trebuchet MS" panose="020B0603020202020204" pitchFamily="34" charset="0"/>
            </a:endParaRPr>
          </a:p>
        </p:txBody>
      </p:sp>
      <p:grpSp>
        <p:nvGrpSpPr>
          <p:cNvPr id="7" name="Group 6"/>
          <p:cNvGrpSpPr/>
          <p:nvPr/>
        </p:nvGrpSpPr>
        <p:grpSpPr>
          <a:xfrm>
            <a:off x="7162800" y="-12219"/>
            <a:ext cx="1457554" cy="1558120"/>
            <a:chOff x="4206995" y="452319"/>
            <a:chExt cx="1389302" cy="1653490"/>
          </a:xfrm>
        </p:grpSpPr>
        <p:sp>
          <p:nvSpPr>
            <p:cNvPr id="9" name="Freeform 8"/>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
        <p:nvSpPr>
          <p:cNvPr id="10" name="Folded Corner 9"/>
          <p:cNvSpPr/>
          <p:nvPr/>
        </p:nvSpPr>
        <p:spPr>
          <a:xfrm>
            <a:off x="7586440" y="1797345"/>
            <a:ext cx="1295400" cy="533400"/>
          </a:xfrm>
          <a:prstGeom prst="foldedCorner">
            <a:avLst>
              <a:gd name="adj" fmla="val 41917"/>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Handout</a:t>
            </a:r>
            <a:endParaRPr lang="en-US" dirty="0"/>
          </a:p>
        </p:txBody>
      </p:sp>
      <p:pic>
        <p:nvPicPr>
          <p:cNvPr id="11" name="Picture 2" descr="http://images.clipartpanda.com/pencil-writing-clipart-RcdornMc9.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3276600" y="3505200"/>
            <a:ext cx="1828800" cy="27398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16945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4294967295"/>
          </p:nvPr>
        </p:nvSpPr>
        <p:spPr>
          <a:xfrm>
            <a:off x="228600" y="304800"/>
            <a:ext cx="8001000" cy="2743200"/>
          </a:xfrm>
        </p:spPr>
        <p:txBody>
          <a:bodyPr>
            <a:normAutofit fontScale="85000" lnSpcReduction="20000"/>
          </a:bodyPr>
          <a:lstStyle/>
          <a:p>
            <a:pPr marL="0" indent="0">
              <a:buNone/>
            </a:pPr>
            <a:r>
              <a:rPr lang="en-US" sz="3600" dirty="0" smtClean="0"/>
              <a:t>“When a school implements an intervention without careful consideration of the </a:t>
            </a:r>
            <a:r>
              <a:rPr lang="en-US" sz="3600" b="1" dirty="0" smtClean="0">
                <a:solidFill>
                  <a:schemeClr val="tx2"/>
                </a:solidFill>
              </a:rPr>
              <a:t>systems features necessary to guide implementation</a:t>
            </a:r>
            <a:r>
              <a:rPr lang="en-US" sz="3600" dirty="0" smtClean="0"/>
              <a:t>, the intervention is likely to </a:t>
            </a:r>
            <a:r>
              <a:rPr lang="en-US" sz="3600" b="1" dirty="0" smtClean="0">
                <a:solidFill>
                  <a:schemeClr val="tx2"/>
                </a:solidFill>
              </a:rPr>
              <a:t>disappear</a:t>
            </a:r>
            <a:r>
              <a:rPr lang="en-US" sz="3600" dirty="0" smtClean="0"/>
              <a:t> quickly, be implemented with </a:t>
            </a:r>
            <a:r>
              <a:rPr lang="en-US" sz="3600" b="1" dirty="0" smtClean="0">
                <a:solidFill>
                  <a:schemeClr val="tx2"/>
                </a:solidFill>
              </a:rPr>
              <a:t>poor fidelity</a:t>
            </a:r>
            <a:r>
              <a:rPr lang="en-US" sz="3600" dirty="0" smtClean="0"/>
              <a:t>, or becomes part of a </a:t>
            </a:r>
            <a:r>
              <a:rPr lang="en-US" sz="3600" b="1" dirty="0" smtClean="0">
                <a:solidFill>
                  <a:schemeClr val="tx2"/>
                </a:solidFill>
              </a:rPr>
              <a:t>hodgepodge</a:t>
            </a:r>
            <a:r>
              <a:rPr lang="en-US" sz="3600" dirty="0" smtClean="0"/>
              <a:t> of interventions, none of which have </a:t>
            </a:r>
            <a:r>
              <a:rPr lang="en-US" sz="3600" b="1" dirty="0" smtClean="0">
                <a:solidFill>
                  <a:schemeClr val="tx2"/>
                </a:solidFill>
              </a:rPr>
              <a:t>documented effects</a:t>
            </a:r>
            <a:r>
              <a:rPr lang="en-US" sz="3600" dirty="0" smtClean="0"/>
              <a:t>.”</a:t>
            </a:r>
            <a:endParaRPr lang="en-US" sz="21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19200" y="3387024"/>
            <a:ext cx="2237667" cy="3318575"/>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27375" y="3387024"/>
            <a:ext cx="2416438" cy="3318575"/>
          </a:xfrm>
          <a:prstGeom prst="rect">
            <a:avLst/>
          </a:prstGeom>
        </p:spPr>
      </p:pic>
      <p:sp>
        <p:nvSpPr>
          <p:cNvPr id="2" name="TextBox 1"/>
          <p:cNvSpPr txBox="1"/>
          <p:nvPr/>
        </p:nvSpPr>
        <p:spPr>
          <a:xfrm>
            <a:off x="5867400" y="2667000"/>
            <a:ext cx="2514600" cy="646331"/>
          </a:xfrm>
          <a:prstGeom prst="rect">
            <a:avLst/>
          </a:prstGeom>
          <a:noFill/>
        </p:spPr>
        <p:txBody>
          <a:bodyPr wrap="square" rtlCol="0">
            <a:spAutoFit/>
          </a:bodyPr>
          <a:lstStyle/>
          <a:p>
            <a:pPr marL="0" indent="0" algn="r">
              <a:buNone/>
            </a:pPr>
            <a:r>
              <a:rPr lang="en-US" dirty="0"/>
              <a:t>Anderson &amp; </a:t>
            </a:r>
            <a:r>
              <a:rPr lang="en-US" dirty="0" err="1"/>
              <a:t>Borgmeier</a:t>
            </a:r>
            <a:r>
              <a:rPr lang="en-US" dirty="0"/>
              <a:t> </a:t>
            </a:r>
            <a:r>
              <a:rPr lang="en-US" dirty="0" smtClean="0"/>
              <a:t>2010</a:t>
            </a:r>
            <a:endParaRPr lang="en-US" dirty="0"/>
          </a:p>
        </p:txBody>
      </p:sp>
    </p:spTree>
    <p:extLst>
      <p:ext uri="{BB962C8B-B14F-4D97-AF65-F5344CB8AC3E}">
        <p14:creationId xmlns:p14="http://schemas.microsoft.com/office/powerpoint/2010/main" val="12197919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idx="1"/>
          </p:nvPr>
        </p:nvSpPr>
        <p:spPr>
          <a:xfrm>
            <a:off x="762000" y="1752600"/>
            <a:ext cx="7124700" cy="4572000"/>
          </a:xfrm>
        </p:spPr>
        <p:txBody>
          <a:bodyPr>
            <a:normAutofit/>
          </a:bodyPr>
          <a:lstStyle/>
          <a:p>
            <a:pPr eaLnBrk="1" hangingPunct="1">
              <a:buClr>
                <a:srgbClr val="003399"/>
              </a:buClr>
            </a:pPr>
            <a:r>
              <a:rPr lang="en-US" sz="2800" dirty="0" smtClean="0"/>
              <a:t>Support communication </a:t>
            </a:r>
            <a:r>
              <a:rPr lang="en-US" sz="2800" dirty="0"/>
              <a:t>with staff, students, and families </a:t>
            </a:r>
            <a:r>
              <a:rPr lang="en-US" sz="2800" dirty="0" smtClean="0"/>
              <a:t>about </a:t>
            </a:r>
            <a:r>
              <a:rPr lang="en-US" sz="2800" b="1" u="sng" dirty="0" smtClean="0"/>
              <a:t>individual student progress</a:t>
            </a:r>
          </a:p>
          <a:p>
            <a:pPr eaLnBrk="1" hangingPunct="1">
              <a:buClr>
                <a:srgbClr val="003399"/>
              </a:buClr>
            </a:pPr>
            <a:endParaRPr lang="en-US" sz="1200" b="1" u="sng" dirty="0" smtClean="0"/>
          </a:p>
          <a:p>
            <a:pPr eaLnBrk="1" hangingPunct="1">
              <a:buClr>
                <a:srgbClr val="003399"/>
              </a:buClr>
            </a:pPr>
            <a:r>
              <a:rPr lang="en-US" sz="2800" dirty="0" smtClean="0"/>
              <a:t>Facilitate intervention-specific information sharing</a:t>
            </a:r>
          </a:p>
          <a:p>
            <a:pPr lvl="1"/>
            <a:r>
              <a:rPr lang="en-US" sz="2400" dirty="0" smtClean="0"/>
              <a:t>Staff, student, parent training</a:t>
            </a:r>
          </a:p>
          <a:p>
            <a:pPr lvl="1"/>
            <a:r>
              <a:rPr lang="en-US" sz="2400" dirty="0" smtClean="0"/>
              <a:t>Progress monitoring directions &amp; guidance</a:t>
            </a:r>
          </a:p>
          <a:p>
            <a:pPr lvl="1"/>
            <a:r>
              <a:rPr lang="en-US" sz="2400" dirty="0" smtClean="0"/>
              <a:t>Process for fading and exiting an intervention</a:t>
            </a:r>
            <a:endParaRPr lang="en-US" sz="2400" dirty="0"/>
          </a:p>
        </p:txBody>
      </p:sp>
      <p:sp>
        <p:nvSpPr>
          <p:cNvPr id="8" name="Title 1"/>
          <p:cNvSpPr txBox="1">
            <a:spLocks/>
          </p:cNvSpPr>
          <p:nvPr/>
        </p:nvSpPr>
        <p:spPr>
          <a:xfrm>
            <a:off x="228599" y="3810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smtClean="0">
                <a:latin typeface="Trebuchet MS" panose="020B0603020202020204" pitchFamily="34" charset="0"/>
              </a:rPr>
              <a:t>     </a:t>
            </a:r>
            <a:r>
              <a:rPr lang="en-US" sz="3200" b="1" dirty="0" smtClean="0">
                <a:latin typeface="Trebuchet MS" panose="020B0603020202020204" pitchFamily="34" charset="0"/>
              </a:rPr>
              <a:t>Communication at the Individual Level </a:t>
            </a:r>
            <a:endParaRPr lang="en-US" sz="3200" b="1" dirty="0">
              <a:latin typeface="Trebuchet MS" panose="020B0603020202020204" pitchFamily="34" charset="0"/>
            </a:endParaRPr>
          </a:p>
        </p:txBody>
      </p:sp>
      <p:grpSp>
        <p:nvGrpSpPr>
          <p:cNvPr id="7" name="Group 6"/>
          <p:cNvGrpSpPr/>
          <p:nvPr/>
        </p:nvGrpSpPr>
        <p:grpSpPr>
          <a:xfrm>
            <a:off x="7428297" y="5039196"/>
            <a:ext cx="1457554" cy="1558120"/>
            <a:chOff x="4206995" y="452319"/>
            <a:chExt cx="1389302" cy="1653490"/>
          </a:xfrm>
        </p:grpSpPr>
        <p:sp>
          <p:nvSpPr>
            <p:cNvPr id="9" name="Freeform 8"/>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25672579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7345"/>
            <a:ext cx="7620000" cy="4800600"/>
          </a:xfrm>
        </p:spPr>
        <p:txBody>
          <a:bodyPr/>
          <a:lstStyle/>
          <a:p>
            <a:r>
              <a:rPr lang="en-US" sz="2800" dirty="0" smtClean="0"/>
              <a:t>Team to review currently data regarding specific students and intervention effectiveness and problem solve as needed</a:t>
            </a:r>
          </a:p>
          <a:p>
            <a:endParaRPr lang="en-US" sz="300" dirty="0" smtClean="0"/>
          </a:p>
          <a:p>
            <a:pPr lvl="2"/>
            <a:r>
              <a:rPr lang="en-US" sz="2400" dirty="0" smtClean="0"/>
              <a:t>Identify </a:t>
            </a:r>
            <a:r>
              <a:rPr lang="en-US" sz="2400" dirty="0"/>
              <a:t>need for increased </a:t>
            </a:r>
            <a:r>
              <a:rPr lang="en-US" sz="2400" dirty="0" smtClean="0"/>
              <a:t>supports</a:t>
            </a:r>
          </a:p>
          <a:p>
            <a:pPr lvl="2"/>
            <a:r>
              <a:rPr lang="en-US" sz="2400" dirty="0" smtClean="0"/>
              <a:t>Identify need for use of different supports</a:t>
            </a:r>
          </a:p>
          <a:p>
            <a:pPr lvl="2"/>
            <a:r>
              <a:rPr lang="en-US" sz="2400" dirty="0" smtClean="0"/>
              <a:t>Identify </a:t>
            </a:r>
            <a:r>
              <a:rPr lang="en-US" sz="2400" dirty="0"/>
              <a:t>readiness for decreased </a:t>
            </a:r>
            <a:r>
              <a:rPr lang="en-US" sz="2400" dirty="0" smtClean="0"/>
              <a:t>supports</a:t>
            </a:r>
          </a:p>
          <a:p>
            <a:pPr lvl="2"/>
            <a:r>
              <a:rPr lang="en-US" sz="2400" dirty="0" smtClean="0"/>
              <a:t>Identify readiness for graduating from intervention</a:t>
            </a:r>
            <a:endParaRPr lang="en-US" sz="2400" dirty="0"/>
          </a:p>
          <a:p>
            <a:endParaRPr lang="en-US" dirty="0" smtClean="0"/>
          </a:p>
          <a:p>
            <a:endParaRPr lang="en-US" dirty="0" smtClean="0"/>
          </a:p>
        </p:txBody>
      </p:sp>
      <p:sp>
        <p:nvSpPr>
          <p:cNvPr id="7" name="Title 1"/>
          <p:cNvSpPr txBox="1">
            <a:spLocks/>
          </p:cNvSpPr>
          <p:nvPr/>
        </p:nvSpPr>
        <p:spPr>
          <a:xfrm>
            <a:off x="233547" y="2667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latin typeface="Trebuchet MS" panose="020B0603020202020204" pitchFamily="34" charset="0"/>
              </a:rPr>
              <a:t>Data Review at </a:t>
            </a:r>
            <a:r>
              <a:rPr lang="en-US" sz="3200" b="1" dirty="0">
                <a:latin typeface="Trebuchet MS" panose="020B0603020202020204" pitchFamily="34" charset="0"/>
              </a:rPr>
              <a:t>the Individual Level </a:t>
            </a:r>
          </a:p>
        </p:txBody>
      </p:sp>
      <p:grpSp>
        <p:nvGrpSpPr>
          <p:cNvPr id="8" name="Group 7"/>
          <p:cNvGrpSpPr/>
          <p:nvPr/>
        </p:nvGrpSpPr>
        <p:grpSpPr>
          <a:xfrm>
            <a:off x="7162800" y="-12219"/>
            <a:ext cx="1457554" cy="1558120"/>
            <a:chOff x="4206995" y="452319"/>
            <a:chExt cx="1389302" cy="1653490"/>
          </a:xfrm>
        </p:grpSpPr>
        <p:sp>
          <p:nvSpPr>
            <p:cNvPr id="9" name="Freeform 8"/>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37552266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43175663"/>
              </p:ext>
            </p:extLst>
          </p:nvPr>
        </p:nvGraphicFramePr>
        <p:xfrm>
          <a:off x="440267" y="1625600"/>
          <a:ext cx="7467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228597" y="3810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smtClean="0">
                <a:latin typeface="Trebuchet MS" panose="020B0603020202020204" pitchFamily="34" charset="0"/>
              </a:rPr>
              <a:t>     </a:t>
            </a:r>
            <a:r>
              <a:rPr lang="en-US" sz="3200" b="1" dirty="0" smtClean="0">
                <a:latin typeface="Trebuchet MS" panose="020B0603020202020204" pitchFamily="34" charset="0"/>
              </a:rPr>
              <a:t>Data-Based Decision-Making</a:t>
            </a:r>
            <a:endParaRPr lang="en-US" sz="3200" b="1" dirty="0">
              <a:latin typeface="Trebuchet MS" panose="020B0603020202020204" pitchFamily="34" charset="0"/>
            </a:endParaRPr>
          </a:p>
        </p:txBody>
      </p:sp>
      <p:grpSp>
        <p:nvGrpSpPr>
          <p:cNvPr id="7" name="Group 6"/>
          <p:cNvGrpSpPr/>
          <p:nvPr/>
        </p:nvGrpSpPr>
        <p:grpSpPr>
          <a:xfrm>
            <a:off x="7162800" y="-12219"/>
            <a:ext cx="1457554" cy="1558120"/>
            <a:chOff x="4206995" y="452319"/>
            <a:chExt cx="1389302" cy="1653490"/>
          </a:xfrm>
        </p:grpSpPr>
        <p:sp>
          <p:nvSpPr>
            <p:cNvPr id="9" name="Freeform 8"/>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
        <p:nvSpPr>
          <p:cNvPr id="4" name="TextBox 3"/>
          <p:cNvSpPr txBox="1"/>
          <p:nvPr/>
        </p:nvSpPr>
        <p:spPr>
          <a:xfrm>
            <a:off x="1905000" y="2623810"/>
            <a:ext cx="4800600" cy="523220"/>
          </a:xfrm>
          <a:prstGeom prst="rect">
            <a:avLst/>
          </a:prstGeom>
          <a:noFill/>
        </p:spPr>
        <p:txBody>
          <a:bodyPr wrap="square" rtlCol="0">
            <a:spAutoFit/>
          </a:bodyPr>
          <a:lstStyle/>
          <a:p>
            <a:r>
              <a:rPr lang="en-US" sz="2800" b="1" dirty="0" smtClean="0">
                <a:latin typeface="+mn-lt"/>
              </a:rPr>
              <a:t>Conversation is based on data!</a:t>
            </a:r>
            <a:endParaRPr lang="en-US" sz="2800" b="1" dirty="0">
              <a:latin typeface="+mn-lt"/>
            </a:endParaRPr>
          </a:p>
        </p:txBody>
      </p:sp>
    </p:spTree>
    <p:extLst>
      <p:ext uri="{BB962C8B-B14F-4D97-AF65-F5344CB8AC3E}">
        <p14:creationId xmlns:p14="http://schemas.microsoft.com/office/powerpoint/2010/main" val="16522951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261" y="1552515"/>
            <a:ext cx="7391400" cy="4800600"/>
          </a:xfrm>
        </p:spPr>
        <p:txBody>
          <a:bodyPr>
            <a:normAutofit/>
          </a:bodyPr>
          <a:lstStyle/>
          <a:p>
            <a:pPr>
              <a:buClr>
                <a:srgbClr val="003399"/>
              </a:buClr>
            </a:pPr>
            <a:r>
              <a:rPr lang="en-US" sz="2800" dirty="0" smtClean="0"/>
              <a:t>Points </a:t>
            </a:r>
            <a:r>
              <a:rPr lang="en-US" sz="2800" dirty="0"/>
              <a:t>earned on Daily Progress Report (DPR)</a:t>
            </a:r>
          </a:p>
          <a:p>
            <a:pPr>
              <a:buClr>
                <a:srgbClr val="003399"/>
              </a:buClr>
            </a:pPr>
            <a:r>
              <a:rPr lang="en-US" sz="2800" dirty="0"/>
              <a:t>Reduction in ODRs</a:t>
            </a:r>
          </a:p>
          <a:p>
            <a:pPr>
              <a:buClr>
                <a:srgbClr val="003399"/>
              </a:buClr>
            </a:pPr>
            <a:r>
              <a:rPr lang="en-US" sz="2800" dirty="0"/>
              <a:t>Attendance improvement</a:t>
            </a:r>
          </a:p>
          <a:p>
            <a:pPr>
              <a:buClr>
                <a:srgbClr val="003399"/>
              </a:buClr>
            </a:pPr>
            <a:r>
              <a:rPr lang="en-US" sz="2800" dirty="0"/>
              <a:t>Reduction in In School Suspensions</a:t>
            </a:r>
          </a:p>
          <a:p>
            <a:pPr>
              <a:buClr>
                <a:srgbClr val="003399"/>
              </a:buClr>
            </a:pPr>
            <a:r>
              <a:rPr lang="en-US" sz="2800" dirty="0" smtClean="0"/>
              <a:t>Improvement </a:t>
            </a:r>
            <a:r>
              <a:rPr lang="en-US" sz="2800" dirty="0"/>
              <a:t>in grades</a:t>
            </a:r>
          </a:p>
          <a:p>
            <a:pPr>
              <a:buClr>
                <a:srgbClr val="003399"/>
              </a:buClr>
            </a:pPr>
            <a:r>
              <a:rPr lang="en-US" sz="2800" dirty="0"/>
              <a:t>Reduction of </a:t>
            </a:r>
            <a:r>
              <a:rPr lang="en-US" sz="2800" dirty="0" err="1"/>
              <a:t>tardies</a:t>
            </a:r>
            <a:endParaRPr lang="en-US" sz="2800" dirty="0"/>
          </a:p>
          <a:p>
            <a:pPr>
              <a:buClr>
                <a:srgbClr val="003399"/>
              </a:buClr>
            </a:pPr>
            <a:r>
              <a:rPr lang="en-US" sz="2800" dirty="0"/>
              <a:t>Improved homework </a:t>
            </a:r>
            <a:r>
              <a:rPr lang="en-US" sz="2800" dirty="0" smtClean="0"/>
              <a:t>completion</a:t>
            </a:r>
          </a:p>
          <a:p>
            <a:pPr>
              <a:buClr>
                <a:srgbClr val="003399"/>
              </a:buClr>
            </a:pPr>
            <a:r>
              <a:rPr lang="en-US" sz="2800" dirty="0" smtClean="0"/>
              <a:t>Group specific skill tracking</a:t>
            </a:r>
            <a:endParaRPr lang="en-US" sz="2800" dirty="0"/>
          </a:p>
          <a:p>
            <a:endParaRPr lang="en-US" dirty="0"/>
          </a:p>
        </p:txBody>
      </p:sp>
      <p:sp>
        <p:nvSpPr>
          <p:cNvPr id="6" name="Title 1"/>
          <p:cNvSpPr txBox="1">
            <a:spLocks/>
          </p:cNvSpPr>
          <p:nvPr/>
        </p:nvSpPr>
        <p:spPr>
          <a:xfrm>
            <a:off x="205838" y="228600"/>
            <a:ext cx="8653241" cy="9906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smtClean="0">
                <a:latin typeface="Trebuchet MS" panose="020B0603020202020204" pitchFamily="34" charset="0"/>
              </a:rPr>
              <a:t>     </a:t>
            </a:r>
            <a:r>
              <a:rPr lang="en-US" sz="3200" b="1" dirty="0" smtClean="0">
                <a:latin typeface="Trebuchet MS" panose="020B0603020202020204" pitchFamily="34" charset="0"/>
              </a:rPr>
              <a:t>Individual Data Tracking</a:t>
            </a:r>
            <a:endParaRPr lang="en-US" sz="3200" b="1" dirty="0">
              <a:latin typeface="Trebuchet MS" panose="020B0603020202020204" pitchFamily="34" charset="0"/>
            </a:endParaRPr>
          </a:p>
        </p:txBody>
      </p:sp>
      <p:grpSp>
        <p:nvGrpSpPr>
          <p:cNvPr id="10" name="Group 9"/>
          <p:cNvGrpSpPr/>
          <p:nvPr/>
        </p:nvGrpSpPr>
        <p:grpSpPr>
          <a:xfrm>
            <a:off x="7162800" y="-12219"/>
            <a:ext cx="1457554" cy="1558120"/>
            <a:chOff x="4206995" y="452319"/>
            <a:chExt cx="1389302" cy="1653490"/>
          </a:xfrm>
        </p:grpSpPr>
        <p:sp>
          <p:nvSpPr>
            <p:cNvPr id="11" name="Freeform 10"/>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23760726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4999"/>
            <a:ext cx="8368012" cy="4692945"/>
          </a:xfrm>
        </p:spPr>
        <p:txBody>
          <a:bodyPr>
            <a:normAutofit/>
          </a:bodyPr>
          <a:lstStyle/>
          <a:p>
            <a:r>
              <a:rPr lang="en-US" sz="2800" dirty="0" smtClean="0">
                <a:latin typeface="Calibri" charset="0"/>
              </a:rPr>
              <a:t>Student </a:t>
            </a:r>
            <a:r>
              <a:rPr lang="en-US" sz="2800" dirty="0">
                <a:latin typeface="Calibri" charset="0"/>
              </a:rPr>
              <a:t>outcome data (student effectiveness</a:t>
            </a:r>
            <a:r>
              <a:rPr lang="en-US" sz="2800" dirty="0" smtClean="0">
                <a:latin typeface="Calibri" charset="0"/>
              </a:rPr>
              <a:t>)</a:t>
            </a:r>
            <a:endParaRPr lang="en-US" sz="2800" dirty="0">
              <a:latin typeface="Calibri" charset="0"/>
            </a:endParaRPr>
          </a:p>
          <a:p>
            <a:pPr marL="411480" lvl="1" indent="0">
              <a:buNone/>
            </a:pPr>
            <a:r>
              <a:rPr lang="en-US" sz="2400" b="1" dirty="0" smtClean="0">
                <a:solidFill>
                  <a:srgbClr val="465E9C"/>
                </a:solidFill>
                <a:latin typeface="Calibri" charset="0"/>
              </a:rPr>
              <a:t>Consider every </a:t>
            </a:r>
            <a:r>
              <a:rPr lang="en-US" sz="2400" b="1" dirty="0">
                <a:solidFill>
                  <a:srgbClr val="465E9C"/>
                </a:solidFill>
                <a:latin typeface="Calibri" charset="0"/>
              </a:rPr>
              <a:t>2 </a:t>
            </a:r>
            <a:r>
              <a:rPr lang="en-US" sz="2400" b="1" dirty="0" smtClean="0">
                <a:solidFill>
                  <a:srgbClr val="465E9C"/>
                </a:solidFill>
                <a:latin typeface="Calibri" charset="0"/>
              </a:rPr>
              <a:t>weeks: </a:t>
            </a:r>
          </a:p>
          <a:p>
            <a:pPr lvl="2"/>
            <a:r>
              <a:rPr lang="en-US" sz="2200" dirty="0" smtClean="0">
                <a:solidFill>
                  <a:srgbClr val="465E9C"/>
                </a:solidFill>
                <a:latin typeface="Calibri" charset="0"/>
              </a:rPr>
              <a:t>Intervention </a:t>
            </a:r>
            <a:r>
              <a:rPr lang="en-US" sz="2200" dirty="0">
                <a:solidFill>
                  <a:srgbClr val="465E9C"/>
                </a:solidFill>
                <a:latin typeface="Calibri" charset="0"/>
              </a:rPr>
              <a:t>facilitator/coordinator to review </a:t>
            </a:r>
            <a:r>
              <a:rPr lang="en-US" sz="2200" u="sng" dirty="0">
                <a:solidFill>
                  <a:srgbClr val="465E9C"/>
                </a:solidFill>
                <a:latin typeface="Calibri" charset="0"/>
              </a:rPr>
              <a:t>individual student data </a:t>
            </a:r>
            <a:endParaRPr lang="en-US" sz="2200" u="sng" dirty="0" smtClean="0">
              <a:solidFill>
                <a:srgbClr val="465E9C"/>
              </a:solidFill>
              <a:latin typeface="Calibri" charset="0"/>
            </a:endParaRPr>
          </a:p>
          <a:p>
            <a:pPr lvl="2"/>
            <a:r>
              <a:rPr lang="en-US" sz="2200" dirty="0" smtClean="0">
                <a:solidFill>
                  <a:srgbClr val="465E9C"/>
                </a:solidFill>
                <a:latin typeface="Calibri" charset="0"/>
              </a:rPr>
              <a:t>Multiple </a:t>
            </a:r>
            <a:r>
              <a:rPr lang="en-US" sz="2200" dirty="0">
                <a:solidFill>
                  <a:srgbClr val="465E9C"/>
                </a:solidFill>
                <a:latin typeface="Calibri" charset="0"/>
              </a:rPr>
              <a:t>data points to consider.  For example, DPR percentage AND reduction in ODRs</a:t>
            </a:r>
            <a:r>
              <a:rPr lang="en-US" sz="2200" dirty="0" smtClean="0">
                <a:solidFill>
                  <a:srgbClr val="465E9C"/>
                </a:solidFill>
                <a:latin typeface="Calibri" charset="0"/>
              </a:rPr>
              <a:t>.</a:t>
            </a:r>
          </a:p>
          <a:p>
            <a:pPr lvl="2"/>
            <a:endParaRPr lang="en-US" sz="1000" dirty="0">
              <a:latin typeface="Calibri" charset="0"/>
            </a:endParaRPr>
          </a:p>
          <a:p>
            <a:r>
              <a:rPr lang="en-US" sz="2800" dirty="0">
                <a:latin typeface="Calibri" charset="0"/>
              </a:rPr>
              <a:t>Intervention Integrity data (Intervention effectiveness</a:t>
            </a:r>
            <a:r>
              <a:rPr lang="en-US" sz="2800" dirty="0" smtClean="0">
                <a:latin typeface="Calibri" charset="0"/>
              </a:rPr>
              <a:t>)</a:t>
            </a:r>
            <a:endParaRPr lang="en-US" sz="2800" dirty="0">
              <a:latin typeface="Calibri" charset="0"/>
            </a:endParaRPr>
          </a:p>
          <a:p>
            <a:pPr marL="411480" lvl="1" indent="0">
              <a:buNone/>
            </a:pPr>
            <a:r>
              <a:rPr lang="en-US" sz="2400" b="1" dirty="0" smtClean="0">
                <a:solidFill>
                  <a:srgbClr val="465E9C"/>
                </a:solidFill>
                <a:latin typeface="Calibri" charset="0"/>
              </a:rPr>
              <a:t>Consider </a:t>
            </a:r>
            <a:r>
              <a:rPr lang="en-US" sz="2400" b="1" dirty="0">
                <a:solidFill>
                  <a:srgbClr val="465E9C"/>
                </a:solidFill>
                <a:latin typeface="Calibri" charset="0"/>
              </a:rPr>
              <a:t>a</a:t>
            </a:r>
            <a:r>
              <a:rPr lang="en-US" sz="2400" b="1" dirty="0" smtClean="0">
                <a:solidFill>
                  <a:srgbClr val="465E9C"/>
                </a:solidFill>
                <a:latin typeface="Calibri" charset="0"/>
              </a:rPr>
              <a:t>t </a:t>
            </a:r>
            <a:r>
              <a:rPr lang="en-US" sz="2400" b="1" dirty="0">
                <a:solidFill>
                  <a:srgbClr val="465E9C"/>
                </a:solidFill>
                <a:latin typeface="Calibri" charset="0"/>
              </a:rPr>
              <a:t>l</a:t>
            </a:r>
            <a:r>
              <a:rPr lang="en-US" sz="2400" b="1" dirty="0" smtClean="0">
                <a:solidFill>
                  <a:srgbClr val="465E9C"/>
                </a:solidFill>
                <a:latin typeface="Calibri" charset="0"/>
              </a:rPr>
              <a:t>east </a:t>
            </a:r>
            <a:r>
              <a:rPr lang="en-US" sz="2400" b="1" dirty="0">
                <a:solidFill>
                  <a:srgbClr val="465E9C"/>
                </a:solidFill>
                <a:latin typeface="Calibri" charset="0"/>
              </a:rPr>
              <a:t>o</a:t>
            </a:r>
            <a:r>
              <a:rPr lang="en-US" sz="2400" b="1" dirty="0" smtClean="0">
                <a:solidFill>
                  <a:srgbClr val="465E9C"/>
                </a:solidFill>
                <a:latin typeface="Calibri" charset="0"/>
              </a:rPr>
              <a:t>nce </a:t>
            </a:r>
            <a:r>
              <a:rPr lang="en-US" sz="2400" b="1" dirty="0">
                <a:solidFill>
                  <a:srgbClr val="465E9C"/>
                </a:solidFill>
                <a:latin typeface="Calibri" charset="0"/>
              </a:rPr>
              <a:t>a m</a:t>
            </a:r>
            <a:r>
              <a:rPr lang="en-US" sz="2400" b="1" dirty="0" smtClean="0">
                <a:solidFill>
                  <a:srgbClr val="465E9C"/>
                </a:solidFill>
                <a:latin typeface="Calibri" charset="0"/>
              </a:rPr>
              <a:t>onth: </a:t>
            </a:r>
          </a:p>
          <a:p>
            <a:pPr lvl="2">
              <a:buClr>
                <a:srgbClr val="465E9C"/>
              </a:buClr>
            </a:pPr>
            <a:r>
              <a:rPr lang="en-US" sz="2200" dirty="0" smtClean="0">
                <a:solidFill>
                  <a:srgbClr val="465E9C"/>
                </a:solidFill>
                <a:latin typeface="Calibri" charset="0"/>
              </a:rPr>
              <a:t>Student </a:t>
            </a:r>
            <a:r>
              <a:rPr lang="en-US" sz="2200" dirty="0">
                <a:solidFill>
                  <a:srgbClr val="465E9C"/>
                </a:solidFill>
                <a:latin typeface="Calibri" charset="0"/>
              </a:rPr>
              <a:t>aggregate data should be reviewed </a:t>
            </a:r>
            <a:r>
              <a:rPr lang="en-US" sz="2200" dirty="0" smtClean="0">
                <a:solidFill>
                  <a:srgbClr val="465E9C"/>
                </a:solidFill>
                <a:latin typeface="Calibri" charset="0"/>
              </a:rPr>
              <a:t>by Tier 2 Team for Systems Conversation</a:t>
            </a:r>
            <a:endParaRPr lang="en-US" sz="2200" dirty="0">
              <a:solidFill>
                <a:srgbClr val="465E9C"/>
              </a:solidFill>
              <a:latin typeface="Calibri" charset="0"/>
            </a:endParaRPr>
          </a:p>
        </p:txBody>
      </p:sp>
      <p:sp>
        <p:nvSpPr>
          <p:cNvPr id="6" name="Title 1"/>
          <p:cNvSpPr txBox="1">
            <a:spLocks/>
          </p:cNvSpPr>
          <p:nvPr/>
        </p:nvSpPr>
        <p:spPr>
          <a:xfrm>
            <a:off x="230809" y="228600"/>
            <a:ext cx="8653241" cy="14478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smtClean="0">
                <a:latin typeface="Trebuchet MS" panose="020B0603020202020204" pitchFamily="34" charset="0"/>
              </a:rPr>
              <a:t>     </a:t>
            </a:r>
            <a:r>
              <a:rPr lang="en-US" sz="3200" b="1" dirty="0">
                <a:latin typeface="Trebuchet MS" panose="020B0603020202020204" pitchFamily="34" charset="0"/>
              </a:rPr>
              <a:t>Recommended Time-Frames </a:t>
            </a:r>
            <a:endParaRPr lang="en-US" sz="3200" b="1" dirty="0" smtClean="0">
              <a:latin typeface="Trebuchet MS" panose="020B0603020202020204" pitchFamily="34" charset="0"/>
            </a:endParaRPr>
          </a:p>
          <a:p>
            <a:pPr fontAlgn="auto">
              <a:spcAft>
                <a:spcPts val="0"/>
              </a:spcAft>
            </a:pPr>
            <a:r>
              <a:rPr lang="en-US" sz="3200" b="1" dirty="0">
                <a:latin typeface="Trebuchet MS" panose="020B0603020202020204" pitchFamily="34" charset="0"/>
              </a:rPr>
              <a:t> </a:t>
            </a:r>
            <a:r>
              <a:rPr lang="en-US" sz="3200" b="1" dirty="0" smtClean="0">
                <a:latin typeface="Trebuchet MS" panose="020B0603020202020204" pitchFamily="34" charset="0"/>
              </a:rPr>
              <a:t>   for </a:t>
            </a:r>
            <a:r>
              <a:rPr lang="en-US" sz="3200" b="1" dirty="0">
                <a:latin typeface="Trebuchet MS" panose="020B0603020202020204" pitchFamily="34" charset="0"/>
              </a:rPr>
              <a:t>Data Review</a:t>
            </a:r>
          </a:p>
        </p:txBody>
      </p:sp>
      <p:sp>
        <p:nvSpPr>
          <p:cNvPr id="7" name="TextBox 3"/>
          <p:cNvSpPr txBox="1">
            <a:spLocks noChangeArrowheads="1"/>
          </p:cNvSpPr>
          <p:nvPr/>
        </p:nvSpPr>
        <p:spPr bwMode="auto">
          <a:xfrm>
            <a:off x="685800" y="6477000"/>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dirty="0">
                <a:solidFill>
                  <a:srgbClr val="000000"/>
                </a:solidFill>
                <a:cs typeface="ＭＳ Ｐゴシック" charset="0"/>
              </a:rPr>
              <a:t>Illinois PBIS Network</a:t>
            </a:r>
          </a:p>
        </p:txBody>
      </p:sp>
      <p:grpSp>
        <p:nvGrpSpPr>
          <p:cNvPr id="10" name="Group 9"/>
          <p:cNvGrpSpPr/>
          <p:nvPr/>
        </p:nvGrpSpPr>
        <p:grpSpPr>
          <a:xfrm>
            <a:off x="7162800" y="-12219"/>
            <a:ext cx="1457554" cy="1558120"/>
            <a:chOff x="4206995" y="452319"/>
            <a:chExt cx="1389302" cy="1653490"/>
          </a:xfrm>
        </p:grpSpPr>
        <p:sp>
          <p:nvSpPr>
            <p:cNvPr id="11" name="Freeform 10"/>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19753145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533400" y="1676400"/>
            <a:ext cx="7666061" cy="3276600"/>
          </a:xfrm>
          <a:ln w="28575">
            <a:solidFill>
              <a:schemeClr val="tx1"/>
            </a:solidFill>
          </a:ln>
        </p:spPr>
        <p:txBody>
          <a:bodyPr rtlCol="0">
            <a:normAutofit lnSpcReduction="10000"/>
          </a:bodyPr>
          <a:lstStyle/>
          <a:p>
            <a:pPr marL="0" indent="0" eaLnBrk="1" fontAlgn="auto" hangingPunct="1">
              <a:lnSpc>
                <a:spcPct val="90000"/>
              </a:lnSpc>
              <a:buClr>
                <a:srgbClr val="003399"/>
              </a:buClr>
              <a:buNone/>
              <a:defRPr/>
            </a:pPr>
            <a:r>
              <a:rPr lang="en-US" sz="2400" dirty="0" smtClean="0">
                <a:ea typeface="+mn-ea"/>
                <a:cs typeface="+mn-cs"/>
              </a:rPr>
              <a:t>I. Record </a:t>
            </a:r>
            <a:r>
              <a:rPr lang="en-US" sz="2400" dirty="0" smtClean="0"/>
              <a:t>summary data for </a:t>
            </a:r>
            <a:r>
              <a:rPr lang="en-US" sz="2400" dirty="0" smtClean="0">
                <a:ea typeface="+mn-ea"/>
                <a:cs typeface="+mn-cs"/>
              </a:rPr>
              <a:t>current tier 2 intervention</a:t>
            </a:r>
            <a:r>
              <a:rPr lang="en-US" sz="2400" dirty="0" smtClean="0"/>
              <a:t>: </a:t>
            </a:r>
            <a:r>
              <a:rPr lang="en-US" sz="2000" dirty="0" smtClean="0">
                <a:ea typeface="+mn-ea"/>
                <a:cs typeface="+mn-cs"/>
              </a:rPr>
              <a:t>(</a:t>
            </a:r>
            <a:r>
              <a:rPr lang="en-US" sz="2000" b="1" i="1" dirty="0" smtClean="0">
                <a:ea typeface="+mn-ea"/>
                <a:cs typeface="+mn-cs"/>
              </a:rPr>
              <a:t>record on Tracking Tool for </a:t>
            </a:r>
            <a:r>
              <a:rPr lang="en-US" sz="2000" b="1" i="1" u="sng" dirty="0" smtClean="0">
                <a:ea typeface="+mn-ea"/>
                <a:cs typeface="+mn-cs"/>
              </a:rPr>
              <a:t>each intervention</a:t>
            </a:r>
            <a:r>
              <a:rPr lang="en-US" sz="2000" dirty="0" smtClean="0">
                <a:ea typeface="+mn-ea"/>
                <a:cs typeface="+mn-cs"/>
              </a:rPr>
              <a:t>)</a:t>
            </a:r>
          </a:p>
          <a:p>
            <a:pPr marL="0" indent="0" eaLnBrk="1" fontAlgn="auto" hangingPunct="1">
              <a:lnSpc>
                <a:spcPct val="90000"/>
              </a:lnSpc>
              <a:buClr>
                <a:srgbClr val="003399"/>
              </a:buClr>
              <a:buNone/>
              <a:defRPr/>
            </a:pPr>
            <a:endParaRPr lang="en-US" sz="2000" dirty="0" smtClean="0">
              <a:ea typeface="+mn-ea"/>
              <a:cs typeface="+mn-cs"/>
            </a:endParaRPr>
          </a:p>
          <a:p>
            <a:pPr marL="914400" lvl="1" indent="-457200" eaLnBrk="1" fontAlgn="auto" hangingPunct="1">
              <a:lnSpc>
                <a:spcPct val="90000"/>
              </a:lnSpc>
              <a:buFont typeface="Wingdings" panose="05000000000000000000" pitchFamily="2" charset="2"/>
              <a:buChar char="ü"/>
              <a:defRPr/>
            </a:pPr>
            <a:r>
              <a:rPr lang="en-US" sz="2000" dirty="0" smtClean="0"/>
              <a:t>Provide #of students responding, not responding, graduating </a:t>
            </a:r>
          </a:p>
          <a:p>
            <a:pPr marL="914400" lvl="1" indent="-457200">
              <a:lnSpc>
                <a:spcPct val="90000"/>
              </a:lnSpc>
              <a:buFont typeface="Wingdings" panose="05000000000000000000" pitchFamily="2" charset="2"/>
              <a:buChar char="ü"/>
              <a:defRPr/>
            </a:pPr>
            <a:r>
              <a:rPr lang="en-US" sz="2000" dirty="0" smtClean="0"/>
              <a:t>Discuss next steps for students not responding</a:t>
            </a:r>
            <a:r>
              <a:rPr lang="en-US" dirty="0">
                <a:solidFill>
                  <a:srgbClr val="C00000"/>
                </a:solidFill>
              </a:rPr>
              <a:t>*</a:t>
            </a:r>
            <a:endParaRPr lang="en-US" sz="2000" dirty="0" smtClean="0"/>
          </a:p>
          <a:p>
            <a:pPr marL="0" indent="0" eaLnBrk="1" fontAlgn="auto" hangingPunct="1">
              <a:lnSpc>
                <a:spcPct val="90000"/>
              </a:lnSpc>
              <a:buClr>
                <a:srgbClr val="003399"/>
              </a:buClr>
              <a:buNone/>
              <a:defRPr/>
            </a:pPr>
            <a:endParaRPr lang="en-US" sz="2000" dirty="0"/>
          </a:p>
          <a:p>
            <a:pPr marL="0" indent="0" eaLnBrk="1" fontAlgn="auto" hangingPunct="1">
              <a:lnSpc>
                <a:spcPct val="90000"/>
              </a:lnSpc>
              <a:buClr>
                <a:srgbClr val="003399"/>
              </a:buClr>
              <a:buNone/>
              <a:defRPr/>
            </a:pPr>
            <a:r>
              <a:rPr lang="en-US" sz="2400" dirty="0" smtClean="0"/>
              <a:t>II. Process new Tier 2 requests</a:t>
            </a:r>
          </a:p>
          <a:p>
            <a:pPr marL="457200" indent="-457200" eaLnBrk="1" fontAlgn="auto" hangingPunct="1">
              <a:lnSpc>
                <a:spcPct val="90000"/>
              </a:lnSpc>
              <a:buClr>
                <a:srgbClr val="003399"/>
              </a:buClr>
              <a:buFont typeface="+mj-lt"/>
              <a:buAutoNum type="arabicPeriod"/>
              <a:defRPr/>
            </a:pPr>
            <a:endParaRPr lang="en-US" sz="2000" dirty="0" smtClean="0"/>
          </a:p>
          <a:p>
            <a:pPr marL="0" indent="0" eaLnBrk="1" fontAlgn="auto" hangingPunct="1">
              <a:lnSpc>
                <a:spcPct val="90000"/>
              </a:lnSpc>
              <a:buClr>
                <a:srgbClr val="003399"/>
              </a:buClr>
              <a:buNone/>
              <a:defRPr/>
            </a:pPr>
            <a:r>
              <a:rPr lang="en-US" sz="2400" dirty="0" smtClean="0"/>
              <a:t>III. Assign students and facilitators for any new Tier 2 intervention</a:t>
            </a:r>
          </a:p>
        </p:txBody>
      </p:sp>
      <p:sp>
        <p:nvSpPr>
          <p:cNvPr id="2" name="Rounded Rectangle 1"/>
          <p:cNvSpPr/>
          <p:nvPr/>
        </p:nvSpPr>
        <p:spPr>
          <a:xfrm>
            <a:off x="621278" y="5257800"/>
            <a:ext cx="7797435" cy="1371600"/>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fontAlgn="auto" hangingPunct="1">
              <a:lnSpc>
                <a:spcPct val="90000"/>
              </a:lnSpc>
              <a:buNone/>
              <a:defRPr/>
            </a:pPr>
            <a:r>
              <a:rPr lang="en-US" sz="2800" i="1" dirty="0" smtClean="0">
                <a:solidFill>
                  <a:srgbClr val="465E9C"/>
                </a:solidFill>
              </a:rPr>
              <a:t>*Consider: </a:t>
            </a:r>
          </a:p>
          <a:p>
            <a:pPr lvl="1">
              <a:lnSpc>
                <a:spcPct val="90000"/>
              </a:lnSpc>
              <a:defRPr/>
            </a:pPr>
            <a:r>
              <a:rPr lang="en-US" sz="2800" i="1" dirty="0" smtClean="0">
                <a:solidFill>
                  <a:srgbClr val="465E9C"/>
                </a:solidFill>
              </a:rPr>
              <a:t>Having a problem-solving conversations with the students and the students’ teachers.</a:t>
            </a:r>
            <a:endParaRPr lang="en-US" sz="2800" dirty="0">
              <a:solidFill>
                <a:srgbClr val="465E9C"/>
              </a:solidFill>
            </a:endParaRPr>
          </a:p>
        </p:txBody>
      </p:sp>
      <p:sp>
        <p:nvSpPr>
          <p:cNvPr id="8" name="Title 1"/>
          <p:cNvSpPr txBox="1">
            <a:spLocks/>
          </p:cNvSpPr>
          <p:nvPr/>
        </p:nvSpPr>
        <p:spPr>
          <a:xfrm>
            <a:off x="230809" y="2286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smtClean="0">
                <a:latin typeface="Trebuchet MS" panose="020B0603020202020204" pitchFamily="34" charset="0"/>
              </a:rPr>
              <a:t>     </a:t>
            </a:r>
            <a:r>
              <a:rPr lang="en-US" sz="3200" b="1" dirty="0" smtClean="0">
                <a:latin typeface="Trebuchet MS" panose="020B0603020202020204" pitchFamily="34" charset="0"/>
              </a:rPr>
              <a:t>Sample Problem-Solving Agenda</a:t>
            </a:r>
            <a:endParaRPr lang="en-US" sz="3200" b="1" dirty="0">
              <a:latin typeface="Trebuchet MS" panose="020B0603020202020204" pitchFamily="34" charset="0"/>
            </a:endParaRPr>
          </a:p>
        </p:txBody>
      </p:sp>
      <p:grpSp>
        <p:nvGrpSpPr>
          <p:cNvPr id="9" name="Group 8"/>
          <p:cNvGrpSpPr/>
          <p:nvPr/>
        </p:nvGrpSpPr>
        <p:grpSpPr>
          <a:xfrm>
            <a:off x="7698478" y="21040"/>
            <a:ext cx="1457554" cy="1558120"/>
            <a:chOff x="4206995" y="452319"/>
            <a:chExt cx="1389302" cy="1653490"/>
          </a:xfrm>
        </p:grpSpPr>
        <p:sp>
          <p:nvSpPr>
            <p:cNvPr id="14" name="Freeform 13"/>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41981376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idx="1"/>
          </p:nvPr>
        </p:nvSpPr>
        <p:spPr>
          <a:xfrm>
            <a:off x="778600" y="1981200"/>
            <a:ext cx="7124700" cy="4572000"/>
          </a:xfrm>
        </p:spPr>
        <p:txBody>
          <a:bodyPr>
            <a:normAutofit/>
          </a:bodyPr>
          <a:lstStyle/>
          <a:p>
            <a:pPr eaLnBrk="1" hangingPunct="1"/>
            <a:r>
              <a:rPr lang="en-US" sz="2400" b="1" dirty="0" smtClean="0"/>
              <a:t>Part 3</a:t>
            </a:r>
            <a:r>
              <a:rPr lang="en-US" sz="2400" dirty="0" smtClean="0"/>
              <a:t>: Communication</a:t>
            </a:r>
          </a:p>
          <a:p>
            <a:pPr eaLnBrk="1" hangingPunct="1"/>
            <a:endParaRPr lang="en-US" sz="2400" dirty="0" smtClean="0"/>
          </a:p>
          <a:p>
            <a:pPr eaLnBrk="1" hangingPunct="1"/>
            <a:r>
              <a:rPr lang="en-US" sz="2400" b="1" dirty="0" smtClean="0"/>
              <a:t>Part 4</a:t>
            </a:r>
            <a:r>
              <a:rPr lang="en-US" sz="2400" dirty="0" smtClean="0"/>
              <a:t>: Monitoring</a:t>
            </a:r>
            <a:endParaRPr lang="en-US" sz="2400" dirty="0"/>
          </a:p>
        </p:txBody>
      </p:sp>
      <p:sp>
        <p:nvSpPr>
          <p:cNvPr id="8" name="Title 1"/>
          <p:cNvSpPr txBox="1">
            <a:spLocks/>
          </p:cNvSpPr>
          <p:nvPr/>
        </p:nvSpPr>
        <p:spPr>
          <a:xfrm>
            <a:off x="228599" y="3810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smtClean="0">
                <a:latin typeface="Trebuchet MS" panose="020B0603020202020204" pitchFamily="34" charset="0"/>
              </a:rPr>
              <a:t>Activity:  Guiding Questions </a:t>
            </a:r>
            <a:r>
              <a:rPr lang="en-US" sz="2400" b="1" i="1" dirty="0">
                <a:latin typeface="Trebuchet MS" panose="020B0603020202020204" pitchFamily="34" charset="0"/>
              </a:rPr>
              <a:t>Tier 2 Problem-Solving Conversation</a:t>
            </a:r>
            <a:endParaRPr lang="en-US" sz="2400" b="1" dirty="0">
              <a:latin typeface="Trebuchet MS" panose="020B0603020202020204" pitchFamily="34" charset="0"/>
            </a:endParaRPr>
          </a:p>
        </p:txBody>
      </p:sp>
      <p:grpSp>
        <p:nvGrpSpPr>
          <p:cNvPr id="7" name="Group 6"/>
          <p:cNvGrpSpPr/>
          <p:nvPr/>
        </p:nvGrpSpPr>
        <p:grpSpPr>
          <a:xfrm>
            <a:off x="7162800" y="-12219"/>
            <a:ext cx="1457554" cy="1558120"/>
            <a:chOff x="4206995" y="452319"/>
            <a:chExt cx="1389302" cy="1653490"/>
          </a:xfrm>
        </p:grpSpPr>
        <p:sp>
          <p:nvSpPr>
            <p:cNvPr id="9" name="Freeform 8"/>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pic>
        <p:nvPicPr>
          <p:cNvPr id="11" name="Picture 2" descr="http://images.clipartpanda.com/pencil-writing-clipart-RcdornMc9.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3276600" y="3505200"/>
            <a:ext cx="1828800" cy="27398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837742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81" name="Text Box 80"/>
          <p:cNvSpPr txBox="1">
            <a:spLocks noChangeArrowheads="1"/>
          </p:cNvSpPr>
          <p:nvPr/>
        </p:nvSpPr>
        <p:spPr bwMode="auto">
          <a:xfrm>
            <a:off x="1905000" y="1219200"/>
            <a:ext cx="2362201" cy="1889748"/>
          </a:xfrm>
          <a:prstGeom prst="rect">
            <a:avLst/>
          </a:prstGeom>
          <a:solidFill>
            <a:schemeClr val="bg2">
              <a:lumMod val="75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System </a:t>
            </a:r>
          </a:p>
          <a:p>
            <a:pPr algn="ctr" eaLnBrk="1" hangingPunct="1">
              <a:spcBef>
                <a:spcPct val="15000"/>
              </a:spcBef>
            </a:pPr>
            <a:r>
              <a:rPr lang="en-US" sz="1600" b="1" u="sng" dirty="0"/>
              <a:t>Conversations</a:t>
            </a:r>
          </a:p>
          <a:p>
            <a:pPr algn="ctr" eaLnBrk="1" hangingPunct="1">
              <a:spcBef>
                <a:spcPct val="15000"/>
              </a:spcBef>
            </a:pPr>
            <a:r>
              <a:rPr lang="en-US" sz="1600" dirty="0"/>
              <a:t>Uses process data; evaluates overall effectiveness; does NOT involve discussion of individual students</a:t>
            </a:r>
          </a:p>
        </p:txBody>
      </p:sp>
      <p:sp>
        <p:nvSpPr>
          <p:cNvPr id="121882" name="Text Box 81"/>
          <p:cNvSpPr txBox="1">
            <a:spLocks noChangeArrowheads="1"/>
          </p:cNvSpPr>
          <p:nvPr/>
        </p:nvSpPr>
        <p:spPr bwMode="auto">
          <a:xfrm>
            <a:off x="4337916" y="1244941"/>
            <a:ext cx="2217738" cy="1852815"/>
          </a:xfrm>
          <a:prstGeom prst="rect">
            <a:avLst/>
          </a:prstGeom>
          <a:solidFill>
            <a:schemeClr val="accent1">
              <a:lumMod val="20000"/>
              <a:lumOff val="8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Problem Solving Conversations</a:t>
            </a:r>
            <a:endParaRPr lang="en-US" sz="1600" dirty="0"/>
          </a:p>
          <a:p>
            <a:pPr algn="ctr" eaLnBrk="1" hangingPunct="1">
              <a:spcBef>
                <a:spcPct val="15000"/>
              </a:spcBef>
            </a:pPr>
            <a:r>
              <a:rPr lang="en-US" sz="1600" dirty="0"/>
              <a:t>Matches students to interventions and monitors progress, making adjustments as needed</a:t>
            </a:r>
          </a:p>
        </p:txBody>
      </p:sp>
      <p:sp>
        <p:nvSpPr>
          <p:cNvPr id="41" name="Line 31"/>
          <p:cNvSpPr>
            <a:spLocks noChangeShapeType="1"/>
          </p:cNvSpPr>
          <p:nvPr/>
        </p:nvSpPr>
        <p:spPr bwMode="auto">
          <a:xfrm>
            <a:off x="7732745" y="1994073"/>
            <a:ext cx="0" cy="212680"/>
          </a:xfrm>
          <a:prstGeom prst="line">
            <a:avLst/>
          </a:prstGeom>
          <a:noFill/>
          <a:ln w="9525">
            <a:solidFill>
              <a:schemeClr val="bg1">
                <a:lumMod val="75000"/>
              </a:schemeClr>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3" name="Group 32"/>
          <p:cNvGrpSpPr/>
          <p:nvPr/>
        </p:nvGrpSpPr>
        <p:grpSpPr>
          <a:xfrm rot="1686142">
            <a:off x="3045886" y="2861747"/>
            <a:ext cx="2347106" cy="2196123"/>
            <a:chOff x="1621757" y="2920389"/>
            <a:chExt cx="1788662" cy="1597304"/>
          </a:xfrm>
          <a:effectLst>
            <a:reflection blurRad="6350" stA="52000" endA="300" endPos="35000" dir="5400000" sy="-100000" algn="bl" rotWithShape="0"/>
          </a:effectLst>
        </p:grpSpPr>
        <p:sp>
          <p:nvSpPr>
            <p:cNvPr id="34" name="Freeform 33"/>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rot="19962890">
              <a:off x="1851219" y="3800961"/>
              <a:ext cx="599822" cy="230832"/>
            </a:xfrm>
            <a:prstGeom prst="rect">
              <a:avLst/>
            </a:prstGeom>
            <a:noFill/>
          </p:spPr>
          <p:txBody>
            <a:bodyPr wrap="square" rtlCol="0">
              <a:spAutoFit/>
            </a:bodyPr>
            <a:lstStyle/>
            <a:p>
              <a:pPr algn="ctr"/>
              <a:r>
                <a:rPr lang="en-US" sz="900" b="1" dirty="0" smtClean="0"/>
                <a:t>Systems</a:t>
              </a:r>
            </a:p>
          </p:txBody>
        </p:sp>
        <p:sp>
          <p:nvSpPr>
            <p:cNvPr id="37" name="Freeform 36"/>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rot="20049099">
              <a:off x="2584348" y="3436820"/>
              <a:ext cx="593392" cy="268626"/>
            </a:xfrm>
            <a:prstGeom prst="rect">
              <a:avLst/>
            </a:prstGeom>
            <a:noFill/>
          </p:spPr>
          <p:txBody>
            <a:bodyPr wrap="square" rtlCol="0">
              <a:spAutoFit/>
            </a:bodyPr>
            <a:lstStyle/>
            <a:p>
              <a:pPr algn="ctr"/>
              <a:r>
                <a:rPr lang="en-US" sz="900" b="1" dirty="0" smtClean="0">
                  <a:solidFill>
                    <a:schemeClr val="bg1">
                      <a:lumMod val="50000"/>
                    </a:schemeClr>
                  </a:solidFill>
                </a:rPr>
                <a:t>Problem-Solving</a:t>
              </a:r>
            </a:p>
          </p:txBody>
        </p:sp>
      </p:grpSp>
      <p:sp>
        <p:nvSpPr>
          <p:cNvPr id="31" name="Text Box 2"/>
          <p:cNvSpPr txBox="1">
            <a:spLocks noChangeArrowheads="1"/>
          </p:cNvSpPr>
          <p:nvPr/>
        </p:nvSpPr>
        <p:spPr bwMode="auto">
          <a:xfrm>
            <a:off x="441325" y="152400"/>
            <a:ext cx="8166166" cy="523220"/>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smtClean="0">
                <a:solidFill>
                  <a:schemeClr val="tx2"/>
                </a:solidFill>
                <a:latin typeface="Trebuchet MS" panose="020B0603020202020204" pitchFamily="34" charset="0"/>
              </a:rPr>
              <a:t>Tier 2</a:t>
            </a:r>
            <a:endParaRPr lang="en-US" sz="2800" dirty="0">
              <a:solidFill>
                <a:schemeClr val="tx2"/>
              </a:solidFill>
              <a:latin typeface="Trebuchet MS" panose="020B0603020202020204" pitchFamily="34" charset="0"/>
            </a:endParaRPr>
          </a:p>
        </p:txBody>
      </p:sp>
      <p:cxnSp>
        <p:nvCxnSpPr>
          <p:cNvPr id="18" name="Straight Arrow Connector 17"/>
          <p:cNvCxnSpPr/>
          <p:nvPr/>
        </p:nvCxnSpPr>
        <p:spPr>
          <a:xfrm flipH="1">
            <a:off x="3352800" y="762000"/>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4953000" y="762000"/>
            <a:ext cx="228598"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4191000" y="4953000"/>
            <a:ext cx="2" cy="762000"/>
          </a:xfrm>
          <a:prstGeom prst="straightConnector1">
            <a:avLst/>
          </a:prstGeom>
          <a:ln w="76200" cmpd="sng">
            <a:tailEnd type="arrow"/>
          </a:ln>
        </p:spPr>
        <p:style>
          <a:lnRef idx="1">
            <a:schemeClr val="dk1"/>
          </a:lnRef>
          <a:fillRef idx="0">
            <a:schemeClr val="dk1"/>
          </a:fillRef>
          <a:effectRef idx="0">
            <a:schemeClr val="dk1"/>
          </a:effectRef>
          <a:fontRef idx="minor">
            <a:schemeClr val="tx1"/>
          </a:fontRef>
        </p:style>
      </p:cxnSp>
      <p:sp>
        <p:nvSpPr>
          <p:cNvPr id="25" name="Text Box 82"/>
          <p:cNvSpPr txBox="1">
            <a:spLocks noChangeArrowheads="1"/>
          </p:cNvSpPr>
          <p:nvPr/>
        </p:nvSpPr>
        <p:spPr bwMode="auto">
          <a:xfrm>
            <a:off x="1676400" y="5791200"/>
            <a:ext cx="5394258" cy="523220"/>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2800" b="1" dirty="0" smtClean="0"/>
              <a:t>Check-In / Check –Out (CICO)</a:t>
            </a:r>
            <a:endParaRPr lang="en-US" sz="2800" b="1" dirty="0"/>
          </a:p>
        </p:txBody>
      </p:sp>
    </p:spTree>
    <p:extLst>
      <p:ext uri="{BB962C8B-B14F-4D97-AF65-F5344CB8AC3E}">
        <p14:creationId xmlns:p14="http://schemas.microsoft.com/office/powerpoint/2010/main" val="251341120"/>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eaLnBrk="1" fontAlgn="auto" hangingPunct="1">
              <a:spcAft>
                <a:spcPts val="0"/>
              </a:spcAft>
              <a:defRPr/>
            </a:pPr>
            <a:r>
              <a:rPr lang="en-US" dirty="0" smtClean="0">
                <a:latin typeface="Trebuchet MS" panose="020B0603020202020204" pitchFamily="34" charset="0"/>
                <a:cs typeface="Arial" pitchFamily="34" charset="0"/>
              </a:rPr>
              <a:t>Check-in-Check-out</a:t>
            </a:r>
            <a:r>
              <a:rPr lang="en-US" dirty="0" smtClean="0">
                <a:ea typeface="+mj-ea"/>
                <a:cs typeface="Arial" pitchFamily="34" charset="0"/>
              </a:rPr>
              <a:t> </a:t>
            </a:r>
          </a:p>
        </p:txBody>
      </p:sp>
      <p:sp>
        <p:nvSpPr>
          <p:cNvPr id="172034" name="Content Placeholder 2"/>
          <p:cNvSpPr>
            <a:spLocks noGrp="1"/>
          </p:cNvSpPr>
          <p:nvPr>
            <p:ph idx="1"/>
          </p:nvPr>
        </p:nvSpPr>
        <p:spPr>
          <a:xfrm>
            <a:off x="533400" y="1447800"/>
            <a:ext cx="7772400" cy="4608512"/>
          </a:xfrm>
        </p:spPr>
        <p:txBody>
          <a:bodyPr>
            <a:normAutofit/>
          </a:bodyPr>
          <a:lstStyle/>
          <a:p>
            <a:pPr marL="114300" indent="0" eaLnBrk="1" hangingPunct="1">
              <a:lnSpc>
                <a:spcPct val="90000"/>
              </a:lnSpc>
              <a:buNone/>
            </a:pPr>
            <a:r>
              <a:rPr lang="en-US" sz="3200" b="1" dirty="0" smtClean="0">
                <a:latin typeface="Calibri" charset="0"/>
                <a:cs typeface="Arial" charset="0"/>
              </a:rPr>
              <a:t>Overview:</a:t>
            </a:r>
          </a:p>
          <a:p>
            <a:pPr eaLnBrk="1" hangingPunct="1">
              <a:lnSpc>
                <a:spcPct val="90000"/>
              </a:lnSpc>
            </a:pPr>
            <a:r>
              <a:rPr lang="en-US" sz="2400" dirty="0" smtClean="0">
                <a:latin typeface="Calibri" charset="0"/>
                <a:cs typeface="Arial" charset="0"/>
              </a:rPr>
              <a:t>An </a:t>
            </a:r>
            <a:r>
              <a:rPr lang="en-US" sz="2400" dirty="0">
                <a:latin typeface="Calibri" charset="0"/>
                <a:cs typeface="Arial" charset="0"/>
              </a:rPr>
              <a:t>extension of Tier 1 through increased positive adult-student interaction</a:t>
            </a:r>
          </a:p>
          <a:p>
            <a:pPr eaLnBrk="1" hangingPunct="1">
              <a:lnSpc>
                <a:spcPct val="90000"/>
              </a:lnSpc>
            </a:pPr>
            <a:r>
              <a:rPr lang="en-US" sz="2400" dirty="0">
                <a:latin typeface="Calibri" charset="0"/>
                <a:cs typeface="Arial" charset="0"/>
              </a:rPr>
              <a:t>Most likely to benefit students who desire increased positive adult attention</a:t>
            </a:r>
          </a:p>
          <a:p>
            <a:pPr eaLnBrk="1" hangingPunct="1">
              <a:lnSpc>
                <a:spcPct val="90000"/>
              </a:lnSpc>
            </a:pPr>
            <a:r>
              <a:rPr lang="en-US" sz="2400" dirty="0">
                <a:latin typeface="Calibri" charset="0"/>
                <a:cs typeface="Arial" charset="0"/>
              </a:rPr>
              <a:t>Minimal time required from teacher</a:t>
            </a:r>
          </a:p>
          <a:p>
            <a:pPr eaLnBrk="1" hangingPunct="1">
              <a:lnSpc>
                <a:spcPct val="90000"/>
              </a:lnSpc>
            </a:pPr>
            <a:r>
              <a:rPr lang="en-US" sz="2400" dirty="0">
                <a:latin typeface="Calibri" charset="0"/>
                <a:cs typeface="Arial" charset="0"/>
              </a:rPr>
              <a:t>Can be a first stop intervention</a:t>
            </a:r>
          </a:p>
          <a:p>
            <a:pPr eaLnBrk="1" hangingPunct="1">
              <a:lnSpc>
                <a:spcPct val="90000"/>
              </a:lnSpc>
            </a:pPr>
            <a:r>
              <a:rPr lang="en-US" sz="2400" dirty="0">
                <a:latin typeface="Calibri" charset="0"/>
                <a:cs typeface="Arial" charset="0"/>
              </a:rPr>
              <a:t>Having 7-12% students accessing CICO supports routine establishment of intervention</a:t>
            </a:r>
          </a:p>
          <a:p>
            <a:pPr eaLnBrk="1" hangingPunct="1">
              <a:lnSpc>
                <a:spcPct val="90000"/>
              </a:lnSpc>
            </a:pPr>
            <a:r>
              <a:rPr lang="en-US" sz="2400" dirty="0">
                <a:latin typeface="Calibri" charset="0"/>
                <a:cs typeface="Arial" charset="0"/>
              </a:rPr>
              <a:t>If you only have 1-2% on CICO, you may be waiting for kids who will likely need more….</a:t>
            </a:r>
          </a:p>
          <a:p>
            <a:pPr eaLnBrk="1" hangingPunct="1">
              <a:lnSpc>
                <a:spcPct val="90000"/>
              </a:lnSpc>
              <a:buFont typeface="Wingdings" charset="0"/>
              <a:buChar char=""/>
            </a:pPr>
            <a:endParaRPr lang="en-US" dirty="0">
              <a:latin typeface="Arial" charset="0"/>
              <a:cs typeface="Arial" charset="0"/>
            </a:endParaRPr>
          </a:p>
        </p:txBody>
      </p:sp>
      <p:sp>
        <p:nvSpPr>
          <p:cNvPr id="29700" name="TextBox 3"/>
          <p:cNvSpPr txBox="1">
            <a:spLocks noChangeArrowheads="1"/>
          </p:cNvSpPr>
          <p:nvPr/>
        </p:nvSpPr>
        <p:spPr bwMode="auto">
          <a:xfrm>
            <a:off x="685800" y="6477000"/>
            <a:ext cx="27797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a:solidFill>
                  <a:srgbClr val="000000"/>
                </a:solidFill>
                <a:cs typeface="ＭＳ Ｐゴシック" charset="0"/>
              </a:rPr>
              <a:t>Adapted from Illinois PBIS Network</a:t>
            </a:r>
          </a:p>
        </p:txBody>
      </p:sp>
      <p:grpSp>
        <p:nvGrpSpPr>
          <p:cNvPr id="5" name="Group 4"/>
          <p:cNvGrpSpPr/>
          <p:nvPr/>
        </p:nvGrpSpPr>
        <p:grpSpPr>
          <a:xfrm>
            <a:off x="7772400" y="5257800"/>
            <a:ext cx="1084502" cy="1271758"/>
            <a:chOff x="3106502" y="479809"/>
            <a:chExt cx="1389302" cy="1653488"/>
          </a:xfrm>
        </p:grpSpPr>
        <p:sp>
          <p:nvSpPr>
            <p:cNvPr id="6" name="Freeform 5"/>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483062450"/>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School Example of CICO</a:t>
            </a:r>
            <a:endParaRPr lang="en-US" dirty="0"/>
          </a:p>
        </p:txBody>
      </p:sp>
      <p:sp>
        <p:nvSpPr>
          <p:cNvPr id="3" name="Content Placeholder 2"/>
          <p:cNvSpPr>
            <a:spLocks noGrp="1"/>
          </p:cNvSpPr>
          <p:nvPr>
            <p:ph idx="1"/>
          </p:nvPr>
        </p:nvSpPr>
        <p:spPr/>
        <p:txBody>
          <a:bodyPr/>
          <a:lstStyle/>
          <a:p>
            <a:r>
              <a:rPr lang="en-US" dirty="0">
                <a:hlinkClick r:id="rId3"/>
              </a:rPr>
              <a:t>https://</a:t>
            </a:r>
            <a:r>
              <a:rPr lang="en-US" dirty="0" smtClean="0">
                <a:hlinkClick r:id="rId3"/>
              </a:rPr>
              <a:t>www.youtube.com/watch?v=tjixn5i4rqk</a:t>
            </a:r>
            <a:endParaRPr lang="en-US" dirty="0" smtClean="0"/>
          </a:p>
          <a:p>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76400" y="2819400"/>
            <a:ext cx="5181600" cy="3454400"/>
          </a:xfrm>
          <a:prstGeom prst="rect">
            <a:avLst/>
          </a:prstGeom>
        </p:spPr>
      </p:pic>
    </p:spTree>
    <p:extLst>
      <p:ext uri="{BB962C8B-B14F-4D97-AF65-F5344CB8AC3E}">
        <p14:creationId xmlns:p14="http://schemas.microsoft.com/office/powerpoint/2010/main" val="626629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50829" y="3192064"/>
            <a:ext cx="1600200" cy="1701309"/>
            <a:chOff x="168341" y="3448282"/>
            <a:chExt cx="1600200" cy="1701309"/>
          </a:xfrm>
        </p:grpSpPr>
        <p:sp>
          <p:nvSpPr>
            <p:cNvPr id="38" name="Text Box 39"/>
            <p:cNvSpPr txBox="1">
              <a:spLocks noChangeArrowheads="1"/>
            </p:cNvSpPr>
            <p:nvPr/>
          </p:nvSpPr>
          <p:spPr bwMode="auto">
            <a:xfrm>
              <a:off x="168341" y="4072373"/>
              <a:ext cx="1600200" cy="1077218"/>
            </a:xfrm>
            <a:prstGeom prst="rect">
              <a:avLst/>
            </a:prstGeom>
            <a:solidFill>
              <a:srgbClr val="92D050"/>
            </a:solidFill>
            <a:ln>
              <a:solidFill>
                <a:srgbClr val="3333CC"/>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Universal Support through SW </a:t>
              </a:r>
              <a:r>
                <a:rPr lang="en-US" sz="1600" b="1" dirty="0" smtClean="0">
                  <a:latin typeface="Trebuchet MS" panose="020B0603020202020204" pitchFamily="34" charset="0"/>
                </a:rPr>
                <a:t>Program</a:t>
              </a:r>
            </a:p>
          </p:txBody>
        </p:sp>
        <p:sp>
          <p:nvSpPr>
            <p:cNvPr id="32" name="Line 31"/>
            <p:cNvSpPr>
              <a:spLocks noChangeShapeType="1"/>
            </p:cNvSpPr>
            <p:nvPr/>
          </p:nvSpPr>
          <p:spPr bwMode="auto">
            <a:xfrm>
              <a:off x="808070" y="3448282"/>
              <a:ext cx="0" cy="5627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21879" name="Text Box 78"/>
          <p:cNvSpPr txBox="1">
            <a:spLocks noChangeArrowheads="1"/>
          </p:cNvSpPr>
          <p:nvPr/>
        </p:nvSpPr>
        <p:spPr bwMode="auto">
          <a:xfrm>
            <a:off x="201629" y="2022727"/>
            <a:ext cx="1127059" cy="1251112"/>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endParaRPr lang="en-US" sz="800" dirty="0" smtClean="0"/>
          </a:p>
          <a:p>
            <a:pPr algn="ctr" eaLnBrk="1" hangingPunct="1">
              <a:spcBef>
                <a:spcPct val="15000"/>
              </a:spcBef>
            </a:pPr>
            <a:r>
              <a:rPr lang="en-US" sz="1400" dirty="0" smtClean="0"/>
              <a:t>Plans </a:t>
            </a:r>
            <a:r>
              <a:rPr lang="en-US" sz="1400" dirty="0"/>
              <a:t>SW &amp; Class-wide </a:t>
            </a:r>
            <a:r>
              <a:rPr lang="en-US" sz="1400" dirty="0" smtClean="0"/>
              <a:t>supports</a:t>
            </a:r>
            <a:endParaRPr lang="en-US" sz="1400" dirty="0"/>
          </a:p>
          <a:p>
            <a:pPr algn="ctr" eaLnBrk="1" hangingPunct="1">
              <a:spcBef>
                <a:spcPct val="15000"/>
              </a:spcBef>
            </a:pPr>
            <a:endParaRPr lang="en-US" sz="800" dirty="0" smtClean="0"/>
          </a:p>
        </p:txBody>
      </p:sp>
      <p:sp>
        <p:nvSpPr>
          <p:cNvPr id="36" name="Line 31"/>
          <p:cNvSpPr>
            <a:spLocks noChangeShapeType="1"/>
          </p:cNvSpPr>
          <p:nvPr/>
        </p:nvSpPr>
        <p:spPr bwMode="auto">
          <a:xfrm>
            <a:off x="784836" y="1822880"/>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21857" name="Text Box 2"/>
          <p:cNvSpPr txBox="1">
            <a:spLocks noChangeArrowheads="1"/>
          </p:cNvSpPr>
          <p:nvPr/>
        </p:nvSpPr>
        <p:spPr bwMode="auto">
          <a:xfrm>
            <a:off x="441325" y="152400"/>
            <a:ext cx="8166166" cy="83099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b="1" dirty="0">
                <a:solidFill>
                  <a:schemeClr val="tx2"/>
                </a:solidFill>
                <a:latin typeface="Trebuchet MS" panose="020B0603020202020204" pitchFamily="34" charset="0"/>
              </a:rPr>
              <a:t>3-Tiered System of Support </a:t>
            </a:r>
          </a:p>
          <a:p>
            <a:pPr algn="ctr">
              <a:spcBef>
                <a:spcPts val="0"/>
              </a:spcBef>
            </a:pPr>
            <a:r>
              <a:rPr lang="en-US" b="1" dirty="0">
                <a:solidFill>
                  <a:schemeClr val="tx2"/>
                </a:solidFill>
                <a:latin typeface="Trebuchet MS" panose="020B0603020202020204" pitchFamily="34" charset="0"/>
              </a:rPr>
              <a:t>Necessary Conversations (Teams)</a:t>
            </a:r>
            <a:endParaRPr lang="en-US" dirty="0">
              <a:solidFill>
                <a:schemeClr val="tx2"/>
              </a:solidFill>
              <a:latin typeface="Trebuchet MS" panose="020B0603020202020204" pitchFamily="34" charset="0"/>
            </a:endParaRPr>
          </a:p>
        </p:txBody>
      </p:sp>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66" name="Text Box 39"/>
          <p:cNvSpPr txBox="1">
            <a:spLocks noChangeArrowheads="1"/>
          </p:cNvSpPr>
          <p:nvPr/>
        </p:nvSpPr>
        <p:spPr bwMode="auto">
          <a:xfrm>
            <a:off x="6857999" y="1189278"/>
            <a:ext cx="1749491" cy="523220"/>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3 </a:t>
            </a:r>
            <a:r>
              <a:rPr lang="en-US" sz="1600" b="1" dirty="0" smtClean="0">
                <a:latin typeface="Trebuchet MS" panose="020B0603020202020204" pitchFamily="34" charset="0"/>
              </a:rPr>
              <a:t>Team</a:t>
            </a:r>
            <a:endParaRPr lang="en-US" sz="1600" b="1" dirty="0">
              <a:latin typeface="Trebuchet MS" panose="020B0603020202020204" pitchFamily="34" charset="0"/>
            </a:endParaRPr>
          </a:p>
          <a:p>
            <a:pPr algn="ctr" eaLnBrk="1" hangingPunct="1">
              <a:spcBef>
                <a:spcPct val="50000"/>
              </a:spcBef>
            </a:pPr>
            <a:endParaRPr lang="en-US" sz="800" b="1" dirty="0" smtClean="0">
              <a:latin typeface="Trebuchet MS" panose="020B0603020202020204" pitchFamily="34" charset="0"/>
            </a:endParaRPr>
          </a:p>
        </p:txBody>
      </p:sp>
      <p:sp>
        <p:nvSpPr>
          <p:cNvPr id="121872" name="Text Box 36"/>
          <p:cNvSpPr txBox="1">
            <a:spLocks noChangeArrowheads="1"/>
          </p:cNvSpPr>
          <p:nvPr/>
        </p:nvSpPr>
        <p:spPr bwMode="auto">
          <a:xfrm>
            <a:off x="3416488" y="1195909"/>
            <a:ext cx="1796955" cy="523220"/>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800" b="1" dirty="0">
              <a:latin typeface="Trebuchet MS" panose="020B0603020202020204" pitchFamily="34" charset="0"/>
            </a:endParaRPr>
          </a:p>
        </p:txBody>
      </p:sp>
      <p:sp>
        <p:nvSpPr>
          <p:cNvPr id="121873" name="Line 63"/>
          <p:cNvSpPr>
            <a:spLocks noChangeShapeType="1"/>
          </p:cNvSpPr>
          <p:nvPr/>
        </p:nvSpPr>
        <p:spPr bwMode="auto">
          <a:xfrm>
            <a:off x="1920941" y="1500709"/>
            <a:ext cx="12657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1875" name="Line 65"/>
          <p:cNvSpPr>
            <a:spLocks noChangeShapeType="1"/>
          </p:cNvSpPr>
          <p:nvPr/>
        </p:nvSpPr>
        <p:spPr bwMode="auto">
          <a:xfrm flipV="1">
            <a:off x="5390144" y="1514191"/>
            <a:ext cx="1347300" cy="1350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92" name="Text Box 39"/>
          <p:cNvSpPr txBox="1">
            <a:spLocks noChangeArrowheads="1"/>
          </p:cNvSpPr>
          <p:nvPr/>
        </p:nvSpPr>
        <p:spPr bwMode="auto">
          <a:xfrm>
            <a:off x="168341" y="1195909"/>
            <a:ext cx="1676400" cy="584775"/>
          </a:xfrm>
          <a:prstGeom prst="rect">
            <a:avLst/>
          </a:prstGeom>
          <a:solidFill>
            <a:srgbClr val="92D050"/>
          </a:solidFill>
          <a:ln>
            <a:solidFill>
              <a:srgbClr val="3333CC"/>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School-wide</a:t>
            </a:r>
            <a:br>
              <a:rPr lang="en-US" sz="1600" b="1" dirty="0">
                <a:latin typeface="Trebuchet MS" panose="020B0603020202020204" pitchFamily="34" charset="0"/>
              </a:rPr>
            </a:br>
            <a:r>
              <a:rPr lang="en-US" sz="1600" b="1" dirty="0">
                <a:latin typeface="Trebuchet MS" panose="020B0603020202020204" pitchFamily="34" charset="0"/>
              </a:rPr>
              <a:t>Team</a:t>
            </a:r>
          </a:p>
        </p:txBody>
      </p:sp>
      <p:grpSp>
        <p:nvGrpSpPr>
          <p:cNvPr id="12" name="Group 11"/>
          <p:cNvGrpSpPr/>
          <p:nvPr/>
        </p:nvGrpSpPr>
        <p:grpSpPr>
          <a:xfrm>
            <a:off x="6638400" y="1864451"/>
            <a:ext cx="2360092" cy="2654332"/>
            <a:chOff x="6638400" y="1826351"/>
            <a:chExt cx="2360092" cy="2654332"/>
          </a:xfrm>
        </p:grpSpPr>
        <p:grpSp>
          <p:nvGrpSpPr>
            <p:cNvPr id="7" name="Group 6"/>
            <p:cNvGrpSpPr/>
            <p:nvPr/>
          </p:nvGrpSpPr>
          <p:grpSpPr>
            <a:xfrm>
              <a:off x="6638400" y="2963788"/>
              <a:ext cx="2360092" cy="1516895"/>
              <a:chOff x="6638840" y="2964238"/>
              <a:chExt cx="2360092" cy="1516895"/>
            </a:xfrm>
          </p:grpSpPr>
          <p:sp>
            <p:nvSpPr>
              <p:cNvPr id="42" name="Line 31"/>
              <p:cNvSpPr>
                <a:spLocks noChangeShapeType="1"/>
              </p:cNvSpPr>
              <p:nvPr/>
            </p:nvSpPr>
            <p:spPr bwMode="auto">
              <a:xfrm>
                <a:off x="8075346" y="2984804"/>
                <a:ext cx="0" cy="5627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0" name="Line 31"/>
              <p:cNvSpPr>
                <a:spLocks noChangeShapeType="1"/>
              </p:cNvSpPr>
              <p:nvPr/>
            </p:nvSpPr>
            <p:spPr bwMode="auto">
              <a:xfrm>
                <a:off x="7541946" y="2964238"/>
                <a:ext cx="0" cy="5627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Text Box 18"/>
              <p:cNvSpPr txBox="1">
                <a:spLocks noChangeArrowheads="1"/>
              </p:cNvSpPr>
              <p:nvPr/>
            </p:nvSpPr>
            <p:spPr bwMode="auto">
              <a:xfrm>
                <a:off x="6638840" y="3527026"/>
                <a:ext cx="1133921" cy="954107"/>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a:latin typeface="Trebuchet MS" panose="020B0603020202020204" pitchFamily="34" charset="0"/>
                  </a:rPr>
                  <a:t>FBA/</a:t>
                </a:r>
                <a:r>
                  <a:rPr lang="en-US" sz="1600" b="1" dirty="0" smtClean="0">
                    <a:latin typeface="Trebuchet MS" panose="020B0603020202020204" pitchFamily="34" charset="0"/>
                  </a:rPr>
                  <a:t>BSP</a:t>
                </a:r>
              </a:p>
              <a:p>
                <a:pPr algn="ctr">
                  <a:spcBef>
                    <a:spcPct val="25000"/>
                  </a:spcBef>
                </a:pPr>
                <a:r>
                  <a:rPr lang="en-US" sz="1600" b="1" dirty="0" smtClean="0">
                    <a:latin typeface="Trebuchet MS" panose="020B0603020202020204" pitchFamily="34" charset="0"/>
                  </a:rPr>
                  <a:t>PTR</a:t>
                </a:r>
              </a:p>
              <a:p>
                <a:pPr algn="ctr">
                  <a:spcBef>
                    <a:spcPct val="25000"/>
                  </a:spcBef>
                </a:pPr>
                <a:endParaRPr lang="en-US" sz="1600" b="1" dirty="0">
                  <a:latin typeface="Trebuchet MS" panose="020B0603020202020204" pitchFamily="34" charset="0"/>
                </a:endParaRPr>
              </a:p>
            </p:txBody>
          </p:sp>
          <p:sp>
            <p:nvSpPr>
              <p:cNvPr id="35" name="Text Box 18"/>
              <p:cNvSpPr txBox="1">
                <a:spLocks noChangeArrowheads="1"/>
              </p:cNvSpPr>
              <p:nvPr/>
            </p:nvSpPr>
            <p:spPr bwMode="auto">
              <a:xfrm>
                <a:off x="7871873" y="3530872"/>
                <a:ext cx="1127059" cy="946413"/>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smtClean="0">
                    <a:solidFill>
                      <a:srgbClr val="000000"/>
                    </a:solidFill>
                    <a:latin typeface="Trebuchet MS" panose="020B0603020202020204" pitchFamily="34" charset="0"/>
                  </a:rPr>
                  <a:t>Person Centered Planning</a:t>
                </a:r>
                <a:endParaRPr lang="en-US" sz="1600" b="1" dirty="0">
                  <a:solidFill>
                    <a:srgbClr val="000000"/>
                  </a:solidFill>
                  <a:latin typeface="Trebuchet MS" panose="020B0603020202020204" pitchFamily="34" charset="0"/>
                </a:endParaRPr>
              </a:p>
              <a:p>
                <a:pPr algn="ctr">
                  <a:spcBef>
                    <a:spcPct val="25000"/>
                  </a:spcBef>
                </a:pPr>
                <a:endParaRPr lang="en-US" sz="600" b="1" dirty="0" smtClean="0">
                  <a:solidFill>
                    <a:srgbClr val="000000"/>
                  </a:solidFill>
                  <a:latin typeface="Trebuchet MS" panose="020B0603020202020204" pitchFamily="34" charset="0"/>
                </a:endParaRPr>
              </a:p>
            </p:txBody>
          </p:sp>
        </p:grpSp>
        <p:sp>
          <p:nvSpPr>
            <p:cNvPr id="121883" name="Text Box 82"/>
            <p:cNvSpPr txBox="1">
              <a:spLocks noChangeArrowheads="1"/>
            </p:cNvSpPr>
            <p:nvPr/>
          </p:nvSpPr>
          <p:spPr bwMode="auto">
            <a:xfrm>
              <a:off x="7170459" y="1826351"/>
              <a:ext cx="1297920" cy="1384995"/>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Uses </a:t>
              </a:r>
              <a:r>
                <a:rPr lang="en-US" sz="1400" dirty="0" smtClean="0"/>
                <a:t>process </a:t>
              </a:r>
              <a:r>
                <a:rPr lang="en-US" sz="1400" dirty="0"/>
                <a:t>data; determines overall intervention effectiveness</a:t>
              </a:r>
            </a:p>
          </p:txBody>
        </p:sp>
        <p:sp>
          <p:nvSpPr>
            <p:cNvPr id="41" name="Line 31"/>
            <p:cNvSpPr>
              <a:spLocks noChangeShapeType="1"/>
            </p:cNvSpPr>
            <p:nvPr/>
          </p:nvSpPr>
          <p:spPr bwMode="auto">
            <a:xfrm>
              <a:off x="7851378" y="2006478"/>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3" name="Text Box 82"/>
          <p:cNvSpPr txBox="1">
            <a:spLocks noChangeArrowheads="1"/>
          </p:cNvSpPr>
          <p:nvPr/>
        </p:nvSpPr>
        <p:spPr bwMode="auto">
          <a:xfrm>
            <a:off x="2104351" y="2008366"/>
            <a:ext cx="4585946" cy="770980"/>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Identifies targeted student </a:t>
            </a:r>
            <a:r>
              <a:rPr lang="en-US" sz="1400" dirty="0" smtClean="0"/>
              <a:t>needs; Selects and supports implementation of relevant interventions; </a:t>
            </a:r>
          </a:p>
          <a:p>
            <a:pPr algn="ctr" eaLnBrk="1" hangingPunct="1">
              <a:spcBef>
                <a:spcPct val="15000"/>
              </a:spcBef>
            </a:pPr>
            <a:r>
              <a:rPr lang="en-US" sz="1400" dirty="0"/>
              <a:t>E</a:t>
            </a:r>
            <a:r>
              <a:rPr lang="en-US" sz="1400" dirty="0" smtClean="0"/>
              <a:t>valuates </a:t>
            </a:r>
            <a:r>
              <a:rPr lang="en-US" sz="1400" dirty="0"/>
              <a:t>interventions’ use</a:t>
            </a:r>
          </a:p>
        </p:txBody>
      </p:sp>
      <p:grpSp>
        <p:nvGrpSpPr>
          <p:cNvPr id="39" name="Group 11"/>
          <p:cNvGrpSpPr>
            <a:grpSpLocks/>
          </p:cNvGrpSpPr>
          <p:nvPr/>
        </p:nvGrpSpPr>
        <p:grpSpPr bwMode="auto">
          <a:xfrm>
            <a:off x="994033" y="2921764"/>
            <a:ext cx="7142618" cy="3783836"/>
            <a:chOff x="1989" y="1230"/>
            <a:chExt cx="1680" cy="2802"/>
          </a:xfrm>
        </p:grpSpPr>
        <p:grpSp>
          <p:nvGrpSpPr>
            <p:cNvPr id="43" name="Group 12"/>
            <p:cNvGrpSpPr>
              <a:grpSpLocks/>
            </p:cNvGrpSpPr>
            <p:nvPr/>
          </p:nvGrpSpPr>
          <p:grpSpPr bwMode="auto">
            <a:xfrm>
              <a:off x="1989" y="1230"/>
              <a:ext cx="1680" cy="2802"/>
              <a:chOff x="1989" y="1230"/>
              <a:chExt cx="1680" cy="2802"/>
            </a:xfrm>
          </p:grpSpPr>
          <p:sp>
            <p:nvSpPr>
              <p:cNvPr id="45"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p>
            </p:txBody>
          </p:sp>
          <p:sp>
            <p:nvSpPr>
              <p:cNvPr id="46"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8"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44"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50" name="Line 31"/>
          <p:cNvSpPr>
            <a:spLocks noChangeShapeType="1"/>
          </p:cNvSpPr>
          <p:nvPr/>
        </p:nvSpPr>
        <p:spPr bwMode="auto">
          <a:xfrm>
            <a:off x="4397324" y="1719129"/>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3154779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228600"/>
            <a:ext cx="7924800" cy="1676400"/>
          </a:xfrm>
        </p:spPr>
        <p:txBody>
          <a:bodyPr>
            <a:normAutofit fontScale="90000"/>
          </a:bodyPr>
          <a:lstStyle/>
          <a:p>
            <a:pPr eaLnBrk="1" fontAlgn="auto" hangingPunct="1">
              <a:spcAft>
                <a:spcPts val="0"/>
              </a:spcAft>
              <a:defRPr/>
            </a:pPr>
            <a:r>
              <a:rPr lang="en-US" dirty="0" smtClean="0">
                <a:latin typeface="Trebuchet MS" panose="020B0603020202020204" pitchFamily="34" charset="0"/>
              </a:rPr>
              <a:t>What does it look like? CICO Example of </a:t>
            </a:r>
            <a:r>
              <a:rPr lang="en-US" i="1" dirty="0" smtClean="0">
                <a:latin typeface="Trebuchet MS" panose="020B0603020202020204" pitchFamily="34" charset="0"/>
              </a:rPr>
              <a:t>Daily </a:t>
            </a:r>
            <a:r>
              <a:rPr lang="en-US" i="1" dirty="0">
                <a:latin typeface="Trebuchet MS" panose="020B0603020202020204" pitchFamily="34" charset="0"/>
              </a:rPr>
              <a:t>Cycle </a:t>
            </a:r>
            <a:r>
              <a:rPr lang="en-US" sz="2000" dirty="0" smtClean="0">
                <a:latin typeface="Trebuchet MS" panose="020B0603020202020204" pitchFamily="34" charset="0"/>
              </a:rPr>
              <a:t>(</a:t>
            </a:r>
            <a:r>
              <a:rPr lang="en-US" sz="2000" dirty="0">
                <a:latin typeface="Trebuchet MS" panose="020B0603020202020204" pitchFamily="34" charset="0"/>
              </a:rPr>
              <a:t>March &amp; Horner, 1998</a:t>
            </a:r>
            <a:r>
              <a:rPr lang="en-US" sz="2700" dirty="0" smtClean="0">
                <a:latin typeface="Trebuchet MS" panose="020B0603020202020204" pitchFamily="34" charset="0"/>
              </a:rPr>
              <a:t>)</a:t>
            </a:r>
            <a:endParaRPr lang="en-US" dirty="0">
              <a:ea typeface="+mj-ea"/>
              <a:cs typeface="+mj-cs"/>
            </a:endParaRPr>
          </a:p>
        </p:txBody>
      </p:sp>
      <p:sp>
        <p:nvSpPr>
          <p:cNvPr id="33795" name="Rectangle 3"/>
          <p:cNvSpPr>
            <a:spLocks noGrp="1" noChangeArrowheads="1"/>
          </p:cNvSpPr>
          <p:nvPr>
            <p:ph idx="1"/>
          </p:nvPr>
        </p:nvSpPr>
        <p:spPr>
          <a:xfrm>
            <a:off x="685800" y="2286000"/>
            <a:ext cx="7848600" cy="4724400"/>
          </a:xfrm>
        </p:spPr>
        <p:txBody>
          <a:bodyPr/>
          <a:lstStyle/>
          <a:p>
            <a:pPr marL="609600" indent="-609600" eaLnBrk="1" hangingPunct="1">
              <a:buFontTx/>
              <a:buNone/>
            </a:pPr>
            <a:r>
              <a:rPr lang="en-US" sz="2800" b="1" dirty="0">
                <a:latin typeface="Calibri" charset="0"/>
              </a:rPr>
              <a:t>1</a:t>
            </a:r>
            <a:r>
              <a:rPr lang="en-US" sz="2400" b="1" dirty="0">
                <a:latin typeface="Calibri" charset="0"/>
              </a:rPr>
              <a:t>. Check-in with assigned adult upon arrival to school</a:t>
            </a:r>
          </a:p>
          <a:p>
            <a:pPr marL="609600" indent="-609600" eaLnBrk="1" hangingPunct="1">
              <a:buFontTx/>
              <a:buNone/>
            </a:pPr>
            <a:r>
              <a:rPr lang="en-US" sz="2400" dirty="0">
                <a:latin typeface="Calibri" charset="0"/>
              </a:rPr>
              <a:t>	* Adult positively greets student</a:t>
            </a:r>
          </a:p>
          <a:p>
            <a:pPr marL="609600" indent="-609600" eaLnBrk="1" hangingPunct="1">
              <a:buFontTx/>
              <a:buNone/>
            </a:pPr>
            <a:r>
              <a:rPr lang="en-US" sz="2400" dirty="0">
                <a:latin typeface="Calibri" charset="0"/>
              </a:rPr>
              <a:t>	* Review School-wide expectations (daily goals) </a:t>
            </a:r>
          </a:p>
          <a:p>
            <a:pPr marL="609600" indent="-609600" eaLnBrk="1" hangingPunct="1">
              <a:buFontTx/>
              <a:buNone/>
            </a:pPr>
            <a:r>
              <a:rPr lang="en-US" sz="2400" dirty="0">
                <a:latin typeface="Calibri" charset="0"/>
              </a:rPr>
              <a:t>	* Students pick up new Daily Progress Report card</a:t>
            </a:r>
          </a:p>
          <a:p>
            <a:pPr marL="609600" indent="-609600" eaLnBrk="1" hangingPunct="1">
              <a:buFontTx/>
              <a:buNone/>
            </a:pPr>
            <a:r>
              <a:rPr lang="en-US" sz="2400" dirty="0">
                <a:latin typeface="Calibri" charset="0"/>
              </a:rPr>
              <a:t>	* Provide materials (pencil etc.) if needed</a:t>
            </a:r>
          </a:p>
          <a:p>
            <a:pPr marL="609600" indent="-609600" eaLnBrk="1" hangingPunct="1">
              <a:buFontTx/>
              <a:buNone/>
            </a:pPr>
            <a:r>
              <a:rPr lang="en-US" sz="2400" dirty="0">
                <a:latin typeface="Calibri" charset="0"/>
              </a:rPr>
              <a:t>	* Turn in previous </a:t>
            </a:r>
            <a:r>
              <a:rPr lang="en-US" sz="2400" dirty="0" smtClean="0">
                <a:latin typeface="Calibri" charset="0"/>
              </a:rPr>
              <a:t>day’s </a:t>
            </a:r>
            <a:r>
              <a:rPr lang="en-US" sz="2400" dirty="0">
                <a:latin typeface="Calibri" charset="0"/>
              </a:rPr>
              <a:t>signed form (optional)</a:t>
            </a:r>
          </a:p>
          <a:p>
            <a:pPr marL="609600" indent="-609600" eaLnBrk="1" hangingPunct="1">
              <a:buFontTx/>
              <a:buNone/>
            </a:pPr>
            <a:r>
              <a:rPr lang="en-US" sz="2400" dirty="0">
                <a:latin typeface="Calibri" charset="0"/>
              </a:rPr>
              <a:t>	* Provide </a:t>
            </a:r>
            <a:r>
              <a:rPr lang="en-US" sz="2400" dirty="0" err="1">
                <a:latin typeface="Calibri" charset="0"/>
              </a:rPr>
              <a:t>reinforcer</a:t>
            </a:r>
            <a:r>
              <a:rPr lang="en-US" sz="2400" dirty="0">
                <a:latin typeface="Calibri" charset="0"/>
              </a:rPr>
              <a:t> for check-in (optional)</a:t>
            </a:r>
          </a:p>
        </p:txBody>
      </p:sp>
      <p:sp>
        <p:nvSpPr>
          <p:cNvPr id="33796" name="TextBox 3"/>
          <p:cNvSpPr txBox="1">
            <a:spLocks noChangeArrowheads="1"/>
          </p:cNvSpPr>
          <p:nvPr/>
        </p:nvSpPr>
        <p:spPr bwMode="auto">
          <a:xfrm>
            <a:off x="685800" y="6477000"/>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a:solidFill>
                  <a:srgbClr val="000000"/>
                </a:solidFill>
                <a:cs typeface="ＭＳ Ｐゴシック" charset="0"/>
              </a:rPr>
              <a:t>Illinois PBIS Network</a:t>
            </a:r>
          </a:p>
        </p:txBody>
      </p:sp>
      <p:grpSp>
        <p:nvGrpSpPr>
          <p:cNvPr id="5" name="Group 4"/>
          <p:cNvGrpSpPr/>
          <p:nvPr/>
        </p:nvGrpSpPr>
        <p:grpSpPr>
          <a:xfrm>
            <a:off x="7772400" y="5257800"/>
            <a:ext cx="1084502" cy="1271758"/>
            <a:chOff x="3106502" y="479809"/>
            <a:chExt cx="1389302" cy="1653488"/>
          </a:xfrm>
        </p:grpSpPr>
        <p:sp>
          <p:nvSpPr>
            <p:cNvPr id="6" name="Freeform 5"/>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1842674911"/>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762000" y="1143000"/>
            <a:ext cx="7391400" cy="5562600"/>
          </a:xfrm>
        </p:spPr>
        <p:txBody>
          <a:bodyPr rtlCol="0">
            <a:normAutofit/>
          </a:bodyPr>
          <a:lstStyle/>
          <a:p>
            <a:pPr marL="609600" indent="-609600" eaLnBrk="1" fontAlgn="auto" hangingPunct="1">
              <a:lnSpc>
                <a:spcPct val="80000"/>
              </a:lnSpc>
              <a:spcAft>
                <a:spcPts val="0"/>
              </a:spcAft>
              <a:buFontTx/>
              <a:buNone/>
              <a:defRPr/>
            </a:pPr>
            <a:r>
              <a:rPr lang="en-US" sz="2400" b="1" dirty="0" smtClean="0">
                <a:ea typeface="+mn-ea"/>
                <a:cs typeface="+mn-cs"/>
              </a:rPr>
              <a:t>2. At each class:</a:t>
            </a:r>
          </a:p>
          <a:p>
            <a:pPr indent="-342900">
              <a:lnSpc>
                <a:spcPct val="80000"/>
              </a:lnSpc>
              <a:buClr>
                <a:schemeClr val="tx2"/>
              </a:buClr>
              <a:defRPr/>
            </a:pPr>
            <a:r>
              <a:rPr lang="en-US" sz="2400" dirty="0" smtClean="0">
                <a:ea typeface="+mn-ea"/>
                <a:cs typeface="+mn-cs"/>
              </a:rPr>
              <a:t>Teacher provides </a:t>
            </a:r>
            <a:r>
              <a:rPr lang="en-US" sz="2400" u="sng" dirty="0" smtClean="0">
                <a:solidFill>
                  <a:schemeClr val="accent5"/>
                </a:solidFill>
                <a:ea typeface="+mn-ea"/>
                <a:cs typeface="+mn-cs"/>
              </a:rPr>
              <a:t>positive feedback </a:t>
            </a:r>
            <a:r>
              <a:rPr lang="en-US" sz="2400" dirty="0" smtClean="0">
                <a:solidFill>
                  <a:srgbClr val="000000"/>
                </a:solidFill>
                <a:ea typeface="+mn-ea"/>
                <a:cs typeface="+mn-cs"/>
              </a:rPr>
              <a:t>and, if needed, corrective </a:t>
            </a:r>
            <a:r>
              <a:rPr lang="en-US" sz="2400" dirty="0" smtClean="0">
                <a:ea typeface="+mn-ea"/>
                <a:cs typeface="+mn-cs"/>
              </a:rPr>
              <a:t>behavioral feedback</a:t>
            </a:r>
          </a:p>
          <a:p>
            <a:pPr indent="-342900">
              <a:lnSpc>
                <a:spcPct val="80000"/>
              </a:lnSpc>
              <a:buClr>
                <a:schemeClr val="tx2"/>
              </a:buClr>
              <a:defRPr/>
            </a:pPr>
            <a:r>
              <a:rPr lang="en-US" sz="2400" dirty="0" smtClean="0">
                <a:ea typeface="+mn-ea"/>
                <a:cs typeface="+mn-cs"/>
              </a:rPr>
              <a:t>Teacher completes DPR </a:t>
            </a:r>
            <a:r>
              <a:rPr lang="en-US" sz="2400" b="1" i="1" dirty="0" smtClean="0">
                <a:ea typeface="+mn-ea"/>
                <a:cs typeface="+mn-cs"/>
              </a:rPr>
              <a:t>or</a:t>
            </a:r>
          </a:p>
          <a:p>
            <a:pPr indent="-342900">
              <a:lnSpc>
                <a:spcPct val="80000"/>
              </a:lnSpc>
              <a:buClr>
                <a:schemeClr val="tx2"/>
              </a:buClr>
              <a:defRPr/>
            </a:pPr>
            <a:r>
              <a:rPr lang="en-US" sz="2400" dirty="0" smtClean="0">
                <a:ea typeface="+mn-ea"/>
                <a:cs typeface="+mn-cs"/>
              </a:rPr>
              <a:t>Student completes self-monitoring </a:t>
            </a:r>
          </a:p>
          <a:p>
            <a:pPr marL="297180" lvl="1" indent="0">
              <a:lnSpc>
                <a:spcPct val="80000"/>
              </a:lnSpc>
              <a:buClr>
                <a:schemeClr val="tx2"/>
              </a:buClr>
              <a:buNone/>
              <a:defRPr/>
            </a:pPr>
            <a:r>
              <a:rPr lang="en-US" dirty="0" smtClean="0">
                <a:ea typeface="+mn-ea"/>
                <a:cs typeface="+mn-cs"/>
              </a:rPr>
              <a:t>DPR/teacher checks and initials card (</a:t>
            </a:r>
            <a:r>
              <a:rPr lang="en-US" i="1" dirty="0" smtClean="0">
                <a:ea typeface="+mn-ea"/>
                <a:cs typeface="+mn-cs"/>
              </a:rPr>
              <a:t>self-monitoring normally happens as students begin to successfully exit the intervention)</a:t>
            </a:r>
            <a:endParaRPr lang="en-US" dirty="0" smtClean="0">
              <a:ea typeface="+mn-ea"/>
              <a:cs typeface="+mn-cs"/>
            </a:endParaRPr>
          </a:p>
          <a:p>
            <a:pPr marL="609600" indent="-609600" eaLnBrk="1" fontAlgn="auto" hangingPunct="1">
              <a:lnSpc>
                <a:spcPct val="80000"/>
              </a:lnSpc>
              <a:spcAft>
                <a:spcPts val="0"/>
              </a:spcAft>
              <a:buFontTx/>
              <a:buNone/>
              <a:defRPr/>
            </a:pPr>
            <a:endParaRPr lang="en-US" sz="2400" dirty="0" smtClean="0">
              <a:ea typeface="+mn-ea"/>
              <a:cs typeface="+mn-cs"/>
            </a:endParaRPr>
          </a:p>
          <a:p>
            <a:pPr marL="0" indent="0" eaLnBrk="1" fontAlgn="auto" hangingPunct="1">
              <a:lnSpc>
                <a:spcPct val="80000"/>
              </a:lnSpc>
              <a:spcAft>
                <a:spcPts val="0"/>
              </a:spcAft>
              <a:buFont typeface="Wingdings" pitchFamily="2" charset="2"/>
              <a:buNone/>
              <a:defRPr/>
            </a:pPr>
            <a:r>
              <a:rPr lang="en-US" sz="2400" b="1" dirty="0" smtClean="0">
                <a:ea typeface="+mn-ea"/>
                <a:cs typeface="+mn-cs"/>
              </a:rPr>
              <a:t>3. Check-out at end of day:</a:t>
            </a:r>
          </a:p>
          <a:p>
            <a:pPr indent="-342900">
              <a:lnSpc>
                <a:spcPct val="80000"/>
              </a:lnSpc>
              <a:buClr>
                <a:schemeClr val="tx2"/>
              </a:buClr>
              <a:defRPr/>
            </a:pPr>
            <a:r>
              <a:rPr lang="en-US" sz="2400" dirty="0" smtClean="0">
                <a:ea typeface="+mn-ea"/>
                <a:cs typeface="+mn-cs"/>
              </a:rPr>
              <a:t>Review points &amp; goals</a:t>
            </a:r>
          </a:p>
          <a:p>
            <a:pPr indent="-342900">
              <a:lnSpc>
                <a:spcPct val="80000"/>
              </a:lnSpc>
              <a:buClr>
                <a:schemeClr val="tx2"/>
              </a:buClr>
              <a:defRPr/>
            </a:pPr>
            <a:r>
              <a:rPr lang="en-US" sz="2400" dirty="0" smtClean="0">
                <a:ea typeface="+mn-ea"/>
                <a:cs typeface="+mn-cs"/>
              </a:rPr>
              <a:t>Reinforce youth for checking-out (token/recognition optional, think beyond school-wide token)</a:t>
            </a:r>
          </a:p>
          <a:p>
            <a:pPr indent="-342900">
              <a:lnSpc>
                <a:spcPct val="80000"/>
              </a:lnSpc>
              <a:buClr>
                <a:schemeClr val="tx2"/>
              </a:buClr>
              <a:defRPr/>
            </a:pPr>
            <a:r>
              <a:rPr lang="en-US" sz="2400" dirty="0" smtClean="0">
                <a:ea typeface="+mn-ea"/>
                <a:cs typeface="+mn-cs"/>
              </a:rPr>
              <a:t>Receive reinforcer if goal met (optional, but good idea)</a:t>
            </a:r>
          </a:p>
          <a:p>
            <a:pPr indent="-342900">
              <a:lnSpc>
                <a:spcPct val="80000"/>
              </a:lnSpc>
              <a:buClr>
                <a:schemeClr val="tx2"/>
              </a:buClr>
              <a:defRPr/>
            </a:pPr>
            <a:r>
              <a:rPr lang="en-US" sz="2400" dirty="0" smtClean="0">
                <a:ea typeface="+mn-ea"/>
                <a:cs typeface="+mn-cs"/>
              </a:rPr>
              <a:t>Take DPR card home (optional)		</a:t>
            </a:r>
          </a:p>
        </p:txBody>
      </p:sp>
      <p:sp>
        <p:nvSpPr>
          <p:cNvPr id="34820" name="TextBox 3"/>
          <p:cNvSpPr txBox="1">
            <a:spLocks noChangeArrowheads="1"/>
          </p:cNvSpPr>
          <p:nvPr/>
        </p:nvSpPr>
        <p:spPr bwMode="auto">
          <a:xfrm>
            <a:off x="6629400" y="6324600"/>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dirty="0">
                <a:solidFill>
                  <a:srgbClr val="000000"/>
                </a:solidFill>
                <a:cs typeface="ＭＳ Ｐゴシック" charset="0"/>
              </a:rPr>
              <a:t>Illinois PBIS Network</a:t>
            </a:r>
          </a:p>
        </p:txBody>
      </p:sp>
      <p:sp>
        <p:nvSpPr>
          <p:cNvPr id="6" name="Rectangle 2"/>
          <p:cNvSpPr>
            <a:spLocks noGrp="1" noChangeArrowheads="1"/>
          </p:cNvSpPr>
          <p:nvPr>
            <p:ph type="title"/>
          </p:nvPr>
        </p:nvSpPr>
        <p:spPr>
          <a:xfrm>
            <a:off x="228600" y="16951"/>
            <a:ext cx="7772400" cy="1143000"/>
          </a:xfrm>
        </p:spPr>
        <p:txBody>
          <a:bodyPr wrap="square" numCol="1" anchorCtr="0" compatLnSpc="1">
            <a:prstTxWarp prst="textNoShape">
              <a:avLst/>
            </a:prstTxWarp>
          </a:bodyPr>
          <a:lstStyle/>
          <a:p>
            <a:pPr eaLnBrk="1" hangingPunct="1"/>
            <a:r>
              <a:rPr lang="en-US" dirty="0">
                <a:latin typeface="Trebuchet MS" panose="020B0603020202020204" pitchFamily="34" charset="0"/>
              </a:rPr>
              <a:t>CICO </a:t>
            </a:r>
            <a:r>
              <a:rPr lang="en-US" i="1" dirty="0">
                <a:latin typeface="Trebuchet MS" panose="020B0603020202020204" pitchFamily="34" charset="0"/>
              </a:rPr>
              <a:t>Daily Cycle </a:t>
            </a:r>
            <a:r>
              <a:rPr lang="en-US" dirty="0">
                <a:latin typeface="Trebuchet MS" panose="020B0603020202020204" pitchFamily="34" charset="0"/>
              </a:rPr>
              <a:t>continued…</a:t>
            </a:r>
          </a:p>
        </p:txBody>
      </p:sp>
      <p:grpSp>
        <p:nvGrpSpPr>
          <p:cNvPr id="5" name="Group 4"/>
          <p:cNvGrpSpPr/>
          <p:nvPr/>
        </p:nvGrpSpPr>
        <p:grpSpPr>
          <a:xfrm>
            <a:off x="7913427" y="228600"/>
            <a:ext cx="1084502" cy="1271758"/>
            <a:chOff x="3106502" y="479809"/>
            <a:chExt cx="1389302" cy="1653488"/>
          </a:xfrm>
        </p:grpSpPr>
        <p:sp>
          <p:nvSpPr>
            <p:cNvPr id="7" name="Freeform 6"/>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982076665"/>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609600" y="1371600"/>
            <a:ext cx="7696200" cy="5181600"/>
          </a:xfrm>
        </p:spPr>
        <p:txBody>
          <a:bodyPr/>
          <a:lstStyle/>
          <a:p>
            <a:pPr marL="609600" indent="-609600" eaLnBrk="1" hangingPunct="1">
              <a:buFontTx/>
              <a:buNone/>
              <a:defRPr/>
            </a:pPr>
            <a:r>
              <a:rPr lang="en-US" sz="2400" b="1" dirty="0"/>
              <a:t>4. Share DPR with parent (optional)</a:t>
            </a:r>
          </a:p>
          <a:p>
            <a:pPr marL="609600" indent="-609600" eaLnBrk="1" hangingPunct="1">
              <a:defRPr/>
            </a:pPr>
            <a:r>
              <a:rPr lang="en-US" sz="2400" dirty="0" smtClean="0"/>
              <a:t>Talk with parents about intervention and invite them to participate</a:t>
            </a:r>
          </a:p>
          <a:p>
            <a:pPr marL="609600" indent="-609600" eaLnBrk="1" hangingPunct="1">
              <a:defRPr/>
            </a:pPr>
            <a:r>
              <a:rPr lang="en-US" sz="2400" dirty="0" smtClean="0"/>
              <a:t>Students may receive </a:t>
            </a:r>
            <a:r>
              <a:rPr lang="en-US" sz="2400" dirty="0" err="1" smtClean="0"/>
              <a:t>reinforcer</a:t>
            </a:r>
            <a:r>
              <a:rPr lang="en-US" sz="2400" dirty="0" smtClean="0"/>
              <a:t> </a:t>
            </a:r>
            <a:r>
              <a:rPr lang="en-US" sz="2400" dirty="0"/>
              <a:t>from parent</a:t>
            </a:r>
          </a:p>
          <a:p>
            <a:pPr marL="609600" indent="-609600" eaLnBrk="1" hangingPunct="1">
              <a:defRPr/>
            </a:pPr>
            <a:r>
              <a:rPr lang="en-US" sz="2400" dirty="0"/>
              <a:t>Invite parents to sign card</a:t>
            </a:r>
          </a:p>
          <a:p>
            <a:pPr marL="609600" indent="-609600" eaLnBrk="1" hangingPunct="1">
              <a:defRPr/>
            </a:pPr>
            <a:r>
              <a:rPr lang="en-US" sz="2400" dirty="0"/>
              <a:t>No consequence to students if not signed by parent</a:t>
            </a:r>
            <a:endParaRPr lang="en-US" altLang="ja-JP" sz="2400" dirty="0">
              <a:ea typeface="ＭＳ 明朝" charset="0"/>
              <a:cs typeface="ＭＳ 明朝" charset="0"/>
            </a:endParaRPr>
          </a:p>
          <a:p>
            <a:pPr marL="609600" indent="-609600" eaLnBrk="1" hangingPunct="1">
              <a:buFontTx/>
              <a:buNone/>
              <a:defRPr/>
            </a:pPr>
            <a:endParaRPr lang="en-US" dirty="0">
              <a:cs typeface="+mn-cs"/>
            </a:endParaRPr>
          </a:p>
          <a:p>
            <a:pPr marL="609600" indent="-609600" eaLnBrk="1" hangingPunct="1">
              <a:buFont typeface="Wingdings" charset="0"/>
              <a:buNone/>
              <a:defRPr/>
            </a:pPr>
            <a:r>
              <a:rPr lang="en-US" sz="2400" b="1" dirty="0">
                <a:cs typeface="+mn-cs"/>
              </a:rPr>
              <a:t>5. Return signed card next day </a:t>
            </a:r>
          </a:p>
          <a:p>
            <a:pPr marL="609600" indent="-609600" eaLnBrk="1" hangingPunct="1">
              <a:defRPr/>
            </a:pPr>
            <a:r>
              <a:rPr lang="en-US" sz="2400" u="sng" dirty="0">
                <a:solidFill>
                  <a:schemeClr val="accent2"/>
                </a:solidFill>
                <a:cs typeface="+mn-cs"/>
              </a:rPr>
              <a:t>Celebrate</a:t>
            </a:r>
            <a:r>
              <a:rPr lang="en-US" sz="2400" dirty="0">
                <a:solidFill>
                  <a:schemeClr val="accent2"/>
                </a:solidFill>
                <a:cs typeface="+mn-cs"/>
              </a:rPr>
              <a:t> </a:t>
            </a:r>
            <a:r>
              <a:rPr lang="en-US" sz="2400" dirty="0">
                <a:cs typeface="+mn-cs"/>
              </a:rPr>
              <a:t>and prepare for the next day</a:t>
            </a:r>
          </a:p>
        </p:txBody>
      </p:sp>
      <p:sp>
        <p:nvSpPr>
          <p:cNvPr id="35844" name="TextBox 3"/>
          <p:cNvSpPr txBox="1">
            <a:spLocks noChangeArrowheads="1"/>
          </p:cNvSpPr>
          <p:nvPr/>
        </p:nvSpPr>
        <p:spPr bwMode="auto">
          <a:xfrm>
            <a:off x="685800" y="6477000"/>
            <a:ext cx="27432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a:solidFill>
                  <a:srgbClr val="000000"/>
                </a:solidFill>
                <a:cs typeface="ＭＳ Ｐゴシック" charset="0"/>
              </a:rPr>
              <a:t>Adapted from Illinois PBIS Network</a:t>
            </a:r>
          </a:p>
        </p:txBody>
      </p:sp>
      <p:sp>
        <p:nvSpPr>
          <p:cNvPr id="6" name="Rectangle 2"/>
          <p:cNvSpPr txBox="1">
            <a:spLocks noChangeArrowheads="1"/>
          </p:cNvSpPr>
          <p:nvPr/>
        </p:nvSpPr>
        <p:spPr>
          <a:xfrm>
            <a:off x="228600" y="16951"/>
            <a:ext cx="7772400" cy="1143000"/>
          </a:xfrm>
          <a:prstGeom prst="rect">
            <a:avLst/>
          </a:prstGeom>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latin typeface="Trebuchet MS" panose="020B0603020202020204" pitchFamily="34" charset="0"/>
              </a:rPr>
              <a:t>CICO </a:t>
            </a:r>
            <a:r>
              <a:rPr lang="en-US" i="1" dirty="0" smtClean="0">
                <a:latin typeface="Trebuchet MS" panose="020B0603020202020204" pitchFamily="34" charset="0"/>
              </a:rPr>
              <a:t>Daily Cycle </a:t>
            </a:r>
            <a:r>
              <a:rPr lang="en-US" dirty="0" smtClean="0">
                <a:latin typeface="Trebuchet MS" panose="020B0603020202020204" pitchFamily="34" charset="0"/>
              </a:rPr>
              <a:t>continued…</a:t>
            </a:r>
            <a:endParaRPr lang="en-US" dirty="0">
              <a:latin typeface="Trebuchet MS" panose="020B0603020202020204" pitchFamily="34" charset="0"/>
            </a:endParaRPr>
          </a:p>
        </p:txBody>
      </p:sp>
      <p:grpSp>
        <p:nvGrpSpPr>
          <p:cNvPr id="5" name="Group 4"/>
          <p:cNvGrpSpPr/>
          <p:nvPr/>
        </p:nvGrpSpPr>
        <p:grpSpPr>
          <a:xfrm>
            <a:off x="7772400" y="5257800"/>
            <a:ext cx="1084502" cy="1271758"/>
            <a:chOff x="3106502" y="479809"/>
            <a:chExt cx="1389302" cy="1653488"/>
          </a:xfrm>
        </p:grpSpPr>
        <p:sp>
          <p:nvSpPr>
            <p:cNvPr id="7" name="Freeform 6"/>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533478519"/>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a:xfrm>
            <a:off x="1447800" y="274638"/>
            <a:ext cx="6324600" cy="1143000"/>
          </a:xfrm>
        </p:spPr>
        <p:txBody>
          <a:bodyPr/>
          <a:lstStyle/>
          <a:p>
            <a:pPr eaLnBrk="1" fontAlgn="auto" hangingPunct="1">
              <a:spcAft>
                <a:spcPts val="0"/>
              </a:spcAft>
              <a:defRPr/>
            </a:pPr>
            <a:r>
              <a:rPr lang="en-US" sz="4000" dirty="0" smtClean="0">
                <a:latin typeface="Trebuchet MS" panose="020B0603020202020204" pitchFamily="34" charset="0"/>
              </a:rPr>
              <a:t>Which students could benefit from CICO?</a:t>
            </a:r>
            <a:endParaRPr lang="en-US" sz="4000" dirty="0">
              <a:latin typeface="Trebuchet MS" panose="020B0603020202020204" pitchFamily="34" charset="0"/>
            </a:endParaRPr>
          </a:p>
        </p:txBody>
      </p:sp>
      <p:sp>
        <p:nvSpPr>
          <p:cNvPr id="173058" name="Rectangle 3"/>
          <p:cNvSpPr>
            <a:spLocks noGrp="1" noChangeArrowheads="1"/>
          </p:cNvSpPr>
          <p:nvPr>
            <p:ph idx="1"/>
          </p:nvPr>
        </p:nvSpPr>
        <p:spPr>
          <a:xfrm>
            <a:off x="914400" y="1828800"/>
            <a:ext cx="7162800" cy="4800600"/>
          </a:xfrm>
        </p:spPr>
        <p:txBody>
          <a:bodyPr rtlCol="0">
            <a:normAutofit/>
          </a:bodyPr>
          <a:lstStyle/>
          <a:p>
            <a:pPr eaLnBrk="1" fontAlgn="auto" hangingPunct="1">
              <a:spcAft>
                <a:spcPts val="0"/>
              </a:spcAft>
              <a:defRPr/>
            </a:pPr>
            <a:r>
              <a:rPr lang="en-US" sz="2400" dirty="0">
                <a:ea typeface="+mn-ea"/>
                <a:cs typeface="+mn-cs"/>
              </a:rPr>
              <a:t>New students entering building mid-year (like orientation to the building</a:t>
            </a:r>
            <a:r>
              <a:rPr lang="en-US" sz="2400" dirty="0" smtClean="0">
                <a:ea typeface="+mn-ea"/>
                <a:cs typeface="+mn-cs"/>
              </a:rPr>
              <a:t>)</a:t>
            </a:r>
          </a:p>
          <a:p>
            <a:pPr eaLnBrk="1" fontAlgn="auto" hangingPunct="1">
              <a:spcAft>
                <a:spcPts val="0"/>
              </a:spcAft>
              <a:defRPr/>
            </a:pPr>
            <a:endParaRPr lang="en-US" sz="400" dirty="0">
              <a:ea typeface="+mn-ea"/>
              <a:cs typeface="+mn-cs"/>
            </a:endParaRPr>
          </a:p>
          <a:p>
            <a:pPr eaLnBrk="1" fontAlgn="auto" hangingPunct="1">
              <a:spcAft>
                <a:spcPts val="0"/>
              </a:spcAft>
              <a:defRPr/>
            </a:pPr>
            <a:r>
              <a:rPr lang="en-US" sz="2400" dirty="0" smtClean="0">
                <a:ea typeface="+mn-ea"/>
                <a:cs typeface="+mn-cs"/>
              </a:rPr>
              <a:t>Students with </a:t>
            </a:r>
            <a:r>
              <a:rPr lang="en-US" sz="2400" dirty="0">
                <a:ea typeface="+mn-ea"/>
                <a:cs typeface="+mn-cs"/>
              </a:rPr>
              <a:t>low-level problem behavior (identified by # of ODRs, teacher referral based on classroom management charts, etc</a:t>
            </a:r>
            <a:r>
              <a:rPr lang="en-US" sz="2400" dirty="0" smtClean="0">
                <a:ea typeface="+mn-ea"/>
                <a:cs typeface="+mn-cs"/>
              </a:rPr>
              <a:t>.)</a:t>
            </a:r>
          </a:p>
          <a:p>
            <a:pPr eaLnBrk="1" fontAlgn="auto" hangingPunct="1">
              <a:spcAft>
                <a:spcPts val="0"/>
              </a:spcAft>
              <a:defRPr/>
            </a:pPr>
            <a:endParaRPr lang="en-US" sz="400" dirty="0">
              <a:ea typeface="+mn-ea"/>
              <a:cs typeface="+mn-cs"/>
            </a:endParaRPr>
          </a:p>
          <a:p>
            <a:pPr eaLnBrk="1" fontAlgn="auto" hangingPunct="1">
              <a:spcAft>
                <a:spcPts val="0"/>
              </a:spcAft>
              <a:defRPr/>
            </a:pPr>
            <a:r>
              <a:rPr lang="en-US" sz="2400" dirty="0">
                <a:ea typeface="+mn-ea"/>
                <a:cs typeface="+mn-cs"/>
              </a:rPr>
              <a:t>Children who are </a:t>
            </a:r>
            <a:r>
              <a:rPr lang="en-US" sz="2400" dirty="0" err="1">
                <a:ea typeface="+mn-ea"/>
                <a:cs typeface="+mn-cs"/>
              </a:rPr>
              <a:t>internalizers</a:t>
            </a:r>
            <a:r>
              <a:rPr lang="en-US" sz="2400" dirty="0">
                <a:ea typeface="+mn-ea"/>
                <a:cs typeface="+mn-cs"/>
              </a:rPr>
              <a:t> (identified by visits to nurses office, sits alone at lunch, etc</a:t>
            </a:r>
            <a:r>
              <a:rPr lang="en-US" sz="2400" dirty="0" smtClean="0">
                <a:ea typeface="+mn-ea"/>
                <a:cs typeface="+mn-cs"/>
              </a:rPr>
              <a:t>.)</a:t>
            </a:r>
          </a:p>
          <a:p>
            <a:pPr eaLnBrk="1" fontAlgn="auto" hangingPunct="1">
              <a:spcAft>
                <a:spcPts val="0"/>
              </a:spcAft>
              <a:defRPr/>
            </a:pPr>
            <a:endParaRPr lang="en-US" sz="400" dirty="0">
              <a:ea typeface="+mn-ea"/>
              <a:cs typeface="+mn-cs"/>
            </a:endParaRPr>
          </a:p>
          <a:p>
            <a:pPr eaLnBrk="1" fontAlgn="auto" hangingPunct="1">
              <a:spcAft>
                <a:spcPts val="0"/>
              </a:spcAft>
              <a:defRPr/>
            </a:pPr>
            <a:r>
              <a:rPr lang="en-US" sz="2400" dirty="0">
                <a:ea typeface="+mn-ea"/>
                <a:cs typeface="+mn-cs"/>
              </a:rPr>
              <a:t>As </a:t>
            </a:r>
            <a:r>
              <a:rPr lang="en-US" sz="2400" dirty="0" smtClean="0">
                <a:ea typeface="+mn-ea"/>
                <a:cs typeface="+mn-cs"/>
              </a:rPr>
              <a:t>one part </a:t>
            </a:r>
            <a:r>
              <a:rPr lang="en-US" sz="2400" dirty="0">
                <a:ea typeface="+mn-ea"/>
                <a:cs typeface="+mn-cs"/>
              </a:rPr>
              <a:t>of </a:t>
            </a:r>
            <a:r>
              <a:rPr lang="en-US" sz="2400" dirty="0" smtClean="0">
                <a:ea typeface="+mn-ea"/>
                <a:cs typeface="+mn-cs"/>
              </a:rPr>
              <a:t>an individual support </a:t>
            </a:r>
            <a:r>
              <a:rPr lang="en-US" sz="2400" dirty="0">
                <a:ea typeface="+mn-ea"/>
                <a:cs typeface="+mn-cs"/>
              </a:rPr>
              <a:t>plan for a </a:t>
            </a:r>
            <a:r>
              <a:rPr lang="en-US" sz="2400" dirty="0" smtClean="0">
                <a:ea typeface="+mn-ea"/>
                <a:cs typeface="+mn-cs"/>
              </a:rPr>
              <a:t>student  (another </a:t>
            </a:r>
            <a:r>
              <a:rPr lang="en-US" sz="2400" dirty="0">
                <a:ea typeface="+mn-ea"/>
                <a:cs typeface="+mn-cs"/>
              </a:rPr>
              <a:t>layer of intervention)</a:t>
            </a:r>
          </a:p>
        </p:txBody>
      </p:sp>
      <p:sp>
        <p:nvSpPr>
          <p:cNvPr id="31748" name="TextBox 3"/>
          <p:cNvSpPr txBox="1">
            <a:spLocks noChangeArrowheads="1"/>
          </p:cNvSpPr>
          <p:nvPr/>
        </p:nvSpPr>
        <p:spPr bwMode="auto">
          <a:xfrm>
            <a:off x="685800" y="6477000"/>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a:solidFill>
                  <a:srgbClr val="000000"/>
                </a:solidFill>
                <a:cs typeface="ＭＳ Ｐゴシック" charset="0"/>
              </a:rPr>
              <a:t>Illinois PBIS Network</a:t>
            </a:r>
          </a:p>
        </p:txBody>
      </p:sp>
      <p:grpSp>
        <p:nvGrpSpPr>
          <p:cNvPr id="5" name="Group 4"/>
          <p:cNvGrpSpPr/>
          <p:nvPr/>
        </p:nvGrpSpPr>
        <p:grpSpPr>
          <a:xfrm>
            <a:off x="228600" y="152400"/>
            <a:ext cx="1084502" cy="1271758"/>
            <a:chOff x="3106502" y="479809"/>
            <a:chExt cx="1389302" cy="1653488"/>
          </a:xfrm>
        </p:grpSpPr>
        <p:sp>
          <p:nvSpPr>
            <p:cNvPr id="6" name="Freeform 5"/>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grpSp>
        <p:nvGrpSpPr>
          <p:cNvPr id="8" name="Group 7"/>
          <p:cNvGrpSpPr/>
          <p:nvPr/>
        </p:nvGrpSpPr>
        <p:grpSpPr>
          <a:xfrm>
            <a:off x="7772400" y="5257800"/>
            <a:ext cx="1084502" cy="1271758"/>
            <a:chOff x="3106502" y="479809"/>
            <a:chExt cx="1389302" cy="1653488"/>
          </a:xfrm>
        </p:grpSpPr>
        <p:sp>
          <p:nvSpPr>
            <p:cNvPr id="9" name="Freeform 8"/>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28772914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28600"/>
            <a:ext cx="7620000" cy="1143000"/>
          </a:xfrm>
        </p:spPr>
        <p:txBody>
          <a:bodyPr lIns="92075" tIns="46038" rIns="92075" bIns="46038">
            <a:normAutofit/>
          </a:bodyPr>
          <a:lstStyle/>
          <a:p>
            <a:pPr eaLnBrk="1" fontAlgn="auto" hangingPunct="1">
              <a:spcAft>
                <a:spcPts val="0"/>
              </a:spcAft>
              <a:defRPr/>
            </a:pPr>
            <a:r>
              <a:rPr lang="en-US" sz="4000" dirty="0">
                <a:latin typeface="Trebuchet MS" panose="020B0603020202020204" pitchFamily="34" charset="0"/>
              </a:rPr>
              <a:t>Data-Based Decision-Rules: </a:t>
            </a:r>
            <a:endParaRPr lang="en-US" sz="4000" dirty="0"/>
          </a:p>
        </p:txBody>
      </p:sp>
      <p:sp>
        <p:nvSpPr>
          <p:cNvPr id="70659" name="Rectangle 3"/>
          <p:cNvSpPr>
            <a:spLocks noGrp="1" noChangeArrowheads="1"/>
          </p:cNvSpPr>
          <p:nvPr>
            <p:ph idx="1"/>
          </p:nvPr>
        </p:nvSpPr>
        <p:spPr>
          <a:xfrm>
            <a:off x="609600" y="1354557"/>
            <a:ext cx="7620000" cy="5029200"/>
          </a:xfrm>
        </p:spPr>
        <p:txBody>
          <a:bodyPr rtlCol="0">
            <a:normAutofit fontScale="92500" lnSpcReduction="10000"/>
          </a:bodyPr>
          <a:lstStyle/>
          <a:p>
            <a:pPr eaLnBrk="1" fontAlgn="auto" hangingPunct="1">
              <a:lnSpc>
                <a:spcPct val="90000"/>
              </a:lnSpc>
              <a:spcAft>
                <a:spcPts val="0"/>
              </a:spcAft>
              <a:buFont typeface="Wingdings" panose="05000000000000000000" pitchFamily="2" charset="2"/>
              <a:buChar char="ü"/>
              <a:defRPr/>
            </a:pPr>
            <a:r>
              <a:rPr lang="en-US" sz="2800" u="sng" dirty="0" smtClean="0">
                <a:ea typeface="+mn-ea"/>
                <a:cs typeface="+mn-cs"/>
              </a:rPr>
              <a:t>How will </a:t>
            </a:r>
            <a:r>
              <a:rPr lang="en-US" sz="2800" u="sng" dirty="0" smtClean="0"/>
              <a:t>we identify students for CICO</a:t>
            </a:r>
            <a:r>
              <a:rPr lang="en-US" sz="2800" dirty="0" smtClean="0">
                <a:ea typeface="+mn-ea"/>
                <a:cs typeface="+mn-cs"/>
              </a:rPr>
              <a:t>?  </a:t>
            </a:r>
          </a:p>
          <a:p>
            <a:pPr lvl="1" eaLnBrk="1" fontAlgn="auto" hangingPunct="1">
              <a:lnSpc>
                <a:spcPct val="90000"/>
              </a:lnSpc>
              <a:spcAft>
                <a:spcPts val="0"/>
              </a:spcAft>
              <a:buFont typeface="Wingdings" panose="05000000000000000000" pitchFamily="2" charset="2"/>
              <a:buChar char="§"/>
              <a:defRPr/>
            </a:pPr>
            <a:r>
              <a:rPr lang="en-US" sz="2400" dirty="0" smtClean="0">
                <a:ea typeface="+mn-ea"/>
              </a:rPr>
              <a:t>Student is identified by </a:t>
            </a:r>
            <a:r>
              <a:rPr lang="en-US" sz="2400" dirty="0"/>
              <a:t>3</a:t>
            </a:r>
            <a:r>
              <a:rPr lang="en-US" sz="2400" dirty="0" smtClean="0">
                <a:ea typeface="+mn-ea"/>
              </a:rPr>
              <a:t> or more ODRs in a month.</a:t>
            </a:r>
          </a:p>
          <a:p>
            <a:pPr lvl="1" eaLnBrk="1" fontAlgn="auto" hangingPunct="1">
              <a:lnSpc>
                <a:spcPct val="90000"/>
              </a:lnSpc>
              <a:spcAft>
                <a:spcPts val="0"/>
              </a:spcAft>
              <a:buFont typeface="Wingdings" panose="05000000000000000000" pitchFamily="2" charset="2"/>
              <a:buChar char="§"/>
              <a:defRPr/>
            </a:pPr>
            <a:r>
              <a:rPr lang="en-US" sz="2400" dirty="0" smtClean="0"/>
              <a:t>Request for assistance</a:t>
            </a:r>
          </a:p>
          <a:p>
            <a:pPr lvl="1" eaLnBrk="1" fontAlgn="auto" hangingPunct="1">
              <a:lnSpc>
                <a:spcPct val="90000"/>
              </a:lnSpc>
              <a:spcAft>
                <a:spcPts val="0"/>
              </a:spcAft>
              <a:buFont typeface="Wingdings" panose="05000000000000000000" pitchFamily="2" charset="2"/>
              <a:buChar char="§"/>
              <a:defRPr/>
            </a:pPr>
            <a:r>
              <a:rPr lang="en-US" sz="2400" dirty="0" smtClean="0"/>
              <a:t>Parent Request</a:t>
            </a:r>
            <a:endParaRPr lang="en-US" sz="2400" dirty="0" smtClean="0">
              <a:ea typeface="+mn-ea"/>
            </a:endParaRPr>
          </a:p>
          <a:p>
            <a:pPr marL="754380" lvl="1" indent="-342900" eaLnBrk="1" fontAlgn="auto" hangingPunct="1">
              <a:lnSpc>
                <a:spcPct val="90000"/>
              </a:lnSpc>
              <a:spcAft>
                <a:spcPts val="0"/>
              </a:spcAft>
              <a:buFont typeface="+mj-lt"/>
              <a:buAutoNum type="alphaLcParenR"/>
              <a:defRPr/>
            </a:pPr>
            <a:endParaRPr lang="en-US" sz="1300" dirty="0" smtClean="0">
              <a:solidFill>
                <a:srgbClr val="FF0000"/>
              </a:solidFill>
              <a:ea typeface="+mn-ea"/>
            </a:endParaRPr>
          </a:p>
          <a:p>
            <a:pPr eaLnBrk="1" fontAlgn="auto" hangingPunct="1">
              <a:lnSpc>
                <a:spcPct val="90000"/>
              </a:lnSpc>
              <a:spcAft>
                <a:spcPts val="0"/>
              </a:spcAft>
              <a:buFont typeface="Wingdings" panose="05000000000000000000" pitchFamily="2" charset="2"/>
              <a:buChar char="ü"/>
              <a:defRPr/>
            </a:pPr>
            <a:r>
              <a:rPr lang="en-US" sz="2800" u="sng" dirty="0" smtClean="0">
                <a:ea typeface="+mn-ea"/>
                <a:cs typeface="+mn-cs"/>
              </a:rPr>
              <a:t>What will we use to monitor progress</a:t>
            </a:r>
            <a:r>
              <a:rPr lang="en-US" sz="2800" dirty="0" smtClean="0">
                <a:ea typeface="+mn-ea"/>
                <a:cs typeface="+mn-cs"/>
              </a:rPr>
              <a:t>?</a:t>
            </a:r>
          </a:p>
          <a:p>
            <a:pPr lvl="1">
              <a:lnSpc>
                <a:spcPct val="90000"/>
              </a:lnSpc>
              <a:buFont typeface="Wingdings" panose="05000000000000000000" pitchFamily="2" charset="2"/>
              <a:buChar char="ü"/>
              <a:defRPr/>
            </a:pPr>
            <a:r>
              <a:rPr lang="en-US" sz="2400" dirty="0" smtClean="0">
                <a:ea typeface="+mn-ea"/>
              </a:rPr>
              <a:t>DPR data are collected daily &amp; reviewed every other week. Data are collected for 4-6 weeks </a:t>
            </a:r>
          </a:p>
          <a:p>
            <a:pPr marL="228600" eaLnBrk="1" fontAlgn="auto" hangingPunct="1">
              <a:lnSpc>
                <a:spcPct val="90000"/>
              </a:lnSpc>
              <a:spcAft>
                <a:spcPts val="0"/>
              </a:spcAft>
              <a:buFont typeface="+mj-lt"/>
              <a:buAutoNum type="alphaLcParenR"/>
              <a:defRPr/>
            </a:pPr>
            <a:endParaRPr lang="en-US" sz="1200" dirty="0" smtClean="0">
              <a:ea typeface="+mn-ea"/>
            </a:endParaRPr>
          </a:p>
          <a:p>
            <a:pPr eaLnBrk="1" fontAlgn="auto" hangingPunct="1">
              <a:lnSpc>
                <a:spcPct val="90000"/>
              </a:lnSpc>
              <a:spcAft>
                <a:spcPts val="0"/>
              </a:spcAft>
              <a:buFont typeface="Wingdings" panose="05000000000000000000" pitchFamily="2" charset="2"/>
              <a:buChar char="ü"/>
              <a:defRPr/>
            </a:pPr>
            <a:r>
              <a:rPr lang="en-US" sz="2800" u="sng" dirty="0" smtClean="0">
                <a:ea typeface="+mn-ea"/>
                <a:cs typeface="+mn-cs"/>
              </a:rPr>
              <a:t>What are our exiting/transitioning rules?</a:t>
            </a:r>
            <a:endParaRPr lang="en-US" sz="2800" dirty="0" smtClean="0">
              <a:ea typeface="+mn-ea"/>
              <a:cs typeface="+mn-cs"/>
            </a:endParaRPr>
          </a:p>
          <a:p>
            <a:pPr lvl="1" eaLnBrk="1" fontAlgn="auto" hangingPunct="1">
              <a:lnSpc>
                <a:spcPct val="90000"/>
              </a:lnSpc>
              <a:spcAft>
                <a:spcPts val="0"/>
              </a:spcAft>
              <a:buFont typeface="Wingdings" panose="05000000000000000000" pitchFamily="2" charset="2"/>
              <a:buChar char="ü"/>
              <a:defRPr/>
            </a:pPr>
            <a:r>
              <a:rPr lang="en-US" sz="2400" dirty="0" smtClean="0">
                <a:ea typeface="+mn-ea"/>
              </a:rPr>
              <a:t>Student received a total of 80% of DPR points averaged per day/week for 4 weeks and has had no new ODRs. Student may be transitioned to self-monitoring for additional cycle or graduated.</a:t>
            </a:r>
          </a:p>
          <a:p>
            <a:pPr lvl="2">
              <a:lnSpc>
                <a:spcPct val="90000"/>
              </a:lnSpc>
              <a:buFont typeface="Wingdings" panose="05000000000000000000" pitchFamily="2" charset="2"/>
              <a:buChar char="ü"/>
              <a:defRPr/>
            </a:pPr>
            <a:r>
              <a:rPr lang="en-US" sz="2000" dirty="0"/>
              <a:t>“Interventions Change”: If student is not making progress, what to do </a:t>
            </a:r>
            <a:r>
              <a:rPr lang="en-US" sz="2000" dirty="0" smtClean="0"/>
              <a:t>next</a:t>
            </a:r>
            <a:endParaRPr lang="en-US" sz="2000" dirty="0"/>
          </a:p>
        </p:txBody>
      </p:sp>
      <p:grpSp>
        <p:nvGrpSpPr>
          <p:cNvPr id="4" name="Group 10"/>
          <p:cNvGrpSpPr>
            <a:grpSpLocks/>
          </p:cNvGrpSpPr>
          <p:nvPr/>
        </p:nvGrpSpPr>
        <p:grpSpPr bwMode="auto">
          <a:xfrm>
            <a:off x="261174" y="5534705"/>
            <a:ext cx="1058863" cy="1203325"/>
            <a:chOff x="1621756" y="3315064"/>
            <a:chExt cx="1058747" cy="1202631"/>
          </a:xfrm>
        </p:grpSpPr>
        <p:sp>
          <p:nvSpPr>
            <p:cNvPr id="5" name="Freeform 4"/>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6" name="TextBox 12"/>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dirty="0">
                  <a:latin typeface="Calibri" charset="0"/>
                  <a:cs typeface="ＭＳ Ｐゴシック" charset="0"/>
                </a:rPr>
                <a:t>Systems</a:t>
              </a:r>
            </a:p>
          </p:txBody>
        </p:sp>
      </p:grpSp>
    </p:spTree>
    <p:extLst>
      <p:ext uri="{BB962C8B-B14F-4D97-AF65-F5344CB8AC3E}">
        <p14:creationId xmlns:p14="http://schemas.microsoft.com/office/powerpoint/2010/main" val="15661932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933" y="304800"/>
            <a:ext cx="7620000" cy="1143000"/>
          </a:xfrm>
        </p:spPr>
        <p:txBody>
          <a:bodyPr/>
          <a:lstStyle/>
          <a:p>
            <a:pPr eaLnBrk="1" fontAlgn="auto" hangingPunct="1">
              <a:spcAft>
                <a:spcPts val="0"/>
              </a:spcAft>
              <a:defRPr/>
            </a:pPr>
            <a:r>
              <a:rPr lang="en-US" sz="4000" dirty="0" smtClean="0">
                <a:latin typeface="Trebuchet MS" panose="020B0603020202020204" pitchFamily="34" charset="0"/>
              </a:rPr>
              <a:t>Can we staff CICO?</a:t>
            </a:r>
            <a:endParaRPr lang="en-US" sz="4000" dirty="0">
              <a:latin typeface="Trebuchet MS" panose="020B0603020202020204" pitchFamily="34" charset="0"/>
            </a:endParaRPr>
          </a:p>
        </p:txBody>
      </p:sp>
      <p:sp>
        <p:nvSpPr>
          <p:cNvPr id="49155" name="Content Placeholder 2"/>
          <p:cNvSpPr>
            <a:spLocks noGrp="1"/>
          </p:cNvSpPr>
          <p:nvPr>
            <p:ph idx="1"/>
          </p:nvPr>
        </p:nvSpPr>
        <p:spPr>
          <a:xfrm>
            <a:off x="609600" y="1438275"/>
            <a:ext cx="7467600" cy="4800600"/>
          </a:xfrm>
        </p:spPr>
        <p:txBody>
          <a:bodyPr>
            <a:normAutofit/>
          </a:bodyPr>
          <a:lstStyle/>
          <a:p>
            <a:pPr marL="114300" indent="0" eaLnBrk="1" hangingPunct="1">
              <a:buFont typeface="Arial" charset="0"/>
              <a:buNone/>
              <a:defRPr/>
            </a:pPr>
            <a:r>
              <a:rPr lang="en-US" sz="2400" b="1" dirty="0" smtClean="0">
                <a:cs typeface="+mn-cs"/>
              </a:rPr>
              <a:t>Who will be our coordinator?</a:t>
            </a:r>
          </a:p>
          <a:p>
            <a:pPr marL="411480" lvl="1" indent="0">
              <a:buFont typeface="Arial" charset="0"/>
              <a:buNone/>
              <a:defRPr/>
            </a:pPr>
            <a:endParaRPr lang="en-US" sz="1400" b="1" dirty="0" smtClean="0">
              <a:cs typeface="+mn-cs"/>
            </a:endParaRPr>
          </a:p>
          <a:p>
            <a:pPr marL="114300" indent="0">
              <a:buFont typeface="Arial" charset="0"/>
              <a:buNone/>
              <a:defRPr/>
            </a:pPr>
            <a:r>
              <a:rPr lang="en-US" sz="2400" b="1" dirty="0" smtClean="0"/>
              <a:t>Think about</a:t>
            </a:r>
            <a:r>
              <a:rPr lang="en-US" sz="2400" b="1" dirty="0"/>
              <a:t> </a:t>
            </a:r>
            <a:r>
              <a:rPr lang="en-US" sz="2400" b="1" dirty="0" smtClean="0"/>
              <a:t>our facilitators:</a:t>
            </a:r>
          </a:p>
          <a:p>
            <a:pPr lvl="1">
              <a:defRPr/>
            </a:pPr>
            <a:r>
              <a:rPr lang="en-US" b="1" dirty="0" smtClean="0">
                <a:cs typeface="+mn-cs"/>
              </a:rPr>
              <a:t>Who would make good facilitators?</a:t>
            </a:r>
          </a:p>
          <a:p>
            <a:pPr lvl="2">
              <a:defRPr/>
            </a:pPr>
            <a:r>
              <a:rPr lang="en-US" sz="2200" dirty="0" smtClean="0"/>
              <a:t>Flexibility to meet with students</a:t>
            </a:r>
          </a:p>
          <a:p>
            <a:pPr lvl="2">
              <a:defRPr/>
            </a:pPr>
            <a:r>
              <a:rPr lang="en-US" sz="2200" dirty="0" smtClean="0"/>
              <a:t>Students would enjoy meeting with</a:t>
            </a:r>
          </a:p>
          <a:p>
            <a:pPr lvl="2">
              <a:defRPr/>
            </a:pPr>
            <a:r>
              <a:rPr lang="en-US" sz="2200" dirty="0" smtClean="0"/>
              <a:t>Positive orientation </a:t>
            </a:r>
          </a:p>
          <a:p>
            <a:pPr lvl="1">
              <a:defRPr/>
            </a:pPr>
            <a:r>
              <a:rPr lang="en-US" b="1" dirty="0" smtClean="0">
                <a:cs typeface="+mn-cs"/>
              </a:rPr>
              <a:t>How will they </a:t>
            </a:r>
            <a:r>
              <a:rPr lang="en-US" b="1" dirty="0">
                <a:cs typeface="+mn-cs"/>
              </a:rPr>
              <a:t>would be prepared to participate</a:t>
            </a:r>
            <a:r>
              <a:rPr lang="en-US" b="1" dirty="0" smtClean="0">
                <a:cs typeface="+mn-cs"/>
              </a:rPr>
              <a:t>?</a:t>
            </a:r>
          </a:p>
          <a:p>
            <a:pPr lvl="2">
              <a:defRPr/>
            </a:pPr>
            <a:r>
              <a:rPr lang="en-US" sz="2200" dirty="0" smtClean="0"/>
              <a:t>Training</a:t>
            </a:r>
          </a:p>
          <a:p>
            <a:pPr lvl="2">
              <a:defRPr/>
            </a:pPr>
            <a:r>
              <a:rPr lang="en-US" sz="2200" dirty="0" smtClean="0"/>
              <a:t>Materials</a:t>
            </a:r>
          </a:p>
          <a:p>
            <a:pPr lvl="2">
              <a:defRPr/>
            </a:pPr>
            <a:r>
              <a:rPr lang="en-US" sz="2200" dirty="0" smtClean="0"/>
              <a:t>Preserving time</a:t>
            </a:r>
          </a:p>
          <a:p>
            <a:pPr lvl="2">
              <a:defRPr/>
            </a:pPr>
            <a:r>
              <a:rPr lang="en-US" sz="2200" dirty="0" smtClean="0"/>
              <a:t>Back up plan when not available</a:t>
            </a:r>
            <a:endParaRPr lang="en-US" sz="2200" dirty="0"/>
          </a:p>
        </p:txBody>
      </p:sp>
      <p:grpSp>
        <p:nvGrpSpPr>
          <p:cNvPr id="4" name="Group 3"/>
          <p:cNvGrpSpPr/>
          <p:nvPr/>
        </p:nvGrpSpPr>
        <p:grpSpPr>
          <a:xfrm>
            <a:off x="228600" y="152400"/>
            <a:ext cx="1084502" cy="1271758"/>
            <a:chOff x="3106502" y="479809"/>
            <a:chExt cx="1389302" cy="1653488"/>
          </a:xfrm>
        </p:grpSpPr>
        <p:sp>
          <p:nvSpPr>
            <p:cNvPr id="5" name="Freeform 4"/>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41921576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ChangeArrowheads="1"/>
          </p:cNvSpPr>
          <p:nvPr>
            <p:ph type="title"/>
          </p:nvPr>
        </p:nvSpPr>
        <p:spPr>
          <a:xfrm>
            <a:off x="457200" y="152400"/>
            <a:ext cx="7620000" cy="792162"/>
          </a:xfrm>
        </p:spPr>
        <p:txBody>
          <a:bodyPr/>
          <a:lstStyle/>
          <a:p>
            <a:pPr eaLnBrk="1" fontAlgn="auto" hangingPunct="1">
              <a:spcAft>
                <a:spcPts val="0"/>
              </a:spcAft>
              <a:defRPr/>
            </a:pPr>
            <a:r>
              <a:rPr lang="en-US" sz="4000" dirty="0">
                <a:latin typeface="Trebuchet MS" panose="020B0603020202020204" pitchFamily="34" charset="0"/>
              </a:rPr>
              <a:t>Systems for </a:t>
            </a:r>
            <a:r>
              <a:rPr lang="en-US" sz="4000" dirty="0" smtClean="0">
                <a:latin typeface="Trebuchet MS" panose="020B0603020202020204" pitchFamily="34" charset="0"/>
              </a:rPr>
              <a:t>Reinforcing</a:t>
            </a:r>
            <a:endParaRPr lang="en-US" sz="4000" dirty="0">
              <a:latin typeface="Trebuchet MS" panose="020B0603020202020204" pitchFamily="34" charset="0"/>
            </a:endParaRPr>
          </a:p>
        </p:txBody>
      </p:sp>
      <p:sp>
        <p:nvSpPr>
          <p:cNvPr id="2" name="Text Placeholder 1"/>
          <p:cNvSpPr>
            <a:spLocks noGrp="1"/>
          </p:cNvSpPr>
          <p:nvPr>
            <p:ph type="body" idx="1"/>
          </p:nvPr>
        </p:nvSpPr>
        <p:spPr>
          <a:xfrm>
            <a:off x="1106488" y="990600"/>
            <a:ext cx="3352800" cy="639762"/>
          </a:xfrm>
        </p:spPr>
        <p:txBody>
          <a:bodyPr/>
          <a:lstStyle/>
          <a:p>
            <a:r>
              <a:rPr lang="en-US" sz="3200" dirty="0" smtClean="0"/>
              <a:t>Students </a:t>
            </a:r>
            <a:endParaRPr lang="en-US" sz="3200" dirty="0"/>
          </a:p>
        </p:txBody>
      </p:sp>
      <p:sp>
        <p:nvSpPr>
          <p:cNvPr id="49155" name="Rectangle 3"/>
          <p:cNvSpPr>
            <a:spLocks noGrp="1" noChangeArrowheads="1"/>
          </p:cNvSpPr>
          <p:nvPr>
            <p:ph sz="half" idx="2"/>
          </p:nvPr>
        </p:nvSpPr>
        <p:spPr>
          <a:xfrm>
            <a:off x="860281" y="1371600"/>
            <a:ext cx="4038600" cy="6096000"/>
          </a:xfrm>
        </p:spPr>
        <p:txBody>
          <a:bodyPr>
            <a:normAutofit fontScale="62500" lnSpcReduction="20000"/>
          </a:bodyPr>
          <a:lstStyle/>
          <a:p>
            <a:pPr eaLnBrk="1" hangingPunct="1">
              <a:lnSpc>
                <a:spcPct val="90000"/>
              </a:lnSpc>
              <a:buFontTx/>
              <a:buNone/>
            </a:pPr>
            <a:endParaRPr lang="en-US" dirty="0" smtClean="0">
              <a:latin typeface="Calibri" charset="0"/>
            </a:endParaRPr>
          </a:p>
          <a:p>
            <a:pPr eaLnBrk="1" hangingPunct="1">
              <a:lnSpc>
                <a:spcPct val="120000"/>
              </a:lnSpc>
              <a:spcBef>
                <a:spcPts val="576"/>
              </a:spcBef>
            </a:pPr>
            <a:r>
              <a:rPr lang="en-US" sz="3500" dirty="0" smtClean="0">
                <a:latin typeface="Calibri" charset="0"/>
              </a:rPr>
              <a:t>Will students receive “ticket” or </a:t>
            </a:r>
            <a:r>
              <a:rPr lang="en-US" sz="3500" dirty="0">
                <a:latin typeface="Calibri" charset="0"/>
              </a:rPr>
              <a:t>other type of reinforcement for checking in/out? Daily? Weekly? </a:t>
            </a:r>
          </a:p>
          <a:p>
            <a:pPr eaLnBrk="1" hangingPunct="1">
              <a:lnSpc>
                <a:spcPct val="120000"/>
              </a:lnSpc>
              <a:spcBef>
                <a:spcPts val="576"/>
              </a:spcBef>
            </a:pPr>
            <a:r>
              <a:rPr lang="en-US" sz="3500" dirty="0">
                <a:latin typeface="Calibri" charset="0"/>
              </a:rPr>
              <a:t>Unexpected or Intermittent reinforcement for </a:t>
            </a:r>
            <a:r>
              <a:rPr lang="en-US" sz="3500" dirty="0" smtClean="0">
                <a:latin typeface="Calibri" charset="0"/>
              </a:rPr>
              <a:t>“being brave” and </a:t>
            </a:r>
            <a:r>
              <a:rPr lang="en-US" sz="3500" dirty="0">
                <a:latin typeface="Calibri" charset="0"/>
              </a:rPr>
              <a:t>handing in a DPR with low scores  </a:t>
            </a:r>
          </a:p>
          <a:p>
            <a:pPr eaLnBrk="1" hangingPunct="1">
              <a:lnSpc>
                <a:spcPct val="120000"/>
              </a:lnSpc>
              <a:spcBef>
                <a:spcPts val="576"/>
              </a:spcBef>
            </a:pPr>
            <a:r>
              <a:rPr lang="en-US" sz="3500" dirty="0">
                <a:latin typeface="Calibri" charset="0"/>
              </a:rPr>
              <a:t>I</a:t>
            </a:r>
            <a:r>
              <a:rPr lang="en-US" sz="3500" dirty="0" smtClean="0">
                <a:latin typeface="Calibri" charset="0"/>
              </a:rPr>
              <a:t>ntermittent </a:t>
            </a:r>
            <a:r>
              <a:rPr lang="en-US" sz="3500" dirty="0">
                <a:latin typeface="Calibri" charset="0"/>
              </a:rPr>
              <a:t>reinforcement for checking out with DPR ('catch kids' doing the right thing, look for other opportunities to provide intermittent reinforcement)</a:t>
            </a:r>
          </a:p>
        </p:txBody>
      </p:sp>
      <p:sp>
        <p:nvSpPr>
          <p:cNvPr id="3" name="Text Placeholder 2"/>
          <p:cNvSpPr>
            <a:spLocks noGrp="1"/>
          </p:cNvSpPr>
          <p:nvPr>
            <p:ph type="body" sz="quarter" idx="3"/>
          </p:nvPr>
        </p:nvSpPr>
        <p:spPr>
          <a:xfrm>
            <a:off x="4572000" y="990600"/>
            <a:ext cx="3657600" cy="639762"/>
          </a:xfrm>
        </p:spPr>
        <p:txBody>
          <a:bodyPr/>
          <a:lstStyle/>
          <a:p>
            <a:r>
              <a:rPr lang="en-US" sz="3200" dirty="0" smtClean="0"/>
              <a:t>Staff</a:t>
            </a:r>
            <a:endParaRPr lang="en-US" sz="3200" dirty="0"/>
          </a:p>
        </p:txBody>
      </p:sp>
      <p:sp>
        <p:nvSpPr>
          <p:cNvPr id="4" name="Content Placeholder 3"/>
          <p:cNvSpPr>
            <a:spLocks noGrp="1"/>
          </p:cNvSpPr>
          <p:nvPr>
            <p:ph sz="quarter" idx="4"/>
          </p:nvPr>
        </p:nvSpPr>
        <p:spPr>
          <a:xfrm>
            <a:off x="4724400" y="1600200"/>
            <a:ext cx="3657600" cy="3951288"/>
          </a:xfrm>
        </p:spPr>
        <p:txBody>
          <a:bodyPr/>
          <a:lstStyle/>
          <a:p>
            <a:r>
              <a:rPr lang="en-US" sz="2200" dirty="0">
                <a:latin typeface="Calibri" charset="0"/>
              </a:rPr>
              <a:t>How will you acknowledge staff for participating in CICO?</a:t>
            </a:r>
          </a:p>
          <a:p>
            <a:r>
              <a:rPr lang="en-US" sz="2200" dirty="0">
                <a:latin typeface="Calibri" charset="0"/>
              </a:rPr>
              <a:t>What intermittent unexpected reinforcement will be offered to staff?</a:t>
            </a:r>
          </a:p>
          <a:p>
            <a:endParaRPr lang="en-US" dirty="0"/>
          </a:p>
        </p:txBody>
      </p:sp>
      <p:sp>
        <p:nvSpPr>
          <p:cNvPr id="49156" name="TextBox 3"/>
          <p:cNvSpPr txBox="1">
            <a:spLocks noChangeArrowheads="1"/>
          </p:cNvSpPr>
          <p:nvPr/>
        </p:nvSpPr>
        <p:spPr bwMode="auto">
          <a:xfrm>
            <a:off x="6553200" y="6324600"/>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dirty="0">
                <a:solidFill>
                  <a:srgbClr val="000000"/>
                </a:solidFill>
                <a:cs typeface="ＭＳ Ｐゴシック" charset="0"/>
              </a:rPr>
              <a:t>Illinois PBIS Network</a:t>
            </a:r>
          </a:p>
        </p:txBody>
      </p:sp>
      <p:grpSp>
        <p:nvGrpSpPr>
          <p:cNvPr id="8" name="Group 10"/>
          <p:cNvGrpSpPr>
            <a:grpSpLocks/>
          </p:cNvGrpSpPr>
          <p:nvPr/>
        </p:nvGrpSpPr>
        <p:grpSpPr bwMode="auto">
          <a:xfrm>
            <a:off x="51254" y="5412014"/>
            <a:ext cx="1058863" cy="1203325"/>
            <a:chOff x="1621756" y="3315064"/>
            <a:chExt cx="1058747" cy="1202631"/>
          </a:xfrm>
        </p:grpSpPr>
        <p:sp>
          <p:nvSpPr>
            <p:cNvPr id="9" name="Freeform 8"/>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10" name="TextBox 12"/>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dirty="0">
                  <a:latin typeface="Calibri" charset="0"/>
                  <a:cs typeface="ＭＳ Ｐゴシック" charset="0"/>
                </a:rPr>
                <a:t>Systems</a:t>
              </a:r>
            </a:p>
          </p:txBody>
        </p:sp>
      </p:grpSp>
    </p:spTree>
    <p:extLst>
      <p:ext uri="{BB962C8B-B14F-4D97-AF65-F5344CB8AC3E}">
        <p14:creationId xmlns:p14="http://schemas.microsoft.com/office/powerpoint/2010/main" val="29427186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8"/>
          <p:cNvSpPr txBox="1">
            <a:spLocks noChangeArrowheads="1"/>
          </p:cNvSpPr>
          <p:nvPr/>
        </p:nvSpPr>
        <p:spPr bwMode="auto">
          <a:xfrm>
            <a:off x="6653213" y="6418263"/>
            <a:ext cx="24907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i="1">
                <a:latin typeface="Calibri" charset="0"/>
                <a:cs typeface="ＭＳ Ｐゴシック" charset="0"/>
              </a:rPr>
              <a:t>Everett et al. (2011)</a:t>
            </a:r>
          </a:p>
        </p:txBody>
      </p:sp>
      <p:grpSp>
        <p:nvGrpSpPr>
          <p:cNvPr id="54275" name="Group 11"/>
          <p:cNvGrpSpPr>
            <a:grpSpLocks/>
          </p:cNvGrpSpPr>
          <p:nvPr/>
        </p:nvGrpSpPr>
        <p:grpSpPr bwMode="auto">
          <a:xfrm rot="3438908">
            <a:off x="165100" y="5218113"/>
            <a:ext cx="1787525" cy="1597025"/>
            <a:chOff x="1621756" y="2920390"/>
            <a:chExt cx="1788662" cy="1597305"/>
          </a:xfrm>
        </p:grpSpPr>
        <p:sp>
          <p:nvSpPr>
            <p:cNvPr id="13" name="Freeform 12"/>
            <p:cNvSpPr>
              <a:spLocks/>
            </p:cNvSpPr>
            <p:nvPr/>
          </p:nvSpPr>
          <p:spPr bwMode="auto">
            <a:xfrm>
              <a:off x="1618126" y="3316776"/>
              <a:ext cx="1059536" cy="1201949"/>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4279" name="TextBox 13"/>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a:latin typeface="Calibri" charset="0"/>
                  <a:cs typeface="ＭＳ Ｐゴシック" charset="0"/>
                </a:rPr>
                <a:t>Systems</a:t>
              </a:r>
            </a:p>
          </p:txBody>
        </p:sp>
        <p:sp>
          <p:nvSpPr>
            <p:cNvPr id="15" name="Freeform 14"/>
            <p:cNvSpPr>
              <a:spLocks/>
            </p:cNvSpPr>
            <p:nvPr/>
          </p:nvSpPr>
          <p:spPr bwMode="auto">
            <a:xfrm>
              <a:off x="2348406" y="2922990"/>
              <a:ext cx="1059537" cy="1201948"/>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rgbClr val="FCD5B5"/>
            </a:soli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4281" name="TextBox 15"/>
            <p:cNvSpPr txBox="1">
              <a:spLocks noChangeArrowheads="1"/>
            </p:cNvSpPr>
            <p:nvPr/>
          </p:nvSpPr>
          <p:spPr bwMode="auto">
            <a:xfrm rot="-1550901">
              <a:off x="2584348" y="3386467"/>
              <a:ext cx="59339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a:latin typeface="Calibri" charset="0"/>
                  <a:cs typeface="ＭＳ Ｐゴシック" charset="0"/>
                </a:rPr>
                <a:t>Problem-Solving</a:t>
              </a:r>
            </a:p>
          </p:txBody>
        </p:sp>
      </p:grpSp>
      <p:sp>
        <p:nvSpPr>
          <p:cNvPr id="2" name="Title 1"/>
          <p:cNvSpPr>
            <a:spLocks noGrp="1"/>
          </p:cNvSpPr>
          <p:nvPr>
            <p:ph type="title"/>
          </p:nvPr>
        </p:nvSpPr>
        <p:spPr>
          <a:xfrm>
            <a:off x="528639" y="417513"/>
            <a:ext cx="8005762" cy="1571625"/>
          </a:xfrm>
        </p:spPr>
        <p:txBody>
          <a:bodyPr/>
          <a:lstStyle/>
          <a:p>
            <a:pPr>
              <a:defRPr/>
            </a:pPr>
            <a:r>
              <a:rPr lang="en-US" sz="4000" dirty="0" smtClean="0">
                <a:latin typeface="Trebuchet MS" charset="0"/>
              </a:rPr>
              <a:t>Communicating about CICO Intervention With School Community</a:t>
            </a:r>
            <a:endParaRPr lang="en-US" sz="4000" dirty="0"/>
          </a:p>
        </p:txBody>
      </p:sp>
      <p:sp>
        <p:nvSpPr>
          <p:cNvPr id="3" name="Content Placeholder 2"/>
          <p:cNvSpPr>
            <a:spLocks noGrp="1"/>
          </p:cNvSpPr>
          <p:nvPr>
            <p:ph idx="1"/>
          </p:nvPr>
        </p:nvSpPr>
        <p:spPr>
          <a:xfrm>
            <a:off x="628650" y="2644775"/>
            <a:ext cx="7620000" cy="3286702"/>
          </a:xfrm>
        </p:spPr>
        <p:txBody>
          <a:bodyPr/>
          <a:lstStyle/>
          <a:p>
            <a:pPr marL="457200" indent="-457200" eaLnBrk="1" fontAlgn="auto" hangingPunct="1">
              <a:spcAft>
                <a:spcPts val="0"/>
              </a:spcAft>
              <a:buFont typeface="Arial" panose="020B0604020202020204" pitchFamily="34" charset="0"/>
              <a:buChar char="•"/>
              <a:defRPr/>
            </a:pPr>
            <a:r>
              <a:rPr lang="en-US" sz="2800" dirty="0">
                <a:cs typeface="+mn-cs"/>
              </a:rPr>
              <a:t>Share </a:t>
            </a:r>
            <a:r>
              <a:rPr lang="en-US" sz="2800" dirty="0" smtClean="0">
                <a:cs typeface="+mn-cs"/>
              </a:rPr>
              <a:t>information </a:t>
            </a:r>
            <a:r>
              <a:rPr lang="en-US" sz="2800" dirty="0">
                <a:cs typeface="+mn-cs"/>
              </a:rPr>
              <a:t>about both the procedures and </a:t>
            </a:r>
            <a:r>
              <a:rPr lang="en-US" sz="2800" dirty="0" smtClean="0">
                <a:cs typeface="+mn-cs"/>
              </a:rPr>
              <a:t>the outcomes (data) of </a:t>
            </a:r>
            <a:r>
              <a:rPr lang="en-US" sz="2800" dirty="0">
                <a:cs typeface="+mn-cs"/>
              </a:rPr>
              <a:t>CICO</a:t>
            </a:r>
          </a:p>
          <a:p>
            <a:pPr eaLnBrk="1" fontAlgn="auto" hangingPunct="1">
              <a:spcAft>
                <a:spcPts val="0"/>
              </a:spcAft>
              <a:buFont typeface="Arial" charset="0"/>
              <a:buNone/>
              <a:defRPr/>
            </a:pPr>
            <a:endParaRPr lang="en-US" sz="2800" dirty="0">
              <a:cs typeface="+mn-cs"/>
            </a:endParaRPr>
          </a:p>
          <a:p>
            <a:pPr marL="457200" indent="-457200" eaLnBrk="1" fontAlgn="auto" hangingPunct="1">
              <a:spcAft>
                <a:spcPts val="0"/>
              </a:spcAft>
              <a:buFont typeface="Arial" panose="020B0604020202020204" pitchFamily="34" charset="0"/>
              <a:buChar char="•"/>
              <a:defRPr/>
            </a:pPr>
            <a:r>
              <a:rPr lang="en-US" sz="2800" dirty="0">
                <a:cs typeface="+mn-cs"/>
              </a:rPr>
              <a:t>Provide explicit teaching of CICO procedures</a:t>
            </a:r>
          </a:p>
          <a:p>
            <a:pPr>
              <a:defRPr/>
            </a:pPr>
            <a:endParaRPr lang="en-US" dirty="0">
              <a:cs typeface="+mn-cs"/>
            </a:endParaRPr>
          </a:p>
        </p:txBody>
      </p:sp>
    </p:spTree>
    <p:extLst>
      <p:ext uri="{BB962C8B-B14F-4D97-AF65-F5344CB8AC3E}">
        <p14:creationId xmlns:p14="http://schemas.microsoft.com/office/powerpoint/2010/main" val="302900081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81000" y="381000"/>
            <a:ext cx="7924800" cy="1295400"/>
          </a:xfrm>
        </p:spPr>
        <p:txBody>
          <a:bodyPr wrap="square" numCol="1" anchorCtr="0" compatLnSpc="1">
            <a:prstTxWarp prst="textNoShape">
              <a:avLst/>
            </a:prstTxWarp>
            <a:normAutofit fontScale="90000"/>
          </a:bodyPr>
          <a:lstStyle/>
          <a:p>
            <a:pPr eaLnBrk="1" hangingPunct="1"/>
            <a:r>
              <a:rPr lang="en-US" sz="3600" dirty="0">
                <a:latin typeface="Trebuchet MS" charset="0"/>
              </a:rPr>
              <a:t>Share information </a:t>
            </a:r>
            <a:r>
              <a:rPr lang="en-US" sz="3600" dirty="0" smtClean="0">
                <a:latin typeface="Trebuchet MS" charset="0"/>
              </a:rPr>
              <a:t>regarding </a:t>
            </a:r>
            <a:r>
              <a:rPr lang="en-US" sz="3600" dirty="0">
                <a:latin typeface="Trebuchet MS" charset="0"/>
              </a:rPr>
              <a:t>program and procedures </a:t>
            </a:r>
            <a:r>
              <a:rPr lang="en-US" sz="3600" i="1" dirty="0" smtClean="0">
                <a:solidFill>
                  <a:srgbClr val="558ED5"/>
                </a:solidFill>
                <a:latin typeface="Trebuchet MS" charset="0"/>
              </a:rPr>
              <a:t>with </a:t>
            </a:r>
            <a:r>
              <a:rPr lang="en-US" sz="3600" i="1" dirty="0">
                <a:solidFill>
                  <a:srgbClr val="558ED5"/>
                </a:solidFill>
                <a:latin typeface="Trebuchet MS" charset="0"/>
              </a:rPr>
              <a:t>all staff and families </a:t>
            </a:r>
            <a:r>
              <a:rPr lang="en-US" sz="2900" b="1" dirty="0">
                <a:latin typeface="Trebuchet MS" charset="0"/>
              </a:rPr>
              <a:t/>
            </a:r>
            <a:br>
              <a:rPr lang="en-US" sz="2900" b="1" dirty="0">
                <a:latin typeface="Trebuchet MS" charset="0"/>
              </a:rPr>
            </a:br>
            <a:endParaRPr lang="en-US" sz="2900" b="1" dirty="0">
              <a:latin typeface="Trebuchet MS" charset="0"/>
            </a:endParaRPr>
          </a:p>
        </p:txBody>
      </p:sp>
      <p:sp>
        <p:nvSpPr>
          <p:cNvPr id="55299" name="Rectangle 3"/>
          <p:cNvSpPr>
            <a:spLocks noGrp="1" noChangeArrowheads="1"/>
          </p:cNvSpPr>
          <p:nvPr>
            <p:ph type="body" idx="1"/>
          </p:nvPr>
        </p:nvSpPr>
        <p:spPr>
          <a:xfrm>
            <a:off x="1106488" y="1640739"/>
            <a:ext cx="7696200" cy="4525963"/>
          </a:xfrm>
        </p:spPr>
        <p:txBody>
          <a:bodyPr/>
          <a:lstStyle/>
          <a:p>
            <a:pPr eaLnBrk="1" hangingPunct="1">
              <a:buClr>
                <a:schemeClr val="tx2"/>
              </a:buClr>
            </a:pPr>
            <a:r>
              <a:rPr lang="en-US" sz="2700" b="1" dirty="0">
                <a:latin typeface="Calibri" charset="0"/>
              </a:rPr>
              <a:t>Provide an overview of CICO </a:t>
            </a:r>
          </a:p>
          <a:p>
            <a:pPr lvl="1" eaLnBrk="1" hangingPunct="1"/>
            <a:r>
              <a:rPr lang="en-US" sz="2700" dirty="0">
                <a:latin typeface="Calibri" charset="0"/>
              </a:rPr>
              <a:t>Post on school website</a:t>
            </a:r>
          </a:p>
          <a:p>
            <a:pPr lvl="1" eaLnBrk="1" hangingPunct="1"/>
            <a:r>
              <a:rPr lang="en-US" sz="2700" dirty="0">
                <a:latin typeface="Calibri" charset="0"/>
              </a:rPr>
              <a:t>Through school newsletter</a:t>
            </a:r>
          </a:p>
          <a:p>
            <a:pPr lvl="1" eaLnBrk="1" hangingPunct="1"/>
            <a:r>
              <a:rPr lang="en-US" sz="2700" dirty="0">
                <a:latin typeface="Calibri" charset="0"/>
              </a:rPr>
              <a:t>At staff meeting</a:t>
            </a:r>
          </a:p>
          <a:p>
            <a:pPr lvl="1" eaLnBrk="1" hangingPunct="1"/>
            <a:r>
              <a:rPr lang="en-US" sz="2700" dirty="0">
                <a:latin typeface="Calibri" charset="0"/>
              </a:rPr>
              <a:t>During open house</a:t>
            </a:r>
          </a:p>
          <a:p>
            <a:pPr lvl="1" eaLnBrk="1" hangingPunct="1">
              <a:buFont typeface="Arial" charset="0"/>
              <a:buNone/>
            </a:pPr>
            <a:endParaRPr lang="en-US" sz="1000" dirty="0">
              <a:latin typeface="Calibri" charset="0"/>
            </a:endParaRPr>
          </a:p>
          <a:p>
            <a:pPr eaLnBrk="1" hangingPunct="1">
              <a:buClr>
                <a:schemeClr val="tx2"/>
              </a:buClr>
            </a:pPr>
            <a:r>
              <a:rPr lang="en-US" sz="2700" b="1" dirty="0" smtClean="0">
                <a:latin typeface="Calibri" charset="0"/>
              </a:rPr>
              <a:t>Share</a:t>
            </a:r>
            <a:r>
              <a:rPr lang="en-US" sz="2700" b="1" dirty="0">
                <a:latin typeface="Calibri" charset="0"/>
              </a:rPr>
              <a:t> </a:t>
            </a:r>
            <a:r>
              <a:rPr lang="en-US" sz="2700" b="1" dirty="0" smtClean="0">
                <a:latin typeface="Calibri" charset="0"/>
              </a:rPr>
              <a:t>“Request </a:t>
            </a:r>
            <a:r>
              <a:rPr lang="en-US" sz="2700" b="1" dirty="0">
                <a:latin typeface="Calibri" charset="0"/>
              </a:rPr>
              <a:t>for </a:t>
            </a:r>
            <a:r>
              <a:rPr lang="en-US" sz="2700" b="1" dirty="0" smtClean="0">
                <a:latin typeface="Calibri" charset="0"/>
              </a:rPr>
              <a:t>Assistance” </a:t>
            </a:r>
            <a:endParaRPr lang="en-US" sz="2700" b="1" dirty="0">
              <a:latin typeface="Calibri" charset="0"/>
            </a:endParaRPr>
          </a:p>
          <a:p>
            <a:pPr lvl="1" eaLnBrk="1" hangingPunct="1"/>
            <a:r>
              <a:rPr lang="en-US" sz="2700" dirty="0">
                <a:latin typeface="Calibri" charset="0"/>
              </a:rPr>
              <a:t>For staff</a:t>
            </a:r>
          </a:p>
          <a:p>
            <a:pPr lvl="1" eaLnBrk="1" hangingPunct="1"/>
            <a:r>
              <a:rPr lang="en-US" sz="2700" dirty="0">
                <a:latin typeface="Calibri" charset="0"/>
              </a:rPr>
              <a:t>For families</a:t>
            </a:r>
          </a:p>
          <a:p>
            <a:pPr lvl="1" eaLnBrk="1" hangingPunct="1">
              <a:buFont typeface="Arial" charset="0"/>
              <a:buNone/>
            </a:pPr>
            <a:endParaRPr lang="en-US" sz="2700" dirty="0">
              <a:latin typeface="Calibri" charset="0"/>
            </a:endParaRPr>
          </a:p>
        </p:txBody>
      </p:sp>
      <p:grpSp>
        <p:nvGrpSpPr>
          <p:cNvPr id="55300" name="Group 10"/>
          <p:cNvGrpSpPr>
            <a:grpSpLocks/>
          </p:cNvGrpSpPr>
          <p:nvPr/>
        </p:nvGrpSpPr>
        <p:grpSpPr bwMode="auto">
          <a:xfrm>
            <a:off x="47625" y="5594350"/>
            <a:ext cx="1058863" cy="1203325"/>
            <a:chOff x="1621756" y="3315064"/>
            <a:chExt cx="1058747" cy="1202631"/>
          </a:xfrm>
        </p:grpSpPr>
        <p:sp>
          <p:nvSpPr>
            <p:cNvPr id="12" name="Freeform 11"/>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5302" name="TextBox 12"/>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dirty="0">
                  <a:latin typeface="Calibri" charset="0"/>
                  <a:cs typeface="ＭＳ Ｐゴシック" charset="0"/>
                </a:rPr>
                <a:t>Systems</a:t>
              </a:r>
            </a:p>
          </p:txBody>
        </p:sp>
      </p:grpSp>
    </p:spTree>
    <p:extLst>
      <p:ext uri="{BB962C8B-B14F-4D97-AF65-F5344CB8AC3E}">
        <p14:creationId xmlns:p14="http://schemas.microsoft.com/office/powerpoint/2010/main" val="1839233905"/>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924800" cy="1143000"/>
          </a:xfrm>
        </p:spPr>
        <p:txBody>
          <a:bodyPr/>
          <a:lstStyle/>
          <a:p>
            <a:pPr>
              <a:defRPr/>
            </a:pPr>
            <a:r>
              <a:rPr lang="en-US" sz="4000" dirty="0">
                <a:latin typeface="Trebuchet MS" charset="0"/>
                <a:cs typeface="+mj-cs"/>
              </a:rPr>
              <a:t>Staff Training and </a:t>
            </a:r>
            <a:r>
              <a:rPr lang="en-US" sz="4000" dirty="0" smtClean="0">
                <a:latin typeface="Trebuchet MS" charset="0"/>
                <a:cs typeface="+mj-cs"/>
              </a:rPr>
              <a:t>Overview</a:t>
            </a:r>
            <a:r>
              <a:rPr lang="en-US" sz="4000" dirty="0">
                <a:latin typeface="Calibri" charset="0"/>
              </a:rPr>
              <a:t> </a:t>
            </a:r>
            <a:r>
              <a:rPr lang="en-US" sz="4000" dirty="0" smtClean="0">
                <a:latin typeface="Calibri" charset="0"/>
              </a:rPr>
              <a:t/>
            </a:r>
            <a:br>
              <a:rPr lang="en-US" sz="4000" dirty="0" smtClean="0">
                <a:latin typeface="Calibri" charset="0"/>
              </a:rPr>
            </a:br>
            <a:r>
              <a:rPr lang="en-US" sz="2800" dirty="0">
                <a:latin typeface="Calibri" charset="0"/>
              </a:rPr>
              <a:t>R</a:t>
            </a:r>
            <a:r>
              <a:rPr lang="en-US" sz="2800" dirty="0" smtClean="0">
                <a:latin typeface="Calibri" charset="0"/>
              </a:rPr>
              <a:t>olling out Tier </a:t>
            </a:r>
            <a:r>
              <a:rPr lang="en-US" sz="2800" dirty="0">
                <a:latin typeface="Calibri" charset="0"/>
              </a:rPr>
              <a:t>2 Systems and CICO Training for ALL </a:t>
            </a:r>
            <a:r>
              <a:rPr lang="en-US" sz="2800" dirty="0" smtClean="0">
                <a:latin typeface="Calibri" charset="0"/>
              </a:rPr>
              <a:t>staff</a:t>
            </a:r>
            <a:endParaRPr lang="en-US" sz="2800" dirty="0">
              <a:latin typeface="Trebuchet MS" charset="0"/>
            </a:endParaRPr>
          </a:p>
        </p:txBody>
      </p:sp>
      <p:sp>
        <p:nvSpPr>
          <p:cNvPr id="56323" name="Rectangle 3"/>
          <p:cNvSpPr>
            <a:spLocks noGrp="1" noChangeArrowheads="1"/>
          </p:cNvSpPr>
          <p:nvPr>
            <p:ph idx="1"/>
          </p:nvPr>
        </p:nvSpPr>
        <p:spPr>
          <a:xfrm>
            <a:off x="888546" y="1371600"/>
            <a:ext cx="7331472" cy="5638800"/>
          </a:xfrm>
        </p:spPr>
        <p:txBody>
          <a:bodyPr/>
          <a:lstStyle/>
          <a:p>
            <a:pPr>
              <a:lnSpc>
                <a:spcPct val="80000"/>
              </a:lnSpc>
              <a:buClr>
                <a:schemeClr val="tx2"/>
              </a:buClr>
            </a:pPr>
            <a:endParaRPr lang="en-US" sz="800" dirty="0">
              <a:latin typeface="Calibri" charset="0"/>
            </a:endParaRPr>
          </a:p>
          <a:p>
            <a:pPr marL="628650" indent="-514350">
              <a:lnSpc>
                <a:spcPct val="80000"/>
              </a:lnSpc>
              <a:buClr>
                <a:schemeClr val="tx2"/>
              </a:buClr>
              <a:buFont typeface="+mj-lt"/>
              <a:buAutoNum type="arabicPeriod"/>
            </a:pPr>
            <a:r>
              <a:rPr lang="en-US" sz="2800" dirty="0" smtClean="0">
                <a:latin typeface="Calibri" charset="0"/>
              </a:rPr>
              <a:t>Share how </a:t>
            </a:r>
            <a:r>
              <a:rPr lang="en-US" sz="2800" dirty="0">
                <a:latin typeface="Calibri" charset="0"/>
              </a:rPr>
              <a:t>the Tier 2 system will operate</a:t>
            </a:r>
          </a:p>
          <a:p>
            <a:pPr lvl="1" eaLnBrk="1" hangingPunct="1">
              <a:lnSpc>
                <a:spcPct val="80000"/>
              </a:lnSpc>
            </a:pPr>
            <a:r>
              <a:rPr lang="en-US" sz="2400" dirty="0">
                <a:latin typeface="Calibri" charset="0"/>
              </a:rPr>
              <a:t>Data used to identify students</a:t>
            </a:r>
          </a:p>
          <a:p>
            <a:pPr lvl="1" eaLnBrk="1" hangingPunct="1">
              <a:lnSpc>
                <a:spcPct val="80000"/>
              </a:lnSpc>
            </a:pPr>
            <a:r>
              <a:rPr lang="en-US" sz="2400" dirty="0">
                <a:latin typeface="Calibri" charset="0"/>
              </a:rPr>
              <a:t>Referral/Request for </a:t>
            </a:r>
            <a:r>
              <a:rPr lang="en-US" sz="2400" dirty="0" smtClean="0">
                <a:latin typeface="Calibri" charset="0"/>
              </a:rPr>
              <a:t>Assistance</a:t>
            </a:r>
          </a:p>
          <a:p>
            <a:pPr lvl="1" eaLnBrk="1" hangingPunct="1">
              <a:lnSpc>
                <a:spcPct val="80000"/>
              </a:lnSpc>
            </a:pPr>
            <a:endParaRPr lang="en-US" sz="1400" dirty="0" smtClean="0">
              <a:latin typeface="Calibri" charset="0"/>
            </a:endParaRPr>
          </a:p>
          <a:p>
            <a:pPr lvl="1" eaLnBrk="1" hangingPunct="1">
              <a:lnSpc>
                <a:spcPct val="80000"/>
              </a:lnSpc>
            </a:pPr>
            <a:endParaRPr lang="en-US" sz="800" dirty="0" smtClean="0">
              <a:latin typeface="Calibri" charset="0"/>
            </a:endParaRPr>
          </a:p>
          <a:p>
            <a:pPr marL="628650" indent="-514350" eaLnBrk="1" hangingPunct="1">
              <a:lnSpc>
                <a:spcPct val="80000"/>
              </a:lnSpc>
              <a:buClr>
                <a:schemeClr val="tx2"/>
              </a:buClr>
              <a:buFont typeface="+mj-lt"/>
              <a:buAutoNum type="arabicPeriod"/>
            </a:pPr>
            <a:r>
              <a:rPr lang="en-US" sz="2800" dirty="0" smtClean="0">
                <a:latin typeface="Calibri" charset="0"/>
              </a:rPr>
              <a:t>Introduce your CICO DPR and detailed explanation of how the intervention will work</a:t>
            </a:r>
          </a:p>
          <a:p>
            <a:pPr eaLnBrk="1" hangingPunct="1">
              <a:lnSpc>
                <a:spcPct val="80000"/>
              </a:lnSpc>
              <a:buClr>
                <a:schemeClr val="tx2"/>
              </a:buClr>
            </a:pPr>
            <a:endParaRPr lang="en-US" sz="800" dirty="0" smtClean="0">
              <a:latin typeface="Calibri" charset="0"/>
            </a:endParaRPr>
          </a:p>
          <a:p>
            <a:pPr lvl="1" eaLnBrk="1" hangingPunct="1">
              <a:lnSpc>
                <a:spcPct val="80000"/>
              </a:lnSpc>
            </a:pPr>
            <a:r>
              <a:rPr lang="en-US" sz="2400" dirty="0" smtClean="0">
                <a:latin typeface="Calibri" charset="0"/>
              </a:rPr>
              <a:t>Emphasis on increased positive interaction and relationship building</a:t>
            </a:r>
          </a:p>
          <a:p>
            <a:pPr lvl="1" eaLnBrk="1" hangingPunct="1">
              <a:lnSpc>
                <a:spcPct val="80000"/>
              </a:lnSpc>
            </a:pPr>
            <a:r>
              <a:rPr lang="en-US" sz="2400" dirty="0" smtClean="0">
                <a:latin typeface="Calibri" charset="0"/>
              </a:rPr>
              <a:t>Corrective </a:t>
            </a:r>
            <a:r>
              <a:rPr lang="en-US" sz="2400" dirty="0">
                <a:latin typeface="Calibri" charset="0"/>
              </a:rPr>
              <a:t>vs. negative feedback</a:t>
            </a:r>
          </a:p>
          <a:p>
            <a:pPr lvl="1" eaLnBrk="1" hangingPunct="1">
              <a:lnSpc>
                <a:spcPct val="80000"/>
              </a:lnSpc>
            </a:pPr>
            <a:r>
              <a:rPr lang="en-US" sz="2400" dirty="0" smtClean="0">
                <a:latin typeface="Calibri" charset="0"/>
              </a:rPr>
              <a:t>Provide other prompts </a:t>
            </a:r>
            <a:r>
              <a:rPr lang="en-US" sz="2400" dirty="0">
                <a:latin typeface="Calibri" charset="0"/>
              </a:rPr>
              <a:t>for teachers, based on common student reactions (e.g., </a:t>
            </a:r>
            <a:r>
              <a:rPr lang="en-US" sz="2400" dirty="0" smtClean="0">
                <a:latin typeface="Calibri" charset="0"/>
              </a:rPr>
              <a:t>“What </a:t>
            </a:r>
            <a:r>
              <a:rPr lang="en-US" sz="2400" dirty="0">
                <a:latin typeface="Calibri" charset="0"/>
              </a:rPr>
              <a:t>to do when a student is unhappy with their </a:t>
            </a:r>
            <a:r>
              <a:rPr lang="en-US" sz="2400" dirty="0" smtClean="0">
                <a:latin typeface="Calibri" charset="0"/>
              </a:rPr>
              <a:t>score”)</a:t>
            </a:r>
            <a:endParaRPr lang="en-US" sz="2400" dirty="0">
              <a:latin typeface="Calibri" charset="0"/>
            </a:endParaRPr>
          </a:p>
        </p:txBody>
      </p:sp>
      <p:sp>
        <p:nvSpPr>
          <p:cNvPr id="56324" name="TextBox 3"/>
          <p:cNvSpPr txBox="1">
            <a:spLocks noChangeArrowheads="1"/>
          </p:cNvSpPr>
          <p:nvPr/>
        </p:nvSpPr>
        <p:spPr bwMode="auto">
          <a:xfrm>
            <a:off x="6934200" y="6510338"/>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i="1">
                <a:latin typeface="Calibri" charset="0"/>
                <a:cs typeface="ＭＳ Ｐゴシック" charset="0"/>
              </a:rPr>
              <a:t>Illinois PBIS Network</a:t>
            </a:r>
          </a:p>
        </p:txBody>
      </p:sp>
      <p:grpSp>
        <p:nvGrpSpPr>
          <p:cNvPr id="56325" name="Group 7"/>
          <p:cNvGrpSpPr>
            <a:grpSpLocks/>
          </p:cNvGrpSpPr>
          <p:nvPr/>
        </p:nvGrpSpPr>
        <p:grpSpPr bwMode="auto">
          <a:xfrm>
            <a:off x="47625" y="5594350"/>
            <a:ext cx="1058863" cy="1203325"/>
            <a:chOff x="1621756" y="3315064"/>
            <a:chExt cx="1058747" cy="1202631"/>
          </a:xfrm>
        </p:grpSpPr>
        <p:sp>
          <p:nvSpPr>
            <p:cNvPr id="9" name="Freeform 8"/>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6327" name="TextBox 9"/>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a:latin typeface="Calibri" charset="0"/>
                  <a:cs typeface="ＭＳ Ｐゴシック" charset="0"/>
                </a:rPr>
                <a:t>Systems</a:t>
              </a:r>
            </a:p>
          </p:txBody>
        </p:sp>
      </p:grpSp>
    </p:spTree>
    <p:extLst>
      <p:ext uri="{BB962C8B-B14F-4D97-AF65-F5344CB8AC3E}">
        <p14:creationId xmlns:p14="http://schemas.microsoft.com/office/powerpoint/2010/main" val="2224519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648200" y="1143000"/>
            <a:ext cx="3657600" cy="639762"/>
          </a:xfrm>
        </p:spPr>
        <p:txBody>
          <a:bodyPr/>
          <a:lstStyle/>
          <a:p>
            <a:r>
              <a:rPr lang="en-US" sz="2800" dirty="0" smtClean="0"/>
              <a:t>Differences</a:t>
            </a:r>
            <a:endParaRPr lang="en-US" sz="2800" dirty="0"/>
          </a:p>
        </p:txBody>
      </p:sp>
      <p:sp useBgFill="1">
        <p:nvSpPr>
          <p:cNvPr id="31747" name="Content Placeholder 2"/>
          <p:cNvSpPr>
            <a:spLocks noGrp="1"/>
          </p:cNvSpPr>
          <p:nvPr>
            <p:ph sz="half" idx="2"/>
          </p:nvPr>
        </p:nvSpPr>
        <p:spPr>
          <a:xfrm>
            <a:off x="4800600" y="1905000"/>
            <a:ext cx="3619500" cy="4626262"/>
          </a:xfrm>
        </p:spPr>
        <p:txBody>
          <a:bodyPr rtlCol="0">
            <a:noAutofit/>
          </a:bodyPr>
          <a:lstStyle/>
          <a:p>
            <a:pPr eaLnBrk="1" fontAlgn="auto" hangingPunct="1">
              <a:buClr>
                <a:srgbClr val="3333CC"/>
              </a:buClr>
              <a:buFont typeface="Wingdings" panose="05000000000000000000" pitchFamily="2" charset="2"/>
              <a:buChar char="Ø"/>
              <a:defRPr/>
            </a:pPr>
            <a:r>
              <a:rPr lang="en-US" sz="2000" dirty="0" smtClean="0">
                <a:ea typeface="Verdana" panose="020B0604030504040204" pitchFamily="34" charset="0"/>
                <a:cs typeface="Verdana" panose="020B0604030504040204" pitchFamily="34" charset="0"/>
              </a:rPr>
              <a:t>Tier 1 focuses on schoolwide interventions</a:t>
            </a:r>
          </a:p>
          <a:p>
            <a:pPr eaLnBrk="1" fontAlgn="auto" hangingPunct="1">
              <a:buClr>
                <a:srgbClr val="3333CC"/>
              </a:buClr>
              <a:buFont typeface="Wingdings" panose="05000000000000000000" pitchFamily="2" charset="2"/>
              <a:buChar char="Ø"/>
              <a:defRPr/>
            </a:pPr>
            <a:endParaRPr lang="en-US" sz="2000" dirty="0" smtClean="0">
              <a:ea typeface="Verdana" panose="020B0604030504040204" pitchFamily="34" charset="0"/>
              <a:cs typeface="Verdana" panose="020B0604030504040204" pitchFamily="34" charset="0"/>
            </a:endParaRPr>
          </a:p>
          <a:p>
            <a:pPr eaLnBrk="1" fontAlgn="auto" hangingPunct="1">
              <a:buClr>
                <a:srgbClr val="3333CC"/>
              </a:buClr>
              <a:buFont typeface="Wingdings" panose="05000000000000000000" pitchFamily="2" charset="2"/>
              <a:buChar char="Ø"/>
              <a:defRPr/>
            </a:pPr>
            <a:r>
              <a:rPr lang="en-US" sz="2000" dirty="0" smtClean="0">
                <a:ea typeface="Verdana" panose="020B0604030504040204" pitchFamily="34" charset="0"/>
                <a:cs typeface="Verdana" panose="020B0604030504040204" pitchFamily="34" charset="0"/>
              </a:rPr>
              <a:t>Tier 2 interventions are oriented to address the specific demonstrated needs of a particular sub-group of students.  </a:t>
            </a:r>
            <a:endParaRPr lang="en-US" sz="2000" dirty="0">
              <a:ea typeface="Verdana" panose="020B0604030504040204" pitchFamily="34" charset="0"/>
              <a:cs typeface="Verdana" panose="020B0604030504040204" pitchFamily="34" charset="0"/>
            </a:endParaRPr>
          </a:p>
        </p:txBody>
      </p:sp>
      <p:sp>
        <p:nvSpPr>
          <p:cNvPr id="3" name="Text Placeholder 2"/>
          <p:cNvSpPr>
            <a:spLocks noGrp="1"/>
          </p:cNvSpPr>
          <p:nvPr>
            <p:ph type="body" sz="quarter" idx="3"/>
          </p:nvPr>
        </p:nvSpPr>
        <p:spPr>
          <a:xfrm>
            <a:off x="304800" y="1143000"/>
            <a:ext cx="3657600" cy="639762"/>
          </a:xfrm>
        </p:spPr>
        <p:txBody>
          <a:bodyPr/>
          <a:lstStyle/>
          <a:p>
            <a:r>
              <a:rPr lang="en-US" sz="2800" dirty="0" smtClean="0"/>
              <a:t>Similarities</a:t>
            </a:r>
            <a:endParaRPr lang="en-US" sz="2800" dirty="0"/>
          </a:p>
        </p:txBody>
      </p:sp>
      <p:sp>
        <p:nvSpPr>
          <p:cNvPr id="4" name="Content Placeholder 3"/>
          <p:cNvSpPr>
            <a:spLocks noGrp="1"/>
          </p:cNvSpPr>
          <p:nvPr>
            <p:ph sz="quarter" idx="4"/>
          </p:nvPr>
        </p:nvSpPr>
        <p:spPr>
          <a:xfrm>
            <a:off x="304800" y="1782762"/>
            <a:ext cx="3962400" cy="3951288"/>
          </a:xfrm>
        </p:spPr>
        <p:txBody>
          <a:bodyPr>
            <a:noAutofit/>
          </a:bodyPr>
          <a:lstStyle/>
          <a:p>
            <a:pPr>
              <a:buClr>
                <a:srgbClr val="3333CC"/>
              </a:buClr>
              <a:buFont typeface="Wingdings" panose="05000000000000000000" pitchFamily="2" charset="2"/>
              <a:buChar char="ü"/>
            </a:pPr>
            <a:r>
              <a:rPr lang="en-US" sz="2000" dirty="0">
                <a:ea typeface="Verdana" panose="020B0604030504040204" pitchFamily="34" charset="0"/>
                <a:cs typeface="Verdana" panose="020B0604030504040204" pitchFamily="34" charset="0"/>
              </a:rPr>
              <a:t>Systematic problem solving process is </a:t>
            </a:r>
            <a:r>
              <a:rPr lang="en-US" sz="2000" dirty="0" smtClean="0">
                <a:ea typeface="Verdana" panose="020B0604030504040204" pitchFamily="34" charset="0"/>
                <a:cs typeface="Verdana" panose="020B0604030504040204" pitchFamily="34" charset="0"/>
              </a:rPr>
              <a:t>foundation</a:t>
            </a:r>
          </a:p>
          <a:p>
            <a:pPr marL="114300" indent="0">
              <a:buClr>
                <a:srgbClr val="3333CC"/>
              </a:buClr>
              <a:buNone/>
            </a:pPr>
            <a:endParaRPr lang="en-US" sz="2000" dirty="0">
              <a:ea typeface="Verdana" panose="020B0604030504040204" pitchFamily="34" charset="0"/>
              <a:cs typeface="Verdana" panose="020B0604030504040204" pitchFamily="34" charset="0"/>
            </a:endParaRPr>
          </a:p>
          <a:p>
            <a:pPr>
              <a:buClr>
                <a:srgbClr val="3333CC"/>
              </a:buClr>
              <a:buFont typeface="Wingdings" panose="05000000000000000000" pitchFamily="2" charset="2"/>
              <a:buChar char="ü"/>
            </a:pPr>
            <a:r>
              <a:rPr lang="en-US" sz="2000" dirty="0" smtClean="0">
                <a:ea typeface="Verdana" panose="020B0604030504040204" pitchFamily="34" charset="0"/>
                <a:cs typeface="Verdana" panose="020B0604030504040204" pitchFamily="34" charset="0"/>
              </a:rPr>
              <a:t>Supports put in place are based on the function of student behaviors</a:t>
            </a:r>
          </a:p>
          <a:p>
            <a:pPr>
              <a:buClr>
                <a:srgbClr val="3333CC"/>
              </a:buClr>
              <a:buFont typeface="Wingdings" panose="05000000000000000000" pitchFamily="2" charset="2"/>
              <a:buChar char="ü"/>
            </a:pPr>
            <a:endParaRPr lang="en-US" sz="2000" dirty="0" smtClean="0">
              <a:ea typeface="Verdana" panose="020B0604030504040204" pitchFamily="34" charset="0"/>
              <a:cs typeface="Verdana" panose="020B0604030504040204" pitchFamily="34" charset="0"/>
            </a:endParaRPr>
          </a:p>
          <a:p>
            <a:pPr>
              <a:buClr>
                <a:srgbClr val="3333CC"/>
              </a:buClr>
              <a:buFont typeface="Wingdings" panose="05000000000000000000" pitchFamily="2" charset="2"/>
              <a:buChar char="ü"/>
            </a:pPr>
            <a:r>
              <a:rPr lang="en-US" sz="2000" dirty="0" smtClean="0">
                <a:ea typeface="Verdana" panose="020B0604030504040204" pitchFamily="34" charset="0"/>
                <a:cs typeface="Verdana" panose="020B0604030504040204" pitchFamily="34" charset="0"/>
              </a:rPr>
              <a:t>Data are used for determining &amp; monitoring interventions</a:t>
            </a:r>
          </a:p>
          <a:p>
            <a:pPr>
              <a:buClr>
                <a:srgbClr val="3333CC"/>
              </a:buClr>
              <a:buFont typeface="Wingdings" panose="05000000000000000000" pitchFamily="2" charset="2"/>
              <a:buChar char="ü"/>
            </a:pPr>
            <a:endParaRPr lang="en-US" sz="2000" dirty="0" smtClean="0">
              <a:ea typeface="Verdana" panose="020B0604030504040204" pitchFamily="34" charset="0"/>
              <a:cs typeface="Verdana" panose="020B0604030504040204" pitchFamily="34" charset="0"/>
            </a:endParaRPr>
          </a:p>
          <a:p>
            <a:pPr>
              <a:buClr>
                <a:srgbClr val="3333CC"/>
              </a:buClr>
              <a:buFont typeface="Wingdings" panose="05000000000000000000" pitchFamily="2" charset="2"/>
              <a:buChar char="ü"/>
            </a:pPr>
            <a:r>
              <a:rPr lang="en-US" sz="2000" dirty="0">
                <a:ea typeface="Verdana" panose="020B0604030504040204" pitchFamily="34" charset="0"/>
                <a:cs typeface="Verdana" panose="020B0604030504040204" pitchFamily="34" charset="0"/>
              </a:rPr>
              <a:t>Data used for monitoring students at </a:t>
            </a:r>
            <a:r>
              <a:rPr lang="en-US" sz="2000" dirty="0" smtClean="0">
                <a:ea typeface="Verdana" panose="020B0604030504040204" pitchFamily="34" charset="0"/>
                <a:cs typeface="Verdana" panose="020B0604030504040204" pitchFamily="34" charset="0"/>
              </a:rPr>
              <a:t>both tiers </a:t>
            </a:r>
            <a:r>
              <a:rPr lang="en-US" sz="2000" dirty="0">
                <a:ea typeface="Verdana" panose="020B0604030504040204" pitchFamily="34" charset="0"/>
                <a:cs typeface="Verdana" panose="020B0604030504040204" pitchFamily="34" charset="0"/>
              </a:rPr>
              <a:t>are often existing data sources, such as ODRs,</a:t>
            </a:r>
          </a:p>
        </p:txBody>
      </p:sp>
      <p:sp>
        <p:nvSpPr>
          <p:cNvPr id="8" name="Text Box 2"/>
          <p:cNvSpPr txBox="1">
            <a:spLocks noChangeArrowheads="1"/>
          </p:cNvSpPr>
          <p:nvPr/>
        </p:nvSpPr>
        <p:spPr bwMode="auto">
          <a:xfrm>
            <a:off x="228600" y="381000"/>
            <a:ext cx="8458200" cy="861774"/>
          </a:xfrm>
          <a:prstGeom prst="rect">
            <a:avLst/>
          </a:prstGeom>
          <a:gradFill flip="none" rotWithShape="1">
            <a:gsLst>
              <a:gs pos="0">
                <a:srgbClr val="92D050"/>
              </a:gs>
              <a:gs pos="65000">
                <a:srgbClr val="DCF8AE"/>
              </a:gs>
              <a:gs pos="100000">
                <a:srgbClr val="FFFF00"/>
              </a:gs>
            </a:gsLst>
            <a:lin ang="0" scaled="0"/>
            <a:tileRect/>
          </a:gra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endParaRPr lang="en-US" sz="1100" b="1" dirty="0" smtClean="0">
              <a:solidFill>
                <a:schemeClr val="tx2"/>
              </a:solidFill>
              <a:latin typeface="Trebuchet MS" panose="020B0603020202020204" pitchFamily="34" charset="0"/>
            </a:endParaRPr>
          </a:p>
          <a:p>
            <a:pPr algn="ctr">
              <a:spcBef>
                <a:spcPts val="0"/>
              </a:spcBef>
            </a:pPr>
            <a:r>
              <a:rPr lang="en-US" sz="2800" b="1" dirty="0" smtClean="0">
                <a:solidFill>
                  <a:schemeClr val="tx2"/>
                </a:solidFill>
                <a:latin typeface="Trebuchet MS" panose="020B0603020202020204" pitchFamily="34" charset="0"/>
              </a:rPr>
              <a:t>Tier 1 &amp; 2 Comparisons</a:t>
            </a:r>
          </a:p>
          <a:p>
            <a:pPr algn="ctr">
              <a:spcBef>
                <a:spcPts val="0"/>
              </a:spcBef>
            </a:pPr>
            <a:endParaRPr lang="en-US" sz="1100" b="1" dirty="0" smtClean="0">
              <a:solidFill>
                <a:schemeClr val="tx2"/>
              </a:solidFill>
              <a:latin typeface="Trebuchet MS" panose="020B0603020202020204" pitchFamily="34" charset="0"/>
            </a:endParaRPr>
          </a:p>
        </p:txBody>
      </p:sp>
    </p:spTree>
    <p:extLst>
      <p:ext uri="{BB962C8B-B14F-4D97-AF65-F5344CB8AC3E}">
        <p14:creationId xmlns:p14="http://schemas.microsoft.com/office/powerpoint/2010/main" val="3883662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88779" y="228600"/>
            <a:ext cx="6934200" cy="1143000"/>
          </a:xfrm>
        </p:spPr>
        <p:txBody>
          <a:bodyPr/>
          <a:lstStyle/>
          <a:p>
            <a:pPr eaLnBrk="1" hangingPunct="1">
              <a:defRPr/>
            </a:pPr>
            <a:r>
              <a:rPr lang="en-US" sz="3600" dirty="0">
                <a:latin typeface="Trebuchet MS" charset="0"/>
                <a:cs typeface="+mj-cs"/>
              </a:rPr>
              <a:t>Student Orientation</a:t>
            </a:r>
          </a:p>
        </p:txBody>
      </p:sp>
      <p:sp>
        <p:nvSpPr>
          <p:cNvPr id="57347" name="Rectangle 3"/>
          <p:cNvSpPr>
            <a:spLocks noGrp="1" noChangeArrowheads="1"/>
          </p:cNvSpPr>
          <p:nvPr>
            <p:ph idx="1"/>
          </p:nvPr>
        </p:nvSpPr>
        <p:spPr>
          <a:xfrm>
            <a:off x="1143000" y="1295400"/>
            <a:ext cx="6934200" cy="5334000"/>
          </a:xfrm>
        </p:spPr>
        <p:txBody>
          <a:bodyPr/>
          <a:lstStyle/>
          <a:p>
            <a:pPr eaLnBrk="1" hangingPunct="1">
              <a:spcBef>
                <a:spcPct val="0"/>
              </a:spcBef>
            </a:pPr>
            <a:r>
              <a:rPr lang="en-US" sz="2700" b="1" dirty="0">
                <a:latin typeface="Calibri" charset="0"/>
              </a:rPr>
              <a:t>For all students, </a:t>
            </a:r>
            <a:r>
              <a:rPr lang="en-US" sz="2700" dirty="0">
                <a:latin typeface="Calibri" charset="0"/>
              </a:rPr>
              <a:t>provide information about the intervention. </a:t>
            </a:r>
          </a:p>
          <a:p>
            <a:pPr lvl="1" eaLnBrk="1" hangingPunct="1">
              <a:spcBef>
                <a:spcPct val="0"/>
              </a:spcBef>
            </a:pPr>
            <a:r>
              <a:rPr lang="en-US" sz="2300" i="1" dirty="0">
                <a:latin typeface="Calibri" charset="0"/>
              </a:rPr>
              <a:t>Regarding CICO: </a:t>
            </a:r>
            <a:r>
              <a:rPr lang="ja-JP" altLang="en-US" sz="2300" i="1" dirty="0">
                <a:latin typeface="Calibri" charset="0"/>
              </a:rPr>
              <a:t>“</a:t>
            </a:r>
            <a:r>
              <a:rPr lang="en-US" sz="2300" i="1" dirty="0">
                <a:latin typeface="Calibri" charset="0"/>
              </a:rPr>
              <a:t>Some kids may have a card sometimes</a:t>
            </a:r>
            <a:r>
              <a:rPr lang="ja-JP" altLang="en-US" sz="2300" i="1" dirty="0">
                <a:latin typeface="Calibri" charset="0"/>
              </a:rPr>
              <a:t>”</a:t>
            </a:r>
            <a:endParaRPr lang="en-US" sz="2300" i="1" dirty="0">
              <a:latin typeface="Calibri" charset="0"/>
            </a:endParaRPr>
          </a:p>
          <a:p>
            <a:pPr eaLnBrk="1" hangingPunct="1"/>
            <a:endParaRPr lang="en-US" sz="1400" dirty="0">
              <a:latin typeface="Calibri" charset="0"/>
            </a:endParaRPr>
          </a:p>
          <a:p>
            <a:pPr eaLnBrk="1" hangingPunct="1">
              <a:spcBef>
                <a:spcPct val="0"/>
              </a:spcBef>
            </a:pPr>
            <a:r>
              <a:rPr lang="en-US" sz="2700" b="1" dirty="0">
                <a:latin typeface="Calibri" charset="0"/>
              </a:rPr>
              <a:t>For students participating </a:t>
            </a:r>
            <a:r>
              <a:rPr lang="en-US" sz="2700" dirty="0">
                <a:latin typeface="Calibri" charset="0"/>
              </a:rPr>
              <a:t>in intervention, explain the who, what, when, &amp; where</a:t>
            </a:r>
          </a:p>
          <a:p>
            <a:pPr lvl="1" eaLnBrk="1" hangingPunct="1">
              <a:spcBef>
                <a:spcPct val="0"/>
              </a:spcBef>
            </a:pPr>
            <a:r>
              <a:rPr lang="en-US" sz="2300" i="1" dirty="0">
                <a:latin typeface="Calibri" charset="0"/>
              </a:rPr>
              <a:t>Regarding CICO: </a:t>
            </a:r>
            <a:r>
              <a:rPr lang="en-US" sz="2300" i="1" dirty="0" smtClean="0">
                <a:latin typeface="Calibri" charset="0"/>
              </a:rPr>
              <a:t>Pre-correct</a:t>
            </a:r>
            <a:r>
              <a:rPr lang="en-US" sz="2300" i="1" dirty="0">
                <a:latin typeface="Calibri" charset="0"/>
              </a:rPr>
              <a:t>: Teach students what to do when they disagree with a score</a:t>
            </a:r>
          </a:p>
          <a:p>
            <a:pPr lvl="1" eaLnBrk="1" hangingPunct="1"/>
            <a:endParaRPr lang="en-US" sz="1400" dirty="0">
              <a:latin typeface="Calibri" charset="0"/>
            </a:endParaRPr>
          </a:p>
          <a:p>
            <a:pPr eaLnBrk="1" hangingPunct="1">
              <a:spcBef>
                <a:spcPct val="0"/>
              </a:spcBef>
            </a:pPr>
            <a:r>
              <a:rPr lang="en-US" sz="2700" b="1" dirty="0">
                <a:latin typeface="Calibri" charset="0"/>
              </a:rPr>
              <a:t>Take the student perspective: </a:t>
            </a:r>
            <a:r>
              <a:rPr lang="ja-JP" altLang="en-US" sz="2700" dirty="0">
                <a:latin typeface="Calibri" charset="0"/>
              </a:rPr>
              <a:t>“</a:t>
            </a:r>
            <a:r>
              <a:rPr lang="en-US" sz="2700" dirty="0">
                <a:latin typeface="Calibri" charset="0"/>
              </a:rPr>
              <a:t>Is this intervention a punishment or a support?</a:t>
            </a:r>
            <a:r>
              <a:rPr lang="ja-JP" altLang="en-US" sz="2700" dirty="0">
                <a:latin typeface="Calibri" charset="0"/>
              </a:rPr>
              <a:t>”</a:t>
            </a:r>
            <a:endParaRPr lang="en-US" sz="2700" dirty="0">
              <a:latin typeface="Calibri" charset="0"/>
            </a:endParaRPr>
          </a:p>
        </p:txBody>
      </p:sp>
      <p:sp>
        <p:nvSpPr>
          <p:cNvPr id="57348" name="TextBox 3"/>
          <p:cNvSpPr txBox="1">
            <a:spLocks noChangeArrowheads="1"/>
          </p:cNvSpPr>
          <p:nvPr/>
        </p:nvSpPr>
        <p:spPr bwMode="auto">
          <a:xfrm>
            <a:off x="6653213" y="6500813"/>
            <a:ext cx="24907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i="1">
                <a:latin typeface="Calibri" charset="0"/>
                <a:cs typeface="ＭＳ Ｐゴシック" charset="0"/>
              </a:rPr>
              <a:t>Adapted from Illinois PBIS Network</a:t>
            </a:r>
          </a:p>
        </p:txBody>
      </p:sp>
      <p:grpSp>
        <p:nvGrpSpPr>
          <p:cNvPr id="57349" name="Group 4"/>
          <p:cNvGrpSpPr>
            <a:grpSpLocks/>
          </p:cNvGrpSpPr>
          <p:nvPr/>
        </p:nvGrpSpPr>
        <p:grpSpPr bwMode="auto">
          <a:xfrm>
            <a:off x="47625" y="5594350"/>
            <a:ext cx="1058863" cy="1203325"/>
            <a:chOff x="1621756" y="3315064"/>
            <a:chExt cx="1058747" cy="1202631"/>
          </a:xfrm>
        </p:grpSpPr>
        <p:sp>
          <p:nvSpPr>
            <p:cNvPr id="6" name="Freeform 5"/>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7351" name="TextBox 6"/>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a:latin typeface="Calibri" charset="0"/>
                  <a:cs typeface="ＭＳ Ｐゴシック" charset="0"/>
                </a:rPr>
                <a:t>Systems</a:t>
              </a:r>
            </a:p>
          </p:txBody>
        </p:sp>
      </p:grpSp>
    </p:spTree>
    <p:extLst>
      <p:ext uri="{BB962C8B-B14F-4D97-AF65-F5344CB8AC3E}">
        <p14:creationId xmlns:p14="http://schemas.microsoft.com/office/powerpoint/2010/main" val="39391992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1113"/>
            <a:ext cx="7620000" cy="1143000"/>
          </a:xfrm>
        </p:spPr>
        <p:txBody>
          <a:bodyPr/>
          <a:lstStyle/>
          <a:p>
            <a:pPr eaLnBrk="1" hangingPunct="1">
              <a:defRPr/>
            </a:pPr>
            <a:r>
              <a:rPr lang="en-US" sz="3600" dirty="0">
                <a:latin typeface="Trebuchet MS" charset="0"/>
                <a:cs typeface="+mj-cs"/>
              </a:rPr>
              <a:t>Family Orientation</a:t>
            </a:r>
          </a:p>
        </p:txBody>
      </p:sp>
      <p:sp>
        <p:nvSpPr>
          <p:cNvPr id="209922" name="Rectangle 3"/>
          <p:cNvSpPr>
            <a:spLocks noGrp="1" noChangeArrowheads="1"/>
          </p:cNvSpPr>
          <p:nvPr>
            <p:ph idx="1"/>
          </p:nvPr>
        </p:nvSpPr>
        <p:spPr>
          <a:xfrm>
            <a:off x="896567" y="1104899"/>
            <a:ext cx="7333034" cy="5395913"/>
          </a:xfrm>
        </p:spPr>
        <p:txBody>
          <a:bodyPr>
            <a:normAutofit/>
          </a:bodyPr>
          <a:lstStyle/>
          <a:p>
            <a:pPr eaLnBrk="1" hangingPunct="1">
              <a:lnSpc>
                <a:spcPct val="70000"/>
              </a:lnSpc>
            </a:pPr>
            <a:r>
              <a:rPr lang="en-US" sz="2700" b="1" dirty="0">
                <a:latin typeface="Calibri" charset="0"/>
              </a:rPr>
              <a:t>For all families, provide information </a:t>
            </a:r>
            <a:r>
              <a:rPr lang="en-US" sz="2700" b="1" dirty="0" smtClean="0">
                <a:latin typeface="Calibri" charset="0"/>
              </a:rPr>
              <a:t>about </a:t>
            </a:r>
            <a:r>
              <a:rPr lang="en-US" sz="2700" b="1" dirty="0">
                <a:latin typeface="Calibri" charset="0"/>
              </a:rPr>
              <a:t>the </a:t>
            </a:r>
            <a:r>
              <a:rPr lang="en-US" sz="2700" b="1" dirty="0" smtClean="0">
                <a:latin typeface="Calibri" charset="0"/>
              </a:rPr>
              <a:t>intervention:</a:t>
            </a:r>
            <a:endParaRPr lang="en-US" sz="2700" b="1" dirty="0">
              <a:latin typeface="Calibri" charset="0"/>
            </a:endParaRPr>
          </a:p>
          <a:p>
            <a:pPr lvl="1" eaLnBrk="1" hangingPunct="1">
              <a:lnSpc>
                <a:spcPct val="70000"/>
              </a:lnSpc>
            </a:pPr>
            <a:r>
              <a:rPr lang="en-US" sz="2400" dirty="0">
                <a:latin typeface="Calibri" charset="0"/>
              </a:rPr>
              <a:t>Inform during registration process</a:t>
            </a:r>
          </a:p>
          <a:p>
            <a:pPr lvl="1" eaLnBrk="1" hangingPunct="1">
              <a:lnSpc>
                <a:spcPct val="70000"/>
              </a:lnSpc>
            </a:pPr>
            <a:r>
              <a:rPr lang="en-US" sz="2400" dirty="0" smtClean="0">
                <a:latin typeface="Calibri" charset="0"/>
              </a:rPr>
              <a:t>Share at open </a:t>
            </a:r>
            <a:r>
              <a:rPr lang="en-US" sz="2400" dirty="0">
                <a:latin typeface="Calibri" charset="0"/>
              </a:rPr>
              <a:t>house, through newsletters, newspaper and other…</a:t>
            </a:r>
          </a:p>
          <a:p>
            <a:pPr lvl="2" eaLnBrk="1" hangingPunct="1">
              <a:lnSpc>
                <a:spcPct val="70000"/>
              </a:lnSpc>
            </a:pPr>
            <a:r>
              <a:rPr lang="en-US" sz="2300" i="1" dirty="0">
                <a:latin typeface="Calibri" charset="0"/>
              </a:rPr>
              <a:t>Regarding </a:t>
            </a:r>
            <a:r>
              <a:rPr lang="en-US" sz="2300" i="1" dirty="0" smtClean="0">
                <a:latin typeface="Calibri" charset="0"/>
              </a:rPr>
              <a:t>CICO: Describe</a:t>
            </a:r>
            <a:r>
              <a:rPr lang="ja-JP" altLang="en-US" sz="2300" i="1" dirty="0" smtClean="0">
                <a:latin typeface="Calibri" charset="0"/>
              </a:rPr>
              <a:t> </a:t>
            </a:r>
            <a:r>
              <a:rPr lang="en-US" altLang="ja-JP" sz="2300" i="1" dirty="0" smtClean="0">
                <a:latin typeface="Calibri" charset="0"/>
              </a:rPr>
              <a:t>“</a:t>
            </a:r>
            <a:r>
              <a:rPr lang="en-US" sz="2300" i="1" dirty="0" smtClean="0">
                <a:latin typeface="Calibri" charset="0"/>
              </a:rPr>
              <a:t>What </a:t>
            </a:r>
            <a:r>
              <a:rPr lang="en-US" sz="2300" i="1" dirty="0">
                <a:latin typeface="Calibri" charset="0"/>
              </a:rPr>
              <a:t>CICO Is</a:t>
            </a:r>
            <a:r>
              <a:rPr lang="ja-JP" altLang="en-US" sz="2300" i="1" dirty="0" smtClean="0">
                <a:latin typeface="Calibri" charset="0"/>
              </a:rPr>
              <a:t>”</a:t>
            </a:r>
            <a:endParaRPr lang="en-US" altLang="ja-JP" sz="2300" i="1" dirty="0" smtClean="0">
              <a:latin typeface="Calibri" charset="0"/>
            </a:endParaRPr>
          </a:p>
          <a:p>
            <a:pPr lvl="2" eaLnBrk="1" hangingPunct="1">
              <a:lnSpc>
                <a:spcPct val="70000"/>
              </a:lnSpc>
            </a:pPr>
            <a:endParaRPr lang="en-US" sz="2300" i="1" dirty="0">
              <a:latin typeface="Calibri" charset="0"/>
            </a:endParaRPr>
          </a:p>
          <a:p>
            <a:pPr eaLnBrk="1" hangingPunct="1">
              <a:lnSpc>
                <a:spcPct val="70000"/>
              </a:lnSpc>
            </a:pPr>
            <a:r>
              <a:rPr lang="en-US" sz="2700" b="1" dirty="0" smtClean="0">
                <a:latin typeface="Calibri" charset="0"/>
              </a:rPr>
              <a:t>For </a:t>
            </a:r>
            <a:r>
              <a:rPr lang="en-US" sz="2700" b="1" dirty="0">
                <a:latin typeface="Calibri" charset="0"/>
              </a:rPr>
              <a:t>families of </a:t>
            </a:r>
            <a:r>
              <a:rPr lang="en-US" sz="2700" b="1" dirty="0">
                <a:solidFill>
                  <a:srgbClr val="465E9C"/>
                </a:solidFill>
                <a:latin typeface="Calibri" charset="0"/>
              </a:rPr>
              <a:t>kids participating in intervention</a:t>
            </a:r>
            <a:r>
              <a:rPr lang="en-US" sz="2700" b="1" dirty="0">
                <a:latin typeface="Calibri" charset="0"/>
              </a:rPr>
              <a:t>, communicate </a:t>
            </a:r>
            <a:r>
              <a:rPr lang="en-US" sz="2700" b="1" dirty="0" smtClean="0">
                <a:latin typeface="Calibri" charset="0"/>
              </a:rPr>
              <a:t>often:</a:t>
            </a:r>
            <a:endParaRPr lang="en-US" sz="2700" b="1" dirty="0">
              <a:latin typeface="Calibri" charset="0"/>
            </a:endParaRPr>
          </a:p>
          <a:p>
            <a:pPr lvl="1" eaLnBrk="1" hangingPunct="1">
              <a:lnSpc>
                <a:spcPct val="70000"/>
              </a:lnSpc>
            </a:pPr>
            <a:r>
              <a:rPr lang="en-US" sz="2400" dirty="0">
                <a:latin typeface="Calibri" charset="0"/>
              </a:rPr>
              <a:t>Best if phone call is made directly to family </a:t>
            </a:r>
          </a:p>
          <a:p>
            <a:pPr lvl="1" eaLnBrk="1" hangingPunct="1">
              <a:lnSpc>
                <a:spcPct val="70000"/>
              </a:lnSpc>
            </a:pPr>
            <a:r>
              <a:rPr lang="en-US" sz="2400" dirty="0">
                <a:latin typeface="Calibri" charset="0"/>
              </a:rPr>
              <a:t>Followed by letter</a:t>
            </a:r>
          </a:p>
          <a:p>
            <a:pPr lvl="1" eaLnBrk="1" hangingPunct="1">
              <a:lnSpc>
                <a:spcPct val="70000"/>
              </a:lnSpc>
            </a:pPr>
            <a:r>
              <a:rPr lang="en-US" sz="2400" dirty="0">
                <a:latin typeface="Calibri" charset="0"/>
              </a:rPr>
              <a:t>Consent: check with your </a:t>
            </a:r>
            <a:r>
              <a:rPr lang="en-US" sz="2400" dirty="0" smtClean="0">
                <a:latin typeface="Calibri" charset="0"/>
              </a:rPr>
              <a:t>district’s </a:t>
            </a:r>
            <a:r>
              <a:rPr lang="en-US" sz="2400" dirty="0">
                <a:latin typeface="Calibri" charset="0"/>
              </a:rPr>
              <a:t>decision makers</a:t>
            </a:r>
          </a:p>
          <a:p>
            <a:pPr lvl="2" eaLnBrk="1" hangingPunct="1">
              <a:lnSpc>
                <a:spcPct val="70000"/>
              </a:lnSpc>
            </a:pPr>
            <a:r>
              <a:rPr lang="en-US" sz="2300" i="1" dirty="0">
                <a:latin typeface="Calibri" charset="0"/>
              </a:rPr>
              <a:t>Regarding CICO: </a:t>
            </a:r>
            <a:r>
              <a:rPr lang="ja-JP" altLang="en-US" sz="2300" i="1" dirty="0">
                <a:latin typeface="Calibri" charset="0"/>
              </a:rPr>
              <a:t>“</a:t>
            </a:r>
            <a:r>
              <a:rPr lang="en-US" sz="2300" i="1" dirty="0">
                <a:latin typeface="Calibri" charset="0"/>
              </a:rPr>
              <a:t>Here is the process for enrolling in this intervention and consenting to your </a:t>
            </a:r>
            <a:r>
              <a:rPr lang="en-US" sz="2300" i="1" dirty="0" smtClean="0">
                <a:latin typeface="Calibri" charset="0"/>
              </a:rPr>
              <a:t>child’s </a:t>
            </a:r>
            <a:r>
              <a:rPr lang="en-US" sz="2300" i="1" dirty="0">
                <a:latin typeface="Calibri" charset="0"/>
              </a:rPr>
              <a:t>participation…</a:t>
            </a:r>
            <a:r>
              <a:rPr lang="ja-JP" altLang="en-US" sz="2300" i="1" dirty="0">
                <a:latin typeface="Calibri" charset="0"/>
              </a:rPr>
              <a:t>”</a:t>
            </a:r>
            <a:endParaRPr lang="en-US" altLang="ja-JP" sz="2300" i="1" dirty="0">
              <a:latin typeface="Calibri" charset="0"/>
            </a:endParaRPr>
          </a:p>
          <a:p>
            <a:pPr lvl="1" eaLnBrk="1" hangingPunct="1">
              <a:lnSpc>
                <a:spcPct val="70000"/>
              </a:lnSpc>
            </a:pPr>
            <a:r>
              <a:rPr lang="en-US" sz="2500" dirty="0">
                <a:latin typeface="Calibri" charset="0"/>
              </a:rPr>
              <a:t>Provide updates about progress</a:t>
            </a:r>
          </a:p>
        </p:txBody>
      </p:sp>
      <p:grpSp>
        <p:nvGrpSpPr>
          <p:cNvPr id="58372" name="Group 4"/>
          <p:cNvGrpSpPr>
            <a:grpSpLocks/>
          </p:cNvGrpSpPr>
          <p:nvPr/>
        </p:nvGrpSpPr>
        <p:grpSpPr bwMode="auto">
          <a:xfrm>
            <a:off x="47625" y="5594350"/>
            <a:ext cx="1058863" cy="1203325"/>
            <a:chOff x="1621756" y="3315064"/>
            <a:chExt cx="1058747" cy="1202631"/>
          </a:xfrm>
        </p:grpSpPr>
        <p:sp>
          <p:nvSpPr>
            <p:cNvPr id="6" name="Freeform 5"/>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8375" name="TextBox 6"/>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a:latin typeface="Calibri" charset="0"/>
                  <a:cs typeface="ＭＳ Ｐゴシック" charset="0"/>
                </a:rPr>
                <a:t>Systems</a:t>
              </a:r>
            </a:p>
          </p:txBody>
        </p:sp>
      </p:grpSp>
      <p:sp>
        <p:nvSpPr>
          <p:cNvPr id="58373" name="TextBox 7"/>
          <p:cNvSpPr txBox="1">
            <a:spLocks noChangeArrowheads="1"/>
          </p:cNvSpPr>
          <p:nvPr/>
        </p:nvSpPr>
        <p:spPr bwMode="auto">
          <a:xfrm>
            <a:off x="6653213" y="6500813"/>
            <a:ext cx="24907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i="1" dirty="0">
                <a:latin typeface="Calibri" charset="0"/>
                <a:cs typeface="ＭＳ Ｐゴシック" charset="0"/>
              </a:rPr>
              <a:t>Adapted from Illinois PBIS Network</a:t>
            </a:r>
          </a:p>
        </p:txBody>
      </p:sp>
    </p:spTree>
    <p:extLst>
      <p:ext uri="{BB962C8B-B14F-4D97-AF65-F5344CB8AC3E}">
        <p14:creationId xmlns:p14="http://schemas.microsoft.com/office/powerpoint/2010/main" val="187383345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7010400" cy="1104900"/>
          </a:xfrm>
        </p:spPr>
        <p:txBody>
          <a:bodyPr/>
          <a:lstStyle/>
          <a:p>
            <a:pPr eaLnBrk="1" hangingPunct="1">
              <a:defRPr/>
            </a:pPr>
            <a:r>
              <a:rPr lang="en-US" sz="3600" dirty="0">
                <a:latin typeface="Trebuchet MS" charset="0"/>
              </a:rPr>
              <a:t>Staff Intervention Updates </a:t>
            </a:r>
            <a:br>
              <a:rPr lang="en-US" sz="3600" dirty="0">
                <a:latin typeface="Trebuchet MS" charset="0"/>
              </a:rPr>
            </a:br>
            <a:endParaRPr lang="en-US" sz="3600" dirty="0">
              <a:latin typeface="Trebuchet MS" charset="0"/>
            </a:endParaRPr>
          </a:p>
        </p:txBody>
      </p:sp>
      <p:sp>
        <p:nvSpPr>
          <p:cNvPr id="59395" name="Rectangle 3"/>
          <p:cNvSpPr>
            <a:spLocks noGrp="1" noChangeArrowheads="1"/>
          </p:cNvSpPr>
          <p:nvPr>
            <p:ph type="body" idx="1"/>
          </p:nvPr>
        </p:nvSpPr>
        <p:spPr>
          <a:xfrm>
            <a:off x="858040" y="1178534"/>
            <a:ext cx="7896290" cy="5029200"/>
          </a:xfrm>
        </p:spPr>
        <p:txBody>
          <a:bodyPr/>
          <a:lstStyle/>
          <a:p>
            <a:pPr eaLnBrk="1" hangingPunct="1">
              <a:buClr>
                <a:schemeClr val="tx2"/>
              </a:buClr>
            </a:pPr>
            <a:r>
              <a:rPr lang="en-US" sz="2700" dirty="0">
                <a:latin typeface="Calibri" charset="0"/>
              </a:rPr>
              <a:t>Provide information about enrollment, graduation, staff participation, and resources.</a:t>
            </a:r>
          </a:p>
          <a:p>
            <a:pPr marL="342900" lvl="1" indent="-342900" eaLnBrk="1" hangingPunct="1">
              <a:buClr>
                <a:schemeClr val="tx2"/>
              </a:buClr>
            </a:pPr>
            <a:r>
              <a:rPr lang="en-US" sz="2700" dirty="0">
                <a:latin typeface="Calibri" charset="0"/>
              </a:rPr>
              <a:t>Give opportunity for questions or discussion.</a:t>
            </a:r>
          </a:p>
          <a:p>
            <a:pPr eaLnBrk="1" hangingPunct="1"/>
            <a:endParaRPr lang="en-US" sz="2700" dirty="0">
              <a:latin typeface="Calibri" charset="0"/>
            </a:endParaRPr>
          </a:p>
        </p:txBody>
      </p:sp>
      <p:sp>
        <p:nvSpPr>
          <p:cNvPr id="2" name="TextBox 1"/>
          <p:cNvSpPr txBox="1"/>
          <p:nvPr/>
        </p:nvSpPr>
        <p:spPr>
          <a:xfrm>
            <a:off x="1408336" y="3570042"/>
            <a:ext cx="6858000" cy="2616101"/>
          </a:xfrm>
          <a:prstGeom prst="rect">
            <a:avLst/>
          </a:prstGeom>
          <a:solidFill>
            <a:schemeClr val="accent1">
              <a:lumMod val="40000"/>
              <a:lumOff val="60000"/>
            </a:schemeClr>
          </a:solidFill>
          <a:ln w="57150">
            <a:solidFill>
              <a:schemeClr val="tx1"/>
            </a:solidFill>
          </a:ln>
        </p:spPr>
        <p:txBody>
          <a:bodyPr wrap="square">
            <a:spAutoFit/>
          </a:bodyPr>
          <a:lstStyle>
            <a:lvl1pPr marL="342900" indent="-342900" eaLnBrk="0" hangingPunct="0">
              <a:defRPr>
                <a:solidFill>
                  <a:schemeClr val="tx1"/>
                </a:solidFill>
                <a:latin typeface="Arial" charset="0"/>
                <a:ea typeface="ＭＳ Ｐゴシック" charset="0"/>
                <a:cs typeface="Arial" charset="0"/>
              </a:defRPr>
            </a:lvl1pPr>
            <a:lvl2pPr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lvl="1" algn="ctr" eaLnBrk="1" hangingPunct="1"/>
            <a:r>
              <a:rPr lang="en-US" sz="2400" b="1" dirty="0">
                <a:latin typeface="Trebuchet MS" charset="0"/>
                <a:ea typeface="ＭＳ Ｐゴシック" charset="0"/>
                <a:cs typeface="ＭＳ Ｐゴシック" charset="0"/>
              </a:rPr>
              <a:t>CICO Outcomes for February </a:t>
            </a:r>
            <a:r>
              <a:rPr lang="en-US" sz="2400" b="1" dirty="0" smtClean="0">
                <a:latin typeface="Trebuchet MS" charset="0"/>
                <a:ea typeface="ＭＳ Ｐゴシック" charset="0"/>
                <a:cs typeface="ＭＳ Ｐゴシック" charset="0"/>
              </a:rPr>
              <a:t>2018</a:t>
            </a:r>
            <a:endParaRPr lang="en-US" sz="2300" b="1" dirty="0">
              <a:latin typeface="Calibri" charset="0"/>
              <a:ea typeface="ＭＳ Ｐゴシック" charset="0"/>
              <a:cs typeface="ＭＳ Ｐゴシック" charset="0"/>
            </a:endParaRPr>
          </a:p>
          <a:p>
            <a:pPr lvl="1" eaLnBrk="1" hangingPunct="1">
              <a:buFont typeface="Wingdings" charset="0"/>
              <a:buChar char="v"/>
            </a:pPr>
            <a:r>
              <a:rPr lang="en-US" sz="2000" dirty="0">
                <a:latin typeface="Calibri" charset="0"/>
                <a:ea typeface="ＭＳ Ｐゴシック" charset="0"/>
                <a:cs typeface="ＭＳ Ｐゴシック" charset="0"/>
              </a:rPr>
              <a:t>Current enrollment in CICO Interventions = 32</a:t>
            </a:r>
          </a:p>
          <a:p>
            <a:pPr lvl="1" eaLnBrk="1" hangingPunct="1">
              <a:buFont typeface="Wingdings" charset="0"/>
              <a:buChar char="v"/>
            </a:pPr>
            <a:r>
              <a:rPr lang="en-US" sz="2000" dirty="0">
                <a:latin typeface="Calibri" charset="0"/>
                <a:ea typeface="ＭＳ Ｐゴシック" charset="0"/>
                <a:cs typeface="ＭＳ Ｐゴシック" charset="0"/>
              </a:rPr>
              <a:t>Number of students that graduated this month = </a:t>
            </a:r>
            <a:r>
              <a:rPr lang="en-US" sz="2000" dirty="0" smtClean="0">
                <a:latin typeface="Calibri" charset="0"/>
                <a:ea typeface="ＭＳ Ｐゴシック" charset="0"/>
                <a:cs typeface="ＭＳ Ｐゴシック" charset="0"/>
              </a:rPr>
              <a:t>7</a:t>
            </a:r>
            <a:r>
              <a:rPr lang="en-US" sz="2000" dirty="0">
                <a:latin typeface="Calibri" charset="0"/>
                <a:ea typeface="ＭＳ Ｐゴシック" charset="0"/>
                <a:cs typeface="ＭＳ Ｐゴシック" charset="0"/>
              </a:rPr>
              <a:t>!</a:t>
            </a:r>
          </a:p>
          <a:p>
            <a:pPr lvl="1" eaLnBrk="1" hangingPunct="1">
              <a:buFont typeface="Wingdings" charset="0"/>
              <a:buChar char="v"/>
            </a:pPr>
            <a:r>
              <a:rPr lang="en-US" sz="2000" dirty="0">
                <a:latin typeface="Calibri" charset="0"/>
                <a:ea typeface="ＭＳ Ｐゴシック" charset="0"/>
                <a:cs typeface="ＭＳ Ｐゴシック" charset="0"/>
              </a:rPr>
              <a:t>Thanks to the following staff who have been active with the CICO </a:t>
            </a:r>
            <a:r>
              <a:rPr lang="en-US" altLang="ja-JP" sz="2000" dirty="0">
                <a:latin typeface="Calibri" charset="0"/>
                <a:ea typeface="ＭＳ Ｐゴシック" charset="0"/>
                <a:cs typeface="ＭＳ Ｐゴシック" charset="0"/>
              </a:rPr>
              <a:t>program so far this year. (list names)  To join us see Ms. Siegel.  We’d love to have you!</a:t>
            </a:r>
          </a:p>
          <a:p>
            <a:pPr lvl="1" eaLnBrk="1" hangingPunct="1">
              <a:buFont typeface="Wingdings" charset="0"/>
              <a:buChar char="v"/>
            </a:pPr>
            <a:r>
              <a:rPr lang="en-US" sz="2000" dirty="0">
                <a:latin typeface="Calibri" charset="0"/>
                <a:ea typeface="ＭＳ Ｐゴシック" charset="0"/>
                <a:cs typeface="ＭＳ Ｐゴシック" charset="0"/>
              </a:rPr>
              <a:t>Check out our current data (show chart).  If you have data questions please see Mr. Lewis.  </a:t>
            </a:r>
          </a:p>
        </p:txBody>
      </p:sp>
      <p:sp>
        <p:nvSpPr>
          <p:cNvPr id="59397" name="TextBox 2"/>
          <p:cNvSpPr txBox="1">
            <a:spLocks noChangeArrowheads="1"/>
          </p:cNvSpPr>
          <p:nvPr/>
        </p:nvSpPr>
        <p:spPr bwMode="auto">
          <a:xfrm rot="-874930">
            <a:off x="532769" y="2916129"/>
            <a:ext cx="1809750" cy="831850"/>
          </a:xfrm>
          <a:prstGeom prst="rect">
            <a:avLst/>
          </a:prstGeom>
          <a:solidFill>
            <a:srgbClr val="FFC000"/>
          </a:solidFill>
          <a:ln w="19050">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400" b="1">
                <a:latin typeface="Calibri" charset="0"/>
                <a:cs typeface="ＭＳ Ｐゴシック" charset="0"/>
              </a:rPr>
              <a:t>CICO Example:</a:t>
            </a:r>
          </a:p>
        </p:txBody>
      </p:sp>
      <p:grpSp>
        <p:nvGrpSpPr>
          <p:cNvPr id="59398" name="Group 5"/>
          <p:cNvGrpSpPr>
            <a:grpSpLocks/>
          </p:cNvGrpSpPr>
          <p:nvPr/>
        </p:nvGrpSpPr>
        <p:grpSpPr bwMode="auto">
          <a:xfrm>
            <a:off x="47625" y="5699125"/>
            <a:ext cx="1058863" cy="993775"/>
            <a:chOff x="1621756" y="3315064"/>
            <a:chExt cx="1058747" cy="1202631"/>
          </a:xfrm>
        </p:grpSpPr>
        <p:sp>
          <p:nvSpPr>
            <p:cNvPr id="7" name="Freeform 6"/>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9400" name="TextBox 7"/>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a:latin typeface="Calibri" charset="0"/>
                  <a:cs typeface="ＭＳ Ｐゴシック" charset="0"/>
                </a:rPr>
                <a:t>Systems</a:t>
              </a:r>
            </a:p>
          </p:txBody>
        </p:sp>
      </p:grpSp>
    </p:spTree>
    <p:extLst>
      <p:ext uri="{BB962C8B-B14F-4D97-AF65-F5344CB8AC3E}">
        <p14:creationId xmlns:p14="http://schemas.microsoft.com/office/powerpoint/2010/main" val="2295795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fade">
                                      <p:cBhvr>
                                        <p:cTn id="7" dur="500"/>
                                        <p:tgtEl>
                                          <p:spTgt spid="593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939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143000"/>
          </a:xfrm>
        </p:spPr>
        <p:txBody>
          <a:bodyPr>
            <a:noAutofit/>
          </a:bodyPr>
          <a:lstStyle/>
          <a:p>
            <a:pPr>
              <a:defRPr/>
            </a:pPr>
            <a:r>
              <a:rPr lang="en-US" sz="3600" dirty="0" smtClean="0">
                <a:latin typeface="Trebuchet MS"/>
                <a:cs typeface="Trebuchet MS"/>
              </a:rPr>
              <a:t>CICO </a:t>
            </a:r>
            <a:r>
              <a:rPr lang="en-US" sz="3600" b="1" u="sng" dirty="0" smtClean="0">
                <a:latin typeface="Trebuchet MS"/>
                <a:cs typeface="Trebuchet MS"/>
              </a:rPr>
              <a:t>Systems </a:t>
            </a:r>
            <a:r>
              <a:rPr lang="en-US" sz="3600" dirty="0" smtClean="0">
                <a:latin typeface="Trebuchet MS"/>
                <a:cs typeface="Trebuchet MS"/>
              </a:rPr>
              <a:t>Conversation:</a:t>
            </a:r>
            <a:br>
              <a:rPr lang="en-US" sz="3600" dirty="0" smtClean="0">
                <a:latin typeface="Trebuchet MS"/>
                <a:cs typeface="Trebuchet MS"/>
              </a:rPr>
            </a:br>
            <a:r>
              <a:rPr lang="en-US" sz="3600" dirty="0" smtClean="0">
                <a:latin typeface="Trebuchet MS"/>
                <a:cs typeface="Trebuchet MS"/>
              </a:rPr>
              <a:t>Initial Training Questions</a:t>
            </a:r>
            <a:endParaRPr lang="en-US" sz="3600" dirty="0">
              <a:latin typeface="Trebuchet MS"/>
              <a:cs typeface="Trebuchet MS"/>
            </a:endParaRPr>
          </a:p>
        </p:txBody>
      </p:sp>
      <p:sp>
        <p:nvSpPr>
          <p:cNvPr id="62467" name="Content Placeholder 2"/>
          <p:cNvSpPr>
            <a:spLocks noGrp="1"/>
          </p:cNvSpPr>
          <p:nvPr>
            <p:ph idx="1"/>
          </p:nvPr>
        </p:nvSpPr>
        <p:spPr>
          <a:xfrm>
            <a:off x="914400" y="1219200"/>
            <a:ext cx="6477000" cy="4800600"/>
          </a:xfrm>
        </p:spPr>
        <p:txBody>
          <a:bodyPr>
            <a:normAutofit/>
          </a:bodyPr>
          <a:lstStyle/>
          <a:p>
            <a:endParaRPr lang="en-US" dirty="0">
              <a:cs typeface="Trebuchet MS"/>
            </a:endParaRPr>
          </a:p>
          <a:p>
            <a:r>
              <a:rPr lang="en-US" sz="2400" i="1" dirty="0" smtClean="0">
                <a:cs typeface="Trebuchet MS"/>
              </a:rPr>
              <a:t>If you currently use CICO</a:t>
            </a:r>
            <a:r>
              <a:rPr lang="en-US" sz="2400" dirty="0" smtClean="0">
                <a:cs typeface="Trebuchet MS"/>
              </a:rPr>
              <a:t>, complete the </a:t>
            </a:r>
            <a:r>
              <a:rPr lang="en-US" sz="2400" b="1" dirty="0" smtClean="0">
                <a:cs typeface="Trebuchet MS"/>
              </a:rPr>
              <a:t>Tier 2 Initial Training Checklists </a:t>
            </a:r>
            <a:r>
              <a:rPr lang="en-US" sz="2400" dirty="0" smtClean="0">
                <a:cs typeface="Trebuchet MS"/>
              </a:rPr>
              <a:t>with this intervention in mind to find out how routine your CICO system currently is.</a:t>
            </a:r>
          </a:p>
          <a:p>
            <a:endParaRPr lang="en-US" sz="2400" dirty="0">
              <a:cs typeface="Trebuchet MS"/>
            </a:endParaRPr>
          </a:p>
          <a:p>
            <a:r>
              <a:rPr lang="en-US" sz="2400" i="1" dirty="0" smtClean="0">
                <a:cs typeface="Trebuchet MS"/>
              </a:rPr>
              <a:t>If you currently don’t use CICO</a:t>
            </a:r>
            <a:r>
              <a:rPr lang="en-US" sz="2400" dirty="0" smtClean="0">
                <a:cs typeface="Trebuchet MS"/>
              </a:rPr>
              <a:t>, please think about another Tier 2 intervention at your school and complete the </a:t>
            </a:r>
            <a:r>
              <a:rPr lang="en-US" sz="2400" b="1" dirty="0" smtClean="0">
                <a:cs typeface="Trebuchet MS"/>
              </a:rPr>
              <a:t>Tier 2 </a:t>
            </a:r>
            <a:r>
              <a:rPr lang="en-US" sz="2400" b="1" dirty="0">
                <a:cs typeface="Trebuchet MS"/>
              </a:rPr>
              <a:t>Intervention Initial Training Checklists </a:t>
            </a:r>
            <a:r>
              <a:rPr lang="en-US" sz="2400" dirty="0" smtClean="0">
                <a:cs typeface="Trebuchet MS"/>
              </a:rPr>
              <a:t>to start your systems conversation about this intervention.</a:t>
            </a:r>
            <a:endParaRPr lang="en-US" sz="2400" dirty="0">
              <a:cs typeface="Trebuchet MS"/>
            </a:endParaRPr>
          </a:p>
          <a:p>
            <a:endParaRPr lang="en-US" dirty="0">
              <a:latin typeface="Trebuchet MS"/>
              <a:cs typeface="Trebuchet MS"/>
            </a:endParaRPr>
          </a:p>
        </p:txBody>
      </p:sp>
      <p:grpSp>
        <p:nvGrpSpPr>
          <p:cNvPr id="5" name="Group 6"/>
          <p:cNvGrpSpPr>
            <a:grpSpLocks/>
          </p:cNvGrpSpPr>
          <p:nvPr/>
        </p:nvGrpSpPr>
        <p:grpSpPr bwMode="auto">
          <a:xfrm>
            <a:off x="47625" y="5699125"/>
            <a:ext cx="1058863" cy="993775"/>
            <a:chOff x="1621756" y="3315064"/>
            <a:chExt cx="1058747" cy="1202631"/>
          </a:xfrm>
        </p:grpSpPr>
        <p:sp>
          <p:nvSpPr>
            <p:cNvPr id="6" name="Freeform 5"/>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7" name="TextBox 8"/>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a:latin typeface="Calibri" charset="0"/>
                  <a:cs typeface="ＭＳ Ｐゴシック" charset="0"/>
                </a:rPr>
                <a:t>Systems</a:t>
              </a:r>
            </a:p>
          </p:txBody>
        </p:sp>
      </p:grpSp>
    </p:spTree>
    <p:extLst>
      <p:ext uri="{BB962C8B-B14F-4D97-AF65-F5344CB8AC3E}">
        <p14:creationId xmlns:p14="http://schemas.microsoft.com/office/powerpoint/2010/main" val="345066430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a:xfrm>
            <a:off x="457200" y="533400"/>
            <a:ext cx="8229600" cy="533400"/>
          </a:xfrm>
        </p:spPr>
        <p:txBody>
          <a:bodyPr/>
          <a:lstStyle/>
          <a:p>
            <a:pPr algn="ctr" eaLnBrk="1" fontAlgn="auto" hangingPunct="1">
              <a:spcAft>
                <a:spcPts val="0"/>
              </a:spcAft>
              <a:defRPr/>
            </a:pPr>
            <a:r>
              <a:rPr lang="en-US" b="1" dirty="0" smtClean="0">
                <a:latin typeface="Trebuchet MS" panose="020B0603020202020204" pitchFamily="34" charset="0"/>
              </a:rPr>
              <a:t>Example 1: </a:t>
            </a:r>
            <a:r>
              <a:rPr lang="en-US" dirty="0" smtClean="0">
                <a:latin typeface="Trebuchet MS" panose="020B0603020202020204" pitchFamily="34" charset="0"/>
              </a:rPr>
              <a:t/>
            </a:r>
            <a:br>
              <a:rPr lang="en-US" dirty="0" smtClean="0">
                <a:latin typeface="Trebuchet MS" panose="020B0603020202020204" pitchFamily="34" charset="0"/>
              </a:rPr>
            </a:br>
            <a:r>
              <a:rPr lang="en-US" dirty="0" smtClean="0">
                <a:latin typeface="Trebuchet MS" panose="020B0603020202020204" pitchFamily="34" charset="0"/>
              </a:rPr>
              <a:t>Daily </a:t>
            </a:r>
            <a:r>
              <a:rPr lang="en-US" dirty="0">
                <a:latin typeface="Trebuchet MS" panose="020B0603020202020204" pitchFamily="34" charset="0"/>
              </a:rPr>
              <a:t>Progress </a:t>
            </a:r>
            <a:r>
              <a:rPr lang="en-US" dirty="0" smtClean="0">
                <a:latin typeface="Trebuchet MS" panose="020B0603020202020204" pitchFamily="34" charset="0"/>
              </a:rPr>
              <a:t>Report</a:t>
            </a:r>
            <a:endParaRPr lang="en-US" dirty="0">
              <a:latin typeface="Trebuchet MS" panose="020B0603020202020204" pitchFamily="34" charset="0"/>
            </a:endParaRPr>
          </a:p>
        </p:txBody>
      </p:sp>
      <p:graphicFrame>
        <p:nvGraphicFramePr>
          <p:cNvPr id="37891" name="Object 3"/>
          <p:cNvGraphicFramePr>
            <a:graphicFrameLocks noGrp="1" noChangeAspect="1"/>
          </p:cNvGraphicFramePr>
          <p:nvPr>
            <p:ph type="tbl" idx="4294967295"/>
            <p:extLst>
              <p:ext uri="{D42A27DB-BD31-4B8C-83A1-F6EECF244321}">
                <p14:modId xmlns:p14="http://schemas.microsoft.com/office/powerpoint/2010/main" val="3832578281"/>
              </p:ext>
            </p:extLst>
          </p:nvPr>
        </p:nvGraphicFramePr>
        <p:xfrm>
          <a:off x="304800" y="1676400"/>
          <a:ext cx="8594725" cy="4140200"/>
        </p:xfrm>
        <a:graphic>
          <a:graphicData uri="http://schemas.openxmlformats.org/presentationml/2006/ole">
            <mc:AlternateContent xmlns:mc="http://schemas.openxmlformats.org/markup-compatibility/2006">
              <mc:Choice xmlns:v="urn:schemas-microsoft-com:vml" Requires="v">
                <p:oleObj spid="_x0000_s1094" name="Document" r:id="rId4" imgW="35961905" imgH="15847619" progId="Word.Document.8">
                  <p:embed/>
                </p:oleObj>
              </mc:Choice>
              <mc:Fallback>
                <p:oleObj name="Document" r:id="rId4" imgW="35961905" imgH="15847619" progId="Word.Documen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76400"/>
                        <a:ext cx="8594725" cy="414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2"/>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03749623"/>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19200"/>
            <a:ext cx="8686800" cy="5181600"/>
          </a:xfrm>
          <a:prstGeom prst="rect">
            <a:avLst/>
          </a:prstGeom>
          <a:solidFill>
            <a:srgbClr val="FFFFFF"/>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8914" name="Group 1"/>
          <p:cNvGrpSpPr>
            <a:grpSpLocks/>
          </p:cNvGrpSpPr>
          <p:nvPr/>
        </p:nvGrpSpPr>
        <p:grpSpPr bwMode="auto">
          <a:xfrm>
            <a:off x="1219200" y="2514600"/>
            <a:ext cx="400050" cy="1314450"/>
            <a:chOff x="838200" y="381000"/>
            <a:chExt cx="400050" cy="1314450"/>
          </a:xfrm>
          <a:solidFill>
            <a:schemeClr val="bg1"/>
          </a:solidFill>
        </p:grpSpPr>
        <p:pic>
          <p:nvPicPr>
            <p:cNvPr id="389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400050" cy="4000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3896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
              <a:ext cx="400050" cy="4000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389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38200"/>
              <a:ext cx="400050" cy="4000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38917" name="Rectangle 11"/>
          <p:cNvSpPr>
            <a:spLocks noChangeArrowheads="1"/>
          </p:cNvSpPr>
          <p:nvPr/>
        </p:nvSpPr>
        <p:spPr bwMode="auto">
          <a:xfrm>
            <a:off x="1219200" y="5814"/>
            <a:ext cx="7397750"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defTabSz="914400"/>
            <a:r>
              <a:rPr lang="en-US" sz="3600" b="1" dirty="0" smtClean="0">
                <a:solidFill>
                  <a:srgbClr val="3A54A5"/>
                </a:solidFill>
                <a:latin typeface="Trebuchet MS" panose="020B0603020202020204" pitchFamily="34" charset="0"/>
                <a:cs typeface="Times New Roman" charset="0"/>
              </a:rPr>
              <a:t>Example 2: </a:t>
            </a:r>
          </a:p>
          <a:p>
            <a:pPr algn="ctr" defTabSz="914400"/>
            <a:r>
              <a:rPr lang="en-US" sz="3600" dirty="0" smtClean="0">
                <a:solidFill>
                  <a:srgbClr val="3A54A5"/>
                </a:solidFill>
                <a:latin typeface="Trebuchet MS" panose="020B0603020202020204" pitchFamily="34" charset="0"/>
                <a:cs typeface="Times New Roman" charset="0"/>
              </a:rPr>
              <a:t>Grant </a:t>
            </a:r>
            <a:r>
              <a:rPr lang="en-US" sz="3600" dirty="0">
                <a:solidFill>
                  <a:srgbClr val="3A54A5"/>
                </a:solidFill>
                <a:latin typeface="Trebuchet MS" panose="020B0603020202020204" pitchFamily="34" charset="0"/>
                <a:cs typeface="Times New Roman" charset="0"/>
              </a:rPr>
              <a:t>Middle School STAR CLUB</a:t>
            </a:r>
          </a:p>
          <a:p>
            <a:pPr algn="ctr" defTabSz="914400" eaLnBrk="0" hangingPunct="0"/>
            <a:endParaRPr lang="en-US" sz="1400" dirty="0">
              <a:solidFill>
                <a:srgbClr val="000000"/>
              </a:solidFill>
              <a:cs typeface="Times New Roman" charset="0"/>
            </a:endParaRPr>
          </a:p>
          <a:p>
            <a:pPr algn="ctr" defTabSz="914400" eaLnBrk="0" hangingPunct="0"/>
            <a:r>
              <a:rPr lang="en-US" sz="1400" dirty="0">
                <a:solidFill>
                  <a:srgbClr val="000000"/>
                </a:solidFill>
                <a:cs typeface="Times New Roman" charset="0"/>
              </a:rPr>
              <a:t>(Students tracking Awesome Results)</a:t>
            </a:r>
            <a:endParaRPr lang="en-US" sz="900" dirty="0">
              <a:solidFill>
                <a:srgbClr val="000000"/>
              </a:solidFill>
              <a:cs typeface="Times New Roman" charset="0"/>
            </a:endParaRPr>
          </a:p>
          <a:p>
            <a:pPr algn="ctr" defTabSz="914400" eaLnBrk="0" hangingPunct="0"/>
            <a:r>
              <a:rPr lang="en-US" sz="900" dirty="0">
                <a:solidFill>
                  <a:srgbClr val="000000"/>
                </a:solidFill>
                <a:latin typeface="Comic Sans MS" charset="0"/>
                <a:cs typeface="Times New Roman" charset="0"/>
              </a:rPr>
              <a:t>Daily Progress Report</a:t>
            </a:r>
            <a:endParaRPr lang="en-US" sz="900" dirty="0">
              <a:solidFill>
                <a:srgbClr val="000000"/>
              </a:solidFill>
              <a:cs typeface="Times New Roman" charset="0"/>
            </a:endParaRPr>
          </a:p>
          <a:p>
            <a:pPr algn="ctr" defTabSz="914400" eaLnBrk="0" hangingPunct="0">
              <a:spcAft>
                <a:spcPts val="600"/>
              </a:spcAft>
            </a:pPr>
            <a:r>
              <a:rPr lang="en-US" sz="900" dirty="0">
                <a:solidFill>
                  <a:srgbClr val="000000"/>
                </a:solidFill>
                <a:latin typeface="Comic Sans MS" charset="0"/>
                <a:cs typeface="Times New Roman" charset="0"/>
              </a:rPr>
              <a:t>NAME:______________________  DATE:__________________</a:t>
            </a:r>
            <a:endParaRPr lang="en-US" sz="900" dirty="0">
              <a:solidFill>
                <a:srgbClr val="000000"/>
              </a:solidFill>
              <a:cs typeface="Times New Roman" charset="0"/>
            </a:endParaRPr>
          </a:p>
          <a:p>
            <a:pPr algn="ctr" defTabSz="914400" eaLnBrk="0" hangingPunct="0">
              <a:spcAft>
                <a:spcPts val="600"/>
              </a:spcAft>
            </a:pPr>
            <a:r>
              <a:rPr lang="en-US" sz="900" dirty="0">
                <a:solidFill>
                  <a:srgbClr val="000000"/>
                </a:solidFill>
                <a:latin typeface="Comic Sans MS" charset="0"/>
                <a:cs typeface="Times New Roman" charset="0"/>
              </a:rPr>
              <a:t>Teachers please indicate YES (2), SO-SO (1), or NO (0) regarding the student</a:t>
            </a:r>
            <a:r>
              <a:rPr lang="ja-JP" altLang="en-US" sz="900" dirty="0">
                <a:solidFill>
                  <a:srgbClr val="000000"/>
                </a:solidFill>
                <a:latin typeface="Comic Sans MS" charset="0"/>
                <a:cs typeface="Times New Roman" charset="0"/>
              </a:rPr>
              <a:t>’</a:t>
            </a:r>
            <a:r>
              <a:rPr lang="en-US" sz="900" dirty="0">
                <a:solidFill>
                  <a:srgbClr val="000000"/>
                </a:solidFill>
                <a:latin typeface="Comic Sans MS" charset="0"/>
                <a:cs typeface="Times New Roman" charset="0"/>
              </a:rPr>
              <a:t>s achievement to the following goals.</a:t>
            </a:r>
            <a:endParaRPr lang="en-US" dirty="0">
              <a:solidFill>
                <a:srgbClr val="000000"/>
              </a:solidFill>
              <a:cs typeface="Times New Roman" charset="0"/>
            </a:endParaRPr>
          </a:p>
        </p:txBody>
      </p:sp>
      <p:graphicFrame>
        <p:nvGraphicFramePr>
          <p:cNvPr id="41015" name="Group 55"/>
          <p:cNvGraphicFramePr>
            <a:graphicFrameLocks noGrp="1"/>
          </p:cNvGraphicFramePr>
          <p:nvPr>
            <p:extLst>
              <p:ext uri="{D42A27DB-BD31-4B8C-83A1-F6EECF244321}">
                <p14:modId xmlns:p14="http://schemas.microsoft.com/office/powerpoint/2010/main" val="744112642"/>
              </p:ext>
            </p:extLst>
          </p:nvPr>
        </p:nvGraphicFramePr>
        <p:xfrm>
          <a:off x="1752600" y="2133600"/>
          <a:ext cx="5957888" cy="2730501"/>
        </p:xfrm>
        <a:graphic>
          <a:graphicData uri="http://schemas.openxmlformats.org/drawingml/2006/table">
            <a:tbl>
              <a:tblPr/>
              <a:tblGrid>
                <a:gridCol w="1352550"/>
                <a:gridCol w="1150938"/>
                <a:gridCol w="1150937"/>
                <a:gridCol w="1150938"/>
                <a:gridCol w="1152525"/>
              </a:tblGrid>
              <a:tr h="3657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omic Sans MS" pitchFamily="66"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omic Sans MS" pitchFamily="66" charset="0"/>
                          <a:cs typeface="Times New Roman" pitchFamily="18" charset="0"/>
                        </a:rPr>
                        <a:t>EXPECTATIONS</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omic Sans MS" pitchFamily="66" charset="0"/>
                          <a:cs typeface="Times New Roman" pitchFamily="18" charset="0"/>
                        </a:rPr>
                        <a:t>1st block</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omic Sans MS" pitchFamily="66" charset="0"/>
                          <a:cs typeface="Times New Roman" pitchFamily="18" charset="0"/>
                        </a:rPr>
                        <a:t>2nd block</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omic Sans MS" pitchFamily="66" charset="0"/>
                          <a:cs typeface="Times New Roman" pitchFamily="18" charset="0"/>
                        </a:rPr>
                        <a:t>3rd block</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omic Sans MS" pitchFamily="66" charset="0"/>
                          <a:cs typeface="Times New Roman" pitchFamily="18" charset="0"/>
                        </a:rPr>
                        <a:t>4th block</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r>
              <a:tr h="4428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cs typeface="Times New Roman" pitchFamily="18" charset="0"/>
                        </a:rPr>
                        <a:t>Be Safe</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28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cs typeface="Times New Roman" pitchFamily="18" charset="0"/>
                        </a:rPr>
                        <a:t>Be Respectful</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28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cs typeface="Times New Roman" pitchFamily="18" charset="0"/>
                        </a:rPr>
                        <a:t>Be Responsible</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Total Points</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Teacher Initials</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8962" name="Rectangle 207"/>
          <p:cNvSpPr>
            <a:spLocks noChangeArrowheads="1"/>
          </p:cNvSpPr>
          <p:nvPr/>
        </p:nvSpPr>
        <p:spPr bwMode="auto">
          <a:xfrm>
            <a:off x="381000" y="4953000"/>
            <a:ext cx="8424862" cy="1214437"/>
          </a:xfrm>
          <a:prstGeom prst="rect">
            <a:avLst/>
          </a:prstGeom>
          <a:solidFill>
            <a:schemeClr val="bg1"/>
          </a:solidFill>
          <a:ln>
            <a:noFill/>
          </a:ln>
          <a:extLst/>
        </p:spPr>
        <p:txBody>
          <a:bodyPr anchor="ctr">
            <a:spAutoFit/>
          </a:bodyPr>
          <a:lstStyle/>
          <a:p>
            <a:pPr indent="457200" defTabSz="914400">
              <a:spcAft>
                <a:spcPts val="600"/>
              </a:spcAft>
            </a:pPr>
            <a:r>
              <a:rPr lang="en-US" sz="900" dirty="0">
                <a:solidFill>
                  <a:srgbClr val="000000"/>
                </a:solidFill>
                <a:latin typeface="Comic Sans MS" charset="0"/>
                <a:cs typeface="Times New Roman" charset="0"/>
              </a:rPr>
              <a:t>BEP Daily Goal  _32___/_40___		BEP daily score _____/______		Percentage_________</a:t>
            </a:r>
            <a:endParaRPr lang="en-US" sz="900" dirty="0">
              <a:solidFill>
                <a:srgbClr val="000000"/>
              </a:solidFill>
              <a:cs typeface="Times New Roman" charset="0"/>
            </a:endParaRPr>
          </a:p>
          <a:p>
            <a:pPr indent="457200" defTabSz="914400" eaLnBrk="0" hangingPunct="0">
              <a:spcAft>
                <a:spcPts val="600"/>
              </a:spcAft>
            </a:pPr>
            <a:r>
              <a:rPr lang="en-US" sz="900" dirty="0">
                <a:solidFill>
                  <a:srgbClr val="000000"/>
                </a:solidFill>
                <a:latin typeface="Comic Sans MS" charset="0"/>
                <a:cs typeface="Times New Roman" charset="0"/>
              </a:rPr>
              <a:t>In training  _____		BEP Member _____                            Student Signature______________________________</a:t>
            </a:r>
            <a:endParaRPr lang="en-US" sz="900" dirty="0">
              <a:solidFill>
                <a:srgbClr val="000000"/>
              </a:solidFill>
              <a:cs typeface="Times New Roman" charset="0"/>
            </a:endParaRPr>
          </a:p>
          <a:p>
            <a:pPr indent="457200" defTabSz="914400" eaLnBrk="0" hangingPunct="0"/>
            <a:r>
              <a:rPr lang="en-US" sz="900" dirty="0">
                <a:solidFill>
                  <a:srgbClr val="000000"/>
                </a:solidFill>
                <a:latin typeface="Comic Sans MS" charset="0"/>
                <a:cs typeface="Times New Roman" charset="0"/>
              </a:rPr>
              <a:t>									           </a:t>
            </a:r>
            <a:endParaRPr lang="en-US" sz="900" dirty="0">
              <a:solidFill>
                <a:srgbClr val="000000"/>
              </a:solidFill>
              <a:cs typeface="Times New Roman" charset="0"/>
            </a:endParaRPr>
          </a:p>
          <a:p>
            <a:pPr indent="457200" defTabSz="914400" eaLnBrk="0" hangingPunct="0"/>
            <a:r>
              <a:rPr lang="en-US" sz="900" dirty="0">
                <a:solidFill>
                  <a:srgbClr val="000000"/>
                </a:solidFill>
                <a:latin typeface="Comic Sans MS" charset="0"/>
                <a:cs typeface="Times New Roman" charset="0"/>
              </a:rPr>
              <a:t>Teacher comments: Please state briefly any specific behaviors or achievements that demonstrate the students progress</a:t>
            </a:r>
          </a:p>
          <a:p>
            <a:pPr indent="457200" defTabSz="914400" eaLnBrk="0" hangingPunct="0"/>
            <a:r>
              <a:rPr lang="en-US" sz="900" dirty="0">
                <a:solidFill>
                  <a:srgbClr val="000000"/>
                </a:solidFill>
                <a:latin typeface="Comic Sans MS" charset="0"/>
                <a:cs typeface="Times New Roman" charset="0"/>
              </a:rPr>
              <a:t> (if additional space is required, please staple a note and indicate so below)</a:t>
            </a:r>
            <a:endParaRPr lang="en-US" sz="900" dirty="0">
              <a:solidFill>
                <a:srgbClr val="000000"/>
              </a:solidFill>
              <a:cs typeface="Times New Roman" charset="0"/>
            </a:endParaRPr>
          </a:p>
          <a:p>
            <a:pPr indent="457200" defTabSz="914400" eaLnBrk="0" hangingPunct="0"/>
            <a:endParaRPr lang="en-US" dirty="0">
              <a:solidFill>
                <a:srgbClr val="000000"/>
              </a:solidFill>
              <a:cs typeface="Times New Roman" charset="0"/>
            </a:endParaRPr>
          </a:p>
        </p:txBody>
      </p:sp>
      <p:sp>
        <p:nvSpPr>
          <p:cNvPr id="38964" name="TextBox 11"/>
          <p:cNvSpPr txBox="1">
            <a:spLocks noChangeArrowheads="1"/>
          </p:cNvSpPr>
          <p:nvPr/>
        </p:nvSpPr>
        <p:spPr bwMode="auto">
          <a:xfrm>
            <a:off x="685800" y="6477000"/>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a:solidFill>
                  <a:srgbClr val="000000"/>
                </a:solidFill>
                <a:cs typeface="ＭＳ Ｐゴシック" charset="0"/>
              </a:rPr>
              <a:t>Illinois PBIS Network</a:t>
            </a:r>
          </a:p>
        </p:txBody>
      </p:sp>
    </p:spTree>
    <p:extLst>
      <p:ext uri="{BB962C8B-B14F-4D97-AF65-F5344CB8AC3E}">
        <p14:creationId xmlns:p14="http://schemas.microsoft.com/office/powerpoint/2010/main" val="1308678092"/>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742" y="1283679"/>
            <a:ext cx="8929165" cy="5141912"/>
          </a:xfrm>
          <a:prstGeom prst="rect">
            <a:avLst/>
          </a:prstGeom>
          <a:solidFill>
            <a:srgbClr val="FFFFFF"/>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938" name="Group 2"/>
          <p:cNvGrpSpPr>
            <a:grpSpLocks/>
          </p:cNvGrpSpPr>
          <p:nvPr/>
        </p:nvGrpSpPr>
        <p:grpSpPr bwMode="auto">
          <a:xfrm>
            <a:off x="117610" y="1447800"/>
            <a:ext cx="8839200" cy="4343400"/>
            <a:chOff x="-3" y="-3"/>
            <a:chExt cx="4359" cy="2693"/>
          </a:xfrm>
        </p:grpSpPr>
        <p:grpSp>
          <p:nvGrpSpPr>
            <p:cNvPr id="39941" name="Group 3"/>
            <p:cNvGrpSpPr>
              <a:grpSpLocks/>
            </p:cNvGrpSpPr>
            <p:nvPr/>
          </p:nvGrpSpPr>
          <p:grpSpPr bwMode="auto">
            <a:xfrm>
              <a:off x="0" y="0"/>
              <a:ext cx="4353" cy="2687"/>
              <a:chOff x="0" y="0"/>
              <a:chExt cx="4353" cy="2687"/>
            </a:xfrm>
          </p:grpSpPr>
          <p:grpSp>
            <p:nvGrpSpPr>
              <p:cNvPr id="39943" name="Group 4"/>
              <p:cNvGrpSpPr>
                <a:grpSpLocks/>
              </p:cNvGrpSpPr>
              <p:nvPr/>
            </p:nvGrpSpPr>
            <p:grpSpPr bwMode="auto">
              <a:xfrm>
                <a:off x="0" y="0"/>
                <a:ext cx="519" cy="480"/>
                <a:chOff x="0" y="0"/>
                <a:chExt cx="519" cy="480"/>
              </a:xfrm>
            </p:grpSpPr>
            <p:sp>
              <p:nvSpPr>
                <p:cNvPr id="40067" name="Rectangle 5"/>
                <p:cNvSpPr>
                  <a:spLocks noChangeArrowheads="1"/>
                </p:cNvSpPr>
                <p:nvPr/>
              </p:nvSpPr>
              <p:spPr bwMode="auto">
                <a:xfrm>
                  <a:off x="43" y="0"/>
                  <a:ext cx="43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400" b="1" dirty="0">
                      <a:solidFill>
                        <a:srgbClr val="000000"/>
                      </a:solidFill>
                      <a:latin typeface="Comic Sans MS" charset="0"/>
                      <a:cs typeface="Times New Roman" charset="0"/>
                    </a:rPr>
                    <a:t>Goals</a:t>
                  </a:r>
                </a:p>
                <a:p>
                  <a:pPr defTabSz="914400" eaLnBrk="0" hangingPunct="0"/>
                  <a:endParaRPr lang="en-US" sz="1400" b="1" dirty="0">
                    <a:solidFill>
                      <a:srgbClr val="000000"/>
                    </a:solidFill>
                    <a:latin typeface="Comic Sans MS" charset="0"/>
                    <a:cs typeface="Times New Roman" charset="0"/>
                  </a:endParaRPr>
                </a:p>
              </p:txBody>
            </p:sp>
            <p:sp>
              <p:nvSpPr>
                <p:cNvPr id="40068" name="Rectangle 6"/>
                <p:cNvSpPr>
                  <a:spLocks noChangeArrowheads="1"/>
                </p:cNvSpPr>
                <p:nvPr/>
              </p:nvSpPr>
              <p:spPr bwMode="auto">
                <a:xfrm>
                  <a:off x="0" y="0"/>
                  <a:ext cx="51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44" name="Group 7"/>
              <p:cNvGrpSpPr>
                <a:grpSpLocks/>
              </p:cNvGrpSpPr>
              <p:nvPr/>
            </p:nvGrpSpPr>
            <p:grpSpPr bwMode="auto">
              <a:xfrm>
                <a:off x="519" y="0"/>
                <a:ext cx="639" cy="480"/>
                <a:chOff x="519" y="0"/>
                <a:chExt cx="639" cy="480"/>
              </a:xfrm>
            </p:grpSpPr>
            <p:sp>
              <p:nvSpPr>
                <p:cNvPr id="40065" name="Rectangle 8"/>
                <p:cNvSpPr>
                  <a:spLocks noChangeArrowheads="1"/>
                </p:cNvSpPr>
                <p:nvPr/>
              </p:nvSpPr>
              <p:spPr bwMode="auto">
                <a:xfrm>
                  <a:off x="562" y="0"/>
                  <a:ext cx="55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000">
                      <a:solidFill>
                        <a:srgbClr val="000000"/>
                      </a:solidFill>
                      <a:latin typeface="Comic Sans MS" charset="0"/>
                      <a:cs typeface="Times New Roman" charset="0"/>
                    </a:rPr>
                    <a:t>Am to </a:t>
                  </a:r>
                  <a:r>
                    <a:rPr lang="en-US" sz="1200">
                      <a:solidFill>
                        <a:srgbClr val="000000"/>
                      </a:solidFill>
                      <a:latin typeface="Comic Sans MS" charset="0"/>
                      <a:cs typeface="Times New Roman" charset="0"/>
                    </a:rPr>
                    <a:t>Midmorning</a:t>
                  </a:r>
                </a:p>
                <a:p>
                  <a:pPr defTabSz="914400" eaLnBrk="0" hangingPunct="0"/>
                  <a:endParaRPr lang="en-US" sz="2400">
                    <a:solidFill>
                      <a:srgbClr val="000000"/>
                    </a:solidFill>
                    <a:latin typeface="Comic Sans MS" charset="0"/>
                    <a:cs typeface="Times New Roman" charset="0"/>
                  </a:endParaRPr>
                </a:p>
              </p:txBody>
            </p:sp>
            <p:sp>
              <p:nvSpPr>
                <p:cNvPr id="40066" name="Rectangle 9"/>
                <p:cNvSpPr>
                  <a:spLocks noChangeArrowheads="1"/>
                </p:cNvSpPr>
                <p:nvPr/>
              </p:nvSpPr>
              <p:spPr bwMode="auto">
                <a:xfrm>
                  <a:off x="519" y="0"/>
                  <a:ext cx="63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45" name="Group 10"/>
              <p:cNvGrpSpPr>
                <a:grpSpLocks/>
              </p:cNvGrpSpPr>
              <p:nvPr/>
            </p:nvGrpSpPr>
            <p:grpSpPr bwMode="auto">
              <a:xfrm>
                <a:off x="1158" y="0"/>
                <a:ext cx="639" cy="480"/>
                <a:chOff x="1158" y="0"/>
                <a:chExt cx="639" cy="480"/>
              </a:xfrm>
            </p:grpSpPr>
            <p:sp>
              <p:nvSpPr>
                <p:cNvPr id="40063" name="Rectangle 11"/>
                <p:cNvSpPr>
                  <a:spLocks noChangeArrowheads="1"/>
                </p:cNvSpPr>
                <p:nvPr/>
              </p:nvSpPr>
              <p:spPr bwMode="auto">
                <a:xfrm>
                  <a:off x="1201" y="0"/>
                  <a:ext cx="55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000">
                      <a:solidFill>
                        <a:srgbClr val="000000"/>
                      </a:solidFill>
                      <a:latin typeface="Comic Sans MS" charset="0"/>
                      <a:cs typeface="Times New Roman" charset="0"/>
                    </a:rPr>
                    <a:t>Midmorning to Lunch</a:t>
                  </a:r>
                  <a:endParaRPr lang="en-US" sz="1200">
                    <a:solidFill>
                      <a:srgbClr val="000000"/>
                    </a:solidFill>
                    <a:latin typeface="Comic Sans MS" charset="0"/>
                    <a:cs typeface="Times New Roman" charset="0"/>
                  </a:endParaRPr>
                </a:p>
                <a:p>
                  <a:pPr defTabSz="914400" eaLnBrk="0" hangingPunct="0"/>
                  <a:endParaRPr lang="en-US" sz="2400">
                    <a:solidFill>
                      <a:srgbClr val="000000"/>
                    </a:solidFill>
                    <a:latin typeface="Comic Sans MS" charset="0"/>
                    <a:cs typeface="Times New Roman" charset="0"/>
                  </a:endParaRPr>
                </a:p>
              </p:txBody>
            </p:sp>
            <p:sp>
              <p:nvSpPr>
                <p:cNvPr id="40064" name="Rectangle 12"/>
                <p:cNvSpPr>
                  <a:spLocks noChangeArrowheads="1"/>
                </p:cNvSpPr>
                <p:nvPr/>
              </p:nvSpPr>
              <p:spPr bwMode="auto">
                <a:xfrm>
                  <a:off x="1158" y="0"/>
                  <a:ext cx="63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46" name="Group 13"/>
              <p:cNvGrpSpPr>
                <a:grpSpLocks/>
              </p:cNvGrpSpPr>
              <p:nvPr/>
            </p:nvGrpSpPr>
            <p:grpSpPr bwMode="auto">
              <a:xfrm>
                <a:off x="1797" y="0"/>
                <a:ext cx="639" cy="480"/>
                <a:chOff x="1797" y="0"/>
                <a:chExt cx="639" cy="480"/>
              </a:xfrm>
            </p:grpSpPr>
            <p:sp>
              <p:nvSpPr>
                <p:cNvPr id="40061" name="Rectangle 14"/>
                <p:cNvSpPr>
                  <a:spLocks noChangeArrowheads="1"/>
                </p:cNvSpPr>
                <p:nvPr/>
              </p:nvSpPr>
              <p:spPr bwMode="auto">
                <a:xfrm>
                  <a:off x="1840" y="0"/>
                  <a:ext cx="55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000">
                      <a:solidFill>
                        <a:srgbClr val="000000"/>
                      </a:solidFill>
                      <a:latin typeface="Comic Sans MS" charset="0"/>
                      <a:cs typeface="Times New Roman" charset="0"/>
                    </a:rPr>
                    <a:t>Lunch</a:t>
                  </a:r>
                  <a:endParaRPr lang="en-US" sz="1200">
                    <a:solidFill>
                      <a:srgbClr val="000000"/>
                    </a:solidFill>
                    <a:latin typeface="Comic Sans MS" charset="0"/>
                    <a:cs typeface="Times New Roman" charset="0"/>
                  </a:endParaRPr>
                </a:p>
                <a:p>
                  <a:pPr defTabSz="914400" eaLnBrk="0" hangingPunct="0"/>
                  <a:endParaRPr lang="en-US" sz="2400">
                    <a:solidFill>
                      <a:srgbClr val="000000"/>
                    </a:solidFill>
                    <a:latin typeface="Comic Sans MS" charset="0"/>
                    <a:cs typeface="Times New Roman" charset="0"/>
                  </a:endParaRPr>
                </a:p>
              </p:txBody>
            </p:sp>
            <p:sp>
              <p:nvSpPr>
                <p:cNvPr id="40062" name="Rectangle 15"/>
                <p:cNvSpPr>
                  <a:spLocks noChangeArrowheads="1"/>
                </p:cNvSpPr>
                <p:nvPr/>
              </p:nvSpPr>
              <p:spPr bwMode="auto">
                <a:xfrm>
                  <a:off x="1797" y="0"/>
                  <a:ext cx="63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47" name="Group 16"/>
              <p:cNvGrpSpPr>
                <a:grpSpLocks/>
              </p:cNvGrpSpPr>
              <p:nvPr/>
            </p:nvGrpSpPr>
            <p:grpSpPr bwMode="auto">
              <a:xfrm>
                <a:off x="2436" y="0"/>
                <a:ext cx="639" cy="480"/>
                <a:chOff x="2436" y="0"/>
                <a:chExt cx="639" cy="480"/>
              </a:xfrm>
            </p:grpSpPr>
            <p:sp>
              <p:nvSpPr>
                <p:cNvPr id="40059" name="Rectangle 17"/>
                <p:cNvSpPr>
                  <a:spLocks noChangeArrowheads="1"/>
                </p:cNvSpPr>
                <p:nvPr/>
              </p:nvSpPr>
              <p:spPr bwMode="auto">
                <a:xfrm>
                  <a:off x="2479" y="0"/>
                  <a:ext cx="55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000">
                      <a:solidFill>
                        <a:srgbClr val="000000"/>
                      </a:solidFill>
                      <a:latin typeface="Comic Sans MS" charset="0"/>
                      <a:cs typeface="Times New Roman" charset="0"/>
                    </a:rPr>
                    <a:t>PM</a:t>
                  </a:r>
                  <a:endParaRPr lang="en-US" sz="1200">
                    <a:solidFill>
                      <a:srgbClr val="000000"/>
                    </a:solidFill>
                    <a:latin typeface="Comic Sans MS" charset="0"/>
                    <a:cs typeface="Times New Roman" charset="0"/>
                  </a:endParaRPr>
                </a:p>
                <a:p>
                  <a:pPr defTabSz="914400" eaLnBrk="0" hangingPunct="0"/>
                  <a:endParaRPr lang="en-US" sz="2400">
                    <a:solidFill>
                      <a:srgbClr val="000000"/>
                    </a:solidFill>
                    <a:latin typeface="Comic Sans MS" charset="0"/>
                    <a:cs typeface="Times New Roman" charset="0"/>
                  </a:endParaRPr>
                </a:p>
              </p:txBody>
            </p:sp>
            <p:sp>
              <p:nvSpPr>
                <p:cNvPr id="40060" name="Rectangle 18"/>
                <p:cNvSpPr>
                  <a:spLocks noChangeArrowheads="1"/>
                </p:cNvSpPr>
                <p:nvPr/>
              </p:nvSpPr>
              <p:spPr bwMode="auto">
                <a:xfrm>
                  <a:off x="2436" y="0"/>
                  <a:ext cx="63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48" name="Group 19"/>
              <p:cNvGrpSpPr>
                <a:grpSpLocks/>
              </p:cNvGrpSpPr>
              <p:nvPr/>
            </p:nvGrpSpPr>
            <p:grpSpPr bwMode="auto">
              <a:xfrm>
                <a:off x="3075" y="0"/>
                <a:ext cx="639" cy="480"/>
                <a:chOff x="3075" y="0"/>
                <a:chExt cx="639" cy="480"/>
              </a:xfrm>
            </p:grpSpPr>
            <p:sp>
              <p:nvSpPr>
                <p:cNvPr id="40057" name="Rectangle 20"/>
                <p:cNvSpPr>
                  <a:spLocks noChangeArrowheads="1"/>
                </p:cNvSpPr>
                <p:nvPr/>
              </p:nvSpPr>
              <p:spPr bwMode="auto">
                <a:xfrm>
                  <a:off x="3118" y="0"/>
                  <a:ext cx="55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58" name="Rectangle 21"/>
                <p:cNvSpPr>
                  <a:spLocks noChangeArrowheads="1"/>
                </p:cNvSpPr>
                <p:nvPr/>
              </p:nvSpPr>
              <p:spPr bwMode="auto">
                <a:xfrm>
                  <a:off x="3075" y="0"/>
                  <a:ext cx="63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49" name="Group 22"/>
              <p:cNvGrpSpPr>
                <a:grpSpLocks/>
              </p:cNvGrpSpPr>
              <p:nvPr/>
            </p:nvGrpSpPr>
            <p:grpSpPr bwMode="auto">
              <a:xfrm>
                <a:off x="3714" y="0"/>
                <a:ext cx="639" cy="480"/>
                <a:chOff x="3714" y="0"/>
                <a:chExt cx="639" cy="480"/>
              </a:xfrm>
            </p:grpSpPr>
            <p:sp>
              <p:nvSpPr>
                <p:cNvPr id="40055" name="Rectangle 23"/>
                <p:cNvSpPr>
                  <a:spLocks noChangeArrowheads="1"/>
                </p:cNvSpPr>
                <p:nvPr/>
              </p:nvSpPr>
              <p:spPr bwMode="auto">
                <a:xfrm>
                  <a:off x="3757" y="0"/>
                  <a:ext cx="55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56" name="Rectangle 24"/>
                <p:cNvSpPr>
                  <a:spLocks noChangeArrowheads="1"/>
                </p:cNvSpPr>
                <p:nvPr/>
              </p:nvSpPr>
              <p:spPr bwMode="auto">
                <a:xfrm>
                  <a:off x="3714" y="0"/>
                  <a:ext cx="63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0" name="Group 25"/>
              <p:cNvGrpSpPr>
                <a:grpSpLocks/>
              </p:cNvGrpSpPr>
              <p:nvPr/>
            </p:nvGrpSpPr>
            <p:grpSpPr bwMode="auto">
              <a:xfrm>
                <a:off x="0" y="480"/>
                <a:ext cx="519" cy="518"/>
                <a:chOff x="0" y="480"/>
                <a:chExt cx="519" cy="518"/>
              </a:xfrm>
            </p:grpSpPr>
            <p:sp>
              <p:nvSpPr>
                <p:cNvPr id="40053" name="Rectangle 26"/>
                <p:cNvSpPr>
                  <a:spLocks noChangeArrowheads="1"/>
                </p:cNvSpPr>
                <p:nvPr/>
              </p:nvSpPr>
              <p:spPr bwMode="auto">
                <a:xfrm>
                  <a:off x="43" y="480"/>
                  <a:ext cx="433"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Be Safe </a:t>
                  </a:r>
                </a:p>
                <a:p>
                  <a:pPr defTabSz="914400" eaLnBrk="0" hangingPunct="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54" name="Rectangle 27"/>
                <p:cNvSpPr>
                  <a:spLocks noChangeArrowheads="1"/>
                </p:cNvSpPr>
                <p:nvPr/>
              </p:nvSpPr>
              <p:spPr bwMode="auto">
                <a:xfrm>
                  <a:off x="0" y="480"/>
                  <a:ext cx="519" cy="518"/>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1" name="Group 28"/>
              <p:cNvGrpSpPr>
                <a:grpSpLocks/>
              </p:cNvGrpSpPr>
              <p:nvPr/>
            </p:nvGrpSpPr>
            <p:grpSpPr bwMode="auto">
              <a:xfrm>
                <a:off x="519" y="480"/>
                <a:ext cx="639" cy="518"/>
                <a:chOff x="519" y="480"/>
                <a:chExt cx="639" cy="518"/>
              </a:xfrm>
            </p:grpSpPr>
            <p:sp>
              <p:nvSpPr>
                <p:cNvPr id="40051" name="Rectangle 29"/>
                <p:cNvSpPr>
                  <a:spLocks noChangeArrowheads="1"/>
                </p:cNvSpPr>
                <p:nvPr/>
              </p:nvSpPr>
              <p:spPr bwMode="auto">
                <a:xfrm>
                  <a:off x="562" y="480"/>
                  <a:ext cx="553"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52" name="Rectangle 30"/>
                <p:cNvSpPr>
                  <a:spLocks noChangeArrowheads="1"/>
                </p:cNvSpPr>
                <p:nvPr/>
              </p:nvSpPr>
              <p:spPr bwMode="auto">
                <a:xfrm>
                  <a:off x="519" y="480"/>
                  <a:ext cx="639" cy="518"/>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2" name="Group 31"/>
              <p:cNvGrpSpPr>
                <a:grpSpLocks/>
              </p:cNvGrpSpPr>
              <p:nvPr/>
            </p:nvGrpSpPr>
            <p:grpSpPr bwMode="auto">
              <a:xfrm>
                <a:off x="1158" y="480"/>
                <a:ext cx="639" cy="518"/>
                <a:chOff x="1158" y="480"/>
                <a:chExt cx="639" cy="518"/>
              </a:xfrm>
            </p:grpSpPr>
            <p:sp>
              <p:nvSpPr>
                <p:cNvPr id="40049" name="Rectangle 32"/>
                <p:cNvSpPr>
                  <a:spLocks noChangeArrowheads="1"/>
                </p:cNvSpPr>
                <p:nvPr/>
              </p:nvSpPr>
              <p:spPr bwMode="auto">
                <a:xfrm>
                  <a:off x="1201" y="480"/>
                  <a:ext cx="553"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50" name="Rectangle 33"/>
                <p:cNvSpPr>
                  <a:spLocks noChangeArrowheads="1"/>
                </p:cNvSpPr>
                <p:nvPr/>
              </p:nvSpPr>
              <p:spPr bwMode="auto">
                <a:xfrm>
                  <a:off x="1158" y="480"/>
                  <a:ext cx="639" cy="518"/>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3" name="Group 34"/>
              <p:cNvGrpSpPr>
                <a:grpSpLocks/>
              </p:cNvGrpSpPr>
              <p:nvPr/>
            </p:nvGrpSpPr>
            <p:grpSpPr bwMode="auto">
              <a:xfrm>
                <a:off x="1797" y="480"/>
                <a:ext cx="639" cy="518"/>
                <a:chOff x="1797" y="480"/>
                <a:chExt cx="639" cy="518"/>
              </a:xfrm>
            </p:grpSpPr>
            <p:sp>
              <p:nvSpPr>
                <p:cNvPr id="40047" name="Rectangle 35"/>
                <p:cNvSpPr>
                  <a:spLocks noChangeArrowheads="1"/>
                </p:cNvSpPr>
                <p:nvPr/>
              </p:nvSpPr>
              <p:spPr bwMode="auto">
                <a:xfrm>
                  <a:off x="1840" y="480"/>
                  <a:ext cx="553"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48" name="Rectangle 36"/>
                <p:cNvSpPr>
                  <a:spLocks noChangeArrowheads="1"/>
                </p:cNvSpPr>
                <p:nvPr/>
              </p:nvSpPr>
              <p:spPr bwMode="auto">
                <a:xfrm>
                  <a:off x="1797" y="480"/>
                  <a:ext cx="639" cy="518"/>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4" name="Group 37"/>
              <p:cNvGrpSpPr>
                <a:grpSpLocks/>
              </p:cNvGrpSpPr>
              <p:nvPr/>
            </p:nvGrpSpPr>
            <p:grpSpPr bwMode="auto">
              <a:xfrm>
                <a:off x="2436" y="480"/>
                <a:ext cx="639" cy="518"/>
                <a:chOff x="2436" y="480"/>
                <a:chExt cx="639" cy="518"/>
              </a:xfrm>
            </p:grpSpPr>
            <p:sp>
              <p:nvSpPr>
                <p:cNvPr id="40045" name="Rectangle 38"/>
                <p:cNvSpPr>
                  <a:spLocks noChangeArrowheads="1"/>
                </p:cNvSpPr>
                <p:nvPr/>
              </p:nvSpPr>
              <p:spPr bwMode="auto">
                <a:xfrm>
                  <a:off x="2479" y="480"/>
                  <a:ext cx="553"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46" name="Rectangle 39"/>
                <p:cNvSpPr>
                  <a:spLocks noChangeArrowheads="1"/>
                </p:cNvSpPr>
                <p:nvPr/>
              </p:nvSpPr>
              <p:spPr bwMode="auto">
                <a:xfrm>
                  <a:off x="2436" y="480"/>
                  <a:ext cx="639" cy="518"/>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5" name="Group 40"/>
              <p:cNvGrpSpPr>
                <a:grpSpLocks/>
              </p:cNvGrpSpPr>
              <p:nvPr/>
            </p:nvGrpSpPr>
            <p:grpSpPr bwMode="auto">
              <a:xfrm>
                <a:off x="3075" y="480"/>
                <a:ext cx="639" cy="518"/>
                <a:chOff x="3075" y="480"/>
                <a:chExt cx="639" cy="518"/>
              </a:xfrm>
            </p:grpSpPr>
            <p:sp>
              <p:nvSpPr>
                <p:cNvPr id="40043" name="Rectangle 41"/>
                <p:cNvSpPr>
                  <a:spLocks noChangeArrowheads="1"/>
                </p:cNvSpPr>
                <p:nvPr/>
              </p:nvSpPr>
              <p:spPr bwMode="auto">
                <a:xfrm>
                  <a:off x="3118" y="480"/>
                  <a:ext cx="553"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44" name="Rectangle 42"/>
                <p:cNvSpPr>
                  <a:spLocks noChangeArrowheads="1"/>
                </p:cNvSpPr>
                <p:nvPr/>
              </p:nvSpPr>
              <p:spPr bwMode="auto">
                <a:xfrm>
                  <a:off x="3075" y="480"/>
                  <a:ext cx="639" cy="518"/>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6" name="Group 43"/>
              <p:cNvGrpSpPr>
                <a:grpSpLocks/>
              </p:cNvGrpSpPr>
              <p:nvPr/>
            </p:nvGrpSpPr>
            <p:grpSpPr bwMode="auto">
              <a:xfrm>
                <a:off x="3714" y="480"/>
                <a:ext cx="639" cy="518"/>
                <a:chOff x="3714" y="480"/>
                <a:chExt cx="639" cy="518"/>
              </a:xfrm>
            </p:grpSpPr>
            <p:sp>
              <p:nvSpPr>
                <p:cNvPr id="40041" name="Rectangle 44"/>
                <p:cNvSpPr>
                  <a:spLocks noChangeArrowheads="1"/>
                </p:cNvSpPr>
                <p:nvPr/>
              </p:nvSpPr>
              <p:spPr bwMode="auto">
                <a:xfrm>
                  <a:off x="3757" y="480"/>
                  <a:ext cx="553"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dirty="0">
                      <a:solidFill>
                        <a:srgbClr val="000000"/>
                      </a:solidFill>
                      <a:latin typeface="Comic Sans MS" charset="0"/>
                      <a:cs typeface="Times New Roman" charset="0"/>
                    </a:rPr>
                    <a:t> </a:t>
                  </a:r>
                </a:p>
                <a:p>
                  <a:pPr defTabSz="914400" eaLnBrk="0" hangingPunct="0"/>
                  <a:r>
                    <a:rPr lang="en-US" sz="1200" dirty="0">
                      <a:solidFill>
                        <a:srgbClr val="000000"/>
                      </a:solidFill>
                      <a:latin typeface="Comic Sans MS" charset="0"/>
                      <a:cs typeface="Times New Roman" charset="0"/>
                      <a:sym typeface="Wingdings" charset="0"/>
                    </a:rPr>
                    <a:t></a:t>
                  </a:r>
                  <a:r>
                    <a:rPr lang="en-US" sz="1200" dirty="0">
                      <a:solidFill>
                        <a:srgbClr val="000000"/>
                      </a:solidFill>
                      <a:latin typeface="Comic Sans MS" charset="0"/>
                      <a:cs typeface="Times New Roman" charset="0"/>
                    </a:rPr>
                    <a:t>   </a:t>
                  </a:r>
                  <a:r>
                    <a:rPr lang="en-US" sz="1200" dirty="0">
                      <a:solidFill>
                        <a:srgbClr val="000000"/>
                      </a:solidFill>
                      <a:latin typeface="Comic Sans MS" charset="0"/>
                      <a:cs typeface="Times New Roman" charset="0"/>
                      <a:sym typeface="Wingdings" charset="0"/>
                    </a:rPr>
                    <a:t></a:t>
                  </a:r>
                  <a:r>
                    <a:rPr lang="en-US" sz="1200" dirty="0">
                      <a:solidFill>
                        <a:srgbClr val="000000"/>
                      </a:solidFill>
                      <a:latin typeface="Comic Sans MS" charset="0"/>
                      <a:cs typeface="Times New Roman" charset="0"/>
                    </a:rPr>
                    <a:t>   </a:t>
                  </a:r>
                  <a:r>
                    <a:rPr lang="en-US" sz="1200" dirty="0">
                      <a:solidFill>
                        <a:srgbClr val="000000"/>
                      </a:solidFill>
                      <a:latin typeface="Comic Sans MS" charset="0"/>
                      <a:cs typeface="Times New Roman" charset="0"/>
                      <a:sym typeface="Wingdings" charset="0"/>
                    </a:rPr>
                    <a:t></a:t>
                  </a:r>
                  <a:endParaRPr lang="en-US" sz="1200" dirty="0">
                    <a:solidFill>
                      <a:srgbClr val="000000"/>
                    </a:solidFill>
                    <a:latin typeface="Comic Sans MS" charset="0"/>
                    <a:cs typeface="Times New Roman" charset="0"/>
                  </a:endParaRPr>
                </a:p>
                <a:p>
                  <a:pPr defTabSz="914400" eaLnBrk="0" hangingPunct="0"/>
                  <a:endParaRPr lang="en-US" sz="1200" dirty="0">
                    <a:solidFill>
                      <a:srgbClr val="000000"/>
                    </a:solidFill>
                    <a:latin typeface="Comic Sans MS" charset="0"/>
                    <a:cs typeface="Times New Roman" charset="0"/>
                    <a:sym typeface="Wingdings" charset="0"/>
                  </a:endParaRPr>
                </a:p>
              </p:txBody>
            </p:sp>
            <p:sp>
              <p:nvSpPr>
                <p:cNvPr id="40042" name="Rectangle 45"/>
                <p:cNvSpPr>
                  <a:spLocks noChangeArrowheads="1"/>
                </p:cNvSpPr>
                <p:nvPr/>
              </p:nvSpPr>
              <p:spPr bwMode="auto">
                <a:xfrm>
                  <a:off x="3714" y="480"/>
                  <a:ext cx="639" cy="518"/>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7" name="Group 46"/>
              <p:cNvGrpSpPr>
                <a:grpSpLocks/>
              </p:cNvGrpSpPr>
              <p:nvPr/>
            </p:nvGrpSpPr>
            <p:grpSpPr bwMode="auto">
              <a:xfrm>
                <a:off x="0" y="998"/>
                <a:ext cx="519" cy="403"/>
                <a:chOff x="0" y="998"/>
                <a:chExt cx="519" cy="403"/>
              </a:xfrm>
            </p:grpSpPr>
            <p:sp>
              <p:nvSpPr>
                <p:cNvPr id="40039" name="Rectangle 47"/>
                <p:cNvSpPr>
                  <a:spLocks noChangeArrowheads="1"/>
                </p:cNvSpPr>
                <p:nvPr/>
              </p:nvSpPr>
              <p:spPr bwMode="auto">
                <a:xfrm>
                  <a:off x="43" y="998"/>
                  <a:ext cx="43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Be Kind</a:t>
                  </a:r>
                </a:p>
                <a:p>
                  <a:pPr defTabSz="914400" eaLnBrk="0" hangingPunct="0"/>
                  <a:endParaRPr lang="en-US" sz="2400">
                    <a:solidFill>
                      <a:srgbClr val="000000"/>
                    </a:solidFill>
                    <a:latin typeface="Comic Sans MS" charset="0"/>
                    <a:cs typeface="Times New Roman" charset="0"/>
                  </a:endParaRPr>
                </a:p>
              </p:txBody>
            </p:sp>
            <p:sp>
              <p:nvSpPr>
                <p:cNvPr id="40040" name="Rectangle 48"/>
                <p:cNvSpPr>
                  <a:spLocks noChangeArrowheads="1"/>
                </p:cNvSpPr>
                <p:nvPr/>
              </p:nvSpPr>
              <p:spPr bwMode="auto">
                <a:xfrm>
                  <a:off x="0" y="998"/>
                  <a:ext cx="519"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8" name="Group 49"/>
              <p:cNvGrpSpPr>
                <a:grpSpLocks/>
              </p:cNvGrpSpPr>
              <p:nvPr/>
            </p:nvGrpSpPr>
            <p:grpSpPr bwMode="auto">
              <a:xfrm>
                <a:off x="519" y="998"/>
                <a:ext cx="639" cy="403"/>
                <a:chOff x="519" y="998"/>
                <a:chExt cx="639" cy="403"/>
              </a:xfrm>
            </p:grpSpPr>
            <p:sp>
              <p:nvSpPr>
                <p:cNvPr id="40037" name="Rectangle 50"/>
                <p:cNvSpPr>
                  <a:spLocks noChangeArrowheads="1"/>
                </p:cNvSpPr>
                <p:nvPr/>
              </p:nvSpPr>
              <p:spPr bwMode="auto">
                <a:xfrm>
                  <a:off x="562" y="998"/>
                  <a:ext cx="55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38" name="Rectangle 51"/>
                <p:cNvSpPr>
                  <a:spLocks noChangeArrowheads="1"/>
                </p:cNvSpPr>
                <p:nvPr/>
              </p:nvSpPr>
              <p:spPr bwMode="auto">
                <a:xfrm>
                  <a:off x="519" y="998"/>
                  <a:ext cx="639"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9" name="Group 52"/>
              <p:cNvGrpSpPr>
                <a:grpSpLocks/>
              </p:cNvGrpSpPr>
              <p:nvPr/>
            </p:nvGrpSpPr>
            <p:grpSpPr bwMode="auto">
              <a:xfrm>
                <a:off x="1158" y="998"/>
                <a:ext cx="639" cy="403"/>
                <a:chOff x="1158" y="998"/>
                <a:chExt cx="639" cy="403"/>
              </a:xfrm>
            </p:grpSpPr>
            <p:sp>
              <p:nvSpPr>
                <p:cNvPr id="40035" name="Rectangle 53"/>
                <p:cNvSpPr>
                  <a:spLocks noChangeArrowheads="1"/>
                </p:cNvSpPr>
                <p:nvPr/>
              </p:nvSpPr>
              <p:spPr bwMode="auto">
                <a:xfrm>
                  <a:off x="1201" y="998"/>
                  <a:ext cx="55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36" name="Rectangle 54"/>
                <p:cNvSpPr>
                  <a:spLocks noChangeArrowheads="1"/>
                </p:cNvSpPr>
                <p:nvPr/>
              </p:nvSpPr>
              <p:spPr bwMode="auto">
                <a:xfrm>
                  <a:off x="1158" y="998"/>
                  <a:ext cx="639"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0" name="Group 55"/>
              <p:cNvGrpSpPr>
                <a:grpSpLocks/>
              </p:cNvGrpSpPr>
              <p:nvPr/>
            </p:nvGrpSpPr>
            <p:grpSpPr bwMode="auto">
              <a:xfrm>
                <a:off x="1797" y="998"/>
                <a:ext cx="639" cy="403"/>
                <a:chOff x="1797" y="998"/>
                <a:chExt cx="639" cy="403"/>
              </a:xfrm>
            </p:grpSpPr>
            <p:sp>
              <p:nvSpPr>
                <p:cNvPr id="40033" name="Rectangle 56"/>
                <p:cNvSpPr>
                  <a:spLocks noChangeArrowheads="1"/>
                </p:cNvSpPr>
                <p:nvPr/>
              </p:nvSpPr>
              <p:spPr bwMode="auto">
                <a:xfrm>
                  <a:off x="1840" y="998"/>
                  <a:ext cx="55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34" name="Rectangle 57"/>
                <p:cNvSpPr>
                  <a:spLocks noChangeArrowheads="1"/>
                </p:cNvSpPr>
                <p:nvPr/>
              </p:nvSpPr>
              <p:spPr bwMode="auto">
                <a:xfrm>
                  <a:off x="1797" y="998"/>
                  <a:ext cx="639"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1" name="Group 58"/>
              <p:cNvGrpSpPr>
                <a:grpSpLocks/>
              </p:cNvGrpSpPr>
              <p:nvPr/>
            </p:nvGrpSpPr>
            <p:grpSpPr bwMode="auto">
              <a:xfrm>
                <a:off x="2436" y="998"/>
                <a:ext cx="639" cy="403"/>
                <a:chOff x="2436" y="998"/>
                <a:chExt cx="639" cy="403"/>
              </a:xfrm>
            </p:grpSpPr>
            <p:sp>
              <p:nvSpPr>
                <p:cNvPr id="40031" name="Rectangle 59"/>
                <p:cNvSpPr>
                  <a:spLocks noChangeArrowheads="1"/>
                </p:cNvSpPr>
                <p:nvPr/>
              </p:nvSpPr>
              <p:spPr bwMode="auto">
                <a:xfrm>
                  <a:off x="2479" y="998"/>
                  <a:ext cx="55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32" name="Rectangle 60"/>
                <p:cNvSpPr>
                  <a:spLocks noChangeArrowheads="1"/>
                </p:cNvSpPr>
                <p:nvPr/>
              </p:nvSpPr>
              <p:spPr bwMode="auto">
                <a:xfrm>
                  <a:off x="2436" y="998"/>
                  <a:ext cx="639"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2" name="Group 61"/>
              <p:cNvGrpSpPr>
                <a:grpSpLocks/>
              </p:cNvGrpSpPr>
              <p:nvPr/>
            </p:nvGrpSpPr>
            <p:grpSpPr bwMode="auto">
              <a:xfrm>
                <a:off x="3075" y="998"/>
                <a:ext cx="639" cy="403"/>
                <a:chOff x="3075" y="998"/>
                <a:chExt cx="639" cy="403"/>
              </a:xfrm>
            </p:grpSpPr>
            <p:sp>
              <p:nvSpPr>
                <p:cNvPr id="40029" name="Rectangle 62"/>
                <p:cNvSpPr>
                  <a:spLocks noChangeArrowheads="1"/>
                </p:cNvSpPr>
                <p:nvPr/>
              </p:nvSpPr>
              <p:spPr bwMode="auto">
                <a:xfrm>
                  <a:off x="3118" y="998"/>
                  <a:ext cx="55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30" name="Rectangle 63"/>
                <p:cNvSpPr>
                  <a:spLocks noChangeArrowheads="1"/>
                </p:cNvSpPr>
                <p:nvPr/>
              </p:nvSpPr>
              <p:spPr bwMode="auto">
                <a:xfrm>
                  <a:off x="3075" y="998"/>
                  <a:ext cx="639"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3" name="Group 64"/>
              <p:cNvGrpSpPr>
                <a:grpSpLocks/>
              </p:cNvGrpSpPr>
              <p:nvPr/>
            </p:nvGrpSpPr>
            <p:grpSpPr bwMode="auto">
              <a:xfrm>
                <a:off x="3714" y="998"/>
                <a:ext cx="639" cy="403"/>
                <a:chOff x="3714" y="998"/>
                <a:chExt cx="639" cy="403"/>
              </a:xfrm>
            </p:grpSpPr>
            <p:sp>
              <p:nvSpPr>
                <p:cNvPr id="40027" name="Rectangle 65"/>
                <p:cNvSpPr>
                  <a:spLocks noChangeArrowheads="1"/>
                </p:cNvSpPr>
                <p:nvPr/>
              </p:nvSpPr>
              <p:spPr bwMode="auto">
                <a:xfrm>
                  <a:off x="3757" y="998"/>
                  <a:ext cx="55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dirty="0">
                      <a:solidFill>
                        <a:srgbClr val="000000"/>
                      </a:solidFill>
                      <a:latin typeface="Comic Sans MS" charset="0"/>
                      <a:cs typeface="Times New Roman" charset="0"/>
                    </a:rPr>
                    <a:t> </a:t>
                  </a:r>
                </a:p>
                <a:p>
                  <a:pPr defTabSz="914400" eaLnBrk="0" hangingPunct="0"/>
                  <a:r>
                    <a:rPr lang="en-US" sz="1200" dirty="0">
                      <a:solidFill>
                        <a:srgbClr val="000000"/>
                      </a:solidFill>
                      <a:latin typeface="Comic Sans MS" charset="0"/>
                      <a:cs typeface="Times New Roman" charset="0"/>
                      <a:sym typeface="Wingdings" charset="0"/>
                    </a:rPr>
                    <a:t></a:t>
                  </a:r>
                  <a:r>
                    <a:rPr lang="en-US" sz="1200" dirty="0">
                      <a:solidFill>
                        <a:srgbClr val="000000"/>
                      </a:solidFill>
                      <a:latin typeface="Comic Sans MS" charset="0"/>
                      <a:cs typeface="Times New Roman" charset="0"/>
                    </a:rPr>
                    <a:t>   </a:t>
                  </a:r>
                  <a:r>
                    <a:rPr lang="en-US" sz="1200" dirty="0">
                      <a:solidFill>
                        <a:srgbClr val="000000"/>
                      </a:solidFill>
                      <a:latin typeface="Comic Sans MS" charset="0"/>
                      <a:cs typeface="Times New Roman" charset="0"/>
                      <a:sym typeface="Wingdings" charset="0"/>
                    </a:rPr>
                    <a:t></a:t>
                  </a:r>
                  <a:r>
                    <a:rPr lang="en-US" sz="1200" dirty="0">
                      <a:solidFill>
                        <a:srgbClr val="000000"/>
                      </a:solidFill>
                      <a:latin typeface="Comic Sans MS" charset="0"/>
                      <a:cs typeface="Times New Roman" charset="0"/>
                    </a:rPr>
                    <a:t>   </a:t>
                  </a:r>
                  <a:r>
                    <a:rPr lang="en-US" sz="1200" dirty="0">
                      <a:solidFill>
                        <a:srgbClr val="000000"/>
                      </a:solidFill>
                      <a:latin typeface="Comic Sans MS" charset="0"/>
                      <a:cs typeface="Times New Roman" charset="0"/>
                      <a:sym typeface="Wingdings" charset="0"/>
                    </a:rPr>
                    <a:t></a:t>
                  </a:r>
                  <a:endParaRPr lang="en-US" sz="1200" dirty="0">
                    <a:solidFill>
                      <a:srgbClr val="000000"/>
                    </a:solidFill>
                    <a:latin typeface="Comic Sans MS" charset="0"/>
                    <a:cs typeface="Times New Roman" charset="0"/>
                  </a:endParaRPr>
                </a:p>
                <a:p>
                  <a:pPr defTabSz="914400" eaLnBrk="0" hangingPunct="0"/>
                  <a:endParaRPr lang="en-US" sz="1200" dirty="0">
                    <a:solidFill>
                      <a:srgbClr val="000000"/>
                    </a:solidFill>
                    <a:latin typeface="Comic Sans MS" charset="0"/>
                    <a:cs typeface="Times New Roman" charset="0"/>
                    <a:sym typeface="Wingdings" charset="0"/>
                  </a:endParaRPr>
                </a:p>
              </p:txBody>
            </p:sp>
            <p:sp>
              <p:nvSpPr>
                <p:cNvPr id="40028" name="Rectangle 66"/>
                <p:cNvSpPr>
                  <a:spLocks noChangeArrowheads="1"/>
                </p:cNvSpPr>
                <p:nvPr/>
              </p:nvSpPr>
              <p:spPr bwMode="auto">
                <a:xfrm>
                  <a:off x="3714" y="998"/>
                  <a:ext cx="639"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4" name="Group 67"/>
              <p:cNvGrpSpPr>
                <a:grpSpLocks/>
              </p:cNvGrpSpPr>
              <p:nvPr/>
            </p:nvGrpSpPr>
            <p:grpSpPr bwMode="auto">
              <a:xfrm>
                <a:off x="0" y="1401"/>
                <a:ext cx="519" cy="403"/>
                <a:chOff x="0" y="1401"/>
                <a:chExt cx="519" cy="403"/>
              </a:xfrm>
            </p:grpSpPr>
            <p:sp>
              <p:nvSpPr>
                <p:cNvPr id="40025" name="Rectangle 68"/>
                <p:cNvSpPr>
                  <a:spLocks noChangeArrowheads="1"/>
                </p:cNvSpPr>
                <p:nvPr/>
              </p:nvSpPr>
              <p:spPr bwMode="auto">
                <a:xfrm>
                  <a:off x="43" y="1401"/>
                  <a:ext cx="43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000">
                      <a:solidFill>
                        <a:srgbClr val="000000"/>
                      </a:solidFill>
                      <a:latin typeface="Comic Sans MS" charset="0"/>
                      <a:cs typeface="Times New Roman" charset="0"/>
                    </a:rPr>
                    <a:t> </a:t>
                  </a:r>
                </a:p>
                <a:p>
                  <a:pPr defTabSz="914400" eaLnBrk="0" hangingPunct="0"/>
                  <a:r>
                    <a:rPr lang="en-US" sz="1000">
                      <a:solidFill>
                        <a:srgbClr val="000000"/>
                      </a:solidFill>
                      <a:latin typeface="Comic Sans MS" charset="0"/>
                      <a:cs typeface="Times New Roman" charset="0"/>
                    </a:rPr>
                    <a:t>Be Responsible</a:t>
                  </a:r>
                </a:p>
              </p:txBody>
            </p:sp>
            <p:sp>
              <p:nvSpPr>
                <p:cNvPr id="40026" name="Rectangle 69"/>
                <p:cNvSpPr>
                  <a:spLocks noChangeArrowheads="1"/>
                </p:cNvSpPr>
                <p:nvPr/>
              </p:nvSpPr>
              <p:spPr bwMode="auto">
                <a:xfrm>
                  <a:off x="0" y="1401"/>
                  <a:ext cx="519"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5" name="Group 70"/>
              <p:cNvGrpSpPr>
                <a:grpSpLocks/>
              </p:cNvGrpSpPr>
              <p:nvPr/>
            </p:nvGrpSpPr>
            <p:grpSpPr bwMode="auto">
              <a:xfrm>
                <a:off x="519" y="1401"/>
                <a:ext cx="639" cy="403"/>
                <a:chOff x="519" y="1401"/>
                <a:chExt cx="639" cy="403"/>
              </a:xfrm>
            </p:grpSpPr>
            <p:sp>
              <p:nvSpPr>
                <p:cNvPr id="40023" name="Rectangle 71"/>
                <p:cNvSpPr>
                  <a:spLocks noChangeArrowheads="1"/>
                </p:cNvSpPr>
                <p:nvPr/>
              </p:nvSpPr>
              <p:spPr bwMode="auto">
                <a:xfrm>
                  <a:off x="562" y="1401"/>
                  <a:ext cx="55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  </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24" name="Rectangle 72"/>
                <p:cNvSpPr>
                  <a:spLocks noChangeArrowheads="1"/>
                </p:cNvSpPr>
                <p:nvPr/>
              </p:nvSpPr>
              <p:spPr bwMode="auto">
                <a:xfrm>
                  <a:off x="519" y="1401"/>
                  <a:ext cx="639"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6" name="Group 73"/>
              <p:cNvGrpSpPr>
                <a:grpSpLocks/>
              </p:cNvGrpSpPr>
              <p:nvPr/>
            </p:nvGrpSpPr>
            <p:grpSpPr bwMode="auto">
              <a:xfrm>
                <a:off x="1158" y="1401"/>
                <a:ext cx="639" cy="403"/>
                <a:chOff x="1158" y="1401"/>
                <a:chExt cx="639" cy="403"/>
              </a:xfrm>
            </p:grpSpPr>
            <p:sp>
              <p:nvSpPr>
                <p:cNvPr id="40021" name="Rectangle 74"/>
                <p:cNvSpPr>
                  <a:spLocks noChangeArrowheads="1"/>
                </p:cNvSpPr>
                <p:nvPr/>
              </p:nvSpPr>
              <p:spPr bwMode="auto">
                <a:xfrm>
                  <a:off x="1201" y="1401"/>
                  <a:ext cx="55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22" name="Rectangle 75"/>
                <p:cNvSpPr>
                  <a:spLocks noChangeArrowheads="1"/>
                </p:cNvSpPr>
                <p:nvPr/>
              </p:nvSpPr>
              <p:spPr bwMode="auto">
                <a:xfrm>
                  <a:off x="1158" y="1401"/>
                  <a:ext cx="639"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7" name="Group 76"/>
              <p:cNvGrpSpPr>
                <a:grpSpLocks/>
              </p:cNvGrpSpPr>
              <p:nvPr/>
            </p:nvGrpSpPr>
            <p:grpSpPr bwMode="auto">
              <a:xfrm>
                <a:off x="1797" y="1401"/>
                <a:ext cx="639" cy="403"/>
                <a:chOff x="1797" y="1401"/>
                <a:chExt cx="639" cy="403"/>
              </a:xfrm>
            </p:grpSpPr>
            <p:sp>
              <p:nvSpPr>
                <p:cNvPr id="40019" name="Rectangle 77"/>
                <p:cNvSpPr>
                  <a:spLocks noChangeArrowheads="1"/>
                </p:cNvSpPr>
                <p:nvPr/>
              </p:nvSpPr>
              <p:spPr bwMode="auto">
                <a:xfrm>
                  <a:off x="1840" y="1401"/>
                  <a:ext cx="55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20" name="Rectangle 78"/>
                <p:cNvSpPr>
                  <a:spLocks noChangeArrowheads="1"/>
                </p:cNvSpPr>
                <p:nvPr/>
              </p:nvSpPr>
              <p:spPr bwMode="auto">
                <a:xfrm>
                  <a:off x="1797" y="1401"/>
                  <a:ext cx="639"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8" name="Group 79"/>
              <p:cNvGrpSpPr>
                <a:grpSpLocks/>
              </p:cNvGrpSpPr>
              <p:nvPr/>
            </p:nvGrpSpPr>
            <p:grpSpPr bwMode="auto">
              <a:xfrm>
                <a:off x="2436" y="1401"/>
                <a:ext cx="639" cy="403"/>
                <a:chOff x="2436" y="1401"/>
                <a:chExt cx="639" cy="403"/>
              </a:xfrm>
            </p:grpSpPr>
            <p:sp>
              <p:nvSpPr>
                <p:cNvPr id="40017" name="Rectangle 80"/>
                <p:cNvSpPr>
                  <a:spLocks noChangeArrowheads="1"/>
                </p:cNvSpPr>
                <p:nvPr/>
              </p:nvSpPr>
              <p:spPr bwMode="auto">
                <a:xfrm>
                  <a:off x="2479" y="1401"/>
                  <a:ext cx="55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dirty="0">
                      <a:solidFill>
                        <a:srgbClr val="000000"/>
                      </a:solidFill>
                      <a:latin typeface="Comic Sans MS" charset="0"/>
                      <a:cs typeface="Times New Roman" charset="0"/>
                    </a:rPr>
                    <a:t> </a:t>
                  </a:r>
                </a:p>
                <a:p>
                  <a:pPr defTabSz="914400" eaLnBrk="0" hangingPunct="0"/>
                  <a:r>
                    <a:rPr lang="en-US" sz="1200" dirty="0">
                      <a:solidFill>
                        <a:srgbClr val="000000"/>
                      </a:solidFill>
                      <a:latin typeface="Comic Sans MS" charset="0"/>
                      <a:cs typeface="Times New Roman" charset="0"/>
                      <a:sym typeface="Wingdings" charset="0"/>
                    </a:rPr>
                    <a:t></a:t>
                  </a:r>
                  <a:r>
                    <a:rPr lang="en-US" sz="1200" dirty="0">
                      <a:solidFill>
                        <a:srgbClr val="000000"/>
                      </a:solidFill>
                      <a:latin typeface="Comic Sans MS" charset="0"/>
                      <a:cs typeface="Times New Roman" charset="0"/>
                    </a:rPr>
                    <a:t>   </a:t>
                  </a:r>
                  <a:r>
                    <a:rPr lang="en-US" sz="1200" dirty="0">
                      <a:solidFill>
                        <a:srgbClr val="000000"/>
                      </a:solidFill>
                      <a:latin typeface="Comic Sans MS" charset="0"/>
                      <a:cs typeface="Times New Roman" charset="0"/>
                      <a:sym typeface="Wingdings" charset="0"/>
                    </a:rPr>
                    <a:t></a:t>
                  </a:r>
                  <a:r>
                    <a:rPr lang="en-US" sz="1200" dirty="0">
                      <a:solidFill>
                        <a:srgbClr val="000000"/>
                      </a:solidFill>
                      <a:latin typeface="Comic Sans MS" charset="0"/>
                      <a:cs typeface="Times New Roman" charset="0"/>
                    </a:rPr>
                    <a:t>   </a:t>
                  </a:r>
                  <a:r>
                    <a:rPr lang="en-US" sz="1200" dirty="0">
                      <a:solidFill>
                        <a:srgbClr val="000000"/>
                      </a:solidFill>
                      <a:latin typeface="Comic Sans MS" charset="0"/>
                      <a:cs typeface="Times New Roman" charset="0"/>
                      <a:sym typeface="Wingdings" charset="0"/>
                    </a:rPr>
                    <a:t></a:t>
                  </a:r>
                  <a:endParaRPr lang="en-US" sz="1200" dirty="0">
                    <a:solidFill>
                      <a:srgbClr val="000000"/>
                    </a:solidFill>
                    <a:latin typeface="Comic Sans MS" charset="0"/>
                    <a:cs typeface="Times New Roman" charset="0"/>
                  </a:endParaRPr>
                </a:p>
                <a:p>
                  <a:pPr defTabSz="914400" eaLnBrk="0" hangingPunct="0"/>
                  <a:endParaRPr lang="en-US" sz="1200" dirty="0">
                    <a:solidFill>
                      <a:srgbClr val="000000"/>
                    </a:solidFill>
                    <a:latin typeface="Comic Sans MS" charset="0"/>
                    <a:cs typeface="Times New Roman" charset="0"/>
                    <a:sym typeface="Wingdings" charset="0"/>
                  </a:endParaRPr>
                </a:p>
              </p:txBody>
            </p:sp>
            <p:sp>
              <p:nvSpPr>
                <p:cNvPr id="40018" name="Rectangle 81"/>
                <p:cNvSpPr>
                  <a:spLocks noChangeArrowheads="1"/>
                </p:cNvSpPr>
                <p:nvPr/>
              </p:nvSpPr>
              <p:spPr bwMode="auto">
                <a:xfrm>
                  <a:off x="2436" y="1401"/>
                  <a:ext cx="639"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9" name="Group 82"/>
              <p:cNvGrpSpPr>
                <a:grpSpLocks/>
              </p:cNvGrpSpPr>
              <p:nvPr/>
            </p:nvGrpSpPr>
            <p:grpSpPr bwMode="auto">
              <a:xfrm>
                <a:off x="3075" y="1401"/>
                <a:ext cx="639" cy="403"/>
                <a:chOff x="3075" y="1401"/>
                <a:chExt cx="639" cy="403"/>
              </a:xfrm>
            </p:grpSpPr>
            <p:sp>
              <p:nvSpPr>
                <p:cNvPr id="40015" name="Rectangle 83"/>
                <p:cNvSpPr>
                  <a:spLocks noChangeArrowheads="1"/>
                </p:cNvSpPr>
                <p:nvPr/>
              </p:nvSpPr>
              <p:spPr bwMode="auto">
                <a:xfrm>
                  <a:off x="3118" y="1401"/>
                  <a:ext cx="55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16" name="Rectangle 84"/>
                <p:cNvSpPr>
                  <a:spLocks noChangeArrowheads="1"/>
                </p:cNvSpPr>
                <p:nvPr/>
              </p:nvSpPr>
              <p:spPr bwMode="auto">
                <a:xfrm>
                  <a:off x="3075" y="1401"/>
                  <a:ext cx="639"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0" name="Group 85"/>
              <p:cNvGrpSpPr>
                <a:grpSpLocks/>
              </p:cNvGrpSpPr>
              <p:nvPr/>
            </p:nvGrpSpPr>
            <p:grpSpPr bwMode="auto">
              <a:xfrm>
                <a:off x="3714" y="1401"/>
                <a:ext cx="639" cy="403"/>
                <a:chOff x="3714" y="1401"/>
                <a:chExt cx="639" cy="403"/>
              </a:xfrm>
            </p:grpSpPr>
            <p:sp>
              <p:nvSpPr>
                <p:cNvPr id="40013" name="Rectangle 86"/>
                <p:cNvSpPr>
                  <a:spLocks noChangeArrowheads="1"/>
                </p:cNvSpPr>
                <p:nvPr/>
              </p:nvSpPr>
              <p:spPr bwMode="auto">
                <a:xfrm>
                  <a:off x="3757" y="1401"/>
                  <a:ext cx="55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14" name="Rectangle 87"/>
                <p:cNvSpPr>
                  <a:spLocks noChangeArrowheads="1"/>
                </p:cNvSpPr>
                <p:nvPr/>
              </p:nvSpPr>
              <p:spPr bwMode="auto">
                <a:xfrm>
                  <a:off x="3714" y="1401"/>
                  <a:ext cx="639"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1" name="Group 88"/>
              <p:cNvGrpSpPr>
                <a:grpSpLocks/>
              </p:cNvGrpSpPr>
              <p:nvPr/>
            </p:nvGrpSpPr>
            <p:grpSpPr bwMode="auto">
              <a:xfrm>
                <a:off x="0" y="1804"/>
                <a:ext cx="519" cy="403"/>
                <a:chOff x="0" y="1804"/>
                <a:chExt cx="519" cy="403"/>
              </a:xfrm>
            </p:grpSpPr>
            <p:sp>
              <p:nvSpPr>
                <p:cNvPr id="40011" name="Rectangle 89"/>
                <p:cNvSpPr>
                  <a:spLocks noChangeArrowheads="1"/>
                </p:cNvSpPr>
                <p:nvPr/>
              </p:nvSpPr>
              <p:spPr bwMode="auto">
                <a:xfrm>
                  <a:off x="43" y="1804"/>
                  <a:ext cx="43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000">
                      <a:solidFill>
                        <a:srgbClr val="000000"/>
                      </a:solidFill>
                      <a:latin typeface="Comic Sans MS" charset="0"/>
                      <a:cs typeface="Times New Roman" charset="0"/>
                    </a:rPr>
                    <a:t>Total Points</a:t>
                  </a:r>
                  <a:endParaRPr lang="en-US" sz="1200">
                    <a:solidFill>
                      <a:srgbClr val="000000"/>
                    </a:solidFill>
                    <a:latin typeface="Comic Sans MS" charset="0"/>
                    <a:cs typeface="Times New Roman" charset="0"/>
                  </a:endParaRPr>
                </a:p>
                <a:p>
                  <a:pPr defTabSz="914400" eaLnBrk="0" hangingPunct="0"/>
                  <a:endParaRPr lang="en-US" sz="2400">
                    <a:solidFill>
                      <a:srgbClr val="000000"/>
                    </a:solidFill>
                    <a:latin typeface="Comic Sans MS" charset="0"/>
                    <a:cs typeface="Times New Roman" charset="0"/>
                  </a:endParaRPr>
                </a:p>
              </p:txBody>
            </p:sp>
            <p:sp>
              <p:nvSpPr>
                <p:cNvPr id="40012" name="Rectangle 90"/>
                <p:cNvSpPr>
                  <a:spLocks noChangeArrowheads="1"/>
                </p:cNvSpPr>
                <p:nvPr/>
              </p:nvSpPr>
              <p:spPr bwMode="auto">
                <a:xfrm>
                  <a:off x="0" y="1804"/>
                  <a:ext cx="519"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2" name="Group 91"/>
              <p:cNvGrpSpPr>
                <a:grpSpLocks/>
              </p:cNvGrpSpPr>
              <p:nvPr/>
            </p:nvGrpSpPr>
            <p:grpSpPr bwMode="auto">
              <a:xfrm>
                <a:off x="519" y="1804"/>
                <a:ext cx="639" cy="403"/>
                <a:chOff x="519" y="1804"/>
                <a:chExt cx="639" cy="403"/>
              </a:xfrm>
            </p:grpSpPr>
            <p:sp>
              <p:nvSpPr>
                <p:cNvPr id="40009" name="Rectangle 92"/>
                <p:cNvSpPr>
                  <a:spLocks noChangeArrowheads="1"/>
                </p:cNvSpPr>
                <p:nvPr/>
              </p:nvSpPr>
              <p:spPr bwMode="auto">
                <a:xfrm>
                  <a:off x="562" y="1804"/>
                  <a:ext cx="55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10" name="Rectangle 93"/>
                <p:cNvSpPr>
                  <a:spLocks noChangeArrowheads="1"/>
                </p:cNvSpPr>
                <p:nvPr/>
              </p:nvSpPr>
              <p:spPr bwMode="auto">
                <a:xfrm>
                  <a:off x="519" y="1804"/>
                  <a:ext cx="639"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3" name="Group 94"/>
              <p:cNvGrpSpPr>
                <a:grpSpLocks/>
              </p:cNvGrpSpPr>
              <p:nvPr/>
            </p:nvGrpSpPr>
            <p:grpSpPr bwMode="auto">
              <a:xfrm>
                <a:off x="1158" y="1804"/>
                <a:ext cx="639" cy="403"/>
                <a:chOff x="1158" y="1804"/>
                <a:chExt cx="639" cy="403"/>
              </a:xfrm>
            </p:grpSpPr>
            <p:sp>
              <p:nvSpPr>
                <p:cNvPr id="40007" name="Rectangle 95"/>
                <p:cNvSpPr>
                  <a:spLocks noChangeArrowheads="1"/>
                </p:cNvSpPr>
                <p:nvPr/>
              </p:nvSpPr>
              <p:spPr bwMode="auto">
                <a:xfrm>
                  <a:off x="1201" y="1804"/>
                  <a:ext cx="55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08" name="Rectangle 96"/>
                <p:cNvSpPr>
                  <a:spLocks noChangeArrowheads="1"/>
                </p:cNvSpPr>
                <p:nvPr/>
              </p:nvSpPr>
              <p:spPr bwMode="auto">
                <a:xfrm>
                  <a:off x="1158" y="1804"/>
                  <a:ext cx="639"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4" name="Group 97"/>
              <p:cNvGrpSpPr>
                <a:grpSpLocks/>
              </p:cNvGrpSpPr>
              <p:nvPr/>
            </p:nvGrpSpPr>
            <p:grpSpPr bwMode="auto">
              <a:xfrm>
                <a:off x="1797" y="1804"/>
                <a:ext cx="639" cy="403"/>
                <a:chOff x="1797" y="1804"/>
                <a:chExt cx="639" cy="403"/>
              </a:xfrm>
            </p:grpSpPr>
            <p:sp>
              <p:nvSpPr>
                <p:cNvPr id="40005" name="Rectangle 98"/>
                <p:cNvSpPr>
                  <a:spLocks noChangeArrowheads="1"/>
                </p:cNvSpPr>
                <p:nvPr/>
              </p:nvSpPr>
              <p:spPr bwMode="auto">
                <a:xfrm>
                  <a:off x="1840" y="1804"/>
                  <a:ext cx="55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06" name="Rectangle 99"/>
                <p:cNvSpPr>
                  <a:spLocks noChangeArrowheads="1"/>
                </p:cNvSpPr>
                <p:nvPr/>
              </p:nvSpPr>
              <p:spPr bwMode="auto">
                <a:xfrm>
                  <a:off x="1797" y="1804"/>
                  <a:ext cx="639"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5" name="Group 100"/>
              <p:cNvGrpSpPr>
                <a:grpSpLocks/>
              </p:cNvGrpSpPr>
              <p:nvPr/>
            </p:nvGrpSpPr>
            <p:grpSpPr bwMode="auto">
              <a:xfrm>
                <a:off x="2436" y="1804"/>
                <a:ext cx="639" cy="403"/>
                <a:chOff x="2436" y="1804"/>
                <a:chExt cx="639" cy="403"/>
              </a:xfrm>
            </p:grpSpPr>
            <p:sp>
              <p:nvSpPr>
                <p:cNvPr id="40003" name="Rectangle 101"/>
                <p:cNvSpPr>
                  <a:spLocks noChangeArrowheads="1"/>
                </p:cNvSpPr>
                <p:nvPr/>
              </p:nvSpPr>
              <p:spPr bwMode="auto">
                <a:xfrm>
                  <a:off x="2479" y="1804"/>
                  <a:ext cx="55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04" name="Rectangle 102"/>
                <p:cNvSpPr>
                  <a:spLocks noChangeArrowheads="1"/>
                </p:cNvSpPr>
                <p:nvPr/>
              </p:nvSpPr>
              <p:spPr bwMode="auto">
                <a:xfrm>
                  <a:off x="2436" y="1804"/>
                  <a:ext cx="639"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6" name="Group 103"/>
              <p:cNvGrpSpPr>
                <a:grpSpLocks/>
              </p:cNvGrpSpPr>
              <p:nvPr/>
            </p:nvGrpSpPr>
            <p:grpSpPr bwMode="auto">
              <a:xfrm>
                <a:off x="3075" y="1804"/>
                <a:ext cx="639" cy="403"/>
                <a:chOff x="3075" y="1804"/>
                <a:chExt cx="639" cy="403"/>
              </a:xfrm>
            </p:grpSpPr>
            <p:sp>
              <p:nvSpPr>
                <p:cNvPr id="40001" name="Rectangle 104"/>
                <p:cNvSpPr>
                  <a:spLocks noChangeArrowheads="1"/>
                </p:cNvSpPr>
                <p:nvPr/>
              </p:nvSpPr>
              <p:spPr bwMode="auto">
                <a:xfrm>
                  <a:off x="3118" y="1804"/>
                  <a:ext cx="55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02" name="Rectangle 105"/>
                <p:cNvSpPr>
                  <a:spLocks noChangeArrowheads="1"/>
                </p:cNvSpPr>
                <p:nvPr/>
              </p:nvSpPr>
              <p:spPr bwMode="auto">
                <a:xfrm>
                  <a:off x="3075" y="1804"/>
                  <a:ext cx="639"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7" name="Group 106"/>
              <p:cNvGrpSpPr>
                <a:grpSpLocks/>
              </p:cNvGrpSpPr>
              <p:nvPr/>
            </p:nvGrpSpPr>
            <p:grpSpPr bwMode="auto">
              <a:xfrm>
                <a:off x="3714" y="1804"/>
                <a:ext cx="639" cy="403"/>
                <a:chOff x="3714" y="1804"/>
                <a:chExt cx="639" cy="403"/>
              </a:xfrm>
            </p:grpSpPr>
            <p:sp>
              <p:nvSpPr>
                <p:cNvPr id="39999" name="Rectangle 107"/>
                <p:cNvSpPr>
                  <a:spLocks noChangeArrowheads="1"/>
                </p:cNvSpPr>
                <p:nvPr/>
              </p:nvSpPr>
              <p:spPr bwMode="auto">
                <a:xfrm>
                  <a:off x="3757" y="1804"/>
                  <a:ext cx="55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00" name="Rectangle 108"/>
                <p:cNvSpPr>
                  <a:spLocks noChangeArrowheads="1"/>
                </p:cNvSpPr>
                <p:nvPr/>
              </p:nvSpPr>
              <p:spPr bwMode="auto">
                <a:xfrm>
                  <a:off x="3714" y="1804"/>
                  <a:ext cx="639"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8" name="Group 109"/>
              <p:cNvGrpSpPr>
                <a:grpSpLocks/>
              </p:cNvGrpSpPr>
              <p:nvPr/>
            </p:nvGrpSpPr>
            <p:grpSpPr bwMode="auto">
              <a:xfrm>
                <a:off x="0" y="2207"/>
                <a:ext cx="519" cy="480"/>
                <a:chOff x="0" y="2207"/>
                <a:chExt cx="519" cy="480"/>
              </a:xfrm>
            </p:grpSpPr>
            <p:sp>
              <p:nvSpPr>
                <p:cNvPr id="39997" name="Rectangle 110"/>
                <p:cNvSpPr>
                  <a:spLocks noChangeArrowheads="1"/>
                </p:cNvSpPr>
                <p:nvPr/>
              </p:nvSpPr>
              <p:spPr bwMode="auto">
                <a:xfrm>
                  <a:off x="43" y="2207"/>
                  <a:ext cx="43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000" dirty="0">
                      <a:solidFill>
                        <a:srgbClr val="000000"/>
                      </a:solidFill>
                      <a:latin typeface="Comic Sans MS" charset="0"/>
                      <a:cs typeface="Times New Roman" charset="0"/>
                    </a:rPr>
                    <a:t>Teacher Initials</a:t>
                  </a:r>
                  <a:endParaRPr lang="en-US" sz="1200" dirty="0">
                    <a:solidFill>
                      <a:srgbClr val="000000"/>
                    </a:solidFill>
                    <a:latin typeface="Comic Sans MS" charset="0"/>
                    <a:cs typeface="Times New Roman" charset="0"/>
                  </a:endParaRPr>
                </a:p>
                <a:p>
                  <a:pPr defTabSz="914400" eaLnBrk="0" hangingPunct="0"/>
                  <a:endParaRPr lang="en-US" sz="2400" dirty="0">
                    <a:solidFill>
                      <a:srgbClr val="000000"/>
                    </a:solidFill>
                    <a:latin typeface="Comic Sans MS" charset="0"/>
                    <a:cs typeface="Times New Roman" charset="0"/>
                  </a:endParaRPr>
                </a:p>
              </p:txBody>
            </p:sp>
            <p:sp>
              <p:nvSpPr>
                <p:cNvPr id="39998" name="Rectangle 111"/>
                <p:cNvSpPr>
                  <a:spLocks noChangeArrowheads="1"/>
                </p:cNvSpPr>
                <p:nvPr/>
              </p:nvSpPr>
              <p:spPr bwMode="auto">
                <a:xfrm>
                  <a:off x="0" y="2207"/>
                  <a:ext cx="51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9" name="Group 112"/>
              <p:cNvGrpSpPr>
                <a:grpSpLocks/>
              </p:cNvGrpSpPr>
              <p:nvPr/>
            </p:nvGrpSpPr>
            <p:grpSpPr bwMode="auto">
              <a:xfrm>
                <a:off x="519" y="2207"/>
                <a:ext cx="639" cy="480"/>
                <a:chOff x="519" y="2207"/>
                <a:chExt cx="639" cy="480"/>
              </a:xfrm>
            </p:grpSpPr>
            <p:sp>
              <p:nvSpPr>
                <p:cNvPr id="39995" name="Rectangle 113"/>
                <p:cNvSpPr>
                  <a:spLocks noChangeArrowheads="1"/>
                </p:cNvSpPr>
                <p:nvPr/>
              </p:nvSpPr>
              <p:spPr bwMode="auto">
                <a:xfrm>
                  <a:off x="562" y="2207"/>
                  <a:ext cx="55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39996" name="Rectangle 114"/>
                <p:cNvSpPr>
                  <a:spLocks noChangeArrowheads="1"/>
                </p:cNvSpPr>
                <p:nvPr/>
              </p:nvSpPr>
              <p:spPr bwMode="auto">
                <a:xfrm>
                  <a:off x="519" y="2207"/>
                  <a:ext cx="63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80" name="Group 115"/>
              <p:cNvGrpSpPr>
                <a:grpSpLocks/>
              </p:cNvGrpSpPr>
              <p:nvPr/>
            </p:nvGrpSpPr>
            <p:grpSpPr bwMode="auto">
              <a:xfrm>
                <a:off x="1158" y="2207"/>
                <a:ext cx="639" cy="480"/>
                <a:chOff x="1158" y="2207"/>
                <a:chExt cx="639" cy="480"/>
              </a:xfrm>
            </p:grpSpPr>
            <p:sp>
              <p:nvSpPr>
                <p:cNvPr id="39993" name="Rectangle 116"/>
                <p:cNvSpPr>
                  <a:spLocks noChangeArrowheads="1"/>
                </p:cNvSpPr>
                <p:nvPr/>
              </p:nvSpPr>
              <p:spPr bwMode="auto">
                <a:xfrm>
                  <a:off x="1201" y="2207"/>
                  <a:ext cx="55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39994" name="Rectangle 117"/>
                <p:cNvSpPr>
                  <a:spLocks noChangeArrowheads="1"/>
                </p:cNvSpPr>
                <p:nvPr/>
              </p:nvSpPr>
              <p:spPr bwMode="auto">
                <a:xfrm>
                  <a:off x="1158" y="2207"/>
                  <a:ext cx="63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81" name="Group 118"/>
              <p:cNvGrpSpPr>
                <a:grpSpLocks/>
              </p:cNvGrpSpPr>
              <p:nvPr/>
            </p:nvGrpSpPr>
            <p:grpSpPr bwMode="auto">
              <a:xfrm>
                <a:off x="1797" y="2207"/>
                <a:ext cx="639" cy="480"/>
                <a:chOff x="1797" y="2207"/>
                <a:chExt cx="639" cy="480"/>
              </a:xfrm>
            </p:grpSpPr>
            <p:sp>
              <p:nvSpPr>
                <p:cNvPr id="39991" name="Rectangle 119"/>
                <p:cNvSpPr>
                  <a:spLocks noChangeArrowheads="1"/>
                </p:cNvSpPr>
                <p:nvPr/>
              </p:nvSpPr>
              <p:spPr bwMode="auto">
                <a:xfrm>
                  <a:off x="1840" y="2207"/>
                  <a:ext cx="55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39992" name="Rectangle 120"/>
                <p:cNvSpPr>
                  <a:spLocks noChangeArrowheads="1"/>
                </p:cNvSpPr>
                <p:nvPr/>
              </p:nvSpPr>
              <p:spPr bwMode="auto">
                <a:xfrm>
                  <a:off x="1797" y="2207"/>
                  <a:ext cx="63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82" name="Group 121"/>
              <p:cNvGrpSpPr>
                <a:grpSpLocks/>
              </p:cNvGrpSpPr>
              <p:nvPr/>
            </p:nvGrpSpPr>
            <p:grpSpPr bwMode="auto">
              <a:xfrm>
                <a:off x="2436" y="2207"/>
                <a:ext cx="639" cy="480"/>
                <a:chOff x="2436" y="2207"/>
                <a:chExt cx="639" cy="480"/>
              </a:xfrm>
            </p:grpSpPr>
            <p:sp>
              <p:nvSpPr>
                <p:cNvPr id="39989" name="Rectangle 122"/>
                <p:cNvSpPr>
                  <a:spLocks noChangeArrowheads="1"/>
                </p:cNvSpPr>
                <p:nvPr/>
              </p:nvSpPr>
              <p:spPr bwMode="auto">
                <a:xfrm>
                  <a:off x="2479" y="2207"/>
                  <a:ext cx="55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39990" name="Rectangle 123"/>
                <p:cNvSpPr>
                  <a:spLocks noChangeArrowheads="1"/>
                </p:cNvSpPr>
                <p:nvPr/>
              </p:nvSpPr>
              <p:spPr bwMode="auto">
                <a:xfrm>
                  <a:off x="2436" y="2207"/>
                  <a:ext cx="63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83" name="Group 124"/>
              <p:cNvGrpSpPr>
                <a:grpSpLocks/>
              </p:cNvGrpSpPr>
              <p:nvPr/>
            </p:nvGrpSpPr>
            <p:grpSpPr bwMode="auto">
              <a:xfrm>
                <a:off x="3075" y="2207"/>
                <a:ext cx="639" cy="480"/>
                <a:chOff x="3075" y="2207"/>
                <a:chExt cx="639" cy="480"/>
              </a:xfrm>
            </p:grpSpPr>
            <p:sp>
              <p:nvSpPr>
                <p:cNvPr id="39987" name="Rectangle 125"/>
                <p:cNvSpPr>
                  <a:spLocks noChangeArrowheads="1"/>
                </p:cNvSpPr>
                <p:nvPr/>
              </p:nvSpPr>
              <p:spPr bwMode="auto">
                <a:xfrm>
                  <a:off x="3118" y="2207"/>
                  <a:ext cx="55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39988" name="Rectangle 126"/>
                <p:cNvSpPr>
                  <a:spLocks noChangeArrowheads="1"/>
                </p:cNvSpPr>
                <p:nvPr/>
              </p:nvSpPr>
              <p:spPr bwMode="auto">
                <a:xfrm>
                  <a:off x="3075" y="2207"/>
                  <a:ext cx="63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84" name="Group 127"/>
              <p:cNvGrpSpPr>
                <a:grpSpLocks/>
              </p:cNvGrpSpPr>
              <p:nvPr/>
            </p:nvGrpSpPr>
            <p:grpSpPr bwMode="auto">
              <a:xfrm>
                <a:off x="3714" y="2207"/>
                <a:ext cx="639" cy="480"/>
                <a:chOff x="3714" y="2207"/>
                <a:chExt cx="639" cy="480"/>
              </a:xfrm>
            </p:grpSpPr>
            <p:sp>
              <p:nvSpPr>
                <p:cNvPr id="39985" name="Rectangle 128"/>
                <p:cNvSpPr>
                  <a:spLocks noChangeArrowheads="1"/>
                </p:cNvSpPr>
                <p:nvPr/>
              </p:nvSpPr>
              <p:spPr bwMode="auto">
                <a:xfrm>
                  <a:off x="3757" y="2207"/>
                  <a:ext cx="55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39986" name="Rectangle 129"/>
                <p:cNvSpPr>
                  <a:spLocks noChangeArrowheads="1"/>
                </p:cNvSpPr>
                <p:nvPr/>
              </p:nvSpPr>
              <p:spPr bwMode="auto">
                <a:xfrm>
                  <a:off x="3714" y="2207"/>
                  <a:ext cx="63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grpSp>
        <p:sp>
          <p:nvSpPr>
            <p:cNvPr id="39942" name="Rectangle 130"/>
            <p:cNvSpPr>
              <a:spLocks noChangeArrowheads="1"/>
            </p:cNvSpPr>
            <p:nvPr/>
          </p:nvSpPr>
          <p:spPr bwMode="auto">
            <a:xfrm>
              <a:off x="-3" y="-3"/>
              <a:ext cx="4359" cy="2693"/>
            </a:xfrm>
            <a:prstGeom prst="rect">
              <a:avLst/>
            </a:prstGeom>
            <a:noFill/>
            <a:ln w="9525">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a:endParaRPr lang="en-US">
                <a:solidFill>
                  <a:srgbClr val="000000"/>
                </a:solidFill>
                <a:cs typeface="ＭＳ Ｐゴシック" charset="0"/>
              </a:endParaRPr>
            </a:p>
          </p:txBody>
        </p:sp>
      </p:grpSp>
      <p:sp>
        <p:nvSpPr>
          <p:cNvPr id="39939" name="Rectangle 131"/>
          <p:cNvSpPr>
            <a:spLocks noChangeArrowheads="1"/>
          </p:cNvSpPr>
          <p:nvPr/>
        </p:nvSpPr>
        <p:spPr bwMode="auto">
          <a:xfrm>
            <a:off x="714722" y="5638800"/>
            <a:ext cx="84613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914400"/>
            <a:r>
              <a:rPr lang="en-US" sz="1200" dirty="0">
                <a:solidFill>
                  <a:srgbClr val="000000"/>
                </a:solidFill>
                <a:latin typeface="Comic Sans MS" charset="0"/>
                <a:cs typeface="Times New Roman" charset="0"/>
              </a:rPr>
              <a:t> </a:t>
            </a:r>
          </a:p>
          <a:p>
            <a:pPr defTabSz="914400" eaLnBrk="0" hangingPunct="0"/>
            <a:r>
              <a:rPr lang="en-US" sz="1200" dirty="0">
                <a:solidFill>
                  <a:srgbClr val="000000"/>
                </a:solidFill>
                <a:latin typeface="Comic Sans MS" charset="0"/>
                <a:cs typeface="Times New Roman" charset="0"/>
              </a:rPr>
              <a:t>Daily Goal _____/______			Daily Score _____/_____</a:t>
            </a:r>
          </a:p>
          <a:p>
            <a:pPr defTabSz="914400" eaLnBrk="0" hangingPunct="0"/>
            <a:r>
              <a:rPr lang="en-US" sz="1200" dirty="0">
                <a:solidFill>
                  <a:srgbClr val="000000"/>
                </a:solidFill>
                <a:latin typeface="Comic Sans MS" charset="0"/>
                <a:cs typeface="Times New Roman" charset="0"/>
              </a:rPr>
              <a:t> </a:t>
            </a:r>
          </a:p>
        </p:txBody>
      </p:sp>
      <p:sp>
        <p:nvSpPr>
          <p:cNvPr id="39940" name="TextBox 131"/>
          <p:cNvSpPr txBox="1">
            <a:spLocks noChangeArrowheads="1"/>
          </p:cNvSpPr>
          <p:nvPr/>
        </p:nvSpPr>
        <p:spPr bwMode="auto">
          <a:xfrm>
            <a:off x="685800" y="6477000"/>
            <a:ext cx="1676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dirty="0">
                <a:solidFill>
                  <a:srgbClr val="000000"/>
                </a:solidFill>
                <a:cs typeface="ＭＳ Ｐゴシック" charset="0"/>
              </a:rPr>
              <a:t>Illinois PBIS Network</a:t>
            </a:r>
          </a:p>
        </p:txBody>
      </p:sp>
      <p:sp>
        <p:nvSpPr>
          <p:cNvPr id="134" name="Rectangle 11"/>
          <p:cNvSpPr>
            <a:spLocks noChangeArrowheads="1"/>
          </p:cNvSpPr>
          <p:nvPr/>
        </p:nvSpPr>
        <p:spPr bwMode="auto">
          <a:xfrm>
            <a:off x="533400" y="105505"/>
            <a:ext cx="808355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defTabSz="914400"/>
            <a:r>
              <a:rPr lang="en-US" sz="3600" b="1" dirty="0" smtClean="0">
                <a:solidFill>
                  <a:srgbClr val="3A54A5"/>
                </a:solidFill>
                <a:latin typeface="Trebuchet MS" panose="020B0603020202020204" pitchFamily="34" charset="0"/>
                <a:cs typeface="Times New Roman" charset="0"/>
              </a:rPr>
              <a:t>Example 3:</a:t>
            </a:r>
          </a:p>
          <a:p>
            <a:pPr algn="ctr" defTabSz="914400"/>
            <a:r>
              <a:rPr lang="en-US" sz="3600" dirty="0" smtClean="0">
                <a:solidFill>
                  <a:srgbClr val="3A54A5"/>
                </a:solidFill>
                <a:latin typeface="Trebuchet MS" panose="020B0603020202020204" pitchFamily="34" charset="0"/>
                <a:cs typeface="Times New Roman" charset="0"/>
              </a:rPr>
              <a:t>An Elementary School Progress Report</a:t>
            </a:r>
          </a:p>
        </p:txBody>
      </p:sp>
    </p:spTree>
    <p:extLst>
      <p:ext uri="{BB962C8B-B14F-4D97-AF65-F5344CB8AC3E}">
        <p14:creationId xmlns:p14="http://schemas.microsoft.com/office/powerpoint/2010/main" val="1976832245"/>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lstStyle/>
          <a:p>
            <a:pPr eaLnBrk="1" fontAlgn="auto" hangingPunct="1">
              <a:spcAft>
                <a:spcPts val="0"/>
              </a:spcAft>
              <a:defRPr/>
            </a:pPr>
            <a:r>
              <a:rPr lang="en-US" sz="3600" dirty="0" smtClean="0">
                <a:latin typeface="Trebuchet MS" panose="020B0603020202020204" pitchFamily="34" charset="0"/>
              </a:rPr>
              <a:t>CICO </a:t>
            </a:r>
            <a:r>
              <a:rPr lang="en-US" sz="3600" b="1" u="sng" dirty="0" smtClean="0">
                <a:latin typeface="Trebuchet MS" panose="020B0603020202020204" pitchFamily="34" charset="0"/>
              </a:rPr>
              <a:t>Problem-solving </a:t>
            </a:r>
            <a:r>
              <a:rPr lang="en-US" sz="3600" dirty="0">
                <a:latin typeface="Trebuchet MS" panose="020B0603020202020204" pitchFamily="34" charset="0"/>
              </a:rPr>
              <a:t>C</a:t>
            </a:r>
            <a:r>
              <a:rPr lang="en-US" sz="3600" dirty="0" smtClean="0">
                <a:latin typeface="Trebuchet MS" panose="020B0603020202020204" pitchFamily="34" charset="0"/>
              </a:rPr>
              <a:t>onversation Questions:</a:t>
            </a:r>
            <a:endParaRPr lang="en-US" sz="3600" dirty="0">
              <a:latin typeface="Trebuchet MS" panose="020B0603020202020204" pitchFamily="34" charset="0"/>
            </a:endParaRPr>
          </a:p>
        </p:txBody>
      </p:sp>
      <p:sp>
        <p:nvSpPr>
          <p:cNvPr id="64515" name="Content Placeholder 2"/>
          <p:cNvSpPr>
            <a:spLocks noGrp="1"/>
          </p:cNvSpPr>
          <p:nvPr>
            <p:ph idx="1"/>
          </p:nvPr>
        </p:nvSpPr>
        <p:spPr>
          <a:xfrm>
            <a:off x="990600" y="1752600"/>
            <a:ext cx="6858000" cy="4800600"/>
          </a:xfrm>
        </p:spPr>
        <p:txBody>
          <a:bodyPr>
            <a:normAutofit/>
          </a:bodyPr>
          <a:lstStyle/>
          <a:p>
            <a:pPr eaLnBrk="1" hangingPunct="1"/>
            <a:r>
              <a:rPr lang="en-US" sz="2800" b="1" dirty="0">
                <a:cs typeface="Trebuchet MS"/>
              </a:rPr>
              <a:t>If Johnny is not responding to CICO…</a:t>
            </a:r>
          </a:p>
          <a:p>
            <a:pPr lvl="1" eaLnBrk="1" hangingPunct="1"/>
            <a:r>
              <a:rPr lang="en-US" dirty="0">
                <a:cs typeface="Trebuchet MS"/>
              </a:rPr>
              <a:t>Does Johnny like his mentor?</a:t>
            </a:r>
          </a:p>
          <a:p>
            <a:pPr lvl="1" eaLnBrk="1" hangingPunct="1"/>
            <a:r>
              <a:rPr lang="en-US" dirty="0">
                <a:cs typeface="Trebuchet MS"/>
              </a:rPr>
              <a:t>Can we add an individual feature to support Johnny?</a:t>
            </a:r>
          </a:p>
          <a:p>
            <a:pPr lvl="1" eaLnBrk="1" hangingPunct="1"/>
            <a:r>
              <a:rPr lang="en-US" dirty="0">
                <a:cs typeface="Trebuchet MS"/>
              </a:rPr>
              <a:t>Could his behavior have an escape function</a:t>
            </a:r>
            <a:r>
              <a:rPr lang="en-US" dirty="0" smtClean="0">
                <a:cs typeface="Trebuchet MS"/>
              </a:rPr>
              <a:t>?</a:t>
            </a:r>
          </a:p>
          <a:p>
            <a:pPr lvl="1" eaLnBrk="1" hangingPunct="1"/>
            <a:r>
              <a:rPr lang="en-US" dirty="0" smtClean="0">
                <a:cs typeface="Trebuchet MS"/>
              </a:rPr>
              <a:t>Does he need more academic supports?</a:t>
            </a:r>
          </a:p>
          <a:p>
            <a:pPr lvl="1" eaLnBrk="1" hangingPunct="1"/>
            <a:r>
              <a:rPr lang="en-US" dirty="0" smtClean="0">
                <a:cs typeface="Trebuchet MS"/>
              </a:rPr>
              <a:t>Is our CICO tool meaningful to Johnny?</a:t>
            </a:r>
            <a:endParaRPr lang="en-US" dirty="0">
              <a:cs typeface="Trebuchet MS"/>
            </a:endParaRPr>
          </a:p>
          <a:p>
            <a:pPr eaLnBrk="1" hangingPunct="1"/>
            <a:endParaRPr lang="en-US" dirty="0">
              <a:cs typeface="Trebuchet MS"/>
            </a:endParaRPr>
          </a:p>
          <a:p>
            <a:pPr eaLnBrk="1" hangingPunct="1"/>
            <a:r>
              <a:rPr lang="en-US" sz="2800" b="1" dirty="0">
                <a:cs typeface="Trebuchet MS"/>
              </a:rPr>
              <a:t>If Johnny is responding to CICO…</a:t>
            </a:r>
          </a:p>
          <a:p>
            <a:pPr lvl="1" eaLnBrk="1" hangingPunct="1"/>
            <a:r>
              <a:rPr lang="en-US" dirty="0">
                <a:cs typeface="Trebuchet MS"/>
              </a:rPr>
              <a:t>What is the exit requirement?</a:t>
            </a:r>
          </a:p>
          <a:p>
            <a:pPr lvl="1" eaLnBrk="1" hangingPunct="1"/>
            <a:r>
              <a:rPr lang="en-US" dirty="0">
                <a:cs typeface="Trebuchet MS"/>
              </a:rPr>
              <a:t>Can we build in a self-monitoring piece?</a:t>
            </a:r>
          </a:p>
        </p:txBody>
      </p:sp>
      <p:grpSp>
        <p:nvGrpSpPr>
          <p:cNvPr id="4" name="Group 3"/>
          <p:cNvGrpSpPr/>
          <p:nvPr/>
        </p:nvGrpSpPr>
        <p:grpSpPr>
          <a:xfrm>
            <a:off x="7391400" y="4953000"/>
            <a:ext cx="1457554" cy="1558120"/>
            <a:chOff x="4206995" y="452319"/>
            <a:chExt cx="1389302" cy="1653490"/>
          </a:xfrm>
        </p:grpSpPr>
        <p:sp>
          <p:nvSpPr>
            <p:cNvPr id="5" name="Freeform 4"/>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14857674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type="chart" idx="1"/>
            <p:extLst>
              <p:ext uri="{D42A27DB-BD31-4B8C-83A1-F6EECF244321}">
                <p14:modId xmlns:p14="http://schemas.microsoft.com/office/powerpoint/2010/main" val="1738744199"/>
              </p:ext>
            </p:extLst>
          </p:nvPr>
        </p:nvGraphicFramePr>
        <p:xfrm>
          <a:off x="0" y="1219200"/>
          <a:ext cx="8456612" cy="4904288"/>
        </p:xfrm>
        <a:graphic>
          <a:graphicData uri="http://schemas.openxmlformats.org/drawingml/2006/chart">
            <c:chart xmlns:c="http://schemas.openxmlformats.org/drawingml/2006/chart" xmlns:r="http://schemas.openxmlformats.org/officeDocument/2006/relationships" r:id="rId3"/>
          </a:graphicData>
        </a:graphic>
      </p:graphicFrame>
      <p:sp>
        <p:nvSpPr>
          <p:cNvPr id="43011" name="Rectangle 3"/>
          <p:cNvSpPr>
            <a:spLocks noChangeArrowheads="1"/>
          </p:cNvSpPr>
          <p:nvPr/>
        </p:nvSpPr>
        <p:spPr bwMode="auto">
          <a:xfrm>
            <a:off x="228600" y="0"/>
            <a:ext cx="82296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fontAlgn="base">
              <a:spcBef>
                <a:spcPct val="0"/>
              </a:spcBef>
              <a:spcAft>
                <a:spcPct val="0"/>
              </a:spcAft>
            </a:pPr>
            <a:r>
              <a:rPr lang="en-US" sz="3600" b="1" dirty="0">
                <a:solidFill>
                  <a:srgbClr val="465E9C"/>
                </a:solidFill>
                <a:latin typeface="Trebuchet MS"/>
                <a:ea typeface="ＭＳ Ｐゴシック" charset="0"/>
                <a:cs typeface="Trebuchet MS"/>
              </a:rPr>
              <a:t>DPR data used for decision-making</a:t>
            </a:r>
          </a:p>
        </p:txBody>
      </p:sp>
    </p:spTree>
    <p:extLst>
      <p:ext uri="{BB962C8B-B14F-4D97-AF65-F5344CB8AC3E}">
        <p14:creationId xmlns:p14="http://schemas.microsoft.com/office/powerpoint/2010/main" val="3477041657"/>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pPr eaLnBrk="1" hangingPunct="1">
              <a:defRPr/>
            </a:pPr>
            <a:r>
              <a:rPr lang="en-US" sz="3600" dirty="0">
                <a:latin typeface="Trebuchet MS" charset="0"/>
                <a:cs typeface="+mj-cs"/>
              </a:rPr>
              <a:t>Example of update to families </a:t>
            </a:r>
            <a:br>
              <a:rPr lang="en-US" sz="3600" dirty="0">
                <a:latin typeface="Trebuchet MS" charset="0"/>
                <a:cs typeface="+mj-cs"/>
              </a:rPr>
            </a:br>
            <a:r>
              <a:rPr lang="en-US" sz="3600" dirty="0">
                <a:latin typeface="Trebuchet MS" charset="0"/>
                <a:cs typeface="+mj-cs"/>
              </a:rPr>
              <a:t>of </a:t>
            </a:r>
            <a:r>
              <a:rPr lang="en-US" sz="3600" dirty="0" smtClean="0">
                <a:latin typeface="Trebuchet MS" charset="0"/>
                <a:cs typeface="+mj-cs"/>
              </a:rPr>
              <a:t>kids participating</a:t>
            </a:r>
            <a:endParaRPr lang="en-US" sz="3600" dirty="0">
              <a:latin typeface="Trebuchet MS" charset="0"/>
              <a:cs typeface="+mj-cs"/>
            </a:endParaRPr>
          </a:p>
        </p:txBody>
      </p:sp>
      <p:sp>
        <p:nvSpPr>
          <p:cNvPr id="5" name="Content Placeholder 4"/>
          <p:cNvSpPr>
            <a:spLocks noGrp="1"/>
          </p:cNvSpPr>
          <p:nvPr>
            <p:ph idx="1"/>
          </p:nvPr>
        </p:nvSpPr>
        <p:spPr>
          <a:xfrm>
            <a:off x="1295400" y="3206079"/>
            <a:ext cx="6823075" cy="3355975"/>
          </a:xfrm>
          <a:solidFill>
            <a:schemeClr val="tx2">
              <a:lumMod val="20000"/>
              <a:lumOff val="80000"/>
            </a:schemeClr>
          </a:solidFill>
          <a:ln w="38100">
            <a:solidFill>
              <a:schemeClr val="tx1"/>
            </a:solidFill>
          </a:ln>
        </p:spPr>
        <p:txBody>
          <a:bodyPr>
            <a:normAutofit/>
          </a:bodyPr>
          <a:lstStyle/>
          <a:p>
            <a:pPr marL="0" indent="0" algn="ctr" eaLnBrk="1" hangingPunct="1">
              <a:lnSpc>
                <a:spcPct val="80000"/>
              </a:lnSpc>
              <a:buFont typeface="Arial" charset="0"/>
              <a:buNone/>
            </a:pPr>
            <a:r>
              <a:rPr lang="en-US" sz="1900" b="1" i="1" dirty="0">
                <a:latin typeface="Calibri" charset="0"/>
              </a:rPr>
              <a:t>Monthly letter home:</a:t>
            </a:r>
          </a:p>
          <a:p>
            <a:pPr marL="0" indent="0" eaLnBrk="1" hangingPunct="1">
              <a:lnSpc>
                <a:spcPct val="80000"/>
              </a:lnSpc>
              <a:buFont typeface="Arial" charset="0"/>
              <a:buNone/>
            </a:pPr>
            <a:endParaRPr lang="en-US" sz="1900" dirty="0">
              <a:latin typeface="Calibri" charset="0"/>
            </a:endParaRPr>
          </a:p>
          <a:p>
            <a:pPr marL="0" indent="0" eaLnBrk="1" hangingPunct="1">
              <a:lnSpc>
                <a:spcPct val="80000"/>
              </a:lnSpc>
              <a:buFont typeface="Arial" charset="0"/>
              <a:buNone/>
            </a:pPr>
            <a:r>
              <a:rPr lang="en-US" sz="1900" dirty="0">
                <a:latin typeface="Calibri" charset="0"/>
              </a:rPr>
              <a:t>As you know, your child has been participating in the Check in Check Out (CICO) Program here at </a:t>
            </a:r>
            <a:r>
              <a:rPr lang="en-US" sz="1900" dirty="0" err="1">
                <a:latin typeface="Calibri" charset="0"/>
              </a:rPr>
              <a:t>Milwood</a:t>
            </a:r>
            <a:r>
              <a:rPr lang="en-US" sz="1900" dirty="0">
                <a:latin typeface="Calibri" charset="0"/>
              </a:rPr>
              <a:t> School. Although your child is bringing home a copy of the Daily Report Card for you to sign, we thought that you might like to see the enclosed graph showing your </a:t>
            </a:r>
            <a:r>
              <a:rPr lang="en-US" sz="1900" dirty="0" smtClean="0">
                <a:latin typeface="Calibri" charset="0"/>
              </a:rPr>
              <a:t>child’s </a:t>
            </a:r>
            <a:r>
              <a:rPr lang="en-US" sz="1900" dirty="0">
                <a:latin typeface="Calibri" charset="0"/>
              </a:rPr>
              <a:t>progress for the last month. Overall, it looks as if your child is making good progress and is benefiting by participating in the program. </a:t>
            </a:r>
          </a:p>
          <a:p>
            <a:pPr marL="0" indent="0" eaLnBrk="1" hangingPunct="1">
              <a:lnSpc>
                <a:spcPct val="80000"/>
              </a:lnSpc>
              <a:buFont typeface="Arial" charset="0"/>
              <a:buNone/>
            </a:pPr>
            <a:endParaRPr lang="en-US" sz="1900" dirty="0">
              <a:latin typeface="Calibri" charset="0"/>
            </a:endParaRPr>
          </a:p>
          <a:p>
            <a:pPr marL="0" indent="0" eaLnBrk="1" hangingPunct="1">
              <a:lnSpc>
                <a:spcPct val="80000"/>
              </a:lnSpc>
              <a:buFont typeface="Arial" charset="0"/>
              <a:buNone/>
            </a:pPr>
            <a:r>
              <a:rPr lang="en-US" sz="1900" dirty="0">
                <a:latin typeface="Calibri" charset="0"/>
              </a:rPr>
              <a:t>If you have any questions about this graph or about the Program, please feel free to give me a call at (302) 777-7777.  </a:t>
            </a:r>
          </a:p>
        </p:txBody>
      </p:sp>
      <p:sp>
        <p:nvSpPr>
          <p:cNvPr id="60420" name="Rectangle 1"/>
          <p:cNvSpPr>
            <a:spLocks noChangeArrowheads="1"/>
          </p:cNvSpPr>
          <p:nvPr/>
        </p:nvSpPr>
        <p:spPr bwMode="auto">
          <a:xfrm>
            <a:off x="565150" y="1565275"/>
            <a:ext cx="79771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85750" indent="-285750">
              <a:buFont typeface="Arial" charset="0"/>
              <a:buChar char="•"/>
            </a:pPr>
            <a:r>
              <a:rPr lang="en-US" sz="2700">
                <a:latin typeface="Calibri" charset="0"/>
                <a:cs typeface="ＭＳ Ｐゴシック" charset="0"/>
              </a:rPr>
              <a:t>Provide information on a regular basis.</a:t>
            </a:r>
          </a:p>
          <a:p>
            <a:pPr marL="285750" lvl="1" indent="-285750">
              <a:buFont typeface="Arial" charset="0"/>
              <a:buChar char="•"/>
            </a:pPr>
            <a:r>
              <a:rPr lang="en-US" sz="2700">
                <a:latin typeface="Calibri" charset="0"/>
                <a:cs typeface="ＭＳ Ｐゴシック" charset="0"/>
              </a:rPr>
              <a:t>Give opportunity for questions or discussion.</a:t>
            </a:r>
          </a:p>
        </p:txBody>
      </p:sp>
      <p:sp>
        <p:nvSpPr>
          <p:cNvPr id="60421" name="TextBox 5"/>
          <p:cNvSpPr txBox="1">
            <a:spLocks noChangeArrowheads="1"/>
          </p:cNvSpPr>
          <p:nvPr/>
        </p:nvSpPr>
        <p:spPr bwMode="auto">
          <a:xfrm rot="-874930">
            <a:off x="623142" y="2790948"/>
            <a:ext cx="1808163" cy="830262"/>
          </a:xfrm>
          <a:prstGeom prst="rect">
            <a:avLst/>
          </a:prstGeom>
          <a:solidFill>
            <a:srgbClr val="FFC000"/>
          </a:solidFill>
          <a:ln w="19050">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400" b="1" dirty="0">
                <a:latin typeface="Calibri" charset="0"/>
                <a:cs typeface="ＭＳ Ｐゴシック" charset="0"/>
              </a:rPr>
              <a:t>CICO Example:</a:t>
            </a:r>
          </a:p>
        </p:txBody>
      </p:sp>
    </p:spTree>
    <p:extLst>
      <p:ext uri="{BB962C8B-B14F-4D97-AF65-F5344CB8AC3E}">
        <p14:creationId xmlns:p14="http://schemas.microsoft.com/office/powerpoint/2010/main" val="346609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fade">
                                      <p:cBhvr>
                                        <p:cTn id="7" dur="500"/>
                                        <p:tgtEl>
                                          <p:spTgt spid="604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042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2_Adjacenc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3_Adjacenc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Adjacenc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0</TotalTime>
  <Words>6266</Words>
  <Application>Microsoft Office PowerPoint</Application>
  <PresentationFormat>On-screen Show (4:3)</PresentationFormat>
  <Paragraphs>1496</Paragraphs>
  <Slides>108</Slides>
  <Notes>108</Notes>
  <HiddenSlides>0</HiddenSlides>
  <MMClips>0</MMClips>
  <ScaleCrop>false</ScaleCrop>
  <HeadingPairs>
    <vt:vector size="8" baseType="variant">
      <vt:variant>
        <vt:lpstr>Fonts Used</vt:lpstr>
      </vt:variant>
      <vt:variant>
        <vt:i4>18</vt:i4>
      </vt:variant>
      <vt:variant>
        <vt:lpstr>Theme</vt:lpstr>
      </vt:variant>
      <vt:variant>
        <vt:i4>4</vt:i4>
      </vt:variant>
      <vt:variant>
        <vt:lpstr>Embedded OLE Servers</vt:lpstr>
      </vt:variant>
      <vt:variant>
        <vt:i4>1</vt:i4>
      </vt:variant>
      <vt:variant>
        <vt:lpstr>Slide Titles</vt:lpstr>
      </vt:variant>
      <vt:variant>
        <vt:i4>108</vt:i4>
      </vt:variant>
    </vt:vector>
  </HeadingPairs>
  <TitlesOfParts>
    <vt:vector size="131" baseType="lpstr">
      <vt:lpstr>ＭＳ 明朝</vt:lpstr>
      <vt:lpstr>ＭＳ Ｐゴシック</vt:lpstr>
      <vt:lpstr>Arial</vt:lpstr>
      <vt:lpstr>Arial Narrow</vt:lpstr>
      <vt:lpstr>Calibri</vt:lpstr>
      <vt:lpstr>Cambria</vt:lpstr>
      <vt:lpstr>Candara</vt:lpstr>
      <vt:lpstr>Century Gothic</vt:lpstr>
      <vt:lpstr>Comic Sans MS</vt:lpstr>
      <vt:lpstr>Georgia</vt:lpstr>
      <vt:lpstr>Helvetica</vt:lpstr>
      <vt:lpstr>Times</vt:lpstr>
      <vt:lpstr>Times New Roman</vt:lpstr>
      <vt:lpstr>Trebuchet MS</vt:lpstr>
      <vt:lpstr>Tunga</vt:lpstr>
      <vt:lpstr>Tw Cen MT</vt:lpstr>
      <vt:lpstr>Verdana</vt:lpstr>
      <vt:lpstr>Wingdings</vt:lpstr>
      <vt:lpstr>Adjacency</vt:lpstr>
      <vt:lpstr>2_Adjacency</vt:lpstr>
      <vt:lpstr>3_Adjacency</vt:lpstr>
      <vt:lpstr>1_Adjacency</vt:lpstr>
      <vt:lpstr>Document</vt:lpstr>
      <vt:lpstr> </vt:lpstr>
      <vt:lpstr>Agenda</vt:lpstr>
      <vt:lpstr>Meeting Roles</vt:lpstr>
      <vt:lpstr>School-Wide Systems for Student Success: A Multi-Tiered System of Support</vt:lpstr>
      <vt:lpstr>Reflecting on your school behavioral tiers</vt:lpstr>
      <vt:lpstr>System Development is Key!</vt:lpstr>
      <vt:lpstr>PowerPoint Presentation</vt:lpstr>
      <vt:lpstr>PowerPoint Presentation</vt:lpstr>
      <vt:lpstr>PowerPoint Presentation</vt:lpstr>
      <vt:lpstr>PowerPoint Presentation</vt:lpstr>
      <vt:lpstr>REMEMBER: Tiers 2 gives students a higher dosage of what we already do at Tier 1 </vt:lpstr>
      <vt:lpstr>PowerPoint Presentation</vt:lpstr>
      <vt:lpstr>Let’s Talk Tier 2… </vt:lpstr>
      <vt:lpstr>PowerPoint Presentation</vt:lpstr>
      <vt:lpstr>PowerPoint Presentation</vt:lpstr>
      <vt:lpstr>Percentage Activity</vt:lpstr>
      <vt:lpstr>Percentage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Tiered Fidelity Inventory Your Tier 2 Planning Tool</vt:lpstr>
      <vt:lpstr>Activity  - Reflection on Your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shows function matters </vt:lpstr>
      <vt:lpstr>Relationship-Building Interventions</vt:lpstr>
      <vt:lpstr>Relationship-Building Interventions</vt:lpstr>
      <vt:lpstr>Relationship-Building Interventions</vt:lpstr>
      <vt:lpstr>Relationship-Building Interventions</vt:lpstr>
      <vt:lpstr>PowerPoint Presentation</vt:lpstr>
      <vt:lpstr>PowerPoint Presentation</vt:lpstr>
      <vt:lpstr>PowerPoint Presentation</vt:lpstr>
      <vt:lpstr>Activity  - Reflection on Your Interventions</vt:lpstr>
      <vt:lpstr>PowerPoint Presentation</vt:lpstr>
      <vt:lpstr>PowerPoint Presentation</vt:lpstr>
      <vt:lpstr>PowerPoint Presentation</vt:lpstr>
      <vt:lpstr>Monitoring (On-Going)      Intervention Tracking Tool &amp; Effectiveness Monitoring </vt:lpstr>
      <vt:lpstr>Monitoring at the SYSTEMS LEVEL      Overall Intervention Effectiveness</vt:lpstr>
      <vt:lpstr>Monitoring at the SYSTEMS LEVEL :  The Intervention Tracking Tool</vt:lpstr>
      <vt:lpstr>Monitoring at the SYSTEMS LEVEL Progress Monitoring</vt:lpstr>
      <vt:lpstr>Monitoring      Intervention Tracking Tool &amp; Effectiveness Monitoring</vt:lpstr>
      <vt:lpstr>PowerPoint Presentation</vt:lpstr>
      <vt:lpstr>Activity  - Reflection on Your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Check-in-Check-out </vt:lpstr>
      <vt:lpstr>Middle School Example of CICO</vt:lpstr>
      <vt:lpstr>What does it look like? CICO Example of Daily Cycle (March &amp; Horner, 1998)</vt:lpstr>
      <vt:lpstr>CICO Daily Cycle continued…</vt:lpstr>
      <vt:lpstr>PowerPoint Presentation</vt:lpstr>
      <vt:lpstr>Which students could benefit from CICO?</vt:lpstr>
      <vt:lpstr>Data-Based Decision-Rules: </vt:lpstr>
      <vt:lpstr>Can we staff CICO?</vt:lpstr>
      <vt:lpstr>Systems for Reinforcing</vt:lpstr>
      <vt:lpstr>Communicating about CICO Intervention With School Community</vt:lpstr>
      <vt:lpstr>Share information regarding program and procedures with all staff and families  </vt:lpstr>
      <vt:lpstr>Staff Training and Overview  Rolling out Tier 2 Systems and CICO Training for ALL staff</vt:lpstr>
      <vt:lpstr>Student Orientation</vt:lpstr>
      <vt:lpstr>Family Orientation</vt:lpstr>
      <vt:lpstr>Staff Intervention Updates  </vt:lpstr>
      <vt:lpstr>CICO Systems Conversation: Initial Training Questions</vt:lpstr>
      <vt:lpstr>Example 1:  Daily Progress Report</vt:lpstr>
      <vt:lpstr>PowerPoint Presentation</vt:lpstr>
      <vt:lpstr>PowerPoint Presentation</vt:lpstr>
      <vt:lpstr>CICO Problem-solving Conversation Questions:</vt:lpstr>
      <vt:lpstr>PowerPoint Presentation</vt:lpstr>
      <vt:lpstr>Example of update to families  of kids participating</vt:lpstr>
      <vt:lpstr>Check-in-Check-out </vt:lpstr>
      <vt:lpstr>Moving Beyond CICO</vt:lpstr>
      <vt:lpstr>PowerPoint Presentation</vt:lpstr>
      <vt:lpstr>People mapping activity</vt:lpstr>
      <vt:lpstr>Gap Analysis </vt:lpstr>
      <vt:lpstr>Where do we go from here? Action Plan!</vt:lpstr>
      <vt:lpstr>Whew… that was a lot</vt:lpstr>
      <vt:lpstr>Extensions to Today’s Discussions</vt:lpstr>
      <vt:lpstr>Immediate Next Steps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2018-02-05T18:00:56Z</dcterms:created>
  <dcterms:modified xsi:type="dcterms:W3CDTF">2018-02-05T18:02:08Z</dcterms:modified>
</cp:coreProperties>
</file>