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0" r:id="rId2"/>
  </p:sldMasterIdLst>
  <p:notesMasterIdLst>
    <p:notesMasterId r:id="rId49"/>
  </p:notesMasterIdLst>
  <p:handoutMasterIdLst>
    <p:handoutMasterId r:id="rId50"/>
  </p:handoutMasterIdLst>
  <p:sldIdLst>
    <p:sldId id="256" r:id="rId3"/>
    <p:sldId id="419" r:id="rId4"/>
    <p:sldId id="418" r:id="rId5"/>
    <p:sldId id="476" r:id="rId6"/>
    <p:sldId id="420" r:id="rId7"/>
    <p:sldId id="390" r:id="rId8"/>
    <p:sldId id="421" r:id="rId9"/>
    <p:sldId id="405" r:id="rId10"/>
    <p:sldId id="404" r:id="rId11"/>
    <p:sldId id="258" r:id="rId12"/>
    <p:sldId id="260" r:id="rId13"/>
    <p:sldId id="290" r:id="rId14"/>
    <p:sldId id="423" r:id="rId15"/>
    <p:sldId id="371" r:id="rId16"/>
    <p:sldId id="372" r:id="rId17"/>
    <p:sldId id="373" r:id="rId18"/>
    <p:sldId id="374" r:id="rId19"/>
    <p:sldId id="375" r:id="rId20"/>
    <p:sldId id="379" r:id="rId21"/>
    <p:sldId id="424" r:id="rId22"/>
    <p:sldId id="467" r:id="rId23"/>
    <p:sldId id="392" r:id="rId24"/>
    <p:sldId id="394" r:id="rId25"/>
    <p:sldId id="458" r:id="rId26"/>
    <p:sldId id="466" r:id="rId27"/>
    <p:sldId id="471" r:id="rId28"/>
    <p:sldId id="472" r:id="rId29"/>
    <p:sldId id="473" r:id="rId30"/>
    <p:sldId id="474" r:id="rId31"/>
    <p:sldId id="306" r:id="rId32"/>
    <p:sldId id="464" r:id="rId33"/>
    <p:sldId id="428" r:id="rId34"/>
    <p:sldId id="430" r:id="rId35"/>
    <p:sldId id="461" r:id="rId36"/>
    <p:sldId id="431" r:id="rId37"/>
    <p:sldId id="441" r:id="rId38"/>
    <p:sldId id="442" r:id="rId39"/>
    <p:sldId id="443" r:id="rId40"/>
    <p:sldId id="444" r:id="rId41"/>
    <p:sldId id="445" r:id="rId42"/>
    <p:sldId id="447" r:id="rId43"/>
    <p:sldId id="262" r:id="rId44"/>
    <p:sldId id="440" r:id="rId45"/>
    <p:sldId id="470" r:id="rId46"/>
    <p:sldId id="475" r:id="rId47"/>
    <p:sldId id="393" r:id="rId4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63" autoAdjust="0"/>
    <p:restoredTop sz="63782" autoAdjust="0"/>
  </p:normalViewPr>
  <p:slideViewPr>
    <p:cSldViewPr snapToGrid="0">
      <p:cViewPr varScale="1">
        <p:scale>
          <a:sx n="70" d="100"/>
          <a:sy n="70" d="100"/>
        </p:scale>
        <p:origin x="6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BE016-D673-49EF-A976-0B0A093A8F0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BF6A9-F0AB-40C0-9836-B52AD2065D4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sz="1800" b="1" dirty="0"/>
            <a:t>training/coaching, advanced support, monitoring school</a:t>
          </a:r>
          <a:r>
            <a:rPr lang="en-US" sz="1600" b="1" dirty="0"/>
            <a:t> teams</a:t>
          </a:r>
        </a:p>
      </dgm:t>
    </dgm:pt>
    <dgm:pt modelId="{E0F6B13E-4170-402F-BB2B-72775A30A8ED}" type="parTrans" cxnId="{E2938F0A-FB9B-49B7-A4F2-2F9DD8C88143}">
      <dgm:prSet/>
      <dgm:spPr/>
      <dgm:t>
        <a:bodyPr/>
        <a:lstStyle/>
        <a:p>
          <a:endParaRPr lang="en-US"/>
        </a:p>
      </dgm:t>
    </dgm:pt>
    <dgm:pt modelId="{60A072CF-2609-49E3-B83F-ED8EE7E6B9BF}" type="sibTrans" cxnId="{E2938F0A-FB9B-49B7-A4F2-2F9DD8C88143}">
      <dgm:prSet/>
      <dgm:spPr/>
      <dgm:t>
        <a:bodyPr/>
        <a:lstStyle/>
        <a:p>
          <a:endParaRPr lang="en-US"/>
        </a:p>
      </dgm:t>
    </dgm:pt>
    <dgm:pt modelId="{8A954D04-DBAC-418A-87BB-BD9FF7C19FB1}">
      <dgm:prSet phldrT="[Text]" custT="1"/>
      <dgm:spPr/>
      <dgm:t>
        <a:bodyPr/>
        <a:lstStyle/>
        <a:p>
          <a:pPr algn="ctr"/>
          <a:r>
            <a:rPr lang="en-US" sz="1100" b="1" dirty="0"/>
            <a:t/>
          </a:r>
          <a:br>
            <a:rPr lang="en-US" sz="1100" b="1" dirty="0"/>
          </a:br>
          <a:r>
            <a:rPr lang="en-US" sz="1800" b="1" dirty="0"/>
            <a:t>screening, training/coaching, monitoring student plans</a:t>
          </a:r>
        </a:p>
      </dgm:t>
    </dgm:pt>
    <dgm:pt modelId="{A5BF415E-C5EC-486E-BD4E-A09BFE179785}" type="parTrans" cxnId="{D504021D-8F7D-47E9-BCCA-28501F0800D0}">
      <dgm:prSet/>
      <dgm:spPr/>
      <dgm:t>
        <a:bodyPr/>
        <a:lstStyle/>
        <a:p>
          <a:endParaRPr lang="en-US"/>
        </a:p>
      </dgm:t>
    </dgm:pt>
    <dgm:pt modelId="{B6FC34EF-C963-4903-967B-78C9FB13FE3A}" type="sibTrans" cxnId="{D504021D-8F7D-47E9-BCCA-28501F0800D0}">
      <dgm:prSet/>
      <dgm:spPr/>
      <dgm:t>
        <a:bodyPr/>
        <a:lstStyle/>
        <a:p>
          <a:endParaRPr lang="en-US"/>
        </a:p>
      </dgm:t>
    </dgm:pt>
    <dgm:pt modelId="{0CE68DDA-7039-4328-9A6F-116FC94D661A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1800" b="1" dirty="0"/>
            <a:t>conduct assessments, develop interventions </a:t>
          </a:r>
        </a:p>
      </dgm:t>
    </dgm:pt>
    <dgm:pt modelId="{6EAA5A4A-0A89-4540-8976-84A0C35BEF5C}" type="parTrans" cxnId="{EC49F5A5-0600-4BD0-A47B-BC78E8E3BAC1}">
      <dgm:prSet/>
      <dgm:spPr/>
      <dgm:t>
        <a:bodyPr/>
        <a:lstStyle/>
        <a:p>
          <a:endParaRPr lang="en-US"/>
        </a:p>
      </dgm:t>
    </dgm:pt>
    <dgm:pt modelId="{E665D73B-55A0-4C6C-BB40-8BF01419B9B5}" type="sibTrans" cxnId="{EC49F5A5-0600-4BD0-A47B-BC78E8E3BAC1}">
      <dgm:prSet/>
      <dgm:spPr/>
      <dgm:t>
        <a:bodyPr/>
        <a:lstStyle/>
        <a:p>
          <a:endParaRPr lang="en-US"/>
        </a:p>
      </dgm:t>
    </dgm:pt>
    <dgm:pt modelId="{ABAA188C-227C-4C5E-B7A3-857BA3636FED}" type="pres">
      <dgm:prSet presAssocID="{50EBE016-D673-49EF-A976-0B0A093A8F0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7155BD-F5B9-4906-85B8-129AAB66AF4E}" type="pres">
      <dgm:prSet presAssocID="{6E4BF6A9-F0AB-40C0-9836-B52AD2065D4C}" presName="parentText1" presStyleLbl="node1" presStyleIdx="0" presStyleCnt="3" custScaleX="91663" custScaleY="186180" custLinFactY="-31812" custLinFactNeighborX="-169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A601F-D95E-4A5B-8469-8204CB0B36C5}" type="pres">
      <dgm:prSet presAssocID="{8A954D04-DBAC-418A-87BB-BD9FF7C19FB1}" presName="parentText2" presStyleLbl="node1" presStyleIdx="1" presStyleCnt="3" custScaleX="115018" custScaleY="184824" custLinFactNeighborX="-2229" custLinFactNeighborY="2708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EC700-7B8F-4B2C-9751-F2C686BE7E7D}" type="pres">
      <dgm:prSet presAssocID="{0CE68DDA-7039-4328-9A6F-116FC94D661A}" presName="parentText3" presStyleLbl="node1" presStyleIdx="2" presStyleCnt="3" custScaleX="157437" custScaleY="184278" custLinFactY="96956" custLinFactNeighborX="-10779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973D1-4322-D340-B52B-3723946839B2}" type="presOf" srcId="{0CE68DDA-7039-4328-9A6F-116FC94D661A}" destId="{C58EC700-7B8F-4B2C-9751-F2C686BE7E7D}" srcOrd="0" destOrd="0" presId="urn:microsoft.com/office/officeart/2009/3/layout/IncreasingArrowsProcess"/>
    <dgm:cxn modelId="{EC49F5A5-0600-4BD0-A47B-BC78E8E3BAC1}" srcId="{50EBE016-D673-49EF-A976-0B0A093A8F00}" destId="{0CE68DDA-7039-4328-9A6F-116FC94D661A}" srcOrd="2" destOrd="0" parTransId="{6EAA5A4A-0A89-4540-8976-84A0C35BEF5C}" sibTransId="{E665D73B-55A0-4C6C-BB40-8BF01419B9B5}"/>
    <dgm:cxn modelId="{FD3F7AE3-DB07-D244-BAD9-52C425EFDFD5}" type="presOf" srcId="{50EBE016-D673-49EF-A976-0B0A093A8F00}" destId="{ABAA188C-227C-4C5E-B7A3-857BA3636FED}" srcOrd="0" destOrd="0" presId="urn:microsoft.com/office/officeart/2009/3/layout/IncreasingArrowsProcess"/>
    <dgm:cxn modelId="{E2938F0A-FB9B-49B7-A4F2-2F9DD8C88143}" srcId="{50EBE016-D673-49EF-A976-0B0A093A8F00}" destId="{6E4BF6A9-F0AB-40C0-9836-B52AD2065D4C}" srcOrd="0" destOrd="0" parTransId="{E0F6B13E-4170-402F-BB2B-72775A30A8ED}" sibTransId="{60A072CF-2609-49E3-B83F-ED8EE7E6B9BF}"/>
    <dgm:cxn modelId="{78C4059D-CF8B-1944-8CCD-4C0F84A85D61}" type="presOf" srcId="{8A954D04-DBAC-418A-87BB-BD9FF7C19FB1}" destId="{648A601F-D95E-4A5B-8469-8204CB0B36C5}" srcOrd="0" destOrd="0" presId="urn:microsoft.com/office/officeart/2009/3/layout/IncreasingArrowsProcess"/>
    <dgm:cxn modelId="{A8D80529-3E32-2948-B2DB-596AE14B45E2}" type="presOf" srcId="{6E4BF6A9-F0AB-40C0-9836-B52AD2065D4C}" destId="{227155BD-F5B9-4906-85B8-129AAB66AF4E}" srcOrd="0" destOrd="0" presId="urn:microsoft.com/office/officeart/2009/3/layout/IncreasingArrowsProcess"/>
    <dgm:cxn modelId="{D504021D-8F7D-47E9-BCCA-28501F0800D0}" srcId="{50EBE016-D673-49EF-A976-0B0A093A8F00}" destId="{8A954D04-DBAC-418A-87BB-BD9FF7C19FB1}" srcOrd="1" destOrd="0" parTransId="{A5BF415E-C5EC-486E-BD4E-A09BFE179785}" sibTransId="{B6FC34EF-C963-4903-967B-78C9FB13FE3A}"/>
    <dgm:cxn modelId="{65A10DAD-8A0C-5F4A-B2E2-E1601CDE0C79}" type="presParOf" srcId="{ABAA188C-227C-4C5E-B7A3-857BA3636FED}" destId="{227155BD-F5B9-4906-85B8-129AAB66AF4E}" srcOrd="0" destOrd="0" presId="urn:microsoft.com/office/officeart/2009/3/layout/IncreasingArrowsProcess"/>
    <dgm:cxn modelId="{E1EF44AF-B4ED-F342-9D4D-D52B334EB489}" type="presParOf" srcId="{ABAA188C-227C-4C5E-B7A3-857BA3636FED}" destId="{648A601F-D95E-4A5B-8469-8204CB0B36C5}" srcOrd="1" destOrd="0" presId="urn:microsoft.com/office/officeart/2009/3/layout/IncreasingArrowsProcess"/>
    <dgm:cxn modelId="{C0E83D2C-35A4-9E44-AFB6-BF67634A2CC2}" type="presParOf" srcId="{ABAA188C-227C-4C5E-B7A3-857BA3636FED}" destId="{C58EC700-7B8F-4B2C-9751-F2C686BE7E7D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71597-0C6D-4570-9778-D729F804D213}" type="doc">
      <dgm:prSet loTypeId="urn:microsoft.com/office/officeart/2005/8/layout/radial6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99E905-983D-4125-B300-FB72264DE5B2}">
      <dgm:prSet phldrT="[Text]"/>
      <dgm:spPr/>
      <dgm:t>
        <a:bodyPr/>
        <a:lstStyle/>
        <a:p>
          <a:r>
            <a:rPr lang="en-US" b="1" dirty="0"/>
            <a:t>Results based Tier 3</a:t>
          </a:r>
        </a:p>
      </dgm:t>
    </dgm:pt>
    <dgm:pt modelId="{563D03DF-8EC2-40C6-8820-656716788EA8}" type="parTrans" cxnId="{7B64C761-ABB7-4C2E-B436-AC5CD6CDBBF3}">
      <dgm:prSet/>
      <dgm:spPr/>
      <dgm:t>
        <a:bodyPr/>
        <a:lstStyle/>
        <a:p>
          <a:endParaRPr lang="en-US"/>
        </a:p>
      </dgm:t>
    </dgm:pt>
    <dgm:pt modelId="{09463452-C118-4CC8-8F28-33B73D5337BC}" type="sibTrans" cxnId="{7B64C761-ABB7-4C2E-B436-AC5CD6CDBBF3}">
      <dgm:prSet/>
      <dgm:spPr/>
      <dgm:t>
        <a:bodyPr/>
        <a:lstStyle/>
        <a:p>
          <a:endParaRPr lang="en-US"/>
        </a:p>
      </dgm:t>
    </dgm:pt>
    <dgm:pt modelId="{9E74F409-D49E-42F1-9E6E-18A28C09A4DF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Under-standing</a:t>
          </a:r>
        </a:p>
      </dgm:t>
    </dgm:pt>
    <dgm:pt modelId="{857AC875-E4AE-4849-B30B-8D1E221B9837}" type="parTrans" cxnId="{35446871-F940-4D81-8E85-5FFFD64D2284}">
      <dgm:prSet/>
      <dgm:spPr/>
      <dgm:t>
        <a:bodyPr/>
        <a:lstStyle/>
        <a:p>
          <a:endParaRPr lang="en-US"/>
        </a:p>
      </dgm:t>
    </dgm:pt>
    <dgm:pt modelId="{A5410488-CA18-43F8-AFF3-790DE0599333}" type="sibTrans" cxnId="{35446871-F940-4D81-8E85-5FFFD64D2284}">
      <dgm:prSet/>
      <dgm:spPr/>
      <dgm:t>
        <a:bodyPr/>
        <a:lstStyle/>
        <a:p>
          <a:endParaRPr lang="en-US"/>
        </a:p>
      </dgm:t>
    </dgm:pt>
    <dgm:pt modelId="{694B84CE-138D-4808-8478-42CC4631F8EB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Skills</a:t>
          </a:r>
          <a:endParaRPr lang="en-US" sz="1400" b="0" dirty="0">
            <a:solidFill>
              <a:schemeClr val="tx1"/>
            </a:solidFill>
          </a:endParaRPr>
        </a:p>
      </dgm:t>
    </dgm:pt>
    <dgm:pt modelId="{01D985AA-FEF2-44A8-8342-FD79C58EE967}" type="parTrans" cxnId="{5F3DC8F4-E074-4D28-B675-3826B29CA82C}">
      <dgm:prSet/>
      <dgm:spPr/>
      <dgm:t>
        <a:bodyPr/>
        <a:lstStyle/>
        <a:p>
          <a:endParaRPr lang="en-US"/>
        </a:p>
      </dgm:t>
    </dgm:pt>
    <dgm:pt modelId="{E3EFAB3F-A662-4385-89E3-FEDDE058BAC4}" type="sibTrans" cxnId="{5F3DC8F4-E074-4D28-B675-3826B29CA82C}">
      <dgm:prSet/>
      <dgm:spPr/>
      <dgm:t>
        <a:bodyPr/>
        <a:lstStyle/>
        <a:p>
          <a:endParaRPr lang="en-US"/>
        </a:p>
      </dgm:t>
    </dgm:pt>
    <dgm:pt modelId="{9F104C9F-0A3B-45F1-AB74-497E2EE206EE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Professional Supports</a:t>
          </a:r>
        </a:p>
      </dgm:t>
    </dgm:pt>
    <dgm:pt modelId="{ECABA390-DB34-4E19-8616-58512BB7CB08}" type="parTrans" cxnId="{ADA1A975-85B1-4DD1-9C43-ECC5A791A239}">
      <dgm:prSet/>
      <dgm:spPr/>
      <dgm:t>
        <a:bodyPr/>
        <a:lstStyle/>
        <a:p>
          <a:endParaRPr lang="en-US"/>
        </a:p>
      </dgm:t>
    </dgm:pt>
    <dgm:pt modelId="{9F241B31-D099-4243-A777-94C0C8296567}" type="sibTrans" cxnId="{ADA1A975-85B1-4DD1-9C43-ECC5A791A239}">
      <dgm:prSet/>
      <dgm:spPr/>
      <dgm:t>
        <a:bodyPr/>
        <a:lstStyle/>
        <a:p>
          <a:endParaRPr lang="en-US"/>
        </a:p>
      </dgm:t>
    </dgm:pt>
    <dgm:pt modelId="{D3D84584-7A2B-498B-BA45-3203B252B761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Aligned infra-structures</a:t>
          </a:r>
        </a:p>
      </dgm:t>
    </dgm:pt>
    <dgm:pt modelId="{5660B7E3-6D79-41BC-A7BA-6AB29321380C}" type="parTrans" cxnId="{2D11FF28-D689-4392-AA3A-02355CC014C2}">
      <dgm:prSet/>
      <dgm:spPr/>
      <dgm:t>
        <a:bodyPr/>
        <a:lstStyle/>
        <a:p>
          <a:endParaRPr lang="en-US"/>
        </a:p>
      </dgm:t>
    </dgm:pt>
    <dgm:pt modelId="{2391AEF6-3B3D-4FD5-B237-48B7CE84876B}" type="sibTrans" cxnId="{2D11FF28-D689-4392-AA3A-02355CC014C2}">
      <dgm:prSet/>
      <dgm:spPr/>
      <dgm:t>
        <a:bodyPr/>
        <a:lstStyle/>
        <a:p>
          <a:endParaRPr lang="en-US"/>
        </a:p>
      </dgm:t>
    </dgm:pt>
    <dgm:pt modelId="{A05649EF-A5EF-4E4B-805E-D9E319E14C01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Policies &amp; procedures</a:t>
          </a:r>
        </a:p>
      </dgm:t>
    </dgm:pt>
    <dgm:pt modelId="{4BD40A56-D257-4186-A718-CAF92771C0C4}" type="parTrans" cxnId="{5CB3ADD8-FACB-499D-9A2C-E012D0859500}">
      <dgm:prSet/>
      <dgm:spPr/>
      <dgm:t>
        <a:bodyPr/>
        <a:lstStyle/>
        <a:p>
          <a:endParaRPr lang="en-US"/>
        </a:p>
      </dgm:t>
    </dgm:pt>
    <dgm:pt modelId="{7499C44E-D8B0-4C2D-82EB-FA51084866DC}" type="sibTrans" cxnId="{5CB3ADD8-FACB-499D-9A2C-E012D0859500}">
      <dgm:prSet/>
      <dgm:spPr/>
      <dgm:t>
        <a:bodyPr/>
        <a:lstStyle/>
        <a:p>
          <a:endParaRPr lang="en-US"/>
        </a:p>
      </dgm:t>
    </dgm:pt>
    <dgm:pt modelId="{ADC46BD9-E87B-44FF-8B22-35DED7AA7062}" type="pres">
      <dgm:prSet presAssocID="{25F71597-0C6D-4570-9778-D729F804D2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3E1268-6950-4A42-BE84-A90809385C25}" type="pres">
      <dgm:prSet presAssocID="{FB99E905-983D-4125-B300-FB72264DE5B2}" presName="centerShape" presStyleLbl="node0" presStyleIdx="0" presStyleCnt="1"/>
      <dgm:spPr/>
      <dgm:t>
        <a:bodyPr/>
        <a:lstStyle/>
        <a:p>
          <a:endParaRPr lang="en-US"/>
        </a:p>
      </dgm:t>
    </dgm:pt>
    <dgm:pt modelId="{86ED25CC-0EFE-471E-864B-7D849CC9C106}" type="pres">
      <dgm:prSet presAssocID="{9E74F409-D49E-42F1-9E6E-18A28C09A4DF}" presName="node" presStyleLbl="node1" presStyleIdx="0" presStyleCnt="5" custScaleX="102665" custScaleY="102665" custRadScaleRad="106288" custRadScaleInc="-4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347EB-369D-406C-BCC1-4ECF1A9D0EC0}" type="pres">
      <dgm:prSet presAssocID="{9E74F409-D49E-42F1-9E6E-18A28C09A4DF}" presName="dummy" presStyleCnt="0"/>
      <dgm:spPr/>
    </dgm:pt>
    <dgm:pt modelId="{BAF5DF0A-B76F-4732-B007-3CF999BF0EBD}" type="pres">
      <dgm:prSet presAssocID="{A5410488-CA18-43F8-AFF3-790DE059933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FEF53CF-55EF-4220-8643-F69F91484B65}" type="pres">
      <dgm:prSet presAssocID="{694B84CE-138D-4808-8478-42CC4631F8EB}" presName="node" presStyleLbl="node1" presStyleIdx="1" presStyleCnt="5" custScaleX="102665" custScaleY="102665" custRadScaleRad="100362" custRadScaleInc="-15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6C39D-EAD1-4056-B5BA-4A81A51E72C0}" type="pres">
      <dgm:prSet presAssocID="{694B84CE-138D-4808-8478-42CC4631F8EB}" presName="dummy" presStyleCnt="0"/>
      <dgm:spPr/>
    </dgm:pt>
    <dgm:pt modelId="{DC15DF3C-5B2B-4425-B4FF-D3B70291A7E8}" type="pres">
      <dgm:prSet presAssocID="{E3EFAB3F-A662-4385-89E3-FEDDE058BAC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B2E4B50-BDC5-4A15-A9E7-C0987D520B70}" type="pres">
      <dgm:prSet presAssocID="{9F104C9F-0A3B-45F1-AB74-497E2EE206EE}" presName="node" presStyleLbl="node1" presStyleIdx="2" presStyleCnt="5" custScaleX="102665" custScaleY="102665" custRadScaleRad="93847" custRadScaleInc="-5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53826-6555-40ED-8C31-EC5187BBED45}" type="pres">
      <dgm:prSet presAssocID="{9F104C9F-0A3B-45F1-AB74-497E2EE206EE}" presName="dummy" presStyleCnt="0"/>
      <dgm:spPr/>
    </dgm:pt>
    <dgm:pt modelId="{24850E05-F5E7-4E8E-B6B3-ACA0E9D49EFD}" type="pres">
      <dgm:prSet presAssocID="{9F241B31-D099-4243-A777-94C0C829656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C3C14E2-F8D1-4157-B562-1DBC21AC061E}" type="pres">
      <dgm:prSet presAssocID="{D3D84584-7A2B-498B-BA45-3203B252B761}" presName="node" presStyleLbl="node1" presStyleIdx="3" presStyleCnt="5" custScaleX="102665" custScaleY="102665" custRadScaleRad="92590" custRadScaleInc="3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7BBFC-4ECC-40D6-8FEC-C522B32D3F91}" type="pres">
      <dgm:prSet presAssocID="{D3D84584-7A2B-498B-BA45-3203B252B761}" presName="dummy" presStyleCnt="0"/>
      <dgm:spPr/>
    </dgm:pt>
    <dgm:pt modelId="{BCF00266-F4D0-4C5F-816B-70569597784F}" type="pres">
      <dgm:prSet presAssocID="{2391AEF6-3B3D-4FD5-B237-48B7CE84876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DA54A05-C9C7-42D3-A6F6-58778AE1A29C}" type="pres">
      <dgm:prSet presAssocID="{A05649EF-A5EF-4E4B-805E-D9E319E14C01}" presName="node" presStyleLbl="node1" presStyleIdx="4" presStyleCnt="5" custScaleX="102665" custScaleY="102665" custRadScaleRad="101791" custRadScaleInc="-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D267B-4404-4733-A405-309BAD7F551A}" type="pres">
      <dgm:prSet presAssocID="{A05649EF-A5EF-4E4B-805E-D9E319E14C01}" presName="dummy" presStyleCnt="0"/>
      <dgm:spPr/>
    </dgm:pt>
    <dgm:pt modelId="{03838CC1-175D-498E-9E02-B57E790861A0}" type="pres">
      <dgm:prSet presAssocID="{7499C44E-D8B0-4C2D-82EB-FA51084866DC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DA1A975-85B1-4DD1-9C43-ECC5A791A239}" srcId="{FB99E905-983D-4125-B300-FB72264DE5B2}" destId="{9F104C9F-0A3B-45F1-AB74-497E2EE206EE}" srcOrd="2" destOrd="0" parTransId="{ECABA390-DB34-4E19-8616-58512BB7CB08}" sibTransId="{9F241B31-D099-4243-A777-94C0C8296567}"/>
    <dgm:cxn modelId="{8618B1BA-1598-2142-9152-1FE81135B1C1}" type="presOf" srcId="{9F104C9F-0A3B-45F1-AB74-497E2EE206EE}" destId="{0B2E4B50-BDC5-4A15-A9E7-C0987D520B70}" srcOrd="0" destOrd="0" presId="urn:microsoft.com/office/officeart/2005/8/layout/radial6"/>
    <dgm:cxn modelId="{7B64C761-ABB7-4C2E-B436-AC5CD6CDBBF3}" srcId="{25F71597-0C6D-4570-9778-D729F804D213}" destId="{FB99E905-983D-4125-B300-FB72264DE5B2}" srcOrd="0" destOrd="0" parTransId="{563D03DF-8EC2-40C6-8820-656716788EA8}" sibTransId="{09463452-C118-4CC8-8F28-33B73D5337BC}"/>
    <dgm:cxn modelId="{7AD21D3E-966B-9147-B9D0-F17D54ED5357}" type="presOf" srcId="{A05649EF-A5EF-4E4B-805E-D9E319E14C01}" destId="{CDA54A05-C9C7-42D3-A6F6-58778AE1A29C}" srcOrd="0" destOrd="0" presId="urn:microsoft.com/office/officeart/2005/8/layout/radial6"/>
    <dgm:cxn modelId="{BCE4EE34-4F17-614A-A6EF-8B8A53142746}" type="presOf" srcId="{2391AEF6-3B3D-4FD5-B237-48B7CE84876B}" destId="{BCF00266-F4D0-4C5F-816B-70569597784F}" srcOrd="0" destOrd="0" presId="urn:microsoft.com/office/officeart/2005/8/layout/radial6"/>
    <dgm:cxn modelId="{5F3DC8F4-E074-4D28-B675-3826B29CA82C}" srcId="{FB99E905-983D-4125-B300-FB72264DE5B2}" destId="{694B84CE-138D-4808-8478-42CC4631F8EB}" srcOrd="1" destOrd="0" parTransId="{01D985AA-FEF2-44A8-8342-FD79C58EE967}" sibTransId="{E3EFAB3F-A662-4385-89E3-FEDDE058BAC4}"/>
    <dgm:cxn modelId="{2D595E71-C707-8042-971E-B44D856E5C92}" type="presOf" srcId="{E3EFAB3F-A662-4385-89E3-FEDDE058BAC4}" destId="{DC15DF3C-5B2B-4425-B4FF-D3B70291A7E8}" srcOrd="0" destOrd="0" presId="urn:microsoft.com/office/officeart/2005/8/layout/radial6"/>
    <dgm:cxn modelId="{B97EE648-1F64-9D4E-9899-110A79CC11EF}" type="presOf" srcId="{A5410488-CA18-43F8-AFF3-790DE0599333}" destId="{BAF5DF0A-B76F-4732-B007-3CF999BF0EBD}" srcOrd="0" destOrd="0" presId="urn:microsoft.com/office/officeart/2005/8/layout/radial6"/>
    <dgm:cxn modelId="{EBB9AE16-786E-5245-AFAD-58328BBC7386}" type="presOf" srcId="{25F71597-0C6D-4570-9778-D729F804D213}" destId="{ADC46BD9-E87B-44FF-8B22-35DED7AA7062}" srcOrd="0" destOrd="0" presId="urn:microsoft.com/office/officeart/2005/8/layout/radial6"/>
    <dgm:cxn modelId="{2AE129A8-67B7-C64A-BEA0-55CD43B90346}" type="presOf" srcId="{9E74F409-D49E-42F1-9E6E-18A28C09A4DF}" destId="{86ED25CC-0EFE-471E-864B-7D849CC9C106}" srcOrd="0" destOrd="0" presId="urn:microsoft.com/office/officeart/2005/8/layout/radial6"/>
    <dgm:cxn modelId="{35446871-F940-4D81-8E85-5FFFD64D2284}" srcId="{FB99E905-983D-4125-B300-FB72264DE5B2}" destId="{9E74F409-D49E-42F1-9E6E-18A28C09A4DF}" srcOrd="0" destOrd="0" parTransId="{857AC875-E4AE-4849-B30B-8D1E221B9837}" sibTransId="{A5410488-CA18-43F8-AFF3-790DE0599333}"/>
    <dgm:cxn modelId="{B5238D50-2048-AA4D-AB43-E269B99D6098}" type="presOf" srcId="{FB99E905-983D-4125-B300-FB72264DE5B2}" destId="{163E1268-6950-4A42-BE84-A90809385C25}" srcOrd="0" destOrd="0" presId="urn:microsoft.com/office/officeart/2005/8/layout/radial6"/>
    <dgm:cxn modelId="{2D11FF28-D689-4392-AA3A-02355CC014C2}" srcId="{FB99E905-983D-4125-B300-FB72264DE5B2}" destId="{D3D84584-7A2B-498B-BA45-3203B252B761}" srcOrd="3" destOrd="0" parTransId="{5660B7E3-6D79-41BC-A7BA-6AB29321380C}" sibTransId="{2391AEF6-3B3D-4FD5-B237-48B7CE84876B}"/>
    <dgm:cxn modelId="{5CB3ADD8-FACB-499D-9A2C-E012D0859500}" srcId="{FB99E905-983D-4125-B300-FB72264DE5B2}" destId="{A05649EF-A5EF-4E4B-805E-D9E319E14C01}" srcOrd="4" destOrd="0" parTransId="{4BD40A56-D257-4186-A718-CAF92771C0C4}" sibTransId="{7499C44E-D8B0-4C2D-82EB-FA51084866DC}"/>
    <dgm:cxn modelId="{CE613641-0653-3B4C-8F39-CB8DC990E689}" type="presOf" srcId="{9F241B31-D099-4243-A777-94C0C8296567}" destId="{24850E05-F5E7-4E8E-B6B3-ACA0E9D49EFD}" srcOrd="0" destOrd="0" presId="urn:microsoft.com/office/officeart/2005/8/layout/radial6"/>
    <dgm:cxn modelId="{1F85600F-F5E2-C14F-824A-F93D4B5C8244}" type="presOf" srcId="{694B84CE-138D-4808-8478-42CC4631F8EB}" destId="{2FEF53CF-55EF-4220-8643-F69F91484B65}" srcOrd="0" destOrd="0" presId="urn:microsoft.com/office/officeart/2005/8/layout/radial6"/>
    <dgm:cxn modelId="{67E379AC-D339-2F41-924F-E9AC8480B233}" type="presOf" srcId="{7499C44E-D8B0-4C2D-82EB-FA51084866DC}" destId="{03838CC1-175D-498E-9E02-B57E790861A0}" srcOrd="0" destOrd="0" presId="urn:microsoft.com/office/officeart/2005/8/layout/radial6"/>
    <dgm:cxn modelId="{5813FEB8-CA0F-014A-8DAE-C18D5021C496}" type="presOf" srcId="{D3D84584-7A2B-498B-BA45-3203B252B761}" destId="{8C3C14E2-F8D1-4157-B562-1DBC21AC061E}" srcOrd="0" destOrd="0" presId="urn:microsoft.com/office/officeart/2005/8/layout/radial6"/>
    <dgm:cxn modelId="{5C8A8FB5-A590-C846-ABEC-019C58391E63}" type="presParOf" srcId="{ADC46BD9-E87B-44FF-8B22-35DED7AA7062}" destId="{163E1268-6950-4A42-BE84-A90809385C25}" srcOrd="0" destOrd="0" presId="urn:microsoft.com/office/officeart/2005/8/layout/radial6"/>
    <dgm:cxn modelId="{5CE9811E-DD92-DB40-8D92-CE7B070DA8B7}" type="presParOf" srcId="{ADC46BD9-E87B-44FF-8B22-35DED7AA7062}" destId="{86ED25CC-0EFE-471E-864B-7D849CC9C106}" srcOrd="1" destOrd="0" presId="urn:microsoft.com/office/officeart/2005/8/layout/radial6"/>
    <dgm:cxn modelId="{250A1DF6-120B-8F4A-8064-90CE6E802F5C}" type="presParOf" srcId="{ADC46BD9-E87B-44FF-8B22-35DED7AA7062}" destId="{221347EB-369D-406C-BCC1-4ECF1A9D0EC0}" srcOrd="2" destOrd="0" presId="urn:microsoft.com/office/officeart/2005/8/layout/radial6"/>
    <dgm:cxn modelId="{91AC14BB-66C4-774C-926E-241F384946AB}" type="presParOf" srcId="{ADC46BD9-E87B-44FF-8B22-35DED7AA7062}" destId="{BAF5DF0A-B76F-4732-B007-3CF999BF0EBD}" srcOrd="3" destOrd="0" presId="urn:microsoft.com/office/officeart/2005/8/layout/radial6"/>
    <dgm:cxn modelId="{24A17FBE-DCBD-B84B-9454-94DD594DE4C7}" type="presParOf" srcId="{ADC46BD9-E87B-44FF-8B22-35DED7AA7062}" destId="{2FEF53CF-55EF-4220-8643-F69F91484B65}" srcOrd="4" destOrd="0" presId="urn:microsoft.com/office/officeart/2005/8/layout/radial6"/>
    <dgm:cxn modelId="{0F9796F1-53A1-8A42-B72F-D320993892F1}" type="presParOf" srcId="{ADC46BD9-E87B-44FF-8B22-35DED7AA7062}" destId="{C256C39D-EAD1-4056-B5BA-4A81A51E72C0}" srcOrd="5" destOrd="0" presId="urn:microsoft.com/office/officeart/2005/8/layout/radial6"/>
    <dgm:cxn modelId="{2C1CD608-962B-6343-B598-3B0B3669C018}" type="presParOf" srcId="{ADC46BD9-E87B-44FF-8B22-35DED7AA7062}" destId="{DC15DF3C-5B2B-4425-B4FF-D3B70291A7E8}" srcOrd="6" destOrd="0" presId="urn:microsoft.com/office/officeart/2005/8/layout/radial6"/>
    <dgm:cxn modelId="{2EAA95B8-E95D-8D40-AA0B-7CFDA634A915}" type="presParOf" srcId="{ADC46BD9-E87B-44FF-8B22-35DED7AA7062}" destId="{0B2E4B50-BDC5-4A15-A9E7-C0987D520B70}" srcOrd="7" destOrd="0" presId="urn:microsoft.com/office/officeart/2005/8/layout/radial6"/>
    <dgm:cxn modelId="{B35335A3-E217-C04B-84AF-7F47D5F84553}" type="presParOf" srcId="{ADC46BD9-E87B-44FF-8B22-35DED7AA7062}" destId="{8FA53826-6555-40ED-8C31-EC5187BBED45}" srcOrd="8" destOrd="0" presId="urn:microsoft.com/office/officeart/2005/8/layout/radial6"/>
    <dgm:cxn modelId="{C49550AE-5E18-E34B-87A7-4F07969FD4FC}" type="presParOf" srcId="{ADC46BD9-E87B-44FF-8B22-35DED7AA7062}" destId="{24850E05-F5E7-4E8E-B6B3-ACA0E9D49EFD}" srcOrd="9" destOrd="0" presId="urn:microsoft.com/office/officeart/2005/8/layout/radial6"/>
    <dgm:cxn modelId="{10B6B157-F6F2-FE44-BDB3-D01E79C8E20C}" type="presParOf" srcId="{ADC46BD9-E87B-44FF-8B22-35DED7AA7062}" destId="{8C3C14E2-F8D1-4157-B562-1DBC21AC061E}" srcOrd="10" destOrd="0" presId="urn:microsoft.com/office/officeart/2005/8/layout/radial6"/>
    <dgm:cxn modelId="{B9AD7AD7-020D-E443-B1ED-39E46CEC9167}" type="presParOf" srcId="{ADC46BD9-E87B-44FF-8B22-35DED7AA7062}" destId="{6307BBFC-4ECC-40D6-8FEC-C522B32D3F91}" srcOrd="11" destOrd="0" presId="urn:microsoft.com/office/officeart/2005/8/layout/radial6"/>
    <dgm:cxn modelId="{DE4276D9-B701-7A4C-AF48-F76F3B6EBDE7}" type="presParOf" srcId="{ADC46BD9-E87B-44FF-8B22-35DED7AA7062}" destId="{BCF00266-F4D0-4C5F-816B-70569597784F}" srcOrd="12" destOrd="0" presId="urn:microsoft.com/office/officeart/2005/8/layout/radial6"/>
    <dgm:cxn modelId="{3AFBB5ED-C47C-1149-95E5-915E945ADBAB}" type="presParOf" srcId="{ADC46BD9-E87B-44FF-8B22-35DED7AA7062}" destId="{CDA54A05-C9C7-42D3-A6F6-58778AE1A29C}" srcOrd="13" destOrd="0" presId="urn:microsoft.com/office/officeart/2005/8/layout/radial6"/>
    <dgm:cxn modelId="{67D3017B-8E2C-0642-917B-B0606756E9DE}" type="presParOf" srcId="{ADC46BD9-E87B-44FF-8B22-35DED7AA7062}" destId="{2FFD267B-4404-4733-A405-309BAD7F551A}" srcOrd="14" destOrd="0" presId="urn:microsoft.com/office/officeart/2005/8/layout/radial6"/>
    <dgm:cxn modelId="{F6674AED-801B-D940-9A4C-400F0C3072EB}" type="presParOf" srcId="{ADC46BD9-E87B-44FF-8B22-35DED7AA7062}" destId="{03838CC1-175D-498E-9E02-B57E790861A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155BD-F5B9-4906-85B8-129AAB66AF4E}">
      <dsp:nvSpPr>
        <dsp:cNvPr id="0" name=""/>
        <dsp:cNvSpPr/>
      </dsp:nvSpPr>
      <dsp:spPr>
        <a:xfrm>
          <a:off x="-180664" y="844568"/>
          <a:ext cx="4828489" cy="14283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2178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training/coaching, advanced support, monitoring school</a:t>
          </a:r>
          <a:r>
            <a:rPr lang="en-US" sz="1600" b="1" kern="1200" dirty="0"/>
            <a:t> teams</a:t>
          </a:r>
        </a:p>
      </dsp:txBody>
      <dsp:txXfrm>
        <a:off x="-180664" y="1201648"/>
        <a:ext cx="4471409" cy="714159"/>
      </dsp:txXfrm>
    </dsp:sp>
    <dsp:sp modelId="{648A601F-D95E-4A5B-8469-8204CB0B36C5}">
      <dsp:nvSpPr>
        <dsp:cNvPr id="0" name=""/>
        <dsp:cNvSpPr/>
      </dsp:nvSpPr>
      <dsp:spPr>
        <a:xfrm>
          <a:off x="867219" y="2324475"/>
          <a:ext cx="4192655" cy="14179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21788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/>
          </a:r>
          <a:br>
            <a:rPr lang="en-US" sz="1100" b="1" kern="1200" dirty="0"/>
          </a:br>
          <a:r>
            <a:rPr lang="en-US" sz="1800" b="1" kern="1200" dirty="0"/>
            <a:t>screening, training/coaching, monitoring student plans</a:t>
          </a:r>
        </a:p>
      </dsp:txBody>
      <dsp:txXfrm>
        <a:off x="867219" y="2678954"/>
        <a:ext cx="3838176" cy="708958"/>
      </dsp:txXfrm>
    </dsp:sp>
    <dsp:sp modelId="{C58EC700-7B8F-4B2C-9751-F2C686BE7E7D}">
      <dsp:nvSpPr>
        <dsp:cNvPr id="0" name=""/>
        <dsp:cNvSpPr/>
      </dsp:nvSpPr>
      <dsp:spPr>
        <a:xfrm>
          <a:off x="2045680" y="3885525"/>
          <a:ext cx="3184602" cy="1413727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2178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conduct assessments, develop interventions </a:t>
          </a:r>
        </a:p>
      </dsp:txBody>
      <dsp:txXfrm>
        <a:off x="2045680" y="4238957"/>
        <a:ext cx="2831170" cy="706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38CC1-175D-498E-9E02-B57E790861A0}">
      <dsp:nvSpPr>
        <dsp:cNvPr id="0" name=""/>
        <dsp:cNvSpPr/>
      </dsp:nvSpPr>
      <dsp:spPr>
        <a:xfrm>
          <a:off x="424048" y="1018286"/>
          <a:ext cx="3145156" cy="3145156"/>
        </a:xfrm>
        <a:prstGeom prst="blockArc">
          <a:avLst>
            <a:gd name="adj1" fmla="val 11653096"/>
            <a:gd name="adj2" fmla="val 16072346"/>
            <a:gd name="adj3" fmla="val 46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00266-F4D0-4C5F-816B-70569597784F}">
      <dsp:nvSpPr>
        <dsp:cNvPr id="0" name=""/>
        <dsp:cNvSpPr/>
      </dsp:nvSpPr>
      <dsp:spPr>
        <a:xfrm>
          <a:off x="428848" y="998811"/>
          <a:ext cx="3145156" cy="3145156"/>
        </a:xfrm>
        <a:prstGeom prst="blockArc">
          <a:avLst>
            <a:gd name="adj1" fmla="val 7518063"/>
            <a:gd name="adj2" fmla="val 11608207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50E05-F5E7-4E8E-B6B3-ACA0E9D49EFD}">
      <dsp:nvSpPr>
        <dsp:cNvPr id="0" name=""/>
        <dsp:cNvSpPr/>
      </dsp:nvSpPr>
      <dsp:spPr>
        <a:xfrm>
          <a:off x="412629" y="987484"/>
          <a:ext cx="3145156" cy="3145156"/>
        </a:xfrm>
        <a:prstGeom prst="blockArc">
          <a:avLst>
            <a:gd name="adj1" fmla="val 3364525"/>
            <a:gd name="adj2" fmla="val 7473790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5DF3C-5B2B-4425-B4FF-D3B70291A7E8}">
      <dsp:nvSpPr>
        <dsp:cNvPr id="0" name=""/>
        <dsp:cNvSpPr/>
      </dsp:nvSpPr>
      <dsp:spPr>
        <a:xfrm>
          <a:off x="367025" y="1019372"/>
          <a:ext cx="3145156" cy="3145156"/>
        </a:xfrm>
        <a:prstGeom prst="blockArc">
          <a:avLst>
            <a:gd name="adj1" fmla="val 20519965"/>
            <a:gd name="adj2" fmla="val 3239982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5DF0A-B76F-4732-B007-3CF999BF0EBD}">
      <dsp:nvSpPr>
        <dsp:cNvPr id="0" name=""/>
        <dsp:cNvSpPr/>
      </dsp:nvSpPr>
      <dsp:spPr>
        <a:xfrm>
          <a:off x="367017" y="1019345"/>
          <a:ext cx="3145156" cy="3145156"/>
        </a:xfrm>
        <a:prstGeom prst="blockArc">
          <a:avLst>
            <a:gd name="adj1" fmla="val 16200010"/>
            <a:gd name="adj2" fmla="val 20520026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E1268-6950-4A42-BE84-A90809385C25}">
      <dsp:nvSpPr>
        <dsp:cNvPr id="0" name=""/>
        <dsp:cNvSpPr/>
      </dsp:nvSpPr>
      <dsp:spPr>
        <a:xfrm>
          <a:off x="1244730" y="1964488"/>
          <a:ext cx="1447539" cy="1447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Results based Tier 3</a:t>
          </a:r>
        </a:p>
      </dsp:txBody>
      <dsp:txXfrm>
        <a:off x="1456717" y="2176475"/>
        <a:ext cx="1023565" cy="1023565"/>
      </dsp:txXfrm>
    </dsp:sp>
    <dsp:sp modelId="{86ED25CC-0EFE-471E-864B-7D849CC9C106}">
      <dsp:nvSpPr>
        <dsp:cNvPr id="0" name=""/>
        <dsp:cNvSpPr/>
      </dsp:nvSpPr>
      <dsp:spPr>
        <a:xfrm>
          <a:off x="1419459" y="535683"/>
          <a:ext cx="1040281" cy="10402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Under-standing</a:t>
          </a:r>
        </a:p>
      </dsp:txBody>
      <dsp:txXfrm>
        <a:off x="1571805" y="688029"/>
        <a:ext cx="735589" cy="735589"/>
      </dsp:txXfrm>
    </dsp:sp>
    <dsp:sp modelId="{2FEF53CF-55EF-4220-8643-F69F91484B65}">
      <dsp:nvSpPr>
        <dsp:cNvPr id="0" name=""/>
        <dsp:cNvSpPr/>
      </dsp:nvSpPr>
      <dsp:spPr>
        <a:xfrm>
          <a:off x="2880376" y="1597113"/>
          <a:ext cx="1040281" cy="10402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Skills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3032722" y="1749459"/>
        <a:ext cx="735589" cy="735589"/>
      </dsp:txXfrm>
    </dsp:sp>
    <dsp:sp modelId="{0B2E4B50-BDC5-4A15-A9E7-C0987D520B70}">
      <dsp:nvSpPr>
        <dsp:cNvPr id="0" name=""/>
        <dsp:cNvSpPr/>
      </dsp:nvSpPr>
      <dsp:spPr>
        <a:xfrm>
          <a:off x="2322366" y="3314535"/>
          <a:ext cx="1040281" cy="10402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chemeClr val="tx1"/>
              </a:solidFill>
            </a:rPr>
            <a:t>Professional Supports</a:t>
          </a:r>
        </a:p>
      </dsp:txBody>
      <dsp:txXfrm>
        <a:off x="2474712" y="3466881"/>
        <a:ext cx="735589" cy="735589"/>
      </dsp:txXfrm>
    </dsp:sp>
    <dsp:sp modelId="{8C3C14E2-F8D1-4157-B562-1DBC21AC061E}">
      <dsp:nvSpPr>
        <dsp:cNvPr id="0" name=""/>
        <dsp:cNvSpPr/>
      </dsp:nvSpPr>
      <dsp:spPr>
        <a:xfrm>
          <a:off x="593615" y="3304902"/>
          <a:ext cx="1040281" cy="10402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Aligned infra-structures</a:t>
          </a:r>
        </a:p>
      </dsp:txBody>
      <dsp:txXfrm>
        <a:off x="745961" y="3457248"/>
        <a:ext cx="735589" cy="735589"/>
      </dsp:txXfrm>
    </dsp:sp>
    <dsp:sp modelId="{CDA54A05-C9C7-42D3-A6F6-58778AE1A29C}">
      <dsp:nvSpPr>
        <dsp:cNvPr id="0" name=""/>
        <dsp:cNvSpPr/>
      </dsp:nvSpPr>
      <dsp:spPr>
        <a:xfrm>
          <a:off x="-12558" y="1693432"/>
          <a:ext cx="1040281" cy="10402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Policies &amp; procedures</a:t>
          </a:r>
        </a:p>
      </dsp:txBody>
      <dsp:txXfrm>
        <a:off x="139788" y="1845778"/>
        <a:ext cx="735589" cy="73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2/7/2018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DE-PBS Cadre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AE5F-A98E-491D-9A41-8D53BBD4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653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2/7/2018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DE-PBS Cadre Notes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A7911-2408-411C-8883-800B4CC5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39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305558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83E2E-F059-436B-84B5-E0AAB44BE3DB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323148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83E2E-F059-436B-84B5-E0AAB44BE3D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82885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427737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83E2E-F059-436B-84B5-E0AAB44BE3DB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477222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90387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20490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660675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348247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6644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89906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90C-BB34-427D-B018-9ADEB9219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0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3222291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4FB6-F89A-4178-998D-27F7066CDD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9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352792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49956" y="4376513"/>
            <a:ext cx="5608319" cy="4414176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23</a:t>
            </a:fld>
            <a:endParaRPr lang="en-US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593872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751609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A7911-2408-411C-8883-800B4CC51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3856823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5AB13-D228-4A44-9AF1-AA9FBF7589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14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91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84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1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919217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432749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6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3870383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B2AA-6D35-4086-AF42-0F7B660A56AE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897735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534325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B2AA-6D35-4086-AF42-0F7B660A56AE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4126590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10000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663212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773034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401201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67913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39316913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6155F-2134-456E-A95A-DC94CE6B1148}" type="slidenum">
              <a:rPr lang="en-US" smtClean="0"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773782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5466729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165265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775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83E2E-F059-436B-84B5-E0AAB44BE3DB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68378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9660">
              <a:defRPr/>
            </a:pPr>
            <a:fld id="{FB9C859E-D7C8-47F4-918C-9481C8DB9907}" type="slidenum">
              <a:rPr lang="en-US">
                <a:solidFill>
                  <a:prstClr val="black"/>
                </a:solidFill>
                <a:latin typeface="Calibri"/>
              </a:rPr>
              <a:pPr defTabSz="469660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61085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151381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90C-BB34-427D-B018-9ADEB92192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2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21812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7911-2408-411C-8883-800B4CC51D69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DE-PBS Cadre Notes</a:t>
            </a:r>
          </a:p>
        </p:txBody>
      </p:sp>
    </p:spTree>
    <p:extLst>
      <p:ext uri="{BB962C8B-B14F-4D97-AF65-F5344CB8AC3E}">
        <p14:creationId xmlns:p14="http://schemas.microsoft.com/office/powerpoint/2010/main" val="310466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24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88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7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2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3"/>
            <a:ext cx="10058400" cy="2593975"/>
          </a:xfrm>
        </p:spPr>
        <p:txBody>
          <a:bodyPr anchor="b"/>
          <a:lstStyle>
            <a:lvl1pPr>
              <a:defRPr sz="5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1AC-C9C9-4D23-8228-7B7126F02AA5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5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9B47-0A31-4975-9480-F59D23F5C2EA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9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0"/>
            <a:ext cx="10212916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3"/>
            <a:ext cx="8180916" cy="163353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917A-40D9-42E9-9C4E-EBE10BEAB9CA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6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8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3BC6-5DAA-4593-A543-AAEA38C3266C}" type="datetime1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131-A9CE-4043-B0F8-46615D25007B}" type="datetime1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9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9560-A3F7-4AE9-8B56-D4D18F48DD21}" type="datetime1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A631-E5AE-4AE4-B7AC-532F6B076C4F}" type="datetime1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2" y="5495544"/>
            <a:ext cx="10363200" cy="594360"/>
          </a:xfrm>
        </p:spPr>
        <p:txBody>
          <a:bodyPr anchor="b"/>
          <a:lstStyle>
            <a:lvl1pPr algn="ctr">
              <a:defRPr sz="1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6096000"/>
            <a:ext cx="103632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900"/>
            </a:lvl2pPr>
            <a:lvl3pPr marL="685783" indent="0">
              <a:buNone/>
              <a:defRPr sz="800"/>
            </a:lvl3pPr>
            <a:lvl4pPr marL="1028674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9" indent="0">
              <a:buNone/>
              <a:defRPr sz="700"/>
            </a:lvl7pPr>
            <a:lvl8pPr marL="2400240" indent="0">
              <a:buNone/>
              <a:defRPr sz="700"/>
            </a:lvl8pPr>
            <a:lvl9pPr marL="274313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7549-115F-4F7C-A8CD-A6602A8AE988}" type="datetime1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507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7"/>
            <a:ext cx="10363200" cy="594627"/>
          </a:xfrm>
        </p:spPr>
        <p:txBody>
          <a:bodyPr anchor="b"/>
          <a:lstStyle>
            <a:lvl1pPr algn="ctr">
              <a:defRPr sz="17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900"/>
            </a:lvl2pPr>
            <a:lvl3pPr marL="685783" indent="0">
              <a:buNone/>
              <a:defRPr sz="800"/>
            </a:lvl3pPr>
            <a:lvl4pPr marL="1028674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9" indent="0">
              <a:buNone/>
              <a:defRPr sz="700"/>
            </a:lvl7pPr>
            <a:lvl8pPr marL="2400240" indent="0">
              <a:buNone/>
              <a:defRPr sz="700"/>
            </a:lvl8pPr>
            <a:lvl9pPr marL="274313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2CA-98F4-45E2-8A75-E67F1EFB3CED}" type="datetime1">
              <a:rPr lang="en-US" smtClean="0"/>
              <a:t>4/23/2018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24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25BA-AC02-4AFA-95E0-8BC3D4A41AC7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9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EF37-2D14-4D16-B9C6-572551BE7902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5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8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78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61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E00D-AA2D-4435-BE34-D20C13B0462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BBD5BE-17EC-474C-87F7-F194B4EA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1600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75218AA6-39F1-4B5F-8B04-F1A6836FF7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31" y="3987800"/>
            <a:ext cx="2367281" cy="48768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2" y="1584960"/>
            <a:ext cx="2438399" cy="48768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69B69ADB-F7DA-45FB-B754-1813B0D78087}" type="datetime1">
              <a:rPr lang="en-US" smtClean="0"/>
              <a:t>4/23/2018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4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350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68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8" indent="-171446" algn="l" defTabSz="6857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61" indent="-171446" algn="l" defTabSz="6857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71446" algn="l" defTabSz="6857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31" indent="-171446" algn="l" defTabSz="68578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2987" indent="-137157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37157" algn="l" defTabSz="6857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01" indent="-137157" algn="l" defTabSz="6857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457" indent="-137157" algn="l" defTabSz="6857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smith@doe.k12.de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h1.oet.udel.edu/pbs/secondary-foru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khearn@udel.ed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awarepbs.or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Delaware PBS Cadre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Thursday, April 19, 2018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4397" t="12972" r="58171" b="34493"/>
          <a:stretch/>
        </p:blipFill>
        <p:spPr bwMode="auto">
          <a:xfrm>
            <a:off x="5090887" y="656046"/>
            <a:ext cx="2630714" cy="2406467"/>
          </a:xfrm>
          <a:prstGeom prst="rect">
            <a:avLst/>
          </a:prstGeom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96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9484" y="3814398"/>
            <a:ext cx="8915399" cy="1468800"/>
          </a:xfrm>
        </p:spPr>
        <p:txBody>
          <a:bodyPr>
            <a:noAutofit/>
          </a:bodyPr>
          <a:lstStyle/>
          <a:p>
            <a:r>
              <a:rPr lang="en-US" sz="6000" dirty="0"/>
              <a:t>MTSS</a:t>
            </a:r>
            <a:br>
              <a:rPr lang="en-US" sz="6000" dirty="0"/>
            </a:br>
            <a:r>
              <a:rPr lang="en-US" sz="6000" dirty="0"/>
              <a:t>Professional Development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96476" y="5590577"/>
            <a:ext cx="8915399" cy="86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hape 324"/>
          <p:cNvSpPr/>
          <p:nvPr/>
        </p:nvSpPr>
        <p:spPr>
          <a:xfrm>
            <a:off x="9999621" y="3923537"/>
            <a:ext cx="1719939" cy="261137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84200" tIns="42100" rIns="84200" bIns="42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25"/>
          <p:cNvSpPr/>
          <p:nvPr/>
        </p:nvSpPr>
        <p:spPr>
          <a:xfrm>
            <a:off x="10271760" y="3900998"/>
            <a:ext cx="1123951" cy="18577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4000">
                <a:srgbClr val="FFFF57"/>
              </a:gs>
              <a:gs pos="100000">
                <a:srgbClr val="FFFF57"/>
              </a:gs>
            </a:gsLst>
            <a:lin ang="16200000" scaled="0"/>
          </a:gradFill>
          <a:ln w="9525" cap="rnd" cmpd="sng">
            <a:solidFill>
              <a:srgbClr val="00B05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84200" tIns="42100" rIns="84200" bIns="42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326"/>
          <p:cNvSpPr/>
          <p:nvPr/>
        </p:nvSpPr>
        <p:spPr>
          <a:xfrm>
            <a:off x="10500360" y="3999737"/>
            <a:ext cx="685800" cy="114936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57"/>
              </a:gs>
              <a:gs pos="16000">
                <a:srgbClr val="FFFF57"/>
              </a:gs>
              <a:gs pos="51000">
                <a:srgbClr val="C00000"/>
              </a:gs>
              <a:gs pos="100000">
                <a:srgbClr val="C00000"/>
              </a:gs>
            </a:gsLst>
            <a:lin ang="16200000" scaled="0"/>
          </a:gradFill>
          <a:ln w="25400" cap="flat" cmpd="sng">
            <a:solidFill>
              <a:srgbClr val="FFFF5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84200" tIns="42100" rIns="84200" bIns="42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6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reminder-</a:t>
            </a:r>
            <a:br>
              <a:rPr lang="en-US" dirty="0"/>
            </a:br>
            <a:r>
              <a:rPr lang="en-US" dirty="0"/>
              <a:t>Substitute Reimbursement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Department of Education will provide substitute reimbursement for REGISTERED participants.  </a:t>
            </a:r>
          </a:p>
          <a:p>
            <a:endParaRPr lang="en-US" sz="2400" dirty="0"/>
          </a:p>
          <a:p>
            <a:r>
              <a:rPr lang="en-US" sz="2400" dirty="0"/>
              <a:t>PFA or IV needs to be completed within 30 days after the training.   Please send completed PFA or IV electronically to Linda Smith(</a:t>
            </a:r>
            <a:r>
              <a:rPr lang="en-US" sz="2400" dirty="0">
                <a:hlinkClick r:id="rId3"/>
              </a:rPr>
              <a:t>linda.smith@doe.k12.de.us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/>
              <a:t>All PD confirmation emails will contain PFA/IV information. 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7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2017 – Winter 2018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792" y="2133600"/>
            <a:ext cx="9765792" cy="3777622"/>
          </a:xfrm>
        </p:spPr>
        <p:txBody>
          <a:bodyPr>
            <a:normAutofit/>
          </a:bodyPr>
          <a:lstStyle/>
          <a:p>
            <a:r>
              <a:rPr lang="en-US" sz="2800" dirty="0"/>
              <a:t>Tier 2-PEERS 10/9/17</a:t>
            </a:r>
          </a:p>
          <a:p>
            <a:r>
              <a:rPr lang="en-US" sz="2800" dirty="0"/>
              <a:t>Tier 2-Networking 10/26</a:t>
            </a:r>
          </a:p>
          <a:p>
            <a:r>
              <a:rPr lang="en-US" sz="2800" dirty="0"/>
              <a:t>Tier 3-Supporting Internalizing Behavior 11/15</a:t>
            </a:r>
          </a:p>
          <a:p>
            <a:r>
              <a:rPr lang="en-US" sz="2800" dirty="0"/>
              <a:t>Tier 2-New Targeted Team 11/19</a:t>
            </a:r>
          </a:p>
          <a:p>
            <a:r>
              <a:rPr lang="en-US" sz="2800" dirty="0"/>
              <a:t>Tier 1-Establishing Systems of Classroom Supports 12/7</a:t>
            </a:r>
          </a:p>
          <a:p>
            <a:r>
              <a:rPr lang="en-US" sz="2800" dirty="0"/>
              <a:t>Secondary Forum – 2/28</a:t>
            </a:r>
          </a:p>
        </p:txBody>
      </p:sp>
    </p:spTree>
    <p:extLst>
      <p:ext uri="{BB962C8B-B14F-4D97-AF65-F5344CB8AC3E}">
        <p14:creationId xmlns:p14="http://schemas.microsoft.com/office/powerpoint/2010/main" val="260290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 2: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097" y="1752600"/>
            <a:ext cx="5099303" cy="4556760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This training is designed to teach educators how to use the PEERS manual.</a:t>
            </a:r>
          </a:p>
          <a:p>
            <a:r>
              <a:rPr lang="en-US" sz="3300" dirty="0"/>
              <a:t>The PEERS curriculum is for adolescents to focus on skills related to making and keeping friends, and managing peer conflict and rejection. </a:t>
            </a:r>
          </a:p>
          <a:p>
            <a:endParaRPr lang="en-US" sz="3300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66" y="2050144"/>
            <a:ext cx="2452480" cy="31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1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2-Networking 10/26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92925" y="1434656"/>
            <a:ext cx="7587395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Morning Agenda </a:t>
            </a:r>
          </a:p>
          <a:p>
            <a:r>
              <a:rPr lang="en-US" sz="2000" dirty="0"/>
              <a:t>Big Picture Review of MTSS </a:t>
            </a:r>
          </a:p>
          <a:p>
            <a:r>
              <a:rPr lang="en-US" sz="2000" dirty="0"/>
              <a:t>Tier 2 Conversations  </a:t>
            </a:r>
          </a:p>
          <a:p>
            <a:r>
              <a:rPr lang="en-US" sz="2000" dirty="0"/>
              <a:t>Guest Presentations</a:t>
            </a:r>
          </a:p>
          <a:p>
            <a:pPr lvl="1"/>
            <a:r>
              <a:rPr lang="en-US" sz="2000" dirty="0"/>
              <a:t>Lake Forest North Elementary</a:t>
            </a:r>
          </a:p>
          <a:p>
            <a:pPr lvl="1"/>
            <a:r>
              <a:rPr lang="en-US" sz="2000" dirty="0"/>
              <a:t>Gallaher Elementary</a:t>
            </a:r>
          </a:p>
          <a:p>
            <a:r>
              <a:rPr lang="en-US" sz="2000" dirty="0"/>
              <a:t>Tiered Fidelity Inventory </a:t>
            </a:r>
          </a:p>
          <a:p>
            <a:pPr lvl="1"/>
            <a:r>
              <a:rPr lang="en-US" sz="2000" dirty="0"/>
              <a:t>Team </a:t>
            </a:r>
          </a:p>
          <a:p>
            <a:pPr lvl="1"/>
            <a:r>
              <a:rPr lang="en-US" sz="2000" dirty="0"/>
              <a:t>Intervention </a:t>
            </a:r>
          </a:p>
          <a:p>
            <a:pPr lvl="1"/>
            <a:r>
              <a:rPr lang="en-US" sz="2000" dirty="0"/>
              <a:t>Evaluation </a:t>
            </a:r>
          </a:p>
          <a:p>
            <a:r>
              <a:rPr lang="en-US" sz="2000" dirty="0"/>
              <a:t>Team Time and 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45237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07" y="1296086"/>
            <a:ext cx="2353887" cy="13255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Gallaher Elementary</a:t>
            </a:r>
            <a:br>
              <a:rPr lang="en-US" sz="28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chemeClr val="accent3"/>
                </a:solidFill>
              </a:rPr>
              <a:t>Systems     In-Depth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8385" y="1635703"/>
            <a:ext cx="209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Gallaher Elementary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52" y="482138"/>
            <a:ext cx="9054340" cy="59641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040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22" y="1523365"/>
            <a:ext cx="2116697" cy="1325563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accent2"/>
                </a:solidFill>
              </a:rPr>
              <a:t>Lake Forest North Elementary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accent2"/>
                </a:solidFill>
              </a:rPr>
              <a:t>CICO 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In-depth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59" y="365125"/>
            <a:ext cx="9094124" cy="6116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577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68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Tier 2-New Targeted Team 11/19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1313" y="1186384"/>
            <a:ext cx="9030815" cy="4808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Morning: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Pre-Workshop Survey</a:t>
            </a:r>
          </a:p>
          <a:p>
            <a:pPr lvl="1"/>
            <a:r>
              <a:rPr lang="en-US" sz="2000" dirty="0"/>
              <a:t>Tier 2: Systems &amp; Problem-Solving Conversations</a:t>
            </a:r>
          </a:p>
          <a:p>
            <a:pPr lvl="1"/>
            <a:r>
              <a:rPr lang="en-US" sz="2000" dirty="0"/>
              <a:t>Recommended Best Practices and Tiered Fidelity Inventory (TFI)</a:t>
            </a:r>
          </a:p>
          <a:p>
            <a:pPr lvl="1"/>
            <a:r>
              <a:rPr lang="en-US" sz="2000" dirty="0"/>
              <a:t>Guest Presentation: Gallaher Elementary School (2016-2017 Recognition Recipient)</a:t>
            </a:r>
          </a:p>
          <a:p>
            <a:r>
              <a:rPr lang="en-US" b="1" dirty="0"/>
              <a:t>Afternoon: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Problem-Solving Best Practices</a:t>
            </a:r>
          </a:p>
          <a:p>
            <a:pPr lvl="1"/>
            <a:r>
              <a:rPr lang="en-US" sz="2000" dirty="0"/>
              <a:t>Check-In/Check-Out: Systems and Problem-Solving</a:t>
            </a:r>
          </a:p>
          <a:p>
            <a:pPr lvl="1"/>
            <a:r>
              <a:rPr lang="en-US" sz="2000" dirty="0"/>
              <a:t>Asset Mapping</a:t>
            </a:r>
          </a:p>
          <a:p>
            <a:pPr lvl="1"/>
            <a:r>
              <a:rPr lang="en-US" sz="2000" dirty="0"/>
              <a:t>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202122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86" y="1363287"/>
            <a:ext cx="2503516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Bridge Activity: The TFI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168" y="49878"/>
            <a:ext cx="5161169" cy="67416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924224" y="239339"/>
            <a:ext cx="5029200" cy="6362700"/>
            <a:chOff x="6607232" y="258792"/>
            <a:chExt cx="5029200" cy="6362700"/>
          </a:xfrm>
        </p:grpSpPr>
        <p:grpSp>
          <p:nvGrpSpPr>
            <p:cNvPr id="7" name="Group 6"/>
            <p:cNvGrpSpPr/>
            <p:nvPr/>
          </p:nvGrpSpPr>
          <p:grpSpPr>
            <a:xfrm>
              <a:off x="6607232" y="258792"/>
              <a:ext cx="5029200" cy="6362700"/>
              <a:chOff x="5892338" y="247650"/>
              <a:chExt cx="5029200" cy="63627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2338" y="247650"/>
                <a:ext cx="5029200" cy="63627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364231" y="498763"/>
                <a:ext cx="2085414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400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7597834" y="1363287"/>
              <a:ext cx="3042458" cy="3773978"/>
            </a:xfrm>
            <a:prstGeom prst="round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91957" y="288289"/>
              <a:ext cx="2201672" cy="221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623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 Related 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8665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Are you having any district-wide Tier 2 related meetings or PD events in your district? If so, what do they look like and who is attending?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What are the Tier 2 data tracking tools you are using – either at the intervention or systems-level?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3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1" y="1587552"/>
            <a:ext cx="7875817" cy="393192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Name</a:t>
            </a:r>
          </a:p>
          <a:p>
            <a:r>
              <a:rPr lang="en-US" sz="2800" dirty="0"/>
              <a:t>Role</a:t>
            </a:r>
          </a:p>
          <a:p>
            <a:r>
              <a:rPr lang="en-US" sz="2800" dirty="0"/>
              <a:t>In my work, I’m rejuvenated by ___________.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419601"/>
            <a:ext cx="2754357" cy="18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3 PD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8171"/>
            <a:ext cx="8915400" cy="4601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Advanced Prevent Teach Reinforce (PTR) </a:t>
            </a:r>
            <a:r>
              <a:rPr lang="en-US" sz="2800" dirty="0">
                <a:solidFill>
                  <a:schemeClr val="tx1"/>
                </a:solidFill>
              </a:rPr>
              <a:t>to Address Internalizing Behavior</a:t>
            </a:r>
          </a:p>
          <a:p>
            <a:r>
              <a:rPr lang="en-US" sz="2400" dirty="0"/>
              <a:t>100+ participants</a:t>
            </a:r>
          </a:p>
          <a:p>
            <a:r>
              <a:rPr lang="en-US" sz="2400" dirty="0"/>
              <a:t>School Refusal Assessment Scale</a:t>
            </a:r>
          </a:p>
          <a:p>
            <a:endParaRPr lang="en-US" sz="2400" dirty="0"/>
          </a:p>
          <a:p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r>
              <a:rPr lang="en-US" sz="2800" dirty="0"/>
              <a:t>District System Redesign Pilot</a:t>
            </a:r>
          </a:p>
          <a:p>
            <a:r>
              <a:rPr lang="en-US" sz="2400" dirty="0"/>
              <a:t>Cape </a:t>
            </a:r>
            <a:r>
              <a:rPr lang="en-US" sz="2400" dirty="0" err="1"/>
              <a:t>Henlopen</a:t>
            </a:r>
            <a:r>
              <a:rPr lang="en-US" sz="2400" dirty="0"/>
              <a:t> &amp; Red Clay District Teams</a:t>
            </a:r>
          </a:p>
          <a:p>
            <a:r>
              <a:rPr lang="en-US" sz="2400" dirty="0"/>
              <a:t>Tier 3 Myths</a:t>
            </a:r>
          </a:p>
          <a:p>
            <a:r>
              <a:rPr lang="en-US" sz="2400" dirty="0"/>
              <a:t>5 Ensures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09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4556" y="554992"/>
            <a:ext cx="8534071" cy="12610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Taking Tier 3 to the District to Ensure…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828471" y="1027906"/>
          <a:ext cx="5267654" cy="564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32832" y="1604360"/>
            <a:ext cx="1525730" cy="646331"/>
          </a:xfrm>
          <a:prstGeom prst="rect">
            <a:avLst/>
          </a:prstGeom>
          <a:solidFill>
            <a:srgbClr val="0078A7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District Level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3806" y="3108828"/>
            <a:ext cx="159231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School Level Teams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1571" y="4685639"/>
            <a:ext cx="159231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Student Level Teams</a:t>
            </a:r>
          </a:p>
        </p:txBody>
      </p:sp>
      <p:graphicFrame>
        <p:nvGraphicFramePr>
          <p:cNvPr id="17" name="Content Placeholder 8"/>
          <p:cNvGraphicFramePr>
            <a:graphicFrameLocks/>
          </p:cNvGraphicFramePr>
          <p:nvPr>
            <p:extLst/>
          </p:nvPr>
        </p:nvGraphicFramePr>
        <p:xfrm>
          <a:off x="6731000" y="1355834"/>
          <a:ext cx="3937000" cy="509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699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1: Establishing Systems of Positive Classroom Behavior Supports (PCBS)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PD Goals: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dirty="0"/>
              <a:t>Explore preventative and response practices to create a nurturing and productive classroom learning environment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dirty="0"/>
              <a:t>Develop an initial plan of support for building consistency, fluency, and capacity with these practices among all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6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C:\Users\Cathy\AppData\Local\Microsoft\Windows\Temporary Internet Files\Content.IE5\2SHFKYC0\MP900409483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543593" y="1094501"/>
            <a:ext cx="2271337" cy="1648937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txBody>
          <a:bodyPr vert="horz" lIns="68568" tIns="34274" rIns="68568" bIns="34274" rtlCol="0" anchor="ctr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Positive Classroom Behavioral Supports</a:t>
            </a:r>
            <a:endParaRPr lang="en-US" sz="2400" b="1" u="sng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Shape 122"/>
          <p:cNvSpPr txBox="1">
            <a:spLocks/>
          </p:cNvSpPr>
          <p:nvPr/>
        </p:nvSpPr>
        <p:spPr>
          <a:xfrm>
            <a:off x="7737654" y="1"/>
            <a:ext cx="2930347" cy="685800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87331" indent="-287331">
              <a:spcBef>
                <a:spcPts val="600"/>
              </a:spcBef>
              <a:buClr>
                <a:schemeClr val="dk2"/>
              </a:buClr>
              <a:buFont typeface="Noto Sans Symbols"/>
              <a:buAutoNum type="arabicPeriod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Define and Teach Rules and Routines aligned with School-wide Expectations (Classroom Matrix)</a:t>
            </a:r>
          </a:p>
          <a:p>
            <a:pPr marL="287331" indent="-287331">
              <a:spcBef>
                <a:spcPts val="1500"/>
              </a:spcBef>
              <a:buClr>
                <a:schemeClr val="dk2"/>
              </a:buClr>
              <a:buFont typeface="Noto Sans Symbols"/>
              <a:buAutoNum type="arabicPeriod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Identify Continuum of Practices for Responding to Behavior</a:t>
            </a:r>
          </a:p>
          <a:p>
            <a:pPr marL="287331" indent="-287331">
              <a:spcBef>
                <a:spcPts val="1500"/>
              </a:spcBef>
              <a:buClr>
                <a:schemeClr val="dk2"/>
              </a:buClr>
              <a:buFont typeface="Noto Sans Symbols"/>
              <a:buAutoNum type="arabicPeriod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Arrange physical space to prompt appropriate behavior</a:t>
            </a:r>
          </a:p>
          <a:p>
            <a:pPr marL="287331" indent="-287331">
              <a:spcBef>
                <a:spcPts val="1500"/>
              </a:spcBef>
              <a:buClr>
                <a:schemeClr val="dk2"/>
              </a:buClr>
              <a:buFont typeface="Noto Sans Symbols"/>
              <a:buAutoNum type="arabicPeriod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Employ Active Supervision</a:t>
            </a:r>
          </a:p>
          <a:p>
            <a:pPr marL="287331" indent="-287331">
              <a:spcBef>
                <a:spcPts val="1500"/>
              </a:spcBef>
              <a:buClr>
                <a:schemeClr val="dk2"/>
              </a:buClr>
              <a:buFont typeface="Arial"/>
              <a:buAutoNum type="arabicPeriod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Develop Class-Wide Group Contingencies</a:t>
            </a:r>
          </a:p>
          <a:p>
            <a:pPr marL="287331" indent="-287331">
              <a:spcBef>
                <a:spcPts val="1500"/>
              </a:spcBef>
              <a:buClr>
                <a:schemeClr val="dk2"/>
              </a:buClr>
              <a:buFont typeface="Noto Sans Symbols"/>
              <a:buAutoNum type="arabicPeriod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Provide Multiple Opportunities to Respond</a:t>
            </a:r>
          </a:p>
        </p:txBody>
      </p:sp>
      <p:pic>
        <p:nvPicPr>
          <p:cNvPr id="2" name="Picture 1" descr="Screen Shot 2017-12-02 at 4.01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" y="272955"/>
            <a:ext cx="1274161" cy="13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4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985" y="624110"/>
            <a:ext cx="9346628" cy="1280890"/>
          </a:xfrm>
        </p:spPr>
        <p:txBody>
          <a:bodyPr/>
          <a:lstStyle/>
          <a:p>
            <a:r>
              <a:rPr lang="en-US" dirty="0"/>
              <a:t>Team Action Planning &amp; PCBS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follow up is needed to support </a:t>
            </a:r>
            <a:r>
              <a:rPr lang="en-US" sz="2800" u="sng" dirty="0"/>
              <a:t>participating teams </a:t>
            </a:r>
            <a:r>
              <a:rPr lang="en-US" sz="2800" dirty="0"/>
              <a:t>with this content and planning?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support would be helpful to you as </a:t>
            </a:r>
            <a:r>
              <a:rPr lang="en-US" sz="2800" u="sng" dirty="0"/>
              <a:t>coaches</a:t>
            </a:r>
            <a:r>
              <a:rPr lang="en-US" sz="2800" dirty="0"/>
              <a:t> to support teams with this content?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00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685" y="270685"/>
            <a:ext cx="612502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Secondary Forum 2/28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1172" y="1133522"/>
            <a:ext cx="92358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/>
              </a:rPr>
              <a:t>Participants: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9 districts,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17 schools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48 folks (including 5 district coaches)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year’s topics:</a:t>
            </a:r>
          </a:p>
          <a:p>
            <a:pPr marL="800100" marR="0" lvl="1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Building communication across Tier 1 &amp; 2 teams </a:t>
            </a:r>
          </a:p>
          <a:p>
            <a:pPr marL="800100" marR="0" lvl="1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Using Surveys to Gauge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Relationships</a:t>
            </a:r>
          </a:p>
          <a:p>
            <a:pPr marL="1257300" lvl="2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Connect-the -Dots</a:t>
            </a:r>
          </a:p>
          <a:p>
            <a:pPr marL="1257300" lvl="2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Connections Screening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Planning for advisory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Recognition strategies</a:t>
            </a:r>
          </a:p>
          <a:p>
            <a:pPr defTabSz="457200"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Mini-Presentations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Dover High School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McKean High School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Talley Middle School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7010" y="6165669"/>
            <a:ext cx="9211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Please see </a:t>
            </a:r>
            <a:r>
              <a:rPr lang="en-US" sz="2000" b="1" i="1" dirty="0">
                <a:hlinkClick r:id="rId3"/>
              </a:rPr>
              <a:t>http://wh1.oet.udel.edu/pbs/secondary-forum/</a:t>
            </a:r>
            <a:r>
              <a:rPr lang="en-US" sz="2000" b="1" i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62"/>
          <a:stretch/>
        </p:blipFill>
        <p:spPr>
          <a:xfrm>
            <a:off x="8989635" y="710502"/>
            <a:ext cx="2029043" cy="154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3" y="3105312"/>
            <a:ext cx="3743743" cy="2807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84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754" y="296557"/>
            <a:ext cx="8763234" cy="824719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Connectedness Screening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00AF4D6-1503-8449-A644-FA876679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432" y="1640029"/>
            <a:ext cx="10075567" cy="487113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Started in 2010 at Burrillville High School in Rhode Island, Kim </a:t>
            </a:r>
            <a:r>
              <a:rPr lang="en-US" sz="3000" dirty="0" err="1"/>
              <a:t>Pristawa</a:t>
            </a:r>
            <a:r>
              <a:rPr lang="en-US" sz="3000" dirty="0"/>
              <a:t>, School Psychologist</a:t>
            </a:r>
          </a:p>
          <a:p>
            <a:r>
              <a:rPr lang="en-US" sz="3000" dirty="0"/>
              <a:t>Purpose </a:t>
            </a:r>
          </a:p>
          <a:p>
            <a:pPr lvl="1"/>
            <a:r>
              <a:rPr lang="en-US" sz="2600" dirty="0"/>
              <a:t>identify potentially at-risk students in the social-emotional area by examining students’ perceptions of connectedness with adults and peers in school.</a:t>
            </a:r>
          </a:p>
          <a:p>
            <a:pPr lvl="1"/>
            <a:r>
              <a:rPr lang="en-US" sz="2600" dirty="0"/>
              <a:t>identify a target group of students who may need social-emotional intervention</a:t>
            </a:r>
          </a:p>
          <a:p>
            <a:pPr lvl="1"/>
            <a:r>
              <a:rPr lang="en-US" sz="2600" dirty="0"/>
              <a:t>help in choosing an adult to support student when need</a:t>
            </a:r>
            <a:r>
              <a:rPr lang="en-US" sz="2400" dirty="0"/>
              <a:t>ed</a:t>
            </a:r>
          </a:p>
          <a:p>
            <a:r>
              <a:rPr lang="en-US" sz="3000" dirty="0"/>
              <a:t>Screening looks at both adults and peers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97182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35735"/>
            <a:ext cx="12192000" cy="9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2F5597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67853" y="3428999"/>
            <a:ext cx="10536936" cy="31820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2F5597"/>
                </a:solidFill>
              </a:rPr>
              <a:t>I have a good connection with the following </a:t>
            </a:r>
            <a:r>
              <a:rPr lang="en-US" u="sng" dirty="0">
                <a:solidFill>
                  <a:srgbClr val="2F5597"/>
                </a:solidFill>
              </a:rPr>
              <a:t>student(s)</a:t>
            </a:r>
            <a:r>
              <a:rPr lang="en-US" dirty="0">
                <a:solidFill>
                  <a:srgbClr val="2F5597"/>
                </a:solidFill>
              </a:rPr>
              <a:t> at Burrillville HS: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2F5597"/>
                </a:solidFill>
              </a:rPr>
              <a:t>______________________________________________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2F5597"/>
                </a:solidFill>
              </a:rPr>
              <a:t>______________________________________________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2F5597"/>
                </a:solidFill>
              </a:rPr>
              <a:t>______________________________________________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2F5597"/>
                </a:solidFill>
              </a:rPr>
              <a:t>______________________________________________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2F5597"/>
                </a:solidFill>
              </a:rPr>
              <a:t>______________________________________________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2F5597"/>
                </a:solidFill>
              </a:rPr>
              <a:t>__________________________________________</a:t>
            </a:r>
            <a:r>
              <a:rPr lang="en-US" dirty="0"/>
              <a:t>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891" y="1293345"/>
            <a:ext cx="1053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Directions: </a:t>
            </a:r>
            <a:r>
              <a:rPr lang="en-US" sz="2400" dirty="0"/>
              <a:t>Please list the names of up to 6 students in this building whom you feel you have a good, personal connection with. These could be students who seek your advice/guidance for personal or academic matters (Teachers: they may not necessarily be current students in your classes.) </a:t>
            </a:r>
          </a:p>
        </p:txBody>
      </p:sp>
      <p:sp>
        <p:nvSpPr>
          <p:cNvPr id="11" name="Oval 10"/>
          <p:cNvSpPr/>
          <p:nvPr/>
        </p:nvSpPr>
        <p:spPr>
          <a:xfrm>
            <a:off x="746891" y="368752"/>
            <a:ext cx="685452" cy="604673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329" y="184943"/>
            <a:ext cx="10072048" cy="12808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Burrillville High School Confidential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Survey for ADULTS </a:t>
            </a:r>
            <a:r>
              <a:rPr lang="en-US" b="1" dirty="0">
                <a:solidFill>
                  <a:srgbClr val="2F5597"/>
                </a:solidFill>
              </a:rPr>
              <a:t/>
            </a:r>
            <a:br>
              <a:rPr lang="en-US" b="1" dirty="0">
                <a:solidFill>
                  <a:srgbClr val="2F5597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34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35735"/>
            <a:ext cx="12192000" cy="9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2F5597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1011" y="375221"/>
            <a:ext cx="685452" cy="604673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11011" y="2743200"/>
            <a:ext cx="11303783" cy="35655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2F5597"/>
                </a:solidFill>
              </a:rPr>
              <a:t>I have a good connection with the following </a:t>
            </a:r>
            <a:r>
              <a:rPr lang="en-US" sz="2000" u="sng" dirty="0">
                <a:solidFill>
                  <a:srgbClr val="2F5597"/>
                </a:solidFill>
              </a:rPr>
              <a:t>adult(s)</a:t>
            </a:r>
            <a:r>
              <a:rPr lang="en-US" sz="2000" dirty="0">
                <a:solidFill>
                  <a:srgbClr val="2F5597"/>
                </a:solidFill>
              </a:rPr>
              <a:t> at Burrillville HS: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F5597"/>
                </a:solidFill>
              </a:rPr>
              <a:t>_______________________________________________________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F5597"/>
                </a:solidFill>
              </a:rPr>
              <a:t>_______________________________________________________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F5597"/>
                </a:solidFill>
              </a:rPr>
              <a:t>_______________________________________________________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2F5597"/>
                </a:solidFill>
                <a:sym typeface="Wingdings" panose="05000000000000000000" pitchFamily="2" charset="2"/>
              </a:rPr>
              <a:t>Place a check in this box if you feel you DO NOT have a good connection with any adult in the building</a:t>
            </a:r>
            <a:endParaRPr lang="en-US" sz="2000" dirty="0">
              <a:solidFill>
                <a:srgbClr val="2F5597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2F5597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2F5597"/>
                </a:solidFill>
              </a:rPr>
              <a:t>I have a good connection with the following </a:t>
            </a:r>
            <a:r>
              <a:rPr lang="en-US" sz="2000" u="sng" dirty="0">
                <a:solidFill>
                  <a:srgbClr val="2F5597"/>
                </a:solidFill>
              </a:rPr>
              <a:t>peer(s)/classmate(s) </a:t>
            </a:r>
            <a:r>
              <a:rPr lang="en-US" sz="2000" dirty="0">
                <a:solidFill>
                  <a:srgbClr val="2F5597"/>
                </a:solidFill>
              </a:rPr>
              <a:t>at Burrillville HS: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F5597"/>
                </a:solidFill>
              </a:rPr>
              <a:t>_______________________________________________________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F5597"/>
                </a:solidFill>
              </a:rPr>
              <a:t>_______________________________________________________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2F5597"/>
                </a:solidFill>
              </a:rPr>
              <a:t>_______________________________________________________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2F5597"/>
                </a:solidFill>
                <a:sym typeface="Wingdings" panose="05000000000000000000" pitchFamily="2" charset="2"/>
              </a:rPr>
              <a:t> Place a check in this box if you feel you DO NOT have a good connection with any peer in the building</a:t>
            </a:r>
            <a:endParaRPr lang="en-US" sz="2000" dirty="0">
              <a:solidFill>
                <a:srgbClr val="2F559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368" y="1212722"/>
            <a:ext cx="109209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Directions: </a:t>
            </a:r>
            <a:r>
              <a:rPr lang="en-US" sz="2400" dirty="0"/>
              <a:t>Please list the name(s) of one or more adult(s) and peer(s) in this building whom you feel you have a good connection with. These adults should be people you trust, you know care about you, and you feel you can talk to if you have a problem.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323" y="232359"/>
            <a:ext cx="9825937" cy="731004"/>
          </a:xfrm>
        </p:spPr>
        <p:txBody>
          <a:bodyPr>
            <a:normAutofit fontScale="90000"/>
          </a:bodyPr>
          <a:lstStyle/>
          <a:p>
            <a:r>
              <a:rPr lang="en-US" dirty="0"/>
              <a:t>Burrillville High School Confidential </a:t>
            </a:r>
            <a:br>
              <a:rPr lang="en-US" dirty="0"/>
            </a:br>
            <a:r>
              <a:rPr lang="en-US" dirty="0"/>
              <a:t>Survey for STUDENTS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8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Body text."/>
          <p:cNvGrpSpPr/>
          <p:nvPr/>
        </p:nvGrpSpPr>
        <p:grpSpPr>
          <a:xfrm>
            <a:off x="300358" y="2414326"/>
            <a:ext cx="1905000" cy="3352799"/>
            <a:chOff x="379412" y="3200400"/>
            <a:chExt cx="1905000" cy="335279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12" y="3200400"/>
              <a:ext cx="1905000" cy="0"/>
            </a:xfrm>
            <a:prstGeom prst="line">
              <a:avLst/>
            </a:prstGeom>
            <a:ln w="19050">
              <a:solidFill>
                <a:srgbClr val="FF7A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79412" y="6553199"/>
              <a:ext cx="1905000" cy="0"/>
            </a:xfrm>
            <a:prstGeom prst="line">
              <a:avLst/>
            </a:prstGeom>
            <a:ln w="19050">
              <a:solidFill>
                <a:srgbClr val="FF7A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 descr="Slide title accent color rectangle."/>
          <p:cNvSpPr/>
          <p:nvPr/>
        </p:nvSpPr>
        <p:spPr>
          <a:xfrm>
            <a:off x="5181601" y="1600200"/>
            <a:ext cx="6668551" cy="152400"/>
          </a:xfrm>
          <a:prstGeom prst="rect">
            <a:avLst/>
          </a:prstGeom>
          <a:solidFill>
            <a:srgbClr val="FF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08" y="1373755"/>
            <a:ext cx="9796605" cy="52404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50747" y="263028"/>
            <a:ext cx="9819474" cy="824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1925" y="241869"/>
            <a:ext cx="947538" cy="927165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3071328"/>
            <a:ext cx="20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Pristawa</a:t>
            </a:r>
            <a:r>
              <a:rPr lang="en-US" sz="1600" dirty="0"/>
              <a:t>, K. 2017.  A universal screening process for school connectedness. National Association of School Psychologists. San Antonio, TX.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0748" y="222992"/>
            <a:ext cx="10841252" cy="96491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Connectedness Screening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Multi-tiered System of Support (MTSS) Updates</a:t>
            </a:r>
          </a:p>
          <a:p>
            <a:r>
              <a:rPr lang="en-US" sz="2400" dirty="0"/>
              <a:t>MTSS Asset Mapping</a:t>
            </a:r>
          </a:p>
          <a:p>
            <a:r>
              <a:rPr lang="en-US" sz="2400" dirty="0"/>
              <a:t>Professional Development Updates &amp; Resource Sharing</a:t>
            </a:r>
          </a:p>
          <a:p>
            <a:r>
              <a:rPr lang="en-US" sz="2400" dirty="0"/>
              <a:t>District Planning &amp; Coaching</a:t>
            </a:r>
          </a:p>
          <a:p>
            <a:r>
              <a:rPr lang="en-US" sz="2400" dirty="0"/>
              <a:t>DE-PBS Phase Recognition</a:t>
            </a:r>
          </a:p>
          <a:p>
            <a:r>
              <a:rPr lang="en-US" sz="2400" dirty="0"/>
              <a:t>Data Reminders</a:t>
            </a:r>
          </a:p>
        </p:txBody>
      </p:sp>
    </p:spTree>
    <p:extLst>
      <p:ext uri="{BB962C8B-B14F-4D97-AF65-F5344CB8AC3E}">
        <p14:creationId xmlns:p14="http://schemas.microsoft.com/office/powerpoint/2010/main" val="2319780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751" y="624110"/>
            <a:ext cx="9965094" cy="1280890"/>
          </a:xfrm>
        </p:spPr>
        <p:txBody>
          <a:bodyPr/>
          <a:lstStyle/>
          <a:p>
            <a:r>
              <a:rPr lang="en-US" dirty="0"/>
              <a:t>Upcoming: School Climate Data Workshop -5/14/18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656" y="2104223"/>
            <a:ext cx="9238343" cy="3775370"/>
          </a:xfrm>
        </p:spPr>
        <p:txBody>
          <a:bodyPr>
            <a:noAutofit/>
          </a:bodyPr>
          <a:lstStyle/>
          <a:p>
            <a:r>
              <a:rPr lang="en-US" sz="2400" dirty="0"/>
              <a:t>Open to all participating schools &amp; district support staff</a:t>
            </a:r>
          </a:p>
          <a:p>
            <a:r>
              <a:rPr lang="en-US" sz="2400" dirty="0"/>
              <a:t>Del-tech 727 – Dover, DE</a:t>
            </a:r>
          </a:p>
          <a:p>
            <a:r>
              <a:rPr lang="en-US" sz="2400" dirty="0"/>
              <a:t>Morning workshop</a:t>
            </a:r>
          </a:p>
          <a:p>
            <a:pPr lvl="1"/>
            <a:r>
              <a:rPr lang="en-US" sz="2400" dirty="0"/>
              <a:t>Statewide overview</a:t>
            </a:r>
          </a:p>
          <a:p>
            <a:pPr lvl="1"/>
            <a:r>
              <a:rPr lang="en-US" sz="2400" dirty="0"/>
              <a:t>Understanding data reports &amp; interpretation tools</a:t>
            </a:r>
          </a:p>
          <a:p>
            <a:r>
              <a:rPr lang="en-US" sz="2400" dirty="0"/>
              <a:t>Data Processing Time</a:t>
            </a:r>
          </a:p>
          <a:p>
            <a:r>
              <a:rPr lang="en-US" sz="2400" dirty="0"/>
              <a:t>Afternoon planning time available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7946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SWPBS Team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7919564" cy="3777622"/>
          </a:xfrm>
        </p:spPr>
        <p:txBody>
          <a:bodyPr/>
          <a:lstStyle/>
          <a:p>
            <a:r>
              <a:rPr lang="en-US" sz="2400" dirty="0"/>
              <a:t>Not enough interest to hold state-wide session on  7/11 date</a:t>
            </a:r>
          </a:p>
          <a:p>
            <a:r>
              <a:rPr lang="en-US" sz="2400" dirty="0"/>
              <a:t>Project is addressing needs of schools that did indicate interest</a:t>
            </a:r>
          </a:p>
          <a:p>
            <a:r>
              <a:rPr lang="en-US" sz="2400" dirty="0"/>
              <a:t>Planning to include a 1-day School-wide PBS session next school year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13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20" y="624110"/>
            <a:ext cx="8911687" cy="1280890"/>
          </a:xfrm>
        </p:spPr>
        <p:txBody>
          <a:bodyPr/>
          <a:lstStyle/>
          <a:p>
            <a:r>
              <a:rPr lang="en-US" dirty="0"/>
              <a:t>Looking ahead: </a:t>
            </a:r>
            <a:br>
              <a:rPr lang="en-US" dirty="0"/>
            </a:br>
            <a:r>
              <a:rPr lang="en-US" dirty="0"/>
              <a:t>DE-PBS Celebration Conference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Timing</a:t>
            </a:r>
          </a:p>
          <a:p>
            <a:r>
              <a:rPr lang="en-US" sz="2400" dirty="0"/>
              <a:t>Topics</a:t>
            </a:r>
          </a:p>
          <a:p>
            <a:r>
              <a:rPr lang="en-US" sz="2400" dirty="0"/>
              <a:t>School highlight ideas</a:t>
            </a:r>
          </a:p>
          <a:p>
            <a:r>
              <a:rPr lang="en-US" sz="2400" dirty="0"/>
              <a:t>Keynote guests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6" y="4202444"/>
            <a:ext cx="28575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42" y="2857500"/>
            <a:ext cx="28575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62" y="2101222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2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2810006"/>
            <a:ext cx="7543800" cy="2593975"/>
          </a:xfrm>
        </p:spPr>
        <p:txBody>
          <a:bodyPr/>
          <a:lstStyle/>
          <a:p>
            <a:r>
              <a:rPr lang="en-US" dirty="0"/>
              <a:t>District Planning &amp; Coaching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earn\AppData\Local\Microsoft\Windows\Temporary Internet Files\Content.IE5\DQ39K9K8\coaching-training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939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35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MTSS/PBS part of your district’s strategic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there a team that oversees the implementation of the plan?  </a:t>
            </a:r>
          </a:p>
          <a:p>
            <a:r>
              <a:rPr lang="en-US" sz="2800" dirty="0"/>
              <a:t>Is there a subgroup around MTSS or related goals supporting school climate, behavior and/or SEL? </a:t>
            </a:r>
          </a:p>
        </p:txBody>
      </p:sp>
    </p:spTree>
    <p:extLst>
      <p:ext uri="{BB962C8B-B14F-4D97-AF65-F5344CB8AC3E}">
        <p14:creationId xmlns:p14="http://schemas.microsoft.com/office/powerpoint/2010/main" val="3314132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5064" t="17091" r="7372" b="9988"/>
          <a:stretch/>
        </p:blipFill>
        <p:spPr bwMode="auto">
          <a:xfrm>
            <a:off x="3454400" y="1480457"/>
            <a:ext cx="6778171" cy="5065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5778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Supports – Thinking Ahead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Planning for summer team time; for coaches and teams</a:t>
            </a:r>
          </a:p>
          <a:p>
            <a:r>
              <a:rPr lang="en-US" sz="2800" dirty="0"/>
              <a:t>Discussing team leader transitions as needed</a:t>
            </a:r>
          </a:p>
          <a:p>
            <a:r>
              <a:rPr lang="en-US" sz="2800" dirty="0"/>
              <a:t>Discussing team membership transitions as needed</a:t>
            </a:r>
          </a:p>
        </p:txBody>
      </p:sp>
    </p:spTree>
    <p:extLst>
      <p:ext uri="{BB962C8B-B14F-4D97-AF65-F5344CB8AC3E}">
        <p14:creationId xmlns:p14="http://schemas.microsoft.com/office/powerpoint/2010/main" val="919610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55629" y="1531088"/>
            <a:ext cx="8187071" cy="4064627"/>
          </a:xfrm>
        </p:spPr>
        <p:txBody>
          <a:bodyPr>
            <a:normAutofit/>
          </a:bodyPr>
          <a:lstStyle/>
          <a:p>
            <a:r>
              <a:rPr lang="en-US" dirty="0"/>
              <a:t>DE-PBS Phase Recognition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55630" y="5616981"/>
            <a:ext cx="7017488" cy="951135"/>
          </a:xfrm>
        </p:spPr>
        <p:txBody>
          <a:bodyPr/>
          <a:lstStyle/>
          <a:p>
            <a:r>
              <a:rPr lang="en-US" dirty="0"/>
              <a:t>2017-2018</a:t>
            </a:r>
          </a:p>
        </p:txBody>
      </p:sp>
      <p:pic>
        <p:nvPicPr>
          <p:cNvPr id="9" name="Picture 2" descr="http://wordpress.oet.udel.edu/pbs/wp-content/uploads/2011/10/Pashe-2-Ban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51" y="429340"/>
            <a:ext cx="2843221" cy="36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57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7269" y="1215345"/>
            <a:ext cx="3956731" cy="976312"/>
          </a:xfrm>
        </p:spPr>
        <p:txBody>
          <a:bodyPr>
            <a:noAutofit/>
          </a:bodyPr>
          <a:lstStyle/>
          <a:p>
            <a:r>
              <a:rPr lang="en-US" sz="3200" dirty="0"/>
              <a:t>Recognition Phases &amp; Materials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84570" y="446088"/>
            <a:ext cx="4320041" cy="5414963"/>
          </a:xfrm>
        </p:spPr>
        <p:txBody>
          <a:bodyPr/>
          <a:lstStyle/>
          <a:p>
            <a:r>
              <a:rPr lang="en-US" b="1" dirty="0"/>
              <a:t>Phase I</a:t>
            </a:r>
            <a:r>
              <a:rPr lang="en-US" dirty="0"/>
              <a:t>- Developing a </a:t>
            </a:r>
            <a:r>
              <a:rPr lang="en-US" b="1" dirty="0"/>
              <a:t>SWPBS System</a:t>
            </a:r>
          </a:p>
          <a:p>
            <a:endParaRPr lang="en-US" dirty="0"/>
          </a:p>
          <a:p>
            <a:r>
              <a:rPr lang="en-US" b="1" dirty="0"/>
              <a:t>Phase II</a:t>
            </a:r>
            <a:r>
              <a:rPr lang="en-US" dirty="0"/>
              <a:t>- Establishing an </a:t>
            </a:r>
            <a:r>
              <a:rPr lang="en-US" b="1" dirty="0"/>
              <a:t>Advanced SWPBS System</a:t>
            </a:r>
          </a:p>
          <a:p>
            <a:endParaRPr lang="en-US" dirty="0"/>
          </a:p>
          <a:p>
            <a:r>
              <a:rPr lang="en-US" b="1" dirty="0"/>
              <a:t>Phase III</a:t>
            </a:r>
            <a:r>
              <a:rPr lang="en-US" dirty="0"/>
              <a:t>- Developing a </a:t>
            </a:r>
            <a:r>
              <a:rPr lang="en-US" b="1" dirty="0"/>
              <a:t>Targeted Team (Problem Solving Conversations)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Phase IV</a:t>
            </a:r>
            <a:r>
              <a:rPr lang="en-US" dirty="0"/>
              <a:t>- Establishing a </a:t>
            </a:r>
            <a:r>
              <a:rPr lang="en-US" b="1" dirty="0"/>
              <a:t>Targeted Team (Systems Conversations)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09371" y="2338841"/>
            <a:ext cx="4455886" cy="426243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NEW: Online Applications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Reflection Guides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4087658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17-18 SY Phase Recognition Reminders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4600" y="2084832"/>
            <a:ext cx="7638288" cy="4315968"/>
          </a:xfrm>
        </p:spPr>
        <p:txBody>
          <a:bodyPr/>
          <a:lstStyle/>
          <a:p>
            <a:r>
              <a:rPr lang="en-US" sz="2800" dirty="0"/>
              <a:t>Distribution in early March</a:t>
            </a:r>
          </a:p>
          <a:p>
            <a:r>
              <a:rPr lang="en-US" sz="2800" dirty="0"/>
              <a:t>Application entails end of the year program reflection</a:t>
            </a:r>
          </a:p>
          <a:p>
            <a:r>
              <a:rPr lang="en-US" sz="2800" dirty="0"/>
              <a:t>Recognition reflects CURRENT year effort; schools maintaining or advancing levels should apply yearly</a:t>
            </a:r>
          </a:p>
          <a:p>
            <a:r>
              <a:rPr lang="en-US" sz="2800" dirty="0"/>
              <a:t>Process should be a team effort </a:t>
            </a:r>
          </a:p>
          <a:p>
            <a:r>
              <a:rPr lang="en-US" sz="2800" dirty="0"/>
              <a:t>Application review - May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MTSS Asset Mapping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Review MTSS Initiative Summary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Reflect on initiatives on which you work and support within your district &amp; schools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What are we missing? 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Initiative name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Population served – Tier 1, Tier 2, Tier 3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Outcome &amp; fidelity measure(s)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06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Related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95" y="1905000"/>
            <a:ext cx="8837075" cy="4580712"/>
          </a:xfrm>
        </p:spPr>
        <p:txBody>
          <a:bodyPr>
            <a:normAutofit/>
          </a:bodyPr>
          <a:lstStyle/>
          <a:p>
            <a:r>
              <a:rPr lang="en-US" sz="2400" dirty="0"/>
              <a:t>If a KFE is required or wanted, please contact Sarah Hearn (</a:t>
            </a:r>
            <a:r>
              <a:rPr lang="en-US" sz="2400" dirty="0">
                <a:hlinkClick r:id="rId3"/>
              </a:rPr>
              <a:t>skhearn@udel.edu</a:t>
            </a:r>
            <a:r>
              <a:rPr lang="en-US" sz="2400" dirty="0"/>
              <a:t>) no later than </a:t>
            </a:r>
            <a:r>
              <a:rPr lang="en-US" sz="2400" b="1" dirty="0"/>
              <a:t>March 30, 2018</a:t>
            </a:r>
          </a:p>
          <a:p>
            <a:r>
              <a:rPr lang="en-US" sz="2400" dirty="0"/>
              <a:t>Project Staff can review applications beforehand if received by </a:t>
            </a:r>
            <a:r>
              <a:rPr lang="en-US" sz="2400" b="1" dirty="0"/>
              <a:t>May 1, 2018</a:t>
            </a:r>
          </a:p>
          <a:p>
            <a:r>
              <a:rPr lang="en-US" sz="2400" dirty="0"/>
              <a:t>Applications due </a:t>
            </a:r>
            <a:r>
              <a:rPr lang="en-US" sz="2400" b="1" dirty="0"/>
              <a:t>Friday, June 29, 2018</a:t>
            </a:r>
            <a:endParaRPr lang="en-US" sz="2400" dirty="0"/>
          </a:p>
          <a:p>
            <a:r>
              <a:rPr lang="en-US" sz="2400" dirty="0"/>
              <a:t>If confirmation is not received by </a:t>
            </a:r>
            <a:r>
              <a:rPr lang="en-US" sz="2400" b="1" dirty="0"/>
              <a:t>July 16, 2018 </a:t>
            </a:r>
            <a:r>
              <a:rPr lang="en-US" sz="2400" dirty="0"/>
              <a:t>please contact Sarah Hearn.</a:t>
            </a:r>
          </a:p>
          <a:p>
            <a:r>
              <a:rPr lang="en-US" sz="2400" dirty="0"/>
              <a:t>Notifications sent the week of </a:t>
            </a:r>
            <a:r>
              <a:rPr lang="en-US" sz="2400" b="1" dirty="0"/>
              <a:t>September 17,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05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It’s a Conversation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FontTx/>
              <a:buChar char="-"/>
            </a:pPr>
            <a:r>
              <a:rPr lang="en-US" sz="2800" dirty="0"/>
              <a:t>Do you have district conversations encouraging folks to apply for recognition?</a:t>
            </a:r>
          </a:p>
          <a:p>
            <a:pPr marL="342900" indent="-342900" algn="l">
              <a:spcAft>
                <a:spcPts val="1200"/>
              </a:spcAft>
              <a:buFontTx/>
              <a:buChar char="-"/>
            </a:pPr>
            <a:r>
              <a:rPr lang="en-US" sz="2800" dirty="0"/>
              <a:t>Do you have time available to provide TA in completing the application process?</a:t>
            </a:r>
          </a:p>
          <a:p>
            <a:pPr marL="342900" indent="-342900" algn="l">
              <a:spcAft>
                <a:spcPts val="1200"/>
              </a:spcAft>
              <a:buFontTx/>
              <a:buChar char="-"/>
            </a:pPr>
            <a:r>
              <a:rPr lang="en-US" sz="2800" dirty="0"/>
              <a:t>How do you use the recognition                       application or process as a tool with your teams? </a:t>
            </a:r>
          </a:p>
        </p:txBody>
      </p:sp>
    </p:spTree>
    <p:extLst>
      <p:ext uri="{BB962C8B-B14F-4D97-AF65-F5344CB8AC3E}">
        <p14:creationId xmlns:p14="http://schemas.microsoft.com/office/powerpoint/2010/main" val="1756253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Reminders:</a:t>
            </a:r>
            <a:br>
              <a:rPr lang="en-US" dirty="0"/>
            </a:br>
            <a:r>
              <a:rPr lang="en-US" dirty="0"/>
              <a:t>DDRT &amp; DASNPBS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097" y="1828800"/>
            <a:ext cx="7290055" cy="4480560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r>
              <a:rPr lang="en-US" sz="3000" dirty="0"/>
              <a:t>Discipline Data Reporting Tool (DDRT)</a:t>
            </a:r>
          </a:p>
          <a:p>
            <a:pPr lvl="1"/>
            <a:r>
              <a:rPr lang="en-US" sz="2600" dirty="0"/>
              <a:t>Template available on website</a:t>
            </a:r>
          </a:p>
          <a:p>
            <a:pPr lvl="1"/>
            <a:r>
              <a:rPr lang="en-US" sz="2600" dirty="0"/>
              <a:t>Submission 2x per year</a:t>
            </a:r>
          </a:p>
          <a:p>
            <a:pPr lvl="2"/>
            <a:r>
              <a:rPr lang="en-US" sz="2600" dirty="0"/>
              <a:t>January 13th</a:t>
            </a:r>
          </a:p>
          <a:p>
            <a:pPr lvl="2"/>
            <a:r>
              <a:rPr lang="en-US" sz="2600" dirty="0"/>
              <a:t>June 23rd </a:t>
            </a:r>
          </a:p>
          <a:p>
            <a:endParaRPr lang="en-US" dirty="0"/>
          </a:p>
          <a:p>
            <a:r>
              <a:rPr lang="en-US" sz="3000" dirty="0"/>
              <a:t>DE Assessment of Strengths and Needs</a:t>
            </a:r>
          </a:p>
          <a:p>
            <a:pPr lvl="1"/>
            <a:r>
              <a:rPr lang="en-US" sz="2600" dirty="0"/>
              <a:t>10 question survey per implementation area</a:t>
            </a:r>
          </a:p>
          <a:p>
            <a:pPr lvl="1"/>
            <a:r>
              <a:rPr lang="en-US" sz="2600" dirty="0"/>
              <a:t>Staff perspective on program strength/weakness for use in planning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57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</a:t>
            </a:r>
          </a:p>
        </p:txBody>
      </p:sp>
      <p:pic>
        <p:nvPicPr>
          <p:cNvPr id="6" name="Content Placeholder 5" descr="My Mom Invented #&lt;strong&gt;Twitter&lt;/strong&gt;! | Chatti Patti Talks Design!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381"/>
            <a:ext cx="8424858" cy="473898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59" y="535620"/>
            <a:ext cx="3309258" cy="5883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2436" y="3477183"/>
            <a:ext cx="4001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@</a:t>
            </a:r>
            <a:r>
              <a:rPr lang="en-US" sz="3600" dirty="0" err="1"/>
              <a:t>DelawarePBS</a:t>
            </a:r>
            <a:endParaRPr lang="en-US" sz="3600" dirty="0"/>
          </a:p>
          <a:p>
            <a:r>
              <a:rPr lang="en-US" sz="3600" dirty="0"/>
              <a:t>#</a:t>
            </a:r>
            <a:r>
              <a:rPr lang="en-US" sz="3600" dirty="0" err="1"/>
              <a:t>Depbs</a:t>
            </a:r>
            <a:r>
              <a:rPr lang="en-US" sz="3600" dirty="0"/>
              <a:t> </a:t>
            </a:r>
          </a:p>
          <a:p>
            <a:r>
              <a:rPr lang="en-US" sz="3600" dirty="0"/>
              <a:t>#PBIS (national)</a:t>
            </a:r>
          </a:p>
        </p:txBody>
      </p:sp>
    </p:spTree>
    <p:extLst>
      <p:ext uri="{BB962C8B-B14F-4D97-AF65-F5344CB8AC3E}">
        <p14:creationId xmlns:p14="http://schemas.microsoft.com/office/powerpoint/2010/main" val="1616320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817" t="2896" r="4684" b="7729"/>
          <a:stretch/>
        </p:blipFill>
        <p:spPr>
          <a:xfrm>
            <a:off x="2589212" y="1670658"/>
            <a:ext cx="7765125" cy="470350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096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4439"/>
          </a:xfrm>
        </p:spPr>
        <p:txBody>
          <a:bodyPr/>
          <a:lstStyle/>
          <a:p>
            <a:r>
              <a:rPr lang="en-US" dirty="0"/>
              <a:t>2018-2019 Cadre Planning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6244" y="1528549"/>
            <a:ext cx="8385048" cy="4067033"/>
          </a:xfrm>
        </p:spPr>
        <p:txBody>
          <a:bodyPr>
            <a:noAutofit/>
          </a:bodyPr>
          <a:lstStyle/>
          <a:p>
            <a:r>
              <a:rPr lang="en-US" sz="2400" dirty="0"/>
              <a:t>Are you happy with current timing?</a:t>
            </a:r>
          </a:p>
          <a:p>
            <a:pPr lvl="1"/>
            <a:r>
              <a:rPr lang="en-US" sz="2400" dirty="0"/>
              <a:t>3 Meetings</a:t>
            </a:r>
          </a:p>
          <a:p>
            <a:pPr lvl="1"/>
            <a:r>
              <a:rPr lang="en-US" sz="2400" dirty="0"/>
              <a:t>1/2 day sessions</a:t>
            </a:r>
          </a:p>
          <a:p>
            <a:pPr lvl="1"/>
            <a:r>
              <a:rPr lang="en-US" sz="2400" dirty="0"/>
              <a:t>Fall/Winter/Spring</a:t>
            </a:r>
          </a:p>
          <a:p>
            <a:r>
              <a:rPr lang="en-US" sz="2400" dirty="0"/>
              <a:t>Are you happy with current structure? </a:t>
            </a:r>
          </a:p>
          <a:p>
            <a:pPr lvl="1"/>
            <a:r>
              <a:rPr lang="en-US" sz="2400" dirty="0"/>
              <a:t>Updates (Data &amp; PD)</a:t>
            </a:r>
          </a:p>
          <a:p>
            <a:pPr lvl="1"/>
            <a:r>
              <a:rPr lang="en-US" sz="2400" dirty="0"/>
              <a:t>Items for review &amp; feedback</a:t>
            </a:r>
          </a:p>
          <a:p>
            <a:pPr lvl="1"/>
            <a:r>
              <a:rPr lang="en-US" sz="2400" dirty="0"/>
              <a:t>New ideas/tools to share</a:t>
            </a:r>
          </a:p>
          <a:p>
            <a:pPr lvl="1"/>
            <a:endParaRPr lang="en-US" sz="2400" dirty="0"/>
          </a:p>
          <a:p>
            <a:pPr marL="0" indent="0" algn="ctr">
              <a:buNone/>
            </a:pPr>
            <a:r>
              <a:rPr lang="en-US" sz="2800" b="1" dirty="0"/>
              <a:t>What topics would you like to see?</a:t>
            </a:r>
          </a:p>
        </p:txBody>
      </p:sp>
    </p:spTree>
    <p:extLst>
      <p:ext uri="{BB962C8B-B14F-4D97-AF65-F5344CB8AC3E}">
        <p14:creationId xmlns:p14="http://schemas.microsoft.com/office/powerpoint/2010/main" val="1498298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604009"/>
            <a:ext cx="8911687" cy="128089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accent3"/>
                </a:solidFill>
              </a:rPr>
              <a:t>Resource Reminder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sz="24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Check out our website for PD materials, forms &amp; tools and </a:t>
            </a:r>
            <a:br>
              <a:rPr lang="en-US" sz="24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</a:br>
            <a:r>
              <a:rPr lang="en-US" sz="24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related links and resources</a:t>
            </a:r>
            <a:br>
              <a:rPr lang="en-US" sz="24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4512" y="4244454"/>
            <a:ext cx="7784592" cy="246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hlinkClick r:id="rId3"/>
              </a:rPr>
              <a:t>WWW.Delawarepbs.org</a:t>
            </a:r>
            <a:endParaRPr lang="en-US" dirty="0"/>
          </a:p>
        </p:txBody>
      </p:sp>
      <p:pic>
        <p:nvPicPr>
          <p:cNvPr id="6" name="Content Placeholder 5" descr="Top 10 Fun Ways To Encourage Volunteers ~ Ministry Best ..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41" y="518615"/>
            <a:ext cx="4147059" cy="2516685"/>
          </a:xfrm>
        </p:spPr>
      </p:pic>
    </p:spTree>
    <p:extLst>
      <p:ext uri="{BB962C8B-B14F-4D97-AF65-F5344CB8AC3E}">
        <p14:creationId xmlns:p14="http://schemas.microsoft.com/office/powerpoint/2010/main" val="414792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00446" y="304801"/>
            <a:ext cx="7933043" cy="1314449"/>
          </a:xfrm>
        </p:spPr>
        <p:txBody>
          <a:bodyPr>
            <a:normAutofit/>
          </a:bodyPr>
          <a:lstStyle/>
          <a:p>
            <a:r>
              <a:rPr lang="en-US" dirty="0"/>
              <a:t>What is a Multi-Tiered System of Support (MTSS)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53378" y="2227930"/>
            <a:ext cx="7514035" cy="3052448"/>
          </a:xfrm>
        </p:spPr>
        <p:txBody>
          <a:bodyPr>
            <a:noAutofit/>
          </a:bodyPr>
          <a:lstStyle/>
          <a:p>
            <a:r>
              <a:rPr lang="en-US" sz="2100" dirty="0"/>
              <a:t>an evidence-based framework for effectively integrating multiple systems and services to address students’ academic achievement, behavior, and social–emotional well-being. </a:t>
            </a:r>
          </a:p>
          <a:p>
            <a:r>
              <a:rPr lang="en-US" sz="2100" dirty="0"/>
              <a:t>a strategy for improving outcomes for </a:t>
            </a:r>
            <a:r>
              <a:rPr lang="en-US" sz="2100" i="1" dirty="0"/>
              <a:t>all </a:t>
            </a:r>
            <a:r>
              <a:rPr lang="en-US" sz="2100" dirty="0"/>
              <a:t>students and for creating safe and supportive learning environments free of bullying, harassment, and discrimination. </a:t>
            </a:r>
          </a:p>
          <a:p>
            <a:r>
              <a:rPr lang="en-US" sz="2100" dirty="0"/>
              <a:t>includes school-wide strategies, targeted supports and individualized student supports.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67413" y="6158745"/>
            <a:ext cx="1228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i="1" dirty="0">
                <a:solidFill>
                  <a:prstClr val="black"/>
                </a:solidFill>
                <a:latin typeface="Corbel"/>
              </a:rPr>
              <a:t>www.nasp.org</a:t>
            </a:r>
          </a:p>
        </p:txBody>
      </p:sp>
    </p:spTree>
    <p:extLst>
      <p:ext uri="{BB962C8B-B14F-4D97-AF65-F5344CB8AC3E}">
        <p14:creationId xmlns:p14="http://schemas.microsoft.com/office/powerpoint/2010/main" val="297339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Multi-tiered System of Support Updates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4971"/>
            <a:ext cx="8915400" cy="441625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New State Personnel Development Grant (SPDG) grant </a:t>
            </a:r>
          </a:p>
          <a:p>
            <a:pPr lvl="1"/>
            <a:r>
              <a:rPr lang="en-US" sz="2800" dirty="0"/>
              <a:t>Goal 1: </a:t>
            </a:r>
            <a:r>
              <a:rPr lang="en-US" sz="2800" dirty="0">
                <a:solidFill>
                  <a:schemeClr val="tx1"/>
                </a:solidFill>
              </a:rPr>
              <a:t>“To increase the capacity of the DDOE and LEAs in Delaware to implement an integrated Multi-Tiered System of Support (MTSS), aligned to existing state and LEA initiatives that will lead to increased student outcomes.” 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/>
              <a:t>DDOE focus on MTSS and initiative integration &amp; alignment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1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</a:t>
            </a:r>
            <a:r>
              <a:rPr lang="en-US" dirty="0">
                <a:sym typeface="Wingdings" panose="05000000000000000000" pitchFamily="2" charset="2"/>
              </a:rPr>
              <a:t> District School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MTSS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133601"/>
            <a:ext cx="7848600" cy="3931920"/>
          </a:xfrm>
        </p:spPr>
        <p:txBody>
          <a:bodyPr>
            <a:normAutofit/>
          </a:bodyPr>
          <a:lstStyle/>
          <a:p>
            <a:r>
              <a:rPr lang="en-US" sz="2800" dirty="0"/>
              <a:t>How? </a:t>
            </a:r>
          </a:p>
          <a:p>
            <a:r>
              <a:rPr lang="en-US" sz="2800" dirty="0"/>
              <a:t>Start at the top</a:t>
            </a:r>
          </a:p>
          <a:p>
            <a:pPr lvl="1"/>
            <a:r>
              <a:rPr lang="en-US" sz="2800" dirty="0"/>
              <a:t>Correct misconceptions</a:t>
            </a:r>
          </a:p>
          <a:p>
            <a:pPr lvl="1"/>
            <a:r>
              <a:rPr lang="en-US" sz="2800" dirty="0"/>
              <a:t>Align related initiatives to ensure success of all</a:t>
            </a:r>
          </a:p>
          <a:p>
            <a:pPr lvl="1"/>
            <a:r>
              <a:rPr lang="en-US" sz="2800" dirty="0"/>
              <a:t>Create common language</a:t>
            </a:r>
          </a:p>
        </p:txBody>
      </p:sp>
    </p:spTree>
    <p:extLst>
      <p:ext uri="{BB962C8B-B14F-4D97-AF65-F5344CB8AC3E}">
        <p14:creationId xmlns:p14="http://schemas.microsoft.com/office/powerpoint/2010/main" val="144267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95" y="1495015"/>
            <a:ext cx="28194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MTSS Tracking: Thinking Ahead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580" y="143070"/>
            <a:ext cx="9023835" cy="6681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634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MTSS Tracking Tool Discussion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do you think about utility of this tool? </a:t>
            </a:r>
          </a:p>
          <a:p>
            <a:r>
              <a:rPr lang="en-US" sz="2400" dirty="0"/>
              <a:t>Would you find this useful to guide discussion with your school teams?  </a:t>
            </a:r>
          </a:p>
          <a:p>
            <a:r>
              <a:rPr lang="en-US" sz="2400" dirty="0"/>
              <a:t>What are your thoughts on gathering as a summary for all of your schools?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334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4008</TotalTime>
  <Words>1823</Words>
  <Application>Microsoft Office PowerPoint</Application>
  <PresentationFormat>Widescreen</PresentationFormat>
  <Paragraphs>389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Cambria</vt:lpstr>
      <vt:lpstr>Century Gothic</vt:lpstr>
      <vt:lpstr>Corbel</vt:lpstr>
      <vt:lpstr>Noto Sans Symbols</vt:lpstr>
      <vt:lpstr>Questrial</vt:lpstr>
      <vt:lpstr>Tw Cen MT</vt:lpstr>
      <vt:lpstr>Wingdings</vt:lpstr>
      <vt:lpstr>Wingdings 3</vt:lpstr>
      <vt:lpstr>Wisp</vt:lpstr>
      <vt:lpstr>Theme1</vt:lpstr>
      <vt:lpstr>Delaware PBS Cadre</vt:lpstr>
      <vt:lpstr>Welcome &amp; Introductions</vt:lpstr>
      <vt:lpstr>Today’s Topics</vt:lpstr>
      <vt:lpstr>MTSS Asset Mapping </vt:lpstr>
      <vt:lpstr>What is a Multi-Tiered System of Support (MTSS)</vt:lpstr>
      <vt:lpstr>Multi-tiered System of Support Updates  </vt:lpstr>
      <vt:lpstr>State  District School MTSS Capacity</vt:lpstr>
      <vt:lpstr>MTSS Tracking: Thinking Ahead</vt:lpstr>
      <vt:lpstr>MTSS Tracking Tool Discussion  </vt:lpstr>
      <vt:lpstr>MTSS Professional Development</vt:lpstr>
      <vt:lpstr>Housekeeping reminder- Substitute Reimbursement</vt:lpstr>
      <vt:lpstr>Fall 2017 – Winter 2018 Recap</vt:lpstr>
      <vt:lpstr>Tier 2: PEERS</vt:lpstr>
      <vt:lpstr>Tier 2-Networking 10/26</vt:lpstr>
      <vt:lpstr>Gallaher Elementary Systems     In-Depth</vt:lpstr>
      <vt:lpstr>Lake Forest North Elementary  CICO  In-depth</vt:lpstr>
      <vt:lpstr>Tier 2-New Targeted Team 11/19</vt:lpstr>
      <vt:lpstr>Bridge Activity: The TFI</vt:lpstr>
      <vt:lpstr>Tier 2 Related Discussion </vt:lpstr>
      <vt:lpstr>Tier 3 PD Sessions</vt:lpstr>
      <vt:lpstr>Taking Tier 3 to the District to Ensure…</vt:lpstr>
      <vt:lpstr>Tier 1: Establishing Systems of Positive Classroom Behavior Supports (PCBS)</vt:lpstr>
      <vt:lpstr>Positive Classroom Behavioral Supports</vt:lpstr>
      <vt:lpstr>Team Action Planning &amp; PCBS Discussion</vt:lpstr>
      <vt:lpstr>Secondary Forum 2/28</vt:lpstr>
      <vt:lpstr>Connectedness Screening </vt:lpstr>
      <vt:lpstr>Burrillville High School Confidential  Survey for ADULTS  </vt:lpstr>
      <vt:lpstr>Burrillville High School Confidential  Survey for STUDENTS </vt:lpstr>
      <vt:lpstr>Connectedness Screening  </vt:lpstr>
      <vt:lpstr>Upcoming: School Climate Data Workshop -5/14/18</vt:lpstr>
      <vt:lpstr>SWPBS Team Training </vt:lpstr>
      <vt:lpstr>Looking ahead:  DE-PBS Celebration Conference </vt:lpstr>
      <vt:lpstr>District Planning &amp; Coaching</vt:lpstr>
      <vt:lpstr>Is MTSS/PBS part of your district’s strategic plan?</vt:lpstr>
      <vt:lpstr>District Planning</vt:lpstr>
      <vt:lpstr>Coaching Supports – Thinking Ahead</vt:lpstr>
      <vt:lpstr>DE-PBS Phase Recognition</vt:lpstr>
      <vt:lpstr>Recognition Phases &amp; Materials</vt:lpstr>
      <vt:lpstr>17-18 SY Phase Recognition Reminders</vt:lpstr>
      <vt:lpstr>Phase Related Timeline</vt:lpstr>
      <vt:lpstr>It’s a Conversation</vt:lpstr>
      <vt:lpstr>Data Reminders: DDRT &amp; DASNPBS</vt:lpstr>
      <vt:lpstr>Twitter </vt:lpstr>
      <vt:lpstr>Schoology</vt:lpstr>
      <vt:lpstr>2018-2019 Cadre Planning</vt:lpstr>
      <vt:lpstr>Resource Reminder Check out our website for PD materials, forms &amp; tools and  related links and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DE-PBS Cadre</dc:title>
  <dc:creator>Hearn, Sarah</dc:creator>
  <cp:lastModifiedBy>Megan Messmer</cp:lastModifiedBy>
  <cp:revision>179</cp:revision>
  <cp:lastPrinted>2018-02-06T19:19:06Z</cp:lastPrinted>
  <dcterms:created xsi:type="dcterms:W3CDTF">2017-01-25T19:03:15Z</dcterms:created>
  <dcterms:modified xsi:type="dcterms:W3CDTF">2018-04-23T16:09:31Z</dcterms:modified>
</cp:coreProperties>
</file>