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3" autoAdjust="0"/>
    <p:restoredTop sz="92161" autoAdjust="0"/>
  </p:normalViewPr>
  <p:slideViewPr>
    <p:cSldViewPr>
      <p:cViewPr varScale="1">
        <p:scale>
          <a:sx n="111" d="100"/>
          <a:sy n="111" d="100"/>
        </p:scale>
        <p:origin x="133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F6D2AC54-43B2-496C-AC83-1A727450CB70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2150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387136"/>
            <a:ext cx="5608320" cy="4156234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69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69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0504FAE-834D-478F-AE91-1ADA6C182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1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51" indent="-29117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694" indent="-23293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571" indent="-23293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49" indent="-23293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26" indent="-23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04" indent="-23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082" indent="-23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59960" indent="-2329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53681431-A8FF-DA4C-9145-AF9EB1D9912F}" type="slidenum">
              <a:rPr lang="en-US" altLang="en-US" sz="1200"/>
              <a:pPr eaLnBrk="1" hangingPunct="1">
                <a:defRPr/>
              </a:pPr>
              <a:t>1</a:t>
            </a:fld>
            <a:endParaRPr lang="en-US" altLang="en-US" sz="1200"/>
          </a:p>
        </p:txBody>
      </p:sp>
      <p:sp>
        <p:nvSpPr>
          <p:cNvPr id="116738" name="Rectangle 7"/>
          <p:cNvSpPr txBox="1">
            <a:spLocks noGrp="1" noChangeArrowheads="1"/>
          </p:cNvSpPr>
          <p:nvPr/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97" tIns="46948" rIns="93897" bIns="46948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2F5158B6-3E17-3845-8BDC-5B3A9AD78522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3897" tIns="46948" rIns="93897" bIns="46948"/>
          <a:lstStyle/>
          <a:p>
            <a:pPr eaLnBrk="1" hangingPunct="1">
              <a:defRPr/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158726" name="Date Placeholder 1"/>
          <p:cNvSpPr>
            <a:spLocks noGrp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1pPr>
            <a:lvl2pPr marL="757051" indent="-29117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2pPr>
            <a:lvl3pPr marL="1164694" indent="-2329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3pPr>
            <a:lvl4pPr marL="1630571" indent="-2329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4pPr>
            <a:lvl5pPr marL="2096449" indent="-2329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5pPr>
            <a:lvl6pPr marL="2562326" indent="-232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6pPr>
            <a:lvl7pPr marL="3028204" indent="-232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7pPr>
            <a:lvl8pPr marL="3494082" indent="-232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8pPr>
            <a:lvl9pPr marL="3959960" indent="-2329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eorgia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US" altLang="en-US"/>
              <a:t>12/5/13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DE-PBS Cadre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87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56">
              <a:defRPr/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976D3B-34A1-D347-8085-EE1FFECD9AC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6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file:///\\localhost\Volumes\CDS\Projects\Positive%20Behavioral%20Supports\Targeted%20Interventions\_Targeted%202013-14\Document6!OLE_LINK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ext Box 2"/>
          <p:cNvSpPr txBox="1">
            <a:spLocks noChangeArrowheads="1"/>
          </p:cNvSpPr>
          <p:nvPr/>
        </p:nvSpPr>
        <p:spPr bwMode="auto">
          <a:xfrm>
            <a:off x="352425" y="1920875"/>
            <a:ext cx="4343400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u="sng" dirty="0">
                <a:latin typeface="Arial Narrow" charset="0"/>
              </a:rPr>
              <a:t>Tier 3/Tertiary </a:t>
            </a:r>
            <a:r>
              <a:rPr lang="en-US" sz="1600" b="1" u="sng" dirty="0" smtClean="0">
                <a:latin typeface="Arial Narrow" charset="0"/>
              </a:rPr>
              <a:t>Data &amp; Staff</a:t>
            </a:r>
            <a:r>
              <a:rPr lang="en-US" sz="1600" b="1" u="sng" dirty="0">
                <a:latin typeface="Arial Narrow" charset="0"/>
              </a:rPr>
              <a:t>	               1-5%</a:t>
            </a:r>
            <a:endParaRPr lang="en-US" sz="1600" b="1" dirty="0">
              <a:latin typeface="Arial Narrow" charset="0"/>
            </a:endParaRP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</a:t>
            </a:r>
          </a:p>
        </p:txBody>
      </p:sp>
      <p:sp>
        <p:nvSpPr>
          <p:cNvPr id="115714" name="Text Box 3"/>
          <p:cNvSpPr txBox="1">
            <a:spLocks noChangeArrowheads="1"/>
          </p:cNvSpPr>
          <p:nvPr/>
        </p:nvSpPr>
        <p:spPr bwMode="auto">
          <a:xfrm>
            <a:off x="4529138" y="1920875"/>
            <a:ext cx="4354512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dirty="0">
                <a:latin typeface="Arial Narrow" charset="0"/>
              </a:rPr>
              <a:t>  </a:t>
            </a:r>
            <a:r>
              <a:rPr lang="en-US" sz="1600" b="1" u="sng" dirty="0">
                <a:latin typeface="Arial Narrow" charset="0"/>
              </a:rPr>
              <a:t>1-5%		Tier 3/Tertiary Interventions</a:t>
            </a:r>
            <a:endParaRPr lang="en-US" sz="1600" b="1" dirty="0">
              <a:latin typeface="Arial Narrow" charset="0"/>
            </a:endParaRPr>
          </a:p>
          <a:p>
            <a:pPr lvl="4">
              <a:buFontTx/>
              <a:buChar char="•"/>
            </a:pPr>
            <a:r>
              <a:rPr lang="en-US" sz="1400" dirty="0" smtClean="0">
                <a:latin typeface="Arial Narrow" charset="0"/>
              </a:rPr>
              <a:t>___________________________</a:t>
            </a:r>
            <a:endParaRPr lang="en-US" sz="1400" dirty="0">
              <a:latin typeface="Arial Narrow" charset="0"/>
            </a:endParaRPr>
          </a:p>
          <a:p>
            <a:pPr lvl="4"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</a:t>
            </a:r>
          </a:p>
          <a:p>
            <a:pPr lvl="4"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</a:t>
            </a:r>
          </a:p>
        </p:txBody>
      </p:sp>
      <p:sp>
        <p:nvSpPr>
          <p:cNvPr id="115715" name="Text Box 4"/>
          <p:cNvSpPr txBox="1">
            <a:spLocks noChangeArrowheads="1"/>
          </p:cNvSpPr>
          <p:nvPr/>
        </p:nvSpPr>
        <p:spPr bwMode="auto">
          <a:xfrm>
            <a:off x="352425" y="2974975"/>
            <a:ext cx="37338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u="sng" dirty="0">
                <a:latin typeface="Arial Narrow" charset="0"/>
              </a:rPr>
              <a:t>Tier 2/Secondary </a:t>
            </a:r>
            <a:r>
              <a:rPr lang="en-US" sz="1600" b="1" u="sng" dirty="0" smtClean="0">
                <a:latin typeface="Arial Narrow" charset="0"/>
              </a:rPr>
              <a:t>Data &amp; Staff</a:t>
            </a:r>
            <a:r>
              <a:rPr lang="en-US" sz="1600" b="1" u="sng" dirty="0">
                <a:latin typeface="Arial Narrow" charset="0"/>
              </a:rPr>
              <a:t>	      5-15%</a:t>
            </a:r>
            <a:endParaRPr lang="en-US" sz="1600" b="1" dirty="0">
              <a:latin typeface="Arial Narrow" charset="0"/>
            </a:endParaRP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</a:t>
            </a:r>
          </a:p>
          <a:p>
            <a:pPr>
              <a:buFontTx/>
              <a:buChar char="•"/>
            </a:pPr>
            <a:r>
              <a:rPr lang="en-US" sz="1400" dirty="0">
                <a:latin typeface="Arial Narrow" charset="0"/>
              </a:rPr>
              <a:t>___________________________</a:t>
            </a:r>
          </a:p>
        </p:txBody>
      </p:sp>
      <p:sp>
        <p:nvSpPr>
          <p:cNvPr id="115716" name="Text Box 5"/>
          <p:cNvSpPr txBox="1">
            <a:spLocks noChangeArrowheads="1"/>
          </p:cNvSpPr>
          <p:nvPr/>
        </p:nvSpPr>
        <p:spPr bwMode="auto">
          <a:xfrm>
            <a:off x="4529138" y="2971800"/>
            <a:ext cx="4583112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 Narrow" charset="0"/>
              </a:rPr>
              <a:t>         </a:t>
            </a:r>
            <a:r>
              <a:rPr lang="en-US" sz="1600" b="1" u="sng">
                <a:latin typeface="Arial Narrow" charset="0"/>
              </a:rPr>
              <a:t>5-15%		Tier 2/Secondary Interventions</a:t>
            </a:r>
            <a:endParaRPr lang="en-US" sz="1600" b="1">
              <a:latin typeface="Arial Narrow" charset="0"/>
            </a:endParaRP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endParaRPr lang="en-US" sz="1400">
              <a:latin typeface="Arial Narrow" charset="0"/>
            </a:endParaRPr>
          </a:p>
        </p:txBody>
      </p:sp>
      <p:sp>
        <p:nvSpPr>
          <p:cNvPr id="115717" name="Text Box 6"/>
          <p:cNvSpPr txBox="1">
            <a:spLocks noChangeArrowheads="1"/>
          </p:cNvSpPr>
          <p:nvPr/>
        </p:nvSpPr>
        <p:spPr bwMode="auto">
          <a:xfrm>
            <a:off x="349250" y="4619625"/>
            <a:ext cx="353695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u="sng" dirty="0">
                <a:latin typeface="Arial Narrow" charset="0"/>
              </a:rPr>
              <a:t>Tier 1/Universal </a:t>
            </a:r>
            <a:r>
              <a:rPr lang="en-US" sz="1600" b="1" u="sng" dirty="0" smtClean="0">
                <a:latin typeface="Arial Narrow" charset="0"/>
              </a:rPr>
              <a:t>Data &amp; Staff   </a:t>
            </a:r>
            <a:r>
              <a:rPr lang="en-US" sz="1600" b="1" u="sng" dirty="0">
                <a:latin typeface="Arial Narrow" charset="0"/>
              </a:rPr>
              <a:t>80-90%</a:t>
            </a:r>
          </a:p>
          <a:p>
            <a:pPr>
              <a:buFontTx/>
              <a:buChar char="•"/>
            </a:pPr>
            <a:r>
              <a:rPr lang="en-US" sz="1600" b="1" dirty="0">
                <a:latin typeface="Arial Narrow" charset="0"/>
              </a:rPr>
              <a:t>________________________</a:t>
            </a:r>
          </a:p>
          <a:p>
            <a:pPr>
              <a:buFontTx/>
              <a:buChar char="•"/>
            </a:pPr>
            <a:r>
              <a:rPr lang="en-US" sz="1600" b="1" dirty="0">
                <a:latin typeface="Arial Narrow" charset="0"/>
              </a:rPr>
              <a:t>________________________</a:t>
            </a:r>
          </a:p>
          <a:p>
            <a:pPr>
              <a:buFontTx/>
              <a:buChar char="•"/>
            </a:pPr>
            <a:r>
              <a:rPr lang="en-US" sz="1600" b="1" dirty="0">
                <a:latin typeface="Arial Narrow" charset="0"/>
              </a:rPr>
              <a:t>________________________</a:t>
            </a:r>
          </a:p>
          <a:p>
            <a:pPr>
              <a:buFontTx/>
              <a:buChar char="•"/>
            </a:pPr>
            <a:r>
              <a:rPr lang="en-US" sz="1600" b="1" dirty="0">
                <a:latin typeface="Arial Narrow" charset="0"/>
              </a:rPr>
              <a:t>________________________</a:t>
            </a:r>
          </a:p>
          <a:p>
            <a:pPr>
              <a:buFontTx/>
              <a:buChar char="•"/>
            </a:pPr>
            <a:endParaRPr lang="en-US" sz="1600" b="1" dirty="0">
              <a:latin typeface="Arial Narrow" charset="0"/>
            </a:endParaRPr>
          </a:p>
          <a:p>
            <a:pPr>
              <a:buFontTx/>
              <a:buChar char="•"/>
            </a:pPr>
            <a:endParaRPr lang="en-US" sz="1600" b="1" dirty="0">
              <a:latin typeface="Arial Narrow" charset="0"/>
            </a:endParaRPr>
          </a:p>
        </p:txBody>
      </p:sp>
      <p:sp>
        <p:nvSpPr>
          <p:cNvPr id="115718" name="Text Box 7"/>
          <p:cNvSpPr txBox="1">
            <a:spLocks noChangeArrowheads="1"/>
          </p:cNvSpPr>
          <p:nvPr/>
        </p:nvSpPr>
        <p:spPr bwMode="auto">
          <a:xfrm>
            <a:off x="4529138" y="4619625"/>
            <a:ext cx="4354512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>
                <a:latin typeface="Arial Narrow" charset="0"/>
              </a:rPr>
              <a:t>	</a:t>
            </a:r>
            <a:r>
              <a:rPr lang="en-US" sz="1600" b="1" u="sng">
                <a:latin typeface="Arial Narrow" charset="0"/>
              </a:rPr>
              <a:t>80-90%	Tier 1/Universal Interventions</a:t>
            </a:r>
            <a:endParaRPr lang="en-US" sz="1600" b="1">
              <a:latin typeface="Arial Narrow" charset="0"/>
            </a:endParaRP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  <a:p>
            <a:pPr lvl="4">
              <a:buFontTx/>
              <a:buChar char="•"/>
            </a:pPr>
            <a:r>
              <a:rPr lang="en-US" sz="1400">
                <a:latin typeface="Arial Narrow" charset="0"/>
              </a:rPr>
              <a:t>____________________________</a:t>
            </a:r>
          </a:p>
        </p:txBody>
      </p:sp>
      <p:sp>
        <p:nvSpPr>
          <p:cNvPr id="28679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140494" y="533400"/>
            <a:ext cx="8453437" cy="762000"/>
          </a:xfrm>
          <a:solidFill>
            <a:schemeClr val="bg1"/>
          </a:solidFill>
          <a:ln w="28575">
            <a:solidFill>
              <a:srgbClr val="003399"/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latin typeface="Trebuchet MS" panose="020B0603020202020204" pitchFamily="34" charset="0"/>
              </a:rPr>
              <a:t>Reflecting on </a:t>
            </a:r>
            <a:r>
              <a:rPr lang="en-US" sz="3200" b="1" dirty="0" smtClean="0">
                <a:latin typeface="Trebuchet MS" panose="020B0603020202020204" pitchFamily="34" charset="0"/>
              </a:rPr>
              <a:t>MTSS</a:t>
            </a:r>
            <a:endParaRPr lang="en-US" sz="3200" b="1" dirty="0">
              <a:latin typeface="Trebuchet MS" panose="020B0603020202020204" pitchFamily="34" charset="0"/>
            </a:endParaRPr>
          </a:p>
        </p:txBody>
      </p:sp>
      <p:sp>
        <p:nvSpPr>
          <p:cNvPr id="115720" name="Text Box 9"/>
          <p:cNvSpPr txBox="1">
            <a:spLocks noChangeArrowheads="1"/>
          </p:cNvSpPr>
          <p:nvPr/>
        </p:nvSpPr>
        <p:spPr bwMode="auto">
          <a:xfrm>
            <a:off x="381000" y="1354138"/>
            <a:ext cx="3505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dirty="0">
                <a:latin typeface="Century Gothic" charset="0"/>
              </a:rPr>
              <a:t>Data </a:t>
            </a:r>
            <a:r>
              <a:rPr lang="en-US" sz="2000" b="1" dirty="0" smtClean="0">
                <a:latin typeface="Century Gothic" charset="0"/>
              </a:rPr>
              <a:t>&amp; Support/Lead Staff</a:t>
            </a:r>
            <a:endParaRPr lang="en-US" sz="2000" b="1" dirty="0">
              <a:latin typeface="Century Gothic" charset="0"/>
            </a:endParaRPr>
          </a:p>
        </p:txBody>
      </p:sp>
      <p:sp>
        <p:nvSpPr>
          <p:cNvPr id="115721" name="Text Box 10"/>
          <p:cNvSpPr txBox="1">
            <a:spLocks noChangeArrowheads="1"/>
          </p:cNvSpPr>
          <p:nvPr/>
        </p:nvSpPr>
        <p:spPr bwMode="auto">
          <a:xfrm>
            <a:off x="4876800" y="1355725"/>
            <a:ext cx="4062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b="1" dirty="0" smtClean="0">
                <a:latin typeface="Century Gothic" charset="0"/>
              </a:rPr>
              <a:t>Practices &amp; Interventions/Tier</a:t>
            </a:r>
            <a:endParaRPr lang="en-US" sz="2000" b="1" dirty="0">
              <a:latin typeface="Century Gothic" charset="0"/>
            </a:endParaRPr>
          </a:p>
        </p:txBody>
      </p:sp>
      <p:grpSp>
        <p:nvGrpSpPr>
          <p:cNvPr id="115722" name="Group 11"/>
          <p:cNvGrpSpPr>
            <a:grpSpLocks/>
          </p:cNvGrpSpPr>
          <p:nvPr/>
        </p:nvGrpSpPr>
        <p:grpSpPr bwMode="auto">
          <a:xfrm>
            <a:off x="3386138" y="1952625"/>
            <a:ext cx="2252662" cy="4448175"/>
            <a:chOff x="1989" y="1230"/>
            <a:chExt cx="1680" cy="2802"/>
          </a:xfrm>
        </p:grpSpPr>
        <p:grpSp>
          <p:nvGrpSpPr>
            <p:cNvPr id="115724" name="Group 12"/>
            <p:cNvGrpSpPr>
              <a:grpSpLocks/>
            </p:cNvGrpSpPr>
            <p:nvPr/>
          </p:nvGrpSpPr>
          <p:grpSpPr bwMode="auto">
            <a:xfrm>
              <a:off x="1989" y="1230"/>
              <a:ext cx="1680" cy="2802"/>
              <a:chOff x="1989" y="1230"/>
              <a:chExt cx="1680" cy="2802"/>
            </a:xfrm>
          </p:grpSpPr>
          <p:sp>
            <p:nvSpPr>
              <p:cNvPr id="115726" name="AutoShape 13"/>
              <p:cNvSpPr>
                <a:spLocks noChangeArrowheads="1"/>
              </p:cNvSpPr>
              <p:nvPr/>
            </p:nvSpPr>
            <p:spPr bwMode="auto">
              <a:xfrm>
                <a:off x="2751" y="1230"/>
                <a:ext cx="156" cy="259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27" name="AutoShape 14"/>
              <p:cNvSpPr>
                <a:spLocks noChangeArrowheads="1"/>
              </p:cNvSpPr>
              <p:nvPr/>
            </p:nvSpPr>
            <p:spPr bwMode="auto">
              <a:xfrm flipV="1">
                <a:off x="1989" y="2112"/>
                <a:ext cx="1680" cy="192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503 w 21600"/>
                  <a:gd name="T13" fmla="*/ 5501 h 21600"/>
                  <a:gd name="T14" fmla="*/ 16097 w 21600"/>
                  <a:gd name="T15" fmla="*/ 1609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405" y="21600"/>
                    </a:lnTo>
                    <a:lnTo>
                      <a:pt x="1419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28" name="AutoShape 15"/>
              <p:cNvSpPr>
                <a:spLocks noChangeArrowheads="1"/>
              </p:cNvSpPr>
              <p:nvPr/>
            </p:nvSpPr>
            <p:spPr bwMode="auto">
              <a:xfrm flipV="1">
                <a:off x="2552" y="1872"/>
                <a:ext cx="555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464 w 21600"/>
                  <a:gd name="T13" fmla="*/ 3474 h 21600"/>
                  <a:gd name="T14" fmla="*/ 18136 w 21600"/>
                  <a:gd name="T15" fmla="*/ 1812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308" y="21600"/>
                    </a:lnTo>
                    <a:lnTo>
                      <a:pt x="18292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9900"/>
                  </a:gs>
                  <a:gs pos="100000">
                    <a:srgbClr val="FFF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29" name="AutoShape 16"/>
              <p:cNvSpPr>
                <a:spLocks noChangeArrowheads="1"/>
              </p:cNvSpPr>
              <p:nvPr/>
            </p:nvSpPr>
            <p:spPr bwMode="auto">
              <a:xfrm flipV="1">
                <a:off x="2636" y="1680"/>
                <a:ext cx="387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349 w 21600"/>
                  <a:gd name="T13" fmla="*/ 3375 h 21600"/>
                  <a:gd name="T14" fmla="*/ 18251 w 21600"/>
                  <a:gd name="T15" fmla="*/ 1822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125" y="21600"/>
                    </a:lnTo>
                    <a:lnTo>
                      <a:pt x="1847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30" name="AutoShape 17"/>
              <p:cNvSpPr>
                <a:spLocks noChangeArrowheads="1"/>
              </p:cNvSpPr>
              <p:nvPr/>
            </p:nvSpPr>
            <p:spPr bwMode="auto">
              <a:xfrm flipV="1">
                <a:off x="2692" y="1488"/>
                <a:ext cx="273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114 w 21600"/>
                  <a:gd name="T13" fmla="*/ 4050 h 21600"/>
                  <a:gd name="T14" fmla="*/ 17486 w 21600"/>
                  <a:gd name="T15" fmla="*/ 175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4589" y="21600"/>
                    </a:lnTo>
                    <a:lnTo>
                      <a:pt x="17011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5725" name="AutoShape 18"/>
            <p:cNvSpPr>
              <a:spLocks noChangeArrowheads="1"/>
            </p:cNvSpPr>
            <p:nvPr/>
          </p:nvSpPr>
          <p:spPr bwMode="auto">
            <a:xfrm>
              <a:off x="1989" y="1242"/>
              <a:ext cx="1680" cy="278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5723" name="Text Box 19"/>
          <p:cNvSpPr txBox="1">
            <a:spLocks noChangeArrowheads="1"/>
          </p:cNvSpPr>
          <p:nvPr/>
        </p:nvSpPr>
        <p:spPr bwMode="auto">
          <a:xfrm>
            <a:off x="304800" y="6073914"/>
            <a:ext cx="28527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00" i="1" dirty="0">
                <a:latin typeface="Century Gothic" charset="0"/>
              </a:rPr>
              <a:t>Adapted from Illinois PBIS Network, Revised May 15, 2008. Adapted from </a:t>
            </a:r>
            <a:r>
              <a:rPr lang="ja-JP" altLang="en-US" sz="800" i="1" dirty="0">
                <a:latin typeface="Century Gothic" charset="0"/>
              </a:rPr>
              <a:t>“</a:t>
            </a:r>
            <a:r>
              <a:rPr lang="en-US" altLang="ja-JP" sz="800" i="1" dirty="0">
                <a:latin typeface="Century Gothic" charset="0"/>
              </a:rPr>
              <a:t>What is school-wide PBS?</a:t>
            </a:r>
            <a:r>
              <a:rPr lang="ja-JP" altLang="en-US" sz="800" i="1" dirty="0">
                <a:latin typeface="Century Gothic" charset="0"/>
              </a:rPr>
              <a:t>”</a:t>
            </a:r>
            <a:r>
              <a:rPr lang="en-US" altLang="ja-JP" sz="800" i="1" dirty="0">
                <a:latin typeface="Century Gothic" charset="0"/>
              </a:rPr>
              <a:t> OSEP Technical Assistance Center on Positive Behavioral Interventions and Supports.  Accessed at http://pbis.org/school-wide.htm</a:t>
            </a:r>
            <a:endParaRPr lang="en-US" sz="800" i="1" dirty="0">
              <a:latin typeface="Century 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1524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School name: ______________________________________________________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0383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62599" y="77704"/>
            <a:ext cx="8453437" cy="381000"/>
          </a:xfrm>
          <a:prstGeom prst="rect">
            <a:avLst/>
          </a:prstGeom>
          <a:solidFill>
            <a:schemeClr val="bg1"/>
          </a:solidFill>
          <a:ln w="28575">
            <a:solidFill>
              <a:srgbClr val="003399"/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latin typeface="Trebuchet MS" panose="020B0603020202020204" pitchFamily="34" charset="0"/>
              </a:rPr>
              <a:t>Reflecting on your school tiers - Sample</a:t>
            </a:r>
            <a:endParaRPr lang="en-US" sz="3200" b="1" dirty="0">
              <a:latin typeface="Trebuchet MS" panose="020B0603020202020204" pitchFamily="34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234164"/>
              </p:ext>
            </p:extLst>
          </p:nvPr>
        </p:nvGraphicFramePr>
        <p:xfrm>
          <a:off x="304800" y="533400"/>
          <a:ext cx="8686800" cy="617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Document" r:id="rId4" imgW="8534400" imgH="8229600" progId="Word.Document.12">
                  <p:link updateAutomatic="1"/>
                </p:oleObj>
              </mc:Choice>
              <mc:Fallback>
                <p:oleObj name="Document" r:id="rId4" imgW="8534400" imgH="82296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" y="533400"/>
                        <a:ext cx="8686800" cy="617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3810000" y="533400"/>
            <a:ext cx="2057400" cy="6096000"/>
            <a:chOff x="1989" y="1230"/>
            <a:chExt cx="1680" cy="2802"/>
          </a:xfrm>
        </p:grpSpPr>
        <p:grpSp>
          <p:nvGrpSpPr>
            <p:cNvPr id="8" name="Group 12"/>
            <p:cNvGrpSpPr>
              <a:grpSpLocks/>
            </p:cNvGrpSpPr>
            <p:nvPr/>
          </p:nvGrpSpPr>
          <p:grpSpPr bwMode="auto">
            <a:xfrm>
              <a:off x="1989" y="1230"/>
              <a:ext cx="1680" cy="2802"/>
              <a:chOff x="1989" y="1230"/>
              <a:chExt cx="1680" cy="2802"/>
            </a:xfrm>
          </p:grpSpPr>
          <p:sp>
            <p:nvSpPr>
              <p:cNvPr id="10" name="AutoShape 13"/>
              <p:cNvSpPr>
                <a:spLocks noChangeArrowheads="1"/>
              </p:cNvSpPr>
              <p:nvPr/>
            </p:nvSpPr>
            <p:spPr bwMode="auto">
              <a:xfrm>
                <a:off x="2751" y="1230"/>
                <a:ext cx="156" cy="259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utoShape 14"/>
              <p:cNvSpPr>
                <a:spLocks noChangeArrowheads="1"/>
              </p:cNvSpPr>
              <p:nvPr/>
            </p:nvSpPr>
            <p:spPr bwMode="auto">
              <a:xfrm flipV="1">
                <a:off x="1989" y="2112"/>
                <a:ext cx="1680" cy="192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5503 w 21600"/>
                  <a:gd name="T13" fmla="*/ 5501 h 21600"/>
                  <a:gd name="T14" fmla="*/ 16097 w 21600"/>
                  <a:gd name="T15" fmla="*/ 1609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7405" y="21600"/>
                    </a:lnTo>
                    <a:lnTo>
                      <a:pt x="1419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utoShape 15"/>
              <p:cNvSpPr>
                <a:spLocks noChangeArrowheads="1"/>
              </p:cNvSpPr>
              <p:nvPr/>
            </p:nvSpPr>
            <p:spPr bwMode="auto">
              <a:xfrm flipV="1">
                <a:off x="2552" y="1872"/>
                <a:ext cx="555" cy="2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464 w 21600"/>
                  <a:gd name="T13" fmla="*/ 3474 h 21600"/>
                  <a:gd name="T14" fmla="*/ 18136 w 21600"/>
                  <a:gd name="T15" fmla="*/ 1812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308" y="21600"/>
                    </a:lnTo>
                    <a:lnTo>
                      <a:pt x="18292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9900"/>
                  </a:gs>
                  <a:gs pos="100000">
                    <a:srgbClr val="FFFF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utoShape 16"/>
              <p:cNvSpPr>
                <a:spLocks noChangeArrowheads="1"/>
              </p:cNvSpPr>
              <p:nvPr/>
            </p:nvSpPr>
            <p:spPr bwMode="auto">
              <a:xfrm flipV="1">
                <a:off x="2636" y="1680"/>
                <a:ext cx="387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349 w 21600"/>
                  <a:gd name="T13" fmla="*/ 3375 h 21600"/>
                  <a:gd name="T14" fmla="*/ 18251 w 21600"/>
                  <a:gd name="T15" fmla="*/ 1822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3125" y="21600"/>
                    </a:lnTo>
                    <a:lnTo>
                      <a:pt x="18475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utoShape 17"/>
              <p:cNvSpPr>
                <a:spLocks noChangeArrowheads="1"/>
              </p:cNvSpPr>
              <p:nvPr/>
            </p:nvSpPr>
            <p:spPr bwMode="auto">
              <a:xfrm flipV="1">
                <a:off x="2692" y="1488"/>
                <a:ext cx="273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114 w 21600"/>
                  <a:gd name="T13" fmla="*/ 4050 h 21600"/>
                  <a:gd name="T14" fmla="*/ 17486 w 21600"/>
                  <a:gd name="T15" fmla="*/ 1755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4589" y="21600"/>
                    </a:lnTo>
                    <a:lnTo>
                      <a:pt x="17011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00"/>
                  </a:gs>
                  <a:gs pos="100000">
                    <a:srgbClr val="FF000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" name="AutoShape 18"/>
            <p:cNvSpPr>
              <a:spLocks noChangeArrowheads="1"/>
            </p:cNvSpPr>
            <p:nvPr/>
          </p:nvSpPr>
          <p:spPr bwMode="auto">
            <a:xfrm>
              <a:off x="1989" y="1242"/>
              <a:ext cx="1680" cy="278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2718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3512</TotalTime>
  <Words>92</Words>
  <Application>Microsoft Office PowerPoint</Application>
  <PresentationFormat>On-screen Show (4:3)</PresentationFormat>
  <Paragraphs>44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ＭＳ Ｐゴシック</vt:lpstr>
      <vt:lpstr>Arial</vt:lpstr>
      <vt:lpstr>Arial Narrow</vt:lpstr>
      <vt:lpstr>Calibri</vt:lpstr>
      <vt:lpstr>Century Gothic</vt:lpstr>
      <vt:lpstr>Georgia</vt:lpstr>
      <vt:lpstr>Trebuchet MS</vt:lpstr>
      <vt:lpstr>Office Theme</vt:lpstr>
      <vt:lpstr>file:///\\localhost\Volumes\CDS\Projects\Positive%20Behavioral%20Supports\Targeted%20Interventions\_Targeted%202013-14\Document6!OLE_LINK3</vt:lpstr>
      <vt:lpstr>Reflecting on MTSS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Reflecting on your school tiers</dc:title>
  <dc:creator>Hearn, Sarah</dc:creator>
  <cp:lastModifiedBy>Hearn, Sarah</cp:lastModifiedBy>
  <cp:revision>7</cp:revision>
  <cp:lastPrinted>2016-11-15T17:39:19Z</cp:lastPrinted>
  <dcterms:created xsi:type="dcterms:W3CDTF">2006-08-16T00:00:00Z</dcterms:created>
  <dcterms:modified xsi:type="dcterms:W3CDTF">2018-04-20T17:24:42Z</dcterms:modified>
</cp:coreProperties>
</file>