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43"/>
  </p:notesMasterIdLst>
  <p:sldIdLst>
    <p:sldId id="1138" r:id="rId2"/>
    <p:sldId id="1137" r:id="rId3"/>
    <p:sldId id="353" r:id="rId4"/>
    <p:sldId id="1139" r:id="rId5"/>
    <p:sldId id="352" r:id="rId6"/>
    <p:sldId id="299" r:id="rId7"/>
    <p:sldId id="308" r:id="rId8"/>
    <p:sldId id="300" r:id="rId9"/>
    <p:sldId id="301" r:id="rId10"/>
    <p:sldId id="1149" r:id="rId11"/>
    <p:sldId id="1150" r:id="rId12"/>
    <p:sldId id="1147" r:id="rId13"/>
    <p:sldId id="337" r:id="rId14"/>
    <p:sldId id="1143" r:id="rId15"/>
    <p:sldId id="1142" r:id="rId16"/>
    <p:sldId id="302" r:id="rId17"/>
    <p:sldId id="310" r:id="rId18"/>
    <p:sldId id="309" r:id="rId19"/>
    <p:sldId id="303" r:id="rId20"/>
    <p:sldId id="314" r:id="rId21"/>
    <p:sldId id="320" r:id="rId22"/>
    <p:sldId id="321" r:id="rId23"/>
    <p:sldId id="323" r:id="rId24"/>
    <p:sldId id="324" r:id="rId25"/>
    <p:sldId id="304" r:id="rId26"/>
    <p:sldId id="326" r:id="rId27"/>
    <p:sldId id="339" r:id="rId28"/>
    <p:sldId id="351" r:id="rId29"/>
    <p:sldId id="341" r:id="rId30"/>
    <p:sldId id="280" r:id="rId31"/>
    <p:sldId id="347" r:id="rId32"/>
    <p:sldId id="285" r:id="rId33"/>
    <p:sldId id="342" r:id="rId34"/>
    <p:sldId id="348" r:id="rId35"/>
    <p:sldId id="338" r:id="rId36"/>
    <p:sldId id="350" r:id="rId37"/>
    <p:sldId id="344" r:id="rId38"/>
    <p:sldId id="335" r:id="rId39"/>
    <p:sldId id="1141" r:id="rId40"/>
    <p:sldId id="1145" r:id="rId41"/>
    <p:sldId id="1148" r:id="rId4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a Cuccuini-Harmon" initials="" lastIdx="6" clrIdx="0"/>
  <p:cmAuthor id="1" name="Tia Barnes"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1" autoAdjust="0"/>
    <p:restoredTop sz="64950" autoAdjust="0"/>
  </p:normalViewPr>
  <p:slideViewPr>
    <p:cSldViewPr snapToGrid="0">
      <p:cViewPr>
        <p:scale>
          <a:sx n="72" d="100"/>
          <a:sy n="72" d="100"/>
        </p:scale>
        <p:origin x="-568" y="56"/>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430565-70AD-4A49-A496-73130F7C5D42}" type="doc">
      <dgm:prSet loTypeId="urn:microsoft.com/office/officeart/2005/8/layout/equation2" loCatId="relationship" qsTypeId="urn:microsoft.com/office/officeart/2005/8/quickstyle/simple4" qsCatId="simple" csTypeId="urn:microsoft.com/office/officeart/2005/8/colors/accent1_2" csCatId="accent1" phldr="1"/>
      <dgm:spPr/>
      <dgm:t>
        <a:bodyPr/>
        <a:lstStyle/>
        <a:p>
          <a:endParaRPr lang="en-US"/>
        </a:p>
      </dgm:t>
    </dgm:pt>
    <dgm:pt modelId="{36304D35-4650-604F-8CCD-E271788EECB8}">
      <dgm:prSet phldrT="[Text]" custT="1"/>
      <dgm:spPr>
        <a:solidFill>
          <a:srgbClr val="DFD878"/>
        </a:solidFill>
        <a:ln>
          <a:solidFill>
            <a:schemeClr val="tx1"/>
          </a:solidFill>
        </a:ln>
      </dgm:spPr>
      <dgm:t>
        <a:bodyPr/>
        <a:lstStyle/>
        <a:p>
          <a:pPr algn="ctr"/>
          <a:r>
            <a:rPr lang="en-US" sz="3200" dirty="0">
              <a:solidFill>
                <a:schemeClr val="tx1"/>
              </a:solidFill>
            </a:rPr>
            <a:t>MTSS/PBS</a:t>
          </a:r>
        </a:p>
      </dgm:t>
    </dgm:pt>
    <dgm:pt modelId="{3B666CAD-3284-B540-B03A-FB3CE545310C}" type="parTrans" cxnId="{6DAF5399-6C3C-2C46-ACEC-D6540B1EA087}">
      <dgm:prSet/>
      <dgm:spPr/>
      <dgm:t>
        <a:bodyPr/>
        <a:lstStyle/>
        <a:p>
          <a:endParaRPr lang="en-US"/>
        </a:p>
      </dgm:t>
    </dgm:pt>
    <dgm:pt modelId="{AD4585D1-992E-0D49-9943-87D28676B5FA}" type="sibTrans" cxnId="{6DAF5399-6C3C-2C46-ACEC-D6540B1EA087}">
      <dgm:prSet/>
      <dgm:spPr>
        <a:solidFill>
          <a:schemeClr val="tx1"/>
        </a:solidFill>
      </dgm:spPr>
      <dgm:t>
        <a:bodyPr/>
        <a:lstStyle/>
        <a:p>
          <a:endParaRPr lang="en-US"/>
        </a:p>
      </dgm:t>
    </dgm:pt>
    <dgm:pt modelId="{F92F5779-0C53-5B4D-943C-88898FD0A1C3}">
      <dgm:prSet phldrT="[Text]" custT="1"/>
      <dgm:spPr>
        <a:solidFill>
          <a:schemeClr val="tx2">
            <a:lumMod val="60000"/>
            <a:lumOff val="40000"/>
          </a:schemeClr>
        </a:solidFill>
        <a:ln>
          <a:solidFill>
            <a:schemeClr val="tx1"/>
          </a:solidFill>
        </a:ln>
      </dgm:spPr>
      <dgm:t>
        <a:bodyPr/>
        <a:lstStyle/>
        <a:p>
          <a:r>
            <a:rPr lang="en-US" sz="3600" dirty="0">
              <a:solidFill>
                <a:schemeClr val="tx1"/>
              </a:solidFill>
            </a:rPr>
            <a:t>SEL</a:t>
          </a:r>
        </a:p>
        <a:p>
          <a:endParaRPr lang="en-US" sz="2000" dirty="0">
            <a:solidFill>
              <a:schemeClr val="tx1"/>
            </a:solidFill>
          </a:endParaRPr>
        </a:p>
      </dgm:t>
    </dgm:pt>
    <dgm:pt modelId="{E31E4D48-A52E-7649-901A-756338AE8D8D}" type="parTrans" cxnId="{DEE86585-331C-624C-9397-4734E1E5BA7A}">
      <dgm:prSet/>
      <dgm:spPr/>
      <dgm:t>
        <a:bodyPr/>
        <a:lstStyle/>
        <a:p>
          <a:endParaRPr lang="en-US"/>
        </a:p>
      </dgm:t>
    </dgm:pt>
    <dgm:pt modelId="{AEC6307C-8862-D741-AC29-44EBE306232F}" type="sibTrans" cxnId="{DEE86585-331C-624C-9397-4734E1E5BA7A}">
      <dgm:prSet/>
      <dgm:spPr>
        <a:solidFill>
          <a:schemeClr val="tx1"/>
        </a:solidFill>
      </dgm:spPr>
      <dgm:t>
        <a:bodyPr/>
        <a:lstStyle/>
        <a:p>
          <a:endParaRPr lang="en-US" dirty="0"/>
        </a:p>
      </dgm:t>
    </dgm:pt>
    <dgm:pt modelId="{4533CA3F-D22A-EC43-8AE7-6F19C6E16676}">
      <dgm:prSet phldrT="[Text]"/>
      <dgm:spPr>
        <a:solidFill>
          <a:srgbClr val="317A1F"/>
        </a:solidFill>
        <a:ln>
          <a:solidFill>
            <a:schemeClr val="tx1"/>
          </a:solidFill>
        </a:ln>
      </dgm:spPr>
      <dgm:t>
        <a:bodyPr/>
        <a:lstStyle/>
        <a:p>
          <a:r>
            <a:rPr lang="en-US" dirty="0"/>
            <a:t>Positive School Climate</a:t>
          </a:r>
        </a:p>
      </dgm:t>
    </dgm:pt>
    <dgm:pt modelId="{40EAD35C-1EC1-BE4B-A6F6-1DC1F461DF00}" type="parTrans" cxnId="{8718DA11-0EC5-AF47-B3CF-5173AD154D2A}">
      <dgm:prSet/>
      <dgm:spPr/>
      <dgm:t>
        <a:bodyPr/>
        <a:lstStyle/>
        <a:p>
          <a:endParaRPr lang="en-US"/>
        </a:p>
      </dgm:t>
    </dgm:pt>
    <dgm:pt modelId="{43745C71-EF8E-D14A-8B25-4C566079B90A}" type="sibTrans" cxnId="{8718DA11-0EC5-AF47-B3CF-5173AD154D2A}">
      <dgm:prSet/>
      <dgm:spPr/>
      <dgm:t>
        <a:bodyPr/>
        <a:lstStyle/>
        <a:p>
          <a:endParaRPr lang="en-US"/>
        </a:p>
      </dgm:t>
    </dgm:pt>
    <dgm:pt modelId="{FC15452E-C3EF-0648-A207-E335D2913B09}" type="pres">
      <dgm:prSet presAssocID="{30430565-70AD-4A49-A496-73130F7C5D42}" presName="Name0" presStyleCnt="0">
        <dgm:presLayoutVars>
          <dgm:dir/>
          <dgm:resizeHandles val="exact"/>
        </dgm:presLayoutVars>
      </dgm:prSet>
      <dgm:spPr/>
      <dgm:t>
        <a:bodyPr/>
        <a:lstStyle/>
        <a:p>
          <a:endParaRPr lang="en-US"/>
        </a:p>
      </dgm:t>
    </dgm:pt>
    <dgm:pt modelId="{16894103-E9E2-7548-89BE-ECD9C8F64B75}" type="pres">
      <dgm:prSet presAssocID="{30430565-70AD-4A49-A496-73130F7C5D42}" presName="vNodes" presStyleCnt="0"/>
      <dgm:spPr/>
    </dgm:pt>
    <dgm:pt modelId="{4248FEB1-8EBB-7145-BCE2-F2AD522C163F}" type="pres">
      <dgm:prSet presAssocID="{36304D35-4650-604F-8CCD-E271788EECB8}" presName="node" presStyleLbl="node1" presStyleIdx="0" presStyleCnt="3" custScaleX="164274" custScaleY="146847" custLinFactNeighborX="-88702" custLinFactNeighborY="-1190">
        <dgm:presLayoutVars>
          <dgm:bulletEnabled val="1"/>
        </dgm:presLayoutVars>
      </dgm:prSet>
      <dgm:spPr/>
      <dgm:t>
        <a:bodyPr/>
        <a:lstStyle/>
        <a:p>
          <a:endParaRPr lang="en-US"/>
        </a:p>
      </dgm:t>
    </dgm:pt>
    <dgm:pt modelId="{F217E953-3D56-964C-85A2-332EA9EE08E5}" type="pres">
      <dgm:prSet presAssocID="{AD4585D1-992E-0D49-9943-87D28676B5FA}" presName="spacerT" presStyleCnt="0"/>
      <dgm:spPr/>
    </dgm:pt>
    <dgm:pt modelId="{60940AC6-06FB-2B4B-A41D-B50772ADFFA2}" type="pres">
      <dgm:prSet presAssocID="{AD4585D1-992E-0D49-9943-87D28676B5FA}" presName="sibTrans" presStyleLbl="sibTrans2D1" presStyleIdx="0" presStyleCnt="2" custLinFactX="-55901" custLinFactNeighborX="-100000" custLinFactNeighborY="-20010"/>
      <dgm:spPr/>
      <dgm:t>
        <a:bodyPr/>
        <a:lstStyle/>
        <a:p>
          <a:endParaRPr lang="en-US"/>
        </a:p>
      </dgm:t>
    </dgm:pt>
    <dgm:pt modelId="{6A49BF8D-97E0-2D46-BCF9-17448A1C91BB}" type="pres">
      <dgm:prSet presAssocID="{AD4585D1-992E-0D49-9943-87D28676B5FA}" presName="spacerB" presStyleCnt="0"/>
      <dgm:spPr/>
    </dgm:pt>
    <dgm:pt modelId="{93BD9466-AC79-E440-AD14-35E6158ADBB4}" type="pres">
      <dgm:prSet presAssocID="{F92F5779-0C53-5B4D-943C-88898FD0A1C3}" presName="node" presStyleLbl="node1" presStyleIdx="1" presStyleCnt="3" custScaleX="147494" custScaleY="128131" custLinFactNeighborX="-91335" custLinFactNeighborY="1192">
        <dgm:presLayoutVars>
          <dgm:bulletEnabled val="1"/>
        </dgm:presLayoutVars>
      </dgm:prSet>
      <dgm:spPr/>
      <dgm:t>
        <a:bodyPr/>
        <a:lstStyle/>
        <a:p>
          <a:endParaRPr lang="en-US"/>
        </a:p>
      </dgm:t>
    </dgm:pt>
    <dgm:pt modelId="{16B693AC-DFE8-914A-B77B-A7C0A2D426EB}" type="pres">
      <dgm:prSet presAssocID="{30430565-70AD-4A49-A496-73130F7C5D42}" presName="sibTransLast" presStyleLbl="sibTrans2D1" presStyleIdx="1" presStyleCnt="2" custScaleX="237172" custScaleY="168803" custLinFactNeighborX="-87250" custLinFactNeighborY="25014"/>
      <dgm:spPr/>
      <dgm:t>
        <a:bodyPr/>
        <a:lstStyle/>
        <a:p>
          <a:endParaRPr lang="en-US"/>
        </a:p>
      </dgm:t>
    </dgm:pt>
    <dgm:pt modelId="{8D9766A8-985D-C846-8686-BF28F7B5F7C9}" type="pres">
      <dgm:prSet presAssocID="{30430565-70AD-4A49-A496-73130F7C5D42}" presName="connectorText" presStyleLbl="sibTrans2D1" presStyleIdx="1" presStyleCnt="2"/>
      <dgm:spPr/>
      <dgm:t>
        <a:bodyPr/>
        <a:lstStyle/>
        <a:p>
          <a:endParaRPr lang="en-US"/>
        </a:p>
      </dgm:t>
    </dgm:pt>
    <dgm:pt modelId="{EAEFE182-E6DF-CA4A-AFCF-0CB4D8223ECF}" type="pres">
      <dgm:prSet presAssocID="{30430565-70AD-4A49-A496-73130F7C5D42}" presName="lastNode" presStyleLbl="node1" presStyleIdx="2" presStyleCnt="3" custScaleX="78222" custScaleY="80328" custLinFactX="-42924" custLinFactNeighborX="-100000" custLinFactNeighborY="-1782">
        <dgm:presLayoutVars>
          <dgm:bulletEnabled val="1"/>
        </dgm:presLayoutVars>
      </dgm:prSet>
      <dgm:spPr/>
      <dgm:t>
        <a:bodyPr/>
        <a:lstStyle/>
        <a:p>
          <a:endParaRPr lang="en-US"/>
        </a:p>
      </dgm:t>
    </dgm:pt>
  </dgm:ptLst>
  <dgm:cxnLst>
    <dgm:cxn modelId="{6DAF5399-6C3C-2C46-ACEC-D6540B1EA087}" srcId="{30430565-70AD-4A49-A496-73130F7C5D42}" destId="{36304D35-4650-604F-8CCD-E271788EECB8}" srcOrd="0" destOrd="0" parTransId="{3B666CAD-3284-B540-B03A-FB3CE545310C}" sibTransId="{AD4585D1-992E-0D49-9943-87D28676B5FA}"/>
    <dgm:cxn modelId="{AAC5F69D-FCDE-F34F-A899-A31D46FB5A9E}" type="presOf" srcId="{AEC6307C-8862-D741-AC29-44EBE306232F}" destId="{16B693AC-DFE8-914A-B77B-A7C0A2D426EB}" srcOrd="0" destOrd="0" presId="urn:microsoft.com/office/officeart/2005/8/layout/equation2"/>
    <dgm:cxn modelId="{DEE86585-331C-624C-9397-4734E1E5BA7A}" srcId="{30430565-70AD-4A49-A496-73130F7C5D42}" destId="{F92F5779-0C53-5B4D-943C-88898FD0A1C3}" srcOrd="1" destOrd="0" parTransId="{E31E4D48-A52E-7649-901A-756338AE8D8D}" sibTransId="{AEC6307C-8862-D741-AC29-44EBE306232F}"/>
    <dgm:cxn modelId="{482B0800-97A2-1A49-8EDD-5DF28083C864}" type="presOf" srcId="{36304D35-4650-604F-8CCD-E271788EECB8}" destId="{4248FEB1-8EBB-7145-BCE2-F2AD522C163F}" srcOrd="0" destOrd="0" presId="urn:microsoft.com/office/officeart/2005/8/layout/equation2"/>
    <dgm:cxn modelId="{008ED73E-14B9-1B45-9B48-12C2DD00E582}" type="presOf" srcId="{AEC6307C-8862-D741-AC29-44EBE306232F}" destId="{8D9766A8-985D-C846-8686-BF28F7B5F7C9}" srcOrd="1" destOrd="0" presId="urn:microsoft.com/office/officeart/2005/8/layout/equation2"/>
    <dgm:cxn modelId="{DD742D54-1253-F84E-AEDE-629504E5E95D}" type="presOf" srcId="{F92F5779-0C53-5B4D-943C-88898FD0A1C3}" destId="{93BD9466-AC79-E440-AD14-35E6158ADBB4}" srcOrd="0" destOrd="0" presId="urn:microsoft.com/office/officeart/2005/8/layout/equation2"/>
    <dgm:cxn modelId="{84D3EC27-5D64-254A-B898-53F6AF6396C2}" type="presOf" srcId="{30430565-70AD-4A49-A496-73130F7C5D42}" destId="{FC15452E-C3EF-0648-A207-E335D2913B09}" srcOrd="0" destOrd="0" presId="urn:microsoft.com/office/officeart/2005/8/layout/equation2"/>
    <dgm:cxn modelId="{E05BC757-299F-E040-A712-94DE4CDB2966}" type="presOf" srcId="{4533CA3F-D22A-EC43-8AE7-6F19C6E16676}" destId="{EAEFE182-E6DF-CA4A-AFCF-0CB4D8223ECF}" srcOrd="0" destOrd="0" presId="urn:microsoft.com/office/officeart/2005/8/layout/equation2"/>
    <dgm:cxn modelId="{08A5FB96-F064-394B-8400-CD1D5039382C}" type="presOf" srcId="{AD4585D1-992E-0D49-9943-87D28676B5FA}" destId="{60940AC6-06FB-2B4B-A41D-B50772ADFFA2}" srcOrd="0" destOrd="0" presId="urn:microsoft.com/office/officeart/2005/8/layout/equation2"/>
    <dgm:cxn modelId="{8718DA11-0EC5-AF47-B3CF-5173AD154D2A}" srcId="{30430565-70AD-4A49-A496-73130F7C5D42}" destId="{4533CA3F-D22A-EC43-8AE7-6F19C6E16676}" srcOrd="2" destOrd="0" parTransId="{40EAD35C-1EC1-BE4B-A6F6-1DC1F461DF00}" sibTransId="{43745C71-EF8E-D14A-8B25-4C566079B90A}"/>
    <dgm:cxn modelId="{CE91A9A9-965D-CB4A-88F5-133E77F45A93}" type="presParOf" srcId="{FC15452E-C3EF-0648-A207-E335D2913B09}" destId="{16894103-E9E2-7548-89BE-ECD9C8F64B75}" srcOrd="0" destOrd="0" presId="urn:microsoft.com/office/officeart/2005/8/layout/equation2"/>
    <dgm:cxn modelId="{7B756BEA-1611-584B-9625-717C3DB4F630}" type="presParOf" srcId="{16894103-E9E2-7548-89BE-ECD9C8F64B75}" destId="{4248FEB1-8EBB-7145-BCE2-F2AD522C163F}" srcOrd="0" destOrd="0" presId="urn:microsoft.com/office/officeart/2005/8/layout/equation2"/>
    <dgm:cxn modelId="{B4FB4BA9-DFA7-944D-85C0-45F04894F501}" type="presParOf" srcId="{16894103-E9E2-7548-89BE-ECD9C8F64B75}" destId="{F217E953-3D56-964C-85A2-332EA9EE08E5}" srcOrd="1" destOrd="0" presId="urn:microsoft.com/office/officeart/2005/8/layout/equation2"/>
    <dgm:cxn modelId="{C0814F7E-9491-994F-8B15-915A3A86D8B1}" type="presParOf" srcId="{16894103-E9E2-7548-89BE-ECD9C8F64B75}" destId="{60940AC6-06FB-2B4B-A41D-B50772ADFFA2}" srcOrd="2" destOrd="0" presId="urn:microsoft.com/office/officeart/2005/8/layout/equation2"/>
    <dgm:cxn modelId="{538953C0-3BEB-364F-84A0-11257C496EAE}" type="presParOf" srcId="{16894103-E9E2-7548-89BE-ECD9C8F64B75}" destId="{6A49BF8D-97E0-2D46-BCF9-17448A1C91BB}" srcOrd="3" destOrd="0" presId="urn:microsoft.com/office/officeart/2005/8/layout/equation2"/>
    <dgm:cxn modelId="{053B4915-7660-DE48-8F5B-01150E5CC4AE}" type="presParOf" srcId="{16894103-E9E2-7548-89BE-ECD9C8F64B75}" destId="{93BD9466-AC79-E440-AD14-35E6158ADBB4}" srcOrd="4" destOrd="0" presId="urn:microsoft.com/office/officeart/2005/8/layout/equation2"/>
    <dgm:cxn modelId="{2A4896E8-CE88-FE47-91A1-242F4E7E0A4A}" type="presParOf" srcId="{FC15452E-C3EF-0648-A207-E335D2913B09}" destId="{16B693AC-DFE8-914A-B77B-A7C0A2D426EB}" srcOrd="1" destOrd="0" presId="urn:microsoft.com/office/officeart/2005/8/layout/equation2"/>
    <dgm:cxn modelId="{EC549B3D-FC55-DF4F-A963-F921F1570306}" type="presParOf" srcId="{16B693AC-DFE8-914A-B77B-A7C0A2D426EB}" destId="{8D9766A8-985D-C846-8686-BF28F7B5F7C9}" srcOrd="0" destOrd="0" presId="urn:microsoft.com/office/officeart/2005/8/layout/equation2"/>
    <dgm:cxn modelId="{82DE932A-AAE4-8C48-9E8C-48EFF0970F9A}" type="presParOf" srcId="{FC15452E-C3EF-0648-A207-E335D2913B09}" destId="{EAEFE182-E6DF-CA4A-AFCF-0CB4D8223ECF}"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8FEB1-8EBB-7145-BCE2-F2AD522C163F}">
      <dsp:nvSpPr>
        <dsp:cNvPr id="0" name=""/>
        <dsp:cNvSpPr/>
      </dsp:nvSpPr>
      <dsp:spPr>
        <a:xfrm>
          <a:off x="71183" y="431"/>
          <a:ext cx="1677091" cy="1499177"/>
        </a:xfrm>
        <a:prstGeom prst="ellipse">
          <a:avLst/>
        </a:prstGeom>
        <a:solidFill>
          <a:srgbClr val="DFD878"/>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a:solidFill>
                <a:schemeClr val="tx1"/>
              </a:solidFill>
            </a:rPr>
            <a:t>MTSS/PBS</a:t>
          </a:r>
        </a:p>
      </dsp:txBody>
      <dsp:txXfrm>
        <a:off x="316787" y="219980"/>
        <a:ext cx="1185883" cy="1060079"/>
      </dsp:txXfrm>
    </dsp:sp>
    <dsp:sp modelId="{60940AC6-06FB-2B4B-A41D-B50772ADFFA2}">
      <dsp:nvSpPr>
        <dsp:cNvPr id="0" name=""/>
        <dsp:cNvSpPr/>
      </dsp:nvSpPr>
      <dsp:spPr>
        <a:xfrm>
          <a:off x="596099" y="1566905"/>
          <a:ext cx="592128" cy="592128"/>
        </a:xfrm>
        <a:prstGeom prst="mathPlus">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74586" y="1793335"/>
        <a:ext cx="435154" cy="139268"/>
      </dsp:txXfrm>
    </dsp:sp>
    <dsp:sp modelId="{93BD9466-AC79-E440-AD14-35E6158ADBB4}">
      <dsp:nvSpPr>
        <dsp:cNvPr id="0" name=""/>
        <dsp:cNvSpPr/>
      </dsp:nvSpPr>
      <dsp:spPr>
        <a:xfrm>
          <a:off x="129957" y="2259508"/>
          <a:ext cx="1505782" cy="1308103"/>
        </a:xfrm>
        <a:prstGeom prst="ellipse">
          <a:avLst/>
        </a:prstGeom>
        <a:solidFill>
          <a:schemeClr val="tx2">
            <a:lumMod val="60000"/>
            <a:lumOff val="40000"/>
          </a:schemeClr>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a:solidFill>
                <a:schemeClr val="tx1"/>
              </a:solidFill>
            </a:rPr>
            <a:t>SEL</a:t>
          </a:r>
        </a:p>
        <a:p>
          <a:pPr lvl="0" algn="ctr" defTabSz="1600200">
            <a:lnSpc>
              <a:spcPct val="90000"/>
            </a:lnSpc>
            <a:spcBef>
              <a:spcPct val="0"/>
            </a:spcBef>
            <a:spcAft>
              <a:spcPct val="35000"/>
            </a:spcAft>
          </a:pPr>
          <a:endParaRPr lang="en-US" sz="2000" kern="1200" dirty="0">
            <a:solidFill>
              <a:schemeClr val="tx1"/>
            </a:solidFill>
          </a:endParaRPr>
        </a:p>
      </dsp:txBody>
      <dsp:txXfrm>
        <a:off x="350474" y="2451075"/>
        <a:ext cx="1064748" cy="924969"/>
      </dsp:txXfrm>
    </dsp:sp>
    <dsp:sp modelId="{16B693AC-DFE8-914A-B77B-A7C0A2D426EB}">
      <dsp:nvSpPr>
        <dsp:cNvPr id="0" name=""/>
        <dsp:cNvSpPr/>
      </dsp:nvSpPr>
      <dsp:spPr>
        <a:xfrm rot="21537055">
          <a:off x="1632948" y="1539526"/>
          <a:ext cx="397931" cy="641078"/>
        </a:xfrm>
        <a:prstGeom prst="rightArrow">
          <a:avLst>
            <a:gd name="adj1" fmla="val 60000"/>
            <a:gd name="adj2" fmla="val 5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dirty="0"/>
        </a:p>
      </dsp:txBody>
      <dsp:txXfrm>
        <a:off x="1632958" y="1668835"/>
        <a:ext cx="278552" cy="384646"/>
      </dsp:txXfrm>
    </dsp:sp>
    <dsp:sp modelId="{EAEFE182-E6DF-CA4A-AFCF-0CB4D8223ECF}">
      <dsp:nvSpPr>
        <dsp:cNvPr id="0" name=""/>
        <dsp:cNvSpPr/>
      </dsp:nvSpPr>
      <dsp:spPr>
        <a:xfrm>
          <a:off x="2131687" y="927558"/>
          <a:ext cx="1597154" cy="1640155"/>
        </a:xfrm>
        <a:prstGeom prst="ellipse">
          <a:avLst/>
        </a:prstGeom>
        <a:solidFill>
          <a:srgbClr val="317A1F"/>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a:t>Positive School Climate</a:t>
          </a:r>
        </a:p>
      </dsp:txBody>
      <dsp:txXfrm>
        <a:off x="2365585" y="1167753"/>
        <a:ext cx="1129358" cy="1159765"/>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708957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Self-care and why it is important </a:t>
            </a:r>
          </a:p>
          <a:p>
            <a:r>
              <a:rPr lang="en-US" dirty="0"/>
              <a:t>Educator stress and burnout </a:t>
            </a:r>
          </a:p>
          <a:p>
            <a:r>
              <a:rPr lang="en-US" dirty="0"/>
              <a:t>Emotional intelligence </a:t>
            </a:r>
          </a:p>
          <a:p>
            <a:r>
              <a:rPr lang="en-US" dirty="0"/>
              <a:t>Emotional self-care</a:t>
            </a:r>
          </a:p>
          <a:p>
            <a:r>
              <a:rPr lang="en-US" dirty="0"/>
              <a:t>Self-care strategies </a:t>
            </a:r>
          </a:p>
          <a:p>
            <a:r>
              <a:rPr lang="en-US" dirty="0"/>
              <a:t>Self-care assessment &amp; plan</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05588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224 teachers</a:t>
            </a:r>
            <a:r>
              <a:rPr lang="en-US" baseline="0" dirty="0" smtClean="0"/>
              <a:t> </a:t>
            </a:r>
            <a:endParaRPr lang="en-US" dirty="0" smtClean="0"/>
          </a:p>
          <a:p>
            <a:endParaRPr lang="en-US" dirty="0" smtClean="0"/>
          </a:p>
          <a:p>
            <a:r>
              <a:rPr lang="en-US" dirty="0" smtClean="0"/>
              <a:t>Classroom observation</a:t>
            </a:r>
            <a:r>
              <a:rPr lang="en-US" baseline="0" dirty="0" smtClean="0"/>
              <a:t>s using CLASS – </a:t>
            </a:r>
            <a:r>
              <a:rPr lang="en-US" baseline="0" dirty="0" err="1" smtClean="0"/>
              <a:t>Pianta</a:t>
            </a:r>
            <a:endParaRPr lang="en-US" baseline="0" dirty="0" smtClean="0"/>
          </a:p>
          <a:p>
            <a:r>
              <a:rPr lang="en-US" baseline="0" dirty="0" smtClean="0"/>
              <a:t>	assess emotional support and classroom organization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3285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(4 minutes) </a:t>
            </a:r>
          </a:p>
          <a:p>
            <a:r>
              <a:rPr lang="en-US" dirty="0"/>
              <a:t>Ask participants</a:t>
            </a:r>
            <a:r>
              <a:rPr lang="en-US" baseline="0" dirty="0"/>
              <a:t> to take time to fill out the </a:t>
            </a:r>
            <a:r>
              <a:rPr lang="en-US" baseline="0" dirty="0" err="1"/>
              <a:t>Skovholt</a:t>
            </a:r>
            <a:r>
              <a:rPr lang="en-US" baseline="0" dirty="0"/>
              <a:t> inventory. Explain that this is a measure for all practitioners in the helping professions and so some questions may not seem relevant or worded differently</a:t>
            </a:r>
          </a:p>
          <a:p>
            <a:r>
              <a:rPr lang="en-US" baseline="0" dirty="0"/>
              <a:t>Just do section 1 </a:t>
            </a:r>
          </a:p>
          <a:p>
            <a:r>
              <a:rPr lang="en-US" baseline="0" dirty="0"/>
              <a:t>After completing the inventory, respond to the questions that </a:t>
            </a:r>
            <a:r>
              <a:rPr lang="en-US" baseline="0" dirty="0" err="1"/>
              <a:t>Skovholt</a:t>
            </a:r>
            <a:r>
              <a:rPr lang="en-US" baseline="0" dirty="0"/>
              <a:t> included at the end of the inventory. Keep this mind as we move next to our discussion on burnout and self-care. ( if time allows, you can have participants reflect as a group on their own results).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0396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Self-Awareness</a:t>
            </a:r>
          </a:p>
          <a:p>
            <a:pPr marL="171450" indent="-171450">
              <a:buFont typeface="Arial" panose="020B0604020202020204" pitchFamily="34" charset="0"/>
              <a:buChar char="•"/>
            </a:pPr>
            <a:r>
              <a:rPr lang="en-US" dirty="0"/>
              <a:t>The ability to accurately recognize one’s own emotions, thoughts, and values and how they influence behavior. The ability to accurately assess one’s strengths and limitations, with a well-grounded sense of confidence, optimism, and a “growth mindset.”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Self-Management</a:t>
            </a:r>
          </a:p>
          <a:p>
            <a:pPr marL="171450" indent="-171450">
              <a:buFont typeface="Arial" panose="020B0604020202020204" pitchFamily="34" charset="0"/>
              <a:buChar char="•"/>
            </a:pPr>
            <a:r>
              <a:rPr lang="en-US" dirty="0"/>
              <a:t>The ability to successfully regulate one’s emotions, thoughts, and behaviors in different situations — effectively managing stress, controlling impulses, and motivating oneself. The ability to set and work toward personal and academic goals. </a:t>
            </a:r>
          </a:p>
        </p:txBody>
      </p:sp>
      <p:sp>
        <p:nvSpPr>
          <p:cNvPr id="4" name="Slide Number Placeholder 3"/>
          <p:cNvSpPr>
            <a:spLocks noGrp="1"/>
          </p:cNvSpPr>
          <p:nvPr>
            <p:ph type="sldNum" sz="quarter" idx="10"/>
          </p:nvPr>
        </p:nvSpPr>
        <p:spPr/>
        <p:txBody>
          <a:bodyPr/>
          <a:lstStyle/>
          <a:p>
            <a:fld id="{68687CCA-7CB6-4F47-BD0A-C7EAD7FBDC67}" type="slidenum">
              <a:rPr lang="en-US" smtClean="0"/>
              <a:t>15</a:t>
            </a:fld>
            <a:endParaRPr lang="en-US"/>
          </a:p>
        </p:txBody>
      </p:sp>
    </p:spTree>
    <p:extLst>
      <p:ext uri="{BB962C8B-B14F-4D97-AF65-F5344CB8AC3E}">
        <p14:creationId xmlns:p14="http://schemas.microsoft.com/office/powerpoint/2010/main" val="1708517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skillset used in the recognition, use, understanding, and management of your own emotions and the emotional state of others to solve social and internal problems and regulate behavior (Mayer &amp; </a:t>
            </a:r>
            <a:r>
              <a:rPr lang="en-US" dirty="0" err="1"/>
              <a:t>Salovey</a:t>
            </a:r>
            <a:r>
              <a:rPr lang="en-US" dirty="0"/>
              <a:t>, 1997; </a:t>
            </a:r>
            <a:r>
              <a:rPr lang="en-US" dirty="0" err="1"/>
              <a:t>Salovey</a:t>
            </a:r>
            <a:r>
              <a:rPr lang="en-US" dirty="0"/>
              <a:t> &amp; Mayer, 1990).  Unlike</a:t>
            </a:r>
            <a:r>
              <a:rPr lang="en-US" baseline="0" dirty="0"/>
              <a:t> how we typically think of intelligence, this is a skillset. Thus, we can change it. If we have areas where we are currently struggling, we can improve with instruction and practice. </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82832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( 1 minute)</a:t>
            </a:r>
          </a:p>
          <a:p>
            <a:r>
              <a:rPr lang="en-US" dirty="0"/>
              <a:t>Emotional intelligence is related to having</a:t>
            </a:r>
            <a:r>
              <a:rPr lang="en-US" baseline="0" dirty="0"/>
              <a:t> greater empathy, better decision-making skills, more satisfying relationships and better social skills, and a lower likelihood of burnout and greater job satisfaction.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31689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( 1 minute) </a:t>
            </a:r>
          </a:p>
          <a:p>
            <a:r>
              <a:rPr lang="en-US" dirty="0"/>
              <a:t>Teaching is emotional.</a:t>
            </a:r>
            <a:r>
              <a:rPr lang="en-US" baseline="0" dirty="0"/>
              <a:t> When students are angry, sad, wound up they are not in a place to learn. When teachers are in similar emotional states, they may be ineffective in their teaching. </a:t>
            </a:r>
            <a:endParaRPr lang="en-US" dirty="0"/>
          </a:p>
          <a:p>
            <a:r>
              <a:rPr lang="en-US" dirty="0"/>
              <a:t>To</a:t>
            </a:r>
            <a:r>
              <a:rPr lang="en-US" baseline="0" dirty="0"/>
              <a:t> be able to change emotional states teachers must be aware of what state they are in and what state their students are in. It is difficult to be aware of your won emotions w</a:t>
            </a:r>
            <a:r>
              <a:rPr lang="en-US" dirty="0"/>
              <a:t>hen teaching because your focus is outward.  </a:t>
            </a:r>
          </a:p>
          <a:p>
            <a:r>
              <a:rPr lang="en-US" dirty="0"/>
              <a:t>Not perceiving emotions then makes it more difficult to self-regulate your emotions</a:t>
            </a:r>
            <a:r>
              <a:rPr lang="en-US" baseline="0" dirty="0"/>
              <a:t> because you often become aware of them when they have reached a heightened level. </a:t>
            </a:r>
            <a:endParaRPr lang="en-US" dirty="0"/>
          </a:p>
          <a:p>
            <a:r>
              <a:rPr lang="en-US" dirty="0"/>
              <a:t>We must then use self-care and mindfulness</a:t>
            </a:r>
            <a:r>
              <a:rPr lang="en-US" baseline="0" dirty="0"/>
              <a:t> strategies to be more in touch with our emotions during instruction to help us in regulating our emotions. </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34240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( 3 minutes)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emotional intelligence skillset includes the following skills: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perceiving emotions</a:t>
            </a:r>
            <a:r>
              <a:rPr lang="en-US" baseline="0" dirty="0"/>
              <a:t> in yourself and others. This supports the awareness of your emotions before they get to a heightened level. This includes both physiological cues and thoughts.</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using emotions to facilitate thought</a:t>
            </a:r>
            <a:r>
              <a:rPr lang="en-US" baseline="0" dirty="0"/>
              <a:t> </a:t>
            </a:r>
            <a:r>
              <a:rPr lang="en-US" sz="1200" b="0" i="0" u="none" strike="noStrike" kern="1200" cap="none" dirty="0">
                <a:solidFill>
                  <a:schemeClr val="dk1"/>
                </a:solidFill>
                <a:effectLst/>
                <a:latin typeface="Arial"/>
                <a:ea typeface="Arial"/>
                <a:cs typeface="Arial"/>
                <a:sym typeface="Arial"/>
              </a:rPr>
              <a:t>is the ability to use or generate emotions to focus attention, communicate feelings, or engage in cognitive processes such as reasoning, problem solving, and decision making.</a:t>
            </a:r>
            <a:r>
              <a:rPr lang="en-US" sz="1200" b="0" i="0" u="none" strike="noStrike" kern="1200" cap="none" baseline="0" dirty="0">
                <a:solidFill>
                  <a:schemeClr val="dk1"/>
                </a:solidFill>
                <a:effectLst/>
                <a:latin typeface="Arial"/>
                <a:ea typeface="Arial"/>
                <a:cs typeface="Arial"/>
                <a:sym typeface="Arial"/>
              </a:rPr>
              <a:t>  </a:t>
            </a:r>
            <a:endParaRPr lang="en-US" sz="1200" b="0" i="0" u="none" strike="noStrike" kern="1200" cap="none" dirty="0">
              <a:solidFill>
                <a:schemeClr val="dk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(3) understanding emotions</a:t>
            </a:r>
            <a:r>
              <a:rPr lang="en-US" baseline="0" dirty="0"/>
              <a:t> is the ability to </a:t>
            </a:r>
            <a:r>
              <a:rPr lang="en-US" sz="1200" b="0" i="0" u="none" strike="noStrike" kern="1200" cap="none" baseline="0" dirty="0">
                <a:solidFill>
                  <a:schemeClr val="dk1"/>
                </a:solidFill>
                <a:effectLst/>
                <a:latin typeface="Arial"/>
                <a:cs typeface="Arial"/>
                <a:sym typeface="Arial"/>
              </a:rPr>
              <a:t>l</a:t>
            </a:r>
            <a:r>
              <a:rPr lang="en-US" sz="1200" b="0" i="0" u="none" strike="noStrike" kern="1200" cap="none" dirty="0">
                <a:solidFill>
                  <a:schemeClr val="dk1"/>
                </a:solidFill>
                <a:effectLst/>
                <a:latin typeface="Arial"/>
                <a:ea typeface="Arial"/>
                <a:cs typeface="Arial"/>
                <a:sym typeface="Arial"/>
              </a:rPr>
              <a:t>abel emotions,  interpret the meanings that emotions convey,  understand the complexity of emotions, and recognize the likely transition of emotions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(4) managing emotions is </a:t>
            </a:r>
            <a:r>
              <a:rPr lang="en-US" sz="1200" b="0" i="0" u="none" strike="noStrike" kern="1200" cap="none" dirty="0">
                <a:solidFill>
                  <a:schemeClr val="dk1"/>
                </a:solidFill>
                <a:effectLst/>
                <a:latin typeface="Arial"/>
                <a:ea typeface="Arial"/>
                <a:cs typeface="Arial"/>
                <a:sym typeface="Arial"/>
              </a:rPr>
              <a:t>the ability (a) to stay open to both positive and negative emotions, (b) to engage or detach from an emotion based on its utility, (c) to monitor emotions in relation to oneself and others, and (d) to manage one’s own emotion and the emotion of others by enhancing pleasant emotions and moderating negative emotions without repressing or exaggerating the information that these emotions convey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(Mayer et al., 2001).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21535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2329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(8</a:t>
            </a:r>
            <a:r>
              <a:rPr lang="en-US" baseline="0" dirty="0"/>
              <a:t> minutes: ~ 1-2 minutes per slide)-HAPPY</a:t>
            </a:r>
            <a:endParaRPr lang="en-US" dirty="0"/>
          </a:p>
          <a:p>
            <a:r>
              <a:rPr lang="en-US" dirty="0"/>
              <a:t>Use emotion cards for this activity and ask participants to raise an emotion card</a:t>
            </a:r>
            <a:r>
              <a:rPr lang="en-US" baseline="0" dirty="0"/>
              <a:t> as you present each picture. After presenting the picture and asking participants to raise a card for the emotion. Discuss what cues they noticed that led them to that response. Discuss any differences in responses and what re reasons for those differences. For example, some facial expressions for emotions such as anger and disgust look similar and this is where context may be helpful. Also, there may be some differences in expression based on culture.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3238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(8</a:t>
            </a:r>
            <a:r>
              <a:rPr lang="en-US" baseline="0" dirty="0"/>
              <a:t> minutes: ~ 1-2 minutes per slide)-DISGUSTED</a:t>
            </a:r>
            <a:endParaRPr lang="en-US" dirty="0"/>
          </a:p>
          <a:p>
            <a:r>
              <a:rPr lang="en-US" dirty="0"/>
              <a:t>Use emotion cards for this activity and ask participants to raise an emotion card</a:t>
            </a:r>
            <a:r>
              <a:rPr lang="en-US" baseline="0" dirty="0"/>
              <a:t> as you present each picture. After presenting the picture and asking participants to raise a card for the emotion. Discuss what cues they noticed that led them to that response. Discuss any differences in responses and what re reasons for those differences. For example, some facial expressions for emotions such as anger and disgust look similar and this is where context may be helpful. Also, there may be some differences in expression based on culture. </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19753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a:p>
            <a:endParaRPr lang="en-US" dirty="0"/>
          </a:p>
          <a:p>
            <a:r>
              <a:rPr lang="en-US" dirty="0"/>
              <a:t>https://</a:t>
            </a:r>
            <a:r>
              <a:rPr lang="en-US" dirty="0" err="1"/>
              <a:t>files.eric.ed.gov</a:t>
            </a:r>
            <a:r>
              <a:rPr lang="en-US" dirty="0"/>
              <a:t>/</a:t>
            </a:r>
            <a:r>
              <a:rPr lang="en-US" dirty="0" err="1"/>
              <a:t>fulltext</a:t>
            </a:r>
            <a:r>
              <a:rPr lang="en-US" dirty="0"/>
              <a:t>/ED542202.pdf</a:t>
            </a:r>
          </a:p>
          <a:p>
            <a:endParaRPr lang="en-US" dirty="0"/>
          </a:p>
          <a:p>
            <a:endParaRPr lang="en-US" dirty="0"/>
          </a:p>
          <a:p>
            <a:r>
              <a:rPr lang="en-US" dirty="0"/>
              <a:t>Conducted by phone</a:t>
            </a:r>
          </a:p>
          <a:p>
            <a:endParaRPr lang="en-US" dirty="0"/>
          </a:p>
          <a:p>
            <a:r>
              <a:rPr lang="en-US" sz="1200" b="0" i="0" u="none" strike="noStrike" kern="1200" cap="none" dirty="0">
                <a:solidFill>
                  <a:schemeClr val="dk1"/>
                </a:solidFill>
                <a:effectLst/>
                <a:latin typeface="Arial"/>
                <a:ea typeface="Arial"/>
                <a:cs typeface="Arial"/>
                <a:sym typeface="Arial"/>
              </a:rPr>
              <a:t>Less satisfied teachers are more likely to be located in schools that had declines in professional </a:t>
            </a:r>
          </a:p>
          <a:p>
            <a:r>
              <a:rPr lang="en-US" sz="1200" b="0" i="0" u="none" strike="noStrike" kern="1200" cap="none" dirty="0">
                <a:solidFill>
                  <a:schemeClr val="dk1"/>
                </a:solidFill>
                <a:effectLst/>
                <a:latin typeface="Arial"/>
                <a:ea typeface="Arial"/>
                <a:cs typeface="Arial"/>
                <a:sym typeface="Arial"/>
              </a:rPr>
              <a:t>development (21% vs. 14%) and in time for </a:t>
            </a:r>
            <a:r>
              <a:rPr lang="en-US" sz="1200" b="0" i="0" u="none" strike="noStrike" kern="1200" cap="none" dirty="0" err="1">
                <a:solidFill>
                  <a:schemeClr val="dk1"/>
                </a:solidFill>
                <a:effectLst/>
                <a:latin typeface="Arial"/>
                <a:ea typeface="Arial"/>
                <a:cs typeface="Arial"/>
                <a:sym typeface="Arial"/>
              </a:rPr>
              <a:t>collaborationwith</a:t>
            </a:r>
            <a:r>
              <a:rPr lang="en-US" sz="1200" b="0" i="0" u="none" strike="noStrike" kern="1200" cap="none" dirty="0">
                <a:solidFill>
                  <a:schemeClr val="dk1"/>
                </a:solidFill>
                <a:effectLst/>
                <a:latin typeface="Arial"/>
                <a:ea typeface="Arial"/>
                <a:cs typeface="Arial"/>
                <a:sym typeface="Arial"/>
              </a:rPr>
              <a:t> other teachers(29% vs. 16%) in the </a:t>
            </a:r>
            <a:r>
              <a:rPr lang="en-US" sz="1200" b="0" i="0" u="none" strike="noStrike" kern="1200" cap="none" dirty="0" err="1">
                <a:solidFill>
                  <a:schemeClr val="dk1"/>
                </a:solidFill>
                <a:effectLst/>
                <a:latin typeface="Arial"/>
                <a:ea typeface="Arial"/>
                <a:cs typeface="Arial"/>
                <a:sym typeface="Arial"/>
              </a:rPr>
              <a:t>padt</a:t>
            </a:r>
            <a:r>
              <a:rPr lang="en-US" sz="1200" b="0" i="0" u="none" strike="noStrike" kern="1200" cap="none" dirty="0">
                <a:solidFill>
                  <a:schemeClr val="dk1"/>
                </a:solidFill>
                <a:effectLst/>
                <a:latin typeface="Arial"/>
                <a:ea typeface="Arial"/>
                <a:cs typeface="Arial"/>
                <a:sym typeface="Arial"/>
              </a:rPr>
              <a:t> 12 months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4233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(8</a:t>
            </a:r>
            <a:r>
              <a:rPr lang="en-US" baseline="0" dirty="0"/>
              <a:t> minutes: ~ 1-2 minutes per slide)</a:t>
            </a:r>
            <a:endParaRPr lang="en-US" dirty="0"/>
          </a:p>
          <a:p>
            <a:r>
              <a:rPr lang="en-US" dirty="0"/>
              <a:t>Use emotion cards for this activity and ask participants to raise an emotion card</a:t>
            </a:r>
            <a:r>
              <a:rPr lang="en-US" baseline="0" dirty="0"/>
              <a:t> as you present each picture. After presenting the picture and asking participants to raise a card for the emotion. Discuss what cues they noticed that led them to that response. Discuss any differences in responses and what re reasons for those differences. For example, some facial expressions for emotions such as anger and disgust look similar and this is where context may be helpful. Also, there may be some differences in expression based on culture. </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85795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(8</a:t>
            </a:r>
            <a:r>
              <a:rPr lang="en-US" baseline="0" dirty="0"/>
              <a:t> minutes: ~ 1-2 minutes per slide)</a:t>
            </a:r>
            <a:endParaRPr lang="en-US" dirty="0"/>
          </a:p>
          <a:p>
            <a:r>
              <a:rPr lang="en-US" dirty="0"/>
              <a:t>Use emotion cards for this activity and ask participants to raise an emotion card</a:t>
            </a:r>
            <a:r>
              <a:rPr lang="en-US" baseline="0" dirty="0"/>
              <a:t> as you present each picture. After presenting the picture and asking participants to raise a card for the emotion. Discuss what cues they noticed that led them to that response. Discuss any differences in responses and what re reasons for those differences. For example, some facial expressions for emotions such as anger and disgust look similar and this is where context may be helpful. Also, there may be some differences in expression based on culture. </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00406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Emotional self-care refers</a:t>
            </a:r>
            <a:r>
              <a:rPr lang="en-US" baseline="0" dirty="0"/>
              <a:t> to activities that help you in i</a:t>
            </a:r>
            <a:r>
              <a:rPr lang="en-US" dirty="0"/>
              <a:t>dentifying, accepting,  and expressing a range of emotions.</a:t>
            </a:r>
            <a:r>
              <a:rPr lang="en-US" baseline="0" dirty="0"/>
              <a:t> We will talk a bit more about example as we continue the workshop but first let’s  take some time to discuss this as a group and see if you all identified any emotional self-care activities. </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3794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None/>
            </a:pPr>
            <a:r>
              <a:rPr lang="en-US" dirty="0"/>
              <a:t>15 minutes</a:t>
            </a:r>
          </a:p>
          <a:p>
            <a:pPr marL="0" indent="0">
              <a:buNone/>
            </a:pPr>
            <a:r>
              <a:rPr lang="en-US" dirty="0"/>
              <a:t>Break into groups. Assign each group an emotion. Ask the group to create a list of ways that an emotion manifests within each group member. How do you know that you are feeling that emotion? What physiological cues and thoughts run through your mind? Create a list of internal cues that you are feeling the emotion of interest. Ask each group to walk around and look at what others have created and then as a group discuss: </a:t>
            </a:r>
          </a:p>
          <a:p>
            <a:pPr marL="0" indent="0">
              <a:buNone/>
            </a:pPr>
            <a:endParaRPr lang="en-US" dirty="0"/>
          </a:p>
          <a:p>
            <a:pPr marL="0" indent="0">
              <a:buNone/>
            </a:pPr>
            <a:r>
              <a:rPr lang="en-US" dirty="0"/>
              <a:t>Have you noticed differences in how you interpret this emotion and how others do? What cues are similar for you? </a:t>
            </a:r>
          </a:p>
          <a:p>
            <a:pPr marL="0" indent="0">
              <a:buNone/>
            </a:pPr>
            <a:endParaRPr lang="en-US" dirty="0"/>
          </a:p>
          <a:p>
            <a:pPr marL="0" indent="0">
              <a:buNone/>
            </a:pPr>
            <a:r>
              <a:rPr lang="en-US" dirty="0"/>
              <a:t>The key take-</a:t>
            </a:r>
            <a:r>
              <a:rPr lang="en-US" dirty="0" err="1"/>
              <a:t>aways</a:t>
            </a:r>
            <a:r>
              <a:rPr lang="en-US" dirty="0"/>
              <a:t> here are bringing attention to our emotions and checking in with our emotions throughout the day to help in addressing emotions before they boil over and contribute to burnout or a negative classroom climate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3456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Try</a:t>
            </a:r>
            <a:r>
              <a:rPr lang="en-US" baseline="0" dirty="0"/>
              <a:t> countering negative thoughts – instead of “Il never be able to do this” – ask “Is there anything I can do that will help me be able to do this?”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04178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r>
              <a:rPr lang="en-US" dirty="0"/>
              <a:t>( 5 minutes)  Read the First paragraph. Ask participants what  are some ways that the teacher can support learning when the students are in these high level emotions? Discuss possible answers such as starting with a cool down period where students have some time to compose themselves and move to a different emotional state. The teacher can use music to facilitate this. The teacher can also create a high energy social studies or science lesson to match the energy of the students. This would be a good time for role-plays, a group game, or to learn a song about a social studies or science concept</a:t>
            </a: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89525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r>
              <a:rPr lang="en-US" dirty="0"/>
              <a:t>( 5 minutes) Read the second paragraph. Ask participants what are some ways that the teacher can tune into her own emotions in the scenario and make a plan to support her preparation. Suggestions could be, she can increase her energy by going for a quick walk before starting the preparation or by listening to upbeat music prior to starting. Another may be for her to use this time for another low energy activity. So, this may be a time that she does some seat work or rests and she may do lesson preparation the last hour of the day once the students leave.   </a:t>
            </a: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48609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r>
              <a:rPr lang="en-US" dirty="0"/>
              <a:t>( 1</a:t>
            </a:r>
            <a:r>
              <a:rPr lang="en-US" baseline="0" dirty="0"/>
              <a:t> minute) </a:t>
            </a:r>
          </a:p>
          <a:p>
            <a:endParaRPr lang="en-US" baseline="0" dirty="0"/>
          </a:p>
          <a:p>
            <a:r>
              <a:rPr lang="en-US" baseline="0" dirty="0"/>
              <a:t>Managing our emotions </a:t>
            </a:r>
            <a:r>
              <a:rPr lang="en-US" baseline="0" dirty="0" err="1"/>
              <a:t>involces</a:t>
            </a:r>
            <a:r>
              <a:rPr lang="en-US" baseline="0" dirty="0"/>
              <a:t> Self-care</a:t>
            </a:r>
          </a:p>
          <a:p>
            <a:endParaRPr lang="en-US" dirty="0"/>
          </a:p>
          <a:p>
            <a:r>
              <a:rPr lang="en-US" dirty="0"/>
              <a:t>What comes to mind when you think of self-care? </a:t>
            </a:r>
          </a:p>
          <a:p>
            <a:endParaRPr lang="en-US" dirty="0"/>
          </a:p>
          <a:p>
            <a:r>
              <a:rPr lang="en-US" dirty="0"/>
              <a:t>Self care is Engaging in activities or practices that help you limit or reduce stress. These activities or practices can fit</a:t>
            </a:r>
            <a:r>
              <a:rPr lang="en-US" baseline="0" dirty="0"/>
              <a:t> into seven categories ( read each category. </a:t>
            </a:r>
          </a:p>
          <a:p>
            <a:endParaRPr lang="en-US" baseline="0" dirty="0"/>
          </a:p>
          <a:p>
            <a:r>
              <a:rPr lang="en-US" baseline="0" dirty="0"/>
              <a:t>We are focusing on emotional self-care for today’s workshop. </a:t>
            </a:r>
            <a:endParaRPr lang="en-US"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6262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r>
              <a:rPr lang="en-US" dirty="0"/>
              <a:t>( 1 minute)  1:45 pm</a:t>
            </a:r>
          </a:p>
          <a:p>
            <a:r>
              <a:rPr lang="en-US" dirty="0"/>
              <a:t>Two strategies for self-care that we will discuss next are Mindfulness</a:t>
            </a:r>
            <a:r>
              <a:rPr lang="en-US" baseline="0" dirty="0"/>
              <a:t> which is  a strategy that can help you </a:t>
            </a:r>
            <a:r>
              <a:rPr lang="en-US" dirty="0"/>
              <a:t>in the moment when you are faced</a:t>
            </a:r>
            <a:r>
              <a:rPr lang="en-US" baseline="0" dirty="0"/>
              <a:t> with a challenging situation and </a:t>
            </a:r>
            <a:r>
              <a:rPr lang="en-US" dirty="0"/>
              <a:t> stress reduction</a:t>
            </a:r>
            <a:r>
              <a:rPr lang="en-US" baseline="0" dirty="0"/>
              <a:t> which can r</a:t>
            </a:r>
            <a:r>
              <a:rPr lang="en-US" dirty="0"/>
              <a:t>educe overall stress levels to support you in better</a:t>
            </a:r>
            <a:r>
              <a:rPr lang="en-US" baseline="0" dirty="0"/>
              <a:t> regulating</a:t>
            </a:r>
            <a:r>
              <a:rPr lang="en-US" dirty="0"/>
              <a:t> emotions when</a:t>
            </a:r>
            <a:r>
              <a:rPr lang="en-US" baseline="0" dirty="0"/>
              <a:t> challenges come up </a:t>
            </a:r>
            <a:r>
              <a:rPr lang="en-US" dirty="0"/>
              <a:t> </a:t>
            </a: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34909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r>
              <a:rPr lang="en-US" dirty="0"/>
              <a:t>( 1 minute) </a:t>
            </a:r>
          </a:p>
          <a:p>
            <a:r>
              <a:rPr lang="en-US" dirty="0"/>
              <a:t>Mindfulness</a:t>
            </a:r>
            <a:r>
              <a:rPr lang="en-US" baseline="0" dirty="0"/>
              <a:t> refers to b</a:t>
            </a:r>
            <a:r>
              <a:rPr lang="en-US" dirty="0"/>
              <a:t>eing in the moment .</a:t>
            </a:r>
            <a:r>
              <a:rPr lang="en-US" baseline="0" dirty="0"/>
              <a:t> </a:t>
            </a:r>
            <a:r>
              <a:rPr lang="en-US" dirty="0"/>
              <a:t> It</a:t>
            </a:r>
            <a:r>
              <a:rPr lang="en-US" baseline="0" dirty="0"/>
              <a:t> is a</a:t>
            </a:r>
            <a:r>
              <a:rPr lang="en-US" dirty="0"/>
              <a:t> characteristic and state that can be developed over time with practice. Is</a:t>
            </a:r>
            <a:r>
              <a:rPr lang="en-US" baseline="0" dirty="0"/>
              <a:t> consist </a:t>
            </a:r>
            <a:r>
              <a:rPr lang="en-US" dirty="0"/>
              <a:t>of 2 components-</a:t>
            </a:r>
            <a:r>
              <a:rPr lang="en-US" baseline="0" dirty="0"/>
              <a:t> s</a:t>
            </a:r>
            <a:r>
              <a:rPr lang="en-US" dirty="0"/>
              <a:t>elf-regulation of your attention/awareness and a </a:t>
            </a:r>
            <a:r>
              <a:rPr lang="en-US" dirty="0" err="1"/>
              <a:t>non-judgemental</a:t>
            </a:r>
            <a:r>
              <a:rPr lang="en-US" dirty="0"/>
              <a:t> awareness of the experience.</a:t>
            </a:r>
            <a:r>
              <a:rPr lang="en-US" baseline="0" dirty="0"/>
              <a:t> </a:t>
            </a:r>
            <a:endParaRPr lang="en-US"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116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( 1 minute) </a:t>
            </a:r>
          </a:p>
          <a:p>
            <a:r>
              <a:rPr lang="en-US" dirty="0"/>
              <a:t>Self-care</a:t>
            </a:r>
            <a:r>
              <a:rPr lang="en-US" baseline="0" dirty="0"/>
              <a:t> is important to educators because it improves educator well being and this reduces educator burnout, supports educator retention, can lead to a more positive classroom climate, and  having a positive classroom climate supports student outcomes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2481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r>
              <a:rPr lang="en-US" dirty="0"/>
              <a:t>(10 minutes)</a:t>
            </a:r>
          </a:p>
          <a:p>
            <a:r>
              <a:rPr lang="en-US" dirty="0"/>
              <a:t>Now let’s try the activity</a:t>
            </a:r>
            <a:r>
              <a:rPr lang="en-US" baseline="0" dirty="0"/>
              <a:t> with a scenario from your own classroom. </a:t>
            </a:r>
            <a:r>
              <a:rPr lang="en-US" dirty="0"/>
              <a:t>Think about a situation with a challenging child that occurred in your own classroom recently. </a:t>
            </a:r>
          </a:p>
          <a:p>
            <a:r>
              <a:rPr lang="en-US" dirty="0"/>
              <a:t>What did the child do? [give a minute to think through the scenario]</a:t>
            </a:r>
          </a:p>
          <a:p>
            <a:r>
              <a:rPr lang="en-US" dirty="0"/>
              <a:t> What were you feeling?</a:t>
            </a:r>
          </a:p>
          <a:p>
            <a:r>
              <a:rPr lang="en-US" dirty="0"/>
              <a:t> What was your internal state (body awareness)? </a:t>
            </a:r>
          </a:p>
          <a:p>
            <a:r>
              <a:rPr lang="en-US" dirty="0"/>
              <a:t>What was your awareness of the environment?</a:t>
            </a:r>
          </a:p>
          <a:p>
            <a:r>
              <a:rPr lang="en-US" dirty="0"/>
              <a:t>How did you respond? </a:t>
            </a:r>
          </a:p>
          <a:p>
            <a:r>
              <a:rPr lang="en-US" dirty="0"/>
              <a:t>[Ask the</a:t>
            </a:r>
            <a:r>
              <a:rPr lang="en-US" baseline="0" dirty="0"/>
              <a:t> participants to share with those near them ]</a:t>
            </a:r>
            <a:endParaRPr lang="en-US" dirty="0"/>
          </a:p>
          <a:p>
            <a:r>
              <a:rPr lang="en-US" dirty="0"/>
              <a:t>This is a pretty difficulty concept to include</a:t>
            </a:r>
            <a:r>
              <a:rPr lang="en-US" baseline="0" dirty="0"/>
              <a:t> in the moment and so there is a need to practice this on your own so you are training yourself to become more aware when a situation occurs that provokes a strong emotion. In the resource sheet is  a link to a YouTube video that walks you through a body scan activity that helps you in gaining awareness of your physiological reactions to emotion so you will be better able to identify them when faced with a classroom situation.</a:t>
            </a:r>
            <a:endParaRPr lang="en-US"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8568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Once</a:t>
            </a:r>
            <a:r>
              <a:rPr lang="en-US" baseline="0" dirty="0"/>
              <a:t> you’ve reflected on your reactions to challenging behavior and are aware of patterns you can now start to explore and uncover the reason for the response. You can then use this insight to come up with a plan for how you will react in the future and create a plan to debrief in particularly challenging situations</a:t>
            </a:r>
            <a:endParaRPr lang="en-US" dirty="0"/>
          </a:p>
          <a:p>
            <a:endParaRPr lang="en-US"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18171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a:ea typeface="Arial"/>
                <a:cs typeface="Arial"/>
                <a:sym typeface="Arial"/>
              </a:rPr>
              <a:t>Stress reduction is important for reducing teacher burnout, influences our relationships,</a:t>
            </a:r>
            <a:r>
              <a:rPr lang="en-US" sz="1200" b="0" i="0" u="none" strike="noStrike" cap="none" baseline="0" dirty="0">
                <a:solidFill>
                  <a:schemeClr val="dk1"/>
                </a:solidFill>
                <a:latin typeface="Arial"/>
                <a:ea typeface="Arial"/>
                <a:cs typeface="Arial"/>
                <a:sym typeface="Arial"/>
              </a:rPr>
              <a:t> </a:t>
            </a:r>
            <a:r>
              <a:rPr lang="en-US" sz="1200" b="0" i="0" u="none" strike="noStrike" cap="none" dirty="0">
                <a:solidFill>
                  <a:schemeClr val="dk1"/>
                </a:solidFill>
                <a:latin typeface="Arial"/>
                <a:ea typeface="Arial"/>
                <a:cs typeface="Arial"/>
                <a:sym typeface="Arial"/>
              </a:rPr>
              <a:t> and can influence your mental and physical well-being. Our</a:t>
            </a:r>
            <a:r>
              <a:rPr lang="en-US" sz="1200" b="0" i="0" u="none" strike="noStrike" cap="none" baseline="0" dirty="0">
                <a:solidFill>
                  <a:schemeClr val="dk1"/>
                </a:solidFill>
                <a:latin typeface="Arial"/>
                <a:ea typeface="Arial"/>
                <a:cs typeface="Arial"/>
                <a:sym typeface="Arial"/>
              </a:rPr>
              <a:t> </a:t>
            </a:r>
            <a:r>
              <a:rPr lang="en-US" dirty="0"/>
              <a:t>reactions to stress is also known as the "fight-or-flight" response because it evolved as a survival mechanism, enabling people and other mammals to react quickly to life-threatening situations. </a:t>
            </a:r>
            <a:r>
              <a:rPr lang="en-US" baseline="0" dirty="0"/>
              <a:t> </a:t>
            </a:r>
            <a:r>
              <a:rPr lang="en-US" dirty="0"/>
              <a:t>The body can also overreact to stressors that are not life-threatening, such as traffic jams, work pressure, and family difficulties. In doing so, we invoke the same reactions that can result in scary</a:t>
            </a:r>
            <a:r>
              <a:rPr lang="en-US" baseline="0" dirty="0"/>
              <a:t> physical symptoms such as damage to our cardiovascular system. </a:t>
            </a:r>
            <a:r>
              <a:rPr lang="en-US" dirty="0"/>
              <a:t> Emotional regulation is key. In addition to emotion regulation in the moment through mindfulness, we can work at cultivating better</a:t>
            </a:r>
            <a:r>
              <a:rPr lang="en-US" baseline="0" dirty="0"/>
              <a:t> well-being through the use of self-care activities to build our resiliency. </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2451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Alexander Technique</a:t>
            </a:r>
          </a:p>
          <a:p>
            <a:endParaRPr lang="en-US" dirty="0"/>
          </a:p>
          <a:p>
            <a:r>
              <a:rPr lang="en-US" dirty="0"/>
              <a:t>Amy Cuddy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903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r>
              <a:rPr lang="en-US" dirty="0"/>
              <a:t>(5 minutes) </a:t>
            </a:r>
          </a:p>
          <a:p>
            <a:endParaRPr lang="en-US" dirty="0"/>
          </a:p>
          <a:p>
            <a:r>
              <a:rPr lang="en-US" dirty="0"/>
              <a:t>Look</a:t>
            </a:r>
            <a:r>
              <a:rPr lang="en-US" baseline="0" dirty="0"/>
              <a:t> at you self-care </a:t>
            </a:r>
            <a:r>
              <a:rPr lang="en-US" baseline="0" dirty="0" err="1"/>
              <a:t>asssesment</a:t>
            </a:r>
            <a:r>
              <a:rPr lang="en-US" baseline="0" dirty="0"/>
              <a:t> and </a:t>
            </a:r>
            <a:r>
              <a:rPr lang="en-US" dirty="0"/>
              <a:t>let’s take a moment to think about some activities that you could add into the work day ( these do not both have to take place on a particular day but just to create  a list of possibilities of things you can add into your day to increase your enjoyment and lower your stress. </a:t>
            </a:r>
          </a:p>
          <a:p>
            <a:endParaRPr lang="en-US" dirty="0"/>
          </a:p>
          <a:p>
            <a:r>
              <a:rPr lang="en-US" dirty="0"/>
              <a:t>To help in  the process, look</a:t>
            </a:r>
            <a:r>
              <a:rPr lang="en-US" baseline="0" dirty="0"/>
              <a:t> </a:t>
            </a:r>
            <a:r>
              <a:rPr lang="en-US" dirty="0"/>
              <a:t>around the room and look at the self-care activities that others came up with. Are there any that look particularly interesting to you? Write them down  </a:t>
            </a:r>
          </a:p>
          <a:p>
            <a:endParaRPr lang="en-US" dirty="0"/>
          </a:p>
          <a:p>
            <a:r>
              <a:rPr lang="en-US" dirty="0"/>
              <a:t>Select</a:t>
            </a:r>
            <a:r>
              <a:rPr lang="en-US" baseline="0" dirty="0"/>
              <a:t> </a:t>
            </a:r>
            <a:r>
              <a:rPr lang="en-US" dirty="0"/>
              <a:t>to 1-3 activities that you want to incorporate more regularly and write them down. Be modest in your goal and build upon on realistic change  </a:t>
            </a: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27866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From</a:t>
            </a:r>
            <a:r>
              <a:rPr lang="en-US" baseline="0" dirty="0"/>
              <a:t> </a:t>
            </a:r>
            <a:r>
              <a:rPr lang="en-US" baseline="0" dirty="0" err="1"/>
              <a:t>Edutopia</a:t>
            </a:r>
            <a:r>
              <a:rPr lang="en-US" baseline="0" dirty="0"/>
              <a:t> article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927288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a:t>
            </a:r>
          </a:p>
        </p:txBody>
      </p:sp>
      <p:sp>
        <p:nvSpPr>
          <p:cNvPr id="4" name="Slide Number Placeholder 3"/>
          <p:cNvSpPr>
            <a:spLocks noGrp="1"/>
          </p:cNvSpPr>
          <p:nvPr>
            <p:ph type="sldNum" sz="quarter" idx="10"/>
          </p:nvPr>
        </p:nvSpPr>
        <p:spPr/>
        <p:txBody>
          <a:bodyPr/>
          <a:lstStyle/>
          <a:p>
            <a:fld id="{6BB3B048-8F73-4468-9DB0-11D0FD567B80}" type="slidenum">
              <a:rPr lang="en-US" smtClean="0"/>
              <a:t>41</a:t>
            </a:fld>
            <a:endParaRPr lang="en-US"/>
          </a:p>
        </p:txBody>
      </p:sp>
    </p:spTree>
    <p:extLst>
      <p:ext uri="{BB962C8B-B14F-4D97-AF65-F5344CB8AC3E}">
        <p14:creationId xmlns:p14="http://schemas.microsoft.com/office/powerpoint/2010/main" val="2394691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46683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a:t>
            </a:r>
            <a:r>
              <a:rPr lang="en-US" baseline="0" dirty="0"/>
              <a:t> 1 minute) </a:t>
            </a:r>
          </a:p>
          <a:p>
            <a:r>
              <a:rPr lang="en-US" dirty="0"/>
              <a:t>Helping professionals often feel a pull between self-care and other care</a:t>
            </a:r>
          </a:p>
          <a:p>
            <a:r>
              <a:rPr lang="en-US" dirty="0"/>
              <a:t>May be related to certain personality types being more likely to go into helping professions </a:t>
            </a:r>
          </a:p>
          <a:p>
            <a:r>
              <a:rPr lang="en-US" dirty="0"/>
              <a:t>Some learn to balance both, some face </a:t>
            </a:r>
            <a:r>
              <a:rPr lang="en-US" dirty="0" err="1"/>
              <a:t>brnout</a:t>
            </a:r>
            <a:r>
              <a:rPr lang="en-US" dirty="0"/>
              <a:t> because of the imbalance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7182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( 3 minutes)</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Burnout occurs when</a:t>
            </a:r>
            <a:r>
              <a:rPr lang="en-US" baseline="0" dirty="0"/>
              <a:t> educators are exposed to prolonged stress. </a:t>
            </a:r>
            <a:r>
              <a:rPr lang="en-US" baseline="0" dirty="0" err="1"/>
              <a:t>Maslach</a:t>
            </a:r>
            <a:r>
              <a:rPr lang="en-US" baseline="0" dirty="0"/>
              <a:t> and colleagues have studied burnout in helping professions and have noted that burnout occurs in three phases-emotional exhaustion, depersonalization, and reductions in personal accomplishment.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Emotional exhaustion, occurs when a person’s emotional energy is drained and the person does not feel like he or she emotionally capable to deal with a situation.</a:t>
            </a:r>
            <a:r>
              <a:rPr lang="en-US" baseline="0" dirty="0"/>
              <a:t>  </a:t>
            </a:r>
            <a:r>
              <a:rPr lang="en-US" dirty="0"/>
              <a:t>Think of the educator who does not want to get out of bed to go to work or who is</a:t>
            </a:r>
            <a:r>
              <a:rPr lang="en-US" baseline="0" dirty="0"/>
              <a:t> tired as soon as they walk into the classroom but may get a boost of energy once it’s time to leave the workplace.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Depersonalization</a:t>
            </a:r>
            <a:r>
              <a:rPr lang="en-US" baseline="0" dirty="0"/>
              <a:t> </a:t>
            </a:r>
            <a:r>
              <a:rPr lang="en-US" dirty="0"/>
              <a:t>occurs when a person feels detached from his or her students and acts in negative and dehumanizing ways (</a:t>
            </a:r>
            <a:r>
              <a:rPr lang="en-US" dirty="0" err="1"/>
              <a:t>Maslach</a:t>
            </a:r>
            <a:r>
              <a:rPr lang="en-US" dirty="0"/>
              <a:t> et al., 2001). This</a:t>
            </a:r>
            <a:r>
              <a:rPr lang="en-US" baseline="0" dirty="0"/>
              <a:t> is likely to occur with children who the teacher may label as those with problem behaviors. Examples of depersonalization is viewing the child as “the behavior problem”.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 third component of burnout, reduced personal accomplishment, occurs when a person feels like they cannot reach their work-related goals (</a:t>
            </a:r>
            <a:r>
              <a:rPr lang="en-US" dirty="0" err="1"/>
              <a:t>Maslach</a:t>
            </a:r>
            <a:r>
              <a:rPr lang="en-US" dirty="0"/>
              <a:t> et al., 2001). At this point, some will leave the classroom for other professions</a:t>
            </a:r>
            <a:r>
              <a:rPr lang="en-US" baseline="0" dirty="0"/>
              <a:t> but others may stay because they have invested a lot of time or they cannot think of something else to do. This is problematic because educators in the </a:t>
            </a:r>
            <a:r>
              <a:rPr lang="en-US" dirty="0"/>
              <a:t> reduced</a:t>
            </a:r>
            <a:r>
              <a:rPr lang="en-US" baseline="0" dirty="0"/>
              <a:t> personal accomplishment phase who stay in teaching can’t create a positive classroom climate in their state and are also negatively impacting students perceptions of school and teachers.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 examine your own levels of burnout, you can purchase </a:t>
            </a:r>
            <a:r>
              <a:rPr lang="en-US" baseline="0" dirty="0" err="1"/>
              <a:t>Maslach’s</a:t>
            </a:r>
            <a:r>
              <a:rPr lang="en-US" baseline="0" dirty="0"/>
              <a:t> burnout inventory online. The information for this is located on the resource sheet. </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70598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(2 minutes)</a:t>
            </a:r>
          </a:p>
          <a:p>
            <a:r>
              <a:rPr lang="en-US" dirty="0"/>
              <a:t>Burnout can lead educators to be inflexible, cynical, negative, and rigid (</a:t>
            </a:r>
            <a:r>
              <a:rPr lang="en-US" dirty="0" err="1"/>
              <a:t>Freudenberger</a:t>
            </a:r>
            <a:r>
              <a:rPr lang="en-US" dirty="0"/>
              <a:t>, 1977). </a:t>
            </a:r>
          </a:p>
          <a:p>
            <a:endParaRPr lang="en-US" dirty="0"/>
          </a:p>
          <a:p>
            <a:r>
              <a:rPr lang="en-US" dirty="0"/>
              <a:t>Researchers have also found that burnout can also lead to depressive symptoms (Shin, Noh, Jang, Park, &amp; Lee, 2013; Steinhardt, Smith </a:t>
            </a:r>
            <a:r>
              <a:rPr lang="en-US" dirty="0" err="1"/>
              <a:t>Jaggars</a:t>
            </a:r>
            <a:r>
              <a:rPr lang="en-US" dirty="0"/>
              <a:t>, Faulk, &amp; Gloria, 2011). </a:t>
            </a:r>
          </a:p>
          <a:p>
            <a:endParaRPr lang="en-US" dirty="0"/>
          </a:p>
          <a:p>
            <a:r>
              <a:rPr lang="en-US" dirty="0"/>
              <a:t>Educator burnout is also related to high turnover rates which presents a challenging to forming positive educator-student relationships. Moreover, educator burnout leads </a:t>
            </a:r>
            <a:r>
              <a:rPr lang="en-US" baseline="0" dirty="0"/>
              <a:t>to </a:t>
            </a:r>
            <a:r>
              <a:rPr lang="en-US" dirty="0"/>
              <a:t>negative student academic outcomes and lower quality classroom climates (McLean &amp; Connor, 2015). </a:t>
            </a:r>
          </a:p>
          <a:p>
            <a:endParaRPr lang="en-US" dirty="0"/>
          </a:p>
          <a:p>
            <a:pPr marL="228600" indent="-228600">
              <a:buAutoNum type="arabicParenR"/>
            </a:pPr>
            <a:r>
              <a:rPr lang="en-US" baseline="0" dirty="0"/>
              <a:t>The teacher's years of teaching. New teacher, especially those who are idealistic and passionate are more likely to burnout </a:t>
            </a:r>
          </a:p>
          <a:p>
            <a:pPr marL="228600" indent="-228600">
              <a:buAutoNum type="arabicParenR"/>
            </a:pPr>
            <a:r>
              <a:rPr lang="en-US" baseline="0" dirty="0"/>
              <a:t>Those who work in schools where there is a lack of social support from colleagues and administrators are more likely to burnout </a:t>
            </a: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17025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( 3 minutes) </a:t>
            </a:r>
          </a:p>
          <a:p>
            <a:pPr lvl="0">
              <a:spcBef>
                <a:spcPts val="0"/>
              </a:spcBef>
              <a:buNone/>
            </a:pPr>
            <a:endParaRPr lang="en-US" dirty="0"/>
          </a:p>
          <a:p>
            <a:pPr lvl="0">
              <a:spcBef>
                <a:spcPts val="0"/>
              </a:spcBef>
              <a:buNone/>
            </a:pPr>
            <a:r>
              <a:rPr lang="en-US" dirty="0"/>
              <a:t>Why is this so</a:t>
            </a:r>
            <a:r>
              <a:rPr lang="en-US" baseline="0" dirty="0"/>
              <a:t> important?</a:t>
            </a:r>
          </a:p>
          <a:p>
            <a:pPr lvl="0">
              <a:spcBef>
                <a:spcPts val="0"/>
              </a:spcBef>
              <a:buNone/>
            </a:pPr>
            <a:endParaRPr lang="en-US" dirty="0"/>
          </a:p>
          <a:p>
            <a:pPr lvl="0">
              <a:spcBef>
                <a:spcPts val="0"/>
              </a:spcBef>
              <a:buNone/>
            </a:pPr>
            <a:r>
              <a:rPr lang="en-US" dirty="0"/>
              <a:t>The theory behind this comes from the prosocial</a:t>
            </a:r>
            <a:r>
              <a:rPr lang="en-US" baseline="0" dirty="0"/>
              <a:t> model. </a:t>
            </a:r>
          </a:p>
          <a:p>
            <a:pPr lvl="0">
              <a:spcBef>
                <a:spcPts val="0"/>
              </a:spcBef>
              <a:buNone/>
            </a:pPr>
            <a:r>
              <a:rPr lang="en-US" dirty="0"/>
              <a:t>Teacher’s social-emotional</a:t>
            </a:r>
            <a:r>
              <a:rPr lang="en-US" baseline="0" dirty="0"/>
              <a:t> competence </a:t>
            </a:r>
            <a:r>
              <a:rPr lang="en-US" dirty="0"/>
              <a:t>and well-being play vital roles in their ability to cultivate a prosocial classroom climate linked to desired student social-emotional and academic outcomes.</a:t>
            </a:r>
          </a:p>
        </p:txBody>
      </p:sp>
      <p:sp>
        <p:nvSpPr>
          <p:cNvPr id="118" name="Shape 11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3856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u="none" dirty="0"/>
              <a:t>Added Teacher bubble based on work of Jennings and Greenberg (2009) Teacher’s social-emotional</a:t>
            </a:r>
            <a:r>
              <a:rPr lang="en-US" u="none" baseline="0" dirty="0"/>
              <a:t> competence </a:t>
            </a:r>
            <a:r>
              <a:rPr lang="en-US" u="none" dirty="0"/>
              <a:t>and well-being play vital roles in their ability to cultivate a prosocial classroom climate linked to desired student social-emotional and academic outcomes.</a:t>
            </a:r>
          </a:p>
          <a:p>
            <a:endParaRPr lang="en-US" u="sng" dirty="0"/>
          </a:p>
        </p:txBody>
      </p:sp>
      <p:sp>
        <p:nvSpPr>
          <p:cNvPr id="4" name="Slide Number Placeholder 3"/>
          <p:cNvSpPr>
            <a:spLocks noGrp="1"/>
          </p:cNvSpPr>
          <p:nvPr>
            <p:ph type="sldNum" sz="quarter" idx="10"/>
          </p:nvPr>
        </p:nvSpPr>
        <p:spPr/>
        <p:txBody>
          <a:bodyPr/>
          <a:lstStyle/>
          <a:p>
            <a:fld id="{25B04044-1225-4A44-BE9C-F37E00F93E3B}" type="slidenum">
              <a:rPr lang="en-US" smtClean="0"/>
              <a:pPr/>
              <a:t>11</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DE-PBS/SCSS: SEL &amp; SWPBIS Integration Module</a:t>
            </a:r>
          </a:p>
        </p:txBody>
      </p:sp>
    </p:spTree>
    <p:extLst>
      <p:ext uri="{BB962C8B-B14F-4D97-AF65-F5344CB8AC3E}">
        <p14:creationId xmlns:p14="http://schemas.microsoft.com/office/powerpoint/2010/main" val="3208698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9"/>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accent5"/>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F012596-4909-634E-9277-8129B5C72CDC}" type="datetimeFigureOut">
              <a:rPr lang="en-US" smtClean="0"/>
              <a:pPr/>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FC64E-1929-764D-B3E4-C468550F551E}" type="slidenum">
              <a:rPr lang="en-US" smtClean="0"/>
              <a:pPr/>
              <a:t>‹#›</a:t>
            </a:fld>
            <a:endParaRPr lang="en-US"/>
          </a:p>
        </p:txBody>
      </p:sp>
    </p:spTree>
    <p:extLst>
      <p:ext uri="{BB962C8B-B14F-4D97-AF65-F5344CB8AC3E}">
        <p14:creationId xmlns:p14="http://schemas.microsoft.com/office/powerpoint/2010/main" val="3089144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012596-4909-634E-9277-8129B5C72CDC}" type="datetimeFigureOut">
              <a:rPr lang="en-US" smtClean="0"/>
              <a:pPr/>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FC64E-1929-764D-B3E4-C468550F551E}" type="slidenum">
              <a:rPr lang="en-US" smtClean="0"/>
              <a:pPr/>
              <a:t>‹#›</a:t>
            </a:fld>
            <a:endParaRPr lang="en-US"/>
          </a:p>
        </p:txBody>
      </p:sp>
    </p:spTree>
    <p:extLst>
      <p:ext uri="{BB962C8B-B14F-4D97-AF65-F5344CB8AC3E}">
        <p14:creationId xmlns:p14="http://schemas.microsoft.com/office/powerpoint/2010/main" val="4247682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2"/>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42"/>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012596-4909-634E-9277-8129B5C72CDC}" type="datetimeFigureOut">
              <a:rPr lang="en-US" smtClean="0"/>
              <a:pPr/>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FC64E-1929-764D-B3E4-C468550F551E}" type="slidenum">
              <a:rPr lang="en-US" smtClean="0"/>
              <a:pPr/>
              <a:t>‹#›</a:t>
            </a:fld>
            <a:endParaRPr lang="en-US"/>
          </a:p>
        </p:txBody>
      </p:sp>
    </p:spTree>
    <p:extLst>
      <p:ext uri="{BB962C8B-B14F-4D97-AF65-F5344CB8AC3E}">
        <p14:creationId xmlns:p14="http://schemas.microsoft.com/office/powerpoint/2010/main" val="1024400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09441" y="274637"/>
            <a:ext cx="10969943"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399" b="0" i="0" u="none" strike="noStrike" cap="none">
                <a:solidFill>
                  <a:schemeClr val="dk1"/>
                </a:solidFill>
                <a:latin typeface="Calibri"/>
                <a:ea typeface="Calibri"/>
                <a:cs typeface="Calibri"/>
                <a:sym typeface="Calibri"/>
              </a:defRPr>
            </a:lvl1pPr>
            <a:lvl2pPr lvl="1" indent="0">
              <a:spcBef>
                <a:spcPts val="0"/>
              </a:spcBef>
              <a:buNone/>
              <a:defRPr sz="1799"/>
            </a:lvl2pPr>
            <a:lvl3pPr lvl="2" indent="0">
              <a:spcBef>
                <a:spcPts val="0"/>
              </a:spcBef>
              <a:buNone/>
              <a:defRPr sz="1799"/>
            </a:lvl3pPr>
            <a:lvl4pPr lvl="3" indent="0">
              <a:spcBef>
                <a:spcPts val="0"/>
              </a:spcBef>
              <a:buNone/>
              <a:defRPr sz="1799"/>
            </a:lvl4pPr>
            <a:lvl5pPr lvl="4" indent="0">
              <a:spcBef>
                <a:spcPts val="0"/>
              </a:spcBef>
              <a:buNone/>
              <a:defRPr sz="1799"/>
            </a:lvl5pPr>
            <a:lvl6pPr lvl="5" indent="0">
              <a:spcBef>
                <a:spcPts val="0"/>
              </a:spcBef>
              <a:buNone/>
              <a:defRPr sz="1799"/>
            </a:lvl6pPr>
            <a:lvl7pPr lvl="6" indent="0">
              <a:spcBef>
                <a:spcPts val="0"/>
              </a:spcBef>
              <a:buNone/>
              <a:defRPr sz="1799"/>
            </a:lvl7pPr>
            <a:lvl8pPr lvl="7" indent="0">
              <a:spcBef>
                <a:spcPts val="0"/>
              </a:spcBef>
              <a:buNone/>
              <a:defRPr sz="1799"/>
            </a:lvl8pPr>
            <a:lvl9pPr lvl="8" indent="0">
              <a:spcBef>
                <a:spcPts val="0"/>
              </a:spcBef>
              <a:buNone/>
              <a:defRPr sz="1799"/>
            </a:lvl9pPr>
          </a:lstStyle>
          <a:p>
            <a:endParaRPr/>
          </a:p>
        </p:txBody>
      </p:sp>
    </p:spTree>
    <p:extLst>
      <p:ext uri="{BB962C8B-B14F-4D97-AF65-F5344CB8AC3E}">
        <p14:creationId xmlns:p14="http://schemas.microsoft.com/office/powerpoint/2010/main" val="2790324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012596-4909-634E-9277-8129B5C72CDC}" type="datetimeFigureOut">
              <a:rPr lang="en-US" smtClean="0"/>
              <a:pPr/>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FC64E-1929-764D-B3E4-C468550F551E}" type="slidenum">
              <a:rPr lang="en-US" smtClean="0"/>
              <a:pPr/>
              <a:t>‹#›</a:t>
            </a:fld>
            <a:endParaRPr lang="en-US"/>
          </a:p>
        </p:txBody>
      </p:sp>
    </p:spTree>
    <p:extLst>
      <p:ext uri="{BB962C8B-B14F-4D97-AF65-F5344CB8AC3E}">
        <p14:creationId xmlns:p14="http://schemas.microsoft.com/office/powerpoint/2010/main" val="1705220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2815384"/>
            <a:ext cx="10360501"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2833" y="1315193"/>
            <a:ext cx="10360501" cy="1500187"/>
          </a:xfrm>
        </p:spPr>
        <p:txBody>
          <a:bodyPr anchor="b"/>
          <a:lstStyle>
            <a:lvl1pPr marL="0" indent="0">
              <a:buNone/>
              <a:defRPr sz="1999">
                <a:solidFill>
                  <a:schemeClr val="accent5"/>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3F012596-4909-634E-9277-8129B5C72CDC}" type="datetimeFigureOut">
              <a:rPr lang="en-US" smtClean="0"/>
              <a:pPr/>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FC64E-1929-764D-B3E4-C468550F551E}" type="slidenum">
              <a:rPr lang="en-US" smtClean="0"/>
              <a:pPr/>
              <a:t>‹#›</a:t>
            </a:fld>
            <a:endParaRPr lang="en-US"/>
          </a:p>
        </p:txBody>
      </p:sp>
    </p:spTree>
    <p:extLst>
      <p:ext uri="{BB962C8B-B14F-4D97-AF65-F5344CB8AC3E}">
        <p14:creationId xmlns:p14="http://schemas.microsoft.com/office/powerpoint/2010/main" val="217346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441" y="1766010"/>
            <a:ext cx="5383398"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5986" y="1766010"/>
            <a:ext cx="5383398"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F012596-4909-634E-9277-8129B5C72CDC}" type="datetimeFigureOut">
              <a:rPr lang="en-US" smtClean="0"/>
              <a:pPr/>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4FC64E-1929-764D-B3E4-C468550F551E}" type="slidenum">
              <a:rPr lang="en-US" smtClean="0"/>
              <a:pPr/>
              <a:t>‹#›</a:t>
            </a:fld>
            <a:endParaRPr lang="en-US"/>
          </a:p>
        </p:txBody>
      </p:sp>
      <p:sp>
        <p:nvSpPr>
          <p:cNvPr id="9" name="Title 1"/>
          <p:cNvSpPr>
            <a:spLocks noGrp="1"/>
          </p:cNvSpPr>
          <p:nvPr>
            <p:ph type="title"/>
          </p:nvPr>
        </p:nvSpPr>
        <p:spPr>
          <a:xfrm>
            <a:off x="609441" y="929544"/>
            <a:ext cx="10969943" cy="886833"/>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3744509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996016"/>
            <a:ext cx="10969943" cy="753631"/>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441" y="1749645"/>
            <a:ext cx="5385514" cy="524309"/>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441" y="2273952"/>
            <a:ext cx="538551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749645"/>
            <a:ext cx="5387630" cy="524309"/>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1756" y="2273952"/>
            <a:ext cx="5387630"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012596-4909-634E-9277-8129B5C72CDC}" type="datetimeFigureOut">
              <a:rPr lang="en-US" smtClean="0"/>
              <a:pPr/>
              <a:t>5/17/18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4FC64E-1929-764D-B3E4-C468550F551E}" type="slidenum">
              <a:rPr lang="en-US" smtClean="0"/>
              <a:pPr/>
              <a:t>‹#›</a:t>
            </a:fld>
            <a:endParaRPr lang="en-US"/>
          </a:p>
        </p:txBody>
      </p:sp>
    </p:spTree>
    <p:extLst>
      <p:ext uri="{BB962C8B-B14F-4D97-AF65-F5344CB8AC3E}">
        <p14:creationId xmlns:p14="http://schemas.microsoft.com/office/powerpoint/2010/main" val="3487827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012596-4909-634E-9277-8129B5C72CDC}" type="datetimeFigureOut">
              <a:rPr lang="en-US" smtClean="0"/>
              <a:pPr/>
              <a:t>5/17/18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4FC64E-1929-764D-B3E4-C468550F551E}" type="slidenum">
              <a:rPr lang="en-US" smtClean="0"/>
              <a:pPr/>
              <a:t>‹#›</a:t>
            </a:fld>
            <a:endParaRPr lang="en-US"/>
          </a:p>
        </p:txBody>
      </p:sp>
    </p:spTree>
    <p:extLst>
      <p:ext uri="{BB962C8B-B14F-4D97-AF65-F5344CB8AC3E}">
        <p14:creationId xmlns:p14="http://schemas.microsoft.com/office/powerpoint/2010/main" val="3601092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012596-4909-634E-9277-8129B5C72CDC}" type="datetimeFigureOut">
              <a:rPr lang="en-US" smtClean="0"/>
              <a:pPr/>
              <a:t>5/17/18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4FC64E-1929-764D-B3E4-C468550F551E}" type="slidenum">
              <a:rPr lang="en-US" smtClean="0"/>
              <a:pPr/>
              <a:t>‹#›</a:t>
            </a:fld>
            <a:endParaRPr lang="en-US"/>
          </a:p>
        </p:txBody>
      </p:sp>
    </p:spTree>
    <p:extLst>
      <p:ext uri="{BB962C8B-B14F-4D97-AF65-F5344CB8AC3E}">
        <p14:creationId xmlns:p14="http://schemas.microsoft.com/office/powerpoint/2010/main" val="388207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932460"/>
            <a:ext cx="4010039" cy="1039025"/>
          </a:xfrm>
        </p:spPr>
        <p:txBody>
          <a:bodyPr anchor="b"/>
          <a:lstStyle>
            <a:lvl1pPr algn="l">
              <a:defRPr sz="1999" b="1"/>
            </a:lvl1pPr>
          </a:lstStyle>
          <a:p>
            <a:r>
              <a:rPr lang="en-US" dirty="0"/>
              <a:t>Click to edit Master title style</a:t>
            </a:r>
          </a:p>
        </p:txBody>
      </p:sp>
      <p:sp>
        <p:nvSpPr>
          <p:cNvPr id="3" name="Content Placeholder 2"/>
          <p:cNvSpPr>
            <a:spLocks noGrp="1"/>
          </p:cNvSpPr>
          <p:nvPr>
            <p:ph idx="1"/>
          </p:nvPr>
        </p:nvSpPr>
        <p:spPr>
          <a:xfrm>
            <a:off x="4765492" y="932460"/>
            <a:ext cx="6813892" cy="5193707"/>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971481"/>
            <a:ext cx="4010039" cy="415468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F012596-4909-634E-9277-8129B5C72CDC}" type="datetimeFigureOut">
              <a:rPr lang="en-US" smtClean="0"/>
              <a:pPr/>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4FC64E-1929-764D-B3E4-C468550F551E}" type="slidenum">
              <a:rPr lang="en-US" smtClean="0"/>
              <a:pPr/>
              <a:t>‹#›</a:t>
            </a:fld>
            <a:endParaRPr lang="en-US"/>
          </a:p>
        </p:txBody>
      </p:sp>
    </p:spTree>
    <p:extLst>
      <p:ext uri="{BB962C8B-B14F-4D97-AF65-F5344CB8AC3E}">
        <p14:creationId xmlns:p14="http://schemas.microsoft.com/office/powerpoint/2010/main" val="1219328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2389095" y="1189993"/>
            <a:ext cx="7313295" cy="3537582"/>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solidFill>
                  <a:schemeClr val="accent5"/>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F012596-4909-634E-9277-8129B5C72CDC}" type="datetimeFigureOut">
              <a:rPr lang="en-US" smtClean="0"/>
              <a:pPr/>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4FC64E-1929-764D-B3E4-C468550F551E}" type="slidenum">
              <a:rPr lang="en-US" smtClean="0"/>
              <a:pPr/>
              <a:t>‹#›</a:t>
            </a:fld>
            <a:endParaRPr lang="en-US"/>
          </a:p>
        </p:txBody>
      </p:sp>
    </p:spTree>
    <p:extLst>
      <p:ext uri="{BB962C8B-B14F-4D97-AF65-F5344CB8AC3E}">
        <p14:creationId xmlns:p14="http://schemas.microsoft.com/office/powerpoint/2010/main" val="10052033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1136710"/>
            <a:ext cx="10969943" cy="12610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441" y="2646405"/>
            <a:ext cx="10969943" cy="34797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441" y="6356354"/>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12596-4909-634E-9277-8129B5C72CDC}" type="datetimeFigureOut">
              <a:rPr lang="en-US" smtClean="0"/>
              <a:pPr/>
              <a:t>5/17/18</a:t>
            </a:fld>
            <a:endParaRPr lang="en-US"/>
          </a:p>
        </p:txBody>
      </p:sp>
      <p:sp>
        <p:nvSpPr>
          <p:cNvPr id="5" name="Footer Placeholder 4"/>
          <p:cNvSpPr>
            <a:spLocks noGrp="1"/>
          </p:cNvSpPr>
          <p:nvPr>
            <p:ph type="ftr" sz="quarter" idx="3"/>
          </p:nvPr>
        </p:nvSpPr>
        <p:spPr>
          <a:xfrm>
            <a:off x="4164515" y="6356354"/>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54"/>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4FC64E-1929-764D-B3E4-C468550F551E}" type="slidenum">
              <a:rPr lang="en-US" smtClean="0"/>
              <a:pPr/>
              <a:t>‹#›</a:t>
            </a:fld>
            <a:endParaRPr lang="en-US"/>
          </a:p>
        </p:txBody>
      </p:sp>
    </p:spTree>
    <p:extLst>
      <p:ext uri="{BB962C8B-B14F-4D97-AF65-F5344CB8AC3E}">
        <p14:creationId xmlns:p14="http://schemas.microsoft.com/office/powerpoint/2010/main" val="26113093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457063" rtl="0" eaLnBrk="1" latinLnBrk="0" hangingPunct="1">
        <a:spcBef>
          <a:spcPct val="0"/>
        </a:spcBef>
        <a:buNone/>
        <a:defRPr sz="4399" kern="1200">
          <a:solidFill>
            <a:schemeClr val="tx2"/>
          </a:solidFill>
          <a:latin typeface="+mj-lt"/>
          <a:ea typeface="+mj-ea"/>
          <a:cs typeface="+mj-cs"/>
        </a:defRPr>
      </a:lvl1pPr>
    </p:titleStyle>
    <p:bodyStyle>
      <a:lvl1pPr marL="342797" indent="-342797" algn="l" defTabSz="457063" rtl="0" eaLnBrk="1" latinLnBrk="0" hangingPunct="1">
        <a:spcBef>
          <a:spcPct val="20000"/>
        </a:spcBef>
        <a:buFont typeface="Arial"/>
        <a:buChar char="•"/>
        <a:defRPr sz="3199" kern="1200">
          <a:solidFill>
            <a:schemeClr val="tx2"/>
          </a:solidFill>
          <a:latin typeface="+mn-lt"/>
          <a:ea typeface="+mn-ea"/>
          <a:cs typeface="+mn-cs"/>
        </a:defRPr>
      </a:lvl1pPr>
      <a:lvl2pPr marL="742727" indent="-285664" algn="l" defTabSz="457063" rtl="0" eaLnBrk="1" latinLnBrk="0" hangingPunct="1">
        <a:spcBef>
          <a:spcPct val="20000"/>
        </a:spcBef>
        <a:buFont typeface="Arial"/>
        <a:buChar char="–"/>
        <a:defRPr sz="2799" kern="1200">
          <a:solidFill>
            <a:schemeClr val="tx2"/>
          </a:solidFill>
          <a:latin typeface="+mn-lt"/>
          <a:ea typeface="+mn-ea"/>
          <a:cs typeface="+mn-cs"/>
        </a:defRPr>
      </a:lvl2pPr>
      <a:lvl3pPr marL="1142657" indent="-228531" algn="l" defTabSz="457063" rtl="0" eaLnBrk="1" latinLnBrk="0" hangingPunct="1">
        <a:spcBef>
          <a:spcPct val="20000"/>
        </a:spcBef>
        <a:buFont typeface="Arial"/>
        <a:buChar char="•"/>
        <a:defRPr sz="2399" kern="1200">
          <a:solidFill>
            <a:schemeClr val="tx2"/>
          </a:solidFill>
          <a:latin typeface="+mn-lt"/>
          <a:ea typeface="+mn-ea"/>
          <a:cs typeface="+mn-cs"/>
        </a:defRPr>
      </a:lvl3pPr>
      <a:lvl4pPr marL="1599720" indent="-228531" algn="l" defTabSz="457063" rtl="0" eaLnBrk="1" latinLnBrk="0" hangingPunct="1">
        <a:spcBef>
          <a:spcPct val="20000"/>
        </a:spcBef>
        <a:buFont typeface="Arial"/>
        <a:buChar char="–"/>
        <a:defRPr sz="1999" kern="1200">
          <a:solidFill>
            <a:schemeClr val="tx2"/>
          </a:solidFill>
          <a:latin typeface="+mn-lt"/>
          <a:ea typeface="+mn-ea"/>
          <a:cs typeface="+mn-cs"/>
        </a:defRPr>
      </a:lvl4pPr>
      <a:lvl5pPr marL="2056783" indent="-228531" algn="l" defTabSz="457063" rtl="0" eaLnBrk="1" latinLnBrk="0" hangingPunct="1">
        <a:spcBef>
          <a:spcPct val="20000"/>
        </a:spcBef>
        <a:buFont typeface="Arial"/>
        <a:buChar char="»"/>
        <a:defRPr sz="1999" kern="1200">
          <a:solidFill>
            <a:schemeClr val="tx2"/>
          </a:solidFill>
          <a:latin typeface="+mn-lt"/>
          <a:ea typeface="+mn-ea"/>
          <a:cs typeface="+mn-cs"/>
        </a:defRPr>
      </a:lvl5pPr>
      <a:lvl6pPr marL="2513846" indent="-228531" algn="l" defTabSz="457063" rtl="0" eaLnBrk="1" latinLnBrk="0" hangingPunct="1">
        <a:spcBef>
          <a:spcPct val="20000"/>
        </a:spcBef>
        <a:buFont typeface="Arial"/>
        <a:buChar char="•"/>
        <a:defRPr sz="1999" kern="1200">
          <a:solidFill>
            <a:schemeClr val="tx1"/>
          </a:solidFill>
          <a:latin typeface="+mn-lt"/>
          <a:ea typeface="+mn-ea"/>
          <a:cs typeface="+mn-cs"/>
        </a:defRPr>
      </a:lvl6pPr>
      <a:lvl7pPr marL="2970908" indent="-228531" algn="l" defTabSz="457063" rtl="0" eaLnBrk="1" latinLnBrk="0" hangingPunct="1">
        <a:spcBef>
          <a:spcPct val="20000"/>
        </a:spcBef>
        <a:buFont typeface="Arial"/>
        <a:buChar char="•"/>
        <a:defRPr sz="1999" kern="1200">
          <a:solidFill>
            <a:schemeClr val="tx1"/>
          </a:solidFill>
          <a:latin typeface="+mn-lt"/>
          <a:ea typeface="+mn-ea"/>
          <a:cs typeface="+mn-cs"/>
        </a:defRPr>
      </a:lvl7pPr>
      <a:lvl8pPr marL="3427971" indent="-228531" algn="l" defTabSz="457063" rtl="0" eaLnBrk="1" latinLnBrk="0" hangingPunct="1">
        <a:spcBef>
          <a:spcPct val="20000"/>
        </a:spcBef>
        <a:buFont typeface="Arial"/>
        <a:buChar char="•"/>
        <a:defRPr sz="1999" kern="1200">
          <a:solidFill>
            <a:schemeClr val="tx1"/>
          </a:solidFill>
          <a:latin typeface="+mn-lt"/>
          <a:ea typeface="+mn-ea"/>
          <a:cs typeface="+mn-cs"/>
        </a:defRPr>
      </a:lvl8pPr>
      <a:lvl9pPr marL="3885034" indent="-228531" algn="l" defTabSz="457063"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hyperlink" Target="https://imogenragone.com/boost-your-wonder-woman-with-the-alexander-technique/" TargetMode="External"/><Relationship Id="rId4" Type="http://schemas.openxmlformats.org/officeDocument/2006/relationships/hyperlink" Target="https://sound-direction.com/constructive-rest/" TargetMode="External"/><Relationship Id="rId5" Type="http://schemas.openxmlformats.org/officeDocument/2006/relationships/image" Target="../media/image21.jpg"/><Relationship Id="rId6"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3.jp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ocialwork.buffalo.edu/resources/self-care-starter-kit/developing-your-self-care-plan%20.html" TargetMode="External"/><Relationship Id="rId3" Type="http://schemas.openxmlformats.org/officeDocument/2006/relationships/image" Target="../media/image26.jpg"/></Relationships>
</file>

<file path=ppt/slides/_rels/slide41.xml.rels><?xml version="1.0" encoding="UTF-8" standalone="yes"?>
<Relationships xmlns="http://schemas.openxmlformats.org/package/2006/relationships"><Relationship Id="rId3" Type="http://schemas.openxmlformats.org/officeDocument/2006/relationships/hyperlink" Target="mailto:dboyer@udel.edu" TargetMode="External"/><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98353" y="198433"/>
            <a:ext cx="7770376" cy="1603519"/>
          </a:xfrm>
        </p:spPr>
        <p:txBody>
          <a:bodyPr>
            <a:noAutofit/>
          </a:bodyPr>
          <a:lstStyle/>
          <a:p>
            <a:r>
              <a:rPr lang="en-US" sz="3599" dirty="0">
                <a:solidFill>
                  <a:schemeClr val="bg1"/>
                </a:solidFill>
              </a:rPr>
              <a:t/>
            </a:r>
            <a:br>
              <a:rPr lang="en-US" sz="3599" dirty="0">
                <a:solidFill>
                  <a:schemeClr val="bg1"/>
                </a:solidFill>
              </a:rPr>
            </a:br>
            <a:r>
              <a:rPr lang="en-US" sz="3599" dirty="0">
                <a:solidFill>
                  <a:schemeClr val="bg1"/>
                </a:solidFill>
              </a:rPr>
              <a:t/>
            </a:r>
            <a:br>
              <a:rPr lang="en-US" sz="3599" dirty="0">
                <a:solidFill>
                  <a:schemeClr val="bg1"/>
                </a:solidFill>
              </a:rPr>
            </a:br>
            <a:r>
              <a:rPr lang="en-US" sz="4400" b="1" dirty="0">
                <a:solidFill>
                  <a:schemeClr val="bg1"/>
                </a:solidFill>
              </a:rPr>
              <a:t>It Starts with Adults:  </a:t>
            </a:r>
            <a:br>
              <a:rPr lang="en-US" sz="4400" b="1" dirty="0">
                <a:solidFill>
                  <a:schemeClr val="bg1"/>
                </a:solidFill>
              </a:rPr>
            </a:br>
            <a:r>
              <a:rPr lang="en-US" sz="4400" b="1" dirty="0">
                <a:solidFill>
                  <a:schemeClr val="bg1"/>
                </a:solidFill>
              </a:rPr>
              <a:t>Self-care Strategies for Teachers</a:t>
            </a:r>
            <a:r>
              <a:rPr lang="en-US" sz="3599" dirty="0">
                <a:solidFill>
                  <a:schemeClr val="bg1"/>
                </a:solidFill>
              </a:rPr>
              <a:t/>
            </a:r>
            <a:br>
              <a:rPr lang="en-US" sz="3599" dirty="0">
                <a:solidFill>
                  <a:schemeClr val="bg1"/>
                </a:solidFill>
              </a:rPr>
            </a:br>
            <a:endParaRPr lang="en-US" sz="3599" dirty="0">
              <a:solidFill>
                <a:schemeClr val="bg1"/>
              </a:solidFill>
              <a:latin typeface="Calibri"/>
              <a:cs typeface="Calibri"/>
            </a:endParaRPr>
          </a:p>
        </p:txBody>
      </p:sp>
      <p:sp>
        <p:nvSpPr>
          <p:cNvPr id="3" name="Subtitle 2"/>
          <p:cNvSpPr>
            <a:spLocks noGrp="1"/>
          </p:cNvSpPr>
          <p:nvPr>
            <p:ph type="subTitle" idx="1"/>
          </p:nvPr>
        </p:nvSpPr>
        <p:spPr>
          <a:xfrm>
            <a:off x="1952854" y="4276250"/>
            <a:ext cx="8848157" cy="1752144"/>
          </a:xfrm>
        </p:spPr>
        <p:txBody>
          <a:bodyPr/>
          <a:lstStyle/>
          <a:p>
            <a:pPr lvl="0"/>
            <a:r>
              <a:rPr lang="en-US" sz="2799" dirty="0">
                <a:solidFill>
                  <a:schemeClr val="tx2">
                    <a:lumMod val="20000"/>
                    <a:lumOff val="80000"/>
                  </a:schemeClr>
                </a:solidFill>
                <a:latin typeface="Calibri"/>
                <a:cs typeface="Calibri"/>
              </a:rPr>
              <a:t>Debby Boyer, Delaware Positive Behavior Support Project</a:t>
            </a:r>
          </a:p>
          <a:p>
            <a:pPr lvl="0"/>
            <a:r>
              <a:rPr lang="en-US" sz="2799" dirty="0">
                <a:solidFill>
                  <a:schemeClr val="tx2">
                    <a:lumMod val="20000"/>
                    <a:lumOff val="80000"/>
                  </a:schemeClr>
                </a:solidFill>
                <a:latin typeface="Calibri"/>
                <a:cs typeface="Calibri"/>
              </a:rPr>
              <a:t>NEPBIS Leadership Forum, May 2018</a:t>
            </a:r>
          </a:p>
          <a:p>
            <a:endParaRPr lang="en-US" dirty="0"/>
          </a:p>
        </p:txBody>
      </p:sp>
      <p:sp>
        <p:nvSpPr>
          <p:cNvPr id="5" name="Title 1"/>
          <p:cNvSpPr txBox="1">
            <a:spLocks/>
          </p:cNvSpPr>
          <p:nvPr/>
        </p:nvSpPr>
        <p:spPr>
          <a:xfrm>
            <a:off x="2209225" y="2109195"/>
            <a:ext cx="7770376" cy="1469642"/>
          </a:xfrm>
          <a:prstGeom prst="rect">
            <a:avLst/>
          </a:prstGeom>
        </p:spPr>
        <p:txBody>
          <a:bodyPr vert="horz" lIns="91416" tIns="45708" rIns="91416" bIns="45708" rtlCol="0" anchor="ctr">
            <a:normAutofit/>
          </a:bodyPr>
          <a:lstStyle/>
          <a:p>
            <a:pPr algn="ctr" defTabSz="457063">
              <a:spcBef>
                <a:spcPct val="0"/>
              </a:spcBef>
              <a:defRPr/>
            </a:pPr>
            <a:endParaRPr lang="en-US" sz="4799" dirty="0">
              <a:solidFill>
                <a:prstClr val="white"/>
              </a:solidFill>
              <a:latin typeface="Trebuchet MS"/>
              <a:cs typeface="Trebuchet MS"/>
            </a:endParaRPr>
          </a:p>
        </p:txBody>
      </p:sp>
      <p:sp>
        <p:nvSpPr>
          <p:cNvPr id="6" name="Subtitle 2"/>
          <p:cNvSpPr txBox="1">
            <a:spLocks/>
          </p:cNvSpPr>
          <p:nvPr/>
        </p:nvSpPr>
        <p:spPr>
          <a:xfrm>
            <a:off x="2894846" y="3886081"/>
            <a:ext cx="6399133" cy="1752144"/>
          </a:xfrm>
          <a:prstGeom prst="rect">
            <a:avLst/>
          </a:prstGeom>
        </p:spPr>
        <p:txBody>
          <a:bodyPr vert="horz" lIns="91416" tIns="45708" rIns="91416" bIns="45708" rtlCol="0">
            <a:normAutofit/>
          </a:bodyPr>
          <a:lstStyle/>
          <a:p>
            <a:pPr algn="ctr" defTabSz="457063">
              <a:spcBef>
                <a:spcPct val="20000"/>
              </a:spcBef>
              <a:defRPr/>
            </a:pPr>
            <a:endParaRPr lang="en-US" sz="2799" dirty="0">
              <a:solidFill>
                <a:srgbClr val="1F497D">
                  <a:lumMod val="20000"/>
                  <a:lumOff val="80000"/>
                </a:srgbClr>
              </a:solidFill>
              <a:latin typeface="Trebuchet MS"/>
              <a:cs typeface="Trebuchet MS"/>
            </a:endParaRPr>
          </a:p>
        </p:txBody>
      </p:sp>
      <p:pic>
        <p:nvPicPr>
          <p:cNvPr id="7" name="Picture 6">
            <a:extLst>
              <a:ext uri="{FF2B5EF4-FFF2-40B4-BE49-F238E27FC236}">
                <a16:creationId xmlns="" xmlns:a16="http://schemas.microsoft.com/office/drawing/2014/main" id="{F35CE168-29A9-8A42-9D30-E4E66508B394}"/>
              </a:ext>
            </a:extLst>
          </p:cNvPr>
          <p:cNvPicPr>
            <a:picLocks noChangeAspect="1"/>
          </p:cNvPicPr>
          <p:nvPr/>
        </p:nvPicPr>
        <p:blipFill>
          <a:blip r:embed="rId3"/>
          <a:stretch>
            <a:fillRect/>
          </a:stretch>
        </p:blipFill>
        <p:spPr>
          <a:xfrm>
            <a:off x="4097443" y="2256981"/>
            <a:ext cx="3341744" cy="1629100"/>
          </a:xfrm>
          <a:prstGeom prst="rect">
            <a:avLst/>
          </a:prstGeom>
        </p:spPr>
      </p:pic>
    </p:spTree>
    <p:extLst>
      <p:ext uri="{BB962C8B-B14F-4D97-AF65-F5344CB8AC3E}">
        <p14:creationId xmlns:p14="http://schemas.microsoft.com/office/powerpoint/2010/main" val="442568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1" name="Shape 121" descr="figure11.png"/>
          <p:cNvPicPr preferRelativeResize="0"/>
          <p:nvPr/>
        </p:nvPicPr>
        <p:blipFill>
          <a:blip r:embed="rId3">
            <a:alphaModFix/>
          </a:blip>
          <a:stretch>
            <a:fillRect/>
          </a:stretch>
        </p:blipFill>
        <p:spPr>
          <a:xfrm>
            <a:off x="2537101" y="1350000"/>
            <a:ext cx="7114625" cy="5334000"/>
          </a:xfrm>
          <a:prstGeom prst="rect">
            <a:avLst/>
          </a:prstGeom>
          <a:noFill/>
          <a:ln>
            <a:noFill/>
          </a:ln>
        </p:spPr>
      </p:pic>
      <p:sp>
        <p:nvSpPr>
          <p:cNvPr id="120" name="Shape 120"/>
          <p:cNvSpPr txBox="1">
            <a:spLocks noGrp="1"/>
          </p:cNvSpPr>
          <p:nvPr>
            <p:ph type="title"/>
          </p:nvPr>
        </p:nvSpPr>
        <p:spPr>
          <a:xfrm>
            <a:off x="1154339" y="865500"/>
            <a:ext cx="9601200" cy="9690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dk1"/>
              </a:buClr>
              <a:buSzPct val="25000"/>
              <a:buFont typeface="Arial"/>
              <a:buNone/>
            </a:pPr>
            <a:r>
              <a:rPr lang="en-US" sz="3200" dirty="0">
                <a:solidFill>
                  <a:schemeClr val="dk1"/>
                </a:solidFill>
                <a:latin typeface="Arial"/>
                <a:ea typeface="Arial"/>
                <a:cs typeface="Arial"/>
                <a:sym typeface="Arial"/>
              </a:rPr>
              <a:t>The Importance of Self-care:  </a:t>
            </a:r>
            <a:r>
              <a:rPr lang="en-US" sz="3200" b="0" i="0" u="none" strike="noStrike" cap="none" dirty="0">
                <a:solidFill>
                  <a:schemeClr val="dk1"/>
                </a:solidFill>
                <a:latin typeface="Arial"/>
                <a:ea typeface="Arial"/>
                <a:cs typeface="Arial"/>
                <a:sym typeface="Arial"/>
              </a:rPr>
              <a:t>Prosocial Model</a:t>
            </a:r>
          </a:p>
        </p:txBody>
      </p:sp>
    </p:spTree>
    <p:extLst>
      <p:ext uri="{BB962C8B-B14F-4D97-AF65-F5344CB8AC3E}">
        <p14:creationId xmlns:p14="http://schemas.microsoft.com/office/powerpoint/2010/main" val="1333472263"/>
      </p:ext>
    </p:extLst>
  </p:cSld>
  <p:clrMapOvr>
    <a:masterClrMapping/>
  </p:clrMapOvr>
  <p:transition xmlns:p14="http://schemas.microsoft.com/office/powerpoint/2010/mai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439" y="581089"/>
            <a:ext cx="10777406" cy="1325563"/>
          </a:xfrm>
        </p:spPr>
        <p:txBody>
          <a:bodyPr/>
          <a:lstStyle/>
          <a:p>
            <a:r>
              <a:rPr lang="en-US" dirty="0"/>
              <a:t>Prevention includes Teacher Well Being</a:t>
            </a:r>
          </a:p>
        </p:txBody>
      </p:sp>
      <p:graphicFrame>
        <p:nvGraphicFramePr>
          <p:cNvPr id="4" name="Content Placeholder 3"/>
          <p:cNvGraphicFramePr>
            <a:graphicFrameLocks noGrp="1"/>
          </p:cNvGraphicFramePr>
          <p:nvPr>
            <p:ph idx="1"/>
            <p:extLst/>
          </p:nvPr>
        </p:nvGraphicFramePr>
        <p:xfrm>
          <a:off x="3112359" y="1891788"/>
          <a:ext cx="5840297" cy="35680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rot="20105064">
            <a:off x="6780507" y="2865566"/>
            <a:ext cx="463035" cy="617381"/>
          </a:xfrm>
          <a:prstGeom prst="rightArrow">
            <a:avLst>
              <a:gd name="adj1" fmla="val 40255"/>
              <a:gd name="adj2" fmla="val 50000"/>
            </a:avLst>
          </a:prstGeom>
          <a:ln/>
        </p:spPr>
        <p:style>
          <a:lnRef idx="1">
            <a:schemeClr val="dk1"/>
          </a:lnRef>
          <a:fillRef idx="3">
            <a:schemeClr val="dk1"/>
          </a:fillRef>
          <a:effectRef idx="2">
            <a:schemeClr val="dk1"/>
          </a:effectRef>
          <a:fontRef idx="minor">
            <a:schemeClr val="lt1"/>
          </a:fontRef>
        </p:style>
        <p:txBody>
          <a:bodyPr/>
          <a:lstStyle/>
          <a:p>
            <a:endParaRPr lang="en-US" sz="1350"/>
          </a:p>
        </p:txBody>
      </p:sp>
      <p:sp>
        <p:nvSpPr>
          <p:cNvPr id="7" name="Right Arrow 6"/>
          <p:cNvSpPr/>
          <p:nvPr/>
        </p:nvSpPr>
        <p:spPr>
          <a:xfrm rot="1445678">
            <a:off x="6649571" y="4157662"/>
            <a:ext cx="499935" cy="63178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350"/>
          </a:p>
        </p:txBody>
      </p:sp>
      <p:sp>
        <p:nvSpPr>
          <p:cNvPr id="8" name="Oval 7"/>
          <p:cNvSpPr/>
          <p:nvPr/>
        </p:nvSpPr>
        <p:spPr>
          <a:xfrm>
            <a:off x="7274522" y="1885549"/>
            <a:ext cx="1449476" cy="1280428"/>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Down Arrow 8"/>
          <p:cNvSpPr/>
          <p:nvPr/>
        </p:nvSpPr>
        <p:spPr>
          <a:xfrm>
            <a:off x="7982067" y="2044202"/>
            <a:ext cx="168637" cy="372789"/>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p>
        </p:txBody>
      </p:sp>
      <p:sp>
        <p:nvSpPr>
          <p:cNvPr id="10" name="TextBox 9"/>
          <p:cNvSpPr txBox="1"/>
          <p:nvPr/>
        </p:nvSpPr>
        <p:spPr>
          <a:xfrm>
            <a:off x="7462210" y="2456216"/>
            <a:ext cx="1092626" cy="507831"/>
          </a:xfrm>
          <a:prstGeom prst="rect">
            <a:avLst/>
          </a:prstGeom>
          <a:noFill/>
        </p:spPr>
        <p:txBody>
          <a:bodyPr wrap="square" rtlCol="0">
            <a:spAutoFit/>
          </a:bodyPr>
          <a:lstStyle/>
          <a:p>
            <a:pPr algn="ctr"/>
            <a:r>
              <a:rPr lang="en-US" sz="1350" b="1" dirty="0"/>
              <a:t>Internalizing Problems</a:t>
            </a:r>
          </a:p>
        </p:txBody>
      </p:sp>
      <p:sp>
        <p:nvSpPr>
          <p:cNvPr id="11" name="Oval 10"/>
          <p:cNvSpPr/>
          <p:nvPr/>
        </p:nvSpPr>
        <p:spPr>
          <a:xfrm>
            <a:off x="7331687" y="4320839"/>
            <a:ext cx="1449476" cy="1280428"/>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Down Arrow 11"/>
          <p:cNvSpPr/>
          <p:nvPr/>
        </p:nvSpPr>
        <p:spPr>
          <a:xfrm>
            <a:off x="7990730" y="4435494"/>
            <a:ext cx="131391" cy="358982"/>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p>
        </p:txBody>
      </p:sp>
      <p:sp>
        <p:nvSpPr>
          <p:cNvPr id="13" name="TextBox 12"/>
          <p:cNvSpPr txBox="1"/>
          <p:nvPr/>
        </p:nvSpPr>
        <p:spPr>
          <a:xfrm>
            <a:off x="7491269" y="4814450"/>
            <a:ext cx="1130310" cy="507831"/>
          </a:xfrm>
          <a:prstGeom prst="rect">
            <a:avLst/>
          </a:prstGeom>
          <a:noFill/>
        </p:spPr>
        <p:txBody>
          <a:bodyPr wrap="square" rtlCol="0">
            <a:spAutoFit/>
          </a:bodyPr>
          <a:lstStyle/>
          <a:p>
            <a:pPr algn="ctr"/>
            <a:r>
              <a:rPr lang="en-US" sz="1350" b="1" dirty="0"/>
              <a:t>Externalizing Problems</a:t>
            </a:r>
          </a:p>
        </p:txBody>
      </p:sp>
      <p:sp>
        <p:nvSpPr>
          <p:cNvPr id="3" name="Oval 2">
            <a:extLst>
              <a:ext uri="{FF2B5EF4-FFF2-40B4-BE49-F238E27FC236}">
                <a16:creationId xmlns="" xmlns:a16="http://schemas.microsoft.com/office/drawing/2014/main" id="{C7B2AD41-FFC8-594B-87C4-E0E85630AFFF}"/>
              </a:ext>
            </a:extLst>
          </p:cNvPr>
          <p:cNvSpPr/>
          <p:nvPr/>
        </p:nvSpPr>
        <p:spPr>
          <a:xfrm>
            <a:off x="573437" y="2456217"/>
            <a:ext cx="2310262" cy="2177777"/>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Teachers’ Social &amp; Emotional Skills &amp; Well Being</a:t>
            </a:r>
          </a:p>
        </p:txBody>
      </p:sp>
    </p:spTree>
    <p:extLst>
      <p:ext uri="{BB962C8B-B14F-4D97-AF65-F5344CB8AC3E}">
        <p14:creationId xmlns:p14="http://schemas.microsoft.com/office/powerpoint/2010/main" val="1474587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CARE for Teachers:</a:t>
            </a:r>
            <a:br>
              <a:rPr lang="en-US" dirty="0" smtClean="0"/>
            </a:br>
            <a:r>
              <a:rPr lang="en-US" dirty="0" smtClean="0"/>
              <a:t>Mindfulness-based PD program for teachers</a:t>
            </a:r>
            <a:endParaRPr lang="en-US" dirty="0"/>
          </a:p>
        </p:txBody>
      </p:sp>
      <p:sp>
        <p:nvSpPr>
          <p:cNvPr id="3" name="Content Placeholder 2"/>
          <p:cNvSpPr>
            <a:spLocks noGrp="1"/>
          </p:cNvSpPr>
          <p:nvPr>
            <p:ph idx="1"/>
          </p:nvPr>
        </p:nvSpPr>
        <p:spPr/>
        <p:txBody>
          <a:bodyPr/>
          <a:lstStyle/>
          <a:p>
            <a:r>
              <a:rPr lang="en-US" dirty="0" smtClean="0"/>
              <a:t>Included emotion skills instruction, mindful awareness and stress reduction practices</a:t>
            </a:r>
          </a:p>
          <a:p>
            <a:r>
              <a:rPr lang="en-US" dirty="0" smtClean="0"/>
              <a:t>Teachers in CARE cohort showed no decline in emotional support from beginning to end of year</a:t>
            </a:r>
          </a:p>
          <a:p>
            <a:r>
              <a:rPr lang="en-US" dirty="0" smtClean="0"/>
              <a:t>Overall significant improvement in emotional support and classroom organization</a:t>
            </a:r>
          </a:p>
          <a:p>
            <a:endParaRPr lang="en-US" dirty="0"/>
          </a:p>
        </p:txBody>
      </p:sp>
      <p:sp>
        <p:nvSpPr>
          <p:cNvPr id="4" name="TextBox 3"/>
          <p:cNvSpPr txBox="1"/>
          <p:nvPr/>
        </p:nvSpPr>
        <p:spPr>
          <a:xfrm>
            <a:off x="8837339" y="6244970"/>
            <a:ext cx="2857584" cy="369332"/>
          </a:xfrm>
          <a:prstGeom prst="rect">
            <a:avLst/>
          </a:prstGeom>
          <a:noFill/>
        </p:spPr>
        <p:txBody>
          <a:bodyPr wrap="square" rtlCol="0">
            <a:spAutoFit/>
          </a:bodyPr>
          <a:lstStyle/>
          <a:p>
            <a:r>
              <a:rPr lang="en-US" dirty="0" smtClean="0"/>
              <a:t>Jennings, et al, 2017</a:t>
            </a:r>
            <a:endParaRPr lang="en-US" dirty="0"/>
          </a:p>
        </p:txBody>
      </p:sp>
    </p:spTree>
    <p:extLst>
      <p:ext uri="{BB962C8B-B14F-4D97-AF65-F5344CB8AC3E}">
        <p14:creationId xmlns:p14="http://schemas.microsoft.com/office/powerpoint/2010/main" val="916691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484" y="1101285"/>
            <a:ext cx="10512862" cy="1325563"/>
          </a:xfrm>
        </p:spPr>
        <p:txBody>
          <a:bodyPr>
            <a:normAutofit fontScale="90000"/>
          </a:bodyPr>
          <a:lstStyle/>
          <a:p>
            <a:r>
              <a:rPr lang="en-US" dirty="0"/>
              <a:t>ACTIVITY:  </a:t>
            </a:r>
            <a:r>
              <a:rPr lang="en-US" sz="4400" dirty="0" err="1"/>
              <a:t>Skovholt</a:t>
            </a:r>
            <a:r>
              <a:rPr lang="en-US" sz="4400" dirty="0"/>
              <a:t> Professional Resiliency and Self-Care Inventory</a:t>
            </a:r>
            <a:br>
              <a:rPr lang="en-US" sz="4400" dirty="0"/>
            </a:br>
            <a:endParaRPr lang="en-US" dirty="0"/>
          </a:p>
        </p:txBody>
      </p:sp>
      <p:sp>
        <p:nvSpPr>
          <p:cNvPr id="3" name="Content Placeholder 2"/>
          <p:cNvSpPr>
            <a:spLocks noGrp="1"/>
          </p:cNvSpPr>
          <p:nvPr>
            <p:ph idx="1"/>
          </p:nvPr>
        </p:nvSpPr>
        <p:spPr>
          <a:xfrm>
            <a:off x="1831504" y="2257218"/>
            <a:ext cx="7487871" cy="4351338"/>
          </a:xfrm>
        </p:spPr>
        <p:txBody>
          <a:bodyPr>
            <a:normAutofit/>
          </a:bodyPr>
          <a:lstStyle/>
          <a:p>
            <a:r>
              <a:rPr lang="en-US" sz="2800" dirty="0"/>
              <a:t>Look at Section 1:  Professional Vitality</a:t>
            </a:r>
          </a:p>
          <a:p>
            <a:pPr lvl="1"/>
            <a:r>
              <a:rPr lang="en-US" sz="2800" dirty="0"/>
              <a:t>Notice anything you resonate with or anything that surprises or concerns you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594" y="3922039"/>
            <a:ext cx="4060556" cy="2692325"/>
          </a:xfrm>
          <a:prstGeom prst="rect">
            <a:avLst/>
          </a:prstGeom>
        </p:spPr>
      </p:pic>
    </p:spTree>
    <p:extLst>
      <p:ext uri="{BB962C8B-B14F-4D97-AF65-F5344CB8AC3E}">
        <p14:creationId xmlns:p14="http://schemas.microsoft.com/office/powerpoint/2010/main" val="2045931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3383" y="936392"/>
            <a:ext cx="7802062" cy="5920715"/>
          </a:xfrm>
          <a:prstGeom prst="rect">
            <a:avLst/>
          </a:prstGeom>
        </p:spPr>
      </p:pic>
    </p:spTree>
    <p:extLst>
      <p:ext uri="{BB962C8B-B14F-4D97-AF65-F5344CB8AC3E}">
        <p14:creationId xmlns:p14="http://schemas.microsoft.com/office/powerpoint/2010/main" val="3787912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CED3FA4D-7BA0-0646-AC86-6C3080A0B147}"/>
              </a:ext>
            </a:extLst>
          </p:cNvPr>
          <p:cNvSpPr>
            <a:spLocks noGrp="1"/>
          </p:cNvSpPr>
          <p:nvPr>
            <p:ph type="title"/>
          </p:nvPr>
        </p:nvSpPr>
        <p:spPr/>
        <p:txBody>
          <a:bodyPr>
            <a:normAutofit fontScale="90000"/>
          </a:bodyPr>
          <a:lstStyle/>
          <a:p>
            <a:r>
              <a:rPr lang="en-US" dirty="0"/>
              <a:t>CASEL: SEL Competencies</a:t>
            </a:r>
          </a:p>
        </p:txBody>
      </p:sp>
      <p:sp>
        <p:nvSpPr>
          <p:cNvPr id="8" name="Text Placeholder 7">
            <a:extLst>
              <a:ext uri="{FF2B5EF4-FFF2-40B4-BE49-F238E27FC236}">
                <a16:creationId xmlns="" xmlns:a16="http://schemas.microsoft.com/office/drawing/2014/main" id="{4F3ACB55-171F-6D4D-8F90-CB9D06ED5326}"/>
              </a:ext>
            </a:extLst>
          </p:cNvPr>
          <p:cNvSpPr>
            <a:spLocks noGrp="1"/>
          </p:cNvSpPr>
          <p:nvPr>
            <p:ph type="body" idx="1"/>
          </p:nvPr>
        </p:nvSpPr>
        <p:spPr>
          <a:xfrm>
            <a:off x="1167377" y="1945196"/>
            <a:ext cx="5385514" cy="524172"/>
          </a:xfrm>
        </p:spPr>
        <p:txBody>
          <a:bodyPr>
            <a:noAutofit/>
          </a:bodyPr>
          <a:lstStyle/>
          <a:p>
            <a:r>
              <a:rPr lang="en-US" sz="3199" dirty="0">
                <a:solidFill>
                  <a:srgbClr val="FF7400"/>
                </a:solidFill>
              </a:rPr>
              <a:t>Self-Awareness </a:t>
            </a:r>
            <a:r>
              <a:rPr lang="en-US" sz="3199" dirty="0"/>
              <a:t>	</a:t>
            </a:r>
          </a:p>
        </p:txBody>
      </p:sp>
      <p:sp>
        <p:nvSpPr>
          <p:cNvPr id="9" name="Content Placeholder 8">
            <a:extLst>
              <a:ext uri="{FF2B5EF4-FFF2-40B4-BE49-F238E27FC236}">
                <a16:creationId xmlns="" xmlns:a16="http://schemas.microsoft.com/office/drawing/2014/main" id="{700E71BD-4BBF-8042-9ED5-AF16DDF812E1}"/>
              </a:ext>
            </a:extLst>
          </p:cNvPr>
          <p:cNvSpPr>
            <a:spLocks noGrp="1"/>
          </p:cNvSpPr>
          <p:nvPr>
            <p:ph sz="half" idx="2"/>
          </p:nvPr>
        </p:nvSpPr>
        <p:spPr>
          <a:xfrm>
            <a:off x="1105386" y="2761808"/>
            <a:ext cx="5385514" cy="3950259"/>
          </a:xfrm>
        </p:spPr>
        <p:txBody>
          <a:bodyPr/>
          <a:lstStyle/>
          <a:p>
            <a:r>
              <a:rPr lang="en-US" dirty="0"/>
              <a:t>Identifying emotions</a:t>
            </a:r>
          </a:p>
          <a:p>
            <a:r>
              <a:rPr lang="en-US" dirty="0"/>
              <a:t>Accurate self-perception</a:t>
            </a:r>
          </a:p>
          <a:p>
            <a:r>
              <a:rPr lang="en-US" dirty="0"/>
              <a:t>Recognizing strengths</a:t>
            </a:r>
          </a:p>
          <a:p>
            <a:r>
              <a:rPr lang="en-US" dirty="0"/>
              <a:t>Self-confidence</a:t>
            </a:r>
          </a:p>
          <a:p>
            <a:r>
              <a:rPr lang="en-US" dirty="0"/>
              <a:t>Self-efficacy </a:t>
            </a:r>
          </a:p>
          <a:p>
            <a:pPr marL="0" indent="0">
              <a:buNone/>
            </a:pPr>
            <a:endParaRPr lang="en-US" dirty="0"/>
          </a:p>
        </p:txBody>
      </p:sp>
      <p:sp>
        <p:nvSpPr>
          <p:cNvPr id="10" name="Text Placeholder 9">
            <a:extLst>
              <a:ext uri="{FF2B5EF4-FFF2-40B4-BE49-F238E27FC236}">
                <a16:creationId xmlns="" xmlns:a16="http://schemas.microsoft.com/office/drawing/2014/main" id="{E2B669B9-A387-E244-8EBC-1C2345DF3625}"/>
              </a:ext>
            </a:extLst>
          </p:cNvPr>
          <p:cNvSpPr>
            <a:spLocks noGrp="1"/>
          </p:cNvSpPr>
          <p:nvPr>
            <p:ph type="body" sz="quarter" idx="3"/>
          </p:nvPr>
        </p:nvSpPr>
        <p:spPr>
          <a:xfrm>
            <a:off x="6552891" y="1929982"/>
            <a:ext cx="5387630" cy="524172"/>
          </a:xfrm>
        </p:spPr>
        <p:txBody>
          <a:bodyPr>
            <a:noAutofit/>
          </a:bodyPr>
          <a:lstStyle/>
          <a:p>
            <a:r>
              <a:rPr lang="en-US" sz="3199" dirty="0">
                <a:solidFill>
                  <a:srgbClr val="FF7400"/>
                </a:solidFill>
              </a:rPr>
              <a:t>Self-Management</a:t>
            </a:r>
          </a:p>
        </p:txBody>
      </p:sp>
      <p:sp>
        <p:nvSpPr>
          <p:cNvPr id="11" name="Content Placeholder 10">
            <a:extLst>
              <a:ext uri="{FF2B5EF4-FFF2-40B4-BE49-F238E27FC236}">
                <a16:creationId xmlns="" xmlns:a16="http://schemas.microsoft.com/office/drawing/2014/main" id="{B3EC56DD-E031-5443-B486-74E60C73E2E6}"/>
              </a:ext>
            </a:extLst>
          </p:cNvPr>
          <p:cNvSpPr>
            <a:spLocks noGrp="1"/>
          </p:cNvSpPr>
          <p:nvPr>
            <p:ph sz="quarter" idx="4"/>
          </p:nvPr>
        </p:nvSpPr>
        <p:spPr>
          <a:xfrm>
            <a:off x="6552891" y="2664921"/>
            <a:ext cx="5387630" cy="3950259"/>
          </a:xfrm>
        </p:spPr>
        <p:txBody>
          <a:bodyPr/>
          <a:lstStyle/>
          <a:p>
            <a:r>
              <a:rPr lang="en-US" dirty="0"/>
              <a:t>Impulse control</a:t>
            </a:r>
          </a:p>
          <a:p>
            <a:r>
              <a:rPr lang="en-US" dirty="0"/>
              <a:t>Stress management</a:t>
            </a:r>
          </a:p>
          <a:p>
            <a:r>
              <a:rPr lang="en-US" dirty="0"/>
              <a:t>Self-discipline</a:t>
            </a:r>
          </a:p>
          <a:p>
            <a:r>
              <a:rPr lang="en-US" dirty="0"/>
              <a:t>Self-motivation</a:t>
            </a:r>
          </a:p>
          <a:p>
            <a:r>
              <a:rPr lang="en-US" dirty="0"/>
              <a:t>Goal setting</a:t>
            </a:r>
          </a:p>
          <a:p>
            <a:r>
              <a:rPr lang="en-US" dirty="0"/>
              <a:t>Organizational skills</a:t>
            </a:r>
          </a:p>
        </p:txBody>
      </p:sp>
    </p:spTree>
    <p:extLst>
      <p:ext uri="{BB962C8B-B14F-4D97-AF65-F5344CB8AC3E}">
        <p14:creationId xmlns:p14="http://schemas.microsoft.com/office/powerpoint/2010/main" val="1735148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One:  Emotional Intelligence </a:t>
            </a:r>
          </a:p>
        </p:txBody>
      </p:sp>
      <p:sp>
        <p:nvSpPr>
          <p:cNvPr id="3" name="Content Placeholder 2"/>
          <p:cNvSpPr>
            <a:spLocks noGrp="1"/>
          </p:cNvSpPr>
          <p:nvPr>
            <p:ph idx="1"/>
          </p:nvPr>
        </p:nvSpPr>
        <p:spPr>
          <a:xfrm>
            <a:off x="449453" y="2274446"/>
            <a:ext cx="11129931" cy="3479761"/>
          </a:xfrm>
        </p:spPr>
        <p:txBody>
          <a:bodyPr/>
          <a:lstStyle/>
          <a:p>
            <a:pPr marL="0" indent="0" algn="ctr">
              <a:buNone/>
            </a:pPr>
            <a:r>
              <a:rPr lang="en-US" dirty="0"/>
              <a:t>A skillset used in the recognition, use, understanding, and management of your own emotions and the emotional state of others to solve social and internal problems and regulate behavior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091" y="4272115"/>
            <a:ext cx="4856679" cy="2428340"/>
          </a:xfrm>
          <a:prstGeom prst="rect">
            <a:avLst/>
          </a:prstGeom>
        </p:spPr>
      </p:pic>
    </p:spTree>
    <p:extLst>
      <p:ext uri="{BB962C8B-B14F-4D97-AF65-F5344CB8AC3E}">
        <p14:creationId xmlns:p14="http://schemas.microsoft.com/office/powerpoint/2010/main" val="1091241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Higher Emotional Intelligence</a:t>
            </a:r>
          </a:p>
        </p:txBody>
      </p:sp>
      <p:sp>
        <p:nvSpPr>
          <p:cNvPr id="3" name="Content Placeholder 2"/>
          <p:cNvSpPr>
            <a:spLocks noGrp="1"/>
          </p:cNvSpPr>
          <p:nvPr>
            <p:ph idx="1"/>
          </p:nvPr>
        </p:nvSpPr>
        <p:spPr/>
        <p:txBody>
          <a:bodyPr/>
          <a:lstStyle/>
          <a:p>
            <a:r>
              <a:rPr lang="en-US" dirty="0"/>
              <a:t>Greater empathy </a:t>
            </a:r>
          </a:p>
          <a:p>
            <a:r>
              <a:rPr lang="en-US" dirty="0"/>
              <a:t>Better decision-making </a:t>
            </a:r>
          </a:p>
          <a:p>
            <a:r>
              <a:rPr lang="en-US" dirty="0"/>
              <a:t>Satisfying relationships</a:t>
            </a:r>
          </a:p>
          <a:p>
            <a:r>
              <a:rPr lang="en-US" dirty="0"/>
              <a:t>Greater job satisfaction </a:t>
            </a:r>
          </a:p>
          <a:p>
            <a:r>
              <a:rPr lang="en-US" dirty="0"/>
              <a:t>Lower likelihood of burnout </a:t>
            </a:r>
          </a:p>
        </p:txBody>
      </p:sp>
    </p:spTree>
    <p:extLst>
      <p:ext uri="{BB962C8B-B14F-4D97-AF65-F5344CB8AC3E}">
        <p14:creationId xmlns:p14="http://schemas.microsoft.com/office/powerpoint/2010/main" val="909188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6239" y="836908"/>
            <a:ext cx="8225429" cy="891610"/>
          </a:xfrm>
          <a:noFill/>
        </p:spPr>
        <p:txBody>
          <a:bodyPr/>
          <a:lstStyle/>
          <a:p>
            <a:r>
              <a:rPr lang="en-US" dirty="0"/>
              <a:t>Emotions and Teaching </a:t>
            </a:r>
          </a:p>
        </p:txBody>
      </p:sp>
      <p:sp>
        <p:nvSpPr>
          <p:cNvPr id="3" name="Content Placeholder 2"/>
          <p:cNvSpPr>
            <a:spLocks noGrp="1"/>
          </p:cNvSpPr>
          <p:nvPr>
            <p:ph idx="1"/>
          </p:nvPr>
        </p:nvSpPr>
        <p:spPr>
          <a:xfrm>
            <a:off x="556175" y="1821510"/>
            <a:ext cx="11005561" cy="4351338"/>
          </a:xfrm>
        </p:spPr>
        <p:txBody>
          <a:bodyPr/>
          <a:lstStyle/>
          <a:p>
            <a:r>
              <a:rPr lang="en-US" dirty="0"/>
              <a:t>Teaching is emotional </a:t>
            </a:r>
          </a:p>
          <a:p>
            <a:r>
              <a:rPr lang="en-US" dirty="0"/>
              <a:t>When teaching it is difficult to be emotionally self-aware because your focus is outward </a:t>
            </a:r>
          </a:p>
          <a:p>
            <a:r>
              <a:rPr lang="en-US" dirty="0"/>
              <a:t>Not perceiving emotions then makes it more difficult to self-regulate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4473" y="4273998"/>
            <a:ext cx="7162514" cy="2387505"/>
          </a:xfrm>
          <a:prstGeom prst="rect">
            <a:avLst/>
          </a:prstGeom>
        </p:spPr>
      </p:pic>
    </p:spTree>
    <p:extLst>
      <p:ext uri="{BB962C8B-B14F-4D97-AF65-F5344CB8AC3E}">
        <p14:creationId xmlns:p14="http://schemas.microsoft.com/office/powerpoint/2010/main" val="2032040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Emotional Intelligence includes…</a:t>
            </a:r>
          </a:p>
        </p:txBody>
      </p:sp>
      <p:sp>
        <p:nvSpPr>
          <p:cNvPr id="3" name="Content Placeholder 2"/>
          <p:cNvSpPr>
            <a:spLocks noGrp="1"/>
          </p:cNvSpPr>
          <p:nvPr>
            <p:ph idx="1"/>
          </p:nvPr>
        </p:nvSpPr>
        <p:spPr/>
        <p:txBody>
          <a:bodyPr/>
          <a:lstStyle/>
          <a:p>
            <a:r>
              <a:rPr lang="en-US" dirty="0"/>
              <a:t>Perceiving emotions</a:t>
            </a:r>
          </a:p>
          <a:p>
            <a:r>
              <a:rPr lang="en-US" dirty="0"/>
              <a:t>Using emotions to facilitate thought</a:t>
            </a:r>
          </a:p>
          <a:p>
            <a:r>
              <a:rPr lang="en-US" dirty="0"/>
              <a:t>Understanding emotions</a:t>
            </a:r>
          </a:p>
          <a:p>
            <a:r>
              <a:rPr lang="en-US" dirty="0"/>
              <a:t>Managing emotions</a:t>
            </a:r>
          </a:p>
        </p:txBody>
      </p:sp>
    </p:spTree>
    <p:extLst>
      <p:ext uri="{BB962C8B-B14F-4D97-AF65-F5344CB8AC3E}">
        <p14:creationId xmlns:p14="http://schemas.microsoft.com/office/powerpoint/2010/main" val="2027908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209225" y="2130764"/>
            <a:ext cx="7770376" cy="905616"/>
          </a:xfrm>
          <a:prstGeom prst="rect">
            <a:avLst/>
          </a:prstGeom>
        </p:spPr>
        <p:txBody>
          <a:bodyPr vert="horz" lIns="91416" tIns="45708" rIns="91416" bIns="45708" rtlCol="0" anchor="ctr">
            <a:normAutofit/>
          </a:bodyPr>
          <a:lstStyle/>
          <a:p>
            <a:pPr algn="ctr" defTabSz="457063">
              <a:spcBef>
                <a:spcPct val="0"/>
              </a:spcBef>
              <a:defRPr/>
            </a:pPr>
            <a:endParaRPr lang="en-US" sz="4799" dirty="0">
              <a:solidFill>
                <a:prstClr val="white"/>
              </a:solidFill>
              <a:latin typeface="Trebuchet MS"/>
              <a:cs typeface="Trebuchet MS"/>
            </a:endParaRPr>
          </a:p>
        </p:txBody>
      </p:sp>
      <p:sp>
        <p:nvSpPr>
          <p:cNvPr id="6" name="Subtitle 2"/>
          <p:cNvSpPr txBox="1">
            <a:spLocks/>
          </p:cNvSpPr>
          <p:nvPr/>
        </p:nvSpPr>
        <p:spPr>
          <a:xfrm>
            <a:off x="2894846" y="3886081"/>
            <a:ext cx="6399133" cy="1752144"/>
          </a:xfrm>
          <a:prstGeom prst="rect">
            <a:avLst/>
          </a:prstGeom>
        </p:spPr>
        <p:txBody>
          <a:bodyPr vert="horz" lIns="91416" tIns="45708" rIns="91416" bIns="45708" rtlCol="0">
            <a:normAutofit/>
          </a:bodyPr>
          <a:lstStyle/>
          <a:p>
            <a:pPr algn="ctr" defTabSz="457063">
              <a:spcBef>
                <a:spcPct val="20000"/>
              </a:spcBef>
              <a:defRPr/>
            </a:pPr>
            <a:endParaRPr lang="en-US" sz="2799" dirty="0">
              <a:solidFill>
                <a:srgbClr val="1F497D">
                  <a:lumMod val="20000"/>
                  <a:lumOff val="80000"/>
                </a:srgbClr>
              </a:solidFill>
              <a:latin typeface="Trebuchet MS"/>
              <a:cs typeface="Trebuchet MS"/>
            </a:endParaRPr>
          </a:p>
        </p:txBody>
      </p:sp>
      <p:sp>
        <p:nvSpPr>
          <p:cNvPr id="4" name="Title 3"/>
          <p:cNvSpPr>
            <a:spLocks noGrp="1"/>
          </p:cNvSpPr>
          <p:nvPr>
            <p:ph type="ctrTitle"/>
          </p:nvPr>
        </p:nvSpPr>
        <p:spPr>
          <a:xfrm>
            <a:off x="2628216" y="816810"/>
            <a:ext cx="6932394" cy="1469642"/>
          </a:xfrm>
        </p:spPr>
        <p:txBody>
          <a:bodyPr>
            <a:noAutofit/>
          </a:bodyPr>
          <a:lstStyle/>
          <a:p>
            <a:r>
              <a:rPr lang="en-US" sz="3999" dirty="0">
                <a:solidFill>
                  <a:schemeClr val="bg1"/>
                </a:solidFill>
              </a:rPr>
              <a:t>DE-PBS Project</a:t>
            </a:r>
            <a:r>
              <a:rPr lang="en-US" sz="2799" dirty="0">
                <a:solidFill>
                  <a:schemeClr val="bg1"/>
                </a:solidFill>
              </a:rPr>
              <a:t/>
            </a:r>
            <a:br>
              <a:rPr lang="en-US" sz="2799" dirty="0">
                <a:solidFill>
                  <a:schemeClr val="bg1"/>
                </a:solidFill>
              </a:rPr>
            </a:br>
            <a:r>
              <a:rPr lang="en-US" sz="2799" dirty="0">
                <a:solidFill>
                  <a:schemeClr val="bg1"/>
                </a:solidFill>
              </a:rPr>
              <a:t>is on going collaboration between the Delaware Department of Education and the UD Center for Disabilities Studies</a:t>
            </a:r>
          </a:p>
        </p:txBody>
      </p:sp>
      <p:pic>
        <p:nvPicPr>
          <p:cNvPr id="8" name="Picture 7"/>
          <p:cNvPicPr>
            <a:picLocks noChangeAspect="1"/>
          </p:cNvPicPr>
          <p:nvPr/>
        </p:nvPicPr>
        <p:blipFill>
          <a:blip r:embed="rId3"/>
          <a:stretch>
            <a:fillRect/>
          </a:stretch>
        </p:blipFill>
        <p:spPr>
          <a:xfrm>
            <a:off x="1998004" y="5748403"/>
            <a:ext cx="2603449" cy="716134"/>
          </a:xfrm>
          <a:prstGeom prst="rect">
            <a:avLst/>
          </a:prstGeom>
          <a:ln>
            <a:solidFill>
              <a:srgbClr val="0070C0"/>
            </a:solid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2130" y="5770466"/>
            <a:ext cx="3143052" cy="672011"/>
          </a:xfrm>
          <a:prstGeom prst="rect">
            <a:avLst/>
          </a:prstGeom>
          <a:ln>
            <a:solidFill>
              <a:srgbClr val="0070C0"/>
            </a:solidFill>
          </a:ln>
        </p:spPr>
      </p:pic>
      <p:pic>
        <p:nvPicPr>
          <p:cNvPr id="1026" name="Picture 2" descr="http://wh1.oet.udel.edu/pbs/wp-content/uploads/2011/06/Triangle-Update-2.1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1453" y="2711301"/>
            <a:ext cx="2899363" cy="2776067"/>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797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Perceiving Emotions </a:t>
            </a:r>
          </a:p>
        </p:txBody>
      </p:sp>
      <p:sp>
        <p:nvSpPr>
          <p:cNvPr id="3" name="Content Placeholder 2"/>
          <p:cNvSpPr>
            <a:spLocks noGrp="1"/>
          </p:cNvSpPr>
          <p:nvPr>
            <p:ph idx="1"/>
          </p:nvPr>
        </p:nvSpPr>
        <p:spPr/>
        <p:txBody>
          <a:bodyPr/>
          <a:lstStyle/>
          <a:p>
            <a:r>
              <a:rPr lang="en-US" dirty="0"/>
              <a:t>Ability to interpret cues to determine the emotion of others </a:t>
            </a:r>
          </a:p>
          <a:p>
            <a:r>
              <a:rPr lang="en-US" dirty="0"/>
              <a:t>Ability to interpret internal cues to determine emotion in oneself</a:t>
            </a:r>
          </a:p>
        </p:txBody>
      </p:sp>
    </p:spTree>
    <p:extLst>
      <p:ext uri="{BB962C8B-B14F-4D97-AF65-F5344CB8AC3E}">
        <p14:creationId xmlns:p14="http://schemas.microsoft.com/office/powerpoint/2010/main" val="2371368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Name that emotion </a:t>
            </a:r>
          </a:p>
        </p:txBody>
      </p:sp>
      <p:pic>
        <p:nvPicPr>
          <p:cNvPr id="4" name="Content Placeholder 3"/>
          <p:cNvPicPr>
            <a:picLocks noGrp="1" noChangeAspect="1"/>
          </p:cNvPicPr>
          <p:nvPr>
            <p:ph idx="1"/>
          </p:nvPr>
        </p:nvPicPr>
        <p:blipFill>
          <a:blip r:embed="rId3"/>
          <a:stretch>
            <a:fillRect/>
          </a:stretch>
        </p:blipFill>
        <p:spPr>
          <a:xfrm>
            <a:off x="4162029" y="2646363"/>
            <a:ext cx="3864767" cy="3479800"/>
          </a:xfrm>
          <a:prstGeom prst="rect">
            <a:avLst/>
          </a:prstGeom>
        </p:spPr>
      </p:pic>
    </p:spTree>
    <p:extLst>
      <p:ext uri="{BB962C8B-B14F-4D97-AF65-F5344CB8AC3E}">
        <p14:creationId xmlns:p14="http://schemas.microsoft.com/office/powerpoint/2010/main" val="553660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Name that emotion </a:t>
            </a:r>
          </a:p>
        </p:txBody>
      </p:sp>
      <p:pic>
        <p:nvPicPr>
          <p:cNvPr id="4" name="Content Placeholder 3"/>
          <p:cNvPicPr>
            <a:picLocks noGrp="1" noChangeAspect="1"/>
          </p:cNvPicPr>
          <p:nvPr>
            <p:ph idx="1"/>
          </p:nvPr>
        </p:nvPicPr>
        <p:blipFill>
          <a:blip r:embed="rId3"/>
          <a:stretch>
            <a:fillRect/>
          </a:stretch>
        </p:blipFill>
        <p:spPr>
          <a:xfrm>
            <a:off x="4353792" y="2310421"/>
            <a:ext cx="2868419" cy="4300530"/>
          </a:xfrm>
          <a:prstGeom prst="rect">
            <a:avLst/>
          </a:prstGeom>
        </p:spPr>
      </p:pic>
    </p:spTree>
    <p:extLst>
      <p:ext uri="{BB962C8B-B14F-4D97-AF65-F5344CB8AC3E}">
        <p14:creationId xmlns:p14="http://schemas.microsoft.com/office/powerpoint/2010/main" val="1588006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Name that emotion </a:t>
            </a:r>
          </a:p>
        </p:txBody>
      </p:sp>
      <p:pic>
        <p:nvPicPr>
          <p:cNvPr id="4" name="Content Placeholder 3"/>
          <p:cNvPicPr>
            <a:picLocks noGrp="1" noChangeAspect="1"/>
          </p:cNvPicPr>
          <p:nvPr>
            <p:ph idx="1"/>
          </p:nvPr>
        </p:nvPicPr>
        <p:blipFill>
          <a:blip r:embed="rId3"/>
          <a:stretch>
            <a:fillRect/>
          </a:stretch>
        </p:blipFill>
        <p:spPr>
          <a:xfrm>
            <a:off x="3482012" y="2646363"/>
            <a:ext cx="5224802" cy="3479800"/>
          </a:xfrm>
          <a:prstGeom prst="rect">
            <a:avLst/>
          </a:prstGeom>
        </p:spPr>
      </p:pic>
    </p:spTree>
    <p:extLst>
      <p:ext uri="{BB962C8B-B14F-4D97-AF65-F5344CB8AC3E}">
        <p14:creationId xmlns:p14="http://schemas.microsoft.com/office/powerpoint/2010/main" val="2343102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Name that emotion </a:t>
            </a:r>
          </a:p>
        </p:txBody>
      </p:sp>
      <p:pic>
        <p:nvPicPr>
          <p:cNvPr id="4" name="Content Placeholder 3"/>
          <p:cNvPicPr>
            <a:picLocks noGrp="1" noChangeAspect="1"/>
          </p:cNvPicPr>
          <p:nvPr>
            <p:ph idx="1"/>
          </p:nvPr>
        </p:nvPicPr>
        <p:blipFill rotWithShape="1">
          <a:blip r:embed="rId3"/>
          <a:stretch/>
        </p:blipFill>
        <p:spPr>
          <a:xfrm>
            <a:off x="3599095" y="2646363"/>
            <a:ext cx="4990637" cy="3479800"/>
          </a:xfrm>
          <a:prstGeom prst="rect">
            <a:avLst/>
          </a:prstGeom>
        </p:spPr>
      </p:pic>
    </p:spTree>
    <p:extLst>
      <p:ext uri="{BB962C8B-B14F-4D97-AF65-F5344CB8AC3E}">
        <p14:creationId xmlns:p14="http://schemas.microsoft.com/office/powerpoint/2010/main" val="2796088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Emotional Self-Care </a:t>
            </a:r>
          </a:p>
        </p:txBody>
      </p:sp>
      <p:sp>
        <p:nvSpPr>
          <p:cNvPr id="3" name="Content Placeholder 2"/>
          <p:cNvSpPr>
            <a:spLocks noGrp="1"/>
          </p:cNvSpPr>
          <p:nvPr>
            <p:ph idx="1"/>
          </p:nvPr>
        </p:nvSpPr>
        <p:spPr/>
        <p:txBody>
          <a:bodyPr/>
          <a:lstStyle/>
          <a:p>
            <a:r>
              <a:rPr lang="en-US" dirty="0"/>
              <a:t>Identifying, accepting, and expressing a range of emotions </a:t>
            </a:r>
          </a:p>
        </p:txBody>
      </p:sp>
    </p:spTree>
    <p:extLst>
      <p:ext uri="{BB962C8B-B14F-4D97-AF65-F5344CB8AC3E}">
        <p14:creationId xmlns:p14="http://schemas.microsoft.com/office/powerpoint/2010/main" val="3842998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Internal Cues for Emotions  </a:t>
            </a:r>
          </a:p>
        </p:txBody>
      </p:sp>
      <p:sp>
        <p:nvSpPr>
          <p:cNvPr id="3" name="Content Placeholder 2"/>
          <p:cNvSpPr>
            <a:spLocks noGrp="1"/>
          </p:cNvSpPr>
          <p:nvPr>
            <p:ph idx="1"/>
          </p:nvPr>
        </p:nvSpPr>
        <p:spPr/>
        <p:txBody>
          <a:bodyPr>
            <a:normAutofit/>
          </a:bodyPr>
          <a:lstStyle/>
          <a:p>
            <a:pPr marL="0" indent="0">
              <a:buNone/>
            </a:pPr>
            <a:r>
              <a:rPr lang="en-US" dirty="0"/>
              <a:t>Create a  list of internal cues that let you know when you are feeling an assigned emotion</a:t>
            </a:r>
          </a:p>
          <a:p>
            <a:pPr marL="0" indent="0">
              <a:buNone/>
            </a:pPr>
            <a:endParaRPr lang="en-US" dirty="0"/>
          </a:p>
          <a:p>
            <a:pPr marL="0" indent="0">
              <a:buNone/>
            </a:pPr>
            <a:r>
              <a:rPr lang="en-US" dirty="0"/>
              <a:t>Use to bring attention to our emotions to help address before they reach boiling point</a:t>
            </a:r>
          </a:p>
        </p:txBody>
      </p:sp>
    </p:spTree>
    <p:extLst>
      <p:ext uri="{BB962C8B-B14F-4D97-AF65-F5344CB8AC3E}">
        <p14:creationId xmlns:p14="http://schemas.microsoft.com/office/powerpoint/2010/main" val="3538987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Positive Self-talk</a:t>
            </a: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a:t>Listen to what you are saying to yourself</a:t>
            </a:r>
          </a:p>
          <a:p>
            <a:pPr marL="514350" indent="-514350">
              <a:buFont typeface="+mj-lt"/>
              <a:buAutoNum type="arabicPeriod"/>
            </a:pPr>
            <a:r>
              <a:rPr lang="en-US" dirty="0"/>
              <a:t>Challenge your self-talk:</a:t>
            </a:r>
          </a:p>
          <a:p>
            <a:pPr lvl="1"/>
            <a:r>
              <a:rPr lang="en-US" dirty="0"/>
              <a:t>Is there actual evidence for what I am thinking?</a:t>
            </a:r>
          </a:p>
          <a:p>
            <a:pPr lvl="1"/>
            <a:r>
              <a:rPr lang="en-US" dirty="0"/>
              <a:t>What would I say if a friend were in a similar situation?</a:t>
            </a:r>
          </a:p>
          <a:p>
            <a:pPr lvl="1"/>
            <a:r>
              <a:rPr lang="en-US" dirty="0"/>
              <a:t>Is there a more positive way of looking at this?</a:t>
            </a:r>
          </a:p>
          <a:p>
            <a:pPr lvl="1"/>
            <a:r>
              <a:rPr lang="en-US" dirty="0"/>
              <a:t>Am I keeping everything in perspective?</a:t>
            </a:r>
          </a:p>
          <a:p>
            <a:pPr lvl="1"/>
            <a:r>
              <a:rPr lang="en-US" dirty="0"/>
              <a:t>Can I do anything to change what I’m feeling bad about?</a:t>
            </a:r>
          </a:p>
          <a:p>
            <a:pPr marL="514350" indent="-514350">
              <a:buFont typeface="+mj-lt"/>
              <a:buAutoNum type="arabicPeriod"/>
            </a:pPr>
            <a:r>
              <a:rPr lang="en-US" dirty="0"/>
              <a:t>Change your self-talk </a:t>
            </a:r>
          </a:p>
        </p:txBody>
      </p:sp>
    </p:spTree>
    <p:extLst>
      <p:ext uri="{BB962C8B-B14F-4D97-AF65-F5344CB8AC3E}">
        <p14:creationId xmlns:p14="http://schemas.microsoft.com/office/powerpoint/2010/main" val="4146321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27816" y="3754392"/>
            <a:ext cx="5412539" cy="3047728"/>
          </a:xfrm>
          <a:prstGeom prst="rect">
            <a:avLst/>
          </a:prstGeom>
        </p:spPr>
      </p:pic>
      <p:sp>
        <p:nvSpPr>
          <p:cNvPr id="4" name="TextBox 3"/>
          <p:cNvSpPr txBox="1"/>
          <p:nvPr/>
        </p:nvSpPr>
        <p:spPr>
          <a:xfrm>
            <a:off x="508089" y="841172"/>
            <a:ext cx="10512862" cy="1325563"/>
          </a:xfrm>
          <a:prstGeom prst="rect">
            <a:avLst/>
          </a:prstGeom>
        </p:spPr>
        <p:txBody>
          <a:bodyPr wrap="square" lIns="91440" tIns="45720" rIns="91440" bIns="45720" anchor="ctr"/>
          <a:lstStyle/>
          <a:p>
            <a:pPr indent="0" algn="l">
              <a:lnSpc>
                <a:spcPct val="90000"/>
              </a:lnSpc>
              <a:spcBef>
                <a:spcPct val="0"/>
              </a:spcBef>
              <a:spcAft>
                <a:spcPct val="0"/>
              </a:spcAft>
            </a:pPr>
            <a:r>
              <a:rPr lang="en-US" sz="4800" b="1" i="0" u="none" dirty="0">
                <a:solidFill>
                  <a:schemeClr val="tx2"/>
                </a:solidFill>
                <a:latin typeface="Calibri"/>
              </a:rPr>
              <a:t>Concept in Action</a:t>
            </a:r>
          </a:p>
          <a:p>
            <a:pPr indent="0" algn="l">
              <a:lnSpc>
                <a:spcPct val="90000"/>
              </a:lnSpc>
              <a:spcBef>
                <a:spcPct val="0"/>
              </a:spcBef>
              <a:spcAft>
                <a:spcPct val="0"/>
              </a:spcAft>
            </a:pPr>
            <a:r>
              <a:rPr lang="en-US" sz="4800" b="1" i="0" u="none" dirty="0">
                <a:latin typeface="Calibri"/>
              </a:rPr>
              <a:t> </a:t>
            </a:r>
          </a:p>
        </p:txBody>
      </p:sp>
      <p:sp>
        <p:nvSpPr>
          <p:cNvPr id="5" name="TextBox 4"/>
          <p:cNvSpPr txBox="1"/>
          <p:nvPr/>
        </p:nvSpPr>
        <p:spPr>
          <a:xfrm>
            <a:off x="277654" y="1696033"/>
            <a:ext cx="10512862" cy="4676209"/>
          </a:xfrm>
          <a:prstGeom prst="rect">
            <a:avLst/>
          </a:prstGeom>
        </p:spPr>
        <p:txBody>
          <a:bodyPr wrap="square" lIns="91440" tIns="45720" rIns="91440" bIns="45720" anchor="t"/>
          <a:lstStyle/>
          <a:p>
            <a:pPr lvl="0">
              <a:lnSpc>
                <a:spcPct val="81000"/>
              </a:lnSpc>
              <a:spcBef>
                <a:spcPts val="1000"/>
              </a:spcBef>
              <a:spcAft>
                <a:spcPct val="0"/>
              </a:spcAft>
            </a:pPr>
            <a:r>
              <a:rPr lang="en-US" sz="2799" dirty="0"/>
              <a:t>Ms. Nixon is a 3rd grade teacher. Her classroom schedule calls for reading and math lessons in the morning and she uses time after lunch for social studies or science lessons. She often dreads this time because her students come back from lunch with high energy and are often too excited, angry, or distracted to get to work on the lesson. </a:t>
            </a:r>
          </a:p>
          <a:p>
            <a:pPr lvl="0">
              <a:lnSpc>
                <a:spcPct val="81000"/>
              </a:lnSpc>
              <a:spcBef>
                <a:spcPts val="1000"/>
              </a:spcBef>
              <a:spcAft>
                <a:spcPct val="0"/>
              </a:spcAft>
            </a:pPr>
            <a:endParaRPr lang="en-US" sz="2799" dirty="0"/>
          </a:p>
        </p:txBody>
      </p:sp>
      <p:sp>
        <p:nvSpPr>
          <p:cNvPr id="6" name="TextBox 5"/>
          <p:cNvSpPr txBox="1"/>
          <p:nvPr/>
        </p:nvSpPr>
        <p:spPr>
          <a:xfrm>
            <a:off x="0" y="6756400"/>
            <a:ext cx="12179299" cy="91440"/>
          </a:xfrm>
          <a:prstGeom prst="rect">
            <a:avLst/>
          </a:prstGeom>
        </p:spPr>
        <p:txBody>
          <a:bodyPr wrap="none" lIns="237877" tIns="0" rIns="237877" bIns="0" anchor="t"/>
          <a:lstStyle/>
          <a:p>
            <a:pPr algn="l"/>
            <a:r>
              <a:rPr lang="en-US" sz="600" b="1" dirty="0">
                <a:solidFill>
                  <a:srgbClr val="FFFFFF"/>
                </a:solidFill>
                <a:latin typeface="Calibri"/>
              </a:rPr>
              <a:t>cc: DFAT photo library - https://www.flickr.com/photos/106853342@N04</a:t>
            </a:r>
          </a:p>
        </p:txBody>
      </p:sp>
    </p:spTree>
    <p:extLst>
      <p:ext uri="{BB962C8B-B14F-4D97-AF65-F5344CB8AC3E}">
        <p14:creationId xmlns:p14="http://schemas.microsoft.com/office/powerpoint/2010/main" val="1853506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96257" y="3708672"/>
            <a:ext cx="5412539" cy="3047728"/>
          </a:xfrm>
          <a:prstGeom prst="rect">
            <a:avLst/>
          </a:prstGeom>
        </p:spPr>
      </p:pic>
      <p:sp>
        <p:nvSpPr>
          <p:cNvPr id="4" name="TextBox 3"/>
          <p:cNvSpPr txBox="1"/>
          <p:nvPr/>
        </p:nvSpPr>
        <p:spPr>
          <a:xfrm>
            <a:off x="446096" y="538389"/>
            <a:ext cx="10512862" cy="1325563"/>
          </a:xfrm>
          <a:prstGeom prst="rect">
            <a:avLst/>
          </a:prstGeom>
        </p:spPr>
        <p:txBody>
          <a:bodyPr wrap="square" lIns="91440" tIns="45720" rIns="91440" bIns="45720" anchor="ctr"/>
          <a:lstStyle/>
          <a:p>
            <a:pPr indent="0" algn="l">
              <a:lnSpc>
                <a:spcPct val="90000"/>
              </a:lnSpc>
              <a:spcBef>
                <a:spcPct val="0"/>
              </a:spcBef>
              <a:spcAft>
                <a:spcPct val="0"/>
              </a:spcAft>
            </a:pPr>
            <a:r>
              <a:rPr lang="en-US" sz="4800" b="1" i="0" u="none" dirty="0">
                <a:solidFill>
                  <a:schemeClr val="tx2"/>
                </a:solidFill>
                <a:latin typeface="Calibri"/>
              </a:rPr>
              <a:t>Concept in Action </a:t>
            </a:r>
          </a:p>
        </p:txBody>
      </p:sp>
      <p:sp>
        <p:nvSpPr>
          <p:cNvPr id="5" name="TextBox 4"/>
          <p:cNvSpPr txBox="1"/>
          <p:nvPr/>
        </p:nvSpPr>
        <p:spPr>
          <a:xfrm>
            <a:off x="446096" y="1863952"/>
            <a:ext cx="10512862" cy="4676209"/>
          </a:xfrm>
          <a:prstGeom prst="rect">
            <a:avLst/>
          </a:prstGeom>
        </p:spPr>
        <p:txBody>
          <a:bodyPr wrap="square" lIns="91440" tIns="45720" rIns="91440" bIns="45720" anchor="t"/>
          <a:lstStyle/>
          <a:p>
            <a:pPr indent="0" algn="l">
              <a:lnSpc>
                <a:spcPct val="81000"/>
              </a:lnSpc>
              <a:spcBef>
                <a:spcPts val="1000"/>
              </a:spcBef>
              <a:spcAft>
                <a:spcPct val="0"/>
              </a:spcAft>
            </a:pPr>
            <a:r>
              <a:rPr lang="en-US" sz="2799" b="0" i="0" u="none" dirty="0">
                <a:latin typeface="Calibri"/>
              </a:rPr>
              <a:t>Ms. Nixon has her planning time in the morning while her students are at specials each day. She wants to use her planning time to start preparation for the next week’s lessons but finds that during her planning time she is often very tired and has trouble focusing on the </a:t>
            </a:r>
            <a:r>
              <a:rPr lang="en-US" sz="2799" b="0" i="0" u="none" dirty="0">
                <a:solidFill>
                  <a:srgbClr val="FFFFFF"/>
                </a:solidFill>
                <a:latin typeface="Calibri"/>
              </a:rPr>
              <a:t>lesson preparation. </a:t>
            </a:r>
          </a:p>
        </p:txBody>
      </p:sp>
      <p:sp>
        <p:nvSpPr>
          <p:cNvPr id="6" name="TextBox 5"/>
          <p:cNvSpPr txBox="1"/>
          <p:nvPr/>
        </p:nvSpPr>
        <p:spPr>
          <a:xfrm>
            <a:off x="0" y="6756400"/>
            <a:ext cx="12179299" cy="91440"/>
          </a:xfrm>
          <a:prstGeom prst="rect">
            <a:avLst/>
          </a:prstGeom>
        </p:spPr>
        <p:txBody>
          <a:bodyPr wrap="none" lIns="237877" tIns="0" rIns="237877" bIns="0" anchor="t"/>
          <a:lstStyle/>
          <a:p>
            <a:pPr algn="l"/>
            <a:r>
              <a:rPr lang="en-US" sz="600" b="1" dirty="0">
                <a:solidFill>
                  <a:srgbClr val="FFFFFF"/>
                </a:solidFill>
                <a:latin typeface="Calibri"/>
              </a:rPr>
              <a:t>cc: DFAT photo library - https://www.flickr.com/photos/106853342@N04</a:t>
            </a:r>
          </a:p>
        </p:txBody>
      </p:sp>
    </p:spTree>
    <p:extLst>
      <p:ext uri="{BB962C8B-B14F-4D97-AF65-F5344CB8AC3E}">
        <p14:creationId xmlns:p14="http://schemas.microsoft.com/office/powerpoint/2010/main" val="3202232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E2FBDA-5231-A647-A062-228E63F9965A}"/>
              </a:ext>
            </a:extLst>
          </p:cNvPr>
          <p:cNvSpPr>
            <a:spLocks noGrp="1"/>
          </p:cNvSpPr>
          <p:nvPr>
            <p:ph type="title"/>
          </p:nvPr>
        </p:nvSpPr>
        <p:spPr/>
        <p:txBody>
          <a:bodyPr/>
          <a:lstStyle/>
          <a:p>
            <a:r>
              <a:rPr lang="en-US" b="1" dirty="0"/>
              <a:t>Objectives</a:t>
            </a:r>
          </a:p>
        </p:txBody>
      </p:sp>
      <p:sp>
        <p:nvSpPr>
          <p:cNvPr id="3" name="Content Placeholder 2">
            <a:extLst>
              <a:ext uri="{FF2B5EF4-FFF2-40B4-BE49-F238E27FC236}">
                <a16:creationId xmlns="" xmlns:a16="http://schemas.microsoft.com/office/drawing/2014/main" id="{83A1ABCF-60AA-2A48-B4C9-0FAD7948CD6C}"/>
              </a:ext>
            </a:extLst>
          </p:cNvPr>
          <p:cNvSpPr>
            <a:spLocks noGrp="1"/>
          </p:cNvSpPr>
          <p:nvPr>
            <p:ph idx="1"/>
          </p:nvPr>
        </p:nvSpPr>
        <p:spPr>
          <a:xfrm>
            <a:off x="1181987" y="2397746"/>
            <a:ext cx="9824851" cy="4351338"/>
          </a:xfrm>
        </p:spPr>
        <p:txBody>
          <a:bodyPr/>
          <a:lstStyle/>
          <a:p>
            <a:pPr lvl="0"/>
            <a:r>
              <a:rPr lang="en-US" sz="3200" dirty="0"/>
              <a:t>Understand importance of educator emotional awareness and self-care </a:t>
            </a:r>
            <a:endParaRPr lang="en-US" sz="3200" dirty="0" smtClean="0"/>
          </a:p>
          <a:p>
            <a:pPr lvl="0"/>
            <a:r>
              <a:rPr lang="en-US" sz="3200" dirty="0" smtClean="0"/>
              <a:t>Identify </a:t>
            </a:r>
            <a:r>
              <a:rPr lang="en-US" sz="3200" dirty="0"/>
              <a:t>specific self-care </a:t>
            </a:r>
            <a:r>
              <a:rPr lang="en-US" sz="3200" dirty="0" smtClean="0"/>
              <a:t>strategies</a:t>
            </a:r>
          </a:p>
          <a:p>
            <a:pPr lvl="0"/>
            <a:r>
              <a:rPr lang="en-US" sz="3200" dirty="0" smtClean="0"/>
              <a:t>Reflect on current needs</a:t>
            </a:r>
            <a:endParaRPr lang="en-US" sz="3200" dirty="0"/>
          </a:p>
          <a:p>
            <a:pPr lvl="0"/>
            <a:r>
              <a:rPr lang="en-US" sz="3200" dirty="0" smtClean="0"/>
              <a:t>Create </a:t>
            </a:r>
            <a:r>
              <a:rPr lang="en-US" sz="3200" dirty="0"/>
              <a:t>self-care action plan </a:t>
            </a:r>
          </a:p>
        </p:txBody>
      </p:sp>
    </p:spTree>
    <p:extLst>
      <p:ext uri="{BB962C8B-B14F-4D97-AF65-F5344CB8AC3E}">
        <p14:creationId xmlns:p14="http://schemas.microsoft.com/office/powerpoint/2010/main" val="1765282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88936" y="705209"/>
            <a:ext cx="9958075" cy="1143000"/>
          </a:xfrm>
          <a:prstGeom prst="rect">
            <a:avLst/>
          </a:prstGeom>
        </p:spPr>
        <p:txBody>
          <a:bodyPr wrap="square" lIns="91425" tIns="45700" rIns="91425" bIns="45700" anchor="b"/>
          <a:lstStyle/>
          <a:p>
            <a:pPr indent="0" algn="l">
              <a:lnSpc>
                <a:spcPct val="90000"/>
              </a:lnSpc>
              <a:spcBef>
                <a:spcPct val="0"/>
              </a:spcBef>
              <a:spcAft>
                <a:spcPct val="0"/>
              </a:spcAft>
            </a:pPr>
            <a:r>
              <a:rPr lang="en-US" sz="4800" b="0" i="0" u="none" dirty="0">
                <a:solidFill>
                  <a:schemeClr val="tx2"/>
                </a:solidFill>
                <a:latin typeface="Calibri"/>
              </a:rPr>
              <a:t>Self-Care is:</a:t>
            </a:r>
          </a:p>
        </p:txBody>
      </p:sp>
      <p:sp>
        <p:nvSpPr>
          <p:cNvPr id="5" name="TextBox 4"/>
          <p:cNvSpPr txBox="1"/>
          <p:nvPr/>
        </p:nvSpPr>
        <p:spPr>
          <a:xfrm>
            <a:off x="899315" y="1858371"/>
            <a:ext cx="8597257" cy="4999631"/>
          </a:xfrm>
          <a:prstGeom prst="rect">
            <a:avLst/>
          </a:prstGeom>
        </p:spPr>
        <p:txBody>
          <a:bodyPr wrap="square" lIns="91425" tIns="91425" rIns="91425" bIns="91425" anchor="t"/>
          <a:lstStyle/>
          <a:p>
            <a:pPr lvl="0" algn="l">
              <a:lnSpc>
                <a:spcPct val="90000"/>
              </a:lnSpc>
              <a:spcBef>
                <a:spcPct val="0"/>
              </a:spcBef>
              <a:spcAft>
                <a:spcPct val="0"/>
              </a:spcAft>
            </a:pPr>
            <a:endParaRPr lang="en-US" sz="3200" b="0" i="0" u="none" dirty="0">
              <a:solidFill>
                <a:schemeClr val="tx2"/>
              </a:solidFill>
              <a:latin typeface="Calibri"/>
            </a:endParaRPr>
          </a:p>
          <a:p>
            <a:pPr lvl="0" indent="-228600" algn="l">
              <a:lnSpc>
                <a:spcPct val="90000"/>
              </a:lnSpc>
              <a:spcBef>
                <a:spcPct val="0"/>
              </a:spcBef>
              <a:spcAft>
                <a:spcPct val="0"/>
              </a:spcAft>
              <a:buFont typeface="Arial"/>
              <a:buChar char="•"/>
            </a:pPr>
            <a:r>
              <a:rPr lang="en-US" sz="2800" b="0" i="0" u="none" dirty="0">
                <a:solidFill>
                  <a:schemeClr val="tx2"/>
                </a:solidFill>
                <a:latin typeface="Calibri"/>
              </a:rPr>
              <a:t>Engaging in activities or practices that help  </a:t>
            </a:r>
            <a:r>
              <a:rPr lang="en-US" sz="2800" dirty="0">
                <a:solidFill>
                  <a:schemeClr val="tx2"/>
                </a:solidFill>
                <a:latin typeface="Calibri"/>
              </a:rPr>
              <a:t>   </a:t>
            </a:r>
          </a:p>
          <a:p>
            <a:pPr lvl="0" algn="l">
              <a:lnSpc>
                <a:spcPct val="90000"/>
              </a:lnSpc>
              <a:spcBef>
                <a:spcPct val="0"/>
              </a:spcBef>
              <a:spcAft>
                <a:spcPct val="0"/>
              </a:spcAft>
            </a:pPr>
            <a:r>
              <a:rPr lang="en-US" sz="2800" dirty="0">
                <a:solidFill>
                  <a:schemeClr val="tx2"/>
                </a:solidFill>
                <a:latin typeface="Calibri"/>
              </a:rPr>
              <a:t>   </a:t>
            </a:r>
            <a:r>
              <a:rPr lang="en-US" sz="2800" b="0" i="0" u="none" dirty="0">
                <a:solidFill>
                  <a:schemeClr val="tx2"/>
                </a:solidFill>
                <a:latin typeface="Calibri"/>
              </a:rPr>
              <a:t>limit or reduce stress </a:t>
            </a:r>
          </a:p>
          <a:p>
            <a:pPr marL="457200" lvl="8" indent="-457200">
              <a:lnSpc>
                <a:spcPct val="90000"/>
              </a:lnSpc>
              <a:spcBef>
                <a:spcPct val="0"/>
              </a:spcBef>
              <a:spcAft>
                <a:spcPct val="0"/>
              </a:spcAft>
              <a:buFont typeface="Arial" panose="020B0604020202020204" pitchFamily="34" charset="0"/>
              <a:buChar char="•"/>
            </a:pPr>
            <a:r>
              <a:rPr lang="en-US" sz="2800" b="0" i="0" u="none" dirty="0">
                <a:solidFill>
                  <a:schemeClr val="tx2"/>
                </a:solidFill>
                <a:latin typeface="Calibri"/>
              </a:rPr>
              <a:t>Physical 	</a:t>
            </a:r>
            <a:endParaRPr lang="en-US" sz="2800" dirty="0">
              <a:solidFill>
                <a:schemeClr val="tx2"/>
              </a:solidFill>
              <a:latin typeface="Calibri"/>
            </a:endParaRPr>
          </a:p>
          <a:p>
            <a:pPr marL="457200" lvl="8" indent="-457200">
              <a:lnSpc>
                <a:spcPct val="90000"/>
              </a:lnSpc>
              <a:spcBef>
                <a:spcPct val="0"/>
              </a:spcBef>
              <a:spcAft>
                <a:spcPct val="0"/>
              </a:spcAft>
              <a:buFont typeface="Arial" panose="020B0604020202020204" pitchFamily="34" charset="0"/>
              <a:buChar char="•"/>
            </a:pPr>
            <a:r>
              <a:rPr lang="en-US" sz="2800" i="0" u="none" dirty="0">
                <a:solidFill>
                  <a:schemeClr val="tx2"/>
                </a:solidFill>
                <a:latin typeface="Calibri"/>
              </a:rPr>
              <a:t>Emotional</a:t>
            </a:r>
          </a:p>
          <a:p>
            <a:pPr marL="457200" lvl="8" indent="-457200">
              <a:lnSpc>
                <a:spcPct val="90000"/>
              </a:lnSpc>
              <a:spcBef>
                <a:spcPct val="0"/>
              </a:spcBef>
              <a:spcAft>
                <a:spcPct val="0"/>
              </a:spcAft>
              <a:buFont typeface="Arial" panose="020B0604020202020204" pitchFamily="34" charset="0"/>
              <a:buChar char="•"/>
            </a:pPr>
            <a:r>
              <a:rPr lang="en-US" sz="2800" dirty="0">
                <a:solidFill>
                  <a:schemeClr val="tx2"/>
                </a:solidFill>
                <a:latin typeface="Calibri"/>
              </a:rPr>
              <a:t>Spiritual</a:t>
            </a:r>
          </a:p>
          <a:p>
            <a:pPr marL="457200" lvl="8" indent="-457200">
              <a:lnSpc>
                <a:spcPct val="90000"/>
              </a:lnSpc>
              <a:spcBef>
                <a:spcPct val="0"/>
              </a:spcBef>
              <a:spcAft>
                <a:spcPct val="0"/>
              </a:spcAft>
              <a:buFont typeface="Arial" panose="020B0604020202020204" pitchFamily="34" charset="0"/>
              <a:buChar char="•"/>
            </a:pPr>
            <a:r>
              <a:rPr lang="en-US" sz="2800" b="0" i="0" u="none" dirty="0">
                <a:solidFill>
                  <a:schemeClr val="tx2"/>
                </a:solidFill>
                <a:latin typeface="Calibri"/>
              </a:rPr>
              <a:t>Intellectual </a:t>
            </a:r>
          </a:p>
          <a:p>
            <a:pPr marL="457200" lvl="8" indent="-457200">
              <a:lnSpc>
                <a:spcPct val="90000"/>
              </a:lnSpc>
              <a:spcBef>
                <a:spcPct val="0"/>
              </a:spcBef>
              <a:spcAft>
                <a:spcPct val="0"/>
              </a:spcAft>
              <a:buFont typeface="Arial" panose="020B0604020202020204" pitchFamily="34" charset="0"/>
              <a:buChar char="•"/>
            </a:pPr>
            <a:r>
              <a:rPr lang="en-US" sz="2800" dirty="0">
                <a:solidFill>
                  <a:schemeClr val="tx2"/>
                </a:solidFill>
                <a:latin typeface="Calibri"/>
              </a:rPr>
              <a:t>Social </a:t>
            </a:r>
          </a:p>
          <a:p>
            <a:pPr marL="457200" lvl="8" indent="-457200">
              <a:lnSpc>
                <a:spcPct val="90000"/>
              </a:lnSpc>
              <a:spcBef>
                <a:spcPct val="0"/>
              </a:spcBef>
              <a:spcAft>
                <a:spcPct val="0"/>
              </a:spcAft>
              <a:buFont typeface="Arial" panose="020B0604020202020204" pitchFamily="34" charset="0"/>
              <a:buChar char="•"/>
            </a:pPr>
            <a:r>
              <a:rPr lang="en-US" sz="2800" b="0" i="0" u="none" dirty="0">
                <a:solidFill>
                  <a:schemeClr val="tx2"/>
                </a:solidFill>
                <a:latin typeface="Calibri"/>
              </a:rPr>
              <a:t>Relational</a:t>
            </a:r>
          </a:p>
          <a:p>
            <a:pPr marL="457200" lvl="8" indent="-457200">
              <a:lnSpc>
                <a:spcPct val="90000"/>
              </a:lnSpc>
              <a:spcBef>
                <a:spcPct val="0"/>
              </a:spcBef>
              <a:spcAft>
                <a:spcPct val="0"/>
              </a:spcAft>
              <a:buFont typeface="Arial" panose="020B0604020202020204" pitchFamily="34" charset="0"/>
              <a:buChar char="•"/>
            </a:pPr>
            <a:r>
              <a:rPr lang="en-US" sz="2800" dirty="0">
                <a:solidFill>
                  <a:schemeClr val="tx2"/>
                </a:solidFill>
                <a:latin typeface="Calibri"/>
              </a:rPr>
              <a:t>Safety and Security </a:t>
            </a:r>
            <a:r>
              <a:rPr lang="en-US" sz="2800" b="0" i="0" u="none" dirty="0">
                <a:solidFill>
                  <a:schemeClr val="tx2"/>
                </a:solidFill>
                <a:latin typeface="Calibri"/>
              </a:rPr>
              <a:t> </a:t>
            </a:r>
          </a:p>
        </p:txBody>
      </p:sp>
      <p:sp>
        <p:nvSpPr>
          <p:cNvPr id="6" name="TextBox 5"/>
          <p:cNvSpPr txBox="1"/>
          <p:nvPr/>
        </p:nvSpPr>
        <p:spPr>
          <a:xfrm>
            <a:off x="0" y="6756400"/>
            <a:ext cx="12179299" cy="91440"/>
          </a:xfrm>
          <a:prstGeom prst="rect">
            <a:avLst/>
          </a:prstGeom>
        </p:spPr>
        <p:txBody>
          <a:bodyPr wrap="none" lIns="237877" tIns="0" rIns="237877" bIns="0" anchor="t"/>
          <a:lstStyle/>
          <a:p>
            <a:pPr algn="l"/>
            <a:r>
              <a:rPr lang="en-US" sz="600" b="1">
                <a:solidFill>
                  <a:srgbClr val="FFFFFF"/>
                </a:solidFill>
                <a:latin typeface="Calibri"/>
              </a:rPr>
              <a:t>cc: arturodonate - https://www.flickr.com/photos/15790252@N06</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79299" cy="6858000"/>
          </a:xfrm>
          <a:prstGeom prst="rect">
            <a:avLst/>
          </a:prstGeom>
        </p:spPr>
      </p:pic>
      <p:pic>
        <p:nvPicPr>
          <p:cNvPr id="3" name="Picture 2"/>
          <p:cNvPicPr>
            <a:picLocks noChangeAspect="1"/>
          </p:cNvPicPr>
          <p:nvPr/>
        </p:nvPicPr>
        <p:blipFill>
          <a:blip r:embed="rId4"/>
          <a:stretch>
            <a:fillRect/>
          </a:stretch>
        </p:blipFill>
        <p:spPr>
          <a:xfrm>
            <a:off x="0" y="0"/>
            <a:ext cx="12179299" cy="6858000"/>
          </a:xfrm>
          <a:prstGeom prst="rect">
            <a:avLst/>
          </a:prstGeom>
        </p:spPr>
      </p:pic>
      <p:sp>
        <p:nvSpPr>
          <p:cNvPr id="4" name="TextBox 3"/>
          <p:cNvSpPr txBox="1"/>
          <p:nvPr/>
        </p:nvSpPr>
        <p:spPr>
          <a:xfrm>
            <a:off x="889001" y="475754"/>
            <a:ext cx="11290300" cy="1036320"/>
          </a:xfrm>
          <a:prstGeom prst="rect">
            <a:avLst/>
          </a:prstGeom>
        </p:spPr>
        <p:txBody>
          <a:bodyPr wrap="none" lIns="237877" tIns="0" rIns="237877" bIns="0" anchor="t"/>
          <a:lstStyle/>
          <a:p>
            <a:r>
              <a:rPr lang="en-US" sz="6000" b="1" dirty="0">
                <a:solidFill>
                  <a:srgbClr val="FFFFFF"/>
                </a:solidFill>
                <a:effectLst>
                  <a:outerShdw blurRad="20000" dist="30000" dir="2700000">
                    <a:srgbClr val="000000">
                      <a:alpha val="80000"/>
                    </a:srgbClr>
                  </a:outerShdw>
                </a:effectLst>
                <a:latin typeface="Calibri"/>
              </a:rPr>
              <a:t>Strategies</a:t>
            </a:r>
            <a:r>
              <a:rPr lang="en-US" sz="6800" b="1" dirty="0">
                <a:solidFill>
                  <a:srgbClr val="FFFFFF"/>
                </a:solidFill>
                <a:effectLst>
                  <a:outerShdw blurRad="20000" dist="30000" dir="2700000">
                    <a:srgbClr val="000000">
                      <a:alpha val="80000"/>
                    </a:srgbClr>
                  </a:outerShdw>
                </a:effectLst>
                <a:latin typeface="Calibri"/>
              </a:rPr>
              <a:t> For Self-Care</a:t>
            </a:r>
          </a:p>
        </p:txBody>
      </p:sp>
      <p:sp>
        <p:nvSpPr>
          <p:cNvPr id="5" name="TextBox 4"/>
          <p:cNvSpPr txBox="1"/>
          <p:nvPr/>
        </p:nvSpPr>
        <p:spPr>
          <a:xfrm>
            <a:off x="237877" y="1987830"/>
            <a:ext cx="11703546" cy="2163775"/>
          </a:xfrm>
          <a:prstGeom prst="rect">
            <a:avLst/>
          </a:prstGeom>
        </p:spPr>
        <p:txBody>
          <a:bodyPr wrap="square">
            <a:noAutofit/>
          </a:bodyPr>
          <a:lstStyle/>
          <a:p>
            <a:pPr marL="762000" indent="-713631" algn="l">
              <a:lnSpc>
                <a:spcPct val="107200"/>
              </a:lnSpc>
              <a:buFont typeface="Calibri"/>
              <a:buChar char="•"/>
            </a:pPr>
            <a:r>
              <a:rPr lang="en-US" sz="4400" b="0" dirty="0">
                <a:solidFill>
                  <a:srgbClr val="FFFFFF"/>
                </a:solidFill>
                <a:effectLst>
                  <a:outerShdw blurRad="20000" dist="30000" dir="2700000">
                    <a:srgbClr val="000000">
                      <a:alpha val="75000"/>
                    </a:srgbClr>
                  </a:outerShdw>
                </a:effectLst>
                <a:latin typeface="Calibri"/>
              </a:rPr>
              <a:t>Mindfulness</a:t>
            </a:r>
          </a:p>
          <a:p>
            <a:pPr marL="762000" indent="-713631" algn="l">
              <a:lnSpc>
                <a:spcPct val="107200"/>
              </a:lnSpc>
              <a:buFont typeface="Calibri"/>
              <a:buChar char="•"/>
            </a:pPr>
            <a:r>
              <a:rPr lang="en-US" sz="4400" b="0" dirty="0">
                <a:solidFill>
                  <a:srgbClr val="FFFFFF"/>
                </a:solidFill>
                <a:effectLst>
                  <a:outerShdw blurRad="20000" dist="30000" dir="2700000">
                    <a:srgbClr val="000000">
                      <a:alpha val="75000"/>
                    </a:srgbClr>
                  </a:outerShdw>
                </a:effectLst>
                <a:latin typeface="Calibri"/>
              </a:rPr>
              <a:t>Stress reduction activities</a:t>
            </a:r>
          </a:p>
        </p:txBody>
      </p:sp>
      <p:sp>
        <p:nvSpPr>
          <p:cNvPr id="6" name="TextBox 5"/>
          <p:cNvSpPr txBox="1"/>
          <p:nvPr/>
        </p:nvSpPr>
        <p:spPr>
          <a:xfrm>
            <a:off x="0" y="6756400"/>
            <a:ext cx="12179299" cy="91440"/>
          </a:xfrm>
          <a:prstGeom prst="rect">
            <a:avLst/>
          </a:prstGeom>
        </p:spPr>
        <p:txBody>
          <a:bodyPr wrap="none" lIns="237877" tIns="0" rIns="237877" bIns="0" anchor="t"/>
          <a:lstStyle/>
          <a:p>
            <a:pPr algn="l"/>
            <a:r>
              <a:rPr lang="en-US" sz="600" b="1" dirty="0">
                <a:solidFill>
                  <a:srgbClr val="FFFFFF"/>
                </a:solidFill>
                <a:latin typeface="Calibri"/>
              </a:rPr>
              <a:t>cc: dsevilla - https://www.flickr.com/photos/49014237@N00</a:t>
            </a:r>
          </a:p>
        </p:txBody>
      </p:sp>
    </p:spTree>
    <p:extLst>
      <p:ext uri="{BB962C8B-B14F-4D97-AF65-F5344CB8AC3E}">
        <p14:creationId xmlns:p14="http://schemas.microsoft.com/office/powerpoint/2010/main" val="1885053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099779" y="998441"/>
            <a:ext cx="9601200" cy="1143000"/>
          </a:xfrm>
          <a:prstGeom prst="rect">
            <a:avLst/>
          </a:prstGeom>
        </p:spPr>
        <p:txBody>
          <a:bodyPr wrap="square" lIns="91425" tIns="45700" rIns="91425" bIns="45700" anchor="b"/>
          <a:lstStyle/>
          <a:p>
            <a:pPr indent="0" algn="l">
              <a:lnSpc>
                <a:spcPct val="90000"/>
              </a:lnSpc>
              <a:spcBef>
                <a:spcPct val="0"/>
              </a:spcBef>
              <a:spcAft>
                <a:spcPct val="0"/>
              </a:spcAft>
            </a:pPr>
            <a:r>
              <a:rPr lang="en-US" sz="4800" b="1" i="0" u="none" dirty="0">
                <a:latin typeface="Calibri"/>
              </a:rPr>
              <a:t>Mindfulness</a:t>
            </a:r>
          </a:p>
        </p:txBody>
      </p:sp>
      <p:sp>
        <p:nvSpPr>
          <p:cNvPr id="5" name="TextBox 4"/>
          <p:cNvSpPr txBox="1"/>
          <p:nvPr/>
        </p:nvSpPr>
        <p:spPr>
          <a:xfrm>
            <a:off x="1605075" y="2107650"/>
            <a:ext cx="8876400" cy="1349700"/>
          </a:xfrm>
          <a:prstGeom prst="rect">
            <a:avLst/>
          </a:prstGeom>
        </p:spPr>
        <p:txBody>
          <a:bodyPr wrap="square" lIns="91425" tIns="91425" rIns="91425" bIns="91425" anchor="t"/>
          <a:lstStyle/>
          <a:p>
            <a:pPr indent="0" algn="l">
              <a:lnSpc>
                <a:spcPct val="100000"/>
              </a:lnSpc>
              <a:spcBef>
                <a:spcPct val="0"/>
              </a:spcBef>
              <a:spcAft>
                <a:spcPct val="0"/>
              </a:spcAft>
            </a:pPr>
            <a:endParaRPr/>
          </a:p>
        </p:txBody>
      </p:sp>
      <p:sp>
        <p:nvSpPr>
          <p:cNvPr id="6" name="TextBox 5"/>
          <p:cNvSpPr txBox="1"/>
          <p:nvPr/>
        </p:nvSpPr>
        <p:spPr>
          <a:xfrm>
            <a:off x="1083888" y="2642437"/>
            <a:ext cx="8773200" cy="2775000"/>
          </a:xfrm>
          <a:prstGeom prst="rect">
            <a:avLst/>
          </a:prstGeom>
        </p:spPr>
        <p:txBody>
          <a:bodyPr wrap="square" lIns="91425" tIns="91425" rIns="91425" bIns="91425" anchor="t"/>
          <a:lstStyle/>
          <a:p>
            <a:pPr lvl="0" indent="-419100" algn="l">
              <a:lnSpc>
                <a:spcPct val="100000"/>
              </a:lnSpc>
              <a:spcBef>
                <a:spcPct val="0"/>
              </a:spcBef>
              <a:spcAft>
                <a:spcPct val="0"/>
              </a:spcAft>
              <a:buFont typeface="Arial"/>
              <a:buChar char="•"/>
            </a:pPr>
            <a:r>
              <a:rPr lang="en-US" sz="3000" b="0" i="0" u="none" dirty="0">
                <a:latin typeface="Calibri"/>
              </a:rPr>
              <a:t>Developed over time with practice</a:t>
            </a:r>
          </a:p>
          <a:p>
            <a:pPr lvl="0" indent="-419100" algn="l">
              <a:lnSpc>
                <a:spcPct val="100000"/>
              </a:lnSpc>
              <a:spcBef>
                <a:spcPct val="0"/>
              </a:spcBef>
              <a:spcAft>
                <a:spcPct val="0"/>
              </a:spcAft>
              <a:buFont typeface="Arial"/>
              <a:buChar char="•"/>
            </a:pPr>
            <a:r>
              <a:rPr lang="en-US" sz="3000" b="0" i="0" u="none" dirty="0">
                <a:latin typeface="Calibri"/>
              </a:rPr>
              <a:t>Two components: </a:t>
            </a:r>
            <a:endParaRPr lang="en-US" sz="3000" dirty="0">
              <a:latin typeface="Calibri"/>
            </a:endParaRPr>
          </a:p>
          <a:p>
            <a:pPr lvl="3" indent="-419100">
              <a:spcBef>
                <a:spcPct val="0"/>
              </a:spcBef>
              <a:spcAft>
                <a:spcPct val="0"/>
              </a:spcAft>
              <a:buFont typeface="Arial"/>
              <a:buChar char="•"/>
            </a:pPr>
            <a:r>
              <a:rPr lang="en-US" sz="3000" b="0" i="0" u="none" dirty="0">
                <a:latin typeface="Calibri"/>
              </a:rPr>
              <a:t>Self-regulation of attention/awareness</a:t>
            </a:r>
          </a:p>
          <a:p>
            <a:pPr lvl="3" indent="-419100">
              <a:spcBef>
                <a:spcPct val="0"/>
              </a:spcBef>
              <a:spcAft>
                <a:spcPct val="0"/>
              </a:spcAft>
              <a:buFont typeface="Arial"/>
              <a:buChar char="•"/>
            </a:pPr>
            <a:r>
              <a:rPr lang="en-US" sz="3000" b="0" i="0" u="none" dirty="0">
                <a:latin typeface="Calibri"/>
              </a:rPr>
              <a:t>Non-judgmental </a:t>
            </a:r>
          </a:p>
        </p:txBody>
      </p:sp>
      <p:sp>
        <p:nvSpPr>
          <p:cNvPr id="7" name="TextBox 6"/>
          <p:cNvSpPr txBox="1"/>
          <p:nvPr/>
        </p:nvSpPr>
        <p:spPr>
          <a:xfrm>
            <a:off x="0" y="6756400"/>
            <a:ext cx="12179299" cy="91440"/>
          </a:xfrm>
          <a:prstGeom prst="rect">
            <a:avLst/>
          </a:prstGeom>
        </p:spPr>
        <p:txBody>
          <a:bodyPr wrap="none" lIns="237877" tIns="0" rIns="237877" bIns="0" anchor="t"/>
          <a:lstStyle/>
          <a:p>
            <a:pPr algn="l"/>
            <a:r>
              <a:rPr lang="en-US" sz="600" b="1">
                <a:solidFill>
                  <a:srgbClr val="FFFFFF"/>
                </a:solidFill>
                <a:latin typeface="Calibri"/>
              </a:rPr>
              <a:t>cc: AlicePopkorn - https://www.flickr.com/photos/14111752@N07</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58247" y="2680883"/>
            <a:ext cx="7418254" cy="4177119"/>
          </a:xfrm>
          <a:prstGeom prst="rect">
            <a:avLst/>
          </a:prstGeom>
        </p:spPr>
      </p:pic>
      <p:pic>
        <p:nvPicPr>
          <p:cNvPr id="3" name="Picture 2"/>
          <p:cNvPicPr>
            <a:picLocks noChangeAspect="1"/>
          </p:cNvPicPr>
          <p:nvPr/>
        </p:nvPicPr>
        <p:blipFill>
          <a:blip r:embed="rId4"/>
          <a:stretch>
            <a:fillRect/>
          </a:stretch>
        </p:blipFill>
        <p:spPr>
          <a:xfrm>
            <a:off x="9526" y="469492"/>
            <a:ext cx="12179299" cy="804672"/>
          </a:xfrm>
          <a:prstGeom prst="rect">
            <a:avLst/>
          </a:prstGeom>
        </p:spPr>
      </p:pic>
      <p:sp>
        <p:nvSpPr>
          <p:cNvPr id="4" name="TextBox 3"/>
          <p:cNvSpPr txBox="1"/>
          <p:nvPr/>
        </p:nvSpPr>
        <p:spPr>
          <a:xfrm>
            <a:off x="0" y="5821680"/>
            <a:ext cx="12179299" cy="914400"/>
          </a:xfrm>
          <a:prstGeom prst="rect">
            <a:avLst/>
          </a:prstGeom>
        </p:spPr>
        <p:txBody>
          <a:bodyPr wrap="none" lIns="237877" tIns="0" rIns="237877" bIns="0" anchor="t"/>
          <a:lstStyle/>
          <a:p>
            <a:pPr algn="ctr"/>
            <a:endParaRPr/>
          </a:p>
        </p:txBody>
      </p:sp>
      <p:sp>
        <p:nvSpPr>
          <p:cNvPr id="5" name="TextBox 4"/>
          <p:cNvSpPr txBox="1"/>
          <p:nvPr/>
        </p:nvSpPr>
        <p:spPr>
          <a:xfrm>
            <a:off x="0" y="506068"/>
            <a:ext cx="12179299" cy="731520"/>
          </a:xfrm>
          <a:prstGeom prst="rect">
            <a:avLst/>
          </a:prstGeom>
        </p:spPr>
        <p:txBody>
          <a:bodyPr wrap="none" lIns="237877" tIns="0" rIns="237877" bIns="0" anchor="t"/>
          <a:lstStyle/>
          <a:p>
            <a:pPr algn="ctr"/>
            <a:r>
              <a:rPr lang="en-US" sz="4800" b="1" dirty="0">
                <a:solidFill>
                  <a:srgbClr val="FFFFFF"/>
                </a:solidFill>
                <a:effectLst>
                  <a:outerShdw blurRad="20000" dist="30000" dir="2700000">
                    <a:srgbClr val="000000">
                      <a:alpha val="80000"/>
                    </a:srgbClr>
                  </a:outerShdw>
                </a:effectLst>
                <a:latin typeface="Calibri"/>
              </a:rPr>
              <a:t>Mindfulness: Student scenarios</a:t>
            </a:r>
          </a:p>
        </p:txBody>
      </p:sp>
      <p:sp>
        <p:nvSpPr>
          <p:cNvPr id="6" name="TextBox 5"/>
          <p:cNvSpPr txBox="1"/>
          <p:nvPr/>
        </p:nvSpPr>
        <p:spPr>
          <a:xfrm>
            <a:off x="0" y="6756400"/>
            <a:ext cx="12179299" cy="91440"/>
          </a:xfrm>
          <a:prstGeom prst="rect">
            <a:avLst/>
          </a:prstGeom>
        </p:spPr>
        <p:txBody>
          <a:bodyPr wrap="none" lIns="237877" tIns="0" rIns="237877" bIns="0" anchor="t"/>
          <a:lstStyle/>
          <a:p>
            <a:pPr algn="l"/>
            <a:r>
              <a:rPr lang="en-US" sz="600" b="1" dirty="0">
                <a:solidFill>
                  <a:srgbClr val="FFFFFF"/>
                </a:solidFill>
                <a:latin typeface="Calibri"/>
              </a:rPr>
              <a:t>cc: RelaxingMusic - https://www.flickr.com/photos/83905817@N08</a:t>
            </a:r>
          </a:p>
        </p:txBody>
      </p:sp>
      <p:sp>
        <p:nvSpPr>
          <p:cNvPr id="7" name="TextBox 6"/>
          <p:cNvSpPr txBox="1"/>
          <p:nvPr/>
        </p:nvSpPr>
        <p:spPr>
          <a:xfrm>
            <a:off x="399825" y="1656576"/>
            <a:ext cx="4939033" cy="5478422"/>
          </a:xfrm>
          <a:prstGeom prst="rect">
            <a:avLst/>
          </a:prstGeom>
          <a:noFill/>
        </p:spPr>
        <p:txBody>
          <a:bodyPr wrap="square" rtlCol="0">
            <a:spAutoFit/>
          </a:bodyPr>
          <a:lstStyle/>
          <a:p>
            <a:r>
              <a:rPr lang="en-US" sz="3600" dirty="0"/>
              <a:t>Think of a challenging  situation with a student</a:t>
            </a:r>
          </a:p>
          <a:p>
            <a:endParaRPr lang="en-US" dirty="0"/>
          </a:p>
          <a:p>
            <a:pPr marL="514350" indent="-514350">
              <a:buFont typeface="+mj-lt"/>
              <a:buAutoNum type="arabicPeriod"/>
            </a:pPr>
            <a:r>
              <a:rPr lang="en-US" sz="3200" dirty="0"/>
              <a:t>What were you feeling?</a:t>
            </a:r>
          </a:p>
          <a:p>
            <a:pPr marL="514350" indent="-514350">
              <a:buFont typeface="+mj-lt"/>
              <a:buAutoNum type="arabicPeriod"/>
            </a:pPr>
            <a:r>
              <a:rPr lang="en-US" sz="3200" dirty="0"/>
              <a:t>What was your internal state (body awareness)? </a:t>
            </a:r>
          </a:p>
          <a:p>
            <a:pPr marL="514350" indent="-514350">
              <a:buFont typeface="+mj-lt"/>
              <a:buAutoNum type="arabicPeriod"/>
            </a:pPr>
            <a:r>
              <a:rPr lang="en-US" sz="3200" dirty="0"/>
              <a:t>What was your awareness of the environment?</a:t>
            </a:r>
          </a:p>
          <a:p>
            <a:pPr marL="514350" indent="-514350">
              <a:buFont typeface="+mj-lt"/>
              <a:buAutoNum type="arabicPeriod"/>
            </a:pPr>
            <a:r>
              <a:rPr lang="en-US" sz="3200" dirty="0"/>
              <a:t>How did you respond? </a:t>
            </a:r>
          </a:p>
          <a:p>
            <a:endParaRPr lang="en-US" dirty="0"/>
          </a:p>
          <a:p>
            <a:r>
              <a:rPr lang="en-US" dirty="0"/>
              <a:t> </a:t>
            </a:r>
          </a:p>
        </p:txBody>
      </p:sp>
    </p:spTree>
    <p:extLst>
      <p:ext uri="{BB962C8B-B14F-4D97-AF65-F5344CB8AC3E}">
        <p14:creationId xmlns:p14="http://schemas.microsoft.com/office/powerpoint/2010/main" val="1433078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79299" cy="6858000"/>
          </a:xfrm>
          <a:prstGeom prst="rect">
            <a:avLst/>
          </a:prstGeom>
        </p:spPr>
      </p:pic>
      <p:pic>
        <p:nvPicPr>
          <p:cNvPr id="3" name="Picture 2"/>
          <p:cNvPicPr>
            <a:picLocks noChangeAspect="1"/>
          </p:cNvPicPr>
          <p:nvPr/>
        </p:nvPicPr>
        <p:blipFill>
          <a:blip r:embed="rId4"/>
          <a:stretch>
            <a:fillRect/>
          </a:stretch>
        </p:blipFill>
        <p:spPr>
          <a:xfrm>
            <a:off x="0" y="0"/>
            <a:ext cx="12179299" cy="6858000"/>
          </a:xfrm>
          <a:prstGeom prst="rect">
            <a:avLst/>
          </a:prstGeom>
        </p:spPr>
      </p:pic>
      <p:sp>
        <p:nvSpPr>
          <p:cNvPr id="4" name="TextBox 3"/>
          <p:cNvSpPr txBox="1"/>
          <p:nvPr/>
        </p:nvSpPr>
        <p:spPr>
          <a:xfrm>
            <a:off x="0" y="475754"/>
            <a:ext cx="12179299" cy="762000"/>
          </a:xfrm>
          <a:prstGeom prst="rect">
            <a:avLst/>
          </a:prstGeom>
        </p:spPr>
        <p:txBody>
          <a:bodyPr wrap="none" lIns="237877" tIns="0" rIns="237877" bIns="0" anchor="t"/>
          <a:lstStyle/>
          <a:p>
            <a:pPr algn="ctr"/>
            <a:r>
              <a:rPr lang="en-US" sz="6600" b="1" dirty="0">
                <a:solidFill>
                  <a:srgbClr val="FFFFFF"/>
                </a:solidFill>
                <a:effectLst>
                  <a:outerShdw blurRad="20000" dist="30000" dir="2700000">
                    <a:srgbClr val="000000">
                      <a:alpha val="80000"/>
                    </a:srgbClr>
                  </a:outerShdw>
                </a:effectLst>
                <a:latin typeface="Calibri"/>
              </a:rPr>
              <a:t>What to do with known patterns</a:t>
            </a:r>
          </a:p>
        </p:txBody>
      </p:sp>
      <p:sp>
        <p:nvSpPr>
          <p:cNvPr id="5" name="TextBox 4"/>
          <p:cNvSpPr txBox="1"/>
          <p:nvPr/>
        </p:nvSpPr>
        <p:spPr>
          <a:xfrm>
            <a:off x="237877" y="1713508"/>
            <a:ext cx="11703546" cy="4314850"/>
          </a:xfrm>
          <a:prstGeom prst="rect">
            <a:avLst/>
          </a:prstGeom>
        </p:spPr>
        <p:txBody>
          <a:bodyPr wrap="square">
            <a:noAutofit/>
          </a:bodyPr>
          <a:lstStyle/>
          <a:p>
            <a:pPr marL="762000" indent="-713631" algn="l">
              <a:lnSpc>
                <a:spcPct val="160000"/>
              </a:lnSpc>
              <a:buFont typeface="Calibri"/>
              <a:buChar char="•"/>
            </a:pPr>
            <a:r>
              <a:rPr lang="en-US" sz="4800" b="0" dirty="0">
                <a:solidFill>
                  <a:srgbClr val="FFFFFF"/>
                </a:solidFill>
                <a:effectLst>
                  <a:outerShdw blurRad="20000" dist="30000" dir="2700000">
                    <a:srgbClr val="000000">
                      <a:alpha val="75000"/>
                    </a:srgbClr>
                  </a:outerShdw>
                </a:effectLst>
                <a:latin typeface="Calibri"/>
              </a:rPr>
              <a:t>Uncover the reason for response</a:t>
            </a:r>
          </a:p>
          <a:p>
            <a:pPr marL="762000" indent="-713631" algn="l">
              <a:lnSpc>
                <a:spcPct val="160000"/>
              </a:lnSpc>
              <a:buFont typeface="Calibri"/>
              <a:buChar char="•"/>
            </a:pPr>
            <a:r>
              <a:rPr lang="en-US" sz="4800" b="0" dirty="0">
                <a:solidFill>
                  <a:srgbClr val="FFFFFF"/>
                </a:solidFill>
                <a:effectLst>
                  <a:outerShdw blurRad="20000" dist="30000" dir="2700000">
                    <a:srgbClr val="000000">
                      <a:alpha val="75000"/>
                    </a:srgbClr>
                  </a:outerShdw>
                </a:effectLst>
                <a:latin typeface="Calibri"/>
              </a:rPr>
              <a:t>Plan ahead for response</a:t>
            </a:r>
          </a:p>
          <a:p>
            <a:pPr marL="762000" indent="-713631" algn="l">
              <a:lnSpc>
                <a:spcPct val="160000"/>
              </a:lnSpc>
              <a:buFont typeface="Calibri"/>
              <a:buChar char="•"/>
            </a:pPr>
            <a:r>
              <a:rPr lang="en-US" sz="4800" b="0" dirty="0">
                <a:solidFill>
                  <a:srgbClr val="FFFFFF"/>
                </a:solidFill>
                <a:effectLst>
                  <a:outerShdw blurRad="20000" dist="30000" dir="2700000">
                    <a:srgbClr val="000000">
                      <a:alpha val="75000"/>
                    </a:srgbClr>
                  </a:outerShdw>
                </a:effectLst>
                <a:latin typeface="Calibri"/>
              </a:rPr>
              <a:t>Create plan to debrief</a:t>
            </a:r>
          </a:p>
        </p:txBody>
      </p:sp>
      <p:sp>
        <p:nvSpPr>
          <p:cNvPr id="6" name="TextBox 5"/>
          <p:cNvSpPr txBox="1"/>
          <p:nvPr/>
        </p:nvSpPr>
        <p:spPr>
          <a:xfrm>
            <a:off x="0" y="6756400"/>
            <a:ext cx="12179299" cy="91440"/>
          </a:xfrm>
          <a:prstGeom prst="rect">
            <a:avLst/>
          </a:prstGeom>
        </p:spPr>
        <p:txBody>
          <a:bodyPr wrap="none" lIns="237877" tIns="0" rIns="237877" bIns="0" anchor="t"/>
          <a:lstStyle/>
          <a:p>
            <a:pPr algn="l"/>
            <a:r>
              <a:rPr lang="en-US" sz="600" b="1" dirty="0">
                <a:solidFill>
                  <a:srgbClr val="FFFFFF"/>
                </a:solidFill>
                <a:latin typeface="Calibri"/>
              </a:rPr>
              <a:t>cc: erink_photography - https://www.flickr.com/photos/49268016@N04</a:t>
            </a:r>
          </a:p>
        </p:txBody>
      </p:sp>
    </p:spTree>
    <p:extLst>
      <p:ext uri="{BB962C8B-B14F-4D97-AF65-F5344CB8AC3E}">
        <p14:creationId xmlns:p14="http://schemas.microsoft.com/office/powerpoint/2010/main" val="4082606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Stress and coping during stress</a:t>
            </a:r>
          </a:p>
        </p:txBody>
      </p:sp>
      <p:sp>
        <p:nvSpPr>
          <p:cNvPr id="3" name="Content Placeholder 2"/>
          <p:cNvSpPr>
            <a:spLocks noGrp="1"/>
          </p:cNvSpPr>
          <p:nvPr>
            <p:ph idx="1"/>
          </p:nvPr>
        </p:nvSpPr>
        <p:spPr/>
        <p:txBody>
          <a:bodyPr>
            <a:normAutofit fontScale="77500" lnSpcReduction="20000"/>
          </a:bodyPr>
          <a:lstStyle/>
          <a:p>
            <a:r>
              <a:rPr lang="en-US" dirty="0"/>
              <a:t>Develop proactive coping strategies when you feel your emotions rising</a:t>
            </a:r>
          </a:p>
          <a:p>
            <a:r>
              <a:rPr lang="en-US" dirty="0"/>
              <a:t>Map out your day and identify times or tasks that make you feel the most stressed and develop a plan to address</a:t>
            </a:r>
          </a:p>
          <a:p>
            <a:r>
              <a:rPr lang="en-US" dirty="0"/>
              <a:t>Establish coming home rituals to create clear boundary</a:t>
            </a:r>
          </a:p>
          <a:p>
            <a:pPr lvl="1"/>
            <a:r>
              <a:rPr lang="en-US" dirty="0"/>
              <a:t>Talk to colleague to process emotional day</a:t>
            </a:r>
          </a:p>
          <a:p>
            <a:pPr lvl="1"/>
            <a:r>
              <a:rPr lang="en-US" dirty="0"/>
              <a:t>Write about before you leave</a:t>
            </a:r>
          </a:p>
          <a:p>
            <a:pPr lvl="1"/>
            <a:r>
              <a:rPr lang="en-US" dirty="0"/>
              <a:t>Create to do list </a:t>
            </a:r>
          </a:p>
          <a:p>
            <a:pPr lvl="1"/>
            <a:r>
              <a:rPr lang="en-US" dirty="0"/>
              <a:t>Listen to audiobook or call friend on way home</a:t>
            </a:r>
          </a:p>
          <a:p>
            <a:pPr lvl="1"/>
            <a:r>
              <a:rPr lang="en-US" dirty="0"/>
              <a:t>Play uplifting music</a:t>
            </a:r>
          </a:p>
          <a:p>
            <a:pPr lvl="1"/>
            <a:r>
              <a:rPr lang="en-US" dirty="0"/>
              <a:t>Sit in silence to decompress</a:t>
            </a:r>
          </a:p>
          <a:p>
            <a:pPr marL="457063" lvl="1" indent="0">
              <a:buNone/>
            </a:pPr>
            <a:endParaRPr lang="en-US" dirty="0"/>
          </a:p>
          <a:p>
            <a:pPr lvl="1"/>
            <a:endParaRPr lang="en-US" dirty="0"/>
          </a:p>
          <a:p>
            <a:endParaRPr lang="en-US" dirty="0"/>
          </a:p>
        </p:txBody>
      </p:sp>
    </p:spTree>
    <p:extLst>
      <p:ext uri="{BB962C8B-B14F-4D97-AF65-F5344CB8AC3E}">
        <p14:creationId xmlns:p14="http://schemas.microsoft.com/office/powerpoint/2010/main" val="3139271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36361"/>
            <a:ext cx="11627193" cy="1325563"/>
          </a:xfrm>
        </p:spPr>
        <p:txBody>
          <a:bodyPr/>
          <a:lstStyle/>
          <a:p>
            <a:r>
              <a:rPr lang="en-US" dirty="0"/>
              <a:t>Wonder Woman Pose and Constructive Rest</a:t>
            </a:r>
          </a:p>
        </p:txBody>
      </p:sp>
      <p:sp>
        <p:nvSpPr>
          <p:cNvPr id="3" name="Content Placeholder 2"/>
          <p:cNvSpPr>
            <a:spLocks noGrp="1"/>
          </p:cNvSpPr>
          <p:nvPr>
            <p:ph idx="1"/>
          </p:nvPr>
        </p:nvSpPr>
        <p:spPr>
          <a:xfrm>
            <a:off x="227444" y="1812352"/>
            <a:ext cx="7770047" cy="4351338"/>
          </a:xfrm>
        </p:spPr>
        <p:txBody>
          <a:bodyPr>
            <a:normAutofit/>
          </a:bodyPr>
          <a:lstStyle/>
          <a:p>
            <a:r>
              <a:rPr lang="en-US" dirty="0"/>
              <a:t>Guided practice activity – 2 min</a:t>
            </a:r>
          </a:p>
          <a:p>
            <a:pPr lvl="1"/>
            <a:r>
              <a:rPr lang="en-US" dirty="0">
                <a:hlinkClick r:id="rId3"/>
              </a:rPr>
              <a:t>https://imogenragone.com/boost-your-wonder-woman-with-the-alexander-technique/</a:t>
            </a:r>
            <a:endParaRPr lang="en-US" dirty="0"/>
          </a:p>
          <a:p>
            <a:pPr marL="0" indent="0">
              <a:buNone/>
            </a:pPr>
            <a:r>
              <a:rPr lang="en-US" dirty="0"/>
              <a:t>	</a:t>
            </a:r>
          </a:p>
          <a:p>
            <a:r>
              <a:rPr lang="en-US" dirty="0"/>
              <a:t>Constructive Rest &amp; Alexander Technique</a:t>
            </a:r>
          </a:p>
          <a:p>
            <a:pPr lvl="1"/>
            <a:r>
              <a:rPr lang="en-US" dirty="0">
                <a:hlinkClick r:id="rId4"/>
              </a:rPr>
              <a:t>https://sound-direction.com/constructive-rest/</a:t>
            </a:r>
            <a:endParaRPr lang="en-US" dirty="0"/>
          </a:p>
          <a:p>
            <a:pPr marL="0" indent="0">
              <a:buNone/>
            </a:pPr>
            <a:endParaRPr lang="en-US" dirty="0"/>
          </a:p>
        </p:txBody>
      </p:sp>
      <p:pic>
        <p:nvPicPr>
          <p:cNvPr id="5" name="Picture 4" descr="Lie-Down-Drawing-1024x34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0738" y="4833651"/>
            <a:ext cx="5973877" cy="2024351"/>
          </a:xfrm>
          <a:prstGeom prst="rect">
            <a:avLst/>
          </a:prstGeom>
        </p:spPr>
      </p:pic>
      <p:pic>
        <p:nvPicPr>
          <p:cNvPr id="4" name="Picture 3" descr="Wonderwoma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8748" y="1812354"/>
            <a:ext cx="2029151" cy="3607381"/>
          </a:xfrm>
          <a:prstGeom prst="rect">
            <a:avLst/>
          </a:prstGeom>
        </p:spPr>
      </p:pic>
    </p:spTree>
    <p:extLst>
      <p:ext uri="{BB962C8B-B14F-4D97-AF65-F5344CB8AC3E}">
        <p14:creationId xmlns:p14="http://schemas.microsoft.com/office/powerpoint/2010/main" val="3209792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21873"/>
            <a:ext cx="12179299" cy="1216218"/>
          </a:xfrm>
          <a:prstGeom prst="rect">
            <a:avLst/>
          </a:prstGeom>
          <a:solidFill>
            <a:schemeClr val="accent1">
              <a:lumMod val="75000"/>
            </a:schemeClr>
          </a:solidFill>
        </p:spPr>
      </p:pic>
      <p:sp>
        <p:nvSpPr>
          <p:cNvPr id="4" name="TextBox 3"/>
          <p:cNvSpPr txBox="1"/>
          <p:nvPr/>
        </p:nvSpPr>
        <p:spPr>
          <a:xfrm>
            <a:off x="9526" y="1018219"/>
            <a:ext cx="12179299" cy="670560"/>
          </a:xfrm>
          <a:prstGeom prst="rect">
            <a:avLst/>
          </a:prstGeom>
        </p:spPr>
        <p:txBody>
          <a:bodyPr wrap="none" lIns="237877" tIns="0" rIns="237877" bIns="0" anchor="t"/>
          <a:lstStyle/>
          <a:p>
            <a:pPr algn="ctr"/>
            <a:r>
              <a:rPr lang="en-US" sz="5400" b="1" dirty="0">
                <a:solidFill>
                  <a:srgbClr val="FFFFFF"/>
                </a:solidFill>
                <a:effectLst>
                  <a:outerShdw blurRad="20000" dist="30000" dir="2700000">
                    <a:srgbClr val="000000">
                      <a:alpha val="80000"/>
                    </a:srgbClr>
                  </a:outerShdw>
                </a:effectLst>
                <a:latin typeface="Calibri"/>
              </a:rPr>
              <a:t>ACTIVITY: Create a self-care action plan</a:t>
            </a:r>
          </a:p>
        </p:txBody>
      </p:sp>
      <p:sp>
        <p:nvSpPr>
          <p:cNvPr id="5" name="TextBox 4"/>
          <p:cNvSpPr txBox="1"/>
          <p:nvPr/>
        </p:nvSpPr>
        <p:spPr>
          <a:xfrm>
            <a:off x="-1404257" y="6704109"/>
            <a:ext cx="12179299" cy="426720"/>
          </a:xfrm>
          <a:prstGeom prst="rect">
            <a:avLst/>
          </a:prstGeom>
        </p:spPr>
        <p:txBody>
          <a:bodyPr wrap="none" lIns="237877" tIns="0" rIns="237877" bIns="0" anchor="t"/>
          <a:lstStyle/>
          <a:p>
            <a:pPr algn="ctr"/>
            <a:r>
              <a:rPr lang="en-US" sz="1100" b="0" dirty="0">
                <a:solidFill>
                  <a:srgbClr val="FFFFFF"/>
                </a:solidFill>
                <a:effectLst>
                  <a:outerShdw blurRad="20000" dist="30000" dir="2700000">
                    <a:srgbClr val="000000">
                      <a:alpha val="75000"/>
                    </a:srgbClr>
                  </a:outerShdw>
                </a:effectLst>
                <a:latin typeface="Calibri"/>
              </a:rPr>
              <a:t>cc: Tatiana12 - https://www.flickr.com/photos/98826299@N00</a:t>
            </a:r>
          </a:p>
        </p:txBody>
      </p:sp>
      <p:sp>
        <p:nvSpPr>
          <p:cNvPr id="6" name="TextBox 5"/>
          <p:cNvSpPr txBox="1"/>
          <p:nvPr/>
        </p:nvSpPr>
        <p:spPr>
          <a:xfrm>
            <a:off x="0" y="6756400"/>
            <a:ext cx="12179299" cy="91440"/>
          </a:xfrm>
          <a:prstGeom prst="rect">
            <a:avLst/>
          </a:prstGeom>
        </p:spPr>
        <p:txBody>
          <a:bodyPr wrap="none" lIns="237877" tIns="0" rIns="237877" bIns="0" anchor="t"/>
          <a:lstStyle/>
          <a:p>
            <a:pPr algn="l"/>
            <a:r>
              <a:rPr lang="en-US" sz="600" b="1" dirty="0">
                <a:solidFill>
                  <a:srgbClr val="FFFFFF"/>
                </a:solidFill>
                <a:latin typeface="Calibri"/>
              </a:rPr>
              <a:t>cc: incurable_hippie - https://www.flickr.com/photos/49503155381@N01</a:t>
            </a:r>
          </a:p>
        </p:txBody>
      </p:sp>
      <p:pic>
        <p:nvPicPr>
          <p:cNvPr id="7" name="Picture 6" descr="choose-your-college-degree-then-take-massive-ac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820" y="3118441"/>
            <a:ext cx="4826000" cy="3302000"/>
          </a:xfrm>
          <a:prstGeom prst="rect">
            <a:avLst/>
          </a:prstGeom>
        </p:spPr>
      </p:pic>
    </p:spTree>
    <p:extLst>
      <p:ext uri="{BB962C8B-B14F-4D97-AF65-F5344CB8AC3E}">
        <p14:creationId xmlns:p14="http://schemas.microsoft.com/office/powerpoint/2010/main" val="4045851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459" y="916468"/>
            <a:ext cx="10969943" cy="1261036"/>
          </a:xfrm>
        </p:spPr>
        <p:txBody>
          <a:bodyPr>
            <a:normAutofit fontScale="90000"/>
          </a:bodyPr>
          <a:lstStyle/>
          <a:p>
            <a:r>
              <a:rPr lang="en-US" dirty="0"/>
              <a:t>Keep your plan alive: Wellness-accountability buddy</a:t>
            </a:r>
          </a:p>
        </p:txBody>
      </p:sp>
      <p:sp>
        <p:nvSpPr>
          <p:cNvPr id="3" name="Content Placeholder 2"/>
          <p:cNvSpPr>
            <a:spLocks noGrp="1"/>
          </p:cNvSpPr>
          <p:nvPr>
            <p:ph idx="1"/>
          </p:nvPr>
        </p:nvSpPr>
        <p:spPr>
          <a:xfrm>
            <a:off x="655936" y="2057470"/>
            <a:ext cx="8271090" cy="3479761"/>
          </a:xfrm>
        </p:spPr>
        <p:txBody>
          <a:bodyPr/>
          <a:lstStyle/>
          <a:p>
            <a:r>
              <a:rPr lang="en-US" dirty="0"/>
              <a:t>Finding a peer or a group who agree(s)to support you and encourage you to keep you wellness goals</a:t>
            </a:r>
          </a:p>
          <a:p>
            <a:r>
              <a:rPr lang="en-US" dirty="0"/>
              <a:t>Using a PLC as a time to check in with each other </a:t>
            </a:r>
          </a:p>
        </p:txBody>
      </p:sp>
      <p:pic>
        <p:nvPicPr>
          <p:cNvPr id="4" name="Picture 3" descr="7669-friends diverse_edited.630w.t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4713" y="4657431"/>
            <a:ext cx="4200041" cy="2086687"/>
          </a:xfrm>
          <a:prstGeom prst="rect">
            <a:avLst/>
          </a:prstGeom>
        </p:spPr>
      </p:pic>
      <p:pic>
        <p:nvPicPr>
          <p:cNvPr id="6" name="Picture 5">
            <a:extLst>
              <a:ext uri="{FF2B5EF4-FFF2-40B4-BE49-F238E27FC236}">
                <a16:creationId xmlns="" xmlns:a16="http://schemas.microsoft.com/office/drawing/2014/main" id="{DCDC4F6E-E0D2-9E4C-805F-286F535935AD}"/>
              </a:ext>
            </a:extLst>
          </p:cNvPr>
          <p:cNvPicPr>
            <a:picLocks noChangeAspect="1"/>
          </p:cNvPicPr>
          <p:nvPr/>
        </p:nvPicPr>
        <p:blipFill>
          <a:blip r:embed="rId4"/>
          <a:stretch>
            <a:fillRect/>
          </a:stretch>
        </p:blipFill>
        <p:spPr>
          <a:xfrm>
            <a:off x="9128502" y="2177506"/>
            <a:ext cx="2453898" cy="3680847"/>
          </a:xfrm>
          <a:prstGeom prst="rect">
            <a:avLst/>
          </a:prstGeom>
        </p:spPr>
      </p:pic>
    </p:spTree>
    <p:extLst>
      <p:ext uri="{BB962C8B-B14F-4D97-AF65-F5344CB8AC3E}">
        <p14:creationId xmlns:p14="http://schemas.microsoft.com/office/powerpoint/2010/main" val="1503664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62F13D-507E-3344-BAD9-B8ABBBFE445F}"/>
              </a:ext>
            </a:extLst>
          </p:cNvPr>
          <p:cNvSpPr>
            <a:spLocks noGrp="1"/>
          </p:cNvSpPr>
          <p:nvPr>
            <p:ph type="title"/>
          </p:nvPr>
        </p:nvSpPr>
        <p:spPr/>
        <p:txBody>
          <a:bodyPr/>
          <a:lstStyle/>
          <a:p>
            <a:r>
              <a:rPr lang="en-US" dirty="0"/>
              <a:t>Creating a System of Care for Educators</a:t>
            </a:r>
          </a:p>
        </p:txBody>
      </p:sp>
      <p:sp>
        <p:nvSpPr>
          <p:cNvPr id="3" name="Content Placeholder 2">
            <a:extLst>
              <a:ext uri="{FF2B5EF4-FFF2-40B4-BE49-F238E27FC236}">
                <a16:creationId xmlns="" xmlns:a16="http://schemas.microsoft.com/office/drawing/2014/main" id="{AE5DF92D-2A05-754F-ACCC-76F72141E5B6}"/>
              </a:ext>
            </a:extLst>
          </p:cNvPr>
          <p:cNvSpPr>
            <a:spLocks noGrp="1"/>
          </p:cNvSpPr>
          <p:nvPr>
            <p:ph idx="1"/>
          </p:nvPr>
        </p:nvSpPr>
        <p:spPr/>
        <p:txBody>
          <a:bodyPr/>
          <a:lstStyle/>
          <a:p>
            <a:r>
              <a:rPr lang="en-US" dirty="0"/>
              <a:t>Apply PBIS concepts to the adults the building </a:t>
            </a:r>
          </a:p>
          <a:p>
            <a:pPr lvl="1"/>
            <a:r>
              <a:rPr lang="en-US" dirty="0"/>
              <a:t>Create clear expectations</a:t>
            </a:r>
          </a:p>
          <a:p>
            <a:pPr lvl="1"/>
            <a:r>
              <a:rPr lang="en-US" dirty="0"/>
              <a:t>Provide high rates of positive attention</a:t>
            </a:r>
          </a:p>
          <a:p>
            <a:pPr lvl="1"/>
            <a:r>
              <a:rPr lang="en-US" dirty="0"/>
              <a:t>Support positive relationships</a:t>
            </a:r>
          </a:p>
        </p:txBody>
      </p:sp>
    </p:spTree>
    <p:extLst>
      <p:ext uri="{BB962C8B-B14F-4D97-AF65-F5344CB8AC3E}">
        <p14:creationId xmlns:p14="http://schemas.microsoft.com/office/powerpoint/2010/main" val="1271837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6074D9-FA00-5A4E-9F00-4B494557248C}"/>
              </a:ext>
            </a:extLst>
          </p:cNvPr>
          <p:cNvSpPr>
            <a:spLocks noGrp="1"/>
          </p:cNvSpPr>
          <p:nvPr>
            <p:ph type="title"/>
          </p:nvPr>
        </p:nvSpPr>
        <p:spPr>
          <a:xfrm>
            <a:off x="609441" y="1276195"/>
            <a:ext cx="10969943" cy="1261036"/>
          </a:xfrm>
        </p:spPr>
        <p:txBody>
          <a:bodyPr>
            <a:normAutofit fontScale="90000"/>
          </a:bodyPr>
          <a:lstStyle/>
          <a:p>
            <a:r>
              <a:rPr lang="en-US" b="1" dirty="0"/>
              <a:t>MetLife Survey of the American Teacher</a:t>
            </a:r>
            <a:r>
              <a:rPr lang="en-US" dirty="0"/>
              <a:t/>
            </a:r>
            <a:br>
              <a:rPr lang="en-US" dirty="0"/>
            </a:br>
            <a:r>
              <a:rPr lang="en-US" sz="4000" i="1" dirty="0"/>
              <a:t>Survey of 1,000 K-12 public school teachers in 2012 </a:t>
            </a:r>
            <a:r>
              <a:rPr lang="en-US" dirty="0"/>
              <a:t/>
            </a:r>
            <a:br>
              <a:rPr lang="en-US" dirty="0"/>
            </a:br>
            <a:endParaRPr lang="en-US" dirty="0"/>
          </a:p>
        </p:txBody>
      </p:sp>
      <p:sp>
        <p:nvSpPr>
          <p:cNvPr id="3" name="Content Placeholder 2">
            <a:extLst>
              <a:ext uri="{FF2B5EF4-FFF2-40B4-BE49-F238E27FC236}">
                <a16:creationId xmlns="" xmlns:a16="http://schemas.microsoft.com/office/drawing/2014/main" id="{D0E096C8-B8A7-FF40-8B23-43432648D959}"/>
              </a:ext>
            </a:extLst>
          </p:cNvPr>
          <p:cNvSpPr>
            <a:spLocks noGrp="1"/>
          </p:cNvSpPr>
          <p:nvPr>
            <p:ph idx="1"/>
          </p:nvPr>
        </p:nvSpPr>
        <p:spPr/>
        <p:txBody>
          <a:bodyPr>
            <a:normAutofit fontScale="92500" lnSpcReduction="20000"/>
          </a:bodyPr>
          <a:lstStyle/>
          <a:p>
            <a:r>
              <a:rPr lang="en-US" dirty="0"/>
              <a:t>About half (51%) of teachers reported being under great stress several days a week or more.  </a:t>
            </a:r>
          </a:p>
          <a:p>
            <a:r>
              <a:rPr lang="en-US" dirty="0"/>
              <a:t>This was an increase of 15 percentage points over the 36% of teachers reporting this in 1985.</a:t>
            </a:r>
          </a:p>
          <a:p>
            <a:r>
              <a:rPr lang="en-US" dirty="0"/>
              <a:t>27% reported being under great stress almost every day</a:t>
            </a:r>
          </a:p>
          <a:p>
            <a:endParaRPr lang="en-US" dirty="0"/>
          </a:p>
          <a:p>
            <a:r>
              <a:rPr lang="en-US" dirty="0"/>
              <a:t>Half of principals (48%) also reported being under great stress several days a week or more</a:t>
            </a:r>
          </a:p>
          <a:p>
            <a:endParaRPr lang="en-US" dirty="0"/>
          </a:p>
        </p:txBody>
      </p:sp>
    </p:spTree>
    <p:extLst>
      <p:ext uri="{BB962C8B-B14F-4D97-AF65-F5344CB8AC3E}">
        <p14:creationId xmlns:p14="http://schemas.microsoft.com/office/powerpoint/2010/main" val="2699193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133468-814A-2244-93FF-6178BA897574}"/>
              </a:ext>
            </a:extLst>
          </p:cNvPr>
          <p:cNvSpPr>
            <a:spLocks noGrp="1"/>
          </p:cNvSpPr>
          <p:nvPr>
            <p:ph type="title"/>
          </p:nvPr>
        </p:nvSpPr>
        <p:spPr>
          <a:xfrm>
            <a:off x="609441" y="860719"/>
            <a:ext cx="10969943" cy="1261036"/>
          </a:xfrm>
        </p:spPr>
        <p:txBody>
          <a:bodyPr/>
          <a:lstStyle/>
          <a:p>
            <a:r>
              <a:rPr lang="en-US" dirty="0"/>
              <a:t>Resources</a:t>
            </a:r>
          </a:p>
        </p:txBody>
      </p:sp>
      <p:sp>
        <p:nvSpPr>
          <p:cNvPr id="3" name="Content Placeholder 2">
            <a:extLst>
              <a:ext uri="{FF2B5EF4-FFF2-40B4-BE49-F238E27FC236}">
                <a16:creationId xmlns="" xmlns:a16="http://schemas.microsoft.com/office/drawing/2014/main" id="{6B87356F-6058-4741-A51A-7E8A7CE60D3C}"/>
              </a:ext>
            </a:extLst>
          </p:cNvPr>
          <p:cNvSpPr>
            <a:spLocks noGrp="1"/>
          </p:cNvSpPr>
          <p:nvPr>
            <p:ph idx="1"/>
          </p:nvPr>
        </p:nvSpPr>
        <p:spPr>
          <a:xfrm>
            <a:off x="609440" y="2121757"/>
            <a:ext cx="10969943" cy="3479761"/>
          </a:xfrm>
        </p:spPr>
        <p:txBody>
          <a:bodyPr/>
          <a:lstStyle/>
          <a:p>
            <a:pPr marL="0" indent="0">
              <a:buNone/>
            </a:pPr>
            <a:r>
              <a:rPr lang="en-US" dirty="0"/>
              <a:t>Article on Developing Your Self-Care Plan </a:t>
            </a:r>
          </a:p>
          <a:p>
            <a:r>
              <a:rPr lang="en-US" u="sng" dirty="0">
                <a:hlinkClick r:id="rId2"/>
              </a:rPr>
              <a:t>https://socialwork.buffalo.edu/resources/self-care-starter-kit/developing-your-self-care-plan .html</a:t>
            </a:r>
            <a:endParaRPr lang="en-US" dirty="0"/>
          </a:p>
          <a:p>
            <a:pPr marL="0" indent="0">
              <a:buNone/>
            </a:pPr>
            <a:endParaRPr lang="en-US" dirty="0"/>
          </a:p>
          <a:p>
            <a:pPr marL="0" indent="0">
              <a:buNone/>
            </a:pPr>
            <a:r>
              <a:rPr lang="en-US" dirty="0"/>
              <a:t>Stress Management for Teachers</a:t>
            </a:r>
          </a:p>
        </p:txBody>
      </p:sp>
      <p:pic>
        <p:nvPicPr>
          <p:cNvPr id="5" name="Picture 4">
            <a:extLst>
              <a:ext uri="{FF2B5EF4-FFF2-40B4-BE49-F238E27FC236}">
                <a16:creationId xmlns="" xmlns:a16="http://schemas.microsoft.com/office/drawing/2014/main" id="{88408693-F660-2F47-8ADB-16A11F12CE25}"/>
              </a:ext>
            </a:extLst>
          </p:cNvPr>
          <p:cNvPicPr>
            <a:picLocks noChangeAspect="1"/>
          </p:cNvPicPr>
          <p:nvPr/>
        </p:nvPicPr>
        <p:blipFill>
          <a:blip r:embed="rId3"/>
          <a:stretch>
            <a:fillRect/>
          </a:stretch>
        </p:blipFill>
        <p:spPr>
          <a:xfrm>
            <a:off x="8677708" y="3584864"/>
            <a:ext cx="2425700" cy="3162300"/>
          </a:xfrm>
          <a:prstGeom prst="rect">
            <a:avLst/>
          </a:prstGeom>
        </p:spPr>
      </p:pic>
    </p:spTree>
    <p:extLst>
      <p:ext uri="{BB962C8B-B14F-4D97-AF65-F5344CB8AC3E}">
        <p14:creationId xmlns:p14="http://schemas.microsoft.com/office/powerpoint/2010/main" val="3276293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162" y="1628542"/>
            <a:ext cx="10360501" cy="1134325"/>
          </a:xfrm>
        </p:spPr>
        <p:txBody>
          <a:bodyPr>
            <a:noAutofit/>
          </a:bodyPr>
          <a:lstStyle/>
          <a:p>
            <a:r>
              <a:rPr lang="en-US" sz="5400" b="1" dirty="0">
                <a:solidFill>
                  <a:srgbClr val="1F497D"/>
                </a:solidFill>
              </a:rPr>
              <a:t>Thank you!</a:t>
            </a:r>
            <a:br>
              <a:rPr lang="en-US" sz="5400" b="1" dirty="0">
                <a:solidFill>
                  <a:srgbClr val="1F497D"/>
                </a:solidFill>
              </a:rPr>
            </a:br>
            <a:endParaRPr lang="en-US" sz="5400" b="1" dirty="0">
              <a:solidFill>
                <a:srgbClr val="1F497D"/>
              </a:solidFill>
              <a:latin typeface="Calibri"/>
              <a:cs typeface="Calibri"/>
            </a:endParaRPr>
          </a:p>
        </p:txBody>
      </p:sp>
      <p:sp>
        <p:nvSpPr>
          <p:cNvPr id="3" name="Subtitle 2"/>
          <p:cNvSpPr>
            <a:spLocks noGrp="1"/>
          </p:cNvSpPr>
          <p:nvPr>
            <p:ph type="subTitle" idx="1"/>
          </p:nvPr>
        </p:nvSpPr>
        <p:spPr>
          <a:xfrm>
            <a:off x="1414218" y="2486043"/>
            <a:ext cx="9797940" cy="1752600"/>
          </a:xfrm>
        </p:spPr>
        <p:txBody>
          <a:bodyPr>
            <a:normAutofit/>
          </a:bodyPr>
          <a:lstStyle/>
          <a:p>
            <a:pPr lvl="0"/>
            <a:r>
              <a:rPr lang="en-US" sz="2800" dirty="0" smtClean="0">
                <a:solidFill>
                  <a:srgbClr val="1F497D"/>
                </a:solidFill>
                <a:latin typeface="Calibri"/>
                <a:cs typeface="Calibri"/>
              </a:rPr>
              <a:t>Debby Boyer:  </a:t>
            </a:r>
            <a:r>
              <a:rPr lang="en-US" sz="2800" dirty="0">
                <a:solidFill>
                  <a:srgbClr val="1F497D"/>
                </a:solidFill>
                <a:latin typeface="Calibri"/>
                <a:cs typeface="Calibri"/>
                <a:hlinkClick r:id="rId3"/>
              </a:rPr>
              <a:t>dboyer@udel.edu</a:t>
            </a:r>
            <a:r>
              <a:rPr lang="en-US" sz="2800" dirty="0">
                <a:solidFill>
                  <a:srgbClr val="1F497D"/>
                </a:solidFill>
                <a:latin typeface="Calibri"/>
                <a:cs typeface="Calibri"/>
              </a:rPr>
              <a:t> </a:t>
            </a:r>
          </a:p>
          <a:p>
            <a:pPr lvl="0"/>
            <a:endParaRPr lang="en-US" sz="2800" dirty="0" smtClean="0">
              <a:solidFill>
                <a:srgbClr val="1F497D"/>
              </a:solidFill>
              <a:latin typeface="Calibri"/>
              <a:cs typeface="Calibri"/>
            </a:endParaRPr>
          </a:p>
          <a:p>
            <a:pPr lvl="0"/>
            <a:r>
              <a:rPr lang="en-US" sz="2800" dirty="0" err="1" smtClean="0">
                <a:solidFill>
                  <a:srgbClr val="1F497D"/>
                </a:solidFill>
                <a:latin typeface="Calibri"/>
                <a:cs typeface="Calibri"/>
              </a:rPr>
              <a:t>Delawarepbs.org</a:t>
            </a:r>
            <a:endParaRPr lang="en-US" sz="2800" dirty="0">
              <a:solidFill>
                <a:srgbClr val="1F497D"/>
              </a:solidFill>
              <a:latin typeface="Calibri"/>
              <a:cs typeface="Calibri"/>
            </a:endParaRPr>
          </a:p>
          <a:p>
            <a:pPr lvl="0"/>
            <a:endParaRPr lang="en-US" sz="2800" dirty="0">
              <a:solidFill>
                <a:srgbClr val="1F497D"/>
              </a:solidFill>
              <a:latin typeface="Calibri"/>
              <a:cs typeface="Calibri"/>
            </a:endParaRPr>
          </a:p>
        </p:txBody>
      </p:sp>
      <p:sp>
        <p:nvSpPr>
          <p:cNvPr id="5" name="Title 1"/>
          <p:cNvSpPr txBox="1">
            <a:spLocks/>
          </p:cNvSpPr>
          <p:nvPr/>
        </p:nvSpPr>
        <p:spPr>
          <a:xfrm>
            <a:off x="914162" y="2130426"/>
            <a:ext cx="10360501" cy="147002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schemeClr val="bg1"/>
              </a:solidFill>
              <a:effectLst/>
              <a:uLnTx/>
              <a:uFillTx/>
              <a:latin typeface="Trebuchet MS"/>
              <a:ea typeface="+mj-ea"/>
              <a:cs typeface="Trebuchet MS"/>
            </a:endParaRPr>
          </a:p>
        </p:txBody>
      </p:sp>
      <p:sp>
        <p:nvSpPr>
          <p:cNvPr id="6" name="Subtitle 2"/>
          <p:cNvSpPr txBox="1">
            <a:spLocks/>
          </p:cNvSpPr>
          <p:nvPr/>
        </p:nvSpPr>
        <p:spPr>
          <a:xfrm>
            <a:off x="1828324" y="3886200"/>
            <a:ext cx="8532178" cy="1752600"/>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chemeClr val="tx2">
                  <a:lumMod val="20000"/>
                  <a:lumOff val="80000"/>
                </a:schemeClr>
              </a:solidFill>
              <a:effectLst/>
              <a:uLnTx/>
              <a:uFillTx/>
              <a:latin typeface="Trebuchet MS"/>
              <a:ea typeface="+mn-ea"/>
              <a:cs typeface="Trebuchet MS"/>
            </a:endParaRPr>
          </a:p>
        </p:txBody>
      </p:sp>
      <p:pic>
        <p:nvPicPr>
          <p:cNvPr id="9" name="Picture 2" descr="http://wh1.oet.udel.edu/pbs/wp-content/uploads/2011/06/Triangle-Update-2.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4049" y="4624476"/>
            <a:ext cx="2652298" cy="1905127"/>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85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5392" y="1016431"/>
            <a:ext cx="9601200" cy="1143000"/>
          </a:xfrm>
          <a:prstGeom prst="rect">
            <a:avLst/>
          </a:prstGeom>
        </p:spPr>
        <p:txBody>
          <a:bodyPr wrap="square" lIns="91425" tIns="45700" rIns="91425" bIns="45700" anchor="b"/>
          <a:lstStyle/>
          <a:p>
            <a:pPr indent="0" algn="l">
              <a:lnSpc>
                <a:spcPct val="90000"/>
              </a:lnSpc>
              <a:spcBef>
                <a:spcPct val="0"/>
              </a:spcBef>
              <a:spcAft>
                <a:spcPct val="0"/>
              </a:spcAft>
            </a:pPr>
            <a:r>
              <a:rPr lang="en-US" sz="4800" b="0" i="0" u="none" dirty="0">
                <a:solidFill>
                  <a:schemeClr val="tx2"/>
                </a:solidFill>
                <a:latin typeface="Calibri"/>
              </a:rPr>
              <a:t>Self-Care: Importance for Educators</a:t>
            </a:r>
          </a:p>
        </p:txBody>
      </p:sp>
      <p:sp>
        <p:nvSpPr>
          <p:cNvPr id="5" name="TextBox 4"/>
          <p:cNvSpPr txBox="1"/>
          <p:nvPr/>
        </p:nvSpPr>
        <p:spPr>
          <a:xfrm>
            <a:off x="1293813" y="2362200"/>
            <a:ext cx="9601200" cy="4495800"/>
          </a:xfrm>
          <a:prstGeom prst="rect">
            <a:avLst/>
          </a:prstGeom>
        </p:spPr>
        <p:txBody>
          <a:bodyPr wrap="square" lIns="91425" tIns="91425" rIns="91425" bIns="91425" anchor="t"/>
          <a:lstStyle/>
          <a:p>
            <a:pPr lvl="0" indent="-419100" algn="l">
              <a:lnSpc>
                <a:spcPct val="150000"/>
              </a:lnSpc>
              <a:spcBef>
                <a:spcPct val="0"/>
              </a:spcBef>
              <a:spcAft>
                <a:spcPct val="0"/>
              </a:spcAft>
              <a:buFont typeface="Arial"/>
              <a:buChar char="•"/>
            </a:pPr>
            <a:r>
              <a:rPr lang="en-US" sz="3000" b="0" i="0" u="none" dirty="0">
                <a:solidFill>
                  <a:schemeClr val="tx2"/>
                </a:solidFill>
                <a:latin typeface="Calibri"/>
              </a:rPr>
              <a:t>Improves educator well being, which influences: </a:t>
            </a:r>
            <a:endParaRPr lang="en-US" sz="3000" dirty="0">
              <a:solidFill>
                <a:schemeClr val="tx2"/>
              </a:solidFill>
              <a:latin typeface="Calibri"/>
            </a:endParaRPr>
          </a:p>
          <a:p>
            <a:pPr lvl="1" indent="-419100">
              <a:lnSpc>
                <a:spcPct val="150000"/>
              </a:lnSpc>
              <a:spcBef>
                <a:spcPct val="0"/>
              </a:spcBef>
              <a:spcAft>
                <a:spcPct val="0"/>
              </a:spcAft>
              <a:buFont typeface="Arial"/>
              <a:buChar char="•"/>
            </a:pPr>
            <a:r>
              <a:rPr lang="en-US" sz="3000" b="0" i="0" u="none" dirty="0">
                <a:solidFill>
                  <a:schemeClr val="tx2"/>
                </a:solidFill>
                <a:latin typeface="Calibri"/>
              </a:rPr>
              <a:t>educator burnout </a:t>
            </a:r>
          </a:p>
          <a:p>
            <a:pPr lvl="1" indent="-419100">
              <a:lnSpc>
                <a:spcPct val="150000"/>
              </a:lnSpc>
              <a:spcBef>
                <a:spcPct val="0"/>
              </a:spcBef>
              <a:spcAft>
                <a:spcPct val="0"/>
              </a:spcAft>
              <a:buFont typeface="Arial"/>
              <a:buChar char="•"/>
            </a:pPr>
            <a:r>
              <a:rPr lang="en-US" sz="3000" b="0" i="0" u="none" dirty="0">
                <a:solidFill>
                  <a:schemeClr val="tx2"/>
                </a:solidFill>
                <a:latin typeface="Calibri"/>
              </a:rPr>
              <a:t>educator retention</a:t>
            </a:r>
          </a:p>
          <a:p>
            <a:pPr lvl="1" indent="-419100">
              <a:lnSpc>
                <a:spcPct val="150000"/>
              </a:lnSpc>
              <a:spcBef>
                <a:spcPct val="0"/>
              </a:spcBef>
              <a:spcAft>
                <a:spcPct val="0"/>
              </a:spcAft>
              <a:buFont typeface="Arial"/>
              <a:buChar char="•"/>
            </a:pPr>
            <a:r>
              <a:rPr lang="en-US" sz="3000" b="0" i="0" u="none" dirty="0">
                <a:solidFill>
                  <a:schemeClr val="tx2"/>
                </a:solidFill>
                <a:latin typeface="Calibri"/>
              </a:rPr>
              <a:t>classroom climate</a:t>
            </a:r>
          </a:p>
          <a:p>
            <a:pPr lvl="1" indent="-419100">
              <a:lnSpc>
                <a:spcPct val="150000"/>
              </a:lnSpc>
              <a:spcBef>
                <a:spcPct val="0"/>
              </a:spcBef>
              <a:spcAft>
                <a:spcPct val="0"/>
              </a:spcAft>
              <a:buFont typeface="Arial"/>
              <a:buChar char="•"/>
            </a:pPr>
            <a:r>
              <a:rPr lang="en-US" sz="3000" b="0" i="0" u="none" dirty="0">
                <a:solidFill>
                  <a:schemeClr val="tx2"/>
                </a:solidFill>
                <a:latin typeface="Calibri"/>
              </a:rPr>
              <a:t>student outcomes  </a:t>
            </a:r>
          </a:p>
        </p:txBody>
      </p:sp>
      <p:sp>
        <p:nvSpPr>
          <p:cNvPr id="6" name="TextBox 5"/>
          <p:cNvSpPr txBox="1"/>
          <p:nvPr/>
        </p:nvSpPr>
        <p:spPr>
          <a:xfrm>
            <a:off x="0" y="6756400"/>
            <a:ext cx="12179299" cy="91440"/>
          </a:xfrm>
          <a:prstGeom prst="rect">
            <a:avLst/>
          </a:prstGeom>
        </p:spPr>
        <p:txBody>
          <a:bodyPr wrap="none" lIns="237877" tIns="0" rIns="237877" bIns="0" anchor="t"/>
          <a:lstStyle/>
          <a:p>
            <a:pPr algn="l"/>
            <a:r>
              <a:rPr lang="en-US" sz="600" b="1">
                <a:solidFill>
                  <a:srgbClr val="FFFFFF"/>
                </a:solidFill>
                <a:latin typeface="Calibri"/>
              </a:rPr>
              <a:t>cc: City of Seattle Community Tech - https://www.flickr.com/photos/67840815@N05</a:t>
            </a:r>
          </a:p>
        </p:txBody>
      </p:sp>
    </p:spTree>
    <p:extLst>
      <p:ext uri="{BB962C8B-B14F-4D97-AF65-F5344CB8AC3E}">
        <p14:creationId xmlns:p14="http://schemas.microsoft.com/office/powerpoint/2010/main" val="1495078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Self-Care and Other-Care</a:t>
            </a:r>
          </a:p>
        </p:txBody>
      </p:sp>
      <p:sp>
        <p:nvSpPr>
          <p:cNvPr id="3" name="Content Placeholder 2"/>
          <p:cNvSpPr>
            <a:spLocks noGrp="1"/>
          </p:cNvSpPr>
          <p:nvPr>
            <p:ph idx="1"/>
          </p:nvPr>
        </p:nvSpPr>
        <p:spPr/>
        <p:txBody>
          <a:bodyPr/>
          <a:lstStyle/>
          <a:p>
            <a:pPr marL="0" indent="0">
              <a:buNone/>
            </a:pPr>
            <a:r>
              <a:rPr lang="en-US" dirty="0"/>
              <a:t>“Teaching school is like having jumper cables hooked to your brain, draining all the juice out of you”</a:t>
            </a:r>
          </a:p>
          <a:p>
            <a:pPr marL="0" indent="0" algn="r">
              <a:buNone/>
            </a:pPr>
            <a:r>
              <a:rPr lang="en-US" dirty="0"/>
              <a:t> -Stephen King, former educator </a:t>
            </a:r>
          </a:p>
        </p:txBody>
      </p:sp>
    </p:spTree>
    <p:extLst>
      <p:ext uri="{BB962C8B-B14F-4D97-AF65-F5344CB8AC3E}">
        <p14:creationId xmlns:p14="http://schemas.microsoft.com/office/powerpoint/2010/main" val="1442895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Self-Care and Other-Care</a:t>
            </a:r>
          </a:p>
        </p:txBody>
      </p:sp>
      <p:sp>
        <p:nvSpPr>
          <p:cNvPr id="3" name="Content Placeholder 2"/>
          <p:cNvSpPr>
            <a:spLocks noGrp="1"/>
          </p:cNvSpPr>
          <p:nvPr>
            <p:ph idx="1"/>
          </p:nvPr>
        </p:nvSpPr>
        <p:spPr/>
        <p:txBody>
          <a:bodyPr/>
          <a:lstStyle/>
          <a:p>
            <a:r>
              <a:rPr lang="en-US" dirty="0"/>
              <a:t>Helping professionals often feel a pull between self-care and other care</a:t>
            </a:r>
          </a:p>
          <a:p>
            <a:r>
              <a:rPr lang="en-US" dirty="0"/>
              <a:t>May be related to certain personality types being more likely to go into helping professions </a:t>
            </a:r>
          </a:p>
          <a:p>
            <a:r>
              <a:rPr lang="en-US" dirty="0"/>
              <a:t>Some learn to balance both, some face burnout because of the imbalance</a:t>
            </a:r>
          </a:p>
          <a:p>
            <a:endParaRPr lang="en-US" dirty="0"/>
          </a:p>
        </p:txBody>
      </p:sp>
    </p:spTree>
    <p:extLst>
      <p:ext uri="{BB962C8B-B14F-4D97-AF65-F5344CB8AC3E}">
        <p14:creationId xmlns:p14="http://schemas.microsoft.com/office/powerpoint/2010/main" val="3959240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Burnout</a:t>
            </a:r>
          </a:p>
        </p:txBody>
      </p:sp>
      <p:sp>
        <p:nvSpPr>
          <p:cNvPr id="3" name="Content Placeholder 2"/>
          <p:cNvSpPr>
            <a:spLocks noGrp="1"/>
          </p:cNvSpPr>
          <p:nvPr>
            <p:ph idx="1"/>
          </p:nvPr>
        </p:nvSpPr>
        <p:spPr>
          <a:xfrm>
            <a:off x="768125" y="2227204"/>
            <a:ext cx="10652575" cy="4630796"/>
          </a:xfrm>
        </p:spPr>
        <p:txBody>
          <a:bodyPr>
            <a:normAutofit/>
          </a:bodyPr>
          <a:lstStyle/>
          <a:p>
            <a:r>
              <a:rPr lang="en-US" sz="3600" dirty="0"/>
              <a:t>Occurs because of prolonged stress </a:t>
            </a:r>
          </a:p>
          <a:p>
            <a:r>
              <a:rPr lang="en-US" sz="3600" dirty="0"/>
              <a:t>Includes three components </a:t>
            </a:r>
          </a:p>
          <a:p>
            <a:pPr lvl="1"/>
            <a:r>
              <a:rPr lang="en-US" sz="3200" dirty="0"/>
              <a:t>Emotional exhaustion</a:t>
            </a:r>
          </a:p>
          <a:p>
            <a:pPr lvl="1"/>
            <a:r>
              <a:rPr lang="en-US" sz="3200" dirty="0"/>
              <a:t>Depersonalization</a:t>
            </a:r>
          </a:p>
          <a:p>
            <a:pPr lvl="1"/>
            <a:r>
              <a:rPr lang="en-US" sz="3200" dirty="0"/>
              <a:t>Reduced personal accomplishment </a:t>
            </a:r>
          </a:p>
          <a:p>
            <a:endParaRPr lang="en-US" sz="3600" dirty="0"/>
          </a:p>
        </p:txBody>
      </p:sp>
    </p:spTree>
    <p:extLst>
      <p:ext uri="{BB962C8B-B14F-4D97-AF65-F5344CB8AC3E}">
        <p14:creationId xmlns:p14="http://schemas.microsoft.com/office/powerpoint/2010/main" val="1966419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Burnout leads to….</a:t>
            </a:r>
          </a:p>
        </p:txBody>
      </p:sp>
      <p:sp>
        <p:nvSpPr>
          <p:cNvPr id="3" name="Content Placeholder 2"/>
          <p:cNvSpPr>
            <a:spLocks noGrp="1"/>
          </p:cNvSpPr>
          <p:nvPr>
            <p:ph idx="1"/>
          </p:nvPr>
        </p:nvSpPr>
        <p:spPr/>
        <p:txBody>
          <a:bodyPr/>
          <a:lstStyle/>
          <a:p>
            <a:r>
              <a:rPr lang="en-US" dirty="0"/>
              <a:t>Inflexible, cynical, negative, and rigid educators</a:t>
            </a:r>
          </a:p>
          <a:p>
            <a:r>
              <a:rPr lang="en-US" dirty="0"/>
              <a:t>Depressive symptoms </a:t>
            </a:r>
          </a:p>
          <a:p>
            <a:r>
              <a:rPr lang="en-US" dirty="0"/>
              <a:t>High educator turnover rates </a:t>
            </a:r>
          </a:p>
          <a:p>
            <a:r>
              <a:rPr lang="en-US" dirty="0"/>
              <a:t>Negative student academic outcomes, negative student-teacher relationships, and lower quality classroom climates </a:t>
            </a:r>
          </a:p>
        </p:txBody>
      </p:sp>
    </p:spTree>
    <p:extLst>
      <p:ext uri="{BB962C8B-B14F-4D97-AF65-F5344CB8AC3E}">
        <p14:creationId xmlns:p14="http://schemas.microsoft.com/office/powerpoint/2010/main" val="602020986"/>
      </p:ext>
    </p:extLst>
  </p:cSld>
  <p:clrMapOvr>
    <a:masterClrMapping/>
  </p:clrMapOvr>
</p:sld>
</file>

<file path=ppt/theme/theme1.xml><?xml version="1.0" encoding="utf-8"?>
<a:theme xmlns:a="http://schemas.openxmlformats.org/drawingml/2006/main" name="1_Office Theme">
  <a:themeElements>
    <a:clrScheme name="UD Primary and Secondary 1">
      <a:dk1>
        <a:sysClr val="windowText" lastClr="000000"/>
      </a:dk1>
      <a:lt1>
        <a:sysClr val="window" lastClr="FFFFFF"/>
      </a:lt1>
      <a:dk2>
        <a:srgbClr val="1F497D"/>
      </a:dk2>
      <a:lt2>
        <a:srgbClr val="EEECE1"/>
      </a:lt2>
      <a:accent1>
        <a:srgbClr val="B7A66D"/>
      </a:accent1>
      <a:accent2>
        <a:srgbClr val="AF1E2D"/>
      </a:accent2>
      <a:accent3>
        <a:srgbClr val="BED600"/>
      </a:accent3>
      <a:accent4>
        <a:srgbClr val="5A8E22"/>
      </a:accent4>
      <a:accent5>
        <a:srgbClr val="00A0DF"/>
      </a:accent5>
      <a:accent6>
        <a:srgbClr val="DD8E36"/>
      </a:accent6>
      <a:hlink>
        <a:srgbClr val="00266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1860</TotalTime>
  <Words>4392</Words>
  <Application>Microsoft Macintosh PowerPoint</Application>
  <PresentationFormat>Custom</PresentationFormat>
  <Paragraphs>360</Paragraphs>
  <Slides>41</Slides>
  <Notes>36</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1_Office Theme</vt:lpstr>
      <vt:lpstr>  It Starts with Adults:   Self-care Strategies for Teachers </vt:lpstr>
      <vt:lpstr>DE-PBS Project is on going collaboration between the Delaware Department of Education and the UD Center for Disabilities Studies</vt:lpstr>
      <vt:lpstr>Objectives</vt:lpstr>
      <vt:lpstr>MetLife Survey of the American Teacher Survey of 1,000 K-12 public school teachers in 2012  </vt:lpstr>
      <vt:lpstr>PowerPoint Presentation</vt:lpstr>
      <vt:lpstr>Self-Care and Other-Care</vt:lpstr>
      <vt:lpstr>Self-Care and Other-Care</vt:lpstr>
      <vt:lpstr>Burnout</vt:lpstr>
      <vt:lpstr>Burnout leads to….</vt:lpstr>
      <vt:lpstr>The Importance of Self-care:  Prosocial Model</vt:lpstr>
      <vt:lpstr>Prevention includes Teacher Well Being</vt:lpstr>
      <vt:lpstr>CARE for Teachers: Mindfulness-based PD program for teachers</vt:lpstr>
      <vt:lpstr>ACTIVITY:  Skovholt Professional Resiliency and Self-Care Inventory </vt:lpstr>
      <vt:lpstr>PowerPoint Presentation</vt:lpstr>
      <vt:lpstr>CASEL: SEL Competencies</vt:lpstr>
      <vt:lpstr>Step One:  Emotional Intelligence </vt:lpstr>
      <vt:lpstr>Higher Emotional Intelligence</vt:lpstr>
      <vt:lpstr>Emotions and Teaching </vt:lpstr>
      <vt:lpstr>Emotional Intelligence includes…</vt:lpstr>
      <vt:lpstr>Perceiving Emotions </vt:lpstr>
      <vt:lpstr>Name that emotion </vt:lpstr>
      <vt:lpstr>Name that emotion </vt:lpstr>
      <vt:lpstr>Name that emotion </vt:lpstr>
      <vt:lpstr>Name that emotion </vt:lpstr>
      <vt:lpstr>Emotional Self-Care </vt:lpstr>
      <vt:lpstr>Activity: Internal Cues for Emotions  </vt:lpstr>
      <vt:lpstr>Positive Self-talk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Reducing Stress and coping during stress</vt:lpstr>
      <vt:lpstr>Wonder Woman Pose and Constructive Rest</vt:lpstr>
      <vt:lpstr>PowerPoint Presentation</vt:lpstr>
      <vt:lpstr>Keep your plan alive: Wellness-accountability buddy</vt:lpstr>
      <vt:lpstr>Creating a System of Care for Educators</vt:lpstr>
      <vt:lpstr>Resources</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Relating in the Classroom: Educator Emotional Self-Care</dc:title>
  <dc:creator>Tia Barnes</dc:creator>
  <cp:lastModifiedBy>Deborah Boyer</cp:lastModifiedBy>
  <cp:revision>119</cp:revision>
  <cp:lastPrinted>2017-12-01T14:16:56Z</cp:lastPrinted>
  <dcterms:modified xsi:type="dcterms:W3CDTF">2018-05-17T11:40:27Z</dcterms:modified>
</cp:coreProperties>
</file>