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319" r:id="rId3"/>
    <p:sldId id="321" r:id="rId4"/>
    <p:sldId id="276" r:id="rId5"/>
    <p:sldId id="298" r:id="rId6"/>
    <p:sldId id="297" r:id="rId7"/>
    <p:sldId id="296" r:id="rId8"/>
    <p:sldId id="285" r:id="rId9"/>
    <p:sldId id="299" r:id="rId10"/>
    <p:sldId id="288" r:id="rId11"/>
    <p:sldId id="289" r:id="rId12"/>
    <p:sldId id="322" r:id="rId13"/>
    <p:sldId id="295" r:id="rId14"/>
    <p:sldId id="300" r:id="rId15"/>
    <p:sldId id="301" r:id="rId16"/>
    <p:sldId id="302" r:id="rId17"/>
    <p:sldId id="324" r:id="rId18"/>
    <p:sldId id="303" r:id="rId19"/>
    <p:sldId id="305" r:id="rId20"/>
    <p:sldId id="313" r:id="rId21"/>
    <p:sldId id="315" r:id="rId22"/>
    <p:sldId id="316" r:id="rId23"/>
    <p:sldId id="256" r:id="rId24"/>
    <p:sldId id="257" r:id="rId25"/>
    <p:sldId id="306" r:id="rId26"/>
    <p:sldId id="325" r:id="rId27"/>
    <p:sldId id="260" r:id="rId28"/>
    <p:sldId id="262" r:id="rId29"/>
    <p:sldId id="323" r:id="rId30"/>
    <p:sldId id="261" r:id="rId31"/>
    <p:sldId id="268" r:id="rId32"/>
    <p:sldId id="269" r:id="rId33"/>
    <p:sldId id="270" r:id="rId34"/>
    <p:sldId id="271" r:id="rId35"/>
    <p:sldId id="273" r:id="rId36"/>
    <p:sldId id="263" r:id="rId37"/>
    <p:sldId id="258" r:id="rId38"/>
    <p:sldId id="266" r:id="rId39"/>
    <p:sldId id="309" r:id="rId40"/>
    <p:sldId id="314" r:id="rId41"/>
    <p:sldId id="280" r:id="rId42"/>
    <p:sldId id="279" r:id="rId43"/>
    <p:sldId id="28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 autoAdjust="0"/>
    <p:restoredTop sz="62818" autoAdjust="0"/>
  </p:normalViewPr>
  <p:slideViewPr>
    <p:cSldViewPr snapToGrid="0">
      <p:cViewPr>
        <p:scale>
          <a:sx n="50" d="100"/>
          <a:sy n="50" d="100"/>
        </p:scale>
        <p:origin x="-1800" y="-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0B338-8A5D-4D3C-9C64-9E84D1909FB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88C9D03-BCF8-4287-9ED1-44F8C0693AB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State</a:t>
          </a:r>
          <a:endParaRPr lang="en-US" dirty="0">
            <a:solidFill>
              <a:schemeClr val="bg1"/>
            </a:solidFill>
          </a:endParaRPr>
        </a:p>
      </dgm:t>
    </dgm:pt>
    <dgm:pt modelId="{FE274662-C9B9-4910-98A1-9FF388E1DBAE}" type="parTrans" cxnId="{4BE179D7-C081-420D-B04C-DECBCBF03DDC}">
      <dgm:prSet/>
      <dgm:spPr/>
      <dgm:t>
        <a:bodyPr/>
        <a:lstStyle/>
        <a:p>
          <a:endParaRPr lang="en-US"/>
        </a:p>
      </dgm:t>
    </dgm:pt>
    <dgm:pt modelId="{59E0D095-9DEC-46ED-A2C1-3CAA032392F5}" type="sibTrans" cxnId="{4BE179D7-C081-420D-B04C-DECBCBF03DDC}">
      <dgm:prSet/>
      <dgm:spPr/>
      <dgm:t>
        <a:bodyPr/>
        <a:lstStyle/>
        <a:p>
          <a:endParaRPr lang="en-US"/>
        </a:p>
      </dgm:t>
    </dgm:pt>
    <dgm:pt modelId="{6B0DB5E4-7F4D-484D-9881-3355C58B11E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District</a:t>
          </a:r>
          <a:endParaRPr lang="en-US" dirty="0">
            <a:solidFill>
              <a:schemeClr val="bg1"/>
            </a:solidFill>
          </a:endParaRPr>
        </a:p>
      </dgm:t>
    </dgm:pt>
    <dgm:pt modelId="{F126548C-DB2B-4C2D-A586-8082A4CC4A9C}" type="parTrans" cxnId="{A58CB2A8-E189-4757-A163-B0F8C29E59A0}">
      <dgm:prSet/>
      <dgm:spPr/>
      <dgm:t>
        <a:bodyPr/>
        <a:lstStyle/>
        <a:p>
          <a:endParaRPr lang="en-US"/>
        </a:p>
      </dgm:t>
    </dgm:pt>
    <dgm:pt modelId="{1D383F55-6252-4094-A24E-FECDA3E0BFB2}" type="sibTrans" cxnId="{A58CB2A8-E189-4757-A163-B0F8C29E59A0}">
      <dgm:prSet/>
      <dgm:spPr/>
      <dgm:t>
        <a:bodyPr/>
        <a:lstStyle/>
        <a:p>
          <a:endParaRPr lang="en-US"/>
        </a:p>
      </dgm:t>
    </dgm:pt>
    <dgm:pt modelId="{AE124F27-172F-4E00-9DB2-3B0D76FCA00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School</a:t>
          </a:r>
          <a:endParaRPr lang="en-US" dirty="0">
            <a:solidFill>
              <a:schemeClr val="bg1"/>
            </a:solidFill>
          </a:endParaRPr>
        </a:p>
      </dgm:t>
    </dgm:pt>
    <dgm:pt modelId="{CDA4BD94-2BB2-49BE-BD60-566D4B39CADF}" type="parTrans" cxnId="{D29A7CF7-6181-4A13-A0A0-A803980BECFE}">
      <dgm:prSet/>
      <dgm:spPr/>
      <dgm:t>
        <a:bodyPr/>
        <a:lstStyle/>
        <a:p>
          <a:endParaRPr lang="en-US"/>
        </a:p>
      </dgm:t>
    </dgm:pt>
    <dgm:pt modelId="{FAE5E5AB-25AC-447F-BAE2-10855214330F}" type="sibTrans" cxnId="{D29A7CF7-6181-4A13-A0A0-A803980BECFE}">
      <dgm:prSet/>
      <dgm:spPr/>
      <dgm:t>
        <a:bodyPr/>
        <a:lstStyle/>
        <a:p>
          <a:endParaRPr lang="en-US"/>
        </a:p>
      </dgm:t>
    </dgm:pt>
    <dgm:pt modelId="{025CFF9E-BEFF-4F6E-9090-30B248D24CAB}" type="pres">
      <dgm:prSet presAssocID="{1100B338-8A5D-4D3C-9C64-9E84D1909F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33B1FC-34F4-4B41-B515-DCD8CFEE2D6F}" type="pres">
      <dgm:prSet presAssocID="{788C9D03-BCF8-4287-9ED1-44F8C0693ABA}" presName="Accent1" presStyleCnt="0"/>
      <dgm:spPr/>
    </dgm:pt>
    <dgm:pt modelId="{F751A04A-033B-4628-BE91-528918B6FCF8}" type="pres">
      <dgm:prSet presAssocID="{788C9D03-BCF8-4287-9ED1-44F8C0693ABA}" presName="Accent" presStyleLbl="node1" presStyleIdx="0" presStyleCnt="3"/>
      <dgm:spPr/>
    </dgm:pt>
    <dgm:pt modelId="{15F690CD-6428-4174-BEF3-9B90FC64701E}" type="pres">
      <dgm:prSet presAssocID="{788C9D03-BCF8-4287-9ED1-44F8C0693AB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10A34-0C9C-4CAE-B208-AD8097C903A0}" type="pres">
      <dgm:prSet presAssocID="{6B0DB5E4-7F4D-484D-9881-3355C58B11EE}" presName="Accent2" presStyleCnt="0"/>
      <dgm:spPr/>
    </dgm:pt>
    <dgm:pt modelId="{490E5EFD-FB70-47D2-9E92-D2DF26C654F6}" type="pres">
      <dgm:prSet presAssocID="{6B0DB5E4-7F4D-484D-9881-3355C58B11EE}" presName="Accent" presStyleLbl="node1" presStyleIdx="1" presStyleCnt="3"/>
      <dgm:spPr/>
    </dgm:pt>
    <dgm:pt modelId="{254DA539-65AC-4F82-B84D-8D8D313EFBFA}" type="pres">
      <dgm:prSet presAssocID="{6B0DB5E4-7F4D-484D-9881-3355C58B11E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BB2DC-2D5E-4AEC-9EDD-2400E69050C2}" type="pres">
      <dgm:prSet presAssocID="{AE124F27-172F-4E00-9DB2-3B0D76FCA00A}" presName="Accent3" presStyleCnt="0"/>
      <dgm:spPr/>
    </dgm:pt>
    <dgm:pt modelId="{9A6284B4-9B2F-40F9-9FFE-1C2841369E6A}" type="pres">
      <dgm:prSet presAssocID="{AE124F27-172F-4E00-9DB2-3B0D76FCA00A}" presName="Accent" presStyleLbl="node1" presStyleIdx="2" presStyleCnt="3"/>
      <dgm:spPr/>
    </dgm:pt>
    <dgm:pt modelId="{10FB2D35-90DF-433F-BC10-BB045CA27888}" type="pres">
      <dgm:prSet presAssocID="{AE124F27-172F-4E00-9DB2-3B0D76FCA00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070622-2218-45D5-B285-F5ED33AC02AA}" type="presOf" srcId="{788C9D03-BCF8-4287-9ED1-44F8C0693ABA}" destId="{15F690CD-6428-4174-BEF3-9B90FC64701E}" srcOrd="0" destOrd="0" presId="urn:microsoft.com/office/officeart/2009/layout/CircleArrowProcess"/>
    <dgm:cxn modelId="{2AA0990E-21D0-49ED-9DB6-C441C69B724F}" type="presOf" srcId="{6B0DB5E4-7F4D-484D-9881-3355C58B11EE}" destId="{254DA539-65AC-4F82-B84D-8D8D313EFBFA}" srcOrd="0" destOrd="0" presId="urn:microsoft.com/office/officeart/2009/layout/CircleArrowProcess"/>
    <dgm:cxn modelId="{4BE179D7-C081-420D-B04C-DECBCBF03DDC}" srcId="{1100B338-8A5D-4D3C-9C64-9E84D1909FBD}" destId="{788C9D03-BCF8-4287-9ED1-44F8C0693ABA}" srcOrd="0" destOrd="0" parTransId="{FE274662-C9B9-4910-98A1-9FF388E1DBAE}" sibTransId="{59E0D095-9DEC-46ED-A2C1-3CAA032392F5}"/>
    <dgm:cxn modelId="{D351317F-EB9A-4FE1-8C7F-34D89C0073E3}" type="presOf" srcId="{AE124F27-172F-4E00-9DB2-3B0D76FCA00A}" destId="{10FB2D35-90DF-433F-BC10-BB045CA27888}" srcOrd="0" destOrd="0" presId="urn:microsoft.com/office/officeart/2009/layout/CircleArrowProcess"/>
    <dgm:cxn modelId="{6A305395-87EA-45E9-93B4-2364ECE38763}" type="presOf" srcId="{1100B338-8A5D-4D3C-9C64-9E84D1909FBD}" destId="{025CFF9E-BEFF-4F6E-9090-30B248D24CAB}" srcOrd="0" destOrd="0" presId="urn:microsoft.com/office/officeart/2009/layout/CircleArrowProcess"/>
    <dgm:cxn modelId="{A58CB2A8-E189-4757-A163-B0F8C29E59A0}" srcId="{1100B338-8A5D-4D3C-9C64-9E84D1909FBD}" destId="{6B0DB5E4-7F4D-484D-9881-3355C58B11EE}" srcOrd="1" destOrd="0" parTransId="{F126548C-DB2B-4C2D-A586-8082A4CC4A9C}" sibTransId="{1D383F55-6252-4094-A24E-FECDA3E0BFB2}"/>
    <dgm:cxn modelId="{D29A7CF7-6181-4A13-A0A0-A803980BECFE}" srcId="{1100B338-8A5D-4D3C-9C64-9E84D1909FBD}" destId="{AE124F27-172F-4E00-9DB2-3B0D76FCA00A}" srcOrd="2" destOrd="0" parTransId="{CDA4BD94-2BB2-49BE-BD60-566D4B39CADF}" sibTransId="{FAE5E5AB-25AC-447F-BAE2-10855214330F}"/>
    <dgm:cxn modelId="{96009167-1681-4921-9562-A301551EDF78}" type="presParOf" srcId="{025CFF9E-BEFF-4F6E-9090-30B248D24CAB}" destId="{D133B1FC-34F4-4B41-B515-DCD8CFEE2D6F}" srcOrd="0" destOrd="0" presId="urn:microsoft.com/office/officeart/2009/layout/CircleArrowProcess"/>
    <dgm:cxn modelId="{DB5D6D6F-A4A9-48D7-AC59-8955FD7C10C4}" type="presParOf" srcId="{D133B1FC-34F4-4B41-B515-DCD8CFEE2D6F}" destId="{F751A04A-033B-4628-BE91-528918B6FCF8}" srcOrd="0" destOrd="0" presId="urn:microsoft.com/office/officeart/2009/layout/CircleArrowProcess"/>
    <dgm:cxn modelId="{3B106DC9-1103-474A-AD65-9892184C93F4}" type="presParOf" srcId="{025CFF9E-BEFF-4F6E-9090-30B248D24CAB}" destId="{15F690CD-6428-4174-BEF3-9B90FC64701E}" srcOrd="1" destOrd="0" presId="urn:microsoft.com/office/officeart/2009/layout/CircleArrowProcess"/>
    <dgm:cxn modelId="{AD2B98ED-E6C1-4732-B9B5-051842366075}" type="presParOf" srcId="{025CFF9E-BEFF-4F6E-9090-30B248D24CAB}" destId="{91710A34-0C9C-4CAE-B208-AD8097C903A0}" srcOrd="2" destOrd="0" presId="urn:microsoft.com/office/officeart/2009/layout/CircleArrowProcess"/>
    <dgm:cxn modelId="{90E0AC4A-A1A3-4F90-A9E6-3FCDECBE24F6}" type="presParOf" srcId="{91710A34-0C9C-4CAE-B208-AD8097C903A0}" destId="{490E5EFD-FB70-47D2-9E92-D2DF26C654F6}" srcOrd="0" destOrd="0" presId="urn:microsoft.com/office/officeart/2009/layout/CircleArrowProcess"/>
    <dgm:cxn modelId="{0DEDF865-6D5C-48A3-921A-F2758917593F}" type="presParOf" srcId="{025CFF9E-BEFF-4F6E-9090-30B248D24CAB}" destId="{254DA539-65AC-4F82-B84D-8D8D313EFBFA}" srcOrd="3" destOrd="0" presId="urn:microsoft.com/office/officeart/2009/layout/CircleArrowProcess"/>
    <dgm:cxn modelId="{06FDF1BA-10EC-4FB1-8FBC-64592260DB31}" type="presParOf" srcId="{025CFF9E-BEFF-4F6E-9090-30B248D24CAB}" destId="{301BB2DC-2D5E-4AEC-9EDD-2400E69050C2}" srcOrd="4" destOrd="0" presId="urn:microsoft.com/office/officeart/2009/layout/CircleArrowProcess"/>
    <dgm:cxn modelId="{27FEE8E1-763A-4021-963D-AAF627842037}" type="presParOf" srcId="{301BB2DC-2D5E-4AEC-9EDD-2400E69050C2}" destId="{9A6284B4-9B2F-40F9-9FFE-1C2841369E6A}" srcOrd="0" destOrd="0" presId="urn:microsoft.com/office/officeart/2009/layout/CircleArrowProcess"/>
    <dgm:cxn modelId="{BC43C611-19FB-4594-98BA-83FB1670C39D}" type="presParOf" srcId="{025CFF9E-BEFF-4F6E-9090-30B248D24CAB}" destId="{10FB2D35-90DF-433F-BC10-BB045CA2788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1A04A-033B-4628-BE91-528918B6FCF8}">
      <dsp:nvSpPr>
        <dsp:cNvPr id="0" name=""/>
        <dsp:cNvSpPr/>
      </dsp:nvSpPr>
      <dsp:spPr>
        <a:xfrm>
          <a:off x="851296" y="923087"/>
          <a:ext cx="1473238" cy="14734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690CD-6428-4174-BEF3-9B90FC64701E}">
      <dsp:nvSpPr>
        <dsp:cNvPr id="0" name=""/>
        <dsp:cNvSpPr/>
      </dsp:nvSpPr>
      <dsp:spPr>
        <a:xfrm>
          <a:off x="1176931" y="1455052"/>
          <a:ext cx="818650" cy="40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State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1176931" y="1455052"/>
        <a:ext cx="818650" cy="409227"/>
      </dsp:txXfrm>
    </dsp:sp>
    <dsp:sp modelId="{490E5EFD-FB70-47D2-9E92-D2DF26C654F6}">
      <dsp:nvSpPr>
        <dsp:cNvPr id="0" name=""/>
        <dsp:cNvSpPr/>
      </dsp:nvSpPr>
      <dsp:spPr>
        <a:xfrm>
          <a:off x="442110" y="1769701"/>
          <a:ext cx="1473238" cy="14734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3241804"/>
            <a:satOff val="19320"/>
            <a:lumOff val="46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DA539-65AC-4F82-B84D-8D8D313EFBFA}">
      <dsp:nvSpPr>
        <dsp:cNvPr id="0" name=""/>
        <dsp:cNvSpPr/>
      </dsp:nvSpPr>
      <dsp:spPr>
        <a:xfrm>
          <a:off x="769404" y="2306563"/>
          <a:ext cx="818650" cy="40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District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769404" y="2306563"/>
        <a:ext cx="818650" cy="409227"/>
      </dsp:txXfrm>
    </dsp:sp>
    <dsp:sp modelId="{9A6284B4-9B2F-40F9-9FFE-1C2841369E6A}">
      <dsp:nvSpPr>
        <dsp:cNvPr id="0" name=""/>
        <dsp:cNvSpPr/>
      </dsp:nvSpPr>
      <dsp:spPr>
        <a:xfrm>
          <a:off x="956152" y="2717627"/>
          <a:ext cx="1265740" cy="126624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6483607"/>
            <a:satOff val="38640"/>
            <a:lumOff val="92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B2D35-90DF-433F-BC10-BB045CA27888}">
      <dsp:nvSpPr>
        <dsp:cNvPr id="0" name=""/>
        <dsp:cNvSpPr/>
      </dsp:nvSpPr>
      <dsp:spPr>
        <a:xfrm>
          <a:off x="1178867" y="3159299"/>
          <a:ext cx="818650" cy="409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School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1178867" y="3159299"/>
        <a:ext cx="818650" cy="409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DA15-31C9-4454-AEEB-658EDA0E2470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F6B4-74A6-4A5F-9FBE-A70601426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1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7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8650">
              <a:defRPr/>
            </a:pPr>
            <a:fld id="{FB9C859E-D7C8-47F4-918C-9481C8DB9907}" type="slidenum">
              <a:rPr lang="en-US">
                <a:solidFill>
                  <a:prstClr val="black"/>
                </a:solidFill>
                <a:latin typeface="Calibri"/>
              </a:rPr>
              <a:pPr defTabSz="448650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151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84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C2336-5702-3549-82E3-292813A1C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12.12.17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 State Advisory Mtg.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90C-BB34-427D-B018-9ADEB92192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69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2790C-BB34-427D-B018-9ADEB92192B0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12.12.17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DE-PBS State Advisory Mtg.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6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0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7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4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3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4F6B4-74A6-4A5F-9FBE-A70601426D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099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1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01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9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E402-E6A1-4891-A9DD-3D94020055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3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E402-E6A1-4891-A9DD-3D94020055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6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AE402-E6A1-4891-A9DD-3D94020055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27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24" indent="-2911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653" indent="-23293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513" indent="-23293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375" indent="-23293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235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097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3958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BB44921-DA26-7848-B5DF-18FD8787A155}" type="slidenum">
              <a:rPr lang="en-US" altLang="en-US" sz="1200"/>
              <a:pPr eaLnBrk="1" hangingPunct="1">
                <a:defRPr/>
              </a:pPr>
              <a:t>35</a:t>
            </a:fld>
            <a:endParaRPr lang="en-US" altLang="en-US" sz="1200"/>
          </a:p>
        </p:txBody>
      </p:sp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2" tIns="46952" rIns="93902" bIns="4695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EF26E0-0FEA-6B46-8525-5C0A62CCF35B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971926" y="8831268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2" tIns="46952" rIns="93902" bIns="4695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250BC7-E1E1-3441-A40D-62BB915B09BA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30"/>
            <a:ext cx="5140325" cy="418306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21566">
              <a:defRPr/>
            </a:pPr>
            <a:endParaRPr lang="en-US" altLang="en-US" dirty="0"/>
          </a:p>
        </p:txBody>
      </p:sp>
      <p:sp>
        <p:nvSpPr>
          <p:cNvPr id="159751" name="Date Placeholder 1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57024" indent="-291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64653" indent="-2329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30513" indent="-2329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96375" indent="-2329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62235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3028097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93958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959819" indent="-2329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mtClean="0"/>
              <a:t>2/10/2015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DE-PBS Tier 2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4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4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36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57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58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500F-D4D5-49F1-AFA3-43B211712B9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Geneva" pitchFamily="29" charset="0"/>
              <a:cs typeface="Geneva" pitchFamily="2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8075D-EE8E-481D-8B4C-29188F201B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F6B4-74A6-4A5F-9FBE-A70601426D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8650">
              <a:defRPr/>
            </a:pPr>
            <a:fld id="{FB9C859E-D7C8-47F4-918C-9481C8DB9907}" type="slidenum">
              <a:rPr lang="en-US">
                <a:solidFill>
                  <a:prstClr val="black"/>
                </a:solidFill>
                <a:latin typeface="Calibri"/>
              </a:rPr>
              <a:pPr defTabSz="448650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10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12.12.17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DE-PBS State Advisory Mtg.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790C-BB34-427D-B018-9ADEB92192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8650">
              <a:defRPr/>
            </a:pPr>
            <a:fld id="{FB9C859E-D7C8-47F4-918C-9481C8DB9907}" type="slidenum">
              <a:rPr lang="en-US">
                <a:solidFill>
                  <a:prstClr val="black"/>
                </a:solidFill>
                <a:latin typeface="Calibri"/>
              </a:rPr>
              <a:pPr defTabSz="448650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7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0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15383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315193"/>
            <a:ext cx="103632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accent5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66010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66010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929543"/>
            <a:ext cx="10972801" cy="8868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02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6015"/>
            <a:ext cx="10972801" cy="7536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749645"/>
            <a:ext cx="5386917" cy="524309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273952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49645"/>
            <a:ext cx="5389033" cy="524309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3952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2459"/>
            <a:ext cx="4011084" cy="1039025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32459"/>
            <a:ext cx="6815667" cy="519370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1481"/>
            <a:ext cx="4011084" cy="415468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0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1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1189993"/>
            <a:ext cx="7315200" cy="3537582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6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82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1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799"/>
            </a:lvl2pPr>
            <a:lvl3pPr lvl="2" indent="0">
              <a:spcBef>
                <a:spcPts val="0"/>
              </a:spcBef>
              <a:buNone/>
              <a:defRPr sz="1799"/>
            </a:lvl3pPr>
            <a:lvl4pPr lvl="3" indent="0">
              <a:spcBef>
                <a:spcPts val="0"/>
              </a:spcBef>
              <a:buNone/>
              <a:defRPr sz="1799"/>
            </a:lvl4pPr>
            <a:lvl5pPr lvl="4" indent="0">
              <a:spcBef>
                <a:spcPts val="0"/>
              </a:spcBef>
              <a:buNone/>
              <a:defRPr sz="1799"/>
            </a:lvl5pPr>
            <a:lvl6pPr lvl="5" indent="0">
              <a:spcBef>
                <a:spcPts val="0"/>
              </a:spcBef>
              <a:buNone/>
              <a:defRPr sz="1799"/>
            </a:lvl6pPr>
            <a:lvl7pPr lvl="6" indent="0">
              <a:spcBef>
                <a:spcPts val="0"/>
              </a:spcBef>
              <a:buNone/>
              <a:defRPr sz="1799"/>
            </a:lvl7pPr>
            <a:lvl8pPr lvl="7" indent="0">
              <a:spcBef>
                <a:spcPts val="0"/>
              </a:spcBef>
              <a:buNone/>
              <a:defRPr sz="1799"/>
            </a:lvl8pPr>
            <a:lvl9pPr lvl="8" indent="0">
              <a:spcBef>
                <a:spcPts val="0"/>
              </a:spcBef>
              <a:buNone/>
              <a:defRPr sz="17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922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1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4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1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017C-B27E-4373-85C8-3CB55CA154DC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403A-B055-49DD-89E1-CB590869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36710"/>
            <a:ext cx="10972801" cy="126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46404"/>
            <a:ext cx="10972801" cy="3479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2596-4909-634E-9277-8129B5C72CDC}" type="datetimeFigureOut">
              <a:rPr lang="en-US" smtClean="0"/>
              <a:pPr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C64E-1929-764D-B3E4-C468550F5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063" rtl="0" eaLnBrk="1" latinLnBrk="0" hangingPunct="1">
        <a:spcBef>
          <a:spcPct val="0"/>
        </a:spcBef>
        <a:buNone/>
        <a:defRPr sz="439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457063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2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2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2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buFont typeface="Arial"/>
        <a:buChar char="–"/>
        <a:defRPr sz="1999" kern="1200">
          <a:solidFill>
            <a:schemeClr val="tx2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buFont typeface="Arial"/>
        <a:buChar char="»"/>
        <a:defRPr sz="1999" kern="1200">
          <a:solidFill>
            <a:schemeClr val="tx2"/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#MTSSDe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#MTSSplan"/><Relationship Id="rId3" Type="http://schemas.openxmlformats.org/officeDocument/2006/relationships/hyperlink" Target="#D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#Who"/><Relationship Id="rId4" Type="http://schemas.openxmlformats.org/officeDocument/2006/relationships/hyperlink" Target="#Coach"/><Relationship Id="rId1" Type="http://schemas.openxmlformats.org/officeDocument/2006/relationships/slideLayout" Target="../slideLayouts/slideLayout13.xml"/><Relationship Id="rId2" Type="http://schemas.openxmlformats.org/officeDocument/2006/relationships/hyperlink" Target="#Responsibilitie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ted.com/talks/clint_smith_the_danger_of_silence?language=e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hyperlink" Target="#Skill"/><Relationship Id="rId12" Type="http://schemas.openxmlformats.org/officeDocument/2006/relationships/hyperlink" Target="#T1"/><Relationship Id="rId13" Type="http://schemas.openxmlformats.org/officeDocument/2006/relationships/hyperlink" Target="#SWExp"/><Relationship Id="rId14" Type="http://schemas.openxmlformats.org/officeDocument/2006/relationships/hyperlink" Target="#Teach"/><Relationship Id="rId15" Type="http://schemas.openxmlformats.org/officeDocument/2006/relationships/hyperlink" Target="#Flowchart"/><Relationship Id="rId16" Type="http://schemas.openxmlformats.org/officeDocument/2006/relationships/hyperlink" Target="#Correction"/><Relationship Id="rId17" Type="http://schemas.openxmlformats.org/officeDocument/2006/relationships/hyperlink" Target="#Home"/><Relationship Id="rId18" Type="http://schemas.openxmlformats.org/officeDocument/2006/relationships/hyperlink" Target="#Incentives"/><Relationship Id="rId19" Type="http://schemas.openxmlformats.org/officeDocument/2006/relationships/hyperlink" Target="#SE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#T3"/><Relationship Id="rId4" Type="http://schemas.openxmlformats.org/officeDocument/2006/relationships/hyperlink" Target="#Team"/><Relationship Id="rId5" Type="http://schemas.openxmlformats.org/officeDocument/2006/relationships/hyperlink" Target="#Data"/><Relationship Id="rId6" Type="http://schemas.openxmlformats.org/officeDocument/2006/relationships/hyperlink" Target="#FBA"/><Relationship Id="rId7" Type="http://schemas.openxmlformats.org/officeDocument/2006/relationships/hyperlink" Target="#PCP"/><Relationship Id="rId8" Type="http://schemas.openxmlformats.org/officeDocument/2006/relationships/hyperlink" Target="#PTR"/><Relationship Id="rId9" Type="http://schemas.openxmlformats.org/officeDocument/2006/relationships/hyperlink" Target="#T2"/><Relationship Id="rId10" Type="http://schemas.openxmlformats.org/officeDocument/2006/relationships/hyperlink" Target="#Relationshi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pell@udel.edu" TargetMode="External"/><Relationship Id="rId4" Type="http://schemas.openxmlformats.org/officeDocument/2006/relationships/hyperlink" Target="mailto:Sarah.kashner@redclay.k12.de.us" TargetMode="External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0812" y="2109195"/>
            <a:ext cx="7770376" cy="14696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pPr algn="ctr" defTabSz="457063">
              <a:spcBef>
                <a:spcPct val="0"/>
              </a:spcBef>
              <a:defRPr/>
            </a:pPr>
            <a:endParaRPr lang="en-US" sz="4799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96435" y="3886081"/>
            <a:ext cx="6399133" cy="1752144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algn="ctr" defTabSz="457063">
              <a:spcBef>
                <a:spcPct val="20000"/>
              </a:spcBef>
              <a:defRPr/>
            </a:pPr>
            <a:endParaRPr lang="en-US" sz="2799" dirty="0">
              <a:solidFill>
                <a:srgbClr val="1F497D">
                  <a:lumMod val="20000"/>
                  <a:lumOff val="80000"/>
                </a:srgbClr>
              </a:solidFill>
              <a:latin typeface="Trebuchet MS"/>
              <a:cs typeface="Trebuchet M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4155" y="91533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4399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State and District Leadership: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Strategies to get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PBIS job done.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19200" y="359978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3199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2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1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1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1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1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1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457063" rtl="0" eaLnBrk="1" latinLnBrk="0" hangingPunct="1">
              <a:spcBef>
                <a:spcPct val="20000"/>
              </a:spcBef>
              <a:buFont typeface="Arial"/>
              <a:buNone/>
              <a:defRPr sz="1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Sarah Hearn – Delaware PBS Project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Sarah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Schmittinger-Kashner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– Red Clay Consolidated School District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388200"/>
              </p:ext>
            </p:extLst>
          </p:nvPr>
        </p:nvGraphicFramePr>
        <p:xfrm>
          <a:off x="9161498" y="-250827"/>
          <a:ext cx="2766646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281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Delaware PBS State Advisory – New Turf</a:t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6818"/>
            <a:ext cx="10972801" cy="347976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Membership</a:t>
            </a:r>
          </a:p>
          <a:p>
            <a:pPr lvl="1"/>
            <a:r>
              <a:rPr lang="en-US" dirty="0"/>
              <a:t>DE Dept. of Education</a:t>
            </a:r>
          </a:p>
          <a:p>
            <a:pPr lvl="1"/>
            <a:r>
              <a:rPr lang="en-US" dirty="0"/>
              <a:t>University of DE</a:t>
            </a:r>
          </a:p>
          <a:p>
            <a:pPr lvl="1"/>
            <a:r>
              <a:rPr lang="en-US" dirty="0"/>
              <a:t>LEA and school representatives</a:t>
            </a:r>
          </a:p>
          <a:p>
            <a:pPr lvl="1"/>
            <a:r>
              <a:rPr lang="en-US" dirty="0"/>
              <a:t>Children’s Dept.</a:t>
            </a:r>
          </a:p>
          <a:p>
            <a:pPr lvl="1"/>
            <a:r>
              <a:rPr lang="en-US" dirty="0"/>
              <a:t>Health &amp; Human Services</a:t>
            </a:r>
          </a:p>
          <a:p>
            <a:r>
              <a:rPr lang="en-US" dirty="0"/>
              <a:t>Meeting topics</a:t>
            </a:r>
          </a:p>
          <a:p>
            <a:pPr lvl="1"/>
            <a:r>
              <a:rPr lang="en-US" dirty="0"/>
              <a:t>Establish common MTSS understanding</a:t>
            </a:r>
          </a:p>
          <a:p>
            <a:pPr lvl="1"/>
            <a:r>
              <a:rPr lang="en-US" dirty="0"/>
              <a:t>Review existing </a:t>
            </a:r>
            <a:r>
              <a:rPr lang="en-US" dirty="0" smtClean="0"/>
              <a:t>efforts; Clarify misconceptions</a:t>
            </a:r>
            <a:endParaRPr lang="en-US" dirty="0"/>
          </a:p>
          <a:p>
            <a:pPr lvl="1"/>
            <a:r>
              <a:rPr lang="en-US" dirty="0"/>
              <a:t>Statewide initiative alignment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8" descr="Clipart - Grass Onl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63" y="5415651"/>
            <a:ext cx="7436874" cy="14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8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6" t="14870" r="16515" b="14870"/>
          <a:stretch/>
        </p:blipFill>
        <p:spPr bwMode="auto">
          <a:xfrm>
            <a:off x="2972884" y="2664371"/>
            <a:ext cx="6997502" cy="4083269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Right Arrow 4"/>
          <p:cNvSpPr/>
          <p:nvPr/>
        </p:nvSpPr>
        <p:spPr>
          <a:xfrm rot="13214131">
            <a:off x="6856449" y="3818200"/>
            <a:ext cx="2530765" cy="113343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8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598" y="956601"/>
            <a:ext cx="10972801" cy="126103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State-wide Initiatives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Understanding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ym typeface="Wingdings" panose="05000000000000000000" pitchFamily="2" charset="2"/>
              </a:rPr>
              <a:t>Alignment</a:t>
            </a:r>
            <a:br>
              <a:rPr lang="en-US" sz="3200" dirty="0" smtClean="0">
                <a:sym typeface="Wingdings" panose="05000000000000000000" pitchFamily="2" charset="2"/>
              </a:rPr>
            </a:b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597" y="2355458"/>
            <a:ext cx="10972801" cy="3479761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800" dirty="0"/>
              <a:t>Coordinate and lead process with executive level team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Define valued outcome(s)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u="sng" dirty="0"/>
              <a:t>Develop inventory of current related initiatives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Identify core systems features for initiatives targeted for alignment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Analyze and make decisions about conflicts and duplicative elements; identify missing fidelity and outcome measures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800" dirty="0"/>
              <a:t>Design plan for effective alignment including implementation, evaluation and PD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25" y="1357746"/>
            <a:ext cx="1832908" cy="13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6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952" y="1069870"/>
            <a:ext cx="5403274" cy="126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PBIS/SEL Initiatives</a:t>
            </a:r>
            <a:br>
              <a:rPr lang="en-US" dirty="0" smtClean="0"/>
            </a:br>
            <a:r>
              <a:rPr lang="en-US" dirty="0" smtClean="0"/>
              <a:t>How do we all fit in?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056" y="2480150"/>
            <a:ext cx="5278582" cy="410340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Prompt: Reflect </a:t>
            </a:r>
            <a:r>
              <a:rPr lang="en-US" dirty="0"/>
              <a:t>on initiative </a:t>
            </a:r>
            <a:r>
              <a:rPr lang="en-US" dirty="0" smtClean="0"/>
              <a:t>on which you work, consult or research</a:t>
            </a:r>
          </a:p>
          <a:p>
            <a:r>
              <a:rPr lang="en-US" dirty="0" smtClean="0"/>
              <a:t>Note the following per initiative:</a:t>
            </a:r>
          </a:p>
          <a:p>
            <a:pPr lvl="1"/>
            <a:r>
              <a:rPr lang="en-US" dirty="0" smtClean="0"/>
              <a:t>Lead organization</a:t>
            </a:r>
          </a:p>
          <a:p>
            <a:pPr lvl="1"/>
            <a:r>
              <a:rPr lang="en-US" b="1" dirty="0" smtClean="0"/>
              <a:t>Population </a:t>
            </a:r>
            <a:r>
              <a:rPr lang="en-US" b="1" dirty="0"/>
              <a:t>served – Tier 1, Tier 2, Tier 3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b="1" dirty="0" smtClean="0"/>
              <a:t>Outcome </a:t>
            </a:r>
            <a:r>
              <a:rPr lang="en-US" b="1" dirty="0"/>
              <a:t>&amp; fidelity measure(s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Types of training &amp; coaching provided</a:t>
            </a:r>
            <a:endParaRPr lang="en-US" dirty="0"/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45968"/>
              </p:ext>
            </p:extLst>
          </p:nvPr>
        </p:nvGraphicFramePr>
        <p:xfrm>
          <a:off x="6096000" y="927980"/>
          <a:ext cx="5938684" cy="573023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5341">
                  <a:extLst>
                    <a:ext uri="{9D8B030D-6E8A-4147-A177-3AD203B41FA5}">
                      <a16:colId xmlns="" xmlns:a16="http://schemas.microsoft.com/office/drawing/2014/main" val="3582541238"/>
                    </a:ext>
                  </a:extLst>
                </a:gridCol>
                <a:gridCol w="4313343">
                  <a:extLst>
                    <a:ext uri="{9D8B030D-6E8A-4147-A177-3AD203B41FA5}">
                      <a16:colId xmlns="" xmlns:a16="http://schemas.microsoft.com/office/drawing/2014/main" val="2222123538"/>
                    </a:ext>
                  </a:extLst>
                </a:gridCol>
              </a:tblGrid>
              <a:tr h="3277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</a:t>
                      </a:r>
                      <a:r>
                        <a:rPr lang="en-US" sz="1600" baseline="0" dirty="0" smtClean="0"/>
                        <a:t> - PBS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8813687"/>
                  </a:ext>
                </a:extLst>
              </a:tr>
              <a:tr h="6284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Lead organization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 Department</a:t>
                      </a:r>
                      <a:r>
                        <a:rPr lang="en-US" sz="1800" baseline="0" dirty="0" smtClean="0"/>
                        <a:t> of Education</a:t>
                      </a:r>
                    </a:p>
                    <a:p>
                      <a:r>
                        <a:rPr lang="en-US" sz="1800" baseline="0" dirty="0" smtClean="0"/>
                        <a:t>UD Center for Disabilities Studies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0097711"/>
                  </a:ext>
                </a:extLst>
              </a:tr>
              <a:tr h="6284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Population served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MTSS – Tier</a:t>
                      </a:r>
                      <a:r>
                        <a:rPr lang="en-US" sz="1800" baseline="0" dirty="0" smtClean="0"/>
                        <a:t> 1-2-3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1874181"/>
                  </a:ext>
                </a:extLst>
              </a:tr>
              <a:tr h="19945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Goals of initiative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Create safe and caring learning environments</a:t>
                      </a:r>
                      <a:r>
                        <a:rPr lang="en-US" sz="1800" baseline="0" dirty="0" smtClean="0"/>
                        <a:t> that promote the social-emotional and academic development of all children</a:t>
                      </a:r>
                    </a:p>
                    <a:p>
                      <a:r>
                        <a:rPr lang="en-US" sz="1800" dirty="0" smtClean="0"/>
                        <a:t>Improve school climate</a:t>
                      </a:r>
                    </a:p>
                    <a:p>
                      <a:r>
                        <a:rPr lang="en-US" sz="1800" dirty="0" smtClean="0"/>
                        <a:t>Decrease</a:t>
                      </a:r>
                      <a:r>
                        <a:rPr lang="en-US" sz="1800" baseline="0" dirty="0" smtClean="0"/>
                        <a:t> office referrals, suspensions</a:t>
                      </a:r>
                    </a:p>
                    <a:p>
                      <a:r>
                        <a:rPr lang="en-US" sz="1800" baseline="0" dirty="0" smtClean="0"/>
                        <a:t>Decrease disproportionality rates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3738159"/>
                  </a:ext>
                </a:extLst>
              </a:tr>
              <a:tr h="11748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Outcomes &amp; fidelity measures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 climate</a:t>
                      </a:r>
                      <a:r>
                        <a:rPr lang="en-US" sz="1800" baseline="0" dirty="0" smtClean="0"/>
                        <a:t> data</a:t>
                      </a:r>
                    </a:p>
                    <a:p>
                      <a:r>
                        <a:rPr lang="en-US" sz="1800" baseline="0" dirty="0" smtClean="0"/>
                        <a:t>ODR</a:t>
                      </a:r>
                    </a:p>
                    <a:p>
                      <a:r>
                        <a:rPr lang="en-US" sz="1800" baseline="0" dirty="0" smtClean="0"/>
                        <a:t>Systems fidelity – Tier 1 &amp; Tier 2</a:t>
                      </a:r>
                    </a:p>
                    <a:p>
                      <a:r>
                        <a:rPr lang="en-US" sz="1800" baseline="0" dirty="0" smtClean="0"/>
                        <a:t>Tier 3 – support plan fidelity (TATE)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535156"/>
                  </a:ext>
                </a:extLst>
              </a:tr>
              <a:tr h="9016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of PD &amp; Coaching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In-person</a:t>
                      </a:r>
                      <a:r>
                        <a:rPr lang="en-US" sz="1800" baseline="0" dirty="0" smtClean="0"/>
                        <a:t> workshops</a:t>
                      </a:r>
                    </a:p>
                    <a:p>
                      <a:r>
                        <a:rPr lang="en-US" sz="1800" baseline="0" dirty="0" smtClean="0"/>
                        <a:t>Online PD materials (new)</a:t>
                      </a:r>
                    </a:p>
                    <a:p>
                      <a:r>
                        <a:rPr lang="en-US" sz="1800" baseline="0" dirty="0" smtClean="0"/>
                        <a:t>Coaching through district staff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429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14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6259513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 b="3441"/>
          <a:stretch/>
        </p:blipFill>
        <p:spPr>
          <a:xfrm>
            <a:off x="2169800" y="1276964"/>
            <a:ext cx="7976680" cy="4837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66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Delaware District Structures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Cadre of District Coaches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Coaches identified in districts with schools active with the DE-PBS Project  </a:t>
            </a:r>
          </a:p>
          <a:p>
            <a:r>
              <a:rPr lang="en-US" dirty="0" smtClean="0"/>
              <a:t>Coaches selected by district </a:t>
            </a:r>
          </a:p>
          <a:p>
            <a:r>
              <a:rPr lang="en-US" dirty="0" smtClean="0"/>
              <a:t>Coaches have variety of roles, time allocated to PBIS and PBIS knowledge &amp; coaching skills</a:t>
            </a:r>
          </a:p>
          <a:p>
            <a:r>
              <a:rPr lang="en-US" dirty="0" smtClean="0"/>
              <a:t>Gather 3 times per year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MTSS Behavior District Leadership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Identifying key district staff along with coach(</a:t>
            </a:r>
            <a:r>
              <a:rPr lang="en-US" dirty="0" err="1" smtClean="0"/>
              <a:t>es</a:t>
            </a:r>
            <a:r>
              <a:rPr lang="en-US" dirty="0" smtClean="0"/>
              <a:t>) with whom we can examine data, problem-solve &amp; plan</a:t>
            </a:r>
          </a:p>
          <a:p>
            <a:r>
              <a:rPr lang="en-US" dirty="0" smtClean="0"/>
              <a:t>Part of planning is establishing representative district team </a:t>
            </a:r>
            <a:endParaRPr lang="en-US" dirty="0"/>
          </a:p>
        </p:txBody>
      </p:sp>
      <p:pic>
        <p:nvPicPr>
          <p:cNvPr id="8" name="Picture 7" descr="Clipart - Grass Onl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76" y="5415651"/>
            <a:ext cx="5917324" cy="1425400"/>
          </a:xfrm>
          <a:prstGeom prst="rect">
            <a:avLst/>
          </a:prstGeom>
        </p:spPr>
      </p:pic>
      <p:sp>
        <p:nvSpPr>
          <p:cNvPr id="2" name="Striped Right Arrow 1"/>
          <p:cNvSpPr/>
          <p:nvPr/>
        </p:nvSpPr>
        <p:spPr>
          <a:xfrm>
            <a:off x="4918841" y="4587765"/>
            <a:ext cx="2096814" cy="882869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9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MTSS FOR </a:t>
            </a:r>
            <a:r>
              <a:rPr lang="en-US" sz="4000" dirty="0"/>
              <a:t>BEHAVIOR/SOCIAL-EMOTIONAL LEARNING </a:t>
            </a:r>
            <a:br>
              <a:rPr lang="en-US" sz="4000" dirty="0"/>
            </a:br>
            <a:r>
              <a:rPr lang="en-US" sz="4000" dirty="0"/>
              <a:t>DISTRICT LEVEL READINESS CONSIDERATIONS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953" y="2443655"/>
            <a:ext cx="11377448" cy="420939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In the district, is there a need and desire to promote positive school climate, reduce suspensions and behavior referrals, and improve academics? </a:t>
            </a:r>
          </a:p>
          <a:p>
            <a:pPr lvl="1"/>
            <a:r>
              <a:rPr lang="en-US" sz="2000" dirty="0"/>
              <a:t>Which data sources support this</a:t>
            </a:r>
            <a:r>
              <a:rPr lang="en-US" sz="2000" dirty="0" smtClean="0"/>
              <a:t>?</a:t>
            </a:r>
          </a:p>
          <a:p>
            <a:pPr lvl="0"/>
            <a:r>
              <a:rPr lang="en-US" sz="2000" dirty="0"/>
              <a:t>Is there desire and </a:t>
            </a:r>
            <a:r>
              <a:rPr lang="en-US" sz="2000" u="sng" dirty="0"/>
              <a:t>commitment</a:t>
            </a:r>
            <a:r>
              <a:rPr lang="en-US" sz="2000" dirty="0"/>
              <a:t> from district leadership </a:t>
            </a:r>
            <a:r>
              <a:rPr lang="en-US" sz="2000" u="sng" dirty="0"/>
              <a:t>to support implementation</a:t>
            </a:r>
            <a:r>
              <a:rPr lang="en-US" sz="2000" dirty="0"/>
              <a:t> of a multi-tiered system of support (</a:t>
            </a:r>
            <a:r>
              <a:rPr lang="en-US" sz="2000" u="sng" dirty="0">
                <a:hlinkClick r:id="rId3" action="ppaction://hlinkfile"/>
              </a:rPr>
              <a:t>MTSS</a:t>
            </a:r>
            <a:r>
              <a:rPr lang="en-US" sz="2000" dirty="0"/>
              <a:t>) for behavior/social-emotional learning (SEL) across all schools? </a:t>
            </a:r>
          </a:p>
          <a:p>
            <a:pPr lvl="1"/>
            <a:r>
              <a:rPr lang="en-US" sz="2000" dirty="0"/>
              <a:t>How does this connect to your district’s existing strategic plan?</a:t>
            </a:r>
          </a:p>
          <a:p>
            <a:pPr lvl="1"/>
            <a:r>
              <a:rPr lang="en-US" sz="2000" dirty="0"/>
              <a:t>Does district leadership need additional information on MTSS? </a:t>
            </a:r>
          </a:p>
        </p:txBody>
      </p:sp>
    </p:spTree>
    <p:extLst>
      <p:ext uri="{BB962C8B-B14F-4D97-AF65-F5344CB8AC3E}">
        <p14:creationId xmlns:p14="http://schemas.microsoft.com/office/powerpoint/2010/main" val="369846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MTSS FOR </a:t>
            </a:r>
            <a:r>
              <a:rPr lang="en-US" sz="4000" dirty="0"/>
              <a:t>BEHAVIOR/SOCIAL-EMOTIONAL LEARNING </a:t>
            </a:r>
            <a:br>
              <a:rPr lang="en-US" sz="4000" dirty="0"/>
            </a:br>
            <a:r>
              <a:rPr lang="en-US" sz="4000" dirty="0"/>
              <a:t>DISTRICT LEVEL READINESS CONSIDERATIONS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953" y="2230767"/>
            <a:ext cx="11377448" cy="4422281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With </a:t>
            </a:r>
            <a:r>
              <a:rPr lang="en-US" sz="2000" dirty="0"/>
              <a:t>support from district administration, is there commitment to developing &amp; maintaining a 3-5 year </a:t>
            </a:r>
            <a:r>
              <a:rPr lang="en-US" sz="2000" u="sng" dirty="0">
                <a:hlinkClick r:id="rId2" action="ppaction://hlinkfile"/>
              </a:rPr>
              <a:t>district-wide action plan</a:t>
            </a:r>
            <a:r>
              <a:rPr lang="en-US" sz="2000" dirty="0"/>
              <a:t> to build &amp; sustain the MTSS/PBS/SEL framework across all schools?</a:t>
            </a:r>
          </a:p>
          <a:p>
            <a:pPr lvl="1"/>
            <a:r>
              <a:rPr lang="en-US" sz="2000" dirty="0"/>
              <a:t>What are potential avenues for collaboration/coordination based on existing initiatives and plans within district?</a:t>
            </a:r>
          </a:p>
          <a:p>
            <a:pPr lvl="1"/>
            <a:r>
              <a:rPr lang="en-US" sz="2000" dirty="0"/>
              <a:t>How will your district work with schools interested in MTSS/PBS/SEL framework development &amp; implementation?</a:t>
            </a:r>
          </a:p>
          <a:p>
            <a:pPr lvl="1"/>
            <a:r>
              <a:rPr lang="en-US" sz="2000" dirty="0"/>
              <a:t>Considering readiness, buy-in and need, how will schools be identified to receive training and support?  </a:t>
            </a:r>
            <a:endParaRPr lang="en-US" sz="2000" dirty="0" smtClean="0"/>
          </a:p>
          <a:p>
            <a:pPr lvl="0"/>
            <a:r>
              <a:rPr lang="en-US" sz="2000" dirty="0" smtClean="0"/>
              <a:t>Which </a:t>
            </a:r>
            <a:r>
              <a:rPr lang="en-US" sz="2000" dirty="0"/>
              <a:t>district representative(s) will serve as the </a:t>
            </a:r>
            <a:r>
              <a:rPr lang="en-US" sz="2000" u="sng" dirty="0">
                <a:hlinkClick r:id="rId3" action="ppaction://hlinkfile"/>
              </a:rPr>
              <a:t>MTSS District Coordinator</a:t>
            </a:r>
            <a:r>
              <a:rPr lang="en-US" sz="2000" dirty="0"/>
              <a:t>(s) (i.e., lead contact, core decision makers) for all behavior/SEL initiatives within your district?</a:t>
            </a:r>
          </a:p>
          <a:p>
            <a:pPr lvl="1"/>
            <a:r>
              <a:rPr lang="en-US" sz="2000" dirty="0"/>
              <a:t>Who is in the current leadership role for related initiatives, such as school climate &amp; discipline, social-emotional learning, etc.?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880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MTSS FOR BEHAVIOR/SOCIAL-EMOTIONAL LEARNING </a:t>
            </a:r>
            <a:br>
              <a:rPr lang="en-US" sz="3600" dirty="0"/>
            </a:br>
            <a:r>
              <a:rPr lang="en-US" sz="3600" dirty="0"/>
              <a:t>DISTRICT LEVEL READINESS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2397746"/>
            <a:ext cx="10972801" cy="3892695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Is development of a </a:t>
            </a:r>
            <a:r>
              <a:rPr lang="en-US" sz="2000" u="sng" dirty="0" smtClean="0">
                <a:hlinkClick r:id="rId2" action="ppaction://hlinkfile"/>
              </a:rPr>
              <a:t>district team</a:t>
            </a:r>
            <a:r>
              <a:rPr lang="en-US" sz="2000" dirty="0" smtClean="0"/>
              <a:t> a desired action item for the district and supported by administration? This team of </a:t>
            </a:r>
            <a:r>
              <a:rPr lang="en-US" sz="2000" u="sng" dirty="0" smtClean="0">
                <a:hlinkClick r:id="rId3" action="ppaction://hlinkfile"/>
              </a:rPr>
              <a:t>stakeholders</a:t>
            </a:r>
            <a:r>
              <a:rPr lang="en-US" sz="2000" dirty="0" smtClean="0"/>
              <a:t> would be supported by the DE-PBS Project to lead development of action plan and drive implementation efforts.  </a:t>
            </a:r>
          </a:p>
          <a:p>
            <a:pPr lvl="1"/>
            <a:r>
              <a:rPr lang="en-US" sz="2000" dirty="0" smtClean="0"/>
              <a:t>What teaming structure would be a good match for our district context?  </a:t>
            </a:r>
          </a:p>
          <a:p>
            <a:pPr lvl="1"/>
            <a:r>
              <a:rPr lang="en-US" sz="2000" dirty="0" smtClean="0"/>
              <a:t>Do we have existing teams with similar goals with which we can integrate? </a:t>
            </a:r>
          </a:p>
          <a:p>
            <a:pPr lvl="1"/>
            <a:r>
              <a:rPr lang="en-US" sz="2000" dirty="0" smtClean="0"/>
              <a:t>Would it make sense for our district to utilize a smaller core implementation/development team with a broader, representative team to support data-based action planning and implementation efforts? </a:t>
            </a:r>
          </a:p>
          <a:p>
            <a:r>
              <a:rPr lang="en-US" sz="2000" dirty="0" smtClean="0"/>
              <a:t>Who </a:t>
            </a:r>
            <a:r>
              <a:rPr lang="en-US" sz="2000" dirty="0"/>
              <a:t>are the </a:t>
            </a:r>
            <a:r>
              <a:rPr lang="en-US" sz="2000" u="sng" dirty="0">
                <a:hlinkClick r:id="rId4" action="ppaction://hlinkfile"/>
              </a:rPr>
              <a:t>MTSS for Behavior/SEL Coaches</a:t>
            </a:r>
            <a:r>
              <a:rPr lang="en-US" sz="2000" u="sng" dirty="0"/>
              <a:t> </a:t>
            </a:r>
            <a:r>
              <a:rPr lang="en-US" sz="2000" dirty="0"/>
              <a:t>with allocated time &amp; skills identified by the MTSS District Coordinator(s) to receive DE-PBS Project support and provide in-district professional development and technical assistance? </a:t>
            </a:r>
          </a:p>
        </p:txBody>
      </p:sp>
    </p:spTree>
    <p:extLst>
      <p:ext uri="{BB962C8B-B14F-4D97-AF65-F5344CB8AC3E}">
        <p14:creationId xmlns:p14="http://schemas.microsoft.com/office/powerpoint/2010/main" val="352398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DE-PBS &amp; Red Clay District Partnership Shift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317532"/>
            <a:ext cx="10972801" cy="38086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DE-PBS through School Climate &amp; Student Success partnership has MOU with Red Clay District</a:t>
            </a:r>
          </a:p>
          <a:p>
            <a:pPr lvl="1"/>
            <a:r>
              <a:rPr lang="en-US" dirty="0" smtClean="0"/>
              <a:t>District leadership team imbedded</a:t>
            </a:r>
          </a:p>
          <a:p>
            <a:r>
              <a:rPr lang="en-US" dirty="0" smtClean="0"/>
              <a:t>Conducted PBIS Blueprint as baseline &amp; provide direction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echnical assistance shifted from select schools to district behavior support leaders</a:t>
            </a:r>
          </a:p>
          <a:p>
            <a:pPr lvl="1"/>
            <a:r>
              <a:rPr lang="en-US" dirty="0"/>
              <a:t>District team development guidance (discussing vision, outcomes, membership)</a:t>
            </a:r>
          </a:p>
          <a:p>
            <a:pPr lvl="1"/>
            <a:r>
              <a:rPr lang="en-US" dirty="0"/>
              <a:t>Ongoing </a:t>
            </a:r>
            <a:r>
              <a:rPr lang="en-US" dirty="0" smtClean="0"/>
              <a:t>leadership team agenda </a:t>
            </a:r>
            <a:r>
              <a:rPr lang="en-US" dirty="0"/>
              <a:t>development &amp; debrief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Ongoing PD through project, such as coaching content &amp; Tier </a:t>
            </a:r>
            <a:r>
              <a:rPr lang="en-US" dirty="0"/>
              <a:t>3 </a:t>
            </a:r>
            <a:r>
              <a:rPr lang="en-US" dirty="0" smtClean="0"/>
              <a:t>Redesign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411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0812" y="2109195"/>
            <a:ext cx="7770376" cy="1469642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896435" y="3886081"/>
            <a:ext cx="6399133" cy="1752144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20000"/>
                  <a:lumOff val="80000"/>
                </a:srgbClr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2946" y="468093"/>
            <a:ext cx="100861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Delaware Positive Behavior Support Project is a collaboration with the DE Department of Education, the UD Center for Disabilities Studies, and </a:t>
            </a:r>
            <a:b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Delaware Public Schools. </a:t>
            </a:r>
            <a:b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Vision create safe and caring learning environments to promote the social-emotional and academic development of all children.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2" name="Picture 11" descr="H:\Projects\Positive Behavioral Supports\Logos\smallDoe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93" y="4139254"/>
            <a:ext cx="1981200" cy="1498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 descr="CDS-UD_logo_rgb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568" y="4539949"/>
            <a:ext cx="4572000" cy="9351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158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1718441"/>
            <a:ext cx="10363200" cy="2459017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explore strategies used by the Red Clay Consolidated School District to systematically implement MTSS for behavior.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earn\AppData\Local\Microsoft\Windows\Temporary Internet Files\Content.IE5\I4T80DYU\80_Motivational_Wallpapers_For_Your_Deskto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343" y="4162097"/>
            <a:ext cx="3405350" cy="21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88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development focus</a:t>
            </a:r>
          </a:p>
          <a:p>
            <a:r>
              <a:rPr lang="en-US" dirty="0" smtClean="0"/>
              <a:t>MTSS Team Leader structures &amp; supports</a:t>
            </a:r>
          </a:p>
          <a:p>
            <a:r>
              <a:rPr lang="en-US" dirty="0" smtClean="0"/>
              <a:t>District coaching &amp; monitoring</a:t>
            </a:r>
          </a:p>
          <a:p>
            <a:r>
              <a:rPr lang="en-US" dirty="0" smtClean="0"/>
              <a:t>Establishing district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378205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509" y="1136710"/>
            <a:ext cx="5153892" cy="126103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District Demographics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428509" y="2081298"/>
            <a:ext cx="5153892" cy="413939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Students- 17,032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Schools- 27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PBIS Schools- 14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English Language Learners- 14.7%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Special Education- 14.1%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Low Income- 34.1%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30874"/>
              </p:ext>
            </p:extLst>
          </p:nvPr>
        </p:nvGraphicFramePr>
        <p:xfrm>
          <a:off x="436419" y="1616765"/>
          <a:ext cx="5555973" cy="44088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51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19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19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559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Enrollment by Race/Ethnicity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 2016-17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2017-18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8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African American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20.5%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20.7%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8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American Indian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0.3%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0.3%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83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Asian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6.6%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6.7%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3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Hawaiian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0.1%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0.1%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670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Hispanic/Latino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26.4%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27.0%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88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White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43.6%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42.3%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839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Multi-Racial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20655" marT="10328" marB="10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2.5%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</a:rPr>
                        <a:t> 2.9%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55" marR="14344" marT="10328" marB="10328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51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>District-wide Multi-Tiered System of Support-</a:t>
            </a:r>
            <a:br>
              <a:rPr lang="en-US" sz="4000" dirty="0" smtClean="0"/>
            </a:br>
            <a:r>
              <a:rPr lang="en-US" sz="4000" dirty="0" smtClean="0"/>
              <a:t>Where did we start?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5642"/>
            <a:ext cx="10972801" cy="3950524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Evaluated current MTSS status</a:t>
            </a:r>
          </a:p>
          <a:p>
            <a:pPr lvl="1"/>
            <a:r>
              <a:rPr lang="en-US" sz="3000" dirty="0" smtClean="0"/>
              <a:t>Tier 1- </a:t>
            </a:r>
            <a:r>
              <a:rPr lang="en-US" sz="3000" dirty="0"/>
              <a:t>S</a:t>
            </a:r>
            <a:r>
              <a:rPr lang="en-US" sz="3000" dirty="0" smtClean="0"/>
              <a:t>chool-wide                                                     </a:t>
            </a:r>
          </a:p>
          <a:p>
            <a:pPr lvl="1"/>
            <a:r>
              <a:rPr lang="en-US" sz="3000" dirty="0" smtClean="0"/>
              <a:t>Tier 2/3- Problem </a:t>
            </a:r>
            <a:r>
              <a:rPr lang="en-US" sz="3000" dirty="0"/>
              <a:t>S</a:t>
            </a:r>
            <a:r>
              <a:rPr lang="en-US" sz="3000" dirty="0" smtClean="0"/>
              <a:t>olving teams</a:t>
            </a:r>
          </a:p>
          <a:p>
            <a:endParaRPr lang="en-US" sz="3500" dirty="0" smtClean="0"/>
          </a:p>
          <a:p>
            <a:pPr marL="342900" lvl="1" indent="-342900"/>
            <a:r>
              <a:rPr lang="en-US" sz="3000" dirty="0"/>
              <a:t>Why did we need a district-wide process</a:t>
            </a:r>
            <a:r>
              <a:rPr lang="en-US" sz="3000" dirty="0" smtClean="0"/>
              <a:t>?</a:t>
            </a:r>
          </a:p>
          <a:p>
            <a:pPr marL="742950" lvl="2" indent="-342900"/>
            <a:r>
              <a:rPr lang="en-US" sz="2600" dirty="0" smtClean="0"/>
              <a:t>Every building operating in silos</a:t>
            </a:r>
          </a:p>
          <a:p>
            <a:pPr marL="742950" lvl="2" indent="-342900"/>
            <a:r>
              <a:rPr lang="en-US" sz="2600" dirty="0" smtClean="0"/>
              <a:t>Continuity for students/staff</a:t>
            </a:r>
          </a:p>
          <a:p>
            <a:pPr marL="742950" lvl="2" indent="-342900"/>
            <a:endParaRPr lang="en-US" sz="1900" dirty="0"/>
          </a:p>
          <a:p>
            <a:pPr marL="343020" lvl="1" indent="-342900"/>
            <a:r>
              <a:rPr lang="en-US" sz="3000" dirty="0" smtClean="0"/>
              <a:t>Positive Outcome- Built MTSS system into 										       district strategic plan</a:t>
            </a:r>
          </a:p>
          <a:p>
            <a:pPr marL="400050" lvl="2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00" y="1544948"/>
            <a:ext cx="2700762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36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School Level MTSS Implementation </a:t>
            </a:r>
            <a:endParaRPr lang="en-US" sz="36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2283045"/>
            <a:ext cx="5386917" cy="524309"/>
          </a:xfrm>
        </p:spPr>
        <p:txBody>
          <a:bodyPr>
            <a:normAutofit fontScale="92500" lnSpcReduction="20000"/>
          </a:bodyPr>
          <a:lstStyle/>
          <a:p>
            <a:pPr marL="0" lvl="2"/>
            <a:r>
              <a:rPr lang="en-US" sz="3600" dirty="0">
                <a:cs typeface="Arial" panose="020B0604020202020204" pitchFamily="34" charset="0"/>
              </a:rPr>
              <a:t>Team </a:t>
            </a:r>
            <a:r>
              <a:rPr lang="en-US" sz="3600" dirty="0" smtClean="0">
                <a:cs typeface="Arial" panose="020B0604020202020204" pitchFamily="34" charset="0"/>
              </a:rPr>
              <a:t>Development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283045"/>
            <a:ext cx="5389033" cy="524309"/>
          </a:xfrm>
        </p:spPr>
        <p:txBody>
          <a:bodyPr>
            <a:normAutofit fontScale="92500" lnSpcReduction="20000"/>
          </a:bodyPr>
          <a:lstStyle/>
          <a:p>
            <a:pPr marL="0" lvl="2"/>
            <a:r>
              <a:rPr lang="en-US" sz="3600" dirty="0">
                <a:cs typeface="Arial" panose="020B0604020202020204" pitchFamily="34" charset="0"/>
              </a:rPr>
              <a:t>Training- PST process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07352"/>
            <a:ext cx="5389033" cy="3951288"/>
          </a:xfrm>
        </p:spPr>
        <p:txBody>
          <a:bodyPr/>
          <a:lstStyle/>
          <a:p>
            <a:r>
              <a:rPr lang="en-US" dirty="0"/>
              <a:t>Administration</a:t>
            </a:r>
          </a:p>
          <a:p>
            <a:r>
              <a:rPr lang="en-US" dirty="0"/>
              <a:t>Team Leaders</a:t>
            </a:r>
          </a:p>
          <a:p>
            <a:r>
              <a:rPr lang="en-US" dirty="0"/>
              <a:t>Building Staff and faculty</a:t>
            </a:r>
          </a:p>
          <a:p>
            <a:r>
              <a:rPr lang="en-US" dirty="0"/>
              <a:t>District office</a:t>
            </a:r>
          </a:p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807352"/>
            <a:ext cx="5386917" cy="3951288"/>
          </a:xfrm>
        </p:spPr>
        <p:txBody>
          <a:bodyPr/>
          <a:lstStyle/>
          <a:p>
            <a:r>
              <a:rPr lang="en-US" dirty="0"/>
              <a:t>Team leader for each tier per building</a:t>
            </a:r>
          </a:p>
          <a:p>
            <a:r>
              <a:rPr lang="en-US" dirty="0"/>
              <a:t>Team membership- 6-8 people, representative teams</a:t>
            </a:r>
          </a:p>
          <a:p>
            <a:r>
              <a:rPr lang="en-US" dirty="0"/>
              <a:t>Meeting once a month for Tier 1</a:t>
            </a:r>
          </a:p>
          <a:p>
            <a:r>
              <a:rPr lang="en-US" dirty="0"/>
              <a:t>Meeting twice a month for Tier 2/3 PST</a:t>
            </a:r>
          </a:p>
          <a:p>
            <a:pPr lvl="1"/>
            <a:r>
              <a:rPr lang="en-US" dirty="0"/>
              <a:t>Systems/student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5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956510"/>
            <a:ext cx="538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Building level meetings</a:t>
            </a:r>
          </a:p>
          <a:p>
            <a:pPr lvl="1"/>
            <a:r>
              <a:rPr lang="en-US" sz="2400" dirty="0"/>
              <a:t>PBIS (School –wide), one hour per month, 6-8 team members</a:t>
            </a:r>
          </a:p>
          <a:p>
            <a:pPr lvl="1"/>
            <a:r>
              <a:rPr lang="en-US" sz="2400" dirty="0"/>
              <a:t>PST (Tier 2/3),  two meetings per month, one hour each, 6-8 members</a:t>
            </a:r>
          </a:p>
          <a:p>
            <a:pPr lvl="3"/>
            <a:r>
              <a:rPr lang="en-US" sz="2200" dirty="0"/>
              <a:t>Systems Meeting</a:t>
            </a:r>
          </a:p>
          <a:p>
            <a:pPr lvl="3"/>
            <a:r>
              <a:rPr lang="en-US" sz="2200" dirty="0"/>
              <a:t>Student </a:t>
            </a:r>
            <a:r>
              <a:rPr lang="en-US" sz="2200" dirty="0" smtClean="0"/>
              <a:t>Cases</a:t>
            </a:r>
          </a:p>
          <a:p>
            <a:r>
              <a:rPr lang="en-US" sz="2400" b="1" dirty="0" smtClean="0"/>
              <a:t>District level team leader meetings</a:t>
            </a:r>
          </a:p>
          <a:p>
            <a:pPr lvl="1"/>
            <a:r>
              <a:rPr lang="en-US" sz="2400" dirty="0" smtClean="0"/>
              <a:t>Substitute coverage for PBIS  Team Leader meetings every other month</a:t>
            </a:r>
          </a:p>
          <a:p>
            <a:pPr lvl="1"/>
            <a:r>
              <a:rPr lang="en-US" sz="2400" dirty="0" smtClean="0"/>
              <a:t>Substitute coverage for PST Team Leader meetings quarterly</a:t>
            </a:r>
          </a:p>
          <a:p>
            <a:pPr lvl="1"/>
            <a:r>
              <a:rPr lang="en-US" sz="2400" dirty="0" smtClean="0"/>
              <a:t>PST and PBIS Team leader stipends yearly</a:t>
            </a:r>
          </a:p>
          <a:p>
            <a:pPr lvl="3"/>
            <a:endParaRPr lang="en-US" sz="3200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97600" y="1956510"/>
            <a:ext cx="5384800" cy="4525963"/>
          </a:xfrm>
        </p:spPr>
        <p:txBody>
          <a:bodyPr/>
          <a:lstStyle/>
          <a:p>
            <a:r>
              <a:rPr lang="en-US" sz="2200" b="1" dirty="0"/>
              <a:t>State level ongoing professional development </a:t>
            </a:r>
          </a:p>
          <a:p>
            <a:pPr lvl="1"/>
            <a:r>
              <a:rPr lang="en-US" sz="2200" dirty="0"/>
              <a:t>Tier 1 School-wide PBS &amp; Systems for Positive Classroom Behavior Support</a:t>
            </a:r>
          </a:p>
          <a:p>
            <a:pPr lvl="1"/>
            <a:r>
              <a:rPr lang="en-US" sz="2200" dirty="0"/>
              <a:t>Tier 2 – Targeted team training &amp; networking opportunities</a:t>
            </a:r>
          </a:p>
          <a:p>
            <a:pPr lvl="1"/>
            <a:r>
              <a:rPr lang="en-US" sz="2200" dirty="0"/>
              <a:t>FBA/ BSP training in Prevent-Teach-Reinforce (PTR) process</a:t>
            </a:r>
          </a:p>
          <a:p>
            <a:pPr lvl="1"/>
            <a:r>
              <a:rPr lang="en-US" sz="2200" dirty="0"/>
              <a:t>State supported substitutes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District 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Support This?</a:t>
            </a:r>
          </a:p>
        </p:txBody>
      </p:sp>
    </p:spTree>
    <p:extLst>
      <p:ext uri="{BB962C8B-B14F-4D97-AF65-F5344CB8AC3E}">
        <p14:creationId xmlns:p14="http://schemas.microsoft.com/office/powerpoint/2010/main" val="4277106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8610"/>
            <a:ext cx="11582400" cy="1261036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/>
              <a:t>Team Leader </a:t>
            </a:r>
            <a:r>
              <a:rPr lang="en-US" sz="4400" dirty="0" smtClean="0"/>
              <a:t>Networking and District Training </a:t>
            </a:r>
            <a:r>
              <a:rPr lang="en-US" sz="4400" dirty="0"/>
              <a:t>S</a:t>
            </a:r>
            <a:r>
              <a:rPr lang="en-US" sz="4400" dirty="0" smtClean="0"/>
              <a:t>tructure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1309"/>
            <a:ext cx="10972801" cy="4308763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/>
              <a:t>Team Structure &amp; Language Used: </a:t>
            </a:r>
          </a:p>
          <a:p>
            <a:pPr lvl="1"/>
            <a:r>
              <a:rPr lang="en-US" sz="2200" dirty="0" smtClean="0"/>
              <a:t>Tier 1 Teams = School-wide Teams with PBIS leads </a:t>
            </a:r>
          </a:p>
          <a:p>
            <a:pPr lvl="1"/>
            <a:r>
              <a:rPr lang="en-US" sz="2200" dirty="0" smtClean="0"/>
              <a:t>Tier 2/3 Teams = Problem-Solving Teams with PST leads</a:t>
            </a:r>
          </a:p>
          <a:p>
            <a:pPr lvl="1"/>
            <a:endParaRPr lang="en-US" sz="2200" dirty="0" smtClean="0"/>
          </a:p>
          <a:p>
            <a:r>
              <a:rPr lang="en-US" sz="2600" b="1" dirty="0" smtClean="0"/>
              <a:t>Team Leaders- One per building for each tier (or co-leaders)</a:t>
            </a:r>
          </a:p>
          <a:p>
            <a:pPr marL="855663" lvl="2" indent="-398463"/>
            <a:r>
              <a:rPr lang="en-US" sz="2200" dirty="0" smtClean="0"/>
              <a:t>Name submission from Principals yearly for team leader position</a:t>
            </a:r>
          </a:p>
          <a:p>
            <a:pPr lvl="2"/>
            <a:endParaRPr lang="en-US" sz="2200" dirty="0" smtClean="0"/>
          </a:p>
          <a:p>
            <a:r>
              <a:rPr lang="en-US" sz="2600" b="1" dirty="0" smtClean="0"/>
              <a:t>District Coach trains &amp; supports team leaders on the following schedule:</a:t>
            </a:r>
          </a:p>
          <a:p>
            <a:pPr marL="855663" lvl="2" indent="-398463"/>
            <a:r>
              <a:rPr lang="en-US" sz="2200" dirty="0" smtClean="0"/>
              <a:t>PST team leaders meet 4 times a year</a:t>
            </a:r>
            <a:endParaRPr lang="en-US" sz="2200" dirty="0"/>
          </a:p>
          <a:p>
            <a:pPr marL="855663" lvl="2" indent="-398463"/>
            <a:r>
              <a:rPr lang="en-US" sz="2200" dirty="0" smtClean="0"/>
              <a:t>PBIS team leaders </a:t>
            </a:r>
            <a:r>
              <a:rPr lang="en-US" sz="2200" dirty="0"/>
              <a:t>meet </a:t>
            </a:r>
            <a:r>
              <a:rPr lang="en-US" sz="2200" dirty="0" smtClean="0"/>
              <a:t>every other month</a:t>
            </a:r>
            <a:endParaRPr lang="en-US" sz="2200" dirty="0"/>
          </a:p>
          <a:p>
            <a:pPr marL="855663" lvl="2" indent="-398463"/>
            <a:r>
              <a:rPr lang="en-US" sz="2200" dirty="0" smtClean="0"/>
              <a:t>PST and PBIS team leaders as well as suspending building administrator meet two times a year.  </a:t>
            </a:r>
            <a:endParaRPr lang="en-US" sz="2200" dirty="0"/>
          </a:p>
          <a:p>
            <a:pPr marL="855663" lvl="2" indent="-398463"/>
            <a:r>
              <a:rPr lang="en-US" sz="2200" dirty="0" smtClean="0"/>
              <a:t>PST and PBIS teams- Ongoing </a:t>
            </a:r>
            <a:r>
              <a:rPr lang="en-US" sz="2200" dirty="0"/>
              <a:t>collaboration within schools (shared members</a:t>
            </a:r>
            <a:r>
              <a:rPr lang="en-US" sz="2200" dirty="0" smtClean="0"/>
              <a:t>)</a:t>
            </a:r>
          </a:p>
          <a:p>
            <a:pPr marL="855663" lvl="2" indent="-398463"/>
            <a:r>
              <a:rPr lang="en-US" sz="2200" dirty="0" smtClean="0"/>
              <a:t>District coach supports building level custom PD</a:t>
            </a:r>
          </a:p>
          <a:p>
            <a:pPr marL="855663" lvl="2" indent="-398463"/>
            <a:r>
              <a:rPr lang="en-US" sz="2200" dirty="0" smtClean="0"/>
              <a:t>Maintenance- District coach meets individually with building admin and team leader every spring.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39728"/>
            <a:ext cx="10972801" cy="1261036"/>
          </a:xfrm>
        </p:spPr>
        <p:txBody>
          <a:bodyPr>
            <a:noAutofit/>
          </a:bodyPr>
          <a:lstStyle/>
          <a:p>
            <a:r>
              <a:rPr lang="en-US" sz="4000" dirty="0" smtClean="0"/>
              <a:t>Sample Agenda Topics from Team Leader Meetings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03059"/>
            <a:ext cx="10972801" cy="3479761"/>
          </a:xfrm>
        </p:spPr>
        <p:txBody>
          <a:bodyPr>
            <a:noAutofit/>
          </a:bodyPr>
          <a:lstStyle/>
          <a:p>
            <a:r>
              <a:rPr lang="en-US" sz="2400" dirty="0"/>
              <a:t>Thinking CAP Discussion-  In quads, discuss possible alternatives to external suspensions that you think might work to decrease student misbehaviors.  Make a short list of the interventions and be ready to give a brief description of the two three interventions you came up with as a group.  Be ready to share out in 6 minutes.  </a:t>
            </a:r>
          </a:p>
          <a:p>
            <a:r>
              <a:rPr lang="en-US" sz="2400" dirty="0"/>
              <a:t>Clint Smith- “The Danger of </a:t>
            </a:r>
            <a:r>
              <a:rPr lang="en-US" sz="2400" dirty="0" smtClean="0"/>
              <a:t>Silence” </a:t>
            </a:r>
            <a:r>
              <a:rPr lang="en-US" sz="2400" u="sng" dirty="0" smtClean="0">
                <a:hlinkClick r:id="rId3"/>
              </a:rPr>
              <a:t>https</a:t>
            </a:r>
            <a:r>
              <a:rPr lang="en-US" sz="2400" u="sng" dirty="0">
                <a:hlinkClick r:id="rId3"/>
              </a:rPr>
              <a:t>://www.ted.com/talks/clint_smith_the_danger_of_silence?language=en</a:t>
            </a:r>
            <a:endParaRPr lang="en-US" sz="2400" dirty="0"/>
          </a:p>
          <a:p>
            <a:r>
              <a:rPr lang="en-US" sz="2400" dirty="0" smtClean="0"/>
              <a:t>Disciplinary </a:t>
            </a:r>
            <a:r>
              <a:rPr lang="en-US" sz="2400" dirty="0"/>
              <a:t>Alternatives to Suspensions	</a:t>
            </a:r>
            <a:r>
              <a:rPr lang="en-US" sz="2400" dirty="0" smtClean="0"/>
              <a:t>- Hanover</a:t>
            </a:r>
            <a:r>
              <a:rPr lang="en-US" sz="2400" dirty="0"/>
              <a:t>	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Video- </a:t>
            </a:r>
            <a:r>
              <a:rPr lang="en-US" sz="2400" i="1" dirty="0"/>
              <a:t>The Behavior Education Program: a check-in, check-out intervention for students at </a:t>
            </a:r>
            <a:r>
              <a:rPr lang="en-US" sz="2400" i="1" dirty="0" smtClean="0"/>
              <a:t>risk</a:t>
            </a:r>
            <a:endParaRPr lang="en-US" sz="3200" dirty="0" smtClean="0"/>
          </a:p>
          <a:p>
            <a:pPr lvl="0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410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Sample Agenda Topics from Team Leader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46404"/>
            <a:ext cx="10972801" cy="375439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Student Scenarios- what would YOU recommend for any two of the four students?</a:t>
            </a:r>
          </a:p>
          <a:p>
            <a:pPr lvl="0"/>
            <a:r>
              <a:rPr lang="en-US" sz="2400" dirty="0"/>
              <a:t>School Climate &amp; Youth Development (Handout: Discuss @ school) </a:t>
            </a:r>
          </a:p>
          <a:p>
            <a:pPr lvl="0"/>
            <a:r>
              <a:rPr lang="en-US" sz="2400" dirty="0"/>
              <a:t>Discipline: Effective School Practices (Handout: small group discussion)</a:t>
            </a:r>
          </a:p>
          <a:p>
            <a:pPr lvl="0"/>
            <a:r>
              <a:rPr lang="en-US" sz="2400" dirty="0"/>
              <a:t>How to use school climate data (staff)- Large Group Discussion</a:t>
            </a:r>
          </a:p>
          <a:p>
            <a:pPr lvl="0"/>
            <a:r>
              <a:rPr lang="en-US" sz="2400" dirty="0"/>
              <a:t>PST Brainteaser </a:t>
            </a:r>
          </a:p>
          <a:p>
            <a:pPr lvl="0"/>
            <a:r>
              <a:rPr lang="en-US" sz="2400" dirty="0" err="1"/>
              <a:t>Childfind</a:t>
            </a:r>
            <a:r>
              <a:rPr lang="en-US" sz="2400" dirty="0"/>
              <a:t> Regulations and </a:t>
            </a:r>
            <a:r>
              <a:rPr lang="en-US" sz="2400" dirty="0" smtClean="0"/>
              <a:t>questions</a:t>
            </a:r>
          </a:p>
          <a:p>
            <a:r>
              <a:rPr lang="en-US" sz="2400" dirty="0"/>
              <a:t>Cause I </a:t>
            </a:r>
            <a:r>
              <a:rPr lang="en-US" sz="2400" dirty="0" err="1"/>
              <a:t>Ain’t</a:t>
            </a:r>
            <a:r>
              <a:rPr lang="en-US" sz="2400" dirty="0"/>
              <a:t> Got a Pencil (Poem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46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 Coach- Spring Maintenance Meeting- Sample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46404"/>
            <a:ext cx="10972801" cy="385137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Strengths of the </a:t>
            </a:r>
            <a:r>
              <a:rPr lang="en-US" dirty="0" smtClean="0"/>
              <a:t>PBIS </a:t>
            </a:r>
            <a:r>
              <a:rPr lang="en-US" dirty="0"/>
              <a:t>program  </a:t>
            </a:r>
            <a:r>
              <a:rPr lang="en-US" dirty="0" smtClean="0"/>
              <a:t>(current year)</a:t>
            </a:r>
            <a:endParaRPr lang="en-US" dirty="0"/>
          </a:p>
          <a:p>
            <a:pPr lvl="0"/>
            <a:r>
              <a:rPr lang="en-US" dirty="0"/>
              <a:t>Areas of Growth</a:t>
            </a:r>
          </a:p>
          <a:p>
            <a:pPr lvl="0"/>
            <a:r>
              <a:rPr lang="en-US" dirty="0"/>
              <a:t>Goals for the </a:t>
            </a:r>
            <a:r>
              <a:rPr lang="en-US" dirty="0" smtClean="0"/>
              <a:t>(next) </a:t>
            </a:r>
            <a:r>
              <a:rPr lang="en-US" dirty="0"/>
              <a:t>school year</a:t>
            </a:r>
          </a:p>
          <a:p>
            <a:pPr lvl="0"/>
            <a:r>
              <a:rPr lang="en-US" dirty="0"/>
              <a:t>Using Big 5 data in faculty and </a:t>
            </a:r>
            <a:r>
              <a:rPr lang="en-US" dirty="0" smtClean="0"/>
              <a:t>PBIS </a:t>
            </a:r>
            <a:r>
              <a:rPr lang="en-US" dirty="0"/>
              <a:t>meetings? </a:t>
            </a:r>
          </a:p>
          <a:p>
            <a:pPr lvl="1"/>
            <a:r>
              <a:rPr lang="en-US" dirty="0"/>
              <a:t>What data </a:t>
            </a:r>
            <a:r>
              <a:rPr lang="en-US" dirty="0" smtClean="0"/>
              <a:t>sources?</a:t>
            </a:r>
            <a:endParaRPr lang="en-US" dirty="0"/>
          </a:p>
          <a:p>
            <a:pPr lvl="1"/>
            <a:r>
              <a:rPr lang="en-US" dirty="0"/>
              <a:t>How often? </a:t>
            </a:r>
          </a:p>
          <a:p>
            <a:r>
              <a:rPr lang="en-US" dirty="0"/>
              <a:t>Review triangle data. Reflections.</a:t>
            </a:r>
          </a:p>
          <a:p>
            <a:r>
              <a:rPr lang="en-US" dirty="0" smtClean="0"/>
              <a:t>Assessment Measures: Survey </a:t>
            </a:r>
            <a:r>
              <a:rPr lang="en-US" dirty="0"/>
              <a:t>Monkey: Strength and Needs </a:t>
            </a:r>
            <a:r>
              <a:rPr lang="en-US" dirty="0" smtClean="0"/>
              <a:t>Assessment, School Climate Survey, TFI or Key Feature Evaluation?</a:t>
            </a:r>
            <a:endParaRPr lang="en-US" dirty="0"/>
          </a:p>
          <a:p>
            <a:pPr lvl="0"/>
            <a:r>
              <a:rPr lang="en-US" dirty="0"/>
              <a:t>Summer planning meetings/PD? </a:t>
            </a:r>
          </a:p>
          <a:p>
            <a:pPr lvl="0"/>
            <a:r>
              <a:rPr lang="en-US" dirty="0"/>
              <a:t>How can the district provide support next year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8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Learning Objectives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Identify strategies used by state PBIS project in facilitating district-level MTSS for behavior planning</a:t>
            </a:r>
          </a:p>
          <a:p>
            <a:pPr lvl="0"/>
            <a:r>
              <a:rPr lang="en-US" dirty="0"/>
              <a:t>Explore the district’s structures and strategies used to systematically provide ongoing professional development and coaching to school-based team leaders</a:t>
            </a:r>
          </a:p>
          <a:p>
            <a:pPr lvl="0"/>
            <a:r>
              <a:rPr lang="en-US" dirty="0" smtClean="0"/>
              <a:t>Examine </a:t>
            </a:r>
            <a:r>
              <a:rPr lang="en-US" dirty="0"/>
              <a:t>one district’s process for developing a District MTSS Behavior Leadership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63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46" y="0"/>
            <a:ext cx="9142854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525146" y="5812259"/>
            <a:ext cx="9502922" cy="830997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glow rad="101600">
              <a:schemeClr val="bg1">
                <a:alpha val="5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Increase in Emotional Intensity</a:t>
            </a:r>
          </a:p>
        </p:txBody>
      </p:sp>
    </p:spTree>
    <p:extLst>
      <p:ext uri="{BB962C8B-B14F-4D97-AF65-F5344CB8AC3E}">
        <p14:creationId xmlns:p14="http://schemas.microsoft.com/office/powerpoint/2010/main" val="129807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incip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9147561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395489" y="5826113"/>
            <a:ext cx="9665723" cy="769441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glow rad="101600">
              <a:schemeClr val="bg1">
                <a:alpha val="5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Dependence on Role-Bound Authority</a:t>
            </a:r>
          </a:p>
        </p:txBody>
      </p:sp>
    </p:spTree>
    <p:extLst>
      <p:ext uri="{BB962C8B-B14F-4D97-AF65-F5344CB8AC3E}">
        <p14:creationId xmlns:p14="http://schemas.microsoft.com/office/powerpoint/2010/main" val="202288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cuff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40" y="0"/>
            <a:ext cx="9168925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848929" y="5784549"/>
            <a:ext cx="8511946" cy="830997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glow rad="101600">
              <a:schemeClr val="bg1">
                <a:alpha val="5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Dependence on Punishment</a:t>
            </a:r>
          </a:p>
        </p:txBody>
      </p:sp>
    </p:spTree>
    <p:extLst>
      <p:ext uri="{BB962C8B-B14F-4D97-AF65-F5344CB8AC3E}">
        <p14:creationId xmlns:p14="http://schemas.microsoft.com/office/powerpoint/2010/main" val="93687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4310"/>
            <a:ext cx="10972801" cy="1261036"/>
          </a:xfrm>
        </p:spPr>
        <p:txBody>
          <a:bodyPr/>
          <a:lstStyle/>
          <a:p>
            <a:r>
              <a:rPr lang="en-US" dirty="0" smtClean="0"/>
              <a:t>Next: “We need a behavior support team”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5346"/>
            <a:ext cx="10972801" cy="42662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District Vision and Strategic </a:t>
            </a:r>
            <a:r>
              <a:rPr lang="en-US" dirty="0"/>
              <a:t>P</a:t>
            </a:r>
            <a:r>
              <a:rPr lang="en-US" dirty="0" smtClean="0"/>
              <a:t>lan </a:t>
            </a:r>
          </a:p>
          <a:p>
            <a:r>
              <a:rPr lang="en-US" dirty="0" smtClean="0"/>
              <a:t>Behavior Support Coaches – 2</a:t>
            </a:r>
            <a:r>
              <a:rPr lang="en-US" dirty="0"/>
              <a:t> </a:t>
            </a:r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Attend Bi-monthly </a:t>
            </a:r>
            <a:r>
              <a:rPr lang="en-US" dirty="0"/>
              <a:t>Behavior Support </a:t>
            </a:r>
            <a:r>
              <a:rPr lang="en-US" dirty="0" smtClean="0"/>
              <a:t>Team (BST) </a:t>
            </a:r>
            <a:r>
              <a:rPr lang="en-US" dirty="0"/>
              <a:t>problem solving meetings </a:t>
            </a:r>
          </a:p>
          <a:p>
            <a:pPr lvl="1"/>
            <a:r>
              <a:rPr lang="en-US" dirty="0" smtClean="0"/>
              <a:t>Behavior Coaches meet with each building team leader one a month</a:t>
            </a:r>
          </a:p>
          <a:p>
            <a:pPr lvl="2"/>
            <a:r>
              <a:rPr lang="en-US" dirty="0" smtClean="0"/>
              <a:t>Answers building specific questions</a:t>
            </a:r>
          </a:p>
          <a:p>
            <a:pPr lvl="2"/>
            <a:r>
              <a:rPr lang="en-US" dirty="0" smtClean="0"/>
              <a:t>Develops upcoming agendas for Tier 1 or Tier 2/3 meetings</a:t>
            </a:r>
          </a:p>
          <a:p>
            <a:pPr lvl="2"/>
            <a:r>
              <a:rPr lang="en-US" dirty="0" smtClean="0"/>
              <a:t>Action Planning</a:t>
            </a:r>
          </a:p>
          <a:p>
            <a:pPr lvl="2"/>
            <a:r>
              <a:rPr lang="en-US" dirty="0" smtClean="0"/>
              <a:t>Attends building MTSS meetings</a:t>
            </a:r>
          </a:p>
          <a:p>
            <a:pPr lvl="1"/>
            <a:r>
              <a:rPr lang="en-US" dirty="0" smtClean="0"/>
              <a:t>Train on MTSS district wide (tier 1, classroom management, teacher toolbox)</a:t>
            </a:r>
          </a:p>
          <a:p>
            <a:pPr lvl="1"/>
            <a:r>
              <a:rPr lang="en-US" dirty="0" smtClean="0"/>
              <a:t>Provide custom building based faculty training, PLCs, targeted teams</a:t>
            </a:r>
          </a:p>
          <a:p>
            <a:pPr lvl="1"/>
            <a:r>
              <a:rPr lang="en-US" dirty="0" smtClean="0"/>
              <a:t>Classroom management consultation with teachers</a:t>
            </a:r>
          </a:p>
        </p:txBody>
      </p:sp>
    </p:spTree>
    <p:extLst>
      <p:ext uri="{BB962C8B-B14F-4D97-AF65-F5344CB8AC3E}">
        <p14:creationId xmlns:p14="http://schemas.microsoft.com/office/powerpoint/2010/main" val="660338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42746"/>
            <a:ext cx="10972801" cy="1261036"/>
          </a:xfrm>
        </p:spPr>
        <p:txBody>
          <a:bodyPr/>
          <a:lstStyle/>
          <a:p>
            <a:r>
              <a:rPr lang="en-US" dirty="0" smtClean="0"/>
              <a:t>Next: “We need a behavior support team”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07674"/>
            <a:ext cx="10972801" cy="41009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District vision and strategic plan </a:t>
            </a:r>
          </a:p>
          <a:p>
            <a:r>
              <a:rPr lang="en-US" dirty="0" smtClean="0"/>
              <a:t> Behavior Analyst- 2</a:t>
            </a:r>
            <a:r>
              <a:rPr lang="en-US" dirty="0"/>
              <a:t> </a:t>
            </a:r>
            <a:r>
              <a:rPr lang="en-US" dirty="0" smtClean="0"/>
              <a:t>staff </a:t>
            </a:r>
          </a:p>
          <a:p>
            <a:pPr lvl="1"/>
            <a:r>
              <a:rPr lang="en-US" dirty="0" smtClean="0"/>
              <a:t>Attend weekly </a:t>
            </a:r>
            <a:r>
              <a:rPr lang="en-US" dirty="0"/>
              <a:t>Behavior Support </a:t>
            </a:r>
            <a:r>
              <a:rPr lang="en-US" dirty="0" smtClean="0"/>
              <a:t>Team (BST) </a:t>
            </a:r>
            <a:r>
              <a:rPr lang="en-US" dirty="0"/>
              <a:t>problem solving meetings </a:t>
            </a:r>
            <a:endParaRPr lang="en-US" dirty="0" smtClean="0"/>
          </a:p>
          <a:p>
            <a:pPr lvl="1"/>
            <a:r>
              <a:rPr lang="en-US" dirty="0" smtClean="0"/>
              <a:t>Provide professional development district-wide </a:t>
            </a:r>
          </a:p>
          <a:p>
            <a:pPr lvl="1"/>
            <a:r>
              <a:rPr lang="en-US" dirty="0" smtClean="0"/>
              <a:t>Support monthly psychologist meeting PD- 45 min-1 hr.</a:t>
            </a:r>
          </a:p>
          <a:p>
            <a:pPr lvl="3"/>
            <a:r>
              <a:rPr lang="en-US" dirty="0" smtClean="0"/>
              <a:t>Topics include: FBA,BSP, self-care, internalizing behaviors, developing coping skill goals, how to collect meaningful data. </a:t>
            </a:r>
          </a:p>
          <a:p>
            <a:pPr lvl="1"/>
            <a:r>
              <a:rPr lang="en-US" dirty="0" smtClean="0"/>
              <a:t>Consult on Tier 3 student cases</a:t>
            </a:r>
          </a:p>
          <a:p>
            <a:pPr lvl="3"/>
            <a:r>
              <a:rPr lang="en-US" dirty="0" smtClean="0"/>
              <a:t>Paper review and feedback</a:t>
            </a:r>
          </a:p>
          <a:p>
            <a:pPr lvl="3"/>
            <a:r>
              <a:rPr lang="en-US" dirty="0" smtClean="0"/>
              <a:t>Observation of student</a:t>
            </a:r>
          </a:p>
          <a:p>
            <a:pPr lvl="3"/>
            <a:r>
              <a:rPr lang="en-US" dirty="0" smtClean="0"/>
              <a:t>Consultation with building based psychologist</a:t>
            </a:r>
          </a:p>
          <a:p>
            <a:pPr lvl="3"/>
            <a:r>
              <a:rPr lang="en-US" dirty="0" smtClean="0"/>
              <a:t>Observation, Consultation and development of 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25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/>
          <p:nvPr/>
        </p:nvCxnSpPr>
        <p:spPr>
          <a:xfrm flipH="1">
            <a:off x="7331142" y="3962075"/>
            <a:ext cx="365059" cy="1412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2500412" y="2124102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1965325" y="152401"/>
            <a:ext cx="816616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99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Multi-Tiered </a:t>
            </a:r>
            <a:r>
              <a:rPr lang="en-US" sz="2800" b="1" dirty="0">
                <a:solidFill>
                  <a:schemeClr val="tx2"/>
                </a:solidFill>
                <a:latin typeface="Trebuchet MS" panose="020B0603020202020204" pitchFamily="34" charset="0"/>
              </a:rPr>
              <a:t>System of Support </a:t>
            </a:r>
          </a:p>
        </p:txBody>
      </p:sp>
      <p:sp>
        <p:nvSpPr>
          <p:cNvPr id="121859" name="Text Box 14"/>
          <p:cNvSpPr txBox="1">
            <a:spLocks noChangeArrowheads="1"/>
          </p:cNvSpPr>
          <p:nvPr/>
        </p:nvSpPr>
        <p:spPr bwMode="auto">
          <a:xfrm>
            <a:off x="4816541" y="4179995"/>
            <a:ext cx="2167731" cy="396875"/>
          </a:xfrm>
          <a:prstGeom prst="rect">
            <a:avLst/>
          </a:prstGeom>
          <a:solidFill>
            <a:srgbClr val="FFFF00"/>
          </a:solidFill>
          <a:ln w="9525">
            <a:solidFill>
              <a:srgbClr val="3333CC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rebuchet MS" panose="020B0603020202020204" pitchFamily="34" charset="0"/>
              </a:rPr>
              <a:t> </a:t>
            </a:r>
            <a:r>
              <a:rPr lang="en-US" sz="1600" b="1" dirty="0">
                <a:latin typeface="Trebuchet MS" panose="020B0603020202020204" pitchFamily="34" charset="0"/>
              </a:rPr>
              <a:t>CICO</a:t>
            </a:r>
          </a:p>
        </p:txBody>
      </p:sp>
      <p:sp>
        <p:nvSpPr>
          <p:cNvPr id="121860" name="Text Box 15"/>
          <p:cNvSpPr txBox="1">
            <a:spLocks noChangeArrowheads="1"/>
          </p:cNvSpPr>
          <p:nvPr/>
        </p:nvSpPr>
        <p:spPr bwMode="auto">
          <a:xfrm>
            <a:off x="4816541" y="4671512"/>
            <a:ext cx="216773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Trebuchet MS" panose="020B0603020202020204" pitchFamily="34" charset="0"/>
                <a:cs typeface="Arial" charset="0"/>
              </a:rPr>
              <a:t>Group interventions</a:t>
            </a:r>
          </a:p>
          <a:p>
            <a:pPr algn="ctr">
              <a:spcBef>
                <a:spcPct val="50000"/>
              </a:spcBef>
            </a:pPr>
            <a:endParaRPr lang="en-US" sz="800" b="1" dirty="0">
              <a:solidFill>
                <a:srgbClr val="0000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121861" name="Text Box 16"/>
          <p:cNvSpPr txBox="1">
            <a:spLocks noChangeArrowheads="1"/>
          </p:cNvSpPr>
          <p:nvPr/>
        </p:nvSpPr>
        <p:spPr bwMode="auto">
          <a:xfrm>
            <a:off x="4816542" y="5284457"/>
            <a:ext cx="216773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Group w. individual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features</a:t>
            </a:r>
          </a:p>
        </p:txBody>
      </p:sp>
      <p:sp>
        <p:nvSpPr>
          <p:cNvPr id="121862" name="Text Box 18"/>
          <p:cNvSpPr txBox="1">
            <a:spLocks noChangeArrowheads="1"/>
          </p:cNvSpPr>
          <p:nvPr/>
        </p:nvSpPr>
        <p:spPr bwMode="auto">
          <a:xfrm>
            <a:off x="8017670" y="4156351"/>
            <a:ext cx="1133921" cy="237757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FBA/BSP</a:t>
            </a:r>
          </a:p>
          <a:p>
            <a:pPr algn="ctr">
              <a:spcBef>
                <a:spcPct val="25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PTR</a:t>
            </a: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000" b="1" dirty="0">
              <a:latin typeface="Trebuchet MS" panose="020B0603020202020204" pitchFamily="34" charset="0"/>
            </a:endParaRPr>
          </a:p>
        </p:txBody>
      </p:sp>
      <p:sp>
        <p:nvSpPr>
          <p:cNvPr id="121863" name="Line 31"/>
          <p:cNvSpPr>
            <a:spLocks noChangeShapeType="1"/>
          </p:cNvSpPr>
          <p:nvPr/>
        </p:nvSpPr>
        <p:spPr bwMode="auto">
          <a:xfrm flipH="1">
            <a:off x="2471124" y="3231734"/>
            <a:ext cx="1377" cy="740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Text Box 32"/>
          <p:cNvSpPr txBox="1">
            <a:spLocks noChangeArrowheads="1"/>
          </p:cNvSpPr>
          <p:nvPr/>
        </p:nvSpPr>
        <p:spPr bwMode="auto">
          <a:xfrm>
            <a:off x="1965325" y="1038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21866" name="Text Box 39"/>
          <p:cNvSpPr txBox="1">
            <a:spLocks noChangeArrowheads="1"/>
          </p:cNvSpPr>
          <p:nvPr/>
        </p:nvSpPr>
        <p:spPr bwMode="auto">
          <a:xfrm>
            <a:off x="8276845" y="985922"/>
            <a:ext cx="1749491" cy="95410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Tier 3 </a:t>
            </a:r>
            <a:r>
              <a:rPr lang="en-US" sz="1600" b="1" dirty="0" smtClean="0">
                <a:latin typeface="Trebuchet MS" panose="020B0603020202020204" pitchFamily="34" charset="0"/>
              </a:rPr>
              <a:t>Team Leader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PST Team</a:t>
            </a:r>
            <a:endParaRPr lang="en-US" sz="1600" b="1" dirty="0">
              <a:latin typeface="Trebuchet MS" panose="020B0603020202020204" pitchFamily="34" charset="0"/>
            </a:endParaRPr>
          </a:p>
        </p:txBody>
      </p:sp>
      <p:sp>
        <p:nvSpPr>
          <p:cNvPr id="121867" name="Text Box 42"/>
          <p:cNvSpPr txBox="1">
            <a:spLocks noChangeArrowheads="1"/>
          </p:cNvSpPr>
          <p:nvPr/>
        </p:nvSpPr>
        <p:spPr bwMode="auto">
          <a:xfrm>
            <a:off x="4816541" y="5979048"/>
            <a:ext cx="2167731" cy="584775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Trebuchet MS" panose="020B0603020202020204" pitchFamily="34" charset="0"/>
              </a:rPr>
              <a:t>Brief </a:t>
            </a:r>
          </a:p>
          <a:p>
            <a:pPr algn="ctr" eaLnBrk="1" hangingPunct="1"/>
            <a:r>
              <a:rPr lang="en-US" sz="1600" b="1" dirty="0">
                <a:latin typeface="Trebuchet MS" panose="020B0603020202020204" pitchFamily="34" charset="0"/>
              </a:rPr>
              <a:t>FBA/BSP</a:t>
            </a:r>
          </a:p>
        </p:txBody>
      </p:sp>
      <p:sp>
        <p:nvSpPr>
          <p:cNvPr id="121870" name="Line 28"/>
          <p:cNvSpPr>
            <a:spLocks noChangeShapeType="1"/>
          </p:cNvSpPr>
          <p:nvPr/>
        </p:nvSpPr>
        <p:spPr bwMode="auto">
          <a:xfrm flipH="1">
            <a:off x="9013085" y="3257925"/>
            <a:ext cx="279934" cy="8984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Text Box 18"/>
          <p:cNvSpPr txBox="1">
            <a:spLocks noChangeArrowheads="1"/>
          </p:cNvSpPr>
          <p:nvPr/>
        </p:nvSpPr>
        <p:spPr bwMode="auto">
          <a:xfrm>
            <a:off x="9430639" y="4164980"/>
            <a:ext cx="1127059" cy="236988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sz="1600" b="1" dirty="0">
                <a:solidFill>
                  <a:srgbClr val="000000"/>
                </a:solidFill>
                <a:latin typeface="Trebuchet MS" panose="020B0603020202020204" pitchFamily="34" charset="0"/>
              </a:rPr>
              <a:t>Person Centered Planning</a:t>
            </a: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ct val="25000"/>
              </a:spcBef>
            </a:pPr>
            <a:endParaRPr lang="en-US" sz="16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1872" name="Text Box 36"/>
          <p:cNvSpPr txBox="1">
            <a:spLocks noChangeArrowheads="1"/>
          </p:cNvSpPr>
          <p:nvPr/>
        </p:nvSpPr>
        <p:spPr bwMode="auto">
          <a:xfrm>
            <a:off x="4748312" y="905042"/>
            <a:ext cx="1676400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Tier 2 Team Leader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PST Team</a:t>
            </a:r>
            <a:endParaRPr lang="en-US" sz="1600" b="1" dirty="0">
              <a:latin typeface="Trebuchet MS" panose="020B0603020202020204" pitchFamily="34" charset="0"/>
            </a:endParaRPr>
          </a:p>
        </p:txBody>
      </p:sp>
      <p:sp>
        <p:nvSpPr>
          <p:cNvPr id="121873" name="Line 63"/>
          <p:cNvSpPr>
            <a:spLocks noChangeShapeType="1"/>
          </p:cNvSpPr>
          <p:nvPr/>
        </p:nvSpPr>
        <p:spPr bwMode="auto">
          <a:xfrm>
            <a:off x="3390459" y="1398828"/>
            <a:ext cx="1265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5" name="Line 65"/>
          <p:cNvSpPr>
            <a:spLocks noChangeShapeType="1"/>
          </p:cNvSpPr>
          <p:nvPr/>
        </p:nvSpPr>
        <p:spPr bwMode="auto">
          <a:xfrm>
            <a:off x="6595474" y="139882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Text Box 77"/>
          <p:cNvSpPr txBox="1">
            <a:spLocks noChangeArrowheads="1"/>
          </p:cNvSpPr>
          <p:nvPr/>
        </p:nvSpPr>
        <p:spPr bwMode="auto">
          <a:xfrm>
            <a:off x="2073341" y="224366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21879" name="Text Box 78"/>
          <p:cNvSpPr txBox="1">
            <a:spLocks noChangeArrowheads="1"/>
          </p:cNvSpPr>
          <p:nvPr/>
        </p:nvSpPr>
        <p:spPr bwMode="auto">
          <a:xfrm>
            <a:off x="1700312" y="2393280"/>
            <a:ext cx="1600200" cy="7381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Plans SW &amp; Class-wide supports</a:t>
            </a:r>
          </a:p>
        </p:txBody>
      </p:sp>
      <p:sp>
        <p:nvSpPr>
          <p:cNvPr id="121881" name="Text Box 80"/>
          <p:cNvSpPr txBox="1">
            <a:spLocks noChangeArrowheads="1"/>
          </p:cNvSpPr>
          <p:nvPr/>
        </p:nvSpPr>
        <p:spPr bwMode="auto">
          <a:xfrm>
            <a:off x="3505200" y="2297004"/>
            <a:ext cx="2301942" cy="166507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b="1" u="sng" dirty="0"/>
              <a:t>System 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b="1" u="sng" dirty="0"/>
              <a:t>Conversations</a:t>
            </a:r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Uses process data; evaluates overall effectiveness; does not involve discussion of individual students</a:t>
            </a:r>
          </a:p>
        </p:txBody>
      </p:sp>
      <p:sp>
        <p:nvSpPr>
          <p:cNvPr id="121882" name="Text Box 81"/>
          <p:cNvSpPr txBox="1">
            <a:spLocks noChangeArrowheads="1"/>
          </p:cNvSpPr>
          <p:nvPr/>
        </p:nvSpPr>
        <p:spPr bwMode="auto">
          <a:xfrm>
            <a:off x="5875404" y="2303840"/>
            <a:ext cx="2125597" cy="163275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b="1" u="sng" dirty="0"/>
              <a:t>Problem Solving Conversations</a:t>
            </a:r>
            <a:endParaRPr lang="en-US" sz="1400" dirty="0"/>
          </a:p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Matches students to interventions and monitors progress, making adjustments as needed</a:t>
            </a:r>
          </a:p>
        </p:txBody>
      </p:sp>
      <p:sp>
        <p:nvSpPr>
          <p:cNvPr id="121883" name="Text Box 82"/>
          <p:cNvSpPr txBox="1">
            <a:spLocks noChangeArrowheads="1"/>
          </p:cNvSpPr>
          <p:nvPr/>
        </p:nvSpPr>
        <p:spPr bwMode="auto">
          <a:xfrm>
            <a:off x="8381999" y="2303839"/>
            <a:ext cx="1749492" cy="9540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sz="1400" dirty="0"/>
              <a:t>Uses Process data; determines overall intervention effectiveness</a:t>
            </a:r>
          </a:p>
        </p:txBody>
      </p:sp>
      <p:sp>
        <p:nvSpPr>
          <p:cNvPr id="121892" name="Text Box 39"/>
          <p:cNvSpPr txBox="1">
            <a:spLocks noChangeArrowheads="1"/>
          </p:cNvSpPr>
          <p:nvPr/>
        </p:nvSpPr>
        <p:spPr bwMode="auto">
          <a:xfrm>
            <a:off x="1852604" y="716841"/>
            <a:ext cx="1447908" cy="1323439"/>
          </a:xfrm>
          <a:prstGeom prst="rect">
            <a:avLst/>
          </a:prstGeom>
          <a:solidFill>
            <a:srgbClr val="92D050"/>
          </a:solidFill>
          <a:ln>
            <a:solidFill>
              <a:srgbClr val="3333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Tier 1 Team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Leader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 School-wide</a:t>
            </a:r>
            <a:r>
              <a:rPr lang="en-US" sz="1600" b="1" dirty="0">
                <a:latin typeface="Trebuchet MS" panose="020B0603020202020204" pitchFamily="34" charset="0"/>
              </a:rPr>
              <a:t/>
            </a:r>
            <a:br>
              <a:rPr lang="en-US" sz="1600" b="1" dirty="0">
                <a:latin typeface="Trebuchet MS" panose="020B0603020202020204" pitchFamily="34" charset="0"/>
              </a:rPr>
            </a:br>
            <a:r>
              <a:rPr lang="en-US" sz="1600" b="1" dirty="0">
                <a:latin typeface="Trebuchet MS" panose="020B0603020202020204" pitchFamily="34" charset="0"/>
              </a:rPr>
              <a:t>Team</a:t>
            </a:r>
          </a:p>
        </p:txBody>
      </p:sp>
      <p:sp>
        <p:nvSpPr>
          <p:cNvPr id="121893" name="Text Box 39"/>
          <p:cNvSpPr txBox="1">
            <a:spLocks noChangeArrowheads="1"/>
          </p:cNvSpPr>
          <p:nvPr/>
        </p:nvSpPr>
        <p:spPr bwMode="auto">
          <a:xfrm>
            <a:off x="1792213" y="4010158"/>
            <a:ext cx="1416398" cy="2308324"/>
          </a:xfrm>
          <a:prstGeom prst="rect">
            <a:avLst/>
          </a:prstGeom>
          <a:solidFill>
            <a:srgbClr val="92D050"/>
          </a:solidFill>
          <a:ln>
            <a:solidFill>
              <a:srgbClr val="3333C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latin typeface="Trebuchet MS" panose="020B0603020202020204" pitchFamily="34" charset="0"/>
              </a:rPr>
              <a:t>Universal Support through SW </a:t>
            </a:r>
            <a:r>
              <a:rPr lang="en-US" sz="1600" b="1" dirty="0" smtClean="0">
                <a:latin typeface="Trebuchet MS" panose="020B0603020202020204" pitchFamily="34" charset="0"/>
              </a:rPr>
              <a:t>Program</a:t>
            </a:r>
          </a:p>
          <a:p>
            <a:pPr algn="ctr" eaLnBrk="1" hangingPunct="1">
              <a:spcBef>
                <a:spcPct val="500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latin typeface="Trebuchet MS" panose="020B0603020202020204" pitchFamily="34" charset="0"/>
              </a:rPr>
              <a:t>Explicit Teaching of Expectations</a:t>
            </a:r>
            <a:endParaRPr lang="en-US" sz="1600" b="1" dirty="0">
              <a:latin typeface="Trebuchet MS" panose="020B0603020202020204" pitchFamily="34" charset="0"/>
            </a:endParaRPr>
          </a:p>
        </p:txBody>
      </p:sp>
      <p:sp>
        <p:nvSpPr>
          <p:cNvPr id="121894" name="TextBox 3"/>
          <p:cNvSpPr txBox="1">
            <a:spLocks noChangeArrowheads="1"/>
          </p:cNvSpPr>
          <p:nvPr/>
        </p:nvSpPr>
        <p:spPr bwMode="auto">
          <a:xfrm>
            <a:off x="6737444" y="6533926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i="1" dirty="0">
                <a:latin typeface="Candara" charset="0"/>
              </a:rPr>
              <a:t>Adapted from the Illinois PBIS Network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97542" y="2004545"/>
            <a:ext cx="228601" cy="239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9256745" y="1994073"/>
            <a:ext cx="0" cy="212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875403" y="2004545"/>
            <a:ext cx="274638" cy="191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4391858" y="4072460"/>
            <a:ext cx="424685" cy="2633837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6984273" y="4072460"/>
            <a:ext cx="346869" cy="2633837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4023411" y="3962074"/>
            <a:ext cx="368446" cy="1427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28"/>
          <p:cNvSpPr>
            <a:spLocks noChangeShapeType="1"/>
          </p:cNvSpPr>
          <p:nvPr/>
        </p:nvSpPr>
        <p:spPr bwMode="auto">
          <a:xfrm>
            <a:off x="9293019" y="3257928"/>
            <a:ext cx="231980" cy="9220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76408" y="6656327"/>
            <a:ext cx="4572000" cy="26161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DE-PBS Project March 2015</a:t>
            </a:r>
          </a:p>
        </p:txBody>
      </p:sp>
    </p:spTree>
    <p:extLst>
      <p:ext uri="{BB962C8B-B14F-4D97-AF65-F5344CB8AC3E}">
        <p14:creationId xmlns:p14="http://schemas.microsoft.com/office/powerpoint/2010/main" val="3109346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we determine what the process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for the Tier2/3 problem solving team structure?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to Intervention (RTI) under the IDEA</a:t>
            </a:r>
          </a:p>
          <a:p>
            <a:pPr lvl="2"/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 Administrative Code</a:t>
            </a:r>
          </a:p>
          <a:p>
            <a:pPr lvl="3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Problem Solving in General Education and Instructional Support Teams</a:t>
            </a:r>
          </a:p>
          <a:p>
            <a:pPr lvl="3"/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to Intervention Procedures</a:t>
            </a:r>
          </a:p>
          <a:p>
            <a:pPr marL="1371600" lvl="3" indent="0">
              <a:buNone/>
            </a:pPr>
            <a:endParaRPr lang="en-US" sz="3000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464" y="3297567"/>
            <a:ext cx="2035987" cy="33733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16836" y="3228109"/>
            <a:ext cx="1939637" cy="144087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4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84310"/>
            <a:ext cx="10972801" cy="1261036"/>
          </a:xfrm>
        </p:spPr>
        <p:txBody>
          <a:bodyPr/>
          <a:lstStyle/>
          <a:p>
            <a:r>
              <a:rPr lang="en-US" dirty="0" smtClean="0"/>
              <a:t>Looking forward as a District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5346"/>
            <a:ext cx="10972801" cy="41693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Assessed and identified current areas of need</a:t>
            </a:r>
          </a:p>
          <a:p>
            <a:pPr lvl="1"/>
            <a:r>
              <a:rPr lang="en-US" sz="2400" dirty="0" smtClean="0"/>
              <a:t>Increase </a:t>
            </a:r>
            <a:r>
              <a:rPr lang="en-US" sz="2400" dirty="0"/>
              <a:t>social-emotional learning curricula district wide</a:t>
            </a:r>
          </a:p>
          <a:p>
            <a:pPr lvl="1"/>
            <a:r>
              <a:rPr lang="en-US" sz="2400" dirty="0"/>
              <a:t>Additional training in basic FBA/BSP development</a:t>
            </a:r>
          </a:p>
          <a:p>
            <a:pPr lvl="1"/>
            <a:r>
              <a:rPr lang="en-US" sz="2400" dirty="0"/>
              <a:t>Additional training in data collection and goal setting</a:t>
            </a:r>
          </a:p>
          <a:p>
            <a:pPr lvl="1"/>
            <a:r>
              <a:rPr lang="en-US" sz="2400" dirty="0"/>
              <a:t>Increase support for students with highest needs</a:t>
            </a:r>
          </a:p>
          <a:p>
            <a:pPr lvl="1"/>
            <a:r>
              <a:rPr lang="en-US" sz="2400" dirty="0"/>
              <a:t>Increasing district partnership </a:t>
            </a:r>
            <a:r>
              <a:rPr lang="en-US" sz="2400" dirty="0" smtClean="0"/>
              <a:t>to get mental </a:t>
            </a:r>
            <a:r>
              <a:rPr lang="en-US" sz="2400" dirty="0"/>
              <a:t>health supports to students</a:t>
            </a:r>
          </a:p>
          <a:p>
            <a:pPr lvl="1"/>
            <a:r>
              <a:rPr lang="en-US" sz="2400" dirty="0"/>
              <a:t>Continuing to build MTSS in every building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Increasing MTSS fidelity district wide</a:t>
            </a:r>
          </a:p>
        </p:txBody>
      </p:sp>
    </p:spTree>
    <p:extLst>
      <p:ext uri="{BB962C8B-B14F-4D97-AF65-F5344CB8AC3E}">
        <p14:creationId xmlns:p14="http://schemas.microsoft.com/office/powerpoint/2010/main" val="273636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Red Clay District’s  </a:t>
            </a:r>
            <a:br>
              <a:rPr lang="en-US" dirty="0" smtClean="0"/>
            </a:br>
            <a:r>
              <a:rPr lang="en-US" dirty="0" smtClean="0"/>
              <a:t>MTSS </a:t>
            </a:r>
            <a:r>
              <a:rPr lang="en-US" dirty="0"/>
              <a:t>Behavior Leadership Team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Cross district-level groups (pulling from silos)</a:t>
            </a:r>
          </a:p>
          <a:p>
            <a:pPr lvl="1"/>
            <a:r>
              <a:rPr lang="en-US" dirty="0" smtClean="0"/>
              <a:t>Strategic school level invitations</a:t>
            </a:r>
          </a:p>
          <a:p>
            <a:pPr lvl="2"/>
            <a:r>
              <a:rPr lang="en-US" dirty="0" smtClean="0"/>
              <a:t>PBIS &amp; Non-PBIS</a:t>
            </a:r>
          </a:p>
          <a:p>
            <a:pPr lvl="2"/>
            <a:r>
              <a:rPr lang="en-US" dirty="0" smtClean="0"/>
              <a:t>Elementary &amp; Secondary</a:t>
            </a:r>
          </a:p>
          <a:p>
            <a:pPr lvl="2"/>
            <a:r>
              <a:rPr lang="en-US" dirty="0" smtClean="0"/>
              <a:t>Successful &amp; Struggling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 Red Clay District’s  </a:t>
            </a:r>
            <a:br>
              <a:rPr lang="en-US" dirty="0"/>
            </a:br>
            <a:r>
              <a:rPr lang="en-US" dirty="0"/>
              <a:t>MTSS Behavior Leadership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pPr lvl="1"/>
            <a:r>
              <a:rPr lang="en-US" dirty="0"/>
              <a:t>MTSS understanding &amp; current district </a:t>
            </a:r>
            <a:r>
              <a:rPr lang="en-US" dirty="0" smtClean="0"/>
              <a:t>structures</a:t>
            </a:r>
          </a:p>
          <a:p>
            <a:pPr lvl="1"/>
            <a:r>
              <a:rPr lang="en-US" dirty="0" smtClean="0"/>
              <a:t>Discuss desired outcomes for district MTSS efforts</a:t>
            </a:r>
          </a:p>
          <a:p>
            <a:pPr lvl="1"/>
            <a:r>
              <a:rPr lang="en-US" dirty="0" smtClean="0"/>
              <a:t>Current data exploration (fidelity, tier 3 survey, etc.)</a:t>
            </a:r>
          </a:p>
          <a:p>
            <a:pPr lvl="1"/>
            <a:r>
              <a:rPr lang="en-US" dirty="0" smtClean="0"/>
              <a:t>Student case study &amp; problem-solving discussion</a:t>
            </a:r>
            <a:endParaRPr lang="en-US" dirty="0"/>
          </a:p>
          <a:p>
            <a:pPr lvl="1"/>
            <a:r>
              <a:rPr lang="en-US" dirty="0"/>
              <a:t>District-wide MTSS expectations: required vs. flexible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5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09599" y="609595"/>
            <a:ext cx="10972801" cy="1261036"/>
          </a:xfrm>
        </p:spPr>
        <p:txBody>
          <a:bodyPr/>
          <a:lstStyle/>
          <a:p>
            <a:r>
              <a:rPr lang="en-US" dirty="0" smtClean="0"/>
              <a:t>Quick Delaware &amp; Red Clay Statistics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609599" y="1759713"/>
            <a:ext cx="10972801" cy="3479761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400" b="1" dirty="0"/>
              <a:t>DELAWARE INFORMATION</a:t>
            </a:r>
          </a:p>
          <a:p>
            <a:r>
              <a:rPr lang="en-US" sz="2400" dirty="0"/>
              <a:t>“The First State”</a:t>
            </a:r>
          </a:p>
          <a:p>
            <a:r>
              <a:rPr lang="en-US" sz="2400" dirty="0"/>
              <a:t>2nd Smallest State in the US with a length of 96 miles long and a width between 9 and 35 miles</a:t>
            </a:r>
          </a:p>
          <a:p>
            <a:r>
              <a:rPr lang="en-US" sz="2400" dirty="0"/>
              <a:t>3 counties with </a:t>
            </a:r>
            <a:r>
              <a:rPr lang="en-US" sz="2400" dirty="0" smtClean="0"/>
              <a:t>43 </a:t>
            </a:r>
            <a:r>
              <a:rPr lang="en-US" sz="2400" dirty="0"/>
              <a:t>LEAs – approximately 220 Public </a:t>
            </a:r>
            <a:r>
              <a:rPr lang="en-US" sz="2400" dirty="0" smtClean="0"/>
              <a:t>Schools with 64% involved with DE-PBS Project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RED CLAY CONSOLIDATED SCHOOL DISTRICT</a:t>
            </a:r>
          </a:p>
          <a:p>
            <a:r>
              <a:rPr lang="en-US" sz="2400" dirty="0" smtClean="0"/>
              <a:t>Largest </a:t>
            </a:r>
            <a:r>
              <a:rPr lang="en-US" sz="2400" dirty="0"/>
              <a:t>public school district in the </a:t>
            </a:r>
            <a:r>
              <a:rPr lang="en-US" sz="2400" dirty="0" smtClean="0"/>
              <a:t>state</a:t>
            </a:r>
          </a:p>
          <a:p>
            <a:r>
              <a:rPr lang="en-US" sz="2400" dirty="0" smtClean="0"/>
              <a:t>Serves </a:t>
            </a:r>
            <a:r>
              <a:rPr lang="en-US" sz="2400" dirty="0"/>
              <a:t>more than 16,000 students </a:t>
            </a:r>
            <a:endParaRPr lang="en-US" sz="2400" dirty="0" smtClean="0"/>
          </a:p>
          <a:p>
            <a:r>
              <a:rPr lang="en-US" sz="2400" dirty="0" smtClean="0"/>
              <a:t>15 </a:t>
            </a:r>
            <a:r>
              <a:rPr lang="en-US" sz="2400" dirty="0"/>
              <a:t>elementary schools, </a:t>
            </a:r>
            <a:r>
              <a:rPr lang="en-US" sz="2400" dirty="0" smtClean="0"/>
              <a:t>6 </a:t>
            </a:r>
            <a:r>
              <a:rPr lang="en-US" sz="2400" dirty="0"/>
              <a:t>middle schools, </a:t>
            </a:r>
            <a:r>
              <a:rPr lang="en-US" sz="2400" dirty="0" smtClean="0"/>
              <a:t>5 </a:t>
            </a:r>
            <a:r>
              <a:rPr lang="en-US" sz="2400" dirty="0"/>
              <a:t>high schools, and </a:t>
            </a:r>
            <a:r>
              <a:rPr lang="en-US" sz="2400" dirty="0" smtClean="0"/>
              <a:t>3 </a:t>
            </a:r>
            <a:r>
              <a:rPr lang="en-US" sz="2400" dirty="0"/>
              <a:t>special education </a:t>
            </a:r>
            <a:r>
              <a:rPr lang="en-US" sz="2400" dirty="0" smtClean="0"/>
              <a:t>schools </a:t>
            </a:r>
            <a:endParaRPr lang="en-US" sz="2400" dirty="0"/>
          </a:p>
        </p:txBody>
      </p:sp>
      <p:pic>
        <p:nvPicPr>
          <p:cNvPr id="6149" name="Picture 6" descr="MCMP00372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0641" y="1301831"/>
            <a:ext cx="596797" cy="126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Footer Placeholder 3"/>
          <p:cNvSpPr txBox="1">
            <a:spLocks noGrp="1"/>
          </p:cNvSpPr>
          <p:nvPr/>
        </p:nvSpPr>
        <p:spPr bwMode="auto">
          <a:xfrm>
            <a:off x="1752600" y="6416676"/>
            <a:ext cx="2362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>
              <a:solidFill>
                <a:srgbClr val="0E19F2"/>
              </a:solidFill>
              <a:latin typeface="Helvetica Neue" pitchFamily="2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999202"/>
            <a:ext cx="2857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8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02"/>
            <a:ext cx="10515600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602291"/>
              </p:ext>
            </p:extLst>
          </p:nvPr>
        </p:nvGraphicFramePr>
        <p:xfrm>
          <a:off x="412955" y="114402"/>
          <a:ext cx="11162071" cy="6309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581">
                  <a:extLst>
                    <a:ext uri="{9D8B030D-6E8A-4147-A177-3AD203B41FA5}">
                      <a16:colId xmlns="" xmlns:a16="http://schemas.microsoft.com/office/drawing/2014/main" val="1150434084"/>
                    </a:ext>
                  </a:extLst>
                </a:gridCol>
                <a:gridCol w="4801411">
                  <a:extLst>
                    <a:ext uri="{9D8B030D-6E8A-4147-A177-3AD203B41FA5}">
                      <a16:colId xmlns="" xmlns:a16="http://schemas.microsoft.com/office/drawing/2014/main" val="748336204"/>
                    </a:ext>
                  </a:extLst>
                </a:gridCol>
                <a:gridCol w="4753079">
                  <a:extLst>
                    <a:ext uri="{9D8B030D-6E8A-4147-A177-3AD203B41FA5}">
                      <a16:colId xmlns="" xmlns:a16="http://schemas.microsoft.com/office/drawing/2014/main" val="1053955644"/>
                    </a:ext>
                  </a:extLst>
                </a:gridCol>
              </a:tblGrid>
              <a:tr h="197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MTSS Tier Level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Required Components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Flexible Components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="" xmlns:a16="http://schemas.microsoft.com/office/drawing/2014/main" val="1211917278"/>
                  </a:ext>
                </a:extLst>
              </a:tr>
              <a:tr h="1089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3" action="ppaction://hlinkfile"/>
                        </a:rPr>
                        <a:t>Tier 3: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Data, Systems &amp; Practices in place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FEW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4" action="ppaction://hlinkfile"/>
                        </a:rPr>
                        <a:t>Problem-solving Team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5" action="ppaction://hlinkfile"/>
                        </a:rPr>
                        <a:t>Data-based </a:t>
                      </a:r>
                      <a:r>
                        <a:rPr lang="en-US" sz="1800" u="sng" dirty="0">
                          <a:effectLst/>
                          <a:hlinkClick r:id="rId5" action="ppaction://hlinkfile"/>
                        </a:rPr>
                        <a:t>Decision Making &amp; Data Collection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6" action="ppaction://hlinkfile"/>
                        </a:rPr>
                        <a:t>Functional </a:t>
                      </a:r>
                      <a:r>
                        <a:rPr lang="en-US" sz="1800" u="sng" dirty="0">
                          <a:effectLst/>
                          <a:hlinkClick r:id="rId6" action="ppaction://hlinkfile"/>
                        </a:rPr>
                        <a:t>Behavior Assessment &amp; Behavior Support Plans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Individual Interventions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7" action="ppaction://hlinkfile"/>
                        </a:rPr>
                        <a:t>Person </a:t>
                      </a:r>
                      <a:r>
                        <a:rPr lang="en-US" sz="1800" u="sng" dirty="0">
                          <a:effectLst/>
                          <a:hlinkClick r:id="rId7" action="ppaction://hlinkfile"/>
                        </a:rPr>
                        <a:t>centered planning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8" action="ppaction://hlinkfile"/>
                        </a:rPr>
                        <a:t>PTR</a:t>
                      </a:r>
                      <a:r>
                        <a:rPr lang="en-US" sz="1800" u="sng" dirty="0">
                          <a:effectLst/>
                          <a:hlinkClick r:id="rId8" action="ppaction://hlinkfile"/>
                        </a:rPr>
                        <a:t>: Prevent-Teach-Reinforce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="" xmlns:a16="http://schemas.microsoft.com/office/drawing/2014/main" val="4195637651"/>
                  </a:ext>
                </a:extLst>
              </a:tr>
              <a:tr h="12455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9" action="ppaction://hlinkfile"/>
                        </a:rPr>
                        <a:t>Tier 2: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Data, Systems &amp; Practices in place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SOME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4" action="ppaction://hlinkfile"/>
                        </a:rPr>
                        <a:t>Problem-solving Team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5" action="ppaction://hlinkfile"/>
                        </a:rPr>
                        <a:t>Data-based </a:t>
                      </a:r>
                      <a:r>
                        <a:rPr lang="en-US" sz="1800" u="sng" dirty="0">
                          <a:effectLst/>
                          <a:hlinkClick r:id="rId5" action="ppaction://hlinkfile"/>
                        </a:rPr>
                        <a:t>Decision Making &amp; Data Collection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10" action="ppaction://hlinkfile"/>
                        </a:rPr>
                        <a:t>Relationship </a:t>
                      </a:r>
                      <a:r>
                        <a:rPr lang="en-US" sz="1800" u="sng" dirty="0">
                          <a:effectLst/>
                          <a:hlinkClick r:id="rId10" action="ppaction://hlinkfile"/>
                        </a:rPr>
                        <a:t>Building Intervention</a:t>
                      </a:r>
                      <a:r>
                        <a:rPr lang="en-US" sz="1800" dirty="0">
                          <a:effectLst/>
                        </a:rPr>
                        <a:t> (minimum 1)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11" action="ppaction://hlinkfile"/>
                        </a:rPr>
                        <a:t>Skill-based </a:t>
                      </a:r>
                      <a:r>
                        <a:rPr lang="en-US" sz="1800" u="sng" dirty="0">
                          <a:effectLst/>
                          <a:hlinkClick r:id="rId11" action="ppaction://hlinkfile"/>
                        </a:rPr>
                        <a:t>Small Group Intervention</a:t>
                      </a:r>
                      <a:r>
                        <a:rPr lang="en-US" sz="1800" dirty="0">
                          <a:effectLst/>
                        </a:rPr>
                        <a:t> (minimum 1)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Additional Relationship Building Interventions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Additional Skill-based Small Group Intervention based on building identified needs (may be aligned with re-teaching of social/emotional curriculum)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="" xmlns:a16="http://schemas.microsoft.com/office/drawing/2014/main" val="3327099948"/>
                  </a:ext>
                </a:extLst>
              </a:tr>
              <a:tr h="2179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effectLst/>
                          <a:hlinkClick r:id="rId12" action="ppaction://hlinkfile"/>
                        </a:rPr>
                        <a:t>Tier 1:</a:t>
                      </a:r>
                      <a:r>
                        <a:rPr lang="en-US" sz="1800">
                          <a:effectLst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Data, Systems &amp; Practices in place for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4" action="ppaction://hlinkfile"/>
                        </a:rPr>
                        <a:t>Tier 1 Leadership Team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5" action="ppaction://hlinkfile"/>
                        </a:rPr>
                        <a:t>Data-based </a:t>
                      </a:r>
                      <a:r>
                        <a:rPr lang="en-US" sz="1800" u="sng" dirty="0">
                          <a:effectLst/>
                          <a:hlinkClick r:id="rId5" action="ppaction://hlinkfile"/>
                        </a:rPr>
                        <a:t>decision making &amp; Data Collection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13" action="ppaction://hlinkfile"/>
                        </a:rPr>
                        <a:t>School-wide </a:t>
                      </a:r>
                      <a:r>
                        <a:rPr lang="en-US" sz="1800" u="sng" dirty="0">
                          <a:effectLst/>
                          <a:hlinkClick r:id="rId13" action="ppaction://hlinkfile"/>
                        </a:rPr>
                        <a:t>Expectations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14" action="ppaction://hlinkfile"/>
                        </a:rPr>
                        <a:t>Teaching/Re-teaching </a:t>
                      </a:r>
                      <a:r>
                        <a:rPr lang="en-US" sz="1800" u="sng" dirty="0">
                          <a:effectLst/>
                          <a:hlinkClick r:id="rId14" action="ppaction://hlinkfile"/>
                        </a:rPr>
                        <a:t>of Expectations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15" action="ppaction://hlinkfile"/>
                        </a:rPr>
                        <a:t>Major/Minor </a:t>
                      </a:r>
                      <a:r>
                        <a:rPr lang="en-US" sz="1800" u="sng" dirty="0">
                          <a:effectLst/>
                          <a:hlinkClick r:id="rId15" action="ppaction://hlinkfile"/>
                        </a:rPr>
                        <a:t>Flow Chart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16" action="ppaction://hlinkfile"/>
                        </a:rPr>
                        <a:t>System </a:t>
                      </a:r>
                      <a:r>
                        <a:rPr lang="en-US" sz="1800" u="sng" dirty="0">
                          <a:effectLst/>
                          <a:hlinkClick r:id="rId16" action="ppaction://hlinkfile"/>
                        </a:rPr>
                        <a:t>for Correcting Problem Behavior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Systems </a:t>
                      </a:r>
                      <a:r>
                        <a:rPr lang="en-US" sz="1800" dirty="0">
                          <a:effectLst/>
                        </a:rPr>
                        <a:t>Meeting with Special/Student Services staff (minimum monthly)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hlinkClick r:id="rId17" action="ppaction://hlinkfile"/>
                        </a:rPr>
                        <a:t>Home Matrix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18" action="ppaction://hlinkfile"/>
                        </a:rPr>
                        <a:t>Use </a:t>
                      </a:r>
                      <a:r>
                        <a:rPr lang="en-US" sz="1800" u="sng" dirty="0">
                          <a:effectLst/>
                          <a:hlinkClick r:id="rId18" action="ppaction://hlinkfile"/>
                        </a:rPr>
                        <a:t>of Incentives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hlinkClick r:id="rId19" action="ppaction://hlinkfile"/>
                        </a:rPr>
                        <a:t>Social/Emotional </a:t>
                      </a:r>
                      <a:r>
                        <a:rPr lang="en-US" sz="1800" u="sng" dirty="0">
                          <a:effectLst/>
                          <a:hlinkClick r:id="rId19" action="ppaction://hlinkfile"/>
                        </a:rPr>
                        <a:t>Curriculum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Integrated </a:t>
                      </a:r>
                      <a:r>
                        <a:rPr lang="en-US" sz="1800" dirty="0">
                          <a:effectLst/>
                        </a:rPr>
                        <a:t>initiatives w/in Tier 1 MTSS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Maiandra GD" panose="020E050203030802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Responsive Classrooms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Maiandra GD" panose="020E050203030802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Leader in Me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Maiandra GD" panose="020E050203030802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Trauma-Informed Practices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="" xmlns:a16="http://schemas.microsoft.com/office/drawing/2014/main" val="3399335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488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</a:t>
            </a:r>
            <a:r>
              <a:rPr lang="en-US" dirty="0" smtClean="0"/>
              <a:t>trengthen </a:t>
            </a:r>
            <a:r>
              <a:rPr lang="en-US" dirty="0"/>
              <a:t>S</a:t>
            </a:r>
            <a:r>
              <a:rPr lang="en-US" dirty="0" smtClean="0"/>
              <a:t>tate leadership &amp; MTSS understanding</a:t>
            </a:r>
          </a:p>
          <a:p>
            <a:pPr lvl="1"/>
            <a:r>
              <a:rPr lang="en-US" dirty="0" smtClean="0"/>
              <a:t>MTSS </a:t>
            </a:r>
            <a:r>
              <a:rPr lang="en-US" dirty="0"/>
              <a:t>– A &amp; </a:t>
            </a:r>
            <a:r>
              <a:rPr lang="en-US" dirty="0" smtClean="0"/>
              <a:t>MTSS-B</a:t>
            </a:r>
          </a:p>
          <a:p>
            <a:pPr lvl="0"/>
            <a:r>
              <a:rPr lang="en-US" dirty="0"/>
              <a:t>Support </a:t>
            </a:r>
            <a:r>
              <a:rPr lang="en-US" dirty="0" smtClean="0"/>
              <a:t>related State initiative integration</a:t>
            </a:r>
          </a:p>
          <a:p>
            <a:r>
              <a:rPr lang="en-US" dirty="0" smtClean="0"/>
              <a:t>Enhanced development </a:t>
            </a:r>
            <a:r>
              <a:rPr lang="en-US" dirty="0"/>
              <a:t>of district leadership teams</a:t>
            </a:r>
          </a:p>
          <a:p>
            <a:pPr lvl="0"/>
            <a:r>
              <a:rPr lang="en-US" dirty="0" smtClean="0"/>
              <a:t>Expanding </a:t>
            </a:r>
            <a:r>
              <a:rPr lang="en-US" dirty="0"/>
              <a:t>deeper understanding of district team to </a:t>
            </a:r>
            <a:r>
              <a:rPr lang="en-US" dirty="0" smtClean="0"/>
              <a:t>provide supports </a:t>
            </a:r>
            <a:r>
              <a:rPr lang="en-US" dirty="0"/>
              <a:t>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16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/>
              <a:t>Thank you!</a:t>
            </a:r>
            <a:br>
              <a:rPr lang="en-US" sz="4400" b="1" dirty="0" smtClean="0"/>
            </a:br>
            <a:r>
              <a:rPr lang="en-US" sz="4400" b="1" dirty="0" smtClean="0"/>
              <a:t>Questions?  Ideas?</a:t>
            </a:r>
            <a:endParaRPr lang="en-US" sz="44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3190" y="3132524"/>
            <a:ext cx="354283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Sarah Hearn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skhearn@udel.edu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5970" y="3014512"/>
            <a:ext cx="3786649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8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Sarah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Schmittinger-Kashner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480"/>
              </a:spcBef>
            </a:pPr>
            <a:r>
              <a:rPr lang="en-US" sz="2000" dirty="0">
                <a:hlinkClick r:id="rId4"/>
              </a:rPr>
              <a:t>s</a:t>
            </a:r>
            <a:r>
              <a:rPr lang="en-US" sz="2000" dirty="0" smtClean="0">
                <a:hlinkClick r:id="rId4"/>
              </a:rPr>
              <a:t>arah.kashner@redclay.k12.de.us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48000" y="52029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Delaware PBS Project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Center </a:t>
            </a:r>
            <a:r>
              <a:rPr lang="en-US" sz="2400" b="1" dirty="0">
                <a:solidFill>
                  <a:srgbClr val="002060"/>
                </a:solidFill>
              </a:rPr>
              <a:t>for Disabilities </a:t>
            </a:r>
            <a:r>
              <a:rPr lang="en-US" sz="2400" b="1" dirty="0" smtClean="0">
                <a:solidFill>
                  <a:srgbClr val="002060"/>
                </a:solidFill>
              </a:rPr>
              <a:t>Studies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University of Delaware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www.delawarepbs.org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student-raising-han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77" y="2538831"/>
            <a:ext cx="3806245" cy="25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3920" y="1384248"/>
            <a:ext cx="10363200" cy="2226055"/>
          </a:xfrm>
        </p:spPr>
        <p:txBody>
          <a:bodyPr>
            <a:normAutofit/>
          </a:bodyPr>
          <a:lstStyle/>
          <a:p>
            <a:r>
              <a:rPr lang="en-US" b="1" dirty="0" smtClean="0"/>
              <a:t>Let’s explore capacity building strategies </a:t>
            </a:r>
            <a:r>
              <a:rPr lang="en-US" b="1" dirty="0"/>
              <a:t>used by </a:t>
            </a:r>
            <a:r>
              <a:rPr lang="en-US" b="1" dirty="0" smtClean="0"/>
              <a:t>the Delaware PBS Project to implement MTSS </a:t>
            </a:r>
            <a:r>
              <a:rPr lang="en-US" b="1" dirty="0"/>
              <a:t>for </a:t>
            </a:r>
            <a:r>
              <a:rPr lang="en-US" b="1" dirty="0" smtClean="0"/>
              <a:t>behavior</a:t>
            </a:r>
            <a:endParaRPr lang="en-US" dirty="0"/>
          </a:p>
        </p:txBody>
      </p:sp>
      <p:pic>
        <p:nvPicPr>
          <p:cNvPr id="1026" name="Picture 2" descr="C:\Users\hearn\AppData\Local\Microsoft\Windows\Temporary Internet Files\Content.IE5\AH4EY2U6\explore_word_letters_boggle_game-128437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20" y="4556234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4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80594"/>
            <a:ext cx="10972801" cy="3745572"/>
          </a:xfrm>
        </p:spPr>
        <p:txBody>
          <a:bodyPr>
            <a:normAutofit/>
          </a:bodyPr>
          <a:lstStyle/>
          <a:p>
            <a:r>
              <a:rPr lang="en-US" dirty="0"/>
              <a:t>With longevity </a:t>
            </a:r>
            <a:r>
              <a:rPr lang="en-US" dirty="0" smtClean="0"/>
              <a:t>of project comes navigating shifts in focus. </a:t>
            </a:r>
          </a:p>
          <a:p>
            <a:pPr lvl="1"/>
            <a:r>
              <a:rPr lang="en-US" dirty="0" smtClean="0"/>
              <a:t>PBIS </a:t>
            </a:r>
            <a:r>
              <a:rPr lang="en-US" dirty="0"/>
              <a:t>as Tier </a:t>
            </a:r>
            <a:r>
              <a:rPr lang="en-US" dirty="0" smtClean="0"/>
              <a:t>3, special education driven initiative </a:t>
            </a:r>
            <a:r>
              <a:rPr lang="en-US" dirty="0">
                <a:sym typeface="Wingdings" panose="05000000000000000000" pitchFamily="2" charset="2"/>
              </a:rPr>
              <a:t> School-wide Tier </a:t>
            </a:r>
            <a:r>
              <a:rPr lang="en-US" dirty="0" smtClean="0">
                <a:sym typeface="Wingdings" panose="05000000000000000000" pitchFamily="2" charset="2"/>
              </a:rPr>
              <a:t>1, focus on all initiative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Focus </a:t>
            </a:r>
            <a:r>
              <a:rPr lang="en-US" dirty="0">
                <a:sym typeface="Wingdings" panose="05000000000000000000" pitchFamily="2" charset="2"/>
              </a:rPr>
              <a:t>on more tangible reinforcement  </a:t>
            </a:r>
            <a:r>
              <a:rPr lang="en-US" dirty="0" smtClean="0">
                <a:sym typeface="Wingdings" panose="05000000000000000000" pitchFamily="2" charset="2"/>
              </a:rPr>
              <a:t>Use </a:t>
            </a:r>
            <a:r>
              <a:rPr lang="en-US" dirty="0">
                <a:sym typeface="Wingdings" panose="05000000000000000000" pitchFamily="2" charset="2"/>
              </a:rPr>
              <a:t>of positive praise &amp; </a:t>
            </a:r>
            <a:r>
              <a:rPr lang="en-US" dirty="0" smtClean="0">
                <a:sym typeface="Wingdings" panose="05000000000000000000" pitchFamily="2" charset="2"/>
              </a:rPr>
              <a:t>social-emotional learning focus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Training </a:t>
            </a:r>
            <a:r>
              <a:rPr lang="en-US" dirty="0">
                <a:sym typeface="Wingdings" panose="05000000000000000000" pitchFamily="2" charset="2"/>
              </a:rPr>
              <a:t>school-based teams  Establishing district systems to drive team-based PD &amp; </a:t>
            </a:r>
            <a:r>
              <a:rPr lang="en-US" dirty="0" smtClean="0">
                <a:sym typeface="Wingdings" panose="05000000000000000000" pitchFamily="2" charset="2"/>
              </a:rPr>
              <a:t>supports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1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Climate Transformation Grant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increase the </a:t>
            </a:r>
            <a:r>
              <a:rPr lang="en-US" b="1" u="sng" dirty="0"/>
              <a:t>state’s capacity </a:t>
            </a:r>
            <a:r>
              <a:rPr lang="en-US" dirty="0"/>
              <a:t>to provide training and technical assistance (TA), which includes enhancing </a:t>
            </a:r>
            <a:r>
              <a:rPr lang="en-US" b="1" u="sng" dirty="0" smtClean="0"/>
              <a:t>districts’ capacity </a:t>
            </a:r>
            <a:r>
              <a:rPr lang="en-US" dirty="0"/>
              <a:t>to support schools’ implementation of multi-tiered systems of support (MTSS)</a:t>
            </a:r>
          </a:p>
          <a:p>
            <a:r>
              <a:rPr lang="en-US" dirty="0" smtClean="0"/>
              <a:t> To </a:t>
            </a:r>
            <a:r>
              <a:rPr lang="en-US" dirty="0"/>
              <a:t>improve school climate and behavioral outcomes for all students through MTSS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28980"/>
            <a:ext cx="10972801" cy="126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</a:t>
            </a:r>
            <a:r>
              <a:rPr lang="en-US" dirty="0" smtClean="0">
                <a:sym typeface="Wingdings" panose="05000000000000000000" pitchFamily="2" charset="2"/>
              </a:rPr>
              <a:t> District School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MTSS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9" y="2648430"/>
            <a:ext cx="5306290" cy="3479761"/>
          </a:xfrm>
        </p:spPr>
        <p:txBody>
          <a:bodyPr>
            <a:normAutofit/>
          </a:bodyPr>
          <a:lstStyle/>
          <a:p>
            <a:r>
              <a:rPr lang="en-US" dirty="0"/>
              <a:t>How? </a:t>
            </a:r>
          </a:p>
          <a:p>
            <a:r>
              <a:rPr lang="en-US" dirty="0"/>
              <a:t>Start at the top</a:t>
            </a:r>
          </a:p>
          <a:p>
            <a:pPr lvl="1"/>
            <a:r>
              <a:rPr lang="en-US" sz="2800" dirty="0"/>
              <a:t>Correct misconceptions</a:t>
            </a:r>
          </a:p>
          <a:p>
            <a:pPr lvl="1"/>
            <a:r>
              <a:rPr lang="en-US" sz="2800" dirty="0"/>
              <a:t>Align related initiatives to ensure success of all</a:t>
            </a:r>
          </a:p>
          <a:p>
            <a:pPr lvl="1"/>
            <a:r>
              <a:rPr lang="en-US" sz="2800" dirty="0"/>
              <a:t>Create common language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6" t="14870" r="16515" b="14870"/>
          <a:stretch/>
        </p:blipFill>
        <p:spPr bwMode="auto">
          <a:xfrm>
            <a:off x="6148092" y="3111770"/>
            <a:ext cx="5593707" cy="3264109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0" y="2302197"/>
            <a:ext cx="5697893" cy="692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>
                <a:solidFill>
                  <a:schemeClr val="tx2"/>
                </a:solidFill>
              </a:rPr>
              <a:t>PBIS/MTSS Implementation Blueprint</a:t>
            </a:r>
            <a:endParaRPr lang="en-US" sz="28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4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Authority </a:t>
            </a:r>
            <a:r>
              <a:rPr lang="en-US" dirty="0"/>
              <a:t>to address </a:t>
            </a:r>
            <a:r>
              <a:rPr lang="en-US" b="1" dirty="0" smtClean="0"/>
              <a:t>state or district</a:t>
            </a:r>
            <a:r>
              <a:rPr lang="en-US" dirty="0" smtClean="0"/>
              <a:t> </a:t>
            </a:r>
            <a:r>
              <a:rPr lang="en-US" dirty="0"/>
              <a:t>implementation (e.g., policy, professional development, evaluation, scheduling, funding). </a:t>
            </a:r>
            <a:endParaRPr lang="en-US" dirty="0" smtClean="0"/>
          </a:p>
          <a:p>
            <a:r>
              <a:rPr lang="en-US" b="1" dirty="0" smtClean="0"/>
              <a:t>Representation</a:t>
            </a:r>
            <a:r>
              <a:rPr lang="en-US" dirty="0" smtClean="0"/>
              <a:t> </a:t>
            </a:r>
            <a:r>
              <a:rPr lang="en-US" dirty="0"/>
              <a:t>from the appropriate range of stakeholders from the local </a:t>
            </a:r>
            <a:r>
              <a:rPr lang="en-US" dirty="0" smtClean="0"/>
              <a:t>community</a:t>
            </a:r>
          </a:p>
          <a:p>
            <a:r>
              <a:rPr lang="en-US" dirty="0"/>
              <a:t>Completes </a:t>
            </a:r>
            <a:r>
              <a:rPr lang="en-US" b="1" dirty="0"/>
              <a:t>self-assessment</a:t>
            </a:r>
            <a:r>
              <a:rPr lang="en-US" dirty="0"/>
              <a:t> &amp; develops a </a:t>
            </a:r>
            <a:r>
              <a:rPr lang="en-US" b="1" dirty="0"/>
              <a:t>3-5 year action plan</a:t>
            </a:r>
          </a:p>
          <a:p>
            <a:r>
              <a:rPr lang="en-US" dirty="0"/>
              <a:t>Uses formal procedures for securing majority </a:t>
            </a:r>
            <a:r>
              <a:rPr lang="en-US" b="1" dirty="0"/>
              <a:t>agreements</a:t>
            </a:r>
            <a:r>
              <a:rPr lang="en-US" dirty="0"/>
              <a:t> from members of implementation unit for decision-making and policy and procedural approval and </a:t>
            </a:r>
            <a:r>
              <a:rPr lang="en-US" b="1" dirty="0"/>
              <a:t>problem solving</a:t>
            </a:r>
            <a:r>
              <a:rPr lang="en-US" dirty="0"/>
              <a:t> challenges, conflicts, etc.</a:t>
            </a:r>
          </a:p>
          <a:p>
            <a:r>
              <a:rPr lang="en-US" b="1" dirty="0"/>
              <a:t>Informs other leadership personnel</a:t>
            </a:r>
            <a:r>
              <a:rPr lang="en-US" dirty="0"/>
              <a:t> on implementation outcomes (e.g., fidelity, student outcomes, professional development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4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D Primary and Secondar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7A66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DD8E36"/>
      </a:accent6>
      <a:hlink>
        <a:srgbClr val="0026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2848</Words>
  <Application>Microsoft Macintosh PowerPoint</Application>
  <PresentationFormat>Custom</PresentationFormat>
  <Paragraphs>439</Paragraphs>
  <Slides>42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1_Office Theme</vt:lpstr>
      <vt:lpstr>PowerPoint Presentation</vt:lpstr>
      <vt:lpstr>PowerPoint Presentation</vt:lpstr>
      <vt:lpstr>Session Learning Objectives </vt:lpstr>
      <vt:lpstr>Quick Delaware &amp; Red Clay Statistics</vt:lpstr>
      <vt:lpstr>Let’s explore capacity building strategies used by the Delaware PBS Project to implement MTSS for behavior</vt:lpstr>
      <vt:lpstr>History Snapshot</vt:lpstr>
      <vt:lpstr>School Climate Transformation Grant Goals</vt:lpstr>
      <vt:lpstr>State  District School MTSS Capacity</vt:lpstr>
      <vt:lpstr>Leadership Team Elements</vt:lpstr>
      <vt:lpstr>Delaware PBS State Advisory – New Turf </vt:lpstr>
      <vt:lpstr>Where do we start?</vt:lpstr>
      <vt:lpstr>State-wide Initiatives Understanding  Alignment </vt:lpstr>
      <vt:lpstr>PBIS/SEL Initiatives How do we all fit in?</vt:lpstr>
      <vt:lpstr>PowerPoint Presentation</vt:lpstr>
      <vt:lpstr>Delaware District Structures</vt:lpstr>
      <vt:lpstr>MTSS FOR BEHAVIOR/SOCIAL-EMOTIONAL LEARNING  DISTRICT LEVEL READINESS CONSIDERATIONS </vt:lpstr>
      <vt:lpstr>MTSS FOR BEHAVIOR/SOCIAL-EMOTIONAL LEARNING  DISTRICT LEVEL READINESS CONSIDERATIONS </vt:lpstr>
      <vt:lpstr>MTSS FOR BEHAVIOR/SOCIAL-EMOTIONAL LEARNING  DISTRICT LEVEL READINESS CONSIDERATIONS</vt:lpstr>
      <vt:lpstr>DE-PBS &amp; Red Clay District Partnership Shift</vt:lpstr>
      <vt:lpstr>Let’s explore strategies used by the Red Clay Consolidated School District to systematically implement MTSS for behavior.</vt:lpstr>
      <vt:lpstr>Strategies</vt:lpstr>
      <vt:lpstr>District Demographics </vt:lpstr>
      <vt:lpstr>District-wide Multi-Tiered System of Support- Where did we start? </vt:lpstr>
      <vt:lpstr>School Level MTSS Implementation </vt:lpstr>
      <vt:lpstr>How Does the District and State Support This?</vt:lpstr>
      <vt:lpstr>Team Leader Networking and District Training Structure </vt:lpstr>
      <vt:lpstr>Sample Agenda Topics from Team Leader Meetings</vt:lpstr>
      <vt:lpstr>Sample Agenda Topics from Team Leader Meetings</vt:lpstr>
      <vt:lpstr>District Coach- Spring Maintenance Meeting- Sample Agenda</vt:lpstr>
      <vt:lpstr>PowerPoint Presentation</vt:lpstr>
      <vt:lpstr>PowerPoint Presentation</vt:lpstr>
      <vt:lpstr>PowerPoint Presentation</vt:lpstr>
      <vt:lpstr>Next: “We need a behavior support team”</vt:lpstr>
      <vt:lpstr>Next: “We need a behavior support team”</vt:lpstr>
      <vt:lpstr>PowerPoint Presentation</vt:lpstr>
      <vt:lpstr>How did we determine what the process  would look like for the Tier2/3 problem solving team structure? </vt:lpstr>
      <vt:lpstr>Looking forward as a District  </vt:lpstr>
      <vt:lpstr>Developing a Red Clay District’s   MTSS Behavior Leadership Team</vt:lpstr>
      <vt:lpstr>Developing a Red Clay District’s   MTSS Behavior Leadership Team</vt:lpstr>
      <vt:lpstr>PowerPoint Presentation</vt:lpstr>
      <vt:lpstr>What’s Next</vt:lpstr>
      <vt:lpstr>Thank you! Questions?  Ideas?</vt:lpstr>
    </vt:vector>
  </TitlesOfParts>
  <Company>RCCSD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Kashner Sarah</dc:creator>
  <cp:lastModifiedBy>Meg Messmer</cp:lastModifiedBy>
  <cp:revision>70</cp:revision>
  <dcterms:created xsi:type="dcterms:W3CDTF">2018-04-11T19:27:27Z</dcterms:created>
  <dcterms:modified xsi:type="dcterms:W3CDTF">2018-05-17T19:18:11Z</dcterms:modified>
</cp:coreProperties>
</file>