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3"/>
  </p:notesMasterIdLst>
  <p:handoutMasterIdLst>
    <p:handoutMasterId r:id="rId44"/>
  </p:handoutMasterIdLst>
  <p:sldIdLst>
    <p:sldId id="343" r:id="rId2"/>
    <p:sldId id="342" r:id="rId3"/>
    <p:sldId id="330" r:id="rId4"/>
    <p:sldId id="257" r:id="rId5"/>
    <p:sldId id="328" r:id="rId6"/>
    <p:sldId id="329" r:id="rId7"/>
    <p:sldId id="316" r:id="rId8"/>
    <p:sldId id="324" r:id="rId9"/>
    <p:sldId id="259" r:id="rId10"/>
    <p:sldId id="322" r:id="rId11"/>
    <p:sldId id="258" r:id="rId12"/>
    <p:sldId id="321" r:id="rId13"/>
    <p:sldId id="326" r:id="rId14"/>
    <p:sldId id="336" r:id="rId15"/>
    <p:sldId id="279" r:id="rId16"/>
    <p:sldId id="345" r:id="rId17"/>
    <p:sldId id="265" r:id="rId18"/>
    <p:sldId id="334" r:id="rId19"/>
    <p:sldId id="335" r:id="rId20"/>
    <p:sldId id="337" r:id="rId21"/>
    <p:sldId id="338" r:id="rId22"/>
    <p:sldId id="287" r:id="rId23"/>
    <p:sldId id="340" r:id="rId24"/>
    <p:sldId id="339" r:id="rId25"/>
    <p:sldId id="341" r:id="rId26"/>
    <p:sldId id="295" r:id="rId27"/>
    <p:sldId id="284" r:id="rId28"/>
    <p:sldId id="293" r:id="rId29"/>
    <p:sldId id="283" r:id="rId30"/>
    <p:sldId id="291" r:id="rId31"/>
    <p:sldId id="290" r:id="rId32"/>
    <p:sldId id="297" r:id="rId33"/>
    <p:sldId id="344" r:id="rId34"/>
    <p:sldId id="296" r:id="rId35"/>
    <p:sldId id="346" r:id="rId36"/>
    <p:sldId id="333" r:id="rId37"/>
    <p:sldId id="313" r:id="rId38"/>
    <p:sldId id="314" r:id="rId39"/>
    <p:sldId id="315" r:id="rId40"/>
    <p:sldId id="311" r:id="rId41"/>
    <p:sldId id="281"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82" autoAdjust="0"/>
    <p:restoredTop sz="77970" autoAdjust="0"/>
  </p:normalViewPr>
  <p:slideViewPr>
    <p:cSldViewPr snapToGrid="0">
      <p:cViewPr varScale="1">
        <p:scale>
          <a:sx n="59" d="100"/>
          <a:sy n="59" d="100"/>
        </p:scale>
        <p:origin x="4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png"/><Relationship Id="rId1" Type="http://schemas.openxmlformats.org/officeDocument/2006/relationships/image" Target="../media/image10.png"/><Relationship Id="rId2" Type="http://schemas.openxmlformats.org/officeDocument/2006/relationships/image" Target="../media/image11.png"/></Relationships>
</file>

<file path=ppt/diagrams/_rels/data3.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png"/><Relationship Id="rId1" Type="http://schemas.openxmlformats.org/officeDocument/2006/relationships/image" Target="../media/image10.png"/><Relationship Id="rId2"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87230-C7AA-4878-8CDB-E92F3BCEC22B}" type="doc">
      <dgm:prSet loTypeId="urn:microsoft.com/office/officeart/2005/8/layout/chevron1" loCatId="process" qsTypeId="urn:microsoft.com/office/officeart/2005/8/quickstyle/simple1" qsCatId="simple" csTypeId="urn:microsoft.com/office/officeart/2005/8/colors/accent1_2" csCatId="accent1" phldr="1"/>
      <dgm:spPr/>
    </dgm:pt>
    <dgm:pt modelId="{F40DE158-5409-44FF-BE01-2C15E6C69A92}" type="pres">
      <dgm:prSet presAssocID="{72787230-C7AA-4878-8CDB-E92F3BCEC22B}" presName="Name0" presStyleCnt="0">
        <dgm:presLayoutVars>
          <dgm:dir/>
          <dgm:animLvl val="lvl"/>
          <dgm:resizeHandles val="exact"/>
        </dgm:presLayoutVars>
      </dgm:prSet>
      <dgm:spPr/>
    </dgm:pt>
  </dgm:ptLst>
  <dgm:cxnLst>
    <dgm:cxn modelId="{4A7D0774-9B74-41FE-961D-2CD749D7FB6F}" type="presOf" srcId="{72787230-C7AA-4878-8CDB-E92F3BCEC22B}" destId="{F40DE158-5409-44FF-BE01-2C15E6C69A92}"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109251-5B37-4D6A-8786-E8B1E3047C13}"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US"/>
        </a:p>
      </dgm:t>
    </dgm:pt>
    <dgm:pt modelId="{BE22ECEC-6D4C-48C4-AD4D-B34A00BC9339}">
      <dgm:prSet phldrT="[Text]"/>
      <dgm:spPr>
        <a:solidFill>
          <a:schemeClr val="accent5"/>
        </a:solidFill>
      </dgm:spPr>
      <dgm:t>
        <a:bodyPr/>
        <a:lstStyle/>
        <a:p>
          <a:r>
            <a:rPr lang="en-US" dirty="0" smtClean="0"/>
            <a:t>Stimulus</a:t>
          </a:r>
          <a:endParaRPr lang="en-US" dirty="0"/>
        </a:p>
      </dgm:t>
    </dgm:pt>
    <dgm:pt modelId="{5F745C6D-C59A-49FD-A817-31BDB7BD3B86}" type="parTrans" cxnId="{3472E2B8-EDF5-4E6B-867F-6DEB0E389AE0}">
      <dgm:prSet/>
      <dgm:spPr/>
      <dgm:t>
        <a:bodyPr/>
        <a:lstStyle/>
        <a:p>
          <a:endParaRPr lang="en-US"/>
        </a:p>
      </dgm:t>
    </dgm:pt>
    <dgm:pt modelId="{A9BCB2EE-3BEE-4780-912D-2075A30A706E}" type="sibTrans" cxnId="{3472E2B8-EDF5-4E6B-867F-6DEB0E389AE0}">
      <dgm:prSet/>
      <dgm:spPr/>
      <dgm:t>
        <a:bodyPr/>
        <a:lstStyle/>
        <a:p>
          <a:endParaRPr lang="en-US"/>
        </a:p>
      </dgm:t>
    </dgm:pt>
    <dgm:pt modelId="{15DEEE4D-37E4-4B92-BEF3-26AB6B8A3CC4}">
      <dgm:prSet phldrT="[Text]"/>
      <dgm:spPr>
        <a:solidFill>
          <a:srgbClr val="7030A0"/>
        </a:solidFill>
      </dgm:spPr>
      <dgm:t>
        <a:bodyPr/>
        <a:lstStyle/>
        <a:p>
          <a:r>
            <a:rPr lang="en-US" dirty="0" smtClean="0"/>
            <a:t>Flexible Thinking</a:t>
          </a:r>
          <a:endParaRPr lang="en-US" dirty="0"/>
        </a:p>
      </dgm:t>
    </dgm:pt>
    <dgm:pt modelId="{04989FB5-3994-45E2-BA7A-F00E54B6F676}" type="parTrans" cxnId="{EA75A492-9EF8-435E-8453-18AD0E9F007D}">
      <dgm:prSet/>
      <dgm:spPr/>
      <dgm:t>
        <a:bodyPr/>
        <a:lstStyle/>
        <a:p>
          <a:endParaRPr lang="en-US"/>
        </a:p>
      </dgm:t>
    </dgm:pt>
    <dgm:pt modelId="{6483E1D4-FD78-4AE7-BA65-0EAD4599AD89}" type="sibTrans" cxnId="{EA75A492-9EF8-435E-8453-18AD0E9F007D}">
      <dgm:prSet/>
      <dgm:spPr/>
      <dgm:t>
        <a:bodyPr/>
        <a:lstStyle/>
        <a:p>
          <a:endParaRPr lang="en-US"/>
        </a:p>
      </dgm:t>
    </dgm:pt>
    <dgm:pt modelId="{B47CC1C5-2048-44C5-9346-4C063F04F726}">
      <dgm:prSet phldrT="[Text]"/>
      <dgm:spPr>
        <a:solidFill>
          <a:schemeClr val="accent5"/>
        </a:solidFill>
      </dgm:spPr>
      <dgm:t>
        <a:bodyPr/>
        <a:lstStyle/>
        <a:p>
          <a:r>
            <a:rPr lang="en-US" dirty="0" smtClean="0"/>
            <a:t>Response</a:t>
          </a:r>
          <a:endParaRPr lang="en-US" dirty="0"/>
        </a:p>
      </dgm:t>
    </dgm:pt>
    <dgm:pt modelId="{C0E4279F-7E0D-4434-8C3E-7AA9996481BE}" type="parTrans" cxnId="{60078394-4BDC-40A6-8E67-81596610D534}">
      <dgm:prSet/>
      <dgm:spPr/>
      <dgm:t>
        <a:bodyPr/>
        <a:lstStyle/>
        <a:p>
          <a:endParaRPr lang="en-US"/>
        </a:p>
      </dgm:t>
    </dgm:pt>
    <dgm:pt modelId="{C383B803-6144-47A2-B1D0-B6DA8B3B2EA7}" type="sibTrans" cxnId="{60078394-4BDC-40A6-8E67-81596610D534}">
      <dgm:prSet/>
      <dgm:spPr/>
      <dgm:t>
        <a:bodyPr/>
        <a:lstStyle/>
        <a:p>
          <a:endParaRPr lang="en-US"/>
        </a:p>
      </dgm:t>
    </dgm:pt>
    <dgm:pt modelId="{4F5AF6F3-E740-43D0-B73A-34A458EA3ED2}">
      <dgm:prSet phldrT="[Text]"/>
      <dgm:spPr>
        <a:solidFill>
          <a:srgbClr val="7030A0"/>
        </a:solidFill>
      </dgm:spPr>
      <dgm:t>
        <a:bodyPr/>
        <a:lstStyle/>
        <a:p>
          <a:r>
            <a:rPr lang="en-US" dirty="0" smtClean="0"/>
            <a:t>Attention</a:t>
          </a:r>
          <a:endParaRPr lang="en-US" dirty="0"/>
        </a:p>
      </dgm:t>
    </dgm:pt>
    <dgm:pt modelId="{EEA0B2B0-43B4-49D8-AC56-526FC92B5AD0}" type="sibTrans" cxnId="{B7ED7B9A-0A66-4511-9BA1-7B87CCF16094}">
      <dgm:prSet/>
      <dgm:spPr/>
      <dgm:t>
        <a:bodyPr/>
        <a:lstStyle/>
        <a:p>
          <a:endParaRPr lang="en-US"/>
        </a:p>
      </dgm:t>
    </dgm:pt>
    <dgm:pt modelId="{C5E99C83-4A60-422E-9079-6739307EDFF7}" type="parTrans" cxnId="{B7ED7B9A-0A66-4511-9BA1-7B87CCF16094}">
      <dgm:prSet/>
      <dgm:spPr/>
      <dgm:t>
        <a:bodyPr/>
        <a:lstStyle/>
        <a:p>
          <a:endParaRPr lang="en-US"/>
        </a:p>
      </dgm:t>
    </dgm:pt>
    <dgm:pt modelId="{207BB824-C68E-47B1-94E5-6F8B0C8BDF86}" type="pres">
      <dgm:prSet presAssocID="{49109251-5B37-4D6A-8786-E8B1E3047C13}" presName="Name0" presStyleCnt="0">
        <dgm:presLayoutVars>
          <dgm:dir/>
          <dgm:resizeHandles val="exact"/>
        </dgm:presLayoutVars>
      </dgm:prSet>
      <dgm:spPr/>
      <dgm:t>
        <a:bodyPr/>
        <a:lstStyle/>
        <a:p>
          <a:endParaRPr lang="en-US"/>
        </a:p>
      </dgm:t>
    </dgm:pt>
    <dgm:pt modelId="{13065BBA-3E80-4F72-9F51-F5DB2611F2A1}" type="pres">
      <dgm:prSet presAssocID="{49109251-5B37-4D6A-8786-E8B1E3047C13}" presName="fgShape" presStyleLbl="fgShp" presStyleIdx="0" presStyleCnt="1" custScaleX="43691" custScaleY="114520" custLinFactNeighborX="1420" custLinFactNeighborY="-20137"/>
      <dgm:spPr/>
      <dgm:t>
        <a:bodyPr/>
        <a:lstStyle/>
        <a:p>
          <a:endParaRPr lang="en-US"/>
        </a:p>
      </dgm:t>
    </dgm:pt>
    <dgm:pt modelId="{00625251-ED34-4046-ABA4-F9259AF12262}" type="pres">
      <dgm:prSet presAssocID="{49109251-5B37-4D6A-8786-E8B1E3047C13}" presName="linComp" presStyleCnt="0"/>
      <dgm:spPr/>
    </dgm:pt>
    <dgm:pt modelId="{4845D3F9-1ABA-4CDA-B3AE-2167653011A5}" type="pres">
      <dgm:prSet presAssocID="{BE22ECEC-6D4C-48C4-AD4D-B34A00BC9339}" presName="compNode" presStyleCnt="0"/>
      <dgm:spPr/>
    </dgm:pt>
    <dgm:pt modelId="{BF362BCF-4963-482C-9A10-5823E87437A6}" type="pres">
      <dgm:prSet presAssocID="{BE22ECEC-6D4C-48C4-AD4D-B34A00BC9339}" presName="bkgdShape" presStyleLbl="node1" presStyleIdx="0" presStyleCnt="4"/>
      <dgm:spPr/>
      <dgm:t>
        <a:bodyPr/>
        <a:lstStyle/>
        <a:p>
          <a:endParaRPr lang="en-US"/>
        </a:p>
      </dgm:t>
    </dgm:pt>
    <dgm:pt modelId="{9860457B-BCEF-4DB1-B52C-236DB4904B48}" type="pres">
      <dgm:prSet presAssocID="{BE22ECEC-6D4C-48C4-AD4D-B34A00BC9339}" presName="nodeTx" presStyleLbl="node1" presStyleIdx="0" presStyleCnt="4">
        <dgm:presLayoutVars>
          <dgm:bulletEnabled val="1"/>
        </dgm:presLayoutVars>
      </dgm:prSet>
      <dgm:spPr/>
      <dgm:t>
        <a:bodyPr/>
        <a:lstStyle/>
        <a:p>
          <a:endParaRPr lang="en-US"/>
        </a:p>
      </dgm:t>
    </dgm:pt>
    <dgm:pt modelId="{13D3F23A-41AF-4F38-A6FF-D04D8850B0AA}" type="pres">
      <dgm:prSet presAssocID="{BE22ECEC-6D4C-48C4-AD4D-B34A00BC9339}" presName="invisiNode" presStyleLbl="node1" presStyleIdx="0" presStyleCnt="4"/>
      <dgm:spPr/>
    </dgm:pt>
    <dgm:pt modelId="{2EE7AB1D-789D-4BDA-B1A2-486DFE21D3AD}" type="pres">
      <dgm:prSet presAssocID="{BE22ECEC-6D4C-48C4-AD4D-B34A00BC9339}" presName="imagNode" presStyleLbl="fgImgPlace1" presStyleIdx="0" presStyleCnt="4" custScaleX="70843" custScaleY="61935" custLinFactNeighborX="-31581" custLinFactNeighborY="-21663"/>
      <dgm:spPr>
        <a:blipFill rotWithShape="1">
          <a:blip xmlns:r="http://schemas.openxmlformats.org/officeDocument/2006/relationships" r:embed="rId1"/>
          <a:stretch>
            <a:fillRect/>
          </a:stretch>
        </a:blipFill>
      </dgm:spPr>
      <dgm:t>
        <a:bodyPr/>
        <a:lstStyle/>
        <a:p>
          <a:endParaRPr lang="en-US"/>
        </a:p>
      </dgm:t>
    </dgm:pt>
    <dgm:pt modelId="{93B86A4C-7391-4F38-A5E5-7E3170D9B143}" type="pres">
      <dgm:prSet presAssocID="{A9BCB2EE-3BEE-4780-912D-2075A30A706E}" presName="sibTrans" presStyleLbl="sibTrans2D1" presStyleIdx="0" presStyleCnt="0"/>
      <dgm:spPr/>
      <dgm:t>
        <a:bodyPr/>
        <a:lstStyle/>
        <a:p>
          <a:endParaRPr lang="en-US"/>
        </a:p>
      </dgm:t>
    </dgm:pt>
    <dgm:pt modelId="{9E24071E-69D2-47BC-AD56-86D433AB34FE}" type="pres">
      <dgm:prSet presAssocID="{4F5AF6F3-E740-43D0-B73A-34A458EA3ED2}" presName="compNode" presStyleCnt="0"/>
      <dgm:spPr/>
    </dgm:pt>
    <dgm:pt modelId="{9DB55BFC-009A-4471-BFB9-236A0C7D8336}" type="pres">
      <dgm:prSet presAssocID="{4F5AF6F3-E740-43D0-B73A-34A458EA3ED2}" presName="bkgdShape" presStyleLbl="node1" presStyleIdx="1" presStyleCnt="4" custLinFactNeighborY="33"/>
      <dgm:spPr/>
      <dgm:t>
        <a:bodyPr/>
        <a:lstStyle/>
        <a:p>
          <a:endParaRPr lang="en-US"/>
        </a:p>
      </dgm:t>
    </dgm:pt>
    <dgm:pt modelId="{1937B165-B80F-4B95-AE8D-C05A69254C6B}" type="pres">
      <dgm:prSet presAssocID="{4F5AF6F3-E740-43D0-B73A-34A458EA3ED2}" presName="nodeTx" presStyleLbl="node1" presStyleIdx="1" presStyleCnt="4">
        <dgm:presLayoutVars>
          <dgm:bulletEnabled val="1"/>
        </dgm:presLayoutVars>
      </dgm:prSet>
      <dgm:spPr/>
      <dgm:t>
        <a:bodyPr/>
        <a:lstStyle/>
        <a:p>
          <a:endParaRPr lang="en-US"/>
        </a:p>
      </dgm:t>
    </dgm:pt>
    <dgm:pt modelId="{4DAF8833-57E8-4F01-8BFF-57338A316B0A}" type="pres">
      <dgm:prSet presAssocID="{4F5AF6F3-E740-43D0-B73A-34A458EA3ED2}" presName="invisiNode" presStyleLbl="node1" presStyleIdx="1" presStyleCnt="4"/>
      <dgm:spPr/>
    </dgm:pt>
    <dgm:pt modelId="{D5AD4384-0AC2-4AA3-9FFF-AC5DA3691A30}" type="pres">
      <dgm:prSet presAssocID="{4F5AF6F3-E740-43D0-B73A-34A458EA3ED2}" presName="imagNode" presStyleLbl="fgImgPlace1" presStyleIdx="1" presStyleCnt="4" custScaleX="70280" custScaleY="67718" custLinFactX="-32236" custLinFactNeighborX="-100000" custLinFactNeighborY="46634"/>
      <dgm:spPr>
        <a:blipFill rotWithShape="1">
          <a:blip xmlns:r="http://schemas.openxmlformats.org/officeDocument/2006/relationships" r:embed="rId2"/>
          <a:stretch>
            <a:fillRect/>
          </a:stretch>
        </a:blipFill>
      </dgm:spPr>
    </dgm:pt>
    <dgm:pt modelId="{0386BB28-9598-4A69-A36D-0D232B1E3833}" type="pres">
      <dgm:prSet presAssocID="{EEA0B2B0-43B4-49D8-AC56-526FC92B5AD0}" presName="sibTrans" presStyleLbl="sibTrans2D1" presStyleIdx="0" presStyleCnt="0"/>
      <dgm:spPr/>
      <dgm:t>
        <a:bodyPr/>
        <a:lstStyle/>
        <a:p>
          <a:endParaRPr lang="en-US"/>
        </a:p>
      </dgm:t>
    </dgm:pt>
    <dgm:pt modelId="{3A6F2F3B-9C22-4E56-B3C6-DDBD3A622532}" type="pres">
      <dgm:prSet presAssocID="{15DEEE4D-37E4-4B92-BEF3-26AB6B8A3CC4}" presName="compNode" presStyleCnt="0"/>
      <dgm:spPr/>
    </dgm:pt>
    <dgm:pt modelId="{F13F296C-A091-4AC0-AD59-E6B38D651B14}" type="pres">
      <dgm:prSet presAssocID="{15DEEE4D-37E4-4B92-BEF3-26AB6B8A3CC4}" presName="bkgdShape" presStyleLbl="node1" presStyleIdx="2" presStyleCnt="4"/>
      <dgm:spPr/>
      <dgm:t>
        <a:bodyPr/>
        <a:lstStyle/>
        <a:p>
          <a:endParaRPr lang="en-US"/>
        </a:p>
      </dgm:t>
    </dgm:pt>
    <dgm:pt modelId="{E7D3AF72-5071-44D9-A1FF-C183DF8C7989}" type="pres">
      <dgm:prSet presAssocID="{15DEEE4D-37E4-4B92-BEF3-26AB6B8A3CC4}" presName="nodeTx" presStyleLbl="node1" presStyleIdx="2" presStyleCnt="4">
        <dgm:presLayoutVars>
          <dgm:bulletEnabled val="1"/>
        </dgm:presLayoutVars>
      </dgm:prSet>
      <dgm:spPr/>
      <dgm:t>
        <a:bodyPr/>
        <a:lstStyle/>
        <a:p>
          <a:endParaRPr lang="en-US"/>
        </a:p>
      </dgm:t>
    </dgm:pt>
    <dgm:pt modelId="{C4B1EAF2-59AC-4B68-AD19-56D7E0DE249E}" type="pres">
      <dgm:prSet presAssocID="{15DEEE4D-37E4-4B92-BEF3-26AB6B8A3CC4}" presName="invisiNode" presStyleLbl="node1" presStyleIdx="2" presStyleCnt="4"/>
      <dgm:spPr/>
    </dgm:pt>
    <dgm:pt modelId="{DE2C6A2A-B703-43D6-B4FB-0C5DB2E029F2}" type="pres">
      <dgm:prSet presAssocID="{15DEEE4D-37E4-4B92-BEF3-26AB6B8A3CC4}" presName="imagNode" presStyleLbl="fgImgPlace1" presStyleIdx="2" presStyleCnt="4" custLinFactNeighborX="-1093" custLinFactNeighborY="24412"/>
      <dgm:spPr>
        <a:blipFill rotWithShape="1">
          <a:blip xmlns:r="http://schemas.openxmlformats.org/officeDocument/2006/relationships" r:embed="rId3"/>
          <a:stretch>
            <a:fillRect/>
          </a:stretch>
        </a:blipFill>
      </dgm:spPr>
      <dgm:t>
        <a:bodyPr/>
        <a:lstStyle/>
        <a:p>
          <a:endParaRPr lang="en-US"/>
        </a:p>
      </dgm:t>
    </dgm:pt>
    <dgm:pt modelId="{B6AFF034-63FC-49D2-86A3-92B9D50A9324}" type="pres">
      <dgm:prSet presAssocID="{6483E1D4-FD78-4AE7-BA65-0EAD4599AD89}" presName="sibTrans" presStyleLbl="sibTrans2D1" presStyleIdx="0" presStyleCnt="0"/>
      <dgm:spPr/>
      <dgm:t>
        <a:bodyPr/>
        <a:lstStyle/>
        <a:p>
          <a:endParaRPr lang="en-US"/>
        </a:p>
      </dgm:t>
    </dgm:pt>
    <dgm:pt modelId="{7AE8322D-991F-40E4-AB57-EED8335281FD}" type="pres">
      <dgm:prSet presAssocID="{B47CC1C5-2048-44C5-9346-4C063F04F726}" presName="compNode" presStyleCnt="0"/>
      <dgm:spPr/>
    </dgm:pt>
    <dgm:pt modelId="{1757588F-978E-4914-9226-1A5AB99BB8D2}" type="pres">
      <dgm:prSet presAssocID="{B47CC1C5-2048-44C5-9346-4C063F04F726}" presName="bkgdShape" presStyleLbl="node1" presStyleIdx="3" presStyleCnt="4"/>
      <dgm:spPr/>
      <dgm:t>
        <a:bodyPr/>
        <a:lstStyle/>
        <a:p>
          <a:endParaRPr lang="en-US"/>
        </a:p>
      </dgm:t>
    </dgm:pt>
    <dgm:pt modelId="{CE8F95AA-5939-4108-9745-ED9C9663127E}" type="pres">
      <dgm:prSet presAssocID="{B47CC1C5-2048-44C5-9346-4C063F04F726}" presName="nodeTx" presStyleLbl="node1" presStyleIdx="3" presStyleCnt="4">
        <dgm:presLayoutVars>
          <dgm:bulletEnabled val="1"/>
        </dgm:presLayoutVars>
      </dgm:prSet>
      <dgm:spPr/>
      <dgm:t>
        <a:bodyPr/>
        <a:lstStyle/>
        <a:p>
          <a:endParaRPr lang="en-US"/>
        </a:p>
      </dgm:t>
    </dgm:pt>
    <dgm:pt modelId="{78F523FF-33D6-4C73-81D7-AA5874ABE2CB}" type="pres">
      <dgm:prSet presAssocID="{B47CC1C5-2048-44C5-9346-4C063F04F726}" presName="invisiNode" presStyleLbl="node1" presStyleIdx="3" presStyleCnt="4"/>
      <dgm:spPr/>
    </dgm:pt>
    <dgm:pt modelId="{71BC201F-60C3-4EF5-AB28-5EA23CFBBABB}" type="pres">
      <dgm:prSet presAssocID="{B47CC1C5-2048-44C5-9346-4C063F04F726}" presName="imagNode" presStyleLbl="fgImgPlace1" presStyleIdx="3" presStyleCnt="4" custLinFactNeighborX="2512" custLinFactNeighborY="20218"/>
      <dgm:spPr>
        <a:blipFill rotWithShape="1">
          <a:blip xmlns:r="http://schemas.openxmlformats.org/officeDocument/2006/relationships" r:embed="rId4"/>
          <a:stretch>
            <a:fillRect/>
          </a:stretch>
        </a:blipFill>
      </dgm:spPr>
    </dgm:pt>
  </dgm:ptLst>
  <dgm:cxnLst>
    <dgm:cxn modelId="{B4F1ED04-BC9C-421D-BD51-569C550C7AB6}" type="presOf" srcId="{EEA0B2B0-43B4-49D8-AC56-526FC92B5AD0}" destId="{0386BB28-9598-4A69-A36D-0D232B1E3833}" srcOrd="0" destOrd="0" presId="urn:microsoft.com/office/officeart/2005/8/layout/hList7"/>
    <dgm:cxn modelId="{34840723-3188-4B21-9C79-C0701BDACD05}" type="presOf" srcId="{4F5AF6F3-E740-43D0-B73A-34A458EA3ED2}" destId="{9DB55BFC-009A-4471-BFB9-236A0C7D8336}" srcOrd="0" destOrd="0" presId="urn:microsoft.com/office/officeart/2005/8/layout/hList7"/>
    <dgm:cxn modelId="{EA75A492-9EF8-435E-8453-18AD0E9F007D}" srcId="{49109251-5B37-4D6A-8786-E8B1E3047C13}" destId="{15DEEE4D-37E4-4B92-BEF3-26AB6B8A3CC4}" srcOrd="2" destOrd="0" parTransId="{04989FB5-3994-45E2-BA7A-F00E54B6F676}" sibTransId="{6483E1D4-FD78-4AE7-BA65-0EAD4599AD89}"/>
    <dgm:cxn modelId="{60078394-4BDC-40A6-8E67-81596610D534}" srcId="{49109251-5B37-4D6A-8786-E8B1E3047C13}" destId="{B47CC1C5-2048-44C5-9346-4C063F04F726}" srcOrd="3" destOrd="0" parTransId="{C0E4279F-7E0D-4434-8C3E-7AA9996481BE}" sibTransId="{C383B803-6144-47A2-B1D0-B6DA8B3B2EA7}"/>
    <dgm:cxn modelId="{D1F8A243-D567-4D5A-93E4-D21C42D1B620}" type="presOf" srcId="{15DEEE4D-37E4-4B92-BEF3-26AB6B8A3CC4}" destId="{F13F296C-A091-4AC0-AD59-E6B38D651B14}" srcOrd="0" destOrd="0" presId="urn:microsoft.com/office/officeart/2005/8/layout/hList7"/>
    <dgm:cxn modelId="{6C91DC03-D496-4795-B621-9F86A2B4A51E}" type="presOf" srcId="{4F5AF6F3-E740-43D0-B73A-34A458EA3ED2}" destId="{1937B165-B80F-4B95-AE8D-C05A69254C6B}" srcOrd="1" destOrd="0" presId="urn:microsoft.com/office/officeart/2005/8/layout/hList7"/>
    <dgm:cxn modelId="{373AF9CA-8148-420F-BB37-7E3A46FA7DB4}" type="presOf" srcId="{BE22ECEC-6D4C-48C4-AD4D-B34A00BC9339}" destId="{BF362BCF-4963-482C-9A10-5823E87437A6}" srcOrd="0" destOrd="0" presId="urn:microsoft.com/office/officeart/2005/8/layout/hList7"/>
    <dgm:cxn modelId="{DF3CCD78-A3A6-4173-BD51-A7231F72F905}" type="presOf" srcId="{B47CC1C5-2048-44C5-9346-4C063F04F726}" destId="{1757588F-978E-4914-9226-1A5AB99BB8D2}" srcOrd="0" destOrd="0" presId="urn:microsoft.com/office/officeart/2005/8/layout/hList7"/>
    <dgm:cxn modelId="{60D67B89-7D3E-4007-8EB4-0EBE73B674CA}" type="presOf" srcId="{15DEEE4D-37E4-4B92-BEF3-26AB6B8A3CC4}" destId="{E7D3AF72-5071-44D9-A1FF-C183DF8C7989}" srcOrd="1" destOrd="0" presId="urn:microsoft.com/office/officeart/2005/8/layout/hList7"/>
    <dgm:cxn modelId="{6B10A069-9957-424E-BC85-15436BEBFC20}" type="presOf" srcId="{B47CC1C5-2048-44C5-9346-4C063F04F726}" destId="{CE8F95AA-5939-4108-9745-ED9C9663127E}" srcOrd="1" destOrd="0" presId="urn:microsoft.com/office/officeart/2005/8/layout/hList7"/>
    <dgm:cxn modelId="{F1D8D083-C609-4DA4-BA8A-F53DD851CD85}" type="presOf" srcId="{49109251-5B37-4D6A-8786-E8B1E3047C13}" destId="{207BB824-C68E-47B1-94E5-6F8B0C8BDF86}" srcOrd="0" destOrd="0" presId="urn:microsoft.com/office/officeart/2005/8/layout/hList7"/>
    <dgm:cxn modelId="{E9C583CE-B5B9-4124-A5FC-8CB9F49E37A0}" type="presOf" srcId="{6483E1D4-FD78-4AE7-BA65-0EAD4599AD89}" destId="{B6AFF034-63FC-49D2-86A3-92B9D50A9324}" srcOrd="0" destOrd="0" presId="urn:microsoft.com/office/officeart/2005/8/layout/hList7"/>
    <dgm:cxn modelId="{E5617D04-93AC-40AA-8D02-B6C23DB66D28}" type="presOf" srcId="{A9BCB2EE-3BEE-4780-912D-2075A30A706E}" destId="{93B86A4C-7391-4F38-A5E5-7E3170D9B143}" srcOrd="0" destOrd="0" presId="urn:microsoft.com/office/officeart/2005/8/layout/hList7"/>
    <dgm:cxn modelId="{3472E2B8-EDF5-4E6B-867F-6DEB0E389AE0}" srcId="{49109251-5B37-4D6A-8786-E8B1E3047C13}" destId="{BE22ECEC-6D4C-48C4-AD4D-B34A00BC9339}" srcOrd="0" destOrd="0" parTransId="{5F745C6D-C59A-49FD-A817-31BDB7BD3B86}" sibTransId="{A9BCB2EE-3BEE-4780-912D-2075A30A706E}"/>
    <dgm:cxn modelId="{B7ED7B9A-0A66-4511-9BA1-7B87CCF16094}" srcId="{49109251-5B37-4D6A-8786-E8B1E3047C13}" destId="{4F5AF6F3-E740-43D0-B73A-34A458EA3ED2}" srcOrd="1" destOrd="0" parTransId="{C5E99C83-4A60-422E-9079-6739307EDFF7}" sibTransId="{EEA0B2B0-43B4-49D8-AC56-526FC92B5AD0}"/>
    <dgm:cxn modelId="{F7859971-5C7B-4960-8F2D-C58212334F21}" type="presOf" srcId="{BE22ECEC-6D4C-48C4-AD4D-B34A00BC9339}" destId="{9860457B-BCEF-4DB1-B52C-236DB4904B48}" srcOrd="1" destOrd="0" presId="urn:microsoft.com/office/officeart/2005/8/layout/hList7"/>
    <dgm:cxn modelId="{33FB7FDD-C8B5-4D20-93C1-EEF63A75DD0E}" type="presParOf" srcId="{207BB824-C68E-47B1-94E5-6F8B0C8BDF86}" destId="{13065BBA-3E80-4F72-9F51-F5DB2611F2A1}" srcOrd="0" destOrd="0" presId="urn:microsoft.com/office/officeart/2005/8/layout/hList7"/>
    <dgm:cxn modelId="{3EB61EFF-D3AC-4557-B5E9-9E6E028F128C}" type="presParOf" srcId="{207BB824-C68E-47B1-94E5-6F8B0C8BDF86}" destId="{00625251-ED34-4046-ABA4-F9259AF12262}" srcOrd="1" destOrd="0" presId="urn:microsoft.com/office/officeart/2005/8/layout/hList7"/>
    <dgm:cxn modelId="{EB6E415A-5FAD-4B63-BA0A-99EAD674C4D0}" type="presParOf" srcId="{00625251-ED34-4046-ABA4-F9259AF12262}" destId="{4845D3F9-1ABA-4CDA-B3AE-2167653011A5}" srcOrd="0" destOrd="0" presId="urn:microsoft.com/office/officeart/2005/8/layout/hList7"/>
    <dgm:cxn modelId="{A595E9BC-6AA1-433B-8189-A2E701AC0DDC}" type="presParOf" srcId="{4845D3F9-1ABA-4CDA-B3AE-2167653011A5}" destId="{BF362BCF-4963-482C-9A10-5823E87437A6}" srcOrd="0" destOrd="0" presId="urn:microsoft.com/office/officeart/2005/8/layout/hList7"/>
    <dgm:cxn modelId="{5C39F2DD-AABC-411E-9DF5-0B132872EB93}" type="presParOf" srcId="{4845D3F9-1ABA-4CDA-B3AE-2167653011A5}" destId="{9860457B-BCEF-4DB1-B52C-236DB4904B48}" srcOrd="1" destOrd="0" presId="urn:microsoft.com/office/officeart/2005/8/layout/hList7"/>
    <dgm:cxn modelId="{C6780887-4620-4C17-A08B-B9DCB9309BA0}" type="presParOf" srcId="{4845D3F9-1ABA-4CDA-B3AE-2167653011A5}" destId="{13D3F23A-41AF-4F38-A6FF-D04D8850B0AA}" srcOrd="2" destOrd="0" presId="urn:microsoft.com/office/officeart/2005/8/layout/hList7"/>
    <dgm:cxn modelId="{D14AE87A-BDAB-4C5A-9190-94F40D201066}" type="presParOf" srcId="{4845D3F9-1ABA-4CDA-B3AE-2167653011A5}" destId="{2EE7AB1D-789D-4BDA-B1A2-486DFE21D3AD}" srcOrd="3" destOrd="0" presId="urn:microsoft.com/office/officeart/2005/8/layout/hList7"/>
    <dgm:cxn modelId="{14CCB990-A4A3-4E8E-B843-2558A99BA30E}" type="presParOf" srcId="{00625251-ED34-4046-ABA4-F9259AF12262}" destId="{93B86A4C-7391-4F38-A5E5-7E3170D9B143}" srcOrd="1" destOrd="0" presId="urn:microsoft.com/office/officeart/2005/8/layout/hList7"/>
    <dgm:cxn modelId="{A4F80CFB-F408-4A84-9281-23A6F51DF505}" type="presParOf" srcId="{00625251-ED34-4046-ABA4-F9259AF12262}" destId="{9E24071E-69D2-47BC-AD56-86D433AB34FE}" srcOrd="2" destOrd="0" presId="urn:microsoft.com/office/officeart/2005/8/layout/hList7"/>
    <dgm:cxn modelId="{AEF51E48-4737-4A39-878F-0B75D04AA73E}" type="presParOf" srcId="{9E24071E-69D2-47BC-AD56-86D433AB34FE}" destId="{9DB55BFC-009A-4471-BFB9-236A0C7D8336}" srcOrd="0" destOrd="0" presId="urn:microsoft.com/office/officeart/2005/8/layout/hList7"/>
    <dgm:cxn modelId="{BCCAC1BC-C368-437D-A82B-643F6B8897B4}" type="presParOf" srcId="{9E24071E-69D2-47BC-AD56-86D433AB34FE}" destId="{1937B165-B80F-4B95-AE8D-C05A69254C6B}" srcOrd="1" destOrd="0" presId="urn:microsoft.com/office/officeart/2005/8/layout/hList7"/>
    <dgm:cxn modelId="{EEE36972-24C7-4063-8427-D399C095C299}" type="presParOf" srcId="{9E24071E-69D2-47BC-AD56-86D433AB34FE}" destId="{4DAF8833-57E8-4F01-8BFF-57338A316B0A}" srcOrd="2" destOrd="0" presId="urn:microsoft.com/office/officeart/2005/8/layout/hList7"/>
    <dgm:cxn modelId="{C0E032E8-3C06-42CC-BBEE-6525AAB5DBE5}" type="presParOf" srcId="{9E24071E-69D2-47BC-AD56-86D433AB34FE}" destId="{D5AD4384-0AC2-4AA3-9FFF-AC5DA3691A30}" srcOrd="3" destOrd="0" presId="urn:microsoft.com/office/officeart/2005/8/layout/hList7"/>
    <dgm:cxn modelId="{74819E6D-E5C1-48FA-ADC5-58270B4B0AA9}" type="presParOf" srcId="{00625251-ED34-4046-ABA4-F9259AF12262}" destId="{0386BB28-9598-4A69-A36D-0D232B1E3833}" srcOrd="3" destOrd="0" presId="urn:microsoft.com/office/officeart/2005/8/layout/hList7"/>
    <dgm:cxn modelId="{949DC1DE-8E5A-4238-AC68-559D25814FD8}" type="presParOf" srcId="{00625251-ED34-4046-ABA4-F9259AF12262}" destId="{3A6F2F3B-9C22-4E56-B3C6-DDBD3A622532}" srcOrd="4" destOrd="0" presId="urn:microsoft.com/office/officeart/2005/8/layout/hList7"/>
    <dgm:cxn modelId="{498FE103-3B5F-4019-ABAE-9CE7B69BE0C6}" type="presParOf" srcId="{3A6F2F3B-9C22-4E56-B3C6-DDBD3A622532}" destId="{F13F296C-A091-4AC0-AD59-E6B38D651B14}" srcOrd="0" destOrd="0" presId="urn:microsoft.com/office/officeart/2005/8/layout/hList7"/>
    <dgm:cxn modelId="{A71C352C-CB29-4C27-99FA-ACE5909701F3}" type="presParOf" srcId="{3A6F2F3B-9C22-4E56-B3C6-DDBD3A622532}" destId="{E7D3AF72-5071-44D9-A1FF-C183DF8C7989}" srcOrd="1" destOrd="0" presId="urn:microsoft.com/office/officeart/2005/8/layout/hList7"/>
    <dgm:cxn modelId="{D73A3E61-751B-4AD4-A94B-941DFDE500AB}" type="presParOf" srcId="{3A6F2F3B-9C22-4E56-B3C6-DDBD3A622532}" destId="{C4B1EAF2-59AC-4B68-AD19-56D7E0DE249E}" srcOrd="2" destOrd="0" presId="urn:microsoft.com/office/officeart/2005/8/layout/hList7"/>
    <dgm:cxn modelId="{10FF9C6F-CB4E-4832-B12E-BE26420447D7}" type="presParOf" srcId="{3A6F2F3B-9C22-4E56-B3C6-DDBD3A622532}" destId="{DE2C6A2A-B703-43D6-B4FB-0C5DB2E029F2}" srcOrd="3" destOrd="0" presId="urn:microsoft.com/office/officeart/2005/8/layout/hList7"/>
    <dgm:cxn modelId="{384D0718-A334-4F0C-BF94-8AA3AE85D280}" type="presParOf" srcId="{00625251-ED34-4046-ABA4-F9259AF12262}" destId="{B6AFF034-63FC-49D2-86A3-92B9D50A9324}" srcOrd="5" destOrd="0" presId="urn:microsoft.com/office/officeart/2005/8/layout/hList7"/>
    <dgm:cxn modelId="{1C820EB4-6A35-4B19-99C7-5106573D2222}" type="presParOf" srcId="{00625251-ED34-4046-ABA4-F9259AF12262}" destId="{7AE8322D-991F-40E4-AB57-EED8335281FD}" srcOrd="6" destOrd="0" presId="urn:microsoft.com/office/officeart/2005/8/layout/hList7"/>
    <dgm:cxn modelId="{D562E61D-7005-42D0-B4DC-C83DE1E4DA11}" type="presParOf" srcId="{7AE8322D-991F-40E4-AB57-EED8335281FD}" destId="{1757588F-978E-4914-9226-1A5AB99BB8D2}" srcOrd="0" destOrd="0" presId="urn:microsoft.com/office/officeart/2005/8/layout/hList7"/>
    <dgm:cxn modelId="{5D025129-BEAE-4FF7-9864-45EA291FCD1D}" type="presParOf" srcId="{7AE8322D-991F-40E4-AB57-EED8335281FD}" destId="{CE8F95AA-5939-4108-9745-ED9C9663127E}" srcOrd="1" destOrd="0" presId="urn:microsoft.com/office/officeart/2005/8/layout/hList7"/>
    <dgm:cxn modelId="{73EF927E-1D97-4C2D-A8F3-CDC0E21C131D}" type="presParOf" srcId="{7AE8322D-991F-40E4-AB57-EED8335281FD}" destId="{78F523FF-33D6-4C73-81D7-AA5874ABE2CB}" srcOrd="2" destOrd="0" presId="urn:microsoft.com/office/officeart/2005/8/layout/hList7"/>
    <dgm:cxn modelId="{B4FF39ED-686B-4DA5-A3EF-939D887DC2FC}" type="presParOf" srcId="{7AE8322D-991F-40E4-AB57-EED8335281FD}" destId="{71BC201F-60C3-4EF5-AB28-5EA23CFBBABB}"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09251-5B37-4D6A-8786-E8B1E3047C13}"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US"/>
        </a:p>
      </dgm:t>
    </dgm:pt>
    <dgm:pt modelId="{BE22ECEC-6D4C-48C4-AD4D-B34A00BC9339}">
      <dgm:prSet phldrT="[Text]"/>
      <dgm:spPr>
        <a:solidFill>
          <a:schemeClr val="accent5"/>
        </a:solidFill>
      </dgm:spPr>
      <dgm:t>
        <a:bodyPr/>
        <a:lstStyle/>
        <a:p>
          <a:r>
            <a:rPr lang="en-US" dirty="0" smtClean="0"/>
            <a:t>Stimulus</a:t>
          </a:r>
          <a:endParaRPr lang="en-US" dirty="0"/>
        </a:p>
      </dgm:t>
    </dgm:pt>
    <dgm:pt modelId="{5F745C6D-C59A-49FD-A817-31BDB7BD3B86}" type="parTrans" cxnId="{3472E2B8-EDF5-4E6B-867F-6DEB0E389AE0}">
      <dgm:prSet/>
      <dgm:spPr/>
      <dgm:t>
        <a:bodyPr/>
        <a:lstStyle/>
        <a:p>
          <a:endParaRPr lang="en-US"/>
        </a:p>
      </dgm:t>
    </dgm:pt>
    <dgm:pt modelId="{A9BCB2EE-3BEE-4780-912D-2075A30A706E}" type="sibTrans" cxnId="{3472E2B8-EDF5-4E6B-867F-6DEB0E389AE0}">
      <dgm:prSet/>
      <dgm:spPr/>
      <dgm:t>
        <a:bodyPr/>
        <a:lstStyle/>
        <a:p>
          <a:endParaRPr lang="en-US"/>
        </a:p>
      </dgm:t>
    </dgm:pt>
    <dgm:pt modelId="{15DEEE4D-37E4-4B92-BEF3-26AB6B8A3CC4}">
      <dgm:prSet phldrT="[Text]"/>
      <dgm:spPr>
        <a:solidFill>
          <a:srgbClr val="7030A0"/>
        </a:solidFill>
      </dgm:spPr>
      <dgm:t>
        <a:bodyPr/>
        <a:lstStyle/>
        <a:p>
          <a:r>
            <a:rPr lang="en-US" dirty="0" smtClean="0"/>
            <a:t>Categorical Thinking</a:t>
          </a:r>
          <a:endParaRPr lang="en-US" dirty="0"/>
        </a:p>
      </dgm:t>
    </dgm:pt>
    <dgm:pt modelId="{04989FB5-3994-45E2-BA7A-F00E54B6F676}" type="parTrans" cxnId="{EA75A492-9EF8-435E-8453-18AD0E9F007D}">
      <dgm:prSet/>
      <dgm:spPr/>
      <dgm:t>
        <a:bodyPr/>
        <a:lstStyle/>
        <a:p>
          <a:endParaRPr lang="en-US"/>
        </a:p>
      </dgm:t>
    </dgm:pt>
    <dgm:pt modelId="{6483E1D4-FD78-4AE7-BA65-0EAD4599AD89}" type="sibTrans" cxnId="{EA75A492-9EF8-435E-8453-18AD0E9F007D}">
      <dgm:prSet/>
      <dgm:spPr/>
      <dgm:t>
        <a:bodyPr/>
        <a:lstStyle/>
        <a:p>
          <a:endParaRPr lang="en-US"/>
        </a:p>
      </dgm:t>
    </dgm:pt>
    <dgm:pt modelId="{B47CC1C5-2048-44C5-9346-4C063F04F726}">
      <dgm:prSet phldrT="[Text]"/>
      <dgm:spPr>
        <a:solidFill>
          <a:schemeClr val="accent5"/>
        </a:solidFill>
      </dgm:spPr>
      <dgm:t>
        <a:bodyPr/>
        <a:lstStyle/>
        <a:p>
          <a:r>
            <a:rPr lang="en-US" dirty="0" smtClean="0"/>
            <a:t>Response</a:t>
          </a:r>
          <a:endParaRPr lang="en-US" dirty="0"/>
        </a:p>
      </dgm:t>
    </dgm:pt>
    <dgm:pt modelId="{C0E4279F-7E0D-4434-8C3E-7AA9996481BE}" type="parTrans" cxnId="{60078394-4BDC-40A6-8E67-81596610D534}">
      <dgm:prSet/>
      <dgm:spPr/>
      <dgm:t>
        <a:bodyPr/>
        <a:lstStyle/>
        <a:p>
          <a:endParaRPr lang="en-US"/>
        </a:p>
      </dgm:t>
    </dgm:pt>
    <dgm:pt modelId="{C383B803-6144-47A2-B1D0-B6DA8B3B2EA7}" type="sibTrans" cxnId="{60078394-4BDC-40A6-8E67-81596610D534}">
      <dgm:prSet/>
      <dgm:spPr/>
      <dgm:t>
        <a:bodyPr/>
        <a:lstStyle/>
        <a:p>
          <a:endParaRPr lang="en-US"/>
        </a:p>
      </dgm:t>
    </dgm:pt>
    <dgm:pt modelId="{4F5AF6F3-E740-43D0-B73A-34A458EA3ED2}">
      <dgm:prSet phldrT="[Text]"/>
      <dgm:spPr>
        <a:solidFill>
          <a:srgbClr val="7030A0"/>
        </a:solidFill>
      </dgm:spPr>
      <dgm:t>
        <a:bodyPr/>
        <a:lstStyle/>
        <a:p>
          <a:r>
            <a:rPr lang="en-US" dirty="0" smtClean="0"/>
            <a:t>Automaticity</a:t>
          </a:r>
          <a:endParaRPr lang="en-US" dirty="0"/>
        </a:p>
      </dgm:t>
    </dgm:pt>
    <dgm:pt modelId="{EEA0B2B0-43B4-49D8-AC56-526FC92B5AD0}" type="sibTrans" cxnId="{B7ED7B9A-0A66-4511-9BA1-7B87CCF16094}">
      <dgm:prSet/>
      <dgm:spPr/>
      <dgm:t>
        <a:bodyPr/>
        <a:lstStyle/>
        <a:p>
          <a:endParaRPr lang="en-US"/>
        </a:p>
      </dgm:t>
    </dgm:pt>
    <dgm:pt modelId="{C5E99C83-4A60-422E-9079-6739307EDFF7}" type="parTrans" cxnId="{B7ED7B9A-0A66-4511-9BA1-7B87CCF16094}">
      <dgm:prSet/>
      <dgm:spPr/>
      <dgm:t>
        <a:bodyPr/>
        <a:lstStyle/>
        <a:p>
          <a:endParaRPr lang="en-US"/>
        </a:p>
      </dgm:t>
    </dgm:pt>
    <dgm:pt modelId="{207BB824-C68E-47B1-94E5-6F8B0C8BDF86}" type="pres">
      <dgm:prSet presAssocID="{49109251-5B37-4D6A-8786-E8B1E3047C13}" presName="Name0" presStyleCnt="0">
        <dgm:presLayoutVars>
          <dgm:dir/>
          <dgm:resizeHandles val="exact"/>
        </dgm:presLayoutVars>
      </dgm:prSet>
      <dgm:spPr/>
      <dgm:t>
        <a:bodyPr/>
        <a:lstStyle/>
        <a:p>
          <a:endParaRPr lang="en-US"/>
        </a:p>
      </dgm:t>
    </dgm:pt>
    <dgm:pt modelId="{13065BBA-3E80-4F72-9F51-F5DB2611F2A1}" type="pres">
      <dgm:prSet presAssocID="{49109251-5B37-4D6A-8786-E8B1E3047C13}" presName="fgShape" presStyleLbl="fgShp" presStyleIdx="0" presStyleCnt="1" custScaleX="38601" custLinFactNeighborX="2851" custLinFactNeighborY="-13183"/>
      <dgm:spPr/>
      <dgm:t>
        <a:bodyPr/>
        <a:lstStyle/>
        <a:p>
          <a:endParaRPr lang="en-US"/>
        </a:p>
      </dgm:t>
    </dgm:pt>
    <dgm:pt modelId="{00625251-ED34-4046-ABA4-F9259AF12262}" type="pres">
      <dgm:prSet presAssocID="{49109251-5B37-4D6A-8786-E8B1E3047C13}" presName="linComp" presStyleCnt="0"/>
      <dgm:spPr/>
    </dgm:pt>
    <dgm:pt modelId="{4845D3F9-1ABA-4CDA-B3AE-2167653011A5}" type="pres">
      <dgm:prSet presAssocID="{BE22ECEC-6D4C-48C4-AD4D-B34A00BC9339}" presName="compNode" presStyleCnt="0"/>
      <dgm:spPr/>
    </dgm:pt>
    <dgm:pt modelId="{BF362BCF-4963-482C-9A10-5823E87437A6}" type="pres">
      <dgm:prSet presAssocID="{BE22ECEC-6D4C-48C4-AD4D-B34A00BC9339}" presName="bkgdShape" presStyleLbl="node1" presStyleIdx="0" presStyleCnt="4"/>
      <dgm:spPr/>
      <dgm:t>
        <a:bodyPr/>
        <a:lstStyle/>
        <a:p>
          <a:endParaRPr lang="en-US"/>
        </a:p>
      </dgm:t>
    </dgm:pt>
    <dgm:pt modelId="{9860457B-BCEF-4DB1-B52C-236DB4904B48}" type="pres">
      <dgm:prSet presAssocID="{BE22ECEC-6D4C-48C4-AD4D-B34A00BC9339}" presName="nodeTx" presStyleLbl="node1" presStyleIdx="0" presStyleCnt="4">
        <dgm:presLayoutVars>
          <dgm:bulletEnabled val="1"/>
        </dgm:presLayoutVars>
      </dgm:prSet>
      <dgm:spPr/>
      <dgm:t>
        <a:bodyPr/>
        <a:lstStyle/>
        <a:p>
          <a:endParaRPr lang="en-US"/>
        </a:p>
      </dgm:t>
    </dgm:pt>
    <dgm:pt modelId="{13D3F23A-41AF-4F38-A6FF-D04D8850B0AA}" type="pres">
      <dgm:prSet presAssocID="{BE22ECEC-6D4C-48C4-AD4D-B34A00BC9339}" presName="invisiNode" presStyleLbl="node1" presStyleIdx="0" presStyleCnt="4"/>
      <dgm:spPr/>
    </dgm:pt>
    <dgm:pt modelId="{2EE7AB1D-789D-4BDA-B1A2-486DFE21D3AD}" type="pres">
      <dgm:prSet presAssocID="{BE22ECEC-6D4C-48C4-AD4D-B34A00BC9339}" presName="imagNode" presStyleLbl="fgImgPlace1" presStyleIdx="0" presStyleCnt="4" custScaleX="70843" custScaleY="61935" custLinFactNeighborX="-35418" custLinFactNeighborY="-15056"/>
      <dgm:spPr>
        <a:blipFill rotWithShape="1">
          <a:blip xmlns:r="http://schemas.openxmlformats.org/officeDocument/2006/relationships" r:embed="rId1"/>
          <a:stretch>
            <a:fillRect/>
          </a:stretch>
        </a:blipFill>
      </dgm:spPr>
      <dgm:t>
        <a:bodyPr/>
        <a:lstStyle/>
        <a:p>
          <a:endParaRPr lang="en-US"/>
        </a:p>
      </dgm:t>
    </dgm:pt>
    <dgm:pt modelId="{93B86A4C-7391-4F38-A5E5-7E3170D9B143}" type="pres">
      <dgm:prSet presAssocID="{A9BCB2EE-3BEE-4780-912D-2075A30A706E}" presName="sibTrans" presStyleLbl="sibTrans2D1" presStyleIdx="0" presStyleCnt="0"/>
      <dgm:spPr/>
      <dgm:t>
        <a:bodyPr/>
        <a:lstStyle/>
        <a:p>
          <a:endParaRPr lang="en-US"/>
        </a:p>
      </dgm:t>
    </dgm:pt>
    <dgm:pt modelId="{9E24071E-69D2-47BC-AD56-86D433AB34FE}" type="pres">
      <dgm:prSet presAssocID="{4F5AF6F3-E740-43D0-B73A-34A458EA3ED2}" presName="compNode" presStyleCnt="0"/>
      <dgm:spPr/>
    </dgm:pt>
    <dgm:pt modelId="{9DB55BFC-009A-4471-BFB9-236A0C7D8336}" type="pres">
      <dgm:prSet presAssocID="{4F5AF6F3-E740-43D0-B73A-34A458EA3ED2}" presName="bkgdShape" presStyleLbl="node1" presStyleIdx="1" presStyleCnt="4" custLinFactNeighborY="33"/>
      <dgm:spPr/>
      <dgm:t>
        <a:bodyPr/>
        <a:lstStyle/>
        <a:p>
          <a:endParaRPr lang="en-US"/>
        </a:p>
      </dgm:t>
    </dgm:pt>
    <dgm:pt modelId="{1937B165-B80F-4B95-AE8D-C05A69254C6B}" type="pres">
      <dgm:prSet presAssocID="{4F5AF6F3-E740-43D0-B73A-34A458EA3ED2}" presName="nodeTx" presStyleLbl="node1" presStyleIdx="1" presStyleCnt="4">
        <dgm:presLayoutVars>
          <dgm:bulletEnabled val="1"/>
        </dgm:presLayoutVars>
      </dgm:prSet>
      <dgm:spPr/>
      <dgm:t>
        <a:bodyPr/>
        <a:lstStyle/>
        <a:p>
          <a:endParaRPr lang="en-US"/>
        </a:p>
      </dgm:t>
    </dgm:pt>
    <dgm:pt modelId="{4DAF8833-57E8-4F01-8BFF-57338A316B0A}" type="pres">
      <dgm:prSet presAssocID="{4F5AF6F3-E740-43D0-B73A-34A458EA3ED2}" presName="invisiNode" presStyleLbl="node1" presStyleIdx="1" presStyleCnt="4"/>
      <dgm:spPr/>
    </dgm:pt>
    <dgm:pt modelId="{D5AD4384-0AC2-4AA3-9FFF-AC5DA3691A30}" type="pres">
      <dgm:prSet presAssocID="{4F5AF6F3-E740-43D0-B73A-34A458EA3ED2}" presName="imagNode" presStyleLbl="fgImgPlace1" presStyleIdx="1" presStyleCnt="4" custScaleX="70280" custScaleY="67718" custLinFactX="-58778" custLinFactNeighborX="-100000" custLinFactNeighborY="48339"/>
      <dgm:spPr>
        <a:blipFill rotWithShape="1">
          <a:blip xmlns:r="http://schemas.openxmlformats.org/officeDocument/2006/relationships" r:embed="rId2"/>
          <a:stretch>
            <a:fillRect/>
          </a:stretch>
        </a:blipFill>
      </dgm:spPr>
    </dgm:pt>
    <dgm:pt modelId="{0386BB28-9598-4A69-A36D-0D232B1E3833}" type="pres">
      <dgm:prSet presAssocID="{EEA0B2B0-43B4-49D8-AC56-526FC92B5AD0}" presName="sibTrans" presStyleLbl="sibTrans2D1" presStyleIdx="0" presStyleCnt="0"/>
      <dgm:spPr/>
      <dgm:t>
        <a:bodyPr/>
        <a:lstStyle/>
        <a:p>
          <a:endParaRPr lang="en-US"/>
        </a:p>
      </dgm:t>
    </dgm:pt>
    <dgm:pt modelId="{3A6F2F3B-9C22-4E56-B3C6-DDBD3A622532}" type="pres">
      <dgm:prSet presAssocID="{15DEEE4D-37E4-4B92-BEF3-26AB6B8A3CC4}" presName="compNode" presStyleCnt="0"/>
      <dgm:spPr/>
    </dgm:pt>
    <dgm:pt modelId="{F13F296C-A091-4AC0-AD59-E6B38D651B14}" type="pres">
      <dgm:prSet presAssocID="{15DEEE4D-37E4-4B92-BEF3-26AB6B8A3CC4}" presName="bkgdShape" presStyleLbl="node1" presStyleIdx="2" presStyleCnt="4"/>
      <dgm:spPr/>
      <dgm:t>
        <a:bodyPr/>
        <a:lstStyle/>
        <a:p>
          <a:endParaRPr lang="en-US"/>
        </a:p>
      </dgm:t>
    </dgm:pt>
    <dgm:pt modelId="{E7D3AF72-5071-44D9-A1FF-C183DF8C7989}" type="pres">
      <dgm:prSet presAssocID="{15DEEE4D-37E4-4B92-BEF3-26AB6B8A3CC4}" presName="nodeTx" presStyleLbl="node1" presStyleIdx="2" presStyleCnt="4">
        <dgm:presLayoutVars>
          <dgm:bulletEnabled val="1"/>
        </dgm:presLayoutVars>
      </dgm:prSet>
      <dgm:spPr/>
      <dgm:t>
        <a:bodyPr/>
        <a:lstStyle/>
        <a:p>
          <a:endParaRPr lang="en-US"/>
        </a:p>
      </dgm:t>
    </dgm:pt>
    <dgm:pt modelId="{C4B1EAF2-59AC-4B68-AD19-56D7E0DE249E}" type="pres">
      <dgm:prSet presAssocID="{15DEEE4D-37E4-4B92-BEF3-26AB6B8A3CC4}" presName="invisiNode" presStyleLbl="node1" presStyleIdx="2" presStyleCnt="4"/>
      <dgm:spPr/>
    </dgm:pt>
    <dgm:pt modelId="{DE2C6A2A-B703-43D6-B4FB-0C5DB2E029F2}" type="pres">
      <dgm:prSet presAssocID="{15DEEE4D-37E4-4B92-BEF3-26AB6B8A3CC4}" presName="imagNode" presStyleLbl="fgImgPlace1" presStyleIdx="2" presStyleCnt="4" custFlipVert="1" custScaleX="20739" custScaleY="16157" custLinFactNeighborY="54840"/>
      <dgm:spPr/>
    </dgm:pt>
    <dgm:pt modelId="{B6AFF034-63FC-49D2-86A3-92B9D50A9324}" type="pres">
      <dgm:prSet presAssocID="{6483E1D4-FD78-4AE7-BA65-0EAD4599AD89}" presName="sibTrans" presStyleLbl="sibTrans2D1" presStyleIdx="0" presStyleCnt="0"/>
      <dgm:spPr/>
      <dgm:t>
        <a:bodyPr/>
        <a:lstStyle/>
        <a:p>
          <a:endParaRPr lang="en-US"/>
        </a:p>
      </dgm:t>
    </dgm:pt>
    <dgm:pt modelId="{7AE8322D-991F-40E4-AB57-EED8335281FD}" type="pres">
      <dgm:prSet presAssocID="{B47CC1C5-2048-44C5-9346-4C063F04F726}" presName="compNode" presStyleCnt="0"/>
      <dgm:spPr/>
    </dgm:pt>
    <dgm:pt modelId="{1757588F-978E-4914-9226-1A5AB99BB8D2}" type="pres">
      <dgm:prSet presAssocID="{B47CC1C5-2048-44C5-9346-4C063F04F726}" presName="bkgdShape" presStyleLbl="node1" presStyleIdx="3" presStyleCnt="4"/>
      <dgm:spPr/>
      <dgm:t>
        <a:bodyPr/>
        <a:lstStyle/>
        <a:p>
          <a:endParaRPr lang="en-US"/>
        </a:p>
      </dgm:t>
    </dgm:pt>
    <dgm:pt modelId="{CE8F95AA-5939-4108-9745-ED9C9663127E}" type="pres">
      <dgm:prSet presAssocID="{B47CC1C5-2048-44C5-9346-4C063F04F726}" presName="nodeTx" presStyleLbl="node1" presStyleIdx="3" presStyleCnt="4">
        <dgm:presLayoutVars>
          <dgm:bulletEnabled val="1"/>
        </dgm:presLayoutVars>
      </dgm:prSet>
      <dgm:spPr/>
      <dgm:t>
        <a:bodyPr/>
        <a:lstStyle/>
        <a:p>
          <a:endParaRPr lang="en-US"/>
        </a:p>
      </dgm:t>
    </dgm:pt>
    <dgm:pt modelId="{78F523FF-33D6-4C73-81D7-AA5874ABE2CB}" type="pres">
      <dgm:prSet presAssocID="{B47CC1C5-2048-44C5-9346-4C063F04F726}" presName="invisiNode" presStyleLbl="node1" presStyleIdx="3" presStyleCnt="4"/>
      <dgm:spPr/>
    </dgm:pt>
    <dgm:pt modelId="{71BC201F-60C3-4EF5-AB28-5EA23CFBBABB}" type="pres">
      <dgm:prSet presAssocID="{B47CC1C5-2048-44C5-9346-4C063F04F726}" presName="imagNode" presStyleLbl="fgImgPlace1" presStyleIdx="3" presStyleCnt="4"/>
      <dgm:spPr>
        <a:blipFill rotWithShape="1">
          <a:blip xmlns:r="http://schemas.openxmlformats.org/officeDocument/2006/relationships" r:embed="rId3"/>
          <a:stretch>
            <a:fillRect/>
          </a:stretch>
        </a:blipFill>
      </dgm:spPr>
    </dgm:pt>
  </dgm:ptLst>
  <dgm:cxnLst>
    <dgm:cxn modelId="{B4F1ED04-BC9C-421D-BD51-569C550C7AB6}" type="presOf" srcId="{EEA0B2B0-43B4-49D8-AC56-526FC92B5AD0}" destId="{0386BB28-9598-4A69-A36D-0D232B1E3833}" srcOrd="0" destOrd="0" presId="urn:microsoft.com/office/officeart/2005/8/layout/hList7"/>
    <dgm:cxn modelId="{34840723-3188-4B21-9C79-C0701BDACD05}" type="presOf" srcId="{4F5AF6F3-E740-43D0-B73A-34A458EA3ED2}" destId="{9DB55BFC-009A-4471-BFB9-236A0C7D8336}" srcOrd="0" destOrd="0" presId="urn:microsoft.com/office/officeart/2005/8/layout/hList7"/>
    <dgm:cxn modelId="{EA75A492-9EF8-435E-8453-18AD0E9F007D}" srcId="{49109251-5B37-4D6A-8786-E8B1E3047C13}" destId="{15DEEE4D-37E4-4B92-BEF3-26AB6B8A3CC4}" srcOrd="2" destOrd="0" parTransId="{04989FB5-3994-45E2-BA7A-F00E54B6F676}" sibTransId="{6483E1D4-FD78-4AE7-BA65-0EAD4599AD89}"/>
    <dgm:cxn modelId="{60078394-4BDC-40A6-8E67-81596610D534}" srcId="{49109251-5B37-4D6A-8786-E8B1E3047C13}" destId="{B47CC1C5-2048-44C5-9346-4C063F04F726}" srcOrd="3" destOrd="0" parTransId="{C0E4279F-7E0D-4434-8C3E-7AA9996481BE}" sibTransId="{C383B803-6144-47A2-B1D0-B6DA8B3B2EA7}"/>
    <dgm:cxn modelId="{D1F8A243-D567-4D5A-93E4-D21C42D1B620}" type="presOf" srcId="{15DEEE4D-37E4-4B92-BEF3-26AB6B8A3CC4}" destId="{F13F296C-A091-4AC0-AD59-E6B38D651B14}" srcOrd="0" destOrd="0" presId="urn:microsoft.com/office/officeart/2005/8/layout/hList7"/>
    <dgm:cxn modelId="{6C91DC03-D496-4795-B621-9F86A2B4A51E}" type="presOf" srcId="{4F5AF6F3-E740-43D0-B73A-34A458EA3ED2}" destId="{1937B165-B80F-4B95-AE8D-C05A69254C6B}" srcOrd="1" destOrd="0" presId="urn:microsoft.com/office/officeart/2005/8/layout/hList7"/>
    <dgm:cxn modelId="{373AF9CA-8148-420F-BB37-7E3A46FA7DB4}" type="presOf" srcId="{BE22ECEC-6D4C-48C4-AD4D-B34A00BC9339}" destId="{BF362BCF-4963-482C-9A10-5823E87437A6}" srcOrd="0" destOrd="0" presId="urn:microsoft.com/office/officeart/2005/8/layout/hList7"/>
    <dgm:cxn modelId="{DF3CCD78-A3A6-4173-BD51-A7231F72F905}" type="presOf" srcId="{B47CC1C5-2048-44C5-9346-4C063F04F726}" destId="{1757588F-978E-4914-9226-1A5AB99BB8D2}" srcOrd="0" destOrd="0" presId="urn:microsoft.com/office/officeart/2005/8/layout/hList7"/>
    <dgm:cxn modelId="{60D67B89-7D3E-4007-8EB4-0EBE73B674CA}" type="presOf" srcId="{15DEEE4D-37E4-4B92-BEF3-26AB6B8A3CC4}" destId="{E7D3AF72-5071-44D9-A1FF-C183DF8C7989}" srcOrd="1" destOrd="0" presId="urn:microsoft.com/office/officeart/2005/8/layout/hList7"/>
    <dgm:cxn modelId="{6B10A069-9957-424E-BC85-15436BEBFC20}" type="presOf" srcId="{B47CC1C5-2048-44C5-9346-4C063F04F726}" destId="{CE8F95AA-5939-4108-9745-ED9C9663127E}" srcOrd="1" destOrd="0" presId="urn:microsoft.com/office/officeart/2005/8/layout/hList7"/>
    <dgm:cxn modelId="{F1D8D083-C609-4DA4-BA8A-F53DD851CD85}" type="presOf" srcId="{49109251-5B37-4D6A-8786-E8B1E3047C13}" destId="{207BB824-C68E-47B1-94E5-6F8B0C8BDF86}" srcOrd="0" destOrd="0" presId="urn:microsoft.com/office/officeart/2005/8/layout/hList7"/>
    <dgm:cxn modelId="{E9C583CE-B5B9-4124-A5FC-8CB9F49E37A0}" type="presOf" srcId="{6483E1D4-FD78-4AE7-BA65-0EAD4599AD89}" destId="{B6AFF034-63FC-49D2-86A3-92B9D50A9324}" srcOrd="0" destOrd="0" presId="urn:microsoft.com/office/officeart/2005/8/layout/hList7"/>
    <dgm:cxn modelId="{E5617D04-93AC-40AA-8D02-B6C23DB66D28}" type="presOf" srcId="{A9BCB2EE-3BEE-4780-912D-2075A30A706E}" destId="{93B86A4C-7391-4F38-A5E5-7E3170D9B143}" srcOrd="0" destOrd="0" presId="urn:microsoft.com/office/officeart/2005/8/layout/hList7"/>
    <dgm:cxn modelId="{3472E2B8-EDF5-4E6B-867F-6DEB0E389AE0}" srcId="{49109251-5B37-4D6A-8786-E8B1E3047C13}" destId="{BE22ECEC-6D4C-48C4-AD4D-B34A00BC9339}" srcOrd="0" destOrd="0" parTransId="{5F745C6D-C59A-49FD-A817-31BDB7BD3B86}" sibTransId="{A9BCB2EE-3BEE-4780-912D-2075A30A706E}"/>
    <dgm:cxn modelId="{B7ED7B9A-0A66-4511-9BA1-7B87CCF16094}" srcId="{49109251-5B37-4D6A-8786-E8B1E3047C13}" destId="{4F5AF6F3-E740-43D0-B73A-34A458EA3ED2}" srcOrd="1" destOrd="0" parTransId="{C5E99C83-4A60-422E-9079-6739307EDFF7}" sibTransId="{EEA0B2B0-43B4-49D8-AC56-526FC92B5AD0}"/>
    <dgm:cxn modelId="{F7859971-5C7B-4960-8F2D-C58212334F21}" type="presOf" srcId="{BE22ECEC-6D4C-48C4-AD4D-B34A00BC9339}" destId="{9860457B-BCEF-4DB1-B52C-236DB4904B48}" srcOrd="1" destOrd="0" presId="urn:microsoft.com/office/officeart/2005/8/layout/hList7"/>
    <dgm:cxn modelId="{33FB7FDD-C8B5-4D20-93C1-EEF63A75DD0E}" type="presParOf" srcId="{207BB824-C68E-47B1-94E5-6F8B0C8BDF86}" destId="{13065BBA-3E80-4F72-9F51-F5DB2611F2A1}" srcOrd="0" destOrd="0" presId="urn:microsoft.com/office/officeart/2005/8/layout/hList7"/>
    <dgm:cxn modelId="{3EB61EFF-D3AC-4557-B5E9-9E6E028F128C}" type="presParOf" srcId="{207BB824-C68E-47B1-94E5-6F8B0C8BDF86}" destId="{00625251-ED34-4046-ABA4-F9259AF12262}" srcOrd="1" destOrd="0" presId="urn:microsoft.com/office/officeart/2005/8/layout/hList7"/>
    <dgm:cxn modelId="{EB6E415A-5FAD-4B63-BA0A-99EAD674C4D0}" type="presParOf" srcId="{00625251-ED34-4046-ABA4-F9259AF12262}" destId="{4845D3F9-1ABA-4CDA-B3AE-2167653011A5}" srcOrd="0" destOrd="0" presId="urn:microsoft.com/office/officeart/2005/8/layout/hList7"/>
    <dgm:cxn modelId="{A595E9BC-6AA1-433B-8189-A2E701AC0DDC}" type="presParOf" srcId="{4845D3F9-1ABA-4CDA-B3AE-2167653011A5}" destId="{BF362BCF-4963-482C-9A10-5823E87437A6}" srcOrd="0" destOrd="0" presId="urn:microsoft.com/office/officeart/2005/8/layout/hList7"/>
    <dgm:cxn modelId="{5C39F2DD-AABC-411E-9DF5-0B132872EB93}" type="presParOf" srcId="{4845D3F9-1ABA-4CDA-B3AE-2167653011A5}" destId="{9860457B-BCEF-4DB1-B52C-236DB4904B48}" srcOrd="1" destOrd="0" presId="urn:microsoft.com/office/officeart/2005/8/layout/hList7"/>
    <dgm:cxn modelId="{C6780887-4620-4C17-A08B-B9DCB9309BA0}" type="presParOf" srcId="{4845D3F9-1ABA-4CDA-B3AE-2167653011A5}" destId="{13D3F23A-41AF-4F38-A6FF-D04D8850B0AA}" srcOrd="2" destOrd="0" presId="urn:microsoft.com/office/officeart/2005/8/layout/hList7"/>
    <dgm:cxn modelId="{D14AE87A-BDAB-4C5A-9190-94F40D201066}" type="presParOf" srcId="{4845D3F9-1ABA-4CDA-B3AE-2167653011A5}" destId="{2EE7AB1D-789D-4BDA-B1A2-486DFE21D3AD}" srcOrd="3" destOrd="0" presId="urn:microsoft.com/office/officeart/2005/8/layout/hList7"/>
    <dgm:cxn modelId="{14CCB990-A4A3-4E8E-B843-2558A99BA30E}" type="presParOf" srcId="{00625251-ED34-4046-ABA4-F9259AF12262}" destId="{93B86A4C-7391-4F38-A5E5-7E3170D9B143}" srcOrd="1" destOrd="0" presId="urn:microsoft.com/office/officeart/2005/8/layout/hList7"/>
    <dgm:cxn modelId="{A4F80CFB-F408-4A84-9281-23A6F51DF505}" type="presParOf" srcId="{00625251-ED34-4046-ABA4-F9259AF12262}" destId="{9E24071E-69D2-47BC-AD56-86D433AB34FE}" srcOrd="2" destOrd="0" presId="urn:microsoft.com/office/officeart/2005/8/layout/hList7"/>
    <dgm:cxn modelId="{AEF51E48-4737-4A39-878F-0B75D04AA73E}" type="presParOf" srcId="{9E24071E-69D2-47BC-AD56-86D433AB34FE}" destId="{9DB55BFC-009A-4471-BFB9-236A0C7D8336}" srcOrd="0" destOrd="0" presId="urn:microsoft.com/office/officeart/2005/8/layout/hList7"/>
    <dgm:cxn modelId="{BCCAC1BC-C368-437D-A82B-643F6B8897B4}" type="presParOf" srcId="{9E24071E-69D2-47BC-AD56-86D433AB34FE}" destId="{1937B165-B80F-4B95-AE8D-C05A69254C6B}" srcOrd="1" destOrd="0" presId="urn:microsoft.com/office/officeart/2005/8/layout/hList7"/>
    <dgm:cxn modelId="{EEE36972-24C7-4063-8427-D399C095C299}" type="presParOf" srcId="{9E24071E-69D2-47BC-AD56-86D433AB34FE}" destId="{4DAF8833-57E8-4F01-8BFF-57338A316B0A}" srcOrd="2" destOrd="0" presId="urn:microsoft.com/office/officeart/2005/8/layout/hList7"/>
    <dgm:cxn modelId="{C0E032E8-3C06-42CC-BBEE-6525AAB5DBE5}" type="presParOf" srcId="{9E24071E-69D2-47BC-AD56-86D433AB34FE}" destId="{D5AD4384-0AC2-4AA3-9FFF-AC5DA3691A30}" srcOrd="3" destOrd="0" presId="urn:microsoft.com/office/officeart/2005/8/layout/hList7"/>
    <dgm:cxn modelId="{74819E6D-E5C1-48FA-ADC5-58270B4B0AA9}" type="presParOf" srcId="{00625251-ED34-4046-ABA4-F9259AF12262}" destId="{0386BB28-9598-4A69-A36D-0D232B1E3833}" srcOrd="3" destOrd="0" presId="urn:microsoft.com/office/officeart/2005/8/layout/hList7"/>
    <dgm:cxn modelId="{949DC1DE-8E5A-4238-AC68-559D25814FD8}" type="presParOf" srcId="{00625251-ED34-4046-ABA4-F9259AF12262}" destId="{3A6F2F3B-9C22-4E56-B3C6-DDBD3A622532}" srcOrd="4" destOrd="0" presId="urn:microsoft.com/office/officeart/2005/8/layout/hList7"/>
    <dgm:cxn modelId="{498FE103-3B5F-4019-ABAE-9CE7B69BE0C6}" type="presParOf" srcId="{3A6F2F3B-9C22-4E56-B3C6-DDBD3A622532}" destId="{F13F296C-A091-4AC0-AD59-E6B38D651B14}" srcOrd="0" destOrd="0" presId="urn:microsoft.com/office/officeart/2005/8/layout/hList7"/>
    <dgm:cxn modelId="{A71C352C-CB29-4C27-99FA-ACE5909701F3}" type="presParOf" srcId="{3A6F2F3B-9C22-4E56-B3C6-DDBD3A622532}" destId="{E7D3AF72-5071-44D9-A1FF-C183DF8C7989}" srcOrd="1" destOrd="0" presId="urn:microsoft.com/office/officeart/2005/8/layout/hList7"/>
    <dgm:cxn modelId="{D73A3E61-751B-4AD4-A94B-941DFDE500AB}" type="presParOf" srcId="{3A6F2F3B-9C22-4E56-B3C6-DDBD3A622532}" destId="{C4B1EAF2-59AC-4B68-AD19-56D7E0DE249E}" srcOrd="2" destOrd="0" presId="urn:microsoft.com/office/officeart/2005/8/layout/hList7"/>
    <dgm:cxn modelId="{10FF9C6F-CB4E-4832-B12E-BE26420447D7}" type="presParOf" srcId="{3A6F2F3B-9C22-4E56-B3C6-DDBD3A622532}" destId="{DE2C6A2A-B703-43D6-B4FB-0C5DB2E029F2}" srcOrd="3" destOrd="0" presId="urn:microsoft.com/office/officeart/2005/8/layout/hList7"/>
    <dgm:cxn modelId="{384D0718-A334-4F0C-BF94-8AA3AE85D280}" type="presParOf" srcId="{00625251-ED34-4046-ABA4-F9259AF12262}" destId="{B6AFF034-63FC-49D2-86A3-92B9D50A9324}" srcOrd="5" destOrd="0" presId="urn:microsoft.com/office/officeart/2005/8/layout/hList7"/>
    <dgm:cxn modelId="{1C820EB4-6A35-4B19-99C7-5106573D2222}" type="presParOf" srcId="{00625251-ED34-4046-ABA4-F9259AF12262}" destId="{7AE8322D-991F-40E4-AB57-EED8335281FD}" srcOrd="6" destOrd="0" presId="urn:microsoft.com/office/officeart/2005/8/layout/hList7"/>
    <dgm:cxn modelId="{D562E61D-7005-42D0-B4DC-C83DE1E4DA11}" type="presParOf" srcId="{7AE8322D-991F-40E4-AB57-EED8335281FD}" destId="{1757588F-978E-4914-9226-1A5AB99BB8D2}" srcOrd="0" destOrd="0" presId="urn:microsoft.com/office/officeart/2005/8/layout/hList7"/>
    <dgm:cxn modelId="{5D025129-BEAE-4FF7-9864-45EA291FCD1D}" type="presParOf" srcId="{7AE8322D-991F-40E4-AB57-EED8335281FD}" destId="{CE8F95AA-5939-4108-9745-ED9C9663127E}" srcOrd="1" destOrd="0" presId="urn:microsoft.com/office/officeart/2005/8/layout/hList7"/>
    <dgm:cxn modelId="{73EF927E-1D97-4C2D-A8F3-CDC0E21C131D}" type="presParOf" srcId="{7AE8322D-991F-40E4-AB57-EED8335281FD}" destId="{78F523FF-33D6-4C73-81D7-AA5874ABE2CB}" srcOrd="2" destOrd="0" presId="urn:microsoft.com/office/officeart/2005/8/layout/hList7"/>
    <dgm:cxn modelId="{B4FF39ED-686B-4DA5-A3EF-939D887DC2FC}" type="presParOf" srcId="{7AE8322D-991F-40E4-AB57-EED8335281FD}" destId="{71BC201F-60C3-4EF5-AB28-5EA23CFBBAB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EB97F7-0974-49A2-9F16-AB1079C8373F}"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A99837D1-F5FD-42CC-B7D5-12AC07AD70DE}">
      <dgm:prSet phldrT="[Text]"/>
      <dgm:spPr>
        <a:solidFill>
          <a:schemeClr val="accent5"/>
        </a:solidFill>
      </dgm:spPr>
      <dgm:t>
        <a:bodyPr/>
        <a:lstStyle/>
        <a:p>
          <a:r>
            <a:rPr lang="en-US" dirty="0" smtClean="0"/>
            <a:t>Attention</a:t>
          </a:r>
          <a:endParaRPr lang="en-US" dirty="0"/>
        </a:p>
      </dgm:t>
    </dgm:pt>
    <dgm:pt modelId="{43E98D38-FABE-4A17-84EE-832CB7E00665}" type="parTrans" cxnId="{6B8080D5-2B95-4024-ACD3-3FCFADBAF2FD}">
      <dgm:prSet/>
      <dgm:spPr/>
      <dgm:t>
        <a:bodyPr/>
        <a:lstStyle/>
        <a:p>
          <a:endParaRPr lang="en-US"/>
        </a:p>
      </dgm:t>
    </dgm:pt>
    <dgm:pt modelId="{A7494AEA-0C87-451F-AFA6-1CDCE958B4F8}" type="sibTrans" cxnId="{6B8080D5-2B95-4024-ACD3-3FCFADBAF2FD}">
      <dgm:prSet/>
      <dgm:spPr>
        <a:solidFill>
          <a:schemeClr val="accent5"/>
        </a:solidFill>
      </dgm:spPr>
      <dgm:t>
        <a:bodyPr/>
        <a:lstStyle/>
        <a:p>
          <a:endParaRPr lang="en-US"/>
        </a:p>
      </dgm:t>
    </dgm:pt>
    <dgm:pt modelId="{F667DDE8-ACBC-4989-9049-714BBF43F030}">
      <dgm:prSet phldrT="[Text]"/>
      <dgm:spPr>
        <a:solidFill>
          <a:schemeClr val="accent5"/>
        </a:solidFill>
      </dgm:spPr>
      <dgm:t>
        <a:bodyPr/>
        <a:lstStyle/>
        <a:p>
          <a:r>
            <a:rPr lang="en-US" dirty="0" smtClean="0"/>
            <a:t>Flexible</a:t>
          </a:r>
          <a:r>
            <a:rPr lang="en-US" baseline="0" dirty="0" smtClean="0"/>
            <a:t> Thinking</a:t>
          </a:r>
          <a:endParaRPr lang="en-US" dirty="0"/>
        </a:p>
      </dgm:t>
    </dgm:pt>
    <dgm:pt modelId="{DA0C8894-F756-41EE-8491-D0F760E651C9}" type="parTrans" cxnId="{FCE14131-0E7A-49F3-9E97-0FEA23BF4CD2}">
      <dgm:prSet/>
      <dgm:spPr/>
      <dgm:t>
        <a:bodyPr/>
        <a:lstStyle/>
        <a:p>
          <a:endParaRPr lang="en-US"/>
        </a:p>
      </dgm:t>
    </dgm:pt>
    <dgm:pt modelId="{F1D32D1E-03EB-419F-9995-03D630DBFA9B}" type="sibTrans" cxnId="{FCE14131-0E7A-49F3-9E97-0FEA23BF4CD2}">
      <dgm:prSet/>
      <dgm:spPr>
        <a:solidFill>
          <a:schemeClr val="accent5"/>
        </a:solidFill>
      </dgm:spPr>
      <dgm:t>
        <a:bodyPr/>
        <a:lstStyle/>
        <a:p>
          <a:endParaRPr lang="en-US"/>
        </a:p>
      </dgm:t>
    </dgm:pt>
    <dgm:pt modelId="{40964057-FE94-4ED5-92FA-6AD428C38163}">
      <dgm:prSet phldrT="[Text]"/>
      <dgm:spPr>
        <a:solidFill>
          <a:schemeClr val="accent5"/>
        </a:solidFill>
      </dgm:spPr>
      <dgm:t>
        <a:bodyPr/>
        <a:lstStyle/>
        <a:p>
          <a:r>
            <a:rPr lang="en-US" dirty="0" smtClean="0"/>
            <a:t>Mindfulness</a:t>
          </a:r>
          <a:endParaRPr lang="en-US" dirty="0"/>
        </a:p>
      </dgm:t>
    </dgm:pt>
    <dgm:pt modelId="{348A4EE3-65E3-45CF-8966-50D256D53115}" type="parTrans" cxnId="{AAC3DC4E-51E4-4891-A3B7-80E97268FE58}">
      <dgm:prSet/>
      <dgm:spPr/>
      <dgm:t>
        <a:bodyPr/>
        <a:lstStyle/>
        <a:p>
          <a:endParaRPr lang="en-US"/>
        </a:p>
      </dgm:t>
    </dgm:pt>
    <dgm:pt modelId="{0A067A4E-5CD0-4064-BA32-47400DFAD011}" type="sibTrans" cxnId="{AAC3DC4E-51E4-4891-A3B7-80E97268FE58}">
      <dgm:prSet/>
      <dgm:spPr/>
      <dgm:t>
        <a:bodyPr/>
        <a:lstStyle/>
        <a:p>
          <a:endParaRPr lang="en-US"/>
        </a:p>
      </dgm:t>
    </dgm:pt>
    <dgm:pt modelId="{3354957B-9A1E-45AB-9FE2-2F387749F370}" type="pres">
      <dgm:prSet presAssocID="{A2EB97F7-0974-49A2-9F16-AB1079C8373F}" presName="Name0" presStyleCnt="0">
        <dgm:presLayoutVars>
          <dgm:dir/>
          <dgm:resizeHandles val="exact"/>
        </dgm:presLayoutVars>
      </dgm:prSet>
      <dgm:spPr/>
    </dgm:pt>
    <dgm:pt modelId="{E54E21D7-49DE-452A-9949-28C249D03F91}" type="pres">
      <dgm:prSet presAssocID="{A2EB97F7-0974-49A2-9F16-AB1079C8373F}" presName="vNodes" presStyleCnt="0"/>
      <dgm:spPr/>
    </dgm:pt>
    <dgm:pt modelId="{032119DF-3819-44C5-824C-A160031BFD4D}" type="pres">
      <dgm:prSet presAssocID="{A99837D1-F5FD-42CC-B7D5-12AC07AD70DE}" presName="node" presStyleLbl="node1" presStyleIdx="0" presStyleCnt="3">
        <dgm:presLayoutVars>
          <dgm:bulletEnabled val="1"/>
        </dgm:presLayoutVars>
      </dgm:prSet>
      <dgm:spPr/>
      <dgm:t>
        <a:bodyPr/>
        <a:lstStyle/>
        <a:p>
          <a:endParaRPr lang="en-US"/>
        </a:p>
      </dgm:t>
    </dgm:pt>
    <dgm:pt modelId="{AA344FF6-CCCD-451D-8D89-C6DEA0AC86F4}" type="pres">
      <dgm:prSet presAssocID="{A7494AEA-0C87-451F-AFA6-1CDCE958B4F8}" presName="spacerT" presStyleCnt="0"/>
      <dgm:spPr/>
    </dgm:pt>
    <dgm:pt modelId="{00C03F39-E724-432C-A93B-8D4E104A9A52}" type="pres">
      <dgm:prSet presAssocID="{A7494AEA-0C87-451F-AFA6-1CDCE958B4F8}" presName="sibTrans" presStyleLbl="sibTrans2D1" presStyleIdx="0" presStyleCnt="2"/>
      <dgm:spPr/>
      <dgm:t>
        <a:bodyPr/>
        <a:lstStyle/>
        <a:p>
          <a:endParaRPr lang="en-US"/>
        </a:p>
      </dgm:t>
    </dgm:pt>
    <dgm:pt modelId="{65B40278-FE0C-4DCD-803A-74A786F7A1EE}" type="pres">
      <dgm:prSet presAssocID="{A7494AEA-0C87-451F-AFA6-1CDCE958B4F8}" presName="spacerB" presStyleCnt="0"/>
      <dgm:spPr/>
    </dgm:pt>
    <dgm:pt modelId="{D232E58C-1A38-46E8-AE49-9CA4AC77AEBD}" type="pres">
      <dgm:prSet presAssocID="{F667DDE8-ACBC-4989-9049-714BBF43F030}" presName="node" presStyleLbl="node1" presStyleIdx="1" presStyleCnt="3">
        <dgm:presLayoutVars>
          <dgm:bulletEnabled val="1"/>
        </dgm:presLayoutVars>
      </dgm:prSet>
      <dgm:spPr/>
      <dgm:t>
        <a:bodyPr/>
        <a:lstStyle/>
        <a:p>
          <a:endParaRPr lang="en-US"/>
        </a:p>
      </dgm:t>
    </dgm:pt>
    <dgm:pt modelId="{87A7359A-0E8D-4D97-A72F-79946845F217}" type="pres">
      <dgm:prSet presAssocID="{A2EB97F7-0974-49A2-9F16-AB1079C8373F}" presName="sibTransLast" presStyleLbl="sibTrans2D1" presStyleIdx="1" presStyleCnt="2"/>
      <dgm:spPr/>
      <dgm:t>
        <a:bodyPr/>
        <a:lstStyle/>
        <a:p>
          <a:endParaRPr lang="en-US"/>
        </a:p>
      </dgm:t>
    </dgm:pt>
    <dgm:pt modelId="{186C63CD-7186-4460-86E8-B06936432F18}" type="pres">
      <dgm:prSet presAssocID="{A2EB97F7-0974-49A2-9F16-AB1079C8373F}" presName="connectorText" presStyleLbl="sibTrans2D1" presStyleIdx="1" presStyleCnt="2"/>
      <dgm:spPr/>
      <dgm:t>
        <a:bodyPr/>
        <a:lstStyle/>
        <a:p>
          <a:endParaRPr lang="en-US"/>
        </a:p>
      </dgm:t>
    </dgm:pt>
    <dgm:pt modelId="{E884EC86-BA96-4308-9894-377F39ACEA1C}" type="pres">
      <dgm:prSet presAssocID="{A2EB97F7-0974-49A2-9F16-AB1079C8373F}" presName="lastNode" presStyleLbl="node1" presStyleIdx="2" presStyleCnt="3" custScaleX="68738" custScaleY="63254">
        <dgm:presLayoutVars>
          <dgm:bulletEnabled val="1"/>
        </dgm:presLayoutVars>
      </dgm:prSet>
      <dgm:spPr/>
      <dgm:t>
        <a:bodyPr/>
        <a:lstStyle/>
        <a:p>
          <a:endParaRPr lang="en-US"/>
        </a:p>
      </dgm:t>
    </dgm:pt>
  </dgm:ptLst>
  <dgm:cxnLst>
    <dgm:cxn modelId="{6B8080D5-2B95-4024-ACD3-3FCFADBAF2FD}" srcId="{A2EB97F7-0974-49A2-9F16-AB1079C8373F}" destId="{A99837D1-F5FD-42CC-B7D5-12AC07AD70DE}" srcOrd="0" destOrd="0" parTransId="{43E98D38-FABE-4A17-84EE-832CB7E00665}" sibTransId="{A7494AEA-0C87-451F-AFA6-1CDCE958B4F8}"/>
    <dgm:cxn modelId="{AAC3DC4E-51E4-4891-A3B7-80E97268FE58}" srcId="{A2EB97F7-0974-49A2-9F16-AB1079C8373F}" destId="{40964057-FE94-4ED5-92FA-6AD428C38163}" srcOrd="2" destOrd="0" parTransId="{348A4EE3-65E3-45CF-8966-50D256D53115}" sibTransId="{0A067A4E-5CD0-4064-BA32-47400DFAD011}"/>
    <dgm:cxn modelId="{FCE14131-0E7A-49F3-9E97-0FEA23BF4CD2}" srcId="{A2EB97F7-0974-49A2-9F16-AB1079C8373F}" destId="{F667DDE8-ACBC-4989-9049-714BBF43F030}" srcOrd="1" destOrd="0" parTransId="{DA0C8894-F756-41EE-8491-D0F760E651C9}" sibTransId="{F1D32D1E-03EB-419F-9995-03D630DBFA9B}"/>
    <dgm:cxn modelId="{B9A60919-4394-49A9-B200-A83E4593DC65}" type="presOf" srcId="{A2EB97F7-0974-49A2-9F16-AB1079C8373F}" destId="{3354957B-9A1E-45AB-9FE2-2F387749F370}" srcOrd="0" destOrd="0" presId="urn:microsoft.com/office/officeart/2005/8/layout/equation2"/>
    <dgm:cxn modelId="{C6DABAEC-4CF1-40B7-A934-E240A37C534C}" type="presOf" srcId="{40964057-FE94-4ED5-92FA-6AD428C38163}" destId="{E884EC86-BA96-4308-9894-377F39ACEA1C}" srcOrd="0" destOrd="0" presId="urn:microsoft.com/office/officeart/2005/8/layout/equation2"/>
    <dgm:cxn modelId="{7A6F6945-B519-407E-9F94-A908A1A81775}" type="presOf" srcId="{F1D32D1E-03EB-419F-9995-03D630DBFA9B}" destId="{87A7359A-0E8D-4D97-A72F-79946845F217}" srcOrd="0" destOrd="0" presId="urn:microsoft.com/office/officeart/2005/8/layout/equation2"/>
    <dgm:cxn modelId="{8E78C177-5CF3-470C-9E17-26249EFB080A}" type="presOf" srcId="{F1D32D1E-03EB-419F-9995-03D630DBFA9B}" destId="{186C63CD-7186-4460-86E8-B06936432F18}" srcOrd="1" destOrd="0" presId="urn:microsoft.com/office/officeart/2005/8/layout/equation2"/>
    <dgm:cxn modelId="{4C6436D4-6A1D-47C5-9F23-86AB16ECDB9D}" type="presOf" srcId="{A99837D1-F5FD-42CC-B7D5-12AC07AD70DE}" destId="{032119DF-3819-44C5-824C-A160031BFD4D}" srcOrd="0" destOrd="0" presId="urn:microsoft.com/office/officeart/2005/8/layout/equation2"/>
    <dgm:cxn modelId="{11A8545C-DFC1-4440-85D3-FC0A86150CC3}" type="presOf" srcId="{A7494AEA-0C87-451F-AFA6-1CDCE958B4F8}" destId="{00C03F39-E724-432C-A93B-8D4E104A9A52}" srcOrd="0" destOrd="0" presId="urn:microsoft.com/office/officeart/2005/8/layout/equation2"/>
    <dgm:cxn modelId="{D4A681CD-F33D-41BA-8C00-0A901F2436B9}" type="presOf" srcId="{F667DDE8-ACBC-4989-9049-714BBF43F030}" destId="{D232E58C-1A38-46E8-AE49-9CA4AC77AEBD}" srcOrd="0" destOrd="0" presId="urn:microsoft.com/office/officeart/2005/8/layout/equation2"/>
    <dgm:cxn modelId="{621BB1A3-7C33-468C-88AB-61CB07F07F43}" type="presParOf" srcId="{3354957B-9A1E-45AB-9FE2-2F387749F370}" destId="{E54E21D7-49DE-452A-9949-28C249D03F91}" srcOrd="0" destOrd="0" presId="urn:microsoft.com/office/officeart/2005/8/layout/equation2"/>
    <dgm:cxn modelId="{3D7F3137-ABCF-4F04-A08F-ACD343925E69}" type="presParOf" srcId="{E54E21D7-49DE-452A-9949-28C249D03F91}" destId="{032119DF-3819-44C5-824C-A160031BFD4D}" srcOrd="0" destOrd="0" presId="urn:microsoft.com/office/officeart/2005/8/layout/equation2"/>
    <dgm:cxn modelId="{415ABB76-F24C-4E7D-91CE-E15404EF97C3}" type="presParOf" srcId="{E54E21D7-49DE-452A-9949-28C249D03F91}" destId="{AA344FF6-CCCD-451D-8D89-C6DEA0AC86F4}" srcOrd="1" destOrd="0" presId="urn:microsoft.com/office/officeart/2005/8/layout/equation2"/>
    <dgm:cxn modelId="{9C8801CD-D265-4ED7-A153-80E780689656}" type="presParOf" srcId="{E54E21D7-49DE-452A-9949-28C249D03F91}" destId="{00C03F39-E724-432C-A93B-8D4E104A9A52}" srcOrd="2" destOrd="0" presId="urn:microsoft.com/office/officeart/2005/8/layout/equation2"/>
    <dgm:cxn modelId="{1C949E42-8EDF-410A-97A2-E5A80630BBB4}" type="presParOf" srcId="{E54E21D7-49DE-452A-9949-28C249D03F91}" destId="{65B40278-FE0C-4DCD-803A-74A786F7A1EE}" srcOrd="3" destOrd="0" presId="urn:microsoft.com/office/officeart/2005/8/layout/equation2"/>
    <dgm:cxn modelId="{11A12F45-206F-4D5C-9311-12EAB3167A99}" type="presParOf" srcId="{E54E21D7-49DE-452A-9949-28C249D03F91}" destId="{D232E58C-1A38-46E8-AE49-9CA4AC77AEBD}" srcOrd="4" destOrd="0" presId="urn:microsoft.com/office/officeart/2005/8/layout/equation2"/>
    <dgm:cxn modelId="{E3BA91D2-4DFE-4D4B-BE2B-876FC7B8BDD4}" type="presParOf" srcId="{3354957B-9A1E-45AB-9FE2-2F387749F370}" destId="{87A7359A-0E8D-4D97-A72F-79946845F217}" srcOrd="1" destOrd="0" presId="urn:microsoft.com/office/officeart/2005/8/layout/equation2"/>
    <dgm:cxn modelId="{107663DA-1DFA-452E-8450-06191688D1E1}" type="presParOf" srcId="{87A7359A-0E8D-4D97-A72F-79946845F217}" destId="{186C63CD-7186-4460-86E8-B06936432F18}" srcOrd="0" destOrd="0" presId="urn:microsoft.com/office/officeart/2005/8/layout/equation2"/>
    <dgm:cxn modelId="{31ED354C-018F-4D42-B726-E9EE5D171400}" type="presParOf" srcId="{3354957B-9A1E-45AB-9FE2-2F387749F370}" destId="{E884EC86-BA96-4308-9894-377F39ACEA1C}"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85755C-9890-4CBC-951C-BC44E31212E9}" type="doc">
      <dgm:prSet loTypeId="urn:microsoft.com/office/officeart/2005/8/layout/pyramid1" loCatId="pyramid" qsTypeId="urn:microsoft.com/office/officeart/2005/8/quickstyle/simple1" qsCatId="simple" csTypeId="urn:microsoft.com/office/officeart/2005/8/colors/accent1_2" csCatId="accent1" phldr="1"/>
      <dgm:spPr/>
    </dgm:pt>
    <dgm:pt modelId="{450B8D7C-4842-4BD7-9612-619C7A73EA27}">
      <dgm:prSet phldrT="[Text]"/>
      <dgm:spPr>
        <a:solidFill>
          <a:srgbClr val="FF0000"/>
        </a:solidFill>
      </dgm:spPr>
      <dgm:t>
        <a:bodyPr/>
        <a:lstStyle/>
        <a:p>
          <a:r>
            <a:rPr lang="en-US" dirty="0" smtClean="0"/>
            <a:t>1:1 </a:t>
          </a:r>
          <a:br>
            <a:rPr lang="en-US" dirty="0" smtClean="0"/>
          </a:br>
          <a:r>
            <a:rPr lang="en-US" dirty="0" smtClean="0"/>
            <a:t>FBA/BIP</a:t>
          </a:r>
        </a:p>
      </dgm:t>
    </dgm:pt>
    <dgm:pt modelId="{8C1F4DBB-639B-41D2-BA0D-7FE5C86CD5DF}" type="parTrans" cxnId="{E394435F-5D1D-48C1-BD00-7ECF25D7A1CF}">
      <dgm:prSet/>
      <dgm:spPr/>
      <dgm:t>
        <a:bodyPr/>
        <a:lstStyle/>
        <a:p>
          <a:endParaRPr lang="en-US"/>
        </a:p>
      </dgm:t>
    </dgm:pt>
    <dgm:pt modelId="{37BD997D-609F-4DC5-904D-6DAC1D1F60AC}" type="sibTrans" cxnId="{E394435F-5D1D-48C1-BD00-7ECF25D7A1CF}">
      <dgm:prSet/>
      <dgm:spPr/>
      <dgm:t>
        <a:bodyPr/>
        <a:lstStyle/>
        <a:p>
          <a:endParaRPr lang="en-US"/>
        </a:p>
      </dgm:t>
    </dgm:pt>
    <dgm:pt modelId="{B97BFB9C-ACE3-4D4A-B465-FE8D0A35B112}">
      <dgm:prSet phldrT="[Text]" custT="1"/>
      <dgm:spPr>
        <a:solidFill>
          <a:srgbClr val="FFFF00"/>
        </a:solidFill>
      </dgm:spPr>
      <dgm:t>
        <a:bodyPr/>
        <a:lstStyle/>
        <a:p>
          <a:r>
            <a:rPr lang="en-US" sz="2400" dirty="0" smtClean="0"/>
            <a:t/>
          </a:r>
          <a:br>
            <a:rPr lang="en-US" sz="2400" dirty="0" smtClean="0"/>
          </a:br>
          <a:r>
            <a:rPr lang="en-US" sz="2400" dirty="0" smtClean="0"/>
            <a:t>Group mindfulness with students of similar needs</a:t>
          </a:r>
        </a:p>
        <a:p>
          <a:r>
            <a:rPr lang="en-US" sz="2400" dirty="0" smtClean="0"/>
            <a:t>DBR; prompting/reinforcing use of Strategies</a:t>
          </a:r>
        </a:p>
      </dgm:t>
    </dgm:pt>
    <dgm:pt modelId="{19203A1C-8FF6-4A83-BB2E-652F97376E08}" type="parTrans" cxnId="{FDAD4B5E-0699-4A0F-B918-33AC7CBBA8DF}">
      <dgm:prSet/>
      <dgm:spPr/>
      <dgm:t>
        <a:bodyPr/>
        <a:lstStyle/>
        <a:p>
          <a:endParaRPr lang="en-US"/>
        </a:p>
      </dgm:t>
    </dgm:pt>
    <dgm:pt modelId="{F699A8C8-D3A8-40AC-AAA2-6ECF2A1957BC}" type="sibTrans" cxnId="{FDAD4B5E-0699-4A0F-B918-33AC7CBBA8DF}">
      <dgm:prSet/>
      <dgm:spPr/>
      <dgm:t>
        <a:bodyPr/>
        <a:lstStyle/>
        <a:p>
          <a:endParaRPr lang="en-US"/>
        </a:p>
      </dgm:t>
    </dgm:pt>
    <dgm:pt modelId="{9C065ACD-0BB3-4E2B-ADA7-E98885F62BE7}">
      <dgm:prSet phldrT="[Text]"/>
      <dgm:spPr>
        <a:solidFill>
          <a:srgbClr val="00B050"/>
        </a:solidFill>
      </dgm:spPr>
      <dgm:t>
        <a:bodyPr/>
        <a:lstStyle/>
        <a:p>
          <a:r>
            <a:rPr lang="en-US" dirty="0" smtClean="0"/>
            <a:t>Integrated with School Wide PBIS Program</a:t>
          </a:r>
        </a:p>
        <a:p>
          <a:r>
            <a:rPr lang="en-US" dirty="0" smtClean="0"/>
            <a:t>Daily mindfulness practices</a:t>
          </a:r>
          <a:endParaRPr lang="en-US" dirty="0"/>
        </a:p>
      </dgm:t>
    </dgm:pt>
    <dgm:pt modelId="{313D6D67-EE8E-409C-BE51-5619F6D9E109}" type="parTrans" cxnId="{45BF3328-9F64-444A-B2B9-844D5A18F619}">
      <dgm:prSet/>
      <dgm:spPr/>
      <dgm:t>
        <a:bodyPr/>
        <a:lstStyle/>
        <a:p>
          <a:endParaRPr lang="en-US"/>
        </a:p>
      </dgm:t>
    </dgm:pt>
    <dgm:pt modelId="{E5F61F4E-5D7D-4136-821D-31FC8779E585}" type="sibTrans" cxnId="{45BF3328-9F64-444A-B2B9-844D5A18F619}">
      <dgm:prSet/>
      <dgm:spPr/>
      <dgm:t>
        <a:bodyPr/>
        <a:lstStyle/>
        <a:p>
          <a:endParaRPr lang="en-US"/>
        </a:p>
      </dgm:t>
    </dgm:pt>
    <dgm:pt modelId="{499A8B52-7C48-4282-9AE2-6A2160F20A97}" type="pres">
      <dgm:prSet presAssocID="{6685755C-9890-4CBC-951C-BC44E31212E9}" presName="Name0" presStyleCnt="0">
        <dgm:presLayoutVars>
          <dgm:dir/>
          <dgm:animLvl val="lvl"/>
          <dgm:resizeHandles val="exact"/>
        </dgm:presLayoutVars>
      </dgm:prSet>
      <dgm:spPr/>
    </dgm:pt>
    <dgm:pt modelId="{0DCE031E-FE31-4135-895C-DD281C5CAA52}" type="pres">
      <dgm:prSet presAssocID="{450B8D7C-4842-4BD7-9612-619C7A73EA27}" presName="Name8" presStyleCnt="0"/>
      <dgm:spPr/>
    </dgm:pt>
    <dgm:pt modelId="{24FBEF29-F670-41B4-B52D-3DF9245EE889}" type="pres">
      <dgm:prSet presAssocID="{450B8D7C-4842-4BD7-9612-619C7A73EA27}" presName="level" presStyleLbl="node1" presStyleIdx="0" presStyleCnt="3">
        <dgm:presLayoutVars>
          <dgm:chMax val="1"/>
          <dgm:bulletEnabled val="1"/>
        </dgm:presLayoutVars>
      </dgm:prSet>
      <dgm:spPr/>
      <dgm:t>
        <a:bodyPr/>
        <a:lstStyle/>
        <a:p>
          <a:endParaRPr lang="en-US"/>
        </a:p>
      </dgm:t>
    </dgm:pt>
    <dgm:pt modelId="{92F71FAC-8698-496F-88EF-9B04326AF2E1}" type="pres">
      <dgm:prSet presAssocID="{450B8D7C-4842-4BD7-9612-619C7A73EA27}" presName="levelTx" presStyleLbl="revTx" presStyleIdx="0" presStyleCnt="0">
        <dgm:presLayoutVars>
          <dgm:chMax val="1"/>
          <dgm:bulletEnabled val="1"/>
        </dgm:presLayoutVars>
      </dgm:prSet>
      <dgm:spPr/>
      <dgm:t>
        <a:bodyPr/>
        <a:lstStyle/>
        <a:p>
          <a:endParaRPr lang="en-US"/>
        </a:p>
      </dgm:t>
    </dgm:pt>
    <dgm:pt modelId="{4A32DE26-E29D-43E1-9D49-3D6B335D4E8D}" type="pres">
      <dgm:prSet presAssocID="{B97BFB9C-ACE3-4D4A-B465-FE8D0A35B112}" presName="Name8" presStyleCnt="0"/>
      <dgm:spPr/>
    </dgm:pt>
    <dgm:pt modelId="{CC947245-3D05-4BDC-9F05-0C65820102D3}" type="pres">
      <dgm:prSet presAssocID="{B97BFB9C-ACE3-4D4A-B465-FE8D0A35B112}" presName="level" presStyleLbl="node1" presStyleIdx="1" presStyleCnt="3">
        <dgm:presLayoutVars>
          <dgm:chMax val="1"/>
          <dgm:bulletEnabled val="1"/>
        </dgm:presLayoutVars>
      </dgm:prSet>
      <dgm:spPr/>
      <dgm:t>
        <a:bodyPr/>
        <a:lstStyle/>
        <a:p>
          <a:endParaRPr lang="en-US"/>
        </a:p>
      </dgm:t>
    </dgm:pt>
    <dgm:pt modelId="{3F207769-CC6B-4391-BBA9-3B51EFA67BAF}" type="pres">
      <dgm:prSet presAssocID="{B97BFB9C-ACE3-4D4A-B465-FE8D0A35B112}" presName="levelTx" presStyleLbl="revTx" presStyleIdx="0" presStyleCnt="0">
        <dgm:presLayoutVars>
          <dgm:chMax val="1"/>
          <dgm:bulletEnabled val="1"/>
        </dgm:presLayoutVars>
      </dgm:prSet>
      <dgm:spPr/>
      <dgm:t>
        <a:bodyPr/>
        <a:lstStyle/>
        <a:p>
          <a:endParaRPr lang="en-US"/>
        </a:p>
      </dgm:t>
    </dgm:pt>
    <dgm:pt modelId="{C1F128A2-2E47-4EC9-B856-E001D728EF79}" type="pres">
      <dgm:prSet presAssocID="{9C065ACD-0BB3-4E2B-ADA7-E98885F62BE7}" presName="Name8" presStyleCnt="0"/>
      <dgm:spPr/>
    </dgm:pt>
    <dgm:pt modelId="{9BC4E5F2-6197-4AEB-B1AB-1E87B332E5FE}" type="pres">
      <dgm:prSet presAssocID="{9C065ACD-0BB3-4E2B-ADA7-E98885F62BE7}" presName="level" presStyleLbl="node1" presStyleIdx="2" presStyleCnt="3">
        <dgm:presLayoutVars>
          <dgm:chMax val="1"/>
          <dgm:bulletEnabled val="1"/>
        </dgm:presLayoutVars>
      </dgm:prSet>
      <dgm:spPr/>
      <dgm:t>
        <a:bodyPr/>
        <a:lstStyle/>
        <a:p>
          <a:endParaRPr lang="en-US"/>
        </a:p>
      </dgm:t>
    </dgm:pt>
    <dgm:pt modelId="{EE816F87-DDEB-4B2A-AB5A-D50393228A41}" type="pres">
      <dgm:prSet presAssocID="{9C065ACD-0BB3-4E2B-ADA7-E98885F62BE7}" presName="levelTx" presStyleLbl="revTx" presStyleIdx="0" presStyleCnt="0">
        <dgm:presLayoutVars>
          <dgm:chMax val="1"/>
          <dgm:bulletEnabled val="1"/>
        </dgm:presLayoutVars>
      </dgm:prSet>
      <dgm:spPr/>
      <dgm:t>
        <a:bodyPr/>
        <a:lstStyle/>
        <a:p>
          <a:endParaRPr lang="en-US"/>
        </a:p>
      </dgm:t>
    </dgm:pt>
  </dgm:ptLst>
  <dgm:cxnLst>
    <dgm:cxn modelId="{33A2C9F9-A6CA-49C1-BE40-9ECD3CFB50F2}" type="presOf" srcId="{6685755C-9890-4CBC-951C-BC44E31212E9}" destId="{499A8B52-7C48-4282-9AE2-6A2160F20A97}" srcOrd="0" destOrd="0" presId="urn:microsoft.com/office/officeart/2005/8/layout/pyramid1"/>
    <dgm:cxn modelId="{AF3F19D8-AD47-468B-BD6B-790EB6E7D7F8}" type="presOf" srcId="{B97BFB9C-ACE3-4D4A-B465-FE8D0A35B112}" destId="{3F207769-CC6B-4391-BBA9-3B51EFA67BAF}" srcOrd="1" destOrd="0" presId="urn:microsoft.com/office/officeart/2005/8/layout/pyramid1"/>
    <dgm:cxn modelId="{640B424F-1DE3-4D7C-977D-445C3F6D4923}" type="presOf" srcId="{9C065ACD-0BB3-4E2B-ADA7-E98885F62BE7}" destId="{EE816F87-DDEB-4B2A-AB5A-D50393228A41}" srcOrd="1" destOrd="0" presId="urn:microsoft.com/office/officeart/2005/8/layout/pyramid1"/>
    <dgm:cxn modelId="{81BAB0E3-52B5-4738-90C7-0FBCD71604AF}" type="presOf" srcId="{450B8D7C-4842-4BD7-9612-619C7A73EA27}" destId="{24FBEF29-F670-41B4-B52D-3DF9245EE889}" srcOrd="0" destOrd="0" presId="urn:microsoft.com/office/officeart/2005/8/layout/pyramid1"/>
    <dgm:cxn modelId="{EC819085-FD77-46B5-8F87-5F8D77AF71F0}" type="presOf" srcId="{9C065ACD-0BB3-4E2B-ADA7-E98885F62BE7}" destId="{9BC4E5F2-6197-4AEB-B1AB-1E87B332E5FE}" srcOrd="0" destOrd="0" presId="urn:microsoft.com/office/officeart/2005/8/layout/pyramid1"/>
    <dgm:cxn modelId="{DCD07B78-1C38-4421-872D-8FC2DA239A22}" type="presOf" srcId="{450B8D7C-4842-4BD7-9612-619C7A73EA27}" destId="{92F71FAC-8698-496F-88EF-9B04326AF2E1}" srcOrd="1" destOrd="0" presId="urn:microsoft.com/office/officeart/2005/8/layout/pyramid1"/>
    <dgm:cxn modelId="{45BF3328-9F64-444A-B2B9-844D5A18F619}" srcId="{6685755C-9890-4CBC-951C-BC44E31212E9}" destId="{9C065ACD-0BB3-4E2B-ADA7-E98885F62BE7}" srcOrd="2" destOrd="0" parTransId="{313D6D67-EE8E-409C-BE51-5619F6D9E109}" sibTransId="{E5F61F4E-5D7D-4136-821D-31FC8779E585}"/>
    <dgm:cxn modelId="{E394435F-5D1D-48C1-BD00-7ECF25D7A1CF}" srcId="{6685755C-9890-4CBC-951C-BC44E31212E9}" destId="{450B8D7C-4842-4BD7-9612-619C7A73EA27}" srcOrd="0" destOrd="0" parTransId="{8C1F4DBB-639B-41D2-BA0D-7FE5C86CD5DF}" sibTransId="{37BD997D-609F-4DC5-904D-6DAC1D1F60AC}"/>
    <dgm:cxn modelId="{FDAD4B5E-0699-4A0F-B918-33AC7CBBA8DF}" srcId="{6685755C-9890-4CBC-951C-BC44E31212E9}" destId="{B97BFB9C-ACE3-4D4A-B465-FE8D0A35B112}" srcOrd="1" destOrd="0" parTransId="{19203A1C-8FF6-4A83-BB2E-652F97376E08}" sibTransId="{F699A8C8-D3A8-40AC-AAA2-6ECF2A1957BC}"/>
    <dgm:cxn modelId="{BB9B02BD-E889-4FE7-910D-C5B54D8DB47F}" type="presOf" srcId="{B97BFB9C-ACE3-4D4A-B465-FE8D0A35B112}" destId="{CC947245-3D05-4BDC-9F05-0C65820102D3}" srcOrd="0" destOrd="0" presId="urn:microsoft.com/office/officeart/2005/8/layout/pyramid1"/>
    <dgm:cxn modelId="{D1B8311D-0853-4DF6-8C46-2AAD0C8332B0}" type="presParOf" srcId="{499A8B52-7C48-4282-9AE2-6A2160F20A97}" destId="{0DCE031E-FE31-4135-895C-DD281C5CAA52}" srcOrd="0" destOrd="0" presId="urn:microsoft.com/office/officeart/2005/8/layout/pyramid1"/>
    <dgm:cxn modelId="{BC19FE60-9F06-40D7-A790-91DF0B287AE9}" type="presParOf" srcId="{0DCE031E-FE31-4135-895C-DD281C5CAA52}" destId="{24FBEF29-F670-41B4-B52D-3DF9245EE889}" srcOrd="0" destOrd="0" presId="urn:microsoft.com/office/officeart/2005/8/layout/pyramid1"/>
    <dgm:cxn modelId="{2A9CD38D-6766-4A87-A8EC-AE83F3165B99}" type="presParOf" srcId="{0DCE031E-FE31-4135-895C-DD281C5CAA52}" destId="{92F71FAC-8698-496F-88EF-9B04326AF2E1}" srcOrd="1" destOrd="0" presId="urn:microsoft.com/office/officeart/2005/8/layout/pyramid1"/>
    <dgm:cxn modelId="{CFAE1941-EBF1-4C48-B45B-0E0C353A3024}" type="presParOf" srcId="{499A8B52-7C48-4282-9AE2-6A2160F20A97}" destId="{4A32DE26-E29D-43E1-9D49-3D6B335D4E8D}" srcOrd="1" destOrd="0" presId="urn:microsoft.com/office/officeart/2005/8/layout/pyramid1"/>
    <dgm:cxn modelId="{212E4397-DAAC-48A9-9DA9-2820C6B306A5}" type="presParOf" srcId="{4A32DE26-E29D-43E1-9D49-3D6B335D4E8D}" destId="{CC947245-3D05-4BDC-9F05-0C65820102D3}" srcOrd="0" destOrd="0" presId="urn:microsoft.com/office/officeart/2005/8/layout/pyramid1"/>
    <dgm:cxn modelId="{15EBF2C5-B961-43C9-9CFB-D87DD049CC20}" type="presParOf" srcId="{4A32DE26-E29D-43E1-9D49-3D6B335D4E8D}" destId="{3F207769-CC6B-4391-BBA9-3B51EFA67BAF}" srcOrd="1" destOrd="0" presId="urn:microsoft.com/office/officeart/2005/8/layout/pyramid1"/>
    <dgm:cxn modelId="{A48E04A9-C8B1-452C-9845-2D5FF90784E2}" type="presParOf" srcId="{499A8B52-7C48-4282-9AE2-6A2160F20A97}" destId="{C1F128A2-2E47-4EC9-B856-E001D728EF79}" srcOrd="2" destOrd="0" presId="urn:microsoft.com/office/officeart/2005/8/layout/pyramid1"/>
    <dgm:cxn modelId="{870F5E93-1148-464B-AEB0-5FC0391AE7D9}" type="presParOf" srcId="{C1F128A2-2E47-4EC9-B856-E001D728EF79}" destId="{9BC4E5F2-6197-4AEB-B1AB-1E87B332E5FE}" srcOrd="0" destOrd="0" presId="urn:microsoft.com/office/officeart/2005/8/layout/pyramid1"/>
    <dgm:cxn modelId="{36BAC306-F689-4496-AC1A-F8B6EEAB45EE}" type="presParOf" srcId="{C1F128A2-2E47-4EC9-B856-E001D728EF79}" destId="{EE816F87-DDEB-4B2A-AB5A-D50393228A4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62BCF-4963-482C-9A10-5823E87437A6}">
      <dsp:nvSpPr>
        <dsp:cNvPr id="0" name=""/>
        <dsp:cNvSpPr/>
      </dsp:nvSpPr>
      <dsp:spPr>
        <a:xfrm>
          <a:off x="2518" y="0"/>
          <a:ext cx="2640245" cy="4760535"/>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n-US" sz="4100" kern="1200" dirty="0" smtClean="0"/>
            <a:t>Stimulus</a:t>
          </a:r>
          <a:endParaRPr lang="en-US" sz="4100" kern="1200" dirty="0"/>
        </a:p>
      </dsp:txBody>
      <dsp:txXfrm>
        <a:off x="2518" y="1904214"/>
        <a:ext cx="2640245" cy="1904214"/>
      </dsp:txXfrm>
    </dsp:sp>
    <dsp:sp modelId="{2EE7AB1D-789D-4BDA-B1A2-486DFE21D3AD}">
      <dsp:nvSpPr>
        <dsp:cNvPr id="0" name=""/>
        <dsp:cNvSpPr/>
      </dsp:nvSpPr>
      <dsp:spPr>
        <a:xfrm>
          <a:off x="260478" y="243931"/>
          <a:ext cx="1123044" cy="98182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B55BFC-009A-4471-BFB9-236A0C7D8336}">
      <dsp:nvSpPr>
        <dsp:cNvPr id="0" name=""/>
        <dsp:cNvSpPr/>
      </dsp:nvSpPr>
      <dsp:spPr>
        <a:xfrm>
          <a:off x="2721971" y="0"/>
          <a:ext cx="2640245" cy="4760535"/>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n-US" sz="4100" kern="1200" dirty="0" smtClean="0"/>
            <a:t>Attention</a:t>
          </a:r>
          <a:endParaRPr lang="en-US" sz="4100" kern="1200" dirty="0"/>
        </a:p>
      </dsp:txBody>
      <dsp:txXfrm>
        <a:off x="2721971" y="1904214"/>
        <a:ext cx="2640245" cy="1904214"/>
      </dsp:txXfrm>
    </dsp:sp>
    <dsp:sp modelId="{D5AD4384-0AC2-4AA3-9FFF-AC5DA3691A30}">
      <dsp:nvSpPr>
        <dsp:cNvPr id="0" name=""/>
        <dsp:cNvSpPr/>
      </dsp:nvSpPr>
      <dsp:spPr>
        <a:xfrm>
          <a:off x="1388752" y="1280777"/>
          <a:ext cx="1114119" cy="107350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3F296C-A091-4AC0-AD59-E6B38D651B14}">
      <dsp:nvSpPr>
        <dsp:cNvPr id="0" name=""/>
        <dsp:cNvSpPr/>
      </dsp:nvSpPr>
      <dsp:spPr>
        <a:xfrm>
          <a:off x="5441423" y="0"/>
          <a:ext cx="2640245" cy="4760535"/>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n-US" sz="4100" kern="1200" dirty="0" smtClean="0"/>
            <a:t>Flexible Thinking</a:t>
          </a:r>
          <a:endParaRPr lang="en-US" sz="4100" kern="1200" dirty="0"/>
        </a:p>
      </dsp:txBody>
      <dsp:txXfrm>
        <a:off x="5441423" y="1904214"/>
        <a:ext cx="2640245" cy="1904214"/>
      </dsp:txXfrm>
    </dsp:sp>
    <dsp:sp modelId="{DE2C6A2A-B703-43D6-B4FB-0C5DB2E029F2}">
      <dsp:nvSpPr>
        <dsp:cNvPr id="0" name=""/>
        <dsp:cNvSpPr/>
      </dsp:nvSpPr>
      <dsp:spPr>
        <a:xfrm>
          <a:off x="5951590" y="672625"/>
          <a:ext cx="1585258" cy="1585258"/>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57588F-978E-4914-9226-1A5AB99BB8D2}">
      <dsp:nvSpPr>
        <dsp:cNvPr id="0" name=""/>
        <dsp:cNvSpPr/>
      </dsp:nvSpPr>
      <dsp:spPr>
        <a:xfrm>
          <a:off x="8160876" y="0"/>
          <a:ext cx="2640245" cy="4760535"/>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n-US" sz="4100" kern="1200" dirty="0" smtClean="0"/>
            <a:t>Response</a:t>
          </a:r>
          <a:endParaRPr lang="en-US" sz="4100" kern="1200" dirty="0"/>
        </a:p>
      </dsp:txBody>
      <dsp:txXfrm>
        <a:off x="8160876" y="1904214"/>
        <a:ext cx="2640245" cy="1904214"/>
      </dsp:txXfrm>
    </dsp:sp>
    <dsp:sp modelId="{71BC201F-60C3-4EF5-AB28-5EA23CFBBABB}">
      <dsp:nvSpPr>
        <dsp:cNvPr id="0" name=""/>
        <dsp:cNvSpPr/>
      </dsp:nvSpPr>
      <dsp:spPr>
        <a:xfrm>
          <a:off x="8728191" y="606139"/>
          <a:ext cx="1585258" cy="1585258"/>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065BBA-3E80-4F72-9F51-F5DB2611F2A1}">
      <dsp:nvSpPr>
        <dsp:cNvPr id="0" name=""/>
        <dsp:cNvSpPr/>
      </dsp:nvSpPr>
      <dsp:spPr>
        <a:xfrm>
          <a:off x="3371658" y="3612791"/>
          <a:ext cx="4342600" cy="81776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62BCF-4963-482C-9A10-5823E87437A6}">
      <dsp:nvSpPr>
        <dsp:cNvPr id="0" name=""/>
        <dsp:cNvSpPr/>
      </dsp:nvSpPr>
      <dsp:spPr>
        <a:xfrm>
          <a:off x="2451" y="0"/>
          <a:ext cx="2569852" cy="4351338"/>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Stimulus</a:t>
          </a:r>
          <a:endParaRPr lang="en-US" sz="3100" kern="1200" dirty="0"/>
        </a:p>
      </dsp:txBody>
      <dsp:txXfrm>
        <a:off x="2451" y="1740535"/>
        <a:ext cx="2569852" cy="1740535"/>
      </dsp:txXfrm>
    </dsp:sp>
    <dsp:sp modelId="{2EE7AB1D-789D-4BDA-B1A2-486DFE21D3AD}">
      <dsp:nvSpPr>
        <dsp:cNvPr id="0" name=""/>
        <dsp:cNvSpPr/>
      </dsp:nvSpPr>
      <dsp:spPr>
        <a:xfrm>
          <a:off x="260916" y="318699"/>
          <a:ext cx="1026511" cy="89743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B55BFC-009A-4471-BFB9-236A0C7D8336}">
      <dsp:nvSpPr>
        <dsp:cNvPr id="0" name=""/>
        <dsp:cNvSpPr/>
      </dsp:nvSpPr>
      <dsp:spPr>
        <a:xfrm>
          <a:off x="2649399" y="0"/>
          <a:ext cx="2569852" cy="4351338"/>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Automaticity</a:t>
          </a:r>
          <a:endParaRPr lang="en-US" sz="3100" kern="1200" dirty="0"/>
        </a:p>
      </dsp:txBody>
      <dsp:txXfrm>
        <a:off x="2649399" y="1740535"/>
        <a:ext cx="2569852" cy="1740535"/>
      </dsp:txXfrm>
    </dsp:sp>
    <dsp:sp modelId="{D5AD4384-0AC2-4AA3-9FFF-AC5DA3691A30}">
      <dsp:nvSpPr>
        <dsp:cNvPr id="0" name=""/>
        <dsp:cNvSpPr/>
      </dsp:nvSpPr>
      <dsp:spPr>
        <a:xfrm>
          <a:off x="1124462" y="1195392"/>
          <a:ext cx="1018354" cy="981230"/>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3F296C-A091-4AC0-AD59-E6B38D651B14}">
      <dsp:nvSpPr>
        <dsp:cNvPr id="0" name=""/>
        <dsp:cNvSpPr/>
      </dsp:nvSpPr>
      <dsp:spPr>
        <a:xfrm>
          <a:off x="5296347" y="0"/>
          <a:ext cx="2569852" cy="4351338"/>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Categorical Thinking</a:t>
          </a:r>
          <a:endParaRPr lang="en-US" sz="3100" kern="1200" dirty="0"/>
        </a:p>
      </dsp:txBody>
      <dsp:txXfrm>
        <a:off x="5296347" y="1740535"/>
        <a:ext cx="2569852" cy="1740535"/>
      </dsp:txXfrm>
    </dsp:sp>
    <dsp:sp modelId="{DE2C6A2A-B703-43D6-B4FB-0C5DB2E029F2}">
      <dsp:nvSpPr>
        <dsp:cNvPr id="0" name=""/>
        <dsp:cNvSpPr/>
      </dsp:nvSpPr>
      <dsp:spPr>
        <a:xfrm flipV="1">
          <a:off x="6431020" y="1663150"/>
          <a:ext cx="300507" cy="23411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57588F-978E-4914-9226-1A5AB99BB8D2}">
      <dsp:nvSpPr>
        <dsp:cNvPr id="0" name=""/>
        <dsp:cNvSpPr/>
      </dsp:nvSpPr>
      <dsp:spPr>
        <a:xfrm>
          <a:off x="7943295" y="0"/>
          <a:ext cx="2569852" cy="4351338"/>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Response</a:t>
          </a:r>
          <a:endParaRPr lang="en-US" sz="3100" kern="1200" dirty="0"/>
        </a:p>
      </dsp:txBody>
      <dsp:txXfrm>
        <a:off x="7943295" y="1740535"/>
        <a:ext cx="2569852" cy="1740535"/>
      </dsp:txXfrm>
    </dsp:sp>
    <dsp:sp modelId="{71BC201F-60C3-4EF5-AB28-5EA23CFBBABB}">
      <dsp:nvSpPr>
        <dsp:cNvPr id="0" name=""/>
        <dsp:cNvSpPr/>
      </dsp:nvSpPr>
      <dsp:spPr>
        <a:xfrm>
          <a:off x="8503724" y="261080"/>
          <a:ext cx="1448995" cy="144899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065BBA-3E80-4F72-9F51-F5DB2611F2A1}">
      <dsp:nvSpPr>
        <dsp:cNvPr id="0" name=""/>
        <dsp:cNvSpPr/>
      </dsp:nvSpPr>
      <dsp:spPr>
        <a:xfrm>
          <a:off x="3666417" y="3395024"/>
          <a:ext cx="3734396" cy="65270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119DF-3819-44C5-824C-A160031BFD4D}">
      <dsp:nvSpPr>
        <dsp:cNvPr id="0" name=""/>
        <dsp:cNvSpPr/>
      </dsp:nvSpPr>
      <dsp:spPr>
        <a:xfrm>
          <a:off x="1715126" y="2633"/>
          <a:ext cx="1584769" cy="1584769"/>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Attention</a:t>
          </a:r>
          <a:endParaRPr lang="en-US" sz="2100" kern="1200" dirty="0"/>
        </a:p>
      </dsp:txBody>
      <dsp:txXfrm>
        <a:off x="1947210" y="234717"/>
        <a:ext cx="1120601" cy="1120601"/>
      </dsp:txXfrm>
    </dsp:sp>
    <dsp:sp modelId="{00C03F39-E724-432C-A93B-8D4E104A9A52}">
      <dsp:nvSpPr>
        <dsp:cNvPr id="0" name=""/>
        <dsp:cNvSpPr/>
      </dsp:nvSpPr>
      <dsp:spPr>
        <a:xfrm>
          <a:off x="2047928" y="1716085"/>
          <a:ext cx="919166" cy="919166"/>
        </a:xfrm>
        <a:prstGeom prst="mathPlus">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169763" y="2067574"/>
        <a:ext cx="675496" cy="216188"/>
      </dsp:txXfrm>
    </dsp:sp>
    <dsp:sp modelId="{D232E58C-1A38-46E8-AE49-9CA4AC77AEBD}">
      <dsp:nvSpPr>
        <dsp:cNvPr id="0" name=""/>
        <dsp:cNvSpPr/>
      </dsp:nvSpPr>
      <dsp:spPr>
        <a:xfrm>
          <a:off x="1715126" y="2763935"/>
          <a:ext cx="1584769" cy="1584769"/>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Flexible</a:t>
          </a:r>
          <a:r>
            <a:rPr lang="en-US" sz="2100" kern="1200" baseline="0" dirty="0" smtClean="0"/>
            <a:t> Thinking</a:t>
          </a:r>
          <a:endParaRPr lang="en-US" sz="2100" kern="1200" dirty="0"/>
        </a:p>
      </dsp:txBody>
      <dsp:txXfrm>
        <a:off x="1947210" y="2996019"/>
        <a:ext cx="1120601" cy="1120601"/>
      </dsp:txXfrm>
    </dsp:sp>
    <dsp:sp modelId="{87A7359A-0E8D-4D97-A72F-79946845F217}">
      <dsp:nvSpPr>
        <dsp:cNvPr id="0" name=""/>
        <dsp:cNvSpPr/>
      </dsp:nvSpPr>
      <dsp:spPr>
        <a:xfrm>
          <a:off x="3537611" y="1880901"/>
          <a:ext cx="503956" cy="589534"/>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537611" y="1998808"/>
        <a:ext cx="352769" cy="353720"/>
      </dsp:txXfrm>
    </dsp:sp>
    <dsp:sp modelId="{E884EC86-BA96-4308-9894-377F39ACEA1C}">
      <dsp:nvSpPr>
        <dsp:cNvPr id="0" name=""/>
        <dsp:cNvSpPr/>
      </dsp:nvSpPr>
      <dsp:spPr>
        <a:xfrm>
          <a:off x="4250757" y="1173238"/>
          <a:ext cx="2178677" cy="2004860"/>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Mindfulness</a:t>
          </a:r>
          <a:endParaRPr lang="en-US" sz="2300" kern="1200" dirty="0"/>
        </a:p>
      </dsp:txBody>
      <dsp:txXfrm>
        <a:off x="4569817" y="1466843"/>
        <a:ext cx="1540557" cy="1417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BEF29-F670-41B4-B52D-3DF9245EE889}">
      <dsp:nvSpPr>
        <dsp:cNvPr id="0" name=""/>
        <dsp:cNvSpPr/>
      </dsp:nvSpPr>
      <dsp:spPr>
        <a:xfrm>
          <a:off x="2709333" y="0"/>
          <a:ext cx="2709333" cy="1806222"/>
        </a:xfrm>
        <a:prstGeom prst="trapezoid">
          <a:avLst>
            <a:gd name="adj" fmla="val 75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1:1 </a:t>
          </a:r>
          <a:br>
            <a:rPr lang="en-US" sz="3600" kern="1200" dirty="0" smtClean="0"/>
          </a:br>
          <a:r>
            <a:rPr lang="en-US" sz="3600" kern="1200" dirty="0" smtClean="0"/>
            <a:t>FBA/BIP</a:t>
          </a:r>
        </a:p>
      </dsp:txBody>
      <dsp:txXfrm>
        <a:off x="2709333" y="0"/>
        <a:ext cx="2709333" cy="1806222"/>
      </dsp:txXfrm>
    </dsp:sp>
    <dsp:sp modelId="{CC947245-3D05-4BDC-9F05-0C65820102D3}">
      <dsp:nvSpPr>
        <dsp:cNvPr id="0" name=""/>
        <dsp:cNvSpPr/>
      </dsp:nvSpPr>
      <dsp:spPr>
        <a:xfrm>
          <a:off x="1354666" y="1806222"/>
          <a:ext cx="5418666" cy="1806222"/>
        </a:xfrm>
        <a:prstGeom prst="trapezoid">
          <a:avLst>
            <a:gd name="adj" fmla="val 75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
          </a:r>
          <a:br>
            <a:rPr lang="en-US" sz="2400" kern="1200" dirty="0" smtClean="0"/>
          </a:br>
          <a:r>
            <a:rPr lang="en-US" sz="2400" kern="1200" dirty="0" smtClean="0"/>
            <a:t>Group mindfulness with students of similar needs</a:t>
          </a:r>
        </a:p>
        <a:p>
          <a:pPr lvl="0" algn="ctr" defTabSz="1066800">
            <a:lnSpc>
              <a:spcPct val="90000"/>
            </a:lnSpc>
            <a:spcBef>
              <a:spcPct val="0"/>
            </a:spcBef>
            <a:spcAft>
              <a:spcPct val="35000"/>
            </a:spcAft>
          </a:pPr>
          <a:r>
            <a:rPr lang="en-US" sz="2400" kern="1200" dirty="0" smtClean="0"/>
            <a:t>DBR; prompting/reinforcing use of Strategies</a:t>
          </a:r>
        </a:p>
      </dsp:txBody>
      <dsp:txXfrm>
        <a:off x="2302933" y="1806222"/>
        <a:ext cx="3522133" cy="1806222"/>
      </dsp:txXfrm>
    </dsp:sp>
    <dsp:sp modelId="{9BC4E5F2-6197-4AEB-B1AB-1E87B332E5FE}">
      <dsp:nvSpPr>
        <dsp:cNvPr id="0" name=""/>
        <dsp:cNvSpPr/>
      </dsp:nvSpPr>
      <dsp:spPr>
        <a:xfrm>
          <a:off x="0" y="3612444"/>
          <a:ext cx="8128000" cy="1806222"/>
        </a:xfrm>
        <a:prstGeom prst="trapezoid">
          <a:avLst>
            <a:gd name="adj" fmla="val 75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Integrated with School Wide PBIS Program</a:t>
          </a:r>
        </a:p>
        <a:p>
          <a:pPr lvl="0" algn="ctr" defTabSz="1600200">
            <a:lnSpc>
              <a:spcPct val="90000"/>
            </a:lnSpc>
            <a:spcBef>
              <a:spcPct val="0"/>
            </a:spcBef>
            <a:spcAft>
              <a:spcPct val="35000"/>
            </a:spcAft>
          </a:pPr>
          <a:r>
            <a:rPr lang="en-US" sz="3600" kern="1200" dirty="0" smtClean="0"/>
            <a:t>Daily mindfulness practices</a:t>
          </a:r>
          <a:endParaRPr lang="en-US" sz="3600" kern="1200" dirty="0"/>
        </a:p>
      </dsp:txBody>
      <dsp:txXfrm>
        <a:off x="1422399" y="3612444"/>
        <a:ext cx="5283200" cy="18062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3D4A83-EDD8-4E91-BB7F-41079C096903}" type="datetimeFigureOut">
              <a:rPr lang="en-US" smtClean="0"/>
              <a:t>5/18/18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E7FE065-1B82-4F71-A8F1-7CB19BD4D1BF}" type="slidenum">
              <a:rPr lang="en-US" smtClean="0"/>
              <a:t>‹#›</a:t>
            </a:fld>
            <a:endParaRPr lang="en-US"/>
          </a:p>
        </p:txBody>
      </p:sp>
    </p:spTree>
    <p:extLst>
      <p:ext uri="{BB962C8B-B14F-4D97-AF65-F5344CB8AC3E}">
        <p14:creationId xmlns:p14="http://schemas.microsoft.com/office/powerpoint/2010/main" val="4262410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8DE3F5E-9B3F-4745-BB07-4A6D38039E5A}" type="datetimeFigureOut">
              <a:rPr lang="en-US" smtClean="0"/>
              <a:t>5/18/18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74213E-7EC0-4686-AC96-FE0AF0DD0EC3}" type="slidenum">
              <a:rPr lang="en-US" smtClean="0"/>
              <a:t>‹#›</a:t>
            </a:fld>
            <a:endParaRPr lang="en-US"/>
          </a:p>
        </p:txBody>
      </p:sp>
    </p:spTree>
    <p:extLst>
      <p:ext uri="{BB962C8B-B14F-4D97-AF65-F5344CB8AC3E}">
        <p14:creationId xmlns:p14="http://schemas.microsoft.com/office/powerpoint/2010/main" val="223204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4213E-7EC0-4686-AC96-FE0AF0DD0EC3}" type="slidenum">
              <a:rPr lang="en-US" smtClean="0"/>
              <a:t>4</a:t>
            </a:fld>
            <a:endParaRPr lang="en-US"/>
          </a:p>
        </p:txBody>
      </p:sp>
    </p:spTree>
    <p:extLst>
      <p:ext uri="{BB962C8B-B14F-4D97-AF65-F5344CB8AC3E}">
        <p14:creationId xmlns:p14="http://schemas.microsoft.com/office/powerpoint/2010/main" val="3231673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a:t>
            </a:r>
            <a:r>
              <a:rPr lang="en-US" baseline="0" dirty="0" smtClean="0"/>
              <a:t> handout</a:t>
            </a:r>
            <a:endParaRPr lang="en-US" dirty="0"/>
          </a:p>
        </p:txBody>
      </p:sp>
      <p:sp>
        <p:nvSpPr>
          <p:cNvPr id="4" name="Slide Number Placeholder 3"/>
          <p:cNvSpPr>
            <a:spLocks noGrp="1"/>
          </p:cNvSpPr>
          <p:nvPr>
            <p:ph type="sldNum" sz="quarter" idx="10"/>
          </p:nvPr>
        </p:nvSpPr>
        <p:spPr/>
        <p:txBody>
          <a:bodyPr/>
          <a:lstStyle/>
          <a:p>
            <a:fld id="{3F74213E-7EC0-4686-AC96-FE0AF0DD0EC3}" type="slidenum">
              <a:rPr lang="en-US" smtClean="0"/>
              <a:t>24</a:t>
            </a:fld>
            <a:endParaRPr lang="en-US"/>
          </a:p>
        </p:txBody>
      </p:sp>
    </p:spTree>
    <p:extLst>
      <p:ext uri="{BB962C8B-B14F-4D97-AF65-F5344CB8AC3E}">
        <p14:creationId xmlns:p14="http://schemas.microsoft.com/office/powerpoint/2010/main" val="42236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4213E-7EC0-4686-AC96-FE0AF0DD0EC3}" type="slidenum">
              <a:rPr lang="en-US" smtClean="0"/>
              <a:t>26</a:t>
            </a:fld>
            <a:endParaRPr lang="en-US"/>
          </a:p>
        </p:txBody>
      </p:sp>
    </p:spTree>
    <p:extLst>
      <p:ext uri="{BB962C8B-B14F-4D97-AF65-F5344CB8AC3E}">
        <p14:creationId xmlns:p14="http://schemas.microsoft.com/office/powerpoint/2010/main" val="21621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4213E-7EC0-4686-AC96-FE0AF0DD0EC3}" type="slidenum">
              <a:rPr lang="en-US" smtClean="0"/>
              <a:t>27</a:t>
            </a:fld>
            <a:endParaRPr lang="en-US"/>
          </a:p>
        </p:txBody>
      </p:sp>
    </p:spTree>
    <p:extLst>
      <p:ext uri="{BB962C8B-B14F-4D97-AF65-F5344CB8AC3E}">
        <p14:creationId xmlns:p14="http://schemas.microsoft.com/office/powerpoint/2010/main" val="1535138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4213E-7EC0-4686-AC96-FE0AF0DD0EC3}" type="slidenum">
              <a:rPr lang="en-US" smtClean="0"/>
              <a:t>28</a:t>
            </a:fld>
            <a:endParaRPr lang="en-US"/>
          </a:p>
        </p:txBody>
      </p:sp>
    </p:spTree>
    <p:extLst>
      <p:ext uri="{BB962C8B-B14F-4D97-AF65-F5344CB8AC3E}">
        <p14:creationId xmlns:p14="http://schemas.microsoft.com/office/powerpoint/2010/main" val="3034463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Tuning in</a:t>
            </a:r>
            <a:r>
              <a:rPr lang="en-US" baseline="0" dirty="0" smtClean="0"/>
              <a:t>, is about focusing your attention on one thing while noticing any distractions that may arise.   </a:t>
            </a:r>
          </a:p>
          <a:p>
            <a:endParaRPr lang="en-US" dirty="0"/>
          </a:p>
        </p:txBody>
      </p:sp>
      <p:sp>
        <p:nvSpPr>
          <p:cNvPr id="4" name="Slide Number Placeholder 3"/>
          <p:cNvSpPr>
            <a:spLocks noGrp="1"/>
          </p:cNvSpPr>
          <p:nvPr>
            <p:ph type="sldNum" sz="quarter" idx="10"/>
          </p:nvPr>
        </p:nvSpPr>
        <p:spPr/>
        <p:txBody>
          <a:bodyPr/>
          <a:lstStyle/>
          <a:p>
            <a:fld id="{3F74213E-7EC0-4686-AC96-FE0AF0DD0EC3}" type="slidenum">
              <a:rPr lang="en-US" smtClean="0"/>
              <a:t>29</a:t>
            </a:fld>
            <a:endParaRPr lang="en-US"/>
          </a:p>
        </p:txBody>
      </p:sp>
    </p:spTree>
    <p:extLst>
      <p:ext uri="{BB962C8B-B14F-4D97-AF65-F5344CB8AC3E}">
        <p14:creationId xmlns:p14="http://schemas.microsoft.com/office/powerpoint/2010/main" val="790050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a:t>
            </a:r>
            <a:r>
              <a:rPr lang="en-US" baseline="0" dirty="0" smtClean="0"/>
              <a:t> with poses is to notice how they make you feel.  What happens when you experience a difficult balancing pose?  How do you persevere when it’s hard?</a:t>
            </a:r>
          </a:p>
          <a:p>
            <a:endParaRPr lang="en-US" dirty="0"/>
          </a:p>
        </p:txBody>
      </p:sp>
      <p:sp>
        <p:nvSpPr>
          <p:cNvPr id="4" name="Slide Number Placeholder 3"/>
          <p:cNvSpPr>
            <a:spLocks noGrp="1"/>
          </p:cNvSpPr>
          <p:nvPr>
            <p:ph type="sldNum" sz="quarter" idx="10"/>
          </p:nvPr>
        </p:nvSpPr>
        <p:spPr/>
        <p:txBody>
          <a:bodyPr/>
          <a:lstStyle/>
          <a:p>
            <a:fld id="{3F74213E-7EC0-4686-AC96-FE0AF0DD0EC3}" type="slidenum">
              <a:rPr lang="en-US" smtClean="0"/>
              <a:t>30</a:t>
            </a:fld>
            <a:endParaRPr lang="en-US"/>
          </a:p>
        </p:txBody>
      </p:sp>
    </p:spTree>
    <p:extLst>
      <p:ext uri="{BB962C8B-B14F-4D97-AF65-F5344CB8AC3E}">
        <p14:creationId xmlns:p14="http://schemas.microsoft.com/office/powerpoint/2010/main" val="2995737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Start at the top of his head, and tell him to think about how different parts of his body “feel,” moving down the body from his head to his toes as the activity progresses.</a:t>
            </a:r>
          </a:p>
          <a:p>
            <a:r>
              <a:rPr lang="en-US" dirty="0" smtClean="0">
                <a:effectLst/>
              </a:rPr>
              <a:t>You might ask things like: How does your hair feel? What about your forehead? What’s happening with your ears today? Are they feeling like ears?</a:t>
            </a:r>
          </a:p>
          <a:p>
            <a:r>
              <a:rPr lang="en-US" dirty="0" smtClean="0">
                <a:effectLst/>
              </a:rPr>
              <a:t>Then suggest he bring his attention to his shoulders. Tell him to think about how they might move a little as he breathes in and out. And so on and so forth, all the way down to his toes.</a:t>
            </a:r>
          </a:p>
          <a:p>
            <a:r>
              <a:rPr lang="en-US" dirty="0" smtClean="0">
                <a:effectLst/>
              </a:rPr>
              <a:t>Some of these questions may elicit giggles from the child; he’s probably never thought about what his hair “feels like.” This is why it’s a fantastic idea to provide a model of your own before asking him to participate. As you think aloud, use relatable words. For example, you might say, “My hair feels soft and twisty” or “Today my forehead is a little tingly in the middle.”</a:t>
            </a:r>
          </a:p>
          <a:p>
            <a:r>
              <a:rPr lang="en-US" b="1" dirty="0" smtClean="0">
                <a:effectLst/>
              </a:rPr>
              <a:t>When it’s over,</a:t>
            </a:r>
            <a:r>
              <a:rPr lang="en-US" dirty="0" smtClean="0">
                <a:effectLst/>
              </a:rPr>
              <a:t> ask the child how it felt during the exercise and how he feels now.</a:t>
            </a:r>
          </a:p>
          <a:p>
            <a:endParaRPr lang="en-US" dirty="0"/>
          </a:p>
        </p:txBody>
      </p:sp>
      <p:sp>
        <p:nvSpPr>
          <p:cNvPr id="4" name="Slide Number Placeholder 3"/>
          <p:cNvSpPr>
            <a:spLocks noGrp="1"/>
          </p:cNvSpPr>
          <p:nvPr>
            <p:ph type="sldNum" sz="quarter" idx="10"/>
          </p:nvPr>
        </p:nvSpPr>
        <p:spPr/>
        <p:txBody>
          <a:bodyPr/>
          <a:lstStyle/>
          <a:p>
            <a:fld id="{3F74213E-7EC0-4686-AC96-FE0AF0DD0EC3}" type="slidenum">
              <a:rPr lang="en-US" smtClean="0"/>
              <a:t>31</a:t>
            </a:fld>
            <a:endParaRPr lang="en-US"/>
          </a:p>
        </p:txBody>
      </p:sp>
    </p:spTree>
    <p:extLst>
      <p:ext uri="{BB962C8B-B14F-4D97-AF65-F5344CB8AC3E}">
        <p14:creationId xmlns:p14="http://schemas.microsoft.com/office/powerpoint/2010/main" val="309029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Helps</a:t>
            </a:r>
            <a:r>
              <a:rPr lang="en-US" baseline="0" dirty="0" smtClean="0"/>
              <a:t> us to learn to be authentic!</a:t>
            </a:r>
            <a:endParaRPr lang="en-US" dirty="0"/>
          </a:p>
        </p:txBody>
      </p:sp>
      <p:sp>
        <p:nvSpPr>
          <p:cNvPr id="4" name="Slide Number Placeholder 3"/>
          <p:cNvSpPr>
            <a:spLocks noGrp="1"/>
          </p:cNvSpPr>
          <p:nvPr>
            <p:ph type="sldNum" sz="quarter" idx="10"/>
          </p:nvPr>
        </p:nvSpPr>
        <p:spPr/>
        <p:txBody>
          <a:bodyPr/>
          <a:lstStyle/>
          <a:p>
            <a:fld id="{3F74213E-7EC0-4686-AC96-FE0AF0DD0EC3}" type="slidenum">
              <a:rPr lang="en-US" smtClean="0"/>
              <a:t>32</a:t>
            </a:fld>
            <a:endParaRPr lang="en-US"/>
          </a:p>
        </p:txBody>
      </p:sp>
    </p:spTree>
    <p:extLst>
      <p:ext uri="{BB962C8B-B14F-4D97-AF65-F5344CB8AC3E}">
        <p14:creationId xmlns:p14="http://schemas.microsoft.com/office/powerpoint/2010/main" val="528090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Helps</a:t>
            </a:r>
            <a:r>
              <a:rPr lang="en-US" baseline="0" dirty="0" smtClean="0"/>
              <a:t> us to learn to be authentic!</a:t>
            </a:r>
            <a:endParaRPr lang="en-US" dirty="0"/>
          </a:p>
        </p:txBody>
      </p:sp>
      <p:sp>
        <p:nvSpPr>
          <p:cNvPr id="4" name="Slide Number Placeholder 3"/>
          <p:cNvSpPr>
            <a:spLocks noGrp="1"/>
          </p:cNvSpPr>
          <p:nvPr>
            <p:ph type="sldNum" sz="quarter" idx="10"/>
          </p:nvPr>
        </p:nvSpPr>
        <p:spPr/>
        <p:txBody>
          <a:bodyPr/>
          <a:lstStyle/>
          <a:p>
            <a:fld id="{3F74213E-7EC0-4686-AC96-FE0AF0DD0EC3}" type="slidenum">
              <a:rPr lang="en-US" smtClean="0"/>
              <a:t>33</a:t>
            </a:fld>
            <a:endParaRPr lang="en-US"/>
          </a:p>
        </p:txBody>
      </p:sp>
    </p:spTree>
    <p:extLst>
      <p:ext uri="{BB962C8B-B14F-4D97-AF65-F5344CB8AC3E}">
        <p14:creationId xmlns:p14="http://schemas.microsoft.com/office/powerpoint/2010/main" val="582606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 people have different perspectives</a:t>
            </a:r>
            <a:r>
              <a:rPr lang="en-US" baseline="0" dirty="0" smtClean="0"/>
              <a:t> about the same quote.  </a:t>
            </a:r>
            <a:endParaRPr lang="en-US" dirty="0"/>
          </a:p>
        </p:txBody>
      </p:sp>
      <p:sp>
        <p:nvSpPr>
          <p:cNvPr id="4" name="Slide Number Placeholder 3"/>
          <p:cNvSpPr>
            <a:spLocks noGrp="1"/>
          </p:cNvSpPr>
          <p:nvPr>
            <p:ph type="sldNum" sz="quarter" idx="10"/>
          </p:nvPr>
        </p:nvSpPr>
        <p:spPr/>
        <p:txBody>
          <a:bodyPr/>
          <a:lstStyle/>
          <a:p>
            <a:fld id="{3F74213E-7EC0-4686-AC96-FE0AF0DD0EC3}" type="slidenum">
              <a:rPr lang="en-US" smtClean="0"/>
              <a:t>34</a:t>
            </a:fld>
            <a:endParaRPr lang="en-US"/>
          </a:p>
        </p:txBody>
      </p:sp>
    </p:spTree>
    <p:extLst>
      <p:ext uri="{BB962C8B-B14F-4D97-AF65-F5344CB8AC3E}">
        <p14:creationId xmlns:p14="http://schemas.microsoft.com/office/powerpoint/2010/main" val="1196327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Self-regulation involves: any action an individual directs at themselves so as to result in a change in their behavior (from what they might otherwise have done) in order to change the likelihood of a future consequence or attainment of a goal.</a:t>
            </a:r>
            <a:endParaRPr lang="en-US" dirty="0"/>
          </a:p>
        </p:txBody>
      </p:sp>
      <p:sp>
        <p:nvSpPr>
          <p:cNvPr id="4" name="Slide Number Placeholder 3"/>
          <p:cNvSpPr>
            <a:spLocks noGrp="1"/>
          </p:cNvSpPr>
          <p:nvPr>
            <p:ph type="sldNum" sz="quarter" idx="10"/>
          </p:nvPr>
        </p:nvSpPr>
        <p:spPr/>
        <p:txBody>
          <a:bodyPr/>
          <a:lstStyle/>
          <a:p>
            <a:fld id="{3F74213E-7EC0-4686-AC96-FE0AF0DD0EC3}" type="slidenum">
              <a:rPr lang="en-US" smtClean="0"/>
              <a:t>9</a:t>
            </a:fld>
            <a:endParaRPr lang="en-US"/>
          </a:p>
        </p:txBody>
      </p:sp>
    </p:spTree>
    <p:extLst>
      <p:ext uri="{BB962C8B-B14F-4D97-AF65-F5344CB8AC3E}">
        <p14:creationId xmlns:p14="http://schemas.microsoft.com/office/powerpoint/2010/main" val="3185908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4213E-7EC0-4686-AC96-FE0AF0DD0EC3}" type="slidenum">
              <a:rPr lang="en-US" smtClean="0"/>
              <a:t>36</a:t>
            </a:fld>
            <a:endParaRPr lang="en-US"/>
          </a:p>
        </p:txBody>
      </p:sp>
    </p:spTree>
    <p:extLst>
      <p:ext uri="{BB962C8B-B14F-4D97-AF65-F5344CB8AC3E}">
        <p14:creationId xmlns:p14="http://schemas.microsoft.com/office/powerpoint/2010/main" val="3120592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AFA1B1-9499-4905-9D11-F59AC9F16EA5}" type="slidenum">
              <a:rPr lang="en-US" smtClean="0"/>
              <a:t>37</a:t>
            </a:fld>
            <a:endParaRPr lang="en-US"/>
          </a:p>
        </p:txBody>
      </p:sp>
    </p:spTree>
    <p:extLst>
      <p:ext uri="{BB962C8B-B14F-4D97-AF65-F5344CB8AC3E}">
        <p14:creationId xmlns:p14="http://schemas.microsoft.com/office/powerpoint/2010/main" val="1467960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buSzPct val="25000"/>
            </a:pPr>
            <a:r>
              <a:rPr lang="en-US" baseline="0" dirty="0" smtClean="0"/>
              <a:t>Here is an example of a matrix, in which the teacher embedded social emotional skills as a classroom activity.  Resolving conflicts and making friends were deemed critical classroom activities to teach, pre-correct and provide feedback for.</a:t>
            </a:r>
          </a:p>
          <a:p>
            <a:pPr>
              <a:buClr>
                <a:schemeClr val="dk1"/>
              </a:buClr>
              <a:buSzPct val="25000"/>
            </a:pPr>
            <a:endParaRPr lang="en-US" baseline="0" dirty="0" smtClean="0"/>
          </a:p>
          <a:p>
            <a:pPr>
              <a:buClr>
                <a:schemeClr val="dk1"/>
              </a:buClr>
              <a:buSzPct val="25000"/>
            </a:pPr>
            <a:endParaRPr lang="en-US" baseline="0" dirty="0" smtClean="0"/>
          </a:p>
          <a:p>
            <a:pPr>
              <a:buClr>
                <a:schemeClr val="dk1"/>
              </a:buClr>
              <a:buSzPct val="25000"/>
            </a:pPr>
            <a:r>
              <a:rPr lang="en-US" baseline="0" dirty="0" smtClean="0"/>
              <a:t>When choosing which to include ask that the teacher, identify important procedures and socio emotional skills that are important for the classroom.  Use your expectations as well as the activities (e.g. routine, procedures, specific social skill) that the teacher feels are important to stress within their class and/or grade level.</a:t>
            </a:r>
            <a:endParaRPr dirty="0">
              <a:solidFill>
                <a:schemeClr val="dk1"/>
              </a:solidFill>
              <a:latin typeface="Calibri"/>
              <a:ea typeface="Calibri"/>
              <a:cs typeface="Calibri"/>
              <a:sym typeface="Calibri"/>
            </a:endParaRPr>
          </a:p>
        </p:txBody>
      </p:sp>
      <p:sp>
        <p:nvSpPr>
          <p:cNvPr id="366" name="Shape 36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36558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a:t>
            </a:r>
            <a:r>
              <a:rPr lang="en-US" baseline="0" dirty="0" smtClean="0"/>
              <a:t> of a separate matrix, in which the teacher pulled out specific behaviors she called “coping skills” and embedded them across the matrix.  As each coping skill was explicitly taught, reinforced and pre-corrected throughout the year, she added to the list.</a:t>
            </a:r>
            <a:endParaRPr lang="en-US" dirty="0"/>
          </a:p>
        </p:txBody>
      </p:sp>
      <p:sp>
        <p:nvSpPr>
          <p:cNvPr id="4" name="Slide Number Placeholder 3"/>
          <p:cNvSpPr>
            <a:spLocks noGrp="1"/>
          </p:cNvSpPr>
          <p:nvPr>
            <p:ph type="sldNum" sz="quarter" idx="10"/>
          </p:nvPr>
        </p:nvSpPr>
        <p:spPr/>
        <p:txBody>
          <a:bodyPr/>
          <a:lstStyle/>
          <a:p>
            <a:fld id="{92AFA1B1-9499-4905-9D11-F59AC9F16EA5}" type="slidenum">
              <a:rPr lang="en-US" smtClean="0"/>
              <a:t>39</a:t>
            </a:fld>
            <a:endParaRPr lang="en-US"/>
          </a:p>
        </p:txBody>
      </p:sp>
    </p:spTree>
    <p:extLst>
      <p:ext uri="{BB962C8B-B14F-4D97-AF65-F5344CB8AC3E}">
        <p14:creationId xmlns:p14="http://schemas.microsoft.com/office/powerpoint/2010/main" val="3574473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4213E-7EC0-4686-AC96-FE0AF0DD0EC3}" type="slidenum">
              <a:rPr lang="en-US" smtClean="0"/>
              <a:t>40</a:t>
            </a:fld>
            <a:endParaRPr lang="en-US"/>
          </a:p>
        </p:txBody>
      </p:sp>
    </p:spTree>
    <p:extLst>
      <p:ext uri="{BB962C8B-B14F-4D97-AF65-F5344CB8AC3E}">
        <p14:creationId xmlns:p14="http://schemas.microsoft.com/office/powerpoint/2010/main" val="212347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4213E-7EC0-4686-AC96-FE0AF0DD0EC3}" type="slidenum">
              <a:rPr lang="en-US" smtClean="0"/>
              <a:t>41</a:t>
            </a:fld>
            <a:endParaRPr lang="en-US"/>
          </a:p>
        </p:txBody>
      </p:sp>
    </p:spTree>
    <p:extLst>
      <p:ext uri="{BB962C8B-B14F-4D97-AF65-F5344CB8AC3E}">
        <p14:creationId xmlns:p14="http://schemas.microsoft.com/office/powerpoint/2010/main" val="368493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visual shows</a:t>
            </a:r>
            <a:r>
              <a:rPr lang="en-US" baseline="0" dirty="0" smtClean="0"/>
              <a:t> how mindfulness changes our responses to stimulus.   In this model, our attention is situated in the present.  We are actively focusing our attention on important stimuli while suppressing or ignoring other stimuli.  The person is curious about the stimuli and accepts it for what it is (neither + or -).  This in turn, causes the person to consider multiple ways to respond or view a situation from different perspectives.</a:t>
            </a:r>
          </a:p>
          <a:p>
            <a:endParaRPr lang="en-US" dirty="0"/>
          </a:p>
        </p:txBody>
      </p:sp>
      <p:sp>
        <p:nvSpPr>
          <p:cNvPr id="4" name="Slide Number Placeholder 3"/>
          <p:cNvSpPr>
            <a:spLocks noGrp="1"/>
          </p:cNvSpPr>
          <p:nvPr>
            <p:ph type="sldNum" sz="quarter" idx="10"/>
          </p:nvPr>
        </p:nvSpPr>
        <p:spPr/>
        <p:txBody>
          <a:bodyPr/>
          <a:lstStyle/>
          <a:p>
            <a:fld id="{3F74213E-7EC0-4686-AC96-FE0AF0DD0EC3}" type="slidenum">
              <a:rPr lang="en-US" smtClean="0"/>
              <a:t>11</a:t>
            </a:fld>
            <a:endParaRPr lang="en-US"/>
          </a:p>
        </p:txBody>
      </p:sp>
    </p:spTree>
    <p:extLst>
      <p:ext uri="{BB962C8B-B14F-4D97-AF65-F5344CB8AC3E}">
        <p14:creationId xmlns:p14="http://schemas.microsoft.com/office/powerpoint/2010/main" val="129905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visual shows</a:t>
            </a:r>
            <a:r>
              <a:rPr lang="en-US" baseline="0" dirty="0" smtClean="0"/>
              <a:t> how mindlessness changes our responses to stimulus.   In this model, our attention is essentially acting on patterns of past responses.  Rather than actively noticing present stimuli the person relies on past modes of thinking (think stereotypes).  This in turn, causes the person to respond on auto pilot (think habits).  </a:t>
            </a:r>
          </a:p>
          <a:p>
            <a:endParaRPr lang="en-US" baseline="0" dirty="0" smtClean="0"/>
          </a:p>
        </p:txBody>
      </p:sp>
      <p:sp>
        <p:nvSpPr>
          <p:cNvPr id="4" name="Slide Number Placeholder 3"/>
          <p:cNvSpPr>
            <a:spLocks noGrp="1"/>
          </p:cNvSpPr>
          <p:nvPr>
            <p:ph type="sldNum" sz="quarter" idx="10"/>
          </p:nvPr>
        </p:nvSpPr>
        <p:spPr/>
        <p:txBody>
          <a:bodyPr/>
          <a:lstStyle/>
          <a:p>
            <a:fld id="{3F74213E-7EC0-4686-AC96-FE0AF0DD0EC3}" type="slidenum">
              <a:rPr lang="en-US" smtClean="0"/>
              <a:t>12</a:t>
            </a:fld>
            <a:endParaRPr lang="en-US"/>
          </a:p>
        </p:txBody>
      </p:sp>
    </p:spTree>
    <p:extLst>
      <p:ext uri="{BB962C8B-B14F-4D97-AF65-F5344CB8AC3E}">
        <p14:creationId xmlns:p14="http://schemas.microsoft.com/office/powerpoint/2010/main" val="593672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Mindfulness</a:t>
            </a:r>
            <a:r>
              <a:rPr lang="en-US" baseline="0" dirty="0" smtClean="0"/>
              <a:t> helps students to build self regulation or the ability to manage ourselves to achieve our goals.</a:t>
            </a:r>
            <a:endParaRPr lang="en-US" dirty="0"/>
          </a:p>
        </p:txBody>
      </p:sp>
      <p:sp>
        <p:nvSpPr>
          <p:cNvPr id="4" name="Slide Number Placeholder 3"/>
          <p:cNvSpPr>
            <a:spLocks noGrp="1"/>
          </p:cNvSpPr>
          <p:nvPr>
            <p:ph type="sldNum" sz="quarter" idx="10"/>
          </p:nvPr>
        </p:nvSpPr>
        <p:spPr/>
        <p:txBody>
          <a:bodyPr/>
          <a:lstStyle/>
          <a:p>
            <a:fld id="{3F74213E-7EC0-4686-AC96-FE0AF0DD0EC3}" type="slidenum">
              <a:rPr lang="en-US" smtClean="0"/>
              <a:t>13</a:t>
            </a:fld>
            <a:endParaRPr lang="en-US"/>
          </a:p>
        </p:txBody>
      </p:sp>
    </p:spTree>
    <p:extLst>
      <p:ext uri="{BB962C8B-B14F-4D97-AF65-F5344CB8AC3E}">
        <p14:creationId xmlns:p14="http://schemas.microsoft.com/office/powerpoint/2010/main" val="171179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start being more mindful TODAY… without a meditation practice.  Here are some quick tips to be more mindful at work and home.</a:t>
            </a:r>
            <a:endParaRPr lang="en-US" dirty="0" smtClean="0"/>
          </a:p>
          <a:p>
            <a:pPr marL="232943" indent="-232943">
              <a:buAutoNum type="arabicPeriod"/>
            </a:pPr>
            <a:endParaRPr lang="en-US" dirty="0" smtClean="0"/>
          </a:p>
          <a:p>
            <a:pPr marL="232943" indent="-232943">
              <a:buAutoNum type="arabicPeriod"/>
            </a:pPr>
            <a:r>
              <a:rPr lang="en-US" dirty="0" smtClean="0"/>
              <a:t>Example of musicians changing only a</a:t>
            </a:r>
            <a:r>
              <a:rPr lang="en-US" baseline="0" dirty="0" smtClean="0"/>
              <a:t> small part of their music; improved their quality of performance or salespeople making a new pitch.  Allows us to become more creative in developing new solutions to problems.</a:t>
            </a:r>
            <a:br>
              <a:rPr lang="en-US" baseline="0" dirty="0" smtClean="0"/>
            </a:br>
            <a:endParaRPr lang="en-US" baseline="0" dirty="0" smtClean="0"/>
          </a:p>
          <a:p>
            <a:pPr marL="232943" indent="-232943">
              <a:buAutoNum type="arabicPeriod"/>
            </a:pPr>
            <a:r>
              <a:rPr lang="en-US" dirty="0" smtClean="0"/>
              <a:t>Words and deeds – their own and others – make sense given the context in which they were delivered.  If a</a:t>
            </a:r>
            <a:r>
              <a:rPr lang="en-US" baseline="0" dirty="0" smtClean="0"/>
              <a:t> child acts in a way that you think is hurtful or impulsive, the person did it for reasons that made sense to him or her.  </a:t>
            </a:r>
            <a:br>
              <a:rPr lang="en-US" baseline="0" dirty="0" smtClean="0"/>
            </a:br>
            <a:r>
              <a:rPr lang="en-US" baseline="0" dirty="0" smtClean="0"/>
              <a:t/>
            </a:r>
            <a:br>
              <a:rPr lang="en-US" baseline="0" dirty="0" smtClean="0"/>
            </a:br>
            <a:r>
              <a:rPr lang="en-US" b="0" baseline="0" dirty="0" smtClean="0">
                <a:solidFill>
                  <a:srgbClr val="FF0000"/>
                </a:solidFill>
              </a:rPr>
              <a:t>Try this:</a:t>
            </a:r>
            <a:r>
              <a:rPr lang="en-US" dirty="0">
                <a:solidFill>
                  <a:srgbClr val="FF0000"/>
                </a:solidFill>
              </a:rPr>
              <a:t>: </a:t>
            </a:r>
            <a:r>
              <a:rPr lang="en-US" b="1" dirty="0">
                <a:solidFill>
                  <a:srgbClr val="FF0000"/>
                </a:solidFill>
              </a:rPr>
              <a:t>think of a coworker or friend that has done something that would typically embarrass or anger you.  Now, think of three positive reasons that the individual might have acted in this way. How did it make sense from his/her perspective? By coming up with positive reasons for another’s behavior, you’re more likely to be more understanding, empathetic, and open to seeing the situation in new and positive ways.</a:t>
            </a:r>
            <a:br>
              <a:rPr lang="en-US" b="1" dirty="0">
                <a:solidFill>
                  <a:srgbClr val="FF0000"/>
                </a:solidFill>
              </a:rPr>
            </a:br>
            <a:endParaRPr lang="en-US" b="1" dirty="0">
              <a:solidFill>
                <a:srgbClr val="FF0000"/>
              </a:solidFill>
            </a:endParaRPr>
          </a:p>
          <a:p>
            <a:pPr marL="232943" indent="-232943">
              <a:buAutoNum type="arabicPeriod"/>
            </a:pPr>
            <a:r>
              <a:rPr lang="en-US" b="0" dirty="0" smtClean="0">
                <a:solidFill>
                  <a:srgbClr val="FF0000"/>
                </a:solidFill>
              </a:rPr>
              <a:t>Post</a:t>
            </a:r>
            <a:r>
              <a:rPr lang="en-US" b="0" baseline="0" dirty="0" smtClean="0">
                <a:solidFill>
                  <a:srgbClr val="FF0000"/>
                </a:solidFill>
              </a:rPr>
              <a:t> it note example </a:t>
            </a:r>
            <a:r>
              <a:rPr lang="en-US" b="0" baseline="0" dirty="0" smtClean="0">
                <a:solidFill>
                  <a:srgbClr val="FF0000"/>
                </a:solidFill>
                <a:sym typeface="Wingdings" panose="05000000000000000000" pitchFamily="2" charset="2"/>
              </a:rPr>
              <a:t> instead of focusing on the failure; consider the components that were beneficial.</a:t>
            </a:r>
          </a:p>
          <a:p>
            <a:pPr marL="232943" indent="-232943">
              <a:buAutoNum type="arabicPeriod"/>
            </a:pPr>
            <a:r>
              <a:rPr lang="en-US" b="0" baseline="0" dirty="0" smtClean="0">
                <a:solidFill>
                  <a:srgbClr val="FF0000"/>
                </a:solidFill>
                <a:sym typeface="Wingdings" panose="05000000000000000000" pitchFamily="2" charset="2"/>
              </a:rPr>
              <a:t>Things are not intrinsically either positive or negative; we make them so by our thoughts and judgements.</a:t>
            </a:r>
            <a:br>
              <a:rPr lang="en-US" b="0" baseline="0" dirty="0" smtClean="0">
                <a:solidFill>
                  <a:srgbClr val="FF0000"/>
                </a:solidFill>
                <a:sym typeface="Wingdings" panose="05000000000000000000" pitchFamily="2" charset="2"/>
              </a:rPr>
            </a:br>
            <a:r>
              <a:rPr lang="en-US" b="0" baseline="0" dirty="0" smtClean="0">
                <a:solidFill>
                  <a:srgbClr val="FF0000"/>
                </a:solidFill>
                <a:sym typeface="Wingdings" panose="05000000000000000000" pitchFamily="2" charset="2"/>
              </a:rPr>
              <a:t/>
            </a:r>
            <a:br>
              <a:rPr lang="en-US" b="0" baseline="0" dirty="0" smtClean="0">
                <a:solidFill>
                  <a:srgbClr val="FF0000"/>
                </a:solidFill>
                <a:sym typeface="Wingdings" panose="05000000000000000000" pitchFamily="2" charset="2"/>
              </a:rPr>
            </a:br>
            <a:r>
              <a:rPr lang="en-US" b="0" baseline="0" dirty="0" smtClean="0">
                <a:solidFill>
                  <a:srgbClr val="FF0000"/>
                </a:solidFill>
                <a:sym typeface="Wingdings" panose="05000000000000000000" pitchFamily="2" charset="2"/>
              </a:rPr>
              <a:t>Try this:  </a:t>
            </a:r>
            <a:r>
              <a:rPr lang="en-US" b="1" dirty="0"/>
              <a:t>Consider a particular event which would normally cause you stress. First, think of three outcomes that you perceive are “negative” that generate fear. Then, think of three reasons why this negative event you fear may not even occur. Finally, think of three reasons why, if this perceived “negative” event were to occur, it could have positive ramifications in the long run. The key is to understand that stress is created by your interpretations of events, not the events themselves. Greater awareness of your thoughts and judgments creates greater choice.</a:t>
            </a:r>
            <a:br>
              <a:rPr lang="en-US" b="1" dirty="0"/>
            </a:br>
            <a:endParaRPr lang="en-US" b="1" dirty="0"/>
          </a:p>
          <a:p>
            <a:pPr marL="232943" indent="-232943">
              <a:buAutoNum type="arabicPeriod"/>
            </a:pPr>
            <a:r>
              <a:rPr lang="en-US" dirty="0"/>
              <a:t>If you are untrue to yourself, nothing else in your life can work positively. Being authentic means that you are willing to question the conventional wisdom of what “works,” what doesn't, what's allowed, and what isn't.</a:t>
            </a:r>
            <a:br>
              <a:rPr lang="en-US" dirty="0"/>
            </a:br>
            <a:r>
              <a:rPr lang="en-US" dirty="0"/>
              <a:t/>
            </a:r>
            <a:br>
              <a:rPr lang="en-US" dirty="0"/>
            </a:br>
            <a:r>
              <a:rPr lang="en-US" dirty="0"/>
              <a:t>Try This:  </a:t>
            </a:r>
            <a:r>
              <a:rPr lang="en-US" b="1" dirty="0"/>
              <a:t>Today, identify three things you don’t like about yourself. What is the positive version of each of these traits? Can you reframe what you don’t like to create a more positive interpretation of your qualities and traits? For example, are you “slow” or merely contemplative? Are you “impulsive and rash,” or simply spontaneous? Are you “obstinate” or determined and tenacious?</a:t>
            </a:r>
            <a:endParaRPr lang="en-US" b="1" baseline="0" dirty="0" smtClean="0">
              <a:solidFill>
                <a:srgbClr val="FF0000"/>
              </a:solidFill>
              <a:sym typeface="Wingdings" panose="05000000000000000000" pitchFamily="2" charset="2"/>
            </a:endParaRPr>
          </a:p>
          <a:p>
            <a:endParaRPr lang="en-US" b="0" baseline="0" dirty="0" smtClean="0">
              <a:solidFill>
                <a:srgbClr val="FF0000"/>
              </a:solidFill>
              <a:sym typeface="Wingdings" panose="05000000000000000000" pitchFamily="2" charset="2"/>
            </a:endParaRPr>
          </a:p>
          <a:p>
            <a:pPr marL="232943" indent="-232943">
              <a:buAutoNum type="arabicPeriod"/>
            </a:pPr>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3F74213E-7EC0-4686-AC96-FE0AF0DD0EC3}" type="slidenum">
              <a:rPr lang="en-US" smtClean="0"/>
              <a:t>15</a:t>
            </a:fld>
            <a:endParaRPr lang="en-US"/>
          </a:p>
        </p:txBody>
      </p:sp>
    </p:spTree>
    <p:extLst>
      <p:ext uri="{BB962C8B-B14F-4D97-AF65-F5344CB8AC3E}">
        <p14:creationId xmlns:p14="http://schemas.microsoft.com/office/powerpoint/2010/main" val="181483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4213E-7EC0-4686-AC96-FE0AF0DD0EC3}" type="slidenum">
              <a:rPr lang="en-US" smtClean="0"/>
              <a:t>16</a:t>
            </a:fld>
            <a:endParaRPr lang="en-US"/>
          </a:p>
        </p:txBody>
      </p:sp>
    </p:spTree>
    <p:extLst>
      <p:ext uri="{BB962C8B-B14F-4D97-AF65-F5344CB8AC3E}">
        <p14:creationId xmlns:p14="http://schemas.microsoft.com/office/powerpoint/2010/main" val="75194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Ring</a:t>
            </a:r>
            <a:r>
              <a:rPr lang="en-US" baseline="0" dirty="0" smtClean="0"/>
              <a:t> the chime, raise your hand when you no longer hear the sound</a:t>
            </a:r>
            <a:br>
              <a:rPr lang="en-US" baseline="0" dirty="0" smtClean="0"/>
            </a:br>
            <a:r>
              <a:rPr lang="en-US" baseline="0" dirty="0" smtClean="0"/>
              <a:t>mindful snacking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74213E-7EC0-4686-AC96-FE0AF0DD0EC3}" type="slidenum">
              <a:rPr lang="en-US" smtClean="0"/>
              <a:t>17</a:t>
            </a:fld>
            <a:endParaRPr lang="en-US"/>
          </a:p>
        </p:txBody>
      </p:sp>
    </p:spTree>
    <p:extLst>
      <p:ext uri="{BB962C8B-B14F-4D97-AF65-F5344CB8AC3E}">
        <p14:creationId xmlns:p14="http://schemas.microsoft.com/office/powerpoint/2010/main" val="1017967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4213E-7EC0-4686-AC96-FE0AF0DD0EC3}" type="slidenum">
              <a:rPr lang="en-US" smtClean="0"/>
              <a:t>22</a:t>
            </a:fld>
            <a:endParaRPr lang="en-US"/>
          </a:p>
        </p:txBody>
      </p:sp>
    </p:spTree>
    <p:extLst>
      <p:ext uri="{BB962C8B-B14F-4D97-AF65-F5344CB8AC3E}">
        <p14:creationId xmlns:p14="http://schemas.microsoft.com/office/powerpoint/2010/main" val="34268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F012596-4909-634E-9277-8129B5C72CDC}" type="datetimeFigureOut">
              <a:rPr lang="en-US" smtClean="0"/>
              <a:pPr/>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67506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76101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105876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111561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76155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81538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1315193"/>
            <a:ext cx="10363200" cy="1500187"/>
          </a:xfrm>
        </p:spPr>
        <p:txBody>
          <a:bodyPr anchor="b"/>
          <a:lstStyle>
            <a:lvl1pPr marL="0" indent="0">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F012596-4909-634E-9277-8129B5C72CDC}" type="datetimeFigureOut">
              <a:rPr lang="en-US" smtClean="0"/>
              <a:pPr/>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4175986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6600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6600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F012596-4909-634E-9277-8129B5C72CDC}" type="datetimeFigureOut">
              <a:rPr lang="en-US" smtClean="0"/>
              <a:pPr/>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
        <p:nvSpPr>
          <p:cNvPr id="9" name="Title 1"/>
          <p:cNvSpPr>
            <a:spLocks noGrp="1"/>
          </p:cNvSpPr>
          <p:nvPr>
            <p:ph type="title"/>
          </p:nvPr>
        </p:nvSpPr>
        <p:spPr>
          <a:xfrm>
            <a:off x="609600" y="929541"/>
            <a:ext cx="10972800" cy="886833"/>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77818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96013"/>
            <a:ext cx="10972800" cy="75363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749643"/>
            <a:ext cx="5386917" cy="524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27395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49643"/>
            <a:ext cx="5389033" cy="524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395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012596-4909-634E-9277-8129B5C72CDC}" type="datetimeFigureOut">
              <a:rPr lang="en-US" smtClean="0"/>
              <a:pPr/>
              <a:t>5/18/18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112687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12596-4909-634E-9277-8129B5C72CDC}" type="datetimeFigureOut">
              <a:rPr lang="en-US" smtClean="0"/>
              <a:pPr/>
              <a:t>5/18/18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85861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2596-4909-634E-9277-8129B5C72CDC}" type="datetimeFigureOut">
              <a:rPr lang="en-US" smtClean="0"/>
              <a:pPr/>
              <a:t>5/18/18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406111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32457"/>
            <a:ext cx="4011084" cy="1039025"/>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932457"/>
            <a:ext cx="6815667" cy="51937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971481"/>
            <a:ext cx="4011084" cy="41546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17153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89993"/>
            <a:ext cx="7315200" cy="35375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5112723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36710"/>
            <a:ext cx="10972800" cy="12610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646402"/>
            <a:ext cx="10972800" cy="34797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12596-4909-634E-9277-8129B5C72CDC}" type="datetimeFigureOut">
              <a:rPr lang="en-US" smtClean="0"/>
              <a:pPr/>
              <a:t>5/18/18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FC64E-1929-764D-B3E4-C468550F551E}" type="slidenum">
              <a:rPr lang="en-US" smtClean="0"/>
              <a:pPr/>
              <a:t>‹#›</a:t>
            </a:fld>
            <a:endParaRPr lang="en-US"/>
          </a:p>
        </p:txBody>
      </p:sp>
    </p:spTree>
    <p:extLst>
      <p:ext uri="{BB962C8B-B14F-4D97-AF65-F5344CB8AC3E}">
        <p14:creationId xmlns:p14="http://schemas.microsoft.com/office/powerpoint/2010/main" val="16371490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7.jpeg"/><Relationship Id="rId5" Type="http://schemas.openxmlformats.org/officeDocument/2006/relationships/hyperlink" Target="https://www.youtube.com/watch?v=QX_oy9614HQ" TargetMode="External"/><Relationship Id="rId1" Type="http://schemas.openxmlformats.org/officeDocument/2006/relationships/video" Target="https://www.youtube.com/embed/QX_oy9614HQ" TargetMode="Externa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png"/><Relationship Id="rId5" Type="http://schemas.openxmlformats.org/officeDocument/2006/relationships/image" Target="../media/image28.jpg"/><Relationship Id="rId6"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jp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hyperlink" Target="http://childlightyoga.typepad.com/.a/6a0120a5d7e374970c01b7c934408f970b-pi" TargetMode="External"/><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youtube.com/watch?v=i9X6tkUXa9o"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mailto:robertsn@udel.edu"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nasp.inreachc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0426"/>
            <a:ext cx="7772400" cy="1470025"/>
          </a:xfrm>
        </p:spPr>
        <p:txBody>
          <a:bodyPr>
            <a:noAutofit/>
          </a:bodyPr>
          <a:lstStyle/>
          <a:p>
            <a:r>
              <a:rPr lang="en-US" sz="3600" b="1" dirty="0">
                <a:solidFill>
                  <a:schemeClr val="bg1"/>
                </a:solidFill>
              </a:rPr>
              <a:t>Mindfulness for Self-Regulation: Classroom Strategies for Teachers</a:t>
            </a:r>
            <a:r>
              <a:rPr lang="en-US" sz="3600" dirty="0">
                <a:solidFill>
                  <a:schemeClr val="bg1"/>
                </a:solidFill>
              </a:rPr>
              <a:t/>
            </a:r>
            <a:br>
              <a:rPr lang="en-US" sz="3600" dirty="0">
                <a:solidFill>
                  <a:schemeClr val="bg1"/>
                </a:solidFill>
              </a:rPr>
            </a:br>
            <a:r>
              <a:rPr lang="en-US" sz="3600" dirty="0">
                <a:solidFill>
                  <a:schemeClr val="bg1"/>
                </a:solidFill>
              </a:rPr>
              <a:t/>
            </a:r>
            <a:br>
              <a:rPr lang="en-US" sz="3600" dirty="0">
                <a:solidFill>
                  <a:schemeClr val="bg1"/>
                </a:solidFill>
              </a:rPr>
            </a:br>
            <a:r>
              <a:rPr lang="en-US" sz="3600" dirty="0">
                <a:solidFill>
                  <a:schemeClr val="bg1"/>
                </a:solidFill>
              </a:rPr>
              <a:t/>
            </a:r>
            <a:br>
              <a:rPr lang="en-US" sz="3600" dirty="0">
                <a:solidFill>
                  <a:schemeClr val="bg1"/>
                </a:solidFill>
              </a:rPr>
            </a:br>
            <a:endParaRPr lang="en-US" sz="3600" dirty="0">
              <a:solidFill>
                <a:schemeClr val="bg1"/>
              </a:solidFill>
              <a:latin typeface="Calibri"/>
              <a:cs typeface="Calibri"/>
            </a:endParaRPr>
          </a:p>
        </p:txBody>
      </p:sp>
      <p:sp>
        <p:nvSpPr>
          <p:cNvPr id="3" name="Subtitle 2"/>
          <p:cNvSpPr>
            <a:spLocks noGrp="1"/>
          </p:cNvSpPr>
          <p:nvPr>
            <p:ph type="subTitle" idx="1"/>
          </p:nvPr>
        </p:nvSpPr>
        <p:spPr>
          <a:xfrm>
            <a:off x="2520932" y="3600450"/>
            <a:ext cx="7350369" cy="1752600"/>
          </a:xfrm>
        </p:spPr>
        <p:txBody>
          <a:bodyPr/>
          <a:lstStyle/>
          <a:p>
            <a:pPr lvl="0"/>
            <a:r>
              <a:rPr lang="en-US" sz="2800" dirty="0">
                <a:solidFill>
                  <a:schemeClr val="tx2">
                    <a:lumMod val="20000"/>
                    <a:lumOff val="80000"/>
                  </a:schemeClr>
                </a:solidFill>
                <a:latin typeface="Calibri"/>
                <a:cs typeface="Calibri"/>
              </a:rPr>
              <a:t>Delaware Positive Behavior Support Project</a:t>
            </a:r>
          </a:p>
          <a:p>
            <a:pPr lvl="0"/>
            <a:r>
              <a:rPr lang="en-US" sz="2800" dirty="0" err="1">
                <a:solidFill>
                  <a:schemeClr val="tx2">
                    <a:lumMod val="20000"/>
                    <a:lumOff val="80000"/>
                  </a:schemeClr>
                </a:solidFill>
                <a:latin typeface="Calibri"/>
                <a:cs typeface="Calibri"/>
              </a:rPr>
              <a:t>Niki</a:t>
            </a:r>
            <a:r>
              <a:rPr lang="en-US" sz="2800" dirty="0">
                <a:solidFill>
                  <a:schemeClr val="tx2">
                    <a:lumMod val="20000"/>
                    <a:lumOff val="80000"/>
                  </a:schemeClr>
                </a:solidFill>
                <a:latin typeface="Calibri"/>
                <a:cs typeface="Calibri"/>
              </a:rPr>
              <a:t> Roberts </a:t>
            </a:r>
            <a:r>
              <a:rPr lang="en-US" sz="2800" dirty="0" err="1">
                <a:solidFill>
                  <a:schemeClr val="tx2">
                    <a:lumMod val="20000"/>
                    <a:lumOff val="80000"/>
                  </a:schemeClr>
                </a:solidFill>
                <a:latin typeface="Calibri"/>
                <a:cs typeface="Calibri"/>
              </a:rPr>
              <a:t>Ed.S</a:t>
            </a:r>
            <a:r>
              <a:rPr lang="en-US" sz="2800" dirty="0">
                <a:solidFill>
                  <a:schemeClr val="tx2">
                    <a:lumMod val="20000"/>
                    <a:lumOff val="80000"/>
                  </a:schemeClr>
                </a:solidFill>
                <a:latin typeface="Calibri"/>
                <a:cs typeface="Calibri"/>
              </a:rPr>
              <a:t>. </a:t>
            </a:r>
            <a:r>
              <a:rPr lang="en-US" sz="2800" dirty="0" smtClean="0">
                <a:solidFill>
                  <a:schemeClr val="tx2">
                    <a:lumMod val="20000"/>
                    <a:lumOff val="80000"/>
                  </a:schemeClr>
                </a:solidFill>
                <a:latin typeface="Calibri"/>
                <a:cs typeface="Calibri"/>
              </a:rPr>
              <a:t/>
            </a:r>
            <a:br>
              <a:rPr lang="en-US" sz="2800" dirty="0" smtClean="0">
                <a:solidFill>
                  <a:schemeClr val="tx2">
                    <a:lumMod val="20000"/>
                    <a:lumOff val="80000"/>
                  </a:schemeClr>
                </a:solidFill>
                <a:latin typeface="Calibri"/>
                <a:cs typeface="Calibri"/>
              </a:rPr>
            </a:br>
            <a:r>
              <a:rPr lang="en-US" sz="2800" dirty="0" smtClean="0">
                <a:solidFill>
                  <a:schemeClr val="tx2">
                    <a:lumMod val="20000"/>
                    <a:lumOff val="80000"/>
                  </a:schemeClr>
                </a:solidFill>
                <a:latin typeface="Calibri"/>
                <a:cs typeface="Calibri"/>
              </a:rPr>
              <a:t>NEPBIS Leadership Forum, May </a:t>
            </a:r>
            <a:r>
              <a:rPr lang="en-US" sz="2800" dirty="0">
                <a:solidFill>
                  <a:schemeClr val="tx2">
                    <a:lumMod val="20000"/>
                    <a:lumOff val="80000"/>
                  </a:schemeClr>
                </a:solidFill>
                <a:latin typeface="Calibri"/>
                <a:cs typeface="Calibri"/>
              </a:rPr>
              <a:t>2018</a:t>
            </a:r>
          </a:p>
          <a:p>
            <a:endParaRPr lang="en-US" dirty="0"/>
          </a:p>
        </p:txBody>
      </p:sp>
      <p:sp>
        <p:nvSpPr>
          <p:cNvPr id="5" name="Title 1"/>
          <p:cNvSpPr txBox="1">
            <a:spLocks/>
          </p:cNvSpPr>
          <p:nvPr/>
        </p:nvSpPr>
        <p:spPr>
          <a:xfrm>
            <a:off x="2209800" y="2130426"/>
            <a:ext cx="7772400" cy="1470025"/>
          </a:xfrm>
          <a:prstGeom prst="rect">
            <a:avLst/>
          </a:prstGeom>
        </p:spPr>
        <p:txBody>
          <a:bodyPr vert="horz" lIns="91440" tIns="45720" rIns="91440" bIns="45720" rtlCol="0" anchor="ctr">
            <a:normAutofit/>
          </a:bodyPr>
          <a:lstStyle/>
          <a:p>
            <a:pPr algn="ctr" defTabSz="457200">
              <a:spcBef>
                <a:spcPct val="0"/>
              </a:spcBef>
              <a:defRPr/>
            </a:pPr>
            <a:endParaRPr lang="en-US" sz="4800" dirty="0">
              <a:solidFill>
                <a:prstClr val="white"/>
              </a:solidFill>
              <a:latin typeface="Trebuchet MS"/>
              <a:cs typeface="Trebuchet MS"/>
            </a:endParaRPr>
          </a:p>
        </p:txBody>
      </p:sp>
      <p:sp>
        <p:nvSpPr>
          <p:cNvPr id="6" name="Subtitle 2"/>
          <p:cNvSpPr txBox="1">
            <a:spLocks/>
          </p:cNvSpPr>
          <p:nvPr/>
        </p:nvSpPr>
        <p:spPr>
          <a:xfrm>
            <a:off x="2895600" y="3886200"/>
            <a:ext cx="6400800" cy="1752600"/>
          </a:xfrm>
          <a:prstGeom prst="rect">
            <a:avLst/>
          </a:prstGeom>
        </p:spPr>
        <p:txBody>
          <a:bodyPr vert="horz" lIns="91440" tIns="45720" rIns="91440" bIns="45720" rtlCol="0">
            <a:normAutofit/>
          </a:bodyPr>
          <a:lstStyle/>
          <a:p>
            <a:pPr algn="ctr" defTabSz="457200">
              <a:spcBef>
                <a:spcPct val="20000"/>
              </a:spcBef>
              <a:defRPr/>
            </a:pPr>
            <a:endParaRPr lang="en-US" sz="2800" dirty="0">
              <a:solidFill>
                <a:srgbClr val="1F497D">
                  <a:lumMod val="20000"/>
                  <a:lumOff val="80000"/>
                </a:srgbClr>
              </a:solidFill>
              <a:latin typeface="Trebuchet MS"/>
              <a:cs typeface="Trebuchet MS"/>
            </a:endParaRPr>
          </a:p>
        </p:txBody>
      </p:sp>
    </p:spTree>
    <p:extLst>
      <p:ext uri="{BB962C8B-B14F-4D97-AF65-F5344CB8AC3E}">
        <p14:creationId xmlns:p14="http://schemas.microsoft.com/office/powerpoint/2010/main" val="2694802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61510" y="1457752"/>
            <a:ext cx="5753100" cy="1339850"/>
          </a:xfrm>
          <a:prstGeom prst="rect">
            <a:avLst/>
          </a:prstGeom>
          <a:ln>
            <a:solidFill>
              <a:srgbClr val="7030A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US" sz="2400" b="1" dirty="0" smtClean="0">
                <a:solidFill>
                  <a:schemeClr val="tx2"/>
                </a:solidFill>
              </a:rPr>
              <a:t>An orientation to the current experience that is characterized by curiosity, openness and acceptance.</a:t>
            </a:r>
          </a:p>
        </p:txBody>
      </p:sp>
      <p:sp>
        <p:nvSpPr>
          <p:cNvPr id="6" name="TextBox 5"/>
          <p:cNvSpPr txBox="1"/>
          <p:nvPr/>
        </p:nvSpPr>
        <p:spPr>
          <a:xfrm>
            <a:off x="167023" y="6363398"/>
            <a:ext cx="4381024" cy="369332"/>
          </a:xfrm>
          <a:prstGeom prst="rect">
            <a:avLst/>
          </a:prstGeom>
          <a:noFill/>
        </p:spPr>
        <p:txBody>
          <a:bodyPr wrap="square" rtlCol="0">
            <a:spAutoFit/>
          </a:bodyPr>
          <a:lstStyle/>
          <a:p>
            <a:r>
              <a:rPr lang="en-US" dirty="0" err="1" smtClean="0"/>
              <a:t>Felver</a:t>
            </a:r>
            <a:r>
              <a:rPr lang="en-US" dirty="0" smtClean="0"/>
              <a:t> et al., 2013</a:t>
            </a:r>
            <a:endParaRPr lang="en-US" dirty="0"/>
          </a:p>
        </p:txBody>
      </p:sp>
      <p:sp>
        <p:nvSpPr>
          <p:cNvPr id="3" name="Rectangle 2"/>
          <p:cNvSpPr/>
          <p:nvPr/>
        </p:nvSpPr>
        <p:spPr>
          <a:xfrm>
            <a:off x="4248388" y="3075912"/>
            <a:ext cx="7470861" cy="3108543"/>
          </a:xfrm>
          <a:prstGeom prst="rect">
            <a:avLst/>
          </a:prstGeom>
        </p:spPr>
        <p:txBody>
          <a:bodyPr wrap="square">
            <a:spAutoFit/>
          </a:bodyPr>
          <a:lstStyle/>
          <a:p>
            <a:pPr lvl="0"/>
            <a:r>
              <a:rPr lang="en-US" sz="2800" dirty="0" smtClean="0">
                <a:solidFill>
                  <a:prstClr val="black"/>
                </a:solidFill>
              </a:rPr>
              <a:t>Helps a student to:</a:t>
            </a:r>
          </a:p>
          <a:p>
            <a:pPr marL="457200" lvl="0" indent="-457200">
              <a:buFont typeface="Arial" panose="020B0604020202020204" pitchFamily="34" charset="0"/>
              <a:buChar char="•"/>
            </a:pPr>
            <a:r>
              <a:rPr lang="en-US" sz="2800" dirty="0"/>
              <a:t>T</a:t>
            </a:r>
            <a:r>
              <a:rPr lang="en-US" sz="2800" dirty="0" smtClean="0"/>
              <a:t>hink about </a:t>
            </a:r>
            <a:r>
              <a:rPr lang="en-US" sz="2800" dirty="0" smtClean="0">
                <a:solidFill>
                  <a:prstClr val="black"/>
                </a:solidFill>
              </a:rPr>
              <a:t>their experiences in new ways, </a:t>
            </a:r>
          </a:p>
          <a:p>
            <a:pPr marL="457200" lvl="0" indent="-457200">
              <a:buFont typeface="Arial" panose="020B0604020202020204" pitchFamily="34" charset="0"/>
              <a:buChar char="•"/>
            </a:pPr>
            <a:r>
              <a:rPr lang="en-US" sz="2800" dirty="0" smtClean="0">
                <a:solidFill>
                  <a:prstClr val="black"/>
                </a:solidFill>
              </a:rPr>
              <a:t>Slow down to control impulses</a:t>
            </a:r>
          </a:p>
          <a:p>
            <a:pPr marL="457200" lvl="0" indent="-457200">
              <a:buFont typeface="Arial" panose="020B0604020202020204" pitchFamily="34" charset="0"/>
              <a:buChar char="•"/>
            </a:pPr>
            <a:r>
              <a:rPr lang="en-US" sz="2800" dirty="0" smtClean="0">
                <a:solidFill>
                  <a:prstClr val="black"/>
                </a:solidFill>
              </a:rPr>
              <a:t>Notice things for what they are (neither + or -)</a:t>
            </a:r>
          </a:p>
          <a:p>
            <a:pPr marL="457200" lvl="0" indent="-457200">
              <a:buFont typeface="Arial" panose="020B0604020202020204" pitchFamily="34" charset="0"/>
              <a:buChar char="•"/>
            </a:pPr>
            <a:r>
              <a:rPr lang="en-US" sz="2800" dirty="0" smtClean="0">
                <a:solidFill>
                  <a:prstClr val="black"/>
                </a:solidFill>
              </a:rPr>
              <a:t>Understand that events are not inherently good or bad: it is thinking them that makes them so.</a:t>
            </a:r>
            <a:endParaRPr lang="en-US" sz="2800" dirty="0">
              <a:solidFill>
                <a:prstClr val="black"/>
              </a:solidFill>
            </a:endParaRPr>
          </a:p>
        </p:txBody>
      </p:sp>
      <p:pic>
        <p:nvPicPr>
          <p:cNvPr id="8" name="Content Placeholder 7"/>
          <p:cNvPicPr>
            <a:picLocks noGrp="1" noChangeAspect="1"/>
          </p:cNvPicPr>
          <p:nvPr>
            <p:ph idx="1"/>
          </p:nvPr>
        </p:nvPicPr>
        <p:blipFill>
          <a:blip r:embed="rId2"/>
          <a:stretch>
            <a:fillRect/>
          </a:stretch>
        </p:blipFill>
        <p:spPr>
          <a:xfrm>
            <a:off x="962686" y="1055162"/>
            <a:ext cx="2750898" cy="4950351"/>
          </a:xfrm>
          <a:prstGeom prst="rect">
            <a:avLst/>
          </a:prstGeom>
        </p:spPr>
      </p:pic>
      <p:sp>
        <p:nvSpPr>
          <p:cNvPr id="9" name="Oval 8"/>
          <p:cNvSpPr/>
          <p:nvPr/>
        </p:nvSpPr>
        <p:spPr>
          <a:xfrm>
            <a:off x="1526806" y="1634885"/>
            <a:ext cx="1585258" cy="1585258"/>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62562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82" y="472776"/>
            <a:ext cx="10515600" cy="1325563"/>
          </a:xfrm>
        </p:spPr>
        <p:txBody>
          <a:bodyPr/>
          <a:lstStyle/>
          <a:p>
            <a:r>
              <a:rPr lang="en-US" dirty="0" smtClean="0"/>
              <a:t>What is Mindfulness?</a:t>
            </a:r>
            <a:endParaRPr lang="en-US" dirty="0"/>
          </a:p>
        </p:txBody>
      </p:sp>
      <p:graphicFrame>
        <p:nvGraphicFramePr>
          <p:cNvPr id="4" name="Diagram 3"/>
          <p:cNvGraphicFramePr/>
          <p:nvPr>
            <p:extLst>
              <p:ext uri="{D42A27DB-BD31-4B8C-83A1-F6EECF244321}">
                <p14:modId xmlns:p14="http://schemas.microsoft.com/office/powerpoint/2010/main" val="2481845932"/>
              </p:ext>
            </p:extLst>
          </p:nvPr>
        </p:nvGraphicFramePr>
        <p:xfrm>
          <a:off x="165493" y="96327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725530503"/>
              </p:ext>
            </p:extLst>
          </p:nvPr>
        </p:nvGraphicFramePr>
        <p:xfrm>
          <a:off x="612742" y="1621410"/>
          <a:ext cx="10803640" cy="47605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5469116" y="5429837"/>
            <a:ext cx="1366887" cy="369332"/>
          </a:xfrm>
          <a:prstGeom prst="rect">
            <a:avLst/>
          </a:prstGeom>
          <a:noFill/>
        </p:spPr>
        <p:txBody>
          <a:bodyPr wrap="square" rtlCol="0">
            <a:spAutoFit/>
          </a:bodyPr>
          <a:lstStyle/>
          <a:p>
            <a:r>
              <a:rPr lang="en-US" dirty="0" smtClean="0"/>
              <a:t>Mindfulness </a:t>
            </a:r>
            <a:endParaRPr lang="en-US" dirty="0"/>
          </a:p>
        </p:txBody>
      </p:sp>
      <p:pic>
        <p:nvPicPr>
          <p:cNvPr id="8" name="Picture 7"/>
          <p:cNvPicPr>
            <a:picLocks noChangeAspect="1"/>
          </p:cNvPicPr>
          <p:nvPr/>
        </p:nvPicPr>
        <p:blipFill>
          <a:blip r:embed="rId13"/>
          <a:stretch>
            <a:fillRect/>
          </a:stretch>
        </p:blipFill>
        <p:spPr>
          <a:xfrm>
            <a:off x="3903287" y="2447783"/>
            <a:ext cx="1661794" cy="1007047"/>
          </a:xfrm>
          <a:prstGeom prst="rect">
            <a:avLst/>
          </a:prstGeom>
        </p:spPr>
      </p:pic>
    </p:spTree>
    <p:extLst>
      <p:ext uri="{BB962C8B-B14F-4D97-AF65-F5344CB8AC3E}">
        <p14:creationId xmlns:p14="http://schemas.microsoft.com/office/powerpoint/2010/main" val="2328990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1094"/>
            <a:ext cx="10972800" cy="1261036"/>
          </a:xfrm>
        </p:spPr>
        <p:txBody>
          <a:bodyPr/>
          <a:lstStyle/>
          <a:p>
            <a:r>
              <a:rPr lang="en-US" dirty="0" smtClean="0"/>
              <a:t>What is Mindlessness?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5868924"/>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612882" y="5232009"/>
            <a:ext cx="1857081" cy="369332"/>
          </a:xfrm>
          <a:prstGeom prst="rect">
            <a:avLst/>
          </a:prstGeom>
          <a:noFill/>
        </p:spPr>
        <p:txBody>
          <a:bodyPr wrap="square" rtlCol="0">
            <a:spAutoFit/>
          </a:bodyPr>
          <a:lstStyle/>
          <a:p>
            <a:r>
              <a:rPr lang="en-US" dirty="0" smtClean="0"/>
              <a:t>Mindlessness</a:t>
            </a:r>
            <a:endParaRPr lang="en-US" dirty="0"/>
          </a:p>
        </p:txBody>
      </p:sp>
      <p:pic>
        <p:nvPicPr>
          <p:cNvPr id="8" name="Picture 7"/>
          <p:cNvPicPr>
            <a:picLocks noChangeAspect="1"/>
          </p:cNvPicPr>
          <p:nvPr/>
        </p:nvPicPr>
        <p:blipFill>
          <a:blip r:embed="rId8"/>
          <a:stretch>
            <a:fillRect/>
          </a:stretch>
        </p:blipFill>
        <p:spPr>
          <a:xfrm>
            <a:off x="6320698" y="2631537"/>
            <a:ext cx="2167090" cy="1019538"/>
          </a:xfrm>
          <a:prstGeom prst="rect">
            <a:avLst/>
          </a:prstGeom>
        </p:spPr>
      </p:pic>
      <p:pic>
        <p:nvPicPr>
          <p:cNvPr id="9" name="Picture 8"/>
          <p:cNvPicPr>
            <a:picLocks noChangeAspect="1"/>
          </p:cNvPicPr>
          <p:nvPr/>
        </p:nvPicPr>
        <p:blipFill>
          <a:blip r:embed="rId9"/>
          <a:stretch>
            <a:fillRect/>
          </a:stretch>
        </p:blipFill>
        <p:spPr>
          <a:xfrm>
            <a:off x="3896366" y="2073571"/>
            <a:ext cx="1725411" cy="1885360"/>
          </a:xfrm>
          <a:prstGeom prst="rect">
            <a:avLst/>
          </a:prstGeom>
        </p:spPr>
      </p:pic>
    </p:spTree>
    <p:extLst>
      <p:ext uri="{BB962C8B-B14F-4D97-AF65-F5344CB8AC3E}">
        <p14:creationId xmlns:p14="http://schemas.microsoft.com/office/powerpoint/2010/main" val="408137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put it all together…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6786984"/>
              </p:ext>
            </p:extLst>
          </p:nvPr>
        </p:nvGraphicFramePr>
        <p:xfrm>
          <a:off x="-762490" y="1704976"/>
          <a:ext cx="814456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8950" y="2299207"/>
            <a:ext cx="4514850" cy="3381375"/>
          </a:xfrm>
          <a:prstGeom prst="rect">
            <a:avLst/>
          </a:prstGeom>
          <a:scene3d>
            <a:camera prst="orthographicFront">
              <a:rot lat="0" lon="11099999" rev="0"/>
            </a:camera>
            <a:lightRig rig="threePt" dir="t"/>
          </a:scene3d>
          <a:sp3d/>
        </p:spPr>
      </p:pic>
      <p:sp>
        <p:nvSpPr>
          <p:cNvPr id="5" name="TextBox 4"/>
          <p:cNvSpPr txBox="1"/>
          <p:nvPr/>
        </p:nvSpPr>
        <p:spPr>
          <a:xfrm>
            <a:off x="8284028" y="4474028"/>
            <a:ext cx="2460172" cy="400110"/>
          </a:xfrm>
          <a:prstGeom prst="rect">
            <a:avLst/>
          </a:prstGeom>
          <a:noFill/>
        </p:spPr>
        <p:txBody>
          <a:bodyPr wrap="square" rtlCol="0">
            <a:spAutoFit/>
          </a:bodyPr>
          <a:lstStyle/>
          <a:p>
            <a:pPr algn="ctr"/>
            <a:r>
              <a:rPr lang="en-US" sz="2000" b="1" dirty="0" smtClean="0">
                <a:solidFill>
                  <a:srgbClr val="0070C0"/>
                </a:solidFill>
              </a:rPr>
              <a:t>Self Regulation</a:t>
            </a:r>
            <a:endParaRPr lang="en-US" sz="2000" b="1" dirty="0">
              <a:solidFill>
                <a:srgbClr val="0070C0"/>
              </a:solidFill>
            </a:endParaRPr>
          </a:p>
        </p:txBody>
      </p:sp>
    </p:spTree>
    <p:extLst>
      <p:ext uri="{BB962C8B-B14F-4D97-AF65-F5344CB8AC3E}">
        <p14:creationId xmlns:p14="http://schemas.microsoft.com/office/powerpoint/2010/main" val="94177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8559" y="2361875"/>
            <a:ext cx="3304592" cy="1325563"/>
          </a:xfrm>
        </p:spPr>
        <p:txBody>
          <a:bodyPr/>
          <a:lstStyle/>
          <a:p>
            <a:r>
              <a:rPr lang="en-US" dirty="0" smtClean="0"/>
              <a:t>Survey Says…</a:t>
            </a:r>
            <a:endParaRPr lang="en-US" dirty="0"/>
          </a:p>
        </p:txBody>
      </p:sp>
    </p:spTree>
    <p:extLst>
      <p:ext uri="{BB962C8B-B14F-4D97-AF65-F5344CB8AC3E}">
        <p14:creationId xmlns:p14="http://schemas.microsoft.com/office/powerpoint/2010/main" val="3858284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8738" y="1849259"/>
            <a:ext cx="3393092" cy="2332751"/>
          </a:xfrm>
        </p:spPr>
      </p:pic>
      <p:sp>
        <p:nvSpPr>
          <p:cNvPr id="5" name="TextBox 4"/>
          <p:cNvSpPr txBox="1"/>
          <p:nvPr/>
        </p:nvSpPr>
        <p:spPr>
          <a:xfrm>
            <a:off x="4497356" y="970384"/>
            <a:ext cx="6848669" cy="5293757"/>
          </a:xfrm>
          <a:prstGeom prst="rect">
            <a:avLst/>
          </a:prstGeom>
          <a:noFill/>
        </p:spPr>
        <p:txBody>
          <a:bodyPr wrap="square" rtlCol="0">
            <a:spAutoFit/>
          </a:bodyPr>
          <a:lstStyle/>
          <a:p>
            <a:pPr marL="342900" indent="-342900">
              <a:buFont typeface="+mj-lt"/>
              <a:buAutoNum type="arabicPeriod"/>
            </a:pPr>
            <a:r>
              <a:rPr lang="en-US" sz="3200" dirty="0" smtClean="0"/>
              <a:t>Seek out, create, and notice new things.</a:t>
            </a:r>
          </a:p>
          <a:p>
            <a:pPr marL="342900" indent="-342900">
              <a:buFont typeface="+mj-lt"/>
              <a:buAutoNum type="arabicPeriod"/>
            </a:pPr>
            <a:r>
              <a:rPr lang="en-US" sz="3200" dirty="0" smtClean="0"/>
              <a:t>Realize how behavior can be understood differently in different contexts.</a:t>
            </a:r>
          </a:p>
          <a:p>
            <a:pPr marL="342900" indent="-342900">
              <a:buFont typeface="+mj-lt"/>
              <a:buAutoNum type="arabicPeriod"/>
            </a:pPr>
            <a:r>
              <a:rPr lang="en-US" sz="3200" dirty="0" smtClean="0"/>
              <a:t>Reframe mistakes into successes.</a:t>
            </a:r>
          </a:p>
          <a:p>
            <a:pPr marL="342900" indent="-342900">
              <a:buFont typeface="+mj-lt"/>
              <a:buAutoNum type="arabicPeriod"/>
            </a:pPr>
            <a:r>
              <a:rPr lang="en-US" sz="3200" dirty="0" smtClean="0"/>
              <a:t>Be aware that stress (and all emotions) are the result of our views about events.</a:t>
            </a:r>
          </a:p>
          <a:p>
            <a:pPr marL="342900" indent="-342900">
              <a:buFont typeface="+mj-lt"/>
              <a:buAutoNum type="arabicPeriod"/>
            </a:pPr>
            <a:r>
              <a:rPr lang="en-US" sz="3200" dirty="0" smtClean="0"/>
              <a:t>Be authentic. </a:t>
            </a:r>
          </a:p>
          <a:p>
            <a:pPr marL="342900" indent="-342900">
              <a:buFont typeface="+mj-lt"/>
              <a:buAutoNum type="arabicPeriod"/>
            </a:pPr>
            <a:endParaRPr lang="en-US" dirty="0"/>
          </a:p>
        </p:txBody>
      </p:sp>
      <p:sp>
        <p:nvSpPr>
          <p:cNvPr id="6" name="TextBox 5"/>
          <p:cNvSpPr txBox="1"/>
          <p:nvPr/>
        </p:nvSpPr>
        <p:spPr>
          <a:xfrm>
            <a:off x="10124773" y="6268884"/>
            <a:ext cx="2705877" cy="369332"/>
          </a:xfrm>
          <a:prstGeom prst="rect">
            <a:avLst/>
          </a:prstGeom>
          <a:noFill/>
        </p:spPr>
        <p:txBody>
          <a:bodyPr wrap="square" rtlCol="0">
            <a:spAutoFit/>
          </a:bodyPr>
          <a:lstStyle/>
          <a:p>
            <a:r>
              <a:rPr lang="en-US" dirty="0" smtClean="0"/>
              <a:t>(Caprino, 2014) </a:t>
            </a:r>
            <a:endParaRPr lang="en-US" dirty="0"/>
          </a:p>
        </p:txBody>
      </p:sp>
    </p:spTree>
    <p:extLst>
      <p:ext uri="{BB962C8B-B14F-4D97-AF65-F5344CB8AC3E}">
        <p14:creationId xmlns:p14="http://schemas.microsoft.com/office/powerpoint/2010/main" val="3680075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Regulation skills at Work…</a:t>
            </a:r>
            <a:endParaRPr lang="en-US" dirty="0"/>
          </a:p>
        </p:txBody>
      </p:sp>
      <p:pic>
        <p:nvPicPr>
          <p:cNvPr id="5" name="QX_oy9614HQ"/>
          <p:cNvPicPr>
            <a:picLocks noRot="1" noChangeAspect="1"/>
          </p:cNvPicPr>
          <p:nvPr>
            <a:videoFile r:link="rId1"/>
          </p:nvPr>
        </p:nvPicPr>
        <p:blipFill>
          <a:blip r:embed="rId4"/>
          <a:stretch>
            <a:fillRect/>
          </a:stretch>
        </p:blipFill>
        <p:spPr>
          <a:xfrm>
            <a:off x="789234" y="2397746"/>
            <a:ext cx="5306766" cy="2985056"/>
          </a:xfrm>
          <a:prstGeom prst="rect">
            <a:avLst/>
          </a:prstGeom>
        </p:spPr>
      </p:pic>
      <p:sp>
        <p:nvSpPr>
          <p:cNvPr id="6" name="TextBox 5"/>
          <p:cNvSpPr txBox="1"/>
          <p:nvPr/>
        </p:nvSpPr>
        <p:spPr>
          <a:xfrm>
            <a:off x="1599422" y="5465189"/>
            <a:ext cx="8720235" cy="1200329"/>
          </a:xfrm>
          <a:prstGeom prst="rect">
            <a:avLst/>
          </a:prstGeom>
          <a:noFill/>
        </p:spPr>
        <p:txBody>
          <a:bodyPr wrap="square" rtlCol="0">
            <a:spAutoFit/>
          </a:bodyPr>
          <a:lstStyle/>
          <a:p>
            <a:pPr algn="ctr"/>
            <a:r>
              <a:rPr lang="en-US" dirty="0" smtClean="0"/>
              <a:t>What self regulation strategies did the children use to avoid eating the marshmallow?</a:t>
            </a:r>
          </a:p>
          <a:p>
            <a:pPr algn="ctr"/>
            <a:r>
              <a:rPr lang="en-US" dirty="0" smtClean="0"/>
              <a:t/>
            </a:r>
            <a:br>
              <a:rPr lang="en-US" dirty="0" smtClean="0"/>
            </a:br>
            <a:r>
              <a:rPr lang="en-US" dirty="0" smtClean="0"/>
              <a:t>How might mindfulness enhance the self regulation skills of the children who did not wait to eat the marshmallow?</a:t>
            </a:r>
            <a:endParaRPr lang="en-US" dirty="0"/>
          </a:p>
        </p:txBody>
      </p:sp>
      <p:sp>
        <p:nvSpPr>
          <p:cNvPr id="3" name="Rectangle 2"/>
          <p:cNvSpPr/>
          <p:nvPr/>
        </p:nvSpPr>
        <p:spPr>
          <a:xfrm>
            <a:off x="6559528" y="3174625"/>
            <a:ext cx="5047023" cy="369332"/>
          </a:xfrm>
          <a:prstGeom prst="rect">
            <a:avLst/>
          </a:prstGeom>
        </p:spPr>
        <p:txBody>
          <a:bodyPr wrap="none">
            <a:spAutoFit/>
          </a:bodyPr>
          <a:lstStyle/>
          <a:p>
            <a:r>
              <a:rPr lang="en-US" dirty="0">
                <a:hlinkClick r:id="rId5"/>
              </a:rPr>
              <a:t>https://</a:t>
            </a:r>
            <a:r>
              <a:rPr lang="en-US" dirty="0" err="1">
                <a:hlinkClick r:id="rId5"/>
              </a:rPr>
              <a:t>www.youtube.com</a:t>
            </a:r>
            <a:r>
              <a:rPr lang="en-US" dirty="0">
                <a:hlinkClick r:id="rId5"/>
              </a:rPr>
              <a:t>/</a:t>
            </a:r>
            <a:r>
              <a:rPr lang="en-US" dirty="0" err="1">
                <a:hlinkClick r:id="rId5"/>
              </a:rPr>
              <a:t>watch?v</a:t>
            </a:r>
            <a:r>
              <a:rPr lang="en-US" dirty="0">
                <a:hlinkClick r:id="rId5"/>
              </a:rPr>
              <a:t>=QX_oy9614HQ</a:t>
            </a:r>
            <a:endParaRPr lang="en-US" dirty="0"/>
          </a:p>
        </p:txBody>
      </p:sp>
    </p:spTree>
    <p:extLst>
      <p:ext uri="{BB962C8B-B14F-4D97-AF65-F5344CB8AC3E}">
        <p14:creationId xmlns:p14="http://schemas.microsoft.com/office/powerpoint/2010/main" val="303633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110" y="3181388"/>
            <a:ext cx="7217229" cy="1325563"/>
          </a:xfrm>
        </p:spPr>
        <p:txBody>
          <a:bodyPr/>
          <a:lstStyle/>
          <a:p>
            <a:r>
              <a:rPr lang="en-US" dirty="0" smtClean="0"/>
              <a:t>Mindfulness Tools for Students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75" y="1258133"/>
            <a:ext cx="3895085" cy="5172075"/>
          </a:xfrm>
          <a:prstGeom prst="rect">
            <a:avLst/>
          </a:prstGeom>
        </p:spPr>
      </p:pic>
    </p:spTree>
    <p:extLst>
      <p:ext uri="{BB962C8B-B14F-4D97-AF65-F5344CB8AC3E}">
        <p14:creationId xmlns:p14="http://schemas.microsoft.com/office/powerpoint/2010/main" val="2310644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about MBI with youth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Small to moderate effect sizes</a:t>
            </a:r>
          </a:p>
          <a:p>
            <a:r>
              <a:rPr lang="en-US" dirty="0" smtClean="0"/>
              <a:t>Typical outcomes measures include:  </a:t>
            </a:r>
            <a:r>
              <a:rPr lang="en-US" dirty="0"/>
              <a:t>cognitive performance, emotional problems, stress/coping, resilience and third party ratings (e.g. parent and teacher questionnaires related to aggression, social skills, wellbeing, or attention</a:t>
            </a:r>
            <a:r>
              <a:rPr lang="en-US" dirty="0" smtClean="0"/>
              <a:t>)</a:t>
            </a:r>
          </a:p>
          <a:p>
            <a:r>
              <a:rPr lang="en-US" dirty="0"/>
              <a:t>Results were strongest in relation to cognitive performance and resilience to </a:t>
            </a:r>
            <a:r>
              <a:rPr lang="en-US" dirty="0" smtClean="0"/>
              <a:t>stress</a:t>
            </a:r>
          </a:p>
          <a:p>
            <a:r>
              <a:rPr lang="en-US" dirty="0" smtClean="0"/>
              <a:t>Results suggest MBI have the greatest impact with at risk youth</a:t>
            </a:r>
            <a:endParaRPr lang="en-US" dirty="0"/>
          </a:p>
        </p:txBody>
      </p:sp>
      <p:sp>
        <p:nvSpPr>
          <p:cNvPr id="4" name="Rectangle 3"/>
          <p:cNvSpPr/>
          <p:nvPr/>
        </p:nvSpPr>
        <p:spPr>
          <a:xfrm>
            <a:off x="7634400" y="5942568"/>
            <a:ext cx="4081951" cy="369332"/>
          </a:xfrm>
          <a:prstGeom prst="rect">
            <a:avLst/>
          </a:prstGeom>
        </p:spPr>
        <p:txBody>
          <a:bodyPr wrap="none">
            <a:spAutoFit/>
          </a:bodyPr>
          <a:lstStyle/>
          <a:p>
            <a:r>
              <a:rPr lang="en-US" dirty="0" err="1">
                <a:latin typeface="Calibri" panose="020F0502020204030204" pitchFamily="34" charset="0"/>
                <a:ea typeface="Calibri" panose="020F0502020204030204" pitchFamily="34" charset="0"/>
                <a:cs typeface="Times New Roman" panose="02020603050405020304" pitchFamily="18" charset="0"/>
              </a:rPr>
              <a:t>Zenner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Hermleben-Kurz</a:t>
            </a:r>
            <a:r>
              <a:rPr lang="en-US" dirty="0">
                <a:latin typeface="Calibri" panose="020F0502020204030204" pitchFamily="34" charset="0"/>
                <a:ea typeface="Calibri" panose="020F0502020204030204" pitchFamily="34" charset="0"/>
                <a:cs typeface="Times New Roman" panose="02020603050405020304" pitchFamily="18" charset="0"/>
              </a:rPr>
              <a:t> &amp; </a:t>
            </a:r>
            <a:r>
              <a:rPr lang="en-US" dirty="0" err="1" smtClean="0">
                <a:latin typeface="Calibri" panose="020F0502020204030204" pitchFamily="34" charset="0"/>
                <a:ea typeface="Calibri" panose="020F0502020204030204" pitchFamily="34" charset="0"/>
                <a:cs typeface="Times New Roman" panose="02020603050405020304" pitchFamily="18" charset="0"/>
              </a:rPr>
              <a:t>Walach</a:t>
            </a:r>
            <a:r>
              <a:rPr lang="en-US" dirty="0" smtClean="0">
                <a:latin typeface="Calibri" panose="020F0502020204030204" pitchFamily="34" charset="0"/>
                <a:ea typeface="Calibri" panose="020F0502020204030204" pitchFamily="34" charset="0"/>
                <a:cs typeface="Times New Roman" panose="02020603050405020304" pitchFamily="18" charset="0"/>
              </a:rPr>
              <a:t>, 2014</a:t>
            </a:r>
            <a:endParaRPr lang="en-US" dirty="0"/>
          </a:p>
        </p:txBody>
      </p:sp>
      <p:sp>
        <p:nvSpPr>
          <p:cNvPr id="5" name="Rectangle 4"/>
          <p:cNvSpPr/>
          <p:nvPr/>
        </p:nvSpPr>
        <p:spPr>
          <a:xfrm>
            <a:off x="9433034" y="6399768"/>
            <a:ext cx="2283317" cy="369332"/>
          </a:xfrm>
          <a:prstGeom prst="rect">
            <a:avLst/>
          </a:prstGeom>
        </p:spPr>
        <p:txBody>
          <a:bodyPr wrap="none">
            <a:spAutoFit/>
          </a:bodyPr>
          <a:lstStyle/>
          <a:p>
            <a:r>
              <a:rPr lang="en-US" dirty="0" err="1">
                <a:latin typeface="Calibri" panose="020F0502020204030204" pitchFamily="34" charset="0"/>
                <a:ea typeface="Calibri" panose="020F0502020204030204" pitchFamily="34" charset="0"/>
                <a:cs typeface="Times New Roman" panose="02020603050405020304" pitchFamily="18" charset="0"/>
              </a:rPr>
              <a:t>Zoogman</a:t>
            </a:r>
            <a:r>
              <a:rPr lang="en-US" dirty="0">
                <a:latin typeface="Calibri" panose="020F0502020204030204" pitchFamily="34" charset="0"/>
                <a:ea typeface="Calibri" panose="020F0502020204030204" pitchFamily="34" charset="0"/>
                <a:cs typeface="Times New Roman" panose="02020603050405020304" pitchFamily="18" charset="0"/>
              </a:rPr>
              <a:t> et. al., </a:t>
            </a:r>
            <a:r>
              <a:rPr lang="en-US" dirty="0" smtClean="0">
                <a:latin typeface="Calibri" panose="020F0502020204030204" pitchFamily="34" charset="0"/>
                <a:ea typeface="Calibri" panose="020F0502020204030204" pitchFamily="34" charset="0"/>
                <a:cs typeface="Times New Roman" panose="02020603050405020304" pitchFamily="18" charset="0"/>
              </a:rPr>
              <a:t>2014</a:t>
            </a:r>
            <a:endParaRPr lang="en-US" dirty="0"/>
          </a:p>
        </p:txBody>
      </p:sp>
    </p:spTree>
    <p:extLst>
      <p:ext uri="{BB962C8B-B14F-4D97-AF65-F5344CB8AC3E}">
        <p14:creationId xmlns:p14="http://schemas.microsoft.com/office/powerpoint/2010/main" val="3562094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Elements of MBIs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Breath awareness</a:t>
            </a:r>
            <a:r>
              <a:rPr lang="en-US" dirty="0"/>
              <a:t>, </a:t>
            </a:r>
            <a:endParaRPr lang="en-US" dirty="0" smtClean="0"/>
          </a:p>
          <a:p>
            <a:r>
              <a:rPr lang="en-US" dirty="0" smtClean="0"/>
              <a:t>working </a:t>
            </a:r>
            <a:r>
              <a:rPr lang="en-US" dirty="0"/>
              <a:t>with thoughts and emotions, </a:t>
            </a:r>
          </a:p>
          <a:p>
            <a:r>
              <a:rPr lang="en-US" b="1" dirty="0" smtClean="0"/>
              <a:t>psycho-education</a:t>
            </a:r>
            <a:r>
              <a:rPr lang="en-US" dirty="0"/>
              <a:t>, </a:t>
            </a:r>
          </a:p>
          <a:p>
            <a:r>
              <a:rPr lang="en-US" dirty="0" smtClean="0"/>
              <a:t>awareness </a:t>
            </a:r>
            <a:r>
              <a:rPr lang="en-US" dirty="0"/>
              <a:t>of the senses and </a:t>
            </a:r>
            <a:r>
              <a:rPr lang="en-US" dirty="0" smtClean="0"/>
              <a:t>practices </a:t>
            </a:r>
            <a:r>
              <a:rPr lang="en-US" dirty="0"/>
              <a:t>of daily life, </a:t>
            </a:r>
          </a:p>
          <a:p>
            <a:r>
              <a:rPr lang="en-US" b="1" dirty="0" smtClean="0"/>
              <a:t>group </a:t>
            </a:r>
            <a:r>
              <a:rPr lang="en-US" b="1" dirty="0"/>
              <a:t>discussion</a:t>
            </a:r>
            <a:r>
              <a:rPr lang="en-US" dirty="0"/>
              <a:t>, </a:t>
            </a:r>
          </a:p>
          <a:p>
            <a:r>
              <a:rPr lang="en-US" dirty="0" smtClean="0"/>
              <a:t>body-scan</a:t>
            </a:r>
            <a:r>
              <a:rPr lang="en-US" dirty="0"/>
              <a:t>, </a:t>
            </a:r>
          </a:p>
          <a:p>
            <a:r>
              <a:rPr lang="en-US" dirty="0" smtClean="0"/>
              <a:t>kindness </a:t>
            </a:r>
            <a:r>
              <a:rPr lang="en-US" dirty="0"/>
              <a:t>practices, </a:t>
            </a:r>
          </a:p>
          <a:p>
            <a:r>
              <a:rPr lang="en-US" dirty="0" smtClean="0"/>
              <a:t>home </a:t>
            </a:r>
            <a:r>
              <a:rPr lang="en-US" dirty="0"/>
              <a:t>practice, </a:t>
            </a:r>
          </a:p>
          <a:p>
            <a:r>
              <a:rPr lang="en-US" dirty="0" smtClean="0"/>
              <a:t>body-practices </a:t>
            </a:r>
            <a:r>
              <a:rPr lang="en-US" dirty="0"/>
              <a:t>(like </a:t>
            </a:r>
            <a:r>
              <a:rPr lang="en-US" dirty="0" smtClean="0"/>
              <a:t>yoga)</a:t>
            </a:r>
            <a:endParaRPr lang="en-US" dirty="0"/>
          </a:p>
        </p:txBody>
      </p:sp>
      <p:sp>
        <p:nvSpPr>
          <p:cNvPr id="4" name="Rectangle 3"/>
          <p:cNvSpPr/>
          <p:nvPr/>
        </p:nvSpPr>
        <p:spPr>
          <a:xfrm>
            <a:off x="7626410" y="5992297"/>
            <a:ext cx="4179734" cy="369332"/>
          </a:xfrm>
          <a:prstGeom prst="rect">
            <a:avLst/>
          </a:prstGeom>
        </p:spPr>
        <p:txBody>
          <a:bodyPr wrap="none">
            <a:spAutoFit/>
          </a:bodyPr>
          <a:lstStyle/>
          <a:p>
            <a:r>
              <a:rPr lang="en-US" dirty="0" err="1">
                <a:latin typeface="Calibri" panose="020F0502020204030204" pitchFamily="34" charset="0"/>
                <a:ea typeface="Calibri" panose="020F0502020204030204" pitchFamily="34" charset="0"/>
                <a:cs typeface="Times New Roman" panose="02020603050405020304" pitchFamily="18" charset="0"/>
              </a:rPr>
              <a:t>Zenner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Hermleben-Kurz</a:t>
            </a:r>
            <a:r>
              <a:rPr lang="en-US" dirty="0">
                <a:latin typeface="Calibri" panose="020F0502020204030204" pitchFamily="34" charset="0"/>
                <a:ea typeface="Calibri" panose="020F0502020204030204" pitchFamily="34" charset="0"/>
                <a:cs typeface="Times New Roman" panose="02020603050405020304" pitchFamily="18" charset="0"/>
              </a:rPr>
              <a:t> &amp; </a:t>
            </a:r>
            <a:r>
              <a:rPr lang="en-US" dirty="0" err="1">
                <a:latin typeface="Calibri" panose="020F0502020204030204" pitchFamily="34" charset="0"/>
                <a:ea typeface="Calibri" panose="020F0502020204030204" pitchFamily="34" charset="0"/>
                <a:cs typeface="Times New Roman" panose="02020603050405020304" pitchFamily="18" charset="0"/>
              </a:rPr>
              <a:t>Walach</a:t>
            </a:r>
            <a:r>
              <a:rPr lang="en-US" dirty="0">
                <a:latin typeface="Calibri" panose="020F0502020204030204" pitchFamily="34" charset="0"/>
                <a:ea typeface="Calibri" panose="020F0502020204030204" pitchFamily="34" charset="0"/>
                <a:cs typeface="Times New Roman" panose="02020603050405020304" pitchFamily="18" charset="0"/>
              </a:rPr>
              <a:t>, 2014). </a:t>
            </a:r>
            <a:endParaRPr lang="en-US" dirty="0"/>
          </a:p>
        </p:txBody>
      </p:sp>
    </p:spTree>
    <p:extLst>
      <p:ext uri="{BB962C8B-B14F-4D97-AF65-F5344CB8AC3E}">
        <p14:creationId xmlns:p14="http://schemas.microsoft.com/office/powerpoint/2010/main" val="3846154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209800" y="2130426"/>
            <a:ext cx="7772400" cy="905852"/>
          </a:xfrm>
          <a:prstGeom prst="rect">
            <a:avLst/>
          </a:prstGeom>
        </p:spPr>
        <p:txBody>
          <a:bodyPr vert="horz" lIns="91440" tIns="45720" rIns="91440" bIns="45720" rtlCol="0" anchor="ctr">
            <a:normAutofit/>
          </a:bodyPr>
          <a:lstStyle/>
          <a:p>
            <a:pPr algn="ctr" defTabSz="457200">
              <a:spcBef>
                <a:spcPct val="0"/>
              </a:spcBef>
              <a:defRPr/>
            </a:pPr>
            <a:endParaRPr lang="en-US" sz="4800" dirty="0">
              <a:solidFill>
                <a:prstClr val="white"/>
              </a:solidFill>
              <a:latin typeface="Trebuchet MS"/>
              <a:cs typeface="Trebuchet MS"/>
            </a:endParaRPr>
          </a:p>
        </p:txBody>
      </p:sp>
      <p:sp>
        <p:nvSpPr>
          <p:cNvPr id="6" name="Subtitle 2"/>
          <p:cNvSpPr txBox="1">
            <a:spLocks/>
          </p:cNvSpPr>
          <p:nvPr/>
        </p:nvSpPr>
        <p:spPr>
          <a:xfrm>
            <a:off x="2895600" y="3886200"/>
            <a:ext cx="6400800" cy="1752600"/>
          </a:xfrm>
          <a:prstGeom prst="rect">
            <a:avLst/>
          </a:prstGeom>
        </p:spPr>
        <p:txBody>
          <a:bodyPr vert="horz" lIns="91440" tIns="45720" rIns="91440" bIns="45720" rtlCol="0">
            <a:normAutofit/>
          </a:bodyPr>
          <a:lstStyle/>
          <a:p>
            <a:pPr algn="ctr" defTabSz="457200">
              <a:spcBef>
                <a:spcPct val="20000"/>
              </a:spcBef>
              <a:defRPr/>
            </a:pPr>
            <a:endParaRPr lang="en-US" sz="2800" dirty="0">
              <a:solidFill>
                <a:srgbClr val="1F497D">
                  <a:lumMod val="20000"/>
                  <a:lumOff val="80000"/>
                </a:srgbClr>
              </a:solidFill>
              <a:latin typeface="Trebuchet MS"/>
              <a:cs typeface="Trebuchet MS"/>
            </a:endParaRPr>
          </a:p>
        </p:txBody>
      </p:sp>
      <p:sp>
        <p:nvSpPr>
          <p:cNvPr id="4" name="Title 3"/>
          <p:cNvSpPr>
            <a:spLocks noGrp="1"/>
          </p:cNvSpPr>
          <p:nvPr>
            <p:ph type="ctrTitle"/>
          </p:nvPr>
        </p:nvSpPr>
        <p:spPr>
          <a:xfrm>
            <a:off x="2628900" y="816129"/>
            <a:ext cx="6934200" cy="1470025"/>
          </a:xfrm>
        </p:spPr>
        <p:txBody>
          <a:bodyPr>
            <a:noAutofit/>
          </a:bodyPr>
          <a:lstStyle/>
          <a:p>
            <a:r>
              <a:rPr lang="en-US" sz="4000" dirty="0">
                <a:solidFill>
                  <a:schemeClr val="bg1"/>
                </a:solidFill>
              </a:rPr>
              <a:t>DE-PBS Project</a:t>
            </a:r>
            <a:r>
              <a:rPr lang="en-US" sz="2800" dirty="0">
                <a:solidFill>
                  <a:schemeClr val="bg1"/>
                </a:solidFill>
              </a:rPr>
              <a:t/>
            </a:r>
            <a:br>
              <a:rPr lang="en-US" sz="2800" dirty="0">
                <a:solidFill>
                  <a:schemeClr val="bg1"/>
                </a:solidFill>
              </a:rPr>
            </a:br>
            <a:r>
              <a:rPr lang="en-US" sz="2800" dirty="0">
                <a:solidFill>
                  <a:schemeClr val="bg1"/>
                </a:solidFill>
              </a:rPr>
              <a:t>is on going collaboration between the Delaware Department of Education and the UD Center for Disabilities Studies</a:t>
            </a:r>
          </a:p>
        </p:txBody>
      </p:sp>
      <p:pic>
        <p:nvPicPr>
          <p:cNvPr id="8" name="Picture 7"/>
          <p:cNvPicPr>
            <a:picLocks noChangeAspect="1"/>
          </p:cNvPicPr>
          <p:nvPr/>
        </p:nvPicPr>
        <p:blipFill>
          <a:blip r:embed="rId3"/>
          <a:stretch>
            <a:fillRect/>
          </a:stretch>
        </p:blipFill>
        <p:spPr>
          <a:xfrm>
            <a:off x="1998524" y="5749006"/>
            <a:ext cx="2604127" cy="716321"/>
          </a:xfrm>
          <a:prstGeom prst="rect">
            <a:avLst/>
          </a:prstGeom>
          <a:ln>
            <a:solidFill>
              <a:srgbClr val="0070C0"/>
            </a:solid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106" y="5771074"/>
            <a:ext cx="3143871" cy="672186"/>
          </a:xfrm>
          <a:prstGeom prst="rect">
            <a:avLst/>
          </a:prstGeom>
          <a:ln>
            <a:solidFill>
              <a:srgbClr val="0070C0"/>
            </a:solidFill>
          </a:ln>
        </p:spPr>
      </p:pic>
      <p:pic>
        <p:nvPicPr>
          <p:cNvPr id="1026" name="Picture 2" descr="http://wh1.oet.udel.edu/pbs/wp-content/uploads/2011/06/Triangle-Update-2.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2651" y="2711114"/>
            <a:ext cx="2900119" cy="2776790"/>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147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Breathing and Mindfulness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Breathing is always with us, so paying attention to it requires nothing extra</a:t>
            </a:r>
          </a:p>
          <a:p>
            <a:r>
              <a:rPr lang="en-US" dirty="0" smtClean="0"/>
              <a:t>We breathe 20,000 times a day (15 per minute)</a:t>
            </a:r>
          </a:p>
          <a:p>
            <a:r>
              <a:rPr lang="en-US" dirty="0" smtClean="0"/>
              <a:t>When we feel panicky, there is a decrease of carbon dioxide in the blood</a:t>
            </a:r>
          </a:p>
          <a:p>
            <a:r>
              <a:rPr lang="en-US" dirty="0" smtClean="0"/>
              <a:t>Diaphragmatic breathing is a method of balancing the oxygen and carbon dioxide levels in the blood.  It only takes 4 minutes to re-regulate the system via diaphragmatic </a:t>
            </a:r>
            <a:r>
              <a:rPr lang="en-US" dirty="0"/>
              <a:t>breathing </a:t>
            </a:r>
          </a:p>
        </p:txBody>
      </p:sp>
      <p:sp>
        <p:nvSpPr>
          <p:cNvPr id="4" name="TextBox 3"/>
          <p:cNvSpPr txBox="1"/>
          <p:nvPr/>
        </p:nvSpPr>
        <p:spPr>
          <a:xfrm>
            <a:off x="8983744" y="6127234"/>
            <a:ext cx="2799761" cy="369332"/>
          </a:xfrm>
          <a:prstGeom prst="rect">
            <a:avLst/>
          </a:prstGeom>
          <a:noFill/>
        </p:spPr>
        <p:txBody>
          <a:bodyPr wrap="square" rtlCol="0">
            <a:spAutoFit/>
          </a:bodyPr>
          <a:lstStyle/>
          <a:p>
            <a:r>
              <a:rPr lang="en-US" dirty="0" smtClean="0"/>
              <a:t>Holland &amp; Sisson, 2014</a:t>
            </a:r>
            <a:endParaRPr lang="en-US" dirty="0"/>
          </a:p>
        </p:txBody>
      </p:sp>
    </p:spTree>
    <p:extLst>
      <p:ext uri="{BB962C8B-B14F-4D97-AF65-F5344CB8AC3E}">
        <p14:creationId xmlns:p14="http://schemas.microsoft.com/office/powerpoint/2010/main" val="2805003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4x4 Breathing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Focus on breathing for 4 minutes, counting to 4 (one count per second) on inhales and 4 on exhales</a:t>
            </a:r>
          </a:p>
          <a:p>
            <a:r>
              <a:rPr lang="en-US" dirty="0" smtClean="0"/>
              <a:t>The breathing is diaphragmatic</a:t>
            </a:r>
          </a:p>
          <a:p>
            <a:r>
              <a:rPr lang="en-US" dirty="0" smtClean="0"/>
              <a:t>Later increase to 8 seconds on the exhale</a:t>
            </a:r>
          </a:p>
          <a:p>
            <a:r>
              <a:rPr lang="en-US" dirty="0" smtClean="0"/>
              <a:t>4x4 breathing cuts your rate of breath in half, and at 4x8 then breathing is only 5 breathes per minute.  </a:t>
            </a:r>
          </a:p>
          <a:p>
            <a:r>
              <a:rPr lang="en-US" dirty="0" smtClean="0"/>
              <a:t>Focusing on the long exhale slows the heart rate down/stops the fight or flight response</a:t>
            </a:r>
            <a:endParaRPr lang="en-US" dirty="0"/>
          </a:p>
        </p:txBody>
      </p:sp>
      <p:sp>
        <p:nvSpPr>
          <p:cNvPr id="4" name="Rectangle 3"/>
          <p:cNvSpPr/>
          <p:nvPr/>
        </p:nvSpPr>
        <p:spPr>
          <a:xfrm>
            <a:off x="9481999" y="6311900"/>
            <a:ext cx="2334293" cy="369332"/>
          </a:xfrm>
          <a:prstGeom prst="rect">
            <a:avLst/>
          </a:prstGeom>
        </p:spPr>
        <p:txBody>
          <a:bodyPr wrap="none">
            <a:spAutoFit/>
          </a:bodyPr>
          <a:lstStyle/>
          <a:p>
            <a:r>
              <a:rPr lang="en-US" dirty="0"/>
              <a:t>Holland &amp; Sisson, 2014</a:t>
            </a:r>
          </a:p>
        </p:txBody>
      </p:sp>
    </p:spTree>
    <p:extLst>
      <p:ext uri="{BB962C8B-B14F-4D97-AF65-F5344CB8AC3E}">
        <p14:creationId xmlns:p14="http://schemas.microsoft.com/office/powerpoint/2010/main" val="1452237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025" y="5407339"/>
            <a:ext cx="10972800" cy="1261036"/>
          </a:xfrm>
        </p:spPr>
        <p:txBody>
          <a:bodyPr/>
          <a:lstStyle/>
          <a:p>
            <a:r>
              <a:rPr lang="en-US" dirty="0" smtClean="0"/>
              <a:t>Breath Awareness</a:t>
            </a:r>
            <a:endParaRPr lang="en-US" dirty="0"/>
          </a:p>
        </p:txBody>
      </p:sp>
      <p:pic>
        <p:nvPicPr>
          <p:cNvPr id="4" name="Content Placeholder 3"/>
          <p:cNvPicPr>
            <a:picLocks noGrp="1" noChangeAspect="1"/>
          </p:cNvPicPr>
          <p:nvPr>
            <p:ph idx="1"/>
          </p:nvPr>
        </p:nvPicPr>
        <p:blipFill>
          <a:blip r:embed="rId3"/>
          <a:stretch>
            <a:fillRect/>
          </a:stretch>
        </p:blipFill>
        <p:spPr>
          <a:xfrm>
            <a:off x="962713" y="2092718"/>
            <a:ext cx="2181225" cy="2095500"/>
          </a:xfrm>
          <a:prstGeom prst="rect">
            <a:avLst/>
          </a:prstGeom>
        </p:spPr>
      </p:pic>
      <p:sp>
        <p:nvSpPr>
          <p:cNvPr id="5" name="TextBox 4"/>
          <p:cNvSpPr txBox="1"/>
          <p:nvPr/>
        </p:nvSpPr>
        <p:spPr>
          <a:xfrm>
            <a:off x="962713" y="1324336"/>
            <a:ext cx="5552387" cy="646331"/>
          </a:xfrm>
          <a:prstGeom prst="rect">
            <a:avLst/>
          </a:prstGeom>
          <a:noFill/>
        </p:spPr>
        <p:txBody>
          <a:bodyPr wrap="square" rtlCol="0">
            <a:spAutoFit/>
          </a:bodyPr>
          <a:lstStyle/>
          <a:p>
            <a:r>
              <a:rPr lang="en-US" dirty="0" smtClean="0">
                <a:solidFill>
                  <a:srgbClr val="0070C0"/>
                </a:solidFill>
              </a:rPr>
              <a:t>Belly Breathing, Alternate Nostril Breathing, Count to Ten, good in/bad out, bumble bee breath</a:t>
            </a:r>
            <a:endParaRPr lang="en-US" dirty="0">
              <a:solidFill>
                <a:srgbClr val="0070C0"/>
              </a:solidFill>
            </a:endParaRPr>
          </a:p>
        </p:txBody>
      </p:sp>
      <p:sp>
        <p:nvSpPr>
          <p:cNvPr id="7" name="Rectangle 6"/>
          <p:cNvSpPr/>
          <p:nvPr/>
        </p:nvSpPr>
        <p:spPr>
          <a:xfrm>
            <a:off x="6198147" y="3820306"/>
            <a:ext cx="6096000" cy="369332"/>
          </a:xfrm>
          <a:prstGeom prst="rect">
            <a:avLst/>
          </a:prstGeom>
        </p:spPr>
        <p:txBody>
          <a:bodyPr>
            <a:spAutoFit/>
          </a:bodyPr>
          <a:lstStyle/>
          <a:p>
            <a:r>
              <a:rPr lang="en-US" dirty="0">
                <a:solidFill>
                  <a:srgbClr val="0070C0"/>
                </a:solidFill>
              </a:rPr>
              <a:t>2 to </a:t>
            </a:r>
            <a:r>
              <a:rPr lang="en-US" dirty="0" smtClean="0">
                <a:solidFill>
                  <a:srgbClr val="0070C0"/>
                </a:solidFill>
              </a:rPr>
              <a:t>1 Breath, Lion Breath, Bunny Breath, Conductor </a:t>
            </a:r>
            <a:r>
              <a:rPr lang="en-US" dirty="0">
                <a:solidFill>
                  <a:srgbClr val="0070C0"/>
                </a:solidFill>
              </a:rPr>
              <a:t>B</a:t>
            </a:r>
            <a:r>
              <a:rPr lang="en-US" dirty="0" smtClean="0">
                <a:solidFill>
                  <a:srgbClr val="0070C0"/>
                </a:solidFill>
              </a:rPr>
              <a:t>reath</a:t>
            </a:r>
            <a:endParaRPr lang="en-US" dirty="0">
              <a:solidFill>
                <a:srgbClr val="0070C0"/>
              </a:solidFill>
            </a:endParaRPr>
          </a:p>
        </p:txBody>
      </p:sp>
      <p:sp>
        <p:nvSpPr>
          <p:cNvPr id="8" name="TextBox 7"/>
          <p:cNvSpPr txBox="1"/>
          <p:nvPr/>
        </p:nvSpPr>
        <p:spPr>
          <a:xfrm>
            <a:off x="3303794" y="2250646"/>
            <a:ext cx="2220013" cy="1754326"/>
          </a:xfrm>
          <a:prstGeom prst="rect">
            <a:avLst/>
          </a:prstGeom>
          <a:noFill/>
        </p:spPr>
        <p:txBody>
          <a:bodyPr wrap="square" rtlCol="0">
            <a:spAutoFit/>
          </a:bodyPr>
          <a:lstStyle/>
          <a:p>
            <a:r>
              <a:rPr lang="en-US" i="1" dirty="0" smtClean="0"/>
              <a:t>Long slow breaths activate the </a:t>
            </a:r>
            <a:r>
              <a:rPr lang="en-US" i="1" dirty="0" err="1" smtClean="0"/>
              <a:t>parasynthetic</a:t>
            </a:r>
            <a:r>
              <a:rPr lang="en-US" i="1" dirty="0" smtClean="0"/>
              <a:t> nervous system which controls the relaxation response</a:t>
            </a:r>
            <a:endParaRPr lang="en-US" i="1" dirty="0"/>
          </a:p>
        </p:txBody>
      </p:sp>
      <p:sp>
        <p:nvSpPr>
          <p:cNvPr id="9" name="TextBox 8"/>
          <p:cNvSpPr txBox="1"/>
          <p:nvPr/>
        </p:nvSpPr>
        <p:spPr>
          <a:xfrm>
            <a:off x="6515100" y="4843920"/>
            <a:ext cx="2813949" cy="1200329"/>
          </a:xfrm>
          <a:prstGeom prst="rect">
            <a:avLst/>
          </a:prstGeom>
          <a:noFill/>
        </p:spPr>
        <p:txBody>
          <a:bodyPr wrap="square" rtlCol="0">
            <a:spAutoFit/>
          </a:bodyPr>
          <a:lstStyle/>
          <a:p>
            <a:r>
              <a:rPr lang="en-US" i="1" dirty="0" smtClean="0"/>
              <a:t>Quick breaths activate the synthetic nervous system which controls the arousal response</a:t>
            </a:r>
            <a:endParaRPr lang="en-US" i="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0383" y="4500562"/>
            <a:ext cx="2076450" cy="2028825"/>
          </a:xfrm>
          <a:prstGeom prst="rect">
            <a:avLst/>
          </a:prstGeom>
        </p:spPr>
      </p:pic>
    </p:spTree>
    <p:extLst>
      <p:ext uri="{BB962C8B-B14F-4D97-AF65-F5344CB8AC3E}">
        <p14:creationId xmlns:p14="http://schemas.microsoft.com/office/powerpoint/2010/main" val="3739327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Working with Thoughts/Emotions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Movie directors:  constantly playing scripts and clips in our minds.  Often leads to an emotional experience.</a:t>
            </a:r>
          </a:p>
          <a:p>
            <a:r>
              <a:rPr lang="en-US" dirty="0" smtClean="0"/>
              <a:t>We often react and respond to the script in our minds, not what is actually occurring in the present.</a:t>
            </a:r>
          </a:p>
          <a:p>
            <a:r>
              <a:rPr lang="en-US" dirty="0" smtClean="0"/>
              <a:t>Automatic pilot</a:t>
            </a:r>
          </a:p>
          <a:p>
            <a:r>
              <a:rPr lang="en-US" dirty="0" smtClean="0"/>
              <a:t>80-90% of our thinking is repetitive </a:t>
            </a:r>
          </a:p>
          <a:p>
            <a:r>
              <a:rPr lang="en-US" dirty="0" smtClean="0"/>
              <a:t>Our thinking minds should be tools; pick it up when we need it, then set them down (at times we make connections and predictions)</a:t>
            </a:r>
            <a:endParaRPr lang="en-US" dirty="0"/>
          </a:p>
        </p:txBody>
      </p:sp>
    </p:spTree>
    <p:extLst>
      <p:ext uri="{BB962C8B-B14F-4D97-AF65-F5344CB8AC3E}">
        <p14:creationId xmlns:p14="http://schemas.microsoft.com/office/powerpoint/2010/main" val="525893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509" y="938713"/>
            <a:ext cx="4091233" cy="5829731"/>
          </a:xfrm>
          <a:solidFill>
            <a:schemeClr val="accent5"/>
          </a:solidFill>
        </p:spPr>
        <p:txBody>
          <a:bodyPr>
            <a:noAutofit/>
          </a:bodyPr>
          <a:lstStyle/>
          <a:p>
            <a:pPr marL="0" indent="0">
              <a:buNone/>
            </a:pPr>
            <a:r>
              <a:rPr lang="en-US" sz="1800" b="1" u="sng" dirty="0" smtClean="0">
                <a:solidFill>
                  <a:schemeClr val="bg1"/>
                </a:solidFill>
              </a:rPr>
              <a:t>The Guest House</a:t>
            </a:r>
          </a:p>
          <a:p>
            <a:pPr marL="0" indent="0">
              <a:buNone/>
            </a:pPr>
            <a:r>
              <a:rPr lang="en-US" sz="1800" b="1" dirty="0" smtClean="0">
                <a:solidFill>
                  <a:schemeClr val="bg1"/>
                </a:solidFill>
              </a:rPr>
              <a:t>This being human is a guest house.</a:t>
            </a:r>
            <a:br>
              <a:rPr lang="en-US" sz="1800" b="1" dirty="0" smtClean="0">
                <a:solidFill>
                  <a:schemeClr val="bg1"/>
                </a:solidFill>
              </a:rPr>
            </a:br>
            <a:r>
              <a:rPr lang="en-US" sz="1800" b="1" dirty="0" smtClean="0">
                <a:solidFill>
                  <a:schemeClr val="bg1"/>
                </a:solidFill>
              </a:rPr>
              <a:t>Every morning a new arrival.</a:t>
            </a:r>
          </a:p>
          <a:p>
            <a:pPr marL="0" indent="0">
              <a:buNone/>
            </a:pPr>
            <a:r>
              <a:rPr lang="en-US" sz="1800" b="1" dirty="0" err="1" smtClean="0">
                <a:solidFill>
                  <a:schemeClr val="bg1"/>
                </a:solidFill>
              </a:rPr>
              <a:t>Ajoy</a:t>
            </a:r>
            <a:r>
              <a:rPr lang="en-US" sz="1800" b="1" dirty="0" smtClean="0">
                <a:solidFill>
                  <a:schemeClr val="bg1"/>
                </a:solidFill>
              </a:rPr>
              <a:t>, a depression, a meanness,</a:t>
            </a:r>
            <a:br>
              <a:rPr lang="en-US" sz="1800" b="1" dirty="0" smtClean="0">
                <a:solidFill>
                  <a:schemeClr val="bg1"/>
                </a:solidFill>
              </a:rPr>
            </a:br>
            <a:r>
              <a:rPr lang="en-US" sz="1800" b="1" dirty="0" smtClean="0">
                <a:solidFill>
                  <a:schemeClr val="bg1"/>
                </a:solidFill>
              </a:rPr>
              <a:t>some momentary awareness comes</a:t>
            </a:r>
            <a:br>
              <a:rPr lang="en-US" sz="1800" b="1" dirty="0" smtClean="0">
                <a:solidFill>
                  <a:schemeClr val="bg1"/>
                </a:solidFill>
              </a:rPr>
            </a:br>
            <a:r>
              <a:rPr lang="en-US" sz="1800" b="1" dirty="0" smtClean="0">
                <a:solidFill>
                  <a:schemeClr val="bg1"/>
                </a:solidFill>
              </a:rPr>
              <a:t>as an unexpected visitor</a:t>
            </a:r>
          </a:p>
          <a:p>
            <a:pPr marL="0" indent="0">
              <a:buNone/>
            </a:pPr>
            <a:r>
              <a:rPr lang="en-US" sz="1800" b="1" dirty="0" smtClean="0">
                <a:solidFill>
                  <a:schemeClr val="bg1"/>
                </a:solidFill>
              </a:rPr>
              <a:t>Welcome and entertain them all!</a:t>
            </a:r>
            <a:br>
              <a:rPr lang="en-US" sz="1800" b="1" dirty="0" smtClean="0">
                <a:solidFill>
                  <a:schemeClr val="bg1"/>
                </a:solidFill>
              </a:rPr>
            </a:br>
            <a:r>
              <a:rPr lang="en-US" sz="1800" b="1" dirty="0" smtClean="0">
                <a:solidFill>
                  <a:schemeClr val="bg1"/>
                </a:solidFill>
              </a:rPr>
              <a:t>Even if they’re a crowd of sorrows, </a:t>
            </a:r>
            <a:br>
              <a:rPr lang="en-US" sz="1800" b="1" dirty="0" smtClean="0">
                <a:solidFill>
                  <a:schemeClr val="bg1"/>
                </a:solidFill>
              </a:rPr>
            </a:br>
            <a:r>
              <a:rPr lang="en-US" sz="1800" b="1" dirty="0" smtClean="0">
                <a:solidFill>
                  <a:schemeClr val="bg1"/>
                </a:solidFill>
              </a:rPr>
              <a:t>who violently sweep our house</a:t>
            </a:r>
            <a:br>
              <a:rPr lang="en-US" sz="1800" b="1" dirty="0" smtClean="0">
                <a:solidFill>
                  <a:schemeClr val="bg1"/>
                </a:solidFill>
              </a:rPr>
            </a:br>
            <a:r>
              <a:rPr lang="en-US" sz="1800" b="1" dirty="0" smtClean="0">
                <a:solidFill>
                  <a:schemeClr val="bg1"/>
                </a:solidFill>
              </a:rPr>
              <a:t>Empty of it’s furniture, </a:t>
            </a:r>
            <a:br>
              <a:rPr lang="en-US" sz="1800" b="1" dirty="0" smtClean="0">
                <a:solidFill>
                  <a:schemeClr val="bg1"/>
                </a:solidFill>
              </a:rPr>
            </a:br>
            <a:r>
              <a:rPr lang="en-US" sz="1800" b="1" dirty="0" smtClean="0">
                <a:solidFill>
                  <a:schemeClr val="bg1"/>
                </a:solidFill>
              </a:rPr>
              <a:t>Still, treat each guest honorably.</a:t>
            </a:r>
            <a:br>
              <a:rPr lang="en-US" sz="1800" b="1" dirty="0" smtClean="0">
                <a:solidFill>
                  <a:schemeClr val="bg1"/>
                </a:solidFill>
              </a:rPr>
            </a:br>
            <a:r>
              <a:rPr lang="en-US" sz="1800" b="1" dirty="0" smtClean="0">
                <a:solidFill>
                  <a:schemeClr val="bg1"/>
                </a:solidFill>
              </a:rPr>
              <a:t>He may be clearing you out</a:t>
            </a:r>
            <a:br>
              <a:rPr lang="en-US" sz="1800" b="1" dirty="0" smtClean="0">
                <a:solidFill>
                  <a:schemeClr val="bg1"/>
                </a:solidFill>
              </a:rPr>
            </a:br>
            <a:r>
              <a:rPr lang="en-US" sz="1800" b="1" dirty="0" smtClean="0">
                <a:solidFill>
                  <a:schemeClr val="bg1"/>
                </a:solidFill>
              </a:rPr>
              <a:t>For some new delight.</a:t>
            </a:r>
          </a:p>
          <a:p>
            <a:pPr marL="0" indent="0">
              <a:buNone/>
            </a:pPr>
            <a:r>
              <a:rPr lang="en-US" sz="1800" b="1" dirty="0" smtClean="0">
                <a:solidFill>
                  <a:schemeClr val="bg1"/>
                </a:solidFill>
              </a:rPr>
              <a:t>The dark thought, the shame, the malice, </a:t>
            </a:r>
            <a:br>
              <a:rPr lang="en-US" sz="1800" b="1" dirty="0" smtClean="0">
                <a:solidFill>
                  <a:schemeClr val="bg1"/>
                </a:solidFill>
              </a:rPr>
            </a:br>
            <a:r>
              <a:rPr lang="en-US" sz="1800" b="1" dirty="0" smtClean="0">
                <a:solidFill>
                  <a:schemeClr val="bg1"/>
                </a:solidFill>
              </a:rPr>
              <a:t>Meet them at the door laughing, </a:t>
            </a:r>
            <a:br>
              <a:rPr lang="en-US" sz="1800" b="1" dirty="0" smtClean="0">
                <a:solidFill>
                  <a:schemeClr val="bg1"/>
                </a:solidFill>
              </a:rPr>
            </a:br>
            <a:r>
              <a:rPr lang="en-US" sz="1800" b="1" dirty="0" smtClean="0">
                <a:solidFill>
                  <a:schemeClr val="bg1"/>
                </a:solidFill>
              </a:rPr>
              <a:t>And invite them in.</a:t>
            </a:r>
          </a:p>
          <a:p>
            <a:pPr marL="0" indent="0">
              <a:buNone/>
            </a:pPr>
            <a:r>
              <a:rPr lang="en-US" sz="1800" b="1" dirty="0" smtClean="0">
                <a:solidFill>
                  <a:schemeClr val="bg1"/>
                </a:solidFill>
              </a:rPr>
              <a:t>Be grateful for whoever comes, </a:t>
            </a:r>
            <a:br>
              <a:rPr lang="en-US" sz="1800" b="1" dirty="0" smtClean="0">
                <a:solidFill>
                  <a:schemeClr val="bg1"/>
                </a:solidFill>
              </a:rPr>
            </a:br>
            <a:r>
              <a:rPr lang="en-US" sz="1800" b="1" dirty="0" smtClean="0">
                <a:solidFill>
                  <a:schemeClr val="bg1"/>
                </a:solidFill>
              </a:rPr>
              <a:t>because each has been sent</a:t>
            </a:r>
            <a:br>
              <a:rPr lang="en-US" sz="1800" b="1" dirty="0" smtClean="0">
                <a:solidFill>
                  <a:schemeClr val="bg1"/>
                </a:solidFill>
              </a:rPr>
            </a:br>
            <a:r>
              <a:rPr lang="en-US" sz="1800" b="1" dirty="0" smtClean="0">
                <a:solidFill>
                  <a:schemeClr val="bg1"/>
                </a:solidFill>
              </a:rPr>
              <a:t>as a guide from beyond.</a:t>
            </a:r>
          </a:p>
          <a:p>
            <a:pPr marL="0" indent="0">
              <a:buNone/>
            </a:pPr>
            <a:r>
              <a:rPr lang="en-US" sz="1800" b="1" dirty="0" smtClean="0">
                <a:solidFill>
                  <a:schemeClr val="bg1"/>
                </a:solidFill>
              </a:rPr>
              <a:t>-Rumi</a:t>
            </a:r>
            <a:endParaRPr lang="en-US" sz="1800" b="1" dirty="0">
              <a:solidFill>
                <a:schemeClr val="bg1"/>
              </a:solidFill>
            </a:endParaRPr>
          </a:p>
        </p:txBody>
      </p:sp>
      <p:sp>
        <p:nvSpPr>
          <p:cNvPr id="4" name="TextBox 3"/>
          <p:cNvSpPr txBox="1"/>
          <p:nvPr/>
        </p:nvSpPr>
        <p:spPr>
          <a:xfrm>
            <a:off x="6504494" y="938713"/>
            <a:ext cx="3978111" cy="5755422"/>
          </a:xfrm>
          <a:prstGeom prst="rect">
            <a:avLst/>
          </a:prstGeom>
          <a:solidFill>
            <a:srgbClr val="7030A0"/>
          </a:solidFill>
        </p:spPr>
        <p:txBody>
          <a:bodyPr wrap="square" rtlCol="0">
            <a:spAutoFit/>
          </a:bodyPr>
          <a:lstStyle/>
          <a:p>
            <a:r>
              <a:rPr lang="en-US" sz="1600" b="1" dirty="0" smtClean="0">
                <a:solidFill>
                  <a:schemeClr val="bg1"/>
                </a:solidFill>
              </a:rPr>
              <a:t>Discussion Questions:</a:t>
            </a:r>
            <a:br>
              <a:rPr lang="en-US" sz="1600" b="1" dirty="0" smtClean="0">
                <a:solidFill>
                  <a:schemeClr val="bg1"/>
                </a:solidFill>
              </a:rPr>
            </a:br>
            <a:endParaRPr lang="en-US" sz="1600" b="1" dirty="0" smtClean="0">
              <a:solidFill>
                <a:schemeClr val="bg1"/>
              </a:solidFill>
            </a:endParaRPr>
          </a:p>
          <a:p>
            <a:r>
              <a:rPr lang="en-US" sz="1600" b="1" dirty="0" smtClean="0">
                <a:solidFill>
                  <a:schemeClr val="bg1"/>
                </a:solidFill>
              </a:rPr>
              <a:t>What do you think the poem means?</a:t>
            </a:r>
          </a:p>
          <a:p>
            <a:endParaRPr lang="en-US" sz="1600" b="1" dirty="0">
              <a:solidFill>
                <a:schemeClr val="bg1"/>
              </a:solidFill>
            </a:endParaRPr>
          </a:p>
          <a:p>
            <a:r>
              <a:rPr lang="en-US" sz="1600" b="1" dirty="0" smtClean="0">
                <a:solidFill>
                  <a:schemeClr val="bg1"/>
                </a:solidFill>
              </a:rPr>
              <a:t>“Bad” moments help you know that other moments are “good.” What does this mean to you?</a:t>
            </a:r>
          </a:p>
          <a:p>
            <a:endParaRPr lang="en-US" sz="1600" b="1" dirty="0">
              <a:solidFill>
                <a:schemeClr val="bg1"/>
              </a:solidFill>
            </a:endParaRPr>
          </a:p>
          <a:p>
            <a:r>
              <a:rPr lang="en-US" sz="1600" b="1" dirty="0" smtClean="0">
                <a:solidFill>
                  <a:schemeClr val="bg1"/>
                </a:solidFill>
              </a:rPr>
              <a:t>What feelings are in your guest house right now?</a:t>
            </a:r>
          </a:p>
          <a:p>
            <a:endParaRPr lang="en-US" sz="1600" b="1" dirty="0">
              <a:solidFill>
                <a:schemeClr val="bg1"/>
              </a:solidFill>
            </a:endParaRPr>
          </a:p>
          <a:p>
            <a:r>
              <a:rPr lang="en-US" sz="1600" b="1" dirty="0" smtClean="0">
                <a:solidFill>
                  <a:schemeClr val="bg1"/>
                </a:solidFill>
              </a:rPr>
              <a:t>When you experience negative feelings, can you just take them in as information for yourself?  How might you do that?</a:t>
            </a:r>
          </a:p>
          <a:p>
            <a:endParaRPr lang="en-US" sz="1600" b="1" dirty="0">
              <a:solidFill>
                <a:schemeClr val="bg1"/>
              </a:solidFill>
            </a:endParaRPr>
          </a:p>
          <a:p>
            <a:r>
              <a:rPr lang="en-US" sz="1600" b="1" dirty="0" smtClean="0">
                <a:solidFill>
                  <a:schemeClr val="bg1"/>
                </a:solidFill>
              </a:rPr>
              <a:t>How do you currently deal with negative emotions?</a:t>
            </a:r>
          </a:p>
          <a:p>
            <a:endParaRPr lang="en-US" sz="1600" b="1" dirty="0">
              <a:solidFill>
                <a:schemeClr val="bg1"/>
              </a:solidFill>
            </a:endParaRPr>
          </a:p>
          <a:p>
            <a:r>
              <a:rPr lang="en-US" sz="1600" b="1" dirty="0" smtClean="0">
                <a:solidFill>
                  <a:schemeClr val="bg1"/>
                </a:solidFill>
              </a:rPr>
              <a:t>What does Rumi mean that negative emotions can “clear you out for some new delight?”</a:t>
            </a:r>
          </a:p>
          <a:p>
            <a:endParaRPr lang="en-US" sz="1600" dirty="0">
              <a:solidFill>
                <a:srgbClr val="7030A0"/>
              </a:solidFill>
            </a:endParaRPr>
          </a:p>
          <a:p>
            <a:endParaRPr lang="en-US" sz="1600" dirty="0" smtClean="0">
              <a:solidFill>
                <a:srgbClr val="7030A0"/>
              </a:solidFill>
            </a:endParaRPr>
          </a:p>
        </p:txBody>
      </p:sp>
      <p:sp>
        <p:nvSpPr>
          <p:cNvPr id="5" name="TextBox 4"/>
          <p:cNvSpPr txBox="1"/>
          <p:nvPr/>
        </p:nvSpPr>
        <p:spPr>
          <a:xfrm>
            <a:off x="9788653" y="6355580"/>
            <a:ext cx="2403347" cy="369332"/>
          </a:xfrm>
          <a:prstGeom prst="rect">
            <a:avLst/>
          </a:prstGeom>
          <a:noFill/>
        </p:spPr>
        <p:txBody>
          <a:bodyPr wrap="square" rtlCol="0">
            <a:spAutoFit/>
          </a:bodyPr>
          <a:lstStyle/>
          <a:p>
            <a:r>
              <a:rPr lang="en-US" dirty="0" err="1" smtClean="0"/>
              <a:t>Biegel</a:t>
            </a:r>
            <a:r>
              <a:rPr lang="en-US" dirty="0" smtClean="0"/>
              <a:t>, 2009, pg. 73-75</a:t>
            </a:r>
            <a:endParaRPr lang="en-US" dirty="0"/>
          </a:p>
        </p:txBody>
      </p:sp>
    </p:spTree>
    <p:extLst>
      <p:ext uri="{BB962C8B-B14F-4D97-AF65-F5344CB8AC3E}">
        <p14:creationId xmlns:p14="http://schemas.microsoft.com/office/powerpoint/2010/main" val="651041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Stories</a:t>
            </a:r>
            <a:endParaRPr lang="en-US" dirty="0"/>
          </a:p>
        </p:txBody>
      </p:sp>
      <p:pic>
        <p:nvPicPr>
          <p:cNvPr id="9" name="Picture 8"/>
          <p:cNvPicPr>
            <a:picLocks noChangeAspect="1"/>
          </p:cNvPicPr>
          <p:nvPr/>
        </p:nvPicPr>
        <p:blipFill>
          <a:blip r:embed="rId2"/>
          <a:stretch>
            <a:fillRect/>
          </a:stretch>
        </p:blipFill>
        <p:spPr>
          <a:xfrm>
            <a:off x="4678990" y="2302085"/>
            <a:ext cx="2834020" cy="3778693"/>
          </a:xfrm>
          <a:prstGeom prst="rect">
            <a:avLst/>
          </a:prstGeom>
        </p:spPr>
      </p:pic>
    </p:spTree>
    <p:extLst>
      <p:ext uri="{BB962C8B-B14F-4D97-AF65-F5344CB8AC3E}">
        <p14:creationId xmlns:p14="http://schemas.microsoft.com/office/powerpoint/2010/main" val="1704740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13" y="491070"/>
            <a:ext cx="10972800" cy="1261036"/>
          </a:xfrm>
        </p:spPr>
        <p:txBody>
          <a:bodyPr/>
          <a:lstStyle/>
          <a:p>
            <a:r>
              <a:rPr lang="en-US" dirty="0" smtClean="0"/>
              <a:t>Automatic Thoughts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5674130"/>
              </p:ext>
            </p:extLst>
          </p:nvPr>
        </p:nvGraphicFramePr>
        <p:xfrm>
          <a:off x="661213" y="1684551"/>
          <a:ext cx="5013724" cy="4451604"/>
        </p:xfrm>
        <a:graphic>
          <a:graphicData uri="http://schemas.openxmlformats.org/drawingml/2006/table">
            <a:tbl>
              <a:tblPr firstRow="1" firstCol="1" bandRow="1">
                <a:tableStyleId>{5C22544A-7EE6-4342-B048-85BDC9FD1C3A}</a:tableStyleId>
              </a:tblPr>
              <a:tblGrid>
                <a:gridCol w="2506862">
                  <a:extLst>
                    <a:ext uri="{9D8B030D-6E8A-4147-A177-3AD203B41FA5}">
                      <a16:colId xmlns="" xmlns:a16="http://schemas.microsoft.com/office/drawing/2014/main" val="2821619387"/>
                    </a:ext>
                  </a:extLst>
                </a:gridCol>
                <a:gridCol w="2506862">
                  <a:extLst>
                    <a:ext uri="{9D8B030D-6E8A-4147-A177-3AD203B41FA5}">
                      <a16:colId xmlns="" xmlns:a16="http://schemas.microsoft.com/office/drawing/2014/main" val="3434368453"/>
                    </a:ext>
                  </a:extLst>
                </a:gridCol>
              </a:tblGrid>
              <a:tr h="464623">
                <a:tc>
                  <a:txBody>
                    <a:bodyPr/>
                    <a:lstStyle/>
                    <a:p>
                      <a:pPr marL="0" marR="0" algn="ctr">
                        <a:lnSpc>
                          <a:spcPct val="115000"/>
                        </a:lnSpc>
                        <a:spcBef>
                          <a:spcPts val="0"/>
                        </a:spcBef>
                        <a:spcAft>
                          <a:spcPts val="0"/>
                        </a:spcAft>
                      </a:pPr>
                      <a:r>
                        <a:rPr lang="en-US" sz="2800" dirty="0" smtClean="0">
                          <a:effectLst/>
                        </a:rPr>
                        <a:t>Helpful Self </a:t>
                      </a:r>
                      <a:r>
                        <a:rPr lang="en-US" sz="2800" dirty="0">
                          <a:effectLst/>
                        </a:rPr>
                        <a:t>Talk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smtClean="0">
                          <a:effectLst/>
                        </a:rPr>
                        <a:t>Unhelpful Self </a:t>
                      </a:r>
                      <a:r>
                        <a:rPr lang="en-US" sz="2800" dirty="0">
                          <a:effectLst/>
                        </a:rPr>
                        <a:t>Talk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41769494"/>
                  </a:ext>
                </a:extLst>
              </a:tr>
              <a:tr h="365061">
                <a:tc>
                  <a:txBody>
                    <a:bodyPr/>
                    <a:lstStyle/>
                    <a:p>
                      <a:pPr marL="0" marR="0" algn="ctr">
                        <a:lnSpc>
                          <a:spcPct val="115000"/>
                        </a:lnSpc>
                        <a:spcBef>
                          <a:spcPts val="0"/>
                        </a:spcBef>
                        <a:spcAft>
                          <a:spcPts val="0"/>
                        </a:spcAft>
                      </a:pPr>
                      <a:r>
                        <a:rPr lang="en-US" sz="2200">
                          <a:effectLst/>
                        </a:rPr>
                        <a:t>I can do this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200">
                          <a:effectLst/>
                        </a:rPr>
                        <a:t>This is too hard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36099100"/>
                  </a:ext>
                </a:extLst>
              </a:tr>
              <a:tr h="365061">
                <a:tc>
                  <a:txBody>
                    <a:bodyPr/>
                    <a:lstStyle/>
                    <a:p>
                      <a:pPr marL="0" marR="0" algn="ctr">
                        <a:lnSpc>
                          <a:spcPct val="115000"/>
                        </a:lnSpc>
                        <a:spcBef>
                          <a:spcPts val="0"/>
                        </a:spcBef>
                        <a:spcAft>
                          <a:spcPts val="0"/>
                        </a:spcAft>
                      </a:pPr>
                      <a:r>
                        <a:rPr lang="en-US" sz="2200">
                          <a:effectLst/>
                        </a:rPr>
                        <a:t>I’m awesome at this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200">
                          <a:effectLst/>
                        </a:rPr>
                        <a:t>I’m not good at this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90124000"/>
                  </a:ext>
                </a:extLst>
              </a:tr>
              <a:tr h="365061">
                <a:tc>
                  <a:txBody>
                    <a:bodyPr/>
                    <a:lstStyle/>
                    <a:p>
                      <a:pPr marL="0" marR="0" algn="ctr">
                        <a:lnSpc>
                          <a:spcPct val="115000"/>
                        </a:lnSpc>
                        <a:spcBef>
                          <a:spcPts val="0"/>
                        </a:spcBef>
                        <a:spcAft>
                          <a:spcPts val="0"/>
                        </a:spcAft>
                      </a:pPr>
                      <a:r>
                        <a:rPr lang="en-US" sz="2200">
                          <a:effectLst/>
                        </a:rPr>
                        <a:t>I can keep trying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200">
                          <a:effectLst/>
                        </a:rPr>
                        <a:t>I give 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86603869"/>
                  </a:ext>
                </a:extLst>
              </a:tr>
              <a:tr h="730122">
                <a:tc>
                  <a:txBody>
                    <a:bodyPr/>
                    <a:lstStyle/>
                    <a:p>
                      <a:pPr marL="0" marR="0" algn="ctr">
                        <a:lnSpc>
                          <a:spcPct val="115000"/>
                        </a:lnSpc>
                        <a:spcBef>
                          <a:spcPts val="0"/>
                        </a:spcBef>
                        <a:spcAft>
                          <a:spcPts val="0"/>
                        </a:spcAft>
                      </a:pPr>
                      <a:r>
                        <a:rPr lang="en-US" sz="2200">
                          <a:effectLst/>
                        </a:rPr>
                        <a:t>I can always keep trying OR I can ask for help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200">
                          <a:effectLst/>
                        </a:rPr>
                        <a:t>I can’t make this any better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0490108"/>
                  </a:ext>
                </a:extLst>
              </a:tr>
              <a:tr h="1095183">
                <a:tc>
                  <a:txBody>
                    <a:bodyPr/>
                    <a:lstStyle/>
                    <a:p>
                      <a:pPr marL="0" marR="0" algn="ctr">
                        <a:lnSpc>
                          <a:spcPct val="115000"/>
                        </a:lnSpc>
                        <a:spcBef>
                          <a:spcPts val="0"/>
                        </a:spcBef>
                        <a:spcAft>
                          <a:spcPts val="0"/>
                        </a:spcAft>
                      </a:pPr>
                      <a:r>
                        <a:rPr lang="en-US" sz="2200">
                          <a:effectLst/>
                        </a:rPr>
                        <a:t>Plan A didn’t 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200" dirty="0">
                          <a:effectLst/>
                        </a:rPr>
                        <a:t>Good thing there are 25 more letters of the alphabet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34379913"/>
                  </a:ext>
                </a:extLst>
              </a:tr>
            </a:tbl>
          </a:graphicData>
        </a:graphic>
      </p:graphicFrame>
      <p:pic>
        <p:nvPicPr>
          <p:cNvPr id="5" name="Picture 4"/>
          <p:cNvPicPr/>
          <p:nvPr/>
        </p:nvPicPr>
        <p:blipFill>
          <a:blip r:embed="rId3"/>
          <a:stretch>
            <a:fillRect/>
          </a:stretch>
        </p:blipFill>
        <p:spPr>
          <a:xfrm>
            <a:off x="42545" y="5060818"/>
            <a:ext cx="1591310" cy="1638300"/>
          </a:xfrm>
          <a:prstGeom prst="rect">
            <a:avLst/>
          </a:prstGeom>
        </p:spPr>
      </p:pic>
      <p:sp>
        <p:nvSpPr>
          <p:cNvPr id="6" name="TextBox 5"/>
          <p:cNvSpPr txBox="1"/>
          <p:nvPr/>
        </p:nvSpPr>
        <p:spPr>
          <a:xfrm>
            <a:off x="6517850" y="1617977"/>
            <a:ext cx="4835950" cy="4524315"/>
          </a:xfrm>
          <a:prstGeom prst="rect">
            <a:avLst/>
          </a:prstGeom>
          <a:noFill/>
          <a:ln>
            <a:solidFill>
              <a:schemeClr val="accent1"/>
            </a:solidFill>
          </a:ln>
        </p:spPr>
        <p:txBody>
          <a:bodyPr wrap="square" rtlCol="0">
            <a:spAutoFit/>
          </a:bodyPr>
          <a:lstStyle/>
          <a:p>
            <a:r>
              <a:rPr lang="en-US" dirty="0" smtClean="0"/>
              <a:t>Rate Yourself on a Scale on how much you believe the thoughts about yourself 1 (not at all) to 5 (completely)</a:t>
            </a:r>
          </a:p>
          <a:p>
            <a:endParaRPr lang="en-US" dirty="0"/>
          </a:p>
          <a:p>
            <a:pPr marL="342900" indent="-342900">
              <a:buAutoNum type="arabicPeriod"/>
            </a:pPr>
            <a:r>
              <a:rPr lang="en-US" dirty="0" smtClean="0"/>
              <a:t>Nothing works out for me</a:t>
            </a:r>
          </a:p>
          <a:p>
            <a:pPr marL="342900" indent="-342900">
              <a:buAutoNum type="arabicPeriod"/>
            </a:pPr>
            <a:r>
              <a:rPr lang="en-US" dirty="0" smtClean="0"/>
              <a:t>People don’t understand me</a:t>
            </a:r>
          </a:p>
          <a:p>
            <a:pPr marL="342900" indent="-342900">
              <a:buAutoNum type="arabicPeriod"/>
            </a:pPr>
            <a:r>
              <a:rPr lang="en-US" dirty="0" smtClean="0"/>
              <a:t>I  make too many mistakes</a:t>
            </a:r>
          </a:p>
          <a:p>
            <a:pPr marL="342900" indent="-342900">
              <a:buAutoNum type="arabicPeriod"/>
            </a:pPr>
            <a:r>
              <a:rPr lang="en-US" dirty="0" smtClean="0"/>
              <a:t>I am not good enough</a:t>
            </a:r>
          </a:p>
          <a:p>
            <a:pPr marL="342900" indent="-342900">
              <a:buAutoNum type="arabicPeriod"/>
            </a:pPr>
            <a:endParaRPr lang="en-US" dirty="0" smtClean="0"/>
          </a:p>
          <a:p>
            <a:pPr marL="342900" indent="-342900">
              <a:buAutoNum type="arabicPeriod"/>
            </a:pPr>
            <a:endParaRPr lang="en-US" dirty="0" smtClean="0"/>
          </a:p>
          <a:p>
            <a:r>
              <a:rPr lang="en-US" dirty="0" smtClean="0"/>
              <a:t>When we feel good, we have a harder time believing these things about ourselves and the thoughts don’t come up.  But when we are stressed, these thoughts pop up more frequently.    </a:t>
            </a:r>
            <a:r>
              <a:rPr lang="en-US" dirty="0" smtClean="0">
                <a:solidFill>
                  <a:srgbClr val="0070C0"/>
                </a:solidFill>
              </a:rPr>
              <a:t>Our mood affects our thinking and our thinking affects our mood.</a:t>
            </a:r>
            <a:endParaRPr lang="en-US" dirty="0">
              <a:solidFill>
                <a:srgbClr val="0070C0"/>
              </a:solidFill>
            </a:endParaRPr>
          </a:p>
        </p:txBody>
      </p:sp>
      <p:sp>
        <p:nvSpPr>
          <p:cNvPr id="8" name="TextBox 7"/>
          <p:cNvSpPr txBox="1"/>
          <p:nvPr/>
        </p:nvSpPr>
        <p:spPr>
          <a:xfrm>
            <a:off x="9539926" y="6325386"/>
            <a:ext cx="2262433" cy="373732"/>
          </a:xfrm>
          <a:prstGeom prst="rect">
            <a:avLst/>
          </a:prstGeom>
          <a:noFill/>
        </p:spPr>
        <p:txBody>
          <a:bodyPr wrap="square" rtlCol="0">
            <a:spAutoFit/>
          </a:bodyPr>
          <a:lstStyle/>
          <a:p>
            <a:r>
              <a:rPr lang="en-US" dirty="0" smtClean="0"/>
              <a:t>(Vo, 2015)</a:t>
            </a:r>
            <a:endParaRPr lang="en-US" dirty="0"/>
          </a:p>
        </p:txBody>
      </p:sp>
    </p:spTree>
    <p:extLst>
      <p:ext uri="{BB962C8B-B14F-4D97-AF65-F5344CB8AC3E}">
        <p14:creationId xmlns:p14="http://schemas.microsoft.com/office/powerpoint/2010/main" val="850997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69" y="457747"/>
            <a:ext cx="10515600" cy="1325563"/>
          </a:xfrm>
        </p:spPr>
        <p:txBody>
          <a:bodyPr/>
          <a:lstStyle/>
          <a:p>
            <a:r>
              <a:rPr lang="en-US" dirty="0" smtClean="0"/>
              <a:t>Working with Thoughts and Emotions</a:t>
            </a:r>
            <a:endParaRPr lang="en-US" dirty="0"/>
          </a:p>
        </p:txBody>
      </p:sp>
      <p:pic>
        <p:nvPicPr>
          <p:cNvPr id="4" name="Content Placeholder 3"/>
          <p:cNvPicPr>
            <a:picLocks noGrp="1" noChangeAspect="1"/>
          </p:cNvPicPr>
          <p:nvPr>
            <p:ph idx="1"/>
          </p:nvPr>
        </p:nvPicPr>
        <p:blipFill>
          <a:blip r:embed="rId3"/>
          <a:stretch>
            <a:fillRect/>
          </a:stretch>
        </p:blipFill>
        <p:spPr>
          <a:xfrm>
            <a:off x="1746669" y="1447356"/>
            <a:ext cx="3381944" cy="43513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4512" y="1875933"/>
            <a:ext cx="3648752" cy="2218441"/>
          </a:xfrm>
          <a:prstGeom prst="rect">
            <a:avLst/>
          </a:prstGeom>
        </p:spPr>
      </p:pic>
      <p:sp>
        <p:nvSpPr>
          <p:cNvPr id="6" name="Rectangle 5"/>
          <p:cNvSpPr/>
          <p:nvPr/>
        </p:nvSpPr>
        <p:spPr>
          <a:xfrm>
            <a:off x="6950696" y="4279619"/>
            <a:ext cx="2928594" cy="1200329"/>
          </a:xfrm>
          <a:prstGeom prst="rect">
            <a:avLst/>
          </a:prstGeom>
        </p:spPr>
        <p:txBody>
          <a:bodyPr wrap="square">
            <a:spAutoFit/>
          </a:bodyPr>
          <a:lstStyle/>
          <a:p>
            <a:r>
              <a:rPr lang="en-US" dirty="0"/>
              <a:t>https://www.transformingeducation.org/rubber-bracelets-birthdays-and-wonder/</a:t>
            </a:r>
          </a:p>
        </p:txBody>
      </p:sp>
    </p:spTree>
    <p:extLst>
      <p:ext uri="{BB962C8B-B14F-4D97-AF65-F5344CB8AC3E}">
        <p14:creationId xmlns:p14="http://schemas.microsoft.com/office/powerpoint/2010/main" val="2010256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the Problem </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8031" y="1313616"/>
            <a:ext cx="6149981" cy="4746181"/>
          </a:xfrm>
        </p:spPr>
      </p:pic>
      <p:sp>
        <p:nvSpPr>
          <p:cNvPr id="4" name="Rectangle 3"/>
          <p:cNvSpPr/>
          <p:nvPr/>
        </p:nvSpPr>
        <p:spPr>
          <a:xfrm>
            <a:off x="2928031" y="6059797"/>
            <a:ext cx="6096000" cy="646331"/>
          </a:xfrm>
          <a:prstGeom prst="rect">
            <a:avLst/>
          </a:prstGeom>
        </p:spPr>
        <p:txBody>
          <a:bodyPr>
            <a:spAutoFit/>
          </a:bodyPr>
          <a:lstStyle/>
          <a:p>
            <a:pPr algn="ctr"/>
            <a:r>
              <a:rPr lang="en-US" b="1" dirty="0" smtClean="0"/>
              <a:t>Remember: stress </a:t>
            </a:r>
            <a:r>
              <a:rPr lang="en-US" b="1" dirty="0"/>
              <a:t>(and all emotions) are the result of our </a:t>
            </a:r>
            <a:r>
              <a:rPr lang="en-US" b="1" dirty="0" smtClean="0"/>
              <a:t>thoughts </a:t>
            </a:r>
            <a:r>
              <a:rPr lang="en-US" b="1" dirty="0"/>
              <a:t>about events.</a:t>
            </a:r>
          </a:p>
        </p:txBody>
      </p:sp>
    </p:spTree>
    <p:extLst>
      <p:ext uri="{BB962C8B-B14F-4D97-AF65-F5344CB8AC3E}">
        <p14:creationId xmlns:p14="http://schemas.microsoft.com/office/powerpoint/2010/main" val="3110511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76" y="650999"/>
            <a:ext cx="10972800" cy="1261036"/>
          </a:xfrm>
        </p:spPr>
        <p:txBody>
          <a:bodyPr/>
          <a:lstStyle/>
          <a:p>
            <a:r>
              <a:rPr lang="en-US" dirty="0" smtClean="0"/>
              <a:t>Awareness of the Senses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9578" y="1653937"/>
            <a:ext cx="2790334" cy="2790334"/>
          </a:xfrm>
        </p:spPr>
      </p:pic>
      <p:pic>
        <p:nvPicPr>
          <p:cNvPr id="5" name="Picture 4"/>
          <p:cNvPicPr>
            <a:picLocks noChangeAspect="1"/>
          </p:cNvPicPr>
          <p:nvPr/>
        </p:nvPicPr>
        <p:blipFill>
          <a:blip r:embed="rId4"/>
          <a:stretch>
            <a:fillRect/>
          </a:stretch>
        </p:blipFill>
        <p:spPr>
          <a:xfrm>
            <a:off x="4663800" y="2453028"/>
            <a:ext cx="3028950" cy="1514475"/>
          </a:xfrm>
          <a:prstGeom prst="rect">
            <a:avLst/>
          </a:prstGeom>
        </p:spPr>
      </p:pic>
      <p:sp>
        <p:nvSpPr>
          <p:cNvPr id="3" name="TextBox 2"/>
          <p:cNvSpPr txBox="1"/>
          <p:nvPr/>
        </p:nvSpPr>
        <p:spPr>
          <a:xfrm>
            <a:off x="4816102" y="1912035"/>
            <a:ext cx="2724346" cy="369332"/>
          </a:xfrm>
          <a:prstGeom prst="rect">
            <a:avLst/>
          </a:prstGeom>
          <a:noFill/>
        </p:spPr>
        <p:txBody>
          <a:bodyPr wrap="square" rtlCol="0">
            <a:spAutoFit/>
          </a:bodyPr>
          <a:lstStyle/>
          <a:p>
            <a:pPr algn="ctr"/>
            <a:r>
              <a:rPr lang="en-US" dirty="0" smtClean="0"/>
              <a:t>Outside/in Meditation</a:t>
            </a:r>
            <a:endParaRPr lang="en-US" dirty="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 r="-452" b="14983"/>
          <a:stretch/>
        </p:blipFill>
        <p:spPr>
          <a:xfrm>
            <a:off x="8976639" y="2623115"/>
            <a:ext cx="1891534" cy="1362457"/>
          </a:xfrm>
          <a:prstGeom prst="rect">
            <a:avLst/>
          </a:prstGeom>
        </p:spPr>
      </p:pic>
      <p:sp>
        <p:nvSpPr>
          <p:cNvPr id="7" name="TextBox 6"/>
          <p:cNvSpPr txBox="1"/>
          <p:nvPr/>
        </p:nvSpPr>
        <p:spPr>
          <a:xfrm>
            <a:off x="9159514" y="4174270"/>
            <a:ext cx="2015015" cy="369332"/>
          </a:xfrm>
          <a:prstGeom prst="rect">
            <a:avLst/>
          </a:prstGeom>
          <a:noFill/>
        </p:spPr>
        <p:txBody>
          <a:bodyPr wrap="square" rtlCol="0">
            <a:spAutoFit/>
          </a:bodyPr>
          <a:lstStyle/>
          <a:p>
            <a:r>
              <a:rPr lang="en-US" dirty="0" smtClean="0"/>
              <a:t>Intuition Game</a:t>
            </a:r>
            <a:endParaRPr lang="en-US" dirty="0"/>
          </a:p>
        </p:txBody>
      </p:sp>
      <p:sp>
        <p:nvSpPr>
          <p:cNvPr id="14" name="TextBox 13"/>
          <p:cNvSpPr txBox="1"/>
          <p:nvPr/>
        </p:nvSpPr>
        <p:spPr>
          <a:xfrm>
            <a:off x="655566" y="4259605"/>
            <a:ext cx="2724346" cy="369332"/>
          </a:xfrm>
          <a:prstGeom prst="rect">
            <a:avLst/>
          </a:prstGeom>
          <a:noFill/>
        </p:spPr>
        <p:txBody>
          <a:bodyPr wrap="square" rtlCol="0">
            <a:spAutoFit/>
          </a:bodyPr>
          <a:lstStyle/>
          <a:p>
            <a:pPr algn="ctr"/>
            <a:r>
              <a:rPr lang="en-US" dirty="0" smtClean="0"/>
              <a:t>Chime Listening</a:t>
            </a:r>
            <a:endParaRPr lang="en-US" dirty="0"/>
          </a:p>
        </p:txBody>
      </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r="11486"/>
          <a:stretch/>
        </p:blipFill>
        <p:spPr>
          <a:xfrm>
            <a:off x="5169252" y="4543602"/>
            <a:ext cx="1853496" cy="2038545"/>
          </a:xfrm>
          <a:prstGeom prst="rect">
            <a:avLst/>
          </a:prstGeom>
        </p:spPr>
      </p:pic>
      <p:sp>
        <p:nvSpPr>
          <p:cNvPr id="19" name="TextBox 18"/>
          <p:cNvSpPr txBox="1"/>
          <p:nvPr/>
        </p:nvSpPr>
        <p:spPr>
          <a:xfrm>
            <a:off x="6992766" y="6212815"/>
            <a:ext cx="2015015" cy="369332"/>
          </a:xfrm>
          <a:prstGeom prst="rect">
            <a:avLst/>
          </a:prstGeom>
          <a:noFill/>
        </p:spPr>
        <p:txBody>
          <a:bodyPr wrap="square" rtlCol="0">
            <a:spAutoFit/>
          </a:bodyPr>
          <a:lstStyle/>
          <a:p>
            <a:r>
              <a:rPr lang="en-US" dirty="0" smtClean="0"/>
              <a:t>Mindful Eating</a:t>
            </a:r>
            <a:endParaRPr lang="en-US" dirty="0"/>
          </a:p>
        </p:txBody>
      </p:sp>
    </p:spTree>
    <p:extLst>
      <p:ext uri="{BB962C8B-B14F-4D97-AF65-F5344CB8AC3E}">
        <p14:creationId xmlns:p14="http://schemas.microsoft.com/office/powerpoint/2010/main" val="1286231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2596696"/>
            <a:ext cx="10515600" cy="1325563"/>
          </a:xfrm>
        </p:spPr>
        <p:txBody>
          <a:bodyPr>
            <a:normAutofit fontScale="90000"/>
          </a:bodyPr>
          <a:lstStyle/>
          <a:p>
            <a:r>
              <a:rPr lang="en-US" dirty="0" smtClean="0"/>
              <a:t>Take a moment to complete the MAAS survey</a:t>
            </a:r>
            <a:endParaRPr lang="en-US" dirty="0"/>
          </a:p>
        </p:txBody>
      </p:sp>
      <p:sp>
        <p:nvSpPr>
          <p:cNvPr id="3" name="TextBox 2"/>
          <p:cNvSpPr txBox="1"/>
          <p:nvPr/>
        </p:nvSpPr>
        <p:spPr>
          <a:xfrm>
            <a:off x="9577633" y="6183984"/>
            <a:ext cx="2422689" cy="369332"/>
          </a:xfrm>
          <a:prstGeom prst="rect">
            <a:avLst/>
          </a:prstGeom>
          <a:noFill/>
        </p:spPr>
        <p:txBody>
          <a:bodyPr wrap="square" rtlCol="0">
            <a:spAutoFit/>
          </a:bodyPr>
          <a:lstStyle/>
          <a:p>
            <a:r>
              <a:rPr lang="en-US" dirty="0" smtClean="0"/>
              <a:t>Brown &amp; Ryan, 2003</a:t>
            </a:r>
            <a:endParaRPr lang="en-US" dirty="0"/>
          </a:p>
        </p:txBody>
      </p:sp>
    </p:spTree>
    <p:extLst>
      <p:ext uri="{BB962C8B-B14F-4D97-AF65-F5344CB8AC3E}">
        <p14:creationId xmlns:p14="http://schemas.microsoft.com/office/powerpoint/2010/main" val="1914183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6797"/>
            <a:ext cx="10972800" cy="1261036"/>
          </a:xfrm>
        </p:spPr>
        <p:txBody>
          <a:bodyPr/>
          <a:lstStyle/>
          <a:p>
            <a:r>
              <a:rPr lang="en-US" dirty="0" smtClean="0"/>
              <a:t>Body Practices</a:t>
            </a:r>
            <a:endParaRPr lang="en-US" dirty="0"/>
          </a:p>
        </p:txBody>
      </p:sp>
      <p:pic>
        <p:nvPicPr>
          <p:cNvPr id="4" name="Content Placeholder 3"/>
          <p:cNvPicPr>
            <a:picLocks noGrp="1" noChangeAspect="1"/>
          </p:cNvPicPr>
          <p:nvPr>
            <p:ph idx="1"/>
          </p:nvPr>
        </p:nvPicPr>
        <p:blipFill>
          <a:blip r:embed="rId3"/>
          <a:stretch>
            <a:fillRect/>
          </a:stretch>
        </p:blipFill>
        <p:spPr>
          <a:xfrm>
            <a:off x="4619881" y="3400720"/>
            <a:ext cx="2047297" cy="2806208"/>
          </a:xfrm>
          <a:prstGeom prst="rect">
            <a:avLst/>
          </a:prstGeom>
        </p:spPr>
      </p:pic>
      <p:pic>
        <p:nvPicPr>
          <p:cNvPr id="5" name="Picture 4"/>
          <p:cNvPicPr>
            <a:picLocks noChangeAspect="1"/>
          </p:cNvPicPr>
          <p:nvPr/>
        </p:nvPicPr>
        <p:blipFill>
          <a:blip r:embed="rId4"/>
          <a:stretch>
            <a:fillRect/>
          </a:stretch>
        </p:blipFill>
        <p:spPr>
          <a:xfrm>
            <a:off x="580078" y="4295814"/>
            <a:ext cx="3524216" cy="1680780"/>
          </a:xfrm>
          <a:prstGeom prst="rect">
            <a:avLst/>
          </a:prstGeom>
        </p:spPr>
      </p:pic>
      <p:sp>
        <p:nvSpPr>
          <p:cNvPr id="3" name="TextBox 2"/>
          <p:cNvSpPr txBox="1"/>
          <p:nvPr/>
        </p:nvSpPr>
        <p:spPr>
          <a:xfrm>
            <a:off x="1008668" y="2100261"/>
            <a:ext cx="2488677"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Musical poses, </a:t>
            </a:r>
          </a:p>
          <a:p>
            <a:pPr marL="285750" indent="-285750">
              <a:buFont typeface="Arial" panose="020B0604020202020204" pitchFamily="34" charset="0"/>
              <a:buChar char="•"/>
            </a:pPr>
            <a:r>
              <a:rPr lang="en-US" sz="2400" dirty="0"/>
              <a:t>P</a:t>
            </a:r>
            <a:r>
              <a:rPr lang="en-US" sz="2400" dirty="0" smtClean="0"/>
              <a:t>ose of the day, </a:t>
            </a:r>
          </a:p>
          <a:p>
            <a:pPr marL="285750" indent="-285750">
              <a:buFont typeface="Arial" panose="020B0604020202020204" pitchFamily="34" charset="0"/>
              <a:buChar char="•"/>
            </a:pPr>
            <a:r>
              <a:rPr lang="en-US" sz="2400" dirty="0"/>
              <a:t>W</a:t>
            </a:r>
            <a:r>
              <a:rPr lang="en-US" sz="2400" dirty="0" smtClean="0"/>
              <a:t>hat am I?</a:t>
            </a:r>
          </a:p>
          <a:p>
            <a:pPr marL="285750" indent="-285750">
              <a:buFont typeface="Arial" panose="020B0604020202020204" pitchFamily="34" charset="0"/>
              <a:buChar char="•"/>
            </a:pPr>
            <a:r>
              <a:rPr lang="en-US" sz="2400" dirty="0" smtClean="0"/>
              <a:t>Strike a pose</a:t>
            </a:r>
            <a:endParaRPr lang="en-US" sz="2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900" y="1136710"/>
            <a:ext cx="3746500" cy="5295900"/>
          </a:xfrm>
          <a:prstGeom prst="rect">
            <a:avLst/>
          </a:prstGeom>
        </p:spPr>
      </p:pic>
      <p:sp>
        <p:nvSpPr>
          <p:cNvPr id="7" name="TextBox 6"/>
          <p:cNvSpPr txBox="1"/>
          <p:nvPr/>
        </p:nvSpPr>
        <p:spPr>
          <a:xfrm rot="1825731">
            <a:off x="9766099" y="4788815"/>
            <a:ext cx="1894787" cy="1477328"/>
          </a:xfrm>
          <a:prstGeom prst="rect">
            <a:avLst/>
          </a:prstGeom>
          <a:solidFill>
            <a:schemeClr val="accent1"/>
          </a:solidFill>
        </p:spPr>
        <p:txBody>
          <a:bodyPr wrap="square" rtlCol="0">
            <a:spAutoFit/>
          </a:bodyPr>
          <a:lstStyle/>
          <a:p>
            <a:pPr algn="ctr"/>
            <a:r>
              <a:rPr lang="en-US" b="1" dirty="0" smtClean="0"/>
              <a:t>Consider adding pose cards or a poster to your classroom’s break area</a:t>
            </a:r>
            <a:endParaRPr lang="en-US" b="1" dirty="0"/>
          </a:p>
        </p:txBody>
      </p:sp>
    </p:spTree>
    <p:extLst>
      <p:ext uri="{BB962C8B-B14F-4D97-AF65-F5344CB8AC3E}">
        <p14:creationId xmlns:p14="http://schemas.microsoft.com/office/powerpoint/2010/main" val="1245769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Body Scan Meditation</a:t>
            </a:r>
            <a:endParaRPr lang="en-US" dirty="0"/>
          </a:p>
        </p:txBody>
      </p:sp>
      <p:sp>
        <p:nvSpPr>
          <p:cNvPr id="3" name="Content Placeholder 2"/>
          <p:cNvSpPr>
            <a:spLocks noGrp="1"/>
          </p:cNvSpPr>
          <p:nvPr>
            <p:ph idx="1"/>
          </p:nvPr>
        </p:nvSpPr>
        <p:spPr/>
        <p:txBody>
          <a:bodyPr/>
          <a:lstStyle/>
          <a:p>
            <a:pPr marL="0" indent="0" algn="ctr">
              <a:buNone/>
            </a:pP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331" y="2973625"/>
            <a:ext cx="4252572" cy="2055338"/>
          </a:xfrm>
          <a:prstGeom prst="rect">
            <a:avLst/>
          </a:prstGeom>
        </p:spPr>
      </p:pic>
      <p:sp>
        <p:nvSpPr>
          <p:cNvPr id="5" name="AutoShape 2" descr="Image result for meditating tee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61600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02" y="571747"/>
            <a:ext cx="10972800" cy="1261036"/>
          </a:xfrm>
        </p:spPr>
        <p:txBody>
          <a:bodyPr/>
          <a:lstStyle/>
          <a:p>
            <a:r>
              <a:rPr lang="en-US" dirty="0" smtClean="0"/>
              <a:t>Kindness Practices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4569" y="1887498"/>
            <a:ext cx="3768660" cy="2394703"/>
          </a:xfrm>
          <a:prstGeom prst="rect">
            <a:avLst/>
          </a:prstGeom>
        </p:spPr>
      </p:pic>
      <p:pic>
        <p:nvPicPr>
          <p:cNvPr id="5" name="Picture 2" descr="Personalgratitudelis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9177" y="3369200"/>
            <a:ext cx="2800350" cy="32004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7902" y="2322284"/>
            <a:ext cx="4374037" cy="4247317"/>
          </a:xfrm>
          <a:prstGeom prst="rect">
            <a:avLst/>
          </a:prstGeom>
          <a:solidFill>
            <a:schemeClr val="accent5"/>
          </a:solidFill>
        </p:spPr>
        <p:txBody>
          <a:bodyPr wrap="square" rtlCol="0">
            <a:spAutoFit/>
          </a:bodyPr>
          <a:lstStyle/>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smtClean="0">
                <a:solidFill>
                  <a:schemeClr val="bg1"/>
                </a:solidFill>
              </a:rPr>
              <a:t>Define Kindness as a universal classroom expectation</a:t>
            </a:r>
          </a:p>
          <a:p>
            <a:pPr marL="285750" indent="-285750">
              <a:buFont typeface="Arial" panose="020B0604020202020204" pitchFamily="34" charset="0"/>
              <a:buChar char="•"/>
            </a:pPr>
            <a:r>
              <a:rPr lang="en-US" b="1" dirty="0" smtClean="0">
                <a:solidFill>
                  <a:schemeClr val="bg1"/>
                </a:solidFill>
              </a:rPr>
              <a:t>Link kindness to brain research:  mirror neurons</a:t>
            </a:r>
          </a:p>
          <a:p>
            <a:pPr marL="285750" indent="-285750">
              <a:buFont typeface="Arial" panose="020B0604020202020204" pitchFamily="34" charset="0"/>
              <a:buChar char="•"/>
            </a:pPr>
            <a:r>
              <a:rPr lang="en-US" b="1" dirty="0" smtClean="0">
                <a:solidFill>
                  <a:schemeClr val="bg1"/>
                </a:solidFill>
              </a:rPr>
              <a:t>Use a job list that includes rotating roles for everyone in the class (or a list of acts of kindness that students can sign up for periodically)</a:t>
            </a:r>
          </a:p>
          <a:p>
            <a:pPr marL="285750" indent="-285750">
              <a:buFont typeface="Arial" panose="020B0604020202020204" pitchFamily="34" charset="0"/>
              <a:buChar char="•"/>
            </a:pPr>
            <a:r>
              <a:rPr lang="en-US" b="1" dirty="0" smtClean="0">
                <a:solidFill>
                  <a:schemeClr val="bg1"/>
                </a:solidFill>
              </a:rPr>
              <a:t>Practice giving and receiving complements</a:t>
            </a:r>
          </a:p>
          <a:p>
            <a:pPr marL="285750" indent="-285750">
              <a:buFont typeface="Arial" panose="020B0604020202020204" pitchFamily="34" charset="0"/>
              <a:buChar char="•"/>
            </a:pPr>
            <a:r>
              <a:rPr lang="en-US" b="1" dirty="0" smtClean="0">
                <a:solidFill>
                  <a:schemeClr val="bg1"/>
                </a:solidFill>
              </a:rPr>
              <a:t>Gratitude exercises </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endParaRPr lang="en-US" b="1" dirty="0">
              <a:solidFill>
                <a:schemeClr val="bg1"/>
              </a:solidFill>
            </a:endParaRPr>
          </a:p>
        </p:txBody>
      </p:sp>
    </p:spTree>
    <p:extLst>
      <p:ext uri="{BB962C8B-B14F-4D97-AF65-F5344CB8AC3E}">
        <p14:creationId xmlns:p14="http://schemas.microsoft.com/office/powerpoint/2010/main" val="3040872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Kindness Practices</a:t>
            </a:r>
            <a:endParaRPr lang="en-US" dirty="0"/>
          </a:p>
        </p:txBody>
      </p:sp>
      <p:sp>
        <p:nvSpPr>
          <p:cNvPr id="3" name="TextBox 2"/>
          <p:cNvSpPr txBox="1"/>
          <p:nvPr/>
        </p:nvSpPr>
        <p:spPr>
          <a:xfrm>
            <a:off x="4288155" y="5407263"/>
            <a:ext cx="2865120" cy="954107"/>
          </a:xfrm>
          <a:prstGeom prst="rect">
            <a:avLst/>
          </a:prstGeom>
          <a:noFill/>
        </p:spPr>
        <p:txBody>
          <a:bodyPr wrap="square" rtlCol="0">
            <a:spAutoFit/>
          </a:bodyPr>
          <a:lstStyle/>
          <a:p>
            <a:pPr algn="ctr"/>
            <a:r>
              <a:rPr lang="en-US" sz="2800" dirty="0" smtClean="0">
                <a:solidFill>
                  <a:srgbClr val="FF0000"/>
                </a:solidFill>
                <a:hlinkClick r:id="rId3"/>
              </a:rPr>
              <a:t>Loving Kindness Meditation</a:t>
            </a:r>
            <a:endParaRPr lang="en-US" sz="2800" dirty="0">
              <a:solidFill>
                <a:srgbClr val="FF0000"/>
              </a:solidFill>
            </a:endParaRPr>
          </a:p>
        </p:txBody>
      </p:sp>
      <p:sp>
        <p:nvSpPr>
          <p:cNvPr id="8" name="Heart 7"/>
          <p:cNvSpPr/>
          <p:nvPr/>
        </p:nvSpPr>
        <p:spPr>
          <a:xfrm>
            <a:off x="4531995" y="2572623"/>
            <a:ext cx="2377440" cy="21488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759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506" y="637090"/>
            <a:ext cx="10972800" cy="1261036"/>
          </a:xfrm>
        </p:spPr>
        <p:txBody>
          <a:bodyPr/>
          <a:lstStyle/>
          <a:p>
            <a:r>
              <a:rPr lang="en-US" dirty="0" smtClean="0"/>
              <a:t>Group Sharing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259" y="2103797"/>
            <a:ext cx="2730682" cy="40235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506" y="1580032"/>
            <a:ext cx="3171825" cy="4752975"/>
          </a:xfrm>
          <a:prstGeom prst="rect">
            <a:avLst/>
          </a:prstGeom>
        </p:spPr>
      </p:pic>
      <p:sp>
        <p:nvSpPr>
          <p:cNvPr id="3" name="TextBox 2"/>
          <p:cNvSpPr txBox="1"/>
          <p:nvPr/>
        </p:nvSpPr>
        <p:spPr>
          <a:xfrm>
            <a:off x="8459245" y="928031"/>
            <a:ext cx="3327662" cy="5909310"/>
          </a:xfrm>
          <a:prstGeom prst="rect">
            <a:avLst/>
          </a:prstGeom>
          <a:solidFill>
            <a:schemeClr val="accent5"/>
          </a:solidFill>
        </p:spPr>
        <p:txBody>
          <a:bodyPr wrap="square" rtlCol="0">
            <a:spAutoFit/>
          </a:bodyPr>
          <a:lstStyle/>
          <a:p>
            <a:pPr algn="ctr"/>
            <a:r>
              <a:rPr lang="en-US" b="1" dirty="0" smtClean="0">
                <a:solidFill>
                  <a:schemeClr val="bg1"/>
                </a:solidFill>
              </a:rPr>
              <a:t>Mindfulness Discussion Expectations:</a:t>
            </a:r>
          </a:p>
          <a:p>
            <a:endParaRPr lang="en-US" b="1" dirty="0">
              <a:solidFill>
                <a:schemeClr val="bg1"/>
              </a:solidFill>
            </a:endParaRPr>
          </a:p>
          <a:p>
            <a:pPr marL="342900" indent="-342900">
              <a:buAutoNum type="arabicPeriod"/>
            </a:pPr>
            <a:r>
              <a:rPr lang="en-US" b="1" dirty="0" smtClean="0">
                <a:solidFill>
                  <a:schemeClr val="bg1"/>
                </a:solidFill>
              </a:rPr>
              <a:t>Listen all the way to the end of the question before answering.</a:t>
            </a:r>
          </a:p>
          <a:p>
            <a:pPr marL="342900" indent="-342900">
              <a:buAutoNum type="arabicPeriod"/>
            </a:pPr>
            <a:r>
              <a:rPr lang="en-US" b="1" dirty="0" smtClean="0">
                <a:solidFill>
                  <a:schemeClr val="bg1"/>
                </a:solidFill>
              </a:rPr>
              <a:t>Listen with your whole body without reacting until others finish speaking.</a:t>
            </a:r>
          </a:p>
          <a:p>
            <a:pPr marL="342900" indent="-342900">
              <a:buAutoNum type="arabicPeriod"/>
            </a:pPr>
            <a:r>
              <a:rPr lang="en-US" b="1" dirty="0" smtClean="0">
                <a:solidFill>
                  <a:schemeClr val="bg1"/>
                </a:solidFill>
              </a:rPr>
              <a:t>Pay such close attention to what someone else is saying that you could repeat or explain in to someone else.</a:t>
            </a:r>
          </a:p>
          <a:p>
            <a:pPr marL="342900" indent="-342900">
              <a:buAutoNum type="arabicPeriod"/>
            </a:pPr>
            <a:r>
              <a:rPr lang="en-US" b="1" dirty="0" smtClean="0">
                <a:solidFill>
                  <a:schemeClr val="bg1"/>
                </a:solidFill>
              </a:rPr>
              <a:t>Listen for ideas that are different than your own and ask questions if you don’t understand.</a:t>
            </a:r>
          </a:p>
          <a:p>
            <a:pPr marL="342900" indent="-342900">
              <a:buAutoNum type="arabicPeriod"/>
            </a:pPr>
            <a:r>
              <a:rPr lang="en-US" b="1" dirty="0" smtClean="0">
                <a:solidFill>
                  <a:schemeClr val="bg1"/>
                </a:solidFill>
              </a:rPr>
              <a:t>When you notice you are tuned out, try a mindfulness trick to re-join the conversation.</a:t>
            </a:r>
            <a:endParaRPr lang="en-US" b="1" dirty="0">
              <a:solidFill>
                <a:schemeClr val="bg1"/>
              </a:solidFill>
            </a:endParaRPr>
          </a:p>
        </p:txBody>
      </p:sp>
    </p:spTree>
    <p:extLst>
      <p:ext uri="{BB962C8B-B14F-4D97-AF65-F5344CB8AC3E}">
        <p14:creationId xmlns:p14="http://schemas.microsoft.com/office/powerpoint/2010/main" val="4280761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Games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92538" y="2183461"/>
            <a:ext cx="3479800" cy="3479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869" y="2512470"/>
            <a:ext cx="3762375" cy="28217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0350" y="2397746"/>
            <a:ext cx="4068313" cy="3051235"/>
          </a:xfrm>
          <a:prstGeom prst="rect">
            <a:avLst/>
          </a:prstGeom>
        </p:spPr>
      </p:pic>
    </p:spTree>
    <p:extLst>
      <p:ext uri="{BB962C8B-B14F-4D97-AF65-F5344CB8AC3E}">
        <p14:creationId xmlns:p14="http://schemas.microsoft.com/office/powerpoint/2010/main" val="746153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39478563"/>
              </p:ext>
            </p:extLst>
          </p:nvPr>
        </p:nvGraphicFramePr>
        <p:xfrm>
          <a:off x="674541" y="75737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510882" y="1100416"/>
            <a:ext cx="3083351" cy="1325563"/>
          </a:xfrm>
        </p:spPr>
        <p:txBody>
          <a:bodyPr>
            <a:normAutofit fontScale="90000"/>
          </a:bodyPr>
          <a:lstStyle/>
          <a:p>
            <a:pPr algn="ctr"/>
            <a:r>
              <a:rPr lang="en-US" dirty="0" smtClean="0"/>
              <a:t>Mindfulness and </a:t>
            </a:r>
            <a:r>
              <a:rPr lang="en-US" dirty="0" err="1" smtClean="0"/>
              <a:t>PBiS</a:t>
            </a:r>
            <a:endParaRPr lang="en-US" dirty="0"/>
          </a:p>
        </p:txBody>
      </p:sp>
      <p:sp>
        <p:nvSpPr>
          <p:cNvPr id="5" name="Explosion 1 4"/>
          <p:cNvSpPr/>
          <p:nvPr/>
        </p:nvSpPr>
        <p:spPr>
          <a:xfrm>
            <a:off x="6777870" y="2856322"/>
            <a:ext cx="3223967" cy="3050507"/>
          </a:xfrm>
          <a:prstGeom prst="irregularSeal1">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extBox 1"/>
          <p:cNvSpPr txBox="1"/>
          <p:nvPr/>
        </p:nvSpPr>
        <p:spPr>
          <a:xfrm>
            <a:off x="7373332" y="3736387"/>
            <a:ext cx="2028857" cy="1077218"/>
          </a:xfrm>
          <a:prstGeom prst="rect">
            <a:avLst/>
          </a:prstGeom>
          <a:noFill/>
        </p:spPr>
        <p:txBody>
          <a:bodyPr wrap="square" rtlCol="0">
            <a:spAutoFit/>
          </a:bodyPr>
          <a:lstStyle/>
          <a:p>
            <a:pPr algn="ctr"/>
            <a:r>
              <a:rPr lang="en-US" sz="1600" dirty="0" smtClean="0"/>
              <a:t>Daily mindfulness activities helps bring students back to the previous practices.</a:t>
            </a:r>
            <a:endParaRPr lang="en-US" sz="1600" dirty="0"/>
          </a:p>
        </p:txBody>
      </p:sp>
      <p:sp>
        <p:nvSpPr>
          <p:cNvPr id="6" name="Explosion 1 5"/>
          <p:cNvSpPr/>
          <p:nvPr/>
        </p:nvSpPr>
        <p:spPr>
          <a:xfrm>
            <a:off x="8412896" y="784457"/>
            <a:ext cx="3223967" cy="3050507"/>
          </a:xfrm>
          <a:prstGeom prst="irregularSeal1">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TextBox 6"/>
          <p:cNvSpPr txBox="1"/>
          <p:nvPr/>
        </p:nvSpPr>
        <p:spPr>
          <a:xfrm>
            <a:off x="8966200" y="1690688"/>
            <a:ext cx="2028857" cy="1323439"/>
          </a:xfrm>
          <a:prstGeom prst="rect">
            <a:avLst/>
          </a:prstGeom>
          <a:noFill/>
        </p:spPr>
        <p:txBody>
          <a:bodyPr wrap="square" rtlCol="0">
            <a:spAutoFit/>
          </a:bodyPr>
          <a:lstStyle/>
          <a:p>
            <a:pPr algn="ctr"/>
            <a:r>
              <a:rPr lang="en-US" sz="1600" dirty="0" smtClean="0"/>
              <a:t>Mindfulness research has shown greater improvements in outcome measures at follow up.</a:t>
            </a:r>
            <a:endParaRPr lang="en-US" sz="1600" dirty="0"/>
          </a:p>
        </p:txBody>
      </p:sp>
      <p:sp>
        <p:nvSpPr>
          <p:cNvPr id="9" name="TextBox 8"/>
          <p:cNvSpPr txBox="1"/>
          <p:nvPr/>
        </p:nvSpPr>
        <p:spPr>
          <a:xfrm>
            <a:off x="9624767" y="6176040"/>
            <a:ext cx="2300140" cy="369332"/>
          </a:xfrm>
          <a:prstGeom prst="rect">
            <a:avLst/>
          </a:prstGeom>
          <a:noFill/>
        </p:spPr>
        <p:txBody>
          <a:bodyPr wrap="square" rtlCol="0">
            <a:spAutoFit/>
          </a:bodyPr>
          <a:lstStyle/>
          <a:p>
            <a:r>
              <a:rPr lang="en-US" dirty="0" smtClean="0"/>
              <a:t>Holland &amp; Larkin, 2014</a:t>
            </a:r>
            <a:endParaRPr lang="en-US" dirty="0"/>
          </a:p>
        </p:txBody>
      </p:sp>
    </p:spTree>
    <p:extLst>
      <p:ext uri="{BB962C8B-B14F-4D97-AF65-F5344CB8AC3E}">
        <p14:creationId xmlns:p14="http://schemas.microsoft.com/office/powerpoint/2010/main" val="2858169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54506956"/>
              </p:ext>
            </p:extLst>
          </p:nvPr>
        </p:nvGraphicFramePr>
        <p:xfrm>
          <a:off x="1947553" y="201887"/>
          <a:ext cx="8538359" cy="6447379"/>
        </p:xfrm>
        <a:graphic>
          <a:graphicData uri="http://schemas.openxmlformats.org/drawingml/2006/table">
            <a:tbl>
              <a:tblPr firstRow="1" bandRow="1">
                <a:tableStyleId>{5940675A-B579-460E-94D1-54222C63F5DA}</a:tableStyleId>
              </a:tblPr>
              <a:tblGrid>
                <a:gridCol w="3159059">
                  <a:extLst>
                    <a:ext uri="{9D8B030D-6E8A-4147-A177-3AD203B41FA5}">
                      <a16:colId xmlns="" xmlns:a16="http://schemas.microsoft.com/office/drawing/2014/main" val="20000"/>
                    </a:ext>
                  </a:extLst>
                </a:gridCol>
                <a:gridCol w="5379300">
                  <a:extLst>
                    <a:ext uri="{9D8B030D-6E8A-4147-A177-3AD203B41FA5}">
                      <a16:colId xmlns="" xmlns:a16="http://schemas.microsoft.com/office/drawing/2014/main" val="20001"/>
                    </a:ext>
                  </a:extLst>
                </a:gridCol>
              </a:tblGrid>
              <a:tr h="989994">
                <a:tc>
                  <a:txBody>
                    <a:bodyPr/>
                    <a:lstStyle/>
                    <a:p>
                      <a:pPr algn="ctr"/>
                      <a:r>
                        <a:rPr lang="en-US" sz="2400" dirty="0" smtClean="0"/>
                        <a:t>Expectation</a:t>
                      </a:r>
                      <a:endParaRPr lang="en-US" sz="2400" dirty="0"/>
                    </a:p>
                  </a:txBody>
                  <a:tcPr anchor="ctr">
                    <a:solidFill>
                      <a:srgbClr val="D0D8E8"/>
                    </a:solidFill>
                  </a:tcPr>
                </a:tc>
                <a:tc>
                  <a:txBody>
                    <a:bodyPr/>
                    <a:lstStyle/>
                    <a:p>
                      <a:pPr algn="ctr"/>
                      <a:r>
                        <a:rPr lang="en-US" sz="2400" dirty="0" smtClean="0"/>
                        <a:t>Mindfulness Skill</a:t>
                      </a:r>
                      <a:endParaRPr lang="en-US" sz="2400" dirty="0"/>
                    </a:p>
                  </a:txBody>
                  <a:tcPr>
                    <a:solidFill>
                      <a:srgbClr val="D0D8E8"/>
                    </a:solidFill>
                  </a:tcPr>
                </a:tc>
                <a:extLst>
                  <a:ext uri="{0D108BD9-81ED-4DB2-BD59-A6C34878D82A}">
                    <a16:rowId xmlns="" xmlns:a16="http://schemas.microsoft.com/office/drawing/2014/main" val="10000"/>
                  </a:ext>
                </a:extLst>
              </a:tr>
              <a:tr h="462503">
                <a:tc rowSpan="2">
                  <a:txBody>
                    <a:bodyPr/>
                    <a:lstStyle/>
                    <a:p>
                      <a:pPr algn="ctr"/>
                      <a:r>
                        <a:rPr lang="en-US" sz="1800" dirty="0" smtClean="0"/>
                        <a:t>Be Safe</a:t>
                      </a:r>
                      <a:endParaRPr lang="en-US" sz="1800" dirty="0"/>
                    </a:p>
                  </a:txBody>
                  <a:tcPr anchor="ctr"/>
                </a:tc>
                <a:tc>
                  <a:txBody>
                    <a:bodyPr/>
                    <a:lstStyle/>
                    <a:p>
                      <a:r>
                        <a:rPr lang="en-US" sz="1800" dirty="0" smtClean="0"/>
                        <a:t>I use</a:t>
                      </a:r>
                      <a:r>
                        <a:rPr lang="en-US" sz="1800" baseline="0" dirty="0" smtClean="0"/>
                        <a:t> 4x4 breathing when I sense strong emotions</a:t>
                      </a:r>
                      <a:endParaRPr lang="en-US" sz="1800" dirty="0"/>
                    </a:p>
                  </a:txBody>
                  <a:tcPr/>
                </a:tc>
                <a:extLst>
                  <a:ext uri="{0D108BD9-81ED-4DB2-BD59-A6C34878D82A}">
                    <a16:rowId xmlns="" xmlns:a16="http://schemas.microsoft.com/office/drawing/2014/main" val="10001"/>
                  </a:ext>
                </a:extLst>
              </a:tr>
              <a:tr h="650095">
                <a:tc vMerge="1">
                  <a:txBody>
                    <a:bodyPr/>
                    <a:lstStyle/>
                    <a:p>
                      <a:endParaRPr lang="en-US" dirty="0"/>
                    </a:p>
                  </a:txBody>
                  <a:tcPr/>
                </a:tc>
                <a:tc>
                  <a:txBody>
                    <a:bodyPr/>
                    <a:lstStyle/>
                    <a:p>
                      <a:r>
                        <a:rPr lang="en-US" sz="1800" dirty="0" smtClean="0"/>
                        <a:t>I</a:t>
                      </a:r>
                      <a:r>
                        <a:rPr lang="en-US" sz="1800" baseline="0" dirty="0" smtClean="0"/>
                        <a:t> label the size of the problem before I act</a:t>
                      </a:r>
                      <a:endParaRPr lang="en-US" sz="1800" dirty="0"/>
                    </a:p>
                  </a:txBody>
                  <a:tcPr/>
                </a:tc>
                <a:extLst>
                  <a:ext uri="{0D108BD9-81ED-4DB2-BD59-A6C34878D82A}">
                    <a16:rowId xmlns="" xmlns:a16="http://schemas.microsoft.com/office/drawing/2014/main" val="10002"/>
                  </a:ext>
                </a:extLst>
              </a:tr>
              <a:tr h="734512">
                <a:tc rowSpan="4">
                  <a:txBody>
                    <a:bodyPr/>
                    <a:lstStyle/>
                    <a:p>
                      <a:pPr algn="ctr"/>
                      <a:r>
                        <a:rPr lang="en-US" sz="1800" dirty="0" smtClean="0"/>
                        <a:t>Be Respectful</a:t>
                      </a:r>
                      <a:endParaRPr lang="en-US" sz="1800" dirty="0"/>
                    </a:p>
                  </a:txBody>
                  <a:tcPr anchor="ctr"/>
                </a:tc>
                <a:tc>
                  <a:txBody>
                    <a:bodyPr/>
                    <a:lstStyle/>
                    <a:p>
                      <a:r>
                        <a:rPr lang="en-US" sz="1800" dirty="0" smtClean="0"/>
                        <a:t>I listen</a:t>
                      </a:r>
                      <a:r>
                        <a:rPr lang="en-US" sz="1800" baseline="0" dirty="0" smtClean="0"/>
                        <a:t> to others before I react or respond</a:t>
                      </a:r>
                      <a:endParaRPr lang="en-US" sz="1800" dirty="0"/>
                    </a:p>
                  </a:txBody>
                  <a:tcPr/>
                </a:tc>
                <a:extLst>
                  <a:ext uri="{0D108BD9-81ED-4DB2-BD59-A6C34878D82A}">
                    <a16:rowId xmlns="" xmlns:a16="http://schemas.microsoft.com/office/drawing/2014/main" val="10003"/>
                  </a:ext>
                </a:extLst>
              </a:tr>
              <a:tr h="594039">
                <a:tc vMerge="1">
                  <a:txBody>
                    <a:bodyPr/>
                    <a:lstStyle/>
                    <a:p>
                      <a:endParaRPr lang="en-US" dirty="0"/>
                    </a:p>
                  </a:txBody>
                  <a:tcPr/>
                </a:tc>
                <a:tc>
                  <a:txBody>
                    <a:bodyPr/>
                    <a:lstStyle/>
                    <a:p>
                      <a:r>
                        <a:rPr lang="en-US" sz="1800" baseline="0" dirty="0" smtClean="0"/>
                        <a:t>I find multiple ways to solve a problem</a:t>
                      </a:r>
                    </a:p>
                  </a:txBody>
                  <a:tcPr/>
                </a:tc>
                <a:extLst>
                  <a:ext uri="{0D108BD9-81ED-4DB2-BD59-A6C34878D82A}">
                    <a16:rowId xmlns="" xmlns:a16="http://schemas.microsoft.com/office/drawing/2014/main" val="10004"/>
                  </a:ext>
                </a:extLst>
              </a:tr>
              <a:tr h="594039">
                <a:tc vMerge="1">
                  <a:txBody>
                    <a:bodyPr/>
                    <a:lstStyle/>
                    <a:p>
                      <a:pPr algn="ctr"/>
                      <a:endParaRPr lang="en-US" sz="2000" dirty="0"/>
                    </a:p>
                  </a:txBody>
                  <a:tcPr anchor="ctr"/>
                </a:tc>
                <a:tc>
                  <a:txBody>
                    <a:bodyPr/>
                    <a:lstStyle/>
                    <a:p>
                      <a:r>
                        <a:rPr lang="en-US" sz="1800" baseline="0" dirty="0" smtClean="0"/>
                        <a:t>I look for ways to demonstrate kindness</a:t>
                      </a:r>
                    </a:p>
                  </a:txBody>
                  <a:tcPr/>
                </a:tc>
                <a:extLst>
                  <a:ext uri="{0D108BD9-81ED-4DB2-BD59-A6C34878D82A}">
                    <a16:rowId xmlns="" xmlns:a16="http://schemas.microsoft.com/office/drawing/2014/main" val="10007"/>
                  </a:ext>
                </a:extLst>
              </a:tr>
              <a:tr h="594039">
                <a:tc vMerge="1">
                  <a:txBody>
                    <a:bodyPr/>
                    <a:lstStyle/>
                    <a:p>
                      <a:pPr algn="ctr"/>
                      <a:endParaRPr lang="en-US" sz="1800" dirty="0"/>
                    </a:p>
                  </a:txBody>
                  <a:tcPr anchor="ctr"/>
                </a:tc>
                <a:tc>
                  <a:txBody>
                    <a:bodyPr/>
                    <a:lstStyle/>
                    <a:p>
                      <a:r>
                        <a:rPr lang="en-US" sz="1800" baseline="0" dirty="0" smtClean="0"/>
                        <a:t>I care about how others feel and think</a:t>
                      </a:r>
                    </a:p>
                  </a:txBody>
                  <a:tcPr/>
                </a:tc>
                <a:extLst>
                  <a:ext uri="{0D108BD9-81ED-4DB2-BD59-A6C34878D82A}">
                    <a16:rowId xmlns="" xmlns:a16="http://schemas.microsoft.com/office/drawing/2014/main" val="10008"/>
                  </a:ext>
                </a:extLst>
              </a:tr>
              <a:tr h="594039">
                <a:tc rowSpan="3">
                  <a:txBody>
                    <a:bodyPr/>
                    <a:lstStyle/>
                    <a:p>
                      <a:pPr algn="ctr"/>
                      <a:r>
                        <a:rPr lang="en-US" sz="1800" dirty="0" smtClean="0"/>
                        <a:t>Be Responsible</a:t>
                      </a:r>
                      <a:endParaRPr lang="en-US" sz="1800" dirty="0"/>
                    </a:p>
                  </a:txBody>
                  <a:tcPr anchor="ctr"/>
                </a:tc>
                <a:tc>
                  <a:txBody>
                    <a:bodyPr/>
                    <a:lstStyle/>
                    <a:p>
                      <a:r>
                        <a:rPr lang="en-US" sz="1800" baseline="0" dirty="0" smtClean="0"/>
                        <a:t>I observe my thoughts and emotions when I am learning</a:t>
                      </a:r>
                    </a:p>
                  </a:txBody>
                  <a:tcPr/>
                </a:tc>
                <a:extLst>
                  <a:ext uri="{0D108BD9-81ED-4DB2-BD59-A6C34878D82A}">
                    <a16:rowId xmlns="" xmlns:a16="http://schemas.microsoft.com/office/drawing/2014/main" val="10005"/>
                  </a:ext>
                </a:extLst>
              </a:tr>
              <a:tr h="594039">
                <a:tc vMerge="1">
                  <a:txBody>
                    <a:bodyPr/>
                    <a:lstStyle/>
                    <a:p>
                      <a:pPr algn="ctr"/>
                      <a:endParaRPr lang="en-US" sz="2000" dirty="0"/>
                    </a:p>
                  </a:txBody>
                  <a:tcPr anchor="ctr"/>
                </a:tc>
                <a:tc>
                  <a:txBody>
                    <a:bodyPr/>
                    <a:lstStyle/>
                    <a:p>
                      <a:r>
                        <a:rPr lang="en-US" sz="1800" baseline="0" dirty="0" smtClean="0"/>
                        <a:t>I learn from my mistakes</a:t>
                      </a:r>
                    </a:p>
                  </a:txBody>
                  <a:tcPr/>
                </a:tc>
                <a:extLst>
                  <a:ext uri="{0D108BD9-81ED-4DB2-BD59-A6C34878D82A}">
                    <a16:rowId xmlns="" xmlns:a16="http://schemas.microsoft.com/office/drawing/2014/main" val="10006"/>
                  </a:ext>
                </a:extLst>
              </a:tr>
              <a:tr h="594039">
                <a:tc vMerge="1">
                  <a:txBody>
                    <a:bodyPr/>
                    <a:lstStyle/>
                    <a:p>
                      <a:pPr algn="ctr"/>
                      <a:endParaRPr lang="en-US" sz="1800" dirty="0"/>
                    </a:p>
                  </a:txBody>
                  <a:tcPr anchor="ctr"/>
                </a:tc>
                <a:tc>
                  <a:txBody>
                    <a:bodyPr/>
                    <a:lstStyle/>
                    <a:p>
                      <a:r>
                        <a:rPr lang="en-US" sz="1800" baseline="0" dirty="0" smtClean="0"/>
                        <a:t>I use my tools to stay tuned-in during class</a:t>
                      </a:r>
                    </a:p>
                  </a:txBody>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230544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aphicFrame>
        <p:nvGraphicFramePr>
          <p:cNvPr id="369" name="Shape 369"/>
          <p:cNvGraphicFramePr/>
          <p:nvPr>
            <p:extLst>
              <p:ext uri="{D42A27DB-BD31-4B8C-83A1-F6EECF244321}">
                <p14:modId xmlns:p14="http://schemas.microsoft.com/office/powerpoint/2010/main" val="2525736383"/>
              </p:ext>
            </p:extLst>
          </p:nvPr>
        </p:nvGraphicFramePr>
        <p:xfrm>
          <a:off x="1579606" y="1000019"/>
          <a:ext cx="9121346" cy="5752864"/>
        </p:xfrm>
        <a:graphic>
          <a:graphicData uri="http://schemas.openxmlformats.org/drawingml/2006/table">
            <a:tbl>
              <a:tblPr>
                <a:noFill/>
              </a:tblPr>
              <a:tblGrid>
                <a:gridCol w="1810868">
                  <a:extLst>
                    <a:ext uri="{9D8B030D-6E8A-4147-A177-3AD203B41FA5}">
                      <a16:colId xmlns="" xmlns:a16="http://schemas.microsoft.com/office/drawing/2014/main" val="20000"/>
                    </a:ext>
                  </a:extLst>
                </a:gridCol>
                <a:gridCol w="1408432">
                  <a:extLst>
                    <a:ext uri="{9D8B030D-6E8A-4147-A177-3AD203B41FA5}">
                      <a16:colId xmlns="" xmlns:a16="http://schemas.microsoft.com/office/drawing/2014/main" val="20001"/>
                    </a:ext>
                  </a:extLst>
                </a:gridCol>
                <a:gridCol w="1408432">
                  <a:extLst>
                    <a:ext uri="{9D8B030D-6E8A-4147-A177-3AD203B41FA5}">
                      <a16:colId xmlns="" xmlns:a16="http://schemas.microsoft.com/office/drawing/2014/main" val="20002"/>
                    </a:ext>
                  </a:extLst>
                </a:gridCol>
                <a:gridCol w="1542578">
                  <a:extLst>
                    <a:ext uri="{9D8B030D-6E8A-4147-A177-3AD203B41FA5}">
                      <a16:colId xmlns="" xmlns:a16="http://schemas.microsoft.com/office/drawing/2014/main" val="20003"/>
                    </a:ext>
                  </a:extLst>
                </a:gridCol>
                <a:gridCol w="1475518">
                  <a:extLst>
                    <a:ext uri="{9D8B030D-6E8A-4147-A177-3AD203B41FA5}">
                      <a16:colId xmlns="" xmlns:a16="http://schemas.microsoft.com/office/drawing/2014/main" val="20004"/>
                    </a:ext>
                  </a:extLst>
                </a:gridCol>
                <a:gridCol w="1475518">
                  <a:extLst>
                    <a:ext uri="{9D8B030D-6E8A-4147-A177-3AD203B41FA5}">
                      <a16:colId xmlns="" xmlns:a16="http://schemas.microsoft.com/office/drawing/2014/main" val="20005"/>
                    </a:ext>
                  </a:extLst>
                </a:gridCol>
              </a:tblGrid>
              <a:tr h="542530">
                <a:tc rowSpan="2">
                  <a:txBody>
                    <a:bodyPr/>
                    <a:lstStyle/>
                    <a:p>
                      <a:pPr marL="0" marR="0" lvl="0" indent="0" algn="ctr" rtl="0">
                        <a:lnSpc>
                          <a:spcPct val="100000"/>
                        </a:lnSpc>
                        <a:spcBef>
                          <a:spcPts val="400"/>
                        </a:spcBef>
                        <a:spcAft>
                          <a:spcPts val="0"/>
                        </a:spcAft>
                        <a:buClr>
                          <a:schemeClr val="dk1"/>
                        </a:buClr>
                        <a:buSzPct val="25000"/>
                        <a:buFont typeface="Noto Sans Symbols"/>
                        <a:buNone/>
                      </a:pPr>
                      <a:r>
                        <a:rPr lang="en-US" sz="2000" b="1" i="0" u="none" strike="noStrike" cap="none" dirty="0" smtClean="0">
                          <a:solidFill>
                            <a:srgbClr val="1D2A53"/>
                          </a:solidFill>
                          <a:latin typeface="Calibri"/>
                          <a:ea typeface="Calibri"/>
                          <a:cs typeface="Calibri"/>
                          <a:sym typeface="Calibri"/>
                        </a:rPr>
                        <a:t>School-wide</a:t>
                      </a:r>
                      <a:endParaRPr sz="2000" b="1" i="0" u="none" strike="noStrike" cap="none" dirty="0">
                        <a:solidFill>
                          <a:srgbClr val="1D2A53"/>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ct val="25000"/>
                        <a:buFont typeface="Noto Sans Symbols"/>
                        <a:buNone/>
                      </a:pPr>
                      <a:r>
                        <a:rPr lang="en-US" sz="2000" b="1" i="0" u="none" strike="noStrike" cap="none" dirty="0">
                          <a:solidFill>
                            <a:srgbClr val="1D2A53"/>
                          </a:solidFill>
                          <a:latin typeface="Calibri"/>
                          <a:ea typeface="Calibri"/>
                          <a:cs typeface="Calibri"/>
                          <a:sym typeface="Calibri"/>
                        </a:rPr>
                        <a:t>Expectations</a:t>
                      </a:r>
                    </a:p>
                  </a:txBody>
                  <a:tcPr marL="91450" marR="91450" marT="45725" marB="45725" anchor="ctr" anchorCtr="1">
                    <a:lnL w="9525" cap="flat" cmpd="sng">
                      <a:solidFill>
                        <a:srgbClr val="000000">
                          <a:alpha val="0"/>
                        </a:srgbClr>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tcPr>
                </a:tc>
                <a:tc rowSpan="2">
                  <a:txBody>
                    <a:bodyPr/>
                    <a:lstStyle/>
                    <a:p>
                      <a:pPr marL="0" marR="0" lvl="0" indent="0" algn="ctr" rtl="0">
                        <a:lnSpc>
                          <a:spcPct val="100000"/>
                        </a:lnSpc>
                        <a:spcBef>
                          <a:spcPts val="0"/>
                        </a:spcBef>
                        <a:spcAft>
                          <a:spcPts val="0"/>
                        </a:spcAft>
                        <a:buClr>
                          <a:schemeClr val="dk1"/>
                        </a:buClr>
                        <a:buSzPct val="25000"/>
                        <a:buFont typeface="Noto Sans Symbols"/>
                        <a:buNone/>
                      </a:pPr>
                      <a:r>
                        <a:rPr lang="en-US" sz="1600" b="1" i="0" u="none" strike="noStrike" cap="none" dirty="0" smtClean="0">
                          <a:solidFill>
                            <a:srgbClr val="1D2A53"/>
                          </a:solidFill>
                          <a:latin typeface="Calibri"/>
                          <a:ea typeface="Calibri"/>
                          <a:cs typeface="Calibri"/>
                          <a:sym typeface="Calibri"/>
                        </a:rPr>
                        <a:t>Classroom Rules</a:t>
                      </a:r>
                      <a:endParaRPr lang="en-US" sz="1600" b="1" i="0" u="none" strike="noStrike" cap="none" dirty="0">
                        <a:solidFill>
                          <a:srgbClr val="1D2A53"/>
                        </a:solidFill>
                        <a:latin typeface="Calibri"/>
                        <a:ea typeface="Calibri"/>
                        <a:cs typeface="Calibri"/>
                        <a:sym typeface="Calibri"/>
                      </a:endParaRPr>
                    </a:p>
                  </a:txBody>
                  <a:tcPr marL="91450" marR="91450" marT="45725" marB="45725" anchor="ctr" anchorCtr="1">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D3DAF0"/>
                    </a:solidFill>
                  </a:tcPr>
                </a:tc>
                <a:tc gridSpan="4">
                  <a:txBody>
                    <a:bodyPr/>
                    <a:lstStyle/>
                    <a:p>
                      <a:pPr marL="0" marR="0" lvl="0" indent="0" algn="ctr" rtl="0">
                        <a:lnSpc>
                          <a:spcPct val="100000"/>
                        </a:lnSpc>
                        <a:spcBef>
                          <a:spcPts val="0"/>
                        </a:spcBef>
                        <a:spcAft>
                          <a:spcPts val="0"/>
                        </a:spcAft>
                        <a:buClr>
                          <a:schemeClr val="dk1"/>
                        </a:buClr>
                        <a:buSzPct val="25000"/>
                        <a:buFont typeface="Noto Sans Symbols"/>
                        <a:buNone/>
                      </a:pPr>
                      <a:r>
                        <a:rPr lang="en-US" sz="1600" b="1" i="0" u="none" strike="noStrike" cap="none" dirty="0" smtClean="0">
                          <a:solidFill>
                            <a:srgbClr val="1D2A53"/>
                          </a:solidFill>
                          <a:latin typeface="Calibri"/>
                          <a:ea typeface="Calibri"/>
                          <a:cs typeface="Calibri"/>
                          <a:sym typeface="Calibri"/>
                        </a:rPr>
                        <a:t>Classroom Routines/Procedures,</a:t>
                      </a:r>
                      <a:r>
                        <a:rPr lang="en-US" sz="1600" b="1" i="0" u="none" strike="noStrike" cap="none" baseline="0" dirty="0" smtClean="0">
                          <a:solidFill>
                            <a:srgbClr val="1D2A53"/>
                          </a:solidFill>
                          <a:latin typeface="Calibri"/>
                          <a:ea typeface="Calibri"/>
                          <a:cs typeface="Calibri"/>
                          <a:sym typeface="Calibri"/>
                        </a:rPr>
                        <a:t> Socio Emotional Skills</a:t>
                      </a:r>
                      <a:endParaRPr lang="en-US" sz="1600" b="1" i="0" u="none" strike="noStrike" cap="none" dirty="0">
                        <a:solidFill>
                          <a:srgbClr val="1D2A53"/>
                        </a:solidFill>
                        <a:latin typeface="Calibri"/>
                        <a:ea typeface="Calibri"/>
                        <a:cs typeface="Calibri"/>
                        <a:sym typeface="Calibri"/>
                      </a:endParaRPr>
                    </a:p>
                  </a:txBody>
                  <a:tcPr marL="91450" marR="91450" marT="45725" marB="45725" anchor="ctr" anchorCtr="1">
                    <a:lnL w="12700" cap="flat" cmpd="sng">
                      <a:solidFill>
                        <a:schemeClr val="dk1"/>
                      </a:solidFill>
                      <a:prstDash val="solid"/>
                      <a:round/>
                      <a:headEnd type="none" w="med" len="med"/>
                      <a:tailEnd type="none" w="med" len="med"/>
                    </a:lnL>
                    <a:lnR w="28575" cap="flat" cmpd="sng" algn="ctr">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D3DAF0"/>
                    </a:solidFill>
                  </a:tcPr>
                </a:tc>
                <a:tc hMerge="1">
                  <a:txBody>
                    <a:bodyPr/>
                    <a:lstStyle/>
                    <a:p>
                      <a:pPr marL="0" marR="0" lvl="0" indent="0" algn="ctr" rtl="0">
                        <a:lnSpc>
                          <a:spcPct val="100000"/>
                        </a:lnSpc>
                        <a:spcBef>
                          <a:spcPts val="0"/>
                        </a:spcBef>
                        <a:spcAft>
                          <a:spcPts val="0"/>
                        </a:spcAft>
                        <a:buClr>
                          <a:schemeClr val="dk1"/>
                        </a:buClr>
                        <a:buSzPct val="25000"/>
                        <a:buFont typeface="Noto Sans Symbols"/>
                        <a:buNone/>
                      </a:pPr>
                      <a:endParaRPr lang="en-US" sz="1600" b="1" i="0" u="none" strike="noStrike" cap="none" dirty="0">
                        <a:solidFill>
                          <a:srgbClr val="1D2A53"/>
                        </a:solidFill>
                        <a:latin typeface="Calibri"/>
                        <a:ea typeface="Calibri"/>
                        <a:cs typeface="Calibri"/>
                        <a:sym typeface="Calibri"/>
                      </a:endParaRPr>
                    </a:p>
                  </a:txBody>
                  <a:tcPr marL="91450" marR="91450" marT="45725" marB="45725" anchor="ctr" anchorCtr="1">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D3DAF0"/>
                    </a:solidFill>
                  </a:tcPr>
                </a:tc>
                <a:tc hMerge="1">
                  <a:txBody>
                    <a:bodyPr/>
                    <a:lstStyle/>
                    <a:p>
                      <a:pPr marL="0" marR="0" lvl="0" indent="0" algn="ctr" rtl="0">
                        <a:lnSpc>
                          <a:spcPct val="100000"/>
                        </a:lnSpc>
                        <a:spcBef>
                          <a:spcPts val="0"/>
                        </a:spcBef>
                        <a:spcAft>
                          <a:spcPts val="0"/>
                        </a:spcAft>
                        <a:buClr>
                          <a:schemeClr val="dk1"/>
                        </a:buClr>
                        <a:buSzPct val="25000"/>
                        <a:buFont typeface="Noto Sans Symbols"/>
                        <a:buNone/>
                      </a:pPr>
                      <a:endParaRPr lang="en-US" sz="1600" b="1" i="0" u="none" strike="noStrike" cap="none" dirty="0">
                        <a:solidFill>
                          <a:srgbClr val="1D2A53"/>
                        </a:solidFill>
                        <a:latin typeface="Calibri"/>
                        <a:ea typeface="Calibri"/>
                        <a:cs typeface="Calibri"/>
                        <a:sym typeface="Calibri"/>
                      </a:endParaRPr>
                    </a:p>
                  </a:txBody>
                  <a:tcPr marL="91450" marR="91450" marT="45725" marB="45725" anchor="ctr" anchorCtr="1">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D3DAF0"/>
                    </a:solidFill>
                  </a:tcPr>
                </a:tc>
                <a:tc hMerge="1">
                  <a:txBody>
                    <a:bodyPr/>
                    <a:lstStyle/>
                    <a:p>
                      <a:pPr marL="0" marR="0" lvl="0" indent="0" algn="ctr" rtl="0">
                        <a:lnSpc>
                          <a:spcPct val="100000"/>
                        </a:lnSpc>
                        <a:spcBef>
                          <a:spcPts val="0"/>
                        </a:spcBef>
                        <a:spcAft>
                          <a:spcPts val="0"/>
                        </a:spcAft>
                        <a:buClr>
                          <a:schemeClr val="dk1"/>
                        </a:buClr>
                        <a:buSzPct val="25000"/>
                        <a:buFont typeface="Noto Sans Symbols"/>
                        <a:buNone/>
                      </a:pPr>
                      <a:endParaRPr lang="en-US" sz="1600" b="1" i="0" u="none" strike="noStrike" cap="none" dirty="0">
                        <a:solidFill>
                          <a:srgbClr val="1D2A53"/>
                        </a:solidFill>
                        <a:latin typeface="Calibri"/>
                        <a:ea typeface="Calibri"/>
                        <a:cs typeface="Calibri"/>
                        <a:sym typeface="Calibri"/>
                      </a:endParaRPr>
                    </a:p>
                  </a:txBody>
                  <a:tcPr marL="91450" marR="91450" marT="45725" marB="45725" anchor="ctr" anchorCtr="1">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D3DAF0"/>
                    </a:solidFill>
                  </a:tcPr>
                </a:tc>
                <a:extLst>
                  <a:ext uri="{0D108BD9-81ED-4DB2-BD59-A6C34878D82A}">
                    <a16:rowId xmlns="" xmlns:a16="http://schemas.microsoft.com/office/drawing/2014/main" val="10000"/>
                  </a:ext>
                </a:extLst>
              </a:tr>
              <a:tr h="788934">
                <a:tc vMerge="1">
                  <a:txBody>
                    <a:bodyPr/>
                    <a:lstStyle/>
                    <a:p>
                      <a:endParaRPr lang="en-US"/>
                    </a:p>
                  </a:txBody>
                  <a:tcPr/>
                </a:tc>
                <a:tc vMerge="1">
                  <a:txBody>
                    <a:bodyPr/>
                    <a:lstStyle/>
                    <a:p>
                      <a:pPr marL="0" marR="0" lvl="0" indent="0" algn="ctr" rtl="0">
                        <a:lnSpc>
                          <a:spcPct val="100000"/>
                        </a:lnSpc>
                        <a:spcBef>
                          <a:spcPts val="0"/>
                        </a:spcBef>
                        <a:spcAft>
                          <a:spcPts val="0"/>
                        </a:spcAft>
                        <a:buClr>
                          <a:schemeClr val="dk1"/>
                        </a:buClr>
                        <a:buSzPct val="25000"/>
                        <a:buFont typeface="Noto Sans Symbols"/>
                        <a:buNone/>
                      </a:pPr>
                      <a:endParaRPr lang="en-US" sz="1600" b="1" i="0" u="none" strike="noStrike" cap="none" dirty="0">
                        <a:solidFill>
                          <a:srgbClr val="1D2A53"/>
                        </a:solidFill>
                        <a:latin typeface="Calibri"/>
                        <a:ea typeface="Calibri"/>
                        <a:cs typeface="Calibri"/>
                        <a:sym typeface="Calibri"/>
                      </a:endParaRPr>
                    </a:p>
                  </a:txBody>
                  <a:tcPr marL="91450" marR="91450" marT="45725" marB="45725" anchor="ctr" anchorCtr="1">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3DAF0"/>
                    </a:solidFill>
                  </a:tcPr>
                </a:tc>
                <a:tc>
                  <a:txBody>
                    <a:bodyPr/>
                    <a:lstStyle/>
                    <a:p>
                      <a:pPr marL="0" marR="0" lvl="0" indent="0" algn="ctr" rtl="0">
                        <a:lnSpc>
                          <a:spcPct val="100000"/>
                        </a:lnSpc>
                        <a:spcBef>
                          <a:spcPts val="0"/>
                        </a:spcBef>
                        <a:spcAft>
                          <a:spcPts val="0"/>
                        </a:spcAft>
                        <a:buClr>
                          <a:schemeClr val="dk1"/>
                        </a:buClr>
                        <a:buSzPct val="25000"/>
                        <a:buFont typeface="Noto Sans Symbols"/>
                        <a:buNone/>
                      </a:pPr>
                      <a:r>
                        <a:rPr lang="en-US" sz="1600" b="1" i="0" u="none" strike="noStrike" cap="none" dirty="0" smtClean="0">
                          <a:solidFill>
                            <a:srgbClr val="1D2A53"/>
                          </a:solidFill>
                          <a:latin typeface="Calibri"/>
                          <a:ea typeface="Calibri"/>
                          <a:cs typeface="Calibri"/>
                          <a:sym typeface="Calibri"/>
                        </a:rPr>
                        <a:t>Entering Classroom</a:t>
                      </a:r>
                      <a:endParaRPr lang="en-US" sz="1600" b="1" i="0" u="none" strike="noStrike" cap="none" dirty="0">
                        <a:solidFill>
                          <a:srgbClr val="1D2A53"/>
                        </a:solidFill>
                        <a:latin typeface="Calibri"/>
                        <a:ea typeface="Calibri"/>
                        <a:cs typeface="Calibri"/>
                        <a:sym typeface="Calibri"/>
                      </a:endParaRPr>
                    </a:p>
                  </a:txBody>
                  <a:tcPr marL="91450" marR="91450" marT="45725" marB="45725" anchor="ctr" anchorCtr="1">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3DAF0"/>
                    </a:solidFill>
                  </a:tcPr>
                </a:tc>
                <a:tc>
                  <a:txBody>
                    <a:bodyPr/>
                    <a:lstStyle/>
                    <a:p>
                      <a:pPr marL="0" marR="0" lvl="0" indent="0" algn="ctr" rtl="0">
                        <a:lnSpc>
                          <a:spcPct val="100000"/>
                        </a:lnSpc>
                        <a:spcBef>
                          <a:spcPts val="0"/>
                        </a:spcBef>
                        <a:spcAft>
                          <a:spcPts val="0"/>
                        </a:spcAft>
                        <a:buClr>
                          <a:schemeClr val="dk1"/>
                        </a:buClr>
                        <a:buSzPct val="25000"/>
                        <a:buFont typeface="Noto Sans Symbols"/>
                        <a:buNone/>
                      </a:pPr>
                      <a:r>
                        <a:rPr lang="en-US" sz="1600" b="1" i="0" u="none" strike="noStrike" cap="none" dirty="0" smtClean="0">
                          <a:solidFill>
                            <a:srgbClr val="1D2A53"/>
                          </a:solidFill>
                          <a:latin typeface="Calibri"/>
                          <a:ea typeface="Calibri"/>
                          <a:cs typeface="Calibri"/>
                          <a:sym typeface="Calibri"/>
                        </a:rPr>
                        <a:t>Resolving</a:t>
                      </a:r>
                      <a:r>
                        <a:rPr lang="en-US" sz="1600" b="1" i="0" u="none" strike="noStrike" cap="none" baseline="0" dirty="0" smtClean="0">
                          <a:solidFill>
                            <a:srgbClr val="1D2A53"/>
                          </a:solidFill>
                          <a:latin typeface="Calibri"/>
                          <a:ea typeface="Calibri"/>
                          <a:cs typeface="Calibri"/>
                          <a:sym typeface="Calibri"/>
                        </a:rPr>
                        <a:t> Conflict</a:t>
                      </a:r>
                      <a:endParaRPr lang="en-US" sz="1600" b="1" i="0" u="none" strike="noStrike" cap="none" dirty="0">
                        <a:solidFill>
                          <a:srgbClr val="1D2A53"/>
                        </a:solidFill>
                        <a:latin typeface="Calibri"/>
                        <a:ea typeface="Calibri"/>
                        <a:cs typeface="Calibri"/>
                        <a:sym typeface="Calibri"/>
                      </a:endParaRPr>
                    </a:p>
                  </a:txBody>
                  <a:tcPr marL="91450" marR="91450" marT="45725" marB="45725" anchor="ctr" anchorCtr="1">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3DAF0"/>
                    </a:solidFill>
                  </a:tcPr>
                </a:tc>
                <a:tc>
                  <a:txBody>
                    <a:bodyPr/>
                    <a:lstStyle/>
                    <a:p>
                      <a:pPr marL="0" marR="0" lvl="0" indent="0" algn="ctr" rtl="0">
                        <a:lnSpc>
                          <a:spcPct val="100000"/>
                        </a:lnSpc>
                        <a:spcBef>
                          <a:spcPts val="0"/>
                        </a:spcBef>
                        <a:spcAft>
                          <a:spcPts val="0"/>
                        </a:spcAft>
                        <a:buClr>
                          <a:schemeClr val="dk1"/>
                        </a:buClr>
                        <a:buSzPct val="25000"/>
                        <a:buFont typeface="Noto Sans Symbols"/>
                        <a:buNone/>
                      </a:pPr>
                      <a:r>
                        <a:rPr lang="en-US" sz="1600" b="1" i="0" u="none" strike="noStrike" cap="none" dirty="0" smtClean="0">
                          <a:solidFill>
                            <a:srgbClr val="1D2A53"/>
                          </a:solidFill>
                          <a:latin typeface="Calibri"/>
                          <a:ea typeface="Calibri"/>
                          <a:cs typeface="Calibri"/>
                          <a:sym typeface="Calibri"/>
                        </a:rPr>
                        <a:t>Making Friends</a:t>
                      </a:r>
                      <a:endParaRPr lang="en-US" sz="1600" b="1" i="0" u="none" strike="noStrike" cap="none" dirty="0">
                        <a:solidFill>
                          <a:srgbClr val="1D2A53"/>
                        </a:solidFill>
                        <a:latin typeface="Calibri"/>
                        <a:ea typeface="Calibri"/>
                        <a:cs typeface="Calibri"/>
                        <a:sym typeface="Calibri"/>
                      </a:endParaRPr>
                    </a:p>
                  </a:txBody>
                  <a:tcPr marL="91450" marR="91450" marT="45725" marB="45725" anchor="ctr" anchorCtr="1">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3DAF0"/>
                    </a:solidFill>
                  </a:tcPr>
                </a:tc>
                <a:tc>
                  <a:txBody>
                    <a:bodyPr/>
                    <a:lstStyle/>
                    <a:p>
                      <a:pPr marL="0" marR="0" lvl="0" indent="0" algn="ctr" rtl="0">
                        <a:lnSpc>
                          <a:spcPct val="100000"/>
                        </a:lnSpc>
                        <a:spcBef>
                          <a:spcPts val="0"/>
                        </a:spcBef>
                        <a:spcAft>
                          <a:spcPts val="0"/>
                        </a:spcAft>
                        <a:buClr>
                          <a:schemeClr val="dk1"/>
                        </a:buClr>
                        <a:buSzPct val="25000"/>
                        <a:buFont typeface="Noto Sans Symbols"/>
                        <a:buNone/>
                      </a:pPr>
                      <a:r>
                        <a:rPr lang="en-US" sz="1600" b="1" i="0" u="none" strike="noStrike" cap="none" dirty="0" smtClean="0">
                          <a:solidFill>
                            <a:srgbClr val="1D2A53"/>
                          </a:solidFill>
                          <a:latin typeface="Calibri"/>
                          <a:ea typeface="Calibri"/>
                          <a:cs typeface="Calibri"/>
                          <a:sym typeface="Calibri"/>
                        </a:rPr>
                        <a:t>Cooperative Learning Groups</a:t>
                      </a:r>
                      <a:endParaRPr lang="en-US" sz="1600" b="1" i="0" u="none" strike="noStrike" cap="none" dirty="0">
                        <a:solidFill>
                          <a:srgbClr val="1D2A53"/>
                        </a:solidFill>
                        <a:latin typeface="Calibri"/>
                        <a:ea typeface="Calibri"/>
                        <a:cs typeface="Calibri"/>
                        <a:sym typeface="Calibri"/>
                      </a:endParaRPr>
                    </a:p>
                  </a:txBody>
                  <a:tcPr marL="91450" marR="91450" marT="45725" marB="45725" anchor="ctr" anchorCtr="1">
                    <a:lnL w="12700" cap="flat" cmpd="sng" algn="ctr">
                      <a:solidFill>
                        <a:schemeClr val="dk1"/>
                      </a:solidFill>
                      <a:prstDash val="solid"/>
                      <a:round/>
                      <a:headEnd type="none" w="med" len="med"/>
                      <a:tailEnd type="none" w="med" len="med"/>
                    </a:lnL>
                    <a:lnR w="28575"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3DAF0"/>
                    </a:solidFill>
                  </a:tcPr>
                </a:tc>
                <a:extLst>
                  <a:ext uri="{0D108BD9-81ED-4DB2-BD59-A6C34878D82A}">
                    <a16:rowId xmlns="" xmlns:a16="http://schemas.microsoft.com/office/drawing/2014/main" val="2049907706"/>
                  </a:ext>
                </a:extLst>
              </a:tr>
              <a:tr h="379862">
                <a:tc>
                  <a:txBody>
                    <a:bodyPr/>
                    <a:lstStyle/>
                    <a:p>
                      <a:pPr marL="0" marR="0" lvl="0" indent="0" algn="ctr" rtl="0">
                        <a:lnSpc>
                          <a:spcPct val="100000"/>
                        </a:lnSpc>
                        <a:spcBef>
                          <a:spcPts val="0"/>
                        </a:spcBef>
                        <a:spcAft>
                          <a:spcPts val="0"/>
                        </a:spcAft>
                        <a:buClr>
                          <a:schemeClr val="dk1"/>
                        </a:buClr>
                        <a:buSzPct val="25000"/>
                        <a:buFont typeface="Noto Sans Symbols"/>
                        <a:buNone/>
                      </a:pPr>
                      <a:endParaRPr lang="en-US" sz="2000" b="1" i="0" u="none" strike="noStrike" cap="none">
                        <a:solidFill>
                          <a:srgbClr val="1D2A53"/>
                        </a:solidFill>
                        <a:latin typeface="Calibri"/>
                        <a:ea typeface="Calibri"/>
                        <a:cs typeface="Calibri"/>
                        <a:sym typeface="Calibri"/>
                      </a:endParaRPr>
                    </a:p>
                  </a:txBody>
                  <a:tcPr marL="91450" marR="91450" marT="45725" marB="45725" anchor="ctr" anchorCtr="1">
                    <a:lnL w="28575"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D5DBF0"/>
                    </a:solidFill>
                  </a:tcPr>
                </a:tc>
                <a:tc gridSpan="5">
                  <a:txBody>
                    <a:bodyPr/>
                    <a:lstStyle/>
                    <a:p>
                      <a:pPr marL="0" marR="0" lvl="0" indent="38100" algn="l" rtl="0">
                        <a:lnSpc>
                          <a:spcPct val="100000"/>
                        </a:lnSpc>
                        <a:spcBef>
                          <a:spcPts val="0"/>
                        </a:spcBef>
                        <a:spcAft>
                          <a:spcPts val="0"/>
                        </a:spcAft>
                        <a:buClr>
                          <a:schemeClr val="dk1"/>
                        </a:buClr>
                        <a:buSzPct val="25000"/>
                        <a:buFont typeface="Noto Sans Symbols"/>
                        <a:buNone/>
                      </a:pPr>
                      <a:r>
                        <a:rPr lang="en-US" sz="2000" b="1" i="1" u="none" strike="noStrike" cap="none" dirty="0" smtClean="0">
                          <a:solidFill>
                            <a:srgbClr val="1D2A53"/>
                          </a:solidFill>
                          <a:latin typeface="Calibri"/>
                          <a:ea typeface="Calibri"/>
                          <a:cs typeface="Calibri"/>
                          <a:sym typeface="Calibri"/>
                        </a:rPr>
                        <a:t>Attention</a:t>
                      </a:r>
                      <a:r>
                        <a:rPr lang="en-US" sz="2000" b="1" i="1" u="none" strike="noStrike" cap="none" dirty="0" smtClean="0">
                          <a:solidFill>
                            <a:schemeClr val="dk1"/>
                          </a:solidFill>
                          <a:latin typeface="Calibri"/>
                          <a:ea typeface="Calibri"/>
                          <a:cs typeface="Calibri"/>
                          <a:sym typeface="Calibri"/>
                        </a:rPr>
                        <a:t> Signal :  4</a:t>
                      </a:r>
                      <a:r>
                        <a:rPr lang="en-US" sz="2000" b="1" i="1" u="none" strike="noStrike" cap="none" baseline="0" dirty="0" smtClean="0">
                          <a:solidFill>
                            <a:schemeClr val="dk1"/>
                          </a:solidFill>
                          <a:latin typeface="Calibri"/>
                          <a:ea typeface="Calibri"/>
                          <a:cs typeface="Calibri"/>
                          <a:sym typeface="Calibri"/>
                        </a:rPr>
                        <a:t> fingers = 4x4 breathing</a:t>
                      </a:r>
                      <a:endParaRPr sz="2000" b="1" i="1" u="none" strike="noStrike" cap="none" dirty="0">
                        <a:solidFill>
                          <a:schemeClr val="dk1"/>
                        </a:solidFill>
                        <a:latin typeface="Calibri"/>
                        <a:ea typeface="Calibri"/>
                        <a:cs typeface="Calibri"/>
                        <a:sym typeface="Calibri"/>
                      </a:endParaRPr>
                    </a:p>
                  </a:txBody>
                  <a:tcPr marL="91450" marR="91450" marT="45725" marB="45725" anchor="ctr">
                    <a:lnL w="12700" cap="flat" cmpd="sng" algn="ctr">
                      <a:solidFill>
                        <a:schemeClr val="dk1"/>
                      </a:solidFill>
                      <a:prstDash val="solid"/>
                      <a:round/>
                      <a:headEnd type="none" w="med" len="med"/>
                      <a:tailEnd type="none" w="med" len="med"/>
                    </a:lnL>
                    <a:lnR w="28575"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hMerge="1">
                  <a:txBody>
                    <a:bodyPr/>
                    <a:lstStyle/>
                    <a:p>
                      <a:pPr marL="0" marR="0" lvl="0" indent="38100" algn="l" rtl="0">
                        <a:lnSpc>
                          <a:spcPct val="100000"/>
                        </a:lnSpc>
                        <a:spcBef>
                          <a:spcPts val="160"/>
                        </a:spcBef>
                        <a:spcAft>
                          <a:spcPts val="0"/>
                        </a:spcAft>
                        <a:buClr>
                          <a:schemeClr val="dk1"/>
                        </a:buClr>
                        <a:buSzPct val="25000"/>
                        <a:buFont typeface="Noto Sans Symbols"/>
                        <a:buNone/>
                      </a:pPr>
                      <a:endParaRPr sz="800" b="1" i="0" u="none" strike="noStrike" cap="none" dirty="0">
                        <a:solidFill>
                          <a:schemeClr val="dk1"/>
                        </a:solidFill>
                        <a:latin typeface="Calibri"/>
                        <a:ea typeface="Calibri"/>
                        <a:cs typeface="Calibri"/>
                        <a:sym typeface="Calibri"/>
                      </a:endParaRPr>
                    </a:p>
                  </a:txBody>
                  <a:tcPr marL="91450" marR="91450" marT="45725" marB="45725"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hMerge="1">
                  <a:txBody>
                    <a:bodyPr/>
                    <a:lstStyle/>
                    <a:p>
                      <a:pPr marL="0" marR="0" lvl="0" indent="0" algn="ctr" rtl="0">
                        <a:lnSpc>
                          <a:spcPct val="100000"/>
                        </a:lnSpc>
                        <a:spcBef>
                          <a:spcPts val="0"/>
                        </a:spcBef>
                        <a:spcAft>
                          <a:spcPts val="0"/>
                        </a:spcAft>
                        <a:buClr>
                          <a:schemeClr val="dk1"/>
                        </a:buClr>
                        <a:buSzPct val="25000"/>
                        <a:buFont typeface="Noto Sans Symbols"/>
                        <a:buNone/>
                      </a:pPr>
                      <a:endParaRPr sz="800" b="1" i="0" u="none" strike="noStrike" cap="none" dirty="0">
                        <a:solidFill>
                          <a:schemeClr val="dk1"/>
                        </a:solidFill>
                        <a:latin typeface="Calibri"/>
                        <a:ea typeface="Calibri"/>
                        <a:cs typeface="Calibri"/>
                        <a:sym typeface="Calibri"/>
                      </a:endParaRPr>
                    </a:p>
                  </a:txBody>
                  <a:tcPr marL="91450" marR="91450" marT="45725" marB="45725"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hMerge="1">
                  <a:txBody>
                    <a:bodyPr/>
                    <a:lstStyle/>
                    <a:p>
                      <a:pPr marL="0" marR="0" lvl="0" indent="0" algn="ctr" rtl="0">
                        <a:lnSpc>
                          <a:spcPct val="100000"/>
                        </a:lnSpc>
                        <a:spcBef>
                          <a:spcPts val="0"/>
                        </a:spcBef>
                        <a:spcAft>
                          <a:spcPts val="0"/>
                        </a:spcAft>
                        <a:buClr>
                          <a:schemeClr val="dk1"/>
                        </a:buClr>
                        <a:buSzPct val="25000"/>
                        <a:buFont typeface="Noto Sans Symbols"/>
                        <a:buNone/>
                      </a:pPr>
                      <a:endParaRPr sz="800" b="1" i="0" u="none" strike="noStrike" cap="none" dirty="0">
                        <a:solidFill>
                          <a:schemeClr val="dk1"/>
                        </a:solidFill>
                        <a:latin typeface="Calibri"/>
                        <a:ea typeface="Calibri"/>
                        <a:cs typeface="Calibri"/>
                        <a:sym typeface="Calibri"/>
                      </a:endParaRPr>
                    </a:p>
                  </a:txBody>
                  <a:tcPr marL="91450" marR="91450" marT="45725" marB="45725"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hMerge="1">
                  <a:txBody>
                    <a:bodyPr/>
                    <a:lstStyle/>
                    <a:p>
                      <a:pPr marL="0" marR="0" lvl="0" indent="0" algn="ctr" rtl="0">
                        <a:lnSpc>
                          <a:spcPct val="100000"/>
                        </a:lnSpc>
                        <a:spcBef>
                          <a:spcPts val="0"/>
                        </a:spcBef>
                        <a:spcAft>
                          <a:spcPts val="0"/>
                        </a:spcAft>
                        <a:buClr>
                          <a:schemeClr val="dk1"/>
                        </a:buClr>
                        <a:buSzPct val="25000"/>
                        <a:buFont typeface="Noto Sans Symbols"/>
                        <a:buNone/>
                      </a:pPr>
                      <a:endParaRPr sz="800" b="1" i="0" u="none" strike="noStrike" cap="none" dirty="0">
                        <a:solidFill>
                          <a:schemeClr val="dk1"/>
                        </a:solidFill>
                        <a:latin typeface="Calibri"/>
                        <a:ea typeface="Calibri"/>
                        <a:cs typeface="Calibri"/>
                        <a:sym typeface="Calibri"/>
                      </a:endParaRPr>
                    </a:p>
                  </a:txBody>
                  <a:tcPr marL="91450" marR="91450" marT="45725" marB="45725" anchor="ctr">
                    <a:lnL w="12700" cap="flat" cmpd="sng" algn="ctr">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extLst>
                  <a:ext uri="{0D108BD9-81ED-4DB2-BD59-A6C34878D82A}">
                    <a16:rowId xmlns="" xmlns:a16="http://schemas.microsoft.com/office/drawing/2014/main" val="10001"/>
                  </a:ext>
                </a:extLst>
              </a:tr>
              <a:tr h="1490201">
                <a:tc>
                  <a:txBody>
                    <a:bodyPr/>
                    <a:lstStyle/>
                    <a:p>
                      <a:pPr marL="0" marR="0" lvl="0" indent="0" algn="ctr" rtl="0">
                        <a:lnSpc>
                          <a:spcPct val="100000"/>
                        </a:lnSpc>
                        <a:spcBef>
                          <a:spcPts val="0"/>
                        </a:spcBef>
                        <a:spcAft>
                          <a:spcPts val="0"/>
                        </a:spcAft>
                        <a:buClr>
                          <a:schemeClr val="dk1"/>
                        </a:buClr>
                        <a:buSzPct val="25000"/>
                        <a:buFont typeface="Noto Sans Symbols"/>
                        <a:buNone/>
                      </a:pPr>
                      <a:r>
                        <a:rPr lang="en-US" sz="2000" b="1" dirty="0">
                          <a:solidFill>
                            <a:srgbClr val="1D2A53"/>
                          </a:solidFill>
                        </a:rPr>
                        <a:t>Be </a:t>
                      </a:r>
                      <a:r>
                        <a:rPr lang="en-US" sz="2000" b="1" i="0" u="none" strike="noStrike" cap="none" dirty="0">
                          <a:solidFill>
                            <a:srgbClr val="1D2A53"/>
                          </a:solidFill>
                          <a:latin typeface="Calibri"/>
                          <a:ea typeface="Calibri"/>
                          <a:cs typeface="Calibri"/>
                          <a:sym typeface="Calibri"/>
                        </a:rPr>
                        <a:t>Respectful</a:t>
                      </a:r>
                    </a:p>
                  </a:txBody>
                  <a:tcPr marL="91450" marR="91450" marT="45725" marB="45725" anchor="ctr" anchorCtr="1">
                    <a:lnL w="28575"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DBF0"/>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solidFill>
                          <a:effectLst/>
                          <a:latin typeface="Calibri" pitchFamily="34" charset="0"/>
                          <a:ea typeface="ＭＳ Ｐゴシック" pitchFamily="-112" charset="-128"/>
                        </a:rPr>
                        <a:t>Use kind words &amp; actions</a:t>
                      </a:r>
                      <a:br>
                        <a:rPr kumimoji="0" lang="en-US" sz="1200" b="1" i="0" u="none" strike="noStrike" cap="none" normalizeH="0" baseline="0" dirty="0" smtClean="0">
                          <a:ln>
                            <a:noFill/>
                          </a:ln>
                          <a:solidFill>
                            <a:schemeClr val="tx1"/>
                          </a:solidFill>
                          <a:effectLst/>
                          <a:latin typeface="Calibri" pitchFamily="34" charset="0"/>
                          <a:ea typeface="ＭＳ Ｐゴシック" pitchFamily="-112" charset="-128"/>
                        </a:rPr>
                      </a:br>
                      <a:endParaRPr kumimoji="0" lang="en-US" sz="1200" b="1" i="0" u="none" strike="noStrike" cap="none" normalizeH="0" baseline="0" dirty="0" smtClean="0">
                        <a:ln>
                          <a:noFill/>
                        </a:ln>
                        <a:solidFill>
                          <a:schemeClr val="tx1"/>
                        </a:solidFill>
                        <a:effectLst/>
                        <a:latin typeface="Calibri" pitchFamily="34" charset="0"/>
                        <a:ea typeface="ＭＳ Ｐゴシック" pitchFamily="-112"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solidFill>
                          <a:effectLst/>
                          <a:latin typeface="Calibri" pitchFamily="34" charset="0"/>
                          <a:ea typeface="ＭＳ Ｐゴシック" pitchFamily="-112" charset="-128"/>
                        </a:rPr>
                        <a:t>Use appropriate voice level</a:t>
                      </a:r>
                    </a:p>
                  </a:txBody>
                  <a:tcPr marL="0" marR="0" marT="0" marB="0" horzOverflow="overflow">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233363" marR="0" lvl="0" indent="-115888" algn="l" defTabSz="457200" rtl="0" eaLnBrk="1" fontAlgn="base" latinLnBrk="0" hangingPunct="1">
                        <a:lnSpc>
                          <a:spcPct val="100000"/>
                        </a:lnSpc>
                        <a:spcBef>
                          <a:spcPct val="0"/>
                        </a:spcBef>
                        <a:spcAft>
                          <a:spcPct val="0"/>
                        </a:spcAft>
                        <a:buClrTx/>
                        <a:buSzTx/>
                        <a:buFont typeface="Times New Roman" pitchFamily="-112" charset="0"/>
                        <a:buChar char="•"/>
                        <a:tabLst/>
                      </a:pP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rPr>
                        <a:t>Enter/exit classroom prepared</a:t>
                      </a:r>
                      <a:b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rPr>
                      </a:br>
                      <a:endPar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endParaRPr>
                    </a:p>
                    <a:p>
                      <a:pPr marL="233363" marR="0" lvl="0" indent="-115888" algn="l" defTabSz="457200" rtl="0" eaLnBrk="1" fontAlgn="base" latinLnBrk="0" hangingPunct="1">
                        <a:lnSpc>
                          <a:spcPct val="100000"/>
                        </a:lnSpc>
                        <a:spcBef>
                          <a:spcPct val="0"/>
                        </a:spcBef>
                        <a:spcAft>
                          <a:spcPct val="0"/>
                        </a:spcAft>
                        <a:buClrTx/>
                        <a:buSzTx/>
                        <a:buFont typeface="Times New Roman" pitchFamily="-112" charset="0"/>
                        <a:buChar char="•"/>
                        <a:tabLst/>
                      </a:pP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rPr>
                        <a:t>Use inside voice </a:t>
                      </a:r>
                    </a:p>
                  </a:txBody>
                  <a:tcPr marL="0" marR="0" marT="0" marB="0" horzOverflow="overflow">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171450" marR="0" lvl="0" indent="-171450" algn="ctr" rtl="0">
                        <a:lnSpc>
                          <a:spcPct val="100000"/>
                        </a:lnSpc>
                        <a:spcBef>
                          <a:spcPts val="0"/>
                        </a:spcBef>
                        <a:spcAft>
                          <a:spcPts val="0"/>
                        </a:spcAft>
                        <a:buClr>
                          <a:schemeClr val="dk1"/>
                        </a:buClr>
                        <a:buSzPct val="25000"/>
                        <a:buFont typeface="Arial" panose="020B0604020202020204" pitchFamily="34" charset="0"/>
                        <a:buChar char="•"/>
                      </a:pPr>
                      <a:r>
                        <a:rPr lang="en-US" sz="1200" b="1" i="0" u="none" strike="noStrike" cap="none" dirty="0" smtClean="0">
                          <a:solidFill>
                            <a:schemeClr val="dk1"/>
                          </a:solidFill>
                          <a:latin typeface="Calibri"/>
                          <a:ea typeface="Calibri"/>
                          <a:cs typeface="Calibri"/>
                          <a:sym typeface="Calibri"/>
                        </a:rPr>
                        <a:t/>
                      </a:r>
                      <a:br>
                        <a:rPr lang="en-US" sz="1200" b="1" i="0" u="none" strike="noStrike" cap="none" dirty="0" smtClean="0">
                          <a:solidFill>
                            <a:schemeClr val="dk1"/>
                          </a:solidFill>
                          <a:latin typeface="Calibri"/>
                          <a:ea typeface="Calibri"/>
                          <a:cs typeface="Calibri"/>
                          <a:sym typeface="Calibri"/>
                        </a:rPr>
                      </a:br>
                      <a:r>
                        <a:rPr lang="en-US" sz="1200" b="1" i="0" u="none" strike="noStrike" cap="none" dirty="0" smtClean="0">
                          <a:solidFill>
                            <a:schemeClr val="dk1"/>
                          </a:solidFill>
                          <a:latin typeface="Calibri"/>
                          <a:ea typeface="Calibri"/>
                          <a:cs typeface="Calibri"/>
                          <a:sym typeface="Calibri"/>
                        </a:rPr>
                        <a:t>Think of multiple</a:t>
                      </a:r>
                      <a:r>
                        <a:rPr lang="en-US" sz="1200" b="1" i="0" u="none" strike="noStrike" cap="none" baseline="0" dirty="0" smtClean="0">
                          <a:solidFill>
                            <a:schemeClr val="dk1"/>
                          </a:solidFill>
                          <a:latin typeface="Calibri"/>
                          <a:ea typeface="Calibri"/>
                          <a:cs typeface="Calibri"/>
                          <a:sym typeface="Calibri"/>
                        </a:rPr>
                        <a:t> ways to solve the problem</a:t>
                      </a:r>
                      <a:r>
                        <a:rPr lang="en-US" sz="1200" b="1" i="0" u="none" strike="noStrike" cap="none" dirty="0" smtClean="0">
                          <a:solidFill>
                            <a:schemeClr val="dk1"/>
                          </a:solidFill>
                          <a:latin typeface="Calibri"/>
                          <a:ea typeface="Calibri"/>
                          <a:cs typeface="Calibri"/>
                          <a:sym typeface="Calibri"/>
                        </a:rPr>
                        <a:t/>
                      </a:r>
                      <a:br>
                        <a:rPr lang="en-US" sz="1200" b="1" i="0" u="none" strike="noStrike" cap="none" dirty="0" smtClean="0">
                          <a:solidFill>
                            <a:schemeClr val="dk1"/>
                          </a:solidFill>
                          <a:latin typeface="Calibri"/>
                          <a:ea typeface="Calibri"/>
                          <a:cs typeface="Calibri"/>
                          <a:sym typeface="Calibri"/>
                        </a:rPr>
                      </a:br>
                      <a:r>
                        <a:rPr lang="en-US" sz="1200" b="1" i="0" u="none" strike="noStrike" cap="none" dirty="0" smtClean="0">
                          <a:solidFill>
                            <a:schemeClr val="dk1"/>
                          </a:solidFill>
                          <a:latin typeface="Calibri"/>
                          <a:ea typeface="Calibri"/>
                          <a:cs typeface="Calibri"/>
                          <a:sym typeface="Calibri"/>
                        </a:rPr>
                        <a:t/>
                      </a:r>
                      <a:br>
                        <a:rPr lang="en-US" sz="1200" b="1" i="0" u="none" strike="noStrike" cap="none" dirty="0" smtClean="0">
                          <a:solidFill>
                            <a:schemeClr val="dk1"/>
                          </a:solidFill>
                          <a:latin typeface="Calibri"/>
                          <a:ea typeface="Calibri"/>
                          <a:cs typeface="Calibri"/>
                          <a:sym typeface="Calibri"/>
                        </a:rPr>
                      </a:br>
                      <a:endParaRPr lang="en-US" sz="1200" b="1" i="0" u="none" strike="noStrike" cap="none" baseline="0" dirty="0" smtClean="0">
                        <a:solidFill>
                          <a:schemeClr val="dk1"/>
                        </a:solidFill>
                        <a:latin typeface="Calibri"/>
                        <a:ea typeface="Calibri"/>
                        <a:cs typeface="Calibri"/>
                        <a:sym typeface="Calibri"/>
                      </a:endParaRPr>
                    </a:p>
                    <a:p>
                      <a:pPr marL="171450" marR="0" lvl="0" indent="-171450" algn="ctr" rtl="0">
                        <a:lnSpc>
                          <a:spcPct val="100000"/>
                        </a:lnSpc>
                        <a:spcBef>
                          <a:spcPts val="0"/>
                        </a:spcBef>
                        <a:spcAft>
                          <a:spcPts val="0"/>
                        </a:spcAft>
                        <a:buClr>
                          <a:schemeClr val="dk1"/>
                        </a:buClr>
                        <a:buSzPct val="25000"/>
                        <a:buFont typeface="Arial" panose="020B0604020202020204" pitchFamily="34" charset="0"/>
                        <a:buChar char="•"/>
                      </a:pPr>
                      <a:endParaRPr lang="en-US" sz="1200" b="1" i="0" u="none" strike="noStrike" cap="none" baseline="0" dirty="0" smtClean="0">
                        <a:solidFill>
                          <a:schemeClr val="dk1"/>
                        </a:solidFill>
                        <a:latin typeface="Calibri"/>
                        <a:ea typeface="Calibri"/>
                        <a:cs typeface="Calibri"/>
                        <a:sym typeface="Calibri"/>
                      </a:endParaRPr>
                    </a:p>
                  </a:txBody>
                  <a:tcPr marL="91450" marR="91450" marT="45725" marB="45725"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Noto Sans Symbols"/>
                        <a:buNone/>
                      </a:pPr>
                      <a:endParaRPr sz="800" b="1" i="0" u="none" strike="noStrike" cap="none" dirty="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233363" marR="0" lvl="0" indent="-115888" algn="l" defTabSz="457200" rtl="0" eaLnBrk="1" fontAlgn="base" latinLnBrk="0" hangingPunct="1">
                        <a:lnSpc>
                          <a:spcPct val="100000"/>
                        </a:lnSpc>
                        <a:spcBef>
                          <a:spcPct val="0"/>
                        </a:spcBef>
                        <a:spcAft>
                          <a:spcPct val="0"/>
                        </a:spcAft>
                        <a:buClrTx/>
                        <a:buSzTx/>
                        <a:buFont typeface="Times New Roman" pitchFamily="-112" charset="0"/>
                        <a:buChar char="•"/>
                        <a:tabLst/>
                      </a:pP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rPr>
                        <a:t>Listen to others</a:t>
                      </a:r>
                      <a:endPar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endParaRPr>
                    </a:p>
                    <a:p>
                      <a:pPr marL="233363" marR="0" lvl="0" indent="-115888" algn="l" defTabSz="457200" rtl="0" eaLnBrk="1" fontAlgn="base" latinLnBrk="0" hangingPunct="1">
                        <a:lnSpc>
                          <a:spcPct val="100000"/>
                        </a:lnSpc>
                        <a:spcBef>
                          <a:spcPct val="0"/>
                        </a:spcBef>
                        <a:spcAft>
                          <a:spcPct val="0"/>
                        </a:spcAft>
                        <a:buClrTx/>
                        <a:buSzTx/>
                        <a:buFont typeface="Times New Roman" pitchFamily="-112" charset="0"/>
                        <a:buChar char="•"/>
                        <a:tabLst/>
                      </a:pP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rPr>
                        <a:t>Accept</a:t>
                      </a: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rPr>
                        <a:t> </a:t>
                      </a: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mn-cs"/>
                        </a:rPr>
                        <a:t>d</a:t>
                      </a: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rPr>
                        <a:t>ifferences</a:t>
                      </a:r>
                      <a:endPar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endParaRPr>
                    </a:p>
                    <a:p>
                      <a:pPr marL="233363" marR="0" lvl="0" indent="-115888" algn="l" defTabSz="457200" rtl="0" eaLnBrk="1" fontAlgn="base" latinLnBrk="0" hangingPunct="1">
                        <a:lnSpc>
                          <a:spcPct val="100000"/>
                        </a:lnSpc>
                        <a:spcBef>
                          <a:spcPct val="0"/>
                        </a:spcBef>
                        <a:spcAft>
                          <a:spcPct val="0"/>
                        </a:spcAft>
                        <a:buClrTx/>
                        <a:buSzTx/>
                        <a:buFont typeface="Times New Roman" pitchFamily="-112" charset="0"/>
                        <a:buChar char="•"/>
                        <a:tabLst/>
                      </a:pP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rPr>
                        <a:t>Encourage</a:t>
                      </a: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rPr>
                        <a:t> </a:t>
                      </a: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mn-cs"/>
                        </a:rPr>
                        <a:t>o</a:t>
                      </a: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rPr>
                        <a:t>thers</a:t>
                      </a:r>
                    </a:p>
                    <a:p>
                      <a:pPr marL="233363" marR="0" lvl="0" indent="-115888"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rPr>
                        <a:t>Wait your turn to speak</a:t>
                      </a:r>
                    </a:p>
                  </a:txBody>
                  <a:tcPr marL="0" marR="0" marT="0" marB="0" horzOverflow="overflow">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 xmlns:a16="http://schemas.microsoft.com/office/drawing/2014/main" val="10002"/>
                  </a:ext>
                </a:extLst>
              </a:tr>
              <a:tr h="1224937">
                <a:tc>
                  <a:txBody>
                    <a:bodyPr/>
                    <a:lstStyle/>
                    <a:p>
                      <a:pPr marL="0" marR="0" lvl="0" indent="0" algn="ctr" rtl="0">
                        <a:lnSpc>
                          <a:spcPct val="100000"/>
                        </a:lnSpc>
                        <a:spcBef>
                          <a:spcPts val="0"/>
                        </a:spcBef>
                        <a:spcAft>
                          <a:spcPts val="0"/>
                        </a:spcAft>
                        <a:buClr>
                          <a:schemeClr val="dk1"/>
                        </a:buClr>
                        <a:buSzPct val="25000"/>
                        <a:buFont typeface="Noto Sans Symbols"/>
                        <a:buNone/>
                      </a:pPr>
                      <a:r>
                        <a:rPr lang="en-US" sz="2000" b="1" dirty="0">
                          <a:solidFill>
                            <a:srgbClr val="1D2A53"/>
                          </a:solidFill>
                        </a:rPr>
                        <a:t>Be </a:t>
                      </a:r>
                      <a:r>
                        <a:rPr lang="en-US" sz="2000" b="1" i="0" u="none" strike="noStrike" cap="none" dirty="0">
                          <a:solidFill>
                            <a:srgbClr val="1D2A53"/>
                          </a:solidFill>
                          <a:latin typeface="Calibri"/>
                          <a:ea typeface="Calibri"/>
                          <a:cs typeface="Calibri"/>
                          <a:sym typeface="Calibri"/>
                        </a:rPr>
                        <a:t>Responsibl</a:t>
                      </a:r>
                      <a:r>
                        <a:rPr lang="en-US" sz="2000" b="1" dirty="0">
                          <a:solidFill>
                            <a:srgbClr val="1D2A53"/>
                          </a:solidFill>
                        </a:rPr>
                        <a:t>e</a:t>
                      </a:r>
                    </a:p>
                  </a:txBody>
                  <a:tcPr marL="91450" marR="91450" marT="45725" marB="45725" anchor="ctr" anchorCtr="1">
                    <a:lnL w="28575"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DBF0"/>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solidFill>
                          <a:effectLst/>
                          <a:latin typeface="Calibri" pitchFamily="34" charset="0"/>
                          <a:ea typeface="ＭＳ Ｐゴシック" pitchFamily="-112" charset="-128"/>
                        </a:rPr>
                        <a:t>Follow adult directions</a:t>
                      </a:r>
                      <a:br>
                        <a:rPr kumimoji="0" lang="en-US" sz="1200" b="1" i="0" u="none" strike="noStrike" cap="none" normalizeH="0" baseline="0" dirty="0" smtClean="0">
                          <a:ln>
                            <a:noFill/>
                          </a:ln>
                          <a:solidFill>
                            <a:schemeClr val="tx1"/>
                          </a:solidFill>
                          <a:effectLst/>
                          <a:latin typeface="Calibri" pitchFamily="34" charset="0"/>
                          <a:ea typeface="ＭＳ Ｐゴシック" pitchFamily="-112" charset="-128"/>
                        </a:rPr>
                      </a:br>
                      <a:endParaRPr kumimoji="0" lang="en-US" sz="1200" b="1" i="0" u="none" strike="noStrike" cap="none" normalizeH="0" baseline="0" dirty="0" smtClean="0">
                        <a:ln>
                          <a:noFill/>
                        </a:ln>
                        <a:solidFill>
                          <a:schemeClr val="tx1"/>
                        </a:solidFill>
                        <a:effectLst/>
                        <a:latin typeface="Calibri" pitchFamily="34" charset="0"/>
                        <a:ea typeface="ＭＳ Ｐゴシック" pitchFamily="-112"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solidFill>
                          <a:effectLst/>
                          <a:latin typeface="Calibri" pitchFamily="34" charset="0"/>
                          <a:ea typeface="ＭＳ Ｐゴシック" pitchFamily="-112" charset="-128"/>
                        </a:rPr>
                        <a:t>Take care of materials/equipment</a:t>
                      </a:r>
                    </a:p>
                  </a:txBody>
                  <a:tcPr marL="0" marR="0" marT="0" marB="0" horzOverflow="overflow">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233363" marR="0" lvl="0" indent="-115888" algn="l" defTabSz="457200" rtl="0" eaLnBrk="1" fontAlgn="base" latinLnBrk="0" hangingPunct="1">
                        <a:lnSpc>
                          <a:spcPct val="100000"/>
                        </a:lnSpc>
                        <a:spcBef>
                          <a:spcPct val="0"/>
                        </a:spcBef>
                        <a:spcAft>
                          <a:spcPct val="0"/>
                        </a:spcAft>
                        <a:buClrTx/>
                        <a:buSzTx/>
                        <a:buFont typeface="Times New Roman" pitchFamily="-112" charset="0"/>
                        <a:buChar char="•"/>
                        <a:tabLst/>
                      </a:pP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rPr>
                        <a:t>Place materials in correct area</a:t>
                      </a:r>
                      <a:b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rPr>
                      </a:br>
                      <a:endPar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endParaRPr>
                    </a:p>
                    <a:p>
                      <a:pPr marL="233363" marR="0" lvl="0" indent="-115888" algn="l" defTabSz="457200" rtl="0" eaLnBrk="1" fontAlgn="base" latinLnBrk="0" hangingPunct="1">
                        <a:lnSpc>
                          <a:spcPct val="100000"/>
                        </a:lnSpc>
                        <a:spcBef>
                          <a:spcPct val="0"/>
                        </a:spcBef>
                        <a:spcAft>
                          <a:spcPct val="0"/>
                        </a:spcAft>
                        <a:buClrTx/>
                        <a:buSzTx/>
                        <a:buFont typeface="Times New Roman" pitchFamily="-112" charset="0"/>
                        <a:buChar char="•"/>
                        <a:tabLst/>
                      </a:pP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rPr>
                        <a:t>Begin warm-up promptly</a:t>
                      </a:r>
                    </a:p>
                  </a:txBody>
                  <a:tcPr marL="0" marR="0" marT="0" marB="0" horzOverflow="overflow">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171450" marR="0" lvl="0" indent="-171450" algn="ctr" rtl="0">
                        <a:lnSpc>
                          <a:spcPct val="100000"/>
                        </a:lnSpc>
                        <a:spcBef>
                          <a:spcPts val="0"/>
                        </a:spcBef>
                        <a:spcAft>
                          <a:spcPts val="0"/>
                        </a:spcAft>
                        <a:buClr>
                          <a:schemeClr val="dk1"/>
                        </a:buClr>
                        <a:buSzPct val="25000"/>
                        <a:buFont typeface="Arial" panose="020B0604020202020204" pitchFamily="34" charset="0"/>
                        <a:buChar char="•"/>
                      </a:pPr>
                      <a:r>
                        <a:rPr lang="en-US" sz="1200" b="1" i="0" u="none" strike="noStrike" cap="none" dirty="0" smtClean="0">
                          <a:solidFill>
                            <a:schemeClr val="dk1"/>
                          </a:solidFill>
                          <a:latin typeface="Calibri"/>
                          <a:ea typeface="Calibri"/>
                          <a:cs typeface="Calibri"/>
                          <a:sym typeface="Calibri"/>
                        </a:rPr>
                        <a:t>Give an “I” Statement</a:t>
                      </a:r>
                      <a:br>
                        <a:rPr lang="en-US" sz="1200" b="1" i="0" u="none" strike="noStrike" cap="none" dirty="0" smtClean="0">
                          <a:solidFill>
                            <a:schemeClr val="dk1"/>
                          </a:solidFill>
                          <a:latin typeface="Calibri"/>
                          <a:ea typeface="Calibri"/>
                          <a:cs typeface="Calibri"/>
                          <a:sym typeface="Calibri"/>
                        </a:rPr>
                      </a:br>
                      <a:endParaRPr lang="en-US" sz="1200" b="1" i="0" u="none" strike="noStrike" cap="none" dirty="0" smtClean="0">
                        <a:solidFill>
                          <a:schemeClr val="dk1"/>
                        </a:solidFill>
                        <a:latin typeface="Calibri"/>
                        <a:ea typeface="Calibri"/>
                        <a:cs typeface="Calibri"/>
                        <a:sym typeface="Calibri"/>
                      </a:endParaRPr>
                    </a:p>
                    <a:p>
                      <a:pPr marL="171450" marR="0" lvl="0" indent="-171450" algn="ctr" rtl="0">
                        <a:lnSpc>
                          <a:spcPct val="100000"/>
                        </a:lnSpc>
                        <a:spcBef>
                          <a:spcPts val="0"/>
                        </a:spcBef>
                        <a:spcAft>
                          <a:spcPts val="0"/>
                        </a:spcAft>
                        <a:buClr>
                          <a:schemeClr val="dk1"/>
                        </a:buClr>
                        <a:buSzPct val="25000"/>
                        <a:buFont typeface="Arial" panose="020B0604020202020204" pitchFamily="34" charset="0"/>
                        <a:buChar char="•"/>
                      </a:pPr>
                      <a:r>
                        <a:rPr lang="en-US" sz="1200" b="1" i="0" u="none" strike="noStrike" cap="none" dirty="0" smtClean="0">
                          <a:solidFill>
                            <a:schemeClr val="dk1"/>
                          </a:solidFill>
                          <a:latin typeface="Calibri"/>
                          <a:ea typeface="Calibri"/>
                          <a:cs typeface="Calibri"/>
                          <a:sym typeface="Calibri"/>
                        </a:rPr>
                        <a:t>Think about</a:t>
                      </a:r>
                      <a:r>
                        <a:rPr lang="en-US" sz="1200" b="1" i="0" u="none" strike="noStrike" cap="none" baseline="0" dirty="0" smtClean="0">
                          <a:solidFill>
                            <a:schemeClr val="dk1"/>
                          </a:solidFill>
                          <a:latin typeface="Calibri"/>
                          <a:ea typeface="Calibri"/>
                          <a:cs typeface="Calibri"/>
                          <a:sym typeface="Calibri"/>
                        </a:rPr>
                        <a:t> how others feel</a:t>
                      </a:r>
                      <a:endParaRPr sz="1200" b="1" i="0" u="none" strike="noStrike" cap="none" dirty="0">
                        <a:solidFill>
                          <a:schemeClr val="dk1"/>
                        </a:solidFill>
                        <a:latin typeface="Calibri"/>
                        <a:ea typeface="Calibri"/>
                        <a:cs typeface="Calibri"/>
                        <a:sym typeface="Calibri"/>
                      </a:endParaRPr>
                    </a:p>
                  </a:txBody>
                  <a:tcPr marL="91450" marR="91450" marT="45725" marB="45725"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Noto Sans Symbols"/>
                        <a:buNone/>
                      </a:pPr>
                      <a:endParaRPr sz="800" b="1" i="0" u="none" strike="noStrike" cap="none">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233363" marR="0" lvl="0" indent="-115888" algn="l" defTabSz="457200" rtl="0" eaLnBrk="1" fontAlgn="base" latinLnBrk="0" hangingPunct="1">
                        <a:lnSpc>
                          <a:spcPct val="100000"/>
                        </a:lnSpc>
                        <a:spcBef>
                          <a:spcPct val="0"/>
                        </a:spcBef>
                        <a:spcAft>
                          <a:spcPct val="0"/>
                        </a:spcAft>
                        <a:buClrTx/>
                        <a:buSzTx/>
                        <a:buFont typeface="Times New Roman" pitchFamily="-112" charset="0"/>
                        <a:buChar char="•"/>
                        <a:tabLst/>
                      </a:pP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rPr>
                        <a:t>Use Time Wisely</a:t>
                      </a:r>
                      <a:endPar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endParaRPr>
                    </a:p>
                    <a:p>
                      <a:pPr marL="233363" marR="0" lvl="0" indent="-115888" algn="l" defTabSz="457200" rtl="0" eaLnBrk="1" fontAlgn="base" latinLnBrk="0" hangingPunct="1">
                        <a:lnSpc>
                          <a:spcPct val="100000"/>
                        </a:lnSpc>
                        <a:spcBef>
                          <a:spcPct val="0"/>
                        </a:spcBef>
                        <a:spcAft>
                          <a:spcPct val="0"/>
                        </a:spcAft>
                        <a:buClrTx/>
                        <a:buSzTx/>
                        <a:buFont typeface="Times New Roman" pitchFamily="-112" charset="0"/>
                        <a:buChar char="•"/>
                        <a:tabLst/>
                      </a:pP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rPr>
                        <a:t>Contribute</a:t>
                      </a:r>
                      <a:endPar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endParaRPr>
                    </a:p>
                    <a:p>
                      <a:pPr marL="233363" marR="0" lvl="0" indent="-115888" algn="l" defTabSz="457200" rtl="0" eaLnBrk="1" fontAlgn="base" latinLnBrk="0" hangingPunct="1">
                        <a:lnSpc>
                          <a:spcPct val="100000"/>
                        </a:lnSpc>
                        <a:spcBef>
                          <a:spcPct val="0"/>
                        </a:spcBef>
                        <a:spcAft>
                          <a:spcPct val="0"/>
                        </a:spcAft>
                        <a:buClrTx/>
                        <a:buSzTx/>
                        <a:buFont typeface="Times New Roman" pitchFamily="-112" charset="0"/>
                        <a:buChar char="•"/>
                        <a:tabLst/>
                      </a:pP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rPr>
                        <a:t>Complete your     part</a:t>
                      </a:r>
                      <a:endPar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endParaRPr>
                    </a:p>
                  </a:txBody>
                  <a:tcPr marL="0" marR="0" marT="0" marB="0" horzOverflow="overflow">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 xmlns:a16="http://schemas.microsoft.com/office/drawing/2014/main" val="10003"/>
                  </a:ext>
                </a:extLst>
              </a:tr>
              <a:tr h="1275976">
                <a:tc>
                  <a:txBody>
                    <a:bodyPr/>
                    <a:lstStyle/>
                    <a:p>
                      <a:pPr marL="0" marR="0" lvl="0" indent="0" algn="ctr" rtl="0">
                        <a:lnSpc>
                          <a:spcPct val="100000"/>
                        </a:lnSpc>
                        <a:spcBef>
                          <a:spcPts val="0"/>
                        </a:spcBef>
                        <a:spcAft>
                          <a:spcPts val="0"/>
                        </a:spcAft>
                        <a:buClr>
                          <a:schemeClr val="dk1"/>
                        </a:buClr>
                        <a:buSzPct val="25000"/>
                        <a:buFont typeface="Noto Sans Symbols"/>
                        <a:buNone/>
                      </a:pPr>
                      <a:r>
                        <a:rPr lang="en-US" sz="2000" b="1" dirty="0">
                          <a:solidFill>
                            <a:srgbClr val="1D2A53"/>
                          </a:solidFill>
                        </a:rPr>
                        <a:t>Be </a:t>
                      </a:r>
                      <a:r>
                        <a:rPr lang="en-US" sz="2000" b="1" i="0" u="none" strike="noStrike" cap="none" dirty="0">
                          <a:solidFill>
                            <a:srgbClr val="1D2A53"/>
                          </a:solidFill>
                          <a:latin typeface="Calibri"/>
                          <a:ea typeface="Calibri"/>
                          <a:cs typeface="Calibri"/>
                          <a:sym typeface="Calibri"/>
                        </a:rPr>
                        <a:t>Safe</a:t>
                      </a:r>
                    </a:p>
                  </a:txBody>
                  <a:tcPr marL="91450" marR="91450" marT="45725" marB="45725" anchor="ctr" anchorCtr="1">
                    <a:lnL w="28575"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D5DBF0"/>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solidFill>
                          <a:effectLst/>
                          <a:latin typeface="Calibri" pitchFamily="34" charset="0"/>
                          <a:ea typeface="ＭＳ Ｐゴシック" pitchFamily="-112" charset="-128"/>
                        </a:rPr>
                        <a:t>Keep hands, feet &amp; objects to self</a:t>
                      </a:r>
                      <a:br>
                        <a:rPr kumimoji="0" lang="en-US" sz="1200" b="1" i="0" u="none" strike="noStrike" cap="none" normalizeH="0" baseline="0" dirty="0" smtClean="0">
                          <a:ln>
                            <a:noFill/>
                          </a:ln>
                          <a:solidFill>
                            <a:schemeClr val="tx1"/>
                          </a:solidFill>
                          <a:effectLst/>
                          <a:latin typeface="Calibri" pitchFamily="34" charset="0"/>
                          <a:ea typeface="ＭＳ Ｐゴシック" pitchFamily="-112" charset="-128"/>
                        </a:rPr>
                      </a:br>
                      <a:endParaRPr kumimoji="0" lang="en-US" sz="1200" b="1" i="0" u="none" strike="noStrike" cap="none" normalizeH="0" baseline="0" dirty="0" smtClean="0">
                        <a:ln>
                          <a:noFill/>
                        </a:ln>
                        <a:solidFill>
                          <a:schemeClr val="tx1"/>
                        </a:solidFill>
                        <a:effectLst/>
                        <a:latin typeface="Calibri" pitchFamily="34" charset="0"/>
                        <a:ea typeface="ＭＳ Ｐゴシック" pitchFamily="-112"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solidFill>
                          <a:effectLst/>
                          <a:latin typeface="Calibri" pitchFamily="34" charset="0"/>
                          <a:ea typeface="ＭＳ Ｐゴシック" pitchFamily="-112" charset="-128"/>
                        </a:rPr>
                        <a:t>Use all equipment &amp; materials appropriately</a:t>
                      </a:r>
                    </a:p>
                  </a:txBody>
                  <a:tcPr marL="0" marR="0" marT="0" marB="0" horzOverflow="overflow">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FFFFFF"/>
                    </a:solidFill>
                  </a:tcPr>
                </a:tc>
                <a:tc>
                  <a:txBody>
                    <a:bodyPr/>
                    <a:lstStyle/>
                    <a:p>
                      <a:pPr marL="233363" marR="0" lvl="0" indent="-115888" algn="l" defTabSz="457200" rtl="0" eaLnBrk="1" fontAlgn="base" latinLnBrk="0" hangingPunct="1">
                        <a:lnSpc>
                          <a:spcPct val="115000"/>
                        </a:lnSpc>
                        <a:spcBef>
                          <a:spcPct val="0"/>
                        </a:spcBef>
                        <a:spcAft>
                          <a:spcPct val="0"/>
                        </a:spcAft>
                        <a:buClrTx/>
                        <a:buSzTx/>
                        <a:buFont typeface="Times New Roman" pitchFamily="-112" charset="0"/>
                        <a:buChar char="•"/>
                        <a:tabLst/>
                      </a:pP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rPr>
                        <a:t>Walk</a:t>
                      </a:r>
                    </a:p>
                  </a:txBody>
                  <a:tcPr marL="0" marR="0" marT="0" marB="0" horzOverflow="overflow">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chemeClr val="dk1"/>
                        </a:buClr>
                        <a:buSzPct val="25000"/>
                        <a:buFont typeface="Arial" panose="020B0604020202020204" pitchFamily="34" charset="0"/>
                        <a:buNone/>
                      </a:pPr>
                      <a:r>
                        <a:rPr lang="en-US" sz="1200" b="1" i="0" u="none" strike="noStrike" cap="none" dirty="0" smtClean="0">
                          <a:solidFill>
                            <a:schemeClr val="dk1"/>
                          </a:solidFill>
                          <a:latin typeface="Calibri"/>
                          <a:ea typeface="Calibri"/>
                          <a:cs typeface="Calibri"/>
                          <a:sym typeface="Calibri"/>
                        </a:rPr>
                        <a:t>Use</a:t>
                      </a:r>
                      <a:r>
                        <a:rPr lang="en-US" sz="1200" b="1" i="0" u="none" strike="noStrike" cap="none" baseline="0" dirty="0" smtClean="0">
                          <a:solidFill>
                            <a:schemeClr val="dk1"/>
                          </a:solidFill>
                          <a:latin typeface="Calibri"/>
                          <a:ea typeface="Calibri"/>
                          <a:cs typeface="Calibri"/>
                          <a:sym typeface="Calibri"/>
                        </a:rPr>
                        <a:t> 4x4 breathing in a safe space</a:t>
                      </a:r>
                    </a:p>
                    <a:p>
                      <a:pPr marL="0" marR="0" lvl="0" indent="0" algn="ctr" rtl="0">
                        <a:lnSpc>
                          <a:spcPct val="100000"/>
                        </a:lnSpc>
                        <a:spcBef>
                          <a:spcPts val="0"/>
                        </a:spcBef>
                        <a:spcAft>
                          <a:spcPts val="0"/>
                        </a:spcAft>
                        <a:buClr>
                          <a:schemeClr val="dk1"/>
                        </a:buClr>
                        <a:buSzPct val="25000"/>
                        <a:buFont typeface="Arial" panose="020B0604020202020204" pitchFamily="34" charset="0"/>
                        <a:buNone/>
                      </a:pPr>
                      <a:endParaRPr lang="en-US" sz="1200" b="1" i="0" u="none" strike="noStrike" cap="none" baseline="0" dirty="0" smtClean="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Arial" panose="020B0604020202020204" pitchFamily="34" charset="0"/>
                        <a:buNone/>
                      </a:pPr>
                      <a:r>
                        <a:rPr lang="en-US" sz="1200" b="1" i="0" u="none" strike="noStrike" cap="none" baseline="0" dirty="0" smtClean="0">
                          <a:solidFill>
                            <a:schemeClr val="dk1"/>
                          </a:solidFill>
                          <a:latin typeface="Calibri"/>
                          <a:ea typeface="Calibri"/>
                          <a:cs typeface="Calibri"/>
                          <a:sym typeface="Calibri"/>
                        </a:rPr>
                        <a:t>Label the size of the problem before acting</a:t>
                      </a:r>
                      <a:endParaRPr lang="en-US" sz="1200" b="1" i="0" u="none" strike="noStrike" cap="none" dirty="0" smtClean="0">
                        <a:solidFill>
                          <a:schemeClr val="dk1"/>
                        </a:solidFill>
                        <a:latin typeface="Calibri"/>
                        <a:ea typeface="Calibri"/>
                        <a:cs typeface="Calibri"/>
                        <a:sym typeface="Calibri"/>
                      </a:endParaRPr>
                    </a:p>
                  </a:txBody>
                  <a:tcPr marL="91450" marR="91450" marT="45725" marB="45725"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chemeClr val="dk1"/>
                        </a:buClr>
                        <a:buSzPct val="25000"/>
                        <a:buFont typeface="Noto Sans Symbols"/>
                        <a:buNone/>
                      </a:pPr>
                      <a:endParaRPr sz="800" b="1" i="0" u="none" strike="noStrike" cap="none" dirty="0">
                        <a:solidFill>
                          <a:schemeClr val="dk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FFFFFF"/>
                    </a:solidFill>
                  </a:tcPr>
                </a:tc>
                <a:tc>
                  <a:txBody>
                    <a:bodyPr/>
                    <a:lstStyle/>
                    <a:p>
                      <a:pPr marL="233363" marR="0" lvl="0" indent="-115888" algn="l" defTabSz="457200" rtl="0" eaLnBrk="1" fontAlgn="base" latinLnBrk="0" hangingPunct="1">
                        <a:lnSpc>
                          <a:spcPct val="100000"/>
                        </a:lnSpc>
                        <a:spcBef>
                          <a:spcPct val="0"/>
                        </a:spcBef>
                        <a:spcAft>
                          <a:spcPct val="0"/>
                        </a:spcAft>
                        <a:buClrTx/>
                        <a:buSzTx/>
                        <a:buFont typeface="Times New Roman" pitchFamily="-112" charset="0"/>
                        <a:buChar char="•"/>
                        <a:tabLst/>
                      </a:pP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rPr>
                        <a:t>Use Materials Carefully</a:t>
                      </a:r>
                    </a:p>
                    <a:p>
                      <a:pPr marL="233363" marR="0" lvl="0" indent="-115888" algn="l" defTabSz="457200" rtl="0" eaLnBrk="1" fontAlgn="base" latinLnBrk="0" hangingPunct="1">
                        <a:lnSpc>
                          <a:spcPct val="100000"/>
                        </a:lnSpc>
                        <a:spcBef>
                          <a:spcPct val="0"/>
                        </a:spcBef>
                        <a:spcAft>
                          <a:spcPct val="0"/>
                        </a:spcAft>
                        <a:buClrTx/>
                        <a:buSzTx/>
                        <a:buFont typeface="Times New Roman" pitchFamily="-112" charset="0"/>
                        <a:buChar char="•"/>
                        <a:tabLst/>
                      </a:pPr>
                      <a:r>
                        <a:rPr kumimoji="0" lang="en-US" sz="1200" b="1" i="0" u="none" strike="noStrike" cap="none" normalizeH="0" baseline="0" dirty="0" smtClean="0">
                          <a:ln>
                            <a:noFill/>
                          </a:ln>
                          <a:solidFill>
                            <a:schemeClr val="tx1"/>
                          </a:solidFill>
                          <a:effectLst/>
                          <a:latin typeface="Calibri" pitchFamily="-112" charset="0"/>
                          <a:ea typeface="ＭＳ Ｐゴシック" pitchFamily="-112" charset="-128"/>
                          <a:cs typeface="Calibri"/>
                        </a:rPr>
                        <a:t>Stay in your designated area</a:t>
                      </a:r>
                    </a:p>
                  </a:txBody>
                  <a:tcPr marL="0" marR="0" marT="0" marB="0" horzOverflow="overflow">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bl>
          </a:graphicData>
        </a:graphic>
      </p:graphicFrame>
      <p:sp>
        <p:nvSpPr>
          <p:cNvPr id="371" name="Shape 371"/>
          <p:cNvSpPr/>
          <p:nvPr/>
        </p:nvSpPr>
        <p:spPr>
          <a:xfrm rot="5400000">
            <a:off x="2197442" y="2265404"/>
            <a:ext cx="761997" cy="457200"/>
          </a:xfrm>
          <a:prstGeom prst="rightArrow">
            <a:avLst>
              <a:gd name="adj1" fmla="val 43750"/>
              <a:gd name="adj2" fmla="val 46875"/>
            </a:avLst>
          </a:prstGeom>
          <a:solidFill>
            <a:srgbClr val="3A54A5"/>
          </a:solidFill>
          <a:ln w="9525" cap="flat" cmpd="sng">
            <a:solidFill>
              <a:srgbClr val="1D2A53"/>
            </a:solidFill>
            <a:prstDash val="solid"/>
            <a:round/>
            <a:headEnd type="none" w="med" len="med"/>
            <a:tailEnd type="none" w="med" len="med"/>
          </a:ln>
        </p:spPr>
        <p:txBody>
          <a:bodyPr lIns="91425" tIns="45700" rIns="91425" bIns="45700" anchor="ctr" anchorCtr="0">
            <a:noAutofit/>
          </a:bodyPr>
          <a:lstStyle/>
          <a:p>
            <a:pPr>
              <a:buClr>
                <a:schemeClr val="dk1"/>
              </a:buClr>
            </a:pPr>
            <a:endParaRPr>
              <a:solidFill>
                <a:schemeClr val="dk1"/>
              </a:solidFill>
              <a:latin typeface="Calibri"/>
              <a:ea typeface="Calibri"/>
              <a:cs typeface="Calibri"/>
              <a:sym typeface="Calibri"/>
            </a:endParaRPr>
          </a:p>
        </p:txBody>
      </p:sp>
      <p:sp>
        <p:nvSpPr>
          <p:cNvPr id="2" name="Oval 1"/>
          <p:cNvSpPr/>
          <p:nvPr/>
        </p:nvSpPr>
        <p:spPr>
          <a:xfrm>
            <a:off x="6363728" y="1445092"/>
            <a:ext cx="1272746" cy="102561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 Arrow 2"/>
          <p:cNvSpPr/>
          <p:nvPr/>
        </p:nvSpPr>
        <p:spPr>
          <a:xfrm rot="17416943">
            <a:off x="7605583" y="1651400"/>
            <a:ext cx="716692" cy="13180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225901">
            <a:off x="7522701" y="2370559"/>
            <a:ext cx="2179990" cy="369332"/>
          </a:xfrm>
          <a:prstGeom prst="rect">
            <a:avLst/>
          </a:prstGeom>
          <a:solidFill>
            <a:schemeClr val="accent1"/>
          </a:solidFill>
        </p:spPr>
        <p:txBody>
          <a:bodyPr wrap="square" rtlCol="0">
            <a:spAutoFit/>
          </a:bodyPr>
          <a:lstStyle/>
          <a:p>
            <a:r>
              <a:rPr lang="en-US" dirty="0" smtClean="0"/>
              <a:t>SEL Skill</a:t>
            </a:r>
            <a:endParaRPr lang="en-US" dirty="0"/>
          </a:p>
        </p:txBody>
      </p:sp>
      <p:sp>
        <p:nvSpPr>
          <p:cNvPr id="8" name="Oval 7"/>
          <p:cNvSpPr/>
          <p:nvPr/>
        </p:nvSpPr>
        <p:spPr>
          <a:xfrm rot="10800000">
            <a:off x="6275789" y="4326102"/>
            <a:ext cx="1480451" cy="1256542"/>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3677035">
            <a:off x="5610957" y="4903506"/>
            <a:ext cx="716692" cy="13180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906258">
            <a:off x="4226031" y="5737230"/>
            <a:ext cx="2179990" cy="369332"/>
          </a:xfrm>
          <a:prstGeom prst="rect">
            <a:avLst/>
          </a:prstGeom>
          <a:solidFill>
            <a:schemeClr val="accent1"/>
          </a:solidFill>
        </p:spPr>
        <p:txBody>
          <a:bodyPr wrap="square" rtlCol="0">
            <a:spAutoFit/>
          </a:bodyPr>
          <a:lstStyle/>
          <a:p>
            <a:r>
              <a:rPr lang="en-US" dirty="0" smtClean="0"/>
              <a:t>Specific Behaviors</a:t>
            </a:r>
            <a:endParaRPr lang="en-US" dirty="0"/>
          </a:p>
        </p:txBody>
      </p:sp>
    </p:spTree>
    <p:extLst>
      <p:ext uri="{BB962C8B-B14F-4D97-AF65-F5344CB8AC3E}">
        <p14:creationId xmlns:p14="http://schemas.microsoft.com/office/powerpoint/2010/main" val="2162013366"/>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6" y="891613"/>
            <a:ext cx="10972800" cy="1261036"/>
          </a:xfrm>
        </p:spPr>
        <p:txBody>
          <a:bodyPr>
            <a:normAutofit fontScale="90000"/>
          </a:bodyPr>
          <a:lstStyle/>
          <a:p>
            <a:r>
              <a:rPr lang="en-US" sz="4000" dirty="0" smtClean="0"/>
              <a:t>Matrix can be a working document…</a:t>
            </a:r>
            <a:br>
              <a:rPr lang="en-US" sz="4000" dirty="0" smtClean="0"/>
            </a:br>
            <a:r>
              <a:rPr lang="en-US" sz="4000" dirty="0" smtClean="0"/>
              <a:t>You can add skills to it as they are taught.</a:t>
            </a:r>
            <a:endParaRPr lang="en-US" sz="4000" dirty="0"/>
          </a:p>
        </p:txBody>
      </p:sp>
      <p:pic>
        <p:nvPicPr>
          <p:cNvPr id="6" name="Picture 5"/>
          <p:cNvPicPr>
            <a:picLocks noChangeAspect="1"/>
          </p:cNvPicPr>
          <p:nvPr/>
        </p:nvPicPr>
        <p:blipFill>
          <a:blip r:embed="rId3"/>
          <a:stretch>
            <a:fillRect/>
          </a:stretch>
        </p:blipFill>
        <p:spPr>
          <a:xfrm>
            <a:off x="4699640" y="2276248"/>
            <a:ext cx="3143461" cy="4133086"/>
          </a:xfrm>
          <a:prstGeom prst="rect">
            <a:avLst/>
          </a:prstGeom>
        </p:spPr>
      </p:pic>
    </p:spTree>
    <p:extLst>
      <p:ext uri="{BB962C8B-B14F-4D97-AF65-F5344CB8AC3E}">
        <p14:creationId xmlns:p14="http://schemas.microsoft.com/office/powerpoint/2010/main" val="179078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a:bodyPr>
          <a:lstStyle/>
          <a:p>
            <a:pPr lvl="0"/>
            <a:r>
              <a:rPr lang="en-US" dirty="0"/>
              <a:t>To link principles of mindfulness and self-regulation</a:t>
            </a:r>
          </a:p>
          <a:p>
            <a:pPr lvl="0"/>
            <a:r>
              <a:rPr lang="en-US" dirty="0"/>
              <a:t>To gain exposure to classroom strategies which foster mindfulness</a:t>
            </a:r>
          </a:p>
          <a:p>
            <a:pPr lvl="0"/>
            <a:r>
              <a:rPr lang="en-US" dirty="0"/>
              <a:t>To map mindfulness strategies onto a classroom PBS matrix</a:t>
            </a:r>
          </a:p>
          <a:p>
            <a:pPr marL="0" indent="0">
              <a:buNone/>
            </a:pPr>
            <a:endParaRPr lang="en-US" b="1" u="sng" dirty="0"/>
          </a:p>
          <a:p>
            <a:pPr marL="0" indent="0">
              <a:buNone/>
            </a:pPr>
            <a:endParaRPr lang="en-US" b="1" u="sng" dirty="0" smtClean="0"/>
          </a:p>
          <a:p>
            <a:pPr marL="0" indent="0">
              <a:buNone/>
            </a:pPr>
            <a:endParaRPr lang="en-US" b="1" u="sng" dirty="0"/>
          </a:p>
          <a:p>
            <a:endParaRPr lang="en-US" dirty="0"/>
          </a:p>
        </p:txBody>
      </p:sp>
    </p:spTree>
    <p:extLst>
      <p:ext uri="{BB962C8B-B14F-4D97-AF65-F5344CB8AC3E}">
        <p14:creationId xmlns:p14="http://schemas.microsoft.com/office/powerpoint/2010/main" val="2912929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838200" y="2522311"/>
            <a:ext cx="10515600" cy="2158546"/>
          </a:xfrm>
        </p:spPr>
        <p:txBody>
          <a:bodyPr>
            <a:normAutofit lnSpcReduction="10000"/>
          </a:bodyPr>
          <a:lstStyle/>
          <a:p>
            <a:pPr marL="0" indent="0" algn="ctr">
              <a:buNone/>
            </a:pPr>
            <a:r>
              <a:rPr lang="en-US" dirty="0" err="1" smtClean="0"/>
              <a:t>Niki</a:t>
            </a:r>
            <a:r>
              <a:rPr lang="en-US" dirty="0" smtClean="0"/>
              <a:t> Roberts</a:t>
            </a:r>
            <a:br>
              <a:rPr lang="en-US" dirty="0" smtClean="0"/>
            </a:br>
            <a:r>
              <a:rPr lang="en-US" dirty="0" smtClean="0">
                <a:hlinkClick r:id="rId3"/>
              </a:rPr>
              <a:t>robertsn@udel.edu</a:t>
            </a:r>
            <a:endParaRPr lang="en-US" dirty="0" smtClean="0"/>
          </a:p>
          <a:p>
            <a:pPr marL="0" indent="0" algn="ctr">
              <a:buNone/>
            </a:pPr>
            <a:r>
              <a:rPr lang="en-US" dirty="0" smtClean="0"/>
              <a:t>302-831-6735</a:t>
            </a:r>
          </a:p>
          <a:p>
            <a:pPr marL="0" indent="0" algn="ctr">
              <a:buNone/>
            </a:pPr>
            <a:r>
              <a:rPr lang="en-US" dirty="0" smtClean="0"/>
              <a:t>www.delawarepbs.org</a:t>
            </a:r>
          </a:p>
        </p:txBody>
      </p:sp>
    </p:spTree>
    <p:extLst>
      <p:ext uri="{BB962C8B-B14F-4D97-AF65-F5344CB8AC3E}">
        <p14:creationId xmlns:p14="http://schemas.microsoft.com/office/powerpoint/2010/main" val="1482610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453" y="429700"/>
            <a:ext cx="10972800" cy="1261036"/>
          </a:xfrm>
        </p:spPr>
        <p:txBody>
          <a:bodyPr/>
          <a:lstStyle/>
          <a:p>
            <a:r>
              <a:rPr lang="en-US" dirty="0" smtClean="0"/>
              <a:t>Resources</a:t>
            </a:r>
            <a:endParaRPr lang="en-US" dirty="0"/>
          </a:p>
        </p:txBody>
      </p:sp>
      <p:sp>
        <p:nvSpPr>
          <p:cNvPr id="3" name="Content Placeholder 2"/>
          <p:cNvSpPr>
            <a:spLocks noGrp="1"/>
          </p:cNvSpPr>
          <p:nvPr>
            <p:ph idx="1"/>
          </p:nvPr>
        </p:nvSpPr>
        <p:spPr>
          <a:xfrm>
            <a:off x="857053" y="1558713"/>
            <a:ext cx="10515600" cy="5153172"/>
          </a:xfrm>
        </p:spPr>
        <p:txBody>
          <a:bodyPr>
            <a:noAutofit/>
          </a:bodyPr>
          <a:lstStyle/>
          <a:p>
            <a:pPr marL="457200" indent="-457200">
              <a:lnSpc>
                <a:spcPct val="100000"/>
              </a:lnSpc>
              <a:spcBef>
                <a:spcPts val="600"/>
              </a:spcBef>
              <a:buNone/>
            </a:pPr>
            <a:r>
              <a:rPr lang="en-US" sz="1200" dirty="0" err="1" smtClean="0"/>
              <a:t>Biglan</a:t>
            </a:r>
            <a:r>
              <a:rPr lang="en-US" sz="1200" dirty="0" smtClean="0"/>
              <a:t>, T. (2018).  The </a:t>
            </a:r>
            <a:r>
              <a:rPr lang="en-US" sz="1200" dirty="0" err="1" smtClean="0"/>
              <a:t>pax</a:t>
            </a:r>
            <a:r>
              <a:rPr lang="en-US" sz="1200" dirty="0" smtClean="0"/>
              <a:t> good behavior game:  a  powerful supplement to PBIS.  [PowerPoint slides].  Retrieved from</a:t>
            </a:r>
            <a:r>
              <a:rPr lang="en-US" sz="1200" dirty="0"/>
              <a:t>:  https://new.apbs.org/sites/default/files/conference-2016/presentations/swk105-biglan-apbs2018.pdf</a:t>
            </a:r>
            <a:endParaRPr lang="en-US" sz="1200" dirty="0" smtClean="0"/>
          </a:p>
          <a:p>
            <a:pPr marL="457200" indent="-457200">
              <a:lnSpc>
                <a:spcPct val="100000"/>
              </a:lnSpc>
              <a:spcBef>
                <a:spcPts val="600"/>
              </a:spcBef>
              <a:buNone/>
            </a:pPr>
            <a:r>
              <a:rPr lang="en-US" sz="1200" dirty="0"/>
              <a:t>Brown, K.W. &amp; Ryan, R.M. (2003). The benefits of being present: Mindfulness and its role in psychological well-being. Journal of Personality and Social Psychology, 84, 822-848.</a:t>
            </a:r>
            <a:endParaRPr lang="en-US" sz="1200" dirty="0" smtClean="0"/>
          </a:p>
          <a:p>
            <a:pPr marL="457200" indent="-457200">
              <a:lnSpc>
                <a:spcPct val="100000"/>
              </a:lnSpc>
              <a:spcBef>
                <a:spcPts val="600"/>
              </a:spcBef>
              <a:buNone/>
            </a:pPr>
            <a:r>
              <a:rPr lang="en-US" sz="1200" dirty="0" smtClean="0"/>
              <a:t>Butler</a:t>
            </a:r>
            <a:r>
              <a:rPr lang="en-US" sz="1200" dirty="0"/>
              <a:t>, J. (2016). </a:t>
            </a:r>
            <a:r>
              <a:rPr lang="en-US" sz="1200" i="1" dirty="0"/>
              <a:t>Mindful classrooms: The educator guide.</a:t>
            </a:r>
            <a:r>
              <a:rPr lang="en-US" sz="1200" dirty="0"/>
              <a:t> Publisher: Author. </a:t>
            </a:r>
          </a:p>
          <a:p>
            <a:pPr marL="457200" indent="-457200">
              <a:lnSpc>
                <a:spcPct val="100000"/>
              </a:lnSpc>
              <a:spcBef>
                <a:spcPts val="600"/>
              </a:spcBef>
              <a:buNone/>
            </a:pPr>
            <a:r>
              <a:rPr lang="en-US" sz="1200" dirty="0"/>
              <a:t>Caprino, K. (2014, Feb 12). </a:t>
            </a:r>
            <a:r>
              <a:rPr lang="en-US" sz="1200" i="1" dirty="0"/>
              <a:t>5 mindfulness steps that guarantee increased success and vitality</a:t>
            </a:r>
            <a:r>
              <a:rPr lang="en-US" sz="1200" dirty="0"/>
              <a:t>. Retrieved from https://www.forbes.com/sites/kathycaprino/2014/02/12/5-mindfulness-steps-that-guarantee-increased-success-and-vitality/#19bc51066710</a:t>
            </a:r>
          </a:p>
          <a:p>
            <a:pPr marL="457200" indent="-457200">
              <a:lnSpc>
                <a:spcPct val="100000"/>
              </a:lnSpc>
              <a:spcBef>
                <a:spcPts val="600"/>
              </a:spcBef>
              <a:buNone/>
            </a:pPr>
            <a:r>
              <a:rPr lang="en-US" sz="1200" dirty="0" err="1" smtClean="0"/>
              <a:t>Felver</a:t>
            </a:r>
            <a:r>
              <a:rPr lang="en-US" sz="1200" dirty="0" smtClean="0"/>
              <a:t>, J., </a:t>
            </a:r>
            <a:r>
              <a:rPr lang="en-US" sz="1200" dirty="0" err="1" smtClean="0"/>
              <a:t>Doerner</a:t>
            </a:r>
            <a:r>
              <a:rPr lang="en-US" sz="1200" dirty="0" smtClean="0"/>
              <a:t>, E., Jones, J., Kaye, N., &amp; Merrell, K. (2013).  Mindfulness in school psychology: applications for intervention and professional practice.  </a:t>
            </a:r>
            <a:r>
              <a:rPr lang="en-US" sz="1200" i="1" dirty="0" smtClean="0"/>
              <a:t>Psychology in the Schools, </a:t>
            </a:r>
            <a:r>
              <a:rPr lang="en-US" sz="1200" dirty="0" smtClean="0"/>
              <a:t>50(6), 531-547.</a:t>
            </a:r>
          </a:p>
          <a:p>
            <a:pPr marL="457200" indent="-457200">
              <a:lnSpc>
                <a:spcPct val="100000"/>
              </a:lnSpc>
              <a:spcBef>
                <a:spcPts val="600"/>
              </a:spcBef>
              <a:buNone/>
            </a:pPr>
            <a:r>
              <a:rPr lang="en-US" sz="1200" dirty="0" smtClean="0"/>
              <a:t>Flynn</a:t>
            </a:r>
            <a:r>
              <a:rPr lang="en-US" sz="1200" dirty="0"/>
              <a:t>, L. (2013). </a:t>
            </a:r>
            <a:r>
              <a:rPr lang="en-US" sz="1200" i="1" dirty="0"/>
              <a:t>Yoga for children: 200+ yoga poses, breathing exercises, and meditations for healthier, happier, more resilient children.</a:t>
            </a:r>
            <a:r>
              <a:rPr lang="en-US" sz="1200" dirty="0"/>
              <a:t> Avon, MA: Adams Media.</a:t>
            </a:r>
          </a:p>
          <a:p>
            <a:pPr marL="457200" indent="-457200">
              <a:lnSpc>
                <a:spcPct val="100000"/>
              </a:lnSpc>
              <a:spcBef>
                <a:spcPts val="600"/>
              </a:spcBef>
              <a:buNone/>
            </a:pPr>
            <a:r>
              <a:rPr lang="en-US" sz="1200" dirty="0" err="1" smtClean="0"/>
              <a:t>Guber</a:t>
            </a:r>
            <a:r>
              <a:rPr lang="en-US" sz="1200" dirty="0"/>
              <a:t>, T. L., </a:t>
            </a:r>
            <a:r>
              <a:rPr lang="en-US" sz="1200" dirty="0" err="1"/>
              <a:t>Kalish</a:t>
            </a:r>
            <a:r>
              <a:rPr lang="en-US" sz="1200" dirty="0"/>
              <a:t>, L. (2005). </a:t>
            </a:r>
            <a:r>
              <a:rPr lang="en-US" sz="1200" i="1" dirty="0"/>
              <a:t>Yoga pretzels: 50 fun yoga activities for kids and grownups</a:t>
            </a:r>
            <a:r>
              <a:rPr lang="en-US" sz="1200" dirty="0"/>
              <a:t>. Cambridge, MA: Barefoot Books.</a:t>
            </a:r>
          </a:p>
          <a:p>
            <a:pPr marL="457200" indent="-457200">
              <a:lnSpc>
                <a:spcPct val="100000"/>
              </a:lnSpc>
              <a:spcBef>
                <a:spcPts val="600"/>
              </a:spcBef>
              <a:buNone/>
            </a:pPr>
            <a:r>
              <a:rPr lang="en-US" sz="1200" dirty="0"/>
              <a:t>Holland &amp; Sisson (</a:t>
            </a:r>
            <a:r>
              <a:rPr lang="en-US" sz="1200" dirty="0" err="1"/>
              <a:t>n.d.</a:t>
            </a:r>
            <a:r>
              <a:rPr lang="en-US" sz="1200" dirty="0"/>
              <a:t>). </a:t>
            </a:r>
            <a:r>
              <a:rPr lang="en-US" sz="1200" i="1" dirty="0"/>
              <a:t>Advanced mindfulness and acceptance practice in the schools.</a:t>
            </a:r>
            <a:r>
              <a:rPr lang="en-US" sz="1200" dirty="0"/>
              <a:t> </a:t>
            </a:r>
            <a:r>
              <a:rPr lang="en-US" sz="1200" dirty="0" smtClean="0"/>
              <a:t>[</a:t>
            </a:r>
            <a:r>
              <a:rPr lang="en-US" sz="1200" dirty="0"/>
              <a:t>PowerPoint slides]. Retrieved from </a:t>
            </a:r>
            <a:r>
              <a:rPr lang="en-US" sz="1200" dirty="0">
                <a:hlinkClick r:id="rId3"/>
              </a:rPr>
              <a:t>https://nasp.inreachce.com</a:t>
            </a:r>
            <a:r>
              <a:rPr lang="en-US" sz="1200" dirty="0" smtClean="0">
                <a:hlinkClick r:id="rId3"/>
              </a:rPr>
              <a:t>/</a:t>
            </a:r>
            <a:endParaRPr lang="en-US" sz="1200" dirty="0" smtClean="0"/>
          </a:p>
          <a:p>
            <a:pPr marL="457200" indent="-457200">
              <a:lnSpc>
                <a:spcPct val="100000"/>
              </a:lnSpc>
              <a:spcBef>
                <a:spcPts val="600"/>
              </a:spcBef>
              <a:buNone/>
            </a:pPr>
            <a:r>
              <a:rPr lang="en-US" sz="1200" dirty="0"/>
              <a:t>Holland &amp; </a:t>
            </a:r>
            <a:r>
              <a:rPr lang="en-US" sz="1200" dirty="0" smtClean="0"/>
              <a:t>Larkin (2014). </a:t>
            </a:r>
            <a:r>
              <a:rPr lang="en-US" sz="1200" i="1" dirty="0" smtClean="0"/>
              <a:t>A three tiered prevention-intervention school based mindfulness program.</a:t>
            </a:r>
            <a:r>
              <a:rPr lang="en-US" sz="1200" dirty="0" smtClean="0"/>
              <a:t> [Poster]. </a:t>
            </a:r>
            <a:r>
              <a:rPr lang="en-US" sz="1200" dirty="0"/>
              <a:t>Retrieved </a:t>
            </a:r>
            <a:r>
              <a:rPr lang="en-US" sz="1200" dirty="0" smtClean="0"/>
              <a:t>from: </a:t>
            </a:r>
            <a:r>
              <a:rPr lang="en-US" sz="1200" dirty="0"/>
              <a:t>http://mps.milwaukee.k12.wi.us/MPS-English/CAO/Documents/PBIS/Mindfulness3TiersHandout.pdf</a:t>
            </a:r>
          </a:p>
          <a:p>
            <a:pPr marL="457200" indent="-457200">
              <a:lnSpc>
                <a:spcPct val="100000"/>
              </a:lnSpc>
              <a:spcBef>
                <a:spcPts val="600"/>
              </a:spcBef>
              <a:buNone/>
            </a:pPr>
            <a:r>
              <a:rPr lang="en-US" sz="1200" dirty="0" err="1" smtClean="0"/>
              <a:t>IgniterMedia</a:t>
            </a:r>
            <a:r>
              <a:rPr lang="en-US" sz="1200" dirty="0" smtClean="0"/>
              <a:t>. </a:t>
            </a:r>
            <a:r>
              <a:rPr lang="en-US" sz="1200" dirty="0"/>
              <a:t>(2009, Sep 24). </a:t>
            </a:r>
            <a:r>
              <a:rPr lang="en-US" sz="1200" i="1" dirty="0"/>
              <a:t>The Marshmallow Test</a:t>
            </a:r>
            <a:r>
              <a:rPr lang="en-US" sz="1200" dirty="0"/>
              <a:t> [Video f</a:t>
            </a:r>
            <a:r>
              <a:rPr lang="en-US" sz="1200" dirty="0" smtClean="0"/>
              <a:t>ile</a:t>
            </a:r>
            <a:r>
              <a:rPr lang="en-US" sz="1200" dirty="0"/>
              <a:t>]. Retrieved from https://</a:t>
            </a:r>
            <a:r>
              <a:rPr lang="en-US" sz="1200" dirty="0" smtClean="0"/>
              <a:t>youtu.be/QX_oy9614HQ</a:t>
            </a:r>
          </a:p>
          <a:p>
            <a:pPr marL="457200" indent="-457200">
              <a:lnSpc>
                <a:spcPct val="100000"/>
              </a:lnSpc>
              <a:spcBef>
                <a:spcPts val="600"/>
              </a:spcBef>
              <a:buNone/>
            </a:pPr>
            <a:r>
              <a:rPr lang="en-US" sz="1200" dirty="0" err="1"/>
              <a:t>Kuypers</a:t>
            </a:r>
            <a:r>
              <a:rPr lang="en-US" sz="1200" dirty="0"/>
              <a:t>, L. M. (2011). </a:t>
            </a:r>
            <a:r>
              <a:rPr lang="en-US" sz="1200" i="1" dirty="0"/>
              <a:t>The zones of regulation: A curriculum designed to foster self-regulation and emotional control</a:t>
            </a:r>
            <a:r>
              <a:rPr lang="en-US" sz="1200" dirty="0"/>
              <a:t>. Santa Clara, CA: Think Social Publishing, Inc. </a:t>
            </a:r>
            <a:endParaRPr lang="en-US" sz="1200" dirty="0" smtClean="0"/>
          </a:p>
          <a:p>
            <a:pPr marL="457200" indent="-457200">
              <a:lnSpc>
                <a:spcPct val="100000"/>
              </a:lnSpc>
              <a:spcBef>
                <a:spcPts val="600"/>
              </a:spcBef>
              <a:buNone/>
            </a:pPr>
            <a:r>
              <a:rPr lang="en-US" sz="1200" dirty="0"/>
              <a:t>Langer, E. J. (1997). </a:t>
            </a:r>
            <a:r>
              <a:rPr lang="en-US" sz="1200" i="1" dirty="0"/>
              <a:t>The power of mindful learning</a:t>
            </a:r>
            <a:r>
              <a:rPr lang="en-US" sz="1200" dirty="0"/>
              <a:t>. Cambridge, MA: Da Capo Press.</a:t>
            </a:r>
          </a:p>
          <a:p>
            <a:pPr marL="457200" indent="-457200">
              <a:lnSpc>
                <a:spcPct val="100000"/>
              </a:lnSpc>
              <a:spcBef>
                <a:spcPts val="600"/>
              </a:spcBef>
              <a:buNone/>
            </a:pPr>
            <a:r>
              <a:rPr lang="en-US" sz="1200" dirty="0"/>
              <a:t>Rechtschaffen, D. (2014). </a:t>
            </a:r>
            <a:r>
              <a:rPr lang="en-US" sz="1200" i="1" dirty="0"/>
              <a:t>The way of mindful education: Cultivating well-being in teachers and students</a:t>
            </a:r>
            <a:r>
              <a:rPr lang="en-US" sz="1200" dirty="0"/>
              <a:t>. New York, NY: W. W. Norton &amp; Company, Inc.</a:t>
            </a:r>
          </a:p>
          <a:p>
            <a:pPr marL="457200" indent="-457200">
              <a:lnSpc>
                <a:spcPct val="100000"/>
              </a:lnSpc>
              <a:spcBef>
                <a:spcPts val="600"/>
              </a:spcBef>
              <a:buNone/>
            </a:pPr>
            <a:r>
              <a:rPr lang="en-US" sz="1200" dirty="0" err="1"/>
              <a:t>Snel</a:t>
            </a:r>
            <a:r>
              <a:rPr lang="en-US" sz="1200" dirty="0"/>
              <a:t>, E. (2013). </a:t>
            </a:r>
            <a:r>
              <a:rPr lang="en-US" sz="1200" i="1" dirty="0"/>
              <a:t>Sitting still like a frog: Mindfulness exercises for kids (and their parents).</a:t>
            </a:r>
            <a:r>
              <a:rPr lang="en-US" sz="1200" dirty="0"/>
              <a:t> Boulder, CO: Shambhala Publications.</a:t>
            </a:r>
          </a:p>
          <a:p>
            <a:pPr marL="457200" indent="-457200">
              <a:lnSpc>
                <a:spcPct val="100000"/>
              </a:lnSpc>
              <a:spcBef>
                <a:spcPts val="600"/>
              </a:spcBef>
              <a:buNone/>
            </a:pPr>
            <a:r>
              <a:rPr lang="en-US" sz="1200" dirty="0"/>
              <a:t>Vo, D. X. (2015). </a:t>
            </a:r>
            <a:r>
              <a:rPr lang="en-US" sz="1200" i="1" dirty="0"/>
              <a:t>The mindful teen: powerful skills to help you handle stress one moment at a time</a:t>
            </a:r>
            <a:r>
              <a:rPr lang="en-US" sz="1200" dirty="0"/>
              <a:t>. Oakland, CA: Instant Help Books</a:t>
            </a:r>
            <a:r>
              <a:rPr lang="en-US" sz="1200" dirty="0" smtClean="0"/>
              <a:t>.</a:t>
            </a:r>
          </a:p>
          <a:p>
            <a:pPr marL="0" indent="0">
              <a:buNone/>
            </a:pPr>
            <a:r>
              <a:rPr lang="en-US" sz="1200" dirty="0" err="1"/>
              <a:t>Zenner</a:t>
            </a:r>
            <a:r>
              <a:rPr lang="en-US" sz="1200" dirty="0"/>
              <a:t>, C., </a:t>
            </a:r>
            <a:r>
              <a:rPr lang="en-US" sz="1200" dirty="0" err="1"/>
              <a:t>Herrnleben-Kurz</a:t>
            </a:r>
            <a:r>
              <a:rPr lang="en-US" sz="1200" dirty="0"/>
              <a:t>, S., &amp; </a:t>
            </a:r>
            <a:r>
              <a:rPr lang="en-US" sz="1200" dirty="0" err="1"/>
              <a:t>Walach</a:t>
            </a:r>
            <a:r>
              <a:rPr lang="en-US" sz="1200" dirty="0"/>
              <a:t>, H. (2014). Mindfulness-based interventions in schools-a </a:t>
            </a:r>
            <a:r>
              <a:rPr lang="en-US" sz="1200" dirty="0" smtClean="0"/>
              <a:t>systematic </a:t>
            </a:r>
            <a:r>
              <a:rPr lang="en-US" sz="1200" dirty="0"/>
              <a:t>review and meta-analysis. </a:t>
            </a:r>
            <a:r>
              <a:rPr lang="en-US" sz="1200" i="1" dirty="0"/>
              <a:t>Frontiers in Psychology, 5</a:t>
            </a:r>
            <a:r>
              <a:rPr lang="en-US" sz="1200" dirty="0"/>
              <a:t>, </a:t>
            </a:r>
            <a:r>
              <a:rPr lang="en-US" sz="1200" dirty="0" smtClean="0"/>
              <a:t>	603</a:t>
            </a:r>
            <a:r>
              <a:rPr lang="en-US" sz="1200" dirty="0"/>
              <a:t>.</a:t>
            </a:r>
          </a:p>
          <a:p>
            <a:pPr marL="0" indent="0">
              <a:buNone/>
            </a:pPr>
            <a:r>
              <a:rPr lang="en-US" sz="1200" dirty="0" err="1"/>
              <a:t>Zoogman</a:t>
            </a:r>
            <a:r>
              <a:rPr lang="en-US" sz="1200" dirty="0"/>
              <a:t>, S., Goldberg, S.B., &amp; Hoyt, W.T. (2014). Mindfulness interventions with youth: A </a:t>
            </a:r>
            <a:r>
              <a:rPr lang="en-US" sz="1200" dirty="0" smtClean="0"/>
              <a:t>meta-analysis</a:t>
            </a:r>
            <a:r>
              <a:rPr lang="en-US" sz="1200" dirty="0"/>
              <a:t>. </a:t>
            </a:r>
            <a:r>
              <a:rPr lang="en-US" sz="1200" i="1" dirty="0"/>
              <a:t>Mindfulness, 6</a:t>
            </a:r>
            <a:r>
              <a:rPr lang="en-US" sz="1200" dirty="0"/>
              <a:t>(2), 290-302</a:t>
            </a:r>
            <a:r>
              <a:rPr lang="en-US" sz="1200" dirty="0" smtClean="0"/>
              <a:t>.</a:t>
            </a:r>
          </a:p>
          <a:p>
            <a:pPr marL="0" indent="0">
              <a:buNone/>
            </a:pPr>
            <a:endParaRPr lang="en-US" sz="1200" dirty="0"/>
          </a:p>
          <a:p>
            <a:pPr marL="457200" indent="-457200">
              <a:lnSpc>
                <a:spcPct val="100000"/>
              </a:lnSpc>
              <a:spcBef>
                <a:spcPts val="600"/>
              </a:spcBef>
              <a:buNone/>
            </a:pPr>
            <a:endParaRPr lang="en-US" sz="1200" dirty="0"/>
          </a:p>
        </p:txBody>
      </p:sp>
    </p:spTree>
    <p:extLst>
      <p:ext uri="{BB962C8B-B14F-4D97-AF65-F5344CB8AC3E}">
        <p14:creationId xmlns:p14="http://schemas.microsoft.com/office/powerpoint/2010/main" val="654612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think of a student like this?</a:t>
            </a:r>
            <a:endParaRPr lang="en-US" dirty="0"/>
          </a:p>
        </p:txBody>
      </p:sp>
      <p:sp>
        <p:nvSpPr>
          <p:cNvPr id="3" name="Content Placeholder 2"/>
          <p:cNvSpPr>
            <a:spLocks noGrp="1"/>
          </p:cNvSpPr>
          <p:nvPr>
            <p:ph idx="1"/>
          </p:nvPr>
        </p:nvSpPr>
        <p:spPr>
          <a:xfrm>
            <a:off x="609600" y="2250477"/>
            <a:ext cx="10972800" cy="3479761"/>
          </a:xfrm>
        </p:spPr>
        <p:txBody>
          <a:bodyPr>
            <a:normAutofit lnSpcReduction="10000"/>
          </a:bodyPr>
          <a:lstStyle/>
          <a:p>
            <a:pPr marL="0" indent="0">
              <a:buNone/>
            </a:pPr>
            <a:r>
              <a:rPr lang="en-US" dirty="0" smtClean="0"/>
              <a:t>Jimmy loves playing soccer at recess.  One day, he races out onto the playground with his friends and notices the soccer goals have been moved.  No soccer today.  Jimmy runs to the teacher and begs her to call for the soccer goals.  The teacher reminds him that there are other choices but he continues to escalate and begins to cry.  He takes most of the recess period to calm down before choosing an alternate activity.</a:t>
            </a:r>
            <a:endParaRPr lang="en-US" dirty="0"/>
          </a:p>
        </p:txBody>
      </p:sp>
      <p:sp>
        <p:nvSpPr>
          <p:cNvPr id="4" name="TextBox 3"/>
          <p:cNvSpPr txBox="1"/>
          <p:nvPr/>
        </p:nvSpPr>
        <p:spPr>
          <a:xfrm>
            <a:off x="864636" y="5825961"/>
            <a:ext cx="11327364" cy="954107"/>
          </a:xfrm>
          <a:prstGeom prst="rect">
            <a:avLst/>
          </a:prstGeom>
          <a:noFill/>
        </p:spPr>
        <p:txBody>
          <a:bodyPr wrap="square" rtlCol="0">
            <a:spAutoFit/>
          </a:bodyPr>
          <a:lstStyle/>
          <a:p>
            <a:pPr algn="ctr"/>
            <a:r>
              <a:rPr lang="en-US" sz="2800" dirty="0" smtClean="0">
                <a:solidFill>
                  <a:srgbClr val="7030A0"/>
                </a:solidFill>
              </a:rPr>
              <a:t>What skills does Jimmy need to enjoy recess, </a:t>
            </a:r>
          </a:p>
          <a:p>
            <a:pPr algn="ctr"/>
            <a:r>
              <a:rPr lang="en-US" sz="2800" dirty="0" smtClean="0">
                <a:solidFill>
                  <a:srgbClr val="7030A0"/>
                </a:solidFill>
              </a:rPr>
              <a:t>even when his favorite activity is unavailable?</a:t>
            </a:r>
            <a:endParaRPr lang="en-US" sz="2800" dirty="0">
              <a:solidFill>
                <a:srgbClr val="7030A0"/>
              </a:solidFill>
            </a:endParaRPr>
          </a:p>
        </p:txBody>
      </p:sp>
    </p:spTree>
    <p:extLst>
      <p:ext uri="{BB962C8B-B14F-4D97-AF65-F5344CB8AC3E}">
        <p14:creationId xmlns:p14="http://schemas.microsoft.com/office/powerpoint/2010/main" val="307148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60" y="731358"/>
            <a:ext cx="10972800" cy="1261036"/>
          </a:xfrm>
        </p:spPr>
        <p:txBody>
          <a:bodyPr/>
          <a:lstStyle/>
          <a:p>
            <a:r>
              <a:rPr lang="en-US" dirty="0" smtClean="0"/>
              <a:t>SEL Skills to Self Regulate</a:t>
            </a:r>
            <a:endParaRPr lang="en-US" dirty="0"/>
          </a:p>
        </p:txBody>
      </p:sp>
      <p:sp>
        <p:nvSpPr>
          <p:cNvPr id="4" name="Content Placeholder 3"/>
          <p:cNvSpPr>
            <a:spLocks noGrp="1"/>
          </p:cNvSpPr>
          <p:nvPr>
            <p:ph idx="1"/>
          </p:nvPr>
        </p:nvSpPr>
        <p:spPr>
          <a:xfrm>
            <a:off x="5372974" y="2761616"/>
            <a:ext cx="5851849" cy="2765036"/>
          </a:xfrm>
        </p:spPr>
        <p:txBody>
          <a:bodyPr>
            <a:normAutofit fontScale="85000" lnSpcReduction="10000"/>
          </a:bodyPr>
          <a:lstStyle/>
          <a:p>
            <a:r>
              <a:rPr lang="en-US" dirty="0" smtClean="0"/>
              <a:t>Self awareness (</a:t>
            </a:r>
            <a:r>
              <a:rPr lang="en-US" b="1" dirty="0" smtClean="0">
                <a:solidFill>
                  <a:schemeClr val="accent6"/>
                </a:solidFill>
              </a:rPr>
              <a:t>identify emotions</a:t>
            </a:r>
            <a:r>
              <a:rPr lang="en-US" dirty="0" smtClean="0"/>
              <a:t>)</a:t>
            </a:r>
          </a:p>
          <a:p>
            <a:r>
              <a:rPr lang="en-US" dirty="0" smtClean="0"/>
              <a:t>Self management (</a:t>
            </a:r>
            <a:r>
              <a:rPr lang="en-US" b="1" dirty="0" smtClean="0">
                <a:solidFill>
                  <a:schemeClr val="accent6"/>
                </a:solidFill>
              </a:rPr>
              <a:t>impulse control</a:t>
            </a:r>
            <a:r>
              <a:rPr lang="en-US" dirty="0" smtClean="0"/>
              <a:t>)</a:t>
            </a:r>
          </a:p>
          <a:p>
            <a:r>
              <a:rPr lang="en-US" dirty="0" smtClean="0"/>
              <a:t>Social awareness (</a:t>
            </a:r>
            <a:r>
              <a:rPr lang="en-US" b="1" dirty="0" smtClean="0">
                <a:solidFill>
                  <a:srgbClr val="00B050"/>
                </a:solidFill>
              </a:rPr>
              <a:t>perspective taking</a:t>
            </a:r>
            <a:r>
              <a:rPr lang="en-US" dirty="0" smtClean="0"/>
              <a:t>)</a:t>
            </a:r>
          </a:p>
          <a:p>
            <a:r>
              <a:rPr lang="en-US" dirty="0" smtClean="0"/>
              <a:t>Relationship skills (</a:t>
            </a:r>
            <a:r>
              <a:rPr lang="en-US" b="1" dirty="0" smtClean="0">
                <a:solidFill>
                  <a:srgbClr val="00B050"/>
                </a:solidFill>
              </a:rPr>
              <a:t>communication</a:t>
            </a:r>
            <a:r>
              <a:rPr lang="en-US" dirty="0" smtClean="0"/>
              <a:t>)</a:t>
            </a:r>
          </a:p>
          <a:p>
            <a:r>
              <a:rPr lang="en-US" dirty="0" smtClean="0"/>
              <a:t>Decision making (</a:t>
            </a:r>
            <a:r>
              <a:rPr lang="en-US" b="1" dirty="0" smtClean="0">
                <a:solidFill>
                  <a:srgbClr val="FF0000"/>
                </a:solidFill>
              </a:rPr>
              <a:t>solve problems</a:t>
            </a:r>
            <a:r>
              <a:rPr lang="en-US" dirty="0" smtClean="0"/>
              <a:t>)</a:t>
            </a:r>
            <a:endParaRPr lang="en-US" dirty="0"/>
          </a:p>
        </p:txBody>
      </p:sp>
      <p:pic>
        <p:nvPicPr>
          <p:cNvPr id="5" name="Picture 4"/>
          <p:cNvPicPr>
            <a:picLocks noChangeAspect="1"/>
          </p:cNvPicPr>
          <p:nvPr/>
        </p:nvPicPr>
        <p:blipFill>
          <a:blip r:embed="rId2"/>
          <a:stretch>
            <a:fillRect/>
          </a:stretch>
        </p:blipFill>
        <p:spPr>
          <a:xfrm>
            <a:off x="1023261" y="1992394"/>
            <a:ext cx="4171950" cy="3914775"/>
          </a:xfrm>
          <a:prstGeom prst="rect">
            <a:avLst/>
          </a:prstGeom>
        </p:spPr>
      </p:pic>
    </p:spTree>
    <p:extLst>
      <p:ext uri="{BB962C8B-B14F-4D97-AF65-F5344CB8AC3E}">
        <p14:creationId xmlns:p14="http://schemas.microsoft.com/office/powerpoint/2010/main" val="2806864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child with good self regulation skills can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Stop playing that video game and come to dinner</a:t>
            </a:r>
          </a:p>
          <a:p>
            <a:r>
              <a:rPr lang="en-US" dirty="0" smtClean="0"/>
              <a:t>Pick up their toys when asked</a:t>
            </a:r>
          </a:p>
          <a:p>
            <a:r>
              <a:rPr lang="en-US" dirty="0" smtClean="0"/>
              <a:t>Turn their attention to an adult when asked</a:t>
            </a:r>
          </a:p>
          <a:p>
            <a:r>
              <a:rPr lang="en-US" dirty="0" smtClean="0"/>
              <a:t>Withhold the impulse to</a:t>
            </a:r>
          </a:p>
          <a:p>
            <a:pPr lvl="1"/>
            <a:r>
              <a:rPr lang="en-US" dirty="0" smtClean="0"/>
              <a:t>Grab another’s toy</a:t>
            </a:r>
          </a:p>
          <a:p>
            <a:pPr lvl="1"/>
            <a:r>
              <a:rPr lang="en-US" dirty="0" smtClean="0"/>
              <a:t>Hit another child</a:t>
            </a:r>
          </a:p>
          <a:p>
            <a:pPr lvl="1"/>
            <a:r>
              <a:rPr lang="en-US" dirty="0" smtClean="0"/>
              <a:t>Scream when they don’t get their way</a:t>
            </a:r>
          </a:p>
          <a:p>
            <a:r>
              <a:rPr lang="en-US" dirty="0" smtClean="0"/>
              <a:t>Maintain attention to a particular task even in the context of distractions</a:t>
            </a:r>
            <a:endParaRPr lang="en-US" dirty="0"/>
          </a:p>
        </p:txBody>
      </p:sp>
      <p:sp>
        <p:nvSpPr>
          <p:cNvPr id="4" name="TextBox 3"/>
          <p:cNvSpPr txBox="1"/>
          <p:nvPr/>
        </p:nvSpPr>
        <p:spPr>
          <a:xfrm>
            <a:off x="9842715" y="6123364"/>
            <a:ext cx="3572758" cy="377072"/>
          </a:xfrm>
          <a:prstGeom prst="rect">
            <a:avLst/>
          </a:prstGeom>
          <a:noFill/>
        </p:spPr>
        <p:txBody>
          <a:bodyPr wrap="square" rtlCol="0">
            <a:spAutoFit/>
          </a:bodyPr>
          <a:lstStyle/>
          <a:p>
            <a:r>
              <a:rPr lang="en-US" dirty="0" err="1" smtClean="0"/>
              <a:t>Biglan</a:t>
            </a:r>
            <a:r>
              <a:rPr lang="en-US" dirty="0" smtClean="0"/>
              <a:t>, 2018</a:t>
            </a:r>
            <a:endParaRPr lang="en-US" dirty="0"/>
          </a:p>
        </p:txBody>
      </p:sp>
    </p:spTree>
    <p:extLst>
      <p:ext uri="{BB962C8B-B14F-4D97-AF65-F5344CB8AC3E}">
        <p14:creationId xmlns:p14="http://schemas.microsoft.com/office/powerpoint/2010/main" val="56798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 Defined</a:t>
            </a:r>
            <a:endParaRPr lang="en-US" dirty="0"/>
          </a:p>
        </p:txBody>
      </p:sp>
      <p:sp>
        <p:nvSpPr>
          <p:cNvPr id="3" name="Content Placeholder 2"/>
          <p:cNvSpPr>
            <a:spLocks noGrp="1"/>
          </p:cNvSpPr>
          <p:nvPr>
            <p:ph idx="1"/>
          </p:nvPr>
        </p:nvSpPr>
        <p:spPr/>
        <p:txBody>
          <a:bodyPr/>
          <a:lstStyle/>
          <a:p>
            <a:pPr marL="0" indent="0">
              <a:buNone/>
            </a:pPr>
            <a:r>
              <a:rPr lang="en-US" dirty="0">
                <a:solidFill>
                  <a:srgbClr val="002060"/>
                </a:solidFill>
              </a:rPr>
              <a:t>"Mindfulness means paying attention in a particular way: on purpose, in the present moment, and nonjudgmentally (Jon </a:t>
            </a:r>
            <a:r>
              <a:rPr lang="en-US" dirty="0" err="1">
                <a:solidFill>
                  <a:srgbClr val="002060"/>
                </a:solidFill>
              </a:rPr>
              <a:t>Kabat</a:t>
            </a:r>
            <a:r>
              <a:rPr lang="en-US" dirty="0">
                <a:solidFill>
                  <a:srgbClr val="002060"/>
                </a:solidFill>
              </a:rPr>
              <a:t>-Zinn).”</a:t>
            </a:r>
            <a:r>
              <a:rPr lang="en-US" dirty="0"/>
              <a:t>			</a:t>
            </a:r>
          </a:p>
          <a:p>
            <a:pPr marL="0" indent="0">
              <a:buNone/>
            </a:pPr>
            <a:r>
              <a:rPr lang="en-US" dirty="0">
                <a:solidFill>
                  <a:srgbClr val="002060"/>
                </a:solidFill>
              </a:rPr>
              <a:t>“The process of noticing new things and drawing novel distinctions which keeps us situated in the present (Ellen Langer).”</a:t>
            </a:r>
          </a:p>
          <a:p>
            <a:pPr marL="0" indent="0">
              <a:buNone/>
            </a:pPr>
            <a:endParaRPr lang="en-US" dirty="0"/>
          </a:p>
        </p:txBody>
      </p:sp>
    </p:spTree>
    <p:extLst>
      <p:ext uri="{BB962C8B-B14F-4D97-AF65-F5344CB8AC3E}">
        <p14:creationId xmlns:p14="http://schemas.microsoft.com/office/powerpoint/2010/main" val="29751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7854" y="1826249"/>
            <a:ext cx="5753100" cy="1250326"/>
          </a:xfrm>
          <a:ln>
            <a:solidFill>
              <a:srgbClr val="7030A0"/>
            </a:solidFill>
          </a:ln>
        </p:spPr>
        <p:txBody>
          <a:bodyPr anchor="t">
            <a:noAutofit/>
          </a:bodyPr>
          <a:lstStyle/>
          <a:p>
            <a:pPr marL="0" indent="0" algn="ctr">
              <a:buNone/>
            </a:pPr>
            <a:r>
              <a:rPr lang="en-US" sz="2400" b="1" dirty="0" smtClean="0"/>
              <a:t>The ability to purposefully attend to thoughts, feelings and sensations while ignoring others.</a:t>
            </a:r>
          </a:p>
        </p:txBody>
      </p:sp>
      <p:sp>
        <p:nvSpPr>
          <p:cNvPr id="4" name="TextBox 3"/>
          <p:cNvSpPr txBox="1"/>
          <p:nvPr/>
        </p:nvSpPr>
        <p:spPr>
          <a:xfrm>
            <a:off x="10177104" y="6316452"/>
            <a:ext cx="4381024" cy="369332"/>
          </a:xfrm>
          <a:prstGeom prst="rect">
            <a:avLst/>
          </a:prstGeom>
          <a:noFill/>
        </p:spPr>
        <p:txBody>
          <a:bodyPr wrap="square" rtlCol="0">
            <a:spAutoFit/>
          </a:bodyPr>
          <a:lstStyle/>
          <a:p>
            <a:r>
              <a:rPr lang="en-US" dirty="0" err="1" smtClean="0"/>
              <a:t>Felver</a:t>
            </a:r>
            <a:r>
              <a:rPr lang="en-US" dirty="0" smtClean="0"/>
              <a:t> et al., 2013</a:t>
            </a:r>
            <a:endParaRPr lang="en-US" dirty="0"/>
          </a:p>
        </p:txBody>
      </p:sp>
      <p:grpSp>
        <p:nvGrpSpPr>
          <p:cNvPr id="5" name="Group 4"/>
          <p:cNvGrpSpPr/>
          <p:nvPr/>
        </p:nvGrpSpPr>
        <p:grpSpPr>
          <a:xfrm>
            <a:off x="1019174" y="1033463"/>
            <a:ext cx="2640245" cy="4760535"/>
            <a:chOff x="2721971" y="0"/>
            <a:chExt cx="2640245" cy="4760535"/>
          </a:xfrm>
        </p:grpSpPr>
        <p:sp>
          <p:nvSpPr>
            <p:cNvPr id="6" name="Rounded Rectangle 5"/>
            <p:cNvSpPr/>
            <p:nvPr/>
          </p:nvSpPr>
          <p:spPr>
            <a:xfrm>
              <a:off x="2721971" y="0"/>
              <a:ext cx="2640245" cy="4760535"/>
            </a:xfrm>
            <a:prstGeom prst="roundRect">
              <a:avLst>
                <a:gd name="adj" fmla="val 1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txBox="1"/>
            <p:nvPr/>
          </p:nvSpPr>
          <p:spPr>
            <a:xfrm>
              <a:off x="2721971" y="1904214"/>
              <a:ext cx="2640245" cy="1904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Attention</a:t>
              </a:r>
              <a:endParaRPr lang="en-US" sz="3300" kern="1200" dirty="0"/>
            </a:p>
          </p:txBody>
        </p:sp>
      </p:grpSp>
      <p:pic>
        <p:nvPicPr>
          <p:cNvPr id="8" name="Picture 7"/>
          <p:cNvPicPr>
            <a:picLocks noChangeAspect="1"/>
          </p:cNvPicPr>
          <p:nvPr/>
        </p:nvPicPr>
        <p:blipFill>
          <a:blip r:embed="rId3"/>
          <a:stretch>
            <a:fillRect/>
          </a:stretch>
        </p:blipFill>
        <p:spPr>
          <a:xfrm>
            <a:off x="1508399" y="1826249"/>
            <a:ext cx="1661794" cy="1007047"/>
          </a:xfrm>
          <a:prstGeom prst="rect">
            <a:avLst/>
          </a:prstGeom>
        </p:spPr>
      </p:pic>
      <p:sp>
        <p:nvSpPr>
          <p:cNvPr id="9" name="Content Placeholder 2"/>
          <p:cNvSpPr txBox="1">
            <a:spLocks/>
          </p:cNvSpPr>
          <p:nvPr/>
        </p:nvSpPr>
        <p:spPr>
          <a:xfrm>
            <a:off x="4747854" y="3666303"/>
            <a:ext cx="6399245" cy="161482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t>Helps a student to:</a:t>
            </a:r>
          </a:p>
          <a:p>
            <a:r>
              <a:rPr lang="en-US" sz="3300" dirty="0" smtClean="0"/>
              <a:t>NOTICE their thoughts, feelings and sensations</a:t>
            </a:r>
          </a:p>
          <a:p>
            <a:r>
              <a:rPr lang="en-US" sz="3300" dirty="0" smtClean="0"/>
              <a:t>Prevent escalation of difficult emotions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238570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UD Primary and Secondary 1">
      <a:dk1>
        <a:sysClr val="windowText" lastClr="000000"/>
      </a:dk1>
      <a:lt1>
        <a:sysClr val="window" lastClr="FFFFFF"/>
      </a:lt1>
      <a:dk2>
        <a:srgbClr val="1F497D"/>
      </a:dk2>
      <a:lt2>
        <a:srgbClr val="EEECE1"/>
      </a:lt2>
      <a:accent1>
        <a:srgbClr val="B7A66D"/>
      </a:accent1>
      <a:accent2>
        <a:srgbClr val="AF1E2D"/>
      </a:accent2>
      <a:accent3>
        <a:srgbClr val="BED600"/>
      </a:accent3>
      <a:accent4>
        <a:srgbClr val="5A8E22"/>
      </a:accent4>
      <a:accent5>
        <a:srgbClr val="00A0DF"/>
      </a:accent5>
      <a:accent6>
        <a:srgbClr val="DD8E36"/>
      </a:accent6>
      <a:hlink>
        <a:srgbClr val="0026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1832</TotalTime>
  <Words>2811</Words>
  <Application>Microsoft Macintosh PowerPoint</Application>
  <PresentationFormat>Widescreen</PresentationFormat>
  <Paragraphs>337</Paragraphs>
  <Slides>41</Slides>
  <Notes>25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Calibri</vt:lpstr>
      <vt:lpstr>ＭＳ Ｐゴシック</vt:lpstr>
      <vt:lpstr>Noto Sans Symbols</vt:lpstr>
      <vt:lpstr>Times New Roman</vt:lpstr>
      <vt:lpstr>Trebuchet MS</vt:lpstr>
      <vt:lpstr>Wingdings</vt:lpstr>
      <vt:lpstr>Arial</vt:lpstr>
      <vt:lpstr>1_Office Theme</vt:lpstr>
      <vt:lpstr>Mindfulness for Self-Regulation: Classroom Strategies for Teachers   </vt:lpstr>
      <vt:lpstr>DE-PBS Project is on going collaboration between the Delaware Department of Education and the UD Center for Disabilities Studies</vt:lpstr>
      <vt:lpstr>Take a moment to complete the MAAS survey</vt:lpstr>
      <vt:lpstr>Purpose</vt:lpstr>
      <vt:lpstr>Can you think of a student like this?</vt:lpstr>
      <vt:lpstr>SEL Skills to Self Regulate</vt:lpstr>
      <vt:lpstr>A child with good self regulation skills can</vt:lpstr>
      <vt:lpstr>Mindfulness Defined</vt:lpstr>
      <vt:lpstr>PowerPoint Presentation</vt:lpstr>
      <vt:lpstr>PowerPoint Presentation</vt:lpstr>
      <vt:lpstr>What is Mindfulness?</vt:lpstr>
      <vt:lpstr>What is Mindlessness?</vt:lpstr>
      <vt:lpstr>Let’s put it all together…</vt:lpstr>
      <vt:lpstr>Survey Says…</vt:lpstr>
      <vt:lpstr>PowerPoint Presentation</vt:lpstr>
      <vt:lpstr>Self Regulation skills at Work…</vt:lpstr>
      <vt:lpstr>Mindfulness Tools for Students</vt:lpstr>
      <vt:lpstr>Research about MBI with youth</vt:lpstr>
      <vt:lpstr>Common Elements of MBIs</vt:lpstr>
      <vt:lpstr>Breathing and Mindfulness</vt:lpstr>
      <vt:lpstr>4x4 Breathing</vt:lpstr>
      <vt:lpstr>Breath Awareness</vt:lpstr>
      <vt:lpstr>Working with Thoughts/Emotions</vt:lpstr>
      <vt:lpstr>PowerPoint Presentation</vt:lpstr>
      <vt:lpstr>Social Stories</vt:lpstr>
      <vt:lpstr>Automatic Thoughts</vt:lpstr>
      <vt:lpstr>Working with Thoughts and Emotions</vt:lpstr>
      <vt:lpstr>Size of the Problem </vt:lpstr>
      <vt:lpstr>Awareness of the Senses</vt:lpstr>
      <vt:lpstr>Body Practices</vt:lpstr>
      <vt:lpstr>The Body Scan Meditation</vt:lpstr>
      <vt:lpstr>Kindness Practices</vt:lpstr>
      <vt:lpstr>Kindness Practices</vt:lpstr>
      <vt:lpstr>Group Sharing</vt:lpstr>
      <vt:lpstr>Group Games</vt:lpstr>
      <vt:lpstr>Mindfulness and PBiS</vt:lpstr>
      <vt:lpstr>PowerPoint Presentation</vt:lpstr>
      <vt:lpstr>PowerPoint Presentation</vt:lpstr>
      <vt:lpstr>Matrix can be a working document… You can add skills to it as they are taught.</vt:lpstr>
      <vt:lpstr>Questions?</vt:lpstr>
      <vt:lpstr>Resources</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Roberts</dc:creator>
  <cp:lastModifiedBy>Microsoft Office User</cp:lastModifiedBy>
  <cp:revision>135</cp:revision>
  <cp:lastPrinted>2017-11-30T21:15:39Z</cp:lastPrinted>
  <dcterms:created xsi:type="dcterms:W3CDTF">2017-11-28T13:16:57Z</dcterms:created>
  <dcterms:modified xsi:type="dcterms:W3CDTF">2018-05-18T13:32:07Z</dcterms:modified>
</cp:coreProperties>
</file>