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8"/>
  </p:notesMasterIdLst>
  <p:handoutMasterIdLst>
    <p:handoutMasterId r:id="rId39"/>
  </p:handoutMasterIdLst>
  <p:sldIdLst>
    <p:sldId id="256" r:id="rId2"/>
    <p:sldId id="288" r:id="rId3"/>
    <p:sldId id="258" r:id="rId4"/>
    <p:sldId id="292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93" r:id="rId17"/>
    <p:sldId id="272" r:id="rId18"/>
    <p:sldId id="273" r:id="rId19"/>
    <p:sldId id="274" r:id="rId20"/>
    <p:sldId id="275" r:id="rId21"/>
    <p:sldId id="276" r:id="rId22"/>
    <p:sldId id="294" r:id="rId23"/>
    <p:sldId id="278" r:id="rId24"/>
    <p:sldId id="277" r:id="rId25"/>
    <p:sldId id="279" r:id="rId26"/>
    <p:sldId id="280" r:id="rId27"/>
    <p:sldId id="282" r:id="rId28"/>
    <p:sldId id="281" r:id="rId29"/>
    <p:sldId id="283" r:id="rId30"/>
    <p:sldId id="284" r:id="rId31"/>
    <p:sldId id="285" r:id="rId32"/>
    <p:sldId id="286" r:id="rId33"/>
    <p:sldId id="287" r:id="rId34"/>
    <p:sldId id="290" r:id="rId35"/>
    <p:sldId id="291" r:id="rId36"/>
    <p:sldId id="295" r:id="rId3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000" autoAdjust="0"/>
    <p:restoredTop sz="92647" autoAdjust="0"/>
  </p:normalViewPr>
  <p:slideViewPr>
    <p:cSldViewPr>
      <p:cViewPr varScale="1">
        <p:scale>
          <a:sx n="84" d="100"/>
          <a:sy n="84" d="100"/>
        </p:scale>
        <p:origin x="1566" y="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handoutMaster" Target="handoutMasters/handoutMaster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D5D327F-35B5-4E6D-9CC0-FFD87B116E5D}" type="doc">
      <dgm:prSet loTypeId="urn:microsoft.com/office/officeart/2005/8/layout/chevron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1FB4318F-AEB9-4130-A71C-172E6AABF11A}">
      <dgm:prSet phldrT="[Text]"/>
      <dgm:spPr/>
      <dgm:t>
        <a:bodyPr/>
        <a:lstStyle/>
        <a:p>
          <a:r>
            <a:rPr lang="en-US" dirty="0" smtClean="0">
              <a:solidFill>
                <a:schemeClr val="tx2"/>
              </a:solidFill>
            </a:rPr>
            <a:t>Attachment or connectedness to school</a:t>
          </a:r>
          <a:r>
            <a:rPr lang="en-US" baseline="30000" dirty="0" smtClean="0">
              <a:solidFill>
                <a:schemeClr val="tx2"/>
              </a:solidFill>
            </a:rPr>
            <a:t>2,22</a:t>
          </a:r>
          <a:endParaRPr lang="en-US" baseline="30000" dirty="0">
            <a:solidFill>
              <a:schemeClr val="tx2"/>
            </a:solidFill>
          </a:endParaRPr>
        </a:p>
      </dgm:t>
    </dgm:pt>
    <dgm:pt modelId="{60803B78-9E53-4E37-BA8D-20D11C704B70}" type="parTrans" cxnId="{512D697E-854D-4DE4-AC2B-02781B87C856}">
      <dgm:prSet/>
      <dgm:spPr/>
      <dgm:t>
        <a:bodyPr/>
        <a:lstStyle/>
        <a:p>
          <a:endParaRPr lang="en-US"/>
        </a:p>
      </dgm:t>
    </dgm:pt>
    <dgm:pt modelId="{D6C2FE33-1B1F-4B9C-BC63-A5DB898A5B77}" type="sibTrans" cxnId="{512D697E-854D-4DE4-AC2B-02781B87C856}">
      <dgm:prSet/>
      <dgm:spPr/>
      <dgm:t>
        <a:bodyPr/>
        <a:lstStyle/>
        <a:p>
          <a:endParaRPr lang="en-US"/>
        </a:p>
      </dgm:t>
    </dgm:pt>
    <dgm:pt modelId="{FF6D97E5-79E8-4BAE-88A7-E14F8E6EA8FE}">
      <dgm:prSet phldrT="[Text]"/>
      <dgm:spPr/>
      <dgm:t>
        <a:bodyPr/>
        <a:lstStyle/>
        <a:p>
          <a:r>
            <a:rPr lang="en-US" dirty="0" smtClean="0">
              <a:solidFill>
                <a:schemeClr val="tx2"/>
              </a:solidFill>
            </a:rPr>
            <a:t>E.g. greater fear, anxiety, and avoidance towards school</a:t>
          </a:r>
          <a:r>
            <a:rPr lang="en-US" baseline="30000" dirty="0" smtClean="0">
              <a:solidFill>
                <a:schemeClr val="tx2"/>
              </a:solidFill>
            </a:rPr>
            <a:t>8, 23-25</a:t>
          </a:r>
          <a:endParaRPr lang="en-US" baseline="30000" dirty="0">
            <a:solidFill>
              <a:schemeClr val="tx2"/>
            </a:solidFill>
          </a:endParaRPr>
        </a:p>
      </dgm:t>
    </dgm:pt>
    <dgm:pt modelId="{379CB90B-9E29-4A59-AE65-5A7EDC288B6F}" type="parTrans" cxnId="{E6E3BFC1-6163-4733-BEEA-9A70168CA291}">
      <dgm:prSet/>
      <dgm:spPr/>
      <dgm:t>
        <a:bodyPr/>
        <a:lstStyle/>
        <a:p>
          <a:endParaRPr lang="en-US"/>
        </a:p>
      </dgm:t>
    </dgm:pt>
    <dgm:pt modelId="{E4835288-735A-4E54-B20C-B756D8BC8406}" type="sibTrans" cxnId="{E6E3BFC1-6163-4733-BEEA-9A70168CA291}">
      <dgm:prSet/>
      <dgm:spPr/>
      <dgm:t>
        <a:bodyPr/>
        <a:lstStyle/>
        <a:p>
          <a:endParaRPr lang="en-US"/>
        </a:p>
      </dgm:t>
    </dgm:pt>
    <dgm:pt modelId="{C1AF5081-BD08-4FCB-BE39-D50E5FF524C3}">
      <dgm:prSet phldrT="[Text]"/>
      <dgm:spPr/>
      <dgm:t>
        <a:bodyPr/>
        <a:lstStyle/>
        <a:p>
          <a:r>
            <a:rPr lang="en-US" dirty="0" smtClean="0"/>
            <a:t>Lower</a:t>
          </a:r>
          <a:endParaRPr lang="en-US" dirty="0"/>
        </a:p>
      </dgm:t>
    </dgm:pt>
    <dgm:pt modelId="{FC7EB9EC-C21B-4E39-8E81-FABDAA4C01BB}" type="parTrans" cxnId="{18C02A90-0F90-4D05-8BA5-CAF13107AC11}">
      <dgm:prSet/>
      <dgm:spPr/>
      <dgm:t>
        <a:bodyPr/>
        <a:lstStyle/>
        <a:p>
          <a:endParaRPr lang="en-US"/>
        </a:p>
      </dgm:t>
    </dgm:pt>
    <dgm:pt modelId="{A44520BF-1ACD-42D6-B0C8-290BD16CA706}" type="sibTrans" cxnId="{18C02A90-0F90-4D05-8BA5-CAF13107AC11}">
      <dgm:prSet/>
      <dgm:spPr/>
      <dgm:t>
        <a:bodyPr/>
        <a:lstStyle/>
        <a:p>
          <a:endParaRPr lang="en-US"/>
        </a:p>
      </dgm:t>
    </dgm:pt>
    <dgm:pt modelId="{ADF45B9C-3471-481C-915F-328B99301C34}">
      <dgm:prSet phldrT="[Text]"/>
      <dgm:spPr/>
      <dgm:t>
        <a:bodyPr/>
        <a:lstStyle/>
        <a:p>
          <a:r>
            <a:rPr lang="en-US" dirty="0" smtClean="0">
              <a:solidFill>
                <a:schemeClr val="tx2"/>
              </a:solidFill>
            </a:rPr>
            <a:t>Academic engagement, achievement, and classroom concentration</a:t>
          </a:r>
          <a:r>
            <a:rPr lang="en-US" baseline="30000" dirty="0" smtClean="0">
              <a:solidFill>
                <a:schemeClr val="tx2"/>
              </a:solidFill>
            </a:rPr>
            <a:t>8,11,20,26-28</a:t>
          </a:r>
          <a:endParaRPr lang="en-US" baseline="30000" dirty="0">
            <a:solidFill>
              <a:schemeClr val="tx2"/>
            </a:solidFill>
          </a:endParaRPr>
        </a:p>
      </dgm:t>
    </dgm:pt>
    <dgm:pt modelId="{719C5E4C-673F-4252-A21C-9C2B239E0ACE}" type="parTrans" cxnId="{8603CC65-55FE-4BE1-A67A-38776620A0B4}">
      <dgm:prSet/>
      <dgm:spPr/>
      <dgm:t>
        <a:bodyPr/>
        <a:lstStyle/>
        <a:p>
          <a:endParaRPr lang="en-US"/>
        </a:p>
      </dgm:t>
    </dgm:pt>
    <dgm:pt modelId="{43CD2227-26CC-44A2-B722-463BA9B9B225}" type="sibTrans" cxnId="{8603CC65-55FE-4BE1-A67A-38776620A0B4}">
      <dgm:prSet/>
      <dgm:spPr/>
      <dgm:t>
        <a:bodyPr/>
        <a:lstStyle/>
        <a:p>
          <a:endParaRPr lang="en-US"/>
        </a:p>
      </dgm:t>
    </dgm:pt>
    <dgm:pt modelId="{75B255A7-7F2C-4B85-B116-9772CE932650}">
      <dgm:prSet phldrT="[Text]"/>
      <dgm:spPr/>
      <dgm:t>
        <a:bodyPr/>
        <a:lstStyle/>
        <a:p>
          <a:r>
            <a:rPr lang="en-US" smtClean="0"/>
            <a:t>At risk</a:t>
          </a:r>
          <a:endParaRPr lang="en-US" dirty="0"/>
        </a:p>
      </dgm:t>
    </dgm:pt>
    <dgm:pt modelId="{E006E44E-26C1-4997-B893-AC8CF9837F69}" type="parTrans" cxnId="{C6FD019F-EC67-42E7-91E1-8B5D2C1D4767}">
      <dgm:prSet/>
      <dgm:spPr/>
      <dgm:t>
        <a:bodyPr/>
        <a:lstStyle/>
        <a:p>
          <a:endParaRPr lang="en-US"/>
        </a:p>
      </dgm:t>
    </dgm:pt>
    <dgm:pt modelId="{B934F0D1-ECD2-4B04-BAA9-E9F56DE4BE33}" type="sibTrans" cxnId="{C6FD019F-EC67-42E7-91E1-8B5D2C1D4767}">
      <dgm:prSet/>
      <dgm:spPr/>
      <dgm:t>
        <a:bodyPr/>
        <a:lstStyle/>
        <a:p>
          <a:endParaRPr lang="en-US"/>
        </a:p>
      </dgm:t>
    </dgm:pt>
    <dgm:pt modelId="{24E52BC9-F1A1-4063-9446-077885997963}">
      <dgm:prSet phldrT="[Text]"/>
      <dgm:spPr/>
      <dgm:t>
        <a:bodyPr/>
        <a:lstStyle/>
        <a:p>
          <a:r>
            <a:rPr lang="en-US" dirty="0" smtClean="0">
              <a:solidFill>
                <a:schemeClr val="tx2"/>
              </a:solidFill>
            </a:rPr>
            <a:t>For psychosomatic problems</a:t>
          </a:r>
          <a:endParaRPr lang="en-US" dirty="0">
            <a:solidFill>
              <a:schemeClr val="tx2"/>
            </a:solidFill>
          </a:endParaRPr>
        </a:p>
      </dgm:t>
    </dgm:pt>
    <dgm:pt modelId="{54C45E65-03F4-4F54-8740-ED87737E5196}" type="parTrans" cxnId="{B62E7D18-4C8E-4C5D-AC4F-76D37FFEF092}">
      <dgm:prSet/>
      <dgm:spPr/>
      <dgm:t>
        <a:bodyPr/>
        <a:lstStyle/>
        <a:p>
          <a:endParaRPr lang="en-US"/>
        </a:p>
      </dgm:t>
    </dgm:pt>
    <dgm:pt modelId="{767CAED1-ABFD-4D96-8A77-9DBC89F384EE}" type="sibTrans" cxnId="{B62E7D18-4C8E-4C5D-AC4F-76D37FFEF092}">
      <dgm:prSet/>
      <dgm:spPr/>
      <dgm:t>
        <a:bodyPr/>
        <a:lstStyle/>
        <a:p>
          <a:endParaRPr lang="en-US"/>
        </a:p>
      </dgm:t>
    </dgm:pt>
    <dgm:pt modelId="{44DCDCD5-8011-4982-A7CA-CFC2EB699512}">
      <dgm:prSet phldrT="[Text]"/>
      <dgm:spPr/>
      <dgm:t>
        <a:bodyPr/>
        <a:lstStyle/>
        <a:p>
          <a:r>
            <a:rPr lang="en-US" dirty="0" smtClean="0">
              <a:solidFill>
                <a:schemeClr val="tx2"/>
              </a:solidFill>
            </a:rPr>
            <a:t>E.g. headaches, stomach pain, sleeping problems</a:t>
          </a:r>
          <a:r>
            <a:rPr lang="en-US" baseline="30000" dirty="0" smtClean="0">
              <a:solidFill>
                <a:schemeClr val="tx2"/>
              </a:solidFill>
            </a:rPr>
            <a:t>4</a:t>
          </a:r>
          <a:endParaRPr lang="en-US" baseline="30000" dirty="0">
            <a:solidFill>
              <a:schemeClr val="tx2"/>
            </a:solidFill>
          </a:endParaRPr>
        </a:p>
      </dgm:t>
    </dgm:pt>
    <dgm:pt modelId="{1670DDA5-C682-4BCB-AD9D-E87C3F66FD1C}" type="parTrans" cxnId="{89BB988F-7EC4-4EC7-8644-DEF11CC3AF53}">
      <dgm:prSet/>
      <dgm:spPr/>
      <dgm:t>
        <a:bodyPr/>
        <a:lstStyle/>
        <a:p>
          <a:endParaRPr lang="en-US"/>
        </a:p>
      </dgm:t>
    </dgm:pt>
    <dgm:pt modelId="{0DFE52A0-5FD0-4201-98F2-B765D773A666}" type="sibTrans" cxnId="{89BB988F-7EC4-4EC7-8644-DEF11CC3AF53}">
      <dgm:prSet/>
      <dgm:spPr/>
      <dgm:t>
        <a:bodyPr/>
        <a:lstStyle/>
        <a:p>
          <a:endParaRPr lang="en-US"/>
        </a:p>
      </dgm:t>
    </dgm:pt>
    <dgm:pt modelId="{00E5C5B9-93E3-4AA7-B8C2-1B07040158CB}">
      <dgm:prSet phldrT="[Text]"/>
      <dgm:spPr/>
      <dgm:t>
        <a:bodyPr/>
        <a:lstStyle/>
        <a:p>
          <a:r>
            <a:rPr lang="en-US" dirty="0" smtClean="0"/>
            <a:t>Less</a:t>
          </a:r>
          <a:endParaRPr lang="en-US" dirty="0"/>
        </a:p>
      </dgm:t>
    </dgm:pt>
    <dgm:pt modelId="{DFE87960-EF25-4314-844F-3C8E0CD7D2DC}" type="sibTrans" cxnId="{346D3CA8-612C-4D0F-B2E5-5507EEEAA899}">
      <dgm:prSet/>
      <dgm:spPr/>
      <dgm:t>
        <a:bodyPr/>
        <a:lstStyle/>
        <a:p>
          <a:endParaRPr lang="en-US"/>
        </a:p>
      </dgm:t>
    </dgm:pt>
    <dgm:pt modelId="{19D5FD87-3D31-4A2B-8D75-E83E9B5C2EE0}" type="parTrans" cxnId="{346D3CA8-612C-4D0F-B2E5-5507EEEAA899}">
      <dgm:prSet/>
      <dgm:spPr/>
      <dgm:t>
        <a:bodyPr/>
        <a:lstStyle/>
        <a:p>
          <a:endParaRPr lang="en-US"/>
        </a:p>
      </dgm:t>
    </dgm:pt>
    <dgm:pt modelId="{92590515-7501-4857-B946-2F18D6208E99}" type="pres">
      <dgm:prSet presAssocID="{FD5D327F-35B5-4E6D-9CC0-FFD87B116E5D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1CBCB2E2-61DB-41D2-AAD4-0C6A863A2682}" type="pres">
      <dgm:prSet presAssocID="{00E5C5B9-93E3-4AA7-B8C2-1B07040158CB}" presName="composite" presStyleCnt="0"/>
      <dgm:spPr/>
    </dgm:pt>
    <dgm:pt modelId="{6402C9D8-5049-4E01-8E23-D0A83881F073}" type="pres">
      <dgm:prSet presAssocID="{00E5C5B9-93E3-4AA7-B8C2-1B07040158CB}" presName="parentText" presStyleLbl="align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2CC5B7A-6950-4932-96CE-FFD9FD4B14B8}" type="pres">
      <dgm:prSet presAssocID="{00E5C5B9-93E3-4AA7-B8C2-1B07040158CB}" presName="descendantText" presStyleLbl="alignAcc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36E9979-9635-4B63-BD62-2901AEF5D61A}" type="pres">
      <dgm:prSet presAssocID="{DFE87960-EF25-4314-844F-3C8E0CD7D2DC}" presName="sp" presStyleCnt="0"/>
      <dgm:spPr/>
    </dgm:pt>
    <dgm:pt modelId="{A9286B6D-EF5E-4339-B363-C1FB6F203AD7}" type="pres">
      <dgm:prSet presAssocID="{C1AF5081-BD08-4FCB-BE39-D50E5FF524C3}" presName="composite" presStyleCnt="0"/>
      <dgm:spPr/>
    </dgm:pt>
    <dgm:pt modelId="{4AEED84E-99B1-400B-926C-1F5304EC1667}" type="pres">
      <dgm:prSet presAssocID="{C1AF5081-BD08-4FCB-BE39-D50E5FF524C3}" presName="parentText" presStyleLbl="align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51913C1-8F0B-470E-9F4A-A9285F43452E}" type="pres">
      <dgm:prSet presAssocID="{C1AF5081-BD08-4FCB-BE39-D50E5FF524C3}" presName="descendantText" presStyleLbl="alignAcc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5B112D2-E03D-41A2-8572-50FCA7A16497}" type="pres">
      <dgm:prSet presAssocID="{A44520BF-1ACD-42D6-B0C8-290BD16CA706}" presName="sp" presStyleCnt="0"/>
      <dgm:spPr/>
    </dgm:pt>
    <dgm:pt modelId="{36F97549-55DC-4FC3-A499-302D14EF79F4}" type="pres">
      <dgm:prSet presAssocID="{75B255A7-7F2C-4B85-B116-9772CE932650}" presName="composite" presStyleCnt="0"/>
      <dgm:spPr/>
    </dgm:pt>
    <dgm:pt modelId="{9F9ED8D3-CEDF-4E32-B809-AB6698A59457}" type="pres">
      <dgm:prSet presAssocID="{75B255A7-7F2C-4B85-B116-9772CE932650}" presName="parentText" presStyleLbl="align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F205C0E-C24D-46C5-AE94-2A28AC90EE7E}" type="pres">
      <dgm:prSet presAssocID="{75B255A7-7F2C-4B85-B116-9772CE932650}" presName="descendantText" presStyleLbl="alignAcc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B48E3A2D-2292-4234-8D06-E1DC3A1B9032}" type="presOf" srcId="{24E52BC9-F1A1-4063-9446-077885997963}" destId="{3F205C0E-C24D-46C5-AE94-2A28AC90EE7E}" srcOrd="0" destOrd="0" presId="urn:microsoft.com/office/officeart/2005/8/layout/chevron2"/>
    <dgm:cxn modelId="{89BB988F-7EC4-4EC7-8644-DEF11CC3AF53}" srcId="{24E52BC9-F1A1-4063-9446-077885997963}" destId="{44DCDCD5-8011-4982-A7CA-CFC2EB699512}" srcOrd="0" destOrd="0" parTransId="{1670DDA5-C682-4BCB-AD9D-E87C3F66FD1C}" sibTransId="{0DFE52A0-5FD0-4201-98F2-B765D773A666}"/>
    <dgm:cxn modelId="{512D697E-854D-4DE4-AC2B-02781B87C856}" srcId="{00E5C5B9-93E3-4AA7-B8C2-1B07040158CB}" destId="{1FB4318F-AEB9-4130-A71C-172E6AABF11A}" srcOrd="0" destOrd="0" parTransId="{60803B78-9E53-4E37-BA8D-20D11C704B70}" sibTransId="{D6C2FE33-1B1F-4B9C-BC63-A5DB898A5B77}"/>
    <dgm:cxn modelId="{B62E7D18-4C8E-4C5D-AC4F-76D37FFEF092}" srcId="{75B255A7-7F2C-4B85-B116-9772CE932650}" destId="{24E52BC9-F1A1-4063-9446-077885997963}" srcOrd="0" destOrd="0" parTransId="{54C45E65-03F4-4F54-8740-ED87737E5196}" sibTransId="{767CAED1-ABFD-4D96-8A77-9DBC89F384EE}"/>
    <dgm:cxn modelId="{8603CC65-55FE-4BE1-A67A-38776620A0B4}" srcId="{C1AF5081-BD08-4FCB-BE39-D50E5FF524C3}" destId="{ADF45B9C-3471-481C-915F-328B99301C34}" srcOrd="0" destOrd="0" parTransId="{719C5E4C-673F-4252-A21C-9C2B239E0ACE}" sibTransId="{43CD2227-26CC-44A2-B722-463BA9B9B225}"/>
    <dgm:cxn modelId="{7411ECB5-B56A-4440-983D-A131BACB5494}" type="presOf" srcId="{FD5D327F-35B5-4E6D-9CC0-FFD87B116E5D}" destId="{92590515-7501-4857-B946-2F18D6208E99}" srcOrd="0" destOrd="0" presId="urn:microsoft.com/office/officeart/2005/8/layout/chevron2"/>
    <dgm:cxn modelId="{2C91D3CE-2D7D-4A1E-9695-22828F10E933}" type="presOf" srcId="{44DCDCD5-8011-4982-A7CA-CFC2EB699512}" destId="{3F205C0E-C24D-46C5-AE94-2A28AC90EE7E}" srcOrd="0" destOrd="1" presId="urn:microsoft.com/office/officeart/2005/8/layout/chevron2"/>
    <dgm:cxn modelId="{C6FD019F-EC67-42E7-91E1-8B5D2C1D4767}" srcId="{FD5D327F-35B5-4E6D-9CC0-FFD87B116E5D}" destId="{75B255A7-7F2C-4B85-B116-9772CE932650}" srcOrd="2" destOrd="0" parTransId="{E006E44E-26C1-4997-B893-AC8CF9837F69}" sibTransId="{B934F0D1-ECD2-4B04-BAA9-E9F56DE4BE33}"/>
    <dgm:cxn modelId="{7F046E79-6549-44DC-AB7E-B48285D5AE96}" type="presOf" srcId="{00E5C5B9-93E3-4AA7-B8C2-1B07040158CB}" destId="{6402C9D8-5049-4E01-8E23-D0A83881F073}" srcOrd="0" destOrd="0" presId="urn:microsoft.com/office/officeart/2005/8/layout/chevron2"/>
    <dgm:cxn modelId="{DF5290B0-B321-4524-9F29-144CE543F3E7}" type="presOf" srcId="{1FB4318F-AEB9-4130-A71C-172E6AABF11A}" destId="{92CC5B7A-6950-4932-96CE-FFD9FD4B14B8}" srcOrd="0" destOrd="0" presId="urn:microsoft.com/office/officeart/2005/8/layout/chevron2"/>
    <dgm:cxn modelId="{4BFD0A3E-C678-4525-ACD5-0CA59BB4C900}" type="presOf" srcId="{75B255A7-7F2C-4B85-B116-9772CE932650}" destId="{9F9ED8D3-CEDF-4E32-B809-AB6698A59457}" srcOrd="0" destOrd="0" presId="urn:microsoft.com/office/officeart/2005/8/layout/chevron2"/>
    <dgm:cxn modelId="{346D3CA8-612C-4D0F-B2E5-5507EEEAA899}" srcId="{FD5D327F-35B5-4E6D-9CC0-FFD87B116E5D}" destId="{00E5C5B9-93E3-4AA7-B8C2-1B07040158CB}" srcOrd="0" destOrd="0" parTransId="{19D5FD87-3D31-4A2B-8D75-E83E9B5C2EE0}" sibTransId="{DFE87960-EF25-4314-844F-3C8E0CD7D2DC}"/>
    <dgm:cxn modelId="{CEDF1991-0BD0-4522-9490-2904DE7480F9}" type="presOf" srcId="{FF6D97E5-79E8-4BAE-88A7-E14F8E6EA8FE}" destId="{92CC5B7A-6950-4932-96CE-FFD9FD4B14B8}" srcOrd="0" destOrd="1" presId="urn:microsoft.com/office/officeart/2005/8/layout/chevron2"/>
    <dgm:cxn modelId="{53C84D58-FBFB-475B-96E6-A1C4941E9CFF}" type="presOf" srcId="{ADF45B9C-3471-481C-915F-328B99301C34}" destId="{F51913C1-8F0B-470E-9F4A-A9285F43452E}" srcOrd="0" destOrd="0" presId="urn:microsoft.com/office/officeart/2005/8/layout/chevron2"/>
    <dgm:cxn modelId="{18C02A90-0F90-4D05-8BA5-CAF13107AC11}" srcId="{FD5D327F-35B5-4E6D-9CC0-FFD87B116E5D}" destId="{C1AF5081-BD08-4FCB-BE39-D50E5FF524C3}" srcOrd="1" destOrd="0" parTransId="{FC7EB9EC-C21B-4E39-8E81-FABDAA4C01BB}" sibTransId="{A44520BF-1ACD-42D6-B0C8-290BD16CA706}"/>
    <dgm:cxn modelId="{C3CD63C7-DA99-4EC6-892D-4BDD4AB2AA09}" type="presOf" srcId="{C1AF5081-BD08-4FCB-BE39-D50E5FF524C3}" destId="{4AEED84E-99B1-400B-926C-1F5304EC1667}" srcOrd="0" destOrd="0" presId="urn:microsoft.com/office/officeart/2005/8/layout/chevron2"/>
    <dgm:cxn modelId="{E6E3BFC1-6163-4733-BEEA-9A70168CA291}" srcId="{1FB4318F-AEB9-4130-A71C-172E6AABF11A}" destId="{FF6D97E5-79E8-4BAE-88A7-E14F8E6EA8FE}" srcOrd="0" destOrd="0" parTransId="{379CB90B-9E29-4A59-AE65-5A7EDC288B6F}" sibTransId="{E4835288-735A-4E54-B20C-B756D8BC8406}"/>
    <dgm:cxn modelId="{531D9FA1-7FEE-4F15-9DD6-EE652FCC04C3}" type="presParOf" srcId="{92590515-7501-4857-B946-2F18D6208E99}" destId="{1CBCB2E2-61DB-41D2-AAD4-0C6A863A2682}" srcOrd="0" destOrd="0" presId="urn:microsoft.com/office/officeart/2005/8/layout/chevron2"/>
    <dgm:cxn modelId="{4E57ED7F-6A7D-4EA5-92E5-2FC1E143FF33}" type="presParOf" srcId="{1CBCB2E2-61DB-41D2-AAD4-0C6A863A2682}" destId="{6402C9D8-5049-4E01-8E23-D0A83881F073}" srcOrd="0" destOrd="0" presId="urn:microsoft.com/office/officeart/2005/8/layout/chevron2"/>
    <dgm:cxn modelId="{2A329BFD-EC85-4EB1-A2FA-E35BC3C881AF}" type="presParOf" srcId="{1CBCB2E2-61DB-41D2-AAD4-0C6A863A2682}" destId="{92CC5B7A-6950-4932-96CE-FFD9FD4B14B8}" srcOrd="1" destOrd="0" presId="urn:microsoft.com/office/officeart/2005/8/layout/chevron2"/>
    <dgm:cxn modelId="{B537C708-334E-4890-94ED-30F366AD3D09}" type="presParOf" srcId="{92590515-7501-4857-B946-2F18D6208E99}" destId="{236E9979-9635-4B63-BD62-2901AEF5D61A}" srcOrd="1" destOrd="0" presId="urn:microsoft.com/office/officeart/2005/8/layout/chevron2"/>
    <dgm:cxn modelId="{4126DF2D-DCCB-4C8B-9B1A-8348444B29DC}" type="presParOf" srcId="{92590515-7501-4857-B946-2F18D6208E99}" destId="{A9286B6D-EF5E-4339-B363-C1FB6F203AD7}" srcOrd="2" destOrd="0" presId="urn:microsoft.com/office/officeart/2005/8/layout/chevron2"/>
    <dgm:cxn modelId="{8D5DD21D-87A1-4BBD-99C7-021E470D81B2}" type="presParOf" srcId="{A9286B6D-EF5E-4339-B363-C1FB6F203AD7}" destId="{4AEED84E-99B1-400B-926C-1F5304EC1667}" srcOrd="0" destOrd="0" presId="urn:microsoft.com/office/officeart/2005/8/layout/chevron2"/>
    <dgm:cxn modelId="{4A9F84B9-7E25-4646-BE37-9C0CEAFBE0D1}" type="presParOf" srcId="{A9286B6D-EF5E-4339-B363-C1FB6F203AD7}" destId="{F51913C1-8F0B-470E-9F4A-A9285F43452E}" srcOrd="1" destOrd="0" presId="urn:microsoft.com/office/officeart/2005/8/layout/chevron2"/>
    <dgm:cxn modelId="{26520272-4C16-419A-AAD5-D8750154D66D}" type="presParOf" srcId="{92590515-7501-4857-B946-2F18D6208E99}" destId="{25B112D2-E03D-41A2-8572-50FCA7A16497}" srcOrd="3" destOrd="0" presId="urn:microsoft.com/office/officeart/2005/8/layout/chevron2"/>
    <dgm:cxn modelId="{E0CE62F2-B1C4-41CC-98EF-FB1D214AD367}" type="presParOf" srcId="{92590515-7501-4857-B946-2F18D6208E99}" destId="{36F97549-55DC-4FC3-A499-302D14EF79F4}" srcOrd="4" destOrd="0" presId="urn:microsoft.com/office/officeart/2005/8/layout/chevron2"/>
    <dgm:cxn modelId="{2E97D049-1F37-4FBB-9CFC-F0CA8F2562BF}" type="presParOf" srcId="{36F97549-55DC-4FC3-A499-302D14EF79F4}" destId="{9F9ED8D3-CEDF-4E32-B809-AB6698A59457}" srcOrd="0" destOrd="0" presId="urn:microsoft.com/office/officeart/2005/8/layout/chevron2"/>
    <dgm:cxn modelId="{45EC4D1C-EF03-4FA6-A3B7-9092134CDBBA}" type="presParOf" srcId="{36F97549-55DC-4FC3-A499-302D14EF79F4}" destId="{3F205C0E-C24D-46C5-AE94-2A28AC90EE7E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16F2725-3D88-4E85-B6A8-64B23A9C8093}" type="doc">
      <dgm:prSet loTypeId="urn:microsoft.com/office/officeart/2005/8/layout/radial1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F70F77E8-19AD-4DF2-A669-4B97D82A8252}">
      <dgm:prSet phldrT="[Text]"/>
      <dgm:spPr>
        <a:ln>
          <a:solidFill>
            <a:schemeClr val="tx2"/>
          </a:solidFill>
        </a:ln>
      </dgm:spPr>
      <dgm:t>
        <a:bodyPr/>
        <a:lstStyle/>
        <a:p>
          <a:r>
            <a:rPr lang="en-US" b="1" dirty="0" smtClean="0">
              <a:solidFill>
                <a:schemeClr val="bg2"/>
              </a:solidFill>
            </a:rPr>
            <a:t>Less Bullying</a:t>
          </a:r>
          <a:endParaRPr lang="en-US" b="1" dirty="0">
            <a:solidFill>
              <a:schemeClr val="bg2"/>
            </a:solidFill>
          </a:endParaRPr>
        </a:p>
      </dgm:t>
    </dgm:pt>
    <dgm:pt modelId="{B960B9C3-0265-4B34-B09E-5032050727A5}" type="parTrans" cxnId="{54638315-9496-4D73-82C7-688CD40753B6}">
      <dgm:prSet/>
      <dgm:spPr/>
      <dgm:t>
        <a:bodyPr/>
        <a:lstStyle/>
        <a:p>
          <a:endParaRPr lang="en-US"/>
        </a:p>
      </dgm:t>
    </dgm:pt>
    <dgm:pt modelId="{A55FAAD4-16F5-4110-B5EC-9A66EA271566}" type="sibTrans" cxnId="{54638315-9496-4D73-82C7-688CD40753B6}">
      <dgm:prSet/>
      <dgm:spPr/>
      <dgm:t>
        <a:bodyPr/>
        <a:lstStyle/>
        <a:p>
          <a:endParaRPr lang="en-US"/>
        </a:p>
      </dgm:t>
    </dgm:pt>
    <dgm:pt modelId="{93C185D8-4142-415B-A83C-E66F3C975B49}">
      <dgm:prSet phldrT="[Text]"/>
      <dgm:spPr>
        <a:ln>
          <a:solidFill>
            <a:schemeClr val="tx2"/>
          </a:solidFill>
        </a:ln>
      </dgm:spPr>
      <dgm:t>
        <a:bodyPr/>
        <a:lstStyle/>
        <a:p>
          <a:r>
            <a:rPr lang="en-US" b="1" dirty="0" smtClean="0">
              <a:solidFill>
                <a:schemeClr val="bg2"/>
              </a:solidFill>
            </a:rPr>
            <a:t>Good health &amp; physical condition</a:t>
          </a:r>
          <a:endParaRPr lang="en-US" b="0" baseline="30000" dirty="0">
            <a:solidFill>
              <a:schemeClr val="bg2"/>
            </a:solidFill>
          </a:endParaRPr>
        </a:p>
      </dgm:t>
    </dgm:pt>
    <dgm:pt modelId="{38E5CFD8-6E9E-471C-A4A9-A9FD2FD56CF1}" type="parTrans" cxnId="{21EDB967-56F9-4F8A-82B7-A432E8C955FD}">
      <dgm:prSet/>
      <dgm:spPr>
        <a:ln>
          <a:solidFill>
            <a:schemeClr val="tx2"/>
          </a:solidFill>
        </a:ln>
      </dgm:spPr>
      <dgm:t>
        <a:bodyPr/>
        <a:lstStyle/>
        <a:p>
          <a:endParaRPr lang="en-US"/>
        </a:p>
      </dgm:t>
    </dgm:pt>
    <dgm:pt modelId="{EDE0BF8B-629C-4D5E-83D7-A49E2C99DF85}" type="sibTrans" cxnId="{21EDB967-56F9-4F8A-82B7-A432E8C955FD}">
      <dgm:prSet/>
      <dgm:spPr/>
      <dgm:t>
        <a:bodyPr/>
        <a:lstStyle/>
        <a:p>
          <a:endParaRPr lang="en-US"/>
        </a:p>
      </dgm:t>
    </dgm:pt>
    <dgm:pt modelId="{8478A950-31C4-4B36-9AFF-89F1456DDD58}">
      <dgm:prSet phldrT="[Text]" custT="1"/>
      <dgm:spPr>
        <a:ln>
          <a:solidFill>
            <a:schemeClr val="tx2"/>
          </a:solidFill>
        </a:ln>
      </dgm:spPr>
      <dgm:t>
        <a:bodyPr/>
        <a:lstStyle/>
        <a:p>
          <a:r>
            <a:rPr lang="en-US" sz="1200" b="1" dirty="0" smtClean="0">
              <a:solidFill>
                <a:schemeClr val="bg2"/>
              </a:solidFill>
            </a:rPr>
            <a:t>Parental Support, Engagement &amp; Authoritative Style</a:t>
          </a:r>
          <a:endParaRPr lang="en-US" sz="1200" b="1" dirty="0">
            <a:solidFill>
              <a:schemeClr val="bg2"/>
            </a:solidFill>
          </a:endParaRPr>
        </a:p>
      </dgm:t>
    </dgm:pt>
    <dgm:pt modelId="{EB665965-C9ED-4AAE-BA4A-52E7D1E0FC7A}" type="parTrans" cxnId="{6275E22E-258E-4A92-8CF2-56EA2ECD5651}">
      <dgm:prSet/>
      <dgm:spPr>
        <a:ln>
          <a:solidFill>
            <a:schemeClr val="tx2"/>
          </a:solidFill>
        </a:ln>
      </dgm:spPr>
      <dgm:t>
        <a:bodyPr/>
        <a:lstStyle/>
        <a:p>
          <a:endParaRPr lang="en-US"/>
        </a:p>
      </dgm:t>
    </dgm:pt>
    <dgm:pt modelId="{790ED63D-4D20-4715-B88E-B0622BA9CC79}" type="sibTrans" cxnId="{6275E22E-258E-4A92-8CF2-56EA2ECD5651}">
      <dgm:prSet/>
      <dgm:spPr/>
      <dgm:t>
        <a:bodyPr/>
        <a:lstStyle/>
        <a:p>
          <a:endParaRPr lang="en-US"/>
        </a:p>
      </dgm:t>
    </dgm:pt>
    <dgm:pt modelId="{C3A7EBB4-C7C7-4F3F-8A9E-43EA03930D9E}">
      <dgm:prSet phldrT="[Text]"/>
      <dgm:spPr>
        <a:ln>
          <a:solidFill>
            <a:schemeClr val="tx2"/>
          </a:solidFill>
        </a:ln>
      </dgm:spPr>
      <dgm:t>
        <a:bodyPr/>
        <a:lstStyle/>
        <a:p>
          <a:r>
            <a:rPr lang="en-US" b="1" dirty="0" smtClean="0">
              <a:solidFill>
                <a:schemeClr val="bg2"/>
              </a:solidFill>
            </a:rPr>
            <a:t>Accepted &amp; supported by peers</a:t>
          </a:r>
          <a:endParaRPr lang="en-US" b="1" dirty="0">
            <a:solidFill>
              <a:schemeClr val="bg2"/>
            </a:solidFill>
          </a:endParaRPr>
        </a:p>
      </dgm:t>
    </dgm:pt>
    <dgm:pt modelId="{5B24574D-23A0-4630-8F21-2DFD585894A2}" type="parTrans" cxnId="{D678BEBB-D1EC-43D9-8A05-BAB4DAA6BCA5}">
      <dgm:prSet/>
      <dgm:spPr>
        <a:ln>
          <a:solidFill>
            <a:schemeClr val="tx2"/>
          </a:solidFill>
        </a:ln>
      </dgm:spPr>
      <dgm:t>
        <a:bodyPr/>
        <a:lstStyle/>
        <a:p>
          <a:endParaRPr lang="en-US"/>
        </a:p>
      </dgm:t>
    </dgm:pt>
    <dgm:pt modelId="{3DC1E838-FA6D-4B87-800B-C82B9F556D7C}" type="sibTrans" cxnId="{D678BEBB-D1EC-43D9-8A05-BAB4DAA6BCA5}">
      <dgm:prSet/>
      <dgm:spPr/>
      <dgm:t>
        <a:bodyPr/>
        <a:lstStyle/>
        <a:p>
          <a:endParaRPr lang="en-US"/>
        </a:p>
      </dgm:t>
    </dgm:pt>
    <dgm:pt modelId="{87FA2452-D641-47D4-ADEE-424724130C64}">
      <dgm:prSet phldrT="[Text]"/>
      <dgm:spPr>
        <a:ln>
          <a:solidFill>
            <a:schemeClr val="tx2"/>
          </a:solidFill>
        </a:ln>
      </dgm:spPr>
      <dgm:t>
        <a:bodyPr/>
        <a:lstStyle/>
        <a:p>
          <a:r>
            <a:rPr lang="en-US" b="1" dirty="0" smtClean="0">
              <a:solidFill>
                <a:schemeClr val="bg2"/>
              </a:solidFill>
            </a:rPr>
            <a:t>Not depressed, nervous, or irritable</a:t>
          </a:r>
          <a:endParaRPr lang="en-US" b="1" dirty="0">
            <a:solidFill>
              <a:schemeClr val="bg2"/>
            </a:solidFill>
          </a:endParaRPr>
        </a:p>
      </dgm:t>
    </dgm:pt>
    <dgm:pt modelId="{432BE1D9-9CDA-43B3-A30D-DBD70E90FE12}" type="parTrans" cxnId="{1641A120-04B8-46F9-9F73-1A1D30BBE236}">
      <dgm:prSet/>
      <dgm:spPr>
        <a:ln>
          <a:solidFill>
            <a:schemeClr val="tx2"/>
          </a:solidFill>
        </a:ln>
      </dgm:spPr>
      <dgm:t>
        <a:bodyPr/>
        <a:lstStyle/>
        <a:p>
          <a:endParaRPr lang="en-US"/>
        </a:p>
      </dgm:t>
    </dgm:pt>
    <dgm:pt modelId="{5B73FF3F-848F-4405-81D9-7A21EB0B00E0}" type="sibTrans" cxnId="{1641A120-04B8-46F9-9F73-1A1D30BBE236}">
      <dgm:prSet/>
      <dgm:spPr/>
      <dgm:t>
        <a:bodyPr/>
        <a:lstStyle/>
        <a:p>
          <a:endParaRPr lang="en-US"/>
        </a:p>
      </dgm:t>
    </dgm:pt>
    <dgm:pt modelId="{E85FA3C5-6FFD-4E97-BD7F-718793D68827}" type="pres">
      <dgm:prSet presAssocID="{E16F2725-3D88-4E85-B6A8-64B23A9C8093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6F3393DC-C96E-4C64-9DAD-0D49F2087C0E}" type="pres">
      <dgm:prSet presAssocID="{F70F77E8-19AD-4DF2-A669-4B97D82A8252}" presName="centerShape" presStyleLbl="node0" presStyleIdx="0" presStyleCnt="1"/>
      <dgm:spPr/>
      <dgm:t>
        <a:bodyPr/>
        <a:lstStyle/>
        <a:p>
          <a:endParaRPr lang="en-US"/>
        </a:p>
      </dgm:t>
    </dgm:pt>
    <dgm:pt modelId="{B23C1405-6CDC-4EE5-9F0E-E65A160F0130}" type="pres">
      <dgm:prSet presAssocID="{38E5CFD8-6E9E-471C-A4A9-A9FD2FD56CF1}" presName="Name9" presStyleLbl="parChTrans1D2" presStyleIdx="0" presStyleCnt="4"/>
      <dgm:spPr/>
      <dgm:t>
        <a:bodyPr/>
        <a:lstStyle/>
        <a:p>
          <a:endParaRPr lang="en-US"/>
        </a:p>
      </dgm:t>
    </dgm:pt>
    <dgm:pt modelId="{96CD4A66-3E00-4E88-9833-94DF5D378ACF}" type="pres">
      <dgm:prSet presAssocID="{38E5CFD8-6E9E-471C-A4A9-A9FD2FD56CF1}" presName="connTx" presStyleLbl="parChTrans1D2" presStyleIdx="0" presStyleCnt="4"/>
      <dgm:spPr/>
      <dgm:t>
        <a:bodyPr/>
        <a:lstStyle/>
        <a:p>
          <a:endParaRPr lang="en-US"/>
        </a:p>
      </dgm:t>
    </dgm:pt>
    <dgm:pt modelId="{1782DEF2-B683-4979-AE09-B2C3F13D5534}" type="pres">
      <dgm:prSet presAssocID="{93C185D8-4142-415B-A83C-E66F3C975B49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7F209AA-BE49-4002-BF99-66A253F1C59E}" type="pres">
      <dgm:prSet presAssocID="{EB665965-C9ED-4AAE-BA4A-52E7D1E0FC7A}" presName="Name9" presStyleLbl="parChTrans1D2" presStyleIdx="1" presStyleCnt="4"/>
      <dgm:spPr/>
      <dgm:t>
        <a:bodyPr/>
        <a:lstStyle/>
        <a:p>
          <a:endParaRPr lang="en-US"/>
        </a:p>
      </dgm:t>
    </dgm:pt>
    <dgm:pt modelId="{5C7A5601-F0ED-4772-9A5D-DDCC3B24EA63}" type="pres">
      <dgm:prSet presAssocID="{EB665965-C9ED-4AAE-BA4A-52E7D1E0FC7A}" presName="connTx" presStyleLbl="parChTrans1D2" presStyleIdx="1" presStyleCnt="4"/>
      <dgm:spPr/>
      <dgm:t>
        <a:bodyPr/>
        <a:lstStyle/>
        <a:p>
          <a:endParaRPr lang="en-US"/>
        </a:p>
      </dgm:t>
    </dgm:pt>
    <dgm:pt modelId="{B5D7C4E5-F4A2-4381-9660-ED8EDF63E36E}" type="pres">
      <dgm:prSet presAssocID="{8478A950-31C4-4B36-9AFF-89F1456DDD58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D9AB885-8540-4786-9122-1CDD164DD261}" type="pres">
      <dgm:prSet presAssocID="{5B24574D-23A0-4630-8F21-2DFD585894A2}" presName="Name9" presStyleLbl="parChTrans1D2" presStyleIdx="2" presStyleCnt="4"/>
      <dgm:spPr/>
      <dgm:t>
        <a:bodyPr/>
        <a:lstStyle/>
        <a:p>
          <a:endParaRPr lang="en-US"/>
        </a:p>
      </dgm:t>
    </dgm:pt>
    <dgm:pt modelId="{333CFF52-6104-43C2-A93F-44FD7270B83D}" type="pres">
      <dgm:prSet presAssocID="{5B24574D-23A0-4630-8F21-2DFD585894A2}" presName="connTx" presStyleLbl="parChTrans1D2" presStyleIdx="2" presStyleCnt="4"/>
      <dgm:spPr/>
      <dgm:t>
        <a:bodyPr/>
        <a:lstStyle/>
        <a:p>
          <a:endParaRPr lang="en-US"/>
        </a:p>
      </dgm:t>
    </dgm:pt>
    <dgm:pt modelId="{725A26B5-04ED-4240-9BF5-ED099CFFCF3C}" type="pres">
      <dgm:prSet presAssocID="{C3A7EBB4-C7C7-4F3F-8A9E-43EA03930D9E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408A311-A140-4C40-8B0F-ADE01892B287}" type="pres">
      <dgm:prSet presAssocID="{432BE1D9-9CDA-43B3-A30D-DBD70E90FE12}" presName="Name9" presStyleLbl="parChTrans1D2" presStyleIdx="3" presStyleCnt="4"/>
      <dgm:spPr/>
      <dgm:t>
        <a:bodyPr/>
        <a:lstStyle/>
        <a:p>
          <a:endParaRPr lang="en-US"/>
        </a:p>
      </dgm:t>
    </dgm:pt>
    <dgm:pt modelId="{78F0B4DA-8BA2-4382-817D-0A09EA95332B}" type="pres">
      <dgm:prSet presAssocID="{432BE1D9-9CDA-43B3-A30D-DBD70E90FE12}" presName="connTx" presStyleLbl="parChTrans1D2" presStyleIdx="3" presStyleCnt="4"/>
      <dgm:spPr/>
      <dgm:t>
        <a:bodyPr/>
        <a:lstStyle/>
        <a:p>
          <a:endParaRPr lang="en-US"/>
        </a:p>
      </dgm:t>
    </dgm:pt>
    <dgm:pt modelId="{07F9BC83-9FC4-42AF-B618-DAA5B9A14583}" type="pres">
      <dgm:prSet presAssocID="{87FA2452-D641-47D4-ADEE-424724130C64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1641A120-04B8-46F9-9F73-1A1D30BBE236}" srcId="{F70F77E8-19AD-4DF2-A669-4B97D82A8252}" destId="{87FA2452-D641-47D4-ADEE-424724130C64}" srcOrd="3" destOrd="0" parTransId="{432BE1D9-9CDA-43B3-A30D-DBD70E90FE12}" sibTransId="{5B73FF3F-848F-4405-81D9-7A21EB0B00E0}"/>
    <dgm:cxn modelId="{A3F0E9CA-FB23-4205-B470-15691E355FD2}" type="presOf" srcId="{C3A7EBB4-C7C7-4F3F-8A9E-43EA03930D9E}" destId="{725A26B5-04ED-4240-9BF5-ED099CFFCF3C}" srcOrd="0" destOrd="0" presId="urn:microsoft.com/office/officeart/2005/8/layout/radial1"/>
    <dgm:cxn modelId="{54638315-9496-4D73-82C7-688CD40753B6}" srcId="{E16F2725-3D88-4E85-B6A8-64B23A9C8093}" destId="{F70F77E8-19AD-4DF2-A669-4B97D82A8252}" srcOrd="0" destOrd="0" parTransId="{B960B9C3-0265-4B34-B09E-5032050727A5}" sibTransId="{A55FAAD4-16F5-4110-B5EC-9A66EA271566}"/>
    <dgm:cxn modelId="{3FE3FDC2-EB07-47FC-99EB-2E7EA56C442D}" type="presOf" srcId="{EB665965-C9ED-4AAE-BA4A-52E7D1E0FC7A}" destId="{5C7A5601-F0ED-4772-9A5D-DDCC3B24EA63}" srcOrd="1" destOrd="0" presId="urn:microsoft.com/office/officeart/2005/8/layout/radial1"/>
    <dgm:cxn modelId="{551BCFDC-1C3A-40DD-AC78-EF2F617680EF}" type="presOf" srcId="{93C185D8-4142-415B-A83C-E66F3C975B49}" destId="{1782DEF2-B683-4979-AE09-B2C3F13D5534}" srcOrd="0" destOrd="0" presId="urn:microsoft.com/office/officeart/2005/8/layout/radial1"/>
    <dgm:cxn modelId="{D678BEBB-D1EC-43D9-8A05-BAB4DAA6BCA5}" srcId="{F70F77E8-19AD-4DF2-A669-4B97D82A8252}" destId="{C3A7EBB4-C7C7-4F3F-8A9E-43EA03930D9E}" srcOrd="2" destOrd="0" parTransId="{5B24574D-23A0-4630-8F21-2DFD585894A2}" sibTransId="{3DC1E838-FA6D-4B87-800B-C82B9F556D7C}"/>
    <dgm:cxn modelId="{2CEEBC88-AB04-44E0-BD10-454BE9A8DEAB}" type="presOf" srcId="{38E5CFD8-6E9E-471C-A4A9-A9FD2FD56CF1}" destId="{B23C1405-6CDC-4EE5-9F0E-E65A160F0130}" srcOrd="0" destOrd="0" presId="urn:microsoft.com/office/officeart/2005/8/layout/radial1"/>
    <dgm:cxn modelId="{3E2DB45F-81BC-4EA3-A541-B63759F23764}" type="presOf" srcId="{38E5CFD8-6E9E-471C-A4A9-A9FD2FD56CF1}" destId="{96CD4A66-3E00-4E88-9833-94DF5D378ACF}" srcOrd="1" destOrd="0" presId="urn:microsoft.com/office/officeart/2005/8/layout/radial1"/>
    <dgm:cxn modelId="{3D4A8EE3-4EB2-49CE-A1A2-BDB0E64E6528}" type="presOf" srcId="{5B24574D-23A0-4630-8F21-2DFD585894A2}" destId="{333CFF52-6104-43C2-A93F-44FD7270B83D}" srcOrd="1" destOrd="0" presId="urn:microsoft.com/office/officeart/2005/8/layout/radial1"/>
    <dgm:cxn modelId="{8F1D0F4B-D2AD-42C3-90FD-F3BE3A4A6216}" type="presOf" srcId="{E16F2725-3D88-4E85-B6A8-64B23A9C8093}" destId="{E85FA3C5-6FFD-4E97-BD7F-718793D68827}" srcOrd="0" destOrd="0" presId="urn:microsoft.com/office/officeart/2005/8/layout/radial1"/>
    <dgm:cxn modelId="{6275E22E-258E-4A92-8CF2-56EA2ECD5651}" srcId="{F70F77E8-19AD-4DF2-A669-4B97D82A8252}" destId="{8478A950-31C4-4B36-9AFF-89F1456DDD58}" srcOrd="1" destOrd="0" parTransId="{EB665965-C9ED-4AAE-BA4A-52E7D1E0FC7A}" sibTransId="{790ED63D-4D20-4715-B88E-B0622BA9CC79}"/>
    <dgm:cxn modelId="{A250AAAE-6B2D-45F4-ACFC-64771A9DBF59}" type="presOf" srcId="{8478A950-31C4-4B36-9AFF-89F1456DDD58}" destId="{B5D7C4E5-F4A2-4381-9660-ED8EDF63E36E}" srcOrd="0" destOrd="0" presId="urn:microsoft.com/office/officeart/2005/8/layout/radial1"/>
    <dgm:cxn modelId="{2B04A771-3030-48D5-9C11-FAAC798F59D6}" type="presOf" srcId="{5B24574D-23A0-4630-8F21-2DFD585894A2}" destId="{7D9AB885-8540-4786-9122-1CDD164DD261}" srcOrd="0" destOrd="0" presId="urn:microsoft.com/office/officeart/2005/8/layout/radial1"/>
    <dgm:cxn modelId="{C5684221-3233-4CE6-939A-D85E66703843}" type="presOf" srcId="{432BE1D9-9CDA-43B3-A30D-DBD70E90FE12}" destId="{78F0B4DA-8BA2-4382-817D-0A09EA95332B}" srcOrd="1" destOrd="0" presId="urn:microsoft.com/office/officeart/2005/8/layout/radial1"/>
    <dgm:cxn modelId="{CE397AC8-6F25-412C-8701-64A91B953551}" type="presOf" srcId="{87FA2452-D641-47D4-ADEE-424724130C64}" destId="{07F9BC83-9FC4-42AF-B618-DAA5B9A14583}" srcOrd="0" destOrd="0" presId="urn:microsoft.com/office/officeart/2005/8/layout/radial1"/>
    <dgm:cxn modelId="{619A464D-2775-42A0-B20E-EFF78C357A70}" type="presOf" srcId="{EB665965-C9ED-4AAE-BA4A-52E7D1E0FC7A}" destId="{A7F209AA-BE49-4002-BF99-66A253F1C59E}" srcOrd="0" destOrd="0" presId="urn:microsoft.com/office/officeart/2005/8/layout/radial1"/>
    <dgm:cxn modelId="{21EDB967-56F9-4F8A-82B7-A432E8C955FD}" srcId="{F70F77E8-19AD-4DF2-A669-4B97D82A8252}" destId="{93C185D8-4142-415B-A83C-E66F3C975B49}" srcOrd="0" destOrd="0" parTransId="{38E5CFD8-6E9E-471C-A4A9-A9FD2FD56CF1}" sibTransId="{EDE0BF8B-629C-4D5E-83D7-A49E2C99DF85}"/>
    <dgm:cxn modelId="{ABFD19BB-1DC6-4150-9738-F541531F8A18}" type="presOf" srcId="{F70F77E8-19AD-4DF2-A669-4B97D82A8252}" destId="{6F3393DC-C96E-4C64-9DAD-0D49F2087C0E}" srcOrd="0" destOrd="0" presId="urn:microsoft.com/office/officeart/2005/8/layout/radial1"/>
    <dgm:cxn modelId="{ECB23673-D745-42DE-98EC-A778ED21EA3A}" type="presOf" srcId="{432BE1D9-9CDA-43B3-A30D-DBD70E90FE12}" destId="{8408A311-A140-4C40-8B0F-ADE01892B287}" srcOrd="0" destOrd="0" presId="urn:microsoft.com/office/officeart/2005/8/layout/radial1"/>
    <dgm:cxn modelId="{54EA8A3A-445E-47FA-BE26-A2EDAD4ED8B0}" type="presParOf" srcId="{E85FA3C5-6FFD-4E97-BD7F-718793D68827}" destId="{6F3393DC-C96E-4C64-9DAD-0D49F2087C0E}" srcOrd="0" destOrd="0" presId="urn:microsoft.com/office/officeart/2005/8/layout/radial1"/>
    <dgm:cxn modelId="{0F463199-DBA8-45B1-9820-49ADBDDB16D4}" type="presParOf" srcId="{E85FA3C5-6FFD-4E97-BD7F-718793D68827}" destId="{B23C1405-6CDC-4EE5-9F0E-E65A160F0130}" srcOrd="1" destOrd="0" presId="urn:microsoft.com/office/officeart/2005/8/layout/radial1"/>
    <dgm:cxn modelId="{403D1549-390F-414E-B242-596D4285F696}" type="presParOf" srcId="{B23C1405-6CDC-4EE5-9F0E-E65A160F0130}" destId="{96CD4A66-3E00-4E88-9833-94DF5D378ACF}" srcOrd="0" destOrd="0" presId="urn:microsoft.com/office/officeart/2005/8/layout/radial1"/>
    <dgm:cxn modelId="{1157D925-F83E-4E09-9AB0-15FD8C6D1355}" type="presParOf" srcId="{E85FA3C5-6FFD-4E97-BD7F-718793D68827}" destId="{1782DEF2-B683-4979-AE09-B2C3F13D5534}" srcOrd="2" destOrd="0" presId="urn:microsoft.com/office/officeart/2005/8/layout/radial1"/>
    <dgm:cxn modelId="{9A85E96E-B5A3-48BB-A493-96BB8C60696B}" type="presParOf" srcId="{E85FA3C5-6FFD-4E97-BD7F-718793D68827}" destId="{A7F209AA-BE49-4002-BF99-66A253F1C59E}" srcOrd="3" destOrd="0" presId="urn:microsoft.com/office/officeart/2005/8/layout/radial1"/>
    <dgm:cxn modelId="{4D00E432-3C0E-48DE-B5DD-53A319AD1C16}" type="presParOf" srcId="{A7F209AA-BE49-4002-BF99-66A253F1C59E}" destId="{5C7A5601-F0ED-4772-9A5D-DDCC3B24EA63}" srcOrd="0" destOrd="0" presId="urn:microsoft.com/office/officeart/2005/8/layout/radial1"/>
    <dgm:cxn modelId="{79042B53-7812-496C-ABBC-3D77E1CFCE40}" type="presParOf" srcId="{E85FA3C5-6FFD-4E97-BD7F-718793D68827}" destId="{B5D7C4E5-F4A2-4381-9660-ED8EDF63E36E}" srcOrd="4" destOrd="0" presId="urn:microsoft.com/office/officeart/2005/8/layout/radial1"/>
    <dgm:cxn modelId="{3C10148E-C4C0-47B9-8F09-D589FCE05AF7}" type="presParOf" srcId="{E85FA3C5-6FFD-4E97-BD7F-718793D68827}" destId="{7D9AB885-8540-4786-9122-1CDD164DD261}" srcOrd="5" destOrd="0" presId="urn:microsoft.com/office/officeart/2005/8/layout/radial1"/>
    <dgm:cxn modelId="{5A9CA1B2-4A50-42DF-B011-E38FDBE68A79}" type="presParOf" srcId="{7D9AB885-8540-4786-9122-1CDD164DD261}" destId="{333CFF52-6104-43C2-A93F-44FD7270B83D}" srcOrd="0" destOrd="0" presId="urn:microsoft.com/office/officeart/2005/8/layout/radial1"/>
    <dgm:cxn modelId="{86A1CD82-3B89-4C6F-B804-A8A95D112BC9}" type="presParOf" srcId="{E85FA3C5-6FFD-4E97-BD7F-718793D68827}" destId="{725A26B5-04ED-4240-9BF5-ED099CFFCF3C}" srcOrd="6" destOrd="0" presId="urn:microsoft.com/office/officeart/2005/8/layout/radial1"/>
    <dgm:cxn modelId="{F1DB1C9C-7644-4169-A96B-15FACFFD42C5}" type="presParOf" srcId="{E85FA3C5-6FFD-4E97-BD7F-718793D68827}" destId="{8408A311-A140-4C40-8B0F-ADE01892B287}" srcOrd="7" destOrd="0" presId="urn:microsoft.com/office/officeart/2005/8/layout/radial1"/>
    <dgm:cxn modelId="{E75780E8-7CE0-4804-BD5F-63CC0D02F104}" type="presParOf" srcId="{8408A311-A140-4C40-8B0F-ADE01892B287}" destId="{78F0B4DA-8BA2-4382-817D-0A09EA95332B}" srcOrd="0" destOrd="0" presId="urn:microsoft.com/office/officeart/2005/8/layout/radial1"/>
    <dgm:cxn modelId="{88D52C4F-F25C-4FDF-847C-89891AC46829}" type="presParOf" srcId="{E85FA3C5-6FFD-4E97-BD7F-718793D68827}" destId="{07F9BC83-9FC4-42AF-B618-DAA5B9A14583}" srcOrd="8" destOrd="0" presId="urn:microsoft.com/office/officeart/2005/8/layout/radial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A9EC0A2C-0C02-4EAC-9CFE-9073B195A772}" type="doc">
      <dgm:prSet loTypeId="urn:microsoft.com/office/officeart/2005/8/layout/venn3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E972409A-1596-4EAF-875A-94624C655287}">
      <dgm:prSet phldrT="[Text]"/>
      <dgm:spPr>
        <a:solidFill>
          <a:schemeClr val="accent3">
            <a:alpha val="50000"/>
          </a:schemeClr>
        </a:solidFill>
        <a:ln>
          <a:solidFill>
            <a:schemeClr val="tx2"/>
          </a:solidFill>
        </a:ln>
      </dgm:spPr>
      <dgm:t>
        <a:bodyPr/>
        <a:lstStyle/>
        <a:p>
          <a:r>
            <a:rPr lang="en-US" b="1" dirty="0" smtClean="0">
              <a:solidFill>
                <a:schemeClr val="tx2"/>
              </a:solidFill>
            </a:rPr>
            <a:t>Viewing teachers as disapproving of bullying</a:t>
          </a:r>
          <a:endParaRPr lang="en-US" b="1" dirty="0">
            <a:solidFill>
              <a:schemeClr val="tx2"/>
            </a:solidFill>
          </a:endParaRPr>
        </a:p>
      </dgm:t>
    </dgm:pt>
    <dgm:pt modelId="{5BB7C6A6-BA09-477C-98FF-5DB82756FA8A}" type="parTrans" cxnId="{2FF96809-950D-476E-AF3A-868A5BB50F1C}">
      <dgm:prSet/>
      <dgm:spPr/>
      <dgm:t>
        <a:bodyPr/>
        <a:lstStyle/>
        <a:p>
          <a:endParaRPr lang="en-US"/>
        </a:p>
      </dgm:t>
    </dgm:pt>
    <dgm:pt modelId="{B869BE45-3C43-4665-B7DB-B36CA0960596}" type="sibTrans" cxnId="{2FF96809-950D-476E-AF3A-868A5BB50F1C}">
      <dgm:prSet/>
      <dgm:spPr/>
      <dgm:t>
        <a:bodyPr/>
        <a:lstStyle/>
        <a:p>
          <a:endParaRPr lang="en-US"/>
        </a:p>
      </dgm:t>
    </dgm:pt>
    <dgm:pt modelId="{72B5CFEA-47F9-45A4-96D2-BB6A8174DCAD}">
      <dgm:prSet phldrT="[Text]"/>
      <dgm:spPr>
        <a:solidFill>
          <a:schemeClr val="accent3">
            <a:alpha val="50000"/>
          </a:schemeClr>
        </a:solidFill>
        <a:ln>
          <a:solidFill>
            <a:schemeClr val="tx2"/>
          </a:solidFill>
        </a:ln>
      </dgm:spPr>
      <dgm:t>
        <a:bodyPr/>
        <a:lstStyle/>
        <a:p>
          <a:r>
            <a:rPr lang="en-US" b="1" dirty="0" smtClean="0">
              <a:solidFill>
                <a:schemeClr val="tx2"/>
              </a:solidFill>
            </a:rPr>
            <a:t>Believing teachers will respond to bullying</a:t>
          </a:r>
          <a:endParaRPr lang="en-US" b="1" dirty="0">
            <a:solidFill>
              <a:schemeClr val="tx2"/>
            </a:solidFill>
          </a:endParaRPr>
        </a:p>
      </dgm:t>
    </dgm:pt>
    <dgm:pt modelId="{4A9C111D-4549-44B9-A08B-3CBCD726F0ED}" type="parTrans" cxnId="{4755CB60-7193-4463-87FE-D09BE6BA31CE}">
      <dgm:prSet/>
      <dgm:spPr/>
      <dgm:t>
        <a:bodyPr/>
        <a:lstStyle/>
        <a:p>
          <a:endParaRPr lang="en-US"/>
        </a:p>
      </dgm:t>
    </dgm:pt>
    <dgm:pt modelId="{A298861A-B6F1-410F-8EBA-951E0897E7F3}" type="sibTrans" cxnId="{4755CB60-7193-4463-87FE-D09BE6BA31CE}">
      <dgm:prSet/>
      <dgm:spPr/>
      <dgm:t>
        <a:bodyPr/>
        <a:lstStyle/>
        <a:p>
          <a:endParaRPr lang="en-US"/>
        </a:p>
      </dgm:t>
    </dgm:pt>
    <dgm:pt modelId="{8F50EEDA-2D7A-495B-9B45-9F74E7E29DDB}">
      <dgm:prSet phldrT="[Text]"/>
      <dgm:spPr>
        <a:solidFill>
          <a:schemeClr val="accent3">
            <a:alpha val="50000"/>
          </a:schemeClr>
        </a:solidFill>
        <a:ln>
          <a:solidFill>
            <a:schemeClr val="tx2"/>
          </a:solidFill>
        </a:ln>
      </dgm:spPr>
      <dgm:t>
        <a:bodyPr/>
        <a:lstStyle/>
        <a:p>
          <a:r>
            <a:rPr lang="en-US" b="1" dirty="0" smtClean="0">
              <a:solidFill>
                <a:schemeClr val="tx2"/>
              </a:solidFill>
            </a:rPr>
            <a:t>Believing teachers are aware of peer group interactions</a:t>
          </a:r>
          <a:endParaRPr lang="en-US" b="1" dirty="0">
            <a:solidFill>
              <a:schemeClr val="tx2"/>
            </a:solidFill>
          </a:endParaRPr>
        </a:p>
      </dgm:t>
    </dgm:pt>
    <dgm:pt modelId="{F42C8A05-E171-44F9-B80C-246D8EE4CB20}" type="parTrans" cxnId="{F59061CF-AE1D-468B-8E50-63A10C30EDA5}">
      <dgm:prSet/>
      <dgm:spPr/>
      <dgm:t>
        <a:bodyPr/>
        <a:lstStyle/>
        <a:p>
          <a:endParaRPr lang="en-US"/>
        </a:p>
      </dgm:t>
    </dgm:pt>
    <dgm:pt modelId="{71DB7B11-0B02-4187-A5FD-1A3832DAFEAD}" type="sibTrans" cxnId="{F59061CF-AE1D-468B-8E50-63A10C30EDA5}">
      <dgm:prSet/>
      <dgm:spPr/>
      <dgm:t>
        <a:bodyPr/>
        <a:lstStyle/>
        <a:p>
          <a:endParaRPr lang="en-US"/>
        </a:p>
      </dgm:t>
    </dgm:pt>
    <dgm:pt modelId="{01B04DA7-84AF-4CE6-B986-D451151E8160}">
      <dgm:prSet phldrT="[Text]"/>
      <dgm:spPr>
        <a:solidFill>
          <a:schemeClr val="accent3">
            <a:alpha val="50000"/>
          </a:schemeClr>
        </a:solidFill>
        <a:ln>
          <a:solidFill>
            <a:schemeClr val="tx2"/>
          </a:solidFill>
        </a:ln>
      </dgm:spPr>
      <dgm:t>
        <a:bodyPr/>
        <a:lstStyle/>
        <a:p>
          <a:r>
            <a:rPr lang="en-US" b="1" dirty="0" smtClean="0">
              <a:solidFill>
                <a:schemeClr val="tx2"/>
              </a:solidFill>
            </a:rPr>
            <a:t>Willing to seek help from teachers for bullying</a:t>
          </a:r>
          <a:endParaRPr lang="en-US" b="1" dirty="0">
            <a:solidFill>
              <a:schemeClr val="tx2"/>
            </a:solidFill>
          </a:endParaRPr>
        </a:p>
      </dgm:t>
    </dgm:pt>
    <dgm:pt modelId="{1F5EA13F-48C6-4C77-B57A-9D3271185A24}" type="parTrans" cxnId="{E98A20C9-6DE4-4634-9D90-4D9058C6E14C}">
      <dgm:prSet/>
      <dgm:spPr/>
      <dgm:t>
        <a:bodyPr/>
        <a:lstStyle/>
        <a:p>
          <a:endParaRPr lang="en-US"/>
        </a:p>
      </dgm:t>
    </dgm:pt>
    <dgm:pt modelId="{E16F2064-5143-4D7E-B137-1FA09AD7B04F}" type="sibTrans" cxnId="{E98A20C9-6DE4-4634-9D90-4D9058C6E14C}">
      <dgm:prSet/>
      <dgm:spPr/>
      <dgm:t>
        <a:bodyPr/>
        <a:lstStyle/>
        <a:p>
          <a:endParaRPr lang="en-US"/>
        </a:p>
      </dgm:t>
    </dgm:pt>
    <dgm:pt modelId="{61F9EC92-0181-48BD-BFC7-00F992238408}">
      <dgm:prSet/>
      <dgm:spPr>
        <a:solidFill>
          <a:schemeClr val="accent3">
            <a:alpha val="50000"/>
          </a:schemeClr>
        </a:solidFill>
        <a:ln>
          <a:solidFill>
            <a:schemeClr val="tx2"/>
          </a:solidFill>
        </a:ln>
      </dgm:spPr>
      <dgm:t>
        <a:bodyPr/>
        <a:lstStyle/>
        <a:p>
          <a:r>
            <a:rPr lang="en-US" b="1" dirty="0" smtClean="0">
              <a:solidFill>
                <a:schemeClr val="tx2"/>
              </a:solidFill>
            </a:rPr>
            <a:t>Believing that teachers encourage them to express points of view</a:t>
          </a:r>
          <a:endParaRPr lang="en-US" b="1" dirty="0">
            <a:solidFill>
              <a:schemeClr val="tx2"/>
            </a:solidFill>
          </a:endParaRPr>
        </a:p>
      </dgm:t>
    </dgm:pt>
    <dgm:pt modelId="{746130D7-FC43-4C0B-BD0C-A5B8B0C25CFF}" type="parTrans" cxnId="{145DD198-AC38-47A0-81D7-733AFCF4BC94}">
      <dgm:prSet/>
      <dgm:spPr/>
      <dgm:t>
        <a:bodyPr/>
        <a:lstStyle/>
        <a:p>
          <a:endParaRPr lang="en-US"/>
        </a:p>
      </dgm:t>
    </dgm:pt>
    <dgm:pt modelId="{C77A716A-6C54-4B13-AA51-2B01D127820A}" type="sibTrans" cxnId="{145DD198-AC38-47A0-81D7-733AFCF4BC94}">
      <dgm:prSet/>
      <dgm:spPr/>
      <dgm:t>
        <a:bodyPr/>
        <a:lstStyle/>
        <a:p>
          <a:endParaRPr lang="en-US"/>
        </a:p>
      </dgm:t>
    </dgm:pt>
    <dgm:pt modelId="{B02E4184-A9E5-4F29-B8A2-813C9C43608E}" type="pres">
      <dgm:prSet presAssocID="{A9EC0A2C-0C02-4EAC-9CFE-9073B195A772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76633B89-A2EF-4A98-A302-6C75885EFD97}" type="pres">
      <dgm:prSet presAssocID="{E972409A-1596-4EAF-875A-94624C655287}" presName="Name5" presStyleLbl="venn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B1E7045-8A03-44F8-9FD9-984466D6B414}" type="pres">
      <dgm:prSet presAssocID="{B869BE45-3C43-4665-B7DB-B36CA0960596}" presName="space" presStyleCnt="0"/>
      <dgm:spPr/>
    </dgm:pt>
    <dgm:pt modelId="{31BA4F4C-D128-4E13-8A74-76893EFB1D49}" type="pres">
      <dgm:prSet presAssocID="{72B5CFEA-47F9-45A4-96D2-BB6A8174DCAD}" presName="Name5" presStyleLbl="venn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49C626F-E653-4118-9AB9-FC9044857C71}" type="pres">
      <dgm:prSet presAssocID="{A298861A-B6F1-410F-8EBA-951E0897E7F3}" presName="space" presStyleCnt="0"/>
      <dgm:spPr/>
    </dgm:pt>
    <dgm:pt modelId="{53C8B39E-D1DB-4B9D-A306-FD3CCDED3BBE}" type="pres">
      <dgm:prSet presAssocID="{8F50EEDA-2D7A-495B-9B45-9F74E7E29DDB}" presName="Name5" presStyleLbl="venn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32D180B-A121-4890-AA31-0767845FB2E2}" type="pres">
      <dgm:prSet presAssocID="{71DB7B11-0B02-4187-A5FD-1A3832DAFEAD}" presName="space" presStyleCnt="0"/>
      <dgm:spPr/>
    </dgm:pt>
    <dgm:pt modelId="{EDDE9BD6-5E5E-4EEA-8FBD-4E8099273D90}" type="pres">
      <dgm:prSet presAssocID="{01B04DA7-84AF-4CE6-B986-D451151E8160}" presName="Name5" presStyleLbl="venn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D339505-ED92-4C79-A9AB-141078977631}" type="pres">
      <dgm:prSet presAssocID="{E16F2064-5143-4D7E-B137-1FA09AD7B04F}" presName="space" presStyleCnt="0"/>
      <dgm:spPr/>
    </dgm:pt>
    <dgm:pt modelId="{2A188A5F-2856-4B23-BF36-F202DE52040D}" type="pres">
      <dgm:prSet presAssocID="{61F9EC92-0181-48BD-BFC7-00F992238408}" presName="Name5" presStyleLbl="venn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F59061CF-AE1D-468B-8E50-63A10C30EDA5}" srcId="{A9EC0A2C-0C02-4EAC-9CFE-9073B195A772}" destId="{8F50EEDA-2D7A-495B-9B45-9F74E7E29DDB}" srcOrd="2" destOrd="0" parTransId="{F42C8A05-E171-44F9-B80C-246D8EE4CB20}" sibTransId="{71DB7B11-0B02-4187-A5FD-1A3832DAFEAD}"/>
    <dgm:cxn modelId="{981A2CD9-7431-4AB7-B1C3-A36F8E5C3D0B}" type="presOf" srcId="{A9EC0A2C-0C02-4EAC-9CFE-9073B195A772}" destId="{B02E4184-A9E5-4F29-B8A2-813C9C43608E}" srcOrd="0" destOrd="0" presId="urn:microsoft.com/office/officeart/2005/8/layout/venn3"/>
    <dgm:cxn modelId="{4755CB60-7193-4463-87FE-D09BE6BA31CE}" srcId="{A9EC0A2C-0C02-4EAC-9CFE-9073B195A772}" destId="{72B5CFEA-47F9-45A4-96D2-BB6A8174DCAD}" srcOrd="1" destOrd="0" parTransId="{4A9C111D-4549-44B9-A08B-3CBCD726F0ED}" sibTransId="{A298861A-B6F1-410F-8EBA-951E0897E7F3}"/>
    <dgm:cxn modelId="{70E47926-15D6-4DBD-90F8-7304D14280AC}" type="presOf" srcId="{E972409A-1596-4EAF-875A-94624C655287}" destId="{76633B89-A2EF-4A98-A302-6C75885EFD97}" srcOrd="0" destOrd="0" presId="urn:microsoft.com/office/officeart/2005/8/layout/venn3"/>
    <dgm:cxn modelId="{A7FCC237-AE60-4964-A6B2-1963440290A8}" type="presOf" srcId="{01B04DA7-84AF-4CE6-B986-D451151E8160}" destId="{EDDE9BD6-5E5E-4EEA-8FBD-4E8099273D90}" srcOrd="0" destOrd="0" presId="urn:microsoft.com/office/officeart/2005/8/layout/venn3"/>
    <dgm:cxn modelId="{A49DBF3D-F81C-421C-937A-56B0DEA8D916}" type="presOf" srcId="{61F9EC92-0181-48BD-BFC7-00F992238408}" destId="{2A188A5F-2856-4B23-BF36-F202DE52040D}" srcOrd="0" destOrd="0" presId="urn:microsoft.com/office/officeart/2005/8/layout/venn3"/>
    <dgm:cxn modelId="{E98A20C9-6DE4-4634-9D90-4D9058C6E14C}" srcId="{A9EC0A2C-0C02-4EAC-9CFE-9073B195A772}" destId="{01B04DA7-84AF-4CE6-B986-D451151E8160}" srcOrd="3" destOrd="0" parTransId="{1F5EA13F-48C6-4C77-B57A-9D3271185A24}" sibTransId="{E16F2064-5143-4D7E-B137-1FA09AD7B04F}"/>
    <dgm:cxn modelId="{145DD198-AC38-47A0-81D7-733AFCF4BC94}" srcId="{A9EC0A2C-0C02-4EAC-9CFE-9073B195A772}" destId="{61F9EC92-0181-48BD-BFC7-00F992238408}" srcOrd="4" destOrd="0" parTransId="{746130D7-FC43-4C0B-BD0C-A5B8B0C25CFF}" sibTransId="{C77A716A-6C54-4B13-AA51-2B01D127820A}"/>
    <dgm:cxn modelId="{2FF96809-950D-476E-AF3A-868A5BB50F1C}" srcId="{A9EC0A2C-0C02-4EAC-9CFE-9073B195A772}" destId="{E972409A-1596-4EAF-875A-94624C655287}" srcOrd="0" destOrd="0" parTransId="{5BB7C6A6-BA09-477C-98FF-5DB82756FA8A}" sibTransId="{B869BE45-3C43-4665-B7DB-B36CA0960596}"/>
    <dgm:cxn modelId="{51CCEDAA-329C-4791-903D-0BBAEC31AB77}" type="presOf" srcId="{8F50EEDA-2D7A-495B-9B45-9F74E7E29DDB}" destId="{53C8B39E-D1DB-4B9D-A306-FD3CCDED3BBE}" srcOrd="0" destOrd="0" presId="urn:microsoft.com/office/officeart/2005/8/layout/venn3"/>
    <dgm:cxn modelId="{08058EEC-0F31-4B3F-AFD0-53883FAFF03E}" type="presOf" srcId="{72B5CFEA-47F9-45A4-96D2-BB6A8174DCAD}" destId="{31BA4F4C-D128-4E13-8A74-76893EFB1D49}" srcOrd="0" destOrd="0" presId="urn:microsoft.com/office/officeart/2005/8/layout/venn3"/>
    <dgm:cxn modelId="{E3A65D98-41FC-4FE3-9AF8-59178D46F891}" type="presParOf" srcId="{B02E4184-A9E5-4F29-B8A2-813C9C43608E}" destId="{76633B89-A2EF-4A98-A302-6C75885EFD97}" srcOrd="0" destOrd="0" presId="urn:microsoft.com/office/officeart/2005/8/layout/venn3"/>
    <dgm:cxn modelId="{81C7A5C7-29D3-44CB-9EDD-0DBD0988EE3F}" type="presParOf" srcId="{B02E4184-A9E5-4F29-B8A2-813C9C43608E}" destId="{8B1E7045-8A03-44F8-9FD9-984466D6B414}" srcOrd="1" destOrd="0" presId="urn:microsoft.com/office/officeart/2005/8/layout/venn3"/>
    <dgm:cxn modelId="{CDDF09B1-FC4A-4D85-B1A3-D9667C9EFB4E}" type="presParOf" srcId="{B02E4184-A9E5-4F29-B8A2-813C9C43608E}" destId="{31BA4F4C-D128-4E13-8A74-76893EFB1D49}" srcOrd="2" destOrd="0" presId="urn:microsoft.com/office/officeart/2005/8/layout/venn3"/>
    <dgm:cxn modelId="{505780F7-9BED-4501-BD33-BD3C9EC8DBDC}" type="presParOf" srcId="{B02E4184-A9E5-4F29-B8A2-813C9C43608E}" destId="{B49C626F-E653-4118-9AB9-FC9044857C71}" srcOrd="3" destOrd="0" presId="urn:microsoft.com/office/officeart/2005/8/layout/venn3"/>
    <dgm:cxn modelId="{FD1F5B19-0A1C-4AE3-862F-4C6F94033E94}" type="presParOf" srcId="{B02E4184-A9E5-4F29-B8A2-813C9C43608E}" destId="{53C8B39E-D1DB-4B9D-A306-FD3CCDED3BBE}" srcOrd="4" destOrd="0" presId="urn:microsoft.com/office/officeart/2005/8/layout/venn3"/>
    <dgm:cxn modelId="{3FD73FD2-4BC2-4363-8E9C-9B96096566CE}" type="presParOf" srcId="{B02E4184-A9E5-4F29-B8A2-813C9C43608E}" destId="{532D180B-A121-4890-AA31-0767845FB2E2}" srcOrd="5" destOrd="0" presId="urn:microsoft.com/office/officeart/2005/8/layout/venn3"/>
    <dgm:cxn modelId="{EDF77209-3B16-470F-8D71-E18E686DA6C2}" type="presParOf" srcId="{B02E4184-A9E5-4F29-B8A2-813C9C43608E}" destId="{EDDE9BD6-5E5E-4EEA-8FBD-4E8099273D90}" srcOrd="6" destOrd="0" presId="urn:microsoft.com/office/officeart/2005/8/layout/venn3"/>
    <dgm:cxn modelId="{5EFD3650-051B-4936-B2AC-93F9D134E07C}" type="presParOf" srcId="{B02E4184-A9E5-4F29-B8A2-813C9C43608E}" destId="{0D339505-ED92-4C79-A9AB-141078977631}" srcOrd="7" destOrd="0" presId="urn:microsoft.com/office/officeart/2005/8/layout/venn3"/>
    <dgm:cxn modelId="{6CE461A1-96AB-4705-9033-3EF0CC30E635}" type="presParOf" srcId="{B02E4184-A9E5-4F29-B8A2-813C9C43608E}" destId="{2A188A5F-2856-4B23-BF36-F202DE52040D}" srcOrd="8" destOrd="0" presId="urn:microsoft.com/office/officeart/2005/8/layout/venn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23C6D375-243E-4C34-8022-3C46495BBB97}" type="doc">
      <dgm:prSet loTypeId="urn:microsoft.com/office/officeart/2005/8/layout/cycle5" loCatId="cycle" qsTypeId="urn:microsoft.com/office/officeart/2005/8/quickstyle/simple1" qsCatId="simple" csTypeId="urn:microsoft.com/office/officeart/2005/8/colors/accent3_2" csCatId="accent3" phldr="1"/>
      <dgm:spPr/>
      <dgm:t>
        <a:bodyPr/>
        <a:lstStyle/>
        <a:p>
          <a:endParaRPr lang="en-US"/>
        </a:p>
      </dgm:t>
    </dgm:pt>
    <dgm:pt modelId="{A069BAC4-3B09-4145-A0A0-9A217D5B4C38}">
      <dgm:prSet phldrT="[Text]" custT="1"/>
      <dgm:spPr>
        <a:ln>
          <a:solidFill>
            <a:schemeClr val="tx1">
              <a:lumMod val="65000"/>
              <a:lumOff val="35000"/>
            </a:schemeClr>
          </a:solidFill>
        </a:ln>
      </dgm:spPr>
      <dgm:t>
        <a:bodyPr/>
        <a:lstStyle/>
        <a:p>
          <a:r>
            <a:rPr lang="en-US" sz="1400" b="1" dirty="0" smtClean="0">
              <a:solidFill>
                <a:schemeClr val="tx1">
                  <a:lumMod val="95000"/>
                  <a:lumOff val="5000"/>
                </a:schemeClr>
              </a:solidFill>
              <a:latin typeface="+mn-lt"/>
            </a:rPr>
            <a:t>I. Collect &amp; Examine Data</a:t>
          </a:r>
          <a:endParaRPr lang="en-US" sz="1400" b="1" dirty="0">
            <a:solidFill>
              <a:schemeClr val="tx1">
                <a:lumMod val="95000"/>
                <a:lumOff val="5000"/>
              </a:schemeClr>
            </a:solidFill>
            <a:latin typeface="+mn-lt"/>
          </a:endParaRPr>
        </a:p>
      </dgm:t>
    </dgm:pt>
    <dgm:pt modelId="{8E6A2911-C330-4047-A4F0-3982124694B6}" type="parTrans" cxnId="{33A2394C-AFD3-46AB-B10A-31E155C007C1}">
      <dgm:prSet/>
      <dgm:spPr/>
      <dgm:t>
        <a:bodyPr/>
        <a:lstStyle/>
        <a:p>
          <a:endParaRPr lang="en-US"/>
        </a:p>
      </dgm:t>
    </dgm:pt>
    <dgm:pt modelId="{9914027F-ED35-4862-91EB-212FE304BA4C}" type="sibTrans" cxnId="{33A2394C-AFD3-46AB-B10A-31E155C007C1}">
      <dgm:prSet/>
      <dgm:spPr/>
      <dgm:t>
        <a:bodyPr/>
        <a:lstStyle/>
        <a:p>
          <a:endParaRPr lang="en-US"/>
        </a:p>
      </dgm:t>
    </dgm:pt>
    <dgm:pt modelId="{63164861-FE26-4CF5-AC4E-42A074416426}">
      <dgm:prSet phldrT="[Text]"/>
      <dgm:spPr>
        <a:ln>
          <a:solidFill>
            <a:schemeClr val="tx1">
              <a:lumMod val="65000"/>
              <a:lumOff val="35000"/>
            </a:schemeClr>
          </a:solidFill>
        </a:ln>
      </dgm:spPr>
      <dgm:t>
        <a:bodyPr/>
        <a:lstStyle/>
        <a:p>
          <a:r>
            <a:rPr lang="en-US" b="1" dirty="0" smtClean="0">
              <a:solidFill>
                <a:schemeClr val="tx1">
                  <a:lumMod val="95000"/>
                  <a:lumOff val="5000"/>
                </a:schemeClr>
              </a:solidFill>
              <a:latin typeface="+mn-lt"/>
            </a:rPr>
            <a:t>IV. Classroom management strategies</a:t>
          </a:r>
          <a:endParaRPr lang="en-US" b="1" dirty="0">
            <a:solidFill>
              <a:schemeClr val="tx1">
                <a:lumMod val="95000"/>
                <a:lumOff val="5000"/>
              </a:schemeClr>
            </a:solidFill>
            <a:latin typeface="+mn-lt"/>
          </a:endParaRPr>
        </a:p>
      </dgm:t>
    </dgm:pt>
    <dgm:pt modelId="{915F0421-51EF-41CD-A6DB-D3E2ABB1D1DD}" type="parTrans" cxnId="{05FC9BCB-CD86-447F-8DB9-9AB342E2BB33}">
      <dgm:prSet/>
      <dgm:spPr/>
      <dgm:t>
        <a:bodyPr/>
        <a:lstStyle/>
        <a:p>
          <a:endParaRPr lang="en-US"/>
        </a:p>
      </dgm:t>
    </dgm:pt>
    <dgm:pt modelId="{9CC9B5D1-7ACE-4AC8-BC62-9DDD8AC62FF2}" type="sibTrans" cxnId="{05FC9BCB-CD86-447F-8DB9-9AB342E2BB33}">
      <dgm:prSet/>
      <dgm:spPr/>
      <dgm:t>
        <a:bodyPr/>
        <a:lstStyle/>
        <a:p>
          <a:endParaRPr lang="en-US"/>
        </a:p>
      </dgm:t>
    </dgm:pt>
    <dgm:pt modelId="{A5F2255A-69A5-449D-8E2F-E37857A0FAD0}">
      <dgm:prSet phldrT="[Text]"/>
      <dgm:spPr>
        <a:ln>
          <a:solidFill>
            <a:schemeClr val="tx1">
              <a:lumMod val="65000"/>
              <a:lumOff val="35000"/>
            </a:schemeClr>
          </a:solidFill>
        </a:ln>
      </dgm:spPr>
      <dgm:t>
        <a:bodyPr/>
        <a:lstStyle/>
        <a:p>
          <a:r>
            <a:rPr lang="en-US" b="1" dirty="0" smtClean="0">
              <a:solidFill>
                <a:schemeClr val="tx1">
                  <a:lumMod val="95000"/>
                  <a:lumOff val="5000"/>
                </a:schemeClr>
              </a:solidFill>
              <a:latin typeface="+mn-lt"/>
            </a:rPr>
            <a:t>V. Promote positive teacher-student relationships</a:t>
          </a:r>
          <a:endParaRPr lang="en-US" b="1" dirty="0">
            <a:solidFill>
              <a:schemeClr val="tx1">
                <a:lumMod val="95000"/>
                <a:lumOff val="5000"/>
              </a:schemeClr>
            </a:solidFill>
            <a:latin typeface="+mn-lt"/>
          </a:endParaRPr>
        </a:p>
      </dgm:t>
    </dgm:pt>
    <dgm:pt modelId="{DB762C1A-D4B2-41CA-8841-E201D2E1FCF3}" type="parTrans" cxnId="{E43AA8F5-313F-408D-BEBA-F8AA8281DC3D}">
      <dgm:prSet/>
      <dgm:spPr/>
      <dgm:t>
        <a:bodyPr/>
        <a:lstStyle/>
        <a:p>
          <a:endParaRPr lang="en-US"/>
        </a:p>
      </dgm:t>
    </dgm:pt>
    <dgm:pt modelId="{0D833334-CB55-4371-8BC4-6F19796A34D1}" type="sibTrans" cxnId="{E43AA8F5-313F-408D-BEBA-F8AA8281DC3D}">
      <dgm:prSet/>
      <dgm:spPr/>
      <dgm:t>
        <a:bodyPr/>
        <a:lstStyle/>
        <a:p>
          <a:endParaRPr lang="en-US"/>
        </a:p>
      </dgm:t>
    </dgm:pt>
    <dgm:pt modelId="{871C20D1-04C2-440B-9A17-A5F618743D5E}">
      <dgm:prSet phldrT="[Text]"/>
      <dgm:spPr>
        <a:ln>
          <a:solidFill>
            <a:schemeClr val="tx1">
              <a:lumMod val="65000"/>
              <a:lumOff val="35000"/>
            </a:schemeClr>
          </a:solidFill>
        </a:ln>
      </dgm:spPr>
      <dgm:t>
        <a:bodyPr/>
        <a:lstStyle/>
        <a:p>
          <a:r>
            <a:rPr lang="en-US" b="1" dirty="0" smtClean="0">
              <a:solidFill>
                <a:schemeClr val="tx1">
                  <a:lumMod val="95000"/>
                  <a:lumOff val="5000"/>
                </a:schemeClr>
              </a:solidFill>
              <a:latin typeface="+mn-lt"/>
            </a:rPr>
            <a:t>VI. Use corrective strategies</a:t>
          </a:r>
          <a:endParaRPr lang="en-US" b="1" dirty="0">
            <a:solidFill>
              <a:schemeClr val="tx1">
                <a:lumMod val="95000"/>
                <a:lumOff val="5000"/>
              </a:schemeClr>
            </a:solidFill>
            <a:latin typeface="+mn-lt"/>
          </a:endParaRPr>
        </a:p>
      </dgm:t>
    </dgm:pt>
    <dgm:pt modelId="{4FB0B81D-B336-4054-87A5-24A0192D5102}" type="parTrans" cxnId="{60AB1112-FE5C-41A2-8D45-2B5703962498}">
      <dgm:prSet/>
      <dgm:spPr/>
      <dgm:t>
        <a:bodyPr/>
        <a:lstStyle/>
        <a:p>
          <a:endParaRPr lang="en-US"/>
        </a:p>
      </dgm:t>
    </dgm:pt>
    <dgm:pt modelId="{72FEF561-8602-4C6C-8D98-B7F40A0AC7E8}" type="sibTrans" cxnId="{60AB1112-FE5C-41A2-8D45-2B5703962498}">
      <dgm:prSet/>
      <dgm:spPr/>
      <dgm:t>
        <a:bodyPr/>
        <a:lstStyle/>
        <a:p>
          <a:endParaRPr lang="en-US"/>
        </a:p>
      </dgm:t>
    </dgm:pt>
    <dgm:pt modelId="{1998079B-C1E6-4AF9-883E-702FD0A4FD9A}">
      <dgm:prSet phldrT="[Text]"/>
      <dgm:spPr>
        <a:ln>
          <a:solidFill>
            <a:schemeClr val="tx1">
              <a:lumMod val="65000"/>
              <a:lumOff val="35000"/>
            </a:schemeClr>
          </a:solidFill>
        </a:ln>
      </dgm:spPr>
      <dgm:t>
        <a:bodyPr/>
        <a:lstStyle/>
        <a:p>
          <a:r>
            <a:rPr lang="en-US" b="1" dirty="0" smtClean="0">
              <a:solidFill>
                <a:schemeClr val="tx1">
                  <a:lumMod val="95000"/>
                  <a:lumOff val="5000"/>
                </a:schemeClr>
              </a:solidFill>
              <a:latin typeface="+mn-lt"/>
            </a:rPr>
            <a:t>VII. Implement a bullying or SEL curriculum</a:t>
          </a:r>
          <a:endParaRPr lang="en-US" b="1" dirty="0">
            <a:solidFill>
              <a:schemeClr val="tx1">
                <a:lumMod val="95000"/>
                <a:lumOff val="5000"/>
              </a:schemeClr>
            </a:solidFill>
            <a:latin typeface="+mn-lt"/>
          </a:endParaRPr>
        </a:p>
      </dgm:t>
    </dgm:pt>
    <dgm:pt modelId="{4F63CFCB-F625-436D-9232-D4A28053D842}" type="parTrans" cxnId="{62757180-1528-41DB-A331-C4812E3280A2}">
      <dgm:prSet/>
      <dgm:spPr/>
      <dgm:t>
        <a:bodyPr/>
        <a:lstStyle/>
        <a:p>
          <a:endParaRPr lang="en-US"/>
        </a:p>
      </dgm:t>
    </dgm:pt>
    <dgm:pt modelId="{2036F055-9BE6-437B-9F5F-CE85607E9E9B}" type="sibTrans" cxnId="{62757180-1528-41DB-A331-C4812E3280A2}">
      <dgm:prSet/>
      <dgm:spPr/>
      <dgm:t>
        <a:bodyPr/>
        <a:lstStyle/>
        <a:p>
          <a:endParaRPr lang="en-US"/>
        </a:p>
      </dgm:t>
    </dgm:pt>
    <dgm:pt modelId="{007A70BF-CB64-461D-A8B4-179DF251046D}">
      <dgm:prSet phldrT="[Text]"/>
      <dgm:spPr>
        <a:ln>
          <a:solidFill>
            <a:schemeClr val="tx1">
              <a:lumMod val="65000"/>
              <a:lumOff val="35000"/>
            </a:schemeClr>
          </a:solidFill>
        </a:ln>
      </dgm:spPr>
      <dgm:t>
        <a:bodyPr/>
        <a:lstStyle/>
        <a:p>
          <a:r>
            <a:rPr lang="en-US" b="1" dirty="0" smtClean="0">
              <a:solidFill>
                <a:schemeClr val="tx1">
                  <a:lumMod val="95000"/>
                  <a:lumOff val="5000"/>
                </a:schemeClr>
              </a:solidFill>
              <a:latin typeface="+mn-lt"/>
            </a:rPr>
            <a:t>II. Establish common understanding</a:t>
          </a:r>
          <a:endParaRPr lang="en-US" b="1" dirty="0">
            <a:solidFill>
              <a:schemeClr val="tx1">
                <a:lumMod val="95000"/>
                <a:lumOff val="5000"/>
              </a:schemeClr>
            </a:solidFill>
            <a:latin typeface="+mn-lt"/>
          </a:endParaRPr>
        </a:p>
      </dgm:t>
    </dgm:pt>
    <dgm:pt modelId="{221B615F-9ACF-4C87-9F39-E052DA8D6EC9}" type="parTrans" cxnId="{7FF643E9-4A6A-4669-89AC-9C57D115C893}">
      <dgm:prSet/>
      <dgm:spPr/>
      <dgm:t>
        <a:bodyPr/>
        <a:lstStyle/>
        <a:p>
          <a:endParaRPr lang="en-US"/>
        </a:p>
      </dgm:t>
    </dgm:pt>
    <dgm:pt modelId="{EE5F2D70-25CA-40C4-B868-AF8155F70C80}" type="sibTrans" cxnId="{7FF643E9-4A6A-4669-89AC-9C57D115C893}">
      <dgm:prSet/>
      <dgm:spPr/>
      <dgm:t>
        <a:bodyPr/>
        <a:lstStyle/>
        <a:p>
          <a:endParaRPr lang="en-US"/>
        </a:p>
      </dgm:t>
    </dgm:pt>
    <dgm:pt modelId="{DE0982C4-BA14-453E-95BD-FD8BE95C0E2C}">
      <dgm:prSet phldrT="[Text]"/>
      <dgm:spPr>
        <a:ln>
          <a:solidFill>
            <a:schemeClr val="tx1">
              <a:lumMod val="65000"/>
              <a:lumOff val="35000"/>
            </a:schemeClr>
          </a:solidFill>
        </a:ln>
      </dgm:spPr>
      <dgm:t>
        <a:bodyPr/>
        <a:lstStyle/>
        <a:p>
          <a:r>
            <a:rPr lang="en-US" b="1" dirty="0" smtClean="0">
              <a:solidFill>
                <a:schemeClr val="tx1">
                  <a:lumMod val="95000"/>
                  <a:lumOff val="5000"/>
                </a:schemeClr>
              </a:solidFill>
              <a:latin typeface="+mn-lt"/>
            </a:rPr>
            <a:t>III. Teach how to respond</a:t>
          </a:r>
          <a:endParaRPr lang="en-US" b="1" dirty="0">
            <a:solidFill>
              <a:schemeClr val="tx1">
                <a:lumMod val="95000"/>
                <a:lumOff val="5000"/>
              </a:schemeClr>
            </a:solidFill>
            <a:latin typeface="+mn-lt"/>
          </a:endParaRPr>
        </a:p>
      </dgm:t>
    </dgm:pt>
    <dgm:pt modelId="{9C348B62-9887-41E9-86DC-1F5F66D88107}" type="parTrans" cxnId="{0F738DCE-4F00-4417-B662-8F481BCEE4B7}">
      <dgm:prSet/>
      <dgm:spPr/>
      <dgm:t>
        <a:bodyPr/>
        <a:lstStyle/>
        <a:p>
          <a:endParaRPr lang="en-US"/>
        </a:p>
      </dgm:t>
    </dgm:pt>
    <dgm:pt modelId="{C96711B0-738D-484C-B336-28578A12BD9C}" type="sibTrans" cxnId="{0F738DCE-4F00-4417-B662-8F481BCEE4B7}">
      <dgm:prSet/>
      <dgm:spPr/>
      <dgm:t>
        <a:bodyPr/>
        <a:lstStyle/>
        <a:p>
          <a:endParaRPr lang="en-US"/>
        </a:p>
      </dgm:t>
    </dgm:pt>
    <dgm:pt modelId="{82DBEDAD-EC4C-4A68-A2C1-E939564643E5}" type="pres">
      <dgm:prSet presAssocID="{23C6D375-243E-4C34-8022-3C46495BBB97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FCB3B6DF-483E-4B89-AEEE-663B44A8EED5}" type="pres">
      <dgm:prSet presAssocID="{A069BAC4-3B09-4145-A0A0-9A217D5B4C38}" presName="node" presStyleLbl="node1" presStyleIdx="0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4851142-AE5C-4A84-8AEF-3B59BA5836F5}" type="pres">
      <dgm:prSet presAssocID="{A069BAC4-3B09-4145-A0A0-9A217D5B4C38}" presName="spNode" presStyleCnt="0"/>
      <dgm:spPr/>
    </dgm:pt>
    <dgm:pt modelId="{B485DD89-2DC9-44FC-B7CD-32E2C3A33DC1}" type="pres">
      <dgm:prSet presAssocID="{9914027F-ED35-4862-91EB-212FE304BA4C}" presName="sibTrans" presStyleLbl="sibTrans1D1" presStyleIdx="0" presStyleCnt="7"/>
      <dgm:spPr/>
      <dgm:t>
        <a:bodyPr/>
        <a:lstStyle/>
        <a:p>
          <a:endParaRPr lang="en-US"/>
        </a:p>
      </dgm:t>
    </dgm:pt>
    <dgm:pt modelId="{C8E7EF5C-B39E-4CD9-800F-FAA9F2152458}" type="pres">
      <dgm:prSet presAssocID="{007A70BF-CB64-461D-A8B4-179DF251046D}" presName="node" presStyleLbl="node1" presStyleIdx="1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55AF2CB-6B1A-493E-8527-C80C3CF3BEB0}" type="pres">
      <dgm:prSet presAssocID="{007A70BF-CB64-461D-A8B4-179DF251046D}" presName="spNode" presStyleCnt="0"/>
      <dgm:spPr/>
    </dgm:pt>
    <dgm:pt modelId="{F8CA9550-D17F-4422-83C0-92710F8C2120}" type="pres">
      <dgm:prSet presAssocID="{EE5F2D70-25CA-40C4-B868-AF8155F70C80}" presName="sibTrans" presStyleLbl="sibTrans1D1" presStyleIdx="1" presStyleCnt="7"/>
      <dgm:spPr/>
      <dgm:t>
        <a:bodyPr/>
        <a:lstStyle/>
        <a:p>
          <a:endParaRPr lang="en-US"/>
        </a:p>
      </dgm:t>
    </dgm:pt>
    <dgm:pt modelId="{72F5C6E9-4B5D-41BE-BC6A-0DCD7E8473E8}" type="pres">
      <dgm:prSet presAssocID="{DE0982C4-BA14-453E-95BD-FD8BE95C0E2C}" presName="node" presStyleLbl="node1" presStyleIdx="2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A8A119C-9272-44C5-A7CD-A613E25D744B}" type="pres">
      <dgm:prSet presAssocID="{DE0982C4-BA14-453E-95BD-FD8BE95C0E2C}" presName="spNode" presStyleCnt="0"/>
      <dgm:spPr/>
    </dgm:pt>
    <dgm:pt modelId="{F43C53F3-D7BD-4BD5-A8AE-15B76EC18E00}" type="pres">
      <dgm:prSet presAssocID="{C96711B0-738D-484C-B336-28578A12BD9C}" presName="sibTrans" presStyleLbl="sibTrans1D1" presStyleIdx="2" presStyleCnt="7"/>
      <dgm:spPr/>
      <dgm:t>
        <a:bodyPr/>
        <a:lstStyle/>
        <a:p>
          <a:endParaRPr lang="en-US"/>
        </a:p>
      </dgm:t>
    </dgm:pt>
    <dgm:pt modelId="{DE5B574F-F925-47ED-BCAE-737C75C4CF10}" type="pres">
      <dgm:prSet presAssocID="{63164861-FE26-4CF5-AC4E-42A074416426}" presName="node" presStyleLbl="node1" presStyleIdx="3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C5E1E36-F139-44F6-B587-043EFD34C2E9}" type="pres">
      <dgm:prSet presAssocID="{63164861-FE26-4CF5-AC4E-42A074416426}" presName="spNode" presStyleCnt="0"/>
      <dgm:spPr/>
    </dgm:pt>
    <dgm:pt modelId="{D5FF2005-978F-4BF4-83C1-9918D3C58C31}" type="pres">
      <dgm:prSet presAssocID="{9CC9B5D1-7ACE-4AC8-BC62-9DDD8AC62FF2}" presName="sibTrans" presStyleLbl="sibTrans1D1" presStyleIdx="3" presStyleCnt="7"/>
      <dgm:spPr/>
      <dgm:t>
        <a:bodyPr/>
        <a:lstStyle/>
        <a:p>
          <a:endParaRPr lang="en-US"/>
        </a:p>
      </dgm:t>
    </dgm:pt>
    <dgm:pt modelId="{384BFAA5-C1B5-42C4-B585-14F4F6D9E5A8}" type="pres">
      <dgm:prSet presAssocID="{A5F2255A-69A5-449D-8E2F-E37857A0FAD0}" presName="node" presStyleLbl="node1" presStyleIdx="4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6F10A72-4167-407E-8624-B523A30B5230}" type="pres">
      <dgm:prSet presAssocID="{A5F2255A-69A5-449D-8E2F-E37857A0FAD0}" presName="spNode" presStyleCnt="0"/>
      <dgm:spPr/>
    </dgm:pt>
    <dgm:pt modelId="{F08EAD04-6B39-448A-9D9F-543BE2F1C799}" type="pres">
      <dgm:prSet presAssocID="{0D833334-CB55-4371-8BC4-6F19796A34D1}" presName="sibTrans" presStyleLbl="sibTrans1D1" presStyleIdx="4" presStyleCnt="7"/>
      <dgm:spPr/>
      <dgm:t>
        <a:bodyPr/>
        <a:lstStyle/>
        <a:p>
          <a:endParaRPr lang="en-US"/>
        </a:p>
      </dgm:t>
    </dgm:pt>
    <dgm:pt modelId="{E3EC87DB-E722-4412-A81B-CE7055A12D14}" type="pres">
      <dgm:prSet presAssocID="{871C20D1-04C2-440B-9A17-A5F618743D5E}" presName="node" presStyleLbl="node1" presStyleIdx="5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D4E8701-7216-4B97-86C7-83E6894A7397}" type="pres">
      <dgm:prSet presAssocID="{871C20D1-04C2-440B-9A17-A5F618743D5E}" presName="spNode" presStyleCnt="0"/>
      <dgm:spPr/>
    </dgm:pt>
    <dgm:pt modelId="{C7695A2A-2528-4C22-9B77-6E35DDA444CA}" type="pres">
      <dgm:prSet presAssocID="{72FEF561-8602-4C6C-8D98-B7F40A0AC7E8}" presName="sibTrans" presStyleLbl="sibTrans1D1" presStyleIdx="5" presStyleCnt="7"/>
      <dgm:spPr/>
      <dgm:t>
        <a:bodyPr/>
        <a:lstStyle/>
        <a:p>
          <a:endParaRPr lang="en-US"/>
        </a:p>
      </dgm:t>
    </dgm:pt>
    <dgm:pt modelId="{0A50C9EC-D402-49D1-B8F1-FD9E70CB0571}" type="pres">
      <dgm:prSet presAssocID="{1998079B-C1E6-4AF9-883E-702FD0A4FD9A}" presName="node" presStyleLbl="node1" presStyleIdx="6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38C2470-91E0-4F33-81E6-3711CA5AC773}" type="pres">
      <dgm:prSet presAssocID="{1998079B-C1E6-4AF9-883E-702FD0A4FD9A}" presName="spNode" presStyleCnt="0"/>
      <dgm:spPr/>
    </dgm:pt>
    <dgm:pt modelId="{981F2361-81F6-467B-B058-61120C8BB02F}" type="pres">
      <dgm:prSet presAssocID="{2036F055-9BE6-437B-9F5F-CE85607E9E9B}" presName="sibTrans" presStyleLbl="sibTrans1D1" presStyleIdx="6" presStyleCnt="7"/>
      <dgm:spPr/>
      <dgm:t>
        <a:bodyPr/>
        <a:lstStyle/>
        <a:p>
          <a:endParaRPr lang="en-US"/>
        </a:p>
      </dgm:t>
    </dgm:pt>
  </dgm:ptLst>
  <dgm:cxnLst>
    <dgm:cxn modelId="{7FF643E9-4A6A-4669-89AC-9C57D115C893}" srcId="{23C6D375-243E-4C34-8022-3C46495BBB97}" destId="{007A70BF-CB64-461D-A8B4-179DF251046D}" srcOrd="1" destOrd="0" parTransId="{221B615F-9ACF-4C87-9F39-E052DA8D6EC9}" sibTransId="{EE5F2D70-25CA-40C4-B868-AF8155F70C80}"/>
    <dgm:cxn modelId="{0E65E694-93E3-487A-B882-07BDC6EA2D5F}" type="presOf" srcId="{A5F2255A-69A5-449D-8E2F-E37857A0FAD0}" destId="{384BFAA5-C1B5-42C4-B585-14F4F6D9E5A8}" srcOrd="0" destOrd="0" presId="urn:microsoft.com/office/officeart/2005/8/layout/cycle5"/>
    <dgm:cxn modelId="{33A2394C-AFD3-46AB-B10A-31E155C007C1}" srcId="{23C6D375-243E-4C34-8022-3C46495BBB97}" destId="{A069BAC4-3B09-4145-A0A0-9A217D5B4C38}" srcOrd="0" destOrd="0" parTransId="{8E6A2911-C330-4047-A4F0-3982124694B6}" sibTransId="{9914027F-ED35-4862-91EB-212FE304BA4C}"/>
    <dgm:cxn modelId="{97B31028-BB78-458B-A2F2-2FF2F489C1B7}" type="presOf" srcId="{007A70BF-CB64-461D-A8B4-179DF251046D}" destId="{C8E7EF5C-B39E-4CD9-800F-FAA9F2152458}" srcOrd="0" destOrd="0" presId="urn:microsoft.com/office/officeart/2005/8/layout/cycle5"/>
    <dgm:cxn modelId="{60AB1112-FE5C-41A2-8D45-2B5703962498}" srcId="{23C6D375-243E-4C34-8022-3C46495BBB97}" destId="{871C20D1-04C2-440B-9A17-A5F618743D5E}" srcOrd="5" destOrd="0" parTransId="{4FB0B81D-B336-4054-87A5-24A0192D5102}" sibTransId="{72FEF561-8602-4C6C-8D98-B7F40A0AC7E8}"/>
    <dgm:cxn modelId="{62757180-1528-41DB-A331-C4812E3280A2}" srcId="{23C6D375-243E-4C34-8022-3C46495BBB97}" destId="{1998079B-C1E6-4AF9-883E-702FD0A4FD9A}" srcOrd="6" destOrd="0" parTransId="{4F63CFCB-F625-436D-9232-D4A28053D842}" sibTransId="{2036F055-9BE6-437B-9F5F-CE85607E9E9B}"/>
    <dgm:cxn modelId="{B934CC6A-1D67-41A9-BD82-0A783F7D6559}" type="presOf" srcId="{72FEF561-8602-4C6C-8D98-B7F40A0AC7E8}" destId="{C7695A2A-2528-4C22-9B77-6E35DDA444CA}" srcOrd="0" destOrd="0" presId="urn:microsoft.com/office/officeart/2005/8/layout/cycle5"/>
    <dgm:cxn modelId="{0F738DCE-4F00-4417-B662-8F481BCEE4B7}" srcId="{23C6D375-243E-4C34-8022-3C46495BBB97}" destId="{DE0982C4-BA14-453E-95BD-FD8BE95C0E2C}" srcOrd="2" destOrd="0" parTransId="{9C348B62-9887-41E9-86DC-1F5F66D88107}" sibTransId="{C96711B0-738D-484C-B336-28578A12BD9C}"/>
    <dgm:cxn modelId="{66B47D7F-0C99-4DB0-AED3-07415C3589B1}" type="presOf" srcId="{EE5F2D70-25CA-40C4-B868-AF8155F70C80}" destId="{F8CA9550-D17F-4422-83C0-92710F8C2120}" srcOrd="0" destOrd="0" presId="urn:microsoft.com/office/officeart/2005/8/layout/cycle5"/>
    <dgm:cxn modelId="{A515CAF4-C0CD-4C40-A431-9F0072AE1F53}" type="presOf" srcId="{23C6D375-243E-4C34-8022-3C46495BBB97}" destId="{82DBEDAD-EC4C-4A68-A2C1-E939564643E5}" srcOrd="0" destOrd="0" presId="urn:microsoft.com/office/officeart/2005/8/layout/cycle5"/>
    <dgm:cxn modelId="{05FC9BCB-CD86-447F-8DB9-9AB342E2BB33}" srcId="{23C6D375-243E-4C34-8022-3C46495BBB97}" destId="{63164861-FE26-4CF5-AC4E-42A074416426}" srcOrd="3" destOrd="0" parTransId="{915F0421-51EF-41CD-A6DB-D3E2ABB1D1DD}" sibTransId="{9CC9B5D1-7ACE-4AC8-BC62-9DDD8AC62FF2}"/>
    <dgm:cxn modelId="{9833E9DC-E0B3-4B85-9893-813F57F6722B}" type="presOf" srcId="{871C20D1-04C2-440B-9A17-A5F618743D5E}" destId="{E3EC87DB-E722-4412-A81B-CE7055A12D14}" srcOrd="0" destOrd="0" presId="urn:microsoft.com/office/officeart/2005/8/layout/cycle5"/>
    <dgm:cxn modelId="{EB2B7F87-AECE-4D4A-BD70-4D28DDBD941D}" type="presOf" srcId="{9914027F-ED35-4862-91EB-212FE304BA4C}" destId="{B485DD89-2DC9-44FC-B7CD-32E2C3A33DC1}" srcOrd="0" destOrd="0" presId="urn:microsoft.com/office/officeart/2005/8/layout/cycle5"/>
    <dgm:cxn modelId="{CE740902-8D44-49EC-95DB-0DB2095343C9}" type="presOf" srcId="{A069BAC4-3B09-4145-A0A0-9A217D5B4C38}" destId="{FCB3B6DF-483E-4B89-AEEE-663B44A8EED5}" srcOrd="0" destOrd="0" presId="urn:microsoft.com/office/officeart/2005/8/layout/cycle5"/>
    <dgm:cxn modelId="{40E926B4-BA3F-4674-93A3-7C49E0117ADE}" type="presOf" srcId="{0D833334-CB55-4371-8BC4-6F19796A34D1}" destId="{F08EAD04-6B39-448A-9D9F-543BE2F1C799}" srcOrd="0" destOrd="0" presId="urn:microsoft.com/office/officeart/2005/8/layout/cycle5"/>
    <dgm:cxn modelId="{AA8A8AF6-2BDA-4A97-82D5-71C30ABBE858}" type="presOf" srcId="{1998079B-C1E6-4AF9-883E-702FD0A4FD9A}" destId="{0A50C9EC-D402-49D1-B8F1-FD9E70CB0571}" srcOrd="0" destOrd="0" presId="urn:microsoft.com/office/officeart/2005/8/layout/cycle5"/>
    <dgm:cxn modelId="{B88A9D6C-D7ED-4265-BCEF-86415A5BC84C}" type="presOf" srcId="{2036F055-9BE6-437B-9F5F-CE85607E9E9B}" destId="{981F2361-81F6-467B-B058-61120C8BB02F}" srcOrd="0" destOrd="0" presId="urn:microsoft.com/office/officeart/2005/8/layout/cycle5"/>
    <dgm:cxn modelId="{BEDBBE12-3407-407A-B7E9-7F7606325D7C}" type="presOf" srcId="{DE0982C4-BA14-453E-95BD-FD8BE95C0E2C}" destId="{72F5C6E9-4B5D-41BE-BC6A-0DCD7E8473E8}" srcOrd="0" destOrd="0" presId="urn:microsoft.com/office/officeart/2005/8/layout/cycle5"/>
    <dgm:cxn modelId="{349D60FC-696F-4E6A-8842-F0DFF8E59BE1}" type="presOf" srcId="{C96711B0-738D-484C-B336-28578A12BD9C}" destId="{F43C53F3-D7BD-4BD5-A8AE-15B76EC18E00}" srcOrd="0" destOrd="0" presId="urn:microsoft.com/office/officeart/2005/8/layout/cycle5"/>
    <dgm:cxn modelId="{64796393-9BFC-4CA5-A7D3-A5F843BFF0F5}" type="presOf" srcId="{63164861-FE26-4CF5-AC4E-42A074416426}" destId="{DE5B574F-F925-47ED-BCAE-737C75C4CF10}" srcOrd="0" destOrd="0" presId="urn:microsoft.com/office/officeart/2005/8/layout/cycle5"/>
    <dgm:cxn modelId="{5952158D-3C26-45B9-9820-1232ECB8CF11}" type="presOf" srcId="{9CC9B5D1-7ACE-4AC8-BC62-9DDD8AC62FF2}" destId="{D5FF2005-978F-4BF4-83C1-9918D3C58C31}" srcOrd="0" destOrd="0" presId="urn:microsoft.com/office/officeart/2005/8/layout/cycle5"/>
    <dgm:cxn modelId="{E43AA8F5-313F-408D-BEBA-F8AA8281DC3D}" srcId="{23C6D375-243E-4C34-8022-3C46495BBB97}" destId="{A5F2255A-69A5-449D-8E2F-E37857A0FAD0}" srcOrd="4" destOrd="0" parTransId="{DB762C1A-D4B2-41CA-8841-E201D2E1FCF3}" sibTransId="{0D833334-CB55-4371-8BC4-6F19796A34D1}"/>
    <dgm:cxn modelId="{EE69B8B2-C08B-46C0-A1D3-2F55CFDE56BF}" type="presParOf" srcId="{82DBEDAD-EC4C-4A68-A2C1-E939564643E5}" destId="{FCB3B6DF-483E-4B89-AEEE-663B44A8EED5}" srcOrd="0" destOrd="0" presId="urn:microsoft.com/office/officeart/2005/8/layout/cycle5"/>
    <dgm:cxn modelId="{E20C6B50-6F31-41F1-AA29-B7E2E07A4B30}" type="presParOf" srcId="{82DBEDAD-EC4C-4A68-A2C1-E939564643E5}" destId="{84851142-AE5C-4A84-8AEF-3B59BA5836F5}" srcOrd="1" destOrd="0" presId="urn:microsoft.com/office/officeart/2005/8/layout/cycle5"/>
    <dgm:cxn modelId="{1A173C32-2753-43A9-B310-79841A623974}" type="presParOf" srcId="{82DBEDAD-EC4C-4A68-A2C1-E939564643E5}" destId="{B485DD89-2DC9-44FC-B7CD-32E2C3A33DC1}" srcOrd="2" destOrd="0" presId="urn:microsoft.com/office/officeart/2005/8/layout/cycle5"/>
    <dgm:cxn modelId="{CDB489F7-1F92-469D-B253-94EF5ACD5D95}" type="presParOf" srcId="{82DBEDAD-EC4C-4A68-A2C1-E939564643E5}" destId="{C8E7EF5C-B39E-4CD9-800F-FAA9F2152458}" srcOrd="3" destOrd="0" presId="urn:microsoft.com/office/officeart/2005/8/layout/cycle5"/>
    <dgm:cxn modelId="{367FFC9F-8B08-4283-AE8D-4C4DEF0CB8EC}" type="presParOf" srcId="{82DBEDAD-EC4C-4A68-A2C1-E939564643E5}" destId="{255AF2CB-6B1A-493E-8527-C80C3CF3BEB0}" srcOrd="4" destOrd="0" presId="urn:microsoft.com/office/officeart/2005/8/layout/cycle5"/>
    <dgm:cxn modelId="{751DED56-8655-48D1-A0B1-3C8F5E48CC9B}" type="presParOf" srcId="{82DBEDAD-EC4C-4A68-A2C1-E939564643E5}" destId="{F8CA9550-D17F-4422-83C0-92710F8C2120}" srcOrd="5" destOrd="0" presId="urn:microsoft.com/office/officeart/2005/8/layout/cycle5"/>
    <dgm:cxn modelId="{0D8EE5D1-ED66-4503-A206-2A49DF91A621}" type="presParOf" srcId="{82DBEDAD-EC4C-4A68-A2C1-E939564643E5}" destId="{72F5C6E9-4B5D-41BE-BC6A-0DCD7E8473E8}" srcOrd="6" destOrd="0" presId="urn:microsoft.com/office/officeart/2005/8/layout/cycle5"/>
    <dgm:cxn modelId="{18FE5B58-C6F3-4E93-8DBB-649B2E46D04D}" type="presParOf" srcId="{82DBEDAD-EC4C-4A68-A2C1-E939564643E5}" destId="{FA8A119C-9272-44C5-A7CD-A613E25D744B}" srcOrd="7" destOrd="0" presId="urn:microsoft.com/office/officeart/2005/8/layout/cycle5"/>
    <dgm:cxn modelId="{7DA218AC-76E8-4F0A-B192-57B34442B125}" type="presParOf" srcId="{82DBEDAD-EC4C-4A68-A2C1-E939564643E5}" destId="{F43C53F3-D7BD-4BD5-A8AE-15B76EC18E00}" srcOrd="8" destOrd="0" presId="urn:microsoft.com/office/officeart/2005/8/layout/cycle5"/>
    <dgm:cxn modelId="{F20C047B-1CEF-4BAA-BDF9-502080DDEE66}" type="presParOf" srcId="{82DBEDAD-EC4C-4A68-A2C1-E939564643E5}" destId="{DE5B574F-F925-47ED-BCAE-737C75C4CF10}" srcOrd="9" destOrd="0" presId="urn:microsoft.com/office/officeart/2005/8/layout/cycle5"/>
    <dgm:cxn modelId="{657532C6-9417-4801-8722-43E98EC479A8}" type="presParOf" srcId="{82DBEDAD-EC4C-4A68-A2C1-E939564643E5}" destId="{FC5E1E36-F139-44F6-B587-043EFD34C2E9}" srcOrd="10" destOrd="0" presId="urn:microsoft.com/office/officeart/2005/8/layout/cycle5"/>
    <dgm:cxn modelId="{6C13A408-F616-4A0F-B10F-4E11B9F3D6D3}" type="presParOf" srcId="{82DBEDAD-EC4C-4A68-A2C1-E939564643E5}" destId="{D5FF2005-978F-4BF4-83C1-9918D3C58C31}" srcOrd="11" destOrd="0" presId="urn:microsoft.com/office/officeart/2005/8/layout/cycle5"/>
    <dgm:cxn modelId="{52FDF633-801A-4BFE-90A4-F0ADB76F5AF2}" type="presParOf" srcId="{82DBEDAD-EC4C-4A68-A2C1-E939564643E5}" destId="{384BFAA5-C1B5-42C4-B585-14F4F6D9E5A8}" srcOrd="12" destOrd="0" presId="urn:microsoft.com/office/officeart/2005/8/layout/cycle5"/>
    <dgm:cxn modelId="{5D2B3791-C73B-4D23-9E74-8CE5A4839C21}" type="presParOf" srcId="{82DBEDAD-EC4C-4A68-A2C1-E939564643E5}" destId="{86F10A72-4167-407E-8624-B523A30B5230}" srcOrd="13" destOrd="0" presId="urn:microsoft.com/office/officeart/2005/8/layout/cycle5"/>
    <dgm:cxn modelId="{588CE54C-1603-4C41-9B68-18AF82F549F7}" type="presParOf" srcId="{82DBEDAD-EC4C-4A68-A2C1-E939564643E5}" destId="{F08EAD04-6B39-448A-9D9F-543BE2F1C799}" srcOrd="14" destOrd="0" presId="urn:microsoft.com/office/officeart/2005/8/layout/cycle5"/>
    <dgm:cxn modelId="{075CBC0A-35E5-44CF-9F39-8BC63A9929B0}" type="presParOf" srcId="{82DBEDAD-EC4C-4A68-A2C1-E939564643E5}" destId="{E3EC87DB-E722-4412-A81B-CE7055A12D14}" srcOrd="15" destOrd="0" presId="urn:microsoft.com/office/officeart/2005/8/layout/cycle5"/>
    <dgm:cxn modelId="{2B03AE58-52CA-45D8-95B3-7FD3B7B52850}" type="presParOf" srcId="{82DBEDAD-EC4C-4A68-A2C1-E939564643E5}" destId="{0D4E8701-7216-4B97-86C7-83E6894A7397}" srcOrd="16" destOrd="0" presId="urn:microsoft.com/office/officeart/2005/8/layout/cycle5"/>
    <dgm:cxn modelId="{A3F34F14-DD39-43BF-97E9-A4CD3429C06E}" type="presParOf" srcId="{82DBEDAD-EC4C-4A68-A2C1-E939564643E5}" destId="{C7695A2A-2528-4C22-9B77-6E35DDA444CA}" srcOrd="17" destOrd="0" presId="urn:microsoft.com/office/officeart/2005/8/layout/cycle5"/>
    <dgm:cxn modelId="{C55BCF13-98E4-4737-881C-CA605E7C65F5}" type="presParOf" srcId="{82DBEDAD-EC4C-4A68-A2C1-E939564643E5}" destId="{0A50C9EC-D402-49D1-B8F1-FD9E70CB0571}" srcOrd="18" destOrd="0" presId="urn:microsoft.com/office/officeart/2005/8/layout/cycle5"/>
    <dgm:cxn modelId="{5109CDB0-3D52-444C-B0EF-91E486202BBC}" type="presParOf" srcId="{82DBEDAD-EC4C-4A68-A2C1-E939564643E5}" destId="{F38C2470-91E0-4F33-81E6-3711CA5AC773}" srcOrd="19" destOrd="0" presId="urn:microsoft.com/office/officeart/2005/8/layout/cycle5"/>
    <dgm:cxn modelId="{672412F8-B12E-496A-8775-A28945908B9C}" type="presParOf" srcId="{82DBEDAD-EC4C-4A68-A2C1-E939564643E5}" destId="{981F2361-81F6-467B-B058-61120C8BB02F}" srcOrd="20" destOrd="0" presId="urn:microsoft.com/office/officeart/2005/8/layout/cycle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7F154A77-B16E-4E55-80D2-A605E1D8A5BD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7494617E-B7C7-41E1-AC98-6FAF3168426E}">
      <dgm:prSet phldrT="[Text]"/>
      <dgm:spPr>
        <a:ln>
          <a:solidFill>
            <a:schemeClr val="accent1">
              <a:lumMod val="75000"/>
            </a:schemeClr>
          </a:solidFill>
        </a:ln>
      </dgm:spPr>
      <dgm:t>
        <a:bodyPr/>
        <a:lstStyle/>
        <a:p>
          <a:r>
            <a:rPr lang="en-US" b="0" dirty="0" smtClean="0"/>
            <a:t>Spend time with and get to know </a:t>
          </a:r>
          <a:r>
            <a:rPr lang="en-US" b="0" u="sng" dirty="0" smtClean="0"/>
            <a:t>every</a:t>
          </a:r>
          <a:r>
            <a:rPr lang="en-US" b="0" dirty="0" smtClean="0"/>
            <a:t> student</a:t>
          </a:r>
          <a:endParaRPr lang="en-US" b="0" dirty="0"/>
        </a:p>
      </dgm:t>
    </dgm:pt>
    <dgm:pt modelId="{0F87C3F2-25F1-4590-87E3-17EA6A9960F2}" type="parTrans" cxnId="{50B63A5F-4CEF-4C5B-8B8C-BE16A7BBDDDB}">
      <dgm:prSet/>
      <dgm:spPr/>
      <dgm:t>
        <a:bodyPr/>
        <a:lstStyle/>
        <a:p>
          <a:endParaRPr lang="en-US"/>
        </a:p>
      </dgm:t>
    </dgm:pt>
    <dgm:pt modelId="{42129EA3-7F21-4BC2-8067-3667A7CDFD4E}" type="sibTrans" cxnId="{50B63A5F-4CEF-4C5B-8B8C-BE16A7BBDDDB}">
      <dgm:prSet/>
      <dgm:spPr/>
      <dgm:t>
        <a:bodyPr/>
        <a:lstStyle/>
        <a:p>
          <a:endParaRPr lang="en-US"/>
        </a:p>
      </dgm:t>
    </dgm:pt>
    <dgm:pt modelId="{15DD82F6-B145-4D5C-9CF5-1BDFEB66FF02}">
      <dgm:prSet phldrT="[Text]"/>
      <dgm:spPr>
        <a:ln>
          <a:solidFill>
            <a:schemeClr val="accent1">
              <a:lumMod val="75000"/>
            </a:schemeClr>
          </a:solidFill>
        </a:ln>
      </dgm:spPr>
      <dgm:t>
        <a:bodyPr/>
        <a:lstStyle/>
        <a:p>
          <a:r>
            <a:rPr lang="en-US" b="0" dirty="0" smtClean="0"/>
            <a:t>Greet students when they come into school every day</a:t>
          </a:r>
          <a:endParaRPr lang="en-US" b="0" dirty="0"/>
        </a:p>
      </dgm:t>
    </dgm:pt>
    <dgm:pt modelId="{694E29CC-6D1D-4875-9F66-7AC5231DA28E}" type="parTrans" cxnId="{EC1C58AD-9B40-4D89-9E00-1910891C6B8F}">
      <dgm:prSet/>
      <dgm:spPr/>
      <dgm:t>
        <a:bodyPr/>
        <a:lstStyle/>
        <a:p>
          <a:endParaRPr lang="en-US"/>
        </a:p>
      </dgm:t>
    </dgm:pt>
    <dgm:pt modelId="{3561BCFE-8493-48AF-920F-805D7AB57AD1}" type="sibTrans" cxnId="{EC1C58AD-9B40-4D89-9E00-1910891C6B8F}">
      <dgm:prSet/>
      <dgm:spPr/>
      <dgm:t>
        <a:bodyPr/>
        <a:lstStyle/>
        <a:p>
          <a:endParaRPr lang="en-US"/>
        </a:p>
      </dgm:t>
    </dgm:pt>
    <dgm:pt modelId="{F6D50622-02DB-4B2D-9F57-B6DF58A9041A}">
      <dgm:prSet phldrT="[Text]"/>
      <dgm:spPr>
        <a:ln>
          <a:solidFill>
            <a:schemeClr val="accent1">
              <a:lumMod val="75000"/>
            </a:schemeClr>
          </a:solidFill>
        </a:ln>
      </dgm:spPr>
      <dgm:t>
        <a:bodyPr/>
        <a:lstStyle/>
        <a:p>
          <a:r>
            <a:rPr lang="en-US" b="0" dirty="0" smtClean="0"/>
            <a:t>Notice when  students are having difficulties and listen</a:t>
          </a:r>
          <a:endParaRPr lang="en-US" b="0" dirty="0"/>
        </a:p>
      </dgm:t>
    </dgm:pt>
    <dgm:pt modelId="{4478DCCB-6906-438C-B332-CDA42C76281C}" type="parTrans" cxnId="{E8D2D8E2-5C9F-4867-AF3F-00E5E03DBCE9}">
      <dgm:prSet/>
      <dgm:spPr/>
      <dgm:t>
        <a:bodyPr/>
        <a:lstStyle/>
        <a:p>
          <a:endParaRPr lang="en-US"/>
        </a:p>
      </dgm:t>
    </dgm:pt>
    <dgm:pt modelId="{0AC00500-A606-41DB-9A45-5C3982E71411}" type="sibTrans" cxnId="{E8D2D8E2-5C9F-4867-AF3F-00E5E03DBCE9}">
      <dgm:prSet/>
      <dgm:spPr/>
      <dgm:t>
        <a:bodyPr/>
        <a:lstStyle/>
        <a:p>
          <a:endParaRPr lang="en-US"/>
        </a:p>
      </dgm:t>
    </dgm:pt>
    <dgm:pt modelId="{ED2868BA-EB18-42B4-8983-DC94F7602048}">
      <dgm:prSet/>
      <dgm:spPr>
        <a:ln>
          <a:solidFill>
            <a:schemeClr val="accent1">
              <a:lumMod val="75000"/>
            </a:schemeClr>
          </a:solidFill>
        </a:ln>
      </dgm:spPr>
      <dgm:t>
        <a:bodyPr/>
        <a:lstStyle/>
        <a:p>
          <a:r>
            <a:rPr lang="en-US" b="0" dirty="0" smtClean="0"/>
            <a:t>Treat students equally and do not indicate favorites</a:t>
          </a:r>
          <a:endParaRPr lang="en-US" b="0" dirty="0"/>
        </a:p>
      </dgm:t>
    </dgm:pt>
    <dgm:pt modelId="{0C999B2E-F110-4532-A617-83C8F331F52C}" type="parTrans" cxnId="{00C41A01-ABB6-4007-818D-34951C7B056B}">
      <dgm:prSet/>
      <dgm:spPr/>
      <dgm:t>
        <a:bodyPr/>
        <a:lstStyle/>
        <a:p>
          <a:endParaRPr lang="en-US"/>
        </a:p>
      </dgm:t>
    </dgm:pt>
    <dgm:pt modelId="{CED31555-2EC7-4B92-9484-A285183E01CA}" type="sibTrans" cxnId="{00C41A01-ABB6-4007-818D-34951C7B056B}">
      <dgm:prSet/>
      <dgm:spPr/>
      <dgm:t>
        <a:bodyPr/>
        <a:lstStyle/>
        <a:p>
          <a:endParaRPr lang="en-US"/>
        </a:p>
      </dgm:t>
    </dgm:pt>
    <dgm:pt modelId="{D39CB622-94A1-43E7-908B-9F4C6528825F}">
      <dgm:prSet/>
      <dgm:spPr>
        <a:ln>
          <a:solidFill>
            <a:schemeClr val="accent1">
              <a:lumMod val="75000"/>
            </a:schemeClr>
          </a:solidFill>
        </a:ln>
      </dgm:spPr>
      <dgm:t>
        <a:bodyPr/>
        <a:lstStyle/>
        <a:p>
          <a:r>
            <a:rPr lang="en-US" b="0" dirty="0" smtClean="0"/>
            <a:t>Allow your students to get to know you better</a:t>
          </a:r>
          <a:endParaRPr lang="en-US" b="0" dirty="0"/>
        </a:p>
      </dgm:t>
    </dgm:pt>
    <dgm:pt modelId="{A4A938B3-6C88-47D2-BEF3-4221420420D7}" type="parTrans" cxnId="{16626757-8FDD-4C2E-ADA8-9316B8F02437}">
      <dgm:prSet/>
      <dgm:spPr/>
      <dgm:t>
        <a:bodyPr/>
        <a:lstStyle/>
        <a:p>
          <a:endParaRPr lang="en-US"/>
        </a:p>
      </dgm:t>
    </dgm:pt>
    <dgm:pt modelId="{CEEA00EF-C7F6-49BA-B5A2-EE87EAC4A1D7}" type="sibTrans" cxnId="{16626757-8FDD-4C2E-ADA8-9316B8F02437}">
      <dgm:prSet/>
      <dgm:spPr/>
      <dgm:t>
        <a:bodyPr/>
        <a:lstStyle/>
        <a:p>
          <a:endParaRPr lang="en-US"/>
        </a:p>
      </dgm:t>
    </dgm:pt>
    <dgm:pt modelId="{E3C3F4DE-25E9-4246-BB41-1BEA164924AA}">
      <dgm:prSet/>
      <dgm:spPr>
        <a:ln>
          <a:solidFill>
            <a:schemeClr val="accent1">
              <a:lumMod val="75000"/>
            </a:schemeClr>
          </a:solidFill>
        </a:ln>
      </dgm:spPr>
      <dgm:t>
        <a:bodyPr/>
        <a:lstStyle/>
        <a:p>
          <a:r>
            <a:rPr lang="en-US" b="0" dirty="0" smtClean="0"/>
            <a:t>Have fun and use humor, when appropriate</a:t>
          </a:r>
          <a:endParaRPr lang="en-US" b="0" dirty="0"/>
        </a:p>
      </dgm:t>
    </dgm:pt>
    <dgm:pt modelId="{D65263A3-8C31-45A5-9C94-77B29564EEE6}" type="parTrans" cxnId="{C2CD2561-7C63-4F30-905F-F51F2C9E578D}">
      <dgm:prSet/>
      <dgm:spPr/>
      <dgm:t>
        <a:bodyPr/>
        <a:lstStyle/>
        <a:p>
          <a:endParaRPr lang="en-US"/>
        </a:p>
      </dgm:t>
    </dgm:pt>
    <dgm:pt modelId="{7C84D47F-D424-460F-859A-5F90ACB2D2F6}" type="sibTrans" cxnId="{C2CD2561-7C63-4F30-905F-F51F2C9E578D}">
      <dgm:prSet/>
      <dgm:spPr/>
      <dgm:t>
        <a:bodyPr/>
        <a:lstStyle/>
        <a:p>
          <a:endParaRPr lang="en-US"/>
        </a:p>
      </dgm:t>
    </dgm:pt>
    <dgm:pt modelId="{6FCEEB9A-3701-4DE7-9AAA-D2F0294EF50F}">
      <dgm:prSet/>
      <dgm:spPr>
        <a:ln>
          <a:solidFill>
            <a:schemeClr val="accent1">
              <a:lumMod val="75000"/>
            </a:schemeClr>
          </a:solidFill>
        </a:ln>
      </dgm:spPr>
      <dgm:t>
        <a:bodyPr/>
        <a:lstStyle/>
        <a:p>
          <a:r>
            <a:rPr lang="en-US" b="0" dirty="0" smtClean="0"/>
            <a:t>Attend sports/extracurricular activities</a:t>
          </a:r>
          <a:endParaRPr lang="en-US" b="0" dirty="0"/>
        </a:p>
      </dgm:t>
    </dgm:pt>
    <dgm:pt modelId="{79FCA7E7-4408-4C6B-97ED-42F6684FDAB5}" type="parTrans" cxnId="{3279D4DA-2A8E-4CBA-B38C-6EBF2E69CD0F}">
      <dgm:prSet/>
      <dgm:spPr/>
      <dgm:t>
        <a:bodyPr/>
        <a:lstStyle/>
        <a:p>
          <a:endParaRPr lang="en-US"/>
        </a:p>
      </dgm:t>
    </dgm:pt>
    <dgm:pt modelId="{3422C408-3BEF-4B43-8C69-59B28B8F8E62}" type="sibTrans" cxnId="{3279D4DA-2A8E-4CBA-B38C-6EBF2E69CD0F}">
      <dgm:prSet/>
      <dgm:spPr/>
      <dgm:t>
        <a:bodyPr/>
        <a:lstStyle/>
        <a:p>
          <a:endParaRPr lang="en-US"/>
        </a:p>
      </dgm:t>
    </dgm:pt>
    <dgm:pt modelId="{BF0F2E0F-F5CD-4E60-83A2-FE3F2DF00B9E}" type="pres">
      <dgm:prSet presAssocID="{7F154A77-B16E-4E55-80D2-A605E1D8A5BD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B35CA3F7-789B-421D-8902-576E73477033}" type="pres">
      <dgm:prSet presAssocID="{7494617E-B7C7-41E1-AC98-6FAF3168426E}" presName="parentLin" presStyleCnt="0"/>
      <dgm:spPr/>
    </dgm:pt>
    <dgm:pt modelId="{5F4FAB1E-A205-4D4A-83F5-13C91D7BC336}" type="pres">
      <dgm:prSet presAssocID="{7494617E-B7C7-41E1-AC98-6FAF3168426E}" presName="parentLeftMargin" presStyleLbl="node1" presStyleIdx="0" presStyleCnt="7"/>
      <dgm:spPr/>
      <dgm:t>
        <a:bodyPr/>
        <a:lstStyle/>
        <a:p>
          <a:endParaRPr lang="en-US"/>
        </a:p>
      </dgm:t>
    </dgm:pt>
    <dgm:pt modelId="{7BA1279E-96A3-4B8E-B7BD-162A6E516E5E}" type="pres">
      <dgm:prSet presAssocID="{7494617E-B7C7-41E1-AC98-6FAF3168426E}" presName="parentText" presStyleLbl="node1" presStyleIdx="0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D689E3E-2557-4E94-8B71-D7CBBE9380A2}" type="pres">
      <dgm:prSet presAssocID="{7494617E-B7C7-41E1-AC98-6FAF3168426E}" presName="negativeSpace" presStyleCnt="0"/>
      <dgm:spPr/>
    </dgm:pt>
    <dgm:pt modelId="{1FFDFA97-D795-4BB5-A47A-708FCB501124}" type="pres">
      <dgm:prSet presAssocID="{7494617E-B7C7-41E1-AC98-6FAF3168426E}" presName="childText" presStyleLbl="conFgAcc1" presStyleIdx="0" presStyleCnt="7">
        <dgm:presLayoutVars>
          <dgm:bulletEnabled val="1"/>
        </dgm:presLayoutVars>
      </dgm:prSet>
      <dgm:spPr>
        <a:ln>
          <a:solidFill>
            <a:schemeClr val="accent1">
              <a:lumMod val="75000"/>
            </a:schemeClr>
          </a:solidFill>
        </a:ln>
      </dgm:spPr>
    </dgm:pt>
    <dgm:pt modelId="{CDEB07C5-61B9-45AC-A580-F1F680EE2161}" type="pres">
      <dgm:prSet presAssocID="{42129EA3-7F21-4BC2-8067-3667A7CDFD4E}" presName="spaceBetweenRectangles" presStyleCnt="0"/>
      <dgm:spPr/>
    </dgm:pt>
    <dgm:pt modelId="{1FF29FF4-54BC-4FA8-886E-558A94D47550}" type="pres">
      <dgm:prSet presAssocID="{15DD82F6-B145-4D5C-9CF5-1BDFEB66FF02}" presName="parentLin" presStyleCnt="0"/>
      <dgm:spPr/>
    </dgm:pt>
    <dgm:pt modelId="{5C0148B7-1BB6-421B-938B-D9515454CC14}" type="pres">
      <dgm:prSet presAssocID="{15DD82F6-B145-4D5C-9CF5-1BDFEB66FF02}" presName="parentLeftMargin" presStyleLbl="node1" presStyleIdx="0" presStyleCnt="7"/>
      <dgm:spPr/>
      <dgm:t>
        <a:bodyPr/>
        <a:lstStyle/>
        <a:p>
          <a:endParaRPr lang="en-US"/>
        </a:p>
      </dgm:t>
    </dgm:pt>
    <dgm:pt modelId="{D8EF6BA0-7310-4F5D-96D8-4E4042C7179C}" type="pres">
      <dgm:prSet presAssocID="{15DD82F6-B145-4D5C-9CF5-1BDFEB66FF02}" presName="parentText" presStyleLbl="node1" presStyleIdx="1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505328E-CAB7-4DA6-B662-E3EE805F7202}" type="pres">
      <dgm:prSet presAssocID="{15DD82F6-B145-4D5C-9CF5-1BDFEB66FF02}" presName="negativeSpace" presStyleCnt="0"/>
      <dgm:spPr/>
    </dgm:pt>
    <dgm:pt modelId="{58E69461-DD78-42C3-81EB-94DB2C601754}" type="pres">
      <dgm:prSet presAssocID="{15DD82F6-B145-4D5C-9CF5-1BDFEB66FF02}" presName="childText" presStyleLbl="conFgAcc1" presStyleIdx="1" presStyleCnt="7">
        <dgm:presLayoutVars>
          <dgm:bulletEnabled val="1"/>
        </dgm:presLayoutVars>
      </dgm:prSet>
      <dgm:spPr>
        <a:ln>
          <a:solidFill>
            <a:schemeClr val="accent1">
              <a:lumMod val="75000"/>
            </a:schemeClr>
          </a:solidFill>
        </a:ln>
      </dgm:spPr>
    </dgm:pt>
    <dgm:pt modelId="{479BCD2D-350E-4614-AAB1-E6B409C876BE}" type="pres">
      <dgm:prSet presAssocID="{3561BCFE-8493-48AF-920F-805D7AB57AD1}" presName="spaceBetweenRectangles" presStyleCnt="0"/>
      <dgm:spPr/>
    </dgm:pt>
    <dgm:pt modelId="{018A46F9-812A-43B3-9D8F-AF10E95CA907}" type="pres">
      <dgm:prSet presAssocID="{F6D50622-02DB-4B2D-9F57-B6DF58A9041A}" presName="parentLin" presStyleCnt="0"/>
      <dgm:spPr/>
    </dgm:pt>
    <dgm:pt modelId="{361FEEC4-C080-4697-AF9C-1057C285E2BC}" type="pres">
      <dgm:prSet presAssocID="{F6D50622-02DB-4B2D-9F57-B6DF58A9041A}" presName="parentLeftMargin" presStyleLbl="node1" presStyleIdx="1" presStyleCnt="7"/>
      <dgm:spPr/>
      <dgm:t>
        <a:bodyPr/>
        <a:lstStyle/>
        <a:p>
          <a:endParaRPr lang="en-US"/>
        </a:p>
      </dgm:t>
    </dgm:pt>
    <dgm:pt modelId="{EDD9D020-EF2C-41D5-83BB-AAEB678F5980}" type="pres">
      <dgm:prSet presAssocID="{F6D50622-02DB-4B2D-9F57-B6DF58A9041A}" presName="parentText" presStyleLbl="node1" presStyleIdx="2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295D078-B9D4-43F0-B289-2D4CF010220A}" type="pres">
      <dgm:prSet presAssocID="{F6D50622-02DB-4B2D-9F57-B6DF58A9041A}" presName="negativeSpace" presStyleCnt="0"/>
      <dgm:spPr/>
    </dgm:pt>
    <dgm:pt modelId="{F0380E99-0EE2-4DC7-A94E-251D7228A030}" type="pres">
      <dgm:prSet presAssocID="{F6D50622-02DB-4B2D-9F57-B6DF58A9041A}" presName="childText" presStyleLbl="conFgAcc1" presStyleIdx="2" presStyleCnt="7">
        <dgm:presLayoutVars>
          <dgm:bulletEnabled val="1"/>
        </dgm:presLayoutVars>
      </dgm:prSet>
      <dgm:spPr>
        <a:ln>
          <a:solidFill>
            <a:schemeClr val="accent1">
              <a:lumMod val="75000"/>
            </a:schemeClr>
          </a:solidFill>
        </a:ln>
      </dgm:spPr>
    </dgm:pt>
    <dgm:pt modelId="{C1F1560F-1A5C-48BA-B10C-8CC567EE22B0}" type="pres">
      <dgm:prSet presAssocID="{0AC00500-A606-41DB-9A45-5C3982E71411}" presName="spaceBetweenRectangles" presStyleCnt="0"/>
      <dgm:spPr/>
    </dgm:pt>
    <dgm:pt modelId="{DC01247A-DA4D-4629-86F7-48F1BA96118D}" type="pres">
      <dgm:prSet presAssocID="{ED2868BA-EB18-42B4-8983-DC94F7602048}" presName="parentLin" presStyleCnt="0"/>
      <dgm:spPr/>
    </dgm:pt>
    <dgm:pt modelId="{202D8D51-2CBB-4808-A31C-8295FA6F8E55}" type="pres">
      <dgm:prSet presAssocID="{ED2868BA-EB18-42B4-8983-DC94F7602048}" presName="parentLeftMargin" presStyleLbl="node1" presStyleIdx="2" presStyleCnt="7"/>
      <dgm:spPr/>
      <dgm:t>
        <a:bodyPr/>
        <a:lstStyle/>
        <a:p>
          <a:endParaRPr lang="en-US"/>
        </a:p>
      </dgm:t>
    </dgm:pt>
    <dgm:pt modelId="{FF052360-B614-4D42-9615-27CB722B6934}" type="pres">
      <dgm:prSet presAssocID="{ED2868BA-EB18-42B4-8983-DC94F7602048}" presName="parentText" presStyleLbl="node1" presStyleIdx="3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D7DE450-3903-4E92-8B77-D3FC5EC7258B}" type="pres">
      <dgm:prSet presAssocID="{ED2868BA-EB18-42B4-8983-DC94F7602048}" presName="negativeSpace" presStyleCnt="0"/>
      <dgm:spPr/>
    </dgm:pt>
    <dgm:pt modelId="{960160BD-8ED9-47ED-B870-567336CCB0E2}" type="pres">
      <dgm:prSet presAssocID="{ED2868BA-EB18-42B4-8983-DC94F7602048}" presName="childText" presStyleLbl="conFgAcc1" presStyleIdx="3" presStyleCnt="7">
        <dgm:presLayoutVars>
          <dgm:bulletEnabled val="1"/>
        </dgm:presLayoutVars>
      </dgm:prSet>
      <dgm:spPr>
        <a:ln>
          <a:solidFill>
            <a:schemeClr val="accent1">
              <a:lumMod val="75000"/>
            </a:schemeClr>
          </a:solidFill>
        </a:ln>
      </dgm:spPr>
    </dgm:pt>
    <dgm:pt modelId="{4584324C-A682-4BBA-940E-36EB2F3FE0FC}" type="pres">
      <dgm:prSet presAssocID="{CED31555-2EC7-4B92-9484-A285183E01CA}" presName="spaceBetweenRectangles" presStyleCnt="0"/>
      <dgm:spPr/>
    </dgm:pt>
    <dgm:pt modelId="{471724DF-60DD-495D-B54C-507B29F2621E}" type="pres">
      <dgm:prSet presAssocID="{D39CB622-94A1-43E7-908B-9F4C6528825F}" presName="parentLin" presStyleCnt="0"/>
      <dgm:spPr/>
    </dgm:pt>
    <dgm:pt modelId="{41E276A6-40E1-474D-AE1D-619514D4398E}" type="pres">
      <dgm:prSet presAssocID="{D39CB622-94A1-43E7-908B-9F4C6528825F}" presName="parentLeftMargin" presStyleLbl="node1" presStyleIdx="3" presStyleCnt="7"/>
      <dgm:spPr/>
      <dgm:t>
        <a:bodyPr/>
        <a:lstStyle/>
        <a:p>
          <a:endParaRPr lang="en-US"/>
        </a:p>
      </dgm:t>
    </dgm:pt>
    <dgm:pt modelId="{0D8C584A-8244-4345-9705-10FC31280420}" type="pres">
      <dgm:prSet presAssocID="{D39CB622-94A1-43E7-908B-9F4C6528825F}" presName="parentText" presStyleLbl="node1" presStyleIdx="4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20AB233-0CD5-4558-962F-D869535531AF}" type="pres">
      <dgm:prSet presAssocID="{D39CB622-94A1-43E7-908B-9F4C6528825F}" presName="negativeSpace" presStyleCnt="0"/>
      <dgm:spPr/>
    </dgm:pt>
    <dgm:pt modelId="{575002AD-2370-4CAA-A850-11B8D4B8B3E5}" type="pres">
      <dgm:prSet presAssocID="{D39CB622-94A1-43E7-908B-9F4C6528825F}" presName="childText" presStyleLbl="conFgAcc1" presStyleIdx="4" presStyleCnt="7">
        <dgm:presLayoutVars>
          <dgm:bulletEnabled val="1"/>
        </dgm:presLayoutVars>
      </dgm:prSet>
      <dgm:spPr>
        <a:ln>
          <a:solidFill>
            <a:schemeClr val="accent1">
              <a:lumMod val="75000"/>
            </a:schemeClr>
          </a:solidFill>
        </a:ln>
      </dgm:spPr>
    </dgm:pt>
    <dgm:pt modelId="{59E58A64-D19E-4303-91FB-A92450D1F637}" type="pres">
      <dgm:prSet presAssocID="{CEEA00EF-C7F6-49BA-B5A2-EE87EAC4A1D7}" presName="spaceBetweenRectangles" presStyleCnt="0"/>
      <dgm:spPr/>
    </dgm:pt>
    <dgm:pt modelId="{98EAEA2F-2D52-496C-981D-A9BB8A6EB21F}" type="pres">
      <dgm:prSet presAssocID="{E3C3F4DE-25E9-4246-BB41-1BEA164924AA}" presName="parentLin" presStyleCnt="0"/>
      <dgm:spPr/>
    </dgm:pt>
    <dgm:pt modelId="{AFB05734-6E96-4BE7-9286-604818274551}" type="pres">
      <dgm:prSet presAssocID="{E3C3F4DE-25E9-4246-BB41-1BEA164924AA}" presName="parentLeftMargin" presStyleLbl="node1" presStyleIdx="4" presStyleCnt="7"/>
      <dgm:spPr/>
      <dgm:t>
        <a:bodyPr/>
        <a:lstStyle/>
        <a:p>
          <a:endParaRPr lang="en-US"/>
        </a:p>
      </dgm:t>
    </dgm:pt>
    <dgm:pt modelId="{15C1CCBB-905D-45F1-B803-2B075E748853}" type="pres">
      <dgm:prSet presAssocID="{E3C3F4DE-25E9-4246-BB41-1BEA164924AA}" presName="parentText" presStyleLbl="node1" presStyleIdx="5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7B2D7A3-C867-4106-8BE3-BBBA648DB0B4}" type="pres">
      <dgm:prSet presAssocID="{E3C3F4DE-25E9-4246-BB41-1BEA164924AA}" presName="negativeSpace" presStyleCnt="0"/>
      <dgm:spPr/>
    </dgm:pt>
    <dgm:pt modelId="{F7BE3123-6726-4368-88B2-1B0450CB40FF}" type="pres">
      <dgm:prSet presAssocID="{E3C3F4DE-25E9-4246-BB41-1BEA164924AA}" presName="childText" presStyleLbl="conFgAcc1" presStyleIdx="5" presStyleCnt="7">
        <dgm:presLayoutVars>
          <dgm:bulletEnabled val="1"/>
        </dgm:presLayoutVars>
      </dgm:prSet>
      <dgm:spPr>
        <a:ln>
          <a:solidFill>
            <a:schemeClr val="accent1">
              <a:lumMod val="75000"/>
            </a:schemeClr>
          </a:solidFill>
        </a:ln>
      </dgm:spPr>
    </dgm:pt>
    <dgm:pt modelId="{FBF9062B-C0AC-4E82-9A46-86A02597B1D0}" type="pres">
      <dgm:prSet presAssocID="{7C84D47F-D424-460F-859A-5F90ACB2D2F6}" presName="spaceBetweenRectangles" presStyleCnt="0"/>
      <dgm:spPr/>
    </dgm:pt>
    <dgm:pt modelId="{080F658F-64C0-40F3-8F20-BAF570C84472}" type="pres">
      <dgm:prSet presAssocID="{6FCEEB9A-3701-4DE7-9AAA-D2F0294EF50F}" presName="parentLin" presStyleCnt="0"/>
      <dgm:spPr/>
    </dgm:pt>
    <dgm:pt modelId="{B2E34595-9EEE-4552-B9D7-9D276233E1E9}" type="pres">
      <dgm:prSet presAssocID="{6FCEEB9A-3701-4DE7-9AAA-D2F0294EF50F}" presName="parentLeftMargin" presStyleLbl="node1" presStyleIdx="5" presStyleCnt="7"/>
      <dgm:spPr/>
      <dgm:t>
        <a:bodyPr/>
        <a:lstStyle/>
        <a:p>
          <a:endParaRPr lang="en-US"/>
        </a:p>
      </dgm:t>
    </dgm:pt>
    <dgm:pt modelId="{78F508D0-0279-49CB-B92F-35196DC1EE9D}" type="pres">
      <dgm:prSet presAssocID="{6FCEEB9A-3701-4DE7-9AAA-D2F0294EF50F}" presName="parentText" presStyleLbl="node1" presStyleIdx="6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E42588D-B67D-4792-8247-9F90590BD2B1}" type="pres">
      <dgm:prSet presAssocID="{6FCEEB9A-3701-4DE7-9AAA-D2F0294EF50F}" presName="negativeSpace" presStyleCnt="0"/>
      <dgm:spPr/>
    </dgm:pt>
    <dgm:pt modelId="{9EEE141D-9CFA-419E-9DB6-1B26FCD34AF0}" type="pres">
      <dgm:prSet presAssocID="{6FCEEB9A-3701-4DE7-9AAA-D2F0294EF50F}" presName="childText" presStyleLbl="conFgAcc1" presStyleIdx="6" presStyleCnt="7">
        <dgm:presLayoutVars>
          <dgm:bulletEnabled val="1"/>
        </dgm:presLayoutVars>
      </dgm:prSet>
      <dgm:spPr>
        <a:ln>
          <a:solidFill>
            <a:schemeClr val="accent1">
              <a:lumMod val="75000"/>
            </a:schemeClr>
          </a:solidFill>
        </a:ln>
      </dgm:spPr>
    </dgm:pt>
  </dgm:ptLst>
  <dgm:cxnLst>
    <dgm:cxn modelId="{09966789-0C21-406A-A697-FEB4D9C9CB3B}" type="presOf" srcId="{6FCEEB9A-3701-4DE7-9AAA-D2F0294EF50F}" destId="{B2E34595-9EEE-4552-B9D7-9D276233E1E9}" srcOrd="0" destOrd="0" presId="urn:microsoft.com/office/officeart/2005/8/layout/list1"/>
    <dgm:cxn modelId="{00C41A01-ABB6-4007-818D-34951C7B056B}" srcId="{7F154A77-B16E-4E55-80D2-A605E1D8A5BD}" destId="{ED2868BA-EB18-42B4-8983-DC94F7602048}" srcOrd="3" destOrd="0" parTransId="{0C999B2E-F110-4532-A617-83C8F331F52C}" sibTransId="{CED31555-2EC7-4B92-9484-A285183E01CA}"/>
    <dgm:cxn modelId="{B3D4380A-0573-4571-938F-EA2CD307DDAB}" type="presOf" srcId="{7F154A77-B16E-4E55-80D2-A605E1D8A5BD}" destId="{BF0F2E0F-F5CD-4E60-83A2-FE3F2DF00B9E}" srcOrd="0" destOrd="0" presId="urn:microsoft.com/office/officeart/2005/8/layout/list1"/>
    <dgm:cxn modelId="{E8D2D8E2-5C9F-4867-AF3F-00E5E03DBCE9}" srcId="{7F154A77-B16E-4E55-80D2-A605E1D8A5BD}" destId="{F6D50622-02DB-4B2D-9F57-B6DF58A9041A}" srcOrd="2" destOrd="0" parTransId="{4478DCCB-6906-438C-B332-CDA42C76281C}" sibTransId="{0AC00500-A606-41DB-9A45-5C3982E71411}"/>
    <dgm:cxn modelId="{1F40A8BB-A61E-41B5-84BC-066D4B5A0EFD}" type="presOf" srcId="{E3C3F4DE-25E9-4246-BB41-1BEA164924AA}" destId="{AFB05734-6E96-4BE7-9286-604818274551}" srcOrd="0" destOrd="0" presId="urn:microsoft.com/office/officeart/2005/8/layout/list1"/>
    <dgm:cxn modelId="{3279D4DA-2A8E-4CBA-B38C-6EBF2E69CD0F}" srcId="{7F154A77-B16E-4E55-80D2-A605E1D8A5BD}" destId="{6FCEEB9A-3701-4DE7-9AAA-D2F0294EF50F}" srcOrd="6" destOrd="0" parTransId="{79FCA7E7-4408-4C6B-97ED-42F6684FDAB5}" sibTransId="{3422C408-3BEF-4B43-8C69-59B28B8F8E62}"/>
    <dgm:cxn modelId="{E18D979D-03D2-4560-8BC0-F16435AE4D59}" type="presOf" srcId="{ED2868BA-EB18-42B4-8983-DC94F7602048}" destId="{202D8D51-2CBB-4808-A31C-8295FA6F8E55}" srcOrd="0" destOrd="0" presId="urn:microsoft.com/office/officeart/2005/8/layout/list1"/>
    <dgm:cxn modelId="{50B63A5F-4CEF-4C5B-8B8C-BE16A7BBDDDB}" srcId="{7F154A77-B16E-4E55-80D2-A605E1D8A5BD}" destId="{7494617E-B7C7-41E1-AC98-6FAF3168426E}" srcOrd="0" destOrd="0" parTransId="{0F87C3F2-25F1-4590-87E3-17EA6A9960F2}" sibTransId="{42129EA3-7F21-4BC2-8067-3667A7CDFD4E}"/>
    <dgm:cxn modelId="{4F30478B-13D3-4316-88C8-2BEB1CDD726F}" type="presOf" srcId="{D39CB622-94A1-43E7-908B-9F4C6528825F}" destId="{41E276A6-40E1-474D-AE1D-619514D4398E}" srcOrd="0" destOrd="0" presId="urn:microsoft.com/office/officeart/2005/8/layout/list1"/>
    <dgm:cxn modelId="{62209CBE-18B7-443C-A623-47D288A21D96}" type="presOf" srcId="{7494617E-B7C7-41E1-AC98-6FAF3168426E}" destId="{7BA1279E-96A3-4B8E-B7BD-162A6E516E5E}" srcOrd="1" destOrd="0" presId="urn:microsoft.com/office/officeart/2005/8/layout/list1"/>
    <dgm:cxn modelId="{1FE90C9E-07FA-48E8-8459-9C848B208B39}" type="presOf" srcId="{ED2868BA-EB18-42B4-8983-DC94F7602048}" destId="{FF052360-B614-4D42-9615-27CB722B6934}" srcOrd="1" destOrd="0" presId="urn:microsoft.com/office/officeart/2005/8/layout/list1"/>
    <dgm:cxn modelId="{8F047E1B-A379-46E4-BE0B-8EC3E94778B4}" type="presOf" srcId="{F6D50622-02DB-4B2D-9F57-B6DF58A9041A}" destId="{EDD9D020-EF2C-41D5-83BB-AAEB678F5980}" srcOrd="1" destOrd="0" presId="urn:microsoft.com/office/officeart/2005/8/layout/list1"/>
    <dgm:cxn modelId="{EC1C58AD-9B40-4D89-9E00-1910891C6B8F}" srcId="{7F154A77-B16E-4E55-80D2-A605E1D8A5BD}" destId="{15DD82F6-B145-4D5C-9CF5-1BDFEB66FF02}" srcOrd="1" destOrd="0" parTransId="{694E29CC-6D1D-4875-9F66-7AC5231DA28E}" sibTransId="{3561BCFE-8493-48AF-920F-805D7AB57AD1}"/>
    <dgm:cxn modelId="{16626757-8FDD-4C2E-ADA8-9316B8F02437}" srcId="{7F154A77-B16E-4E55-80D2-A605E1D8A5BD}" destId="{D39CB622-94A1-43E7-908B-9F4C6528825F}" srcOrd="4" destOrd="0" parTransId="{A4A938B3-6C88-47D2-BEF3-4221420420D7}" sibTransId="{CEEA00EF-C7F6-49BA-B5A2-EE87EAC4A1D7}"/>
    <dgm:cxn modelId="{5E7CB04F-79F6-468C-A3D7-B904C5C2E928}" type="presOf" srcId="{7494617E-B7C7-41E1-AC98-6FAF3168426E}" destId="{5F4FAB1E-A205-4D4A-83F5-13C91D7BC336}" srcOrd="0" destOrd="0" presId="urn:microsoft.com/office/officeart/2005/8/layout/list1"/>
    <dgm:cxn modelId="{67788BAB-7DCA-4CC5-B8AF-2EA784F87B83}" type="presOf" srcId="{E3C3F4DE-25E9-4246-BB41-1BEA164924AA}" destId="{15C1CCBB-905D-45F1-B803-2B075E748853}" srcOrd="1" destOrd="0" presId="urn:microsoft.com/office/officeart/2005/8/layout/list1"/>
    <dgm:cxn modelId="{A090283C-22FE-4AF2-8152-0E20801CD030}" type="presOf" srcId="{6FCEEB9A-3701-4DE7-9AAA-D2F0294EF50F}" destId="{78F508D0-0279-49CB-B92F-35196DC1EE9D}" srcOrd="1" destOrd="0" presId="urn:microsoft.com/office/officeart/2005/8/layout/list1"/>
    <dgm:cxn modelId="{D72BA406-88B2-4EA5-A71D-8AE667F2B91B}" type="presOf" srcId="{F6D50622-02DB-4B2D-9F57-B6DF58A9041A}" destId="{361FEEC4-C080-4697-AF9C-1057C285E2BC}" srcOrd="0" destOrd="0" presId="urn:microsoft.com/office/officeart/2005/8/layout/list1"/>
    <dgm:cxn modelId="{C2CD2561-7C63-4F30-905F-F51F2C9E578D}" srcId="{7F154A77-B16E-4E55-80D2-A605E1D8A5BD}" destId="{E3C3F4DE-25E9-4246-BB41-1BEA164924AA}" srcOrd="5" destOrd="0" parTransId="{D65263A3-8C31-45A5-9C94-77B29564EEE6}" sibTransId="{7C84D47F-D424-460F-859A-5F90ACB2D2F6}"/>
    <dgm:cxn modelId="{458A12C9-0155-4888-8B94-3280CEDB6571}" type="presOf" srcId="{15DD82F6-B145-4D5C-9CF5-1BDFEB66FF02}" destId="{D8EF6BA0-7310-4F5D-96D8-4E4042C7179C}" srcOrd="1" destOrd="0" presId="urn:microsoft.com/office/officeart/2005/8/layout/list1"/>
    <dgm:cxn modelId="{F4AAF095-76B0-4B47-B437-E9EDECD82EF4}" type="presOf" srcId="{D39CB622-94A1-43E7-908B-9F4C6528825F}" destId="{0D8C584A-8244-4345-9705-10FC31280420}" srcOrd="1" destOrd="0" presId="urn:microsoft.com/office/officeart/2005/8/layout/list1"/>
    <dgm:cxn modelId="{32463BAE-5762-4A37-B58C-2BCB66C06BDE}" type="presOf" srcId="{15DD82F6-B145-4D5C-9CF5-1BDFEB66FF02}" destId="{5C0148B7-1BB6-421B-938B-D9515454CC14}" srcOrd="0" destOrd="0" presId="urn:microsoft.com/office/officeart/2005/8/layout/list1"/>
    <dgm:cxn modelId="{31EC8D99-B8D7-4560-A39F-FBF6B225029C}" type="presParOf" srcId="{BF0F2E0F-F5CD-4E60-83A2-FE3F2DF00B9E}" destId="{B35CA3F7-789B-421D-8902-576E73477033}" srcOrd="0" destOrd="0" presId="urn:microsoft.com/office/officeart/2005/8/layout/list1"/>
    <dgm:cxn modelId="{9B0A72F8-15FF-4C29-9735-9957995C4B50}" type="presParOf" srcId="{B35CA3F7-789B-421D-8902-576E73477033}" destId="{5F4FAB1E-A205-4D4A-83F5-13C91D7BC336}" srcOrd="0" destOrd="0" presId="urn:microsoft.com/office/officeart/2005/8/layout/list1"/>
    <dgm:cxn modelId="{981CEF0B-912B-4256-BAB9-AE978CD7845D}" type="presParOf" srcId="{B35CA3F7-789B-421D-8902-576E73477033}" destId="{7BA1279E-96A3-4B8E-B7BD-162A6E516E5E}" srcOrd="1" destOrd="0" presId="urn:microsoft.com/office/officeart/2005/8/layout/list1"/>
    <dgm:cxn modelId="{45DB8C4A-2162-4F44-A978-CC200DF8AD0B}" type="presParOf" srcId="{BF0F2E0F-F5CD-4E60-83A2-FE3F2DF00B9E}" destId="{1D689E3E-2557-4E94-8B71-D7CBBE9380A2}" srcOrd="1" destOrd="0" presId="urn:microsoft.com/office/officeart/2005/8/layout/list1"/>
    <dgm:cxn modelId="{F3F807AB-02DC-4D0C-BBA3-17068FC54FFE}" type="presParOf" srcId="{BF0F2E0F-F5CD-4E60-83A2-FE3F2DF00B9E}" destId="{1FFDFA97-D795-4BB5-A47A-708FCB501124}" srcOrd="2" destOrd="0" presId="urn:microsoft.com/office/officeart/2005/8/layout/list1"/>
    <dgm:cxn modelId="{6C33E046-9A5E-4B10-A68D-66BBF1EF98EF}" type="presParOf" srcId="{BF0F2E0F-F5CD-4E60-83A2-FE3F2DF00B9E}" destId="{CDEB07C5-61B9-45AC-A580-F1F680EE2161}" srcOrd="3" destOrd="0" presId="urn:microsoft.com/office/officeart/2005/8/layout/list1"/>
    <dgm:cxn modelId="{346C927D-14C7-4535-9D77-89933F94C679}" type="presParOf" srcId="{BF0F2E0F-F5CD-4E60-83A2-FE3F2DF00B9E}" destId="{1FF29FF4-54BC-4FA8-886E-558A94D47550}" srcOrd="4" destOrd="0" presId="urn:microsoft.com/office/officeart/2005/8/layout/list1"/>
    <dgm:cxn modelId="{A600D88D-F6A5-4A22-BD28-167BF1D5182F}" type="presParOf" srcId="{1FF29FF4-54BC-4FA8-886E-558A94D47550}" destId="{5C0148B7-1BB6-421B-938B-D9515454CC14}" srcOrd="0" destOrd="0" presId="urn:microsoft.com/office/officeart/2005/8/layout/list1"/>
    <dgm:cxn modelId="{E8A5A7D9-78C1-4B86-9FC4-A71677861B88}" type="presParOf" srcId="{1FF29FF4-54BC-4FA8-886E-558A94D47550}" destId="{D8EF6BA0-7310-4F5D-96D8-4E4042C7179C}" srcOrd="1" destOrd="0" presId="urn:microsoft.com/office/officeart/2005/8/layout/list1"/>
    <dgm:cxn modelId="{074A00F2-43A3-445E-9640-6645648CA9BF}" type="presParOf" srcId="{BF0F2E0F-F5CD-4E60-83A2-FE3F2DF00B9E}" destId="{4505328E-CAB7-4DA6-B662-E3EE805F7202}" srcOrd="5" destOrd="0" presId="urn:microsoft.com/office/officeart/2005/8/layout/list1"/>
    <dgm:cxn modelId="{D5E9B047-0337-41DE-B924-90A612576110}" type="presParOf" srcId="{BF0F2E0F-F5CD-4E60-83A2-FE3F2DF00B9E}" destId="{58E69461-DD78-42C3-81EB-94DB2C601754}" srcOrd="6" destOrd="0" presId="urn:microsoft.com/office/officeart/2005/8/layout/list1"/>
    <dgm:cxn modelId="{2ABE4781-93A8-4B83-918D-64BE0513F942}" type="presParOf" srcId="{BF0F2E0F-F5CD-4E60-83A2-FE3F2DF00B9E}" destId="{479BCD2D-350E-4614-AAB1-E6B409C876BE}" srcOrd="7" destOrd="0" presId="urn:microsoft.com/office/officeart/2005/8/layout/list1"/>
    <dgm:cxn modelId="{279DA467-366C-4E2F-B556-D8DC9B095DD5}" type="presParOf" srcId="{BF0F2E0F-F5CD-4E60-83A2-FE3F2DF00B9E}" destId="{018A46F9-812A-43B3-9D8F-AF10E95CA907}" srcOrd="8" destOrd="0" presId="urn:microsoft.com/office/officeart/2005/8/layout/list1"/>
    <dgm:cxn modelId="{1C4E822C-D1DF-47BA-99BF-59E2B2ED434C}" type="presParOf" srcId="{018A46F9-812A-43B3-9D8F-AF10E95CA907}" destId="{361FEEC4-C080-4697-AF9C-1057C285E2BC}" srcOrd="0" destOrd="0" presId="urn:microsoft.com/office/officeart/2005/8/layout/list1"/>
    <dgm:cxn modelId="{FE0B9ECA-B355-4684-AC67-76AE7E8076D0}" type="presParOf" srcId="{018A46F9-812A-43B3-9D8F-AF10E95CA907}" destId="{EDD9D020-EF2C-41D5-83BB-AAEB678F5980}" srcOrd="1" destOrd="0" presId="urn:microsoft.com/office/officeart/2005/8/layout/list1"/>
    <dgm:cxn modelId="{B44ED25A-DF25-4ED2-A11C-B9CE60ABCF09}" type="presParOf" srcId="{BF0F2E0F-F5CD-4E60-83A2-FE3F2DF00B9E}" destId="{B295D078-B9D4-43F0-B289-2D4CF010220A}" srcOrd="9" destOrd="0" presId="urn:microsoft.com/office/officeart/2005/8/layout/list1"/>
    <dgm:cxn modelId="{1830D513-D5B9-41E6-94D3-5CB05EB3DB34}" type="presParOf" srcId="{BF0F2E0F-F5CD-4E60-83A2-FE3F2DF00B9E}" destId="{F0380E99-0EE2-4DC7-A94E-251D7228A030}" srcOrd="10" destOrd="0" presId="urn:microsoft.com/office/officeart/2005/8/layout/list1"/>
    <dgm:cxn modelId="{845D8D88-A4D4-4790-81EC-5AB2242C87B9}" type="presParOf" srcId="{BF0F2E0F-F5CD-4E60-83A2-FE3F2DF00B9E}" destId="{C1F1560F-1A5C-48BA-B10C-8CC567EE22B0}" srcOrd="11" destOrd="0" presId="urn:microsoft.com/office/officeart/2005/8/layout/list1"/>
    <dgm:cxn modelId="{B0146E13-66CE-47B4-9E31-831B57AEC388}" type="presParOf" srcId="{BF0F2E0F-F5CD-4E60-83A2-FE3F2DF00B9E}" destId="{DC01247A-DA4D-4629-86F7-48F1BA96118D}" srcOrd="12" destOrd="0" presId="urn:microsoft.com/office/officeart/2005/8/layout/list1"/>
    <dgm:cxn modelId="{1283BE5B-D127-43FE-8713-78BCADD861B6}" type="presParOf" srcId="{DC01247A-DA4D-4629-86F7-48F1BA96118D}" destId="{202D8D51-2CBB-4808-A31C-8295FA6F8E55}" srcOrd="0" destOrd="0" presId="urn:microsoft.com/office/officeart/2005/8/layout/list1"/>
    <dgm:cxn modelId="{925FFC7C-9A00-4C95-925E-8DB0494B5810}" type="presParOf" srcId="{DC01247A-DA4D-4629-86F7-48F1BA96118D}" destId="{FF052360-B614-4D42-9615-27CB722B6934}" srcOrd="1" destOrd="0" presId="urn:microsoft.com/office/officeart/2005/8/layout/list1"/>
    <dgm:cxn modelId="{9D006EBF-C10B-43EB-B2B8-7522F4942ADA}" type="presParOf" srcId="{BF0F2E0F-F5CD-4E60-83A2-FE3F2DF00B9E}" destId="{4D7DE450-3903-4E92-8B77-D3FC5EC7258B}" srcOrd="13" destOrd="0" presId="urn:microsoft.com/office/officeart/2005/8/layout/list1"/>
    <dgm:cxn modelId="{EFF7C6FE-AE91-438B-AC35-89DFF71ADB3C}" type="presParOf" srcId="{BF0F2E0F-F5CD-4E60-83A2-FE3F2DF00B9E}" destId="{960160BD-8ED9-47ED-B870-567336CCB0E2}" srcOrd="14" destOrd="0" presId="urn:microsoft.com/office/officeart/2005/8/layout/list1"/>
    <dgm:cxn modelId="{09BE38C9-3C1F-4A41-9ACA-62AFC0275D36}" type="presParOf" srcId="{BF0F2E0F-F5CD-4E60-83A2-FE3F2DF00B9E}" destId="{4584324C-A682-4BBA-940E-36EB2F3FE0FC}" srcOrd="15" destOrd="0" presId="urn:microsoft.com/office/officeart/2005/8/layout/list1"/>
    <dgm:cxn modelId="{034F435E-AEFC-4D5D-9497-5EE36DD6800C}" type="presParOf" srcId="{BF0F2E0F-F5CD-4E60-83A2-FE3F2DF00B9E}" destId="{471724DF-60DD-495D-B54C-507B29F2621E}" srcOrd="16" destOrd="0" presId="urn:microsoft.com/office/officeart/2005/8/layout/list1"/>
    <dgm:cxn modelId="{1701FAFA-D7A3-4808-BF2B-0A44520094E8}" type="presParOf" srcId="{471724DF-60DD-495D-B54C-507B29F2621E}" destId="{41E276A6-40E1-474D-AE1D-619514D4398E}" srcOrd="0" destOrd="0" presId="urn:microsoft.com/office/officeart/2005/8/layout/list1"/>
    <dgm:cxn modelId="{78BBA83E-2F18-49D5-8AA1-DD7ED2255EB6}" type="presParOf" srcId="{471724DF-60DD-495D-B54C-507B29F2621E}" destId="{0D8C584A-8244-4345-9705-10FC31280420}" srcOrd="1" destOrd="0" presId="urn:microsoft.com/office/officeart/2005/8/layout/list1"/>
    <dgm:cxn modelId="{3CC3D552-E01F-4401-8202-8EDA575D30C5}" type="presParOf" srcId="{BF0F2E0F-F5CD-4E60-83A2-FE3F2DF00B9E}" destId="{620AB233-0CD5-4558-962F-D869535531AF}" srcOrd="17" destOrd="0" presId="urn:microsoft.com/office/officeart/2005/8/layout/list1"/>
    <dgm:cxn modelId="{EE3FCEA7-5491-4018-A379-D7CCE5A7DA80}" type="presParOf" srcId="{BF0F2E0F-F5CD-4E60-83A2-FE3F2DF00B9E}" destId="{575002AD-2370-4CAA-A850-11B8D4B8B3E5}" srcOrd="18" destOrd="0" presId="urn:microsoft.com/office/officeart/2005/8/layout/list1"/>
    <dgm:cxn modelId="{97378C06-3DAD-4111-954C-6F068F4F94F1}" type="presParOf" srcId="{BF0F2E0F-F5CD-4E60-83A2-FE3F2DF00B9E}" destId="{59E58A64-D19E-4303-91FB-A92450D1F637}" srcOrd="19" destOrd="0" presId="urn:microsoft.com/office/officeart/2005/8/layout/list1"/>
    <dgm:cxn modelId="{C16C3513-D538-44F1-8D85-1C17E793F449}" type="presParOf" srcId="{BF0F2E0F-F5CD-4E60-83A2-FE3F2DF00B9E}" destId="{98EAEA2F-2D52-496C-981D-A9BB8A6EB21F}" srcOrd="20" destOrd="0" presId="urn:microsoft.com/office/officeart/2005/8/layout/list1"/>
    <dgm:cxn modelId="{F2A41A4F-F7AE-4DA6-BEAB-720CA952F43C}" type="presParOf" srcId="{98EAEA2F-2D52-496C-981D-A9BB8A6EB21F}" destId="{AFB05734-6E96-4BE7-9286-604818274551}" srcOrd="0" destOrd="0" presId="urn:microsoft.com/office/officeart/2005/8/layout/list1"/>
    <dgm:cxn modelId="{F42B5CAC-3427-4436-BFB8-4E7059EB4ED3}" type="presParOf" srcId="{98EAEA2F-2D52-496C-981D-A9BB8A6EB21F}" destId="{15C1CCBB-905D-45F1-B803-2B075E748853}" srcOrd="1" destOrd="0" presId="urn:microsoft.com/office/officeart/2005/8/layout/list1"/>
    <dgm:cxn modelId="{02AAE463-0713-4321-BD69-95A26E65362C}" type="presParOf" srcId="{BF0F2E0F-F5CD-4E60-83A2-FE3F2DF00B9E}" destId="{57B2D7A3-C867-4106-8BE3-BBBA648DB0B4}" srcOrd="21" destOrd="0" presId="urn:microsoft.com/office/officeart/2005/8/layout/list1"/>
    <dgm:cxn modelId="{FFF06F1E-33E5-485C-BCE0-A7D44EB35DCC}" type="presParOf" srcId="{BF0F2E0F-F5CD-4E60-83A2-FE3F2DF00B9E}" destId="{F7BE3123-6726-4368-88B2-1B0450CB40FF}" srcOrd="22" destOrd="0" presId="urn:microsoft.com/office/officeart/2005/8/layout/list1"/>
    <dgm:cxn modelId="{4B40714D-6F85-4542-96A2-420B20094DC2}" type="presParOf" srcId="{BF0F2E0F-F5CD-4E60-83A2-FE3F2DF00B9E}" destId="{FBF9062B-C0AC-4E82-9A46-86A02597B1D0}" srcOrd="23" destOrd="0" presId="urn:microsoft.com/office/officeart/2005/8/layout/list1"/>
    <dgm:cxn modelId="{CE54909D-761E-424F-B051-0CCFA738E487}" type="presParOf" srcId="{BF0F2E0F-F5CD-4E60-83A2-FE3F2DF00B9E}" destId="{080F658F-64C0-40F3-8F20-BAF570C84472}" srcOrd="24" destOrd="0" presId="urn:microsoft.com/office/officeart/2005/8/layout/list1"/>
    <dgm:cxn modelId="{41D0735C-2705-404A-9C95-D25AA5F75986}" type="presParOf" srcId="{080F658F-64C0-40F3-8F20-BAF570C84472}" destId="{B2E34595-9EEE-4552-B9D7-9D276233E1E9}" srcOrd="0" destOrd="0" presId="urn:microsoft.com/office/officeart/2005/8/layout/list1"/>
    <dgm:cxn modelId="{EC9CEFB0-66CF-49FC-96B4-9ACD8778EB4D}" type="presParOf" srcId="{080F658F-64C0-40F3-8F20-BAF570C84472}" destId="{78F508D0-0279-49CB-B92F-35196DC1EE9D}" srcOrd="1" destOrd="0" presId="urn:microsoft.com/office/officeart/2005/8/layout/list1"/>
    <dgm:cxn modelId="{0D147ECB-B0E1-41AB-98A5-FC8A588882EF}" type="presParOf" srcId="{BF0F2E0F-F5CD-4E60-83A2-FE3F2DF00B9E}" destId="{7E42588D-B67D-4792-8247-9F90590BD2B1}" srcOrd="25" destOrd="0" presId="urn:microsoft.com/office/officeart/2005/8/layout/list1"/>
    <dgm:cxn modelId="{90EEB184-94A2-4D29-A064-A321E2C967C7}" type="presParOf" srcId="{BF0F2E0F-F5CD-4E60-83A2-FE3F2DF00B9E}" destId="{9EEE141D-9CFA-419E-9DB6-1B26FCD34AF0}" srcOrd="26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402C9D8-5049-4E01-8E23-D0A83881F073}">
      <dsp:nvSpPr>
        <dsp:cNvPr id="0" name=""/>
        <dsp:cNvSpPr/>
      </dsp:nvSpPr>
      <dsp:spPr>
        <a:xfrm rot="5400000">
          <a:off x="-238004" y="239080"/>
          <a:ext cx="1586697" cy="1110688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415" tIns="18415" rIns="18415" bIns="18415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900" kern="1200" dirty="0" smtClean="0"/>
            <a:t>Less</a:t>
          </a:r>
          <a:endParaRPr lang="en-US" sz="2900" kern="1200" dirty="0"/>
        </a:p>
      </dsp:txBody>
      <dsp:txXfrm rot="-5400000">
        <a:off x="1" y="556419"/>
        <a:ext cx="1110688" cy="476009"/>
      </dsp:txXfrm>
    </dsp:sp>
    <dsp:sp modelId="{92CC5B7A-6950-4932-96CE-FFD9FD4B14B8}">
      <dsp:nvSpPr>
        <dsp:cNvPr id="0" name=""/>
        <dsp:cNvSpPr/>
      </dsp:nvSpPr>
      <dsp:spPr>
        <a:xfrm rot="5400000">
          <a:off x="4154467" y="-3042703"/>
          <a:ext cx="1031353" cy="7118911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2700" rIns="12700" bIns="1270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kern="1200" dirty="0" smtClean="0">
              <a:solidFill>
                <a:schemeClr val="tx2"/>
              </a:solidFill>
            </a:rPr>
            <a:t>Attachment or connectedness to school</a:t>
          </a:r>
          <a:r>
            <a:rPr lang="en-US" sz="2000" kern="1200" baseline="30000" dirty="0" smtClean="0">
              <a:solidFill>
                <a:schemeClr val="tx2"/>
              </a:solidFill>
            </a:rPr>
            <a:t>2,22</a:t>
          </a:r>
          <a:endParaRPr lang="en-US" sz="2000" kern="1200" baseline="30000" dirty="0">
            <a:solidFill>
              <a:schemeClr val="tx2"/>
            </a:solidFill>
          </a:endParaRPr>
        </a:p>
        <a:p>
          <a:pPr marL="457200" lvl="2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kern="1200" dirty="0" smtClean="0">
              <a:solidFill>
                <a:schemeClr val="tx2"/>
              </a:solidFill>
            </a:rPr>
            <a:t>E.g. greater fear, anxiety, and avoidance towards school</a:t>
          </a:r>
          <a:r>
            <a:rPr lang="en-US" sz="2000" kern="1200" baseline="30000" dirty="0" smtClean="0">
              <a:solidFill>
                <a:schemeClr val="tx2"/>
              </a:solidFill>
            </a:rPr>
            <a:t>8, 23-25</a:t>
          </a:r>
          <a:endParaRPr lang="en-US" sz="2000" kern="1200" baseline="30000" dirty="0">
            <a:solidFill>
              <a:schemeClr val="tx2"/>
            </a:solidFill>
          </a:endParaRPr>
        </a:p>
      </dsp:txBody>
      <dsp:txXfrm rot="-5400000">
        <a:off x="1110689" y="51422"/>
        <a:ext cx="7068564" cy="930659"/>
      </dsp:txXfrm>
    </dsp:sp>
    <dsp:sp modelId="{4AEED84E-99B1-400B-926C-1F5304EC1667}">
      <dsp:nvSpPr>
        <dsp:cNvPr id="0" name=""/>
        <dsp:cNvSpPr/>
      </dsp:nvSpPr>
      <dsp:spPr>
        <a:xfrm rot="5400000">
          <a:off x="-238004" y="1631437"/>
          <a:ext cx="1586697" cy="1110688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415" tIns="18415" rIns="18415" bIns="18415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900" kern="1200" dirty="0" smtClean="0"/>
            <a:t>Lower</a:t>
          </a:r>
          <a:endParaRPr lang="en-US" sz="2900" kern="1200" dirty="0"/>
        </a:p>
      </dsp:txBody>
      <dsp:txXfrm rot="-5400000">
        <a:off x="1" y="1948776"/>
        <a:ext cx="1110688" cy="476009"/>
      </dsp:txXfrm>
    </dsp:sp>
    <dsp:sp modelId="{F51913C1-8F0B-470E-9F4A-A9285F43452E}">
      <dsp:nvSpPr>
        <dsp:cNvPr id="0" name=""/>
        <dsp:cNvSpPr/>
      </dsp:nvSpPr>
      <dsp:spPr>
        <a:xfrm rot="5400000">
          <a:off x="4154467" y="-1650346"/>
          <a:ext cx="1031353" cy="7118911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2700" rIns="12700" bIns="1270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kern="1200" dirty="0" smtClean="0">
              <a:solidFill>
                <a:schemeClr val="tx2"/>
              </a:solidFill>
            </a:rPr>
            <a:t>Academic engagement, achievement, and classroom concentration</a:t>
          </a:r>
          <a:r>
            <a:rPr lang="en-US" sz="2000" kern="1200" baseline="30000" dirty="0" smtClean="0">
              <a:solidFill>
                <a:schemeClr val="tx2"/>
              </a:solidFill>
            </a:rPr>
            <a:t>8,11,20,26-28</a:t>
          </a:r>
          <a:endParaRPr lang="en-US" sz="2000" kern="1200" baseline="30000" dirty="0">
            <a:solidFill>
              <a:schemeClr val="tx2"/>
            </a:solidFill>
          </a:endParaRPr>
        </a:p>
      </dsp:txBody>
      <dsp:txXfrm rot="-5400000">
        <a:off x="1110689" y="1443779"/>
        <a:ext cx="7068564" cy="930659"/>
      </dsp:txXfrm>
    </dsp:sp>
    <dsp:sp modelId="{9F9ED8D3-CEDF-4E32-B809-AB6698A59457}">
      <dsp:nvSpPr>
        <dsp:cNvPr id="0" name=""/>
        <dsp:cNvSpPr/>
      </dsp:nvSpPr>
      <dsp:spPr>
        <a:xfrm rot="5400000">
          <a:off x="-238004" y="3023794"/>
          <a:ext cx="1586697" cy="1110688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415" tIns="18415" rIns="18415" bIns="18415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900" kern="1200" smtClean="0"/>
            <a:t>At risk</a:t>
          </a:r>
          <a:endParaRPr lang="en-US" sz="2900" kern="1200" dirty="0"/>
        </a:p>
      </dsp:txBody>
      <dsp:txXfrm rot="-5400000">
        <a:off x="1" y="3341133"/>
        <a:ext cx="1110688" cy="476009"/>
      </dsp:txXfrm>
    </dsp:sp>
    <dsp:sp modelId="{3F205C0E-C24D-46C5-AE94-2A28AC90EE7E}">
      <dsp:nvSpPr>
        <dsp:cNvPr id="0" name=""/>
        <dsp:cNvSpPr/>
      </dsp:nvSpPr>
      <dsp:spPr>
        <a:xfrm rot="5400000">
          <a:off x="4154467" y="-257989"/>
          <a:ext cx="1031353" cy="7118911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2700" rIns="12700" bIns="1270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kern="1200" dirty="0" smtClean="0">
              <a:solidFill>
                <a:schemeClr val="tx2"/>
              </a:solidFill>
            </a:rPr>
            <a:t>For psychosomatic problems</a:t>
          </a:r>
          <a:endParaRPr lang="en-US" sz="2000" kern="1200" dirty="0">
            <a:solidFill>
              <a:schemeClr val="tx2"/>
            </a:solidFill>
          </a:endParaRPr>
        </a:p>
        <a:p>
          <a:pPr marL="457200" lvl="2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kern="1200" dirty="0" smtClean="0">
              <a:solidFill>
                <a:schemeClr val="tx2"/>
              </a:solidFill>
            </a:rPr>
            <a:t>E.g. headaches, stomach pain, sleeping problems</a:t>
          </a:r>
          <a:r>
            <a:rPr lang="en-US" sz="2000" kern="1200" baseline="30000" dirty="0" smtClean="0">
              <a:solidFill>
                <a:schemeClr val="tx2"/>
              </a:solidFill>
            </a:rPr>
            <a:t>4</a:t>
          </a:r>
          <a:endParaRPr lang="en-US" sz="2000" kern="1200" baseline="30000" dirty="0">
            <a:solidFill>
              <a:schemeClr val="tx2"/>
            </a:solidFill>
          </a:endParaRPr>
        </a:p>
      </dsp:txBody>
      <dsp:txXfrm rot="-5400000">
        <a:off x="1110689" y="2836136"/>
        <a:ext cx="7068564" cy="93065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F3393DC-C96E-4C64-9DAD-0D49F2087C0E}">
      <dsp:nvSpPr>
        <dsp:cNvPr id="0" name=""/>
        <dsp:cNvSpPr/>
      </dsp:nvSpPr>
      <dsp:spPr>
        <a:xfrm>
          <a:off x="3308595" y="1822695"/>
          <a:ext cx="1383809" cy="1383809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tx2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smtClean="0">
              <a:solidFill>
                <a:schemeClr val="bg2"/>
              </a:solidFill>
            </a:rPr>
            <a:t>Less Bullying</a:t>
          </a:r>
          <a:endParaRPr lang="en-US" sz="2000" b="1" kern="1200" dirty="0">
            <a:solidFill>
              <a:schemeClr val="bg2"/>
            </a:solidFill>
          </a:endParaRPr>
        </a:p>
      </dsp:txBody>
      <dsp:txXfrm>
        <a:off x="3511249" y="2025349"/>
        <a:ext cx="978501" cy="978501"/>
      </dsp:txXfrm>
    </dsp:sp>
    <dsp:sp modelId="{B23C1405-6CDC-4EE5-9F0E-E65A160F0130}">
      <dsp:nvSpPr>
        <dsp:cNvPr id="0" name=""/>
        <dsp:cNvSpPr/>
      </dsp:nvSpPr>
      <dsp:spPr>
        <a:xfrm rot="16200000">
          <a:off x="3791345" y="1597975"/>
          <a:ext cx="418308" cy="31131"/>
        </a:xfrm>
        <a:custGeom>
          <a:avLst/>
          <a:gdLst/>
          <a:ahLst/>
          <a:cxnLst/>
          <a:rect l="0" t="0" r="0" b="0"/>
          <a:pathLst>
            <a:path>
              <a:moveTo>
                <a:pt x="0" y="15565"/>
              </a:moveTo>
              <a:lnTo>
                <a:pt x="418308" y="15565"/>
              </a:lnTo>
            </a:path>
          </a:pathLst>
        </a:custGeom>
        <a:noFill/>
        <a:ln w="25400" cap="flat" cmpd="sng" algn="ctr">
          <a:solidFill>
            <a:schemeClr val="tx2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3990042" y="1603083"/>
        <a:ext cx="20915" cy="20915"/>
      </dsp:txXfrm>
    </dsp:sp>
    <dsp:sp modelId="{1782DEF2-B683-4979-AE09-B2C3F13D5534}">
      <dsp:nvSpPr>
        <dsp:cNvPr id="0" name=""/>
        <dsp:cNvSpPr/>
      </dsp:nvSpPr>
      <dsp:spPr>
        <a:xfrm>
          <a:off x="3308595" y="20577"/>
          <a:ext cx="1383809" cy="1383809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tx2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 smtClean="0">
              <a:solidFill>
                <a:schemeClr val="bg2"/>
              </a:solidFill>
            </a:rPr>
            <a:t>Good health &amp; physical condition</a:t>
          </a:r>
          <a:endParaRPr lang="en-US" sz="1400" b="0" kern="1200" baseline="30000" dirty="0">
            <a:solidFill>
              <a:schemeClr val="bg2"/>
            </a:solidFill>
          </a:endParaRPr>
        </a:p>
      </dsp:txBody>
      <dsp:txXfrm>
        <a:off x="3511249" y="223231"/>
        <a:ext cx="978501" cy="978501"/>
      </dsp:txXfrm>
    </dsp:sp>
    <dsp:sp modelId="{A7F209AA-BE49-4002-BF99-66A253F1C59E}">
      <dsp:nvSpPr>
        <dsp:cNvPr id="0" name=""/>
        <dsp:cNvSpPr/>
      </dsp:nvSpPr>
      <dsp:spPr>
        <a:xfrm>
          <a:off x="4692404" y="2499034"/>
          <a:ext cx="418308" cy="31131"/>
        </a:xfrm>
        <a:custGeom>
          <a:avLst/>
          <a:gdLst/>
          <a:ahLst/>
          <a:cxnLst/>
          <a:rect l="0" t="0" r="0" b="0"/>
          <a:pathLst>
            <a:path>
              <a:moveTo>
                <a:pt x="0" y="15565"/>
              </a:moveTo>
              <a:lnTo>
                <a:pt x="418308" y="15565"/>
              </a:lnTo>
            </a:path>
          </a:pathLst>
        </a:custGeom>
        <a:noFill/>
        <a:ln w="25400" cap="flat" cmpd="sng" algn="ctr">
          <a:solidFill>
            <a:schemeClr val="tx2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4891101" y="2504142"/>
        <a:ext cx="20915" cy="20915"/>
      </dsp:txXfrm>
    </dsp:sp>
    <dsp:sp modelId="{B5D7C4E5-F4A2-4381-9660-ED8EDF63E36E}">
      <dsp:nvSpPr>
        <dsp:cNvPr id="0" name=""/>
        <dsp:cNvSpPr/>
      </dsp:nvSpPr>
      <dsp:spPr>
        <a:xfrm>
          <a:off x="5110712" y="1822695"/>
          <a:ext cx="1383809" cy="1383809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tx2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1" kern="1200" dirty="0" smtClean="0">
              <a:solidFill>
                <a:schemeClr val="bg2"/>
              </a:solidFill>
            </a:rPr>
            <a:t>Parental Support, Engagement &amp; Authoritative Style</a:t>
          </a:r>
          <a:endParaRPr lang="en-US" sz="1200" b="1" kern="1200" dirty="0">
            <a:solidFill>
              <a:schemeClr val="bg2"/>
            </a:solidFill>
          </a:endParaRPr>
        </a:p>
      </dsp:txBody>
      <dsp:txXfrm>
        <a:off x="5313366" y="2025349"/>
        <a:ext cx="978501" cy="978501"/>
      </dsp:txXfrm>
    </dsp:sp>
    <dsp:sp modelId="{7D9AB885-8540-4786-9122-1CDD164DD261}">
      <dsp:nvSpPr>
        <dsp:cNvPr id="0" name=""/>
        <dsp:cNvSpPr/>
      </dsp:nvSpPr>
      <dsp:spPr>
        <a:xfrm rot="5400000">
          <a:off x="3791345" y="3400092"/>
          <a:ext cx="418308" cy="31131"/>
        </a:xfrm>
        <a:custGeom>
          <a:avLst/>
          <a:gdLst/>
          <a:ahLst/>
          <a:cxnLst/>
          <a:rect l="0" t="0" r="0" b="0"/>
          <a:pathLst>
            <a:path>
              <a:moveTo>
                <a:pt x="0" y="15565"/>
              </a:moveTo>
              <a:lnTo>
                <a:pt x="418308" y="15565"/>
              </a:lnTo>
            </a:path>
          </a:pathLst>
        </a:custGeom>
        <a:noFill/>
        <a:ln w="25400" cap="flat" cmpd="sng" algn="ctr">
          <a:solidFill>
            <a:schemeClr val="tx2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3990042" y="3405201"/>
        <a:ext cx="20915" cy="20915"/>
      </dsp:txXfrm>
    </dsp:sp>
    <dsp:sp modelId="{725A26B5-04ED-4240-9BF5-ED099CFFCF3C}">
      <dsp:nvSpPr>
        <dsp:cNvPr id="0" name=""/>
        <dsp:cNvSpPr/>
      </dsp:nvSpPr>
      <dsp:spPr>
        <a:xfrm>
          <a:off x="3308595" y="3624812"/>
          <a:ext cx="1383809" cy="1383809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tx2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 smtClean="0">
              <a:solidFill>
                <a:schemeClr val="bg2"/>
              </a:solidFill>
            </a:rPr>
            <a:t>Accepted &amp; supported by peers</a:t>
          </a:r>
          <a:endParaRPr lang="en-US" sz="1400" b="1" kern="1200" dirty="0">
            <a:solidFill>
              <a:schemeClr val="bg2"/>
            </a:solidFill>
          </a:endParaRPr>
        </a:p>
      </dsp:txBody>
      <dsp:txXfrm>
        <a:off x="3511249" y="3827466"/>
        <a:ext cx="978501" cy="978501"/>
      </dsp:txXfrm>
    </dsp:sp>
    <dsp:sp modelId="{8408A311-A140-4C40-8B0F-ADE01892B287}">
      <dsp:nvSpPr>
        <dsp:cNvPr id="0" name=""/>
        <dsp:cNvSpPr/>
      </dsp:nvSpPr>
      <dsp:spPr>
        <a:xfrm rot="10800000">
          <a:off x="2890287" y="2499034"/>
          <a:ext cx="418308" cy="31131"/>
        </a:xfrm>
        <a:custGeom>
          <a:avLst/>
          <a:gdLst/>
          <a:ahLst/>
          <a:cxnLst/>
          <a:rect l="0" t="0" r="0" b="0"/>
          <a:pathLst>
            <a:path>
              <a:moveTo>
                <a:pt x="0" y="15565"/>
              </a:moveTo>
              <a:lnTo>
                <a:pt x="418308" y="15565"/>
              </a:lnTo>
            </a:path>
          </a:pathLst>
        </a:custGeom>
        <a:noFill/>
        <a:ln w="25400" cap="flat" cmpd="sng" algn="ctr">
          <a:solidFill>
            <a:schemeClr val="tx2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 rot="10800000">
        <a:off x="3088983" y="2504142"/>
        <a:ext cx="20915" cy="20915"/>
      </dsp:txXfrm>
    </dsp:sp>
    <dsp:sp modelId="{07F9BC83-9FC4-42AF-B618-DAA5B9A14583}">
      <dsp:nvSpPr>
        <dsp:cNvPr id="0" name=""/>
        <dsp:cNvSpPr/>
      </dsp:nvSpPr>
      <dsp:spPr>
        <a:xfrm>
          <a:off x="1506477" y="1822695"/>
          <a:ext cx="1383809" cy="1383809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tx2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 smtClean="0">
              <a:solidFill>
                <a:schemeClr val="bg2"/>
              </a:solidFill>
            </a:rPr>
            <a:t>Not depressed, nervous, or irritable</a:t>
          </a:r>
          <a:endParaRPr lang="en-US" sz="1400" b="1" kern="1200" dirty="0">
            <a:solidFill>
              <a:schemeClr val="bg2"/>
            </a:solidFill>
          </a:endParaRPr>
        </a:p>
      </dsp:txBody>
      <dsp:txXfrm>
        <a:off x="1709131" y="2025349"/>
        <a:ext cx="978501" cy="978501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6633B89-A2EF-4A98-A302-6C75885EFD97}">
      <dsp:nvSpPr>
        <dsp:cNvPr id="0" name=""/>
        <dsp:cNvSpPr/>
      </dsp:nvSpPr>
      <dsp:spPr>
        <a:xfrm>
          <a:off x="1069" y="252440"/>
          <a:ext cx="2085919" cy="2085919"/>
        </a:xfrm>
        <a:prstGeom prst="ellipse">
          <a:avLst/>
        </a:prstGeom>
        <a:solidFill>
          <a:schemeClr val="accent3">
            <a:alpha val="50000"/>
          </a:schemeClr>
        </a:solidFill>
        <a:ln w="25400" cap="flat" cmpd="sng" algn="ctr">
          <a:solidFill>
            <a:schemeClr val="tx2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14795" tIns="17780" rIns="114795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 smtClean="0">
              <a:solidFill>
                <a:schemeClr val="tx2"/>
              </a:solidFill>
            </a:rPr>
            <a:t>Viewing teachers as disapproving of bullying</a:t>
          </a:r>
          <a:endParaRPr lang="en-US" sz="1400" b="1" kern="1200" dirty="0">
            <a:solidFill>
              <a:schemeClr val="tx2"/>
            </a:solidFill>
          </a:endParaRPr>
        </a:p>
      </dsp:txBody>
      <dsp:txXfrm>
        <a:off x="306545" y="557916"/>
        <a:ext cx="1474967" cy="1474967"/>
      </dsp:txXfrm>
    </dsp:sp>
    <dsp:sp modelId="{31BA4F4C-D128-4E13-8A74-76893EFB1D49}">
      <dsp:nvSpPr>
        <dsp:cNvPr id="0" name=""/>
        <dsp:cNvSpPr/>
      </dsp:nvSpPr>
      <dsp:spPr>
        <a:xfrm>
          <a:off x="1669805" y="252440"/>
          <a:ext cx="2085919" cy="2085919"/>
        </a:xfrm>
        <a:prstGeom prst="ellipse">
          <a:avLst/>
        </a:prstGeom>
        <a:solidFill>
          <a:schemeClr val="accent3">
            <a:alpha val="50000"/>
          </a:schemeClr>
        </a:solidFill>
        <a:ln w="25400" cap="flat" cmpd="sng" algn="ctr">
          <a:solidFill>
            <a:schemeClr val="tx2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14795" tIns="17780" rIns="114795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 smtClean="0">
              <a:solidFill>
                <a:schemeClr val="tx2"/>
              </a:solidFill>
            </a:rPr>
            <a:t>Believing teachers will respond to bullying</a:t>
          </a:r>
          <a:endParaRPr lang="en-US" sz="1400" b="1" kern="1200" dirty="0">
            <a:solidFill>
              <a:schemeClr val="tx2"/>
            </a:solidFill>
          </a:endParaRPr>
        </a:p>
      </dsp:txBody>
      <dsp:txXfrm>
        <a:off x="1975281" y="557916"/>
        <a:ext cx="1474967" cy="1474967"/>
      </dsp:txXfrm>
    </dsp:sp>
    <dsp:sp modelId="{53C8B39E-D1DB-4B9D-A306-FD3CCDED3BBE}">
      <dsp:nvSpPr>
        <dsp:cNvPr id="0" name=""/>
        <dsp:cNvSpPr/>
      </dsp:nvSpPr>
      <dsp:spPr>
        <a:xfrm>
          <a:off x="3338540" y="252440"/>
          <a:ext cx="2085919" cy="2085919"/>
        </a:xfrm>
        <a:prstGeom prst="ellipse">
          <a:avLst/>
        </a:prstGeom>
        <a:solidFill>
          <a:schemeClr val="accent3">
            <a:alpha val="50000"/>
          </a:schemeClr>
        </a:solidFill>
        <a:ln w="25400" cap="flat" cmpd="sng" algn="ctr">
          <a:solidFill>
            <a:schemeClr val="tx2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14795" tIns="17780" rIns="114795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 smtClean="0">
              <a:solidFill>
                <a:schemeClr val="tx2"/>
              </a:solidFill>
            </a:rPr>
            <a:t>Believing teachers are aware of peer group interactions</a:t>
          </a:r>
          <a:endParaRPr lang="en-US" sz="1400" b="1" kern="1200" dirty="0">
            <a:solidFill>
              <a:schemeClr val="tx2"/>
            </a:solidFill>
          </a:endParaRPr>
        </a:p>
      </dsp:txBody>
      <dsp:txXfrm>
        <a:off x="3644016" y="557916"/>
        <a:ext cx="1474967" cy="1474967"/>
      </dsp:txXfrm>
    </dsp:sp>
    <dsp:sp modelId="{EDDE9BD6-5E5E-4EEA-8FBD-4E8099273D90}">
      <dsp:nvSpPr>
        <dsp:cNvPr id="0" name=""/>
        <dsp:cNvSpPr/>
      </dsp:nvSpPr>
      <dsp:spPr>
        <a:xfrm>
          <a:off x="5007275" y="252440"/>
          <a:ext cx="2085919" cy="2085919"/>
        </a:xfrm>
        <a:prstGeom prst="ellipse">
          <a:avLst/>
        </a:prstGeom>
        <a:solidFill>
          <a:schemeClr val="accent3">
            <a:alpha val="50000"/>
          </a:schemeClr>
        </a:solidFill>
        <a:ln w="25400" cap="flat" cmpd="sng" algn="ctr">
          <a:solidFill>
            <a:schemeClr val="tx2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14795" tIns="17780" rIns="114795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 smtClean="0">
              <a:solidFill>
                <a:schemeClr val="tx2"/>
              </a:solidFill>
            </a:rPr>
            <a:t>Willing to seek help from teachers for bullying</a:t>
          </a:r>
          <a:endParaRPr lang="en-US" sz="1400" b="1" kern="1200" dirty="0">
            <a:solidFill>
              <a:schemeClr val="tx2"/>
            </a:solidFill>
          </a:endParaRPr>
        </a:p>
      </dsp:txBody>
      <dsp:txXfrm>
        <a:off x="5312751" y="557916"/>
        <a:ext cx="1474967" cy="1474967"/>
      </dsp:txXfrm>
    </dsp:sp>
    <dsp:sp modelId="{2A188A5F-2856-4B23-BF36-F202DE52040D}">
      <dsp:nvSpPr>
        <dsp:cNvPr id="0" name=""/>
        <dsp:cNvSpPr/>
      </dsp:nvSpPr>
      <dsp:spPr>
        <a:xfrm>
          <a:off x="6676011" y="252440"/>
          <a:ext cx="2085919" cy="2085919"/>
        </a:xfrm>
        <a:prstGeom prst="ellipse">
          <a:avLst/>
        </a:prstGeom>
        <a:solidFill>
          <a:schemeClr val="accent3">
            <a:alpha val="50000"/>
          </a:schemeClr>
        </a:solidFill>
        <a:ln w="25400" cap="flat" cmpd="sng" algn="ctr">
          <a:solidFill>
            <a:schemeClr val="tx2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14795" tIns="17780" rIns="114795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 smtClean="0">
              <a:solidFill>
                <a:schemeClr val="tx2"/>
              </a:solidFill>
            </a:rPr>
            <a:t>Believing that teachers encourage them to express points of view</a:t>
          </a:r>
          <a:endParaRPr lang="en-US" sz="1400" b="1" kern="1200" dirty="0">
            <a:solidFill>
              <a:schemeClr val="tx2"/>
            </a:solidFill>
          </a:endParaRPr>
        </a:p>
      </dsp:txBody>
      <dsp:txXfrm>
        <a:off x="6981487" y="557916"/>
        <a:ext cx="1474967" cy="1474967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CB3B6DF-483E-4B89-AEEE-663B44A8EED5}">
      <dsp:nvSpPr>
        <dsp:cNvPr id="0" name=""/>
        <dsp:cNvSpPr/>
      </dsp:nvSpPr>
      <dsp:spPr>
        <a:xfrm>
          <a:off x="3720889" y="1439"/>
          <a:ext cx="1549821" cy="1007384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tx1">
              <a:lumMod val="65000"/>
              <a:lumOff val="3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 smtClean="0">
              <a:solidFill>
                <a:schemeClr val="tx1">
                  <a:lumMod val="95000"/>
                  <a:lumOff val="5000"/>
                </a:schemeClr>
              </a:solidFill>
              <a:latin typeface="+mn-lt"/>
            </a:rPr>
            <a:t>I. Collect &amp; Examine Data</a:t>
          </a:r>
          <a:endParaRPr lang="en-US" sz="1400" b="1" kern="1200" dirty="0">
            <a:solidFill>
              <a:schemeClr val="tx1">
                <a:lumMod val="95000"/>
                <a:lumOff val="5000"/>
              </a:schemeClr>
            </a:solidFill>
            <a:latin typeface="+mn-lt"/>
          </a:endParaRPr>
        </a:p>
      </dsp:txBody>
      <dsp:txXfrm>
        <a:off x="3770065" y="50615"/>
        <a:ext cx="1451469" cy="909032"/>
      </dsp:txXfrm>
    </dsp:sp>
    <dsp:sp modelId="{B485DD89-2DC9-44FC-B7CD-32E2C3A33DC1}">
      <dsp:nvSpPr>
        <dsp:cNvPr id="0" name=""/>
        <dsp:cNvSpPr/>
      </dsp:nvSpPr>
      <dsp:spPr>
        <a:xfrm>
          <a:off x="1620036" y="505131"/>
          <a:ext cx="5751527" cy="5751527"/>
        </a:xfrm>
        <a:custGeom>
          <a:avLst/>
          <a:gdLst/>
          <a:ahLst/>
          <a:cxnLst/>
          <a:rect l="0" t="0" r="0" b="0"/>
          <a:pathLst>
            <a:path>
              <a:moveTo>
                <a:pt x="3853718" y="171393"/>
              </a:moveTo>
              <a:arcTo wR="2875763" hR="2875763" stAng="17392861" swAng="772187"/>
            </a:path>
          </a:pathLst>
        </a:custGeom>
        <a:noFill/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8E7EF5C-B39E-4CD9-800F-FAA9F2152458}">
      <dsp:nvSpPr>
        <dsp:cNvPr id="0" name=""/>
        <dsp:cNvSpPr/>
      </dsp:nvSpPr>
      <dsp:spPr>
        <a:xfrm>
          <a:off x="5969251" y="1084193"/>
          <a:ext cx="1549821" cy="1007384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tx1">
              <a:lumMod val="65000"/>
              <a:lumOff val="3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b="1" kern="1200" dirty="0" smtClean="0">
              <a:solidFill>
                <a:schemeClr val="tx1">
                  <a:lumMod val="95000"/>
                  <a:lumOff val="5000"/>
                </a:schemeClr>
              </a:solidFill>
              <a:latin typeface="+mn-lt"/>
            </a:rPr>
            <a:t>II. Establish common understanding</a:t>
          </a:r>
          <a:endParaRPr lang="en-US" sz="1300" b="1" kern="1200" dirty="0">
            <a:solidFill>
              <a:schemeClr val="tx1">
                <a:lumMod val="95000"/>
                <a:lumOff val="5000"/>
              </a:schemeClr>
            </a:solidFill>
            <a:latin typeface="+mn-lt"/>
          </a:endParaRPr>
        </a:p>
      </dsp:txBody>
      <dsp:txXfrm>
        <a:off x="6018427" y="1133369"/>
        <a:ext cx="1451469" cy="909032"/>
      </dsp:txXfrm>
    </dsp:sp>
    <dsp:sp modelId="{F8CA9550-D17F-4422-83C0-92710F8C2120}">
      <dsp:nvSpPr>
        <dsp:cNvPr id="0" name=""/>
        <dsp:cNvSpPr/>
      </dsp:nvSpPr>
      <dsp:spPr>
        <a:xfrm>
          <a:off x="1620036" y="505131"/>
          <a:ext cx="5751527" cy="5751527"/>
        </a:xfrm>
        <a:custGeom>
          <a:avLst/>
          <a:gdLst/>
          <a:ahLst/>
          <a:cxnLst/>
          <a:rect l="0" t="0" r="0" b="0"/>
          <a:pathLst>
            <a:path>
              <a:moveTo>
                <a:pt x="5563553" y="1853119"/>
              </a:moveTo>
              <a:arcTo wR="2875763" hR="2875763" stAng="20350158" swAng="1064361"/>
            </a:path>
          </a:pathLst>
        </a:custGeom>
        <a:noFill/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2F5C6E9-4B5D-41BE-BC6A-0DCD7E8473E8}">
      <dsp:nvSpPr>
        <dsp:cNvPr id="0" name=""/>
        <dsp:cNvSpPr/>
      </dsp:nvSpPr>
      <dsp:spPr>
        <a:xfrm>
          <a:off x="6524551" y="3517120"/>
          <a:ext cx="1549821" cy="1007384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tx1">
              <a:lumMod val="65000"/>
              <a:lumOff val="3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b="1" kern="1200" dirty="0" smtClean="0">
              <a:solidFill>
                <a:schemeClr val="tx1">
                  <a:lumMod val="95000"/>
                  <a:lumOff val="5000"/>
                </a:schemeClr>
              </a:solidFill>
              <a:latin typeface="+mn-lt"/>
            </a:rPr>
            <a:t>III. Teach how to respond</a:t>
          </a:r>
          <a:endParaRPr lang="en-US" sz="1300" b="1" kern="1200" dirty="0">
            <a:solidFill>
              <a:schemeClr val="tx1">
                <a:lumMod val="95000"/>
                <a:lumOff val="5000"/>
              </a:schemeClr>
            </a:solidFill>
            <a:latin typeface="+mn-lt"/>
          </a:endParaRPr>
        </a:p>
      </dsp:txBody>
      <dsp:txXfrm>
        <a:off x="6573727" y="3566296"/>
        <a:ext cx="1451469" cy="909032"/>
      </dsp:txXfrm>
    </dsp:sp>
    <dsp:sp modelId="{F43C53F3-D7BD-4BD5-A8AE-15B76EC18E00}">
      <dsp:nvSpPr>
        <dsp:cNvPr id="0" name=""/>
        <dsp:cNvSpPr/>
      </dsp:nvSpPr>
      <dsp:spPr>
        <a:xfrm>
          <a:off x="1620036" y="505131"/>
          <a:ext cx="5751527" cy="5751527"/>
        </a:xfrm>
        <a:custGeom>
          <a:avLst/>
          <a:gdLst/>
          <a:ahLst/>
          <a:cxnLst/>
          <a:rect l="0" t="0" r="0" b="0"/>
          <a:pathLst>
            <a:path>
              <a:moveTo>
                <a:pt x="5414386" y="4226841"/>
              </a:moveTo>
              <a:arcTo wR="2875763" hR="2875763" stAng="1681339" swAng="835502"/>
            </a:path>
          </a:pathLst>
        </a:custGeom>
        <a:noFill/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E5B574F-F925-47ED-BCAE-737C75C4CF10}">
      <dsp:nvSpPr>
        <dsp:cNvPr id="0" name=""/>
        <dsp:cNvSpPr/>
      </dsp:nvSpPr>
      <dsp:spPr>
        <a:xfrm>
          <a:off x="4968636" y="5468176"/>
          <a:ext cx="1549821" cy="1007384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tx1">
              <a:lumMod val="65000"/>
              <a:lumOff val="3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b="1" kern="1200" dirty="0" smtClean="0">
              <a:solidFill>
                <a:schemeClr val="tx1">
                  <a:lumMod val="95000"/>
                  <a:lumOff val="5000"/>
                </a:schemeClr>
              </a:solidFill>
              <a:latin typeface="+mn-lt"/>
            </a:rPr>
            <a:t>IV. Classroom management strategies</a:t>
          </a:r>
          <a:endParaRPr lang="en-US" sz="1300" b="1" kern="1200" dirty="0">
            <a:solidFill>
              <a:schemeClr val="tx1">
                <a:lumMod val="95000"/>
                <a:lumOff val="5000"/>
              </a:schemeClr>
            </a:solidFill>
            <a:latin typeface="+mn-lt"/>
          </a:endParaRPr>
        </a:p>
      </dsp:txBody>
      <dsp:txXfrm>
        <a:off x="5017812" y="5517352"/>
        <a:ext cx="1451469" cy="909032"/>
      </dsp:txXfrm>
    </dsp:sp>
    <dsp:sp modelId="{D5FF2005-978F-4BF4-83C1-9918D3C58C31}">
      <dsp:nvSpPr>
        <dsp:cNvPr id="0" name=""/>
        <dsp:cNvSpPr/>
      </dsp:nvSpPr>
      <dsp:spPr>
        <a:xfrm>
          <a:off x="1620036" y="505131"/>
          <a:ext cx="5751527" cy="5751527"/>
        </a:xfrm>
        <a:custGeom>
          <a:avLst/>
          <a:gdLst/>
          <a:ahLst/>
          <a:cxnLst/>
          <a:rect l="0" t="0" r="0" b="0"/>
          <a:pathLst>
            <a:path>
              <a:moveTo>
                <a:pt x="3161151" y="5737331"/>
              </a:moveTo>
              <a:arcTo wR="2875763" hR="2875763" stAng="5058279" swAng="683442"/>
            </a:path>
          </a:pathLst>
        </a:custGeom>
        <a:noFill/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84BFAA5-C1B5-42C4-B585-14F4F6D9E5A8}">
      <dsp:nvSpPr>
        <dsp:cNvPr id="0" name=""/>
        <dsp:cNvSpPr/>
      </dsp:nvSpPr>
      <dsp:spPr>
        <a:xfrm>
          <a:off x="2473142" y="5468176"/>
          <a:ext cx="1549821" cy="1007384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tx1">
              <a:lumMod val="65000"/>
              <a:lumOff val="3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b="1" kern="1200" dirty="0" smtClean="0">
              <a:solidFill>
                <a:schemeClr val="tx1">
                  <a:lumMod val="95000"/>
                  <a:lumOff val="5000"/>
                </a:schemeClr>
              </a:solidFill>
              <a:latin typeface="+mn-lt"/>
            </a:rPr>
            <a:t>V. Promote positive teacher-student relationships</a:t>
          </a:r>
          <a:endParaRPr lang="en-US" sz="1300" b="1" kern="1200" dirty="0">
            <a:solidFill>
              <a:schemeClr val="tx1">
                <a:lumMod val="95000"/>
                <a:lumOff val="5000"/>
              </a:schemeClr>
            </a:solidFill>
            <a:latin typeface="+mn-lt"/>
          </a:endParaRPr>
        </a:p>
      </dsp:txBody>
      <dsp:txXfrm>
        <a:off x="2522318" y="5517352"/>
        <a:ext cx="1451469" cy="909032"/>
      </dsp:txXfrm>
    </dsp:sp>
    <dsp:sp modelId="{F08EAD04-6B39-448A-9D9F-543BE2F1C799}">
      <dsp:nvSpPr>
        <dsp:cNvPr id="0" name=""/>
        <dsp:cNvSpPr/>
      </dsp:nvSpPr>
      <dsp:spPr>
        <a:xfrm>
          <a:off x="1620036" y="505131"/>
          <a:ext cx="5751527" cy="5751527"/>
        </a:xfrm>
        <a:custGeom>
          <a:avLst/>
          <a:gdLst/>
          <a:ahLst/>
          <a:cxnLst/>
          <a:rect l="0" t="0" r="0" b="0"/>
          <a:pathLst>
            <a:path>
              <a:moveTo>
                <a:pt x="736887" y="4798060"/>
              </a:moveTo>
              <a:arcTo wR="2875763" hR="2875763" stAng="8283159" swAng="835502"/>
            </a:path>
          </a:pathLst>
        </a:custGeom>
        <a:noFill/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3EC87DB-E722-4412-A81B-CE7055A12D14}">
      <dsp:nvSpPr>
        <dsp:cNvPr id="0" name=""/>
        <dsp:cNvSpPr/>
      </dsp:nvSpPr>
      <dsp:spPr>
        <a:xfrm>
          <a:off x="917227" y="3517120"/>
          <a:ext cx="1549821" cy="1007384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tx1">
              <a:lumMod val="65000"/>
              <a:lumOff val="3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b="1" kern="1200" dirty="0" smtClean="0">
              <a:solidFill>
                <a:schemeClr val="tx1">
                  <a:lumMod val="95000"/>
                  <a:lumOff val="5000"/>
                </a:schemeClr>
              </a:solidFill>
              <a:latin typeface="+mn-lt"/>
            </a:rPr>
            <a:t>VI. Use corrective strategies</a:t>
          </a:r>
          <a:endParaRPr lang="en-US" sz="1300" b="1" kern="1200" dirty="0">
            <a:solidFill>
              <a:schemeClr val="tx1">
                <a:lumMod val="95000"/>
                <a:lumOff val="5000"/>
              </a:schemeClr>
            </a:solidFill>
            <a:latin typeface="+mn-lt"/>
          </a:endParaRPr>
        </a:p>
      </dsp:txBody>
      <dsp:txXfrm>
        <a:off x="966403" y="3566296"/>
        <a:ext cx="1451469" cy="909032"/>
      </dsp:txXfrm>
    </dsp:sp>
    <dsp:sp modelId="{C7695A2A-2528-4C22-9B77-6E35DDA444CA}">
      <dsp:nvSpPr>
        <dsp:cNvPr id="0" name=""/>
        <dsp:cNvSpPr/>
      </dsp:nvSpPr>
      <dsp:spPr>
        <a:xfrm>
          <a:off x="1620036" y="505131"/>
          <a:ext cx="5751527" cy="5751527"/>
        </a:xfrm>
        <a:custGeom>
          <a:avLst/>
          <a:gdLst/>
          <a:ahLst/>
          <a:cxnLst/>
          <a:rect l="0" t="0" r="0" b="0"/>
          <a:pathLst>
            <a:path>
              <a:moveTo>
                <a:pt x="4184" y="2720679"/>
              </a:moveTo>
              <a:arcTo wR="2875763" hR="2875763" stAng="10985481" swAng="1064361"/>
            </a:path>
          </a:pathLst>
        </a:custGeom>
        <a:noFill/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A50C9EC-D402-49D1-B8F1-FD9E70CB0571}">
      <dsp:nvSpPr>
        <dsp:cNvPr id="0" name=""/>
        <dsp:cNvSpPr/>
      </dsp:nvSpPr>
      <dsp:spPr>
        <a:xfrm>
          <a:off x="1472526" y="1084193"/>
          <a:ext cx="1549821" cy="1007384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tx1">
              <a:lumMod val="65000"/>
              <a:lumOff val="3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b="1" kern="1200" dirty="0" smtClean="0">
              <a:solidFill>
                <a:schemeClr val="tx1">
                  <a:lumMod val="95000"/>
                  <a:lumOff val="5000"/>
                </a:schemeClr>
              </a:solidFill>
              <a:latin typeface="+mn-lt"/>
            </a:rPr>
            <a:t>VII. Implement a bullying or SEL curriculum</a:t>
          </a:r>
          <a:endParaRPr lang="en-US" sz="1300" b="1" kern="1200" dirty="0">
            <a:solidFill>
              <a:schemeClr val="tx1">
                <a:lumMod val="95000"/>
                <a:lumOff val="5000"/>
              </a:schemeClr>
            </a:solidFill>
            <a:latin typeface="+mn-lt"/>
          </a:endParaRPr>
        </a:p>
      </dsp:txBody>
      <dsp:txXfrm>
        <a:off x="1521702" y="1133369"/>
        <a:ext cx="1451469" cy="909032"/>
      </dsp:txXfrm>
    </dsp:sp>
    <dsp:sp modelId="{981F2361-81F6-467B-B058-61120C8BB02F}">
      <dsp:nvSpPr>
        <dsp:cNvPr id="0" name=""/>
        <dsp:cNvSpPr/>
      </dsp:nvSpPr>
      <dsp:spPr>
        <a:xfrm>
          <a:off x="1620036" y="505131"/>
          <a:ext cx="5751527" cy="5751527"/>
        </a:xfrm>
        <a:custGeom>
          <a:avLst/>
          <a:gdLst/>
          <a:ahLst/>
          <a:cxnLst/>
          <a:rect l="0" t="0" r="0" b="0"/>
          <a:pathLst>
            <a:path>
              <a:moveTo>
                <a:pt x="1320015" y="457155"/>
              </a:moveTo>
              <a:arcTo wR="2875763" hR="2875763" stAng="14234952" swAng="772187"/>
            </a:path>
          </a:pathLst>
        </a:custGeom>
        <a:noFill/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FFDFA97-D795-4BB5-A47A-708FCB501124}">
      <dsp:nvSpPr>
        <dsp:cNvPr id="0" name=""/>
        <dsp:cNvSpPr/>
      </dsp:nvSpPr>
      <dsp:spPr>
        <a:xfrm>
          <a:off x="0" y="357000"/>
          <a:ext cx="8686800" cy="378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lumMod val="7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BA1279E-96A3-4B8E-B7BD-162A6E516E5E}">
      <dsp:nvSpPr>
        <dsp:cNvPr id="0" name=""/>
        <dsp:cNvSpPr/>
      </dsp:nvSpPr>
      <dsp:spPr>
        <a:xfrm>
          <a:off x="434340" y="135599"/>
          <a:ext cx="6080760" cy="4428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lumMod val="7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9838" tIns="0" rIns="229838" bIns="0" numCol="1" spcCol="1270" anchor="ctr" anchorCtr="0">
          <a:noAutofit/>
        </a:bodyPr>
        <a:lstStyle/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b="0" kern="1200" dirty="0" smtClean="0"/>
            <a:t>Spend time with and get to know </a:t>
          </a:r>
          <a:r>
            <a:rPr lang="en-US" sz="1500" b="0" u="sng" kern="1200" dirty="0" smtClean="0"/>
            <a:t>every</a:t>
          </a:r>
          <a:r>
            <a:rPr lang="en-US" sz="1500" b="0" kern="1200" dirty="0" smtClean="0"/>
            <a:t> student</a:t>
          </a:r>
          <a:endParaRPr lang="en-US" sz="1500" b="0" kern="1200" dirty="0"/>
        </a:p>
      </dsp:txBody>
      <dsp:txXfrm>
        <a:off x="455956" y="157215"/>
        <a:ext cx="6037528" cy="399568"/>
      </dsp:txXfrm>
    </dsp:sp>
    <dsp:sp modelId="{58E69461-DD78-42C3-81EB-94DB2C601754}">
      <dsp:nvSpPr>
        <dsp:cNvPr id="0" name=""/>
        <dsp:cNvSpPr/>
      </dsp:nvSpPr>
      <dsp:spPr>
        <a:xfrm>
          <a:off x="0" y="1037400"/>
          <a:ext cx="8686800" cy="378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lumMod val="7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8EF6BA0-7310-4F5D-96D8-4E4042C7179C}">
      <dsp:nvSpPr>
        <dsp:cNvPr id="0" name=""/>
        <dsp:cNvSpPr/>
      </dsp:nvSpPr>
      <dsp:spPr>
        <a:xfrm>
          <a:off x="434340" y="816000"/>
          <a:ext cx="6080760" cy="4428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lumMod val="7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9838" tIns="0" rIns="229838" bIns="0" numCol="1" spcCol="1270" anchor="ctr" anchorCtr="0">
          <a:noAutofit/>
        </a:bodyPr>
        <a:lstStyle/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b="0" kern="1200" dirty="0" smtClean="0"/>
            <a:t>Greet students when they come into school every day</a:t>
          </a:r>
          <a:endParaRPr lang="en-US" sz="1500" b="0" kern="1200" dirty="0"/>
        </a:p>
      </dsp:txBody>
      <dsp:txXfrm>
        <a:off x="455956" y="837616"/>
        <a:ext cx="6037528" cy="399568"/>
      </dsp:txXfrm>
    </dsp:sp>
    <dsp:sp modelId="{F0380E99-0EE2-4DC7-A94E-251D7228A030}">
      <dsp:nvSpPr>
        <dsp:cNvPr id="0" name=""/>
        <dsp:cNvSpPr/>
      </dsp:nvSpPr>
      <dsp:spPr>
        <a:xfrm>
          <a:off x="0" y="1717800"/>
          <a:ext cx="8686800" cy="378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lumMod val="7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DD9D020-EF2C-41D5-83BB-AAEB678F5980}">
      <dsp:nvSpPr>
        <dsp:cNvPr id="0" name=""/>
        <dsp:cNvSpPr/>
      </dsp:nvSpPr>
      <dsp:spPr>
        <a:xfrm>
          <a:off x="434340" y="1496400"/>
          <a:ext cx="6080760" cy="4428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lumMod val="7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9838" tIns="0" rIns="229838" bIns="0" numCol="1" spcCol="1270" anchor="ctr" anchorCtr="0">
          <a:noAutofit/>
        </a:bodyPr>
        <a:lstStyle/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b="0" kern="1200" dirty="0" smtClean="0"/>
            <a:t>Notice when  students are having difficulties and listen</a:t>
          </a:r>
          <a:endParaRPr lang="en-US" sz="1500" b="0" kern="1200" dirty="0"/>
        </a:p>
      </dsp:txBody>
      <dsp:txXfrm>
        <a:off x="455956" y="1518016"/>
        <a:ext cx="6037528" cy="399568"/>
      </dsp:txXfrm>
    </dsp:sp>
    <dsp:sp modelId="{960160BD-8ED9-47ED-B870-567336CCB0E2}">
      <dsp:nvSpPr>
        <dsp:cNvPr id="0" name=""/>
        <dsp:cNvSpPr/>
      </dsp:nvSpPr>
      <dsp:spPr>
        <a:xfrm>
          <a:off x="0" y="2398200"/>
          <a:ext cx="8686800" cy="378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lumMod val="7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F052360-B614-4D42-9615-27CB722B6934}">
      <dsp:nvSpPr>
        <dsp:cNvPr id="0" name=""/>
        <dsp:cNvSpPr/>
      </dsp:nvSpPr>
      <dsp:spPr>
        <a:xfrm>
          <a:off x="434340" y="2176800"/>
          <a:ext cx="6080760" cy="4428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lumMod val="7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9838" tIns="0" rIns="229838" bIns="0" numCol="1" spcCol="1270" anchor="ctr" anchorCtr="0">
          <a:noAutofit/>
        </a:bodyPr>
        <a:lstStyle/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b="0" kern="1200" dirty="0" smtClean="0"/>
            <a:t>Treat students equally and do not indicate favorites</a:t>
          </a:r>
          <a:endParaRPr lang="en-US" sz="1500" b="0" kern="1200" dirty="0"/>
        </a:p>
      </dsp:txBody>
      <dsp:txXfrm>
        <a:off x="455956" y="2198416"/>
        <a:ext cx="6037528" cy="399568"/>
      </dsp:txXfrm>
    </dsp:sp>
    <dsp:sp modelId="{575002AD-2370-4CAA-A850-11B8D4B8B3E5}">
      <dsp:nvSpPr>
        <dsp:cNvPr id="0" name=""/>
        <dsp:cNvSpPr/>
      </dsp:nvSpPr>
      <dsp:spPr>
        <a:xfrm>
          <a:off x="0" y="3078600"/>
          <a:ext cx="8686800" cy="378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lumMod val="7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D8C584A-8244-4345-9705-10FC31280420}">
      <dsp:nvSpPr>
        <dsp:cNvPr id="0" name=""/>
        <dsp:cNvSpPr/>
      </dsp:nvSpPr>
      <dsp:spPr>
        <a:xfrm>
          <a:off x="434340" y="2857200"/>
          <a:ext cx="6080760" cy="4428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lumMod val="7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9838" tIns="0" rIns="229838" bIns="0" numCol="1" spcCol="1270" anchor="ctr" anchorCtr="0">
          <a:noAutofit/>
        </a:bodyPr>
        <a:lstStyle/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b="0" kern="1200" dirty="0" smtClean="0"/>
            <a:t>Allow your students to get to know you better</a:t>
          </a:r>
          <a:endParaRPr lang="en-US" sz="1500" b="0" kern="1200" dirty="0"/>
        </a:p>
      </dsp:txBody>
      <dsp:txXfrm>
        <a:off x="455956" y="2878816"/>
        <a:ext cx="6037528" cy="399568"/>
      </dsp:txXfrm>
    </dsp:sp>
    <dsp:sp modelId="{F7BE3123-6726-4368-88B2-1B0450CB40FF}">
      <dsp:nvSpPr>
        <dsp:cNvPr id="0" name=""/>
        <dsp:cNvSpPr/>
      </dsp:nvSpPr>
      <dsp:spPr>
        <a:xfrm>
          <a:off x="0" y="3759000"/>
          <a:ext cx="8686800" cy="378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lumMod val="7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5C1CCBB-905D-45F1-B803-2B075E748853}">
      <dsp:nvSpPr>
        <dsp:cNvPr id="0" name=""/>
        <dsp:cNvSpPr/>
      </dsp:nvSpPr>
      <dsp:spPr>
        <a:xfrm>
          <a:off x="434340" y="3537600"/>
          <a:ext cx="6080760" cy="4428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lumMod val="7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9838" tIns="0" rIns="229838" bIns="0" numCol="1" spcCol="1270" anchor="ctr" anchorCtr="0">
          <a:noAutofit/>
        </a:bodyPr>
        <a:lstStyle/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b="0" kern="1200" dirty="0" smtClean="0"/>
            <a:t>Have fun and use humor, when appropriate</a:t>
          </a:r>
          <a:endParaRPr lang="en-US" sz="1500" b="0" kern="1200" dirty="0"/>
        </a:p>
      </dsp:txBody>
      <dsp:txXfrm>
        <a:off x="455956" y="3559216"/>
        <a:ext cx="6037528" cy="399568"/>
      </dsp:txXfrm>
    </dsp:sp>
    <dsp:sp modelId="{9EEE141D-9CFA-419E-9DB6-1B26FCD34AF0}">
      <dsp:nvSpPr>
        <dsp:cNvPr id="0" name=""/>
        <dsp:cNvSpPr/>
      </dsp:nvSpPr>
      <dsp:spPr>
        <a:xfrm>
          <a:off x="0" y="4439400"/>
          <a:ext cx="8686800" cy="378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lumMod val="7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8F508D0-0279-49CB-B92F-35196DC1EE9D}">
      <dsp:nvSpPr>
        <dsp:cNvPr id="0" name=""/>
        <dsp:cNvSpPr/>
      </dsp:nvSpPr>
      <dsp:spPr>
        <a:xfrm>
          <a:off x="434340" y="4218000"/>
          <a:ext cx="6080760" cy="4428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lumMod val="7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9838" tIns="0" rIns="229838" bIns="0" numCol="1" spcCol="1270" anchor="ctr" anchorCtr="0">
          <a:noAutofit/>
        </a:bodyPr>
        <a:lstStyle/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b="0" kern="1200" dirty="0" smtClean="0"/>
            <a:t>Attend sports/extracurricular activities</a:t>
          </a:r>
          <a:endParaRPr lang="en-US" sz="1500" b="0" kern="1200" dirty="0"/>
        </a:p>
      </dsp:txBody>
      <dsp:txXfrm>
        <a:off x="455956" y="4239616"/>
        <a:ext cx="6037528" cy="39956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enn3">
  <dgm:title val=""/>
  <dgm:desc val=""/>
  <dgm:catLst>
    <dgm:cat type="relationship" pri="2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>
          <dgm:param type="fallback" val="2D"/>
        </dgm:alg>
      </dgm:if>
      <dgm:else name="Name3">
        <dgm:alg type="lin">
          <dgm:param type="fallback" val="2D"/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refType="w" refFor="ch" refPtType="node"/>
      <dgm:constr type="w" for="ch" forName="space" refType="w" refFor="ch" refPtType="node" fact="-0.2"/>
      <dgm:constr type="primFontSz" for="ch" ptType="node" op="equ" val="65"/>
    </dgm:constrLst>
    <dgm:ruleLst/>
    <dgm:forEach name="Name4" axis="ch" ptType="node">
      <dgm:layoutNode name="Name5" styleLbl="vennNode1">
        <dgm:varLst>
          <dgm:bulletEnabled val="1"/>
        </dgm:varLst>
        <dgm:alg type="tx">
          <dgm:param type="txAnchorVertCh" val="mid"/>
          <dgm:param type="txAnchorHorzCh" val="ctr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tMarg" refType="primFontSz" fact="0.1"/>
          <dgm:constr type="bMarg" refType="primFontSz" fact="0.1"/>
          <dgm:constr type="lMarg" refType="w" fact="0.156"/>
          <dgm:constr type="rMarg" refType="w" fact="0.156"/>
        </dgm:constrLst>
        <dgm:ruleLst>
          <dgm:rule type="primFontSz" val="5" fact="NaN" max="NaN"/>
        </dgm:ruleLst>
      </dgm:layoutNode>
      <dgm:forEach name="Name6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cycle5">
  <dgm:title val=""/>
  <dgm:desc val=""/>
  <dgm:catLst>
    <dgm:cat type="cycle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fact="-1"/>
          <dgm:constr type="diam" for="ch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2"/>
                <dgm:constr type="endPad" refType="connDist" fact="0.2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US" smtClean="0"/>
              <a:t>DE-PBS/SCSS: Bullying Victimization Module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48C388E-C3D9-4CE7-8A99-5DFBADCD11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7163053"/>
      </p:ext>
    </p:extLst>
  </p:cSld>
  <p:clrMap bg1="lt1" tx1="dk1" bg2="lt2" tx2="dk2" accent1="accent1" accent2="accent2" accent3="accent3" accent4="accent4" accent5="accent5" accent6="accent6" hlink="hlink" folHlink="folHlink"/>
  <p:hf hd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US" smtClean="0"/>
              <a:t>DE-PBS/SCSS: Bullying Victimization Module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8B1D827-497C-4139-9E38-8C8E829B30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5788670"/>
      </p:ext>
    </p:extLst>
  </p:cSld>
  <p:clrMap bg1="lt1" tx1="dk1" bg2="lt2" tx2="dk2" accent1="accent1" accent2="accent2" accent3="accent3" accent4="accent4" accent5="accent5" accent6="accent6" hlink="hlink" folHlink="folHlink"/>
  <p:hf hdr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B1D827-497C-4139-9E38-8C8E829B302B}" type="slidenum">
              <a:rPr lang="en-US" smtClean="0"/>
              <a:t>1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DE-PBS/SCSS: Bullying Victimization Module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978261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B1D827-497C-4139-9E38-8C8E829B302B}" type="slidenum">
              <a:rPr lang="en-US" smtClean="0"/>
              <a:t>10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DE-PBS/SCSS: Bullying Victimization Module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305057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u="sn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B1D827-497C-4139-9E38-8C8E829B302B}" type="slidenum">
              <a:rPr lang="en-US" smtClean="0"/>
              <a:t>11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DE-PBS/SCSS: Bullying Victimization Module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321763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u="sn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B1D827-497C-4139-9E38-8C8E829B302B}" type="slidenum">
              <a:rPr lang="en-US" smtClean="0"/>
              <a:t>12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DE-PBS/SCSS: Bullying Victimization Module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606423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u="sn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B1D827-497C-4139-9E38-8C8E829B302B}" type="slidenum">
              <a:rPr lang="en-US" smtClean="0"/>
              <a:t>13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DE-PBS/SCSS: Bullying Victimization Module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376466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B1D827-497C-4139-9E38-8C8E829B302B}" type="slidenum">
              <a:rPr lang="en-US" smtClean="0"/>
              <a:t>14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DE-PBS/SCSS: Bullying Victimization Module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646574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endParaRPr lang="en-US" sz="11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B1D827-497C-4139-9E38-8C8E829B302B}" type="slidenum">
              <a:rPr lang="en-US" smtClean="0"/>
              <a:t>15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DE-PBS/SCSS: Bullying Victimization Module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35304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B1D827-497C-4139-9E38-8C8E829B302B}" type="slidenum">
              <a:rPr lang="en-US" smtClean="0"/>
              <a:t>16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DE-PBS/SCSS: Bullying Victimization Module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667196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B1D827-497C-4139-9E38-8C8E829B302B}" type="slidenum">
              <a:rPr lang="en-US" smtClean="0"/>
              <a:t>17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DE-PBS/SCSS: Bullying Victimization Module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108863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B1D827-497C-4139-9E38-8C8E829B302B}" type="slidenum">
              <a:rPr lang="en-US" smtClean="0"/>
              <a:t>18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DE-PBS/SCSS: Bullying Victimization Module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837794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B1D827-497C-4139-9E38-8C8E829B302B}" type="slidenum">
              <a:rPr lang="en-US" smtClean="0"/>
              <a:t>19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DE-PBS/SCSS: Bullying Victimization Module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68283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0" baseline="0" dirty="0" smtClean="0">
              <a:solidFill>
                <a:srgbClr val="C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71C614-6C2E-4F94-A13D-B6AC9ABA79B7}" type="slidenum">
              <a:rPr lang="en-US" smtClean="0"/>
              <a:t>2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DE-PBS/SCSS: Bullying Victimization Module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84391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B1D827-497C-4139-9E38-8C8E829B302B}" type="slidenum">
              <a:rPr lang="en-US" smtClean="0"/>
              <a:t>20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DE-PBS/SCSS: Bullying Victimization Module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720845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u="non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B1D827-497C-4139-9E38-8C8E829B302B}" type="slidenum">
              <a:rPr lang="en-US" smtClean="0"/>
              <a:t>21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DE-PBS/SCSS: Bullying Victimization Module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468106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u="sn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B1D827-497C-4139-9E38-8C8E829B302B}" type="slidenum">
              <a:rPr lang="en-US" smtClean="0"/>
              <a:t>22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DE-PBS/SCSS: Bullying Victimization Module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7796813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B1D827-497C-4139-9E38-8C8E829B302B}" type="slidenum">
              <a:rPr lang="en-US" smtClean="0"/>
              <a:t>23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DE-PBS/SCSS: Bullying Victimization Module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0328103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B1D827-497C-4139-9E38-8C8E829B302B}" type="slidenum">
              <a:rPr lang="en-US" smtClean="0"/>
              <a:t>24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DE-PBS/SCSS: Bullying Victimization Module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480701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B1D827-497C-4139-9E38-8C8E829B302B}" type="slidenum">
              <a:rPr lang="en-US" smtClean="0"/>
              <a:t>25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DE-PBS/SCSS: Bullying Victimization Module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5887085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B1D827-497C-4139-9E38-8C8E829B302B}" type="slidenum">
              <a:rPr lang="en-US" smtClean="0"/>
              <a:t>26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DE-PBS/SCSS: Bullying Victimization Module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4366605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B1D827-497C-4139-9E38-8C8E829B302B}" type="slidenum">
              <a:rPr lang="en-US" smtClean="0"/>
              <a:t>27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DE-PBS/SCSS: Bullying Victimization Module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5040019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B1D827-497C-4139-9E38-8C8E829B302B}" type="slidenum">
              <a:rPr lang="en-US" smtClean="0"/>
              <a:t>28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DE-PBS/SCSS: Bullying Victimization Module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3408722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u="sn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B1D827-497C-4139-9E38-8C8E829B302B}" type="slidenum">
              <a:rPr lang="en-US" smtClean="0"/>
              <a:t>29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DE-PBS/SCSS: Bullying Victimization Module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565904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B1D827-497C-4139-9E38-8C8E829B302B}" type="slidenum">
              <a:rPr lang="en-US" smtClean="0"/>
              <a:t>3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DE-PBS/SCSS: Bullying Victimization Module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453917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B1D827-497C-4139-9E38-8C8E829B302B}" type="slidenum">
              <a:rPr lang="en-US" smtClean="0"/>
              <a:t>30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DE-PBS/SCSS: Bullying Victimization Module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7359273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B1D827-497C-4139-9E38-8C8E829B302B}" type="slidenum">
              <a:rPr lang="en-US" smtClean="0"/>
              <a:t>31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DE-PBS/SCSS: Bullying Victimization Module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9573509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B1D827-497C-4139-9E38-8C8E829B302B}" type="slidenum">
              <a:rPr lang="en-US" smtClean="0"/>
              <a:t>32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DE-PBS/SCSS: Bullying Victimization Module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438696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B1D827-497C-4139-9E38-8C8E829B302B}" type="slidenum">
              <a:rPr lang="en-US" smtClean="0"/>
              <a:t>33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DE-PBS/SCSS: Bullying Victimization Module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8830605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B4D319-03A2-4408-9BB6-8CE63F4C2E2D}" type="slidenum">
              <a:rPr lang="en-US" smtClean="0">
                <a:solidFill>
                  <a:prstClr val="black"/>
                </a:solidFill>
              </a:rPr>
              <a:pPr/>
              <a:t>34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DE-PBS/SCSS: Bullying Victimization Module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5727522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B4D319-03A2-4408-9BB6-8CE63F4C2E2D}" type="slidenum">
              <a:rPr lang="en-US" smtClean="0"/>
              <a:t>35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DE-PBS/SCSS: Bullying Victimization Module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250431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DE-PBS/SCSS: Bullying Victimization Module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B1D827-497C-4139-9E38-8C8E829B302B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305860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B1D827-497C-4139-9E38-8C8E829B302B}" type="slidenum">
              <a:rPr lang="en-US" smtClean="0"/>
              <a:t>4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DE-PBS/SCSS: Bullying Victimization Module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792621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u="non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B1D827-497C-4139-9E38-8C8E829B302B}" type="slidenum">
              <a:rPr lang="en-US" smtClean="0"/>
              <a:t>5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DE-PBS/SCSS: Bullying Victimization Module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476855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B1D827-497C-4139-9E38-8C8E829B302B}" type="slidenum">
              <a:rPr lang="en-US" smtClean="0"/>
              <a:t>6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DE-PBS/SCSS: Bullying Victimization Module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256161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u="sn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B1D827-497C-4139-9E38-8C8E829B302B}" type="slidenum">
              <a:rPr lang="en-US" smtClean="0"/>
              <a:t>7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DE-PBS/SCSS: Bullying Victimization Module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009534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endParaRPr lang="en-US" i="0" dirty="0" smtClean="0">
              <a:effectLst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B1D827-497C-4139-9E38-8C8E829B302B}" type="slidenum">
              <a:rPr lang="en-US" smtClean="0"/>
              <a:t>8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DE-PBS/SCSS: Bullying Victimization Module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094332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B1D827-497C-4139-9E38-8C8E829B302B}" type="slidenum">
              <a:rPr lang="en-US" smtClean="0"/>
              <a:t>9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DE-PBS/SCSS: Bullying Victimization Module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33012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DE-PBS/SCSS: Bullying Victimization Module</a:t>
            </a:r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345440" y="2942602"/>
            <a:ext cx="7147931" cy="24638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572652" y="2944634"/>
            <a:ext cx="1190348" cy="2459736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7712714" y="3136658"/>
            <a:ext cx="910224" cy="2075688"/>
          </a:xfrm>
          <a:prstGeom prst="rect">
            <a:avLst/>
          </a:prstGeom>
          <a:solidFill>
            <a:schemeClr val="accent3">
              <a:alpha val="70000"/>
            </a:schemeClr>
          </a:solidFill>
          <a:ln w="635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445483" y="3055621"/>
            <a:ext cx="6947845" cy="2245359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786826" y="4625268"/>
            <a:ext cx="762000" cy="457200"/>
          </a:xfrm>
        </p:spPr>
        <p:txBody>
          <a:bodyPr/>
          <a:lstStyle>
            <a:lvl1pPr algn="ctr">
              <a:defRPr sz="28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EC6BE138-A079-4956-9835-E6841A4D699F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541822" y="4559276"/>
            <a:ext cx="6755166" cy="664367"/>
          </a:xfrm>
          <a:prstGeom prst="rect">
            <a:avLst/>
          </a:prstGeom>
          <a:solidFill>
            <a:schemeClr val="accent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538971" y="3139440"/>
            <a:ext cx="6760868" cy="2077720"/>
          </a:xfrm>
          <a:prstGeom prst="rect">
            <a:avLst/>
          </a:prstGeom>
          <a:noFill/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42805" y="4648200"/>
            <a:ext cx="6553200" cy="457200"/>
          </a:xfrm>
        </p:spPr>
        <p:txBody>
          <a:bodyPr>
            <a:normAutofit/>
          </a:bodyPr>
          <a:lstStyle>
            <a:lvl1pPr marL="0" indent="0" algn="ctr">
              <a:buNone/>
              <a:defRPr sz="1800" cap="all" spc="300" baseline="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4705" y="3227033"/>
            <a:ext cx="6629400" cy="1219201"/>
          </a:xfrm>
        </p:spPr>
        <p:txBody>
          <a:bodyPr anchor="b" anchorCtr="0">
            <a:noAutofit/>
          </a:bodyPr>
          <a:lstStyle>
            <a:lvl1pPr>
              <a:defRPr sz="40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DE-PBS/SCSS: Bullying Victimization Module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6BE138-A079-4956-9835-E6841A4D699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6861702" y="228600"/>
            <a:ext cx="1859280" cy="6122634"/>
          </a:xfrm>
          <a:prstGeom prst="rect">
            <a:avLst/>
          </a:prstGeom>
          <a:solidFill>
            <a:srgbClr val="FFFFFF">
              <a:alpha val="85000"/>
            </a:srgb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955225" y="351409"/>
            <a:ext cx="1672235" cy="5877017"/>
          </a:xfrm>
          <a:prstGeom prst="rect">
            <a:avLst/>
          </a:prstGeom>
          <a:solidFill>
            <a:srgbClr val="FFFFFF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48577" y="395427"/>
            <a:ext cx="1485531" cy="578898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80999"/>
            <a:ext cx="6172200" cy="579120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DE-PBS/SCSS: Bullying Victimization Module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6BE138-A079-4956-9835-E6841A4D699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DE-PBS/SCSS: Bullying Victimization Module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6BE138-A079-4956-9835-E6841A4D699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451976" y="2946400"/>
            <a:ext cx="8265160" cy="24638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567656" y="3048000"/>
            <a:ext cx="8033800" cy="2245359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DE-PBS/SCSS: Bullying Victimization Module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6BE138-A079-4956-9835-E6841A4D699F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6" y="3200399"/>
            <a:ext cx="7696200" cy="1295401"/>
          </a:xfrm>
        </p:spPr>
        <p:txBody>
          <a:bodyPr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lang="en-US" sz="4000" kern="1200" cap="all" baseline="0" dirty="0">
                <a:solidFill>
                  <a:schemeClr val="accent1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675496" y="4541520"/>
            <a:ext cx="7818120" cy="664367"/>
          </a:xfrm>
          <a:prstGeom prst="rect">
            <a:avLst/>
          </a:prstGeom>
          <a:solidFill>
            <a:schemeClr val="accent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6456" y="4607510"/>
            <a:ext cx="7696200" cy="523783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 cap="all" spc="250" baseline="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Rectangle 13"/>
          <p:cNvSpPr/>
          <p:nvPr/>
        </p:nvSpPr>
        <p:spPr>
          <a:xfrm>
            <a:off x="675757" y="3124200"/>
            <a:ext cx="7817599" cy="2077720"/>
          </a:xfrm>
          <a:prstGeom prst="rect">
            <a:avLst/>
          </a:prstGeom>
          <a:noFill/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26128" y="1719071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19071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DE-PBS/SCSS: Bullying Victimization Module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6BE138-A079-4956-9835-E6841A4D699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26128" y="1722438"/>
            <a:ext cx="4040188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6128" y="2438400"/>
            <a:ext cx="4040188" cy="368776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722438"/>
            <a:ext cx="4041775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38400"/>
            <a:ext cx="4041775" cy="368776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DE-PBS/SCSS: Bullying Victimization Module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6BE138-A079-4956-9835-E6841A4D699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DE-PBS/SCSS: Bullying Victimization Module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6BE138-A079-4956-9835-E6841A4D699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1" name="Rounded Rectangle 10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DE-PBS/SCSS: Bullying Victimization Module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6BE138-A079-4956-9835-E6841A4D699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2" name="Rounded Rectangle 11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6200" y="685800"/>
            <a:ext cx="4572000" cy="525780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DE-PBS/SCSS: Bullying Victimization Module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6BE138-A079-4956-9835-E6841A4D699F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560034" y="1505712"/>
            <a:ext cx="2716566" cy="3523488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676690" y="1642472"/>
            <a:ext cx="2483254" cy="3234328"/>
          </a:xfrm>
          <a:prstGeom prst="rect">
            <a:avLst/>
          </a:prstGeom>
          <a:solidFill>
            <a:srgbClr val="FFFFFF"/>
          </a:solidFill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9000" y="2971800"/>
            <a:ext cx="2298634" cy="1752600"/>
          </a:xfrm>
        </p:spPr>
        <p:txBody>
          <a:bodyPr/>
          <a:lstStyle>
            <a:lvl1pPr marL="0" indent="0">
              <a:spcBef>
                <a:spcPts val="400"/>
              </a:spcBef>
              <a:buNone/>
              <a:defRPr sz="140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9000" y="1734312"/>
            <a:ext cx="2298634" cy="1191620"/>
          </a:xfrm>
        </p:spPr>
        <p:txBody>
          <a:bodyPr anchor="b">
            <a:normAutofit/>
          </a:bodyPr>
          <a:lstStyle>
            <a:lvl1pPr algn="l">
              <a:defRPr sz="2000" b="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9" name="Rounded Rectangle 8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85800" y="621437"/>
            <a:ext cx="7772400" cy="4331564"/>
          </a:xfrm>
          <a:solidFill>
            <a:schemeClr val="bg2"/>
          </a:solidFill>
          <a:ln>
            <a:noFill/>
          </a:ln>
          <a:effectLst>
            <a:softEdge rad="12700"/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6BE138-A079-4956-9835-E6841A4D699F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685800" y="4953000"/>
            <a:ext cx="7772400" cy="13716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61999" y="5029200"/>
            <a:ext cx="7600765" cy="1202924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DE-PBS/SCSS: Bullying Victimization Module</a:t>
            </a:r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914400" y="5638800"/>
            <a:ext cx="7328514" cy="451696"/>
          </a:xfrm>
          <a:prstGeom prst="rect">
            <a:avLst/>
          </a:prstGeom>
          <a:solidFill>
            <a:schemeClr val="accent1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605589" y="5074920"/>
            <a:ext cx="7946136" cy="1097280"/>
          </a:xfrm>
          <a:prstGeom prst="rect">
            <a:avLst/>
          </a:prstGeom>
          <a:noFill/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56289" y="5656556"/>
            <a:ext cx="7244736" cy="401715"/>
          </a:xfrm>
        </p:spPr>
        <p:txBody>
          <a:bodyPr anchor="ctr">
            <a:normAutofit/>
          </a:bodyPr>
          <a:lstStyle>
            <a:lvl1pPr marL="0" indent="0" algn="ctr">
              <a:buNone/>
              <a:defRPr sz="1500" cap="all" spc="250" baseline="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105400"/>
            <a:ext cx="7328514" cy="523043"/>
          </a:xfrm>
        </p:spPr>
        <p:txBody>
          <a:bodyPr anchor="ctr" anchorCtr="0"/>
          <a:lstStyle>
            <a:lvl1pPr algn="ctr">
              <a:defRPr sz="2000" b="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7" name="Rounded Rectangle 6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52600"/>
            <a:ext cx="8229600" cy="4373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DE-PBS/SCSS: Bullying Victimization Module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EC6BE138-A079-4956-9835-E6841A4D699F}" type="slidenum">
              <a:rPr lang="en-US" smtClean="0"/>
              <a:t>‹#›</a:t>
            </a:fld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274320" y="278166"/>
            <a:ext cx="8595360" cy="132588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72863" y="372862"/>
            <a:ext cx="8380520" cy="1118587"/>
          </a:xfrm>
          <a:prstGeom prst="rect">
            <a:avLst/>
          </a:prstGeom>
          <a:solidFill>
            <a:srgbClr val="FFFFFF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3500" kern="1200" cap="all" baseline="0">
          <a:solidFill>
            <a:schemeClr val="accent1">
              <a:lumMod val="75000"/>
            </a:schemeClr>
          </a:solidFill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 smtClean="0"/>
              <a:t>Research and recommended interventions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Bullying victimization</a:t>
            </a:r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453584"/>
            <a:ext cx="2514600" cy="2145177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457200" y="5505271"/>
            <a:ext cx="8305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+mj-lt"/>
              </a:rPr>
              <a:t>Lead authors: Dr. George Bear, Dr. Lindsey Mantz, and Angela Harris</a:t>
            </a:r>
          </a:p>
          <a:p>
            <a:r>
              <a:rPr lang="en-US" dirty="0" smtClean="0">
                <a:latin typeface="+mj-lt"/>
              </a:rPr>
              <a:t>University of Delaware</a:t>
            </a:r>
          </a:p>
          <a:p>
            <a:pPr algn="r"/>
            <a:r>
              <a:rPr lang="en-US" dirty="0" smtClean="0">
                <a:latin typeface="+mj-lt"/>
              </a:rPr>
              <a:t>Funding and support from: </a:t>
            </a:r>
          </a:p>
          <a:p>
            <a:pPr algn="r"/>
            <a:r>
              <a:rPr lang="en-US" dirty="0" smtClean="0">
                <a:latin typeface="+mj-lt"/>
              </a:rPr>
              <a:t>DE Positive Behavior Support Project – School Climate &amp; Student Success</a:t>
            </a:r>
          </a:p>
        </p:txBody>
      </p:sp>
    </p:spTree>
    <p:extLst>
      <p:ext uri="{BB962C8B-B14F-4D97-AF65-F5344CB8AC3E}">
        <p14:creationId xmlns:p14="http://schemas.microsoft.com/office/powerpoint/2010/main" val="2440902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Student &amp; Home Characteristics</a:t>
            </a:r>
            <a:br>
              <a:rPr lang="en-US" dirty="0" smtClean="0"/>
            </a:br>
            <a:r>
              <a:rPr lang="en-US" sz="2200" b="1" dirty="0" smtClean="0">
                <a:solidFill>
                  <a:schemeClr val="accent1"/>
                </a:solidFill>
              </a:rPr>
              <a:t>contributing factors</a:t>
            </a:r>
            <a:endParaRPr lang="en-US" b="1" dirty="0">
              <a:solidFill>
                <a:schemeClr val="accent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52600"/>
            <a:ext cx="8229600" cy="4953000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The following characteristics have been shown to be associated with students who experience </a:t>
            </a:r>
            <a:r>
              <a:rPr lang="en-US" b="1" dirty="0"/>
              <a:t>the least bullying</a:t>
            </a:r>
            <a:r>
              <a:rPr lang="en-US" dirty="0"/>
              <a:t>: </a:t>
            </a:r>
            <a:endParaRPr lang="en-US" dirty="0" smtClean="0"/>
          </a:p>
          <a:p>
            <a:r>
              <a:rPr lang="en-US" sz="2200" dirty="0" smtClean="0"/>
              <a:t>General social and emotional competence. This includes:</a:t>
            </a:r>
          </a:p>
          <a:p>
            <a:pPr lvl="2">
              <a:lnSpc>
                <a:spcPct val="150000"/>
              </a:lnSpc>
            </a:pPr>
            <a:r>
              <a:rPr lang="en-US" dirty="0" smtClean="0"/>
              <a:t>Few, if any, behavior problems</a:t>
            </a:r>
            <a:r>
              <a:rPr lang="en-US" baseline="30000" dirty="0" smtClean="0"/>
              <a:t>22,35,36</a:t>
            </a:r>
          </a:p>
          <a:p>
            <a:pPr lvl="2">
              <a:lnSpc>
                <a:spcPct val="150000"/>
              </a:lnSpc>
            </a:pPr>
            <a:r>
              <a:rPr lang="en-US" dirty="0" smtClean="0"/>
              <a:t>Good social skills</a:t>
            </a:r>
            <a:r>
              <a:rPr lang="en-US" baseline="30000" dirty="0" smtClean="0"/>
              <a:t>37</a:t>
            </a:r>
          </a:p>
          <a:p>
            <a:pPr lvl="2">
              <a:lnSpc>
                <a:spcPct val="150000"/>
              </a:lnSpc>
            </a:pPr>
            <a:r>
              <a:rPr lang="en-US" dirty="0" smtClean="0"/>
              <a:t>Ability to regulate one’s emotions</a:t>
            </a:r>
            <a:r>
              <a:rPr lang="en-US" baseline="30000" dirty="0" smtClean="0"/>
              <a:t>37-38</a:t>
            </a:r>
          </a:p>
          <a:p>
            <a:pPr lvl="2">
              <a:lnSpc>
                <a:spcPct val="150000"/>
              </a:lnSpc>
            </a:pPr>
            <a:r>
              <a:rPr lang="en-US" dirty="0" smtClean="0"/>
              <a:t>Experiencing and expressing empathy</a:t>
            </a:r>
            <a:r>
              <a:rPr lang="en-US" baseline="30000" dirty="0" smtClean="0"/>
              <a:t>39</a:t>
            </a:r>
          </a:p>
          <a:p>
            <a:pPr lvl="2">
              <a:lnSpc>
                <a:spcPct val="150000"/>
              </a:lnSpc>
            </a:pPr>
            <a:r>
              <a:rPr lang="en-US" dirty="0" smtClean="0"/>
              <a:t>Viewing oneself favorably</a:t>
            </a:r>
            <a:r>
              <a:rPr lang="en-US" baseline="30000" dirty="0" smtClean="0"/>
              <a:t>15,21,36,38,40-42</a:t>
            </a:r>
          </a:p>
          <a:p>
            <a:pPr lvl="3">
              <a:lnSpc>
                <a:spcPct val="150000"/>
              </a:lnSpc>
            </a:pPr>
            <a:r>
              <a:rPr lang="en-US" dirty="0" smtClean="0"/>
              <a:t>Positive self-perceptions</a:t>
            </a:r>
          </a:p>
          <a:p>
            <a:pPr lvl="3">
              <a:lnSpc>
                <a:spcPct val="150000"/>
              </a:lnSpc>
            </a:pPr>
            <a:r>
              <a:rPr lang="en-US" dirty="0" smtClean="0"/>
              <a:t>High self-esteem</a:t>
            </a:r>
          </a:p>
          <a:p>
            <a:pPr lvl="3">
              <a:lnSpc>
                <a:spcPct val="150000"/>
              </a:lnSpc>
            </a:pPr>
            <a:r>
              <a:rPr lang="en-US" dirty="0" smtClean="0"/>
              <a:t>Absence of internalizing problems</a:t>
            </a:r>
          </a:p>
          <a:p>
            <a:pPr lvl="3">
              <a:lnSpc>
                <a:spcPct val="150000"/>
              </a:lnSpc>
            </a:pPr>
            <a:r>
              <a:rPr lang="en-US" dirty="0" smtClean="0"/>
              <a:t>Overall life satisfaction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4587332"/>
            <a:ext cx="2957512" cy="1968090"/>
          </a:xfrm>
          <a:prstGeom prst="rect">
            <a:avLst/>
          </a:prstGeom>
          <a:noFill/>
          <a:ln w="19050">
            <a:solidFill>
              <a:schemeClr val="accent3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578321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Student &amp; Home </a:t>
            </a:r>
            <a:r>
              <a:rPr lang="en-US" dirty="0"/>
              <a:t>Characteristics</a:t>
            </a:r>
            <a:br>
              <a:rPr lang="en-US" dirty="0"/>
            </a:br>
            <a:r>
              <a:rPr lang="en-US" sz="2200" b="1" dirty="0">
                <a:solidFill>
                  <a:schemeClr val="accent1"/>
                </a:solidFill>
              </a:rPr>
              <a:t>contributing factors</a:t>
            </a:r>
            <a:endParaRPr lang="en-US" dirty="0">
              <a:solidFill>
                <a:schemeClr val="accent1"/>
              </a:solidFill>
            </a:endParaRPr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1368424497"/>
              </p:ext>
            </p:extLst>
          </p:nvPr>
        </p:nvGraphicFramePr>
        <p:xfrm>
          <a:off x="457200" y="1676400"/>
          <a:ext cx="8001000" cy="5029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8469203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Student &amp; Home </a:t>
            </a:r>
            <a:r>
              <a:rPr lang="en-US" dirty="0"/>
              <a:t>Characteristics</a:t>
            </a:r>
            <a:br>
              <a:rPr lang="en-US" dirty="0"/>
            </a:br>
            <a:r>
              <a:rPr lang="en-US" sz="2200" b="1" dirty="0">
                <a:solidFill>
                  <a:schemeClr val="accent1"/>
                </a:solidFill>
              </a:rPr>
              <a:t>contributing factors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52600"/>
            <a:ext cx="8229600" cy="4953000"/>
          </a:xfrm>
        </p:spPr>
        <p:txBody>
          <a:bodyPr numCol="1">
            <a:normAutofit lnSpcReduction="10000"/>
          </a:bodyPr>
          <a:lstStyle/>
          <a:p>
            <a:endParaRPr lang="en-US" sz="200" dirty="0"/>
          </a:p>
          <a:p>
            <a:r>
              <a:rPr lang="en-US" sz="2300" dirty="0" smtClean="0"/>
              <a:t>Although </a:t>
            </a:r>
            <a:r>
              <a:rPr lang="en-US" sz="2300" b="1" dirty="0"/>
              <a:t>not malleable</a:t>
            </a:r>
            <a:r>
              <a:rPr lang="en-US" sz="2300" dirty="0"/>
              <a:t>, </a:t>
            </a:r>
            <a:r>
              <a:rPr lang="en-US" sz="2300" dirty="0" smtClean="0"/>
              <a:t>other characteristics of students place them at increased risk of being bullied:</a:t>
            </a:r>
          </a:p>
          <a:p>
            <a:pPr marL="411480" lvl="1" indent="0">
              <a:buNone/>
            </a:pPr>
            <a:endParaRPr lang="en-US" sz="1200" dirty="0" smtClean="0"/>
          </a:p>
          <a:p>
            <a:pPr lvl="1"/>
            <a:r>
              <a:rPr lang="en-US" sz="1900" dirty="0" smtClean="0"/>
              <a:t>Students with disabilities, especially those with observable behavior problems</a:t>
            </a:r>
            <a:r>
              <a:rPr lang="en-US" sz="1900" baseline="30000" dirty="0" smtClean="0"/>
              <a:t>56-59</a:t>
            </a:r>
          </a:p>
          <a:p>
            <a:pPr lvl="1"/>
            <a:r>
              <a:rPr lang="en-US" sz="1900" dirty="0" smtClean="0"/>
              <a:t>Students who identify as lesbian, gay, bisexual, transgender, or questioning</a:t>
            </a:r>
            <a:r>
              <a:rPr lang="en-US" sz="1900" baseline="30000" dirty="0" smtClean="0"/>
              <a:t>51,60-61</a:t>
            </a:r>
          </a:p>
          <a:p>
            <a:pPr lvl="1"/>
            <a:r>
              <a:rPr lang="en-US" sz="1900" dirty="0" smtClean="0"/>
              <a:t>Mixed results for race</a:t>
            </a:r>
            <a:r>
              <a:rPr lang="en-US" sz="1900" baseline="30000" dirty="0" smtClean="0"/>
              <a:t>7,53,62-66</a:t>
            </a:r>
          </a:p>
          <a:p>
            <a:pPr lvl="1"/>
            <a:r>
              <a:rPr lang="en-US" sz="1900" dirty="0" smtClean="0"/>
              <a:t>Males tend to experience more bullying (and bully others) more than females (verbal and physical bullying)</a:t>
            </a:r>
            <a:r>
              <a:rPr lang="en-US" sz="1500" baseline="30000" dirty="0" smtClean="0"/>
              <a:t>1,11,19,21,38,40,44,53,63,67 </a:t>
            </a:r>
          </a:p>
          <a:p>
            <a:pPr lvl="2"/>
            <a:r>
              <a:rPr lang="en-US" sz="1700" dirty="0" smtClean="0"/>
              <a:t>Females bully and are bullied with more verbal, relational and social forms </a:t>
            </a:r>
            <a:r>
              <a:rPr lang="en-US" sz="1700" dirty="0"/>
              <a:t>of bullying</a:t>
            </a:r>
            <a:r>
              <a:rPr lang="en-US" sz="1700" baseline="30000" dirty="0"/>
              <a:t>9,11,19,53</a:t>
            </a:r>
            <a:endParaRPr lang="en-US" sz="1700" baseline="30000" dirty="0" smtClean="0"/>
          </a:p>
          <a:p>
            <a:pPr lvl="1"/>
            <a:r>
              <a:rPr lang="en-US" sz="1900" dirty="0" smtClean="0"/>
              <a:t>Mixed results for age and grade level</a:t>
            </a:r>
            <a:r>
              <a:rPr lang="en-US" sz="1900" baseline="30000" dirty="0" smtClean="0"/>
              <a:t>1,9,23,62,68-69,106</a:t>
            </a:r>
          </a:p>
          <a:p>
            <a:pPr lvl="2"/>
            <a:r>
              <a:rPr lang="en-US" sz="1700" dirty="0" smtClean="0"/>
              <a:t>Within the same grade, younger children are bullied more</a:t>
            </a:r>
            <a:r>
              <a:rPr lang="en-US" sz="1700" baseline="30000" dirty="0" smtClean="0"/>
              <a:t>36</a:t>
            </a:r>
          </a:p>
          <a:p>
            <a:pPr lvl="1"/>
            <a:r>
              <a:rPr lang="en-US" sz="1900" dirty="0" smtClean="0"/>
              <a:t>Mixed results for religion</a:t>
            </a:r>
          </a:p>
          <a:p>
            <a:pPr lvl="2"/>
            <a:r>
              <a:rPr lang="en-US" sz="1700" dirty="0" smtClean="0"/>
              <a:t>Muslim &amp; Jewish students more likely to be victims</a:t>
            </a:r>
            <a:r>
              <a:rPr lang="en-US" sz="1700" baseline="30000" dirty="0" smtClean="0"/>
              <a:t>114-116</a:t>
            </a:r>
          </a:p>
          <a:p>
            <a:pPr lvl="2"/>
            <a:endParaRPr lang="en-US" sz="1700" dirty="0" smtClean="0"/>
          </a:p>
          <a:p>
            <a:pPr lvl="2"/>
            <a:endParaRPr lang="en-US" sz="17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01763"/>
            <a:ext cx="1066800" cy="731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212402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Classrooms, schools, and teachers</a:t>
            </a:r>
            <a:r>
              <a:rPr lang="en-US" dirty="0"/>
              <a:t/>
            </a:r>
            <a:br>
              <a:rPr lang="en-US" dirty="0"/>
            </a:br>
            <a:r>
              <a:rPr lang="en-US" sz="2200" b="1" dirty="0">
                <a:solidFill>
                  <a:schemeClr val="accent1"/>
                </a:solidFill>
              </a:rPr>
              <a:t>contributing factors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676400"/>
            <a:ext cx="8458200" cy="4953000"/>
          </a:xfrm>
        </p:spPr>
        <p:txBody>
          <a:bodyPr>
            <a:normAutofit/>
          </a:bodyPr>
          <a:lstStyle/>
          <a:p>
            <a:r>
              <a:rPr lang="en-US" b="1" dirty="0" smtClean="0"/>
              <a:t>Less bullying </a:t>
            </a:r>
            <a:r>
              <a:rPr lang="en-US" dirty="0" smtClean="0"/>
              <a:t>occurs in schools and classrooms characterized by the following:</a:t>
            </a:r>
          </a:p>
          <a:p>
            <a:pPr lvl="1"/>
            <a:r>
              <a:rPr lang="en-US" dirty="0" smtClean="0"/>
              <a:t>Positive teacher-student relationships and </a:t>
            </a:r>
            <a:r>
              <a:rPr lang="en-US" dirty="0"/>
              <a:t>teacher </a:t>
            </a:r>
            <a:r>
              <a:rPr lang="en-US" dirty="0" smtClean="0"/>
              <a:t>support</a:t>
            </a:r>
            <a:r>
              <a:rPr lang="en-US" sz="1800" baseline="30000" dirty="0" smtClean="0"/>
              <a:t>27,44,47,65,70-73</a:t>
            </a:r>
          </a:p>
          <a:p>
            <a:pPr lvl="2"/>
            <a:r>
              <a:rPr lang="en-US" dirty="0" smtClean="0"/>
              <a:t>This includes students: </a:t>
            </a:r>
            <a:r>
              <a:rPr lang="en-US" baseline="30000" dirty="0" smtClean="0"/>
              <a:t> </a:t>
            </a:r>
          </a:p>
          <a:p>
            <a:pPr lvl="2"/>
            <a:endParaRPr lang="en-US" sz="1600" baseline="30000" dirty="0"/>
          </a:p>
          <a:p>
            <a:pPr lvl="2"/>
            <a:endParaRPr lang="en-US" sz="1600" baseline="30000" dirty="0" smtClean="0"/>
          </a:p>
          <a:p>
            <a:pPr lvl="2"/>
            <a:endParaRPr lang="en-US" sz="1600" baseline="30000" dirty="0"/>
          </a:p>
          <a:p>
            <a:pPr lvl="2"/>
            <a:endParaRPr lang="en-US" sz="1600" baseline="30000" dirty="0" smtClean="0"/>
          </a:p>
          <a:p>
            <a:pPr lvl="2"/>
            <a:endParaRPr lang="en-US" sz="1600" baseline="30000" dirty="0"/>
          </a:p>
          <a:p>
            <a:pPr lvl="2"/>
            <a:endParaRPr lang="en-US" sz="1600" baseline="30000" dirty="0" smtClean="0"/>
          </a:p>
          <a:p>
            <a:pPr lvl="2"/>
            <a:endParaRPr lang="en-US" sz="1600" baseline="30000" dirty="0"/>
          </a:p>
          <a:p>
            <a:pPr marL="685800" lvl="2" indent="0">
              <a:buNone/>
            </a:pPr>
            <a:endParaRPr lang="en-US" sz="1600" baseline="30000" dirty="0" smtClean="0"/>
          </a:p>
        </p:txBody>
      </p:sp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2871815563"/>
              </p:ext>
            </p:extLst>
          </p:nvPr>
        </p:nvGraphicFramePr>
        <p:xfrm>
          <a:off x="228600" y="3505200"/>
          <a:ext cx="8763000" cy="2590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3362044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AsOne/>
      </p:bldGraphic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Classrooms, schools, and teachers</a:t>
            </a:r>
            <a:br>
              <a:rPr lang="en-US" dirty="0"/>
            </a:br>
            <a:r>
              <a:rPr lang="en-US" sz="2200" b="1" dirty="0">
                <a:solidFill>
                  <a:schemeClr val="accent1"/>
                </a:solidFill>
              </a:rPr>
              <a:t>contributing factors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752600"/>
            <a:ext cx="8534400" cy="4800600"/>
          </a:xfrm>
        </p:spPr>
        <p:txBody>
          <a:bodyPr numCol="2">
            <a:normAutofit lnSpcReduction="10000"/>
          </a:bodyPr>
          <a:lstStyle/>
          <a:p>
            <a:pPr algn="ctr"/>
            <a:r>
              <a:rPr lang="en-US" dirty="0" smtClean="0"/>
              <a:t>Positive </a:t>
            </a:r>
            <a:r>
              <a:rPr lang="en-US" dirty="0"/>
              <a:t>student-student relationships, especially peer </a:t>
            </a:r>
            <a:r>
              <a:rPr lang="en-US" dirty="0" smtClean="0"/>
              <a:t>support</a:t>
            </a:r>
            <a:r>
              <a:rPr lang="en-US" baseline="30000" dirty="0" smtClean="0"/>
              <a:t>71,77-78</a:t>
            </a:r>
          </a:p>
          <a:p>
            <a:pPr algn="ctr"/>
            <a:endParaRPr lang="en-US" dirty="0" smtClean="0"/>
          </a:p>
          <a:p>
            <a:pPr algn="ctr"/>
            <a:r>
              <a:rPr lang="en-US" dirty="0" smtClean="0"/>
              <a:t>Student self-determination in the classroom</a:t>
            </a:r>
            <a:r>
              <a:rPr lang="en-US" baseline="30000" dirty="0" smtClean="0"/>
              <a:t>80</a:t>
            </a:r>
          </a:p>
          <a:p>
            <a:pPr algn="ctr"/>
            <a:endParaRPr lang="en-US" dirty="0" smtClean="0"/>
          </a:p>
          <a:p>
            <a:pPr algn="ctr"/>
            <a:r>
              <a:rPr lang="en-US" dirty="0" smtClean="0"/>
              <a:t>Greater student respect for diversity and other differences</a:t>
            </a:r>
            <a:r>
              <a:rPr lang="en-US" baseline="30000" dirty="0" smtClean="0"/>
              <a:t>71</a:t>
            </a:r>
            <a:endParaRPr lang="en-US" dirty="0" smtClean="0"/>
          </a:p>
          <a:p>
            <a:pPr algn="ctr"/>
            <a:endParaRPr lang="en-US" dirty="0" smtClean="0"/>
          </a:p>
          <a:p>
            <a:pPr algn="ctr"/>
            <a:r>
              <a:rPr lang="en-US" dirty="0" smtClean="0"/>
              <a:t>Students perceive behavioral expectations &amp; rules to be clear, fair, and against bullying</a:t>
            </a:r>
            <a:r>
              <a:rPr lang="en-US" baseline="30000" dirty="0" smtClean="0"/>
              <a:t>81-83</a:t>
            </a:r>
          </a:p>
          <a:p>
            <a:pPr algn="ctr"/>
            <a:endParaRPr lang="en-US" dirty="0" smtClean="0"/>
          </a:p>
          <a:p>
            <a:pPr algn="ctr"/>
            <a:r>
              <a:rPr lang="en-US" dirty="0" smtClean="0"/>
              <a:t>Authoritative approach to classroom management and </a:t>
            </a:r>
            <a:r>
              <a:rPr lang="en-US" dirty="0"/>
              <a:t>school discipline</a:t>
            </a:r>
            <a:r>
              <a:rPr lang="en-US" sz="2000" baseline="30000" dirty="0"/>
              <a:t>38,70,75,85-86</a:t>
            </a:r>
            <a:r>
              <a:rPr lang="en-US" dirty="0"/>
              <a:t> </a:t>
            </a:r>
            <a:endParaRPr lang="en-US" dirty="0" smtClean="0"/>
          </a:p>
          <a:p>
            <a:pPr algn="ctr"/>
            <a:endParaRPr lang="en-US" dirty="0" smtClean="0"/>
          </a:p>
          <a:p>
            <a:pPr algn="ctr"/>
            <a:r>
              <a:rPr lang="en-US" dirty="0" smtClean="0"/>
              <a:t>Norms that do not </a:t>
            </a:r>
            <a:r>
              <a:rPr lang="en-US" dirty="0"/>
              <a:t>support bullying</a:t>
            </a:r>
            <a:r>
              <a:rPr lang="en-US" baseline="30000" dirty="0"/>
              <a:t>23,50,77</a:t>
            </a: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3355373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Bullying prevention curricula &amp; programs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600200"/>
            <a:ext cx="8610600" cy="5181600"/>
          </a:xfrm>
        </p:spPr>
        <p:txBody>
          <a:bodyPr>
            <a:normAutofit/>
          </a:bodyPr>
          <a:lstStyle/>
          <a:p>
            <a:r>
              <a:rPr lang="en-US" sz="2000" dirty="0" smtClean="0"/>
              <a:t>Program features associated with more </a:t>
            </a:r>
            <a:r>
              <a:rPr lang="en-US" sz="2000" b="1" dirty="0" smtClean="0"/>
              <a:t>positive</a:t>
            </a:r>
            <a:r>
              <a:rPr lang="en-US" sz="2000" dirty="0" smtClean="0"/>
              <a:t> outcomes:</a:t>
            </a:r>
            <a:r>
              <a:rPr lang="en-US" sz="2000" baseline="30000" dirty="0" smtClean="0"/>
              <a:t>90-92</a:t>
            </a:r>
          </a:p>
          <a:p>
            <a:pPr lvl="2"/>
            <a:r>
              <a:rPr lang="en-US" dirty="0" smtClean="0"/>
              <a:t>Whole-school, multidisciplinary anti-bullying approach with high intensity</a:t>
            </a:r>
          </a:p>
          <a:p>
            <a:pPr lvl="2"/>
            <a:r>
              <a:rPr lang="en-US" dirty="0" smtClean="0"/>
              <a:t>Programs inspired by Dan </a:t>
            </a:r>
            <a:r>
              <a:rPr lang="en-US" dirty="0" err="1" smtClean="0"/>
              <a:t>Olweus</a:t>
            </a:r>
            <a:endParaRPr lang="en-US" dirty="0" smtClean="0"/>
          </a:p>
          <a:p>
            <a:pPr lvl="2"/>
            <a:r>
              <a:rPr lang="en-US" dirty="0" smtClean="0"/>
              <a:t>Authoritative approach to classroom management and school discipline</a:t>
            </a:r>
          </a:p>
          <a:p>
            <a:pPr lvl="2"/>
            <a:r>
              <a:rPr lang="en-US" dirty="0" smtClean="0"/>
              <a:t>Information/meetings for parents</a:t>
            </a:r>
          </a:p>
          <a:p>
            <a:pPr lvl="2"/>
            <a:r>
              <a:rPr lang="en-US" dirty="0" smtClean="0"/>
              <a:t>Use of videos in lessons</a:t>
            </a:r>
          </a:p>
          <a:p>
            <a:pPr lvl="2"/>
            <a:r>
              <a:rPr lang="en-US" dirty="0" smtClean="0"/>
              <a:t>Improved playground supervision in elementary school</a:t>
            </a:r>
          </a:p>
          <a:p>
            <a:pPr lvl="2"/>
            <a:r>
              <a:rPr lang="en-US" dirty="0" smtClean="0"/>
              <a:t>Teacher training</a:t>
            </a:r>
          </a:p>
          <a:p>
            <a:pPr lvl="2"/>
            <a:r>
              <a:rPr lang="en-US" dirty="0" smtClean="0"/>
              <a:t>Counseling for students who bully</a:t>
            </a:r>
          </a:p>
          <a:p>
            <a:pPr lvl="2"/>
            <a:r>
              <a:rPr lang="en-US" dirty="0" smtClean="0"/>
              <a:t>Conflict resolution training</a:t>
            </a:r>
          </a:p>
          <a:p>
            <a:pPr marL="685800" lvl="2" indent="0">
              <a:buNone/>
            </a:pPr>
            <a:endParaRPr lang="en-US" sz="1600" dirty="0" smtClean="0"/>
          </a:p>
          <a:p>
            <a:pPr lvl="2"/>
            <a:r>
              <a:rPr lang="en-US" dirty="0" smtClean="0"/>
              <a:t>When effectiveness of existing programs is found, it is more likely to be in elementary than middle and high school.</a:t>
            </a:r>
            <a:r>
              <a:rPr lang="en-US" baseline="30000" dirty="0" smtClean="0"/>
              <a:t>106</a:t>
            </a:r>
            <a:endParaRPr lang="en-US" baseline="30000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5486400"/>
            <a:ext cx="914400" cy="6272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800" y="4559746"/>
            <a:ext cx="1990402" cy="1155254"/>
          </a:xfrm>
          <a:prstGeom prst="rect">
            <a:avLst/>
          </a:prstGeom>
          <a:noFill/>
          <a:ln w="9525">
            <a:solidFill>
              <a:schemeClr val="accent3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412730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1991155839"/>
              </p:ext>
            </p:extLst>
          </p:nvPr>
        </p:nvGraphicFramePr>
        <p:xfrm>
          <a:off x="152400" y="228600"/>
          <a:ext cx="8991600" cy="6477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2362200"/>
            <a:ext cx="3048000" cy="2667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3200400" y="2667000"/>
            <a:ext cx="297180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chemeClr val="bg2"/>
                </a:solidFill>
                <a:latin typeface="Book Antiqua" panose="02040602050305030304" pitchFamily="18" charset="0"/>
              </a:rPr>
              <a:t>Bullying Victimization</a:t>
            </a:r>
          </a:p>
          <a:p>
            <a:pPr algn="ctr"/>
            <a:r>
              <a:rPr lang="en-US" sz="3200" b="1" dirty="0" smtClean="0">
                <a:solidFill>
                  <a:schemeClr val="bg2"/>
                </a:solidFill>
                <a:latin typeface="Book Antiqua" panose="02040602050305030304" pitchFamily="18" charset="0"/>
              </a:rPr>
              <a:t>Recommended Strategies</a:t>
            </a:r>
            <a:endParaRPr lang="en-US" sz="3200" b="1" dirty="0">
              <a:solidFill>
                <a:schemeClr val="bg2"/>
              </a:solidFill>
              <a:latin typeface="Book Antiqua" panose="020406020503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682111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Collect &amp; Examine Data</a:t>
            </a:r>
            <a:r>
              <a:rPr lang="en-US" dirty="0"/>
              <a:t/>
            </a:r>
            <a:br>
              <a:rPr lang="en-US" dirty="0"/>
            </a:br>
            <a:r>
              <a:rPr lang="en-US" sz="2400" b="1" dirty="0">
                <a:solidFill>
                  <a:schemeClr val="accent1"/>
                </a:solidFill>
              </a:rPr>
              <a:t>Recommended Strategies: Tier 1</a:t>
            </a:r>
            <a:endParaRPr lang="en-US" sz="2400" dirty="0">
              <a:solidFill>
                <a:schemeClr val="accent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676400"/>
            <a:ext cx="8458200" cy="5029200"/>
          </a:xfrm>
        </p:spPr>
        <p:txBody>
          <a:bodyPr>
            <a:normAutofit lnSpcReduction="10000"/>
          </a:bodyPr>
          <a:lstStyle/>
          <a:p>
            <a:r>
              <a:rPr lang="en-US" sz="2200" dirty="0"/>
              <a:t>Examine data, such as from </a:t>
            </a:r>
            <a:r>
              <a:rPr lang="en-US" sz="2200" i="1" dirty="0"/>
              <a:t>Delaware School Climate </a:t>
            </a:r>
            <a:r>
              <a:rPr lang="en-US" sz="2200" i="1" dirty="0" smtClean="0"/>
              <a:t>Survey</a:t>
            </a:r>
            <a:endParaRPr lang="en-US" sz="2200" dirty="0"/>
          </a:p>
          <a:p>
            <a:pPr lvl="1"/>
            <a:r>
              <a:rPr lang="en-US" sz="1900" dirty="0"/>
              <a:t>Are school-wide bullying and individual bullying victimization perceived as occurring infrequently across students, </a:t>
            </a:r>
            <a:r>
              <a:rPr lang="en-US" sz="1900" dirty="0" smtClean="0"/>
              <a:t>teachers/staff</a:t>
            </a:r>
            <a:r>
              <a:rPr lang="en-US" sz="1900" dirty="0"/>
              <a:t>, and </a:t>
            </a:r>
            <a:r>
              <a:rPr lang="en-US" sz="1900" dirty="0" smtClean="0"/>
              <a:t>parents?</a:t>
            </a:r>
          </a:p>
          <a:p>
            <a:pPr lvl="2"/>
            <a:r>
              <a:rPr lang="en-US" sz="1700" dirty="0"/>
              <a:t>Unfavorable responses would indicate the need for interventions and related staff development</a:t>
            </a:r>
            <a:r>
              <a:rPr lang="en-US" sz="1700" dirty="0" smtClean="0"/>
              <a:t>.</a:t>
            </a:r>
          </a:p>
          <a:p>
            <a:pPr lvl="1"/>
            <a:r>
              <a:rPr lang="en-US" sz="1900" dirty="0" smtClean="0"/>
              <a:t>In addition to examining scale and subscale scores, look at student responses to specific survey items </a:t>
            </a:r>
          </a:p>
          <a:p>
            <a:pPr lvl="2"/>
            <a:r>
              <a:rPr lang="en-US" sz="1700" dirty="0" smtClean="0"/>
              <a:t>Responses on the School-wide </a:t>
            </a:r>
            <a:r>
              <a:rPr lang="en-US" sz="1700" dirty="0"/>
              <a:t>B</a:t>
            </a:r>
            <a:r>
              <a:rPr lang="en-US" sz="1700" dirty="0" smtClean="0"/>
              <a:t>ullying subscale (general and school-wide bullying) and Bullying Victimization Scale (individual bullying)</a:t>
            </a:r>
          </a:p>
          <a:p>
            <a:pPr lvl="1"/>
            <a:r>
              <a:rPr lang="en-US" sz="1900" dirty="0" smtClean="0"/>
              <a:t>If an area of need:</a:t>
            </a:r>
          </a:p>
          <a:p>
            <a:pPr lvl="2"/>
            <a:r>
              <a:rPr lang="en-US" sz="1700" dirty="0"/>
              <a:t>Gather and examine more data to determine why these relationships are not viewed positively</a:t>
            </a:r>
          </a:p>
          <a:p>
            <a:pPr lvl="3"/>
            <a:r>
              <a:rPr lang="en-US" sz="1500" dirty="0" smtClean="0"/>
              <a:t>Office Disciplinary Referrals</a:t>
            </a:r>
          </a:p>
          <a:p>
            <a:pPr lvl="3"/>
            <a:r>
              <a:rPr lang="en-US" sz="1500" dirty="0" smtClean="0"/>
              <a:t>Other </a:t>
            </a:r>
            <a:r>
              <a:rPr lang="en-US" sz="1500" dirty="0"/>
              <a:t>subscales</a:t>
            </a:r>
          </a:p>
          <a:p>
            <a:pPr lvl="3"/>
            <a:r>
              <a:rPr lang="en-US" sz="1500" dirty="0" smtClean="0"/>
              <a:t>Share </a:t>
            </a:r>
            <a:r>
              <a:rPr lang="en-US" sz="1500" dirty="0"/>
              <a:t>results of the additional data with focus groups</a:t>
            </a:r>
          </a:p>
          <a:p>
            <a:pPr lvl="2"/>
            <a:endParaRPr lang="en-US" dirty="0"/>
          </a:p>
          <a:p>
            <a:pPr lvl="2"/>
            <a:endParaRPr lang="en-US" dirty="0" smtClean="0"/>
          </a:p>
          <a:p>
            <a:endParaRPr lang="en-US" dirty="0"/>
          </a:p>
        </p:txBody>
      </p:sp>
      <p:pic>
        <p:nvPicPr>
          <p:cNvPr id="4" name="Picture 3" descr="C:\Users\hearn\AppData\Local\Microsoft\Windows\Temporary Internet Files\Content.IE5\TLQUBN1Z\star[1].png"/>
          <p:cNvPicPr>
            <a:picLocks noChangeAspect="1" noChangeArrowheads="1"/>
          </p:cNvPicPr>
          <p:nvPr/>
        </p:nvPicPr>
        <p:blipFill>
          <a:blip r:embed="rId3" cstate="print">
            <a:duotone>
              <a:prstClr val="black"/>
              <a:srgbClr val="FADA7A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34399" y="6256360"/>
            <a:ext cx="563539" cy="5635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56676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	Conducting focus groups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14300" indent="0">
              <a:buNone/>
            </a:pPr>
            <a:r>
              <a:rPr lang="en-US" sz="2800" b="1" dirty="0"/>
              <a:t>Focus group guide</a:t>
            </a:r>
          </a:p>
          <a:p>
            <a:pPr lvl="1"/>
            <a:r>
              <a:rPr lang="en-US" sz="2400" dirty="0"/>
              <a:t>Information on:</a:t>
            </a:r>
          </a:p>
          <a:p>
            <a:pPr lvl="2"/>
            <a:r>
              <a:rPr lang="en-US" sz="2000" dirty="0"/>
              <a:t>Designing questions</a:t>
            </a:r>
          </a:p>
          <a:p>
            <a:pPr lvl="2"/>
            <a:r>
              <a:rPr lang="en-US" sz="2000" dirty="0"/>
              <a:t>Recruiting participants</a:t>
            </a:r>
          </a:p>
          <a:p>
            <a:pPr lvl="2"/>
            <a:r>
              <a:rPr lang="en-US" sz="2000" dirty="0"/>
              <a:t>Conducting the group</a:t>
            </a:r>
          </a:p>
          <a:p>
            <a:pPr lvl="2"/>
            <a:r>
              <a:rPr lang="en-US" sz="2000" dirty="0"/>
              <a:t>Analyzing data</a:t>
            </a:r>
          </a:p>
          <a:p>
            <a:pPr lvl="1"/>
            <a:r>
              <a:rPr lang="en-US" sz="2400" dirty="0"/>
              <a:t>Provides examples</a:t>
            </a:r>
          </a:p>
          <a:p>
            <a:endParaRPr lang="en-US" dirty="0"/>
          </a:p>
        </p:txBody>
      </p:sp>
      <p:pic>
        <p:nvPicPr>
          <p:cNvPr id="4" name="Picture 5" descr="C:\Users\hearn\AppData\Local\Microsoft\Windows\Temporary Internet Files\Content.IE5\TLQUBN1Z\star[1].png"/>
          <p:cNvPicPr>
            <a:picLocks noChangeAspect="1" noChangeArrowheads="1"/>
          </p:cNvPicPr>
          <p:nvPr/>
        </p:nvPicPr>
        <p:blipFill>
          <a:blip r:embed="rId3">
            <a:duotone>
              <a:prstClr val="black"/>
              <a:srgbClr val="FADA7A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52400"/>
            <a:ext cx="1325538" cy="13255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152400" y="5854046"/>
            <a:ext cx="4906370" cy="830997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marL="11430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1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from Duke University </a:t>
            </a:r>
            <a:r>
              <a:rPr kumimoji="0" lang="en-US" sz="1600" b="0" i="1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(https://assessment.trinity.duke.edu/documents/How_to_Conduct_a_Focus_Group.pdf)</a:t>
            </a: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324" t="3609" r="8898" b="14826"/>
          <a:stretch/>
        </p:blipFill>
        <p:spPr bwMode="auto">
          <a:xfrm>
            <a:off x="5181600" y="1828800"/>
            <a:ext cx="3691974" cy="4634846"/>
          </a:xfrm>
          <a:prstGeom prst="rect">
            <a:avLst/>
          </a:prstGeom>
          <a:ln w="38100" cap="sq">
            <a:solidFill>
              <a:schemeClr val="tx2"/>
            </a:solidFill>
            <a:prstDash val="solid"/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685077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08372"/>
            <a:ext cx="8458200" cy="1039427"/>
          </a:xfrm>
        </p:spPr>
        <p:txBody>
          <a:bodyPr>
            <a:normAutofit fontScale="90000"/>
          </a:bodyPr>
          <a:lstStyle/>
          <a:p>
            <a:r>
              <a:rPr lang="en-US" sz="3100" dirty="0" smtClean="0"/>
              <a:t>Establish common understanding of bullying &amp; anti-bullying expectations</a:t>
            </a:r>
            <a:r>
              <a:rPr lang="en-US" dirty="0"/>
              <a:t/>
            </a:r>
            <a:br>
              <a:rPr lang="en-US" dirty="0"/>
            </a:br>
            <a:r>
              <a:rPr lang="en-US" sz="2200" b="1" dirty="0">
                <a:solidFill>
                  <a:schemeClr val="accent1"/>
                </a:solidFill>
              </a:rPr>
              <a:t>Recommended Strategies: Tier 1</a:t>
            </a:r>
            <a:endParaRPr lang="en-US" sz="31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752600"/>
            <a:ext cx="8610600" cy="4876800"/>
          </a:xfrm>
        </p:spPr>
        <p:txBody>
          <a:bodyPr>
            <a:normAutofit/>
          </a:bodyPr>
          <a:lstStyle/>
          <a:p>
            <a:pPr marL="114300" indent="0">
              <a:buNone/>
            </a:pPr>
            <a:r>
              <a:rPr lang="en-US" sz="2600" b="1" dirty="0" smtClean="0"/>
              <a:t>To do this, schools should…</a:t>
            </a:r>
          </a:p>
          <a:p>
            <a:r>
              <a:rPr lang="en-US" dirty="0" smtClean="0"/>
              <a:t>Have a clear definition &amp; understanding of bullying</a:t>
            </a:r>
          </a:p>
          <a:p>
            <a:r>
              <a:rPr lang="en-US" dirty="0" smtClean="0"/>
              <a:t>Include cyberbullying &amp; the responsibility of the school in such cases</a:t>
            </a:r>
          </a:p>
          <a:p>
            <a:r>
              <a:rPr lang="en-US" dirty="0" smtClean="0"/>
              <a:t>Have teachers &amp; staff reflect upon their own attitudes towards bullying</a:t>
            </a:r>
          </a:p>
          <a:p>
            <a:pPr lvl="1"/>
            <a:r>
              <a:rPr lang="en-US" dirty="0" smtClean="0"/>
              <a:t>Teachers, staff, students, and parents should recognize what acts do and do not constitute bullying</a:t>
            </a:r>
          </a:p>
          <a:p>
            <a:r>
              <a:rPr lang="en-US" dirty="0" smtClean="0"/>
              <a:t>Emphasize the consequences of bullying for those who bully </a:t>
            </a:r>
            <a:r>
              <a:rPr lang="en-US" b="1" dirty="0" smtClean="0"/>
              <a:t>and</a:t>
            </a:r>
            <a:r>
              <a:rPr lang="en-US" dirty="0" smtClean="0"/>
              <a:t> for the victim and school climate</a:t>
            </a:r>
          </a:p>
        </p:txBody>
      </p:sp>
      <p:pic>
        <p:nvPicPr>
          <p:cNvPr id="4" name="Picture 3" descr="C:\Users\hearn\AppData\Local\Microsoft\Windows\Temporary Internet Files\Content.IE5\TLQUBN1Z\star[1].png"/>
          <p:cNvPicPr>
            <a:picLocks noChangeAspect="1" noChangeArrowheads="1"/>
          </p:cNvPicPr>
          <p:nvPr/>
        </p:nvPicPr>
        <p:blipFill>
          <a:blip r:embed="rId3" cstate="print">
            <a:duotone>
              <a:prstClr val="black"/>
              <a:srgbClr val="FADA7A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34399" y="6256360"/>
            <a:ext cx="563539" cy="5635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300770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Module Structure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Module series goal: </a:t>
            </a:r>
          </a:p>
          <a:p>
            <a:pPr lvl="1"/>
            <a:r>
              <a:rPr lang="en-US" sz="2400" dirty="0" smtClean="0"/>
              <a:t>Provide information to schools that can lead to improvements in </a:t>
            </a:r>
            <a:r>
              <a:rPr lang="en-US" sz="2400" b="1" dirty="0" smtClean="0"/>
              <a:t>school climate </a:t>
            </a:r>
            <a:r>
              <a:rPr lang="en-US" sz="2400" dirty="0" smtClean="0"/>
              <a:t>and </a:t>
            </a:r>
            <a:r>
              <a:rPr lang="en-US" sz="2400" b="1" dirty="0" smtClean="0"/>
              <a:t>behavioral outcomes.</a:t>
            </a:r>
            <a:r>
              <a:rPr lang="en-US" sz="2400" dirty="0" smtClean="0"/>
              <a:t>  </a:t>
            </a:r>
          </a:p>
          <a:p>
            <a:endParaRPr lang="en-US" dirty="0"/>
          </a:p>
          <a:p>
            <a:r>
              <a:rPr lang="en-US" dirty="0" smtClean="0"/>
              <a:t>Module narratives provide additional information to accompany PowerPoint Presentation.  </a:t>
            </a:r>
          </a:p>
          <a:p>
            <a:pPr lvl="1"/>
            <a:r>
              <a:rPr lang="en-US" sz="2400" dirty="0"/>
              <a:t>Endnotes throughout slides correspond to the references in the module narrative.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Gold </a:t>
            </a:r>
            <a:r>
              <a:rPr lang="en-US" dirty="0"/>
              <a:t>star </a:t>
            </a:r>
            <a:r>
              <a:rPr lang="en-US" dirty="0" smtClean="0"/>
              <a:t>= Resource on Delaware </a:t>
            </a:r>
            <a:r>
              <a:rPr lang="en-US" dirty="0"/>
              <a:t>PBS </a:t>
            </a:r>
            <a:r>
              <a:rPr lang="en-US" dirty="0" smtClean="0"/>
              <a:t>website</a:t>
            </a:r>
            <a:endParaRPr lang="en-US" dirty="0"/>
          </a:p>
          <a:p>
            <a:endParaRPr lang="en-US" dirty="0" smtClean="0">
              <a:solidFill>
                <a:srgbClr val="C00000"/>
              </a:solidFill>
            </a:endParaRPr>
          </a:p>
          <a:p>
            <a:endParaRPr lang="en-US" dirty="0">
              <a:solidFill>
                <a:srgbClr val="C00000"/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61961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	Bullying prevention and 	intervention action plan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676400"/>
            <a:ext cx="3657600" cy="4373563"/>
          </a:xfrm>
        </p:spPr>
        <p:txBody>
          <a:bodyPr>
            <a:normAutofit/>
          </a:bodyPr>
          <a:lstStyle/>
          <a:p>
            <a:r>
              <a:rPr lang="en-US" sz="2000" dirty="0" smtClean="0"/>
              <a:t>Provides prompts to get staff, administrators, teachers, and other school personnel thinking about the aspects of bullying prevention and intervention that are in place at their school</a:t>
            </a:r>
          </a:p>
          <a:p>
            <a:endParaRPr lang="en-US" sz="2000" dirty="0" smtClean="0"/>
          </a:p>
          <a:p>
            <a:r>
              <a:rPr lang="en-US" sz="2000" dirty="0" smtClean="0"/>
              <a:t>Includes suggestions about factors/steps to consider when completing the prompts</a:t>
            </a:r>
          </a:p>
          <a:p>
            <a:endParaRPr lang="en-US" sz="2000" dirty="0"/>
          </a:p>
        </p:txBody>
      </p:sp>
      <p:pic>
        <p:nvPicPr>
          <p:cNvPr id="4" name="Picture 5" descr="C:\Users\hearn\AppData\Local\Microsoft\Windows\Temporary Internet Files\Content.IE5\TLQUBN1Z\star[1].png"/>
          <p:cNvPicPr>
            <a:picLocks noChangeAspect="1" noChangeArrowheads="1"/>
          </p:cNvPicPr>
          <p:nvPr/>
        </p:nvPicPr>
        <p:blipFill>
          <a:blip r:embed="rId3">
            <a:duotone>
              <a:prstClr val="black"/>
              <a:srgbClr val="FADA7A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52400"/>
            <a:ext cx="1325538" cy="13255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8600" y="1676400"/>
            <a:ext cx="4859228" cy="4915362"/>
          </a:xfrm>
          <a:prstGeom prst="rect">
            <a:avLst/>
          </a:prstGeom>
          <a:ln>
            <a:solidFill>
              <a:schemeClr val="accent3"/>
            </a:solidFill>
          </a:ln>
        </p:spPr>
      </p:pic>
      <p:sp>
        <p:nvSpPr>
          <p:cNvPr id="6" name="Rectangle 5"/>
          <p:cNvSpPr/>
          <p:nvPr/>
        </p:nvSpPr>
        <p:spPr>
          <a:xfrm>
            <a:off x="304800" y="6367046"/>
            <a:ext cx="3505200" cy="338554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marL="114300"/>
            <a:r>
              <a:rPr lang="en-US" sz="1600" i="1" dirty="0"/>
              <a:t>Courtesy of </a:t>
            </a:r>
            <a:r>
              <a:rPr lang="en-US" sz="1600" i="1" dirty="0" smtClean="0"/>
              <a:t>the DE-PBS Project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896854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Teach students how to respond to bullying</a:t>
            </a:r>
            <a:r>
              <a:rPr lang="en-US" dirty="0"/>
              <a:t/>
            </a:r>
            <a:br>
              <a:rPr lang="en-US" dirty="0"/>
            </a:br>
            <a:r>
              <a:rPr lang="en-US" sz="2700" b="1" dirty="0">
                <a:solidFill>
                  <a:schemeClr val="accent1"/>
                </a:solidFill>
              </a:rPr>
              <a:t>Recommended Strategies: Tier 1</a:t>
            </a:r>
            <a:endParaRPr lang="en-US" sz="27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752599"/>
            <a:ext cx="8686800" cy="4905375"/>
          </a:xfrm>
        </p:spPr>
        <p:txBody>
          <a:bodyPr numCol="2">
            <a:normAutofit/>
          </a:bodyPr>
          <a:lstStyle/>
          <a:p>
            <a:r>
              <a:rPr lang="en-US" sz="2000" dirty="0" smtClean="0"/>
              <a:t>Teach students how they might best respond to bullying</a:t>
            </a:r>
          </a:p>
          <a:p>
            <a:endParaRPr lang="en-US" sz="1200" dirty="0" smtClean="0"/>
          </a:p>
          <a:p>
            <a:r>
              <a:rPr lang="en-US" sz="2000" dirty="0" smtClean="0"/>
              <a:t>Develop an anonymous process by which students can report all forms of bullying, including cyberbullying</a:t>
            </a:r>
          </a:p>
          <a:p>
            <a:endParaRPr lang="en-US" sz="1100" dirty="0" smtClean="0"/>
          </a:p>
          <a:p>
            <a:r>
              <a:rPr lang="en-US" sz="2000" dirty="0" smtClean="0"/>
              <a:t>Develop school-wide expectations that promote prosocial behavior and prevent bullying, aggression, and peer rejection</a:t>
            </a:r>
          </a:p>
          <a:p>
            <a:endParaRPr lang="en-US" sz="1200" dirty="0" smtClean="0"/>
          </a:p>
          <a:p>
            <a:endParaRPr lang="en-US" sz="2000" dirty="0" smtClean="0"/>
          </a:p>
          <a:p>
            <a:r>
              <a:rPr lang="en-US" sz="2000" dirty="0" smtClean="0"/>
              <a:t>Develop clear and consistent consequences for students who bully others</a:t>
            </a:r>
          </a:p>
          <a:p>
            <a:r>
              <a:rPr lang="en-US" sz="2000" dirty="0" smtClean="0"/>
              <a:t>Make families aware of procedures and policies</a:t>
            </a:r>
          </a:p>
          <a:p>
            <a:endParaRPr lang="en-US" sz="1000" dirty="0" smtClean="0"/>
          </a:p>
          <a:p>
            <a:r>
              <a:rPr lang="en-US" sz="2000" dirty="0" smtClean="0"/>
              <a:t>Identify non-classroom areas where bullying is most likely to occur</a:t>
            </a:r>
          </a:p>
          <a:p>
            <a:endParaRPr lang="en-US" sz="1000" dirty="0" smtClean="0"/>
          </a:p>
          <a:p>
            <a:r>
              <a:rPr lang="en-US" sz="2000" dirty="0" smtClean="0"/>
              <a:t>Encourage school staff to seek out victims of bullying so they receive help</a:t>
            </a:r>
            <a:endParaRPr lang="en-US" sz="20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6019800"/>
            <a:ext cx="4191000" cy="638175"/>
          </a:xfrm>
          <a:prstGeom prst="rect">
            <a:avLst/>
          </a:prstGeom>
          <a:noFill/>
          <a:ln w="9525">
            <a:solidFill>
              <a:schemeClr val="accent3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5" name="Picture 4" descr="C:\Users\hearn\AppData\Local\Microsoft\Windows\Temporary Internet Files\Content.IE5\TLQUBN1Z\star[1].png"/>
          <p:cNvPicPr>
            <a:picLocks noChangeAspect="1" noChangeArrowheads="1"/>
          </p:cNvPicPr>
          <p:nvPr/>
        </p:nvPicPr>
        <p:blipFill>
          <a:blip r:embed="rId4" cstate="print">
            <a:duotone>
              <a:prstClr val="black"/>
              <a:srgbClr val="FADA7A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34399" y="6218261"/>
            <a:ext cx="563539" cy="5635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40495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Classroom management and school-wide strategies</a:t>
            </a:r>
            <a:r>
              <a:rPr lang="en-US" dirty="0"/>
              <a:t/>
            </a:r>
            <a:br>
              <a:rPr lang="en-US" dirty="0"/>
            </a:br>
            <a:r>
              <a:rPr lang="en-US" sz="2700" b="1" dirty="0">
                <a:solidFill>
                  <a:schemeClr val="accent1"/>
                </a:solidFill>
              </a:rPr>
              <a:t>Recommended Strategies: Tier 1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52600"/>
            <a:ext cx="8229600" cy="4876800"/>
          </a:xfrm>
        </p:spPr>
        <p:txBody>
          <a:bodyPr>
            <a:normAutofit/>
          </a:bodyPr>
          <a:lstStyle/>
          <a:p>
            <a:r>
              <a:rPr lang="en-US" sz="2000" dirty="0" smtClean="0"/>
              <a:t>Model prosocial behaviors</a:t>
            </a:r>
          </a:p>
          <a:p>
            <a:r>
              <a:rPr lang="en-US" sz="2000" dirty="0" smtClean="0"/>
              <a:t>Use praise and rewards strategically</a:t>
            </a:r>
          </a:p>
          <a:p>
            <a:r>
              <a:rPr lang="en-US" sz="2000" dirty="0" smtClean="0"/>
              <a:t>Ensure there are clear behavioral and academic expectations, routines, and procedures; fair rules &amp; consequences, &amp; monitoring of student behavior</a:t>
            </a:r>
          </a:p>
          <a:p>
            <a:pPr lvl="1"/>
            <a:r>
              <a:rPr lang="en-US" sz="1800" dirty="0" smtClean="0"/>
              <a:t>Apply the above to help prevent cyberbullying</a:t>
            </a:r>
          </a:p>
          <a:p>
            <a:pPr lvl="1"/>
            <a:r>
              <a:rPr lang="en-US" sz="1800" dirty="0" smtClean="0"/>
              <a:t>Highlight prosocial behavior &amp; the absence of bullying in these expectations</a:t>
            </a:r>
          </a:p>
          <a:p>
            <a:r>
              <a:rPr lang="en-US" sz="2000" dirty="0"/>
              <a:t>Communicate the importance of social acceptance, the consequences of bullying, </a:t>
            </a:r>
            <a:r>
              <a:rPr lang="en-US" sz="2000" dirty="0" smtClean="0"/>
              <a:t>and </a:t>
            </a:r>
            <a:r>
              <a:rPr lang="en-US" sz="2000" dirty="0"/>
              <a:t>the role of </a:t>
            </a:r>
            <a:r>
              <a:rPr lang="en-US" sz="2000" dirty="0" smtClean="0"/>
              <a:t>bystanders</a:t>
            </a:r>
          </a:p>
          <a:p>
            <a:r>
              <a:rPr lang="en-US" sz="2000" dirty="0" smtClean="0"/>
              <a:t>Observe peer interactions</a:t>
            </a:r>
          </a:p>
          <a:p>
            <a:r>
              <a:rPr lang="en-US" sz="2000" dirty="0"/>
              <a:t>Arrange students’ seating to promote opportunities for positive social interactions and social acceptance, and to avoid </a:t>
            </a:r>
            <a:r>
              <a:rPr lang="en-US" sz="2000" dirty="0" smtClean="0"/>
              <a:t>bullying</a:t>
            </a:r>
            <a:endParaRPr lang="en-US" sz="2000" dirty="0"/>
          </a:p>
        </p:txBody>
      </p:sp>
      <p:pic>
        <p:nvPicPr>
          <p:cNvPr id="4" name="Picture 3" descr="C:\Users\hearn\AppData\Local\Microsoft\Windows\Temporary Internet Files\Content.IE5\TLQUBN1Z\star[1].png"/>
          <p:cNvPicPr>
            <a:picLocks noChangeAspect="1" noChangeArrowheads="1"/>
          </p:cNvPicPr>
          <p:nvPr/>
        </p:nvPicPr>
        <p:blipFill>
          <a:blip r:embed="rId3" cstate="print">
            <a:duotone>
              <a:prstClr val="black"/>
              <a:srgbClr val="FADA7A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34399" y="6218261"/>
            <a:ext cx="563539" cy="5635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84362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	Effective use of praise and 	acknowledgement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752600"/>
            <a:ext cx="4114800" cy="4419600"/>
          </a:xfrm>
        </p:spPr>
        <p:txBody>
          <a:bodyPr/>
          <a:lstStyle/>
          <a:p>
            <a:r>
              <a:rPr lang="en-US" dirty="0" smtClean="0"/>
              <a:t>Provides general strategies for how to effectively praise and reward students</a:t>
            </a:r>
          </a:p>
          <a:p>
            <a:endParaRPr lang="en-US" dirty="0" smtClean="0"/>
          </a:p>
          <a:p>
            <a:r>
              <a:rPr lang="en-US" dirty="0" smtClean="0"/>
              <a:t>Gives specific script examples of what to do or say</a:t>
            </a:r>
          </a:p>
          <a:p>
            <a:endParaRPr lang="en-US" dirty="0" smtClean="0"/>
          </a:p>
          <a:p>
            <a:r>
              <a:rPr lang="en-US" dirty="0" smtClean="0"/>
              <a:t>Activity for staff practice is available </a:t>
            </a:r>
            <a:endParaRPr lang="en-US" dirty="0"/>
          </a:p>
        </p:txBody>
      </p:sp>
      <p:pic>
        <p:nvPicPr>
          <p:cNvPr id="4" name="Picture 5" descr="C:\Users\hearn\AppData\Local\Microsoft\Windows\Temporary Internet Files\Content.IE5\TLQUBN1Z\star[1].png"/>
          <p:cNvPicPr>
            <a:picLocks noChangeAspect="1" noChangeArrowheads="1"/>
          </p:cNvPicPr>
          <p:nvPr/>
        </p:nvPicPr>
        <p:blipFill>
          <a:blip r:embed="rId3">
            <a:duotone>
              <a:prstClr val="black"/>
              <a:srgbClr val="FADA7A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52400"/>
            <a:ext cx="1325538" cy="13255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228600" y="6367046"/>
            <a:ext cx="3810000" cy="338554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marL="114300"/>
            <a:r>
              <a:rPr lang="en-US" sz="1600" i="1" dirty="0"/>
              <a:t>Courtesy of </a:t>
            </a:r>
            <a:r>
              <a:rPr lang="en-US" sz="1600" i="1" dirty="0" smtClean="0"/>
              <a:t>the DE-PBS Project</a:t>
            </a:r>
            <a:endParaRPr lang="en-US" sz="16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1676400"/>
            <a:ext cx="4378764" cy="5029200"/>
          </a:xfrm>
          <a:prstGeom prst="rect">
            <a:avLst/>
          </a:prstGeom>
          <a:ln>
            <a:solidFill>
              <a:schemeClr val="accent2"/>
            </a:solidFill>
          </a:ln>
        </p:spPr>
      </p:pic>
    </p:spTree>
    <p:extLst>
      <p:ext uri="{BB962C8B-B14F-4D97-AF65-F5344CB8AC3E}">
        <p14:creationId xmlns:p14="http://schemas.microsoft.com/office/powerpoint/2010/main" val="1883162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Strategies that promote positive teacher-student relationships</a:t>
            </a:r>
            <a:r>
              <a:rPr lang="en-US" dirty="0"/>
              <a:t/>
            </a:r>
            <a:br>
              <a:rPr lang="en-US" dirty="0"/>
            </a:br>
            <a:r>
              <a:rPr lang="en-US" sz="2700" b="1" dirty="0">
                <a:solidFill>
                  <a:schemeClr val="accent1"/>
                </a:solidFill>
              </a:rPr>
              <a:t>Recommended Strategies: Tier 1</a:t>
            </a:r>
            <a:endParaRPr lang="en-US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33172877"/>
              </p:ext>
            </p:extLst>
          </p:nvPr>
        </p:nvGraphicFramePr>
        <p:xfrm>
          <a:off x="228600" y="1752600"/>
          <a:ext cx="8686800" cy="4953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6" name="Picture 5" descr="C:\Users\hearn\AppData\Local\Microsoft\Windows\Temporary Internet Files\Content.IE5\TLQUBN1Z\star[1].png"/>
          <p:cNvPicPr>
            <a:picLocks noChangeAspect="1" noChangeArrowheads="1"/>
          </p:cNvPicPr>
          <p:nvPr/>
        </p:nvPicPr>
        <p:blipFill>
          <a:blip r:embed="rId8" cstate="print">
            <a:duotone>
              <a:prstClr val="black"/>
              <a:srgbClr val="FADA7A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80461" y="6218261"/>
            <a:ext cx="563539" cy="5635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89587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	Knowing your students activity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676400"/>
            <a:ext cx="3429000" cy="4038600"/>
          </a:xfrm>
        </p:spPr>
        <p:txBody>
          <a:bodyPr>
            <a:normAutofit fontScale="92500" lnSpcReduction="10000"/>
          </a:bodyPr>
          <a:lstStyle/>
          <a:p>
            <a:pPr marL="285750" indent="-285750"/>
            <a:r>
              <a:rPr lang="en-US" sz="1900" dirty="0"/>
              <a:t>Teacher fills in three columns: 1 = students names in class, 2 = something each student likes or is interested in, 3 = note if the student is aware that the teacher knows this about him/her.</a:t>
            </a:r>
          </a:p>
          <a:p>
            <a:pPr marL="285750" indent="-285750"/>
            <a:endParaRPr lang="en-US" sz="800" dirty="0"/>
          </a:p>
          <a:p>
            <a:pPr marL="285750" indent="-285750"/>
            <a:r>
              <a:rPr lang="en-US" sz="1900" dirty="0"/>
              <a:t>Missing information may indicate that teacher needs to spend more time with child, engage in conversation more often, and/or connect with them more.</a:t>
            </a:r>
          </a:p>
          <a:p>
            <a:endParaRPr lang="en-US" dirty="0"/>
          </a:p>
        </p:txBody>
      </p:sp>
      <p:pic>
        <p:nvPicPr>
          <p:cNvPr id="5" name="Picture 5" descr="C:\Users\hearn\AppData\Local\Microsoft\Windows\Temporary Internet Files\Content.IE5\TLQUBN1Z\star[1].png"/>
          <p:cNvPicPr>
            <a:picLocks noChangeAspect="1" noChangeArrowheads="1"/>
          </p:cNvPicPr>
          <p:nvPr/>
        </p:nvPicPr>
        <p:blipFill>
          <a:blip r:embed="rId3">
            <a:duotone>
              <a:prstClr val="black"/>
              <a:srgbClr val="FADA7A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52400"/>
            <a:ext cx="1325538" cy="13255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228600" y="5720715"/>
            <a:ext cx="3810000" cy="984885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marL="114300" lvl="0"/>
            <a:r>
              <a:rPr kumimoji="0" lang="en-US" sz="1400" b="1" i="1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Adapted from Responsive Classroom </a:t>
            </a:r>
            <a:r>
              <a:rPr lang="en-US" sz="1400" i="1" kern="0" dirty="0">
                <a:solidFill>
                  <a:prstClr val="black"/>
                </a:solidFill>
              </a:rPr>
              <a:t>(http://</a:t>
            </a:r>
            <a:r>
              <a:rPr lang="en-US" sz="1400" i="1" kern="0" dirty="0" smtClean="0">
                <a:solidFill>
                  <a:prstClr val="black"/>
                </a:solidFill>
              </a:rPr>
              <a:t>www.responsiveclassroom.org/blog/how-well-do-you-know-your-students)</a:t>
            </a:r>
            <a:endParaRPr kumimoji="0" lang="en-US" sz="1400" b="0" i="1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pic>
        <p:nvPicPr>
          <p:cNvPr id="7" name="Content Placeholder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7200" y="1751775"/>
            <a:ext cx="4658924" cy="4877625"/>
          </a:xfrm>
          <a:prstGeom prst="rect">
            <a:avLst/>
          </a:prstGeom>
          <a:ln w="3175">
            <a:solidFill>
              <a:schemeClr val="accent3"/>
            </a:solidFill>
          </a:ln>
        </p:spPr>
      </p:pic>
    </p:spTree>
    <p:extLst>
      <p:ext uri="{BB962C8B-B14F-4D97-AF65-F5344CB8AC3E}">
        <p14:creationId xmlns:p14="http://schemas.microsoft.com/office/powerpoint/2010/main" val="21048174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Use appropriate corrective strategies</a:t>
            </a:r>
            <a:r>
              <a:rPr lang="en-US" dirty="0"/>
              <a:t/>
            </a:r>
            <a:br>
              <a:rPr lang="en-US" dirty="0"/>
            </a:br>
            <a:r>
              <a:rPr lang="en-US" sz="2700" b="1" dirty="0">
                <a:solidFill>
                  <a:schemeClr val="accent1"/>
                </a:solidFill>
              </a:rPr>
              <a:t>Recommended Strategies: Tier 1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752600"/>
            <a:ext cx="8534400" cy="4876800"/>
          </a:xfrm>
        </p:spPr>
        <p:txBody>
          <a:bodyPr/>
          <a:lstStyle/>
          <a:p>
            <a:pPr marL="114300" indent="0">
              <a:buNone/>
            </a:pPr>
            <a:r>
              <a:rPr lang="en-US" b="1" dirty="0" smtClean="0"/>
              <a:t>When minor bullying behaviors are observed…</a:t>
            </a:r>
          </a:p>
          <a:p>
            <a:r>
              <a:rPr lang="en-US" sz="2200" dirty="0" smtClean="0"/>
              <a:t>Correct the behavior immediately </a:t>
            </a:r>
          </a:p>
          <a:p>
            <a:r>
              <a:rPr lang="en-US" sz="2200" i="1" dirty="0" smtClean="0"/>
              <a:t>Always</a:t>
            </a:r>
            <a:r>
              <a:rPr lang="en-US" sz="2200" dirty="0" smtClean="0"/>
              <a:t> combine correction with recognition of positive behaviors</a:t>
            </a:r>
          </a:p>
          <a:p>
            <a:r>
              <a:rPr lang="en-US" sz="2200" dirty="0" smtClean="0"/>
              <a:t>Use inductive discipline</a:t>
            </a:r>
          </a:p>
          <a:p>
            <a:pPr lvl="1"/>
            <a:r>
              <a:rPr lang="en-US" sz="1800" dirty="0" smtClean="0"/>
              <a:t>Emphasize impact of the behavior on the victim and relations with others</a:t>
            </a:r>
          </a:p>
          <a:p>
            <a:r>
              <a:rPr lang="en-US" sz="2200" dirty="0" smtClean="0"/>
              <a:t>Communicate that it is the behavior you dislike, </a:t>
            </a:r>
            <a:r>
              <a:rPr lang="en-US" sz="2200" i="1" dirty="0" smtClean="0"/>
              <a:t>not</a:t>
            </a:r>
            <a:r>
              <a:rPr lang="en-US" sz="2200" dirty="0" smtClean="0"/>
              <a:t> the student</a:t>
            </a:r>
          </a:p>
          <a:p>
            <a:r>
              <a:rPr lang="en-US" sz="2200" dirty="0" smtClean="0"/>
              <a:t>Communicate that it is a shared responsibility to help improve the misbehavior</a:t>
            </a:r>
          </a:p>
          <a:p>
            <a:r>
              <a:rPr lang="en-US" sz="2200" dirty="0" smtClean="0"/>
              <a:t>Communicate optimism that the bullying behavior will not be repeated</a:t>
            </a:r>
          </a:p>
          <a:p>
            <a:endParaRPr lang="en-US" dirty="0"/>
          </a:p>
        </p:txBody>
      </p:sp>
      <p:pic>
        <p:nvPicPr>
          <p:cNvPr id="4" name="Picture 3" descr="C:\Users\hearn\AppData\Local\Microsoft\Windows\Temporary Internet Files\Content.IE5\TLQUBN1Z\star[1].png"/>
          <p:cNvPicPr>
            <a:picLocks noChangeAspect="1" noChangeArrowheads="1"/>
          </p:cNvPicPr>
          <p:nvPr/>
        </p:nvPicPr>
        <p:blipFill>
          <a:blip r:embed="rId3" cstate="print">
            <a:duotone>
              <a:prstClr val="black"/>
              <a:srgbClr val="FADA7A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34399" y="6218261"/>
            <a:ext cx="563539" cy="5635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843766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	Reflective action plan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52600"/>
            <a:ext cx="4038600" cy="4373563"/>
          </a:xfrm>
        </p:spPr>
        <p:txBody>
          <a:bodyPr>
            <a:normAutofit/>
          </a:bodyPr>
          <a:lstStyle/>
          <a:p>
            <a:r>
              <a:rPr lang="en-US" sz="2800" dirty="0" smtClean="0"/>
              <a:t>Plan completed by students to help them:</a:t>
            </a:r>
          </a:p>
          <a:p>
            <a:pPr lvl="1"/>
            <a:r>
              <a:rPr lang="en-US" sz="2400" dirty="0" smtClean="0"/>
              <a:t>Reflect on their behavior</a:t>
            </a:r>
          </a:p>
          <a:p>
            <a:pPr lvl="1"/>
            <a:r>
              <a:rPr lang="en-US" sz="2400" dirty="0" smtClean="0"/>
              <a:t>Problem solve to prevent future behavior problems.</a:t>
            </a:r>
            <a:endParaRPr lang="en-US" sz="2400" dirty="0"/>
          </a:p>
        </p:txBody>
      </p:sp>
      <p:pic>
        <p:nvPicPr>
          <p:cNvPr id="4" name="Picture 5" descr="C:\Users\hearn\AppData\Local\Microsoft\Windows\Temporary Internet Files\Content.IE5\TLQUBN1Z\star[1].png"/>
          <p:cNvPicPr>
            <a:picLocks noChangeAspect="1" noChangeArrowheads="1"/>
          </p:cNvPicPr>
          <p:nvPr/>
        </p:nvPicPr>
        <p:blipFill>
          <a:blip r:embed="rId3">
            <a:duotone>
              <a:prstClr val="black"/>
              <a:srgbClr val="FADA7A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52400"/>
            <a:ext cx="1325538" cy="13255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5800" y="1676401"/>
            <a:ext cx="4458163" cy="5029200"/>
          </a:xfrm>
          <a:prstGeom prst="rect">
            <a:avLst/>
          </a:prstGeom>
          <a:ln>
            <a:solidFill>
              <a:schemeClr val="accent3"/>
            </a:solidFill>
          </a:ln>
        </p:spPr>
      </p:pic>
      <p:sp>
        <p:nvSpPr>
          <p:cNvPr id="7" name="Rectangle 6"/>
          <p:cNvSpPr/>
          <p:nvPr/>
        </p:nvSpPr>
        <p:spPr>
          <a:xfrm>
            <a:off x="152400" y="5874603"/>
            <a:ext cx="3810000" cy="830997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marL="114300"/>
            <a:r>
              <a:rPr lang="en-US" sz="1600" i="1" dirty="0"/>
              <a:t>Courtesy of G. Bear – DE-PBS: Developing Self Discipline Workshop </a:t>
            </a:r>
            <a:r>
              <a:rPr lang="en-US" sz="1600" i="1" dirty="0" smtClean="0"/>
              <a:t>2011-12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1461770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Implement a universal bullying prevention or sel curriculum</a:t>
            </a:r>
            <a:r>
              <a:rPr lang="en-US" dirty="0"/>
              <a:t/>
            </a:r>
            <a:br>
              <a:rPr lang="en-US" dirty="0"/>
            </a:br>
            <a:r>
              <a:rPr lang="en-US" sz="2700" b="1" dirty="0">
                <a:solidFill>
                  <a:schemeClr val="accent1"/>
                </a:solidFill>
              </a:rPr>
              <a:t>Recommended Strategies: Tier 1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676400"/>
            <a:ext cx="8610600" cy="4876800"/>
          </a:xfrm>
        </p:spPr>
        <p:txBody>
          <a:bodyPr>
            <a:normAutofit lnSpcReduction="10000"/>
          </a:bodyPr>
          <a:lstStyle/>
          <a:p>
            <a:pPr marL="114300" indent="0">
              <a:buNone/>
            </a:pPr>
            <a:r>
              <a:rPr lang="en-US" b="1" dirty="0" smtClean="0"/>
              <a:t>Packaged programs available for purchase/training that are supported by research showing they reduce bullying victimization in </a:t>
            </a:r>
            <a:r>
              <a:rPr lang="en-US" b="1" i="1" dirty="0" smtClean="0"/>
              <a:t>elementary</a:t>
            </a:r>
            <a:r>
              <a:rPr lang="en-US" b="1" i="1" dirty="0"/>
              <a:t> </a:t>
            </a:r>
            <a:r>
              <a:rPr lang="en-US" b="1" dirty="0" smtClean="0"/>
              <a:t>schools:</a:t>
            </a:r>
            <a:endParaRPr lang="en-US" dirty="0" smtClean="0"/>
          </a:p>
          <a:p>
            <a:r>
              <a:rPr lang="en-US" dirty="0" err="1" smtClean="0"/>
              <a:t>KiVa</a:t>
            </a:r>
            <a:r>
              <a:rPr lang="en-US" dirty="0" smtClean="0"/>
              <a:t> Bullying Prevention Program</a:t>
            </a:r>
          </a:p>
          <a:p>
            <a:r>
              <a:rPr lang="en-US" dirty="0" err="1" smtClean="0"/>
              <a:t>Olweus</a:t>
            </a:r>
            <a:r>
              <a:rPr lang="en-US" dirty="0" smtClean="0"/>
              <a:t> Bullying Prevention Program</a:t>
            </a:r>
          </a:p>
          <a:p>
            <a:r>
              <a:rPr lang="en-US" dirty="0" smtClean="0"/>
              <a:t>Second Step</a:t>
            </a:r>
          </a:p>
          <a:p>
            <a:pPr lvl="1"/>
            <a:r>
              <a:rPr lang="en-US" dirty="0" smtClean="0"/>
              <a:t>Focuses on social-emotional skills</a:t>
            </a:r>
          </a:p>
          <a:p>
            <a:endParaRPr lang="en-US" dirty="0"/>
          </a:p>
          <a:p>
            <a:endParaRPr lang="en-US" sz="1800" dirty="0" smtClean="0"/>
          </a:p>
          <a:p>
            <a:endParaRPr lang="en-US" sz="1800" dirty="0"/>
          </a:p>
          <a:p>
            <a:r>
              <a:rPr lang="en-US" sz="1800" dirty="0" smtClean="0"/>
              <a:t>Other popular programs (e.g. SWPBIS, Restorative Justice, Bully Proofing Your School, and Second Step: Bullying Prevention Unit) have been shown to lead to positive outcomes but not reduced bullying victimization</a:t>
            </a:r>
            <a:endParaRPr lang="en-US" sz="1800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55" y="4724399"/>
            <a:ext cx="914400" cy="6272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4" descr="C:\Users\hearn\AppData\Local\Microsoft\Windows\Temporary Internet Files\Content.IE5\TLQUBN1Z\star[1].png"/>
          <p:cNvPicPr>
            <a:picLocks noChangeAspect="1" noChangeArrowheads="1"/>
          </p:cNvPicPr>
          <p:nvPr/>
        </p:nvPicPr>
        <p:blipFill>
          <a:blip r:embed="rId4" cstate="print">
            <a:duotone>
              <a:prstClr val="black"/>
              <a:srgbClr val="FADA7A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34399" y="6218261"/>
            <a:ext cx="563539" cy="5635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58982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	</a:t>
            </a:r>
            <a:r>
              <a:rPr lang="en-US" dirty="0" err="1" smtClean="0"/>
              <a:t>KiVA</a:t>
            </a:r>
            <a:r>
              <a:rPr lang="en-US" dirty="0" smtClean="0"/>
              <a:t> bullying prevention 	program</a:t>
            </a:r>
            <a:endParaRPr lang="en-US" dirty="0"/>
          </a:p>
        </p:txBody>
      </p:sp>
      <p:pic>
        <p:nvPicPr>
          <p:cNvPr id="4" name="Picture 5" descr="C:\Users\hearn\AppData\Local\Microsoft\Windows\Temporary Internet Files\Content.IE5\TLQUBN1Z\star[1].png"/>
          <p:cNvPicPr>
            <a:picLocks noChangeAspect="1" noChangeArrowheads="1"/>
          </p:cNvPicPr>
          <p:nvPr/>
        </p:nvPicPr>
        <p:blipFill>
          <a:blip r:embed="rId3">
            <a:duotone>
              <a:prstClr val="black"/>
              <a:srgbClr val="FADA7A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52400"/>
            <a:ext cx="1325538" cy="13255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/>
          <p:cNvSpPr/>
          <p:nvPr/>
        </p:nvSpPr>
        <p:spPr>
          <a:xfrm>
            <a:off x="228600" y="6106180"/>
            <a:ext cx="3810000" cy="52322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marL="114300" lvl="0"/>
            <a:r>
              <a:rPr kumimoji="0" lang="en-US" sz="1400" b="1" i="1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From </a:t>
            </a:r>
            <a:r>
              <a:rPr kumimoji="0" lang="en-US" sz="1400" b="1" i="1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KiVa</a:t>
            </a:r>
            <a:r>
              <a:rPr kumimoji="0" lang="en-US" sz="1400" b="1" i="1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International:</a:t>
            </a:r>
            <a:r>
              <a:rPr kumimoji="0" lang="en-US" sz="1400" b="1" i="1" u="none" strike="noStrike" kern="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</a:t>
            </a:r>
            <a:r>
              <a:rPr lang="en-US" sz="1400" i="1" kern="0" noProof="0" dirty="0">
                <a:solidFill>
                  <a:prstClr val="black"/>
                </a:solidFill>
              </a:rPr>
              <a:t>(</a:t>
            </a:r>
            <a:r>
              <a:rPr lang="en-US" sz="1400" i="1" kern="0" dirty="0" smtClean="0">
                <a:solidFill>
                  <a:prstClr val="black"/>
                </a:solidFill>
              </a:rPr>
              <a:t>http</a:t>
            </a:r>
            <a:r>
              <a:rPr lang="en-US" sz="1400" i="1" kern="0" dirty="0">
                <a:solidFill>
                  <a:prstClr val="black"/>
                </a:solidFill>
              </a:rPr>
              <a:t>://</a:t>
            </a:r>
            <a:r>
              <a:rPr lang="en-US" sz="1400" i="1" kern="0" dirty="0" smtClean="0">
                <a:solidFill>
                  <a:prstClr val="black"/>
                </a:solidFill>
              </a:rPr>
              <a:t>www.kivaprogram.net/program)</a:t>
            </a:r>
            <a:endParaRPr kumimoji="0" lang="en-US" sz="1400" b="0" i="1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304800" y="1824205"/>
            <a:ext cx="4038600" cy="4373563"/>
          </a:xfrm>
        </p:spPr>
        <p:txBody>
          <a:bodyPr>
            <a:normAutofit/>
          </a:bodyPr>
          <a:lstStyle/>
          <a:p>
            <a:r>
              <a:rPr lang="en-US" sz="2000" dirty="0" smtClean="0"/>
              <a:t>For students ages 6-12</a:t>
            </a:r>
          </a:p>
          <a:p>
            <a:r>
              <a:rPr lang="en-US" sz="2000" dirty="0" smtClean="0"/>
              <a:t>Includes training materials and lessons, videos, online games, and parents’ guide</a:t>
            </a:r>
          </a:p>
          <a:p>
            <a:r>
              <a:rPr lang="en-US" sz="2000" dirty="0" smtClean="0"/>
              <a:t>Greater focus on supports for the victims and bullies</a:t>
            </a:r>
          </a:p>
          <a:p>
            <a:r>
              <a:rPr lang="en-US" sz="2000" dirty="0" smtClean="0"/>
              <a:t>Supported by studies showing reduced bullying and victimization</a:t>
            </a:r>
            <a:r>
              <a:rPr lang="en-US" sz="2000" baseline="30000" dirty="0" smtClean="0"/>
              <a:t>93-96</a:t>
            </a:r>
          </a:p>
          <a:p>
            <a:pPr lvl="1"/>
            <a:r>
              <a:rPr lang="en-US" sz="1800" dirty="0"/>
              <a:t>N</a:t>
            </a:r>
            <a:r>
              <a:rPr lang="en-US" sz="1800" dirty="0" smtClean="0"/>
              <a:t>ow being implemented throughout the U.S., including in DE </a:t>
            </a:r>
            <a:endParaRPr lang="en-US" sz="1800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3400" y="1752600"/>
            <a:ext cx="4553469" cy="4885688"/>
          </a:xfrm>
          <a:prstGeom prst="rect">
            <a:avLst/>
          </a:prstGeom>
          <a:ln>
            <a:solidFill>
              <a:schemeClr val="accent3"/>
            </a:solidFill>
          </a:ln>
        </p:spPr>
      </p:pic>
    </p:spTree>
    <p:extLst>
      <p:ext uri="{BB962C8B-B14F-4D97-AF65-F5344CB8AC3E}">
        <p14:creationId xmlns:p14="http://schemas.microsoft.com/office/powerpoint/2010/main" val="528030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What is Bullying victimization?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Bullying = type of aggression that aims to:</a:t>
            </a:r>
          </a:p>
          <a:p>
            <a:pPr lvl="1"/>
            <a:r>
              <a:rPr lang="en-US" sz="2400" dirty="0" smtClean="0"/>
              <a:t>Harm the victim</a:t>
            </a:r>
          </a:p>
          <a:p>
            <a:pPr lvl="1"/>
            <a:r>
              <a:rPr lang="en-US" sz="2400" dirty="0" smtClean="0"/>
              <a:t>Is repetitive over time</a:t>
            </a:r>
          </a:p>
          <a:p>
            <a:pPr lvl="1"/>
            <a:r>
              <a:rPr lang="en-US" sz="2400" dirty="0" smtClean="0"/>
              <a:t>Involves an imbalance of power</a:t>
            </a:r>
          </a:p>
          <a:p>
            <a:pPr lvl="2"/>
            <a:r>
              <a:rPr lang="en-US" sz="2000" dirty="0" smtClean="0"/>
              <a:t>The bully is more powerful than the victim</a:t>
            </a:r>
            <a:r>
              <a:rPr lang="en-US" sz="2000" baseline="30000" dirty="0" smtClean="0"/>
              <a:t>1</a:t>
            </a:r>
            <a:endParaRPr lang="en-US" sz="2000" baseline="300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4080681"/>
            <a:ext cx="3429000" cy="2438400"/>
          </a:xfrm>
          <a:prstGeom prst="rect">
            <a:avLst/>
          </a:prstGeom>
          <a:noFill/>
          <a:ln w="12700">
            <a:solidFill>
              <a:schemeClr val="tx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4080681"/>
            <a:ext cx="3417604" cy="2438399"/>
          </a:xfrm>
          <a:prstGeom prst="rect">
            <a:avLst/>
          </a:prstGeom>
          <a:noFill/>
          <a:ln w="12700">
            <a:solidFill>
              <a:schemeClr val="tx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70223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 rot="20638845">
            <a:off x="950834" y="1418582"/>
            <a:ext cx="7162800" cy="4191000"/>
          </a:xfrm>
          <a:prstGeom prst="roundRect">
            <a:avLst/>
          </a:prstGeom>
          <a:solidFill>
            <a:schemeClr val="accent3"/>
          </a:solidFill>
          <a:ln w="762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 smtClean="0">
                <a:solidFill>
                  <a:schemeClr val="tx2"/>
                </a:solidFill>
                <a:latin typeface="+mj-lt"/>
              </a:rPr>
              <a:t>Recommended Strategies</a:t>
            </a:r>
          </a:p>
          <a:p>
            <a:pPr algn="ctr"/>
            <a:r>
              <a:rPr lang="en-US" sz="5400" dirty="0" smtClean="0">
                <a:solidFill>
                  <a:schemeClr val="tx1"/>
                </a:solidFill>
                <a:latin typeface="+mj-lt"/>
              </a:rPr>
              <a:t> </a:t>
            </a:r>
            <a:r>
              <a:rPr lang="en-US" sz="4400" b="1" dirty="0" smtClean="0">
                <a:solidFill>
                  <a:schemeClr val="accent3">
                    <a:lumMod val="50000"/>
                  </a:schemeClr>
                </a:solidFill>
                <a:latin typeface="+mj-lt"/>
              </a:rPr>
              <a:t>Students at Tier 2 &amp; 3</a:t>
            </a:r>
            <a:endParaRPr lang="en-US" sz="4400" b="1" dirty="0">
              <a:solidFill>
                <a:schemeClr val="accent3">
                  <a:lumMod val="50000"/>
                </a:schemeClr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878628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Apply universal interventions</a:t>
            </a:r>
            <a:r>
              <a:rPr lang="en-US" dirty="0"/>
              <a:t/>
            </a:r>
            <a:br>
              <a:rPr lang="en-US" dirty="0"/>
            </a:br>
            <a:r>
              <a:rPr lang="en-US" sz="2400" b="1" dirty="0">
                <a:solidFill>
                  <a:schemeClr val="accent1"/>
                </a:solidFill>
              </a:rPr>
              <a:t>Recommended Strategies: </a:t>
            </a:r>
            <a:r>
              <a:rPr lang="en-US" sz="2400" b="1" dirty="0" smtClean="0">
                <a:solidFill>
                  <a:schemeClr val="accent1"/>
                </a:solidFill>
              </a:rPr>
              <a:t>Tiers 2 &amp; 3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752600"/>
            <a:ext cx="8534400" cy="4876800"/>
          </a:xfrm>
        </p:spPr>
        <p:txBody>
          <a:bodyPr/>
          <a:lstStyle/>
          <a:p>
            <a:pPr marL="114300" indent="0">
              <a:buNone/>
            </a:pPr>
            <a:r>
              <a:rPr lang="en-US" sz="2800" b="1" dirty="0" smtClean="0"/>
              <a:t>Interventions should be:</a:t>
            </a:r>
          </a:p>
          <a:p>
            <a:r>
              <a:rPr lang="en-US" dirty="0" smtClean="0"/>
              <a:t>Of greater frequency and intensity</a:t>
            </a:r>
          </a:p>
          <a:p>
            <a:r>
              <a:rPr lang="en-US" dirty="0" smtClean="0"/>
              <a:t>More comprehensive, including multiple components</a:t>
            </a:r>
          </a:p>
          <a:p>
            <a:r>
              <a:rPr lang="en-US" dirty="0" smtClean="0"/>
              <a:t>More individualized and guided by students’ needs and factors that might explain/contribute to bullying and victimization</a:t>
            </a:r>
          </a:p>
          <a:p>
            <a:pPr lvl="1"/>
            <a:r>
              <a:rPr lang="en-US" dirty="0" smtClean="0"/>
              <a:t>Social skills deficits</a:t>
            </a:r>
          </a:p>
          <a:p>
            <a:pPr lvl="1"/>
            <a:r>
              <a:rPr lang="en-US" dirty="0" smtClean="0"/>
              <a:t>Individual strengths</a:t>
            </a:r>
          </a:p>
          <a:p>
            <a:pPr lvl="1"/>
            <a:r>
              <a:rPr lang="en-US" dirty="0" smtClean="0"/>
              <a:t>Social networks in classrooms and school</a:t>
            </a:r>
          </a:p>
          <a:p>
            <a:pPr lvl="1"/>
            <a:r>
              <a:rPr lang="en-US" dirty="0" smtClean="0"/>
              <a:t>Classroom management practices</a:t>
            </a:r>
          </a:p>
          <a:p>
            <a:pPr lvl="1"/>
            <a:r>
              <a:rPr lang="en-US" dirty="0" smtClean="0"/>
              <a:t>Systems of social support and resources in the school, home, and community</a:t>
            </a:r>
            <a:endParaRPr lang="en-US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868" t="21186"/>
          <a:stretch/>
        </p:blipFill>
        <p:spPr bwMode="auto">
          <a:xfrm>
            <a:off x="6324600" y="4046254"/>
            <a:ext cx="2209800" cy="1592546"/>
          </a:xfrm>
          <a:prstGeom prst="rect">
            <a:avLst/>
          </a:prstGeom>
          <a:noFill/>
          <a:ln w="9525">
            <a:solidFill>
              <a:schemeClr val="accent3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129146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Provide social skills/sel training</a:t>
            </a:r>
            <a:r>
              <a:rPr lang="en-US" dirty="0"/>
              <a:t/>
            </a:r>
            <a:br>
              <a:rPr lang="en-US" dirty="0"/>
            </a:br>
            <a:r>
              <a:rPr lang="en-US" sz="2400" b="1" dirty="0">
                <a:solidFill>
                  <a:schemeClr val="accent1"/>
                </a:solidFill>
              </a:rPr>
              <a:t>Recommended Strategies: Tiers 2 &amp; 3</a:t>
            </a:r>
            <a:endParaRPr lang="en-US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752600"/>
            <a:ext cx="8610600" cy="5029200"/>
          </a:xfrm>
        </p:spPr>
        <p:txBody>
          <a:bodyPr>
            <a:normAutofit/>
          </a:bodyPr>
          <a:lstStyle/>
          <a:p>
            <a:r>
              <a:rPr lang="en-US" dirty="0" smtClean="0"/>
              <a:t>Target specific prosocial skills and antisocial behaviors related to social acceptance, friendships, and bullying victimization</a:t>
            </a:r>
          </a:p>
          <a:p>
            <a:r>
              <a:rPr lang="en-US" dirty="0" smtClean="0"/>
              <a:t>Use lessons from a Tier 1 bullying prevention or SEL curriculum</a:t>
            </a:r>
          </a:p>
          <a:p>
            <a:pPr lvl="1"/>
            <a:r>
              <a:rPr lang="en-US" dirty="0" smtClean="0"/>
              <a:t>E.g. Steps to Respect or Second Step</a:t>
            </a:r>
          </a:p>
          <a:p>
            <a:r>
              <a:rPr lang="en-US" dirty="0" smtClean="0"/>
              <a:t>Use evidence-based curriculum lessons designed for use at Tiers 2 and 3</a:t>
            </a:r>
          </a:p>
          <a:p>
            <a:pPr lvl="1"/>
            <a:r>
              <a:rPr lang="en-US" dirty="0" smtClean="0"/>
              <a:t>E.g. Incredible Years, Coping Power, and PEERS</a:t>
            </a:r>
          </a:p>
          <a:p>
            <a:pPr lvl="1"/>
            <a:r>
              <a:rPr lang="en-US" dirty="0" smtClean="0"/>
              <a:t>Include training for targeted students </a:t>
            </a:r>
            <a:r>
              <a:rPr lang="en-US" b="1" dirty="0" smtClean="0"/>
              <a:t>and </a:t>
            </a:r>
            <a:r>
              <a:rPr lang="en-US" dirty="0" smtClean="0"/>
              <a:t>their parents</a:t>
            </a:r>
          </a:p>
          <a:p>
            <a:endParaRPr lang="en-US" sz="1600" dirty="0" smtClean="0"/>
          </a:p>
          <a:p>
            <a:r>
              <a:rPr lang="en-US" sz="1600" dirty="0" smtClean="0"/>
              <a:t>Use caution in grouping students together (i.e. in Tier 2 interventions) who share similar antisocial behaviors. This may result in “deviancy training,” with peers modeling and reinforcing antisocial behavior</a:t>
            </a:r>
            <a:r>
              <a:rPr lang="en-US" sz="1600" baseline="30000" dirty="0" smtClean="0"/>
              <a:t>104-105</a:t>
            </a:r>
            <a:endParaRPr lang="en-US" sz="1600" baseline="30000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486400"/>
            <a:ext cx="873690" cy="5993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4" descr="C:\Users\hearn\AppData\Local\Microsoft\Windows\Temporary Internet Files\Content.IE5\TLQUBN1Z\star[1].png"/>
          <p:cNvPicPr>
            <a:picLocks noChangeAspect="1" noChangeArrowheads="1"/>
          </p:cNvPicPr>
          <p:nvPr/>
        </p:nvPicPr>
        <p:blipFill>
          <a:blip r:embed="rId4" cstate="print">
            <a:duotone>
              <a:prstClr val="black"/>
              <a:srgbClr val="FADA7A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34399" y="6218261"/>
            <a:ext cx="563539" cy="5635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034998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Additional strategies</a:t>
            </a:r>
            <a:r>
              <a:rPr lang="en-US" dirty="0"/>
              <a:t/>
            </a:r>
            <a:br>
              <a:rPr lang="en-US" dirty="0"/>
            </a:br>
            <a:r>
              <a:rPr lang="en-US" sz="2400" b="1" dirty="0">
                <a:solidFill>
                  <a:schemeClr val="accent1"/>
                </a:solidFill>
              </a:rPr>
              <a:t>Recommended Strategies: Tiers 2 &amp; 3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752600"/>
            <a:ext cx="8534400" cy="4876800"/>
          </a:xfrm>
        </p:spPr>
        <p:txBody>
          <a:bodyPr/>
          <a:lstStyle/>
          <a:p>
            <a:r>
              <a:rPr lang="en-US" dirty="0" smtClean="0"/>
              <a:t>Ensure that targeted students have a close, supportive relationship with at least one other student in the school</a:t>
            </a:r>
          </a:p>
          <a:p>
            <a:endParaRPr lang="en-US" dirty="0" smtClean="0"/>
          </a:p>
          <a:p>
            <a:r>
              <a:rPr lang="en-US" dirty="0" smtClean="0"/>
              <a:t>Individual counseling may be appropriate for bullying victims</a:t>
            </a:r>
          </a:p>
          <a:p>
            <a:endParaRPr lang="en-US" dirty="0" smtClean="0"/>
          </a:p>
          <a:p>
            <a:r>
              <a:rPr lang="en-US" dirty="0" smtClean="0"/>
              <a:t>Work closely with students’ parents to target social-emotional skills at home</a:t>
            </a: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33" t="24073"/>
          <a:stretch/>
        </p:blipFill>
        <p:spPr bwMode="auto">
          <a:xfrm>
            <a:off x="6477000" y="5174255"/>
            <a:ext cx="2447795" cy="1530854"/>
          </a:xfrm>
          <a:prstGeom prst="rect">
            <a:avLst/>
          </a:prstGeom>
          <a:noFill/>
          <a:ln w="9525">
            <a:solidFill>
              <a:schemeClr val="accent3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799598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 rot="20638845">
            <a:off x="950834" y="1418582"/>
            <a:ext cx="7162800" cy="4191000"/>
          </a:xfrm>
          <a:prstGeom prst="roundRect">
            <a:avLst/>
          </a:prstGeom>
          <a:solidFill>
            <a:srgbClr val="C8D35F"/>
          </a:solidFill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 smtClean="0">
                <a:solidFill>
                  <a:prstClr val="black"/>
                </a:solidFill>
                <a:latin typeface="Book Antiqua"/>
              </a:rPr>
              <a:t>Making a plan</a:t>
            </a:r>
          </a:p>
          <a:p>
            <a:pPr algn="ctr"/>
            <a:r>
              <a:rPr lang="en-US" sz="4400" b="1" i="1" dirty="0">
                <a:solidFill>
                  <a:schemeClr val="accent2">
                    <a:lumMod val="75000"/>
                  </a:schemeClr>
                </a:solidFill>
              </a:rPr>
              <a:t>Who</a:t>
            </a:r>
            <a:r>
              <a:rPr lang="en-US" sz="4400" i="1" dirty="0">
                <a:solidFill>
                  <a:schemeClr val="accent2">
                    <a:lumMod val="75000"/>
                  </a:schemeClr>
                </a:solidFill>
              </a:rPr>
              <a:t> is going to do </a:t>
            </a:r>
          </a:p>
          <a:p>
            <a:pPr algn="ctr"/>
            <a:r>
              <a:rPr lang="en-US" sz="4400" b="1" i="1" dirty="0">
                <a:solidFill>
                  <a:schemeClr val="accent2">
                    <a:lumMod val="75000"/>
                  </a:schemeClr>
                </a:solidFill>
              </a:rPr>
              <a:t>what</a:t>
            </a:r>
            <a:r>
              <a:rPr lang="en-US" sz="4400" i="1" dirty="0">
                <a:solidFill>
                  <a:schemeClr val="accent2">
                    <a:lumMod val="75000"/>
                  </a:schemeClr>
                </a:solidFill>
              </a:rPr>
              <a:t> actions by </a:t>
            </a:r>
          </a:p>
          <a:p>
            <a:pPr algn="ctr"/>
            <a:r>
              <a:rPr lang="en-US" sz="4400" b="1" i="1" dirty="0">
                <a:solidFill>
                  <a:schemeClr val="accent2">
                    <a:lumMod val="75000"/>
                  </a:schemeClr>
                </a:solidFill>
              </a:rPr>
              <a:t>when</a:t>
            </a:r>
            <a:r>
              <a:rPr lang="en-US" sz="4400" i="1" dirty="0">
                <a:solidFill>
                  <a:schemeClr val="accent2">
                    <a:lumMod val="75000"/>
                  </a:schemeClr>
                </a:solidFill>
              </a:rPr>
              <a:t>?  </a:t>
            </a:r>
          </a:p>
          <a:p>
            <a:pPr algn="ctr"/>
            <a:endParaRPr lang="en-US" sz="4400" b="1" dirty="0">
              <a:solidFill>
                <a:srgbClr val="DDE9EC">
                  <a:lumMod val="50000"/>
                </a:srgbClr>
              </a:solidFill>
              <a:latin typeface="Book Antiqua"/>
            </a:endParaRPr>
          </a:p>
        </p:txBody>
      </p:sp>
      <p:pic>
        <p:nvPicPr>
          <p:cNvPr id="4" name="Picture 3" descr="C:\Users\hearn\AppData\Local\Microsoft\Windows\Temporary Internet Files\Content.IE5\TLQUBN1Z\star[1].png"/>
          <p:cNvPicPr>
            <a:picLocks noChangeAspect="1" noChangeArrowheads="1"/>
          </p:cNvPicPr>
          <p:nvPr/>
        </p:nvPicPr>
        <p:blipFill>
          <a:blip r:embed="rId3" cstate="print">
            <a:duotone>
              <a:prstClr val="black"/>
              <a:srgbClr val="FADA7A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34399" y="6218261"/>
            <a:ext cx="563539" cy="5635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0267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Thank you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Based on areas of need identified by data, check out other resources provided through the </a:t>
            </a:r>
            <a:r>
              <a:rPr lang="en-US" b="1" dirty="0" smtClean="0"/>
              <a:t>School Climate and Student Success</a:t>
            </a:r>
            <a:r>
              <a:rPr lang="en-US" dirty="0" smtClean="0"/>
              <a:t> </a:t>
            </a:r>
            <a:r>
              <a:rPr lang="en-US" b="1" dirty="0" smtClean="0"/>
              <a:t>Module Series</a:t>
            </a:r>
            <a:r>
              <a:rPr lang="en-US" dirty="0" smtClean="0"/>
              <a:t>.  </a:t>
            </a:r>
          </a:p>
          <a:p>
            <a:r>
              <a:rPr lang="en-US" dirty="0" smtClean="0"/>
              <a:t>www.delawarepbs.org </a:t>
            </a:r>
          </a:p>
          <a:p>
            <a:endParaRPr lang="en-US" dirty="0"/>
          </a:p>
          <a:p>
            <a:r>
              <a:rPr lang="en-US" dirty="0" smtClean="0"/>
              <a:t>Questions can be directed to Sarah Hearn</a:t>
            </a:r>
          </a:p>
          <a:p>
            <a:r>
              <a:rPr lang="en-US" dirty="0" smtClean="0"/>
              <a:t>skhearn@udel.edu</a:t>
            </a:r>
          </a:p>
          <a:p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600" y="4800600"/>
            <a:ext cx="2143740" cy="1828800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824034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Bullying victimization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752600"/>
            <a:ext cx="8686800" cy="4876800"/>
          </a:xfrm>
        </p:spPr>
        <p:txBody>
          <a:bodyPr>
            <a:normAutofit fontScale="92500" lnSpcReduction="20000"/>
          </a:bodyPr>
          <a:lstStyle/>
          <a:p>
            <a:r>
              <a:rPr lang="en-US" sz="2000" b="1" dirty="0" smtClean="0"/>
              <a:t>Lead Authors: </a:t>
            </a:r>
            <a:r>
              <a:rPr lang="en-US" sz="2000" dirty="0" smtClean="0"/>
              <a:t>Dr. George Bear, Dr. Lindsey </a:t>
            </a:r>
            <a:r>
              <a:rPr lang="en-US" sz="2000" dirty="0" err="1" smtClean="0"/>
              <a:t>Mantz</a:t>
            </a:r>
            <a:r>
              <a:rPr lang="en-US" sz="2000" dirty="0" smtClean="0"/>
              <a:t>, and Angela Harris, M.A.</a:t>
            </a:r>
          </a:p>
          <a:p>
            <a:pPr lvl="1"/>
            <a:r>
              <a:rPr lang="en-US" sz="1800" dirty="0"/>
              <a:t>University of Delaware &amp; Delaware Positive Behavior Support </a:t>
            </a:r>
            <a:r>
              <a:rPr lang="en-US" sz="1800" dirty="0" smtClean="0"/>
              <a:t>Project</a:t>
            </a:r>
          </a:p>
          <a:p>
            <a:endParaRPr lang="en-US" sz="2000" b="1" dirty="0" smtClean="0"/>
          </a:p>
          <a:p>
            <a:r>
              <a:rPr lang="en-US" sz="2000" b="1" dirty="0" smtClean="0"/>
              <a:t>Research Narrative Reviewed by: </a:t>
            </a:r>
            <a:r>
              <a:rPr lang="en-US" sz="2000" dirty="0" smtClean="0"/>
              <a:t>Dr. Michelle </a:t>
            </a:r>
            <a:r>
              <a:rPr lang="en-US" sz="2000" dirty="0" err="1" smtClean="0"/>
              <a:t>Demarary</a:t>
            </a:r>
            <a:endParaRPr lang="en-US" sz="2000" dirty="0" smtClean="0"/>
          </a:p>
          <a:p>
            <a:pPr lvl="1"/>
            <a:r>
              <a:rPr lang="en-US" sz="1800" dirty="0" smtClean="0"/>
              <a:t>Northern Illinois University</a:t>
            </a:r>
          </a:p>
          <a:p>
            <a:endParaRPr lang="en-US" sz="2000" b="1" dirty="0" smtClean="0"/>
          </a:p>
          <a:p>
            <a:r>
              <a:rPr lang="en-US" sz="2000" b="1" dirty="0" smtClean="0"/>
              <a:t>PowerPoint Developed and Reviewed by: </a:t>
            </a:r>
            <a:r>
              <a:rPr lang="en-US" sz="2000" dirty="0" smtClean="0"/>
              <a:t>Angela Harris, M.A., Sarah Hearn, M.Ed., and Laura Davidson, M.A.</a:t>
            </a:r>
          </a:p>
          <a:p>
            <a:pPr lvl="1"/>
            <a:r>
              <a:rPr lang="en-US" sz="1800" dirty="0" smtClean="0"/>
              <a:t>University of Delaware &amp; Delaware Positive Behavior Support Project</a:t>
            </a:r>
          </a:p>
          <a:p>
            <a:endParaRPr lang="en-US" sz="2000" b="1" dirty="0" smtClean="0"/>
          </a:p>
          <a:p>
            <a:r>
              <a:rPr lang="en-US" sz="2000" b="1" dirty="0" smtClean="0"/>
              <a:t>Audio Recorded by: </a:t>
            </a:r>
            <a:r>
              <a:rPr lang="en-US" sz="2000" dirty="0" smtClean="0"/>
              <a:t>Sydney Morales, M.A.</a:t>
            </a:r>
          </a:p>
          <a:p>
            <a:pPr lvl="1"/>
            <a:r>
              <a:rPr lang="en-US" sz="1800" dirty="0" smtClean="0"/>
              <a:t>University of Delaware &amp; Delaware Positive Behavior Support Project</a:t>
            </a:r>
          </a:p>
          <a:p>
            <a:endParaRPr lang="en-US" sz="2000" b="1" dirty="0" smtClean="0"/>
          </a:p>
          <a:p>
            <a:r>
              <a:rPr lang="en-US" sz="2000" b="1" dirty="0" smtClean="0"/>
              <a:t>Funding and Support from: </a:t>
            </a:r>
            <a:r>
              <a:rPr lang="en-US" sz="2000" dirty="0" smtClean="0"/>
              <a:t>The Delaware Department of Education through the Delaware Positive Behavior Support Project and the School Climate and Student Success Grant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1310728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Bullying in Delaware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52600"/>
            <a:ext cx="8229600" cy="4876800"/>
          </a:xfrm>
        </p:spPr>
        <p:txBody>
          <a:bodyPr/>
          <a:lstStyle/>
          <a:p>
            <a:r>
              <a:rPr lang="en-US" sz="2800" dirty="0" smtClean="0"/>
              <a:t>Delaware law defines bullying as:</a:t>
            </a:r>
          </a:p>
          <a:p>
            <a:pPr lvl="1"/>
            <a:r>
              <a:rPr lang="en-US" sz="2400" dirty="0"/>
              <a:t>Intentional actions that occur in physical, verbal, written, or electronic form towards a student, school employee, or school volunteer that</a:t>
            </a:r>
            <a:r>
              <a:rPr lang="en-US" sz="2400" dirty="0" smtClean="0"/>
              <a:t>:</a:t>
            </a:r>
          </a:p>
          <a:p>
            <a:pPr lvl="2"/>
            <a:r>
              <a:rPr lang="en-US" sz="2000" dirty="0" smtClean="0"/>
              <a:t>cause </a:t>
            </a:r>
            <a:r>
              <a:rPr lang="en-US" sz="2000" dirty="0"/>
              <a:t>reasonable fear or substantial harm to the victim’s physical or emotional well-being, or damage to </a:t>
            </a:r>
            <a:r>
              <a:rPr lang="en-US" sz="2000" dirty="0" smtClean="0"/>
              <a:t>property</a:t>
            </a:r>
            <a:endParaRPr lang="en-US" sz="2000" dirty="0"/>
          </a:p>
          <a:p>
            <a:pPr lvl="2"/>
            <a:r>
              <a:rPr lang="en-US" sz="2000" dirty="0"/>
              <a:t>a</a:t>
            </a:r>
            <a:r>
              <a:rPr lang="en-US" sz="2000" dirty="0" smtClean="0"/>
              <a:t>re </a:t>
            </a:r>
            <a:r>
              <a:rPr lang="en-US" sz="2000" dirty="0"/>
              <a:t>pervasive/persistent or characterized by a power differential that creates a hostile educational </a:t>
            </a:r>
            <a:r>
              <a:rPr lang="en-US" sz="2000" dirty="0" smtClean="0"/>
              <a:t>environment</a:t>
            </a:r>
            <a:endParaRPr lang="en-US" sz="2000" dirty="0"/>
          </a:p>
          <a:p>
            <a:pPr lvl="2"/>
            <a:r>
              <a:rPr lang="en-US" sz="2000" dirty="0" smtClean="0"/>
              <a:t>interfere </a:t>
            </a:r>
            <a:r>
              <a:rPr lang="en-US" sz="2000" dirty="0"/>
              <a:t>with a safe </a:t>
            </a:r>
            <a:r>
              <a:rPr lang="en-US" sz="2000" dirty="0" smtClean="0"/>
              <a:t>environment</a:t>
            </a:r>
            <a:endParaRPr lang="en-US" sz="2000" dirty="0"/>
          </a:p>
          <a:p>
            <a:pPr lvl="2"/>
            <a:r>
              <a:rPr lang="en-US" sz="2000" dirty="0" smtClean="0"/>
              <a:t>include </a:t>
            </a:r>
            <a:r>
              <a:rPr lang="en-US" sz="2000" dirty="0"/>
              <a:t>coercing others to cause the above harmful </a:t>
            </a:r>
            <a:r>
              <a:rPr lang="en-US" sz="2000" dirty="0" smtClean="0"/>
              <a:t>actions</a:t>
            </a:r>
            <a:endParaRPr lang="en-US" sz="2000" dirty="0"/>
          </a:p>
          <a:p>
            <a:pPr lvl="2"/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5486400"/>
            <a:ext cx="941892" cy="1219200"/>
          </a:xfrm>
          <a:prstGeom prst="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5" name="Picture 4" descr="C:\Users\hearn\AppData\Local\Microsoft\Windows\Temporary Internet Files\Content.IE5\TLQUBN1Z\star[1].png"/>
          <p:cNvPicPr>
            <a:picLocks noChangeAspect="1" noChangeArrowheads="1"/>
          </p:cNvPicPr>
          <p:nvPr/>
        </p:nvPicPr>
        <p:blipFill>
          <a:blip r:embed="rId4" cstate="print">
            <a:duotone>
              <a:prstClr val="black"/>
              <a:srgbClr val="FADA7A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34399" y="6256360"/>
            <a:ext cx="563539" cy="5635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560027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Delaware  School  Surveys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52600"/>
            <a:ext cx="8229600" cy="4800600"/>
          </a:xfrm>
        </p:spPr>
        <p:txBody>
          <a:bodyPr>
            <a:normAutofit/>
          </a:bodyPr>
          <a:lstStyle/>
          <a:p>
            <a:r>
              <a:rPr lang="en-US" dirty="0" smtClean="0"/>
              <a:t>Assesses four types of bullying victimization (verbal, physical, social/relational, and cyber)</a:t>
            </a:r>
          </a:p>
          <a:p>
            <a:pPr lvl="1"/>
            <a:endParaRPr lang="en-US" i="1" dirty="0" smtClean="0"/>
          </a:p>
          <a:p>
            <a:pPr lvl="1"/>
            <a:r>
              <a:rPr lang="en-US" i="1" dirty="0" smtClean="0"/>
              <a:t>Delaware </a:t>
            </a:r>
            <a:r>
              <a:rPr lang="en-US" i="1" dirty="0"/>
              <a:t>Bullying Victimization Scale</a:t>
            </a:r>
          </a:p>
          <a:p>
            <a:pPr lvl="2"/>
            <a:r>
              <a:rPr lang="en-US" dirty="0"/>
              <a:t>Assesses students’ reports of the extent to which they have personally experienced each of the four types of bullying </a:t>
            </a:r>
            <a:r>
              <a:rPr lang="en-US" dirty="0" smtClean="0"/>
              <a:t>during </a:t>
            </a:r>
            <a:r>
              <a:rPr lang="en-US" dirty="0"/>
              <a:t>the current school </a:t>
            </a:r>
            <a:r>
              <a:rPr lang="en-US" dirty="0" smtClean="0"/>
              <a:t>year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Bullying school-wide subscale on the </a:t>
            </a:r>
            <a:r>
              <a:rPr lang="en-US" i="1" dirty="0" smtClean="0"/>
              <a:t>Delaware School Climate Scale</a:t>
            </a:r>
          </a:p>
          <a:p>
            <a:pPr lvl="2"/>
            <a:r>
              <a:rPr lang="en-US" dirty="0" smtClean="0"/>
              <a:t>Assesses bullying in general throughout the school</a:t>
            </a:r>
          </a:p>
          <a:p>
            <a:pPr lvl="2"/>
            <a:r>
              <a:rPr lang="en-US" dirty="0" smtClean="0"/>
              <a:t>Items that ask if students bully one another, threaten and bully others,  and worry about others bullying them</a:t>
            </a:r>
          </a:p>
        </p:txBody>
      </p:sp>
      <p:pic>
        <p:nvPicPr>
          <p:cNvPr id="4" name="Picture 3" descr="C:\Users\hearn\AppData\Local\Microsoft\Windows\Temporary Internet Files\Content.IE5\TLQUBN1Z\star[1].png"/>
          <p:cNvPicPr>
            <a:picLocks noChangeAspect="1" noChangeArrowheads="1"/>
          </p:cNvPicPr>
          <p:nvPr/>
        </p:nvPicPr>
        <p:blipFill>
          <a:blip r:embed="rId3" cstate="print">
            <a:duotone>
              <a:prstClr val="black"/>
              <a:srgbClr val="FADA7A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34399" y="6256360"/>
            <a:ext cx="563539" cy="5635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93358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Negative effects of bullying victimization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52600"/>
            <a:ext cx="8229600" cy="48768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Greater </a:t>
            </a:r>
            <a:r>
              <a:rPr lang="en-US" dirty="0"/>
              <a:t>internalizing </a:t>
            </a:r>
            <a:r>
              <a:rPr lang="en-US" dirty="0" smtClean="0"/>
              <a:t>problems</a:t>
            </a:r>
          </a:p>
          <a:p>
            <a:pPr lvl="1"/>
            <a:r>
              <a:rPr lang="en-US" dirty="0" smtClean="0"/>
              <a:t>E.g. depression</a:t>
            </a:r>
            <a:r>
              <a:rPr lang="en-US" dirty="0"/>
              <a:t>, anxiety, and </a:t>
            </a:r>
            <a:r>
              <a:rPr lang="en-US" dirty="0" smtClean="0"/>
              <a:t>loneliness</a:t>
            </a:r>
            <a:r>
              <a:rPr lang="en-US" baseline="30000" dirty="0" smtClean="0"/>
              <a:t>1-12</a:t>
            </a:r>
            <a:r>
              <a:rPr lang="en-US" dirty="0" smtClean="0"/>
              <a:t> </a:t>
            </a:r>
          </a:p>
          <a:p>
            <a:r>
              <a:rPr lang="en-US" dirty="0"/>
              <a:t>I</a:t>
            </a:r>
            <a:r>
              <a:rPr lang="en-US" dirty="0" smtClean="0"/>
              <a:t>ncreased </a:t>
            </a:r>
            <a:r>
              <a:rPr lang="en-US" dirty="0"/>
              <a:t>risk of suicide ideation, suicide attempts, and self-injury</a:t>
            </a:r>
            <a:r>
              <a:rPr lang="en-US" baseline="30000" dirty="0"/>
              <a:t>13-16</a:t>
            </a:r>
          </a:p>
          <a:p>
            <a:r>
              <a:rPr lang="en-US" dirty="0" smtClean="0"/>
              <a:t>Increased </a:t>
            </a:r>
            <a:r>
              <a:rPr lang="en-US" dirty="0"/>
              <a:t>risk of participation in delinquent and problem </a:t>
            </a:r>
            <a:r>
              <a:rPr lang="en-US" dirty="0" smtClean="0"/>
              <a:t>behaviors</a:t>
            </a:r>
          </a:p>
          <a:p>
            <a:pPr lvl="1"/>
            <a:r>
              <a:rPr lang="en-US" dirty="0" smtClean="0"/>
              <a:t>E.g. </a:t>
            </a:r>
            <a:r>
              <a:rPr lang="en-US" dirty="0"/>
              <a:t>substance use, stealing, physical fighting, and vandalism</a:t>
            </a:r>
            <a:r>
              <a:rPr lang="en-US" baseline="30000" dirty="0"/>
              <a:t>17-18</a:t>
            </a:r>
          </a:p>
          <a:p>
            <a:r>
              <a:rPr lang="en-US" dirty="0" smtClean="0"/>
              <a:t>Greater </a:t>
            </a:r>
            <a:r>
              <a:rPr lang="en-US" dirty="0"/>
              <a:t>difficulty making friends and greater risk for social rejection and isolation</a:t>
            </a:r>
            <a:r>
              <a:rPr lang="en-US" baseline="30000" dirty="0"/>
              <a:t>1,15,19-20</a:t>
            </a:r>
            <a:r>
              <a:rPr lang="en-US" dirty="0"/>
              <a:t> </a:t>
            </a:r>
          </a:p>
          <a:p>
            <a:r>
              <a:rPr lang="en-US" dirty="0" smtClean="0"/>
              <a:t>Lower </a:t>
            </a:r>
            <a:r>
              <a:rPr lang="en-US" dirty="0"/>
              <a:t>social competence</a:t>
            </a:r>
            <a:r>
              <a:rPr lang="en-US" baseline="30000" dirty="0"/>
              <a:t>21</a:t>
            </a:r>
          </a:p>
          <a:p>
            <a:r>
              <a:rPr lang="en-US" dirty="0" smtClean="0"/>
              <a:t>Lower </a:t>
            </a:r>
            <a:r>
              <a:rPr lang="en-US" dirty="0"/>
              <a:t>self-esteem</a:t>
            </a:r>
            <a:r>
              <a:rPr lang="en-US" baseline="30000" dirty="0"/>
              <a:t>11,15,19</a:t>
            </a:r>
            <a:r>
              <a:rPr lang="en-US" dirty="0"/>
              <a:t> </a:t>
            </a:r>
            <a:r>
              <a:rPr lang="en-US" dirty="0" smtClean="0"/>
              <a:t>and </a:t>
            </a:r>
            <a:r>
              <a:rPr lang="en-US" dirty="0"/>
              <a:t>increased levels of self-criticism</a:t>
            </a:r>
            <a:r>
              <a:rPr lang="en-US" baseline="30000" dirty="0"/>
              <a:t>12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6037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Negative effects of bullying victimization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22206410"/>
              </p:ext>
            </p:extLst>
          </p:nvPr>
        </p:nvGraphicFramePr>
        <p:xfrm>
          <a:off x="457200" y="1752600"/>
          <a:ext cx="8229600" cy="43735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1583511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Negative outcomes for bullies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752600"/>
            <a:ext cx="8229600" cy="4899244"/>
          </a:xfrm>
        </p:spPr>
        <p:txBody>
          <a:bodyPr>
            <a:normAutofit/>
          </a:bodyPr>
          <a:lstStyle/>
          <a:p>
            <a:r>
              <a:rPr lang="en-US" i="1" dirty="0" smtClean="0"/>
              <a:t>Not </a:t>
            </a:r>
            <a:r>
              <a:rPr lang="en-US" i="1" dirty="0"/>
              <a:t>only are victims of bullying at increased risk for a number of negative outcomes, but so too are students who bully others. Those risks include</a:t>
            </a:r>
            <a:r>
              <a:rPr lang="en-US" i="1" dirty="0" smtClean="0"/>
              <a:t>:</a:t>
            </a:r>
          </a:p>
          <a:p>
            <a:pPr lvl="1"/>
            <a:r>
              <a:rPr lang="en-US" sz="1800" dirty="0" smtClean="0"/>
              <a:t>Involvement </a:t>
            </a:r>
            <a:r>
              <a:rPr lang="en-US" sz="1800" dirty="0"/>
              <a:t>in crime, violence, drugs, alcohol, and delinquency</a:t>
            </a:r>
            <a:r>
              <a:rPr lang="en-US" sz="1800" baseline="30000" dirty="0"/>
              <a:t>8,17,29-34 </a:t>
            </a:r>
          </a:p>
          <a:p>
            <a:pPr lvl="1"/>
            <a:r>
              <a:rPr lang="en-US" sz="1800" dirty="0" smtClean="0"/>
              <a:t>Greater </a:t>
            </a:r>
            <a:r>
              <a:rPr lang="en-US" sz="1800" dirty="0"/>
              <a:t>internalizing </a:t>
            </a:r>
            <a:r>
              <a:rPr lang="en-US" sz="1800" dirty="0" smtClean="0"/>
              <a:t>problems</a:t>
            </a:r>
            <a:r>
              <a:rPr lang="en-US" sz="1800" baseline="30000" dirty="0" smtClean="0"/>
              <a:t>7</a:t>
            </a:r>
          </a:p>
          <a:p>
            <a:pPr lvl="1"/>
            <a:r>
              <a:rPr lang="en-US" sz="1800" dirty="0"/>
              <a:t>P</a:t>
            </a:r>
            <a:r>
              <a:rPr lang="en-US" sz="1800" dirty="0" smtClean="0"/>
              <a:t>sychosomatic </a:t>
            </a:r>
            <a:r>
              <a:rPr lang="en-US" sz="1800" dirty="0"/>
              <a:t>symptoms such as feeling tired or </a:t>
            </a:r>
            <a:r>
              <a:rPr lang="en-US" sz="1800" dirty="0" smtClean="0"/>
              <a:t>tense</a:t>
            </a:r>
            <a:r>
              <a:rPr lang="en-US" sz="1800" baseline="30000" dirty="0" smtClean="0"/>
              <a:t>3</a:t>
            </a:r>
            <a:endParaRPr lang="en-US" sz="1800" dirty="0"/>
          </a:p>
          <a:p>
            <a:pPr lvl="1"/>
            <a:r>
              <a:rPr lang="en-US" sz="1800" dirty="0"/>
              <a:t>S</a:t>
            </a:r>
            <a:r>
              <a:rPr lang="en-US" sz="1800" dirty="0" smtClean="0"/>
              <a:t>uicide </a:t>
            </a:r>
            <a:r>
              <a:rPr lang="en-US" sz="1800" dirty="0"/>
              <a:t>attempts and ideation</a:t>
            </a:r>
            <a:r>
              <a:rPr lang="en-US" sz="1800" baseline="30000" dirty="0"/>
              <a:t>14</a:t>
            </a:r>
          </a:p>
          <a:p>
            <a:pPr lvl="1"/>
            <a:r>
              <a:rPr lang="en-US" sz="1800" dirty="0" smtClean="0"/>
              <a:t>Less </a:t>
            </a:r>
            <a:r>
              <a:rPr lang="en-US" sz="1800" dirty="0"/>
              <a:t>school bonding, or connectedness</a:t>
            </a:r>
            <a:r>
              <a:rPr lang="en-US" sz="1800" baseline="30000" dirty="0"/>
              <a:t>22</a:t>
            </a:r>
          </a:p>
          <a:p>
            <a:pPr lvl="1"/>
            <a:r>
              <a:rPr lang="en-US" sz="1800" dirty="0" smtClean="0"/>
              <a:t>Lower </a:t>
            </a:r>
            <a:r>
              <a:rPr lang="en-US" sz="1800" dirty="0"/>
              <a:t>academic </a:t>
            </a:r>
            <a:r>
              <a:rPr lang="en-US" sz="1800" dirty="0" smtClean="0"/>
              <a:t>achievement</a:t>
            </a:r>
            <a:r>
              <a:rPr lang="en-US" sz="1800" baseline="30000" dirty="0" smtClean="0"/>
              <a:t>8,17</a:t>
            </a:r>
          </a:p>
          <a:p>
            <a:pPr marL="114300" indent="0">
              <a:buNone/>
            </a:pPr>
            <a:endParaRPr lang="en-US" sz="1800" dirty="0" smtClean="0"/>
          </a:p>
          <a:p>
            <a:r>
              <a:rPr lang="en-US" sz="2000" dirty="0" smtClean="0"/>
              <a:t>Students </a:t>
            </a:r>
            <a:r>
              <a:rPr lang="en-US" sz="2000" dirty="0"/>
              <a:t>who witness </a:t>
            </a:r>
            <a:r>
              <a:rPr lang="en-US" sz="2000" dirty="0" smtClean="0"/>
              <a:t>bullying and those who</a:t>
            </a:r>
          </a:p>
          <a:p>
            <a:pPr marL="114300" indent="0">
              <a:buNone/>
            </a:pPr>
            <a:r>
              <a:rPr lang="en-US" sz="2000" dirty="0" smtClean="0"/>
              <a:t>are </a:t>
            </a:r>
            <a:r>
              <a:rPr lang="en-US" sz="2000" b="1" dirty="0" smtClean="0"/>
              <a:t>both victims and perpetrators of bullying</a:t>
            </a:r>
            <a:r>
              <a:rPr lang="en-US" sz="2000" dirty="0" smtClean="0"/>
              <a:t> </a:t>
            </a:r>
          </a:p>
          <a:p>
            <a:pPr marL="114300" indent="0">
              <a:buNone/>
            </a:pPr>
            <a:r>
              <a:rPr lang="en-US" sz="2000" dirty="0" smtClean="0"/>
              <a:t>also </a:t>
            </a:r>
            <a:r>
              <a:rPr lang="en-US" sz="2000" dirty="0"/>
              <a:t>are at risk for negative </a:t>
            </a:r>
            <a:r>
              <a:rPr lang="en-US" sz="2000" dirty="0" smtClean="0"/>
              <a:t>outcomes.</a:t>
            </a:r>
            <a:r>
              <a:rPr lang="en-US" sz="2000" baseline="30000" dirty="0" smtClean="0"/>
              <a:t>109-110</a:t>
            </a:r>
          </a:p>
          <a:p>
            <a:endParaRPr lang="en-US" sz="2000" dirty="0"/>
          </a:p>
          <a:p>
            <a:endParaRPr lang="en-US" dirty="0"/>
          </a:p>
          <a:p>
            <a:pPr lvl="1"/>
            <a:endParaRPr lang="en-US" i="1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1219200"/>
            <a:ext cx="1066800" cy="731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0" y="5029200"/>
            <a:ext cx="2438400" cy="1622644"/>
          </a:xfrm>
          <a:prstGeom prst="rect">
            <a:avLst/>
          </a:prstGeom>
          <a:noFill/>
          <a:ln w="19050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00847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539527" y="2316171"/>
            <a:ext cx="3010092" cy="2053284"/>
          </a:xfrm>
          <a:prstGeom prst="roundRect">
            <a:avLst/>
          </a:prstGeom>
          <a:ln w="76200">
            <a:solidFill>
              <a:schemeClr val="tx2"/>
            </a:solidFill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" name="Straight Connector 4"/>
          <p:cNvCxnSpPr/>
          <p:nvPr/>
        </p:nvCxnSpPr>
        <p:spPr>
          <a:xfrm flipH="1">
            <a:off x="3549619" y="1245255"/>
            <a:ext cx="2012981" cy="2112204"/>
          </a:xfrm>
          <a:prstGeom prst="line">
            <a:avLst/>
          </a:prstGeom>
          <a:ln w="762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3566110" y="3357459"/>
            <a:ext cx="1736109" cy="1697796"/>
          </a:xfrm>
          <a:prstGeom prst="line">
            <a:avLst/>
          </a:prstGeom>
          <a:ln w="762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Oval 6"/>
          <p:cNvSpPr/>
          <p:nvPr/>
        </p:nvSpPr>
        <p:spPr>
          <a:xfrm>
            <a:off x="5203778" y="457200"/>
            <a:ext cx="3330622" cy="2307170"/>
          </a:xfrm>
          <a:prstGeom prst="ellipse">
            <a:avLst/>
          </a:prstGeom>
          <a:ln w="76200">
            <a:solidFill>
              <a:schemeClr val="tx2"/>
            </a:solidFill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5105400" y="3649213"/>
            <a:ext cx="3330622" cy="2307170"/>
          </a:xfrm>
          <a:prstGeom prst="ellipse">
            <a:avLst/>
          </a:prstGeom>
          <a:ln w="76200">
            <a:solidFill>
              <a:schemeClr val="tx2"/>
            </a:solidFill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539527" y="2438400"/>
            <a:ext cx="3010091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latin typeface="Book Antiqua" panose="02040602050305030304" pitchFamily="18" charset="0"/>
              </a:rPr>
              <a:t>Bullying Victimization</a:t>
            </a:r>
          </a:p>
          <a:p>
            <a:pPr algn="ctr"/>
            <a:r>
              <a:rPr lang="en-US" sz="3200" b="1" dirty="0" smtClean="0">
                <a:latin typeface="Book Antiqua" panose="02040602050305030304" pitchFamily="18" charset="0"/>
              </a:rPr>
              <a:t>Contributing Factors</a:t>
            </a:r>
            <a:endParaRPr lang="en-US" sz="3200" b="1" dirty="0">
              <a:latin typeface="Book Antiqua" panose="0204060205030503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302219" y="990600"/>
            <a:ext cx="3133803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chemeClr val="bg2"/>
                </a:solidFill>
              </a:rPr>
              <a:t>Student and Home Characteristics</a:t>
            </a:r>
            <a:endParaRPr lang="en-US" sz="2800" b="1" dirty="0">
              <a:solidFill>
                <a:schemeClr val="bg2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203779" y="3822918"/>
            <a:ext cx="3102021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600" b="1" dirty="0" smtClean="0">
                <a:solidFill>
                  <a:schemeClr val="bg2"/>
                </a:solidFill>
              </a:rPr>
              <a:t>Classroom, School, and Teacher Characteristics</a:t>
            </a:r>
            <a:endParaRPr lang="en-US" sz="2600" b="1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23796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 animBg="1"/>
      <p:bldP spid="9" grpId="0" animBg="1"/>
      <p:bldP spid="10" grpId="0"/>
      <p:bldP spid="11" grpId="0"/>
      <p:bldP spid="12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pothecary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Apothecary">
      <a:majorFont>
        <a:latin typeface="Book Antiqua"/>
        <a:ea typeface=""/>
        <a:cs typeface=""/>
        <a:font script="Jpan" typeface="HGS明朝B"/>
        <a:font script="Hang" typeface="HY견명조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견명조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pothecary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100000"/>
              </a:schemeClr>
            </a:gs>
            <a:gs pos="68000">
              <a:schemeClr val="phClr">
                <a:tint val="77000"/>
                <a:satMod val="100000"/>
              </a:schemeClr>
            </a:gs>
            <a:gs pos="81000">
              <a:schemeClr val="phClr">
                <a:tint val="79000"/>
                <a:satMod val="100000"/>
              </a:schemeClr>
            </a:gs>
            <a:gs pos="86000">
              <a:schemeClr val="phClr">
                <a:tint val="73000"/>
                <a:satMod val="100000"/>
              </a:schemeClr>
            </a:gs>
            <a:gs pos="100000">
              <a:schemeClr val="phClr">
                <a:tint val="35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73000"/>
                <a:shade val="100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tint val="100000"/>
                <a:shade val="57000"/>
                <a:satMod val="120000"/>
              </a:schemeClr>
            </a:gs>
            <a:gs pos="80000">
              <a:schemeClr val="phClr">
                <a:tint val="100000"/>
                <a:shade val="56000"/>
                <a:satMod val="145000"/>
              </a:schemeClr>
            </a:gs>
            <a:gs pos="88000">
              <a:schemeClr val="phClr">
                <a:tint val="100000"/>
                <a:shade val="63000"/>
                <a:satMod val="160000"/>
              </a:schemeClr>
            </a:gs>
            <a:gs pos="100000">
              <a:schemeClr val="phClr">
                <a:tint val="99000"/>
                <a:shade val="100000"/>
                <a:satMod val="155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glow" dir="tl">
              <a:rot lat="0" lon="0" rev="1800000"/>
            </a:lightRig>
          </a:scene3d>
          <a:sp3d contourW="10160" prstMaterial="dkEdge">
            <a:bevelT w="0" h="0" prst="angle"/>
            <a:contourClr>
              <a:schemeClr val="phClr">
                <a:shade val="30000"/>
                <a:satMod val="150000"/>
              </a:schemeClr>
            </a:contourClr>
          </a:sp3d>
        </a:effectStyle>
        <a:effectStyle>
          <a:effectLst>
            <a:glow rad="50800">
              <a:schemeClr val="phClr">
                <a:tint val="68000"/>
                <a:shade val="93000"/>
                <a:alpha val="37000"/>
                <a:satMod val="250000"/>
              </a:schemeClr>
            </a:glow>
          </a:effectLst>
          <a:scene3d>
            <a:camera prst="orthographicFront">
              <a:rot lat="0" lon="0" rev="0"/>
            </a:camera>
            <a:lightRig rig="glow" dir="t">
              <a:rot lat="0" lon="0" rev="1800000"/>
            </a:lightRig>
          </a:scene3d>
          <a:sp3d contourW="10160" prstMaterial="dkEdge">
            <a:bevelT w="20320" h="19050" prst="angle"/>
            <a:contourClr>
              <a:schemeClr val="phClr">
                <a:shade val="3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3000"/>
            <a:satMod val="14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atMod val="170000"/>
              </a:schemeClr>
              <a:schemeClr val="phClr">
                <a:shade val="70000"/>
                <a:satMod val="13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Apothecary</Template>
  <TotalTime>10041</TotalTime>
  <Words>2415</Words>
  <Application>Microsoft Office PowerPoint</Application>
  <PresentationFormat>On-screen Show (4:3)</PresentationFormat>
  <Paragraphs>382</Paragraphs>
  <Slides>36</Slides>
  <Notes>36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36</vt:i4>
      </vt:variant>
    </vt:vector>
  </HeadingPairs>
  <TitlesOfParts>
    <vt:vector size="41" baseType="lpstr">
      <vt:lpstr>Arial</vt:lpstr>
      <vt:lpstr>Book Antiqua</vt:lpstr>
      <vt:lpstr>Calibri</vt:lpstr>
      <vt:lpstr>Century Gothic</vt:lpstr>
      <vt:lpstr>Apothecary</vt:lpstr>
      <vt:lpstr>Bullying victimization</vt:lpstr>
      <vt:lpstr>Module Structure</vt:lpstr>
      <vt:lpstr>What is Bullying victimization?</vt:lpstr>
      <vt:lpstr>Bullying in Delaware</vt:lpstr>
      <vt:lpstr>Delaware  School  Surveys</vt:lpstr>
      <vt:lpstr>Negative effects of bullying victimization</vt:lpstr>
      <vt:lpstr>Negative effects of bullying victimization</vt:lpstr>
      <vt:lpstr>Negative outcomes for bullies</vt:lpstr>
      <vt:lpstr>PowerPoint Presentation</vt:lpstr>
      <vt:lpstr>Student &amp; Home Characteristics contributing factors</vt:lpstr>
      <vt:lpstr>Student &amp; Home Characteristics contributing factors</vt:lpstr>
      <vt:lpstr>Student &amp; Home Characteristics contributing factors</vt:lpstr>
      <vt:lpstr>Classrooms, schools, and teachers contributing factors</vt:lpstr>
      <vt:lpstr>Classrooms, schools, and teachers contributing factors</vt:lpstr>
      <vt:lpstr>Bullying prevention curricula &amp; programs</vt:lpstr>
      <vt:lpstr>PowerPoint Presentation</vt:lpstr>
      <vt:lpstr>Collect &amp; Examine Data Recommended Strategies: Tier 1</vt:lpstr>
      <vt:lpstr> Conducting focus groups</vt:lpstr>
      <vt:lpstr>Establish common understanding of bullying &amp; anti-bullying expectations Recommended Strategies: Tier 1</vt:lpstr>
      <vt:lpstr> Bullying prevention and  intervention action plan</vt:lpstr>
      <vt:lpstr>Teach students how to respond to bullying Recommended Strategies: Tier 1</vt:lpstr>
      <vt:lpstr>Classroom management and school-wide strategies Recommended Strategies: Tier 1</vt:lpstr>
      <vt:lpstr> Effective use of praise and  acknowledgement </vt:lpstr>
      <vt:lpstr>Strategies that promote positive teacher-student relationships Recommended Strategies: Tier 1</vt:lpstr>
      <vt:lpstr> Knowing your students activity</vt:lpstr>
      <vt:lpstr>Use appropriate corrective strategies Recommended Strategies: Tier 1</vt:lpstr>
      <vt:lpstr> Reflective action plan</vt:lpstr>
      <vt:lpstr>Implement a universal bullying prevention or sel curriculum Recommended Strategies: Tier 1</vt:lpstr>
      <vt:lpstr> KiVA bullying prevention  program</vt:lpstr>
      <vt:lpstr>PowerPoint Presentation</vt:lpstr>
      <vt:lpstr>Apply universal interventions Recommended Strategies: Tiers 2 &amp; 3</vt:lpstr>
      <vt:lpstr>Provide social skills/sel training Recommended Strategies: Tiers 2 &amp; 3</vt:lpstr>
      <vt:lpstr>Additional strategies Recommended Strategies: Tiers 2 &amp; 3</vt:lpstr>
      <vt:lpstr>PowerPoint Presentation</vt:lpstr>
      <vt:lpstr>Thank you</vt:lpstr>
      <vt:lpstr>Bullying victimization</vt:lpstr>
    </vt:vector>
  </TitlesOfParts>
  <Company>University of Delaware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Bullying victimization</dc:title>
  <dc:creator>Angela Harris</dc:creator>
  <cp:lastModifiedBy>Angela Harris</cp:lastModifiedBy>
  <cp:revision>280</cp:revision>
  <dcterms:created xsi:type="dcterms:W3CDTF">2016-04-15T18:13:26Z</dcterms:created>
  <dcterms:modified xsi:type="dcterms:W3CDTF">2018-09-27T19:18:22Z</dcterms:modified>
</cp:coreProperties>
</file>