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Schwing" initials="SS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676" autoAdjust="0"/>
  </p:normalViewPr>
  <p:slideViewPr>
    <p:cSldViewPr>
      <p:cViewPr varScale="1">
        <p:scale>
          <a:sx n="58" d="100"/>
          <a:sy n="58" d="100"/>
        </p:scale>
        <p:origin x="23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CA43A-01C1-4AED-83C0-10EE00C29DA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1479D8-161B-4D1E-B278-787DC354E434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000" b="1" dirty="0" smtClean="0"/>
            <a:t>Student Engagement Promotes…</a:t>
          </a:r>
          <a:endParaRPr lang="en-US" sz="2000" b="1" dirty="0"/>
        </a:p>
      </dgm:t>
    </dgm:pt>
    <dgm:pt modelId="{546389F6-6634-4594-96C2-0F15632C94A2}" type="parTrans" cxnId="{07903F3B-342D-4E0B-BF1F-01CB1707AE16}">
      <dgm:prSet/>
      <dgm:spPr/>
      <dgm:t>
        <a:bodyPr/>
        <a:lstStyle/>
        <a:p>
          <a:endParaRPr lang="en-US"/>
        </a:p>
      </dgm:t>
    </dgm:pt>
    <dgm:pt modelId="{8B6A66E6-CF9A-472F-8D91-D452CCC766D2}" type="sibTrans" cxnId="{07903F3B-342D-4E0B-BF1F-01CB1707AE16}">
      <dgm:prSet/>
      <dgm:spPr/>
      <dgm:t>
        <a:bodyPr/>
        <a:lstStyle/>
        <a:p>
          <a:endParaRPr lang="en-US"/>
        </a:p>
      </dgm:t>
    </dgm:pt>
    <dgm:pt modelId="{B39254B7-C5C0-4827-B976-FB32E2670440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000" dirty="0" smtClean="0"/>
            <a:t>Academics</a:t>
          </a:r>
          <a:endParaRPr lang="en-US" sz="2000" dirty="0"/>
        </a:p>
      </dgm:t>
    </dgm:pt>
    <dgm:pt modelId="{B5423BCA-D0AE-4527-8B09-76EE628613D2}" type="parTrans" cxnId="{3997FA05-A2B0-4859-AC3D-7D9864179E9C}">
      <dgm:prSet/>
      <dgm:spPr/>
      <dgm:t>
        <a:bodyPr/>
        <a:lstStyle/>
        <a:p>
          <a:endParaRPr lang="en-US"/>
        </a:p>
      </dgm:t>
    </dgm:pt>
    <dgm:pt modelId="{7ECE14B3-137C-4C66-8F8C-B01B944F40AC}" type="sibTrans" cxnId="{3997FA05-A2B0-4859-AC3D-7D9864179E9C}">
      <dgm:prSet/>
      <dgm:spPr/>
      <dgm:t>
        <a:bodyPr/>
        <a:lstStyle/>
        <a:p>
          <a:endParaRPr lang="en-US"/>
        </a:p>
      </dgm:t>
    </dgm:pt>
    <dgm:pt modelId="{D0D8D7C3-3B7F-4C5E-A60D-E6F807E3847F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Prosocial Behavior &amp; Reduces Antisocial Behavior </a:t>
          </a:r>
          <a:endParaRPr lang="en-US" dirty="0"/>
        </a:p>
      </dgm:t>
    </dgm:pt>
    <dgm:pt modelId="{92D995AA-17EC-47FD-B06A-90C057AAA5E2}" type="parTrans" cxnId="{00603011-7B03-4690-8719-4A1AD9BEA899}">
      <dgm:prSet/>
      <dgm:spPr/>
      <dgm:t>
        <a:bodyPr/>
        <a:lstStyle/>
        <a:p>
          <a:endParaRPr lang="en-US"/>
        </a:p>
      </dgm:t>
    </dgm:pt>
    <dgm:pt modelId="{15311C90-DB34-4F49-B5C6-CE00BEB31880}" type="sibTrans" cxnId="{00603011-7B03-4690-8719-4A1AD9BEA899}">
      <dgm:prSet/>
      <dgm:spPr/>
      <dgm:t>
        <a:bodyPr/>
        <a:lstStyle/>
        <a:p>
          <a:endParaRPr lang="en-US"/>
        </a:p>
      </dgm:t>
    </dgm:pt>
    <dgm:pt modelId="{1177797C-EEF8-43ED-81BA-E5E6E54A6C2F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Student Personal Wellbeing</a:t>
          </a:r>
          <a:endParaRPr lang="en-US" dirty="0"/>
        </a:p>
      </dgm:t>
    </dgm:pt>
    <dgm:pt modelId="{6239F5A8-29B4-411B-8838-6411F6B2506E}" type="parTrans" cxnId="{8CCECD16-FA51-43AA-9994-205430866509}">
      <dgm:prSet/>
      <dgm:spPr/>
      <dgm:t>
        <a:bodyPr/>
        <a:lstStyle/>
        <a:p>
          <a:endParaRPr lang="en-US"/>
        </a:p>
      </dgm:t>
    </dgm:pt>
    <dgm:pt modelId="{818DFD87-273B-4BC3-BA73-6ED32BF18236}" type="sibTrans" cxnId="{8CCECD16-FA51-43AA-9994-205430866509}">
      <dgm:prSet/>
      <dgm:spPr/>
      <dgm:t>
        <a:bodyPr/>
        <a:lstStyle/>
        <a:p>
          <a:endParaRPr lang="en-US"/>
        </a:p>
      </dgm:t>
    </dgm:pt>
    <dgm:pt modelId="{C5A14272-2819-452A-BAEA-38689DC18D6A}" type="pres">
      <dgm:prSet presAssocID="{960CA43A-01C1-4AED-83C0-10EE00C29D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13CBD2-DB17-4F0E-A122-AE93DB1D81BA}" type="pres">
      <dgm:prSet presAssocID="{6B1479D8-161B-4D1E-B278-787DC354E434}" presName="singleCycle" presStyleCnt="0"/>
      <dgm:spPr/>
    </dgm:pt>
    <dgm:pt modelId="{5EE31BF3-B481-4E98-A360-381CDCB12336}" type="pres">
      <dgm:prSet presAssocID="{6B1479D8-161B-4D1E-B278-787DC354E434}" presName="singleCenter" presStyleLbl="node1" presStyleIdx="0" presStyleCnt="4" custScaleX="128311" custScaleY="119022" custLinFactNeighborX="1233" custLinFactNeighborY="-953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AC8383B-1C21-489D-B3E8-60AC5DC6563A}" type="pres">
      <dgm:prSet presAssocID="{B5423BCA-D0AE-4527-8B09-76EE628613D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664F768-3B1A-41FE-89CC-7BF679906706}" type="pres">
      <dgm:prSet presAssocID="{B39254B7-C5C0-4827-B976-FB32E2670440}" presName="text0" presStyleLbl="node1" presStyleIdx="1" presStyleCnt="4" custScaleX="171890" custScaleY="127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A2E03-B26B-44BA-B634-4A862BF568A8}" type="pres">
      <dgm:prSet presAssocID="{92D995AA-17EC-47FD-B06A-90C057AAA5E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6A5B06C-F057-4C8E-A4C0-DDA4272DDBFD}" type="pres">
      <dgm:prSet presAssocID="{D0D8D7C3-3B7F-4C5E-A60D-E6F807E3847F}" presName="text0" presStyleLbl="node1" presStyleIdx="2" presStyleCnt="4" custScaleX="177228" custScaleY="123064" custRadScaleRad="100558" custRadScaleInc="-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918E6-F5CF-4ED2-9BD8-CC0195CE3CEE}" type="pres">
      <dgm:prSet presAssocID="{6239F5A8-29B4-411B-8838-6411F6B2506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0CFEB9F-2BA1-410F-8D41-D3B869A4C5D1}" type="pres">
      <dgm:prSet presAssocID="{1177797C-EEF8-43ED-81BA-E5E6E54A6C2F}" presName="text0" presStyleLbl="node1" presStyleIdx="3" presStyleCnt="4" custScaleX="176698" custScaleY="128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03011-7B03-4690-8719-4A1AD9BEA899}" srcId="{6B1479D8-161B-4D1E-B278-787DC354E434}" destId="{D0D8D7C3-3B7F-4C5E-A60D-E6F807E3847F}" srcOrd="1" destOrd="0" parTransId="{92D995AA-17EC-47FD-B06A-90C057AAA5E2}" sibTransId="{15311C90-DB34-4F49-B5C6-CE00BEB31880}"/>
    <dgm:cxn modelId="{6E02F9BC-07B7-4EA0-97C6-3001EC58C830}" type="presOf" srcId="{B39254B7-C5C0-4827-B976-FB32E2670440}" destId="{A664F768-3B1A-41FE-89CC-7BF679906706}" srcOrd="0" destOrd="0" presId="urn:microsoft.com/office/officeart/2008/layout/RadialCluster"/>
    <dgm:cxn modelId="{68A124E3-27BF-4989-A980-1F7615DFD317}" type="presOf" srcId="{6B1479D8-161B-4D1E-B278-787DC354E434}" destId="{5EE31BF3-B481-4E98-A360-381CDCB12336}" srcOrd="0" destOrd="0" presId="urn:microsoft.com/office/officeart/2008/layout/RadialCluster"/>
    <dgm:cxn modelId="{07903F3B-342D-4E0B-BF1F-01CB1707AE16}" srcId="{960CA43A-01C1-4AED-83C0-10EE00C29DAF}" destId="{6B1479D8-161B-4D1E-B278-787DC354E434}" srcOrd="0" destOrd="0" parTransId="{546389F6-6634-4594-96C2-0F15632C94A2}" sibTransId="{8B6A66E6-CF9A-472F-8D91-D452CCC766D2}"/>
    <dgm:cxn modelId="{D0326C4A-F50D-4AC3-8393-E3D876D7D2F8}" type="presOf" srcId="{92D995AA-17EC-47FD-B06A-90C057AAA5E2}" destId="{C38A2E03-B26B-44BA-B634-4A862BF568A8}" srcOrd="0" destOrd="0" presId="urn:microsoft.com/office/officeart/2008/layout/RadialCluster"/>
    <dgm:cxn modelId="{8CCECD16-FA51-43AA-9994-205430866509}" srcId="{6B1479D8-161B-4D1E-B278-787DC354E434}" destId="{1177797C-EEF8-43ED-81BA-E5E6E54A6C2F}" srcOrd="2" destOrd="0" parTransId="{6239F5A8-29B4-411B-8838-6411F6B2506E}" sibTransId="{818DFD87-273B-4BC3-BA73-6ED32BF18236}"/>
    <dgm:cxn modelId="{3997FA05-A2B0-4859-AC3D-7D9864179E9C}" srcId="{6B1479D8-161B-4D1E-B278-787DC354E434}" destId="{B39254B7-C5C0-4827-B976-FB32E2670440}" srcOrd="0" destOrd="0" parTransId="{B5423BCA-D0AE-4527-8B09-76EE628613D2}" sibTransId="{7ECE14B3-137C-4C66-8F8C-B01B944F40AC}"/>
    <dgm:cxn modelId="{4A7527D7-6EC8-4146-9CA9-BBD4F8DB0D0F}" type="presOf" srcId="{1177797C-EEF8-43ED-81BA-E5E6E54A6C2F}" destId="{80CFEB9F-2BA1-410F-8D41-D3B869A4C5D1}" srcOrd="0" destOrd="0" presId="urn:microsoft.com/office/officeart/2008/layout/RadialCluster"/>
    <dgm:cxn modelId="{48DC9128-2E2C-494D-AFA4-D59FDA9B2613}" type="presOf" srcId="{B5423BCA-D0AE-4527-8B09-76EE628613D2}" destId="{1AC8383B-1C21-489D-B3E8-60AC5DC6563A}" srcOrd="0" destOrd="0" presId="urn:microsoft.com/office/officeart/2008/layout/RadialCluster"/>
    <dgm:cxn modelId="{B6A79C5B-A742-4711-BE4C-317C754F9B54}" type="presOf" srcId="{960CA43A-01C1-4AED-83C0-10EE00C29DAF}" destId="{C5A14272-2819-452A-BAEA-38689DC18D6A}" srcOrd="0" destOrd="0" presId="urn:microsoft.com/office/officeart/2008/layout/RadialCluster"/>
    <dgm:cxn modelId="{EE1CC088-3745-402A-8287-54014FEE4D98}" type="presOf" srcId="{6239F5A8-29B4-411B-8838-6411F6B2506E}" destId="{529918E6-F5CF-4ED2-9BD8-CC0195CE3CEE}" srcOrd="0" destOrd="0" presId="urn:microsoft.com/office/officeart/2008/layout/RadialCluster"/>
    <dgm:cxn modelId="{07AAA7D6-0B28-4749-A99A-90B69472C921}" type="presOf" srcId="{D0D8D7C3-3B7F-4C5E-A60D-E6F807E3847F}" destId="{D6A5B06C-F057-4C8E-A4C0-DDA4272DDBFD}" srcOrd="0" destOrd="0" presId="urn:microsoft.com/office/officeart/2008/layout/RadialCluster"/>
    <dgm:cxn modelId="{1B80FCC8-4F09-451C-8B97-E3BE55A3AD91}" type="presParOf" srcId="{C5A14272-2819-452A-BAEA-38689DC18D6A}" destId="{5F13CBD2-DB17-4F0E-A122-AE93DB1D81BA}" srcOrd="0" destOrd="0" presId="urn:microsoft.com/office/officeart/2008/layout/RadialCluster"/>
    <dgm:cxn modelId="{F7CEAD6A-368D-4286-8774-877BDD8E23C3}" type="presParOf" srcId="{5F13CBD2-DB17-4F0E-A122-AE93DB1D81BA}" destId="{5EE31BF3-B481-4E98-A360-381CDCB12336}" srcOrd="0" destOrd="0" presId="urn:microsoft.com/office/officeart/2008/layout/RadialCluster"/>
    <dgm:cxn modelId="{044728D6-FCF4-428B-A998-A3F5F1000D97}" type="presParOf" srcId="{5F13CBD2-DB17-4F0E-A122-AE93DB1D81BA}" destId="{1AC8383B-1C21-489D-B3E8-60AC5DC6563A}" srcOrd="1" destOrd="0" presId="urn:microsoft.com/office/officeart/2008/layout/RadialCluster"/>
    <dgm:cxn modelId="{2BF4EDA7-0634-4C47-A651-7741D3DEB2FC}" type="presParOf" srcId="{5F13CBD2-DB17-4F0E-A122-AE93DB1D81BA}" destId="{A664F768-3B1A-41FE-89CC-7BF679906706}" srcOrd="2" destOrd="0" presId="urn:microsoft.com/office/officeart/2008/layout/RadialCluster"/>
    <dgm:cxn modelId="{CFED20FE-730A-4886-AA65-947835DB6FC1}" type="presParOf" srcId="{5F13CBD2-DB17-4F0E-A122-AE93DB1D81BA}" destId="{C38A2E03-B26B-44BA-B634-4A862BF568A8}" srcOrd="3" destOrd="0" presId="urn:microsoft.com/office/officeart/2008/layout/RadialCluster"/>
    <dgm:cxn modelId="{69AD152B-3DEC-4A61-A949-B79801E63BD0}" type="presParOf" srcId="{5F13CBD2-DB17-4F0E-A122-AE93DB1D81BA}" destId="{D6A5B06C-F057-4C8E-A4C0-DDA4272DDBFD}" srcOrd="4" destOrd="0" presId="urn:microsoft.com/office/officeart/2008/layout/RadialCluster"/>
    <dgm:cxn modelId="{A5EEC29D-064B-40E7-8A7F-20DF8EB8B016}" type="presParOf" srcId="{5F13CBD2-DB17-4F0E-A122-AE93DB1D81BA}" destId="{529918E6-F5CF-4ED2-9BD8-CC0195CE3CEE}" srcOrd="5" destOrd="0" presId="urn:microsoft.com/office/officeart/2008/layout/RadialCluster"/>
    <dgm:cxn modelId="{DF804915-A4C8-467B-9AFC-4AAA20F80DF2}" type="presParOf" srcId="{5F13CBD2-DB17-4F0E-A122-AE93DB1D81BA}" destId="{80CFEB9F-2BA1-410F-8D41-D3B869A4C5D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5DA0A-9360-497C-9F59-696A8CEF47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753DF-F035-49DE-B02A-E8FA2EF567E1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0" dirty="0" smtClean="0"/>
            <a:t>Support student autonomy</a:t>
          </a:r>
          <a:endParaRPr lang="en-US" b="0" dirty="0"/>
        </a:p>
      </dgm:t>
    </dgm:pt>
    <dgm:pt modelId="{E13C270D-5F76-48F4-BFA3-F9F097720672}" type="parTrans" cxnId="{865411B3-D1F0-4598-9FFD-EF3F2CB19EB2}">
      <dgm:prSet/>
      <dgm:spPr/>
      <dgm:t>
        <a:bodyPr/>
        <a:lstStyle/>
        <a:p>
          <a:endParaRPr lang="en-US"/>
        </a:p>
      </dgm:t>
    </dgm:pt>
    <dgm:pt modelId="{B241EEA5-A49A-4BF1-9B0B-6DD432CF06A7}" type="sibTrans" cxnId="{865411B3-D1F0-4598-9FFD-EF3F2CB19EB2}">
      <dgm:prSet/>
      <dgm:spPr/>
      <dgm:t>
        <a:bodyPr/>
        <a:lstStyle/>
        <a:p>
          <a:endParaRPr lang="en-US"/>
        </a:p>
      </dgm:t>
    </dgm:pt>
    <dgm:pt modelId="{792CF5DF-6809-4EEB-AD16-009CD68B44A6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0" dirty="0" smtClean="0"/>
            <a:t>Use a variety of tasks and activities</a:t>
          </a:r>
          <a:endParaRPr lang="en-US" b="0" dirty="0"/>
        </a:p>
      </dgm:t>
    </dgm:pt>
    <dgm:pt modelId="{ADA9B5B7-0385-44EB-94D6-5A2835F71DD3}" type="parTrans" cxnId="{66DC4DA7-CC47-4A6C-98C6-B7C2EA424E8E}">
      <dgm:prSet/>
      <dgm:spPr/>
      <dgm:t>
        <a:bodyPr/>
        <a:lstStyle/>
        <a:p>
          <a:endParaRPr lang="en-US"/>
        </a:p>
      </dgm:t>
    </dgm:pt>
    <dgm:pt modelId="{94B4E527-9D72-4F61-B8F8-7F43EA0C50DD}" type="sibTrans" cxnId="{66DC4DA7-CC47-4A6C-98C6-B7C2EA424E8E}">
      <dgm:prSet/>
      <dgm:spPr/>
      <dgm:t>
        <a:bodyPr/>
        <a:lstStyle/>
        <a:p>
          <a:endParaRPr lang="en-US"/>
        </a:p>
      </dgm:t>
    </dgm:pt>
    <dgm:pt modelId="{9BDE7B37-AA93-45FE-99E2-151B61FB9240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0" dirty="0" smtClean="0"/>
            <a:t>Provide peer-assisted activities</a:t>
          </a:r>
          <a:endParaRPr lang="en-US" b="0" dirty="0"/>
        </a:p>
      </dgm:t>
    </dgm:pt>
    <dgm:pt modelId="{D2481C64-BBE8-4BDC-8C40-F33494457BDA}" type="parTrans" cxnId="{BB60B046-04FD-4334-A37A-635FA6C50DF4}">
      <dgm:prSet/>
      <dgm:spPr/>
      <dgm:t>
        <a:bodyPr/>
        <a:lstStyle/>
        <a:p>
          <a:endParaRPr lang="en-US"/>
        </a:p>
      </dgm:t>
    </dgm:pt>
    <dgm:pt modelId="{B08CFD56-9A74-4628-87E7-72692BE0FB53}" type="sibTrans" cxnId="{BB60B046-04FD-4334-A37A-635FA6C50DF4}">
      <dgm:prSet/>
      <dgm:spPr/>
      <dgm:t>
        <a:bodyPr/>
        <a:lstStyle/>
        <a:p>
          <a:endParaRPr lang="en-US"/>
        </a:p>
      </dgm:t>
    </dgm:pt>
    <dgm:pt modelId="{B861E64D-601C-43F3-BFA8-C78B38A5ED3B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b="0" dirty="0" smtClean="0"/>
            <a:t>Incorporate use of modeling (teacher, student, others) to highlight engagement-related behaviors</a:t>
          </a:r>
          <a:endParaRPr lang="en-US" b="0" dirty="0"/>
        </a:p>
      </dgm:t>
    </dgm:pt>
    <dgm:pt modelId="{81C57FF2-0594-49BD-829C-9CAB9A2622F5}" type="parTrans" cxnId="{D857309D-A8C6-41E2-A27D-E40BC3F3B7AB}">
      <dgm:prSet/>
      <dgm:spPr/>
      <dgm:t>
        <a:bodyPr/>
        <a:lstStyle/>
        <a:p>
          <a:endParaRPr lang="en-US"/>
        </a:p>
      </dgm:t>
    </dgm:pt>
    <dgm:pt modelId="{01D669D6-7B63-4641-B930-2C64AC3441CE}" type="sibTrans" cxnId="{D857309D-A8C6-41E2-A27D-E40BC3F3B7AB}">
      <dgm:prSet/>
      <dgm:spPr/>
      <dgm:t>
        <a:bodyPr/>
        <a:lstStyle/>
        <a:p>
          <a:endParaRPr lang="en-US"/>
        </a:p>
      </dgm:t>
    </dgm:pt>
    <dgm:pt modelId="{D1AC3E3A-5440-4B3E-9B42-952D90B864F8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b="0" dirty="0" smtClean="0"/>
            <a:t>Use praise and rewards strategically, providing effective feedback and reinforcing engagement-related behaviors</a:t>
          </a:r>
          <a:endParaRPr lang="en-US" b="0" dirty="0"/>
        </a:p>
      </dgm:t>
    </dgm:pt>
    <dgm:pt modelId="{D2831903-C2F4-494C-93EA-1A4019C4B56B}" type="parTrans" cxnId="{A3C7389C-2349-4F3C-B102-705F30A02BDA}">
      <dgm:prSet/>
      <dgm:spPr/>
      <dgm:t>
        <a:bodyPr/>
        <a:lstStyle/>
        <a:p>
          <a:endParaRPr lang="en-US"/>
        </a:p>
      </dgm:t>
    </dgm:pt>
    <dgm:pt modelId="{4AD88730-BDB4-421D-85AB-123E8B644655}" type="sibTrans" cxnId="{A3C7389C-2349-4F3C-B102-705F30A02BDA}">
      <dgm:prSet/>
      <dgm:spPr/>
      <dgm:t>
        <a:bodyPr/>
        <a:lstStyle/>
        <a:p>
          <a:endParaRPr lang="en-US"/>
        </a:p>
      </dgm:t>
    </dgm:pt>
    <dgm:pt modelId="{27CB122E-22B5-44FD-BB71-504F754EC2F2}" type="pres">
      <dgm:prSet presAssocID="{4235DA0A-9360-497C-9F59-696A8CEF47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758AAED-B47D-40BF-826A-B01F764F0C92}" type="pres">
      <dgm:prSet presAssocID="{4235DA0A-9360-497C-9F59-696A8CEF47AE}" presName="Name1" presStyleCnt="0"/>
      <dgm:spPr/>
    </dgm:pt>
    <dgm:pt modelId="{01832C3E-DDB0-4B91-A23D-D7A7A1DC264D}" type="pres">
      <dgm:prSet presAssocID="{4235DA0A-9360-497C-9F59-696A8CEF47AE}" presName="cycle" presStyleCnt="0"/>
      <dgm:spPr/>
    </dgm:pt>
    <dgm:pt modelId="{C20A983D-79CB-4136-BC4A-2A0C1859F308}" type="pres">
      <dgm:prSet presAssocID="{4235DA0A-9360-497C-9F59-696A8CEF47AE}" presName="srcNode" presStyleLbl="node1" presStyleIdx="0" presStyleCnt="5"/>
      <dgm:spPr/>
    </dgm:pt>
    <dgm:pt modelId="{5DCAC941-77F0-448E-9070-06672A24D828}" type="pres">
      <dgm:prSet presAssocID="{4235DA0A-9360-497C-9F59-696A8CEF47AE}" presName="conn" presStyleLbl="parChTrans1D2" presStyleIdx="0" presStyleCnt="1"/>
      <dgm:spPr/>
      <dgm:t>
        <a:bodyPr/>
        <a:lstStyle/>
        <a:p>
          <a:endParaRPr lang="en-US"/>
        </a:p>
      </dgm:t>
    </dgm:pt>
    <dgm:pt modelId="{8B74F6A5-BDFE-4AF1-B471-BD6C2C2D4477}" type="pres">
      <dgm:prSet presAssocID="{4235DA0A-9360-497C-9F59-696A8CEF47AE}" presName="extraNode" presStyleLbl="node1" presStyleIdx="0" presStyleCnt="5"/>
      <dgm:spPr/>
    </dgm:pt>
    <dgm:pt modelId="{8367A148-1958-4E22-B5E5-2C72710CFA27}" type="pres">
      <dgm:prSet presAssocID="{4235DA0A-9360-497C-9F59-696A8CEF47AE}" presName="dstNode" presStyleLbl="node1" presStyleIdx="0" presStyleCnt="5"/>
      <dgm:spPr/>
    </dgm:pt>
    <dgm:pt modelId="{8F712383-5C19-442C-A2CF-4F3A365C6F11}" type="pres">
      <dgm:prSet presAssocID="{D48753DF-F035-49DE-B02A-E8FA2EF567E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6CE8E-7845-43F2-B2A8-839CF3BCB263}" type="pres">
      <dgm:prSet presAssocID="{D48753DF-F035-49DE-B02A-E8FA2EF567E1}" presName="accent_1" presStyleCnt="0"/>
      <dgm:spPr/>
    </dgm:pt>
    <dgm:pt modelId="{2074D749-1478-4156-BC79-DC2E3C7507DC}" type="pres">
      <dgm:prSet presAssocID="{D48753DF-F035-49DE-B02A-E8FA2EF567E1}" presName="accentRepeatNode" presStyleLbl="solidFgAcc1" presStyleIdx="0" presStyleCnt="5"/>
      <dgm:spPr>
        <a:ln>
          <a:solidFill>
            <a:schemeClr val="tx2"/>
          </a:solidFill>
        </a:ln>
      </dgm:spPr>
    </dgm:pt>
    <dgm:pt modelId="{58554404-ACD2-40E8-9035-205526639EE8}" type="pres">
      <dgm:prSet presAssocID="{792CF5DF-6809-4EEB-AD16-009CD68B44A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2A3DC-5494-49F6-A795-6D817F2B1C13}" type="pres">
      <dgm:prSet presAssocID="{792CF5DF-6809-4EEB-AD16-009CD68B44A6}" presName="accent_2" presStyleCnt="0"/>
      <dgm:spPr/>
    </dgm:pt>
    <dgm:pt modelId="{0206E42E-7039-41F4-9B44-43ECF34D18CC}" type="pres">
      <dgm:prSet presAssocID="{792CF5DF-6809-4EEB-AD16-009CD68B44A6}" presName="accentRepeatNode" presStyleLbl="solidFgAcc1" presStyleIdx="1" presStyleCnt="5"/>
      <dgm:spPr>
        <a:ln>
          <a:solidFill>
            <a:schemeClr val="tx2"/>
          </a:solidFill>
        </a:ln>
      </dgm:spPr>
    </dgm:pt>
    <dgm:pt modelId="{730D25A7-1672-49EA-8F55-9B15FDA1521D}" type="pres">
      <dgm:prSet presAssocID="{9BDE7B37-AA93-45FE-99E2-151B61FB924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26C21-A3C3-41E4-9BAA-21C81CF04F9F}" type="pres">
      <dgm:prSet presAssocID="{9BDE7B37-AA93-45FE-99E2-151B61FB9240}" presName="accent_3" presStyleCnt="0"/>
      <dgm:spPr/>
    </dgm:pt>
    <dgm:pt modelId="{05304979-7F36-4270-B6C6-7E192E42B822}" type="pres">
      <dgm:prSet presAssocID="{9BDE7B37-AA93-45FE-99E2-151B61FB9240}" presName="accentRepeatNode" presStyleLbl="solidFgAcc1" presStyleIdx="2" presStyleCnt="5"/>
      <dgm:spPr>
        <a:ln>
          <a:solidFill>
            <a:schemeClr val="tx2"/>
          </a:solidFill>
        </a:ln>
      </dgm:spPr>
    </dgm:pt>
    <dgm:pt modelId="{744E2D6B-1F9A-4D08-9AE9-1DB0A29F58B3}" type="pres">
      <dgm:prSet presAssocID="{B861E64D-601C-43F3-BFA8-C78B38A5ED3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6B5ED-84C8-48DE-8B0C-C6F304C58B6C}" type="pres">
      <dgm:prSet presAssocID="{B861E64D-601C-43F3-BFA8-C78B38A5ED3B}" presName="accent_4" presStyleCnt="0"/>
      <dgm:spPr/>
    </dgm:pt>
    <dgm:pt modelId="{A27E61B0-0BF0-4DFB-B18B-1BA86D87118B}" type="pres">
      <dgm:prSet presAssocID="{B861E64D-601C-43F3-BFA8-C78B38A5ED3B}" presName="accentRepeatNode" presStyleLbl="solidFgAcc1" presStyleIdx="3" presStyleCnt="5"/>
      <dgm:spPr>
        <a:ln>
          <a:solidFill>
            <a:schemeClr val="tx2"/>
          </a:solidFill>
        </a:ln>
      </dgm:spPr>
    </dgm:pt>
    <dgm:pt modelId="{C65E3662-C48D-462C-921E-C4674F055BDE}" type="pres">
      <dgm:prSet presAssocID="{D1AC3E3A-5440-4B3E-9B42-952D90B864F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5D1B6-AA94-4479-9FF3-1B43924BBB9E}" type="pres">
      <dgm:prSet presAssocID="{D1AC3E3A-5440-4B3E-9B42-952D90B864F8}" presName="accent_5" presStyleCnt="0"/>
      <dgm:spPr/>
    </dgm:pt>
    <dgm:pt modelId="{A6DAFEF4-EE31-432C-951D-0983BB6A0C1F}" type="pres">
      <dgm:prSet presAssocID="{D1AC3E3A-5440-4B3E-9B42-952D90B864F8}" presName="accentRepeatNode" presStyleLbl="solidFgAcc1" presStyleIdx="4" presStyleCnt="5"/>
      <dgm:spPr>
        <a:ln>
          <a:solidFill>
            <a:schemeClr val="tx2"/>
          </a:solidFill>
        </a:ln>
      </dgm:spPr>
    </dgm:pt>
  </dgm:ptLst>
  <dgm:cxnLst>
    <dgm:cxn modelId="{A3C7389C-2349-4F3C-B102-705F30A02BDA}" srcId="{4235DA0A-9360-497C-9F59-696A8CEF47AE}" destId="{D1AC3E3A-5440-4B3E-9B42-952D90B864F8}" srcOrd="4" destOrd="0" parTransId="{D2831903-C2F4-494C-93EA-1A4019C4B56B}" sibTransId="{4AD88730-BDB4-421D-85AB-123E8B644655}"/>
    <dgm:cxn modelId="{865411B3-D1F0-4598-9FFD-EF3F2CB19EB2}" srcId="{4235DA0A-9360-497C-9F59-696A8CEF47AE}" destId="{D48753DF-F035-49DE-B02A-E8FA2EF567E1}" srcOrd="0" destOrd="0" parTransId="{E13C270D-5F76-48F4-BFA3-F9F097720672}" sibTransId="{B241EEA5-A49A-4BF1-9B0B-6DD432CF06A7}"/>
    <dgm:cxn modelId="{BD39784A-65C9-4E37-89F9-5FE2AA52F78E}" type="presOf" srcId="{4235DA0A-9360-497C-9F59-696A8CEF47AE}" destId="{27CB122E-22B5-44FD-BB71-504F754EC2F2}" srcOrd="0" destOrd="0" presId="urn:microsoft.com/office/officeart/2008/layout/VerticalCurvedList"/>
    <dgm:cxn modelId="{D857309D-A8C6-41E2-A27D-E40BC3F3B7AB}" srcId="{4235DA0A-9360-497C-9F59-696A8CEF47AE}" destId="{B861E64D-601C-43F3-BFA8-C78B38A5ED3B}" srcOrd="3" destOrd="0" parTransId="{81C57FF2-0594-49BD-829C-9CAB9A2622F5}" sibTransId="{01D669D6-7B63-4641-B930-2C64AC3441CE}"/>
    <dgm:cxn modelId="{612F54AE-077E-4795-986A-7340C4301874}" type="presOf" srcId="{D1AC3E3A-5440-4B3E-9B42-952D90B864F8}" destId="{C65E3662-C48D-462C-921E-C4674F055BDE}" srcOrd="0" destOrd="0" presId="urn:microsoft.com/office/officeart/2008/layout/VerticalCurvedList"/>
    <dgm:cxn modelId="{C8FE3F58-0984-4D2A-907E-5C81424B6E1D}" type="presOf" srcId="{B241EEA5-A49A-4BF1-9B0B-6DD432CF06A7}" destId="{5DCAC941-77F0-448E-9070-06672A24D828}" srcOrd="0" destOrd="0" presId="urn:microsoft.com/office/officeart/2008/layout/VerticalCurvedList"/>
    <dgm:cxn modelId="{7B181054-7063-4693-A253-6DD011B40464}" type="presOf" srcId="{B861E64D-601C-43F3-BFA8-C78B38A5ED3B}" destId="{744E2D6B-1F9A-4D08-9AE9-1DB0A29F58B3}" srcOrd="0" destOrd="0" presId="urn:microsoft.com/office/officeart/2008/layout/VerticalCurvedList"/>
    <dgm:cxn modelId="{BB60B046-04FD-4334-A37A-635FA6C50DF4}" srcId="{4235DA0A-9360-497C-9F59-696A8CEF47AE}" destId="{9BDE7B37-AA93-45FE-99E2-151B61FB9240}" srcOrd="2" destOrd="0" parTransId="{D2481C64-BBE8-4BDC-8C40-F33494457BDA}" sibTransId="{B08CFD56-9A74-4628-87E7-72692BE0FB53}"/>
    <dgm:cxn modelId="{137EF422-651F-4A1D-9F98-F325254B0344}" type="presOf" srcId="{9BDE7B37-AA93-45FE-99E2-151B61FB9240}" destId="{730D25A7-1672-49EA-8F55-9B15FDA1521D}" srcOrd="0" destOrd="0" presId="urn:microsoft.com/office/officeart/2008/layout/VerticalCurvedList"/>
    <dgm:cxn modelId="{8CDFEA28-E359-40D8-9F06-1B21943F83C9}" type="presOf" srcId="{792CF5DF-6809-4EEB-AD16-009CD68B44A6}" destId="{58554404-ACD2-40E8-9035-205526639EE8}" srcOrd="0" destOrd="0" presId="urn:microsoft.com/office/officeart/2008/layout/VerticalCurvedList"/>
    <dgm:cxn modelId="{66DC4DA7-CC47-4A6C-98C6-B7C2EA424E8E}" srcId="{4235DA0A-9360-497C-9F59-696A8CEF47AE}" destId="{792CF5DF-6809-4EEB-AD16-009CD68B44A6}" srcOrd="1" destOrd="0" parTransId="{ADA9B5B7-0385-44EB-94D6-5A2835F71DD3}" sibTransId="{94B4E527-9D72-4F61-B8F8-7F43EA0C50DD}"/>
    <dgm:cxn modelId="{B854DC16-72FE-46BA-8EFB-E41B54DCB6D9}" type="presOf" srcId="{D48753DF-F035-49DE-B02A-E8FA2EF567E1}" destId="{8F712383-5C19-442C-A2CF-4F3A365C6F11}" srcOrd="0" destOrd="0" presId="urn:microsoft.com/office/officeart/2008/layout/VerticalCurvedList"/>
    <dgm:cxn modelId="{7D32AECD-F9E6-4B95-84F7-63E11326060E}" type="presParOf" srcId="{27CB122E-22B5-44FD-BB71-504F754EC2F2}" destId="{8758AAED-B47D-40BF-826A-B01F764F0C92}" srcOrd="0" destOrd="0" presId="urn:microsoft.com/office/officeart/2008/layout/VerticalCurvedList"/>
    <dgm:cxn modelId="{2AD32C0D-8A35-4634-B7D7-66DCB3B55D1D}" type="presParOf" srcId="{8758AAED-B47D-40BF-826A-B01F764F0C92}" destId="{01832C3E-DDB0-4B91-A23D-D7A7A1DC264D}" srcOrd="0" destOrd="0" presId="urn:microsoft.com/office/officeart/2008/layout/VerticalCurvedList"/>
    <dgm:cxn modelId="{EA59946B-D11E-48E9-BAE6-DD056165C713}" type="presParOf" srcId="{01832C3E-DDB0-4B91-A23D-D7A7A1DC264D}" destId="{C20A983D-79CB-4136-BC4A-2A0C1859F308}" srcOrd="0" destOrd="0" presId="urn:microsoft.com/office/officeart/2008/layout/VerticalCurvedList"/>
    <dgm:cxn modelId="{9C91A373-1636-4B95-8DE9-293A5DEFAD35}" type="presParOf" srcId="{01832C3E-DDB0-4B91-A23D-D7A7A1DC264D}" destId="{5DCAC941-77F0-448E-9070-06672A24D828}" srcOrd="1" destOrd="0" presId="urn:microsoft.com/office/officeart/2008/layout/VerticalCurvedList"/>
    <dgm:cxn modelId="{EBC55BA0-24F2-453F-A6B7-2E462C41E157}" type="presParOf" srcId="{01832C3E-DDB0-4B91-A23D-D7A7A1DC264D}" destId="{8B74F6A5-BDFE-4AF1-B471-BD6C2C2D4477}" srcOrd="2" destOrd="0" presId="urn:microsoft.com/office/officeart/2008/layout/VerticalCurvedList"/>
    <dgm:cxn modelId="{744E540C-CF33-4874-8E7F-CBCBD4E5F8FA}" type="presParOf" srcId="{01832C3E-DDB0-4B91-A23D-D7A7A1DC264D}" destId="{8367A148-1958-4E22-B5E5-2C72710CFA27}" srcOrd="3" destOrd="0" presId="urn:microsoft.com/office/officeart/2008/layout/VerticalCurvedList"/>
    <dgm:cxn modelId="{0183F68F-9B60-4B0C-B580-81A34FA0A34E}" type="presParOf" srcId="{8758AAED-B47D-40BF-826A-B01F764F0C92}" destId="{8F712383-5C19-442C-A2CF-4F3A365C6F11}" srcOrd="1" destOrd="0" presId="urn:microsoft.com/office/officeart/2008/layout/VerticalCurvedList"/>
    <dgm:cxn modelId="{DD4FD359-CEE5-4E86-A3E0-F27DFE0BCE32}" type="presParOf" srcId="{8758AAED-B47D-40BF-826A-B01F764F0C92}" destId="{8256CE8E-7845-43F2-B2A8-839CF3BCB263}" srcOrd="2" destOrd="0" presId="urn:microsoft.com/office/officeart/2008/layout/VerticalCurvedList"/>
    <dgm:cxn modelId="{68260975-CAD2-4FBD-95C0-395EF16E1FED}" type="presParOf" srcId="{8256CE8E-7845-43F2-B2A8-839CF3BCB263}" destId="{2074D749-1478-4156-BC79-DC2E3C7507DC}" srcOrd="0" destOrd="0" presId="urn:microsoft.com/office/officeart/2008/layout/VerticalCurvedList"/>
    <dgm:cxn modelId="{441E650E-7D39-4212-998B-F45C54BD2E9A}" type="presParOf" srcId="{8758AAED-B47D-40BF-826A-B01F764F0C92}" destId="{58554404-ACD2-40E8-9035-205526639EE8}" srcOrd="3" destOrd="0" presId="urn:microsoft.com/office/officeart/2008/layout/VerticalCurvedList"/>
    <dgm:cxn modelId="{2B87810F-EA73-4ADE-A7D5-BE1928C73C1A}" type="presParOf" srcId="{8758AAED-B47D-40BF-826A-B01F764F0C92}" destId="{DFD2A3DC-5494-49F6-A795-6D817F2B1C13}" srcOrd="4" destOrd="0" presId="urn:microsoft.com/office/officeart/2008/layout/VerticalCurvedList"/>
    <dgm:cxn modelId="{23D41135-E499-4328-B4DC-F8B2218D7F9F}" type="presParOf" srcId="{DFD2A3DC-5494-49F6-A795-6D817F2B1C13}" destId="{0206E42E-7039-41F4-9B44-43ECF34D18CC}" srcOrd="0" destOrd="0" presId="urn:microsoft.com/office/officeart/2008/layout/VerticalCurvedList"/>
    <dgm:cxn modelId="{273164F0-623D-4238-A31B-92DA16B48A5A}" type="presParOf" srcId="{8758AAED-B47D-40BF-826A-B01F764F0C92}" destId="{730D25A7-1672-49EA-8F55-9B15FDA1521D}" srcOrd="5" destOrd="0" presId="urn:microsoft.com/office/officeart/2008/layout/VerticalCurvedList"/>
    <dgm:cxn modelId="{4DCD20B7-40FC-4832-97F5-7DB99F6880D9}" type="presParOf" srcId="{8758AAED-B47D-40BF-826A-B01F764F0C92}" destId="{99C26C21-A3C3-41E4-9BAA-21C81CF04F9F}" srcOrd="6" destOrd="0" presId="urn:microsoft.com/office/officeart/2008/layout/VerticalCurvedList"/>
    <dgm:cxn modelId="{971ED368-68C5-4384-924D-04BBDA2EF86C}" type="presParOf" srcId="{99C26C21-A3C3-41E4-9BAA-21C81CF04F9F}" destId="{05304979-7F36-4270-B6C6-7E192E42B822}" srcOrd="0" destOrd="0" presId="urn:microsoft.com/office/officeart/2008/layout/VerticalCurvedList"/>
    <dgm:cxn modelId="{8E4B3972-F8BC-4069-82D0-786D3DAA7087}" type="presParOf" srcId="{8758AAED-B47D-40BF-826A-B01F764F0C92}" destId="{744E2D6B-1F9A-4D08-9AE9-1DB0A29F58B3}" srcOrd="7" destOrd="0" presId="urn:microsoft.com/office/officeart/2008/layout/VerticalCurvedList"/>
    <dgm:cxn modelId="{66FA04E7-C1DD-4458-8FF0-E9A833D3E61D}" type="presParOf" srcId="{8758AAED-B47D-40BF-826A-B01F764F0C92}" destId="{E1D6B5ED-84C8-48DE-8B0C-C6F304C58B6C}" srcOrd="8" destOrd="0" presId="urn:microsoft.com/office/officeart/2008/layout/VerticalCurvedList"/>
    <dgm:cxn modelId="{49EEDE04-F339-4D17-976C-5108F77DC594}" type="presParOf" srcId="{E1D6B5ED-84C8-48DE-8B0C-C6F304C58B6C}" destId="{A27E61B0-0BF0-4DFB-B18B-1BA86D87118B}" srcOrd="0" destOrd="0" presId="urn:microsoft.com/office/officeart/2008/layout/VerticalCurvedList"/>
    <dgm:cxn modelId="{33D41BE7-F2A0-4B9B-B684-A3659087D2AF}" type="presParOf" srcId="{8758AAED-B47D-40BF-826A-B01F764F0C92}" destId="{C65E3662-C48D-462C-921E-C4674F055BDE}" srcOrd="9" destOrd="0" presId="urn:microsoft.com/office/officeart/2008/layout/VerticalCurvedList"/>
    <dgm:cxn modelId="{0FB46ADB-B0C5-4309-BF3A-12F342618250}" type="presParOf" srcId="{8758AAED-B47D-40BF-826A-B01F764F0C92}" destId="{A4A5D1B6-AA94-4479-9FF3-1B43924BBB9E}" srcOrd="10" destOrd="0" presId="urn:microsoft.com/office/officeart/2008/layout/VerticalCurvedList"/>
    <dgm:cxn modelId="{01EA1818-E4FB-4C9A-AF14-F87BF3EE18D3}" type="presParOf" srcId="{A4A5D1B6-AA94-4479-9FF3-1B43924BBB9E}" destId="{A6DAFEF4-EE31-432C-951D-0983BB6A0C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86E73-60DB-464C-A918-E451BB1E8E69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A51F5-15AC-47F5-9DF8-7DEFCA3CC710}">
      <dgm:prSet phldrT="[Text]"/>
      <dgm:spPr/>
      <dgm:t>
        <a:bodyPr/>
        <a:lstStyle/>
        <a:p>
          <a:r>
            <a:rPr lang="en-US" b="1" dirty="0" smtClean="0"/>
            <a:t>Teacher, Classroom, &amp; School Characteristics</a:t>
          </a:r>
          <a:endParaRPr lang="en-US" b="1" dirty="0"/>
        </a:p>
      </dgm:t>
    </dgm:pt>
    <dgm:pt modelId="{D1338BBB-FFC9-46D0-9DE3-0978909E2D84}" type="parTrans" cxnId="{3B1FB57D-400B-4599-8FD2-99160D03BD9E}">
      <dgm:prSet/>
      <dgm:spPr/>
      <dgm:t>
        <a:bodyPr/>
        <a:lstStyle/>
        <a:p>
          <a:endParaRPr lang="en-US"/>
        </a:p>
      </dgm:t>
    </dgm:pt>
    <dgm:pt modelId="{13B67194-C33E-40C8-A245-6DD45BE7F521}" type="sibTrans" cxnId="{3B1FB57D-400B-4599-8FD2-99160D03BD9E}">
      <dgm:prSet/>
      <dgm:spPr/>
      <dgm:t>
        <a:bodyPr/>
        <a:lstStyle/>
        <a:p>
          <a:endParaRPr lang="en-US"/>
        </a:p>
      </dgm:t>
    </dgm:pt>
    <dgm:pt modelId="{30055174-CDFA-42B9-92F3-E8B99F91FC73}">
      <dgm:prSet phldrT="[Text]"/>
      <dgm:spPr/>
      <dgm:t>
        <a:bodyPr/>
        <a:lstStyle/>
        <a:p>
          <a:r>
            <a:rPr lang="en-US" b="1" dirty="0" smtClean="0"/>
            <a:t>Student Engagement</a:t>
          </a:r>
          <a:endParaRPr lang="en-US" b="1" dirty="0"/>
        </a:p>
      </dgm:t>
    </dgm:pt>
    <dgm:pt modelId="{1C978B3A-C3B8-48AD-8784-E686A07D1EC3}" type="parTrans" cxnId="{1CEBBB6E-59F1-4BC0-BCA4-6D27D3DBAF47}">
      <dgm:prSet/>
      <dgm:spPr/>
      <dgm:t>
        <a:bodyPr/>
        <a:lstStyle/>
        <a:p>
          <a:endParaRPr lang="en-US"/>
        </a:p>
      </dgm:t>
    </dgm:pt>
    <dgm:pt modelId="{115BC582-BD07-4A0D-8E8E-852800F54F2C}" type="sibTrans" cxnId="{1CEBBB6E-59F1-4BC0-BCA4-6D27D3DBAF47}">
      <dgm:prSet/>
      <dgm:spPr/>
      <dgm:t>
        <a:bodyPr/>
        <a:lstStyle/>
        <a:p>
          <a:endParaRPr lang="en-US"/>
        </a:p>
      </dgm:t>
    </dgm:pt>
    <dgm:pt modelId="{39A3C7E2-97A2-400D-8F1F-B6B7E208CD2A}" type="pres">
      <dgm:prSet presAssocID="{B8F86E73-60DB-464C-A918-E451BB1E8E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BD15C-00B2-4E87-8F48-859F0110EBC7}" type="pres">
      <dgm:prSet presAssocID="{B82A51F5-15AC-47F5-9DF8-7DEFCA3CC710}" presName="arrow" presStyleLbl="node1" presStyleIdx="0" presStyleCnt="2" custScaleY="100167" custRadScaleRad="89805" custRadScaleInc="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73D48-AA79-4394-8713-78955491CB0A}" type="pres">
      <dgm:prSet presAssocID="{30055174-CDFA-42B9-92F3-E8B99F91FC73}" presName="arrow" presStyleLbl="node1" presStyleIdx="1" presStyleCnt="2" custScaleY="100167" custRadScaleRad="72718" custRadScaleInc="-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AD317-298D-4AD6-B336-018DE98F2F30}" type="presOf" srcId="{30055174-CDFA-42B9-92F3-E8B99F91FC73}" destId="{94E73D48-AA79-4394-8713-78955491CB0A}" srcOrd="0" destOrd="0" presId="urn:microsoft.com/office/officeart/2005/8/layout/arrow5"/>
    <dgm:cxn modelId="{3B1FB57D-400B-4599-8FD2-99160D03BD9E}" srcId="{B8F86E73-60DB-464C-A918-E451BB1E8E69}" destId="{B82A51F5-15AC-47F5-9DF8-7DEFCA3CC710}" srcOrd="0" destOrd="0" parTransId="{D1338BBB-FFC9-46D0-9DE3-0978909E2D84}" sibTransId="{13B67194-C33E-40C8-A245-6DD45BE7F521}"/>
    <dgm:cxn modelId="{0A3EB5B6-8268-4830-83A3-5FFF54872C93}" type="presOf" srcId="{B8F86E73-60DB-464C-A918-E451BB1E8E69}" destId="{39A3C7E2-97A2-400D-8F1F-B6B7E208CD2A}" srcOrd="0" destOrd="0" presId="urn:microsoft.com/office/officeart/2005/8/layout/arrow5"/>
    <dgm:cxn modelId="{1CEBBB6E-59F1-4BC0-BCA4-6D27D3DBAF47}" srcId="{B8F86E73-60DB-464C-A918-E451BB1E8E69}" destId="{30055174-CDFA-42B9-92F3-E8B99F91FC73}" srcOrd="1" destOrd="0" parTransId="{1C978B3A-C3B8-48AD-8784-E686A07D1EC3}" sibTransId="{115BC582-BD07-4A0D-8E8E-852800F54F2C}"/>
    <dgm:cxn modelId="{D2130EBF-694A-415A-8B62-FC692BFEDB07}" type="presOf" srcId="{B82A51F5-15AC-47F5-9DF8-7DEFCA3CC710}" destId="{554BD15C-00B2-4E87-8F48-859F0110EBC7}" srcOrd="0" destOrd="0" presId="urn:microsoft.com/office/officeart/2005/8/layout/arrow5"/>
    <dgm:cxn modelId="{DF754841-5708-44F1-B0C3-59CA48903590}" type="presParOf" srcId="{39A3C7E2-97A2-400D-8F1F-B6B7E208CD2A}" destId="{554BD15C-00B2-4E87-8F48-859F0110EBC7}" srcOrd="0" destOrd="0" presId="urn:microsoft.com/office/officeart/2005/8/layout/arrow5"/>
    <dgm:cxn modelId="{B725197B-5234-4058-8538-0A1AF9760011}" type="presParOf" srcId="{39A3C7E2-97A2-400D-8F1F-B6B7E208CD2A}" destId="{94E73D48-AA79-4394-8713-78955491CB0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6D375-243E-4C34-8022-3C46495BBB97}" type="doc">
      <dgm:prSet loTypeId="urn:microsoft.com/office/officeart/2005/8/layout/cycle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069BAC4-3B09-4145-A0A0-9A217D5B4C38}">
      <dgm:prSet phldrT="[Text]"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2"/>
              </a:solidFill>
              <a:latin typeface="+mn-lt"/>
            </a:rPr>
            <a:t>I. Collect &amp; Examine Data</a:t>
          </a:r>
          <a:endParaRPr lang="en-US" sz="1600" b="1" dirty="0">
            <a:solidFill>
              <a:schemeClr val="bg2"/>
            </a:solidFill>
            <a:latin typeface="+mn-lt"/>
          </a:endParaRPr>
        </a:p>
      </dgm:t>
    </dgm:pt>
    <dgm:pt modelId="{8E6A2911-C330-4047-A4F0-3982124694B6}" type="parTrans" cxnId="{33A2394C-AFD3-46AB-B10A-31E155C007C1}">
      <dgm:prSet/>
      <dgm:spPr/>
      <dgm:t>
        <a:bodyPr/>
        <a:lstStyle/>
        <a:p>
          <a:endParaRPr lang="en-US"/>
        </a:p>
      </dgm:t>
    </dgm:pt>
    <dgm:pt modelId="{9914027F-ED35-4862-91EB-212FE304BA4C}" type="sibTrans" cxnId="{33A2394C-AFD3-46AB-B10A-31E155C007C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3164861-FE26-4CF5-AC4E-42A074416426}">
      <dgm:prSet phldrT="[Text]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+mn-lt"/>
            </a:rPr>
            <a:t>IV. Challenge students to set realistic goals</a:t>
          </a:r>
          <a:endParaRPr lang="en-US" b="1" dirty="0">
            <a:solidFill>
              <a:schemeClr val="bg2"/>
            </a:solidFill>
            <a:latin typeface="+mn-lt"/>
          </a:endParaRPr>
        </a:p>
      </dgm:t>
    </dgm:pt>
    <dgm:pt modelId="{915F0421-51EF-41CD-A6DB-D3E2ABB1D1DD}" type="parTrans" cxnId="{05FC9BCB-CD86-447F-8DB9-9AB342E2BB33}">
      <dgm:prSet/>
      <dgm:spPr/>
      <dgm:t>
        <a:bodyPr/>
        <a:lstStyle/>
        <a:p>
          <a:endParaRPr lang="en-US"/>
        </a:p>
      </dgm:t>
    </dgm:pt>
    <dgm:pt modelId="{9CC9B5D1-7ACE-4AC8-BC62-9DDD8AC62FF2}" type="sibTrans" cxnId="{05FC9BCB-CD86-447F-8DB9-9AB342E2BB3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5F2255A-69A5-449D-8E2F-E37857A0FAD0}">
      <dgm:prSet phldrT="[Text]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+mn-lt"/>
            </a:rPr>
            <a:t>V. Emphasize effort &amp; persistence in achieving goals</a:t>
          </a:r>
          <a:endParaRPr lang="en-US" b="1" dirty="0">
            <a:solidFill>
              <a:schemeClr val="bg2"/>
            </a:solidFill>
            <a:latin typeface="+mn-lt"/>
          </a:endParaRPr>
        </a:p>
      </dgm:t>
    </dgm:pt>
    <dgm:pt modelId="{DB762C1A-D4B2-41CA-8841-E201D2E1FCF3}" type="parTrans" cxnId="{E43AA8F5-313F-408D-BEBA-F8AA8281DC3D}">
      <dgm:prSet/>
      <dgm:spPr/>
      <dgm:t>
        <a:bodyPr/>
        <a:lstStyle/>
        <a:p>
          <a:endParaRPr lang="en-US"/>
        </a:p>
      </dgm:t>
    </dgm:pt>
    <dgm:pt modelId="{0D833334-CB55-4371-8BC4-6F19796A34D1}" type="sibTrans" cxnId="{E43AA8F5-313F-408D-BEBA-F8AA8281DC3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1C20D1-04C2-440B-9A17-A5F618743D5E}">
      <dgm:prSet phldrT="[Text]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+mn-lt"/>
            </a:rPr>
            <a:t>VI. Implement an SEL curriculum</a:t>
          </a:r>
          <a:endParaRPr lang="en-US" b="1" dirty="0">
            <a:solidFill>
              <a:schemeClr val="bg2"/>
            </a:solidFill>
            <a:latin typeface="+mn-lt"/>
          </a:endParaRPr>
        </a:p>
      </dgm:t>
    </dgm:pt>
    <dgm:pt modelId="{4FB0B81D-B336-4054-87A5-24A0192D5102}" type="parTrans" cxnId="{60AB1112-FE5C-41A2-8D45-2B5703962498}">
      <dgm:prSet/>
      <dgm:spPr/>
      <dgm:t>
        <a:bodyPr/>
        <a:lstStyle/>
        <a:p>
          <a:endParaRPr lang="en-US"/>
        </a:p>
      </dgm:t>
    </dgm:pt>
    <dgm:pt modelId="{72FEF561-8602-4C6C-8D98-B7F40A0AC7E8}" type="sibTrans" cxnId="{60AB1112-FE5C-41A2-8D45-2B570396249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b="0"/>
        </a:p>
      </dgm:t>
    </dgm:pt>
    <dgm:pt modelId="{007A70BF-CB64-461D-A8B4-179DF251046D}">
      <dgm:prSet phldrT="[Text]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+mn-lt"/>
            </a:rPr>
            <a:t>II. Implement authoritative strategies</a:t>
          </a:r>
          <a:endParaRPr lang="en-US" b="1" dirty="0">
            <a:solidFill>
              <a:schemeClr val="bg2"/>
            </a:solidFill>
            <a:latin typeface="+mn-lt"/>
          </a:endParaRPr>
        </a:p>
      </dgm:t>
    </dgm:pt>
    <dgm:pt modelId="{221B615F-9ACF-4C87-9F39-E052DA8D6EC9}" type="parTrans" cxnId="{7FF643E9-4A6A-4669-89AC-9C57D115C893}">
      <dgm:prSet/>
      <dgm:spPr/>
      <dgm:t>
        <a:bodyPr/>
        <a:lstStyle/>
        <a:p>
          <a:endParaRPr lang="en-US"/>
        </a:p>
      </dgm:t>
    </dgm:pt>
    <dgm:pt modelId="{EE5F2D70-25CA-40C4-B868-AF8155F70C80}" type="sibTrans" cxnId="{7FF643E9-4A6A-4669-89AC-9C57D115C89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E0982C4-BA14-453E-95BD-FD8BE95C0E2C}">
      <dgm:prSet phldrT="[Text]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  <a:latin typeface="+mn-lt"/>
            </a:rPr>
            <a:t>III. Implement a variety of instructional methods</a:t>
          </a:r>
          <a:endParaRPr lang="en-US" b="1" dirty="0">
            <a:solidFill>
              <a:schemeClr val="bg2"/>
            </a:solidFill>
            <a:latin typeface="+mn-lt"/>
          </a:endParaRPr>
        </a:p>
      </dgm:t>
    </dgm:pt>
    <dgm:pt modelId="{9C348B62-9887-41E9-86DC-1F5F66D88107}" type="parTrans" cxnId="{0F738DCE-4F00-4417-B662-8F481BCEE4B7}">
      <dgm:prSet/>
      <dgm:spPr/>
      <dgm:t>
        <a:bodyPr/>
        <a:lstStyle/>
        <a:p>
          <a:endParaRPr lang="en-US"/>
        </a:p>
      </dgm:t>
    </dgm:pt>
    <dgm:pt modelId="{C96711B0-738D-484C-B336-28578A12BD9C}" type="sibTrans" cxnId="{0F738DCE-4F00-4417-B662-8F481BCEE4B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2DBEDAD-EC4C-4A68-A2C1-E939564643E5}" type="pres">
      <dgm:prSet presAssocID="{23C6D375-243E-4C34-8022-3C46495BBB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3B6DF-483E-4B89-AEEE-663B44A8EED5}" type="pres">
      <dgm:prSet presAssocID="{A069BAC4-3B09-4145-A0A0-9A217D5B4C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51142-AE5C-4A84-8AEF-3B59BA5836F5}" type="pres">
      <dgm:prSet presAssocID="{A069BAC4-3B09-4145-A0A0-9A217D5B4C38}" presName="spNode" presStyleCnt="0"/>
      <dgm:spPr/>
    </dgm:pt>
    <dgm:pt modelId="{B485DD89-2DC9-44FC-B7CD-32E2C3A33DC1}" type="pres">
      <dgm:prSet presAssocID="{9914027F-ED35-4862-91EB-212FE304BA4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8E7EF5C-B39E-4CD9-800F-FAA9F2152458}" type="pres">
      <dgm:prSet presAssocID="{007A70BF-CB64-461D-A8B4-179DF251046D}" presName="node" presStyleLbl="node1" presStyleIdx="1" presStyleCnt="6" custRadScaleRad="105373" custRadScaleInc="8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AF2CB-6B1A-493E-8527-C80C3CF3BEB0}" type="pres">
      <dgm:prSet presAssocID="{007A70BF-CB64-461D-A8B4-179DF251046D}" presName="spNode" presStyleCnt="0"/>
      <dgm:spPr/>
    </dgm:pt>
    <dgm:pt modelId="{F8CA9550-D17F-4422-83C0-92710F8C2120}" type="pres">
      <dgm:prSet presAssocID="{EE5F2D70-25CA-40C4-B868-AF8155F70C80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2F5C6E9-4B5D-41BE-BC6A-0DCD7E8473E8}" type="pres">
      <dgm:prSet presAssocID="{DE0982C4-BA14-453E-95BD-FD8BE95C0E2C}" presName="node" presStyleLbl="node1" presStyleIdx="2" presStyleCnt="6" custRadScaleRad="109077" custRadScaleInc="-5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A119C-9272-44C5-A7CD-A613E25D744B}" type="pres">
      <dgm:prSet presAssocID="{DE0982C4-BA14-453E-95BD-FD8BE95C0E2C}" presName="spNode" presStyleCnt="0"/>
      <dgm:spPr/>
    </dgm:pt>
    <dgm:pt modelId="{F43C53F3-D7BD-4BD5-A8AE-15B76EC18E00}" type="pres">
      <dgm:prSet presAssocID="{C96711B0-738D-484C-B336-28578A12BD9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E5B574F-F925-47ED-BCAE-737C75C4CF10}" type="pres">
      <dgm:prSet presAssocID="{63164861-FE26-4CF5-AC4E-42A074416426}" presName="node" presStyleLbl="node1" presStyleIdx="3" presStyleCnt="6" custRadScaleRad="100064" custRadScaleInc="-10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E1E36-F139-44F6-B587-043EFD34C2E9}" type="pres">
      <dgm:prSet presAssocID="{63164861-FE26-4CF5-AC4E-42A074416426}" presName="spNode" presStyleCnt="0"/>
      <dgm:spPr/>
    </dgm:pt>
    <dgm:pt modelId="{D5FF2005-978F-4BF4-83C1-9918D3C58C31}" type="pres">
      <dgm:prSet presAssocID="{9CC9B5D1-7ACE-4AC8-BC62-9DDD8AC62FF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84BFAA5-C1B5-42C4-B585-14F4F6D9E5A8}" type="pres">
      <dgm:prSet presAssocID="{A5F2255A-69A5-449D-8E2F-E37857A0FAD0}" presName="node" presStyleLbl="node1" presStyleIdx="4" presStyleCnt="6" custRadScaleRad="104229" custRadScaleInc="-1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0A72-4167-407E-8624-B523A30B5230}" type="pres">
      <dgm:prSet presAssocID="{A5F2255A-69A5-449D-8E2F-E37857A0FAD0}" presName="spNode" presStyleCnt="0"/>
      <dgm:spPr/>
    </dgm:pt>
    <dgm:pt modelId="{F08EAD04-6B39-448A-9D9F-543BE2F1C799}" type="pres">
      <dgm:prSet presAssocID="{0D833334-CB55-4371-8BC4-6F19796A34D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3EC87DB-E722-4412-A81B-CE7055A12D14}" type="pres">
      <dgm:prSet presAssocID="{871C20D1-04C2-440B-9A17-A5F618743D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E8701-7216-4B97-86C7-83E6894A7397}" type="pres">
      <dgm:prSet presAssocID="{871C20D1-04C2-440B-9A17-A5F618743D5E}" presName="spNode" presStyleCnt="0"/>
      <dgm:spPr/>
    </dgm:pt>
    <dgm:pt modelId="{C7695A2A-2528-4C22-9B77-6E35DDA444CA}" type="pres">
      <dgm:prSet presAssocID="{72FEF561-8602-4C6C-8D98-B7F40A0AC7E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DB9C7241-7929-4FF8-AA3C-00CAAF2464A9}" type="presOf" srcId="{C96711B0-738D-484C-B336-28578A12BD9C}" destId="{F43C53F3-D7BD-4BD5-A8AE-15B76EC18E00}" srcOrd="0" destOrd="0" presId="urn:microsoft.com/office/officeart/2005/8/layout/cycle5"/>
    <dgm:cxn modelId="{7FF643E9-4A6A-4669-89AC-9C57D115C893}" srcId="{23C6D375-243E-4C34-8022-3C46495BBB97}" destId="{007A70BF-CB64-461D-A8B4-179DF251046D}" srcOrd="1" destOrd="0" parTransId="{221B615F-9ACF-4C87-9F39-E052DA8D6EC9}" sibTransId="{EE5F2D70-25CA-40C4-B868-AF8155F70C80}"/>
    <dgm:cxn modelId="{68C5641D-17B7-45F9-AFBD-DF35B94EAFC6}" type="presOf" srcId="{007A70BF-CB64-461D-A8B4-179DF251046D}" destId="{C8E7EF5C-B39E-4CD9-800F-FAA9F2152458}" srcOrd="0" destOrd="0" presId="urn:microsoft.com/office/officeart/2005/8/layout/cycle5"/>
    <dgm:cxn modelId="{91634DED-0DAB-413C-838E-ECA15272F720}" type="presOf" srcId="{A069BAC4-3B09-4145-A0A0-9A217D5B4C38}" destId="{FCB3B6DF-483E-4B89-AEEE-663B44A8EED5}" srcOrd="0" destOrd="0" presId="urn:microsoft.com/office/officeart/2005/8/layout/cycle5"/>
    <dgm:cxn modelId="{13220C8F-1E1A-40CA-ABCF-B00890EEF402}" type="presOf" srcId="{9CC9B5D1-7ACE-4AC8-BC62-9DDD8AC62FF2}" destId="{D5FF2005-978F-4BF4-83C1-9918D3C58C31}" srcOrd="0" destOrd="0" presId="urn:microsoft.com/office/officeart/2005/8/layout/cycle5"/>
    <dgm:cxn modelId="{0845C650-387D-47A3-8ECB-64B2C2503308}" type="presOf" srcId="{72FEF561-8602-4C6C-8D98-B7F40A0AC7E8}" destId="{C7695A2A-2528-4C22-9B77-6E35DDA444CA}" srcOrd="0" destOrd="0" presId="urn:microsoft.com/office/officeart/2005/8/layout/cycle5"/>
    <dgm:cxn modelId="{60AB1112-FE5C-41A2-8D45-2B5703962498}" srcId="{23C6D375-243E-4C34-8022-3C46495BBB97}" destId="{871C20D1-04C2-440B-9A17-A5F618743D5E}" srcOrd="5" destOrd="0" parTransId="{4FB0B81D-B336-4054-87A5-24A0192D5102}" sibTransId="{72FEF561-8602-4C6C-8D98-B7F40A0AC7E8}"/>
    <dgm:cxn modelId="{0F738DCE-4F00-4417-B662-8F481BCEE4B7}" srcId="{23C6D375-243E-4C34-8022-3C46495BBB97}" destId="{DE0982C4-BA14-453E-95BD-FD8BE95C0E2C}" srcOrd="2" destOrd="0" parTransId="{9C348B62-9887-41E9-86DC-1F5F66D88107}" sibTransId="{C96711B0-738D-484C-B336-28578A12BD9C}"/>
    <dgm:cxn modelId="{C9BD59B2-013B-4D5D-A30D-CC73602C0078}" type="presOf" srcId="{871C20D1-04C2-440B-9A17-A5F618743D5E}" destId="{E3EC87DB-E722-4412-A81B-CE7055A12D14}" srcOrd="0" destOrd="0" presId="urn:microsoft.com/office/officeart/2005/8/layout/cycle5"/>
    <dgm:cxn modelId="{8551FE09-33CC-476C-855F-B7CE38EFDC10}" type="presOf" srcId="{9914027F-ED35-4862-91EB-212FE304BA4C}" destId="{B485DD89-2DC9-44FC-B7CD-32E2C3A33DC1}" srcOrd="0" destOrd="0" presId="urn:microsoft.com/office/officeart/2005/8/layout/cycle5"/>
    <dgm:cxn modelId="{2A977230-0AF6-4D0A-B7A3-F24AB28A190E}" type="presOf" srcId="{DE0982C4-BA14-453E-95BD-FD8BE95C0E2C}" destId="{72F5C6E9-4B5D-41BE-BC6A-0DCD7E8473E8}" srcOrd="0" destOrd="0" presId="urn:microsoft.com/office/officeart/2005/8/layout/cycle5"/>
    <dgm:cxn modelId="{13C2B403-0BD6-4965-B3B8-13922CCE2F0C}" type="presOf" srcId="{23C6D375-243E-4C34-8022-3C46495BBB97}" destId="{82DBEDAD-EC4C-4A68-A2C1-E939564643E5}" srcOrd="0" destOrd="0" presId="urn:microsoft.com/office/officeart/2005/8/layout/cycle5"/>
    <dgm:cxn modelId="{E43AA8F5-313F-408D-BEBA-F8AA8281DC3D}" srcId="{23C6D375-243E-4C34-8022-3C46495BBB97}" destId="{A5F2255A-69A5-449D-8E2F-E37857A0FAD0}" srcOrd="4" destOrd="0" parTransId="{DB762C1A-D4B2-41CA-8841-E201D2E1FCF3}" sibTransId="{0D833334-CB55-4371-8BC4-6F19796A34D1}"/>
    <dgm:cxn modelId="{D36C08E4-D1A9-4C4D-9EC7-EA314FAB5B4C}" type="presOf" srcId="{0D833334-CB55-4371-8BC4-6F19796A34D1}" destId="{F08EAD04-6B39-448A-9D9F-543BE2F1C799}" srcOrd="0" destOrd="0" presId="urn:microsoft.com/office/officeart/2005/8/layout/cycle5"/>
    <dgm:cxn modelId="{33A2394C-AFD3-46AB-B10A-31E155C007C1}" srcId="{23C6D375-243E-4C34-8022-3C46495BBB97}" destId="{A069BAC4-3B09-4145-A0A0-9A217D5B4C38}" srcOrd="0" destOrd="0" parTransId="{8E6A2911-C330-4047-A4F0-3982124694B6}" sibTransId="{9914027F-ED35-4862-91EB-212FE304BA4C}"/>
    <dgm:cxn modelId="{05FC9BCB-CD86-447F-8DB9-9AB342E2BB33}" srcId="{23C6D375-243E-4C34-8022-3C46495BBB97}" destId="{63164861-FE26-4CF5-AC4E-42A074416426}" srcOrd="3" destOrd="0" parTransId="{915F0421-51EF-41CD-A6DB-D3E2ABB1D1DD}" sibTransId="{9CC9B5D1-7ACE-4AC8-BC62-9DDD8AC62FF2}"/>
    <dgm:cxn modelId="{3066DC21-8D3C-4F5E-9240-817F7E3E68F7}" type="presOf" srcId="{63164861-FE26-4CF5-AC4E-42A074416426}" destId="{DE5B574F-F925-47ED-BCAE-737C75C4CF10}" srcOrd="0" destOrd="0" presId="urn:microsoft.com/office/officeart/2005/8/layout/cycle5"/>
    <dgm:cxn modelId="{300AC43E-6091-49B0-9DD0-4E999B364E59}" type="presOf" srcId="{A5F2255A-69A5-449D-8E2F-E37857A0FAD0}" destId="{384BFAA5-C1B5-42C4-B585-14F4F6D9E5A8}" srcOrd="0" destOrd="0" presId="urn:microsoft.com/office/officeart/2005/8/layout/cycle5"/>
    <dgm:cxn modelId="{39078424-0981-42E4-A5B7-439871C93D9A}" type="presOf" srcId="{EE5F2D70-25CA-40C4-B868-AF8155F70C80}" destId="{F8CA9550-D17F-4422-83C0-92710F8C2120}" srcOrd="0" destOrd="0" presId="urn:microsoft.com/office/officeart/2005/8/layout/cycle5"/>
    <dgm:cxn modelId="{19D23414-FB4B-4406-8A5E-26C432F53BCB}" type="presParOf" srcId="{82DBEDAD-EC4C-4A68-A2C1-E939564643E5}" destId="{FCB3B6DF-483E-4B89-AEEE-663B44A8EED5}" srcOrd="0" destOrd="0" presId="urn:microsoft.com/office/officeart/2005/8/layout/cycle5"/>
    <dgm:cxn modelId="{B023B64E-BFB3-4CB7-8192-4ACE8A6DF7D8}" type="presParOf" srcId="{82DBEDAD-EC4C-4A68-A2C1-E939564643E5}" destId="{84851142-AE5C-4A84-8AEF-3B59BA5836F5}" srcOrd="1" destOrd="0" presId="urn:microsoft.com/office/officeart/2005/8/layout/cycle5"/>
    <dgm:cxn modelId="{C6072B7B-7737-476D-9FA5-2EBF0D3E7477}" type="presParOf" srcId="{82DBEDAD-EC4C-4A68-A2C1-E939564643E5}" destId="{B485DD89-2DC9-44FC-B7CD-32E2C3A33DC1}" srcOrd="2" destOrd="0" presId="urn:microsoft.com/office/officeart/2005/8/layout/cycle5"/>
    <dgm:cxn modelId="{AE50A07C-DAC1-4770-AB29-DAF503DC9F13}" type="presParOf" srcId="{82DBEDAD-EC4C-4A68-A2C1-E939564643E5}" destId="{C8E7EF5C-B39E-4CD9-800F-FAA9F2152458}" srcOrd="3" destOrd="0" presId="urn:microsoft.com/office/officeart/2005/8/layout/cycle5"/>
    <dgm:cxn modelId="{EBB4EB81-2B9F-4114-997B-77DCD2F27B35}" type="presParOf" srcId="{82DBEDAD-EC4C-4A68-A2C1-E939564643E5}" destId="{255AF2CB-6B1A-493E-8527-C80C3CF3BEB0}" srcOrd="4" destOrd="0" presId="urn:microsoft.com/office/officeart/2005/8/layout/cycle5"/>
    <dgm:cxn modelId="{133EFF52-87EB-4DFB-906A-B2A0E631F944}" type="presParOf" srcId="{82DBEDAD-EC4C-4A68-A2C1-E939564643E5}" destId="{F8CA9550-D17F-4422-83C0-92710F8C2120}" srcOrd="5" destOrd="0" presId="urn:microsoft.com/office/officeart/2005/8/layout/cycle5"/>
    <dgm:cxn modelId="{6B6ACC9F-C024-4149-9203-91A45C383AD3}" type="presParOf" srcId="{82DBEDAD-EC4C-4A68-A2C1-E939564643E5}" destId="{72F5C6E9-4B5D-41BE-BC6A-0DCD7E8473E8}" srcOrd="6" destOrd="0" presId="urn:microsoft.com/office/officeart/2005/8/layout/cycle5"/>
    <dgm:cxn modelId="{6CBBAB8F-5E03-44B9-9563-91E374FE8FD5}" type="presParOf" srcId="{82DBEDAD-EC4C-4A68-A2C1-E939564643E5}" destId="{FA8A119C-9272-44C5-A7CD-A613E25D744B}" srcOrd="7" destOrd="0" presId="urn:microsoft.com/office/officeart/2005/8/layout/cycle5"/>
    <dgm:cxn modelId="{DA708E44-590F-4D90-A4FA-C41628F7FA64}" type="presParOf" srcId="{82DBEDAD-EC4C-4A68-A2C1-E939564643E5}" destId="{F43C53F3-D7BD-4BD5-A8AE-15B76EC18E00}" srcOrd="8" destOrd="0" presId="urn:microsoft.com/office/officeart/2005/8/layout/cycle5"/>
    <dgm:cxn modelId="{A49FA0CA-33EE-4B15-875D-A3B8C9C654CC}" type="presParOf" srcId="{82DBEDAD-EC4C-4A68-A2C1-E939564643E5}" destId="{DE5B574F-F925-47ED-BCAE-737C75C4CF10}" srcOrd="9" destOrd="0" presId="urn:microsoft.com/office/officeart/2005/8/layout/cycle5"/>
    <dgm:cxn modelId="{1DB6D82A-6B1D-403B-BAEB-0DC003197E26}" type="presParOf" srcId="{82DBEDAD-EC4C-4A68-A2C1-E939564643E5}" destId="{FC5E1E36-F139-44F6-B587-043EFD34C2E9}" srcOrd="10" destOrd="0" presId="urn:microsoft.com/office/officeart/2005/8/layout/cycle5"/>
    <dgm:cxn modelId="{86AC6A1C-D209-4530-B0E3-9B25BE86C8FA}" type="presParOf" srcId="{82DBEDAD-EC4C-4A68-A2C1-E939564643E5}" destId="{D5FF2005-978F-4BF4-83C1-9918D3C58C31}" srcOrd="11" destOrd="0" presId="urn:microsoft.com/office/officeart/2005/8/layout/cycle5"/>
    <dgm:cxn modelId="{AA67C85C-E068-4AF0-9D5C-2E792C68B409}" type="presParOf" srcId="{82DBEDAD-EC4C-4A68-A2C1-E939564643E5}" destId="{384BFAA5-C1B5-42C4-B585-14F4F6D9E5A8}" srcOrd="12" destOrd="0" presId="urn:microsoft.com/office/officeart/2005/8/layout/cycle5"/>
    <dgm:cxn modelId="{CBC0D3BF-BA0C-421D-83E4-2D611DB63649}" type="presParOf" srcId="{82DBEDAD-EC4C-4A68-A2C1-E939564643E5}" destId="{86F10A72-4167-407E-8624-B523A30B5230}" srcOrd="13" destOrd="0" presId="urn:microsoft.com/office/officeart/2005/8/layout/cycle5"/>
    <dgm:cxn modelId="{9685698A-7AA7-4CF0-BB91-D9A59F666571}" type="presParOf" srcId="{82DBEDAD-EC4C-4A68-A2C1-E939564643E5}" destId="{F08EAD04-6B39-448A-9D9F-543BE2F1C799}" srcOrd="14" destOrd="0" presId="urn:microsoft.com/office/officeart/2005/8/layout/cycle5"/>
    <dgm:cxn modelId="{A2100015-0C67-4BB6-A3B1-283191396D8B}" type="presParOf" srcId="{82DBEDAD-EC4C-4A68-A2C1-E939564643E5}" destId="{E3EC87DB-E722-4412-A81B-CE7055A12D14}" srcOrd="15" destOrd="0" presId="urn:microsoft.com/office/officeart/2005/8/layout/cycle5"/>
    <dgm:cxn modelId="{6FE77DDD-721D-437E-B789-3B2FFB415645}" type="presParOf" srcId="{82DBEDAD-EC4C-4A68-A2C1-E939564643E5}" destId="{0D4E8701-7216-4B97-86C7-83E6894A7397}" srcOrd="16" destOrd="0" presId="urn:microsoft.com/office/officeart/2005/8/layout/cycle5"/>
    <dgm:cxn modelId="{8AD77BC7-5F3E-4949-8201-BD51309631B8}" type="presParOf" srcId="{82DBEDAD-EC4C-4A68-A2C1-E939564643E5}" destId="{C7695A2A-2528-4C22-9B77-6E35DDA444C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87EE1-2E94-48D2-833A-A8F4F215A99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8A5F3-19ED-46F4-87BC-670583A9D98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/>
            <a:t>Ensure social support</a:t>
          </a:r>
          <a:endParaRPr lang="en-US" sz="1800" b="1" dirty="0"/>
        </a:p>
      </dgm:t>
    </dgm:pt>
    <dgm:pt modelId="{4FE9DBAC-DBD6-454E-869F-6440E46A7AC8}" type="parTrans" cxnId="{E0CA5A25-4867-41C2-A3E4-9A7BCFE27CDF}">
      <dgm:prSet/>
      <dgm:spPr/>
      <dgm:t>
        <a:bodyPr/>
        <a:lstStyle/>
        <a:p>
          <a:endParaRPr lang="en-US"/>
        </a:p>
      </dgm:t>
    </dgm:pt>
    <dgm:pt modelId="{FF2CD733-0D76-4593-A833-A23C74D249C5}" type="sibTrans" cxnId="{E0CA5A25-4867-41C2-A3E4-9A7BCFE27CDF}">
      <dgm:prSet/>
      <dgm:spPr/>
      <dgm:t>
        <a:bodyPr/>
        <a:lstStyle/>
        <a:p>
          <a:endParaRPr lang="en-US"/>
        </a:p>
      </dgm:t>
    </dgm:pt>
    <dgm:pt modelId="{A31BFD9D-32D4-4046-AAD8-61721AD3C2EF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000" dirty="0" smtClean="0"/>
            <a:t>Establish and maintain positive relationships in the classroom &amp; school, as well as between school and home</a:t>
          </a:r>
          <a:endParaRPr lang="en-US" sz="2000" dirty="0"/>
        </a:p>
      </dgm:t>
    </dgm:pt>
    <dgm:pt modelId="{6C58D3CC-3A12-4479-9F4C-22338E2C344C}" type="parTrans" cxnId="{B5B9FF64-DA2F-4888-B539-1B1C4B8107F2}">
      <dgm:prSet/>
      <dgm:spPr/>
      <dgm:t>
        <a:bodyPr/>
        <a:lstStyle/>
        <a:p>
          <a:endParaRPr lang="en-US"/>
        </a:p>
      </dgm:t>
    </dgm:pt>
    <dgm:pt modelId="{0451833D-C65A-4445-BCB9-C2799E6F8B72}" type="sibTrans" cxnId="{B5B9FF64-DA2F-4888-B539-1B1C4B8107F2}">
      <dgm:prSet/>
      <dgm:spPr/>
      <dgm:t>
        <a:bodyPr/>
        <a:lstStyle/>
        <a:p>
          <a:endParaRPr lang="en-US"/>
        </a:p>
      </dgm:t>
    </dgm:pt>
    <dgm:pt modelId="{222FBF76-8C12-407D-A734-356841B839E6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/>
            <a:t>Ensure structure</a:t>
          </a:r>
          <a:endParaRPr lang="en-US" sz="1800" b="1" dirty="0"/>
        </a:p>
      </dgm:t>
    </dgm:pt>
    <dgm:pt modelId="{912987E2-9706-41A0-9647-CD922689A609}" type="parTrans" cxnId="{F7482AA3-B956-485A-A2DF-CFF44C01B782}">
      <dgm:prSet/>
      <dgm:spPr/>
      <dgm:t>
        <a:bodyPr/>
        <a:lstStyle/>
        <a:p>
          <a:endParaRPr lang="en-US"/>
        </a:p>
      </dgm:t>
    </dgm:pt>
    <dgm:pt modelId="{BB467D9A-1A75-4026-A137-B964172E943B}" type="sibTrans" cxnId="{F7482AA3-B956-485A-A2DF-CFF44C01B782}">
      <dgm:prSet/>
      <dgm:spPr/>
      <dgm:t>
        <a:bodyPr/>
        <a:lstStyle/>
        <a:p>
          <a:endParaRPr lang="en-US"/>
        </a:p>
      </dgm:t>
    </dgm:pt>
    <dgm:pt modelId="{989447DD-6785-4347-8E0D-03D2A434EF03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Use classroom management techniques that help keep students on-task and engaged emotionally, behaviorally, &amp; cognitively</a:t>
          </a:r>
          <a:endParaRPr lang="en-US" dirty="0"/>
        </a:p>
      </dgm:t>
    </dgm:pt>
    <dgm:pt modelId="{3FA8C198-AA90-4530-AD49-C00F989CCC56}" type="parTrans" cxnId="{3F731E0F-218D-49FE-92F6-B7B84E4E0129}">
      <dgm:prSet/>
      <dgm:spPr/>
      <dgm:t>
        <a:bodyPr/>
        <a:lstStyle/>
        <a:p>
          <a:endParaRPr lang="en-US"/>
        </a:p>
      </dgm:t>
    </dgm:pt>
    <dgm:pt modelId="{B66BBB30-F0AD-4136-9CA1-66F45EFFAB79}" type="sibTrans" cxnId="{3F731E0F-218D-49FE-92F6-B7B84E4E0129}">
      <dgm:prSet/>
      <dgm:spPr/>
      <dgm:t>
        <a:bodyPr/>
        <a:lstStyle/>
        <a:p>
          <a:endParaRPr lang="en-US"/>
        </a:p>
      </dgm:t>
    </dgm:pt>
    <dgm:pt modelId="{00031450-FF73-4893-AE7D-B91E79E03BC8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E.g., clear expectations, fair rules, close supervision of behavior, &amp; a variety of instructional methods</a:t>
          </a:r>
          <a:endParaRPr lang="en-US" dirty="0"/>
        </a:p>
      </dgm:t>
    </dgm:pt>
    <dgm:pt modelId="{770D72BC-8A84-4E16-B544-5ADDBBC6F388}" type="parTrans" cxnId="{0042FF6E-F1D2-4557-B6A8-20DE8DF5FD5D}">
      <dgm:prSet/>
      <dgm:spPr/>
      <dgm:t>
        <a:bodyPr/>
        <a:lstStyle/>
        <a:p>
          <a:endParaRPr lang="en-US"/>
        </a:p>
      </dgm:t>
    </dgm:pt>
    <dgm:pt modelId="{8889A0FD-6DD3-464A-9F97-A8726874801A}" type="sibTrans" cxnId="{0042FF6E-F1D2-4557-B6A8-20DE8DF5FD5D}">
      <dgm:prSet/>
      <dgm:spPr/>
      <dgm:t>
        <a:bodyPr/>
        <a:lstStyle/>
        <a:p>
          <a:endParaRPr lang="en-US"/>
        </a:p>
      </dgm:t>
    </dgm:pt>
    <dgm:pt modelId="{23B55015-E968-46A9-A6DB-96162B1A003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/>
            <a:t>Use praise &amp; rewards strategically</a:t>
          </a:r>
          <a:endParaRPr lang="en-US" sz="1800" b="1" dirty="0"/>
        </a:p>
      </dgm:t>
    </dgm:pt>
    <dgm:pt modelId="{75A1351B-B8A0-4133-8248-890F397A4105}" type="parTrans" cxnId="{5B828AB6-EAAA-4D66-A36C-1E86305E86D3}">
      <dgm:prSet/>
      <dgm:spPr/>
      <dgm:t>
        <a:bodyPr/>
        <a:lstStyle/>
        <a:p>
          <a:endParaRPr lang="en-US"/>
        </a:p>
      </dgm:t>
    </dgm:pt>
    <dgm:pt modelId="{24CA7B49-642B-4EBF-B769-250E20E4FC4C}" type="sibTrans" cxnId="{5B828AB6-EAAA-4D66-A36C-1E86305E86D3}">
      <dgm:prSet/>
      <dgm:spPr/>
      <dgm:t>
        <a:bodyPr/>
        <a:lstStyle/>
        <a:p>
          <a:endParaRPr lang="en-US"/>
        </a:p>
      </dgm:t>
    </dgm:pt>
    <dgm:pt modelId="{6BC88839-712C-4A05-AB4B-07D5E01AD78E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600" dirty="0" smtClean="0"/>
            <a:t>Praise and rewards help promote both social support &amp; structure as well as foster engagement</a:t>
          </a:r>
          <a:endParaRPr lang="en-US" sz="1600" dirty="0"/>
        </a:p>
      </dgm:t>
    </dgm:pt>
    <dgm:pt modelId="{7DD62F7A-2051-446F-BCD7-859E1F7FA449}" type="parTrans" cxnId="{8A9903D5-57F5-4469-A335-EE67500D0486}">
      <dgm:prSet/>
      <dgm:spPr/>
      <dgm:t>
        <a:bodyPr/>
        <a:lstStyle/>
        <a:p>
          <a:endParaRPr lang="en-US"/>
        </a:p>
      </dgm:t>
    </dgm:pt>
    <dgm:pt modelId="{6332855A-BE41-47D9-AEB8-AA6A55260A15}" type="sibTrans" cxnId="{8A9903D5-57F5-4469-A335-EE67500D0486}">
      <dgm:prSet/>
      <dgm:spPr/>
      <dgm:t>
        <a:bodyPr/>
        <a:lstStyle/>
        <a:p>
          <a:endParaRPr lang="en-US"/>
        </a:p>
      </dgm:t>
    </dgm:pt>
    <dgm:pt modelId="{D8C031CB-B075-44B6-81A9-3C94417F2D94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600" dirty="0" smtClean="0"/>
            <a:t>They reinforce engagement-related behaviors and serve as a valuable source of feedback for students</a:t>
          </a:r>
          <a:endParaRPr lang="en-US" sz="1600" dirty="0"/>
        </a:p>
      </dgm:t>
    </dgm:pt>
    <dgm:pt modelId="{0600EC39-69A5-4645-AB7C-E4A451683378}" type="parTrans" cxnId="{43D37DB6-28A4-48B6-95AD-AC1F4D1ABB60}">
      <dgm:prSet/>
      <dgm:spPr/>
      <dgm:t>
        <a:bodyPr/>
        <a:lstStyle/>
        <a:p>
          <a:endParaRPr lang="en-US"/>
        </a:p>
      </dgm:t>
    </dgm:pt>
    <dgm:pt modelId="{77C1B872-99B1-4F3C-A9AE-F4A550930355}" type="sibTrans" cxnId="{43D37DB6-28A4-48B6-95AD-AC1F4D1ABB60}">
      <dgm:prSet/>
      <dgm:spPr/>
      <dgm:t>
        <a:bodyPr/>
        <a:lstStyle/>
        <a:p>
          <a:endParaRPr lang="en-US"/>
        </a:p>
      </dgm:t>
    </dgm:pt>
    <dgm:pt modelId="{73640DB7-4641-4ED4-B3BD-07AFAFEE2544}" type="pres">
      <dgm:prSet presAssocID="{52187EE1-2E94-48D2-833A-A8F4F215A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685FD-7EA5-4203-8ABB-664A75A2807C}" type="pres">
      <dgm:prSet presAssocID="{B938A5F3-19ED-46F4-87BC-670583A9D988}" presName="composite" presStyleCnt="0"/>
      <dgm:spPr/>
    </dgm:pt>
    <dgm:pt modelId="{0D75823A-30E7-4DA0-841B-4B5F2182933B}" type="pres">
      <dgm:prSet presAssocID="{B938A5F3-19ED-46F4-87BC-670583A9D98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96152-B8EE-4807-8376-9022A5B831E7}" type="pres">
      <dgm:prSet presAssocID="{B938A5F3-19ED-46F4-87BC-670583A9D98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43DAE-E232-4482-B210-63144676B271}" type="pres">
      <dgm:prSet presAssocID="{FF2CD733-0D76-4593-A833-A23C74D249C5}" presName="space" presStyleCnt="0"/>
      <dgm:spPr/>
    </dgm:pt>
    <dgm:pt modelId="{6F8A2536-8A95-40DF-BE2B-8A46F9C7EEC5}" type="pres">
      <dgm:prSet presAssocID="{222FBF76-8C12-407D-A734-356841B839E6}" presName="composite" presStyleCnt="0"/>
      <dgm:spPr/>
    </dgm:pt>
    <dgm:pt modelId="{C9E32368-A8CF-4DCD-A961-8CBC5BDC6874}" type="pres">
      <dgm:prSet presAssocID="{222FBF76-8C12-407D-A734-356841B839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18930-81B2-4BFC-AF45-93CFB9D0AF2C}" type="pres">
      <dgm:prSet presAssocID="{222FBF76-8C12-407D-A734-356841B839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66A7A-EBF5-4C76-A16E-84960EEF4344}" type="pres">
      <dgm:prSet presAssocID="{BB467D9A-1A75-4026-A137-B964172E943B}" presName="space" presStyleCnt="0"/>
      <dgm:spPr/>
    </dgm:pt>
    <dgm:pt modelId="{0483BFE9-7A2B-465C-9F6C-67E72923CB47}" type="pres">
      <dgm:prSet presAssocID="{23B55015-E968-46A9-A6DB-96162B1A0031}" presName="composite" presStyleCnt="0"/>
      <dgm:spPr/>
    </dgm:pt>
    <dgm:pt modelId="{2CEDC3BC-A210-4017-B036-B510F3E99C84}" type="pres">
      <dgm:prSet presAssocID="{23B55015-E968-46A9-A6DB-96162B1A00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489D5-6EF5-4EE5-92FD-798E8B544644}" type="pres">
      <dgm:prSet presAssocID="{23B55015-E968-46A9-A6DB-96162B1A00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28AB6-EAAA-4D66-A36C-1E86305E86D3}" srcId="{52187EE1-2E94-48D2-833A-A8F4F215A99F}" destId="{23B55015-E968-46A9-A6DB-96162B1A0031}" srcOrd="2" destOrd="0" parTransId="{75A1351B-B8A0-4133-8248-890F397A4105}" sibTransId="{24CA7B49-642B-4EBF-B769-250E20E4FC4C}"/>
    <dgm:cxn modelId="{E0CA5A25-4867-41C2-A3E4-9A7BCFE27CDF}" srcId="{52187EE1-2E94-48D2-833A-A8F4F215A99F}" destId="{B938A5F3-19ED-46F4-87BC-670583A9D988}" srcOrd="0" destOrd="0" parTransId="{4FE9DBAC-DBD6-454E-869F-6440E46A7AC8}" sibTransId="{FF2CD733-0D76-4593-A833-A23C74D249C5}"/>
    <dgm:cxn modelId="{145A92B6-EA22-4A70-898E-EED0D181FBD0}" type="presOf" srcId="{A31BFD9D-32D4-4046-AAD8-61721AD3C2EF}" destId="{4E596152-B8EE-4807-8376-9022A5B831E7}" srcOrd="0" destOrd="0" presId="urn:microsoft.com/office/officeart/2005/8/layout/hList1"/>
    <dgm:cxn modelId="{9BE75834-65BC-4932-BEC0-3B3D8AF78B84}" type="presOf" srcId="{52187EE1-2E94-48D2-833A-A8F4F215A99F}" destId="{73640DB7-4641-4ED4-B3BD-07AFAFEE2544}" srcOrd="0" destOrd="0" presId="urn:microsoft.com/office/officeart/2005/8/layout/hList1"/>
    <dgm:cxn modelId="{F3207760-CE04-46F2-A07E-AACBC6FFD3D0}" type="presOf" srcId="{B938A5F3-19ED-46F4-87BC-670583A9D988}" destId="{0D75823A-30E7-4DA0-841B-4B5F2182933B}" srcOrd="0" destOrd="0" presId="urn:microsoft.com/office/officeart/2005/8/layout/hList1"/>
    <dgm:cxn modelId="{43D37DB6-28A4-48B6-95AD-AC1F4D1ABB60}" srcId="{23B55015-E968-46A9-A6DB-96162B1A0031}" destId="{D8C031CB-B075-44B6-81A9-3C94417F2D94}" srcOrd="1" destOrd="0" parTransId="{0600EC39-69A5-4645-AB7C-E4A451683378}" sibTransId="{77C1B872-99B1-4F3C-A9AE-F4A550930355}"/>
    <dgm:cxn modelId="{8A9903D5-57F5-4469-A335-EE67500D0486}" srcId="{23B55015-E968-46A9-A6DB-96162B1A0031}" destId="{6BC88839-712C-4A05-AB4B-07D5E01AD78E}" srcOrd="0" destOrd="0" parTransId="{7DD62F7A-2051-446F-BCD7-859E1F7FA449}" sibTransId="{6332855A-BE41-47D9-AEB8-AA6A55260A15}"/>
    <dgm:cxn modelId="{3F731E0F-218D-49FE-92F6-B7B84E4E0129}" srcId="{222FBF76-8C12-407D-A734-356841B839E6}" destId="{989447DD-6785-4347-8E0D-03D2A434EF03}" srcOrd="0" destOrd="0" parTransId="{3FA8C198-AA90-4530-AD49-C00F989CCC56}" sibTransId="{B66BBB30-F0AD-4136-9CA1-66F45EFFAB79}"/>
    <dgm:cxn modelId="{B42699AB-3938-493E-8033-34E67E10A8FC}" type="presOf" srcId="{23B55015-E968-46A9-A6DB-96162B1A0031}" destId="{2CEDC3BC-A210-4017-B036-B510F3E99C84}" srcOrd="0" destOrd="0" presId="urn:microsoft.com/office/officeart/2005/8/layout/hList1"/>
    <dgm:cxn modelId="{B6E82B23-C4AF-4D7D-9611-F0634F452659}" type="presOf" srcId="{989447DD-6785-4347-8E0D-03D2A434EF03}" destId="{B2918930-81B2-4BFC-AF45-93CFB9D0AF2C}" srcOrd="0" destOrd="0" presId="urn:microsoft.com/office/officeart/2005/8/layout/hList1"/>
    <dgm:cxn modelId="{F7482AA3-B956-485A-A2DF-CFF44C01B782}" srcId="{52187EE1-2E94-48D2-833A-A8F4F215A99F}" destId="{222FBF76-8C12-407D-A734-356841B839E6}" srcOrd="1" destOrd="0" parTransId="{912987E2-9706-41A0-9647-CD922689A609}" sibTransId="{BB467D9A-1A75-4026-A137-B964172E943B}"/>
    <dgm:cxn modelId="{A7E5BA0C-837A-4091-8B78-853DA2576CCC}" type="presOf" srcId="{D8C031CB-B075-44B6-81A9-3C94417F2D94}" destId="{92C489D5-6EF5-4EE5-92FD-798E8B544644}" srcOrd="0" destOrd="1" presId="urn:microsoft.com/office/officeart/2005/8/layout/hList1"/>
    <dgm:cxn modelId="{0042FF6E-F1D2-4557-B6A8-20DE8DF5FD5D}" srcId="{222FBF76-8C12-407D-A734-356841B839E6}" destId="{00031450-FF73-4893-AE7D-B91E79E03BC8}" srcOrd="1" destOrd="0" parTransId="{770D72BC-8A84-4E16-B544-5ADDBBC6F388}" sibTransId="{8889A0FD-6DD3-464A-9F97-A8726874801A}"/>
    <dgm:cxn modelId="{B5B9FF64-DA2F-4888-B539-1B1C4B8107F2}" srcId="{B938A5F3-19ED-46F4-87BC-670583A9D988}" destId="{A31BFD9D-32D4-4046-AAD8-61721AD3C2EF}" srcOrd="0" destOrd="0" parTransId="{6C58D3CC-3A12-4479-9F4C-22338E2C344C}" sibTransId="{0451833D-C65A-4445-BCB9-C2799E6F8B72}"/>
    <dgm:cxn modelId="{0F1E3E26-0C3B-4FF6-BA2A-8EDE52499DC2}" type="presOf" srcId="{6BC88839-712C-4A05-AB4B-07D5E01AD78E}" destId="{92C489D5-6EF5-4EE5-92FD-798E8B544644}" srcOrd="0" destOrd="0" presId="urn:microsoft.com/office/officeart/2005/8/layout/hList1"/>
    <dgm:cxn modelId="{9C2B065D-1BB2-4319-8953-63FF3FD9CF61}" type="presOf" srcId="{222FBF76-8C12-407D-A734-356841B839E6}" destId="{C9E32368-A8CF-4DCD-A961-8CBC5BDC6874}" srcOrd="0" destOrd="0" presId="urn:microsoft.com/office/officeart/2005/8/layout/hList1"/>
    <dgm:cxn modelId="{308B584F-5CFA-4DE9-8B62-2EE9B5DB6D7C}" type="presOf" srcId="{00031450-FF73-4893-AE7D-B91E79E03BC8}" destId="{B2918930-81B2-4BFC-AF45-93CFB9D0AF2C}" srcOrd="0" destOrd="1" presId="urn:microsoft.com/office/officeart/2005/8/layout/hList1"/>
    <dgm:cxn modelId="{11281202-DBA1-4C15-9D51-8ECA26CEC536}" type="presParOf" srcId="{73640DB7-4641-4ED4-B3BD-07AFAFEE2544}" destId="{E21685FD-7EA5-4203-8ABB-664A75A2807C}" srcOrd="0" destOrd="0" presId="urn:microsoft.com/office/officeart/2005/8/layout/hList1"/>
    <dgm:cxn modelId="{D2AE82C7-2D41-4612-92CF-4887AAAABA72}" type="presParOf" srcId="{E21685FD-7EA5-4203-8ABB-664A75A2807C}" destId="{0D75823A-30E7-4DA0-841B-4B5F2182933B}" srcOrd="0" destOrd="0" presId="urn:microsoft.com/office/officeart/2005/8/layout/hList1"/>
    <dgm:cxn modelId="{240B5C84-89B6-427F-92FC-E863CF110EA8}" type="presParOf" srcId="{E21685FD-7EA5-4203-8ABB-664A75A2807C}" destId="{4E596152-B8EE-4807-8376-9022A5B831E7}" srcOrd="1" destOrd="0" presId="urn:microsoft.com/office/officeart/2005/8/layout/hList1"/>
    <dgm:cxn modelId="{F241EAAE-97CD-47F5-9FA1-2C71CF797AFC}" type="presParOf" srcId="{73640DB7-4641-4ED4-B3BD-07AFAFEE2544}" destId="{F4143DAE-E232-4482-B210-63144676B271}" srcOrd="1" destOrd="0" presId="urn:microsoft.com/office/officeart/2005/8/layout/hList1"/>
    <dgm:cxn modelId="{A001602D-6FBA-4830-A174-F18436D8537E}" type="presParOf" srcId="{73640DB7-4641-4ED4-B3BD-07AFAFEE2544}" destId="{6F8A2536-8A95-40DF-BE2B-8A46F9C7EEC5}" srcOrd="2" destOrd="0" presId="urn:microsoft.com/office/officeart/2005/8/layout/hList1"/>
    <dgm:cxn modelId="{5FE46C53-BFAF-4C96-8BE6-4BD6DCB45F8D}" type="presParOf" srcId="{6F8A2536-8A95-40DF-BE2B-8A46F9C7EEC5}" destId="{C9E32368-A8CF-4DCD-A961-8CBC5BDC6874}" srcOrd="0" destOrd="0" presId="urn:microsoft.com/office/officeart/2005/8/layout/hList1"/>
    <dgm:cxn modelId="{20BF54C5-2F0A-45D8-93F8-3E68E0F07D26}" type="presParOf" srcId="{6F8A2536-8A95-40DF-BE2B-8A46F9C7EEC5}" destId="{B2918930-81B2-4BFC-AF45-93CFB9D0AF2C}" srcOrd="1" destOrd="0" presId="urn:microsoft.com/office/officeart/2005/8/layout/hList1"/>
    <dgm:cxn modelId="{9E15D886-E9BD-480B-92F5-D6AF4BAB374E}" type="presParOf" srcId="{73640DB7-4641-4ED4-B3BD-07AFAFEE2544}" destId="{E0066A7A-EBF5-4C76-A16E-84960EEF4344}" srcOrd="3" destOrd="0" presId="urn:microsoft.com/office/officeart/2005/8/layout/hList1"/>
    <dgm:cxn modelId="{7B5532E0-B6BD-4CAB-9A42-E392F995CC0A}" type="presParOf" srcId="{73640DB7-4641-4ED4-B3BD-07AFAFEE2544}" destId="{0483BFE9-7A2B-465C-9F6C-67E72923CB47}" srcOrd="4" destOrd="0" presId="urn:microsoft.com/office/officeart/2005/8/layout/hList1"/>
    <dgm:cxn modelId="{BDEC6C06-8E82-49B9-8EF5-118CD621CD63}" type="presParOf" srcId="{0483BFE9-7A2B-465C-9F6C-67E72923CB47}" destId="{2CEDC3BC-A210-4017-B036-B510F3E99C84}" srcOrd="0" destOrd="0" presId="urn:microsoft.com/office/officeart/2005/8/layout/hList1"/>
    <dgm:cxn modelId="{08BBD9FD-02C1-4666-BCD4-60D59DD5CF0F}" type="presParOf" srcId="{0483BFE9-7A2B-465C-9F6C-67E72923CB47}" destId="{92C489D5-6EF5-4EE5-92FD-798E8B544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A24617-9799-45A0-9731-BC90280334A0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54F238F5-A065-4ABF-9F3E-165FB9A1578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Emphasize effort and challenge more than ability and adopt a growth mindset</a:t>
          </a:r>
          <a:endParaRPr lang="en-US" sz="2400" dirty="0"/>
        </a:p>
      </dgm:t>
    </dgm:pt>
    <dgm:pt modelId="{B60B219D-8604-4A3C-B58C-C53193DD5A16}" type="parTrans" cxnId="{D87913F3-E8DD-44D8-9B7F-9E47D3603361}">
      <dgm:prSet/>
      <dgm:spPr/>
      <dgm:t>
        <a:bodyPr/>
        <a:lstStyle/>
        <a:p>
          <a:endParaRPr lang="en-US"/>
        </a:p>
      </dgm:t>
    </dgm:pt>
    <dgm:pt modelId="{D6CF3E01-4880-45B9-AE6D-90CD9BFC98DF}" type="sibTrans" cxnId="{D87913F3-E8DD-44D8-9B7F-9E47D3603361}">
      <dgm:prSet/>
      <dgm:spPr/>
      <dgm:t>
        <a:bodyPr/>
        <a:lstStyle/>
        <a:p>
          <a:endParaRPr lang="en-US"/>
        </a:p>
      </dgm:t>
    </dgm:pt>
    <dgm:pt modelId="{96397631-37A6-4F18-B152-9B5EFEBACC86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Provide feedback that is frequent, substantive, and constructive</a:t>
          </a:r>
          <a:endParaRPr lang="en-US" sz="2400" dirty="0"/>
        </a:p>
      </dgm:t>
    </dgm:pt>
    <dgm:pt modelId="{CA82426B-79E1-43CD-97C3-39595E80F869}" type="parTrans" cxnId="{C1275DB8-24AC-496F-BAC5-BCC67E528A75}">
      <dgm:prSet/>
      <dgm:spPr/>
      <dgm:t>
        <a:bodyPr/>
        <a:lstStyle/>
        <a:p>
          <a:endParaRPr lang="en-US"/>
        </a:p>
      </dgm:t>
    </dgm:pt>
    <dgm:pt modelId="{009260E1-074E-4E37-93AA-1E5E6A5C13D6}" type="sibTrans" cxnId="{C1275DB8-24AC-496F-BAC5-BCC67E528A75}">
      <dgm:prSet/>
      <dgm:spPr/>
      <dgm:t>
        <a:bodyPr/>
        <a:lstStyle/>
        <a:p>
          <a:endParaRPr lang="en-US"/>
        </a:p>
      </dgm:t>
    </dgm:pt>
    <dgm:pt modelId="{2BC3552F-00BA-4A51-92B3-1E1ABF813FF6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Make grade criteria clear and fair</a:t>
          </a:r>
          <a:endParaRPr lang="en-US" sz="2400" dirty="0"/>
        </a:p>
      </dgm:t>
    </dgm:pt>
    <dgm:pt modelId="{CB315906-BB77-436E-8194-37BFB399ED13}" type="parTrans" cxnId="{9032DC7B-4024-4348-B083-B311102F6DF6}">
      <dgm:prSet/>
      <dgm:spPr/>
      <dgm:t>
        <a:bodyPr/>
        <a:lstStyle/>
        <a:p>
          <a:endParaRPr lang="en-US"/>
        </a:p>
      </dgm:t>
    </dgm:pt>
    <dgm:pt modelId="{72F5D403-6527-4CF4-813F-51945A375726}" type="sibTrans" cxnId="{9032DC7B-4024-4348-B083-B311102F6DF6}">
      <dgm:prSet/>
      <dgm:spPr/>
      <dgm:t>
        <a:bodyPr/>
        <a:lstStyle/>
        <a:p>
          <a:endParaRPr lang="en-US"/>
        </a:p>
      </dgm:t>
    </dgm:pt>
    <dgm:pt modelId="{00C89FB8-81EC-4587-836C-1D10FFE7FD07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Promote self-evaluation in meeting one’s goals</a:t>
          </a:r>
          <a:endParaRPr lang="en-US" sz="2400" dirty="0"/>
        </a:p>
      </dgm:t>
    </dgm:pt>
    <dgm:pt modelId="{B2947FFC-19AE-488D-9FC4-F4C36DADF7B0}" type="parTrans" cxnId="{0761E1F5-1503-42CD-891C-691ABD108760}">
      <dgm:prSet/>
      <dgm:spPr/>
      <dgm:t>
        <a:bodyPr/>
        <a:lstStyle/>
        <a:p>
          <a:endParaRPr lang="en-US"/>
        </a:p>
      </dgm:t>
    </dgm:pt>
    <dgm:pt modelId="{EE2BA939-4C73-411B-B71B-7A298D411CA4}" type="sibTrans" cxnId="{0761E1F5-1503-42CD-891C-691ABD108760}">
      <dgm:prSet/>
      <dgm:spPr/>
      <dgm:t>
        <a:bodyPr/>
        <a:lstStyle/>
        <a:p>
          <a:endParaRPr lang="en-US"/>
        </a:p>
      </dgm:t>
    </dgm:pt>
    <dgm:pt modelId="{2FB72078-02A6-465F-9CFC-8AA00E6C41B4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400" dirty="0" smtClean="0"/>
            <a:t>Incorporate student self-evaluation into daily tasks and assignments</a:t>
          </a:r>
          <a:endParaRPr lang="en-US" sz="2400" dirty="0"/>
        </a:p>
      </dgm:t>
    </dgm:pt>
    <dgm:pt modelId="{EE8E86DB-6532-4D18-A063-E361C9D2EFD4}" type="parTrans" cxnId="{E95AD7C4-9E88-4FF8-92F4-A3F134DFA70F}">
      <dgm:prSet/>
      <dgm:spPr/>
      <dgm:t>
        <a:bodyPr/>
        <a:lstStyle/>
        <a:p>
          <a:endParaRPr lang="en-US"/>
        </a:p>
      </dgm:t>
    </dgm:pt>
    <dgm:pt modelId="{C4C823E3-C3E1-4D1D-84FD-0552CE72019B}" type="sibTrans" cxnId="{E95AD7C4-9E88-4FF8-92F4-A3F134DFA70F}">
      <dgm:prSet/>
      <dgm:spPr/>
      <dgm:t>
        <a:bodyPr/>
        <a:lstStyle/>
        <a:p>
          <a:endParaRPr lang="en-US"/>
        </a:p>
      </dgm:t>
    </dgm:pt>
    <dgm:pt modelId="{23FE30D4-AE6F-433B-BC31-8A9366BB3C54}" type="pres">
      <dgm:prSet presAssocID="{44A24617-9799-45A0-9731-BC90280334A0}" presName="Name0" presStyleCnt="0">
        <dgm:presLayoutVars>
          <dgm:resizeHandles/>
        </dgm:presLayoutVars>
      </dgm:prSet>
      <dgm:spPr/>
    </dgm:pt>
    <dgm:pt modelId="{A12822B3-31F3-4B07-8F67-08658C5621AC}" type="pres">
      <dgm:prSet presAssocID="{54F238F5-A065-4ABF-9F3E-165FB9A15781}" presName="text" presStyleLbl="node1" presStyleIdx="0" presStyleCnt="5" custScaleX="1047750" custScaleY="106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6ED3A-9E5A-4536-AE4F-CBFC7F06421F}" type="pres">
      <dgm:prSet presAssocID="{D6CF3E01-4880-45B9-AE6D-90CD9BFC98DF}" presName="space" presStyleCnt="0"/>
      <dgm:spPr/>
    </dgm:pt>
    <dgm:pt modelId="{235D9F2E-27C3-44D7-8FC7-D0AEAF8A2AEE}" type="pres">
      <dgm:prSet presAssocID="{96397631-37A6-4F18-B152-9B5EFEBACC86}" presName="text" presStyleLbl="node1" presStyleIdx="1" presStyleCnt="5" custScaleX="104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8C167-3B70-41E5-931F-EE4E4AE2EBDF}" type="pres">
      <dgm:prSet presAssocID="{009260E1-074E-4E37-93AA-1E5E6A5C13D6}" presName="space" presStyleCnt="0"/>
      <dgm:spPr/>
    </dgm:pt>
    <dgm:pt modelId="{CEB91376-F090-4D0C-A7F8-01A52C72A332}" type="pres">
      <dgm:prSet presAssocID="{2BC3552F-00BA-4A51-92B3-1E1ABF813FF6}" presName="text" presStyleLbl="node1" presStyleIdx="2" presStyleCnt="5" custScaleX="104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B0657-52DE-4C73-8868-B28300606AB0}" type="pres">
      <dgm:prSet presAssocID="{72F5D403-6527-4CF4-813F-51945A375726}" presName="space" presStyleCnt="0"/>
      <dgm:spPr/>
    </dgm:pt>
    <dgm:pt modelId="{AAB11C2B-8670-4380-8B7D-515436DA8688}" type="pres">
      <dgm:prSet presAssocID="{00C89FB8-81EC-4587-836C-1D10FFE7FD07}" presName="text" presStyleLbl="node1" presStyleIdx="3" presStyleCnt="5" custScaleX="104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FB03B-CB3B-4EB1-9D49-7C3D704BFF9C}" type="pres">
      <dgm:prSet presAssocID="{EE2BA939-4C73-411B-B71B-7A298D411CA4}" presName="space" presStyleCnt="0"/>
      <dgm:spPr/>
    </dgm:pt>
    <dgm:pt modelId="{61F4D1D7-97FF-4FD7-B722-FD0E4043B3F7}" type="pres">
      <dgm:prSet presAssocID="{2FB72078-02A6-465F-9CFC-8AA00E6C41B4}" presName="text" presStyleLbl="node1" presStyleIdx="4" presStyleCnt="5" custScaleX="104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75DB8-24AC-496F-BAC5-BCC67E528A75}" srcId="{44A24617-9799-45A0-9731-BC90280334A0}" destId="{96397631-37A6-4F18-B152-9B5EFEBACC86}" srcOrd="1" destOrd="0" parTransId="{CA82426B-79E1-43CD-97C3-39595E80F869}" sibTransId="{009260E1-074E-4E37-93AA-1E5E6A5C13D6}"/>
    <dgm:cxn modelId="{0761E1F5-1503-42CD-891C-691ABD108760}" srcId="{44A24617-9799-45A0-9731-BC90280334A0}" destId="{00C89FB8-81EC-4587-836C-1D10FFE7FD07}" srcOrd="3" destOrd="0" parTransId="{B2947FFC-19AE-488D-9FC4-F4C36DADF7B0}" sibTransId="{EE2BA939-4C73-411B-B71B-7A298D411CA4}"/>
    <dgm:cxn modelId="{92CBB71C-81F1-4ADD-A687-1BD524A43996}" type="presOf" srcId="{54F238F5-A065-4ABF-9F3E-165FB9A15781}" destId="{A12822B3-31F3-4B07-8F67-08658C5621AC}" srcOrd="0" destOrd="0" presId="urn:diagrams.loki3.com/VaryingWidthList"/>
    <dgm:cxn modelId="{D87913F3-E8DD-44D8-9B7F-9E47D3603361}" srcId="{44A24617-9799-45A0-9731-BC90280334A0}" destId="{54F238F5-A065-4ABF-9F3E-165FB9A15781}" srcOrd="0" destOrd="0" parTransId="{B60B219D-8604-4A3C-B58C-C53193DD5A16}" sibTransId="{D6CF3E01-4880-45B9-AE6D-90CD9BFC98DF}"/>
    <dgm:cxn modelId="{2DB25804-B7B5-4D2C-8F47-185230DC53B2}" type="presOf" srcId="{00C89FB8-81EC-4587-836C-1D10FFE7FD07}" destId="{AAB11C2B-8670-4380-8B7D-515436DA8688}" srcOrd="0" destOrd="0" presId="urn:diagrams.loki3.com/VaryingWidthList"/>
    <dgm:cxn modelId="{AD97DA68-0BFD-474D-8A1E-DDE538C81622}" type="presOf" srcId="{96397631-37A6-4F18-B152-9B5EFEBACC86}" destId="{235D9F2E-27C3-44D7-8FC7-D0AEAF8A2AEE}" srcOrd="0" destOrd="0" presId="urn:diagrams.loki3.com/VaryingWidthList"/>
    <dgm:cxn modelId="{9032DC7B-4024-4348-B083-B311102F6DF6}" srcId="{44A24617-9799-45A0-9731-BC90280334A0}" destId="{2BC3552F-00BA-4A51-92B3-1E1ABF813FF6}" srcOrd="2" destOrd="0" parTransId="{CB315906-BB77-436E-8194-37BFB399ED13}" sibTransId="{72F5D403-6527-4CF4-813F-51945A375726}"/>
    <dgm:cxn modelId="{A0958E63-7A03-453D-97F0-3730744068AE}" type="presOf" srcId="{44A24617-9799-45A0-9731-BC90280334A0}" destId="{23FE30D4-AE6F-433B-BC31-8A9366BB3C54}" srcOrd="0" destOrd="0" presId="urn:diagrams.loki3.com/VaryingWidthList"/>
    <dgm:cxn modelId="{B6D88125-5BD4-4925-B3A0-BEDED1804A6E}" type="presOf" srcId="{2BC3552F-00BA-4A51-92B3-1E1ABF813FF6}" destId="{CEB91376-F090-4D0C-A7F8-01A52C72A332}" srcOrd="0" destOrd="0" presId="urn:diagrams.loki3.com/VaryingWidthList"/>
    <dgm:cxn modelId="{290CD1F3-D4F6-4D13-A23C-F1E40BDD3C9C}" type="presOf" srcId="{2FB72078-02A6-465F-9CFC-8AA00E6C41B4}" destId="{61F4D1D7-97FF-4FD7-B722-FD0E4043B3F7}" srcOrd="0" destOrd="0" presId="urn:diagrams.loki3.com/VaryingWidthList"/>
    <dgm:cxn modelId="{E95AD7C4-9E88-4FF8-92F4-A3F134DFA70F}" srcId="{44A24617-9799-45A0-9731-BC90280334A0}" destId="{2FB72078-02A6-465F-9CFC-8AA00E6C41B4}" srcOrd="4" destOrd="0" parTransId="{EE8E86DB-6532-4D18-A063-E361C9D2EFD4}" sibTransId="{C4C823E3-C3E1-4D1D-84FD-0552CE72019B}"/>
    <dgm:cxn modelId="{792A2811-3C17-48DB-B513-9674F5913B37}" type="presParOf" srcId="{23FE30D4-AE6F-433B-BC31-8A9366BB3C54}" destId="{A12822B3-31F3-4B07-8F67-08658C5621AC}" srcOrd="0" destOrd="0" presId="urn:diagrams.loki3.com/VaryingWidthList"/>
    <dgm:cxn modelId="{6702CD48-A799-497D-ACA8-AC06C5CD089F}" type="presParOf" srcId="{23FE30D4-AE6F-433B-BC31-8A9366BB3C54}" destId="{1596ED3A-9E5A-4536-AE4F-CBFC7F06421F}" srcOrd="1" destOrd="0" presId="urn:diagrams.loki3.com/VaryingWidthList"/>
    <dgm:cxn modelId="{AE53DDC0-D0ED-4276-A692-867235CBC2FC}" type="presParOf" srcId="{23FE30D4-AE6F-433B-BC31-8A9366BB3C54}" destId="{235D9F2E-27C3-44D7-8FC7-D0AEAF8A2AEE}" srcOrd="2" destOrd="0" presId="urn:diagrams.loki3.com/VaryingWidthList"/>
    <dgm:cxn modelId="{94B24A5E-81F0-432A-B04E-7AE1833979F0}" type="presParOf" srcId="{23FE30D4-AE6F-433B-BC31-8A9366BB3C54}" destId="{7638C167-3B70-41E5-931F-EE4E4AE2EBDF}" srcOrd="3" destOrd="0" presId="urn:diagrams.loki3.com/VaryingWidthList"/>
    <dgm:cxn modelId="{E4A937F3-8DAF-414F-8AC0-70E0B8E03250}" type="presParOf" srcId="{23FE30D4-AE6F-433B-BC31-8A9366BB3C54}" destId="{CEB91376-F090-4D0C-A7F8-01A52C72A332}" srcOrd="4" destOrd="0" presId="urn:diagrams.loki3.com/VaryingWidthList"/>
    <dgm:cxn modelId="{2F071C13-F415-4D9F-9237-68CD78C37D71}" type="presParOf" srcId="{23FE30D4-AE6F-433B-BC31-8A9366BB3C54}" destId="{CB3B0657-52DE-4C73-8868-B28300606AB0}" srcOrd="5" destOrd="0" presId="urn:diagrams.loki3.com/VaryingWidthList"/>
    <dgm:cxn modelId="{4AF1554D-33E9-4DEC-BB5A-8D42E20091AC}" type="presParOf" srcId="{23FE30D4-AE6F-433B-BC31-8A9366BB3C54}" destId="{AAB11C2B-8670-4380-8B7D-515436DA8688}" srcOrd="6" destOrd="0" presId="urn:diagrams.loki3.com/VaryingWidthList"/>
    <dgm:cxn modelId="{AA4F4ACB-07ED-4DF7-AF54-2298FD135B13}" type="presParOf" srcId="{23FE30D4-AE6F-433B-BC31-8A9366BB3C54}" destId="{885FB03B-CB3B-4EB1-9D49-7C3D704BFF9C}" srcOrd="7" destOrd="0" presId="urn:diagrams.loki3.com/VaryingWidthList"/>
    <dgm:cxn modelId="{C7A56599-6C5B-4986-89DF-5BECB427B940}" type="presParOf" srcId="{23FE30D4-AE6F-433B-BC31-8A9366BB3C54}" destId="{61F4D1D7-97FF-4FD7-B722-FD0E4043B3F7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1BF3-B481-4E98-A360-381CDCB12336}">
      <dsp:nvSpPr>
        <dsp:cNvPr id="0" name=""/>
        <dsp:cNvSpPr/>
      </dsp:nvSpPr>
      <dsp:spPr>
        <a:xfrm>
          <a:off x="3330793" y="1726949"/>
          <a:ext cx="1906573" cy="1768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Student Engagement Promotes…</a:t>
          </a:r>
          <a:endParaRPr lang="en-US" sz="2000" b="1" kern="1200" dirty="0"/>
        </a:p>
      </dsp:txBody>
      <dsp:txXfrm>
        <a:off x="3417126" y="1813282"/>
        <a:ext cx="1733907" cy="1595881"/>
      </dsp:txXfrm>
    </dsp:sp>
    <dsp:sp modelId="{1AC8383B-1C21-489D-B3E8-60AC5DC6563A}">
      <dsp:nvSpPr>
        <dsp:cNvPr id="0" name=""/>
        <dsp:cNvSpPr/>
      </dsp:nvSpPr>
      <dsp:spPr>
        <a:xfrm rot="16095287">
          <a:off x="4088714" y="1563580"/>
          <a:ext cx="3268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8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F768-3B1A-41FE-89CC-7BF679906706}">
      <dsp:nvSpPr>
        <dsp:cNvPr id="0" name=""/>
        <dsp:cNvSpPr/>
      </dsp:nvSpPr>
      <dsp:spPr>
        <a:xfrm>
          <a:off x="3372152" y="126749"/>
          <a:ext cx="1711256" cy="1273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Academics</a:t>
          </a:r>
          <a:endParaRPr lang="en-US" sz="2000" kern="1200" dirty="0"/>
        </a:p>
      </dsp:txBody>
      <dsp:txXfrm>
        <a:off x="3434317" y="188914"/>
        <a:ext cx="1586926" cy="1149131"/>
      </dsp:txXfrm>
    </dsp:sp>
    <dsp:sp modelId="{C38A2E03-B26B-44BA-B634-4A862BF568A8}">
      <dsp:nvSpPr>
        <dsp:cNvPr id="0" name=""/>
        <dsp:cNvSpPr/>
      </dsp:nvSpPr>
      <dsp:spPr>
        <a:xfrm rot="2359435">
          <a:off x="5203554" y="3486774"/>
          <a:ext cx="298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6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5B06C-F057-4C8E-A4C0-DDA4272DDBFD}">
      <dsp:nvSpPr>
        <dsp:cNvPr id="0" name=""/>
        <dsp:cNvSpPr/>
      </dsp:nvSpPr>
      <dsp:spPr>
        <a:xfrm>
          <a:off x="5333998" y="3581406"/>
          <a:ext cx="1764398" cy="1225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Prosocial Behavior &amp; Reduces Antisocial Behavior </a:t>
          </a:r>
          <a:endParaRPr lang="en-US" sz="1300" kern="1200" dirty="0"/>
        </a:p>
      </dsp:txBody>
      <dsp:txXfrm>
        <a:off x="5393806" y="3641214"/>
        <a:ext cx="1644782" cy="1105551"/>
      </dsp:txXfrm>
    </dsp:sp>
    <dsp:sp modelId="{529918E6-F5CF-4ED2-9BD8-CC0195CE3CEE}">
      <dsp:nvSpPr>
        <dsp:cNvPr id="0" name=""/>
        <dsp:cNvSpPr/>
      </dsp:nvSpPr>
      <dsp:spPr>
        <a:xfrm rot="8532546">
          <a:off x="3039582" y="3450103"/>
          <a:ext cx="325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3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EB9F-2BA1-410F-8D41-D3B869A4C5D1}">
      <dsp:nvSpPr>
        <dsp:cNvPr id="0" name=""/>
        <dsp:cNvSpPr/>
      </dsp:nvSpPr>
      <dsp:spPr>
        <a:xfrm>
          <a:off x="1371063" y="3549781"/>
          <a:ext cx="1759122" cy="1276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Student Personal Wellbeing</a:t>
          </a:r>
          <a:endParaRPr lang="en-US" sz="2400" kern="1200" dirty="0"/>
        </a:p>
      </dsp:txBody>
      <dsp:txXfrm>
        <a:off x="1433375" y="3612093"/>
        <a:ext cx="1634498" cy="1151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AC941-77F0-448E-9070-06672A24D828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12383-5C19-442C-A2CF-4F3A365C6F11}">
      <dsp:nvSpPr>
        <dsp:cNvPr id="0" name=""/>
        <dsp:cNvSpPr/>
      </dsp:nvSpPr>
      <dsp:spPr>
        <a:xfrm>
          <a:off x="410356" y="271375"/>
          <a:ext cx="6997644" cy="54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Support student autonomy</a:t>
          </a:r>
          <a:endParaRPr lang="en-US" sz="1600" b="0" kern="1200" dirty="0"/>
        </a:p>
      </dsp:txBody>
      <dsp:txXfrm>
        <a:off x="410356" y="271375"/>
        <a:ext cx="6997644" cy="543098"/>
      </dsp:txXfrm>
    </dsp:sp>
    <dsp:sp modelId="{2074D749-1478-4156-BC79-DC2E3C7507DC}">
      <dsp:nvSpPr>
        <dsp:cNvPr id="0" name=""/>
        <dsp:cNvSpPr/>
      </dsp:nvSpPr>
      <dsp:spPr>
        <a:xfrm>
          <a:off x="70919" y="20348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4404-ACD2-40E8-9035-205526639EE8}">
      <dsp:nvSpPr>
        <dsp:cNvPr id="0" name=""/>
        <dsp:cNvSpPr/>
      </dsp:nvSpPr>
      <dsp:spPr>
        <a:xfrm>
          <a:off x="799525" y="1085763"/>
          <a:ext cx="6608475" cy="54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Use a variety of tasks and activities</a:t>
          </a:r>
          <a:endParaRPr lang="en-US" sz="1600" b="0" kern="1200" dirty="0"/>
        </a:p>
      </dsp:txBody>
      <dsp:txXfrm>
        <a:off x="799525" y="1085763"/>
        <a:ext cx="6608475" cy="543098"/>
      </dsp:txXfrm>
    </dsp:sp>
    <dsp:sp modelId="{0206E42E-7039-41F4-9B44-43ECF34D18CC}">
      <dsp:nvSpPr>
        <dsp:cNvPr id="0" name=""/>
        <dsp:cNvSpPr/>
      </dsp:nvSpPr>
      <dsp:spPr>
        <a:xfrm>
          <a:off x="460088" y="1017875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25A7-1672-49EA-8F55-9B15FDA1521D}">
      <dsp:nvSpPr>
        <dsp:cNvPr id="0" name=""/>
        <dsp:cNvSpPr/>
      </dsp:nvSpPr>
      <dsp:spPr>
        <a:xfrm>
          <a:off x="918968" y="1900150"/>
          <a:ext cx="6489031" cy="54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Provide peer-assisted activities</a:t>
          </a:r>
          <a:endParaRPr lang="en-US" sz="1600" b="0" kern="1200" dirty="0"/>
        </a:p>
      </dsp:txBody>
      <dsp:txXfrm>
        <a:off x="918968" y="1900150"/>
        <a:ext cx="6489031" cy="543098"/>
      </dsp:txXfrm>
    </dsp:sp>
    <dsp:sp modelId="{05304979-7F36-4270-B6C6-7E192E42B822}">
      <dsp:nvSpPr>
        <dsp:cNvPr id="0" name=""/>
        <dsp:cNvSpPr/>
      </dsp:nvSpPr>
      <dsp:spPr>
        <a:xfrm>
          <a:off x="579531" y="1832263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E2D6B-1F9A-4D08-9AE9-1DB0A29F58B3}">
      <dsp:nvSpPr>
        <dsp:cNvPr id="0" name=""/>
        <dsp:cNvSpPr/>
      </dsp:nvSpPr>
      <dsp:spPr>
        <a:xfrm>
          <a:off x="799525" y="2714538"/>
          <a:ext cx="6608475" cy="54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Incorporate use of modeling (teacher, student, others) to highlight engagement-related behaviors</a:t>
          </a:r>
          <a:endParaRPr lang="en-US" sz="1600" b="0" kern="1200" dirty="0"/>
        </a:p>
      </dsp:txBody>
      <dsp:txXfrm>
        <a:off x="799525" y="2714538"/>
        <a:ext cx="6608475" cy="543098"/>
      </dsp:txXfrm>
    </dsp:sp>
    <dsp:sp modelId="{A27E61B0-0BF0-4DFB-B18B-1BA86D87118B}">
      <dsp:nvSpPr>
        <dsp:cNvPr id="0" name=""/>
        <dsp:cNvSpPr/>
      </dsp:nvSpPr>
      <dsp:spPr>
        <a:xfrm>
          <a:off x="460088" y="2646650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E3662-C48D-462C-921E-C4674F055BDE}">
      <dsp:nvSpPr>
        <dsp:cNvPr id="0" name=""/>
        <dsp:cNvSpPr/>
      </dsp:nvSpPr>
      <dsp:spPr>
        <a:xfrm>
          <a:off x="410356" y="3528925"/>
          <a:ext cx="6997644" cy="54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Use praise and rewards strategically, providing effective feedback and reinforcing engagement-related behaviors</a:t>
          </a:r>
          <a:endParaRPr lang="en-US" sz="1600" b="0" kern="1200" dirty="0"/>
        </a:p>
      </dsp:txBody>
      <dsp:txXfrm>
        <a:off x="410356" y="3528925"/>
        <a:ext cx="6997644" cy="543098"/>
      </dsp:txXfrm>
    </dsp:sp>
    <dsp:sp modelId="{A6DAFEF4-EE31-432C-951D-0983BB6A0C1F}">
      <dsp:nvSpPr>
        <dsp:cNvPr id="0" name=""/>
        <dsp:cNvSpPr/>
      </dsp:nvSpPr>
      <dsp:spPr>
        <a:xfrm>
          <a:off x="70919" y="346103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D15C-00B2-4E87-8F48-859F0110EBC7}">
      <dsp:nvSpPr>
        <dsp:cNvPr id="0" name=""/>
        <dsp:cNvSpPr/>
      </dsp:nvSpPr>
      <dsp:spPr>
        <a:xfrm rot="16200000">
          <a:off x="154226" y="-1818"/>
          <a:ext cx="2178397" cy="218203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Teacher, Classroom, &amp; School Characteristics</a:t>
          </a:r>
          <a:endParaRPr lang="en-US" sz="1500" b="1" kern="1200" dirty="0"/>
        </a:p>
      </dsp:txBody>
      <dsp:txXfrm rot="5400000">
        <a:off x="152408" y="544599"/>
        <a:ext cx="1800816" cy="1089199"/>
      </dsp:txXfrm>
    </dsp:sp>
    <dsp:sp modelId="{94E73D48-AA79-4394-8713-78955491CB0A}">
      <dsp:nvSpPr>
        <dsp:cNvPr id="0" name=""/>
        <dsp:cNvSpPr/>
      </dsp:nvSpPr>
      <dsp:spPr>
        <a:xfrm rot="5400000">
          <a:off x="2592613" y="-1818"/>
          <a:ext cx="2178397" cy="218203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Student Engagement</a:t>
          </a:r>
          <a:endParaRPr lang="en-US" sz="1500" b="1" kern="1200" dirty="0"/>
        </a:p>
      </dsp:txBody>
      <dsp:txXfrm rot="-5400000">
        <a:off x="2972014" y="544600"/>
        <a:ext cx="1800816" cy="1089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3B6DF-483E-4B89-AEEE-663B44A8EED5}">
      <dsp:nvSpPr>
        <dsp:cNvPr id="0" name=""/>
        <dsp:cNvSpPr/>
      </dsp:nvSpPr>
      <dsp:spPr>
        <a:xfrm>
          <a:off x="3679031" y="131"/>
          <a:ext cx="1785937" cy="11608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  <a:latin typeface="+mn-lt"/>
            </a:rPr>
            <a:t>I. Collect &amp; Examine Data</a:t>
          </a:r>
          <a:endParaRPr lang="en-US" sz="1600" b="1" kern="1200" dirty="0">
            <a:solidFill>
              <a:schemeClr val="bg2"/>
            </a:solidFill>
            <a:latin typeface="+mn-lt"/>
          </a:endParaRPr>
        </a:p>
      </dsp:txBody>
      <dsp:txXfrm>
        <a:off x="3735699" y="56799"/>
        <a:ext cx="1672601" cy="1047523"/>
      </dsp:txXfrm>
    </dsp:sp>
    <dsp:sp modelId="{B485DD89-2DC9-44FC-B7CD-32E2C3A33DC1}">
      <dsp:nvSpPr>
        <dsp:cNvPr id="0" name=""/>
        <dsp:cNvSpPr/>
      </dsp:nvSpPr>
      <dsp:spPr>
        <a:xfrm>
          <a:off x="2130120" y="663687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3601568" y="141248"/>
              </a:moveTo>
              <a:arcTo wR="2734138" hR="2734138" stAng="17309834" swAng="1064156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EF5C-B39E-4CD9-800F-FAA9F2152458}">
      <dsp:nvSpPr>
        <dsp:cNvPr id="0" name=""/>
        <dsp:cNvSpPr/>
      </dsp:nvSpPr>
      <dsp:spPr>
        <a:xfrm>
          <a:off x="6215076" y="1367197"/>
          <a:ext cx="1785937" cy="11608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2"/>
              </a:solidFill>
              <a:latin typeface="+mn-lt"/>
            </a:rPr>
            <a:t>II. Implement authoritative strategies</a:t>
          </a:r>
          <a:endParaRPr lang="en-US" sz="1500" b="1" kern="1200" dirty="0">
            <a:solidFill>
              <a:schemeClr val="bg2"/>
            </a:solidFill>
            <a:latin typeface="+mn-lt"/>
          </a:endParaRPr>
        </a:p>
      </dsp:txBody>
      <dsp:txXfrm>
        <a:off x="6271744" y="1423865"/>
        <a:ext cx="1672601" cy="1047523"/>
      </dsp:txXfrm>
    </dsp:sp>
    <dsp:sp modelId="{F8CA9550-D17F-4422-83C0-92710F8C2120}">
      <dsp:nvSpPr>
        <dsp:cNvPr id="0" name=""/>
        <dsp:cNvSpPr/>
      </dsp:nvSpPr>
      <dsp:spPr>
        <a:xfrm>
          <a:off x="2047994" y="750239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5391958" y="2092648"/>
              </a:moveTo>
              <a:arcTo wR="2734138" hR="2734138" stAng="20785838" swAng="1275386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5C6E9-4B5D-41BE-BC6A-0DCD7E8473E8}">
      <dsp:nvSpPr>
        <dsp:cNvPr id="0" name=""/>
        <dsp:cNvSpPr/>
      </dsp:nvSpPr>
      <dsp:spPr>
        <a:xfrm>
          <a:off x="6291275" y="4173155"/>
          <a:ext cx="1785937" cy="11608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2"/>
              </a:solidFill>
              <a:latin typeface="+mn-lt"/>
            </a:rPr>
            <a:t>III. Implement a variety of instructional methods</a:t>
          </a:r>
          <a:endParaRPr lang="en-US" sz="1500" b="1" kern="1200" dirty="0">
            <a:solidFill>
              <a:schemeClr val="bg2"/>
            </a:solidFill>
            <a:latin typeface="+mn-lt"/>
          </a:endParaRPr>
        </a:p>
      </dsp:txBody>
      <dsp:txXfrm>
        <a:off x="6347943" y="4229823"/>
        <a:ext cx="1672601" cy="1047523"/>
      </dsp:txXfrm>
    </dsp:sp>
    <dsp:sp modelId="{F43C53F3-D7BD-4BD5-A8AE-15B76EC18E00}">
      <dsp:nvSpPr>
        <dsp:cNvPr id="0" name=""/>
        <dsp:cNvSpPr/>
      </dsp:nvSpPr>
      <dsp:spPr>
        <a:xfrm>
          <a:off x="2359772" y="437148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4191292" y="5047625"/>
              </a:moveTo>
              <a:arcTo wR="2734138" hR="2734138" stAng="3467709" swAng="1009151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B574F-F925-47ED-BCAE-737C75C4CF10}">
      <dsp:nvSpPr>
        <dsp:cNvPr id="0" name=""/>
        <dsp:cNvSpPr/>
      </dsp:nvSpPr>
      <dsp:spPr>
        <a:xfrm>
          <a:off x="3776659" y="5468416"/>
          <a:ext cx="1785937" cy="11608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2"/>
              </a:solidFill>
              <a:latin typeface="+mn-lt"/>
            </a:rPr>
            <a:t>IV. Challenge students to set realistic goals</a:t>
          </a:r>
          <a:endParaRPr lang="en-US" sz="1500" b="1" kern="1200" dirty="0">
            <a:solidFill>
              <a:schemeClr val="bg2"/>
            </a:solidFill>
            <a:latin typeface="+mn-lt"/>
          </a:endParaRPr>
        </a:p>
      </dsp:txBody>
      <dsp:txXfrm>
        <a:off x="3833327" y="5525084"/>
        <a:ext cx="1672601" cy="1047523"/>
      </dsp:txXfrm>
    </dsp:sp>
    <dsp:sp modelId="{D5FF2005-978F-4BF4-83C1-9918D3C58C31}">
      <dsp:nvSpPr>
        <dsp:cNvPr id="0" name=""/>
        <dsp:cNvSpPr/>
      </dsp:nvSpPr>
      <dsp:spPr>
        <a:xfrm>
          <a:off x="1604755" y="522586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1909918" y="5341086"/>
              </a:moveTo>
              <a:arcTo wR="2734138" hR="2734138" stAng="6452702" swAng="1040032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BFAA5-C1B5-42C4-B585-14F4F6D9E5A8}">
      <dsp:nvSpPr>
        <dsp:cNvPr id="0" name=""/>
        <dsp:cNvSpPr/>
      </dsp:nvSpPr>
      <dsp:spPr>
        <a:xfrm>
          <a:off x="1219194" y="4173146"/>
          <a:ext cx="1785937" cy="11608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2"/>
              </a:solidFill>
              <a:latin typeface="+mn-lt"/>
            </a:rPr>
            <a:t>V. Emphasize effort &amp; persistence in achieving goals</a:t>
          </a:r>
          <a:endParaRPr lang="en-US" sz="1500" b="1" kern="1200" dirty="0">
            <a:solidFill>
              <a:schemeClr val="bg2"/>
            </a:solidFill>
            <a:latin typeface="+mn-lt"/>
          </a:endParaRPr>
        </a:p>
      </dsp:txBody>
      <dsp:txXfrm>
        <a:off x="1275862" y="4229814"/>
        <a:ext cx="1672601" cy="1047523"/>
      </dsp:txXfrm>
    </dsp:sp>
    <dsp:sp modelId="{F08EAD04-6B39-448A-9D9F-543BE2F1C799}">
      <dsp:nvSpPr>
        <dsp:cNvPr id="0" name=""/>
        <dsp:cNvSpPr/>
      </dsp:nvSpPr>
      <dsp:spPr>
        <a:xfrm>
          <a:off x="1772211" y="77285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21526" y="3076555"/>
              </a:moveTo>
              <a:arcTo wR="2734138" hR="2734138" stAng="10368331" swAng="1276026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C87DB-E722-4412-A81B-CE7055A12D14}">
      <dsp:nvSpPr>
        <dsp:cNvPr id="0" name=""/>
        <dsp:cNvSpPr/>
      </dsp:nvSpPr>
      <dsp:spPr>
        <a:xfrm>
          <a:off x="1311197" y="1367200"/>
          <a:ext cx="1785937" cy="11608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2"/>
              </a:solidFill>
              <a:latin typeface="+mn-lt"/>
            </a:rPr>
            <a:t>VI. Implement an SEL curriculum</a:t>
          </a:r>
          <a:endParaRPr lang="en-US" sz="1500" b="1" kern="1200" dirty="0">
            <a:solidFill>
              <a:schemeClr val="bg2"/>
            </a:solidFill>
            <a:latin typeface="+mn-lt"/>
          </a:endParaRPr>
        </a:p>
      </dsp:txBody>
      <dsp:txXfrm>
        <a:off x="1367865" y="1423868"/>
        <a:ext cx="1672601" cy="1047523"/>
      </dsp:txXfrm>
    </dsp:sp>
    <dsp:sp modelId="{C7695A2A-2528-4C22-9B77-6E35DDA444CA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994373" y="624936"/>
              </a:moveTo>
              <a:arcTo wR="2734138" hR="2734138" stAng="13828959" swAng="923622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5823A-30E7-4DA0-841B-4B5F2182933B}">
      <dsp:nvSpPr>
        <dsp:cNvPr id="0" name=""/>
        <dsp:cNvSpPr/>
      </dsp:nvSpPr>
      <dsp:spPr>
        <a:xfrm>
          <a:off x="2605" y="176758"/>
          <a:ext cx="2540140" cy="913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Ensure social support</a:t>
          </a:r>
          <a:endParaRPr lang="en-US" sz="1800" b="1" kern="1200" dirty="0"/>
        </a:p>
      </dsp:txBody>
      <dsp:txXfrm>
        <a:off x="2605" y="176758"/>
        <a:ext cx="2540140" cy="913390"/>
      </dsp:txXfrm>
    </dsp:sp>
    <dsp:sp modelId="{4E596152-B8EE-4807-8376-9022A5B831E7}">
      <dsp:nvSpPr>
        <dsp:cNvPr id="0" name=""/>
        <dsp:cNvSpPr/>
      </dsp:nvSpPr>
      <dsp:spPr>
        <a:xfrm>
          <a:off x="2605" y="1090148"/>
          <a:ext cx="2540140" cy="297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Establish and maintain positive relationships in the classroom &amp; school, as well as between school and home</a:t>
          </a:r>
          <a:endParaRPr lang="en-US" sz="2000" kern="1200" dirty="0"/>
        </a:p>
      </dsp:txBody>
      <dsp:txXfrm>
        <a:off x="2605" y="1090148"/>
        <a:ext cx="2540140" cy="2974893"/>
      </dsp:txXfrm>
    </dsp:sp>
    <dsp:sp modelId="{C9E32368-A8CF-4DCD-A961-8CBC5BDC6874}">
      <dsp:nvSpPr>
        <dsp:cNvPr id="0" name=""/>
        <dsp:cNvSpPr/>
      </dsp:nvSpPr>
      <dsp:spPr>
        <a:xfrm>
          <a:off x="2898365" y="176758"/>
          <a:ext cx="2540140" cy="913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Ensure structure</a:t>
          </a:r>
          <a:endParaRPr lang="en-US" sz="1800" b="1" kern="1200" dirty="0"/>
        </a:p>
      </dsp:txBody>
      <dsp:txXfrm>
        <a:off x="2898365" y="176758"/>
        <a:ext cx="2540140" cy="913390"/>
      </dsp:txXfrm>
    </dsp:sp>
    <dsp:sp modelId="{B2918930-81B2-4BFC-AF45-93CFB9D0AF2C}">
      <dsp:nvSpPr>
        <dsp:cNvPr id="0" name=""/>
        <dsp:cNvSpPr/>
      </dsp:nvSpPr>
      <dsp:spPr>
        <a:xfrm>
          <a:off x="2898365" y="1090148"/>
          <a:ext cx="2540140" cy="297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 classroom management techniques that help keep students on-task and engaged emotionally, behaviorally, &amp; cognitively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E.g., clear expectations, fair rules, close supervision of behavior, &amp; a variety of instructional methods</a:t>
          </a:r>
          <a:endParaRPr lang="en-US" sz="1500" kern="1200" dirty="0"/>
        </a:p>
      </dsp:txBody>
      <dsp:txXfrm>
        <a:off x="2898365" y="1090148"/>
        <a:ext cx="2540140" cy="2974893"/>
      </dsp:txXfrm>
    </dsp:sp>
    <dsp:sp modelId="{2CEDC3BC-A210-4017-B036-B510F3E99C84}">
      <dsp:nvSpPr>
        <dsp:cNvPr id="0" name=""/>
        <dsp:cNvSpPr/>
      </dsp:nvSpPr>
      <dsp:spPr>
        <a:xfrm>
          <a:off x="5794126" y="176758"/>
          <a:ext cx="2540140" cy="913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 praise &amp; rewards strategically</a:t>
          </a:r>
          <a:endParaRPr lang="en-US" sz="1800" b="1" kern="1200" dirty="0"/>
        </a:p>
      </dsp:txBody>
      <dsp:txXfrm>
        <a:off x="5794126" y="176758"/>
        <a:ext cx="2540140" cy="913390"/>
      </dsp:txXfrm>
    </dsp:sp>
    <dsp:sp modelId="{92C489D5-6EF5-4EE5-92FD-798E8B544644}">
      <dsp:nvSpPr>
        <dsp:cNvPr id="0" name=""/>
        <dsp:cNvSpPr/>
      </dsp:nvSpPr>
      <dsp:spPr>
        <a:xfrm>
          <a:off x="5794126" y="1090148"/>
          <a:ext cx="2540140" cy="297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Praise and rewards help promote both social support &amp; structure as well as foster engagement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They reinforce engagement-related behaviors and serve as a valuable source of feedback for students</a:t>
          </a:r>
          <a:endParaRPr lang="en-US" sz="1600" kern="1200" dirty="0"/>
        </a:p>
      </dsp:txBody>
      <dsp:txXfrm>
        <a:off x="5794126" y="1090148"/>
        <a:ext cx="2540140" cy="2974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822B3-31F3-4B07-8F67-08658C5621AC}">
      <dsp:nvSpPr>
        <dsp:cNvPr id="0" name=""/>
        <dsp:cNvSpPr/>
      </dsp:nvSpPr>
      <dsp:spPr>
        <a:xfrm>
          <a:off x="0" y="1331"/>
          <a:ext cx="8610600" cy="968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Emphasize effort and challenge more than ability and adopt a growth mindset</a:t>
          </a:r>
          <a:endParaRPr lang="en-US" sz="2400" kern="1200" dirty="0"/>
        </a:p>
      </dsp:txBody>
      <dsp:txXfrm>
        <a:off x="0" y="1331"/>
        <a:ext cx="8610600" cy="968238"/>
      </dsp:txXfrm>
    </dsp:sp>
    <dsp:sp modelId="{235D9F2E-27C3-44D7-8FC7-D0AEAF8A2AEE}">
      <dsp:nvSpPr>
        <dsp:cNvPr id="0" name=""/>
        <dsp:cNvSpPr/>
      </dsp:nvSpPr>
      <dsp:spPr>
        <a:xfrm>
          <a:off x="0" y="1015162"/>
          <a:ext cx="8610600" cy="911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 feedback that is frequent, substantive, and constructive</a:t>
          </a:r>
          <a:endParaRPr lang="en-US" sz="2400" kern="1200" dirty="0"/>
        </a:p>
      </dsp:txBody>
      <dsp:txXfrm>
        <a:off x="0" y="1015162"/>
        <a:ext cx="8610600" cy="911832"/>
      </dsp:txXfrm>
    </dsp:sp>
    <dsp:sp modelId="{CEB91376-F090-4D0C-A7F8-01A52C72A332}">
      <dsp:nvSpPr>
        <dsp:cNvPr id="0" name=""/>
        <dsp:cNvSpPr/>
      </dsp:nvSpPr>
      <dsp:spPr>
        <a:xfrm>
          <a:off x="0" y="1972586"/>
          <a:ext cx="8610600" cy="911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Make grade criteria clear and fair</a:t>
          </a:r>
          <a:endParaRPr lang="en-US" sz="2400" kern="1200" dirty="0"/>
        </a:p>
      </dsp:txBody>
      <dsp:txXfrm>
        <a:off x="0" y="1972586"/>
        <a:ext cx="8610600" cy="911832"/>
      </dsp:txXfrm>
    </dsp:sp>
    <dsp:sp modelId="{AAB11C2B-8670-4380-8B7D-515436DA8688}">
      <dsp:nvSpPr>
        <dsp:cNvPr id="0" name=""/>
        <dsp:cNvSpPr/>
      </dsp:nvSpPr>
      <dsp:spPr>
        <a:xfrm>
          <a:off x="0" y="2930010"/>
          <a:ext cx="8610600" cy="911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Promote self-evaluation in meeting one’s goals</a:t>
          </a:r>
          <a:endParaRPr lang="en-US" sz="2400" kern="1200" dirty="0"/>
        </a:p>
      </dsp:txBody>
      <dsp:txXfrm>
        <a:off x="0" y="2930010"/>
        <a:ext cx="8610600" cy="911832"/>
      </dsp:txXfrm>
    </dsp:sp>
    <dsp:sp modelId="{61F4D1D7-97FF-4FD7-B722-FD0E4043B3F7}">
      <dsp:nvSpPr>
        <dsp:cNvPr id="0" name=""/>
        <dsp:cNvSpPr/>
      </dsp:nvSpPr>
      <dsp:spPr>
        <a:xfrm>
          <a:off x="0" y="3887435"/>
          <a:ext cx="8610600" cy="911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Incorporate student self-evaluation into daily tasks and assignments</a:t>
          </a:r>
          <a:endParaRPr lang="en-US" sz="2400" kern="1200" dirty="0"/>
        </a:p>
      </dsp:txBody>
      <dsp:txXfrm>
        <a:off x="0" y="3887435"/>
        <a:ext cx="8610600" cy="91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E41F3EE-72FF-4EC1-BCA6-A97119FBE8A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2A17628-B038-49FE-B0E0-DAC1E4C6A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3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3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8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91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3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Student-Student Relationships Module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5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00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0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82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5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0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5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6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02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6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0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85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7628-B038-49FE-B0E0-DAC1E4C6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EF793F-764D-430B-8130-FCE8D44365B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57AA4A-1CDD-4EB2-AD52-AA139CC179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Research and Recommended Interventions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Student Engagement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05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Lead authors: Dr. George Bear and Angela Harris, M.A.</a:t>
            </a:r>
          </a:p>
          <a:p>
            <a:r>
              <a:rPr lang="en-US" dirty="0" smtClean="0">
                <a:latin typeface="+mj-lt"/>
              </a:rPr>
              <a:t>University of Delaware</a:t>
            </a:r>
          </a:p>
          <a:p>
            <a:pPr algn="r"/>
            <a:r>
              <a:rPr lang="en-US" dirty="0" smtClean="0">
                <a:latin typeface="+mj-lt"/>
              </a:rPr>
              <a:t>Funding and support from: </a:t>
            </a:r>
          </a:p>
          <a:p>
            <a:pPr algn="r"/>
            <a:r>
              <a:rPr lang="en-US" dirty="0" smtClean="0">
                <a:latin typeface="+mj-lt"/>
              </a:rPr>
              <a:t>DE Positive Behavior Support Project – School Climate &amp; Student Success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3584"/>
            <a:ext cx="2514600" cy="214517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Teacher, classroom, and school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3000"/>
          </a:xfrm>
        </p:spPr>
        <p:txBody>
          <a:bodyPr/>
          <a:lstStyle/>
          <a:p>
            <a:r>
              <a:rPr lang="en-US" dirty="0" smtClean="0"/>
              <a:t>Two general characteristics of teaching maximize student engagement in the classroom:</a:t>
            </a:r>
            <a:r>
              <a:rPr lang="en-US" baseline="30000" dirty="0" smtClean="0"/>
              <a:t>43</a:t>
            </a:r>
          </a:p>
          <a:p>
            <a:pPr lvl="1"/>
            <a:r>
              <a:rPr lang="en-US" b="1" dirty="0" smtClean="0"/>
              <a:t>1. Classroom management</a:t>
            </a:r>
          </a:p>
          <a:p>
            <a:pPr lvl="1"/>
            <a:r>
              <a:rPr lang="en-US" b="1" dirty="0" smtClean="0"/>
              <a:t>2. Instructional strategies</a:t>
            </a:r>
          </a:p>
          <a:p>
            <a:r>
              <a:rPr lang="en-US" dirty="0" smtClean="0"/>
              <a:t>Additionally, there are </a:t>
            </a:r>
            <a:r>
              <a:rPr lang="en-US" i="1" dirty="0" smtClean="0"/>
              <a:t>school characteristics</a:t>
            </a:r>
            <a:r>
              <a:rPr lang="en-US" dirty="0" smtClean="0"/>
              <a:t> that promote student engagement</a:t>
            </a:r>
            <a:endParaRPr lang="en-US" dirty="0"/>
          </a:p>
        </p:txBody>
      </p:sp>
      <p:pic>
        <p:nvPicPr>
          <p:cNvPr id="4098" name="Picture 2" descr="C:\Users\harris\AppData\Local\Microsoft\Windows\Temporary Internet Files\Content.IE5\X9JU8J02\second_picture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23" y="4305834"/>
            <a:ext cx="3124200" cy="233220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Classroom management</a:t>
            </a:r>
          </a:p>
          <a:p>
            <a:pPr lvl="1"/>
            <a:r>
              <a:rPr lang="en-US" dirty="0" smtClean="0"/>
              <a:t>Authoritative approach to classroom management, consisting of a balance of </a:t>
            </a:r>
            <a:r>
              <a:rPr lang="en-US" i="1" dirty="0" smtClean="0"/>
              <a:t>structure</a:t>
            </a:r>
            <a:r>
              <a:rPr lang="en-US" dirty="0" smtClean="0"/>
              <a:t> and </a:t>
            </a:r>
            <a:r>
              <a:rPr lang="en-US" i="1" dirty="0" smtClean="0"/>
              <a:t>social</a:t>
            </a:r>
            <a:r>
              <a:rPr lang="en-US" dirty="0" smtClean="0"/>
              <a:t> </a:t>
            </a:r>
            <a:r>
              <a:rPr lang="en-US" i="1" dirty="0"/>
              <a:t>support</a:t>
            </a:r>
            <a:r>
              <a:rPr lang="en-US" baseline="30000" dirty="0"/>
              <a:t>3,11,26-29,43,45-48</a:t>
            </a:r>
            <a:endParaRPr lang="en-US" baseline="30000" dirty="0" smtClean="0"/>
          </a:p>
          <a:p>
            <a:pPr lvl="2"/>
            <a:r>
              <a:rPr lang="en-US" b="1" dirty="0" smtClean="0"/>
              <a:t>Structure</a:t>
            </a:r>
            <a:r>
              <a:rPr lang="en-US" dirty="0" smtClean="0"/>
              <a:t> refers to practices such as: having clear routines and procedures, monitoring behavior, holding clear and high expectations, and responding to behavior problems immediately, consistently, and fairly</a:t>
            </a:r>
          </a:p>
          <a:p>
            <a:pPr lvl="2"/>
            <a:r>
              <a:rPr lang="en-US" b="1" dirty="0" smtClean="0"/>
              <a:t>Social support</a:t>
            </a:r>
            <a:r>
              <a:rPr lang="en-US" dirty="0" smtClean="0"/>
              <a:t> refers to caring, respect, and responsiveness to students’ psychological needs of competence, relatedness, and autonomy</a:t>
            </a:r>
          </a:p>
          <a:p>
            <a:pPr lvl="3"/>
            <a:r>
              <a:rPr lang="en-US" dirty="0" smtClean="0"/>
              <a:t>Support from teachers, administrators, parents, and peers is particularly important in student engagement</a:t>
            </a:r>
          </a:p>
          <a:p>
            <a:pPr lvl="3"/>
            <a:endParaRPr lang="en-US" dirty="0"/>
          </a:p>
          <a:p>
            <a:r>
              <a:rPr lang="en-US" sz="1900" i="1" dirty="0"/>
              <a:t>The importance of teacher-student, student-student, and home-school relationships, including with respect to engagement, is highlighted in three other modules: Improving Teacher-Student Relationships, Improving Student-Student Relationships, and Improving Home-School Relationships.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Teacher, classroom, and school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pic>
        <p:nvPicPr>
          <p:cNvPr id="5" name="Picture 3" descr="C:\Users\hearn\AppData\Local\Microsoft\Windows\Temporary Internet Files\Content.IE5\DQ39K9K8\important-notice-md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312"/>
            <a:ext cx="1050403" cy="7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Instructional methods </a:t>
            </a:r>
            <a:r>
              <a:rPr lang="en-US" dirty="0" smtClean="0"/>
              <a:t>that have been shown to promote behavioral, cognitive, and emotional engagement in the </a:t>
            </a:r>
            <a:r>
              <a:rPr lang="en-US" dirty="0"/>
              <a:t>classroom include:</a:t>
            </a:r>
            <a:r>
              <a:rPr lang="en-US" baseline="30000" dirty="0"/>
              <a:t>3,28,51-59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Learning activities </a:t>
            </a:r>
            <a:r>
              <a:rPr lang="en-US" dirty="0" smtClean="0"/>
              <a:t>that, </a:t>
            </a:r>
            <a:r>
              <a:rPr lang="en-US" i="1" dirty="0" smtClean="0"/>
              <a:t>where appropriate and feasible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have the following qualities:</a:t>
            </a:r>
          </a:p>
          <a:p>
            <a:pPr lvl="2"/>
            <a:r>
              <a:rPr lang="en-US" sz="1600" dirty="0" smtClean="0"/>
              <a:t>Are matched with students’ ability levels, interests, talents &amp; goals </a:t>
            </a:r>
          </a:p>
          <a:p>
            <a:pPr lvl="2"/>
            <a:r>
              <a:rPr lang="en-US" sz="1600" dirty="0" smtClean="0"/>
              <a:t>Are challenging (not too difficult or too easy)</a:t>
            </a:r>
          </a:p>
          <a:p>
            <a:pPr lvl="2"/>
            <a:r>
              <a:rPr lang="en-US" sz="1600" dirty="0"/>
              <a:t>E</a:t>
            </a:r>
            <a:r>
              <a:rPr lang="en-US" sz="1600" dirty="0" smtClean="0"/>
              <a:t>mphasize higher-order thinking skills, rather than memorization</a:t>
            </a:r>
          </a:p>
          <a:p>
            <a:pPr lvl="2"/>
            <a:r>
              <a:rPr lang="en-US" sz="1600" dirty="0" smtClean="0"/>
              <a:t>Are stimulating, often novel &amp; fun</a:t>
            </a:r>
          </a:p>
          <a:p>
            <a:pPr lvl="2"/>
            <a:r>
              <a:rPr lang="en-US" sz="1600" dirty="0" smtClean="0"/>
              <a:t>Are quickly paced, with little down time</a:t>
            </a:r>
          </a:p>
          <a:p>
            <a:pPr lvl="2"/>
            <a:r>
              <a:rPr lang="en-US" sz="1600" dirty="0"/>
              <a:t>A</a:t>
            </a:r>
            <a:r>
              <a:rPr lang="en-US" sz="1600" dirty="0" smtClean="0"/>
              <a:t>llow for choice</a:t>
            </a:r>
          </a:p>
          <a:p>
            <a:pPr lvl="2"/>
            <a:r>
              <a:rPr lang="en-US" sz="1600" dirty="0"/>
              <a:t>A</a:t>
            </a:r>
            <a:r>
              <a:rPr lang="en-US" sz="1600" dirty="0" smtClean="0"/>
              <a:t>llow for &amp; encourage collaboration with peers</a:t>
            </a:r>
          </a:p>
          <a:p>
            <a:pPr lvl="2"/>
            <a:r>
              <a:rPr lang="en-US" sz="1600" dirty="0"/>
              <a:t>A</a:t>
            </a:r>
            <a:r>
              <a:rPr lang="en-US" sz="1600" dirty="0" smtClean="0"/>
              <a:t>re authentic, emphasizing real-life applications</a:t>
            </a:r>
          </a:p>
          <a:p>
            <a:pPr lvl="2"/>
            <a:r>
              <a:rPr lang="en-US" sz="1600" dirty="0"/>
              <a:t>E</a:t>
            </a:r>
            <a:r>
              <a:rPr lang="en-US" sz="1600" dirty="0" smtClean="0"/>
              <a:t>ncourage students to assume ownership of the activity’s conception, execution &amp; evaluation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954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Teacher, classroom, and school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23984"/>
            <a:ext cx="1981200" cy="1318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r>
              <a:rPr lang="en-US" dirty="0" smtClean="0"/>
              <a:t>Teachers who are most effective in engaging students tend to exhibit the following practices: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Teacher, classroom, and school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1582273"/>
              </p:ext>
            </p:extLst>
          </p:nvPr>
        </p:nvGraphicFramePr>
        <p:xfrm>
          <a:off x="914400" y="243840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4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r>
              <a:rPr lang="en-US" b="1" dirty="0" smtClean="0"/>
              <a:t>School characteristics </a:t>
            </a:r>
            <a:r>
              <a:rPr lang="en-US" dirty="0" smtClean="0"/>
              <a:t>that help promote </a:t>
            </a:r>
            <a:r>
              <a:rPr lang="en-US" dirty="0"/>
              <a:t>engagement include:</a:t>
            </a:r>
            <a:r>
              <a:rPr lang="en-US" baseline="30000" dirty="0"/>
              <a:t>38,51,60,61</a:t>
            </a:r>
            <a:endParaRPr lang="en-US" baseline="30000" dirty="0" smtClean="0"/>
          </a:p>
          <a:p>
            <a:pPr lvl="1"/>
            <a:r>
              <a:rPr lang="en-US" dirty="0" smtClean="0"/>
              <a:t>Smaller classes and school size</a:t>
            </a:r>
          </a:p>
          <a:p>
            <a:pPr lvl="1"/>
            <a:r>
              <a:rPr lang="en-US" dirty="0" smtClean="0"/>
              <a:t>Multiple opportunities to participate in extracurricular activities, sports, and school governance</a:t>
            </a:r>
          </a:p>
          <a:p>
            <a:pPr lvl="1"/>
            <a:r>
              <a:rPr lang="en-US" dirty="0" smtClean="0"/>
              <a:t>An environment that is safe and conducive to learning</a:t>
            </a:r>
          </a:p>
          <a:p>
            <a:pPr lvl="2"/>
            <a:r>
              <a:rPr lang="en-US" dirty="0" smtClean="0"/>
              <a:t>Including the absence of bullying</a:t>
            </a:r>
          </a:p>
          <a:p>
            <a:pPr lvl="1"/>
            <a:r>
              <a:rPr lang="en-US" dirty="0" smtClean="0"/>
              <a:t>Having a high proportion of teachers of similar race/ethnicity as the students</a:t>
            </a:r>
          </a:p>
          <a:p>
            <a:pPr lvl="2"/>
            <a:r>
              <a:rPr lang="en-US" dirty="0" smtClean="0"/>
              <a:t>Particularly in schools with large numbers of racial &amp; ethnic minority students of lower SES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Teacher, classroom, and school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pic>
        <p:nvPicPr>
          <p:cNvPr id="2050" name="Picture 2" descr="C:\Users\harris\AppData\Local\Microsoft\Windows\Temporary Internet Files\Content.IE5\68JE2FFW\liv_skills_spor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19" y="5486400"/>
            <a:ext cx="1930977" cy="12812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4520"/>
            <a:ext cx="2241050" cy="1303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" y="5525522"/>
            <a:ext cx="1219200" cy="12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572000"/>
          </a:xfrm>
        </p:spPr>
        <p:txBody>
          <a:bodyPr/>
          <a:lstStyle/>
          <a:p>
            <a:r>
              <a:rPr lang="en-US" dirty="0" smtClean="0"/>
              <a:t>The relations between engagement and many of the teacher, classroom, and school characteristics discussed here are </a:t>
            </a:r>
            <a:r>
              <a:rPr lang="en-US" b="1" i="1" dirty="0"/>
              <a:t>reciprocal</a:t>
            </a:r>
            <a:r>
              <a:rPr lang="en-US" baseline="30000" dirty="0"/>
              <a:t>63,64</a:t>
            </a:r>
            <a:endParaRPr lang="en-US" baseline="30000" dirty="0" smtClean="0"/>
          </a:p>
          <a:p>
            <a:pPr lvl="1"/>
            <a:r>
              <a:rPr lang="en-US" dirty="0" smtClean="0"/>
              <a:t>For example, positive teacher-student and student-student relationships foster student engagement, but student engagement also fosters positive relationships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Teacher, classroom, and school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pic>
        <p:nvPicPr>
          <p:cNvPr id="5" name="Picture 3" descr="C:\Users\hearn\AppData\Local\Microsoft\Windows\Temporary Internet Files\Content.IE5\DQ39K9K8\important-notice-md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1050403" cy="7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2735838"/>
              </p:ext>
            </p:extLst>
          </p:nvPr>
        </p:nvGraphicFramePr>
        <p:xfrm>
          <a:off x="2057400" y="4419600"/>
          <a:ext cx="5181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3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9568825"/>
              </p:ext>
            </p:extLst>
          </p:nvPr>
        </p:nvGraphicFramePr>
        <p:xfrm>
          <a:off x="0" y="762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124200" y="2395682"/>
            <a:ext cx="3048000" cy="2286000"/>
          </a:xfrm>
          <a:prstGeom prst="round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4174" y="2820650"/>
            <a:ext cx="3058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Student Engagement</a:t>
            </a:r>
          </a:p>
          <a:p>
            <a:pPr algn="ctr"/>
            <a:r>
              <a:rPr lang="en-US" sz="3200" b="1" dirty="0" smtClean="0">
                <a:latin typeface="+mj-lt"/>
              </a:rPr>
              <a:t>Recommended Strategies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100" dirty="0" smtClean="0"/>
              <a:t>Collect and examine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r>
              <a:rPr lang="en-US" dirty="0" smtClean="0"/>
              <a:t>Examine engagement-related data, such as academic achievement, absences, truancies, office disciplinary referrals, suspensions, drop-out rate, &amp; the number of students participating in extracurricular activities</a:t>
            </a:r>
          </a:p>
          <a:p>
            <a:r>
              <a:rPr lang="en-US" dirty="0" smtClean="0"/>
              <a:t>Student, teacher/staff, &amp; parent surveys, such as the </a:t>
            </a:r>
            <a:r>
              <a:rPr lang="en-US" i="1" dirty="0" smtClean="0"/>
              <a:t>Delaware School Surveys</a:t>
            </a:r>
            <a:r>
              <a:rPr lang="en-US" dirty="0" smtClean="0"/>
              <a:t>, are also valuable data sources</a:t>
            </a:r>
          </a:p>
          <a:p>
            <a:pPr lvl="1"/>
            <a:r>
              <a:rPr lang="en-US" b="1" dirty="0" smtClean="0"/>
              <a:t>School-wide engagement</a:t>
            </a:r>
            <a:r>
              <a:rPr lang="en-US" dirty="0" smtClean="0"/>
              <a:t> assessed on the </a:t>
            </a:r>
            <a:r>
              <a:rPr lang="en-US" i="1" dirty="0" smtClean="0"/>
              <a:t>Delaware School Climate Scale</a:t>
            </a:r>
          </a:p>
          <a:p>
            <a:pPr lvl="1"/>
            <a:r>
              <a:rPr lang="en-US" b="1" dirty="0" smtClean="0"/>
              <a:t>Individual student engagement</a:t>
            </a:r>
            <a:r>
              <a:rPr lang="en-US" dirty="0" smtClean="0"/>
              <a:t> assessed on the </a:t>
            </a:r>
            <a:r>
              <a:rPr lang="en-US" i="1" dirty="0" smtClean="0"/>
              <a:t>Delaware Student Engagement Scale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28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100" dirty="0" smtClean="0"/>
              <a:t>Collect and examine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Survey data can help answer:</a:t>
            </a:r>
          </a:p>
          <a:p>
            <a:pPr lvl="1"/>
            <a:r>
              <a:rPr lang="en-US" i="1" dirty="0" smtClean="0"/>
              <a:t>Do students and teachers/staff view students throughout the school as being engaged, and across grades, racial/ethnic groups and gender?</a:t>
            </a:r>
          </a:p>
          <a:p>
            <a:pPr lvl="1"/>
            <a:r>
              <a:rPr lang="en-US" i="1" dirty="0" smtClean="0"/>
              <a:t>Are individual students engaged emotionally, behaviorally, and </a:t>
            </a:r>
            <a:r>
              <a:rPr lang="en-US" i="1" dirty="0"/>
              <a:t>cognitively </a:t>
            </a:r>
            <a:r>
              <a:rPr lang="en-US" i="1" dirty="0" smtClean="0"/>
              <a:t>across grades</a:t>
            </a:r>
            <a:r>
              <a:rPr lang="en-US" i="1" dirty="0"/>
              <a:t>, </a:t>
            </a:r>
            <a:r>
              <a:rPr lang="en-US" i="1" dirty="0" smtClean="0"/>
              <a:t>racial/ethnic </a:t>
            </a:r>
            <a:r>
              <a:rPr lang="en-US" i="1" dirty="0"/>
              <a:t>groups and </a:t>
            </a:r>
            <a:r>
              <a:rPr lang="en-US" i="1" dirty="0" smtClean="0"/>
              <a:t>gender?</a:t>
            </a:r>
          </a:p>
          <a:p>
            <a:pPr lvl="2"/>
            <a:r>
              <a:rPr lang="en-US" dirty="0" smtClean="0"/>
              <a:t>Reports of low engagement across groups of respondents would indicate need for interventions and related staff development</a:t>
            </a:r>
          </a:p>
          <a:p>
            <a:pPr lvl="3"/>
            <a:r>
              <a:rPr lang="en-US" dirty="0" smtClean="0"/>
              <a:t>Examine specific grade, racial/ethnic, and gender groups</a:t>
            </a:r>
          </a:p>
          <a:p>
            <a:pPr lvl="1"/>
            <a:r>
              <a:rPr lang="en-US" dirty="0" smtClean="0"/>
              <a:t>Compare responses across the emotional, behavioral, and cognitive subscales</a:t>
            </a:r>
          </a:p>
          <a:p>
            <a:pPr lvl="1"/>
            <a:r>
              <a:rPr lang="en-US" dirty="0" smtClean="0"/>
              <a:t>Examine responses to specific items on all subscales</a:t>
            </a:r>
          </a:p>
          <a:p>
            <a:pPr lvl="1"/>
            <a:r>
              <a:rPr lang="en-US" dirty="0" smtClean="0"/>
              <a:t>Additional data should be gathered and examined to help determine </a:t>
            </a:r>
            <a:r>
              <a:rPr lang="en-US" i="1" dirty="0" smtClean="0"/>
              <a:t>why</a:t>
            </a:r>
            <a:r>
              <a:rPr lang="en-US" dirty="0" smtClean="0"/>
              <a:t> low engagement is reported</a:t>
            </a:r>
          </a:p>
          <a:p>
            <a:pPr lvl="1"/>
            <a:r>
              <a:rPr lang="en-US" dirty="0" smtClean="0"/>
              <a:t>Share results with focus groups</a:t>
            </a:r>
            <a:endParaRPr lang="en-US" dirty="0"/>
          </a:p>
        </p:txBody>
      </p:sp>
      <p:pic>
        <p:nvPicPr>
          <p:cNvPr id="5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conducting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Focus group guide</a:t>
            </a:r>
          </a:p>
          <a:p>
            <a:pPr lvl="1"/>
            <a:r>
              <a:rPr lang="en-US" sz="2400" dirty="0" smtClean="0"/>
              <a:t>Information on:</a:t>
            </a:r>
          </a:p>
          <a:p>
            <a:pPr lvl="2"/>
            <a:r>
              <a:rPr lang="en-US" sz="2000" dirty="0" smtClean="0"/>
              <a:t>Designing questions</a:t>
            </a:r>
          </a:p>
          <a:p>
            <a:pPr lvl="2"/>
            <a:r>
              <a:rPr lang="en-US" sz="2000" dirty="0" smtClean="0"/>
              <a:t>Recruiting participants</a:t>
            </a:r>
          </a:p>
          <a:p>
            <a:pPr lvl="2"/>
            <a:r>
              <a:rPr lang="en-US" sz="2000" dirty="0" smtClean="0"/>
              <a:t>Conducting the group</a:t>
            </a:r>
          </a:p>
          <a:p>
            <a:pPr lvl="2"/>
            <a:r>
              <a:rPr lang="en-US" sz="2000" dirty="0" smtClean="0"/>
              <a:t>Analyzing data</a:t>
            </a:r>
          </a:p>
          <a:p>
            <a:pPr lvl="1"/>
            <a:r>
              <a:rPr lang="en-US" sz="2200" dirty="0" smtClean="0"/>
              <a:t>Provides examples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3609" r="8898" b="14826"/>
          <a:stretch/>
        </p:blipFill>
        <p:spPr bwMode="auto">
          <a:xfrm>
            <a:off x="5181600" y="1828800"/>
            <a:ext cx="3691974" cy="463484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854046"/>
            <a:ext cx="490637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600" b="1" i="1" dirty="0"/>
              <a:t>from Duke University </a:t>
            </a:r>
            <a:r>
              <a:rPr lang="en-US" sz="1600" i="1" dirty="0"/>
              <a:t>(https://assessment.trinity.duke.edu/documents/How_to_Conduct_a_Focus_Group.pdf)</a:t>
            </a:r>
          </a:p>
        </p:txBody>
      </p:sp>
      <p:pic>
        <p:nvPicPr>
          <p:cNvPr id="8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Module Structure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Module series goal: 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Provide information to schools that can lead to improvements in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school climate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behavioral outcomes.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Module narratives provide additional information to accompany PowerPoint Presentation.  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Endnotes throughout slides correspond to the references in the module narrative.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Gold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Resource on Delaware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PBS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website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authoritative approach to classroom management consists of a balance of </a:t>
            </a:r>
            <a:r>
              <a:rPr lang="en-US" sz="2000" i="1" dirty="0" smtClean="0"/>
              <a:t>social support </a:t>
            </a:r>
            <a:r>
              <a:rPr lang="en-US" sz="2000" dirty="0" smtClean="0"/>
              <a:t>and </a:t>
            </a:r>
            <a:r>
              <a:rPr lang="en-US" sz="2000" i="1" dirty="0" smtClean="0"/>
              <a:t>structure.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Implement authoritative strategies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4909218"/>
              </p:ext>
            </p:extLst>
          </p:nvPr>
        </p:nvGraphicFramePr>
        <p:xfrm>
          <a:off x="426128" y="2514600"/>
          <a:ext cx="8336872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953000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Maximize variety in the use of instructional methods and learning activities, with greatest use of those that require active participation of students</a:t>
            </a:r>
          </a:p>
          <a:p>
            <a:r>
              <a:rPr lang="en-US" sz="2000" dirty="0" smtClean="0"/>
              <a:t>Offer challenging and authentic tasks – those that center on the realistic application of skills learned, and especially higher order thinking skills</a:t>
            </a:r>
          </a:p>
          <a:p>
            <a:r>
              <a:rPr lang="en-US" sz="2000" dirty="0" smtClean="0"/>
              <a:t>Ensure that instructional materials match the abilities of individual students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Offer students choices in activities – in what to do and how to do it</a:t>
            </a:r>
          </a:p>
          <a:p>
            <a:r>
              <a:rPr lang="en-US" sz="2000" dirty="0" smtClean="0"/>
              <a:t>Make learning activities fun by incorporating game-like features</a:t>
            </a:r>
          </a:p>
          <a:p>
            <a:r>
              <a:rPr lang="en-US" sz="2000" dirty="0" smtClean="0"/>
              <a:t>Emphasize the relevance of academic material and activities to the individual lives of students</a:t>
            </a:r>
          </a:p>
          <a:p>
            <a:r>
              <a:rPr lang="en-US" sz="1800" i="1" dirty="0" smtClean="0"/>
              <a:t>The methods above are tailored more for behavioral and cognitive engagement, but are likely to enhance emotional engagement as well</a:t>
            </a:r>
            <a:endParaRPr lang="en-US" sz="18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Implement a variety of instructional methods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3" descr="C:\Users\hearn\AppData\Local\Microsoft\Windows\Temporary Internet Files\Content.IE5\DQ39K9K8\important-notice-md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828526" cy="5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30" y="6111014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Sample interest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876800"/>
          </a:xfrm>
        </p:spPr>
        <p:txBody>
          <a:bodyPr numCol="2"/>
          <a:lstStyle/>
          <a:p>
            <a:r>
              <a:rPr lang="en-US" dirty="0" smtClean="0"/>
              <a:t>For elementary and secondary use</a:t>
            </a:r>
          </a:p>
          <a:p>
            <a:r>
              <a:rPr lang="en-US" dirty="0" smtClean="0"/>
              <a:t>Information gathered can help teachers get to know their students and relate academic material and activities to their interests and preferences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752600"/>
            <a:ext cx="4381500" cy="487844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89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Challenge students to identify and reflect upon their values and goals, and to choose engagement-related behaviors that are consistent with those values and goals</a:t>
            </a:r>
          </a:p>
          <a:p>
            <a:r>
              <a:rPr lang="en-US" sz="2000" dirty="0"/>
              <a:t>Help students adopt challenging standards and methods for monitoring the progress toward achieving their value-oriented </a:t>
            </a:r>
            <a:r>
              <a:rPr lang="en-US" sz="2000" dirty="0" smtClean="0"/>
              <a:t>goals</a:t>
            </a:r>
          </a:p>
          <a:p>
            <a:r>
              <a:rPr lang="en-US" sz="2000" dirty="0"/>
              <a:t>Challenge students to set short-term goals (for all ages), and long-term goals (especially students in higher grades). </a:t>
            </a:r>
            <a:endParaRPr lang="en-US" sz="2000" dirty="0" smtClean="0"/>
          </a:p>
          <a:p>
            <a:r>
              <a:rPr lang="en-US" sz="2000" dirty="0"/>
              <a:t>Throughout the curriculum, highlight how important values (e.g., altruism, family, etc</a:t>
            </a:r>
            <a:r>
              <a:rPr lang="en-US" sz="2000" dirty="0" smtClean="0"/>
              <a:t>.) are </a:t>
            </a:r>
            <a:r>
              <a:rPr lang="en-US" sz="2000" dirty="0"/>
              <a:t>important and necessary for success in certain subjects/career </a:t>
            </a:r>
            <a:r>
              <a:rPr lang="en-US" sz="2000" dirty="0" smtClean="0"/>
              <a:t>fields</a:t>
            </a:r>
          </a:p>
          <a:p>
            <a:r>
              <a:rPr lang="en-US" sz="2000" dirty="0"/>
              <a:t>Emphasize mastery goals over performance </a:t>
            </a:r>
            <a:r>
              <a:rPr lang="en-US" sz="2000" dirty="0" smtClean="0"/>
              <a:t>goals</a:t>
            </a:r>
          </a:p>
          <a:p>
            <a:r>
              <a:rPr lang="en-US" sz="2000" dirty="0"/>
              <a:t>Emphasize mastery in external and self-evaluations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100" dirty="0" smtClean="0"/>
              <a:t>Challenge students to set goals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181600"/>
            <a:ext cx="1905000" cy="1524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135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921583"/>
              </p:ext>
            </p:extLst>
          </p:nvPr>
        </p:nvGraphicFramePr>
        <p:xfrm>
          <a:off x="228600" y="18288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Emphasize effort &amp; persistence in achieving goals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30" y="6111014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Student Self-evaluation of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876800"/>
          </a:xfrm>
        </p:spPr>
        <p:txBody>
          <a:bodyPr numCol="2"/>
          <a:lstStyle/>
          <a:p>
            <a:r>
              <a:rPr lang="en-US" dirty="0" smtClean="0"/>
              <a:t>Can be used daily or weekly to track progress towards meeting both short-term and long-term goals</a:t>
            </a:r>
          </a:p>
          <a:p>
            <a:r>
              <a:rPr lang="en-US" dirty="0" smtClean="0"/>
              <a:t>Will help encourage students to persist to meet their goals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191000" cy="4876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7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r>
              <a:rPr lang="en-US" dirty="0" smtClean="0"/>
              <a:t>Use one that has been shown to strengthen social-emotional competencies, particularly those most related to emotional, behavioral, and cognitive engagement, or have been shown in empirical studies to improve engagement</a:t>
            </a:r>
          </a:p>
          <a:p>
            <a:pPr lvl="1"/>
            <a:r>
              <a:rPr lang="en-US" dirty="0" smtClean="0"/>
              <a:t>Responsive Classroom Approach</a:t>
            </a:r>
          </a:p>
          <a:p>
            <a:pPr lvl="1"/>
            <a:r>
              <a:rPr lang="en-US" dirty="0" smtClean="0"/>
              <a:t>Second Step</a:t>
            </a:r>
          </a:p>
          <a:p>
            <a:pPr lvl="1"/>
            <a:r>
              <a:rPr lang="en-US" dirty="0" smtClean="0"/>
              <a:t>PATHS</a:t>
            </a:r>
          </a:p>
          <a:p>
            <a:pPr lvl="1"/>
            <a:r>
              <a:rPr lang="en-US" dirty="0" smtClean="0"/>
              <a:t>RULER</a:t>
            </a:r>
          </a:p>
          <a:p>
            <a:pPr lvl="1"/>
            <a:r>
              <a:rPr lang="en-US" dirty="0" smtClean="0"/>
              <a:t>Leader in Me</a:t>
            </a:r>
          </a:p>
          <a:p>
            <a:r>
              <a:rPr lang="en-US" dirty="0" smtClean="0"/>
              <a:t>See CASEL.org for a list of</a:t>
            </a:r>
            <a:r>
              <a:rPr lang="en-US" dirty="0"/>
              <a:t> </a:t>
            </a:r>
            <a:r>
              <a:rPr lang="en-US" dirty="0" smtClean="0"/>
              <a:t>such programs and descriptions of each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192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/>
              <a:t>Implement an evidence-based SEL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Strategies: Tier 1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30" y="6111014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3646932"/>
            <a:ext cx="3124200" cy="16870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908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in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876800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Emphasis on developing students’ leadership and life skills</a:t>
            </a:r>
          </a:p>
          <a:p>
            <a:r>
              <a:rPr lang="en-US" sz="2000" dirty="0" smtClean="0"/>
              <a:t>Principals, teachers, and parents perceive positive impacts of the program:</a:t>
            </a:r>
          </a:p>
          <a:p>
            <a:pPr lvl="1"/>
            <a:r>
              <a:rPr lang="en-US" sz="1800" dirty="0" smtClean="0"/>
              <a:t>Increased student leadership skills</a:t>
            </a:r>
          </a:p>
          <a:p>
            <a:pPr lvl="1"/>
            <a:r>
              <a:rPr lang="en-US" sz="1800" dirty="0" smtClean="0"/>
              <a:t>Improved school climate</a:t>
            </a:r>
          </a:p>
          <a:p>
            <a:pPr lvl="1"/>
            <a:r>
              <a:rPr lang="en-US" sz="1800" dirty="0" smtClean="0"/>
              <a:t>Improved student attendance</a:t>
            </a:r>
          </a:p>
          <a:p>
            <a:pPr lvl="1"/>
            <a:r>
              <a:rPr lang="en-US" sz="1800" dirty="0" smtClean="0"/>
              <a:t>Improved satisfaction and engagement</a:t>
            </a:r>
          </a:p>
          <a:p>
            <a:pPr lvl="1"/>
            <a:r>
              <a:rPr lang="en-US" sz="1800" dirty="0" smtClean="0"/>
              <a:t>Improvements in behavior</a:t>
            </a:r>
            <a:endParaRPr lang="en-US" sz="1800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120825"/>
            <a:ext cx="3810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114300"/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</a:t>
            </a: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Leader in Me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1600" i="1" dirty="0"/>
              <a:t>http://www.theleaderinme.org</a:t>
            </a:r>
            <a:r>
              <a:rPr lang="en-US" sz="1600" i="1" dirty="0" smtClean="0"/>
              <a:t>/)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599"/>
            <a:ext cx="4495800" cy="489892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022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638845">
            <a:off x="1043993" y="1130573"/>
            <a:ext cx="7162800" cy="4447557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Recommended Strategies &amp; Interventions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accent3"/>
                </a:solidFill>
                <a:latin typeface="+mj-lt"/>
              </a:rPr>
              <a:t>Students with Tier 2 &amp; 3 support needs</a:t>
            </a:r>
            <a:endParaRPr lang="en-US" sz="44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8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Students at Tiers 2 &amp; 3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76800"/>
          </a:xfrm>
        </p:spPr>
        <p:txBody>
          <a:bodyPr/>
          <a:lstStyle/>
          <a:p>
            <a:r>
              <a:rPr lang="en-US" dirty="0"/>
              <a:t>Apply the strategies already mentioned as appropriate at the universal level and for all students</a:t>
            </a:r>
          </a:p>
          <a:p>
            <a:pPr lvl="1"/>
            <a:r>
              <a:rPr lang="en-US" dirty="0" smtClean="0"/>
              <a:t>With greater frequency and intensity</a:t>
            </a:r>
          </a:p>
          <a:p>
            <a:pPr lvl="1"/>
            <a:r>
              <a:rPr lang="en-US" dirty="0" smtClean="0"/>
              <a:t>More comprehensive</a:t>
            </a:r>
          </a:p>
          <a:p>
            <a:pPr lvl="1"/>
            <a:r>
              <a:rPr lang="en-US" dirty="0" smtClean="0"/>
              <a:t>More individualized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Provide additional social skills/SEL training</a:t>
            </a:r>
          </a:p>
          <a:p>
            <a:pPr lvl="1"/>
            <a:r>
              <a:rPr lang="en-US" dirty="0" smtClean="0"/>
              <a:t>Targeting specific engagement skills</a:t>
            </a:r>
          </a:p>
          <a:p>
            <a:pPr lvl="1"/>
            <a:r>
              <a:rPr lang="en-US" dirty="0" smtClean="0"/>
              <a:t>Universal curriculum or those designed more for Tiers 2 &amp; 3</a:t>
            </a:r>
            <a:endParaRPr lang="en-US" dirty="0"/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30" y="6111014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257799"/>
            <a:ext cx="2286002" cy="152400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10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What is Student Engagement?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715000" cy="4953000"/>
          </a:xfrm>
        </p:spPr>
        <p:txBody>
          <a:bodyPr/>
          <a:lstStyle/>
          <a:p>
            <a:r>
              <a:rPr lang="en-US" dirty="0" smtClean="0"/>
              <a:t>The extent to which students are actively involved in learning activities in school</a:t>
            </a:r>
            <a:r>
              <a:rPr lang="en-US" baseline="30000" dirty="0" smtClean="0"/>
              <a:t>1,2</a:t>
            </a:r>
          </a:p>
          <a:p>
            <a:r>
              <a:rPr lang="en-US" dirty="0" smtClean="0"/>
              <a:t>Three types:</a:t>
            </a:r>
            <a:r>
              <a:rPr lang="en-US" baseline="30000" dirty="0" smtClean="0"/>
              <a:t>3-6</a:t>
            </a:r>
          </a:p>
          <a:p>
            <a:pPr lvl="1"/>
            <a:r>
              <a:rPr lang="en-US" b="1" dirty="0" smtClean="0"/>
              <a:t>Emotional</a:t>
            </a:r>
          </a:p>
          <a:p>
            <a:pPr lvl="2"/>
            <a:r>
              <a:rPr lang="en-US" dirty="0" smtClean="0"/>
              <a:t>Feelings towards learning, school, teachers, and classmates (e.g., liking school)</a:t>
            </a:r>
          </a:p>
          <a:p>
            <a:pPr lvl="1"/>
            <a:r>
              <a:rPr lang="en-US" b="1" dirty="0" smtClean="0"/>
              <a:t>Behavioral</a:t>
            </a:r>
          </a:p>
          <a:p>
            <a:pPr lvl="2"/>
            <a:r>
              <a:rPr lang="en-US" dirty="0" smtClean="0"/>
              <a:t>Involvement in academic and school-related activities (e.g., following rules)</a:t>
            </a:r>
          </a:p>
          <a:p>
            <a:pPr lvl="1"/>
            <a:r>
              <a:rPr lang="en-US" b="1" dirty="0" smtClean="0"/>
              <a:t>Cognitive</a:t>
            </a:r>
          </a:p>
          <a:p>
            <a:pPr lvl="2"/>
            <a:r>
              <a:rPr lang="en-US" dirty="0" smtClean="0"/>
              <a:t>Motivation, especially intrinsic, and the desire to exert effort to learn </a:t>
            </a:r>
            <a:endParaRPr lang="en-US" dirty="0"/>
          </a:p>
        </p:txBody>
      </p:sp>
      <p:pic>
        <p:nvPicPr>
          <p:cNvPr id="1026" name="Picture 2" descr="C:\Users\harris\AppData\Local\Microsoft\Windows\Temporary Internet Files\Content.IE5\W37A58BX\Elementary_school_students_raising_hands_in_classroom.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22" y="2667000"/>
            <a:ext cx="3369478" cy="223227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Collaborate with families</a:t>
            </a:r>
          </a:p>
          <a:p>
            <a:pPr lvl="1"/>
            <a:r>
              <a:rPr lang="en-US" sz="1800" dirty="0" smtClean="0"/>
              <a:t>E.g., use a daily report card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Where appropriate (e.g., Tier 3), develop a behavioral contract</a:t>
            </a:r>
          </a:p>
          <a:p>
            <a:pPr lvl="1"/>
            <a:r>
              <a:rPr lang="en-US" sz="1800" dirty="0" smtClean="0"/>
              <a:t>Targeting specific engagement skills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Consider implementing the </a:t>
            </a:r>
            <a:r>
              <a:rPr lang="en-US" sz="2000" dirty="0"/>
              <a:t>Check and </a:t>
            </a:r>
            <a:r>
              <a:rPr lang="en-US" sz="2000" dirty="0" smtClean="0"/>
              <a:t>Connect intervention, </a:t>
            </a:r>
            <a:r>
              <a:rPr lang="en-US" sz="2000" dirty="0"/>
              <a:t>or otherwise provide individual mentoring, especially that which offers support via a positive teacher-student relationship, monitoring, and </a:t>
            </a:r>
            <a:r>
              <a:rPr lang="en-US" sz="2000" dirty="0" smtClean="0"/>
              <a:t>guidance</a:t>
            </a:r>
          </a:p>
          <a:p>
            <a:pPr lvl="1"/>
            <a:r>
              <a:rPr lang="en-US" sz="1800" dirty="0" smtClean="0"/>
              <a:t>Or adopt other programs shown to be effective in preventing dropping out (e.g., FUTURES program</a:t>
            </a:r>
            <a:r>
              <a:rPr lang="en-US" sz="1800" baseline="30000" dirty="0" smtClean="0"/>
              <a:t>84</a:t>
            </a:r>
            <a:r>
              <a:rPr lang="en-US" sz="1800" dirty="0" smtClean="0"/>
              <a:t>)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Arrange or provide additional intensive supports, resources, &amp; changes as needed</a:t>
            </a:r>
            <a:endParaRPr lang="en-US" sz="2000" dirty="0"/>
          </a:p>
          <a:p>
            <a:endParaRPr lang="en-US" baseline="30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Students at Tiers 2 &amp; 3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Recommended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</a:t>
            </a:r>
            <a:endParaRPr lang="en-US" dirty="0"/>
          </a:p>
        </p:txBody>
      </p:sp>
      <p:pic>
        <p:nvPicPr>
          <p:cNvPr id="5" name="Picture 4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30" y="6111014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Daily report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105400"/>
          </a:xfrm>
        </p:spPr>
        <p:txBody>
          <a:bodyPr numCol="3">
            <a:normAutofit/>
          </a:bodyPr>
          <a:lstStyle/>
          <a:p>
            <a:r>
              <a:rPr lang="en-US" sz="1800" dirty="0" smtClean="0"/>
              <a:t>Teacher or teacher &amp; student record how often the expected behavior was met during the specific time period/class activity</a:t>
            </a:r>
          </a:p>
          <a:p>
            <a:endParaRPr lang="en-US" sz="1050" dirty="0" smtClean="0"/>
          </a:p>
          <a:p>
            <a:r>
              <a:rPr lang="en-US" sz="1800" dirty="0" smtClean="0"/>
              <a:t>Report card is sent home each day highlighting behaviors that need to be practiced and those that should be praised</a:t>
            </a:r>
          </a:p>
          <a:p>
            <a:endParaRPr lang="en-US" sz="1050" dirty="0" smtClean="0"/>
          </a:p>
          <a:p>
            <a:r>
              <a:rPr lang="en-US" sz="1800" dirty="0" smtClean="0"/>
              <a:t>Teacher, student, and parent signs the report card each day</a:t>
            </a:r>
            <a:endParaRPr lang="en-US" sz="1800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905000"/>
            <a:ext cx="5638800" cy="4572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139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638845">
            <a:off x="950834" y="1418583"/>
            <a:ext cx="7162800" cy="4191000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Book Antiqua"/>
              </a:rPr>
              <a:t>Making a Plan</a:t>
            </a:r>
          </a:p>
          <a:p>
            <a:pPr algn="ctr"/>
            <a:r>
              <a:rPr lang="en-US" sz="4400" b="1" i="1" dirty="0">
                <a:solidFill>
                  <a:schemeClr val="accent3"/>
                </a:solidFill>
                <a:latin typeface="+mj-lt"/>
              </a:rPr>
              <a:t>Who</a:t>
            </a:r>
            <a:r>
              <a:rPr lang="en-US" sz="4400" dirty="0">
                <a:solidFill>
                  <a:schemeClr val="accent3"/>
                </a:solidFill>
                <a:latin typeface="+mj-lt"/>
              </a:rPr>
              <a:t> is going to do </a:t>
            </a:r>
            <a:endParaRPr lang="en-US" sz="4400" dirty="0" smtClean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4400" b="1" i="1" dirty="0" smtClean="0">
                <a:solidFill>
                  <a:schemeClr val="accent3"/>
                </a:solidFill>
                <a:latin typeface="+mj-lt"/>
              </a:rPr>
              <a:t>what</a:t>
            </a:r>
            <a:r>
              <a:rPr lang="en-US" sz="44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3"/>
                </a:solidFill>
                <a:latin typeface="+mj-lt"/>
              </a:rPr>
              <a:t>actions by </a:t>
            </a:r>
          </a:p>
          <a:p>
            <a:pPr algn="ctr"/>
            <a:r>
              <a:rPr lang="en-US" sz="4400" b="1" i="1" dirty="0" smtClean="0">
                <a:solidFill>
                  <a:schemeClr val="accent3"/>
                </a:solidFill>
                <a:latin typeface="+mj-lt"/>
              </a:rPr>
              <a:t>when</a:t>
            </a:r>
            <a:r>
              <a:rPr lang="en-US" sz="4400" dirty="0" smtClean="0">
                <a:solidFill>
                  <a:schemeClr val="accent3"/>
                </a:solidFill>
                <a:latin typeface="+mj-lt"/>
              </a:rPr>
              <a:t>?  </a:t>
            </a:r>
            <a:endParaRPr lang="en-US" sz="4400" dirty="0">
              <a:solidFill>
                <a:schemeClr val="accent3"/>
              </a:solidFill>
              <a:latin typeface="+mj-lt"/>
            </a:endParaRPr>
          </a:p>
          <a:p>
            <a:pPr algn="ctr"/>
            <a:endParaRPr lang="en-US" sz="4400" b="1" dirty="0">
              <a:solidFill>
                <a:srgbClr val="DDE9EC">
                  <a:lumMod val="50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areas of need identified by data, check out </a:t>
            </a:r>
            <a:r>
              <a:rPr lang="en-US" dirty="0" smtClean="0"/>
              <a:t>other modules and </a:t>
            </a:r>
            <a:r>
              <a:rPr lang="en-US" dirty="0"/>
              <a:t>resources provided through the </a:t>
            </a:r>
            <a:r>
              <a:rPr lang="en-US" b="1" dirty="0"/>
              <a:t>School Climate and Student Success Module Series</a:t>
            </a:r>
            <a:r>
              <a:rPr lang="en-US" dirty="0"/>
              <a:t>.  </a:t>
            </a:r>
          </a:p>
          <a:p>
            <a:r>
              <a:rPr lang="en-US" dirty="0"/>
              <a:t>www.delawarepbs.org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 can be directed to Sarah Hearn</a:t>
            </a:r>
          </a:p>
          <a:p>
            <a:r>
              <a:rPr lang="en-US" dirty="0" smtClean="0"/>
              <a:t>skhearn@udel.edu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214374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8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Lead Authors:</a:t>
            </a:r>
            <a:r>
              <a:rPr lang="en-US" sz="2000" dirty="0"/>
              <a:t> Dr. George Bear and </a:t>
            </a:r>
            <a:r>
              <a:rPr lang="en-US" sz="2000" dirty="0" smtClean="0"/>
              <a:t>Angela Harris, M.A.</a:t>
            </a:r>
            <a:endParaRPr lang="en-US" sz="2000" dirty="0"/>
          </a:p>
          <a:p>
            <a:pPr lvl="1"/>
            <a:r>
              <a:rPr lang="en-US" sz="1800" dirty="0"/>
              <a:t>University of Delaware &amp; Delaware Positive Behavior Support Project</a:t>
            </a:r>
          </a:p>
          <a:p>
            <a:endParaRPr lang="en-US" sz="2000" b="1" dirty="0"/>
          </a:p>
          <a:p>
            <a:r>
              <a:rPr lang="en-US" sz="2000" b="1" dirty="0"/>
              <a:t>Research Narrative Reviewed by: </a:t>
            </a:r>
            <a:r>
              <a:rPr lang="en-US" sz="2000" dirty="0"/>
              <a:t>Dr. </a:t>
            </a:r>
            <a:r>
              <a:rPr lang="en-US" sz="2000" dirty="0" smtClean="0"/>
              <a:t>Michael Furlong</a:t>
            </a:r>
            <a:endParaRPr lang="en-US" sz="2000" dirty="0"/>
          </a:p>
          <a:p>
            <a:pPr lvl="1"/>
            <a:r>
              <a:rPr lang="en-US" sz="1800" dirty="0"/>
              <a:t>University of California, Santa </a:t>
            </a:r>
            <a:r>
              <a:rPr lang="en-US" sz="1800" dirty="0" smtClean="0"/>
              <a:t>Barbara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PowerPoint Developed and Reviewed by:</a:t>
            </a:r>
            <a:r>
              <a:rPr lang="en-US" sz="2000" dirty="0"/>
              <a:t> </a:t>
            </a:r>
            <a:r>
              <a:rPr lang="en-US" sz="2000" dirty="0" smtClean="0"/>
              <a:t>Angela Harris and Shelby </a:t>
            </a:r>
            <a:r>
              <a:rPr lang="en-US" sz="2000" dirty="0" err="1" smtClean="0"/>
              <a:t>Schwing</a:t>
            </a:r>
            <a:endParaRPr lang="en-US" sz="2000" dirty="0"/>
          </a:p>
          <a:p>
            <a:pPr lvl="1"/>
            <a:r>
              <a:rPr lang="en-US" sz="1800" dirty="0"/>
              <a:t>University of Delaware &amp; Delaware Positive Behavior Support Project</a:t>
            </a:r>
          </a:p>
          <a:p>
            <a:endParaRPr lang="en-US" sz="2000" b="1" dirty="0"/>
          </a:p>
          <a:p>
            <a:r>
              <a:rPr lang="en-US" sz="2000" b="1" dirty="0"/>
              <a:t>Audio Recorded by:</a:t>
            </a:r>
            <a:r>
              <a:rPr lang="en-US" sz="2000" dirty="0"/>
              <a:t> </a:t>
            </a:r>
            <a:r>
              <a:rPr lang="en-US" sz="2000" smtClean="0"/>
              <a:t>Sydney Morales, M.A.</a:t>
            </a:r>
            <a:endParaRPr lang="en-US" sz="2000" dirty="0" smtClean="0"/>
          </a:p>
          <a:p>
            <a:pPr lvl="1"/>
            <a:r>
              <a:rPr lang="en-US" sz="1800" dirty="0" smtClean="0"/>
              <a:t>University of Delaware &amp; Delaware Positive Behavior Support Project</a:t>
            </a:r>
          </a:p>
          <a:p>
            <a:pPr marL="411480" lvl="1" indent="0">
              <a:buNone/>
            </a:pPr>
            <a:endParaRPr lang="en-US" sz="1600" dirty="0"/>
          </a:p>
          <a:p>
            <a:r>
              <a:rPr lang="en-US" sz="2000" b="1" dirty="0"/>
              <a:t>Funding and Support from: </a:t>
            </a:r>
            <a:r>
              <a:rPr lang="en-US" sz="2000" dirty="0"/>
              <a:t>The Delaware Department of Education through the Delaware Positive Behavior Support Project and the School Climate and Student Success </a:t>
            </a:r>
            <a:r>
              <a:rPr lang="en-US" sz="2000" dirty="0" smtClean="0"/>
              <a:t>Grant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58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Delaware School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76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Delaware School Surveys</a:t>
            </a:r>
            <a:r>
              <a:rPr lang="en-US" dirty="0"/>
              <a:t> </a:t>
            </a:r>
            <a:r>
              <a:rPr lang="en-US" dirty="0" smtClean="0"/>
              <a:t>assess school engagement </a:t>
            </a:r>
            <a:r>
              <a:rPr lang="en-US" b="1" dirty="0" smtClean="0"/>
              <a:t>school-wide </a:t>
            </a:r>
            <a:r>
              <a:rPr lang="en-US" dirty="0" smtClean="0"/>
              <a:t>and engagement of the </a:t>
            </a:r>
            <a:r>
              <a:rPr lang="en-US" b="1" dirty="0" smtClean="0"/>
              <a:t>individual student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Student Engagement School-wide </a:t>
            </a:r>
            <a:r>
              <a:rPr lang="en-US" dirty="0" smtClean="0"/>
              <a:t>subscale on the </a:t>
            </a:r>
            <a:r>
              <a:rPr lang="en-US" i="1" dirty="0" smtClean="0"/>
              <a:t>Delaware School Climate Scale:</a:t>
            </a:r>
          </a:p>
          <a:p>
            <a:pPr lvl="2"/>
            <a:r>
              <a:rPr lang="en-US" dirty="0" smtClean="0"/>
              <a:t>Items assess teachers/staff’s and students’ perceptions of the extent to which students </a:t>
            </a:r>
            <a:r>
              <a:rPr lang="en-US" b="1" dirty="0" smtClean="0"/>
              <a:t>throughout the school </a:t>
            </a:r>
            <a:r>
              <a:rPr lang="en-US" dirty="0" smtClean="0"/>
              <a:t>are emotionally, behaviorally, and cognitively engaged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Delaware Student Engagement Scale:</a:t>
            </a:r>
          </a:p>
          <a:p>
            <a:pPr lvl="2"/>
            <a:r>
              <a:rPr lang="en-US" dirty="0" smtClean="0"/>
              <a:t>Assesses engagement of the </a:t>
            </a:r>
            <a:r>
              <a:rPr lang="en-US" b="1" dirty="0" smtClean="0"/>
              <a:t>individual student</a:t>
            </a:r>
            <a:r>
              <a:rPr lang="en-US" dirty="0" smtClean="0"/>
              <a:t> as reported by the student and by his/her parent or other adult at home</a:t>
            </a:r>
          </a:p>
          <a:p>
            <a:pPr lvl="2"/>
            <a:r>
              <a:rPr lang="en-US" u="sng" dirty="0" smtClean="0"/>
              <a:t>Three subscales</a:t>
            </a:r>
            <a:r>
              <a:rPr lang="en-US" dirty="0" smtClean="0"/>
              <a:t>: Emotional, Behavioral, and Cognitive</a:t>
            </a:r>
          </a:p>
        </p:txBody>
      </p:sp>
    </p:spTree>
    <p:extLst>
      <p:ext uri="{BB962C8B-B14F-4D97-AF65-F5344CB8AC3E}">
        <p14:creationId xmlns:p14="http://schemas.microsoft.com/office/powerpoint/2010/main" val="2227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Why is Student Engagement Important?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80307"/>
              </p:ext>
            </p:extLst>
          </p:nvPr>
        </p:nvGraphicFramePr>
        <p:xfrm>
          <a:off x="304800" y="16764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6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Importance of Student engagement from a broader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Student engagement is commonly viewed as a critical component of school climate</a:t>
            </a:r>
            <a:r>
              <a:rPr lang="en-US" baseline="30000" dirty="0" smtClean="0"/>
              <a:t>15</a:t>
            </a:r>
          </a:p>
          <a:p>
            <a:r>
              <a:rPr lang="en-US" dirty="0" smtClean="0"/>
              <a:t>It is also viewed as central to democratic education and citizenship in a democratic society</a:t>
            </a:r>
          </a:p>
          <a:p>
            <a:pPr lvl="1"/>
            <a:r>
              <a:rPr lang="en-US" dirty="0" smtClean="0"/>
              <a:t>Through active engagement in schooling, students learn the value and skills for future citizenshi</a:t>
            </a:r>
            <a:r>
              <a:rPr lang="en-US" dirty="0"/>
              <a:t>p</a:t>
            </a:r>
          </a:p>
        </p:txBody>
      </p:sp>
      <p:pic>
        <p:nvPicPr>
          <p:cNvPr id="2050" name="Picture 2" descr="C:\Users\harris\AppData\Local\Microsoft\Windows\Temporary Internet Files\Content.IE5\W37A58BX\UNESCRP%20Global%20Citizen%20Educa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5257800" cy="193520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rris\AppData\Local\Microsoft\Windows\Temporary Internet Files\Content.IE5\68JE2FFW\vote_clip_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9312"/>
            <a:ext cx="2498574" cy="243409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27" y="2316171"/>
            <a:ext cx="3010092" cy="2053284"/>
          </a:xfrm>
          <a:prstGeom prst="round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566110" y="3357459"/>
            <a:ext cx="1736109" cy="169779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549619" y="1245255"/>
            <a:ext cx="2012981" cy="21122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203778" y="457200"/>
            <a:ext cx="3330622" cy="2307170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3649213"/>
            <a:ext cx="3330622" cy="2307170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2498229"/>
            <a:ext cx="274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Student Engagement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Contributing Factors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150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Student Characteristics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9111" y="39624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Teacher, Classroom, and School Characteristics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Student Characteristics</a:t>
            </a:r>
            <a:br>
              <a:rPr lang="en-US" dirty="0" smtClean="0"/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who are emotionally, behaviorally, and/or cognitively engaged in school tend to have:</a:t>
            </a:r>
          </a:p>
          <a:p>
            <a:pPr lvl="1"/>
            <a:r>
              <a:rPr lang="en-US" dirty="0" smtClean="0"/>
              <a:t>Social, emotional, and learning competencies</a:t>
            </a:r>
            <a:r>
              <a:rPr lang="en-US" baseline="30000" dirty="0" smtClean="0"/>
              <a:t>3,25-30</a:t>
            </a:r>
          </a:p>
          <a:p>
            <a:pPr lvl="2"/>
            <a:r>
              <a:rPr lang="en-US" dirty="0" smtClean="0"/>
              <a:t>Responsible decision making, relationship skills, social awareness, self-management, and self-awareness</a:t>
            </a:r>
          </a:p>
          <a:p>
            <a:pPr lvl="1"/>
            <a:r>
              <a:rPr lang="en-US" dirty="0" smtClean="0"/>
              <a:t>Absence of behavioral and emotional problems that interfere with engagement and learning</a:t>
            </a:r>
          </a:p>
          <a:p>
            <a:pPr lvl="2"/>
            <a:r>
              <a:rPr lang="en-US" dirty="0" smtClean="0"/>
              <a:t>Antisocial and aggressive behavior,</a:t>
            </a:r>
            <a:r>
              <a:rPr lang="en-US" baseline="30000" dirty="0" smtClean="0"/>
              <a:t>30-33</a:t>
            </a:r>
            <a:r>
              <a:rPr lang="en-US" dirty="0" smtClean="0"/>
              <a:t> depression,</a:t>
            </a:r>
            <a:r>
              <a:rPr lang="en-US" baseline="30000" dirty="0" smtClean="0"/>
              <a:t>34</a:t>
            </a:r>
            <a:r>
              <a:rPr lang="en-US" dirty="0" smtClean="0"/>
              <a:t> stress</a:t>
            </a:r>
            <a:r>
              <a:rPr lang="en-US" baseline="30000" dirty="0" smtClean="0"/>
              <a:t>35</a:t>
            </a:r>
            <a:endParaRPr lang="en-US" dirty="0" smtClean="0"/>
          </a:p>
          <a:p>
            <a:pPr lvl="1"/>
            <a:r>
              <a:rPr lang="en-US" dirty="0" smtClean="0"/>
              <a:t>Positive perceptions of school climate</a:t>
            </a:r>
          </a:p>
          <a:p>
            <a:pPr lvl="2"/>
            <a:r>
              <a:rPr lang="en-US" dirty="0" smtClean="0"/>
              <a:t>Including teacher-student relationships,</a:t>
            </a:r>
            <a:r>
              <a:rPr lang="en-US" baseline="30000" dirty="0" smtClean="0"/>
              <a:t>27</a:t>
            </a:r>
            <a:r>
              <a:rPr lang="en-US" dirty="0" smtClean="0"/>
              <a:t> student-student relationships,</a:t>
            </a:r>
            <a:r>
              <a:rPr lang="en-US" baseline="30000" dirty="0" smtClean="0"/>
              <a:t>27,30,36</a:t>
            </a:r>
            <a:r>
              <a:rPr lang="en-US" dirty="0" smtClean="0"/>
              <a:t> fair treatment of students,</a:t>
            </a:r>
            <a:r>
              <a:rPr lang="en-US" baseline="30000" dirty="0" smtClean="0"/>
              <a:t>37</a:t>
            </a:r>
            <a:r>
              <a:rPr lang="en-US" dirty="0" smtClean="0"/>
              <a:t> and school safety</a:t>
            </a:r>
            <a:r>
              <a:rPr lang="en-US" baseline="30000" dirty="0" smtClean="0"/>
              <a:t>38</a:t>
            </a:r>
          </a:p>
          <a:p>
            <a:pPr lvl="1"/>
            <a:r>
              <a:rPr lang="en-US" dirty="0" smtClean="0"/>
              <a:t>Parent support, and students’ perceptions thereof, including parents being involved in their children’s learning/schooling</a:t>
            </a:r>
            <a:r>
              <a:rPr lang="en-US" baseline="30000" dirty="0" smtClean="0"/>
              <a:t>9,27,29,36,39</a:t>
            </a:r>
          </a:p>
          <a:p>
            <a:pPr lvl="2"/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722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Student Characteristics</a:t>
            </a:r>
            <a:br>
              <a:rPr lang="en-US" dirty="0"/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Although not malleable, other student factors influence student engagement and should be considered in prevention and intervention efforts:</a:t>
            </a:r>
          </a:p>
          <a:p>
            <a:pPr lvl="1"/>
            <a:r>
              <a:rPr lang="en-US" b="1" dirty="0" smtClean="0"/>
              <a:t>Age</a:t>
            </a:r>
            <a:r>
              <a:rPr lang="en-US" baseline="30000" dirty="0" smtClean="0"/>
              <a:t>11,28,40,41</a:t>
            </a:r>
          </a:p>
          <a:p>
            <a:pPr lvl="2"/>
            <a:r>
              <a:rPr lang="en-US" dirty="0" smtClean="0"/>
              <a:t>As students progress from elementary to middle school, they become less engaged</a:t>
            </a:r>
          </a:p>
          <a:p>
            <a:pPr lvl="1"/>
            <a:r>
              <a:rPr lang="en-US" b="1" dirty="0" smtClean="0"/>
              <a:t>Gender</a:t>
            </a:r>
            <a:r>
              <a:rPr lang="en-US" baseline="30000" dirty="0" smtClean="0"/>
              <a:t>15,28,29,41</a:t>
            </a:r>
          </a:p>
          <a:p>
            <a:pPr lvl="2"/>
            <a:r>
              <a:rPr lang="en-US" dirty="0" smtClean="0"/>
              <a:t>Boys tend to be less engaged than girls</a:t>
            </a:r>
          </a:p>
          <a:p>
            <a:pPr lvl="1"/>
            <a:r>
              <a:rPr lang="en-US" b="1" dirty="0" smtClean="0"/>
              <a:t>SES</a:t>
            </a:r>
            <a:r>
              <a:rPr lang="en-US" baseline="30000" dirty="0" smtClean="0"/>
              <a:t>30,42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Students from low SES tend to be less engaged</a:t>
            </a:r>
            <a:endParaRPr lang="en-US" dirty="0"/>
          </a:p>
        </p:txBody>
      </p:sp>
      <p:pic>
        <p:nvPicPr>
          <p:cNvPr id="7" name="Picture 3" descr="C:\Users\hearn\AppData\Local\Microsoft\Windows\Temporary Internet Files\Content.IE5\DQ39K9K8\important-notice-md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1185184" cy="8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rris\AppData\Local\Microsoft\Windows\Temporary Internet Files\Content.IE5\W37A58BX\istock_track5-10-boy-and-two-girls-learning-math-from-teacher-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800225" cy="18002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2490</TotalTime>
  <Words>2168</Words>
  <Application>Microsoft Office PowerPoint</Application>
  <PresentationFormat>On-screen Show (4:3)</PresentationFormat>
  <Paragraphs>286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Book Antiqua</vt:lpstr>
      <vt:lpstr>Calibri</vt:lpstr>
      <vt:lpstr>Century Gothic</vt:lpstr>
      <vt:lpstr>Apothecary</vt:lpstr>
      <vt:lpstr>Improving Student Engagement</vt:lpstr>
      <vt:lpstr>Module Structure </vt:lpstr>
      <vt:lpstr>What is Student Engagement?</vt:lpstr>
      <vt:lpstr>Delaware School Surveys</vt:lpstr>
      <vt:lpstr>Why is Student Engagement Important?</vt:lpstr>
      <vt:lpstr>Importance of Student engagement from a broader lens</vt:lpstr>
      <vt:lpstr>PowerPoint Presentation</vt:lpstr>
      <vt:lpstr>Student Characteristics Contributing Factors</vt:lpstr>
      <vt:lpstr>Student Characteristics Contributing Factors</vt:lpstr>
      <vt:lpstr>Teacher, classroom, and school characteristics Contributing Factors</vt:lpstr>
      <vt:lpstr>Teacher, classroom, and school characteristics Contributing Factors</vt:lpstr>
      <vt:lpstr>Teacher, classroom, and school characteristics Contributing Factors</vt:lpstr>
      <vt:lpstr>Teacher, classroom, and school characteristics Contributing Factors</vt:lpstr>
      <vt:lpstr>Teacher, classroom, and school characteristics Contributing Factors</vt:lpstr>
      <vt:lpstr>Teacher, classroom, and school characteristics Contributing Factors</vt:lpstr>
      <vt:lpstr>PowerPoint Presentation</vt:lpstr>
      <vt:lpstr>Collect and examine data Recommended Strategies: Tier 1</vt:lpstr>
      <vt:lpstr>Collect and examine data Recommended Strategies: Tier 1</vt:lpstr>
      <vt:lpstr> conducting focus groups</vt:lpstr>
      <vt:lpstr>Implement authoritative strategies Recommended Strategies: Tier 1</vt:lpstr>
      <vt:lpstr>Implement a variety of instructional methods Recommended Strategies: Tier 1</vt:lpstr>
      <vt:lpstr>        Sample interest survey</vt:lpstr>
      <vt:lpstr>Challenge students to set goals Recommended Strategies: Tier 1</vt:lpstr>
      <vt:lpstr>Emphasize effort &amp; persistence in achieving goals Recommended Strategies: Tier 1</vt:lpstr>
      <vt:lpstr>       Student Self-evaluation of Goals</vt:lpstr>
      <vt:lpstr>Implement an evidence-based SEL program Recommended Strategies: Tier 1</vt:lpstr>
      <vt:lpstr>Leader in me</vt:lpstr>
      <vt:lpstr>PowerPoint Presentation</vt:lpstr>
      <vt:lpstr>Students at Tiers 2 &amp; 3 Recommended Strategies</vt:lpstr>
      <vt:lpstr>Students at Tiers 2 &amp; 3 Recommended Strategies</vt:lpstr>
      <vt:lpstr>      Daily report card</vt:lpstr>
      <vt:lpstr>PowerPoint Presentation</vt:lpstr>
      <vt:lpstr>Thank you</vt:lpstr>
      <vt:lpstr>Improving student engagement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Student Engagement</dc:title>
  <dc:creator>Angela Harris</dc:creator>
  <cp:lastModifiedBy>Angela Harris</cp:lastModifiedBy>
  <cp:revision>173</cp:revision>
  <cp:lastPrinted>2018-03-13T14:48:48Z</cp:lastPrinted>
  <dcterms:created xsi:type="dcterms:W3CDTF">2017-07-07T13:57:01Z</dcterms:created>
  <dcterms:modified xsi:type="dcterms:W3CDTF">2018-09-27T19:25:16Z</dcterms:modified>
</cp:coreProperties>
</file>